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519" r:id="rId6"/>
    <p:sldId id="482" r:id="rId7"/>
    <p:sldId id="520" r:id="rId8"/>
    <p:sldId id="521" r:id="rId9"/>
    <p:sldId id="522" r:id="rId10"/>
    <p:sldId id="523" r:id="rId11"/>
    <p:sldId id="524" r:id="rId12"/>
    <p:sldId id="525" r:id="rId13"/>
    <p:sldId id="526" r:id="rId14"/>
    <p:sldId id="527" r:id="rId15"/>
    <p:sldId id="528" r:id="rId16"/>
    <p:sldId id="529" r:id="rId17"/>
    <p:sldId id="539" r:id="rId18"/>
    <p:sldId id="540" r:id="rId19"/>
    <p:sldId id="530" r:id="rId20"/>
    <p:sldId id="531" r:id="rId21"/>
    <p:sldId id="532" r:id="rId22"/>
    <p:sldId id="533" r:id="rId23"/>
    <p:sldId id="542" r:id="rId24"/>
    <p:sldId id="534" r:id="rId25"/>
    <p:sldId id="547" r:id="rId26"/>
    <p:sldId id="535" r:id="rId27"/>
    <p:sldId id="536" r:id="rId28"/>
    <p:sldId id="537" r:id="rId29"/>
    <p:sldId id="538" r:id="rId30"/>
    <p:sldId id="276" r:id="rId31"/>
    <p:sldId id="483" r:id="rId32"/>
    <p:sldId id="484" r:id="rId33"/>
    <p:sldId id="485" r:id="rId34"/>
    <p:sldId id="486" r:id="rId35"/>
    <p:sldId id="487" r:id="rId36"/>
    <p:sldId id="488" r:id="rId37"/>
    <p:sldId id="489" r:id="rId38"/>
    <p:sldId id="490" r:id="rId39"/>
    <p:sldId id="491" r:id="rId40"/>
    <p:sldId id="492" r:id="rId41"/>
    <p:sldId id="493" r:id="rId42"/>
    <p:sldId id="494" r:id="rId43"/>
    <p:sldId id="543" r:id="rId44"/>
    <p:sldId id="544" r:id="rId45"/>
    <p:sldId id="545" r:id="rId46"/>
    <p:sldId id="546" r:id="rId47"/>
    <p:sldId id="495"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9"/>
            <p14:sldId id="482"/>
            <p14:sldId id="520"/>
            <p14:sldId id="521"/>
            <p14:sldId id="522"/>
            <p14:sldId id="523"/>
            <p14:sldId id="524"/>
            <p14:sldId id="525"/>
            <p14:sldId id="526"/>
            <p14:sldId id="527"/>
            <p14:sldId id="528"/>
            <p14:sldId id="529"/>
            <p14:sldId id="539"/>
            <p14:sldId id="540"/>
            <p14:sldId id="530"/>
            <p14:sldId id="531"/>
            <p14:sldId id="532"/>
            <p14:sldId id="533"/>
            <p14:sldId id="542"/>
            <p14:sldId id="534"/>
            <p14:sldId id="547"/>
            <p14:sldId id="535"/>
            <p14:sldId id="536"/>
            <p14:sldId id="537"/>
            <p14:sldId id="538"/>
            <p14:sldId id="276"/>
            <p14:sldId id="483"/>
            <p14:sldId id="484"/>
            <p14:sldId id="485"/>
            <p14:sldId id="486"/>
            <p14:sldId id="487"/>
            <p14:sldId id="488"/>
            <p14:sldId id="489"/>
            <p14:sldId id="490"/>
            <p14:sldId id="491"/>
            <p14:sldId id="492"/>
            <p14:sldId id="493"/>
            <p14:sldId id="494"/>
            <p14:sldId id="543"/>
            <p14:sldId id="544"/>
            <p14:sldId id="545"/>
            <p14:sldId id="546"/>
            <p14:sldId id="495"/>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6" d="100"/>
          <a:sy n="76" d="100"/>
        </p:scale>
        <p:origin x="-480"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slide" Target="slides/slide43.xml" /><Relationship Id="rId50" Type="http://schemas.openxmlformats.org/officeDocument/2006/relationships/presProps" Target="presProp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slide" Target="slides/slide42.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slide" Target="slides/slide41.xml" /><Relationship Id="rId53" Type="http://schemas.openxmlformats.org/officeDocument/2006/relationships/tableStyles" Target="tableStyle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notesMaster" Target="notesMasters/notesMaster1.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52" Type="http://schemas.openxmlformats.org/officeDocument/2006/relationships/theme" Target="theme/theme1.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slide" Target="slides/slide44.xml" /><Relationship Id="rId8" Type="http://schemas.openxmlformats.org/officeDocument/2006/relationships/slide" Target="slides/slide4.xml" /><Relationship Id="rId51" Type="http://schemas.openxmlformats.org/officeDocument/2006/relationships/viewProps" Target="viewProps.xm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0F2BB-4904-4A6E-92EA-F01A2F20E03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870D09E9-8D3D-4FD7-8557-D46B83109AC6}">
      <dgm:prSet/>
      <dgm:spPr/>
      <dgm:t>
        <a:bodyPr/>
        <a:lstStyle/>
        <a:p>
          <a:r>
            <a:rPr lang="en-US" b="1" dirty="0"/>
            <a:t>Introduction: The marketing Process</a:t>
          </a:r>
          <a:r>
            <a:rPr lang="ar-EG" b="1" dirty="0"/>
            <a:t> المقدمة: عملية التسويق </a:t>
          </a:r>
          <a:endParaRPr lang="en-US" b="1" dirty="0"/>
        </a:p>
      </dgm:t>
    </dgm:pt>
    <dgm:pt modelId="{6A587D77-AEE1-4E36-A9AE-216003EC1767}" type="parTrans" cxnId="{B17AF57A-7F8E-413E-9713-79051BBFD700}">
      <dgm:prSet/>
      <dgm:spPr/>
      <dgm:t>
        <a:bodyPr/>
        <a:lstStyle/>
        <a:p>
          <a:endParaRPr lang="en-US"/>
        </a:p>
      </dgm:t>
    </dgm:pt>
    <dgm:pt modelId="{48897B76-6A8B-4945-8261-77C4A2EA46EA}" type="sibTrans" cxnId="{B17AF57A-7F8E-413E-9713-79051BBFD700}">
      <dgm:prSet/>
      <dgm:spPr/>
      <dgm:t>
        <a:bodyPr/>
        <a:lstStyle/>
        <a:p>
          <a:endParaRPr lang="en-US"/>
        </a:p>
      </dgm:t>
    </dgm:pt>
    <dgm:pt modelId="{A317C553-EE7F-4032-9DDB-68E61F201AB1}">
      <dgm:prSet/>
      <dgm:spPr/>
      <dgm:t>
        <a:bodyPr/>
        <a:lstStyle/>
        <a:p>
          <a:r>
            <a:rPr lang="en-US" b="1" dirty="0"/>
            <a:t>Consumer Behavior &amp; Consumer market</a:t>
          </a:r>
          <a:r>
            <a:rPr lang="ar-EG" b="1" dirty="0"/>
            <a:t> سلوك المستهلك و السوق الاستهلاكية </a:t>
          </a:r>
          <a:endParaRPr lang="en-US" dirty="0"/>
        </a:p>
      </dgm:t>
    </dgm:pt>
    <dgm:pt modelId="{C28B9F1B-2F28-4ECB-B601-9F5F993C4D31}" type="parTrans" cxnId="{68A81D5B-8A09-4304-A138-125E7DEAB1C6}">
      <dgm:prSet/>
      <dgm:spPr/>
      <dgm:t>
        <a:bodyPr/>
        <a:lstStyle/>
        <a:p>
          <a:endParaRPr lang="en-US"/>
        </a:p>
      </dgm:t>
    </dgm:pt>
    <dgm:pt modelId="{CBE9BA44-02B6-44D4-A6D3-8D332B362399}" type="sibTrans" cxnId="{68A81D5B-8A09-4304-A138-125E7DEAB1C6}">
      <dgm:prSet/>
      <dgm:spPr/>
      <dgm:t>
        <a:bodyPr/>
        <a:lstStyle/>
        <a:p>
          <a:endParaRPr lang="en-US"/>
        </a:p>
      </dgm:t>
    </dgm:pt>
    <dgm:pt modelId="{ADC2AB3F-BEAD-4409-B6C9-5790014D9210}">
      <dgm:prSet/>
      <dgm:spPr/>
      <dgm:t>
        <a:bodyPr/>
        <a:lstStyle/>
        <a:p>
          <a:r>
            <a:rPr lang="en-US" b="1" dirty="0"/>
            <a:t>Model of Consumer Behavior</a:t>
          </a:r>
          <a:r>
            <a:rPr lang="ar-EG" b="1" dirty="0"/>
            <a:t> نموذج سلوك المستهلك </a:t>
          </a:r>
          <a:endParaRPr lang="en-US" dirty="0"/>
        </a:p>
      </dgm:t>
    </dgm:pt>
    <dgm:pt modelId="{E6D17131-9BC5-4063-A314-9422B0B31F26}" type="parTrans" cxnId="{7D97E476-83FA-4B78-8FC7-14B1FA8A96F7}">
      <dgm:prSet/>
      <dgm:spPr/>
      <dgm:t>
        <a:bodyPr/>
        <a:lstStyle/>
        <a:p>
          <a:endParaRPr lang="en-US"/>
        </a:p>
      </dgm:t>
    </dgm:pt>
    <dgm:pt modelId="{827E56CD-94D8-4368-9EE0-7CC7ED894262}" type="sibTrans" cxnId="{7D97E476-83FA-4B78-8FC7-14B1FA8A96F7}">
      <dgm:prSet/>
      <dgm:spPr/>
      <dgm:t>
        <a:bodyPr/>
        <a:lstStyle/>
        <a:p>
          <a:endParaRPr lang="en-US"/>
        </a:p>
      </dgm:t>
    </dgm:pt>
    <dgm:pt modelId="{FE0692ED-2666-4C4F-80E2-35D63952FB3C}">
      <dgm:prSet/>
      <dgm:spPr/>
      <dgm:t>
        <a:bodyPr/>
        <a:lstStyle/>
        <a:p>
          <a:r>
            <a:rPr lang="en-US" b="1" dirty="0"/>
            <a:t>Characteristics affecting consumer behavior</a:t>
          </a:r>
          <a:r>
            <a:rPr lang="ar-EG" b="1" dirty="0"/>
            <a:t> السمات التي تؤثرعلى سلوك المستهلك</a:t>
          </a:r>
          <a:endParaRPr lang="en-US" b="1" dirty="0"/>
        </a:p>
      </dgm:t>
    </dgm:pt>
    <dgm:pt modelId="{21598BE1-D187-499C-BB0A-86AF0AC44C83}" type="parTrans" cxnId="{488DA78A-81CA-4FB1-A467-5BC3B26505F6}">
      <dgm:prSet/>
      <dgm:spPr/>
      <dgm:t>
        <a:bodyPr/>
        <a:lstStyle/>
        <a:p>
          <a:endParaRPr lang="en-US"/>
        </a:p>
      </dgm:t>
    </dgm:pt>
    <dgm:pt modelId="{D532A7DB-1042-4D31-AAE8-24727A0277DB}" type="sibTrans" cxnId="{488DA78A-81CA-4FB1-A467-5BC3B26505F6}">
      <dgm:prSet/>
      <dgm:spPr/>
      <dgm:t>
        <a:bodyPr/>
        <a:lstStyle/>
        <a:p>
          <a:endParaRPr lang="en-US"/>
        </a:p>
      </dgm:t>
    </dgm:pt>
    <dgm:pt modelId="{8324C7A8-9655-49BD-9E28-3622FAB1EF34}">
      <dgm:prSet/>
      <dgm:spPr/>
      <dgm:t>
        <a:bodyPr/>
        <a:lstStyle/>
        <a:p>
          <a:r>
            <a:rPr lang="en-US" dirty="0"/>
            <a:t>4.1. Culture</a:t>
          </a:r>
          <a:r>
            <a:rPr lang="ar-EG" dirty="0"/>
            <a:t> الثقافة </a:t>
          </a:r>
          <a:endParaRPr lang="en-US" dirty="0"/>
        </a:p>
      </dgm:t>
    </dgm:pt>
    <dgm:pt modelId="{86884C8B-35E7-414E-A02A-2B4442224413}" type="parTrans" cxnId="{03CCF085-F019-40C9-95CB-678893161ABF}">
      <dgm:prSet/>
      <dgm:spPr/>
      <dgm:t>
        <a:bodyPr/>
        <a:lstStyle/>
        <a:p>
          <a:endParaRPr lang="en-US"/>
        </a:p>
      </dgm:t>
    </dgm:pt>
    <dgm:pt modelId="{B9054C69-8D60-46CA-AA7D-82D199EFEE00}" type="sibTrans" cxnId="{03CCF085-F019-40C9-95CB-678893161ABF}">
      <dgm:prSet/>
      <dgm:spPr/>
      <dgm:t>
        <a:bodyPr/>
        <a:lstStyle/>
        <a:p>
          <a:endParaRPr lang="en-US"/>
        </a:p>
      </dgm:t>
    </dgm:pt>
    <dgm:pt modelId="{7A7AFDCA-6482-4912-BB51-19F41169B94F}">
      <dgm:prSet/>
      <dgm:spPr/>
      <dgm:t>
        <a:bodyPr/>
        <a:lstStyle/>
        <a:p>
          <a:r>
            <a:rPr lang="en-US" dirty="0"/>
            <a:t>4.2. Social Factors </a:t>
          </a:r>
          <a:r>
            <a:rPr lang="ar-EG" dirty="0"/>
            <a:t>العوامل الاجتماعية</a:t>
          </a:r>
          <a:endParaRPr lang="en-US" dirty="0"/>
        </a:p>
      </dgm:t>
    </dgm:pt>
    <dgm:pt modelId="{1213F015-7BC3-4698-9269-4CAF8879EBF9}" type="parTrans" cxnId="{B2F1F3F3-EB4B-460C-B368-F935F8D687B7}">
      <dgm:prSet/>
      <dgm:spPr/>
      <dgm:t>
        <a:bodyPr/>
        <a:lstStyle/>
        <a:p>
          <a:endParaRPr lang="en-US"/>
        </a:p>
      </dgm:t>
    </dgm:pt>
    <dgm:pt modelId="{EB5DD0BE-B6B7-4480-91F6-101F9D6EA5E4}" type="sibTrans" cxnId="{B2F1F3F3-EB4B-460C-B368-F935F8D687B7}">
      <dgm:prSet/>
      <dgm:spPr/>
      <dgm:t>
        <a:bodyPr/>
        <a:lstStyle/>
        <a:p>
          <a:endParaRPr lang="en-US"/>
        </a:p>
      </dgm:t>
    </dgm:pt>
    <dgm:pt modelId="{31F3D9CF-F94F-49BC-9A3C-7C931F4BFC75}">
      <dgm:prSet/>
      <dgm:spPr/>
      <dgm:t>
        <a:bodyPr/>
        <a:lstStyle/>
        <a:p>
          <a:r>
            <a:rPr lang="en-US" dirty="0"/>
            <a:t>4.3. Personal Factors</a:t>
          </a:r>
          <a:r>
            <a:rPr lang="ar-EG" dirty="0"/>
            <a:t> العوامل الشخصية </a:t>
          </a:r>
          <a:endParaRPr lang="en-US" dirty="0"/>
        </a:p>
      </dgm:t>
    </dgm:pt>
    <dgm:pt modelId="{FC2D197D-E26D-40E3-8B22-D3B7722DA375}" type="parTrans" cxnId="{2D7F8A77-D3BC-4DD3-9EAF-2CC42923518D}">
      <dgm:prSet/>
      <dgm:spPr/>
      <dgm:t>
        <a:bodyPr/>
        <a:lstStyle/>
        <a:p>
          <a:endParaRPr lang="en-US"/>
        </a:p>
      </dgm:t>
    </dgm:pt>
    <dgm:pt modelId="{52D8DB3F-2BFB-4E06-930B-EBCBD6AD0BCD}" type="sibTrans" cxnId="{2D7F8A77-D3BC-4DD3-9EAF-2CC42923518D}">
      <dgm:prSet/>
      <dgm:spPr/>
      <dgm:t>
        <a:bodyPr/>
        <a:lstStyle/>
        <a:p>
          <a:endParaRPr lang="en-US"/>
        </a:p>
      </dgm:t>
    </dgm:pt>
    <dgm:pt modelId="{4D6EED80-6509-430B-9943-2AA2F9FD0480}">
      <dgm:prSet/>
      <dgm:spPr/>
      <dgm:t>
        <a:bodyPr/>
        <a:lstStyle/>
        <a:p>
          <a:r>
            <a:rPr lang="en-US" dirty="0"/>
            <a:t>4.4. Psychological Factor</a:t>
          </a:r>
          <a:r>
            <a:rPr lang="ar-EG" dirty="0"/>
            <a:t> العوامل النفسية </a:t>
          </a:r>
          <a:endParaRPr lang="en-US" dirty="0"/>
        </a:p>
      </dgm:t>
    </dgm:pt>
    <dgm:pt modelId="{65AFE242-8BD1-4C50-9BE1-8108269FFA9A}" type="parTrans" cxnId="{182EE506-987A-49B3-90FB-5BCAF67AE204}">
      <dgm:prSet/>
      <dgm:spPr/>
      <dgm:t>
        <a:bodyPr/>
        <a:lstStyle/>
        <a:p>
          <a:endParaRPr lang="en-US"/>
        </a:p>
      </dgm:t>
    </dgm:pt>
    <dgm:pt modelId="{DCD752C0-877B-432B-B43B-6F5982368AAB}" type="sibTrans" cxnId="{182EE506-987A-49B3-90FB-5BCAF67AE204}">
      <dgm:prSet/>
      <dgm:spPr/>
      <dgm:t>
        <a:bodyPr/>
        <a:lstStyle/>
        <a:p>
          <a:endParaRPr lang="en-US"/>
        </a:p>
      </dgm:t>
    </dgm:pt>
    <dgm:pt modelId="{4B956C79-CF79-4AB6-9552-7775274D2707}">
      <dgm:prSet/>
      <dgm:spPr/>
      <dgm:t>
        <a:bodyPr/>
        <a:lstStyle/>
        <a:p>
          <a:r>
            <a:rPr lang="en-US" b="1" dirty="0"/>
            <a:t>The Buying Decision Process</a:t>
          </a:r>
          <a:r>
            <a:rPr lang="ar-EG" b="1" dirty="0"/>
            <a:t> عملية اتخاذ قرار الشراء </a:t>
          </a:r>
          <a:endParaRPr lang="en-US" b="1" dirty="0"/>
        </a:p>
      </dgm:t>
    </dgm:pt>
    <dgm:pt modelId="{DAA1C561-2E7A-4CFC-B251-37926E604C89}" type="parTrans" cxnId="{F9BD7941-0D15-43C3-A56C-014CA8BB1C2C}">
      <dgm:prSet/>
      <dgm:spPr/>
      <dgm:t>
        <a:bodyPr/>
        <a:lstStyle/>
        <a:p>
          <a:endParaRPr lang="en-US"/>
        </a:p>
      </dgm:t>
    </dgm:pt>
    <dgm:pt modelId="{50A64750-84A6-47AD-BE08-C33CCAA57BF7}" type="sibTrans" cxnId="{F9BD7941-0D15-43C3-A56C-014CA8BB1C2C}">
      <dgm:prSet/>
      <dgm:spPr/>
      <dgm:t>
        <a:bodyPr/>
        <a:lstStyle/>
        <a:p>
          <a:endParaRPr lang="en-US"/>
        </a:p>
      </dgm:t>
    </dgm:pt>
    <dgm:pt modelId="{AB2446D2-8B8E-47B5-9274-C34F60EB28B8}">
      <dgm:prSet/>
      <dgm:spPr/>
      <dgm:t>
        <a:bodyPr/>
        <a:lstStyle/>
        <a:p>
          <a:r>
            <a:rPr lang="en-US" dirty="0"/>
            <a:t>5.1. Need Recognition</a:t>
          </a:r>
          <a:r>
            <a:rPr lang="ar-EG" dirty="0"/>
            <a:t> إدراك الحاجة </a:t>
          </a:r>
          <a:endParaRPr lang="en-US" dirty="0"/>
        </a:p>
      </dgm:t>
    </dgm:pt>
    <dgm:pt modelId="{F36B5CBE-4E96-4BFE-B854-142BA3A60081}" type="parTrans" cxnId="{082EB456-6EC3-4B97-81F4-8612810367F7}">
      <dgm:prSet/>
      <dgm:spPr/>
      <dgm:t>
        <a:bodyPr/>
        <a:lstStyle/>
        <a:p>
          <a:endParaRPr lang="en-US"/>
        </a:p>
      </dgm:t>
    </dgm:pt>
    <dgm:pt modelId="{78909923-72EF-4F6C-A7A3-56E0849B0300}" type="sibTrans" cxnId="{082EB456-6EC3-4B97-81F4-8612810367F7}">
      <dgm:prSet/>
      <dgm:spPr/>
      <dgm:t>
        <a:bodyPr/>
        <a:lstStyle/>
        <a:p>
          <a:endParaRPr lang="en-US"/>
        </a:p>
      </dgm:t>
    </dgm:pt>
    <dgm:pt modelId="{46F5CFE4-811C-4A9B-A48B-E7A0BCB48D66}">
      <dgm:prSet/>
      <dgm:spPr/>
      <dgm:t>
        <a:bodyPr/>
        <a:lstStyle/>
        <a:p>
          <a:r>
            <a:rPr lang="en-US" dirty="0"/>
            <a:t>5.2. Information Search</a:t>
          </a:r>
          <a:r>
            <a:rPr lang="ar-EG" dirty="0"/>
            <a:t> البحث عن المعلومات </a:t>
          </a:r>
          <a:endParaRPr lang="en-US" dirty="0"/>
        </a:p>
      </dgm:t>
    </dgm:pt>
    <dgm:pt modelId="{29522801-B69B-4072-B47E-8ABB6A87BE8C}" type="parTrans" cxnId="{994CB43F-C575-401D-A141-10D099E762AD}">
      <dgm:prSet/>
      <dgm:spPr/>
      <dgm:t>
        <a:bodyPr/>
        <a:lstStyle/>
        <a:p>
          <a:endParaRPr lang="en-US"/>
        </a:p>
      </dgm:t>
    </dgm:pt>
    <dgm:pt modelId="{C4FEA3BC-4CCA-44BC-9651-278893217382}" type="sibTrans" cxnId="{994CB43F-C575-401D-A141-10D099E762AD}">
      <dgm:prSet/>
      <dgm:spPr/>
      <dgm:t>
        <a:bodyPr/>
        <a:lstStyle/>
        <a:p>
          <a:endParaRPr lang="en-US"/>
        </a:p>
      </dgm:t>
    </dgm:pt>
    <dgm:pt modelId="{8FF21A65-63F3-41CB-AC90-BE1DF93E589F}">
      <dgm:prSet/>
      <dgm:spPr/>
      <dgm:t>
        <a:bodyPr/>
        <a:lstStyle/>
        <a:p>
          <a:r>
            <a:rPr lang="en-US" dirty="0"/>
            <a:t>5.3. Evaluation of alternatives</a:t>
          </a:r>
          <a:r>
            <a:rPr lang="ar-EG" dirty="0"/>
            <a:t> تقييم البدائل </a:t>
          </a:r>
          <a:endParaRPr lang="en-US" dirty="0"/>
        </a:p>
      </dgm:t>
    </dgm:pt>
    <dgm:pt modelId="{B26CAA30-ED84-4589-BC7E-E55773B02F1E}" type="parTrans" cxnId="{6E2AD615-D7D8-4154-BCF8-C132264CC440}">
      <dgm:prSet/>
      <dgm:spPr/>
      <dgm:t>
        <a:bodyPr/>
        <a:lstStyle/>
        <a:p>
          <a:endParaRPr lang="en-US"/>
        </a:p>
      </dgm:t>
    </dgm:pt>
    <dgm:pt modelId="{09CAFD67-5175-444A-BDD1-6F965760EC19}" type="sibTrans" cxnId="{6E2AD615-D7D8-4154-BCF8-C132264CC440}">
      <dgm:prSet/>
      <dgm:spPr/>
      <dgm:t>
        <a:bodyPr/>
        <a:lstStyle/>
        <a:p>
          <a:endParaRPr lang="en-US"/>
        </a:p>
      </dgm:t>
    </dgm:pt>
    <dgm:pt modelId="{5903637D-DB32-467E-A5FB-B93FE586D5FB}">
      <dgm:prSet/>
      <dgm:spPr/>
      <dgm:t>
        <a:bodyPr/>
        <a:lstStyle/>
        <a:p>
          <a:r>
            <a:rPr lang="en-US" dirty="0"/>
            <a:t>5.4. Purchase Decision</a:t>
          </a:r>
          <a:r>
            <a:rPr lang="ar-EG" dirty="0"/>
            <a:t> قرار الشراء </a:t>
          </a:r>
          <a:endParaRPr lang="en-US" dirty="0"/>
        </a:p>
      </dgm:t>
    </dgm:pt>
    <dgm:pt modelId="{9D91E092-50DC-4AF6-96C2-F826B67FDDC5}" type="parTrans" cxnId="{A51050C2-BF0D-4F80-84CB-06486C714C9B}">
      <dgm:prSet/>
      <dgm:spPr/>
      <dgm:t>
        <a:bodyPr/>
        <a:lstStyle/>
        <a:p>
          <a:endParaRPr lang="en-US"/>
        </a:p>
      </dgm:t>
    </dgm:pt>
    <dgm:pt modelId="{7F5255EF-FAC1-4ABA-AAE5-EDE5F303FFF9}" type="sibTrans" cxnId="{A51050C2-BF0D-4F80-84CB-06486C714C9B}">
      <dgm:prSet/>
      <dgm:spPr/>
      <dgm:t>
        <a:bodyPr/>
        <a:lstStyle/>
        <a:p>
          <a:endParaRPr lang="en-US"/>
        </a:p>
      </dgm:t>
    </dgm:pt>
    <dgm:pt modelId="{BC2653A0-FE51-49C2-A425-E313CA835DA4}">
      <dgm:prSet/>
      <dgm:spPr/>
      <dgm:t>
        <a:bodyPr/>
        <a:lstStyle/>
        <a:p>
          <a:r>
            <a:rPr lang="en-US" dirty="0"/>
            <a:t>5.5. Post-purchase behavior</a:t>
          </a:r>
          <a:r>
            <a:rPr lang="ar-EG" dirty="0"/>
            <a:t> سلوك ما بعد الشراء </a:t>
          </a:r>
          <a:endParaRPr lang="en-US" dirty="0"/>
        </a:p>
      </dgm:t>
    </dgm:pt>
    <dgm:pt modelId="{ECF48A72-D14D-4FB9-AA87-25BDECE732E0}" type="parTrans" cxnId="{9E18BCA0-375E-4BE5-9B3A-DD031FBC6687}">
      <dgm:prSet/>
      <dgm:spPr/>
      <dgm:t>
        <a:bodyPr/>
        <a:lstStyle/>
        <a:p>
          <a:endParaRPr lang="en-US"/>
        </a:p>
      </dgm:t>
    </dgm:pt>
    <dgm:pt modelId="{583681A8-3DB3-4289-9B01-4A61EA3EDED7}" type="sibTrans" cxnId="{9E18BCA0-375E-4BE5-9B3A-DD031FBC6687}">
      <dgm:prSet/>
      <dgm:spPr/>
      <dgm:t>
        <a:bodyPr/>
        <a:lstStyle/>
        <a:p>
          <a:endParaRPr lang="en-US"/>
        </a:p>
      </dgm:t>
    </dgm:pt>
    <dgm:pt modelId="{2F086565-97B9-41AE-B54F-06E783E650C9}" type="pres">
      <dgm:prSet presAssocID="{D450F2BB-4904-4A6E-92EA-F01A2F20E030}" presName="linear" presStyleCnt="0">
        <dgm:presLayoutVars>
          <dgm:dir/>
          <dgm:animLvl val="lvl"/>
          <dgm:resizeHandles val="exact"/>
        </dgm:presLayoutVars>
      </dgm:prSet>
      <dgm:spPr/>
    </dgm:pt>
    <dgm:pt modelId="{D5D066DE-0542-4BA9-9151-A3F2F7DE4690}" type="pres">
      <dgm:prSet presAssocID="{870D09E9-8D3D-4FD7-8557-D46B83109AC6}" presName="parentLin" presStyleCnt="0"/>
      <dgm:spPr/>
    </dgm:pt>
    <dgm:pt modelId="{632488BC-006C-483D-BB15-BB8BB4BD1858}" type="pres">
      <dgm:prSet presAssocID="{870D09E9-8D3D-4FD7-8557-D46B83109AC6}" presName="parentLeftMargin" presStyleLbl="node1" presStyleIdx="0" presStyleCnt="5"/>
      <dgm:spPr/>
    </dgm:pt>
    <dgm:pt modelId="{AE36576E-8752-449D-B533-8DC4779420F8}" type="pres">
      <dgm:prSet presAssocID="{870D09E9-8D3D-4FD7-8557-D46B83109AC6}" presName="parentText" presStyleLbl="node1" presStyleIdx="0" presStyleCnt="5" custScaleX="141612">
        <dgm:presLayoutVars>
          <dgm:chMax val="0"/>
          <dgm:bulletEnabled val="1"/>
        </dgm:presLayoutVars>
      </dgm:prSet>
      <dgm:spPr/>
    </dgm:pt>
    <dgm:pt modelId="{38EE2027-6D26-4337-872B-F973F5C324CC}" type="pres">
      <dgm:prSet presAssocID="{870D09E9-8D3D-4FD7-8557-D46B83109AC6}" presName="negativeSpace" presStyleCnt="0"/>
      <dgm:spPr/>
    </dgm:pt>
    <dgm:pt modelId="{F3389EF3-B18C-497F-81DC-9949089699BE}" type="pres">
      <dgm:prSet presAssocID="{870D09E9-8D3D-4FD7-8557-D46B83109AC6}" presName="childText" presStyleLbl="conFgAcc1" presStyleIdx="0" presStyleCnt="5">
        <dgm:presLayoutVars>
          <dgm:bulletEnabled val="1"/>
        </dgm:presLayoutVars>
      </dgm:prSet>
      <dgm:spPr/>
    </dgm:pt>
    <dgm:pt modelId="{F029867A-3D07-4A35-A0E3-FDED2CFF6540}" type="pres">
      <dgm:prSet presAssocID="{48897B76-6A8B-4945-8261-77C4A2EA46EA}" presName="spaceBetweenRectangles" presStyleCnt="0"/>
      <dgm:spPr/>
    </dgm:pt>
    <dgm:pt modelId="{FCF0CFC8-D54A-4500-B56D-159B2B7F737A}" type="pres">
      <dgm:prSet presAssocID="{A317C553-EE7F-4032-9DDB-68E61F201AB1}" presName="parentLin" presStyleCnt="0"/>
      <dgm:spPr/>
    </dgm:pt>
    <dgm:pt modelId="{2C08C933-5856-41F4-AACC-86ACD5442268}" type="pres">
      <dgm:prSet presAssocID="{A317C553-EE7F-4032-9DDB-68E61F201AB1}" presName="parentLeftMargin" presStyleLbl="node1" presStyleIdx="0" presStyleCnt="5"/>
      <dgm:spPr/>
    </dgm:pt>
    <dgm:pt modelId="{FB8EED0E-8DED-4F41-9AB7-E3798E0C8660}" type="pres">
      <dgm:prSet presAssocID="{A317C553-EE7F-4032-9DDB-68E61F201AB1}" presName="parentText" presStyleLbl="node1" presStyleIdx="1" presStyleCnt="5" custScaleX="141612">
        <dgm:presLayoutVars>
          <dgm:chMax val="0"/>
          <dgm:bulletEnabled val="1"/>
        </dgm:presLayoutVars>
      </dgm:prSet>
      <dgm:spPr/>
    </dgm:pt>
    <dgm:pt modelId="{83462045-74AA-4008-B11D-54D83BB83C2F}" type="pres">
      <dgm:prSet presAssocID="{A317C553-EE7F-4032-9DDB-68E61F201AB1}" presName="negativeSpace" presStyleCnt="0"/>
      <dgm:spPr/>
    </dgm:pt>
    <dgm:pt modelId="{E1B2C3E3-DBD7-4196-BEC0-CBBCF2902FDE}" type="pres">
      <dgm:prSet presAssocID="{A317C553-EE7F-4032-9DDB-68E61F201AB1}" presName="childText" presStyleLbl="conFgAcc1" presStyleIdx="1" presStyleCnt="5">
        <dgm:presLayoutVars>
          <dgm:bulletEnabled val="1"/>
        </dgm:presLayoutVars>
      </dgm:prSet>
      <dgm:spPr/>
    </dgm:pt>
    <dgm:pt modelId="{03B5C139-419A-4CF2-85CB-34F7AEBA57F0}" type="pres">
      <dgm:prSet presAssocID="{CBE9BA44-02B6-44D4-A6D3-8D332B362399}" presName="spaceBetweenRectangles" presStyleCnt="0"/>
      <dgm:spPr/>
    </dgm:pt>
    <dgm:pt modelId="{D4F02D3D-5C8B-4F5B-AF62-E87B0D7B1EC2}" type="pres">
      <dgm:prSet presAssocID="{ADC2AB3F-BEAD-4409-B6C9-5790014D9210}" presName="parentLin" presStyleCnt="0"/>
      <dgm:spPr/>
    </dgm:pt>
    <dgm:pt modelId="{7B1CB3BA-34E2-426D-B754-BC73F546285E}" type="pres">
      <dgm:prSet presAssocID="{ADC2AB3F-BEAD-4409-B6C9-5790014D9210}" presName="parentLeftMargin" presStyleLbl="node1" presStyleIdx="1" presStyleCnt="5"/>
      <dgm:spPr/>
    </dgm:pt>
    <dgm:pt modelId="{A10818B8-DCE9-441A-A42F-C117E25562AE}" type="pres">
      <dgm:prSet presAssocID="{ADC2AB3F-BEAD-4409-B6C9-5790014D9210}" presName="parentText" presStyleLbl="node1" presStyleIdx="2" presStyleCnt="5" custScaleX="141612">
        <dgm:presLayoutVars>
          <dgm:chMax val="0"/>
          <dgm:bulletEnabled val="1"/>
        </dgm:presLayoutVars>
      </dgm:prSet>
      <dgm:spPr/>
    </dgm:pt>
    <dgm:pt modelId="{0DEDCE57-416E-4068-A515-E9F7FAD25F52}" type="pres">
      <dgm:prSet presAssocID="{ADC2AB3F-BEAD-4409-B6C9-5790014D9210}" presName="negativeSpace" presStyleCnt="0"/>
      <dgm:spPr/>
    </dgm:pt>
    <dgm:pt modelId="{0B9F0567-938D-4BEC-A730-FD7735E98224}" type="pres">
      <dgm:prSet presAssocID="{ADC2AB3F-BEAD-4409-B6C9-5790014D9210}" presName="childText" presStyleLbl="conFgAcc1" presStyleIdx="2" presStyleCnt="5">
        <dgm:presLayoutVars>
          <dgm:bulletEnabled val="1"/>
        </dgm:presLayoutVars>
      </dgm:prSet>
      <dgm:spPr/>
    </dgm:pt>
    <dgm:pt modelId="{3A691023-F1F0-4813-943B-BBAE3BBEE400}" type="pres">
      <dgm:prSet presAssocID="{827E56CD-94D8-4368-9EE0-7CC7ED894262}" presName="spaceBetweenRectangles" presStyleCnt="0"/>
      <dgm:spPr/>
    </dgm:pt>
    <dgm:pt modelId="{1AC8F656-4A0A-4E12-9529-8F663DB640A9}" type="pres">
      <dgm:prSet presAssocID="{FE0692ED-2666-4C4F-80E2-35D63952FB3C}" presName="parentLin" presStyleCnt="0"/>
      <dgm:spPr/>
    </dgm:pt>
    <dgm:pt modelId="{2DCAEC87-29EF-49D1-86C5-CB1C870A8D52}" type="pres">
      <dgm:prSet presAssocID="{FE0692ED-2666-4C4F-80E2-35D63952FB3C}" presName="parentLeftMargin" presStyleLbl="node1" presStyleIdx="2" presStyleCnt="5"/>
      <dgm:spPr/>
    </dgm:pt>
    <dgm:pt modelId="{4A2005D0-E91F-4F49-9011-4BDC9E800F3C}" type="pres">
      <dgm:prSet presAssocID="{FE0692ED-2666-4C4F-80E2-35D63952FB3C}" presName="parentText" presStyleLbl="node1" presStyleIdx="3" presStyleCnt="5" custScaleX="136542">
        <dgm:presLayoutVars>
          <dgm:chMax val="0"/>
          <dgm:bulletEnabled val="1"/>
        </dgm:presLayoutVars>
      </dgm:prSet>
      <dgm:spPr/>
    </dgm:pt>
    <dgm:pt modelId="{7F21E338-8F98-4523-B459-4CD085DEE1E2}" type="pres">
      <dgm:prSet presAssocID="{FE0692ED-2666-4C4F-80E2-35D63952FB3C}" presName="negativeSpace" presStyleCnt="0"/>
      <dgm:spPr/>
    </dgm:pt>
    <dgm:pt modelId="{238F41BE-69A5-483D-B597-83688D119E6B}" type="pres">
      <dgm:prSet presAssocID="{FE0692ED-2666-4C4F-80E2-35D63952FB3C}" presName="childText" presStyleLbl="conFgAcc1" presStyleIdx="3" presStyleCnt="5">
        <dgm:presLayoutVars>
          <dgm:bulletEnabled val="1"/>
        </dgm:presLayoutVars>
      </dgm:prSet>
      <dgm:spPr/>
    </dgm:pt>
    <dgm:pt modelId="{DFBB10C7-30B6-42E8-9050-E86790501F7A}" type="pres">
      <dgm:prSet presAssocID="{D532A7DB-1042-4D31-AAE8-24727A0277DB}" presName="spaceBetweenRectangles" presStyleCnt="0"/>
      <dgm:spPr/>
    </dgm:pt>
    <dgm:pt modelId="{498D9652-2124-4FFB-82C1-52209752BA07}" type="pres">
      <dgm:prSet presAssocID="{4B956C79-CF79-4AB6-9552-7775274D2707}" presName="parentLin" presStyleCnt="0"/>
      <dgm:spPr/>
    </dgm:pt>
    <dgm:pt modelId="{C58ACB34-5FA7-4FF5-A7FE-E505AD8B87F1}" type="pres">
      <dgm:prSet presAssocID="{4B956C79-CF79-4AB6-9552-7775274D2707}" presName="parentLeftMargin" presStyleLbl="node1" presStyleIdx="3" presStyleCnt="5"/>
      <dgm:spPr/>
    </dgm:pt>
    <dgm:pt modelId="{F2360962-CBD0-4132-B35B-C15BFD1AC37D}" type="pres">
      <dgm:prSet presAssocID="{4B956C79-CF79-4AB6-9552-7775274D2707}" presName="parentText" presStyleLbl="node1" presStyleIdx="4" presStyleCnt="5" custScaleX="141612">
        <dgm:presLayoutVars>
          <dgm:chMax val="0"/>
          <dgm:bulletEnabled val="1"/>
        </dgm:presLayoutVars>
      </dgm:prSet>
      <dgm:spPr/>
    </dgm:pt>
    <dgm:pt modelId="{1DE3E33D-E390-4847-913D-60A0E262E04A}" type="pres">
      <dgm:prSet presAssocID="{4B956C79-CF79-4AB6-9552-7775274D2707}" presName="negativeSpace" presStyleCnt="0"/>
      <dgm:spPr/>
    </dgm:pt>
    <dgm:pt modelId="{0C8CE9C4-94CF-458B-B6A7-637C457C59E8}" type="pres">
      <dgm:prSet presAssocID="{4B956C79-CF79-4AB6-9552-7775274D2707}" presName="childText" presStyleLbl="conFgAcc1" presStyleIdx="4" presStyleCnt="5">
        <dgm:presLayoutVars>
          <dgm:bulletEnabled val="1"/>
        </dgm:presLayoutVars>
      </dgm:prSet>
      <dgm:spPr/>
    </dgm:pt>
  </dgm:ptLst>
  <dgm:cxnLst>
    <dgm:cxn modelId="{9DABE306-DDB0-47EA-A675-E31E4AC250FB}" type="presOf" srcId="{870D09E9-8D3D-4FD7-8557-D46B83109AC6}" destId="{632488BC-006C-483D-BB15-BB8BB4BD1858}" srcOrd="0" destOrd="0" presId="urn:microsoft.com/office/officeart/2005/8/layout/list1"/>
    <dgm:cxn modelId="{182EE506-987A-49B3-90FB-5BCAF67AE204}" srcId="{FE0692ED-2666-4C4F-80E2-35D63952FB3C}" destId="{4D6EED80-6509-430B-9943-2AA2F9FD0480}" srcOrd="3" destOrd="0" parTransId="{65AFE242-8BD1-4C50-9BE1-8108269FFA9A}" sibTransId="{DCD752C0-877B-432B-B43B-6F5982368AAB}"/>
    <dgm:cxn modelId="{6E2AD615-D7D8-4154-BCF8-C132264CC440}" srcId="{4B956C79-CF79-4AB6-9552-7775274D2707}" destId="{8FF21A65-63F3-41CB-AC90-BE1DF93E589F}" srcOrd="2" destOrd="0" parTransId="{B26CAA30-ED84-4589-BC7E-E55773B02F1E}" sibTransId="{09CAFD67-5175-444A-BDD1-6F965760EC19}"/>
    <dgm:cxn modelId="{9849E03C-6EAA-4E7A-9461-50FE975C26F2}" type="presOf" srcId="{BC2653A0-FE51-49C2-A425-E313CA835DA4}" destId="{0C8CE9C4-94CF-458B-B6A7-637C457C59E8}" srcOrd="0" destOrd="4" presId="urn:microsoft.com/office/officeart/2005/8/layout/list1"/>
    <dgm:cxn modelId="{994CB43F-C575-401D-A141-10D099E762AD}" srcId="{4B956C79-CF79-4AB6-9552-7775274D2707}" destId="{46F5CFE4-811C-4A9B-A48B-E7A0BCB48D66}" srcOrd="1" destOrd="0" parTransId="{29522801-B69B-4072-B47E-8ABB6A87BE8C}" sibTransId="{C4FEA3BC-4CCA-44BC-9651-278893217382}"/>
    <dgm:cxn modelId="{68A81D5B-8A09-4304-A138-125E7DEAB1C6}" srcId="{D450F2BB-4904-4A6E-92EA-F01A2F20E030}" destId="{A317C553-EE7F-4032-9DDB-68E61F201AB1}" srcOrd="1" destOrd="0" parTransId="{C28B9F1B-2F28-4ECB-B601-9F5F993C4D31}" sibTransId="{CBE9BA44-02B6-44D4-A6D3-8D332B362399}"/>
    <dgm:cxn modelId="{F9BD7941-0D15-43C3-A56C-014CA8BB1C2C}" srcId="{D450F2BB-4904-4A6E-92EA-F01A2F20E030}" destId="{4B956C79-CF79-4AB6-9552-7775274D2707}" srcOrd="4" destOrd="0" parTransId="{DAA1C561-2E7A-4CFC-B251-37926E604C89}" sibTransId="{50A64750-84A6-47AD-BE08-C33CCAA57BF7}"/>
    <dgm:cxn modelId="{38997E41-FEC6-43D3-9CD4-921628AC2FF8}" type="presOf" srcId="{4D6EED80-6509-430B-9943-2AA2F9FD0480}" destId="{238F41BE-69A5-483D-B597-83688D119E6B}" srcOrd="0" destOrd="3" presId="urn:microsoft.com/office/officeart/2005/8/layout/list1"/>
    <dgm:cxn modelId="{0DC43F43-AC4B-4CF4-A79C-3603E50AED92}" type="presOf" srcId="{FE0692ED-2666-4C4F-80E2-35D63952FB3C}" destId="{4A2005D0-E91F-4F49-9011-4BDC9E800F3C}" srcOrd="1" destOrd="0" presId="urn:microsoft.com/office/officeart/2005/8/layout/list1"/>
    <dgm:cxn modelId="{9848044C-0CC2-493B-B8B7-81DF7E6FE0A3}" type="presOf" srcId="{31F3D9CF-F94F-49BC-9A3C-7C931F4BFC75}" destId="{238F41BE-69A5-483D-B597-83688D119E6B}" srcOrd="0" destOrd="2" presId="urn:microsoft.com/office/officeart/2005/8/layout/list1"/>
    <dgm:cxn modelId="{84B9EF51-DC33-444E-9EFD-AAF98657AAD0}" type="presOf" srcId="{A317C553-EE7F-4032-9DDB-68E61F201AB1}" destId="{2C08C933-5856-41F4-AACC-86ACD5442268}" srcOrd="0" destOrd="0" presId="urn:microsoft.com/office/officeart/2005/8/layout/list1"/>
    <dgm:cxn modelId="{AA6E5873-85BF-4EA8-98AA-BB60DB8D1BA6}" type="presOf" srcId="{5903637D-DB32-467E-A5FB-B93FE586D5FB}" destId="{0C8CE9C4-94CF-458B-B6A7-637C457C59E8}" srcOrd="0" destOrd="3" presId="urn:microsoft.com/office/officeart/2005/8/layout/list1"/>
    <dgm:cxn modelId="{082EB456-6EC3-4B97-81F4-8612810367F7}" srcId="{4B956C79-CF79-4AB6-9552-7775274D2707}" destId="{AB2446D2-8B8E-47B5-9274-C34F60EB28B8}" srcOrd="0" destOrd="0" parTransId="{F36B5CBE-4E96-4BFE-B854-142BA3A60081}" sibTransId="{78909923-72EF-4F6C-A7A3-56E0849B0300}"/>
    <dgm:cxn modelId="{7D97E476-83FA-4B78-8FC7-14B1FA8A96F7}" srcId="{D450F2BB-4904-4A6E-92EA-F01A2F20E030}" destId="{ADC2AB3F-BEAD-4409-B6C9-5790014D9210}" srcOrd="2" destOrd="0" parTransId="{E6D17131-9BC5-4063-A314-9422B0B31F26}" sibTransId="{827E56CD-94D8-4368-9EE0-7CC7ED894262}"/>
    <dgm:cxn modelId="{2D7F8A77-D3BC-4DD3-9EAF-2CC42923518D}" srcId="{FE0692ED-2666-4C4F-80E2-35D63952FB3C}" destId="{31F3D9CF-F94F-49BC-9A3C-7C931F4BFC75}" srcOrd="2" destOrd="0" parTransId="{FC2D197D-E26D-40E3-8B22-D3B7722DA375}" sibTransId="{52D8DB3F-2BFB-4E06-930B-EBCBD6AD0BCD}"/>
    <dgm:cxn modelId="{B17AF57A-7F8E-413E-9713-79051BBFD700}" srcId="{D450F2BB-4904-4A6E-92EA-F01A2F20E030}" destId="{870D09E9-8D3D-4FD7-8557-D46B83109AC6}" srcOrd="0" destOrd="0" parTransId="{6A587D77-AEE1-4E36-A9AE-216003EC1767}" sibTransId="{48897B76-6A8B-4945-8261-77C4A2EA46EA}"/>
    <dgm:cxn modelId="{03CCF085-F019-40C9-95CB-678893161ABF}" srcId="{FE0692ED-2666-4C4F-80E2-35D63952FB3C}" destId="{8324C7A8-9655-49BD-9E28-3622FAB1EF34}" srcOrd="0" destOrd="0" parTransId="{86884C8B-35E7-414E-A02A-2B4442224413}" sibTransId="{B9054C69-8D60-46CA-AA7D-82D199EFEE00}"/>
    <dgm:cxn modelId="{488DA78A-81CA-4FB1-A467-5BC3B26505F6}" srcId="{D450F2BB-4904-4A6E-92EA-F01A2F20E030}" destId="{FE0692ED-2666-4C4F-80E2-35D63952FB3C}" srcOrd="3" destOrd="0" parTransId="{21598BE1-D187-499C-BB0A-86AF0AC44C83}" sibTransId="{D532A7DB-1042-4D31-AAE8-24727A0277DB}"/>
    <dgm:cxn modelId="{B791C894-EF21-4A8B-8739-C614C96E92C3}" type="presOf" srcId="{4B956C79-CF79-4AB6-9552-7775274D2707}" destId="{C58ACB34-5FA7-4FF5-A7FE-E505AD8B87F1}" srcOrd="0" destOrd="0" presId="urn:microsoft.com/office/officeart/2005/8/layout/list1"/>
    <dgm:cxn modelId="{983D5795-8A4A-418E-9938-6B8494276F2D}" type="presOf" srcId="{4B956C79-CF79-4AB6-9552-7775274D2707}" destId="{F2360962-CBD0-4132-B35B-C15BFD1AC37D}" srcOrd="1" destOrd="0" presId="urn:microsoft.com/office/officeart/2005/8/layout/list1"/>
    <dgm:cxn modelId="{E22F0E9A-F6CF-45BE-860C-F464A32A7009}" type="presOf" srcId="{FE0692ED-2666-4C4F-80E2-35D63952FB3C}" destId="{2DCAEC87-29EF-49D1-86C5-CB1C870A8D52}" srcOrd="0" destOrd="0" presId="urn:microsoft.com/office/officeart/2005/8/layout/list1"/>
    <dgm:cxn modelId="{DBA00A9C-C14B-42CC-AE6F-1428E83FF500}" type="presOf" srcId="{8FF21A65-63F3-41CB-AC90-BE1DF93E589F}" destId="{0C8CE9C4-94CF-458B-B6A7-637C457C59E8}" srcOrd="0" destOrd="2" presId="urn:microsoft.com/office/officeart/2005/8/layout/list1"/>
    <dgm:cxn modelId="{9E18BCA0-375E-4BE5-9B3A-DD031FBC6687}" srcId="{4B956C79-CF79-4AB6-9552-7775274D2707}" destId="{BC2653A0-FE51-49C2-A425-E313CA835DA4}" srcOrd="4" destOrd="0" parTransId="{ECF48A72-D14D-4FB9-AA87-25BDECE732E0}" sibTransId="{583681A8-3DB3-4289-9B01-4A61EA3EDED7}"/>
    <dgm:cxn modelId="{2B116FAA-0A39-45A0-A588-EE6621CB5704}" type="presOf" srcId="{870D09E9-8D3D-4FD7-8557-D46B83109AC6}" destId="{AE36576E-8752-449D-B533-8DC4779420F8}" srcOrd="1" destOrd="0" presId="urn:microsoft.com/office/officeart/2005/8/layout/list1"/>
    <dgm:cxn modelId="{9F54F3C1-52AC-4202-957C-09C5092CA691}" type="presOf" srcId="{A317C553-EE7F-4032-9DDB-68E61F201AB1}" destId="{FB8EED0E-8DED-4F41-9AB7-E3798E0C8660}" srcOrd="1" destOrd="0" presId="urn:microsoft.com/office/officeart/2005/8/layout/list1"/>
    <dgm:cxn modelId="{A51050C2-BF0D-4F80-84CB-06486C714C9B}" srcId="{4B956C79-CF79-4AB6-9552-7775274D2707}" destId="{5903637D-DB32-467E-A5FB-B93FE586D5FB}" srcOrd="3" destOrd="0" parTransId="{9D91E092-50DC-4AF6-96C2-F826B67FDDC5}" sibTransId="{7F5255EF-FAC1-4ABA-AAE5-EDE5F303FFF9}"/>
    <dgm:cxn modelId="{5D0361C6-0FCF-4D0B-9590-34C349D9E4BA}" type="presOf" srcId="{ADC2AB3F-BEAD-4409-B6C9-5790014D9210}" destId="{A10818B8-DCE9-441A-A42F-C117E25562AE}" srcOrd="1" destOrd="0" presId="urn:microsoft.com/office/officeart/2005/8/layout/list1"/>
    <dgm:cxn modelId="{9C2AF6D9-F2FC-471B-A2BE-C8EFBE73B925}" type="presOf" srcId="{ADC2AB3F-BEAD-4409-B6C9-5790014D9210}" destId="{7B1CB3BA-34E2-426D-B754-BC73F546285E}" srcOrd="0" destOrd="0" presId="urn:microsoft.com/office/officeart/2005/8/layout/list1"/>
    <dgm:cxn modelId="{2052CFDB-CB51-4E69-8C73-BFE768D1839E}" type="presOf" srcId="{D450F2BB-4904-4A6E-92EA-F01A2F20E030}" destId="{2F086565-97B9-41AE-B54F-06E783E650C9}" srcOrd="0" destOrd="0" presId="urn:microsoft.com/office/officeart/2005/8/layout/list1"/>
    <dgm:cxn modelId="{A71AD7EA-05B7-40A8-B7D7-5DA08CD66B1A}" type="presOf" srcId="{46F5CFE4-811C-4A9B-A48B-E7A0BCB48D66}" destId="{0C8CE9C4-94CF-458B-B6A7-637C457C59E8}" srcOrd="0" destOrd="1" presId="urn:microsoft.com/office/officeart/2005/8/layout/list1"/>
    <dgm:cxn modelId="{32EE45ED-6044-4D1C-83C6-833E2637A17A}" type="presOf" srcId="{AB2446D2-8B8E-47B5-9274-C34F60EB28B8}" destId="{0C8CE9C4-94CF-458B-B6A7-637C457C59E8}" srcOrd="0" destOrd="0" presId="urn:microsoft.com/office/officeart/2005/8/layout/list1"/>
    <dgm:cxn modelId="{B2F1F3F3-EB4B-460C-B368-F935F8D687B7}" srcId="{FE0692ED-2666-4C4F-80E2-35D63952FB3C}" destId="{7A7AFDCA-6482-4912-BB51-19F41169B94F}" srcOrd="1" destOrd="0" parTransId="{1213F015-7BC3-4698-9269-4CAF8879EBF9}" sibTransId="{EB5DD0BE-B6B7-4480-91F6-101F9D6EA5E4}"/>
    <dgm:cxn modelId="{B56861F5-5D86-4FF2-BB20-1EF0910969A2}" type="presOf" srcId="{8324C7A8-9655-49BD-9E28-3622FAB1EF34}" destId="{238F41BE-69A5-483D-B597-83688D119E6B}" srcOrd="0" destOrd="0" presId="urn:microsoft.com/office/officeart/2005/8/layout/list1"/>
    <dgm:cxn modelId="{06F603FC-F7C7-4E77-B3E8-BFFAA7088653}" type="presOf" srcId="{7A7AFDCA-6482-4912-BB51-19F41169B94F}" destId="{238F41BE-69A5-483D-B597-83688D119E6B}" srcOrd="0" destOrd="1" presId="urn:microsoft.com/office/officeart/2005/8/layout/list1"/>
    <dgm:cxn modelId="{7BB09EC4-1554-4BCE-B804-6A355BA726AC}" type="presParOf" srcId="{2F086565-97B9-41AE-B54F-06E783E650C9}" destId="{D5D066DE-0542-4BA9-9151-A3F2F7DE4690}" srcOrd="0" destOrd="0" presId="urn:microsoft.com/office/officeart/2005/8/layout/list1"/>
    <dgm:cxn modelId="{8760CA23-DE22-47BD-94E6-7FA8E2C0730A}" type="presParOf" srcId="{D5D066DE-0542-4BA9-9151-A3F2F7DE4690}" destId="{632488BC-006C-483D-BB15-BB8BB4BD1858}" srcOrd="0" destOrd="0" presId="urn:microsoft.com/office/officeart/2005/8/layout/list1"/>
    <dgm:cxn modelId="{D33AF48C-2B28-4AB5-A55A-31B3190115E2}" type="presParOf" srcId="{D5D066DE-0542-4BA9-9151-A3F2F7DE4690}" destId="{AE36576E-8752-449D-B533-8DC4779420F8}" srcOrd="1" destOrd="0" presId="urn:microsoft.com/office/officeart/2005/8/layout/list1"/>
    <dgm:cxn modelId="{C80A73A9-41DC-454C-B506-A6E981932259}" type="presParOf" srcId="{2F086565-97B9-41AE-B54F-06E783E650C9}" destId="{38EE2027-6D26-4337-872B-F973F5C324CC}" srcOrd="1" destOrd="0" presId="urn:microsoft.com/office/officeart/2005/8/layout/list1"/>
    <dgm:cxn modelId="{7E3913E8-0676-4D48-A541-F77818A8D23B}" type="presParOf" srcId="{2F086565-97B9-41AE-B54F-06E783E650C9}" destId="{F3389EF3-B18C-497F-81DC-9949089699BE}" srcOrd="2" destOrd="0" presId="urn:microsoft.com/office/officeart/2005/8/layout/list1"/>
    <dgm:cxn modelId="{FE647EF7-62E0-495D-A62A-DEF4DBECE56D}" type="presParOf" srcId="{2F086565-97B9-41AE-B54F-06E783E650C9}" destId="{F029867A-3D07-4A35-A0E3-FDED2CFF6540}" srcOrd="3" destOrd="0" presId="urn:microsoft.com/office/officeart/2005/8/layout/list1"/>
    <dgm:cxn modelId="{28382746-066D-4326-9271-3EEF6CBE2E59}" type="presParOf" srcId="{2F086565-97B9-41AE-B54F-06E783E650C9}" destId="{FCF0CFC8-D54A-4500-B56D-159B2B7F737A}" srcOrd="4" destOrd="0" presId="urn:microsoft.com/office/officeart/2005/8/layout/list1"/>
    <dgm:cxn modelId="{FEF20D84-3FEF-441D-95F4-966C7AF69845}" type="presParOf" srcId="{FCF0CFC8-D54A-4500-B56D-159B2B7F737A}" destId="{2C08C933-5856-41F4-AACC-86ACD5442268}" srcOrd="0" destOrd="0" presId="urn:microsoft.com/office/officeart/2005/8/layout/list1"/>
    <dgm:cxn modelId="{1CD17B61-E82F-4A17-A664-0CB24C9FF822}" type="presParOf" srcId="{FCF0CFC8-D54A-4500-B56D-159B2B7F737A}" destId="{FB8EED0E-8DED-4F41-9AB7-E3798E0C8660}" srcOrd="1" destOrd="0" presId="urn:microsoft.com/office/officeart/2005/8/layout/list1"/>
    <dgm:cxn modelId="{07E4D101-5DCD-4771-A896-F43BEFCCD7A9}" type="presParOf" srcId="{2F086565-97B9-41AE-B54F-06E783E650C9}" destId="{83462045-74AA-4008-B11D-54D83BB83C2F}" srcOrd="5" destOrd="0" presId="urn:microsoft.com/office/officeart/2005/8/layout/list1"/>
    <dgm:cxn modelId="{B28D03B0-E49B-498C-95EF-DAC341DCDB58}" type="presParOf" srcId="{2F086565-97B9-41AE-B54F-06E783E650C9}" destId="{E1B2C3E3-DBD7-4196-BEC0-CBBCF2902FDE}" srcOrd="6" destOrd="0" presId="urn:microsoft.com/office/officeart/2005/8/layout/list1"/>
    <dgm:cxn modelId="{A8C5B168-DE5E-4AA4-A47B-507AD0007570}" type="presParOf" srcId="{2F086565-97B9-41AE-B54F-06E783E650C9}" destId="{03B5C139-419A-4CF2-85CB-34F7AEBA57F0}" srcOrd="7" destOrd="0" presId="urn:microsoft.com/office/officeart/2005/8/layout/list1"/>
    <dgm:cxn modelId="{65D125CA-D2A4-4491-AA30-AA1981FC7ED8}" type="presParOf" srcId="{2F086565-97B9-41AE-B54F-06E783E650C9}" destId="{D4F02D3D-5C8B-4F5B-AF62-E87B0D7B1EC2}" srcOrd="8" destOrd="0" presId="urn:microsoft.com/office/officeart/2005/8/layout/list1"/>
    <dgm:cxn modelId="{517C043A-9AF8-486E-987C-F764BCB3D6E9}" type="presParOf" srcId="{D4F02D3D-5C8B-4F5B-AF62-E87B0D7B1EC2}" destId="{7B1CB3BA-34E2-426D-B754-BC73F546285E}" srcOrd="0" destOrd="0" presId="urn:microsoft.com/office/officeart/2005/8/layout/list1"/>
    <dgm:cxn modelId="{1D15B8A8-B5C3-4854-A815-B6129360C500}" type="presParOf" srcId="{D4F02D3D-5C8B-4F5B-AF62-E87B0D7B1EC2}" destId="{A10818B8-DCE9-441A-A42F-C117E25562AE}" srcOrd="1" destOrd="0" presId="urn:microsoft.com/office/officeart/2005/8/layout/list1"/>
    <dgm:cxn modelId="{C309521B-D350-426B-9024-D3401DEB63CF}" type="presParOf" srcId="{2F086565-97B9-41AE-B54F-06E783E650C9}" destId="{0DEDCE57-416E-4068-A515-E9F7FAD25F52}" srcOrd="9" destOrd="0" presId="urn:microsoft.com/office/officeart/2005/8/layout/list1"/>
    <dgm:cxn modelId="{085D247C-D425-447E-9BA1-175703EB2263}" type="presParOf" srcId="{2F086565-97B9-41AE-B54F-06E783E650C9}" destId="{0B9F0567-938D-4BEC-A730-FD7735E98224}" srcOrd="10" destOrd="0" presId="urn:microsoft.com/office/officeart/2005/8/layout/list1"/>
    <dgm:cxn modelId="{07FBED33-44C8-4931-BA26-4BB17334113B}" type="presParOf" srcId="{2F086565-97B9-41AE-B54F-06E783E650C9}" destId="{3A691023-F1F0-4813-943B-BBAE3BBEE400}" srcOrd="11" destOrd="0" presId="urn:microsoft.com/office/officeart/2005/8/layout/list1"/>
    <dgm:cxn modelId="{4C0FBDFB-E29A-4EA6-AEB5-8A7BBDC1F293}" type="presParOf" srcId="{2F086565-97B9-41AE-B54F-06E783E650C9}" destId="{1AC8F656-4A0A-4E12-9529-8F663DB640A9}" srcOrd="12" destOrd="0" presId="urn:microsoft.com/office/officeart/2005/8/layout/list1"/>
    <dgm:cxn modelId="{E2F511EB-19E2-4512-81E8-C3845A16BA37}" type="presParOf" srcId="{1AC8F656-4A0A-4E12-9529-8F663DB640A9}" destId="{2DCAEC87-29EF-49D1-86C5-CB1C870A8D52}" srcOrd="0" destOrd="0" presId="urn:microsoft.com/office/officeart/2005/8/layout/list1"/>
    <dgm:cxn modelId="{5E0CF39A-ABEC-420A-A026-5AD2EC8384E7}" type="presParOf" srcId="{1AC8F656-4A0A-4E12-9529-8F663DB640A9}" destId="{4A2005D0-E91F-4F49-9011-4BDC9E800F3C}" srcOrd="1" destOrd="0" presId="urn:microsoft.com/office/officeart/2005/8/layout/list1"/>
    <dgm:cxn modelId="{5D2E8FF9-7A50-4398-8EB6-DA9A82AEE50E}" type="presParOf" srcId="{2F086565-97B9-41AE-B54F-06E783E650C9}" destId="{7F21E338-8F98-4523-B459-4CD085DEE1E2}" srcOrd="13" destOrd="0" presId="urn:microsoft.com/office/officeart/2005/8/layout/list1"/>
    <dgm:cxn modelId="{B05F3D75-273B-4CC9-AB83-CB6243B3F62F}" type="presParOf" srcId="{2F086565-97B9-41AE-B54F-06E783E650C9}" destId="{238F41BE-69A5-483D-B597-83688D119E6B}" srcOrd="14" destOrd="0" presId="urn:microsoft.com/office/officeart/2005/8/layout/list1"/>
    <dgm:cxn modelId="{9C227184-1560-447A-B818-5AF572C59D32}" type="presParOf" srcId="{2F086565-97B9-41AE-B54F-06E783E650C9}" destId="{DFBB10C7-30B6-42E8-9050-E86790501F7A}" srcOrd="15" destOrd="0" presId="urn:microsoft.com/office/officeart/2005/8/layout/list1"/>
    <dgm:cxn modelId="{0CF5F0D6-98E2-4E07-8C57-7687EB1782E6}" type="presParOf" srcId="{2F086565-97B9-41AE-B54F-06E783E650C9}" destId="{498D9652-2124-4FFB-82C1-52209752BA07}" srcOrd="16" destOrd="0" presId="urn:microsoft.com/office/officeart/2005/8/layout/list1"/>
    <dgm:cxn modelId="{D1A954E1-7CFC-4BAF-90C2-F17F719375CF}" type="presParOf" srcId="{498D9652-2124-4FFB-82C1-52209752BA07}" destId="{C58ACB34-5FA7-4FF5-A7FE-E505AD8B87F1}" srcOrd="0" destOrd="0" presId="urn:microsoft.com/office/officeart/2005/8/layout/list1"/>
    <dgm:cxn modelId="{799157BC-33AB-4D1D-8A2C-BC77DA7493AB}" type="presParOf" srcId="{498D9652-2124-4FFB-82C1-52209752BA07}" destId="{F2360962-CBD0-4132-B35B-C15BFD1AC37D}" srcOrd="1" destOrd="0" presId="urn:microsoft.com/office/officeart/2005/8/layout/list1"/>
    <dgm:cxn modelId="{CB01E416-37D0-44AB-8093-D68C390DE985}" type="presParOf" srcId="{2F086565-97B9-41AE-B54F-06E783E650C9}" destId="{1DE3E33D-E390-4847-913D-60A0E262E04A}" srcOrd="17" destOrd="0" presId="urn:microsoft.com/office/officeart/2005/8/layout/list1"/>
    <dgm:cxn modelId="{FDF97A90-A559-471B-AFFB-A02449893CF0}" type="presParOf" srcId="{2F086565-97B9-41AE-B54F-06E783E650C9}" destId="{0C8CE9C4-94CF-458B-B6A7-637C457C59E8}"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A0BCA4A-C90E-40FC-B2BB-4A1E9D54D316}" type="doc">
      <dgm:prSet loTypeId="urn:microsoft.com/office/officeart/2005/8/layout/process1" loCatId="process" qsTypeId="urn:microsoft.com/office/officeart/2005/8/quickstyle/simple1" qsCatId="simple" csTypeId="urn:microsoft.com/office/officeart/2005/8/colors/accent1_2" csCatId="accent1" phldr="1"/>
      <dgm:spPr/>
    </dgm:pt>
    <dgm:pt modelId="{2EBBF8C9-9A1C-4490-AD7C-487FA4B82CEF}">
      <dgm:prSet phldrT="[Text]"/>
      <dgm:spPr/>
      <dgm:t>
        <a:bodyPr/>
        <a:lstStyle/>
        <a:p>
          <a:r>
            <a:rPr lang="ar-EG" dirty="0"/>
            <a:t>فهم السوق و احتياجات و رغبات العملاء</a:t>
          </a:r>
          <a:endParaRPr lang="en-US" dirty="0"/>
        </a:p>
      </dgm:t>
    </dgm:pt>
    <dgm:pt modelId="{C7A2240C-026D-4457-B268-7E0B46F9178B}" type="parTrans" cxnId="{74EE705D-0196-46E6-ADE6-7150F1055617}">
      <dgm:prSet/>
      <dgm:spPr/>
      <dgm:t>
        <a:bodyPr/>
        <a:lstStyle/>
        <a:p>
          <a:endParaRPr lang="en-US"/>
        </a:p>
      </dgm:t>
    </dgm:pt>
    <dgm:pt modelId="{DDCB15B5-C7E9-4D37-8410-9B2D881C4CAB}" type="sibTrans" cxnId="{74EE705D-0196-46E6-ADE6-7150F1055617}">
      <dgm:prSet/>
      <dgm:spPr/>
      <dgm:t>
        <a:bodyPr/>
        <a:lstStyle/>
        <a:p>
          <a:endParaRPr lang="en-US"/>
        </a:p>
      </dgm:t>
    </dgm:pt>
    <dgm:pt modelId="{CA5852D5-59AC-48DA-B6FC-16CA73997B9A}">
      <dgm:prSet phldrT="[Text]"/>
      <dgm:spPr/>
      <dgm:t>
        <a:bodyPr/>
        <a:lstStyle/>
        <a:p>
          <a:r>
            <a:rPr lang="ar-EG" dirty="0"/>
            <a:t>تصميم خطة التسويق الاستراتيجية المعتمدة على خلق القيمة</a:t>
          </a:r>
          <a:endParaRPr lang="en-US" dirty="0"/>
        </a:p>
      </dgm:t>
    </dgm:pt>
    <dgm:pt modelId="{14085D22-FA97-41AF-AE1E-F2E4F262A88B}" type="parTrans" cxnId="{620B8851-1216-402C-B4AE-E5A6F03FCE78}">
      <dgm:prSet/>
      <dgm:spPr/>
      <dgm:t>
        <a:bodyPr/>
        <a:lstStyle/>
        <a:p>
          <a:endParaRPr lang="en-US"/>
        </a:p>
      </dgm:t>
    </dgm:pt>
    <dgm:pt modelId="{60B0E21E-2DCF-4CCF-AC98-E392BC60D099}" type="sibTrans" cxnId="{620B8851-1216-402C-B4AE-E5A6F03FCE78}">
      <dgm:prSet/>
      <dgm:spPr/>
      <dgm:t>
        <a:bodyPr/>
        <a:lstStyle/>
        <a:p>
          <a:endParaRPr lang="en-US"/>
        </a:p>
      </dgm:t>
    </dgm:pt>
    <dgm:pt modelId="{5DFF6804-CF8D-4DBD-BAD9-F63F7975DC3A}">
      <dgm:prSet phldrT="[Text]"/>
      <dgm:spPr/>
      <dgm:t>
        <a:bodyPr/>
        <a:lstStyle/>
        <a:p>
          <a:r>
            <a:rPr lang="ar-EG" dirty="0"/>
            <a:t>بناء برنامج تسويقي متكامل يقدم يمة عالية المستوي</a:t>
          </a:r>
          <a:endParaRPr lang="en-US" dirty="0"/>
        </a:p>
      </dgm:t>
    </dgm:pt>
    <dgm:pt modelId="{813F7454-A8A5-4396-A5A1-6EB86AF95082}" type="parTrans" cxnId="{7BA29B96-08C4-465F-BF3B-2D22B747E66C}">
      <dgm:prSet/>
      <dgm:spPr/>
      <dgm:t>
        <a:bodyPr/>
        <a:lstStyle/>
        <a:p>
          <a:endParaRPr lang="en-US"/>
        </a:p>
      </dgm:t>
    </dgm:pt>
    <dgm:pt modelId="{91382EF5-556E-4906-9E5B-0E3168AB043B}" type="sibTrans" cxnId="{7BA29B96-08C4-465F-BF3B-2D22B747E66C}">
      <dgm:prSet/>
      <dgm:spPr/>
      <dgm:t>
        <a:bodyPr/>
        <a:lstStyle/>
        <a:p>
          <a:endParaRPr lang="en-US"/>
        </a:p>
      </dgm:t>
    </dgm:pt>
    <dgm:pt modelId="{7DE546ED-E63F-4332-B654-719C2FF85D3A}">
      <dgm:prSet phldrT="[Text]"/>
      <dgm:spPr/>
      <dgm:t>
        <a:bodyPr/>
        <a:lstStyle/>
        <a:p>
          <a:r>
            <a:rPr lang="ar-EG" dirty="0"/>
            <a:t>إشراك العملاء ، بناءا علاقات مربحة ، و الوضول إلى سعادة العملاء</a:t>
          </a:r>
          <a:endParaRPr lang="en-US" dirty="0"/>
        </a:p>
      </dgm:t>
    </dgm:pt>
    <dgm:pt modelId="{BFDB6475-5CA9-4D33-B4F5-D90E43DD56CD}" type="parTrans" cxnId="{1837847C-F1BA-465C-9664-5D87F303E4E8}">
      <dgm:prSet/>
      <dgm:spPr/>
      <dgm:t>
        <a:bodyPr/>
        <a:lstStyle/>
        <a:p>
          <a:endParaRPr lang="en-US"/>
        </a:p>
      </dgm:t>
    </dgm:pt>
    <dgm:pt modelId="{BDDFAAE3-8401-4995-8EFF-2694ABED485E}" type="sibTrans" cxnId="{1837847C-F1BA-465C-9664-5D87F303E4E8}">
      <dgm:prSet/>
      <dgm:spPr/>
      <dgm:t>
        <a:bodyPr/>
        <a:lstStyle/>
        <a:p>
          <a:endParaRPr lang="en-US"/>
        </a:p>
      </dgm:t>
    </dgm:pt>
    <dgm:pt modelId="{886BB089-1AEF-46D3-A751-EC089EC16062}">
      <dgm:prSet phldrT="[Text]"/>
      <dgm:spPr>
        <a:solidFill>
          <a:srgbClr val="FF0000"/>
        </a:solidFill>
      </dgm:spPr>
      <dgm:t>
        <a:bodyPr/>
        <a:lstStyle/>
        <a:p>
          <a:r>
            <a:rPr lang="ar-EG" dirty="0"/>
            <a:t>استرداد القيمة من العملاء لخلق الأربح و عدالة المعاملة مع العميل</a:t>
          </a:r>
          <a:endParaRPr lang="en-US" dirty="0"/>
        </a:p>
      </dgm:t>
    </dgm:pt>
    <dgm:pt modelId="{A66221D5-234F-4DBF-BE95-148CEC4F6803}" type="parTrans" cxnId="{58D30CEE-F821-4F7F-8088-A36A5C450366}">
      <dgm:prSet/>
      <dgm:spPr/>
      <dgm:t>
        <a:bodyPr/>
        <a:lstStyle/>
        <a:p>
          <a:endParaRPr lang="en-US"/>
        </a:p>
      </dgm:t>
    </dgm:pt>
    <dgm:pt modelId="{08C9315B-1AEC-4EA4-8F6B-9C3798F200D6}" type="sibTrans" cxnId="{58D30CEE-F821-4F7F-8088-A36A5C450366}">
      <dgm:prSet/>
      <dgm:spPr/>
      <dgm:t>
        <a:bodyPr/>
        <a:lstStyle/>
        <a:p>
          <a:endParaRPr lang="en-US"/>
        </a:p>
      </dgm:t>
    </dgm:pt>
    <dgm:pt modelId="{DA75FFDA-5C34-4E52-BACB-69CF4D6224A6}" type="pres">
      <dgm:prSet presAssocID="{4A0BCA4A-C90E-40FC-B2BB-4A1E9D54D316}" presName="Name0" presStyleCnt="0">
        <dgm:presLayoutVars>
          <dgm:dir/>
          <dgm:resizeHandles val="exact"/>
        </dgm:presLayoutVars>
      </dgm:prSet>
      <dgm:spPr/>
    </dgm:pt>
    <dgm:pt modelId="{900FA1BA-EE56-4C33-8270-D70F9775A285}" type="pres">
      <dgm:prSet presAssocID="{2EBBF8C9-9A1C-4490-AD7C-487FA4B82CEF}" presName="node" presStyleLbl="node1" presStyleIdx="0" presStyleCnt="5">
        <dgm:presLayoutVars>
          <dgm:bulletEnabled val="1"/>
        </dgm:presLayoutVars>
      </dgm:prSet>
      <dgm:spPr/>
    </dgm:pt>
    <dgm:pt modelId="{25798781-C326-466D-9C96-0D1FFC54CACF}" type="pres">
      <dgm:prSet presAssocID="{DDCB15B5-C7E9-4D37-8410-9B2D881C4CAB}" presName="sibTrans" presStyleLbl="sibTrans2D1" presStyleIdx="0" presStyleCnt="4"/>
      <dgm:spPr/>
    </dgm:pt>
    <dgm:pt modelId="{EBCF2C3E-304B-4D5D-8030-579B00F87546}" type="pres">
      <dgm:prSet presAssocID="{DDCB15B5-C7E9-4D37-8410-9B2D881C4CAB}" presName="connectorText" presStyleLbl="sibTrans2D1" presStyleIdx="0" presStyleCnt="4"/>
      <dgm:spPr/>
    </dgm:pt>
    <dgm:pt modelId="{61B49A93-604E-483E-8B90-E59D3EEFD47E}" type="pres">
      <dgm:prSet presAssocID="{CA5852D5-59AC-48DA-B6FC-16CA73997B9A}" presName="node" presStyleLbl="node1" presStyleIdx="1" presStyleCnt="5">
        <dgm:presLayoutVars>
          <dgm:bulletEnabled val="1"/>
        </dgm:presLayoutVars>
      </dgm:prSet>
      <dgm:spPr/>
    </dgm:pt>
    <dgm:pt modelId="{EE3FBD38-DD8B-4F34-9883-64FB51C83FED}" type="pres">
      <dgm:prSet presAssocID="{60B0E21E-2DCF-4CCF-AC98-E392BC60D099}" presName="sibTrans" presStyleLbl="sibTrans2D1" presStyleIdx="1" presStyleCnt="4"/>
      <dgm:spPr/>
    </dgm:pt>
    <dgm:pt modelId="{94D845C1-0845-4909-B150-7CAAA889D494}" type="pres">
      <dgm:prSet presAssocID="{60B0E21E-2DCF-4CCF-AC98-E392BC60D099}" presName="connectorText" presStyleLbl="sibTrans2D1" presStyleIdx="1" presStyleCnt="4"/>
      <dgm:spPr/>
    </dgm:pt>
    <dgm:pt modelId="{4AA3C21F-3FD6-4082-B6C3-52CF91063D8E}" type="pres">
      <dgm:prSet presAssocID="{5DFF6804-CF8D-4DBD-BAD9-F63F7975DC3A}" presName="node" presStyleLbl="node1" presStyleIdx="2" presStyleCnt="5">
        <dgm:presLayoutVars>
          <dgm:bulletEnabled val="1"/>
        </dgm:presLayoutVars>
      </dgm:prSet>
      <dgm:spPr/>
    </dgm:pt>
    <dgm:pt modelId="{E90DDE5E-4BE8-4D56-8576-83C0A577E930}" type="pres">
      <dgm:prSet presAssocID="{91382EF5-556E-4906-9E5B-0E3168AB043B}" presName="sibTrans" presStyleLbl="sibTrans2D1" presStyleIdx="2" presStyleCnt="4"/>
      <dgm:spPr/>
    </dgm:pt>
    <dgm:pt modelId="{35F74678-D6D0-4A3E-9450-99321769B2AD}" type="pres">
      <dgm:prSet presAssocID="{91382EF5-556E-4906-9E5B-0E3168AB043B}" presName="connectorText" presStyleLbl="sibTrans2D1" presStyleIdx="2" presStyleCnt="4"/>
      <dgm:spPr/>
    </dgm:pt>
    <dgm:pt modelId="{8C7B1097-F013-4653-8CE3-B0391F033F2C}" type="pres">
      <dgm:prSet presAssocID="{7DE546ED-E63F-4332-B654-719C2FF85D3A}" presName="node" presStyleLbl="node1" presStyleIdx="3" presStyleCnt="5">
        <dgm:presLayoutVars>
          <dgm:bulletEnabled val="1"/>
        </dgm:presLayoutVars>
      </dgm:prSet>
      <dgm:spPr/>
    </dgm:pt>
    <dgm:pt modelId="{13A5108B-96FE-47B0-8F4D-1C55EA05B43C}" type="pres">
      <dgm:prSet presAssocID="{BDDFAAE3-8401-4995-8EFF-2694ABED485E}" presName="sibTrans" presStyleLbl="sibTrans2D1" presStyleIdx="3" presStyleCnt="4"/>
      <dgm:spPr/>
    </dgm:pt>
    <dgm:pt modelId="{8671EC69-5CE9-4688-87D6-C42DF8D121A9}" type="pres">
      <dgm:prSet presAssocID="{BDDFAAE3-8401-4995-8EFF-2694ABED485E}" presName="connectorText" presStyleLbl="sibTrans2D1" presStyleIdx="3" presStyleCnt="4"/>
      <dgm:spPr/>
    </dgm:pt>
    <dgm:pt modelId="{F45A4087-DA0F-43BE-91F2-1A2E2DEF2EE3}" type="pres">
      <dgm:prSet presAssocID="{886BB089-1AEF-46D3-A751-EC089EC16062}" presName="node" presStyleLbl="node1" presStyleIdx="4" presStyleCnt="5">
        <dgm:presLayoutVars>
          <dgm:bulletEnabled val="1"/>
        </dgm:presLayoutVars>
      </dgm:prSet>
      <dgm:spPr/>
    </dgm:pt>
  </dgm:ptLst>
  <dgm:cxnLst>
    <dgm:cxn modelId="{2119DE20-0BC8-43D0-8228-55960B228EC4}" type="presOf" srcId="{BDDFAAE3-8401-4995-8EFF-2694ABED485E}" destId="{8671EC69-5CE9-4688-87D6-C42DF8D121A9}" srcOrd="1" destOrd="0" presId="urn:microsoft.com/office/officeart/2005/8/layout/process1"/>
    <dgm:cxn modelId="{5556342E-9EC6-4911-AF6D-7286DB096975}" type="presOf" srcId="{4A0BCA4A-C90E-40FC-B2BB-4A1E9D54D316}" destId="{DA75FFDA-5C34-4E52-BACB-69CF4D6224A6}" srcOrd="0" destOrd="0" presId="urn:microsoft.com/office/officeart/2005/8/layout/process1"/>
    <dgm:cxn modelId="{457C8F3C-B086-456F-AAE6-FD4B3E368C11}" type="presOf" srcId="{DDCB15B5-C7E9-4D37-8410-9B2D881C4CAB}" destId="{25798781-C326-466D-9C96-0D1FFC54CACF}" srcOrd="0" destOrd="0" presId="urn:microsoft.com/office/officeart/2005/8/layout/process1"/>
    <dgm:cxn modelId="{EBDAD43C-F7B2-4937-859C-20556C13204F}" type="presOf" srcId="{7DE546ED-E63F-4332-B654-719C2FF85D3A}" destId="{8C7B1097-F013-4653-8CE3-B0391F033F2C}" srcOrd="0" destOrd="0" presId="urn:microsoft.com/office/officeart/2005/8/layout/process1"/>
    <dgm:cxn modelId="{74EE705D-0196-46E6-ADE6-7150F1055617}" srcId="{4A0BCA4A-C90E-40FC-B2BB-4A1E9D54D316}" destId="{2EBBF8C9-9A1C-4490-AD7C-487FA4B82CEF}" srcOrd="0" destOrd="0" parTransId="{C7A2240C-026D-4457-B268-7E0B46F9178B}" sibTransId="{DDCB15B5-C7E9-4D37-8410-9B2D881C4CAB}"/>
    <dgm:cxn modelId="{39BD8351-7206-4F7E-91F3-C56933631037}" type="presOf" srcId="{60B0E21E-2DCF-4CCF-AC98-E392BC60D099}" destId="{EE3FBD38-DD8B-4F34-9883-64FB51C83FED}" srcOrd="0" destOrd="0" presId="urn:microsoft.com/office/officeart/2005/8/layout/process1"/>
    <dgm:cxn modelId="{620B8851-1216-402C-B4AE-E5A6F03FCE78}" srcId="{4A0BCA4A-C90E-40FC-B2BB-4A1E9D54D316}" destId="{CA5852D5-59AC-48DA-B6FC-16CA73997B9A}" srcOrd="1" destOrd="0" parTransId="{14085D22-FA97-41AF-AE1E-F2E4F262A88B}" sibTransId="{60B0E21E-2DCF-4CCF-AC98-E392BC60D099}"/>
    <dgm:cxn modelId="{ED13057B-2093-4408-A303-9D9322E8E787}" type="presOf" srcId="{CA5852D5-59AC-48DA-B6FC-16CA73997B9A}" destId="{61B49A93-604E-483E-8B90-E59D3EEFD47E}" srcOrd="0" destOrd="0" presId="urn:microsoft.com/office/officeart/2005/8/layout/process1"/>
    <dgm:cxn modelId="{1837847C-F1BA-465C-9664-5D87F303E4E8}" srcId="{4A0BCA4A-C90E-40FC-B2BB-4A1E9D54D316}" destId="{7DE546ED-E63F-4332-B654-719C2FF85D3A}" srcOrd="3" destOrd="0" parTransId="{BFDB6475-5CA9-4D33-B4F5-D90E43DD56CD}" sibTransId="{BDDFAAE3-8401-4995-8EFF-2694ABED485E}"/>
    <dgm:cxn modelId="{7BA29B96-08C4-465F-BF3B-2D22B747E66C}" srcId="{4A0BCA4A-C90E-40FC-B2BB-4A1E9D54D316}" destId="{5DFF6804-CF8D-4DBD-BAD9-F63F7975DC3A}" srcOrd="2" destOrd="0" parTransId="{813F7454-A8A5-4396-A5A1-6EB86AF95082}" sibTransId="{91382EF5-556E-4906-9E5B-0E3168AB043B}"/>
    <dgm:cxn modelId="{79996EA4-36FC-4F0D-9BB5-95317A3F421C}" type="presOf" srcId="{91382EF5-556E-4906-9E5B-0E3168AB043B}" destId="{35F74678-D6D0-4A3E-9450-99321769B2AD}" srcOrd="1" destOrd="0" presId="urn:microsoft.com/office/officeart/2005/8/layout/process1"/>
    <dgm:cxn modelId="{90A002B2-9772-435B-9418-FF4E49DD350E}" type="presOf" srcId="{DDCB15B5-C7E9-4D37-8410-9B2D881C4CAB}" destId="{EBCF2C3E-304B-4D5D-8030-579B00F87546}" srcOrd="1" destOrd="0" presId="urn:microsoft.com/office/officeart/2005/8/layout/process1"/>
    <dgm:cxn modelId="{58915EBA-3665-4C58-8E9F-209F8D897BF6}" type="presOf" srcId="{60B0E21E-2DCF-4CCF-AC98-E392BC60D099}" destId="{94D845C1-0845-4909-B150-7CAAA889D494}" srcOrd="1" destOrd="0" presId="urn:microsoft.com/office/officeart/2005/8/layout/process1"/>
    <dgm:cxn modelId="{83EA93BC-0F88-481F-9134-C84EB3F52C08}" type="presOf" srcId="{2EBBF8C9-9A1C-4490-AD7C-487FA4B82CEF}" destId="{900FA1BA-EE56-4C33-8270-D70F9775A285}" srcOrd="0" destOrd="0" presId="urn:microsoft.com/office/officeart/2005/8/layout/process1"/>
    <dgm:cxn modelId="{6D4006C8-5A97-46DF-90F3-D56D8683236D}" type="presOf" srcId="{5DFF6804-CF8D-4DBD-BAD9-F63F7975DC3A}" destId="{4AA3C21F-3FD6-4082-B6C3-52CF91063D8E}" srcOrd="0" destOrd="0" presId="urn:microsoft.com/office/officeart/2005/8/layout/process1"/>
    <dgm:cxn modelId="{966F8FE0-B7D3-4858-B964-6D4CA0090CF2}" type="presOf" srcId="{BDDFAAE3-8401-4995-8EFF-2694ABED485E}" destId="{13A5108B-96FE-47B0-8F4D-1C55EA05B43C}" srcOrd="0" destOrd="0" presId="urn:microsoft.com/office/officeart/2005/8/layout/process1"/>
    <dgm:cxn modelId="{659564E8-D154-4E1D-A342-510392480B13}" type="presOf" srcId="{91382EF5-556E-4906-9E5B-0E3168AB043B}" destId="{E90DDE5E-4BE8-4D56-8576-83C0A577E930}" srcOrd="0" destOrd="0" presId="urn:microsoft.com/office/officeart/2005/8/layout/process1"/>
    <dgm:cxn modelId="{58D30CEE-F821-4F7F-8088-A36A5C450366}" srcId="{4A0BCA4A-C90E-40FC-B2BB-4A1E9D54D316}" destId="{886BB089-1AEF-46D3-A751-EC089EC16062}" srcOrd="4" destOrd="0" parTransId="{A66221D5-234F-4DBF-BE95-148CEC4F6803}" sibTransId="{08C9315B-1AEC-4EA4-8F6B-9C3798F200D6}"/>
    <dgm:cxn modelId="{41F8A2FF-5232-4553-BF8C-F777E398053E}" type="presOf" srcId="{886BB089-1AEF-46D3-A751-EC089EC16062}" destId="{F45A4087-DA0F-43BE-91F2-1A2E2DEF2EE3}" srcOrd="0" destOrd="0" presId="urn:microsoft.com/office/officeart/2005/8/layout/process1"/>
    <dgm:cxn modelId="{4A85C9E4-CDD7-49BC-B454-90D399BA093A}" type="presParOf" srcId="{DA75FFDA-5C34-4E52-BACB-69CF4D6224A6}" destId="{900FA1BA-EE56-4C33-8270-D70F9775A285}" srcOrd="0" destOrd="0" presId="urn:microsoft.com/office/officeart/2005/8/layout/process1"/>
    <dgm:cxn modelId="{12A5C399-D73E-4082-BB3B-7D1C71CA5D90}" type="presParOf" srcId="{DA75FFDA-5C34-4E52-BACB-69CF4D6224A6}" destId="{25798781-C326-466D-9C96-0D1FFC54CACF}" srcOrd="1" destOrd="0" presId="urn:microsoft.com/office/officeart/2005/8/layout/process1"/>
    <dgm:cxn modelId="{29FE7068-12AE-46FC-9D4A-345664F91B39}" type="presParOf" srcId="{25798781-C326-466D-9C96-0D1FFC54CACF}" destId="{EBCF2C3E-304B-4D5D-8030-579B00F87546}" srcOrd="0" destOrd="0" presId="urn:microsoft.com/office/officeart/2005/8/layout/process1"/>
    <dgm:cxn modelId="{3C410C42-0A6F-4B6B-B58D-D3AA6150F90B}" type="presParOf" srcId="{DA75FFDA-5C34-4E52-BACB-69CF4D6224A6}" destId="{61B49A93-604E-483E-8B90-E59D3EEFD47E}" srcOrd="2" destOrd="0" presId="urn:microsoft.com/office/officeart/2005/8/layout/process1"/>
    <dgm:cxn modelId="{9038DBDC-3B23-4BE9-B087-BE30982FD321}" type="presParOf" srcId="{DA75FFDA-5C34-4E52-BACB-69CF4D6224A6}" destId="{EE3FBD38-DD8B-4F34-9883-64FB51C83FED}" srcOrd="3" destOrd="0" presId="urn:microsoft.com/office/officeart/2005/8/layout/process1"/>
    <dgm:cxn modelId="{63A8D429-E35F-4864-86B3-F9D754AEC0FB}" type="presParOf" srcId="{EE3FBD38-DD8B-4F34-9883-64FB51C83FED}" destId="{94D845C1-0845-4909-B150-7CAAA889D494}" srcOrd="0" destOrd="0" presId="urn:microsoft.com/office/officeart/2005/8/layout/process1"/>
    <dgm:cxn modelId="{475C65E8-5852-4624-80EF-C93BBB7B321F}" type="presParOf" srcId="{DA75FFDA-5C34-4E52-BACB-69CF4D6224A6}" destId="{4AA3C21F-3FD6-4082-B6C3-52CF91063D8E}" srcOrd="4" destOrd="0" presId="urn:microsoft.com/office/officeart/2005/8/layout/process1"/>
    <dgm:cxn modelId="{ED557D31-65BA-4E9E-95B7-DC5A1C508B02}" type="presParOf" srcId="{DA75FFDA-5C34-4E52-BACB-69CF4D6224A6}" destId="{E90DDE5E-4BE8-4D56-8576-83C0A577E930}" srcOrd="5" destOrd="0" presId="urn:microsoft.com/office/officeart/2005/8/layout/process1"/>
    <dgm:cxn modelId="{05E9EEAB-9F0B-421B-ADBE-7D60A2A6D26D}" type="presParOf" srcId="{E90DDE5E-4BE8-4D56-8576-83C0A577E930}" destId="{35F74678-D6D0-4A3E-9450-99321769B2AD}" srcOrd="0" destOrd="0" presId="urn:microsoft.com/office/officeart/2005/8/layout/process1"/>
    <dgm:cxn modelId="{1F473BC6-C7FF-4BF6-84D2-D541B00F60FC}" type="presParOf" srcId="{DA75FFDA-5C34-4E52-BACB-69CF4D6224A6}" destId="{8C7B1097-F013-4653-8CE3-B0391F033F2C}" srcOrd="6" destOrd="0" presId="urn:microsoft.com/office/officeart/2005/8/layout/process1"/>
    <dgm:cxn modelId="{39F08497-0B48-4764-8710-4B906ED645CB}" type="presParOf" srcId="{DA75FFDA-5C34-4E52-BACB-69CF4D6224A6}" destId="{13A5108B-96FE-47B0-8F4D-1C55EA05B43C}" srcOrd="7" destOrd="0" presId="urn:microsoft.com/office/officeart/2005/8/layout/process1"/>
    <dgm:cxn modelId="{AFD060C1-8F1B-4309-B76D-49DF9D097C46}" type="presParOf" srcId="{13A5108B-96FE-47B0-8F4D-1C55EA05B43C}" destId="{8671EC69-5CE9-4688-87D6-C42DF8D121A9}" srcOrd="0" destOrd="0" presId="urn:microsoft.com/office/officeart/2005/8/layout/process1"/>
    <dgm:cxn modelId="{34444C46-8FCA-41BA-9C8E-720B4788F3BF}" type="presParOf" srcId="{DA75FFDA-5C34-4E52-BACB-69CF4D6224A6}" destId="{F45A4087-DA0F-43BE-91F2-1A2E2DEF2EE3}" srcOrd="8"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194784-FE95-4576-BF11-F1FD5790E092}" type="doc">
      <dgm:prSet loTypeId="urn:microsoft.com/office/officeart/2005/8/layout/orgChart1" loCatId="hierarchy" qsTypeId="urn:microsoft.com/office/officeart/2005/8/quickstyle/simple1" qsCatId="simple" csTypeId="urn:microsoft.com/office/officeart/2005/8/colors/colorful4" csCatId="colorful" phldr="1"/>
      <dgm:spPr/>
      <dgm:t>
        <a:bodyPr/>
        <a:lstStyle/>
        <a:p>
          <a:endParaRPr lang="en-US"/>
        </a:p>
      </dgm:t>
    </dgm:pt>
    <dgm:pt modelId="{20001002-A920-4321-A070-A6DBF850BC10}">
      <dgm:prSet phldrT="[Text]"/>
      <dgm:spPr>
        <a:solidFill>
          <a:schemeClr val="bg1">
            <a:lumMod val="65000"/>
          </a:schemeClr>
        </a:solidFill>
      </dgm:spPr>
      <dgm:t>
        <a:bodyPr/>
        <a:lstStyle/>
        <a:p>
          <a:r>
            <a:rPr lang="en-US" dirty="0"/>
            <a:t>Social Factors</a:t>
          </a:r>
          <a:endParaRPr lang="ar-EG" dirty="0"/>
        </a:p>
        <a:p>
          <a:r>
            <a:rPr lang="ar-EG" dirty="0"/>
            <a:t>العوامل الاجتماعية</a:t>
          </a:r>
          <a:endParaRPr lang="en-US" dirty="0"/>
        </a:p>
      </dgm:t>
    </dgm:pt>
    <dgm:pt modelId="{20583049-9BBD-4B28-B4EC-3ECF07683A9B}" type="parTrans" cxnId="{E61D2A3D-8E8C-4473-A576-DC7D7F7C4127}">
      <dgm:prSet/>
      <dgm:spPr/>
      <dgm:t>
        <a:bodyPr/>
        <a:lstStyle/>
        <a:p>
          <a:endParaRPr lang="en-US"/>
        </a:p>
      </dgm:t>
    </dgm:pt>
    <dgm:pt modelId="{19A81F4B-54E7-4404-AC6C-0B846C4A95EE}" type="sibTrans" cxnId="{E61D2A3D-8E8C-4473-A576-DC7D7F7C4127}">
      <dgm:prSet/>
      <dgm:spPr/>
      <dgm:t>
        <a:bodyPr/>
        <a:lstStyle/>
        <a:p>
          <a:endParaRPr lang="en-US"/>
        </a:p>
      </dgm:t>
    </dgm:pt>
    <dgm:pt modelId="{58F18F6D-F234-4A04-A33C-068C59228D88}">
      <dgm:prSet phldrT="[Text]" phldr="1"/>
      <dgm:spPr/>
      <dgm:t>
        <a:bodyPr/>
        <a:lstStyle/>
        <a:p>
          <a:endParaRPr lang="en-US" dirty="0"/>
        </a:p>
      </dgm:t>
    </dgm:pt>
    <dgm:pt modelId="{8A8D637B-8DFA-419E-BD9D-00AD5CAF7B34}" type="parTrans" cxnId="{4963CD57-6DF3-499F-80E2-45108232DE8B}">
      <dgm:prSet/>
      <dgm:spPr/>
      <dgm:t>
        <a:bodyPr/>
        <a:lstStyle/>
        <a:p>
          <a:endParaRPr lang="en-US"/>
        </a:p>
      </dgm:t>
    </dgm:pt>
    <dgm:pt modelId="{5F2A2556-CA05-4F10-B157-250828ACF7AE}" type="sibTrans" cxnId="{4963CD57-6DF3-499F-80E2-45108232DE8B}">
      <dgm:prSet/>
      <dgm:spPr/>
      <dgm:t>
        <a:bodyPr/>
        <a:lstStyle/>
        <a:p>
          <a:endParaRPr lang="en-US"/>
        </a:p>
      </dgm:t>
    </dgm:pt>
    <dgm:pt modelId="{24EAFD94-8F2D-458D-8A8C-2AF94580B269}">
      <dgm:prSet phldrT="[Text]"/>
      <dgm:spPr>
        <a:solidFill>
          <a:srgbClr val="92D050"/>
        </a:solidFill>
      </dgm:spPr>
      <dgm:t>
        <a:bodyPr/>
        <a:lstStyle/>
        <a:p>
          <a:r>
            <a:rPr lang="en-US" dirty="0"/>
            <a:t>Social Networks</a:t>
          </a:r>
          <a:endParaRPr lang="ar-EG" dirty="0"/>
        </a:p>
        <a:p>
          <a:r>
            <a:rPr lang="ar-EG" dirty="0"/>
            <a:t>الشبكات الاجتماعية</a:t>
          </a:r>
          <a:endParaRPr lang="en-US" dirty="0"/>
        </a:p>
      </dgm:t>
    </dgm:pt>
    <dgm:pt modelId="{77512569-94F6-4999-9064-423A9245CDC9}" type="parTrans" cxnId="{8904D1AC-64D1-40DF-9AC8-4F33E034425A}">
      <dgm:prSet/>
      <dgm:spPr/>
      <dgm:t>
        <a:bodyPr/>
        <a:lstStyle/>
        <a:p>
          <a:endParaRPr lang="en-US"/>
        </a:p>
      </dgm:t>
    </dgm:pt>
    <dgm:pt modelId="{A5AA15D9-F9E1-4551-ABB8-B0032E3894AB}" type="sibTrans" cxnId="{8904D1AC-64D1-40DF-9AC8-4F33E034425A}">
      <dgm:prSet/>
      <dgm:spPr/>
      <dgm:t>
        <a:bodyPr/>
        <a:lstStyle/>
        <a:p>
          <a:endParaRPr lang="en-US"/>
        </a:p>
      </dgm:t>
    </dgm:pt>
    <dgm:pt modelId="{2EE60DDF-EB79-409E-9B81-14912134B02C}">
      <dgm:prSet phldrT="[Text]"/>
      <dgm:spPr>
        <a:solidFill>
          <a:srgbClr val="92D050"/>
        </a:solidFill>
      </dgm:spPr>
      <dgm:t>
        <a:bodyPr/>
        <a:lstStyle/>
        <a:p>
          <a:r>
            <a:rPr lang="en-US" dirty="0"/>
            <a:t>Social Roles &amp; Status</a:t>
          </a:r>
          <a:endParaRPr lang="ar-EG" dirty="0"/>
        </a:p>
        <a:p>
          <a:r>
            <a:rPr lang="ar-EG" dirty="0"/>
            <a:t>الأدوار و المكانة الاجتماعية</a:t>
          </a:r>
          <a:endParaRPr lang="en-US" dirty="0"/>
        </a:p>
      </dgm:t>
    </dgm:pt>
    <dgm:pt modelId="{3E564116-6DE1-4B74-867A-C0A1AF4C0D10}" type="parTrans" cxnId="{E2914F64-C292-434E-85E6-AD456F1602B8}">
      <dgm:prSet/>
      <dgm:spPr/>
      <dgm:t>
        <a:bodyPr/>
        <a:lstStyle/>
        <a:p>
          <a:endParaRPr lang="en-US"/>
        </a:p>
      </dgm:t>
    </dgm:pt>
    <dgm:pt modelId="{7CAB492C-43B9-48AE-A8C9-FB64F069CAF0}" type="sibTrans" cxnId="{E2914F64-C292-434E-85E6-AD456F1602B8}">
      <dgm:prSet/>
      <dgm:spPr/>
      <dgm:t>
        <a:bodyPr/>
        <a:lstStyle/>
        <a:p>
          <a:endParaRPr lang="en-US"/>
        </a:p>
      </dgm:t>
    </dgm:pt>
    <dgm:pt modelId="{AA2332C3-7783-4091-B944-F26B8D1B85AC}">
      <dgm:prSet/>
      <dgm:spPr/>
      <dgm:t>
        <a:bodyPr/>
        <a:lstStyle/>
        <a:p>
          <a:r>
            <a:rPr lang="en-US" dirty="0"/>
            <a:t>Small Groups</a:t>
          </a:r>
          <a:endParaRPr lang="ar-EG" dirty="0"/>
        </a:p>
        <a:p>
          <a:r>
            <a:rPr lang="ar-EG" dirty="0"/>
            <a:t>المجموعات الصغيرة</a:t>
          </a:r>
          <a:endParaRPr lang="en-US" dirty="0"/>
        </a:p>
      </dgm:t>
    </dgm:pt>
    <dgm:pt modelId="{762FFD01-2F39-46C2-BF23-7B03336D18FA}" type="parTrans" cxnId="{5297C513-66A4-4CA9-B951-6AF945F0D767}">
      <dgm:prSet/>
      <dgm:spPr/>
      <dgm:t>
        <a:bodyPr/>
        <a:lstStyle/>
        <a:p>
          <a:endParaRPr lang="en-US"/>
        </a:p>
      </dgm:t>
    </dgm:pt>
    <dgm:pt modelId="{E283F9F8-8D7B-428D-931D-EC58B9B49957}" type="sibTrans" cxnId="{5297C513-66A4-4CA9-B951-6AF945F0D767}">
      <dgm:prSet/>
      <dgm:spPr/>
      <dgm:t>
        <a:bodyPr/>
        <a:lstStyle/>
        <a:p>
          <a:endParaRPr lang="en-US"/>
        </a:p>
      </dgm:t>
    </dgm:pt>
    <dgm:pt modelId="{72334FA9-775B-403C-9F82-A954695EA229}">
      <dgm:prSet custT="1"/>
      <dgm:spPr>
        <a:solidFill>
          <a:srgbClr val="70AD47">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80" tIns="17780" rIns="17780" bIns="17780" numCol="1" spcCol="1270" anchor="ctr" anchorCtr="0"/>
        <a:lstStyle/>
        <a:p>
          <a:pPr marL="0" lvl="0" indent="0" algn="ctr" defTabSz="1244600">
            <a:lnSpc>
              <a:spcPct val="90000"/>
            </a:lnSpc>
            <a:spcBef>
              <a:spcPct val="0"/>
            </a:spcBef>
            <a:spcAft>
              <a:spcPct val="35000"/>
            </a:spcAft>
            <a:buNone/>
          </a:pPr>
          <a:r>
            <a:rPr lang="en-US" sz="2800" kern="1200" dirty="0">
              <a:solidFill>
                <a:prstClr val="white"/>
              </a:solidFill>
              <a:latin typeface="Calibri" panose="020F0502020204030204"/>
              <a:ea typeface="+mn-ea"/>
              <a:cs typeface="+mn-cs"/>
            </a:rPr>
            <a:t>Family</a:t>
          </a:r>
          <a:endParaRPr lang="ar-EG" sz="2800" kern="1200" dirty="0">
            <a:solidFill>
              <a:prstClr val="white"/>
            </a:solidFill>
            <a:latin typeface="Calibri" panose="020F0502020204030204"/>
            <a:ea typeface="+mn-ea"/>
            <a:cs typeface="+mn-cs"/>
          </a:endParaRPr>
        </a:p>
        <a:p>
          <a:pPr marL="0" lvl="0" indent="0" algn="ctr" defTabSz="1244600">
            <a:lnSpc>
              <a:spcPct val="90000"/>
            </a:lnSpc>
            <a:spcBef>
              <a:spcPct val="0"/>
            </a:spcBef>
            <a:spcAft>
              <a:spcPct val="35000"/>
            </a:spcAft>
            <a:buNone/>
          </a:pPr>
          <a:r>
            <a:rPr lang="ar-EG" sz="2800" kern="1200" dirty="0">
              <a:solidFill>
                <a:prstClr val="white"/>
              </a:solidFill>
              <a:latin typeface="Calibri" panose="020F0502020204030204"/>
              <a:ea typeface="+mn-ea"/>
              <a:cs typeface="+mn-cs"/>
            </a:rPr>
            <a:t>العائلة</a:t>
          </a:r>
          <a:endParaRPr lang="en-US" sz="2800" kern="1200" dirty="0">
            <a:solidFill>
              <a:prstClr val="white"/>
            </a:solidFill>
            <a:latin typeface="Calibri" panose="020F0502020204030204"/>
            <a:ea typeface="+mn-ea"/>
            <a:cs typeface="+mn-cs"/>
          </a:endParaRPr>
        </a:p>
      </dgm:t>
    </dgm:pt>
    <dgm:pt modelId="{A5E373DA-8247-49E5-9869-5EAB5A26AFC7}" type="parTrans" cxnId="{12F1E48A-0A70-4B52-9801-C4F2FDFCFDFC}">
      <dgm:prSet/>
      <dgm:spPr/>
      <dgm:t>
        <a:bodyPr/>
        <a:lstStyle/>
        <a:p>
          <a:endParaRPr lang="en-US"/>
        </a:p>
      </dgm:t>
    </dgm:pt>
    <dgm:pt modelId="{E2AD5E65-ABEB-4DB7-89B7-64268D6BD3FB}" type="sibTrans" cxnId="{12F1E48A-0A70-4B52-9801-C4F2FDFCFDFC}">
      <dgm:prSet/>
      <dgm:spPr/>
      <dgm:t>
        <a:bodyPr/>
        <a:lstStyle/>
        <a:p>
          <a:endParaRPr lang="en-US"/>
        </a:p>
      </dgm:t>
    </dgm:pt>
    <dgm:pt modelId="{438C64BA-535A-4246-BC05-6F9FE1AC7077}" type="pres">
      <dgm:prSet presAssocID="{3A194784-FE95-4576-BF11-F1FD5790E092}" presName="hierChild1" presStyleCnt="0">
        <dgm:presLayoutVars>
          <dgm:orgChart val="1"/>
          <dgm:chPref val="1"/>
          <dgm:dir/>
          <dgm:animOne val="branch"/>
          <dgm:animLvl val="lvl"/>
          <dgm:resizeHandles/>
        </dgm:presLayoutVars>
      </dgm:prSet>
      <dgm:spPr/>
    </dgm:pt>
    <dgm:pt modelId="{9C162AF0-797A-44AA-9247-BB2A975C6471}" type="pres">
      <dgm:prSet presAssocID="{20001002-A920-4321-A070-A6DBF850BC10}" presName="hierRoot1" presStyleCnt="0">
        <dgm:presLayoutVars>
          <dgm:hierBranch val="init"/>
        </dgm:presLayoutVars>
      </dgm:prSet>
      <dgm:spPr/>
    </dgm:pt>
    <dgm:pt modelId="{2A0FDD97-54CF-4142-B311-A6F08498F713}" type="pres">
      <dgm:prSet presAssocID="{20001002-A920-4321-A070-A6DBF850BC10}" presName="rootComposite1" presStyleCnt="0"/>
      <dgm:spPr/>
    </dgm:pt>
    <dgm:pt modelId="{0DDB344D-D75B-41EC-ADC1-E113288C93B1}" type="pres">
      <dgm:prSet presAssocID="{20001002-A920-4321-A070-A6DBF850BC10}" presName="rootText1" presStyleLbl="node0" presStyleIdx="0" presStyleCnt="1">
        <dgm:presLayoutVars>
          <dgm:chPref val="3"/>
        </dgm:presLayoutVars>
      </dgm:prSet>
      <dgm:spPr/>
    </dgm:pt>
    <dgm:pt modelId="{4F307A8E-F440-4E38-AF02-547AA5DDF6F0}" type="pres">
      <dgm:prSet presAssocID="{20001002-A920-4321-A070-A6DBF850BC10}" presName="rootConnector1" presStyleLbl="node1" presStyleIdx="0" presStyleCnt="0"/>
      <dgm:spPr/>
    </dgm:pt>
    <dgm:pt modelId="{2253907D-4A9B-457B-B4D5-896E1A00466A}" type="pres">
      <dgm:prSet presAssocID="{20001002-A920-4321-A070-A6DBF850BC10}" presName="hierChild2" presStyleCnt="0"/>
      <dgm:spPr/>
    </dgm:pt>
    <dgm:pt modelId="{25EC7128-9C7D-4243-8E29-D70F597DEB2D}" type="pres">
      <dgm:prSet presAssocID="{8A8D637B-8DFA-419E-BD9D-00AD5CAF7B34}" presName="Name37" presStyleLbl="parChTrans1D2" presStyleIdx="0" presStyleCnt="4"/>
      <dgm:spPr/>
    </dgm:pt>
    <dgm:pt modelId="{AEA05178-2933-4FAB-A64A-E75CE7734802}" type="pres">
      <dgm:prSet presAssocID="{58F18F6D-F234-4A04-A33C-068C59228D88}" presName="hierRoot2" presStyleCnt="0">
        <dgm:presLayoutVars>
          <dgm:hierBranch val="init"/>
        </dgm:presLayoutVars>
      </dgm:prSet>
      <dgm:spPr/>
    </dgm:pt>
    <dgm:pt modelId="{450ABC7A-A3DD-4C89-A19B-42C0D354641B}" type="pres">
      <dgm:prSet presAssocID="{58F18F6D-F234-4A04-A33C-068C59228D88}" presName="rootComposite" presStyleCnt="0"/>
      <dgm:spPr/>
    </dgm:pt>
    <dgm:pt modelId="{E6FDBB4A-8B0E-49A9-8052-A3DFE534377F}" type="pres">
      <dgm:prSet presAssocID="{58F18F6D-F234-4A04-A33C-068C59228D88}" presName="rootText" presStyleLbl="node2" presStyleIdx="0" presStyleCnt="4">
        <dgm:presLayoutVars>
          <dgm:chPref val="3"/>
        </dgm:presLayoutVars>
      </dgm:prSet>
      <dgm:spPr/>
    </dgm:pt>
    <dgm:pt modelId="{AF53D5BC-A663-4914-BEEB-A835B7CC339F}" type="pres">
      <dgm:prSet presAssocID="{58F18F6D-F234-4A04-A33C-068C59228D88}" presName="rootConnector" presStyleLbl="node2" presStyleIdx="0" presStyleCnt="4"/>
      <dgm:spPr/>
    </dgm:pt>
    <dgm:pt modelId="{CF247CDD-4DDB-4F92-B3BB-D4AF8F345DE7}" type="pres">
      <dgm:prSet presAssocID="{58F18F6D-F234-4A04-A33C-068C59228D88}" presName="hierChild4" presStyleCnt="0"/>
      <dgm:spPr/>
    </dgm:pt>
    <dgm:pt modelId="{E3FD1F90-9853-4263-A8E7-4F4CD9AE9AF2}" type="pres">
      <dgm:prSet presAssocID="{762FFD01-2F39-46C2-BF23-7B03336D18FA}" presName="Name37" presStyleLbl="parChTrans1D3" presStyleIdx="0" presStyleCnt="1"/>
      <dgm:spPr/>
    </dgm:pt>
    <dgm:pt modelId="{2A80009E-0FAB-4B2C-B4D7-724BDC6E980F}" type="pres">
      <dgm:prSet presAssocID="{AA2332C3-7783-4091-B944-F26B8D1B85AC}" presName="hierRoot2" presStyleCnt="0">
        <dgm:presLayoutVars>
          <dgm:hierBranch val="init"/>
        </dgm:presLayoutVars>
      </dgm:prSet>
      <dgm:spPr/>
    </dgm:pt>
    <dgm:pt modelId="{16EC26D2-1723-4ED5-9080-F41E889A9C8F}" type="pres">
      <dgm:prSet presAssocID="{AA2332C3-7783-4091-B944-F26B8D1B85AC}" presName="rootComposite" presStyleCnt="0"/>
      <dgm:spPr/>
    </dgm:pt>
    <dgm:pt modelId="{C3BA8203-90DB-4592-BB5D-BC583C3C8336}" type="pres">
      <dgm:prSet presAssocID="{AA2332C3-7783-4091-B944-F26B8D1B85AC}" presName="rootText" presStyleLbl="node3" presStyleIdx="0" presStyleCnt="1" custLinFactX="-20406" custLinFactY="-42000" custLinFactNeighborX="-100000" custLinFactNeighborY="-100000">
        <dgm:presLayoutVars>
          <dgm:chPref val="3"/>
        </dgm:presLayoutVars>
      </dgm:prSet>
      <dgm:spPr/>
    </dgm:pt>
    <dgm:pt modelId="{18E55EBD-99D7-46B2-A4C4-CA48EDAF07A5}" type="pres">
      <dgm:prSet presAssocID="{AA2332C3-7783-4091-B944-F26B8D1B85AC}" presName="rootConnector" presStyleLbl="node3" presStyleIdx="0" presStyleCnt="1"/>
      <dgm:spPr/>
    </dgm:pt>
    <dgm:pt modelId="{531AD72B-A9DC-4AEF-9241-8A388CC649CA}" type="pres">
      <dgm:prSet presAssocID="{AA2332C3-7783-4091-B944-F26B8D1B85AC}" presName="hierChild4" presStyleCnt="0"/>
      <dgm:spPr/>
    </dgm:pt>
    <dgm:pt modelId="{316E3D80-DDC9-4A71-AA67-0B8B65C41E91}" type="pres">
      <dgm:prSet presAssocID="{AA2332C3-7783-4091-B944-F26B8D1B85AC}" presName="hierChild5" presStyleCnt="0"/>
      <dgm:spPr/>
    </dgm:pt>
    <dgm:pt modelId="{97AF70CA-70BF-4A01-AB48-B6F50788DC46}" type="pres">
      <dgm:prSet presAssocID="{58F18F6D-F234-4A04-A33C-068C59228D88}" presName="hierChild5" presStyleCnt="0"/>
      <dgm:spPr/>
    </dgm:pt>
    <dgm:pt modelId="{9F9F5635-F630-4F2A-8A3A-AC37B9F1921A}" type="pres">
      <dgm:prSet presAssocID="{77512569-94F6-4999-9064-423A9245CDC9}" presName="Name37" presStyleLbl="parChTrans1D2" presStyleIdx="1" presStyleCnt="4"/>
      <dgm:spPr/>
    </dgm:pt>
    <dgm:pt modelId="{A01759C2-4D5A-4953-BA1E-B2AA8B9DCA72}" type="pres">
      <dgm:prSet presAssocID="{24EAFD94-8F2D-458D-8A8C-2AF94580B269}" presName="hierRoot2" presStyleCnt="0">
        <dgm:presLayoutVars>
          <dgm:hierBranch val="init"/>
        </dgm:presLayoutVars>
      </dgm:prSet>
      <dgm:spPr/>
    </dgm:pt>
    <dgm:pt modelId="{08A8270C-F0C7-4662-82D9-E91D36B058AE}" type="pres">
      <dgm:prSet presAssocID="{24EAFD94-8F2D-458D-8A8C-2AF94580B269}" presName="rootComposite" presStyleCnt="0"/>
      <dgm:spPr/>
    </dgm:pt>
    <dgm:pt modelId="{868104A7-F9AD-4647-8A59-94C28362DC43}" type="pres">
      <dgm:prSet presAssocID="{24EAFD94-8F2D-458D-8A8C-2AF94580B269}" presName="rootText" presStyleLbl="node2" presStyleIdx="1" presStyleCnt="4">
        <dgm:presLayoutVars>
          <dgm:chPref val="3"/>
        </dgm:presLayoutVars>
      </dgm:prSet>
      <dgm:spPr/>
    </dgm:pt>
    <dgm:pt modelId="{51A8CB32-EE87-4A32-A736-8F442E8A13E0}" type="pres">
      <dgm:prSet presAssocID="{24EAFD94-8F2D-458D-8A8C-2AF94580B269}" presName="rootConnector" presStyleLbl="node2" presStyleIdx="1" presStyleCnt="4"/>
      <dgm:spPr/>
    </dgm:pt>
    <dgm:pt modelId="{A26D06AB-E66B-4462-BCAD-B368FB504D8D}" type="pres">
      <dgm:prSet presAssocID="{24EAFD94-8F2D-458D-8A8C-2AF94580B269}" presName="hierChild4" presStyleCnt="0"/>
      <dgm:spPr/>
    </dgm:pt>
    <dgm:pt modelId="{3A0DF656-4304-4325-949B-06C63AFDF608}" type="pres">
      <dgm:prSet presAssocID="{24EAFD94-8F2D-458D-8A8C-2AF94580B269}" presName="hierChild5" presStyleCnt="0"/>
      <dgm:spPr/>
    </dgm:pt>
    <dgm:pt modelId="{52BD6301-C3A0-4D5A-93A8-C24358D49258}" type="pres">
      <dgm:prSet presAssocID="{A5E373DA-8247-49E5-9869-5EAB5A26AFC7}" presName="Name37" presStyleLbl="parChTrans1D2" presStyleIdx="2" presStyleCnt="4"/>
      <dgm:spPr/>
    </dgm:pt>
    <dgm:pt modelId="{09471276-1B69-401B-BB11-D1F0CC849302}" type="pres">
      <dgm:prSet presAssocID="{72334FA9-775B-403C-9F82-A954695EA229}" presName="hierRoot2" presStyleCnt="0">
        <dgm:presLayoutVars>
          <dgm:hierBranch val="init"/>
        </dgm:presLayoutVars>
      </dgm:prSet>
      <dgm:spPr/>
    </dgm:pt>
    <dgm:pt modelId="{8723E8E0-9FE3-4190-8553-F7EB3843B47B}" type="pres">
      <dgm:prSet presAssocID="{72334FA9-775B-403C-9F82-A954695EA229}" presName="rootComposite" presStyleCnt="0"/>
      <dgm:spPr/>
    </dgm:pt>
    <dgm:pt modelId="{8EFB1548-2237-476D-8EAA-8877B50DA3F9}" type="pres">
      <dgm:prSet presAssocID="{72334FA9-775B-403C-9F82-A954695EA229}" presName="rootText" presStyleLbl="node2" presStyleIdx="2" presStyleCnt="4">
        <dgm:presLayoutVars>
          <dgm:chPref val="3"/>
        </dgm:presLayoutVars>
      </dgm:prSet>
      <dgm:spPr>
        <a:xfrm>
          <a:off x="4248137" y="2270910"/>
          <a:ext cx="1753691" cy="876845"/>
        </a:xfrm>
        <a:prstGeom prst="rect">
          <a:avLst/>
        </a:prstGeom>
      </dgm:spPr>
    </dgm:pt>
    <dgm:pt modelId="{DB249ED5-8FA0-448A-A44B-7BC4192F4FE3}" type="pres">
      <dgm:prSet presAssocID="{72334FA9-775B-403C-9F82-A954695EA229}" presName="rootConnector" presStyleLbl="node2" presStyleIdx="2" presStyleCnt="4"/>
      <dgm:spPr/>
    </dgm:pt>
    <dgm:pt modelId="{8F31B305-3B3B-4D15-8FCB-20C51614ABAE}" type="pres">
      <dgm:prSet presAssocID="{72334FA9-775B-403C-9F82-A954695EA229}" presName="hierChild4" presStyleCnt="0"/>
      <dgm:spPr/>
    </dgm:pt>
    <dgm:pt modelId="{52876CBD-651B-4838-8F93-2416589485AF}" type="pres">
      <dgm:prSet presAssocID="{72334FA9-775B-403C-9F82-A954695EA229}" presName="hierChild5" presStyleCnt="0"/>
      <dgm:spPr/>
    </dgm:pt>
    <dgm:pt modelId="{C2EBFFA3-7F34-43F5-9D04-CE05B0654F69}" type="pres">
      <dgm:prSet presAssocID="{3E564116-6DE1-4B74-867A-C0A1AF4C0D10}" presName="Name37" presStyleLbl="parChTrans1D2" presStyleIdx="3" presStyleCnt="4"/>
      <dgm:spPr/>
    </dgm:pt>
    <dgm:pt modelId="{FD0200D5-5F64-4D98-AAE9-8B13C3EC6345}" type="pres">
      <dgm:prSet presAssocID="{2EE60DDF-EB79-409E-9B81-14912134B02C}" presName="hierRoot2" presStyleCnt="0">
        <dgm:presLayoutVars>
          <dgm:hierBranch val="init"/>
        </dgm:presLayoutVars>
      </dgm:prSet>
      <dgm:spPr/>
    </dgm:pt>
    <dgm:pt modelId="{7388D258-D628-455E-B32A-C8DC2BE5E3C8}" type="pres">
      <dgm:prSet presAssocID="{2EE60DDF-EB79-409E-9B81-14912134B02C}" presName="rootComposite" presStyleCnt="0"/>
      <dgm:spPr/>
    </dgm:pt>
    <dgm:pt modelId="{509F3457-4BA4-42CF-A3DE-CBAB8FDE0A05}" type="pres">
      <dgm:prSet presAssocID="{2EE60DDF-EB79-409E-9B81-14912134B02C}" presName="rootText" presStyleLbl="node2" presStyleIdx="3" presStyleCnt="4">
        <dgm:presLayoutVars>
          <dgm:chPref val="3"/>
        </dgm:presLayoutVars>
      </dgm:prSet>
      <dgm:spPr/>
    </dgm:pt>
    <dgm:pt modelId="{1C16EB31-DC75-458F-B5FA-B9251EDCC0C2}" type="pres">
      <dgm:prSet presAssocID="{2EE60DDF-EB79-409E-9B81-14912134B02C}" presName="rootConnector" presStyleLbl="node2" presStyleIdx="3" presStyleCnt="4"/>
      <dgm:spPr/>
    </dgm:pt>
    <dgm:pt modelId="{0132618A-957C-479C-BBEF-82B59EF9479C}" type="pres">
      <dgm:prSet presAssocID="{2EE60DDF-EB79-409E-9B81-14912134B02C}" presName="hierChild4" presStyleCnt="0"/>
      <dgm:spPr/>
    </dgm:pt>
    <dgm:pt modelId="{8368A190-EE55-4B89-BEB8-330D50612856}" type="pres">
      <dgm:prSet presAssocID="{2EE60DDF-EB79-409E-9B81-14912134B02C}" presName="hierChild5" presStyleCnt="0"/>
      <dgm:spPr/>
    </dgm:pt>
    <dgm:pt modelId="{D2C1C71E-D7C6-495D-B474-B68749C70287}" type="pres">
      <dgm:prSet presAssocID="{20001002-A920-4321-A070-A6DBF850BC10}" presName="hierChild3" presStyleCnt="0"/>
      <dgm:spPr/>
    </dgm:pt>
  </dgm:ptLst>
  <dgm:cxnLst>
    <dgm:cxn modelId="{5297C513-66A4-4CA9-B951-6AF945F0D767}" srcId="{58F18F6D-F234-4A04-A33C-068C59228D88}" destId="{AA2332C3-7783-4091-B944-F26B8D1B85AC}" srcOrd="0" destOrd="0" parTransId="{762FFD01-2F39-46C2-BF23-7B03336D18FA}" sibTransId="{E283F9F8-8D7B-428D-931D-EC58B9B49957}"/>
    <dgm:cxn modelId="{7E8DD81B-0074-4F72-8AA1-E02486927867}" type="presOf" srcId="{2EE60DDF-EB79-409E-9B81-14912134B02C}" destId="{1C16EB31-DC75-458F-B5FA-B9251EDCC0C2}" srcOrd="1" destOrd="0" presId="urn:microsoft.com/office/officeart/2005/8/layout/orgChart1"/>
    <dgm:cxn modelId="{F7444D20-7ED0-4786-B253-B85018B83133}" type="presOf" srcId="{3A194784-FE95-4576-BF11-F1FD5790E092}" destId="{438C64BA-535A-4246-BC05-6F9FE1AC7077}" srcOrd="0" destOrd="0" presId="urn:microsoft.com/office/officeart/2005/8/layout/orgChart1"/>
    <dgm:cxn modelId="{28609B37-1152-4A66-8353-C92905F93486}" type="presOf" srcId="{20001002-A920-4321-A070-A6DBF850BC10}" destId="{4F307A8E-F440-4E38-AF02-547AA5DDF6F0}" srcOrd="1" destOrd="0" presId="urn:microsoft.com/office/officeart/2005/8/layout/orgChart1"/>
    <dgm:cxn modelId="{7D04F937-71BE-4624-8BB0-4A9EBBAB6D43}" type="presOf" srcId="{58F18F6D-F234-4A04-A33C-068C59228D88}" destId="{E6FDBB4A-8B0E-49A9-8052-A3DFE534377F}" srcOrd="0" destOrd="0" presId="urn:microsoft.com/office/officeart/2005/8/layout/orgChart1"/>
    <dgm:cxn modelId="{E61D2A3D-8E8C-4473-A576-DC7D7F7C4127}" srcId="{3A194784-FE95-4576-BF11-F1FD5790E092}" destId="{20001002-A920-4321-A070-A6DBF850BC10}" srcOrd="0" destOrd="0" parTransId="{20583049-9BBD-4B28-B4EC-3ECF07683A9B}" sibTransId="{19A81F4B-54E7-4404-AC6C-0B846C4A95EE}"/>
    <dgm:cxn modelId="{D1B68D3F-1490-480C-B038-5D3DE2F9B5B5}" type="presOf" srcId="{58F18F6D-F234-4A04-A33C-068C59228D88}" destId="{AF53D5BC-A663-4914-BEEB-A835B7CC339F}" srcOrd="1" destOrd="0" presId="urn:microsoft.com/office/officeart/2005/8/layout/orgChart1"/>
    <dgm:cxn modelId="{E2914F64-C292-434E-85E6-AD456F1602B8}" srcId="{20001002-A920-4321-A070-A6DBF850BC10}" destId="{2EE60DDF-EB79-409E-9B81-14912134B02C}" srcOrd="3" destOrd="0" parTransId="{3E564116-6DE1-4B74-867A-C0A1AF4C0D10}" sibTransId="{7CAB492C-43B9-48AE-A8C9-FB64F069CAF0}"/>
    <dgm:cxn modelId="{CE17CA4C-ADDC-490B-8A86-D14E06B903D6}" type="presOf" srcId="{8A8D637B-8DFA-419E-BD9D-00AD5CAF7B34}" destId="{25EC7128-9C7D-4243-8E29-D70F597DEB2D}" srcOrd="0" destOrd="0" presId="urn:microsoft.com/office/officeart/2005/8/layout/orgChart1"/>
    <dgm:cxn modelId="{68FA0253-BC46-458B-9C20-42016647CD75}" type="presOf" srcId="{AA2332C3-7783-4091-B944-F26B8D1B85AC}" destId="{C3BA8203-90DB-4592-BB5D-BC583C3C8336}" srcOrd="0" destOrd="0" presId="urn:microsoft.com/office/officeart/2005/8/layout/orgChart1"/>
    <dgm:cxn modelId="{4963CD57-6DF3-499F-80E2-45108232DE8B}" srcId="{20001002-A920-4321-A070-A6DBF850BC10}" destId="{58F18F6D-F234-4A04-A33C-068C59228D88}" srcOrd="0" destOrd="0" parTransId="{8A8D637B-8DFA-419E-BD9D-00AD5CAF7B34}" sibTransId="{5F2A2556-CA05-4F10-B157-250828ACF7AE}"/>
    <dgm:cxn modelId="{0C4DE185-40C6-4092-8631-66B1980BC2CD}" type="presOf" srcId="{3E564116-6DE1-4B74-867A-C0A1AF4C0D10}" destId="{C2EBFFA3-7F34-43F5-9D04-CE05B0654F69}" srcOrd="0" destOrd="0" presId="urn:microsoft.com/office/officeart/2005/8/layout/orgChart1"/>
    <dgm:cxn modelId="{12F1E48A-0A70-4B52-9801-C4F2FDFCFDFC}" srcId="{20001002-A920-4321-A070-A6DBF850BC10}" destId="{72334FA9-775B-403C-9F82-A954695EA229}" srcOrd="2" destOrd="0" parTransId="{A5E373DA-8247-49E5-9869-5EAB5A26AFC7}" sibTransId="{E2AD5E65-ABEB-4DB7-89B7-64268D6BD3FB}"/>
    <dgm:cxn modelId="{7B7E1B95-8B4C-428B-BE9F-4378E4AA4892}" type="presOf" srcId="{72334FA9-775B-403C-9F82-A954695EA229}" destId="{DB249ED5-8FA0-448A-A44B-7BC4192F4FE3}" srcOrd="1" destOrd="0" presId="urn:microsoft.com/office/officeart/2005/8/layout/orgChart1"/>
    <dgm:cxn modelId="{09367F9C-85D9-4B3E-BFE2-14EAD1458DAC}" type="presOf" srcId="{24EAFD94-8F2D-458D-8A8C-2AF94580B269}" destId="{868104A7-F9AD-4647-8A59-94C28362DC43}" srcOrd="0" destOrd="0" presId="urn:microsoft.com/office/officeart/2005/8/layout/orgChart1"/>
    <dgm:cxn modelId="{6D1B35A9-E1D8-4578-AB6C-3665C11FFFED}" type="presOf" srcId="{77512569-94F6-4999-9064-423A9245CDC9}" destId="{9F9F5635-F630-4F2A-8A3A-AC37B9F1921A}" srcOrd="0" destOrd="0" presId="urn:microsoft.com/office/officeart/2005/8/layout/orgChart1"/>
    <dgm:cxn modelId="{D1864DA9-3D98-45A5-ACCA-FCF7C94D7A8F}" type="presOf" srcId="{20001002-A920-4321-A070-A6DBF850BC10}" destId="{0DDB344D-D75B-41EC-ADC1-E113288C93B1}" srcOrd="0" destOrd="0" presId="urn:microsoft.com/office/officeart/2005/8/layout/orgChart1"/>
    <dgm:cxn modelId="{8904D1AC-64D1-40DF-9AC8-4F33E034425A}" srcId="{20001002-A920-4321-A070-A6DBF850BC10}" destId="{24EAFD94-8F2D-458D-8A8C-2AF94580B269}" srcOrd="1" destOrd="0" parTransId="{77512569-94F6-4999-9064-423A9245CDC9}" sibTransId="{A5AA15D9-F9E1-4551-ABB8-B0032E3894AB}"/>
    <dgm:cxn modelId="{572FDCB8-36BC-4586-A717-895DA51B95BF}" type="presOf" srcId="{24EAFD94-8F2D-458D-8A8C-2AF94580B269}" destId="{51A8CB32-EE87-4A32-A736-8F442E8A13E0}" srcOrd="1" destOrd="0" presId="urn:microsoft.com/office/officeart/2005/8/layout/orgChart1"/>
    <dgm:cxn modelId="{8B22D7BB-E3B7-4A53-9E5B-FCEEC96156B5}" type="presOf" srcId="{2EE60DDF-EB79-409E-9B81-14912134B02C}" destId="{509F3457-4BA4-42CF-A3DE-CBAB8FDE0A05}" srcOrd="0" destOrd="0" presId="urn:microsoft.com/office/officeart/2005/8/layout/orgChart1"/>
    <dgm:cxn modelId="{A5EE3BC3-B1F7-4D0A-94DB-7153D171CFA4}" type="presOf" srcId="{A5E373DA-8247-49E5-9869-5EAB5A26AFC7}" destId="{52BD6301-C3A0-4D5A-93A8-C24358D49258}" srcOrd="0" destOrd="0" presId="urn:microsoft.com/office/officeart/2005/8/layout/orgChart1"/>
    <dgm:cxn modelId="{3E5396D9-9781-4B37-9991-6378D6ECCD23}" type="presOf" srcId="{AA2332C3-7783-4091-B944-F26B8D1B85AC}" destId="{18E55EBD-99D7-46B2-A4C4-CA48EDAF07A5}" srcOrd="1" destOrd="0" presId="urn:microsoft.com/office/officeart/2005/8/layout/orgChart1"/>
    <dgm:cxn modelId="{94929AF1-FC21-41E1-BAFE-9E0EF07606BA}" type="presOf" srcId="{762FFD01-2F39-46C2-BF23-7B03336D18FA}" destId="{E3FD1F90-9853-4263-A8E7-4F4CD9AE9AF2}" srcOrd="0" destOrd="0" presId="urn:microsoft.com/office/officeart/2005/8/layout/orgChart1"/>
    <dgm:cxn modelId="{A0399BFA-42C3-4BC6-B04A-B1780A7F2D12}" type="presOf" srcId="{72334FA9-775B-403C-9F82-A954695EA229}" destId="{8EFB1548-2237-476D-8EAA-8877B50DA3F9}" srcOrd="0" destOrd="0" presId="urn:microsoft.com/office/officeart/2005/8/layout/orgChart1"/>
    <dgm:cxn modelId="{6D21D627-3D2C-4955-985F-5542D2301FEF}" type="presParOf" srcId="{438C64BA-535A-4246-BC05-6F9FE1AC7077}" destId="{9C162AF0-797A-44AA-9247-BB2A975C6471}" srcOrd="0" destOrd="0" presId="urn:microsoft.com/office/officeart/2005/8/layout/orgChart1"/>
    <dgm:cxn modelId="{444DDB77-BD87-4904-B06A-7386C5A900DA}" type="presParOf" srcId="{9C162AF0-797A-44AA-9247-BB2A975C6471}" destId="{2A0FDD97-54CF-4142-B311-A6F08498F713}" srcOrd="0" destOrd="0" presId="urn:microsoft.com/office/officeart/2005/8/layout/orgChart1"/>
    <dgm:cxn modelId="{7A15E390-35F8-483C-AF17-48128E82EC65}" type="presParOf" srcId="{2A0FDD97-54CF-4142-B311-A6F08498F713}" destId="{0DDB344D-D75B-41EC-ADC1-E113288C93B1}" srcOrd="0" destOrd="0" presId="urn:microsoft.com/office/officeart/2005/8/layout/orgChart1"/>
    <dgm:cxn modelId="{A622D3CA-3CBF-4ADF-B5E6-14D9F570CFB4}" type="presParOf" srcId="{2A0FDD97-54CF-4142-B311-A6F08498F713}" destId="{4F307A8E-F440-4E38-AF02-547AA5DDF6F0}" srcOrd="1" destOrd="0" presId="urn:microsoft.com/office/officeart/2005/8/layout/orgChart1"/>
    <dgm:cxn modelId="{E77227E5-3E4B-481C-AC7B-4290FF67CFC9}" type="presParOf" srcId="{9C162AF0-797A-44AA-9247-BB2A975C6471}" destId="{2253907D-4A9B-457B-B4D5-896E1A00466A}" srcOrd="1" destOrd="0" presId="urn:microsoft.com/office/officeart/2005/8/layout/orgChart1"/>
    <dgm:cxn modelId="{E2B71FA3-E49D-4C1B-AF12-D2AB8D886B9D}" type="presParOf" srcId="{2253907D-4A9B-457B-B4D5-896E1A00466A}" destId="{25EC7128-9C7D-4243-8E29-D70F597DEB2D}" srcOrd="0" destOrd="0" presId="urn:microsoft.com/office/officeart/2005/8/layout/orgChart1"/>
    <dgm:cxn modelId="{C4577526-423F-40A8-B752-2E9F630F77E8}" type="presParOf" srcId="{2253907D-4A9B-457B-B4D5-896E1A00466A}" destId="{AEA05178-2933-4FAB-A64A-E75CE7734802}" srcOrd="1" destOrd="0" presId="urn:microsoft.com/office/officeart/2005/8/layout/orgChart1"/>
    <dgm:cxn modelId="{9ED92758-DF02-47AE-BE6D-41FE2CE256EC}" type="presParOf" srcId="{AEA05178-2933-4FAB-A64A-E75CE7734802}" destId="{450ABC7A-A3DD-4C89-A19B-42C0D354641B}" srcOrd="0" destOrd="0" presId="urn:microsoft.com/office/officeart/2005/8/layout/orgChart1"/>
    <dgm:cxn modelId="{4FEADB47-6CE3-4F8F-8F43-66DE0EA98E1E}" type="presParOf" srcId="{450ABC7A-A3DD-4C89-A19B-42C0D354641B}" destId="{E6FDBB4A-8B0E-49A9-8052-A3DFE534377F}" srcOrd="0" destOrd="0" presId="urn:microsoft.com/office/officeart/2005/8/layout/orgChart1"/>
    <dgm:cxn modelId="{EDC69217-BF29-45FE-8A67-B702FB079069}" type="presParOf" srcId="{450ABC7A-A3DD-4C89-A19B-42C0D354641B}" destId="{AF53D5BC-A663-4914-BEEB-A835B7CC339F}" srcOrd="1" destOrd="0" presId="urn:microsoft.com/office/officeart/2005/8/layout/orgChart1"/>
    <dgm:cxn modelId="{32044FE0-8F90-485C-AAF4-1C0EDE8AC0E1}" type="presParOf" srcId="{AEA05178-2933-4FAB-A64A-E75CE7734802}" destId="{CF247CDD-4DDB-4F92-B3BB-D4AF8F345DE7}" srcOrd="1" destOrd="0" presId="urn:microsoft.com/office/officeart/2005/8/layout/orgChart1"/>
    <dgm:cxn modelId="{E7206BE8-0CFF-43CB-889E-9953319C4CB8}" type="presParOf" srcId="{CF247CDD-4DDB-4F92-B3BB-D4AF8F345DE7}" destId="{E3FD1F90-9853-4263-A8E7-4F4CD9AE9AF2}" srcOrd="0" destOrd="0" presId="urn:microsoft.com/office/officeart/2005/8/layout/orgChart1"/>
    <dgm:cxn modelId="{9EE6D186-A655-41BA-8CDD-778758F6C5DA}" type="presParOf" srcId="{CF247CDD-4DDB-4F92-B3BB-D4AF8F345DE7}" destId="{2A80009E-0FAB-4B2C-B4D7-724BDC6E980F}" srcOrd="1" destOrd="0" presId="urn:microsoft.com/office/officeart/2005/8/layout/orgChart1"/>
    <dgm:cxn modelId="{FA2DFD05-974E-47AE-90E4-4DA036071D43}" type="presParOf" srcId="{2A80009E-0FAB-4B2C-B4D7-724BDC6E980F}" destId="{16EC26D2-1723-4ED5-9080-F41E889A9C8F}" srcOrd="0" destOrd="0" presId="urn:microsoft.com/office/officeart/2005/8/layout/orgChart1"/>
    <dgm:cxn modelId="{595CE9E3-909B-4B64-A55C-EE8570076C78}" type="presParOf" srcId="{16EC26D2-1723-4ED5-9080-F41E889A9C8F}" destId="{C3BA8203-90DB-4592-BB5D-BC583C3C8336}" srcOrd="0" destOrd="0" presId="urn:microsoft.com/office/officeart/2005/8/layout/orgChart1"/>
    <dgm:cxn modelId="{F13D32E6-423E-4CF4-B5E7-B11AE7D497B6}" type="presParOf" srcId="{16EC26D2-1723-4ED5-9080-F41E889A9C8F}" destId="{18E55EBD-99D7-46B2-A4C4-CA48EDAF07A5}" srcOrd="1" destOrd="0" presId="urn:microsoft.com/office/officeart/2005/8/layout/orgChart1"/>
    <dgm:cxn modelId="{FF2FE881-B027-40DB-B462-607FC97837C1}" type="presParOf" srcId="{2A80009E-0FAB-4B2C-B4D7-724BDC6E980F}" destId="{531AD72B-A9DC-4AEF-9241-8A388CC649CA}" srcOrd="1" destOrd="0" presId="urn:microsoft.com/office/officeart/2005/8/layout/orgChart1"/>
    <dgm:cxn modelId="{D2C5DD8C-72C2-4DF1-9EBD-E11D1F7342BE}" type="presParOf" srcId="{2A80009E-0FAB-4B2C-B4D7-724BDC6E980F}" destId="{316E3D80-DDC9-4A71-AA67-0B8B65C41E91}" srcOrd="2" destOrd="0" presId="urn:microsoft.com/office/officeart/2005/8/layout/orgChart1"/>
    <dgm:cxn modelId="{D6E0FE7C-A571-4536-816A-3BBAE9B0887D}" type="presParOf" srcId="{AEA05178-2933-4FAB-A64A-E75CE7734802}" destId="{97AF70CA-70BF-4A01-AB48-B6F50788DC46}" srcOrd="2" destOrd="0" presId="urn:microsoft.com/office/officeart/2005/8/layout/orgChart1"/>
    <dgm:cxn modelId="{46F74ABB-8B04-4C38-86CF-F2A2FA6B7407}" type="presParOf" srcId="{2253907D-4A9B-457B-B4D5-896E1A00466A}" destId="{9F9F5635-F630-4F2A-8A3A-AC37B9F1921A}" srcOrd="2" destOrd="0" presId="urn:microsoft.com/office/officeart/2005/8/layout/orgChart1"/>
    <dgm:cxn modelId="{4FD71930-BE23-4E92-AB89-35B5298ED48F}" type="presParOf" srcId="{2253907D-4A9B-457B-B4D5-896E1A00466A}" destId="{A01759C2-4D5A-4953-BA1E-B2AA8B9DCA72}" srcOrd="3" destOrd="0" presId="urn:microsoft.com/office/officeart/2005/8/layout/orgChart1"/>
    <dgm:cxn modelId="{92297FB5-CD22-4177-AD2F-6E308FFD358C}" type="presParOf" srcId="{A01759C2-4D5A-4953-BA1E-B2AA8B9DCA72}" destId="{08A8270C-F0C7-4662-82D9-E91D36B058AE}" srcOrd="0" destOrd="0" presId="urn:microsoft.com/office/officeart/2005/8/layout/orgChart1"/>
    <dgm:cxn modelId="{DD351FD4-FC93-4B93-85C0-59E8FD483760}" type="presParOf" srcId="{08A8270C-F0C7-4662-82D9-E91D36B058AE}" destId="{868104A7-F9AD-4647-8A59-94C28362DC43}" srcOrd="0" destOrd="0" presId="urn:microsoft.com/office/officeart/2005/8/layout/orgChart1"/>
    <dgm:cxn modelId="{F690C13A-262A-4A74-AE42-27C6A282B82E}" type="presParOf" srcId="{08A8270C-F0C7-4662-82D9-E91D36B058AE}" destId="{51A8CB32-EE87-4A32-A736-8F442E8A13E0}" srcOrd="1" destOrd="0" presId="urn:microsoft.com/office/officeart/2005/8/layout/orgChart1"/>
    <dgm:cxn modelId="{124F6E02-4A8C-428B-8F86-C8260B65FCF4}" type="presParOf" srcId="{A01759C2-4D5A-4953-BA1E-B2AA8B9DCA72}" destId="{A26D06AB-E66B-4462-BCAD-B368FB504D8D}" srcOrd="1" destOrd="0" presId="urn:microsoft.com/office/officeart/2005/8/layout/orgChart1"/>
    <dgm:cxn modelId="{01E705A2-69C0-486E-96D2-7E2DFB94ECD1}" type="presParOf" srcId="{A01759C2-4D5A-4953-BA1E-B2AA8B9DCA72}" destId="{3A0DF656-4304-4325-949B-06C63AFDF608}" srcOrd="2" destOrd="0" presId="urn:microsoft.com/office/officeart/2005/8/layout/orgChart1"/>
    <dgm:cxn modelId="{876C7F0C-2AC1-4C69-B9C9-AA75A33BA40F}" type="presParOf" srcId="{2253907D-4A9B-457B-B4D5-896E1A00466A}" destId="{52BD6301-C3A0-4D5A-93A8-C24358D49258}" srcOrd="4" destOrd="0" presId="urn:microsoft.com/office/officeart/2005/8/layout/orgChart1"/>
    <dgm:cxn modelId="{FC68DC0B-6B4C-412A-9710-8E7C1727DC73}" type="presParOf" srcId="{2253907D-4A9B-457B-B4D5-896E1A00466A}" destId="{09471276-1B69-401B-BB11-D1F0CC849302}" srcOrd="5" destOrd="0" presId="urn:microsoft.com/office/officeart/2005/8/layout/orgChart1"/>
    <dgm:cxn modelId="{D3EE0B72-D6D1-45A4-9105-CF2A46CFE73B}" type="presParOf" srcId="{09471276-1B69-401B-BB11-D1F0CC849302}" destId="{8723E8E0-9FE3-4190-8553-F7EB3843B47B}" srcOrd="0" destOrd="0" presId="urn:microsoft.com/office/officeart/2005/8/layout/orgChart1"/>
    <dgm:cxn modelId="{13EAD3DD-0527-4E60-A4E2-3C0DBAD30AEB}" type="presParOf" srcId="{8723E8E0-9FE3-4190-8553-F7EB3843B47B}" destId="{8EFB1548-2237-476D-8EAA-8877B50DA3F9}" srcOrd="0" destOrd="0" presId="urn:microsoft.com/office/officeart/2005/8/layout/orgChart1"/>
    <dgm:cxn modelId="{8A4F6A0F-C808-4ABE-9CD2-A5D77DC12EF4}" type="presParOf" srcId="{8723E8E0-9FE3-4190-8553-F7EB3843B47B}" destId="{DB249ED5-8FA0-448A-A44B-7BC4192F4FE3}" srcOrd="1" destOrd="0" presId="urn:microsoft.com/office/officeart/2005/8/layout/orgChart1"/>
    <dgm:cxn modelId="{A3650827-D668-4AAD-A559-940FFFD13912}" type="presParOf" srcId="{09471276-1B69-401B-BB11-D1F0CC849302}" destId="{8F31B305-3B3B-4D15-8FCB-20C51614ABAE}" srcOrd="1" destOrd="0" presId="urn:microsoft.com/office/officeart/2005/8/layout/orgChart1"/>
    <dgm:cxn modelId="{9E49E505-8A31-4F90-810F-AD6A7A81E532}" type="presParOf" srcId="{09471276-1B69-401B-BB11-D1F0CC849302}" destId="{52876CBD-651B-4838-8F93-2416589485AF}" srcOrd="2" destOrd="0" presId="urn:microsoft.com/office/officeart/2005/8/layout/orgChart1"/>
    <dgm:cxn modelId="{DA41B957-251A-4BAA-AD37-BF35F7581E6F}" type="presParOf" srcId="{2253907D-4A9B-457B-B4D5-896E1A00466A}" destId="{C2EBFFA3-7F34-43F5-9D04-CE05B0654F69}" srcOrd="6" destOrd="0" presId="urn:microsoft.com/office/officeart/2005/8/layout/orgChart1"/>
    <dgm:cxn modelId="{72AC8F7A-C1B8-46DB-9A41-DB4A672BC075}" type="presParOf" srcId="{2253907D-4A9B-457B-B4D5-896E1A00466A}" destId="{FD0200D5-5F64-4D98-AAE9-8B13C3EC6345}" srcOrd="7" destOrd="0" presId="urn:microsoft.com/office/officeart/2005/8/layout/orgChart1"/>
    <dgm:cxn modelId="{D4D65A9B-5A13-4105-9635-FD14000C36CB}" type="presParOf" srcId="{FD0200D5-5F64-4D98-AAE9-8B13C3EC6345}" destId="{7388D258-D628-455E-B32A-C8DC2BE5E3C8}" srcOrd="0" destOrd="0" presId="urn:microsoft.com/office/officeart/2005/8/layout/orgChart1"/>
    <dgm:cxn modelId="{7FCC6FAC-BE66-40AD-9111-1CA4B82F954C}" type="presParOf" srcId="{7388D258-D628-455E-B32A-C8DC2BE5E3C8}" destId="{509F3457-4BA4-42CF-A3DE-CBAB8FDE0A05}" srcOrd="0" destOrd="0" presId="urn:microsoft.com/office/officeart/2005/8/layout/orgChart1"/>
    <dgm:cxn modelId="{F3343C0A-FDE2-4534-9290-2D664D12AC5D}" type="presParOf" srcId="{7388D258-D628-455E-B32A-C8DC2BE5E3C8}" destId="{1C16EB31-DC75-458F-B5FA-B9251EDCC0C2}" srcOrd="1" destOrd="0" presId="urn:microsoft.com/office/officeart/2005/8/layout/orgChart1"/>
    <dgm:cxn modelId="{B7AF0806-0DF6-407B-B988-E2B3D5D1009F}" type="presParOf" srcId="{FD0200D5-5F64-4D98-AAE9-8B13C3EC6345}" destId="{0132618A-957C-479C-BBEF-82B59EF9479C}" srcOrd="1" destOrd="0" presId="urn:microsoft.com/office/officeart/2005/8/layout/orgChart1"/>
    <dgm:cxn modelId="{B64997F4-2CE9-4E2C-BEA9-EBFC445CAADB}" type="presParOf" srcId="{FD0200D5-5F64-4D98-AAE9-8B13C3EC6345}" destId="{8368A190-EE55-4B89-BEB8-330D50612856}" srcOrd="2" destOrd="0" presId="urn:microsoft.com/office/officeart/2005/8/layout/orgChart1"/>
    <dgm:cxn modelId="{F5E77BDD-51F0-4543-B21E-C42B1FE8494D}" type="presParOf" srcId="{9C162AF0-797A-44AA-9247-BB2A975C6471}" destId="{D2C1C71E-D7C6-495D-B474-B68749C7028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9F1C52-E8D3-40EF-83EE-F80C4A4169E7}"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00FB3DFF-E370-4FE5-A1F5-0A2939A5A7F8}">
      <dgm:prSet/>
      <dgm:spPr/>
      <dgm:t>
        <a:bodyPr/>
        <a:lstStyle/>
        <a:p>
          <a:r>
            <a:rPr lang="en-US" b="1" dirty="0"/>
            <a:t>Occupation</a:t>
          </a:r>
          <a:r>
            <a:rPr lang="ar-EG" b="1" dirty="0"/>
            <a:t> المهنة أو الوظيفة </a:t>
          </a:r>
          <a:endParaRPr lang="en-US" dirty="0"/>
        </a:p>
      </dgm:t>
    </dgm:pt>
    <dgm:pt modelId="{CF019E32-095B-4B4B-B913-2E257D775B26}" type="parTrans" cxnId="{B962AB95-1689-41FA-ACA3-EB3BB3F8ED5A}">
      <dgm:prSet/>
      <dgm:spPr/>
      <dgm:t>
        <a:bodyPr/>
        <a:lstStyle/>
        <a:p>
          <a:endParaRPr lang="en-US"/>
        </a:p>
      </dgm:t>
    </dgm:pt>
    <dgm:pt modelId="{1511BBC6-59E9-4B55-8A36-9A17D45BC730}" type="sibTrans" cxnId="{B962AB95-1689-41FA-ACA3-EB3BB3F8ED5A}">
      <dgm:prSet/>
      <dgm:spPr/>
      <dgm:t>
        <a:bodyPr/>
        <a:lstStyle/>
        <a:p>
          <a:endParaRPr lang="en-US"/>
        </a:p>
      </dgm:t>
    </dgm:pt>
    <dgm:pt modelId="{7DE9EB58-704D-4E3F-B7D3-4B248BE4F0EE}">
      <dgm:prSet/>
      <dgm:spPr/>
      <dgm:t>
        <a:bodyPr/>
        <a:lstStyle/>
        <a:p>
          <a:r>
            <a:rPr lang="en-US" b="1" dirty="0"/>
            <a:t>Age and Life Stage</a:t>
          </a:r>
          <a:r>
            <a:rPr lang="ar-EG" b="1" dirty="0"/>
            <a:t> العمر و مرحلة الحياة </a:t>
          </a:r>
          <a:endParaRPr lang="en-US" dirty="0"/>
        </a:p>
      </dgm:t>
    </dgm:pt>
    <dgm:pt modelId="{3A443245-F412-45E0-A1BB-A86617516D64}" type="parTrans" cxnId="{7D71AE73-DA2D-432E-9347-D441B2A8EF78}">
      <dgm:prSet/>
      <dgm:spPr/>
      <dgm:t>
        <a:bodyPr/>
        <a:lstStyle/>
        <a:p>
          <a:endParaRPr lang="en-US"/>
        </a:p>
      </dgm:t>
    </dgm:pt>
    <dgm:pt modelId="{987CD5FD-3892-45C9-A749-B0CB6C8E4A4E}" type="sibTrans" cxnId="{7D71AE73-DA2D-432E-9347-D441B2A8EF78}">
      <dgm:prSet/>
      <dgm:spPr/>
      <dgm:t>
        <a:bodyPr/>
        <a:lstStyle/>
        <a:p>
          <a:endParaRPr lang="en-US"/>
        </a:p>
      </dgm:t>
    </dgm:pt>
    <dgm:pt modelId="{92EA8029-38D9-4929-B564-150FB8B65B76}">
      <dgm:prSet/>
      <dgm:spPr/>
      <dgm:t>
        <a:bodyPr/>
        <a:lstStyle/>
        <a:p>
          <a:r>
            <a:rPr lang="en-US" b="1" dirty="0"/>
            <a:t>Economic Situation</a:t>
          </a:r>
          <a:r>
            <a:rPr lang="ar-EG" b="1" dirty="0"/>
            <a:t> الموقف الاقتصادي</a:t>
          </a:r>
          <a:endParaRPr lang="en-US" dirty="0"/>
        </a:p>
      </dgm:t>
    </dgm:pt>
    <dgm:pt modelId="{C4A2D6FA-47FC-4120-AD27-A9F27F90FE3D}" type="parTrans" cxnId="{EC2B8AFC-7CA6-45E8-8F06-12C9029C2B1A}">
      <dgm:prSet/>
      <dgm:spPr/>
      <dgm:t>
        <a:bodyPr/>
        <a:lstStyle/>
        <a:p>
          <a:endParaRPr lang="en-US"/>
        </a:p>
      </dgm:t>
    </dgm:pt>
    <dgm:pt modelId="{F5595A78-6D0F-4E1A-920B-C244639B3E36}" type="sibTrans" cxnId="{EC2B8AFC-7CA6-45E8-8F06-12C9029C2B1A}">
      <dgm:prSet/>
      <dgm:spPr/>
      <dgm:t>
        <a:bodyPr/>
        <a:lstStyle/>
        <a:p>
          <a:endParaRPr lang="en-US"/>
        </a:p>
      </dgm:t>
    </dgm:pt>
    <dgm:pt modelId="{1C2C1DF2-F5C3-47D5-A05F-E5A6CF3EAB45}">
      <dgm:prSet/>
      <dgm:spPr/>
      <dgm:t>
        <a:bodyPr/>
        <a:lstStyle/>
        <a:p>
          <a:r>
            <a:rPr lang="en-US" b="1" dirty="0"/>
            <a:t>Lifestyle</a:t>
          </a:r>
          <a:r>
            <a:rPr lang="ar-EG" b="1" dirty="0"/>
            <a:t> أسلوب الحياة </a:t>
          </a:r>
          <a:endParaRPr lang="en-US" dirty="0"/>
        </a:p>
      </dgm:t>
    </dgm:pt>
    <dgm:pt modelId="{35497ED5-77A7-4BF8-BE63-D04C32A8397D}" type="parTrans" cxnId="{094CF57F-6B64-45D7-B402-55DBCFDF7B65}">
      <dgm:prSet/>
      <dgm:spPr/>
      <dgm:t>
        <a:bodyPr/>
        <a:lstStyle/>
        <a:p>
          <a:endParaRPr lang="en-US"/>
        </a:p>
      </dgm:t>
    </dgm:pt>
    <dgm:pt modelId="{4945B698-FE97-44B0-ABFD-E73EA7A332D6}" type="sibTrans" cxnId="{094CF57F-6B64-45D7-B402-55DBCFDF7B65}">
      <dgm:prSet/>
      <dgm:spPr/>
      <dgm:t>
        <a:bodyPr/>
        <a:lstStyle/>
        <a:p>
          <a:endParaRPr lang="en-US"/>
        </a:p>
      </dgm:t>
    </dgm:pt>
    <dgm:pt modelId="{D430D974-5AD1-4F92-8299-CEBA0B4E914C}">
      <dgm:prSet/>
      <dgm:spPr/>
      <dgm:t>
        <a:bodyPr/>
        <a:lstStyle/>
        <a:p>
          <a:r>
            <a:rPr lang="en-US" b="1" dirty="0"/>
            <a:t>Personality &amp; Self-concept</a:t>
          </a:r>
          <a:r>
            <a:rPr lang="ar-EG" b="1" dirty="0"/>
            <a:t> الشخصية و المفهوم الذاتي</a:t>
          </a:r>
          <a:endParaRPr lang="en-US" dirty="0"/>
        </a:p>
      </dgm:t>
    </dgm:pt>
    <dgm:pt modelId="{9C99B493-0C3F-4184-8743-69B7B0995699}" type="parTrans" cxnId="{93A5BFA8-9BFB-4B59-92B4-6CC3DC755E74}">
      <dgm:prSet/>
      <dgm:spPr/>
      <dgm:t>
        <a:bodyPr/>
        <a:lstStyle/>
        <a:p>
          <a:endParaRPr lang="en-US"/>
        </a:p>
      </dgm:t>
    </dgm:pt>
    <dgm:pt modelId="{76078C61-26DD-4240-804E-A914067CAC63}" type="sibTrans" cxnId="{93A5BFA8-9BFB-4B59-92B4-6CC3DC755E74}">
      <dgm:prSet/>
      <dgm:spPr/>
      <dgm:t>
        <a:bodyPr/>
        <a:lstStyle/>
        <a:p>
          <a:endParaRPr lang="en-US"/>
        </a:p>
      </dgm:t>
    </dgm:pt>
    <dgm:pt modelId="{05B503A1-CA3C-40DB-8D6B-B73C033C7E2C}" type="pres">
      <dgm:prSet presAssocID="{289F1C52-E8D3-40EF-83EE-F80C4A4169E7}" presName="linear" presStyleCnt="0">
        <dgm:presLayoutVars>
          <dgm:dir/>
          <dgm:animLvl val="lvl"/>
          <dgm:resizeHandles val="exact"/>
        </dgm:presLayoutVars>
      </dgm:prSet>
      <dgm:spPr/>
    </dgm:pt>
    <dgm:pt modelId="{4738A18B-93D7-4AB3-BD58-A55D4B0CFE2A}" type="pres">
      <dgm:prSet presAssocID="{00FB3DFF-E370-4FE5-A1F5-0A2939A5A7F8}" presName="parentLin" presStyleCnt="0"/>
      <dgm:spPr/>
    </dgm:pt>
    <dgm:pt modelId="{B16CBDDD-2F88-4F47-9360-CE796591AF50}" type="pres">
      <dgm:prSet presAssocID="{00FB3DFF-E370-4FE5-A1F5-0A2939A5A7F8}" presName="parentLeftMargin" presStyleLbl="node1" presStyleIdx="0" presStyleCnt="5"/>
      <dgm:spPr/>
    </dgm:pt>
    <dgm:pt modelId="{9CD087AE-5A11-4020-9C1F-9A27FCA2E060}" type="pres">
      <dgm:prSet presAssocID="{00FB3DFF-E370-4FE5-A1F5-0A2939A5A7F8}" presName="parentText" presStyleLbl="node1" presStyleIdx="0" presStyleCnt="5">
        <dgm:presLayoutVars>
          <dgm:chMax val="0"/>
          <dgm:bulletEnabled val="1"/>
        </dgm:presLayoutVars>
      </dgm:prSet>
      <dgm:spPr/>
    </dgm:pt>
    <dgm:pt modelId="{A3C69359-43AC-4893-A70D-1613C632EB3E}" type="pres">
      <dgm:prSet presAssocID="{00FB3DFF-E370-4FE5-A1F5-0A2939A5A7F8}" presName="negativeSpace" presStyleCnt="0"/>
      <dgm:spPr/>
    </dgm:pt>
    <dgm:pt modelId="{8AF82D3F-68A7-46FA-A54A-FEA96DC089E1}" type="pres">
      <dgm:prSet presAssocID="{00FB3DFF-E370-4FE5-A1F5-0A2939A5A7F8}" presName="childText" presStyleLbl="conFgAcc1" presStyleIdx="0" presStyleCnt="5">
        <dgm:presLayoutVars>
          <dgm:bulletEnabled val="1"/>
        </dgm:presLayoutVars>
      </dgm:prSet>
      <dgm:spPr/>
    </dgm:pt>
    <dgm:pt modelId="{BB384E1B-E945-4B26-91D3-B0EBCD7209F0}" type="pres">
      <dgm:prSet presAssocID="{1511BBC6-59E9-4B55-8A36-9A17D45BC730}" presName="spaceBetweenRectangles" presStyleCnt="0"/>
      <dgm:spPr/>
    </dgm:pt>
    <dgm:pt modelId="{87E92451-36CB-4CE1-B166-F94A9ED81279}" type="pres">
      <dgm:prSet presAssocID="{7DE9EB58-704D-4E3F-B7D3-4B248BE4F0EE}" presName="parentLin" presStyleCnt="0"/>
      <dgm:spPr/>
    </dgm:pt>
    <dgm:pt modelId="{67392400-7228-47F3-86B7-54907341C267}" type="pres">
      <dgm:prSet presAssocID="{7DE9EB58-704D-4E3F-B7D3-4B248BE4F0EE}" presName="parentLeftMargin" presStyleLbl="node1" presStyleIdx="0" presStyleCnt="5"/>
      <dgm:spPr/>
    </dgm:pt>
    <dgm:pt modelId="{9D00FF5E-6ABC-4DF2-BD9D-6B08C6F86570}" type="pres">
      <dgm:prSet presAssocID="{7DE9EB58-704D-4E3F-B7D3-4B248BE4F0EE}" presName="parentText" presStyleLbl="node1" presStyleIdx="1" presStyleCnt="5">
        <dgm:presLayoutVars>
          <dgm:chMax val="0"/>
          <dgm:bulletEnabled val="1"/>
        </dgm:presLayoutVars>
      </dgm:prSet>
      <dgm:spPr/>
    </dgm:pt>
    <dgm:pt modelId="{6167E9D1-3237-4822-9067-FB6189BE6338}" type="pres">
      <dgm:prSet presAssocID="{7DE9EB58-704D-4E3F-B7D3-4B248BE4F0EE}" presName="negativeSpace" presStyleCnt="0"/>
      <dgm:spPr/>
    </dgm:pt>
    <dgm:pt modelId="{C8998433-4CEB-4FA8-B10E-6EB2E623D483}" type="pres">
      <dgm:prSet presAssocID="{7DE9EB58-704D-4E3F-B7D3-4B248BE4F0EE}" presName="childText" presStyleLbl="conFgAcc1" presStyleIdx="1" presStyleCnt="5">
        <dgm:presLayoutVars>
          <dgm:bulletEnabled val="1"/>
        </dgm:presLayoutVars>
      </dgm:prSet>
      <dgm:spPr/>
    </dgm:pt>
    <dgm:pt modelId="{31E8D096-D685-4ED1-9371-A7C94A7E9AC4}" type="pres">
      <dgm:prSet presAssocID="{987CD5FD-3892-45C9-A749-B0CB6C8E4A4E}" presName="spaceBetweenRectangles" presStyleCnt="0"/>
      <dgm:spPr/>
    </dgm:pt>
    <dgm:pt modelId="{B9DD5937-7518-4DC8-AAAD-12CFA5ADF25F}" type="pres">
      <dgm:prSet presAssocID="{92EA8029-38D9-4929-B564-150FB8B65B76}" presName="parentLin" presStyleCnt="0"/>
      <dgm:spPr/>
    </dgm:pt>
    <dgm:pt modelId="{7C7B6A9D-0694-448B-9519-717064795E1F}" type="pres">
      <dgm:prSet presAssocID="{92EA8029-38D9-4929-B564-150FB8B65B76}" presName="parentLeftMargin" presStyleLbl="node1" presStyleIdx="1" presStyleCnt="5"/>
      <dgm:spPr/>
    </dgm:pt>
    <dgm:pt modelId="{B9906291-52CC-452E-8039-487816FB31F8}" type="pres">
      <dgm:prSet presAssocID="{92EA8029-38D9-4929-B564-150FB8B65B76}" presName="parentText" presStyleLbl="node1" presStyleIdx="2" presStyleCnt="5">
        <dgm:presLayoutVars>
          <dgm:chMax val="0"/>
          <dgm:bulletEnabled val="1"/>
        </dgm:presLayoutVars>
      </dgm:prSet>
      <dgm:spPr/>
    </dgm:pt>
    <dgm:pt modelId="{187BD9DD-DA24-49CF-B2B1-89C23E81BACE}" type="pres">
      <dgm:prSet presAssocID="{92EA8029-38D9-4929-B564-150FB8B65B76}" presName="negativeSpace" presStyleCnt="0"/>
      <dgm:spPr/>
    </dgm:pt>
    <dgm:pt modelId="{5BF7F802-700D-495E-99F7-3B0197CEEF7B}" type="pres">
      <dgm:prSet presAssocID="{92EA8029-38D9-4929-B564-150FB8B65B76}" presName="childText" presStyleLbl="conFgAcc1" presStyleIdx="2" presStyleCnt="5">
        <dgm:presLayoutVars>
          <dgm:bulletEnabled val="1"/>
        </dgm:presLayoutVars>
      </dgm:prSet>
      <dgm:spPr/>
    </dgm:pt>
    <dgm:pt modelId="{6FE018D9-FF08-40AC-B6C3-4B287009210E}" type="pres">
      <dgm:prSet presAssocID="{F5595A78-6D0F-4E1A-920B-C244639B3E36}" presName="spaceBetweenRectangles" presStyleCnt="0"/>
      <dgm:spPr/>
    </dgm:pt>
    <dgm:pt modelId="{242B0E6D-5204-43E0-8B82-2BCB53AC2412}" type="pres">
      <dgm:prSet presAssocID="{1C2C1DF2-F5C3-47D5-A05F-E5A6CF3EAB45}" presName="parentLin" presStyleCnt="0"/>
      <dgm:spPr/>
    </dgm:pt>
    <dgm:pt modelId="{4CAC0116-E128-4B4B-9BB7-3006B7FBC068}" type="pres">
      <dgm:prSet presAssocID="{1C2C1DF2-F5C3-47D5-A05F-E5A6CF3EAB45}" presName="parentLeftMargin" presStyleLbl="node1" presStyleIdx="2" presStyleCnt="5"/>
      <dgm:spPr/>
    </dgm:pt>
    <dgm:pt modelId="{930F790C-292C-4B80-9714-41D6DE21BF2A}" type="pres">
      <dgm:prSet presAssocID="{1C2C1DF2-F5C3-47D5-A05F-E5A6CF3EAB45}" presName="parentText" presStyleLbl="node1" presStyleIdx="3" presStyleCnt="5">
        <dgm:presLayoutVars>
          <dgm:chMax val="0"/>
          <dgm:bulletEnabled val="1"/>
        </dgm:presLayoutVars>
      </dgm:prSet>
      <dgm:spPr/>
    </dgm:pt>
    <dgm:pt modelId="{B98682E6-4CD1-4A8A-B4E2-B42A4FE81A2E}" type="pres">
      <dgm:prSet presAssocID="{1C2C1DF2-F5C3-47D5-A05F-E5A6CF3EAB45}" presName="negativeSpace" presStyleCnt="0"/>
      <dgm:spPr/>
    </dgm:pt>
    <dgm:pt modelId="{96CA9A31-89D4-4677-B658-9D2D82382BFD}" type="pres">
      <dgm:prSet presAssocID="{1C2C1DF2-F5C3-47D5-A05F-E5A6CF3EAB45}" presName="childText" presStyleLbl="conFgAcc1" presStyleIdx="3" presStyleCnt="5">
        <dgm:presLayoutVars>
          <dgm:bulletEnabled val="1"/>
        </dgm:presLayoutVars>
      </dgm:prSet>
      <dgm:spPr/>
    </dgm:pt>
    <dgm:pt modelId="{10FDD3BE-2EBF-404E-9EE7-BB3D8FDA97D1}" type="pres">
      <dgm:prSet presAssocID="{4945B698-FE97-44B0-ABFD-E73EA7A332D6}" presName="spaceBetweenRectangles" presStyleCnt="0"/>
      <dgm:spPr/>
    </dgm:pt>
    <dgm:pt modelId="{0E1B2236-E226-460F-B1E1-EEC60DE3A040}" type="pres">
      <dgm:prSet presAssocID="{D430D974-5AD1-4F92-8299-CEBA0B4E914C}" presName="parentLin" presStyleCnt="0"/>
      <dgm:spPr/>
    </dgm:pt>
    <dgm:pt modelId="{9992322A-910A-437B-AA8E-0EE770E32579}" type="pres">
      <dgm:prSet presAssocID="{D430D974-5AD1-4F92-8299-CEBA0B4E914C}" presName="parentLeftMargin" presStyleLbl="node1" presStyleIdx="3" presStyleCnt="5"/>
      <dgm:spPr/>
    </dgm:pt>
    <dgm:pt modelId="{1D1B3441-6090-45C1-AD2B-B409B4885592}" type="pres">
      <dgm:prSet presAssocID="{D430D974-5AD1-4F92-8299-CEBA0B4E914C}" presName="parentText" presStyleLbl="node1" presStyleIdx="4" presStyleCnt="5">
        <dgm:presLayoutVars>
          <dgm:chMax val="0"/>
          <dgm:bulletEnabled val="1"/>
        </dgm:presLayoutVars>
      </dgm:prSet>
      <dgm:spPr/>
    </dgm:pt>
    <dgm:pt modelId="{A768748C-EBAF-4C7A-867E-B7947E27798E}" type="pres">
      <dgm:prSet presAssocID="{D430D974-5AD1-4F92-8299-CEBA0B4E914C}" presName="negativeSpace" presStyleCnt="0"/>
      <dgm:spPr/>
    </dgm:pt>
    <dgm:pt modelId="{C01B6F6F-C7F7-4C0B-93E6-EBAED527C52B}" type="pres">
      <dgm:prSet presAssocID="{D430D974-5AD1-4F92-8299-CEBA0B4E914C}" presName="childText" presStyleLbl="conFgAcc1" presStyleIdx="4" presStyleCnt="5">
        <dgm:presLayoutVars>
          <dgm:bulletEnabled val="1"/>
        </dgm:presLayoutVars>
      </dgm:prSet>
      <dgm:spPr/>
    </dgm:pt>
  </dgm:ptLst>
  <dgm:cxnLst>
    <dgm:cxn modelId="{05E6EE1E-93E0-44AB-BC50-09BD895AA072}" type="presOf" srcId="{7DE9EB58-704D-4E3F-B7D3-4B248BE4F0EE}" destId="{9D00FF5E-6ABC-4DF2-BD9D-6B08C6F86570}" srcOrd="1" destOrd="0" presId="urn:microsoft.com/office/officeart/2005/8/layout/list1"/>
    <dgm:cxn modelId="{DC3F2A28-9B46-4ABE-8532-1530998A5A63}" type="presOf" srcId="{D430D974-5AD1-4F92-8299-CEBA0B4E914C}" destId="{1D1B3441-6090-45C1-AD2B-B409B4885592}" srcOrd="1" destOrd="0" presId="urn:microsoft.com/office/officeart/2005/8/layout/list1"/>
    <dgm:cxn modelId="{7550E661-363B-4F27-9269-DD051B5255FA}" type="presOf" srcId="{1C2C1DF2-F5C3-47D5-A05F-E5A6CF3EAB45}" destId="{930F790C-292C-4B80-9714-41D6DE21BF2A}" srcOrd="1" destOrd="0" presId="urn:microsoft.com/office/officeart/2005/8/layout/list1"/>
    <dgm:cxn modelId="{4A3E4943-88ED-4ABB-B7E0-4A99A1F522AA}" type="presOf" srcId="{92EA8029-38D9-4929-B564-150FB8B65B76}" destId="{B9906291-52CC-452E-8039-487816FB31F8}" srcOrd="1" destOrd="0" presId="urn:microsoft.com/office/officeart/2005/8/layout/list1"/>
    <dgm:cxn modelId="{5927A66E-28F7-4E4B-B8C8-19BF10B9444C}" type="presOf" srcId="{D430D974-5AD1-4F92-8299-CEBA0B4E914C}" destId="{9992322A-910A-437B-AA8E-0EE770E32579}" srcOrd="0" destOrd="0" presId="urn:microsoft.com/office/officeart/2005/8/layout/list1"/>
    <dgm:cxn modelId="{7D71AE73-DA2D-432E-9347-D441B2A8EF78}" srcId="{289F1C52-E8D3-40EF-83EE-F80C4A4169E7}" destId="{7DE9EB58-704D-4E3F-B7D3-4B248BE4F0EE}" srcOrd="1" destOrd="0" parTransId="{3A443245-F412-45E0-A1BB-A86617516D64}" sibTransId="{987CD5FD-3892-45C9-A749-B0CB6C8E4A4E}"/>
    <dgm:cxn modelId="{094CF57F-6B64-45D7-B402-55DBCFDF7B65}" srcId="{289F1C52-E8D3-40EF-83EE-F80C4A4169E7}" destId="{1C2C1DF2-F5C3-47D5-A05F-E5A6CF3EAB45}" srcOrd="3" destOrd="0" parTransId="{35497ED5-77A7-4BF8-BE63-D04C32A8397D}" sibTransId="{4945B698-FE97-44B0-ABFD-E73EA7A332D6}"/>
    <dgm:cxn modelId="{B962AB95-1689-41FA-ACA3-EB3BB3F8ED5A}" srcId="{289F1C52-E8D3-40EF-83EE-F80C4A4169E7}" destId="{00FB3DFF-E370-4FE5-A1F5-0A2939A5A7F8}" srcOrd="0" destOrd="0" parTransId="{CF019E32-095B-4B4B-B913-2E257D775B26}" sibTransId="{1511BBC6-59E9-4B55-8A36-9A17D45BC730}"/>
    <dgm:cxn modelId="{4071CA98-612A-4A2F-9781-FA4B1102C496}" type="presOf" srcId="{00FB3DFF-E370-4FE5-A1F5-0A2939A5A7F8}" destId="{9CD087AE-5A11-4020-9C1F-9A27FCA2E060}" srcOrd="1" destOrd="0" presId="urn:microsoft.com/office/officeart/2005/8/layout/list1"/>
    <dgm:cxn modelId="{93A5BFA8-9BFB-4B59-92B4-6CC3DC755E74}" srcId="{289F1C52-E8D3-40EF-83EE-F80C4A4169E7}" destId="{D430D974-5AD1-4F92-8299-CEBA0B4E914C}" srcOrd="4" destOrd="0" parTransId="{9C99B493-0C3F-4184-8743-69B7B0995699}" sibTransId="{76078C61-26DD-4240-804E-A914067CAC63}"/>
    <dgm:cxn modelId="{3C250EA9-6A48-4944-B950-36E6C37474C4}" type="presOf" srcId="{1C2C1DF2-F5C3-47D5-A05F-E5A6CF3EAB45}" destId="{4CAC0116-E128-4B4B-9BB7-3006B7FBC068}" srcOrd="0" destOrd="0" presId="urn:microsoft.com/office/officeart/2005/8/layout/list1"/>
    <dgm:cxn modelId="{2AF035DE-90F4-4EF6-805D-BF15780DA322}" type="presOf" srcId="{00FB3DFF-E370-4FE5-A1F5-0A2939A5A7F8}" destId="{B16CBDDD-2F88-4F47-9360-CE796591AF50}" srcOrd="0" destOrd="0" presId="urn:microsoft.com/office/officeart/2005/8/layout/list1"/>
    <dgm:cxn modelId="{8D71CFE3-8B41-4CAC-8CB2-E90D0F796340}" type="presOf" srcId="{92EA8029-38D9-4929-B564-150FB8B65B76}" destId="{7C7B6A9D-0694-448B-9519-717064795E1F}" srcOrd="0" destOrd="0" presId="urn:microsoft.com/office/officeart/2005/8/layout/list1"/>
    <dgm:cxn modelId="{8131ECEE-DA8A-4BBB-A323-A51C5D9B95E3}" type="presOf" srcId="{7DE9EB58-704D-4E3F-B7D3-4B248BE4F0EE}" destId="{67392400-7228-47F3-86B7-54907341C267}" srcOrd="0" destOrd="0" presId="urn:microsoft.com/office/officeart/2005/8/layout/list1"/>
    <dgm:cxn modelId="{7F6369F9-0195-4D56-ABBE-91AE6739E75B}" type="presOf" srcId="{289F1C52-E8D3-40EF-83EE-F80C4A4169E7}" destId="{05B503A1-CA3C-40DB-8D6B-B73C033C7E2C}" srcOrd="0" destOrd="0" presId="urn:microsoft.com/office/officeart/2005/8/layout/list1"/>
    <dgm:cxn modelId="{EC2B8AFC-7CA6-45E8-8F06-12C9029C2B1A}" srcId="{289F1C52-E8D3-40EF-83EE-F80C4A4169E7}" destId="{92EA8029-38D9-4929-B564-150FB8B65B76}" srcOrd="2" destOrd="0" parTransId="{C4A2D6FA-47FC-4120-AD27-A9F27F90FE3D}" sibTransId="{F5595A78-6D0F-4E1A-920B-C244639B3E36}"/>
    <dgm:cxn modelId="{54938441-2B81-4129-9B14-EA2C2FF03482}" type="presParOf" srcId="{05B503A1-CA3C-40DB-8D6B-B73C033C7E2C}" destId="{4738A18B-93D7-4AB3-BD58-A55D4B0CFE2A}" srcOrd="0" destOrd="0" presId="urn:microsoft.com/office/officeart/2005/8/layout/list1"/>
    <dgm:cxn modelId="{9C1D4C25-E4D8-4A1F-8D45-B3EFE8E02D97}" type="presParOf" srcId="{4738A18B-93D7-4AB3-BD58-A55D4B0CFE2A}" destId="{B16CBDDD-2F88-4F47-9360-CE796591AF50}" srcOrd="0" destOrd="0" presId="urn:microsoft.com/office/officeart/2005/8/layout/list1"/>
    <dgm:cxn modelId="{96735141-86BC-4C8C-A239-E1865EBB2BD2}" type="presParOf" srcId="{4738A18B-93D7-4AB3-BD58-A55D4B0CFE2A}" destId="{9CD087AE-5A11-4020-9C1F-9A27FCA2E060}" srcOrd="1" destOrd="0" presId="urn:microsoft.com/office/officeart/2005/8/layout/list1"/>
    <dgm:cxn modelId="{70170811-1FF9-4B07-86CE-C05D06E29CE4}" type="presParOf" srcId="{05B503A1-CA3C-40DB-8D6B-B73C033C7E2C}" destId="{A3C69359-43AC-4893-A70D-1613C632EB3E}" srcOrd="1" destOrd="0" presId="urn:microsoft.com/office/officeart/2005/8/layout/list1"/>
    <dgm:cxn modelId="{8B00F189-1501-4EAD-AB3A-63527A259895}" type="presParOf" srcId="{05B503A1-CA3C-40DB-8D6B-B73C033C7E2C}" destId="{8AF82D3F-68A7-46FA-A54A-FEA96DC089E1}" srcOrd="2" destOrd="0" presId="urn:microsoft.com/office/officeart/2005/8/layout/list1"/>
    <dgm:cxn modelId="{3912DB8E-4C1B-46AD-B7A7-C9BDDCA2FBE6}" type="presParOf" srcId="{05B503A1-CA3C-40DB-8D6B-B73C033C7E2C}" destId="{BB384E1B-E945-4B26-91D3-B0EBCD7209F0}" srcOrd="3" destOrd="0" presId="urn:microsoft.com/office/officeart/2005/8/layout/list1"/>
    <dgm:cxn modelId="{B8475CDC-4DC7-4F2E-B0CF-1084F1C8F5B5}" type="presParOf" srcId="{05B503A1-CA3C-40DB-8D6B-B73C033C7E2C}" destId="{87E92451-36CB-4CE1-B166-F94A9ED81279}" srcOrd="4" destOrd="0" presId="urn:microsoft.com/office/officeart/2005/8/layout/list1"/>
    <dgm:cxn modelId="{A4850053-6DBA-47CB-A121-6A4FF216BCCC}" type="presParOf" srcId="{87E92451-36CB-4CE1-B166-F94A9ED81279}" destId="{67392400-7228-47F3-86B7-54907341C267}" srcOrd="0" destOrd="0" presId="urn:microsoft.com/office/officeart/2005/8/layout/list1"/>
    <dgm:cxn modelId="{ED52469C-F603-439A-BDD2-4754C2947F53}" type="presParOf" srcId="{87E92451-36CB-4CE1-B166-F94A9ED81279}" destId="{9D00FF5E-6ABC-4DF2-BD9D-6B08C6F86570}" srcOrd="1" destOrd="0" presId="urn:microsoft.com/office/officeart/2005/8/layout/list1"/>
    <dgm:cxn modelId="{78F895BC-7963-4792-ACDA-C595CFBF1EC7}" type="presParOf" srcId="{05B503A1-CA3C-40DB-8D6B-B73C033C7E2C}" destId="{6167E9D1-3237-4822-9067-FB6189BE6338}" srcOrd="5" destOrd="0" presId="urn:microsoft.com/office/officeart/2005/8/layout/list1"/>
    <dgm:cxn modelId="{6791E7F5-4385-4B2C-A77A-6129447A78AA}" type="presParOf" srcId="{05B503A1-CA3C-40DB-8D6B-B73C033C7E2C}" destId="{C8998433-4CEB-4FA8-B10E-6EB2E623D483}" srcOrd="6" destOrd="0" presId="urn:microsoft.com/office/officeart/2005/8/layout/list1"/>
    <dgm:cxn modelId="{CDBF4AF6-131B-4049-AA5D-DCF932B1D271}" type="presParOf" srcId="{05B503A1-CA3C-40DB-8D6B-B73C033C7E2C}" destId="{31E8D096-D685-4ED1-9371-A7C94A7E9AC4}" srcOrd="7" destOrd="0" presId="urn:microsoft.com/office/officeart/2005/8/layout/list1"/>
    <dgm:cxn modelId="{1DF723AC-5830-4BC8-B259-CD7B17D67C29}" type="presParOf" srcId="{05B503A1-CA3C-40DB-8D6B-B73C033C7E2C}" destId="{B9DD5937-7518-4DC8-AAAD-12CFA5ADF25F}" srcOrd="8" destOrd="0" presId="urn:microsoft.com/office/officeart/2005/8/layout/list1"/>
    <dgm:cxn modelId="{851E7FAC-4375-4A1D-9C8D-6809DEA62D73}" type="presParOf" srcId="{B9DD5937-7518-4DC8-AAAD-12CFA5ADF25F}" destId="{7C7B6A9D-0694-448B-9519-717064795E1F}" srcOrd="0" destOrd="0" presId="urn:microsoft.com/office/officeart/2005/8/layout/list1"/>
    <dgm:cxn modelId="{FF003982-48EC-437A-8E38-F1B83187B094}" type="presParOf" srcId="{B9DD5937-7518-4DC8-AAAD-12CFA5ADF25F}" destId="{B9906291-52CC-452E-8039-487816FB31F8}" srcOrd="1" destOrd="0" presId="urn:microsoft.com/office/officeart/2005/8/layout/list1"/>
    <dgm:cxn modelId="{0A797F4A-8AC3-47C4-A7CF-BC94C49D0E2E}" type="presParOf" srcId="{05B503A1-CA3C-40DB-8D6B-B73C033C7E2C}" destId="{187BD9DD-DA24-49CF-B2B1-89C23E81BACE}" srcOrd="9" destOrd="0" presId="urn:microsoft.com/office/officeart/2005/8/layout/list1"/>
    <dgm:cxn modelId="{BDAC878A-FCAF-4E08-A88A-306CC8299FF5}" type="presParOf" srcId="{05B503A1-CA3C-40DB-8D6B-B73C033C7E2C}" destId="{5BF7F802-700D-495E-99F7-3B0197CEEF7B}" srcOrd="10" destOrd="0" presId="urn:microsoft.com/office/officeart/2005/8/layout/list1"/>
    <dgm:cxn modelId="{F02D1971-3704-4674-869D-42E315266A7C}" type="presParOf" srcId="{05B503A1-CA3C-40DB-8D6B-B73C033C7E2C}" destId="{6FE018D9-FF08-40AC-B6C3-4B287009210E}" srcOrd="11" destOrd="0" presId="urn:microsoft.com/office/officeart/2005/8/layout/list1"/>
    <dgm:cxn modelId="{463056A8-5978-48DC-B6BA-30573BF173CC}" type="presParOf" srcId="{05B503A1-CA3C-40DB-8D6B-B73C033C7E2C}" destId="{242B0E6D-5204-43E0-8B82-2BCB53AC2412}" srcOrd="12" destOrd="0" presId="urn:microsoft.com/office/officeart/2005/8/layout/list1"/>
    <dgm:cxn modelId="{0501542F-9022-4067-9350-BC72903F5715}" type="presParOf" srcId="{242B0E6D-5204-43E0-8B82-2BCB53AC2412}" destId="{4CAC0116-E128-4B4B-9BB7-3006B7FBC068}" srcOrd="0" destOrd="0" presId="urn:microsoft.com/office/officeart/2005/8/layout/list1"/>
    <dgm:cxn modelId="{95C618C2-C567-4C09-BD0E-E9811BE1DE43}" type="presParOf" srcId="{242B0E6D-5204-43E0-8B82-2BCB53AC2412}" destId="{930F790C-292C-4B80-9714-41D6DE21BF2A}" srcOrd="1" destOrd="0" presId="urn:microsoft.com/office/officeart/2005/8/layout/list1"/>
    <dgm:cxn modelId="{83D5208D-E9BE-41D2-B524-56B382BBDE48}" type="presParOf" srcId="{05B503A1-CA3C-40DB-8D6B-B73C033C7E2C}" destId="{B98682E6-4CD1-4A8A-B4E2-B42A4FE81A2E}" srcOrd="13" destOrd="0" presId="urn:microsoft.com/office/officeart/2005/8/layout/list1"/>
    <dgm:cxn modelId="{05361668-0B7C-4A9A-8B97-6BD725A1A860}" type="presParOf" srcId="{05B503A1-CA3C-40DB-8D6B-B73C033C7E2C}" destId="{96CA9A31-89D4-4677-B658-9D2D82382BFD}" srcOrd="14" destOrd="0" presId="urn:microsoft.com/office/officeart/2005/8/layout/list1"/>
    <dgm:cxn modelId="{69D82EEB-CE4E-4CDA-9364-DCFFD3E1DF41}" type="presParOf" srcId="{05B503A1-CA3C-40DB-8D6B-B73C033C7E2C}" destId="{10FDD3BE-2EBF-404E-9EE7-BB3D8FDA97D1}" srcOrd="15" destOrd="0" presId="urn:microsoft.com/office/officeart/2005/8/layout/list1"/>
    <dgm:cxn modelId="{621774C4-53B1-41B3-8406-78D3AB94B1B8}" type="presParOf" srcId="{05B503A1-CA3C-40DB-8D6B-B73C033C7E2C}" destId="{0E1B2236-E226-460F-B1E1-EEC60DE3A040}" srcOrd="16" destOrd="0" presId="urn:microsoft.com/office/officeart/2005/8/layout/list1"/>
    <dgm:cxn modelId="{077D797D-9364-494E-984C-A477EF89D99D}" type="presParOf" srcId="{0E1B2236-E226-460F-B1E1-EEC60DE3A040}" destId="{9992322A-910A-437B-AA8E-0EE770E32579}" srcOrd="0" destOrd="0" presId="urn:microsoft.com/office/officeart/2005/8/layout/list1"/>
    <dgm:cxn modelId="{E2B784F9-5DFC-49B0-924A-635163EE5D35}" type="presParOf" srcId="{0E1B2236-E226-460F-B1E1-EEC60DE3A040}" destId="{1D1B3441-6090-45C1-AD2B-B409B4885592}" srcOrd="1" destOrd="0" presId="urn:microsoft.com/office/officeart/2005/8/layout/list1"/>
    <dgm:cxn modelId="{19BEAF36-7797-4877-BF07-2C38C5458C81}" type="presParOf" srcId="{05B503A1-CA3C-40DB-8D6B-B73C033C7E2C}" destId="{A768748C-EBAF-4C7A-867E-B7947E27798E}" srcOrd="17" destOrd="0" presId="urn:microsoft.com/office/officeart/2005/8/layout/list1"/>
    <dgm:cxn modelId="{40C76079-3519-4DB5-B1BD-BA0A3976F829}" type="presParOf" srcId="{05B503A1-CA3C-40DB-8D6B-B73C033C7E2C}" destId="{C01B6F6F-C7F7-4C0B-93E6-EBAED527C52B}"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F1C5313-AB17-4A1D-80C8-9E045DA23226}"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1931E89B-5E20-48BC-962E-0C7F1AC490B4}">
      <dgm:prSet phldrT="[Text]" custT="1"/>
      <dgm:spPr/>
      <dgm:t>
        <a:bodyPr/>
        <a:lstStyle/>
        <a:p>
          <a:r>
            <a:rPr lang="ar-EG" sz="2400" dirty="0"/>
            <a:t>إدراك الحاجة</a:t>
          </a:r>
          <a:endParaRPr lang="en-US" sz="2400" dirty="0"/>
        </a:p>
      </dgm:t>
    </dgm:pt>
    <dgm:pt modelId="{0EB8A574-1DAF-4942-8039-9035CA68553E}" type="parTrans" cxnId="{56952A32-A3EC-48C2-AF0A-11314EAF15D3}">
      <dgm:prSet/>
      <dgm:spPr/>
      <dgm:t>
        <a:bodyPr/>
        <a:lstStyle/>
        <a:p>
          <a:endParaRPr lang="en-US" sz="1100"/>
        </a:p>
      </dgm:t>
    </dgm:pt>
    <dgm:pt modelId="{D49E8862-0238-4A62-A703-27F700A05C80}" type="sibTrans" cxnId="{56952A32-A3EC-48C2-AF0A-11314EAF15D3}">
      <dgm:prSet/>
      <dgm:spPr/>
      <dgm:t>
        <a:bodyPr/>
        <a:lstStyle/>
        <a:p>
          <a:endParaRPr lang="en-US" sz="1100"/>
        </a:p>
      </dgm:t>
    </dgm:pt>
    <dgm:pt modelId="{F4187197-0C5F-4B41-B8AE-96E7E87D8134}">
      <dgm:prSet phldrT="[Text]" custT="1"/>
      <dgm:spPr/>
      <dgm:t>
        <a:bodyPr/>
        <a:lstStyle/>
        <a:p>
          <a:r>
            <a:rPr lang="ar-EG" sz="2400" dirty="0"/>
            <a:t>البحث عن المعلومات</a:t>
          </a:r>
          <a:endParaRPr lang="en-US" sz="2400" dirty="0"/>
        </a:p>
      </dgm:t>
    </dgm:pt>
    <dgm:pt modelId="{2A42669F-E1DF-4E34-B0D6-EFF1543211BD}" type="parTrans" cxnId="{4A811A3A-AF2A-463C-8E99-9274FF2E7D66}">
      <dgm:prSet/>
      <dgm:spPr/>
      <dgm:t>
        <a:bodyPr/>
        <a:lstStyle/>
        <a:p>
          <a:endParaRPr lang="en-US" sz="1100"/>
        </a:p>
      </dgm:t>
    </dgm:pt>
    <dgm:pt modelId="{B4209AB3-1714-46F4-8033-4451DC00DA43}" type="sibTrans" cxnId="{4A811A3A-AF2A-463C-8E99-9274FF2E7D66}">
      <dgm:prSet/>
      <dgm:spPr/>
      <dgm:t>
        <a:bodyPr/>
        <a:lstStyle/>
        <a:p>
          <a:endParaRPr lang="en-US" sz="1100"/>
        </a:p>
      </dgm:t>
    </dgm:pt>
    <dgm:pt modelId="{B329CC6A-703C-4B81-B5D2-20F217853143}">
      <dgm:prSet phldrT="[Text]" custT="1"/>
      <dgm:spPr/>
      <dgm:t>
        <a:bodyPr/>
        <a:lstStyle/>
        <a:p>
          <a:r>
            <a:rPr lang="ar-EG" sz="2400" dirty="0"/>
            <a:t>تقييم البدائل</a:t>
          </a:r>
          <a:endParaRPr lang="en-US" sz="2400" dirty="0"/>
        </a:p>
      </dgm:t>
    </dgm:pt>
    <dgm:pt modelId="{DC676CBF-DAE8-4F33-A249-355CC1B6A262}" type="parTrans" cxnId="{A4554940-39DB-49BF-9FE7-AA65E05EBDDE}">
      <dgm:prSet/>
      <dgm:spPr/>
      <dgm:t>
        <a:bodyPr/>
        <a:lstStyle/>
        <a:p>
          <a:endParaRPr lang="en-US" sz="1100"/>
        </a:p>
      </dgm:t>
    </dgm:pt>
    <dgm:pt modelId="{B5881C21-9EA3-4E54-A5A7-162934A8033B}" type="sibTrans" cxnId="{A4554940-39DB-49BF-9FE7-AA65E05EBDDE}">
      <dgm:prSet/>
      <dgm:spPr/>
      <dgm:t>
        <a:bodyPr/>
        <a:lstStyle/>
        <a:p>
          <a:endParaRPr lang="en-US" sz="1100"/>
        </a:p>
      </dgm:t>
    </dgm:pt>
    <dgm:pt modelId="{FA21F578-825E-45B3-8907-FD0F24258D04}">
      <dgm:prSet phldrT="[Text]" custT="1"/>
      <dgm:spPr/>
      <dgm:t>
        <a:bodyPr/>
        <a:lstStyle/>
        <a:p>
          <a:r>
            <a:rPr lang="ar-EG" sz="2400" dirty="0"/>
            <a:t>قرار الشراء</a:t>
          </a:r>
          <a:endParaRPr lang="en-US" sz="2400" dirty="0"/>
        </a:p>
      </dgm:t>
    </dgm:pt>
    <dgm:pt modelId="{74EC5D49-E5E2-49A7-8554-114A0F9422B1}" type="parTrans" cxnId="{0843FED3-FB74-4489-B3D9-866F04AFD568}">
      <dgm:prSet/>
      <dgm:spPr/>
      <dgm:t>
        <a:bodyPr/>
        <a:lstStyle/>
        <a:p>
          <a:endParaRPr lang="en-US" sz="1100"/>
        </a:p>
      </dgm:t>
    </dgm:pt>
    <dgm:pt modelId="{F2A1CC62-2B84-4EBD-B47E-93382C8772C6}" type="sibTrans" cxnId="{0843FED3-FB74-4489-B3D9-866F04AFD568}">
      <dgm:prSet/>
      <dgm:spPr/>
      <dgm:t>
        <a:bodyPr/>
        <a:lstStyle/>
        <a:p>
          <a:endParaRPr lang="en-US" sz="1100"/>
        </a:p>
      </dgm:t>
    </dgm:pt>
    <dgm:pt modelId="{464A8B80-3265-490D-9F71-3FEC917EA486}">
      <dgm:prSet phldrT="[Text]" custT="1"/>
      <dgm:spPr/>
      <dgm:t>
        <a:bodyPr/>
        <a:lstStyle/>
        <a:p>
          <a:r>
            <a:rPr lang="ar-EG" sz="2400" dirty="0"/>
            <a:t>سلوك ما بعد الشراء</a:t>
          </a:r>
          <a:endParaRPr lang="en-US" sz="2400" dirty="0"/>
        </a:p>
      </dgm:t>
    </dgm:pt>
    <dgm:pt modelId="{4A9C2B48-F474-4AA8-AEC1-746653DFEF0A}" type="parTrans" cxnId="{8795579A-B18B-447F-B0D3-3AF6153489DC}">
      <dgm:prSet/>
      <dgm:spPr/>
      <dgm:t>
        <a:bodyPr/>
        <a:lstStyle/>
        <a:p>
          <a:endParaRPr lang="en-US" sz="1100"/>
        </a:p>
      </dgm:t>
    </dgm:pt>
    <dgm:pt modelId="{9C9F5E92-ECA2-45AF-A729-BC77A974880F}" type="sibTrans" cxnId="{8795579A-B18B-447F-B0D3-3AF6153489DC}">
      <dgm:prSet/>
      <dgm:spPr/>
      <dgm:t>
        <a:bodyPr/>
        <a:lstStyle/>
        <a:p>
          <a:endParaRPr lang="en-US" sz="1100"/>
        </a:p>
      </dgm:t>
    </dgm:pt>
    <dgm:pt modelId="{F79BEB50-911E-4FEF-A285-F0EAD7ACBE1A}" type="pres">
      <dgm:prSet presAssocID="{8F1C5313-AB17-4A1D-80C8-9E045DA23226}" presName="diagram" presStyleCnt="0">
        <dgm:presLayoutVars>
          <dgm:dir/>
          <dgm:resizeHandles val="exact"/>
        </dgm:presLayoutVars>
      </dgm:prSet>
      <dgm:spPr/>
    </dgm:pt>
    <dgm:pt modelId="{5F9D001C-6300-4BC8-B359-F45DCF2FD338}" type="pres">
      <dgm:prSet presAssocID="{1931E89B-5E20-48BC-962E-0C7F1AC490B4}" presName="node" presStyleLbl="node1" presStyleIdx="0" presStyleCnt="5">
        <dgm:presLayoutVars>
          <dgm:bulletEnabled val="1"/>
        </dgm:presLayoutVars>
      </dgm:prSet>
      <dgm:spPr/>
    </dgm:pt>
    <dgm:pt modelId="{24D99FF4-78FD-4180-B5F0-0B45622D536D}" type="pres">
      <dgm:prSet presAssocID="{D49E8862-0238-4A62-A703-27F700A05C80}" presName="sibTrans" presStyleCnt="0"/>
      <dgm:spPr/>
    </dgm:pt>
    <dgm:pt modelId="{8FE6657F-E52E-44F6-B444-F1D1A1FD08AA}" type="pres">
      <dgm:prSet presAssocID="{F4187197-0C5F-4B41-B8AE-96E7E87D8134}" presName="node" presStyleLbl="node1" presStyleIdx="1" presStyleCnt="5">
        <dgm:presLayoutVars>
          <dgm:bulletEnabled val="1"/>
        </dgm:presLayoutVars>
      </dgm:prSet>
      <dgm:spPr/>
    </dgm:pt>
    <dgm:pt modelId="{BAC54AB8-D96B-4A5C-94BA-42A3BA3C096A}" type="pres">
      <dgm:prSet presAssocID="{B4209AB3-1714-46F4-8033-4451DC00DA43}" presName="sibTrans" presStyleCnt="0"/>
      <dgm:spPr/>
    </dgm:pt>
    <dgm:pt modelId="{67DED24F-C770-4652-8C8B-8552848BAE15}" type="pres">
      <dgm:prSet presAssocID="{B329CC6A-703C-4B81-B5D2-20F217853143}" presName="node" presStyleLbl="node1" presStyleIdx="2" presStyleCnt="5">
        <dgm:presLayoutVars>
          <dgm:bulletEnabled val="1"/>
        </dgm:presLayoutVars>
      </dgm:prSet>
      <dgm:spPr/>
    </dgm:pt>
    <dgm:pt modelId="{5A6A6457-3464-4344-B1A2-7A4266C58502}" type="pres">
      <dgm:prSet presAssocID="{B5881C21-9EA3-4E54-A5A7-162934A8033B}" presName="sibTrans" presStyleCnt="0"/>
      <dgm:spPr/>
    </dgm:pt>
    <dgm:pt modelId="{D824C93A-47D2-4496-BCBB-C1E04F2AD630}" type="pres">
      <dgm:prSet presAssocID="{FA21F578-825E-45B3-8907-FD0F24258D04}" presName="node" presStyleLbl="node1" presStyleIdx="3" presStyleCnt="5">
        <dgm:presLayoutVars>
          <dgm:bulletEnabled val="1"/>
        </dgm:presLayoutVars>
      </dgm:prSet>
      <dgm:spPr/>
    </dgm:pt>
    <dgm:pt modelId="{31BF99BB-20B9-4FDB-996D-9EC0C022458F}" type="pres">
      <dgm:prSet presAssocID="{F2A1CC62-2B84-4EBD-B47E-93382C8772C6}" presName="sibTrans" presStyleCnt="0"/>
      <dgm:spPr/>
    </dgm:pt>
    <dgm:pt modelId="{17448BFC-E2E5-4CAA-A2A5-F7462D00887A}" type="pres">
      <dgm:prSet presAssocID="{464A8B80-3265-490D-9F71-3FEC917EA486}" presName="node" presStyleLbl="node1" presStyleIdx="4" presStyleCnt="5" custLinFactNeighborX="1104" custLinFactNeighborY="-70797">
        <dgm:presLayoutVars>
          <dgm:bulletEnabled val="1"/>
        </dgm:presLayoutVars>
      </dgm:prSet>
      <dgm:spPr/>
    </dgm:pt>
  </dgm:ptLst>
  <dgm:cxnLst>
    <dgm:cxn modelId="{CAF26F1F-162E-4CB7-A57A-C31EE436B6BE}" type="presOf" srcId="{FA21F578-825E-45B3-8907-FD0F24258D04}" destId="{D824C93A-47D2-4496-BCBB-C1E04F2AD630}" srcOrd="0" destOrd="0" presId="urn:microsoft.com/office/officeart/2005/8/layout/default"/>
    <dgm:cxn modelId="{ED6F4227-F5A7-4AED-88F8-B341352E8DC9}" type="presOf" srcId="{B329CC6A-703C-4B81-B5D2-20F217853143}" destId="{67DED24F-C770-4652-8C8B-8552848BAE15}" srcOrd="0" destOrd="0" presId="urn:microsoft.com/office/officeart/2005/8/layout/default"/>
    <dgm:cxn modelId="{56952A32-A3EC-48C2-AF0A-11314EAF15D3}" srcId="{8F1C5313-AB17-4A1D-80C8-9E045DA23226}" destId="{1931E89B-5E20-48BC-962E-0C7F1AC490B4}" srcOrd="0" destOrd="0" parTransId="{0EB8A574-1DAF-4942-8039-9035CA68553E}" sibTransId="{D49E8862-0238-4A62-A703-27F700A05C80}"/>
    <dgm:cxn modelId="{4A811A3A-AF2A-463C-8E99-9274FF2E7D66}" srcId="{8F1C5313-AB17-4A1D-80C8-9E045DA23226}" destId="{F4187197-0C5F-4B41-B8AE-96E7E87D8134}" srcOrd="1" destOrd="0" parTransId="{2A42669F-E1DF-4E34-B0D6-EFF1543211BD}" sibTransId="{B4209AB3-1714-46F4-8033-4451DC00DA43}"/>
    <dgm:cxn modelId="{A4554940-39DB-49BF-9FE7-AA65E05EBDDE}" srcId="{8F1C5313-AB17-4A1D-80C8-9E045DA23226}" destId="{B329CC6A-703C-4B81-B5D2-20F217853143}" srcOrd="2" destOrd="0" parTransId="{DC676CBF-DAE8-4F33-A249-355CC1B6A262}" sibTransId="{B5881C21-9EA3-4E54-A5A7-162934A8033B}"/>
    <dgm:cxn modelId="{2F9D4441-5D27-4FDF-9016-1B61FB45DD3B}" type="presOf" srcId="{1931E89B-5E20-48BC-962E-0C7F1AC490B4}" destId="{5F9D001C-6300-4BC8-B359-F45DCF2FD338}" srcOrd="0" destOrd="0" presId="urn:microsoft.com/office/officeart/2005/8/layout/default"/>
    <dgm:cxn modelId="{027EF946-4C44-45E9-AD7B-3A72824EDB31}" type="presOf" srcId="{F4187197-0C5F-4B41-B8AE-96E7E87D8134}" destId="{8FE6657F-E52E-44F6-B444-F1D1A1FD08AA}" srcOrd="0" destOrd="0" presId="urn:microsoft.com/office/officeart/2005/8/layout/default"/>
    <dgm:cxn modelId="{8795579A-B18B-447F-B0D3-3AF6153489DC}" srcId="{8F1C5313-AB17-4A1D-80C8-9E045DA23226}" destId="{464A8B80-3265-490D-9F71-3FEC917EA486}" srcOrd="4" destOrd="0" parTransId="{4A9C2B48-F474-4AA8-AEC1-746653DFEF0A}" sibTransId="{9C9F5E92-ECA2-45AF-A729-BC77A974880F}"/>
    <dgm:cxn modelId="{F83029BA-5392-4B01-B628-E8886F67B068}" type="presOf" srcId="{464A8B80-3265-490D-9F71-3FEC917EA486}" destId="{17448BFC-E2E5-4CAA-A2A5-F7462D00887A}" srcOrd="0" destOrd="0" presId="urn:microsoft.com/office/officeart/2005/8/layout/default"/>
    <dgm:cxn modelId="{0843FED3-FB74-4489-B3D9-866F04AFD568}" srcId="{8F1C5313-AB17-4A1D-80C8-9E045DA23226}" destId="{FA21F578-825E-45B3-8907-FD0F24258D04}" srcOrd="3" destOrd="0" parTransId="{74EC5D49-E5E2-49A7-8554-114A0F9422B1}" sibTransId="{F2A1CC62-2B84-4EBD-B47E-93382C8772C6}"/>
    <dgm:cxn modelId="{96334EF9-F205-43F6-B69A-FDABA9FDDDCF}" type="presOf" srcId="{8F1C5313-AB17-4A1D-80C8-9E045DA23226}" destId="{F79BEB50-911E-4FEF-A285-F0EAD7ACBE1A}" srcOrd="0" destOrd="0" presId="urn:microsoft.com/office/officeart/2005/8/layout/default"/>
    <dgm:cxn modelId="{1CD631AA-FCCB-4F26-9974-D4F65AD11CDF}" type="presParOf" srcId="{F79BEB50-911E-4FEF-A285-F0EAD7ACBE1A}" destId="{5F9D001C-6300-4BC8-B359-F45DCF2FD338}" srcOrd="0" destOrd="0" presId="urn:microsoft.com/office/officeart/2005/8/layout/default"/>
    <dgm:cxn modelId="{51DA036A-0FEE-416A-B0A3-A72FCD266817}" type="presParOf" srcId="{F79BEB50-911E-4FEF-A285-F0EAD7ACBE1A}" destId="{24D99FF4-78FD-4180-B5F0-0B45622D536D}" srcOrd="1" destOrd="0" presId="urn:microsoft.com/office/officeart/2005/8/layout/default"/>
    <dgm:cxn modelId="{C19A6F4D-AED3-4638-A799-4CA4A0ABCB96}" type="presParOf" srcId="{F79BEB50-911E-4FEF-A285-F0EAD7ACBE1A}" destId="{8FE6657F-E52E-44F6-B444-F1D1A1FD08AA}" srcOrd="2" destOrd="0" presId="urn:microsoft.com/office/officeart/2005/8/layout/default"/>
    <dgm:cxn modelId="{11C1DF94-CD3D-4A69-A4A7-6E125756584A}" type="presParOf" srcId="{F79BEB50-911E-4FEF-A285-F0EAD7ACBE1A}" destId="{BAC54AB8-D96B-4A5C-94BA-42A3BA3C096A}" srcOrd="3" destOrd="0" presId="urn:microsoft.com/office/officeart/2005/8/layout/default"/>
    <dgm:cxn modelId="{79795F62-E345-409A-BA26-3C54A7C7CE1F}" type="presParOf" srcId="{F79BEB50-911E-4FEF-A285-F0EAD7ACBE1A}" destId="{67DED24F-C770-4652-8C8B-8552848BAE15}" srcOrd="4" destOrd="0" presId="urn:microsoft.com/office/officeart/2005/8/layout/default"/>
    <dgm:cxn modelId="{9017E6C5-8D89-4E65-8E23-B5DA7B64FFFC}" type="presParOf" srcId="{F79BEB50-911E-4FEF-A285-F0EAD7ACBE1A}" destId="{5A6A6457-3464-4344-B1A2-7A4266C58502}" srcOrd="5" destOrd="0" presId="urn:microsoft.com/office/officeart/2005/8/layout/default"/>
    <dgm:cxn modelId="{5C27CBF9-8C43-4086-BB11-BA5603D4144F}" type="presParOf" srcId="{F79BEB50-911E-4FEF-A285-F0EAD7ACBE1A}" destId="{D824C93A-47D2-4496-BCBB-C1E04F2AD630}" srcOrd="6" destOrd="0" presId="urn:microsoft.com/office/officeart/2005/8/layout/default"/>
    <dgm:cxn modelId="{B4E35C31-65EB-4B4B-8EC1-BA77A2FA2D59}" type="presParOf" srcId="{F79BEB50-911E-4FEF-A285-F0EAD7ACBE1A}" destId="{31BF99BB-20B9-4FDB-996D-9EC0C022458F}" srcOrd="7" destOrd="0" presId="urn:microsoft.com/office/officeart/2005/8/layout/default"/>
    <dgm:cxn modelId="{3672FD11-70E4-4903-B67B-F6BD8894E80A}" type="presParOf" srcId="{F79BEB50-911E-4FEF-A285-F0EAD7ACBE1A}" destId="{17448BFC-E2E5-4CAA-A2A5-F7462D00887A}" srcOrd="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F1C5313-AB17-4A1D-80C8-9E045DA23226}"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1931E89B-5E20-48BC-962E-0C7F1AC490B4}">
      <dgm:prSet phldrT="[Text]" custT="1"/>
      <dgm:spPr/>
      <dgm:t>
        <a:bodyPr/>
        <a:lstStyle/>
        <a:p>
          <a:r>
            <a:rPr lang="ar-EG" sz="1400" b="1" u="sng" dirty="0"/>
            <a:t>الحاجة</a:t>
          </a:r>
        </a:p>
        <a:p>
          <a:r>
            <a:rPr lang="ar-EG" sz="1400" dirty="0"/>
            <a:t>الرغبات</a:t>
          </a:r>
        </a:p>
        <a:p>
          <a:r>
            <a:rPr lang="ar-EG" sz="1400" dirty="0"/>
            <a:t>هرم الحاجات</a:t>
          </a:r>
          <a:endParaRPr lang="en-US" sz="1400" dirty="0"/>
        </a:p>
      </dgm:t>
    </dgm:pt>
    <dgm:pt modelId="{0EB8A574-1DAF-4942-8039-9035CA68553E}" type="parTrans" cxnId="{56952A32-A3EC-48C2-AF0A-11314EAF15D3}">
      <dgm:prSet/>
      <dgm:spPr/>
      <dgm:t>
        <a:bodyPr/>
        <a:lstStyle/>
        <a:p>
          <a:endParaRPr lang="en-US" sz="1100"/>
        </a:p>
      </dgm:t>
    </dgm:pt>
    <dgm:pt modelId="{D49E8862-0238-4A62-A703-27F700A05C80}" type="sibTrans" cxnId="{56952A32-A3EC-48C2-AF0A-11314EAF15D3}">
      <dgm:prSet/>
      <dgm:spPr/>
      <dgm:t>
        <a:bodyPr/>
        <a:lstStyle/>
        <a:p>
          <a:endParaRPr lang="en-US" sz="1100"/>
        </a:p>
      </dgm:t>
    </dgm:pt>
    <dgm:pt modelId="{F4187197-0C5F-4B41-B8AE-96E7E87D8134}">
      <dgm:prSet phldrT="[Text]" custT="1"/>
      <dgm:spPr/>
      <dgm:t>
        <a:bodyPr/>
        <a:lstStyle/>
        <a:p>
          <a:r>
            <a:rPr lang="ar-EG" sz="1600" b="1" u="sng" dirty="0"/>
            <a:t>البحث عن المعلومات</a:t>
          </a:r>
        </a:p>
        <a:p>
          <a:r>
            <a:rPr lang="ar-EG" sz="1600" dirty="0"/>
            <a:t>خارجية</a:t>
          </a:r>
        </a:p>
        <a:p>
          <a:r>
            <a:rPr lang="ar-EG" sz="1600" dirty="0"/>
            <a:t>داخلية</a:t>
          </a:r>
          <a:endParaRPr lang="en-US" sz="1600" dirty="0"/>
        </a:p>
      </dgm:t>
    </dgm:pt>
    <dgm:pt modelId="{2A42669F-E1DF-4E34-B0D6-EFF1543211BD}" type="parTrans" cxnId="{4A811A3A-AF2A-463C-8E99-9274FF2E7D66}">
      <dgm:prSet/>
      <dgm:spPr/>
      <dgm:t>
        <a:bodyPr/>
        <a:lstStyle/>
        <a:p>
          <a:endParaRPr lang="en-US" sz="1100"/>
        </a:p>
      </dgm:t>
    </dgm:pt>
    <dgm:pt modelId="{B4209AB3-1714-46F4-8033-4451DC00DA43}" type="sibTrans" cxnId="{4A811A3A-AF2A-463C-8E99-9274FF2E7D66}">
      <dgm:prSet/>
      <dgm:spPr/>
      <dgm:t>
        <a:bodyPr/>
        <a:lstStyle/>
        <a:p>
          <a:endParaRPr lang="en-US" sz="1100"/>
        </a:p>
      </dgm:t>
    </dgm:pt>
    <dgm:pt modelId="{B329CC6A-703C-4B81-B5D2-20F217853143}">
      <dgm:prSet phldrT="[Text]" custT="1"/>
      <dgm:spPr/>
      <dgm:t>
        <a:bodyPr/>
        <a:lstStyle/>
        <a:p>
          <a:r>
            <a:rPr lang="ar-EG" sz="1600" b="1" u="sng" dirty="0"/>
            <a:t>البدائل</a:t>
          </a:r>
        </a:p>
        <a:p>
          <a:r>
            <a:rPr lang="ar-EG" sz="1600" dirty="0"/>
            <a:t>موضوعية</a:t>
          </a:r>
        </a:p>
        <a:p>
          <a:r>
            <a:rPr lang="ar-EG" sz="1600" dirty="0"/>
            <a:t>نسبية</a:t>
          </a:r>
          <a:endParaRPr lang="en-US" sz="1600" dirty="0"/>
        </a:p>
      </dgm:t>
    </dgm:pt>
    <dgm:pt modelId="{DC676CBF-DAE8-4F33-A249-355CC1B6A262}" type="parTrans" cxnId="{A4554940-39DB-49BF-9FE7-AA65E05EBDDE}">
      <dgm:prSet/>
      <dgm:spPr/>
      <dgm:t>
        <a:bodyPr/>
        <a:lstStyle/>
        <a:p>
          <a:endParaRPr lang="en-US" sz="1100"/>
        </a:p>
      </dgm:t>
    </dgm:pt>
    <dgm:pt modelId="{B5881C21-9EA3-4E54-A5A7-162934A8033B}" type="sibTrans" cxnId="{A4554940-39DB-49BF-9FE7-AA65E05EBDDE}">
      <dgm:prSet/>
      <dgm:spPr/>
      <dgm:t>
        <a:bodyPr/>
        <a:lstStyle/>
        <a:p>
          <a:endParaRPr lang="en-US" sz="1100"/>
        </a:p>
      </dgm:t>
    </dgm:pt>
    <dgm:pt modelId="{FA21F578-825E-45B3-8907-FD0F24258D04}">
      <dgm:prSet phldrT="[Text]" custT="1"/>
      <dgm:spPr/>
      <dgm:t>
        <a:bodyPr/>
        <a:lstStyle/>
        <a:p>
          <a:r>
            <a:rPr lang="ar-EG" sz="1600" b="1" u="sng" dirty="0"/>
            <a:t>الشراء</a:t>
          </a:r>
        </a:p>
        <a:p>
          <a:r>
            <a:rPr lang="ar-EG" sz="1600" dirty="0"/>
            <a:t>الترويج</a:t>
          </a:r>
        </a:p>
        <a:p>
          <a:r>
            <a:rPr lang="ar-EG" sz="1600" dirty="0"/>
            <a:t>التجربة</a:t>
          </a:r>
          <a:endParaRPr lang="en-US" sz="1600" dirty="0"/>
        </a:p>
      </dgm:t>
    </dgm:pt>
    <dgm:pt modelId="{74EC5D49-E5E2-49A7-8554-114A0F9422B1}" type="parTrans" cxnId="{0843FED3-FB74-4489-B3D9-866F04AFD568}">
      <dgm:prSet/>
      <dgm:spPr/>
      <dgm:t>
        <a:bodyPr/>
        <a:lstStyle/>
        <a:p>
          <a:endParaRPr lang="en-US" sz="1100"/>
        </a:p>
      </dgm:t>
    </dgm:pt>
    <dgm:pt modelId="{F2A1CC62-2B84-4EBD-B47E-93382C8772C6}" type="sibTrans" cxnId="{0843FED3-FB74-4489-B3D9-866F04AFD568}">
      <dgm:prSet/>
      <dgm:spPr/>
      <dgm:t>
        <a:bodyPr/>
        <a:lstStyle/>
        <a:p>
          <a:endParaRPr lang="en-US" sz="1100"/>
        </a:p>
      </dgm:t>
    </dgm:pt>
    <dgm:pt modelId="{464A8B80-3265-490D-9F71-3FEC917EA486}">
      <dgm:prSet phldrT="[Text]" custT="1"/>
      <dgm:spPr/>
      <dgm:t>
        <a:bodyPr/>
        <a:lstStyle/>
        <a:p>
          <a:r>
            <a:rPr lang="ar-EG" sz="1600" b="1" u="sng" dirty="0"/>
            <a:t>التقييم</a:t>
          </a:r>
        </a:p>
        <a:p>
          <a:r>
            <a:rPr lang="ar-EG" sz="1600" dirty="0"/>
            <a:t>التوقعات</a:t>
          </a:r>
        </a:p>
        <a:p>
          <a:r>
            <a:rPr lang="ar-EG" sz="1600" dirty="0"/>
            <a:t>السياق</a:t>
          </a:r>
          <a:endParaRPr lang="en-US" sz="1600" dirty="0"/>
        </a:p>
      </dgm:t>
    </dgm:pt>
    <dgm:pt modelId="{4A9C2B48-F474-4AA8-AEC1-746653DFEF0A}" type="parTrans" cxnId="{8795579A-B18B-447F-B0D3-3AF6153489DC}">
      <dgm:prSet/>
      <dgm:spPr/>
      <dgm:t>
        <a:bodyPr/>
        <a:lstStyle/>
        <a:p>
          <a:endParaRPr lang="en-US" sz="1100"/>
        </a:p>
      </dgm:t>
    </dgm:pt>
    <dgm:pt modelId="{9C9F5E92-ECA2-45AF-A729-BC77A974880F}" type="sibTrans" cxnId="{8795579A-B18B-447F-B0D3-3AF6153489DC}">
      <dgm:prSet/>
      <dgm:spPr/>
      <dgm:t>
        <a:bodyPr/>
        <a:lstStyle/>
        <a:p>
          <a:endParaRPr lang="en-US" sz="1100"/>
        </a:p>
      </dgm:t>
    </dgm:pt>
    <dgm:pt modelId="{F79BEB50-911E-4FEF-A285-F0EAD7ACBE1A}" type="pres">
      <dgm:prSet presAssocID="{8F1C5313-AB17-4A1D-80C8-9E045DA23226}" presName="diagram" presStyleCnt="0">
        <dgm:presLayoutVars>
          <dgm:dir/>
          <dgm:resizeHandles val="exact"/>
        </dgm:presLayoutVars>
      </dgm:prSet>
      <dgm:spPr/>
    </dgm:pt>
    <dgm:pt modelId="{5F9D001C-6300-4BC8-B359-F45DCF2FD338}" type="pres">
      <dgm:prSet presAssocID="{1931E89B-5E20-48BC-962E-0C7F1AC490B4}" presName="node" presStyleLbl="node1" presStyleIdx="0" presStyleCnt="5">
        <dgm:presLayoutVars>
          <dgm:bulletEnabled val="1"/>
        </dgm:presLayoutVars>
      </dgm:prSet>
      <dgm:spPr/>
    </dgm:pt>
    <dgm:pt modelId="{24D99FF4-78FD-4180-B5F0-0B45622D536D}" type="pres">
      <dgm:prSet presAssocID="{D49E8862-0238-4A62-A703-27F700A05C80}" presName="sibTrans" presStyleCnt="0"/>
      <dgm:spPr/>
    </dgm:pt>
    <dgm:pt modelId="{8FE6657F-E52E-44F6-B444-F1D1A1FD08AA}" type="pres">
      <dgm:prSet presAssocID="{F4187197-0C5F-4B41-B8AE-96E7E87D8134}" presName="node" presStyleLbl="node1" presStyleIdx="1" presStyleCnt="5">
        <dgm:presLayoutVars>
          <dgm:bulletEnabled val="1"/>
        </dgm:presLayoutVars>
      </dgm:prSet>
      <dgm:spPr/>
    </dgm:pt>
    <dgm:pt modelId="{BAC54AB8-D96B-4A5C-94BA-42A3BA3C096A}" type="pres">
      <dgm:prSet presAssocID="{B4209AB3-1714-46F4-8033-4451DC00DA43}" presName="sibTrans" presStyleCnt="0"/>
      <dgm:spPr/>
    </dgm:pt>
    <dgm:pt modelId="{67DED24F-C770-4652-8C8B-8552848BAE15}" type="pres">
      <dgm:prSet presAssocID="{B329CC6A-703C-4B81-B5D2-20F217853143}" presName="node" presStyleLbl="node1" presStyleIdx="2" presStyleCnt="5">
        <dgm:presLayoutVars>
          <dgm:bulletEnabled val="1"/>
        </dgm:presLayoutVars>
      </dgm:prSet>
      <dgm:spPr/>
    </dgm:pt>
    <dgm:pt modelId="{5A6A6457-3464-4344-B1A2-7A4266C58502}" type="pres">
      <dgm:prSet presAssocID="{B5881C21-9EA3-4E54-A5A7-162934A8033B}" presName="sibTrans" presStyleCnt="0"/>
      <dgm:spPr/>
    </dgm:pt>
    <dgm:pt modelId="{D824C93A-47D2-4496-BCBB-C1E04F2AD630}" type="pres">
      <dgm:prSet presAssocID="{FA21F578-825E-45B3-8907-FD0F24258D04}" presName="node" presStyleLbl="node1" presStyleIdx="3" presStyleCnt="5">
        <dgm:presLayoutVars>
          <dgm:bulletEnabled val="1"/>
        </dgm:presLayoutVars>
      </dgm:prSet>
      <dgm:spPr/>
    </dgm:pt>
    <dgm:pt modelId="{31BF99BB-20B9-4FDB-996D-9EC0C022458F}" type="pres">
      <dgm:prSet presAssocID="{F2A1CC62-2B84-4EBD-B47E-93382C8772C6}" presName="sibTrans" presStyleCnt="0"/>
      <dgm:spPr/>
    </dgm:pt>
    <dgm:pt modelId="{17448BFC-E2E5-4CAA-A2A5-F7462D00887A}" type="pres">
      <dgm:prSet presAssocID="{464A8B80-3265-490D-9F71-3FEC917EA486}" presName="node" presStyleLbl="node1" presStyleIdx="4" presStyleCnt="5" custLinFactNeighborX="1104" custLinFactNeighborY="-70797">
        <dgm:presLayoutVars>
          <dgm:bulletEnabled val="1"/>
        </dgm:presLayoutVars>
      </dgm:prSet>
      <dgm:spPr/>
    </dgm:pt>
  </dgm:ptLst>
  <dgm:cxnLst>
    <dgm:cxn modelId="{CAF26F1F-162E-4CB7-A57A-C31EE436B6BE}" type="presOf" srcId="{FA21F578-825E-45B3-8907-FD0F24258D04}" destId="{D824C93A-47D2-4496-BCBB-C1E04F2AD630}" srcOrd="0" destOrd="0" presId="urn:microsoft.com/office/officeart/2005/8/layout/default"/>
    <dgm:cxn modelId="{ED6F4227-F5A7-4AED-88F8-B341352E8DC9}" type="presOf" srcId="{B329CC6A-703C-4B81-B5D2-20F217853143}" destId="{67DED24F-C770-4652-8C8B-8552848BAE15}" srcOrd="0" destOrd="0" presId="urn:microsoft.com/office/officeart/2005/8/layout/default"/>
    <dgm:cxn modelId="{56952A32-A3EC-48C2-AF0A-11314EAF15D3}" srcId="{8F1C5313-AB17-4A1D-80C8-9E045DA23226}" destId="{1931E89B-5E20-48BC-962E-0C7F1AC490B4}" srcOrd="0" destOrd="0" parTransId="{0EB8A574-1DAF-4942-8039-9035CA68553E}" sibTransId="{D49E8862-0238-4A62-A703-27F700A05C80}"/>
    <dgm:cxn modelId="{4A811A3A-AF2A-463C-8E99-9274FF2E7D66}" srcId="{8F1C5313-AB17-4A1D-80C8-9E045DA23226}" destId="{F4187197-0C5F-4B41-B8AE-96E7E87D8134}" srcOrd="1" destOrd="0" parTransId="{2A42669F-E1DF-4E34-B0D6-EFF1543211BD}" sibTransId="{B4209AB3-1714-46F4-8033-4451DC00DA43}"/>
    <dgm:cxn modelId="{A4554940-39DB-49BF-9FE7-AA65E05EBDDE}" srcId="{8F1C5313-AB17-4A1D-80C8-9E045DA23226}" destId="{B329CC6A-703C-4B81-B5D2-20F217853143}" srcOrd="2" destOrd="0" parTransId="{DC676CBF-DAE8-4F33-A249-355CC1B6A262}" sibTransId="{B5881C21-9EA3-4E54-A5A7-162934A8033B}"/>
    <dgm:cxn modelId="{2F9D4441-5D27-4FDF-9016-1B61FB45DD3B}" type="presOf" srcId="{1931E89B-5E20-48BC-962E-0C7F1AC490B4}" destId="{5F9D001C-6300-4BC8-B359-F45DCF2FD338}" srcOrd="0" destOrd="0" presId="urn:microsoft.com/office/officeart/2005/8/layout/default"/>
    <dgm:cxn modelId="{027EF946-4C44-45E9-AD7B-3A72824EDB31}" type="presOf" srcId="{F4187197-0C5F-4B41-B8AE-96E7E87D8134}" destId="{8FE6657F-E52E-44F6-B444-F1D1A1FD08AA}" srcOrd="0" destOrd="0" presId="urn:microsoft.com/office/officeart/2005/8/layout/default"/>
    <dgm:cxn modelId="{8795579A-B18B-447F-B0D3-3AF6153489DC}" srcId="{8F1C5313-AB17-4A1D-80C8-9E045DA23226}" destId="{464A8B80-3265-490D-9F71-3FEC917EA486}" srcOrd="4" destOrd="0" parTransId="{4A9C2B48-F474-4AA8-AEC1-746653DFEF0A}" sibTransId="{9C9F5E92-ECA2-45AF-A729-BC77A974880F}"/>
    <dgm:cxn modelId="{F83029BA-5392-4B01-B628-E8886F67B068}" type="presOf" srcId="{464A8B80-3265-490D-9F71-3FEC917EA486}" destId="{17448BFC-E2E5-4CAA-A2A5-F7462D00887A}" srcOrd="0" destOrd="0" presId="urn:microsoft.com/office/officeart/2005/8/layout/default"/>
    <dgm:cxn modelId="{0843FED3-FB74-4489-B3D9-866F04AFD568}" srcId="{8F1C5313-AB17-4A1D-80C8-9E045DA23226}" destId="{FA21F578-825E-45B3-8907-FD0F24258D04}" srcOrd="3" destOrd="0" parTransId="{74EC5D49-E5E2-49A7-8554-114A0F9422B1}" sibTransId="{F2A1CC62-2B84-4EBD-B47E-93382C8772C6}"/>
    <dgm:cxn modelId="{96334EF9-F205-43F6-B69A-FDABA9FDDDCF}" type="presOf" srcId="{8F1C5313-AB17-4A1D-80C8-9E045DA23226}" destId="{F79BEB50-911E-4FEF-A285-F0EAD7ACBE1A}" srcOrd="0" destOrd="0" presId="urn:microsoft.com/office/officeart/2005/8/layout/default"/>
    <dgm:cxn modelId="{1CD631AA-FCCB-4F26-9974-D4F65AD11CDF}" type="presParOf" srcId="{F79BEB50-911E-4FEF-A285-F0EAD7ACBE1A}" destId="{5F9D001C-6300-4BC8-B359-F45DCF2FD338}" srcOrd="0" destOrd="0" presId="urn:microsoft.com/office/officeart/2005/8/layout/default"/>
    <dgm:cxn modelId="{51DA036A-0FEE-416A-B0A3-A72FCD266817}" type="presParOf" srcId="{F79BEB50-911E-4FEF-A285-F0EAD7ACBE1A}" destId="{24D99FF4-78FD-4180-B5F0-0B45622D536D}" srcOrd="1" destOrd="0" presId="urn:microsoft.com/office/officeart/2005/8/layout/default"/>
    <dgm:cxn modelId="{C19A6F4D-AED3-4638-A799-4CA4A0ABCB96}" type="presParOf" srcId="{F79BEB50-911E-4FEF-A285-F0EAD7ACBE1A}" destId="{8FE6657F-E52E-44F6-B444-F1D1A1FD08AA}" srcOrd="2" destOrd="0" presId="urn:microsoft.com/office/officeart/2005/8/layout/default"/>
    <dgm:cxn modelId="{11C1DF94-CD3D-4A69-A4A7-6E125756584A}" type="presParOf" srcId="{F79BEB50-911E-4FEF-A285-F0EAD7ACBE1A}" destId="{BAC54AB8-D96B-4A5C-94BA-42A3BA3C096A}" srcOrd="3" destOrd="0" presId="urn:microsoft.com/office/officeart/2005/8/layout/default"/>
    <dgm:cxn modelId="{79795F62-E345-409A-BA26-3C54A7C7CE1F}" type="presParOf" srcId="{F79BEB50-911E-4FEF-A285-F0EAD7ACBE1A}" destId="{67DED24F-C770-4652-8C8B-8552848BAE15}" srcOrd="4" destOrd="0" presId="urn:microsoft.com/office/officeart/2005/8/layout/default"/>
    <dgm:cxn modelId="{9017E6C5-8D89-4E65-8E23-B5DA7B64FFFC}" type="presParOf" srcId="{F79BEB50-911E-4FEF-A285-F0EAD7ACBE1A}" destId="{5A6A6457-3464-4344-B1A2-7A4266C58502}" srcOrd="5" destOrd="0" presId="urn:microsoft.com/office/officeart/2005/8/layout/default"/>
    <dgm:cxn modelId="{5C27CBF9-8C43-4086-BB11-BA5603D4144F}" type="presParOf" srcId="{F79BEB50-911E-4FEF-A285-F0EAD7ACBE1A}" destId="{D824C93A-47D2-4496-BCBB-C1E04F2AD630}" srcOrd="6" destOrd="0" presId="urn:microsoft.com/office/officeart/2005/8/layout/default"/>
    <dgm:cxn modelId="{B4E35C31-65EB-4B4B-8EC1-BA77A2FA2D59}" type="presParOf" srcId="{F79BEB50-911E-4FEF-A285-F0EAD7ACBE1A}" destId="{31BF99BB-20B9-4FDB-996D-9EC0C022458F}" srcOrd="7" destOrd="0" presId="urn:microsoft.com/office/officeart/2005/8/layout/default"/>
    <dgm:cxn modelId="{3672FD11-70E4-4903-B67B-F6BD8894E80A}" type="presParOf" srcId="{F79BEB50-911E-4FEF-A285-F0EAD7ACBE1A}" destId="{17448BFC-E2E5-4CAA-A2A5-F7462D00887A}" srcOrd="8" destOrd="0" presId="urn:microsoft.com/office/officeart/2005/8/layout/default"/>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389EF3-B18C-497F-81DC-9949089699BE}">
      <dsp:nvSpPr>
        <dsp:cNvPr id="0" name=""/>
        <dsp:cNvSpPr/>
      </dsp:nvSpPr>
      <dsp:spPr>
        <a:xfrm>
          <a:off x="0" y="373898"/>
          <a:ext cx="8639171" cy="40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36576E-8752-449D-B533-8DC4779420F8}">
      <dsp:nvSpPr>
        <dsp:cNvPr id="0" name=""/>
        <dsp:cNvSpPr/>
      </dsp:nvSpPr>
      <dsp:spPr>
        <a:xfrm>
          <a:off x="414663" y="137738"/>
          <a:ext cx="8220982"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578" tIns="0" rIns="228578" bIns="0" numCol="1" spcCol="1270" anchor="ctr" anchorCtr="0">
          <a:noAutofit/>
        </a:bodyPr>
        <a:lstStyle/>
        <a:p>
          <a:pPr marL="0" lvl="0" indent="0" algn="l" defTabSz="711200">
            <a:lnSpc>
              <a:spcPct val="90000"/>
            </a:lnSpc>
            <a:spcBef>
              <a:spcPct val="0"/>
            </a:spcBef>
            <a:spcAft>
              <a:spcPct val="35000"/>
            </a:spcAft>
            <a:buNone/>
          </a:pPr>
          <a:r>
            <a:rPr lang="en-US" sz="1600" b="1" kern="1200" dirty="0"/>
            <a:t>Introduction: The marketing Process</a:t>
          </a:r>
          <a:r>
            <a:rPr lang="ar-EG" sz="1600" b="1" kern="1200" dirty="0"/>
            <a:t> المقدمة: عملية التسويق </a:t>
          </a:r>
          <a:endParaRPr lang="en-US" sz="1600" b="1" kern="1200" dirty="0"/>
        </a:p>
      </dsp:txBody>
      <dsp:txXfrm>
        <a:off x="437720" y="160795"/>
        <a:ext cx="8174868" cy="426206"/>
      </dsp:txXfrm>
    </dsp:sp>
    <dsp:sp modelId="{E1B2C3E3-DBD7-4196-BEC0-CBBCF2902FDE}">
      <dsp:nvSpPr>
        <dsp:cNvPr id="0" name=""/>
        <dsp:cNvSpPr/>
      </dsp:nvSpPr>
      <dsp:spPr>
        <a:xfrm>
          <a:off x="0" y="1099658"/>
          <a:ext cx="8639171" cy="40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B8EED0E-8DED-4F41-9AB7-E3798E0C8660}">
      <dsp:nvSpPr>
        <dsp:cNvPr id="0" name=""/>
        <dsp:cNvSpPr/>
      </dsp:nvSpPr>
      <dsp:spPr>
        <a:xfrm>
          <a:off x="414663" y="863498"/>
          <a:ext cx="8220982"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578" tIns="0" rIns="228578" bIns="0" numCol="1" spcCol="1270" anchor="ctr" anchorCtr="0">
          <a:noAutofit/>
        </a:bodyPr>
        <a:lstStyle/>
        <a:p>
          <a:pPr marL="0" lvl="0" indent="0" algn="l" defTabSz="711200">
            <a:lnSpc>
              <a:spcPct val="90000"/>
            </a:lnSpc>
            <a:spcBef>
              <a:spcPct val="0"/>
            </a:spcBef>
            <a:spcAft>
              <a:spcPct val="35000"/>
            </a:spcAft>
            <a:buNone/>
          </a:pPr>
          <a:r>
            <a:rPr lang="en-US" sz="1600" b="1" kern="1200" dirty="0"/>
            <a:t>Consumer Behavior &amp; Consumer market</a:t>
          </a:r>
          <a:r>
            <a:rPr lang="ar-EG" sz="1600" b="1" kern="1200" dirty="0"/>
            <a:t> سلوك المستهلك و السوق الاستهلاكية </a:t>
          </a:r>
          <a:endParaRPr lang="en-US" sz="1600" kern="1200" dirty="0"/>
        </a:p>
      </dsp:txBody>
      <dsp:txXfrm>
        <a:off x="437720" y="886555"/>
        <a:ext cx="8174868" cy="426206"/>
      </dsp:txXfrm>
    </dsp:sp>
    <dsp:sp modelId="{0B9F0567-938D-4BEC-A730-FD7735E98224}">
      <dsp:nvSpPr>
        <dsp:cNvPr id="0" name=""/>
        <dsp:cNvSpPr/>
      </dsp:nvSpPr>
      <dsp:spPr>
        <a:xfrm>
          <a:off x="0" y="1825418"/>
          <a:ext cx="8639171" cy="40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10818B8-DCE9-441A-A42F-C117E25562AE}">
      <dsp:nvSpPr>
        <dsp:cNvPr id="0" name=""/>
        <dsp:cNvSpPr/>
      </dsp:nvSpPr>
      <dsp:spPr>
        <a:xfrm>
          <a:off x="414663" y="1589258"/>
          <a:ext cx="8220982"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578" tIns="0" rIns="228578" bIns="0" numCol="1" spcCol="1270" anchor="ctr" anchorCtr="0">
          <a:noAutofit/>
        </a:bodyPr>
        <a:lstStyle/>
        <a:p>
          <a:pPr marL="0" lvl="0" indent="0" algn="l" defTabSz="711200">
            <a:lnSpc>
              <a:spcPct val="90000"/>
            </a:lnSpc>
            <a:spcBef>
              <a:spcPct val="0"/>
            </a:spcBef>
            <a:spcAft>
              <a:spcPct val="35000"/>
            </a:spcAft>
            <a:buNone/>
          </a:pPr>
          <a:r>
            <a:rPr lang="en-US" sz="1600" b="1" kern="1200" dirty="0"/>
            <a:t>Model of Consumer Behavior</a:t>
          </a:r>
          <a:r>
            <a:rPr lang="ar-EG" sz="1600" b="1" kern="1200" dirty="0"/>
            <a:t> نموذج سلوك المستهلك </a:t>
          </a:r>
          <a:endParaRPr lang="en-US" sz="1600" kern="1200" dirty="0"/>
        </a:p>
      </dsp:txBody>
      <dsp:txXfrm>
        <a:off x="437720" y="1612315"/>
        <a:ext cx="8174868" cy="426206"/>
      </dsp:txXfrm>
    </dsp:sp>
    <dsp:sp modelId="{238F41BE-69A5-483D-B597-83688D119E6B}">
      <dsp:nvSpPr>
        <dsp:cNvPr id="0" name=""/>
        <dsp:cNvSpPr/>
      </dsp:nvSpPr>
      <dsp:spPr>
        <a:xfrm>
          <a:off x="0" y="2551177"/>
          <a:ext cx="8639171" cy="146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70496" tIns="333248" rIns="670496"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t>4.1. Culture</a:t>
          </a:r>
          <a:r>
            <a:rPr lang="ar-EG" sz="1600" kern="1200" dirty="0"/>
            <a:t> الثقافة </a:t>
          </a:r>
          <a:endParaRPr lang="en-US" sz="1600" kern="1200" dirty="0"/>
        </a:p>
        <a:p>
          <a:pPr marL="171450" lvl="1" indent="-171450" algn="l" defTabSz="711200">
            <a:lnSpc>
              <a:spcPct val="90000"/>
            </a:lnSpc>
            <a:spcBef>
              <a:spcPct val="0"/>
            </a:spcBef>
            <a:spcAft>
              <a:spcPct val="15000"/>
            </a:spcAft>
            <a:buChar char="•"/>
          </a:pPr>
          <a:r>
            <a:rPr lang="en-US" sz="1600" kern="1200" dirty="0"/>
            <a:t>4.2. Social Factors </a:t>
          </a:r>
          <a:r>
            <a:rPr lang="ar-EG" sz="1600" kern="1200" dirty="0"/>
            <a:t>العوامل الاجتماعية</a:t>
          </a:r>
          <a:endParaRPr lang="en-US" sz="1600" kern="1200" dirty="0"/>
        </a:p>
        <a:p>
          <a:pPr marL="171450" lvl="1" indent="-171450" algn="l" defTabSz="711200">
            <a:lnSpc>
              <a:spcPct val="90000"/>
            </a:lnSpc>
            <a:spcBef>
              <a:spcPct val="0"/>
            </a:spcBef>
            <a:spcAft>
              <a:spcPct val="15000"/>
            </a:spcAft>
            <a:buChar char="•"/>
          </a:pPr>
          <a:r>
            <a:rPr lang="en-US" sz="1600" kern="1200" dirty="0"/>
            <a:t>4.3. Personal Factors</a:t>
          </a:r>
          <a:r>
            <a:rPr lang="ar-EG" sz="1600" kern="1200" dirty="0"/>
            <a:t> العوامل الشخصية </a:t>
          </a:r>
          <a:endParaRPr lang="en-US" sz="1600" kern="1200" dirty="0"/>
        </a:p>
        <a:p>
          <a:pPr marL="171450" lvl="1" indent="-171450" algn="l" defTabSz="711200">
            <a:lnSpc>
              <a:spcPct val="90000"/>
            </a:lnSpc>
            <a:spcBef>
              <a:spcPct val="0"/>
            </a:spcBef>
            <a:spcAft>
              <a:spcPct val="15000"/>
            </a:spcAft>
            <a:buChar char="•"/>
          </a:pPr>
          <a:r>
            <a:rPr lang="en-US" sz="1600" kern="1200" dirty="0"/>
            <a:t>4.4. Psychological Factor</a:t>
          </a:r>
          <a:r>
            <a:rPr lang="ar-EG" sz="1600" kern="1200" dirty="0"/>
            <a:t> العوامل النفسية </a:t>
          </a:r>
          <a:endParaRPr lang="en-US" sz="1600" kern="1200" dirty="0"/>
        </a:p>
      </dsp:txBody>
      <dsp:txXfrm>
        <a:off x="0" y="2551177"/>
        <a:ext cx="8639171" cy="1461600"/>
      </dsp:txXfrm>
    </dsp:sp>
    <dsp:sp modelId="{4A2005D0-E91F-4F49-9011-4BDC9E800F3C}">
      <dsp:nvSpPr>
        <dsp:cNvPr id="0" name=""/>
        <dsp:cNvSpPr/>
      </dsp:nvSpPr>
      <dsp:spPr>
        <a:xfrm>
          <a:off x="429427" y="2315017"/>
          <a:ext cx="8208885"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578" tIns="0" rIns="228578" bIns="0" numCol="1" spcCol="1270" anchor="ctr" anchorCtr="0">
          <a:noAutofit/>
        </a:bodyPr>
        <a:lstStyle/>
        <a:p>
          <a:pPr marL="0" lvl="0" indent="0" algn="l" defTabSz="711200">
            <a:lnSpc>
              <a:spcPct val="90000"/>
            </a:lnSpc>
            <a:spcBef>
              <a:spcPct val="0"/>
            </a:spcBef>
            <a:spcAft>
              <a:spcPct val="35000"/>
            </a:spcAft>
            <a:buNone/>
          </a:pPr>
          <a:r>
            <a:rPr lang="en-US" sz="1600" b="1" kern="1200" dirty="0"/>
            <a:t>Characteristics affecting consumer behavior</a:t>
          </a:r>
          <a:r>
            <a:rPr lang="ar-EG" sz="1600" b="1" kern="1200" dirty="0"/>
            <a:t> السمات التي تؤثرعلى سلوك المستهلك</a:t>
          </a:r>
          <a:endParaRPr lang="en-US" sz="1600" b="1" kern="1200" dirty="0"/>
        </a:p>
      </dsp:txBody>
      <dsp:txXfrm>
        <a:off x="452484" y="2338074"/>
        <a:ext cx="8162771" cy="426206"/>
      </dsp:txXfrm>
    </dsp:sp>
    <dsp:sp modelId="{0C8CE9C4-94CF-458B-B6A7-637C457C59E8}">
      <dsp:nvSpPr>
        <dsp:cNvPr id="0" name=""/>
        <dsp:cNvSpPr/>
      </dsp:nvSpPr>
      <dsp:spPr>
        <a:xfrm>
          <a:off x="0" y="4335338"/>
          <a:ext cx="8639171" cy="1713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70496" tIns="333248" rIns="670496"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t>5.1. Need Recognition</a:t>
          </a:r>
          <a:r>
            <a:rPr lang="ar-EG" sz="1600" kern="1200" dirty="0"/>
            <a:t> إدراك الحاجة </a:t>
          </a:r>
          <a:endParaRPr lang="en-US" sz="1600" kern="1200" dirty="0"/>
        </a:p>
        <a:p>
          <a:pPr marL="171450" lvl="1" indent="-171450" algn="l" defTabSz="711200">
            <a:lnSpc>
              <a:spcPct val="90000"/>
            </a:lnSpc>
            <a:spcBef>
              <a:spcPct val="0"/>
            </a:spcBef>
            <a:spcAft>
              <a:spcPct val="15000"/>
            </a:spcAft>
            <a:buChar char="•"/>
          </a:pPr>
          <a:r>
            <a:rPr lang="en-US" sz="1600" kern="1200" dirty="0"/>
            <a:t>5.2. Information Search</a:t>
          </a:r>
          <a:r>
            <a:rPr lang="ar-EG" sz="1600" kern="1200" dirty="0"/>
            <a:t> البحث عن المعلومات </a:t>
          </a:r>
          <a:endParaRPr lang="en-US" sz="1600" kern="1200" dirty="0"/>
        </a:p>
        <a:p>
          <a:pPr marL="171450" lvl="1" indent="-171450" algn="l" defTabSz="711200">
            <a:lnSpc>
              <a:spcPct val="90000"/>
            </a:lnSpc>
            <a:spcBef>
              <a:spcPct val="0"/>
            </a:spcBef>
            <a:spcAft>
              <a:spcPct val="15000"/>
            </a:spcAft>
            <a:buChar char="•"/>
          </a:pPr>
          <a:r>
            <a:rPr lang="en-US" sz="1600" kern="1200" dirty="0"/>
            <a:t>5.3. Evaluation of alternatives</a:t>
          </a:r>
          <a:r>
            <a:rPr lang="ar-EG" sz="1600" kern="1200" dirty="0"/>
            <a:t> تقييم البدائل </a:t>
          </a:r>
          <a:endParaRPr lang="en-US" sz="1600" kern="1200" dirty="0"/>
        </a:p>
        <a:p>
          <a:pPr marL="171450" lvl="1" indent="-171450" algn="l" defTabSz="711200">
            <a:lnSpc>
              <a:spcPct val="90000"/>
            </a:lnSpc>
            <a:spcBef>
              <a:spcPct val="0"/>
            </a:spcBef>
            <a:spcAft>
              <a:spcPct val="15000"/>
            </a:spcAft>
            <a:buChar char="•"/>
          </a:pPr>
          <a:r>
            <a:rPr lang="en-US" sz="1600" kern="1200" dirty="0"/>
            <a:t>5.4. Purchase Decision</a:t>
          </a:r>
          <a:r>
            <a:rPr lang="ar-EG" sz="1600" kern="1200" dirty="0"/>
            <a:t> قرار الشراء </a:t>
          </a:r>
          <a:endParaRPr lang="en-US" sz="1600" kern="1200" dirty="0"/>
        </a:p>
        <a:p>
          <a:pPr marL="171450" lvl="1" indent="-171450" algn="l" defTabSz="711200">
            <a:lnSpc>
              <a:spcPct val="90000"/>
            </a:lnSpc>
            <a:spcBef>
              <a:spcPct val="0"/>
            </a:spcBef>
            <a:spcAft>
              <a:spcPct val="15000"/>
            </a:spcAft>
            <a:buChar char="•"/>
          </a:pPr>
          <a:r>
            <a:rPr lang="en-US" sz="1600" kern="1200" dirty="0"/>
            <a:t>5.5. Post-purchase behavior</a:t>
          </a:r>
          <a:r>
            <a:rPr lang="ar-EG" sz="1600" kern="1200" dirty="0"/>
            <a:t> سلوك ما بعد الشراء </a:t>
          </a:r>
          <a:endParaRPr lang="en-US" sz="1600" kern="1200" dirty="0"/>
        </a:p>
      </dsp:txBody>
      <dsp:txXfrm>
        <a:off x="0" y="4335338"/>
        <a:ext cx="8639171" cy="1713600"/>
      </dsp:txXfrm>
    </dsp:sp>
    <dsp:sp modelId="{F2360962-CBD0-4132-B35B-C15BFD1AC37D}">
      <dsp:nvSpPr>
        <dsp:cNvPr id="0" name=""/>
        <dsp:cNvSpPr/>
      </dsp:nvSpPr>
      <dsp:spPr>
        <a:xfrm>
          <a:off x="414663" y="4099178"/>
          <a:ext cx="8220982"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578" tIns="0" rIns="228578" bIns="0" numCol="1" spcCol="1270" anchor="ctr" anchorCtr="0">
          <a:noAutofit/>
        </a:bodyPr>
        <a:lstStyle/>
        <a:p>
          <a:pPr marL="0" lvl="0" indent="0" algn="l" defTabSz="711200">
            <a:lnSpc>
              <a:spcPct val="90000"/>
            </a:lnSpc>
            <a:spcBef>
              <a:spcPct val="0"/>
            </a:spcBef>
            <a:spcAft>
              <a:spcPct val="35000"/>
            </a:spcAft>
            <a:buNone/>
          </a:pPr>
          <a:r>
            <a:rPr lang="en-US" sz="1600" b="1" kern="1200" dirty="0"/>
            <a:t>The Buying Decision Process</a:t>
          </a:r>
          <a:r>
            <a:rPr lang="ar-EG" sz="1600" b="1" kern="1200" dirty="0"/>
            <a:t> عملية اتخاذ قرار الشراء </a:t>
          </a:r>
          <a:endParaRPr lang="en-US" sz="1600" b="1" kern="1200" dirty="0"/>
        </a:p>
      </dsp:txBody>
      <dsp:txXfrm>
        <a:off x="437720" y="4122235"/>
        <a:ext cx="8174868" cy="4262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0FA1BA-EE56-4C33-8270-D70F9775A285}">
      <dsp:nvSpPr>
        <dsp:cNvPr id="0" name=""/>
        <dsp:cNvSpPr/>
      </dsp:nvSpPr>
      <dsp:spPr>
        <a:xfrm>
          <a:off x="5002" y="888188"/>
          <a:ext cx="1550811" cy="14538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t>فهم السوق و احتياجات و رغبات العملاء</a:t>
          </a:r>
          <a:endParaRPr lang="en-US" sz="1800" kern="1200" dirty="0"/>
        </a:p>
      </dsp:txBody>
      <dsp:txXfrm>
        <a:off x="47585" y="930771"/>
        <a:ext cx="1465645" cy="1368719"/>
      </dsp:txXfrm>
    </dsp:sp>
    <dsp:sp modelId="{25798781-C326-466D-9C96-0D1FFC54CACF}">
      <dsp:nvSpPr>
        <dsp:cNvPr id="0" name=""/>
        <dsp:cNvSpPr/>
      </dsp:nvSpPr>
      <dsp:spPr>
        <a:xfrm>
          <a:off x="1710894" y="1422830"/>
          <a:ext cx="328771" cy="38460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1710894" y="1499750"/>
        <a:ext cx="230140" cy="230761"/>
      </dsp:txXfrm>
    </dsp:sp>
    <dsp:sp modelId="{61B49A93-604E-483E-8B90-E59D3EEFD47E}">
      <dsp:nvSpPr>
        <dsp:cNvPr id="0" name=""/>
        <dsp:cNvSpPr/>
      </dsp:nvSpPr>
      <dsp:spPr>
        <a:xfrm>
          <a:off x="2176138" y="888188"/>
          <a:ext cx="1550811" cy="14538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t>تصميم خطة التسويق الاستراتيجية المعتمدة على خلق القيمة</a:t>
          </a:r>
          <a:endParaRPr lang="en-US" sz="1800" kern="1200" dirty="0"/>
        </a:p>
      </dsp:txBody>
      <dsp:txXfrm>
        <a:off x="2218721" y="930771"/>
        <a:ext cx="1465645" cy="1368719"/>
      </dsp:txXfrm>
    </dsp:sp>
    <dsp:sp modelId="{EE3FBD38-DD8B-4F34-9883-64FB51C83FED}">
      <dsp:nvSpPr>
        <dsp:cNvPr id="0" name=""/>
        <dsp:cNvSpPr/>
      </dsp:nvSpPr>
      <dsp:spPr>
        <a:xfrm>
          <a:off x="3882030" y="1422830"/>
          <a:ext cx="328771" cy="38460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882030" y="1499750"/>
        <a:ext cx="230140" cy="230761"/>
      </dsp:txXfrm>
    </dsp:sp>
    <dsp:sp modelId="{4AA3C21F-3FD6-4082-B6C3-52CF91063D8E}">
      <dsp:nvSpPr>
        <dsp:cNvPr id="0" name=""/>
        <dsp:cNvSpPr/>
      </dsp:nvSpPr>
      <dsp:spPr>
        <a:xfrm>
          <a:off x="4347273" y="888188"/>
          <a:ext cx="1550811" cy="14538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t>بناء برنامج تسويقي متكامل يقدم يمة عالية المستوي</a:t>
          </a:r>
          <a:endParaRPr lang="en-US" sz="1800" kern="1200" dirty="0"/>
        </a:p>
      </dsp:txBody>
      <dsp:txXfrm>
        <a:off x="4389856" y="930771"/>
        <a:ext cx="1465645" cy="1368719"/>
      </dsp:txXfrm>
    </dsp:sp>
    <dsp:sp modelId="{E90DDE5E-4BE8-4D56-8576-83C0A577E930}">
      <dsp:nvSpPr>
        <dsp:cNvPr id="0" name=""/>
        <dsp:cNvSpPr/>
      </dsp:nvSpPr>
      <dsp:spPr>
        <a:xfrm>
          <a:off x="6053166" y="1422830"/>
          <a:ext cx="328771" cy="38460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6053166" y="1499750"/>
        <a:ext cx="230140" cy="230761"/>
      </dsp:txXfrm>
    </dsp:sp>
    <dsp:sp modelId="{8C7B1097-F013-4653-8CE3-B0391F033F2C}">
      <dsp:nvSpPr>
        <dsp:cNvPr id="0" name=""/>
        <dsp:cNvSpPr/>
      </dsp:nvSpPr>
      <dsp:spPr>
        <a:xfrm>
          <a:off x="6518409" y="888188"/>
          <a:ext cx="1550811" cy="14538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t>إشراك العملاء ، بناءا علاقات مربحة ، و الوضول إلى سعادة العملاء</a:t>
          </a:r>
          <a:endParaRPr lang="en-US" sz="1800" kern="1200" dirty="0"/>
        </a:p>
      </dsp:txBody>
      <dsp:txXfrm>
        <a:off x="6560992" y="930771"/>
        <a:ext cx="1465645" cy="1368719"/>
      </dsp:txXfrm>
    </dsp:sp>
    <dsp:sp modelId="{13A5108B-96FE-47B0-8F4D-1C55EA05B43C}">
      <dsp:nvSpPr>
        <dsp:cNvPr id="0" name=""/>
        <dsp:cNvSpPr/>
      </dsp:nvSpPr>
      <dsp:spPr>
        <a:xfrm>
          <a:off x="8224301" y="1422830"/>
          <a:ext cx="328771" cy="38460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8224301" y="1499750"/>
        <a:ext cx="230140" cy="230761"/>
      </dsp:txXfrm>
    </dsp:sp>
    <dsp:sp modelId="{F45A4087-DA0F-43BE-91F2-1A2E2DEF2EE3}">
      <dsp:nvSpPr>
        <dsp:cNvPr id="0" name=""/>
        <dsp:cNvSpPr/>
      </dsp:nvSpPr>
      <dsp:spPr>
        <a:xfrm>
          <a:off x="8689545" y="888188"/>
          <a:ext cx="1550811" cy="1453885"/>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t>استرداد القيمة من العملاء لخلق الأربح و عدالة المعاملة مع العميل</a:t>
          </a:r>
          <a:endParaRPr lang="en-US" sz="1800" kern="1200" dirty="0"/>
        </a:p>
      </dsp:txBody>
      <dsp:txXfrm>
        <a:off x="8732128" y="930771"/>
        <a:ext cx="1465645" cy="13687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EBFFA3-7F34-43F5-9D04-CE05B0654F69}">
      <dsp:nvSpPr>
        <dsp:cNvPr id="0" name=""/>
        <dsp:cNvSpPr/>
      </dsp:nvSpPr>
      <dsp:spPr>
        <a:xfrm>
          <a:off x="5565802" y="1604529"/>
          <a:ext cx="4359171" cy="504366"/>
        </a:xfrm>
        <a:custGeom>
          <a:avLst/>
          <a:gdLst/>
          <a:ahLst/>
          <a:cxnLst/>
          <a:rect l="0" t="0" r="0" b="0"/>
          <a:pathLst>
            <a:path>
              <a:moveTo>
                <a:pt x="0" y="0"/>
              </a:moveTo>
              <a:lnTo>
                <a:pt x="0" y="252183"/>
              </a:lnTo>
              <a:lnTo>
                <a:pt x="4359171" y="252183"/>
              </a:lnTo>
              <a:lnTo>
                <a:pt x="4359171" y="50436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BD6301-C3A0-4D5A-93A8-C24358D49258}">
      <dsp:nvSpPr>
        <dsp:cNvPr id="0" name=""/>
        <dsp:cNvSpPr/>
      </dsp:nvSpPr>
      <dsp:spPr>
        <a:xfrm>
          <a:off x="5565802" y="1604529"/>
          <a:ext cx="1453057" cy="504366"/>
        </a:xfrm>
        <a:custGeom>
          <a:avLst/>
          <a:gdLst/>
          <a:ahLst/>
          <a:cxnLst/>
          <a:rect l="0" t="0" r="0" b="0"/>
          <a:pathLst>
            <a:path>
              <a:moveTo>
                <a:pt x="0" y="0"/>
              </a:moveTo>
              <a:lnTo>
                <a:pt x="0" y="252183"/>
              </a:lnTo>
              <a:lnTo>
                <a:pt x="1453057" y="252183"/>
              </a:lnTo>
              <a:lnTo>
                <a:pt x="1453057" y="50436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9F5635-F630-4F2A-8A3A-AC37B9F1921A}">
      <dsp:nvSpPr>
        <dsp:cNvPr id="0" name=""/>
        <dsp:cNvSpPr/>
      </dsp:nvSpPr>
      <dsp:spPr>
        <a:xfrm>
          <a:off x="4112745" y="1604529"/>
          <a:ext cx="1453057" cy="504366"/>
        </a:xfrm>
        <a:custGeom>
          <a:avLst/>
          <a:gdLst/>
          <a:ahLst/>
          <a:cxnLst/>
          <a:rect l="0" t="0" r="0" b="0"/>
          <a:pathLst>
            <a:path>
              <a:moveTo>
                <a:pt x="1453057" y="0"/>
              </a:moveTo>
              <a:lnTo>
                <a:pt x="1453057" y="252183"/>
              </a:lnTo>
              <a:lnTo>
                <a:pt x="0" y="252183"/>
              </a:lnTo>
              <a:lnTo>
                <a:pt x="0" y="50436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FD1F90-9853-4263-A8E7-4F4CD9AE9AF2}">
      <dsp:nvSpPr>
        <dsp:cNvPr id="0" name=""/>
        <dsp:cNvSpPr/>
      </dsp:nvSpPr>
      <dsp:spPr>
        <a:xfrm>
          <a:off x="0" y="2709333"/>
          <a:ext cx="245932" cy="600436"/>
        </a:xfrm>
        <a:custGeom>
          <a:avLst/>
          <a:gdLst/>
          <a:ahLst/>
          <a:cxnLst/>
          <a:rect l="0" t="0" r="0" b="0"/>
          <a:pathLst>
            <a:path>
              <a:moveTo>
                <a:pt x="245932" y="600436"/>
              </a:moveTo>
              <a:lnTo>
                <a:pt x="0" y="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EC7128-9C7D-4243-8E29-D70F597DEB2D}">
      <dsp:nvSpPr>
        <dsp:cNvPr id="0" name=""/>
        <dsp:cNvSpPr/>
      </dsp:nvSpPr>
      <dsp:spPr>
        <a:xfrm>
          <a:off x="1206631" y="1604529"/>
          <a:ext cx="4359171" cy="504366"/>
        </a:xfrm>
        <a:custGeom>
          <a:avLst/>
          <a:gdLst/>
          <a:ahLst/>
          <a:cxnLst/>
          <a:rect l="0" t="0" r="0" b="0"/>
          <a:pathLst>
            <a:path>
              <a:moveTo>
                <a:pt x="4359171" y="0"/>
              </a:moveTo>
              <a:lnTo>
                <a:pt x="4359171" y="252183"/>
              </a:lnTo>
              <a:lnTo>
                <a:pt x="0" y="252183"/>
              </a:lnTo>
              <a:lnTo>
                <a:pt x="0" y="50436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DB344D-D75B-41EC-ADC1-E113288C93B1}">
      <dsp:nvSpPr>
        <dsp:cNvPr id="0" name=""/>
        <dsp:cNvSpPr/>
      </dsp:nvSpPr>
      <dsp:spPr>
        <a:xfrm>
          <a:off x="4364929" y="403656"/>
          <a:ext cx="2401747" cy="1200873"/>
        </a:xfrm>
        <a:prstGeom prst="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t>Social Factors</a:t>
          </a:r>
          <a:endParaRPr lang="ar-EG" sz="2200" kern="1200" dirty="0"/>
        </a:p>
        <a:p>
          <a:pPr marL="0" lvl="0" indent="0" algn="ctr" defTabSz="977900">
            <a:lnSpc>
              <a:spcPct val="90000"/>
            </a:lnSpc>
            <a:spcBef>
              <a:spcPct val="0"/>
            </a:spcBef>
            <a:spcAft>
              <a:spcPct val="35000"/>
            </a:spcAft>
            <a:buNone/>
          </a:pPr>
          <a:r>
            <a:rPr lang="ar-EG" sz="2200" kern="1200" dirty="0"/>
            <a:t>العوامل الاجتماعية</a:t>
          </a:r>
          <a:endParaRPr lang="en-US" sz="2200" kern="1200" dirty="0"/>
        </a:p>
      </dsp:txBody>
      <dsp:txXfrm>
        <a:off x="4364929" y="403656"/>
        <a:ext cx="2401747" cy="1200873"/>
      </dsp:txXfrm>
    </dsp:sp>
    <dsp:sp modelId="{E6FDBB4A-8B0E-49A9-8052-A3DFE534377F}">
      <dsp:nvSpPr>
        <dsp:cNvPr id="0" name=""/>
        <dsp:cNvSpPr/>
      </dsp:nvSpPr>
      <dsp:spPr>
        <a:xfrm>
          <a:off x="5758" y="2108896"/>
          <a:ext cx="2401747" cy="120087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endParaRPr lang="en-US" sz="2200" kern="1200" dirty="0"/>
        </a:p>
      </dsp:txBody>
      <dsp:txXfrm>
        <a:off x="5758" y="2108896"/>
        <a:ext cx="2401747" cy="1200873"/>
      </dsp:txXfrm>
    </dsp:sp>
    <dsp:sp modelId="{C3BA8203-90DB-4592-BB5D-BC583C3C8336}">
      <dsp:nvSpPr>
        <dsp:cNvPr id="0" name=""/>
        <dsp:cNvSpPr/>
      </dsp:nvSpPr>
      <dsp:spPr>
        <a:xfrm>
          <a:off x="0" y="2108896"/>
          <a:ext cx="2401747" cy="120087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t>Small Groups</a:t>
          </a:r>
          <a:endParaRPr lang="ar-EG" sz="2200" kern="1200" dirty="0"/>
        </a:p>
        <a:p>
          <a:pPr marL="0" lvl="0" indent="0" algn="ctr" defTabSz="977900">
            <a:lnSpc>
              <a:spcPct val="90000"/>
            </a:lnSpc>
            <a:spcBef>
              <a:spcPct val="0"/>
            </a:spcBef>
            <a:spcAft>
              <a:spcPct val="35000"/>
            </a:spcAft>
            <a:buNone/>
          </a:pPr>
          <a:r>
            <a:rPr lang="ar-EG" sz="2200" kern="1200" dirty="0"/>
            <a:t>المجموعات الصغيرة</a:t>
          </a:r>
          <a:endParaRPr lang="en-US" sz="2200" kern="1200" dirty="0"/>
        </a:p>
      </dsp:txBody>
      <dsp:txXfrm>
        <a:off x="0" y="2108896"/>
        <a:ext cx="2401747" cy="1200873"/>
      </dsp:txXfrm>
    </dsp:sp>
    <dsp:sp modelId="{868104A7-F9AD-4647-8A59-94C28362DC43}">
      <dsp:nvSpPr>
        <dsp:cNvPr id="0" name=""/>
        <dsp:cNvSpPr/>
      </dsp:nvSpPr>
      <dsp:spPr>
        <a:xfrm>
          <a:off x="2911872" y="2108896"/>
          <a:ext cx="2401747" cy="1200873"/>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t>Social Networks</a:t>
          </a:r>
          <a:endParaRPr lang="ar-EG" sz="2200" kern="1200" dirty="0"/>
        </a:p>
        <a:p>
          <a:pPr marL="0" lvl="0" indent="0" algn="ctr" defTabSz="977900">
            <a:lnSpc>
              <a:spcPct val="90000"/>
            </a:lnSpc>
            <a:spcBef>
              <a:spcPct val="0"/>
            </a:spcBef>
            <a:spcAft>
              <a:spcPct val="35000"/>
            </a:spcAft>
            <a:buNone/>
          </a:pPr>
          <a:r>
            <a:rPr lang="ar-EG" sz="2200" kern="1200" dirty="0"/>
            <a:t>الشبكات الاجتماعية</a:t>
          </a:r>
          <a:endParaRPr lang="en-US" sz="2200" kern="1200" dirty="0"/>
        </a:p>
      </dsp:txBody>
      <dsp:txXfrm>
        <a:off x="2911872" y="2108896"/>
        <a:ext cx="2401747" cy="1200873"/>
      </dsp:txXfrm>
    </dsp:sp>
    <dsp:sp modelId="{8EFB1548-2237-476D-8EAA-8877B50DA3F9}">
      <dsp:nvSpPr>
        <dsp:cNvPr id="0" name=""/>
        <dsp:cNvSpPr/>
      </dsp:nvSpPr>
      <dsp:spPr>
        <a:xfrm>
          <a:off x="5817986" y="2108896"/>
          <a:ext cx="2401747" cy="1200873"/>
        </a:xfrm>
        <a:prstGeom prst="rect">
          <a:avLst/>
        </a:prstGeom>
        <a:solidFill>
          <a:srgbClr val="70AD47">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prstClr val="white"/>
              </a:solidFill>
              <a:latin typeface="Calibri" panose="020F0502020204030204"/>
              <a:ea typeface="+mn-ea"/>
              <a:cs typeface="+mn-cs"/>
            </a:rPr>
            <a:t>Family</a:t>
          </a:r>
          <a:endParaRPr lang="ar-EG" sz="2800" kern="1200" dirty="0">
            <a:solidFill>
              <a:prstClr val="white"/>
            </a:solidFill>
            <a:latin typeface="Calibri" panose="020F0502020204030204"/>
            <a:ea typeface="+mn-ea"/>
            <a:cs typeface="+mn-cs"/>
          </a:endParaRPr>
        </a:p>
        <a:p>
          <a:pPr marL="0" lvl="0" indent="0" algn="ctr" defTabSz="1244600">
            <a:lnSpc>
              <a:spcPct val="90000"/>
            </a:lnSpc>
            <a:spcBef>
              <a:spcPct val="0"/>
            </a:spcBef>
            <a:spcAft>
              <a:spcPct val="35000"/>
            </a:spcAft>
            <a:buNone/>
          </a:pPr>
          <a:r>
            <a:rPr lang="ar-EG" sz="2800" kern="1200" dirty="0">
              <a:solidFill>
                <a:prstClr val="white"/>
              </a:solidFill>
              <a:latin typeface="Calibri" panose="020F0502020204030204"/>
              <a:ea typeface="+mn-ea"/>
              <a:cs typeface="+mn-cs"/>
            </a:rPr>
            <a:t>العائلة</a:t>
          </a:r>
          <a:endParaRPr lang="en-US" sz="2800" kern="1200" dirty="0">
            <a:solidFill>
              <a:prstClr val="white"/>
            </a:solidFill>
            <a:latin typeface="Calibri" panose="020F0502020204030204"/>
            <a:ea typeface="+mn-ea"/>
            <a:cs typeface="+mn-cs"/>
          </a:endParaRPr>
        </a:p>
      </dsp:txBody>
      <dsp:txXfrm>
        <a:off x="5817986" y="2108896"/>
        <a:ext cx="2401747" cy="1200873"/>
      </dsp:txXfrm>
    </dsp:sp>
    <dsp:sp modelId="{509F3457-4BA4-42CF-A3DE-CBAB8FDE0A05}">
      <dsp:nvSpPr>
        <dsp:cNvPr id="0" name=""/>
        <dsp:cNvSpPr/>
      </dsp:nvSpPr>
      <dsp:spPr>
        <a:xfrm>
          <a:off x="8724100" y="2108896"/>
          <a:ext cx="2401747" cy="1200873"/>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t>Social Roles &amp; Status</a:t>
          </a:r>
          <a:endParaRPr lang="ar-EG" sz="2200" kern="1200" dirty="0"/>
        </a:p>
        <a:p>
          <a:pPr marL="0" lvl="0" indent="0" algn="ctr" defTabSz="977900">
            <a:lnSpc>
              <a:spcPct val="90000"/>
            </a:lnSpc>
            <a:spcBef>
              <a:spcPct val="0"/>
            </a:spcBef>
            <a:spcAft>
              <a:spcPct val="35000"/>
            </a:spcAft>
            <a:buNone/>
          </a:pPr>
          <a:r>
            <a:rPr lang="ar-EG" sz="2200" kern="1200" dirty="0"/>
            <a:t>الأدوار و المكانة الاجتماعية</a:t>
          </a:r>
          <a:endParaRPr lang="en-US" sz="2200" kern="1200" dirty="0"/>
        </a:p>
      </dsp:txBody>
      <dsp:txXfrm>
        <a:off x="8724100" y="2108896"/>
        <a:ext cx="2401747" cy="12008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F82D3F-68A7-46FA-A54A-FEA96DC089E1}">
      <dsp:nvSpPr>
        <dsp:cNvPr id="0" name=""/>
        <dsp:cNvSpPr/>
      </dsp:nvSpPr>
      <dsp:spPr>
        <a:xfrm>
          <a:off x="0" y="394292"/>
          <a:ext cx="9762651" cy="6048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D087AE-5A11-4020-9C1F-9A27FCA2E060}">
      <dsp:nvSpPr>
        <dsp:cNvPr id="0" name=""/>
        <dsp:cNvSpPr/>
      </dsp:nvSpPr>
      <dsp:spPr>
        <a:xfrm>
          <a:off x="488132" y="40052"/>
          <a:ext cx="6833855" cy="7084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8303" tIns="0" rIns="258303" bIns="0" numCol="1" spcCol="1270" anchor="ctr" anchorCtr="0">
          <a:noAutofit/>
        </a:bodyPr>
        <a:lstStyle/>
        <a:p>
          <a:pPr marL="0" lvl="0" indent="0" algn="l" defTabSz="1066800">
            <a:lnSpc>
              <a:spcPct val="90000"/>
            </a:lnSpc>
            <a:spcBef>
              <a:spcPct val="0"/>
            </a:spcBef>
            <a:spcAft>
              <a:spcPct val="35000"/>
            </a:spcAft>
            <a:buNone/>
          </a:pPr>
          <a:r>
            <a:rPr lang="en-US" sz="2400" b="1" kern="1200" dirty="0"/>
            <a:t>Occupation</a:t>
          </a:r>
          <a:r>
            <a:rPr lang="ar-EG" sz="2400" b="1" kern="1200" dirty="0"/>
            <a:t> المهنة أو الوظيفة </a:t>
          </a:r>
          <a:endParaRPr lang="en-US" sz="2400" kern="1200" dirty="0"/>
        </a:p>
      </dsp:txBody>
      <dsp:txXfrm>
        <a:off x="522717" y="74637"/>
        <a:ext cx="6764685" cy="639310"/>
      </dsp:txXfrm>
    </dsp:sp>
    <dsp:sp modelId="{C8998433-4CEB-4FA8-B10E-6EB2E623D483}">
      <dsp:nvSpPr>
        <dsp:cNvPr id="0" name=""/>
        <dsp:cNvSpPr/>
      </dsp:nvSpPr>
      <dsp:spPr>
        <a:xfrm>
          <a:off x="0" y="1482932"/>
          <a:ext cx="9762651" cy="6048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D00FF5E-6ABC-4DF2-BD9D-6B08C6F86570}">
      <dsp:nvSpPr>
        <dsp:cNvPr id="0" name=""/>
        <dsp:cNvSpPr/>
      </dsp:nvSpPr>
      <dsp:spPr>
        <a:xfrm>
          <a:off x="488132" y="1128692"/>
          <a:ext cx="6833855" cy="70848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8303" tIns="0" rIns="258303" bIns="0" numCol="1" spcCol="1270" anchor="ctr" anchorCtr="0">
          <a:noAutofit/>
        </a:bodyPr>
        <a:lstStyle/>
        <a:p>
          <a:pPr marL="0" lvl="0" indent="0" algn="l" defTabSz="1066800">
            <a:lnSpc>
              <a:spcPct val="90000"/>
            </a:lnSpc>
            <a:spcBef>
              <a:spcPct val="0"/>
            </a:spcBef>
            <a:spcAft>
              <a:spcPct val="35000"/>
            </a:spcAft>
            <a:buNone/>
          </a:pPr>
          <a:r>
            <a:rPr lang="en-US" sz="2400" b="1" kern="1200" dirty="0"/>
            <a:t>Age and Life Stage</a:t>
          </a:r>
          <a:r>
            <a:rPr lang="ar-EG" sz="2400" b="1" kern="1200" dirty="0"/>
            <a:t> العمر و مرحلة الحياة </a:t>
          </a:r>
          <a:endParaRPr lang="en-US" sz="2400" kern="1200" dirty="0"/>
        </a:p>
      </dsp:txBody>
      <dsp:txXfrm>
        <a:off x="522717" y="1163277"/>
        <a:ext cx="6764685" cy="639310"/>
      </dsp:txXfrm>
    </dsp:sp>
    <dsp:sp modelId="{5BF7F802-700D-495E-99F7-3B0197CEEF7B}">
      <dsp:nvSpPr>
        <dsp:cNvPr id="0" name=""/>
        <dsp:cNvSpPr/>
      </dsp:nvSpPr>
      <dsp:spPr>
        <a:xfrm>
          <a:off x="0" y="2571572"/>
          <a:ext cx="9762651" cy="6048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906291-52CC-452E-8039-487816FB31F8}">
      <dsp:nvSpPr>
        <dsp:cNvPr id="0" name=""/>
        <dsp:cNvSpPr/>
      </dsp:nvSpPr>
      <dsp:spPr>
        <a:xfrm>
          <a:off x="488132" y="2217332"/>
          <a:ext cx="6833855" cy="7084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8303" tIns="0" rIns="258303" bIns="0" numCol="1" spcCol="1270" anchor="ctr" anchorCtr="0">
          <a:noAutofit/>
        </a:bodyPr>
        <a:lstStyle/>
        <a:p>
          <a:pPr marL="0" lvl="0" indent="0" algn="l" defTabSz="1066800">
            <a:lnSpc>
              <a:spcPct val="90000"/>
            </a:lnSpc>
            <a:spcBef>
              <a:spcPct val="0"/>
            </a:spcBef>
            <a:spcAft>
              <a:spcPct val="35000"/>
            </a:spcAft>
            <a:buNone/>
          </a:pPr>
          <a:r>
            <a:rPr lang="en-US" sz="2400" b="1" kern="1200" dirty="0"/>
            <a:t>Economic Situation</a:t>
          </a:r>
          <a:r>
            <a:rPr lang="ar-EG" sz="2400" b="1" kern="1200" dirty="0"/>
            <a:t> الموقف الاقتصادي</a:t>
          </a:r>
          <a:endParaRPr lang="en-US" sz="2400" kern="1200" dirty="0"/>
        </a:p>
      </dsp:txBody>
      <dsp:txXfrm>
        <a:off x="522717" y="2251917"/>
        <a:ext cx="6764685" cy="639310"/>
      </dsp:txXfrm>
    </dsp:sp>
    <dsp:sp modelId="{96CA9A31-89D4-4677-B658-9D2D82382BFD}">
      <dsp:nvSpPr>
        <dsp:cNvPr id="0" name=""/>
        <dsp:cNvSpPr/>
      </dsp:nvSpPr>
      <dsp:spPr>
        <a:xfrm>
          <a:off x="0" y="3660212"/>
          <a:ext cx="9762651" cy="6048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0F790C-292C-4B80-9714-41D6DE21BF2A}">
      <dsp:nvSpPr>
        <dsp:cNvPr id="0" name=""/>
        <dsp:cNvSpPr/>
      </dsp:nvSpPr>
      <dsp:spPr>
        <a:xfrm>
          <a:off x="488132" y="3305972"/>
          <a:ext cx="6833855" cy="7084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8303" tIns="0" rIns="258303" bIns="0" numCol="1" spcCol="1270" anchor="ctr" anchorCtr="0">
          <a:noAutofit/>
        </a:bodyPr>
        <a:lstStyle/>
        <a:p>
          <a:pPr marL="0" lvl="0" indent="0" algn="l" defTabSz="1066800">
            <a:lnSpc>
              <a:spcPct val="90000"/>
            </a:lnSpc>
            <a:spcBef>
              <a:spcPct val="0"/>
            </a:spcBef>
            <a:spcAft>
              <a:spcPct val="35000"/>
            </a:spcAft>
            <a:buNone/>
          </a:pPr>
          <a:r>
            <a:rPr lang="en-US" sz="2400" b="1" kern="1200" dirty="0"/>
            <a:t>Lifestyle</a:t>
          </a:r>
          <a:r>
            <a:rPr lang="ar-EG" sz="2400" b="1" kern="1200" dirty="0"/>
            <a:t> أسلوب الحياة </a:t>
          </a:r>
          <a:endParaRPr lang="en-US" sz="2400" kern="1200" dirty="0"/>
        </a:p>
      </dsp:txBody>
      <dsp:txXfrm>
        <a:off x="522717" y="3340557"/>
        <a:ext cx="6764685" cy="639310"/>
      </dsp:txXfrm>
    </dsp:sp>
    <dsp:sp modelId="{C01B6F6F-C7F7-4C0B-93E6-EBAED527C52B}">
      <dsp:nvSpPr>
        <dsp:cNvPr id="0" name=""/>
        <dsp:cNvSpPr/>
      </dsp:nvSpPr>
      <dsp:spPr>
        <a:xfrm>
          <a:off x="0" y="4748851"/>
          <a:ext cx="9762651" cy="604800"/>
        </a:xfrm>
        <a:prstGeom prst="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D1B3441-6090-45C1-AD2B-B409B4885592}">
      <dsp:nvSpPr>
        <dsp:cNvPr id="0" name=""/>
        <dsp:cNvSpPr/>
      </dsp:nvSpPr>
      <dsp:spPr>
        <a:xfrm>
          <a:off x="488132" y="4394611"/>
          <a:ext cx="6833855" cy="708480"/>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8303" tIns="0" rIns="258303" bIns="0" numCol="1" spcCol="1270" anchor="ctr" anchorCtr="0">
          <a:noAutofit/>
        </a:bodyPr>
        <a:lstStyle/>
        <a:p>
          <a:pPr marL="0" lvl="0" indent="0" algn="l" defTabSz="1066800">
            <a:lnSpc>
              <a:spcPct val="90000"/>
            </a:lnSpc>
            <a:spcBef>
              <a:spcPct val="0"/>
            </a:spcBef>
            <a:spcAft>
              <a:spcPct val="35000"/>
            </a:spcAft>
            <a:buNone/>
          </a:pPr>
          <a:r>
            <a:rPr lang="en-US" sz="2400" b="1" kern="1200" dirty="0"/>
            <a:t>Personality &amp; Self-concept</a:t>
          </a:r>
          <a:r>
            <a:rPr lang="ar-EG" sz="2400" b="1" kern="1200" dirty="0"/>
            <a:t> الشخصية و المفهوم الذاتي</a:t>
          </a:r>
          <a:endParaRPr lang="en-US" sz="2400" kern="1200" dirty="0"/>
        </a:p>
      </dsp:txBody>
      <dsp:txXfrm>
        <a:off x="522717" y="4429196"/>
        <a:ext cx="6764685" cy="6393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D001C-6300-4BC8-B359-F45DCF2FD338}">
      <dsp:nvSpPr>
        <dsp:cNvPr id="0" name=""/>
        <dsp:cNvSpPr/>
      </dsp:nvSpPr>
      <dsp:spPr>
        <a:xfrm>
          <a:off x="1851793" y="105"/>
          <a:ext cx="1346150" cy="8076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إدراك الحاجة</a:t>
          </a:r>
          <a:endParaRPr lang="en-US" sz="2400" kern="1200" dirty="0"/>
        </a:p>
      </dsp:txBody>
      <dsp:txXfrm>
        <a:off x="1851793" y="105"/>
        <a:ext cx="1346150" cy="807690"/>
      </dsp:txXfrm>
    </dsp:sp>
    <dsp:sp modelId="{8FE6657F-E52E-44F6-B444-F1D1A1FD08AA}">
      <dsp:nvSpPr>
        <dsp:cNvPr id="0" name=""/>
        <dsp:cNvSpPr/>
      </dsp:nvSpPr>
      <dsp:spPr>
        <a:xfrm>
          <a:off x="3332559" y="105"/>
          <a:ext cx="1346150" cy="8076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البحث عن المعلومات</a:t>
          </a:r>
          <a:endParaRPr lang="en-US" sz="2400" kern="1200" dirty="0"/>
        </a:p>
      </dsp:txBody>
      <dsp:txXfrm>
        <a:off x="3332559" y="105"/>
        <a:ext cx="1346150" cy="807690"/>
      </dsp:txXfrm>
    </dsp:sp>
    <dsp:sp modelId="{67DED24F-C770-4652-8C8B-8552848BAE15}">
      <dsp:nvSpPr>
        <dsp:cNvPr id="0" name=""/>
        <dsp:cNvSpPr/>
      </dsp:nvSpPr>
      <dsp:spPr>
        <a:xfrm>
          <a:off x="4813324" y="105"/>
          <a:ext cx="1346150" cy="8076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تقييم البدائل</a:t>
          </a:r>
          <a:endParaRPr lang="en-US" sz="2400" kern="1200" dirty="0"/>
        </a:p>
      </dsp:txBody>
      <dsp:txXfrm>
        <a:off x="4813324" y="105"/>
        <a:ext cx="1346150" cy="807690"/>
      </dsp:txXfrm>
    </dsp:sp>
    <dsp:sp modelId="{D824C93A-47D2-4496-BCBB-C1E04F2AD630}">
      <dsp:nvSpPr>
        <dsp:cNvPr id="0" name=""/>
        <dsp:cNvSpPr/>
      </dsp:nvSpPr>
      <dsp:spPr>
        <a:xfrm>
          <a:off x="6294090" y="105"/>
          <a:ext cx="1346150" cy="8076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قرار الشراء</a:t>
          </a:r>
          <a:endParaRPr lang="en-US" sz="2400" kern="1200" dirty="0"/>
        </a:p>
      </dsp:txBody>
      <dsp:txXfrm>
        <a:off x="6294090" y="105"/>
        <a:ext cx="1346150" cy="807690"/>
      </dsp:txXfrm>
    </dsp:sp>
    <dsp:sp modelId="{17448BFC-E2E5-4CAA-A2A5-F7462D00887A}">
      <dsp:nvSpPr>
        <dsp:cNvPr id="0" name=""/>
        <dsp:cNvSpPr/>
      </dsp:nvSpPr>
      <dsp:spPr>
        <a:xfrm>
          <a:off x="7789717" y="0"/>
          <a:ext cx="1346150" cy="8076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سلوك ما بعد الشراء</a:t>
          </a:r>
          <a:endParaRPr lang="en-US" sz="2400" kern="1200" dirty="0"/>
        </a:p>
      </dsp:txBody>
      <dsp:txXfrm>
        <a:off x="7789717" y="0"/>
        <a:ext cx="1346150" cy="80769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D001C-6300-4BC8-B359-F45DCF2FD338}">
      <dsp:nvSpPr>
        <dsp:cNvPr id="0" name=""/>
        <dsp:cNvSpPr/>
      </dsp:nvSpPr>
      <dsp:spPr>
        <a:xfrm>
          <a:off x="1682031" y="693"/>
          <a:ext cx="1500614" cy="9003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u="sng" kern="1200" dirty="0"/>
            <a:t>الحاجة</a:t>
          </a:r>
        </a:p>
        <a:p>
          <a:pPr marL="0" lvl="0" indent="0" algn="ctr" defTabSz="622300">
            <a:lnSpc>
              <a:spcPct val="90000"/>
            </a:lnSpc>
            <a:spcBef>
              <a:spcPct val="0"/>
            </a:spcBef>
            <a:spcAft>
              <a:spcPct val="35000"/>
            </a:spcAft>
            <a:buNone/>
          </a:pPr>
          <a:r>
            <a:rPr lang="ar-EG" sz="1400" kern="1200" dirty="0"/>
            <a:t>الرغبات</a:t>
          </a:r>
        </a:p>
        <a:p>
          <a:pPr marL="0" lvl="0" indent="0" algn="ctr" defTabSz="622300">
            <a:lnSpc>
              <a:spcPct val="90000"/>
            </a:lnSpc>
            <a:spcBef>
              <a:spcPct val="0"/>
            </a:spcBef>
            <a:spcAft>
              <a:spcPct val="35000"/>
            </a:spcAft>
            <a:buNone/>
          </a:pPr>
          <a:r>
            <a:rPr lang="ar-EG" sz="1400" kern="1200" dirty="0"/>
            <a:t>هرم الحاجات</a:t>
          </a:r>
          <a:endParaRPr lang="en-US" sz="1400" kern="1200" dirty="0"/>
        </a:p>
      </dsp:txBody>
      <dsp:txXfrm>
        <a:off x="1682031" y="693"/>
        <a:ext cx="1500614" cy="900368"/>
      </dsp:txXfrm>
    </dsp:sp>
    <dsp:sp modelId="{8FE6657F-E52E-44F6-B444-F1D1A1FD08AA}">
      <dsp:nvSpPr>
        <dsp:cNvPr id="0" name=""/>
        <dsp:cNvSpPr/>
      </dsp:nvSpPr>
      <dsp:spPr>
        <a:xfrm>
          <a:off x="3332707" y="693"/>
          <a:ext cx="1500614" cy="9003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u="sng" kern="1200" dirty="0"/>
            <a:t>البحث عن المعلومات</a:t>
          </a:r>
        </a:p>
        <a:p>
          <a:pPr marL="0" lvl="0" indent="0" algn="ctr" defTabSz="711200">
            <a:lnSpc>
              <a:spcPct val="90000"/>
            </a:lnSpc>
            <a:spcBef>
              <a:spcPct val="0"/>
            </a:spcBef>
            <a:spcAft>
              <a:spcPct val="35000"/>
            </a:spcAft>
            <a:buNone/>
          </a:pPr>
          <a:r>
            <a:rPr lang="ar-EG" sz="1600" kern="1200" dirty="0"/>
            <a:t>خارجية</a:t>
          </a:r>
        </a:p>
        <a:p>
          <a:pPr marL="0" lvl="0" indent="0" algn="ctr" defTabSz="711200">
            <a:lnSpc>
              <a:spcPct val="90000"/>
            </a:lnSpc>
            <a:spcBef>
              <a:spcPct val="0"/>
            </a:spcBef>
            <a:spcAft>
              <a:spcPct val="35000"/>
            </a:spcAft>
            <a:buNone/>
          </a:pPr>
          <a:r>
            <a:rPr lang="ar-EG" sz="1600" kern="1200" dirty="0"/>
            <a:t>داخلية</a:t>
          </a:r>
          <a:endParaRPr lang="en-US" sz="1600" kern="1200" dirty="0"/>
        </a:p>
      </dsp:txBody>
      <dsp:txXfrm>
        <a:off x="3332707" y="693"/>
        <a:ext cx="1500614" cy="900368"/>
      </dsp:txXfrm>
    </dsp:sp>
    <dsp:sp modelId="{67DED24F-C770-4652-8C8B-8552848BAE15}">
      <dsp:nvSpPr>
        <dsp:cNvPr id="0" name=""/>
        <dsp:cNvSpPr/>
      </dsp:nvSpPr>
      <dsp:spPr>
        <a:xfrm>
          <a:off x="4983383" y="693"/>
          <a:ext cx="1500614" cy="9003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u="sng" kern="1200" dirty="0"/>
            <a:t>البدائل</a:t>
          </a:r>
        </a:p>
        <a:p>
          <a:pPr marL="0" lvl="0" indent="0" algn="ctr" defTabSz="711200">
            <a:lnSpc>
              <a:spcPct val="90000"/>
            </a:lnSpc>
            <a:spcBef>
              <a:spcPct val="0"/>
            </a:spcBef>
            <a:spcAft>
              <a:spcPct val="35000"/>
            </a:spcAft>
            <a:buNone/>
          </a:pPr>
          <a:r>
            <a:rPr lang="ar-EG" sz="1600" kern="1200" dirty="0"/>
            <a:t>موضوعية</a:t>
          </a:r>
        </a:p>
        <a:p>
          <a:pPr marL="0" lvl="0" indent="0" algn="ctr" defTabSz="711200">
            <a:lnSpc>
              <a:spcPct val="90000"/>
            </a:lnSpc>
            <a:spcBef>
              <a:spcPct val="0"/>
            </a:spcBef>
            <a:spcAft>
              <a:spcPct val="35000"/>
            </a:spcAft>
            <a:buNone/>
          </a:pPr>
          <a:r>
            <a:rPr lang="ar-EG" sz="1600" kern="1200" dirty="0"/>
            <a:t>نسبية</a:t>
          </a:r>
          <a:endParaRPr lang="en-US" sz="1600" kern="1200" dirty="0"/>
        </a:p>
      </dsp:txBody>
      <dsp:txXfrm>
        <a:off x="4983383" y="693"/>
        <a:ext cx="1500614" cy="900368"/>
      </dsp:txXfrm>
    </dsp:sp>
    <dsp:sp modelId="{D824C93A-47D2-4496-BCBB-C1E04F2AD630}">
      <dsp:nvSpPr>
        <dsp:cNvPr id="0" name=""/>
        <dsp:cNvSpPr/>
      </dsp:nvSpPr>
      <dsp:spPr>
        <a:xfrm>
          <a:off x="6634059" y="693"/>
          <a:ext cx="1500614" cy="9003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u="sng" kern="1200" dirty="0"/>
            <a:t>الشراء</a:t>
          </a:r>
        </a:p>
        <a:p>
          <a:pPr marL="0" lvl="0" indent="0" algn="ctr" defTabSz="711200">
            <a:lnSpc>
              <a:spcPct val="90000"/>
            </a:lnSpc>
            <a:spcBef>
              <a:spcPct val="0"/>
            </a:spcBef>
            <a:spcAft>
              <a:spcPct val="35000"/>
            </a:spcAft>
            <a:buNone/>
          </a:pPr>
          <a:r>
            <a:rPr lang="ar-EG" sz="1600" kern="1200" dirty="0"/>
            <a:t>الترويج</a:t>
          </a:r>
        </a:p>
        <a:p>
          <a:pPr marL="0" lvl="0" indent="0" algn="ctr" defTabSz="711200">
            <a:lnSpc>
              <a:spcPct val="90000"/>
            </a:lnSpc>
            <a:spcBef>
              <a:spcPct val="0"/>
            </a:spcBef>
            <a:spcAft>
              <a:spcPct val="35000"/>
            </a:spcAft>
            <a:buNone/>
          </a:pPr>
          <a:r>
            <a:rPr lang="ar-EG" sz="1600" kern="1200" dirty="0"/>
            <a:t>التجربة</a:t>
          </a:r>
          <a:endParaRPr lang="en-US" sz="1600" kern="1200" dirty="0"/>
        </a:p>
      </dsp:txBody>
      <dsp:txXfrm>
        <a:off x="6634059" y="693"/>
        <a:ext cx="1500614" cy="900368"/>
      </dsp:txXfrm>
    </dsp:sp>
    <dsp:sp modelId="{17448BFC-E2E5-4CAA-A2A5-F7462D00887A}">
      <dsp:nvSpPr>
        <dsp:cNvPr id="0" name=""/>
        <dsp:cNvSpPr/>
      </dsp:nvSpPr>
      <dsp:spPr>
        <a:xfrm>
          <a:off x="8301301" y="0"/>
          <a:ext cx="1500614" cy="9003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u="sng" kern="1200" dirty="0"/>
            <a:t>التقييم</a:t>
          </a:r>
        </a:p>
        <a:p>
          <a:pPr marL="0" lvl="0" indent="0" algn="ctr" defTabSz="711200">
            <a:lnSpc>
              <a:spcPct val="90000"/>
            </a:lnSpc>
            <a:spcBef>
              <a:spcPct val="0"/>
            </a:spcBef>
            <a:spcAft>
              <a:spcPct val="35000"/>
            </a:spcAft>
            <a:buNone/>
          </a:pPr>
          <a:r>
            <a:rPr lang="ar-EG" sz="1600" kern="1200" dirty="0"/>
            <a:t>التوقعات</a:t>
          </a:r>
        </a:p>
        <a:p>
          <a:pPr marL="0" lvl="0" indent="0" algn="ctr" defTabSz="711200">
            <a:lnSpc>
              <a:spcPct val="90000"/>
            </a:lnSpc>
            <a:spcBef>
              <a:spcPct val="0"/>
            </a:spcBef>
            <a:spcAft>
              <a:spcPct val="35000"/>
            </a:spcAft>
            <a:buNone/>
          </a:pPr>
          <a:r>
            <a:rPr lang="ar-EG" sz="1600" kern="1200" dirty="0"/>
            <a:t>السياق</a:t>
          </a:r>
          <a:endParaRPr lang="en-US" sz="1600" kern="1200" dirty="0"/>
        </a:p>
      </dsp:txBody>
      <dsp:txXfrm>
        <a:off x="8301301" y="0"/>
        <a:ext cx="1500614" cy="90036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89852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image" Target="../media/image1.png"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1.xml" /><Relationship Id="rId1" Type="http://schemas.openxmlformats.org/officeDocument/2006/relationships/slideLayout" Target="../slideLayouts/slideLayout12.xml" /><Relationship Id="rId4" Type="http://schemas.openxmlformats.org/officeDocument/2006/relationships/image" Target="../media/image3.png" /></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 /><Relationship Id="rId7" Type="http://schemas.microsoft.com/office/2007/relationships/diagramDrawing" Target="../diagrams/drawing1.xml" /><Relationship Id="rId2" Type="http://schemas.openxmlformats.org/officeDocument/2006/relationships/image" Target="../media/image4.png" /><Relationship Id="rId1" Type="http://schemas.openxmlformats.org/officeDocument/2006/relationships/slideLayout" Target="../slideLayouts/slideLayout13.xml" /><Relationship Id="rId6" Type="http://schemas.openxmlformats.org/officeDocument/2006/relationships/diagramColors" Target="../diagrams/colors1.xml" /><Relationship Id="rId5" Type="http://schemas.openxmlformats.org/officeDocument/2006/relationships/diagramQuickStyle" Target="../diagrams/quickStyle1.xml" /><Relationship Id="rId4" Type="http://schemas.openxmlformats.org/officeDocument/2006/relationships/diagramLayout" Target="../diagrams/layout1.xml" /></Relationships>
</file>

<file path=ppt/slides/_rels/slide3.xml.rels><?xml version="1.0" encoding="UTF-8" standalone="yes"?>
<Relationships xmlns="http://schemas.openxmlformats.org/package/2006/relationships"><Relationship Id="rId8" Type="http://schemas.microsoft.com/office/2007/relationships/diagramDrawing" Target="../diagrams/drawing2.xml" /><Relationship Id="rId3" Type="http://schemas.openxmlformats.org/officeDocument/2006/relationships/image" Target="../media/image5.png" /><Relationship Id="rId7" Type="http://schemas.openxmlformats.org/officeDocument/2006/relationships/diagramColors" Target="../diagrams/colors2.xml" /><Relationship Id="rId2" Type="http://schemas.openxmlformats.org/officeDocument/2006/relationships/image" Target="../media/image4.png" /><Relationship Id="rId1" Type="http://schemas.openxmlformats.org/officeDocument/2006/relationships/slideLayout" Target="../slideLayouts/slideLayout13.xml" /><Relationship Id="rId6" Type="http://schemas.openxmlformats.org/officeDocument/2006/relationships/diagramQuickStyle" Target="../diagrams/quickStyle2.xml" /><Relationship Id="rId5" Type="http://schemas.openxmlformats.org/officeDocument/2006/relationships/diagramLayout" Target="../diagrams/layout2.xml" /><Relationship Id="rId4" Type="http://schemas.openxmlformats.org/officeDocument/2006/relationships/diagramData" Target="../diagrams/data2.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5.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6.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8.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image" Target="../media/image4.png" /><Relationship Id="rId1" Type="http://schemas.openxmlformats.org/officeDocument/2006/relationships/slideLayout" Target="../slideLayouts/slideLayout13.xml" /><Relationship Id="rId6" Type="http://schemas.openxmlformats.org/officeDocument/2006/relationships/image" Target="../media/image12.png" /><Relationship Id="rId5" Type="http://schemas.openxmlformats.org/officeDocument/2006/relationships/image" Target="../media/image11.png" /><Relationship Id="rId4" Type="http://schemas.openxmlformats.org/officeDocument/2006/relationships/image" Target="../media/image10.png" /></Relationships>
</file>

<file path=ppt/slides/_rels/slide9.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image" Target="../media/image4.png" /><Relationship Id="rId1" Type="http://schemas.openxmlformats.org/officeDocument/2006/relationships/slideLayout" Target="../slideLayouts/slideLayout13.xml" /><Relationship Id="rId4" Type="http://schemas.openxmlformats.org/officeDocument/2006/relationships/image" Target="../media/image14.png" /></Relationships>
</file>

<file path=ppt/slides/_rels/slide1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11.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 /><Relationship Id="rId7" Type="http://schemas.microsoft.com/office/2007/relationships/diagramDrawing" Target="../diagrams/drawing3.xml" /><Relationship Id="rId2" Type="http://schemas.openxmlformats.org/officeDocument/2006/relationships/image" Target="../media/image4.png" /><Relationship Id="rId1" Type="http://schemas.openxmlformats.org/officeDocument/2006/relationships/slideLayout" Target="../slideLayouts/slideLayout13.xml" /><Relationship Id="rId6" Type="http://schemas.openxmlformats.org/officeDocument/2006/relationships/diagramColors" Target="../diagrams/colors3.xml" /><Relationship Id="rId5" Type="http://schemas.openxmlformats.org/officeDocument/2006/relationships/diagramQuickStyle" Target="../diagrams/quickStyle3.xml" /><Relationship Id="rId4" Type="http://schemas.openxmlformats.org/officeDocument/2006/relationships/diagramLayout" Target="../diagrams/layout3.xml" /></Relationships>
</file>

<file path=ppt/slides/_rels/slide13.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image" Target="../media/image4.png" /><Relationship Id="rId1" Type="http://schemas.openxmlformats.org/officeDocument/2006/relationships/slideLayout" Target="../slideLayouts/slideLayout13.xml" /><Relationship Id="rId5" Type="http://schemas.openxmlformats.org/officeDocument/2006/relationships/image" Target="../media/image17.png" /><Relationship Id="rId4" Type="http://schemas.openxmlformats.org/officeDocument/2006/relationships/image" Target="../media/image16.png" /></Relationships>
</file>

<file path=ppt/slides/_rels/slide14.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15.xml.rels><?xml version="1.0" encoding="UTF-8" standalone="yes"?>
<Relationships xmlns="http://schemas.openxmlformats.org/package/2006/relationships"><Relationship Id="rId3" Type="http://schemas.openxmlformats.org/officeDocument/2006/relationships/image" Target="../media/image19.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16.xml.rels><?xml version="1.0" encoding="UTF-8" standalone="yes"?>
<Relationships xmlns="http://schemas.openxmlformats.org/package/2006/relationships"><Relationship Id="rId3" Type="http://schemas.openxmlformats.org/officeDocument/2006/relationships/image" Target="../media/image20.jpe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3.xml" /><Relationship Id="rId2" Type="http://schemas.openxmlformats.org/officeDocument/2006/relationships/video" Target="../media/media1.mp4" /><Relationship Id="rId1" Type="http://schemas.microsoft.com/office/2007/relationships/media" Target="../media/media1.mp4" /><Relationship Id="rId5" Type="http://schemas.openxmlformats.org/officeDocument/2006/relationships/image" Target="../media/image21.png" /><Relationship Id="rId4" Type="http://schemas.openxmlformats.org/officeDocument/2006/relationships/image" Target="../media/image4.png" /></Relationships>
</file>

<file path=ppt/slides/_rels/slide18.xml.rels><?xml version="1.0" encoding="UTF-8" standalone="yes"?>
<Relationships xmlns="http://schemas.openxmlformats.org/package/2006/relationships"><Relationship Id="rId3" Type="http://schemas.openxmlformats.org/officeDocument/2006/relationships/image" Target="../media/image22.jpe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1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20.xml.rels><?xml version="1.0" encoding="UTF-8" standalone="yes"?>
<Relationships xmlns="http://schemas.openxmlformats.org/package/2006/relationships"><Relationship Id="rId3" Type="http://schemas.openxmlformats.org/officeDocument/2006/relationships/image" Target="../media/image23.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21.xml.rels><?xml version="1.0" encoding="UTF-8" standalone="yes"?>
<Relationships xmlns="http://schemas.openxmlformats.org/package/2006/relationships"><Relationship Id="rId3" Type="http://schemas.openxmlformats.org/officeDocument/2006/relationships/image" Target="../media/image24.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22.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4.xml" /><Relationship Id="rId7" Type="http://schemas.microsoft.com/office/2007/relationships/diagramDrawing" Target="../diagrams/drawing4.xml" /><Relationship Id="rId2" Type="http://schemas.openxmlformats.org/officeDocument/2006/relationships/image" Target="../media/image4.png" /><Relationship Id="rId1" Type="http://schemas.openxmlformats.org/officeDocument/2006/relationships/slideLayout" Target="../slideLayouts/slideLayout13.xml" /><Relationship Id="rId6" Type="http://schemas.openxmlformats.org/officeDocument/2006/relationships/diagramColors" Target="../diagrams/colors4.xml" /><Relationship Id="rId5" Type="http://schemas.openxmlformats.org/officeDocument/2006/relationships/diagramQuickStyle" Target="../diagrams/quickStyle4.xml" /><Relationship Id="rId4" Type="http://schemas.openxmlformats.org/officeDocument/2006/relationships/diagramLayout" Target="../diagrams/layout4.xml" /></Relationships>
</file>

<file path=ppt/slides/_rels/slide2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25.xml.rels><?xml version="1.0" encoding="UTF-8" standalone="yes"?>
<Relationships xmlns="http://schemas.openxmlformats.org/package/2006/relationships"><Relationship Id="rId3" Type="http://schemas.openxmlformats.org/officeDocument/2006/relationships/image" Target="../media/image25.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26.xml.rels><?xml version="1.0" encoding="UTF-8" standalone="yes"?>
<Relationships xmlns="http://schemas.openxmlformats.org/package/2006/relationships"><Relationship Id="rId8" Type="http://schemas.openxmlformats.org/officeDocument/2006/relationships/image" Target="../media/image31.png" /><Relationship Id="rId3" Type="http://schemas.openxmlformats.org/officeDocument/2006/relationships/image" Target="../media/image26.png" /><Relationship Id="rId7" Type="http://schemas.openxmlformats.org/officeDocument/2006/relationships/image" Target="../media/image30.png" /><Relationship Id="rId2" Type="http://schemas.openxmlformats.org/officeDocument/2006/relationships/image" Target="../media/image4.png" /><Relationship Id="rId1" Type="http://schemas.openxmlformats.org/officeDocument/2006/relationships/slideLayout" Target="../slideLayouts/slideLayout13.xml" /><Relationship Id="rId6" Type="http://schemas.openxmlformats.org/officeDocument/2006/relationships/image" Target="../media/image29.png" /><Relationship Id="rId5" Type="http://schemas.openxmlformats.org/officeDocument/2006/relationships/image" Target="../media/image28.png" /><Relationship Id="rId4" Type="http://schemas.openxmlformats.org/officeDocument/2006/relationships/image" Target="../media/image27.png" /></Relationships>
</file>

<file path=ppt/slides/_rels/slide27.xml.rels><?xml version="1.0" encoding="UTF-8" standalone="yes"?>
<Relationships xmlns="http://schemas.openxmlformats.org/package/2006/relationships"><Relationship Id="rId3" Type="http://schemas.openxmlformats.org/officeDocument/2006/relationships/image" Target="../media/image32.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28.xml.rels><?xml version="1.0" encoding="UTF-8" standalone="yes"?>
<Relationships xmlns="http://schemas.openxmlformats.org/package/2006/relationships"><Relationship Id="rId3" Type="http://schemas.openxmlformats.org/officeDocument/2006/relationships/image" Target="../media/image33.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29.xml.rels><?xml version="1.0" encoding="UTF-8" standalone="yes"?>
<Relationships xmlns="http://schemas.openxmlformats.org/package/2006/relationships"><Relationship Id="rId3" Type="http://schemas.openxmlformats.org/officeDocument/2006/relationships/image" Target="../media/image34.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30.xml.rels><?xml version="1.0" encoding="UTF-8" standalone="yes"?>
<Relationships xmlns="http://schemas.openxmlformats.org/package/2006/relationships"><Relationship Id="rId3" Type="http://schemas.openxmlformats.org/officeDocument/2006/relationships/image" Target="../media/image35.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31.xml.rels><?xml version="1.0" encoding="UTF-8" standalone="yes"?>
<Relationships xmlns="http://schemas.openxmlformats.org/package/2006/relationships"><Relationship Id="rId8" Type="http://schemas.openxmlformats.org/officeDocument/2006/relationships/diagramColors" Target="../diagrams/colors5.xml" /><Relationship Id="rId13" Type="http://schemas.openxmlformats.org/officeDocument/2006/relationships/diagramColors" Target="../diagrams/colors6.xml" /><Relationship Id="rId3" Type="http://schemas.openxmlformats.org/officeDocument/2006/relationships/image" Target="../media/image36.png" /><Relationship Id="rId7" Type="http://schemas.openxmlformats.org/officeDocument/2006/relationships/diagramQuickStyle" Target="../diagrams/quickStyle5.xml" /><Relationship Id="rId12" Type="http://schemas.openxmlformats.org/officeDocument/2006/relationships/diagramQuickStyle" Target="../diagrams/quickStyle6.xml" /><Relationship Id="rId2" Type="http://schemas.openxmlformats.org/officeDocument/2006/relationships/image" Target="../media/image4.png" /><Relationship Id="rId1" Type="http://schemas.openxmlformats.org/officeDocument/2006/relationships/slideLayout" Target="../slideLayouts/slideLayout13.xml" /><Relationship Id="rId6" Type="http://schemas.openxmlformats.org/officeDocument/2006/relationships/diagramLayout" Target="../diagrams/layout5.xml" /><Relationship Id="rId11" Type="http://schemas.openxmlformats.org/officeDocument/2006/relationships/diagramLayout" Target="../diagrams/layout6.xml" /><Relationship Id="rId5" Type="http://schemas.openxmlformats.org/officeDocument/2006/relationships/diagramData" Target="../diagrams/data5.xml" /><Relationship Id="rId10" Type="http://schemas.openxmlformats.org/officeDocument/2006/relationships/diagramData" Target="../diagrams/data6.xml" /><Relationship Id="rId4" Type="http://schemas.openxmlformats.org/officeDocument/2006/relationships/image" Target="../media/image37.png" /><Relationship Id="rId9" Type="http://schemas.microsoft.com/office/2007/relationships/diagramDrawing" Target="../diagrams/drawing5.xml" /><Relationship Id="rId14" Type="http://schemas.microsoft.com/office/2007/relationships/diagramDrawing" Target="../diagrams/drawing6.xml" /></Relationships>
</file>

<file path=ppt/slides/_rels/slide32.xml.rels><?xml version="1.0" encoding="UTF-8" standalone="yes"?>
<Relationships xmlns="http://schemas.openxmlformats.org/package/2006/relationships"><Relationship Id="rId3" Type="http://schemas.openxmlformats.org/officeDocument/2006/relationships/image" Target="../media/image38.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33.xml.rels><?xml version="1.0" encoding="UTF-8" standalone="yes"?>
<Relationships xmlns="http://schemas.openxmlformats.org/package/2006/relationships"><Relationship Id="rId3" Type="http://schemas.openxmlformats.org/officeDocument/2006/relationships/image" Target="../media/image39.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34.xml.rels><?xml version="1.0" encoding="UTF-8" standalone="yes"?>
<Relationships xmlns="http://schemas.openxmlformats.org/package/2006/relationships"><Relationship Id="rId3" Type="http://schemas.openxmlformats.org/officeDocument/2006/relationships/image" Target="../media/image39.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35.xml.rels><?xml version="1.0" encoding="UTF-8" standalone="yes"?>
<Relationships xmlns="http://schemas.openxmlformats.org/package/2006/relationships"><Relationship Id="rId3" Type="http://schemas.openxmlformats.org/officeDocument/2006/relationships/image" Target="../media/image40.emf"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36.xml.rels><?xml version="1.0" encoding="UTF-8" standalone="yes"?>
<Relationships xmlns="http://schemas.openxmlformats.org/package/2006/relationships"><Relationship Id="rId3" Type="http://schemas.openxmlformats.org/officeDocument/2006/relationships/image" Target="../media/image40.emf"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37.xml.rels><?xml version="1.0" encoding="UTF-8" standalone="yes"?>
<Relationships xmlns="http://schemas.openxmlformats.org/package/2006/relationships"><Relationship Id="rId3" Type="http://schemas.openxmlformats.org/officeDocument/2006/relationships/image" Target="../media/image41.emf"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38.xml.rels><?xml version="1.0" encoding="UTF-8" standalone="yes"?>
<Relationships xmlns="http://schemas.openxmlformats.org/package/2006/relationships"><Relationship Id="rId3" Type="http://schemas.openxmlformats.org/officeDocument/2006/relationships/image" Target="../media/image42.emf"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39.xml.rels><?xml version="1.0" encoding="UTF-8" standalone="yes"?>
<Relationships xmlns="http://schemas.openxmlformats.org/package/2006/relationships"><Relationship Id="rId3" Type="http://schemas.openxmlformats.org/officeDocument/2006/relationships/image" Target="../media/image43.emf"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40.xml.rels><?xml version="1.0" encoding="UTF-8" standalone="yes"?>
<Relationships xmlns="http://schemas.openxmlformats.org/package/2006/relationships"><Relationship Id="rId3" Type="http://schemas.openxmlformats.org/officeDocument/2006/relationships/image" Target="../media/image44.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41.xml.rels><?xml version="1.0" encoding="UTF-8" standalone="yes"?>
<Relationships xmlns="http://schemas.openxmlformats.org/package/2006/relationships"><Relationship Id="rId3" Type="http://schemas.openxmlformats.org/officeDocument/2006/relationships/image" Target="../media/image45.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42.xml.rels><?xml version="1.0" encoding="UTF-8" standalone="yes"?>
<Relationships xmlns="http://schemas.openxmlformats.org/package/2006/relationships"><Relationship Id="rId3" Type="http://schemas.openxmlformats.org/officeDocument/2006/relationships/image" Target="../media/image46.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43.xml.rels><?xml version="1.0" encoding="UTF-8" standalone="yes"?>
<Relationships xmlns="http://schemas.openxmlformats.org/package/2006/relationships"><Relationship Id="rId3" Type="http://schemas.openxmlformats.org/officeDocument/2006/relationships/image" Target="../media/image47.png" /><Relationship Id="rId2" Type="http://schemas.openxmlformats.org/officeDocument/2006/relationships/image" Target="../media/image4.png" /><Relationship Id="rId1" Type="http://schemas.openxmlformats.org/officeDocument/2006/relationships/slideLayout" Target="../slideLayouts/slideLayout13.xml" /></Relationships>
</file>

<file path=ppt/slides/_rels/slide44.xml.rels><?xml version="1.0" encoding="UTF-8" standalone="yes"?>
<Relationships xmlns="http://schemas.openxmlformats.org/package/2006/relationships"><Relationship Id="rId3" Type="http://schemas.openxmlformats.org/officeDocument/2006/relationships/image" Target="../media/image48.png" /><Relationship Id="rId2" Type="http://schemas.openxmlformats.org/officeDocument/2006/relationships/image" Target="../media/image4.png" /><Relationship Id="rId1" Type="http://schemas.openxmlformats.org/officeDocument/2006/relationships/slideLayout" Target="../slideLayouts/slideLayout13.xml" /><Relationship Id="rId4" Type="http://schemas.openxmlformats.org/officeDocument/2006/relationships/image" Target="../media/image49.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a:t>
            </a:r>
            <a:r>
              <a:rPr lang="en-US" sz="2000" dirty="0" err="1">
                <a:latin typeface="Alexandria" charset="0"/>
                <a:cs typeface="Alexandria" charset="0"/>
              </a:rPr>
              <a:t>Dr.Thana</a:t>
            </a:r>
            <a:r>
              <a:rPr lang="en-US" sz="2000" dirty="0">
                <a:latin typeface="Alexandria" charset="0"/>
                <a:cs typeface="Alexandria" charset="0"/>
              </a:rPr>
              <a:t> Ahmed</a:t>
            </a:r>
          </a:p>
          <a:p>
            <a:r>
              <a:rPr lang="ar-EG" sz="2000" dirty="0">
                <a:latin typeface="Alexandria" charset="0"/>
                <a:cs typeface="Alexandria" charset="0"/>
              </a:rPr>
              <a:t>تم الإعداد بواسطة د.ثناء أحمد</a:t>
            </a:r>
            <a:endParaRPr lang="en-US" sz="2000" dirty="0">
              <a:latin typeface="Alexandria" charset="0"/>
              <a:cs typeface="Alexandria" charset="0"/>
            </a:endParaRPr>
          </a:p>
        </p:txBody>
      </p:sp>
      <p:sp>
        <p:nvSpPr>
          <p:cNvPr id="31" name="TextBox 30"/>
          <p:cNvSpPr txBox="1"/>
          <p:nvPr/>
        </p:nvSpPr>
        <p:spPr>
          <a:xfrm>
            <a:off x="673669" y="2424037"/>
            <a:ext cx="4769254" cy="1446550"/>
          </a:xfrm>
          <a:prstGeom prst="rect">
            <a:avLst/>
          </a:prstGeom>
          <a:noFill/>
        </p:spPr>
        <p:txBody>
          <a:bodyPr wrap="none" rtlCol="0">
            <a:spAutoFit/>
          </a:bodyPr>
          <a:lstStyle>
            <a:defPPr>
              <a:defRPr lang="en-US"/>
            </a:defPPr>
            <a:lvl1pPr>
              <a:defRPr sz="4400" b="1">
                <a:solidFill>
                  <a:srgbClr val="00B0F0"/>
                </a:solidFill>
                <a:latin typeface="Alexandria" charset="0"/>
                <a:cs typeface="Alexandria" charset="0"/>
              </a:defRPr>
            </a:lvl1pPr>
          </a:lstStyle>
          <a:p>
            <a:r>
              <a:rPr lang="en-US" dirty="0"/>
              <a:t>Consumer Behavior</a:t>
            </a:r>
            <a:endParaRPr lang="ar-EG" dirty="0"/>
          </a:p>
          <a:p>
            <a:r>
              <a:rPr lang="ar-EG" dirty="0"/>
              <a:t>سلوك المستهلك</a:t>
            </a:r>
            <a:r>
              <a:rPr lang="en-US" dirty="0"/>
              <a:t> </a:t>
            </a:r>
          </a:p>
        </p:txBody>
      </p:sp>
      <p:sp>
        <p:nvSpPr>
          <p:cNvPr id="34" name="Rectangle: Rounded Corners 33"/>
          <p:cNvSpPr/>
          <p:nvPr/>
        </p:nvSpPr>
        <p:spPr>
          <a:xfrm>
            <a:off x="-540266" y="5843657"/>
            <a:ext cx="3760061" cy="83423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04</a:t>
            </a:r>
          </a:p>
          <a:p>
            <a:pPr algn="ctr"/>
            <a:r>
              <a:rPr lang="ar-EG" sz="2800" b="1" dirty="0">
                <a:solidFill>
                  <a:schemeClr val="bg1"/>
                </a:solidFill>
                <a:latin typeface="Alexandria" charset="0"/>
                <a:cs typeface="Alexandria" charset="0"/>
              </a:rPr>
              <a:t>المحاضرة 4</a:t>
            </a:r>
            <a:endParaRPr lang="en-US" sz="2800" b="1" dirty="0">
              <a:solidFill>
                <a:schemeClr val="bg1"/>
              </a:solidFill>
              <a:latin typeface="Alexandria" charset="0"/>
              <a:cs typeface="Alexandria" charset="0"/>
            </a:endParaRPr>
          </a:p>
        </p:txBody>
      </p:sp>
      <p:sp>
        <p:nvSpPr>
          <p:cNvPr id="46" name="TextBox 45"/>
          <p:cNvSpPr txBox="1"/>
          <p:nvPr/>
        </p:nvSpPr>
        <p:spPr>
          <a:xfrm>
            <a:off x="-47289" y="4827994"/>
            <a:ext cx="4076191" cy="1015663"/>
          </a:xfrm>
          <a:prstGeom prst="rect">
            <a:avLst/>
          </a:prstGeom>
          <a:noFill/>
        </p:spPr>
        <p:txBody>
          <a:bodyPr wrap="square" rtlCol="0">
            <a:spAutoFit/>
          </a:bodyPr>
          <a:lstStyle>
            <a:defPPr>
              <a:defRPr lang="en-US"/>
            </a:defPPr>
            <a:lvl1pPr>
              <a:defRPr sz="2000">
                <a:latin typeface="Alexandria" charset="0"/>
                <a:cs typeface="Alexandria" charset="0"/>
              </a:defRPr>
            </a:lvl1pPr>
          </a:lstStyle>
          <a:p>
            <a:r>
              <a:rPr lang="en-US" dirty="0"/>
              <a:t>MGM204</a:t>
            </a:r>
          </a:p>
          <a:p>
            <a:r>
              <a:rPr lang="en-US" dirty="0"/>
              <a:t>PRINCIPLE OF MARKETING</a:t>
            </a:r>
            <a:br>
              <a:rPr lang="ar-EG" dirty="0"/>
            </a:br>
            <a:r>
              <a:rPr lang="ar-EG" dirty="0"/>
              <a:t>مبادئ التسويق</a:t>
            </a:r>
            <a:endParaRPr lang="en-US" dirty="0"/>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1871" y="865122"/>
            <a:ext cx="12013135" cy="59516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79865" y="-68479"/>
            <a:ext cx="2305141" cy="1076343"/>
          </a:xfrm>
          <a:prstGeom prst="rect">
            <a:avLst/>
          </a:prstGeom>
        </p:spPr>
      </p:pic>
      <p:graphicFrame>
        <p:nvGraphicFramePr>
          <p:cNvPr id="2" name="TextBox 1">
            <a:extLst>
              <a:ext uri="{FF2B5EF4-FFF2-40B4-BE49-F238E27FC236}">
                <a16:creationId xmlns:a16="http://schemas.microsoft.com/office/drawing/2014/main" id="{FC018369-6167-4744-9661-E1A289E60D4E}"/>
              </a:ext>
            </a:extLst>
          </p:cNvPr>
          <p:cNvGraphicFramePr/>
          <p:nvPr>
            <p:extLst>
              <p:ext uri="{D42A27DB-BD31-4B8C-83A1-F6EECF244321}">
                <p14:modId xmlns:p14="http://schemas.microsoft.com/office/powerpoint/2010/main" val="2725812682"/>
              </p:ext>
            </p:extLst>
          </p:nvPr>
        </p:nvGraphicFramePr>
        <p:xfrm>
          <a:off x="930036" y="681203"/>
          <a:ext cx="8639171" cy="61866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B8B70FA0-744C-9C8B-E311-BB6C4A39982C}"/>
              </a:ext>
            </a:extLst>
          </p:cNvPr>
          <p:cNvSpPr txBox="1"/>
          <p:nvPr/>
        </p:nvSpPr>
        <p:spPr>
          <a:xfrm>
            <a:off x="1676328" y="225879"/>
            <a:ext cx="3902032" cy="521970"/>
          </a:xfrm>
          <a:prstGeom prst="rect">
            <a:avLst/>
          </a:prstGeom>
          <a:noFill/>
        </p:spPr>
        <p:txBody>
          <a:bodyPr wrap="square" rtlCol="0">
            <a:spAutoFit/>
          </a:bodyPr>
          <a:lstStyle/>
          <a:p>
            <a:r>
              <a:rPr lang="en-US" sz="2800" b="1" dirty="0">
                <a:latin typeface="Alexandria" charset="0"/>
                <a:cs typeface="Alexandria" charset="0"/>
              </a:rPr>
              <a:t>The Content</a:t>
            </a:r>
            <a:r>
              <a:rPr lang="ar-EG" sz="2800" b="1" dirty="0">
                <a:latin typeface="Alexandria" charset="0"/>
                <a:cs typeface="Alexandria" charset="0"/>
              </a:rPr>
              <a:t>   المحتوي </a:t>
            </a:r>
            <a:endParaRPr lang="en-US" sz="2800" b="1" dirty="0">
              <a:latin typeface="Alexandria" charset="0"/>
              <a:cs typeface="Alexandria" charset="0"/>
            </a:endParaRPr>
          </a:p>
        </p:txBody>
      </p:sp>
    </p:spTree>
    <p:extLst>
      <p:ext uri="{BB962C8B-B14F-4D97-AF65-F5344CB8AC3E}">
        <p14:creationId xmlns:p14="http://schemas.microsoft.com/office/powerpoint/2010/main" val="3786798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1" y="885714"/>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bg1"/>
                </a:solidFill>
              </a:rPr>
              <a:t>1. Reminder: The marketing Process</a:t>
            </a:r>
            <a:endParaRPr lang="en-US"/>
          </a:p>
        </p:txBody>
      </p:sp>
      <p:sp>
        <p:nvSpPr>
          <p:cNvPr id="3" name="TextBox 2"/>
          <p:cNvSpPr txBox="1"/>
          <p:nvPr/>
        </p:nvSpPr>
        <p:spPr>
          <a:xfrm>
            <a:off x="1362892" y="142117"/>
            <a:ext cx="8303672" cy="523220"/>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1. Reminder: The marketing Process</a:t>
            </a:r>
            <a:r>
              <a:rPr lang="ar-EG" dirty="0"/>
              <a:t> تذكير: عملية التسويق </a:t>
            </a:r>
            <a:endParaRPr lang="en-US" dirty="0"/>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2" name="Picture 1">
            <a:extLst>
              <a:ext uri="{FF2B5EF4-FFF2-40B4-BE49-F238E27FC236}">
                <a16:creationId xmlns:a16="http://schemas.microsoft.com/office/drawing/2014/main" id="{558020AB-5A95-A489-4FF6-E40EBF9C57C8}"/>
              </a:ext>
            </a:extLst>
          </p:cNvPr>
          <p:cNvPicPr>
            <a:picLocks noChangeAspect="1"/>
          </p:cNvPicPr>
          <p:nvPr/>
        </p:nvPicPr>
        <p:blipFill rotWithShape="1">
          <a:blip r:embed="rId3"/>
          <a:srcRect t="41453"/>
          <a:stretch/>
        </p:blipFill>
        <p:spPr>
          <a:xfrm>
            <a:off x="1931611" y="997852"/>
            <a:ext cx="9066093" cy="3009730"/>
          </a:xfrm>
          <a:prstGeom prst="rect">
            <a:avLst/>
          </a:prstGeom>
        </p:spPr>
      </p:pic>
      <p:sp>
        <p:nvSpPr>
          <p:cNvPr id="4" name="Oval 3">
            <a:extLst>
              <a:ext uri="{FF2B5EF4-FFF2-40B4-BE49-F238E27FC236}">
                <a16:creationId xmlns:a16="http://schemas.microsoft.com/office/drawing/2014/main" id="{F040F17A-E639-5497-26D7-B0D3C07EA30E}"/>
              </a:ext>
            </a:extLst>
          </p:cNvPr>
          <p:cNvSpPr/>
          <p:nvPr/>
        </p:nvSpPr>
        <p:spPr>
          <a:xfrm>
            <a:off x="2092387" y="1065378"/>
            <a:ext cx="1552843" cy="2439001"/>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Diagram 7">
            <a:extLst>
              <a:ext uri="{FF2B5EF4-FFF2-40B4-BE49-F238E27FC236}">
                <a16:creationId xmlns:a16="http://schemas.microsoft.com/office/drawing/2014/main" id="{C932AC04-99CA-3B5B-A5D8-C34F208E71E7}"/>
              </a:ext>
            </a:extLst>
          </p:cNvPr>
          <p:cNvGraphicFramePr/>
          <p:nvPr>
            <p:extLst>
              <p:ext uri="{D42A27DB-BD31-4B8C-83A1-F6EECF244321}">
                <p14:modId xmlns:p14="http://schemas.microsoft.com/office/powerpoint/2010/main" val="2830209931"/>
              </p:ext>
            </p:extLst>
          </p:nvPr>
        </p:nvGraphicFramePr>
        <p:xfrm>
          <a:off x="987920" y="3387778"/>
          <a:ext cx="10245359" cy="32302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Oval 8">
            <a:extLst>
              <a:ext uri="{FF2B5EF4-FFF2-40B4-BE49-F238E27FC236}">
                <a16:creationId xmlns:a16="http://schemas.microsoft.com/office/drawing/2014/main" id="{52960873-8356-DD3D-4FF5-9C4D1DE8737B}"/>
              </a:ext>
            </a:extLst>
          </p:cNvPr>
          <p:cNvSpPr/>
          <p:nvPr/>
        </p:nvSpPr>
        <p:spPr>
          <a:xfrm>
            <a:off x="760100" y="3537553"/>
            <a:ext cx="2004678" cy="3023419"/>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4CE5978-73D0-A3F2-10BE-607E0D77F083}"/>
              </a:ext>
            </a:extLst>
          </p:cNvPr>
          <p:cNvSpPr txBox="1"/>
          <p:nvPr/>
        </p:nvSpPr>
        <p:spPr>
          <a:xfrm>
            <a:off x="2182089" y="5925831"/>
            <a:ext cx="6328756" cy="523220"/>
          </a:xfrm>
          <a:prstGeom prst="rect">
            <a:avLst/>
          </a:prstGeom>
          <a:noFill/>
        </p:spPr>
        <p:txBody>
          <a:bodyPr wrap="square" rtlCol="0">
            <a:spAutoFit/>
          </a:bodyPr>
          <a:lstStyle/>
          <a:p>
            <a:pPr algn="r" rtl="1"/>
            <a:r>
              <a:rPr lang="ar-EG" sz="2800" dirty="0"/>
              <a:t>العملية التسويقية: خلق و استرداد القيمة من العملاء</a:t>
            </a:r>
            <a:endParaRPr lang="en-US" sz="2800" dirty="0"/>
          </a:p>
        </p:txBody>
      </p:sp>
      <p:sp>
        <p:nvSpPr>
          <p:cNvPr id="12" name="TextBox 11">
            <a:extLst>
              <a:ext uri="{FF2B5EF4-FFF2-40B4-BE49-F238E27FC236}">
                <a16:creationId xmlns:a16="http://schemas.microsoft.com/office/drawing/2014/main" id="{C47D4F77-11D4-D7CC-B187-5A5C5A66D8D7}"/>
              </a:ext>
            </a:extLst>
          </p:cNvPr>
          <p:cNvSpPr txBox="1"/>
          <p:nvPr/>
        </p:nvSpPr>
        <p:spPr>
          <a:xfrm>
            <a:off x="9281662" y="3961082"/>
            <a:ext cx="2305141" cy="369332"/>
          </a:xfrm>
          <a:prstGeom prst="rect">
            <a:avLst/>
          </a:prstGeom>
          <a:noFill/>
        </p:spPr>
        <p:txBody>
          <a:bodyPr wrap="square" rtlCol="0">
            <a:spAutoFit/>
          </a:bodyPr>
          <a:lstStyle/>
          <a:p>
            <a:pPr algn="ctr"/>
            <a:r>
              <a:rPr lang="ar-EG" dirty="0"/>
              <a:t>استرداد القيمة من العميل </a:t>
            </a:r>
            <a:endParaRPr lang="en-US" dirty="0"/>
          </a:p>
        </p:txBody>
      </p:sp>
      <p:sp>
        <p:nvSpPr>
          <p:cNvPr id="13" name="TextBox 12">
            <a:extLst>
              <a:ext uri="{FF2B5EF4-FFF2-40B4-BE49-F238E27FC236}">
                <a16:creationId xmlns:a16="http://schemas.microsoft.com/office/drawing/2014/main" id="{4B616ECB-853A-774F-BF43-3B5EC9A0B369}"/>
              </a:ext>
            </a:extLst>
          </p:cNvPr>
          <p:cNvSpPr txBox="1"/>
          <p:nvPr/>
        </p:nvSpPr>
        <p:spPr>
          <a:xfrm>
            <a:off x="958722" y="3935054"/>
            <a:ext cx="8124318" cy="369332"/>
          </a:xfrm>
          <a:prstGeom prst="rect">
            <a:avLst/>
          </a:prstGeom>
          <a:noFill/>
        </p:spPr>
        <p:txBody>
          <a:bodyPr wrap="square" rtlCol="0">
            <a:spAutoFit/>
          </a:bodyPr>
          <a:lstStyle/>
          <a:p>
            <a:pPr algn="ctr"/>
            <a:r>
              <a:rPr lang="ar-EG" dirty="0"/>
              <a:t>خلق القيمة للعمــــــــــــــــــــــــــــــــــــــــــــــــــــــــــــــــــــــــــــــــــــــــــــــــــــــــــــــــــــــــــــــــــــــــــيل</a:t>
            </a:r>
            <a:endParaRPr lang="en-US" dirty="0"/>
          </a:p>
        </p:txBody>
      </p:sp>
    </p:spTree>
    <p:extLst>
      <p:ext uri="{BB962C8B-B14F-4D97-AF65-F5344CB8AC3E}">
        <p14:creationId xmlns:p14="http://schemas.microsoft.com/office/powerpoint/2010/main" val="969469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B09B1C29-02EF-36D1-3003-69E411AFC38B}"/>
              </a:ext>
            </a:extLst>
          </p:cNvPr>
          <p:cNvSpPr/>
          <p:nvPr/>
        </p:nvSpPr>
        <p:spPr>
          <a:xfrm>
            <a:off x="0" y="1166635"/>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6328" y="225879"/>
            <a:ext cx="7286982"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altLang="ar-SA" dirty="0"/>
              <a:t>2. Consumer Behavior &amp; Consumer Market</a:t>
            </a:r>
            <a:endParaRPr lang="ar-EG" altLang="ar-SA" dirty="0"/>
          </a:p>
          <a:p>
            <a:r>
              <a:rPr lang="ar-EG" altLang="ar-SA" dirty="0"/>
              <a:t>2. سلوك المستهلك و السوق الاستهلاكية</a:t>
            </a:r>
            <a:endParaRPr lang="en-US" altLang="ar-SA" dirty="0"/>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4" name="Picture 3">
            <a:extLst>
              <a:ext uri="{FF2B5EF4-FFF2-40B4-BE49-F238E27FC236}">
                <a16:creationId xmlns:a16="http://schemas.microsoft.com/office/drawing/2014/main" id="{8F4331AA-6B4F-5B83-2DFA-5610A7AC202F}"/>
              </a:ext>
            </a:extLst>
          </p:cNvPr>
          <p:cNvPicPr>
            <a:picLocks noChangeAspect="1"/>
          </p:cNvPicPr>
          <p:nvPr/>
        </p:nvPicPr>
        <p:blipFill>
          <a:blip r:embed="rId3"/>
          <a:stretch>
            <a:fillRect/>
          </a:stretch>
        </p:blipFill>
        <p:spPr>
          <a:xfrm>
            <a:off x="8586609" y="3813698"/>
            <a:ext cx="3536035" cy="3917950"/>
          </a:xfrm>
          <a:prstGeom prst="rect">
            <a:avLst/>
          </a:prstGeom>
          <a:ln>
            <a:noFill/>
          </a:ln>
          <a:effectLst>
            <a:softEdge rad="112500"/>
          </a:effectLst>
        </p:spPr>
      </p:pic>
      <p:sp>
        <p:nvSpPr>
          <p:cNvPr id="11" name="Rectangle: Diagonal Corners Rounded 10">
            <a:extLst>
              <a:ext uri="{FF2B5EF4-FFF2-40B4-BE49-F238E27FC236}">
                <a16:creationId xmlns:a16="http://schemas.microsoft.com/office/drawing/2014/main" id="{DB112685-ED3D-139E-CC3F-44A070D9135C}"/>
              </a:ext>
            </a:extLst>
          </p:cNvPr>
          <p:cNvSpPr/>
          <p:nvPr/>
        </p:nvSpPr>
        <p:spPr>
          <a:xfrm>
            <a:off x="69356" y="1179986"/>
            <a:ext cx="11613427" cy="5144158"/>
          </a:xfrm>
          <a:prstGeom prst="round2Diag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rtl="0"/>
            <a:r>
              <a:rPr lang="en-US" sz="3200" b="1" i="1" u="sng" kern="1200" dirty="0">
                <a:solidFill>
                  <a:schemeClr val="tx1"/>
                </a:solidFill>
                <a:latin typeface="Calibri" panose="020F0502020204030204" pitchFamily="34" charset="0"/>
                <a:ea typeface="+mn-ea"/>
                <a:cs typeface="+mn-cs"/>
              </a:rPr>
              <a:t>Consumer buyer behavior</a:t>
            </a:r>
            <a:endParaRPr lang="ar-EG" sz="3200" b="1" i="1" u="sng" kern="1200" dirty="0">
              <a:solidFill>
                <a:schemeClr val="tx1"/>
              </a:solidFill>
              <a:latin typeface="Calibri" panose="020F0502020204030204" pitchFamily="34" charset="0"/>
              <a:ea typeface="+mn-ea"/>
              <a:cs typeface="+mn-cs"/>
            </a:endParaRPr>
          </a:p>
          <a:p>
            <a:pPr lvl="0" algn="l" rtl="0"/>
            <a:r>
              <a:rPr lang="ar-EG" sz="3200" b="1" i="1" u="sng" kern="1200" dirty="0">
                <a:solidFill>
                  <a:schemeClr val="tx1"/>
                </a:solidFill>
                <a:latin typeface="Calibri" panose="020F0502020204030204" pitchFamily="34" charset="0"/>
                <a:ea typeface="+mn-ea"/>
                <a:cs typeface="+mn-cs"/>
              </a:rPr>
              <a:t>سلوك المستهلك المشتري</a:t>
            </a:r>
            <a:r>
              <a:rPr lang="en-US" sz="3200" b="1" i="1" u="sng" kern="1200" dirty="0">
                <a:solidFill>
                  <a:schemeClr val="tx1"/>
                </a:solidFill>
                <a:latin typeface="Calibri" panose="020F0502020204030204" pitchFamily="34" charset="0"/>
                <a:ea typeface="+mn-ea"/>
                <a:cs typeface="+mn-cs"/>
              </a:rPr>
              <a:t> </a:t>
            </a:r>
          </a:p>
          <a:p>
            <a:pPr lvl="0" algn="l" rtl="0"/>
            <a:r>
              <a:rPr lang="en-US" sz="2400" b="1" kern="1200" dirty="0">
                <a:solidFill>
                  <a:schemeClr val="tx1"/>
                </a:solidFill>
              </a:rPr>
              <a:t>refers to the buying behavior of final consumers—individuals and households who buy goods and services for personal consumption.</a:t>
            </a:r>
            <a:endParaRPr lang="ar-EG" sz="2400" b="1" kern="1200" dirty="0">
              <a:solidFill>
                <a:schemeClr val="tx1"/>
              </a:solidFill>
            </a:endParaRPr>
          </a:p>
          <a:p>
            <a:pPr lvl="0" algn="l" rtl="0"/>
            <a:r>
              <a:rPr lang="ar-EG" sz="2400" b="1" kern="1200" dirty="0">
                <a:solidFill>
                  <a:schemeClr val="tx1"/>
                </a:solidFill>
              </a:rPr>
              <a:t>تشير إلى سلوك الشراء بواسطة المستهلكين النهائين- الأفراد و أرباب المنازل الذين يشترون السلع و الخدمات للاستهلاك الشخصي</a:t>
            </a:r>
            <a:endParaRPr lang="en-US" sz="2400" b="1" kern="1200" dirty="0">
              <a:solidFill>
                <a:schemeClr val="tx1"/>
              </a:solidFill>
            </a:endParaRPr>
          </a:p>
          <a:p>
            <a:pPr lvl="0" algn="l" rtl="0"/>
            <a:endParaRPr lang="ar-SA" sz="2400" b="1" kern="1200" dirty="0">
              <a:solidFill>
                <a:schemeClr val="tx1"/>
              </a:solidFill>
            </a:endParaRPr>
          </a:p>
          <a:p>
            <a:pPr lvl="0" algn="l" rtl="0"/>
            <a:r>
              <a:rPr lang="en-US" sz="3200" b="1" i="1" u="sng" kern="1200" dirty="0">
                <a:solidFill>
                  <a:schemeClr val="tx1"/>
                </a:solidFill>
                <a:latin typeface="Calibri" panose="020F0502020204030204" pitchFamily="34" charset="0"/>
                <a:ea typeface="+mn-ea"/>
                <a:cs typeface="+mn-cs"/>
              </a:rPr>
              <a:t>Consumer market </a:t>
            </a:r>
            <a:endParaRPr lang="ar-EG" sz="3200" b="1" i="1" u="sng" kern="1200" dirty="0">
              <a:solidFill>
                <a:schemeClr val="tx1"/>
              </a:solidFill>
              <a:latin typeface="Calibri" panose="020F0502020204030204" pitchFamily="34" charset="0"/>
              <a:ea typeface="+mn-ea"/>
              <a:cs typeface="+mn-cs"/>
            </a:endParaRPr>
          </a:p>
          <a:p>
            <a:pPr lvl="0" algn="l" rtl="0"/>
            <a:r>
              <a:rPr lang="ar-EG" sz="3200" b="1" i="1" u="sng" kern="1200" dirty="0">
                <a:solidFill>
                  <a:schemeClr val="tx1"/>
                </a:solidFill>
                <a:latin typeface="Calibri" panose="020F0502020204030204" pitchFamily="34" charset="0"/>
                <a:ea typeface="+mn-ea"/>
                <a:cs typeface="+mn-cs"/>
              </a:rPr>
              <a:t>السوق الاستهلاكية</a:t>
            </a:r>
            <a:endParaRPr lang="en-US" sz="3200" b="1" i="1" u="sng" kern="1200" dirty="0">
              <a:solidFill>
                <a:schemeClr val="tx1"/>
              </a:solidFill>
              <a:latin typeface="Calibri" panose="020F0502020204030204" pitchFamily="34" charset="0"/>
              <a:ea typeface="+mn-ea"/>
              <a:cs typeface="+mn-cs"/>
            </a:endParaRPr>
          </a:p>
          <a:p>
            <a:pPr lvl="0" algn="l" rtl="0"/>
            <a:r>
              <a:rPr lang="en-US" sz="2400" b="1" kern="1200" dirty="0">
                <a:solidFill>
                  <a:schemeClr val="tx1"/>
                </a:solidFill>
              </a:rPr>
              <a:t>refers to all of the personal consumption of final consumers.</a:t>
            </a:r>
            <a:endParaRPr lang="ar-EG" sz="2400" b="1" kern="1200" dirty="0">
              <a:solidFill>
                <a:schemeClr val="tx1"/>
              </a:solidFill>
            </a:endParaRPr>
          </a:p>
          <a:p>
            <a:pPr lvl="0" algn="l" rtl="0"/>
            <a:r>
              <a:rPr lang="ar-EG" sz="2400" b="1" kern="1200" dirty="0">
                <a:solidFill>
                  <a:schemeClr val="tx1"/>
                </a:solidFill>
              </a:rPr>
              <a:t>تشير إلى إجمالي الاستهلاك الشخصي للمستهلكين النهائين</a:t>
            </a:r>
            <a:endParaRPr lang="ar-SA" sz="2400" b="1" kern="1200" dirty="0">
              <a:solidFill>
                <a:schemeClr val="tx1"/>
              </a:solidFill>
            </a:endParaRPr>
          </a:p>
          <a:p>
            <a:pPr algn="ctr"/>
            <a:endParaRPr lang="en-US" sz="2400" dirty="0">
              <a:solidFill>
                <a:schemeClr val="tx1"/>
              </a:solidFill>
            </a:endParaRPr>
          </a:p>
        </p:txBody>
      </p:sp>
    </p:spTree>
    <p:extLst>
      <p:ext uri="{BB962C8B-B14F-4D97-AF65-F5344CB8AC3E}">
        <p14:creationId xmlns:p14="http://schemas.microsoft.com/office/powerpoint/2010/main" val="3080791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6327" y="225879"/>
            <a:ext cx="8262107"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altLang="ar-SA" dirty="0"/>
              <a:t>3. Model of Consumer Behavior </a:t>
            </a:r>
            <a:r>
              <a:rPr lang="ar-EG" altLang="ar-SA" dirty="0"/>
              <a:t>نموذج سلوك المستهلك</a:t>
            </a:r>
            <a:br>
              <a:rPr lang="en-US" altLang="ar-SA" dirty="0"/>
            </a:br>
            <a:endParaRPr lang="en-US" dirty="0"/>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2" name="Picture 1">
            <a:extLst>
              <a:ext uri="{FF2B5EF4-FFF2-40B4-BE49-F238E27FC236}">
                <a16:creationId xmlns:a16="http://schemas.microsoft.com/office/drawing/2014/main" id="{1EBD30E0-30C4-8E11-1029-964BFF73C89F}"/>
              </a:ext>
            </a:extLst>
          </p:cNvPr>
          <p:cNvPicPr>
            <a:picLocks noChangeAspect="1"/>
          </p:cNvPicPr>
          <p:nvPr/>
        </p:nvPicPr>
        <p:blipFill>
          <a:blip r:embed="rId3"/>
          <a:stretch>
            <a:fillRect/>
          </a:stretch>
        </p:blipFill>
        <p:spPr>
          <a:xfrm>
            <a:off x="450574" y="1613002"/>
            <a:ext cx="11496734" cy="4153617"/>
          </a:xfrm>
          <a:prstGeom prst="rect">
            <a:avLst/>
          </a:prstGeom>
        </p:spPr>
      </p:pic>
      <p:sp>
        <p:nvSpPr>
          <p:cNvPr id="4" name="مربع نص 3"/>
          <p:cNvSpPr txBox="1"/>
          <p:nvPr/>
        </p:nvSpPr>
        <p:spPr>
          <a:xfrm>
            <a:off x="3432132" y="2154477"/>
            <a:ext cx="776613" cy="369332"/>
          </a:xfrm>
          <a:prstGeom prst="rect">
            <a:avLst/>
          </a:prstGeom>
          <a:noFill/>
        </p:spPr>
        <p:txBody>
          <a:bodyPr wrap="square" rtlCol="1">
            <a:spAutoFit/>
          </a:bodyPr>
          <a:lstStyle/>
          <a:p>
            <a:pPr algn="ctr"/>
            <a:r>
              <a:rPr lang="ar-SA" b="1" dirty="0">
                <a:cs typeface="+mj-cs"/>
              </a:rPr>
              <a:t>البيئة</a:t>
            </a:r>
          </a:p>
        </p:txBody>
      </p:sp>
      <p:sp>
        <p:nvSpPr>
          <p:cNvPr id="11" name="مربع نص 10"/>
          <p:cNvSpPr txBox="1"/>
          <p:nvPr/>
        </p:nvSpPr>
        <p:spPr>
          <a:xfrm>
            <a:off x="3527120" y="2542457"/>
            <a:ext cx="586636" cy="307777"/>
          </a:xfrm>
          <a:prstGeom prst="rect">
            <a:avLst/>
          </a:prstGeom>
          <a:noFill/>
        </p:spPr>
        <p:txBody>
          <a:bodyPr wrap="square" rtlCol="1">
            <a:spAutoFit/>
          </a:bodyPr>
          <a:lstStyle/>
          <a:p>
            <a:pPr algn="ctr"/>
            <a:r>
              <a:rPr lang="ar-SA" sz="1400" b="1" dirty="0">
                <a:cs typeface="+mj-cs"/>
              </a:rPr>
              <a:t>أخرى</a:t>
            </a:r>
          </a:p>
        </p:txBody>
      </p:sp>
      <p:sp>
        <p:nvSpPr>
          <p:cNvPr id="12" name="مربع نص 11"/>
          <p:cNvSpPr txBox="1"/>
          <p:nvPr/>
        </p:nvSpPr>
        <p:spPr>
          <a:xfrm>
            <a:off x="-120799" y="2561432"/>
            <a:ext cx="1358898" cy="1138773"/>
          </a:xfrm>
          <a:prstGeom prst="rect">
            <a:avLst/>
          </a:prstGeom>
          <a:noFill/>
        </p:spPr>
        <p:txBody>
          <a:bodyPr wrap="square" rtlCol="1">
            <a:spAutoFit/>
          </a:bodyPr>
          <a:lstStyle/>
          <a:p>
            <a:pPr algn="ctr"/>
            <a:r>
              <a:rPr lang="ar-SA" sz="1200" b="1" dirty="0">
                <a:cs typeface="+mj-cs"/>
              </a:rPr>
              <a:t>المحفز التسويقي</a:t>
            </a:r>
          </a:p>
          <a:p>
            <a:pPr algn="ctr"/>
            <a:r>
              <a:rPr lang="ar-SA" sz="1400" b="1" dirty="0"/>
              <a:t>المنتج</a:t>
            </a:r>
          </a:p>
          <a:p>
            <a:pPr algn="ctr"/>
            <a:r>
              <a:rPr lang="ar-SA" sz="1400" b="1" dirty="0"/>
              <a:t>السعر</a:t>
            </a:r>
          </a:p>
          <a:p>
            <a:pPr algn="ctr"/>
            <a:r>
              <a:rPr lang="ar-SA" sz="1400" b="1" dirty="0"/>
              <a:t>المكان</a:t>
            </a:r>
          </a:p>
          <a:p>
            <a:pPr algn="ctr"/>
            <a:r>
              <a:rPr lang="ar-SA" sz="1400" b="1" dirty="0"/>
              <a:t>ترويج</a:t>
            </a:r>
          </a:p>
        </p:txBody>
      </p:sp>
      <p:sp>
        <p:nvSpPr>
          <p:cNvPr id="13" name="مربع نص 12"/>
          <p:cNvSpPr txBox="1"/>
          <p:nvPr/>
        </p:nvSpPr>
        <p:spPr>
          <a:xfrm>
            <a:off x="2226501" y="2746098"/>
            <a:ext cx="742168" cy="954107"/>
          </a:xfrm>
          <a:prstGeom prst="rect">
            <a:avLst/>
          </a:prstGeom>
          <a:noFill/>
        </p:spPr>
        <p:txBody>
          <a:bodyPr wrap="square" rtlCol="1">
            <a:spAutoFit/>
          </a:bodyPr>
          <a:lstStyle/>
          <a:p>
            <a:pPr algn="ctr"/>
            <a:r>
              <a:rPr lang="ar-SA" sz="1400" b="1" dirty="0">
                <a:cs typeface="+mj-cs"/>
              </a:rPr>
              <a:t>اقتصادي</a:t>
            </a:r>
          </a:p>
          <a:p>
            <a:pPr algn="ctr"/>
            <a:r>
              <a:rPr lang="ar-SA" sz="1400" b="1" dirty="0">
                <a:cs typeface="+mj-cs"/>
              </a:rPr>
              <a:t>تكنولوجي</a:t>
            </a:r>
          </a:p>
          <a:p>
            <a:pPr algn="ctr"/>
            <a:r>
              <a:rPr lang="ar-SA" sz="1400" b="1" dirty="0">
                <a:cs typeface="+mj-cs"/>
              </a:rPr>
              <a:t>اجتماعي</a:t>
            </a:r>
          </a:p>
          <a:p>
            <a:pPr algn="ctr"/>
            <a:r>
              <a:rPr lang="ar-SA" sz="1400" b="1" dirty="0">
                <a:cs typeface="+mj-cs"/>
              </a:rPr>
              <a:t>ثقافي</a:t>
            </a:r>
          </a:p>
        </p:txBody>
      </p:sp>
      <p:sp>
        <p:nvSpPr>
          <p:cNvPr id="14" name="مربع نص 13"/>
          <p:cNvSpPr txBox="1"/>
          <p:nvPr/>
        </p:nvSpPr>
        <p:spPr>
          <a:xfrm>
            <a:off x="4832945" y="1785145"/>
            <a:ext cx="2555310" cy="369332"/>
          </a:xfrm>
          <a:prstGeom prst="rect">
            <a:avLst/>
          </a:prstGeom>
          <a:noFill/>
        </p:spPr>
        <p:txBody>
          <a:bodyPr wrap="square" rtlCol="1">
            <a:spAutoFit/>
          </a:bodyPr>
          <a:lstStyle/>
          <a:p>
            <a:pPr algn="ctr"/>
            <a:r>
              <a:rPr lang="ar-SA" b="1" dirty="0">
                <a:cs typeface="+mj-cs"/>
              </a:rPr>
              <a:t>الصندوق الأسود للمشتري</a:t>
            </a:r>
          </a:p>
        </p:txBody>
      </p:sp>
      <p:sp>
        <p:nvSpPr>
          <p:cNvPr id="15" name="مربع نص 14"/>
          <p:cNvSpPr txBox="1"/>
          <p:nvPr/>
        </p:nvSpPr>
        <p:spPr>
          <a:xfrm>
            <a:off x="4832945" y="3130818"/>
            <a:ext cx="2555310" cy="646331"/>
          </a:xfrm>
          <a:prstGeom prst="rect">
            <a:avLst/>
          </a:prstGeom>
          <a:noFill/>
        </p:spPr>
        <p:txBody>
          <a:bodyPr wrap="square" rtlCol="1">
            <a:spAutoFit/>
          </a:bodyPr>
          <a:lstStyle/>
          <a:p>
            <a:pPr algn="ctr"/>
            <a:r>
              <a:rPr lang="ar-SA" b="1" dirty="0">
                <a:cs typeface="+mj-cs"/>
              </a:rPr>
              <a:t>صفات المشتري</a:t>
            </a:r>
          </a:p>
          <a:p>
            <a:pPr algn="ctr"/>
            <a:r>
              <a:rPr lang="ar-SA" b="1" dirty="0">
                <a:cs typeface="+mj-cs"/>
              </a:rPr>
              <a:t>عملية صنع القرار للمشتري</a:t>
            </a:r>
          </a:p>
        </p:txBody>
      </p:sp>
      <p:sp>
        <p:nvSpPr>
          <p:cNvPr id="16" name="مربع نص 15"/>
          <p:cNvSpPr txBox="1"/>
          <p:nvPr/>
        </p:nvSpPr>
        <p:spPr>
          <a:xfrm>
            <a:off x="8467581" y="1752879"/>
            <a:ext cx="2555310" cy="369332"/>
          </a:xfrm>
          <a:prstGeom prst="rect">
            <a:avLst/>
          </a:prstGeom>
          <a:noFill/>
        </p:spPr>
        <p:txBody>
          <a:bodyPr wrap="square" rtlCol="1">
            <a:spAutoFit/>
          </a:bodyPr>
          <a:lstStyle/>
          <a:p>
            <a:pPr algn="ctr"/>
            <a:r>
              <a:rPr lang="ar-SA" b="1" dirty="0">
                <a:cs typeface="+mj-cs"/>
              </a:rPr>
              <a:t>رد فعل المشتري</a:t>
            </a:r>
          </a:p>
        </p:txBody>
      </p:sp>
      <p:sp>
        <p:nvSpPr>
          <p:cNvPr id="17" name="مربع نص 16"/>
          <p:cNvSpPr txBox="1"/>
          <p:nvPr/>
        </p:nvSpPr>
        <p:spPr>
          <a:xfrm>
            <a:off x="8254652" y="3784549"/>
            <a:ext cx="3081403" cy="830997"/>
          </a:xfrm>
          <a:prstGeom prst="rect">
            <a:avLst/>
          </a:prstGeom>
          <a:noFill/>
        </p:spPr>
        <p:txBody>
          <a:bodyPr wrap="square" rtlCol="1">
            <a:spAutoFit/>
          </a:bodyPr>
          <a:lstStyle/>
          <a:p>
            <a:pPr algn="ctr"/>
            <a:r>
              <a:rPr lang="ar-SA" sz="1600" b="1" dirty="0">
                <a:cs typeface="+mj-cs"/>
              </a:rPr>
              <a:t>مواقف الشراء وتفضيلات سلوك الشراء: ما يشتريه المشتري، متى، أين، و ما مقدار التفاعل مع العلامة التجارية و العلاقات؟</a:t>
            </a:r>
          </a:p>
        </p:txBody>
      </p:sp>
    </p:spTree>
    <p:extLst>
      <p:ext uri="{BB962C8B-B14F-4D97-AF65-F5344CB8AC3E}">
        <p14:creationId xmlns:p14="http://schemas.microsoft.com/office/powerpoint/2010/main" val="1803703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276" y="936408"/>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3" name="TextBox 2"/>
          <p:cNvSpPr txBox="1"/>
          <p:nvPr/>
        </p:nvSpPr>
        <p:spPr>
          <a:xfrm>
            <a:off x="1572295" y="-45242"/>
            <a:ext cx="802616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4. Characteristics affecting consumer behavior</a:t>
            </a:r>
            <a:endParaRPr lang="ar-EG" dirty="0"/>
          </a:p>
          <a:p>
            <a:r>
              <a:rPr lang="ar-EG" dirty="0"/>
              <a:t>السمات التي تؤثر على سلوك المستهلك</a:t>
            </a:r>
            <a:r>
              <a:rPr lang="en-US" dirty="0"/>
              <a:t> </a:t>
            </a:r>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2" name="Picture 1">
            <a:extLst>
              <a:ext uri="{FF2B5EF4-FFF2-40B4-BE49-F238E27FC236}">
                <a16:creationId xmlns:a16="http://schemas.microsoft.com/office/drawing/2014/main" id="{5E96B859-CC56-43E8-D498-063730F94589}"/>
              </a:ext>
            </a:extLst>
          </p:cNvPr>
          <p:cNvPicPr>
            <a:picLocks noChangeAspect="1"/>
          </p:cNvPicPr>
          <p:nvPr/>
        </p:nvPicPr>
        <p:blipFill>
          <a:blip r:embed="rId3"/>
          <a:stretch>
            <a:fillRect/>
          </a:stretch>
        </p:blipFill>
        <p:spPr>
          <a:xfrm>
            <a:off x="1643509" y="1706459"/>
            <a:ext cx="8559526" cy="4140956"/>
          </a:xfrm>
          <a:prstGeom prst="rect">
            <a:avLst/>
          </a:prstGeom>
        </p:spPr>
      </p:pic>
      <p:sp>
        <p:nvSpPr>
          <p:cNvPr id="4" name="TextBox 3">
            <a:extLst>
              <a:ext uri="{FF2B5EF4-FFF2-40B4-BE49-F238E27FC236}">
                <a16:creationId xmlns:a16="http://schemas.microsoft.com/office/drawing/2014/main" id="{02345A72-83BC-94C9-38F5-AEADC2044B7B}"/>
              </a:ext>
            </a:extLst>
          </p:cNvPr>
          <p:cNvSpPr txBox="1"/>
          <p:nvPr/>
        </p:nvSpPr>
        <p:spPr>
          <a:xfrm>
            <a:off x="9598462" y="1729047"/>
            <a:ext cx="2305141" cy="2308324"/>
          </a:xfrm>
          <a:prstGeom prst="rect">
            <a:avLst/>
          </a:prstGeom>
          <a:noFill/>
        </p:spPr>
        <p:txBody>
          <a:bodyPr wrap="square" rtlCol="0">
            <a:spAutoFit/>
          </a:bodyPr>
          <a:lstStyle/>
          <a:p>
            <a:pPr algn="ctr"/>
            <a:r>
              <a:rPr lang="ar-EG" b="1" dirty="0"/>
              <a:t>شخصية</a:t>
            </a:r>
          </a:p>
          <a:p>
            <a:pPr marL="285750" indent="-285750" algn="ctr" rtl="1">
              <a:buFont typeface="Arial" panose="020B0604020202020204" pitchFamily="34" charset="0"/>
              <a:buChar char="•"/>
            </a:pPr>
            <a:r>
              <a:rPr lang="ar-EG" dirty="0"/>
              <a:t>العمر و المرحلة في دورة الحياة</a:t>
            </a:r>
          </a:p>
          <a:p>
            <a:pPr marL="285750" indent="-285750" algn="ctr" rtl="1">
              <a:buFont typeface="Arial" panose="020B0604020202020204" pitchFamily="34" charset="0"/>
              <a:buChar char="•"/>
            </a:pPr>
            <a:r>
              <a:rPr lang="ar-EG" dirty="0"/>
              <a:t>المهنة</a:t>
            </a:r>
          </a:p>
          <a:p>
            <a:pPr marL="285750" indent="-285750" algn="ctr" rtl="1">
              <a:buFont typeface="Arial" panose="020B0604020202020204" pitchFamily="34" charset="0"/>
              <a:buChar char="•"/>
            </a:pPr>
            <a:r>
              <a:rPr lang="ar-EG" dirty="0"/>
              <a:t>الموقف الاقتصادي</a:t>
            </a:r>
          </a:p>
          <a:p>
            <a:pPr marL="285750" indent="-285750" algn="ctr" rtl="1">
              <a:buFont typeface="Arial" panose="020B0604020202020204" pitchFamily="34" charset="0"/>
              <a:buChar char="•"/>
            </a:pPr>
            <a:r>
              <a:rPr lang="ar-EG" dirty="0"/>
              <a:t>أسلوب الحياة</a:t>
            </a:r>
          </a:p>
          <a:p>
            <a:pPr marL="285750" indent="-285750" algn="ctr" rtl="1">
              <a:buFont typeface="Arial" panose="020B0604020202020204" pitchFamily="34" charset="0"/>
              <a:buChar char="•"/>
            </a:pPr>
            <a:r>
              <a:rPr lang="ar-EG" dirty="0"/>
              <a:t>الشخصية و المفهوم الذاتي</a:t>
            </a:r>
            <a:endParaRPr lang="en-US" dirty="0"/>
          </a:p>
        </p:txBody>
      </p:sp>
      <p:sp>
        <p:nvSpPr>
          <p:cNvPr id="8" name="TextBox 7">
            <a:extLst>
              <a:ext uri="{FF2B5EF4-FFF2-40B4-BE49-F238E27FC236}">
                <a16:creationId xmlns:a16="http://schemas.microsoft.com/office/drawing/2014/main" id="{3BDA69F1-4940-CF55-4FDB-F99E6CA731F1}"/>
              </a:ext>
            </a:extLst>
          </p:cNvPr>
          <p:cNvSpPr txBox="1"/>
          <p:nvPr/>
        </p:nvSpPr>
        <p:spPr>
          <a:xfrm>
            <a:off x="169276" y="4155848"/>
            <a:ext cx="2305141" cy="1200329"/>
          </a:xfrm>
          <a:prstGeom prst="rect">
            <a:avLst/>
          </a:prstGeom>
          <a:noFill/>
        </p:spPr>
        <p:txBody>
          <a:bodyPr wrap="square" rtlCol="0">
            <a:spAutoFit/>
          </a:bodyPr>
          <a:lstStyle/>
          <a:p>
            <a:pPr algn="ctr"/>
            <a:r>
              <a:rPr lang="ar-EG" b="1" dirty="0"/>
              <a:t>ثقافية</a:t>
            </a:r>
          </a:p>
          <a:p>
            <a:pPr marL="285750" indent="-285750" algn="ctr" rtl="1">
              <a:buFont typeface="Arial" panose="020B0604020202020204" pitchFamily="34" charset="0"/>
              <a:buChar char="•"/>
            </a:pPr>
            <a:r>
              <a:rPr lang="ar-EG" dirty="0"/>
              <a:t>الثقافة</a:t>
            </a:r>
          </a:p>
          <a:p>
            <a:pPr marL="285750" indent="-285750" algn="ctr" rtl="1">
              <a:buFont typeface="Arial" panose="020B0604020202020204" pitchFamily="34" charset="0"/>
              <a:buChar char="•"/>
            </a:pPr>
            <a:r>
              <a:rPr lang="ar-EG" dirty="0"/>
              <a:t>الثقاقة الفرعية</a:t>
            </a:r>
          </a:p>
          <a:p>
            <a:pPr marL="285750" indent="-285750" algn="ctr" rtl="1">
              <a:buFont typeface="Arial" panose="020B0604020202020204" pitchFamily="34" charset="0"/>
              <a:buChar char="•"/>
            </a:pPr>
            <a:r>
              <a:rPr lang="ar-EG" dirty="0"/>
              <a:t>المكانة الاقتصادية</a:t>
            </a:r>
            <a:endParaRPr lang="en-US" dirty="0"/>
          </a:p>
        </p:txBody>
      </p:sp>
      <p:sp>
        <p:nvSpPr>
          <p:cNvPr id="9" name="TextBox 8">
            <a:extLst>
              <a:ext uri="{FF2B5EF4-FFF2-40B4-BE49-F238E27FC236}">
                <a16:creationId xmlns:a16="http://schemas.microsoft.com/office/drawing/2014/main" id="{5C3BB58D-7711-AB14-1971-7937F3898AE2}"/>
              </a:ext>
            </a:extLst>
          </p:cNvPr>
          <p:cNvSpPr txBox="1"/>
          <p:nvPr/>
        </p:nvSpPr>
        <p:spPr>
          <a:xfrm>
            <a:off x="836394" y="1948785"/>
            <a:ext cx="2305141" cy="1200329"/>
          </a:xfrm>
          <a:prstGeom prst="rect">
            <a:avLst/>
          </a:prstGeom>
          <a:noFill/>
        </p:spPr>
        <p:txBody>
          <a:bodyPr wrap="square" rtlCol="0">
            <a:spAutoFit/>
          </a:bodyPr>
          <a:lstStyle/>
          <a:p>
            <a:pPr algn="ctr"/>
            <a:r>
              <a:rPr lang="ar-EG" b="1" dirty="0"/>
              <a:t>اجتماعية</a:t>
            </a:r>
          </a:p>
          <a:p>
            <a:pPr marL="285750" indent="-285750" algn="ctr" rtl="1">
              <a:buFont typeface="Arial" panose="020B0604020202020204" pitchFamily="34" charset="0"/>
              <a:buChar char="•"/>
            </a:pPr>
            <a:r>
              <a:rPr lang="ar-EG" dirty="0"/>
              <a:t>الجماعات المرجعية</a:t>
            </a:r>
          </a:p>
          <a:p>
            <a:pPr marL="285750" indent="-285750" algn="ctr" rtl="1">
              <a:buFont typeface="Arial" panose="020B0604020202020204" pitchFamily="34" charset="0"/>
              <a:buChar char="•"/>
            </a:pPr>
            <a:r>
              <a:rPr lang="ar-EG" dirty="0"/>
              <a:t>العائلة</a:t>
            </a:r>
          </a:p>
          <a:p>
            <a:pPr marL="285750" indent="-285750" algn="ctr" rtl="1">
              <a:buFont typeface="Arial" panose="020B0604020202020204" pitchFamily="34" charset="0"/>
              <a:buChar char="•"/>
            </a:pPr>
            <a:r>
              <a:rPr lang="ar-EG" dirty="0"/>
              <a:t>الدور و المكانة</a:t>
            </a:r>
          </a:p>
        </p:txBody>
      </p:sp>
      <p:sp>
        <p:nvSpPr>
          <p:cNvPr id="11" name="TextBox 10">
            <a:extLst>
              <a:ext uri="{FF2B5EF4-FFF2-40B4-BE49-F238E27FC236}">
                <a16:creationId xmlns:a16="http://schemas.microsoft.com/office/drawing/2014/main" id="{B610F005-3EE6-0407-BDAA-7371FD5CFA2E}"/>
              </a:ext>
            </a:extLst>
          </p:cNvPr>
          <p:cNvSpPr txBox="1"/>
          <p:nvPr/>
        </p:nvSpPr>
        <p:spPr>
          <a:xfrm>
            <a:off x="9750862" y="4291713"/>
            <a:ext cx="2305141" cy="1477328"/>
          </a:xfrm>
          <a:prstGeom prst="rect">
            <a:avLst/>
          </a:prstGeom>
          <a:noFill/>
        </p:spPr>
        <p:txBody>
          <a:bodyPr wrap="square" rtlCol="0">
            <a:spAutoFit/>
          </a:bodyPr>
          <a:lstStyle/>
          <a:p>
            <a:pPr algn="ctr"/>
            <a:r>
              <a:rPr lang="ar-EG" b="1" dirty="0"/>
              <a:t>نفسية</a:t>
            </a:r>
          </a:p>
          <a:p>
            <a:pPr marL="285750" indent="-285750" algn="ctr" rtl="1">
              <a:buFont typeface="Arial" panose="020B0604020202020204" pitchFamily="34" charset="0"/>
              <a:buChar char="•"/>
            </a:pPr>
            <a:r>
              <a:rPr lang="ar-EG" dirty="0"/>
              <a:t>الدوافع</a:t>
            </a:r>
          </a:p>
          <a:p>
            <a:pPr marL="285750" indent="-285750" algn="ctr" rtl="1">
              <a:buFont typeface="Arial" panose="020B0604020202020204" pitchFamily="34" charset="0"/>
              <a:buChar char="•"/>
            </a:pPr>
            <a:r>
              <a:rPr lang="ar-EG" dirty="0"/>
              <a:t>التصورات</a:t>
            </a:r>
          </a:p>
          <a:p>
            <a:pPr marL="285750" indent="-285750" algn="ctr" rtl="1">
              <a:buFont typeface="Arial" panose="020B0604020202020204" pitchFamily="34" charset="0"/>
              <a:buChar char="•"/>
            </a:pPr>
            <a:r>
              <a:rPr lang="ar-EG" dirty="0"/>
              <a:t>التعلم</a:t>
            </a:r>
          </a:p>
          <a:p>
            <a:pPr marL="285750" indent="-285750" algn="ctr" rtl="1">
              <a:buFont typeface="Arial" panose="020B0604020202020204" pitchFamily="34" charset="0"/>
              <a:buChar char="•"/>
            </a:pPr>
            <a:r>
              <a:rPr lang="ar-EG" dirty="0"/>
              <a:t>القناعات و الاتجاهات</a:t>
            </a:r>
            <a:endParaRPr lang="en-US" dirty="0"/>
          </a:p>
        </p:txBody>
      </p:sp>
    </p:spTree>
    <p:extLst>
      <p:ext uri="{BB962C8B-B14F-4D97-AF65-F5344CB8AC3E}">
        <p14:creationId xmlns:p14="http://schemas.microsoft.com/office/powerpoint/2010/main" val="911225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2" name="Content Placeholder 2">
            <a:extLst>
              <a:ext uri="{FF2B5EF4-FFF2-40B4-BE49-F238E27FC236}">
                <a16:creationId xmlns:a16="http://schemas.microsoft.com/office/drawing/2014/main" id="{2F70B374-E852-1851-2C43-7BC0C39895FF}"/>
              </a:ext>
            </a:extLst>
          </p:cNvPr>
          <p:cNvSpPr txBox="1">
            <a:spLocks/>
          </p:cNvSpPr>
          <p:nvPr/>
        </p:nvSpPr>
        <p:spPr>
          <a:xfrm>
            <a:off x="838200" y="1639682"/>
            <a:ext cx="10515600" cy="4834859"/>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C00000"/>
                </a:solidFill>
              </a:rPr>
              <a:t>4.1. Culture: </a:t>
            </a:r>
            <a:r>
              <a:rPr lang="ar-EG" sz="3200" b="1" dirty="0">
                <a:solidFill>
                  <a:srgbClr val="C00000"/>
                </a:solidFill>
              </a:rPr>
              <a:t>الثقافة</a:t>
            </a:r>
            <a:endParaRPr lang="en-US" sz="3200" b="1" dirty="0">
              <a:solidFill>
                <a:srgbClr val="C00000"/>
              </a:solidFill>
            </a:endParaRPr>
          </a:p>
          <a:p>
            <a:pPr marL="0" indent="0">
              <a:buFont typeface="Arial" panose="020B0604020202020204" pitchFamily="34" charset="0"/>
              <a:buNone/>
            </a:pPr>
            <a:r>
              <a:rPr lang="en-US" sz="3200" b="1" dirty="0">
                <a:solidFill>
                  <a:schemeClr val="accent1">
                    <a:lumMod val="50000"/>
                  </a:schemeClr>
                </a:solidFill>
              </a:rPr>
              <a:t>4.1.1. Culture</a:t>
            </a:r>
            <a:r>
              <a:rPr lang="ar-EG" sz="3200" b="1" dirty="0">
                <a:solidFill>
                  <a:schemeClr val="accent1">
                    <a:lumMod val="50000"/>
                  </a:schemeClr>
                </a:solidFill>
              </a:rPr>
              <a:t> الثقافة </a:t>
            </a:r>
            <a:endParaRPr lang="en-US" sz="3200" b="1" dirty="0">
              <a:solidFill>
                <a:schemeClr val="accent1">
                  <a:lumMod val="50000"/>
                </a:schemeClr>
              </a:solidFill>
            </a:endParaRPr>
          </a:p>
          <a:p>
            <a:pPr lvl="1"/>
            <a:r>
              <a:rPr lang="en-US" sz="2800" dirty="0"/>
              <a:t>The set of basic values, perceptions, wants, and behavior learned by a member of society from family and other important institutions. </a:t>
            </a:r>
            <a:endParaRPr lang="ar-EG" sz="2800" dirty="0"/>
          </a:p>
          <a:p>
            <a:pPr lvl="1"/>
            <a:r>
              <a:rPr lang="ar-EG" sz="2800" dirty="0"/>
              <a:t>مجموعة القيم الأساسية ، التصورات ، الرغبات ، و السلوكيات التي يتعلمها أفراد المجتمع من عائلاتهم و المؤسسات الاجتماعية الهامة الأخرى </a:t>
            </a:r>
            <a:endParaRPr lang="en-US" sz="2800" dirty="0"/>
          </a:p>
          <a:p>
            <a:pPr lvl="1"/>
            <a:endParaRPr lang="en-US" sz="2800" dirty="0"/>
          </a:p>
          <a:p>
            <a:pPr lvl="1"/>
            <a:r>
              <a:rPr lang="en-US" sz="2800" dirty="0"/>
              <a:t>It is the most basic cause of person’s wants and behavior. </a:t>
            </a:r>
            <a:endParaRPr lang="ar-EG" sz="2800" dirty="0"/>
          </a:p>
          <a:p>
            <a:pPr lvl="1"/>
            <a:r>
              <a:rPr lang="ar-EG" sz="2800" dirty="0"/>
              <a:t>هي السبب الأصيل الرئيسي لرغبات الفرد و سلوكياته</a:t>
            </a:r>
            <a:endParaRPr lang="en-US" sz="2800" dirty="0"/>
          </a:p>
          <a:p>
            <a:pPr lvl="1"/>
            <a:endParaRPr lang="en-US" sz="2800" dirty="0"/>
          </a:p>
          <a:p>
            <a:pPr lvl="1"/>
            <a:r>
              <a:rPr lang="en-US" sz="2800" dirty="0"/>
              <a:t>Marketers are always monitoring the market for cultural shifts in order to seize new opportunities by developing new products. </a:t>
            </a:r>
            <a:endParaRPr lang="ar-EG" sz="2800" dirty="0"/>
          </a:p>
          <a:p>
            <a:pPr lvl="1"/>
            <a:r>
              <a:rPr lang="ar-EG" sz="2800" dirty="0"/>
              <a:t>المسوقين دائما ما يراقبون التحولات  الثقافية في السوق لاغتنام فرص جديدة عن طريق تطوير منتجات  جديدة </a:t>
            </a:r>
            <a:endParaRPr lang="en-US" sz="2800" dirty="0"/>
          </a:p>
        </p:txBody>
      </p:sp>
      <p:sp>
        <p:nvSpPr>
          <p:cNvPr id="4" name="TextBox 3">
            <a:extLst>
              <a:ext uri="{FF2B5EF4-FFF2-40B4-BE49-F238E27FC236}">
                <a16:creationId xmlns:a16="http://schemas.microsoft.com/office/drawing/2014/main" id="{BCFFFE1F-A370-9EAB-661A-CFBDE074671B}"/>
              </a:ext>
            </a:extLst>
          </p:cNvPr>
          <p:cNvSpPr txBox="1"/>
          <p:nvPr/>
        </p:nvSpPr>
        <p:spPr>
          <a:xfrm>
            <a:off x="1572295" y="-45242"/>
            <a:ext cx="802616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4. Characteristics affecting consumer behavior</a:t>
            </a:r>
            <a:endParaRPr lang="ar-EG" dirty="0"/>
          </a:p>
          <a:p>
            <a:r>
              <a:rPr lang="ar-EG" dirty="0"/>
              <a:t>السمات التي تؤثر على سلوك المستهلك</a:t>
            </a:r>
            <a:r>
              <a:rPr lang="en-US" dirty="0"/>
              <a:t> </a:t>
            </a:r>
          </a:p>
        </p:txBody>
      </p:sp>
    </p:spTree>
    <p:extLst>
      <p:ext uri="{BB962C8B-B14F-4D97-AF65-F5344CB8AC3E}">
        <p14:creationId xmlns:p14="http://schemas.microsoft.com/office/powerpoint/2010/main" val="1958777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2" name="Picture 1">
            <a:extLst>
              <a:ext uri="{FF2B5EF4-FFF2-40B4-BE49-F238E27FC236}">
                <a16:creationId xmlns:a16="http://schemas.microsoft.com/office/drawing/2014/main" id="{40BD39F3-CEC5-0C11-4A65-ECB40E76F10E}"/>
              </a:ext>
            </a:extLst>
          </p:cNvPr>
          <p:cNvPicPr>
            <a:picLocks noChangeAspect="1"/>
          </p:cNvPicPr>
          <p:nvPr/>
        </p:nvPicPr>
        <p:blipFill>
          <a:blip r:embed="rId3"/>
          <a:stretch>
            <a:fillRect/>
          </a:stretch>
        </p:blipFill>
        <p:spPr>
          <a:xfrm>
            <a:off x="1623827" y="4523521"/>
            <a:ext cx="4273899" cy="2112687"/>
          </a:xfrm>
          <a:prstGeom prst="rect">
            <a:avLst/>
          </a:prstGeom>
          <a:ln>
            <a:noFill/>
          </a:ln>
          <a:effectLst>
            <a:softEdge rad="112500"/>
          </a:effectLst>
        </p:spPr>
      </p:pic>
      <p:sp>
        <p:nvSpPr>
          <p:cNvPr id="4" name="Title 1">
            <a:extLst>
              <a:ext uri="{FF2B5EF4-FFF2-40B4-BE49-F238E27FC236}">
                <a16:creationId xmlns:a16="http://schemas.microsoft.com/office/drawing/2014/main" id="{E62E7916-8C4D-62D3-6306-DAB7BD4A2A29}"/>
              </a:ext>
            </a:extLst>
          </p:cNvPr>
          <p:cNvSpPr txBox="1">
            <a:spLocks/>
          </p:cNvSpPr>
          <p:nvPr/>
        </p:nvSpPr>
        <p:spPr>
          <a:xfrm>
            <a:off x="569903" y="996507"/>
            <a:ext cx="2840182" cy="3539430"/>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Example: Shift towards healthy lifestyle (healthy eating + fitness)</a:t>
            </a:r>
            <a:endParaRPr lang="ar-EG" dirty="0"/>
          </a:p>
          <a:p>
            <a:r>
              <a:rPr lang="ar-EG" dirty="0"/>
              <a:t>مثال: التحول نحو أسلوب الحياة الصحى ( طعام صحي و لياقة بدنية)</a:t>
            </a:r>
            <a:endParaRPr lang="en-US" dirty="0"/>
          </a:p>
        </p:txBody>
      </p:sp>
      <p:pic>
        <p:nvPicPr>
          <p:cNvPr id="8" name="Picture 7">
            <a:extLst>
              <a:ext uri="{FF2B5EF4-FFF2-40B4-BE49-F238E27FC236}">
                <a16:creationId xmlns:a16="http://schemas.microsoft.com/office/drawing/2014/main" id="{60BA1016-5D28-3398-B7FA-B400408A6F5C}"/>
              </a:ext>
            </a:extLst>
          </p:cNvPr>
          <p:cNvPicPr>
            <a:picLocks noChangeAspect="1"/>
          </p:cNvPicPr>
          <p:nvPr/>
        </p:nvPicPr>
        <p:blipFill>
          <a:blip r:embed="rId4"/>
          <a:stretch>
            <a:fillRect/>
          </a:stretch>
        </p:blipFill>
        <p:spPr>
          <a:xfrm>
            <a:off x="3982638" y="1283988"/>
            <a:ext cx="3635375" cy="3635375"/>
          </a:xfrm>
          <a:prstGeom prst="rect">
            <a:avLst/>
          </a:prstGeom>
        </p:spPr>
      </p:pic>
      <p:pic>
        <p:nvPicPr>
          <p:cNvPr id="9" name="Picture 8">
            <a:extLst>
              <a:ext uri="{FF2B5EF4-FFF2-40B4-BE49-F238E27FC236}">
                <a16:creationId xmlns:a16="http://schemas.microsoft.com/office/drawing/2014/main" id="{E5704BEF-8D45-32A1-A6B0-BA60B511D836}"/>
              </a:ext>
            </a:extLst>
          </p:cNvPr>
          <p:cNvPicPr>
            <a:picLocks noChangeAspect="1"/>
          </p:cNvPicPr>
          <p:nvPr/>
        </p:nvPicPr>
        <p:blipFill>
          <a:blip r:embed="rId5"/>
          <a:stretch>
            <a:fillRect/>
          </a:stretch>
        </p:blipFill>
        <p:spPr>
          <a:xfrm>
            <a:off x="8254313" y="996507"/>
            <a:ext cx="3257838" cy="3257838"/>
          </a:xfrm>
          <a:prstGeom prst="rect">
            <a:avLst/>
          </a:prstGeom>
        </p:spPr>
      </p:pic>
      <p:pic>
        <p:nvPicPr>
          <p:cNvPr id="11" name="Picture 10">
            <a:extLst>
              <a:ext uri="{FF2B5EF4-FFF2-40B4-BE49-F238E27FC236}">
                <a16:creationId xmlns:a16="http://schemas.microsoft.com/office/drawing/2014/main" id="{3D013907-1ADB-75FB-B1C9-069FB8E97F85}"/>
              </a:ext>
            </a:extLst>
          </p:cNvPr>
          <p:cNvPicPr>
            <a:picLocks noChangeAspect="1"/>
          </p:cNvPicPr>
          <p:nvPr/>
        </p:nvPicPr>
        <p:blipFill>
          <a:blip r:embed="rId6"/>
          <a:stretch>
            <a:fillRect/>
          </a:stretch>
        </p:blipFill>
        <p:spPr>
          <a:xfrm>
            <a:off x="6455733" y="4376038"/>
            <a:ext cx="5056418" cy="2481962"/>
          </a:xfrm>
          <a:prstGeom prst="rect">
            <a:avLst/>
          </a:prstGeom>
          <a:ln>
            <a:noFill/>
          </a:ln>
          <a:effectLst>
            <a:softEdge rad="112500"/>
          </a:effectLst>
        </p:spPr>
      </p:pic>
    </p:spTree>
    <p:extLst>
      <p:ext uri="{BB962C8B-B14F-4D97-AF65-F5344CB8AC3E}">
        <p14:creationId xmlns:p14="http://schemas.microsoft.com/office/powerpoint/2010/main" val="2776516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2" name="Content Placeholder 2">
            <a:extLst>
              <a:ext uri="{FF2B5EF4-FFF2-40B4-BE49-F238E27FC236}">
                <a16:creationId xmlns:a16="http://schemas.microsoft.com/office/drawing/2014/main" id="{2775BCAB-792B-51EE-486D-63DDFFCBB3FA}"/>
              </a:ext>
            </a:extLst>
          </p:cNvPr>
          <p:cNvSpPr txBox="1">
            <a:spLocks/>
          </p:cNvSpPr>
          <p:nvPr/>
        </p:nvSpPr>
        <p:spPr>
          <a:xfrm>
            <a:off x="169276" y="1166606"/>
            <a:ext cx="9071458" cy="4834859"/>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2D3956"/>
                </a:solidFill>
              </a:rPr>
              <a:t>4.1.2. Subculture: </a:t>
            </a:r>
            <a:r>
              <a:rPr lang="ar-EG" sz="3200" b="1" dirty="0">
                <a:solidFill>
                  <a:srgbClr val="2D3956"/>
                </a:solidFill>
              </a:rPr>
              <a:t>الثقافة الفرعية</a:t>
            </a:r>
            <a:endParaRPr lang="en-US" sz="3200" b="1" dirty="0">
              <a:solidFill>
                <a:srgbClr val="2D3956"/>
              </a:solidFill>
            </a:endParaRPr>
          </a:p>
          <a:p>
            <a:pPr lvl="1"/>
            <a:r>
              <a:rPr lang="en-US" sz="2800" dirty="0"/>
              <a:t>Subculture is a group of people with shared value systems based on common life experiences and situations.</a:t>
            </a:r>
            <a:endParaRPr lang="ar-EG" sz="2800" dirty="0"/>
          </a:p>
          <a:p>
            <a:pPr lvl="1"/>
            <a:r>
              <a:rPr lang="ar-EG" sz="2800" dirty="0"/>
              <a:t>الثقاقة الفرعية تتمثل في مجموعة من الأفراد يتشاركون نظام من القيم مبني على خبرات و مواقف حياتية مشابهة أو مشتركة</a:t>
            </a:r>
            <a:endParaRPr lang="en-US" sz="2800" dirty="0"/>
          </a:p>
          <a:p>
            <a:pPr lvl="1"/>
            <a:r>
              <a:rPr lang="en-US" sz="2800" dirty="0"/>
              <a:t>Subcultures include nationalities, religions, racial groups, and geographic regions.</a:t>
            </a:r>
            <a:endParaRPr lang="ar-EG" sz="2800" dirty="0"/>
          </a:p>
          <a:p>
            <a:pPr lvl="1"/>
            <a:r>
              <a:rPr lang="ar-EG" sz="2800" dirty="0"/>
              <a:t>الثقافات الفرعية تتضمن الجنسيات ، الديانات ، المجموعات العرقية ، و المناطق الجغرافية</a:t>
            </a:r>
            <a:endParaRPr lang="en-US" sz="2800" dirty="0"/>
          </a:p>
          <a:p>
            <a:pPr lvl="1"/>
            <a:r>
              <a:rPr lang="en-US" sz="2800" dirty="0"/>
              <a:t>Many subcultures make up important market segments, and marketers often design products and marketing programs tailored to their needs </a:t>
            </a:r>
            <a:endParaRPr lang="ar-EG" sz="2800" dirty="0"/>
          </a:p>
          <a:p>
            <a:pPr lvl="1"/>
            <a:r>
              <a:rPr lang="ar-EG" sz="2800" dirty="0"/>
              <a:t>الكثير من الثقافات الفرعية تُكون قطاعات هامة من السوق . و غالباَ ما يقوم المسوقين بتصميم منتجات و برامج تسويقية مُفصلة خصيصاَ لحاجاتهم</a:t>
            </a:r>
            <a:endParaRPr lang="en-US" sz="2800" dirty="0"/>
          </a:p>
        </p:txBody>
      </p:sp>
      <p:pic>
        <p:nvPicPr>
          <p:cNvPr id="4" name="Picture 3">
            <a:extLst>
              <a:ext uri="{FF2B5EF4-FFF2-40B4-BE49-F238E27FC236}">
                <a16:creationId xmlns:a16="http://schemas.microsoft.com/office/drawing/2014/main" id="{BA642E1E-160C-5F5F-A0BC-C113EFFE4398}"/>
              </a:ext>
            </a:extLst>
          </p:cNvPr>
          <p:cNvPicPr>
            <a:picLocks noChangeAspect="1"/>
          </p:cNvPicPr>
          <p:nvPr/>
        </p:nvPicPr>
        <p:blipFill>
          <a:blip r:embed="rId3"/>
          <a:stretch>
            <a:fillRect/>
          </a:stretch>
        </p:blipFill>
        <p:spPr>
          <a:xfrm>
            <a:off x="9375038" y="2821858"/>
            <a:ext cx="2438232" cy="3806666"/>
          </a:xfrm>
          <a:prstGeom prst="rect">
            <a:avLst/>
          </a:prstGeom>
        </p:spPr>
      </p:pic>
      <p:pic>
        <p:nvPicPr>
          <p:cNvPr id="8" name="Picture 7">
            <a:extLst>
              <a:ext uri="{FF2B5EF4-FFF2-40B4-BE49-F238E27FC236}">
                <a16:creationId xmlns:a16="http://schemas.microsoft.com/office/drawing/2014/main" id="{F4E36304-C162-C1B1-ADA8-A2622D4A81A4}"/>
              </a:ext>
            </a:extLst>
          </p:cNvPr>
          <p:cNvPicPr>
            <a:picLocks noChangeAspect="1"/>
          </p:cNvPicPr>
          <p:nvPr/>
        </p:nvPicPr>
        <p:blipFill>
          <a:blip r:embed="rId4"/>
          <a:stretch>
            <a:fillRect/>
          </a:stretch>
        </p:blipFill>
        <p:spPr>
          <a:xfrm>
            <a:off x="9899834" y="1084520"/>
            <a:ext cx="1869271" cy="1087229"/>
          </a:xfrm>
          <a:prstGeom prst="rect">
            <a:avLst/>
          </a:prstGeom>
        </p:spPr>
      </p:pic>
      <p:sp>
        <p:nvSpPr>
          <p:cNvPr id="9" name="TextBox 8">
            <a:extLst>
              <a:ext uri="{FF2B5EF4-FFF2-40B4-BE49-F238E27FC236}">
                <a16:creationId xmlns:a16="http://schemas.microsoft.com/office/drawing/2014/main" id="{37992409-B396-3065-4B8D-4AA9C0187169}"/>
              </a:ext>
            </a:extLst>
          </p:cNvPr>
          <p:cNvSpPr txBox="1"/>
          <p:nvPr/>
        </p:nvSpPr>
        <p:spPr>
          <a:xfrm>
            <a:off x="9269935" y="2080578"/>
            <a:ext cx="2818032" cy="646331"/>
          </a:xfrm>
          <a:prstGeom prst="rect">
            <a:avLst/>
          </a:prstGeom>
          <a:solidFill>
            <a:srgbClr val="203E5F"/>
          </a:solidFill>
        </p:spPr>
        <p:txBody>
          <a:bodyPr wrap="square">
            <a:spAutoFit/>
          </a:bodyPr>
          <a:lstStyle/>
          <a:p>
            <a:r>
              <a:rPr lang="en-US" sz="1800" b="1" dirty="0">
                <a:solidFill>
                  <a:schemeClr val="bg1"/>
                </a:solidFill>
              </a:rPr>
              <a:t>Expatriate population in the KSA according to nation</a:t>
            </a:r>
            <a:endParaRPr lang="x-none" dirty="0"/>
          </a:p>
        </p:txBody>
      </p:sp>
      <p:sp>
        <p:nvSpPr>
          <p:cNvPr id="11" name="TextBox 10">
            <a:extLst>
              <a:ext uri="{FF2B5EF4-FFF2-40B4-BE49-F238E27FC236}">
                <a16:creationId xmlns:a16="http://schemas.microsoft.com/office/drawing/2014/main" id="{F10CAEA5-2F9B-5C0B-3724-9EF5F9102E0E}"/>
              </a:ext>
            </a:extLst>
          </p:cNvPr>
          <p:cNvSpPr txBox="1"/>
          <p:nvPr/>
        </p:nvSpPr>
        <p:spPr>
          <a:xfrm>
            <a:off x="1572295" y="-45242"/>
            <a:ext cx="802616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4. Characteristics affecting consumer behavior</a:t>
            </a:r>
            <a:endParaRPr lang="ar-EG" dirty="0"/>
          </a:p>
          <a:p>
            <a:r>
              <a:rPr lang="ar-EG" dirty="0"/>
              <a:t>السمات التي تؤثر على سلوك المستهلك</a:t>
            </a:r>
            <a:r>
              <a:rPr lang="en-US" dirty="0"/>
              <a:t> </a:t>
            </a:r>
          </a:p>
        </p:txBody>
      </p:sp>
    </p:spTree>
    <p:extLst>
      <p:ext uri="{BB962C8B-B14F-4D97-AF65-F5344CB8AC3E}">
        <p14:creationId xmlns:p14="http://schemas.microsoft.com/office/powerpoint/2010/main" val="382161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4" name="TextBox 3">
            <a:extLst>
              <a:ext uri="{FF2B5EF4-FFF2-40B4-BE49-F238E27FC236}">
                <a16:creationId xmlns:a16="http://schemas.microsoft.com/office/drawing/2014/main" id="{0063C6E4-BF07-71D8-BF6F-670B55974A55}"/>
              </a:ext>
            </a:extLst>
          </p:cNvPr>
          <p:cNvSpPr txBox="1"/>
          <p:nvPr/>
        </p:nvSpPr>
        <p:spPr>
          <a:xfrm>
            <a:off x="1572295" y="-45242"/>
            <a:ext cx="802616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4. Characteristics affecting consumer behavior</a:t>
            </a:r>
            <a:endParaRPr lang="ar-EG" dirty="0"/>
          </a:p>
          <a:p>
            <a:r>
              <a:rPr lang="ar-EG" dirty="0"/>
              <a:t>السمات التي تؤثر على سلوك المستهلك</a:t>
            </a:r>
            <a:r>
              <a:rPr lang="en-US" dirty="0"/>
              <a:t> </a:t>
            </a:r>
          </a:p>
        </p:txBody>
      </p:sp>
      <p:sp>
        <p:nvSpPr>
          <p:cNvPr id="9" name="TextBox 8">
            <a:extLst>
              <a:ext uri="{FF2B5EF4-FFF2-40B4-BE49-F238E27FC236}">
                <a16:creationId xmlns:a16="http://schemas.microsoft.com/office/drawing/2014/main" id="{17FD8968-8D4F-A66D-4F4F-EC61D4E3DBD1}"/>
              </a:ext>
            </a:extLst>
          </p:cNvPr>
          <p:cNvSpPr txBox="1"/>
          <p:nvPr/>
        </p:nvSpPr>
        <p:spPr>
          <a:xfrm>
            <a:off x="169275" y="1164680"/>
            <a:ext cx="11767203" cy="5355312"/>
          </a:xfrm>
          <a:prstGeom prst="rect">
            <a:avLst/>
          </a:prstGeom>
          <a:noFill/>
        </p:spPr>
        <p:txBody>
          <a:bodyPr wrap="square">
            <a:spAutoFit/>
          </a:bodyPr>
          <a:lstStyle/>
          <a:p>
            <a:pPr marL="0" indent="0">
              <a:buNone/>
            </a:pPr>
            <a:r>
              <a:rPr lang="en-US" b="1" dirty="0">
                <a:solidFill>
                  <a:srgbClr val="2D3956"/>
                </a:solidFill>
              </a:rPr>
              <a:t>4.1.3. Social Class: </a:t>
            </a:r>
            <a:r>
              <a:rPr lang="ar-EG" b="1" dirty="0">
                <a:solidFill>
                  <a:srgbClr val="2D3956"/>
                </a:solidFill>
              </a:rPr>
              <a:t>الطبقة الاجتماعية</a:t>
            </a:r>
            <a:endParaRPr lang="en-US" b="1" dirty="0">
              <a:solidFill>
                <a:srgbClr val="2D3956"/>
              </a:solidFill>
            </a:endParaRPr>
          </a:p>
          <a:p>
            <a:pPr lvl="1"/>
            <a:r>
              <a:rPr lang="en-US" dirty="0"/>
              <a:t>Permanent and ordered divisions in a society whose members share similar values, interest, and behaviors.</a:t>
            </a:r>
          </a:p>
          <a:p>
            <a:pPr lvl="1"/>
            <a:r>
              <a:rPr lang="en-US" dirty="0"/>
              <a:t>We can divide society as following: upper </a:t>
            </a:r>
            <a:r>
              <a:rPr lang="en-US" dirty="0" err="1"/>
              <a:t>upper</a:t>
            </a:r>
            <a:r>
              <a:rPr lang="en-US" dirty="0"/>
              <a:t> class, lower upper class, upper middle class, middle class, working class, upper lower class, lower </a:t>
            </a:r>
            <a:r>
              <a:rPr lang="en-US" dirty="0" err="1"/>
              <a:t>lower</a:t>
            </a:r>
            <a:r>
              <a:rPr lang="en-US" dirty="0"/>
              <a:t> class.</a:t>
            </a:r>
            <a:endParaRPr lang="ar-EG" dirty="0"/>
          </a:p>
          <a:p>
            <a:pPr lvl="1"/>
            <a:r>
              <a:rPr lang="ar-EG" dirty="0"/>
              <a:t>هي الأقسام الدائمة و المنظمة في المجتمع التي يتشارك أعضاؤها قيم و اهتمامات و سلوكيات متشابهة. يمكننا تقسيم المجتمع كما يلي: الطبقة العليا الأعلى ، الطبقة العليا المتوسطة ، الطبقة المتوسطة ، الطبقة العاملة ، الطبقة الدُنيا الأعلى ، و الطبقة الدُنيا الأسفل</a:t>
            </a:r>
          </a:p>
          <a:p>
            <a:pPr lvl="1"/>
            <a:endParaRPr lang="en-US" dirty="0"/>
          </a:p>
          <a:p>
            <a:pPr lvl="1"/>
            <a:r>
              <a:rPr lang="en-US" dirty="0"/>
              <a:t>Social class is not determined by a single factor such as income but is measured as a combination of occupation, income, education, wealth, and other variables.</a:t>
            </a:r>
            <a:endParaRPr lang="ar-EG" dirty="0"/>
          </a:p>
          <a:p>
            <a:pPr lvl="1"/>
            <a:r>
              <a:rPr lang="ar-EG" dirty="0"/>
              <a:t>الطبقة الاجتماعية لا يتم تحديدها بعامل واحد مثل الدخل ولكن بمزيج من العوامل مثل المهنة أو الوظيفة ، الدخل ، التعليم ، الثروة ، و متغيرات أخرى</a:t>
            </a:r>
            <a:endParaRPr lang="en-US" dirty="0"/>
          </a:p>
          <a:p>
            <a:pPr lvl="1"/>
            <a:endParaRPr lang="ar-EG" dirty="0"/>
          </a:p>
          <a:p>
            <a:pPr lvl="1"/>
            <a:r>
              <a:rPr lang="en-US" dirty="0"/>
              <a:t>In some social system members of different classes are reared for certain roles and cannot change their social position like in India </a:t>
            </a:r>
            <a:endParaRPr lang="ar-EG" dirty="0"/>
          </a:p>
          <a:p>
            <a:pPr lvl="1"/>
            <a:r>
              <a:rPr lang="ar-EG" dirty="0"/>
              <a:t>في بعض الأنظمة الاجتماعية ، الأفراد في الطبقات المختلفة يتم تنشئتهم لأدوار معينة و لا يمكنهم تغير مكانتهم الاجتماعية بعد ذلك كما يحدث في الهند على سبيل المثال</a:t>
            </a:r>
            <a:endParaRPr lang="en-US" dirty="0"/>
          </a:p>
          <a:p>
            <a:pPr lvl="1"/>
            <a:endParaRPr lang="ar-EG" dirty="0"/>
          </a:p>
          <a:p>
            <a:pPr lvl="1"/>
            <a:r>
              <a:rPr lang="en-US" dirty="0"/>
              <a:t>Marketers are interested in social class because people within a given social class tend to exhibit similar buying behavior </a:t>
            </a:r>
            <a:endParaRPr lang="ar-EG" dirty="0"/>
          </a:p>
          <a:p>
            <a:pPr lvl="1"/>
            <a:r>
              <a:rPr lang="ar-EG" dirty="0"/>
              <a:t>المسوقين يهتمون بالطبقات الاجتماعية لأن الأفراد في طبقة اجتماعية معينة يميلون إلى إظهار سلوك شراء مماثل</a:t>
            </a:r>
            <a:endParaRPr lang="en-US" dirty="0"/>
          </a:p>
        </p:txBody>
      </p:sp>
    </p:spTree>
    <p:extLst>
      <p:ext uri="{BB962C8B-B14F-4D97-AF65-F5344CB8AC3E}">
        <p14:creationId xmlns:p14="http://schemas.microsoft.com/office/powerpoint/2010/main" val="1163208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8" name="Picture 7">
            <a:extLst>
              <a:ext uri="{FF2B5EF4-FFF2-40B4-BE49-F238E27FC236}">
                <a16:creationId xmlns:a16="http://schemas.microsoft.com/office/drawing/2014/main" id="{6449EB47-4B95-8A46-5F1C-739654740907}"/>
              </a:ext>
            </a:extLst>
          </p:cNvPr>
          <p:cNvPicPr>
            <a:picLocks noChangeAspect="1"/>
          </p:cNvPicPr>
          <p:nvPr/>
        </p:nvPicPr>
        <p:blipFill>
          <a:blip r:embed="rId3"/>
          <a:stretch>
            <a:fillRect/>
          </a:stretch>
        </p:blipFill>
        <p:spPr>
          <a:xfrm>
            <a:off x="1643509" y="1706459"/>
            <a:ext cx="8559526" cy="4140956"/>
          </a:xfrm>
          <a:prstGeom prst="rect">
            <a:avLst/>
          </a:prstGeom>
        </p:spPr>
      </p:pic>
      <p:sp>
        <p:nvSpPr>
          <p:cNvPr id="9" name="Oval 8">
            <a:extLst>
              <a:ext uri="{FF2B5EF4-FFF2-40B4-BE49-F238E27FC236}">
                <a16:creationId xmlns:a16="http://schemas.microsoft.com/office/drawing/2014/main" id="{3056FA0F-C40C-2964-7859-C1A4D5E142B9}"/>
              </a:ext>
            </a:extLst>
          </p:cNvPr>
          <p:cNvSpPr/>
          <p:nvPr/>
        </p:nvSpPr>
        <p:spPr>
          <a:xfrm>
            <a:off x="2644346" y="1791730"/>
            <a:ext cx="2631989" cy="1754659"/>
          </a:xfrm>
          <a:prstGeom prst="ellipse">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1" name="Right Arrow 5">
            <a:extLst>
              <a:ext uri="{FF2B5EF4-FFF2-40B4-BE49-F238E27FC236}">
                <a16:creationId xmlns:a16="http://schemas.microsoft.com/office/drawing/2014/main" id="{601AE2A6-91DB-4732-A3DE-AB2C56DD168A}"/>
              </a:ext>
            </a:extLst>
          </p:cNvPr>
          <p:cNvSpPr/>
          <p:nvPr/>
        </p:nvSpPr>
        <p:spPr>
          <a:xfrm>
            <a:off x="723167" y="2331152"/>
            <a:ext cx="1840684" cy="675814"/>
          </a:xfrm>
          <a:prstGeom prst="rightArrow">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2" name="Oval 11">
            <a:extLst>
              <a:ext uri="{FF2B5EF4-FFF2-40B4-BE49-F238E27FC236}">
                <a16:creationId xmlns:a16="http://schemas.microsoft.com/office/drawing/2014/main" id="{5C37E102-1848-FF85-8828-6A0ED83856C3}"/>
              </a:ext>
            </a:extLst>
          </p:cNvPr>
          <p:cNvSpPr/>
          <p:nvPr/>
        </p:nvSpPr>
        <p:spPr>
          <a:xfrm>
            <a:off x="1643509" y="3599956"/>
            <a:ext cx="2631989" cy="1754659"/>
          </a:xfrm>
          <a:prstGeom prst="ellipse">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3" name="TextBox 12">
            <a:extLst>
              <a:ext uri="{FF2B5EF4-FFF2-40B4-BE49-F238E27FC236}">
                <a16:creationId xmlns:a16="http://schemas.microsoft.com/office/drawing/2014/main" id="{95ECF299-0919-2524-29AC-621C1444A5EE}"/>
              </a:ext>
            </a:extLst>
          </p:cNvPr>
          <p:cNvSpPr txBox="1"/>
          <p:nvPr/>
        </p:nvSpPr>
        <p:spPr>
          <a:xfrm>
            <a:off x="1572295" y="-45242"/>
            <a:ext cx="802616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4. Characteristics affecting consumer behavior</a:t>
            </a:r>
            <a:endParaRPr lang="ar-EG" dirty="0"/>
          </a:p>
          <a:p>
            <a:r>
              <a:rPr lang="ar-EG" dirty="0"/>
              <a:t>السمات التي تؤثر على سلوك المستهلك</a:t>
            </a:r>
            <a:r>
              <a:rPr lang="en-US" dirty="0"/>
              <a:t> </a:t>
            </a:r>
          </a:p>
        </p:txBody>
      </p:sp>
    </p:spTree>
    <p:extLst>
      <p:ext uri="{BB962C8B-B14F-4D97-AF65-F5344CB8AC3E}">
        <p14:creationId xmlns:p14="http://schemas.microsoft.com/office/powerpoint/2010/main" val="4291817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6000"/>
                                  </p:stCondLst>
                                  <p:childTnLst>
                                    <p:set>
                                      <p:cBhvr>
                                        <p:cTn id="6" dur="1" fill="hold">
                                          <p:stCondLst>
                                            <p:cond delay="0"/>
                                          </p:stCondLst>
                                        </p:cTn>
                                        <p:tgtEl>
                                          <p:spTgt spid="12"/>
                                        </p:tgtEl>
                                        <p:attrNameLst>
                                          <p:attrName>style.visibility</p:attrName>
                                        </p:attrNameLst>
                                      </p:cBhvr>
                                      <p:to>
                                        <p:strVal val="visible"/>
                                      </p:to>
                                    </p:set>
                                  </p:childTnLst>
                                </p:cTn>
                              </p:par>
                              <p:par>
                                <p:cTn id="7" presetID="10" presetClass="exit" presetSubtype="0" fill="hold" grpId="1" nodeType="withEffect">
                                  <p:stCondLst>
                                    <p:cond delay="14000"/>
                                  </p:stCondLst>
                                  <p:childTnLst>
                                    <p:animEffect transition="out" filter="fade">
                                      <p:cBhvr>
                                        <p:cTn id="8" dur="500"/>
                                        <p:tgtEl>
                                          <p:spTgt spid="12"/>
                                        </p:tgtEl>
                                      </p:cBhvr>
                                    </p:animEffect>
                                    <p:set>
                                      <p:cBhvr>
                                        <p:cTn id="9" dur="1" fill="hold">
                                          <p:stCondLst>
                                            <p:cond delay="499"/>
                                          </p:stCondLst>
                                        </p:cTn>
                                        <p:tgtEl>
                                          <p:spTgt spid="12"/>
                                        </p:tgtEl>
                                        <p:attrNameLst>
                                          <p:attrName>style.visibility</p:attrName>
                                        </p:attrNameLst>
                                      </p:cBhvr>
                                      <p:to>
                                        <p:strVal val="hidden"/>
                                      </p:to>
                                    </p:set>
                                  </p:childTnLst>
                                </p:cTn>
                              </p:par>
                              <p:par>
                                <p:cTn id="10" presetID="1" presetClass="entr" presetSubtype="0" fill="hold" grpId="0" nodeType="withEffect">
                                  <p:stCondLst>
                                    <p:cond delay="17000"/>
                                  </p:stCondLst>
                                  <p:childTnLst>
                                    <p:set>
                                      <p:cBhvr>
                                        <p:cTn id="11" dur="1" fill="hold">
                                          <p:stCondLst>
                                            <p:cond delay="0"/>
                                          </p:stCondLst>
                                        </p:cTn>
                                        <p:tgtEl>
                                          <p:spTgt spid="11"/>
                                        </p:tgtEl>
                                        <p:attrNameLst>
                                          <p:attrName>style.visibility</p:attrName>
                                        </p:attrNameLst>
                                      </p:cBhvr>
                                      <p:to>
                                        <p:strVal val="visible"/>
                                      </p:to>
                                    </p:set>
                                  </p:childTnLst>
                                </p:cTn>
                              </p:par>
                              <p:par>
                                <p:cTn id="12" presetID="1" presetClass="entr" presetSubtype="0" fill="hold" grpId="0" nodeType="withEffect">
                                  <p:stCondLst>
                                    <p:cond delay="1700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807" y="865640"/>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4" name="TextBox 3">
            <a:extLst>
              <a:ext uri="{FF2B5EF4-FFF2-40B4-BE49-F238E27FC236}">
                <a16:creationId xmlns:a16="http://schemas.microsoft.com/office/drawing/2014/main" id="{FCC779CC-CEE4-F4A4-FBA2-DFDEF1FE051E}"/>
              </a:ext>
            </a:extLst>
          </p:cNvPr>
          <p:cNvSpPr txBox="1"/>
          <p:nvPr/>
        </p:nvSpPr>
        <p:spPr>
          <a:xfrm>
            <a:off x="1572295" y="-45242"/>
            <a:ext cx="802616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4. Characteristics affecting consumer behavior</a:t>
            </a:r>
            <a:endParaRPr lang="ar-EG" dirty="0"/>
          </a:p>
          <a:p>
            <a:r>
              <a:rPr lang="ar-EG" dirty="0"/>
              <a:t>السمات التي تؤثر على سلوك المستهلك</a:t>
            </a:r>
            <a:r>
              <a:rPr lang="en-US" dirty="0"/>
              <a:t> </a:t>
            </a:r>
          </a:p>
        </p:txBody>
      </p:sp>
      <p:sp>
        <p:nvSpPr>
          <p:cNvPr id="8" name="Content Placeholder 2">
            <a:extLst>
              <a:ext uri="{FF2B5EF4-FFF2-40B4-BE49-F238E27FC236}">
                <a16:creationId xmlns:a16="http://schemas.microsoft.com/office/drawing/2014/main" id="{54042BB1-E713-B20F-B929-97400FF4467E}"/>
              </a:ext>
            </a:extLst>
          </p:cNvPr>
          <p:cNvSpPr txBox="1">
            <a:spLocks/>
          </p:cNvSpPr>
          <p:nvPr/>
        </p:nvSpPr>
        <p:spPr>
          <a:xfrm>
            <a:off x="454918" y="1422999"/>
            <a:ext cx="10827774" cy="411479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solidFill>
                  <a:srgbClr val="C00000"/>
                </a:solidFill>
              </a:rPr>
              <a:t>4.2.   Social Factors</a:t>
            </a:r>
            <a:r>
              <a:rPr lang="ar-EG" b="1" dirty="0">
                <a:solidFill>
                  <a:srgbClr val="C00000"/>
                </a:solidFill>
              </a:rPr>
              <a:t> العوامل الاجتماعية </a:t>
            </a:r>
            <a:r>
              <a:rPr lang="en-US" b="1" dirty="0">
                <a:solidFill>
                  <a:srgbClr val="C00000"/>
                </a:solidFill>
              </a:rPr>
              <a:t>: </a:t>
            </a:r>
          </a:p>
          <a:p>
            <a:pPr lvl="1"/>
            <a:r>
              <a:rPr lang="en-US" dirty="0"/>
              <a:t>Consumer’s behavior also is influenced by social factors such as consumer small groups, social networks, family, and social roles and status.</a:t>
            </a:r>
            <a:endParaRPr lang="ar-EG" dirty="0"/>
          </a:p>
          <a:p>
            <a:pPr lvl="1"/>
            <a:r>
              <a:rPr lang="ar-EG" dirty="0"/>
              <a:t>سلوك المستهلك يتأثر أيضاَ بعوامل اجتماعية أخرى مثل مجموعات المستهلكين الصغيرة ، الشبكات الاجتماعية ، العائلة ، و الأدوار و المكانة الاجتماعية</a:t>
            </a:r>
            <a:endParaRPr lang="en-US" dirty="0"/>
          </a:p>
          <a:p>
            <a:pPr marL="457200" lvl="1" indent="0">
              <a:buFont typeface="Arial" panose="020B0604020202020204" pitchFamily="34" charset="0"/>
              <a:buNone/>
            </a:pPr>
            <a:endParaRPr lang="en-US" dirty="0"/>
          </a:p>
        </p:txBody>
      </p:sp>
      <p:graphicFrame>
        <p:nvGraphicFramePr>
          <p:cNvPr id="9" name="Diagram 8">
            <a:extLst>
              <a:ext uri="{FF2B5EF4-FFF2-40B4-BE49-F238E27FC236}">
                <a16:creationId xmlns:a16="http://schemas.microsoft.com/office/drawing/2014/main" id="{4C523819-600B-86F9-2DF6-111FB6E2C92D}"/>
              </a:ext>
            </a:extLst>
          </p:cNvPr>
          <p:cNvGraphicFramePr/>
          <p:nvPr>
            <p:extLst>
              <p:ext uri="{D42A27DB-BD31-4B8C-83A1-F6EECF244321}">
                <p14:modId xmlns:p14="http://schemas.microsoft.com/office/powerpoint/2010/main" val="2395591717"/>
              </p:ext>
            </p:extLst>
          </p:nvPr>
        </p:nvGraphicFramePr>
        <p:xfrm>
          <a:off x="516571" y="3084827"/>
          <a:ext cx="111316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08405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9432" y="979837"/>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6328" y="225879"/>
            <a:ext cx="6137138" cy="523220"/>
          </a:xfrm>
          <a:prstGeom prst="rect">
            <a:avLst/>
          </a:prstGeom>
          <a:noFill/>
        </p:spPr>
        <p:txBody>
          <a:bodyPr wrap="square" rtlCol="0">
            <a:spAutoFit/>
          </a:bodyPr>
          <a:lstStyle/>
          <a:p>
            <a:r>
              <a:rPr lang="en-US" sz="2800" b="1" dirty="0">
                <a:latin typeface="Alexandria" charset="0"/>
                <a:cs typeface="Alexandria" charset="0"/>
              </a:rPr>
              <a:t>Social Factor  </a:t>
            </a:r>
            <a:r>
              <a:rPr lang="ar-EG" sz="2800" b="1" dirty="0">
                <a:latin typeface="Alexandria" charset="0"/>
                <a:cs typeface="Alexandria" charset="0"/>
              </a:rPr>
              <a:t>العوامل الاجتماعية</a:t>
            </a:r>
            <a:endParaRPr lang="en-US" sz="2800" b="1" dirty="0">
              <a:latin typeface="Alexandria" charset="0"/>
              <a:cs typeface="Alexandria" charset="0"/>
            </a:endParaRPr>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4" name="Content Placeholder 2">
            <a:extLst>
              <a:ext uri="{FF2B5EF4-FFF2-40B4-BE49-F238E27FC236}">
                <a16:creationId xmlns:a16="http://schemas.microsoft.com/office/drawing/2014/main" id="{8DBD934C-A6B6-4758-22B7-2EF1899961D8}"/>
              </a:ext>
            </a:extLst>
          </p:cNvPr>
          <p:cNvSpPr txBox="1">
            <a:spLocks/>
          </p:cNvSpPr>
          <p:nvPr/>
        </p:nvSpPr>
        <p:spPr>
          <a:xfrm>
            <a:off x="169276" y="1253331"/>
            <a:ext cx="9253123" cy="4351338"/>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solidFill>
                  <a:srgbClr val="00B050"/>
                </a:solidFill>
              </a:rPr>
              <a:t>4.2.1. Groups and Social Networks:</a:t>
            </a:r>
            <a:r>
              <a:rPr lang="ar-EG" b="1" dirty="0">
                <a:solidFill>
                  <a:srgbClr val="00B050"/>
                </a:solidFill>
              </a:rPr>
              <a:t> المجموعات و الشبكات الاجتماعية </a:t>
            </a:r>
            <a:endParaRPr lang="en-US" b="1" dirty="0">
              <a:solidFill>
                <a:srgbClr val="00B050"/>
              </a:solidFill>
            </a:endParaRPr>
          </a:p>
          <a:p>
            <a:pPr lvl="1"/>
            <a:r>
              <a:rPr lang="en-US" dirty="0"/>
              <a:t>Groups are two or more people who interact to accomplish individual or mutual goals.</a:t>
            </a:r>
            <a:endParaRPr lang="ar-EG" dirty="0"/>
          </a:p>
          <a:p>
            <a:pPr marL="457200" lvl="1" indent="0">
              <a:buNone/>
            </a:pPr>
            <a:r>
              <a:rPr lang="ar-EG" dirty="0"/>
              <a:t>المجموعات عبارة عن شخصين أو أكثر يتفاعلون لتحقيق أهداف فردية و أهداف مشتركة</a:t>
            </a:r>
            <a:endParaRPr lang="en-US" dirty="0"/>
          </a:p>
          <a:p>
            <a:pPr lvl="1"/>
            <a:r>
              <a:rPr lang="en-US" dirty="0"/>
              <a:t>Many small groups influence the person's behavior</a:t>
            </a:r>
            <a:endParaRPr lang="ar-EG" dirty="0"/>
          </a:p>
          <a:p>
            <a:pPr marL="457200" lvl="1" indent="0">
              <a:buNone/>
            </a:pPr>
            <a:r>
              <a:rPr lang="ar-EG" dirty="0"/>
              <a:t>العديد من المجموعات الصغيرة تؤثر على سلوك الشخص</a:t>
            </a:r>
          </a:p>
          <a:p>
            <a:pPr lvl="1"/>
            <a:endParaRPr lang="en-US" dirty="0"/>
          </a:p>
          <a:p>
            <a:pPr lvl="1"/>
            <a:r>
              <a:rPr lang="en-US" dirty="0">
                <a:solidFill>
                  <a:srgbClr val="0070C0"/>
                </a:solidFill>
              </a:rPr>
              <a:t>Membership groups</a:t>
            </a:r>
            <a:r>
              <a:rPr lang="en-US" dirty="0"/>
              <a:t>= groups that have a direct influence and to which a person belongs. </a:t>
            </a:r>
            <a:endParaRPr lang="ar-EG" dirty="0"/>
          </a:p>
          <a:p>
            <a:pPr marL="457200" lvl="1" indent="0">
              <a:buNone/>
            </a:pPr>
            <a:r>
              <a:rPr lang="ar-EG" dirty="0"/>
              <a:t>المجموعات ذات العضوية هي المجموعات التي لها تأثير مباشر و ينتمي لها الفرد</a:t>
            </a:r>
          </a:p>
          <a:p>
            <a:pPr lvl="1"/>
            <a:endParaRPr lang="en-US" dirty="0"/>
          </a:p>
          <a:p>
            <a:pPr lvl="1"/>
            <a:r>
              <a:rPr lang="en-US" dirty="0">
                <a:solidFill>
                  <a:srgbClr val="0070C0"/>
                </a:solidFill>
              </a:rPr>
              <a:t>Reference groups</a:t>
            </a:r>
            <a:r>
              <a:rPr lang="en-US" dirty="0"/>
              <a:t> = serve as direct (face to face interactions) or indirect points of comparison or reference informing a person's attitude or behavior. Example: </a:t>
            </a:r>
            <a:r>
              <a:rPr lang="en-US" i="1" dirty="0"/>
              <a:t>aspirational group = group to which the individual wishes to belong </a:t>
            </a:r>
            <a:endParaRPr lang="ar-EG" i="1" dirty="0"/>
          </a:p>
          <a:p>
            <a:pPr lvl="1"/>
            <a:r>
              <a:rPr lang="ar-EG" i="1" dirty="0"/>
              <a:t>المجموعات المرجعية = تعمل كنقاط مباشرة (تفاعلات وجها لوجه) أو نقاط مقارنة أو مرجعية غير مباشرة لتوجيه موقف الشخص أو سلوكه. مثال: المجموعة الطموحة (التي يطمح الفرد بالانتماء لها) = المجموعة التي يرغب الفرد في الانتماء إليها </a:t>
            </a:r>
          </a:p>
          <a:p>
            <a:pPr lvl="1"/>
            <a:endParaRPr lang="ar-EG" i="1" dirty="0"/>
          </a:p>
          <a:p>
            <a:pPr lvl="1"/>
            <a:endParaRPr lang="en-US" i="1" dirty="0"/>
          </a:p>
        </p:txBody>
      </p:sp>
      <p:pic>
        <p:nvPicPr>
          <p:cNvPr id="8" name="Picture 7">
            <a:extLst>
              <a:ext uri="{FF2B5EF4-FFF2-40B4-BE49-F238E27FC236}">
                <a16:creationId xmlns:a16="http://schemas.microsoft.com/office/drawing/2014/main" id="{D750B330-C64C-9AF9-8434-F0D6FE61023D}"/>
              </a:ext>
            </a:extLst>
          </p:cNvPr>
          <p:cNvPicPr>
            <a:picLocks noChangeAspect="1"/>
          </p:cNvPicPr>
          <p:nvPr/>
        </p:nvPicPr>
        <p:blipFill>
          <a:blip r:embed="rId3"/>
          <a:stretch>
            <a:fillRect/>
          </a:stretch>
        </p:blipFill>
        <p:spPr>
          <a:xfrm>
            <a:off x="9422399" y="1522109"/>
            <a:ext cx="2600325" cy="1762125"/>
          </a:xfrm>
          <a:prstGeom prst="rect">
            <a:avLst/>
          </a:prstGeom>
        </p:spPr>
      </p:pic>
      <p:pic>
        <p:nvPicPr>
          <p:cNvPr id="9" name="Picture 8">
            <a:extLst>
              <a:ext uri="{FF2B5EF4-FFF2-40B4-BE49-F238E27FC236}">
                <a16:creationId xmlns:a16="http://schemas.microsoft.com/office/drawing/2014/main" id="{FF2AA70D-56AF-99CA-0A6B-BFCEE9E7A054}"/>
              </a:ext>
            </a:extLst>
          </p:cNvPr>
          <p:cNvPicPr>
            <a:picLocks noChangeAspect="1"/>
          </p:cNvPicPr>
          <p:nvPr/>
        </p:nvPicPr>
        <p:blipFill>
          <a:blip r:embed="rId4"/>
          <a:stretch>
            <a:fillRect/>
          </a:stretch>
        </p:blipFill>
        <p:spPr>
          <a:xfrm>
            <a:off x="10426627" y="3284234"/>
            <a:ext cx="1675940" cy="1668491"/>
          </a:xfrm>
          <a:prstGeom prst="rect">
            <a:avLst/>
          </a:prstGeom>
        </p:spPr>
      </p:pic>
      <p:pic>
        <p:nvPicPr>
          <p:cNvPr id="11" name="Picture 10">
            <a:extLst>
              <a:ext uri="{FF2B5EF4-FFF2-40B4-BE49-F238E27FC236}">
                <a16:creationId xmlns:a16="http://schemas.microsoft.com/office/drawing/2014/main" id="{DBC0675D-AE2F-6CA3-E0E0-A98F16A1E701}"/>
              </a:ext>
            </a:extLst>
          </p:cNvPr>
          <p:cNvPicPr>
            <a:picLocks noChangeAspect="1"/>
          </p:cNvPicPr>
          <p:nvPr/>
        </p:nvPicPr>
        <p:blipFill>
          <a:blip r:embed="rId5"/>
          <a:stretch>
            <a:fillRect/>
          </a:stretch>
        </p:blipFill>
        <p:spPr>
          <a:xfrm>
            <a:off x="9866814" y="4193133"/>
            <a:ext cx="1711493" cy="2396091"/>
          </a:xfrm>
          <a:prstGeom prst="rect">
            <a:avLst/>
          </a:prstGeom>
        </p:spPr>
      </p:pic>
    </p:spTree>
    <p:extLst>
      <p:ext uri="{BB962C8B-B14F-4D97-AF65-F5344CB8AC3E}">
        <p14:creationId xmlns:p14="http://schemas.microsoft.com/office/powerpoint/2010/main" val="391778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9432" y="926457"/>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6328" y="225879"/>
            <a:ext cx="6137138" cy="523220"/>
          </a:xfrm>
          <a:prstGeom prst="rect">
            <a:avLst/>
          </a:prstGeom>
          <a:noFill/>
        </p:spPr>
        <p:txBody>
          <a:bodyPr wrap="square" rtlCol="0">
            <a:spAutoFit/>
          </a:bodyPr>
          <a:lstStyle/>
          <a:p>
            <a:r>
              <a:rPr lang="en-US" sz="2800" b="1" dirty="0">
                <a:latin typeface="Alexandria" charset="0"/>
                <a:cs typeface="Alexandria" charset="0"/>
              </a:rPr>
              <a:t>Social Factor  </a:t>
            </a:r>
            <a:r>
              <a:rPr lang="ar-EG" sz="2800" b="1" dirty="0">
                <a:latin typeface="Alexandria" charset="0"/>
                <a:cs typeface="Alexandria" charset="0"/>
              </a:rPr>
              <a:t>العوامل الاجتماعية</a:t>
            </a:r>
            <a:endParaRPr lang="en-US" sz="2800" b="1" dirty="0">
              <a:latin typeface="Alexandria" charset="0"/>
              <a:cs typeface="Alexandria" charset="0"/>
            </a:endParaRPr>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2" name="Content Placeholder 2">
            <a:extLst>
              <a:ext uri="{FF2B5EF4-FFF2-40B4-BE49-F238E27FC236}">
                <a16:creationId xmlns:a16="http://schemas.microsoft.com/office/drawing/2014/main" id="{662DBC95-C015-3C52-135C-54823864C256}"/>
              </a:ext>
            </a:extLst>
          </p:cNvPr>
          <p:cNvSpPr txBox="1">
            <a:spLocks/>
          </p:cNvSpPr>
          <p:nvPr/>
        </p:nvSpPr>
        <p:spPr>
          <a:xfrm>
            <a:off x="271871" y="1461286"/>
            <a:ext cx="9038384" cy="4351338"/>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solidFill>
                  <a:srgbClr val="00B050"/>
                </a:solidFill>
              </a:rPr>
              <a:t>4.2.1. Groups and Social Networks:</a:t>
            </a:r>
            <a:r>
              <a:rPr lang="ar-EG" b="1" dirty="0">
                <a:solidFill>
                  <a:srgbClr val="00B050"/>
                </a:solidFill>
              </a:rPr>
              <a:t> المجموعات و الشبكات الاجتماعية </a:t>
            </a:r>
            <a:endParaRPr lang="en-US" b="1" dirty="0">
              <a:solidFill>
                <a:srgbClr val="00B050"/>
              </a:solidFill>
            </a:endParaRPr>
          </a:p>
          <a:p>
            <a:pPr lvl="1"/>
            <a:r>
              <a:rPr lang="en-US" dirty="0"/>
              <a:t>Marketers try to identify the reference groups of their target markets </a:t>
            </a:r>
            <a:endParaRPr lang="ar-EG" dirty="0"/>
          </a:p>
          <a:p>
            <a:pPr lvl="1"/>
            <a:r>
              <a:rPr lang="ar-EG" dirty="0"/>
              <a:t>المسوقين يحاولون تحديد المجموعة المرجعية لفئات المستهلكين المستهدفة </a:t>
            </a:r>
            <a:endParaRPr lang="en-US" dirty="0"/>
          </a:p>
          <a:p>
            <a:pPr lvl="1"/>
            <a:endParaRPr lang="en-US" dirty="0"/>
          </a:p>
          <a:p>
            <a:pPr lvl="1"/>
            <a:r>
              <a:rPr lang="en-US" dirty="0"/>
              <a:t>Reference groups influence the person's attitude and self-concept and create pressures to conform that may affect the person product and brand choices.</a:t>
            </a:r>
            <a:endParaRPr lang="ar-EG" dirty="0"/>
          </a:p>
          <a:p>
            <a:pPr lvl="1"/>
            <a:r>
              <a:rPr lang="ar-EG" dirty="0"/>
              <a:t>تؤثر المجموعات المرجعية على توجه الشخص ومفهومه الذاتي وتخلق ضغوطا للتوافق قد تؤثر على اختيار الشخص للمنتج وللعلامة التجارية.</a:t>
            </a:r>
          </a:p>
          <a:p>
            <a:pPr lvl="1"/>
            <a:endParaRPr lang="en-US" dirty="0"/>
          </a:p>
          <a:p>
            <a:pPr lvl="1"/>
            <a:endParaRPr lang="en-US" dirty="0"/>
          </a:p>
          <a:p>
            <a:pPr lvl="1"/>
            <a:r>
              <a:rPr lang="en-US" dirty="0"/>
              <a:t>The importance of group influence occurs across products and brands. It tends to be strongest when the product is visible to others who the buyer respects </a:t>
            </a:r>
            <a:endParaRPr lang="ar-EG" dirty="0"/>
          </a:p>
          <a:p>
            <a:pPr lvl="1"/>
            <a:r>
              <a:rPr lang="ar-EG" dirty="0"/>
              <a:t>تظهر أهمية تأثير المجموعة عبر المنتجات والعلامات التجارية. يميل هذا التأثير إلى أن يكون أقوى عندما يكون المنتج مرئيا للأفراد الأخرين الذين يحترمهم المشتري </a:t>
            </a:r>
          </a:p>
          <a:p>
            <a:pPr lvl="1"/>
            <a:endParaRPr lang="en-US" dirty="0"/>
          </a:p>
        </p:txBody>
      </p:sp>
      <p:pic>
        <p:nvPicPr>
          <p:cNvPr id="12" name="Picture 11">
            <a:extLst>
              <a:ext uri="{FF2B5EF4-FFF2-40B4-BE49-F238E27FC236}">
                <a16:creationId xmlns:a16="http://schemas.microsoft.com/office/drawing/2014/main" id="{77B0D6C7-6CDD-322E-8983-CEE1B76F0119}"/>
              </a:ext>
            </a:extLst>
          </p:cNvPr>
          <p:cNvPicPr>
            <a:picLocks noChangeAspect="1"/>
          </p:cNvPicPr>
          <p:nvPr/>
        </p:nvPicPr>
        <p:blipFill>
          <a:blip r:embed="rId3"/>
          <a:stretch>
            <a:fillRect/>
          </a:stretch>
        </p:blipFill>
        <p:spPr>
          <a:xfrm>
            <a:off x="9101610" y="1924389"/>
            <a:ext cx="3374923" cy="3602921"/>
          </a:xfrm>
          <a:prstGeom prst="rect">
            <a:avLst/>
          </a:prstGeom>
          <a:ln>
            <a:noFill/>
          </a:ln>
          <a:effectLst>
            <a:softEdge rad="112500"/>
          </a:effectLst>
        </p:spPr>
      </p:pic>
    </p:spTree>
    <p:extLst>
      <p:ext uri="{BB962C8B-B14F-4D97-AF65-F5344CB8AC3E}">
        <p14:creationId xmlns:p14="http://schemas.microsoft.com/office/powerpoint/2010/main" val="905422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19018" y="916723"/>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6328" y="225879"/>
            <a:ext cx="6137138" cy="523220"/>
          </a:xfrm>
          <a:prstGeom prst="rect">
            <a:avLst/>
          </a:prstGeom>
          <a:noFill/>
        </p:spPr>
        <p:txBody>
          <a:bodyPr wrap="square" rtlCol="0">
            <a:spAutoFit/>
          </a:bodyPr>
          <a:lstStyle/>
          <a:p>
            <a:r>
              <a:rPr lang="en-US" sz="2800" b="1" dirty="0">
                <a:latin typeface="Alexandria" charset="0"/>
                <a:cs typeface="Alexandria" charset="0"/>
              </a:rPr>
              <a:t>Social Factor  </a:t>
            </a:r>
            <a:r>
              <a:rPr lang="ar-EG" sz="2800" b="1" dirty="0">
                <a:latin typeface="Alexandria" charset="0"/>
                <a:cs typeface="Alexandria" charset="0"/>
              </a:rPr>
              <a:t>العوامل الاجتماعية</a:t>
            </a:r>
            <a:endParaRPr lang="en-US" sz="2800" b="1" dirty="0">
              <a:latin typeface="Alexandria" charset="0"/>
              <a:cs typeface="Alexandria" charset="0"/>
            </a:endParaRPr>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4" name="Picture 3">
            <a:extLst>
              <a:ext uri="{FF2B5EF4-FFF2-40B4-BE49-F238E27FC236}">
                <a16:creationId xmlns:a16="http://schemas.microsoft.com/office/drawing/2014/main" id="{C37CB818-5CB3-869D-99B9-7AB5FAD7405B}"/>
              </a:ext>
            </a:extLst>
          </p:cNvPr>
          <p:cNvPicPr>
            <a:picLocks noChangeAspect="1"/>
          </p:cNvPicPr>
          <p:nvPr/>
        </p:nvPicPr>
        <p:blipFill>
          <a:blip r:embed="rId3"/>
          <a:stretch>
            <a:fillRect/>
          </a:stretch>
        </p:blipFill>
        <p:spPr>
          <a:xfrm>
            <a:off x="6285816" y="105784"/>
            <a:ext cx="3794486" cy="1575836"/>
          </a:xfrm>
          <a:prstGeom prst="rect">
            <a:avLst/>
          </a:prstGeom>
        </p:spPr>
      </p:pic>
      <p:sp>
        <p:nvSpPr>
          <p:cNvPr id="8" name="Content Placeholder 2">
            <a:extLst>
              <a:ext uri="{FF2B5EF4-FFF2-40B4-BE49-F238E27FC236}">
                <a16:creationId xmlns:a16="http://schemas.microsoft.com/office/drawing/2014/main" id="{744B66D5-E3AF-7B0E-DEB7-9F8EA775B6CE}"/>
              </a:ext>
            </a:extLst>
          </p:cNvPr>
          <p:cNvSpPr txBox="1">
            <a:spLocks/>
          </p:cNvSpPr>
          <p:nvPr/>
        </p:nvSpPr>
        <p:spPr>
          <a:xfrm>
            <a:off x="312101" y="1886160"/>
            <a:ext cx="11799592" cy="4726980"/>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chemeClr val="accent1">
                    <a:lumMod val="75000"/>
                  </a:schemeClr>
                </a:solidFill>
              </a:rPr>
              <a:t>Word-of-Mouth Influence: </a:t>
            </a:r>
            <a:r>
              <a:rPr lang="en-US" sz="2400" dirty="0"/>
              <a:t>The impact of the personal words and recommendations of trusted friends, family, associates, and </a:t>
            </a:r>
            <a:r>
              <a:rPr lang="en-US" sz="2400" dirty="0">
                <a:solidFill>
                  <a:srgbClr val="FF0000"/>
                </a:solidFill>
              </a:rPr>
              <a:t>other consumers buying behavior. </a:t>
            </a:r>
            <a:endParaRPr lang="ar-EG" sz="2400" dirty="0">
              <a:solidFill>
                <a:srgbClr val="FF0000"/>
              </a:solidFill>
            </a:endParaRPr>
          </a:p>
          <a:p>
            <a:pPr marL="0" indent="0">
              <a:buFont typeface="Arial" panose="020B0604020202020204" pitchFamily="34" charset="0"/>
              <a:buNone/>
            </a:pPr>
            <a:r>
              <a:rPr lang="ar-EG" sz="2400" dirty="0"/>
              <a:t>التأثير الشفهي: هو تأثير الكلمات والتوصيات الشخصية من قبل الأشخاص الموثوق بهم والعائلة والزملاء وغير ذلك من سلوكيات الشراء النهائية. </a:t>
            </a:r>
            <a:endParaRPr lang="en-US" sz="2400" dirty="0"/>
          </a:p>
          <a:p>
            <a:pPr lvl="1"/>
            <a:r>
              <a:rPr lang="en-US" sz="2000" dirty="0"/>
              <a:t>Influence can have a powerful impact on consumer buying behavior. The person words and recommendations of trusted friends, family, associates and other consumers tend to be more credible than those coming from commercial sources such as advertisements or salesperson.</a:t>
            </a:r>
            <a:endParaRPr lang="ar-EG" sz="2000" dirty="0"/>
          </a:p>
          <a:p>
            <a:pPr lvl="1"/>
            <a:r>
              <a:rPr lang="ar-EG" sz="2000" dirty="0"/>
              <a:t>يمكن أن يكون للتسويق الشفهي  تأثير قوي على سلوك شراء المستهلك. تميل الكلمات الشخية التوصيات من الأصدقاء والعائلة والزملاء والمستهلكين الآخرين الموثوق بهم إلى أن تكون أكثر مصداقية من تلك التي تأتي من مصادر تجارية مثل الإعلانات أو مندوبي المبيعات.</a:t>
            </a:r>
          </a:p>
          <a:p>
            <a:pPr lvl="1"/>
            <a:r>
              <a:rPr lang="en-US" sz="2000" dirty="0">
                <a:solidFill>
                  <a:srgbClr val="FF0000"/>
                </a:solidFill>
              </a:rPr>
              <a:t>One recent study showed that 92% of consumer trust recommendations from friends and family above any form of advertising.</a:t>
            </a:r>
            <a:endParaRPr lang="ar-EG" sz="2000" dirty="0">
              <a:solidFill>
                <a:srgbClr val="FF0000"/>
              </a:solidFill>
            </a:endParaRPr>
          </a:p>
          <a:p>
            <a:pPr lvl="1"/>
            <a:r>
              <a:rPr lang="ar-EG" sz="2000" dirty="0">
                <a:solidFill>
                  <a:srgbClr val="FF0000"/>
                </a:solidFill>
              </a:rPr>
              <a:t>أظهرت إحدى الدراسات الحديثة أن 92٪ من توصيات ثقة المستهلك من الأصدقاء والعائلة فوق أي شكل من أشكال الإعلان</a:t>
            </a:r>
            <a:r>
              <a:rPr lang="ar-EG" sz="2000" dirty="0"/>
              <a:t>.</a:t>
            </a:r>
          </a:p>
          <a:p>
            <a:pPr lvl="1"/>
            <a:endParaRPr lang="en-US" sz="2000" dirty="0"/>
          </a:p>
          <a:p>
            <a:pPr lvl="1"/>
            <a:r>
              <a:rPr lang="en-US" sz="2000" dirty="0"/>
              <a:t>Another study found that 80% of consumer’s purchases are made following a friend, a family member or other influencers recommendations.</a:t>
            </a:r>
            <a:endParaRPr lang="ar-EG" sz="2000" dirty="0"/>
          </a:p>
          <a:p>
            <a:pPr lvl="1"/>
            <a:r>
              <a:rPr lang="ar-EG" sz="2000" dirty="0"/>
              <a:t>وجدت دراسة أخرى أن 80٪ من مشتريات المستهلك تتم بعد توصيات صديق أو أحد أفراد الأسرة أو أحد المؤثرين الآخرين.</a:t>
            </a:r>
            <a:endParaRPr lang="en-US" sz="2000" dirty="0"/>
          </a:p>
          <a:p>
            <a:pPr lvl="1"/>
            <a:r>
              <a:rPr lang="en-US" sz="2000" dirty="0"/>
              <a:t>Most word-of-mouth influence happens naturally. However, rather than leaving it to chance, marketers can help to create a positive conversation about their brands </a:t>
            </a:r>
            <a:endParaRPr lang="ar-EG" sz="2000" dirty="0"/>
          </a:p>
          <a:p>
            <a:pPr lvl="1"/>
            <a:r>
              <a:rPr lang="ar-EG" sz="2000" dirty="0"/>
              <a:t>يحدث معظم التأثير الشفهي بشكل طبيعي. ومع ذلك ، بدلا من ترك الأمر للصدفة ، يمكن للمسوقين المساهمة في إنشاء محادثة إيجابية حول علاماتهم التجارية </a:t>
            </a:r>
          </a:p>
          <a:p>
            <a:pPr lvl="1"/>
            <a:endParaRPr lang="ar-EG" sz="2000" dirty="0"/>
          </a:p>
          <a:p>
            <a:pPr lvl="1"/>
            <a:endParaRPr lang="en-US" sz="2000" dirty="0"/>
          </a:p>
          <a:p>
            <a:endParaRPr lang="en-US" sz="2400" dirty="0"/>
          </a:p>
        </p:txBody>
      </p:sp>
    </p:spTree>
    <p:extLst>
      <p:ext uri="{BB962C8B-B14F-4D97-AF65-F5344CB8AC3E}">
        <p14:creationId xmlns:p14="http://schemas.microsoft.com/office/powerpoint/2010/main" val="3951117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34763" y="214124"/>
            <a:ext cx="7855599" cy="523220"/>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Example s of WOM</a:t>
            </a:r>
            <a:r>
              <a:rPr lang="ar-EG" dirty="0"/>
              <a:t> أمثلة للتأثير الشفهي </a:t>
            </a:r>
            <a:endParaRPr lang="en-US" dirty="0"/>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2" name="Picture 2" descr="Volvo Live Test Videos Boost Truck Brand">
            <a:extLst>
              <a:ext uri="{FF2B5EF4-FFF2-40B4-BE49-F238E27FC236}">
                <a16:creationId xmlns:a16="http://schemas.microsoft.com/office/drawing/2014/main" id="{4466CBC5-145E-720E-74D4-9B648CC444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163" y="2192816"/>
            <a:ext cx="3169024" cy="237370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5633E4E-1C3F-9F10-A52D-32368A34FED7}"/>
              </a:ext>
            </a:extLst>
          </p:cNvPr>
          <p:cNvSpPr txBox="1"/>
          <p:nvPr/>
        </p:nvSpPr>
        <p:spPr>
          <a:xfrm>
            <a:off x="3874187" y="1057063"/>
            <a:ext cx="8045942" cy="4154984"/>
          </a:xfrm>
          <a:prstGeom prst="rect">
            <a:avLst/>
          </a:prstGeom>
          <a:noFill/>
        </p:spPr>
        <p:txBody>
          <a:bodyPr wrap="square" rtlCol="0">
            <a:spAutoFit/>
          </a:bodyPr>
          <a:lstStyle/>
          <a:p>
            <a:pPr marL="285750" indent="-285750">
              <a:buFont typeface="Arial" panose="020B0604020202020204" pitchFamily="34" charset="0"/>
              <a:buChar char="•"/>
            </a:pPr>
            <a:r>
              <a:rPr lang="en-US" sz="2400" dirty="0"/>
              <a:t>After just 48 hours the video had 10 million views on YouTube </a:t>
            </a:r>
          </a:p>
          <a:p>
            <a:pPr marL="285750" indent="-285750">
              <a:buFont typeface="Arial" panose="020B0604020202020204" pitchFamily="34" charset="0"/>
              <a:buChar char="•"/>
            </a:pPr>
            <a:r>
              <a:rPr lang="en-US" sz="2400" dirty="0"/>
              <a:t>It is one of the most watched automotive add ever on YouTube with more than 18 million views </a:t>
            </a:r>
          </a:p>
          <a:p>
            <a:pPr marL="285750" indent="-285750">
              <a:buFont typeface="Arial" panose="020B0604020202020204" pitchFamily="34" charset="0"/>
              <a:buChar char="•"/>
            </a:pPr>
            <a:r>
              <a:rPr lang="en-US" sz="2400" dirty="0"/>
              <a:t>The day after its release the film was the most shared video in the world </a:t>
            </a:r>
            <a:endParaRPr lang="ar-EG" sz="2400" dirty="0"/>
          </a:p>
          <a:p>
            <a:pPr marL="285750" indent="-285750">
              <a:buFont typeface="Arial" panose="020B0604020202020204" pitchFamily="34" charset="0"/>
              <a:buChar char="•"/>
            </a:pPr>
            <a:r>
              <a:rPr lang="ar-EG" sz="2400" dirty="0"/>
              <a:t>بعد 48 ساعة فقط ، حصل الفيديو على 10 ملايين مشاهدة على يوتيوب </a:t>
            </a:r>
          </a:p>
          <a:p>
            <a:pPr marL="285750" indent="-285750">
              <a:buFont typeface="Arial" panose="020B0604020202020204" pitchFamily="34" charset="0"/>
              <a:buChar char="•"/>
            </a:pPr>
            <a:r>
              <a:rPr lang="ar-EG" sz="2400" dirty="0"/>
              <a:t>إنها واحدة من أكثر السيارات مشاهدة على الإطلاق على اليوتيوب بأكثر من 18 مليون مشاهدة </a:t>
            </a:r>
          </a:p>
          <a:p>
            <a:pPr marL="285750" indent="-285750">
              <a:buFont typeface="Arial" panose="020B0604020202020204" pitchFamily="34" charset="0"/>
              <a:buChar char="•"/>
            </a:pPr>
            <a:r>
              <a:rPr lang="ar-EG" sz="2400" dirty="0"/>
              <a:t>في اليوم التالي لإطلاقه ، كان الفيلم هو الفيديو الأكثر مشاركة في العالم </a:t>
            </a:r>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108433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9432" y="1075782"/>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340694" y="111876"/>
            <a:ext cx="8420865" cy="1384995"/>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Example of a marketing campaign that creates the buzz</a:t>
            </a:r>
          </a:p>
          <a:p>
            <a:r>
              <a:rPr lang="ar-EG" dirty="0"/>
              <a:t>مثال على الحملة تسويقية التي تخلق ضجة</a:t>
            </a:r>
          </a:p>
          <a:p>
            <a:endParaRPr lang="en-US" dirty="0"/>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79865" y="-127627"/>
            <a:ext cx="2305141" cy="1076343"/>
          </a:xfrm>
          <a:prstGeom prst="rect">
            <a:avLst/>
          </a:prstGeom>
        </p:spPr>
      </p:pic>
      <p:pic>
        <p:nvPicPr>
          <p:cNvPr id="2" name="videoplayback (5)">
            <a:hlinkClick r:id="" action="ppaction://media"/>
            <a:extLst>
              <a:ext uri="{FF2B5EF4-FFF2-40B4-BE49-F238E27FC236}">
                <a16:creationId xmlns:a16="http://schemas.microsoft.com/office/drawing/2014/main" id="{01F17DCD-2660-8165-24F5-8D3E6C58586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39758" y="1092200"/>
            <a:ext cx="11179748" cy="5563739"/>
          </a:xfrm>
          <a:prstGeom prst="rect">
            <a:avLst/>
          </a:prstGeom>
        </p:spPr>
      </p:pic>
    </p:spTree>
    <p:extLst>
      <p:ext uri="{BB962C8B-B14F-4D97-AF65-F5344CB8AC3E}">
        <p14:creationId xmlns:p14="http://schemas.microsoft.com/office/powerpoint/2010/main" val="1862664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729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2719" y="189431"/>
            <a:ext cx="7159180"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x-none" dirty="0"/>
              <a:t>WILL IT BLEND?</a:t>
            </a:r>
            <a:r>
              <a:rPr lang="ar-EG" dirty="0"/>
              <a:t> هل ستختلط؟</a:t>
            </a:r>
          </a:p>
          <a:p>
            <a:endParaRPr lang="en-US" dirty="0"/>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2" name="Picture 2" descr="Will It Blend? - Iphone App in Itunes - YouTube">
            <a:extLst>
              <a:ext uri="{FF2B5EF4-FFF2-40B4-BE49-F238E27FC236}">
                <a16:creationId xmlns:a16="http://schemas.microsoft.com/office/drawing/2014/main" id="{4F1E871D-6DC1-9295-3E04-640C9CD4B9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2719" y="1516684"/>
            <a:ext cx="8846562" cy="4976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501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6327" y="225879"/>
            <a:ext cx="6547797" cy="523220"/>
          </a:xfrm>
          <a:prstGeom prst="rect">
            <a:avLst/>
          </a:prstGeom>
          <a:noFill/>
        </p:spPr>
        <p:txBody>
          <a:bodyPr wrap="square" rtlCol="0">
            <a:spAutoFit/>
          </a:bodyPr>
          <a:lstStyle/>
          <a:p>
            <a:r>
              <a:rPr lang="en-US" sz="2800" b="1" dirty="0">
                <a:latin typeface="Alexandria" charset="0"/>
                <a:cs typeface="Alexandria" charset="0"/>
              </a:rPr>
              <a:t>Social Factor  </a:t>
            </a:r>
            <a:r>
              <a:rPr lang="ar-EG" sz="2800" b="1" dirty="0">
                <a:latin typeface="Alexandria" charset="0"/>
                <a:cs typeface="Alexandria" charset="0"/>
              </a:rPr>
              <a:t>العوامل الاجتماعية</a:t>
            </a:r>
            <a:endParaRPr lang="en-US" sz="2800" b="1" dirty="0">
              <a:latin typeface="Alexandria" charset="0"/>
              <a:cs typeface="Alexandria" charset="0"/>
            </a:endParaRPr>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2" name="Content Placeholder 2">
            <a:extLst>
              <a:ext uri="{FF2B5EF4-FFF2-40B4-BE49-F238E27FC236}">
                <a16:creationId xmlns:a16="http://schemas.microsoft.com/office/drawing/2014/main" id="{00A80808-F3C7-CD73-14DB-2067084D15F9}"/>
              </a:ext>
            </a:extLst>
          </p:cNvPr>
          <p:cNvSpPr txBox="1">
            <a:spLocks/>
          </p:cNvSpPr>
          <p:nvPr/>
        </p:nvSpPr>
        <p:spPr>
          <a:xfrm>
            <a:off x="271871" y="1269556"/>
            <a:ext cx="11702936" cy="53625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rgbClr val="C00000"/>
                </a:solidFill>
              </a:rPr>
              <a:t>Opinion Leaders: </a:t>
            </a:r>
            <a:r>
              <a:rPr lang="en-US" sz="2000" dirty="0"/>
              <a:t>A person within a reference group who because of special skills, knowledge, personality, or other characteristics exert social influence on others.</a:t>
            </a:r>
            <a:endParaRPr lang="ar-EG" sz="2000" dirty="0"/>
          </a:p>
          <a:p>
            <a:r>
              <a:rPr lang="ar-EG" sz="2000" dirty="0"/>
              <a:t>قادة الرأي: أحدهم هو شخص داخل مجموعة مرجعية يمارس تأثيرا اجتماعيا على الآخرين بسبب المهارات الخاصة أو المعرفة أو الشخصية أو غيرها من الخصائص.</a:t>
            </a:r>
            <a:endParaRPr lang="en-US" sz="2000" dirty="0"/>
          </a:p>
          <a:p>
            <a:r>
              <a:rPr lang="en-US" sz="2000" dirty="0"/>
              <a:t> Marketers try to identify opinion leaders for their products and direct marketing efforts toward them.</a:t>
            </a:r>
            <a:endParaRPr lang="ar-EG" sz="2000" dirty="0"/>
          </a:p>
          <a:p>
            <a:r>
              <a:rPr lang="ar-EG" sz="2000" dirty="0"/>
              <a:t>يحاول المسوقون تحديد قادة الرأي فيما يتعلق بمنتجاتهم وتوجيه جهود التسويق نحوهم.</a:t>
            </a:r>
            <a:endParaRPr lang="en-US" sz="2000" dirty="0"/>
          </a:p>
          <a:p>
            <a:r>
              <a:rPr lang="en-US" sz="2000" b="1" dirty="0">
                <a:solidFill>
                  <a:srgbClr val="C00000"/>
                </a:solidFill>
              </a:rPr>
              <a:t>Online Social Networks: </a:t>
            </a:r>
            <a:r>
              <a:rPr lang="en-US" sz="2000" dirty="0"/>
              <a:t>Online communities (blogs, social network websites. and other online communities) where people socialize or exchange information and opinions. Marketers Try to use these new social networks to promote their products and build closer customer relationships. They use it to interact with customers and become a part of their conversations and lives. </a:t>
            </a:r>
            <a:endParaRPr lang="ar-EG" sz="2000" dirty="0"/>
          </a:p>
          <a:p>
            <a:r>
              <a:rPr lang="ar-EG" sz="2000" dirty="0"/>
              <a:t>الشبكات الاجتماعية عبر الإنترنت: هي المجتمعات عبر الإنترنت (المدونات ومواقع الشبكات الاجتماعية والمجتمعات الأخرى عبر الإنترنت) حيث يتواصل الناس اجتماعيا أو يتبادلون المعلومات والآراء. يحاول المسوقون استخدام هذه الشبكات الاجتماعية الجديدة للترويج لمنتجاتهم وبناء علاقات أوثق مع العملاء. يستخدمونها للتفاعل مع العملاء ليصبحوا جزءا من محادثاتهم وحياتهم. </a:t>
            </a:r>
          </a:p>
          <a:p>
            <a:endParaRPr lang="en-US" sz="2000" dirty="0"/>
          </a:p>
        </p:txBody>
      </p:sp>
    </p:spTree>
    <p:extLst>
      <p:ext uri="{BB962C8B-B14F-4D97-AF65-F5344CB8AC3E}">
        <p14:creationId xmlns:p14="http://schemas.microsoft.com/office/powerpoint/2010/main" val="2171465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881813"/>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6327" y="225879"/>
            <a:ext cx="7314359" cy="523220"/>
          </a:xfrm>
          <a:prstGeom prst="rect">
            <a:avLst/>
          </a:prstGeom>
          <a:noFill/>
        </p:spPr>
        <p:txBody>
          <a:bodyPr wrap="square" rtlCol="0">
            <a:spAutoFit/>
          </a:bodyPr>
          <a:lstStyle/>
          <a:p>
            <a:r>
              <a:rPr lang="en-US" sz="2800" b="1" dirty="0">
                <a:latin typeface="Alexandria" charset="0"/>
                <a:cs typeface="Alexandria" charset="0"/>
              </a:rPr>
              <a:t>Social Factor  </a:t>
            </a:r>
            <a:r>
              <a:rPr lang="ar-EG" sz="2800" b="1" dirty="0">
                <a:latin typeface="Alexandria" charset="0"/>
                <a:cs typeface="Alexandria" charset="0"/>
              </a:rPr>
              <a:t>العوامل الاجتماعية</a:t>
            </a:r>
            <a:endParaRPr lang="en-US" sz="2800" b="1" dirty="0">
              <a:latin typeface="Alexandria" charset="0"/>
              <a:cs typeface="Alexandria" charset="0"/>
            </a:endParaRPr>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4" name="Content Placeholder 2">
            <a:extLst>
              <a:ext uri="{FF2B5EF4-FFF2-40B4-BE49-F238E27FC236}">
                <a16:creationId xmlns:a16="http://schemas.microsoft.com/office/drawing/2014/main" id="{EA95A556-6F76-B29E-B933-1100B2029540}"/>
              </a:ext>
            </a:extLst>
          </p:cNvPr>
          <p:cNvSpPr txBox="1">
            <a:spLocks/>
          </p:cNvSpPr>
          <p:nvPr/>
        </p:nvSpPr>
        <p:spPr>
          <a:xfrm>
            <a:off x="178865" y="1299349"/>
            <a:ext cx="11542080" cy="4953000"/>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solidFill>
                  <a:srgbClr val="00B050"/>
                </a:solidFill>
              </a:rPr>
              <a:t>4.2.2. Family:</a:t>
            </a:r>
            <a:r>
              <a:rPr lang="ar-EG" b="1" dirty="0">
                <a:solidFill>
                  <a:srgbClr val="00B050"/>
                </a:solidFill>
              </a:rPr>
              <a:t> العائلة </a:t>
            </a:r>
            <a:r>
              <a:rPr lang="en-US" b="1" dirty="0">
                <a:solidFill>
                  <a:srgbClr val="00B050"/>
                </a:solidFill>
              </a:rPr>
              <a:t> </a:t>
            </a:r>
          </a:p>
          <a:p>
            <a:pPr>
              <a:lnSpc>
                <a:spcPct val="120000"/>
              </a:lnSpc>
            </a:pPr>
            <a:r>
              <a:rPr lang="en-US" sz="2400" dirty="0"/>
              <a:t>Family members can strongly influence buyer behavior. The family is the most important consumer behavior organization in society, and it has been researched extensively. Marketers are interested in the role and influences of the husband, wife, and children on the purchase of different products and services.</a:t>
            </a:r>
            <a:endParaRPr lang="ar-EG" sz="2400" dirty="0"/>
          </a:p>
          <a:p>
            <a:pPr>
              <a:lnSpc>
                <a:spcPct val="120000"/>
              </a:lnSpc>
            </a:pPr>
            <a:r>
              <a:rPr lang="ar-EG" sz="2400" dirty="0"/>
              <a:t>يمكن لأفراد الأسرة التأثير بقوة على سلوك المشتري. الأسرة هي أهم منظمة لسلوك المستهلك في المجتمع ، وقد تم دراستها على نطاق واسع. يهتم المسوقون بدور وتأثيرات الزوج والزوجة والأطفال على شراء المنتجات والخدمات المختلفة.</a:t>
            </a:r>
            <a:endParaRPr lang="en-US" sz="2400" dirty="0"/>
          </a:p>
          <a:p>
            <a:pPr>
              <a:lnSpc>
                <a:spcPct val="120000"/>
              </a:lnSpc>
            </a:pPr>
            <a:r>
              <a:rPr lang="en-US" sz="2400" dirty="0"/>
              <a:t>Husband- wife involvement varies widely by product category and stage in the buying process. Buying groups roles change with evolving consumer lifestyle. Marketers in industries that have traditionally sold their products to only women or men only are now carefully targeting the opposite sex. Other companies are showing their products in “Modern Family" context.  </a:t>
            </a:r>
            <a:endParaRPr lang="ar-EG" sz="2400" dirty="0"/>
          </a:p>
          <a:p>
            <a:pPr>
              <a:lnSpc>
                <a:spcPct val="120000"/>
              </a:lnSpc>
            </a:pPr>
            <a:r>
              <a:rPr lang="ar-EG" sz="2400" dirty="0"/>
              <a:t>تختلف مشاركة الزوج والزوجة اختلافا كبيرا حسب فئة المنتج والمرحلة في عملية الشراء. تتغير أدوار مجموعات الشراء مع تطور نمط حياة المستهلك. المسوقون في الصناعات التي باعت منتجاتهم تقليديا للنساء أو الرجال فقط يستهدفون الآن الجنس الآخر بعناية. بينما تعرض شركات أخرى منتجاتها في سياق "العائلة الحديثة". </a:t>
            </a:r>
            <a:endParaRPr lang="en-US" sz="2400" dirty="0"/>
          </a:p>
        </p:txBody>
      </p:sp>
      <p:pic>
        <p:nvPicPr>
          <p:cNvPr id="8" name="Picture 2" descr="Family Images - Free Download on Freepik">
            <a:extLst>
              <a:ext uri="{FF2B5EF4-FFF2-40B4-BE49-F238E27FC236}">
                <a16:creationId xmlns:a16="http://schemas.microsoft.com/office/drawing/2014/main" id="{1F7C4625-C9A3-4CFA-27E8-6B6F1990F12E}"/>
              </a:ext>
            </a:extLst>
          </p:cNvPr>
          <p:cNvPicPr>
            <a:picLocks noChangeAspect="1" noChangeArrowheads="1"/>
          </p:cNvPicPr>
          <p:nvPr/>
        </p:nvPicPr>
        <p:blipFill>
          <a:blip r:embed="rId3">
            <a:alphaModFix amt="70000"/>
            <a:extLst>
              <a:ext uri="{28A0092B-C50C-407E-A947-70E740481C1C}">
                <a14:useLocalDpi xmlns:a14="http://schemas.microsoft.com/office/drawing/2010/main" val="0"/>
              </a:ext>
            </a:extLst>
          </a:blip>
          <a:srcRect/>
          <a:stretch>
            <a:fillRect/>
          </a:stretch>
        </p:blipFill>
        <p:spPr bwMode="auto">
          <a:xfrm>
            <a:off x="7241473" y="-26724"/>
            <a:ext cx="2180879" cy="21808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032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2006" y="1004914"/>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endParaRPr lang="en-US" sz="400" dirty="0"/>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8" name="TextBox 7">
            <a:extLst>
              <a:ext uri="{FF2B5EF4-FFF2-40B4-BE49-F238E27FC236}">
                <a16:creationId xmlns:a16="http://schemas.microsoft.com/office/drawing/2014/main" id="{B39F7ADD-3DC5-D32D-57AD-404DBCA7D281}"/>
              </a:ext>
            </a:extLst>
          </p:cNvPr>
          <p:cNvSpPr txBox="1"/>
          <p:nvPr/>
        </p:nvSpPr>
        <p:spPr>
          <a:xfrm>
            <a:off x="1676327" y="225879"/>
            <a:ext cx="6547797" cy="523220"/>
          </a:xfrm>
          <a:prstGeom prst="rect">
            <a:avLst/>
          </a:prstGeom>
          <a:noFill/>
        </p:spPr>
        <p:txBody>
          <a:bodyPr wrap="square" rtlCol="0">
            <a:spAutoFit/>
          </a:bodyPr>
          <a:lstStyle/>
          <a:p>
            <a:r>
              <a:rPr lang="en-US" sz="2800" b="1" dirty="0">
                <a:latin typeface="Alexandria" charset="0"/>
                <a:cs typeface="Alexandria" charset="0"/>
              </a:rPr>
              <a:t>Social Factor  </a:t>
            </a:r>
            <a:r>
              <a:rPr lang="ar-EG" sz="2800" b="1" dirty="0">
                <a:latin typeface="Alexandria" charset="0"/>
                <a:cs typeface="Alexandria" charset="0"/>
              </a:rPr>
              <a:t>العوامل الاجتماعية</a:t>
            </a:r>
            <a:endParaRPr lang="en-US" sz="2800" b="1" dirty="0">
              <a:latin typeface="Alexandria" charset="0"/>
              <a:cs typeface="Alexandria" charset="0"/>
            </a:endParaRPr>
          </a:p>
        </p:txBody>
      </p:sp>
      <p:sp>
        <p:nvSpPr>
          <p:cNvPr id="9" name="Content Placeholder 2">
            <a:extLst>
              <a:ext uri="{FF2B5EF4-FFF2-40B4-BE49-F238E27FC236}">
                <a16:creationId xmlns:a16="http://schemas.microsoft.com/office/drawing/2014/main" id="{C3CF603D-4F52-2CD1-89DB-658E7DCBFB2B}"/>
              </a:ext>
            </a:extLst>
          </p:cNvPr>
          <p:cNvSpPr txBox="1">
            <a:spLocks/>
          </p:cNvSpPr>
          <p:nvPr/>
        </p:nvSpPr>
        <p:spPr>
          <a:xfrm>
            <a:off x="564428" y="1422450"/>
            <a:ext cx="6904703"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00B050"/>
                </a:solidFill>
              </a:rPr>
              <a:t>4.2.3. Roles and Status:</a:t>
            </a:r>
            <a:r>
              <a:rPr lang="ar-EG" sz="3200" b="1" dirty="0">
                <a:solidFill>
                  <a:srgbClr val="00B050"/>
                </a:solidFill>
              </a:rPr>
              <a:t> الأدوار و المكانة </a:t>
            </a:r>
            <a:endParaRPr lang="en-US" sz="3200" b="1" dirty="0">
              <a:solidFill>
                <a:srgbClr val="00B050"/>
              </a:solidFill>
            </a:endParaRPr>
          </a:p>
          <a:p>
            <a:r>
              <a:rPr lang="en-US" b="1" dirty="0">
                <a:solidFill>
                  <a:srgbClr val="0070C0"/>
                </a:solidFill>
              </a:rPr>
              <a:t>A role </a:t>
            </a:r>
            <a:r>
              <a:rPr lang="en-US" dirty="0"/>
              <a:t>consists of the activities people are expected to perform according to the people around them. Each role carries </a:t>
            </a:r>
            <a:r>
              <a:rPr lang="en-US" b="1" dirty="0">
                <a:solidFill>
                  <a:srgbClr val="0070C0"/>
                </a:solidFill>
              </a:rPr>
              <a:t>a status </a:t>
            </a:r>
            <a:r>
              <a:rPr lang="en-US" dirty="0"/>
              <a:t>reflecting the general esteem  given to it by society. A person may belong to many groups at the same time.</a:t>
            </a:r>
            <a:endParaRPr lang="ar-EG" dirty="0"/>
          </a:p>
          <a:p>
            <a:r>
              <a:rPr lang="ar-EG" dirty="0"/>
              <a:t>يتكون الدور من الأنشطة التي يتوقع من الأشخاص القيام بها وفقا للأشخاص من حولهم. يحمل كل دور مكانة تعكس التقدير العام الذي يوليه المجتمع للشخص. قد ينتمي الشخص إلى العديد من المجموعات في نفس الوقت. </a:t>
            </a:r>
          </a:p>
          <a:p>
            <a:r>
              <a:rPr lang="en-US" dirty="0"/>
              <a:t> </a:t>
            </a:r>
          </a:p>
        </p:txBody>
      </p:sp>
      <p:pic>
        <p:nvPicPr>
          <p:cNvPr id="11" name="Picture 10">
            <a:extLst>
              <a:ext uri="{FF2B5EF4-FFF2-40B4-BE49-F238E27FC236}">
                <a16:creationId xmlns:a16="http://schemas.microsoft.com/office/drawing/2014/main" id="{07B18BBA-487C-46F9-E421-60C4D48813BB}"/>
              </a:ext>
            </a:extLst>
          </p:cNvPr>
          <p:cNvPicPr>
            <a:picLocks noChangeAspect="1"/>
          </p:cNvPicPr>
          <p:nvPr/>
        </p:nvPicPr>
        <p:blipFill rotWithShape="1">
          <a:blip r:embed="rId3"/>
          <a:srcRect l="38999" r="6638" b="19230"/>
          <a:stretch/>
        </p:blipFill>
        <p:spPr>
          <a:xfrm>
            <a:off x="7742903" y="1181100"/>
            <a:ext cx="4193340" cy="4677533"/>
          </a:xfrm>
          <a:prstGeom prst="rect">
            <a:avLst/>
          </a:prstGeom>
        </p:spPr>
      </p:pic>
    </p:spTree>
    <p:extLst>
      <p:ext uri="{BB962C8B-B14F-4D97-AF65-F5344CB8AC3E}">
        <p14:creationId xmlns:p14="http://schemas.microsoft.com/office/powerpoint/2010/main" val="4200946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2" name="Picture 1">
            <a:extLst>
              <a:ext uri="{FF2B5EF4-FFF2-40B4-BE49-F238E27FC236}">
                <a16:creationId xmlns:a16="http://schemas.microsoft.com/office/drawing/2014/main" id="{5732DBA0-CC3B-3B58-AB12-A15BC65A2FDB}"/>
              </a:ext>
            </a:extLst>
          </p:cNvPr>
          <p:cNvPicPr>
            <a:picLocks noChangeAspect="1"/>
          </p:cNvPicPr>
          <p:nvPr/>
        </p:nvPicPr>
        <p:blipFill>
          <a:blip r:embed="rId3"/>
          <a:stretch>
            <a:fillRect/>
          </a:stretch>
        </p:blipFill>
        <p:spPr>
          <a:xfrm>
            <a:off x="1643509" y="1706459"/>
            <a:ext cx="8559526" cy="4140956"/>
          </a:xfrm>
          <a:prstGeom prst="rect">
            <a:avLst/>
          </a:prstGeom>
        </p:spPr>
      </p:pic>
      <p:sp>
        <p:nvSpPr>
          <p:cNvPr id="4" name="TextBox 3">
            <a:extLst>
              <a:ext uri="{FF2B5EF4-FFF2-40B4-BE49-F238E27FC236}">
                <a16:creationId xmlns:a16="http://schemas.microsoft.com/office/drawing/2014/main" id="{62380817-2013-50A3-D61A-AE651CBA7665}"/>
              </a:ext>
            </a:extLst>
          </p:cNvPr>
          <p:cNvSpPr txBox="1"/>
          <p:nvPr/>
        </p:nvSpPr>
        <p:spPr>
          <a:xfrm>
            <a:off x="1572295" y="-45242"/>
            <a:ext cx="802616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4. Characteristics affecting consumer behavior</a:t>
            </a:r>
            <a:endParaRPr lang="ar-EG" dirty="0"/>
          </a:p>
          <a:p>
            <a:r>
              <a:rPr lang="ar-EG" dirty="0"/>
              <a:t>السمات التي تؤثر على سلوك المستهلك</a:t>
            </a:r>
            <a:r>
              <a:rPr lang="en-US" dirty="0"/>
              <a:t> </a:t>
            </a:r>
          </a:p>
        </p:txBody>
      </p:sp>
    </p:spTree>
    <p:extLst>
      <p:ext uri="{BB962C8B-B14F-4D97-AF65-F5344CB8AC3E}">
        <p14:creationId xmlns:p14="http://schemas.microsoft.com/office/powerpoint/2010/main" val="815730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6327" y="225879"/>
            <a:ext cx="8135699" cy="523220"/>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4.3. Personal Factors:</a:t>
            </a:r>
            <a:r>
              <a:rPr lang="ar-EG" dirty="0"/>
              <a:t> العوامل الشخصية</a:t>
            </a:r>
            <a:endParaRPr lang="en-US" dirty="0"/>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graphicFrame>
        <p:nvGraphicFramePr>
          <p:cNvPr id="2" name="Content Placeholder 2">
            <a:extLst>
              <a:ext uri="{FF2B5EF4-FFF2-40B4-BE49-F238E27FC236}">
                <a16:creationId xmlns:a16="http://schemas.microsoft.com/office/drawing/2014/main" id="{EE698989-4BEE-1032-6BA2-62E8F09F0D73}"/>
              </a:ext>
            </a:extLst>
          </p:cNvPr>
          <p:cNvGraphicFramePr>
            <a:graphicFrameLocks/>
          </p:cNvGraphicFramePr>
          <p:nvPr>
            <p:extLst>
              <p:ext uri="{D42A27DB-BD31-4B8C-83A1-F6EECF244321}">
                <p14:modId xmlns:p14="http://schemas.microsoft.com/office/powerpoint/2010/main" val="1825998156"/>
              </p:ext>
            </p:extLst>
          </p:nvPr>
        </p:nvGraphicFramePr>
        <p:xfrm>
          <a:off x="1572295" y="1065378"/>
          <a:ext cx="9762651" cy="5393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53547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5702" y="854952"/>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6328" y="225879"/>
            <a:ext cx="7829052" cy="523220"/>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altLang="ar-SA" dirty="0"/>
              <a:t>4.4. Psychological Factors</a:t>
            </a:r>
            <a:r>
              <a:rPr lang="ar-EG" altLang="ar-SA" dirty="0"/>
              <a:t> العوامل النفسية </a:t>
            </a:r>
            <a:endParaRPr lang="en-US" dirty="0"/>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grpSp>
        <p:nvGrpSpPr>
          <p:cNvPr id="2" name="Group 1">
            <a:extLst>
              <a:ext uri="{FF2B5EF4-FFF2-40B4-BE49-F238E27FC236}">
                <a16:creationId xmlns:a16="http://schemas.microsoft.com/office/drawing/2014/main" id="{35551E05-E27F-37F8-9F71-FE95BAC2255A}"/>
              </a:ext>
            </a:extLst>
          </p:cNvPr>
          <p:cNvGrpSpPr/>
          <p:nvPr/>
        </p:nvGrpSpPr>
        <p:grpSpPr>
          <a:xfrm>
            <a:off x="892498" y="1603417"/>
            <a:ext cx="8843393" cy="4701968"/>
            <a:chOff x="1798544" y="1297081"/>
            <a:chExt cx="8527677" cy="4964206"/>
          </a:xfrm>
          <a:solidFill>
            <a:schemeClr val="accent1">
              <a:lumMod val="60000"/>
              <a:lumOff val="40000"/>
            </a:schemeClr>
          </a:solidFill>
        </p:grpSpPr>
        <p:sp>
          <p:nvSpPr>
            <p:cNvPr id="4" name="Oval 3">
              <a:extLst>
                <a:ext uri="{FF2B5EF4-FFF2-40B4-BE49-F238E27FC236}">
                  <a16:creationId xmlns:a16="http://schemas.microsoft.com/office/drawing/2014/main" id="{86DF712E-10BB-3122-35C3-C1EC9BBEBF2F}"/>
                </a:ext>
              </a:extLst>
            </p:cNvPr>
            <p:cNvSpPr>
              <a:spLocks noChangeArrowheads="1"/>
            </p:cNvSpPr>
            <p:nvPr/>
          </p:nvSpPr>
          <p:spPr bwMode="auto">
            <a:xfrm>
              <a:off x="4684059" y="2756647"/>
              <a:ext cx="2756647" cy="1949824"/>
            </a:xfrm>
            <a:prstGeom prst="ellipse">
              <a:avLst/>
            </a:prstGeom>
            <a:solidFill>
              <a:schemeClr val="accent2"/>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defTabSz="813816">
                <a:lnSpc>
                  <a:spcPct val="90000"/>
                </a:lnSpc>
                <a:spcAft>
                  <a:spcPts val="600"/>
                </a:spcAft>
              </a:pPr>
              <a:r>
                <a:rPr lang="en-US" altLang="ar-SA" sz="2199" b="1" kern="1200" dirty="0">
                  <a:solidFill>
                    <a:schemeClr val="tx1"/>
                  </a:solidFill>
                  <a:latin typeface="Arial" panose="020B0604020202020204" pitchFamily="34" charset="0"/>
                  <a:ea typeface="+mn-ea"/>
                  <a:cs typeface="+mn-cs"/>
                </a:rPr>
                <a:t>Psychological</a:t>
              </a:r>
            </a:p>
            <a:p>
              <a:pPr algn="ctr" defTabSz="813816">
                <a:lnSpc>
                  <a:spcPct val="90000"/>
                </a:lnSpc>
                <a:spcAft>
                  <a:spcPts val="600"/>
                </a:spcAft>
              </a:pPr>
              <a:r>
                <a:rPr lang="en-US" altLang="ar-SA" sz="2199" b="1" kern="1200" dirty="0">
                  <a:solidFill>
                    <a:schemeClr val="tx1"/>
                  </a:solidFill>
                  <a:latin typeface="Arial" panose="020B0604020202020204" pitchFamily="34" charset="0"/>
                  <a:ea typeface="+mn-ea"/>
                  <a:cs typeface="+mn-cs"/>
                </a:rPr>
                <a:t>Factors</a:t>
              </a:r>
              <a:endParaRPr lang="ar-EG" altLang="ar-SA" sz="2199" b="1" kern="1200" dirty="0">
                <a:solidFill>
                  <a:schemeClr val="tx1"/>
                </a:solidFill>
                <a:latin typeface="Arial" panose="020B0604020202020204" pitchFamily="34" charset="0"/>
                <a:ea typeface="+mn-ea"/>
                <a:cs typeface="+mn-cs"/>
              </a:endParaRPr>
            </a:p>
            <a:p>
              <a:pPr algn="ctr" defTabSz="813816">
                <a:lnSpc>
                  <a:spcPct val="90000"/>
                </a:lnSpc>
                <a:spcAft>
                  <a:spcPts val="600"/>
                </a:spcAft>
              </a:pPr>
              <a:r>
                <a:rPr lang="ar-EG" altLang="ar-SA" sz="2199" b="1" dirty="0">
                  <a:latin typeface="Arial" panose="020B0604020202020204" pitchFamily="34" charset="0"/>
                </a:rPr>
                <a:t>العوامل النفسية </a:t>
              </a:r>
              <a:endParaRPr lang="en-US" altLang="ar-SA" sz="2471" b="1" dirty="0">
                <a:solidFill>
                  <a:srgbClr val="FFFFFF"/>
                </a:solidFill>
                <a:latin typeface="Arial" panose="020B0604020202020204" pitchFamily="34" charset="0"/>
              </a:endParaRPr>
            </a:p>
          </p:txBody>
        </p:sp>
        <p:sp>
          <p:nvSpPr>
            <p:cNvPr id="8" name="Rectangle 4">
              <a:extLst>
                <a:ext uri="{FF2B5EF4-FFF2-40B4-BE49-F238E27FC236}">
                  <a16:creationId xmlns:a16="http://schemas.microsoft.com/office/drawing/2014/main" id="{1E3AD0CA-6668-079F-5E93-F47D6FCA2A78}"/>
                </a:ext>
              </a:extLst>
            </p:cNvPr>
            <p:cNvSpPr>
              <a:spLocks noChangeArrowheads="1"/>
            </p:cNvSpPr>
            <p:nvPr/>
          </p:nvSpPr>
          <p:spPr bwMode="auto">
            <a:xfrm>
              <a:off x="4824132" y="1297081"/>
              <a:ext cx="2476500" cy="1064559"/>
            </a:xfrm>
            <a:prstGeom prst="rect">
              <a:avLst/>
            </a:prstGeom>
            <a:grpFill/>
            <a:ln w="12700">
              <a:solidFill>
                <a:srgbClr val="081D58"/>
              </a:solidFill>
              <a:miter lim="800000"/>
              <a:headEnd/>
              <a:tailEnd/>
            </a:ln>
            <a:effectLst>
              <a:outerShdw dist="107763" dir="2700000" algn="ctr" rotWithShape="0">
                <a:srgbClr val="0A1F61"/>
              </a:outerShdw>
            </a:effectLst>
          </p:spPr>
          <p:txBody>
            <a:bodyPr wrap="none" lIns="79842" tIns="39221" rIns="79842" bIns="39221" anchor="ctr"/>
            <a:lstStyle/>
            <a:p>
              <a:pPr algn="ctr" defTabSz="813816">
                <a:lnSpc>
                  <a:spcPct val="90000"/>
                </a:lnSpc>
                <a:spcAft>
                  <a:spcPts val="600"/>
                </a:spcAft>
              </a:pPr>
              <a:r>
                <a:rPr lang="en-US" altLang="ar-SA" sz="2199" b="1" kern="1200" dirty="0">
                  <a:solidFill>
                    <a:srgbClr val="081D58"/>
                  </a:solidFill>
                  <a:latin typeface="Arial" panose="020B0604020202020204" pitchFamily="34" charset="0"/>
                  <a:ea typeface="+mn-ea"/>
                  <a:cs typeface="+mn-cs"/>
                </a:rPr>
                <a:t>Motivation</a:t>
              </a:r>
              <a:endParaRPr lang="ar-EG" altLang="ar-SA" sz="2199" b="1" kern="1200" dirty="0">
                <a:solidFill>
                  <a:srgbClr val="081D58"/>
                </a:solidFill>
                <a:latin typeface="Arial" panose="020B0604020202020204" pitchFamily="34" charset="0"/>
                <a:ea typeface="+mn-ea"/>
                <a:cs typeface="+mn-cs"/>
              </a:endParaRPr>
            </a:p>
            <a:p>
              <a:pPr algn="ctr" defTabSz="813816">
                <a:lnSpc>
                  <a:spcPct val="90000"/>
                </a:lnSpc>
                <a:spcAft>
                  <a:spcPts val="600"/>
                </a:spcAft>
              </a:pPr>
              <a:r>
                <a:rPr lang="ar-EG" altLang="ar-SA" sz="2199" b="1" dirty="0">
                  <a:solidFill>
                    <a:srgbClr val="081D58"/>
                  </a:solidFill>
                  <a:latin typeface="Arial" panose="020B0604020202020204" pitchFamily="34" charset="0"/>
                </a:rPr>
                <a:t>الدافع</a:t>
              </a:r>
              <a:endParaRPr lang="en-US" altLang="ar-SA" sz="2471" b="1" dirty="0">
                <a:solidFill>
                  <a:srgbClr val="081D58"/>
                </a:solidFill>
                <a:latin typeface="Arial" panose="020B0604020202020204" pitchFamily="34" charset="0"/>
              </a:endParaRPr>
            </a:p>
          </p:txBody>
        </p:sp>
        <p:sp>
          <p:nvSpPr>
            <p:cNvPr id="9" name="Rectangle 5">
              <a:extLst>
                <a:ext uri="{FF2B5EF4-FFF2-40B4-BE49-F238E27FC236}">
                  <a16:creationId xmlns:a16="http://schemas.microsoft.com/office/drawing/2014/main" id="{C6749D6E-334A-C4BE-D81B-EDBA48FB361F}"/>
                </a:ext>
              </a:extLst>
            </p:cNvPr>
            <p:cNvSpPr>
              <a:spLocks noChangeArrowheads="1"/>
            </p:cNvSpPr>
            <p:nvPr/>
          </p:nvSpPr>
          <p:spPr bwMode="auto">
            <a:xfrm>
              <a:off x="7916956" y="3179669"/>
              <a:ext cx="2409265" cy="1131794"/>
            </a:xfrm>
            <a:prstGeom prst="rect">
              <a:avLst/>
            </a:prstGeom>
            <a:grpFill/>
            <a:ln w="12700">
              <a:solidFill>
                <a:srgbClr val="081D58"/>
              </a:solidFill>
              <a:miter lim="800000"/>
              <a:headEnd/>
              <a:tailEnd/>
            </a:ln>
            <a:effectLst>
              <a:outerShdw dist="107763" dir="2700000" algn="ctr" rotWithShape="0">
                <a:srgbClr val="0A1F61"/>
              </a:outerShdw>
            </a:effectLst>
          </p:spPr>
          <p:txBody>
            <a:bodyPr wrap="none" lIns="79842" tIns="39221" rIns="79842" bIns="39221" anchor="ctr"/>
            <a:lstStyle/>
            <a:p>
              <a:pPr algn="ctr" defTabSz="813816">
                <a:lnSpc>
                  <a:spcPct val="90000"/>
                </a:lnSpc>
                <a:spcAft>
                  <a:spcPts val="600"/>
                </a:spcAft>
              </a:pPr>
              <a:r>
                <a:rPr lang="en-US" altLang="ar-SA" sz="2199" b="1" kern="1200" dirty="0">
                  <a:solidFill>
                    <a:srgbClr val="081D58"/>
                  </a:solidFill>
                  <a:latin typeface="Arial" panose="020B0604020202020204" pitchFamily="34" charset="0"/>
                  <a:ea typeface="+mn-ea"/>
                  <a:cs typeface="+mn-cs"/>
                </a:rPr>
                <a:t>Perception</a:t>
              </a:r>
              <a:endParaRPr lang="ar-EG" altLang="ar-SA" sz="2199" b="1" kern="1200" dirty="0">
                <a:solidFill>
                  <a:srgbClr val="081D58"/>
                </a:solidFill>
                <a:latin typeface="Arial" panose="020B0604020202020204" pitchFamily="34" charset="0"/>
                <a:ea typeface="+mn-ea"/>
                <a:cs typeface="+mn-cs"/>
              </a:endParaRPr>
            </a:p>
            <a:p>
              <a:pPr algn="ctr" defTabSz="813816">
                <a:lnSpc>
                  <a:spcPct val="90000"/>
                </a:lnSpc>
                <a:spcAft>
                  <a:spcPts val="600"/>
                </a:spcAft>
              </a:pPr>
              <a:r>
                <a:rPr lang="ar-EG" altLang="ar-SA" sz="2199" b="1" dirty="0">
                  <a:solidFill>
                    <a:srgbClr val="081D58"/>
                  </a:solidFill>
                  <a:latin typeface="Arial" panose="020B0604020202020204" pitchFamily="34" charset="0"/>
                </a:rPr>
                <a:t>التصور</a:t>
              </a:r>
              <a:endParaRPr lang="en-US" altLang="ar-SA" sz="2471" b="1" dirty="0">
                <a:solidFill>
                  <a:srgbClr val="081D58"/>
                </a:solidFill>
                <a:latin typeface="Arial" panose="020B0604020202020204" pitchFamily="34" charset="0"/>
              </a:endParaRPr>
            </a:p>
          </p:txBody>
        </p:sp>
        <p:sp>
          <p:nvSpPr>
            <p:cNvPr id="11" name="Rectangle 6">
              <a:extLst>
                <a:ext uri="{FF2B5EF4-FFF2-40B4-BE49-F238E27FC236}">
                  <a16:creationId xmlns:a16="http://schemas.microsoft.com/office/drawing/2014/main" id="{6F259353-B3D7-EC99-C038-EA85142D161A}"/>
                </a:ext>
              </a:extLst>
            </p:cNvPr>
            <p:cNvSpPr>
              <a:spLocks noChangeArrowheads="1"/>
            </p:cNvSpPr>
            <p:nvPr/>
          </p:nvSpPr>
          <p:spPr bwMode="auto">
            <a:xfrm>
              <a:off x="4958603" y="5062258"/>
              <a:ext cx="2476500" cy="1199029"/>
            </a:xfrm>
            <a:prstGeom prst="rect">
              <a:avLst/>
            </a:prstGeom>
            <a:grpFill/>
            <a:ln w="12700">
              <a:solidFill>
                <a:srgbClr val="081D58"/>
              </a:solidFill>
              <a:miter lim="800000"/>
              <a:headEnd/>
              <a:tailEnd/>
            </a:ln>
            <a:effectLst>
              <a:outerShdw dist="107763" dir="2700000" algn="ctr" rotWithShape="0">
                <a:srgbClr val="0A1F61"/>
              </a:outerShdw>
            </a:effectLst>
          </p:spPr>
          <p:txBody>
            <a:bodyPr wrap="none" lIns="79842" tIns="39221" rIns="79842" bIns="39221" anchor="ctr"/>
            <a:lstStyle/>
            <a:p>
              <a:pPr algn="ctr" defTabSz="813816">
                <a:lnSpc>
                  <a:spcPct val="90000"/>
                </a:lnSpc>
                <a:spcAft>
                  <a:spcPts val="600"/>
                </a:spcAft>
              </a:pPr>
              <a:r>
                <a:rPr lang="en-US" altLang="ar-SA" sz="2199" b="1" kern="1200" dirty="0">
                  <a:solidFill>
                    <a:srgbClr val="081D58"/>
                  </a:solidFill>
                  <a:latin typeface="Arial" panose="020B0604020202020204" pitchFamily="34" charset="0"/>
                  <a:ea typeface="+mn-ea"/>
                  <a:cs typeface="+mn-cs"/>
                </a:rPr>
                <a:t>Learning</a:t>
              </a:r>
              <a:endParaRPr lang="ar-EG" altLang="ar-SA" sz="2199" b="1" kern="1200" dirty="0">
                <a:solidFill>
                  <a:srgbClr val="081D58"/>
                </a:solidFill>
                <a:latin typeface="Arial" panose="020B0604020202020204" pitchFamily="34" charset="0"/>
                <a:ea typeface="+mn-ea"/>
                <a:cs typeface="+mn-cs"/>
              </a:endParaRPr>
            </a:p>
            <a:p>
              <a:pPr algn="ctr" defTabSz="813816">
                <a:lnSpc>
                  <a:spcPct val="90000"/>
                </a:lnSpc>
                <a:spcAft>
                  <a:spcPts val="600"/>
                </a:spcAft>
              </a:pPr>
              <a:r>
                <a:rPr lang="ar-EG" altLang="ar-SA" sz="2199" b="1" dirty="0">
                  <a:solidFill>
                    <a:srgbClr val="081D58"/>
                  </a:solidFill>
                  <a:latin typeface="Arial" panose="020B0604020202020204" pitchFamily="34" charset="0"/>
                </a:rPr>
                <a:t>التعلم</a:t>
              </a:r>
              <a:endParaRPr lang="en-US" altLang="ar-SA" sz="2471" b="1" dirty="0">
                <a:solidFill>
                  <a:srgbClr val="081D58"/>
                </a:solidFill>
                <a:latin typeface="Arial" panose="020B0604020202020204" pitchFamily="34" charset="0"/>
              </a:endParaRPr>
            </a:p>
          </p:txBody>
        </p:sp>
        <p:sp>
          <p:nvSpPr>
            <p:cNvPr id="12" name="Rectangle 7">
              <a:extLst>
                <a:ext uri="{FF2B5EF4-FFF2-40B4-BE49-F238E27FC236}">
                  <a16:creationId xmlns:a16="http://schemas.microsoft.com/office/drawing/2014/main" id="{D3D14174-23C4-5942-E7DC-5D8945635AC2}"/>
                </a:ext>
              </a:extLst>
            </p:cNvPr>
            <p:cNvSpPr>
              <a:spLocks noChangeArrowheads="1"/>
            </p:cNvSpPr>
            <p:nvPr/>
          </p:nvSpPr>
          <p:spPr bwMode="auto">
            <a:xfrm>
              <a:off x="1798544" y="3246904"/>
              <a:ext cx="2342029" cy="1131794"/>
            </a:xfrm>
            <a:prstGeom prst="rect">
              <a:avLst/>
            </a:prstGeom>
            <a:grpFill/>
            <a:ln w="12700">
              <a:solidFill>
                <a:srgbClr val="081D58"/>
              </a:solidFill>
              <a:miter lim="800000"/>
              <a:headEnd/>
              <a:tailEnd/>
            </a:ln>
            <a:effectLst>
              <a:outerShdw dist="107763" dir="2700000" algn="ctr" rotWithShape="0">
                <a:schemeClr val="tx2"/>
              </a:outerShdw>
            </a:effectLst>
          </p:spPr>
          <p:txBody>
            <a:bodyPr wrap="none" lIns="79842" tIns="39221" rIns="79842" bIns="39221" anchor="ctr"/>
            <a:lstStyle/>
            <a:p>
              <a:pPr algn="ctr" defTabSz="813816">
                <a:lnSpc>
                  <a:spcPct val="90000"/>
                </a:lnSpc>
                <a:spcAft>
                  <a:spcPts val="600"/>
                </a:spcAft>
              </a:pPr>
              <a:r>
                <a:rPr lang="en-US" altLang="ar-SA" sz="2199" b="1" kern="1200" dirty="0">
                  <a:solidFill>
                    <a:srgbClr val="081D58"/>
                  </a:solidFill>
                  <a:latin typeface="Arial" panose="020B0604020202020204" pitchFamily="34" charset="0"/>
                  <a:ea typeface="+mn-ea"/>
                  <a:cs typeface="+mn-cs"/>
                </a:rPr>
                <a:t>Beliefs and </a:t>
              </a:r>
            </a:p>
            <a:p>
              <a:pPr algn="ctr" defTabSz="813816">
                <a:lnSpc>
                  <a:spcPct val="90000"/>
                </a:lnSpc>
                <a:spcAft>
                  <a:spcPts val="600"/>
                </a:spcAft>
              </a:pPr>
              <a:r>
                <a:rPr lang="en-US" altLang="ar-SA" sz="2199" b="1" kern="1200" dirty="0">
                  <a:solidFill>
                    <a:srgbClr val="081D58"/>
                  </a:solidFill>
                  <a:latin typeface="Arial" panose="020B0604020202020204" pitchFamily="34" charset="0"/>
                  <a:ea typeface="+mn-ea"/>
                  <a:cs typeface="+mn-cs"/>
                </a:rPr>
                <a:t>Attitudes</a:t>
              </a:r>
              <a:endParaRPr lang="ar-EG" altLang="ar-SA" sz="2199" b="1" kern="1200" dirty="0">
                <a:solidFill>
                  <a:srgbClr val="081D58"/>
                </a:solidFill>
                <a:latin typeface="Arial" panose="020B0604020202020204" pitchFamily="34" charset="0"/>
                <a:ea typeface="+mn-ea"/>
                <a:cs typeface="+mn-cs"/>
              </a:endParaRPr>
            </a:p>
            <a:p>
              <a:pPr algn="ctr" defTabSz="813816">
                <a:lnSpc>
                  <a:spcPct val="90000"/>
                </a:lnSpc>
                <a:spcAft>
                  <a:spcPts val="600"/>
                </a:spcAft>
              </a:pPr>
              <a:r>
                <a:rPr lang="ar-EG" altLang="ar-SA" sz="2199" b="1" dirty="0">
                  <a:solidFill>
                    <a:srgbClr val="081D58"/>
                  </a:solidFill>
                  <a:latin typeface="Arial" panose="020B0604020202020204" pitchFamily="34" charset="0"/>
                </a:rPr>
                <a:t>الاعتقادات و التوجهات</a:t>
              </a:r>
              <a:endParaRPr lang="en-US" altLang="ar-SA" sz="2471" b="1" dirty="0">
                <a:solidFill>
                  <a:srgbClr val="081D58"/>
                </a:solidFill>
                <a:latin typeface="Arial" panose="020B0604020202020204" pitchFamily="34" charset="0"/>
              </a:endParaRPr>
            </a:p>
          </p:txBody>
        </p:sp>
        <p:sp>
          <p:nvSpPr>
            <p:cNvPr id="13" name="AutoShape 8">
              <a:extLst>
                <a:ext uri="{FF2B5EF4-FFF2-40B4-BE49-F238E27FC236}">
                  <a16:creationId xmlns:a16="http://schemas.microsoft.com/office/drawing/2014/main" id="{1626DE5D-D8D2-F645-BDA5-081410AD0ACA}"/>
                </a:ext>
              </a:extLst>
            </p:cNvPr>
            <p:cNvSpPr>
              <a:spLocks noChangeArrowheads="1"/>
            </p:cNvSpPr>
            <p:nvPr/>
          </p:nvSpPr>
          <p:spPr bwMode="auto">
            <a:xfrm flipH="1">
              <a:off x="4078941" y="3510243"/>
              <a:ext cx="605118" cy="403412"/>
            </a:xfrm>
            <a:prstGeom prst="rightArrow">
              <a:avLst>
                <a:gd name="adj1" fmla="val 75000"/>
                <a:gd name="adj2" fmla="val 75090"/>
              </a:avLst>
            </a:prstGeom>
            <a:solidFill>
              <a:schemeClr val="accent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4" name="AutoShape 9">
              <a:extLst>
                <a:ext uri="{FF2B5EF4-FFF2-40B4-BE49-F238E27FC236}">
                  <a16:creationId xmlns:a16="http://schemas.microsoft.com/office/drawing/2014/main" id="{16E8A037-E094-6E3D-332B-57DBAD910570}"/>
                </a:ext>
              </a:extLst>
            </p:cNvPr>
            <p:cNvSpPr>
              <a:spLocks noChangeArrowheads="1"/>
            </p:cNvSpPr>
            <p:nvPr/>
          </p:nvSpPr>
          <p:spPr bwMode="auto">
            <a:xfrm rot="16200000" flipH="1">
              <a:off x="5810250" y="4756897"/>
              <a:ext cx="537882" cy="437029"/>
            </a:xfrm>
            <a:prstGeom prst="rightArrow">
              <a:avLst>
                <a:gd name="adj1" fmla="val 75000"/>
                <a:gd name="adj2" fmla="val 61613"/>
              </a:avLst>
            </a:prstGeom>
            <a:solidFill>
              <a:schemeClr val="accent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5" name="AutoShape 10">
              <a:extLst>
                <a:ext uri="{FF2B5EF4-FFF2-40B4-BE49-F238E27FC236}">
                  <a16:creationId xmlns:a16="http://schemas.microsoft.com/office/drawing/2014/main" id="{2B19B343-A437-010B-158E-55E971230320}"/>
                </a:ext>
              </a:extLst>
            </p:cNvPr>
            <p:cNvSpPr>
              <a:spLocks noChangeArrowheads="1"/>
            </p:cNvSpPr>
            <p:nvPr/>
          </p:nvSpPr>
          <p:spPr bwMode="auto">
            <a:xfrm>
              <a:off x="7440706" y="3510243"/>
              <a:ext cx="537882" cy="403412"/>
            </a:xfrm>
            <a:prstGeom prst="rightArrow">
              <a:avLst>
                <a:gd name="adj1" fmla="val 75000"/>
                <a:gd name="adj2" fmla="val 66747"/>
              </a:avLst>
            </a:prstGeom>
            <a:solidFill>
              <a:schemeClr val="accent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6" name="AutoShape 11">
              <a:extLst>
                <a:ext uri="{FF2B5EF4-FFF2-40B4-BE49-F238E27FC236}">
                  <a16:creationId xmlns:a16="http://schemas.microsoft.com/office/drawing/2014/main" id="{A1A9E8A1-36B9-AD71-638F-DB64B6BA5014}"/>
                </a:ext>
              </a:extLst>
            </p:cNvPr>
            <p:cNvSpPr>
              <a:spLocks noChangeArrowheads="1"/>
            </p:cNvSpPr>
            <p:nvPr/>
          </p:nvSpPr>
          <p:spPr bwMode="auto">
            <a:xfrm rot="16200000">
              <a:off x="5800445" y="2259387"/>
              <a:ext cx="523875" cy="470647"/>
            </a:xfrm>
            <a:prstGeom prst="rightArrow">
              <a:avLst>
                <a:gd name="adj1" fmla="val 75000"/>
                <a:gd name="adj2" fmla="val 55722"/>
              </a:avLst>
            </a:prstGeom>
            <a:solidFill>
              <a:schemeClr val="accent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spTree>
    <p:extLst>
      <p:ext uri="{BB962C8B-B14F-4D97-AF65-F5344CB8AC3E}">
        <p14:creationId xmlns:p14="http://schemas.microsoft.com/office/powerpoint/2010/main" val="3828788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676327" y="225879"/>
            <a:ext cx="6109761"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altLang="ar-SA" dirty="0"/>
              <a:t>4.4. Psychological Factors</a:t>
            </a:r>
            <a:br>
              <a:rPr lang="en-US" dirty="0"/>
            </a:br>
            <a:endParaRPr lang="en-US" dirty="0"/>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2" name="Content Placeholder 2">
            <a:extLst>
              <a:ext uri="{FF2B5EF4-FFF2-40B4-BE49-F238E27FC236}">
                <a16:creationId xmlns:a16="http://schemas.microsoft.com/office/drawing/2014/main" id="{B744E122-3CBE-CC78-00B1-3D307CE74E7F}"/>
              </a:ext>
            </a:extLst>
          </p:cNvPr>
          <p:cNvSpPr txBox="1">
            <a:spLocks/>
          </p:cNvSpPr>
          <p:nvPr/>
        </p:nvSpPr>
        <p:spPr>
          <a:xfrm>
            <a:off x="470889" y="2995072"/>
            <a:ext cx="4965353" cy="251323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Motive is a need that is sufficiently pressing to direct a person to seek satisfaction.</a:t>
            </a:r>
            <a:endParaRPr lang="ar-EG" dirty="0"/>
          </a:p>
          <a:p>
            <a:r>
              <a:rPr lang="ar-EG" dirty="0"/>
              <a:t>الدافع هو حاجة ملحة بما فيه الكفاية لتوجيه الشخص للبحث عن الرضا.</a:t>
            </a:r>
          </a:p>
          <a:p>
            <a:endParaRPr lang="en-US" dirty="0"/>
          </a:p>
          <a:p>
            <a:endParaRPr lang="en-US" dirty="0"/>
          </a:p>
        </p:txBody>
      </p:sp>
      <p:pic>
        <p:nvPicPr>
          <p:cNvPr id="4" name="Picture 3">
            <a:extLst>
              <a:ext uri="{FF2B5EF4-FFF2-40B4-BE49-F238E27FC236}">
                <a16:creationId xmlns:a16="http://schemas.microsoft.com/office/drawing/2014/main" id="{4E82C3A5-96DD-77C3-D23B-DF353F06EBEB}"/>
              </a:ext>
            </a:extLst>
          </p:cNvPr>
          <p:cNvPicPr>
            <a:picLocks noChangeAspect="1"/>
          </p:cNvPicPr>
          <p:nvPr/>
        </p:nvPicPr>
        <p:blipFill>
          <a:blip r:embed="rId3"/>
          <a:stretch>
            <a:fillRect/>
          </a:stretch>
        </p:blipFill>
        <p:spPr>
          <a:xfrm>
            <a:off x="5511074" y="1746057"/>
            <a:ext cx="6680926" cy="4241833"/>
          </a:xfrm>
          <a:prstGeom prst="rect">
            <a:avLst/>
          </a:prstGeom>
        </p:spPr>
      </p:pic>
      <p:sp>
        <p:nvSpPr>
          <p:cNvPr id="8" name="TextBox 7">
            <a:extLst>
              <a:ext uri="{FF2B5EF4-FFF2-40B4-BE49-F238E27FC236}">
                <a16:creationId xmlns:a16="http://schemas.microsoft.com/office/drawing/2014/main" id="{C46717B5-A5FE-0262-D7C2-CAA02910D0EE}"/>
              </a:ext>
            </a:extLst>
          </p:cNvPr>
          <p:cNvSpPr txBox="1"/>
          <p:nvPr/>
        </p:nvSpPr>
        <p:spPr>
          <a:xfrm>
            <a:off x="551589" y="2284756"/>
            <a:ext cx="6215974" cy="584775"/>
          </a:xfrm>
          <a:prstGeom prst="rect">
            <a:avLst/>
          </a:prstGeom>
          <a:noFill/>
        </p:spPr>
        <p:txBody>
          <a:bodyPr wrap="square">
            <a:spAutoFit/>
          </a:bodyPr>
          <a:lstStyle/>
          <a:p>
            <a:pPr marL="0" indent="0">
              <a:buNone/>
            </a:pPr>
            <a:r>
              <a:rPr lang="en-US" sz="3200" b="1" dirty="0">
                <a:solidFill>
                  <a:srgbClr val="2D3956"/>
                </a:solidFill>
              </a:rPr>
              <a:t>4.4.1. Motivation</a:t>
            </a:r>
            <a:r>
              <a:rPr lang="ar-EG" sz="3200" b="1" dirty="0">
                <a:solidFill>
                  <a:srgbClr val="2D3956"/>
                </a:solidFill>
              </a:rPr>
              <a:t> الدافع </a:t>
            </a:r>
            <a:r>
              <a:rPr lang="en-US" sz="3200" b="1" dirty="0">
                <a:solidFill>
                  <a:srgbClr val="2D3956"/>
                </a:solidFill>
              </a:rPr>
              <a:t>:</a:t>
            </a:r>
          </a:p>
        </p:txBody>
      </p:sp>
    </p:spTree>
    <p:extLst>
      <p:ext uri="{BB962C8B-B14F-4D97-AF65-F5344CB8AC3E}">
        <p14:creationId xmlns:p14="http://schemas.microsoft.com/office/powerpoint/2010/main" val="114226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4033" y="85964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465487" y="41213"/>
            <a:ext cx="8740749" cy="83099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altLang="en-US" sz="2400" dirty="0"/>
              <a:t>What type of needs are used in each one of the following ads?</a:t>
            </a:r>
            <a:endParaRPr lang="ar-EG" altLang="en-US" sz="2400" dirty="0"/>
          </a:p>
          <a:p>
            <a:r>
              <a:rPr lang="ar-EG" sz="2400" dirty="0"/>
              <a:t>ما نوع الاحتياجات المستخدمة في كل إعلان من الإعلانات التالية؟</a:t>
            </a:r>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2" name="Picture 1">
            <a:extLst>
              <a:ext uri="{FF2B5EF4-FFF2-40B4-BE49-F238E27FC236}">
                <a16:creationId xmlns:a16="http://schemas.microsoft.com/office/drawing/2014/main" id="{348FBFA2-5D9A-02D1-FE68-F6AD99A554FF}"/>
              </a:ext>
            </a:extLst>
          </p:cNvPr>
          <p:cNvPicPr>
            <a:picLocks noChangeAspect="1"/>
          </p:cNvPicPr>
          <p:nvPr/>
        </p:nvPicPr>
        <p:blipFill>
          <a:blip r:embed="rId3"/>
          <a:stretch>
            <a:fillRect/>
          </a:stretch>
        </p:blipFill>
        <p:spPr>
          <a:xfrm>
            <a:off x="1014413" y="2166938"/>
            <a:ext cx="1878013" cy="1704975"/>
          </a:xfrm>
          <a:prstGeom prst="rect">
            <a:avLst/>
          </a:prstGeom>
        </p:spPr>
      </p:pic>
      <p:pic>
        <p:nvPicPr>
          <p:cNvPr id="4" name="Picture 3">
            <a:extLst>
              <a:ext uri="{FF2B5EF4-FFF2-40B4-BE49-F238E27FC236}">
                <a16:creationId xmlns:a16="http://schemas.microsoft.com/office/drawing/2014/main" id="{5B2A2C83-E819-0451-C94C-34C24ACFD60D}"/>
              </a:ext>
            </a:extLst>
          </p:cNvPr>
          <p:cNvPicPr>
            <a:picLocks noChangeAspect="1"/>
          </p:cNvPicPr>
          <p:nvPr/>
        </p:nvPicPr>
        <p:blipFill>
          <a:blip r:embed="rId4"/>
          <a:stretch>
            <a:fillRect/>
          </a:stretch>
        </p:blipFill>
        <p:spPr>
          <a:xfrm>
            <a:off x="1014413" y="3941763"/>
            <a:ext cx="1878013" cy="1682750"/>
          </a:xfrm>
          <a:prstGeom prst="rect">
            <a:avLst/>
          </a:prstGeom>
        </p:spPr>
      </p:pic>
      <p:pic>
        <p:nvPicPr>
          <p:cNvPr id="8" name="Picture 7">
            <a:extLst>
              <a:ext uri="{FF2B5EF4-FFF2-40B4-BE49-F238E27FC236}">
                <a16:creationId xmlns:a16="http://schemas.microsoft.com/office/drawing/2014/main" id="{BE7A90E4-D3CC-E843-160C-17A5F4FCF13B}"/>
              </a:ext>
            </a:extLst>
          </p:cNvPr>
          <p:cNvPicPr>
            <a:picLocks noChangeAspect="1"/>
          </p:cNvPicPr>
          <p:nvPr/>
        </p:nvPicPr>
        <p:blipFill>
          <a:blip r:embed="rId5"/>
          <a:stretch>
            <a:fillRect/>
          </a:stretch>
        </p:blipFill>
        <p:spPr>
          <a:xfrm>
            <a:off x="2960688" y="2166938"/>
            <a:ext cx="2428875" cy="3457575"/>
          </a:xfrm>
          <a:prstGeom prst="rect">
            <a:avLst/>
          </a:prstGeom>
        </p:spPr>
      </p:pic>
      <p:pic>
        <p:nvPicPr>
          <p:cNvPr id="9" name="Picture 8">
            <a:extLst>
              <a:ext uri="{FF2B5EF4-FFF2-40B4-BE49-F238E27FC236}">
                <a16:creationId xmlns:a16="http://schemas.microsoft.com/office/drawing/2014/main" id="{6ADB8866-FC83-E5DB-E6FC-7CE3F447D08D}"/>
              </a:ext>
            </a:extLst>
          </p:cNvPr>
          <p:cNvPicPr>
            <a:picLocks noChangeAspect="1"/>
          </p:cNvPicPr>
          <p:nvPr/>
        </p:nvPicPr>
        <p:blipFill>
          <a:blip r:embed="rId6"/>
          <a:stretch>
            <a:fillRect/>
          </a:stretch>
        </p:blipFill>
        <p:spPr>
          <a:xfrm>
            <a:off x="5459413" y="2166938"/>
            <a:ext cx="3462338" cy="3457575"/>
          </a:xfrm>
          <a:prstGeom prst="rect">
            <a:avLst/>
          </a:prstGeom>
        </p:spPr>
      </p:pic>
      <p:pic>
        <p:nvPicPr>
          <p:cNvPr id="11" name="Picture 10">
            <a:extLst>
              <a:ext uri="{FF2B5EF4-FFF2-40B4-BE49-F238E27FC236}">
                <a16:creationId xmlns:a16="http://schemas.microsoft.com/office/drawing/2014/main" id="{FA55FC14-0C4F-0966-6B3C-4D9323E2C632}"/>
              </a:ext>
            </a:extLst>
          </p:cNvPr>
          <p:cNvPicPr>
            <a:picLocks noChangeAspect="1"/>
          </p:cNvPicPr>
          <p:nvPr/>
        </p:nvPicPr>
        <p:blipFill>
          <a:blip r:embed="rId7"/>
          <a:stretch>
            <a:fillRect/>
          </a:stretch>
        </p:blipFill>
        <p:spPr>
          <a:xfrm>
            <a:off x="8991600" y="2166938"/>
            <a:ext cx="2185988" cy="1974850"/>
          </a:xfrm>
          <a:prstGeom prst="rect">
            <a:avLst/>
          </a:prstGeom>
        </p:spPr>
      </p:pic>
      <p:pic>
        <p:nvPicPr>
          <p:cNvPr id="12" name="Picture 11">
            <a:extLst>
              <a:ext uri="{FF2B5EF4-FFF2-40B4-BE49-F238E27FC236}">
                <a16:creationId xmlns:a16="http://schemas.microsoft.com/office/drawing/2014/main" id="{94211444-73A2-D05E-2D15-E77BAB6DCAC3}"/>
              </a:ext>
            </a:extLst>
          </p:cNvPr>
          <p:cNvPicPr>
            <a:picLocks noChangeAspect="1"/>
          </p:cNvPicPr>
          <p:nvPr/>
        </p:nvPicPr>
        <p:blipFill>
          <a:blip r:embed="rId8"/>
          <a:stretch>
            <a:fillRect/>
          </a:stretch>
        </p:blipFill>
        <p:spPr>
          <a:xfrm>
            <a:off x="8991600" y="4211638"/>
            <a:ext cx="2185988" cy="1414463"/>
          </a:xfrm>
          <a:prstGeom prst="rect">
            <a:avLst/>
          </a:prstGeom>
        </p:spPr>
      </p:pic>
      <p:sp>
        <p:nvSpPr>
          <p:cNvPr id="13" name="Title 1">
            <a:extLst>
              <a:ext uri="{FF2B5EF4-FFF2-40B4-BE49-F238E27FC236}">
                <a16:creationId xmlns:a16="http://schemas.microsoft.com/office/drawing/2014/main" id="{1965C32A-A4C9-8EC5-0AE4-1FCDA833B805}"/>
              </a:ext>
            </a:extLst>
          </p:cNvPr>
          <p:cNvSpPr txBox="1">
            <a:spLocks/>
          </p:cNvSpPr>
          <p:nvPr/>
        </p:nvSpPr>
        <p:spPr>
          <a:xfrm>
            <a:off x="766084" y="1105956"/>
            <a:ext cx="10515600" cy="715556"/>
          </a:xfrm>
          <a:prstGeom prst="rect">
            <a:avLst/>
          </a:prstGeom>
          <a:solidFill>
            <a:srgbClr val="C00000"/>
          </a:solidFill>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200" dirty="0">
                <a:solidFill>
                  <a:schemeClr val="bg1"/>
                </a:solidFill>
              </a:rPr>
              <a:t>What type of needs are used in each one of the following ads?</a:t>
            </a:r>
            <a:endParaRPr lang="ar-EG" altLang="en-US" sz="3200" dirty="0">
              <a:solidFill>
                <a:schemeClr val="bg1"/>
              </a:solidFill>
            </a:endParaRPr>
          </a:p>
          <a:p>
            <a:pPr algn="ctr"/>
            <a:r>
              <a:rPr lang="ar-EG" altLang="en-US" sz="3200" dirty="0">
                <a:solidFill>
                  <a:schemeClr val="bg1"/>
                </a:solidFill>
                <a:cs typeface="Times New Roman" panose="02020603050405020304" pitchFamily="18" charset="0"/>
              </a:rPr>
              <a:t>ما نوع الحاجات التي يتم استخدامها في كلاَ من الاعلانات التالية</a:t>
            </a:r>
            <a:endParaRPr lang="en-US" altLang="en-US" sz="3200" dirty="0">
              <a:solidFill>
                <a:schemeClr val="bg1"/>
              </a:solidFill>
              <a:cs typeface="Times New Roman" panose="02020603050405020304" pitchFamily="18" charset="0"/>
            </a:endParaRPr>
          </a:p>
        </p:txBody>
      </p:sp>
    </p:spTree>
    <p:extLst>
      <p:ext uri="{BB962C8B-B14F-4D97-AF65-F5344CB8AC3E}">
        <p14:creationId xmlns:p14="http://schemas.microsoft.com/office/powerpoint/2010/main" val="3552823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276" y="947634"/>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8" name="TextBox 7">
            <a:extLst>
              <a:ext uri="{FF2B5EF4-FFF2-40B4-BE49-F238E27FC236}">
                <a16:creationId xmlns:a16="http://schemas.microsoft.com/office/drawing/2014/main" id="{DBCD89B0-6030-23C8-3724-8AFED997B794}"/>
              </a:ext>
            </a:extLst>
          </p:cNvPr>
          <p:cNvSpPr txBox="1"/>
          <p:nvPr/>
        </p:nvSpPr>
        <p:spPr>
          <a:xfrm>
            <a:off x="1676328" y="358037"/>
            <a:ext cx="6162618" cy="646331"/>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altLang="ar-SA" dirty="0"/>
              <a:t>4.4. Psychological Factors</a:t>
            </a:r>
            <a:r>
              <a:rPr lang="ar-EG" altLang="ar-SA" dirty="0"/>
              <a:t> العوامل النفسية </a:t>
            </a:r>
            <a:br>
              <a:rPr lang="en-US" dirty="0"/>
            </a:br>
            <a:endParaRPr lang="en-US" dirty="0"/>
          </a:p>
        </p:txBody>
      </p:sp>
      <p:sp>
        <p:nvSpPr>
          <p:cNvPr id="9" name="Content Placeholder 2">
            <a:extLst>
              <a:ext uri="{FF2B5EF4-FFF2-40B4-BE49-F238E27FC236}">
                <a16:creationId xmlns:a16="http://schemas.microsoft.com/office/drawing/2014/main" id="{BFB6CB40-5933-4168-26C3-05D5FE59AF66}"/>
              </a:ext>
            </a:extLst>
          </p:cNvPr>
          <p:cNvSpPr txBox="1">
            <a:spLocks/>
          </p:cNvSpPr>
          <p:nvPr/>
        </p:nvSpPr>
        <p:spPr>
          <a:xfrm>
            <a:off x="317565" y="2004812"/>
            <a:ext cx="11542257" cy="4439791"/>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process by which people select, organize, and interpret information to form a meaningful picture of the world.</a:t>
            </a:r>
            <a:endParaRPr lang="ar-EG" dirty="0"/>
          </a:p>
          <a:p>
            <a:r>
              <a:rPr lang="ar-EG" dirty="0"/>
              <a:t>هي العملية التي يختار بها الناس المعلومات وينظمونها ويفسرونها لتشكيل صورة ذات مغزى عن العالم </a:t>
            </a:r>
            <a:endParaRPr lang="en-US" dirty="0"/>
          </a:p>
          <a:p>
            <a:r>
              <a:rPr lang="en-US" dirty="0"/>
              <a:t>How the person acts is influenced by his or her own perception of the situation </a:t>
            </a:r>
            <a:endParaRPr lang="ar-EG" dirty="0"/>
          </a:p>
          <a:p>
            <a:r>
              <a:rPr lang="ar-EG" dirty="0"/>
              <a:t>تتأثر كيفية تصرف الشخص بتصوره الخاص للموقف </a:t>
            </a:r>
          </a:p>
          <a:p>
            <a:r>
              <a:rPr lang="en-US" dirty="0"/>
              <a:t>All of us learn by the flow of information through our five senses sight hearing smell touch and taste. However, each of us receives, organizes, and interprets the sensory information </a:t>
            </a:r>
            <a:r>
              <a:rPr lang="ar-EG" dirty="0"/>
              <a:t>individually</a:t>
            </a:r>
            <a:r>
              <a:rPr lang="en-US" dirty="0"/>
              <a:t>. </a:t>
            </a:r>
            <a:endParaRPr lang="ar-EG" dirty="0"/>
          </a:p>
          <a:p>
            <a:r>
              <a:rPr lang="ar-EG" dirty="0"/>
              <a:t>كلنا نتعلم من خلال تدفق المعلومات من خلال حواسنا الخمس :النظرو السمع و  الشم واللمس و التذوق. ومع ذلك ، يتلقى كل واحد منا المعلومات الحسية وينظمها ويفسرها بشكل فردي نسبي. </a:t>
            </a:r>
          </a:p>
          <a:p>
            <a:endParaRPr lang="ar-EG" dirty="0"/>
          </a:p>
          <a:p>
            <a:endParaRPr lang="ar-EG" dirty="0"/>
          </a:p>
          <a:p>
            <a:endParaRPr lang="en-US" dirty="0"/>
          </a:p>
        </p:txBody>
      </p:sp>
      <p:sp>
        <p:nvSpPr>
          <p:cNvPr id="11" name="TextBox 10">
            <a:extLst>
              <a:ext uri="{FF2B5EF4-FFF2-40B4-BE49-F238E27FC236}">
                <a16:creationId xmlns:a16="http://schemas.microsoft.com/office/drawing/2014/main" id="{4BAD8962-18EC-2555-050C-4AFA1FF3F104}"/>
              </a:ext>
            </a:extLst>
          </p:cNvPr>
          <p:cNvSpPr txBox="1"/>
          <p:nvPr/>
        </p:nvSpPr>
        <p:spPr>
          <a:xfrm>
            <a:off x="394222" y="1286842"/>
            <a:ext cx="6215974" cy="584775"/>
          </a:xfrm>
          <a:prstGeom prst="rect">
            <a:avLst/>
          </a:prstGeom>
          <a:noFill/>
        </p:spPr>
        <p:txBody>
          <a:bodyPr wrap="square">
            <a:spAutoFit/>
          </a:bodyPr>
          <a:lstStyle/>
          <a:p>
            <a:pPr marL="0" indent="0">
              <a:buNone/>
            </a:pPr>
            <a:r>
              <a:rPr lang="en-US" sz="3200" b="1" dirty="0">
                <a:solidFill>
                  <a:srgbClr val="2D3956"/>
                </a:solidFill>
              </a:rPr>
              <a:t>4.4.2. Perception:</a:t>
            </a:r>
            <a:r>
              <a:rPr lang="ar-EG" sz="3200" b="1" dirty="0">
                <a:solidFill>
                  <a:srgbClr val="2D3956"/>
                </a:solidFill>
              </a:rPr>
              <a:t> التصور </a:t>
            </a:r>
            <a:endParaRPr lang="en-US" sz="3200" b="1" dirty="0">
              <a:solidFill>
                <a:srgbClr val="2D3956"/>
              </a:solidFill>
            </a:endParaRPr>
          </a:p>
        </p:txBody>
      </p:sp>
      <p:pic>
        <p:nvPicPr>
          <p:cNvPr id="12" name="Picture 11">
            <a:extLst>
              <a:ext uri="{FF2B5EF4-FFF2-40B4-BE49-F238E27FC236}">
                <a16:creationId xmlns:a16="http://schemas.microsoft.com/office/drawing/2014/main" id="{4E7973F2-AB8F-72D9-9FE1-335CA1E3406E}"/>
              </a:ext>
            </a:extLst>
          </p:cNvPr>
          <p:cNvPicPr>
            <a:picLocks noChangeAspect="1"/>
          </p:cNvPicPr>
          <p:nvPr/>
        </p:nvPicPr>
        <p:blipFill>
          <a:blip r:embed="rId3"/>
          <a:stretch>
            <a:fillRect/>
          </a:stretch>
        </p:blipFill>
        <p:spPr>
          <a:xfrm>
            <a:off x="7732182" y="121010"/>
            <a:ext cx="2354583" cy="1513580"/>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1871" y="1007864"/>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2" name="Title 1">
            <a:extLst>
              <a:ext uri="{FF2B5EF4-FFF2-40B4-BE49-F238E27FC236}">
                <a16:creationId xmlns:a16="http://schemas.microsoft.com/office/drawing/2014/main" id="{FC9102AF-CA87-F113-641D-0A176BD2CA8D}"/>
              </a:ext>
            </a:extLst>
          </p:cNvPr>
          <p:cNvSpPr txBox="1">
            <a:spLocks/>
          </p:cNvSpPr>
          <p:nvPr/>
        </p:nvSpPr>
        <p:spPr>
          <a:xfrm>
            <a:off x="1362892" y="272255"/>
            <a:ext cx="8689583"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altLang="ar-SA" dirty="0"/>
              <a:t>4.4. Psychological Factors</a:t>
            </a:r>
            <a:r>
              <a:rPr lang="ar-EG" altLang="ar-SA" dirty="0"/>
              <a:t> العوامل النفسية </a:t>
            </a:r>
            <a:br>
              <a:rPr lang="en-US" dirty="0"/>
            </a:br>
            <a:endParaRPr lang="en-US" dirty="0"/>
          </a:p>
        </p:txBody>
      </p:sp>
      <p:sp>
        <p:nvSpPr>
          <p:cNvPr id="3" name="Content Placeholder 2">
            <a:extLst>
              <a:ext uri="{FF2B5EF4-FFF2-40B4-BE49-F238E27FC236}">
                <a16:creationId xmlns:a16="http://schemas.microsoft.com/office/drawing/2014/main" id="{C8B63240-A7ED-26F1-40D4-C217F5FFC6B0}"/>
              </a:ext>
            </a:extLst>
          </p:cNvPr>
          <p:cNvSpPr txBox="1">
            <a:spLocks/>
          </p:cNvSpPr>
          <p:nvPr/>
        </p:nvSpPr>
        <p:spPr>
          <a:xfrm>
            <a:off x="624191" y="2488406"/>
            <a:ext cx="11099260" cy="3869532"/>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Learning is changing in an individual’s behavior arising from experience.</a:t>
            </a:r>
            <a:endParaRPr lang="ar-EG" dirty="0"/>
          </a:p>
          <a:p>
            <a:r>
              <a:rPr lang="ar-EG" dirty="0"/>
              <a:t>التعلم الناشئ عن التجربة يُغير في سلوك الفرد.</a:t>
            </a:r>
            <a:endParaRPr lang="en-US" dirty="0"/>
          </a:p>
          <a:p>
            <a:r>
              <a:rPr lang="en-US" dirty="0"/>
              <a:t>A consumer’s drive for self-esteem ,for example, can drive him to buy an expensive brand of cars after being exposed to an advertisement.  If the Experience is rewarding, he probably will use the car more and more; and his or her response will be reinforced. The next time he or she shops for a car the probability is greater than he or she </a:t>
            </a:r>
            <a:r>
              <a:rPr lang="en-US" dirty="0">
                <a:solidFill>
                  <a:srgbClr val="FF0000"/>
                </a:solidFill>
              </a:rPr>
              <a:t>will buy some the same brand. </a:t>
            </a:r>
            <a:endParaRPr lang="ar-EG" dirty="0">
              <a:solidFill>
                <a:srgbClr val="FF0000"/>
              </a:solidFill>
            </a:endParaRPr>
          </a:p>
          <a:p>
            <a:r>
              <a:rPr lang="ar-EG" dirty="0"/>
              <a:t>على سبيل المثال ، يمكن أن يحفز دافع احترام الذات لدي المستهلك إلى شراء علامة تجارية باهظة الثمن من السيارات بعد مشاهدته لإعلان.  إذا كانت التجربة مجزية ، فمن المحتمل أن يستخدم السيارة أكثر فأكثر ؛ وسيتم تعزيز استجابته. في المرة القادمة التي يتسوق فيها لشراء سيارة ، يكون الاحتمال أكبر من أنه سيشتري بعض من نفس العلامة التجارية. </a:t>
            </a:r>
          </a:p>
          <a:p>
            <a:endParaRPr lang="en-US" dirty="0"/>
          </a:p>
        </p:txBody>
      </p:sp>
      <p:sp>
        <p:nvSpPr>
          <p:cNvPr id="4" name="TextBox 3">
            <a:extLst>
              <a:ext uri="{FF2B5EF4-FFF2-40B4-BE49-F238E27FC236}">
                <a16:creationId xmlns:a16="http://schemas.microsoft.com/office/drawing/2014/main" id="{C683DA85-E2F8-87FE-C3C7-42A65A51E2F5}"/>
              </a:ext>
            </a:extLst>
          </p:cNvPr>
          <p:cNvSpPr txBox="1"/>
          <p:nvPr/>
        </p:nvSpPr>
        <p:spPr>
          <a:xfrm>
            <a:off x="624191" y="1825625"/>
            <a:ext cx="6215974" cy="584775"/>
          </a:xfrm>
          <a:prstGeom prst="rect">
            <a:avLst/>
          </a:prstGeom>
          <a:noFill/>
        </p:spPr>
        <p:txBody>
          <a:bodyPr wrap="square">
            <a:spAutoFit/>
          </a:bodyPr>
          <a:lstStyle/>
          <a:p>
            <a:pPr marL="0" indent="0">
              <a:buNone/>
            </a:pPr>
            <a:r>
              <a:rPr lang="en-US" sz="3200" b="1" dirty="0">
                <a:solidFill>
                  <a:srgbClr val="2D3956"/>
                </a:solidFill>
              </a:rPr>
              <a:t>4.4.3. Learning:</a:t>
            </a:r>
            <a:r>
              <a:rPr lang="ar-EG" sz="3200" b="1" dirty="0">
                <a:solidFill>
                  <a:srgbClr val="2D3956"/>
                </a:solidFill>
              </a:rPr>
              <a:t> التعلم </a:t>
            </a:r>
            <a:endParaRPr lang="en-US" sz="3200" b="1" dirty="0">
              <a:solidFill>
                <a:srgbClr val="2D3956"/>
              </a:solidFill>
            </a:endParaRPr>
          </a:p>
        </p:txBody>
      </p:sp>
      <p:pic>
        <p:nvPicPr>
          <p:cNvPr id="8" name="Picture 7">
            <a:extLst>
              <a:ext uri="{FF2B5EF4-FFF2-40B4-BE49-F238E27FC236}">
                <a16:creationId xmlns:a16="http://schemas.microsoft.com/office/drawing/2014/main" id="{AA9F1D69-9D90-DC26-78B0-624B0E8199D0}"/>
              </a:ext>
            </a:extLst>
          </p:cNvPr>
          <p:cNvPicPr>
            <a:picLocks noChangeAspect="1"/>
          </p:cNvPicPr>
          <p:nvPr/>
        </p:nvPicPr>
        <p:blipFill>
          <a:blip r:embed="rId3"/>
          <a:stretch>
            <a:fillRect/>
          </a:stretch>
        </p:blipFill>
        <p:spPr>
          <a:xfrm>
            <a:off x="9161226" y="272255"/>
            <a:ext cx="2562225" cy="1781175"/>
          </a:xfrm>
          <a:prstGeom prst="rect">
            <a:avLst/>
          </a:prstGeom>
          <a:ln>
            <a:noFill/>
          </a:ln>
          <a:effectLst>
            <a:softEdge rad="112500"/>
          </a:effectLst>
        </p:spPr>
      </p:pic>
    </p:spTree>
    <p:extLst>
      <p:ext uri="{BB962C8B-B14F-4D97-AF65-F5344CB8AC3E}">
        <p14:creationId xmlns:p14="http://schemas.microsoft.com/office/powerpoint/2010/main" val="3844667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1871" y="1007864"/>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2" name="Title 1">
            <a:extLst>
              <a:ext uri="{FF2B5EF4-FFF2-40B4-BE49-F238E27FC236}">
                <a16:creationId xmlns:a16="http://schemas.microsoft.com/office/drawing/2014/main" id="{ADA9FCDB-625C-BEB3-6CD7-394C4B2DC47F}"/>
              </a:ext>
            </a:extLst>
          </p:cNvPr>
          <p:cNvSpPr txBox="1">
            <a:spLocks/>
          </p:cNvSpPr>
          <p:nvPr/>
        </p:nvSpPr>
        <p:spPr>
          <a:xfrm>
            <a:off x="1979038" y="515567"/>
            <a:ext cx="8689583" cy="1325563"/>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altLang="ar-SA" dirty="0"/>
              <a:t>4.4. Psychological Factors</a:t>
            </a:r>
            <a:r>
              <a:rPr lang="ar-EG" altLang="ar-SA" dirty="0"/>
              <a:t> العوامل النفسية </a:t>
            </a:r>
            <a:br>
              <a:rPr lang="en-US" dirty="0"/>
            </a:br>
            <a:endParaRPr lang="en-US" dirty="0"/>
          </a:p>
        </p:txBody>
      </p:sp>
      <p:sp>
        <p:nvSpPr>
          <p:cNvPr id="3" name="Content Placeholder 2">
            <a:extLst>
              <a:ext uri="{FF2B5EF4-FFF2-40B4-BE49-F238E27FC236}">
                <a16:creationId xmlns:a16="http://schemas.microsoft.com/office/drawing/2014/main" id="{2EE0719C-4EBA-01EB-9787-D219778F7DC3}"/>
              </a:ext>
            </a:extLst>
          </p:cNvPr>
          <p:cNvSpPr txBox="1">
            <a:spLocks/>
          </p:cNvSpPr>
          <p:nvPr/>
        </p:nvSpPr>
        <p:spPr>
          <a:xfrm>
            <a:off x="624191" y="2597422"/>
            <a:ext cx="11204643" cy="3869532"/>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chemeClr val="accent1">
                    <a:lumMod val="75000"/>
                  </a:schemeClr>
                </a:solidFill>
              </a:rPr>
              <a:t>A belief </a:t>
            </a:r>
            <a:r>
              <a:rPr lang="en-US" dirty="0"/>
              <a:t>is a descriptive thought that a person holds about something. Beliefs may be based on real knowledge, or opinion, or faith, or may or may not carry an emotional charge. </a:t>
            </a:r>
            <a:endParaRPr lang="ar-EG" dirty="0"/>
          </a:p>
          <a:p>
            <a:r>
              <a:rPr lang="ar-EG" dirty="0"/>
              <a:t>الاعتقاد هو فكرة وصفية يحملها الشخص حول شيء ما. قد تستند المعتقدات إلى معرفة حقيقية أو رأي أو إيمان ، أو قد تحمل أو لا تحمل شحنة عاطفية. </a:t>
            </a:r>
          </a:p>
          <a:p>
            <a:endParaRPr lang="en-US" dirty="0"/>
          </a:p>
          <a:p>
            <a:r>
              <a:rPr lang="en-US" dirty="0"/>
              <a:t>Marketers are interested in the beliefs that people formulate about specific products and services because these beliefs makeup product and brand images that affect buying behavior.</a:t>
            </a:r>
            <a:endParaRPr lang="ar-EG" dirty="0"/>
          </a:p>
          <a:p>
            <a:r>
              <a:rPr lang="ar-EG" dirty="0"/>
              <a:t>يهتم المسوقون بالمعتقدات التي يصوغها الناس حول منتجات وخدمات معينة لأن هذه المعتقدات تُشكل منتجات وصور العلامة التجارية التي تؤثر على سلوك الشراء.</a:t>
            </a:r>
          </a:p>
          <a:p>
            <a:endParaRPr lang="en-US" dirty="0"/>
          </a:p>
        </p:txBody>
      </p:sp>
      <p:sp>
        <p:nvSpPr>
          <p:cNvPr id="4" name="TextBox 3">
            <a:extLst>
              <a:ext uri="{FF2B5EF4-FFF2-40B4-BE49-F238E27FC236}">
                <a16:creationId xmlns:a16="http://schemas.microsoft.com/office/drawing/2014/main" id="{33E9BFF9-138A-2327-98D2-F2E8AE1E1F3C}"/>
              </a:ext>
            </a:extLst>
          </p:cNvPr>
          <p:cNvSpPr txBox="1"/>
          <p:nvPr/>
        </p:nvSpPr>
        <p:spPr>
          <a:xfrm>
            <a:off x="624191" y="1825625"/>
            <a:ext cx="10096738" cy="584775"/>
          </a:xfrm>
          <a:prstGeom prst="rect">
            <a:avLst/>
          </a:prstGeom>
          <a:noFill/>
        </p:spPr>
        <p:txBody>
          <a:bodyPr wrap="square">
            <a:spAutoFit/>
          </a:bodyPr>
          <a:lstStyle/>
          <a:p>
            <a:pPr marL="0" indent="0">
              <a:buNone/>
            </a:pPr>
            <a:r>
              <a:rPr lang="en-US" sz="3200" b="1" dirty="0">
                <a:solidFill>
                  <a:srgbClr val="2D3956"/>
                </a:solidFill>
              </a:rPr>
              <a:t>4.4.4. Beliefs and Attitudes:</a:t>
            </a:r>
            <a:r>
              <a:rPr lang="ar-EG" sz="3200" b="1" dirty="0">
                <a:solidFill>
                  <a:srgbClr val="2D3956"/>
                </a:solidFill>
              </a:rPr>
              <a:t> الاعتقادات و التوجهات </a:t>
            </a:r>
            <a:endParaRPr lang="en-US" sz="3200" b="1" dirty="0">
              <a:solidFill>
                <a:srgbClr val="2D3956"/>
              </a:solidFill>
            </a:endParaRPr>
          </a:p>
        </p:txBody>
      </p:sp>
      <p:pic>
        <p:nvPicPr>
          <p:cNvPr id="8" name="Picture 7">
            <a:extLst>
              <a:ext uri="{FF2B5EF4-FFF2-40B4-BE49-F238E27FC236}">
                <a16:creationId xmlns:a16="http://schemas.microsoft.com/office/drawing/2014/main" id="{DD76D0FD-AD1F-F15E-0D4D-15D500DED59B}"/>
              </a:ext>
            </a:extLst>
          </p:cNvPr>
          <p:cNvPicPr>
            <a:picLocks noChangeAspect="1"/>
          </p:cNvPicPr>
          <p:nvPr/>
        </p:nvPicPr>
        <p:blipFill>
          <a:blip r:embed="rId3"/>
          <a:stretch>
            <a:fillRect/>
          </a:stretch>
        </p:blipFill>
        <p:spPr>
          <a:xfrm>
            <a:off x="8268512" y="348960"/>
            <a:ext cx="3719310" cy="1388407"/>
          </a:xfrm>
          <a:prstGeom prst="rect">
            <a:avLst/>
          </a:prstGeom>
        </p:spPr>
      </p:pic>
    </p:spTree>
    <p:extLst>
      <p:ext uri="{BB962C8B-B14F-4D97-AF65-F5344CB8AC3E}">
        <p14:creationId xmlns:p14="http://schemas.microsoft.com/office/powerpoint/2010/main" val="3664866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1871" y="1007864"/>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3" name="Content Placeholder 2">
            <a:extLst>
              <a:ext uri="{FF2B5EF4-FFF2-40B4-BE49-F238E27FC236}">
                <a16:creationId xmlns:a16="http://schemas.microsoft.com/office/drawing/2014/main" id="{B1631DC8-6C43-9D82-505A-B39DA38506D7}"/>
              </a:ext>
            </a:extLst>
          </p:cNvPr>
          <p:cNvSpPr txBox="1">
            <a:spLocks/>
          </p:cNvSpPr>
          <p:nvPr/>
        </p:nvSpPr>
        <p:spPr>
          <a:xfrm>
            <a:off x="624191" y="2597422"/>
            <a:ext cx="11204643" cy="386953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solidFill>
                  <a:schemeClr val="accent1">
                    <a:lumMod val="75000"/>
                  </a:schemeClr>
                </a:solidFill>
              </a:rPr>
              <a:t>Attitudes:</a:t>
            </a:r>
            <a:r>
              <a:rPr lang="en-US" sz="3200" b="1" dirty="0">
                <a:solidFill>
                  <a:srgbClr val="FF9518"/>
                </a:solidFill>
              </a:rPr>
              <a:t> </a:t>
            </a:r>
            <a:r>
              <a:rPr lang="en-US" sz="3200" dirty="0"/>
              <a:t>A person’s relatively consistently favorable or unfavorable evaluations, feelings, and tendencies toward an object or idea.</a:t>
            </a:r>
            <a:endParaRPr lang="ar-EG" sz="3200" dirty="0"/>
          </a:p>
          <a:p>
            <a:r>
              <a:rPr lang="ar-EG" sz="3200" dirty="0"/>
              <a:t>التوجهات: تقييمات الشخص ومشاعره وميوله تجاه شيء أو فكرة.</a:t>
            </a:r>
          </a:p>
          <a:p>
            <a:r>
              <a:rPr lang="en-US" sz="3200" dirty="0"/>
              <a:t>People may have a positive, a negative or a neutral attitude.</a:t>
            </a:r>
            <a:endParaRPr lang="ar-EG" sz="3200" dirty="0"/>
          </a:p>
          <a:p>
            <a:r>
              <a:rPr lang="ar-EG" sz="3200" dirty="0"/>
              <a:t>قد يكون لدى الناس توجه إيجابي أو سلبي أو محايد.</a:t>
            </a:r>
            <a:endParaRPr lang="en-US" sz="3200" dirty="0"/>
          </a:p>
          <a:p>
            <a:r>
              <a:rPr lang="en-US" sz="3200" dirty="0"/>
              <a:t>Attitudes are very difficult to change. </a:t>
            </a:r>
            <a:endParaRPr lang="ar-EG" sz="3200" dirty="0"/>
          </a:p>
          <a:p>
            <a:r>
              <a:rPr lang="ar-EG" sz="3200" dirty="0"/>
              <a:t>من الصعب جدا تغيير التوجهات. </a:t>
            </a:r>
          </a:p>
          <a:p>
            <a:endParaRPr lang="ar-EG" sz="3200" dirty="0"/>
          </a:p>
          <a:p>
            <a:endParaRPr lang="en-US" sz="3200" dirty="0"/>
          </a:p>
          <a:p>
            <a:endParaRPr lang="en-US" dirty="0"/>
          </a:p>
          <a:p>
            <a:endParaRPr lang="en-US" dirty="0"/>
          </a:p>
        </p:txBody>
      </p:sp>
      <p:sp>
        <p:nvSpPr>
          <p:cNvPr id="4" name="TextBox 3">
            <a:extLst>
              <a:ext uri="{FF2B5EF4-FFF2-40B4-BE49-F238E27FC236}">
                <a16:creationId xmlns:a16="http://schemas.microsoft.com/office/drawing/2014/main" id="{2689AD01-13BC-71DF-A868-B029C5E772EC}"/>
              </a:ext>
            </a:extLst>
          </p:cNvPr>
          <p:cNvSpPr txBox="1"/>
          <p:nvPr/>
        </p:nvSpPr>
        <p:spPr>
          <a:xfrm>
            <a:off x="624190" y="1825625"/>
            <a:ext cx="9636801" cy="584775"/>
          </a:xfrm>
          <a:prstGeom prst="rect">
            <a:avLst/>
          </a:prstGeom>
          <a:noFill/>
        </p:spPr>
        <p:txBody>
          <a:bodyPr wrap="square">
            <a:spAutoFit/>
          </a:bodyPr>
          <a:lstStyle/>
          <a:p>
            <a:pPr marL="0" indent="0">
              <a:buNone/>
            </a:pPr>
            <a:r>
              <a:rPr lang="en-US" sz="3200" b="1" dirty="0">
                <a:solidFill>
                  <a:srgbClr val="2D3956"/>
                </a:solidFill>
              </a:rPr>
              <a:t>4.4.4. Beliefs and Attitudes:</a:t>
            </a:r>
            <a:r>
              <a:rPr lang="ar-EG" sz="3200" b="1" dirty="0">
                <a:solidFill>
                  <a:srgbClr val="2D3956"/>
                </a:solidFill>
              </a:rPr>
              <a:t> الاعتقادات و التوجهات </a:t>
            </a:r>
            <a:endParaRPr lang="en-US" sz="3200" b="1" dirty="0">
              <a:solidFill>
                <a:srgbClr val="2D3956"/>
              </a:solidFill>
            </a:endParaRPr>
          </a:p>
        </p:txBody>
      </p:sp>
      <p:pic>
        <p:nvPicPr>
          <p:cNvPr id="8" name="Picture 7">
            <a:extLst>
              <a:ext uri="{FF2B5EF4-FFF2-40B4-BE49-F238E27FC236}">
                <a16:creationId xmlns:a16="http://schemas.microsoft.com/office/drawing/2014/main" id="{DBFC4519-8AF6-76B7-7BDA-7BA12CFF0556}"/>
              </a:ext>
            </a:extLst>
          </p:cNvPr>
          <p:cNvPicPr>
            <a:picLocks noChangeAspect="1"/>
          </p:cNvPicPr>
          <p:nvPr/>
        </p:nvPicPr>
        <p:blipFill>
          <a:blip r:embed="rId3"/>
          <a:stretch>
            <a:fillRect/>
          </a:stretch>
        </p:blipFill>
        <p:spPr>
          <a:xfrm>
            <a:off x="9610927" y="391046"/>
            <a:ext cx="1580745" cy="1839136"/>
          </a:xfrm>
          <a:prstGeom prst="rect">
            <a:avLst/>
          </a:prstGeom>
        </p:spPr>
      </p:pic>
      <p:sp>
        <p:nvSpPr>
          <p:cNvPr id="9" name="Title 1">
            <a:extLst>
              <a:ext uri="{FF2B5EF4-FFF2-40B4-BE49-F238E27FC236}">
                <a16:creationId xmlns:a16="http://schemas.microsoft.com/office/drawing/2014/main" id="{5447AEC2-12B6-3900-0AB4-BE320793B72D}"/>
              </a:ext>
            </a:extLst>
          </p:cNvPr>
          <p:cNvSpPr txBox="1">
            <a:spLocks/>
          </p:cNvSpPr>
          <p:nvPr/>
        </p:nvSpPr>
        <p:spPr>
          <a:xfrm>
            <a:off x="1465487" y="356507"/>
            <a:ext cx="8689583"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altLang="ar-SA" dirty="0"/>
              <a:t>4.4. Psychological Factors</a:t>
            </a:r>
            <a:r>
              <a:rPr lang="ar-EG" altLang="ar-SA" dirty="0"/>
              <a:t> العوامل النفسية </a:t>
            </a:r>
            <a:br>
              <a:rPr lang="en-US" dirty="0"/>
            </a:br>
            <a:endParaRPr lang="en-US" dirty="0"/>
          </a:p>
        </p:txBody>
      </p:sp>
    </p:spTree>
    <p:extLst>
      <p:ext uri="{BB962C8B-B14F-4D97-AF65-F5344CB8AC3E}">
        <p14:creationId xmlns:p14="http://schemas.microsoft.com/office/powerpoint/2010/main" val="2192895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1614" y="887422"/>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2" name="Title 1">
            <a:extLst>
              <a:ext uri="{FF2B5EF4-FFF2-40B4-BE49-F238E27FC236}">
                <a16:creationId xmlns:a16="http://schemas.microsoft.com/office/drawing/2014/main" id="{F72D5023-241B-1345-B410-57B89A489B8F}"/>
              </a:ext>
            </a:extLst>
          </p:cNvPr>
          <p:cNvSpPr txBox="1">
            <a:spLocks/>
          </p:cNvSpPr>
          <p:nvPr/>
        </p:nvSpPr>
        <p:spPr>
          <a:xfrm>
            <a:off x="1510921" y="225879"/>
            <a:ext cx="9170158" cy="523220"/>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5. THE BUYER DECISION PROCESS</a:t>
            </a:r>
            <a:r>
              <a:rPr lang="ar-EG" dirty="0"/>
              <a:t>  عملية قرار المشتري </a:t>
            </a:r>
            <a:endParaRPr lang="en-US" dirty="0"/>
          </a:p>
        </p:txBody>
      </p:sp>
      <p:pic>
        <p:nvPicPr>
          <p:cNvPr id="3" name="Picture 2">
            <a:extLst>
              <a:ext uri="{FF2B5EF4-FFF2-40B4-BE49-F238E27FC236}">
                <a16:creationId xmlns:a16="http://schemas.microsoft.com/office/drawing/2014/main" id="{AEBF4E9D-FC1D-7598-0FF2-84204EA4009B}"/>
              </a:ext>
            </a:extLst>
          </p:cNvPr>
          <p:cNvPicPr>
            <a:picLocks noChangeAspect="1"/>
          </p:cNvPicPr>
          <p:nvPr/>
        </p:nvPicPr>
        <p:blipFill>
          <a:blip r:embed="rId3"/>
          <a:stretch>
            <a:fillRect/>
          </a:stretch>
        </p:blipFill>
        <p:spPr>
          <a:xfrm>
            <a:off x="1922929" y="1710719"/>
            <a:ext cx="8057071" cy="1560276"/>
          </a:xfrm>
          <a:prstGeom prst="rect">
            <a:avLst/>
          </a:prstGeom>
        </p:spPr>
      </p:pic>
      <p:pic>
        <p:nvPicPr>
          <p:cNvPr id="4" name="Picture 3">
            <a:extLst>
              <a:ext uri="{FF2B5EF4-FFF2-40B4-BE49-F238E27FC236}">
                <a16:creationId xmlns:a16="http://schemas.microsoft.com/office/drawing/2014/main" id="{4AF5ECE6-2AD5-FC9A-7296-2F102DA9E0FC}"/>
              </a:ext>
            </a:extLst>
          </p:cNvPr>
          <p:cNvPicPr>
            <a:picLocks noChangeAspect="1"/>
          </p:cNvPicPr>
          <p:nvPr/>
        </p:nvPicPr>
        <p:blipFill>
          <a:blip r:embed="rId4"/>
          <a:stretch>
            <a:fillRect/>
          </a:stretch>
        </p:blipFill>
        <p:spPr>
          <a:xfrm>
            <a:off x="2322248" y="3291310"/>
            <a:ext cx="8686800" cy="1851164"/>
          </a:xfrm>
          <a:prstGeom prst="rect">
            <a:avLst/>
          </a:prstGeom>
        </p:spPr>
      </p:pic>
      <p:graphicFrame>
        <p:nvGraphicFramePr>
          <p:cNvPr id="8" name="Diagram 7">
            <a:extLst>
              <a:ext uri="{FF2B5EF4-FFF2-40B4-BE49-F238E27FC236}">
                <a16:creationId xmlns:a16="http://schemas.microsoft.com/office/drawing/2014/main" id="{B6400A8C-C158-C01F-7FD3-838315604F7F}"/>
              </a:ext>
            </a:extLst>
          </p:cNvPr>
          <p:cNvGraphicFramePr/>
          <p:nvPr>
            <p:extLst>
              <p:ext uri="{D42A27DB-BD31-4B8C-83A1-F6EECF244321}">
                <p14:modId xmlns:p14="http://schemas.microsoft.com/office/powerpoint/2010/main" val="3433106302"/>
              </p:ext>
            </p:extLst>
          </p:nvPr>
        </p:nvGraphicFramePr>
        <p:xfrm>
          <a:off x="362309" y="787295"/>
          <a:ext cx="10972800" cy="80790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TextBox 10">
            <a:extLst>
              <a:ext uri="{FF2B5EF4-FFF2-40B4-BE49-F238E27FC236}">
                <a16:creationId xmlns:a16="http://schemas.microsoft.com/office/drawing/2014/main" id="{0490EB68-7172-B722-E7A5-3051535DF80D}"/>
              </a:ext>
            </a:extLst>
          </p:cNvPr>
          <p:cNvSpPr txBox="1"/>
          <p:nvPr/>
        </p:nvSpPr>
        <p:spPr>
          <a:xfrm>
            <a:off x="3640347" y="2829464"/>
            <a:ext cx="3128513" cy="369332"/>
          </a:xfrm>
          <a:prstGeom prst="rect">
            <a:avLst/>
          </a:prstGeom>
          <a:noFill/>
        </p:spPr>
        <p:txBody>
          <a:bodyPr wrap="square" rtlCol="0">
            <a:spAutoFit/>
          </a:bodyPr>
          <a:lstStyle/>
          <a:p>
            <a:r>
              <a:rPr lang="ar-EG" dirty="0"/>
              <a:t>عملية قرار المشتري</a:t>
            </a:r>
            <a:endParaRPr lang="en-US" dirty="0"/>
          </a:p>
        </p:txBody>
      </p:sp>
      <p:graphicFrame>
        <p:nvGraphicFramePr>
          <p:cNvPr id="12" name="Diagram 11">
            <a:extLst>
              <a:ext uri="{FF2B5EF4-FFF2-40B4-BE49-F238E27FC236}">
                <a16:creationId xmlns:a16="http://schemas.microsoft.com/office/drawing/2014/main" id="{6342182F-8D16-56A6-6F8D-6A3ED7D02EE8}"/>
              </a:ext>
            </a:extLst>
          </p:cNvPr>
          <p:cNvGraphicFramePr/>
          <p:nvPr>
            <p:extLst>
              <p:ext uri="{D42A27DB-BD31-4B8C-83A1-F6EECF244321}">
                <p14:modId xmlns:p14="http://schemas.microsoft.com/office/powerpoint/2010/main" val="2287963071"/>
              </p:ext>
            </p:extLst>
          </p:nvPr>
        </p:nvGraphicFramePr>
        <p:xfrm>
          <a:off x="902897" y="5331125"/>
          <a:ext cx="11467381" cy="901755"/>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extLst>
      <p:ext uri="{BB962C8B-B14F-4D97-AF65-F5344CB8AC3E}">
        <p14:creationId xmlns:p14="http://schemas.microsoft.com/office/powerpoint/2010/main" val="1773158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1377" y="985943"/>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3" name="Content Placeholder 2">
            <a:extLst>
              <a:ext uri="{FF2B5EF4-FFF2-40B4-BE49-F238E27FC236}">
                <a16:creationId xmlns:a16="http://schemas.microsoft.com/office/drawing/2014/main" id="{F4B929A3-51BD-F184-6594-AF246EFB0D1C}"/>
              </a:ext>
            </a:extLst>
          </p:cNvPr>
          <p:cNvSpPr txBox="1">
            <a:spLocks/>
          </p:cNvSpPr>
          <p:nvPr/>
        </p:nvSpPr>
        <p:spPr>
          <a:xfrm>
            <a:off x="814237" y="1422450"/>
            <a:ext cx="6983101" cy="3950086"/>
          </a:xfrm>
          <a:prstGeom prst="rect">
            <a:avLst/>
          </a:prstGeom>
        </p:spPr>
        <p:txBody>
          <a:bodyPr anchor="t">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b="1" dirty="0">
                <a:solidFill>
                  <a:srgbClr val="C00000"/>
                </a:solidFill>
              </a:rPr>
              <a:t>5.1. Need Recognition:</a:t>
            </a:r>
            <a:r>
              <a:rPr lang="ar-EG" b="1" dirty="0">
                <a:solidFill>
                  <a:srgbClr val="C00000"/>
                </a:solidFill>
              </a:rPr>
              <a:t> إدراك الحاجة </a:t>
            </a:r>
            <a:endParaRPr lang="en-US" b="1" dirty="0">
              <a:solidFill>
                <a:srgbClr val="C00000"/>
              </a:solidFill>
            </a:endParaRPr>
          </a:p>
          <a:p>
            <a:pPr>
              <a:lnSpc>
                <a:spcPct val="110000"/>
              </a:lnSpc>
            </a:pPr>
            <a:r>
              <a:rPr lang="en-US" dirty="0"/>
              <a:t>The buyer recognizes a problem or need.</a:t>
            </a:r>
            <a:endParaRPr lang="ar-EG" dirty="0"/>
          </a:p>
          <a:p>
            <a:pPr marL="0" indent="0">
              <a:lnSpc>
                <a:spcPct val="110000"/>
              </a:lnSpc>
              <a:buNone/>
            </a:pPr>
            <a:r>
              <a:rPr lang="ar-EG" dirty="0"/>
              <a:t>يُدرك المشتري على مشكلة أو حاجة.</a:t>
            </a:r>
            <a:endParaRPr lang="en-US" dirty="0"/>
          </a:p>
          <a:p>
            <a:pPr>
              <a:lnSpc>
                <a:spcPct val="110000"/>
              </a:lnSpc>
            </a:pPr>
            <a:r>
              <a:rPr lang="en-US" dirty="0"/>
              <a:t>The need can be triggered by internal stimuli or external stimuli </a:t>
            </a:r>
            <a:endParaRPr lang="ar-EG" dirty="0"/>
          </a:p>
          <a:p>
            <a:pPr>
              <a:lnSpc>
                <a:spcPct val="110000"/>
              </a:lnSpc>
            </a:pPr>
            <a:r>
              <a:rPr lang="ar-EG" dirty="0"/>
              <a:t>يمكن أن تحدث الحاجة عن طريق المنبهات الداخلية أو المحفزات الخارجية</a:t>
            </a:r>
            <a:endParaRPr lang="en-US" dirty="0"/>
          </a:p>
          <a:p>
            <a:pPr>
              <a:lnSpc>
                <a:spcPct val="110000"/>
              </a:lnSpc>
            </a:pPr>
            <a:r>
              <a:rPr lang="en-US" dirty="0"/>
              <a:t>At this stage, the marketer should research consumers to find out what kinds of need or problems arise, what brought them about, and how they lead the consumer to this particular product. </a:t>
            </a:r>
            <a:endParaRPr lang="ar-EG" dirty="0"/>
          </a:p>
          <a:p>
            <a:pPr>
              <a:lnSpc>
                <a:spcPct val="110000"/>
              </a:lnSpc>
            </a:pPr>
            <a:r>
              <a:rPr lang="ar-EG" dirty="0"/>
              <a:t>في هذه المرحلة ، يجب على المسوق دراسة المستهلكين لمعرفة أنواع الاحتياجات أو المشاكل التي تنشأ ، وما الذي أدى إليها ، وكيف يقودون المستهلك إلى هذا المنتج بالتحديد. </a:t>
            </a:r>
          </a:p>
          <a:p>
            <a:pPr>
              <a:lnSpc>
                <a:spcPct val="110000"/>
              </a:lnSpc>
            </a:pPr>
            <a:endParaRPr lang="en-US" dirty="0"/>
          </a:p>
        </p:txBody>
      </p:sp>
      <p:pic>
        <p:nvPicPr>
          <p:cNvPr id="4" name="Picture 3">
            <a:extLst>
              <a:ext uri="{FF2B5EF4-FFF2-40B4-BE49-F238E27FC236}">
                <a16:creationId xmlns:a16="http://schemas.microsoft.com/office/drawing/2014/main" id="{F0361895-A7F2-29A8-3FA2-48025E57A6B4}"/>
              </a:ext>
            </a:extLst>
          </p:cNvPr>
          <p:cNvPicPr>
            <a:picLocks noChangeAspect="1"/>
          </p:cNvPicPr>
          <p:nvPr/>
        </p:nvPicPr>
        <p:blipFill>
          <a:blip r:embed="rId3"/>
          <a:stretch>
            <a:fillRect/>
          </a:stretch>
        </p:blipFill>
        <p:spPr>
          <a:xfrm>
            <a:off x="7968465" y="1225546"/>
            <a:ext cx="4170530" cy="3607508"/>
          </a:xfrm>
          <a:prstGeom prst="rect">
            <a:avLst/>
          </a:prstGeom>
        </p:spPr>
      </p:pic>
      <p:sp>
        <p:nvSpPr>
          <p:cNvPr id="8" name="Title 1">
            <a:extLst>
              <a:ext uri="{FF2B5EF4-FFF2-40B4-BE49-F238E27FC236}">
                <a16:creationId xmlns:a16="http://schemas.microsoft.com/office/drawing/2014/main" id="{C8FA1385-67EA-19DA-1966-2EB925512CF9}"/>
              </a:ext>
            </a:extLst>
          </p:cNvPr>
          <p:cNvSpPr txBox="1">
            <a:spLocks/>
          </p:cNvSpPr>
          <p:nvPr/>
        </p:nvSpPr>
        <p:spPr>
          <a:xfrm>
            <a:off x="1510921" y="225879"/>
            <a:ext cx="9170158" cy="523220"/>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5. THE BUYER DECISION PROCESS</a:t>
            </a:r>
            <a:r>
              <a:rPr lang="ar-EG" dirty="0"/>
              <a:t>  عملية قرار المشتري </a:t>
            </a:r>
            <a:endParaRPr lang="en-US" dirty="0"/>
          </a:p>
        </p:txBody>
      </p:sp>
    </p:spTree>
    <p:extLst>
      <p:ext uri="{BB962C8B-B14F-4D97-AF65-F5344CB8AC3E}">
        <p14:creationId xmlns:p14="http://schemas.microsoft.com/office/powerpoint/2010/main" val="1146343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2006" y="1007864"/>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3" name="Content Placeholder 2">
            <a:extLst>
              <a:ext uri="{FF2B5EF4-FFF2-40B4-BE49-F238E27FC236}">
                <a16:creationId xmlns:a16="http://schemas.microsoft.com/office/drawing/2014/main" id="{405EB3C2-65EE-6B98-C14D-B310B8E9369D}"/>
              </a:ext>
            </a:extLst>
          </p:cNvPr>
          <p:cNvSpPr txBox="1">
            <a:spLocks/>
          </p:cNvSpPr>
          <p:nvPr/>
        </p:nvSpPr>
        <p:spPr>
          <a:xfrm>
            <a:off x="389213" y="1346418"/>
            <a:ext cx="11689628"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solidFill>
                  <a:srgbClr val="C00000"/>
                </a:solidFill>
              </a:rPr>
              <a:t>5.2. Information search: </a:t>
            </a:r>
            <a:r>
              <a:rPr lang="ar-EG" b="1" dirty="0">
                <a:solidFill>
                  <a:srgbClr val="C00000"/>
                </a:solidFill>
              </a:rPr>
              <a:t>البحث عن المعلومات </a:t>
            </a:r>
            <a:endParaRPr lang="en-US" b="1" dirty="0">
              <a:solidFill>
                <a:srgbClr val="C00000"/>
              </a:solidFill>
            </a:endParaRPr>
          </a:p>
          <a:p>
            <a:r>
              <a:rPr lang="en-US" dirty="0"/>
              <a:t>An interested consumer may or may not search For more information</a:t>
            </a:r>
            <a:endParaRPr lang="ar-EG" dirty="0"/>
          </a:p>
          <a:p>
            <a:r>
              <a:rPr lang="ar-EG" dirty="0"/>
              <a:t>قد يبحث المستهلك المهتم أو لا يبحث عن مزيد من المعلومات </a:t>
            </a:r>
            <a:r>
              <a:rPr lang="en-US" dirty="0"/>
              <a:t> </a:t>
            </a:r>
          </a:p>
          <a:p>
            <a:r>
              <a:rPr lang="en-US" dirty="0"/>
              <a:t>if the consumers desire is strong and satisfying product is near at hand, he or she is likely to buy it </a:t>
            </a:r>
            <a:endParaRPr lang="ar-EG" dirty="0"/>
          </a:p>
          <a:p>
            <a:pPr marL="0" indent="0">
              <a:buNone/>
            </a:pPr>
            <a:r>
              <a:rPr lang="ar-EG" dirty="0"/>
              <a:t>إذا كانت رغبة المستهلكين قوية وكان المنتج المرضي في متناول اليد ، فمن المحتمل أن يشتريه </a:t>
            </a:r>
            <a:endParaRPr lang="en-US" dirty="0"/>
          </a:p>
          <a:p>
            <a:r>
              <a:rPr lang="en-US" dirty="0"/>
              <a:t>if not, the consumer may store the need in memory or undertake an information search related to the need </a:t>
            </a:r>
            <a:endParaRPr lang="ar-EG" dirty="0"/>
          </a:p>
          <a:p>
            <a:r>
              <a:rPr lang="ar-EG" dirty="0"/>
              <a:t>إذا لم يكن الأمر كذلك ، فقد يقوم المستهلك بتخزين الحاجة في الذاكرة أو إجراء بحث عن المعلومات المتعلقة بالحاجة </a:t>
            </a:r>
          </a:p>
          <a:p>
            <a:endParaRPr lang="ar-EG" dirty="0"/>
          </a:p>
          <a:p>
            <a:endParaRPr lang="en-US" dirty="0"/>
          </a:p>
          <a:p>
            <a:endParaRPr lang="en-US" dirty="0"/>
          </a:p>
        </p:txBody>
      </p:sp>
      <p:pic>
        <p:nvPicPr>
          <p:cNvPr id="4" name="Picture 3">
            <a:extLst>
              <a:ext uri="{FF2B5EF4-FFF2-40B4-BE49-F238E27FC236}">
                <a16:creationId xmlns:a16="http://schemas.microsoft.com/office/drawing/2014/main" id="{A8517413-5C55-C307-7D3E-89EB5704987A}"/>
              </a:ext>
            </a:extLst>
          </p:cNvPr>
          <p:cNvPicPr>
            <a:picLocks noChangeAspect="1"/>
          </p:cNvPicPr>
          <p:nvPr/>
        </p:nvPicPr>
        <p:blipFill>
          <a:blip r:embed="rId3"/>
          <a:stretch>
            <a:fillRect/>
          </a:stretch>
        </p:blipFill>
        <p:spPr>
          <a:xfrm>
            <a:off x="8091305" y="-28296"/>
            <a:ext cx="1682395" cy="2072320"/>
          </a:xfrm>
          <a:prstGeom prst="rect">
            <a:avLst/>
          </a:prstGeom>
        </p:spPr>
      </p:pic>
      <p:sp>
        <p:nvSpPr>
          <p:cNvPr id="8" name="Title 1">
            <a:extLst>
              <a:ext uri="{FF2B5EF4-FFF2-40B4-BE49-F238E27FC236}">
                <a16:creationId xmlns:a16="http://schemas.microsoft.com/office/drawing/2014/main" id="{C2E0AB22-C7C6-726D-107A-B5DD011DD4E5}"/>
              </a:ext>
            </a:extLst>
          </p:cNvPr>
          <p:cNvSpPr txBox="1">
            <a:spLocks/>
          </p:cNvSpPr>
          <p:nvPr/>
        </p:nvSpPr>
        <p:spPr>
          <a:xfrm>
            <a:off x="1510921" y="225879"/>
            <a:ext cx="9170158" cy="461665"/>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sz="2400" dirty="0"/>
              <a:t>5. THE BUYER DECISION PROCESS</a:t>
            </a:r>
            <a:r>
              <a:rPr lang="ar-EG" sz="2400" dirty="0"/>
              <a:t>  عملية قرار المشتري </a:t>
            </a:r>
            <a:endParaRPr lang="en-US" sz="2400" dirty="0"/>
          </a:p>
        </p:txBody>
      </p:sp>
    </p:spTree>
    <p:extLst>
      <p:ext uri="{BB962C8B-B14F-4D97-AF65-F5344CB8AC3E}">
        <p14:creationId xmlns:p14="http://schemas.microsoft.com/office/powerpoint/2010/main" val="705446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1871" y="1007864"/>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3" name="Content Placeholder 2">
            <a:extLst>
              <a:ext uri="{FF2B5EF4-FFF2-40B4-BE49-F238E27FC236}">
                <a16:creationId xmlns:a16="http://schemas.microsoft.com/office/drawing/2014/main" id="{71AA5D3F-CD06-E992-3CA8-428E32F9E188}"/>
              </a:ext>
            </a:extLst>
          </p:cNvPr>
          <p:cNvSpPr txBox="1">
            <a:spLocks/>
          </p:cNvSpPr>
          <p:nvPr/>
        </p:nvSpPr>
        <p:spPr>
          <a:xfrm>
            <a:off x="405183" y="1207213"/>
            <a:ext cx="11786817" cy="5450093"/>
          </a:xfrm>
          <a:prstGeom prst="rect">
            <a:avLst/>
          </a:prstGeom>
        </p:spPr>
        <p:txBody>
          <a:bodyPr>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7000" b="1" dirty="0">
                <a:solidFill>
                  <a:srgbClr val="C00000"/>
                </a:solidFill>
              </a:rPr>
              <a:t>5.2. Information search: </a:t>
            </a:r>
            <a:r>
              <a:rPr lang="ar-EG" sz="7000" b="1" dirty="0">
                <a:solidFill>
                  <a:srgbClr val="C00000"/>
                </a:solidFill>
              </a:rPr>
              <a:t>البحث عن المعلومات </a:t>
            </a:r>
            <a:endParaRPr lang="en-US" sz="7000" b="1" dirty="0">
              <a:solidFill>
                <a:srgbClr val="C00000"/>
              </a:solidFill>
            </a:endParaRPr>
          </a:p>
          <a:p>
            <a:pPr>
              <a:lnSpc>
                <a:spcPct val="120000"/>
              </a:lnSpc>
            </a:pPr>
            <a:r>
              <a:rPr lang="en-US" sz="5000" dirty="0"/>
              <a:t>Consumer can obtain information from several sources:</a:t>
            </a:r>
          </a:p>
          <a:p>
            <a:pPr lvl="1">
              <a:lnSpc>
                <a:spcPct val="120000"/>
              </a:lnSpc>
            </a:pPr>
            <a:r>
              <a:rPr lang="en-US" sz="5000" b="1" dirty="0">
                <a:solidFill>
                  <a:schemeClr val="accent1">
                    <a:lumMod val="75000"/>
                  </a:schemeClr>
                </a:solidFill>
              </a:rPr>
              <a:t>Personal sources </a:t>
            </a:r>
            <a:r>
              <a:rPr lang="en-US" sz="5000" dirty="0"/>
              <a:t>(Family, friends, neighbors, acquaintances…)</a:t>
            </a:r>
          </a:p>
          <a:p>
            <a:pPr lvl="1">
              <a:lnSpc>
                <a:spcPct val="120000"/>
              </a:lnSpc>
            </a:pPr>
            <a:r>
              <a:rPr lang="en-US" sz="5000" b="1" dirty="0">
                <a:solidFill>
                  <a:schemeClr val="accent1">
                    <a:lumMod val="75000"/>
                  </a:schemeClr>
                </a:solidFill>
              </a:rPr>
              <a:t>Commercial sources </a:t>
            </a:r>
            <a:r>
              <a:rPr lang="en-US" sz="5000" dirty="0"/>
              <a:t>(advertising, salesperson, dealer, websites , packaging ..)</a:t>
            </a:r>
          </a:p>
          <a:p>
            <a:pPr lvl="1">
              <a:lnSpc>
                <a:spcPct val="120000"/>
              </a:lnSpc>
            </a:pPr>
            <a:r>
              <a:rPr lang="en-US" sz="5000" b="1" dirty="0">
                <a:solidFill>
                  <a:schemeClr val="accent1">
                    <a:lumMod val="75000"/>
                  </a:schemeClr>
                </a:solidFill>
              </a:rPr>
              <a:t>Public sources </a:t>
            </a:r>
            <a:r>
              <a:rPr lang="en-US" sz="5000" dirty="0"/>
              <a:t>(mass media, consumer rating, social media, online searchers, peer reviews…)</a:t>
            </a:r>
          </a:p>
          <a:p>
            <a:pPr lvl="1">
              <a:lnSpc>
                <a:spcPct val="120000"/>
              </a:lnSpc>
            </a:pPr>
            <a:r>
              <a:rPr lang="en-US" sz="5000" b="1" dirty="0">
                <a:solidFill>
                  <a:schemeClr val="accent1">
                    <a:lumMod val="75000"/>
                  </a:schemeClr>
                </a:solidFill>
              </a:rPr>
              <a:t>Experiential sources</a:t>
            </a:r>
            <a:r>
              <a:rPr lang="en-US" sz="5000" dirty="0">
                <a:solidFill>
                  <a:schemeClr val="accent1">
                    <a:lumMod val="75000"/>
                  </a:schemeClr>
                </a:solidFill>
              </a:rPr>
              <a:t> </a:t>
            </a:r>
            <a:r>
              <a:rPr lang="en-US" sz="5000" dirty="0"/>
              <a:t>(examining and using the product). </a:t>
            </a:r>
            <a:endParaRPr lang="ar-EG" sz="5000" dirty="0"/>
          </a:p>
          <a:p>
            <a:pPr marL="228600" lvl="1">
              <a:lnSpc>
                <a:spcPct val="120000"/>
              </a:lnSpc>
              <a:spcBef>
                <a:spcPts val="1000"/>
              </a:spcBef>
            </a:pPr>
            <a:r>
              <a:rPr lang="ar-EG" sz="5000" dirty="0"/>
              <a:t>يمكن</a:t>
            </a:r>
            <a:r>
              <a:rPr lang="ar-EG" sz="5200" dirty="0"/>
              <a:t> للمستهلك الحصول على معلومات من عدة مصادر:</a:t>
            </a:r>
          </a:p>
          <a:p>
            <a:pPr marL="457200" lvl="1" indent="0">
              <a:lnSpc>
                <a:spcPct val="120000"/>
              </a:lnSpc>
              <a:buNone/>
            </a:pPr>
            <a:r>
              <a:rPr lang="ar-EG" sz="5000" dirty="0">
                <a:solidFill>
                  <a:srgbClr val="0070C0"/>
                </a:solidFill>
              </a:rPr>
              <a:t>المصادر</a:t>
            </a:r>
            <a:r>
              <a:rPr lang="ar-EG" sz="5000" dirty="0"/>
              <a:t> </a:t>
            </a:r>
            <a:r>
              <a:rPr lang="ar-EG" sz="5000" dirty="0">
                <a:solidFill>
                  <a:srgbClr val="0070C0"/>
                </a:solidFill>
              </a:rPr>
              <a:t>الشخصية</a:t>
            </a:r>
            <a:r>
              <a:rPr lang="ar-EG" sz="5000" dirty="0"/>
              <a:t> (العائلة والأصدقاء والجيران والمعارف ...)</a:t>
            </a:r>
          </a:p>
          <a:p>
            <a:pPr marL="457200" lvl="1" indent="0">
              <a:lnSpc>
                <a:spcPct val="120000"/>
              </a:lnSpc>
              <a:buNone/>
            </a:pPr>
            <a:r>
              <a:rPr lang="ar-EG" sz="5000" dirty="0">
                <a:solidFill>
                  <a:srgbClr val="0070C0"/>
                </a:solidFill>
              </a:rPr>
              <a:t>المصادر</a:t>
            </a:r>
            <a:r>
              <a:rPr lang="ar-EG" sz="5000" dirty="0"/>
              <a:t> </a:t>
            </a:r>
            <a:r>
              <a:rPr lang="ar-EG" sz="5000" dirty="0">
                <a:solidFill>
                  <a:srgbClr val="0070C0"/>
                </a:solidFill>
              </a:rPr>
              <a:t>التجارية</a:t>
            </a:r>
            <a:r>
              <a:rPr lang="ar-EG" sz="5000" dirty="0"/>
              <a:t> (الإعلان ، مندوب المبيعات ، التاجر ، المواقع الإلكترونية ، التعبئة والتغليف ..)</a:t>
            </a:r>
          </a:p>
          <a:p>
            <a:pPr marL="457200" lvl="1" indent="0">
              <a:lnSpc>
                <a:spcPct val="120000"/>
              </a:lnSpc>
              <a:buNone/>
            </a:pPr>
            <a:r>
              <a:rPr lang="ar-EG" sz="5000" dirty="0">
                <a:solidFill>
                  <a:srgbClr val="0070C0"/>
                </a:solidFill>
              </a:rPr>
              <a:t>المصادر</a:t>
            </a:r>
            <a:r>
              <a:rPr lang="ar-EG" sz="5000" dirty="0"/>
              <a:t> </a:t>
            </a:r>
            <a:r>
              <a:rPr lang="ar-EG" sz="5000" dirty="0">
                <a:solidFill>
                  <a:srgbClr val="0070C0"/>
                </a:solidFill>
              </a:rPr>
              <a:t>العامة</a:t>
            </a:r>
            <a:r>
              <a:rPr lang="ar-EG" sz="5000" dirty="0"/>
              <a:t> (وسائل الإعلام ، تقييمات المستهلك ، وسائل التواصل الاجتماعي ، الباحثون عبر الإنترنت ، مراجعات الأقران ...)</a:t>
            </a:r>
          </a:p>
          <a:p>
            <a:pPr marL="457200" lvl="1" indent="0">
              <a:lnSpc>
                <a:spcPct val="120000"/>
              </a:lnSpc>
              <a:buNone/>
            </a:pPr>
            <a:r>
              <a:rPr lang="ar-EG" sz="5000" dirty="0">
                <a:solidFill>
                  <a:srgbClr val="0070C0"/>
                </a:solidFill>
              </a:rPr>
              <a:t>المصادر</a:t>
            </a:r>
            <a:r>
              <a:rPr lang="ar-EG" sz="5000" dirty="0"/>
              <a:t> </a:t>
            </a:r>
            <a:r>
              <a:rPr lang="ar-EG" sz="5000" dirty="0">
                <a:solidFill>
                  <a:srgbClr val="0070C0"/>
                </a:solidFill>
              </a:rPr>
              <a:t>التجريبية</a:t>
            </a:r>
            <a:r>
              <a:rPr lang="ar-EG" sz="5000" dirty="0"/>
              <a:t> (فحص واستخدام المنتج). </a:t>
            </a:r>
          </a:p>
          <a:p>
            <a:pPr>
              <a:lnSpc>
                <a:spcPct val="120000"/>
              </a:lnSpc>
            </a:pPr>
            <a:endParaRPr lang="en-US" sz="2300" dirty="0"/>
          </a:p>
          <a:p>
            <a:pPr>
              <a:lnSpc>
                <a:spcPct val="120000"/>
              </a:lnSpc>
            </a:pPr>
            <a:r>
              <a:rPr lang="en-US" sz="5000" dirty="0"/>
              <a:t>Companies must design their marketing mix to make prospects aware and knowledgeable about their brands.</a:t>
            </a:r>
            <a:endParaRPr lang="ar-EG" sz="5000" dirty="0"/>
          </a:p>
          <a:p>
            <a:pPr marL="0" indent="0">
              <a:lnSpc>
                <a:spcPct val="120000"/>
              </a:lnSpc>
              <a:buNone/>
            </a:pPr>
            <a:r>
              <a:rPr lang="ar-EG" sz="5000" dirty="0"/>
              <a:t>يجب على الشركات تصميم مزيجها التسويقي لجعل العملاء المحتملين على دراية ومعرفة بعلاماتهم التجارية</a:t>
            </a:r>
            <a:endParaRPr lang="en-US" sz="5000" dirty="0"/>
          </a:p>
          <a:p>
            <a:pPr>
              <a:lnSpc>
                <a:spcPct val="120000"/>
              </a:lnSpc>
            </a:pPr>
            <a:r>
              <a:rPr lang="en-US" sz="5000" dirty="0"/>
              <a:t>It should carefully identify consumer sources of information and the importance of each source.</a:t>
            </a:r>
            <a:endParaRPr lang="ar-EG" sz="5000" dirty="0"/>
          </a:p>
          <a:p>
            <a:pPr>
              <a:lnSpc>
                <a:spcPct val="120000"/>
              </a:lnSpc>
            </a:pPr>
            <a:r>
              <a:rPr lang="ar-EG" sz="5000" dirty="0"/>
              <a:t>يجب أن تُحدد مصادر معلومات المستهلك بعناية وتحديد أهمية كل مصدر.</a:t>
            </a:r>
          </a:p>
          <a:p>
            <a:pPr>
              <a:lnSpc>
                <a:spcPct val="120000"/>
              </a:lnSpc>
            </a:pPr>
            <a:endParaRPr lang="ar-EG" sz="5000" dirty="0"/>
          </a:p>
          <a:p>
            <a:pPr>
              <a:lnSpc>
                <a:spcPct val="120000"/>
              </a:lnSpc>
            </a:pPr>
            <a:endParaRPr lang="en-US" sz="5000" dirty="0"/>
          </a:p>
          <a:p>
            <a:pPr lvl="1"/>
            <a:endParaRPr lang="en-US" dirty="0"/>
          </a:p>
          <a:p>
            <a:endParaRPr lang="en-US" dirty="0"/>
          </a:p>
        </p:txBody>
      </p:sp>
      <p:pic>
        <p:nvPicPr>
          <p:cNvPr id="4" name="Picture 3">
            <a:extLst>
              <a:ext uri="{FF2B5EF4-FFF2-40B4-BE49-F238E27FC236}">
                <a16:creationId xmlns:a16="http://schemas.microsoft.com/office/drawing/2014/main" id="{662D0091-E07C-F8DB-2F61-17DAF348D5FA}"/>
              </a:ext>
            </a:extLst>
          </p:cNvPr>
          <p:cNvPicPr>
            <a:picLocks noChangeAspect="1"/>
          </p:cNvPicPr>
          <p:nvPr/>
        </p:nvPicPr>
        <p:blipFill>
          <a:blip r:embed="rId3"/>
          <a:stretch>
            <a:fillRect/>
          </a:stretch>
        </p:blipFill>
        <p:spPr>
          <a:xfrm>
            <a:off x="8379278" y="-92611"/>
            <a:ext cx="1466850" cy="2400300"/>
          </a:xfrm>
          <a:prstGeom prst="rect">
            <a:avLst/>
          </a:prstGeom>
        </p:spPr>
      </p:pic>
      <p:sp>
        <p:nvSpPr>
          <p:cNvPr id="8" name="Title 1">
            <a:extLst>
              <a:ext uri="{FF2B5EF4-FFF2-40B4-BE49-F238E27FC236}">
                <a16:creationId xmlns:a16="http://schemas.microsoft.com/office/drawing/2014/main" id="{01EBE4F2-9A4F-2036-F217-9155D25F2717}"/>
              </a:ext>
            </a:extLst>
          </p:cNvPr>
          <p:cNvSpPr txBox="1">
            <a:spLocks/>
          </p:cNvSpPr>
          <p:nvPr/>
        </p:nvSpPr>
        <p:spPr>
          <a:xfrm>
            <a:off x="1362892" y="185984"/>
            <a:ext cx="9170158" cy="461665"/>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sz="2400" dirty="0"/>
              <a:t>5. THE BUYER DECISION PROCESS</a:t>
            </a:r>
            <a:r>
              <a:rPr lang="ar-EG" sz="2400" dirty="0"/>
              <a:t>  عملية قرار المشتري </a:t>
            </a:r>
            <a:endParaRPr lang="en-US" sz="2400" dirty="0"/>
          </a:p>
        </p:txBody>
      </p:sp>
    </p:spTree>
    <p:extLst>
      <p:ext uri="{BB962C8B-B14F-4D97-AF65-F5344CB8AC3E}">
        <p14:creationId xmlns:p14="http://schemas.microsoft.com/office/powerpoint/2010/main" val="1976900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1871" y="955426"/>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3" name="Content Placeholder 2">
            <a:extLst>
              <a:ext uri="{FF2B5EF4-FFF2-40B4-BE49-F238E27FC236}">
                <a16:creationId xmlns:a16="http://schemas.microsoft.com/office/drawing/2014/main" id="{17DA4705-562B-5FEB-A480-81F7CD0197F1}"/>
              </a:ext>
            </a:extLst>
          </p:cNvPr>
          <p:cNvSpPr txBox="1">
            <a:spLocks/>
          </p:cNvSpPr>
          <p:nvPr/>
        </p:nvSpPr>
        <p:spPr>
          <a:xfrm>
            <a:off x="393470" y="1869251"/>
            <a:ext cx="11769935" cy="4444331"/>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800" b="1" dirty="0">
                <a:solidFill>
                  <a:srgbClr val="C00000"/>
                </a:solidFill>
              </a:rPr>
              <a:t>5.3. Evaluation of alternatives:</a:t>
            </a:r>
            <a:r>
              <a:rPr lang="ar-EG" sz="3800" b="1" dirty="0">
                <a:solidFill>
                  <a:srgbClr val="C00000"/>
                </a:solidFill>
              </a:rPr>
              <a:t> تقييم البدائل </a:t>
            </a:r>
            <a:endParaRPr lang="en-US" dirty="0"/>
          </a:p>
          <a:p>
            <a:pPr>
              <a:lnSpc>
                <a:spcPct val="100000"/>
              </a:lnSpc>
            </a:pPr>
            <a:r>
              <a:rPr lang="en-US" dirty="0"/>
              <a:t>In the previous steps consumers use information to arrive at a set of final brand choices. </a:t>
            </a:r>
            <a:endParaRPr lang="ar-EG" dirty="0"/>
          </a:p>
          <a:p>
            <a:pPr>
              <a:lnSpc>
                <a:spcPct val="100000"/>
              </a:lnSpc>
            </a:pPr>
            <a:r>
              <a:rPr lang="ar-EG" dirty="0"/>
              <a:t>في الخطوات السابقة ، يستخدم المستهلكون المعلومات للوصول إلى مجموعة من الخيارات النهائية للعلامة التجارية. </a:t>
            </a:r>
            <a:endParaRPr lang="en-US" dirty="0"/>
          </a:p>
          <a:p>
            <a:pPr>
              <a:lnSpc>
                <a:spcPct val="100000"/>
              </a:lnSpc>
            </a:pPr>
            <a:r>
              <a:rPr lang="en-US" dirty="0"/>
              <a:t>Next marketers need to know about </a:t>
            </a:r>
            <a:r>
              <a:rPr lang="en-US" i="1" dirty="0">
                <a:solidFill>
                  <a:schemeClr val="accent1">
                    <a:lumMod val="75000"/>
                  </a:schemeClr>
                </a:solidFill>
              </a:rPr>
              <a:t>alternative evaluation </a:t>
            </a:r>
            <a:r>
              <a:rPr lang="en-US" dirty="0"/>
              <a:t>that is how consumers process information to choose among alternative brands. </a:t>
            </a:r>
            <a:endParaRPr lang="ar-EG" dirty="0"/>
          </a:p>
          <a:p>
            <a:pPr>
              <a:lnSpc>
                <a:spcPct val="100000"/>
              </a:lnSpc>
            </a:pPr>
            <a:r>
              <a:rPr lang="ar-EG" dirty="0"/>
              <a:t>بعد ذلك ،يحتاج المسوقون إلى معرفة التقييم البديل وهو كيفية معالجة المستهلكين للمعلومات للاختيار من بين العلامات التجارية البديلة. </a:t>
            </a:r>
          </a:p>
          <a:p>
            <a:pPr>
              <a:lnSpc>
                <a:spcPct val="100000"/>
              </a:lnSpc>
            </a:pPr>
            <a:r>
              <a:rPr lang="en-US" dirty="0"/>
              <a:t>Consumers do not use a single and simple evaluation process in all buying situation instead several evaluation processes are at work. </a:t>
            </a:r>
            <a:endParaRPr lang="ar-EG" dirty="0"/>
          </a:p>
          <a:p>
            <a:pPr>
              <a:lnSpc>
                <a:spcPct val="100000"/>
              </a:lnSpc>
            </a:pPr>
            <a:r>
              <a:rPr lang="ar-EG" dirty="0"/>
              <a:t>لا يستخدم المستهلكون عملية تقييم واحدة وبسيطة في جميع مواقف الشراء،  بدلا من ذلك ، هناك العديد من عمليات التقييم القائمة أو المستخدمة. </a:t>
            </a:r>
          </a:p>
          <a:p>
            <a:pPr>
              <a:lnSpc>
                <a:spcPct val="100000"/>
              </a:lnSpc>
            </a:pPr>
            <a:endParaRPr lang="en-US" dirty="0"/>
          </a:p>
        </p:txBody>
      </p:sp>
      <p:pic>
        <p:nvPicPr>
          <p:cNvPr id="4" name="Picture 3">
            <a:extLst>
              <a:ext uri="{FF2B5EF4-FFF2-40B4-BE49-F238E27FC236}">
                <a16:creationId xmlns:a16="http://schemas.microsoft.com/office/drawing/2014/main" id="{7F66F158-929E-ECB4-1744-D90B8924C512}"/>
              </a:ext>
            </a:extLst>
          </p:cNvPr>
          <p:cNvPicPr>
            <a:picLocks noChangeAspect="1"/>
          </p:cNvPicPr>
          <p:nvPr/>
        </p:nvPicPr>
        <p:blipFill>
          <a:blip r:embed="rId3"/>
          <a:stretch>
            <a:fillRect/>
          </a:stretch>
        </p:blipFill>
        <p:spPr>
          <a:xfrm>
            <a:off x="8484074" y="547"/>
            <a:ext cx="1223104" cy="1909758"/>
          </a:xfrm>
          <a:prstGeom prst="rect">
            <a:avLst/>
          </a:prstGeom>
        </p:spPr>
      </p:pic>
      <p:sp>
        <p:nvSpPr>
          <p:cNvPr id="8" name="Title 1">
            <a:extLst>
              <a:ext uri="{FF2B5EF4-FFF2-40B4-BE49-F238E27FC236}">
                <a16:creationId xmlns:a16="http://schemas.microsoft.com/office/drawing/2014/main" id="{CA0F0214-1746-2160-26BD-644939BCB730}"/>
              </a:ext>
            </a:extLst>
          </p:cNvPr>
          <p:cNvSpPr txBox="1">
            <a:spLocks/>
          </p:cNvSpPr>
          <p:nvPr/>
        </p:nvSpPr>
        <p:spPr>
          <a:xfrm>
            <a:off x="1510921" y="225879"/>
            <a:ext cx="9170158" cy="461665"/>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sz="2400" dirty="0"/>
              <a:t>5. THE BUYER DECISION PROCESS</a:t>
            </a:r>
            <a:r>
              <a:rPr lang="ar-EG" sz="2400" dirty="0"/>
              <a:t>  عملية قرار المشتري </a:t>
            </a:r>
            <a:endParaRPr lang="en-US" sz="2400" dirty="0"/>
          </a:p>
        </p:txBody>
      </p:sp>
    </p:spTree>
    <p:extLst>
      <p:ext uri="{BB962C8B-B14F-4D97-AF65-F5344CB8AC3E}">
        <p14:creationId xmlns:p14="http://schemas.microsoft.com/office/powerpoint/2010/main" val="1137785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1871" y="1007864"/>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3" name="Content Placeholder 2">
            <a:extLst>
              <a:ext uri="{FF2B5EF4-FFF2-40B4-BE49-F238E27FC236}">
                <a16:creationId xmlns:a16="http://schemas.microsoft.com/office/drawing/2014/main" id="{B74C493E-4E40-38DA-8580-3ED3E4224704}"/>
              </a:ext>
            </a:extLst>
          </p:cNvPr>
          <p:cNvSpPr txBox="1">
            <a:spLocks/>
          </p:cNvSpPr>
          <p:nvPr/>
        </p:nvSpPr>
        <p:spPr>
          <a:xfrm>
            <a:off x="427541" y="1346418"/>
            <a:ext cx="10515600" cy="4444331"/>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800" b="1" dirty="0">
                <a:solidFill>
                  <a:srgbClr val="C00000"/>
                </a:solidFill>
              </a:rPr>
              <a:t>5.3 Evaluation of alternatives:</a:t>
            </a:r>
            <a:r>
              <a:rPr lang="ar-EG" sz="3800" b="1" dirty="0">
                <a:solidFill>
                  <a:srgbClr val="C00000"/>
                </a:solidFill>
              </a:rPr>
              <a:t> تقييم البدائل </a:t>
            </a:r>
            <a:endParaRPr lang="en-US" sz="3800" b="1" dirty="0">
              <a:solidFill>
                <a:srgbClr val="C00000"/>
              </a:solidFill>
            </a:endParaRPr>
          </a:p>
          <a:p>
            <a:pPr lvl="1">
              <a:lnSpc>
                <a:spcPct val="100000"/>
              </a:lnSpc>
            </a:pPr>
            <a:r>
              <a:rPr lang="en-US" dirty="0"/>
              <a:t>How consumers go about evaluating purchases alternatives depends on the individual consumer and the specific buying situation (consumer personality, time, purchase power </a:t>
            </a:r>
            <a:r>
              <a:rPr lang="en-US" dirty="0" err="1"/>
              <a:t>etc</a:t>
            </a:r>
            <a:r>
              <a:rPr lang="en-US" dirty="0"/>
              <a:t>…)</a:t>
            </a:r>
            <a:endParaRPr lang="ar-EG" dirty="0"/>
          </a:p>
          <a:p>
            <a:pPr marL="457200" lvl="1" indent="0">
              <a:lnSpc>
                <a:spcPct val="100000"/>
              </a:lnSpc>
              <a:buNone/>
            </a:pPr>
            <a:r>
              <a:rPr lang="ar-EG" dirty="0"/>
              <a:t>تعتمد كيفية قيام المستهلكين بتقييم بدائل الشراء على المستهلك الفردي وحالة الشراء المحددة (شخصية المستهلك والوقت والقوة الشرائية وما إلى ذلك ...)</a:t>
            </a:r>
            <a:endParaRPr lang="en-US" dirty="0"/>
          </a:p>
          <a:p>
            <a:pPr lvl="1">
              <a:lnSpc>
                <a:spcPct val="100000"/>
              </a:lnSpc>
            </a:pPr>
            <a:r>
              <a:rPr lang="en-US" dirty="0"/>
              <a:t>Sometimes consumers buy impulsively and rely on intuition, and sometimes they do a lot of thinking to evaluate alternatives.</a:t>
            </a:r>
            <a:endParaRPr lang="ar-EG" dirty="0"/>
          </a:p>
          <a:p>
            <a:pPr marL="457200" lvl="1" indent="0">
              <a:lnSpc>
                <a:spcPct val="100000"/>
              </a:lnSpc>
              <a:buNone/>
            </a:pPr>
            <a:r>
              <a:rPr lang="ar-EG" dirty="0"/>
              <a:t>في بعض الأحيان يشتري المستهلكون باندفاع ويعتمدون على الحدس ، وأحيانا يقومون بالكثير من التفكير لتقييم البدائل.</a:t>
            </a:r>
          </a:p>
          <a:p>
            <a:pPr lvl="1">
              <a:lnSpc>
                <a:spcPct val="100000"/>
              </a:lnSpc>
            </a:pPr>
            <a:r>
              <a:rPr lang="en-US" dirty="0"/>
              <a:t>Sometimes consumers make buying decisions on their own and sometimes they turn to friends, family, salesperson </a:t>
            </a:r>
            <a:r>
              <a:rPr lang="en-US" dirty="0" err="1"/>
              <a:t>etc</a:t>
            </a:r>
            <a:r>
              <a:rPr lang="en-US" dirty="0"/>
              <a:t>…</a:t>
            </a:r>
            <a:endParaRPr lang="ar-EG" dirty="0"/>
          </a:p>
          <a:p>
            <a:pPr lvl="1">
              <a:lnSpc>
                <a:spcPct val="100000"/>
              </a:lnSpc>
            </a:pPr>
            <a:r>
              <a:rPr lang="ar-EG" dirty="0"/>
              <a:t>في بعض الأحيان يتخذ المستهلكون قرارات الشراء بأنفسهم وأحيانا يلجأون إلى الأصدقاء والعائلة ومندوبي المبيعات وما إلى ذلك ...</a:t>
            </a:r>
          </a:p>
          <a:p>
            <a:pPr lvl="1">
              <a:lnSpc>
                <a:spcPct val="100000"/>
              </a:lnSpc>
            </a:pPr>
            <a:endParaRPr lang="en-US" dirty="0"/>
          </a:p>
          <a:p>
            <a:pPr lvl="1">
              <a:lnSpc>
                <a:spcPct val="100000"/>
              </a:lnSpc>
            </a:pPr>
            <a:r>
              <a:rPr lang="en-US" dirty="0"/>
              <a:t>Marketers should study buyers to find out how they actually evaluate brand alternatives. </a:t>
            </a:r>
            <a:endParaRPr lang="ar-EG" dirty="0"/>
          </a:p>
          <a:p>
            <a:pPr marL="457200" lvl="1" indent="0">
              <a:lnSpc>
                <a:spcPct val="100000"/>
              </a:lnSpc>
              <a:buNone/>
            </a:pPr>
            <a:r>
              <a:rPr lang="ar-EG" dirty="0"/>
              <a:t>يجب على المسوقين دراسة المشترين لمعرفة كيفية تقييمهم الفعلي لبدائل العلامة التجارية. </a:t>
            </a:r>
          </a:p>
          <a:p>
            <a:pPr lvl="1">
              <a:lnSpc>
                <a:spcPct val="100000"/>
              </a:lnSpc>
            </a:pPr>
            <a:endParaRPr lang="en-US" dirty="0"/>
          </a:p>
        </p:txBody>
      </p:sp>
      <p:pic>
        <p:nvPicPr>
          <p:cNvPr id="4" name="Picture 3">
            <a:extLst>
              <a:ext uri="{FF2B5EF4-FFF2-40B4-BE49-F238E27FC236}">
                <a16:creationId xmlns:a16="http://schemas.microsoft.com/office/drawing/2014/main" id="{F52895A2-B510-9849-CAA1-B58E03BB8B97}"/>
              </a:ext>
            </a:extLst>
          </p:cNvPr>
          <p:cNvPicPr>
            <a:picLocks noChangeAspect="1"/>
          </p:cNvPicPr>
          <p:nvPr/>
        </p:nvPicPr>
        <p:blipFill>
          <a:blip r:embed="rId3"/>
          <a:stretch>
            <a:fillRect/>
          </a:stretch>
        </p:blipFill>
        <p:spPr>
          <a:xfrm>
            <a:off x="8444393" y="-45651"/>
            <a:ext cx="1174106" cy="1833253"/>
          </a:xfrm>
          <a:prstGeom prst="rect">
            <a:avLst/>
          </a:prstGeom>
        </p:spPr>
      </p:pic>
      <p:sp>
        <p:nvSpPr>
          <p:cNvPr id="8" name="Title 1">
            <a:extLst>
              <a:ext uri="{FF2B5EF4-FFF2-40B4-BE49-F238E27FC236}">
                <a16:creationId xmlns:a16="http://schemas.microsoft.com/office/drawing/2014/main" id="{C0C4D04E-2310-F519-4421-5949BCC97BE5}"/>
              </a:ext>
            </a:extLst>
          </p:cNvPr>
          <p:cNvSpPr txBox="1">
            <a:spLocks/>
          </p:cNvSpPr>
          <p:nvPr/>
        </p:nvSpPr>
        <p:spPr>
          <a:xfrm>
            <a:off x="1510921" y="225879"/>
            <a:ext cx="7414061" cy="461665"/>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sz="2400" dirty="0"/>
              <a:t>5. THE BUYER DECISION PROCESS</a:t>
            </a:r>
            <a:r>
              <a:rPr lang="ar-EG" sz="2400" dirty="0"/>
              <a:t>  عملية قرار المشتري </a:t>
            </a:r>
            <a:endParaRPr lang="en-US" sz="2400" dirty="0"/>
          </a:p>
        </p:txBody>
      </p:sp>
    </p:spTree>
    <p:extLst>
      <p:ext uri="{BB962C8B-B14F-4D97-AF65-F5344CB8AC3E}">
        <p14:creationId xmlns:p14="http://schemas.microsoft.com/office/powerpoint/2010/main" val="1864364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1871" y="1007864"/>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3" name="Content Placeholder 2">
            <a:extLst>
              <a:ext uri="{FF2B5EF4-FFF2-40B4-BE49-F238E27FC236}">
                <a16:creationId xmlns:a16="http://schemas.microsoft.com/office/drawing/2014/main" id="{47227DF3-2F66-6C7E-2D0E-64D7273B08AD}"/>
              </a:ext>
            </a:extLst>
          </p:cNvPr>
          <p:cNvSpPr txBox="1">
            <a:spLocks/>
          </p:cNvSpPr>
          <p:nvPr/>
        </p:nvSpPr>
        <p:spPr>
          <a:xfrm>
            <a:off x="838200" y="1763964"/>
            <a:ext cx="10515600" cy="4444331"/>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800" b="1" dirty="0">
                <a:solidFill>
                  <a:srgbClr val="C00000"/>
                </a:solidFill>
              </a:rPr>
              <a:t>5.4. Purchase Decision:</a:t>
            </a:r>
            <a:r>
              <a:rPr lang="ar-EG" sz="3800" b="1" dirty="0">
                <a:solidFill>
                  <a:srgbClr val="C00000"/>
                </a:solidFill>
              </a:rPr>
              <a:t> قرار الشراء </a:t>
            </a:r>
            <a:endParaRPr lang="en-US" sz="3800" b="1" dirty="0">
              <a:solidFill>
                <a:srgbClr val="C00000"/>
              </a:solidFill>
            </a:endParaRPr>
          </a:p>
          <a:p>
            <a:pPr lvl="1">
              <a:lnSpc>
                <a:spcPct val="100000"/>
              </a:lnSpc>
            </a:pPr>
            <a:r>
              <a:rPr lang="en-US" sz="3400" dirty="0"/>
              <a:t>In the evaluation stage the customer ranks brands and forms purchase intentions. </a:t>
            </a:r>
            <a:endParaRPr lang="ar-EG" sz="3400" dirty="0"/>
          </a:p>
          <a:p>
            <a:pPr marL="457200" lvl="1" indent="0">
              <a:lnSpc>
                <a:spcPct val="100000"/>
              </a:lnSpc>
              <a:buNone/>
            </a:pPr>
            <a:r>
              <a:rPr lang="ar-EG" sz="3400" dirty="0"/>
              <a:t>في مرحلة التقييم ، يقوم العميل بتصنيف العلامات التجارية وتشكيل نوايا الشراء. </a:t>
            </a:r>
          </a:p>
          <a:p>
            <a:pPr marL="457200" lvl="1" indent="0">
              <a:lnSpc>
                <a:spcPct val="100000"/>
              </a:lnSpc>
              <a:buNone/>
            </a:pPr>
            <a:endParaRPr lang="en-US" sz="3400" dirty="0"/>
          </a:p>
          <a:p>
            <a:pPr lvl="1">
              <a:lnSpc>
                <a:spcPct val="100000"/>
              </a:lnSpc>
            </a:pPr>
            <a:r>
              <a:rPr lang="en-US" sz="3400" dirty="0"/>
              <a:t>Generally, the consumers purchase decision would be to buy the most preferred brand, but two factors can come between the purchasing tension and the decision: </a:t>
            </a:r>
            <a:r>
              <a:rPr lang="en-US" sz="3400" dirty="0">
                <a:solidFill>
                  <a:schemeClr val="accent1">
                    <a:lumMod val="75000"/>
                  </a:schemeClr>
                </a:solidFill>
              </a:rPr>
              <a:t>attitudes of others</a:t>
            </a:r>
            <a:r>
              <a:rPr lang="en-US" sz="3400" dirty="0">
                <a:solidFill>
                  <a:srgbClr val="FF9518"/>
                </a:solidFill>
              </a:rPr>
              <a:t> </a:t>
            </a:r>
            <a:r>
              <a:rPr lang="en-US" sz="3400" dirty="0"/>
              <a:t>and </a:t>
            </a:r>
            <a:r>
              <a:rPr lang="en-US" sz="3400" dirty="0">
                <a:solidFill>
                  <a:schemeClr val="accent1">
                    <a:lumMod val="75000"/>
                  </a:schemeClr>
                </a:solidFill>
              </a:rPr>
              <a:t>expected situational factors. </a:t>
            </a:r>
            <a:endParaRPr lang="ar-EG" sz="3400" dirty="0">
              <a:solidFill>
                <a:schemeClr val="accent1">
                  <a:lumMod val="75000"/>
                </a:schemeClr>
              </a:solidFill>
            </a:endParaRPr>
          </a:p>
          <a:p>
            <a:pPr marL="457200" lvl="1" indent="0">
              <a:lnSpc>
                <a:spcPct val="100000"/>
              </a:lnSpc>
              <a:buNone/>
            </a:pPr>
            <a:r>
              <a:rPr lang="ar-EG" sz="3400" dirty="0">
                <a:solidFill>
                  <a:schemeClr val="accent1">
                    <a:lumMod val="75000"/>
                  </a:schemeClr>
                </a:solidFill>
              </a:rPr>
              <a:t>بشكل عام ، سيكون قرار شراء المستهلكين هو شراء العلامة التجارية الأكثر تفضيلا ، ولكن يمكن أن يأتي عاملان بين توتر الشراء والقرار: مواقف الآخرين والعوامل الظرفية المتوقعة. </a:t>
            </a:r>
          </a:p>
          <a:p>
            <a:pPr marL="457200" lvl="1" indent="0">
              <a:lnSpc>
                <a:spcPct val="100000"/>
              </a:lnSpc>
              <a:buNone/>
            </a:pPr>
            <a:endParaRPr lang="en-US" sz="3400" dirty="0">
              <a:solidFill>
                <a:schemeClr val="accent1">
                  <a:lumMod val="75000"/>
                </a:schemeClr>
              </a:solidFill>
            </a:endParaRPr>
          </a:p>
          <a:p>
            <a:pPr lvl="1">
              <a:lnSpc>
                <a:spcPct val="100000"/>
              </a:lnSpc>
            </a:pPr>
            <a:r>
              <a:rPr lang="en-US" sz="3400" dirty="0"/>
              <a:t>Thus, preferences and even purchase intention to not always result in an actual purchase choice. </a:t>
            </a:r>
            <a:endParaRPr lang="ar-EG" sz="3400" dirty="0"/>
          </a:p>
          <a:p>
            <a:pPr marL="457200" lvl="1" indent="0">
              <a:lnSpc>
                <a:spcPct val="100000"/>
              </a:lnSpc>
              <a:buNone/>
            </a:pPr>
            <a:r>
              <a:rPr lang="ar-EG" sz="3400" dirty="0"/>
              <a:t>وبالتالي ، فإن التفضيلات وحتى نية الشراء لا تؤدي دائما إلى اختيار شراء فعلي. </a:t>
            </a:r>
          </a:p>
          <a:p>
            <a:pPr lvl="1">
              <a:lnSpc>
                <a:spcPct val="100000"/>
              </a:lnSpc>
            </a:pPr>
            <a:endParaRPr lang="en-US" sz="3400" dirty="0"/>
          </a:p>
        </p:txBody>
      </p:sp>
      <p:pic>
        <p:nvPicPr>
          <p:cNvPr id="4" name="Picture 3">
            <a:extLst>
              <a:ext uri="{FF2B5EF4-FFF2-40B4-BE49-F238E27FC236}">
                <a16:creationId xmlns:a16="http://schemas.microsoft.com/office/drawing/2014/main" id="{FEBF1291-3F5A-B52A-34D9-BD30E742F8B4}"/>
              </a:ext>
            </a:extLst>
          </p:cNvPr>
          <p:cNvPicPr>
            <a:picLocks noChangeAspect="1"/>
          </p:cNvPicPr>
          <p:nvPr/>
        </p:nvPicPr>
        <p:blipFill>
          <a:blip r:embed="rId3"/>
          <a:stretch>
            <a:fillRect/>
          </a:stretch>
        </p:blipFill>
        <p:spPr>
          <a:xfrm>
            <a:off x="8253974" y="-10965"/>
            <a:ext cx="1404458" cy="1905765"/>
          </a:xfrm>
          <a:prstGeom prst="rect">
            <a:avLst/>
          </a:prstGeom>
        </p:spPr>
      </p:pic>
      <p:sp>
        <p:nvSpPr>
          <p:cNvPr id="8" name="Title 1">
            <a:extLst>
              <a:ext uri="{FF2B5EF4-FFF2-40B4-BE49-F238E27FC236}">
                <a16:creationId xmlns:a16="http://schemas.microsoft.com/office/drawing/2014/main" id="{298305BA-80C0-DD92-A9CD-C32FFAF772BC}"/>
              </a:ext>
            </a:extLst>
          </p:cNvPr>
          <p:cNvSpPr txBox="1">
            <a:spLocks/>
          </p:cNvSpPr>
          <p:nvPr/>
        </p:nvSpPr>
        <p:spPr>
          <a:xfrm>
            <a:off x="1510921" y="225879"/>
            <a:ext cx="9170158" cy="461665"/>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sz="2400" dirty="0"/>
              <a:t>5. THE BUYER DECISION PROCESS</a:t>
            </a:r>
            <a:r>
              <a:rPr lang="ar-EG" sz="2400" dirty="0"/>
              <a:t>  عملية قرار المشتري </a:t>
            </a:r>
            <a:endParaRPr lang="en-US" sz="2400" dirty="0"/>
          </a:p>
        </p:txBody>
      </p:sp>
    </p:spTree>
    <p:extLst>
      <p:ext uri="{BB962C8B-B14F-4D97-AF65-F5344CB8AC3E}">
        <p14:creationId xmlns:p14="http://schemas.microsoft.com/office/powerpoint/2010/main" val="683293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71871" y="1007864"/>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3" name="Content Placeholder 2">
            <a:extLst>
              <a:ext uri="{FF2B5EF4-FFF2-40B4-BE49-F238E27FC236}">
                <a16:creationId xmlns:a16="http://schemas.microsoft.com/office/drawing/2014/main" id="{831D6E39-4D11-D302-63E8-66F00BE4445A}"/>
              </a:ext>
            </a:extLst>
          </p:cNvPr>
          <p:cNvSpPr txBox="1">
            <a:spLocks/>
          </p:cNvSpPr>
          <p:nvPr/>
        </p:nvSpPr>
        <p:spPr>
          <a:xfrm>
            <a:off x="489785" y="1353978"/>
            <a:ext cx="11212430" cy="4930358"/>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000" b="1" dirty="0">
                <a:solidFill>
                  <a:srgbClr val="C00000"/>
                </a:solidFill>
              </a:rPr>
              <a:t>5.5. Post-purchase Behavior:</a:t>
            </a:r>
            <a:r>
              <a:rPr lang="ar-EG" sz="3000" b="1" dirty="0">
                <a:solidFill>
                  <a:srgbClr val="C00000"/>
                </a:solidFill>
              </a:rPr>
              <a:t> سلوك ما بعد الشراء </a:t>
            </a:r>
            <a:endParaRPr lang="en-US" sz="3000" b="1" dirty="0">
              <a:solidFill>
                <a:srgbClr val="C00000"/>
              </a:solidFill>
            </a:endParaRPr>
          </a:p>
          <a:p>
            <a:pPr marL="0" indent="0">
              <a:buFont typeface="Arial" panose="020B0604020202020204" pitchFamily="34" charset="0"/>
              <a:buNone/>
            </a:pPr>
            <a:endParaRPr lang="en-US" sz="1000" b="1" dirty="0">
              <a:solidFill>
                <a:srgbClr val="00B050"/>
              </a:solidFill>
            </a:endParaRPr>
          </a:p>
          <a:p>
            <a:pPr lvl="1">
              <a:lnSpc>
                <a:spcPct val="120000"/>
              </a:lnSpc>
            </a:pPr>
            <a:r>
              <a:rPr lang="en-US" sz="2000" dirty="0"/>
              <a:t>The marketer’s job does not end when the product is bought. After purchasing the product, the consumer will either be satisfied or dissatisfied and will engage in post purchase behavior (review, complaint, tell others (word-of-mouth)…)</a:t>
            </a:r>
            <a:endParaRPr lang="ar-EG" sz="2000" dirty="0"/>
          </a:p>
          <a:p>
            <a:pPr lvl="1">
              <a:lnSpc>
                <a:spcPct val="120000"/>
              </a:lnSpc>
            </a:pPr>
            <a:r>
              <a:rPr lang="ar-EG" sz="2000" dirty="0"/>
              <a:t>لا تنتهي وظيفة المسوق عند شراء المنتج. بعد شراء المنتج ، سيكون المستهلك إما راضيا أو غير راض سينخرط في سلوك ما بعد الشراء (مراجعة ، شكوى ، إخبار الآخرين (كلام شفهي) ...)</a:t>
            </a:r>
            <a:endParaRPr lang="en-US" sz="2000" dirty="0"/>
          </a:p>
          <a:p>
            <a:pPr lvl="1">
              <a:lnSpc>
                <a:spcPct val="120000"/>
              </a:lnSpc>
            </a:pPr>
            <a:r>
              <a:rPr lang="en-US" sz="2000" dirty="0"/>
              <a:t>The relationship between </a:t>
            </a:r>
            <a:r>
              <a:rPr lang="ar-EG" sz="2000" dirty="0"/>
              <a:t>the </a:t>
            </a:r>
            <a:r>
              <a:rPr lang="en-US" sz="2000" i="1" dirty="0"/>
              <a:t>consumer’s expectations </a:t>
            </a:r>
            <a:r>
              <a:rPr lang="en-US" sz="2000" dirty="0"/>
              <a:t>and </a:t>
            </a:r>
            <a:r>
              <a:rPr lang="en-US" sz="2000" i="1" dirty="0"/>
              <a:t>the product’s perceived performance </a:t>
            </a:r>
            <a:r>
              <a:rPr lang="en-US" sz="2000" dirty="0"/>
              <a:t>determine whether he/she is satisfied or not. </a:t>
            </a:r>
            <a:endParaRPr lang="ar-EG" sz="2000" dirty="0"/>
          </a:p>
          <a:p>
            <a:pPr lvl="1">
              <a:lnSpc>
                <a:spcPct val="120000"/>
              </a:lnSpc>
            </a:pPr>
            <a:r>
              <a:rPr lang="ar-EG" sz="2000" dirty="0"/>
              <a:t>تحدد العلاقة بين توقعات المستهلك والأداء المتصور للمنتج ما إذا كان راضيا أم لا. </a:t>
            </a:r>
            <a:endParaRPr lang="en-US" sz="2000" dirty="0"/>
          </a:p>
          <a:p>
            <a:pPr lvl="1">
              <a:lnSpc>
                <a:spcPct val="120000"/>
              </a:lnSpc>
            </a:pPr>
            <a:r>
              <a:rPr lang="en-US" sz="2000" dirty="0"/>
              <a:t>The larger the negative gap between expectations and performance, the greater the consumer’s dissatisfaction.</a:t>
            </a:r>
            <a:endParaRPr lang="ar-EG" sz="2000" dirty="0"/>
          </a:p>
          <a:p>
            <a:pPr lvl="1">
              <a:lnSpc>
                <a:spcPct val="120000"/>
              </a:lnSpc>
            </a:pPr>
            <a:r>
              <a:rPr lang="ar-EG" sz="2000" dirty="0"/>
              <a:t>كلما زادت الفجوة السلبية بين التوقعات والأداء ، زاد استياء المستهلك.</a:t>
            </a:r>
            <a:endParaRPr lang="en-US" sz="2000" dirty="0"/>
          </a:p>
          <a:p>
            <a:pPr lvl="1">
              <a:lnSpc>
                <a:spcPct val="120000"/>
              </a:lnSpc>
            </a:pPr>
            <a:r>
              <a:rPr lang="en-US" sz="2000" dirty="0"/>
              <a:t>Some major purchases results in </a:t>
            </a:r>
            <a:r>
              <a:rPr lang="en-US" sz="2000" b="1" dirty="0">
                <a:solidFill>
                  <a:srgbClr val="C00000"/>
                </a:solidFill>
              </a:rPr>
              <a:t>cognitive dissonance</a:t>
            </a:r>
            <a:r>
              <a:rPr lang="en-US" sz="2000" dirty="0"/>
              <a:t>, which is a buyer discomfort caused by post-purchase conflict.</a:t>
            </a:r>
            <a:endParaRPr lang="ar-EG" sz="2000" dirty="0"/>
          </a:p>
          <a:p>
            <a:pPr lvl="1">
              <a:lnSpc>
                <a:spcPct val="120000"/>
              </a:lnSpc>
            </a:pPr>
            <a:r>
              <a:rPr lang="ar-EG" sz="2000" b="1" dirty="0">
                <a:solidFill>
                  <a:srgbClr val="00B050"/>
                </a:solidFill>
              </a:rPr>
              <a:t>تؤدي بعض عمليات الشراء الرئيسية إلى تنافر معرفي ، وهو انزعاج المشتري الناتج عن صراع ما بعد الشراء.</a:t>
            </a:r>
            <a:endParaRPr lang="en-US" sz="2000" b="1" dirty="0">
              <a:solidFill>
                <a:srgbClr val="00B050"/>
              </a:solidFill>
            </a:endParaRPr>
          </a:p>
          <a:p>
            <a:pPr lvl="1">
              <a:lnSpc>
                <a:spcPct val="120000"/>
              </a:lnSpc>
            </a:pPr>
            <a:r>
              <a:rPr lang="en-US" sz="2000" dirty="0"/>
              <a:t>Customer satisfaction is a key to building profitable relationships with consumers.</a:t>
            </a:r>
            <a:endParaRPr lang="ar-EG" sz="2000" dirty="0"/>
          </a:p>
          <a:p>
            <a:pPr lvl="1">
              <a:lnSpc>
                <a:spcPct val="120000"/>
              </a:lnSpc>
            </a:pPr>
            <a:r>
              <a:rPr lang="ar-EG" sz="2000" dirty="0"/>
              <a:t>رضا العملاء هو مفتاح بناء علاقات مربحة مع المستهلكين.</a:t>
            </a:r>
            <a:endParaRPr lang="en-US" sz="2000" dirty="0"/>
          </a:p>
          <a:p>
            <a:pPr lvl="1">
              <a:lnSpc>
                <a:spcPct val="120000"/>
              </a:lnSpc>
            </a:pPr>
            <a:r>
              <a:rPr lang="en-US" sz="2000" dirty="0"/>
              <a:t>Many marketers go beyond merely meeting the </a:t>
            </a:r>
            <a:r>
              <a:rPr lang="ar-EG" sz="2000" dirty="0"/>
              <a:t>expectations</a:t>
            </a:r>
            <a:r>
              <a:rPr lang="en-US" sz="2000" dirty="0"/>
              <a:t> of customers they aim to delight customers.</a:t>
            </a:r>
            <a:endParaRPr lang="ar-EG" sz="2000" dirty="0"/>
          </a:p>
          <a:p>
            <a:pPr lvl="1">
              <a:lnSpc>
                <a:spcPct val="120000"/>
              </a:lnSpc>
            </a:pPr>
            <a:r>
              <a:rPr lang="en-US" sz="2000" dirty="0"/>
              <a:t>  </a:t>
            </a:r>
            <a:r>
              <a:rPr lang="ar-EG" sz="2000" dirty="0"/>
              <a:t>العديد من المسوقين يطمحون إلى الذهاب أبعد من رضا العملاء إلى إسعاد العملاء</a:t>
            </a:r>
          </a:p>
          <a:p>
            <a:pPr lvl="1">
              <a:lnSpc>
                <a:spcPct val="120000"/>
              </a:lnSpc>
            </a:pPr>
            <a:endParaRPr lang="en-US" sz="2000" b="1" dirty="0">
              <a:solidFill>
                <a:srgbClr val="00B050"/>
              </a:solidFill>
            </a:endParaRPr>
          </a:p>
          <a:p>
            <a:pPr lvl="1"/>
            <a:endParaRPr lang="en-US" sz="2000" b="1" dirty="0">
              <a:solidFill>
                <a:srgbClr val="00B050"/>
              </a:solidFill>
            </a:endParaRPr>
          </a:p>
        </p:txBody>
      </p:sp>
      <p:pic>
        <p:nvPicPr>
          <p:cNvPr id="4" name="Picture 3">
            <a:extLst>
              <a:ext uri="{FF2B5EF4-FFF2-40B4-BE49-F238E27FC236}">
                <a16:creationId xmlns:a16="http://schemas.microsoft.com/office/drawing/2014/main" id="{A9A1E128-E716-9BD0-3F13-CA4A6F971F4B}"/>
              </a:ext>
            </a:extLst>
          </p:cNvPr>
          <p:cNvPicPr>
            <a:picLocks noChangeAspect="1"/>
          </p:cNvPicPr>
          <p:nvPr/>
        </p:nvPicPr>
        <p:blipFill>
          <a:blip r:embed="rId3"/>
          <a:stretch>
            <a:fillRect/>
          </a:stretch>
        </p:blipFill>
        <p:spPr>
          <a:xfrm>
            <a:off x="10694504" y="0"/>
            <a:ext cx="1258957" cy="1833921"/>
          </a:xfrm>
          <a:prstGeom prst="rect">
            <a:avLst/>
          </a:prstGeom>
        </p:spPr>
      </p:pic>
      <p:sp>
        <p:nvSpPr>
          <p:cNvPr id="8" name="Title 1">
            <a:extLst>
              <a:ext uri="{FF2B5EF4-FFF2-40B4-BE49-F238E27FC236}">
                <a16:creationId xmlns:a16="http://schemas.microsoft.com/office/drawing/2014/main" id="{21D6EEE8-382A-89DC-9E70-10A58CD55C31}"/>
              </a:ext>
            </a:extLst>
          </p:cNvPr>
          <p:cNvSpPr txBox="1">
            <a:spLocks/>
          </p:cNvSpPr>
          <p:nvPr/>
        </p:nvSpPr>
        <p:spPr>
          <a:xfrm>
            <a:off x="1510921" y="225879"/>
            <a:ext cx="9170158" cy="523220"/>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5. THE BUYER DECISION PROCESS</a:t>
            </a:r>
            <a:r>
              <a:rPr lang="ar-EG" dirty="0"/>
              <a:t>  عملية قرار المشتري </a:t>
            </a:r>
            <a:endParaRPr lang="en-US" dirty="0"/>
          </a:p>
        </p:txBody>
      </p:sp>
    </p:spTree>
    <p:extLst>
      <p:ext uri="{BB962C8B-B14F-4D97-AF65-F5344CB8AC3E}">
        <p14:creationId xmlns:p14="http://schemas.microsoft.com/office/powerpoint/2010/main" val="2461528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9624" y="1048442"/>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13" name="Picture 12">
            <a:extLst>
              <a:ext uri="{FF2B5EF4-FFF2-40B4-BE49-F238E27FC236}">
                <a16:creationId xmlns:a16="http://schemas.microsoft.com/office/drawing/2014/main" id="{43452987-91B3-874A-BB83-FA053A4E5393}"/>
              </a:ext>
            </a:extLst>
          </p:cNvPr>
          <p:cNvPicPr>
            <a:picLocks noChangeAspect="1"/>
          </p:cNvPicPr>
          <p:nvPr/>
        </p:nvPicPr>
        <p:blipFill>
          <a:blip r:embed="rId3"/>
          <a:stretch>
            <a:fillRect/>
          </a:stretch>
        </p:blipFill>
        <p:spPr>
          <a:xfrm>
            <a:off x="338051" y="1169166"/>
            <a:ext cx="11775539" cy="5298136"/>
          </a:xfrm>
          <a:prstGeom prst="rect">
            <a:avLst/>
          </a:prstGeom>
        </p:spPr>
      </p:pic>
      <p:sp>
        <p:nvSpPr>
          <p:cNvPr id="14" name="Title 1">
            <a:extLst>
              <a:ext uri="{FF2B5EF4-FFF2-40B4-BE49-F238E27FC236}">
                <a16:creationId xmlns:a16="http://schemas.microsoft.com/office/drawing/2014/main" id="{6088F1E6-8809-1FEF-D3EF-C9C2FB0BCB65}"/>
              </a:ext>
            </a:extLst>
          </p:cNvPr>
          <p:cNvSpPr txBox="1">
            <a:spLocks/>
          </p:cNvSpPr>
          <p:nvPr/>
        </p:nvSpPr>
        <p:spPr>
          <a:xfrm>
            <a:off x="1235172" y="199701"/>
            <a:ext cx="8029288" cy="954107"/>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dirty="0"/>
              <a:t>5. THE BUYER DECISION PROCESS</a:t>
            </a:r>
            <a:r>
              <a:rPr lang="ar-EG" dirty="0"/>
              <a:t>  عملية قرار المشتري </a:t>
            </a:r>
            <a:r>
              <a:rPr lang="en-US" dirty="0">
                <a:solidFill>
                  <a:srgbClr val="0070C0"/>
                </a:solidFill>
              </a:rPr>
              <a:t>(Mc Kinsey)</a:t>
            </a:r>
          </a:p>
        </p:txBody>
      </p:sp>
      <p:sp>
        <p:nvSpPr>
          <p:cNvPr id="2" name="مربع نص 1"/>
          <p:cNvSpPr txBox="1"/>
          <p:nvPr/>
        </p:nvSpPr>
        <p:spPr>
          <a:xfrm>
            <a:off x="1546231" y="1465547"/>
            <a:ext cx="2238735" cy="954107"/>
          </a:xfrm>
          <a:prstGeom prst="rect">
            <a:avLst/>
          </a:prstGeom>
          <a:noFill/>
        </p:spPr>
        <p:txBody>
          <a:bodyPr wrap="square" rtlCol="1">
            <a:spAutoFit/>
          </a:bodyPr>
          <a:lstStyle/>
          <a:p>
            <a:pPr algn="ctr"/>
            <a:r>
              <a:rPr lang="ar-SA" sz="1400" b="1" dirty="0">
                <a:cs typeface="+mj-cs"/>
              </a:rPr>
              <a:t>المستهلك ينظر في مجموعة معينة من العلامات التجارية، اعتمادا على تصور العلامة التجارية و التعرض لنقاط اللمس الأخيرة</a:t>
            </a:r>
          </a:p>
        </p:txBody>
      </p:sp>
      <p:sp>
        <p:nvSpPr>
          <p:cNvPr id="11" name="مربع نص 10"/>
          <p:cNvSpPr txBox="1"/>
          <p:nvPr/>
        </p:nvSpPr>
        <p:spPr>
          <a:xfrm>
            <a:off x="754985" y="3475849"/>
            <a:ext cx="2238735" cy="338554"/>
          </a:xfrm>
          <a:prstGeom prst="rect">
            <a:avLst/>
          </a:prstGeom>
          <a:noFill/>
        </p:spPr>
        <p:txBody>
          <a:bodyPr wrap="square" rtlCol="1">
            <a:spAutoFit/>
          </a:bodyPr>
          <a:lstStyle/>
          <a:p>
            <a:pPr algn="ctr"/>
            <a:r>
              <a:rPr lang="ar-SA" sz="1600" b="1" dirty="0">
                <a:cs typeface="+mj-cs"/>
              </a:rPr>
              <a:t>الاعتبار المبدئي</a:t>
            </a:r>
          </a:p>
        </p:txBody>
      </p:sp>
      <p:sp>
        <p:nvSpPr>
          <p:cNvPr id="12" name="مربع نص 11"/>
          <p:cNvSpPr txBox="1"/>
          <p:nvPr/>
        </p:nvSpPr>
        <p:spPr>
          <a:xfrm>
            <a:off x="7583757" y="1273709"/>
            <a:ext cx="2238735" cy="830997"/>
          </a:xfrm>
          <a:prstGeom prst="rect">
            <a:avLst/>
          </a:prstGeom>
          <a:noFill/>
        </p:spPr>
        <p:txBody>
          <a:bodyPr wrap="square" rtlCol="1">
            <a:spAutoFit/>
          </a:bodyPr>
          <a:lstStyle/>
          <a:p>
            <a:pPr algn="ctr"/>
            <a:r>
              <a:rPr lang="ar-SA" sz="1600" b="1" dirty="0">
                <a:cs typeface="+mj-cs"/>
              </a:rPr>
              <a:t>المستهلك يضيف أو يزيل علامات تجارية بينما يقيّم ما يريده</a:t>
            </a:r>
          </a:p>
        </p:txBody>
      </p:sp>
      <p:sp>
        <p:nvSpPr>
          <p:cNvPr id="15" name="مربع نص 14"/>
          <p:cNvSpPr txBox="1"/>
          <p:nvPr/>
        </p:nvSpPr>
        <p:spPr>
          <a:xfrm>
            <a:off x="9362453" y="4303280"/>
            <a:ext cx="2238735" cy="338554"/>
          </a:xfrm>
          <a:prstGeom prst="rect">
            <a:avLst/>
          </a:prstGeom>
          <a:noFill/>
        </p:spPr>
        <p:txBody>
          <a:bodyPr wrap="square" rtlCol="1">
            <a:spAutoFit/>
          </a:bodyPr>
          <a:lstStyle/>
          <a:p>
            <a:pPr algn="ctr"/>
            <a:r>
              <a:rPr lang="ar-SA" sz="1600" b="1" dirty="0">
                <a:cs typeface="+mj-cs"/>
              </a:rPr>
              <a:t>لحظة الشراء</a:t>
            </a:r>
          </a:p>
        </p:txBody>
      </p:sp>
      <p:sp>
        <p:nvSpPr>
          <p:cNvPr id="16" name="مربع نص 15"/>
          <p:cNvSpPr txBox="1"/>
          <p:nvPr/>
        </p:nvSpPr>
        <p:spPr>
          <a:xfrm>
            <a:off x="10422186" y="3060350"/>
            <a:ext cx="1862955" cy="830997"/>
          </a:xfrm>
          <a:prstGeom prst="rect">
            <a:avLst/>
          </a:prstGeom>
          <a:noFill/>
        </p:spPr>
        <p:txBody>
          <a:bodyPr wrap="square" rtlCol="1">
            <a:spAutoFit/>
          </a:bodyPr>
          <a:lstStyle/>
          <a:p>
            <a:pPr algn="ctr"/>
            <a:r>
              <a:rPr lang="ar-SA" sz="1600" b="1" dirty="0">
                <a:cs typeface="+mj-cs"/>
              </a:rPr>
              <a:t>في النهاية، المستهلك يختار علامة تجارية عند لحظة الشراء</a:t>
            </a:r>
          </a:p>
        </p:txBody>
      </p:sp>
      <p:sp>
        <p:nvSpPr>
          <p:cNvPr id="17" name="مربع نص 16"/>
          <p:cNvSpPr txBox="1"/>
          <p:nvPr/>
        </p:nvSpPr>
        <p:spPr>
          <a:xfrm>
            <a:off x="8389973" y="5388141"/>
            <a:ext cx="2607879" cy="1077218"/>
          </a:xfrm>
          <a:prstGeom prst="rect">
            <a:avLst/>
          </a:prstGeom>
          <a:noFill/>
        </p:spPr>
        <p:txBody>
          <a:bodyPr wrap="square" rtlCol="1">
            <a:spAutoFit/>
          </a:bodyPr>
          <a:lstStyle/>
          <a:p>
            <a:pPr algn="ctr"/>
            <a:r>
              <a:rPr lang="ar-SA" sz="1600" b="1" dirty="0">
                <a:cs typeface="+mj-cs"/>
              </a:rPr>
              <a:t>بعد شراء منتج أو خدمة، يقوم المستهلك  ببناء توقعات بناء على الخبرة من أجل عملية اتخاذ القرار التالية</a:t>
            </a:r>
          </a:p>
        </p:txBody>
      </p:sp>
    </p:spTree>
    <p:extLst>
      <p:ext uri="{BB962C8B-B14F-4D97-AF65-F5344CB8AC3E}">
        <p14:creationId xmlns:p14="http://schemas.microsoft.com/office/powerpoint/2010/main" val="1297836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0258" y="875667"/>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3" name="TextBox 2">
            <a:extLst>
              <a:ext uri="{FF2B5EF4-FFF2-40B4-BE49-F238E27FC236}">
                <a16:creationId xmlns:a16="http://schemas.microsoft.com/office/drawing/2014/main" id="{749A916B-5B3F-A33E-3BE5-9F9FDDBC5D4B}"/>
              </a:ext>
            </a:extLst>
          </p:cNvPr>
          <p:cNvSpPr txBox="1"/>
          <p:nvPr/>
        </p:nvSpPr>
        <p:spPr>
          <a:xfrm>
            <a:off x="3064883" y="3308670"/>
            <a:ext cx="6162618" cy="369332"/>
          </a:xfrm>
          <a:prstGeom prst="rect">
            <a:avLst/>
          </a:prstGeom>
          <a:noFill/>
        </p:spPr>
        <p:txBody>
          <a:bodyPr wrap="square">
            <a:spAutoFit/>
          </a:bodyPr>
          <a:lstStyle/>
          <a:p>
            <a:r>
              <a:rPr lang="en-US" sz="1800" dirty="0">
                <a:solidFill>
                  <a:schemeClr val="bg1"/>
                </a:solidFill>
              </a:rPr>
              <a:t>THE BUYER DECISION PROCESS (Mc Kinsey)</a:t>
            </a:r>
            <a:endParaRPr lang="en-US" dirty="0"/>
          </a:p>
        </p:txBody>
      </p:sp>
      <p:sp>
        <p:nvSpPr>
          <p:cNvPr id="4" name="TextBox 3">
            <a:extLst>
              <a:ext uri="{FF2B5EF4-FFF2-40B4-BE49-F238E27FC236}">
                <a16:creationId xmlns:a16="http://schemas.microsoft.com/office/drawing/2014/main" id="{DB56D7D9-B3EF-EBD0-93E7-990CC606A64F}"/>
              </a:ext>
            </a:extLst>
          </p:cNvPr>
          <p:cNvSpPr txBox="1"/>
          <p:nvPr/>
        </p:nvSpPr>
        <p:spPr>
          <a:xfrm>
            <a:off x="1676327" y="225879"/>
            <a:ext cx="8376598" cy="461665"/>
          </a:xfrm>
          <a:prstGeom prst="rect">
            <a:avLst/>
          </a:prstGeom>
          <a:noFill/>
        </p:spPr>
        <p:txBody>
          <a:bodyPr wrap="square" rtlCol="0">
            <a:spAutoFit/>
          </a:bodyPr>
          <a:lstStyle>
            <a:defPPr>
              <a:defRPr lang="en-US"/>
            </a:defPPr>
            <a:lvl1pPr>
              <a:defRPr sz="2800" b="1">
                <a:latin typeface="Alexandria" charset="0"/>
                <a:cs typeface="Alexandria" charset="0"/>
              </a:defRPr>
            </a:lvl1pPr>
          </a:lstStyle>
          <a:p>
            <a:r>
              <a:rPr lang="en-US" sz="2400" dirty="0"/>
              <a:t>Applying The Buyer Decision Process</a:t>
            </a:r>
            <a:r>
              <a:rPr lang="ar-EG" sz="2400" dirty="0"/>
              <a:t> تطبيق على  عملية قرار المشتري</a:t>
            </a:r>
            <a:endParaRPr lang="en-US" sz="2400" dirty="0"/>
          </a:p>
        </p:txBody>
      </p:sp>
      <p:pic>
        <p:nvPicPr>
          <p:cNvPr id="2" name="Picture 1">
            <a:extLst>
              <a:ext uri="{FF2B5EF4-FFF2-40B4-BE49-F238E27FC236}">
                <a16:creationId xmlns:a16="http://schemas.microsoft.com/office/drawing/2014/main" id="{94834DD0-CBBB-C87D-1929-08CD64B0B57A}"/>
              </a:ext>
            </a:extLst>
          </p:cNvPr>
          <p:cNvPicPr>
            <a:picLocks noChangeAspect="1"/>
          </p:cNvPicPr>
          <p:nvPr/>
        </p:nvPicPr>
        <p:blipFill rotWithShape="1">
          <a:blip r:embed="rId3"/>
          <a:srcRect l="14861" r="6862"/>
          <a:stretch/>
        </p:blipFill>
        <p:spPr>
          <a:xfrm>
            <a:off x="201142" y="107675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8" name="Content Placeholder 5">
            <a:extLst>
              <a:ext uri="{FF2B5EF4-FFF2-40B4-BE49-F238E27FC236}">
                <a16:creationId xmlns:a16="http://schemas.microsoft.com/office/drawing/2014/main" id="{4DA73114-3D2D-0282-96C0-4D1D3DC6EB03}"/>
              </a:ext>
            </a:extLst>
          </p:cNvPr>
          <p:cNvSpPr txBox="1">
            <a:spLocks/>
          </p:cNvSpPr>
          <p:nvPr/>
        </p:nvSpPr>
        <p:spPr>
          <a:xfrm>
            <a:off x="5934957" y="1330958"/>
            <a:ext cx="5987294" cy="3375920"/>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dirty="0">
                <a:solidFill>
                  <a:srgbClr val="C00000"/>
                </a:solidFill>
                <a:latin typeface="roboto" panose="02000000000000000000" pitchFamily="2" charset="0"/>
              </a:rPr>
              <a:t>Scenario</a:t>
            </a:r>
            <a:r>
              <a:rPr lang="en-US" sz="2000" dirty="0">
                <a:latin typeface="roboto" panose="02000000000000000000" pitchFamily="2" charset="0"/>
              </a:rPr>
              <a:t>: A college student, Leila, who has a computer that is starting to run slowly. She is getting ready to start the semester and needs a computer that will efficiently help her with her assignments.</a:t>
            </a:r>
            <a:endParaRPr lang="ar-EG" sz="2000" dirty="0">
              <a:latin typeface="roboto" panose="02000000000000000000" pitchFamily="2" charset="0"/>
            </a:endParaRPr>
          </a:p>
          <a:p>
            <a:pPr>
              <a:lnSpc>
                <a:spcPct val="100000"/>
              </a:lnSpc>
            </a:pPr>
            <a:r>
              <a:rPr lang="ar-EG" sz="2000" dirty="0"/>
              <a:t>السيناريو: طالبة جامعية ، ليلى ، لديها جهاز كمبيوتر بدأ يعمل ببطء. إنها تستعد لبدء الفصل الدراسي وتحتاج إلى جهاز كمبيوتر يساعدها بكفاءة في مهامها.</a:t>
            </a:r>
          </a:p>
          <a:p>
            <a:pPr>
              <a:lnSpc>
                <a:spcPct val="100000"/>
              </a:lnSpc>
            </a:pPr>
            <a:endParaRPr lang="en-US" sz="2000" dirty="0"/>
          </a:p>
        </p:txBody>
      </p:sp>
      <p:sp>
        <p:nvSpPr>
          <p:cNvPr id="9" name="Explosion: 8 Points 8">
            <a:extLst>
              <a:ext uri="{FF2B5EF4-FFF2-40B4-BE49-F238E27FC236}">
                <a16:creationId xmlns:a16="http://schemas.microsoft.com/office/drawing/2014/main" id="{C260ADF0-208B-6B73-2E64-E56D915B866E}"/>
              </a:ext>
            </a:extLst>
          </p:cNvPr>
          <p:cNvSpPr/>
          <p:nvPr/>
        </p:nvSpPr>
        <p:spPr>
          <a:xfrm>
            <a:off x="2018288" y="4012703"/>
            <a:ext cx="3132307" cy="2872972"/>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Need recognition</a:t>
            </a:r>
            <a:endParaRPr lang="ar-EG" sz="2400" b="1" dirty="0"/>
          </a:p>
          <a:p>
            <a:pPr algn="ctr"/>
            <a:r>
              <a:rPr lang="ar-EG" sz="2400" b="1" dirty="0"/>
              <a:t>إدراك الحاجة</a:t>
            </a:r>
            <a:endParaRPr lang="en-US" sz="2400" b="1" dirty="0"/>
          </a:p>
        </p:txBody>
      </p:sp>
      <p:sp>
        <p:nvSpPr>
          <p:cNvPr id="11" name="Wave 10">
            <a:extLst>
              <a:ext uri="{FF2B5EF4-FFF2-40B4-BE49-F238E27FC236}">
                <a16:creationId xmlns:a16="http://schemas.microsoft.com/office/drawing/2014/main" id="{E6095F4A-DAFD-A2C5-13DB-4CDB5BEA99F6}"/>
              </a:ext>
            </a:extLst>
          </p:cNvPr>
          <p:cNvSpPr/>
          <p:nvPr/>
        </p:nvSpPr>
        <p:spPr>
          <a:xfrm>
            <a:off x="5664013" y="4006647"/>
            <a:ext cx="6413553" cy="4110040"/>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dirty="0">
                <a:solidFill>
                  <a:schemeClr val="bg1"/>
                </a:solidFill>
                <a:effectLst/>
                <a:latin typeface="roboto" panose="02000000000000000000" pitchFamily="2" charset="0"/>
              </a:rPr>
              <a:t>Recognizing unfulfilled needs </a:t>
            </a:r>
            <a:endParaRPr lang="ar-EG" sz="1800" b="1" i="0" dirty="0">
              <a:solidFill>
                <a:schemeClr val="bg1"/>
              </a:solidFill>
              <a:effectLst/>
              <a:latin typeface="roboto" panose="02000000000000000000" pitchFamily="2" charset="0"/>
            </a:endParaRPr>
          </a:p>
          <a:p>
            <a:pPr algn="ctr"/>
            <a:r>
              <a:rPr lang="en-US" sz="1800" b="1" i="0" dirty="0">
                <a:solidFill>
                  <a:schemeClr val="bg1"/>
                </a:solidFill>
                <a:effectLst/>
                <a:latin typeface="roboto" panose="02000000000000000000" pitchFamily="2" charset="0"/>
              </a:rPr>
              <a:t>Attract Customers </a:t>
            </a:r>
          </a:p>
          <a:p>
            <a:pPr algn="ctr"/>
            <a:r>
              <a:rPr lang="en-US" sz="1800" b="1" i="0" dirty="0">
                <a:solidFill>
                  <a:schemeClr val="bg1"/>
                </a:solidFill>
                <a:effectLst/>
                <a:latin typeface="roboto" panose="02000000000000000000" pitchFamily="2" charset="0"/>
              </a:rPr>
              <a:t>Arouse latent desires</a:t>
            </a:r>
            <a:endParaRPr lang="ar-EG" sz="1800" b="1" i="0" dirty="0">
              <a:solidFill>
                <a:schemeClr val="bg1"/>
              </a:solidFill>
              <a:effectLst/>
              <a:latin typeface="roboto" panose="02000000000000000000" pitchFamily="2" charset="0"/>
            </a:endParaRPr>
          </a:p>
          <a:p>
            <a:pPr algn="ctr"/>
            <a:r>
              <a:rPr lang="ar-EG" b="1" dirty="0">
                <a:solidFill>
                  <a:schemeClr val="bg1"/>
                </a:solidFill>
                <a:latin typeface="roboto" panose="02000000000000000000" pitchFamily="2" charset="0"/>
              </a:rPr>
              <a:t>تعرف على الاحتياجات غير المُشبعة </a:t>
            </a:r>
          </a:p>
          <a:p>
            <a:pPr algn="ctr"/>
            <a:r>
              <a:rPr lang="ar-EG" b="1" dirty="0">
                <a:solidFill>
                  <a:schemeClr val="bg1"/>
                </a:solidFill>
                <a:latin typeface="roboto" panose="02000000000000000000" pitchFamily="2" charset="0"/>
              </a:rPr>
              <a:t>اجذب العملاء </a:t>
            </a:r>
          </a:p>
          <a:p>
            <a:pPr algn="ctr"/>
            <a:r>
              <a:rPr lang="ar-EG" b="1" dirty="0">
                <a:solidFill>
                  <a:schemeClr val="bg1"/>
                </a:solidFill>
                <a:latin typeface="roboto" panose="02000000000000000000" pitchFamily="2" charset="0"/>
              </a:rPr>
              <a:t>وحاول  إثارة الرغبات الكامنة</a:t>
            </a:r>
          </a:p>
          <a:p>
            <a:pPr algn="ctr"/>
            <a:endParaRPr lang="ar-EG" b="1" dirty="0">
              <a:solidFill>
                <a:schemeClr val="bg1"/>
              </a:solidFill>
              <a:latin typeface="roboto" panose="02000000000000000000" pitchFamily="2" charset="0"/>
            </a:endParaRPr>
          </a:p>
          <a:p>
            <a:pPr algn="ctr"/>
            <a:endParaRPr lang="ar-EG" sz="1800" b="1" i="0" dirty="0">
              <a:solidFill>
                <a:schemeClr val="bg1"/>
              </a:solidFill>
              <a:effectLst/>
              <a:latin typeface="roboto" panose="02000000000000000000" pitchFamily="2" charset="0"/>
            </a:endParaRPr>
          </a:p>
          <a:p>
            <a:pPr algn="ctr"/>
            <a:endParaRPr lang="en-US" sz="1800" b="1" i="0" dirty="0">
              <a:solidFill>
                <a:schemeClr val="bg1"/>
              </a:solidFill>
              <a:effectLst/>
              <a:latin typeface="roboto" panose="02000000000000000000" pitchFamily="2" charset="0"/>
            </a:endParaRPr>
          </a:p>
        </p:txBody>
      </p:sp>
    </p:spTree>
    <p:extLst>
      <p:ext uri="{BB962C8B-B14F-4D97-AF65-F5344CB8AC3E}">
        <p14:creationId xmlns:p14="http://schemas.microsoft.com/office/powerpoint/2010/main" val="277841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2800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2800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865" y="978221"/>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3" name="TextBox 2">
            <a:extLst>
              <a:ext uri="{FF2B5EF4-FFF2-40B4-BE49-F238E27FC236}">
                <a16:creationId xmlns:a16="http://schemas.microsoft.com/office/drawing/2014/main" id="{749A916B-5B3F-A33E-3BE5-9F9FDDBC5D4B}"/>
              </a:ext>
            </a:extLst>
          </p:cNvPr>
          <p:cNvSpPr txBox="1"/>
          <p:nvPr/>
        </p:nvSpPr>
        <p:spPr>
          <a:xfrm>
            <a:off x="3064883" y="3308670"/>
            <a:ext cx="6162618" cy="369332"/>
          </a:xfrm>
          <a:prstGeom prst="rect">
            <a:avLst/>
          </a:prstGeom>
          <a:noFill/>
        </p:spPr>
        <p:txBody>
          <a:bodyPr wrap="square">
            <a:spAutoFit/>
          </a:bodyPr>
          <a:lstStyle/>
          <a:p>
            <a:r>
              <a:rPr lang="en-US" sz="1800" dirty="0">
                <a:solidFill>
                  <a:schemeClr val="bg1"/>
                </a:solidFill>
              </a:rPr>
              <a:t>THE BUYER DECISION PROCESS (Mc Kinsey)</a:t>
            </a:r>
            <a:endParaRPr lang="en-US" dirty="0"/>
          </a:p>
        </p:txBody>
      </p:sp>
      <p:pic>
        <p:nvPicPr>
          <p:cNvPr id="2" name="Picture 1">
            <a:extLst>
              <a:ext uri="{FF2B5EF4-FFF2-40B4-BE49-F238E27FC236}">
                <a16:creationId xmlns:a16="http://schemas.microsoft.com/office/drawing/2014/main" id="{42801CFA-6986-90C2-D1CD-F448BF1E3503}"/>
              </a:ext>
            </a:extLst>
          </p:cNvPr>
          <p:cNvPicPr>
            <a:picLocks noChangeAspect="1"/>
          </p:cNvPicPr>
          <p:nvPr/>
        </p:nvPicPr>
        <p:blipFill rotWithShape="1">
          <a:blip r:embed="rId3"/>
          <a:srcRect l="11777" r="25590" b="1"/>
          <a:stretch/>
        </p:blipFill>
        <p:spPr>
          <a:xfrm>
            <a:off x="0" y="1000878"/>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8" name="Content Placeholder 2">
            <a:extLst>
              <a:ext uri="{FF2B5EF4-FFF2-40B4-BE49-F238E27FC236}">
                <a16:creationId xmlns:a16="http://schemas.microsoft.com/office/drawing/2014/main" id="{4E1F8DEE-2BA9-FC7C-81BD-C094B27F0086}"/>
              </a:ext>
            </a:extLst>
          </p:cNvPr>
          <p:cNvSpPr txBox="1">
            <a:spLocks/>
          </p:cNvSpPr>
          <p:nvPr/>
        </p:nvSpPr>
        <p:spPr>
          <a:xfrm>
            <a:off x="5573721" y="1023829"/>
            <a:ext cx="6346408" cy="3315416"/>
          </a:xfrm>
          <a:prstGeom prst="rect">
            <a:avLst/>
          </a:prstGeom>
        </p:spPr>
        <p:txBody>
          <a:bodyPr anchor="t">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US" dirty="0">
                <a:latin typeface="roboto" panose="02000000000000000000" pitchFamily="2" charset="0"/>
              </a:rPr>
              <a:t>Leila may start seeking information to help resolve her immediate problem, which is speeding up her computer. Depending on what she finds, she may also begin searching for options for purchasing a new computer. She may ask a repairing technician, or an online community, a friend or a family member. </a:t>
            </a:r>
            <a:endParaRPr lang="ar-EG" dirty="0">
              <a:latin typeface="roboto" panose="02000000000000000000" pitchFamily="2" charset="0"/>
            </a:endParaRPr>
          </a:p>
          <a:p>
            <a:pPr marL="0" indent="0">
              <a:lnSpc>
                <a:spcPct val="110000"/>
              </a:lnSpc>
              <a:buFont typeface="Arial" panose="020B0604020202020204" pitchFamily="34" charset="0"/>
              <a:buNone/>
            </a:pPr>
            <a:r>
              <a:rPr lang="ar-EG" dirty="0"/>
              <a:t>قد تبدأ ليلى في البحث عن معلومات للمساعدة في حل مشكلتها الفورية ، وهي تسريع جهاز الكمبيوتر الخاص بها. اعتمادا على ما تجده ، قد تبدأ أيضا في البحث عن خيارات لشراء جهاز كمبيوتر جديد. و قد تسأل فني إصلاح أو مجتمع عبر الإنترنت أو صديق أو أحد أفراد الأسرة. </a:t>
            </a:r>
          </a:p>
          <a:p>
            <a:pPr marL="0" indent="0">
              <a:lnSpc>
                <a:spcPct val="110000"/>
              </a:lnSpc>
              <a:buFont typeface="Arial" panose="020B0604020202020204" pitchFamily="34" charset="0"/>
              <a:buNone/>
            </a:pPr>
            <a:endParaRPr lang="en-US" dirty="0"/>
          </a:p>
        </p:txBody>
      </p:sp>
      <p:sp>
        <p:nvSpPr>
          <p:cNvPr id="9" name="Explosion: 8 Points 8">
            <a:extLst>
              <a:ext uri="{FF2B5EF4-FFF2-40B4-BE49-F238E27FC236}">
                <a16:creationId xmlns:a16="http://schemas.microsoft.com/office/drawing/2014/main" id="{960FC627-5746-7274-3720-8EE0B66B7F46}"/>
              </a:ext>
            </a:extLst>
          </p:cNvPr>
          <p:cNvSpPr/>
          <p:nvPr/>
        </p:nvSpPr>
        <p:spPr>
          <a:xfrm>
            <a:off x="-139699" y="3609752"/>
            <a:ext cx="5019472" cy="3506420"/>
          </a:xfrm>
          <a:prstGeom prst="irregularSeal1">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Information Search</a:t>
            </a:r>
            <a:endParaRPr lang="ar-EG" sz="2800" b="1" dirty="0"/>
          </a:p>
          <a:p>
            <a:pPr algn="ctr"/>
            <a:r>
              <a:rPr lang="ar-EG" sz="2800" b="1" dirty="0"/>
              <a:t>البحث عن المعلومات</a:t>
            </a:r>
            <a:endParaRPr lang="en-US" sz="2800" b="1" dirty="0"/>
          </a:p>
        </p:txBody>
      </p:sp>
      <p:sp>
        <p:nvSpPr>
          <p:cNvPr id="11" name="Wave 10">
            <a:extLst>
              <a:ext uri="{FF2B5EF4-FFF2-40B4-BE49-F238E27FC236}">
                <a16:creationId xmlns:a16="http://schemas.microsoft.com/office/drawing/2014/main" id="{FD688700-484A-3910-8BA0-6E4B5FC670E7}"/>
              </a:ext>
            </a:extLst>
          </p:cNvPr>
          <p:cNvSpPr/>
          <p:nvPr/>
        </p:nvSpPr>
        <p:spPr>
          <a:xfrm>
            <a:off x="5680364" y="3977061"/>
            <a:ext cx="4912161" cy="3859070"/>
          </a:xfrm>
          <a:prstGeom prst="wav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Get products in front of customers eyes</a:t>
            </a:r>
          </a:p>
          <a:p>
            <a:pPr algn="ctr"/>
            <a:r>
              <a:rPr lang="en-US" sz="2000" b="1" dirty="0"/>
              <a:t>Explain  and convince of products benefits</a:t>
            </a:r>
            <a:endParaRPr lang="ar-EG" sz="2000" b="1" dirty="0"/>
          </a:p>
          <a:p>
            <a:pPr algn="ctr"/>
            <a:r>
              <a:rPr lang="ar-EG" sz="2000" b="1" dirty="0"/>
              <a:t>احصل على المنتجات أمام أعين العملاء</a:t>
            </a:r>
          </a:p>
          <a:p>
            <a:pPr algn="ctr"/>
            <a:r>
              <a:rPr lang="ar-EG" sz="2000" b="1" dirty="0"/>
              <a:t>اشرح حاول إقناعهم بفوائد المنتجات</a:t>
            </a:r>
          </a:p>
          <a:p>
            <a:pPr algn="ctr"/>
            <a:r>
              <a:rPr lang="ar-EG" sz="2000" b="1" dirty="0"/>
              <a:t> </a:t>
            </a:r>
          </a:p>
          <a:p>
            <a:pPr algn="ctr"/>
            <a:endParaRPr lang="en-US" sz="2000" b="1" dirty="0"/>
          </a:p>
          <a:p>
            <a:pPr algn="ctr"/>
            <a:r>
              <a:rPr lang="en-US" sz="2000" b="1" dirty="0"/>
              <a:t> </a:t>
            </a:r>
          </a:p>
        </p:txBody>
      </p:sp>
    </p:spTree>
    <p:extLst>
      <p:ext uri="{BB962C8B-B14F-4D97-AF65-F5344CB8AC3E}">
        <p14:creationId xmlns:p14="http://schemas.microsoft.com/office/powerpoint/2010/main" val="800767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2700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2700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9624" y="1048442"/>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3" name="TextBox 2">
            <a:extLst>
              <a:ext uri="{FF2B5EF4-FFF2-40B4-BE49-F238E27FC236}">
                <a16:creationId xmlns:a16="http://schemas.microsoft.com/office/drawing/2014/main" id="{749A916B-5B3F-A33E-3BE5-9F9FDDBC5D4B}"/>
              </a:ext>
            </a:extLst>
          </p:cNvPr>
          <p:cNvSpPr txBox="1"/>
          <p:nvPr/>
        </p:nvSpPr>
        <p:spPr>
          <a:xfrm>
            <a:off x="3064883" y="3308670"/>
            <a:ext cx="6162618" cy="369332"/>
          </a:xfrm>
          <a:prstGeom prst="rect">
            <a:avLst/>
          </a:prstGeom>
          <a:noFill/>
        </p:spPr>
        <p:txBody>
          <a:bodyPr wrap="square">
            <a:spAutoFit/>
          </a:bodyPr>
          <a:lstStyle/>
          <a:p>
            <a:r>
              <a:rPr lang="en-US" sz="1800" dirty="0">
                <a:solidFill>
                  <a:schemeClr val="bg1"/>
                </a:solidFill>
              </a:rPr>
              <a:t>THE BUYER DECISION PROCESS (Mc Kinsey)</a:t>
            </a:r>
            <a:endParaRPr lang="en-US" dirty="0"/>
          </a:p>
        </p:txBody>
      </p:sp>
      <p:sp>
        <p:nvSpPr>
          <p:cNvPr id="2" name="Content Placeholder 2">
            <a:extLst>
              <a:ext uri="{FF2B5EF4-FFF2-40B4-BE49-F238E27FC236}">
                <a16:creationId xmlns:a16="http://schemas.microsoft.com/office/drawing/2014/main" id="{056D9F57-5FE3-DE24-210B-0BECD61692E4}"/>
              </a:ext>
            </a:extLst>
          </p:cNvPr>
          <p:cNvSpPr txBox="1">
            <a:spLocks/>
          </p:cNvSpPr>
          <p:nvPr/>
        </p:nvSpPr>
        <p:spPr>
          <a:xfrm>
            <a:off x="405305" y="1316092"/>
            <a:ext cx="4936067" cy="398515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dirty="0">
                <a:latin typeface="roboto" panose="02000000000000000000" pitchFamily="2" charset="0"/>
              </a:rPr>
              <a:t>Leila may decide that buying a new computer is the better option and might be making a comparison list of multiple computers. The list may include prices, features, and reviews…</a:t>
            </a:r>
            <a:endParaRPr lang="ar-EG" dirty="0">
              <a:latin typeface="roboto" panose="02000000000000000000" pitchFamily="2" charset="0"/>
            </a:endParaRPr>
          </a:p>
          <a:p>
            <a:pPr marL="0" indent="0">
              <a:lnSpc>
                <a:spcPct val="100000"/>
              </a:lnSpc>
              <a:buFont typeface="Arial" panose="020B0604020202020204" pitchFamily="34" charset="0"/>
              <a:buNone/>
            </a:pPr>
            <a:r>
              <a:rPr lang="ar-EG" dirty="0">
                <a:latin typeface="roboto" panose="02000000000000000000" pitchFamily="2" charset="0"/>
              </a:rPr>
              <a:t>قد تقرر ليلى أن شراء جهاز كمبيوتر جديد هو الخيار الأفضل وربما تقوم بعمل قائمة مقارنة لأجهزة كمبيوتر متعددة. قد تتضمن القائمة الأسعار والميزات والمراجعات ...</a:t>
            </a:r>
          </a:p>
          <a:p>
            <a:pPr marL="0" indent="0">
              <a:lnSpc>
                <a:spcPct val="100000"/>
              </a:lnSpc>
              <a:buFont typeface="Arial" panose="020B0604020202020204" pitchFamily="34" charset="0"/>
              <a:buNone/>
            </a:pPr>
            <a:endParaRPr lang="en-US" dirty="0">
              <a:latin typeface="roboto" panose="02000000000000000000" pitchFamily="2" charset="0"/>
            </a:endParaRPr>
          </a:p>
        </p:txBody>
      </p:sp>
      <p:pic>
        <p:nvPicPr>
          <p:cNvPr id="8" name="Picture 7">
            <a:extLst>
              <a:ext uri="{FF2B5EF4-FFF2-40B4-BE49-F238E27FC236}">
                <a16:creationId xmlns:a16="http://schemas.microsoft.com/office/drawing/2014/main" id="{F958A17C-2841-714A-F1F2-F377FD6974D7}"/>
              </a:ext>
            </a:extLst>
          </p:cNvPr>
          <p:cNvPicPr>
            <a:picLocks noChangeAspect="1"/>
          </p:cNvPicPr>
          <p:nvPr/>
        </p:nvPicPr>
        <p:blipFill>
          <a:blip r:embed="rId3"/>
          <a:stretch>
            <a:fillRect/>
          </a:stretch>
        </p:blipFill>
        <p:spPr>
          <a:xfrm>
            <a:off x="6417735" y="1841500"/>
            <a:ext cx="4935970" cy="4335461"/>
          </a:xfrm>
          <a:prstGeom prst="rect">
            <a:avLst/>
          </a:prstGeom>
        </p:spPr>
      </p:pic>
      <p:sp>
        <p:nvSpPr>
          <p:cNvPr id="9" name="Explosion: 8 Points 8">
            <a:extLst>
              <a:ext uri="{FF2B5EF4-FFF2-40B4-BE49-F238E27FC236}">
                <a16:creationId xmlns:a16="http://schemas.microsoft.com/office/drawing/2014/main" id="{333C151C-F458-896F-ABDB-77F9CC9971C4}"/>
              </a:ext>
            </a:extLst>
          </p:cNvPr>
          <p:cNvSpPr/>
          <p:nvPr/>
        </p:nvSpPr>
        <p:spPr>
          <a:xfrm>
            <a:off x="5618681" y="-303667"/>
            <a:ext cx="4935970" cy="3009737"/>
          </a:xfrm>
          <a:prstGeom prst="irregularSeal1">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rPr>
              <a:t>Evaluation of alternatives</a:t>
            </a:r>
            <a:endParaRPr lang="ar-EG" sz="3200" b="1" dirty="0">
              <a:solidFill>
                <a:schemeClr val="tx1"/>
              </a:solidFill>
            </a:endParaRPr>
          </a:p>
          <a:p>
            <a:pPr algn="ctr"/>
            <a:r>
              <a:rPr lang="ar-EG" sz="3200" b="1" dirty="0">
                <a:solidFill>
                  <a:schemeClr val="tx1"/>
                </a:solidFill>
              </a:rPr>
              <a:t>نقييم البدائل</a:t>
            </a:r>
            <a:endParaRPr lang="en-US" sz="3200" dirty="0">
              <a:solidFill>
                <a:schemeClr val="tx1"/>
              </a:solidFill>
            </a:endParaRPr>
          </a:p>
        </p:txBody>
      </p:sp>
      <p:sp>
        <p:nvSpPr>
          <p:cNvPr id="11" name="Wave 10">
            <a:extLst>
              <a:ext uri="{FF2B5EF4-FFF2-40B4-BE49-F238E27FC236}">
                <a16:creationId xmlns:a16="http://schemas.microsoft.com/office/drawing/2014/main" id="{DE9CB6EE-A6B6-2600-22E8-E9D39B08D8F0}"/>
              </a:ext>
            </a:extLst>
          </p:cNvPr>
          <p:cNvSpPr/>
          <p:nvPr/>
        </p:nvSpPr>
        <p:spPr>
          <a:xfrm>
            <a:off x="5341372" y="4151930"/>
            <a:ext cx="4432570" cy="2753648"/>
          </a:xfrm>
          <a:prstGeom prst="wav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roboto" panose="02000000000000000000" pitchFamily="2" charset="0"/>
              </a:rPr>
              <a:t>Make information available to customers (buyer’s guide, brochures…)</a:t>
            </a:r>
            <a:endParaRPr lang="ar-EG" b="1" dirty="0">
              <a:solidFill>
                <a:schemeClr val="tx1"/>
              </a:solidFill>
              <a:latin typeface="roboto" panose="02000000000000000000" pitchFamily="2" charset="0"/>
            </a:endParaRPr>
          </a:p>
          <a:p>
            <a:pPr algn="ctr"/>
            <a:r>
              <a:rPr lang="ar-EG" b="1" dirty="0">
                <a:solidFill>
                  <a:schemeClr val="tx1"/>
                </a:solidFill>
                <a:latin typeface="roboto" panose="02000000000000000000" pitchFamily="2" charset="0"/>
              </a:rPr>
              <a:t>إتاحة المعلومات للعملاء (دليل المشتري ، الكتيبات ...)</a:t>
            </a:r>
          </a:p>
          <a:p>
            <a:pPr algn="ctr"/>
            <a:endParaRPr lang="ar-EG" b="1" dirty="0">
              <a:solidFill>
                <a:schemeClr val="tx1"/>
              </a:solidFill>
              <a:latin typeface="roboto" panose="02000000000000000000" pitchFamily="2" charset="0"/>
            </a:endParaRPr>
          </a:p>
          <a:p>
            <a:pPr algn="ctr"/>
            <a:endParaRPr lang="en-US" b="1" dirty="0">
              <a:solidFill>
                <a:schemeClr val="tx1"/>
              </a:solidFill>
              <a:latin typeface="roboto" panose="02000000000000000000" pitchFamily="2" charset="0"/>
            </a:endParaRPr>
          </a:p>
        </p:txBody>
      </p:sp>
    </p:spTree>
    <p:extLst>
      <p:ext uri="{BB962C8B-B14F-4D97-AF65-F5344CB8AC3E}">
        <p14:creationId xmlns:p14="http://schemas.microsoft.com/office/powerpoint/2010/main" val="3660580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200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1200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865" y="899327"/>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sp>
        <p:nvSpPr>
          <p:cNvPr id="3" name="TextBox 2">
            <a:extLst>
              <a:ext uri="{FF2B5EF4-FFF2-40B4-BE49-F238E27FC236}">
                <a16:creationId xmlns:a16="http://schemas.microsoft.com/office/drawing/2014/main" id="{749A916B-5B3F-A33E-3BE5-9F9FDDBC5D4B}"/>
              </a:ext>
            </a:extLst>
          </p:cNvPr>
          <p:cNvSpPr txBox="1"/>
          <p:nvPr/>
        </p:nvSpPr>
        <p:spPr>
          <a:xfrm>
            <a:off x="3064883" y="3308670"/>
            <a:ext cx="6162618" cy="369332"/>
          </a:xfrm>
          <a:prstGeom prst="rect">
            <a:avLst/>
          </a:prstGeom>
          <a:noFill/>
        </p:spPr>
        <p:txBody>
          <a:bodyPr wrap="square">
            <a:spAutoFit/>
          </a:bodyPr>
          <a:lstStyle/>
          <a:p>
            <a:r>
              <a:rPr lang="en-US" sz="1800" dirty="0">
                <a:solidFill>
                  <a:schemeClr val="bg1"/>
                </a:solidFill>
              </a:rPr>
              <a:t>THE BUYER DECISION PROCESS (Mc Kinsey)</a:t>
            </a:r>
            <a:endParaRPr lang="en-US" dirty="0"/>
          </a:p>
        </p:txBody>
      </p:sp>
      <p:pic>
        <p:nvPicPr>
          <p:cNvPr id="2" name="Picture 1">
            <a:extLst>
              <a:ext uri="{FF2B5EF4-FFF2-40B4-BE49-F238E27FC236}">
                <a16:creationId xmlns:a16="http://schemas.microsoft.com/office/drawing/2014/main" id="{F5FE7104-BDA5-B284-A168-2726C273AE94}"/>
              </a:ext>
            </a:extLst>
          </p:cNvPr>
          <p:cNvPicPr>
            <a:picLocks noChangeAspect="1"/>
          </p:cNvPicPr>
          <p:nvPr/>
        </p:nvPicPr>
        <p:blipFill rotWithShape="1">
          <a:blip r:embed="rId3"/>
          <a:srcRect l="20089" r="12974" b="-1"/>
          <a:stretch/>
        </p:blipFill>
        <p:spPr>
          <a:xfrm>
            <a:off x="134010" y="1065378"/>
            <a:ext cx="5103206" cy="5710645"/>
          </a:xfrm>
          <a:prstGeom prst="rect">
            <a:avLst/>
          </a:prstGeom>
        </p:spPr>
      </p:pic>
      <p:sp>
        <p:nvSpPr>
          <p:cNvPr id="8" name="Content Placeholder 2">
            <a:extLst>
              <a:ext uri="{FF2B5EF4-FFF2-40B4-BE49-F238E27FC236}">
                <a16:creationId xmlns:a16="http://schemas.microsoft.com/office/drawing/2014/main" id="{68F4D1B6-E003-B7AC-F34D-136633861A1C}"/>
              </a:ext>
            </a:extLst>
          </p:cNvPr>
          <p:cNvSpPr txBox="1">
            <a:spLocks/>
          </p:cNvSpPr>
          <p:nvPr/>
        </p:nvSpPr>
        <p:spPr>
          <a:xfrm>
            <a:off x="5495109" y="1166635"/>
            <a:ext cx="6825184" cy="3210179"/>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roboto" panose="02000000000000000000" pitchFamily="2" charset="0"/>
              </a:rPr>
              <a:t>Now that Leila has decided to buy, she is likely eager to make the purchase and get her computer. She may, therefore, be more likely to buy the computer if she gets free and expedited shipping.</a:t>
            </a:r>
          </a:p>
          <a:p>
            <a:r>
              <a:rPr lang="en-US" sz="2000" dirty="0">
                <a:latin typeface="roboto" panose="02000000000000000000" pitchFamily="2" charset="0"/>
              </a:rPr>
              <a:t>Will she buy it for sure? May be….</a:t>
            </a:r>
            <a:endParaRPr lang="ar-EG" sz="2000" dirty="0">
              <a:latin typeface="roboto" panose="02000000000000000000" pitchFamily="2" charset="0"/>
            </a:endParaRPr>
          </a:p>
          <a:p>
            <a:r>
              <a:rPr lang="ar-EG" sz="2000" dirty="0">
                <a:latin typeface="roboto" panose="02000000000000000000" pitchFamily="2" charset="0"/>
              </a:rPr>
              <a:t>الآن بعد أن قررت ليلى الشراء ، من المحتمل أنها حريصة على إجراء عملية الشراء والحصول على جهاز الكمبيوتر الخاص بها. لذلك ، قد تكون أكثر عرضة لشراء الكمبيوتر إذا حصلت على شحن مجاني وسريع.</a:t>
            </a:r>
          </a:p>
          <a:p>
            <a:r>
              <a:rPr lang="ar-EG" sz="2000" dirty="0">
                <a:latin typeface="roboto" panose="02000000000000000000" pitchFamily="2" charset="0"/>
              </a:rPr>
              <a:t>هل ستشتريه بالتأكيد؟ ربما....</a:t>
            </a:r>
          </a:p>
          <a:p>
            <a:endParaRPr lang="en-US" sz="2000" dirty="0">
              <a:latin typeface="roboto" panose="02000000000000000000" pitchFamily="2" charset="0"/>
            </a:endParaRPr>
          </a:p>
        </p:txBody>
      </p:sp>
      <p:sp>
        <p:nvSpPr>
          <p:cNvPr id="9" name="Explosion: 8 Points 8">
            <a:extLst>
              <a:ext uri="{FF2B5EF4-FFF2-40B4-BE49-F238E27FC236}">
                <a16:creationId xmlns:a16="http://schemas.microsoft.com/office/drawing/2014/main" id="{BA8D35C7-633A-ED83-A3E5-86A280C61F68}"/>
              </a:ext>
            </a:extLst>
          </p:cNvPr>
          <p:cNvSpPr/>
          <p:nvPr/>
        </p:nvSpPr>
        <p:spPr>
          <a:xfrm>
            <a:off x="271871" y="4062152"/>
            <a:ext cx="3579693" cy="3778613"/>
          </a:xfrm>
          <a:prstGeom prst="irregularSeal1">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0" i="0" dirty="0">
                <a:solidFill>
                  <a:srgbClr val="1B334B"/>
                </a:solidFill>
                <a:effectLst/>
                <a:latin typeface="roboto" panose="02000000000000000000" pitchFamily="2" charset="0"/>
              </a:rPr>
              <a:t>Purchase Decision</a:t>
            </a:r>
            <a:endParaRPr lang="ar-EG" sz="3200" b="0" i="0" dirty="0">
              <a:solidFill>
                <a:srgbClr val="1B334B"/>
              </a:solidFill>
              <a:effectLst/>
              <a:latin typeface="roboto" panose="02000000000000000000" pitchFamily="2" charset="0"/>
            </a:endParaRPr>
          </a:p>
          <a:p>
            <a:pPr algn="ctr"/>
            <a:r>
              <a:rPr lang="ar-EG" sz="3200" dirty="0">
                <a:solidFill>
                  <a:srgbClr val="1B334B"/>
                </a:solidFill>
                <a:latin typeface="roboto" panose="02000000000000000000" pitchFamily="2" charset="0"/>
              </a:rPr>
              <a:t>قرار الشراء</a:t>
            </a:r>
            <a:endParaRPr lang="en-US" sz="3200" b="0" i="0" dirty="0">
              <a:solidFill>
                <a:srgbClr val="1B334B"/>
              </a:solidFill>
              <a:effectLst/>
              <a:latin typeface="roboto" panose="02000000000000000000" pitchFamily="2" charset="0"/>
            </a:endParaRPr>
          </a:p>
        </p:txBody>
      </p:sp>
      <p:sp>
        <p:nvSpPr>
          <p:cNvPr id="11" name="Wave 10">
            <a:extLst>
              <a:ext uri="{FF2B5EF4-FFF2-40B4-BE49-F238E27FC236}">
                <a16:creationId xmlns:a16="http://schemas.microsoft.com/office/drawing/2014/main" id="{CD681712-97AA-8D65-FF93-69324812F659}"/>
              </a:ext>
            </a:extLst>
          </p:cNvPr>
          <p:cNvSpPr/>
          <p:nvPr/>
        </p:nvSpPr>
        <p:spPr>
          <a:xfrm>
            <a:off x="4954385" y="3563700"/>
            <a:ext cx="7237615" cy="3411858"/>
          </a:xfrm>
          <a:prstGeom prst="wav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2D3956"/>
                </a:solidFill>
              </a:rPr>
              <a:t>Make it easy to buy </a:t>
            </a:r>
          </a:p>
          <a:p>
            <a:pPr algn="ctr"/>
            <a:r>
              <a:rPr lang="en-US" b="1" dirty="0">
                <a:solidFill>
                  <a:srgbClr val="2D3956"/>
                </a:solidFill>
              </a:rPr>
              <a:t>Give information to corroborate buying decision (In-store (website) advertisements, salespersons pitches…)</a:t>
            </a:r>
            <a:endParaRPr lang="ar-EG" b="1" dirty="0">
              <a:solidFill>
                <a:srgbClr val="2D3956"/>
              </a:solidFill>
            </a:endParaRPr>
          </a:p>
          <a:p>
            <a:pPr algn="ctr"/>
            <a:r>
              <a:rPr lang="ar-EG" b="1" dirty="0">
                <a:solidFill>
                  <a:srgbClr val="2D3956"/>
                </a:solidFill>
              </a:rPr>
              <a:t>اجعلها سهلة الشراء </a:t>
            </a:r>
          </a:p>
          <a:p>
            <a:pPr algn="ctr"/>
            <a:r>
              <a:rPr lang="ar-EG" b="1" dirty="0">
                <a:solidFill>
                  <a:srgbClr val="2D3956"/>
                </a:solidFill>
              </a:rPr>
              <a:t>إعطاء معلومات لتأكيد قرار الشراء (الإعلانات داخل المتجر (موقع الويب) ، عروض مندوبي المبيعات ...)</a:t>
            </a:r>
          </a:p>
          <a:p>
            <a:pPr algn="ctr"/>
            <a:endParaRPr lang="en-US" b="1" dirty="0">
              <a:solidFill>
                <a:srgbClr val="2D3956"/>
              </a:solidFill>
            </a:endParaRPr>
          </a:p>
        </p:txBody>
      </p:sp>
    </p:spTree>
    <p:extLst>
      <p:ext uri="{BB962C8B-B14F-4D97-AF65-F5344CB8AC3E}">
        <p14:creationId xmlns:p14="http://schemas.microsoft.com/office/powerpoint/2010/main" val="805217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4650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4650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3970" y="1121941"/>
            <a:ext cx="12013135" cy="580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6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69276" y="4121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271871" y="2970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0000" y="-10965"/>
            <a:ext cx="2305141" cy="1076343"/>
          </a:xfrm>
          <a:prstGeom prst="rect">
            <a:avLst/>
          </a:prstGeom>
        </p:spPr>
      </p:pic>
      <p:pic>
        <p:nvPicPr>
          <p:cNvPr id="2" name="Picture 1">
            <a:extLst>
              <a:ext uri="{FF2B5EF4-FFF2-40B4-BE49-F238E27FC236}">
                <a16:creationId xmlns:a16="http://schemas.microsoft.com/office/drawing/2014/main" id="{E5DB2E9D-DFD6-0B93-7243-47124C0A3650}"/>
              </a:ext>
            </a:extLst>
          </p:cNvPr>
          <p:cNvPicPr>
            <a:picLocks noChangeAspect="1"/>
          </p:cNvPicPr>
          <p:nvPr/>
        </p:nvPicPr>
        <p:blipFill rotWithShape="1">
          <a:blip r:embed="rId3"/>
          <a:srcRect t="2045" r="-1" b="2827"/>
          <a:stretch/>
        </p:blipFill>
        <p:spPr>
          <a:xfrm>
            <a:off x="7163774" y="153795"/>
            <a:ext cx="2305142" cy="1096409"/>
          </a:xfrm>
          <a:prstGeom prst="rect">
            <a:avLst/>
          </a:prstGeom>
        </p:spPr>
      </p:pic>
      <p:pic>
        <p:nvPicPr>
          <p:cNvPr id="3" name="Picture 2" descr="A person using a computer&#10;&#10;Description automatically generated with low confidence">
            <a:extLst>
              <a:ext uri="{FF2B5EF4-FFF2-40B4-BE49-F238E27FC236}">
                <a16:creationId xmlns:a16="http://schemas.microsoft.com/office/drawing/2014/main" id="{C71814BE-DBBD-1A01-F5CE-4D0A4D5DE669}"/>
              </a:ext>
            </a:extLst>
          </p:cNvPr>
          <p:cNvPicPr>
            <a:picLocks noChangeAspect="1"/>
          </p:cNvPicPr>
          <p:nvPr/>
        </p:nvPicPr>
        <p:blipFill rotWithShape="1">
          <a:blip r:embed="rId4"/>
          <a:srcRect b="6673"/>
          <a:stretch/>
        </p:blipFill>
        <p:spPr>
          <a:xfrm>
            <a:off x="6420537" y="3911831"/>
            <a:ext cx="5910180" cy="2900243"/>
          </a:xfrm>
          <a:prstGeom prst="rect">
            <a:avLst/>
          </a:prstGeom>
        </p:spPr>
      </p:pic>
      <p:sp>
        <p:nvSpPr>
          <p:cNvPr id="4" name="Content Placeholder 2">
            <a:extLst>
              <a:ext uri="{FF2B5EF4-FFF2-40B4-BE49-F238E27FC236}">
                <a16:creationId xmlns:a16="http://schemas.microsoft.com/office/drawing/2014/main" id="{24ED495D-67B5-EED7-CCCA-3C9BDF201E68}"/>
              </a:ext>
            </a:extLst>
          </p:cNvPr>
          <p:cNvSpPr txBox="1">
            <a:spLocks/>
          </p:cNvSpPr>
          <p:nvPr/>
        </p:nvSpPr>
        <p:spPr>
          <a:xfrm>
            <a:off x="336997" y="1321193"/>
            <a:ext cx="12265097" cy="2590638"/>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sz="3200" dirty="0">
                <a:latin typeface="roboto" panose="02000000000000000000" pitchFamily="2" charset="0"/>
              </a:rPr>
              <a:t>When Leila makes it to this phase of her buying decision process, she is using the computer and discovering what she likes and doesn’t like. Reading resources that show her how to better utilize the computer could make her like it more.</a:t>
            </a:r>
            <a:endParaRPr lang="ar-EG" sz="3200" dirty="0">
              <a:latin typeface="roboto" panose="02000000000000000000" pitchFamily="2" charset="0"/>
            </a:endParaRPr>
          </a:p>
          <a:p>
            <a:pPr>
              <a:lnSpc>
                <a:spcPct val="120000"/>
              </a:lnSpc>
            </a:pPr>
            <a:r>
              <a:rPr lang="ar-EG" sz="3200" dirty="0"/>
              <a:t>عندما تصل ليلى إلى هذه المرحلة من عملية اتخاذ قرار الشراء ، فإنها تستخدم الكمبيوتر وتكتشف ما تحبه وما لا تحبه. قراءة الموارد التي توضح لها كيفية استخدام الكمبيوتر بشكل أفضل يمكن أن تجعلها تحبه أكثر.</a:t>
            </a:r>
          </a:p>
          <a:p>
            <a:pPr>
              <a:lnSpc>
                <a:spcPct val="120000"/>
              </a:lnSpc>
            </a:pPr>
            <a:endParaRPr lang="en-US" sz="3200" dirty="0"/>
          </a:p>
        </p:txBody>
      </p:sp>
      <p:sp>
        <p:nvSpPr>
          <p:cNvPr id="8" name="Explosion: 8 Points 7">
            <a:extLst>
              <a:ext uri="{FF2B5EF4-FFF2-40B4-BE49-F238E27FC236}">
                <a16:creationId xmlns:a16="http://schemas.microsoft.com/office/drawing/2014/main" id="{7A8C2935-61DC-409B-D768-54AD5675C919}"/>
              </a:ext>
            </a:extLst>
          </p:cNvPr>
          <p:cNvSpPr/>
          <p:nvPr/>
        </p:nvSpPr>
        <p:spPr>
          <a:xfrm>
            <a:off x="5834692" y="3037359"/>
            <a:ext cx="3113630" cy="3127443"/>
          </a:xfrm>
          <a:prstGeom prst="irregularSeal1">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dirty="0">
                <a:solidFill>
                  <a:schemeClr val="bg1"/>
                </a:solidFill>
                <a:effectLst/>
                <a:latin typeface="roboto" panose="02000000000000000000" pitchFamily="2" charset="0"/>
              </a:rPr>
              <a:t>Post-Purchase Evaluation</a:t>
            </a:r>
            <a:endParaRPr lang="ar-EG" sz="1800" b="1" i="0" dirty="0">
              <a:solidFill>
                <a:schemeClr val="bg1"/>
              </a:solidFill>
              <a:effectLst/>
              <a:latin typeface="roboto" panose="02000000000000000000" pitchFamily="2" charset="0"/>
            </a:endParaRPr>
          </a:p>
          <a:p>
            <a:pPr algn="ctr"/>
            <a:r>
              <a:rPr lang="ar-EG" b="1" dirty="0">
                <a:solidFill>
                  <a:schemeClr val="bg1"/>
                </a:solidFill>
                <a:latin typeface="roboto" panose="02000000000000000000" pitchFamily="2" charset="0"/>
              </a:rPr>
              <a:t>تقييم ما بعد الشراء</a:t>
            </a:r>
            <a:endParaRPr lang="en-US" b="1" dirty="0">
              <a:solidFill>
                <a:schemeClr val="bg1"/>
              </a:solidFill>
            </a:endParaRPr>
          </a:p>
        </p:txBody>
      </p:sp>
      <p:sp>
        <p:nvSpPr>
          <p:cNvPr id="9" name="Wave 8">
            <a:extLst>
              <a:ext uri="{FF2B5EF4-FFF2-40B4-BE49-F238E27FC236}">
                <a16:creationId xmlns:a16="http://schemas.microsoft.com/office/drawing/2014/main" id="{847616C8-76C9-99A6-B723-73B01FBE6B5D}"/>
              </a:ext>
            </a:extLst>
          </p:cNvPr>
          <p:cNvSpPr/>
          <p:nvPr/>
        </p:nvSpPr>
        <p:spPr>
          <a:xfrm>
            <a:off x="490835" y="3203171"/>
            <a:ext cx="5910181" cy="3979025"/>
          </a:xfrm>
          <a:prstGeom prst="wave">
            <a:avLst/>
          </a:prstGeom>
          <a:solidFill>
            <a:srgbClr val="2D3956"/>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solidFill>
                  <a:schemeClr val="bg1"/>
                </a:solidFill>
              </a:rPr>
              <a:t>Reduce Cognitive dissonance</a:t>
            </a:r>
          </a:p>
          <a:p>
            <a:pPr algn="ctr"/>
            <a:r>
              <a:rPr lang="en-US" b="1" dirty="0">
                <a:solidFill>
                  <a:schemeClr val="bg1"/>
                </a:solidFill>
              </a:rPr>
              <a:t>Build Customer relationship </a:t>
            </a:r>
          </a:p>
          <a:p>
            <a:pPr algn="ctr"/>
            <a:r>
              <a:rPr lang="en-US" b="1" dirty="0">
                <a:solidFill>
                  <a:schemeClr val="bg1"/>
                </a:solidFill>
              </a:rPr>
              <a:t>Cross-selling if possible</a:t>
            </a:r>
            <a:endParaRPr lang="ar-EG" b="1" dirty="0">
              <a:solidFill>
                <a:schemeClr val="bg1"/>
              </a:solidFill>
            </a:endParaRPr>
          </a:p>
          <a:p>
            <a:pPr algn="ctr"/>
            <a:r>
              <a:rPr lang="ar-EG" b="1" dirty="0">
                <a:solidFill>
                  <a:schemeClr val="bg1"/>
                </a:solidFill>
              </a:rPr>
              <a:t>تقليل التنافر المعرفي</a:t>
            </a:r>
          </a:p>
          <a:p>
            <a:pPr algn="ctr"/>
            <a:r>
              <a:rPr lang="ar-EG" b="1" dirty="0">
                <a:solidFill>
                  <a:schemeClr val="bg1"/>
                </a:solidFill>
              </a:rPr>
              <a:t>بناء علاقة مع العملاء </a:t>
            </a:r>
          </a:p>
          <a:p>
            <a:pPr algn="ctr"/>
            <a:r>
              <a:rPr lang="ar-EG" b="1" dirty="0">
                <a:solidFill>
                  <a:schemeClr val="bg1"/>
                </a:solidFill>
              </a:rPr>
              <a:t>البيع العابر إن أمكن</a:t>
            </a:r>
          </a:p>
          <a:p>
            <a:pPr algn="ctr"/>
            <a:endParaRPr lang="en-US" b="1" dirty="0">
              <a:solidFill>
                <a:schemeClr val="bg1"/>
              </a:solidFill>
            </a:endParaRPr>
          </a:p>
          <a:p>
            <a:pPr algn="ctr"/>
            <a:endParaRPr lang="en-US" b="1" dirty="0">
              <a:solidFill>
                <a:schemeClr val="tx1"/>
              </a:solidFill>
            </a:endParaRPr>
          </a:p>
        </p:txBody>
      </p:sp>
    </p:spTree>
    <p:extLst>
      <p:ext uri="{BB962C8B-B14F-4D97-AF65-F5344CB8AC3E}">
        <p14:creationId xmlns:p14="http://schemas.microsoft.com/office/powerpoint/2010/main" val="903326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100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1100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4CDCED-BA67-4AE6-B1FB-E3811B583C3E}"/>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d13aca44-ef33-4cf4-9980-7f0b00e6eeb9"/>
    <ds:schemaRef ds:uri="http://schemas.microsoft.com/office/infopath/2007/PartnerControls"/>
    <ds:schemaRef ds:uri="49100919-8a76-4266-be0c-7dc583902cb4"/>
    <ds:schemaRef ds:uri="http://www.w3.org/2001/XMLSchema-instan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171</TotalTime>
  <Words>4845</Words>
  <Application>Microsoft Office PowerPoint</Application>
  <PresentationFormat>Widescreen</PresentationFormat>
  <Paragraphs>512</Paragraphs>
  <Slides>44</Slides>
  <Notes>1</Notes>
  <HiddenSlides>0</HiddenSlides>
  <MMClips>1</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majd jeraisi</cp:lastModifiedBy>
  <cp:revision>15</cp:revision>
  <dcterms:created xsi:type="dcterms:W3CDTF">2023-04-29T09:08:00Z</dcterms:created>
  <dcterms:modified xsi:type="dcterms:W3CDTF">2024-10-22T10:17:31Z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