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257" r:id="rId2"/>
    <p:sldId id="462" r:id="rId3"/>
    <p:sldId id="569" r:id="rId4"/>
    <p:sldId id="572" r:id="rId5"/>
    <p:sldId id="573" r:id="rId6"/>
    <p:sldId id="552" r:id="rId7"/>
    <p:sldId id="471" r:id="rId8"/>
    <p:sldId id="472" r:id="rId9"/>
    <p:sldId id="473" r:id="rId10"/>
    <p:sldId id="474" r:id="rId11"/>
    <p:sldId id="553" r:id="rId12"/>
    <p:sldId id="586" r:id="rId13"/>
    <p:sldId id="587" r:id="rId14"/>
    <p:sldId id="599" r:id="rId15"/>
    <p:sldId id="600" r:id="rId16"/>
    <p:sldId id="574" r:id="rId17"/>
    <p:sldId id="575" r:id="rId18"/>
    <p:sldId id="576" r:id="rId19"/>
    <p:sldId id="577" r:id="rId20"/>
    <p:sldId id="578" r:id="rId21"/>
    <p:sldId id="579" r:id="rId22"/>
    <p:sldId id="580" r:id="rId23"/>
    <p:sldId id="581" r:id="rId24"/>
    <p:sldId id="582" r:id="rId25"/>
    <p:sldId id="583" r:id="rId26"/>
    <p:sldId id="584" r:id="rId27"/>
    <p:sldId id="585" r:id="rId28"/>
    <p:sldId id="597" r:id="rId29"/>
    <p:sldId id="598" r:id="rId30"/>
    <p:sldId id="588" r:id="rId31"/>
    <p:sldId id="589" r:id="rId32"/>
    <p:sldId id="590" r:id="rId33"/>
    <p:sldId id="591" r:id="rId34"/>
    <p:sldId id="592" r:id="rId35"/>
    <p:sldId id="593" r:id="rId36"/>
    <p:sldId id="594" r:id="rId37"/>
    <p:sldId id="595" r:id="rId38"/>
    <p:sldId id="596" r:id="rId39"/>
    <p:sldId id="297" r:id="rId40"/>
    <p:sldId id="260" r:id="rId41"/>
    <p:sldId id="304"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4C233"/>
    <a:srgbClr val="3E4F58"/>
    <a:srgbClr val="00C4AD"/>
    <a:srgbClr val="FF9518"/>
    <a:srgbClr val="FF8C01"/>
    <a:srgbClr val="2B5984"/>
    <a:srgbClr val="EE8200"/>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4" d="100"/>
          <a:sy n="54" d="100"/>
        </p:scale>
        <p:origin x="1080" y="4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4/1/2023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a:t>
            </a:fld>
            <a:endParaRPr lang="en-US"/>
          </a:p>
        </p:txBody>
      </p:sp>
    </p:spTree>
    <p:extLst>
      <p:ext uri="{BB962C8B-B14F-4D97-AF65-F5344CB8AC3E}">
        <p14:creationId xmlns:p14="http://schemas.microsoft.com/office/powerpoint/2010/main" val="322632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31</a:t>
            </a:fld>
            <a:endParaRPr lang="en-US"/>
          </a:p>
        </p:txBody>
      </p:sp>
    </p:spTree>
    <p:extLst>
      <p:ext uri="{BB962C8B-B14F-4D97-AF65-F5344CB8AC3E}">
        <p14:creationId xmlns:p14="http://schemas.microsoft.com/office/powerpoint/2010/main" val="31070200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32</a:t>
            </a:fld>
            <a:endParaRPr lang="en-US"/>
          </a:p>
        </p:txBody>
      </p:sp>
    </p:spTree>
    <p:extLst>
      <p:ext uri="{BB962C8B-B14F-4D97-AF65-F5344CB8AC3E}">
        <p14:creationId xmlns:p14="http://schemas.microsoft.com/office/powerpoint/2010/main" val="15155595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33</a:t>
            </a:fld>
            <a:endParaRPr lang="en-US"/>
          </a:p>
        </p:txBody>
      </p:sp>
    </p:spTree>
    <p:extLst>
      <p:ext uri="{BB962C8B-B14F-4D97-AF65-F5344CB8AC3E}">
        <p14:creationId xmlns:p14="http://schemas.microsoft.com/office/powerpoint/2010/main" val="33642795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34</a:t>
            </a:fld>
            <a:endParaRPr lang="en-US"/>
          </a:p>
        </p:txBody>
      </p:sp>
    </p:spTree>
    <p:extLst>
      <p:ext uri="{BB962C8B-B14F-4D97-AF65-F5344CB8AC3E}">
        <p14:creationId xmlns:p14="http://schemas.microsoft.com/office/powerpoint/2010/main" val="9055380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35</a:t>
            </a:fld>
            <a:endParaRPr lang="en-US"/>
          </a:p>
        </p:txBody>
      </p:sp>
    </p:spTree>
    <p:extLst>
      <p:ext uri="{BB962C8B-B14F-4D97-AF65-F5344CB8AC3E}">
        <p14:creationId xmlns:p14="http://schemas.microsoft.com/office/powerpoint/2010/main" val="3921387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36</a:t>
            </a:fld>
            <a:endParaRPr lang="en-US"/>
          </a:p>
        </p:txBody>
      </p:sp>
    </p:spTree>
    <p:extLst>
      <p:ext uri="{BB962C8B-B14F-4D97-AF65-F5344CB8AC3E}">
        <p14:creationId xmlns:p14="http://schemas.microsoft.com/office/powerpoint/2010/main" val="3075086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37</a:t>
            </a:fld>
            <a:endParaRPr lang="en-US"/>
          </a:p>
        </p:txBody>
      </p:sp>
    </p:spTree>
    <p:extLst>
      <p:ext uri="{BB962C8B-B14F-4D97-AF65-F5344CB8AC3E}">
        <p14:creationId xmlns:p14="http://schemas.microsoft.com/office/powerpoint/2010/main" val="1277274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38</a:t>
            </a:fld>
            <a:endParaRPr lang="en-US"/>
          </a:p>
        </p:txBody>
      </p:sp>
    </p:spTree>
    <p:extLst>
      <p:ext uri="{BB962C8B-B14F-4D97-AF65-F5344CB8AC3E}">
        <p14:creationId xmlns:p14="http://schemas.microsoft.com/office/powerpoint/2010/main" val="27239705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4/1/2023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4/1/2023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4/1/2023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4/1/2023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4/1/2023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6.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6.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6.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6.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6.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6.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6.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6.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0.emf"/></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4.emf"/><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W11 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60066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W11 Lecture outline</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6A432C2D-778F-0F72-14B8-F5DE34A69602}"/>
              </a:ext>
            </a:extLst>
          </p:cNvPr>
          <p:cNvSpPr txBox="1"/>
          <p:nvPr/>
        </p:nvSpPr>
        <p:spPr>
          <a:xfrm>
            <a:off x="4828482" y="171944"/>
            <a:ext cx="6660374" cy="6365910"/>
          </a:xfrm>
          <a:prstGeom prst="rect">
            <a:avLst/>
          </a:prstGeom>
          <a:noFill/>
        </p:spPr>
        <p:txBody>
          <a:bodyPr wrap="square" rtlCol="0">
            <a:spAutoFit/>
          </a:bodyPr>
          <a:lstStyle/>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Last Lecture, we leaned about </a:t>
            </a:r>
          </a:p>
          <a:p>
            <a:pPr marL="463550"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Digital Media and Social Media</a:t>
            </a:r>
          </a:p>
          <a:p>
            <a:pPr marL="920750" lvl="2"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Digital Media Ethics</a:t>
            </a:r>
          </a:p>
          <a:p>
            <a:pPr marL="463550"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Leaders and Social Media</a:t>
            </a:r>
          </a:p>
          <a:p>
            <a:pPr marL="920750" lvl="2"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six dimensions of social-media-literate leadership</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producer</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distributor</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recipient</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adviser and orchestrator</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architect</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analyst</a:t>
            </a:r>
            <a:endParaRPr lang="en-US" sz="22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Ethical leadership</a:t>
            </a:r>
          </a:p>
          <a:p>
            <a:pPr marL="920750" lvl="2"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Components of ethical leadership</a:t>
            </a:r>
          </a:p>
          <a:p>
            <a:pPr marL="920750" lvl="2"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Cross-Cultural Versus Diversity</a:t>
            </a:r>
          </a:p>
          <a:p>
            <a:pPr marL="511175" lvl="2" indent="-344488"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Innovation and Leadership in the Media Industry</a:t>
            </a:r>
          </a:p>
        </p:txBody>
      </p:sp>
    </p:spTree>
    <p:extLst>
      <p:ext uri="{BB962C8B-B14F-4D97-AF65-F5344CB8AC3E}">
        <p14:creationId xmlns:p14="http://schemas.microsoft.com/office/powerpoint/2010/main" val="3864968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3"/>
          <a:stretch>
            <a:fillRect/>
          </a:stretch>
        </p:blipFill>
        <p:spPr>
          <a:xfrm>
            <a:off x="4177716" y="208296"/>
            <a:ext cx="574097" cy="6501262"/>
          </a:xfrm>
          <a:prstGeom prst="rect">
            <a:avLst/>
          </a:prstGeom>
        </p:spPr>
      </p:pic>
      <p:pic>
        <p:nvPicPr>
          <p:cNvPr id="5" name="Picture 4"/>
          <p:cNvPicPr>
            <a:picLocks noChangeAspect="1"/>
          </p:cNvPicPr>
          <p:nvPr/>
        </p:nvPicPr>
        <p:blipFill>
          <a:blip r:embed="rId3"/>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60066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W11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785689" y="826309"/>
            <a:ext cx="6698815" cy="4046044"/>
          </a:xfrm>
          <a:prstGeom prst="rect">
            <a:avLst/>
          </a:prstGeom>
          <a:noFill/>
        </p:spPr>
        <p:txBody>
          <a:bodyPr wrap="square" rtlCol="0">
            <a:spAutoFit/>
          </a:bodyPr>
          <a:lstStyle/>
          <a:p>
            <a:pPr algn="just">
              <a:lnSpc>
                <a:spcPct val="150000"/>
              </a:lnSpc>
            </a:pPr>
            <a:r>
              <a:rPr lang="en-US" sz="2000" b="1" u="sng" dirty="0">
                <a:solidFill>
                  <a:srgbClr val="FF8C01"/>
                </a:solidFill>
                <a:latin typeface="Tajawal ExtraBold" panose="00000800000000000000" pitchFamily="2" charset="-78"/>
                <a:cs typeface="Tajawal ExtraBold" panose="00000800000000000000" pitchFamily="2" charset="-78"/>
              </a:rPr>
              <a:t>Today’s Lecture we will Know about </a:t>
            </a: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Leaders’ Core Tasks</a:t>
            </a:r>
          </a:p>
          <a:p>
            <a:pPr marL="463550" lvl="1"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Developing a Plan for Building Leadership</a:t>
            </a:r>
          </a:p>
          <a:p>
            <a:pPr marL="463550" lvl="1"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Building Leadership </a:t>
            </a:r>
            <a:r>
              <a:rPr lang="en-US" sz="2200" b="1" dirty="0">
                <a:solidFill>
                  <a:srgbClr val="C00000"/>
                </a:solidFill>
                <a:latin typeface="Tajawal ExtraBold" panose="00000800000000000000" pitchFamily="2" charset="-78"/>
                <a:cs typeface="Tajawal ExtraBold" panose="00000800000000000000" pitchFamily="2" charset="-78"/>
              </a:rPr>
              <a:t>11</a:t>
            </a:r>
            <a:r>
              <a:rPr lang="en-US" sz="2200" b="1" dirty="0">
                <a:solidFill>
                  <a:srgbClr val="0A1F61"/>
                </a:solidFill>
                <a:latin typeface="Tajawal ExtraBold" panose="00000800000000000000" pitchFamily="2" charset="-78"/>
                <a:cs typeface="Tajawal ExtraBold" panose="00000800000000000000" pitchFamily="2" charset="-78"/>
              </a:rPr>
              <a:t> Steps</a:t>
            </a:r>
          </a:p>
          <a:p>
            <a:pPr marL="463550" lvl="1"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How to Develop a Personal Leadership Philosophy?</a:t>
            </a:r>
          </a:p>
          <a:p>
            <a:pPr marL="1377950" lvl="3"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Examples of a personal leadership philosophy (Example 1 &amp; 2)</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23941765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070473" cy="507831"/>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W11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3359061"/>
          </a:xfrm>
          <a:prstGeom prst="rect">
            <a:avLst/>
          </a:prstGeom>
          <a:noFill/>
        </p:spPr>
        <p:txBody>
          <a:bodyPr wrap="square" rtlCol="0">
            <a:spAutoFit/>
          </a:bodyPr>
          <a:lstStyle/>
          <a:p>
            <a:pPr algn="just">
              <a:lnSpc>
                <a:spcPct val="150000"/>
              </a:lnSpc>
            </a:pPr>
            <a:r>
              <a:rPr lang="en-US" sz="2400" b="1" u="sng" dirty="0">
                <a:solidFill>
                  <a:srgbClr val="FF8C01"/>
                </a:solidFill>
                <a:latin typeface="Tajawal ExtraBold" panose="00000800000000000000" pitchFamily="2" charset="-78"/>
                <a:cs typeface="Tajawal ExtraBold" panose="00000800000000000000" pitchFamily="2" charset="-78"/>
              </a:rPr>
              <a:t>Learning Outcomes</a:t>
            </a:r>
          </a:p>
          <a:p>
            <a:pPr algn="just">
              <a:lnSpc>
                <a:spcPct val="150000"/>
              </a:lnSpc>
            </a:pPr>
            <a:endParaRPr lang="en-US" sz="2400" b="1" dirty="0">
              <a:solidFill>
                <a:srgbClr val="0A1F61"/>
              </a:solidFill>
              <a:cs typeface="Tajawal ExtraBold" panose="00000800000000000000" pitchFamily="2" charset="-78"/>
            </a:endParaRPr>
          </a:p>
          <a:p>
            <a:pPr marL="342900" indent="-342900" algn="just">
              <a:lnSpc>
                <a:spcPct val="150000"/>
              </a:lnSpc>
              <a:buFont typeface="Wingdings" panose="05000000000000000000" pitchFamily="2" charset="2"/>
              <a:buChar char="q"/>
            </a:pPr>
            <a:r>
              <a:rPr lang="en-US" sz="2400" b="1" dirty="0">
                <a:solidFill>
                  <a:srgbClr val="0A1F61"/>
                </a:solidFill>
                <a:cs typeface="Tajawal ExtraBold" panose="00000800000000000000" pitchFamily="2" charset="-78"/>
              </a:rPr>
              <a:t>Understanding of  Leaders’ Core Tasks</a:t>
            </a:r>
          </a:p>
          <a:p>
            <a:pPr marL="342900" indent="-342900" algn="just">
              <a:lnSpc>
                <a:spcPct val="150000"/>
              </a:lnSpc>
              <a:buFont typeface="Wingdings" panose="05000000000000000000" pitchFamily="2" charset="2"/>
              <a:buChar char="q"/>
            </a:pPr>
            <a:r>
              <a:rPr lang="en-US" sz="2400" b="1" dirty="0">
                <a:solidFill>
                  <a:srgbClr val="0A1F61"/>
                </a:solidFill>
                <a:cs typeface="Tajawal ExtraBold" panose="00000800000000000000" pitchFamily="2" charset="-78"/>
              </a:rPr>
              <a:t>Developing a Plan for Building Leadership</a:t>
            </a:r>
          </a:p>
          <a:p>
            <a:pPr marL="342900" indent="-342900" algn="just">
              <a:lnSpc>
                <a:spcPct val="150000"/>
              </a:lnSpc>
              <a:buFont typeface="Wingdings" panose="05000000000000000000" pitchFamily="2" charset="2"/>
              <a:buChar char="q"/>
            </a:pPr>
            <a:r>
              <a:rPr lang="en-US" sz="2400" b="1" dirty="0">
                <a:solidFill>
                  <a:srgbClr val="0A1F61"/>
                </a:solidFill>
                <a:cs typeface="Tajawal ExtraBold" panose="00000800000000000000" pitchFamily="2" charset="-78"/>
              </a:rPr>
              <a:t>Building Leadership 11 Steps</a:t>
            </a:r>
          </a:p>
          <a:p>
            <a:pPr marL="342900" indent="-342900" algn="just">
              <a:lnSpc>
                <a:spcPct val="150000"/>
              </a:lnSpc>
              <a:buFont typeface="Wingdings" panose="05000000000000000000" pitchFamily="2" charset="2"/>
              <a:buChar char="q"/>
            </a:pPr>
            <a:r>
              <a:rPr lang="en-US" sz="2400" b="1" dirty="0">
                <a:solidFill>
                  <a:srgbClr val="0A1F61"/>
                </a:solidFill>
                <a:cs typeface="Tajawal ExtraBold" panose="00000800000000000000" pitchFamily="2" charset="-78"/>
              </a:rPr>
              <a:t>Developing a Personal Leadership Philosophy</a:t>
            </a:r>
          </a:p>
        </p:txBody>
      </p:sp>
    </p:spTree>
    <p:extLst>
      <p:ext uri="{BB962C8B-B14F-4D97-AF65-F5344CB8AC3E}">
        <p14:creationId xmlns:p14="http://schemas.microsoft.com/office/powerpoint/2010/main" val="3074467796"/>
      </p:ext>
    </p:extLst>
  </p:cSld>
  <p:clrMapOvr>
    <a:masterClrMapping/>
  </p:clrMapOvr>
  <mc:AlternateContent xmlns:mc="http://schemas.openxmlformats.org/markup-compatibility/2006" xmlns:p14="http://schemas.microsoft.com/office/powerpoint/2010/main">
    <mc:Choice Requires="p14">
      <p:transition spd="slow" p14:dur="2000" advTm="70000"/>
    </mc:Choice>
    <mc:Fallback xmlns="">
      <p:transition spd="slow" advTm="70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41934" y="3097353"/>
            <a:ext cx="31197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W11 Introduction</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208296"/>
            <a:ext cx="6684960" cy="6617196"/>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"Leadership is the key driver of best practices, innovation and productivity. It's not surprising that there is strong correlation between leadership development and how companies perform."</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Your leadership philosophy is how you view yourself in the role of a leader. It’s a role many of us take in a variety of different capacities, whether at work or at home.</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But, regardless of the type of leader you are or how many people you lead, your leadership philosophy is actually a very personal viewpoint.</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Creating one requires clarity and a depth of character that allows for quiet contemplation and looking inward at your own personal values, beliefs, skills and assumptions.</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It requires you being honest about your weaknesses and proud of your unique attributes and strengths. And, once you create your leadership philosophy, you can use it to guide you as you manage your day-to-day life. </a:t>
            </a:r>
            <a:endParaRPr lang="en-US" sz="24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260424978"/>
      </p:ext>
    </p:extLst>
  </p:cSld>
  <p:clrMapOvr>
    <a:masterClrMapping/>
  </p:clrMapOvr>
  <mc:AlternateContent xmlns:mc="http://schemas.openxmlformats.org/markup-compatibility/2006" xmlns:p14="http://schemas.microsoft.com/office/powerpoint/2010/main">
    <mc:Choice Requires="p14">
      <p:transition spd="slow" p14:dur="2000" advTm="158100"/>
    </mc:Choice>
    <mc:Fallback xmlns="">
      <p:transition spd="slow" advTm="1581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W11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5480311" y="1089596"/>
            <a:ext cx="5135701" cy="707886"/>
          </a:xfrm>
          <a:prstGeom prst="rect">
            <a:avLst/>
          </a:prstGeom>
          <a:noFill/>
        </p:spPr>
        <p:txBody>
          <a:bodyPr wrap="none" rtlCol="0">
            <a:spAutoFit/>
          </a:bodyPr>
          <a:lstStyle/>
          <a:p>
            <a:r>
              <a:rPr lang="en-US" sz="4000" b="1" dirty="0">
                <a:solidFill>
                  <a:srgbClr val="2B5984"/>
                </a:solidFill>
                <a:latin typeface="Tajawal Medium" panose="00000600000000000000" pitchFamily="2" charset="-78"/>
                <a:cs typeface="Tajawal Medium" panose="00000600000000000000" pitchFamily="2" charset="-78"/>
              </a:rPr>
              <a:t>Leaders’ Core Tasks</a:t>
            </a:r>
          </a:p>
        </p:txBody>
      </p:sp>
      <p:pic>
        <p:nvPicPr>
          <p:cNvPr id="9" name="Picture 8" descr="A picture containing indoor, hand, close&#10;&#10;Description automatically generated">
            <a:extLst>
              <a:ext uri="{FF2B5EF4-FFF2-40B4-BE49-F238E27FC236}">
                <a16:creationId xmlns:a16="http://schemas.microsoft.com/office/drawing/2014/main" id="{A23D018D-7371-C3F0-378B-B8B5ECD78CDD}"/>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Effect>
                      <a14:colorTemperature colorTemp="5300"/>
                    </a14:imgEffect>
                  </a14:imgLayer>
                </a14:imgProps>
              </a:ext>
              <a:ext uri="{28A0092B-C50C-407E-A947-70E740481C1C}">
                <a14:useLocalDpi xmlns:a14="http://schemas.microsoft.com/office/drawing/2010/main" val="0"/>
              </a:ext>
            </a:extLst>
          </a:blip>
          <a:stretch>
            <a:fillRect/>
          </a:stretch>
        </p:blipFill>
        <p:spPr>
          <a:xfrm>
            <a:off x="5388088" y="2339404"/>
            <a:ext cx="5320145" cy="3429000"/>
          </a:xfrm>
          <a:prstGeom prst="rect">
            <a:avLst/>
          </a:prstGeom>
        </p:spPr>
      </p:pic>
    </p:spTree>
    <p:extLst>
      <p:ext uri="{BB962C8B-B14F-4D97-AF65-F5344CB8AC3E}">
        <p14:creationId xmlns:p14="http://schemas.microsoft.com/office/powerpoint/2010/main" val="1447354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5677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 Core Tasks</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2955746"/>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3200" b="1" dirty="0">
                <a:solidFill>
                  <a:srgbClr val="0A1F61"/>
                </a:solidFill>
                <a:latin typeface="Tajawal ExtraBold" panose="00000800000000000000" pitchFamily="2" charset="-78"/>
                <a:cs typeface="Tajawal ExtraBold" panose="00000800000000000000" pitchFamily="2" charset="-78"/>
              </a:rPr>
              <a:t>Create Momentum</a:t>
            </a:r>
          </a:p>
          <a:p>
            <a:pPr marL="974725" indent="-457200">
              <a:lnSpc>
                <a:spcPct val="150000"/>
              </a:lnSpc>
              <a:buFont typeface="Wingdings" panose="05000000000000000000" pitchFamily="2" charset="2"/>
              <a:buChar char="q"/>
            </a:pPr>
            <a:r>
              <a:rPr lang="en-US" sz="3200" b="1" dirty="0">
                <a:solidFill>
                  <a:srgbClr val="0A1F61"/>
                </a:solidFill>
                <a:latin typeface="Tajawal ExtraBold" panose="00000800000000000000" pitchFamily="2" charset="-78"/>
                <a:cs typeface="Tajawal ExtraBold" panose="00000800000000000000" pitchFamily="2" charset="-78"/>
              </a:rPr>
              <a:t>Master technologies of learning, visioning, and coalition building</a:t>
            </a:r>
          </a:p>
          <a:p>
            <a:pPr marL="974725" indent="-457200">
              <a:lnSpc>
                <a:spcPct val="150000"/>
              </a:lnSpc>
              <a:buFont typeface="Wingdings" panose="05000000000000000000" pitchFamily="2" charset="2"/>
              <a:buChar char="q"/>
            </a:pPr>
            <a:r>
              <a:rPr lang="en-US" sz="3200" b="1" dirty="0">
                <a:solidFill>
                  <a:srgbClr val="0A1F61"/>
                </a:solidFill>
                <a:latin typeface="Tajawal ExtraBold" panose="00000800000000000000" pitchFamily="2" charset="-78"/>
                <a:cs typeface="Tajawal ExtraBold" panose="00000800000000000000" pitchFamily="2" charset="-78"/>
              </a:rPr>
              <a:t>Manage oneself</a:t>
            </a:r>
          </a:p>
        </p:txBody>
      </p:sp>
    </p:spTree>
    <p:extLst>
      <p:ext uri="{BB962C8B-B14F-4D97-AF65-F5344CB8AC3E}">
        <p14:creationId xmlns:p14="http://schemas.microsoft.com/office/powerpoint/2010/main" val="3252640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5677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 Core Tasks</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347840"/>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Create Momentum</a:t>
            </a:r>
          </a:p>
          <a:p>
            <a:pPr marL="1031875" indent="-514350">
              <a:lnSpc>
                <a:spcPct val="150000"/>
              </a:lnSpc>
              <a:buFont typeface="+mj-lt"/>
              <a:buAutoNum type="arabicPeriod"/>
            </a:pPr>
            <a:r>
              <a:rPr lang="en-US" sz="2400" b="1" dirty="0">
                <a:solidFill>
                  <a:srgbClr val="0A1F61"/>
                </a:solidFill>
                <a:latin typeface="Tajawal ExtraBold" panose="00000800000000000000" pitchFamily="2" charset="-78"/>
                <a:cs typeface="Tajawal ExtraBold" panose="00000800000000000000" pitchFamily="2" charset="-78"/>
              </a:rPr>
              <a:t>Learn and know about company</a:t>
            </a:r>
          </a:p>
          <a:p>
            <a:pPr marL="1031875" indent="-514350">
              <a:lnSpc>
                <a:spcPct val="150000"/>
              </a:lnSpc>
              <a:buFont typeface="+mj-lt"/>
              <a:buAutoNum type="arabicPeriod"/>
            </a:pPr>
            <a:r>
              <a:rPr lang="en-US" sz="2400" b="1" dirty="0">
                <a:solidFill>
                  <a:srgbClr val="0A1F61"/>
                </a:solidFill>
                <a:latin typeface="Tajawal ExtraBold" panose="00000800000000000000" pitchFamily="2" charset="-78"/>
                <a:cs typeface="Tajawal ExtraBold" panose="00000800000000000000" pitchFamily="2" charset="-78"/>
              </a:rPr>
              <a:t>Securing early wins</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First set short term goals</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When achieved make a big deal</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Should fit long term strategy</a:t>
            </a:r>
          </a:p>
        </p:txBody>
      </p:sp>
    </p:spTree>
    <p:extLst>
      <p:ext uri="{BB962C8B-B14F-4D97-AF65-F5344CB8AC3E}">
        <p14:creationId xmlns:p14="http://schemas.microsoft.com/office/powerpoint/2010/main" val="27844357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5677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 Core Tasks</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987391"/>
          </a:xfrm>
          <a:prstGeom prst="rect">
            <a:avLst/>
          </a:prstGeom>
          <a:noFill/>
        </p:spPr>
        <p:txBody>
          <a:bodyPr wrap="square" rtlCol="0">
            <a:spAutoFit/>
          </a:bodyPr>
          <a:lstStyle/>
          <a:p>
            <a:pPr marL="974725" indent="-457200">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Create Momentum</a:t>
            </a:r>
          </a:p>
          <a:p>
            <a:pPr marL="1031875" indent="-514350">
              <a:lnSpc>
                <a:spcPts val="3500"/>
              </a:lnSpc>
              <a:buFont typeface="+mj-lt"/>
              <a:buAutoNum type="arabicPeriod" startAt="3"/>
            </a:pPr>
            <a:r>
              <a:rPr lang="en-US" sz="2400" b="1" dirty="0">
                <a:solidFill>
                  <a:srgbClr val="0A1F61"/>
                </a:solidFill>
                <a:latin typeface="Tajawal ExtraBold" panose="00000800000000000000" pitchFamily="2" charset="-78"/>
                <a:cs typeface="Tajawal ExtraBold" panose="00000800000000000000" pitchFamily="2" charset="-78"/>
              </a:rPr>
              <a:t>Foundation for change</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Vision of how the organization will look</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Build political base to support change</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Modify culture to fit vision</a:t>
            </a:r>
          </a:p>
          <a:p>
            <a:pPr marL="1031875" indent="-514350">
              <a:lnSpc>
                <a:spcPts val="3500"/>
              </a:lnSpc>
              <a:buFont typeface="+mj-lt"/>
              <a:buAutoNum type="arabicPeriod" startAt="3"/>
            </a:pPr>
            <a:r>
              <a:rPr lang="en-US" sz="2400" b="1" dirty="0">
                <a:solidFill>
                  <a:srgbClr val="0A1F61"/>
                </a:solidFill>
                <a:latin typeface="Tajawal ExtraBold" panose="00000800000000000000" pitchFamily="2" charset="-78"/>
                <a:cs typeface="Tajawal ExtraBold" panose="00000800000000000000" pitchFamily="2" charset="-78"/>
              </a:rPr>
              <a:t>Build credibility</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Demanding but can be satisfied</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Accessible but not too familiar</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Focused but flexible</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Active</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Can make tough calls but humane</a:t>
            </a:r>
          </a:p>
        </p:txBody>
      </p:sp>
    </p:spTree>
    <p:extLst>
      <p:ext uri="{BB962C8B-B14F-4D97-AF65-F5344CB8AC3E}">
        <p14:creationId xmlns:p14="http://schemas.microsoft.com/office/powerpoint/2010/main" val="6416502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5677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 Core Tasks</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347840"/>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Master Technologies</a:t>
            </a:r>
          </a:p>
          <a:p>
            <a:pPr marL="1031875" indent="-514350">
              <a:lnSpc>
                <a:spcPct val="150000"/>
              </a:lnSpc>
              <a:buFont typeface="+mj-lt"/>
              <a:buAutoNum type="arabicPeriod"/>
            </a:pPr>
            <a:r>
              <a:rPr lang="en-US" sz="2400" b="1" dirty="0">
                <a:solidFill>
                  <a:srgbClr val="0A1F61"/>
                </a:solidFill>
                <a:latin typeface="Tajawal ExtraBold" panose="00000800000000000000" pitchFamily="2" charset="-78"/>
                <a:cs typeface="Tajawal ExtraBold" panose="00000800000000000000" pitchFamily="2" charset="-78"/>
              </a:rPr>
              <a:t>Learn from internal and external sources</a:t>
            </a:r>
          </a:p>
          <a:p>
            <a:pPr marL="1031875" indent="-514350">
              <a:lnSpc>
                <a:spcPct val="150000"/>
              </a:lnSpc>
              <a:buFont typeface="+mj-lt"/>
              <a:buAutoNum type="arabicPeriod"/>
            </a:pPr>
            <a:r>
              <a:rPr lang="en-US" sz="2400" b="1" dirty="0">
                <a:solidFill>
                  <a:srgbClr val="0A1F61"/>
                </a:solidFill>
                <a:latin typeface="Tajawal ExtraBold" panose="00000800000000000000" pitchFamily="2" charset="-78"/>
                <a:cs typeface="Tajawal ExtraBold" panose="00000800000000000000" pitchFamily="2" charset="-78"/>
              </a:rPr>
              <a:t>Visioning -develop strategy</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Push vs. pull tools</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What values does the strategy embrace?</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What behaviors are needed?</a:t>
            </a:r>
          </a:p>
        </p:txBody>
      </p:sp>
    </p:spTree>
    <p:extLst>
      <p:ext uri="{BB962C8B-B14F-4D97-AF65-F5344CB8AC3E}">
        <p14:creationId xmlns:p14="http://schemas.microsoft.com/office/powerpoint/2010/main" val="1510247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5677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 Core Tasks</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154365"/>
            <a:ext cx="10818985" cy="5013039"/>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Master Technologies</a:t>
            </a:r>
          </a:p>
          <a:p>
            <a:pPr marL="1031875" indent="-514350">
              <a:lnSpc>
                <a:spcPts val="3500"/>
              </a:lnSpc>
              <a:buFont typeface="+mj-lt"/>
              <a:buAutoNum type="arabicPeriod" startAt="3"/>
            </a:pPr>
            <a:r>
              <a:rPr lang="en-US" sz="2400" b="1" dirty="0">
                <a:solidFill>
                  <a:srgbClr val="0A1F61"/>
                </a:solidFill>
                <a:latin typeface="Tajawal ExtraBold" panose="00000800000000000000" pitchFamily="2" charset="-78"/>
                <a:cs typeface="Tajawal ExtraBold" panose="00000800000000000000" pitchFamily="2" charset="-78"/>
              </a:rPr>
              <a:t>Communicate the vision</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Simple text-Best channels</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Clear meaning-Do it yourself!</a:t>
            </a:r>
          </a:p>
          <a:p>
            <a:pPr marL="974725" lvl="1"/>
            <a:endParaRPr lang="en-US" sz="2400" b="1" dirty="0">
              <a:solidFill>
                <a:srgbClr val="0A1F61"/>
              </a:solidFill>
              <a:latin typeface="Tajawal ExtraBold" panose="00000800000000000000" pitchFamily="2" charset="-78"/>
              <a:cs typeface="Tajawal ExtraBold" panose="00000800000000000000" pitchFamily="2" charset="-78"/>
            </a:endParaRPr>
          </a:p>
          <a:p>
            <a:pPr marL="1031875" indent="-514350">
              <a:lnSpc>
                <a:spcPts val="3500"/>
              </a:lnSpc>
              <a:buFont typeface="+mj-lt"/>
              <a:buAutoNum type="arabicPeriod" startAt="3"/>
            </a:pPr>
            <a:r>
              <a:rPr lang="en-US" sz="2400" b="1" dirty="0">
                <a:solidFill>
                  <a:srgbClr val="0A1F61"/>
                </a:solidFill>
                <a:latin typeface="Tajawal ExtraBold" panose="00000800000000000000" pitchFamily="2" charset="-78"/>
                <a:cs typeface="Tajawal ExtraBold" panose="00000800000000000000" pitchFamily="2" charset="-78"/>
              </a:rPr>
              <a:t>Coalition building</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Don‘t ignore politics</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Technical change not enough</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Political management isn‘t same as being political</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Prevent blocking coalitions</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Build political capital</a:t>
            </a:r>
          </a:p>
        </p:txBody>
      </p:sp>
    </p:spTree>
    <p:extLst>
      <p:ext uri="{BB962C8B-B14F-4D97-AF65-F5344CB8AC3E}">
        <p14:creationId xmlns:p14="http://schemas.microsoft.com/office/powerpoint/2010/main" val="2485087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W11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5651846" y="478712"/>
            <a:ext cx="5032147" cy="1200329"/>
          </a:xfrm>
          <a:prstGeom prst="rect">
            <a:avLst/>
          </a:prstGeom>
          <a:noFill/>
          <a:ln>
            <a:noFill/>
          </a:ln>
        </p:spPr>
        <p:txBody>
          <a:bodyPr wrap="none" rtlCol="0">
            <a:spAutoFit/>
          </a:bodyPr>
          <a:lstStyle/>
          <a:p>
            <a:pPr algn="ctr"/>
            <a:r>
              <a:rPr lang="en-US" sz="3600" b="1" dirty="0">
                <a:solidFill>
                  <a:srgbClr val="2B5984"/>
                </a:solidFill>
                <a:latin typeface="Tajawal Medium" panose="00000600000000000000" pitchFamily="2" charset="-78"/>
                <a:cs typeface="Tajawal Medium" panose="00000600000000000000" pitchFamily="2" charset="-78"/>
              </a:rPr>
              <a:t>Developing a Plan for </a:t>
            </a:r>
          </a:p>
          <a:p>
            <a:pPr algn="ctr"/>
            <a:r>
              <a:rPr lang="en-US" sz="3600" b="1" dirty="0">
                <a:solidFill>
                  <a:srgbClr val="2B5984"/>
                </a:solidFill>
                <a:latin typeface="Tajawal Medium" panose="00000600000000000000" pitchFamily="2" charset="-78"/>
                <a:cs typeface="Tajawal Medium" panose="00000600000000000000" pitchFamily="2" charset="-78"/>
              </a:rPr>
              <a:t>Building Leadership</a:t>
            </a:r>
            <a:endParaRPr lang="en-US" sz="3600" b="1" dirty="0">
              <a:solidFill>
                <a:srgbClr val="C00000"/>
              </a:solidFill>
              <a:latin typeface="Tajawal Medium" panose="00000600000000000000" pitchFamily="2" charset="-78"/>
              <a:cs typeface="Tajawal Medium" panose="00000600000000000000" pitchFamily="2" charset="-78"/>
            </a:endParaRPr>
          </a:p>
        </p:txBody>
      </p:sp>
      <p:pic>
        <p:nvPicPr>
          <p:cNvPr id="9" name="Picture 8" descr="Diagram&#10;&#10;Description automatically generated">
            <a:extLst>
              <a:ext uri="{FF2B5EF4-FFF2-40B4-BE49-F238E27FC236}">
                <a16:creationId xmlns:a16="http://schemas.microsoft.com/office/drawing/2014/main" id="{4F2EDF33-9CC5-BCD5-6601-DBD650B0D5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04423" y="2157753"/>
            <a:ext cx="6969243" cy="3833084"/>
          </a:xfrm>
          <a:prstGeom prst="rect">
            <a:avLst/>
          </a:prstGeom>
        </p:spPr>
      </p:pic>
    </p:spTree>
    <p:extLst>
      <p:ext uri="{BB962C8B-B14F-4D97-AF65-F5344CB8AC3E}">
        <p14:creationId xmlns:p14="http://schemas.microsoft.com/office/powerpoint/2010/main" val="14836952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2253" y="366357"/>
            <a:ext cx="395813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Plan for </a:t>
            </a:r>
          </a:p>
          <a:p>
            <a:r>
              <a:rPr lang="en-US" sz="2800" b="1" dirty="0">
                <a:solidFill>
                  <a:schemeClr val="bg1"/>
                </a:solidFill>
                <a:latin typeface="Tajawal Medium" panose="00000600000000000000" pitchFamily="2" charset="-78"/>
                <a:cs typeface="Tajawal Medium" panose="00000600000000000000" pitchFamily="2" charset="-78"/>
              </a:rPr>
              <a:t>Building Leadership</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10895" y="1354956"/>
            <a:ext cx="10818985" cy="4849533"/>
          </a:xfrm>
          <a:prstGeom prst="rect">
            <a:avLst/>
          </a:prstGeom>
          <a:noFill/>
        </p:spPr>
        <p:txBody>
          <a:bodyPr wrap="square" rtlCol="0">
            <a:spAutoFit/>
          </a:bodyPr>
          <a:lstStyle/>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Why do you need a plan for </a:t>
            </a:r>
            <a:br>
              <a:rPr lang="en-US" sz="2800" b="1" dirty="0">
                <a:solidFill>
                  <a:srgbClr val="C00000"/>
                </a:solidFill>
                <a:latin typeface="Tajawal ExtraBold" panose="00000800000000000000" pitchFamily="2" charset="-78"/>
                <a:cs typeface="Tajawal ExtraBold" panose="00000800000000000000" pitchFamily="2" charset="-78"/>
              </a:rPr>
            </a:br>
            <a:r>
              <a:rPr lang="en-US" sz="2800" b="1" dirty="0">
                <a:solidFill>
                  <a:srgbClr val="C00000"/>
                </a:solidFill>
                <a:latin typeface="Tajawal ExtraBold" panose="00000800000000000000" pitchFamily="2" charset="-78"/>
                <a:cs typeface="Tajawal ExtraBold" panose="00000800000000000000" pitchFamily="2" charset="-78"/>
              </a:rPr>
              <a:t>building leadership?</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A plan will get you where you want to go.</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A simple leadership plan is just a list of leadership development goals, with a timeline and some actions for accomplishing the goals.</a:t>
            </a:r>
          </a:p>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When do you develop a plan?</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At the very beginning.</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If you haven't done it already, do it now.</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Every person needs to continue learning and growing in order to meet the challenges around them.</a:t>
            </a: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699656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342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2253" y="366357"/>
            <a:ext cx="395813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Plan for </a:t>
            </a:r>
          </a:p>
          <a:p>
            <a:r>
              <a:rPr lang="en-US" sz="2800" b="1" dirty="0">
                <a:solidFill>
                  <a:schemeClr val="bg1"/>
                </a:solidFill>
                <a:latin typeface="Tajawal Medium" panose="00000600000000000000" pitchFamily="2" charset="-78"/>
                <a:cs typeface="Tajawal Medium" panose="00000600000000000000" pitchFamily="2" charset="-78"/>
              </a:rPr>
              <a:t>Building Leadership</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10895" y="1354956"/>
            <a:ext cx="10818985" cy="5721566"/>
          </a:xfrm>
          <a:prstGeom prst="rect">
            <a:avLst/>
          </a:prstGeom>
          <a:noFill/>
        </p:spPr>
        <p:txBody>
          <a:bodyPr wrap="square" rtlCol="0">
            <a:spAutoFit/>
          </a:bodyPr>
          <a:lstStyle/>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How do you develop a plan?</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Envision your leadership team.</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Set leadership development goals for your group or organization.</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Pick your methods:</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Teaching as you lead</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Mentoring</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Exchange programs</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Orientations</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Workshops &amp; training sessions</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Retreats</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Leadership groups</a:t>
            </a: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725952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342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2253" y="366357"/>
            <a:ext cx="395813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Plan for </a:t>
            </a:r>
          </a:p>
          <a:p>
            <a:r>
              <a:rPr lang="en-US" sz="2800" b="1" dirty="0">
                <a:solidFill>
                  <a:schemeClr val="bg1"/>
                </a:solidFill>
                <a:latin typeface="Tajawal Medium" panose="00000600000000000000" pitchFamily="2" charset="-78"/>
                <a:cs typeface="Tajawal Medium" panose="00000600000000000000" pitchFamily="2" charset="-78"/>
              </a:rPr>
              <a:t>Building Leadership</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10895" y="1354956"/>
            <a:ext cx="10818985" cy="4413516"/>
          </a:xfrm>
          <a:prstGeom prst="rect">
            <a:avLst/>
          </a:prstGeom>
          <a:noFill/>
        </p:spPr>
        <p:txBody>
          <a:bodyPr wrap="square" rtlCol="0">
            <a:spAutoFit/>
          </a:bodyPr>
          <a:lstStyle/>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How do you develop a plan?</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Set individual leadership development goals</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Expect people to act like leaders.</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Consider what individual skills you need in your group.</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Invest in each person.</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Write individual leadership plans.</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Recruit new people to lead.</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Develop yourself as a leader.</a:t>
            </a: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606115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W11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5172181" y="531425"/>
            <a:ext cx="5110694" cy="1446550"/>
          </a:xfrm>
          <a:prstGeom prst="rect">
            <a:avLst/>
          </a:prstGeom>
          <a:noFill/>
          <a:ln>
            <a:noFill/>
          </a:ln>
        </p:spPr>
        <p:txBody>
          <a:bodyPr wrap="none" rtlCol="0">
            <a:spAutoFit/>
          </a:bodyPr>
          <a:lstStyle/>
          <a:p>
            <a:r>
              <a:rPr lang="en-US" sz="4000" b="1" dirty="0">
                <a:solidFill>
                  <a:srgbClr val="2B5984"/>
                </a:solidFill>
                <a:latin typeface="Tajawal Medium" panose="00000600000000000000" pitchFamily="2" charset="-78"/>
                <a:cs typeface="Tajawal Medium" panose="00000600000000000000" pitchFamily="2" charset="-78"/>
              </a:rPr>
              <a:t>Building Leadership</a:t>
            </a:r>
          </a:p>
          <a:p>
            <a:pPr algn="ctr"/>
            <a:r>
              <a:rPr lang="en-US" sz="4800" b="1" dirty="0">
                <a:ln w="19050">
                  <a:solidFill>
                    <a:srgbClr val="C00000"/>
                  </a:solidFill>
                </a:ln>
                <a:solidFill>
                  <a:srgbClr val="F4C233"/>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4000" b="1" dirty="0">
                <a:solidFill>
                  <a:srgbClr val="C00000"/>
                </a:solidFill>
                <a:latin typeface="Tajawal Medium" panose="00000600000000000000" pitchFamily="2" charset="-78"/>
                <a:cs typeface="Tajawal Medium" panose="00000600000000000000" pitchFamily="2" charset="-78"/>
              </a:rPr>
              <a:t> Steps</a:t>
            </a:r>
          </a:p>
        </p:txBody>
      </p:sp>
      <p:pic>
        <p:nvPicPr>
          <p:cNvPr id="4" name="Picture 3" descr="A picture containing text, transport, crane&#10;&#10;Description automatically generated">
            <a:extLst>
              <a:ext uri="{FF2B5EF4-FFF2-40B4-BE49-F238E27FC236}">
                <a16:creationId xmlns:a16="http://schemas.microsoft.com/office/drawing/2014/main" id="{72AE316C-6BC7-2729-CDBB-A34CCE1619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49226" y="2196937"/>
            <a:ext cx="8115300" cy="4572000"/>
          </a:xfrm>
          <a:prstGeom prst="rect">
            <a:avLst/>
          </a:prstGeom>
        </p:spPr>
      </p:pic>
    </p:spTree>
    <p:extLst>
      <p:ext uri="{BB962C8B-B14F-4D97-AF65-F5344CB8AC3E}">
        <p14:creationId xmlns:p14="http://schemas.microsoft.com/office/powerpoint/2010/main" val="1896172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25075" cy="646331"/>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bg1"/>
                </a:solidFill>
                <a:latin typeface="Tajawal Medium" panose="00000600000000000000" pitchFamily="2" charset="-78"/>
                <a:cs typeface="Tajawal Medium" panose="00000600000000000000" pitchFamily="2" charset="-78"/>
              </a:rPr>
              <a:t>Steps</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13516"/>
          </a:xfrm>
          <a:prstGeom prst="rect">
            <a:avLst/>
          </a:prstGeom>
          <a:noFill/>
        </p:spPr>
        <p:txBody>
          <a:bodyPr wrap="square" rtlCol="0">
            <a:spAutoFit/>
          </a:bodyPr>
          <a:lstStyle/>
          <a:p>
            <a:pPr marL="517525">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1. Become engaged as a leader.</a:t>
            </a:r>
          </a:p>
          <a:p>
            <a:pPr marL="1431925" lvl="1" indent="-457200">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Develop and communicate a personal vision.</a:t>
            </a:r>
          </a:p>
          <a:p>
            <a:pPr marL="1431925" lvl="1" indent="-457200">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Indicate how will you listen to people.</a:t>
            </a:r>
          </a:p>
          <a:p>
            <a:pPr marL="1431925" lvl="1" indent="-457200">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How will you take responsibility for your community?</a:t>
            </a:r>
          </a:p>
          <a:p>
            <a:pPr marL="1431925" lvl="1" indent="-457200">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Set goals.</a:t>
            </a:r>
          </a:p>
          <a:p>
            <a:pPr marL="1431925" lvl="1" indent="-457200">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How will you serve individuals in the group?</a:t>
            </a:r>
          </a:p>
          <a:p>
            <a:pPr marL="1431925" lvl="1" indent="-457200">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How will you serve the group as a whole?</a:t>
            </a:r>
          </a:p>
          <a:p>
            <a:pPr marL="1431925" lvl="1" indent="-457200">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Propose specific changes in how you will lead others.</a:t>
            </a:r>
          </a:p>
          <a:p>
            <a:pPr marL="1431925" lvl="1" indent="-457200">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How will you get the work done?</a:t>
            </a:r>
          </a:p>
          <a:p>
            <a:pPr marL="1431925" lvl="1" indent="-457200">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How will you recruit and prepare others to become leaders?</a:t>
            </a:r>
          </a:p>
        </p:txBody>
      </p:sp>
    </p:spTree>
    <p:extLst>
      <p:ext uri="{BB962C8B-B14F-4D97-AF65-F5344CB8AC3E}">
        <p14:creationId xmlns:p14="http://schemas.microsoft.com/office/powerpoint/2010/main" val="1560622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836709"/>
          </a:xfrm>
          <a:prstGeom prst="rect">
            <a:avLst/>
          </a:prstGeom>
          <a:noFill/>
        </p:spPr>
        <p:txBody>
          <a:bodyPr wrap="square" rtlCol="0">
            <a:spAutoFit/>
          </a:bodyPr>
          <a:lstStyle/>
          <a:p>
            <a:pPr marL="517525">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2. Assess your own competence in core tasks of leadership, and plan for improvement. Consider your ability for each task and how you will enhance your own competency in each of the nine core tasks: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Envisioning goals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Affirming values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Motivating</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Managing</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Achieving workable unity</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Explaining</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Serving as a symbol</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Representing the group</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Renewing</a:t>
            </a:r>
          </a:p>
        </p:txBody>
      </p:sp>
      <p:sp>
        <p:nvSpPr>
          <p:cNvPr id="10" name="TextBox 9">
            <a:extLst>
              <a:ext uri="{FF2B5EF4-FFF2-40B4-BE49-F238E27FC236}">
                <a16:creationId xmlns:a16="http://schemas.microsoft.com/office/drawing/2014/main" id="{B86FAD6A-7A21-3430-29CF-5C6D263A0EA3}"/>
              </a:ext>
            </a:extLst>
          </p:cNvPr>
          <p:cNvSpPr txBox="1"/>
          <p:nvPr/>
        </p:nvSpPr>
        <p:spPr>
          <a:xfrm>
            <a:off x="2650377" y="543490"/>
            <a:ext cx="5425075" cy="646331"/>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1529691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888005"/>
          </a:xfrm>
          <a:prstGeom prst="rect">
            <a:avLst/>
          </a:prstGeom>
          <a:noFill/>
        </p:spPr>
        <p:txBody>
          <a:bodyPr wrap="square" rtlCol="0">
            <a:spAutoFit/>
          </a:bodyPr>
          <a:lstStyle/>
          <a:p>
            <a:pPr marL="517525">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3. Assess your group's competence in core tasks of leadership and plan for improvement. Consider abilities of the group's leaders and members for each of the eight core tasks below and note how your group's competence will be enhanced in:</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Envisioning goals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Affirming values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Motivating</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Managing</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Achieving workable unity</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Explaining</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Serving as a symbol</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Representing the group</a:t>
            </a:r>
          </a:p>
        </p:txBody>
      </p:sp>
      <p:sp>
        <p:nvSpPr>
          <p:cNvPr id="10" name="TextBox 9">
            <a:extLst>
              <a:ext uri="{FF2B5EF4-FFF2-40B4-BE49-F238E27FC236}">
                <a16:creationId xmlns:a16="http://schemas.microsoft.com/office/drawing/2014/main" id="{A2661242-6FA0-FB2F-9BA0-CCA8A079117B}"/>
              </a:ext>
            </a:extLst>
          </p:cNvPr>
          <p:cNvSpPr txBox="1"/>
          <p:nvPr/>
        </p:nvSpPr>
        <p:spPr>
          <a:xfrm>
            <a:off x="2650377" y="543490"/>
            <a:ext cx="5425075" cy="646331"/>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5675426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50723" y="1610200"/>
            <a:ext cx="11892294" cy="4349396"/>
          </a:xfrm>
          <a:prstGeom prst="rect">
            <a:avLst/>
          </a:prstGeom>
          <a:noFill/>
        </p:spPr>
        <p:txBody>
          <a:bodyPr wrap="square" rtlCol="0">
            <a:spAutoFit/>
          </a:bodyPr>
          <a:lstStyle/>
          <a:p>
            <a:pPr marL="517525">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4. Envision the leadership of the group:</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Identify the core tasks of leadership needed for this work (e.g., your project)</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Indicate how many leaders are needed (or wanted) on the team</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Specify what skills are needed for this work.</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Indicate who needs to be included to reflect the community and its interests.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Describe how the leadership team will support one another and what additional supports are available to them.</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Indicate what commitment there is to working together in common purpose.</a:t>
            </a:r>
          </a:p>
        </p:txBody>
      </p:sp>
      <p:sp>
        <p:nvSpPr>
          <p:cNvPr id="10" name="TextBox 9">
            <a:extLst>
              <a:ext uri="{FF2B5EF4-FFF2-40B4-BE49-F238E27FC236}">
                <a16:creationId xmlns:a16="http://schemas.microsoft.com/office/drawing/2014/main" id="{C245DB7D-78CA-39DF-C812-986C2B9572D8}"/>
              </a:ext>
            </a:extLst>
          </p:cNvPr>
          <p:cNvSpPr txBox="1"/>
          <p:nvPr/>
        </p:nvSpPr>
        <p:spPr>
          <a:xfrm>
            <a:off x="2650377" y="543490"/>
            <a:ext cx="5425075" cy="646331"/>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1500082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50723" y="1610200"/>
            <a:ext cx="11892294" cy="3964675"/>
          </a:xfrm>
          <a:prstGeom prst="rect">
            <a:avLst/>
          </a:prstGeom>
          <a:noFill/>
        </p:spPr>
        <p:txBody>
          <a:bodyPr wrap="square" rtlCol="0">
            <a:spAutoFit/>
          </a:bodyPr>
          <a:lstStyle/>
          <a:p>
            <a:pPr marL="517525">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5. Set leadership development goals for the group and its members:</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Indicate the strengths of the group, noting what should be enhanced.</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Indicate gaps between the current situation and the ideal team, and how these will be addressed through recruitment or development.</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Based on differences between the leadership team and those served, indicate in what ways, if any, that diversity of the team should be enhanced.</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Indicate specific goals for leadership development and priorities to be addressed.</a:t>
            </a:r>
          </a:p>
        </p:txBody>
      </p:sp>
      <p:sp>
        <p:nvSpPr>
          <p:cNvPr id="10" name="TextBox 9">
            <a:extLst>
              <a:ext uri="{FF2B5EF4-FFF2-40B4-BE49-F238E27FC236}">
                <a16:creationId xmlns:a16="http://schemas.microsoft.com/office/drawing/2014/main" id="{65722EDC-5515-CCDA-2CF6-5767B9E0CE58}"/>
              </a:ext>
            </a:extLst>
          </p:cNvPr>
          <p:cNvSpPr txBox="1"/>
          <p:nvPr/>
        </p:nvSpPr>
        <p:spPr>
          <a:xfrm>
            <a:off x="2650377" y="543490"/>
            <a:ext cx="5425075" cy="646331"/>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1035931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50723" y="1610200"/>
            <a:ext cx="11892294" cy="3246530"/>
          </a:xfrm>
          <a:prstGeom prst="rect">
            <a:avLst/>
          </a:prstGeom>
          <a:noFill/>
        </p:spPr>
        <p:txBody>
          <a:bodyPr wrap="square" rtlCol="0">
            <a:spAutoFit/>
          </a:bodyPr>
          <a:lstStyle/>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6. Select methods for developing leadership. </a:t>
            </a:r>
          </a:p>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	   Indicate how you (your team) will:</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Teach as you lead through modeling.</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Arrange workshops and training.</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Provide access to more experienced mentors or coaches.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Form learning networks and leadership support groups.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Use retreats to reflect on the work and to restore members for continuing the work.</a:t>
            </a:r>
          </a:p>
        </p:txBody>
      </p:sp>
      <p:sp>
        <p:nvSpPr>
          <p:cNvPr id="11" name="TextBox 10">
            <a:extLst>
              <a:ext uri="{FF2B5EF4-FFF2-40B4-BE49-F238E27FC236}">
                <a16:creationId xmlns:a16="http://schemas.microsoft.com/office/drawing/2014/main" id="{AE8CC059-461E-9BB4-C3F6-04EE23595E52}"/>
              </a:ext>
            </a:extLst>
          </p:cNvPr>
          <p:cNvSpPr txBox="1"/>
          <p:nvPr/>
        </p:nvSpPr>
        <p:spPr>
          <a:xfrm>
            <a:off x="2650377" y="543490"/>
            <a:ext cx="5425075" cy="646331"/>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1836305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50723" y="1610200"/>
            <a:ext cx="11892294" cy="2861809"/>
          </a:xfrm>
          <a:prstGeom prst="rect">
            <a:avLst/>
          </a:prstGeom>
          <a:noFill/>
        </p:spPr>
        <p:txBody>
          <a:bodyPr wrap="square" rtlCol="0">
            <a:spAutoFit/>
          </a:bodyPr>
          <a:lstStyle/>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7. Recruit new people to lead. </a:t>
            </a:r>
          </a:p>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Indicate how you (your group) will:</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Attract new members to serve as leaders of the group.</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Determine together how they will be involved.</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Enhance diversity or abilities, experience, relationships, and cultural competence in the team.</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Prepare new generations of leadership for this work.</a:t>
            </a:r>
          </a:p>
        </p:txBody>
      </p:sp>
      <p:sp>
        <p:nvSpPr>
          <p:cNvPr id="11" name="TextBox 10">
            <a:extLst>
              <a:ext uri="{FF2B5EF4-FFF2-40B4-BE49-F238E27FC236}">
                <a16:creationId xmlns:a16="http://schemas.microsoft.com/office/drawing/2014/main" id="{AAFA986C-E253-DE35-A9F5-6016F15F670B}"/>
              </a:ext>
            </a:extLst>
          </p:cNvPr>
          <p:cNvSpPr txBox="1"/>
          <p:nvPr/>
        </p:nvSpPr>
        <p:spPr>
          <a:xfrm>
            <a:off x="2650377" y="543490"/>
            <a:ext cx="5425075" cy="646331"/>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25548602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50723" y="1610200"/>
            <a:ext cx="11892294" cy="3631250"/>
          </a:xfrm>
          <a:prstGeom prst="rect">
            <a:avLst/>
          </a:prstGeom>
          <a:noFill/>
        </p:spPr>
        <p:txBody>
          <a:bodyPr wrap="square" rtlCol="0">
            <a:spAutoFit/>
          </a:bodyPr>
          <a:lstStyle/>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8. Enhance collaboration within and across groups. </a:t>
            </a:r>
          </a:p>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	   Consider how you will:</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Serve as a catalyst of change.</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 the process, not the people.</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Know the leadership context.</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Facilitate the work among partners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Motivate.</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Be flexible and persistent.</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Distribute credit.</a:t>
            </a:r>
          </a:p>
        </p:txBody>
      </p:sp>
      <p:sp>
        <p:nvSpPr>
          <p:cNvPr id="11" name="TextBox 10">
            <a:extLst>
              <a:ext uri="{FF2B5EF4-FFF2-40B4-BE49-F238E27FC236}">
                <a16:creationId xmlns:a16="http://schemas.microsoft.com/office/drawing/2014/main" id="{9062E054-8D0C-F790-03D5-E2936582D0E0}"/>
              </a:ext>
            </a:extLst>
          </p:cNvPr>
          <p:cNvSpPr txBox="1"/>
          <p:nvPr/>
        </p:nvSpPr>
        <p:spPr>
          <a:xfrm>
            <a:off x="2650377" y="543490"/>
            <a:ext cx="5425075" cy="646331"/>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4186594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50723" y="1610200"/>
            <a:ext cx="11892294" cy="4015971"/>
          </a:xfrm>
          <a:prstGeom prst="rect">
            <a:avLst/>
          </a:prstGeom>
          <a:noFill/>
        </p:spPr>
        <p:txBody>
          <a:bodyPr wrap="square" rtlCol="0">
            <a:spAutoFit/>
          </a:bodyPr>
          <a:lstStyle/>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9. Promote leadership as service. </a:t>
            </a:r>
          </a:p>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	   Consider how you will encourage group members to:</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Act as one among equals.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Use power legitimately.</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Do the necessary work.</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Listen to and care for those served.</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Start where people are.</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Challenge others.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Adapt to fit the situation.</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Inspire others to answer the call of service.</a:t>
            </a:r>
          </a:p>
        </p:txBody>
      </p:sp>
      <p:sp>
        <p:nvSpPr>
          <p:cNvPr id="10" name="TextBox 9">
            <a:extLst>
              <a:ext uri="{FF2B5EF4-FFF2-40B4-BE49-F238E27FC236}">
                <a16:creationId xmlns:a16="http://schemas.microsoft.com/office/drawing/2014/main" id="{CDDF7BFA-6D5D-07E0-A42F-B8E0840695C5}"/>
              </a:ext>
            </a:extLst>
          </p:cNvPr>
          <p:cNvSpPr txBox="1"/>
          <p:nvPr/>
        </p:nvSpPr>
        <p:spPr>
          <a:xfrm>
            <a:off x="2650377" y="543490"/>
            <a:ext cx="5425075" cy="646331"/>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27097277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50723" y="1610200"/>
            <a:ext cx="11892294" cy="2861809"/>
          </a:xfrm>
          <a:prstGeom prst="rect">
            <a:avLst/>
          </a:prstGeom>
          <a:noFill/>
        </p:spPr>
        <p:txBody>
          <a:bodyPr wrap="square" rtlCol="0">
            <a:spAutoFit/>
          </a:bodyPr>
          <a:lstStyle/>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10. Promote adaptation to new situations. </a:t>
            </a:r>
          </a:p>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	    Consider how you will:</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Identify the adaptive challenge.</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Keep the level of stress within a tolerable range.</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Focus attention on ripening issues.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Give the work back to the people.</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Protect the voices of leadership without authority.</a:t>
            </a:r>
          </a:p>
        </p:txBody>
      </p:sp>
      <p:sp>
        <p:nvSpPr>
          <p:cNvPr id="11" name="TextBox 10">
            <a:extLst>
              <a:ext uri="{FF2B5EF4-FFF2-40B4-BE49-F238E27FC236}">
                <a16:creationId xmlns:a16="http://schemas.microsoft.com/office/drawing/2014/main" id="{55D99EF2-F3A1-9BCA-F569-EAA326CA90F4}"/>
              </a:ext>
            </a:extLst>
          </p:cNvPr>
          <p:cNvSpPr txBox="1"/>
          <p:nvPr/>
        </p:nvSpPr>
        <p:spPr>
          <a:xfrm>
            <a:off x="2650377" y="543490"/>
            <a:ext cx="5425075" cy="646331"/>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6276345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50723" y="1610200"/>
            <a:ext cx="11892294" cy="4400692"/>
          </a:xfrm>
          <a:prstGeom prst="rect">
            <a:avLst/>
          </a:prstGeom>
          <a:noFill/>
        </p:spPr>
        <p:txBody>
          <a:bodyPr wrap="square" rtlCol="0">
            <a:spAutoFit/>
          </a:bodyPr>
          <a:lstStyle/>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11. Indicate how you will build a great group with strong leadership. Communicate how you will:</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Find and attract talented people.</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Create a situation in which people can apply their talents.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Get great projects in which people can work together.</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Assure that the right people are in the right jobs.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Protect members from distractions and demands of the broader environment.</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Build bridges to those people and resources that can help.</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Prompt reflection on the meaning of the work.</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Maintain a climate of optimism in the group.</a:t>
            </a:r>
          </a:p>
        </p:txBody>
      </p:sp>
      <p:sp>
        <p:nvSpPr>
          <p:cNvPr id="10" name="TextBox 9">
            <a:extLst>
              <a:ext uri="{FF2B5EF4-FFF2-40B4-BE49-F238E27FC236}">
                <a16:creationId xmlns:a16="http://schemas.microsoft.com/office/drawing/2014/main" id="{96A8CCC9-A641-23B3-A2B9-98354197D61C}"/>
              </a:ext>
            </a:extLst>
          </p:cNvPr>
          <p:cNvSpPr txBox="1"/>
          <p:nvPr/>
        </p:nvSpPr>
        <p:spPr>
          <a:xfrm>
            <a:off x="2650377" y="543490"/>
            <a:ext cx="5425075" cy="646331"/>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1510417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W11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5049117" y="478712"/>
            <a:ext cx="6237605" cy="1200329"/>
          </a:xfrm>
          <a:prstGeom prst="rect">
            <a:avLst/>
          </a:prstGeom>
          <a:noFill/>
          <a:ln>
            <a:noFill/>
          </a:ln>
        </p:spPr>
        <p:txBody>
          <a:bodyPr wrap="none" rtlCol="0">
            <a:spAutoFit/>
          </a:bodyPr>
          <a:lstStyle/>
          <a:p>
            <a:pPr algn="ctr"/>
            <a:r>
              <a:rPr lang="en-US" sz="3600" b="1" dirty="0">
                <a:solidFill>
                  <a:srgbClr val="2B5984"/>
                </a:solidFill>
                <a:latin typeface="Tajawal Medium" panose="00000600000000000000" pitchFamily="2" charset="-78"/>
                <a:cs typeface="Tajawal Medium" panose="00000600000000000000" pitchFamily="2" charset="-78"/>
              </a:rPr>
              <a:t>How to Develop a Personal </a:t>
            </a:r>
          </a:p>
          <a:p>
            <a:pPr algn="ctr"/>
            <a:r>
              <a:rPr lang="en-US" sz="3600" b="1" dirty="0">
                <a:solidFill>
                  <a:srgbClr val="2B5984"/>
                </a:solidFill>
                <a:latin typeface="Tajawal Medium" panose="00000600000000000000" pitchFamily="2" charset="-78"/>
                <a:cs typeface="Tajawal Medium" panose="00000600000000000000" pitchFamily="2" charset="-78"/>
              </a:rPr>
              <a:t>Leadership Philosophy?</a:t>
            </a:r>
            <a:endParaRPr lang="en-US" sz="3600" b="1" dirty="0">
              <a:solidFill>
                <a:srgbClr val="C00000"/>
              </a:solidFill>
              <a:latin typeface="Tajawal Medium" panose="00000600000000000000" pitchFamily="2" charset="-78"/>
              <a:cs typeface="Tajawal Medium" panose="00000600000000000000" pitchFamily="2" charset="-78"/>
            </a:endParaRPr>
          </a:p>
        </p:txBody>
      </p:sp>
      <p:pic>
        <p:nvPicPr>
          <p:cNvPr id="5" name="Picture 4" descr="A person on a ladder painting a face&#10;&#10;Description automatically generated with low confidence">
            <a:extLst>
              <a:ext uri="{FF2B5EF4-FFF2-40B4-BE49-F238E27FC236}">
                <a16:creationId xmlns:a16="http://schemas.microsoft.com/office/drawing/2014/main" id="{173D6518-7A6F-C22A-378F-F38FD26EBFE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8039" y="1900244"/>
            <a:ext cx="6720246" cy="4479044"/>
          </a:xfrm>
          <a:prstGeom prst="rect">
            <a:avLst/>
          </a:prstGeom>
        </p:spPr>
      </p:pic>
    </p:spTree>
    <p:extLst>
      <p:ext uri="{BB962C8B-B14F-4D97-AF65-F5344CB8AC3E}">
        <p14:creationId xmlns:p14="http://schemas.microsoft.com/office/powerpoint/2010/main" val="24993986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7654" y="1694906"/>
            <a:ext cx="10818985" cy="3117200"/>
          </a:xfrm>
          <a:prstGeom prst="rect">
            <a:avLst/>
          </a:prstGeom>
          <a:noFill/>
        </p:spPr>
        <p:txBody>
          <a:bodyPr wrap="square" rtlCol="0">
            <a:spAutoFit/>
          </a:bodyPr>
          <a:lstStyle/>
          <a:p>
            <a:pPr marL="517525" algn="just">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A personal leadership philosophy </a:t>
            </a:r>
            <a:r>
              <a:rPr lang="en-US" sz="2800" b="1" dirty="0">
                <a:solidFill>
                  <a:srgbClr val="0A1F61"/>
                </a:solidFill>
                <a:latin typeface="Tajawal ExtraBold" panose="00000800000000000000" pitchFamily="2" charset="-78"/>
                <a:cs typeface="Tajawal ExtraBold" panose="00000800000000000000" pitchFamily="2" charset="-78"/>
              </a:rPr>
              <a:t>refers to an individual's beliefs, principles and sentiments that they use to lead a company or organization. Your own personal leadership philosophy is determined by your character and beliefs. It helps keep you on course and guides how you evaluate information and react during various circumstances and to various people.</a:t>
            </a:r>
            <a:r>
              <a:rPr lang="en-US" sz="2400" b="1" dirty="0">
                <a:solidFill>
                  <a:srgbClr val="0A1F61"/>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19133006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9" y="1459773"/>
            <a:ext cx="10818985" cy="4425250"/>
          </a:xfrm>
          <a:prstGeom prst="rect">
            <a:avLst/>
          </a:prstGeom>
          <a:noFill/>
        </p:spPr>
        <p:txBody>
          <a:bodyPr wrap="square" rtlCol="0">
            <a:spAutoFit/>
          </a:bodyPr>
          <a:lstStyle/>
          <a:p>
            <a:pPr marL="517525" algn="just">
              <a:lnSpc>
                <a:spcPts val="3400"/>
              </a:lnSpc>
            </a:pPr>
            <a:r>
              <a:rPr lang="en-US" sz="2800" b="1" dirty="0">
                <a:solidFill>
                  <a:srgbClr val="0A1F61"/>
                </a:solidFill>
                <a:latin typeface="Tajawal ExtraBold" panose="00000800000000000000" pitchFamily="2" charset="-78"/>
                <a:cs typeface="Tajawal ExtraBold" panose="00000800000000000000" pitchFamily="2" charset="-78"/>
              </a:rPr>
              <a:t>The </a:t>
            </a:r>
            <a:r>
              <a:rPr lang="en-US" sz="2800" b="1" dirty="0">
                <a:solidFill>
                  <a:srgbClr val="C00000"/>
                </a:solidFill>
                <a:latin typeface="Tajawal ExtraBold" panose="00000800000000000000" pitchFamily="2" charset="-78"/>
                <a:cs typeface="Tajawal ExtraBold" panose="00000800000000000000" pitchFamily="2" charset="-78"/>
              </a:rPr>
              <a:t>four key components </a:t>
            </a:r>
            <a:r>
              <a:rPr lang="en-US" sz="2800" b="1" dirty="0">
                <a:solidFill>
                  <a:srgbClr val="0A1F61"/>
                </a:solidFill>
                <a:latin typeface="Tajawal ExtraBold" panose="00000800000000000000" pitchFamily="2" charset="-78"/>
                <a:cs typeface="Tajawal ExtraBold" panose="00000800000000000000" pitchFamily="2" charset="-78"/>
              </a:rPr>
              <a:t>of your personal leadership philosophy are defined as follows:</a:t>
            </a:r>
          </a:p>
          <a:p>
            <a:pPr marL="974725" indent="-457200" algn="just">
              <a:lnSpc>
                <a:spcPts val="3400"/>
              </a:lnSpc>
              <a:buFont typeface="Wingdings" panose="05000000000000000000" pitchFamily="2" charset="2"/>
              <a:buChar char="q"/>
            </a:pPr>
            <a:r>
              <a:rPr lang="en-US" sz="2800" b="1" dirty="0">
                <a:solidFill>
                  <a:srgbClr val="C00000"/>
                </a:solidFill>
                <a:latin typeface="Tajawal ExtraBold" panose="00000800000000000000" pitchFamily="2" charset="-78"/>
                <a:cs typeface="Tajawal ExtraBold" panose="00000800000000000000" pitchFamily="2" charset="-78"/>
              </a:rPr>
              <a:t>Theory: </a:t>
            </a:r>
            <a:r>
              <a:rPr lang="en-US" sz="2800" b="1" dirty="0">
                <a:solidFill>
                  <a:srgbClr val="0A1F61"/>
                </a:solidFill>
                <a:latin typeface="Tajawal ExtraBold" panose="00000800000000000000" pitchFamily="2" charset="-78"/>
                <a:cs typeface="Tajawal ExtraBold" panose="00000800000000000000" pitchFamily="2" charset="-78"/>
              </a:rPr>
              <a:t>This refers to how you define leadership.</a:t>
            </a:r>
          </a:p>
          <a:p>
            <a:pPr marL="974725" indent="-457200" algn="just">
              <a:lnSpc>
                <a:spcPts val="3400"/>
              </a:lnSpc>
              <a:buFont typeface="Wingdings" panose="05000000000000000000" pitchFamily="2" charset="2"/>
              <a:buChar char="q"/>
            </a:pPr>
            <a:r>
              <a:rPr lang="en-US" sz="2800" b="1" dirty="0">
                <a:solidFill>
                  <a:srgbClr val="C00000"/>
                </a:solidFill>
                <a:latin typeface="Tajawal ExtraBold" panose="00000800000000000000" pitchFamily="2" charset="-78"/>
                <a:cs typeface="Tajawal ExtraBold" panose="00000800000000000000" pitchFamily="2" charset="-78"/>
              </a:rPr>
              <a:t>Attitude:</a:t>
            </a:r>
            <a:r>
              <a:rPr lang="en-US" sz="2800" b="1" dirty="0">
                <a:solidFill>
                  <a:srgbClr val="0A1F61"/>
                </a:solidFill>
                <a:latin typeface="Tajawal ExtraBold" panose="00000800000000000000" pitchFamily="2" charset="-78"/>
                <a:cs typeface="Tajawal ExtraBold" panose="00000800000000000000" pitchFamily="2" charset="-78"/>
              </a:rPr>
              <a:t> This refers to your feelings about approaching leadership.</a:t>
            </a:r>
          </a:p>
          <a:p>
            <a:pPr marL="974725" indent="-457200" algn="just">
              <a:lnSpc>
                <a:spcPts val="3400"/>
              </a:lnSpc>
              <a:buFont typeface="Wingdings" panose="05000000000000000000" pitchFamily="2" charset="2"/>
              <a:buChar char="q"/>
            </a:pPr>
            <a:r>
              <a:rPr lang="en-US" sz="2800" b="1" dirty="0">
                <a:solidFill>
                  <a:srgbClr val="C00000"/>
                </a:solidFill>
                <a:latin typeface="Tajawal ExtraBold" panose="00000800000000000000" pitchFamily="2" charset="-78"/>
                <a:cs typeface="Tajawal ExtraBold" panose="00000800000000000000" pitchFamily="2" charset="-78"/>
              </a:rPr>
              <a:t>Guiding principles: </a:t>
            </a:r>
            <a:r>
              <a:rPr lang="en-US" sz="2800" b="1" dirty="0">
                <a:solidFill>
                  <a:srgbClr val="0A1F61"/>
                </a:solidFill>
                <a:latin typeface="Tajawal ExtraBold" panose="00000800000000000000" pitchFamily="2" charset="-78"/>
                <a:cs typeface="Tajawal ExtraBold" panose="00000800000000000000" pitchFamily="2" charset="-78"/>
              </a:rPr>
              <a:t>Your guiding principles refer to your personal beliefs and values you consider when leading others.</a:t>
            </a:r>
          </a:p>
          <a:p>
            <a:pPr marL="974725" indent="-457200" algn="just">
              <a:lnSpc>
                <a:spcPts val="3400"/>
              </a:lnSpc>
              <a:buFont typeface="Wingdings" panose="05000000000000000000" pitchFamily="2" charset="2"/>
              <a:buChar char="q"/>
            </a:pPr>
            <a:r>
              <a:rPr lang="en-US" sz="2800" b="1" dirty="0">
                <a:solidFill>
                  <a:srgbClr val="C00000"/>
                </a:solidFill>
                <a:latin typeface="Tajawal ExtraBold" panose="00000800000000000000" pitchFamily="2" charset="-78"/>
                <a:cs typeface="Tajawal ExtraBold" panose="00000800000000000000" pitchFamily="2" charset="-78"/>
              </a:rPr>
              <a:t>Behavior:</a:t>
            </a:r>
            <a:r>
              <a:rPr lang="en-US" sz="2800" b="1" dirty="0">
                <a:solidFill>
                  <a:srgbClr val="0A1F61"/>
                </a:solidFill>
                <a:latin typeface="Tajawal ExtraBold" panose="00000800000000000000" pitchFamily="2" charset="-78"/>
                <a:cs typeface="Tajawal ExtraBold" panose="00000800000000000000" pitchFamily="2" charset="-78"/>
              </a:rPr>
              <a:t> Your behavior refers to the way you conduct yourself to ultimately reach a favorable outcome.</a:t>
            </a: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902551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5107232"/>
          </a:xfrm>
          <a:prstGeom prst="rect">
            <a:avLst/>
          </a:prstGeom>
          <a:noFill/>
        </p:spPr>
        <p:txBody>
          <a:bodyPr wrap="square" rtlCol="0">
            <a:spAutoFit/>
          </a:bodyPr>
          <a:lstStyle/>
          <a:p>
            <a:pPr marL="517525" algn="just">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Why is a personal leadership philosophy important?</a:t>
            </a:r>
          </a:p>
          <a:p>
            <a:pPr marL="860425" indent="-3429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personal leadership philosophy is important for several reasons, regardless of your company size. Here are the three benefits of having a personal leadership philosophy:</a:t>
            </a:r>
          </a:p>
          <a:p>
            <a:pPr marL="860425" indent="-3429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Defines your character: Having a personal leadership philosophy will help you understand your character. This is important because your character affects how you interact with others and in various situations.</a:t>
            </a:r>
          </a:p>
          <a:p>
            <a:pPr marL="860425" indent="-3429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Provides consistency: When you have a personal leadership philosophy, you're more apt to be consistent with your actions and behaviors.</a:t>
            </a:r>
          </a:p>
          <a:p>
            <a:pPr marL="860425" indent="-3429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Fosters collaboration: This type of philosophy also helps foster meaningful collaboration. Once your employees understand why you act the way you do, they'll be more apt to collaborate with you because they're aware and comfortable with your leadership style.</a:t>
            </a:r>
            <a:endParaRPr lang="en-US"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851377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9" y="1431915"/>
            <a:ext cx="10809723" cy="3994170"/>
          </a:xfrm>
          <a:prstGeom prst="rect">
            <a:avLst/>
          </a:prstGeom>
          <a:noFill/>
        </p:spPr>
        <p:txBody>
          <a:bodyPr wrap="square" rtlCol="0">
            <a:spAutoFit/>
          </a:bodyPr>
          <a:lstStyle/>
          <a:p>
            <a:pPr marL="517525" algn="just">
              <a:lnSpc>
                <a:spcPct val="150000"/>
              </a:lnSpc>
            </a:pPr>
            <a:r>
              <a:rPr lang="en-US" sz="2800" b="1" dirty="0">
                <a:solidFill>
                  <a:srgbClr val="C00000"/>
                </a:solidFill>
                <a:latin typeface="Tajawal ExtraBold" panose="00000800000000000000" pitchFamily="2" charset="-78"/>
                <a:cs typeface="Tajawal ExtraBold" panose="00000800000000000000" pitchFamily="2" charset="-78"/>
              </a:rPr>
              <a:t>How to develop a personal leadership philosophy?</a:t>
            </a:r>
          </a:p>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If you're wanting to create a personal leadership philosophy, consider the following steps:</a:t>
            </a:r>
          </a:p>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Consider what you value.</a:t>
            </a:r>
          </a:p>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Determine your goals.</a:t>
            </a:r>
          </a:p>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Start writing your personal leadership philosophy.</a:t>
            </a:r>
          </a:p>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Reflect on your leadership philosophy.</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9816087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4349396"/>
          </a:xfrm>
          <a:prstGeom prst="rect">
            <a:avLst/>
          </a:prstGeom>
          <a:noFill/>
        </p:spPr>
        <p:txBody>
          <a:bodyPr wrap="square" rtlCol="0">
            <a:spAutoFit/>
          </a:bodyPr>
          <a:lstStyle/>
          <a:p>
            <a:pPr marL="517525" algn="just">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1. Consider what you value</a:t>
            </a:r>
          </a:p>
          <a:p>
            <a:pPr marL="860425" indent="-3429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Before you begin writing your personal leadership philosophy, it's important to consider what values you hold and what values you think make a good leader. </a:t>
            </a:r>
          </a:p>
          <a:p>
            <a:pPr marL="860425" indent="-3429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These are the values you'll highlight in your philosophy. </a:t>
            </a:r>
          </a:p>
          <a:p>
            <a:pPr marL="860425" indent="-3429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It's also important to determine your strengths and values when it comes to your behavior and what you value. Focus on the specific values that you believe will make you a good leader and influence your decisions.</a:t>
            </a:r>
          </a:p>
          <a:p>
            <a:pPr marL="860425" indent="-3429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it helps, make a list of your past achievements and failures. This will help you define both your values and your priorities.</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535418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3977499"/>
          </a:xfrm>
          <a:prstGeom prst="rect">
            <a:avLst/>
          </a:prstGeom>
          <a:noFill/>
        </p:spPr>
        <p:txBody>
          <a:bodyPr wrap="square" rtlCol="0">
            <a:spAutoFit/>
          </a:bodyPr>
          <a:lstStyle/>
          <a:p>
            <a:pPr marL="517525" algn="just">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2. Determine your goals</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When writing your personal leadership philosophy, it's also important to consider what you hope to achieve and what outcomes you want to see come to fruition as a leader. </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Identify these goals, determine how you'll achieve them, what achieving them will accomplish and find out how long it will take you to reach these goals. </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Consider how the values you selected in the previous step will help you reach or impact these goals.</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57030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3541482"/>
          </a:xfrm>
          <a:prstGeom prst="rect">
            <a:avLst/>
          </a:prstGeom>
          <a:noFill/>
        </p:spPr>
        <p:txBody>
          <a:bodyPr wrap="square" rtlCol="0">
            <a:spAutoFit/>
          </a:bodyPr>
          <a:lstStyle/>
          <a:p>
            <a:pPr marL="517525" algn="just">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3. Start writing your personal leadership philosophy</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Next, begin writing your personal leadership philosophy. If you write your philosophy, it will help you gather your thoughts and ensure you state all you want to. Doing so will also keep you accountable. </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Use the four components of a personal leadership philosophy mentioned previously as you write. This includes theory, attitude, principles and behavior.</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099501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4410631"/>
          </a:xfrm>
          <a:prstGeom prst="rect">
            <a:avLst/>
          </a:prstGeom>
          <a:noFill/>
        </p:spPr>
        <p:txBody>
          <a:bodyPr wrap="square" rtlCol="0">
            <a:spAutoFit/>
          </a:bodyPr>
          <a:lstStyle/>
          <a:p>
            <a:pPr marL="517525" algn="just">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4. Reflect on your leadership philosophy</a:t>
            </a: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ts val="34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Once you've written your personal leadership philosophy, evaluate how you've held true to it over time. If you don't feel as though you've been behaving or acting upon what you planned in your philosophy, let it guide you back to being the leader you strive to be. </a:t>
            </a:r>
          </a:p>
          <a:p>
            <a:pPr marL="860425" indent="-342900" algn="just">
              <a:lnSpc>
                <a:spcPts val="34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Consider what actions you've taken that have strayed you from your leadership philosophy as well as which you've stayed committed to. </a:t>
            </a:r>
          </a:p>
          <a:p>
            <a:pPr marL="860425" indent="-342900" algn="just">
              <a:lnSpc>
                <a:spcPts val="34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Ultimately, reflecting on your leadership philosophy will help you understand the areas where you can improve or the parts of your philosophy that are no longer within reach.</a:t>
            </a:r>
          </a:p>
        </p:txBody>
      </p:sp>
    </p:spTree>
    <p:extLst>
      <p:ext uri="{BB962C8B-B14F-4D97-AF65-F5344CB8AC3E}">
        <p14:creationId xmlns:p14="http://schemas.microsoft.com/office/powerpoint/2010/main" val="30476500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4799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5273944"/>
          </a:xfrm>
          <a:prstGeom prst="rect">
            <a:avLst/>
          </a:prstGeom>
          <a:noFill/>
        </p:spPr>
        <p:txBody>
          <a:bodyPr wrap="square" rtlCol="0">
            <a:spAutoFit/>
          </a:bodyPr>
          <a:lstStyle/>
          <a:p>
            <a:pPr marL="860425" indent="-342900" algn="just">
              <a:lnSpc>
                <a:spcPts val="34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Here are some examples of a personal leadership philosophy:</a:t>
            </a:r>
          </a:p>
          <a:p>
            <a:pPr marL="860425" indent="-342900" algn="just">
              <a:lnSpc>
                <a:spcPts val="34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Example 1</a:t>
            </a:r>
            <a:endParaRPr lang="en-US" sz="2300" b="1" dirty="0">
              <a:solidFill>
                <a:srgbClr val="0A1F61"/>
              </a:solidFill>
              <a:latin typeface="Tajawal ExtraBold" panose="00000800000000000000" pitchFamily="2" charset="-78"/>
              <a:cs typeface="Tajawal ExtraBold" panose="00000800000000000000" pitchFamily="2" charset="-78"/>
            </a:endParaRPr>
          </a:p>
          <a:p>
            <a:pPr marL="517525" algn="just">
              <a:lnSpc>
                <a:spcPts val="3400"/>
              </a:lnSpc>
            </a:pPr>
            <a:r>
              <a:rPr lang="en-US" sz="2000" b="1" i="1" dirty="0">
                <a:solidFill>
                  <a:srgbClr val="7030A0"/>
                </a:solidFill>
                <a:latin typeface="Tajawal ExtraBold" panose="00000800000000000000" pitchFamily="2" charset="-78"/>
                <a:cs typeface="Tajawal ExtraBold" panose="00000800000000000000" pitchFamily="2" charset="-78"/>
              </a:rPr>
              <a:t>Leadership is about inspiring and encouraging others every step of the way. It's about building a positive environment where employees can thrive and use the skills to the best of their ability. My support for others will foster healthy communications and innovative ideas. Leadership is about motivating others and providing them with the confidence they need to see their full potential.</a:t>
            </a:r>
          </a:p>
          <a:p>
            <a:pPr marL="517525" algn="just">
              <a:lnSpc>
                <a:spcPts val="3400"/>
              </a:lnSpc>
            </a:pPr>
            <a:r>
              <a:rPr lang="en-US" sz="2000" b="1" i="1" dirty="0">
                <a:solidFill>
                  <a:srgbClr val="7030A0"/>
                </a:solidFill>
                <a:latin typeface="Tajawal ExtraBold" panose="00000800000000000000" pitchFamily="2" charset="-78"/>
                <a:cs typeface="Tajawal ExtraBold" panose="00000800000000000000" pitchFamily="2" charset="-78"/>
              </a:rPr>
              <a:t>As a leader, it's important to be considerate of others' feelings and use everyone's passion for good. I value the opinion of others, respect their beliefs and listen to their concerns with an open mind. I care about leading with heart and using my leadership platform to cultivate a positive place for growth. Ultimately, leadership is about being a strong leader that others can depend on.</a:t>
            </a:r>
          </a:p>
        </p:txBody>
      </p:sp>
    </p:spTree>
    <p:extLst>
      <p:ext uri="{BB962C8B-B14F-4D97-AF65-F5344CB8AC3E}">
        <p14:creationId xmlns:p14="http://schemas.microsoft.com/office/powerpoint/2010/main" val="425173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4799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4401911"/>
          </a:xfrm>
          <a:prstGeom prst="rect">
            <a:avLst/>
          </a:prstGeom>
          <a:noFill/>
        </p:spPr>
        <p:txBody>
          <a:bodyPr wrap="square" rtlCol="0">
            <a:spAutoFit/>
          </a:bodyPr>
          <a:lstStyle/>
          <a:p>
            <a:pPr marL="860425" indent="-342900" algn="just">
              <a:lnSpc>
                <a:spcPts val="34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Here are some examples of a personal leadership philosophy:</a:t>
            </a:r>
          </a:p>
          <a:p>
            <a:pPr marL="860425" indent="-342900" algn="just">
              <a:lnSpc>
                <a:spcPts val="34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Example 2</a:t>
            </a:r>
            <a:endParaRPr lang="en-US" sz="2300" b="1" dirty="0">
              <a:solidFill>
                <a:srgbClr val="0A1F61"/>
              </a:solidFill>
              <a:latin typeface="Tajawal ExtraBold" panose="00000800000000000000" pitchFamily="2" charset="-78"/>
              <a:cs typeface="Tajawal ExtraBold" panose="00000800000000000000" pitchFamily="2" charset="-78"/>
            </a:endParaRPr>
          </a:p>
          <a:p>
            <a:pPr marL="517525" algn="just">
              <a:lnSpc>
                <a:spcPts val="3400"/>
              </a:lnSpc>
            </a:pPr>
            <a:r>
              <a:rPr lang="en-US" sz="2000" b="1" i="1" dirty="0">
                <a:solidFill>
                  <a:srgbClr val="7030A0"/>
                </a:solidFill>
                <a:latin typeface="Tajawal ExtraBold" panose="00000800000000000000" pitchFamily="2" charset="-78"/>
                <a:cs typeface="Tajawal ExtraBold" panose="00000800000000000000" pitchFamily="2" charset="-78"/>
              </a:rPr>
              <a:t>I believe being an effective leader relies on their passion for commitment and innovation. To build a strong company, a leader should be focused on reaching goals and creating advanced strategies that could propel the company forward. Leadership involves being determined to see everything through to completion and having the creativity to inspire new ways of thinking. I care about making an impact by doing what's needed for the company as a whole. I value dedication and persistence and listen to the needs of others along the path toward goal completion. I strive to be a leader that inspires others to do the same.</a:t>
            </a:r>
          </a:p>
        </p:txBody>
      </p:sp>
    </p:spTree>
    <p:extLst>
      <p:ext uri="{BB962C8B-B14F-4D97-AF65-F5344CB8AC3E}">
        <p14:creationId xmlns:p14="http://schemas.microsoft.com/office/powerpoint/2010/main" val="2594564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AA97EC4-BDA6-6C84-4A93-CF9080F6A591}"/>
              </a:ext>
            </a:extLst>
          </p:cNvPr>
          <p:cNvSpPr txBox="1"/>
          <p:nvPr/>
        </p:nvSpPr>
        <p:spPr>
          <a:xfrm>
            <a:off x="1446654" y="1818302"/>
            <a:ext cx="10055058" cy="3221395"/>
          </a:xfrm>
          <a:prstGeom prst="rect">
            <a:avLst/>
          </a:prstGeom>
          <a:noFill/>
        </p:spPr>
        <p:txBody>
          <a:bodyPr wrap="square" rtlCol="0">
            <a:spAutoFit/>
          </a:bodyPr>
          <a:lstStyle/>
          <a:p>
            <a:pPr algn="just">
              <a:lnSpc>
                <a:spcPts val="2300"/>
              </a:lnSpc>
            </a:pPr>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marL="463550" lvl="1"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Leaders’ Core Tasks</a:t>
            </a:r>
          </a:p>
          <a:p>
            <a:pPr marL="463550" lvl="1"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Developing a Plan for Building Leadership</a:t>
            </a:r>
          </a:p>
          <a:p>
            <a:pPr marL="463550" lvl="1"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Building Leadership </a:t>
            </a:r>
            <a:r>
              <a:rPr lang="en-US" sz="2200" b="1" dirty="0">
                <a:solidFill>
                  <a:srgbClr val="C00000"/>
                </a:solidFill>
                <a:latin typeface="Tajawal ExtraBold" panose="00000800000000000000" pitchFamily="2" charset="-78"/>
                <a:cs typeface="Tajawal ExtraBold" panose="00000800000000000000" pitchFamily="2" charset="-78"/>
              </a:rPr>
              <a:t>11</a:t>
            </a:r>
            <a:r>
              <a:rPr lang="en-US" sz="2200" b="1" dirty="0">
                <a:solidFill>
                  <a:srgbClr val="0A1F61"/>
                </a:solidFill>
                <a:latin typeface="Tajawal ExtraBold" panose="00000800000000000000" pitchFamily="2" charset="-78"/>
                <a:cs typeface="Tajawal ExtraBold" panose="00000800000000000000" pitchFamily="2" charset="-78"/>
              </a:rPr>
              <a:t> Steps</a:t>
            </a:r>
          </a:p>
          <a:p>
            <a:pPr marL="463550" lvl="1"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How to Develop a Personal Leadership Philosophy?</a:t>
            </a:r>
          </a:p>
          <a:p>
            <a:pPr marL="1377950" lvl="3"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Examples of a personal leadership philosophy (Example 1 &amp; 2)</a:t>
            </a:r>
          </a:p>
          <a:p>
            <a:pPr algn="just">
              <a:lnSpc>
                <a:spcPts val="2300"/>
              </a:lnSpc>
            </a:pPr>
            <a:endParaRPr lang="en-US" sz="2400" b="1" u="sng" dirty="0">
              <a:solidFill>
                <a:srgbClr val="FF8C0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58188730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descr="Logo&#10;&#10;Description automatically generat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629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1874165" y="1633537"/>
            <a:ext cx="9072748" cy="4093428"/>
          </a:xfrm>
          <a:prstGeom prst="rect">
            <a:avLst/>
          </a:prstGeom>
          <a:noFill/>
        </p:spPr>
        <p:txBody>
          <a:bodyPr wrap="square" rtlCol="0">
            <a:spAutoFit/>
          </a:bodyPr>
          <a:lstStyle/>
          <a:p>
            <a:pPr marL="285750" indent="-285750">
              <a:buFont typeface="Wingdings" panose="05000000000000000000" pitchFamily="2" charset="2"/>
              <a:buChar char="q"/>
            </a:pPr>
            <a:r>
              <a:rPr lang="en-US" sz="2000" dirty="0">
                <a:effectLst/>
              </a:rPr>
              <a:t>Rabinowitz, P. (n.d.). </a:t>
            </a:r>
            <a:r>
              <a:rPr lang="en-US" sz="2000" i="1" dirty="0">
                <a:effectLst/>
              </a:rPr>
              <a:t>Leadership and Management chapter 13:16. Community Tool Box</a:t>
            </a:r>
            <a:r>
              <a:rPr lang="en-US" sz="2000" dirty="0">
                <a:effectLst/>
              </a:rPr>
              <a:t>. Retrieved January 4, 2023, from https://ctb.ku.edu/en/table-of-contents</a:t>
            </a:r>
            <a:endParaRPr lang="en-US" sz="2000" dirty="0">
              <a:cs typeface="Tajawal Medium" panose="00000600000000000000" pitchFamily="2" charset="-78"/>
            </a:endParaRPr>
          </a:p>
          <a:p>
            <a:pPr marL="285750" indent="-285750">
              <a:buFont typeface="Wingdings" panose="05000000000000000000" pitchFamily="2" charset="2"/>
              <a:buChar char="q"/>
            </a:pPr>
            <a:r>
              <a:rPr lang="en-US" sz="2000" dirty="0" err="1">
                <a:cs typeface="Tajawal Medium" panose="00000600000000000000" pitchFamily="2" charset="-78"/>
              </a:rPr>
              <a:t>Bli</a:t>
            </a:r>
            <a:r>
              <a:rPr lang="en-US" sz="2000" dirty="0">
                <a:cs typeface="Tajawal Medium" panose="00000600000000000000" pitchFamily="2" charset="-78"/>
              </a:rPr>
              <a:t>-Group-Wp. (2011</a:t>
            </a:r>
            <a:r>
              <a:rPr lang="en-US" sz="2000" i="1" dirty="0">
                <a:cs typeface="Tajawal Medium" panose="00000600000000000000" pitchFamily="2" charset="-78"/>
              </a:rPr>
              <a:t>). Leadership Course material</a:t>
            </a:r>
            <a:r>
              <a:rPr lang="en-US" sz="2000" dirty="0">
                <a:cs typeface="Tajawal Medium" panose="00000600000000000000" pitchFamily="2" charset="-78"/>
              </a:rPr>
              <a:t>. </a:t>
            </a:r>
            <a:r>
              <a:rPr lang="en-US" sz="2000" dirty="0" err="1">
                <a:cs typeface="Tajawal Medium" panose="00000600000000000000" pitchFamily="2" charset="-78"/>
              </a:rPr>
              <a:t>Amideast</a:t>
            </a:r>
            <a:r>
              <a:rPr lang="en-US" sz="2000" dirty="0">
                <a:cs typeface="Tajawal Medium" panose="00000600000000000000" pitchFamily="2" charset="-78"/>
              </a:rPr>
              <a:t> Egypt. Business Intelligence, Training &amp; Consulting, http://bli-group.com/ </a:t>
            </a:r>
          </a:p>
          <a:p>
            <a:pPr marL="285750" indent="-285750">
              <a:buFont typeface="Wingdings" panose="05000000000000000000" pitchFamily="2" charset="2"/>
              <a:buChar char="q"/>
            </a:pPr>
            <a:r>
              <a:rPr lang="en-US" sz="2000" dirty="0">
                <a:effectLst/>
              </a:rPr>
              <a:t> Indeed Editorial Team. (2022, June 25). </a:t>
            </a:r>
            <a:r>
              <a:rPr lang="en-US" sz="2000" i="1" dirty="0">
                <a:effectLst/>
              </a:rPr>
              <a:t>What is a personal leadership philosophy? </a:t>
            </a:r>
            <a:r>
              <a:rPr lang="en-US" sz="2000" dirty="0">
                <a:effectLst/>
              </a:rPr>
              <a:t>. indeed.com. Retrieved March 25, 2023, from https://www.indeed.com/career-advice/career-development/personal-leadership-philosophy </a:t>
            </a:r>
          </a:p>
          <a:p>
            <a:pPr marL="285750" indent="-285750">
              <a:buFont typeface="Wingdings" panose="05000000000000000000" pitchFamily="2" charset="2"/>
              <a:buChar char="q"/>
            </a:pPr>
            <a:r>
              <a:rPr lang="en-US" sz="2000" dirty="0">
                <a:effectLst/>
              </a:rPr>
              <a:t>Alford, C. (2023, February 9). </a:t>
            </a:r>
            <a:r>
              <a:rPr lang="en-US" sz="2000" i="1" dirty="0">
                <a:effectLst/>
              </a:rPr>
              <a:t>How to develop a compelling leadership philosophy</a:t>
            </a:r>
            <a:r>
              <a:rPr lang="en-US" sz="2000" dirty="0">
                <a:effectLst/>
              </a:rPr>
              <a:t>. Young and the Invested. Retrieved March 25, 2023, from https://youngandtheinvested.com/develop-a-leadership-philosophy/ </a:t>
            </a:r>
          </a:p>
          <a:p>
            <a:pPr marL="285750" indent="-285750">
              <a:buFont typeface="Wingdings" panose="05000000000000000000" pitchFamily="2" charset="2"/>
              <a:buChar char="q"/>
            </a:pPr>
            <a:r>
              <a:rPr lang="en-US" sz="2000" i="1" dirty="0">
                <a:effectLst/>
              </a:rPr>
              <a:t>7 ways to build stronger leadership skills</a:t>
            </a:r>
            <a:r>
              <a:rPr lang="en-US" sz="2000" dirty="0">
                <a:effectLst/>
              </a:rPr>
              <a:t>. BDC.ca. (2023, February 7). Retrieved March 25, 2023, from https://www.bdc.ca/en/articles-tools/entrepreneurial-skills/be-effective-leader/leadership-skills-strategies-advice </a:t>
            </a:r>
          </a:p>
        </p:txBody>
      </p:sp>
      <p:sp>
        <p:nvSpPr>
          <p:cNvPr id="5" name="TextBox 4">
            <a:extLst>
              <a:ext uri="{FF2B5EF4-FFF2-40B4-BE49-F238E27FC236}">
                <a16:creationId xmlns:a16="http://schemas.microsoft.com/office/drawing/2014/main" id="{05E975C6-0EC6-6740-A2B5-41459D46FA52}"/>
              </a:ext>
            </a:extLst>
          </p:cNvPr>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Logo&#10;&#10;Description automatically generate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1947651"/>
            <a:ext cx="3292524"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4866</TotalTime>
  <Words>2897</Words>
  <Application>Microsoft Office PowerPoint</Application>
  <PresentationFormat>Widescreen</PresentationFormat>
  <Paragraphs>341</Paragraphs>
  <Slides>41</Slides>
  <Notes>10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 Rady</cp:lastModifiedBy>
  <cp:revision>128</cp:revision>
  <dcterms:created xsi:type="dcterms:W3CDTF">2021-08-03T13:03:26Z</dcterms:created>
  <dcterms:modified xsi:type="dcterms:W3CDTF">2023-04-01T00:32:20Z</dcterms:modified>
</cp:coreProperties>
</file>