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50"/>
  </p:notesMasterIdLst>
  <p:sldIdLst>
    <p:sldId id="498" r:id="rId6"/>
    <p:sldId id="1028" r:id="rId7"/>
    <p:sldId id="953" r:id="rId8"/>
    <p:sldId id="1032" r:id="rId9"/>
    <p:sldId id="1164" r:id="rId10"/>
    <p:sldId id="1165" r:id="rId11"/>
    <p:sldId id="267" r:id="rId12"/>
    <p:sldId id="1166" r:id="rId13"/>
    <p:sldId id="1167" r:id="rId14"/>
    <p:sldId id="262" r:id="rId15"/>
    <p:sldId id="1178" r:id="rId16"/>
    <p:sldId id="1180" r:id="rId17"/>
    <p:sldId id="1181" r:id="rId18"/>
    <p:sldId id="268" r:id="rId19"/>
    <p:sldId id="1171" r:id="rId20"/>
    <p:sldId id="1172" r:id="rId21"/>
    <p:sldId id="1173" r:id="rId22"/>
    <p:sldId id="1174" r:id="rId23"/>
    <p:sldId id="269" r:id="rId24"/>
    <p:sldId id="1175" r:id="rId25"/>
    <p:sldId id="973" r:id="rId26"/>
    <p:sldId id="270" r:id="rId27"/>
    <p:sldId id="1189" r:id="rId28"/>
    <p:sldId id="1192" r:id="rId29"/>
    <p:sldId id="1193" r:id="rId30"/>
    <p:sldId id="1194" r:id="rId31"/>
    <p:sldId id="1195" r:id="rId32"/>
    <p:sldId id="1191" r:id="rId33"/>
    <p:sldId id="1182" r:id="rId34"/>
    <p:sldId id="1183" r:id="rId35"/>
    <p:sldId id="1184" r:id="rId36"/>
    <p:sldId id="1186" r:id="rId37"/>
    <p:sldId id="1197" r:id="rId38"/>
    <p:sldId id="1198" r:id="rId39"/>
    <p:sldId id="1199" r:id="rId40"/>
    <p:sldId id="1200" r:id="rId41"/>
    <p:sldId id="1201" r:id="rId42"/>
    <p:sldId id="1202" r:id="rId43"/>
    <p:sldId id="1176" r:id="rId44"/>
    <p:sldId id="1177" r:id="rId45"/>
    <p:sldId id="1185" r:id="rId46"/>
    <p:sldId id="1187" r:id="rId47"/>
    <p:sldId id="1203" r:id="rId48"/>
    <p:sldId id="483" r:id="rId4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9F7"/>
    <a:srgbClr val="E57716"/>
    <a:srgbClr val="FEF8E1"/>
    <a:srgbClr val="B65EDF"/>
    <a:srgbClr val="17B0E3"/>
    <a:srgbClr val="ED553B"/>
    <a:srgbClr val="BF9000"/>
    <a:srgbClr val="A9D18E"/>
    <a:srgbClr val="F6D55C"/>
    <a:srgbClr val="3CAE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2" autoAdjust="0"/>
    <p:restoredTop sz="94660"/>
  </p:normalViewPr>
  <p:slideViewPr>
    <p:cSldViewPr>
      <p:cViewPr varScale="1">
        <p:scale>
          <a:sx n="69" d="100"/>
          <a:sy n="69" d="100"/>
        </p:scale>
        <p:origin x="368" y="52"/>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6882FC-C5F0-4FC5-A433-31F434588944}" type="doc">
      <dgm:prSet loTypeId="urn:microsoft.com/office/officeart/2008/layout/AlternatingHexagons" loCatId="list" qsTypeId="urn:microsoft.com/office/officeart/2005/8/quickstyle/3d1" qsCatId="3D" csTypeId="urn:microsoft.com/office/officeart/2005/8/colors/colorful1" csCatId="colorful" phldr="1"/>
      <dgm:spPr/>
      <dgm:t>
        <a:bodyPr/>
        <a:lstStyle/>
        <a:p>
          <a:endParaRPr lang="en-US"/>
        </a:p>
      </dgm:t>
    </dgm:pt>
    <dgm:pt modelId="{37C5C6D4-B2F2-4F7A-8141-5AF9B7D8CD96}">
      <dgm:prSet phldrT="[Text]" custT="1"/>
      <dgm:spPr/>
      <dgm:t>
        <a:bodyPr/>
        <a:lstStyle/>
        <a:p>
          <a:r>
            <a:rPr lang="ar-SA" sz="1600" b="1" kern="1200" dirty="0">
              <a:solidFill>
                <a:prstClr val="white"/>
              </a:solidFill>
              <a:latin typeface="Alexandria" pitchFamily="2" charset="-78"/>
              <a:ea typeface="+mn-ea"/>
              <a:cs typeface="Alexandria" pitchFamily="2" charset="-78"/>
            </a:rPr>
            <a:t>الوضوح</a:t>
          </a:r>
          <a:endParaRPr lang="en-US" sz="1600" b="1" kern="1200" dirty="0">
            <a:solidFill>
              <a:prstClr val="white"/>
            </a:solidFill>
            <a:latin typeface="Alexandria" pitchFamily="2" charset="-78"/>
            <a:ea typeface="+mn-ea"/>
            <a:cs typeface="Alexandria" pitchFamily="2" charset="-78"/>
          </a:endParaRPr>
        </a:p>
      </dgm:t>
    </dgm:pt>
    <dgm:pt modelId="{C62B7692-D249-4734-8D1A-9FC95C2EA86E}" type="parTrans" cxnId="{6614C16E-835B-40B5-A5B4-6AB7BC31FFE9}">
      <dgm:prSet/>
      <dgm:spPr/>
      <dgm:t>
        <a:bodyPr/>
        <a:lstStyle/>
        <a:p>
          <a:endParaRPr lang="en-US"/>
        </a:p>
      </dgm:t>
    </dgm:pt>
    <dgm:pt modelId="{B0224F26-6BA6-4FD1-96B4-D507386D2EF1}" type="sibTrans" cxnId="{6614C16E-835B-40B5-A5B4-6AB7BC31FFE9}">
      <dgm:prSet custT="1"/>
      <dgm:spPr/>
      <dgm:t>
        <a:bodyPr/>
        <a:lstStyle/>
        <a:p>
          <a:r>
            <a:rPr lang="ar-SA" sz="1600" b="1" kern="1200" dirty="0">
              <a:solidFill>
                <a:prstClr val="white"/>
              </a:solidFill>
              <a:latin typeface="Alexandria" pitchFamily="2" charset="-78"/>
              <a:ea typeface="+mn-ea"/>
              <a:cs typeface="Alexandria" pitchFamily="2" charset="-78"/>
            </a:rPr>
            <a:t>الاتساق</a:t>
          </a:r>
          <a:endParaRPr lang="en-US" sz="1600" b="1" kern="1200" dirty="0">
            <a:solidFill>
              <a:prstClr val="white"/>
            </a:solidFill>
            <a:latin typeface="Alexandria" pitchFamily="2" charset="-78"/>
            <a:ea typeface="+mn-ea"/>
            <a:cs typeface="Alexandria" pitchFamily="2" charset="-78"/>
          </a:endParaRPr>
        </a:p>
      </dgm:t>
    </dgm:pt>
    <dgm:pt modelId="{277D92EE-8941-45F4-9342-712474E9321E}">
      <dgm:prSet phldrT="[Text]" custT="1"/>
      <dgm:spPr/>
      <dgm:t>
        <a:bodyPr/>
        <a:lstStyle/>
        <a:p>
          <a:pPr marL="0" lvl="0" indent="0" algn="ctr" defTabSz="711200">
            <a:lnSpc>
              <a:spcPct val="90000"/>
            </a:lnSpc>
            <a:spcBef>
              <a:spcPct val="0"/>
            </a:spcBef>
            <a:spcAft>
              <a:spcPct val="35000"/>
            </a:spcAft>
            <a:buNone/>
          </a:pPr>
          <a:r>
            <a:rPr lang="ar-SA" sz="1600" b="1" kern="1200" dirty="0">
              <a:solidFill>
                <a:prstClr val="white"/>
              </a:solidFill>
              <a:latin typeface="Alexandria" pitchFamily="2" charset="-78"/>
              <a:ea typeface="+mn-ea"/>
              <a:cs typeface="Alexandria" pitchFamily="2" charset="-78"/>
            </a:rPr>
            <a:t>العمق</a:t>
          </a:r>
          <a:endParaRPr lang="en-US" sz="1600" b="1" kern="1200" dirty="0">
            <a:solidFill>
              <a:prstClr val="white"/>
            </a:solidFill>
            <a:latin typeface="Alexandria" pitchFamily="2" charset="-78"/>
            <a:ea typeface="+mn-ea"/>
            <a:cs typeface="Alexandria" pitchFamily="2" charset="-78"/>
          </a:endParaRPr>
        </a:p>
      </dgm:t>
    </dgm:pt>
    <dgm:pt modelId="{CAB6F834-3CE0-4F3C-869B-073339B66A12}" type="parTrans" cxnId="{5D0D007E-1AF3-400A-8277-33EE80A3699C}">
      <dgm:prSet/>
      <dgm:spPr/>
      <dgm:t>
        <a:bodyPr/>
        <a:lstStyle/>
        <a:p>
          <a:endParaRPr lang="en-US"/>
        </a:p>
      </dgm:t>
    </dgm:pt>
    <dgm:pt modelId="{1737092A-DDAC-4F11-BC15-449DD6628AE0}" type="sibTrans" cxnId="{5D0D007E-1AF3-400A-8277-33EE80A3699C}">
      <dgm:prSet custT="1"/>
      <dgm:spPr/>
      <dgm:t>
        <a:bodyPr/>
        <a:lstStyle/>
        <a:p>
          <a:r>
            <a:rPr lang="ar-SA" sz="1600" b="1" kern="1200" dirty="0">
              <a:solidFill>
                <a:prstClr val="white"/>
              </a:solidFill>
              <a:latin typeface="Alexandria" pitchFamily="2" charset="-78"/>
              <a:ea typeface="+mn-ea"/>
              <a:cs typeface="Alexandria" pitchFamily="2" charset="-78"/>
            </a:rPr>
            <a:t>الدقة</a:t>
          </a:r>
          <a:endParaRPr lang="en-US" sz="1600" b="1" kern="1200" dirty="0">
            <a:solidFill>
              <a:prstClr val="white"/>
            </a:solidFill>
            <a:latin typeface="Alexandria" pitchFamily="2" charset="-78"/>
            <a:ea typeface="+mn-ea"/>
            <a:cs typeface="Alexandria" pitchFamily="2" charset="-78"/>
          </a:endParaRPr>
        </a:p>
      </dgm:t>
    </dgm:pt>
    <dgm:pt modelId="{F31358AC-C6B9-4ECA-B0F6-A5E369F03E7A}">
      <dgm:prSet phldrT="[Text]" custT="1"/>
      <dgm:spPr/>
      <dgm:t>
        <a:bodyPr/>
        <a:lstStyle/>
        <a:p>
          <a:r>
            <a:rPr lang="ar-SA" sz="1200" b="1" kern="1200" dirty="0">
              <a:solidFill>
                <a:prstClr val="white"/>
              </a:solidFill>
              <a:latin typeface="Alexandria" pitchFamily="2" charset="-78"/>
              <a:ea typeface="+mn-ea"/>
              <a:cs typeface="Alexandria" pitchFamily="2" charset="-78"/>
            </a:rPr>
            <a:t>الموضوعية</a:t>
          </a:r>
          <a:endParaRPr lang="en-US" sz="1400" b="1" kern="1200" dirty="0">
            <a:solidFill>
              <a:prstClr val="white"/>
            </a:solidFill>
            <a:latin typeface="Alexandria" pitchFamily="2" charset="-78"/>
            <a:ea typeface="+mn-ea"/>
            <a:cs typeface="Alexandria" pitchFamily="2" charset="-78"/>
          </a:endParaRPr>
        </a:p>
      </dgm:t>
    </dgm:pt>
    <dgm:pt modelId="{902E7994-EA22-4DB5-8EEC-98200312A6A8}" type="parTrans" cxnId="{707E097D-85AC-4A28-B779-952C26A9BC22}">
      <dgm:prSet/>
      <dgm:spPr/>
      <dgm:t>
        <a:bodyPr/>
        <a:lstStyle/>
        <a:p>
          <a:endParaRPr lang="en-US"/>
        </a:p>
      </dgm:t>
    </dgm:pt>
    <dgm:pt modelId="{0E2A23A5-609E-4026-8F81-2895E9708DBA}" type="sibTrans" cxnId="{707E097D-85AC-4A28-B779-952C26A9BC22}">
      <dgm:prSet custT="1"/>
      <dgm:spPr/>
      <dgm:t>
        <a:bodyPr/>
        <a:lstStyle/>
        <a:p>
          <a:pPr marL="0" lvl="0" indent="0" algn="ctr" defTabSz="711200">
            <a:lnSpc>
              <a:spcPct val="90000"/>
            </a:lnSpc>
            <a:spcBef>
              <a:spcPct val="0"/>
            </a:spcBef>
            <a:spcAft>
              <a:spcPct val="35000"/>
            </a:spcAft>
            <a:buNone/>
          </a:pPr>
          <a:r>
            <a:rPr lang="ar-SA" sz="1600" b="1" kern="1200" dirty="0">
              <a:solidFill>
                <a:prstClr val="white"/>
              </a:solidFill>
              <a:latin typeface="Alexandria" pitchFamily="2" charset="-78"/>
              <a:ea typeface="+mn-ea"/>
              <a:cs typeface="Alexandria" pitchFamily="2" charset="-78"/>
            </a:rPr>
            <a:t>الشمول</a:t>
          </a:r>
          <a:endParaRPr lang="en-US" sz="1600" b="1" kern="1200" dirty="0">
            <a:solidFill>
              <a:prstClr val="white"/>
            </a:solidFill>
            <a:latin typeface="Alexandria" pitchFamily="2" charset="-78"/>
            <a:ea typeface="+mn-ea"/>
            <a:cs typeface="Alexandria" pitchFamily="2" charset="-78"/>
          </a:endParaRPr>
        </a:p>
      </dgm:t>
    </dgm:pt>
    <dgm:pt modelId="{E1D7C30B-98E3-4A6D-ABEF-6C8CEFC34992}" type="pres">
      <dgm:prSet presAssocID="{DC6882FC-C5F0-4FC5-A433-31F434588944}" presName="Name0" presStyleCnt="0">
        <dgm:presLayoutVars>
          <dgm:chMax/>
          <dgm:chPref/>
          <dgm:dir/>
          <dgm:animLvl val="lvl"/>
        </dgm:presLayoutVars>
      </dgm:prSet>
      <dgm:spPr/>
      <dgm:t>
        <a:bodyPr/>
        <a:lstStyle/>
        <a:p>
          <a:endParaRPr lang="en-US"/>
        </a:p>
      </dgm:t>
    </dgm:pt>
    <dgm:pt modelId="{02060500-9ECC-45BC-A81E-65943C7CA681}" type="pres">
      <dgm:prSet presAssocID="{37C5C6D4-B2F2-4F7A-8141-5AF9B7D8CD96}" presName="composite" presStyleCnt="0"/>
      <dgm:spPr/>
    </dgm:pt>
    <dgm:pt modelId="{AA9D9F69-3962-4E38-8956-4FA7C3DCFDD0}" type="pres">
      <dgm:prSet presAssocID="{37C5C6D4-B2F2-4F7A-8141-5AF9B7D8CD96}" presName="Parent1" presStyleLbl="node1" presStyleIdx="0" presStyleCnt="6">
        <dgm:presLayoutVars>
          <dgm:chMax val="1"/>
          <dgm:chPref val="1"/>
          <dgm:bulletEnabled val="1"/>
        </dgm:presLayoutVars>
      </dgm:prSet>
      <dgm:spPr/>
      <dgm:t>
        <a:bodyPr/>
        <a:lstStyle/>
        <a:p>
          <a:endParaRPr lang="en-US"/>
        </a:p>
      </dgm:t>
    </dgm:pt>
    <dgm:pt modelId="{BDB2855B-55BF-4E14-A749-61673F9F436D}" type="pres">
      <dgm:prSet presAssocID="{37C5C6D4-B2F2-4F7A-8141-5AF9B7D8CD96}" presName="Childtext1" presStyleLbl="revTx" presStyleIdx="0" presStyleCnt="3">
        <dgm:presLayoutVars>
          <dgm:chMax val="0"/>
          <dgm:chPref val="0"/>
          <dgm:bulletEnabled val="1"/>
        </dgm:presLayoutVars>
      </dgm:prSet>
      <dgm:spPr/>
    </dgm:pt>
    <dgm:pt modelId="{CFE664AC-7BF6-4A05-8CAD-846BECA638DE}" type="pres">
      <dgm:prSet presAssocID="{37C5C6D4-B2F2-4F7A-8141-5AF9B7D8CD96}" presName="BalanceSpacing" presStyleCnt="0"/>
      <dgm:spPr/>
    </dgm:pt>
    <dgm:pt modelId="{C849DADE-BF4B-4377-B96D-ACF153A55C54}" type="pres">
      <dgm:prSet presAssocID="{37C5C6D4-B2F2-4F7A-8141-5AF9B7D8CD96}" presName="BalanceSpacing1" presStyleCnt="0"/>
      <dgm:spPr/>
    </dgm:pt>
    <dgm:pt modelId="{7323477F-D1B6-42BC-933C-C805E4848A67}" type="pres">
      <dgm:prSet presAssocID="{B0224F26-6BA6-4FD1-96B4-D507386D2EF1}" presName="Accent1Text" presStyleLbl="node1" presStyleIdx="1" presStyleCnt="6"/>
      <dgm:spPr/>
      <dgm:t>
        <a:bodyPr/>
        <a:lstStyle/>
        <a:p>
          <a:endParaRPr lang="en-US"/>
        </a:p>
      </dgm:t>
    </dgm:pt>
    <dgm:pt modelId="{3C9FA6C9-4688-49B7-A221-FDAC4468B3EB}" type="pres">
      <dgm:prSet presAssocID="{B0224F26-6BA6-4FD1-96B4-D507386D2EF1}" presName="spaceBetweenRectangles" presStyleCnt="0"/>
      <dgm:spPr/>
    </dgm:pt>
    <dgm:pt modelId="{7F831429-7801-4A9B-852E-BFDF24065342}" type="pres">
      <dgm:prSet presAssocID="{277D92EE-8941-45F4-9342-712474E9321E}" presName="composite" presStyleCnt="0"/>
      <dgm:spPr/>
    </dgm:pt>
    <dgm:pt modelId="{7E42D4E1-DF31-489D-8646-7FB09A5D31B1}" type="pres">
      <dgm:prSet presAssocID="{277D92EE-8941-45F4-9342-712474E9321E}" presName="Parent1" presStyleLbl="node1" presStyleIdx="2" presStyleCnt="6">
        <dgm:presLayoutVars>
          <dgm:chMax val="1"/>
          <dgm:chPref val="1"/>
          <dgm:bulletEnabled val="1"/>
        </dgm:presLayoutVars>
      </dgm:prSet>
      <dgm:spPr/>
      <dgm:t>
        <a:bodyPr/>
        <a:lstStyle/>
        <a:p>
          <a:endParaRPr lang="en-US"/>
        </a:p>
      </dgm:t>
    </dgm:pt>
    <dgm:pt modelId="{8424888D-4AB5-4647-BCC6-35220D0C4D2E}" type="pres">
      <dgm:prSet presAssocID="{277D92EE-8941-45F4-9342-712474E9321E}" presName="Childtext1" presStyleLbl="revTx" presStyleIdx="1" presStyleCnt="3">
        <dgm:presLayoutVars>
          <dgm:chMax val="0"/>
          <dgm:chPref val="0"/>
          <dgm:bulletEnabled val="1"/>
        </dgm:presLayoutVars>
      </dgm:prSet>
      <dgm:spPr/>
    </dgm:pt>
    <dgm:pt modelId="{A5D6C6F2-FBFA-425D-ACD2-1A7B32C9B610}" type="pres">
      <dgm:prSet presAssocID="{277D92EE-8941-45F4-9342-712474E9321E}" presName="BalanceSpacing" presStyleCnt="0"/>
      <dgm:spPr/>
    </dgm:pt>
    <dgm:pt modelId="{BAFBA509-7355-481A-A1E0-766B00F9EA7C}" type="pres">
      <dgm:prSet presAssocID="{277D92EE-8941-45F4-9342-712474E9321E}" presName="BalanceSpacing1" presStyleCnt="0"/>
      <dgm:spPr/>
    </dgm:pt>
    <dgm:pt modelId="{591AD60E-585B-474A-AADB-3B5568AF54A9}" type="pres">
      <dgm:prSet presAssocID="{1737092A-DDAC-4F11-BC15-449DD6628AE0}" presName="Accent1Text" presStyleLbl="node1" presStyleIdx="3" presStyleCnt="6"/>
      <dgm:spPr/>
      <dgm:t>
        <a:bodyPr/>
        <a:lstStyle/>
        <a:p>
          <a:endParaRPr lang="en-US"/>
        </a:p>
      </dgm:t>
    </dgm:pt>
    <dgm:pt modelId="{1170523D-4E0C-4B7D-96DC-A1AFDB1CD7E8}" type="pres">
      <dgm:prSet presAssocID="{1737092A-DDAC-4F11-BC15-449DD6628AE0}" presName="spaceBetweenRectangles" presStyleCnt="0"/>
      <dgm:spPr/>
    </dgm:pt>
    <dgm:pt modelId="{0E33653F-CCE9-477E-882E-1491D6E84866}" type="pres">
      <dgm:prSet presAssocID="{F31358AC-C6B9-4ECA-B0F6-A5E369F03E7A}" presName="composite" presStyleCnt="0"/>
      <dgm:spPr/>
    </dgm:pt>
    <dgm:pt modelId="{68255353-088B-4FF3-BAB6-3D0F802A1105}" type="pres">
      <dgm:prSet presAssocID="{F31358AC-C6B9-4ECA-B0F6-A5E369F03E7A}" presName="Parent1" presStyleLbl="node1" presStyleIdx="4" presStyleCnt="6" custLinFactNeighborX="-2780" custLinFactNeighborY="-3213">
        <dgm:presLayoutVars>
          <dgm:chMax val="1"/>
          <dgm:chPref val="1"/>
          <dgm:bulletEnabled val="1"/>
        </dgm:presLayoutVars>
      </dgm:prSet>
      <dgm:spPr/>
      <dgm:t>
        <a:bodyPr/>
        <a:lstStyle/>
        <a:p>
          <a:endParaRPr lang="en-US"/>
        </a:p>
      </dgm:t>
    </dgm:pt>
    <dgm:pt modelId="{E74316FE-5D04-4FC4-AF46-627472936889}" type="pres">
      <dgm:prSet presAssocID="{F31358AC-C6B9-4ECA-B0F6-A5E369F03E7A}" presName="Childtext1" presStyleLbl="revTx" presStyleIdx="2" presStyleCnt="3">
        <dgm:presLayoutVars>
          <dgm:chMax val="0"/>
          <dgm:chPref val="0"/>
          <dgm:bulletEnabled val="1"/>
        </dgm:presLayoutVars>
      </dgm:prSet>
      <dgm:spPr/>
    </dgm:pt>
    <dgm:pt modelId="{24AE662E-A450-4F30-B7C1-FFC9C70089B0}" type="pres">
      <dgm:prSet presAssocID="{F31358AC-C6B9-4ECA-B0F6-A5E369F03E7A}" presName="BalanceSpacing" presStyleCnt="0"/>
      <dgm:spPr/>
    </dgm:pt>
    <dgm:pt modelId="{E9D74EAD-8056-4B4B-91A7-D1105E52D41D}" type="pres">
      <dgm:prSet presAssocID="{F31358AC-C6B9-4ECA-B0F6-A5E369F03E7A}" presName="BalanceSpacing1" presStyleCnt="0"/>
      <dgm:spPr/>
    </dgm:pt>
    <dgm:pt modelId="{9689CA5C-87CF-4A04-A455-7577291AB577}" type="pres">
      <dgm:prSet presAssocID="{0E2A23A5-609E-4026-8F81-2895E9708DBA}" presName="Accent1Text" presStyleLbl="node1" presStyleIdx="5" presStyleCnt="6"/>
      <dgm:spPr/>
      <dgm:t>
        <a:bodyPr/>
        <a:lstStyle/>
        <a:p>
          <a:endParaRPr lang="en-US"/>
        </a:p>
      </dgm:t>
    </dgm:pt>
  </dgm:ptLst>
  <dgm:cxnLst>
    <dgm:cxn modelId="{8EBD3941-DE3A-41B7-A45F-30F7C28E17D4}" type="presOf" srcId="{1737092A-DDAC-4F11-BC15-449DD6628AE0}" destId="{591AD60E-585B-474A-AADB-3B5568AF54A9}" srcOrd="0" destOrd="0" presId="urn:microsoft.com/office/officeart/2008/layout/AlternatingHexagons"/>
    <dgm:cxn modelId="{FF48FB4B-A48F-47C3-92E9-4C429363F70B}" type="presOf" srcId="{F31358AC-C6B9-4ECA-B0F6-A5E369F03E7A}" destId="{68255353-088B-4FF3-BAB6-3D0F802A1105}" srcOrd="0" destOrd="0" presId="urn:microsoft.com/office/officeart/2008/layout/AlternatingHexagons"/>
    <dgm:cxn modelId="{707E097D-85AC-4A28-B779-952C26A9BC22}" srcId="{DC6882FC-C5F0-4FC5-A433-31F434588944}" destId="{F31358AC-C6B9-4ECA-B0F6-A5E369F03E7A}" srcOrd="2" destOrd="0" parTransId="{902E7994-EA22-4DB5-8EEC-98200312A6A8}" sibTransId="{0E2A23A5-609E-4026-8F81-2895E9708DBA}"/>
    <dgm:cxn modelId="{E4D2FCAE-A960-492E-8917-1FD74F42A8D0}" type="presOf" srcId="{277D92EE-8941-45F4-9342-712474E9321E}" destId="{7E42D4E1-DF31-489D-8646-7FB09A5D31B1}" srcOrd="0" destOrd="0" presId="urn:microsoft.com/office/officeart/2008/layout/AlternatingHexagons"/>
    <dgm:cxn modelId="{6614C16E-835B-40B5-A5B4-6AB7BC31FFE9}" srcId="{DC6882FC-C5F0-4FC5-A433-31F434588944}" destId="{37C5C6D4-B2F2-4F7A-8141-5AF9B7D8CD96}" srcOrd="0" destOrd="0" parTransId="{C62B7692-D249-4734-8D1A-9FC95C2EA86E}" sibTransId="{B0224F26-6BA6-4FD1-96B4-D507386D2EF1}"/>
    <dgm:cxn modelId="{B1C9A490-D2BB-47A3-B513-711428934A9D}" type="presOf" srcId="{0E2A23A5-609E-4026-8F81-2895E9708DBA}" destId="{9689CA5C-87CF-4A04-A455-7577291AB577}" srcOrd="0" destOrd="0" presId="urn:microsoft.com/office/officeart/2008/layout/AlternatingHexagons"/>
    <dgm:cxn modelId="{BD7F0B0F-5D01-4226-8B23-D944F5F6A1CF}" type="presOf" srcId="{B0224F26-6BA6-4FD1-96B4-D507386D2EF1}" destId="{7323477F-D1B6-42BC-933C-C805E4848A67}" srcOrd="0" destOrd="0" presId="urn:microsoft.com/office/officeart/2008/layout/AlternatingHexagons"/>
    <dgm:cxn modelId="{86C913F9-69C4-4BF9-B8E8-2012437357B1}" type="presOf" srcId="{37C5C6D4-B2F2-4F7A-8141-5AF9B7D8CD96}" destId="{AA9D9F69-3962-4E38-8956-4FA7C3DCFDD0}" srcOrd="0" destOrd="0" presId="urn:microsoft.com/office/officeart/2008/layout/AlternatingHexagons"/>
    <dgm:cxn modelId="{5D0D007E-1AF3-400A-8277-33EE80A3699C}" srcId="{DC6882FC-C5F0-4FC5-A433-31F434588944}" destId="{277D92EE-8941-45F4-9342-712474E9321E}" srcOrd="1" destOrd="0" parTransId="{CAB6F834-3CE0-4F3C-869B-073339B66A12}" sibTransId="{1737092A-DDAC-4F11-BC15-449DD6628AE0}"/>
    <dgm:cxn modelId="{F9CC5C15-D753-4733-A3EE-43B4AADB1C6F}" type="presOf" srcId="{DC6882FC-C5F0-4FC5-A433-31F434588944}" destId="{E1D7C30B-98E3-4A6D-ABEF-6C8CEFC34992}" srcOrd="0" destOrd="0" presId="urn:microsoft.com/office/officeart/2008/layout/AlternatingHexagons"/>
    <dgm:cxn modelId="{E7CFFF01-B895-4402-BD78-0C0C94955DF7}" type="presParOf" srcId="{E1D7C30B-98E3-4A6D-ABEF-6C8CEFC34992}" destId="{02060500-9ECC-45BC-A81E-65943C7CA681}" srcOrd="0" destOrd="0" presId="urn:microsoft.com/office/officeart/2008/layout/AlternatingHexagons"/>
    <dgm:cxn modelId="{2DF4170A-1F94-49CC-AD61-C06D48120E6F}" type="presParOf" srcId="{02060500-9ECC-45BC-A81E-65943C7CA681}" destId="{AA9D9F69-3962-4E38-8956-4FA7C3DCFDD0}" srcOrd="0" destOrd="0" presId="urn:microsoft.com/office/officeart/2008/layout/AlternatingHexagons"/>
    <dgm:cxn modelId="{C143CE3E-B851-43BB-8A84-871F78CEF576}" type="presParOf" srcId="{02060500-9ECC-45BC-A81E-65943C7CA681}" destId="{BDB2855B-55BF-4E14-A749-61673F9F436D}" srcOrd="1" destOrd="0" presId="urn:microsoft.com/office/officeart/2008/layout/AlternatingHexagons"/>
    <dgm:cxn modelId="{9502E3DC-35AE-47FB-8999-EE44A7DC4683}" type="presParOf" srcId="{02060500-9ECC-45BC-A81E-65943C7CA681}" destId="{CFE664AC-7BF6-4A05-8CAD-846BECA638DE}" srcOrd="2" destOrd="0" presId="urn:microsoft.com/office/officeart/2008/layout/AlternatingHexagons"/>
    <dgm:cxn modelId="{35390F32-D369-4CCD-9EA3-3BED520E3C2A}" type="presParOf" srcId="{02060500-9ECC-45BC-A81E-65943C7CA681}" destId="{C849DADE-BF4B-4377-B96D-ACF153A55C54}" srcOrd="3" destOrd="0" presId="urn:microsoft.com/office/officeart/2008/layout/AlternatingHexagons"/>
    <dgm:cxn modelId="{1612C090-CD19-43BA-A141-DBBE019A7607}" type="presParOf" srcId="{02060500-9ECC-45BC-A81E-65943C7CA681}" destId="{7323477F-D1B6-42BC-933C-C805E4848A67}" srcOrd="4" destOrd="0" presId="urn:microsoft.com/office/officeart/2008/layout/AlternatingHexagons"/>
    <dgm:cxn modelId="{6081A3CD-B880-4BFC-B11C-70A64CB3102B}" type="presParOf" srcId="{E1D7C30B-98E3-4A6D-ABEF-6C8CEFC34992}" destId="{3C9FA6C9-4688-49B7-A221-FDAC4468B3EB}" srcOrd="1" destOrd="0" presId="urn:microsoft.com/office/officeart/2008/layout/AlternatingHexagons"/>
    <dgm:cxn modelId="{E287CBD8-488F-49E4-86B4-E8294C34A2E4}" type="presParOf" srcId="{E1D7C30B-98E3-4A6D-ABEF-6C8CEFC34992}" destId="{7F831429-7801-4A9B-852E-BFDF24065342}" srcOrd="2" destOrd="0" presId="urn:microsoft.com/office/officeart/2008/layout/AlternatingHexagons"/>
    <dgm:cxn modelId="{EB1AC7D8-716E-4F70-A2AD-8AF0F25AED7E}" type="presParOf" srcId="{7F831429-7801-4A9B-852E-BFDF24065342}" destId="{7E42D4E1-DF31-489D-8646-7FB09A5D31B1}" srcOrd="0" destOrd="0" presId="urn:microsoft.com/office/officeart/2008/layout/AlternatingHexagons"/>
    <dgm:cxn modelId="{79958DFC-E9D5-4C37-8F2A-578AB14A551E}" type="presParOf" srcId="{7F831429-7801-4A9B-852E-BFDF24065342}" destId="{8424888D-4AB5-4647-BCC6-35220D0C4D2E}" srcOrd="1" destOrd="0" presId="urn:microsoft.com/office/officeart/2008/layout/AlternatingHexagons"/>
    <dgm:cxn modelId="{2D8F6338-EF82-4A05-88B0-2CD465284497}" type="presParOf" srcId="{7F831429-7801-4A9B-852E-BFDF24065342}" destId="{A5D6C6F2-FBFA-425D-ACD2-1A7B32C9B610}" srcOrd="2" destOrd="0" presId="urn:microsoft.com/office/officeart/2008/layout/AlternatingHexagons"/>
    <dgm:cxn modelId="{61719C01-4B14-4CFF-8B8F-8AE7404C8EDB}" type="presParOf" srcId="{7F831429-7801-4A9B-852E-BFDF24065342}" destId="{BAFBA509-7355-481A-A1E0-766B00F9EA7C}" srcOrd="3" destOrd="0" presId="urn:microsoft.com/office/officeart/2008/layout/AlternatingHexagons"/>
    <dgm:cxn modelId="{0CCD618F-8FAC-4511-B3D2-BD88A3FCC19A}" type="presParOf" srcId="{7F831429-7801-4A9B-852E-BFDF24065342}" destId="{591AD60E-585B-474A-AADB-3B5568AF54A9}" srcOrd="4" destOrd="0" presId="urn:microsoft.com/office/officeart/2008/layout/AlternatingHexagons"/>
    <dgm:cxn modelId="{B92D6888-B76C-4C25-8204-8F22ADDA7FDC}" type="presParOf" srcId="{E1D7C30B-98E3-4A6D-ABEF-6C8CEFC34992}" destId="{1170523D-4E0C-4B7D-96DC-A1AFDB1CD7E8}" srcOrd="3" destOrd="0" presId="urn:microsoft.com/office/officeart/2008/layout/AlternatingHexagons"/>
    <dgm:cxn modelId="{4FE71038-10BB-4324-BCC8-A775E50E481B}" type="presParOf" srcId="{E1D7C30B-98E3-4A6D-ABEF-6C8CEFC34992}" destId="{0E33653F-CCE9-477E-882E-1491D6E84866}" srcOrd="4" destOrd="0" presId="urn:microsoft.com/office/officeart/2008/layout/AlternatingHexagons"/>
    <dgm:cxn modelId="{BA360508-E71D-4082-87F8-D0C9D5B762D7}" type="presParOf" srcId="{0E33653F-CCE9-477E-882E-1491D6E84866}" destId="{68255353-088B-4FF3-BAB6-3D0F802A1105}" srcOrd="0" destOrd="0" presId="urn:microsoft.com/office/officeart/2008/layout/AlternatingHexagons"/>
    <dgm:cxn modelId="{A36B1B01-08F3-48CE-8BAB-5D8CC09D02D6}" type="presParOf" srcId="{0E33653F-CCE9-477E-882E-1491D6E84866}" destId="{E74316FE-5D04-4FC4-AF46-627472936889}" srcOrd="1" destOrd="0" presId="urn:microsoft.com/office/officeart/2008/layout/AlternatingHexagons"/>
    <dgm:cxn modelId="{26D0E175-7524-4081-9D85-B29641A310B4}" type="presParOf" srcId="{0E33653F-CCE9-477E-882E-1491D6E84866}" destId="{24AE662E-A450-4F30-B7C1-FFC9C70089B0}" srcOrd="2" destOrd="0" presId="urn:microsoft.com/office/officeart/2008/layout/AlternatingHexagons"/>
    <dgm:cxn modelId="{10B52272-5FCB-4093-89BF-C6B4003C0117}" type="presParOf" srcId="{0E33653F-CCE9-477E-882E-1491D6E84866}" destId="{E9D74EAD-8056-4B4B-91A7-D1105E52D41D}" srcOrd="3" destOrd="0" presId="urn:microsoft.com/office/officeart/2008/layout/AlternatingHexagons"/>
    <dgm:cxn modelId="{901B22FD-092B-4A82-8F4E-7597E7E4755C}" type="presParOf" srcId="{0E33653F-CCE9-477E-882E-1491D6E84866}" destId="{9689CA5C-87CF-4A04-A455-7577291AB577}"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9D9F69-3962-4E38-8956-4FA7C3DCFDD0}">
      <dsp:nvSpPr>
        <dsp:cNvPr id="0" name=""/>
        <dsp:cNvSpPr/>
      </dsp:nvSpPr>
      <dsp:spPr>
        <a:xfrm rot="5400000">
          <a:off x="2560983" y="110381"/>
          <a:ext cx="1670341" cy="1453197"/>
        </a:xfrm>
        <a:prstGeom prst="hexagon">
          <a:avLst>
            <a:gd name="adj" fmla="val 25000"/>
            <a:gd name="vf" fmla="val 11547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ar-SA" sz="1600" b="1" kern="1200" dirty="0">
              <a:solidFill>
                <a:prstClr val="white"/>
              </a:solidFill>
              <a:latin typeface="Alexandria" pitchFamily="2" charset="-78"/>
              <a:ea typeface="+mn-ea"/>
              <a:cs typeface="Alexandria" pitchFamily="2" charset="-78"/>
            </a:rPr>
            <a:t>الوضوح</a:t>
          </a:r>
          <a:endParaRPr lang="en-US" sz="1600" b="1" kern="1200" dirty="0">
            <a:solidFill>
              <a:prstClr val="white"/>
            </a:solidFill>
            <a:latin typeface="Alexandria" pitchFamily="2" charset="-78"/>
            <a:ea typeface="+mn-ea"/>
            <a:cs typeface="Alexandria" pitchFamily="2" charset="-78"/>
          </a:endParaRPr>
        </a:p>
      </dsp:txBody>
      <dsp:txXfrm rot="-5400000">
        <a:off x="2896012" y="262104"/>
        <a:ext cx="1000283" cy="1149751"/>
      </dsp:txXfrm>
    </dsp:sp>
    <dsp:sp modelId="{BDB2855B-55BF-4E14-A749-61673F9F436D}">
      <dsp:nvSpPr>
        <dsp:cNvPr id="0" name=""/>
        <dsp:cNvSpPr/>
      </dsp:nvSpPr>
      <dsp:spPr>
        <a:xfrm>
          <a:off x="4166849" y="335877"/>
          <a:ext cx="1864101" cy="1002205"/>
        </a:xfrm>
        <a:prstGeom prst="rect">
          <a:avLst/>
        </a:prstGeom>
        <a:noFill/>
        <a:ln>
          <a:noFill/>
        </a:ln>
        <a:effectLst/>
      </dsp:spPr>
      <dsp:style>
        <a:lnRef idx="0">
          <a:scrgbClr r="0" g="0" b="0"/>
        </a:lnRef>
        <a:fillRef idx="0">
          <a:scrgbClr r="0" g="0" b="0"/>
        </a:fillRef>
        <a:effectRef idx="0">
          <a:scrgbClr r="0" g="0" b="0"/>
        </a:effectRef>
        <a:fontRef idx="minor"/>
      </dsp:style>
    </dsp:sp>
    <dsp:sp modelId="{7323477F-D1B6-42BC-933C-C805E4848A67}">
      <dsp:nvSpPr>
        <dsp:cNvPr id="0" name=""/>
        <dsp:cNvSpPr/>
      </dsp:nvSpPr>
      <dsp:spPr>
        <a:xfrm rot="5400000">
          <a:off x="991530" y="110381"/>
          <a:ext cx="1670341" cy="1453197"/>
        </a:xfrm>
        <a:prstGeom prst="hexagon">
          <a:avLst>
            <a:gd name="adj" fmla="val 25000"/>
            <a:gd name="vf" fmla="val 11547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ar-SA" sz="1600" b="1" kern="1200" dirty="0">
              <a:solidFill>
                <a:prstClr val="white"/>
              </a:solidFill>
              <a:latin typeface="Alexandria" pitchFamily="2" charset="-78"/>
              <a:ea typeface="+mn-ea"/>
              <a:cs typeface="Alexandria" pitchFamily="2" charset="-78"/>
            </a:rPr>
            <a:t>الاتساق</a:t>
          </a:r>
          <a:endParaRPr lang="en-US" sz="1600" b="1" kern="1200" dirty="0">
            <a:solidFill>
              <a:prstClr val="white"/>
            </a:solidFill>
            <a:latin typeface="Alexandria" pitchFamily="2" charset="-78"/>
            <a:ea typeface="+mn-ea"/>
            <a:cs typeface="Alexandria" pitchFamily="2" charset="-78"/>
          </a:endParaRPr>
        </a:p>
      </dsp:txBody>
      <dsp:txXfrm rot="-5400000">
        <a:off x="1326559" y="262104"/>
        <a:ext cx="1000283" cy="1149751"/>
      </dsp:txXfrm>
    </dsp:sp>
    <dsp:sp modelId="{7E42D4E1-DF31-489D-8646-7FB09A5D31B1}">
      <dsp:nvSpPr>
        <dsp:cNvPr id="0" name=""/>
        <dsp:cNvSpPr/>
      </dsp:nvSpPr>
      <dsp:spPr>
        <a:xfrm rot="5400000">
          <a:off x="1773249" y="1528167"/>
          <a:ext cx="1670341" cy="1453197"/>
        </a:xfrm>
        <a:prstGeom prst="hexagon">
          <a:avLst>
            <a:gd name="adj" fmla="val 25000"/>
            <a:gd name="vf" fmla="val 11547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solidFill>
                <a:prstClr val="white"/>
              </a:solidFill>
              <a:latin typeface="Alexandria" pitchFamily="2" charset="-78"/>
              <a:ea typeface="+mn-ea"/>
              <a:cs typeface="Alexandria" pitchFamily="2" charset="-78"/>
            </a:rPr>
            <a:t>العمق</a:t>
          </a:r>
          <a:endParaRPr lang="en-US" sz="1600" b="1" kern="1200" dirty="0">
            <a:solidFill>
              <a:prstClr val="white"/>
            </a:solidFill>
            <a:latin typeface="Alexandria" pitchFamily="2" charset="-78"/>
            <a:ea typeface="+mn-ea"/>
            <a:cs typeface="Alexandria" pitchFamily="2" charset="-78"/>
          </a:endParaRPr>
        </a:p>
      </dsp:txBody>
      <dsp:txXfrm rot="-5400000">
        <a:off x="2108278" y="1679890"/>
        <a:ext cx="1000283" cy="1149751"/>
      </dsp:txXfrm>
    </dsp:sp>
    <dsp:sp modelId="{8424888D-4AB5-4647-BCC6-35220D0C4D2E}">
      <dsp:nvSpPr>
        <dsp:cNvPr id="0" name=""/>
        <dsp:cNvSpPr/>
      </dsp:nvSpPr>
      <dsp:spPr>
        <a:xfrm>
          <a:off x="17720" y="1753663"/>
          <a:ext cx="1803969" cy="1002205"/>
        </a:xfrm>
        <a:prstGeom prst="rect">
          <a:avLst/>
        </a:prstGeom>
        <a:noFill/>
        <a:ln>
          <a:noFill/>
        </a:ln>
        <a:effectLst/>
      </dsp:spPr>
      <dsp:style>
        <a:lnRef idx="0">
          <a:scrgbClr r="0" g="0" b="0"/>
        </a:lnRef>
        <a:fillRef idx="0">
          <a:scrgbClr r="0" g="0" b="0"/>
        </a:fillRef>
        <a:effectRef idx="0">
          <a:scrgbClr r="0" g="0" b="0"/>
        </a:effectRef>
        <a:fontRef idx="minor"/>
      </dsp:style>
    </dsp:sp>
    <dsp:sp modelId="{591AD60E-585B-474A-AADB-3B5568AF54A9}">
      <dsp:nvSpPr>
        <dsp:cNvPr id="0" name=""/>
        <dsp:cNvSpPr/>
      </dsp:nvSpPr>
      <dsp:spPr>
        <a:xfrm rot="5400000">
          <a:off x="3342703" y="1528167"/>
          <a:ext cx="1670341" cy="1453197"/>
        </a:xfrm>
        <a:prstGeom prst="hexagon">
          <a:avLst>
            <a:gd name="adj" fmla="val 25000"/>
            <a:gd name="vf" fmla="val 11547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ar-SA" sz="1600" b="1" kern="1200" dirty="0">
              <a:solidFill>
                <a:prstClr val="white"/>
              </a:solidFill>
              <a:latin typeface="Alexandria" pitchFamily="2" charset="-78"/>
              <a:ea typeface="+mn-ea"/>
              <a:cs typeface="Alexandria" pitchFamily="2" charset="-78"/>
            </a:rPr>
            <a:t>الدقة</a:t>
          </a:r>
          <a:endParaRPr lang="en-US" sz="1600" b="1" kern="1200" dirty="0">
            <a:solidFill>
              <a:prstClr val="white"/>
            </a:solidFill>
            <a:latin typeface="Alexandria" pitchFamily="2" charset="-78"/>
            <a:ea typeface="+mn-ea"/>
            <a:cs typeface="Alexandria" pitchFamily="2" charset="-78"/>
          </a:endParaRPr>
        </a:p>
      </dsp:txBody>
      <dsp:txXfrm rot="-5400000">
        <a:off x="3677732" y="1679890"/>
        <a:ext cx="1000283" cy="1149751"/>
      </dsp:txXfrm>
    </dsp:sp>
    <dsp:sp modelId="{68255353-088B-4FF3-BAB6-3D0F802A1105}">
      <dsp:nvSpPr>
        <dsp:cNvPr id="0" name=""/>
        <dsp:cNvSpPr/>
      </dsp:nvSpPr>
      <dsp:spPr>
        <a:xfrm rot="5400000">
          <a:off x="2520584" y="2892285"/>
          <a:ext cx="1670341" cy="1453197"/>
        </a:xfrm>
        <a:prstGeom prst="hexagon">
          <a:avLst>
            <a:gd name="adj" fmla="val 25000"/>
            <a:gd name="vf" fmla="val 11547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ar-SA" sz="1200" b="1" kern="1200" dirty="0">
              <a:solidFill>
                <a:prstClr val="white"/>
              </a:solidFill>
              <a:latin typeface="Alexandria" pitchFamily="2" charset="-78"/>
              <a:ea typeface="+mn-ea"/>
              <a:cs typeface="Alexandria" pitchFamily="2" charset="-78"/>
            </a:rPr>
            <a:t>الموضوعية</a:t>
          </a:r>
          <a:endParaRPr lang="en-US" sz="1400" b="1" kern="1200" dirty="0">
            <a:solidFill>
              <a:prstClr val="white"/>
            </a:solidFill>
            <a:latin typeface="Alexandria" pitchFamily="2" charset="-78"/>
            <a:ea typeface="+mn-ea"/>
            <a:cs typeface="Alexandria" pitchFamily="2" charset="-78"/>
          </a:endParaRPr>
        </a:p>
      </dsp:txBody>
      <dsp:txXfrm rot="-5400000">
        <a:off x="2855613" y="3044008"/>
        <a:ext cx="1000283" cy="1149751"/>
      </dsp:txXfrm>
    </dsp:sp>
    <dsp:sp modelId="{E74316FE-5D04-4FC4-AF46-627472936889}">
      <dsp:nvSpPr>
        <dsp:cNvPr id="0" name=""/>
        <dsp:cNvSpPr/>
      </dsp:nvSpPr>
      <dsp:spPr>
        <a:xfrm>
          <a:off x="4166849" y="3171450"/>
          <a:ext cx="1864101" cy="1002205"/>
        </a:xfrm>
        <a:prstGeom prst="rect">
          <a:avLst/>
        </a:prstGeom>
        <a:noFill/>
        <a:ln>
          <a:noFill/>
        </a:ln>
        <a:effectLst/>
      </dsp:spPr>
      <dsp:style>
        <a:lnRef idx="0">
          <a:scrgbClr r="0" g="0" b="0"/>
        </a:lnRef>
        <a:fillRef idx="0">
          <a:scrgbClr r="0" g="0" b="0"/>
        </a:fillRef>
        <a:effectRef idx="0">
          <a:scrgbClr r="0" g="0" b="0"/>
        </a:effectRef>
        <a:fontRef idx="minor"/>
      </dsp:style>
    </dsp:sp>
    <dsp:sp modelId="{9689CA5C-87CF-4A04-A455-7577291AB577}">
      <dsp:nvSpPr>
        <dsp:cNvPr id="0" name=""/>
        <dsp:cNvSpPr/>
      </dsp:nvSpPr>
      <dsp:spPr>
        <a:xfrm rot="5400000">
          <a:off x="991530" y="2945953"/>
          <a:ext cx="1670341" cy="1453197"/>
        </a:xfrm>
        <a:prstGeom prst="hexagon">
          <a:avLst>
            <a:gd name="adj" fmla="val 25000"/>
            <a:gd name="vf" fmla="val 11547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ar-SA" sz="1600" b="1" kern="1200" dirty="0">
              <a:solidFill>
                <a:prstClr val="white"/>
              </a:solidFill>
              <a:latin typeface="Alexandria" pitchFamily="2" charset="-78"/>
              <a:ea typeface="+mn-ea"/>
              <a:cs typeface="Alexandria" pitchFamily="2" charset="-78"/>
            </a:rPr>
            <a:t>الشمول</a:t>
          </a:r>
          <a:endParaRPr lang="en-US" sz="1600" b="1" kern="1200" dirty="0">
            <a:solidFill>
              <a:prstClr val="white"/>
            </a:solidFill>
            <a:latin typeface="Alexandria" pitchFamily="2" charset="-78"/>
            <a:ea typeface="+mn-ea"/>
            <a:cs typeface="Alexandria" pitchFamily="2" charset="-78"/>
          </a:endParaRPr>
        </a:p>
      </dsp:txBody>
      <dsp:txXfrm rot="-5400000">
        <a:off x="1326559" y="3097676"/>
        <a:ext cx="1000283" cy="1149751"/>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90"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91"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7</a:t>
            </a:fld>
            <a:endParaRPr lang="zh-CN" altLang="en-US"/>
          </a:p>
        </p:txBody>
      </p:sp>
    </p:spTree>
    <p:extLst>
      <p:ext uri="{BB962C8B-B14F-4D97-AF65-F5344CB8AC3E}">
        <p14:creationId xmlns:p14="http://schemas.microsoft.com/office/powerpoint/2010/main" val="1875919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10</a:t>
            </a:fld>
            <a:endParaRPr lang="zh-CN" altLang="en-US"/>
          </a:p>
        </p:txBody>
      </p:sp>
    </p:spTree>
    <p:extLst>
      <p:ext uri="{BB962C8B-B14F-4D97-AF65-F5344CB8AC3E}">
        <p14:creationId xmlns:p14="http://schemas.microsoft.com/office/powerpoint/2010/main" val="13401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11</a:t>
            </a:fld>
            <a:endParaRPr lang="zh-CN" altLang="en-US"/>
          </a:p>
        </p:txBody>
      </p:sp>
    </p:spTree>
    <p:extLst>
      <p:ext uri="{BB962C8B-B14F-4D97-AF65-F5344CB8AC3E}">
        <p14:creationId xmlns:p14="http://schemas.microsoft.com/office/powerpoint/2010/main" val="2032351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9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9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14</a:t>
            </a:fld>
            <a:endParaRPr lang="zh-CN" altLang="en-US"/>
          </a:p>
        </p:txBody>
      </p:sp>
    </p:spTree>
    <p:extLst>
      <p:ext uri="{BB962C8B-B14F-4D97-AF65-F5344CB8AC3E}">
        <p14:creationId xmlns:p14="http://schemas.microsoft.com/office/powerpoint/2010/main" val="1780935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1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1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19</a:t>
            </a:fld>
            <a:endParaRPr lang="zh-CN" altLang="en-US"/>
          </a:p>
        </p:txBody>
      </p:sp>
    </p:spTree>
    <p:extLst>
      <p:ext uri="{BB962C8B-B14F-4D97-AF65-F5344CB8AC3E}">
        <p14:creationId xmlns:p14="http://schemas.microsoft.com/office/powerpoint/2010/main" val="1440424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3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3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22</a:t>
            </a:fld>
            <a:endParaRPr lang="zh-CN" altLang="en-US"/>
          </a:p>
        </p:txBody>
      </p:sp>
    </p:spTree>
    <p:extLst>
      <p:ext uri="{BB962C8B-B14F-4D97-AF65-F5344CB8AC3E}">
        <p14:creationId xmlns:p14="http://schemas.microsoft.com/office/powerpoint/2010/main" val="332392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23</a:t>
            </a:fld>
            <a:endParaRPr lang="zh-CN" altLang="en-US"/>
          </a:p>
        </p:txBody>
      </p:sp>
    </p:spTree>
    <p:extLst>
      <p:ext uri="{BB962C8B-B14F-4D97-AF65-F5344CB8AC3E}">
        <p14:creationId xmlns:p14="http://schemas.microsoft.com/office/powerpoint/2010/main" val="3660628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24</a:t>
            </a:fld>
            <a:endParaRPr lang="zh-CN" altLang="en-US"/>
          </a:p>
        </p:txBody>
      </p:sp>
    </p:spTree>
    <p:extLst>
      <p:ext uri="{BB962C8B-B14F-4D97-AF65-F5344CB8AC3E}">
        <p14:creationId xmlns:p14="http://schemas.microsoft.com/office/powerpoint/2010/main" val="25366735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25</a:t>
            </a:fld>
            <a:endParaRPr lang="zh-CN" altLang="en-US"/>
          </a:p>
        </p:txBody>
      </p:sp>
    </p:spTree>
    <p:extLst>
      <p:ext uri="{BB962C8B-B14F-4D97-AF65-F5344CB8AC3E}">
        <p14:creationId xmlns:p14="http://schemas.microsoft.com/office/powerpoint/2010/main" val="2361385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26</a:t>
            </a:fld>
            <a:endParaRPr lang="zh-CN" altLang="en-US"/>
          </a:p>
        </p:txBody>
      </p:sp>
    </p:spTree>
    <p:extLst>
      <p:ext uri="{BB962C8B-B14F-4D97-AF65-F5344CB8AC3E}">
        <p14:creationId xmlns:p14="http://schemas.microsoft.com/office/powerpoint/2010/main" val="4203046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27</a:t>
            </a:fld>
            <a:endParaRPr lang="zh-CN" altLang="en-US"/>
          </a:p>
        </p:txBody>
      </p:sp>
    </p:spTree>
    <p:extLst>
      <p:ext uri="{BB962C8B-B14F-4D97-AF65-F5344CB8AC3E}">
        <p14:creationId xmlns:p14="http://schemas.microsoft.com/office/powerpoint/2010/main" val="3658981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28</a:t>
            </a:fld>
            <a:endParaRPr lang="zh-CN" altLang="en-US"/>
          </a:p>
        </p:txBody>
      </p:sp>
    </p:spTree>
    <p:extLst>
      <p:ext uri="{BB962C8B-B14F-4D97-AF65-F5344CB8AC3E}">
        <p14:creationId xmlns:p14="http://schemas.microsoft.com/office/powerpoint/2010/main" val="3669446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29</a:t>
            </a:fld>
            <a:endParaRPr lang="zh-CN" altLang="en-US"/>
          </a:p>
        </p:txBody>
      </p:sp>
    </p:spTree>
    <p:extLst>
      <p:ext uri="{BB962C8B-B14F-4D97-AF65-F5344CB8AC3E}">
        <p14:creationId xmlns:p14="http://schemas.microsoft.com/office/powerpoint/2010/main" val="7722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30</a:t>
            </a:fld>
            <a:endParaRPr lang="zh-CN" altLang="en-US"/>
          </a:p>
        </p:txBody>
      </p:sp>
    </p:spTree>
    <p:extLst>
      <p:ext uri="{BB962C8B-B14F-4D97-AF65-F5344CB8AC3E}">
        <p14:creationId xmlns:p14="http://schemas.microsoft.com/office/powerpoint/2010/main" val="20270949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31</a:t>
            </a:fld>
            <a:endParaRPr lang="zh-CN" altLang="en-US"/>
          </a:p>
        </p:txBody>
      </p:sp>
    </p:spTree>
    <p:extLst>
      <p:ext uri="{BB962C8B-B14F-4D97-AF65-F5344CB8AC3E}">
        <p14:creationId xmlns:p14="http://schemas.microsoft.com/office/powerpoint/2010/main" val="3541167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32</a:t>
            </a:fld>
            <a:endParaRPr lang="zh-CN" altLang="en-US"/>
          </a:p>
        </p:txBody>
      </p:sp>
    </p:spTree>
    <p:extLst>
      <p:ext uri="{BB962C8B-B14F-4D97-AF65-F5344CB8AC3E}">
        <p14:creationId xmlns:p14="http://schemas.microsoft.com/office/powerpoint/2010/main" val="18487319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33</a:t>
            </a:fld>
            <a:endParaRPr lang="zh-CN" altLang="en-US"/>
          </a:p>
        </p:txBody>
      </p:sp>
    </p:spTree>
    <p:extLst>
      <p:ext uri="{BB962C8B-B14F-4D97-AF65-F5344CB8AC3E}">
        <p14:creationId xmlns:p14="http://schemas.microsoft.com/office/powerpoint/2010/main" val="21423727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34</a:t>
            </a:fld>
            <a:endParaRPr lang="zh-CN" altLang="en-US"/>
          </a:p>
        </p:txBody>
      </p:sp>
    </p:spTree>
    <p:extLst>
      <p:ext uri="{BB962C8B-B14F-4D97-AF65-F5344CB8AC3E}">
        <p14:creationId xmlns:p14="http://schemas.microsoft.com/office/powerpoint/2010/main" val="16039833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35</a:t>
            </a:fld>
            <a:endParaRPr lang="zh-CN" altLang="en-US"/>
          </a:p>
        </p:txBody>
      </p:sp>
    </p:spTree>
    <p:extLst>
      <p:ext uri="{BB962C8B-B14F-4D97-AF65-F5344CB8AC3E}">
        <p14:creationId xmlns:p14="http://schemas.microsoft.com/office/powerpoint/2010/main" val="11679938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36</a:t>
            </a:fld>
            <a:endParaRPr lang="zh-CN" altLang="en-US"/>
          </a:p>
        </p:txBody>
      </p:sp>
    </p:spTree>
    <p:extLst>
      <p:ext uri="{BB962C8B-B14F-4D97-AF65-F5344CB8AC3E}">
        <p14:creationId xmlns:p14="http://schemas.microsoft.com/office/powerpoint/2010/main" val="6807801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37</a:t>
            </a:fld>
            <a:endParaRPr lang="zh-CN" altLang="en-US"/>
          </a:p>
        </p:txBody>
      </p:sp>
    </p:spTree>
    <p:extLst>
      <p:ext uri="{BB962C8B-B14F-4D97-AF65-F5344CB8AC3E}">
        <p14:creationId xmlns:p14="http://schemas.microsoft.com/office/powerpoint/2010/main" val="13349455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38</a:t>
            </a:fld>
            <a:endParaRPr lang="zh-CN" altLang="en-US"/>
          </a:p>
        </p:txBody>
      </p:sp>
    </p:spTree>
    <p:extLst>
      <p:ext uri="{BB962C8B-B14F-4D97-AF65-F5344CB8AC3E}">
        <p14:creationId xmlns:p14="http://schemas.microsoft.com/office/powerpoint/2010/main" val="1751184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41</a:t>
            </a:fld>
            <a:endParaRPr lang="zh-CN" altLang="en-US"/>
          </a:p>
        </p:txBody>
      </p:sp>
    </p:spTree>
    <p:extLst>
      <p:ext uri="{BB962C8B-B14F-4D97-AF65-F5344CB8AC3E}">
        <p14:creationId xmlns:p14="http://schemas.microsoft.com/office/powerpoint/2010/main" val="10755882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42</a:t>
            </a:fld>
            <a:endParaRPr lang="zh-CN" altLang="en-US"/>
          </a:p>
        </p:txBody>
      </p:sp>
    </p:spTree>
    <p:extLst>
      <p:ext uri="{BB962C8B-B14F-4D97-AF65-F5344CB8AC3E}">
        <p14:creationId xmlns:p14="http://schemas.microsoft.com/office/powerpoint/2010/main" val="3369309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7776584"/>
      </p:ext>
    </p:extLst>
  </p:cSld>
  <p:clrMapOvr>
    <a:masterClrMapping/>
  </p:clrMapOvr>
  <p:hf sldNum="0"/>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 id="214748371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29.svg"/><Relationship Id="rId11" Type="http://schemas.openxmlformats.org/officeDocument/2006/relationships/image" Target="../media/image25.png"/><Relationship Id="rId10" Type="http://schemas.openxmlformats.org/officeDocument/2006/relationships/image" Target="../media/image24.png"/><Relationship Id="rId9"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8" Type="http://schemas.openxmlformats.org/officeDocument/2006/relationships/image" Target="../media/image45.svg"/><Relationship Id="rId13" Type="http://schemas.openxmlformats.org/officeDocument/2006/relationships/image" Target="../media/image38.png"/><Relationship Id="rId3" Type="http://schemas.openxmlformats.org/officeDocument/2006/relationships/image" Target="../media/image36.png"/><Relationship Id="rId12"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43.svg"/><Relationship Id="rId11" Type="http://schemas.openxmlformats.org/officeDocument/2006/relationships/image" Target="../media/image13.png"/><Relationship Id="rId10" Type="http://schemas.openxmlformats.org/officeDocument/2006/relationships/image" Target="../media/image47.svg"/><Relationship Id="rId1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image" Target="../media/image41.png"/><Relationship Id="rId5" Type="http://schemas.microsoft.com/office/2007/relationships/hdphoto" Target="../media/hdphoto2.wdp"/><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microsoft.com/office/2007/relationships/hdphoto" Target="../media/hdphoto3.wdp"/><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46.png"/><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3.png"/><Relationship Id="rId7" Type="http://schemas.openxmlformats.org/officeDocument/2006/relationships/image" Target="../media/image50.png"/><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jpe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13.png"/><Relationship Id="rId7"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image" Target="../media/image54.png"/><Relationship Id="rId5" Type="http://schemas.microsoft.com/office/2007/relationships/hdphoto" Target="../media/hdphoto4.wdp"/><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13.png"/><Relationship Id="rId7" Type="http://schemas.microsoft.com/office/2007/relationships/hdphoto" Target="../media/hdphoto6.wdp"/><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58.png"/><Relationship Id="rId5" Type="http://schemas.microsoft.com/office/2007/relationships/hdphoto" Target="../media/hdphoto5.wdp"/><Relationship Id="rId4" Type="http://schemas.openxmlformats.org/officeDocument/2006/relationships/image" Target="../media/image57.png"/><Relationship Id="rId9" Type="http://schemas.microsoft.com/office/2007/relationships/hdphoto" Target="../media/hdphoto7.wdp"/></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63.pn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microsoft.com/office/2007/relationships/hdphoto" Target="../media/hdphoto8.wdp"/><Relationship Id="rId4" Type="http://schemas.openxmlformats.org/officeDocument/2006/relationships/image" Target="../media/image64.png"/></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microsoft.com/office/2007/relationships/hdphoto" Target="../media/hdphoto9.wdp"/><Relationship Id="rId4" Type="http://schemas.openxmlformats.org/officeDocument/2006/relationships/image" Target="../media/image65.png"/></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8.png"/><Relationship Id="rId4"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8.png"/><Relationship Id="rId4" Type="http://schemas.openxmlformats.org/officeDocument/2006/relationships/image" Target="../media/image67.png"/></Relationships>
</file>

<file path=ppt/slides/_rels/slide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31.xml"/><Relationship Id="rId5" Type="http://schemas.openxmlformats.org/officeDocument/2006/relationships/image" Target="../media/image71.png"/><Relationship Id="rId4" Type="http://schemas.openxmlformats.org/officeDocument/2006/relationships/image" Target="../media/image9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357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5</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1984" y="93267"/>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814180" y="1650388"/>
            <a:ext cx="4006146"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5" name="TextBox 4">
            <a:extLst>
              <a:ext uri="{FF2B5EF4-FFF2-40B4-BE49-F238E27FC236}">
                <a16:creationId xmlns:a16="http://schemas.microsoft.com/office/drawing/2014/main" id="{5FD2D576-1AAA-13B4-F619-E586EBEEBA2D}"/>
              </a:ext>
            </a:extLst>
          </p:cNvPr>
          <p:cNvSpPr txBox="1"/>
          <p:nvPr/>
        </p:nvSpPr>
        <p:spPr>
          <a:xfrm>
            <a:off x="101241" y="2464361"/>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and Innovation</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الخامسة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6685" y="4906708"/>
            <a:ext cx="5686425" cy="1654684"/>
          </a:xfrm>
          <a:prstGeom prst="rect">
            <a:avLst/>
          </a:prstGeom>
          <a:noFill/>
        </p:spPr>
        <p:txBody>
          <a:bodyPr wrap="square">
            <a:spAutoFit/>
          </a:bodyPr>
          <a:lstStyle/>
          <a:p>
            <a:pPr algn="ctr" rtl="1">
              <a:lnSpc>
                <a:spcPct val="150000"/>
              </a:lnSpc>
            </a:pPr>
            <a:r>
              <a:rPr lang="ar-SA" sz="2800" b="1" dirty="0">
                <a:solidFill>
                  <a:srgbClr val="002060"/>
                </a:solidFill>
                <a:latin typeface="Alexandria" pitchFamily="2" charset="-78"/>
                <a:cs typeface="Alexandria" pitchFamily="2" charset="-78"/>
              </a:rPr>
              <a:t>التفكير المنطقي لدى القائد التربوي</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5</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07341" y="1229823"/>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400" b="1" dirty="0">
                  <a:solidFill>
                    <a:prstClr val="white"/>
                  </a:solidFill>
                  <a:latin typeface="Alexandria" pitchFamily="2" charset="-78"/>
                  <a:cs typeface="Alexandria" pitchFamily="2" charset="-78"/>
                </a:rPr>
                <a:t>المفهوم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826306" y="2014587"/>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مبادئ ومعايير</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925748" y="2959465"/>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خطوات</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4139" y="3778211"/>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تطبيقات</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13643"/>
            <a:ext cx="1964922" cy="738664"/>
            <a:chOff x="9598321" y="4461963"/>
            <a:chExt cx="1964922" cy="738664"/>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681766" y="4461963"/>
              <a:ext cx="1577242" cy="73866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التفكير المنطقي في التعليم</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7312" y="5413351"/>
              <a:ext cx="142666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تطوير مهارات ومعوقات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خطوات التفكير المنطقي وخصائصه</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تطبيقات التفكير المنطقي</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166829" y="3749692"/>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التفكير المنطقي لدى القائد التربوي</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84790" y="320837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تطوير مهارات التفكير المنطقي ومعوقاته</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7456233" y="2999976"/>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الخامسة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التفكير المنطقي لدى القائد التربوي</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المنطق، والتفكير المنطقي</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مبادئ التفكير المنطقي ومعاييره وشروطه</a:t>
            </a:r>
            <a:endParaRPr lang="en-US" dirty="0"/>
          </a:p>
        </p:txBody>
      </p:sp>
    </p:spTree>
    <p:extLst>
      <p:ext uri="{BB962C8B-B14F-4D97-AF65-F5344CB8AC3E}">
        <p14:creationId xmlns:p14="http://schemas.microsoft.com/office/powerpoint/2010/main" val="408183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485572" y="59380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565386"/>
            <a:ext cx="11579578" cy="4913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551385" y="1889128"/>
            <a:ext cx="11089232" cy="4297971"/>
          </a:xfrm>
          <a:prstGeom prst="rect">
            <a:avLst/>
          </a:prstGeom>
          <a:noFill/>
        </p:spPr>
        <p:txBody>
          <a:bodyPr wrap="square" rtlCol="1">
            <a:spAutoFit/>
          </a:bodyPr>
          <a:lstStyle/>
          <a:p>
            <a:pPr algn="ctr" rtl="1">
              <a:lnSpc>
                <a:spcPct val="250000"/>
              </a:lnSpc>
              <a:buClrTx/>
              <a:defRPr/>
            </a:pPr>
            <a:r>
              <a:rPr lang="ar-EG" sz="1600" kern="1200" dirty="0">
                <a:solidFill>
                  <a:schemeClr val="tx1"/>
                </a:solidFill>
                <a:latin typeface="Alexandria" pitchFamily="2" charset="-78"/>
                <a:ea typeface="+mn-ea"/>
                <a:cs typeface="Alexandria" pitchFamily="2" charset="-78"/>
              </a:rPr>
              <a:t>يُعدّ التفكير المنطقي من أهم الأدوات العقلية التي تساعد الإنسان على فهم العالم من حوله بصورة منظمة وواضحة. فمن خلاله نستطيع تحليل الأفكار، وترتيب المعلومات، وبناء استنتاجات سليمة تقوم على مقدمات واضحة وأدلة مقنعة. وهو مهارة تمكّننا من التمييز بين الحجة القوية والرأي غير المدعوم، وتجنب الوقوع في الأخطاء والمغالطات الشائعة.</a:t>
            </a:r>
            <a:endParaRPr lang="ar-SA" sz="1600" kern="1200" dirty="0">
              <a:solidFill>
                <a:schemeClr val="tx1"/>
              </a:solidFill>
              <a:latin typeface="Alexandria" pitchFamily="2" charset="-78"/>
              <a:ea typeface="+mn-ea"/>
              <a:cs typeface="Alexandria" pitchFamily="2" charset="-78"/>
            </a:endParaRPr>
          </a:p>
          <a:p>
            <a:pPr algn="ctr" rtl="1">
              <a:lnSpc>
                <a:spcPct val="250000"/>
              </a:lnSpc>
              <a:buClrTx/>
              <a:defRPr/>
            </a:pPr>
            <a:endParaRPr lang="ar-SA" sz="1600" kern="1200" dirty="0">
              <a:solidFill>
                <a:schemeClr val="tx1"/>
              </a:solidFill>
              <a:latin typeface="Alexandria" pitchFamily="2" charset="-78"/>
              <a:ea typeface="+mn-ea"/>
              <a:cs typeface="Alexandria" pitchFamily="2" charset="-78"/>
            </a:endParaRPr>
          </a:p>
          <a:p>
            <a:pPr algn="ctr" rtl="1">
              <a:lnSpc>
                <a:spcPct val="250000"/>
              </a:lnSpc>
              <a:buClrTx/>
              <a:defRPr/>
            </a:pPr>
            <a:r>
              <a:rPr lang="ar-EG" sz="1600" kern="1200" dirty="0">
                <a:solidFill>
                  <a:schemeClr val="tx1"/>
                </a:solidFill>
                <a:latin typeface="Alexandria" pitchFamily="2" charset="-78"/>
                <a:ea typeface="+mn-ea"/>
                <a:cs typeface="Alexandria" pitchFamily="2" charset="-78"/>
              </a:rPr>
              <a:t>ولا يقتصر دور التفكير المنطقي على المجال الأكاديمي فحسب، بل يمتد إلى حياتنا اليومية؛ إذ يعيننا على اتخاذ قرارات مدروسة، وحل المشكلات بطريقة منهجية، والتعامل بوعي مع تنوع الآراء والمعلومات من حولنا. كما يعزز ثقافة الحوار القائم على العقل والاحترام، بعيدًا عن التحيز والانفعال.</a:t>
            </a:r>
            <a:endParaRPr lang="ar-SA" sz="1600" kern="1200" dirty="0">
              <a:solidFill>
                <a:schemeClr val="tx1"/>
              </a:solidFill>
              <a:latin typeface="Alexandria" pitchFamily="2" charset="-78"/>
              <a:ea typeface="+mn-ea"/>
              <a:cs typeface="Alexandria" pitchFamily="2" charset="-78"/>
            </a:endParaRPr>
          </a:p>
        </p:txBody>
      </p:sp>
    </p:spTree>
    <p:extLst>
      <p:ext uri="{BB962C8B-B14F-4D97-AF65-F5344CB8AC3E}">
        <p14:creationId xmlns:p14="http://schemas.microsoft.com/office/powerpoint/2010/main" val="39172722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485572" y="59380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015880" y="1581351"/>
            <a:ext cx="6873336" cy="4913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800" b="1" dirty="0">
                <a:solidFill>
                  <a:srgbClr val="00B0F0"/>
                </a:solidFill>
                <a:latin typeface="Alexandria" pitchFamily="2" charset="-78"/>
                <a:cs typeface="Alexandria" pitchFamily="2" charset="-78"/>
              </a:rPr>
              <a:t>مفهوم التفكير المنطقي </a:t>
            </a:r>
          </a:p>
        </p:txBody>
      </p:sp>
      <p:sp>
        <p:nvSpPr>
          <p:cNvPr id="9" name="TextBox 8">
            <a:extLst>
              <a:ext uri="{FF2B5EF4-FFF2-40B4-BE49-F238E27FC236}">
                <a16:creationId xmlns:a16="http://schemas.microsoft.com/office/drawing/2014/main" id="{B525570D-85FA-B055-6031-C376A2CD565A}"/>
              </a:ext>
            </a:extLst>
          </p:cNvPr>
          <p:cNvSpPr txBox="1"/>
          <p:nvPr/>
        </p:nvSpPr>
        <p:spPr>
          <a:xfrm>
            <a:off x="5519936" y="1992513"/>
            <a:ext cx="6041508" cy="1321644"/>
          </a:xfrm>
          <a:prstGeom prst="rect">
            <a:avLst/>
          </a:prstGeom>
          <a:noFill/>
        </p:spPr>
        <p:txBody>
          <a:bodyPr wrap="square" rtlCol="1">
            <a:spAutoFit/>
          </a:bodyPr>
          <a:lstStyle/>
          <a:p>
            <a:pPr algn="ctr" rtl="1">
              <a:lnSpc>
                <a:spcPct val="200000"/>
              </a:lnSpc>
              <a:buClrTx/>
              <a:defRPr/>
            </a:pPr>
            <a:r>
              <a:rPr lang="ar-SA" b="1" kern="1200" dirty="0">
                <a:solidFill>
                  <a:srgbClr val="00B0F0"/>
                </a:solidFill>
                <a:latin typeface="Alexandria" pitchFamily="2" charset="-78"/>
                <a:ea typeface="+mn-ea"/>
                <a:cs typeface="Alexandria" pitchFamily="2" charset="-78"/>
              </a:rPr>
              <a:t>المنطق هو: </a:t>
            </a:r>
            <a:r>
              <a:rPr lang="ar-SA" kern="1200" dirty="0">
                <a:solidFill>
                  <a:schemeClr val="tx1"/>
                </a:solidFill>
                <a:latin typeface="Alexandria" pitchFamily="2" charset="-78"/>
                <a:ea typeface="+mn-ea"/>
                <a:cs typeface="Alexandria" pitchFamily="2" charset="-78"/>
              </a:rPr>
              <a:t>العلم الذي يدرس قواعد التفكير الصحيح، ويبحث في طرق بناء الحجج وتقويمها، بهدف التمييز بين الاستدلال السليم والاستدلال الخاطئ، وتجنب الوقوع في المغالطات.</a:t>
            </a:r>
          </a:p>
        </p:txBody>
      </p:sp>
      <p:pic>
        <p:nvPicPr>
          <p:cNvPr id="31" name="Picture 30">
            <a:extLst>
              <a:ext uri="{FF2B5EF4-FFF2-40B4-BE49-F238E27FC236}">
                <a16:creationId xmlns:a16="http://schemas.microsoft.com/office/drawing/2014/main" id="{6F34F2BA-CC00-8D16-4317-A143B0372A74}"/>
              </a:ext>
            </a:extLst>
          </p:cNvPr>
          <p:cNvPicPr>
            <a:picLocks noChangeAspect="1"/>
          </p:cNvPicPr>
          <p:nvPr/>
        </p:nvPicPr>
        <p:blipFill>
          <a:blip r:embed="rId3"/>
          <a:stretch>
            <a:fillRect/>
          </a:stretch>
        </p:blipFill>
        <p:spPr>
          <a:xfrm>
            <a:off x="53849" y="1344493"/>
            <a:ext cx="4907826" cy="5387239"/>
          </a:xfrm>
          <a:prstGeom prst="rect">
            <a:avLst/>
          </a:prstGeom>
        </p:spPr>
      </p:pic>
      <p:sp>
        <p:nvSpPr>
          <p:cNvPr id="2" name="TextBox 1">
            <a:extLst>
              <a:ext uri="{FF2B5EF4-FFF2-40B4-BE49-F238E27FC236}">
                <a16:creationId xmlns:a16="http://schemas.microsoft.com/office/drawing/2014/main" id="{ACF09FF3-F769-9121-8B32-D2D12FCE88F4}"/>
              </a:ext>
            </a:extLst>
          </p:cNvPr>
          <p:cNvSpPr txBox="1"/>
          <p:nvPr/>
        </p:nvSpPr>
        <p:spPr>
          <a:xfrm>
            <a:off x="4972078" y="3269842"/>
            <a:ext cx="6646399" cy="3152914"/>
          </a:xfrm>
          <a:prstGeom prst="rect">
            <a:avLst/>
          </a:prstGeom>
          <a:noFill/>
        </p:spPr>
        <p:txBody>
          <a:bodyPr wrap="square" rtlCol="0">
            <a:spAutoFit/>
          </a:bodyPr>
          <a:lstStyle/>
          <a:p>
            <a:pPr algn="r" rtl="1">
              <a:lnSpc>
                <a:spcPct val="250000"/>
              </a:lnSpc>
              <a:buClrTx/>
              <a:defRPr/>
            </a:pPr>
            <a:r>
              <a:rPr lang="ar-SA" b="1" kern="1200" dirty="0">
                <a:solidFill>
                  <a:srgbClr val="00B0F0"/>
                </a:solidFill>
                <a:latin typeface="Alexandria" pitchFamily="2" charset="-78"/>
                <a:ea typeface="+mn-ea"/>
                <a:cs typeface="Alexandria" pitchFamily="2" charset="-78"/>
              </a:rPr>
              <a:t>أهمية المنطق:</a:t>
            </a:r>
          </a:p>
          <a:p>
            <a:pPr algn="r" rtl="1">
              <a:lnSpc>
                <a:spcPct val="200000"/>
              </a:lnSpc>
              <a:buClrTx/>
              <a:defRPr/>
            </a:pPr>
            <a:r>
              <a:rPr lang="ar-SA" kern="1200" dirty="0">
                <a:solidFill>
                  <a:schemeClr val="tx1"/>
                </a:solidFill>
                <a:latin typeface="Alexandria" pitchFamily="2" charset="-78"/>
                <a:ea typeface="+mn-ea"/>
                <a:cs typeface="Alexandria" pitchFamily="2" charset="-78"/>
              </a:rPr>
              <a:t>تكمن أهمية المنطق في عدة جوانب، من أبرزها:</a:t>
            </a:r>
          </a:p>
          <a:p>
            <a:pPr marL="285750" indent="-285750" algn="r" rtl="1">
              <a:lnSpc>
                <a:spcPct val="200000"/>
              </a:lnSpc>
              <a:buClr>
                <a:schemeClr val="accent1"/>
              </a:buClr>
              <a:buFont typeface="Wingdings" panose="05000000000000000000" pitchFamily="2" charset="2"/>
              <a:buChar char="v"/>
              <a:defRPr/>
            </a:pPr>
            <a:r>
              <a:rPr lang="ar-SA" kern="1200" dirty="0">
                <a:solidFill>
                  <a:schemeClr val="tx1"/>
                </a:solidFill>
                <a:latin typeface="Alexandria" pitchFamily="2" charset="-78"/>
                <a:ea typeface="+mn-ea"/>
                <a:cs typeface="Alexandria" pitchFamily="2" charset="-78"/>
              </a:rPr>
              <a:t>تنمية القدرة على التفكير المنظم والدقيق.</a:t>
            </a:r>
          </a:p>
          <a:p>
            <a:pPr marL="285750" indent="-285750" algn="r" rtl="1">
              <a:lnSpc>
                <a:spcPct val="200000"/>
              </a:lnSpc>
              <a:buClr>
                <a:schemeClr val="accent1"/>
              </a:buClr>
              <a:buFont typeface="Wingdings" panose="05000000000000000000" pitchFamily="2" charset="2"/>
              <a:buChar char="v"/>
              <a:defRPr/>
            </a:pPr>
            <a:r>
              <a:rPr lang="ar-SA" kern="1200" dirty="0">
                <a:solidFill>
                  <a:schemeClr val="tx1"/>
                </a:solidFill>
                <a:latin typeface="Alexandria" pitchFamily="2" charset="-78"/>
                <a:ea typeface="+mn-ea"/>
                <a:cs typeface="Alexandria" pitchFamily="2" charset="-78"/>
              </a:rPr>
              <a:t>تعزيز مهارة تحليل القضايا وفحص الأدلة.</a:t>
            </a:r>
          </a:p>
          <a:p>
            <a:pPr marL="285750" indent="-285750" algn="r" rtl="1">
              <a:lnSpc>
                <a:spcPct val="200000"/>
              </a:lnSpc>
              <a:buClr>
                <a:schemeClr val="accent1"/>
              </a:buClr>
              <a:buFont typeface="Wingdings" panose="05000000000000000000" pitchFamily="2" charset="2"/>
              <a:buChar char="v"/>
              <a:defRPr/>
            </a:pPr>
            <a:r>
              <a:rPr lang="ar-SA" kern="1200" dirty="0">
                <a:solidFill>
                  <a:schemeClr val="tx1"/>
                </a:solidFill>
                <a:latin typeface="Alexandria" pitchFamily="2" charset="-78"/>
                <a:ea typeface="+mn-ea"/>
                <a:cs typeface="Alexandria" pitchFamily="2" charset="-78"/>
              </a:rPr>
              <a:t>التمييز بين الحجج القوية والحجج الضعيفة.</a:t>
            </a:r>
          </a:p>
          <a:p>
            <a:pPr marL="285750" indent="-285750" algn="r" rtl="1">
              <a:lnSpc>
                <a:spcPct val="200000"/>
              </a:lnSpc>
              <a:buClr>
                <a:schemeClr val="accent1"/>
              </a:buClr>
              <a:buFont typeface="Wingdings" panose="05000000000000000000" pitchFamily="2" charset="2"/>
              <a:buChar char="v"/>
              <a:defRPr/>
            </a:pPr>
            <a:r>
              <a:rPr lang="ar-SA" kern="1200" dirty="0">
                <a:solidFill>
                  <a:schemeClr val="tx1"/>
                </a:solidFill>
                <a:latin typeface="Alexandria" pitchFamily="2" charset="-78"/>
                <a:ea typeface="+mn-ea"/>
                <a:cs typeface="Alexandria" pitchFamily="2" charset="-78"/>
              </a:rPr>
              <a:t>دعم البحث العلمي من خلال الالتزام بالاستدلال السليم.</a:t>
            </a:r>
          </a:p>
          <a:p>
            <a:pPr marL="285750" indent="-285750" algn="r" rtl="1">
              <a:lnSpc>
                <a:spcPct val="200000"/>
              </a:lnSpc>
              <a:buClr>
                <a:schemeClr val="accent1"/>
              </a:buClr>
              <a:buFont typeface="Wingdings" panose="05000000000000000000" pitchFamily="2" charset="2"/>
              <a:buChar char="v"/>
              <a:defRPr/>
            </a:pPr>
            <a:r>
              <a:rPr lang="ar-SA" kern="1200" dirty="0">
                <a:solidFill>
                  <a:schemeClr val="tx1"/>
                </a:solidFill>
                <a:latin typeface="Alexandria" pitchFamily="2" charset="-78"/>
                <a:ea typeface="+mn-ea"/>
                <a:cs typeface="Alexandria" pitchFamily="2" charset="-78"/>
              </a:rPr>
              <a:t>الإسهام في بناء حوار قائم على العقل والبرهان.</a:t>
            </a:r>
            <a:endParaRPr lang="en-US" kern="1200" dirty="0">
              <a:solidFill>
                <a:schemeClr val="tx1"/>
              </a:solidFill>
              <a:latin typeface="Alexandria" pitchFamily="2" charset="-78"/>
              <a:ea typeface="+mn-ea"/>
              <a:cs typeface="Alexandria" pitchFamily="2" charset="-78"/>
            </a:endParaRPr>
          </a:p>
        </p:txBody>
      </p:sp>
    </p:spTree>
    <p:extLst>
      <p:ext uri="{BB962C8B-B14F-4D97-AF65-F5344CB8AC3E}">
        <p14:creationId xmlns:p14="http://schemas.microsoft.com/office/powerpoint/2010/main" val="261569100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مفهوم التفكير المنطقي</a:t>
            </a:r>
          </a:p>
        </p:txBody>
      </p:sp>
      <p:sp>
        <p:nvSpPr>
          <p:cNvPr id="9" name="TextBox 8">
            <a:extLst>
              <a:ext uri="{FF2B5EF4-FFF2-40B4-BE49-F238E27FC236}">
                <a16:creationId xmlns:a16="http://schemas.microsoft.com/office/drawing/2014/main" id="{B525570D-85FA-B055-6031-C376A2CD565A}"/>
              </a:ext>
            </a:extLst>
          </p:cNvPr>
          <p:cNvSpPr txBox="1"/>
          <p:nvPr/>
        </p:nvSpPr>
        <p:spPr>
          <a:xfrm>
            <a:off x="646627" y="1484784"/>
            <a:ext cx="10987921" cy="2183418"/>
          </a:xfrm>
          <a:prstGeom prst="rect">
            <a:avLst/>
          </a:prstGeom>
          <a:noFill/>
        </p:spPr>
        <p:txBody>
          <a:bodyPr wrap="square" rtlCol="1">
            <a:spAutoFit/>
          </a:bodyPr>
          <a:lstStyle/>
          <a:p>
            <a:pPr algn="ctr" rtl="1">
              <a:lnSpc>
                <a:spcPct val="200000"/>
              </a:lnSpc>
              <a:buClrTx/>
              <a:defRPr/>
            </a:pPr>
            <a:r>
              <a:rPr lang="ar-SA" b="1" kern="1200" dirty="0">
                <a:solidFill>
                  <a:srgbClr val="00B0F0"/>
                </a:solidFill>
                <a:latin typeface="Alexandria" pitchFamily="2" charset="-78"/>
                <a:ea typeface="+mn-ea"/>
                <a:cs typeface="Alexandria" pitchFamily="2" charset="-78"/>
              </a:rPr>
              <a:t>التفكير المنطقي هو: </a:t>
            </a:r>
            <a:r>
              <a:rPr lang="ar-SA" kern="1200" dirty="0">
                <a:solidFill>
                  <a:schemeClr val="tx1"/>
                </a:solidFill>
                <a:latin typeface="Alexandria" pitchFamily="2" charset="-78"/>
                <a:ea typeface="+mn-ea"/>
                <a:cs typeface="Alexandria" pitchFamily="2" charset="-78"/>
              </a:rPr>
              <a:t>نمط تفكير يعتمد على أسس عقلانية ومنظمة، يهدف إلى إصدار أحكام سليمة أو حل المشكلات بفاعلية. </a:t>
            </a:r>
          </a:p>
          <a:p>
            <a:pPr algn="ctr" rtl="1">
              <a:lnSpc>
                <a:spcPct val="200000"/>
              </a:lnSpc>
              <a:buClrTx/>
              <a:defRPr/>
            </a:pPr>
            <a:r>
              <a:rPr lang="ar-SA" b="1" kern="1200" dirty="0">
                <a:solidFill>
                  <a:schemeClr val="tx1"/>
                </a:solidFill>
                <a:latin typeface="Alexandria" pitchFamily="2" charset="-78"/>
                <a:ea typeface="+mn-ea"/>
                <a:cs typeface="Alexandria" pitchFamily="2" charset="-78"/>
              </a:rPr>
              <a:t>ويتضمن العمليات التالية:</a:t>
            </a:r>
          </a:p>
          <a:p>
            <a:pPr marL="285750" indent="-285750" algn="r" rtl="1">
              <a:lnSpc>
                <a:spcPct val="200000"/>
              </a:lnSpc>
              <a:buClr>
                <a:schemeClr val="accent2">
                  <a:lumMod val="75000"/>
                </a:schemeClr>
              </a:buClr>
              <a:buFont typeface="Wingdings" panose="05000000000000000000" pitchFamily="2" charset="2"/>
              <a:buChar char="v"/>
              <a:defRPr/>
            </a:pPr>
            <a:r>
              <a:rPr lang="ar-SA" b="1" kern="1200" dirty="0">
                <a:solidFill>
                  <a:schemeClr val="tx1"/>
                </a:solidFill>
                <a:latin typeface="Alexandria" pitchFamily="2" charset="-78"/>
                <a:ea typeface="+mn-ea"/>
                <a:cs typeface="Alexandria" pitchFamily="2" charset="-78"/>
              </a:rPr>
              <a:t>الاستنتاج والاستقراء: </a:t>
            </a:r>
            <a:r>
              <a:rPr lang="ar-SA" kern="1200" dirty="0">
                <a:solidFill>
                  <a:schemeClr val="tx1"/>
                </a:solidFill>
                <a:latin typeface="Alexandria" pitchFamily="2" charset="-78"/>
                <a:ea typeface="+mn-ea"/>
                <a:cs typeface="Alexandria" pitchFamily="2" charset="-78"/>
              </a:rPr>
              <a:t>الربط بين المقدمات والنتائج.</a:t>
            </a:r>
          </a:p>
          <a:p>
            <a:pPr marL="285750" indent="-285750" algn="r" rtl="1">
              <a:lnSpc>
                <a:spcPct val="200000"/>
              </a:lnSpc>
              <a:buClr>
                <a:schemeClr val="accent2">
                  <a:lumMod val="75000"/>
                </a:schemeClr>
              </a:buClr>
              <a:buFont typeface="Wingdings" panose="05000000000000000000" pitchFamily="2" charset="2"/>
              <a:buChar char="v"/>
              <a:defRPr/>
            </a:pPr>
            <a:r>
              <a:rPr lang="ar-SA" b="1" kern="1200" dirty="0">
                <a:solidFill>
                  <a:schemeClr val="tx1"/>
                </a:solidFill>
                <a:latin typeface="Alexandria" pitchFamily="2" charset="-78"/>
                <a:ea typeface="+mn-ea"/>
                <a:cs typeface="Alexandria" pitchFamily="2" charset="-78"/>
              </a:rPr>
              <a:t>تحليل المعطيات: </a:t>
            </a:r>
            <a:r>
              <a:rPr lang="ar-SA" kern="1200" dirty="0">
                <a:solidFill>
                  <a:schemeClr val="tx1"/>
                </a:solidFill>
                <a:latin typeface="Alexandria" pitchFamily="2" charset="-78"/>
                <a:ea typeface="+mn-ea"/>
                <a:cs typeface="Alexandria" pitchFamily="2" charset="-78"/>
              </a:rPr>
              <a:t>تفسير المواقف واختيار الحل الأمثل بناءً على تسلسل منطقي.</a:t>
            </a:r>
          </a:p>
          <a:p>
            <a:pPr marL="285750" indent="-285750" algn="r" rtl="1">
              <a:lnSpc>
                <a:spcPct val="200000"/>
              </a:lnSpc>
              <a:buClr>
                <a:schemeClr val="accent2">
                  <a:lumMod val="75000"/>
                </a:schemeClr>
              </a:buClr>
              <a:buFont typeface="Wingdings" panose="05000000000000000000" pitchFamily="2" charset="2"/>
              <a:buChar char="v"/>
              <a:defRPr/>
            </a:pPr>
            <a:r>
              <a:rPr lang="ar-SA" b="1" kern="1200" dirty="0">
                <a:solidFill>
                  <a:schemeClr val="tx1"/>
                </a:solidFill>
                <a:latin typeface="Alexandria" pitchFamily="2" charset="-78"/>
                <a:ea typeface="+mn-ea"/>
                <a:cs typeface="Alexandria" pitchFamily="2" charset="-78"/>
              </a:rPr>
              <a:t>البحث عن الأدلة: </a:t>
            </a:r>
            <a:r>
              <a:rPr lang="ar-SA" kern="1200" dirty="0">
                <a:solidFill>
                  <a:schemeClr val="tx1"/>
                </a:solidFill>
                <a:latin typeface="Alexandria" pitchFamily="2" charset="-78"/>
                <a:ea typeface="+mn-ea"/>
                <a:cs typeface="Alexandria" pitchFamily="2" charset="-78"/>
              </a:rPr>
              <a:t>الوصول لأفضل إجابة مدعومة بالبراهين.</a:t>
            </a:r>
          </a:p>
        </p:txBody>
      </p:sp>
      <p:sp>
        <p:nvSpPr>
          <p:cNvPr id="4" name="TextBox 3">
            <a:extLst>
              <a:ext uri="{FF2B5EF4-FFF2-40B4-BE49-F238E27FC236}">
                <a16:creationId xmlns:a16="http://schemas.microsoft.com/office/drawing/2014/main" id="{F96CC3A9-E490-E6C3-7597-54590C4AB374}"/>
              </a:ext>
            </a:extLst>
          </p:cNvPr>
          <p:cNvSpPr txBox="1"/>
          <p:nvPr/>
        </p:nvSpPr>
        <p:spPr>
          <a:xfrm>
            <a:off x="646627" y="3842574"/>
            <a:ext cx="11044954" cy="2614305"/>
          </a:xfrm>
          <a:prstGeom prst="rect">
            <a:avLst/>
          </a:prstGeom>
          <a:noFill/>
        </p:spPr>
        <p:txBody>
          <a:bodyPr wrap="square" rtlCol="0">
            <a:spAutoFit/>
          </a:bodyPr>
          <a:lstStyle/>
          <a:p>
            <a:pPr algn="ctr" rtl="1">
              <a:lnSpc>
                <a:spcPct val="200000"/>
              </a:lnSpc>
            </a:pPr>
            <a:r>
              <a:rPr lang="ar-SA" kern="1200" dirty="0">
                <a:solidFill>
                  <a:schemeClr val="tx1"/>
                </a:solidFill>
                <a:latin typeface="Alexandria" pitchFamily="2" charset="-78"/>
                <a:ea typeface="+mn-ea"/>
                <a:cs typeface="Alexandria" pitchFamily="2" charset="-78"/>
              </a:rPr>
              <a:t>كما يُعد التفكير المنطقي أساسًا للتفكير العلمي؛ إذ يعتمد على صياغة الفرضيات، واختبارها، وتحليل النتائج، وربط الأسباب بالنتائج. فالتفكير العلمي في جوهره ممارسة منظمة للتفكير المنطقي في البحث عن التفسيرات الموضوعية وفهم الظواهر المختلفة.</a:t>
            </a:r>
          </a:p>
          <a:p>
            <a:pPr algn="just" rtl="1">
              <a:lnSpc>
                <a:spcPct val="200000"/>
              </a:lnSpc>
            </a:pPr>
            <a:r>
              <a:rPr lang="ar-SA" b="1" kern="1200" dirty="0">
                <a:solidFill>
                  <a:schemeClr val="accent2">
                    <a:lumMod val="75000"/>
                  </a:schemeClr>
                </a:solidFill>
                <a:latin typeface="Alexandria" pitchFamily="2" charset="-78"/>
                <a:ea typeface="+mn-ea"/>
                <a:cs typeface="Alexandria" pitchFamily="2" charset="-78"/>
              </a:rPr>
              <a:t>العلاقة بين التفكير المنطقي والتفكير العلمي:</a:t>
            </a:r>
          </a:p>
          <a:p>
            <a:pPr algn="just" rtl="1">
              <a:lnSpc>
                <a:spcPct val="200000"/>
              </a:lnSpc>
            </a:pPr>
            <a:r>
              <a:rPr lang="ar-SA" kern="1200" dirty="0">
                <a:solidFill>
                  <a:schemeClr val="tx1"/>
                </a:solidFill>
                <a:latin typeface="Alexandria" pitchFamily="2" charset="-78"/>
                <a:ea typeface="+mn-ea"/>
                <a:cs typeface="Alexandria" pitchFamily="2" charset="-78"/>
              </a:rPr>
              <a:t>يعتبر التفكير المنطقي حجر الزاوية للتفكير العلمي؛ فالعلم تفكير استنتاجي يبدأ بفرضيات ويختبرها ليصل إلى نتائج تخضع لقواعد المنطق.</a:t>
            </a:r>
          </a:p>
          <a:p>
            <a:pPr algn="just" rtl="1">
              <a:lnSpc>
                <a:spcPct val="200000"/>
              </a:lnSpc>
            </a:pPr>
            <a:r>
              <a:rPr lang="ar-SA" b="1" kern="1200" dirty="0">
                <a:solidFill>
                  <a:schemeClr val="tx1"/>
                </a:solidFill>
                <a:latin typeface="Alexandria" pitchFamily="2" charset="-78"/>
                <a:ea typeface="+mn-ea"/>
                <a:cs typeface="Alexandria" pitchFamily="2" charset="-78"/>
              </a:rPr>
              <a:t>المنطق: </a:t>
            </a:r>
            <a:r>
              <a:rPr lang="ar-SA" kern="1200" dirty="0">
                <a:solidFill>
                  <a:schemeClr val="tx1"/>
                </a:solidFill>
                <a:latin typeface="Alexandria" pitchFamily="2" charset="-78"/>
                <a:ea typeface="+mn-ea"/>
                <a:cs typeface="Alexandria" pitchFamily="2" charset="-78"/>
              </a:rPr>
              <a:t>هو الأداة التي تفسر "لماذا" وكيفية حدوث الأشياء.</a:t>
            </a:r>
          </a:p>
          <a:p>
            <a:pPr algn="just" rtl="1">
              <a:lnSpc>
                <a:spcPct val="200000"/>
              </a:lnSpc>
            </a:pPr>
            <a:r>
              <a:rPr lang="ar-SA" b="1" kern="1200" dirty="0">
                <a:solidFill>
                  <a:schemeClr val="tx1"/>
                </a:solidFill>
                <a:latin typeface="Alexandria" pitchFamily="2" charset="-78"/>
                <a:ea typeface="+mn-ea"/>
                <a:cs typeface="Alexandria" pitchFamily="2" charset="-78"/>
              </a:rPr>
              <a:t>الهدف: </a:t>
            </a:r>
            <a:r>
              <a:rPr lang="ar-SA" kern="1200" dirty="0">
                <a:solidFill>
                  <a:schemeClr val="tx1"/>
                </a:solidFill>
                <a:latin typeface="Alexandria" pitchFamily="2" charset="-78"/>
                <a:ea typeface="+mn-ea"/>
                <a:cs typeface="Alexandria" pitchFamily="2" charset="-78"/>
              </a:rPr>
              <a:t>إثبات وجهة النظر أو نفيها بناءً على أدلة ملموسة.</a:t>
            </a:r>
            <a:endParaRPr lang="en-US" kern="1200" dirty="0">
              <a:solidFill>
                <a:schemeClr val="tx1"/>
              </a:solidFill>
              <a:latin typeface="Alexandria" pitchFamily="2" charset="-78"/>
              <a:ea typeface="+mn-ea"/>
              <a:cs typeface="Alexandria" pitchFamily="2" charset="-78"/>
            </a:endParaRPr>
          </a:p>
        </p:txBody>
      </p:sp>
    </p:spTree>
    <p:extLst>
      <p:ext uri="{BB962C8B-B14F-4D97-AF65-F5344CB8AC3E}">
        <p14:creationId xmlns:p14="http://schemas.microsoft.com/office/powerpoint/2010/main" val="206346035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 name="Imag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8529" y="30186"/>
            <a:ext cx="11903471" cy="6797629"/>
          </a:xfrm>
          <a:prstGeom prst="rect">
            <a:avLst/>
          </a:prstGeom>
          <a:noFill/>
          <a:ln w="12700" cap="flat" cmpd="sng">
            <a:noFill/>
            <a:prstDash val="solid"/>
            <a:miter/>
          </a:ln>
        </p:spPr>
      </p:pic>
      <p:sp>
        <p:nvSpPr>
          <p:cNvPr id="157" name="Rectangle"/>
          <p:cNvSpPr>
            <a:spLocks/>
          </p:cNvSpPr>
          <p:nvPr/>
        </p:nvSpPr>
        <p:spPr>
          <a:xfrm>
            <a:off x="5669558" y="595312"/>
            <a:ext cx="5871765" cy="508297"/>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00"/>
              </a:lnSpc>
            </a:pPr>
            <a:r>
              <a:rPr lang="ar-SA" altLang="zh-CN" sz="3167" b="1" kern="1200" dirty="0">
                <a:solidFill>
                  <a:srgbClr val="00B0F0"/>
                </a:solidFill>
                <a:latin typeface="Alexandria Bold" pitchFamily="34" charset="0"/>
                <a:ea typeface="Alexandria Bold" pitchFamily="34" charset="0"/>
                <a:cs typeface="Alexandria Bold" pitchFamily="34" charset="0"/>
              </a:rPr>
              <a:t>مبادئ التفكير المنطقي:</a:t>
            </a:r>
            <a:endParaRPr lang="ar-SA" altLang="zh-CN" sz="3167" kern="1200" dirty="0">
              <a:solidFill>
                <a:srgbClr val="00B0F0"/>
              </a:solidFill>
              <a:latin typeface="Calibri" charset="0"/>
              <a:ea typeface="等线" charset="0"/>
              <a:cs typeface="Calibri" charset="0"/>
            </a:endParaRPr>
          </a:p>
        </p:txBody>
      </p:sp>
      <p:sp>
        <p:nvSpPr>
          <p:cNvPr id="158" name="Rectangle"/>
          <p:cNvSpPr>
            <a:spLocks/>
          </p:cNvSpPr>
          <p:nvPr/>
        </p:nvSpPr>
        <p:spPr>
          <a:xfrm>
            <a:off x="650676" y="1423591"/>
            <a:ext cx="10890647"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2000"/>
              </a:lnSpc>
            </a:pPr>
            <a:r>
              <a:rPr lang="ar-SA" altLang="zh-CN" sz="1250" kern="1200" dirty="0">
                <a:solidFill>
                  <a:srgbClr val="15213F"/>
                </a:solidFill>
                <a:latin typeface="Alexandria" pitchFamily="34" charset="0"/>
                <a:ea typeface="Alexandria" pitchFamily="34" charset="0"/>
                <a:cs typeface="Alexandria" pitchFamily="34" charset="0"/>
              </a:rPr>
              <a:t>يقوم التفكير المنطقي على مجموعة من المبادئ المنظمة لعملية التحليل والحكم، من أهمها:</a:t>
            </a:r>
            <a:endParaRPr lang="ar-SA" altLang="zh-CN" sz="1250" kern="1200" dirty="0">
              <a:solidFill>
                <a:schemeClr val="tx1"/>
              </a:solidFill>
              <a:latin typeface="Calibri" charset="0"/>
              <a:ea typeface="等线" charset="0"/>
              <a:cs typeface="Calibri" charset="0"/>
            </a:endParaRPr>
          </a:p>
        </p:txBody>
      </p:sp>
      <p:sp>
        <p:nvSpPr>
          <p:cNvPr id="159" name="Rounded rectangle"/>
          <p:cNvSpPr>
            <a:spLocks/>
          </p:cNvSpPr>
          <p:nvPr/>
        </p:nvSpPr>
        <p:spPr>
          <a:xfrm>
            <a:off x="8017769" y="2119908"/>
            <a:ext cx="3523556" cy="1852315"/>
          </a:xfrm>
          <a:prstGeom prst="roundRect">
            <a:avLst>
              <a:gd name="adj" fmla="val 3689"/>
            </a:avLst>
          </a:prstGeom>
          <a:solidFill>
            <a:srgbClr val="CCF1FF"/>
          </a:solidFill>
          <a:ln w="7620" cap="flat" cmpd="sng">
            <a:solidFill>
              <a:srgbClr val="B2D7E5"/>
            </a:solidFill>
            <a:prstDash val="solid"/>
            <a:round/>
          </a:ln>
        </p:spPr>
      </p:sp>
      <p:sp>
        <p:nvSpPr>
          <p:cNvPr id="160" name="Rounded rectangle"/>
          <p:cNvSpPr>
            <a:spLocks/>
          </p:cNvSpPr>
          <p:nvPr/>
        </p:nvSpPr>
        <p:spPr>
          <a:xfrm>
            <a:off x="10884396" y="2288877"/>
            <a:ext cx="487958" cy="487957"/>
          </a:xfrm>
          <a:prstGeom prst="roundRect">
            <a:avLst>
              <a:gd name="adj" fmla="val 15614551"/>
            </a:avLst>
          </a:prstGeom>
          <a:noFill/>
          <a:ln w="12700" cap="flat" cmpd="sng">
            <a:noFill/>
            <a:prstDash val="solid"/>
            <a:miter/>
          </a:ln>
        </p:spPr>
      </p:sp>
      <p:pic>
        <p:nvPicPr>
          <p:cNvPr id="161"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18640" y="2423021"/>
            <a:ext cx="219570" cy="219571"/>
          </a:xfrm>
          <a:prstGeom prst="rect">
            <a:avLst/>
          </a:prstGeom>
          <a:noFill/>
          <a:ln w="12700" cap="flat" cmpd="sng">
            <a:noFill/>
            <a:prstDash val="solid"/>
            <a:miter/>
          </a:ln>
        </p:spPr>
      </p:pic>
      <p:sp>
        <p:nvSpPr>
          <p:cNvPr id="162" name="Rectangle"/>
          <p:cNvSpPr>
            <a:spLocks/>
          </p:cNvSpPr>
          <p:nvPr/>
        </p:nvSpPr>
        <p:spPr>
          <a:xfrm>
            <a:off x="8558165" y="2369915"/>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dirty="0">
                <a:solidFill>
                  <a:srgbClr val="15213F"/>
                </a:solidFill>
                <a:latin typeface="Alexandria Bold" pitchFamily="34" charset="0"/>
                <a:ea typeface="Alexandria Bold" pitchFamily="34" charset="0"/>
                <a:cs typeface="Alexandria Bold" pitchFamily="34" charset="0"/>
              </a:rPr>
              <a:t>التجريد</a:t>
            </a:r>
            <a:endParaRPr lang="ar-SA" altLang="zh-CN" sz="1583" kern="1200" dirty="0">
              <a:solidFill>
                <a:schemeClr val="tx1"/>
              </a:solidFill>
              <a:latin typeface="Calibri" charset="0"/>
              <a:ea typeface="等线" charset="0"/>
              <a:cs typeface="Calibri" charset="0"/>
            </a:endParaRPr>
          </a:p>
        </p:txBody>
      </p:sp>
      <p:sp>
        <p:nvSpPr>
          <p:cNvPr id="163" name="Rectangle"/>
          <p:cNvSpPr>
            <a:spLocks/>
          </p:cNvSpPr>
          <p:nvPr/>
        </p:nvSpPr>
        <p:spPr>
          <a:xfrm>
            <a:off x="7987997" y="2719686"/>
            <a:ext cx="3514581" cy="1191123"/>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dirty="0">
                <a:solidFill>
                  <a:srgbClr val="15213F"/>
                </a:solidFill>
                <a:latin typeface="Alexandria" pitchFamily="34" charset="0"/>
                <a:ea typeface="Alexandria" pitchFamily="34" charset="0"/>
                <a:cs typeface="Alexandria" pitchFamily="34" charset="0"/>
              </a:rPr>
              <a:t>فصل الفكرة أو المشكلة عن المؤثرات الجانبية لدراستها بوضوح.</a:t>
            </a:r>
          </a:p>
          <a:p>
            <a:pPr algn="ctr" rtl="1">
              <a:lnSpc>
                <a:spcPts val="2000"/>
              </a:lnSpc>
            </a:pPr>
            <a:r>
              <a:rPr lang="ar-SA" altLang="zh-CN" sz="1250" b="1" kern="1200" dirty="0">
                <a:solidFill>
                  <a:schemeClr val="accent2">
                    <a:lumMod val="75000"/>
                  </a:schemeClr>
                </a:solidFill>
                <a:latin typeface="Alexandria" pitchFamily="34" charset="0"/>
                <a:ea typeface="Alexandria" pitchFamily="34" charset="0"/>
                <a:cs typeface="Alexandria" pitchFamily="34" charset="0"/>
              </a:rPr>
              <a:t>مثال تربوي: </a:t>
            </a:r>
            <a:r>
              <a:rPr lang="ar-SA" altLang="zh-CN" sz="1250" kern="1200" dirty="0">
                <a:solidFill>
                  <a:srgbClr val="15213F"/>
                </a:solidFill>
                <a:latin typeface="Alexandria" pitchFamily="34" charset="0"/>
                <a:ea typeface="Alexandria" pitchFamily="34" charset="0"/>
                <a:cs typeface="Alexandria" pitchFamily="34" charset="0"/>
              </a:rPr>
              <a:t>تحليل أسباب تدني نتائج مادة معينة بعيدًا عن الانطباعات الشخصية عن المعلم.</a:t>
            </a:r>
            <a:endParaRPr lang="ar-SA" altLang="zh-CN" sz="1250" kern="1200" dirty="0">
              <a:solidFill>
                <a:schemeClr val="tx1"/>
              </a:solidFill>
              <a:latin typeface="Calibri" charset="0"/>
              <a:ea typeface="等线" charset="0"/>
              <a:cs typeface="Calibri" charset="0"/>
            </a:endParaRPr>
          </a:p>
        </p:txBody>
      </p:sp>
      <p:sp>
        <p:nvSpPr>
          <p:cNvPr id="164" name="Rounded rectangle"/>
          <p:cNvSpPr>
            <a:spLocks/>
          </p:cNvSpPr>
          <p:nvPr/>
        </p:nvSpPr>
        <p:spPr>
          <a:xfrm>
            <a:off x="4334272" y="2119908"/>
            <a:ext cx="3523555" cy="1852315"/>
          </a:xfrm>
          <a:prstGeom prst="roundRect">
            <a:avLst>
              <a:gd name="adj" fmla="val 3689"/>
            </a:avLst>
          </a:prstGeom>
          <a:solidFill>
            <a:srgbClr val="CCF1FF"/>
          </a:solidFill>
          <a:ln w="7620" cap="flat" cmpd="sng">
            <a:solidFill>
              <a:srgbClr val="B2D7E5"/>
            </a:solidFill>
            <a:prstDash val="solid"/>
            <a:round/>
          </a:ln>
        </p:spPr>
        <p:txBody>
          <a:bodyPr/>
          <a:lstStyle/>
          <a:p>
            <a:endParaRPr lang="en-US"/>
          </a:p>
        </p:txBody>
      </p:sp>
      <p:sp>
        <p:nvSpPr>
          <p:cNvPr id="165" name="Rounded rectangle"/>
          <p:cNvSpPr>
            <a:spLocks/>
          </p:cNvSpPr>
          <p:nvPr/>
        </p:nvSpPr>
        <p:spPr>
          <a:xfrm>
            <a:off x="7200900" y="2288877"/>
            <a:ext cx="487957" cy="487957"/>
          </a:xfrm>
          <a:prstGeom prst="roundRect">
            <a:avLst>
              <a:gd name="adj" fmla="val 15614551"/>
            </a:avLst>
          </a:prstGeom>
          <a:noFill/>
          <a:ln w="12700" cap="flat" cmpd="sng">
            <a:noFill/>
            <a:prstDash val="solid"/>
            <a:miter/>
          </a:ln>
        </p:spPr>
      </p:sp>
      <p:pic>
        <p:nvPicPr>
          <p:cNvPr id="16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35144" y="2423021"/>
            <a:ext cx="219571" cy="219571"/>
          </a:xfrm>
          <a:prstGeom prst="rect">
            <a:avLst/>
          </a:prstGeom>
          <a:noFill/>
          <a:ln w="12700" cap="flat" cmpd="sng">
            <a:noFill/>
            <a:prstDash val="solid"/>
            <a:miter/>
          </a:ln>
        </p:spPr>
      </p:pic>
      <p:sp>
        <p:nvSpPr>
          <p:cNvPr id="167" name="Rectangle"/>
          <p:cNvSpPr>
            <a:spLocks/>
          </p:cNvSpPr>
          <p:nvPr/>
        </p:nvSpPr>
        <p:spPr>
          <a:xfrm>
            <a:off x="4831944" y="2388394"/>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dirty="0">
                <a:solidFill>
                  <a:srgbClr val="15213F"/>
                </a:solidFill>
                <a:latin typeface="Alexandria Bold" pitchFamily="34" charset="0"/>
                <a:ea typeface="Alexandria Bold" pitchFamily="34" charset="0"/>
                <a:cs typeface="Alexandria Bold" pitchFamily="34" charset="0"/>
              </a:rPr>
              <a:t>التعميم المنضبط</a:t>
            </a:r>
            <a:endParaRPr lang="ar-SA" altLang="zh-CN" sz="1583" kern="1200" dirty="0">
              <a:solidFill>
                <a:schemeClr val="tx1"/>
              </a:solidFill>
              <a:latin typeface="Calibri" charset="0"/>
              <a:ea typeface="等线" charset="0"/>
              <a:cs typeface="Calibri" charset="0"/>
            </a:endParaRPr>
          </a:p>
        </p:txBody>
      </p:sp>
      <p:sp>
        <p:nvSpPr>
          <p:cNvPr id="168" name="Rectangle"/>
          <p:cNvSpPr>
            <a:spLocks/>
          </p:cNvSpPr>
          <p:nvPr/>
        </p:nvSpPr>
        <p:spPr>
          <a:xfrm>
            <a:off x="4536478" y="2829071"/>
            <a:ext cx="3185616" cy="1143151"/>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dirty="0">
                <a:solidFill>
                  <a:srgbClr val="15213F"/>
                </a:solidFill>
                <a:latin typeface="Alexandria" pitchFamily="34" charset="0"/>
                <a:ea typeface="Alexandria" pitchFamily="34" charset="0"/>
                <a:cs typeface="Alexandria" pitchFamily="34" charset="0"/>
              </a:rPr>
              <a:t>الانتقال من ملاحظات جزئية إلى قاعدة عامة مع مراعاة الأدلة الكافية.</a:t>
            </a:r>
          </a:p>
          <a:p>
            <a:pPr algn="ctr" rtl="1">
              <a:lnSpc>
                <a:spcPts val="2000"/>
              </a:lnSpc>
            </a:pPr>
            <a:r>
              <a:rPr lang="ar-SA" altLang="zh-CN" sz="1250" b="1" kern="1200" dirty="0">
                <a:solidFill>
                  <a:schemeClr val="accent2">
                    <a:lumMod val="75000"/>
                  </a:schemeClr>
                </a:solidFill>
                <a:latin typeface="Alexandria" pitchFamily="34" charset="0"/>
                <a:ea typeface="Alexandria" pitchFamily="34" charset="0"/>
                <a:cs typeface="Alexandria" pitchFamily="34" charset="0"/>
              </a:rPr>
              <a:t>مثال: </a:t>
            </a:r>
            <a:r>
              <a:rPr lang="ar-SA" altLang="zh-CN" sz="1250" kern="1200" dirty="0">
                <a:solidFill>
                  <a:srgbClr val="15213F"/>
                </a:solidFill>
                <a:latin typeface="Alexandria" pitchFamily="34" charset="0"/>
                <a:ea typeface="Alexandria" pitchFamily="34" charset="0"/>
                <a:cs typeface="Alexandria" pitchFamily="34" charset="0"/>
              </a:rPr>
              <a:t>ملاحظة تكرار تأخر الطلاب في فترة محددة → البحث عن سبب تنظيمي مشترك.</a:t>
            </a:r>
            <a:endParaRPr lang="ar-SA" altLang="zh-CN" sz="1250" kern="1200" dirty="0">
              <a:solidFill>
                <a:schemeClr val="tx1"/>
              </a:solidFill>
              <a:latin typeface="Calibri" charset="0"/>
              <a:ea typeface="等线" charset="0"/>
              <a:cs typeface="Calibri" charset="0"/>
            </a:endParaRPr>
          </a:p>
        </p:txBody>
      </p:sp>
      <p:sp>
        <p:nvSpPr>
          <p:cNvPr id="169" name="Rounded rectangle"/>
          <p:cNvSpPr>
            <a:spLocks/>
          </p:cNvSpPr>
          <p:nvPr/>
        </p:nvSpPr>
        <p:spPr>
          <a:xfrm>
            <a:off x="650676" y="2119908"/>
            <a:ext cx="3523655" cy="1852315"/>
          </a:xfrm>
          <a:prstGeom prst="roundRect">
            <a:avLst>
              <a:gd name="adj" fmla="val 3689"/>
            </a:avLst>
          </a:prstGeom>
          <a:solidFill>
            <a:srgbClr val="CCF1FF"/>
          </a:solidFill>
          <a:ln w="7620" cap="flat" cmpd="sng">
            <a:solidFill>
              <a:srgbClr val="B2D7E5"/>
            </a:solidFill>
            <a:prstDash val="solid"/>
            <a:round/>
          </a:ln>
        </p:spPr>
      </p:sp>
      <p:sp>
        <p:nvSpPr>
          <p:cNvPr id="170" name="Rounded rectangle"/>
          <p:cNvSpPr>
            <a:spLocks/>
          </p:cNvSpPr>
          <p:nvPr/>
        </p:nvSpPr>
        <p:spPr>
          <a:xfrm>
            <a:off x="3517404" y="2288877"/>
            <a:ext cx="487957" cy="487957"/>
          </a:xfrm>
          <a:prstGeom prst="roundRect">
            <a:avLst>
              <a:gd name="adj" fmla="val 15614551"/>
            </a:avLst>
          </a:prstGeom>
          <a:noFill/>
          <a:ln w="12700" cap="flat" cmpd="sng">
            <a:noFill/>
            <a:prstDash val="solid"/>
            <a:miter/>
          </a:ln>
        </p:spPr>
      </p:sp>
      <p:pic>
        <p:nvPicPr>
          <p:cNvPr id="171"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651647" y="2423021"/>
            <a:ext cx="219571" cy="219571"/>
          </a:xfrm>
          <a:prstGeom prst="rect">
            <a:avLst/>
          </a:prstGeom>
          <a:noFill/>
          <a:ln w="12700" cap="flat" cmpd="sng">
            <a:noFill/>
            <a:prstDash val="solid"/>
            <a:miter/>
          </a:ln>
        </p:spPr>
      </p:pic>
      <p:sp>
        <p:nvSpPr>
          <p:cNvPr id="172" name="Rectangle"/>
          <p:cNvSpPr>
            <a:spLocks/>
          </p:cNvSpPr>
          <p:nvPr/>
        </p:nvSpPr>
        <p:spPr>
          <a:xfrm>
            <a:off x="1114085" y="2322117"/>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dirty="0">
                <a:solidFill>
                  <a:srgbClr val="15213F"/>
                </a:solidFill>
                <a:latin typeface="Alexandria Bold" pitchFamily="34" charset="0"/>
                <a:ea typeface="Alexandria Bold" pitchFamily="34" charset="0"/>
                <a:cs typeface="Alexandria Bold" pitchFamily="34" charset="0"/>
              </a:rPr>
              <a:t>المقارنة والتحليل</a:t>
            </a:r>
            <a:endParaRPr lang="ar-SA" altLang="zh-CN" sz="1583" kern="1200" dirty="0">
              <a:solidFill>
                <a:schemeClr val="tx1"/>
              </a:solidFill>
              <a:latin typeface="Calibri" charset="0"/>
              <a:ea typeface="等线" charset="0"/>
              <a:cs typeface="Calibri" charset="0"/>
            </a:endParaRPr>
          </a:p>
        </p:txBody>
      </p:sp>
      <p:sp>
        <p:nvSpPr>
          <p:cNvPr id="173" name="Rectangle"/>
          <p:cNvSpPr>
            <a:spLocks/>
          </p:cNvSpPr>
          <p:nvPr/>
        </p:nvSpPr>
        <p:spPr>
          <a:xfrm>
            <a:off x="724481" y="2922278"/>
            <a:ext cx="3185716" cy="104994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dirty="0">
                <a:solidFill>
                  <a:srgbClr val="15213F"/>
                </a:solidFill>
                <a:latin typeface="Alexandria" pitchFamily="34" charset="0"/>
                <a:ea typeface="Alexandria" pitchFamily="34" charset="0"/>
                <a:cs typeface="Alexandria" pitchFamily="34" charset="0"/>
              </a:rPr>
              <a:t>دراسة أوجه الشبه والاختلاف بين البدائل قبل اتخاذ القرار.</a:t>
            </a:r>
          </a:p>
          <a:p>
            <a:pPr algn="ctr" rtl="1">
              <a:lnSpc>
                <a:spcPts val="2000"/>
              </a:lnSpc>
            </a:pPr>
            <a:r>
              <a:rPr lang="ar-SA" altLang="zh-CN" sz="1250" b="1" kern="1200" dirty="0">
                <a:solidFill>
                  <a:schemeClr val="accent2">
                    <a:lumMod val="75000"/>
                  </a:schemeClr>
                </a:solidFill>
                <a:latin typeface="Alexandria" pitchFamily="34" charset="0"/>
                <a:ea typeface="Alexandria" pitchFamily="34" charset="0"/>
                <a:cs typeface="Alexandria" pitchFamily="34" charset="0"/>
              </a:rPr>
              <a:t>مثال: </a:t>
            </a:r>
            <a:r>
              <a:rPr lang="ar-SA" altLang="zh-CN" sz="1250" kern="1200" dirty="0">
                <a:solidFill>
                  <a:srgbClr val="15213F"/>
                </a:solidFill>
                <a:latin typeface="Alexandria" pitchFamily="34" charset="0"/>
                <a:ea typeface="Alexandria" pitchFamily="34" charset="0"/>
                <a:cs typeface="Alexandria" pitchFamily="34" charset="0"/>
              </a:rPr>
              <a:t>مقارنة خطتين علاجيّتين وفق معايير واضحة قبل اعتماد إحداهما.</a:t>
            </a:r>
            <a:endParaRPr lang="ar-SA" altLang="zh-CN" sz="1250" kern="1200" dirty="0">
              <a:solidFill>
                <a:schemeClr val="tx1"/>
              </a:solidFill>
              <a:latin typeface="Calibri" charset="0"/>
              <a:ea typeface="等线" charset="0"/>
              <a:cs typeface="Calibri" charset="0"/>
            </a:endParaRPr>
          </a:p>
        </p:txBody>
      </p:sp>
      <p:sp>
        <p:nvSpPr>
          <p:cNvPr id="174" name="Rounded rectangle"/>
          <p:cNvSpPr>
            <a:spLocks/>
          </p:cNvSpPr>
          <p:nvPr/>
        </p:nvSpPr>
        <p:spPr>
          <a:xfrm>
            <a:off x="6312024" y="4152205"/>
            <a:ext cx="3523556" cy="2110481"/>
          </a:xfrm>
          <a:prstGeom prst="roundRect">
            <a:avLst>
              <a:gd name="adj" fmla="val 3236"/>
            </a:avLst>
          </a:prstGeom>
          <a:solidFill>
            <a:srgbClr val="CCF1FF"/>
          </a:solidFill>
          <a:ln w="7620" cap="flat" cmpd="sng">
            <a:solidFill>
              <a:srgbClr val="B2D7E5"/>
            </a:solidFill>
            <a:prstDash val="solid"/>
            <a:round/>
          </a:ln>
        </p:spPr>
      </p:sp>
      <p:sp>
        <p:nvSpPr>
          <p:cNvPr id="175" name="Rounded rectangle"/>
          <p:cNvSpPr>
            <a:spLocks/>
          </p:cNvSpPr>
          <p:nvPr/>
        </p:nvSpPr>
        <p:spPr>
          <a:xfrm>
            <a:off x="10884396" y="4321175"/>
            <a:ext cx="487958" cy="487957"/>
          </a:xfrm>
          <a:prstGeom prst="roundRect">
            <a:avLst>
              <a:gd name="adj" fmla="val 15614551"/>
            </a:avLst>
          </a:prstGeom>
          <a:noFill/>
          <a:ln w="12700" cap="flat" cmpd="sng">
            <a:noFill/>
            <a:prstDash val="solid"/>
            <a:miter/>
          </a:ln>
        </p:spPr>
      </p:sp>
      <p:pic>
        <p:nvPicPr>
          <p:cNvPr id="176"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312895" y="4455320"/>
            <a:ext cx="219570" cy="219571"/>
          </a:xfrm>
          <a:prstGeom prst="rect">
            <a:avLst/>
          </a:prstGeom>
          <a:noFill/>
          <a:ln w="12700" cap="flat" cmpd="sng">
            <a:noFill/>
            <a:prstDash val="solid"/>
            <a:miter/>
          </a:ln>
        </p:spPr>
      </p:pic>
      <p:sp>
        <p:nvSpPr>
          <p:cNvPr id="177" name="Rectangle"/>
          <p:cNvSpPr>
            <a:spLocks/>
          </p:cNvSpPr>
          <p:nvPr/>
        </p:nvSpPr>
        <p:spPr>
          <a:xfrm>
            <a:off x="6763210" y="4372017"/>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dirty="0">
                <a:solidFill>
                  <a:srgbClr val="15213F"/>
                </a:solidFill>
                <a:latin typeface="Alexandria Bold" pitchFamily="34" charset="0"/>
                <a:ea typeface="Alexandria Bold" pitchFamily="34" charset="0"/>
                <a:cs typeface="Alexandria Bold" pitchFamily="34" charset="0"/>
              </a:rPr>
              <a:t>الاتساق وعدم التناقض</a:t>
            </a:r>
            <a:endParaRPr lang="ar-SA" altLang="zh-CN" sz="1583" kern="1200" dirty="0">
              <a:solidFill>
                <a:schemeClr val="tx1"/>
              </a:solidFill>
              <a:latin typeface="Calibri" charset="0"/>
              <a:ea typeface="等线" charset="0"/>
              <a:cs typeface="Calibri" charset="0"/>
            </a:endParaRPr>
          </a:p>
        </p:txBody>
      </p:sp>
      <p:sp>
        <p:nvSpPr>
          <p:cNvPr id="178" name="Rectangle"/>
          <p:cNvSpPr>
            <a:spLocks/>
          </p:cNvSpPr>
          <p:nvPr/>
        </p:nvSpPr>
        <p:spPr>
          <a:xfrm>
            <a:off x="6462475" y="4931966"/>
            <a:ext cx="3185616" cy="774501"/>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dirty="0">
                <a:solidFill>
                  <a:srgbClr val="15213F"/>
                </a:solidFill>
                <a:latin typeface="Alexandria" pitchFamily="34" charset="0"/>
                <a:ea typeface="Alexandria" pitchFamily="34" charset="0"/>
                <a:cs typeface="Alexandria" pitchFamily="34" charset="0"/>
              </a:rPr>
              <a:t>ضرورة خلو الحكم من التعارض الداخلي.</a:t>
            </a:r>
          </a:p>
          <a:p>
            <a:pPr algn="ctr" rtl="1">
              <a:lnSpc>
                <a:spcPts val="2000"/>
              </a:lnSpc>
            </a:pPr>
            <a:r>
              <a:rPr lang="ar-SA" altLang="zh-CN" sz="1250" b="1" kern="1200" dirty="0">
                <a:solidFill>
                  <a:schemeClr val="accent2">
                    <a:lumMod val="75000"/>
                  </a:schemeClr>
                </a:solidFill>
                <a:latin typeface="Alexandria" pitchFamily="34" charset="0"/>
                <a:ea typeface="Alexandria" pitchFamily="34" charset="0"/>
                <a:cs typeface="Alexandria" pitchFamily="34" charset="0"/>
              </a:rPr>
              <a:t>مثال: </a:t>
            </a:r>
            <a:r>
              <a:rPr lang="ar-SA" altLang="zh-CN" sz="1250" kern="1200" dirty="0">
                <a:solidFill>
                  <a:srgbClr val="15213F"/>
                </a:solidFill>
                <a:latin typeface="Alexandria" pitchFamily="34" charset="0"/>
                <a:ea typeface="Alexandria" pitchFamily="34" charset="0"/>
                <a:cs typeface="Alexandria" pitchFamily="34" charset="0"/>
              </a:rPr>
              <a:t>لا يمكن اعتماد سياسة انضباط صارمة مع التغاضي عن المخالفات المتكررة.</a:t>
            </a:r>
            <a:endParaRPr lang="ar-SA" altLang="zh-CN" sz="1250" kern="1200" dirty="0">
              <a:solidFill>
                <a:schemeClr val="tx1"/>
              </a:solidFill>
              <a:latin typeface="Calibri" charset="0"/>
              <a:ea typeface="等线" charset="0"/>
              <a:cs typeface="Calibri" charset="0"/>
            </a:endParaRPr>
          </a:p>
        </p:txBody>
      </p:sp>
      <p:sp>
        <p:nvSpPr>
          <p:cNvPr id="179" name="Rounded rectangle"/>
          <p:cNvSpPr>
            <a:spLocks/>
          </p:cNvSpPr>
          <p:nvPr/>
        </p:nvSpPr>
        <p:spPr>
          <a:xfrm>
            <a:off x="2109440" y="4063631"/>
            <a:ext cx="3523555" cy="2110481"/>
          </a:xfrm>
          <a:prstGeom prst="roundRect">
            <a:avLst>
              <a:gd name="adj" fmla="val 3236"/>
            </a:avLst>
          </a:prstGeom>
          <a:solidFill>
            <a:srgbClr val="CCF1FF"/>
          </a:solidFill>
          <a:ln w="7620" cap="flat" cmpd="sng">
            <a:solidFill>
              <a:srgbClr val="B2D7E5"/>
            </a:solidFill>
            <a:prstDash val="solid"/>
            <a:round/>
          </a:ln>
        </p:spPr>
      </p:sp>
      <p:sp>
        <p:nvSpPr>
          <p:cNvPr id="180" name="Rounded rectangle"/>
          <p:cNvSpPr>
            <a:spLocks/>
          </p:cNvSpPr>
          <p:nvPr/>
        </p:nvSpPr>
        <p:spPr>
          <a:xfrm>
            <a:off x="7200900" y="4321175"/>
            <a:ext cx="487957" cy="487957"/>
          </a:xfrm>
          <a:prstGeom prst="roundRect">
            <a:avLst>
              <a:gd name="adj" fmla="val 15614551"/>
            </a:avLst>
          </a:prstGeom>
          <a:noFill/>
          <a:ln w="12700" cap="flat" cmpd="sng">
            <a:noFill/>
            <a:prstDash val="solid"/>
            <a:miter/>
          </a:ln>
        </p:spPr>
      </p:sp>
      <p:pic>
        <p:nvPicPr>
          <p:cNvPr id="181"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831424" y="4473933"/>
            <a:ext cx="219571" cy="219571"/>
          </a:xfrm>
          <a:prstGeom prst="rect">
            <a:avLst/>
          </a:prstGeom>
          <a:noFill/>
          <a:ln w="12700" cap="flat" cmpd="sng">
            <a:noFill/>
            <a:prstDash val="solid"/>
            <a:miter/>
          </a:ln>
        </p:spPr>
      </p:pic>
      <p:sp>
        <p:nvSpPr>
          <p:cNvPr id="182" name="Rectangle"/>
          <p:cNvSpPr>
            <a:spLocks/>
          </p:cNvSpPr>
          <p:nvPr/>
        </p:nvSpPr>
        <p:spPr>
          <a:xfrm>
            <a:off x="2166948" y="4456619"/>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dirty="0">
                <a:solidFill>
                  <a:srgbClr val="15213F"/>
                </a:solidFill>
                <a:latin typeface="Alexandria Bold" pitchFamily="34" charset="0"/>
                <a:ea typeface="Alexandria Bold" pitchFamily="34" charset="0"/>
                <a:cs typeface="Alexandria Bold" pitchFamily="34" charset="0"/>
              </a:rPr>
              <a:t>الاستدلال</a:t>
            </a:r>
            <a:endParaRPr lang="ar-SA" altLang="zh-CN" sz="1583" kern="1200" dirty="0">
              <a:solidFill>
                <a:schemeClr val="tx1"/>
              </a:solidFill>
              <a:latin typeface="Calibri" charset="0"/>
              <a:ea typeface="等线" charset="0"/>
              <a:cs typeface="Calibri" charset="0"/>
            </a:endParaRPr>
          </a:p>
        </p:txBody>
      </p:sp>
      <p:sp>
        <p:nvSpPr>
          <p:cNvPr id="183" name="Rectangle"/>
          <p:cNvSpPr>
            <a:spLocks/>
          </p:cNvSpPr>
          <p:nvPr/>
        </p:nvSpPr>
        <p:spPr>
          <a:xfrm>
            <a:off x="2264169" y="5319216"/>
            <a:ext cx="3185616"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dirty="0">
                <a:solidFill>
                  <a:srgbClr val="15213F"/>
                </a:solidFill>
                <a:latin typeface="Alexandria" pitchFamily="34" charset="0"/>
                <a:ea typeface="Alexandria" pitchFamily="34" charset="0"/>
                <a:cs typeface="Alexandria" pitchFamily="34" charset="0"/>
              </a:rPr>
              <a:t>الانتقال المنظم من معطيات صحيحة إلى نتائج مبررة بالأدلة.</a:t>
            </a:r>
            <a:endParaRPr lang="ar-SA" altLang="zh-CN" sz="1250" kern="1200" dirty="0">
              <a:solidFill>
                <a:schemeClr val="tx1"/>
              </a:solidFill>
              <a:latin typeface="Calibri" charset="0"/>
              <a:ea typeface="等线" charset="0"/>
              <a:cs typeface="Calibri" charset="0"/>
            </a:endParaRPr>
          </a:p>
        </p:txBody>
      </p:sp>
      <p:sp>
        <p:nvSpPr>
          <p:cNvPr id="185" name="Rounded rectangle"/>
          <p:cNvSpPr>
            <a:spLocks/>
          </p:cNvSpPr>
          <p:nvPr/>
        </p:nvSpPr>
        <p:spPr>
          <a:xfrm>
            <a:off x="3517404" y="4321175"/>
            <a:ext cx="487957" cy="487957"/>
          </a:xfrm>
          <a:prstGeom prst="roundRect">
            <a:avLst>
              <a:gd name="adj" fmla="val 15614551"/>
            </a:avLst>
          </a:prstGeom>
          <a:noFill/>
          <a:ln w="12700" cap="flat" cmpd="sng">
            <a:noFill/>
            <a:prstDash val="solid"/>
            <a:miter/>
          </a:ln>
        </p:spPr>
      </p:sp>
    </p:spTree>
    <p:extLst>
      <p:ext uri="{BB962C8B-B14F-4D97-AF65-F5344CB8AC3E}">
        <p14:creationId xmlns:p14="http://schemas.microsoft.com/office/powerpoint/2010/main" val="1269967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معايير التفكير المنطقي</a:t>
            </a:r>
          </a:p>
        </p:txBody>
      </p:sp>
      <p:sp>
        <p:nvSpPr>
          <p:cNvPr id="9" name="TextBox 8">
            <a:extLst>
              <a:ext uri="{FF2B5EF4-FFF2-40B4-BE49-F238E27FC236}">
                <a16:creationId xmlns:a16="http://schemas.microsoft.com/office/drawing/2014/main" id="{B525570D-85FA-B055-6031-C376A2CD565A}"/>
              </a:ext>
            </a:extLst>
          </p:cNvPr>
          <p:cNvSpPr txBox="1"/>
          <p:nvPr/>
        </p:nvSpPr>
        <p:spPr>
          <a:xfrm>
            <a:off x="6528048" y="2564904"/>
            <a:ext cx="4818468" cy="1672894"/>
          </a:xfrm>
          <a:prstGeom prst="rect">
            <a:avLst/>
          </a:prstGeom>
          <a:noFill/>
        </p:spPr>
        <p:txBody>
          <a:bodyPr wrap="square" rtlCol="1">
            <a:spAutoFit/>
          </a:bodyPr>
          <a:lstStyle/>
          <a:p>
            <a:pPr algn="ctr" rtl="1">
              <a:lnSpc>
                <a:spcPct val="200000"/>
              </a:lnSpc>
              <a:buClrTx/>
              <a:defRPr/>
            </a:pPr>
            <a:r>
              <a:rPr lang="ar-SA" sz="1800" kern="1200" dirty="0">
                <a:solidFill>
                  <a:schemeClr val="tx1"/>
                </a:solidFill>
                <a:latin typeface="Alexandria" pitchFamily="2" charset="-78"/>
                <a:ea typeface="+mn-ea"/>
                <a:cs typeface="Alexandria" pitchFamily="2" charset="-78"/>
              </a:rPr>
              <a:t>يعتمد التفكير المنطقي الرشيد على مجموعة من المعايير التي تضمن سلامة التحليل وجودة الحكم، من أهمها:</a:t>
            </a:r>
          </a:p>
        </p:txBody>
      </p:sp>
      <p:graphicFrame>
        <p:nvGraphicFramePr>
          <p:cNvPr id="2" name="Diagram 1">
            <a:extLst>
              <a:ext uri="{FF2B5EF4-FFF2-40B4-BE49-F238E27FC236}">
                <a16:creationId xmlns:a16="http://schemas.microsoft.com/office/drawing/2014/main" id="{BFBEACA3-2806-4800-B403-3A7133B2B734}"/>
              </a:ext>
            </a:extLst>
          </p:cNvPr>
          <p:cNvGraphicFramePr/>
          <p:nvPr>
            <p:extLst>
              <p:ext uri="{D42A27DB-BD31-4B8C-83A1-F6EECF244321}">
                <p14:modId xmlns:p14="http://schemas.microsoft.com/office/powerpoint/2010/main" val="2731980612"/>
              </p:ext>
            </p:extLst>
          </p:nvPr>
        </p:nvGraphicFramePr>
        <p:xfrm>
          <a:off x="-312712" y="1725502"/>
          <a:ext cx="6048672" cy="45095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3801833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معايير التفكير المنطقي</a:t>
            </a:r>
          </a:p>
        </p:txBody>
      </p:sp>
      <p:sp>
        <p:nvSpPr>
          <p:cNvPr id="9" name="TextBox 8">
            <a:extLst>
              <a:ext uri="{FF2B5EF4-FFF2-40B4-BE49-F238E27FC236}">
                <a16:creationId xmlns:a16="http://schemas.microsoft.com/office/drawing/2014/main" id="{B525570D-85FA-B055-6031-C376A2CD565A}"/>
              </a:ext>
            </a:extLst>
          </p:cNvPr>
          <p:cNvSpPr txBox="1"/>
          <p:nvPr/>
        </p:nvSpPr>
        <p:spPr>
          <a:xfrm>
            <a:off x="4439816" y="2080536"/>
            <a:ext cx="7194732" cy="3466975"/>
          </a:xfrm>
          <a:prstGeom prst="rect">
            <a:avLst/>
          </a:prstGeom>
          <a:noFill/>
        </p:spPr>
        <p:txBody>
          <a:bodyPr wrap="square" rtlCol="1">
            <a:spAutoFit/>
          </a:bodyPr>
          <a:lstStyle/>
          <a:p>
            <a:pPr marL="285750" indent="-285750" algn="r" rtl="1">
              <a:lnSpc>
                <a:spcPct val="200000"/>
              </a:lnSpc>
              <a:buClr>
                <a:srgbClr val="00B0F0"/>
              </a:buClr>
              <a:buFont typeface="Wingdings" panose="05000000000000000000" pitchFamily="2" charset="2"/>
              <a:buChar char="v"/>
              <a:defRPr/>
            </a:pPr>
            <a:r>
              <a:rPr lang="ar-SA" sz="1600" b="1" kern="1200" dirty="0">
                <a:solidFill>
                  <a:schemeClr val="tx1"/>
                </a:solidFill>
                <a:latin typeface="Alexandria" pitchFamily="2" charset="-78"/>
                <a:ea typeface="+mn-ea"/>
                <a:cs typeface="Alexandria" pitchFamily="2" charset="-78"/>
              </a:rPr>
              <a:t>الوضوح: </a:t>
            </a:r>
            <a:r>
              <a:rPr lang="ar-SA" sz="1600" kern="1200" dirty="0">
                <a:solidFill>
                  <a:schemeClr val="tx1"/>
                </a:solidFill>
                <a:latin typeface="Alexandria" pitchFamily="2" charset="-78"/>
                <a:ea typeface="+mn-ea"/>
                <a:cs typeface="Alexandria" pitchFamily="2" charset="-78"/>
              </a:rPr>
              <a:t>أن تكون الأفكار محددة ومفهومة وخالية من الغموض.</a:t>
            </a:r>
          </a:p>
          <a:p>
            <a:pPr marL="285750" indent="-285750" algn="r" rtl="1">
              <a:lnSpc>
                <a:spcPct val="200000"/>
              </a:lnSpc>
              <a:buClr>
                <a:srgbClr val="00B0F0"/>
              </a:buClr>
              <a:buFont typeface="Wingdings" panose="05000000000000000000" pitchFamily="2" charset="2"/>
              <a:buChar char="v"/>
              <a:defRPr/>
            </a:pPr>
            <a:r>
              <a:rPr lang="ar-SA" sz="1600" b="1" kern="1200" dirty="0">
                <a:solidFill>
                  <a:schemeClr val="tx1"/>
                </a:solidFill>
                <a:latin typeface="Alexandria" pitchFamily="2" charset="-78"/>
                <a:ea typeface="+mn-ea"/>
                <a:cs typeface="Alexandria" pitchFamily="2" charset="-78"/>
              </a:rPr>
              <a:t> الدقة: </a:t>
            </a:r>
            <a:r>
              <a:rPr lang="ar-SA" sz="1600" kern="1200" dirty="0">
                <a:solidFill>
                  <a:schemeClr val="tx1"/>
                </a:solidFill>
                <a:latin typeface="Alexandria" pitchFamily="2" charset="-78"/>
                <a:ea typeface="+mn-ea"/>
                <a:cs typeface="Alexandria" pitchFamily="2" charset="-78"/>
              </a:rPr>
              <a:t>الاستناد إلى معلومات صحيحة وموثوقة بعيدًا عن التخمين.</a:t>
            </a:r>
          </a:p>
          <a:p>
            <a:pPr marL="285750" indent="-285750" algn="r" rtl="1">
              <a:lnSpc>
                <a:spcPct val="200000"/>
              </a:lnSpc>
              <a:buClr>
                <a:srgbClr val="00B0F0"/>
              </a:buClr>
              <a:buFont typeface="Wingdings" panose="05000000000000000000" pitchFamily="2" charset="2"/>
              <a:buChar char="v"/>
              <a:defRPr/>
            </a:pPr>
            <a:r>
              <a:rPr lang="ar-SA" sz="1600" kern="1200" dirty="0">
                <a:solidFill>
                  <a:schemeClr val="tx1"/>
                </a:solidFill>
                <a:latin typeface="Alexandria" pitchFamily="2" charset="-78"/>
                <a:ea typeface="+mn-ea"/>
                <a:cs typeface="Alexandria" pitchFamily="2" charset="-78"/>
              </a:rPr>
              <a:t> </a:t>
            </a:r>
            <a:r>
              <a:rPr lang="ar-SA" sz="1600" b="1" kern="1200" dirty="0">
                <a:solidFill>
                  <a:schemeClr val="tx1"/>
                </a:solidFill>
                <a:latin typeface="Alexandria" pitchFamily="2" charset="-78"/>
                <a:ea typeface="+mn-ea"/>
                <a:cs typeface="Alexandria" pitchFamily="2" charset="-78"/>
              </a:rPr>
              <a:t>الموضوعية: </a:t>
            </a:r>
            <a:r>
              <a:rPr lang="ar-SA" sz="1600" kern="1200" dirty="0">
                <a:solidFill>
                  <a:schemeClr val="tx1"/>
                </a:solidFill>
                <a:latin typeface="Alexandria" pitchFamily="2" charset="-78"/>
                <a:ea typeface="+mn-ea"/>
                <a:cs typeface="Alexandria" pitchFamily="2" charset="-78"/>
              </a:rPr>
              <a:t>تحرير الحكم من التحيزات الشخصية والانطباعات المسبقة. </a:t>
            </a:r>
          </a:p>
          <a:p>
            <a:pPr marL="285750" indent="-285750" algn="r" rtl="1">
              <a:lnSpc>
                <a:spcPct val="200000"/>
              </a:lnSpc>
              <a:buClr>
                <a:srgbClr val="00B0F0"/>
              </a:buClr>
              <a:buFont typeface="Wingdings" panose="05000000000000000000" pitchFamily="2" charset="2"/>
              <a:buChar char="v"/>
              <a:defRPr/>
            </a:pPr>
            <a:r>
              <a:rPr lang="ar-SA" sz="1600" b="1" kern="1200" dirty="0">
                <a:solidFill>
                  <a:schemeClr val="tx1"/>
                </a:solidFill>
                <a:latin typeface="Alexandria" pitchFamily="2" charset="-78"/>
                <a:ea typeface="+mn-ea"/>
                <a:cs typeface="Alexandria" pitchFamily="2" charset="-78"/>
              </a:rPr>
              <a:t>الاتساق: </a:t>
            </a:r>
            <a:r>
              <a:rPr lang="ar-SA" sz="1600" kern="1200" dirty="0">
                <a:solidFill>
                  <a:schemeClr val="tx1"/>
                </a:solidFill>
                <a:latin typeface="Alexandria" pitchFamily="2" charset="-78"/>
                <a:ea typeface="+mn-ea"/>
                <a:cs typeface="Alexandria" pitchFamily="2" charset="-78"/>
              </a:rPr>
              <a:t>خلو الأفكار من التناقض الداخلي وترابطها منطقيًا. </a:t>
            </a:r>
          </a:p>
          <a:p>
            <a:pPr marL="285750" indent="-285750" algn="r" rtl="1">
              <a:lnSpc>
                <a:spcPct val="200000"/>
              </a:lnSpc>
              <a:buClr>
                <a:srgbClr val="00B0F0"/>
              </a:buClr>
              <a:buFont typeface="Wingdings" panose="05000000000000000000" pitchFamily="2" charset="2"/>
              <a:buChar char="v"/>
              <a:defRPr/>
            </a:pPr>
            <a:r>
              <a:rPr lang="ar-SA" sz="1600" b="1" kern="1200" dirty="0">
                <a:solidFill>
                  <a:schemeClr val="tx1"/>
                </a:solidFill>
                <a:latin typeface="Alexandria" pitchFamily="2" charset="-78"/>
                <a:ea typeface="+mn-ea"/>
                <a:cs typeface="Alexandria" pitchFamily="2" charset="-78"/>
              </a:rPr>
              <a:t>العمق: </a:t>
            </a:r>
            <a:r>
              <a:rPr lang="ar-SA" sz="1600" kern="1200" dirty="0">
                <a:solidFill>
                  <a:schemeClr val="tx1"/>
                </a:solidFill>
                <a:latin typeface="Alexandria" pitchFamily="2" charset="-78"/>
                <a:ea typeface="+mn-ea"/>
                <a:cs typeface="Alexandria" pitchFamily="2" charset="-78"/>
              </a:rPr>
              <a:t>تحليل المشكلة بجوانبها المختلفة وعدم الاكتفاء بالمظاهر السطحية. </a:t>
            </a:r>
          </a:p>
          <a:p>
            <a:pPr marL="285750" indent="-285750" algn="r" rtl="1">
              <a:lnSpc>
                <a:spcPct val="200000"/>
              </a:lnSpc>
              <a:buClr>
                <a:srgbClr val="00B0F0"/>
              </a:buClr>
              <a:buFont typeface="Wingdings" panose="05000000000000000000" pitchFamily="2" charset="2"/>
              <a:buChar char="v"/>
              <a:defRPr/>
            </a:pPr>
            <a:r>
              <a:rPr lang="ar-SA" sz="1600" b="1" kern="1200" dirty="0">
                <a:solidFill>
                  <a:schemeClr val="tx1"/>
                </a:solidFill>
                <a:latin typeface="Alexandria" pitchFamily="2" charset="-78"/>
                <a:ea typeface="+mn-ea"/>
                <a:cs typeface="Alexandria" pitchFamily="2" charset="-78"/>
              </a:rPr>
              <a:t>الشمول: </a:t>
            </a:r>
            <a:r>
              <a:rPr lang="ar-SA" sz="1600" kern="1200" dirty="0">
                <a:solidFill>
                  <a:schemeClr val="tx1"/>
                </a:solidFill>
                <a:latin typeface="Alexandria" pitchFamily="2" charset="-78"/>
                <a:ea typeface="+mn-ea"/>
                <a:cs typeface="Alexandria" pitchFamily="2" charset="-78"/>
              </a:rPr>
              <a:t>النظر إلى جميع المعطيات ذات الصلة قبل إصدار الحكم.</a:t>
            </a:r>
          </a:p>
        </p:txBody>
      </p:sp>
      <p:pic>
        <p:nvPicPr>
          <p:cNvPr id="10" name="Picture 9">
            <a:extLst>
              <a:ext uri="{FF2B5EF4-FFF2-40B4-BE49-F238E27FC236}">
                <a16:creationId xmlns:a16="http://schemas.microsoft.com/office/drawing/2014/main" id="{DCB0B347-5859-F590-85B2-D4B80B71C23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57452" y="1379842"/>
            <a:ext cx="4453921" cy="49341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4939336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8529" y="30186"/>
            <a:ext cx="11903471" cy="6797629"/>
          </a:xfrm>
          <a:prstGeom prst="rect">
            <a:avLst/>
          </a:prstGeom>
          <a:noFill/>
          <a:ln w="12700" cap="flat" cmpd="sng">
            <a:noFill/>
            <a:prstDash val="solid"/>
            <a:miter/>
          </a:ln>
        </p:spPr>
      </p:pic>
      <p:sp>
        <p:nvSpPr>
          <p:cNvPr id="108" name="Rectangle"/>
          <p:cNvSpPr>
            <a:spLocks/>
          </p:cNvSpPr>
          <p:nvPr/>
        </p:nvSpPr>
        <p:spPr>
          <a:xfrm>
            <a:off x="5425265" y="1995570"/>
            <a:ext cx="5840809" cy="14473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5583"/>
              </a:lnSpc>
            </a:pPr>
            <a:r>
              <a:rPr lang="ar-SA" altLang="zh-CN" sz="4000" b="1" kern="1200" dirty="0">
                <a:solidFill>
                  <a:srgbClr val="00B0F0"/>
                </a:solidFill>
                <a:latin typeface="Alexandria Bold" pitchFamily="34" charset="0"/>
                <a:ea typeface="Alexandria Bold" pitchFamily="34" charset="0"/>
                <a:cs typeface="Alexandria Bold" pitchFamily="34" charset="0"/>
              </a:rPr>
              <a:t>شروط التفكير المنطقي</a:t>
            </a:r>
            <a:endParaRPr lang="zh-CN" altLang="en-US" sz="4000" kern="1200" dirty="0">
              <a:solidFill>
                <a:srgbClr val="00B0F0"/>
              </a:solidFill>
              <a:latin typeface="Calibri" charset="0"/>
              <a:ea typeface="等线" charset="0"/>
              <a:cs typeface="Calibri" charset="0"/>
            </a:endParaRPr>
          </a:p>
        </p:txBody>
      </p:sp>
      <p:sp>
        <p:nvSpPr>
          <p:cNvPr id="8" name="TextBox 7">
            <a:extLst>
              <a:ext uri="{FF2B5EF4-FFF2-40B4-BE49-F238E27FC236}">
                <a16:creationId xmlns:a16="http://schemas.microsoft.com/office/drawing/2014/main" id="{218027FD-B160-1C40-D19D-0F7CDF3C4F42}"/>
              </a:ext>
            </a:extLst>
          </p:cNvPr>
          <p:cNvSpPr txBox="1"/>
          <p:nvPr/>
        </p:nvSpPr>
        <p:spPr>
          <a:xfrm>
            <a:off x="4532886" y="3124160"/>
            <a:ext cx="7068706" cy="3466975"/>
          </a:xfrm>
          <a:prstGeom prst="rect">
            <a:avLst/>
          </a:prstGeom>
          <a:noFill/>
        </p:spPr>
        <p:txBody>
          <a:bodyPr wrap="square" rtlCol="0">
            <a:spAutoFit/>
          </a:bodyPr>
          <a:lstStyle/>
          <a:p>
            <a:pPr algn="ctr" rtl="1">
              <a:lnSpc>
                <a:spcPct val="200000"/>
              </a:lnSpc>
            </a:pPr>
            <a:r>
              <a:rPr lang="ar-SA" sz="1600" b="1" kern="1200" dirty="0">
                <a:solidFill>
                  <a:srgbClr val="15213F"/>
                </a:solidFill>
                <a:latin typeface="Alexandria" pitchFamily="34" charset="0"/>
                <a:cs typeface="Alexandria" pitchFamily="34" charset="0"/>
              </a:rPr>
              <a:t>شروط التفكير المنطقي: </a:t>
            </a:r>
            <a:r>
              <a:rPr lang="ar-SA" sz="1600" kern="1200" dirty="0">
                <a:solidFill>
                  <a:srgbClr val="15213F"/>
                </a:solidFill>
                <a:latin typeface="Alexandria" pitchFamily="34" charset="0"/>
                <a:cs typeface="Alexandria" pitchFamily="34" charset="0"/>
              </a:rPr>
              <a:t>تتمثل في</a:t>
            </a:r>
            <a:r>
              <a:rPr lang="en-US" sz="1600" kern="1200" dirty="0">
                <a:solidFill>
                  <a:srgbClr val="15213F"/>
                </a:solidFill>
                <a:latin typeface="Alexandria" pitchFamily="34" charset="0"/>
                <a:cs typeface="Alexandria" pitchFamily="34" charset="0"/>
              </a:rPr>
              <a:t> </a:t>
            </a:r>
            <a:r>
              <a:rPr lang="ar-SA" sz="1600" kern="1200" dirty="0">
                <a:solidFill>
                  <a:srgbClr val="15213F"/>
                </a:solidFill>
                <a:latin typeface="Alexandria" pitchFamily="34" charset="0"/>
                <a:cs typeface="Alexandria" pitchFamily="34" charset="0"/>
              </a:rPr>
              <a:t> مجموعة الشروط الأساسية التي تضبط عملية التفكير، وتتضمن وضوح المفاهيم، وصحة المقدمات، والاتساق بين الأفكار، والاعتماد على الأدلة، بما يضمن الوصول إلى استنتاجات سليمة وقرارات رشيدة.</a:t>
            </a:r>
            <a:endParaRPr lang="en-US" sz="1600" kern="1200" dirty="0">
              <a:solidFill>
                <a:srgbClr val="15213F"/>
              </a:solidFill>
              <a:latin typeface="Alexandria" pitchFamily="34" charset="0"/>
              <a:cs typeface="Alexandria" pitchFamily="34" charset="0"/>
            </a:endParaRPr>
          </a:p>
          <a:p>
            <a:pPr algn="ctr" rtl="1">
              <a:lnSpc>
                <a:spcPct val="200000"/>
              </a:lnSpc>
            </a:pPr>
            <a:r>
              <a:rPr lang="ar-SA" sz="1600" kern="1200" dirty="0">
                <a:solidFill>
                  <a:srgbClr val="15213F"/>
                </a:solidFill>
                <a:latin typeface="Alexandria" pitchFamily="34" charset="0"/>
                <a:cs typeface="Alexandria" pitchFamily="34" charset="0"/>
              </a:rPr>
              <a:t>فالتفكير المنطقي ليس مجرد مهارة فردية، بل هو منهج علمي يُبنى على أسس واضحة وصارمة.</a:t>
            </a:r>
          </a:p>
          <a:p>
            <a:pPr algn="ctr" rtl="1">
              <a:lnSpc>
                <a:spcPct val="200000"/>
              </a:lnSpc>
            </a:pPr>
            <a:endParaRPr lang="en-US" sz="1600" kern="1200" dirty="0">
              <a:solidFill>
                <a:srgbClr val="15213F"/>
              </a:solidFill>
              <a:latin typeface="Alexandria" pitchFamily="34" charset="0"/>
              <a:cs typeface="Alexandria" pitchFamily="34" charset="0"/>
            </a:endParaRPr>
          </a:p>
        </p:txBody>
      </p:sp>
      <p:pic>
        <p:nvPicPr>
          <p:cNvPr id="6" name="Image 0" descr="preencoded.png">
            <a:extLst>
              <a:ext uri="{FF2B5EF4-FFF2-40B4-BE49-F238E27FC236}">
                <a16:creationId xmlns:a16="http://schemas.microsoft.com/office/drawing/2014/main" id="{65E2A700-C1A7-0B5F-46B8-4FBF7DA2BAE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9376" y="1340768"/>
            <a:ext cx="4066098" cy="5250367"/>
          </a:xfrm>
          <a:prstGeom prst="rect">
            <a:avLst/>
          </a:prstGeom>
        </p:spPr>
      </p:pic>
    </p:spTree>
    <p:extLst>
      <p:ext uri="{BB962C8B-B14F-4D97-AF65-F5344CB8AC3E}">
        <p14:creationId xmlns:p14="http://schemas.microsoft.com/office/powerpoint/2010/main" val="8713802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 descr="preencoded.png">
            <a:extLst>
              <a:ext uri="{FF2B5EF4-FFF2-40B4-BE49-F238E27FC236}">
                <a16:creationId xmlns:a16="http://schemas.microsoft.com/office/drawing/2014/main" id="{4B109D18-4494-7DD3-04F3-0962EF8A4DED}"/>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1052274" y="2974926"/>
            <a:ext cx="213221" cy="213221"/>
          </a:xfrm>
          <a:prstGeom prst="rect">
            <a:avLst/>
          </a:prstGeom>
        </p:spPr>
      </p:pic>
      <p:pic>
        <p:nvPicPr>
          <p:cNvPr id="18" name="Image 3" descr="preencoded.png">
            <a:extLst>
              <a:ext uri="{FF2B5EF4-FFF2-40B4-BE49-F238E27FC236}">
                <a16:creationId xmlns:a16="http://schemas.microsoft.com/office/drawing/2014/main" id="{43294C3D-09F1-C8B9-0714-C995A579CF2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5509219" y="2974926"/>
            <a:ext cx="213221" cy="213221"/>
          </a:xfrm>
          <a:prstGeom prst="rect">
            <a:avLst/>
          </a:prstGeom>
        </p:spPr>
      </p:pic>
      <p:pic>
        <p:nvPicPr>
          <p:cNvPr id="105" name="Image"/>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88529" y="30186"/>
            <a:ext cx="11903471" cy="6797629"/>
          </a:xfrm>
          <a:prstGeom prst="rect">
            <a:avLst/>
          </a:prstGeom>
          <a:noFill/>
          <a:ln w="12700" cap="flat" cmpd="sng">
            <a:noFill/>
            <a:prstDash val="solid"/>
            <a:miter/>
          </a:ln>
        </p:spPr>
      </p:pic>
      <p:sp>
        <p:nvSpPr>
          <p:cNvPr id="9" name="Text 0">
            <a:extLst>
              <a:ext uri="{FF2B5EF4-FFF2-40B4-BE49-F238E27FC236}">
                <a16:creationId xmlns:a16="http://schemas.microsoft.com/office/drawing/2014/main" id="{8E5C4456-2B37-B4A8-E035-F68A6EA50A92}"/>
              </a:ext>
            </a:extLst>
          </p:cNvPr>
          <p:cNvSpPr/>
          <p:nvPr/>
        </p:nvSpPr>
        <p:spPr>
          <a:xfrm>
            <a:off x="5699124" y="1844824"/>
            <a:ext cx="5860951" cy="519608"/>
          </a:xfrm>
          <a:prstGeom prst="rect">
            <a:avLst/>
          </a:prstGeom>
          <a:noFill/>
          <a:ln/>
        </p:spPr>
        <p:txBody>
          <a:bodyPr wrap="none" lIns="0" tIns="0" rIns="0" bIns="0" rtlCol="0" anchor="t"/>
          <a:lstStyle/>
          <a:p>
            <a:pPr algn="r" rtl="1">
              <a:lnSpc>
                <a:spcPts val="4083"/>
              </a:lnSpc>
            </a:pPr>
            <a:r>
              <a:rPr lang="ar-SA" sz="2000" b="1" dirty="0">
                <a:solidFill>
                  <a:srgbClr val="00B0F0"/>
                </a:solidFill>
                <a:latin typeface="Alexandria" pitchFamily="2" charset="-78"/>
                <a:ea typeface="Barlow Bold" pitchFamily="34" charset="-122"/>
                <a:cs typeface="Alexandria" pitchFamily="2" charset="-78"/>
              </a:rPr>
              <a:t>المطلبان الأساسيان للتفكير المنطقي</a:t>
            </a:r>
            <a:endParaRPr lang="ar-SA" sz="2000" dirty="0">
              <a:solidFill>
                <a:srgbClr val="00B0F0"/>
              </a:solidFill>
              <a:latin typeface="Alexandria" pitchFamily="2" charset="-78"/>
              <a:cs typeface="Alexandria" pitchFamily="2" charset="-78"/>
            </a:endParaRPr>
          </a:p>
        </p:txBody>
      </p:sp>
      <p:sp>
        <p:nvSpPr>
          <p:cNvPr id="10" name="Shape 1">
            <a:extLst>
              <a:ext uri="{FF2B5EF4-FFF2-40B4-BE49-F238E27FC236}">
                <a16:creationId xmlns:a16="http://schemas.microsoft.com/office/drawing/2014/main" id="{F7A4961C-089B-DF33-EAFA-6E2D51D1F6F0}"/>
              </a:ext>
            </a:extLst>
          </p:cNvPr>
          <p:cNvSpPr/>
          <p:nvPr/>
        </p:nvSpPr>
        <p:spPr>
          <a:xfrm>
            <a:off x="6174978" y="2680345"/>
            <a:ext cx="5385098" cy="3268935"/>
          </a:xfrm>
          <a:prstGeom prst="roundRect">
            <a:avLst>
              <a:gd name="adj" fmla="val 8865"/>
            </a:avLst>
          </a:prstGeom>
          <a:solidFill>
            <a:srgbClr val="D4E9F7"/>
          </a:solidFill>
          <a:ln w="7620">
            <a:solidFill>
              <a:srgbClr val="BACFDD"/>
            </a:solidFill>
            <a:prstDash val="solid"/>
          </a:ln>
        </p:spPr>
      </p:sp>
      <p:pic>
        <p:nvPicPr>
          <p:cNvPr id="11" name="Image 0" descr="preencoded.png">
            <a:extLst>
              <a:ext uri="{FF2B5EF4-FFF2-40B4-BE49-F238E27FC236}">
                <a16:creationId xmlns:a16="http://schemas.microsoft.com/office/drawing/2014/main" id="{551C9C15-9FEB-0481-0133-5B92AC605FFF}"/>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0921900" y="2844652"/>
            <a:ext cx="473869" cy="473869"/>
          </a:xfrm>
          <a:prstGeom prst="rect">
            <a:avLst/>
          </a:prstGeom>
        </p:spPr>
      </p:pic>
      <p:sp>
        <p:nvSpPr>
          <p:cNvPr id="13" name="Text 2">
            <a:extLst>
              <a:ext uri="{FF2B5EF4-FFF2-40B4-BE49-F238E27FC236}">
                <a16:creationId xmlns:a16="http://schemas.microsoft.com/office/drawing/2014/main" id="{FBC6B8D2-C353-65DD-3F69-5067B7EEF4F5}"/>
              </a:ext>
            </a:extLst>
          </p:cNvPr>
          <p:cNvSpPr/>
          <p:nvPr/>
        </p:nvSpPr>
        <p:spPr>
          <a:xfrm>
            <a:off x="8853486" y="3476477"/>
            <a:ext cx="2542282" cy="259755"/>
          </a:xfrm>
          <a:prstGeom prst="rect">
            <a:avLst/>
          </a:prstGeom>
          <a:noFill/>
          <a:ln/>
        </p:spPr>
        <p:txBody>
          <a:bodyPr wrap="none" lIns="0" tIns="0" rIns="0" bIns="0" rtlCol="0" anchor="t"/>
          <a:lstStyle/>
          <a:p>
            <a:pPr algn="r" rtl="1">
              <a:lnSpc>
                <a:spcPts val="2042"/>
              </a:lnSpc>
            </a:pPr>
            <a:r>
              <a:rPr lang="ar-SA" sz="1600" b="1" dirty="0">
                <a:solidFill>
                  <a:schemeClr val="accent2">
                    <a:lumMod val="75000"/>
                  </a:schemeClr>
                </a:solidFill>
                <a:latin typeface="Alexandria" pitchFamily="2" charset="-78"/>
                <a:ea typeface="Barlow Bold" pitchFamily="34" charset="-122"/>
                <a:cs typeface="Alexandria" pitchFamily="2" charset="-78"/>
              </a:rPr>
              <a:t>وضوح المفاهيم وصياغة القضية</a:t>
            </a:r>
            <a:endParaRPr lang="ar-SA" sz="1600" dirty="0">
              <a:solidFill>
                <a:schemeClr val="accent2">
                  <a:lumMod val="75000"/>
                </a:schemeClr>
              </a:solidFill>
              <a:latin typeface="Alexandria" pitchFamily="2" charset="-78"/>
              <a:cs typeface="Alexandria" pitchFamily="2" charset="-78"/>
            </a:endParaRPr>
          </a:p>
        </p:txBody>
      </p:sp>
      <p:sp>
        <p:nvSpPr>
          <p:cNvPr id="14" name="Text 3">
            <a:extLst>
              <a:ext uri="{FF2B5EF4-FFF2-40B4-BE49-F238E27FC236}">
                <a16:creationId xmlns:a16="http://schemas.microsoft.com/office/drawing/2014/main" id="{04B1A1DC-2644-B00D-1CD3-CA0C0745D577}"/>
              </a:ext>
            </a:extLst>
          </p:cNvPr>
          <p:cNvSpPr/>
          <p:nvPr/>
        </p:nvSpPr>
        <p:spPr>
          <a:xfrm>
            <a:off x="6316306" y="3811957"/>
            <a:ext cx="5056485" cy="1326207"/>
          </a:xfrm>
          <a:prstGeom prst="rect">
            <a:avLst/>
          </a:prstGeom>
          <a:noFill/>
          <a:ln/>
        </p:spPr>
        <p:txBody>
          <a:bodyPr wrap="square" lIns="0" tIns="0" rIns="0" bIns="0" rtlCol="0" anchor="t"/>
          <a:lstStyle/>
          <a:p>
            <a:pPr algn="r" rtl="1">
              <a:lnSpc>
                <a:spcPct val="150000"/>
              </a:lnSpc>
            </a:pPr>
            <a:r>
              <a:rPr lang="ar-SA" dirty="0">
                <a:solidFill>
                  <a:srgbClr val="384653"/>
                </a:solidFill>
                <a:latin typeface="Alexandria" pitchFamily="2" charset="-78"/>
                <a:ea typeface="Montserrat" pitchFamily="34" charset="-122"/>
                <a:cs typeface="Alexandria" pitchFamily="2" charset="-78"/>
              </a:rPr>
              <a:t>أن تُعرَّف المشكلة بدقة، وتُستخدم مصطلحات محددة غير قابلة للتأويل. على سبيل المثال: ما المقصود بـ "ضعف التحصيل"؟ هل هو في مهارة معينة أم في جميع المهارات؟ هل يتعلق بالمحتوى أم بالطريقة؟</a:t>
            </a:r>
            <a:endParaRPr lang="ar-SA" dirty="0">
              <a:latin typeface="Alexandria" pitchFamily="2" charset="-78"/>
              <a:cs typeface="Alexandria" pitchFamily="2" charset="-78"/>
            </a:endParaRPr>
          </a:p>
        </p:txBody>
      </p:sp>
      <p:sp>
        <p:nvSpPr>
          <p:cNvPr id="15" name="Text 4">
            <a:extLst>
              <a:ext uri="{FF2B5EF4-FFF2-40B4-BE49-F238E27FC236}">
                <a16:creationId xmlns:a16="http://schemas.microsoft.com/office/drawing/2014/main" id="{10506B65-3364-47CF-E57B-6DFFE17D0A8F}"/>
              </a:ext>
            </a:extLst>
          </p:cNvPr>
          <p:cNvSpPr/>
          <p:nvPr/>
        </p:nvSpPr>
        <p:spPr>
          <a:xfrm>
            <a:off x="6360415" y="5353596"/>
            <a:ext cx="5056485" cy="505420"/>
          </a:xfrm>
          <a:prstGeom prst="rect">
            <a:avLst/>
          </a:prstGeom>
          <a:noFill/>
          <a:ln/>
        </p:spPr>
        <p:txBody>
          <a:bodyPr wrap="square" lIns="0" tIns="0" rIns="0" bIns="0" rtlCol="0" anchor="t"/>
          <a:lstStyle/>
          <a:p>
            <a:pPr algn="r" rtl="1">
              <a:lnSpc>
                <a:spcPts val="1958"/>
              </a:lnSpc>
            </a:pPr>
            <a:r>
              <a:rPr lang="ar-SA" b="1" dirty="0">
                <a:solidFill>
                  <a:schemeClr val="accent2">
                    <a:lumMod val="75000"/>
                  </a:schemeClr>
                </a:solidFill>
                <a:latin typeface="Alexandria" pitchFamily="2" charset="-78"/>
                <a:ea typeface="Montserrat" pitchFamily="34" charset="-122"/>
                <a:cs typeface="Alexandria" pitchFamily="2" charset="-78"/>
              </a:rPr>
              <a:t>النتيجة: </a:t>
            </a:r>
            <a:r>
              <a:rPr lang="ar-SA" dirty="0">
                <a:solidFill>
                  <a:srgbClr val="384653"/>
                </a:solidFill>
                <a:latin typeface="Alexandria" pitchFamily="2" charset="-78"/>
                <a:ea typeface="Montserrat" pitchFamily="34" charset="-122"/>
                <a:cs typeface="Alexandria" pitchFamily="2" charset="-78"/>
              </a:rPr>
              <a:t>يقل الخلط بين الأعراض والسبب الحقيقي، وتُبنى القرارات على أساس دقيق.</a:t>
            </a:r>
            <a:endParaRPr lang="ar-SA" dirty="0">
              <a:latin typeface="Alexandria" pitchFamily="2" charset="-78"/>
              <a:cs typeface="Alexandria" pitchFamily="2" charset="-78"/>
            </a:endParaRPr>
          </a:p>
        </p:txBody>
      </p:sp>
      <p:sp>
        <p:nvSpPr>
          <p:cNvPr id="16" name="Shape 5">
            <a:extLst>
              <a:ext uri="{FF2B5EF4-FFF2-40B4-BE49-F238E27FC236}">
                <a16:creationId xmlns:a16="http://schemas.microsoft.com/office/drawing/2014/main" id="{B6244488-FE52-FD43-C834-3A5E35DC8B18}"/>
              </a:ext>
            </a:extLst>
          </p:cNvPr>
          <p:cNvSpPr/>
          <p:nvPr/>
        </p:nvSpPr>
        <p:spPr>
          <a:xfrm>
            <a:off x="631923" y="2680345"/>
            <a:ext cx="5385098" cy="3268935"/>
          </a:xfrm>
          <a:prstGeom prst="roundRect">
            <a:avLst>
              <a:gd name="adj" fmla="val 8865"/>
            </a:avLst>
          </a:prstGeom>
          <a:solidFill>
            <a:srgbClr val="D4E9F7"/>
          </a:solidFill>
          <a:ln w="7620">
            <a:solidFill>
              <a:srgbClr val="BACFDD"/>
            </a:solidFill>
            <a:prstDash val="solid"/>
          </a:ln>
        </p:spPr>
      </p:sp>
      <p:pic>
        <p:nvPicPr>
          <p:cNvPr id="17" name="Image 2" descr="preencoded.png">
            <a:extLst>
              <a:ext uri="{FF2B5EF4-FFF2-40B4-BE49-F238E27FC236}">
                <a16:creationId xmlns:a16="http://schemas.microsoft.com/office/drawing/2014/main" id="{1A2E478F-5BA3-28AC-0971-776901B329E1}"/>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5378846" y="2844652"/>
            <a:ext cx="473869" cy="473869"/>
          </a:xfrm>
          <a:prstGeom prst="rect">
            <a:avLst/>
          </a:prstGeom>
        </p:spPr>
      </p:pic>
      <p:sp>
        <p:nvSpPr>
          <p:cNvPr id="19" name="Text 6">
            <a:extLst>
              <a:ext uri="{FF2B5EF4-FFF2-40B4-BE49-F238E27FC236}">
                <a16:creationId xmlns:a16="http://schemas.microsoft.com/office/drawing/2014/main" id="{B99172AA-FDD9-CA15-67B0-24F62790CB37}"/>
              </a:ext>
            </a:extLst>
          </p:cNvPr>
          <p:cNvSpPr/>
          <p:nvPr/>
        </p:nvSpPr>
        <p:spPr>
          <a:xfrm>
            <a:off x="2894706" y="3476477"/>
            <a:ext cx="2958008" cy="259755"/>
          </a:xfrm>
          <a:prstGeom prst="rect">
            <a:avLst/>
          </a:prstGeom>
          <a:noFill/>
          <a:ln/>
        </p:spPr>
        <p:txBody>
          <a:bodyPr wrap="none" lIns="0" tIns="0" rIns="0" bIns="0" rtlCol="0" anchor="t"/>
          <a:lstStyle/>
          <a:p>
            <a:pPr algn="r" rtl="1">
              <a:lnSpc>
                <a:spcPts val="2042"/>
              </a:lnSpc>
            </a:pPr>
            <a:r>
              <a:rPr lang="ar-SA" sz="1600" b="1" dirty="0">
                <a:solidFill>
                  <a:schemeClr val="accent2">
                    <a:lumMod val="75000"/>
                  </a:schemeClr>
                </a:solidFill>
                <a:latin typeface="Alexandria" pitchFamily="2" charset="-78"/>
                <a:ea typeface="Barlow Bold" pitchFamily="34" charset="-122"/>
                <a:cs typeface="Alexandria" pitchFamily="2" charset="-78"/>
              </a:rPr>
              <a:t>صحة المقدمات وموثوقية المعلومات</a:t>
            </a:r>
            <a:endParaRPr lang="ar-SA" sz="1600" dirty="0">
              <a:solidFill>
                <a:schemeClr val="accent2">
                  <a:lumMod val="75000"/>
                </a:schemeClr>
              </a:solidFill>
              <a:latin typeface="Alexandria" pitchFamily="2" charset="-78"/>
              <a:cs typeface="Alexandria" pitchFamily="2" charset="-78"/>
            </a:endParaRPr>
          </a:p>
        </p:txBody>
      </p:sp>
      <p:sp>
        <p:nvSpPr>
          <p:cNvPr id="20" name="Text 7">
            <a:extLst>
              <a:ext uri="{FF2B5EF4-FFF2-40B4-BE49-F238E27FC236}">
                <a16:creationId xmlns:a16="http://schemas.microsoft.com/office/drawing/2014/main" id="{56733F4C-D4E0-D5A4-66D7-43EACE917B9D}"/>
              </a:ext>
            </a:extLst>
          </p:cNvPr>
          <p:cNvSpPr/>
          <p:nvPr/>
        </p:nvSpPr>
        <p:spPr>
          <a:xfrm>
            <a:off x="796228" y="3951923"/>
            <a:ext cx="5056485" cy="1084190"/>
          </a:xfrm>
          <a:prstGeom prst="rect">
            <a:avLst/>
          </a:prstGeom>
          <a:noFill/>
          <a:ln/>
        </p:spPr>
        <p:txBody>
          <a:bodyPr wrap="square" lIns="0" tIns="0" rIns="0" bIns="0" rtlCol="0" anchor="t"/>
          <a:lstStyle/>
          <a:p>
            <a:pPr algn="r" rtl="1">
              <a:lnSpc>
                <a:spcPct val="150000"/>
              </a:lnSpc>
            </a:pPr>
            <a:r>
              <a:rPr lang="ar-SA" dirty="0">
                <a:solidFill>
                  <a:srgbClr val="384653"/>
                </a:solidFill>
                <a:latin typeface="Alexandria" pitchFamily="2" charset="-78"/>
                <a:ea typeface="Montserrat" pitchFamily="34" charset="-122"/>
                <a:cs typeface="Alexandria" pitchFamily="2" charset="-78"/>
              </a:rPr>
              <a:t>لا يُبنى التفكير المنطقي على إشاعات أو انطباعات أو آراء شخصية، بل على بيانات وشواهد موضوعية (نتائج اختبارات، ملاحظات صفية، تقارير إنجاز، شكاوى موثقة، إحصائيات دقيقة).</a:t>
            </a:r>
            <a:endParaRPr lang="ar-SA" dirty="0">
              <a:latin typeface="Alexandria" pitchFamily="2" charset="-78"/>
              <a:cs typeface="Alexandria" pitchFamily="2" charset="-78"/>
            </a:endParaRPr>
          </a:p>
        </p:txBody>
      </p:sp>
      <p:sp>
        <p:nvSpPr>
          <p:cNvPr id="21" name="Text 8">
            <a:extLst>
              <a:ext uri="{FF2B5EF4-FFF2-40B4-BE49-F238E27FC236}">
                <a16:creationId xmlns:a16="http://schemas.microsoft.com/office/drawing/2014/main" id="{B95A6ECA-30E9-FC5B-2735-D48343E8CB9C}"/>
              </a:ext>
            </a:extLst>
          </p:cNvPr>
          <p:cNvSpPr/>
          <p:nvPr/>
        </p:nvSpPr>
        <p:spPr>
          <a:xfrm>
            <a:off x="796229" y="5332886"/>
            <a:ext cx="5056485" cy="505420"/>
          </a:xfrm>
          <a:prstGeom prst="rect">
            <a:avLst/>
          </a:prstGeom>
          <a:noFill/>
          <a:ln/>
        </p:spPr>
        <p:txBody>
          <a:bodyPr wrap="square" lIns="0" tIns="0" rIns="0" bIns="0" rtlCol="0" anchor="t"/>
          <a:lstStyle/>
          <a:p>
            <a:pPr algn="r" rtl="1">
              <a:lnSpc>
                <a:spcPts val="1958"/>
              </a:lnSpc>
            </a:pPr>
            <a:r>
              <a:rPr lang="ar-SA" b="1" dirty="0">
                <a:solidFill>
                  <a:schemeClr val="accent2">
                    <a:lumMod val="75000"/>
                  </a:schemeClr>
                </a:solidFill>
                <a:latin typeface="Alexandria" pitchFamily="2" charset="-78"/>
                <a:ea typeface="Montserrat" pitchFamily="34" charset="-122"/>
                <a:cs typeface="Alexandria" pitchFamily="2" charset="-78"/>
              </a:rPr>
              <a:t>النتيجة:</a:t>
            </a:r>
            <a:r>
              <a:rPr lang="ar-SA" dirty="0">
                <a:solidFill>
                  <a:schemeClr val="accent2">
                    <a:lumMod val="75000"/>
                  </a:schemeClr>
                </a:solidFill>
                <a:latin typeface="Alexandria" pitchFamily="2" charset="-78"/>
                <a:ea typeface="Montserrat" pitchFamily="34" charset="-122"/>
                <a:cs typeface="Alexandria" pitchFamily="2" charset="-78"/>
              </a:rPr>
              <a:t> </a:t>
            </a:r>
            <a:r>
              <a:rPr lang="ar-SA" dirty="0">
                <a:solidFill>
                  <a:srgbClr val="384653"/>
                </a:solidFill>
                <a:latin typeface="Alexandria" pitchFamily="2" charset="-78"/>
                <a:ea typeface="Montserrat" pitchFamily="34" charset="-122"/>
                <a:cs typeface="Alexandria" pitchFamily="2" charset="-78"/>
              </a:rPr>
              <a:t>استنتاجات أقرب للصواب وأقل قابلية للطعن، وقرارات قابلة للتبرير أمام جميع الأطراف.</a:t>
            </a:r>
            <a:endParaRPr lang="ar-SA" dirty="0">
              <a:latin typeface="Alexandria" pitchFamily="2" charset="-78"/>
              <a:cs typeface="Alexandria" pitchFamily="2" charset="-78"/>
            </a:endParaRPr>
          </a:p>
        </p:txBody>
      </p:sp>
      <p:sp>
        <p:nvSpPr>
          <p:cNvPr id="22" name="Rectangle">
            <a:extLst>
              <a:ext uri="{FF2B5EF4-FFF2-40B4-BE49-F238E27FC236}">
                <a16:creationId xmlns:a16="http://schemas.microsoft.com/office/drawing/2014/main" id="{89512F92-55AA-7622-08A9-B510AB6E9BCF}"/>
              </a:ext>
            </a:extLst>
          </p:cNvPr>
          <p:cNvSpPr>
            <a:spLocks/>
          </p:cNvSpPr>
          <p:nvPr/>
        </p:nvSpPr>
        <p:spPr>
          <a:xfrm>
            <a:off x="2735398" y="305291"/>
            <a:ext cx="2664296" cy="72368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5583"/>
              </a:lnSpc>
            </a:pPr>
            <a:r>
              <a:rPr lang="ar-SA" altLang="zh-CN" sz="1800" b="1" kern="1200" dirty="0">
                <a:solidFill>
                  <a:schemeClr val="accent2">
                    <a:lumMod val="75000"/>
                  </a:schemeClr>
                </a:solidFill>
                <a:latin typeface="Alexandria Bold" pitchFamily="34" charset="0"/>
                <a:ea typeface="Alexandria Bold" pitchFamily="34" charset="0"/>
                <a:cs typeface="Alexandria Bold" pitchFamily="34" charset="0"/>
              </a:rPr>
              <a:t>شروط التفكير المنطقي</a:t>
            </a:r>
            <a:endParaRPr lang="ar-SA" altLang="zh-CN" sz="1800" kern="1200" dirty="0">
              <a:solidFill>
                <a:schemeClr val="accent2">
                  <a:lumMod val="75000"/>
                </a:schemeClr>
              </a:solidFill>
              <a:latin typeface="Calibri" charset="0"/>
              <a:ea typeface="等线" charset="0"/>
              <a:cs typeface="Calibri" charset="0"/>
            </a:endParaRPr>
          </a:p>
        </p:txBody>
      </p:sp>
    </p:spTree>
    <p:extLst>
      <p:ext uri="{BB962C8B-B14F-4D97-AF65-F5344CB8AC3E}">
        <p14:creationId xmlns:p14="http://schemas.microsoft.com/office/powerpoint/2010/main" val="3203616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11" name="Image 0" descr="preencoded.png">
            <a:extLst>
              <a:ext uri="{FF2B5EF4-FFF2-40B4-BE49-F238E27FC236}">
                <a16:creationId xmlns:a16="http://schemas.microsoft.com/office/drawing/2014/main" id="{1FBA53F0-492A-B3C2-6AEF-A64E1CAA45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64150" y="1471783"/>
            <a:ext cx="4329339" cy="4896544"/>
          </a:xfrm>
          <a:prstGeom prst="rect">
            <a:avLst/>
          </a:prstGeom>
        </p:spPr>
      </p:pic>
      <p:sp>
        <p:nvSpPr>
          <p:cNvPr id="12" name="Text 0">
            <a:extLst>
              <a:ext uri="{FF2B5EF4-FFF2-40B4-BE49-F238E27FC236}">
                <a16:creationId xmlns:a16="http://schemas.microsoft.com/office/drawing/2014/main" id="{7F627BC4-EB79-8E2E-9894-7F85C14D9804}"/>
              </a:ext>
            </a:extLst>
          </p:cNvPr>
          <p:cNvSpPr/>
          <p:nvPr/>
        </p:nvSpPr>
        <p:spPr>
          <a:xfrm>
            <a:off x="2628305" y="1634257"/>
            <a:ext cx="4359771" cy="519608"/>
          </a:xfrm>
          <a:prstGeom prst="rect">
            <a:avLst/>
          </a:prstGeom>
          <a:noFill/>
          <a:ln/>
        </p:spPr>
        <p:txBody>
          <a:bodyPr wrap="none" lIns="0" tIns="0" rIns="0" bIns="0" rtlCol="0" anchor="t"/>
          <a:lstStyle/>
          <a:p>
            <a:pPr algn="r" rtl="1">
              <a:lnSpc>
                <a:spcPts val="4083"/>
              </a:lnSpc>
            </a:pPr>
            <a:r>
              <a:rPr lang="en-US" sz="2000" b="1" dirty="0">
                <a:solidFill>
                  <a:srgbClr val="00B0F0"/>
                </a:solidFill>
                <a:latin typeface="Alexandria" pitchFamily="2" charset="-78"/>
                <a:ea typeface="Barlow Bold" pitchFamily="34" charset="-122"/>
                <a:cs typeface="Alexandria" pitchFamily="2" charset="-78"/>
              </a:rPr>
              <a:t>الاتساق والترابط في التفكير</a:t>
            </a:r>
            <a:endParaRPr lang="en-US" sz="2000" dirty="0">
              <a:solidFill>
                <a:srgbClr val="00B0F0"/>
              </a:solidFill>
              <a:latin typeface="Alexandria" pitchFamily="2" charset="-78"/>
              <a:cs typeface="Alexandria" pitchFamily="2" charset="-78"/>
            </a:endParaRPr>
          </a:p>
        </p:txBody>
      </p:sp>
      <p:sp>
        <p:nvSpPr>
          <p:cNvPr id="13" name="Shape 1">
            <a:extLst>
              <a:ext uri="{FF2B5EF4-FFF2-40B4-BE49-F238E27FC236}">
                <a16:creationId xmlns:a16="http://schemas.microsoft.com/office/drawing/2014/main" id="{D567DE7C-95DD-A23E-EB91-D9F12794F16D}"/>
              </a:ext>
            </a:extLst>
          </p:cNvPr>
          <p:cNvSpPr/>
          <p:nvPr/>
        </p:nvSpPr>
        <p:spPr>
          <a:xfrm>
            <a:off x="631924" y="2315159"/>
            <a:ext cx="6832228" cy="1889758"/>
          </a:xfrm>
          <a:prstGeom prst="roundRect">
            <a:avLst>
              <a:gd name="adj" fmla="val 13063"/>
            </a:avLst>
          </a:prstGeom>
          <a:solidFill>
            <a:srgbClr val="FFFFFF"/>
          </a:solidFill>
          <a:ln w="22860">
            <a:solidFill>
              <a:srgbClr val="BACFDD"/>
            </a:solidFill>
            <a:prstDash val="solid"/>
          </a:ln>
        </p:spPr>
      </p:sp>
      <p:sp>
        <p:nvSpPr>
          <p:cNvPr id="14" name="Text 2">
            <a:extLst>
              <a:ext uri="{FF2B5EF4-FFF2-40B4-BE49-F238E27FC236}">
                <a16:creationId xmlns:a16="http://schemas.microsoft.com/office/drawing/2014/main" id="{46D4E74B-F545-8FD1-8BA6-B7D33BCD3E23}"/>
              </a:ext>
            </a:extLst>
          </p:cNvPr>
          <p:cNvSpPr/>
          <p:nvPr/>
        </p:nvSpPr>
        <p:spPr>
          <a:xfrm>
            <a:off x="4527949" y="2395453"/>
            <a:ext cx="2451001" cy="259755"/>
          </a:xfrm>
          <a:prstGeom prst="rect">
            <a:avLst/>
          </a:prstGeom>
          <a:noFill/>
          <a:ln/>
        </p:spPr>
        <p:txBody>
          <a:bodyPr wrap="none" lIns="0" tIns="0" rIns="0" bIns="0" rtlCol="0" anchor="t"/>
          <a:lstStyle/>
          <a:p>
            <a:pPr algn="r" rtl="1">
              <a:lnSpc>
                <a:spcPts val="2042"/>
              </a:lnSpc>
            </a:pPr>
            <a:r>
              <a:rPr lang="en-US" sz="1600" b="1" dirty="0">
                <a:solidFill>
                  <a:schemeClr val="accent2">
                    <a:lumMod val="75000"/>
                  </a:schemeClr>
                </a:solidFill>
                <a:latin typeface="Alexandria" pitchFamily="2" charset="-78"/>
                <a:ea typeface="Barlow Bold" pitchFamily="34" charset="-122"/>
                <a:cs typeface="Alexandria" pitchFamily="2" charset="-78"/>
              </a:rPr>
              <a:t>الاتساق الداخلي وعدم التناقض</a:t>
            </a:r>
            <a:endParaRPr lang="en-US" sz="1600" dirty="0">
              <a:solidFill>
                <a:schemeClr val="accent2">
                  <a:lumMod val="75000"/>
                </a:schemeClr>
              </a:solidFill>
              <a:latin typeface="Alexandria" pitchFamily="2" charset="-78"/>
              <a:cs typeface="Alexandria" pitchFamily="2" charset="-78"/>
            </a:endParaRPr>
          </a:p>
        </p:txBody>
      </p:sp>
      <p:sp>
        <p:nvSpPr>
          <p:cNvPr id="15" name="Text 3">
            <a:extLst>
              <a:ext uri="{FF2B5EF4-FFF2-40B4-BE49-F238E27FC236}">
                <a16:creationId xmlns:a16="http://schemas.microsoft.com/office/drawing/2014/main" id="{87C71DFC-412F-41C3-5649-542DE052F4B4}"/>
              </a:ext>
            </a:extLst>
          </p:cNvPr>
          <p:cNvSpPr/>
          <p:nvPr/>
        </p:nvSpPr>
        <p:spPr>
          <a:xfrm>
            <a:off x="631924" y="2816502"/>
            <a:ext cx="6709874" cy="758131"/>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أن تكون القرارات متسقة مع بعضها ومع السياسات المعتمدة، وألا يتغير الحكم من حالة لأخرى دون مبرر واضح. فلو تم معاقبة طالب في موقف ما، يجب أن تنطبق نفس المعايير على طالب آخر في موقف مشابه.</a:t>
            </a:r>
            <a:endParaRPr lang="en-US" dirty="0">
              <a:latin typeface="Alexandria" pitchFamily="2" charset="-78"/>
              <a:cs typeface="Alexandria" pitchFamily="2" charset="-78"/>
            </a:endParaRPr>
          </a:p>
        </p:txBody>
      </p:sp>
      <p:sp>
        <p:nvSpPr>
          <p:cNvPr id="16" name="Text 4">
            <a:extLst>
              <a:ext uri="{FF2B5EF4-FFF2-40B4-BE49-F238E27FC236}">
                <a16:creationId xmlns:a16="http://schemas.microsoft.com/office/drawing/2014/main" id="{E4767E86-BD38-EBFC-809C-6D353CAA3245}"/>
              </a:ext>
            </a:extLst>
          </p:cNvPr>
          <p:cNvSpPr/>
          <p:nvPr/>
        </p:nvSpPr>
        <p:spPr>
          <a:xfrm>
            <a:off x="631924" y="3918628"/>
            <a:ext cx="6002139" cy="252710"/>
          </a:xfrm>
          <a:prstGeom prst="rect">
            <a:avLst/>
          </a:prstGeom>
          <a:noFill/>
          <a:ln/>
        </p:spPr>
        <p:txBody>
          <a:bodyPr wrap="none" lIns="0" tIns="0" rIns="0" bIns="0" rtlCol="0" anchor="t"/>
          <a:lstStyle/>
          <a:p>
            <a:pPr algn="r" rtl="1">
              <a:lnSpc>
                <a:spcPts val="1958"/>
              </a:lnSpc>
            </a:pPr>
            <a:r>
              <a:rPr lang="en-US" b="1" dirty="0">
                <a:solidFill>
                  <a:schemeClr val="accent2">
                    <a:lumMod val="75000"/>
                  </a:schemeClr>
                </a:solidFill>
                <a:latin typeface="Alexandria" pitchFamily="2" charset="-78"/>
                <a:ea typeface="Montserrat" pitchFamily="34" charset="-122"/>
                <a:cs typeface="Alexandria" pitchFamily="2" charset="-78"/>
              </a:rPr>
              <a:t>النتيجة:</a:t>
            </a:r>
            <a:r>
              <a:rPr lang="en-US" dirty="0">
                <a:solidFill>
                  <a:schemeClr val="accent2">
                    <a:lumMod val="75000"/>
                  </a:schemeClr>
                </a:solidFill>
                <a:latin typeface="Alexandria" pitchFamily="2" charset="-78"/>
                <a:ea typeface="Montserrat" pitchFamily="34" charset="-122"/>
                <a:cs typeface="Alexandria" pitchFamily="2" charset="-78"/>
              </a:rPr>
              <a:t> </a:t>
            </a:r>
            <a:r>
              <a:rPr lang="en-US" dirty="0">
                <a:solidFill>
                  <a:srgbClr val="384653"/>
                </a:solidFill>
                <a:latin typeface="Alexandria" pitchFamily="2" charset="-78"/>
                <a:ea typeface="Montserrat" pitchFamily="34" charset="-122"/>
                <a:cs typeface="Alexandria" pitchFamily="2" charset="-78"/>
              </a:rPr>
              <a:t>عدالة أعلى وثقة أكبر داخل المدرسة، وتقليل الشكاوى والنزاعات.</a:t>
            </a:r>
            <a:endParaRPr lang="en-US" dirty="0">
              <a:latin typeface="Alexandria" pitchFamily="2" charset="-78"/>
              <a:cs typeface="Alexandria" pitchFamily="2" charset="-78"/>
            </a:endParaRPr>
          </a:p>
        </p:txBody>
      </p:sp>
      <p:sp>
        <p:nvSpPr>
          <p:cNvPr id="17" name="Shape 5">
            <a:extLst>
              <a:ext uri="{FF2B5EF4-FFF2-40B4-BE49-F238E27FC236}">
                <a16:creationId xmlns:a16="http://schemas.microsoft.com/office/drawing/2014/main" id="{3FA56BD1-FA61-58D5-780E-BDF29B41B46C}"/>
              </a:ext>
            </a:extLst>
          </p:cNvPr>
          <p:cNvSpPr/>
          <p:nvPr/>
        </p:nvSpPr>
        <p:spPr>
          <a:xfrm>
            <a:off x="631923" y="4325958"/>
            <a:ext cx="6832227" cy="1851030"/>
          </a:xfrm>
          <a:prstGeom prst="roundRect">
            <a:avLst>
              <a:gd name="adj" fmla="val 13063"/>
            </a:avLst>
          </a:prstGeom>
          <a:solidFill>
            <a:srgbClr val="FFFFFF"/>
          </a:solidFill>
          <a:ln w="22860">
            <a:solidFill>
              <a:srgbClr val="BACFDD"/>
            </a:solidFill>
            <a:prstDash val="solid"/>
          </a:ln>
        </p:spPr>
      </p:sp>
      <p:sp>
        <p:nvSpPr>
          <p:cNvPr id="19" name="Text 6">
            <a:extLst>
              <a:ext uri="{FF2B5EF4-FFF2-40B4-BE49-F238E27FC236}">
                <a16:creationId xmlns:a16="http://schemas.microsoft.com/office/drawing/2014/main" id="{684AE9ED-A752-0981-3DBA-4950CDEB2799}"/>
              </a:ext>
            </a:extLst>
          </p:cNvPr>
          <p:cNvSpPr/>
          <p:nvPr/>
        </p:nvSpPr>
        <p:spPr>
          <a:xfrm>
            <a:off x="4762705" y="4411180"/>
            <a:ext cx="2180133" cy="259755"/>
          </a:xfrm>
          <a:prstGeom prst="rect">
            <a:avLst/>
          </a:prstGeom>
          <a:noFill/>
          <a:ln/>
        </p:spPr>
        <p:txBody>
          <a:bodyPr wrap="none" lIns="0" tIns="0" rIns="0" bIns="0" rtlCol="0" anchor="t"/>
          <a:lstStyle/>
          <a:p>
            <a:pPr algn="r" rtl="1">
              <a:lnSpc>
                <a:spcPts val="2042"/>
              </a:lnSpc>
            </a:pPr>
            <a:r>
              <a:rPr lang="en-US" sz="1600" b="1" dirty="0">
                <a:solidFill>
                  <a:schemeClr val="accent2">
                    <a:lumMod val="75000"/>
                  </a:schemeClr>
                </a:solidFill>
                <a:latin typeface="Alexandria" pitchFamily="2" charset="-78"/>
                <a:ea typeface="Barlow Bold" pitchFamily="34" charset="-122"/>
                <a:cs typeface="Alexandria" pitchFamily="2" charset="-78"/>
              </a:rPr>
              <a:t>الترابط بين السبب والنتيجة</a:t>
            </a:r>
            <a:endParaRPr lang="en-US" sz="1600" dirty="0">
              <a:solidFill>
                <a:schemeClr val="accent2">
                  <a:lumMod val="75000"/>
                </a:schemeClr>
              </a:solidFill>
              <a:latin typeface="Alexandria" pitchFamily="2" charset="-78"/>
              <a:cs typeface="Alexandria" pitchFamily="2" charset="-78"/>
            </a:endParaRPr>
          </a:p>
        </p:txBody>
      </p:sp>
      <p:sp>
        <p:nvSpPr>
          <p:cNvPr id="20" name="Text 7">
            <a:extLst>
              <a:ext uri="{FF2B5EF4-FFF2-40B4-BE49-F238E27FC236}">
                <a16:creationId xmlns:a16="http://schemas.microsoft.com/office/drawing/2014/main" id="{2B93EF94-7C11-9469-21A6-4B5FB626D535}"/>
              </a:ext>
            </a:extLst>
          </p:cNvPr>
          <p:cNvSpPr/>
          <p:nvPr/>
        </p:nvSpPr>
        <p:spPr>
          <a:xfrm>
            <a:off x="808929" y="4773488"/>
            <a:ext cx="6532868" cy="945331"/>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التمييز بين "الالتزامن" و"السببية": ليس كل ما يحدث مع المشكلة هو سبب لها. مثال: انخفاض النتائج قد يتزامن مع غياب معلم، لكن السبب الحقيقي قد يكون ضعف أساسيات سابقة أو أداة تقويم غير مناسبة أو تدني الدافعية.</a:t>
            </a:r>
            <a:endParaRPr lang="en-US" dirty="0">
              <a:latin typeface="Alexandria" pitchFamily="2" charset="-78"/>
              <a:cs typeface="Alexandria" pitchFamily="2" charset="-78"/>
            </a:endParaRPr>
          </a:p>
        </p:txBody>
      </p:sp>
      <p:sp>
        <p:nvSpPr>
          <p:cNvPr id="21" name="Text 8">
            <a:extLst>
              <a:ext uri="{FF2B5EF4-FFF2-40B4-BE49-F238E27FC236}">
                <a16:creationId xmlns:a16="http://schemas.microsoft.com/office/drawing/2014/main" id="{3FFB1666-2054-5F0F-392D-9C202EADBB30}"/>
              </a:ext>
            </a:extLst>
          </p:cNvPr>
          <p:cNvSpPr/>
          <p:nvPr/>
        </p:nvSpPr>
        <p:spPr>
          <a:xfrm>
            <a:off x="537520" y="5876774"/>
            <a:ext cx="6002139" cy="252710"/>
          </a:xfrm>
          <a:prstGeom prst="rect">
            <a:avLst/>
          </a:prstGeom>
          <a:noFill/>
          <a:ln/>
        </p:spPr>
        <p:txBody>
          <a:bodyPr wrap="none" lIns="0" tIns="0" rIns="0" bIns="0" rtlCol="0" anchor="t"/>
          <a:lstStyle/>
          <a:p>
            <a:pPr algn="r" rtl="1">
              <a:lnSpc>
                <a:spcPts val="1958"/>
              </a:lnSpc>
            </a:pPr>
            <a:r>
              <a:rPr lang="en-US" b="1" dirty="0">
                <a:solidFill>
                  <a:schemeClr val="accent2">
                    <a:lumMod val="75000"/>
                  </a:schemeClr>
                </a:solidFill>
                <a:latin typeface="Alexandria" pitchFamily="2" charset="-78"/>
                <a:ea typeface="Montserrat" pitchFamily="34" charset="-122"/>
                <a:cs typeface="Alexandria" pitchFamily="2" charset="-78"/>
              </a:rPr>
              <a:t>النتيجة:</a:t>
            </a:r>
            <a:r>
              <a:rPr lang="en-US" dirty="0">
                <a:solidFill>
                  <a:schemeClr val="accent2">
                    <a:lumMod val="75000"/>
                  </a:schemeClr>
                </a:solidFill>
                <a:latin typeface="Alexandria" pitchFamily="2" charset="-78"/>
                <a:ea typeface="Montserrat" pitchFamily="34" charset="-122"/>
                <a:cs typeface="Alexandria" pitchFamily="2" charset="-78"/>
              </a:rPr>
              <a:t> </a:t>
            </a:r>
            <a:r>
              <a:rPr lang="en-US" dirty="0">
                <a:solidFill>
                  <a:srgbClr val="384653"/>
                </a:solidFill>
                <a:latin typeface="Alexandria" pitchFamily="2" charset="-78"/>
                <a:ea typeface="Montserrat" pitchFamily="34" charset="-122"/>
                <a:cs typeface="Alexandria" pitchFamily="2" charset="-78"/>
              </a:rPr>
              <a:t>حلول فعّالة ومستدامة بدل حلول شكلية لا تعالج الجذور.</a:t>
            </a:r>
            <a:endParaRPr lang="en-US" dirty="0">
              <a:latin typeface="Alexandria" pitchFamily="2" charset="-78"/>
              <a:cs typeface="Alexandria" pitchFamily="2" charset="-78"/>
            </a:endParaRPr>
          </a:p>
        </p:txBody>
      </p:sp>
      <p:sp>
        <p:nvSpPr>
          <p:cNvPr id="22" name="Rectangle">
            <a:extLst>
              <a:ext uri="{FF2B5EF4-FFF2-40B4-BE49-F238E27FC236}">
                <a16:creationId xmlns:a16="http://schemas.microsoft.com/office/drawing/2014/main" id="{D87E0829-11F1-0CE0-4CD8-5014AB2B275F}"/>
              </a:ext>
            </a:extLst>
          </p:cNvPr>
          <p:cNvSpPr>
            <a:spLocks/>
          </p:cNvSpPr>
          <p:nvPr/>
        </p:nvSpPr>
        <p:spPr>
          <a:xfrm>
            <a:off x="2711624" y="381702"/>
            <a:ext cx="2664296" cy="72368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5583"/>
              </a:lnSpc>
            </a:pPr>
            <a:r>
              <a:rPr lang="ar-SA" altLang="zh-CN" sz="1800" b="1" kern="1200" dirty="0">
                <a:solidFill>
                  <a:schemeClr val="accent2">
                    <a:lumMod val="75000"/>
                  </a:schemeClr>
                </a:solidFill>
                <a:latin typeface="Alexandria Bold" pitchFamily="34" charset="0"/>
                <a:ea typeface="Alexandria Bold" pitchFamily="34" charset="0"/>
                <a:cs typeface="Alexandria Bold" pitchFamily="34" charset="0"/>
              </a:rPr>
              <a:t>شروط التفكير المنطقي</a:t>
            </a:r>
            <a:endParaRPr lang="ar-SA" altLang="zh-CN" sz="1800" kern="1200" dirty="0">
              <a:solidFill>
                <a:schemeClr val="accent2">
                  <a:lumMod val="75000"/>
                </a:schemeClr>
              </a:solidFill>
              <a:latin typeface="Calibri" charset="0"/>
              <a:ea typeface="等线" charset="0"/>
              <a:cs typeface="Calibri" charset="0"/>
            </a:endParaRPr>
          </a:p>
        </p:txBody>
      </p:sp>
    </p:spTree>
    <p:extLst>
      <p:ext uri="{BB962C8B-B14F-4D97-AF65-F5344CB8AC3E}">
        <p14:creationId xmlns:p14="http://schemas.microsoft.com/office/powerpoint/2010/main" val="230004858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485572" y="59380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565386"/>
            <a:ext cx="11579578" cy="4913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0">
            <a:extLst>
              <a:ext uri="{FF2B5EF4-FFF2-40B4-BE49-F238E27FC236}">
                <a16:creationId xmlns:a16="http://schemas.microsoft.com/office/drawing/2014/main" id="{060EDC04-FEEA-9D2C-193C-099FE3B7C63A}"/>
              </a:ext>
            </a:extLst>
          </p:cNvPr>
          <p:cNvSpPr/>
          <p:nvPr/>
        </p:nvSpPr>
        <p:spPr>
          <a:xfrm>
            <a:off x="3109929" y="1749327"/>
            <a:ext cx="6124738" cy="936869"/>
          </a:xfrm>
          <a:prstGeom prst="rect">
            <a:avLst/>
          </a:prstGeom>
          <a:noFill/>
          <a:ln/>
        </p:spPr>
        <p:txBody>
          <a:bodyPr wrap="none" lIns="0" tIns="0" rIns="0" bIns="0" rtlCol="0" anchor="t"/>
          <a:lstStyle/>
          <a:p>
            <a:pPr algn="ctr" rtl="1">
              <a:lnSpc>
                <a:spcPct val="200000"/>
              </a:lnSpc>
            </a:pPr>
            <a:r>
              <a:rPr lang="en-US" sz="2000" b="1" dirty="0">
                <a:solidFill>
                  <a:srgbClr val="00B0F0"/>
                </a:solidFill>
                <a:latin typeface="Alexandria" pitchFamily="2" charset="-78"/>
                <a:ea typeface="Barlow Bold" pitchFamily="34" charset="-122"/>
                <a:cs typeface="Alexandria" pitchFamily="2" charset="-78"/>
              </a:rPr>
              <a:t>الموضوعية والتركيز في الحكم</a:t>
            </a:r>
            <a:endParaRPr lang="en-US" sz="2000" dirty="0">
              <a:solidFill>
                <a:srgbClr val="00B0F0"/>
              </a:solidFill>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2E22DC81-0C0B-14A7-8EF5-664339B7410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11065" y="1633564"/>
            <a:ext cx="2160240" cy="2160240"/>
          </a:xfrm>
          <a:prstGeom prst="rect">
            <a:avLst/>
          </a:prstGeom>
        </p:spPr>
      </p:pic>
      <p:sp>
        <p:nvSpPr>
          <p:cNvPr id="11" name="Text 1">
            <a:extLst>
              <a:ext uri="{FF2B5EF4-FFF2-40B4-BE49-F238E27FC236}">
                <a16:creationId xmlns:a16="http://schemas.microsoft.com/office/drawing/2014/main" id="{4AA3E99D-5605-602A-0F6E-B38B4DFE2A86}"/>
              </a:ext>
            </a:extLst>
          </p:cNvPr>
          <p:cNvSpPr/>
          <p:nvPr/>
        </p:nvSpPr>
        <p:spPr>
          <a:xfrm>
            <a:off x="9408368" y="3961810"/>
            <a:ext cx="1906588" cy="190996"/>
          </a:xfrm>
          <a:prstGeom prst="rect">
            <a:avLst/>
          </a:prstGeom>
          <a:noFill/>
          <a:ln/>
        </p:spPr>
        <p:txBody>
          <a:bodyPr wrap="none" lIns="0" tIns="0" rIns="0" bIns="0" rtlCol="0" anchor="t"/>
          <a:lstStyle/>
          <a:p>
            <a:pPr algn="r" rtl="1">
              <a:lnSpc>
                <a:spcPct val="200000"/>
              </a:lnSpc>
            </a:pPr>
            <a:r>
              <a:rPr lang="en-US" sz="1600" b="1" dirty="0">
                <a:solidFill>
                  <a:schemeClr val="accent2">
                    <a:lumMod val="75000"/>
                  </a:schemeClr>
                </a:solidFill>
                <a:latin typeface="Alexandria" pitchFamily="2" charset="-78"/>
                <a:ea typeface="Barlow Bold" pitchFamily="34" charset="-122"/>
                <a:cs typeface="Alexandria" pitchFamily="2" charset="-78"/>
              </a:rPr>
              <a:t>الاستقلال والموضوعية في الحكم</a:t>
            </a:r>
            <a:endParaRPr lang="en-US" sz="1600" dirty="0">
              <a:solidFill>
                <a:schemeClr val="accent2">
                  <a:lumMod val="75000"/>
                </a:schemeClr>
              </a:solidFill>
              <a:latin typeface="Alexandria" pitchFamily="2" charset="-78"/>
              <a:cs typeface="Alexandria" pitchFamily="2" charset="-78"/>
            </a:endParaRPr>
          </a:p>
        </p:txBody>
      </p:sp>
      <p:sp>
        <p:nvSpPr>
          <p:cNvPr id="12" name="Text 2">
            <a:extLst>
              <a:ext uri="{FF2B5EF4-FFF2-40B4-BE49-F238E27FC236}">
                <a16:creationId xmlns:a16="http://schemas.microsoft.com/office/drawing/2014/main" id="{04F2EB53-CA66-CB2F-E02B-F53E84090EA1}"/>
              </a:ext>
            </a:extLst>
          </p:cNvPr>
          <p:cNvSpPr/>
          <p:nvPr/>
        </p:nvSpPr>
        <p:spPr>
          <a:xfrm>
            <a:off x="6766229" y="4531682"/>
            <a:ext cx="4766072" cy="322064"/>
          </a:xfrm>
          <a:prstGeom prst="rect">
            <a:avLst/>
          </a:prstGeom>
          <a:noFill/>
          <a:ln/>
        </p:spPr>
        <p:txBody>
          <a:bodyPr wrap="square" lIns="0" tIns="0" rIns="0" bIns="0" rtlCol="0" anchor="t"/>
          <a:lstStyle/>
          <a:p>
            <a:pPr algn="ctr" rtl="1">
              <a:lnSpc>
                <a:spcPct val="150000"/>
              </a:lnSpc>
            </a:pPr>
            <a:r>
              <a:rPr lang="en-US" dirty="0">
                <a:solidFill>
                  <a:srgbClr val="384653"/>
                </a:solidFill>
                <a:latin typeface="Alexandria" pitchFamily="2" charset="-78"/>
                <a:ea typeface="Montserrat" pitchFamily="34" charset="-122"/>
                <a:cs typeface="Alexandria" pitchFamily="2" charset="-78"/>
              </a:rPr>
              <a:t>أن يتحرر القائد من ضغط العلاقات الشخصية، أو الخوف من ردود الفعل، أو الميل الشخصي، أو التأثيرات الخارجية؛ فيحكم وفق المعايير الموضوعية والسياسات المعتمدة لا الأسماء أو الانطباعات.</a:t>
            </a:r>
            <a:endParaRPr lang="en-US" dirty="0">
              <a:latin typeface="Alexandria" pitchFamily="2" charset="-78"/>
              <a:cs typeface="Alexandria" pitchFamily="2" charset="-78"/>
            </a:endParaRPr>
          </a:p>
        </p:txBody>
      </p:sp>
      <p:sp>
        <p:nvSpPr>
          <p:cNvPr id="13" name="Text 3">
            <a:extLst>
              <a:ext uri="{FF2B5EF4-FFF2-40B4-BE49-F238E27FC236}">
                <a16:creationId xmlns:a16="http://schemas.microsoft.com/office/drawing/2014/main" id="{2237A3F7-C9A5-F3C5-F1ED-4CC8C2D4F35B}"/>
              </a:ext>
            </a:extLst>
          </p:cNvPr>
          <p:cNvSpPr/>
          <p:nvPr/>
        </p:nvSpPr>
        <p:spPr>
          <a:xfrm>
            <a:off x="6960096" y="5889701"/>
            <a:ext cx="4766072" cy="161032"/>
          </a:xfrm>
          <a:prstGeom prst="rect">
            <a:avLst/>
          </a:prstGeom>
          <a:noFill/>
          <a:ln/>
        </p:spPr>
        <p:txBody>
          <a:bodyPr wrap="none" lIns="0" tIns="0" rIns="0" bIns="0" rtlCol="0" anchor="t"/>
          <a:lstStyle/>
          <a:p>
            <a:pPr algn="r" rtl="1">
              <a:lnSpc>
                <a:spcPct val="200000"/>
              </a:lnSpc>
            </a:pPr>
            <a:r>
              <a:rPr lang="en-US" b="1" dirty="0">
                <a:solidFill>
                  <a:schemeClr val="accent2">
                    <a:lumMod val="75000"/>
                  </a:schemeClr>
                </a:solidFill>
                <a:latin typeface="Alexandria" pitchFamily="2" charset="-78"/>
                <a:ea typeface="Montserrat" pitchFamily="34" charset="-122"/>
                <a:cs typeface="Alexandria" pitchFamily="2" charset="-78"/>
              </a:rPr>
              <a:t>النتيجة:</a:t>
            </a:r>
            <a:r>
              <a:rPr lang="en-US" dirty="0">
                <a:solidFill>
                  <a:schemeClr val="accent2">
                    <a:lumMod val="75000"/>
                  </a:schemeClr>
                </a:solidFill>
                <a:latin typeface="Alexandria" pitchFamily="2" charset="-78"/>
                <a:ea typeface="Montserrat" pitchFamily="34" charset="-122"/>
                <a:cs typeface="Alexandria" pitchFamily="2" charset="-78"/>
              </a:rPr>
              <a:t> </a:t>
            </a:r>
            <a:r>
              <a:rPr lang="en-US" dirty="0">
                <a:solidFill>
                  <a:srgbClr val="384653"/>
                </a:solidFill>
                <a:latin typeface="Alexandria" pitchFamily="2" charset="-78"/>
                <a:ea typeface="Montserrat" pitchFamily="34" charset="-122"/>
                <a:cs typeface="Alexandria" pitchFamily="2" charset="-78"/>
              </a:rPr>
              <a:t>قرارات تربوية نزيهة تقلل الشكاوى والتوتر والشكوى من المحاباة.</a:t>
            </a:r>
            <a:endParaRPr lang="en-US" dirty="0">
              <a:latin typeface="Alexandria" pitchFamily="2" charset="-78"/>
              <a:cs typeface="Alexandria" pitchFamily="2" charset="-78"/>
            </a:endParaRPr>
          </a:p>
        </p:txBody>
      </p:sp>
      <p:pic>
        <p:nvPicPr>
          <p:cNvPr id="14" name="Image 1" descr="preencoded.png">
            <a:extLst>
              <a:ext uri="{FF2B5EF4-FFF2-40B4-BE49-F238E27FC236}">
                <a16:creationId xmlns:a16="http://schemas.microsoft.com/office/drawing/2014/main" id="{1CC6751F-28FD-09FF-6873-A7E31D526A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6578" y="1666423"/>
            <a:ext cx="2157984" cy="2157984"/>
          </a:xfrm>
          <a:prstGeom prst="rect">
            <a:avLst/>
          </a:prstGeom>
        </p:spPr>
      </p:pic>
      <p:sp>
        <p:nvSpPr>
          <p:cNvPr id="15" name="Text 4">
            <a:extLst>
              <a:ext uri="{FF2B5EF4-FFF2-40B4-BE49-F238E27FC236}">
                <a16:creationId xmlns:a16="http://schemas.microsoft.com/office/drawing/2014/main" id="{3C46907E-3235-D97F-F8A0-1B71E69FE462}"/>
              </a:ext>
            </a:extLst>
          </p:cNvPr>
          <p:cNvSpPr/>
          <p:nvPr/>
        </p:nvSpPr>
        <p:spPr>
          <a:xfrm>
            <a:off x="2158076" y="3977115"/>
            <a:ext cx="1527869" cy="190996"/>
          </a:xfrm>
          <a:prstGeom prst="rect">
            <a:avLst/>
          </a:prstGeom>
          <a:noFill/>
          <a:ln/>
        </p:spPr>
        <p:txBody>
          <a:bodyPr wrap="none" lIns="0" tIns="0" rIns="0" bIns="0" rtlCol="0" anchor="t"/>
          <a:lstStyle/>
          <a:p>
            <a:pPr algn="r" rtl="1">
              <a:lnSpc>
                <a:spcPct val="200000"/>
              </a:lnSpc>
            </a:pPr>
            <a:r>
              <a:rPr lang="en-US" sz="1600" b="1" dirty="0">
                <a:solidFill>
                  <a:schemeClr val="accent2">
                    <a:lumMod val="75000"/>
                  </a:schemeClr>
                </a:solidFill>
                <a:latin typeface="Alexandria" pitchFamily="2" charset="-78"/>
                <a:ea typeface="Barlow Bold" pitchFamily="34" charset="-122"/>
                <a:cs typeface="Alexandria" pitchFamily="2" charset="-78"/>
              </a:rPr>
              <a:t>التركيز والإيجاز دون إخلال</a:t>
            </a:r>
            <a:endParaRPr lang="en-US" sz="1600" dirty="0">
              <a:solidFill>
                <a:schemeClr val="accent2">
                  <a:lumMod val="75000"/>
                </a:schemeClr>
              </a:solidFill>
              <a:latin typeface="Alexandria" pitchFamily="2" charset="-78"/>
              <a:cs typeface="Alexandria" pitchFamily="2" charset="-78"/>
            </a:endParaRPr>
          </a:p>
        </p:txBody>
      </p:sp>
      <p:sp>
        <p:nvSpPr>
          <p:cNvPr id="16" name="Text 5">
            <a:extLst>
              <a:ext uri="{FF2B5EF4-FFF2-40B4-BE49-F238E27FC236}">
                <a16:creationId xmlns:a16="http://schemas.microsoft.com/office/drawing/2014/main" id="{F14781FB-EC61-8E26-FF1D-9C678E9319DF}"/>
              </a:ext>
            </a:extLst>
          </p:cNvPr>
          <p:cNvSpPr/>
          <p:nvPr/>
        </p:nvSpPr>
        <p:spPr>
          <a:xfrm>
            <a:off x="445784" y="4555551"/>
            <a:ext cx="4766171" cy="1642838"/>
          </a:xfrm>
          <a:prstGeom prst="rect">
            <a:avLst/>
          </a:prstGeom>
          <a:noFill/>
          <a:ln/>
        </p:spPr>
        <p:txBody>
          <a:bodyPr wrap="square" lIns="0" tIns="0" rIns="0" bIns="0" rtlCol="0" anchor="t"/>
          <a:lstStyle/>
          <a:p>
            <a:pPr algn="ctr" rtl="1">
              <a:lnSpc>
                <a:spcPct val="150000"/>
              </a:lnSpc>
            </a:pPr>
            <a:r>
              <a:rPr lang="en-US" dirty="0">
                <a:solidFill>
                  <a:srgbClr val="384653"/>
                </a:solidFill>
                <a:latin typeface="Alexandria" pitchFamily="2" charset="-78"/>
                <a:ea typeface="Montserrat" pitchFamily="34" charset="-122"/>
                <a:cs typeface="Alexandria" pitchFamily="2" charset="-78"/>
              </a:rPr>
              <a:t>اختصار المشكلة إلى عناصرها الجوهرية، وتحديد ما هو "مؤثر" وما هو "تفاصيل جانبية"، مع الحفاظ على المعلومات الضرورية. فلا نغفل التفاصيل المهمة، لكننا لا نغمر في تفاصيل ثانوية.</a:t>
            </a:r>
            <a:endParaRPr lang="en-US" dirty="0">
              <a:latin typeface="Alexandria" pitchFamily="2" charset="-78"/>
              <a:cs typeface="Alexandria" pitchFamily="2" charset="-78"/>
            </a:endParaRPr>
          </a:p>
        </p:txBody>
      </p:sp>
      <p:sp>
        <p:nvSpPr>
          <p:cNvPr id="17" name="Text 6">
            <a:extLst>
              <a:ext uri="{FF2B5EF4-FFF2-40B4-BE49-F238E27FC236}">
                <a16:creationId xmlns:a16="http://schemas.microsoft.com/office/drawing/2014/main" id="{D17B6E6C-1289-6804-FAF0-838A1BA77BB1}"/>
              </a:ext>
            </a:extLst>
          </p:cNvPr>
          <p:cNvSpPr/>
          <p:nvPr/>
        </p:nvSpPr>
        <p:spPr>
          <a:xfrm>
            <a:off x="695400" y="5889701"/>
            <a:ext cx="4766171" cy="161032"/>
          </a:xfrm>
          <a:prstGeom prst="rect">
            <a:avLst/>
          </a:prstGeom>
          <a:noFill/>
          <a:ln/>
        </p:spPr>
        <p:txBody>
          <a:bodyPr wrap="none" lIns="0" tIns="0" rIns="0" bIns="0" rtlCol="0" anchor="t"/>
          <a:lstStyle/>
          <a:p>
            <a:pPr algn="r" rtl="1">
              <a:lnSpc>
                <a:spcPct val="200000"/>
              </a:lnSpc>
            </a:pPr>
            <a:r>
              <a:rPr lang="en-US" b="1" dirty="0">
                <a:solidFill>
                  <a:schemeClr val="accent2">
                    <a:lumMod val="75000"/>
                  </a:schemeClr>
                </a:solidFill>
                <a:latin typeface="Alexandria" pitchFamily="2" charset="-78"/>
                <a:ea typeface="Montserrat" pitchFamily="34" charset="-122"/>
                <a:cs typeface="Alexandria" pitchFamily="2" charset="-78"/>
              </a:rPr>
              <a:t>النتيجة:</a:t>
            </a:r>
            <a:r>
              <a:rPr lang="en-US" dirty="0">
                <a:solidFill>
                  <a:schemeClr val="accent2">
                    <a:lumMod val="75000"/>
                  </a:schemeClr>
                </a:solidFill>
                <a:latin typeface="Alexandria" pitchFamily="2" charset="-78"/>
                <a:ea typeface="Montserrat" pitchFamily="34" charset="-122"/>
                <a:cs typeface="Alexandria" pitchFamily="2" charset="-78"/>
              </a:rPr>
              <a:t> </a:t>
            </a:r>
            <a:r>
              <a:rPr lang="en-US" dirty="0">
                <a:solidFill>
                  <a:srgbClr val="384653"/>
                </a:solidFill>
                <a:latin typeface="Alexandria" pitchFamily="2" charset="-78"/>
                <a:ea typeface="Montserrat" pitchFamily="34" charset="-122"/>
                <a:cs typeface="Alexandria" pitchFamily="2" charset="-78"/>
              </a:rPr>
              <a:t>سرعة أفضل في اتخاذ القرار مع جودة أعلى في التحليل.</a:t>
            </a:r>
            <a:endParaRPr lang="en-US" dirty="0">
              <a:latin typeface="Alexandria" pitchFamily="2" charset="-78"/>
              <a:cs typeface="Alexandria" pitchFamily="2" charset="-78"/>
            </a:endParaRPr>
          </a:p>
        </p:txBody>
      </p:sp>
      <p:sp>
        <p:nvSpPr>
          <p:cNvPr id="19" name="Rectangle">
            <a:extLst>
              <a:ext uri="{FF2B5EF4-FFF2-40B4-BE49-F238E27FC236}">
                <a16:creationId xmlns:a16="http://schemas.microsoft.com/office/drawing/2014/main" id="{0A37AF93-5CC4-006E-BE19-F3991BC1D4E4}"/>
              </a:ext>
            </a:extLst>
          </p:cNvPr>
          <p:cNvSpPr>
            <a:spLocks/>
          </p:cNvSpPr>
          <p:nvPr/>
        </p:nvSpPr>
        <p:spPr>
          <a:xfrm>
            <a:off x="2359641" y="454264"/>
            <a:ext cx="2664296" cy="72368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5583"/>
              </a:lnSpc>
            </a:pPr>
            <a:r>
              <a:rPr lang="ar-SA" altLang="zh-CN" sz="1800" b="1" kern="1200" dirty="0">
                <a:solidFill>
                  <a:schemeClr val="accent2">
                    <a:lumMod val="75000"/>
                  </a:schemeClr>
                </a:solidFill>
                <a:latin typeface="Alexandria Bold" pitchFamily="34" charset="0"/>
                <a:ea typeface="Alexandria Bold" pitchFamily="34" charset="0"/>
                <a:cs typeface="Alexandria Bold" pitchFamily="34" charset="0"/>
              </a:rPr>
              <a:t>شروط التفكير المنطقي</a:t>
            </a:r>
            <a:endParaRPr lang="ar-SA" altLang="zh-CN" sz="1800" kern="1200" dirty="0">
              <a:solidFill>
                <a:schemeClr val="accent2">
                  <a:lumMod val="75000"/>
                </a:schemeClr>
              </a:solidFill>
              <a:latin typeface="Calibri" charset="0"/>
              <a:ea typeface="等线" charset="0"/>
              <a:cs typeface="Calibri" charset="0"/>
            </a:endParaRPr>
          </a:p>
        </p:txBody>
      </p:sp>
    </p:spTree>
    <p:extLst>
      <p:ext uri="{BB962C8B-B14F-4D97-AF65-F5344CB8AC3E}">
        <p14:creationId xmlns:p14="http://schemas.microsoft.com/office/powerpoint/2010/main" val="66257854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 name="Imag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4265" y="30186"/>
            <a:ext cx="11903471" cy="6797629"/>
          </a:xfrm>
          <a:prstGeom prst="rect">
            <a:avLst/>
          </a:prstGeom>
          <a:noFill/>
          <a:ln w="12700" cap="flat" cmpd="sng">
            <a:noFill/>
            <a:prstDash val="solid"/>
            <a:miter/>
          </a:ln>
        </p:spPr>
      </p:pic>
      <p:pic>
        <p:nvPicPr>
          <p:cNvPr id="193" name="Image" descr="preencoded.png"/>
          <p:cNvPicPr>
            <a:picLocks noChangeAspect="1"/>
          </p:cNvPicPr>
          <p:nvPr/>
        </p:nvPicPr>
        <p:blipFill>
          <a:blip r:embed="rId4" cstate="screen">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7752184" y="1268760"/>
            <a:ext cx="3660576" cy="5400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5" name="Rectangle"/>
          <p:cNvSpPr>
            <a:spLocks/>
          </p:cNvSpPr>
          <p:nvPr/>
        </p:nvSpPr>
        <p:spPr>
          <a:xfrm>
            <a:off x="1252438" y="2872284"/>
            <a:ext cx="5706070"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5583"/>
              </a:lnSpc>
            </a:pPr>
            <a:r>
              <a:rPr lang="ar-SA" altLang="zh-CN" sz="4458" b="1" kern="1200" dirty="0">
                <a:solidFill>
                  <a:srgbClr val="00B0F0"/>
                </a:solidFill>
                <a:latin typeface="Alexandria Bold" pitchFamily="34" charset="0"/>
                <a:ea typeface="Alexandria Bold" pitchFamily="34" charset="0"/>
                <a:cs typeface="Alexandria Bold" pitchFamily="34" charset="0"/>
              </a:rPr>
              <a:t>خطوات التفكير المنطقي</a:t>
            </a:r>
            <a:endParaRPr lang="ar-SA" altLang="zh-CN" sz="4458" kern="1200" dirty="0">
              <a:solidFill>
                <a:srgbClr val="00B0F0"/>
              </a:solidFill>
              <a:latin typeface="Calibri" charset="0"/>
              <a:ea typeface="等线" charset="0"/>
              <a:cs typeface="Calibri" charset="0"/>
            </a:endParaRPr>
          </a:p>
        </p:txBody>
      </p:sp>
      <p:sp>
        <p:nvSpPr>
          <p:cNvPr id="196" name="Rectangle"/>
          <p:cNvSpPr>
            <a:spLocks/>
          </p:cNvSpPr>
          <p:nvPr/>
        </p:nvSpPr>
        <p:spPr>
          <a:xfrm>
            <a:off x="661492" y="3833515"/>
            <a:ext cx="6297017" cy="529233"/>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ct val="150000"/>
              </a:lnSpc>
            </a:pPr>
            <a:r>
              <a:rPr lang="ar-SA" altLang="zh-CN" kern="1200" dirty="0">
                <a:solidFill>
                  <a:srgbClr val="15213F"/>
                </a:solidFill>
                <a:latin typeface="Alexandria" pitchFamily="34" charset="0"/>
                <a:ea typeface="Alexandria" pitchFamily="34" charset="0"/>
                <a:cs typeface="Alexandria" pitchFamily="34" charset="0"/>
              </a:rPr>
              <a:t>يمر التفكير المنطقي بسلسلة منظمة من الخطوات التي تساعد على معالجة القضايا بموضوعية:</a:t>
            </a:r>
            <a:endParaRPr lang="ar-SA" altLang="zh-CN" kern="120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162479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خطوات التفكير المنطقي</a:t>
            </a:r>
          </a:p>
        </p:txBody>
      </p:sp>
      <p:sp>
        <p:nvSpPr>
          <p:cNvPr id="2" name="TextBox 1">
            <a:extLst>
              <a:ext uri="{FF2B5EF4-FFF2-40B4-BE49-F238E27FC236}">
                <a16:creationId xmlns:a16="http://schemas.microsoft.com/office/drawing/2014/main" id="{729DA766-4543-A42C-BDD9-CA227836AC68}"/>
              </a:ext>
            </a:extLst>
          </p:cNvPr>
          <p:cNvSpPr txBox="1"/>
          <p:nvPr/>
        </p:nvSpPr>
        <p:spPr>
          <a:xfrm>
            <a:off x="740234" y="2077539"/>
            <a:ext cx="10744108" cy="3906967"/>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r>
              <a:rPr lang="ar-SA" sz="1400" b="1" dirty="0">
                <a:solidFill>
                  <a:srgbClr val="00B0F0"/>
                </a:solidFill>
              </a:rPr>
              <a:t>1) تحديد المشكلة بدقة:</a:t>
            </a:r>
          </a:p>
          <a:p>
            <a:r>
              <a:rPr lang="ar-SA" sz="1400" dirty="0"/>
              <a:t>تبدأ عملية التفكير المنطقي بصياغة المشكلة بصورة واضحة ومحددة، بعيدًا عن التعميم أو الغموض. فكلما كانت المشكلة معرّفة بدقة من حيث نطاقها وزمانها وأطرافها وأثرها، أصبح تحليلها أكثر موضوعية. تحديد المشكلة بشكل صحيح يمنع الخلط بين الأعراض والسبب الحقيقي، ويوجه الجهد نحو معالجة جوهر القضية لا مظاهرها.</a:t>
            </a:r>
          </a:p>
          <a:p>
            <a:endParaRPr lang="ar-SA" sz="1400" dirty="0"/>
          </a:p>
          <a:p>
            <a:r>
              <a:rPr lang="ar-SA" sz="1400" b="1" dirty="0">
                <a:solidFill>
                  <a:srgbClr val="00B0F0"/>
                </a:solidFill>
              </a:rPr>
              <a:t>2) جمع المعلومات والبيانات ذات الصلة:</a:t>
            </a:r>
          </a:p>
          <a:p>
            <a:r>
              <a:rPr lang="ar-SA" sz="1400" dirty="0"/>
              <a:t>بعد تحديد المشكلة، تأتي مرحلة جمع البيانات المرتبطة بها من مصادر موثوقة ومتنوعة، مع التمييز بين الحقائق والآراء. هذه المرحلة تتطلب التحقق من دقة المعلومات وعدم الاعتماد على الانطباعات الشخصية، لأن جودة التفكير ترتبط مباشرة بجودة المعطيات التي يُبنى عليها.</a:t>
            </a:r>
          </a:p>
        </p:txBody>
      </p:sp>
    </p:spTree>
    <p:extLst>
      <p:ext uri="{BB962C8B-B14F-4D97-AF65-F5344CB8AC3E}">
        <p14:creationId xmlns:p14="http://schemas.microsoft.com/office/powerpoint/2010/main" val="34170268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خطوات التفكير المنطقي</a:t>
            </a:r>
          </a:p>
        </p:txBody>
      </p:sp>
      <p:sp>
        <p:nvSpPr>
          <p:cNvPr id="2" name="TextBox 1">
            <a:extLst>
              <a:ext uri="{FF2B5EF4-FFF2-40B4-BE49-F238E27FC236}">
                <a16:creationId xmlns:a16="http://schemas.microsoft.com/office/drawing/2014/main" id="{729DA766-4543-A42C-BDD9-CA227836AC68}"/>
              </a:ext>
            </a:extLst>
          </p:cNvPr>
          <p:cNvSpPr txBox="1"/>
          <p:nvPr/>
        </p:nvSpPr>
        <p:spPr>
          <a:xfrm>
            <a:off x="740234" y="1310489"/>
            <a:ext cx="10744108" cy="5307350"/>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nSpc>
                <a:spcPct val="250000"/>
              </a:lnSpc>
            </a:pPr>
            <a:r>
              <a:rPr lang="ar-SA" sz="1400" b="1" dirty="0">
                <a:solidFill>
                  <a:srgbClr val="00B0F0"/>
                </a:solidFill>
              </a:rPr>
              <a:t>3) تحليل المعطيات وتفسيرها:</a:t>
            </a:r>
          </a:p>
          <a:p>
            <a:pPr>
              <a:lnSpc>
                <a:spcPct val="250000"/>
              </a:lnSpc>
            </a:pPr>
            <a:r>
              <a:rPr lang="ar-SA" sz="1400" dirty="0"/>
              <a:t>في هذه المرحلة يتم تفكيك المشكلة إلى عناصرها الأساسية، ودراسة العلاقات بين الأسباب والنتائج المحتملة. يركز التحليل المنطقي على البحث عن الجذور العميقة للمشكلة، وليس الاكتفاء بمظاهرها السطحية، مع محاولة فهم العوامل المؤثرة والسياق الذي نشأت فيه.</a:t>
            </a:r>
          </a:p>
          <a:p>
            <a:pPr>
              <a:lnSpc>
                <a:spcPct val="250000"/>
              </a:lnSpc>
            </a:pPr>
            <a:r>
              <a:rPr lang="ar-SA" sz="1400" b="1" dirty="0">
                <a:solidFill>
                  <a:srgbClr val="00B0F0"/>
                </a:solidFill>
              </a:rPr>
              <a:t>4) صياغة فرضيات أو تفسيرات محتملة:</a:t>
            </a:r>
          </a:p>
          <a:p>
            <a:pPr>
              <a:lnSpc>
                <a:spcPct val="250000"/>
              </a:lnSpc>
            </a:pPr>
            <a:r>
              <a:rPr lang="ar-SA" sz="1400" dirty="0"/>
              <a:t>يقوم المفكر منطقيًا ببناء تفسيرات معقولة للمشكلة في صورة فرضيات قابلة للاختبار، دون الجزم المبكر بصحة أي منها. هذه الفرضيات تمثل احتمالات تحتاج إلى فحص ومقارنة، وتساعد في توسيع نطاق التفكير وعدم حصره في تفسير واحد.</a:t>
            </a:r>
          </a:p>
          <a:p>
            <a:pPr>
              <a:lnSpc>
                <a:spcPct val="250000"/>
              </a:lnSpc>
            </a:pPr>
            <a:r>
              <a:rPr lang="ar-SA" sz="1400" b="1" dirty="0">
                <a:solidFill>
                  <a:srgbClr val="00B0F0"/>
                </a:solidFill>
              </a:rPr>
              <a:t>5) توليد البدائل والحلول الممكنة:</a:t>
            </a:r>
          </a:p>
          <a:p>
            <a:pPr>
              <a:lnSpc>
                <a:spcPct val="250000"/>
              </a:lnSpc>
            </a:pPr>
            <a:r>
              <a:rPr lang="ar-SA" sz="1400" dirty="0"/>
              <a:t>يتطلب التفكير المنطقي البحث عن أكثر من بديل للحل، وعدم الاكتفاء بخيار واحد. تنوع البدائل يمنح فرصة للمقارنة والمفاضلة، ويعزز احتمالية الوصول إلى حل متوازن يجمع بين الواقعية والفاعلية.</a:t>
            </a:r>
          </a:p>
          <a:p>
            <a:endParaRPr lang="ar-SA" sz="1400" dirty="0"/>
          </a:p>
        </p:txBody>
      </p:sp>
    </p:spTree>
    <p:extLst>
      <p:ext uri="{BB962C8B-B14F-4D97-AF65-F5344CB8AC3E}">
        <p14:creationId xmlns:p14="http://schemas.microsoft.com/office/powerpoint/2010/main" val="393388962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خطوات التفكير المنطقي</a:t>
            </a:r>
          </a:p>
        </p:txBody>
      </p:sp>
      <p:sp>
        <p:nvSpPr>
          <p:cNvPr id="2" name="TextBox 1">
            <a:extLst>
              <a:ext uri="{FF2B5EF4-FFF2-40B4-BE49-F238E27FC236}">
                <a16:creationId xmlns:a16="http://schemas.microsoft.com/office/drawing/2014/main" id="{729DA766-4543-A42C-BDD9-CA227836AC68}"/>
              </a:ext>
            </a:extLst>
          </p:cNvPr>
          <p:cNvSpPr txBox="1"/>
          <p:nvPr/>
        </p:nvSpPr>
        <p:spPr>
          <a:xfrm>
            <a:off x="839416" y="1477916"/>
            <a:ext cx="10744108" cy="4849533"/>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nSpc>
                <a:spcPct val="250000"/>
              </a:lnSpc>
            </a:pPr>
            <a:r>
              <a:rPr lang="ar-SA" sz="1400" b="1" dirty="0">
                <a:solidFill>
                  <a:srgbClr val="00B0F0"/>
                </a:solidFill>
              </a:rPr>
              <a:t>6) تقييم البدائل واختيار الأنسب:</a:t>
            </a:r>
          </a:p>
          <a:p>
            <a:pPr>
              <a:lnSpc>
                <a:spcPct val="250000"/>
              </a:lnSpc>
            </a:pPr>
            <a:r>
              <a:rPr lang="ar-SA" sz="1400" dirty="0"/>
              <a:t>تُقيَّم الحلول المقترحة وفق معايير واضحة مثل الأثر المتوقع، وإمكانية التطبيق، والنتائج بعيدة المدى. ويُختار البديل الأكثر اتساقًا مع المعطيات والأهداف، بحيث يكون القرار مبررًا وقابلًا للدفاع عنه منطقيًا.</a:t>
            </a:r>
          </a:p>
          <a:p>
            <a:pPr>
              <a:lnSpc>
                <a:spcPct val="250000"/>
              </a:lnSpc>
            </a:pPr>
            <a:r>
              <a:rPr lang="ar-SA" sz="1400" b="1" dirty="0">
                <a:solidFill>
                  <a:srgbClr val="00B0F0"/>
                </a:solidFill>
              </a:rPr>
              <a:t>7) تنفيذ القرار بخطة واضحة:</a:t>
            </a:r>
          </a:p>
          <a:p>
            <a:pPr>
              <a:lnSpc>
                <a:spcPct val="250000"/>
              </a:lnSpc>
            </a:pPr>
            <a:r>
              <a:rPr lang="ar-SA" sz="1400" dirty="0"/>
              <a:t>لا يكتمل التفكير المنطقي عند اختيار الحل، بل ينتقل إلى مرحلة التنفيذ المنظم، من خلال وضع خطة محددة المعالم تتضمن توزيع الأدوار وتحديد الزمن وآلية المتابعة، لضمان تحويل القرار إلى ممارسة عملية فعّالة.</a:t>
            </a:r>
          </a:p>
          <a:p>
            <a:pPr>
              <a:lnSpc>
                <a:spcPct val="250000"/>
              </a:lnSpc>
            </a:pPr>
            <a:r>
              <a:rPr lang="ar-SA" sz="1400" b="1" dirty="0">
                <a:solidFill>
                  <a:srgbClr val="00B0F0"/>
                </a:solidFill>
              </a:rPr>
              <a:t>8) التقييم والمتابعة والتحسين:</a:t>
            </a:r>
          </a:p>
          <a:p>
            <a:pPr>
              <a:lnSpc>
                <a:spcPct val="250000"/>
              </a:lnSpc>
            </a:pPr>
            <a:r>
              <a:rPr lang="ar-SA" sz="1400" dirty="0"/>
              <a:t>أخيرًا، يتم قياس نتائج القرار ومراجعة أثره للتأكد من تحقيق الأهداف المرجوة. وإذا ظهرت جوانب قصور، يتم تعديل المسار بناءً على التغذية الراجعة، مما يجعل التفكير المنطقي عملية مستمرة تتسم بالمراجعة والتحسين.</a:t>
            </a:r>
          </a:p>
        </p:txBody>
      </p:sp>
    </p:spTree>
    <p:extLst>
      <p:ext uri="{BB962C8B-B14F-4D97-AF65-F5344CB8AC3E}">
        <p14:creationId xmlns:p14="http://schemas.microsoft.com/office/powerpoint/2010/main" val="375332090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خصائص التفكير المنطقي</a:t>
            </a:r>
          </a:p>
        </p:txBody>
      </p:sp>
      <p:sp>
        <p:nvSpPr>
          <p:cNvPr id="2" name="TextBox 1">
            <a:extLst>
              <a:ext uri="{FF2B5EF4-FFF2-40B4-BE49-F238E27FC236}">
                <a16:creationId xmlns:a16="http://schemas.microsoft.com/office/drawing/2014/main" id="{729DA766-4543-A42C-BDD9-CA227836AC68}"/>
              </a:ext>
            </a:extLst>
          </p:cNvPr>
          <p:cNvSpPr txBox="1"/>
          <p:nvPr/>
        </p:nvSpPr>
        <p:spPr>
          <a:xfrm>
            <a:off x="839416" y="1438226"/>
            <a:ext cx="10744108" cy="4928913"/>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nSpc>
                <a:spcPct val="250000"/>
              </a:lnSpc>
            </a:pPr>
            <a:r>
              <a:rPr lang="ar-SA" sz="1400" b="1" dirty="0">
                <a:solidFill>
                  <a:srgbClr val="00B0F0"/>
                </a:solidFill>
              </a:rPr>
              <a:t>يتسم التفكير المنطقي بعدد من الخصائص التي تميّزه عن غيره من أنماط التفكير، من أهمها:</a:t>
            </a:r>
          </a:p>
          <a:p>
            <a:pPr marL="285750" indent="-285750">
              <a:lnSpc>
                <a:spcPct val="300000"/>
              </a:lnSpc>
              <a:buFont typeface="Wingdings" panose="05000000000000000000" pitchFamily="2" charset="2"/>
              <a:buChar char="v"/>
            </a:pPr>
            <a:r>
              <a:rPr lang="ar-SA" dirty="0"/>
              <a:t>يقوم على </a:t>
            </a:r>
            <a:r>
              <a:rPr lang="ar-SA" b="1" dirty="0"/>
              <a:t>الربط المنظم بين الأسباب والنتائج</a:t>
            </a:r>
            <a:r>
              <a:rPr lang="ar-SA" dirty="0"/>
              <a:t>، وفهم العلاقات بين الظواهر في ضوء الأدلة المتاحة.</a:t>
            </a:r>
          </a:p>
          <a:p>
            <a:pPr marL="285750" indent="-285750">
              <a:lnSpc>
                <a:spcPct val="300000"/>
              </a:lnSpc>
              <a:buFont typeface="Wingdings" panose="05000000000000000000" pitchFamily="2" charset="2"/>
              <a:buChar char="v"/>
            </a:pPr>
            <a:r>
              <a:rPr lang="ar-SA" dirty="0"/>
              <a:t>يعتمد على </a:t>
            </a:r>
            <a:r>
              <a:rPr lang="ar-SA" b="1" dirty="0"/>
              <a:t>التحليل العقلي المنهجي </a:t>
            </a:r>
            <a:r>
              <a:rPr lang="ar-SA" dirty="0"/>
              <a:t>باستخدام عمليات مثل المقارنة، والتصنيف، والاستدلال، والتركيب.</a:t>
            </a:r>
          </a:p>
          <a:p>
            <a:pPr marL="285750" indent="-285750">
              <a:lnSpc>
                <a:spcPct val="300000"/>
              </a:lnSpc>
              <a:buFont typeface="Wingdings" panose="05000000000000000000" pitchFamily="2" charset="2"/>
              <a:buChar char="v"/>
            </a:pPr>
            <a:r>
              <a:rPr lang="ar-SA" dirty="0"/>
              <a:t>يتسم بـ </a:t>
            </a:r>
            <a:r>
              <a:rPr lang="ar-SA" b="1" dirty="0"/>
              <a:t>التسلسل والاتساق</a:t>
            </a:r>
            <a:r>
              <a:rPr lang="ar-SA" dirty="0"/>
              <a:t>؛ حيث تنتقل الأفكار فيه من مقدمات واضحة إلى نتائج مبررة دون تناقض.</a:t>
            </a:r>
          </a:p>
          <a:p>
            <a:pPr marL="285750" indent="-285750">
              <a:lnSpc>
                <a:spcPct val="300000"/>
              </a:lnSpc>
              <a:buFont typeface="Wingdings" panose="05000000000000000000" pitchFamily="2" charset="2"/>
              <a:buChar char="v"/>
            </a:pPr>
            <a:r>
              <a:rPr lang="ar-SA" dirty="0"/>
              <a:t>يركز على </a:t>
            </a:r>
            <a:r>
              <a:rPr lang="ar-SA" b="1" dirty="0"/>
              <a:t>الحقائق والبيانات </a:t>
            </a:r>
            <a:r>
              <a:rPr lang="ar-SA" dirty="0"/>
              <a:t>أكثر من الانطباعات الشخصية أو التأثر العاطفي.</a:t>
            </a:r>
          </a:p>
          <a:p>
            <a:pPr marL="285750" indent="-285750">
              <a:lnSpc>
                <a:spcPct val="300000"/>
              </a:lnSpc>
              <a:buFont typeface="Wingdings" panose="05000000000000000000" pitchFamily="2" charset="2"/>
              <a:buChar char="v"/>
            </a:pPr>
            <a:r>
              <a:rPr lang="ar-SA" dirty="0"/>
              <a:t>ينمو ويتطور </a:t>
            </a:r>
            <a:r>
              <a:rPr lang="ar-SA" b="1" dirty="0"/>
              <a:t>بالممارسة والتدريب</a:t>
            </a:r>
            <a:r>
              <a:rPr lang="ar-SA" dirty="0"/>
              <a:t>، ويزداد نضجًا مع تراكم الخبرات والمعرفة.</a:t>
            </a:r>
          </a:p>
          <a:p>
            <a:pPr marL="285750" indent="-285750">
              <a:lnSpc>
                <a:spcPct val="300000"/>
              </a:lnSpc>
              <a:buFont typeface="Wingdings" panose="05000000000000000000" pitchFamily="2" charset="2"/>
              <a:buChar char="v"/>
            </a:pPr>
            <a:r>
              <a:rPr lang="ar-SA" dirty="0"/>
              <a:t>يتجه نحو </a:t>
            </a:r>
            <a:r>
              <a:rPr lang="ar-SA" b="1" dirty="0"/>
              <a:t>حل المشكلات بطريقة موضوعية </a:t>
            </a:r>
            <a:r>
              <a:rPr lang="ar-SA" dirty="0"/>
              <a:t>قائمة على البرهان لا على التخمين.</a:t>
            </a:r>
          </a:p>
        </p:txBody>
      </p:sp>
    </p:spTree>
    <p:extLst>
      <p:ext uri="{BB962C8B-B14F-4D97-AF65-F5344CB8AC3E}">
        <p14:creationId xmlns:p14="http://schemas.microsoft.com/office/powerpoint/2010/main" val="16213504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 name="Imag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8529" y="-153745"/>
            <a:ext cx="11903471" cy="6797629"/>
          </a:xfrm>
          <a:prstGeom prst="rect">
            <a:avLst/>
          </a:prstGeom>
          <a:noFill/>
          <a:ln w="12700" cap="flat" cmpd="sng">
            <a:noFill/>
            <a:prstDash val="solid"/>
            <a:miter/>
          </a:ln>
        </p:spPr>
      </p:pic>
      <p:sp>
        <p:nvSpPr>
          <p:cNvPr id="201" name="Rectangle"/>
          <p:cNvSpPr>
            <a:spLocks/>
          </p:cNvSpPr>
          <p:nvPr/>
        </p:nvSpPr>
        <p:spPr>
          <a:xfrm>
            <a:off x="6858495" y="376436"/>
            <a:ext cx="4582715" cy="4236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3333"/>
              </a:lnSpc>
            </a:pPr>
            <a:r>
              <a:rPr lang="ar-SA" altLang="zh-CN" sz="2667" b="1" kern="1200" dirty="0">
                <a:solidFill>
                  <a:srgbClr val="00B0F0"/>
                </a:solidFill>
                <a:latin typeface="Alexandria Bold" pitchFamily="34" charset="0"/>
                <a:ea typeface="Alexandria Bold" pitchFamily="34" charset="0"/>
                <a:cs typeface="Alexandria Bold" pitchFamily="34" charset="0"/>
              </a:rPr>
              <a:t>تطبيقات التفكير المنطقي:</a:t>
            </a:r>
            <a:endParaRPr lang="zh-CN" altLang="en-US" sz="2667" kern="1200" dirty="0">
              <a:solidFill>
                <a:srgbClr val="00B0F0"/>
              </a:solidFill>
              <a:latin typeface="Calibri" charset="0"/>
              <a:ea typeface="等线" charset="0"/>
              <a:cs typeface="Calibri" charset="0"/>
            </a:endParaRPr>
          </a:p>
        </p:txBody>
      </p:sp>
      <p:sp>
        <p:nvSpPr>
          <p:cNvPr id="202" name="Rectangle"/>
          <p:cNvSpPr>
            <a:spLocks/>
          </p:cNvSpPr>
          <p:nvPr/>
        </p:nvSpPr>
        <p:spPr>
          <a:xfrm>
            <a:off x="750689" y="1145432"/>
            <a:ext cx="10690523" cy="67316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kern="1200" dirty="0">
                <a:solidFill>
                  <a:srgbClr val="15213F"/>
                </a:solidFill>
                <a:latin typeface="Alexandria" pitchFamily="34" charset="0"/>
                <a:ea typeface="Alexandria" pitchFamily="34" charset="0"/>
                <a:cs typeface="Alexandria" pitchFamily="34" charset="0"/>
              </a:rPr>
              <a:t>يُستخدم التفكير المنطقي في مختلف مجالات الحياة العلمية والعملية، حيث يقوم على جمع المعلومات وتحليلها وتنظيمها للوصول إلى استنتاجات مبنية على الأدلة.</a:t>
            </a:r>
          </a:p>
        </p:txBody>
      </p:sp>
      <p:pic>
        <p:nvPicPr>
          <p:cNvPr id="203"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0687" y="1620059"/>
            <a:ext cx="10690523" cy="4617740"/>
          </a:xfrm>
          <a:prstGeom prst="rect">
            <a:avLst/>
          </a:prstGeom>
          <a:noFill/>
          <a:ln w="12700" cap="flat" cmpd="sng">
            <a:noFill/>
            <a:prstDash val="solid"/>
            <a:miter/>
          </a:ln>
        </p:spPr>
      </p:pic>
      <p:sp>
        <p:nvSpPr>
          <p:cNvPr id="204" name="Rectangle"/>
          <p:cNvSpPr>
            <a:spLocks/>
          </p:cNvSpPr>
          <p:nvPr/>
        </p:nvSpPr>
        <p:spPr>
          <a:xfrm>
            <a:off x="7227144" y="3245069"/>
            <a:ext cx="1587361"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ar-SA" altLang="zh-CN" sz="1792" b="1" kern="1200" dirty="0">
                <a:solidFill>
                  <a:schemeClr val="accent2">
                    <a:lumMod val="75000"/>
                  </a:schemeClr>
                </a:solidFill>
                <a:latin typeface="Alexandria Bold" pitchFamily="34" charset="0"/>
                <a:ea typeface="Alexandria Bold" pitchFamily="34" charset="0"/>
                <a:cs typeface="Alexandria Bold" pitchFamily="34" charset="0"/>
              </a:rPr>
              <a:t>في المجال التعليمي</a:t>
            </a:r>
            <a:endParaRPr lang="zh-CN" altLang="en-US" sz="1792" kern="1200" dirty="0">
              <a:solidFill>
                <a:schemeClr val="accent2">
                  <a:lumMod val="75000"/>
                </a:schemeClr>
              </a:solidFill>
              <a:latin typeface="Calibri" charset="0"/>
              <a:ea typeface="等线" charset="0"/>
              <a:cs typeface="Calibri" charset="0"/>
            </a:endParaRPr>
          </a:p>
        </p:txBody>
      </p:sp>
      <p:sp>
        <p:nvSpPr>
          <p:cNvPr id="206" name="Rectangle"/>
          <p:cNvSpPr>
            <a:spLocks/>
          </p:cNvSpPr>
          <p:nvPr/>
        </p:nvSpPr>
        <p:spPr>
          <a:xfrm>
            <a:off x="3134729" y="3321961"/>
            <a:ext cx="1587361"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ar-SA" altLang="zh-CN" sz="1792" b="1" kern="1200" dirty="0">
                <a:solidFill>
                  <a:schemeClr val="accent2">
                    <a:lumMod val="75000"/>
                  </a:schemeClr>
                </a:solidFill>
                <a:latin typeface="Alexandria Bold" pitchFamily="34" charset="0"/>
                <a:ea typeface="Alexandria Bold" pitchFamily="34" charset="0"/>
                <a:cs typeface="Alexandria Bold" pitchFamily="34" charset="0"/>
              </a:rPr>
              <a:t>في المجال الاجتماعي</a:t>
            </a:r>
            <a:endParaRPr lang="zh-CN" altLang="en-US" sz="1792" kern="1200" dirty="0">
              <a:solidFill>
                <a:schemeClr val="accent2">
                  <a:lumMod val="75000"/>
                </a:schemeClr>
              </a:solidFill>
              <a:latin typeface="Calibri" charset="0"/>
              <a:ea typeface="等线" charset="0"/>
              <a:cs typeface="Calibri" charset="0"/>
            </a:endParaRPr>
          </a:p>
        </p:txBody>
      </p:sp>
      <p:sp>
        <p:nvSpPr>
          <p:cNvPr id="208" name="Rectangle"/>
          <p:cNvSpPr>
            <a:spLocks/>
          </p:cNvSpPr>
          <p:nvPr/>
        </p:nvSpPr>
        <p:spPr>
          <a:xfrm>
            <a:off x="9335743" y="1958337"/>
            <a:ext cx="1587361"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ar-SA" altLang="zh-CN" sz="1792" b="1" kern="1200" dirty="0">
                <a:solidFill>
                  <a:schemeClr val="accent2">
                    <a:lumMod val="75000"/>
                  </a:schemeClr>
                </a:solidFill>
                <a:latin typeface="Alexandria Bold" pitchFamily="34" charset="0"/>
                <a:ea typeface="Alexandria Bold" pitchFamily="34" charset="0"/>
                <a:cs typeface="Alexandria Bold" pitchFamily="34" charset="0"/>
              </a:rPr>
              <a:t>في المجال العلمي</a:t>
            </a:r>
            <a:endParaRPr lang="zh-CN" altLang="en-US" sz="1792" kern="1200" dirty="0">
              <a:solidFill>
                <a:schemeClr val="accent2">
                  <a:lumMod val="75000"/>
                </a:schemeClr>
              </a:solidFill>
              <a:latin typeface="Calibri" charset="0"/>
              <a:ea typeface="等线" charset="0"/>
              <a:cs typeface="Calibri" charset="0"/>
            </a:endParaRPr>
          </a:p>
        </p:txBody>
      </p:sp>
      <p:sp>
        <p:nvSpPr>
          <p:cNvPr id="209" name="Rectangle"/>
          <p:cNvSpPr>
            <a:spLocks/>
          </p:cNvSpPr>
          <p:nvPr/>
        </p:nvSpPr>
        <p:spPr>
          <a:xfrm>
            <a:off x="9335743" y="2618787"/>
            <a:ext cx="1587361" cy="498986"/>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1625"/>
              </a:lnSpc>
            </a:pPr>
            <a:endParaRPr lang="zh-CN" altLang="en-US" sz="1417" kern="1200" dirty="0">
              <a:solidFill>
                <a:schemeClr val="tx1"/>
              </a:solidFill>
              <a:latin typeface="Calibri" charset="0"/>
              <a:ea typeface="等线" charset="0"/>
              <a:cs typeface="Calibri" charset="0"/>
            </a:endParaRPr>
          </a:p>
        </p:txBody>
      </p:sp>
      <p:sp>
        <p:nvSpPr>
          <p:cNvPr id="210" name="Rectangle"/>
          <p:cNvSpPr>
            <a:spLocks/>
          </p:cNvSpPr>
          <p:nvPr/>
        </p:nvSpPr>
        <p:spPr>
          <a:xfrm>
            <a:off x="1254542" y="1958337"/>
            <a:ext cx="1587362"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ar-SA" altLang="zh-CN" sz="1792" b="1" kern="1200" dirty="0">
                <a:solidFill>
                  <a:schemeClr val="accent2">
                    <a:lumMod val="75000"/>
                  </a:schemeClr>
                </a:solidFill>
                <a:latin typeface="Alexandria Bold" pitchFamily="34" charset="0"/>
                <a:ea typeface="Alexandria Bold" pitchFamily="34" charset="0"/>
                <a:cs typeface="Alexandria Bold" pitchFamily="34" charset="0"/>
              </a:rPr>
              <a:t>في المجال القانوني</a:t>
            </a:r>
            <a:endParaRPr lang="zh-CN" altLang="en-US" sz="1792" kern="1200" dirty="0">
              <a:solidFill>
                <a:schemeClr val="accent2">
                  <a:lumMod val="75000"/>
                </a:schemeClr>
              </a:solidFill>
              <a:latin typeface="Calibri" charset="0"/>
              <a:ea typeface="等线" charset="0"/>
              <a:cs typeface="Calibri" charset="0"/>
            </a:endParaRPr>
          </a:p>
        </p:txBody>
      </p:sp>
      <p:sp>
        <p:nvSpPr>
          <p:cNvPr id="212" name="Rectangle"/>
          <p:cNvSpPr>
            <a:spLocks/>
          </p:cNvSpPr>
          <p:nvPr/>
        </p:nvSpPr>
        <p:spPr>
          <a:xfrm>
            <a:off x="5239570" y="1958337"/>
            <a:ext cx="1587361" cy="6731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2250"/>
              </a:lnSpc>
            </a:pPr>
            <a:r>
              <a:rPr lang="ar-SA" altLang="zh-CN" sz="1792" b="1" kern="1200" dirty="0">
                <a:solidFill>
                  <a:schemeClr val="accent2">
                    <a:lumMod val="75000"/>
                  </a:schemeClr>
                </a:solidFill>
                <a:latin typeface="Alexandria Bold" pitchFamily="34" charset="0"/>
                <a:ea typeface="Alexandria Bold" pitchFamily="34" charset="0"/>
                <a:cs typeface="Alexandria Bold" pitchFamily="34" charset="0"/>
              </a:rPr>
              <a:t>في المجال </a:t>
            </a:r>
          </a:p>
          <a:p>
            <a:pPr algn="ctr">
              <a:lnSpc>
                <a:spcPts val="2250"/>
              </a:lnSpc>
            </a:pPr>
            <a:r>
              <a:rPr lang="ar-SA" altLang="zh-CN" sz="1792" b="1" kern="1200" dirty="0">
                <a:solidFill>
                  <a:schemeClr val="accent2">
                    <a:lumMod val="75000"/>
                  </a:schemeClr>
                </a:solidFill>
                <a:latin typeface="Alexandria Bold" pitchFamily="34" charset="0"/>
                <a:ea typeface="Alexandria Bold" pitchFamily="34" charset="0"/>
                <a:cs typeface="Alexandria Bold" pitchFamily="34" charset="0"/>
              </a:rPr>
              <a:t>الإداري</a:t>
            </a:r>
            <a:endParaRPr lang="zh-CN" altLang="en-US" sz="1792" kern="1200" dirty="0">
              <a:solidFill>
                <a:schemeClr val="accent2">
                  <a:lumMod val="75000"/>
                </a:schemeClr>
              </a:solidFill>
              <a:latin typeface="Calibri" charset="0"/>
              <a:ea typeface="等线" charset="0"/>
              <a:cs typeface="Calibri" charset="0"/>
            </a:endParaRPr>
          </a:p>
        </p:txBody>
      </p:sp>
      <p:sp>
        <p:nvSpPr>
          <p:cNvPr id="2" name="TextBox 1">
            <a:extLst>
              <a:ext uri="{FF2B5EF4-FFF2-40B4-BE49-F238E27FC236}">
                <a16:creationId xmlns:a16="http://schemas.microsoft.com/office/drawing/2014/main" id="{ED725FCC-F387-E175-0ED1-A3BCB8CA7235}"/>
              </a:ext>
            </a:extLst>
          </p:cNvPr>
          <p:cNvSpPr txBox="1"/>
          <p:nvPr/>
        </p:nvSpPr>
        <p:spPr>
          <a:xfrm>
            <a:off x="9273454" y="2658418"/>
            <a:ext cx="1728809" cy="1994905"/>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يساعد على صياغة الفرضيات، وتنظيم خطوات التجربة، وتحليل النتائج للوصول إلى استنتاجات دقيقة.</a:t>
            </a:r>
            <a:endParaRPr lang="en-US"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F689A552-0870-48DB-987C-CD234107B1BA}"/>
              </a:ext>
            </a:extLst>
          </p:cNvPr>
          <p:cNvSpPr txBox="1"/>
          <p:nvPr/>
        </p:nvSpPr>
        <p:spPr>
          <a:xfrm>
            <a:off x="7156419" y="4037378"/>
            <a:ext cx="1728809" cy="1671740"/>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يدعم تحليل نتائج الطلاب، وتفسير المشكلات الصفية، واتخاذ قرارات تربوية قائمة على البيانات.</a:t>
            </a:r>
            <a:endParaRPr lang="en-US"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51A76F7C-55B5-2B13-4BB8-A37BAD5C4B6C}"/>
              </a:ext>
            </a:extLst>
          </p:cNvPr>
          <p:cNvSpPr txBox="1"/>
          <p:nvPr/>
        </p:nvSpPr>
        <p:spPr>
          <a:xfrm>
            <a:off x="5184063" y="2785782"/>
            <a:ext cx="1728809" cy="1671740"/>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يسهم في دراسة البدائل، وتقييم المخاطر، واختيار الحلول الأنسب وفق معايير واضحة.</a:t>
            </a:r>
            <a:endParaRPr lang="en-US" dirty="0">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0E244202-DE7E-FE10-D4C7-B8751F77E62E}"/>
              </a:ext>
            </a:extLst>
          </p:cNvPr>
          <p:cNvSpPr txBox="1"/>
          <p:nvPr/>
        </p:nvSpPr>
        <p:spPr>
          <a:xfrm>
            <a:off x="3130545" y="4203535"/>
            <a:ext cx="1728809" cy="1671740"/>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يعزز فهم المواقف المختلفة، وتحليل العلاقات، واتخاذ مواقف عقلانية بعيدة عن الانفعال.</a:t>
            </a:r>
            <a:endParaRPr lang="en-US" dirty="0">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ACF8B5B6-5023-94F3-A4C8-A6F1348B8766}"/>
              </a:ext>
            </a:extLst>
          </p:cNvPr>
          <p:cNvSpPr txBox="1"/>
          <p:nvPr/>
        </p:nvSpPr>
        <p:spPr>
          <a:xfrm>
            <a:off x="1158593" y="2683790"/>
            <a:ext cx="1776023" cy="1348574"/>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يساعد على تحليل الأدلة، وبناء الحجج، والوصول إلى أحكام قائمة على البرهان.</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948489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2482529" y="435436"/>
            <a:ext cx="783165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الفرق بين المعلومات والاستنتاجات والافتراضات</a:t>
            </a:r>
          </a:p>
        </p:txBody>
      </p:sp>
      <p:sp>
        <p:nvSpPr>
          <p:cNvPr id="2" name="TextBox 1">
            <a:extLst>
              <a:ext uri="{FF2B5EF4-FFF2-40B4-BE49-F238E27FC236}">
                <a16:creationId xmlns:a16="http://schemas.microsoft.com/office/drawing/2014/main" id="{729DA766-4543-A42C-BDD9-CA227836AC68}"/>
              </a:ext>
            </a:extLst>
          </p:cNvPr>
          <p:cNvSpPr txBox="1"/>
          <p:nvPr/>
        </p:nvSpPr>
        <p:spPr>
          <a:xfrm>
            <a:off x="5879976" y="1795164"/>
            <a:ext cx="5703548" cy="3906967"/>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gn="just"/>
            <a:r>
              <a:rPr lang="ar-SA" sz="1400" dirty="0"/>
              <a:t>التفكير المنطقي لا يقتصر على “</a:t>
            </a:r>
            <a:r>
              <a:rPr lang="ar-SA" sz="1400" b="1" dirty="0"/>
              <a:t>التفكير الجيد</a:t>
            </a:r>
            <a:r>
              <a:rPr lang="ar-SA" sz="1400" dirty="0"/>
              <a:t>” بصورة عامة، بل يقوم أساسًا على ضبط طريقة التعامل مع ما نملكه من </a:t>
            </a:r>
            <a:r>
              <a:rPr lang="ar-SA" sz="1400" b="1" dirty="0"/>
              <a:t>معطيات</a:t>
            </a:r>
            <a:r>
              <a:rPr lang="ar-SA" sz="1400" dirty="0"/>
              <a:t> قبل إصدار أي حكم أو قرار. </a:t>
            </a:r>
          </a:p>
          <a:p>
            <a:pPr algn="just"/>
            <a:r>
              <a:rPr lang="ar-SA" sz="1400" dirty="0"/>
              <a:t>ومن أهم ما يميز المفكر منطقيًا قدرته على التفريق بين:</a:t>
            </a:r>
          </a:p>
          <a:p>
            <a:pPr algn="just"/>
            <a:r>
              <a:rPr lang="ar-SA" sz="1400" dirty="0"/>
              <a:t> </a:t>
            </a:r>
            <a:r>
              <a:rPr lang="ar-SA" sz="1400" b="1" dirty="0">
                <a:solidFill>
                  <a:srgbClr val="00B0F0"/>
                </a:solidFill>
              </a:rPr>
              <a:t>المعلومات</a:t>
            </a:r>
            <a:r>
              <a:rPr lang="ar-SA" sz="1400" dirty="0"/>
              <a:t> التي يمكن التحقق منها، </a:t>
            </a:r>
          </a:p>
          <a:p>
            <a:pPr algn="just"/>
            <a:r>
              <a:rPr lang="ar-SA" sz="1400" b="1" dirty="0">
                <a:solidFill>
                  <a:srgbClr val="00B0F0"/>
                </a:solidFill>
              </a:rPr>
              <a:t>والاستنتاجات</a:t>
            </a:r>
            <a:r>
              <a:rPr lang="ar-SA" sz="1400" dirty="0"/>
              <a:t> التي نصل إليها بعد تحليل تلك المعلومات، </a:t>
            </a:r>
          </a:p>
          <a:p>
            <a:pPr algn="just"/>
            <a:r>
              <a:rPr lang="ar-SA" sz="1400" b="1" dirty="0">
                <a:solidFill>
                  <a:srgbClr val="00B0F0"/>
                </a:solidFill>
              </a:rPr>
              <a:t>والافتراضات</a:t>
            </a:r>
            <a:r>
              <a:rPr lang="ar-SA" sz="1400" dirty="0"/>
              <a:t> التي قد نتبناها دون دليل كافٍ. </a:t>
            </a:r>
          </a:p>
          <a:p>
            <a:pPr algn="just"/>
            <a:r>
              <a:rPr lang="ar-SA" sz="1400" dirty="0"/>
              <a:t>كلما كان هذا التمييز واضحًا، أصبحت القرارات أكثر عدالة ودقة، وقلّت الأخطاء الناتجة عن الخلط بين الحقيقة والتفسير والتوقع.</a:t>
            </a:r>
            <a:endParaRPr lang="ar-SA" dirty="0"/>
          </a:p>
        </p:txBody>
      </p:sp>
      <p:pic>
        <p:nvPicPr>
          <p:cNvPr id="8" name="Picture 7">
            <a:extLst>
              <a:ext uri="{FF2B5EF4-FFF2-40B4-BE49-F238E27FC236}">
                <a16:creationId xmlns:a16="http://schemas.microsoft.com/office/drawing/2014/main" id="{7270B8A7-83E0-8B90-55C1-03C0E2B032B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9376" y="1669974"/>
            <a:ext cx="5112568" cy="44953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33541367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Rounded 5">
            <a:extLst>
              <a:ext uri="{FF2B5EF4-FFF2-40B4-BE49-F238E27FC236}">
                <a16:creationId xmlns:a16="http://schemas.microsoft.com/office/drawing/2014/main" id="{2D8283D6-0FFC-43FA-B5DB-DC395D8FADC5}"/>
              </a:ext>
            </a:extLst>
          </p:cNvPr>
          <p:cNvSpPr/>
          <p:nvPr/>
        </p:nvSpPr>
        <p:spPr>
          <a:xfrm rot="16200000">
            <a:off x="8701315" y="2980445"/>
            <a:ext cx="3926083" cy="1252638"/>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solidFill>
            <a:schemeClr val="tx1"/>
          </a:solidFill>
          <a:ln>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Top Corners Rounded 11">
            <a:extLst>
              <a:ext uri="{FF2B5EF4-FFF2-40B4-BE49-F238E27FC236}">
                <a16:creationId xmlns:a16="http://schemas.microsoft.com/office/drawing/2014/main" id="{8BA80A45-03F2-47D3-8045-CDD2AB663D5E}"/>
              </a:ext>
            </a:extLst>
          </p:cNvPr>
          <p:cNvSpPr/>
          <p:nvPr/>
        </p:nvSpPr>
        <p:spPr>
          <a:xfrm rot="5400000">
            <a:off x="6721718" y="1559670"/>
            <a:ext cx="3723861" cy="4772330"/>
          </a:xfrm>
          <a:prstGeom prst="round2SameRect">
            <a:avLst/>
          </a:prstGeom>
          <a:solidFill>
            <a:srgbClr val="FC7F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Top Corners Rounded 5">
            <a:extLst>
              <a:ext uri="{FF2B5EF4-FFF2-40B4-BE49-F238E27FC236}">
                <a16:creationId xmlns:a16="http://schemas.microsoft.com/office/drawing/2014/main" id="{2DAEE24C-114C-4CA3-99BC-34D05E523814}"/>
              </a:ext>
            </a:extLst>
          </p:cNvPr>
          <p:cNvSpPr/>
          <p:nvPr/>
        </p:nvSpPr>
        <p:spPr>
          <a:xfrm rot="16200000">
            <a:off x="5304297" y="3420626"/>
            <a:ext cx="3926083" cy="1252638"/>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solidFill>
            <a:srgbClr val="353338">
              <a:alpha val="49000"/>
            </a:srgbClr>
          </a:solidFill>
          <a:ln>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Top Corners Rounded 7">
            <a:extLst>
              <a:ext uri="{FF2B5EF4-FFF2-40B4-BE49-F238E27FC236}">
                <a16:creationId xmlns:a16="http://schemas.microsoft.com/office/drawing/2014/main" id="{ED3BD690-0D5F-47E1-8207-481215C52AF2}"/>
              </a:ext>
            </a:extLst>
          </p:cNvPr>
          <p:cNvSpPr/>
          <p:nvPr/>
        </p:nvSpPr>
        <p:spPr>
          <a:xfrm rot="5400000">
            <a:off x="3723636" y="2036298"/>
            <a:ext cx="3723861" cy="3819073"/>
          </a:xfrm>
          <a:prstGeom prst="round2SameRect">
            <a:avLst/>
          </a:prstGeom>
          <a:solidFill>
            <a:srgbClr val="59CB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Top Corners Rounded 5">
            <a:extLst>
              <a:ext uri="{FF2B5EF4-FFF2-40B4-BE49-F238E27FC236}">
                <a16:creationId xmlns:a16="http://schemas.microsoft.com/office/drawing/2014/main" id="{F33E6C08-280C-4996-8CD3-A9132773F110}"/>
              </a:ext>
            </a:extLst>
          </p:cNvPr>
          <p:cNvSpPr/>
          <p:nvPr/>
        </p:nvSpPr>
        <p:spPr>
          <a:xfrm rot="16200000">
            <a:off x="2156269" y="3319516"/>
            <a:ext cx="3836589" cy="1252638"/>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solidFill>
            <a:srgbClr val="353338">
              <a:alpha val="49000"/>
            </a:srgbClr>
          </a:solidFill>
          <a:ln>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Top Corners Rounded 4">
            <a:extLst>
              <a:ext uri="{FF2B5EF4-FFF2-40B4-BE49-F238E27FC236}">
                <a16:creationId xmlns:a16="http://schemas.microsoft.com/office/drawing/2014/main" id="{ED744356-803B-43FB-92B9-24B510678F9F}"/>
              </a:ext>
            </a:extLst>
          </p:cNvPr>
          <p:cNvSpPr/>
          <p:nvPr/>
        </p:nvSpPr>
        <p:spPr>
          <a:xfrm rot="5400000">
            <a:off x="759024" y="2236305"/>
            <a:ext cx="3723861" cy="3419061"/>
          </a:xfrm>
          <a:prstGeom prst="round2SameRect">
            <a:avLst/>
          </a:prstGeom>
          <a:solidFill>
            <a:srgbClr val="FFF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Top Corners Rounded 5">
            <a:extLst>
              <a:ext uri="{FF2B5EF4-FFF2-40B4-BE49-F238E27FC236}">
                <a16:creationId xmlns:a16="http://schemas.microsoft.com/office/drawing/2014/main" id="{12130774-2B13-4381-B8C1-770E41F86FC4}"/>
              </a:ext>
            </a:extLst>
          </p:cNvPr>
          <p:cNvSpPr/>
          <p:nvPr/>
        </p:nvSpPr>
        <p:spPr>
          <a:xfrm rot="16200000">
            <a:off x="1757737" y="3375882"/>
            <a:ext cx="3836589" cy="1252638"/>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solidFill>
            <a:srgbClr val="353338">
              <a:alpha val="34000"/>
            </a:srgbClr>
          </a:solidFill>
          <a:ln>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Top Corners Rounded 5">
            <a:extLst>
              <a:ext uri="{FF2B5EF4-FFF2-40B4-BE49-F238E27FC236}">
                <a16:creationId xmlns:a16="http://schemas.microsoft.com/office/drawing/2014/main" id="{BF5A38D7-DF2C-43E1-96A3-11B17E8B8BC7}"/>
              </a:ext>
            </a:extLst>
          </p:cNvPr>
          <p:cNvSpPr/>
          <p:nvPr/>
        </p:nvSpPr>
        <p:spPr>
          <a:xfrm rot="16200000">
            <a:off x="1953556" y="2877823"/>
            <a:ext cx="3836589" cy="917712"/>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gradFill>
            <a:gsLst>
              <a:gs pos="0">
                <a:srgbClr val="F1DCB9"/>
              </a:gs>
              <a:gs pos="35000">
                <a:srgbClr val="FFFAE4"/>
              </a:gs>
              <a:gs pos="57000">
                <a:schemeClr val="bg1"/>
              </a:gs>
              <a:gs pos="100000">
                <a:srgbClr val="F1DCB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Top Corners Rounded 5">
            <a:extLst>
              <a:ext uri="{FF2B5EF4-FFF2-40B4-BE49-F238E27FC236}">
                <a16:creationId xmlns:a16="http://schemas.microsoft.com/office/drawing/2014/main" id="{EBDE0370-DA65-4049-9A2E-C0F7A0780611}"/>
              </a:ext>
            </a:extLst>
          </p:cNvPr>
          <p:cNvSpPr/>
          <p:nvPr/>
        </p:nvSpPr>
        <p:spPr>
          <a:xfrm rot="16200000">
            <a:off x="4927658" y="3375882"/>
            <a:ext cx="3836589" cy="1252638"/>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solidFill>
            <a:srgbClr val="353338">
              <a:alpha val="24000"/>
            </a:srgbClr>
          </a:solidFill>
          <a:ln>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Top Corners Rounded 5">
            <a:extLst>
              <a:ext uri="{FF2B5EF4-FFF2-40B4-BE49-F238E27FC236}">
                <a16:creationId xmlns:a16="http://schemas.microsoft.com/office/drawing/2014/main" id="{98C33C5F-0D7D-475C-BA32-441E1FC02896}"/>
              </a:ext>
            </a:extLst>
          </p:cNvPr>
          <p:cNvSpPr/>
          <p:nvPr/>
        </p:nvSpPr>
        <p:spPr>
          <a:xfrm rot="16200000">
            <a:off x="5116916" y="2898331"/>
            <a:ext cx="3836589" cy="917712"/>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gradFill>
            <a:gsLst>
              <a:gs pos="0">
                <a:srgbClr val="37BFCD"/>
              </a:gs>
              <a:gs pos="30000">
                <a:srgbClr val="7FD3D5"/>
              </a:gs>
              <a:gs pos="57000">
                <a:srgbClr val="AEE3E4"/>
              </a:gs>
              <a:gs pos="100000">
                <a:srgbClr val="37BFC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Top Corners Rounded 5">
            <a:extLst>
              <a:ext uri="{FF2B5EF4-FFF2-40B4-BE49-F238E27FC236}">
                <a16:creationId xmlns:a16="http://schemas.microsoft.com/office/drawing/2014/main" id="{81056A79-863E-4043-9E7B-BBD3C5FBFC79}"/>
              </a:ext>
            </a:extLst>
          </p:cNvPr>
          <p:cNvSpPr/>
          <p:nvPr/>
        </p:nvSpPr>
        <p:spPr>
          <a:xfrm rot="16200000">
            <a:off x="8510789" y="3236280"/>
            <a:ext cx="3836589" cy="1419109"/>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solidFill>
            <a:srgbClr val="353338">
              <a:alpha val="24000"/>
            </a:srgbClr>
          </a:solidFill>
          <a:ln>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Top Corners Rounded 5">
            <a:extLst>
              <a:ext uri="{FF2B5EF4-FFF2-40B4-BE49-F238E27FC236}">
                <a16:creationId xmlns:a16="http://schemas.microsoft.com/office/drawing/2014/main" id="{AE07B253-E77B-4535-9327-87E18CB5FA16}"/>
              </a:ext>
            </a:extLst>
          </p:cNvPr>
          <p:cNvSpPr/>
          <p:nvPr/>
        </p:nvSpPr>
        <p:spPr>
          <a:xfrm rot="16200000">
            <a:off x="8592665" y="2898333"/>
            <a:ext cx="3836589" cy="917712"/>
          </a:xfrm>
          <a:custGeom>
            <a:avLst/>
            <a:gdLst>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458856 h 917712"/>
              <a:gd name="connsiteX3" fmla="*/ 3723860 w 3723860"/>
              <a:gd name="connsiteY3" fmla="*/ 917712 h 917712"/>
              <a:gd name="connsiteX4" fmla="*/ 3723860 w 3723860"/>
              <a:gd name="connsiteY4" fmla="*/ 917712 h 917712"/>
              <a:gd name="connsiteX5" fmla="*/ 0 w 3723860"/>
              <a:gd name="connsiteY5" fmla="*/ 917712 h 917712"/>
              <a:gd name="connsiteX6" fmla="*/ 0 w 3723860"/>
              <a:gd name="connsiteY6" fmla="*/ 917712 h 917712"/>
              <a:gd name="connsiteX7" fmla="*/ 0 w 3723860"/>
              <a:gd name="connsiteY7" fmla="*/ 458856 h 917712"/>
              <a:gd name="connsiteX8" fmla="*/ 458856 w 3723860"/>
              <a:gd name="connsiteY8" fmla="*/ 0 h 917712"/>
              <a:gd name="connsiteX0" fmla="*/ 458856 w 3723860"/>
              <a:gd name="connsiteY0" fmla="*/ 0 h 917712"/>
              <a:gd name="connsiteX1" fmla="*/ 3265004 w 3723860"/>
              <a:gd name="connsiteY1" fmla="*/ 0 h 917712"/>
              <a:gd name="connsiteX2" fmla="*/ 3723860 w 3723860"/>
              <a:gd name="connsiteY2" fmla="*/ 917712 h 917712"/>
              <a:gd name="connsiteX3" fmla="*/ 3723860 w 3723860"/>
              <a:gd name="connsiteY3" fmla="*/ 917712 h 917712"/>
              <a:gd name="connsiteX4" fmla="*/ 0 w 3723860"/>
              <a:gd name="connsiteY4" fmla="*/ 917712 h 917712"/>
              <a:gd name="connsiteX5" fmla="*/ 0 w 3723860"/>
              <a:gd name="connsiteY5" fmla="*/ 917712 h 917712"/>
              <a:gd name="connsiteX6" fmla="*/ 0 w 3723860"/>
              <a:gd name="connsiteY6" fmla="*/ 458856 h 917712"/>
              <a:gd name="connsiteX7" fmla="*/ 458856 w 3723860"/>
              <a:gd name="connsiteY7" fmla="*/ 0 h 917712"/>
              <a:gd name="connsiteX0" fmla="*/ 458856 w 3836589"/>
              <a:gd name="connsiteY0" fmla="*/ 0 h 917712"/>
              <a:gd name="connsiteX1" fmla="*/ 3265004 w 3836589"/>
              <a:gd name="connsiteY1" fmla="*/ 0 h 917712"/>
              <a:gd name="connsiteX2" fmla="*/ 3723860 w 3836589"/>
              <a:gd name="connsiteY2" fmla="*/ 917712 h 917712"/>
              <a:gd name="connsiteX3" fmla="*/ 3723860 w 3836589"/>
              <a:gd name="connsiteY3" fmla="*/ 917712 h 917712"/>
              <a:gd name="connsiteX4" fmla="*/ 0 w 3836589"/>
              <a:gd name="connsiteY4" fmla="*/ 917712 h 917712"/>
              <a:gd name="connsiteX5" fmla="*/ 0 w 3836589"/>
              <a:gd name="connsiteY5" fmla="*/ 917712 h 917712"/>
              <a:gd name="connsiteX6" fmla="*/ 0 w 3836589"/>
              <a:gd name="connsiteY6" fmla="*/ 458856 h 917712"/>
              <a:gd name="connsiteX7" fmla="*/ 458856 w 3836589"/>
              <a:gd name="connsiteY7" fmla="*/ 0 h 91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6589" h="917712">
                <a:moveTo>
                  <a:pt x="458856" y="0"/>
                </a:moveTo>
                <a:lnTo>
                  <a:pt x="3265004" y="0"/>
                </a:lnTo>
                <a:cubicBezTo>
                  <a:pt x="3809171" y="152952"/>
                  <a:pt x="3970941" y="567812"/>
                  <a:pt x="3723860" y="917712"/>
                </a:cubicBezTo>
                <a:lnTo>
                  <a:pt x="3723860" y="917712"/>
                </a:lnTo>
                <a:lnTo>
                  <a:pt x="0" y="917712"/>
                </a:lnTo>
                <a:lnTo>
                  <a:pt x="0" y="917712"/>
                </a:lnTo>
                <a:lnTo>
                  <a:pt x="0" y="458856"/>
                </a:lnTo>
                <a:cubicBezTo>
                  <a:pt x="0" y="205437"/>
                  <a:pt x="205437" y="0"/>
                  <a:pt x="458856" y="0"/>
                </a:cubicBezTo>
                <a:close/>
              </a:path>
            </a:pathLst>
          </a:custGeom>
          <a:gradFill>
            <a:gsLst>
              <a:gs pos="0">
                <a:srgbClr val="DF6C03"/>
              </a:gs>
              <a:gs pos="30000">
                <a:srgbClr val="FC7F12"/>
              </a:gs>
              <a:gs pos="57000">
                <a:srgbClr val="FEB06A"/>
              </a:gs>
              <a:gs pos="100000">
                <a:srgbClr val="DF6C0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4D9C1FF5-AA0E-48F2-A342-7CE18DC9F3EE}"/>
              </a:ext>
            </a:extLst>
          </p:cNvPr>
          <p:cNvSpPr txBox="1"/>
          <p:nvPr/>
        </p:nvSpPr>
        <p:spPr>
          <a:xfrm>
            <a:off x="918251" y="2279319"/>
            <a:ext cx="2210862" cy="584775"/>
          </a:xfrm>
          <a:prstGeom prst="rect">
            <a:avLst/>
          </a:prstGeom>
          <a:noFill/>
          <a:effectLst>
            <a:outerShdw blurRad="50800" dist="38100" dir="8100000" algn="tr" rotWithShape="0">
              <a:prstClr val="black">
                <a:alpha val="40000"/>
              </a:prstClr>
            </a:outerShdw>
          </a:effectLst>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3200" b="0" i="0" u="none" strike="noStrike" kern="1200" cap="none" spc="0" normalizeH="0" baseline="0" noProof="0" dirty="0">
                <a:ln>
                  <a:noFill/>
                </a:ln>
                <a:solidFill>
                  <a:srgbClr val="37BFCD"/>
                </a:solidFill>
                <a:effectLst/>
                <a:uLnTx/>
                <a:uFillTx/>
                <a:latin typeface="Alexandria" pitchFamily="2" charset="-78"/>
                <a:ea typeface="+mn-ea"/>
                <a:cs typeface="Alexandria" pitchFamily="2" charset="-78"/>
              </a:rPr>
              <a:t>المعلومات</a:t>
            </a:r>
            <a:endParaRPr kumimoji="0" lang="en-US" sz="3200" b="0" i="0" u="none" strike="noStrike" kern="1200" cap="none" spc="0" normalizeH="0" baseline="0" noProof="0" dirty="0">
              <a:ln>
                <a:noFill/>
              </a:ln>
              <a:solidFill>
                <a:srgbClr val="37BFCD"/>
              </a:solidFill>
              <a:effectLst/>
              <a:uLnTx/>
              <a:uFillTx/>
              <a:latin typeface="Alexandria" pitchFamily="2" charset="-78"/>
              <a:ea typeface="+mn-ea"/>
              <a:cs typeface="Alexandria" pitchFamily="2" charset="-78"/>
            </a:endParaRPr>
          </a:p>
        </p:txBody>
      </p:sp>
      <p:sp>
        <p:nvSpPr>
          <p:cNvPr id="18" name="TextBox 17">
            <a:extLst>
              <a:ext uri="{FF2B5EF4-FFF2-40B4-BE49-F238E27FC236}">
                <a16:creationId xmlns:a16="http://schemas.microsoft.com/office/drawing/2014/main" id="{D405F4BF-F4AA-4C12-B6DE-CB35020E0916}"/>
              </a:ext>
            </a:extLst>
          </p:cNvPr>
          <p:cNvSpPr txBox="1"/>
          <p:nvPr/>
        </p:nvSpPr>
        <p:spPr>
          <a:xfrm>
            <a:off x="991594" y="3179245"/>
            <a:ext cx="2308131" cy="2538515"/>
          </a:xfrm>
          <a:prstGeom prst="rect">
            <a:avLst/>
          </a:prstGeom>
          <a:noFill/>
        </p:spPr>
        <p:txBody>
          <a:bodyPr wrap="square" rtlCol="0">
            <a:spAutoFit/>
          </a:bodyPr>
          <a:lstStyle>
            <a:defPPr marR="0" lvl="0" algn="l" rtl="0">
              <a:lnSpc>
                <a:spcPct val="100000"/>
              </a:lnSpc>
              <a:spcBef>
                <a:spcPts val="0"/>
              </a:spcBef>
              <a:spcAft>
                <a:spcPts val="0"/>
              </a:spcAft>
            </a:defPPr>
            <a:lvl1pPr marL="0" indent="0" algn="ctr" defTabSz="914400" eaLnBrk="1" fontAlgn="auto" latinLnBrk="0" hangingPunct="1">
              <a:buClrTx/>
              <a:buSzTx/>
              <a:buFontTx/>
              <a:buNone/>
              <a:tabLst/>
              <a:defRPr kumimoji="0" sz="1200" kern="1200" spc="0" normalizeH="0" baseline="0">
                <a:ln>
                  <a:noFill/>
                </a:ln>
                <a:solidFill>
                  <a:prstClr val="white"/>
                </a:solidFill>
                <a:effectLst/>
                <a:uLnTx/>
                <a:uFillTx/>
                <a:latin typeface="Century Gothic" panose="020B0502020202020204" pitchFamily="34" charset="0"/>
                <a:ea typeface="+mn-ea"/>
                <a:cs typeface="+mn-cs"/>
              </a:defRPr>
            </a:lvl1pPr>
          </a:lstStyle>
          <a:p>
            <a:pPr rtl="1">
              <a:lnSpc>
                <a:spcPct val="150000"/>
              </a:lnSpc>
            </a:pPr>
            <a:r>
              <a:rPr lang="ar-SA" sz="1800" dirty="0">
                <a:solidFill>
                  <a:schemeClr val="tx1"/>
                </a:solidFill>
                <a:latin typeface="Alexandria" pitchFamily="2" charset="-78"/>
                <a:cs typeface="Alexandria" pitchFamily="2" charset="-78"/>
              </a:rPr>
              <a:t>هي بيانات أو حقائق يمكن التحقق منها وقياسها بشكل مباشر، وتمثل الأساس الذي يُبنى عليه التفكير.</a:t>
            </a:r>
            <a:endParaRPr lang="en-US" sz="1800" dirty="0">
              <a:solidFill>
                <a:schemeClr val="tx1"/>
              </a:solidFill>
              <a:latin typeface="Alexandria" pitchFamily="2" charset="-78"/>
              <a:cs typeface="Alexandria" pitchFamily="2" charset="-78"/>
            </a:endParaRPr>
          </a:p>
        </p:txBody>
      </p:sp>
      <p:sp>
        <p:nvSpPr>
          <p:cNvPr id="29" name="Freeform: Shape 28">
            <a:extLst>
              <a:ext uri="{FF2B5EF4-FFF2-40B4-BE49-F238E27FC236}">
                <a16:creationId xmlns:a16="http://schemas.microsoft.com/office/drawing/2014/main" id="{DFCC77E6-76F5-4F56-A5FB-92E7AC064638}"/>
              </a:ext>
            </a:extLst>
          </p:cNvPr>
          <p:cNvSpPr/>
          <p:nvPr/>
        </p:nvSpPr>
        <p:spPr>
          <a:xfrm rot="16200000">
            <a:off x="7025709" y="4810804"/>
            <a:ext cx="134137" cy="783002"/>
          </a:xfrm>
          <a:custGeom>
            <a:avLst/>
            <a:gdLst>
              <a:gd name="connsiteX0" fmla="*/ 134137 w 134137"/>
              <a:gd name="connsiteY0" fmla="*/ 0 h 783002"/>
              <a:gd name="connsiteX1" fmla="*/ 101977 w 134137"/>
              <a:gd name="connsiteY1" fmla="*/ 80875 h 783002"/>
              <a:gd name="connsiteX2" fmla="*/ 65918 w 134137"/>
              <a:gd name="connsiteY2" fmla="*/ 324666 h 783002"/>
              <a:gd name="connsiteX3" fmla="*/ 65918 w 134137"/>
              <a:gd name="connsiteY3" fmla="*/ 783002 h 783002"/>
              <a:gd name="connsiteX4" fmla="*/ 0 w 134137"/>
              <a:gd name="connsiteY4" fmla="*/ 783002 h 783002"/>
              <a:gd name="connsiteX5" fmla="*/ 0 w 134137"/>
              <a:gd name="connsiteY5" fmla="*/ 324146 h 783002"/>
              <a:gd name="connsiteX6" fmla="*/ 78366 w 134137"/>
              <a:gd name="connsiteY6" fmla="*/ 67596 h 783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37" h="783002">
                <a:moveTo>
                  <a:pt x="134137" y="0"/>
                </a:moveTo>
                <a:lnTo>
                  <a:pt x="101977" y="80875"/>
                </a:lnTo>
                <a:cubicBezTo>
                  <a:pt x="78758" y="155806"/>
                  <a:pt x="65918" y="238190"/>
                  <a:pt x="65918" y="324666"/>
                </a:cubicBezTo>
                <a:lnTo>
                  <a:pt x="65918" y="783002"/>
                </a:lnTo>
                <a:lnTo>
                  <a:pt x="0" y="783002"/>
                </a:lnTo>
                <a:lnTo>
                  <a:pt x="0" y="324146"/>
                </a:lnTo>
                <a:cubicBezTo>
                  <a:pt x="0" y="229114"/>
                  <a:pt x="28890" y="140830"/>
                  <a:pt x="78366" y="67596"/>
                </a:cubicBezTo>
                <a:close/>
              </a:path>
            </a:pathLst>
          </a:custGeom>
          <a:solidFill>
            <a:schemeClr val="bg1">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8781FCBC-9023-40A1-B2A2-7878D5F5FBBE}"/>
              </a:ext>
            </a:extLst>
          </p:cNvPr>
          <p:cNvSpPr/>
          <p:nvPr/>
        </p:nvSpPr>
        <p:spPr>
          <a:xfrm rot="16200000">
            <a:off x="10500935" y="4827878"/>
            <a:ext cx="134137" cy="783002"/>
          </a:xfrm>
          <a:custGeom>
            <a:avLst/>
            <a:gdLst>
              <a:gd name="connsiteX0" fmla="*/ 134137 w 134137"/>
              <a:gd name="connsiteY0" fmla="*/ 0 h 783002"/>
              <a:gd name="connsiteX1" fmla="*/ 101977 w 134137"/>
              <a:gd name="connsiteY1" fmla="*/ 80875 h 783002"/>
              <a:gd name="connsiteX2" fmla="*/ 65918 w 134137"/>
              <a:gd name="connsiteY2" fmla="*/ 324666 h 783002"/>
              <a:gd name="connsiteX3" fmla="*/ 65918 w 134137"/>
              <a:gd name="connsiteY3" fmla="*/ 783002 h 783002"/>
              <a:gd name="connsiteX4" fmla="*/ 0 w 134137"/>
              <a:gd name="connsiteY4" fmla="*/ 783002 h 783002"/>
              <a:gd name="connsiteX5" fmla="*/ 0 w 134137"/>
              <a:gd name="connsiteY5" fmla="*/ 324146 h 783002"/>
              <a:gd name="connsiteX6" fmla="*/ 78366 w 134137"/>
              <a:gd name="connsiteY6" fmla="*/ 67596 h 783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37" h="783002">
                <a:moveTo>
                  <a:pt x="134137" y="0"/>
                </a:moveTo>
                <a:lnTo>
                  <a:pt x="101977" y="80875"/>
                </a:lnTo>
                <a:cubicBezTo>
                  <a:pt x="78758" y="155806"/>
                  <a:pt x="65918" y="238190"/>
                  <a:pt x="65918" y="324666"/>
                </a:cubicBezTo>
                <a:lnTo>
                  <a:pt x="65918" y="783002"/>
                </a:lnTo>
                <a:lnTo>
                  <a:pt x="0" y="783002"/>
                </a:lnTo>
                <a:lnTo>
                  <a:pt x="0" y="324146"/>
                </a:lnTo>
                <a:cubicBezTo>
                  <a:pt x="0" y="229114"/>
                  <a:pt x="28890" y="140830"/>
                  <a:pt x="78366" y="67596"/>
                </a:cubicBez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81A68D6-02B2-423D-995C-74AE460576FC}"/>
              </a:ext>
            </a:extLst>
          </p:cNvPr>
          <p:cNvSpPr/>
          <p:nvPr/>
        </p:nvSpPr>
        <p:spPr>
          <a:xfrm rot="16200000">
            <a:off x="3866237" y="4796404"/>
            <a:ext cx="134137" cy="783002"/>
          </a:xfrm>
          <a:custGeom>
            <a:avLst/>
            <a:gdLst>
              <a:gd name="connsiteX0" fmla="*/ 134137 w 134137"/>
              <a:gd name="connsiteY0" fmla="*/ 0 h 783002"/>
              <a:gd name="connsiteX1" fmla="*/ 101977 w 134137"/>
              <a:gd name="connsiteY1" fmla="*/ 80875 h 783002"/>
              <a:gd name="connsiteX2" fmla="*/ 65918 w 134137"/>
              <a:gd name="connsiteY2" fmla="*/ 324666 h 783002"/>
              <a:gd name="connsiteX3" fmla="*/ 65918 w 134137"/>
              <a:gd name="connsiteY3" fmla="*/ 783002 h 783002"/>
              <a:gd name="connsiteX4" fmla="*/ 0 w 134137"/>
              <a:gd name="connsiteY4" fmla="*/ 783002 h 783002"/>
              <a:gd name="connsiteX5" fmla="*/ 0 w 134137"/>
              <a:gd name="connsiteY5" fmla="*/ 324146 h 783002"/>
              <a:gd name="connsiteX6" fmla="*/ 78366 w 134137"/>
              <a:gd name="connsiteY6" fmla="*/ 67596 h 783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37" h="783002">
                <a:moveTo>
                  <a:pt x="134137" y="0"/>
                </a:moveTo>
                <a:lnTo>
                  <a:pt x="101977" y="80875"/>
                </a:lnTo>
                <a:cubicBezTo>
                  <a:pt x="78758" y="155806"/>
                  <a:pt x="65918" y="238190"/>
                  <a:pt x="65918" y="324666"/>
                </a:cubicBezTo>
                <a:lnTo>
                  <a:pt x="65918" y="783002"/>
                </a:lnTo>
                <a:lnTo>
                  <a:pt x="0" y="783002"/>
                </a:lnTo>
                <a:lnTo>
                  <a:pt x="0" y="324146"/>
                </a:lnTo>
                <a:cubicBezTo>
                  <a:pt x="0" y="229114"/>
                  <a:pt x="28890" y="140830"/>
                  <a:pt x="78366" y="6759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14B104FF-EA06-5A80-4260-3801C0323283}"/>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pic>
        <p:nvPicPr>
          <p:cNvPr id="33" name="Graphic 21">
            <a:extLst>
              <a:ext uri="{FF2B5EF4-FFF2-40B4-BE49-F238E27FC236}">
                <a16:creationId xmlns:a16="http://schemas.microsoft.com/office/drawing/2014/main" id="{D006C1E6-A457-3C61-523A-95D8DEB5CD7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4" name="Rectangle: Rounded Corners 33">
            <a:extLst>
              <a:ext uri="{FF2B5EF4-FFF2-40B4-BE49-F238E27FC236}">
                <a16:creationId xmlns:a16="http://schemas.microsoft.com/office/drawing/2014/main" id="{0FC0438F-B3F5-76F1-44C6-66E681AE1003}"/>
              </a:ext>
            </a:extLst>
          </p:cNvPr>
          <p:cNvSpPr/>
          <p:nvPr/>
        </p:nvSpPr>
        <p:spPr>
          <a:xfrm>
            <a:off x="2482529" y="435436"/>
            <a:ext cx="783165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الفرق بين المعلومات والاستنتاجات والافتراضات</a:t>
            </a:r>
          </a:p>
        </p:txBody>
      </p:sp>
      <p:sp>
        <p:nvSpPr>
          <p:cNvPr id="35" name="TextBox 34">
            <a:extLst>
              <a:ext uri="{FF2B5EF4-FFF2-40B4-BE49-F238E27FC236}">
                <a16:creationId xmlns:a16="http://schemas.microsoft.com/office/drawing/2014/main" id="{02551AB0-DE7C-5D06-8A96-A1006E4A4711}"/>
              </a:ext>
            </a:extLst>
          </p:cNvPr>
          <p:cNvSpPr txBox="1"/>
          <p:nvPr/>
        </p:nvSpPr>
        <p:spPr>
          <a:xfrm>
            <a:off x="4305944" y="2472745"/>
            <a:ext cx="2276585" cy="584775"/>
          </a:xfrm>
          <a:prstGeom prst="rect">
            <a:avLst/>
          </a:prstGeom>
          <a:noFill/>
          <a:effectLst>
            <a:outerShdw blurRad="50800" dist="38100" dir="8100000" algn="tr" rotWithShape="0">
              <a:prstClr val="black">
                <a:alpha val="40000"/>
              </a:prstClr>
            </a:outerShdw>
          </a:effectLst>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3200" b="0" i="0" u="none" strike="noStrike" kern="1200" cap="none" spc="0" normalizeH="0" baseline="0" noProof="0" dirty="0">
                <a:ln>
                  <a:noFill/>
                </a:ln>
                <a:solidFill>
                  <a:srgbClr val="E57716"/>
                </a:solidFill>
                <a:effectLst/>
                <a:uLnTx/>
                <a:uFillTx/>
                <a:latin typeface="Alexandria" pitchFamily="2" charset="-78"/>
                <a:ea typeface="+mn-ea"/>
                <a:cs typeface="Alexandria" pitchFamily="2" charset="-78"/>
              </a:rPr>
              <a:t>الاستنتاجات</a:t>
            </a:r>
            <a:endParaRPr kumimoji="0" lang="en-US" sz="3200" b="0" i="0" u="none" strike="noStrike" kern="1200" cap="none" spc="0" normalizeH="0" baseline="0" noProof="0" dirty="0">
              <a:ln>
                <a:noFill/>
              </a:ln>
              <a:solidFill>
                <a:srgbClr val="E57716"/>
              </a:solidFill>
              <a:effectLst/>
              <a:uLnTx/>
              <a:uFillTx/>
              <a:latin typeface="Alexandria" pitchFamily="2" charset="-78"/>
              <a:ea typeface="+mn-ea"/>
              <a:cs typeface="Alexandria" pitchFamily="2" charset="-78"/>
            </a:endParaRPr>
          </a:p>
        </p:txBody>
      </p:sp>
      <p:sp>
        <p:nvSpPr>
          <p:cNvPr id="36" name="TextBox 35">
            <a:extLst>
              <a:ext uri="{FF2B5EF4-FFF2-40B4-BE49-F238E27FC236}">
                <a16:creationId xmlns:a16="http://schemas.microsoft.com/office/drawing/2014/main" id="{11172CBD-E375-C621-F513-18BB79DA4D15}"/>
              </a:ext>
            </a:extLst>
          </p:cNvPr>
          <p:cNvSpPr txBox="1"/>
          <p:nvPr/>
        </p:nvSpPr>
        <p:spPr>
          <a:xfrm>
            <a:off x="4344551" y="3165339"/>
            <a:ext cx="2308131" cy="2538515"/>
          </a:xfrm>
          <a:prstGeom prst="rect">
            <a:avLst/>
          </a:prstGeom>
          <a:noFill/>
        </p:spPr>
        <p:txBody>
          <a:bodyPr wrap="square" rtlCol="0">
            <a:spAutoFit/>
          </a:bodyPr>
          <a:lstStyle>
            <a:defPPr marR="0" lvl="0" algn="l" rtl="0">
              <a:lnSpc>
                <a:spcPct val="100000"/>
              </a:lnSpc>
              <a:spcBef>
                <a:spcPts val="0"/>
              </a:spcBef>
              <a:spcAft>
                <a:spcPts val="0"/>
              </a:spcAft>
            </a:defPPr>
            <a:lvl1pPr marL="0" indent="0" algn="ctr" defTabSz="914400" eaLnBrk="1" fontAlgn="auto" latinLnBrk="0" hangingPunct="1">
              <a:buClrTx/>
              <a:buSzTx/>
              <a:buFontTx/>
              <a:buNone/>
              <a:tabLst/>
              <a:defRPr kumimoji="0" sz="1200" kern="1200" spc="0" normalizeH="0" baseline="0">
                <a:ln>
                  <a:noFill/>
                </a:ln>
                <a:solidFill>
                  <a:prstClr val="white"/>
                </a:solidFill>
                <a:effectLst/>
                <a:uLnTx/>
                <a:uFillTx/>
                <a:latin typeface="Century Gothic" panose="020B0502020202020204" pitchFamily="34" charset="0"/>
                <a:ea typeface="+mn-ea"/>
                <a:cs typeface="+mn-cs"/>
              </a:defRPr>
            </a:lvl1pPr>
          </a:lstStyle>
          <a:p>
            <a:pPr rtl="1">
              <a:lnSpc>
                <a:spcPct val="150000"/>
              </a:lnSpc>
            </a:pPr>
            <a:r>
              <a:rPr lang="ar-SA" sz="1800" dirty="0">
                <a:solidFill>
                  <a:schemeClr val="tx1"/>
                </a:solidFill>
                <a:latin typeface="Alexandria" pitchFamily="2" charset="-78"/>
                <a:cs typeface="Alexandria" pitchFamily="2" charset="-78"/>
              </a:rPr>
              <a:t>هي نتائج عقلية يتم التوصل إليها بناءً على تحليل المعلومات المتاحة وربطها بطريقة منطقية.</a:t>
            </a:r>
            <a:endParaRPr lang="en-US" sz="1800" dirty="0">
              <a:solidFill>
                <a:schemeClr val="tx1"/>
              </a:solidFill>
              <a:latin typeface="Alexandria" pitchFamily="2" charset="-78"/>
              <a:cs typeface="Alexandria" pitchFamily="2" charset="-78"/>
            </a:endParaRPr>
          </a:p>
        </p:txBody>
      </p:sp>
      <p:sp>
        <p:nvSpPr>
          <p:cNvPr id="37" name="TextBox 36">
            <a:extLst>
              <a:ext uri="{FF2B5EF4-FFF2-40B4-BE49-F238E27FC236}">
                <a16:creationId xmlns:a16="http://schemas.microsoft.com/office/drawing/2014/main" id="{7D5732D9-FF46-E1E6-8BFA-228E5AD17EAB}"/>
              </a:ext>
            </a:extLst>
          </p:cNvPr>
          <p:cNvSpPr txBox="1"/>
          <p:nvPr/>
        </p:nvSpPr>
        <p:spPr>
          <a:xfrm>
            <a:off x="7685022" y="2430139"/>
            <a:ext cx="2113079" cy="584775"/>
          </a:xfrm>
          <a:prstGeom prst="rect">
            <a:avLst/>
          </a:prstGeom>
          <a:noFill/>
          <a:effectLst>
            <a:outerShdw blurRad="50800" dist="38100" dir="8100000" algn="tr" rotWithShape="0">
              <a:prstClr val="black">
                <a:alpha val="40000"/>
              </a:prstClr>
            </a:outerShdw>
          </a:effectLst>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A" sz="3200" b="0" i="0" u="none" strike="noStrike" kern="1200" cap="none" spc="0" normalizeH="0" baseline="0" noProof="0" dirty="0">
                <a:ln>
                  <a:noFill/>
                </a:ln>
                <a:solidFill>
                  <a:srgbClr val="FEF8E1"/>
                </a:solidFill>
                <a:effectLst/>
                <a:uLnTx/>
                <a:uFillTx/>
                <a:latin typeface="Alexandria" pitchFamily="2" charset="-78"/>
                <a:ea typeface="+mn-ea"/>
                <a:cs typeface="Alexandria" pitchFamily="2" charset="-78"/>
              </a:rPr>
              <a:t>الافتراضات</a:t>
            </a:r>
            <a:endParaRPr kumimoji="0" lang="en-US" sz="3200" b="0" i="0" u="none" strike="noStrike" kern="1200" cap="none" spc="0" normalizeH="0" baseline="0" noProof="0" dirty="0">
              <a:ln>
                <a:noFill/>
              </a:ln>
              <a:solidFill>
                <a:srgbClr val="FEF8E1"/>
              </a:solidFill>
              <a:effectLst/>
              <a:uLnTx/>
              <a:uFillTx/>
              <a:latin typeface="Alexandria" pitchFamily="2" charset="-78"/>
              <a:ea typeface="+mn-ea"/>
              <a:cs typeface="Alexandria" pitchFamily="2" charset="-78"/>
            </a:endParaRPr>
          </a:p>
        </p:txBody>
      </p:sp>
      <p:sp>
        <p:nvSpPr>
          <p:cNvPr id="38" name="TextBox 37">
            <a:extLst>
              <a:ext uri="{FF2B5EF4-FFF2-40B4-BE49-F238E27FC236}">
                <a16:creationId xmlns:a16="http://schemas.microsoft.com/office/drawing/2014/main" id="{6619E8AF-CEB7-4AC1-F1DE-4894C298B647}"/>
              </a:ext>
            </a:extLst>
          </p:cNvPr>
          <p:cNvSpPr txBox="1"/>
          <p:nvPr/>
        </p:nvSpPr>
        <p:spPr>
          <a:xfrm>
            <a:off x="7723629" y="3122733"/>
            <a:ext cx="2308131" cy="2538515"/>
          </a:xfrm>
          <a:prstGeom prst="rect">
            <a:avLst/>
          </a:prstGeom>
          <a:noFill/>
        </p:spPr>
        <p:txBody>
          <a:bodyPr wrap="square" rtlCol="0">
            <a:spAutoFit/>
          </a:bodyPr>
          <a:lstStyle>
            <a:defPPr marR="0" lvl="0" algn="l" rtl="0">
              <a:lnSpc>
                <a:spcPct val="100000"/>
              </a:lnSpc>
              <a:spcBef>
                <a:spcPts val="0"/>
              </a:spcBef>
              <a:spcAft>
                <a:spcPts val="0"/>
              </a:spcAft>
            </a:defPPr>
            <a:lvl1pPr marL="0" indent="0" algn="ctr" defTabSz="914400" eaLnBrk="1" fontAlgn="auto" latinLnBrk="0" hangingPunct="1">
              <a:buClrTx/>
              <a:buSzTx/>
              <a:buFontTx/>
              <a:buNone/>
              <a:tabLst/>
              <a:defRPr kumimoji="0" sz="1200" kern="1200" spc="0" normalizeH="0" baseline="0">
                <a:ln>
                  <a:noFill/>
                </a:ln>
                <a:solidFill>
                  <a:prstClr val="white"/>
                </a:solidFill>
                <a:effectLst/>
                <a:uLnTx/>
                <a:uFillTx/>
                <a:latin typeface="Century Gothic" panose="020B0502020202020204" pitchFamily="34" charset="0"/>
                <a:ea typeface="+mn-ea"/>
                <a:cs typeface="+mn-cs"/>
              </a:defRPr>
            </a:lvl1pPr>
          </a:lstStyle>
          <a:p>
            <a:pPr rtl="1">
              <a:lnSpc>
                <a:spcPct val="150000"/>
              </a:lnSpc>
            </a:pPr>
            <a:r>
              <a:rPr lang="ar-SA" sz="1800" dirty="0">
                <a:solidFill>
                  <a:schemeClr val="tx1"/>
                </a:solidFill>
                <a:latin typeface="Alexandria" pitchFamily="2" charset="-78"/>
                <a:cs typeface="Alexandria" pitchFamily="2" charset="-78"/>
              </a:rPr>
              <a:t>هي أفكار أو معتقدات يُظن صحتها دون وجود دليل قاطع، وتحتاج إلى فحص واختبار قبل اعتمادها.</a:t>
            </a:r>
            <a:endParaRPr lang="en-US" sz="18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520651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ppt_w/2"/>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ppt_w</p:attrName>
                                        </p:attrNameLst>
                                      </p:cBhvr>
                                      <p:tavLst>
                                        <p:tav tm="0">
                                          <p:val>
                                            <p:fltVal val="0"/>
                                          </p:val>
                                        </p:tav>
                                        <p:tav tm="100000">
                                          <p:val>
                                            <p:strVal val="#ppt_w"/>
                                          </p:val>
                                        </p:tav>
                                      </p:tavLst>
                                    </p:anim>
                                    <p:anim calcmode="lin" valueType="num">
                                      <p:cBhvr>
                                        <p:cTn id="10" dur="5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ppt_x</p:attrName>
                                        </p:attrNameLst>
                                      </p:cBhvr>
                                      <p:tavLst>
                                        <p:tav tm="0">
                                          <p:val>
                                            <p:strVal val="#ppt_x-#ppt_w/2"/>
                                          </p:val>
                                        </p:tav>
                                        <p:tav tm="100000">
                                          <p:val>
                                            <p:strVal val="#ppt_x"/>
                                          </p:val>
                                        </p:tav>
                                      </p:tavLst>
                                    </p:anim>
                                    <p:anim calcmode="lin" valueType="num">
                                      <p:cBhvr>
                                        <p:cTn id="14" dur="500" fill="hold"/>
                                        <p:tgtEl>
                                          <p:spTgt spid="17"/>
                                        </p:tgtEl>
                                        <p:attrNameLst>
                                          <p:attrName>ppt_y</p:attrName>
                                        </p:attrNameLst>
                                      </p:cBhvr>
                                      <p:tavLst>
                                        <p:tav tm="0">
                                          <p:val>
                                            <p:strVal val="#ppt_y"/>
                                          </p:val>
                                        </p:tav>
                                        <p:tav tm="100000">
                                          <p:val>
                                            <p:strVal val="#ppt_y"/>
                                          </p:val>
                                        </p:tav>
                                      </p:tavLst>
                                    </p:anim>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strVal val="#ppt_h"/>
                                          </p:val>
                                        </p:tav>
                                        <p:tav tm="100000">
                                          <p:val>
                                            <p:strVal val="#ppt_h"/>
                                          </p:val>
                                        </p:tav>
                                      </p:tavLst>
                                    </p:anim>
                                  </p:childTnLst>
                                </p:cTn>
                              </p:par>
                            </p:childTnLst>
                          </p:cTn>
                        </p:par>
                        <p:par>
                          <p:cTn id="17" fill="hold">
                            <p:stCondLst>
                              <p:cond delay="500"/>
                            </p:stCondLst>
                            <p:childTnLst>
                              <p:par>
                                <p:cTn id="18" presetID="17" presetClass="entr" presetSubtype="2"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ppt_x</p:attrName>
                                        </p:attrNameLst>
                                      </p:cBhvr>
                                      <p:tavLst>
                                        <p:tav tm="0">
                                          <p:val>
                                            <p:strVal val="#ppt_x+#ppt_w/2"/>
                                          </p:val>
                                        </p:tav>
                                        <p:tav tm="100000">
                                          <p:val>
                                            <p:strVal val="#ppt_x"/>
                                          </p:val>
                                        </p:tav>
                                      </p:tavLst>
                                    </p:anim>
                                    <p:anim calcmode="lin" valueType="num">
                                      <p:cBhvr>
                                        <p:cTn id="21" dur="500" fill="hold"/>
                                        <p:tgtEl>
                                          <p:spTgt spid="6"/>
                                        </p:tgtEl>
                                        <p:attrNameLst>
                                          <p:attrName>ppt_y</p:attrName>
                                        </p:attrNameLst>
                                      </p:cBhvr>
                                      <p:tavLst>
                                        <p:tav tm="0">
                                          <p:val>
                                            <p:strVal val="#ppt_y"/>
                                          </p:val>
                                        </p:tav>
                                        <p:tav tm="100000">
                                          <p:val>
                                            <p:strVal val="#ppt_y"/>
                                          </p:val>
                                        </p:tav>
                                      </p:tavLst>
                                    </p:anim>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strVal val="#ppt_h"/>
                                          </p:val>
                                        </p:tav>
                                        <p:tav tm="100000">
                                          <p:val>
                                            <p:strVal val="#ppt_h"/>
                                          </p:val>
                                        </p:tav>
                                      </p:tavLst>
                                    </p:anim>
                                  </p:childTnLst>
                                </p:cTn>
                              </p:par>
                              <p:par>
                                <p:cTn id="24" presetID="17" presetClass="entr" presetSubtype="2"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ppt_x</p:attrName>
                                        </p:attrNameLst>
                                      </p:cBhvr>
                                      <p:tavLst>
                                        <p:tav tm="0">
                                          <p:val>
                                            <p:strVal val="#ppt_x+#ppt_w/2"/>
                                          </p:val>
                                        </p:tav>
                                        <p:tav tm="100000">
                                          <p:val>
                                            <p:strVal val="#ppt_x"/>
                                          </p:val>
                                        </p:tav>
                                      </p:tavLst>
                                    </p:anim>
                                    <p:anim calcmode="lin" valueType="num">
                                      <p:cBhvr>
                                        <p:cTn id="27" dur="500" fill="hold"/>
                                        <p:tgtEl>
                                          <p:spTgt spid="31"/>
                                        </p:tgtEl>
                                        <p:attrNameLst>
                                          <p:attrName>ppt_y</p:attrName>
                                        </p:attrNameLst>
                                      </p:cBhvr>
                                      <p:tavLst>
                                        <p:tav tm="0">
                                          <p:val>
                                            <p:strVal val="#ppt_y"/>
                                          </p:val>
                                        </p:tav>
                                        <p:tav tm="100000">
                                          <p:val>
                                            <p:strVal val="#ppt_y"/>
                                          </p:val>
                                        </p:tav>
                                      </p:tavLst>
                                    </p:anim>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strVal val="#ppt_h"/>
                                          </p:val>
                                        </p:tav>
                                        <p:tav tm="100000">
                                          <p:val>
                                            <p:strVal val="#ppt_h"/>
                                          </p:val>
                                        </p:tav>
                                      </p:tavLst>
                                    </p:anim>
                                  </p:childTnLst>
                                </p:cTn>
                              </p:par>
                              <p:par>
                                <p:cTn id="30" presetID="2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right)">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8"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500" fill="hold"/>
                                        <p:tgtEl>
                                          <p:spTgt spid="8"/>
                                        </p:tgtEl>
                                        <p:attrNameLst>
                                          <p:attrName>ppt_x</p:attrName>
                                        </p:attrNameLst>
                                      </p:cBhvr>
                                      <p:tavLst>
                                        <p:tav tm="0">
                                          <p:val>
                                            <p:strVal val="#ppt_x-#ppt_w/2"/>
                                          </p:val>
                                        </p:tav>
                                        <p:tav tm="100000">
                                          <p:val>
                                            <p:strVal val="#ppt_x"/>
                                          </p:val>
                                        </p:tav>
                                      </p:tavLst>
                                    </p:anim>
                                    <p:anim calcmode="lin" valueType="num">
                                      <p:cBhvr>
                                        <p:cTn id="41" dur="500" fill="hold"/>
                                        <p:tgtEl>
                                          <p:spTgt spid="8"/>
                                        </p:tgtEl>
                                        <p:attrNameLst>
                                          <p:attrName>ppt_y</p:attrName>
                                        </p:attrNameLst>
                                      </p:cBhvr>
                                      <p:tavLst>
                                        <p:tav tm="0">
                                          <p:val>
                                            <p:strVal val="#ppt_y"/>
                                          </p:val>
                                        </p:tav>
                                        <p:tav tm="100000">
                                          <p:val>
                                            <p:strVal val="#ppt_y"/>
                                          </p:val>
                                        </p:tav>
                                      </p:tavLst>
                                    </p:anim>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strVal val="#ppt_h"/>
                                          </p:val>
                                        </p:tav>
                                        <p:tav tm="100000">
                                          <p:val>
                                            <p:strVal val="#ppt_h"/>
                                          </p:val>
                                        </p:tav>
                                      </p:tavLst>
                                    </p:anim>
                                  </p:childTnLst>
                                </p:cTn>
                              </p:par>
                            </p:childTnLst>
                          </p:cTn>
                        </p:par>
                        <p:par>
                          <p:cTn id="44" fill="hold">
                            <p:stCondLst>
                              <p:cond delay="500"/>
                            </p:stCondLst>
                            <p:childTnLst>
                              <p:par>
                                <p:cTn id="45" presetID="17" presetClass="entr" presetSubtype="2"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ppt_x</p:attrName>
                                        </p:attrNameLst>
                                      </p:cBhvr>
                                      <p:tavLst>
                                        <p:tav tm="0">
                                          <p:val>
                                            <p:strVal val="#ppt_x+#ppt_w/2"/>
                                          </p:val>
                                        </p:tav>
                                        <p:tav tm="100000">
                                          <p:val>
                                            <p:strVal val="#ppt_x"/>
                                          </p:val>
                                        </p:tav>
                                      </p:tavLst>
                                    </p:anim>
                                    <p:anim calcmode="lin" valueType="num">
                                      <p:cBhvr>
                                        <p:cTn id="48" dur="500" fill="hold"/>
                                        <p:tgtEl>
                                          <p:spTgt spid="10"/>
                                        </p:tgtEl>
                                        <p:attrNameLst>
                                          <p:attrName>ppt_y</p:attrName>
                                        </p:attrNameLst>
                                      </p:cBhvr>
                                      <p:tavLst>
                                        <p:tav tm="0">
                                          <p:val>
                                            <p:strVal val="#ppt_y"/>
                                          </p:val>
                                        </p:tav>
                                        <p:tav tm="100000">
                                          <p:val>
                                            <p:strVal val="#ppt_y"/>
                                          </p:val>
                                        </p:tav>
                                      </p:tavLst>
                                    </p:anim>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strVal val="#ppt_h"/>
                                          </p:val>
                                        </p:tav>
                                        <p:tav tm="100000">
                                          <p:val>
                                            <p:strVal val="#ppt_h"/>
                                          </p:val>
                                        </p:tav>
                                      </p:tavLst>
                                    </p:anim>
                                  </p:childTnLst>
                                </p:cTn>
                              </p:par>
                              <p:par>
                                <p:cTn id="51" presetID="17" presetClass="entr" presetSubtype="2"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ppt_x</p:attrName>
                                        </p:attrNameLst>
                                      </p:cBhvr>
                                      <p:tavLst>
                                        <p:tav tm="0">
                                          <p:val>
                                            <p:strVal val="#ppt_x+#ppt_w/2"/>
                                          </p:val>
                                        </p:tav>
                                        <p:tav tm="100000">
                                          <p:val>
                                            <p:strVal val="#ppt_x"/>
                                          </p:val>
                                        </p:tav>
                                      </p:tavLst>
                                    </p:anim>
                                    <p:anim calcmode="lin" valueType="num">
                                      <p:cBhvr>
                                        <p:cTn id="54" dur="500" fill="hold"/>
                                        <p:tgtEl>
                                          <p:spTgt spid="29"/>
                                        </p:tgtEl>
                                        <p:attrNameLst>
                                          <p:attrName>ppt_y</p:attrName>
                                        </p:attrNameLst>
                                      </p:cBhvr>
                                      <p:tavLst>
                                        <p:tav tm="0">
                                          <p:val>
                                            <p:strVal val="#ppt_y"/>
                                          </p:val>
                                        </p:tav>
                                        <p:tav tm="100000">
                                          <p:val>
                                            <p:strVal val="#ppt_y"/>
                                          </p:val>
                                        </p:tav>
                                      </p:tavLst>
                                    </p:anim>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strVal val="#ppt_h"/>
                                          </p:val>
                                        </p:tav>
                                        <p:tav tm="100000">
                                          <p:val>
                                            <p:strVal val="#ppt_h"/>
                                          </p:val>
                                        </p:tav>
                                      </p:tavLst>
                                    </p:anim>
                                  </p:childTnLst>
                                </p:cTn>
                              </p:par>
                              <p:par>
                                <p:cTn id="57" presetID="22" presetClass="entr" presetSubtype="2"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right)">
                                      <p:cBhvr>
                                        <p:cTn id="59" dur="500"/>
                                        <p:tgtEl>
                                          <p:spTgt spid="1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childTnLst>
                          </p:cTn>
                        </p:par>
                      </p:childTnLst>
                    </p:cTn>
                  </p:par>
                  <p:par>
                    <p:cTn id="63" fill="hold">
                      <p:stCondLst>
                        <p:cond delay="indefinite"/>
                      </p:stCondLst>
                      <p:childTnLst>
                        <p:par>
                          <p:cTn id="64" fill="hold">
                            <p:stCondLst>
                              <p:cond delay="0"/>
                            </p:stCondLst>
                            <p:childTnLst>
                              <p:par>
                                <p:cTn id="65" presetID="17" presetClass="entr" presetSubtype="8"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ppt_w/2"/>
                                          </p:val>
                                        </p:tav>
                                        <p:tav tm="100000">
                                          <p:val>
                                            <p:strVal val="#ppt_x"/>
                                          </p:val>
                                        </p:tav>
                                      </p:tavLst>
                                    </p:anim>
                                    <p:anim calcmode="lin" valueType="num">
                                      <p:cBhvr>
                                        <p:cTn id="68" dur="500" fill="hold"/>
                                        <p:tgtEl>
                                          <p:spTgt spid="12"/>
                                        </p:tgtEl>
                                        <p:attrNameLst>
                                          <p:attrName>ppt_y</p:attrName>
                                        </p:attrNameLst>
                                      </p:cBhvr>
                                      <p:tavLst>
                                        <p:tav tm="0">
                                          <p:val>
                                            <p:strVal val="#ppt_y"/>
                                          </p:val>
                                        </p:tav>
                                        <p:tav tm="100000">
                                          <p:val>
                                            <p:strVal val="#ppt_y"/>
                                          </p:val>
                                        </p:tav>
                                      </p:tavLst>
                                    </p:anim>
                                    <p:anim calcmode="lin" valueType="num">
                                      <p:cBhvr>
                                        <p:cTn id="69" dur="500" fill="hold"/>
                                        <p:tgtEl>
                                          <p:spTgt spid="12"/>
                                        </p:tgtEl>
                                        <p:attrNameLst>
                                          <p:attrName>ppt_w</p:attrName>
                                        </p:attrNameLst>
                                      </p:cBhvr>
                                      <p:tavLst>
                                        <p:tav tm="0">
                                          <p:val>
                                            <p:fltVal val="0"/>
                                          </p:val>
                                        </p:tav>
                                        <p:tav tm="100000">
                                          <p:val>
                                            <p:strVal val="#ppt_w"/>
                                          </p:val>
                                        </p:tav>
                                      </p:tavLst>
                                    </p:anim>
                                    <p:anim calcmode="lin" valueType="num">
                                      <p:cBhvr>
                                        <p:cTn id="70" dur="500" fill="hold"/>
                                        <p:tgtEl>
                                          <p:spTgt spid="12"/>
                                        </p:tgtEl>
                                        <p:attrNameLst>
                                          <p:attrName>ppt_h</p:attrName>
                                        </p:attrNameLst>
                                      </p:cBhvr>
                                      <p:tavLst>
                                        <p:tav tm="0">
                                          <p:val>
                                            <p:strVal val="#ppt_h"/>
                                          </p:val>
                                        </p:tav>
                                        <p:tav tm="100000">
                                          <p:val>
                                            <p:strVal val="#ppt_h"/>
                                          </p:val>
                                        </p:tav>
                                      </p:tavLst>
                                    </p:anim>
                                  </p:childTnLst>
                                </p:cTn>
                              </p:par>
                            </p:childTnLst>
                          </p:cTn>
                        </p:par>
                        <p:par>
                          <p:cTn id="71" fill="hold">
                            <p:stCondLst>
                              <p:cond delay="500"/>
                            </p:stCondLst>
                            <p:childTnLst>
                              <p:par>
                                <p:cTn id="72" presetID="17" presetClass="entr" presetSubtype="2" fill="hold" grpId="0" nodeType="after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500" fill="hold"/>
                                        <p:tgtEl>
                                          <p:spTgt spid="14"/>
                                        </p:tgtEl>
                                        <p:attrNameLst>
                                          <p:attrName>ppt_x</p:attrName>
                                        </p:attrNameLst>
                                      </p:cBhvr>
                                      <p:tavLst>
                                        <p:tav tm="0">
                                          <p:val>
                                            <p:strVal val="#ppt_x+#ppt_w/2"/>
                                          </p:val>
                                        </p:tav>
                                        <p:tav tm="100000">
                                          <p:val>
                                            <p:strVal val="#ppt_x"/>
                                          </p:val>
                                        </p:tav>
                                      </p:tavLst>
                                    </p:anim>
                                    <p:anim calcmode="lin" valueType="num">
                                      <p:cBhvr>
                                        <p:cTn id="75" dur="500" fill="hold"/>
                                        <p:tgtEl>
                                          <p:spTgt spid="14"/>
                                        </p:tgtEl>
                                        <p:attrNameLst>
                                          <p:attrName>ppt_y</p:attrName>
                                        </p:attrNameLst>
                                      </p:cBhvr>
                                      <p:tavLst>
                                        <p:tav tm="0">
                                          <p:val>
                                            <p:strVal val="#ppt_y"/>
                                          </p:val>
                                        </p:tav>
                                        <p:tav tm="100000">
                                          <p:val>
                                            <p:strVal val="#ppt_y"/>
                                          </p:val>
                                        </p:tav>
                                      </p:tavLst>
                                    </p:anim>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strVal val="#ppt_h"/>
                                          </p:val>
                                        </p:tav>
                                        <p:tav tm="100000">
                                          <p:val>
                                            <p:strVal val="#ppt_h"/>
                                          </p:val>
                                        </p:tav>
                                      </p:tavLst>
                                    </p:anim>
                                  </p:childTnLst>
                                </p:cTn>
                              </p:par>
                              <p:par>
                                <p:cTn id="78" presetID="17" presetClass="entr" presetSubtype="2"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p:cTn id="80" dur="500" fill="hold"/>
                                        <p:tgtEl>
                                          <p:spTgt spid="30"/>
                                        </p:tgtEl>
                                        <p:attrNameLst>
                                          <p:attrName>ppt_x</p:attrName>
                                        </p:attrNameLst>
                                      </p:cBhvr>
                                      <p:tavLst>
                                        <p:tav tm="0">
                                          <p:val>
                                            <p:strVal val="#ppt_x+#ppt_w/2"/>
                                          </p:val>
                                        </p:tav>
                                        <p:tav tm="100000">
                                          <p:val>
                                            <p:strVal val="#ppt_x"/>
                                          </p:val>
                                        </p:tav>
                                      </p:tavLst>
                                    </p:anim>
                                    <p:anim calcmode="lin" valueType="num">
                                      <p:cBhvr>
                                        <p:cTn id="81" dur="500" fill="hold"/>
                                        <p:tgtEl>
                                          <p:spTgt spid="30"/>
                                        </p:tgtEl>
                                        <p:attrNameLst>
                                          <p:attrName>ppt_y</p:attrName>
                                        </p:attrNameLst>
                                      </p:cBhvr>
                                      <p:tavLst>
                                        <p:tav tm="0">
                                          <p:val>
                                            <p:strVal val="#ppt_y"/>
                                          </p:val>
                                        </p:tav>
                                        <p:tav tm="100000">
                                          <p:val>
                                            <p:strVal val="#ppt_y"/>
                                          </p:val>
                                        </p:tav>
                                      </p:tavLst>
                                    </p:anim>
                                    <p:anim calcmode="lin" valueType="num">
                                      <p:cBhvr>
                                        <p:cTn id="82" dur="500" fill="hold"/>
                                        <p:tgtEl>
                                          <p:spTgt spid="30"/>
                                        </p:tgtEl>
                                        <p:attrNameLst>
                                          <p:attrName>ppt_w</p:attrName>
                                        </p:attrNameLst>
                                      </p:cBhvr>
                                      <p:tavLst>
                                        <p:tav tm="0">
                                          <p:val>
                                            <p:fltVal val="0"/>
                                          </p:val>
                                        </p:tav>
                                        <p:tav tm="100000">
                                          <p:val>
                                            <p:strVal val="#ppt_w"/>
                                          </p:val>
                                        </p:tav>
                                      </p:tavLst>
                                    </p:anim>
                                    <p:anim calcmode="lin" valueType="num">
                                      <p:cBhvr>
                                        <p:cTn id="83" dur="500" fill="hold"/>
                                        <p:tgtEl>
                                          <p:spTgt spid="30"/>
                                        </p:tgtEl>
                                        <p:attrNameLst>
                                          <p:attrName>ppt_h</p:attrName>
                                        </p:attrNameLst>
                                      </p:cBhvr>
                                      <p:tavLst>
                                        <p:tav tm="0">
                                          <p:val>
                                            <p:strVal val="#ppt_h"/>
                                          </p:val>
                                        </p:tav>
                                        <p:tav tm="100000">
                                          <p:val>
                                            <p:strVal val="#ppt_h"/>
                                          </p:val>
                                        </p:tav>
                                      </p:tavLst>
                                    </p:anim>
                                  </p:childTnLst>
                                </p:cTn>
                              </p:par>
                              <p:par>
                                <p:cTn id="84" presetID="22" presetClass="entr" presetSubtype="2"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wipe(right)">
                                      <p:cBhvr>
                                        <p:cTn id="86" dur="500"/>
                                        <p:tgtEl>
                                          <p:spTgt spid="1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fade">
                                      <p:cBhvr>
                                        <p:cTn id="89" dur="500"/>
                                        <p:tgtEl>
                                          <p:spTgt spid="16"/>
                                        </p:tgtEl>
                                      </p:cBhvr>
                                    </p:animEffect>
                                  </p:childTnLst>
                                </p:cTn>
                              </p:par>
                              <p:par>
                                <p:cTn id="90" presetID="17" presetClass="entr" presetSubtype="8" fill="hold" grpId="0" nodeType="withEffect">
                                  <p:stCondLst>
                                    <p:cond delay="0"/>
                                  </p:stCondLst>
                                  <p:childTnLst>
                                    <p:set>
                                      <p:cBhvr>
                                        <p:cTn id="91" dur="1" fill="hold">
                                          <p:stCondLst>
                                            <p:cond delay="0"/>
                                          </p:stCondLst>
                                        </p:cTn>
                                        <p:tgtEl>
                                          <p:spTgt spid="35"/>
                                        </p:tgtEl>
                                        <p:attrNameLst>
                                          <p:attrName>style.visibility</p:attrName>
                                        </p:attrNameLst>
                                      </p:cBhvr>
                                      <p:to>
                                        <p:strVal val="visible"/>
                                      </p:to>
                                    </p:set>
                                    <p:anim calcmode="lin" valueType="num">
                                      <p:cBhvr>
                                        <p:cTn id="92" dur="500" fill="hold"/>
                                        <p:tgtEl>
                                          <p:spTgt spid="35"/>
                                        </p:tgtEl>
                                        <p:attrNameLst>
                                          <p:attrName>ppt_x</p:attrName>
                                        </p:attrNameLst>
                                      </p:cBhvr>
                                      <p:tavLst>
                                        <p:tav tm="0">
                                          <p:val>
                                            <p:strVal val="#ppt_x-#ppt_w/2"/>
                                          </p:val>
                                        </p:tav>
                                        <p:tav tm="100000">
                                          <p:val>
                                            <p:strVal val="#ppt_x"/>
                                          </p:val>
                                        </p:tav>
                                      </p:tavLst>
                                    </p:anim>
                                    <p:anim calcmode="lin" valueType="num">
                                      <p:cBhvr>
                                        <p:cTn id="93" dur="500" fill="hold"/>
                                        <p:tgtEl>
                                          <p:spTgt spid="35"/>
                                        </p:tgtEl>
                                        <p:attrNameLst>
                                          <p:attrName>ppt_y</p:attrName>
                                        </p:attrNameLst>
                                      </p:cBhvr>
                                      <p:tavLst>
                                        <p:tav tm="0">
                                          <p:val>
                                            <p:strVal val="#ppt_y"/>
                                          </p:val>
                                        </p:tav>
                                        <p:tav tm="100000">
                                          <p:val>
                                            <p:strVal val="#ppt_y"/>
                                          </p:val>
                                        </p:tav>
                                      </p:tavLst>
                                    </p:anim>
                                    <p:anim calcmode="lin" valueType="num">
                                      <p:cBhvr>
                                        <p:cTn id="94" dur="500" fill="hold"/>
                                        <p:tgtEl>
                                          <p:spTgt spid="35"/>
                                        </p:tgtEl>
                                        <p:attrNameLst>
                                          <p:attrName>ppt_w</p:attrName>
                                        </p:attrNameLst>
                                      </p:cBhvr>
                                      <p:tavLst>
                                        <p:tav tm="0">
                                          <p:val>
                                            <p:fltVal val="0"/>
                                          </p:val>
                                        </p:tav>
                                        <p:tav tm="100000">
                                          <p:val>
                                            <p:strVal val="#ppt_w"/>
                                          </p:val>
                                        </p:tav>
                                      </p:tavLst>
                                    </p:anim>
                                    <p:anim calcmode="lin" valueType="num">
                                      <p:cBhvr>
                                        <p:cTn id="95" dur="500" fill="hold"/>
                                        <p:tgtEl>
                                          <p:spTgt spid="35"/>
                                        </p:tgtEl>
                                        <p:attrNameLst>
                                          <p:attrName>ppt_h</p:attrName>
                                        </p:attrNameLst>
                                      </p:cBhvr>
                                      <p:tavLst>
                                        <p:tav tm="0">
                                          <p:val>
                                            <p:strVal val="#ppt_h"/>
                                          </p:val>
                                        </p:tav>
                                        <p:tav tm="100000">
                                          <p:val>
                                            <p:strVal val="#ppt_h"/>
                                          </p:val>
                                        </p:tav>
                                      </p:tavLst>
                                    </p:anim>
                                  </p:childTnLst>
                                </p:cTn>
                              </p:par>
                              <p:par>
                                <p:cTn id="96" presetID="17" presetClass="entr" presetSubtype="8" fill="hold" grpId="0" nodeType="with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500" fill="hold"/>
                                        <p:tgtEl>
                                          <p:spTgt spid="37"/>
                                        </p:tgtEl>
                                        <p:attrNameLst>
                                          <p:attrName>ppt_x</p:attrName>
                                        </p:attrNameLst>
                                      </p:cBhvr>
                                      <p:tavLst>
                                        <p:tav tm="0">
                                          <p:val>
                                            <p:strVal val="#ppt_x-#ppt_w/2"/>
                                          </p:val>
                                        </p:tav>
                                        <p:tav tm="100000">
                                          <p:val>
                                            <p:strVal val="#ppt_x"/>
                                          </p:val>
                                        </p:tav>
                                      </p:tavLst>
                                    </p:anim>
                                    <p:anim calcmode="lin" valueType="num">
                                      <p:cBhvr>
                                        <p:cTn id="99" dur="500" fill="hold"/>
                                        <p:tgtEl>
                                          <p:spTgt spid="37"/>
                                        </p:tgtEl>
                                        <p:attrNameLst>
                                          <p:attrName>ppt_y</p:attrName>
                                        </p:attrNameLst>
                                      </p:cBhvr>
                                      <p:tavLst>
                                        <p:tav tm="0">
                                          <p:val>
                                            <p:strVal val="#ppt_y"/>
                                          </p:val>
                                        </p:tav>
                                        <p:tav tm="100000">
                                          <p:val>
                                            <p:strVal val="#ppt_y"/>
                                          </p:val>
                                        </p:tav>
                                      </p:tavLst>
                                    </p:anim>
                                    <p:anim calcmode="lin" valueType="num">
                                      <p:cBhvr>
                                        <p:cTn id="100" dur="500" fill="hold"/>
                                        <p:tgtEl>
                                          <p:spTgt spid="37"/>
                                        </p:tgtEl>
                                        <p:attrNameLst>
                                          <p:attrName>ppt_w</p:attrName>
                                        </p:attrNameLst>
                                      </p:cBhvr>
                                      <p:tavLst>
                                        <p:tav tm="0">
                                          <p:val>
                                            <p:fltVal val="0"/>
                                          </p:val>
                                        </p:tav>
                                        <p:tav tm="100000">
                                          <p:val>
                                            <p:strVal val="#ppt_w"/>
                                          </p:val>
                                        </p:tav>
                                      </p:tavLst>
                                    </p:anim>
                                    <p:anim calcmode="lin" valueType="num">
                                      <p:cBhvr>
                                        <p:cTn id="101" dur="500" fill="hold"/>
                                        <p:tgtEl>
                                          <p:spTgt spid="3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13" grpId="0" animBg="1"/>
      <p:bldP spid="8" grpId="0" animBg="1"/>
      <p:bldP spid="9" grpId="0" animBg="1"/>
      <p:bldP spid="5" grpId="0" animBg="1"/>
      <p:bldP spid="7" grpId="0" animBg="1"/>
      <p:bldP spid="6" grpId="0" animBg="1"/>
      <p:bldP spid="11" grpId="0" animBg="1"/>
      <p:bldP spid="10" grpId="0" animBg="1"/>
      <p:bldP spid="15" grpId="0" animBg="1"/>
      <p:bldP spid="14" grpId="0" animBg="1"/>
      <p:bldP spid="17" grpId="0"/>
      <p:bldP spid="29" grpId="0" animBg="1"/>
      <p:bldP spid="30" grpId="0" animBg="1"/>
      <p:bldP spid="31" grpId="0" animBg="1"/>
      <p:bldP spid="35"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Imag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8529" y="44624"/>
            <a:ext cx="11903471" cy="6797629"/>
          </a:xfrm>
          <a:prstGeom prst="rect">
            <a:avLst/>
          </a:prstGeom>
          <a:noFill/>
          <a:ln w="12700" cap="flat" cmpd="sng">
            <a:noFill/>
            <a:prstDash val="solid"/>
            <a:miter/>
          </a:ln>
        </p:spPr>
      </p:pic>
      <p:sp>
        <p:nvSpPr>
          <p:cNvPr id="219" name="Rectangle"/>
          <p:cNvSpPr>
            <a:spLocks/>
          </p:cNvSpPr>
          <p:nvPr/>
        </p:nvSpPr>
        <p:spPr>
          <a:xfrm>
            <a:off x="4653114" y="1452780"/>
            <a:ext cx="6340027"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42"/>
              </a:lnSpc>
            </a:pPr>
            <a:r>
              <a:rPr lang="ar-SA" altLang="zh-CN" sz="2000" b="1" kern="1200" dirty="0">
                <a:solidFill>
                  <a:srgbClr val="00B0F0"/>
                </a:solidFill>
                <a:latin typeface="Alexandria Bold" pitchFamily="34" charset="0"/>
                <a:ea typeface="Alexandria Bold" pitchFamily="34" charset="0"/>
                <a:cs typeface="Alexandria Bold" pitchFamily="34" charset="0"/>
              </a:rPr>
              <a:t>مثال على: المعلومات والاستنتاجات والافتراضات:</a:t>
            </a:r>
            <a:endParaRPr lang="ar-SA" altLang="zh-CN" sz="2000" kern="1200" dirty="0">
              <a:solidFill>
                <a:srgbClr val="00B0F0"/>
              </a:solidFill>
              <a:latin typeface="Calibri" charset="0"/>
              <a:ea typeface="等线" charset="0"/>
              <a:cs typeface="Calibri" charset="0"/>
            </a:endParaRPr>
          </a:p>
        </p:txBody>
      </p:sp>
      <p:sp>
        <p:nvSpPr>
          <p:cNvPr id="220" name="Rounded rectangle"/>
          <p:cNvSpPr>
            <a:spLocks/>
          </p:cNvSpPr>
          <p:nvPr/>
        </p:nvSpPr>
        <p:spPr>
          <a:xfrm>
            <a:off x="11158438" y="3187798"/>
            <a:ext cx="372070" cy="372069"/>
          </a:xfrm>
          <a:prstGeom prst="roundRect">
            <a:avLst>
              <a:gd name="adj" fmla="val 18671"/>
            </a:avLst>
          </a:prstGeom>
          <a:solidFill>
            <a:srgbClr val="CCF1FF"/>
          </a:solidFill>
          <a:ln w="7620" cap="flat" cmpd="sng">
            <a:solidFill>
              <a:srgbClr val="B2D7E5"/>
            </a:solidFill>
            <a:prstDash val="solid"/>
            <a:round/>
          </a:ln>
        </p:spPr>
      </p:sp>
      <p:sp>
        <p:nvSpPr>
          <p:cNvPr id="221" name="Rectangle"/>
          <p:cNvSpPr>
            <a:spLocks/>
          </p:cNvSpPr>
          <p:nvPr/>
        </p:nvSpPr>
        <p:spPr>
          <a:xfrm>
            <a:off x="11220450" y="3233614"/>
            <a:ext cx="248047"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a:solidFill>
                  <a:srgbClr val="15213F"/>
                </a:solidFill>
                <a:latin typeface="Alexandria Bold" pitchFamily="34" charset="0"/>
                <a:ea typeface="Alexandria Bold" pitchFamily="34" charset="0"/>
                <a:cs typeface="Alexandria Bold" pitchFamily="34" charset="0"/>
              </a:rPr>
              <a:t>1</a:t>
            </a:r>
            <a:endParaRPr lang="zh-CN" altLang="en-US" sz="1917" kern="1200">
              <a:solidFill>
                <a:schemeClr val="tx1"/>
              </a:solidFill>
              <a:latin typeface="Calibri" charset="0"/>
              <a:ea typeface="等线" charset="0"/>
              <a:cs typeface="Calibri" charset="0"/>
            </a:endParaRPr>
          </a:p>
        </p:txBody>
      </p:sp>
      <p:sp>
        <p:nvSpPr>
          <p:cNvPr id="222" name="Rectangle"/>
          <p:cNvSpPr>
            <a:spLocks/>
          </p:cNvSpPr>
          <p:nvPr/>
        </p:nvSpPr>
        <p:spPr>
          <a:xfrm>
            <a:off x="8925720" y="3259461"/>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المعلومات</a:t>
            </a:r>
            <a:endParaRPr lang="ar-SA" altLang="zh-CN" sz="1625" kern="1200" dirty="0">
              <a:solidFill>
                <a:schemeClr val="tx1"/>
              </a:solidFill>
              <a:latin typeface="Calibri" charset="0"/>
              <a:ea typeface="等线" charset="0"/>
              <a:cs typeface="Calibri" charset="0"/>
            </a:endParaRPr>
          </a:p>
        </p:txBody>
      </p:sp>
      <p:sp>
        <p:nvSpPr>
          <p:cNvPr id="223" name="Rectangle"/>
          <p:cNvSpPr>
            <a:spLocks/>
          </p:cNvSpPr>
          <p:nvPr/>
        </p:nvSpPr>
        <p:spPr>
          <a:xfrm>
            <a:off x="8335415" y="3713510"/>
            <a:ext cx="2947789"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أظهرت نتائج اختبار القراءة أن 60% من طلاب الصف السادس حصلوا على أقل من 50%.</a:t>
            </a:r>
            <a:endParaRPr lang="ar-SA" altLang="zh-CN" sz="1292" kern="1200" dirty="0">
              <a:solidFill>
                <a:schemeClr val="tx1"/>
              </a:solidFill>
              <a:latin typeface="Calibri" charset="0"/>
              <a:ea typeface="等线" charset="0"/>
              <a:cs typeface="Calibri" charset="0"/>
            </a:endParaRPr>
          </a:p>
        </p:txBody>
      </p:sp>
      <p:sp>
        <p:nvSpPr>
          <p:cNvPr id="224" name="Rounded rectangle"/>
          <p:cNvSpPr>
            <a:spLocks/>
          </p:cNvSpPr>
          <p:nvPr/>
        </p:nvSpPr>
        <p:spPr>
          <a:xfrm>
            <a:off x="7466608" y="3933056"/>
            <a:ext cx="372069" cy="372069"/>
          </a:xfrm>
          <a:prstGeom prst="roundRect">
            <a:avLst>
              <a:gd name="adj" fmla="val 18671"/>
            </a:avLst>
          </a:prstGeom>
          <a:solidFill>
            <a:srgbClr val="CCF1FF"/>
          </a:solidFill>
          <a:ln w="7620" cap="flat" cmpd="sng">
            <a:solidFill>
              <a:srgbClr val="B2D7E5"/>
            </a:solidFill>
            <a:prstDash val="solid"/>
            <a:round/>
          </a:ln>
        </p:spPr>
      </p:sp>
      <p:sp>
        <p:nvSpPr>
          <p:cNvPr id="225" name="Rectangle"/>
          <p:cNvSpPr>
            <a:spLocks/>
          </p:cNvSpPr>
          <p:nvPr/>
        </p:nvSpPr>
        <p:spPr>
          <a:xfrm>
            <a:off x="7549258" y="3995067"/>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2</a:t>
            </a:r>
            <a:endParaRPr lang="zh-CN" altLang="en-US" sz="1917" kern="1200" dirty="0">
              <a:solidFill>
                <a:schemeClr val="tx1"/>
              </a:solidFill>
              <a:latin typeface="Calibri" charset="0"/>
              <a:ea typeface="等线" charset="0"/>
              <a:cs typeface="Calibri" charset="0"/>
            </a:endParaRPr>
          </a:p>
        </p:txBody>
      </p:sp>
      <p:sp>
        <p:nvSpPr>
          <p:cNvPr id="226" name="Rectangle"/>
          <p:cNvSpPr>
            <a:spLocks/>
          </p:cNvSpPr>
          <p:nvPr/>
        </p:nvSpPr>
        <p:spPr>
          <a:xfrm>
            <a:off x="5233889" y="3989908"/>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الاستنتاجات</a:t>
            </a:r>
            <a:endParaRPr lang="ar-SA" altLang="zh-CN" sz="1625" kern="1200" dirty="0">
              <a:solidFill>
                <a:schemeClr val="tx1"/>
              </a:solidFill>
              <a:latin typeface="Calibri" charset="0"/>
              <a:ea typeface="等线" charset="0"/>
              <a:cs typeface="Calibri" charset="0"/>
            </a:endParaRPr>
          </a:p>
        </p:txBody>
      </p:sp>
      <p:sp>
        <p:nvSpPr>
          <p:cNvPr id="227" name="Rectangle"/>
          <p:cNvSpPr>
            <a:spLocks/>
          </p:cNvSpPr>
          <p:nvPr/>
        </p:nvSpPr>
        <p:spPr>
          <a:xfrm>
            <a:off x="4653114" y="4477408"/>
            <a:ext cx="2947888"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يوجد ضعف واضح في مهارات القراءة لدى عدد كبير من الطلاب، ويحتاج الأمر إلى تدخل علاجي.</a:t>
            </a:r>
          </a:p>
        </p:txBody>
      </p:sp>
      <p:sp>
        <p:nvSpPr>
          <p:cNvPr id="228" name="Rounded rectangle"/>
          <p:cNvSpPr>
            <a:spLocks/>
          </p:cNvSpPr>
          <p:nvPr/>
        </p:nvSpPr>
        <p:spPr>
          <a:xfrm>
            <a:off x="3632512" y="4797152"/>
            <a:ext cx="372070" cy="372069"/>
          </a:xfrm>
          <a:prstGeom prst="roundRect">
            <a:avLst>
              <a:gd name="adj" fmla="val 18671"/>
            </a:avLst>
          </a:prstGeom>
          <a:solidFill>
            <a:srgbClr val="CCF1FF"/>
          </a:solidFill>
          <a:ln w="7620" cap="flat" cmpd="sng">
            <a:solidFill>
              <a:srgbClr val="B2D7E5"/>
            </a:solidFill>
            <a:prstDash val="solid"/>
            <a:round/>
          </a:ln>
        </p:spPr>
      </p:sp>
      <p:sp>
        <p:nvSpPr>
          <p:cNvPr id="229" name="Rectangle"/>
          <p:cNvSpPr>
            <a:spLocks/>
          </p:cNvSpPr>
          <p:nvPr/>
        </p:nvSpPr>
        <p:spPr>
          <a:xfrm>
            <a:off x="3666137" y="4901630"/>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3</a:t>
            </a:r>
            <a:endParaRPr lang="zh-CN" altLang="en-US" sz="1917" kern="1200" dirty="0">
              <a:solidFill>
                <a:schemeClr val="tx1"/>
              </a:solidFill>
              <a:latin typeface="Calibri" charset="0"/>
              <a:ea typeface="等线" charset="0"/>
              <a:cs typeface="Calibri" charset="0"/>
            </a:endParaRPr>
          </a:p>
        </p:txBody>
      </p:sp>
      <p:sp>
        <p:nvSpPr>
          <p:cNvPr id="230" name="Rectangle"/>
          <p:cNvSpPr>
            <a:spLocks/>
          </p:cNvSpPr>
          <p:nvPr/>
        </p:nvSpPr>
        <p:spPr>
          <a:xfrm>
            <a:off x="1399792" y="485395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الافتراضات</a:t>
            </a:r>
            <a:endParaRPr lang="ar-SA" altLang="zh-CN" sz="1625" kern="1200" dirty="0">
              <a:solidFill>
                <a:schemeClr val="tx1"/>
              </a:solidFill>
              <a:latin typeface="Calibri" charset="0"/>
              <a:ea typeface="等线" charset="0"/>
              <a:cs typeface="Calibri" charset="0"/>
            </a:endParaRPr>
          </a:p>
        </p:txBody>
      </p:sp>
      <p:sp>
        <p:nvSpPr>
          <p:cNvPr id="231" name="Rectangle"/>
          <p:cNvSpPr>
            <a:spLocks/>
          </p:cNvSpPr>
          <p:nvPr/>
        </p:nvSpPr>
        <p:spPr>
          <a:xfrm>
            <a:off x="623392" y="5211688"/>
            <a:ext cx="2947888"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سبب الضعف هو “إهمال المعلم” أو “عدم اهتمام الطلاب” قبل جمع أدلة مثل ملاحظة الدروس، وتحليل أدوات التقويم، ومراجعة مستوى المهارات السابقة.</a:t>
            </a:r>
            <a:endParaRPr lang="ar-SA" altLang="zh-CN" sz="1292" kern="1200" dirty="0">
              <a:solidFill>
                <a:schemeClr val="tx1"/>
              </a:solidFill>
              <a:latin typeface="Calibri" charset="0"/>
              <a:ea typeface="等线" charset="0"/>
              <a:cs typeface="Calibri" charset="0"/>
            </a:endParaRPr>
          </a:p>
        </p:txBody>
      </p:sp>
      <p:cxnSp>
        <p:nvCxnSpPr>
          <p:cNvPr id="16" name="Straight Connector 15">
            <a:extLst>
              <a:ext uri="{FF2B5EF4-FFF2-40B4-BE49-F238E27FC236}">
                <a16:creationId xmlns:a16="http://schemas.microsoft.com/office/drawing/2014/main" id="{5A1D8B52-DA91-C8C5-A658-79EE8D539569}"/>
              </a:ext>
            </a:extLst>
          </p:cNvPr>
          <p:cNvCxnSpPr/>
          <p:nvPr/>
        </p:nvCxnSpPr>
        <p:spPr>
          <a:xfrm>
            <a:off x="4275031" y="3429000"/>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E547EE3-5F6B-0DA7-AEC8-78BC04B49EF2}"/>
              </a:ext>
            </a:extLst>
          </p:cNvPr>
          <p:cNvCxnSpPr/>
          <p:nvPr/>
        </p:nvCxnSpPr>
        <p:spPr>
          <a:xfrm>
            <a:off x="8040216" y="2777208"/>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8" name="Image" descr="preencoded.png">
            <a:extLst>
              <a:ext uri="{FF2B5EF4-FFF2-40B4-BE49-F238E27FC236}">
                <a16:creationId xmlns:a16="http://schemas.microsoft.com/office/drawing/2014/main" id="{D5D195F1-8CF7-A95F-8773-0A700BBA8DE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69337" y="2060848"/>
            <a:ext cx="3622973" cy="661492"/>
          </a:xfrm>
          <a:prstGeom prst="rect">
            <a:avLst/>
          </a:prstGeom>
          <a:noFill/>
          <a:ln w="12700" cap="flat" cmpd="sng">
            <a:noFill/>
            <a:prstDash val="solid"/>
            <a:miter/>
          </a:ln>
        </p:spPr>
      </p:pic>
      <p:pic>
        <p:nvPicPr>
          <p:cNvPr id="19" name="Image" descr="preencoded.png">
            <a:extLst>
              <a:ext uri="{FF2B5EF4-FFF2-40B4-BE49-F238E27FC236}">
                <a16:creationId xmlns:a16="http://schemas.microsoft.com/office/drawing/2014/main" id="{D3F30EF1-45DC-C60E-8CD6-7E77CF16588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46365" y="2060848"/>
            <a:ext cx="3622973" cy="661492"/>
          </a:xfrm>
          <a:prstGeom prst="rect">
            <a:avLst/>
          </a:prstGeom>
          <a:noFill/>
          <a:ln w="12700" cap="flat" cmpd="sng">
            <a:noFill/>
            <a:prstDash val="solid"/>
            <a:miter/>
          </a:ln>
        </p:spPr>
      </p:pic>
      <p:pic>
        <p:nvPicPr>
          <p:cNvPr id="20" name="Image" descr="preencoded.png">
            <a:extLst>
              <a:ext uri="{FF2B5EF4-FFF2-40B4-BE49-F238E27FC236}">
                <a16:creationId xmlns:a16="http://schemas.microsoft.com/office/drawing/2014/main" id="{43C75532-A117-C403-7D4E-202294756FB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3392" y="2060848"/>
            <a:ext cx="3622973" cy="661492"/>
          </a:xfrm>
          <a:prstGeom prst="rect">
            <a:avLst/>
          </a:prstGeom>
          <a:noFill/>
          <a:ln w="12700" cap="flat" cmpd="sng">
            <a:noFill/>
            <a:prstDash val="solid"/>
            <a:miter/>
          </a:ln>
        </p:spPr>
      </p:pic>
    </p:spTree>
    <p:extLst>
      <p:ext uri="{BB962C8B-B14F-4D97-AF65-F5344CB8AC3E}">
        <p14:creationId xmlns:p14="http://schemas.microsoft.com/office/powerpoint/2010/main" val="9471475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180431"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D657560-771E-21CE-E5E5-6568B0BF8E69}"/>
              </a:ext>
            </a:extLst>
          </p:cNvPr>
          <p:cNvPicPr>
            <a:picLocks noChangeAspect="1"/>
          </p:cNvPicPr>
          <p:nvPr/>
        </p:nvPicPr>
        <p:blipFill>
          <a:blip r:embed="rId4" cstate="screen">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a:ext>
            </a:extLst>
          </a:blip>
          <a:stretch>
            <a:fillRect/>
          </a:stretch>
        </p:blipFill>
        <p:spPr>
          <a:xfrm>
            <a:off x="7402747" y="1327619"/>
            <a:ext cx="4015693" cy="4995508"/>
          </a:xfrm>
          <a:prstGeom prst="rect">
            <a:avLst/>
          </a:prstGeom>
        </p:spPr>
      </p:pic>
      <p:sp>
        <p:nvSpPr>
          <p:cNvPr id="7" name="Text 0">
            <a:extLst>
              <a:ext uri="{FF2B5EF4-FFF2-40B4-BE49-F238E27FC236}">
                <a16:creationId xmlns:a16="http://schemas.microsoft.com/office/drawing/2014/main" id="{E5D89FF6-2C8B-C7D5-68D1-492CEFDF1F17}"/>
              </a:ext>
            </a:extLst>
          </p:cNvPr>
          <p:cNvSpPr/>
          <p:nvPr/>
        </p:nvSpPr>
        <p:spPr>
          <a:xfrm>
            <a:off x="737211" y="2471255"/>
            <a:ext cx="6589157" cy="623530"/>
          </a:xfrm>
          <a:prstGeom prst="rect">
            <a:avLst/>
          </a:prstGeom>
          <a:noFill/>
          <a:ln/>
        </p:spPr>
        <p:txBody>
          <a:bodyPr wrap="none" lIns="0" tIns="0" rIns="0" bIns="0" rtlCol="0" anchor="t"/>
          <a:lstStyle/>
          <a:p>
            <a:pPr marL="0" indent="0" algn="r" rtl="1">
              <a:lnSpc>
                <a:spcPts val="4900"/>
              </a:lnSpc>
              <a:buNone/>
            </a:pPr>
            <a:r>
              <a:rPr lang="en-US" sz="3200" b="1" dirty="0">
                <a:solidFill>
                  <a:srgbClr val="00B0F0"/>
                </a:solidFill>
                <a:latin typeface="Alexandria" pitchFamily="2" charset="-78"/>
                <a:ea typeface="Barlow Bold" pitchFamily="34" charset="-122"/>
                <a:cs typeface="Alexandria" pitchFamily="2" charset="-78"/>
              </a:rPr>
              <a:t>التفكير المنطقي لدى القائد التربوي</a:t>
            </a:r>
            <a:endParaRPr lang="en-US" sz="32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E6E533C9-9A02-6FD1-36A2-BBE688BA9248}"/>
              </a:ext>
            </a:extLst>
          </p:cNvPr>
          <p:cNvSpPr/>
          <p:nvPr/>
        </p:nvSpPr>
        <p:spPr>
          <a:xfrm>
            <a:off x="-672752" y="3673747"/>
            <a:ext cx="7627382" cy="303252"/>
          </a:xfrm>
          <a:prstGeom prst="rect">
            <a:avLst/>
          </a:prstGeom>
          <a:noFill/>
          <a:ln/>
        </p:spPr>
        <p:txBody>
          <a:bodyPr wrap="none" lIns="0" tIns="0" rIns="0" bIns="0" rtlCol="0" anchor="t"/>
          <a:lstStyle/>
          <a:p>
            <a:pPr marL="0" indent="0" algn="r" rtl="1">
              <a:lnSpc>
                <a:spcPts val="2350"/>
              </a:lnSpc>
              <a:buNone/>
            </a:pPr>
            <a:r>
              <a:rPr lang="en-US" sz="1450" dirty="0">
                <a:solidFill>
                  <a:srgbClr val="384653"/>
                </a:solidFill>
                <a:latin typeface="Alexandria" pitchFamily="2" charset="-78"/>
                <a:ea typeface="Montserrat" pitchFamily="34" charset="-122"/>
                <a:cs typeface="Alexandria" pitchFamily="2" charset="-78"/>
              </a:rPr>
              <a:t>دليل شامل لتعزيز القرارات المبنية على التحليل والمنطق في البيئة المدرسية</a:t>
            </a:r>
            <a:endParaRPr lang="en-US" sz="1450" dirty="0">
              <a:latin typeface="Alexandria" pitchFamily="2" charset="-78"/>
              <a:cs typeface="Alexandria" pitchFamily="2" charset="-78"/>
            </a:endParaRPr>
          </a:p>
        </p:txBody>
      </p:sp>
    </p:spTree>
    <p:extLst>
      <p:ext uri="{BB962C8B-B14F-4D97-AF65-F5344CB8AC3E}">
        <p14:creationId xmlns:p14="http://schemas.microsoft.com/office/powerpoint/2010/main" val="8764765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 5" descr="preencoded.png">
            <a:extLst>
              <a:ext uri="{FF2B5EF4-FFF2-40B4-BE49-F238E27FC236}">
                <a16:creationId xmlns:a16="http://schemas.microsoft.com/office/drawing/2014/main" id="{581A8FBB-6E67-F275-83A0-31D15793DAC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3637805" y="2958326"/>
            <a:ext cx="212149" cy="283455"/>
          </a:xfrm>
          <a:prstGeom prst="rect">
            <a:avLst/>
          </a:prstGeom>
        </p:spPr>
      </p:pic>
      <p:pic>
        <p:nvPicPr>
          <p:cNvPr id="14" name="Image 3" descr="preencoded.png">
            <a:extLst>
              <a:ext uri="{FF2B5EF4-FFF2-40B4-BE49-F238E27FC236}">
                <a16:creationId xmlns:a16="http://schemas.microsoft.com/office/drawing/2014/main" id="{C4BAFB8C-AF89-3074-6125-FAAF2547DEF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7314627" y="2958326"/>
            <a:ext cx="212149" cy="283455"/>
          </a:xfrm>
          <a:prstGeom prst="rect">
            <a:avLst/>
          </a:prstGeom>
        </p:spPr>
      </p:pic>
      <p:pic>
        <p:nvPicPr>
          <p:cNvPr id="9" name="Image 1" descr="preencoded.png">
            <a:extLst>
              <a:ext uri="{FF2B5EF4-FFF2-40B4-BE49-F238E27FC236}">
                <a16:creationId xmlns:a16="http://schemas.microsoft.com/office/drawing/2014/main" id="{43D3852A-0C5D-BEC8-3EF0-961CBCF95042}"/>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0991351" y="2958326"/>
            <a:ext cx="212149" cy="283455"/>
          </a:xfrm>
          <a:prstGeom prst="rect">
            <a:avLst/>
          </a:prstGeom>
        </p:spPr>
      </p:pic>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939EBFE-0528-1D6F-3652-00CC8592F2A6}"/>
              </a:ext>
            </a:extLst>
          </p:cNvPr>
          <p:cNvSpPr/>
          <p:nvPr/>
        </p:nvSpPr>
        <p:spPr>
          <a:xfrm>
            <a:off x="5879976" y="1455976"/>
            <a:ext cx="5616624" cy="690764"/>
          </a:xfrm>
          <a:prstGeom prst="rect">
            <a:avLst/>
          </a:prstGeom>
          <a:noFill/>
          <a:ln/>
        </p:spPr>
        <p:txBody>
          <a:bodyPr wrap="none" lIns="0" tIns="0" rIns="0" bIns="0" rtlCol="0" anchor="t"/>
          <a:lstStyle/>
          <a:p>
            <a:pPr marL="0" indent="0" algn="r" rtl="1">
              <a:lnSpc>
                <a:spcPts val="4900"/>
              </a:lnSpc>
              <a:buNone/>
            </a:pPr>
            <a:r>
              <a:rPr lang="en-US" sz="2000" b="1" dirty="0">
                <a:solidFill>
                  <a:srgbClr val="00B0F0"/>
                </a:solidFill>
                <a:latin typeface="Alexandria" pitchFamily="2" charset="-78"/>
                <a:ea typeface="Barlow Bold" pitchFamily="34" charset="-122"/>
                <a:cs typeface="Alexandria" pitchFamily="2" charset="-78"/>
              </a:rPr>
              <a:t>من هو المفكر المنطقي في القيادة التربوية؟</a:t>
            </a:r>
            <a:endParaRPr lang="en-US" sz="20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86E5BD93-9E0D-ED17-842E-82FF5E386A9F}"/>
              </a:ext>
            </a:extLst>
          </p:cNvPr>
          <p:cNvSpPr/>
          <p:nvPr/>
        </p:nvSpPr>
        <p:spPr>
          <a:xfrm>
            <a:off x="7977038" y="2566714"/>
            <a:ext cx="3519562" cy="2419985"/>
          </a:xfrm>
          <a:prstGeom prst="roundRect">
            <a:avLst>
              <a:gd name="adj" fmla="val 13018"/>
            </a:avLst>
          </a:prstGeom>
          <a:solidFill>
            <a:srgbClr val="D4E9F7"/>
          </a:solidFill>
          <a:ln w="7620">
            <a:solidFill>
              <a:srgbClr val="BACFDD"/>
            </a:solidFill>
            <a:prstDash val="solid"/>
          </a:ln>
        </p:spPr>
      </p:sp>
      <p:pic>
        <p:nvPicPr>
          <p:cNvPr id="8" name="Image 0" descr="preencoded.png">
            <a:extLst>
              <a:ext uri="{FF2B5EF4-FFF2-40B4-BE49-F238E27FC236}">
                <a16:creationId xmlns:a16="http://schemas.microsoft.com/office/drawing/2014/main" id="{014E02DE-D86D-326E-5426-734E220E7DFA}"/>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0861634" y="2785141"/>
            <a:ext cx="471487" cy="629959"/>
          </a:xfrm>
          <a:prstGeom prst="rect">
            <a:avLst/>
          </a:prstGeom>
        </p:spPr>
      </p:pic>
      <p:sp>
        <p:nvSpPr>
          <p:cNvPr id="10" name="Text 2">
            <a:extLst>
              <a:ext uri="{FF2B5EF4-FFF2-40B4-BE49-F238E27FC236}">
                <a16:creationId xmlns:a16="http://schemas.microsoft.com/office/drawing/2014/main" id="{B54069BE-5802-011E-7EE9-AEEAC6B60529}"/>
              </a:ext>
            </a:extLst>
          </p:cNvPr>
          <p:cNvSpPr/>
          <p:nvPr/>
        </p:nvSpPr>
        <p:spPr>
          <a:xfrm>
            <a:off x="8343057" y="3050424"/>
            <a:ext cx="2068182" cy="345317"/>
          </a:xfrm>
          <a:prstGeom prst="rect">
            <a:avLst/>
          </a:prstGeom>
          <a:no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العقل والتحليل</a:t>
            </a:r>
            <a:endParaRPr lang="en-US" sz="1600"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CDF9FFA2-EC90-AEC7-24DA-1041FF29B486}"/>
              </a:ext>
            </a:extLst>
          </p:cNvPr>
          <p:cNvSpPr/>
          <p:nvPr/>
        </p:nvSpPr>
        <p:spPr>
          <a:xfrm>
            <a:off x="8118144" y="3933581"/>
            <a:ext cx="3192602" cy="671902"/>
          </a:xfrm>
          <a:prstGeom prst="rect">
            <a:avLst/>
          </a:prstGeom>
          <a:noFill/>
          <a:ln/>
        </p:spPr>
        <p:txBody>
          <a:bodyPr wrap="square" lIns="0" tIns="0" rIns="0" bIns="0" rtlCol="0" anchor="t"/>
          <a:lstStyle/>
          <a:p>
            <a:pPr marL="0" indent="0" algn="ctr" rtl="1">
              <a:lnSpc>
                <a:spcPts val="2350"/>
              </a:lnSpc>
              <a:buNone/>
            </a:pPr>
            <a:r>
              <a:rPr lang="en-US" sz="1450" dirty="0">
                <a:solidFill>
                  <a:srgbClr val="384653"/>
                </a:solidFill>
                <a:latin typeface="Alexandria" pitchFamily="2" charset="-78"/>
                <a:ea typeface="Montserrat" pitchFamily="34" charset="-122"/>
                <a:cs typeface="Alexandria" pitchFamily="2" charset="-78"/>
              </a:rPr>
              <a:t>يعتمد على التفكير المنظم والمنطق في فهم الأمور واتخاذ القرارات</a:t>
            </a:r>
            <a:endParaRPr lang="en-US" sz="1450" dirty="0">
              <a:latin typeface="Alexandria" pitchFamily="2" charset="-78"/>
              <a:cs typeface="Alexandria" pitchFamily="2" charset="-78"/>
            </a:endParaRPr>
          </a:p>
        </p:txBody>
      </p:sp>
      <p:sp>
        <p:nvSpPr>
          <p:cNvPr id="12" name="Shape 4">
            <a:extLst>
              <a:ext uri="{FF2B5EF4-FFF2-40B4-BE49-F238E27FC236}">
                <a16:creationId xmlns:a16="http://schemas.microsoft.com/office/drawing/2014/main" id="{9532501B-4637-CE86-EE4E-4BE630D4F4BF}"/>
              </a:ext>
            </a:extLst>
          </p:cNvPr>
          <p:cNvSpPr/>
          <p:nvPr/>
        </p:nvSpPr>
        <p:spPr>
          <a:xfrm>
            <a:off x="4300215" y="2566714"/>
            <a:ext cx="3519661" cy="2419985"/>
          </a:xfrm>
          <a:prstGeom prst="roundRect">
            <a:avLst>
              <a:gd name="adj" fmla="val 13018"/>
            </a:avLst>
          </a:prstGeom>
          <a:solidFill>
            <a:srgbClr val="D4E9F7"/>
          </a:solidFill>
          <a:ln w="7620">
            <a:solidFill>
              <a:srgbClr val="BACFDD"/>
            </a:solidFill>
            <a:prstDash val="solid"/>
          </a:ln>
        </p:spPr>
      </p:sp>
      <p:pic>
        <p:nvPicPr>
          <p:cNvPr id="13" name="Image 2" descr="preencoded.png">
            <a:extLst>
              <a:ext uri="{FF2B5EF4-FFF2-40B4-BE49-F238E27FC236}">
                <a16:creationId xmlns:a16="http://schemas.microsoft.com/office/drawing/2014/main" id="{CC2E6778-FF31-D073-AEEE-C90AB1C03B61}"/>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184909" y="2785141"/>
            <a:ext cx="471487" cy="629959"/>
          </a:xfrm>
          <a:prstGeom prst="rect">
            <a:avLst/>
          </a:prstGeom>
        </p:spPr>
      </p:pic>
      <p:sp>
        <p:nvSpPr>
          <p:cNvPr id="15" name="Text 5">
            <a:extLst>
              <a:ext uri="{FF2B5EF4-FFF2-40B4-BE49-F238E27FC236}">
                <a16:creationId xmlns:a16="http://schemas.microsoft.com/office/drawing/2014/main" id="{96D8381E-0814-2663-0F0C-B623EFE6BD52}"/>
              </a:ext>
            </a:extLst>
          </p:cNvPr>
          <p:cNvSpPr/>
          <p:nvPr/>
        </p:nvSpPr>
        <p:spPr>
          <a:xfrm>
            <a:off x="4747878" y="3117872"/>
            <a:ext cx="2068182" cy="345317"/>
          </a:xfrm>
          <a:prstGeom prst="rect">
            <a:avLst/>
          </a:prstGeom>
          <a:no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الرؤية الشاملة</a:t>
            </a:r>
            <a:endParaRPr lang="en-US" sz="1600"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88F2E518-22C6-452E-AEC5-8E0B154AF301}"/>
              </a:ext>
            </a:extLst>
          </p:cNvPr>
          <p:cNvSpPr/>
          <p:nvPr/>
        </p:nvSpPr>
        <p:spPr>
          <a:xfrm>
            <a:off x="4401926" y="3980724"/>
            <a:ext cx="3192700" cy="671902"/>
          </a:xfrm>
          <a:prstGeom prst="rect">
            <a:avLst/>
          </a:prstGeom>
          <a:noFill/>
          <a:ln/>
        </p:spPr>
        <p:txBody>
          <a:bodyPr wrap="square" lIns="0" tIns="0" rIns="0" bIns="0" rtlCol="0" anchor="t"/>
          <a:lstStyle/>
          <a:p>
            <a:pPr marL="0" indent="0" algn="ctr" rtl="1">
              <a:lnSpc>
                <a:spcPts val="2350"/>
              </a:lnSpc>
              <a:buNone/>
            </a:pPr>
            <a:r>
              <a:rPr lang="en-US" sz="1450" dirty="0">
                <a:solidFill>
                  <a:srgbClr val="384653"/>
                </a:solidFill>
                <a:latin typeface="Alexandria" pitchFamily="2" charset="-78"/>
                <a:ea typeface="Montserrat" pitchFamily="34" charset="-122"/>
                <a:cs typeface="Alexandria" pitchFamily="2" charset="-78"/>
              </a:rPr>
              <a:t>ينظر للأحداث من منظور واسع قبل اتخاذ أي قرار مصيري</a:t>
            </a:r>
            <a:endParaRPr lang="en-US" sz="1450" dirty="0">
              <a:latin typeface="Alexandria" pitchFamily="2" charset="-78"/>
              <a:cs typeface="Alexandria" pitchFamily="2" charset="-78"/>
            </a:endParaRPr>
          </a:p>
        </p:txBody>
      </p:sp>
      <p:sp>
        <p:nvSpPr>
          <p:cNvPr id="17" name="Shape 7">
            <a:extLst>
              <a:ext uri="{FF2B5EF4-FFF2-40B4-BE49-F238E27FC236}">
                <a16:creationId xmlns:a16="http://schemas.microsoft.com/office/drawing/2014/main" id="{6E833C48-BE40-52B0-B027-A6F464CBAA29}"/>
              </a:ext>
            </a:extLst>
          </p:cNvPr>
          <p:cNvSpPr/>
          <p:nvPr/>
        </p:nvSpPr>
        <p:spPr>
          <a:xfrm>
            <a:off x="623491" y="2566714"/>
            <a:ext cx="3519562" cy="2419985"/>
          </a:xfrm>
          <a:prstGeom prst="roundRect">
            <a:avLst>
              <a:gd name="adj" fmla="val 13018"/>
            </a:avLst>
          </a:prstGeom>
          <a:solidFill>
            <a:srgbClr val="D4E9F7"/>
          </a:solidFill>
          <a:ln w="7620">
            <a:solidFill>
              <a:srgbClr val="BACFDD"/>
            </a:solidFill>
            <a:prstDash val="solid"/>
          </a:ln>
        </p:spPr>
      </p:sp>
      <p:pic>
        <p:nvPicPr>
          <p:cNvPr id="18" name="Image 4" descr="preencoded.png">
            <a:extLst>
              <a:ext uri="{FF2B5EF4-FFF2-40B4-BE49-F238E27FC236}">
                <a16:creationId xmlns:a16="http://schemas.microsoft.com/office/drawing/2014/main" id="{07199F3D-D146-BC87-D558-621584319374}"/>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3508086" y="2785141"/>
            <a:ext cx="471487" cy="629959"/>
          </a:xfrm>
          <a:prstGeom prst="rect">
            <a:avLst/>
          </a:prstGeom>
        </p:spPr>
      </p:pic>
      <p:sp>
        <p:nvSpPr>
          <p:cNvPr id="20" name="Text 8">
            <a:extLst>
              <a:ext uri="{FF2B5EF4-FFF2-40B4-BE49-F238E27FC236}">
                <a16:creationId xmlns:a16="http://schemas.microsoft.com/office/drawing/2014/main" id="{81224948-A2F3-DA6B-9892-4CD87C55D045}"/>
              </a:ext>
            </a:extLst>
          </p:cNvPr>
          <p:cNvSpPr/>
          <p:nvPr/>
        </p:nvSpPr>
        <p:spPr>
          <a:xfrm>
            <a:off x="1061725" y="3039832"/>
            <a:ext cx="2068182" cy="345317"/>
          </a:xfrm>
          <a:prstGeom prst="rect">
            <a:avLst/>
          </a:prstGeom>
          <a:noFill/>
          <a:ln/>
        </p:spPr>
        <p:txBody>
          <a:bodyPr wrap="none" lIns="0" tIns="0" rIns="0" bIns="0" rtlCol="0" anchor="t"/>
          <a:lstStyle/>
          <a:p>
            <a:pPr marL="0" indent="0" algn="r" rtl="1">
              <a:lnSpc>
                <a:spcPts val="2450"/>
              </a:lnSpc>
              <a:buNone/>
            </a:pPr>
            <a:r>
              <a:rPr lang="en-US" sz="1600" b="1" dirty="0" err="1">
                <a:solidFill>
                  <a:schemeClr val="accent2">
                    <a:lumMod val="75000"/>
                  </a:schemeClr>
                </a:solidFill>
                <a:latin typeface="Alexandria" pitchFamily="2" charset="-78"/>
                <a:ea typeface="Barlow Bold" pitchFamily="34" charset="-122"/>
                <a:cs typeface="Alexandria" pitchFamily="2" charset="-78"/>
              </a:rPr>
              <a:t>ال</a:t>
            </a:r>
            <a:r>
              <a:rPr lang="ar-SA" sz="1600" b="1" dirty="0">
                <a:solidFill>
                  <a:schemeClr val="accent2">
                    <a:lumMod val="75000"/>
                  </a:schemeClr>
                </a:solidFill>
                <a:latin typeface="Alexandria" pitchFamily="2" charset="-78"/>
                <a:ea typeface="Barlow Bold" pitchFamily="34" charset="-122"/>
                <a:cs typeface="Alexandria" pitchFamily="2" charset="-78"/>
              </a:rPr>
              <a:t>موضوعية</a:t>
            </a:r>
            <a:endParaRPr lang="en-US" sz="1600" dirty="0">
              <a:solidFill>
                <a:schemeClr val="accent2">
                  <a:lumMod val="75000"/>
                </a:schemeClr>
              </a:solidFill>
              <a:latin typeface="Alexandria" pitchFamily="2" charset="-78"/>
              <a:cs typeface="Alexandria" pitchFamily="2" charset="-78"/>
            </a:endParaRPr>
          </a:p>
        </p:txBody>
      </p:sp>
      <p:sp>
        <p:nvSpPr>
          <p:cNvPr id="21" name="Text 9">
            <a:extLst>
              <a:ext uri="{FF2B5EF4-FFF2-40B4-BE49-F238E27FC236}">
                <a16:creationId xmlns:a16="http://schemas.microsoft.com/office/drawing/2014/main" id="{C7CC63DB-5BFF-41AF-E980-897BEC73A81B}"/>
              </a:ext>
            </a:extLst>
          </p:cNvPr>
          <p:cNvSpPr/>
          <p:nvPr/>
        </p:nvSpPr>
        <p:spPr>
          <a:xfrm>
            <a:off x="779845" y="3954619"/>
            <a:ext cx="3192602" cy="671902"/>
          </a:xfrm>
          <a:prstGeom prst="rect">
            <a:avLst/>
          </a:prstGeom>
          <a:noFill/>
          <a:ln/>
        </p:spPr>
        <p:txBody>
          <a:bodyPr wrap="square" lIns="0" tIns="0" rIns="0" bIns="0" rtlCol="0" anchor="t"/>
          <a:lstStyle/>
          <a:p>
            <a:pPr marL="0" indent="0" algn="ctr" rtl="1">
              <a:lnSpc>
                <a:spcPts val="2350"/>
              </a:lnSpc>
              <a:buNone/>
            </a:pPr>
            <a:r>
              <a:rPr lang="en-US" sz="1450" dirty="0">
                <a:solidFill>
                  <a:srgbClr val="384653"/>
                </a:solidFill>
                <a:latin typeface="Alexandria" pitchFamily="2" charset="-78"/>
                <a:ea typeface="Montserrat" pitchFamily="34" charset="-122"/>
                <a:cs typeface="Alexandria" pitchFamily="2" charset="-78"/>
              </a:rPr>
              <a:t>يفصل بين العاطفة والحقائق عند مواجهة المشكلات التعليمية</a:t>
            </a:r>
            <a:endParaRPr lang="en-US" sz="1450"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D381F6B8-5779-F535-5424-101EB7F873E2}"/>
              </a:ext>
            </a:extLst>
          </p:cNvPr>
          <p:cNvSpPr/>
          <p:nvPr/>
        </p:nvSpPr>
        <p:spPr>
          <a:xfrm>
            <a:off x="623392" y="5222932"/>
            <a:ext cx="10873208" cy="1076342"/>
          </a:xfrm>
          <a:prstGeom prst="rect">
            <a:avLst/>
          </a:prstGeom>
          <a:noFill/>
          <a:ln/>
        </p:spPr>
        <p:txBody>
          <a:bodyPr wrap="square" lIns="0" tIns="0" rIns="0" bIns="0" rtlCol="0" anchor="t"/>
          <a:lstStyle/>
          <a:p>
            <a:pPr marL="0" indent="0" algn="r" rtl="1">
              <a:lnSpc>
                <a:spcPts val="2350"/>
              </a:lnSpc>
              <a:buNone/>
            </a:pPr>
            <a:r>
              <a:rPr lang="ar-SA" sz="1450" b="1" dirty="0">
                <a:solidFill>
                  <a:srgbClr val="00B0F0"/>
                </a:solidFill>
                <a:latin typeface="Alexandria" pitchFamily="2" charset="-78"/>
                <a:ea typeface="Montserrat" pitchFamily="34" charset="-122"/>
                <a:cs typeface="Alexandria" pitchFamily="2" charset="-78"/>
              </a:rPr>
              <a:t>المفكر المنطقي في القيادة التربوية هو:  </a:t>
            </a:r>
            <a:r>
              <a:rPr lang="en-US" sz="1450" dirty="0" err="1">
                <a:solidFill>
                  <a:srgbClr val="384653"/>
                </a:solidFill>
                <a:latin typeface="Alexandria" pitchFamily="2" charset="-78"/>
                <a:ea typeface="Montserrat" pitchFamily="34" charset="-122"/>
                <a:cs typeface="Alexandria" pitchFamily="2" charset="-78"/>
              </a:rPr>
              <a:t>الشخص</a:t>
            </a:r>
            <a:r>
              <a:rPr lang="en-US" sz="1450" dirty="0">
                <a:solidFill>
                  <a:srgbClr val="384653"/>
                </a:solidFill>
                <a:latin typeface="Alexandria" pitchFamily="2" charset="-78"/>
                <a:ea typeface="Montserrat" pitchFamily="34" charset="-122"/>
                <a:cs typeface="Alexandria" pitchFamily="2" charset="-78"/>
              </a:rPr>
              <a:t> الذي يعتمد على العقل والتحليل المنظم في فهم الأمور واتخاذ القرارات. يتميز هذا النوع من القادة بقدرته على فصل العاطفة عن الحقائق، والنظر للأحداث من منظور شامل قبل اتخاذ أي قرار قد يؤثر على العملية التعليمية بأكملها.</a:t>
            </a:r>
            <a:endParaRPr lang="en-US" sz="1450" dirty="0">
              <a:latin typeface="Alexandria" pitchFamily="2" charset="-78"/>
              <a:cs typeface="Alexandria" pitchFamily="2" charset="-78"/>
            </a:endParaRPr>
          </a:p>
        </p:txBody>
      </p:sp>
    </p:spTree>
    <p:extLst>
      <p:ext uri="{BB962C8B-B14F-4D97-AF65-F5344CB8AC3E}">
        <p14:creationId xmlns:p14="http://schemas.microsoft.com/office/powerpoint/2010/main" val="42372877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339C947A-4392-7C16-2704-813D7F268250}"/>
              </a:ext>
            </a:extLst>
          </p:cNvPr>
          <p:cNvPicPr>
            <a:picLocks noChangeAspect="1"/>
          </p:cNvPicPr>
          <p:nvPr/>
        </p:nvPicPr>
        <p:blipFill>
          <a:blip r:embed="rId4" cstate="screen">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a:ext>
            </a:extLst>
          </a:blip>
          <a:stretch>
            <a:fillRect/>
          </a:stretch>
        </p:blipFill>
        <p:spPr>
          <a:xfrm>
            <a:off x="7879783" y="1272125"/>
            <a:ext cx="3794124" cy="5106495"/>
          </a:xfrm>
          <a:prstGeom prst="rect">
            <a:avLst/>
          </a:prstGeom>
        </p:spPr>
      </p:pic>
      <p:sp>
        <p:nvSpPr>
          <p:cNvPr id="7" name="Text 0">
            <a:extLst>
              <a:ext uri="{FF2B5EF4-FFF2-40B4-BE49-F238E27FC236}">
                <a16:creationId xmlns:a16="http://schemas.microsoft.com/office/drawing/2014/main" id="{AA5E55A0-BEE3-623A-E493-74CC13145F5E}"/>
              </a:ext>
            </a:extLst>
          </p:cNvPr>
          <p:cNvSpPr/>
          <p:nvPr/>
        </p:nvSpPr>
        <p:spPr>
          <a:xfrm>
            <a:off x="2525415" y="521252"/>
            <a:ext cx="4768057" cy="519608"/>
          </a:xfrm>
          <a:prstGeom prst="rect">
            <a:avLst/>
          </a:prstGeom>
          <a:noFill/>
          <a:ln/>
        </p:spPr>
        <p:txBody>
          <a:bodyPr wrap="none" lIns="0" tIns="0" rIns="0" bIns="0" rtlCol="0" anchor="t"/>
          <a:lstStyle/>
          <a:p>
            <a:pPr algn="r" rtl="1">
              <a:lnSpc>
                <a:spcPts val="4083"/>
              </a:lnSpc>
            </a:pPr>
            <a:r>
              <a:rPr lang="en-US" sz="2000" b="1" dirty="0">
                <a:solidFill>
                  <a:srgbClr val="00B0F0"/>
                </a:solidFill>
                <a:latin typeface="Alexandria" pitchFamily="2" charset="-78"/>
                <a:ea typeface="Barlow Bold" pitchFamily="34" charset="-122"/>
                <a:cs typeface="Alexandria" pitchFamily="2" charset="-78"/>
              </a:rPr>
              <a:t>القدرة على التحليل الموضوعي</a:t>
            </a:r>
            <a:endParaRPr lang="en-US" sz="20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FE12D85-8F36-E7E5-02D5-5B1ECD127FFC}"/>
              </a:ext>
            </a:extLst>
          </p:cNvPr>
          <p:cNvSpPr/>
          <p:nvPr/>
        </p:nvSpPr>
        <p:spPr>
          <a:xfrm>
            <a:off x="6830119" y="1385888"/>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01</a:t>
            </a:r>
            <a:endParaRPr lang="en-US" sz="1208" dirty="0">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9D4CD73D-BB21-81E8-7F6C-712C6EA4679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1924" y="1635323"/>
            <a:ext cx="6356152" cy="19050"/>
          </a:xfrm>
          <a:prstGeom prst="rect">
            <a:avLst/>
          </a:prstGeom>
        </p:spPr>
      </p:pic>
      <p:sp>
        <p:nvSpPr>
          <p:cNvPr id="10" name="Text 2">
            <a:extLst>
              <a:ext uri="{FF2B5EF4-FFF2-40B4-BE49-F238E27FC236}">
                <a16:creationId xmlns:a16="http://schemas.microsoft.com/office/drawing/2014/main" id="{074DA756-69AC-5EA7-DDA3-EB87C6259FEC}"/>
              </a:ext>
            </a:extLst>
          </p:cNvPr>
          <p:cNvSpPr/>
          <p:nvPr/>
        </p:nvSpPr>
        <p:spPr>
          <a:xfrm>
            <a:off x="4690765" y="1752402"/>
            <a:ext cx="2297311" cy="259755"/>
          </a:xfrm>
          <a:prstGeom prst="rect">
            <a:avLst/>
          </a:prstGeom>
          <a:noFill/>
          <a:ln/>
        </p:spPr>
        <p:txBody>
          <a:bodyPr wrap="none" lIns="0" tIns="0" rIns="0" bIns="0" rtlCol="0" anchor="t"/>
          <a:lstStyle/>
          <a:p>
            <a:pPr algn="r" rtl="1">
              <a:lnSpc>
                <a:spcPts val="2042"/>
              </a:lnSpc>
            </a:pPr>
            <a:r>
              <a:rPr lang="en-US" sz="1600" b="1" dirty="0">
                <a:solidFill>
                  <a:schemeClr val="accent2">
                    <a:lumMod val="75000"/>
                  </a:schemeClr>
                </a:solidFill>
                <a:latin typeface="Alexandria" pitchFamily="2" charset="-78"/>
                <a:ea typeface="Barlow Bold" pitchFamily="34" charset="-122"/>
                <a:cs typeface="Alexandria" pitchFamily="2" charset="-78"/>
              </a:rPr>
              <a:t>الفصل بين العاطفة والحقائق</a:t>
            </a:r>
            <a:endParaRPr lang="en-US" sz="1600"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8B9E38E6-E4AE-AA6B-450A-2635CFBC2576}"/>
              </a:ext>
            </a:extLst>
          </p:cNvPr>
          <p:cNvSpPr/>
          <p:nvPr/>
        </p:nvSpPr>
        <p:spPr>
          <a:xfrm>
            <a:off x="911424" y="2106909"/>
            <a:ext cx="6076652" cy="508696"/>
          </a:xfrm>
          <a:prstGeom prst="rect">
            <a:avLst/>
          </a:prstGeom>
          <a:noFill/>
          <a:ln/>
        </p:spPr>
        <p:txBody>
          <a:bodyPr wrap="none" lIns="0" tIns="0" rIns="0" bIns="0" rtlCol="0" anchor="t"/>
          <a:lstStyle/>
          <a:p>
            <a:pPr algn="r" rtl="1">
              <a:lnSpc>
                <a:spcPts val="1958"/>
              </a:lnSpc>
            </a:pPr>
            <a:r>
              <a:rPr lang="ar-SA" dirty="0">
                <a:solidFill>
                  <a:srgbClr val="384653"/>
                </a:solidFill>
                <a:latin typeface="Alexandria" pitchFamily="2" charset="-78"/>
                <a:ea typeface="Montserrat" pitchFamily="34" charset="-122"/>
                <a:cs typeface="Alexandria" pitchFamily="2" charset="-78"/>
              </a:rPr>
              <a:t>يفصل بوضوح بين المشاعر الشخصية والحقائق الموضوعية عند </a:t>
            </a:r>
          </a:p>
          <a:p>
            <a:pPr algn="r" rtl="1">
              <a:lnSpc>
                <a:spcPts val="1958"/>
              </a:lnSpc>
            </a:pPr>
            <a:r>
              <a:rPr lang="ar-SA" dirty="0">
                <a:solidFill>
                  <a:srgbClr val="384653"/>
                </a:solidFill>
                <a:latin typeface="Alexandria" pitchFamily="2" charset="-78"/>
                <a:ea typeface="Montserrat" pitchFamily="34" charset="-122"/>
                <a:cs typeface="Alexandria" pitchFamily="2" charset="-78"/>
              </a:rPr>
              <a:t>مواجهة المشكلات المدرسية</a:t>
            </a:r>
            <a:endParaRPr lang="ar-SA"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4472CB37-181C-19FB-631C-553B8D58529C}"/>
              </a:ext>
            </a:extLst>
          </p:cNvPr>
          <p:cNvSpPr/>
          <p:nvPr/>
        </p:nvSpPr>
        <p:spPr>
          <a:xfrm>
            <a:off x="6830119" y="2636044"/>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02</a:t>
            </a:r>
            <a:endParaRPr lang="en-US" sz="1208"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BD52FA03-8214-FC42-85E6-0025C75360B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1924" y="2869704"/>
            <a:ext cx="6356152" cy="19050"/>
          </a:xfrm>
          <a:prstGeom prst="rect">
            <a:avLst/>
          </a:prstGeom>
        </p:spPr>
      </p:pic>
      <p:sp>
        <p:nvSpPr>
          <p:cNvPr id="14" name="Text 5">
            <a:extLst>
              <a:ext uri="{FF2B5EF4-FFF2-40B4-BE49-F238E27FC236}">
                <a16:creationId xmlns:a16="http://schemas.microsoft.com/office/drawing/2014/main" id="{2B4ECBDD-91E1-F603-ED7F-425D3ABC6598}"/>
              </a:ext>
            </a:extLst>
          </p:cNvPr>
          <p:cNvSpPr/>
          <p:nvPr/>
        </p:nvSpPr>
        <p:spPr>
          <a:xfrm>
            <a:off x="4909444" y="3002558"/>
            <a:ext cx="2078633" cy="259755"/>
          </a:xfrm>
          <a:prstGeom prst="rect">
            <a:avLst/>
          </a:prstGeom>
          <a:noFill/>
          <a:ln/>
        </p:spPr>
        <p:txBody>
          <a:bodyPr wrap="none" lIns="0" tIns="0" rIns="0" bIns="0" rtlCol="0" anchor="t"/>
          <a:lstStyle/>
          <a:p>
            <a:pPr algn="r" rtl="1">
              <a:lnSpc>
                <a:spcPts val="2042"/>
              </a:lnSpc>
            </a:pPr>
            <a:r>
              <a:rPr lang="en-US" sz="1600" b="1" dirty="0">
                <a:solidFill>
                  <a:schemeClr val="accent2">
                    <a:lumMod val="75000"/>
                  </a:schemeClr>
                </a:solidFill>
                <a:latin typeface="Alexandria" pitchFamily="2" charset="-78"/>
                <a:ea typeface="Barlow Bold" pitchFamily="34" charset="-122"/>
                <a:cs typeface="Alexandria" pitchFamily="2" charset="-78"/>
              </a:rPr>
              <a:t>النظر من منظور شامل</a:t>
            </a:r>
            <a:endParaRPr lang="en-US" sz="1600"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C20C0740-DA71-B256-AA79-054ED0637D1C}"/>
              </a:ext>
            </a:extLst>
          </p:cNvPr>
          <p:cNvSpPr/>
          <p:nvPr/>
        </p:nvSpPr>
        <p:spPr>
          <a:xfrm>
            <a:off x="631924" y="3357067"/>
            <a:ext cx="6356152"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ينظر للأحداث من زوايا متعددة قبل اتخاذ القرار النهائي</a:t>
            </a:r>
            <a:endParaRPr lang="en-US" dirty="0">
              <a:latin typeface="Alexandria" pitchFamily="2" charset="-78"/>
              <a:cs typeface="Alexandria" pitchFamily="2" charset="-78"/>
            </a:endParaRPr>
          </a:p>
        </p:txBody>
      </p:sp>
      <p:sp>
        <p:nvSpPr>
          <p:cNvPr id="16" name="Text 7">
            <a:extLst>
              <a:ext uri="{FF2B5EF4-FFF2-40B4-BE49-F238E27FC236}">
                <a16:creationId xmlns:a16="http://schemas.microsoft.com/office/drawing/2014/main" id="{441F4261-6674-0659-2EC1-73FA00378BFE}"/>
              </a:ext>
            </a:extLst>
          </p:cNvPr>
          <p:cNvSpPr/>
          <p:nvPr/>
        </p:nvSpPr>
        <p:spPr>
          <a:xfrm>
            <a:off x="6830119" y="3886200"/>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03</a:t>
            </a:r>
            <a:endParaRPr lang="en-US" sz="1208" dirty="0">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48F88D37-7745-77B0-6117-71C3BEBF3D8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1924" y="4104084"/>
            <a:ext cx="6356152" cy="19050"/>
          </a:xfrm>
          <a:prstGeom prst="rect">
            <a:avLst/>
          </a:prstGeom>
        </p:spPr>
      </p:pic>
      <p:sp>
        <p:nvSpPr>
          <p:cNvPr id="18" name="Text 8">
            <a:extLst>
              <a:ext uri="{FF2B5EF4-FFF2-40B4-BE49-F238E27FC236}">
                <a16:creationId xmlns:a16="http://schemas.microsoft.com/office/drawing/2014/main" id="{A30B68A6-F9B9-FF4E-FE70-26B61784FB22}"/>
              </a:ext>
            </a:extLst>
          </p:cNvPr>
          <p:cNvSpPr/>
          <p:nvPr/>
        </p:nvSpPr>
        <p:spPr>
          <a:xfrm>
            <a:off x="4909444" y="4252714"/>
            <a:ext cx="2078633" cy="259755"/>
          </a:xfrm>
          <a:prstGeom prst="rect">
            <a:avLst/>
          </a:prstGeom>
          <a:noFill/>
          <a:ln/>
        </p:spPr>
        <p:txBody>
          <a:bodyPr wrap="none" lIns="0" tIns="0" rIns="0" bIns="0" rtlCol="0" anchor="t"/>
          <a:lstStyle/>
          <a:p>
            <a:pPr algn="r" rtl="1">
              <a:lnSpc>
                <a:spcPts val="2042"/>
              </a:lnSpc>
            </a:pPr>
            <a:r>
              <a:rPr lang="en-US" sz="1600" b="1" dirty="0">
                <a:solidFill>
                  <a:schemeClr val="accent2">
                    <a:lumMod val="75000"/>
                  </a:schemeClr>
                </a:solidFill>
                <a:latin typeface="Alexandria" pitchFamily="2" charset="-78"/>
                <a:ea typeface="Barlow Bold" pitchFamily="34" charset="-122"/>
                <a:cs typeface="Alexandria" pitchFamily="2" charset="-78"/>
              </a:rPr>
              <a:t>الاعتماد على الأدلة</a:t>
            </a:r>
            <a:endParaRPr lang="en-US" sz="1600"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A3029226-9CA8-DB1B-9009-B1660538E8F3}"/>
              </a:ext>
            </a:extLst>
          </p:cNvPr>
          <p:cNvSpPr/>
          <p:nvPr/>
        </p:nvSpPr>
        <p:spPr>
          <a:xfrm>
            <a:off x="631924" y="4607223"/>
            <a:ext cx="6356152"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يعتمد على بيانات وتقارير المدرسة وليس الانطباعات أو الشائعات</a:t>
            </a:r>
            <a:endParaRPr lang="en-US" dirty="0">
              <a:latin typeface="Alexandria" pitchFamily="2" charset="-78"/>
              <a:cs typeface="Alexandria" pitchFamily="2" charset="-78"/>
            </a:endParaRPr>
          </a:p>
        </p:txBody>
      </p:sp>
      <p:sp>
        <p:nvSpPr>
          <p:cNvPr id="20" name="Text 10">
            <a:extLst>
              <a:ext uri="{FF2B5EF4-FFF2-40B4-BE49-F238E27FC236}">
                <a16:creationId xmlns:a16="http://schemas.microsoft.com/office/drawing/2014/main" id="{CD792644-0821-61F4-F28F-17600F68ED4C}"/>
              </a:ext>
            </a:extLst>
          </p:cNvPr>
          <p:cNvSpPr/>
          <p:nvPr/>
        </p:nvSpPr>
        <p:spPr>
          <a:xfrm>
            <a:off x="6830119" y="5136357"/>
            <a:ext cx="157957" cy="197445"/>
          </a:xfrm>
          <a:prstGeom prst="rect">
            <a:avLst/>
          </a:prstGeom>
          <a:noFill/>
          <a:ln/>
        </p:spPr>
        <p:txBody>
          <a:bodyPr wrap="none" lIns="0" tIns="0" rIns="0" bIns="0" rtlCol="0" anchor="t"/>
          <a:lstStyle/>
          <a:p>
            <a:pPr rtl="1">
              <a:lnSpc>
                <a:spcPts val="1958"/>
              </a:lnSpc>
            </a:pPr>
            <a:r>
              <a:rPr lang="en-US" sz="1208" dirty="0">
                <a:solidFill>
                  <a:srgbClr val="384653"/>
                </a:solidFill>
                <a:latin typeface="Alexandria" pitchFamily="2" charset="-78"/>
                <a:ea typeface="Barlow Light" pitchFamily="34" charset="-122"/>
                <a:cs typeface="Alexandria" pitchFamily="2" charset="-78"/>
              </a:rPr>
              <a:t>04</a:t>
            </a:r>
            <a:endParaRPr lang="en-US" sz="1208" dirty="0">
              <a:latin typeface="Alexandria" pitchFamily="2" charset="-78"/>
              <a:cs typeface="Alexandria" pitchFamily="2" charset="-78"/>
            </a:endParaRPr>
          </a:p>
        </p:txBody>
      </p:sp>
      <p:pic>
        <p:nvPicPr>
          <p:cNvPr id="21" name="Image 4" descr="preencoded.png">
            <a:extLst>
              <a:ext uri="{FF2B5EF4-FFF2-40B4-BE49-F238E27FC236}">
                <a16:creationId xmlns:a16="http://schemas.microsoft.com/office/drawing/2014/main" id="{2D44F2D6-A5EF-8C17-197D-D4CA5E3C457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1924" y="5338465"/>
            <a:ext cx="6356152" cy="19050"/>
          </a:xfrm>
          <a:prstGeom prst="rect">
            <a:avLst/>
          </a:prstGeom>
        </p:spPr>
      </p:pic>
      <p:sp>
        <p:nvSpPr>
          <p:cNvPr id="22" name="Text 11">
            <a:extLst>
              <a:ext uri="{FF2B5EF4-FFF2-40B4-BE49-F238E27FC236}">
                <a16:creationId xmlns:a16="http://schemas.microsoft.com/office/drawing/2014/main" id="{D7CBEE7B-36CE-870B-F579-3CC7FF7C5ACE}"/>
              </a:ext>
            </a:extLst>
          </p:cNvPr>
          <p:cNvSpPr/>
          <p:nvPr/>
        </p:nvSpPr>
        <p:spPr>
          <a:xfrm>
            <a:off x="4909444" y="5502870"/>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المقارنة والتقييم</a:t>
            </a:r>
            <a:endParaRPr lang="en-US" sz="1625" dirty="0">
              <a:solidFill>
                <a:schemeClr val="accent2">
                  <a:lumMod val="75000"/>
                </a:schemeClr>
              </a:solidFill>
              <a:latin typeface="Alexandria" pitchFamily="2" charset="-78"/>
              <a:cs typeface="Alexandria" pitchFamily="2" charset="-78"/>
            </a:endParaRPr>
          </a:p>
        </p:txBody>
      </p:sp>
      <p:sp>
        <p:nvSpPr>
          <p:cNvPr id="23" name="Text 12">
            <a:extLst>
              <a:ext uri="{FF2B5EF4-FFF2-40B4-BE49-F238E27FC236}">
                <a16:creationId xmlns:a16="http://schemas.microsoft.com/office/drawing/2014/main" id="{448569F0-57F4-EAC9-63D3-DA6C8DA86CD1}"/>
              </a:ext>
            </a:extLst>
          </p:cNvPr>
          <p:cNvSpPr/>
          <p:nvPr/>
        </p:nvSpPr>
        <p:spPr>
          <a:xfrm>
            <a:off x="631924" y="5857379"/>
            <a:ext cx="6356152"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يقارن البدائل المختلفة ويقيّم النتائج المتوقعة لكل خيار</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480613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3EC0DDC-695C-6C56-6EB8-0465EAEFC305}"/>
              </a:ext>
            </a:extLst>
          </p:cNvPr>
          <p:cNvSpPr/>
          <p:nvPr/>
        </p:nvSpPr>
        <p:spPr>
          <a:xfrm>
            <a:off x="6076032" y="1733617"/>
            <a:ext cx="5283894" cy="519608"/>
          </a:xfrm>
          <a:prstGeom prst="rect">
            <a:avLst/>
          </a:prstGeom>
          <a:noFill/>
          <a:ln/>
        </p:spPr>
        <p:txBody>
          <a:bodyPr wrap="none" lIns="0" tIns="0" rIns="0" bIns="0" rtlCol="0" anchor="t"/>
          <a:lstStyle/>
          <a:p>
            <a:pPr algn="r" rtl="1">
              <a:lnSpc>
                <a:spcPts val="4083"/>
              </a:lnSpc>
            </a:pPr>
            <a:r>
              <a:rPr lang="ar-SA" sz="1600" b="1">
                <a:solidFill>
                  <a:srgbClr val="00B0F0"/>
                </a:solidFill>
                <a:latin typeface="Alexandria" pitchFamily="2" charset="-78"/>
                <a:ea typeface="Barlow Bold" pitchFamily="34" charset="-122"/>
                <a:cs typeface="Alexandria" pitchFamily="2" charset="-78"/>
              </a:rPr>
              <a:t>مهارات حل المشكلات والتخطيط:</a:t>
            </a:r>
            <a:endParaRPr lang="ar-SA" sz="160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22844077-A1A2-A8E0-8475-5AE6E5FA82A9}"/>
              </a:ext>
            </a:extLst>
          </p:cNvPr>
          <p:cNvSpPr/>
          <p:nvPr/>
        </p:nvSpPr>
        <p:spPr>
          <a:xfrm>
            <a:off x="8579843" y="3081536"/>
            <a:ext cx="2387898" cy="259755"/>
          </a:xfrm>
          <a:prstGeom prst="rect">
            <a:avLst/>
          </a:prstGeom>
          <a:noFill/>
          <a:ln/>
        </p:spPr>
        <p:txBody>
          <a:bodyPr wrap="none" lIns="0" tIns="0" rIns="0" bIns="0" rtlCol="0" anchor="t"/>
          <a:lstStyle/>
          <a:p>
            <a:pPr algn="r" rtl="1">
              <a:lnSpc>
                <a:spcPts val="2042"/>
              </a:lnSpc>
            </a:pPr>
            <a:r>
              <a:rPr lang="ar-SA" b="1">
                <a:solidFill>
                  <a:schemeClr val="accent2">
                    <a:lumMod val="75000"/>
                  </a:schemeClr>
                </a:solidFill>
                <a:latin typeface="Alexandria" pitchFamily="2" charset="-78"/>
                <a:ea typeface="Barlow Bold" pitchFamily="34" charset="-122"/>
                <a:cs typeface="Alexandria" pitchFamily="2" charset="-78"/>
              </a:rPr>
              <a:t>التفكيك إلى العناصر الأساسية</a:t>
            </a:r>
            <a:endParaRPr lang="ar-SA">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EB168A58-A12D-1CC4-41E3-53C9F4E3D014}"/>
              </a:ext>
            </a:extLst>
          </p:cNvPr>
          <p:cNvSpPr/>
          <p:nvPr/>
        </p:nvSpPr>
        <p:spPr>
          <a:xfrm>
            <a:off x="6194723" y="3436044"/>
            <a:ext cx="4773018"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يقسم المشكلة المعقدة إلى عناصرها الأساسية لفهمها</a:t>
            </a:r>
          </a:p>
          <a:p>
            <a:pPr algn="r" rtl="1">
              <a:lnSpc>
                <a:spcPts val="1958"/>
              </a:lnSpc>
            </a:pPr>
            <a:r>
              <a:rPr lang="ar-SA">
                <a:solidFill>
                  <a:srgbClr val="384653"/>
                </a:solidFill>
                <a:latin typeface="Alexandria" pitchFamily="2" charset="-78"/>
                <a:ea typeface="Montserrat" pitchFamily="34" charset="-122"/>
                <a:cs typeface="Alexandria" pitchFamily="2" charset="-78"/>
              </a:rPr>
              <a:t> بشكل أعمق</a:t>
            </a:r>
            <a:endParaRPr lang="ar-SA">
              <a:latin typeface="Alexandria" pitchFamily="2" charset="-78"/>
              <a:cs typeface="Alexandria" pitchFamily="2" charset="-78"/>
            </a:endParaRPr>
          </a:p>
        </p:txBody>
      </p:sp>
      <p:sp>
        <p:nvSpPr>
          <p:cNvPr id="11" name="Text 3">
            <a:extLst>
              <a:ext uri="{FF2B5EF4-FFF2-40B4-BE49-F238E27FC236}">
                <a16:creationId xmlns:a16="http://schemas.microsoft.com/office/drawing/2014/main" id="{673F0C30-54A0-9F91-C627-0535F96CD8EF}"/>
              </a:ext>
            </a:extLst>
          </p:cNvPr>
          <p:cNvSpPr/>
          <p:nvPr/>
        </p:nvSpPr>
        <p:spPr>
          <a:xfrm>
            <a:off x="3294524" y="3216036"/>
            <a:ext cx="2078633" cy="259755"/>
          </a:xfrm>
          <a:prstGeom prst="rect">
            <a:avLst/>
          </a:prstGeom>
          <a:noFill/>
          <a:ln/>
        </p:spPr>
        <p:txBody>
          <a:bodyPr wrap="none" lIns="0" tIns="0" rIns="0" bIns="0" rtlCol="0" anchor="t"/>
          <a:lstStyle/>
          <a:p>
            <a:pPr algn="r" rtl="1">
              <a:lnSpc>
                <a:spcPts val="2042"/>
              </a:lnSpc>
            </a:pPr>
            <a:r>
              <a:rPr lang="ar-SA" b="1" dirty="0">
                <a:solidFill>
                  <a:schemeClr val="accent2">
                    <a:lumMod val="75000"/>
                  </a:schemeClr>
                </a:solidFill>
                <a:latin typeface="Alexandria" pitchFamily="2" charset="-78"/>
                <a:ea typeface="Barlow Bold" pitchFamily="34" charset="-122"/>
                <a:cs typeface="Alexandria" pitchFamily="2" charset="-78"/>
              </a:rPr>
              <a:t>البحث عن السبب الجذري</a:t>
            </a:r>
            <a:endParaRPr lang="ar-SA"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6E844AEF-71AE-407E-30C9-6D18EFE6BEB7}"/>
              </a:ext>
            </a:extLst>
          </p:cNvPr>
          <p:cNvSpPr/>
          <p:nvPr/>
        </p:nvSpPr>
        <p:spPr>
          <a:xfrm>
            <a:off x="662885" y="3593587"/>
            <a:ext cx="4773018" cy="595996"/>
          </a:xfrm>
          <a:prstGeom prst="rect">
            <a:avLst/>
          </a:prstGeom>
          <a:noFill/>
          <a:ln/>
        </p:spPr>
        <p:txBody>
          <a:bodyPr wrap="none" lIns="0" tIns="0" rIns="0" bIns="0" rtlCol="0" anchor="t"/>
          <a:lstStyle/>
          <a:p>
            <a:pPr algn="r" rtl="1">
              <a:lnSpc>
                <a:spcPts val="1958"/>
              </a:lnSpc>
            </a:pPr>
            <a:r>
              <a:rPr lang="ar-SA" dirty="0">
                <a:solidFill>
                  <a:srgbClr val="384653"/>
                </a:solidFill>
                <a:latin typeface="Alexandria" pitchFamily="2" charset="-78"/>
                <a:ea typeface="Montserrat" pitchFamily="34" charset="-122"/>
                <a:cs typeface="Alexandria" pitchFamily="2" charset="-78"/>
              </a:rPr>
              <a:t>يبحث عن السبب الأساسي للمشكلة وليس مجرد معالجة</a:t>
            </a:r>
          </a:p>
          <a:p>
            <a:pPr algn="r" rtl="1">
              <a:lnSpc>
                <a:spcPts val="1958"/>
              </a:lnSpc>
            </a:pPr>
            <a:r>
              <a:rPr lang="ar-SA" dirty="0">
                <a:solidFill>
                  <a:srgbClr val="384653"/>
                </a:solidFill>
                <a:latin typeface="Alexandria" pitchFamily="2" charset="-78"/>
                <a:ea typeface="Montserrat" pitchFamily="34" charset="-122"/>
                <a:cs typeface="Alexandria" pitchFamily="2" charset="-78"/>
              </a:rPr>
              <a:t> الأعراض الظاهرة</a:t>
            </a:r>
            <a:endParaRPr lang="ar-SA"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7BBB7CF9-7052-41D8-8425-AAF5E5187F35}"/>
              </a:ext>
            </a:extLst>
          </p:cNvPr>
          <p:cNvSpPr/>
          <p:nvPr/>
        </p:nvSpPr>
        <p:spPr>
          <a:xfrm>
            <a:off x="8889107" y="4838006"/>
            <a:ext cx="2078633" cy="259755"/>
          </a:xfrm>
          <a:prstGeom prst="rect">
            <a:avLst/>
          </a:prstGeom>
          <a:noFill/>
          <a:ln/>
        </p:spPr>
        <p:txBody>
          <a:bodyPr wrap="none" lIns="0" tIns="0" rIns="0" bIns="0" rtlCol="0" anchor="t"/>
          <a:lstStyle/>
          <a:p>
            <a:pPr algn="r" rtl="1">
              <a:lnSpc>
                <a:spcPts val="2042"/>
              </a:lnSpc>
            </a:pPr>
            <a:r>
              <a:rPr lang="ar-SA" b="1">
                <a:solidFill>
                  <a:schemeClr val="accent2">
                    <a:lumMod val="75000"/>
                  </a:schemeClr>
                </a:solidFill>
                <a:latin typeface="Alexandria" pitchFamily="2" charset="-78"/>
                <a:ea typeface="Barlow Bold" pitchFamily="34" charset="-122"/>
                <a:cs typeface="Alexandria" pitchFamily="2" charset="-78"/>
              </a:rPr>
              <a:t>الابتكار في الحلول</a:t>
            </a:r>
            <a:endParaRPr lang="ar-SA">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BCDB486D-1DC4-A19B-6F21-5AACF690AC41}"/>
              </a:ext>
            </a:extLst>
          </p:cNvPr>
          <p:cNvSpPr/>
          <p:nvPr/>
        </p:nvSpPr>
        <p:spPr>
          <a:xfrm>
            <a:off x="6194723" y="5192514"/>
            <a:ext cx="4773018" cy="25271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يبتكر حلولًا عملية ومستدامة تناسب السياق المدرسي</a:t>
            </a:r>
            <a:endParaRPr lang="ar-SA">
              <a:latin typeface="Alexandria" pitchFamily="2" charset="-78"/>
              <a:cs typeface="Alexandria" pitchFamily="2" charset="-78"/>
            </a:endParaRPr>
          </a:p>
        </p:txBody>
      </p:sp>
      <p:sp>
        <p:nvSpPr>
          <p:cNvPr id="17" name="Text 7">
            <a:extLst>
              <a:ext uri="{FF2B5EF4-FFF2-40B4-BE49-F238E27FC236}">
                <a16:creationId xmlns:a16="http://schemas.microsoft.com/office/drawing/2014/main" id="{2587F57F-C471-51B7-1586-48943633D1AE}"/>
              </a:ext>
            </a:extLst>
          </p:cNvPr>
          <p:cNvSpPr/>
          <p:nvPr/>
        </p:nvSpPr>
        <p:spPr>
          <a:xfrm>
            <a:off x="3569047" y="4621982"/>
            <a:ext cx="2078633" cy="259755"/>
          </a:xfrm>
          <a:prstGeom prst="rect">
            <a:avLst/>
          </a:prstGeom>
          <a:noFill/>
          <a:ln/>
        </p:spPr>
        <p:txBody>
          <a:bodyPr wrap="none" lIns="0" tIns="0" rIns="0" bIns="0" rtlCol="0" anchor="t"/>
          <a:lstStyle/>
          <a:p>
            <a:pPr algn="r" rtl="1">
              <a:lnSpc>
                <a:spcPts val="2042"/>
              </a:lnSpc>
            </a:pPr>
            <a:r>
              <a:rPr lang="ar-SA" b="1">
                <a:solidFill>
                  <a:schemeClr val="accent2">
                    <a:lumMod val="75000"/>
                  </a:schemeClr>
                </a:solidFill>
                <a:latin typeface="Alexandria" pitchFamily="2" charset="-78"/>
                <a:ea typeface="Barlow Bold" pitchFamily="34" charset="-122"/>
                <a:cs typeface="Alexandria" pitchFamily="2" charset="-78"/>
              </a:rPr>
              <a:t>التخطيط المنظم</a:t>
            </a:r>
            <a:endParaRPr lang="ar-SA">
              <a:solidFill>
                <a:schemeClr val="accent2">
                  <a:lumMod val="75000"/>
                </a:schemeClr>
              </a:solidFill>
              <a:latin typeface="Alexandria" pitchFamily="2" charset="-78"/>
              <a:cs typeface="Alexandria" pitchFamily="2" charset="-78"/>
            </a:endParaRPr>
          </a:p>
        </p:txBody>
      </p:sp>
      <p:sp>
        <p:nvSpPr>
          <p:cNvPr id="18" name="Text 8">
            <a:extLst>
              <a:ext uri="{FF2B5EF4-FFF2-40B4-BE49-F238E27FC236}">
                <a16:creationId xmlns:a16="http://schemas.microsoft.com/office/drawing/2014/main" id="{9206DED4-F640-7F75-BDB8-A2E55DB7ED71}"/>
              </a:ext>
            </a:extLst>
          </p:cNvPr>
          <p:cNvSpPr/>
          <p:nvPr/>
        </p:nvSpPr>
        <p:spPr>
          <a:xfrm>
            <a:off x="180431" y="4976490"/>
            <a:ext cx="5467249" cy="394890"/>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يضع خططًا مدروسة قصيرة وطويلة المدى مرتبطة </a:t>
            </a:r>
          </a:p>
          <a:p>
            <a:pPr algn="r" rtl="1">
              <a:lnSpc>
                <a:spcPts val="1958"/>
              </a:lnSpc>
            </a:pPr>
            <a:r>
              <a:rPr lang="ar-SA">
                <a:solidFill>
                  <a:srgbClr val="384653"/>
                </a:solidFill>
                <a:latin typeface="Alexandria" pitchFamily="2" charset="-78"/>
                <a:ea typeface="Montserrat" pitchFamily="34" charset="-122"/>
                <a:cs typeface="Alexandria" pitchFamily="2" charset="-78"/>
              </a:rPr>
              <a:t>بالرسالة التعليمية</a:t>
            </a:r>
            <a:endParaRPr lang="ar-SA">
              <a:latin typeface="Alexandria" pitchFamily="2" charset="-78"/>
              <a:cs typeface="Alexandria" pitchFamily="2" charset="-78"/>
            </a:endParaRPr>
          </a:p>
        </p:txBody>
      </p:sp>
      <p:pic>
        <p:nvPicPr>
          <p:cNvPr id="19" name="Image 0" descr="preencoded.png">
            <a:extLst>
              <a:ext uri="{FF2B5EF4-FFF2-40B4-BE49-F238E27FC236}">
                <a16:creationId xmlns:a16="http://schemas.microsoft.com/office/drawing/2014/main" id="{AA195A6D-210D-F42D-318B-EF2D084E576F}"/>
              </a:ext>
            </a:extLst>
          </p:cNvPr>
          <p:cNvPicPr>
            <a:picLocks noChangeAspect="1"/>
          </p:cNvPicPr>
          <p:nvPr/>
        </p:nvPicPr>
        <p:blipFill>
          <a:blip r:embed="rId4" cstate="screen">
            <a:extLst>
              <a:ext uri="{BEBA8EAE-BF5A-486C-A8C5-ECC9F3942E4B}">
                <a14:imgProps xmlns:a14="http://schemas.microsoft.com/office/drawing/2010/main">
                  <a14:imgLayer r:embed="rId5">
                    <a14:imgEffect>
                      <a14:colorTemperature colorTemp="5900"/>
                    </a14:imgEffect>
                    <a14:imgEffect>
                      <a14:saturation sat="66000"/>
                    </a14:imgEffect>
                  </a14:imgLayer>
                </a14:imgProps>
              </a:ext>
              <a:ext uri="{28A0092B-C50C-407E-A947-70E740481C1C}">
                <a14:useLocalDpi xmlns:a14="http://schemas.microsoft.com/office/drawing/2010/main"/>
              </a:ext>
            </a:extLst>
          </a:blip>
          <a:stretch>
            <a:fillRect/>
          </a:stretch>
        </p:blipFill>
        <p:spPr>
          <a:xfrm>
            <a:off x="213007" y="1247774"/>
            <a:ext cx="2503283" cy="2314625"/>
          </a:xfrm>
          <a:prstGeom prst="ellipse">
            <a:avLst/>
          </a:prstGeom>
          <a:ln>
            <a:noFill/>
          </a:ln>
          <a:effectLst>
            <a:softEdge rad="112500"/>
          </a:effectLst>
        </p:spPr>
      </p:pic>
    </p:spTree>
    <p:extLst>
      <p:ext uri="{BB962C8B-B14F-4D97-AF65-F5344CB8AC3E}">
        <p14:creationId xmlns:p14="http://schemas.microsoft.com/office/powerpoint/2010/main" val="157852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38D2D96-44C2-7FB4-B975-45FFD154ED2D}"/>
              </a:ext>
            </a:extLst>
          </p:cNvPr>
          <p:cNvSpPr/>
          <p:nvPr/>
        </p:nvSpPr>
        <p:spPr>
          <a:xfrm>
            <a:off x="7402711" y="1309688"/>
            <a:ext cx="4157365" cy="519608"/>
          </a:xfrm>
          <a:prstGeom prst="rect">
            <a:avLst/>
          </a:prstGeom>
          <a:noFill/>
          <a:ln/>
        </p:spPr>
        <p:txBody>
          <a:bodyPr wrap="none" lIns="0" tIns="0" rIns="0" bIns="0" rtlCol="0" anchor="t"/>
          <a:lstStyle/>
          <a:p>
            <a:pPr algn="r" rtl="1">
              <a:lnSpc>
                <a:spcPts val="4083"/>
              </a:lnSpc>
            </a:pPr>
            <a:r>
              <a:rPr lang="ar-SA" sz="2400" b="1" dirty="0">
                <a:solidFill>
                  <a:srgbClr val="00B0F0"/>
                </a:solidFill>
                <a:latin typeface="Alexandria" pitchFamily="2" charset="-78"/>
                <a:ea typeface="Barlow Bold" pitchFamily="34" charset="-122"/>
                <a:cs typeface="Alexandria" pitchFamily="2" charset="-78"/>
              </a:rPr>
              <a:t>التفكير النقدي والاتساق:</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92580DC0-A50B-1A90-D616-AE9ED3E91B15}"/>
              </a:ext>
            </a:extLst>
          </p:cNvPr>
          <p:cNvSpPr/>
          <p:nvPr/>
        </p:nvSpPr>
        <p:spPr>
          <a:xfrm>
            <a:off x="3824684" y="222418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التفكير النقدي</a:t>
            </a:r>
            <a:endParaRPr lang="en-US" sz="1625"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2DE7C0B2-E8C6-900F-A4B2-E03CD7B0FD28}"/>
              </a:ext>
            </a:extLst>
          </p:cNvPr>
          <p:cNvSpPr/>
          <p:nvPr/>
        </p:nvSpPr>
        <p:spPr>
          <a:xfrm>
            <a:off x="631924" y="2641898"/>
            <a:ext cx="5271393" cy="1176635"/>
          </a:xfrm>
          <a:prstGeom prst="rect">
            <a:avLst/>
          </a:prstGeom>
          <a:noFill/>
          <a:ln/>
        </p:spPr>
        <p:txBody>
          <a:bodyPr wrap="square" lIns="0" tIns="0" rIns="0" bIns="0" rtlCol="0" anchor="t"/>
          <a:lstStyle/>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يتساءل عن كل فرضية: لماذا؟ كيف؟ وما الأدلة؟</a:t>
            </a:r>
            <a:endParaRPr lang="en-US" sz="1208" dirty="0">
              <a:latin typeface="Alexandria" pitchFamily="2" charset="-78"/>
              <a:cs typeface="Alexandria" pitchFamily="2" charset="-78"/>
            </a:endParaRPr>
          </a:p>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لا يقبل المعلومات دون تحليل دقيق</a:t>
            </a:r>
            <a:endParaRPr lang="en-US" sz="1208" dirty="0">
              <a:latin typeface="Alexandria" pitchFamily="2" charset="-78"/>
              <a:cs typeface="Alexandria" pitchFamily="2" charset="-78"/>
            </a:endParaRPr>
          </a:p>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يتقبل النقد البناء ويعيد النظر في قراراته عند الحاجة</a:t>
            </a:r>
            <a:endParaRPr lang="en-US" sz="1208" dirty="0">
              <a:latin typeface="Alexandria" pitchFamily="2" charset="-78"/>
              <a:cs typeface="Alexandria" pitchFamily="2" charset="-78"/>
            </a:endParaRPr>
          </a:p>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يبحث عن الحقائق وراء الادعاءات</a:t>
            </a:r>
            <a:endParaRPr lang="en-US" sz="1208"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CBC32C93-88AD-8911-B7DB-6A490B60BEBD}"/>
              </a:ext>
            </a:extLst>
          </p:cNvPr>
          <p:cNvSpPr/>
          <p:nvPr/>
        </p:nvSpPr>
        <p:spPr>
          <a:xfrm>
            <a:off x="9487794" y="2224187"/>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الاتساق والعدل</a:t>
            </a:r>
            <a:endParaRPr lang="en-US" sz="1625"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02EA2670-CD69-D41C-BC28-69674D035862}"/>
              </a:ext>
            </a:extLst>
          </p:cNvPr>
          <p:cNvSpPr/>
          <p:nvPr/>
        </p:nvSpPr>
        <p:spPr>
          <a:xfrm>
            <a:off x="6295033" y="2641898"/>
            <a:ext cx="5271393" cy="1176635"/>
          </a:xfrm>
          <a:prstGeom prst="rect">
            <a:avLst/>
          </a:prstGeom>
          <a:noFill/>
          <a:ln/>
        </p:spPr>
        <p:txBody>
          <a:bodyPr wrap="square" lIns="0" tIns="0" rIns="0" bIns="0" rtlCol="0" anchor="t"/>
          <a:lstStyle/>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يضمن أن تكون قراراته متسقة ولا تتعارض مع مبادئ المدرسة</a:t>
            </a:r>
            <a:endParaRPr lang="en-US" sz="1208" dirty="0">
              <a:latin typeface="Alexandria" pitchFamily="2" charset="-78"/>
              <a:cs typeface="Alexandria" pitchFamily="2" charset="-78"/>
            </a:endParaRPr>
          </a:p>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يعامل الجميع بعدل دون تحيز شخصي</a:t>
            </a:r>
            <a:endParaRPr lang="en-US" sz="1208" dirty="0">
              <a:latin typeface="Alexandria" pitchFamily="2" charset="-78"/>
              <a:cs typeface="Alexandria" pitchFamily="2" charset="-78"/>
            </a:endParaRPr>
          </a:p>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يحافظ على المبادئ الأساسية</a:t>
            </a:r>
            <a:endParaRPr lang="en-US" sz="1208" dirty="0">
              <a:latin typeface="Alexandria" pitchFamily="2" charset="-78"/>
              <a:cs typeface="Alexandria" pitchFamily="2" charset="-78"/>
            </a:endParaRPr>
          </a:p>
          <a:p>
            <a:pPr marL="285739" indent="-285739" algn="r" rtl="1">
              <a:lnSpc>
                <a:spcPct val="150000"/>
              </a:lnSpc>
              <a:buSzPct val="100000"/>
              <a:buChar char="•"/>
            </a:pPr>
            <a:r>
              <a:rPr lang="en-US" sz="1208" dirty="0">
                <a:solidFill>
                  <a:srgbClr val="384653"/>
                </a:solidFill>
                <a:latin typeface="Alexandria" pitchFamily="2" charset="-78"/>
                <a:ea typeface="Montserrat" pitchFamily="34" charset="-122"/>
                <a:cs typeface="Alexandria" pitchFamily="2" charset="-78"/>
              </a:rPr>
              <a:t>يبقي مرونة في التطبيق عند الضرورة</a:t>
            </a:r>
            <a:endParaRPr lang="en-US" sz="1208"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11D945FC-4E7A-96C4-346B-6988DBA9937F}"/>
              </a:ext>
            </a:extLst>
          </p:cNvPr>
          <p:cNvSpPr/>
          <p:nvPr/>
        </p:nvSpPr>
        <p:spPr>
          <a:xfrm>
            <a:off x="631924" y="4130484"/>
            <a:ext cx="10928152" cy="26094"/>
          </a:xfrm>
          <a:prstGeom prst="rect">
            <a:avLst/>
          </a:prstGeom>
          <a:solidFill>
            <a:srgbClr val="384653">
              <a:alpha val="50000"/>
            </a:srgbClr>
          </a:solidFill>
          <a:ln/>
        </p:spPr>
      </p:sp>
      <p:sp>
        <p:nvSpPr>
          <p:cNvPr id="12" name="Shape 6">
            <a:extLst>
              <a:ext uri="{FF2B5EF4-FFF2-40B4-BE49-F238E27FC236}">
                <a16:creationId xmlns:a16="http://schemas.microsoft.com/office/drawing/2014/main" id="{207A4F0B-04E8-914A-D7D1-A1740199BD85}"/>
              </a:ext>
            </a:extLst>
          </p:cNvPr>
          <p:cNvSpPr/>
          <p:nvPr/>
        </p:nvSpPr>
        <p:spPr>
          <a:xfrm>
            <a:off x="6174979" y="4334272"/>
            <a:ext cx="5385098" cy="1213942"/>
          </a:xfrm>
          <a:prstGeom prst="roundRect">
            <a:avLst>
              <a:gd name="adj" fmla="val 7532"/>
            </a:avLst>
          </a:prstGeom>
          <a:solidFill>
            <a:srgbClr val="D4E9F7"/>
          </a:solidFill>
          <a:ln w="22860">
            <a:solidFill>
              <a:srgbClr val="BACFDD"/>
            </a:solidFill>
            <a:prstDash val="solid"/>
          </a:ln>
        </p:spPr>
        <p:txBody>
          <a:bodyPr/>
          <a:lstStyle/>
          <a:p>
            <a:endParaRPr lang="en-US" dirty="0"/>
          </a:p>
        </p:txBody>
      </p:sp>
      <p:pic>
        <p:nvPicPr>
          <p:cNvPr id="13" name="Image 0" descr="preencoded.png">
            <a:extLst>
              <a:ext uri="{FF2B5EF4-FFF2-40B4-BE49-F238E27FC236}">
                <a16:creationId xmlns:a16="http://schemas.microsoft.com/office/drawing/2014/main" id="{2D03AEE5-9CFF-1004-967B-7209D689F8E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02926" y="4334272"/>
            <a:ext cx="76200" cy="1213942"/>
          </a:xfrm>
          <a:prstGeom prst="rect">
            <a:avLst/>
          </a:prstGeom>
        </p:spPr>
      </p:pic>
      <p:sp>
        <p:nvSpPr>
          <p:cNvPr id="14" name="Text 7">
            <a:extLst>
              <a:ext uri="{FF2B5EF4-FFF2-40B4-BE49-F238E27FC236}">
                <a16:creationId xmlns:a16="http://schemas.microsoft.com/office/drawing/2014/main" id="{717BE95C-DEC1-DE9A-7B20-09BB67F95937}"/>
              </a:ext>
            </a:extLst>
          </p:cNvPr>
          <p:cNvSpPr/>
          <p:nvPr/>
        </p:nvSpPr>
        <p:spPr>
          <a:xfrm>
            <a:off x="9247287" y="4511278"/>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المرونة والتكيف</a:t>
            </a:r>
            <a:endParaRPr lang="en-US" sz="1625"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2753495C-DAF3-BC68-774E-345E1A06463F}"/>
              </a:ext>
            </a:extLst>
          </p:cNvPr>
          <p:cNvSpPr/>
          <p:nvPr/>
        </p:nvSpPr>
        <p:spPr>
          <a:xfrm>
            <a:off x="6351984" y="4865787"/>
            <a:ext cx="4973935" cy="505420"/>
          </a:xfrm>
          <a:prstGeom prst="rect">
            <a:avLst/>
          </a:prstGeom>
          <a:noFill/>
          <a:ln/>
        </p:spPr>
        <p:txBody>
          <a:bodyPr wrap="square" lIns="0" tIns="0" rIns="0" bIns="0" rtlCol="0" anchor="t"/>
          <a:lstStyle/>
          <a:p>
            <a:pPr algn="r" rtl="1">
              <a:lnSpc>
                <a:spcPct val="150000"/>
              </a:lnSpc>
            </a:pPr>
            <a:r>
              <a:rPr lang="en-US" sz="1208" dirty="0">
                <a:solidFill>
                  <a:srgbClr val="384653"/>
                </a:solidFill>
                <a:latin typeface="Alexandria" pitchFamily="2" charset="-78"/>
                <a:ea typeface="Montserrat" pitchFamily="34" charset="-122"/>
                <a:cs typeface="Alexandria" pitchFamily="2" charset="-78"/>
              </a:rPr>
              <a:t>يوازن بين المبادئ الثابتة ومرونة التغيير عند الضرورة، ويتعامل مع المواقف غير المتوقعة بهدوء وتحليل سريع</a:t>
            </a:r>
            <a:endParaRPr lang="en-US" sz="1208"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88221DA5-1B2D-D7AB-D763-C5F4BF0B60F9}"/>
              </a:ext>
            </a:extLst>
          </p:cNvPr>
          <p:cNvSpPr/>
          <p:nvPr/>
        </p:nvSpPr>
        <p:spPr>
          <a:xfrm>
            <a:off x="631924" y="4334272"/>
            <a:ext cx="5385098" cy="1213942"/>
          </a:xfrm>
          <a:prstGeom prst="roundRect">
            <a:avLst>
              <a:gd name="adj" fmla="val 7532"/>
            </a:avLst>
          </a:prstGeom>
          <a:solidFill>
            <a:srgbClr val="D4E9F7"/>
          </a:solidFill>
          <a:ln w="22860">
            <a:solidFill>
              <a:srgbClr val="BACFDD"/>
            </a:solidFill>
            <a:prstDash val="solid"/>
          </a:ln>
        </p:spPr>
      </p:sp>
      <p:pic>
        <p:nvPicPr>
          <p:cNvPr id="17" name="Image 1" descr="preencoded.png">
            <a:extLst>
              <a:ext uri="{FF2B5EF4-FFF2-40B4-BE49-F238E27FC236}">
                <a16:creationId xmlns:a16="http://schemas.microsoft.com/office/drawing/2014/main" id="{F2DC1550-9ACA-2BEA-9B09-5CFF97B331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59872" y="4334272"/>
            <a:ext cx="76200" cy="1213942"/>
          </a:xfrm>
          <a:prstGeom prst="rect">
            <a:avLst/>
          </a:prstGeom>
        </p:spPr>
      </p:pic>
      <p:sp>
        <p:nvSpPr>
          <p:cNvPr id="18" name="Text 10">
            <a:extLst>
              <a:ext uri="{FF2B5EF4-FFF2-40B4-BE49-F238E27FC236}">
                <a16:creationId xmlns:a16="http://schemas.microsoft.com/office/drawing/2014/main" id="{61E8BFB8-D83D-D8A4-9AA8-73F55920C626}"/>
              </a:ext>
            </a:extLst>
          </p:cNvPr>
          <p:cNvSpPr/>
          <p:nvPr/>
        </p:nvSpPr>
        <p:spPr>
          <a:xfrm>
            <a:off x="3704233" y="4511278"/>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التواصل العقلاني</a:t>
            </a:r>
            <a:endParaRPr lang="en-US" sz="1625" dirty="0">
              <a:solidFill>
                <a:schemeClr val="accent2">
                  <a:lumMod val="75000"/>
                </a:schemeClr>
              </a:solidFill>
              <a:latin typeface="Alexandria" pitchFamily="2" charset="-78"/>
              <a:cs typeface="Alexandria" pitchFamily="2" charset="-78"/>
            </a:endParaRPr>
          </a:p>
        </p:txBody>
      </p:sp>
      <p:sp>
        <p:nvSpPr>
          <p:cNvPr id="19" name="Text 11">
            <a:extLst>
              <a:ext uri="{FF2B5EF4-FFF2-40B4-BE49-F238E27FC236}">
                <a16:creationId xmlns:a16="http://schemas.microsoft.com/office/drawing/2014/main" id="{6603C3DA-5B84-EF6D-0E3E-4425174C408A}"/>
              </a:ext>
            </a:extLst>
          </p:cNvPr>
          <p:cNvSpPr/>
          <p:nvPr/>
        </p:nvSpPr>
        <p:spPr>
          <a:xfrm>
            <a:off x="808931" y="4865787"/>
            <a:ext cx="4973935" cy="505420"/>
          </a:xfrm>
          <a:prstGeom prst="rect">
            <a:avLst/>
          </a:prstGeom>
          <a:noFill/>
          <a:ln/>
        </p:spPr>
        <p:txBody>
          <a:bodyPr wrap="square" lIns="0" tIns="0" rIns="0" bIns="0" rtlCol="0" anchor="t"/>
          <a:lstStyle/>
          <a:p>
            <a:pPr algn="r" rtl="1">
              <a:lnSpc>
                <a:spcPct val="150000"/>
              </a:lnSpc>
            </a:pPr>
            <a:r>
              <a:rPr lang="en-US" sz="1208" dirty="0">
                <a:solidFill>
                  <a:srgbClr val="384653"/>
                </a:solidFill>
                <a:latin typeface="Alexandria" pitchFamily="2" charset="-78"/>
                <a:ea typeface="Montserrat" pitchFamily="34" charset="-122"/>
                <a:cs typeface="Alexandria" pitchFamily="2" charset="-78"/>
              </a:rPr>
              <a:t>يوضح الأسباب وراء قراراته للمعلمين والطلاب وأولياء الأمور، ويشجع على النقاش العقلاني والحوار الهادف داخل المدرسة</a:t>
            </a:r>
            <a:endParaRPr lang="en-US" sz="1208" dirty="0">
              <a:latin typeface="Alexandria" pitchFamily="2" charset="-78"/>
              <a:cs typeface="Alexandria" pitchFamily="2" charset="-78"/>
            </a:endParaRPr>
          </a:p>
        </p:txBody>
      </p:sp>
    </p:spTree>
    <p:extLst>
      <p:ext uri="{BB962C8B-B14F-4D97-AF65-F5344CB8AC3E}">
        <p14:creationId xmlns:p14="http://schemas.microsoft.com/office/powerpoint/2010/main" val="41499543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8529" y="30186"/>
            <a:ext cx="11903471" cy="6797629"/>
          </a:xfrm>
          <a:prstGeom prst="rect">
            <a:avLst/>
          </a:prstGeom>
          <a:noFill/>
          <a:ln w="12700" cap="flat" cmpd="sng">
            <a:noFill/>
            <a:prstDash val="solid"/>
            <a:miter/>
          </a:ln>
        </p:spPr>
      </p:pic>
      <p:sp>
        <p:nvSpPr>
          <p:cNvPr id="108" name="Rectangle"/>
          <p:cNvSpPr>
            <a:spLocks/>
          </p:cNvSpPr>
          <p:nvPr/>
        </p:nvSpPr>
        <p:spPr>
          <a:xfrm>
            <a:off x="5438610" y="1981636"/>
            <a:ext cx="5840809" cy="14473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5583"/>
              </a:lnSpc>
            </a:pPr>
            <a:r>
              <a:rPr lang="ar-SA" altLang="zh-CN" sz="2800" b="1" kern="1200" dirty="0">
                <a:solidFill>
                  <a:srgbClr val="00B0F0"/>
                </a:solidFill>
                <a:latin typeface="Alexandria Bold" pitchFamily="34" charset="0"/>
                <a:ea typeface="Alexandria Bold" pitchFamily="34" charset="0"/>
                <a:cs typeface="Alexandria Bold" pitchFamily="34" charset="0"/>
              </a:rPr>
              <a:t>التفكير المنطقي في البيئة التعليمية</a:t>
            </a:r>
            <a:endParaRPr lang="zh-CN" altLang="en-US" sz="2800" kern="1200" dirty="0">
              <a:solidFill>
                <a:srgbClr val="00B0F0"/>
              </a:solidFill>
              <a:latin typeface="Calibri" charset="0"/>
              <a:ea typeface="等线" charset="0"/>
              <a:cs typeface="Calibri" charset="0"/>
            </a:endParaRPr>
          </a:p>
        </p:txBody>
      </p:sp>
      <p:sp>
        <p:nvSpPr>
          <p:cNvPr id="8" name="TextBox 7">
            <a:extLst>
              <a:ext uri="{FF2B5EF4-FFF2-40B4-BE49-F238E27FC236}">
                <a16:creationId xmlns:a16="http://schemas.microsoft.com/office/drawing/2014/main" id="{218027FD-B160-1C40-D19D-0F7CDF3C4F42}"/>
              </a:ext>
            </a:extLst>
          </p:cNvPr>
          <p:cNvSpPr txBox="1"/>
          <p:nvPr/>
        </p:nvSpPr>
        <p:spPr>
          <a:xfrm>
            <a:off x="4532886" y="3124160"/>
            <a:ext cx="7068706" cy="1497205"/>
          </a:xfrm>
          <a:prstGeom prst="rect">
            <a:avLst/>
          </a:prstGeom>
          <a:noFill/>
        </p:spPr>
        <p:txBody>
          <a:bodyPr wrap="square" rtlCol="0">
            <a:spAutoFit/>
          </a:bodyPr>
          <a:lstStyle/>
          <a:p>
            <a:pPr algn="ctr" rtl="1">
              <a:lnSpc>
                <a:spcPct val="200000"/>
              </a:lnSpc>
            </a:pPr>
            <a:r>
              <a:rPr lang="ar-SA" sz="1600" b="1" kern="1200" dirty="0">
                <a:solidFill>
                  <a:srgbClr val="15213F"/>
                </a:solidFill>
                <a:latin typeface="Alexandria" pitchFamily="34" charset="0"/>
                <a:cs typeface="Alexandria" pitchFamily="34" charset="0"/>
              </a:rPr>
              <a:t>التفكير المنطقي في البيئة التعليمية : </a:t>
            </a:r>
            <a:r>
              <a:rPr lang="ar-SA" sz="1600" kern="1200" dirty="0">
                <a:solidFill>
                  <a:srgbClr val="15213F"/>
                </a:solidFill>
                <a:latin typeface="Alexandria" pitchFamily="34" charset="0"/>
                <a:cs typeface="Alexandria" pitchFamily="34" charset="0"/>
              </a:rPr>
              <a:t>هو الأساس الذي يُمكّن القائد والمعلم من تحليل المواقف التربوية بموضوعية، واتخاذ قرارات مبنية على الأدلة بما يضمن تحسين جودة التعلم وتحقيق الأهداف التعليمية بكفاءة.</a:t>
            </a:r>
            <a:endParaRPr lang="en-US" sz="1600" kern="1200" dirty="0">
              <a:solidFill>
                <a:srgbClr val="15213F"/>
              </a:solidFill>
              <a:latin typeface="Alexandria" pitchFamily="34" charset="0"/>
              <a:cs typeface="Alexandria" pitchFamily="34" charset="0"/>
            </a:endParaRPr>
          </a:p>
        </p:txBody>
      </p:sp>
      <p:pic>
        <p:nvPicPr>
          <p:cNvPr id="6" name="Image 0" descr="preencoded.png">
            <a:extLst>
              <a:ext uri="{FF2B5EF4-FFF2-40B4-BE49-F238E27FC236}">
                <a16:creationId xmlns:a16="http://schemas.microsoft.com/office/drawing/2014/main" id="{65E2A700-C1A7-0B5F-46B8-4FBF7DA2BAE5}"/>
              </a:ext>
            </a:extLst>
          </p:cNvPr>
          <p:cNvPicPr>
            <a:picLocks noChangeAspect="1"/>
          </p:cNvPicPr>
          <p:nvPr/>
        </p:nvPicPr>
        <p:blipFill>
          <a:blip r:embed="rId4" cstate="screen">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tretch>
            <a:fillRect/>
          </a:stretch>
        </p:blipFill>
        <p:spPr>
          <a:xfrm>
            <a:off x="479376" y="1340768"/>
            <a:ext cx="4066098" cy="5250367"/>
          </a:xfrm>
          <a:prstGeom prst="rect">
            <a:avLst/>
          </a:prstGeom>
        </p:spPr>
      </p:pic>
    </p:spTree>
    <p:extLst>
      <p:ext uri="{BB962C8B-B14F-4D97-AF65-F5344CB8AC3E}">
        <p14:creationId xmlns:p14="http://schemas.microsoft.com/office/powerpoint/2010/main" val="26421185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2C031A3A-F3CB-4FF8-7E04-033F8B42A352}"/>
              </a:ext>
            </a:extLst>
          </p:cNvPr>
          <p:cNvSpPr/>
          <p:nvPr/>
        </p:nvSpPr>
        <p:spPr>
          <a:xfrm>
            <a:off x="4683915" y="1299242"/>
            <a:ext cx="6735267" cy="519608"/>
          </a:xfrm>
          <a:prstGeom prst="rect">
            <a:avLst/>
          </a:prstGeom>
          <a:noFill/>
          <a:ln/>
        </p:spPr>
        <p:txBody>
          <a:bodyPr wrap="none" lIns="0" tIns="0" rIns="0" bIns="0" rtlCol="0" anchor="t"/>
          <a:lstStyle/>
          <a:p>
            <a:pPr algn="r" rtl="1">
              <a:lnSpc>
                <a:spcPts val="4083"/>
              </a:lnSpc>
            </a:pPr>
            <a:r>
              <a:rPr lang="ar-SA" sz="2400" b="1" dirty="0">
                <a:solidFill>
                  <a:srgbClr val="00B0F0"/>
                </a:solidFill>
                <a:latin typeface="Alexandria" pitchFamily="2" charset="-78"/>
                <a:ea typeface="Barlow Bold" pitchFamily="34" charset="-122"/>
                <a:cs typeface="Alexandria" pitchFamily="2" charset="-78"/>
              </a:rPr>
              <a:t>التفكير المنطقي أساس اتخاذ القرار التربوي</a:t>
            </a:r>
            <a:endParaRPr lang="ar-SA" sz="2400" dirty="0">
              <a:solidFill>
                <a:srgbClr val="00B0F0"/>
              </a:solidFill>
              <a:latin typeface="Alexandria" pitchFamily="2" charset="-78"/>
              <a:cs typeface="Alexandria" pitchFamily="2" charset="-78"/>
            </a:endParaRPr>
          </a:p>
        </p:txBody>
      </p:sp>
      <p:sp>
        <p:nvSpPr>
          <p:cNvPr id="9" name="Text 1">
            <a:extLst>
              <a:ext uri="{FF2B5EF4-FFF2-40B4-BE49-F238E27FC236}">
                <a16:creationId xmlns:a16="http://schemas.microsoft.com/office/drawing/2014/main" id="{9D084149-0307-AA5B-97D9-929F0D71CCBF}"/>
              </a:ext>
            </a:extLst>
          </p:cNvPr>
          <p:cNvSpPr/>
          <p:nvPr/>
        </p:nvSpPr>
        <p:spPr>
          <a:xfrm>
            <a:off x="575517" y="1918534"/>
            <a:ext cx="10928152" cy="505420"/>
          </a:xfrm>
          <a:prstGeom prst="rect">
            <a:avLst/>
          </a:prstGeom>
          <a:noFill/>
          <a:ln/>
        </p:spPr>
        <p:txBody>
          <a:bodyPr wrap="square" lIns="0" tIns="0" rIns="0" bIns="0" rtlCol="0" anchor="t"/>
          <a:lstStyle/>
          <a:p>
            <a:pPr algn="r" rtl="1">
              <a:lnSpc>
                <a:spcPct val="150000"/>
              </a:lnSpc>
            </a:pPr>
            <a:r>
              <a:rPr lang="ar-SA" dirty="0">
                <a:solidFill>
                  <a:srgbClr val="384653"/>
                </a:solidFill>
                <a:latin typeface="Alexandria" pitchFamily="2" charset="-78"/>
                <a:ea typeface="Montserrat" pitchFamily="34" charset="-122"/>
                <a:cs typeface="Alexandria" pitchFamily="2" charset="-78"/>
              </a:rPr>
              <a:t>اتخاذ القرار يُعد من أهم وظائف القائد التربوي، وهو عملية اختيار أنسب البدائل لتحقيق هدف محدد في ضوء معطيات متاحة. وهنا يتداخل التفكير المنطقي بوصفه الأداة العقلية التي تضبط هذه العملية وتمنحها الموضوعية والعلمية.</a:t>
            </a:r>
            <a:endParaRPr lang="ar-SA"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9B0B6A27-5CE0-C9A5-C474-02DB2A2910F3}"/>
              </a:ext>
            </a:extLst>
          </p:cNvPr>
          <p:cNvSpPr/>
          <p:nvPr/>
        </p:nvSpPr>
        <p:spPr>
          <a:xfrm>
            <a:off x="11266634" y="3003947"/>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01</a:t>
            </a:r>
            <a:endParaRPr lang="ar-SA" sz="1208">
              <a:latin typeface="Alexandria" pitchFamily="2" charset="-78"/>
              <a:cs typeface="Alexandria" pitchFamily="2" charset="-78"/>
            </a:endParaRPr>
          </a:p>
        </p:txBody>
      </p:sp>
      <p:pic>
        <p:nvPicPr>
          <p:cNvPr id="11" name="Image 0" descr="preencoded.png">
            <a:extLst>
              <a:ext uri="{FF2B5EF4-FFF2-40B4-BE49-F238E27FC236}">
                <a16:creationId xmlns:a16="http://schemas.microsoft.com/office/drawing/2014/main" id="{71372916-55A9-29CB-A1DD-FA9C8F23CC7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87244" y="3253383"/>
            <a:ext cx="3537347" cy="19050"/>
          </a:xfrm>
          <a:prstGeom prst="rect">
            <a:avLst/>
          </a:prstGeom>
        </p:spPr>
      </p:pic>
      <p:sp>
        <p:nvSpPr>
          <p:cNvPr id="12" name="Text 3">
            <a:extLst>
              <a:ext uri="{FF2B5EF4-FFF2-40B4-BE49-F238E27FC236}">
                <a16:creationId xmlns:a16="http://schemas.microsoft.com/office/drawing/2014/main" id="{140EA8FE-2C64-058A-3198-53F187A7EB77}"/>
              </a:ext>
            </a:extLst>
          </p:cNvPr>
          <p:cNvSpPr/>
          <p:nvPr/>
        </p:nvSpPr>
        <p:spPr>
          <a:xfrm>
            <a:off x="9345959" y="3370461"/>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تحديد المشكلة بدقة</a:t>
            </a:r>
            <a:endParaRPr lang="ar-SA" sz="1625">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70EDE9BB-48CD-6481-C1A6-813FF8490D3C}"/>
              </a:ext>
            </a:extLst>
          </p:cNvPr>
          <p:cNvSpPr/>
          <p:nvPr/>
        </p:nvSpPr>
        <p:spPr>
          <a:xfrm>
            <a:off x="7887244" y="3724970"/>
            <a:ext cx="3537347" cy="505420"/>
          </a:xfrm>
          <a:prstGeom prst="rect">
            <a:avLst/>
          </a:prstGeom>
          <a:noFill/>
          <a:ln/>
        </p:spPr>
        <p:txBody>
          <a:bodyPr wrap="squar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قبل البحث عن الحل، يُحدد القائد طبيعة المشكلة بدقة، ويصوغها بطريقة واضحة وقابلة للقياس.</a:t>
            </a:r>
            <a:endParaRPr lang="ar-SA">
              <a:latin typeface="Alexandria" pitchFamily="2" charset="-78"/>
              <a:cs typeface="Alexandria" pitchFamily="2" charset="-78"/>
            </a:endParaRPr>
          </a:p>
        </p:txBody>
      </p:sp>
      <p:sp>
        <p:nvSpPr>
          <p:cNvPr id="14" name="Text 5">
            <a:extLst>
              <a:ext uri="{FF2B5EF4-FFF2-40B4-BE49-F238E27FC236}">
                <a16:creationId xmlns:a16="http://schemas.microsoft.com/office/drawing/2014/main" id="{29EE7E69-4C1D-6C45-2612-338571537484}"/>
              </a:ext>
            </a:extLst>
          </p:cNvPr>
          <p:cNvSpPr/>
          <p:nvPr/>
        </p:nvSpPr>
        <p:spPr>
          <a:xfrm>
            <a:off x="7571332" y="3003947"/>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02</a:t>
            </a:r>
            <a:endParaRPr lang="ar-SA" sz="1208">
              <a:latin typeface="Alexandria" pitchFamily="2" charset="-78"/>
              <a:cs typeface="Alexandria" pitchFamily="2" charset="-78"/>
            </a:endParaRPr>
          </a:p>
        </p:txBody>
      </p:sp>
      <p:pic>
        <p:nvPicPr>
          <p:cNvPr id="15" name="Image 1" descr="preencoded.png">
            <a:extLst>
              <a:ext uri="{FF2B5EF4-FFF2-40B4-BE49-F238E27FC236}">
                <a16:creationId xmlns:a16="http://schemas.microsoft.com/office/drawing/2014/main" id="{6F041803-36A5-F586-96D2-CF11CC4C93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91842" y="3253383"/>
            <a:ext cx="3537446" cy="19050"/>
          </a:xfrm>
          <a:prstGeom prst="rect">
            <a:avLst/>
          </a:prstGeom>
        </p:spPr>
      </p:pic>
      <p:sp>
        <p:nvSpPr>
          <p:cNvPr id="16" name="Text 6">
            <a:extLst>
              <a:ext uri="{FF2B5EF4-FFF2-40B4-BE49-F238E27FC236}">
                <a16:creationId xmlns:a16="http://schemas.microsoft.com/office/drawing/2014/main" id="{442CFDE7-056E-3B3C-F21F-BD8E461FE99F}"/>
              </a:ext>
            </a:extLst>
          </p:cNvPr>
          <p:cNvSpPr/>
          <p:nvPr/>
        </p:nvSpPr>
        <p:spPr>
          <a:xfrm>
            <a:off x="5344367" y="3370461"/>
            <a:ext cx="2384921"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التمييز بين الأعراض والأسباب</a:t>
            </a:r>
            <a:endParaRPr lang="ar-SA" sz="1625">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AE264198-7A98-7EC8-7E88-93C2EC396671}"/>
              </a:ext>
            </a:extLst>
          </p:cNvPr>
          <p:cNvSpPr/>
          <p:nvPr/>
        </p:nvSpPr>
        <p:spPr>
          <a:xfrm>
            <a:off x="4191842" y="3724970"/>
            <a:ext cx="3537446" cy="505420"/>
          </a:xfrm>
          <a:prstGeom prst="rect">
            <a:avLst/>
          </a:prstGeom>
          <a:noFill/>
          <a:ln/>
        </p:spPr>
        <p:txBody>
          <a:bodyPr wrap="squar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لا يكتفي بالظواهر الخارجية، بل يبحث عن الأسباب الجذرية التي تؤدي إلى المشكلة.</a:t>
            </a:r>
            <a:endParaRPr lang="ar-SA">
              <a:latin typeface="Alexandria" pitchFamily="2" charset="-78"/>
              <a:cs typeface="Alexandria" pitchFamily="2" charset="-78"/>
            </a:endParaRPr>
          </a:p>
        </p:txBody>
      </p:sp>
      <p:sp>
        <p:nvSpPr>
          <p:cNvPr id="18" name="Text 8">
            <a:extLst>
              <a:ext uri="{FF2B5EF4-FFF2-40B4-BE49-F238E27FC236}">
                <a16:creationId xmlns:a16="http://schemas.microsoft.com/office/drawing/2014/main" id="{56EDDE0D-2764-D26F-C63F-651CD08DBB8C}"/>
              </a:ext>
            </a:extLst>
          </p:cNvPr>
          <p:cNvSpPr/>
          <p:nvPr/>
        </p:nvSpPr>
        <p:spPr>
          <a:xfrm>
            <a:off x="3875929" y="3003947"/>
            <a:ext cx="157957" cy="197445"/>
          </a:xfrm>
          <a:prstGeom prst="rect">
            <a:avLst/>
          </a:prstGeom>
          <a:noFill/>
          <a:ln/>
        </p:spPr>
        <p:txBody>
          <a:bodyPr wrap="none" lIns="0" tIns="0" rIns="0" bIns="0" rtlCol="0" anchor="t"/>
          <a:lstStyle/>
          <a:p>
            <a:pPr rtl="1">
              <a:lnSpc>
                <a:spcPts val="1958"/>
              </a:lnSpc>
            </a:pPr>
            <a:r>
              <a:rPr lang="ar-SA" sz="1208">
                <a:solidFill>
                  <a:srgbClr val="384653"/>
                </a:solidFill>
                <a:latin typeface="Alexandria" pitchFamily="2" charset="-78"/>
                <a:ea typeface="Barlow Light" pitchFamily="34" charset="-122"/>
                <a:cs typeface="Alexandria" pitchFamily="2" charset="-78"/>
              </a:rPr>
              <a:t>03</a:t>
            </a:r>
            <a:endParaRPr lang="ar-SA" sz="1208">
              <a:latin typeface="Alexandria" pitchFamily="2" charset="-78"/>
              <a:cs typeface="Alexandria" pitchFamily="2" charset="-78"/>
            </a:endParaRPr>
          </a:p>
        </p:txBody>
      </p:sp>
      <p:pic>
        <p:nvPicPr>
          <p:cNvPr id="19" name="Image 2" descr="preencoded.png">
            <a:extLst>
              <a:ext uri="{FF2B5EF4-FFF2-40B4-BE49-F238E27FC236}">
                <a16:creationId xmlns:a16="http://schemas.microsoft.com/office/drawing/2014/main" id="{D1E01FFA-90FE-46D4-EA45-37A11EB8F44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6538" y="3253383"/>
            <a:ext cx="3537347" cy="19050"/>
          </a:xfrm>
          <a:prstGeom prst="rect">
            <a:avLst/>
          </a:prstGeom>
        </p:spPr>
      </p:pic>
      <p:sp>
        <p:nvSpPr>
          <p:cNvPr id="20" name="Text 9">
            <a:extLst>
              <a:ext uri="{FF2B5EF4-FFF2-40B4-BE49-F238E27FC236}">
                <a16:creationId xmlns:a16="http://schemas.microsoft.com/office/drawing/2014/main" id="{8B98DC6A-630C-507C-6F20-8337AA72EB84}"/>
              </a:ext>
            </a:extLst>
          </p:cNvPr>
          <p:cNvSpPr/>
          <p:nvPr/>
        </p:nvSpPr>
        <p:spPr>
          <a:xfrm>
            <a:off x="1955253" y="3370461"/>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جمع البيانات</a:t>
            </a:r>
            <a:endParaRPr lang="ar-SA" sz="1625">
              <a:solidFill>
                <a:schemeClr val="accent2">
                  <a:lumMod val="75000"/>
                </a:schemeClr>
              </a:solidFill>
              <a:latin typeface="Alexandria" pitchFamily="2" charset="-78"/>
              <a:cs typeface="Alexandria" pitchFamily="2" charset="-78"/>
            </a:endParaRPr>
          </a:p>
        </p:txBody>
      </p:sp>
      <p:sp>
        <p:nvSpPr>
          <p:cNvPr id="21" name="Text 10">
            <a:extLst>
              <a:ext uri="{FF2B5EF4-FFF2-40B4-BE49-F238E27FC236}">
                <a16:creationId xmlns:a16="http://schemas.microsoft.com/office/drawing/2014/main" id="{6AC3CBF4-3D4B-B263-402A-5665CA91AF7A}"/>
              </a:ext>
            </a:extLst>
          </p:cNvPr>
          <p:cNvSpPr/>
          <p:nvPr/>
        </p:nvSpPr>
        <p:spPr>
          <a:xfrm>
            <a:off x="496538" y="3724970"/>
            <a:ext cx="3583238" cy="505420"/>
          </a:xfrm>
          <a:prstGeom prst="rect">
            <a:avLst/>
          </a:prstGeom>
          <a:noFill/>
          <a:ln/>
        </p:spPr>
        <p:txBody>
          <a:bodyPr wrap="squar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يجمع بيانات كمية نتائج، إحصائيات) ونوعية ملاحظات، تقارير، مقابلات ذات صلة بالمشكلة.</a:t>
            </a:r>
            <a:endParaRPr lang="ar-SA">
              <a:latin typeface="Alexandria" pitchFamily="2" charset="-78"/>
              <a:cs typeface="Alexandria" pitchFamily="2" charset="-78"/>
            </a:endParaRPr>
          </a:p>
        </p:txBody>
      </p:sp>
      <p:sp>
        <p:nvSpPr>
          <p:cNvPr id="22" name="Text 11">
            <a:extLst>
              <a:ext uri="{FF2B5EF4-FFF2-40B4-BE49-F238E27FC236}">
                <a16:creationId xmlns:a16="http://schemas.microsoft.com/office/drawing/2014/main" id="{B88D8C30-57FC-DEE0-A4E2-3CD118D2ED42}"/>
              </a:ext>
            </a:extLst>
          </p:cNvPr>
          <p:cNvSpPr/>
          <p:nvPr/>
        </p:nvSpPr>
        <p:spPr>
          <a:xfrm>
            <a:off x="11261225" y="4940264"/>
            <a:ext cx="157957" cy="197445"/>
          </a:xfrm>
          <a:prstGeom prst="rect">
            <a:avLst/>
          </a:prstGeom>
          <a:noFill/>
          <a:ln/>
        </p:spPr>
        <p:txBody>
          <a:bodyPr wrap="none" lIns="0" tIns="0" rIns="0" bIns="0" rtlCol="0" anchor="t"/>
          <a:lstStyle/>
          <a:p>
            <a:pPr rtl="1">
              <a:lnSpc>
                <a:spcPts val="1958"/>
              </a:lnSpc>
            </a:pPr>
            <a:r>
              <a:rPr lang="ar-SA" sz="1208" dirty="0">
                <a:solidFill>
                  <a:srgbClr val="384653"/>
                </a:solidFill>
                <a:latin typeface="Alexandria" pitchFamily="2" charset="-78"/>
                <a:ea typeface="Barlow Light" pitchFamily="34" charset="-122"/>
                <a:cs typeface="Alexandria" pitchFamily="2" charset="-78"/>
              </a:rPr>
              <a:t>04</a:t>
            </a:r>
            <a:endParaRPr lang="ar-SA" sz="1208" dirty="0">
              <a:latin typeface="Alexandria" pitchFamily="2" charset="-78"/>
              <a:cs typeface="Alexandria" pitchFamily="2" charset="-78"/>
            </a:endParaRPr>
          </a:p>
        </p:txBody>
      </p:sp>
      <p:pic>
        <p:nvPicPr>
          <p:cNvPr id="23" name="Image 3" descr="preencoded.png">
            <a:extLst>
              <a:ext uri="{FF2B5EF4-FFF2-40B4-BE49-F238E27FC236}">
                <a16:creationId xmlns:a16="http://schemas.microsoft.com/office/drawing/2014/main" id="{8E59E35B-5528-4B13-8FBD-79EFC91D0F1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39593" y="4740473"/>
            <a:ext cx="5384998" cy="19050"/>
          </a:xfrm>
          <a:prstGeom prst="rect">
            <a:avLst/>
          </a:prstGeom>
        </p:spPr>
      </p:pic>
      <p:sp>
        <p:nvSpPr>
          <p:cNvPr id="24" name="Text 12">
            <a:extLst>
              <a:ext uri="{FF2B5EF4-FFF2-40B4-BE49-F238E27FC236}">
                <a16:creationId xmlns:a16="http://schemas.microsoft.com/office/drawing/2014/main" id="{DF9F26E9-0C49-98BC-E72B-F2CE6AF99245}"/>
              </a:ext>
            </a:extLst>
          </p:cNvPr>
          <p:cNvSpPr/>
          <p:nvPr/>
        </p:nvSpPr>
        <p:spPr>
          <a:xfrm>
            <a:off x="9345959" y="5233367"/>
            <a:ext cx="2078633" cy="259755"/>
          </a:xfrm>
          <a:prstGeom prst="rect">
            <a:avLst/>
          </a:prstGeom>
          <a:noFill/>
          <a:ln/>
        </p:spPr>
        <p:txBody>
          <a:bodyPr wrap="none" lIns="0" tIns="0" rIns="0" bIns="0" rtlCol="0" anchor="t"/>
          <a:lstStyle/>
          <a:p>
            <a:pPr algn="r" rtl="1">
              <a:lnSpc>
                <a:spcPts val="2042"/>
              </a:lnSpc>
            </a:pPr>
            <a:r>
              <a:rPr lang="ar-SA" sz="1625" b="1" dirty="0">
                <a:solidFill>
                  <a:schemeClr val="accent2">
                    <a:lumMod val="75000"/>
                  </a:schemeClr>
                </a:solidFill>
                <a:latin typeface="Alexandria" pitchFamily="2" charset="-78"/>
                <a:ea typeface="Barlow Bold" pitchFamily="34" charset="-122"/>
                <a:cs typeface="Alexandria" pitchFamily="2" charset="-78"/>
              </a:rPr>
              <a:t>مقارنة البدائل</a:t>
            </a:r>
            <a:endParaRPr lang="ar-SA" sz="1625" dirty="0">
              <a:solidFill>
                <a:schemeClr val="accent2">
                  <a:lumMod val="75000"/>
                </a:schemeClr>
              </a:solidFill>
              <a:latin typeface="Alexandria" pitchFamily="2" charset="-78"/>
              <a:cs typeface="Alexandria" pitchFamily="2" charset="-78"/>
            </a:endParaRPr>
          </a:p>
        </p:txBody>
      </p:sp>
      <p:sp>
        <p:nvSpPr>
          <p:cNvPr id="25" name="Text 13">
            <a:extLst>
              <a:ext uri="{FF2B5EF4-FFF2-40B4-BE49-F238E27FC236}">
                <a16:creationId xmlns:a16="http://schemas.microsoft.com/office/drawing/2014/main" id="{10DCCFA7-2033-2D28-852A-9E341D474AA1}"/>
              </a:ext>
            </a:extLst>
          </p:cNvPr>
          <p:cNvSpPr/>
          <p:nvPr/>
        </p:nvSpPr>
        <p:spPr>
          <a:xfrm>
            <a:off x="6039593" y="5587876"/>
            <a:ext cx="5384998" cy="505420"/>
          </a:xfrm>
          <a:prstGeom prst="rect">
            <a:avLst/>
          </a:prstGeom>
          <a:noFill/>
          <a:ln/>
        </p:spPr>
        <p:txBody>
          <a:bodyPr wrap="square" lIns="0" tIns="0" rIns="0" bIns="0" rtlCol="0" anchor="t"/>
          <a:lstStyle/>
          <a:p>
            <a:pPr algn="r" rtl="1">
              <a:lnSpc>
                <a:spcPts val="1958"/>
              </a:lnSpc>
            </a:pPr>
            <a:r>
              <a:rPr lang="ar-SA" dirty="0">
                <a:solidFill>
                  <a:srgbClr val="384653"/>
                </a:solidFill>
                <a:latin typeface="Alexandria" pitchFamily="2" charset="-78"/>
                <a:ea typeface="Montserrat" pitchFamily="34" charset="-122"/>
                <a:cs typeface="Alexandria" pitchFamily="2" charset="-78"/>
              </a:rPr>
              <a:t>يقارن بين الحلول المختلفة وفق معايير واضحة: الفاعلية، الكلفة، الزمن، الأثر التربوي، والقابلية للتطبيق.</a:t>
            </a:r>
            <a:endParaRPr lang="ar-SA" dirty="0">
              <a:latin typeface="Alexandria" pitchFamily="2" charset="-78"/>
              <a:cs typeface="Alexandria" pitchFamily="2" charset="-78"/>
            </a:endParaRPr>
          </a:p>
        </p:txBody>
      </p:sp>
      <p:sp>
        <p:nvSpPr>
          <p:cNvPr id="26" name="Text 14">
            <a:extLst>
              <a:ext uri="{FF2B5EF4-FFF2-40B4-BE49-F238E27FC236}">
                <a16:creationId xmlns:a16="http://schemas.microsoft.com/office/drawing/2014/main" id="{0E11260C-31B4-6268-5A7A-A543B56E688B}"/>
              </a:ext>
            </a:extLst>
          </p:cNvPr>
          <p:cNvSpPr/>
          <p:nvPr/>
        </p:nvSpPr>
        <p:spPr>
          <a:xfrm>
            <a:off x="5723680" y="4916091"/>
            <a:ext cx="157957" cy="197445"/>
          </a:xfrm>
          <a:prstGeom prst="rect">
            <a:avLst/>
          </a:prstGeom>
          <a:noFill/>
          <a:ln/>
        </p:spPr>
        <p:txBody>
          <a:bodyPr wrap="none" lIns="0" tIns="0" rIns="0" bIns="0" rtlCol="0" anchor="t"/>
          <a:lstStyle/>
          <a:p>
            <a:pPr rtl="1">
              <a:lnSpc>
                <a:spcPts val="1958"/>
              </a:lnSpc>
            </a:pPr>
            <a:r>
              <a:rPr lang="ar-SA" sz="1208" dirty="0">
                <a:solidFill>
                  <a:srgbClr val="384653"/>
                </a:solidFill>
                <a:latin typeface="Alexandria" pitchFamily="2" charset="-78"/>
                <a:ea typeface="Barlow Light" pitchFamily="34" charset="-122"/>
                <a:cs typeface="Alexandria" pitchFamily="2" charset="-78"/>
              </a:rPr>
              <a:t>05</a:t>
            </a:r>
            <a:endParaRPr lang="ar-SA" sz="1208" dirty="0">
              <a:latin typeface="Alexandria" pitchFamily="2" charset="-78"/>
              <a:cs typeface="Alexandria" pitchFamily="2" charset="-78"/>
            </a:endParaRPr>
          </a:p>
        </p:txBody>
      </p:sp>
      <p:pic>
        <p:nvPicPr>
          <p:cNvPr id="27" name="Image 4" descr="preencoded.png">
            <a:extLst>
              <a:ext uri="{FF2B5EF4-FFF2-40B4-BE49-F238E27FC236}">
                <a16:creationId xmlns:a16="http://schemas.microsoft.com/office/drawing/2014/main" id="{E6972727-227E-EE13-C4EA-791973CE0C8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6539" y="4756249"/>
            <a:ext cx="5385098" cy="19050"/>
          </a:xfrm>
          <a:prstGeom prst="rect">
            <a:avLst/>
          </a:prstGeom>
        </p:spPr>
      </p:pic>
      <p:sp>
        <p:nvSpPr>
          <p:cNvPr id="28" name="Text 15">
            <a:extLst>
              <a:ext uri="{FF2B5EF4-FFF2-40B4-BE49-F238E27FC236}">
                <a16:creationId xmlns:a16="http://schemas.microsoft.com/office/drawing/2014/main" id="{3F475107-015F-D962-8B97-FB60C1A382DE}"/>
              </a:ext>
            </a:extLst>
          </p:cNvPr>
          <p:cNvSpPr/>
          <p:nvPr/>
        </p:nvSpPr>
        <p:spPr>
          <a:xfrm>
            <a:off x="3803004" y="5282605"/>
            <a:ext cx="2078633" cy="259755"/>
          </a:xfrm>
          <a:prstGeom prst="rect">
            <a:avLst/>
          </a:prstGeom>
          <a:noFill/>
          <a:ln/>
        </p:spPr>
        <p:txBody>
          <a:bodyPr wrap="none" lIns="0" tIns="0" rIns="0" bIns="0" rtlCol="0" anchor="t"/>
          <a:lstStyle/>
          <a:p>
            <a:pPr algn="r" rtl="1">
              <a:lnSpc>
                <a:spcPts val="2042"/>
              </a:lnSpc>
            </a:pPr>
            <a:r>
              <a:rPr lang="ar-SA" sz="1625" b="1">
                <a:solidFill>
                  <a:schemeClr val="accent2">
                    <a:lumMod val="75000"/>
                  </a:schemeClr>
                </a:solidFill>
                <a:latin typeface="Alexandria" pitchFamily="2" charset="-78"/>
                <a:ea typeface="Barlow Bold" pitchFamily="34" charset="-122"/>
                <a:cs typeface="Alexandria" pitchFamily="2" charset="-78"/>
              </a:rPr>
              <a:t>توقع النتائج</a:t>
            </a:r>
            <a:endParaRPr lang="ar-SA" sz="1625">
              <a:solidFill>
                <a:schemeClr val="accent2">
                  <a:lumMod val="75000"/>
                </a:schemeClr>
              </a:solidFill>
              <a:latin typeface="Alexandria" pitchFamily="2" charset="-78"/>
              <a:cs typeface="Alexandria" pitchFamily="2" charset="-78"/>
            </a:endParaRPr>
          </a:p>
        </p:txBody>
      </p:sp>
      <p:sp>
        <p:nvSpPr>
          <p:cNvPr id="29" name="Text 16">
            <a:extLst>
              <a:ext uri="{FF2B5EF4-FFF2-40B4-BE49-F238E27FC236}">
                <a16:creationId xmlns:a16="http://schemas.microsoft.com/office/drawing/2014/main" id="{F788F403-92CA-5663-E2EE-229F246ADE8D}"/>
              </a:ext>
            </a:extLst>
          </p:cNvPr>
          <p:cNvSpPr/>
          <p:nvPr/>
        </p:nvSpPr>
        <p:spPr>
          <a:xfrm>
            <a:off x="695400" y="5637113"/>
            <a:ext cx="5186237" cy="960239"/>
          </a:xfrm>
          <a:prstGeom prst="rect">
            <a:avLst/>
          </a:prstGeom>
          <a:noFill/>
          <a:ln/>
        </p:spPr>
        <p:txBody>
          <a:bodyPr wrap="none" lIns="0" tIns="0" rIns="0" bIns="0" rtlCol="0" anchor="t"/>
          <a:lstStyle/>
          <a:p>
            <a:pPr algn="r" rtl="1">
              <a:lnSpc>
                <a:spcPts val="1958"/>
              </a:lnSpc>
            </a:pPr>
            <a:r>
              <a:rPr lang="ar-SA">
                <a:solidFill>
                  <a:srgbClr val="384653"/>
                </a:solidFill>
                <a:latin typeface="Alexandria" pitchFamily="2" charset="-78"/>
                <a:ea typeface="Montserrat" pitchFamily="34" charset="-122"/>
                <a:cs typeface="Alexandria" pitchFamily="2" charset="-78"/>
              </a:rPr>
              <a:t>يتوقع النتائج المحتملة لكل خيار، ويقيم المخاطر والفرص </a:t>
            </a:r>
          </a:p>
          <a:p>
            <a:pPr algn="r" rtl="1">
              <a:lnSpc>
                <a:spcPts val="1958"/>
              </a:lnSpc>
            </a:pPr>
            <a:r>
              <a:rPr lang="ar-SA">
                <a:solidFill>
                  <a:srgbClr val="384653"/>
                </a:solidFill>
                <a:latin typeface="Alexandria" pitchFamily="2" charset="-78"/>
                <a:ea typeface="Montserrat" pitchFamily="34" charset="-122"/>
                <a:cs typeface="Alexandria" pitchFamily="2" charset="-78"/>
              </a:rPr>
              <a:t>المرتبطة بكل بديل.</a:t>
            </a:r>
            <a:endParaRPr lang="ar-SA">
              <a:latin typeface="Alexandria" pitchFamily="2" charset="-78"/>
              <a:cs typeface="Alexandria" pitchFamily="2" charset="-78"/>
            </a:endParaRPr>
          </a:p>
        </p:txBody>
      </p:sp>
    </p:spTree>
    <p:extLst>
      <p:ext uri="{BB962C8B-B14F-4D97-AF65-F5344CB8AC3E}">
        <p14:creationId xmlns:p14="http://schemas.microsoft.com/office/powerpoint/2010/main" val="22966880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grpSp>
        <p:nvGrpSpPr>
          <p:cNvPr id="52" name="Group 51">
            <a:extLst>
              <a:ext uri="{FF2B5EF4-FFF2-40B4-BE49-F238E27FC236}">
                <a16:creationId xmlns:a16="http://schemas.microsoft.com/office/drawing/2014/main" id="{BA032ED2-9ECE-0983-AE6B-618618E1AF21}"/>
              </a:ext>
            </a:extLst>
          </p:cNvPr>
          <p:cNvGrpSpPr/>
          <p:nvPr/>
        </p:nvGrpSpPr>
        <p:grpSpPr>
          <a:xfrm>
            <a:off x="-447655" y="1195577"/>
            <a:ext cx="12144187" cy="5191161"/>
            <a:chOff x="-157700" y="520184"/>
            <a:chExt cx="14075987" cy="6227083"/>
          </a:xfrm>
        </p:grpSpPr>
        <p:sp>
          <p:nvSpPr>
            <p:cNvPr id="53" name="Text 0">
              <a:extLst>
                <a:ext uri="{FF2B5EF4-FFF2-40B4-BE49-F238E27FC236}">
                  <a16:creationId xmlns:a16="http://schemas.microsoft.com/office/drawing/2014/main" id="{95BB4AA6-2EA0-3A8E-BA1D-190A1DA720D4}"/>
                </a:ext>
              </a:extLst>
            </p:cNvPr>
            <p:cNvSpPr/>
            <p:nvPr/>
          </p:nvSpPr>
          <p:spPr>
            <a:xfrm>
              <a:off x="8027670" y="520184"/>
              <a:ext cx="5890617" cy="585549"/>
            </a:xfrm>
            <a:prstGeom prst="rect">
              <a:avLst/>
            </a:prstGeom>
            <a:noFill/>
            <a:ln/>
          </p:spPr>
          <p:txBody>
            <a:bodyPr wrap="none" lIns="0" tIns="0" rIns="0" bIns="0" rtlCol="0" anchor="t"/>
            <a:lstStyle/>
            <a:p>
              <a:pPr marL="0" indent="0" algn="r" rtl="1">
                <a:lnSpc>
                  <a:spcPts val="4600"/>
                </a:lnSpc>
                <a:buNone/>
              </a:pPr>
              <a:endParaRPr lang="en-US" sz="3650" dirty="0">
                <a:latin typeface="Alexandria" pitchFamily="2" charset="-78"/>
                <a:cs typeface="Alexandria" pitchFamily="2" charset="-78"/>
              </a:endParaRPr>
            </a:p>
          </p:txBody>
        </p:sp>
        <p:sp>
          <p:nvSpPr>
            <p:cNvPr id="54" name="Text 1">
              <a:extLst>
                <a:ext uri="{FF2B5EF4-FFF2-40B4-BE49-F238E27FC236}">
                  <a16:creationId xmlns:a16="http://schemas.microsoft.com/office/drawing/2014/main" id="{B8723BD1-3583-DB2C-C01B-0A96A136DBF0}"/>
                </a:ext>
              </a:extLst>
            </p:cNvPr>
            <p:cNvSpPr/>
            <p:nvPr/>
          </p:nvSpPr>
          <p:spPr>
            <a:xfrm>
              <a:off x="512204" y="812958"/>
              <a:ext cx="13206174" cy="276106"/>
            </a:xfrm>
            <a:prstGeom prst="rect">
              <a:avLst/>
            </a:prstGeom>
            <a:noFill/>
            <a:ln/>
          </p:spPr>
          <p:txBody>
            <a:bodyPr wrap="none" lIns="0" tIns="0" rIns="0" bIns="0" rtlCol="0" anchor="t"/>
            <a:lstStyle/>
            <a:p>
              <a:pPr marL="0" indent="0" algn="r" rtl="1">
                <a:lnSpc>
                  <a:spcPts val="2150"/>
                </a:lnSpc>
                <a:buNone/>
              </a:pPr>
              <a:r>
                <a:rPr lang="en-US" sz="1400" dirty="0">
                  <a:solidFill>
                    <a:srgbClr val="384653"/>
                  </a:solidFill>
                  <a:latin typeface="Alexandria" pitchFamily="2" charset="-78"/>
                  <a:ea typeface="Montserrat" pitchFamily="34" charset="-122"/>
                  <a:cs typeface="Alexandria" pitchFamily="2" charset="-78"/>
                </a:rPr>
                <a:t>عند تدني مستوى التحصيل في مادة ما، لا يكتفي القائد التربوي بإلقاء اللوم على المعلم بشكل عشوائي، بل يسلك منهجًا منطقيًا علميًا:</a:t>
              </a:r>
              <a:endParaRPr lang="en-US" sz="1400" dirty="0">
                <a:latin typeface="Alexandria" pitchFamily="2" charset="-78"/>
                <a:cs typeface="Alexandria" pitchFamily="2" charset="-78"/>
              </a:endParaRPr>
            </a:p>
          </p:txBody>
        </p:sp>
        <p:pic>
          <p:nvPicPr>
            <p:cNvPr id="55" name="Image 0" descr="preencoded.png">
              <a:extLst>
                <a:ext uri="{FF2B5EF4-FFF2-40B4-BE49-F238E27FC236}">
                  <a16:creationId xmlns:a16="http://schemas.microsoft.com/office/drawing/2014/main" id="{10FD0396-AC36-E01B-5D65-56C536C6797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028176" y="1212614"/>
              <a:ext cx="890111" cy="1068229"/>
            </a:xfrm>
            <a:prstGeom prst="rect">
              <a:avLst/>
            </a:prstGeom>
          </p:spPr>
        </p:pic>
        <p:sp>
          <p:nvSpPr>
            <p:cNvPr id="56" name="Text 2">
              <a:extLst>
                <a:ext uri="{FF2B5EF4-FFF2-40B4-BE49-F238E27FC236}">
                  <a16:creationId xmlns:a16="http://schemas.microsoft.com/office/drawing/2014/main" id="{5184E909-B2B8-A082-5E60-BD04C2E35F32}"/>
                </a:ext>
              </a:extLst>
            </p:cNvPr>
            <p:cNvSpPr/>
            <p:nvPr/>
          </p:nvSpPr>
          <p:spPr>
            <a:xfrm>
              <a:off x="10518458" y="1390612"/>
              <a:ext cx="2342555" cy="292894"/>
            </a:xfrm>
            <a:prstGeom prst="rect">
              <a:avLst/>
            </a:prstGeom>
            <a:noFill/>
            <a:ln/>
          </p:spPr>
          <p:txBody>
            <a:bodyPr wrap="none" lIns="0" tIns="0" rIns="0" bIns="0" rtlCol="0" anchor="t"/>
            <a:lstStyle/>
            <a:p>
              <a:pPr marL="0" indent="0" algn="r" rtl="1">
                <a:lnSpc>
                  <a:spcPts val="2300"/>
                </a:lnSpc>
                <a:buNone/>
              </a:pPr>
              <a:r>
                <a:rPr lang="en-US" sz="1600" b="1" dirty="0">
                  <a:solidFill>
                    <a:srgbClr val="384653"/>
                  </a:solidFill>
                  <a:latin typeface="Alexandria" pitchFamily="2" charset="-78"/>
                  <a:ea typeface="Barlow Bold" pitchFamily="34" charset="-122"/>
                  <a:cs typeface="Alexandria" pitchFamily="2" charset="-78"/>
                </a:rPr>
                <a:t>تحليل النتائج</a:t>
              </a:r>
              <a:endParaRPr lang="en-US" sz="1600" dirty="0">
                <a:latin typeface="Alexandria" pitchFamily="2" charset="-78"/>
                <a:cs typeface="Alexandria" pitchFamily="2" charset="-78"/>
              </a:endParaRPr>
            </a:p>
          </p:txBody>
        </p:sp>
        <p:sp>
          <p:nvSpPr>
            <p:cNvPr id="57" name="Text 3">
              <a:extLst>
                <a:ext uri="{FF2B5EF4-FFF2-40B4-BE49-F238E27FC236}">
                  <a16:creationId xmlns:a16="http://schemas.microsoft.com/office/drawing/2014/main" id="{73793AE2-BD21-DE57-FDA7-062AA90B2505}"/>
                </a:ext>
              </a:extLst>
            </p:cNvPr>
            <p:cNvSpPr/>
            <p:nvPr/>
          </p:nvSpPr>
          <p:spPr>
            <a:xfrm>
              <a:off x="712113" y="1783756"/>
              <a:ext cx="12148899" cy="276106"/>
            </a:xfrm>
            <a:prstGeom prst="rect">
              <a:avLst/>
            </a:prstGeom>
            <a:noFill/>
            <a:ln/>
          </p:spPr>
          <p:txBody>
            <a:bodyPr wrap="none" lIns="0" tIns="0" rIns="0" bIns="0" rtlCol="0" anchor="t"/>
            <a:lstStyle/>
            <a:p>
              <a:pPr marL="0" indent="0" algn="r" rtl="1">
                <a:lnSpc>
                  <a:spcPts val="2150"/>
                </a:lnSpc>
                <a:buNone/>
              </a:pPr>
              <a:r>
                <a:rPr lang="en-US" sz="1400" dirty="0">
                  <a:solidFill>
                    <a:srgbClr val="384653"/>
                  </a:solidFill>
                  <a:latin typeface="Alexandria" pitchFamily="2" charset="-78"/>
                  <a:ea typeface="Montserrat" pitchFamily="34" charset="-122"/>
                  <a:cs typeface="Alexandria" pitchFamily="2" charset="-78"/>
                </a:rPr>
                <a:t>دراسة البيانات والإحصائيات بدقة</a:t>
              </a:r>
              <a:endParaRPr lang="en-US" sz="1400" dirty="0">
                <a:latin typeface="Alexandria" pitchFamily="2" charset="-78"/>
                <a:cs typeface="Alexandria" pitchFamily="2" charset="-78"/>
              </a:endParaRPr>
            </a:p>
          </p:txBody>
        </p:sp>
        <p:pic>
          <p:nvPicPr>
            <p:cNvPr id="58" name="Image 1" descr="preencoded.png">
              <a:extLst>
                <a:ext uri="{FF2B5EF4-FFF2-40B4-BE49-F238E27FC236}">
                  <a16:creationId xmlns:a16="http://schemas.microsoft.com/office/drawing/2014/main" id="{8201C44C-587E-95FB-4D73-81402FF1D7E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028176" y="2280842"/>
              <a:ext cx="890111" cy="1068229"/>
            </a:xfrm>
            <a:prstGeom prst="rect">
              <a:avLst/>
            </a:prstGeom>
          </p:spPr>
        </p:pic>
        <p:sp>
          <p:nvSpPr>
            <p:cNvPr id="59" name="Text 4">
              <a:extLst>
                <a:ext uri="{FF2B5EF4-FFF2-40B4-BE49-F238E27FC236}">
                  <a16:creationId xmlns:a16="http://schemas.microsoft.com/office/drawing/2014/main" id="{61F8D4C1-89AA-6D76-CA67-B2B2B3D74755}"/>
                </a:ext>
              </a:extLst>
            </p:cNvPr>
            <p:cNvSpPr/>
            <p:nvPr/>
          </p:nvSpPr>
          <p:spPr>
            <a:xfrm>
              <a:off x="10518458" y="2458841"/>
              <a:ext cx="2342555" cy="292894"/>
            </a:xfrm>
            <a:prstGeom prst="rect">
              <a:avLst/>
            </a:prstGeom>
            <a:noFill/>
            <a:ln/>
          </p:spPr>
          <p:txBody>
            <a:bodyPr wrap="none" lIns="0" tIns="0" rIns="0" bIns="0" rtlCol="0" anchor="t"/>
            <a:lstStyle/>
            <a:p>
              <a:pPr marL="0" indent="0" algn="r" rtl="1">
                <a:lnSpc>
                  <a:spcPts val="2300"/>
                </a:lnSpc>
                <a:buNone/>
              </a:pPr>
              <a:r>
                <a:rPr lang="en-US" sz="1600" b="1" dirty="0">
                  <a:solidFill>
                    <a:srgbClr val="384653"/>
                  </a:solidFill>
                  <a:latin typeface="Alexandria" pitchFamily="2" charset="-78"/>
                  <a:ea typeface="Barlow Bold" pitchFamily="34" charset="-122"/>
                  <a:cs typeface="Alexandria" pitchFamily="2" charset="-78"/>
                </a:rPr>
                <a:t>المقارنة بين الفصول</a:t>
              </a:r>
              <a:endParaRPr lang="en-US" sz="1600" dirty="0">
                <a:latin typeface="Alexandria" pitchFamily="2" charset="-78"/>
                <a:cs typeface="Alexandria" pitchFamily="2" charset="-78"/>
              </a:endParaRPr>
            </a:p>
          </p:txBody>
        </p:sp>
        <p:sp>
          <p:nvSpPr>
            <p:cNvPr id="60" name="Text 5">
              <a:extLst>
                <a:ext uri="{FF2B5EF4-FFF2-40B4-BE49-F238E27FC236}">
                  <a16:creationId xmlns:a16="http://schemas.microsoft.com/office/drawing/2014/main" id="{280B33DD-03B6-FBD8-7167-B8F3901CC169}"/>
                </a:ext>
              </a:extLst>
            </p:cNvPr>
            <p:cNvSpPr/>
            <p:nvPr/>
          </p:nvSpPr>
          <p:spPr>
            <a:xfrm>
              <a:off x="712113" y="2851985"/>
              <a:ext cx="12148899" cy="276106"/>
            </a:xfrm>
            <a:prstGeom prst="rect">
              <a:avLst/>
            </a:prstGeom>
            <a:noFill/>
            <a:ln/>
          </p:spPr>
          <p:txBody>
            <a:bodyPr wrap="none" lIns="0" tIns="0" rIns="0" bIns="0" rtlCol="0" anchor="t"/>
            <a:lstStyle/>
            <a:p>
              <a:pPr marL="0" indent="0" algn="r" rtl="1">
                <a:lnSpc>
                  <a:spcPts val="2150"/>
                </a:lnSpc>
                <a:buNone/>
              </a:pPr>
              <a:r>
                <a:rPr lang="en-US" sz="1400" dirty="0">
                  <a:solidFill>
                    <a:srgbClr val="384653"/>
                  </a:solidFill>
                  <a:latin typeface="Alexandria" pitchFamily="2" charset="-78"/>
                  <a:ea typeface="Montserrat" pitchFamily="34" charset="-122"/>
                  <a:cs typeface="Alexandria" pitchFamily="2" charset="-78"/>
                </a:rPr>
                <a:t>تحديد الأنماط المشتركة</a:t>
              </a:r>
              <a:endParaRPr lang="en-US" sz="1400" dirty="0">
                <a:latin typeface="Alexandria" pitchFamily="2" charset="-78"/>
                <a:cs typeface="Alexandria" pitchFamily="2" charset="-78"/>
              </a:endParaRPr>
            </a:p>
          </p:txBody>
        </p:sp>
        <p:pic>
          <p:nvPicPr>
            <p:cNvPr id="61" name="Image 2" descr="preencoded.png">
              <a:extLst>
                <a:ext uri="{FF2B5EF4-FFF2-40B4-BE49-F238E27FC236}">
                  <a16:creationId xmlns:a16="http://schemas.microsoft.com/office/drawing/2014/main" id="{A10CE482-E56F-5586-80AD-340F6393C5C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028176" y="3349071"/>
              <a:ext cx="890111" cy="1068229"/>
            </a:xfrm>
            <a:prstGeom prst="rect">
              <a:avLst/>
            </a:prstGeom>
          </p:spPr>
        </p:pic>
        <p:sp>
          <p:nvSpPr>
            <p:cNvPr id="62" name="Text 6">
              <a:extLst>
                <a:ext uri="{FF2B5EF4-FFF2-40B4-BE49-F238E27FC236}">
                  <a16:creationId xmlns:a16="http://schemas.microsoft.com/office/drawing/2014/main" id="{D987C7A3-B9AC-4678-5374-95A5948F10E7}"/>
                </a:ext>
              </a:extLst>
            </p:cNvPr>
            <p:cNvSpPr/>
            <p:nvPr/>
          </p:nvSpPr>
          <p:spPr>
            <a:xfrm>
              <a:off x="10518458" y="3527070"/>
              <a:ext cx="2342555" cy="292894"/>
            </a:xfrm>
            <a:prstGeom prst="rect">
              <a:avLst/>
            </a:prstGeom>
            <a:noFill/>
            <a:ln/>
          </p:spPr>
          <p:txBody>
            <a:bodyPr wrap="none" lIns="0" tIns="0" rIns="0" bIns="0" rtlCol="0" anchor="t"/>
            <a:lstStyle/>
            <a:p>
              <a:pPr marL="0" indent="0" algn="r" rtl="1">
                <a:lnSpc>
                  <a:spcPts val="2300"/>
                </a:lnSpc>
                <a:buNone/>
              </a:pPr>
              <a:r>
                <a:rPr lang="en-US" sz="1600" b="1" dirty="0">
                  <a:solidFill>
                    <a:srgbClr val="384653"/>
                  </a:solidFill>
                  <a:latin typeface="Alexandria" pitchFamily="2" charset="-78"/>
                  <a:ea typeface="Barlow Bold" pitchFamily="34" charset="-122"/>
                  <a:cs typeface="Alexandria" pitchFamily="2" charset="-78"/>
                </a:rPr>
                <a:t>مراجعة الأساليب</a:t>
              </a:r>
              <a:endParaRPr lang="en-US" sz="1600" dirty="0">
                <a:latin typeface="Alexandria" pitchFamily="2" charset="-78"/>
                <a:cs typeface="Alexandria" pitchFamily="2" charset="-78"/>
              </a:endParaRPr>
            </a:p>
          </p:txBody>
        </p:sp>
        <p:sp>
          <p:nvSpPr>
            <p:cNvPr id="63" name="Text 7">
              <a:extLst>
                <a:ext uri="{FF2B5EF4-FFF2-40B4-BE49-F238E27FC236}">
                  <a16:creationId xmlns:a16="http://schemas.microsoft.com/office/drawing/2014/main" id="{8805D040-BC0A-AEBC-36C0-17FF58776CFA}"/>
                </a:ext>
              </a:extLst>
            </p:cNvPr>
            <p:cNvSpPr/>
            <p:nvPr/>
          </p:nvSpPr>
          <p:spPr>
            <a:xfrm>
              <a:off x="712113" y="3920214"/>
              <a:ext cx="12148899" cy="276106"/>
            </a:xfrm>
            <a:prstGeom prst="rect">
              <a:avLst/>
            </a:prstGeom>
            <a:noFill/>
            <a:ln/>
          </p:spPr>
          <p:txBody>
            <a:bodyPr wrap="none" lIns="0" tIns="0" rIns="0" bIns="0" rtlCol="0" anchor="t"/>
            <a:lstStyle/>
            <a:p>
              <a:pPr marL="0" indent="0" algn="r" rtl="1">
                <a:lnSpc>
                  <a:spcPts val="2150"/>
                </a:lnSpc>
                <a:buNone/>
              </a:pPr>
              <a:r>
                <a:rPr lang="en-US" sz="1400" dirty="0">
                  <a:solidFill>
                    <a:srgbClr val="384653"/>
                  </a:solidFill>
                  <a:latin typeface="Alexandria" pitchFamily="2" charset="-78"/>
                  <a:ea typeface="Montserrat" pitchFamily="34" charset="-122"/>
                  <a:cs typeface="Alexandria" pitchFamily="2" charset="-78"/>
                </a:rPr>
                <a:t>فحص طرق التدريس المستخدمة</a:t>
              </a:r>
              <a:endParaRPr lang="en-US" sz="1400" dirty="0">
                <a:latin typeface="Alexandria" pitchFamily="2" charset="-78"/>
                <a:cs typeface="Alexandria" pitchFamily="2" charset="-78"/>
              </a:endParaRPr>
            </a:p>
          </p:txBody>
        </p:sp>
        <p:pic>
          <p:nvPicPr>
            <p:cNvPr id="64" name="Image 3" descr="preencoded.png">
              <a:extLst>
                <a:ext uri="{FF2B5EF4-FFF2-40B4-BE49-F238E27FC236}">
                  <a16:creationId xmlns:a16="http://schemas.microsoft.com/office/drawing/2014/main" id="{581F56F6-15A9-CE79-2AC7-8F7C0AF3F2A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028176" y="4417300"/>
              <a:ext cx="890111" cy="1068229"/>
            </a:xfrm>
            <a:prstGeom prst="rect">
              <a:avLst/>
            </a:prstGeom>
          </p:spPr>
        </p:pic>
        <p:sp>
          <p:nvSpPr>
            <p:cNvPr id="65" name="Text 8">
              <a:extLst>
                <a:ext uri="{FF2B5EF4-FFF2-40B4-BE49-F238E27FC236}">
                  <a16:creationId xmlns:a16="http://schemas.microsoft.com/office/drawing/2014/main" id="{1FAA2907-839C-4F8A-A686-33B2907EB6A5}"/>
                </a:ext>
              </a:extLst>
            </p:cNvPr>
            <p:cNvSpPr/>
            <p:nvPr/>
          </p:nvSpPr>
          <p:spPr>
            <a:xfrm>
              <a:off x="10518458" y="4595298"/>
              <a:ext cx="2342555" cy="292894"/>
            </a:xfrm>
            <a:prstGeom prst="rect">
              <a:avLst/>
            </a:prstGeom>
            <a:noFill/>
            <a:ln/>
          </p:spPr>
          <p:txBody>
            <a:bodyPr wrap="none" lIns="0" tIns="0" rIns="0" bIns="0" rtlCol="0" anchor="t"/>
            <a:lstStyle/>
            <a:p>
              <a:pPr marL="0" indent="0" algn="r" rtl="1">
                <a:lnSpc>
                  <a:spcPts val="2300"/>
                </a:lnSpc>
                <a:buNone/>
              </a:pPr>
              <a:r>
                <a:rPr lang="en-US" sz="1600" b="1" dirty="0">
                  <a:solidFill>
                    <a:srgbClr val="384653"/>
                  </a:solidFill>
                  <a:latin typeface="Alexandria" pitchFamily="2" charset="-78"/>
                  <a:ea typeface="Barlow Bold" pitchFamily="34" charset="-122"/>
                  <a:cs typeface="Alexandria" pitchFamily="2" charset="-78"/>
                </a:rPr>
                <a:t>تحديد السبب</a:t>
              </a:r>
              <a:endParaRPr lang="en-US" sz="1600" dirty="0">
                <a:latin typeface="Alexandria" pitchFamily="2" charset="-78"/>
                <a:cs typeface="Alexandria" pitchFamily="2" charset="-78"/>
              </a:endParaRPr>
            </a:p>
          </p:txBody>
        </p:sp>
        <p:sp>
          <p:nvSpPr>
            <p:cNvPr id="66" name="Text 9">
              <a:extLst>
                <a:ext uri="{FF2B5EF4-FFF2-40B4-BE49-F238E27FC236}">
                  <a16:creationId xmlns:a16="http://schemas.microsoft.com/office/drawing/2014/main" id="{50FF47D9-4F52-3E7C-C33A-40BCD1F1FCC3}"/>
                </a:ext>
              </a:extLst>
            </p:cNvPr>
            <p:cNvSpPr/>
            <p:nvPr/>
          </p:nvSpPr>
          <p:spPr>
            <a:xfrm>
              <a:off x="712113" y="4988443"/>
              <a:ext cx="12148899" cy="276106"/>
            </a:xfrm>
            <a:prstGeom prst="rect">
              <a:avLst/>
            </a:prstGeom>
            <a:noFill/>
            <a:ln/>
          </p:spPr>
          <p:txBody>
            <a:bodyPr wrap="none" lIns="0" tIns="0" rIns="0" bIns="0" rtlCol="0" anchor="t"/>
            <a:lstStyle/>
            <a:p>
              <a:pPr marL="0" indent="0" algn="r" rtl="1">
                <a:lnSpc>
                  <a:spcPts val="2150"/>
                </a:lnSpc>
                <a:buNone/>
              </a:pPr>
              <a:r>
                <a:rPr lang="en-US" sz="1400" dirty="0">
                  <a:solidFill>
                    <a:srgbClr val="384653"/>
                  </a:solidFill>
                  <a:latin typeface="Alexandria" pitchFamily="2" charset="-78"/>
                  <a:ea typeface="Montserrat" pitchFamily="34" charset="-122"/>
                  <a:cs typeface="Alexandria" pitchFamily="2" charset="-78"/>
                </a:rPr>
                <a:t>محتوى، طريقة، دافعية، أو تقويم</a:t>
              </a:r>
              <a:endParaRPr lang="en-US" sz="1400" dirty="0">
                <a:latin typeface="Alexandria" pitchFamily="2" charset="-78"/>
                <a:cs typeface="Alexandria" pitchFamily="2" charset="-78"/>
              </a:endParaRPr>
            </a:p>
          </p:txBody>
        </p:sp>
        <p:pic>
          <p:nvPicPr>
            <p:cNvPr id="67" name="Image 4" descr="preencoded.png">
              <a:extLst>
                <a:ext uri="{FF2B5EF4-FFF2-40B4-BE49-F238E27FC236}">
                  <a16:creationId xmlns:a16="http://schemas.microsoft.com/office/drawing/2014/main" id="{795CD593-CC02-5C4F-4E09-83F5C50A158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3028176" y="5485529"/>
              <a:ext cx="890111" cy="1068229"/>
            </a:xfrm>
            <a:prstGeom prst="rect">
              <a:avLst/>
            </a:prstGeom>
          </p:spPr>
        </p:pic>
        <p:sp>
          <p:nvSpPr>
            <p:cNvPr id="68" name="Text 10">
              <a:extLst>
                <a:ext uri="{FF2B5EF4-FFF2-40B4-BE49-F238E27FC236}">
                  <a16:creationId xmlns:a16="http://schemas.microsoft.com/office/drawing/2014/main" id="{8FA6E18E-DBC0-59D9-9752-8040B98E8AAE}"/>
                </a:ext>
              </a:extLst>
            </p:cNvPr>
            <p:cNvSpPr/>
            <p:nvPr/>
          </p:nvSpPr>
          <p:spPr>
            <a:xfrm>
              <a:off x="10518458" y="5663527"/>
              <a:ext cx="2342555" cy="292894"/>
            </a:xfrm>
            <a:prstGeom prst="rect">
              <a:avLst/>
            </a:prstGeom>
            <a:noFill/>
            <a:ln/>
          </p:spPr>
          <p:txBody>
            <a:bodyPr wrap="none" lIns="0" tIns="0" rIns="0" bIns="0" rtlCol="0" anchor="t"/>
            <a:lstStyle/>
            <a:p>
              <a:pPr marL="0" indent="0" algn="r" rtl="1">
                <a:lnSpc>
                  <a:spcPts val="2300"/>
                </a:lnSpc>
                <a:buNone/>
              </a:pPr>
              <a:r>
                <a:rPr lang="en-US" sz="1600" b="1" dirty="0">
                  <a:solidFill>
                    <a:srgbClr val="384653"/>
                  </a:solidFill>
                  <a:latin typeface="Alexandria" pitchFamily="2" charset="-78"/>
                  <a:ea typeface="Barlow Bold" pitchFamily="34" charset="-122"/>
                  <a:cs typeface="Alexandria" pitchFamily="2" charset="-78"/>
                </a:rPr>
                <a:t>قرار علاجي</a:t>
              </a:r>
              <a:endParaRPr lang="en-US" sz="1600" dirty="0">
                <a:latin typeface="Alexandria" pitchFamily="2" charset="-78"/>
                <a:cs typeface="Alexandria" pitchFamily="2" charset="-78"/>
              </a:endParaRPr>
            </a:p>
          </p:txBody>
        </p:sp>
        <p:sp>
          <p:nvSpPr>
            <p:cNvPr id="69" name="Text 11">
              <a:extLst>
                <a:ext uri="{FF2B5EF4-FFF2-40B4-BE49-F238E27FC236}">
                  <a16:creationId xmlns:a16="http://schemas.microsoft.com/office/drawing/2014/main" id="{14702197-003D-C71B-4C21-B0A1548AE9ED}"/>
                </a:ext>
              </a:extLst>
            </p:cNvPr>
            <p:cNvSpPr/>
            <p:nvPr/>
          </p:nvSpPr>
          <p:spPr>
            <a:xfrm>
              <a:off x="712113" y="6056671"/>
              <a:ext cx="12148899" cy="276106"/>
            </a:xfrm>
            <a:prstGeom prst="rect">
              <a:avLst/>
            </a:prstGeom>
            <a:noFill/>
            <a:ln/>
          </p:spPr>
          <p:txBody>
            <a:bodyPr wrap="none" lIns="0" tIns="0" rIns="0" bIns="0" rtlCol="0" anchor="t"/>
            <a:lstStyle/>
            <a:p>
              <a:pPr marL="0" indent="0" algn="r" rtl="1">
                <a:lnSpc>
                  <a:spcPts val="2150"/>
                </a:lnSpc>
                <a:buNone/>
              </a:pPr>
              <a:r>
                <a:rPr lang="en-US" sz="1400" dirty="0">
                  <a:solidFill>
                    <a:srgbClr val="384653"/>
                  </a:solidFill>
                  <a:latin typeface="Alexandria" pitchFamily="2" charset="-78"/>
                  <a:ea typeface="Montserrat" pitchFamily="34" charset="-122"/>
                  <a:cs typeface="Alexandria" pitchFamily="2" charset="-78"/>
                </a:rPr>
                <a:t>اتخاذ إجراء مناسب وفعّال</a:t>
              </a:r>
              <a:endParaRPr lang="en-US" sz="1400" dirty="0">
                <a:latin typeface="Alexandria" pitchFamily="2" charset="-78"/>
                <a:cs typeface="Alexandria" pitchFamily="2" charset="-78"/>
              </a:endParaRPr>
            </a:p>
          </p:txBody>
        </p:sp>
        <p:sp>
          <p:nvSpPr>
            <p:cNvPr id="70" name="Text 12">
              <a:extLst>
                <a:ext uri="{FF2B5EF4-FFF2-40B4-BE49-F238E27FC236}">
                  <a16:creationId xmlns:a16="http://schemas.microsoft.com/office/drawing/2014/main" id="{72458033-9FE5-7802-F7A0-CE7383556FB0}"/>
                </a:ext>
              </a:extLst>
            </p:cNvPr>
            <p:cNvSpPr/>
            <p:nvPr/>
          </p:nvSpPr>
          <p:spPr>
            <a:xfrm>
              <a:off x="-157700" y="6471161"/>
              <a:ext cx="13206174" cy="276106"/>
            </a:xfrm>
            <a:prstGeom prst="rect">
              <a:avLst/>
            </a:prstGeom>
            <a:noFill/>
            <a:ln/>
          </p:spPr>
          <p:txBody>
            <a:bodyPr wrap="none" lIns="0" tIns="0" rIns="0" bIns="0" rtlCol="0" anchor="t"/>
            <a:lstStyle/>
            <a:p>
              <a:pPr marL="0" indent="0" algn="r" rtl="1">
                <a:lnSpc>
                  <a:spcPts val="2150"/>
                </a:lnSpc>
                <a:buNone/>
              </a:pPr>
              <a:r>
                <a:rPr lang="en-US" sz="1400" b="1" dirty="0">
                  <a:solidFill>
                    <a:srgbClr val="384653"/>
                  </a:solidFill>
                  <a:latin typeface="Alexandria" pitchFamily="2" charset="-78"/>
                  <a:ea typeface="Montserrat" pitchFamily="34" charset="-122"/>
                  <a:cs typeface="Alexandria" pitchFamily="2" charset="-78"/>
                </a:rPr>
                <a:t>إذن، التفكير المنطقي هو العمود الفقري لاتخاذ القرار الرشيد في البيئة المدرسية، وهو ما يميز القيادة العلمية عن القيادة الارتجالية.</a:t>
              </a:r>
              <a:endParaRPr lang="en-US" sz="1400" b="1" dirty="0">
                <a:latin typeface="Alexandria" pitchFamily="2" charset="-78"/>
                <a:cs typeface="Alexandria" pitchFamily="2" charset="-78"/>
              </a:endParaRPr>
            </a:p>
          </p:txBody>
        </p:sp>
      </p:grpSp>
      <p:sp>
        <p:nvSpPr>
          <p:cNvPr id="71" name="TextBox 70">
            <a:extLst>
              <a:ext uri="{FF2B5EF4-FFF2-40B4-BE49-F238E27FC236}">
                <a16:creationId xmlns:a16="http://schemas.microsoft.com/office/drawing/2014/main" id="{A72B0B2A-4F9B-D1ED-D866-BD6055BD32C7}"/>
              </a:ext>
            </a:extLst>
          </p:cNvPr>
          <p:cNvSpPr txBox="1"/>
          <p:nvPr/>
        </p:nvSpPr>
        <p:spPr>
          <a:xfrm>
            <a:off x="1847528" y="369524"/>
            <a:ext cx="5928622" cy="598112"/>
          </a:xfrm>
          <a:prstGeom prst="rect">
            <a:avLst/>
          </a:prstGeom>
          <a:noFill/>
        </p:spPr>
        <p:txBody>
          <a:bodyPr wrap="square">
            <a:spAutoFit/>
          </a:bodyPr>
          <a:lstStyle/>
          <a:p>
            <a:pPr marL="0" indent="0" algn="r" rtl="1">
              <a:lnSpc>
                <a:spcPts val="4600"/>
              </a:lnSpc>
              <a:buNone/>
            </a:pPr>
            <a:r>
              <a:rPr lang="ar-SA" sz="2000" b="1" dirty="0">
                <a:solidFill>
                  <a:srgbClr val="00B0F0"/>
                </a:solidFill>
                <a:latin typeface="Alexandria" pitchFamily="2" charset="-78"/>
                <a:ea typeface="Barlow Bold" pitchFamily="34" charset="-122"/>
                <a:cs typeface="Alexandria" pitchFamily="2" charset="-78"/>
              </a:rPr>
              <a:t>مثال تطبيقي من الواقع المدرسي</a:t>
            </a:r>
            <a:endParaRPr lang="ar-SA" sz="2000" dirty="0">
              <a:solidFill>
                <a:srgbClr val="00B0F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A9BADF21-7826-D4D0-A120-CBF68F484C59}"/>
              </a:ext>
            </a:extLst>
          </p:cNvPr>
          <p:cNvPicPr>
            <a:picLocks noChangeAspect="1"/>
          </p:cNvPicPr>
          <p:nvPr/>
        </p:nvPicPr>
        <p:blipFill>
          <a:blip r:embed="rId9"/>
          <a:stretch>
            <a:fillRect/>
          </a:stretch>
        </p:blipFill>
        <p:spPr>
          <a:xfrm flipH="1">
            <a:off x="1127448" y="2426126"/>
            <a:ext cx="3960137" cy="26352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78727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D746130E-F851-5297-856E-4E7165DA884D}"/>
              </a:ext>
            </a:extLst>
          </p:cNvPr>
          <p:cNvSpPr/>
          <p:nvPr/>
        </p:nvSpPr>
        <p:spPr>
          <a:xfrm>
            <a:off x="5508143" y="1173585"/>
            <a:ext cx="5971265" cy="469549"/>
          </a:xfrm>
          <a:prstGeom prst="rect">
            <a:avLst/>
          </a:prstGeom>
          <a:noFill/>
          <a:ln/>
        </p:spPr>
        <p:txBody>
          <a:bodyPr wrap="none" lIns="0" tIns="0" rIns="0" bIns="0" rtlCol="0" anchor="t"/>
          <a:lstStyle/>
          <a:p>
            <a:pPr marL="0" indent="0" algn="r" rtl="1">
              <a:lnSpc>
                <a:spcPts val="4900"/>
              </a:lnSpc>
              <a:buNone/>
            </a:pPr>
            <a:r>
              <a:rPr lang="en-US" sz="2400" b="1" dirty="0">
                <a:solidFill>
                  <a:srgbClr val="00B0F0"/>
                </a:solidFill>
                <a:latin typeface="Alexandria" pitchFamily="2" charset="-78"/>
                <a:ea typeface="Barlow Bold" pitchFamily="34" charset="-122"/>
                <a:cs typeface="Alexandria" pitchFamily="2" charset="-78"/>
              </a:rPr>
              <a:t>دور القائد في تنمية التفكير المنطقي</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2265F9D1-15B8-972E-4F4D-F005F0920D83}"/>
              </a:ext>
            </a:extLst>
          </p:cNvPr>
          <p:cNvSpPr/>
          <p:nvPr/>
        </p:nvSpPr>
        <p:spPr>
          <a:xfrm>
            <a:off x="628810" y="1891331"/>
            <a:ext cx="10838981" cy="622992"/>
          </a:xfrm>
          <a:prstGeom prst="rect">
            <a:avLst/>
          </a:prstGeom>
          <a:noFill/>
          <a:ln/>
        </p:spPr>
        <p:txBody>
          <a:bodyPr wrap="none" lIns="0" tIns="0" rIns="0" bIns="0" rtlCol="0" anchor="t"/>
          <a:lstStyle/>
          <a:p>
            <a:pPr marL="0" indent="0" algn="r" rtl="1">
              <a:lnSpc>
                <a:spcPts val="2350"/>
              </a:lnSpc>
              <a:buNone/>
            </a:pPr>
            <a:r>
              <a:rPr lang="ar-SA" sz="1450" dirty="0">
                <a:solidFill>
                  <a:srgbClr val="384653"/>
                </a:solidFill>
                <a:latin typeface="Alexandria" pitchFamily="2" charset="-78"/>
                <a:ea typeface="Montserrat" pitchFamily="34" charset="-122"/>
                <a:cs typeface="Alexandria" pitchFamily="2" charset="-78"/>
              </a:rPr>
              <a:t>القائد التربوي لا يكتفي بممارسة التفكير المنطقي، بل يعمل على نشره كثقافة مؤسسية داخل المدرسة، من خلال تطوير مهارات</a:t>
            </a:r>
          </a:p>
          <a:p>
            <a:pPr marL="0" indent="0" algn="r" rtl="1">
              <a:lnSpc>
                <a:spcPts val="2350"/>
              </a:lnSpc>
              <a:buNone/>
            </a:pPr>
            <a:r>
              <a:rPr lang="en-US" sz="1450" dirty="0">
                <a:solidFill>
                  <a:srgbClr val="384653"/>
                </a:solidFill>
                <a:latin typeface="Alexandria" pitchFamily="2" charset="-78"/>
                <a:ea typeface="Montserrat" pitchFamily="34" charset="-122"/>
                <a:cs typeface="Alexandria" pitchFamily="2" charset="-78"/>
              </a:rPr>
              <a:t> المعلمين والطلاب معًا:</a:t>
            </a:r>
            <a:endParaRPr lang="en-US" sz="145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A07D09FD-AA7A-ACC8-2A7C-2834CC7836DF}"/>
              </a:ext>
            </a:extLst>
          </p:cNvPr>
          <p:cNvSpPr/>
          <p:nvPr/>
        </p:nvSpPr>
        <p:spPr>
          <a:xfrm>
            <a:off x="9400707" y="3135217"/>
            <a:ext cx="2286603" cy="234730"/>
          </a:xfrm>
          <a:prstGeom prst="rect">
            <a:avLst/>
          </a:prstGeom>
          <a:no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تنمية التفكير لدى المعلمين</a:t>
            </a:r>
            <a:endParaRPr lang="en-US" sz="1600"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79C02171-8CE7-22ED-D0BE-698C142A0AEA}"/>
              </a:ext>
            </a:extLst>
          </p:cNvPr>
          <p:cNvSpPr/>
          <p:nvPr/>
        </p:nvSpPr>
        <p:spPr>
          <a:xfrm>
            <a:off x="7990320" y="3455571"/>
            <a:ext cx="3696990" cy="2637725"/>
          </a:xfrm>
          <a:prstGeom prst="rect">
            <a:avLst/>
          </a:prstGeom>
          <a:noFill/>
          <a:ln/>
        </p:spPr>
        <p:txBody>
          <a:bodyPr wrap="square" lIns="0" tIns="0" rIns="0" bIns="0" rtlCol="0" anchor="t"/>
          <a:lstStyle/>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تشجيع تحليل نتائج الطلاب بدل الاكتفاء بعرضها</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عقد اجتماعات تربوية قائمة على مناقشة الأدلة</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تدريب المعلمين على استراتيجيات حل المشكلات</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دعم البحث الإجرائي داخل المدرسة</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اعتماد خطط تحسين مبنية على بيانات</a:t>
            </a:r>
            <a:endParaRPr lang="en-US" sz="1450" dirty="0">
              <a:latin typeface="Alexandria" pitchFamily="2" charset="-78"/>
              <a:cs typeface="Alexandria" pitchFamily="2" charset="-78"/>
            </a:endParaRPr>
          </a:p>
        </p:txBody>
      </p:sp>
      <p:sp>
        <p:nvSpPr>
          <p:cNvPr id="13" name="Text 4">
            <a:extLst>
              <a:ext uri="{FF2B5EF4-FFF2-40B4-BE49-F238E27FC236}">
                <a16:creationId xmlns:a16="http://schemas.microsoft.com/office/drawing/2014/main" id="{1F46890D-57D9-6EBB-76E3-A67352BE43DA}"/>
              </a:ext>
            </a:extLst>
          </p:cNvPr>
          <p:cNvSpPr/>
          <p:nvPr/>
        </p:nvSpPr>
        <p:spPr>
          <a:xfrm>
            <a:off x="5231904" y="3135217"/>
            <a:ext cx="2188711" cy="234730"/>
          </a:xfrm>
          <a:prstGeom prst="rect">
            <a:avLst/>
          </a:prstGeom>
          <a:no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تنمية التفكير لدى الطلاب</a:t>
            </a:r>
            <a:endParaRPr lang="en-US" sz="1600"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221F8861-ECDA-9587-5E48-126DAD0E836B}"/>
              </a:ext>
            </a:extLst>
          </p:cNvPr>
          <p:cNvSpPr/>
          <p:nvPr/>
        </p:nvSpPr>
        <p:spPr>
          <a:xfrm>
            <a:off x="4085428" y="3455571"/>
            <a:ext cx="3696990" cy="2246560"/>
          </a:xfrm>
          <a:prstGeom prst="rect">
            <a:avLst/>
          </a:prstGeom>
          <a:noFill/>
          <a:ln/>
        </p:spPr>
        <p:txBody>
          <a:bodyPr wrap="square" lIns="0" tIns="0" rIns="0" bIns="0" rtlCol="0" anchor="t"/>
          <a:lstStyle/>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دعم التعلم القائم على حل المشكلات</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تشجيع طرح الأسئلة المفتوحة والنقاش</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تدريب الطلاب على التمييز بين الرأي والحقيقة</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تعزيز مهارات الاستنتاج والتحليل النقدي</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استخدام المناقشات المنظمة بدل الحفظ التلقيني</a:t>
            </a:r>
            <a:endParaRPr lang="en-US" sz="1450" dirty="0">
              <a:latin typeface="Alexandria" pitchFamily="2" charset="-78"/>
              <a:cs typeface="Alexandria" pitchFamily="2" charset="-78"/>
            </a:endParaRPr>
          </a:p>
        </p:txBody>
      </p:sp>
      <p:sp>
        <p:nvSpPr>
          <p:cNvPr id="16" name="Text 6">
            <a:extLst>
              <a:ext uri="{FF2B5EF4-FFF2-40B4-BE49-F238E27FC236}">
                <a16:creationId xmlns:a16="http://schemas.microsoft.com/office/drawing/2014/main" id="{82D4BFD5-3104-5B40-90BA-4AD147EAB6A5}"/>
              </a:ext>
            </a:extLst>
          </p:cNvPr>
          <p:cNvSpPr/>
          <p:nvPr/>
        </p:nvSpPr>
        <p:spPr>
          <a:xfrm>
            <a:off x="1052096" y="3135217"/>
            <a:ext cx="2866951" cy="234730"/>
          </a:xfrm>
          <a:prstGeom prst="rect">
            <a:avLst/>
          </a:prstGeom>
          <a:no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بناء بيئة مدرسية قائمة على التفكير</a:t>
            </a:r>
            <a:endParaRPr lang="en-US" sz="1600"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8A3D3DBD-2DC6-9A98-A601-D99CD4034AAF}"/>
              </a:ext>
            </a:extLst>
          </p:cNvPr>
          <p:cNvSpPr/>
          <p:nvPr/>
        </p:nvSpPr>
        <p:spPr>
          <a:xfrm>
            <a:off x="335360" y="3455571"/>
            <a:ext cx="3542167" cy="2133669"/>
          </a:xfrm>
          <a:prstGeom prst="rect">
            <a:avLst/>
          </a:prstGeom>
          <a:noFill/>
          <a:ln/>
        </p:spPr>
        <p:txBody>
          <a:bodyPr wrap="square" lIns="0" tIns="0" rIns="0" bIns="0" rtlCol="0" anchor="t"/>
          <a:lstStyle/>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جعل الحوار مهنيًا قائمًا على الأدلة</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تقبل النقد البناء والاختلاف</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مكافأة المبادرات المبنية على تحليل منطقي</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تشجيع الشفافية والمشاركة</a:t>
            </a:r>
            <a:endParaRPr lang="en-US" sz="1450" dirty="0">
              <a:latin typeface="Alexandria" pitchFamily="2" charset="-78"/>
              <a:cs typeface="Alexandria" pitchFamily="2" charset="-78"/>
            </a:endParaRPr>
          </a:p>
          <a:p>
            <a:pPr marL="342900" indent="-342900" algn="r" rtl="1">
              <a:lnSpc>
                <a:spcPts val="2350"/>
              </a:lnSpc>
              <a:buSzPct val="100000"/>
              <a:buChar char="•"/>
            </a:pPr>
            <a:r>
              <a:rPr lang="en-US" sz="1450" dirty="0">
                <a:solidFill>
                  <a:srgbClr val="384653"/>
                </a:solidFill>
                <a:latin typeface="Alexandria" pitchFamily="2" charset="-78"/>
                <a:ea typeface="Montserrat" pitchFamily="34" charset="-122"/>
                <a:cs typeface="Alexandria" pitchFamily="2" charset="-78"/>
              </a:rPr>
              <a:t>بناء ثقافة التعلم المستمر</a:t>
            </a:r>
            <a:endParaRPr lang="en-US" sz="1450"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B0EC3571-5F51-514D-B8C0-C9A942F2B008}"/>
              </a:ext>
            </a:extLst>
          </p:cNvPr>
          <p:cNvCxnSpPr/>
          <p:nvPr/>
        </p:nvCxnSpPr>
        <p:spPr>
          <a:xfrm>
            <a:off x="4048077" y="3369947"/>
            <a:ext cx="0" cy="197934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38C390E-5C84-304A-629B-BCE5BCCD8756}"/>
              </a:ext>
            </a:extLst>
          </p:cNvPr>
          <p:cNvCxnSpPr/>
          <p:nvPr/>
        </p:nvCxnSpPr>
        <p:spPr>
          <a:xfrm>
            <a:off x="7896200" y="3722783"/>
            <a:ext cx="0" cy="197934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17547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5" name="Text 0">
            <a:extLst>
              <a:ext uri="{FF2B5EF4-FFF2-40B4-BE49-F238E27FC236}">
                <a16:creationId xmlns:a16="http://schemas.microsoft.com/office/drawing/2014/main" id="{9ECDC992-A7C2-61A4-BFFF-B22C387450D1}"/>
              </a:ext>
            </a:extLst>
          </p:cNvPr>
          <p:cNvSpPr/>
          <p:nvPr/>
        </p:nvSpPr>
        <p:spPr>
          <a:xfrm>
            <a:off x="5744498" y="1402320"/>
            <a:ext cx="5871695" cy="478967"/>
          </a:xfrm>
          <a:prstGeom prst="rect">
            <a:avLst/>
          </a:prstGeom>
          <a:noFill/>
          <a:ln/>
        </p:spPr>
        <p:txBody>
          <a:bodyPr wrap="none" lIns="0" tIns="0" rIns="0" bIns="0" rtlCol="0" anchor="t"/>
          <a:lstStyle/>
          <a:p>
            <a:pPr algn="r" rtl="1">
              <a:lnSpc>
                <a:spcPts val="4900"/>
              </a:lnSpc>
              <a:buClrTx/>
              <a:buFontTx/>
              <a:buNone/>
            </a:pPr>
            <a:r>
              <a:rPr lang="en-US" sz="2400" b="1" kern="1200" dirty="0">
                <a:solidFill>
                  <a:srgbClr val="00B0F0"/>
                </a:solidFill>
                <a:latin typeface="Alexandria" pitchFamily="2" charset="-78"/>
                <a:ea typeface="Barlow Bold" pitchFamily="34" charset="-122"/>
                <a:cs typeface="Alexandria" pitchFamily="2" charset="-78"/>
              </a:rPr>
              <a:t>أثر التفكير المنطقي على </a:t>
            </a:r>
            <a:r>
              <a:rPr lang="en-US" sz="2400" b="1" kern="1200" dirty="0" err="1">
                <a:solidFill>
                  <a:srgbClr val="00B0F0"/>
                </a:solidFill>
                <a:latin typeface="Alexandria" pitchFamily="2" charset="-78"/>
                <a:ea typeface="Barlow Bold" pitchFamily="34" charset="-122"/>
                <a:cs typeface="Alexandria" pitchFamily="2" charset="-78"/>
              </a:rPr>
              <a:t>جودة</a:t>
            </a:r>
            <a:r>
              <a:rPr lang="en-US" sz="2400" b="1" kern="1200" dirty="0">
                <a:solidFill>
                  <a:srgbClr val="00B0F0"/>
                </a:solidFill>
                <a:latin typeface="Alexandria" pitchFamily="2" charset="-78"/>
                <a:ea typeface="Barlow Bold" pitchFamily="34" charset="-122"/>
                <a:cs typeface="Alexandria" pitchFamily="2" charset="-78"/>
              </a:rPr>
              <a:t> </a:t>
            </a:r>
            <a:r>
              <a:rPr lang="en-US" sz="2400" b="1" kern="1200" dirty="0" err="1">
                <a:solidFill>
                  <a:srgbClr val="00B0F0"/>
                </a:solidFill>
                <a:latin typeface="Alexandria" pitchFamily="2" charset="-78"/>
                <a:ea typeface="Barlow Bold" pitchFamily="34" charset="-122"/>
                <a:cs typeface="Alexandria" pitchFamily="2" charset="-78"/>
              </a:rPr>
              <a:t>القيادة</a:t>
            </a:r>
            <a:r>
              <a:rPr lang="ar-SA" sz="2400" b="1" kern="1200" dirty="0">
                <a:solidFill>
                  <a:srgbClr val="00B0F0"/>
                </a:solidFill>
                <a:latin typeface="Alexandria" pitchFamily="2" charset="-78"/>
                <a:ea typeface="Barlow Bold" pitchFamily="34" charset="-122"/>
                <a:cs typeface="Alexandria" pitchFamily="2" charset="-78"/>
              </a:rPr>
              <a:t>:</a:t>
            </a:r>
            <a:endParaRPr lang="en-US" sz="2400" kern="1200" dirty="0">
              <a:solidFill>
                <a:srgbClr val="00B0F0"/>
              </a:solidFill>
              <a:latin typeface="Alexandria" pitchFamily="2" charset="-78"/>
              <a:ea typeface="+mn-ea"/>
              <a:cs typeface="Alexandria" pitchFamily="2" charset="-78"/>
            </a:endParaRPr>
          </a:p>
        </p:txBody>
      </p:sp>
      <p:sp>
        <p:nvSpPr>
          <p:cNvPr id="26" name="Text 1">
            <a:extLst>
              <a:ext uri="{FF2B5EF4-FFF2-40B4-BE49-F238E27FC236}">
                <a16:creationId xmlns:a16="http://schemas.microsoft.com/office/drawing/2014/main" id="{B1F99E70-F0B6-7B95-C5AE-F0208AF23AF0}"/>
              </a:ext>
            </a:extLst>
          </p:cNvPr>
          <p:cNvSpPr/>
          <p:nvPr/>
        </p:nvSpPr>
        <p:spPr>
          <a:xfrm>
            <a:off x="361487" y="2126578"/>
            <a:ext cx="11061097" cy="232944"/>
          </a:xfrm>
          <a:prstGeom prst="rect">
            <a:avLst/>
          </a:prstGeom>
          <a:noFill/>
          <a:ln/>
        </p:spPr>
        <p:txBody>
          <a:bodyPr wrap="none" lIns="0" tIns="0" rIns="0" bIns="0" rtlCol="0" anchor="t"/>
          <a:lstStyle/>
          <a:p>
            <a:pPr algn="r" rtl="1">
              <a:lnSpc>
                <a:spcPts val="2350"/>
              </a:lnSpc>
              <a:buClrTx/>
              <a:buFontTx/>
              <a:buNone/>
            </a:pPr>
            <a:r>
              <a:rPr lang="en-US" sz="1450" kern="1200" dirty="0">
                <a:solidFill>
                  <a:srgbClr val="384653"/>
                </a:solidFill>
                <a:latin typeface="Alexandria" pitchFamily="2" charset="-78"/>
                <a:ea typeface="Montserrat" pitchFamily="34" charset="-122"/>
                <a:cs typeface="Alexandria" pitchFamily="2" charset="-78"/>
              </a:rPr>
              <a:t>كلما ارتفع مستوى التفكير المنطقي لدى القائد التربوي، انعكس ذلك مباشرة على جودة القيادة التربوية وفعالية المدرسة ككل:</a:t>
            </a:r>
            <a:endParaRPr lang="en-US" sz="1450" kern="1200" dirty="0">
              <a:solidFill>
                <a:prstClr val="black"/>
              </a:solidFill>
              <a:latin typeface="Alexandria" pitchFamily="2" charset="-78"/>
              <a:ea typeface="+mn-ea"/>
              <a:cs typeface="Alexandria" pitchFamily="2" charset="-78"/>
            </a:endParaRPr>
          </a:p>
        </p:txBody>
      </p:sp>
      <p:sp>
        <p:nvSpPr>
          <p:cNvPr id="27" name="Shape 2">
            <a:extLst>
              <a:ext uri="{FF2B5EF4-FFF2-40B4-BE49-F238E27FC236}">
                <a16:creationId xmlns:a16="http://schemas.microsoft.com/office/drawing/2014/main" id="{AB3F51F2-8DE4-D14B-3A77-5D0368A59617}"/>
              </a:ext>
            </a:extLst>
          </p:cNvPr>
          <p:cNvSpPr/>
          <p:nvPr/>
        </p:nvSpPr>
        <p:spPr>
          <a:xfrm>
            <a:off x="7960093" y="2732837"/>
            <a:ext cx="3580380" cy="1535421"/>
          </a:xfrm>
          <a:prstGeom prst="roundRect">
            <a:avLst>
              <a:gd name="adj" fmla="val 16442"/>
            </a:avLst>
          </a:prstGeom>
          <a:solidFill>
            <a:srgbClr val="D4E9F7"/>
          </a:solidFill>
          <a:ln w="7620">
            <a:solidFill>
              <a:srgbClr val="BACFDD"/>
            </a:solidFill>
            <a:prstDash val="solid"/>
          </a:ln>
        </p:spPr>
      </p:sp>
      <p:sp>
        <p:nvSpPr>
          <p:cNvPr id="28" name="Text 3">
            <a:extLst>
              <a:ext uri="{FF2B5EF4-FFF2-40B4-BE49-F238E27FC236}">
                <a16:creationId xmlns:a16="http://schemas.microsoft.com/office/drawing/2014/main" id="{8FE92A52-B2F4-F49A-E739-F653F2CC127F}"/>
              </a:ext>
            </a:extLst>
          </p:cNvPr>
          <p:cNvSpPr/>
          <p:nvPr/>
        </p:nvSpPr>
        <p:spPr>
          <a:xfrm>
            <a:off x="9181560" y="2872475"/>
            <a:ext cx="2103920" cy="239438"/>
          </a:xfrm>
          <a:prstGeom prst="rect">
            <a:avLst/>
          </a:prstGeom>
          <a:noFill/>
          <a:ln/>
        </p:spPr>
        <p:txBody>
          <a:bodyPr wrap="none" lIns="0" tIns="0" rIns="0" bIns="0" rtlCol="0" anchor="t"/>
          <a:lstStyle/>
          <a:p>
            <a:pPr algn="r" rtl="1">
              <a:lnSpc>
                <a:spcPts val="2450"/>
              </a:lnSpc>
              <a:buClrTx/>
              <a:buFontTx/>
              <a:buNone/>
            </a:pPr>
            <a:r>
              <a:rPr lang="en-US" sz="1600" b="1" kern="1200" dirty="0">
                <a:solidFill>
                  <a:schemeClr val="accent2">
                    <a:lumMod val="75000"/>
                  </a:schemeClr>
                </a:solidFill>
                <a:latin typeface="Alexandria" pitchFamily="2" charset="-78"/>
                <a:ea typeface="Barlow Bold" pitchFamily="34" charset="-122"/>
                <a:cs typeface="Alexandria" pitchFamily="2" charset="-78"/>
              </a:rPr>
              <a:t>رفع كفاءة الأداء المدرسي</a:t>
            </a:r>
            <a:endParaRPr lang="en-US" sz="1600" kern="1200" dirty="0">
              <a:solidFill>
                <a:schemeClr val="accent2">
                  <a:lumMod val="75000"/>
                </a:schemeClr>
              </a:solidFill>
              <a:latin typeface="Alexandria" pitchFamily="2" charset="-78"/>
              <a:ea typeface="+mn-ea"/>
              <a:cs typeface="Alexandria" pitchFamily="2" charset="-78"/>
            </a:endParaRPr>
          </a:p>
        </p:txBody>
      </p:sp>
      <p:sp>
        <p:nvSpPr>
          <p:cNvPr id="29" name="Text 4">
            <a:extLst>
              <a:ext uri="{FF2B5EF4-FFF2-40B4-BE49-F238E27FC236}">
                <a16:creationId xmlns:a16="http://schemas.microsoft.com/office/drawing/2014/main" id="{148D0104-7579-FE6C-8D06-288323C0C49F}"/>
              </a:ext>
            </a:extLst>
          </p:cNvPr>
          <p:cNvSpPr/>
          <p:nvPr/>
        </p:nvSpPr>
        <p:spPr>
          <a:xfrm>
            <a:off x="8050103" y="3359484"/>
            <a:ext cx="3247770" cy="465889"/>
          </a:xfrm>
          <a:prstGeom prst="rect">
            <a:avLst/>
          </a:prstGeom>
          <a:noFill/>
          <a:ln/>
        </p:spPr>
        <p:txBody>
          <a:bodyPr wrap="square" lIns="0" tIns="0" rIns="0" bIns="0" rtlCol="0" anchor="t"/>
          <a:lstStyle/>
          <a:p>
            <a:pPr algn="ctr" rtl="1">
              <a:lnSpc>
                <a:spcPts val="2350"/>
              </a:lnSpc>
              <a:buClrTx/>
              <a:buFontTx/>
              <a:buNone/>
            </a:pPr>
            <a:r>
              <a:rPr lang="en-US" kern="1200" dirty="0">
                <a:solidFill>
                  <a:srgbClr val="384653"/>
                </a:solidFill>
                <a:latin typeface="Alexandria" pitchFamily="2" charset="-78"/>
                <a:ea typeface="Montserrat" pitchFamily="34" charset="-122"/>
                <a:cs typeface="Alexandria" pitchFamily="2" charset="-78"/>
              </a:rPr>
              <a:t>خطط واضحة وأهداف قابلة للقياس، ومتابعة مستمرة وتحسين مستدام، وتوظيف فعال للموارد.</a:t>
            </a:r>
            <a:endParaRPr lang="en-US" kern="1200" dirty="0">
              <a:solidFill>
                <a:prstClr val="black"/>
              </a:solidFill>
              <a:latin typeface="Alexandria" pitchFamily="2" charset="-78"/>
              <a:ea typeface="+mn-ea"/>
              <a:cs typeface="Alexandria" pitchFamily="2" charset="-78"/>
            </a:endParaRPr>
          </a:p>
        </p:txBody>
      </p:sp>
      <p:sp>
        <p:nvSpPr>
          <p:cNvPr id="30" name="Shape 5">
            <a:extLst>
              <a:ext uri="{FF2B5EF4-FFF2-40B4-BE49-F238E27FC236}">
                <a16:creationId xmlns:a16="http://schemas.microsoft.com/office/drawing/2014/main" id="{D518A578-59D0-2F96-10E4-CE8E3D9329F5}"/>
              </a:ext>
            </a:extLst>
          </p:cNvPr>
          <p:cNvSpPr/>
          <p:nvPr/>
        </p:nvSpPr>
        <p:spPr>
          <a:xfrm>
            <a:off x="4219735" y="2732837"/>
            <a:ext cx="3580480" cy="1535421"/>
          </a:xfrm>
          <a:prstGeom prst="roundRect">
            <a:avLst>
              <a:gd name="adj" fmla="val 16442"/>
            </a:avLst>
          </a:prstGeom>
          <a:solidFill>
            <a:srgbClr val="D4E9F7"/>
          </a:solidFill>
          <a:ln w="7620">
            <a:solidFill>
              <a:srgbClr val="BACFDD"/>
            </a:solidFill>
            <a:prstDash val="solid"/>
          </a:ln>
        </p:spPr>
      </p:sp>
      <p:sp>
        <p:nvSpPr>
          <p:cNvPr id="35" name="Text 6">
            <a:extLst>
              <a:ext uri="{FF2B5EF4-FFF2-40B4-BE49-F238E27FC236}">
                <a16:creationId xmlns:a16="http://schemas.microsoft.com/office/drawing/2014/main" id="{9984F3E8-5E77-0B9C-D441-45F204C65A6C}"/>
              </a:ext>
            </a:extLst>
          </p:cNvPr>
          <p:cNvSpPr/>
          <p:nvPr/>
        </p:nvSpPr>
        <p:spPr>
          <a:xfrm>
            <a:off x="5303912" y="2837758"/>
            <a:ext cx="2103920" cy="239438"/>
          </a:xfrm>
          <a:prstGeom prst="rect">
            <a:avLst/>
          </a:prstGeom>
          <a:noFill/>
          <a:ln/>
        </p:spPr>
        <p:txBody>
          <a:bodyPr wrap="none" lIns="0" tIns="0" rIns="0" bIns="0" rtlCol="0" anchor="t"/>
          <a:lstStyle/>
          <a:p>
            <a:pPr algn="ctr" rtl="1">
              <a:lnSpc>
                <a:spcPts val="2450"/>
              </a:lnSpc>
              <a:buClrTx/>
              <a:buFontTx/>
              <a:buNone/>
            </a:pPr>
            <a:r>
              <a:rPr lang="en-US" sz="1600" b="1" kern="1200" dirty="0">
                <a:solidFill>
                  <a:schemeClr val="accent2">
                    <a:lumMod val="75000"/>
                  </a:schemeClr>
                </a:solidFill>
                <a:latin typeface="Alexandria" pitchFamily="2" charset="-78"/>
                <a:ea typeface="Barlow Bold" pitchFamily="34" charset="-122"/>
                <a:cs typeface="Alexandria" pitchFamily="2" charset="-78"/>
              </a:rPr>
              <a:t>تعزيز العدالة والشفافية</a:t>
            </a:r>
            <a:endParaRPr lang="en-US" sz="1600" kern="1200" dirty="0">
              <a:solidFill>
                <a:schemeClr val="accent2">
                  <a:lumMod val="75000"/>
                </a:schemeClr>
              </a:solidFill>
              <a:latin typeface="Alexandria" pitchFamily="2" charset="-78"/>
              <a:ea typeface="+mn-ea"/>
              <a:cs typeface="Alexandria" pitchFamily="2" charset="-78"/>
            </a:endParaRPr>
          </a:p>
        </p:txBody>
      </p:sp>
      <p:sp>
        <p:nvSpPr>
          <p:cNvPr id="36" name="Text 7">
            <a:extLst>
              <a:ext uri="{FF2B5EF4-FFF2-40B4-BE49-F238E27FC236}">
                <a16:creationId xmlns:a16="http://schemas.microsoft.com/office/drawing/2014/main" id="{2063D0EB-C46B-618D-7DB1-D5A5822A0A88}"/>
              </a:ext>
            </a:extLst>
          </p:cNvPr>
          <p:cNvSpPr/>
          <p:nvPr/>
        </p:nvSpPr>
        <p:spPr>
          <a:xfrm>
            <a:off x="4421473" y="3275717"/>
            <a:ext cx="3247870" cy="465889"/>
          </a:xfrm>
          <a:prstGeom prst="rect">
            <a:avLst/>
          </a:prstGeom>
          <a:noFill/>
          <a:ln/>
        </p:spPr>
        <p:txBody>
          <a:bodyPr wrap="square" lIns="0" tIns="0" rIns="0" bIns="0" rtlCol="0" anchor="t"/>
          <a:lstStyle/>
          <a:p>
            <a:pPr algn="ctr" rtl="1">
              <a:lnSpc>
                <a:spcPts val="2350"/>
              </a:lnSpc>
              <a:buClrTx/>
              <a:buFontTx/>
              <a:buNone/>
            </a:pPr>
            <a:r>
              <a:rPr lang="en-US" sz="1450" kern="1200" dirty="0">
                <a:solidFill>
                  <a:srgbClr val="384653"/>
                </a:solidFill>
                <a:latin typeface="Alexandria" pitchFamily="2" charset="-78"/>
                <a:ea typeface="Montserrat" pitchFamily="34" charset="-122"/>
                <a:cs typeface="Alexandria" pitchFamily="2" charset="-78"/>
              </a:rPr>
              <a:t>قرارات منصفة مبنية على معايير موضوعية، ووضوح في الإجراءات، وتقليل النزاعات والشكوى.</a:t>
            </a:r>
            <a:endParaRPr lang="en-US" sz="1450" kern="1200" dirty="0">
              <a:solidFill>
                <a:prstClr val="black"/>
              </a:solidFill>
              <a:latin typeface="Alexandria" pitchFamily="2" charset="-78"/>
              <a:ea typeface="+mn-ea"/>
              <a:cs typeface="Alexandria" pitchFamily="2" charset="-78"/>
            </a:endParaRPr>
          </a:p>
        </p:txBody>
      </p:sp>
      <p:sp>
        <p:nvSpPr>
          <p:cNvPr id="37" name="Shape 8">
            <a:extLst>
              <a:ext uri="{FF2B5EF4-FFF2-40B4-BE49-F238E27FC236}">
                <a16:creationId xmlns:a16="http://schemas.microsoft.com/office/drawing/2014/main" id="{6F539331-74BB-421B-F18E-0799DE9F6EAA}"/>
              </a:ext>
            </a:extLst>
          </p:cNvPr>
          <p:cNvSpPr/>
          <p:nvPr/>
        </p:nvSpPr>
        <p:spPr>
          <a:xfrm>
            <a:off x="479476" y="2732837"/>
            <a:ext cx="3580380" cy="1535421"/>
          </a:xfrm>
          <a:prstGeom prst="roundRect">
            <a:avLst>
              <a:gd name="adj" fmla="val 16442"/>
            </a:avLst>
          </a:prstGeom>
          <a:solidFill>
            <a:srgbClr val="D4E9F7"/>
          </a:solidFill>
          <a:ln w="7620">
            <a:solidFill>
              <a:srgbClr val="BACFDD"/>
            </a:solidFill>
            <a:prstDash val="solid"/>
          </a:ln>
        </p:spPr>
      </p:sp>
      <p:sp>
        <p:nvSpPr>
          <p:cNvPr id="38" name="Text 9">
            <a:extLst>
              <a:ext uri="{FF2B5EF4-FFF2-40B4-BE49-F238E27FC236}">
                <a16:creationId xmlns:a16="http://schemas.microsoft.com/office/drawing/2014/main" id="{A3D42BA2-3969-99DD-C225-9E725A00C1CF}"/>
              </a:ext>
            </a:extLst>
          </p:cNvPr>
          <p:cNvSpPr/>
          <p:nvPr/>
        </p:nvSpPr>
        <p:spPr>
          <a:xfrm>
            <a:off x="1767072" y="2832122"/>
            <a:ext cx="2103920" cy="239438"/>
          </a:xfrm>
          <a:prstGeom prst="rect">
            <a:avLst/>
          </a:prstGeom>
          <a:noFill/>
          <a:ln/>
        </p:spPr>
        <p:txBody>
          <a:bodyPr wrap="none" lIns="0" tIns="0" rIns="0" bIns="0" rtlCol="0" anchor="t"/>
          <a:lstStyle/>
          <a:p>
            <a:pPr algn="r" rtl="1">
              <a:lnSpc>
                <a:spcPts val="2450"/>
              </a:lnSpc>
              <a:buClrTx/>
              <a:buFontTx/>
              <a:buNone/>
            </a:pPr>
            <a:r>
              <a:rPr lang="en-US" sz="1600" b="1" kern="1200" dirty="0">
                <a:solidFill>
                  <a:schemeClr val="accent2">
                    <a:lumMod val="75000"/>
                  </a:schemeClr>
                </a:solidFill>
                <a:latin typeface="Alexandria" pitchFamily="2" charset="-78"/>
                <a:ea typeface="Barlow Bold" pitchFamily="34" charset="-122"/>
                <a:cs typeface="Alexandria" pitchFamily="2" charset="-78"/>
              </a:rPr>
              <a:t>تحسين مستوى التحصيل</a:t>
            </a:r>
            <a:endParaRPr lang="en-US" sz="1600" kern="1200" dirty="0">
              <a:solidFill>
                <a:schemeClr val="accent2">
                  <a:lumMod val="75000"/>
                </a:schemeClr>
              </a:solidFill>
              <a:latin typeface="Alexandria" pitchFamily="2" charset="-78"/>
              <a:ea typeface="+mn-ea"/>
              <a:cs typeface="Alexandria" pitchFamily="2" charset="-78"/>
            </a:endParaRPr>
          </a:p>
        </p:txBody>
      </p:sp>
      <p:sp>
        <p:nvSpPr>
          <p:cNvPr id="39" name="Text 10">
            <a:extLst>
              <a:ext uri="{FF2B5EF4-FFF2-40B4-BE49-F238E27FC236}">
                <a16:creationId xmlns:a16="http://schemas.microsoft.com/office/drawing/2014/main" id="{669B37E2-2F2D-34F9-456E-88C23DAE4784}"/>
              </a:ext>
            </a:extLst>
          </p:cNvPr>
          <p:cNvSpPr/>
          <p:nvPr/>
        </p:nvSpPr>
        <p:spPr>
          <a:xfrm>
            <a:off x="555562" y="3263678"/>
            <a:ext cx="3536784" cy="698834"/>
          </a:xfrm>
          <a:prstGeom prst="rect">
            <a:avLst/>
          </a:prstGeom>
          <a:noFill/>
          <a:ln/>
        </p:spPr>
        <p:txBody>
          <a:bodyPr wrap="square" lIns="0" tIns="0" rIns="0" bIns="0" rtlCol="0" anchor="t"/>
          <a:lstStyle/>
          <a:p>
            <a:pPr algn="ctr" rtl="1">
              <a:lnSpc>
                <a:spcPts val="2350"/>
              </a:lnSpc>
              <a:buClrTx/>
              <a:buFontTx/>
              <a:buNone/>
            </a:pPr>
            <a:r>
              <a:rPr lang="en-US" sz="1450" kern="1200" dirty="0">
                <a:solidFill>
                  <a:srgbClr val="384653"/>
                </a:solidFill>
                <a:latin typeface="Alexandria" pitchFamily="2" charset="-78"/>
                <a:ea typeface="Montserrat" pitchFamily="34" charset="-122"/>
                <a:cs typeface="Alexandria" pitchFamily="2" charset="-78"/>
              </a:rPr>
              <a:t>قرارات علاجية دقيقة تستهدف الأسباب الجذرية، ودعم مستهدف للفئات المحتاجة، واستخدام نتائج التقويم لتحسين التعليم.</a:t>
            </a:r>
            <a:endParaRPr lang="en-US" sz="1450" kern="1200" dirty="0">
              <a:solidFill>
                <a:prstClr val="black"/>
              </a:solidFill>
              <a:latin typeface="Alexandria" pitchFamily="2" charset="-78"/>
              <a:ea typeface="+mn-ea"/>
              <a:cs typeface="Alexandria" pitchFamily="2" charset="-78"/>
            </a:endParaRPr>
          </a:p>
        </p:txBody>
      </p:sp>
      <p:sp>
        <p:nvSpPr>
          <p:cNvPr id="40" name="Shape 11">
            <a:extLst>
              <a:ext uri="{FF2B5EF4-FFF2-40B4-BE49-F238E27FC236}">
                <a16:creationId xmlns:a16="http://schemas.microsoft.com/office/drawing/2014/main" id="{BCEDC027-741A-E15D-79E4-B96765FF7C63}"/>
              </a:ext>
            </a:extLst>
          </p:cNvPr>
          <p:cNvSpPr/>
          <p:nvPr/>
        </p:nvSpPr>
        <p:spPr>
          <a:xfrm>
            <a:off x="6089964" y="4413858"/>
            <a:ext cx="5450509" cy="1588379"/>
          </a:xfrm>
          <a:prstGeom prst="roundRect">
            <a:avLst>
              <a:gd name="adj" fmla="val 19938"/>
            </a:avLst>
          </a:prstGeom>
          <a:solidFill>
            <a:srgbClr val="D4E9F7"/>
          </a:solidFill>
          <a:ln w="7620">
            <a:solidFill>
              <a:srgbClr val="BACFDD"/>
            </a:solidFill>
            <a:prstDash val="solid"/>
          </a:ln>
        </p:spPr>
      </p:sp>
      <p:sp>
        <p:nvSpPr>
          <p:cNvPr id="41" name="Text 12">
            <a:extLst>
              <a:ext uri="{FF2B5EF4-FFF2-40B4-BE49-F238E27FC236}">
                <a16:creationId xmlns:a16="http://schemas.microsoft.com/office/drawing/2014/main" id="{B075FB29-8CA2-0C0B-A1DF-59F082A6D914}"/>
              </a:ext>
            </a:extLst>
          </p:cNvPr>
          <p:cNvSpPr/>
          <p:nvPr/>
        </p:nvSpPr>
        <p:spPr>
          <a:xfrm>
            <a:off x="9270248" y="4565315"/>
            <a:ext cx="2103920" cy="239438"/>
          </a:xfrm>
          <a:prstGeom prst="rect">
            <a:avLst/>
          </a:prstGeom>
          <a:noFill/>
          <a:ln/>
        </p:spPr>
        <p:txBody>
          <a:bodyPr wrap="none" lIns="0" tIns="0" rIns="0" bIns="0" rtlCol="0" anchor="t"/>
          <a:lstStyle/>
          <a:p>
            <a:pPr algn="r" rtl="1">
              <a:lnSpc>
                <a:spcPts val="2450"/>
              </a:lnSpc>
              <a:buClrTx/>
              <a:buFontTx/>
              <a:buNone/>
            </a:pPr>
            <a:r>
              <a:rPr lang="en-US" sz="1600" b="1" kern="1200" dirty="0">
                <a:solidFill>
                  <a:schemeClr val="accent2">
                    <a:lumMod val="75000"/>
                  </a:schemeClr>
                </a:solidFill>
                <a:latin typeface="Alexandria" pitchFamily="2" charset="-78"/>
                <a:ea typeface="Barlow Bold" pitchFamily="34" charset="-122"/>
                <a:cs typeface="Alexandria" pitchFamily="2" charset="-78"/>
              </a:rPr>
              <a:t>زيادة الثقة داخل المدرسة</a:t>
            </a:r>
            <a:endParaRPr lang="en-US" sz="1600" kern="1200" dirty="0">
              <a:solidFill>
                <a:schemeClr val="accent2">
                  <a:lumMod val="75000"/>
                </a:schemeClr>
              </a:solidFill>
              <a:latin typeface="Alexandria" pitchFamily="2" charset="-78"/>
              <a:ea typeface="+mn-ea"/>
              <a:cs typeface="Alexandria" pitchFamily="2" charset="-78"/>
            </a:endParaRPr>
          </a:p>
        </p:txBody>
      </p:sp>
      <p:sp>
        <p:nvSpPr>
          <p:cNvPr id="42" name="Text 13">
            <a:extLst>
              <a:ext uri="{FF2B5EF4-FFF2-40B4-BE49-F238E27FC236}">
                <a16:creationId xmlns:a16="http://schemas.microsoft.com/office/drawing/2014/main" id="{F830F3D0-BFEF-F1B1-9A80-97A36004E041}"/>
              </a:ext>
            </a:extLst>
          </p:cNvPr>
          <p:cNvSpPr/>
          <p:nvPr/>
        </p:nvSpPr>
        <p:spPr>
          <a:xfrm>
            <a:off x="6209761" y="5125039"/>
            <a:ext cx="5117899" cy="465889"/>
          </a:xfrm>
          <a:prstGeom prst="rect">
            <a:avLst/>
          </a:prstGeom>
          <a:noFill/>
          <a:ln/>
        </p:spPr>
        <p:txBody>
          <a:bodyPr wrap="square" lIns="0" tIns="0" rIns="0" bIns="0" rtlCol="0" anchor="t"/>
          <a:lstStyle/>
          <a:p>
            <a:pPr algn="ctr" rtl="1">
              <a:lnSpc>
                <a:spcPts val="2350"/>
              </a:lnSpc>
              <a:buClrTx/>
              <a:buFontTx/>
              <a:buNone/>
            </a:pPr>
            <a:r>
              <a:rPr lang="en-US" sz="1450" kern="1200" dirty="0">
                <a:solidFill>
                  <a:srgbClr val="384653"/>
                </a:solidFill>
                <a:latin typeface="Alexandria" pitchFamily="2" charset="-78"/>
                <a:ea typeface="Montserrat" pitchFamily="34" charset="-122"/>
                <a:cs typeface="Alexandria" pitchFamily="2" charset="-78"/>
              </a:rPr>
              <a:t>المعلمون يشعرون بالإنصاف والاحترام، والطلاب يدركون وضوح الأنظمة والمعايير، وأولياء الأمور يثقون في القرارات.</a:t>
            </a:r>
            <a:endParaRPr lang="en-US" sz="1450" kern="1200" dirty="0">
              <a:solidFill>
                <a:prstClr val="black"/>
              </a:solidFill>
              <a:latin typeface="Alexandria" pitchFamily="2" charset="-78"/>
              <a:ea typeface="+mn-ea"/>
              <a:cs typeface="Alexandria" pitchFamily="2" charset="-78"/>
            </a:endParaRPr>
          </a:p>
        </p:txBody>
      </p:sp>
      <p:sp>
        <p:nvSpPr>
          <p:cNvPr id="43" name="Shape 14">
            <a:extLst>
              <a:ext uri="{FF2B5EF4-FFF2-40B4-BE49-F238E27FC236}">
                <a16:creationId xmlns:a16="http://schemas.microsoft.com/office/drawing/2014/main" id="{7C49222D-5A99-82C3-AD23-6BF4907CB29C}"/>
              </a:ext>
            </a:extLst>
          </p:cNvPr>
          <p:cNvSpPr/>
          <p:nvPr/>
        </p:nvSpPr>
        <p:spPr>
          <a:xfrm>
            <a:off x="479476" y="4413858"/>
            <a:ext cx="5450609" cy="1535421"/>
          </a:xfrm>
          <a:prstGeom prst="roundRect">
            <a:avLst>
              <a:gd name="adj" fmla="val 19938"/>
            </a:avLst>
          </a:prstGeom>
          <a:solidFill>
            <a:srgbClr val="D4E9F7"/>
          </a:solidFill>
          <a:ln w="7620">
            <a:solidFill>
              <a:srgbClr val="BACFDD"/>
            </a:solidFill>
            <a:prstDash val="solid"/>
          </a:ln>
        </p:spPr>
      </p:sp>
      <p:sp>
        <p:nvSpPr>
          <p:cNvPr id="44" name="Text 15">
            <a:extLst>
              <a:ext uri="{FF2B5EF4-FFF2-40B4-BE49-F238E27FC236}">
                <a16:creationId xmlns:a16="http://schemas.microsoft.com/office/drawing/2014/main" id="{8D7F3DB9-E469-3A7E-6558-A17C23D29985}"/>
              </a:ext>
            </a:extLst>
          </p:cNvPr>
          <p:cNvSpPr/>
          <p:nvPr/>
        </p:nvSpPr>
        <p:spPr>
          <a:xfrm>
            <a:off x="3659860" y="4565315"/>
            <a:ext cx="2103920" cy="239438"/>
          </a:xfrm>
          <a:prstGeom prst="rect">
            <a:avLst/>
          </a:prstGeom>
          <a:noFill/>
          <a:ln/>
        </p:spPr>
        <p:txBody>
          <a:bodyPr wrap="none" lIns="0" tIns="0" rIns="0" bIns="0" rtlCol="0" anchor="t"/>
          <a:lstStyle/>
          <a:p>
            <a:pPr algn="r" rtl="1">
              <a:lnSpc>
                <a:spcPts val="2450"/>
              </a:lnSpc>
              <a:buClrTx/>
              <a:buFontTx/>
              <a:buNone/>
            </a:pPr>
            <a:r>
              <a:rPr lang="en-US" sz="1600" b="1" kern="1200" dirty="0">
                <a:solidFill>
                  <a:schemeClr val="accent2">
                    <a:lumMod val="75000"/>
                  </a:schemeClr>
                </a:solidFill>
                <a:latin typeface="Alexandria" pitchFamily="2" charset="-78"/>
                <a:ea typeface="Barlow Bold" pitchFamily="34" charset="-122"/>
                <a:cs typeface="Alexandria" pitchFamily="2" charset="-78"/>
              </a:rPr>
              <a:t>استدامة التطوير</a:t>
            </a:r>
            <a:endParaRPr lang="en-US" sz="1600" kern="1200" dirty="0">
              <a:solidFill>
                <a:schemeClr val="accent2">
                  <a:lumMod val="75000"/>
                </a:schemeClr>
              </a:solidFill>
              <a:latin typeface="Alexandria" pitchFamily="2" charset="-78"/>
              <a:ea typeface="+mn-ea"/>
              <a:cs typeface="Alexandria" pitchFamily="2" charset="-78"/>
            </a:endParaRPr>
          </a:p>
        </p:txBody>
      </p:sp>
      <p:sp>
        <p:nvSpPr>
          <p:cNvPr id="45" name="Text 16">
            <a:extLst>
              <a:ext uri="{FF2B5EF4-FFF2-40B4-BE49-F238E27FC236}">
                <a16:creationId xmlns:a16="http://schemas.microsoft.com/office/drawing/2014/main" id="{19F1897F-8D37-2AD1-6829-1D56A9D490EE}"/>
              </a:ext>
            </a:extLst>
          </p:cNvPr>
          <p:cNvSpPr/>
          <p:nvPr/>
        </p:nvSpPr>
        <p:spPr>
          <a:xfrm>
            <a:off x="498492" y="5056586"/>
            <a:ext cx="5378659" cy="520400"/>
          </a:xfrm>
          <a:prstGeom prst="rect">
            <a:avLst/>
          </a:prstGeom>
          <a:noFill/>
          <a:ln/>
        </p:spPr>
        <p:txBody>
          <a:bodyPr wrap="square" lIns="0" tIns="0" rIns="0" bIns="0" rtlCol="0" anchor="t"/>
          <a:lstStyle/>
          <a:p>
            <a:pPr algn="ctr" rtl="1">
              <a:lnSpc>
                <a:spcPts val="2350"/>
              </a:lnSpc>
              <a:buClrTx/>
              <a:buFontTx/>
              <a:buNone/>
            </a:pPr>
            <a:r>
              <a:rPr lang="en-US" sz="1450" kern="1200" dirty="0">
                <a:solidFill>
                  <a:srgbClr val="384653"/>
                </a:solidFill>
                <a:latin typeface="Alexandria" pitchFamily="2" charset="-78"/>
                <a:ea typeface="Montserrat" pitchFamily="34" charset="-122"/>
                <a:cs typeface="Alexandria" pitchFamily="2" charset="-78"/>
              </a:rPr>
              <a:t>القائد المنطقي لا يعالج المشكلات بشكل مؤقت، بل يبحث عن الأسباب الجذرية، ويضع خططًا طويلة المدى، ويراجع النتائج باستمرار.</a:t>
            </a:r>
            <a:endParaRPr lang="en-US" sz="1450" kern="1200" dirty="0">
              <a:solidFill>
                <a:prstClr val="black"/>
              </a:solidFill>
              <a:latin typeface="Alexandria" pitchFamily="2" charset="-78"/>
              <a:ea typeface="+mn-ea"/>
              <a:cs typeface="Alexandria" pitchFamily="2" charset="-78"/>
            </a:endParaRPr>
          </a:p>
        </p:txBody>
      </p:sp>
    </p:spTree>
    <p:extLst>
      <p:ext uri="{BB962C8B-B14F-4D97-AF65-F5344CB8AC3E}">
        <p14:creationId xmlns:p14="http://schemas.microsoft.com/office/powerpoint/2010/main" val="29640966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86788" y="1011443"/>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F8CE90F5-A44D-DED3-6BA9-0FDB7CDA2D28}"/>
              </a:ext>
            </a:extLst>
          </p:cNvPr>
          <p:cNvPicPr>
            <a:picLocks noChangeAspect="1"/>
          </p:cNvPicPr>
          <p:nvPr/>
        </p:nvPicPr>
        <p:blipFill>
          <a:blip r:embed="rId4" cstate="screen">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a:ext>
            </a:extLst>
          </a:blip>
          <a:stretch>
            <a:fillRect/>
          </a:stretch>
        </p:blipFill>
        <p:spPr>
          <a:xfrm>
            <a:off x="531671" y="1361219"/>
            <a:ext cx="3912614" cy="4995250"/>
          </a:xfrm>
          <a:prstGeom prst="rect">
            <a:avLst/>
          </a:prstGeom>
        </p:spPr>
      </p:pic>
      <p:sp>
        <p:nvSpPr>
          <p:cNvPr id="7" name="Text 0">
            <a:extLst>
              <a:ext uri="{FF2B5EF4-FFF2-40B4-BE49-F238E27FC236}">
                <a16:creationId xmlns:a16="http://schemas.microsoft.com/office/drawing/2014/main" id="{40A85A4E-92EC-0A34-0C8F-BE96996B7B22}"/>
              </a:ext>
            </a:extLst>
          </p:cNvPr>
          <p:cNvSpPr/>
          <p:nvPr/>
        </p:nvSpPr>
        <p:spPr>
          <a:xfrm>
            <a:off x="5203924" y="1204416"/>
            <a:ext cx="6356152" cy="541140"/>
          </a:xfrm>
          <a:prstGeom prst="rect">
            <a:avLst/>
          </a:prstGeom>
          <a:noFill/>
          <a:ln/>
        </p:spPr>
        <p:txBody>
          <a:bodyPr wrap="square" lIns="0" tIns="0" rIns="0" bIns="0" rtlCol="0" anchor="t"/>
          <a:lstStyle/>
          <a:p>
            <a:pPr algn="ctr" rtl="1">
              <a:lnSpc>
                <a:spcPts val="4083"/>
              </a:lnSpc>
            </a:pPr>
            <a:r>
              <a:rPr lang="ar-SA" sz="2400" b="1" dirty="0">
                <a:solidFill>
                  <a:srgbClr val="00B0F0"/>
                </a:solidFill>
                <a:latin typeface="Alexandria" pitchFamily="2" charset="-78"/>
                <a:ea typeface="Barlow Bold" pitchFamily="34" charset="-122"/>
                <a:cs typeface="Alexandria" pitchFamily="2" charset="-78"/>
              </a:rPr>
              <a:t>أدوات تعزيز التفكير المنطقي: </a:t>
            </a:r>
            <a:endParaRPr lang="ar-SA" sz="24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3C9F9D22-A188-53EA-A27B-29815B8B5341}"/>
              </a:ext>
            </a:extLst>
          </p:cNvPr>
          <p:cNvSpPr/>
          <p:nvPr/>
        </p:nvSpPr>
        <p:spPr>
          <a:xfrm>
            <a:off x="8460979" y="2556272"/>
            <a:ext cx="3099098" cy="1684536"/>
          </a:xfrm>
          <a:prstGeom prst="roundRect">
            <a:avLst>
              <a:gd name="adj" fmla="val 5428"/>
            </a:avLst>
          </a:prstGeom>
          <a:solidFill>
            <a:srgbClr val="FFFFFF"/>
          </a:solidFill>
          <a:ln/>
        </p:spPr>
      </p:sp>
      <p:pic>
        <p:nvPicPr>
          <p:cNvPr id="9" name="Image 1" descr="preencoded.png">
            <a:extLst>
              <a:ext uri="{FF2B5EF4-FFF2-40B4-BE49-F238E27FC236}">
                <a16:creationId xmlns:a16="http://schemas.microsoft.com/office/drawing/2014/main" id="{2C106398-2F63-412A-6CFD-A0D0D89D1FD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460979" y="2537222"/>
            <a:ext cx="3099098" cy="76200"/>
          </a:xfrm>
          <a:prstGeom prst="rect">
            <a:avLst/>
          </a:prstGeom>
        </p:spPr>
      </p:pic>
      <p:pic>
        <p:nvPicPr>
          <p:cNvPr id="10" name="Image 2" descr="preencoded.png">
            <a:extLst>
              <a:ext uri="{FF2B5EF4-FFF2-40B4-BE49-F238E27FC236}">
                <a16:creationId xmlns:a16="http://schemas.microsoft.com/office/drawing/2014/main" id="{E03A1A77-3B76-E2DE-1670-08B567BDB1A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773544" y="2319338"/>
            <a:ext cx="473869" cy="473869"/>
          </a:xfrm>
          <a:prstGeom prst="rect">
            <a:avLst/>
          </a:prstGeom>
        </p:spPr>
      </p:pic>
      <p:sp>
        <p:nvSpPr>
          <p:cNvPr id="11" name="Text 2">
            <a:extLst>
              <a:ext uri="{FF2B5EF4-FFF2-40B4-BE49-F238E27FC236}">
                <a16:creationId xmlns:a16="http://schemas.microsoft.com/office/drawing/2014/main" id="{EF607DB8-03FB-6BB2-34E9-80DBD4A2B195}"/>
              </a:ext>
            </a:extLst>
          </p:cNvPr>
          <p:cNvSpPr/>
          <p:nvPr/>
        </p:nvSpPr>
        <p:spPr>
          <a:xfrm>
            <a:off x="9915724" y="2437806"/>
            <a:ext cx="189508" cy="236934"/>
          </a:xfrm>
          <a:prstGeom prst="rect">
            <a:avLst/>
          </a:prstGeom>
          <a:noFill/>
          <a:ln/>
        </p:spPr>
        <p:txBody>
          <a:bodyPr wrap="none" lIns="0" tIns="0" rIns="0" bIns="0" rtlCol="0" anchor="t"/>
          <a:lstStyle/>
          <a:p>
            <a:pPr algn="r" rtl="1">
              <a:lnSpc>
                <a:spcPts val="2375"/>
              </a:lnSpc>
            </a:pPr>
            <a:r>
              <a:rPr lang="en-US" sz="1458" b="1" dirty="0">
                <a:latin typeface="Alexandria" pitchFamily="2" charset="-78"/>
                <a:ea typeface="Barlow Bold" pitchFamily="34" charset="-122"/>
                <a:cs typeface="Alexandria" pitchFamily="2" charset="-78"/>
              </a:rPr>
              <a:t>1</a:t>
            </a:r>
            <a:endParaRPr lang="en-US" sz="1458" dirty="0">
              <a:latin typeface="Alexandria" pitchFamily="2" charset="-78"/>
              <a:cs typeface="Alexandria" pitchFamily="2" charset="-78"/>
            </a:endParaRPr>
          </a:p>
        </p:txBody>
      </p:sp>
      <p:sp>
        <p:nvSpPr>
          <p:cNvPr id="12" name="Text 3">
            <a:extLst>
              <a:ext uri="{FF2B5EF4-FFF2-40B4-BE49-F238E27FC236}">
                <a16:creationId xmlns:a16="http://schemas.microsoft.com/office/drawing/2014/main" id="{361B901A-BFFC-E231-8AB4-71B9A12C7FEE}"/>
              </a:ext>
            </a:extLst>
          </p:cNvPr>
          <p:cNvSpPr/>
          <p:nvPr/>
        </p:nvSpPr>
        <p:spPr>
          <a:xfrm>
            <a:off x="9304437" y="2951163"/>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تحليل SWOT</a:t>
            </a:r>
            <a:endParaRPr lang="en-US" sz="1625"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6238DAEE-CD32-FE5E-41A1-B9C3B5CDCD8A}"/>
              </a:ext>
            </a:extLst>
          </p:cNvPr>
          <p:cNvSpPr/>
          <p:nvPr/>
        </p:nvSpPr>
        <p:spPr>
          <a:xfrm>
            <a:off x="8637984" y="3305671"/>
            <a:ext cx="2745085" cy="1304959"/>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تقييم الوضع الحالي للمدرسة بطريقة منظمة، وتحديد نقاط القوة والضعف والفرص والتهديدات</a:t>
            </a:r>
            <a:endParaRPr lang="en-US" dirty="0">
              <a:latin typeface="Alexandria" pitchFamily="2" charset="-78"/>
              <a:cs typeface="Alexandria" pitchFamily="2" charset="-78"/>
            </a:endParaRPr>
          </a:p>
        </p:txBody>
      </p:sp>
      <p:sp>
        <p:nvSpPr>
          <p:cNvPr id="14" name="Shape 5">
            <a:extLst>
              <a:ext uri="{FF2B5EF4-FFF2-40B4-BE49-F238E27FC236}">
                <a16:creationId xmlns:a16="http://schemas.microsoft.com/office/drawing/2014/main" id="{D9FC7965-7ABD-F3D3-7C02-4CB44758CE8E}"/>
              </a:ext>
            </a:extLst>
          </p:cNvPr>
          <p:cNvSpPr/>
          <p:nvPr/>
        </p:nvSpPr>
        <p:spPr>
          <a:xfrm>
            <a:off x="5203924" y="2556272"/>
            <a:ext cx="3099098" cy="1684536"/>
          </a:xfrm>
          <a:prstGeom prst="roundRect">
            <a:avLst>
              <a:gd name="adj" fmla="val 5428"/>
            </a:avLst>
          </a:prstGeom>
          <a:solidFill>
            <a:srgbClr val="FFFFFF"/>
          </a:solidFill>
          <a:ln/>
        </p:spPr>
      </p:sp>
      <p:pic>
        <p:nvPicPr>
          <p:cNvPr id="15" name="Image 3" descr="preencoded.png">
            <a:extLst>
              <a:ext uri="{FF2B5EF4-FFF2-40B4-BE49-F238E27FC236}">
                <a16:creationId xmlns:a16="http://schemas.microsoft.com/office/drawing/2014/main" id="{E0E8000F-463E-3BBA-AC30-0E1DDA26A70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203924" y="2537222"/>
            <a:ext cx="3099098" cy="76200"/>
          </a:xfrm>
          <a:prstGeom prst="rect">
            <a:avLst/>
          </a:prstGeom>
        </p:spPr>
      </p:pic>
      <p:pic>
        <p:nvPicPr>
          <p:cNvPr id="16" name="Image 4" descr="preencoded.png">
            <a:extLst>
              <a:ext uri="{FF2B5EF4-FFF2-40B4-BE49-F238E27FC236}">
                <a16:creationId xmlns:a16="http://schemas.microsoft.com/office/drawing/2014/main" id="{5172BB16-1D94-8821-A705-DD8A80BC74F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16490" y="2319338"/>
            <a:ext cx="473869" cy="473869"/>
          </a:xfrm>
          <a:prstGeom prst="rect">
            <a:avLst/>
          </a:prstGeom>
        </p:spPr>
      </p:pic>
      <p:sp>
        <p:nvSpPr>
          <p:cNvPr id="17" name="Text 6">
            <a:extLst>
              <a:ext uri="{FF2B5EF4-FFF2-40B4-BE49-F238E27FC236}">
                <a16:creationId xmlns:a16="http://schemas.microsoft.com/office/drawing/2014/main" id="{50CAA2DC-02AC-181E-4386-32FA4DA693EF}"/>
              </a:ext>
            </a:extLst>
          </p:cNvPr>
          <p:cNvSpPr/>
          <p:nvPr/>
        </p:nvSpPr>
        <p:spPr>
          <a:xfrm>
            <a:off x="6658669" y="2437806"/>
            <a:ext cx="189508" cy="236934"/>
          </a:xfrm>
          <a:prstGeom prst="rect">
            <a:avLst/>
          </a:prstGeom>
          <a:noFill/>
          <a:ln/>
        </p:spPr>
        <p:txBody>
          <a:bodyPr wrap="none" lIns="0" tIns="0" rIns="0" bIns="0" rtlCol="0" anchor="t"/>
          <a:lstStyle/>
          <a:p>
            <a:pPr algn="r" rtl="1">
              <a:lnSpc>
                <a:spcPts val="2375"/>
              </a:lnSpc>
            </a:pPr>
            <a:r>
              <a:rPr lang="en-US" sz="1458" b="1" dirty="0">
                <a:latin typeface="Alexandria" pitchFamily="2" charset="-78"/>
                <a:ea typeface="Barlow Bold" pitchFamily="34" charset="-122"/>
                <a:cs typeface="Alexandria" pitchFamily="2" charset="-78"/>
              </a:rPr>
              <a:t>2</a:t>
            </a:r>
            <a:endParaRPr lang="en-US" sz="1458" dirty="0">
              <a:latin typeface="Alexandria" pitchFamily="2" charset="-78"/>
              <a:cs typeface="Alexandria" pitchFamily="2" charset="-78"/>
            </a:endParaRPr>
          </a:p>
        </p:txBody>
      </p:sp>
      <p:sp>
        <p:nvSpPr>
          <p:cNvPr id="18" name="Text 7">
            <a:extLst>
              <a:ext uri="{FF2B5EF4-FFF2-40B4-BE49-F238E27FC236}">
                <a16:creationId xmlns:a16="http://schemas.microsoft.com/office/drawing/2014/main" id="{1B7B1CFF-9EA0-8397-DBDE-C3BEC3310381}"/>
              </a:ext>
            </a:extLst>
          </p:cNvPr>
          <p:cNvSpPr/>
          <p:nvPr/>
        </p:nvSpPr>
        <p:spPr>
          <a:xfrm>
            <a:off x="6047383" y="2951163"/>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جداول البيانات</a:t>
            </a:r>
            <a:endParaRPr lang="en-US" sz="1625"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003B787B-A0AC-9D91-600B-A30722227F41}"/>
              </a:ext>
            </a:extLst>
          </p:cNvPr>
          <p:cNvSpPr/>
          <p:nvPr/>
        </p:nvSpPr>
        <p:spPr>
          <a:xfrm>
            <a:off x="5380931" y="3305671"/>
            <a:ext cx="2745085" cy="1090818"/>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استخدام نتائج الاختبارات والحضور والانضباط لتكوين قرارات مبنية على بيانات فعلية</a:t>
            </a:r>
            <a:endParaRPr lang="en-US" dirty="0">
              <a:latin typeface="Alexandria" pitchFamily="2" charset="-78"/>
              <a:cs typeface="Alexandria" pitchFamily="2" charset="-78"/>
            </a:endParaRPr>
          </a:p>
        </p:txBody>
      </p:sp>
      <p:sp>
        <p:nvSpPr>
          <p:cNvPr id="20" name="Shape 9">
            <a:extLst>
              <a:ext uri="{FF2B5EF4-FFF2-40B4-BE49-F238E27FC236}">
                <a16:creationId xmlns:a16="http://schemas.microsoft.com/office/drawing/2014/main" id="{ACC2A6A7-95E4-D138-CFE9-156608071332}"/>
              </a:ext>
            </a:extLst>
          </p:cNvPr>
          <p:cNvSpPr/>
          <p:nvPr/>
        </p:nvSpPr>
        <p:spPr>
          <a:xfrm>
            <a:off x="5203924" y="4635699"/>
            <a:ext cx="6356152" cy="1179116"/>
          </a:xfrm>
          <a:prstGeom prst="roundRect">
            <a:avLst>
              <a:gd name="adj" fmla="val 7755"/>
            </a:avLst>
          </a:prstGeom>
          <a:solidFill>
            <a:srgbClr val="FFFFFF"/>
          </a:solidFill>
          <a:ln/>
        </p:spPr>
      </p:sp>
      <p:pic>
        <p:nvPicPr>
          <p:cNvPr id="21" name="Image 5" descr="preencoded.png">
            <a:extLst>
              <a:ext uri="{FF2B5EF4-FFF2-40B4-BE49-F238E27FC236}">
                <a16:creationId xmlns:a16="http://schemas.microsoft.com/office/drawing/2014/main" id="{FFFB1133-D625-CEC3-1009-B332B708346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203924" y="4616648"/>
            <a:ext cx="6356152" cy="76200"/>
          </a:xfrm>
          <a:prstGeom prst="rect">
            <a:avLst/>
          </a:prstGeom>
        </p:spPr>
      </p:pic>
      <p:pic>
        <p:nvPicPr>
          <p:cNvPr id="22" name="Image 6" descr="preencoded.png">
            <a:extLst>
              <a:ext uri="{FF2B5EF4-FFF2-40B4-BE49-F238E27FC236}">
                <a16:creationId xmlns:a16="http://schemas.microsoft.com/office/drawing/2014/main" id="{EA1AC08C-7C90-4FF1-5B61-CC56A3D3860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45066" y="4398765"/>
            <a:ext cx="473869" cy="473869"/>
          </a:xfrm>
          <a:prstGeom prst="rect">
            <a:avLst/>
          </a:prstGeom>
        </p:spPr>
      </p:pic>
      <p:sp>
        <p:nvSpPr>
          <p:cNvPr id="23" name="Text 10">
            <a:extLst>
              <a:ext uri="{FF2B5EF4-FFF2-40B4-BE49-F238E27FC236}">
                <a16:creationId xmlns:a16="http://schemas.microsoft.com/office/drawing/2014/main" id="{2B691637-1E56-6A58-105A-8465FF7494E1}"/>
              </a:ext>
            </a:extLst>
          </p:cNvPr>
          <p:cNvSpPr/>
          <p:nvPr/>
        </p:nvSpPr>
        <p:spPr>
          <a:xfrm>
            <a:off x="8287246" y="4517232"/>
            <a:ext cx="189508" cy="236934"/>
          </a:xfrm>
          <a:prstGeom prst="rect">
            <a:avLst/>
          </a:prstGeom>
          <a:noFill/>
          <a:ln/>
        </p:spPr>
        <p:txBody>
          <a:bodyPr wrap="none" lIns="0" tIns="0" rIns="0" bIns="0" rtlCol="0" anchor="t"/>
          <a:lstStyle/>
          <a:p>
            <a:pPr algn="r" rtl="1">
              <a:lnSpc>
                <a:spcPts val="2375"/>
              </a:lnSpc>
            </a:pPr>
            <a:r>
              <a:rPr lang="en-US" sz="1458" b="1" dirty="0">
                <a:latin typeface="Alexandria" pitchFamily="2" charset="-78"/>
                <a:ea typeface="Barlow Bold" pitchFamily="34" charset="-122"/>
                <a:cs typeface="Alexandria" pitchFamily="2" charset="-78"/>
              </a:rPr>
              <a:t>3</a:t>
            </a:r>
            <a:endParaRPr lang="en-US" sz="1458" dirty="0">
              <a:latin typeface="Alexandria" pitchFamily="2" charset="-78"/>
              <a:cs typeface="Alexandria" pitchFamily="2" charset="-78"/>
            </a:endParaRPr>
          </a:p>
        </p:txBody>
      </p:sp>
      <p:sp>
        <p:nvSpPr>
          <p:cNvPr id="24" name="Text 11">
            <a:extLst>
              <a:ext uri="{FF2B5EF4-FFF2-40B4-BE49-F238E27FC236}">
                <a16:creationId xmlns:a16="http://schemas.microsoft.com/office/drawing/2014/main" id="{0A808503-FC31-AB70-9BC1-8285A8636E04}"/>
              </a:ext>
            </a:extLst>
          </p:cNvPr>
          <p:cNvSpPr/>
          <p:nvPr/>
        </p:nvSpPr>
        <p:spPr>
          <a:xfrm>
            <a:off x="9304437" y="5030589"/>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العصف الذهني</a:t>
            </a:r>
            <a:endParaRPr lang="en-US" sz="1625" dirty="0">
              <a:solidFill>
                <a:schemeClr val="accent2">
                  <a:lumMod val="75000"/>
                </a:schemeClr>
              </a:solidFill>
              <a:latin typeface="Alexandria" pitchFamily="2" charset="-78"/>
              <a:cs typeface="Alexandria" pitchFamily="2" charset="-78"/>
            </a:endParaRPr>
          </a:p>
        </p:txBody>
      </p:sp>
      <p:sp>
        <p:nvSpPr>
          <p:cNvPr id="25" name="Text 12">
            <a:extLst>
              <a:ext uri="{FF2B5EF4-FFF2-40B4-BE49-F238E27FC236}">
                <a16:creationId xmlns:a16="http://schemas.microsoft.com/office/drawing/2014/main" id="{39F2B1DA-F8C7-243E-5EC7-BAB1A3DF91B2}"/>
              </a:ext>
            </a:extLst>
          </p:cNvPr>
          <p:cNvSpPr/>
          <p:nvPr/>
        </p:nvSpPr>
        <p:spPr>
          <a:xfrm>
            <a:off x="5380931" y="5385097"/>
            <a:ext cx="6002139" cy="641053"/>
          </a:xfrm>
          <a:prstGeom prst="rect">
            <a:avLst/>
          </a:prstGeom>
          <a:noFill/>
          <a:ln/>
        </p:spPr>
        <p:txBody>
          <a:bodyPr wrap="non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جمع الفريق التعليمي لتوليد أفكار متعددة لحل مشكلة معينة، </a:t>
            </a:r>
            <a:endParaRPr lang="ar-SA" dirty="0">
              <a:solidFill>
                <a:srgbClr val="384653"/>
              </a:solidFill>
              <a:latin typeface="Alexandria" pitchFamily="2" charset="-78"/>
              <a:ea typeface="Montserrat" pitchFamily="34" charset="-122"/>
              <a:cs typeface="Alexandria" pitchFamily="2" charset="-78"/>
            </a:endParaRPr>
          </a:p>
          <a:p>
            <a:pPr algn="r" rtl="1">
              <a:lnSpc>
                <a:spcPct val="150000"/>
              </a:lnSpc>
            </a:pPr>
            <a:r>
              <a:rPr lang="en-US" dirty="0" err="1">
                <a:solidFill>
                  <a:srgbClr val="384653"/>
                </a:solidFill>
                <a:latin typeface="Alexandria" pitchFamily="2" charset="-78"/>
                <a:ea typeface="Montserrat" pitchFamily="34" charset="-122"/>
                <a:cs typeface="Alexandria" pitchFamily="2" charset="-78"/>
              </a:rPr>
              <a:t>مع</a:t>
            </a:r>
            <a:r>
              <a:rPr lang="en-US" dirty="0">
                <a:solidFill>
                  <a:srgbClr val="384653"/>
                </a:solidFill>
                <a:latin typeface="Alexandria" pitchFamily="2" charset="-78"/>
                <a:ea typeface="Montserrat" pitchFamily="34" charset="-122"/>
                <a:cs typeface="Alexandria" pitchFamily="2" charset="-78"/>
              </a:rPr>
              <a:t> تصفية الأفكار بحسب المنطق</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1130556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7" name="Image 0" descr="preencoded.png">
            <a:extLst>
              <a:ext uri="{FF2B5EF4-FFF2-40B4-BE49-F238E27FC236}">
                <a16:creationId xmlns:a16="http://schemas.microsoft.com/office/drawing/2014/main" id="{845A1BE3-9794-9299-88AF-802696D0B9A8}"/>
              </a:ext>
            </a:extLst>
          </p:cNvPr>
          <p:cNvPicPr>
            <a:picLocks noChangeAspect="1"/>
          </p:cNvPicPr>
          <p:nvPr/>
        </p:nvPicPr>
        <p:blipFill>
          <a:blip r:embed="rId4" cstate="screen">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tretch>
            <a:fillRect/>
          </a:stretch>
        </p:blipFill>
        <p:spPr>
          <a:xfrm>
            <a:off x="9388225" y="2299792"/>
            <a:ext cx="2036366" cy="2036366"/>
          </a:xfrm>
          <a:prstGeom prst="rect">
            <a:avLst/>
          </a:prstGeom>
        </p:spPr>
      </p:pic>
      <p:sp>
        <p:nvSpPr>
          <p:cNvPr id="8" name="Text 1">
            <a:extLst>
              <a:ext uri="{FF2B5EF4-FFF2-40B4-BE49-F238E27FC236}">
                <a16:creationId xmlns:a16="http://schemas.microsoft.com/office/drawing/2014/main" id="{50117192-45B7-21C6-38DC-274F79FE1EFE}"/>
              </a:ext>
            </a:extLst>
          </p:cNvPr>
          <p:cNvSpPr/>
          <p:nvPr/>
        </p:nvSpPr>
        <p:spPr>
          <a:xfrm>
            <a:off x="9345959" y="4533603"/>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خرائط السبب والنتيجة</a:t>
            </a:r>
            <a:endParaRPr lang="en-US" sz="1625"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A9AAC327-7B40-266C-FB71-B9C7AE72F7FE}"/>
              </a:ext>
            </a:extLst>
          </p:cNvPr>
          <p:cNvSpPr/>
          <p:nvPr/>
        </p:nvSpPr>
        <p:spPr>
          <a:xfrm>
            <a:off x="8328247" y="4888111"/>
            <a:ext cx="3096343" cy="814020"/>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أداة لتحديد الأسباب الجذرية للمشكلات بدلاً من التركيز على الأعراض فقط</a:t>
            </a:r>
            <a:endParaRPr lang="en-US"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8EB1D381-3402-BEA8-53CF-7B4118E4ED95}"/>
              </a:ext>
            </a:extLst>
          </p:cNvPr>
          <p:cNvPicPr>
            <a:picLocks noChangeAspect="1"/>
          </p:cNvPicPr>
          <p:nvPr/>
        </p:nvPicPr>
        <p:blipFill>
          <a:blip r:embed="rId6" cstate="screen">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a:ext>
            </a:extLst>
          </a:blip>
          <a:stretch>
            <a:fillRect/>
          </a:stretch>
        </p:blipFill>
        <p:spPr>
          <a:xfrm>
            <a:off x="5679726" y="2299792"/>
            <a:ext cx="2036366" cy="2036366"/>
          </a:xfrm>
          <a:prstGeom prst="rect">
            <a:avLst/>
          </a:prstGeom>
        </p:spPr>
      </p:pic>
      <p:sp>
        <p:nvSpPr>
          <p:cNvPr id="11" name="Text 3">
            <a:extLst>
              <a:ext uri="{FF2B5EF4-FFF2-40B4-BE49-F238E27FC236}">
                <a16:creationId xmlns:a16="http://schemas.microsoft.com/office/drawing/2014/main" id="{57533B56-4F2D-38DE-E309-2A1502CD677E}"/>
              </a:ext>
            </a:extLst>
          </p:cNvPr>
          <p:cNvSpPr/>
          <p:nvPr/>
        </p:nvSpPr>
        <p:spPr>
          <a:xfrm>
            <a:off x="5637459" y="4533603"/>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مصفوفة اتخاذ القرار</a:t>
            </a:r>
            <a:endParaRPr lang="en-US" sz="1625"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9190B33F-C899-765E-51CA-C3CB1154633A}"/>
              </a:ext>
            </a:extLst>
          </p:cNvPr>
          <p:cNvSpPr/>
          <p:nvPr/>
        </p:nvSpPr>
        <p:spPr>
          <a:xfrm>
            <a:off x="4583832" y="4888110"/>
            <a:ext cx="3132260" cy="917153"/>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مقارنة البدائل المختلفة حسب المعايير المهمة: الجدوى والتكلفة والأثر والوقت</a:t>
            </a:r>
            <a:endParaRPr lang="en-US"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A53C093A-4FEF-E09A-AAA8-1A8750595C40}"/>
              </a:ext>
            </a:extLst>
          </p:cNvPr>
          <p:cNvPicPr>
            <a:picLocks noChangeAspect="1"/>
          </p:cNvPicPr>
          <p:nvPr/>
        </p:nvPicPr>
        <p:blipFill>
          <a:blip r:embed="rId8" cstate="screen">
            <a:extLst>
              <a:ext uri="{BEBA8EAE-BF5A-486C-A8C5-ECC9F3942E4B}">
                <a14:imgProps xmlns:a14="http://schemas.microsoft.com/office/drawing/2010/main">
                  <a14:imgLayer r:embed="rId9">
                    <a14:imgEffect>
                      <a14:saturation sat="33000"/>
                    </a14:imgEffect>
                  </a14:imgLayer>
                </a14:imgProps>
              </a:ext>
              <a:ext uri="{28A0092B-C50C-407E-A947-70E740481C1C}">
                <a14:useLocalDpi xmlns:a14="http://schemas.microsoft.com/office/drawing/2010/main"/>
              </a:ext>
            </a:extLst>
          </a:blip>
          <a:stretch>
            <a:fillRect/>
          </a:stretch>
        </p:blipFill>
        <p:spPr>
          <a:xfrm>
            <a:off x="1971128" y="2299792"/>
            <a:ext cx="2036465" cy="2036465"/>
          </a:xfrm>
          <a:prstGeom prst="rect">
            <a:avLst/>
          </a:prstGeom>
        </p:spPr>
      </p:pic>
      <p:sp>
        <p:nvSpPr>
          <p:cNvPr id="14" name="Text 5">
            <a:extLst>
              <a:ext uri="{FF2B5EF4-FFF2-40B4-BE49-F238E27FC236}">
                <a16:creationId xmlns:a16="http://schemas.microsoft.com/office/drawing/2014/main" id="{EA8E85FE-2675-01CF-C746-5444B1B10CC7}"/>
              </a:ext>
            </a:extLst>
          </p:cNvPr>
          <p:cNvSpPr/>
          <p:nvPr/>
        </p:nvSpPr>
        <p:spPr>
          <a:xfrm>
            <a:off x="1928959" y="4533702"/>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التقييم التشاركي</a:t>
            </a:r>
            <a:endParaRPr lang="en-US" sz="1625"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0A43062A-1307-3B38-55F5-93FA323520BD}"/>
              </a:ext>
            </a:extLst>
          </p:cNvPr>
          <p:cNvSpPr/>
          <p:nvPr/>
        </p:nvSpPr>
        <p:spPr>
          <a:xfrm>
            <a:off x="496439" y="4888209"/>
            <a:ext cx="3511153" cy="917053"/>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إشراك المعلمين والطلاب في تحليل المشكلة واختيار الحلول المناسبة</a:t>
            </a:r>
            <a:endParaRPr lang="en-US" dirty="0">
              <a:latin typeface="Alexandria" pitchFamily="2" charset="-78"/>
              <a:cs typeface="Alexandria" pitchFamily="2" charset="-78"/>
            </a:endParaRPr>
          </a:p>
        </p:txBody>
      </p:sp>
      <p:sp>
        <p:nvSpPr>
          <p:cNvPr id="16" name="Text 0">
            <a:extLst>
              <a:ext uri="{FF2B5EF4-FFF2-40B4-BE49-F238E27FC236}">
                <a16:creationId xmlns:a16="http://schemas.microsoft.com/office/drawing/2014/main" id="{E3F39F7C-2164-4D8A-A493-41FD7BFA1EB0}"/>
              </a:ext>
            </a:extLst>
          </p:cNvPr>
          <p:cNvSpPr/>
          <p:nvPr/>
        </p:nvSpPr>
        <p:spPr>
          <a:xfrm>
            <a:off x="5375920" y="1365935"/>
            <a:ext cx="6356152" cy="541140"/>
          </a:xfrm>
          <a:prstGeom prst="rect">
            <a:avLst/>
          </a:prstGeom>
          <a:noFill/>
          <a:ln/>
        </p:spPr>
        <p:txBody>
          <a:bodyPr wrap="square" lIns="0" tIns="0" rIns="0" bIns="0" rtlCol="0" anchor="t"/>
          <a:lstStyle/>
          <a:p>
            <a:pPr algn="ctr" rtl="1">
              <a:lnSpc>
                <a:spcPts val="4083"/>
              </a:lnSpc>
            </a:pPr>
            <a:r>
              <a:rPr lang="ar-SA" sz="2400" b="1" dirty="0">
                <a:solidFill>
                  <a:srgbClr val="00B0F0"/>
                </a:solidFill>
                <a:latin typeface="Alexandria" pitchFamily="2" charset="-78"/>
                <a:ea typeface="Barlow Bold" pitchFamily="34" charset="-122"/>
                <a:cs typeface="Alexandria" pitchFamily="2" charset="-78"/>
              </a:rPr>
              <a:t>تابع: أدوات تعزيز التفكير المنطقي: </a:t>
            </a:r>
            <a:endParaRPr lang="ar-SA"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3560640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Shape 1">
            <a:extLst>
              <a:ext uri="{FF2B5EF4-FFF2-40B4-BE49-F238E27FC236}">
                <a16:creationId xmlns:a16="http://schemas.microsoft.com/office/drawing/2014/main" id="{1AB10833-2BD7-C1AF-783D-1200B235A77D}"/>
              </a:ext>
            </a:extLst>
          </p:cNvPr>
          <p:cNvSpPr/>
          <p:nvPr/>
        </p:nvSpPr>
        <p:spPr>
          <a:xfrm>
            <a:off x="6174979" y="2769493"/>
            <a:ext cx="5385098" cy="1188542"/>
          </a:xfrm>
          <a:prstGeom prst="roundRect">
            <a:avLst>
              <a:gd name="adj" fmla="val 19938"/>
            </a:avLst>
          </a:prstGeom>
          <a:solidFill>
            <a:srgbClr val="D4E9F7"/>
          </a:solidFill>
          <a:ln w="7620">
            <a:solidFill>
              <a:srgbClr val="BACFDD"/>
            </a:solidFill>
            <a:prstDash val="solid"/>
          </a:ln>
        </p:spPr>
      </p:sp>
      <p:sp>
        <p:nvSpPr>
          <p:cNvPr id="8" name="Text 2">
            <a:extLst>
              <a:ext uri="{FF2B5EF4-FFF2-40B4-BE49-F238E27FC236}">
                <a16:creationId xmlns:a16="http://schemas.microsoft.com/office/drawing/2014/main" id="{9CC2FA8A-7FE7-33C6-1A4D-4509DA643026}"/>
              </a:ext>
            </a:extLst>
          </p:cNvPr>
          <p:cNvSpPr/>
          <p:nvPr/>
        </p:nvSpPr>
        <p:spPr>
          <a:xfrm>
            <a:off x="8816380" y="2933799"/>
            <a:ext cx="2579390"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التغذية الراجعة المبنية على الأدلة</a:t>
            </a:r>
            <a:endParaRPr lang="en-US" sz="1625"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FE92AB83-C72F-A1E4-3467-EC704FC4365A}"/>
              </a:ext>
            </a:extLst>
          </p:cNvPr>
          <p:cNvSpPr/>
          <p:nvPr/>
        </p:nvSpPr>
        <p:spPr>
          <a:xfrm>
            <a:off x="6339284" y="3288308"/>
            <a:ext cx="5056485" cy="505420"/>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جمع مراجعات دقيقة ومنظمة حول المبادرات أو البرامج المدرسية، وتحسين القرارات المستقبلية بناءً على نتائج ملموسة</a:t>
            </a:r>
            <a:endParaRPr lang="en-US"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AF4BBAD9-FD71-FD29-458C-177D0FE2A8A2}"/>
              </a:ext>
            </a:extLst>
          </p:cNvPr>
          <p:cNvSpPr/>
          <p:nvPr/>
        </p:nvSpPr>
        <p:spPr>
          <a:xfrm>
            <a:off x="631924" y="2769493"/>
            <a:ext cx="5385098" cy="1188542"/>
          </a:xfrm>
          <a:prstGeom prst="roundRect">
            <a:avLst>
              <a:gd name="adj" fmla="val 19938"/>
            </a:avLst>
          </a:prstGeom>
          <a:solidFill>
            <a:srgbClr val="D4E9F7"/>
          </a:solidFill>
          <a:ln w="7620">
            <a:solidFill>
              <a:srgbClr val="BACFDD"/>
            </a:solidFill>
            <a:prstDash val="solid"/>
          </a:ln>
        </p:spPr>
      </p:sp>
      <p:sp>
        <p:nvSpPr>
          <p:cNvPr id="11" name="Text 5">
            <a:extLst>
              <a:ext uri="{FF2B5EF4-FFF2-40B4-BE49-F238E27FC236}">
                <a16:creationId xmlns:a16="http://schemas.microsoft.com/office/drawing/2014/main" id="{D1F59AB6-0FE9-0B13-04CD-E29631EC3346}"/>
              </a:ext>
            </a:extLst>
          </p:cNvPr>
          <p:cNvSpPr/>
          <p:nvPr/>
        </p:nvSpPr>
        <p:spPr>
          <a:xfrm>
            <a:off x="3774083" y="2933799"/>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مراجعة التجارب السابقة</a:t>
            </a:r>
            <a:endParaRPr lang="en-US" sz="1625"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2915E698-30E7-AEA1-B8F5-14EB978D92CC}"/>
              </a:ext>
            </a:extLst>
          </p:cNvPr>
          <p:cNvSpPr/>
          <p:nvPr/>
        </p:nvSpPr>
        <p:spPr>
          <a:xfrm>
            <a:off x="796231" y="3288308"/>
            <a:ext cx="5056485" cy="505420"/>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دراسة قرارات أو مشروعات سابقة لمعرفة ما نجح وما فشل، واستخلاص الدروس المستفادة لتحسين القرارات المستقبلية</a:t>
            </a:r>
            <a:endParaRPr lang="en-US"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04BF3E63-F577-DAAC-F6AB-08D5A737F0AE}"/>
              </a:ext>
            </a:extLst>
          </p:cNvPr>
          <p:cNvSpPr/>
          <p:nvPr/>
        </p:nvSpPr>
        <p:spPr>
          <a:xfrm>
            <a:off x="631924" y="4214721"/>
            <a:ext cx="10928152" cy="26094"/>
          </a:xfrm>
          <a:prstGeom prst="rect">
            <a:avLst/>
          </a:prstGeom>
          <a:solidFill>
            <a:srgbClr val="384653">
              <a:alpha val="50000"/>
            </a:srgbClr>
          </a:solidFill>
          <a:ln/>
        </p:spPr>
      </p:sp>
      <p:sp>
        <p:nvSpPr>
          <p:cNvPr id="14" name="Text 8">
            <a:extLst>
              <a:ext uri="{FF2B5EF4-FFF2-40B4-BE49-F238E27FC236}">
                <a16:creationId xmlns:a16="http://schemas.microsoft.com/office/drawing/2014/main" id="{34F37ABF-88F6-FFF2-1ECA-66A1973863B8}"/>
              </a:ext>
            </a:extLst>
          </p:cNvPr>
          <p:cNvSpPr/>
          <p:nvPr/>
        </p:nvSpPr>
        <p:spPr>
          <a:xfrm>
            <a:off x="631924" y="4725591"/>
            <a:ext cx="10928152" cy="954708"/>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هذه الأدوات العملية تساعد القائدة التربوية على تعزيز التفكير المنطقي واتخاذ قرارات أكثر دقة وموضوعية داخل المدرسة، مما يساهم في تحسين جودة العملية التعليمية والبيئة المدرسية.</a:t>
            </a:r>
            <a:endParaRPr lang="en-US" dirty="0">
              <a:latin typeface="Alexandria" pitchFamily="2" charset="-78"/>
              <a:cs typeface="Alexandria" pitchFamily="2" charset="-78"/>
            </a:endParaRPr>
          </a:p>
        </p:txBody>
      </p:sp>
      <p:sp>
        <p:nvSpPr>
          <p:cNvPr id="15" name="Text 0">
            <a:extLst>
              <a:ext uri="{FF2B5EF4-FFF2-40B4-BE49-F238E27FC236}">
                <a16:creationId xmlns:a16="http://schemas.microsoft.com/office/drawing/2014/main" id="{171E17E5-7351-BDDB-7340-0203074AE66F}"/>
              </a:ext>
            </a:extLst>
          </p:cNvPr>
          <p:cNvSpPr/>
          <p:nvPr/>
        </p:nvSpPr>
        <p:spPr>
          <a:xfrm>
            <a:off x="5375920" y="1533357"/>
            <a:ext cx="6356152" cy="541140"/>
          </a:xfrm>
          <a:prstGeom prst="rect">
            <a:avLst/>
          </a:prstGeom>
          <a:noFill/>
          <a:ln/>
        </p:spPr>
        <p:txBody>
          <a:bodyPr wrap="square" lIns="0" tIns="0" rIns="0" bIns="0" rtlCol="0" anchor="t"/>
          <a:lstStyle/>
          <a:p>
            <a:pPr algn="ctr" rtl="1">
              <a:lnSpc>
                <a:spcPts val="4083"/>
              </a:lnSpc>
            </a:pPr>
            <a:r>
              <a:rPr lang="ar-SA" sz="2400" b="1" dirty="0">
                <a:solidFill>
                  <a:srgbClr val="00B0F0"/>
                </a:solidFill>
                <a:latin typeface="Alexandria" pitchFamily="2" charset="-78"/>
                <a:ea typeface="Barlow Bold" pitchFamily="34" charset="-122"/>
                <a:cs typeface="Alexandria" pitchFamily="2" charset="-78"/>
              </a:rPr>
              <a:t>تابع: أدوات تعزيز التفكير المنطقي: </a:t>
            </a:r>
            <a:endParaRPr lang="ar-SA"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236270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EA23CFC-8254-2594-1DBC-E99EBF5B7453}"/>
              </a:ext>
            </a:extLst>
          </p:cNvPr>
          <p:cNvSpPr/>
          <p:nvPr/>
        </p:nvSpPr>
        <p:spPr>
          <a:xfrm>
            <a:off x="5126236" y="1456134"/>
            <a:ext cx="6433840" cy="519608"/>
          </a:xfrm>
          <a:prstGeom prst="rect">
            <a:avLst/>
          </a:prstGeom>
          <a:noFill/>
          <a:ln/>
        </p:spPr>
        <p:txBody>
          <a:bodyPr wrap="none" lIns="0" tIns="0" rIns="0" bIns="0" rtlCol="0" anchor="t"/>
          <a:lstStyle/>
          <a:p>
            <a:pPr algn="r" rtl="1">
              <a:lnSpc>
                <a:spcPts val="4083"/>
              </a:lnSpc>
            </a:pPr>
            <a:r>
              <a:rPr lang="ar-SA" sz="2000" b="1" dirty="0">
                <a:solidFill>
                  <a:srgbClr val="00B0F0"/>
                </a:solidFill>
                <a:latin typeface="Alexandria" pitchFamily="2" charset="-78"/>
                <a:ea typeface="Barlow Bold" pitchFamily="34" charset="-122"/>
                <a:cs typeface="Alexandria" pitchFamily="2" charset="-78"/>
              </a:rPr>
              <a:t>فوائد التفكير المنطقي في القيادة التربوية:</a:t>
            </a:r>
            <a:endParaRPr lang="en-US" sz="20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F6DFFDAF-B34A-C31A-574A-648E8A85A23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96000" y="2291656"/>
            <a:ext cx="5464076" cy="631924"/>
          </a:xfrm>
          <a:prstGeom prst="rect">
            <a:avLst/>
          </a:prstGeom>
        </p:spPr>
      </p:pic>
      <p:sp>
        <p:nvSpPr>
          <p:cNvPr id="8" name="Text 1">
            <a:extLst>
              <a:ext uri="{FF2B5EF4-FFF2-40B4-BE49-F238E27FC236}">
                <a16:creationId xmlns:a16="http://schemas.microsoft.com/office/drawing/2014/main" id="{EC015511-FA5F-CA50-ED56-0D2B0CA898B8}"/>
              </a:ext>
            </a:extLst>
          </p:cNvPr>
          <p:cNvSpPr/>
          <p:nvPr/>
        </p:nvSpPr>
        <p:spPr>
          <a:xfrm>
            <a:off x="9323487" y="3081536"/>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دقة القرار</a:t>
            </a:r>
            <a:endParaRPr lang="en-US" sz="1625"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F8994F33-883F-8DFC-AFDC-5E375A76E05D}"/>
              </a:ext>
            </a:extLst>
          </p:cNvPr>
          <p:cNvSpPr/>
          <p:nvPr/>
        </p:nvSpPr>
        <p:spPr>
          <a:xfrm>
            <a:off x="6253957" y="3436044"/>
            <a:ext cx="5148163"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قرارات أكثر دقة ومبنية على حقائق</a:t>
            </a:r>
            <a:endParaRPr lang="en-US"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765D228A-D508-2739-8E2B-205ED4DF315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1925" y="2291656"/>
            <a:ext cx="5464076" cy="631924"/>
          </a:xfrm>
          <a:prstGeom prst="rect">
            <a:avLst/>
          </a:prstGeom>
        </p:spPr>
      </p:pic>
      <p:sp>
        <p:nvSpPr>
          <p:cNvPr id="11" name="Text 3">
            <a:extLst>
              <a:ext uri="{FF2B5EF4-FFF2-40B4-BE49-F238E27FC236}">
                <a16:creationId xmlns:a16="http://schemas.microsoft.com/office/drawing/2014/main" id="{57EF09C0-359B-5BBF-60EE-73D224FF4E74}"/>
              </a:ext>
            </a:extLst>
          </p:cNvPr>
          <p:cNvSpPr/>
          <p:nvPr/>
        </p:nvSpPr>
        <p:spPr>
          <a:xfrm>
            <a:off x="3859411" y="3081536"/>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الثقة والنزاهة</a:t>
            </a:r>
            <a:endParaRPr lang="en-US" sz="1625"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B538BA98-0C8B-0BC2-77C4-834C9189B5C9}"/>
              </a:ext>
            </a:extLst>
          </p:cNvPr>
          <p:cNvSpPr/>
          <p:nvPr/>
        </p:nvSpPr>
        <p:spPr>
          <a:xfrm>
            <a:off x="789881" y="3436044"/>
            <a:ext cx="5148163"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ثقة المعلمين والطلاب بالقيادة</a:t>
            </a:r>
            <a:endParaRPr lang="en-US"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60B108DF-338F-E06C-E726-5EEE31C71CC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96000" y="3846711"/>
            <a:ext cx="5464076" cy="631924"/>
          </a:xfrm>
          <a:prstGeom prst="rect">
            <a:avLst/>
          </a:prstGeom>
        </p:spPr>
      </p:pic>
      <p:sp>
        <p:nvSpPr>
          <p:cNvPr id="14" name="Text 5">
            <a:extLst>
              <a:ext uri="{FF2B5EF4-FFF2-40B4-BE49-F238E27FC236}">
                <a16:creationId xmlns:a16="http://schemas.microsoft.com/office/drawing/2014/main" id="{6B642EA5-100F-C57A-2A2D-ED744C5EC2D0}"/>
              </a:ext>
            </a:extLst>
          </p:cNvPr>
          <p:cNvSpPr/>
          <p:nvPr/>
        </p:nvSpPr>
        <p:spPr>
          <a:xfrm>
            <a:off x="9323487" y="4636592"/>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الكفاءة</a:t>
            </a:r>
            <a:endParaRPr lang="en-US" sz="1625"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8A11B3FC-429A-27E6-67E6-4FAB1B4BCC30}"/>
              </a:ext>
            </a:extLst>
          </p:cNvPr>
          <p:cNvSpPr/>
          <p:nvPr/>
        </p:nvSpPr>
        <p:spPr>
          <a:xfrm>
            <a:off x="6253957" y="4991100"/>
            <a:ext cx="5148163"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استخدام أفضل للمموارد المتاحة</a:t>
            </a:r>
            <a:endParaRPr lang="en-US"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C9A01041-B2E9-9466-BC56-7E9A618C53C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31925" y="3846711"/>
            <a:ext cx="5464076" cy="631924"/>
          </a:xfrm>
          <a:prstGeom prst="rect">
            <a:avLst/>
          </a:prstGeom>
        </p:spPr>
      </p:pic>
      <p:sp>
        <p:nvSpPr>
          <p:cNvPr id="17" name="Text 7">
            <a:extLst>
              <a:ext uri="{FF2B5EF4-FFF2-40B4-BE49-F238E27FC236}">
                <a16:creationId xmlns:a16="http://schemas.microsoft.com/office/drawing/2014/main" id="{374B97C4-B9EF-0B6F-D207-0398E03F5506}"/>
              </a:ext>
            </a:extLst>
          </p:cNvPr>
          <p:cNvSpPr/>
          <p:nvPr/>
        </p:nvSpPr>
        <p:spPr>
          <a:xfrm>
            <a:off x="3859411" y="4636592"/>
            <a:ext cx="2078633" cy="259755"/>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Barlow Bold" pitchFamily="34" charset="-122"/>
                <a:cs typeface="Alexandria" pitchFamily="2" charset="-78"/>
              </a:rPr>
              <a:t>التطوير المستمر</a:t>
            </a:r>
            <a:endParaRPr lang="en-US" sz="1625" dirty="0">
              <a:solidFill>
                <a:schemeClr val="accent2">
                  <a:lumMod val="75000"/>
                </a:schemeClr>
              </a:solidFill>
              <a:latin typeface="Alexandria" pitchFamily="2" charset="-78"/>
              <a:cs typeface="Alexandria" pitchFamily="2" charset="-78"/>
            </a:endParaRPr>
          </a:p>
        </p:txBody>
      </p:sp>
      <p:sp>
        <p:nvSpPr>
          <p:cNvPr id="18" name="Text 8">
            <a:extLst>
              <a:ext uri="{FF2B5EF4-FFF2-40B4-BE49-F238E27FC236}">
                <a16:creationId xmlns:a16="http://schemas.microsoft.com/office/drawing/2014/main" id="{DC4D800E-2CBA-62D1-0D69-E85D9173B749}"/>
              </a:ext>
            </a:extLst>
          </p:cNvPr>
          <p:cNvSpPr/>
          <p:nvPr/>
        </p:nvSpPr>
        <p:spPr>
          <a:xfrm>
            <a:off x="789881" y="4991100"/>
            <a:ext cx="5148163" cy="252710"/>
          </a:xfrm>
          <a:prstGeom prst="rect">
            <a:avLst/>
          </a:prstGeom>
          <a:noFill/>
          <a:ln/>
        </p:spPr>
        <p:txBody>
          <a:bodyPr wrap="none" lIns="0" tIns="0" rIns="0" bIns="0" rtlCol="0" anchor="t"/>
          <a:lstStyle/>
          <a:p>
            <a:pPr algn="r" rtl="1">
              <a:lnSpc>
                <a:spcPts val="1958"/>
              </a:lnSpc>
            </a:pPr>
            <a:r>
              <a:rPr lang="en-US" dirty="0">
                <a:solidFill>
                  <a:srgbClr val="384653"/>
                </a:solidFill>
                <a:latin typeface="Alexandria" pitchFamily="2" charset="-78"/>
                <a:ea typeface="Montserrat" pitchFamily="34" charset="-122"/>
                <a:cs typeface="Alexandria" pitchFamily="2" charset="-78"/>
              </a:rPr>
              <a:t>تحسين مستمر للجودة التعليمية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718348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35BD94AC-0A69-1CA5-6AC2-5F01781374FB}"/>
              </a:ext>
            </a:extLst>
          </p:cNvPr>
          <p:cNvPicPr>
            <a:picLocks noChangeAspect="1"/>
          </p:cNvPicPr>
          <p:nvPr/>
        </p:nvPicPr>
        <p:blipFill>
          <a:blip r:embed="rId4" cstate="screen">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a:ext>
            </a:extLst>
          </a:blip>
          <a:stretch>
            <a:fillRect/>
          </a:stretch>
        </p:blipFill>
        <p:spPr>
          <a:xfrm>
            <a:off x="489858" y="1358177"/>
            <a:ext cx="3283223" cy="4820324"/>
          </a:xfrm>
          <a:prstGeom prst="rect">
            <a:avLst/>
          </a:prstGeom>
        </p:spPr>
      </p:pic>
      <p:sp>
        <p:nvSpPr>
          <p:cNvPr id="7" name="Text 0">
            <a:extLst>
              <a:ext uri="{FF2B5EF4-FFF2-40B4-BE49-F238E27FC236}">
                <a16:creationId xmlns:a16="http://schemas.microsoft.com/office/drawing/2014/main" id="{1CDD90A1-ABAA-A585-F521-B4F466AE44DB}"/>
              </a:ext>
            </a:extLst>
          </p:cNvPr>
          <p:cNvSpPr/>
          <p:nvPr/>
        </p:nvSpPr>
        <p:spPr>
          <a:xfrm>
            <a:off x="7863582" y="1235720"/>
            <a:ext cx="3757315" cy="469603"/>
          </a:xfrm>
          <a:prstGeom prst="rect">
            <a:avLst/>
          </a:prstGeom>
          <a:noFill/>
          <a:ln/>
        </p:spPr>
        <p:txBody>
          <a:bodyPr wrap="none" lIns="0" tIns="0" rIns="0" bIns="0" rtlCol="0" anchor="t"/>
          <a:lstStyle/>
          <a:p>
            <a:pPr algn="r" rtl="1">
              <a:lnSpc>
                <a:spcPts val="3667"/>
              </a:lnSpc>
            </a:pPr>
            <a:r>
              <a:rPr lang="en-US" sz="2400" b="1" dirty="0">
                <a:solidFill>
                  <a:srgbClr val="00B0F0"/>
                </a:solidFill>
                <a:latin typeface="Alexandria" pitchFamily="2" charset="-78"/>
                <a:ea typeface="Barlow Bold" pitchFamily="34" charset="-122"/>
                <a:cs typeface="Alexandria" pitchFamily="2" charset="-78"/>
              </a:rPr>
              <a:t>خطوات </a:t>
            </a:r>
            <a:r>
              <a:rPr lang="en-US" sz="2400" b="1" dirty="0" err="1">
                <a:solidFill>
                  <a:srgbClr val="00B0F0"/>
                </a:solidFill>
                <a:latin typeface="Alexandria" pitchFamily="2" charset="-78"/>
                <a:ea typeface="Barlow Bold" pitchFamily="34" charset="-122"/>
                <a:cs typeface="Alexandria" pitchFamily="2" charset="-78"/>
              </a:rPr>
              <a:t>عملية</a:t>
            </a:r>
            <a:r>
              <a:rPr lang="en-US" sz="2400" b="1" dirty="0">
                <a:solidFill>
                  <a:srgbClr val="00B0F0"/>
                </a:solidFill>
                <a:latin typeface="Alexandria" pitchFamily="2" charset="-78"/>
                <a:ea typeface="Barlow Bold" pitchFamily="34" charset="-122"/>
                <a:cs typeface="Alexandria" pitchFamily="2" charset="-78"/>
              </a:rPr>
              <a:t> </a:t>
            </a:r>
            <a:r>
              <a:rPr lang="en-US" sz="2400" b="1" dirty="0" err="1">
                <a:solidFill>
                  <a:srgbClr val="00B0F0"/>
                </a:solidFill>
                <a:latin typeface="Alexandria" pitchFamily="2" charset="-78"/>
                <a:ea typeface="Barlow Bold" pitchFamily="34" charset="-122"/>
                <a:cs typeface="Alexandria" pitchFamily="2" charset="-78"/>
              </a:rPr>
              <a:t>للتطبيق</a:t>
            </a:r>
            <a:r>
              <a:rPr lang="ar-SA" sz="2400" b="1" dirty="0">
                <a:solidFill>
                  <a:srgbClr val="00B0F0"/>
                </a:solidFill>
                <a:latin typeface="Alexandria" pitchFamily="2" charset="-78"/>
                <a:ea typeface="Barlow Bold" pitchFamily="34" charset="-122"/>
                <a:cs typeface="Alexandria" pitchFamily="2" charset="-78"/>
              </a:rPr>
              <a:t>:</a:t>
            </a:r>
            <a:endParaRPr lang="en-US" sz="24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F1F15135-C0C7-45AF-770F-EC4C20247561}"/>
              </a:ext>
            </a:extLst>
          </p:cNvPr>
          <p:cNvSpPr/>
          <p:nvPr/>
        </p:nvSpPr>
        <p:spPr>
          <a:xfrm>
            <a:off x="11335345" y="2112913"/>
            <a:ext cx="142776" cy="818257"/>
          </a:xfrm>
          <a:prstGeom prst="roundRect">
            <a:avLst>
              <a:gd name="adj" fmla="val 150004"/>
            </a:avLst>
          </a:prstGeom>
          <a:solidFill>
            <a:srgbClr val="D4E9F7"/>
          </a:solidFill>
          <a:ln w="7620">
            <a:solidFill>
              <a:srgbClr val="BACFDD"/>
            </a:solidFill>
            <a:prstDash val="solid"/>
          </a:ln>
        </p:spPr>
      </p:sp>
      <p:sp>
        <p:nvSpPr>
          <p:cNvPr id="9" name="Shape 2">
            <a:extLst>
              <a:ext uri="{FF2B5EF4-FFF2-40B4-BE49-F238E27FC236}">
                <a16:creationId xmlns:a16="http://schemas.microsoft.com/office/drawing/2014/main" id="{242CCA50-8936-2B46-4AD4-FF668DDDFFB0}"/>
              </a:ext>
            </a:extLst>
          </p:cNvPr>
          <p:cNvSpPr/>
          <p:nvPr/>
        </p:nvSpPr>
        <p:spPr>
          <a:xfrm>
            <a:off x="11192569" y="2019251"/>
            <a:ext cx="428328" cy="428328"/>
          </a:xfrm>
          <a:prstGeom prst="roundRect">
            <a:avLst>
              <a:gd name="adj" fmla="val 88951"/>
            </a:avLst>
          </a:prstGeom>
          <a:solidFill>
            <a:srgbClr val="D4E9F7"/>
          </a:solidFill>
          <a:ln w="7620">
            <a:solidFill>
              <a:srgbClr val="BACFDD"/>
            </a:solidFill>
            <a:prstDash val="solid"/>
          </a:ln>
        </p:spPr>
      </p:sp>
      <p:sp>
        <p:nvSpPr>
          <p:cNvPr id="11" name="Text 3">
            <a:extLst>
              <a:ext uri="{FF2B5EF4-FFF2-40B4-BE49-F238E27FC236}">
                <a16:creationId xmlns:a16="http://schemas.microsoft.com/office/drawing/2014/main" id="{C1EB6BE6-5C51-679C-CEC9-58418774213C}"/>
              </a:ext>
            </a:extLst>
          </p:cNvPr>
          <p:cNvSpPr/>
          <p:nvPr/>
        </p:nvSpPr>
        <p:spPr>
          <a:xfrm>
            <a:off x="9184978" y="2041574"/>
            <a:ext cx="1878608" cy="234752"/>
          </a:xfrm>
          <a:prstGeom prst="rect">
            <a:avLst/>
          </a:prstGeom>
          <a:noFill/>
          <a:ln/>
        </p:spPr>
        <p:txBody>
          <a:bodyPr wrap="none" lIns="0" tIns="0" rIns="0" bIns="0" rtlCol="0" anchor="t"/>
          <a:lstStyle/>
          <a:p>
            <a:pPr algn="r" rtl="1">
              <a:lnSpc>
                <a:spcPts val="1833"/>
              </a:lnSpc>
            </a:pPr>
            <a:r>
              <a:rPr lang="en-US" sz="1458" b="1" dirty="0">
                <a:solidFill>
                  <a:schemeClr val="accent2">
                    <a:lumMod val="75000"/>
                  </a:schemeClr>
                </a:solidFill>
                <a:latin typeface="Alexandria" pitchFamily="2" charset="-78"/>
                <a:ea typeface="Barlow Bold" pitchFamily="34" charset="-122"/>
                <a:cs typeface="Alexandria" pitchFamily="2" charset="-78"/>
              </a:rPr>
              <a:t>التقييم الذاتي</a:t>
            </a:r>
            <a:endParaRPr lang="en-US" sz="1458"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11BEBAFE-3FCA-68B3-45A8-C8F8232CF5A7}"/>
              </a:ext>
            </a:extLst>
          </p:cNvPr>
          <p:cNvSpPr/>
          <p:nvPr/>
        </p:nvSpPr>
        <p:spPr>
          <a:xfrm>
            <a:off x="5143103" y="2353716"/>
            <a:ext cx="5920482" cy="434777"/>
          </a:xfrm>
          <a:prstGeom prst="rect">
            <a:avLst/>
          </a:prstGeom>
          <a:noFill/>
          <a:ln/>
        </p:spPr>
        <p:txBody>
          <a:bodyPr wrap="squar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ابدأ بتحليل منهجي للوضع الحالي للمدرسة باستخدام أدوات مثل تحليل SWOT لتحديد نقاط القوة والضعف</a:t>
            </a:r>
            <a:endParaRPr lang="en-US"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8AAED594-A4BD-F457-8377-873A93C94E78}"/>
              </a:ext>
            </a:extLst>
          </p:cNvPr>
          <p:cNvSpPr/>
          <p:nvPr/>
        </p:nvSpPr>
        <p:spPr>
          <a:xfrm>
            <a:off x="11121232" y="3274367"/>
            <a:ext cx="142776" cy="642442"/>
          </a:xfrm>
          <a:prstGeom prst="roundRect">
            <a:avLst>
              <a:gd name="adj" fmla="val 150004"/>
            </a:avLst>
          </a:prstGeom>
          <a:solidFill>
            <a:srgbClr val="D4E9F7"/>
          </a:solidFill>
          <a:ln w="7620">
            <a:solidFill>
              <a:srgbClr val="BACFDD"/>
            </a:solidFill>
            <a:prstDash val="solid"/>
          </a:ln>
        </p:spPr>
      </p:sp>
      <p:sp>
        <p:nvSpPr>
          <p:cNvPr id="14" name="Shape 6">
            <a:extLst>
              <a:ext uri="{FF2B5EF4-FFF2-40B4-BE49-F238E27FC236}">
                <a16:creationId xmlns:a16="http://schemas.microsoft.com/office/drawing/2014/main" id="{19790C23-8570-EE6B-DED1-9100046FB4C3}"/>
              </a:ext>
            </a:extLst>
          </p:cNvPr>
          <p:cNvSpPr/>
          <p:nvPr/>
        </p:nvSpPr>
        <p:spPr>
          <a:xfrm>
            <a:off x="10978456" y="3180705"/>
            <a:ext cx="428328" cy="428328"/>
          </a:xfrm>
          <a:prstGeom prst="roundRect">
            <a:avLst>
              <a:gd name="adj" fmla="val 88951"/>
            </a:avLst>
          </a:prstGeom>
          <a:solidFill>
            <a:srgbClr val="D4E9F7"/>
          </a:solidFill>
          <a:ln w="7620">
            <a:solidFill>
              <a:srgbClr val="BACFDD"/>
            </a:solidFill>
            <a:prstDash val="solid"/>
          </a:ln>
        </p:spPr>
      </p:sp>
      <p:sp>
        <p:nvSpPr>
          <p:cNvPr id="16" name="Text 7">
            <a:extLst>
              <a:ext uri="{FF2B5EF4-FFF2-40B4-BE49-F238E27FC236}">
                <a16:creationId xmlns:a16="http://schemas.microsoft.com/office/drawing/2014/main" id="{C66EBA2E-B578-7C4E-31D0-053AC6263466}"/>
              </a:ext>
            </a:extLst>
          </p:cNvPr>
          <p:cNvSpPr/>
          <p:nvPr/>
        </p:nvSpPr>
        <p:spPr>
          <a:xfrm>
            <a:off x="8970864" y="3203029"/>
            <a:ext cx="1878608" cy="234752"/>
          </a:xfrm>
          <a:prstGeom prst="rect">
            <a:avLst/>
          </a:prstGeom>
          <a:noFill/>
          <a:ln/>
        </p:spPr>
        <p:txBody>
          <a:bodyPr wrap="none" lIns="0" tIns="0" rIns="0" bIns="0" rtlCol="0" anchor="t"/>
          <a:lstStyle/>
          <a:p>
            <a:pPr algn="r" rtl="1">
              <a:lnSpc>
                <a:spcPts val="1833"/>
              </a:lnSpc>
            </a:pPr>
            <a:r>
              <a:rPr lang="en-US" sz="1458" b="1" dirty="0">
                <a:solidFill>
                  <a:schemeClr val="accent2">
                    <a:lumMod val="75000"/>
                  </a:schemeClr>
                </a:solidFill>
                <a:latin typeface="Alexandria" pitchFamily="2" charset="-78"/>
                <a:ea typeface="Barlow Bold" pitchFamily="34" charset="-122"/>
                <a:cs typeface="Alexandria" pitchFamily="2" charset="-78"/>
              </a:rPr>
              <a:t>جمع البيانات</a:t>
            </a:r>
            <a:endParaRPr lang="en-US" sz="1458" dirty="0">
              <a:solidFill>
                <a:schemeClr val="accent2">
                  <a:lumMod val="75000"/>
                </a:schemeClr>
              </a:solidFill>
              <a:latin typeface="Alexandria" pitchFamily="2" charset="-78"/>
              <a:cs typeface="Alexandria" pitchFamily="2" charset="-78"/>
            </a:endParaRPr>
          </a:p>
        </p:txBody>
      </p:sp>
      <p:sp>
        <p:nvSpPr>
          <p:cNvPr id="17" name="Text 8">
            <a:extLst>
              <a:ext uri="{FF2B5EF4-FFF2-40B4-BE49-F238E27FC236}">
                <a16:creationId xmlns:a16="http://schemas.microsoft.com/office/drawing/2014/main" id="{434BC95F-8C8F-51CE-9BF0-C140D8B5FF8C}"/>
              </a:ext>
            </a:extLst>
          </p:cNvPr>
          <p:cNvSpPr/>
          <p:nvPr/>
        </p:nvSpPr>
        <p:spPr>
          <a:xfrm>
            <a:off x="5143104" y="3515171"/>
            <a:ext cx="5706368" cy="217388"/>
          </a:xfrm>
          <a:prstGeom prst="rect">
            <a:avLst/>
          </a:prstGeom>
          <a:noFill/>
          <a:ln/>
        </p:spPr>
        <p:txBody>
          <a:bodyPr wrap="non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استخدم جداول البيانات لتسجيل نتائج الاختبارات والحضور والانضباط بشكل منظم ومنتظم</a:t>
            </a:r>
            <a:endParaRPr lang="en-US" dirty="0">
              <a:latin typeface="Alexandria" pitchFamily="2" charset="-78"/>
              <a:cs typeface="Alexandria" pitchFamily="2" charset="-78"/>
            </a:endParaRPr>
          </a:p>
        </p:txBody>
      </p:sp>
      <p:sp>
        <p:nvSpPr>
          <p:cNvPr id="18" name="Shape 9">
            <a:extLst>
              <a:ext uri="{FF2B5EF4-FFF2-40B4-BE49-F238E27FC236}">
                <a16:creationId xmlns:a16="http://schemas.microsoft.com/office/drawing/2014/main" id="{B412E137-4F22-6DDA-8629-C8B82832D2CA}"/>
              </a:ext>
            </a:extLst>
          </p:cNvPr>
          <p:cNvSpPr/>
          <p:nvPr/>
        </p:nvSpPr>
        <p:spPr>
          <a:xfrm>
            <a:off x="10907019" y="4260006"/>
            <a:ext cx="142776" cy="642442"/>
          </a:xfrm>
          <a:prstGeom prst="roundRect">
            <a:avLst>
              <a:gd name="adj" fmla="val 150004"/>
            </a:avLst>
          </a:prstGeom>
          <a:solidFill>
            <a:srgbClr val="D4E9F7"/>
          </a:solidFill>
          <a:ln w="7620">
            <a:solidFill>
              <a:srgbClr val="BACFDD"/>
            </a:solidFill>
            <a:prstDash val="solid"/>
          </a:ln>
        </p:spPr>
      </p:sp>
      <p:sp>
        <p:nvSpPr>
          <p:cNvPr id="19" name="Shape 10">
            <a:extLst>
              <a:ext uri="{FF2B5EF4-FFF2-40B4-BE49-F238E27FC236}">
                <a16:creationId xmlns:a16="http://schemas.microsoft.com/office/drawing/2014/main" id="{87FB6482-A9BD-A8DA-3CFD-39490D071B92}"/>
              </a:ext>
            </a:extLst>
          </p:cNvPr>
          <p:cNvSpPr/>
          <p:nvPr/>
        </p:nvSpPr>
        <p:spPr>
          <a:xfrm>
            <a:off x="10764243" y="4166344"/>
            <a:ext cx="428328" cy="428328"/>
          </a:xfrm>
          <a:prstGeom prst="roundRect">
            <a:avLst>
              <a:gd name="adj" fmla="val 88951"/>
            </a:avLst>
          </a:prstGeom>
          <a:solidFill>
            <a:srgbClr val="D4E9F7"/>
          </a:solidFill>
          <a:ln w="7620">
            <a:solidFill>
              <a:srgbClr val="BACFDD"/>
            </a:solidFill>
            <a:prstDash val="solid"/>
          </a:ln>
        </p:spPr>
      </p:sp>
      <p:sp>
        <p:nvSpPr>
          <p:cNvPr id="21" name="Text 11">
            <a:extLst>
              <a:ext uri="{FF2B5EF4-FFF2-40B4-BE49-F238E27FC236}">
                <a16:creationId xmlns:a16="http://schemas.microsoft.com/office/drawing/2014/main" id="{3B3836CA-097E-24DA-1967-E2A67DEA1D2E}"/>
              </a:ext>
            </a:extLst>
          </p:cNvPr>
          <p:cNvSpPr/>
          <p:nvPr/>
        </p:nvSpPr>
        <p:spPr>
          <a:xfrm>
            <a:off x="8756650" y="4188668"/>
            <a:ext cx="1878608" cy="234752"/>
          </a:xfrm>
          <a:prstGeom prst="rect">
            <a:avLst/>
          </a:prstGeom>
          <a:noFill/>
          <a:ln/>
        </p:spPr>
        <p:txBody>
          <a:bodyPr wrap="none" lIns="0" tIns="0" rIns="0" bIns="0" rtlCol="0" anchor="t"/>
          <a:lstStyle/>
          <a:p>
            <a:pPr algn="r" rtl="1">
              <a:lnSpc>
                <a:spcPts val="1833"/>
              </a:lnSpc>
            </a:pPr>
            <a:r>
              <a:rPr lang="en-US" sz="1458" b="1" dirty="0">
                <a:solidFill>
                  <a:schemeClr val="accent2">
                    <a:lumMod val="75000"/>
                  </a:schemeClr>
                </a:solidFill>
                <a:latin typeface="Alexandria" pitchFamily="2" charset="-78"/>
                <a:ea typeface="Barlow Bold" pitchFamily="34" charset="-122"/>
                <a:cs typeface="Alexandria" pitchFamily="2" charset="-78"/>
              </a:rPr>
              <a:t>التشاور الجماعي</a:t>
            </a:r>
            <a:endParaRPr lang="en-US" sz="1458"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520D1794-114E-B1CB-9CD1-768F8F39AC24}"/>
              </a:ext>
            </a:extLst>
          </p:cNvPr>
          <p:cNvSpPr/>
          <p:nvPr/>
        </p:nvSpPr>
        <p:spPr>
          <a:xfrm>
            <a:off x="5143103" y="4380508"/>
            <a:ext cx="5492155" cy="642441"/>
          </a:xfrm>
          <a:prstGeom prst="rect">
            <a:avLst/>
          </a:prstGeom>
          <a:noFill/>
          <a:ln/>
        </p:spPr>
        <p:txBody>
          <a:bodyPr wrap="none" lIns="0" tIns="0" rIns="0" bIns="0" rtlCol="0" anchor="t"/>
          <a:lstStyle/>
          <a:p>
            <a:pPr algn="r" rtl="1">
              <a:lnSpc>
                <a:spcPct val="150000"/>
              </a:lnSpc>
            </a:pPr>
            <a:r>
              <a:rPr lang="ar-SA" dirty="0">
                <a:solidFill>
                  <a:srgbClr val="384653"/>
                </a:solidFill>
                <a:latin typeface="Alexandria" pitchFamily="2" charset="-78"/>
                <a:ea typeface="Montserrat" pitchFamily="34" charset="-122"/>
                <a:cs typeface="Alexandria" pitchFamily="2" charset="-78"/>
              </a:rPr>
              <a:t>نظم جلسات عصف ذهني منتظمة مع الفريق التعليمي لجمع وجهات نظر متعددة</a:t>
            </a:r>
          </a:p>
          <a:p>
            <a:pPr algn="r" rtl="1">
              <a:lnSpc>
                <a:spcPct val="150000"/>
              </a:lnSpc>
            </a:pPr>
            <a:r>
              <a:rPr lang="en-US" dirty="0">
                <a:solidFill>
                  <a:srgbClr val="384653"/>
                </a:solidFill>
                <a:latin typeface="Alexandria" pitchFamily="2" charset="-78"/>
                <a:ea typeface="Montserrat" pitchFamily="34" charset="-122"/>
                <a:cs typeface="Alexandria" pitchFamily="2" charset="-78"/>
              </a:rPr>
              <a:t> وحلول مبتكرة</a:t>
            </a:r>
            <a:endParaRPr lang="en-US" dirty="0">
              <a:latin typeface="Alexandria" pitchFamily="2" charset="-78"/>
              <a:cs typeface="Alexandria" pitchFamily="2" charset="-78"/>
            </a:endParaRPr>
          </a:p>
        </p:txBody>
      </p:sp>
      <p:sp>
        <p:nvSpPr>
          <p:cNvPr id="23" name="Shape 13">
            <a:extLst>
              <a:ext uri="{FF2B5EF4-FFF2-40B4-BE49-F238E27FC236}">
                <a16:creationId xmlns:a16="http://schemas.microsoft.com/office/drawing/2014/main" id="{64E5B5D9-F947-AD24-5A6D-3EDE256348FF}"/>
              </a:ext>
            </a:extLst>
          </p:cNvPr>
          <p:cNvSpPr/>
          <p:nvPr/>
        </p:nvSpPr>
        <p:spPr>
          <a:xfrm>
            <a:off x="10692905" y="5245645"/>
            <a:ext cx="142776" cy="642442"/>
          </a:xfrm>
          <a:prstGeom prst="roundRect">
            <a:avLst>
              <a:gd name="adj" fmla="val 150004"/>
            </a:avLst>
          </a:prstGeom>
          <a:solidFill>
            <a:srgbClr val="D4E9F7"/>
          </a:solidFill>
          <a:ln w="7620">
            <a:solidFill>
              <a:srgbClr val="BACFDD"/>
            </a:solidFill>
            <a:prstDash val="solid"/>
          </a:ln>
        </p:spPr>
      </p:sp>
      <p:sp>
        <p:nvSpPr>
          <p:cNvPr id="24" name="Shape 14">
            <a:extLst>
              <a:ext uri="{FF2B5EF4-FFF2-40B4-BE49-F238E27FC236}">
                <a16:creationId xmlns:a16="http://schemas.microsoft.com/office/drawing/2014/main" id="{5E51D474-8360-F03C-568B-F0ADCA002625}"/>
              </a:ext>
            </a:extLst>
          </p:cNvPr>
          <p:cNvSpPr/>
          <p:nvPr/>
        </p:nvSpPr>
        <p:spPr>
          <a:xfrm>
            <a:off x="10550129" y="5151983"/>
            <a:ext cx="428328" cy="428328"/>
          </a:xfrm>
          <a:prstGeom prst="roundRect">
            <a:avLst>
              <a:gd name="adj" fmla="val 88951"/>
            </a:avLst>
          </a:prstGeom>
          <a:solidFill>
            <a:srgbClr val="D4E9F7"/>
          </a:solidFill>
          <a:ln w="7620">
            <a:solidFill>
              <a:srgbClr val="BACFDD"/>
            </a:solidFill>
            <a:prstDash val="solid"/>
          </a:ln>
        </p:spPr>
      </p:sp>
      <p:sp>
        <p:nvSpPr>
          <p:cNvPr id="26" name="Text 15">
            <a:extLst>
              <a:ext uri="{FF2B5EF4-FFF2-40B4-BE49-F238E27FC236}">
                <a16:creationId xmlns:a16="http://schemas.microsoft.com/office/drawing/2014/main" id="{48CB9E54-B53D-56A5-778B-A650F1C14203}"/>
              </a:ext>
            </a:extLst>
          </p:cNvPr>
          <p:cNvSpPr/>
          <p:nvPr/>
        </p:nvSpPr>
        <p:spPr>
          <a:xfrm>
            <a:off x="8542536" y="5174307"/>
            <a:ext cx="1878608" cy="234752"/>
          </a:xfrm>
          <a:prstGeom prst="rect">
            <a:avLst/>
          </a:prstGeom>
          <a:noFill/>
          <a:ln/>
        </p:spPr>
        <p:txBody>
          <a:bodyPr wrap="none" lIns="0" tIns="0" rIns="0" bIns="0" rtlCol="0" anchor="t"/>
          <a:lstStyle/>
          <a:p>
            <a:pPr algn="r" rtl="1">
              <a:lnSpc>
                <a:spcPts val="1833"/>
              </a:lnSpc>
            </a:pPr>
            <a:r>
              <a:rPr lang="en-US" sz="1458" b="1" dirty="0">
                <a:solidFill>
                  <a:schemeClr val="accent2">
                    <a:lumMod val="75000"/>
                  </a:schemeClr>
                </a:solidFill>
                <a:latin typeface="Alexandria" pitchFamily="2" charset="-78"/>
                <a:ea typeface="Barlow Bold" pitchFamily="34" charset="-122"/>
                <a:cs typeface="Alexandria" pitchFamily="2" charset="-78"/>
              </a:rPr>
              <a:t>المراجعة المستمرة</a:t>
            </a:r>
            <a:endParaRPr lang="en-US" sz="1458" dirty="0">
              <a:solidFill>
                <a:schemeClr val="accent2">
                  <a:lumMod val="75000"/>
                </a:schemeClr>
              </a:solidFill>
              <a:latin typeface="Alexandria" pitchFamily="2" charset="-78"/>
              <a:cs typeface="Alexandria" pitchFamily="2" charset="-78"/>
            </a:endParaRPr>
          </a:p>
        </p:txBody>
      </p:sp>
      <p:sp>
        <p:nvSpPr>
          <p:cNvPr id="27" name="Text 16">
            <a:extLst>
              <a:ext uri="{FF2B5EF4-FFF2-40B4-BE49-F238E27FC236}">
                <a16:creationId xmlns:a16="http://schemas.microsoft.com/office/drawing/2014/main" id="{7D860310-BE8B-06AE-8A84-B314B2346FE4}"/>
              </a:ext>
            </a:extLst>
          </p:cNvPr>
          <p:cNvSpPr/>
          <p:nvPr/>
        </p:nvSpPr>
        <p:spPr>
          <a:xfrm>
            <a:off x="5143104" y="5486450"/>
            <a:ext cx="5278041" cy="217388"/>
          </a:xfrm>
          <a:prstGeom prst="rect">
            <a:avLst/>
          </a:prstGeom>
          <a:noFill/>
          <a:ln/>
        </p:spPr>
        <p:txBody>
          <a:bodyPr wrap="none" lIns="0" tIns="0" rIns="0" bIns="0" rtlCol="0" anchor="t"/>
          <a:lstStyle/>
          <a:p>
            <a:pPr algn="r" rtl="1">
              <a:lnSpc>
                <a:spcPct val="150000"/>
              </a:lnSpc>
            </a:pPr>
            <a:r>
              <a:rPr lang="en-US" dirty="0">
                <a:solidFill>
                  <a:srgbClr val="384653"/>
                </a:solidFill>
                <a:latin typeface="Alexandria" pitchFamily="2" charset="-78"/>
                <a:ea typeface="Montserrat" pitchFamily="34" charset="-122"/>
                <a:cs typeface="Alexandria" pitchFamily="2" charset="-78"/>
              </a:rPr>
              <a:t>قيّم نتائج القرارات بشكل دوري وتعلم من التجارب السابقة لتحسين الأداء المستقبلي</a:t>
            </a:r>
            <a:endParaRPr lang="en-US" dirty="0">
              <a:latin typeface="Alexandria" pitchFamily="2" charset="-78"/>
              <a:cs typeface="Alexandria" pitchFamily="2" charset="-78"/>
            </a:endParaRPr>
          </a:p>
        </p:txBody>
      </p:sp>
      <p:sp>
        <p:nvSpPr>
          <p:cNvPr id="28" name="Text 17">
            <a:extLst>
              <a:ext uri="{FF2B5EF4-FFF2-40B4-BE49-F238E27FC236}">
                <a16:creationId xmlns:a16="http://schemas.microsoft.com/office/drawing/2014/main" id="{65BE0367-58BA-E7C2-58DF-CDB198029F3B}"/>
              </a:ext>
            </a:extLst>
          </p:cNvPr>
          <p:cNvSpPr/>
          <p:nvPr/>
        </p:nvSpPr>
        <p:spPr>
          <a:xfrm>
            <a:off x="5143103" y="6178501"/>
            <a:ext cx="6263680" cy="217388"/>
          </a:xfrm>
          <a:prstGeom prst="rect">
            <a:avLst/>
          </a:prstGeom>
          <a:noFill/>
          <a:ln/>
        </p:spPr>
        <p:txBody>
          <a:bodyPr wrap="none" lIns="0" tIns="0" rIns="0" bIns="0" rtlCol="0" anchor="t"/>
          <a:lstStyle/>
          <a:p>
            <a:pPr algn="r" rtl="1">
              <a:lnSpc>
                <a:spcPts val="1708"/>
              </a:lnSpc>
            </a:pPr>
            <a:r>
              <a:rPr lang="en-US" i="1" dirty="0">
                <a:solidFill>
                  <a:srgbClr val="384653"/>
                </a:solidFill>
                <a:latin typeface="Alexandria" pitchFamily="2" charset="-78"/>
                <a:ea typeface="Montserrat" pitchFamily="34" charset="-122"/>
                <a:cs typeface="Alexandria" pitchFamily="2" charset="-78"/>
              </a:rPr>
              <a:t>"التفكير المنطقي ليس مجرد مهارة، بل هو أسلوب حياة للقائد التربوي الفعال"</a:t>
            </a:r>
            <a:endParaRPr lang="en-US" dirty="0">
              <a:latin typeface="Alexandria" pitchFamily="2" charset="-78"/>
              <a:cs typeface="Alexandria" pitchFamily="2" charset="-78"/>
            </a:endParaRPr>
          </a:p>
        </p:txBody>
      </p:sp>
      <p:sp>
        <p:nvSpPr>
          <p:cNvPr id="29" name="Shape 18">
            <a:extLst>
              <a:ext uri="{FF2B5EF4-FFF2-40B4-BE49-F238E27FC236}">
                <a16:creationId xmlns:a16="http://schemas.microsoft.com/office/drawing/2014/main" id="{C62F403A-C15E-8748-34E5-45FD0C0BD366}"/>
              </a:ext>
            </a:extLst>
          </p:cNvPr>
          <p:cNvSpPr/>
          <p:nvPr/>
        </p:nvSpPr>
        <p:spPr>
          <a:xfrm>
            <a:off x="11601847" y="6033343"/>
            <a:ext cx="19050" cy="507703"/>
          </a:xfrm>
          <a:prstGeom prst="rect">
            <a:avLst/>
          </a:prstGeom>
          <a:solidFill>
            <a:srgbClr val="75BAE6"/>
          </a:solidFill>
          <a:ln/>
        </p:spPr>
      </p:sp>
    </p:spTree>
    <p:extLst>
      <p:ext uri="{BB962C8B-B14F-4D97-AF65-F5344CB8AC3E}">
        <p14:creationId xmlns:p14="http://schemas.microsoft.com/office/powerpoint/2010/main" val="28605464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BC630FF-CA8C-B024-0926-10440138C591}"/>
              </a:ext>
            </a:extLst>
          </p:cNvPr>
          <p:cNvPicPr>
            <a:picLocks noChangeAspect="1"/>
          </p:cNvPicPr>
          <p:nvPr/>
        </p:nvPicPr>
        <p:blipFill>
          <a:blip r:embed="rId4" cstate="screen">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tretch>
            <a:fillRect/>
          </a:stretch>
        </p:blipFill>
        <p:spPr>
          <a:xfrm>
            <a:off x="497868" y="1345591"/>
            <a:ext cx="3791744" cy="4963730"/>
          </a:xfrm>
          <a:prstGeom prst="rect">
            <a:avLst/>
          </a:prstGeom>
        </p:spPr>
      </p:pic>
      <p:sp>
        <p:nvSpPr>
          <p:cNvPr id="7" name="Text 0">
            <a:extLst>
              <a:ext uri="{FF2B5EF4-FFF2-40B4-BE49-F238E27FC236}">
                <a16:creationId xmlns:a16="http://schemas.microsoft.com/office/drawing/2014/main" id="{1065EC86-863A-F52C-7C28-4351C38DB18E}"/>
              </a:ext>
            </a:extLst>
          </p:cNvPr>
          <p:cNvSpPr/>
          <p:nvPr/>
        </p:nvSpPr>
        <p:spPr>
          <a:xfrm>
            <a:off x="4261834" y="2526240"/>
            <a:ext cx="7627382" cy="1247061"/>
          </a:xfrm>
          <a:prstGeom prst="rect">
            <a:avLst/>
          </a:prstGeom>
          <a:noFill/>
          <a:ln/>
        </p:spPr>
        <p:txBody>
          <a:bodyPr wrap="square" lIns="0" tIns="0" rIns="0" bIns="0" rtlCol="0" anchor="t"/>
          <a:lstStyle/>
          <a:p>
            <a:pPr marL="0" indent="0" algn="ctr" rtl="1">
              <a:lnSpc>
                <a:spcPts val="4900"/>
              </a:lnSpc>
              <a:buNone/>
            </a:pPr>
            <a:r>
              <a:rPr lang="en-US" sz="3200" b="1" dirty="0">
                <a:solidFill>
                  <a:srgbClr val="00B0F0"/>
                </a:solidFill>
                <a:latin typeface="Alexandria" pitchFamily="2" charset="-78"/>
                <a:ea typeface="Barlow Bold" pitchFamily="34" charset="-122"/>
                <a:cs typeface="Alexandria" pitchFamily="2" charset="-78"/>
              </a:rPr>
              <a:t>تطوير مهارات التفكير المنطقي ومعوقاته</a:t>
            </a:r>
            <a:endParaRPr lang="en-US" sz="32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0CA13F42-4DA7-EC4E-1CB9-366E1782537B}"/>
              </a:ext>
            </a:extLst>
          </p:cNvPr>
          <p:cNvSpPr/>
          <p:nvPr/>
        </p:nvSpPr>
        <p:spPr>
          <a:xfrm>
            <a:off x="5159896" y="4312424"/>
            <a:ext cx="5143437" cy="303252"/>
          </a:xfrm>
          <a:prstGeom prst="rect">
            <a:avLst/>
          </a:prstGeom>
          <a:noFill/>
          <a:ln/>
        </p:spPr>
        <p:txBody>
          <a:bodyPr wrap="none" lIns="0" tIns="0" rIns="0" bIns="0" rtlCol="0" anchor="t"/>
          <a:lstStyle/>
          <a:p>
            <a:pPr marL="0" indent="0" algn="ctr" rtl="1">
              <a:lnSpc>
                <a:spcPts val="2350"/>
              </a:lnSpc>
              <a:buNone/>
            </a:pPr>
            <a:r>
              <a:rPr lang="ar-SA" sz="1450" dirty="0">
                <a:solidFill>
                  <a:srgbClr val="384653"/>
                </a:solidFill>
                <a:latin typeface="Alexandria" pitchFamily="2" charset="-78"/>
                <a:ea typeface="Montserrat" pitchFamily="34" charset="-122"/>
                <a:cs typeface="Alexandria" pitchFamily="2" charset="-78"/>
              </a:rPr>
              <a:t>دليل لتعزيز قدرات القادة التربويين في التفكير المنطقي</a:t>
            </a:r>
            <a:endParaRPr lang="ar-SA" sz="1450" dirty="0">
              <a:latin typeface="Alexandria" pitchFamily="2" charset="-78"/>
              <a:cs typeface="Alexandria" pitchFamily="2" charset="-78"/>
            </a:endParaRPr>
          </a:p>
        </p:txBody>
      </p:sp>
    </p:spTree>
    <p:extLst>
      <p:ext uri="{BB962C8B-B14F-4D97-AF65-F5344CB8AC3E}">
        <p14:creationId xmlns:p14="http://schemas.microsoft.com/office/powerpoint/2010/main" val="12881756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تطوير مهارات التفكير المنطقي</a:t>
            </a:r>
          </a:p>
        </p:txBody>
      </p:sp>
      <p:sp>
        <p:nvSpPr>
          <p:cNvPr id="2" name="TextBox 1">
            <a:extLst>
              <a:ext uri="{FF2B5EF4-FFF2-40B4-BE49-F238E27FC236}">
                <a16:creationId xmlns:a16="http://schemas.microsoft.com/office/drawing/2014/main" id="{729DA766-4543-A42C-BDD9-CA227836AC68}"/>
              </a:ext>
            </a:extLst>
          </p:cNvPr>
          <p:cNvSpPr txBox="1"/>
          <p:nvPr/>
        </p:nvSpPr>
        <p:spPr>
          <a:xfrm>
            <a:off x="740234" y="2070591"/>
            <a:ext cx="10744108" cy="3233706"/>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gn="just">
              <a:lnSpc>
                <a:spcPct val="250000"/>
              </a:lnSpc>
            </a:pPr>
            <a:r>
              <a:rPr lang="ar-SA" sz="1400" dirty="0"/>
              <a:t>يُعد التفكير المنطقي مهارة يمكن تنميتها بالممارسة الواعية والتدريب المستمر، وليس قدرة فطرية ثابتة. ويتحقق تطويره من خلال تعزيز القدرة على التحليل، وبناء الحجج السليمة، وتنظيم المعلومات، واختبار الفرضيات قبل اعتمادها.</a:t>
            </a:r>
          </a:p>
          <a:p>
            <a:pPr algn="just">
              <a:lnSpc>
                <a:spcPct val="250000"/>
              </a:lnSpc>
            </a:pPr>
            <a:r>
              <a:rPr lang="ar-SA" sz="1400" dirty="0"/>
              <a:t>إن تنمية التفكير المنطقي تسهم في تحسين جودة القرارات، وتقليل الأخطاء الناتجة عن التسرع أو التأثر بالانطباعات، كما تساعد على التعامل مع المشكلات بطريقة منهجية قائمة على الأدلة.</a:t>
            </a:r>
          </a:p>
          <a:p>
            <a:pPr algn="just">
              <a:lnSpc>
                <a:spcPct val="250000"/>
              </a:lnSpc>
            </a:pPr>
            <a:r>
              <a:rPr lang="ar-SA" sz="1400" dirty="0"/>
              <a:t>ويتطلب ذلك تدريب العقل على طرح الأسئلة، وفحص المعطيات، والمقارنة بين البدائل، والتأكد من الاتساق الداخلي للأفكار قبل إصدار الحكم النهائي.</a:t>
            </a:r>
            <a:endParaRPr lang="ar-SA" dirty="0"/>
          </a:p>
        </p:txBody>
      </p:sp>
    </p:spTree>
    <p:extLst>
      <p:ext uri="{BB962C8B-B14F-4D97-AF65-F5344CB8AC3E}">
        <p14:creationId xmlns:p14="http://schemas.microsoft.com/office/powerpoint/2010/main" val="19234016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610346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نصائح تطوير مهارات التفكير المنطقي</a:t>
            </a:r>
          </a:p>
        </p:txBody>
      </p:sp>
      <p:sp>
        <p:nvSpPr>
          <p:cNvPr id="2" name="TextBox 1">
            <a:extLst>
              <a:ext uri="{FF2B5EF4-FFF2-40B4-BE49-F238E27FC236}">
                <a16:creationId xmlns:a16="http://schemas.microsoft.com/office/drawing/2014/main" id="{729DA766-4543-A42C-BDD9-CA227836AC68}"/>
              </a:ext>
            </a:extLst>
          </p:cNvPr>
          <p:cNvSpPr txBox="1"/>
          <p:nvPr/>
        </p:nvSpPr>
        <p:spPr>
          <a:xfrm>
            <a:off x="5237820" y="1412070"/>
            <a:ext cx="6468462" cy="4849533"/>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gn="just">
              <a:lnSpc>
                <a:spcPct val="250000"/>
              </a:lnSpc>
            </a:pPr>
            <a:r>
              <a:rPr lang="ar-SA" sz="1400" dirty="0"/>
              <a:t>لتحويل التفكير المنطقي إلى ممارسة يومية فعّالة، يمكن اتباع مسار تدريجي يبدأ بـ</a:t>
            </a:r>
          </a:p>
          <a:p>
            <a:pPr marL="285750" indent="-285750" algn="just">
              <a:lnSpc>
                <a:spcPct val="250000"/>
              </a:lnSpc>
              <a:buFont typeface="Wingdings" panose="05000000000000000000" pitchFamily="2" charset="2"/>
              <a:buChar char="v"/>
            </a:pPr>
            <a:r>
              <a:rPr lang="ar-SA" sz="1400" dirty="0"/>
              <a:t>البدء بـ </a:t>
            </a:r>
            <a:r>
              <a:rPr lang="ar-SA" sz="1400" b="1" dirty="0"/>
              <a:t>الوعي الأولي </a:t>
            </a:r>
            <a:r>
              <a:rPr lang="ar-SA" sz="1400" dirty="0"/>
              <a:t>لطريقة التفكير قبل إصدار الأحكام.</a:t>
            </a:r>
          </a:p>
          <a:p>
            <a:pPr marL="285750" indent="-285750" algn="just">
              <a:lnSpc>
                <a:spcPct val="250000"/>
              </a:lnSpc>
              <a:buFont typeface="Wingdings" panose="05000000000000000000" pitchFamily="2" charset="2"/>
              <a:buChar char="v"/>
            </a:pPr>
            <a:r>
              <a:rPr lang="ar-SA" sz="1400" dirty="0"/>
              <a:t>تنمية </a:t>
            </a:r>
            <a:r>
              <a:rPr lang="ar-SA" sz="1400" b="1" dirty="0"/>
              <a:t>الوعي بالتحيزات </a:t>
            </a:r>
            <a:r>
              <a:rPr lang="ar-SA" sz="1400" dirty="0"/>
              <a:t>وتقليل أثرها على القرارات.</a:t>
            </a:r>
          </a:p>
          <a:p>
            <a:pPr marL="285750" indent="-285750" algn="just">
              <a:lnSpc>
                <a:spcPct val="250000"/>
              </a:lnSpc>
              <a:buFont typeface="Wingdings" panose="05000000000000000000" pitchFamily="2" charset="2"/>
              <a:buChar char="v"/>
            </a:pPr>
            <a:r>
              <a:rPr lang="ar-SA" sz="1400" dirty="0"/>
              <a:t>تدريب النفس على </a:t>
            </a:r>
            <a:r>
              <a:rPr lang="ar-SA" sz="1400" b="1" dirty="0"/>
              <a:t>ربط المعلومات </a:t>
            </a:r>
            <a:r>
              <a:rPr lang="ar-SA" sz="1400" dirty="0"/>
              <a:t>وجمعها في صورة مترابطة.</a:t>
            </a:r>
          </a:p>
          <a:p>
            <a:pPr marL="285750" indent="-285750" algn="just">
              <a:lnSpc>
                <a:spcPct val="250000"/>
              </a:lnSpc>
              <a:buFont typeface="Wingdings" panose="05000000000000000000" pitchFamily="2" charset="2"/>
              <a:buChar char="v"/>
            </a:pPr>
            <a:r>
              <a:rPr lang="ar-SA" sz="1400" dirty="0"/>
              <a:t>ممارسة </a:t>
            </a:r>
            <a:r>
              <a:rPr lang="ar-SA" sz="1400" b="1" dirty="0"/>
              <a:t>التقييم الذاتي </a:t>
            </a:r>
            <a:r>
              <a:rPr lang="ar-SA" sz="1400" dirty="0"/>
              <a:t>بمراجعة الاستنتاجات ومدى اتساقها مع الأدلة.</a:t>
            </a:r>
          </a:p>
          <a:p>
            <a:pPr marL="285750" indent="-285750" algn="just">
              <a:lnSpc>
                <a:spcPct val="250000"/>
              </a:lnSpc>
              <a:buFont typeface="Wingdings" panose="05000000000000000000" pitchFamily="2" charset="2"/>
              <a:buChar char="v"/>
            </a:pPr>
            <a:r>
              <a:rPr lang="ar-SA" sz="1400" b="1" dirty="0"/>
              <a:t>تخصيص وقت </a:t>
            </a:r>
            <a:r>
              <a:rPr lang="ar-SA" sz="1400" dirty="0"/>
              <a:t>للتفكير لتجنب التسرع والانفعال في الحكم.</a:t>
            </a:r>
          </a:p>
          <a:p>
            <a:pPr marL="285750" indent="-285750" algn="just">
              <a:lnSpc>
                <a:spcPct val="250000"/>
              </a:lnSpc>
              <a:buFont typeface="Wingdings" panose="05000000000000000000" pitchFamily="2" charset="2"/>
              <a:buChar char="v"/>
            </a:pPr>
            <a:r>
              <a:rPr lang="ar-SA" sz="1400" dirty="0"/>
              <a:t>تطوير الرؤية عبر النظر للموقف من زوايا متعددة واستشراف النتائج.</a:t>
            </a:r>
          </a:p>
          <a:p>
            <a:pPr marL="285750" indent="-285750" algn="just">
              <a:lnSpc>
                <a:spcPct val="250000"/>
              </a:lnSpc>
              <a:buFont typeface="Wingdings" panose="05000000000000000000" pitchFamily="2" charset="2"/>
              <a:buChar char="v"/>
            </a:pPr>
            <a:r>
              <a:rPr lang="ar-SA" sz="1400" dirty="0"/>
              <a:t>تحويل ذلك إلى ممارسة مستمرة تؤدي إلى </a:t>
            </a:r>
            <a:r>
              <a:rPr lang="ar-SA" sz="1400" b="1" dirty="0"/>
              <a:t>اتخاذ القرارات الفعّالة.</a:t>
            </a:r>
            <a:endParaRPr lang="ar-SA" b="1" dirty="0"/>
          </a:p>
        </p:txBody>
      </p:sp>
      <p:pic>
        <p:nvPicPr>
          <p:cNvPr id="8" name="Picture 2">
            <a:extLst>
              <a:ext uri="{FF2B5EF4-FFF2-40B4-BE49-F238E27FC236}">
                <a16:creationId xmlns:a16="http://schemas.microsoft.com/office/drawing/2014/main" id="{C6C307F7-1ED3-022D-8A5E-B8347863EB2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5718" y="1405171"/>
            <a:ext cx="4410075" cy="51843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35115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35360" y="1155869"/>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F41DB3D6-05CB-2FD5-A8EC-EAA97A0274E4}"/>
              </a:ext>
            </a:extLst>
          </p:cNvPr>
          <p:cNvSpPr/>
          <p:nvPr/>
        </p:nvSpPr>
        <p:spPr>
          <a:xfrm>
            <a:off x="4854417" y="1455976"/>
            <a:ext cx="6695771" cy="467666"/>
          </a:xfrm>
          <a:prstGeom prst="rect">
            <a:avLst/>
          </a:prstGeom>
          <a:noFill/>
          <a:ln/>
        </p:spPr>
        <p:txBody>
          <a:bodyPr wrap="none" lIns="0" tIns="0" rIns="0" bIns="0" rtlCol="0" anchor="t"/>
          <a:lstStyle/>
          <a:p>
            <a:pPr marL="0" indent="0" algn="r" rtl="1">
              <a:lnSpc>
                <a:spcPts val="4900"/>
              </a:lnSpc>
              <a:buNone/>
            </a:pPr>
            <a:r>
              <a:rPr lang="en-US" sz="2400" b="1" dirty="0">
                <a:solidFill>
                  <a:srgbClr val="00B0F0"/>
                </a:solidFill>
                <a:latin typeface="Alexandria" pitchFamily="2" charset="-78"/>
                <a:ea typeface="Barlow Bold" pitchFamily="34" charset="-122"/>
                <a:cs typeface="Alexandria" pitchFamily="2" charset="-78"/>
              </a:rPr>
              <a:t>معوقات التفكير المنطقي لدى القائد التربوي</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79A84B1-9EC8-8957-ECD7-FFB7F4D970F0}"/>
              </a:ext>
            </a:extLst>
          </p:cNvPr>
          <p:cNvSpPr/>
          <p:nvPr/>
        </p:nvSpPr>
        <p:spPr>
          <a:xfrm>
            <a:off x="983432" y="2207975"/>
            <a:ext cx="10566756" cy="227448"/>
          </a:xfrm>
          <a:prstGeom prst="rect">
            <a:avLst/>
          </a:prstGeom>
          <a:noFill/>
          <a:ln/>
        </p:spPr>
        <p:txBody>
          <a:bodyPr wrap="none" lIns="0" tIns="0" rIns="0" bIns="0" rtlCol="0" anchor="t"/>
          <a:lstStyle/>
          <a:p>
            <a:pPr marL="0" indent="0" algn="r" rtl="1">
              <a:lnSpc>
                <a:spcPts val="2350"/>
              </a:lnSpc>
              <a:buNone/>
            </a:pPr>
            <a:r>
              <a:rPr lang="en-US" sz="1450" dirty="0">
                <a:solidFill>
                  <a:srgbClr val="384653"/>
                </a:solidFill>
                <a:latin typeface="Alexandria" pitchFamily="2" charset="-78"/>
                <a:ea typeface="Montserrat" pitchFamily="34" charset="-122"/>
                <a:cs typeface="Alexandria" pitchFamily="2" charset="-78"/>
              </a:rPr>
              <a:t>رغم أهمية التفكير المنطقي، إلا أن هناك معوقات حقيقية تحد من ممارسته بفاعلية، ويتطلب التغلب عليها وعيًا ذاتيًا وتدريبًا مستمرًا:</a:t>
            </a:r>
            <a:endParaRPr lang="en-US" sz="1450"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B8D76382-8848-6EAE-2D8A-8D7F928B12D7}"/>
              </a:ext>
            </a:extLst>
          </p:cNvPr>
          <p:cNvSpPr/>
          <p:nvPr/>
        </p:nvSpPr>
        <p:spPr>
          <a:xfrm>
            <a:off x="8129822" y="2595362"/>
            <a:ext cx="3420366" cy="1985766"/>
          </a:xfrm>
          <a:prstGeom prst="roundRect">
            <a:avLst>
              <a:gd name="adj" fmla="val 5318"/>
            </a:avLst>
          </a:prstGeom>
          <a:solidFill>
            <a:srgbClr val="D4E9F7"/>
          </a:solidFill>
          <a:ln w="22860">
            <a:solidFill>
              <a:srgbClr val="BACFDD"/>
            </a:solidFill>
            <a:prstDash val="solid"/>
          </a:ln>
        </p:spPr>
      </p:sp>
      <p:pic>
        <p:nvPicPr>
          <p:cNvPr id="10" name="Image 0" descr="preencoded.png">
            <a:extLst>
              <a:ext uri="{FF2B5EF4-FFF2-40B4-BE49-F238E27FC236}">
                <a16:creationId xmlns:a16="http://schemas.microsoft.com/office/drawing/2014/main" id="{8A653BE5-6D63-12E7-4BDD-E4539312CE6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494928" y="2595362"/>
            <a:ext cx="73680" cy="1547488"/>
          </a:xfrm>
          <a:prstGeom prst="rect">
            <a:avLst/>
          </a:prstGeom>
        </p:spPr>
      </p:pic>
      <p:sp>
        <p:nvSpPr>
          <p:cNvPr id="11" name="Text 3">
            <a:extLst>
              <a:ext uri="{FF2B5EF4-FFF2-40B4-BE49-F238E27FC236}">
                <a16:creationId xmlns:a16="http://schemas.microsoft.com/office/drawing/2014/main" id="{03C9A447-CCFB-AE7C-4AD6-06D5939F414E}"/>
              </a:ext>
            </a:extLst>
          </p:cNvPr>
          <p:cNvSpPr/>
          <p:nvPr/>
        </p:nvSpPr>
        <p:spPr>
          <a:xfrm>
            <a:off x="9350723" y="2644634"/>
            <a:ext cx="2009892" cy="233789"/>
          </a:xfrm>
          <a:prstGeom prst="rect">
            <a:avLst/>
          </a:prstGeom>
          <a:no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التحيزات الشخصية</a:t>
            </a:r>
            <a:endParaRPr lang="en-US" sz="1600"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E26CD29-B307-B41E-494D-CF2EBD3C83FD}"/>
              </a:ext>
            </a:extLst>
          </p:cNvPr>
          <p:cNvSpPr/>
          <p:nvPr/>
        </p:nvSpPr>
        <p:spPr>
          <a:xfrm>
            <a:off x="8223667" y="3081557"/>
            <a:ext cx="3136948" cy="909794"/>
          </a:xfrm>
          <a:prstGeom prst="rect">
            <a:avLst/>
          </a:prstGeom>
          <a:noFill/>
          <a:ln/>
        </p:spPr>
        <p:txBody>
          <a:bodyPr wrap="square" lIns="0" tIns="0" rIns="0" bIns="0" rtlCol="0" anchor="t"/>
          <a:lstStyle/>
          <a:p>
            <a:pPr marL="0" indent="0" algn="ctr" rtl="1">
              <a:lnSpc>
                <a:spcPct val="150000"/>
              </a:lnSpc>
              <a:buNone/>
            </a:pPr>
            <a:r>
              <a:rPr lang="en-US" dirty="0">
                <a:solidFill>
                  <a:srgbClr val="384653"/>
                </a:solidFill>
                <a:latin typeface="Alexandria" pitchFamily="2" charset="-78"/>
                <a:ea typeface="Montserrat" pitchFamily="34" charset="-122"/>
                <a:cs typeface="Alexandria" pitchFamily="2" charset="-78"/>
              </a:rPr>
              <a:t>تفضيل بعض المعلمين أو الطلاب دون موضوعية، وإصدار أحكام مسبقة بناءً على انطباعات سابقة، والاعتماد على خبرات سابقة دون فحص الواقع الحالي.</a:t>
            </a:r>
            <a:endParaRPr lang="en-US" dirty="0">
              <a:latin typeface="Alexandria" pitchFamily="2" charset="-78"/>
              <a:cs typeface="Alexandria" pitchFamily="2" charset="-78"/>
            </a:endParaRPr>
          </a:p>
        </p:txBody>
      </p:sp>
      <p:pic>
        <p:nvPicPr>
          <p:cNvPr id="14" name="Image 1" descr="preencoded.png">
            <a:extLst>
              <a:ext uri="{FF2B5EF4-FFF2-40B4-BE49-F238E27FC236}">
                <a16:creationId xmlns:a16="http://schemas.microsoft.com/office/drawing/2014/main" id="{00EDEE11-86ED-40E7-6790-5AF4C044F13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21829" y="2595362"/>
            <a:ext cx="73680" cy="1547488"/>
          </a:xfrm>
          <a:prstGeom prst="rect">
            <a:avLst/>
          </a:prstGeom>
        </p:spPr>
      </p:pic>
      <p:sp>
        <p:nvSpPr>
          <p:cNvPr id="13" name="Shape 5">
            <a:extLst>
              <a:ext uri="{FF2B5EF4-FFF2-40B4-BE49-F238E27FC236}">
                <a16:creationId xmlns:a16="http://schemas.microsoft.com/office/drawing/2014/main" id="{FCBE3984-FE8F-7596-56AD-707CBEAD1A88}"/>
              </a:ext>
            </a:extLst>
          </p:cNvPr>
          <p:cNvSpPr/>
          <p:nvPr/>
        </p:nvSpPr>
        <p:spPr>
          <a:xfrm>
            <a:off x="4415153" y="3317461"/>
            <a:ext cx="3420462" cy="2032226"/>
          </a:xfrm>
          <a:prstGeom prst="roundRect">
            <a:avLst>
              <a:gd name="adj" fmla="val 5318"/>
            </a:avLst>
          </a:prstGeom>
          <a:solidFill>
            <a:srgbClr val="D4E9F7"/>
          </a:solidFill>
          <a:ln w="22860">
            <a:solidFill>
              <a:srgbClr val="BACFDD"/>
            </a:solidFill>
            <a:prstDash val="solid"/>
          </a:ln>
        </p:spPr>
      </p:sp>
      <p:sp>
        <p:nvSpPr>
          <p:cNvPr id="15" name="Text 6">
            <a:extLst>
              <a:ext uri="{FF2B5EF4-FFF2-40B4-BE49-F238E27FC236}">
                <a16:creationId xmlns:a16="http://schemas.microsoft.com/office/drawing/2014/main" id="{89C36856-5F68-DF78-28AA-360B722E3330}"/>
              </a:ext>
            </a:extLst>
          </p:cNvPr>
          <p:cNvSpPr/>
          <p:nvPr/>
        </p:nvSpPr>
        <p:spPr>
          <a:xfrm>
            <a:off x="5599310" y="3476772"/>
            <a:ext cx="2009892" cy="233789"/>
          </a:xfrm>
          <a:prstGeom prst="rect">
            <a:avLst/>
          </a:prstGeom>
          <a:no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الضغوط الإدارية والزمنية</a:t>
            </a:r>
            <a:endParaRPr lang="en-US" sz="1600"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FCAA739B-BBC7-8CAC-8C4A-E9423F6AC330}"/>
              </a:ext>
            </a:extLst>
          </p:cNvPr>
          <p:cNvSpPr/>
          <p:nvPr/>
        </p:nvSpPr>
        <p:spPr>
          <a:xfrm>
            <a:off x="4644843" y="3869872"/>
            <a:ext cx="3022897" cy="909794"/>
          </a:xfrm>
          <a:prstGeom prst="rect">
            <a:avLst/>
          </a:prstGeom>
          <a:noFill/>
          <a:ln/>
        </p:spPr>
        <p:txBody>
          <a:bodyPr wrap="square" lIns="0" tIns="0" rIns="0" bIns="0" rtlCol="0" anchor="t"/>
          <a:lstStyle/>
          <a:p>
            <a:pPr marL="0" indent="0" algn="ctr" rtl="1">
              <a:lnSpc>
                <a:spcPct val="150000"/>
              </a:lnSpc>
              <a:buNone/>
            </a:pPr>
            <a:r>
              <a:rPr lang="en-US" dirty="0">
                <a:solidFill>
                  <a:srgbClr val="384653"/>
                </a:solidFill>
                <a:latin typeface="Alexandria" pitchFamily="2" charset="-78"/>
                <a:ea typeface="Montserrat" pitchFamily="34" charset="-122"/>
                <a:cs typeface="Alexandria" pitchFamily="2" charset="-78"/>
              </a:rPr>
              <a:t>كثرة المهام والمسؤوليات، والحاجة إلى قرارات سريعة في الوقت الحالي، وضغوط من جهات عليا أو أولياء الأمور قد تدفع القائد لاتخاذ قرارات ارتجالية.</a:t>
            </a:r>
            <a:endParaRPr lang="en-US" dirty="0">
              <a:latin typeface="Alexandria" pitchFamily="2" charset="-78"/>
              <a:cs typeface="Alexandria" pitchFamily="2" charset="-78"/>
            </a:endParaRPr>
          </a:p>
        </p:txBody>
      </p:sp>
      <p:pic>
        <p:nvPicPr>
          <p:cNvPr id="18" name="Image 2" descr="preencoded.png">
            <a:extLst>
              <a:ext uri="{FF2B5EF4-FFF2-40B4-BE49-F238E27FC236}">
                <a16:creationId xmlns:a16="http://schemas.microsoft.com/office/drawing/2014/main" id="{18C9E94C-D454-37C8-AD46-0E8BBA34360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48634" y="2595362"/>
            <a:ext cx="73680" cy="1547488"/>
          </a:xfrm>
          <a:prstGeom prst="rect">
            <a:avLst/>
          </a:prstGeom>
        </p:spPr>
      </p:pic>
      <p:grpSp>
        <p:nvGrpSpPr>
          <p:cNvPr id="2" name="Group 1">
            <a:extLst>
              <a:ext uri="{FF2B5EF4-FFF2-40B4-BE49-F238E27FC236}">
                <a16:creationId xmlns:a16="http://schemas.microsoft.com/office/drawing/2014/main" id="{C2886EF2-957D-4FBB-6720-10BF8C8F43A6}"/>
              </a:ext>
            </a:extLst>
          </p:cNvPr>
          <p:cNvGrpSpPr/>
          <p:nvPr/>
        </p:nvGrpSpPr>
        <p:grpSpPr>
          <a:xfrm>
            <a:off x="775389" y="4422578"/>
            <a:ext cx="3420366" cy="1778046"/>
            <a:chOff x="983528" y="2595362"/>
            <a:chExt cx="3420366" cy="1547488"/>
          </a:xfrm>
          <a:solidFill>
            <a:srgbClr val="D4E9F7"/>
          </a:solidFill>
        </p:grpSpPr>
        <p:sp>
          <p:nvSpPr>
            <p:cNvPr id="17" name="Shape 8">
              <a:extLst>
                <a:ext uri="{FF2B5EF4-FFF2-40B4-BE49-F238E27FC236}">
                  <a16:creationId xmlns:a16="http://schemas.microsoft.com/office/drawing/2014/main" id="{29397DB3-D648-93A1-EBF0-0C33B639764E}"/>
                </a:ext>
              </a:extLst>
            </p:cNvPr>
            <p:cNvSpPr/>
            <p:nvPr/>
          </p:nvSpPr>
          <p:spPr>
            <a:xfrm>
              <a:off x="983528" y="2595362"/>
              <a:ext cx="3420366" cy="1547488"/>
            </a:xfrm>
            <a:prstGeom prst="roundRect">
              <a:avLst>
                <a:gd name="adj" fmla="val 5318"/>
              </a:avLst>
            </a:prstGeom>
            <a:grpFill/>
            <a:ln w="22860">
              <a:solidFill>
                <a:srgbClr val="BACFDD"/>
              </a:solidFill>
              <a:prstDash val="solid"/>
            </a:ln>
          </p:spPr>
        </p:sp>
        <p:sp>
          <p:nvSpPr>
            <p:cNvPr id="19" name="Text 9">
              <a:extLst>
                <a:ext uri="{FF2B5EF4-FFF2-40B4-BE49-F238E27FC236}">
                  <a16:creationId xmlns:a16="http://schemas.microsoft.com/office/drawing/2014/main" id="{D9B1A8E6-F83D-B42F-7F72-DCF25A488E65}"/>
                </a:ext>
              </a:extLst>
            </p:cNvPr>
            <p:cNvSpPr/>
            <p:nvPr/>
          </p:nvSpPr>
          <p:spPr>
            <a:xfrm>
              <a:off x="2167590" y="2754673"/>
              <a:ext cx="2009892" cy="233789"/>
            </a:xfrm>
            <a:prstGeom prst="rect">
              <a:avLst/>
            </a:prstGeom>
            <a:grp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العاطفة والانفعال</a:t>
              </a:r>
              <a:endParaRPr lang="en-US" sz="1600" dirty="0">
                <a:solidFill>
                  <a:schemeClr val="accent2">
                    <a:lumMod val="75000"/>
                  </a:schemeClr>
                </a:solidFill>
                <a:latin typeface="Alexandria" pitchFamily="2" charset="-78"/>
                <a:cs typeface="Alexandria" pitchFamily="2" charset="-78"/>
              </a:endParaRPr>
            </a:p>
          </p:txBody>
        </p:sp>
        <p:sp>
          <p:nvSpPr>
            <p:cNvPr id="20" name="Text 10">
              <a:extLst>
                <a:ext uri="{FF2B5EF4-FFF2-40B4-BE49-F238E27FC236}">
                  <a16:creationId xmlns:a16="http://schemas.microsoft.com/office/drawing/2014/main" id="{EF4EF3AE-9E9F-F742-F21A-4EFAE0BF969A}"/>
                </a:ext>
              </a:extLst>
            </p:cNvPr>
            <p:cNvSpPr/>
            <p:nvPr/>
          </p:nvSpPr>
          <p:spPr>
            <a:xfrm>
              <a:off x="1182310" y="3196924"/>
              <a:ext cx="3022801" cy="682345"/>
            </a:xfrm>
            <a:prstGeom prst="rect">
              <a:avLst/>
            </a:prstGeom>
            <a:grpFill/>
            <a:ln/>
          </p:spPr>
          <p:txBody>
            <a:bodyPr wrap="square" lIns="0" tIns="0" rIns="0" bIns="0" rtlCol="0" anchor="t"/>
            <a:lstStyle/>
            <a:p>
              <a:pPr marL="0" indent="0" algn="ctr" rtl="1">
                <a:lnSpc>
                  <a:spcPct val="150000"/>
                </a:lnSpc>
                <a:buNone/>
              </a:pPr>
              <a:r>
                <a:rPr lang="en-US" dirty="0">
                  <a:solidFill>
                    <a:srgbClr val="384653"/>
                  </a:solidFill>
                  <a:latin typeface="Alexandria" pitchFamily="2" charset="-78"/>
                  <a:ea typeface="Montserrat" pitchFamily="34" charset="-122"/>
                  <a:cs typeface="Alexandria" pitchFamily="2" charset="-78"/>
                </a:rPr>
                <a:t>الغضب في المواقف السلوكية، والتعاطف المفرط مع طرف دون آخر، والخوف من ردود الأفعال السلبية.</a:t>
              </a:r>
              <a:endParaRPr lang="en-US" dirty="0">
                <a:latin typeface="Alexandria" pitchFamily="2" charset="-78"/>
                <a:cs typeface="Alexandria" pitchFamily="2" charset="-78"/>
              </a:endParaRPr>
            </a:p>
          </p:txBody>
        </p:sp>
      </p:grpSp>
      <p:pic>
        <p:nvPicPr>
          <p:cNvPr id="22" name="Image 3" descr="preencoded.png">
            <a:extLst>
              <a:ext uri="{FF2B5EF4-FFF2-40B4-BE49-F238E27FC236}">
                <a16:creationId xmlns:a16="http://schemas.microsoft.com/office/drawing/2014/main" id="{60262B0C-C7FA-871F-3849-D9E4BB5156E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94928" y="4285016"/>
            <a:ext cx="73680" cy="1320040"/>
          </a:xfrm>
          <a:prstGeom prst="rect">
            <a:avLst/>
          </a:prstGeom>
        </p:spPr>
      </p:pic>
      <p:pic>
        <p:nvPicPr>
          <p:cNvPr id="26" name="Image 4" descr="preencoded.png">
            <a:extLst>
              <a:ext uri="{FF2B5EF4-FFF2-40B4-BE49-F238E27FC236}">
                <a16:creationId xmlns:a16="http://schemas.microsoft.com/office/drawing/2014/main" id="{AE025E80-E865-238B-6C41-3C00AC8798B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21829" y="4285016"/>
            <a:ext cx="73680" cy="1320040"/>
          </a:xfrm>
          <a:prstGeom prst="rect">
            <a:avLst/>
          </a:prstGeom>
        </p:spPr>
      </p:pic>
    </p:spTree>
    <p:extLst>
      <p:ext uri="{BB962C8B-B14F-4D97-AF65-F5344CB8AC3E}">
        <p14:creationId xmlns:p14="http://schemas.microsoft.com/office/powerpoint/2010/main" val="99338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7FECFEF3-53FB-D4C2-37AF-DDC215855D04}"/>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2" name="Rectangle: Rounded Corners 31">
            <a:extLst>
              <a:ext uri="{FF2B5EF4-FFF2-40B4-BE49-F238E27FC236}">
                <a16:creationId xmlns:a16="http://schemas.microsoft.com/office/drawing/2014/main" id="{C9DC2B49-868B-95AA-6D35-5A988A86CA5E}"/>
              </a:ext>
            </a:extLst>
          </p:cNvPr>
          <p:cNvSpPr/>
          <p:nvPr/>
        </p:nvSpPr>
        <p:spPr>
          <a:xfrm>
            <a:off x="7883147" y="855762"/>
            <a:ext cx="4128422" cy="58284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33" name="Rectangle: Rounded Corners 32">
            <a:extLst>
              <a:ext uri="{FF2B5EF4-FFF2-40B4-BE49-F238E27FC236}">
                <a16:creationId xmlns:a16="http://schemas.microsoft.com/office/drawing/2014/main" id="{EC2DD5F6-78E3-83CC-7041-F19899D3BD22}"/>
              </a:ext>
            </a:extLst>
          </p:cNvPr>
          <p:cNvSpPr/>
          <p:nvPr/>
        </p:nvSpPr>
        <p:spPr>
          <a:xfrm>
            <a:off x="300321" y="1099591"/>
            <a:ext cx="11553856" cy="533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p>
        </p:txBody>
      </p:sp>
      <p:pic>
        <p:nvPicPr>
          <p:cNvPr id="34" name="Graphic 21">
            <a:extLst>
              <a:ext uri="{FF2B5EF4-FFF2-40B4-BE49-F238E27FC236}">
                <a16:creationId xmlns:a16="http://schemas.microsoft.com/office/drawing/2014/main" id="{760551A1-D427-78C2-DF62-B2831233C23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F41DB3D6-05CB-2FD5-A8EC-EAA97A0274E4}"/>
              </a:ext>
            </a:extLst>
          </p:cNvPr>
          <p:cNvSpPr/>
          <p:nvPr/>
        </p:nvSpPr>
        <p:spPr>
          <a:xfrm>
            <a:off x="4854417" y="1455976"/>
            <a:ext cx="6695771" cy="467666"/>
          </a:xfrm>
          <a:prstGeom prst="rect">
            <a:avLst/>
          </a:prstGeom>
          <a:noFill/>
          <a:ln/>
        </p:spPr>
        <p:txBody>
          <a:bodyPr wrap="none" lIns="0" tIns="0" rIns="0" bIns="0" rtlCol="0" anchor="t"/>
          <a:lstStyle/>
          <a:p>
            <a:pPr marL="0" indent="0" algn="r" rtl="1">
              <a:lnSpc>
                <a:spcPts val="4900"/>
              </a:lnSpc>
              <a:buNone/>
            </a:pPr>
            <a:r>
              <a:rPr lang="ar-SA" sz="2400" b="1" dirty="0">
                <a:solidFill>
                  <a:srgbClr val="00B0F0"/>
                </a:solidFill>
                <a:latin typeface="Alexandria" pitchFamily="2" charset="-78"/>
                <a:ea typeface="Barlow Bold" pitchFamily="34" charset="-122"/>
                <a:cs typeface="Alexandria" pitchFamily="2" charset="-78"/>
              </a:rPr>
              <a:t>تابع: معوقات التفكير المنطقي لدى القائد التربوي</a:t>
            </a:r>
            <a:endParaRPr lang="ar-SA"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79A84B1-9EC8-8957-ECD7-FFB7F4D970F0}"/>
              </a:ext>
            </a:extLst>
          </p:cNvPr>
          <p:cNvSpPr/>
          <p:nvPr/>
        </p:nvSpPr>
        <p:spPr>
          <a:xfrm>
            <a:off x="983432" y="2207975"/>
            <a:ext cx="10566756" cy="227448"/>
          </a:xfrm>
          <a:prstGeom prst="rect">
            <a:avLst/>
          </a:prstGeom>
          <a:noFill/>
          <a:ln/>
        </p:spPr>
        <p:txBody>
          <a:bodyPr wrap="none" lIns="0" tIns="0" rIns="0" bIns="0" rtlCol="0" anchor="t"/>
          <a:lstStyle/>
          <a:p>
            <a:pPr marL="0" indent="0" algn="r" rtl="1">
              <a:lnSpc>
                <a:spcPts val="2350"/>
              </a:lnSpc>
              <a:buNone/>
            </a:pPr>
            <a:r>
              <a:rPr lang="en-US" sz="1450" dirty="0">
                <a:solidFill>
                  <a:srgbClr val="384653"/>
                </a:solidFill>
                <a:latin typeface="Alexandria" pitchFamily="2" charset="-78"/>
                <a:ea typeface="Montserrat" pitchFamily="34" charset="-122"/>
                <a:cs typeface="Alexandria" pitchFamily="2" charset="-78"/>
              </a:rPr>
              <a:t>رغم أهمية التفكير المنطقي، إلا أن هناك معوقات حقيقية تحد من ممارسته بفاعلية، ويتطلب التغلب عليها وعيًا ذاتيًا وتدريبًا مستمرًا:</a:t>
            </a:r>
            <a:endParaRPr lang="en-US" sz="1450" dirty="0">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8A653BE5-6D63-12E7-4BDD-E4539312CE6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494928" y="2595362"/>
            <a:ext cx="73680" cy="1547488"/>
          </a:xfrm>
          <a:prstGeom prst="rect">
            <a:avLst/>
          </a:prstGeom>
        </p:spPr>
      </p:pic>
      <p:pic>
        <p:nvPicPr>
          <p:cNvPr id="14" name="Image 1" descr="preencoded.png">
            <a:extLst>
              <a:ext uri="{FF2B5EF4-FFF2-40B4-BE49-F238E27FC236}">
                <a16:creationId xmlns:a16="http://schemas.microsoft.com/office/drawing/2014/main" id="{00EDEE11-86ED-40E7-6790-5AF4C044F13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21829" y="2595362"/>
            <a:ext cx="73680" cy="1547488"/>
          </a:xfrm>
          <a:prstGeom prst="rect">
            <a:avLst/>
          </a:prstGeom>
        </p:spPr>
      </p:pic>
      <p:pic>
        <p:nvPicPr>
          <p:cNvPr id="18" name="Image 2" descr="preencoded.png">
            <a:extLst>
              <a:ext uri="{FF2B5EF4-FFF2-40B4-BE49-F238E27FC236}">
                <a16:creationId xmlns:a16="http://schemas.microsoft.com/office/drawing/2014/main" id="{18C9E94C-D454-37C8-AD46-0E8BBA34360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48634" y="2595362"/>
            <a:ext cx="73680" cy="1547488"/>
          </a:xfrm>
          <a:prstGeom prst="rect">
            <a:avLst/>
          </a:prstGeom>
        </p:spPr>
      </p:pic>
      <p:pic>
        <p:nvPicPr>
          <p:cNvPr id="22" name="Image 3" descr="preencoded.png">
            <a:extLst>
              <a:ext uri="{FF2B5EF4-FFF2-40B4-BE49-F238E27FC236}">
                <a16:creationId xmlns:a16="http://schemas.microsoft.com/office/drawing/2014/main" id="{60262B0C-C7FA-871F-3849-D9E4BB5156E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94928" y="4285016"/>
            <a:ext cx="73680" cy="1320040"/>
          </a:xfrm>
          <a:prstGeom prst="rect">
            <a:avLst/>
          </a:prstGeom>
        </p:spPr>
      </p:pic>
      <p:grpSp>
        <p:nvGrpSpPr>
          <p:cNvPr id="2" name="Group 1">
            <a:extLst>
              <a:ext uri="{FF2B5EF4-FFF2-40B4-BE49-F238E27FC236}">
                <a16:creationId xmlns:a16="http://schemas.microsoft.com/office/drawing/2014/main" id="{83511E79-B318-83D1-EE14-0F095A6B9296}"/>
              </a:ext>
            </a:extLst>
          </p:cNvPr>
          <p:cNvGrpSpPr/>
          <p:nvPr/>
        </p:nvGrpSpPr>
        <p:grpSpPr>
          <a:xfrm>
            <a:off x="6939692" y="3295329"/>
            <a:ext cx="3420366" cy="1892450"/>
            <a:chOff x="8129822" y="4285016"/>
            <a:chExt cx="3420366" cy="1320040"/>
          </a:xfrm>
        </p:grpSpPr>
        <p:sp>
          <p:nvSpPr>
            <p:cNvPr id="21" name="Shape 11">
              <a:extLst>
                <a:ext uri="{FF2B5EF4-FFF2-40B4-BE49-F238E27FC236}">
                  <a16:creationId xmlns:a16="http://schemas.microsoft.com/office/drawing/2014/main" id="{1CD59258-0E94-BDC7-AC1F-0339B4BE272A}"/>
                </a:ext>
              </a:extLst>
            </p:cNvPr>
            <p:cNvSpPr/>
            <p:nvPr/>
          </p:nvSpPr>
          <p:spPr>
            <a:xfrm>
              <a:off x="8129822" y="4285016"/>
              <a:ext cx="3420366" cy="1320040"/>
            </a:xfrm>
            <a:prstGeom prst="roundRect">
              <a:avLst>
                <a:gd name="adj" fmla="val 6235"/>
              </a:avLst>
            </a:prstGeom>
            <a:solidFill>
              <a:srgbClr val="D4E9F7"/>
            </a:solidFill>
            <a:ln w="7620">
              <a:solidFill>
                <a:srgbClr val="BACFDD"/>
              </a:solidFill>
              <a:prstDash val="solid"/>
            </a:ln>
          </p:spPr>
          <p:txBody>
            <a:bodyPr/>
            <a:lstStyle/>
            <a:p>
              <a:endParaRPr lang="en-US" dirty="0"/>
            </a:p>
          </p:txBody>
        </p:sp>
        <p:sp>
          <p:nvSpPr>
            <p:cNvPr id="23" name="Text 12">
              <a:extLst>
                <a:ext uri="{FF2B5EF4-FFF2-40B4-BE49-F238E27FC236}">
                  <a16:creationId xmlns:a16="http://schemas.microsoft.com/office/drawing/2014/main" id="{3CE5588C-4F24-D5B8-4EA6-9FCA21F4DAF6}"/>
                </a:ext>
              </a:extLst>
            </p:cNvPr>
            <p:cNvSpPr/>
            <p:nvPr/>
          </p:nvSpPr>
          <p:spPr>
            <a:xfrm>
              <a:off x="8987619" y="4352839"/>
              <a:ext cx="2322553" cy="233789"/>
            </a:xfrm>
            <a:prstGeom prst="rect">
              <a:avLst/>
            </a:prstGeom>
            <a:solidFill>
              <a:srgbClr val="D4E9F7"/>
            </a:solidFill>
            <a:ln w="7620">
              <a:solidFill>
                <a:srgbClr val="BACFDD"/>
              </a:solidFill>
              <a:prstDash val="solid"/>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نقص البيانات أو سوء تفسيرها</a:t>
              </a:r>
              <a:endParaRPr lang="en-US" sz="1600" dirty="0">
                <a:solidFill>
                  <a:schemeClr val="accent2">
                    <a:lumMod val="75000"/>
                  </a:schemeClr>
                </a:solidFill>
                <a:latin typeface="Alexandria" pitchFamily="2" charset="-78"/>
                <a:cs typeface="Alexandria" pitchFamily="2" charset="-78"/>
              </a:endParaRPr>
            </a:p>
          </p:txBody>
        </p:sp>
        <p:sp>
          <p:nvSpPr>
            <p:cNvPr id="24" name="Text 13">
              <a:extLst>
                <a:ext uri="{FF2B5EF4-FFF2-40B4-BE49-F238E27FC236}">
                  <a16:creationId xmlns:a16="http://schemas.microsoft.com/office/drawing/2014/main" id="{E9D672E4-8CCD-6990-A33B-A5F7A63EC605}"/>
                </a:ext>
              </a:extLst>
            </p:cNvPr>
            <p:cNvSpPr/>
            <p:nvPr/>
          </p:nvSpPr>
          <p:spPr>
            <a:xfrm>
              <a:off x="8327821" y="4641378"/>
              <a:ext cx="3022801" cy="682345"/>
            </a:xfrm>
            <a:prstGeom prst="rect">
              <a:avLst/>
            </a:prstGeom>
            <a:solidFill>
              <a:srgbClr val="D4E9F7"/>
            </a:solidFill>
            <a:ln w="7620">
              <a:solidFill>
                <a:srgbClr val="BACFDD"/>
              </a:solidFill>
              <a:prstDash val="solid"/>
            </a:ln>
          </p:spPr>
          <p:txBody>
            <a:bodyPr wrap="square" lIns="0" tIns="0" rIns="0" bIns="0" rtlCol="0" anchor="t"/>
            <a:lstStyle/>
            <a:p>
              <a:pPr marL="0" indent="0" algn="ctr" rtl="1">
                <a:lnSpc>
                  <a:spcPct val="150000"/>
                </a:lnSpc>
                <a:buNone/>
              </a:pPr>
              <a:r>
                <a:rPr lang="en-US" dirty="0">
                  <a:solidFill>
                    <a:srgbClr val="384653"/>
                  </a:solidFill>
                  <a:latin typeface="Alexandria" pitchFamily="2" charset="-78"/>
                  <a:ea typeface="Montserrat" pitchFamily="34" charset="-122"/>
                  <a:cs typeface="Alexandria" pitchFamily="2" charset="-78"/>
                </a:rPr>
                <a:t>اتخاذ قرار دون معلومات كافية أو موثوقة، وقراءة خاطئة للإحصاءات والبيانات، وتجاهل التغذية الراجعة من المعلمين والطلاب.</a:t>
              </a:r>
              <a:endParaRPr lang="en-US" dirty="0">
                <a:latin typeface="Alexandria" pitchFamily="2" charset="-78"/>
                <a:cs typeface="Alexandria" pitchFamily="2" charset="-78"/>
              </a:endParaRPr>
            </a:p>
          </p:txBody>
        </p:sp>
      </p:grpSp>
      <p:pic>
        <p:nvPicPr>
          <p:cNvPr id="26" name="Image 4" descr="preencoded.png">
            <a:extLst>
              <a:ext uri="{FF2B5EF4-FFF2-40B4-BE49-F238E27FC236}">
                <a16:creationId xmlns:a16="http://schemas.microsoft.com/office/drawing/2014/main" id="{AE025E80-E865-238B-6C41-3C00AC8798B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21829" y="4285016"/>
            <a:ext cx="73680" cy="1320040"/>
          </a:xfrm>
          <a:prstGeom prst="rect">
            <a:avLst/>
          </a:prstGeom>
        </p:spPr>
      </p:pic>
      <p:grpSp>
        <p:nvGrpSpPr>
          <p:cNvPr id="3" name="Group 2">
            <a:extLst>
              <a:ext uri="{FF2B5EF4-FFF2-40B4-BE49-F238E27FC236}">
                <a16:creationId xmlns:a16="http://schemas.microsoft.com/office/drawing/2014/main" id="{36564BD4-DE0B-34E5-B0D1-0104B6A46354}"/>
              </a:ext>
            </a:extLst>
          </p:cNvPr>
          <p:cNvGrpSpPr/>
          <p:nvPr/>
        </p:nvGrpSpPr>
        <p:grpSpPr>
          <a:xfrm>
            <a:off x="1574691" y="3934161"/>
            <a:ext cx="3420462" cy="1769075"/>
            <a:chOff x="4556627" y="4285016"/>
            <a:chExt cx="3420462" cy="1320040"/>
          </a:xfrm>
          <a:solidFill>
            <a:srgbClr val="D4E9F7"/>
          </a:solidFill>
        </p:grpSpPr>
        <p:sp>
          <p:nvSpPr>
            <p:cNvPr id="25" name="Shape 14">
              <a:extLst>
                <a:ext uri="{FF2B5EF4-FFF2-40B4-BE49-F238E27FC236}">
                  <a16:creationId xmlns:a16="http://schemas.microsoft.com/office/drawing/2014/main" id="{4C168008-554A-3DE2-72A9-2DF940F62F1B}"/>
                </a:ext>
              </a:extLst>
            </p:cNvPr>
            <p:cNvSpPr/>
            <p:nvPr/>
          </p:nvSpPr>
          <p:spPr>
            <a:xfrm>
              <a:off x="4556627" y="4285016"/>
              <a:ext cx="3420462" cy="1320040"/>
            </a:xfrm>
            <a:prstGeom prst="roundRect">
              <a:avLst>
                <a:gd name="adj" fmla="val 6235"/>
              </a:avLst>
            </a:prstGeom>
            <a:grpFill/>
            <a:ln w="22860">
              <a:solidFill>
                <a:srgbClr val="BACFDD"/>
              </a:solidFill>
              <a:prstDash val="solid"/>
            </a:ln>
          </p:spPr>
          <p:txBody>
            <a:bodyPr/>
            <a:lstStyle/>
            <a:p>
              <a:endParaRPr lang="en-US"/>
            </a:p>
          </p:txBody>
        </p:sp>
        <p:sp>
          <p:nvSpPr>
            <p:cNvPr id="27" name="Text 15">
              <a:extLst>
                <a:ext uri="{FF2B5EF4-FFF2-40B4-BE49-F238E27FC236}">
                  <a16:creationId xmlns:a16="http://schemas.microsoft.com/office/drawing/2014/main" id="{9CDF62B6-025A-97A1-D6A1-7AB9F60903F6}"/>
                </a:ext>
              </a:extLst>
            </p:cNvPr>
            <p:cNvSpPr/>
            <p:nvPr/>
          </p:nvSpPr>
          <p:spPr>
            <a:xfrm>
              <a:off x="5630938" y="4370298"/>
              <a:ext cx="2192750" cy="233789"/>
            </a:xfrm>
            <a:prstGeom prst="rect">
              <a:avLst/>
            </a:prstGeom>
            <a:grpFill/>
            <a:ln/>
          </p:spPr>
          <p:txBody>
            <a:bodyPr wrap="none" lIns="0" tIns="0" rIns="0" bIns="0" rtlCol="0" anchor="t"/>
            <a:lstStyle/>
            <a:p>
              <a:pPr marL="0" indent="0" algn="r" rtl="1">
                <a:lnSpc>
                  <a:spcPts val="2450"/>
                </a:lnSpc>
                <a:buNone/>
              </a:pPr>
              <a:r>
                <a:rPr lang="en-US" sz="1600" b="1" dirty="0">
                  <a:solidFill>
                    <a:schemeClr val="accent2">
                      <a:lumMod val="75000"/>
                    </a:schemeClr>
                  </a:solidFill>
                  <a:latin typeface="Alexandria" pitchFamily="2" charset="-78"/>
                  <a:ea typeface="Barlow Bold" pitchFamily="34" charset="-122"/>
                  <a:cs typeface="Alexandria" pitchFamily="2" charset="-78"/>
                </a:rPr>
                <a:t>الثقافة المدرسية غير الداعمة</a:t>
              </a:r>
              <a:endParaRPr lang="en-US" sz="1600" dirty="0">
                <a:solidFill>
                  <a:schemeClr val="accent2">
                    <a:lumMod val="75000"/>
                  </a:schemeClr>
                </a:solidFill>
                <a:latin typeface="Alexandria" pitchFamily="2" charset="-78"/>
                <a:cs typeface="Alexandria" pitchFamily="2" charset="-78"/>
              </a:endParaRPr>
            </a:p>
          </p:txBody>
        </p:sp>
        <p:sp>
          <p:nvSpPr>
            <p:cNvPr id="28" name="Text 16">
              <a:extLst>
                <a:ext uri="{FF2B5EF4-FFF2-40B4-BE49-F238E27FC236}">
                  <a16:creationId xmlns:a16="http://schemas.microsoft.com/office/drawing/2014/main" id="{D10E2C63-3512-1543-EDF2-BDA418B0EEAA}"/>
                </a:ext>
              </a:extLst>
            </p:cNvPr>
            <p:cNvSpPr/>
            <p:nvPr/>
          </p:nvSpPr>
          <p:spPr>
            <a:xfrm>
              <a:off x="4726165" y="4701441"/>
              <a:ext cx="3081386" cy="682345"/>
            </a:xfrm>
            <a:prstGeom prst="rect">
              <a:avLst/>
            </a:prstGeom>
            <a:grpFill/>
            <a:ln/>
          </p:spPr>
          <p:txBody>
            <a:bodyPr wrap="square" lIns="0" tIns="0" rIns="0" bIns="0" rtlCol="0" anchor="t"/>
            <a:lstStyle/>
            <a:p>
              <a:pPr marL="0" indent="0" algn="ctr" rtl="1">
                <a:lnSpc>
                  <a:spcPct val="150000"/>
                </a:lnSpc>
                <a:buNone/>
              </a:pPr>
              <a:r>
                <a:rPr lang="en-US" dirty="0">
                  <a:solidFill>
                    <a:srgbClr val="384653"/>
                  </a:solidFill>
                  <a:latin typeface="Alexandria" pitchFamily="2" charset="-78"/>
                  <a:ea typeface="Montserrat" pitchFamily="34" charset="-122"/>
                  <a:cs typeface="Alexandria" pitchFamily="2" charset="-78"/>
                </a:rPr>
                <a:t>غياب الشفافية في الممارسات، وضعف العمل الجماعي، ومقاومة التغيير والتطوير، وغياب ثقافة الأدلة والبيانات.</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24387000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خاتمة</a:t>
            </a:r>
          </a:p>
        </p:txBody>
      </p:sp>
      <p:sp>
        <p:nvSpPr>
          <p:cNvPr id="2" name="TextBox 1">
            <a:extLst>
              <a:ext uri="{FF2B5EF4-FFF2-40B4-BE49-F238E27FC236}">
                <a16:creationId xmlns:a16="http://schemas.microsoft.com/office/drawing/2014/main" id="{729DA766-4543-A42C-BDD9-CA227836AC68}"/>
              </a:ext>
            </a:extLst>
          </p:cNvPr>
          <p:cNvSpPr txBox="1"/>
          <p:nvPr/>
        </p:nvSpPr>
        <p:spPr>
          <a:xfrm>
            <a:off x="740234" y="2070591"/>
            <a:ext cx="10744108" cy="3233706"/>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gn="just">
              <a:lnSpc>
                <a:spcPct val="250000"/>
              </a:lnSpc>
            </a:pPr>
            <a:r>
              <a:rPr lang="ar-SA" sz="1400" dirty="0"/>
              <a:t>في الختام، يُعتبر التفكير المنطقي أداة جوهرية لتحليل المعلومات واتخاذ القرارات العقلانية وحل المشكلات بموضوعية. فهو يعتمد على الأدلة الواقعية بعيدًا عن الانفعالات والتحيزات، وينظم المعطيات ويقارنها ويستخلص منها الحلول الأمثل. كما يعزز القدرة على تقييم الحقائق والأفكار بشكل نقدي، ويمكّن القادة والأفراد من التواصل بوضوح، واتخاذ قرارات مستنيرة في مختلف المواقف. إن تطوير هذه المهارة لا يقتصر على الجانب الشخصي فحسب، بل يُعد ركيزة للتطور الفكري والعلمي والتقدم المؤسسي، ويسهم في تحقيق النجاح المستدام على الصعيدين المهني والحياتي.كما أن ممارسة التفكير المنطقي بشكل مستمر تتيح الفرصة للتعلم من التجارب السابقة، وتطوير خطط مستقبلية أكثر فعالية، مما يجعل القائد التربوي أكثر قدرة على التكيف مع التحديات وقيادة مدرسته نحو التميز والإبداع.</a:t>
            </a:r>
            <a:endParaRPr lang="ar-SA" dirty="0"/>
          </a:p>
        </p:txBody>
      </p:sp>
    </p:spTree>
    <p:extLst>
      <p:ext uri="{BB962C8B-B14F-4D97-AF65-F5344CB8AC3E}">
        <p14:creationId xmlns:p14="http://schemas.microsoft.com/office/powerpoint/2010/main" val="245584218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2.xml><?xml version="1.0" encoding="utf-8"?>
<ds:datastoreItem xmlns:ds="http://schemas.openxmlformats.org/officeDocument/2006/customXml" ds:itemID="{0C5A0AB4-5E19-4D83-8409-59CEDDE018F8}">
  <ds:schemaRefs>
    <ds:schemaRef ds:uri="d13aca44-ef33-4cf4-9980-7f0b00e6eeb9"/>
    <ds:schemaRef ds:uri="49100919-8a76-4266-be0c-7dc583902cb4"/>
    <ds:schemaRef ds:uri="http://schemas.openxmlformats.org/package/2006/metadata/core-properties"/>
    <ds:schemaRef ds:uri="http://schemas.microsoft.com/office/2006/documentManagement/types"/>
    <ds:schemaRef ds:uri="http://purl.org/dc/terms/"/>
    <ds:schemaRef ds:uri="http://purl.org/dc/dcmitype/"/>
    <ds:schemaRef ds:uri="http://schemas.microsoft.com/office/infopath/2007/PartnerControls"/>
    <ds:schemaRef ds:uri="http://schemas.microsoft.com/office/2006/metadata/properties"/>
    <ds:schemaRef ds:uri="http://www.w3.org/XML/1998/namespace"/>
    <ds:schemaRef ds:uri="http://purl.org/dc/elements/1.1/"/>
  </ds:schemaRefs>
</ds:datastoreItem>
</file>

<file path=customXml/itemProps3.xml><?xml version="1.0" encoding="utf-8"?>
<ds:datastoreItem xmlns:ds="http://schemas.openxmlformats.org/officeDocument/2006/customXml" ds:itemID="{738B91E2-9095-423D-8B9D-D4B36DAE40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40579</TotalTime>
  <Words>4070</Words>
  <Application>Microsoft Office PowerPoint</Application>
  <PresentationFormat>Widescreen</PresentationFormat>
  <Paragraphs>425</Paragraphs>
  <Slides>44</Slides>
  <Notes>25</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44</vt:i4>
      </vt:variant>
    </vt:vector>
  </HeadingPairs>
  <TitlesOfParts>
    <vt:vector size="62" baseType="lpstr">
      <vt:lpstr>宋体</vt:lpstr>
      <vt:lpstr>Alexandria</vt:lpstr>
      <vt:lpstr>Alexandria Bold</vt:lpstr>
      <vt:lpstr>Arial</vt:lpstr>
      <vt:lpstr>Barlow Bold</vt:lpstr>
      <vt:lpstr>Barlow Light</vt:lpstr>
      <vt:lpstr>Calibri</vt:lpstr>
      <vt:lpstr>Calibri Light</vt:lpstr>
      <vt:lpstr>Century Gothic</vt:lpstr>
      <vt:lpstr>等线</vt:lpstr>
      <vt:lpstr>Droid Sans</vt:lpstr>
      <vt:lpstr>Lucida Sans</vt:lpstr>
      <vt:lpstr>Montserrat</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434</cp:revision>
  <dcterms:created xsi:type="dcterms:W3CDTF">2023-04-29T09:08:23Z</dcterms:created>
  <dcterms:modified xsi:type="dcterms:W3CDTF">2026-03-06T22:34:42Z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