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480" r:id="rId2"/>
    <p:sldId id="303" r:id="rId3"/>
    <p:sldId id="313" r:id="rId4"/>
    <p:sldId id="702" r:id="rId5"/>
    <p:sldId id="852" r:id="rId6"/>
    <p:sldId id="853" r:id="rId7"/>
    <p:sldId id="929" r:id="rId8"/>
    <p:sldId id="930" r:id="rId9"/>
    <p:sldId id="931" r:id="rId10"/>
    <p:sldId id="932" r:id="rId11"/>
    <p:sldId id="933" r:id="rId12"/>
    <p:sldId id="934" r:id="rId13"/>
    <p:sldId id="935" r:id="rId14"/>
    <p:sldId id="936" r:id="rId15"/>
    <p:sldId id="937" r:id="rId16"/>
    <p:sldId id="938" r:id="rId17"/>
    <p:sldId id="939" r:id="rId18"/>
    <p:sldId id="940" r:id="rId19"/>
    <p:sldId id="941" r:id="rId20"/>
    <p:sldId id="942" r:id="rId21"/>
    <p:sldId id="943" r:id="rId22"/>
    <p:sldId id="944" r:id="rId23"/>
    <p:sldId id="945" r:id="rId24"/>
    <p:sldId id="946" r:id="rId25"/>
    <p:sldId id="947" r:id="rId26"/>
    <p:sldId id="948" r:id="rId27"/>
    <p:sldId id="949" r:id="rId28"/>
    <p:sldId id="950" r:id="rId29"/>
    <p:sldId id="951" r:id="rId30"/>
    <p:sldId id="952" r:id="rId31"/>
    <p:sldId id="953" r:id="rId32"/>
    <p:sldId id="954" r:id="rId33"/>
    <p:sldId id="955" r:id="rId34"/>
    <p:sldId id="956" r:id="rId35"/>
    <p:sldId id="957" r:id="rId36"/>
    <p:sldId id="958" r:id="rId37"/>
    <p:sldId id="959" r:id="rId38"/>
    <p:sldId id="960" r:id="rId39"/>
    <p:sldId id="961" r:id="rId40"/>
    <p:sldId id="962" r:id="rId41"/>
    <p:sldId id="963" r:id="rId42"/>
    <p:sldId id="964" r:id="rId43"/>
    <p:sldId id="965" r:id="rId44"/>
    <p:sldId id="966" r:id="rId45"/>
    <p:sldId id="967" r:id="rId46"/>
    <p:sldId id="968" r:id="rId47"/>
    <p:sldId id="969" r:id="rId48"/>
    <p:sldId id="919" r:id="rId49"/>
    <p:sldId id="920" r:id="rId50"/>
    <p:sldId id="851" r:id="rId51"/>
    <p:sldId id="921" r:id="rId52"/>
    <p:sldId id="922" r:id="rId53"/>
    <p:sldId id="923" r:id="rId54"/>
    <p:sldId id="924" r:id="rId55"/>
    <p:sldId id="925" r:id="rId56"/>
    <p:sldId id="926" r:id="rId57"/>
    <p:sldId id="349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53"/>
            <p14:sldId id="929"/>
            <p14:sldId id="930"/>
            <p14:sldId id="931"/>
            <p14:sldId id="932"/>
            <p14:sldId id="933"/>
            <p14:sldId id="934"/>
            <p14:sldId id="935"/>
            <p14:sldId id="936"/>
            <p14:sldId id="937"/>
            <p14:sldId id="938"/>
            <p14:sldId id="939"/>
            <p14:sldId id="940"/>
            <p14:sldId id="941"/>
            <p14:sldId id="942"/>
            <p14:sldId id="943"/>
            <p14:sldId id="944"/>
            <p14:sldId id="945"/>
            <p14:sldId id="946"/>
            <p14:sldId id="947"/>
            <p14:sldId id="948"/>
            <p14:sldId id="949"/>
            <p14:sldId id="950"/>
            <p14:sldId id="951"/>
            <p14:sldId id="952"/>
            <p14:sldId id="953"/>
            <p14:sldId id="954"/>
            <p14:sldId id="955"/>
            <p14:sldId id="956"/>
            <p14:sldId id="957"/>
            <p14:sldId id="958"/>
            <p14:sldId id="959"/>
            <p14:sldId id="960"/>
            <p14:sldId id="961"/>
            <p14:sldId id="962"/>
            <p14:sldId id="963"/>
            <p14:sldId id="964"/>
            <p14:sldId id="965"/>
            <p14:sldId id="966"/>
            <p14:sldId id="967"/>
            <p14:sldId id="968"/>
            <p14:sldId id="969"/>
            <p14:sldId id="919"/>
            <p14:sldId id="920"/>
            <p14:sldId id="851"/>
            <p14:sldId id="921"/>
            <p14:sldId id="922"/>
            <p14:sldId id="923"/>
            <p14:sldId id="924"/>
            <p14:sldId id="925"/>
            <p14:sldId id="9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5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5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3.png"/><Relationship Id="rId7" Type="http://schemas.openxmlformats.org/officeDocument/2006/relationships/image" Target="../media/image4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42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46.wmf"/><Relationship Id="rId4" Type="http://schemas.openxmlformats.org/officeDocument/2006/relationships/oleObject" Target="../embeddings/oleObject10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50.wmf"/><Relationship Id="rId4" Type="http://schemas.openxmlformats.org/officeDocument/2006/relationships/oleObject" Target="../embeddings/oleObject11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51.wmf"/><Relationship Id="rId4" Type="http://schemas.openxmlformats.org/officeDocument/2006/relationships/oleObject" Target="../embeddings/oleObject12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52.wmf"/><Relationship Id="rId4" Type="http://schemas.openxmlformats.org/officeDocument/2006/relationships/oleObject" Target="../embeddings/oleObject13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53.wmf"/><Relationship Id="rId4" Type="http://schemas.openxmlformats.org/officeDocument/2006/relationships/oleObject" Target="../embeddings/oleObject14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55.wmf"/><Relationship Id="rId4" Type="http://schemas.openxmlformats.org/officeDocument/2006/relationships/oleObject" Target="../embeddings/oleObject16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57.wmf"/><Relationship Id="rId4" Type="http://schemas.openxmlformats.org/officeDocument/2006/relationships/oleObject" Target="../embeddings/oleObject18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58.wmf"/><Relationship Id="rId4" Type="http://schemas.openxmlformats.org/officeDocument/2006/relationships/oleObject" Target="../embeddings/oleObject19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59.wmf"/><Relationship Id="rId4" Type="http://schemas.openxmlformats.org/officeDocument/2006/relationships/oleObject" Target="../embeddings/oleObject20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60.wmf"/><Relationship Id="rId4" Type="http://schemas.openxmlformats.org/officeDocument/2006/relationships/oleObject" Target="../embeddings/oleObject21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7.sv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2188936"/>
            <a:ext cx="8229600" cy="23830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To differentiate functions using the power rule, constant rule, constant multiple rule, and sum and difference rules.</a:t>
            </a:r>
          </a:p>
          <a:p>
            <a:pPr marL="0" indent="0">
              <a:buNone/>
              <a:defRPr/>
            </a:pPr>
            <a:endParaRPr lang="en-US" altLang="en-US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128345" y="1599143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sz="2400" dirty="0" smtClean="0"/>
              <a:t>Used to find the “slope” of a function at a point.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“slope of the tangent line” to the graph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“instantaneous rate of change”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Computed by finding the limit of the difference quotient as  ∆x approaches 0. (Limit Definition) </a:t>
            </a:r>
          </a:p>
        </p:txBody>
      </p:sp>
    </p:spTree>
    <p:extLst>
      <p:ext uri="{BB962C8B-B14F-4D97-AF65-F5344CB8AC3E}">
        <p14:creationId xmlns:p14="http://schemas.microsoft.com/office/powerpoint/2010/main" val="215842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128345" y="1599143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sz="2400" dirty="0" smtClean="0"/>
              <a:t>Used to find the “slope” of a function at a point.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“slope of the tangent line” to the graph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“instantaneous rate of change”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Computed by finding the limit of the difference quotient as  ∆x approaches 0. (Limit Definition) </a:t>
            </a:r>
          </a:p>
        </p:txBody>
      </p:sp>
    </p:spTree>
    <p:extLst>
      <p:ext uri="{BB962C8B-B14F-4D97-AF65-F5344CB8AC3E}">
        <p14:creationId xmlns:p14="http://schemas.microsoft.com/office/powerpoint/2010/main" val="87727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67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440788" y="1601906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90650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9260506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113653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266" t="34230" r="40170" b="22190"/>
          <a:stretch/>
        </p:blipFill>
        <p:spPr>
          <a:xfrm>
            <a:off x="3287210" y="1759351"/>
            <a:ext cx="4229779" cy="3630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4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690" t="33890" r="41681" b="22592"/>
          <a:stretch/>
        </p:blipFill>
        <p:spPr>
          <a:xfrm>
            <a:off x="3409244" y="2210460"/>
            <a:ext cx="4165602" cy="382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86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8828152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3772683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2158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733" t="33330" r="32065" b="21748"/>
          <a:stretch/>
        </p:blipFill>
        <p:spPr>
          <a:xfrm>
            <a:off x="3544711" y="2074993"/>
            <a:ext cx="4842934" cy="347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08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9908752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323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58" t="32083" r="27914" b="21568"/>
          <a:stretch/>
        </p:blipFill>
        <p:spPr>
          <a:xfrm>
            <a:off x="3115733" y="1761066"/>
            <a:ext cx="5926667" cy="404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24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883" t="34401" r="37933" b="29414"/>
          <a:stretch/>
        </p:blipFill>
        <p:spPr>
          <a:xfrm>
            <a:off x="3628050" y="1919111"/>
            <a:ext cx="4985372" cy="347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78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443" t="34493" r="34565" b="23156"/>
          <a:stretch/>
        </p:blipFill>
        <p:spPr>
          <a:xfrm>
            <a:off x="2968978" y="1817510"/>
            <a:ext cx="6039555" cy="411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12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862" t="33687" r="37372" b="22049"/>
          <a:stretch/>
        </p:blipFill>
        <p:spPr>
          <a:xfrm>
            <a:off x="3488267" y="1916948"/>
            <a:ext cx="4492978" cy="402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07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338" t="35110" r="40063" b="23670"/>
          <a:stretch/>
        </p:blipFill>
        <p:spPr>
          <a:xfrm>
            <a:off x="3510845" y="1907823"/>
            <a:ext cx="4797778" cy="375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99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338" t="35110" r="40063" b="23670"/>
          <a:stretch/>
        </p:blipFill>
        <p:spPr>
          <a:xfrm>
            <a:off x="3510845" y="1907823"/>
            <a:ext cx="4797778" cy="375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2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663" t="37672" r="16151" b="23876"/>
          <a:stretch/>
        </p:blipFill>
        <p:spPr>
          <a:xfrm>
            <a:off x="2488753" y="2233036"/>
            <a:ext cx="7389023" cy="3005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17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447" t="37491" r="16046" b="23989"/>
          <a:stretch/>
        </p:blipFill>
        <p:spPr>
          <a:xfrm>
            <a:off x="2223911" y="2111022"/>
            <a:ext cx="7194529" cy="296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31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888" t="37981" r="15353" b="27074"/>
          <a:stretch/>
        </p:blipFill>
        <p:spPr>
          <a:xfrm>
            <a:off x="2069760" y="2163237"/>
            <a:ext cx="7977351" cy="302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56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259" t="36753" r="15900" b="25345"/>
          <a:stretch/>
        </p:blipFill>
        <p:spPr>
          <a:xfrm>
            <a:off x="2161761" y="2041124"/>
            <a:ext cx="7783749" cy="314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0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613" t="37300" r="17943" b="26456"/>
          <a:stretch/>
        </p:blipFill>
        <p:spPr>
          <a:xfrm>
            <a:off x="2096117" y="2244326"/>
            <a:ext cx="7555884" cy="293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67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787" t="37298" r="14903" b="26771"/>
          <a:stretch/>
        </p:blipFill>
        <p:spPr>
          <a:xfrm>
            <a:off x="1744334" y="2005193"/>
            <a:ext cx="8396595" cy="3244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2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035" t="32469" r="31279" b="20626"/>
          <a:stretch/>
        </p:blipFill>
        <p:spPr>
          <a:xfrm>
            <a:off x="3103721" y="1828799"/>
            <a:ext cx="4550146" cy="336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90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9912008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221368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361177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188" t="33097" r="34734" b="30357"/>
          <a:stretch/>
        </p:blipFill>
        <p:spPr>
          <a:xfrm>
            <a:off x="2844501" y="2018547"/>
            <a:ext cx="5035144" cy="3129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83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985" t="34373" r="27464" b="35088"/>
          <a:stretch/>
        </p:blipFill>
        <p:spPr>
          <a:xfrm>
            <a:off x="2754489" y="2099733"/>
            <a:ext cx="7236176" cy="29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1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253" t="31480" r="19694" b="20533"/>
          <a:stretch/>
        </p:blipFill>
        <p:spPr>
          <a:xfrm>
            <a:off x="2204409" y="1826637"/>
            <a:ext cx="6792836" cy="389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97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378" t="32797" r="12871" b="24686"/>
          <a:stretch/>
        </p:blipFill>
        <p:spPr>
          <a:xfrm>
            <a:off x="1784366" y="1905660"/>
            <a:ext cx="7798490" cy="353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54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38" t="33337" r="14076" b="20899"/>
          <a:stretch/>
        </p:blipFill>
        <p:spPr>
          <a:xfrm>
            <a:off x="1959116" y="2009423"/>
            <a:ext cx="7118563" cy="360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37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797" t="32126" r="10211" b="18753"/>
          <a:stretch/>
        </p:blipFill>
        <p:spPr>
          <a:xfrm>
            <a:off x="2090190" y="1885244"/>
            <a:ext cx="7685989" cy="400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0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860" t="32458" r="10228" b="20819"/>
          <a:stretch/>
        </p:blipFill>
        <p:spPr>
          <a:xfrm>
            <a:off x="1685012" y="2103215"/>
            <a:ext cx="7971033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61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611" t="34537" r="8057" b="26945"/>
          <a:stretch/>
        </p:blipFill>
        <p:spPr>
          <a:xfrm>
            <a:off x="1676952" y="1986844"/>
            <a:ext cx="9057160" cy="336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97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211" t="32772" r="29884" b="24029"/>
          <a:stretch/>
        </p:blipFill>
        <p:spPr>
          <a:xfrm>
            <a:off x="2336801" y="1702459"/>
            <a:ext cx="6062133" cy="399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49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050" t="32744" r="19517" b="19794"/>
          <a:stretch/>
        </p:blipFill>
        <p:spPr>
          <a:xfrm>
            <a:off x="2618113" y="1657304"/>
            <a:ext cx="7003527" cy="3941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39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050" t="32744" r="19517" b="19794"/>
          <a:stretch/>
        </p:blipFill>
        <p:spPr>
          <a:xfrm>
            <a:off x="2618113" y="1657304"/>
            <a:ext cx="7003527" cy="3941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96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7172045"/>
              </p:ext>
            </p:extLst>
          </p:nvPr>
        </p:nvGraphicFramePr>
        <p:xfrm>
          <a:off x="4401590" y="2636666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2636666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704138" y="1581546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1741666"/>
              </p:ext>
            </p:extLst>
          </p:nvPr>
        </p:nvGraphicFramePr>
        <p:xfrm>
          <a:off x="3134601" y="3390572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390572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7812059"/>
              </p:ext>
            </p:extLst>
          </p:nvPr>
        </p:nvGraphicFramePr>
        <p:xfrm>
          <a:off x="4418013" y="4676775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4676775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739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09" t="32577" r="28174" b="21902"/>
          <a:stretch/>
        </p:blipFill>
        <p:spPr>
          <a:xfrm>
            <a:off x="2595771" y="1670754"/>
            <a:ext cx="5859607" cy="407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31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91" t="31659" r="20159" b="20939"/>
          <a:stretch/>
        </p:blipFill>
        <p:spPr>
          <a:xfrm>
            <a:off x="2348089" y="1930400"/>
            <a:ext cx="6479821" cy="3760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19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856" t="32326" r="24497" b="18591"/>
          <a:stretch/>
        </p:blipFill>
        <p:spPr>
          <a:xfrm>
            <a:off x="2630311" y="1738488"/>
            <a:ext cx="6197599" cy="420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42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568627" y="1976438"/>
            <a:ext cx="7943850" cy="4271962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2697271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36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336" t="32860" r="25064" b="19468"/>
          <a:stretch/>
        </p:blipFill>
        <p:spPr>
          <a:xfrm>
            <a:off x="2485414" y="1896534"/>
            <a:ext cx="6240897" cy="392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63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440" t="32263" r="23354" b="19398"/>
          <a:stretch/>
        </p:blipFill>
        <p:spPr>
          <a:xfrm>
            <a:off x="2513149" y="1837927"/>
            <a:ext cx="6225218" cy="382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2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490" t="32440" r="18984" b="19169"/>
          <a:stretch/>
        </p:blipFill>
        <p:spPr>
          <a:xfrm>
            <a:off x="2480829" y="1738489"/>
            <a:ext cx="6697038" cy="418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3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9109073"/>
              </p:ext>
            </p:extLst>
          </p:nvPr>
        </p:nvGraphicFramePr>
        <p:xfrm>
          <a:off x="5141703" y="2789043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789043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425291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6602638"/>
              </p:ext>
            </p:extLst>
          </p:nvPr>
        </p:nvGraphicFramePr>
        <p:xfrm>
          <a:off x="5159375" y="2788357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788357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</a:t>
            </a:r>
            <a:r>
              <a:rPr lang="en-US" altLang="en-US" sz="3200" dirty="0" smtClean="0"/>
              <a:t>of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63173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4782035"/>
              </p:ext>
            </p:extLst>
          </p:nvPr>
        </p:nvGraphicFramePr>
        <p:xfrm>
          <a:off x="5365750" y="2635429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9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635429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974373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6091916"/>
              </p:ext>
            </p:extLst>
          </p:nvPr>
        </p:nvGraphicFramePr>
        <p:xfrm>
          <a:off x="5863568" y="220981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220981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541767"/>
              </p:ext>
            </p:extLst>
          </p:nvPr>
        </p:nvGraphicFramePr>
        <p:xfrm>
          <a:off x="6605588" y="2889428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5" name="Equation" r:id="rId6" imgW="368280" imgH="253800" progId="Equation.DSMT4">
                  <p:embed/>
                </p:oleObj>
              </mc:Choice>
              <mc:Fallback>
                <p:oleObj name="Equation" r:id="rId6" imgW="3682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05588" y="2889428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7059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7750516"/>
              </p:ext>
            </p:extLst>
          </p:nvPr>
        </p:nvGraphicFramePr>
        <p:xfrm>
          <a:off x="5790706" y="216791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8" name="Equation" r:id="rId4" imgW="1307880" imgH="253800" progId="Equation.DSMT4">
                  <p:embed/>
                </p:oleObj>
              </mc:Choice>
              <mc:Fallback>
                <p:oleObj name="Equation" r:id="rId4" imgW="1307880" imgH="25380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90706" y="216791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8831798"/>
              </p:ext>
            </p:extLst>
          </p:nvPr>
        </p:nvGraphicFramePr>
        <p:xfrm>
          <a:off x="6572250" y="2889428"/>
          <a:ext cx="10699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9" name="Equation" r:id="rId6" imgW="393480" imgH="253800" progId="Equation.DSMT4">
                  <p:embed/>
                </p:oleObj>
              </mc:Choice>
              <mc:Fallback>
                <p:oleObj name="Equation" r:id="rId6" imgW="3934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72250" y="2889428"/>
                        <a:ext cx="10699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6676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4384357"/>
              </p:ext>
            </p:extLst>
          </p:nvPr>
        </p:nvGraphicFramePr>
        <p:xfrm>
          <a:off x="4926013" y="3039182"/>
          <a:ext cx="3124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1" name="Equation" r:id="rId4" imgW="1562040" imgH="279360" progId="Equation.DSMT4">
                  <p:embed/>
                </p:oleObj>
              </mc:Choice>
              <mc:Fallback>
                <p:oleObj name="Equation" r:id="rId4" imgW="1562040" imgH="2793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6013" y="3039182"/>
                        <a:ext cx="3124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712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4948143"/>
              </p:ext>
            </p:extLst>
          </p:nvPr>
        </p:nvGraphicFramePr>
        <p:xfrm>
          <a:off x="5340460" y="2803550"/>
          <a:ext cx="1854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5" name="Equation" r:id="rId4" imgW="927000" imgH="419040" progId="Equation.DSMT4">
                  <p:embed/>
                </p:oleObj>
              </mc:Choice>
              <mc:Fallback>
                <p:oleObj name="Equation" r:id="rId4" imgW="927000" imgH="41904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0460" y="2803550"/>
                        <a:ext cx="1854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087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4691001"/>
              </p:ext>
            </p:extLst>
          </p:nvPr>
        </p:nvGraphicFramePr>
        <p:xfrm>
          <a:off x="5400675" y="2530124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9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00675" y="2530124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21927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0206448"/>
              </p:ext>
            </p:extLst>
          </p:nvPr>
        </p:nvGraphicFramePr>
        <p:xfrm>
          <a:off x="5330825" y="2992967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3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2992967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4413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951</TotalTime>
  <Words>532</Words>
  <Application>Microsoft Office PowerPoint</Application>
  <PresentationFormat>Widescreen</PresentationFormat>
  <Paragraphs>174</Paragraphs>
  <Slides>57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57</vt:i4>
      </vt:variant>
    </vt:vector>
  </HeadingPairs>
  <TitlesOfParts>
    <vt:vector size="66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MathType 5.0 Equation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87</cp:revision>
  <dcterms:created xsi:type="dcterms:W3CDTF">2023-04-29T09:08:23Z</dcterms:created>
  <dcterms:modified xsi:type="dcterms:W3CDTF">2024-01-08T12:55:58Z</dcterms:modified>
</cp:coreProperties>
</file>