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480" r:id="rId2"/>
    <p:sldId id="303" r:id="rId3"/>
    <p:sldId id="313" r:id="rId4"/>
    <p:sldId id="276" r:id="rId5"/>
    <p:sldId id="484" r:id="rId6"/>
    <p:sldId id="503" r:id="rId7"/>
    <p:sldId id="486" r:id="rId8"/>
    <p:sldId id="256" r:id="rId9"/>
    <p:sldId id="490" r:id="rId10"/>
    <p:sldId id="495" r:id="rId11"/>
    <p:sldId id="494" r:id="rId12"/>
    <p:sldId id="497" r:id="rId13"/>
    <p:sldId id="306" r:id="rId14"/>
    <p:sldId id="501" r:id="rId15"/>
    <p:sldId id="499" r:id="rId16"/>
    <p:sldId id="34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4"/>
            <p14:sldId id="503"/>
            <p14:sldId id="486"/>
            <p14:sldId id="256"/>
            <p14:sldId id="490"/>
            <p14:sldId id="495"/>
            <p14:sldId id="494"/>
            <p14:sldId id="497"/>
            <p14:sldId id="306"/>
            <p14:sldId id="501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>
        <p:scale>
          <a:sx n="63" d="100"/>
          <a:sy n="63" d="100"/>
        </p:scale>
        <p:origin x="780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655" y="43751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126744" y="3066207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266391" y="410477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4609" y="4905777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  <a:p>
            <a:pPr algn="ctr"/>
            <a:endParaRPr lang="en-US" sz="2000" b="1" dirty="0">
              <a:solidFill>
                <a:schemeClr val="bg1"/>
              </a:solidFill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67521" y="59789"/>
            <a:ext cx="2720620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53366" y="3685946"/>
            <a:ext cx="5573486" cy="330419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576486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242066"/>
            <a:ext cx="841732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7-Assessment method.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8-Academic calendar.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494521" y="638616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1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219795"/>
            <a:ext cx="11188640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1600" lvl="0">
              <a:buClr>
                <a:srgbClr val="000000"/>
              </a:buClr>
              <a:buSzPts val="2000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Dr.Tarek Mohamed</a:t>
            </a:r>
          </a:p>
          <a:p>
            <a:pPr marL="101600" lvl="0">
              <a:buClr>
                <a:srgbClr val="000000"/>
              </a:buClr>
              <a:buSzPts val="2000"/>
            </a:pPr>
            <a:endParaRPr lang="en-US" sz="24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Adjunct Professor at Post-Graduate Studies and Research Department - Faculty of Commerce -Cairo University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Doctorate degree in Business Administration- (Major Supply Chain)-Cairo University.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consultant &amp; certified  trainer in manufacturing and service fields.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Professional consultant of applying Value Chain framework analysis at manufacturing companies.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5360" y="245783"/>
            <a:ext cx="5797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 lang="en-US" sz="3200" dirty="0">
              <a:solidFill>
                <a:srgbClr val="00B0F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69392" y="0"/>
            <a:ext cx="2616200" cy="121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3403655" cy="533978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21360" y="1285192"/>
            <a:ext cx="10749280" cy="47701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midocean.edu.km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include“ Supply Chain Management ” in the subject line.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Vimeo Meeting.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on Sunday ( 9-10 PM ) Every Week.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  <a:p>
            <a:pPr algn="ctr"/>
            <a:endParaRPr lang="en-US" sz="2000" b="1" dirty="0"/>
          </a:p>
          <a:p>
            <a:pPr algn="ctr"/>
            <a:endParaRPr lang="en-US" sz="2000" b="1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8714" y="1158004"/>
            <a:ext cx="3452006" cy="526507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28321" y="1398465"/>
            <a:ext cx="11352504" cy="47701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  <a:endParaRPr lang="en-US" sz="2800" dirty="0"/>
          </a:p>
          <a:p>
            <a:pPr lvl="0"/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manufacturers, suppliers, transporters, warehouses, retailers, and customers.</a:t>
            </a:r>
            <a:endParaRPr lang="en-US" sz="2800" dirty="0"/>
          </a:p>
          <a:p>
            <a:pPr lvl="0"/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0448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E3554B-7E5B-1DF0-3229-B9901708E85F}"/>
              </a:ext>
            </a:extLst>
          </p:cNvPr>
          <p:cNvSpPr txBox="1"/>
          <p:nvPr/>
        </p:nvSpPr>
        <p:spPr>
          <a:xfrm>
            <a:off x="2764830" y="377785"/>
            <a:ext cx="7049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a Supply Chain Management</a:t>
            </a:r>
          </a:p>
        </p:txBody>
      </p:sp>
    </p:spTree>
    <p:extLst>
      <p:ext uri="{BB962C8B-B14F-4D97-AF65-F5344CB8AC3E}">
        <p14:creationId xmlns:p14="http://schemas.microsoft.com/office/powerpoint/2010/main" val="3369986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2092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67360" y="1493520"/>
            <a:ext cx="11013440" cy="46301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parties involved directly/indirectly in fulfilling customer needs/demands.</a:t>
            </a:r>
            <a:endParaRPr lang="en-US" sz="2800" dirty="0"/>
          </a:p>
          <a:p>
            <a:pPr marL="469900" marR="5080" lvl="0" indent="-292100">
              <a:spcBef>
                <a:spcPts val="675"/>
              </a:spcBef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>
              <a:spcBef>
                <a:spcPts val="675"/>
              </a:spcBef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facilities, functions, activities, associated with  flow and transformation of goods and services from  raw materials to customer, as well as the associated  information flows.</a:t>
            </a:r>
            <a:endParaRPr lang="en-US" sz="2800" dirty="0"/>
          </a:p>
          <a:p>
            <a:pPr marL="584200" marR="5080" lvl="0" indent="-406400">
              <a:spcBef>
                <a:spcPts val="675"/>
              </a:spcBef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715" lvl="0" indent="-457200">
              <a:spcBef>
                <a:spcPts val="670"/>
              </a:spcBef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413240" y="638978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34417" y="216604"/>
            <a:ext cx="7134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a Supply Chain Management</a:t>
            </a:r>
          </a:p>
        </p:txBody>
      </p:sp>
    </p:spTree>
    <p:extLst>
      <p:ext uri="{BB962C8B-B14F-4D97-AF65-F5344CB8AC3E}">
        <p14:creationId xmlns:p14="http://schemas.microsoft.com/office/powerpoint/2010/main" val="21763574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66801"/>
            <a:ext cx="3503055" cy="528220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95369" y="63490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539480" y="325309"/>
            <a:ext cx="4939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Structure </a:t>
            </a:r>
          </a:p>
        </p:txBody>
      </p:sp>
      <p:pic>
        <p:nvPicPr>
          <p:cNvPr id="9" name="Google Shape;162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0240" y="1455713"/>
            <a:ext cx="10932160" cy="468020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9204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32105" y="1540205"/>
            <a:ext cx="11233175" cy="45641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Explaining how to build a strategic framework to analyze supply chains.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Identifying how to manage cross-functional drivers in a supply chain.</a:t>
            </a:r>
          </a:p>
          <a:p>
            <a:pPr lvl="0" algn="just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Describing the designing process of the supply chain network. 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Identifying the planning and coordinating demand and supply in the supply chain.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Understanding how to plan and manage inventories in the supply chain.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Explaining the designing and planning of transportation networks in the supply chain.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3571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09059" y="326413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53706"/>
            <a:ext cx="3503055" cy="557397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50240" y="1280160"/>
            <a:ext cx="10891520" cy="49601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5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</a:t>
            </a:r>
            <a:r>
              <a:rPr lang="en-US" sz="25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5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3 Credit Hours.</a:t>
            </a:r>
            <a:endParaRPr lang="en-US" sz="25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5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5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5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Management-Strategy, Planning and Operation, Sixth Edition, Sunil Chopra and Peter Meindl,Pearson Education Limited.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5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lang="en-US" sz="25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5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5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05265" y="642768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05360" y="216603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03055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19760" y="1505565"/>
            <a:ext cx="11023600" cy="47025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buClr>
                <a:srgbClr val="000000"/>
              </a:buClr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understand 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>
              <a:buClr>
                <a:srgbClr val="000000"/>
              </a:buClr>
            </a:pPr>
            <a:endParaRPr lang="en-US" sz="23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important role of supply chains in today’s business and economy.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wide scope of functions and concepts in supply chains.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components of supply chains.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key drivers of good supply chain management to create a competitive advantage.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Apply conceptual decision-support to supply chain related decision problems.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unique characteristics and issues of supply chains.</a:t>
            </a:r>
          </a:p>
          <a:p>
            <a:pPr marL="457200" lvl="0" indent="-4572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utilize the strategic framework concepts used in this text to achieve significant increases in performance.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8494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66320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19357496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51014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522129" cy="753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02560" y="1117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Units of Course Contents</a:t>
            </a:r>
          </a:p>
        </p:txBody>
      </p:sp>
      <p:graphicFrame>
        <p:nvGraphicFramePr>
          <p:cNvPr id="10" name="Google Shape;202;p28"/>
          <p:cNvGraphicFramePr/>
          <p:nvPr>
            <p:extLst>
              <p:ext uri="{D42A27DB-BD31-4B8C-83A1-F6EECF244321}">
                <p14:modId xmlns:p14="http://schemas.microsoft.com/office/powerpoint/2010/main" val="3416081910"/>
              </p:ext>
            </p:extLst>
          </p:nvPr>
        </p:nvGraphicFramePr>
        <p:xfrm>
          <a:off x="311175" y="833233"/>
          <a:ext cx="11575737" cy="5981096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6170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58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27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84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2400" b="1" i="0" u="none" strike="noStrike" cap="none" dirty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</a:t>
                      </a:r>
                      <a:endParaRPr sz="200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We</a:t>
                      </a: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</a:t>
                      </a: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ks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        Building a Strategic Framework to Analyze Supply Chains </a:t>
                      </a:r>
                      <a:endParaRPr sz="20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Understanding the Supply Chain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Supply Chain Performance: Achieving Strategic Fit and Scope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Supply Chain Drivers and Metrics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II       Designing the Supply Chain Network </a:t>
                      </a:r>
                      <a:endParaRPr sz="20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Designing distribution network in the Supply Chain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Network design in the Supply Chain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III     Planning and Coordinating Demand and Supply in a Supply Chain</a:t>
                      </a:r>
                      <a:endParaRPr sz="20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Demand forecasting in a supply chain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 Aggregate planning in a supply chain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IV      Designing and Planning Transportation Networks</a:t>
                      </a:r>
                      <a:endParaRPr sz="20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8 -Transportation in a Supply Chain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V       Managing Cross-Functional Drivers in a Supply Chain</a:t>
                      </a:r>
                      <a:endParaRPr sz="20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9 -Sourcing decisions in a supply chain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5784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10-Sustainability and the Supply Chain  </a:t>
                      </a:r>
                      <a:endParaRPr sz="20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4279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57580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522129" cy="966233"/>
          </a:xfrm>
          <a:prstGeom prst="rect">
            <a:avLst/>
          </a:prstGeom>
        </p:spPr>
      </p:pic>
      <p:pic>
        <p:nvPicPr>
          <p:cNvPr id="5" name="Picture 4" descr="A blue and yellow background with white text&#10;&#10;Description automatically generated">
            <a:extLst>
              <a:ext uri="{FF2B5EF4-FFF2-40B4-BE49-F238E27FC236}">
                <a16:creationId xmlns:a16="http://schemas.microsoft.com/office/drawing/2014/main" id="{6C4D0C82-B4C1-E633-3307-27C3C8962B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80" y="1045759"/>
            <a:ext cx="11470640" cy="5412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710420" y="6375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Picture 4" descr="A blue and yellow calendar with white text">
            <a:extLst>
              <a:ext uri="{FF2B5EF4-FFF2-40B4-BE49-F238E27FC236}">
                <a16:creationId xmlns:a16="http://schemas.microsoft.com/office/drawing/2014/main" id="{783F278A-0158-6013-B32D-9A652A893B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20" y="254000"/>
            <a:ext cx="10474960" cy="612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636267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750046" y="643128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5" name="Picture 4" descr="A screenshot of a website">
            <a:extLst>
              <a:ext uri="{FF2B5EF4-FFF2-40B4-BE49-F238E27FC236}">
                <a16:creationId xmlns:a16="http://schemas.microsoft.com/office/drawing/2014/main" id="{596AC1C6-9B6A-DEEB-B156-3B2DD84E04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36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05691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450809" y="2455143"/>
            <a:ext cx="3801492" cy="22614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BFA8E24-2F8B-42CD-A313-848C5D0BA3DD}"/>
</file>

<file path=customXml/itemProps2.xml><?xml version="1.0" encoding="utf-8"?>
<ds:datastoreItem xmlns:ds="http://schemas.openxmlformats.org/officeDocument/2006/customXml" ds:itemID="{C3AAA737-9ABE-425A-BFAB-A61BDE101A3E}"/>
</file>

<file path=customXml/itemProps3.xml><?xml version="1.0" encoding="utf-8"?>
<ds:datastoreItem xmlns:ds="http://schemas.openxmlformats.org/officeDocument/2006/customXml" ds:itemID="{F0725247-011C-406A-88F2-0706CA963FD2}"/>
</file>

<file path=docProps/app.xml><?xml version="1.0" encoding="utf-8"?>
<Properties xmlns="http://schemas.openxmlformats.org/officeDocument/2006/extended-properties" xmlns:vt="http://schemas.openxmlformats.org/officeDocument/2006/docPropsVTypes">
  <TotalTime>5618</TotalTime>
  <Words>828</Words>
  <Application>Microsoft Office PowerPoint</Application>
  <PresentationFormat>Widescreen</PresentationFormat>
  <Paragraphs>160</Paragraphs>
  <Slides>16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Noto Sans Symbols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 Tarek Mohamed</cp:lastModifiedBy>
  <cp:revision>65</cp:revision>
  <dcterms:created xsi:type="dcterms:W3CDTF">2023-04-29T09:08:23Z</dcterms:created>
  <dcterms:modified xsi:type="dcterms:W3CDTF">2024-09-23T10:07:47Z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