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21" r:id="rId33"/>
    <p:sldId id="322" r:id="rId34"/>
    <p:sldId id="29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7.emf"/><Relationship Id="rId7"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678806" y="3338986"/>
            <a:ext cx="9778239"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7</a:t>
            </a:r>
            <a:endParaRPr lang="en-US" sz="2800" dirty="0"/>
          </a:p>
          <a:p>
            <a:r>
              <a:rPr lang="en-US" dirty="0"/>
              <a:t/>
            </a:r>
            <a:br>
              <a:rPr lang="en-US" dirty="0"/>
            </a:br>
            <a:endParaRPr lang="ar-EG" dirty="0"/>
          </a:p>
        </p:txBody>
      </p:sp>
      <p:sp>
        <p:nvSpPr>
          <p:cNvPr id="3" name="Rectangle 2"/>
          <p:cNvSpPr/>
          <p:nvPr/>
        </p:nvSpPr>
        <p:spPr>
          <a:xfrm>
            <a:off x="2893593" y="3532566"/>
            <a:ext cx="9563452" cy="584775"/>
          </a:xfrm>
          <a:prstGeom prst="rect">
            <a:avLst/>
          </a:prstGeom>
        </p:spPr>
        <p:txBody>
          <a:bodyPr wrap="none">
            <a:spAutoFit/>
          </a:bodyPr>
          <a:lstStyle/>
          <a:p>
            <a:r>
              <a:rPr lang="en-US" sz="3200" b="1" dirty="0"/>
              <a:t>MANAGING RED HAT ENTERPRISE LINUX </a:t>
            </a:r>
            <a:r>
              <a:rPr lang="en-US" sz="3200" b="1" dirty="0" smtClean="0"/>
              <a:t>NETWORKING</a:t>
            </a:r>
            <a:endParaRPr lang="en-US" sz="3200" b="1" dirty="0" smtClean="0">
              <a:solidFill>
                <a:srgbClr val="FF0000"/>
              </a:solidFill>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763402" y="1690688"/>
            <a:ext cx="11188192" cy="4893647"/>
          </a:xfrm>
          <a:prstGeom prst="rect">
            <a:avLst/>
          </a:prstGeom>
        </p:spPr>
        <p:txBody>
          <a:bodyPr wrap="square">
            <a:spAutoFit/>
          </a:bodyPr>
          <a:lstStyle/>
          <a:p>
            <a:r>
              <a:rPr lang="en-US" sz="2400" b="1" dirty="0">
                <a:solidFill>
                  <a:srgbClr val="FF0000"/>
                </a:solidFill>
              </a:rPr>
              <a:t>IPV4 NETWORKING TCP/IP standards follow a </a:t>
            </a:r>
            <a:r>
              <a:rPr lang="en-US" sz="2400" b="1" dirty="0" smtClean="0">
                <a:solidFill>
                  <a:srgbClr val="FF0000"/>
                </a:solidFill>
              </a:rPr>
              <a:t>5-layers </a:t>
            </a:r>
            <a:r>
              <a:rPr lang="en-US" sz="2400" b="1" dirty="0">
                <a:solidFill>
                  <a:srgbClr val="FF0000"/>
                </a:solidFill>
              </a:rPr>
              <a:t>network model </a:t>
            </a:r>
            <a:endParaRPr lang="en-US" sz="2400" b="1" dirty="0" smtClean="0">
              <a:solidFill>
                <a:srgbClr val="FF0000"/>
              </a:solidFill>
            </a:endParaRPr>
          </a:p>
          <a:p>
            <a:r>
              <a:rPr lang="en-US" sz="2400" dirty="0" smtClean="0"/>
              <a:t>• </a:t>
            </a:r>
            <a:r>
              <a:rPr lang="en-US" sz="2400" dirty="0"/>
              <a:t>Application Each application has specifications for communication so that clients and servers may communicate across platforms. Common protocols include SSH (remote login), HTTPS (secure web), NFS or CIFS (file sharing), and SMTP (electronic mail delivery). </a:t>
            </a:r>
            <a:endParaRPr lang="en-US" sz="2400" dirty="0" smtClean="0"/>
          </a:p>
          <a:p>
            <a:r>
              <a:rPr lang="en-US" sz="2400" dirty="0" smtClean="0"/>
              <a:t>• </a:t>
            </a:r>
            <a:r>
              <a:rPr lang="en-US" sz="2400" dirty="0"/>
              <a:t>Transport </a:t>
            </a:r>
            <a:r>
              <a:rPr lang="en-US" sz="2400" dirty="0" err="1"/>
              <a:t>Transport</a:t>
            </a:r>
            <a:r>
              <a:rPr lang="en-US" sz="2400" dirty="0"/>
              <a:t> protocols are </a:t>
            </a:r>
            <a:r>
              <a:rPr lang="en-US" sz="2400" b="1" dirty="0">
                <a:solidFill>
                  <a:schemeClr val="accent1"/>
                </a:solidFill>
              </a:rPr>
              <a:t>TCP and UDP</a:t>
            </a:r>
            <a:r>
              <a:rPr lang="en-US" sz="2400" dirty="0"/>
              <a:t>. </a:t>
            </a:r>
            <a:endParaRPr lang="en-US" sz="2400" dirty="0" smtClean="0"/>
          </a:p>
          <a:p>
            <a:pPr marL="342900" indent="-342900">
              <a:buFont typeface="Arial" panose="020B0604020202020204" pitchFamily="34" charset="0"/>
              <a:buChar char="•"/>
            </a:pPr>
            <a:r>
              <a:rPr lang="en-US" sz="2400" dirty="0" smtClean="0"/>
              <a:t>TCP </a:t>
            </a:r>
            <a:r>
              <a:rPr lang="en-US" sz="2400" dirty="0"/>
              <a:t>is a reliable connection-oriented communication, while UDP is a connectionless datagram protocol. Application protocols use TCP or UDP ports</a:t>
            </a:r>
            <a:r>
              <a:rPr lang="en-US" sz="2400" dirty="0" smtClean="0"/>
              <a:t>.</a:t>
            </a:r>
          </a:p>
          <a:p>
            <a:pPr marL="342900" indent="-342900">
              <a:buFont typeface="Arial" panose="020B0604020202020204" pitchFamily="34" charset="0"/>
              <a:buChar char="•"/>
            </a:pPr>
            <a:r>
              <a:rPr lang="en-US" sz="2400" dirty="0" smtClean="0"/>
              <a:t> </a:t>
            </a:r>
            <a:r>
              <a:rPr lang="en-US" sz="2400" dirty="0"/>
              <a:t>A list of well-known and registered ports can be found in the /etc/services file. </a:t>
            </a:r>
            <a:endParaRPr lang="en-US" sz="2400" dirty="0" smtClean="0"/>
          </a:p>
          <a:p>
            <a:pPr marL="342900" indent="-342900">
              <a:buFont typeface="Arial" panose="020B0604020202020204" pitchFamily="34" charset="0"/>
              <a:buChar char="•"/>
            </a:pPr>
            <a:r>
              <a:rPr lang="en-US" sz="2400" dirty="0" smtClean="0"/>
              <a:t>When </a:t>
            </a:r>
            <a:r>
              <a:rPr lang="en-US" sz="2400" dirty="0"/>
              <a:t>a packet is sent on the network, the combination of the service port and IP address forms a socket. Each packet has a source socket and a destination socket. This information can be used when monitoring and filtering</a:t>
            </a:r>
            <a:r>
              <a:rPr lang="en-US" sz="2400" dirty="0" smtClean="0"/>
              <a:t>.</a:t>
            </a:r>
          </a:p>
          <a:p>
            <a:r>
              <a:rPr lang="en-US" sz="2400" dirty="0" smtClean="0"/>
              <a:t> </a:t>
            </a:r>
            <a:endParaRPr lang="ar-EG" sz="2400" dirty="0"/>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615656" y="1557944"/>
            <a:ext cx="11576344" cy="4893647"/>
          </a:xfrm>
          <a:prstGeom prst="rect">
            <a:avLst/>
          </a:prstGeom>
        </p:spPr>
        <p:txBody>
          <a:bodyPr wrap="square">
            <a:spAutoFit/>
          </a:bodyPr>
          <a:lstStyle/>
          <a:p>
            <a:r>
              <a:rPr lang="en-US" sz="2400" dirty="0"/>
              <a:t>• Internet The Internet, or network layer, carries data from the source host to the destination host. Each host has an IP address and a prefix used to determine network addresses. Routers are used to connect networks</a:t>
            </a:r>
            <a:r>
              <a:rPr lang="en-US" sz="2400" dirty="0" smtClean="0"/>
              <a:t>.</a:t>
            </a:r>
          </a:p>
          <a:p>
            <a:pPr marL="342900" indent="-342900">
              <a:buFont typeface="Arial" panose="020B0604020202020204" pitchFamily="34" charset="0"/>
              <a:buChar char="•"/>
            </a:pPr>
            <a:r>
              <a:rPr lang="en-US" sz="2400" dirty="0" smtClean="0"/>
              <a:t> </a:t>
            </a:r>
            <a:r>
              <a:rPr lang="en-US" sz="2400" dirty="0">
                <a:solidFill>
                  <a:srgbClr val="00B050"/>
                </a:solidFill>
              </a:rPr>
              <a:t>ICMP</a:t>
            </a:r>
            <a:r>
              <a:rPr lang="en-US" sz="2400" dirty="0"/>
              <a:t> is a control protocol at this layer. Instead of ports, it has types. The ping utility is an example of using ICMP packets to test connectivity. </a:t>
            </a:r>
            <a:endParaRPr lang="en-US" sz="2400" dirty="0" smtClean="0"/>
          </a:p>
          <a:p>
            <a:pPr marL="342900" indent="-342900">
              <a:buFont typeface="Arial" panose="020B0604020202020204" pitchFamily="34" charset="0"/>
              <a:buChar char="•"/>
            </a:pPr>
            <a:r>
              <a:rPr lang="en-US" sz="2400" dirty="0" smtClean="0"/>
              <a:t>ping </a:t>
            </a:r>
            <a:r>
              <a:rPr lang="en-US" sz="2400" dirty="0"/>
              <a:t>sends an </a:t>
            </a:r>
            <a:r>
              <a:rPr lang="en-US" sz="2400" dirty="0">
                <a:solidFill>
                  <a:srgbClr val="FF0000"/>
                </a:solidFill>
              </a:rPr>
              <a:t>ICMP ECHO_REQUEST </a:t>
            </a:r>
            <a:r>
              <a:rPr lang="en-US" sz="2400" dirty="0"/>
              <a:t>packet. A successful ping receives an </a:t>
            </a:r>
            <a:r>
              <a:rPr lang="en-US" sz="2400" dirty="0">
                <a:solidFill>
                  <a:srgbClr val="7030A0"/>
                </a:solidFill>
              </a:rPr>
              <a:t>ICMP ECHO_REPLY acknowledgment</a:t>
            </a:r>
            <a:r>
              <a:rPr lang="en-US" sz="2400" dirty="0"/>
              <a:t>. </a:t>
            </a:r>
            <a:endParaRPr lang="en-US" sz="2400" dirty="0" smtClean="0"/>
          </a:p>
          <a:p>
            <a:pPr marL="342900" indent="-342900">
              <a:buFont typeface="Arial" panose="020B0604020202020204" pitchFamily="34" charset="0"/>
              <a:buChar char="•"/>
            </a:pPr>
            <a:r>
              <a:rPr lang="en-US" sz="2400" dirty="0" smtClean="0"/>
              <a:t>An </a:t>
            </a:r>
            <a:r>
              <a:rPr lang="en-US" sz="2400" dirty="0"/>
              <a:t>unsuccessful ping may receive </a:t>
            </a:r>
            <a:r>
              <a:rPr lang="en-US" sz="2400" b="1" dirty="0">
                <a:solidFill>
                  <a:schemeClr val="accent1"/>
                </a:solidFill>
              </a:rPr>
              <a:t>ICMP</a:t>
            </a:r>
            <a:r>
              <a:rPr lang="en-US" sz="2400" dirty="0"/>
              <a:t> error messages such as "destination unreachable" or may not receive any response</a:t>
            </a:r>
            <a:r>
              <a:rPr lang="en-US" sz="2400" dirty="0" smtClean="0"/>
              <a:t>.</a:t>
            </a:r>
          </a:p>
          <a:p>
            <a:pPr marL="342900" indent="-342900">
              <a:buFont typeface="Arial" panose="020B0604020202020204" pitchFamily="34" charset="0"/>
              <a:buChar char="•"/>
            </a:pPr>
            <a:r>
              <a:rPr lang="en-US" sz="2400" dirty="0" smtClean="0"/>
              <a:t>  </a:t>
            </a:r>
            <a:r>
              <a:rPr lang="en-US" sz="2400" dirty="0"/>
              <a:t>Link The link, or media access, layer provides the connection to physical media. The most common types of networks are </a:t>
            </a:r>
            <a:r>
              <a:rPr lang="en-US" sz="2400" b="1" dirty="0">
                <a:solidFill>
                  <a:srgbClr val="FF9518"/>
                </a:solidFill>
              </a:rPr>
              <a:t>wired Ethernet (802.3) </a:t>
            </a:r>
            <a:r>
              <a:rPr lang="en-US" sz="2400" dirty="0"/>
              <a:t>and wireless WLAN (802.11). Each physical device has a hardware address </a:t>
            </a:r>
            <a:r>
              <a:rPr lang="en-US" sz="2400" b="1" dirty="0">
                <a:solidFill>
                  <a:srgbClr val="FF0000"/>
                </a:solidFill>
              </a:rPr>
              <a:t>(MAC) </a:t>
            </a:r>
            <a:r>
              <a:rPr lang="en-US" sz="2400" dirty="0"/>
              <a:t>which is used to identify the destination of packets on the local network segment.</a:t>
            </a:r>
            <a:endParaRPr lang="ar-EG" sz="2400" dirty="0"/>
          </a:p>
        </p:txBody>
      </p:sp>
    </p:spTree>
    <p:extLst>
      <p:ext uri="{BB962C8B-B14F-4D97-AF65-F5344CB8AC3E}">
        <p14:creationId xmlns:p14="http://schemas.microsoft.com/office/powerpoint/2010/main" val="13669510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1222425" y="2204821"/>
            <a:ext cx="9816789" cy="2941839"/>
          </a:xfrm>
          <a:prstGeom prst="rect">
            <a:avLst/>
          </a:prstGeom>
        </p:spPr>
      </p:pic>
    </p:spTree>
    <p:extLst>
      <p:ext uri="{BB962C8B-B14F-4D97-AF65-F5344CB8AC3E}">
        <p14:creationId xmlns:p14="http://schemas.microsoft.com/office/powerpoint/2010/main" val="6119950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838200" y="1738601"/>
            <a:ext cx="2373535" cy="461665"/>
          </a:xfrm>
          <a:prstGeom prst="rect">
            <a:avLst/>
          </a:prstGeom>
        </p:spPr>
        <p:txBody>
          <a:bodyPr wrap="none">
            <a:spAutoFit/>
          </a:bodyPr>
          <a:lstStyle/>
          <a:p>
            <a:pPr marL="342900" indent="-342900">
              <a:buFont typeface="Wingdings" panose="05000000000000000000" pitchFamily="2" charset="2"/>
              <a:buChar char="q"/>
            </a:pPr>
            <a:r>
              <a:rPr lang="en-US" sz="2400" smtClean="0"/>
              <a:t>IPv4 addresses</a:t>
            </a:r>
            <a:endParaRPr lang="ar-EG" sz="2400" dirty="0"/>
          </a:p>
        </p:txBody>
      </p:sp>
      <p:sp>
        <p:nvSpPr>
          <p:cNvPr id="9" name="Rectangle 8"/>
          <p:cNvSpPr/>
          <p:nvPr/>
        </p:nvSpPr>
        <p:spPr>
          <a:xfrm>
            <a:off x="763401" y="2335816"/>
            <a:ext cx="11201071" cy="3416320"/>
          </a:xfrm>
          <a:prstGeom prst="rect">
            <a:avLst/>
          </a:prstGeom>
        </p:spPr>
        <p:txBody>
          <a:bodyPr wrap="square">
            <a:spAutoFit/>
          </a:bodyPr>
          <a:lstStyle/>
          <a:p>
            <a:pPr marL="285750" indent="-285750">
              <a:buFont typeface="Wingdings" panose="05000000000000000000" pitchFamily="2" charset="2"/>
              <a:buChar char="q"/>
            </a:pPr>
            <a:r>
              <a:rPr lang="en-US" sz="2400" dirty="0"/>
              <a:t>An IPv4 address is a 32-bit number, normally expressed in decimal as four octets ranging in value from 0 to 255, separated by dots. </a:t>
            </a:r>
            <a:endParaRPr lang="en-US" sz="2400" dirty="0" smtClean="0"/>
          </a:p>
          <a:p>
            <a:pPr marL="285750" indent="-285750">
              <a:buFont typeface="Wingdings" panose="05000000000000000000" pitchFamily="2" charset="2"/>
              <a:buChar char="q"/>
            </a:pPr>
            <a:r>
              <a:rPr lang="en-US" sz="2400" dirty="0" smtClean="0"/>
              <a:t>The </a:t>
            </a:r>
            <a:r>
              <a:rPr lang="en-US" sz="2400" dirty="0"/>
              <a:t>address is divided into two parts: the network part and the host part. </a:t>
            </a:r>
            <a:endParaRPr lang="en-US" sz="2400" dirty="0" smtClean="0"/>
          </a:p>
          <a:p>
            <a:pPr marL="285750" indent="-285750">
              <a:buFont typeface="Wingdings" panose="05000000000000000000" pitchFamily="2" charset="2"/>
              <a:buChar char="q"/>
            </a:pPr>
            <a:r>
              <a:rPr lang="en-US" sz="2400" dirty="0" smtClean="0"/>
              <a:t>All </a:t>
            </a:r>
            <a:r>
              <a:rPr lang="en-US" sz="2400" dirty="0"/>
              <a:t>hosts on the same subnet, which can talk to each other directly without a router, have the same network part; the network part identifies the subnet. </a:t>
            </a:r>
            <a:endParaRPr lang="en-US" sz="2400" dirty="0" smtClean="0"/>
          </a:p>
          <a:p>
            <a:pPr marL="285750" indent="-285750">
              <a:buFont typeface="Wingdings" panose="05000000000000000000" pitchFamily="2" charset="2"/>
              <a:buChar char="q"/>
            </a:pPr>
            <a:r>
              <a:rPr lang="en-US" sz="2400" dirty="0" smtClean="0"/>
              <a:t>No </a:t>
            </a:r>
            <a:r>
              <a:rPr lang="en-US" sz="2400" dirty="0"/>
              <a:t>two hosts on the same subnet can have the same host part; the host part identifies a particular host on a subnet</a:t>
            </a:r>
            <a:r>
              <a:rPr lang="en-US" sz="2400" dirty="0" smtClean="0"/>
              <a:t>.</a:t>
            </a:r>
          </a:p>
          <a:p>
            <a:pPr marL="285750" indent="-285750">
              <a:buFont typeface="Wingdings" panose="05000000000000000000" pitchFamily="2" charset="2"/>
              <a:buChar char="q"/>
            </a:pPr>
            <a:r>
              <a:rPr lang="en-US" sz="2400" dirty="0"/>
              <a:t>The lowest possible address on a subnet (host part is all zeros in binary) is sometimes called the network address. </a:t>
            </a:r>
            <a:endParaRPr lang="en-US" sz="2400" dirty="0" smtClean="0"/>
          </a:p>
        </p:txBody>
      </p:sp>
    </p:spTree>
    <p:extLst>
      <p:ext uri="{BB962C8B-B14F-4D97-AF65-F5344CB8AC3E}">
        <p14:creationId xmlns:p14="http://schemas.microsoft.com/office/powerpoint/2010/main" val="3395723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713620" y="1690688"/>
            <a:ext cx="11047115" cy="2677656"/>
          </a:xfrm>
          <a:prstGeom prst="rect">
            <a:avLst/>
          </a:prstGeom>
        </p:spPr>
        <p:txBody>
          <a:bodyPr wrap="square">
            <a:spAutoFit/>
          </a:bodyPr>
          <a:lstStyle/>
          <a:p>
            <a:pPr marL="285750" indent="-285750">
              <a:buFont typeface="Wingdings" panose="05000000000000000000" pitchFamily="2" charset="2"/>
              <a:buChar char="q"/>
            </a:pPr>
            <a:r>
              <a:rPr lang="en-US" sz="2400" dirty="0"/>
              <a:t>The highest possible address on a subnet (host part is all ones in binary) is used for broadcast messages in IPv4, and is called the broadcast address. </a:t>
            </a:r>
          </a:p>
          <a:p>
            <a:pPr marL="285750" indent="-285750">
              <a:buFont typeface="Wingdings" panose="05000000000000000000" pitchFamily="2" charset="2"/>
              <a:buChar char="q"/>
            </a:pPr>
            <a:r>
              <a:rPr lang="en-US" sz="2400" dirty="0"/>
              <a:t>Network masks are expressed in two forms. The older syntax for a netmask which uses 24 bits for the network part would read 255.255.255.0. A newer syntax, called CIDR notation, would specify a network prefix of /24. Both forms convey the same information; namely, how many leading bits in the IP address contribute to its network address.</a:t>
            </a:r>
            <a:endParaRPr lang="ar-EG" sz="2400" dirty="0"/>
          </a:p>
        </p:txBody>
      </p:sp>
    </p:spTree>
    <p:extLst>
      <p:ext uri="{BB962C8B-B14F-4D97-AF65-F5344CB8AC3E}">
        <p14:creationId xmlns:p14="http://schemas.microsoft.com/office/powerpoint/2010/main" val="32384585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grpSp>
        <p:nvGrpSpPr>
          <p:cNvPr id="11" name="Group 10"/>
          <p:cNvGrpSpPr/>
          <p:nvPr/>
        </p:nvGrpSpPr>
        <p:grpSpPr>
          <a:xfrm>
            <a:off x="1734384" y="2171956"/>
            <a:ext cx="8491411" cy="2813385"/>
            <a:chOff x="1850294" y="1600482"/>
            <a:chExt cx="8491411" cy="2813385"/>
          </a:xfrm>
        </p:grpSpPr>
        <p:pic>
          <p:nvPicPr>
            <p:cNvPr id="7" name="Picture 6"/>
            <p:cNvPicPr>
              <a:picLocks noChangeAspect="1"/>
            </p:cNvPicPr>
            <p:nvPr/>
          </p:nvPicPr>
          <p:blipFill>
            <a:blip r:embed="rId6"/>
            <a:stretch>
              <a:fillRect/>
            </a:stretch>
          </p:blipFill>
          <p:spPr>
            <a:xfrm>
              <a:off x="1850294" y="1600482"/>
              <a:ext cx="8483198" cy="1026756"/>
            </a:xfrm>
            <a:prstGeom prst="rect">
              <a:avLst/>
            </a:prstGeom>
          </p:spPr>
        </p:pic>
        <p:pic>
          <p:nvPicPr>
            <p:cNvPr id="9" name="Picture 8"/>
            <p:cNvPicPr>
              <a:picLocks noChangeAspect="1"/>
            </p:cNvPicPr>
            <p:nvPr/>
          </p:nvPicPr>
          <p:blipFill>
            <a:blip r:embed="rId7"/>
            <a:stretch>
              <a:fillRect/>
            </a:stretch>
          </p:blipFill>
          <p:spPr>
            <a:xfrm>
              <a:off x="1850295" y="2537032"/>
              <a:ext cx="8491410" cy="1876835"/>
            </a:xfrm>
            <a:prstGeom prst="rect">
              <a:avLst/>
            </a:prstGeom>
          </p:spPr>
        </p:pic>
      </p:grpSp>
    </p:spTree>
    <p:extLst>
      <p:ext uri="{BB962C8B-B14F-4D97-AF65-F5344CB8AC3E}">
        <p14:creationId xmlns:p14="http://schemas.microsoft.com/office/powerpoint/2010/main" val="11797767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1531604" y="2204822"/>
            <a:ext cx="9418340" cy="2709534"/>
          </a:xfrm>
          <a:prstGeom prst="rect">
            <a:avLst/>
          </a:prstGeom>
        </p:spPr>
      </p:pic>
    </p:spTree>
    <p:extLst>
      <p:ext uri="{BB962C8B-B14F-4D97-AF65-F5344CB8AC3E}">
        <p14:creationId xmlns:p14="http://schemas.microsoft.com/office/powerpoint/2010/main" val="35826860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735168" y="1528631"/>
            <a:ext cx="11234475" cy="4893647"/>
          </a:xfrm>
          <a:prstGeom prst="rect">
            <a:avLst/>
          </a:prstGeom>
        </p:spPr>
        <p:txBody>
          <a:bodyPr wrap="square">
            <a:spAutoFit/>
          </a:bodyPr>
          <a:lstStyle/>
          <a:p>
            <a:pPr marL="342900" indent="-342900">
              <a:buFont typeface="Wingdings" panose="05000000000000000000" pitchFamily="2" charset="2"/>
              <a:buChar char="q"/>
            </a:pPr>
            <a:r>
              <a:rPr lang="en-US" sz="2400" dirty="0"/>
              <a:t>Names and IP addresses </a:t>
            </a:r>
            <a:endParaRPr lang="en-US" sz="2400" dirty="0" smtClean="0"/>
          </a:p>
          <a:p>
            <a:pPr marL="342900" indent="-342900">
              <a:buFont typeface="Wingdings" panose="05000000000000000000" pitchFamily="2" charset="2"/>
              <a:buChar char="v"/>
            </a:pPr>
            <a:r>
              <a:rPr lang="en-US" sz="2400" dirty="0" smtClean="0"/>
              <a:t>The </a:t>
            </a:r>
            <a:r>
              <a:rPr lang="en-US" sz="2400" dirty="0"/>
              <a:t>IP protocol uses addresses to communicate, but human beings would rather work with names than long and hard-to-remember strings of numbers</a:t>
            </a:r>
            <a:r>
              <a:rPr lang="en-US" sz="2400" dirty="0" smtClean="0"/>
              <a:t>.</a:t>
            </a:r>
          </a:p>
          <a:p>
            <a:pPr marL="342900" indent="-342900">
              <a:buFont typeface="Wingdings" panose="05000000000000000000" pitchFamily="2" charset="2"/>
              <a:buChar char="v"/>
            </a:pPr>
            <a:r>
              <a:rPr lang="en-US" sz="2400" dirty="0" smtClean="0"/>
              <a:t> </a:t>
            </a:r>
            <a:r>
              <a:rPr lang="en-US" sz="2400" dirty="0"/>
              <a:t>DNS, the Domain Name System, is a distributed network of servers that maps host names to IP addresses</a:t>
            </a:r>
            <a:r>
              <a:rPr lang="en-US" sz="2400" dirty="0" smtClean="0"/>
              <a:t>.</a:t>
            </a:r>
          </a:p>
          <a:p>
            <a:pPr marL="342900" indent="-342900">
              <a:buFont typeface="Wingdings" panose="05000000000000000000" pitchFamily="2" charset="2"/>
              <a:buChar char="v"/>
            </a:pPr>
            <a:r>
              <a:rPr lang="en-US" sz="2400" dirty="0" smtClean="0"/>
              <a:t> </a:t>
            </a:r>
            <a:r>
              <a:rPr lang="en-US" sz="2400" dirty="0"/>
              <a:t>In order for name service to work, the host needs to be pointed at a </a:t>
            </a:r>
            <a:r>
              <a:rPr lang="en-US" sz="2400" dirty="0" err="1"/>
              <a:t>nameserver</a:t>
            </a:r>
            <a:r>
              <a:rPr lang="en-US" sz="2400" dirty="0"/>
              <a:t>. This </a:t>
            </a:r>
            <a:r>
              <a:rPr lang="en-US" sz="2400" dirty="0" err="1"/>
              <a:t>nameserver</a:t>
            </a:r>
            <a:r>
              <a:rPr lang="en-US" sz="2400" dirty="0"/>
              <a:t> does not need to be on the same subnet; it just needs to be reachable by the host</a:t>
            </a:r>
            <a:r>
              <a:rPr lang="en-US" sz="2400" dirty="0" smtClean="0"/>
              <a:t>.</a:t>
            </a:r>
          </a:p>
          <a:p>
            <a:pPr marL="342900" indent="-342900">
              <a:buFont typeface="Wingdings" panose="05000000000000000000" pitchFamily="2" charset="2"/>
              <a:buChar char="v"/>
            </a:pPr>
            <a:endParaRPr lang="en-US" sz="2400" dirty="0"/>
          </a:p>
          <a:p>
            <a:pPr marL="342900" indent="-342900">
              <a:buFont typeface="Wingdings" panose="05000000000000000000" pitchFamily="2" charset="2"/>
              <a:buChar char="v"/>
            </a:pPr>
            <a:r>
              <a:rPr lang="en-US" sz="2400" dirty="0"/>
              <a:t>DHCP or static network configuration Many systems are configured to obtain network settings automatically at boot time. </a:t>
            </a:r>
            <a:endParaRPr lang="en-US" sz="2400" dirty="0" smtClean="0"/>
          </a:p>
          <a:p>
            <a:pPr marL="342900" indent="-342900">
              <a:buFont typeface="Wingdings" panose="05000000000000000000" pitchFamily="2" charset="2"/>
              <a:buChar char="v"/>
            </a:pPr>
            <a:r>
              <a:rPr lang="en-US" sz="2400" dirty="0" smtClean="0"/>
              <a:t>The </a:t>
            </a:r>
            <a:r>
              <a:rPr lang="en-US" sz="2400" dirty="0"/>
              <a:t>local configuration files indicate that DHCP should be used and a separate client service queries the network for a server and obtains a lease for network </a:t>
            </a:r>
            <a:r>
              <a:rPr lang="en-US" sz="2400" dirty="0" smtClean="0"/>
              <a:t>settings</a:t>
            </a:r>
            <a:endParaRPr lang="ar-EG" sz="2400" dirty="0"/>
          </a:p>
        </p:txBody>
      </p:sp>
    </p:spTree>
    <p:extLst>
      <p:ext uri="{BB962C8B-B14F-4D97-AF65-F5344CB8AC3E}">
        <p14:creationId xmlns:p14="http://schemas.microsoft.com/office/powerpoint/2010/main" val="14547027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763402" y="1777578"/>
            <a:ext cx="10997334" cy="3785652"/>
          </a:xfrm>
          <a:prstGeom prst="rect">
            <a:avLst/>
          </a:prstGeom>
        </p:spPr>
        <p:txBody>
          <a:bodyPr wrap="square">
            <a:spAutoFit/>
          </a:bodyPr>
          <a:lstStyle/>
          <a:p>
            <a:pPr marL="342900" indent="-342900">
              <a:buFont typeface="Wingdings" panose="05000000000000000000" pitchFamily="2" charset="2"/>
              <a:buChar char="v"/>
            </a:pPr>
            <a:r>
              <a:rPr lang="en-US" sz="2400" dirty="0"/>
              <a:t>If a DHCP server is not available, the system must use a static configuration where the network settings are read from a local configuration file. </a:t>
            </a:r>
            <a:endParaRPr lang="en-US" sz="2400" dirty="0" smtClean="0"/>
          </a:p>
          <a:p>
            <a:pPr marL="342900" indent="-342900">
              <a:buFont typeface="Wingdings" panose="05000000000000000000" pitchFamily="2" charset="2"/>
              <a:buChar char="v"/>
            </a:pPr>
            <a:r>
              <a:rPr lang="en-US" sz="2400" dirty="0" smtClean="0"/>
              <a:t>The </a:t>
            </a:r>
            <a:r>
              <a:rPr lang="en-US" sz="2400" dirty="0"/>
              <a:t>correct network settings are obtained from the network administrator or architecture team to ensure there are no conflicts with other systems. Since DHCP uses the hardware address to track assignments, only one address may be assigned per interface with DHCP</a:t>
            </a:r>
            <a:r>
              <a:rPr lang="en-US" sz="2400" dirty="0" smtClean="0"/>
              <a:t>.</a:t>
            </a:r>
          </a:p>
          <a:p>
            <a:pPr marL="342900" indent="-342900">
              <a:buFont typeface="Wingdings" panose="05000000000000000000" pitchFamily="2" charset="2"/>
              <a:buChar char="v"/>
            </a:pPr>
            <a:r>
              <a:rPr lang="en-US" sz="2400" dirty="0" smtClean="0"/>
              <a:t> </a:t>
            </a:r>
            <a:r>
              <a:rPr lang="en-US" sz="2400" dirty="0"/>
              <a:t>Multiple static addresses may be assigned to a single interface. This practice is common in systems hosting services for multiple clients, such as HTTP IP-based hosting. Red Hat Enterprise Linux interfaces typically have an IPv4 address and an IPv6 local-link address, but may have more addresses assigned. </a:t>
            </a:r>
            <a:endParaRPr lang="ar-EG" sz="2400" dirty="0"/>
          </a:p>
        </p:txBody>
      </p:sp>
    </p:spTree>
    <p:extLst>
      <p:ext uri="{BB962C8B-B14F-4D97-AF65-F5344CB8AC3E}">
        <p14:creationId xmlns:p14="http://schemas.microsoft.com/office/powerpoint/2010/main" val="9163483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9" name="Picture 8"/>
          <p:cNvPicPr>
            <a:picLocks noChangeAspect="1"/>
          </p:cNvPicPr>
          <p:nvPr/>
        </p:nvPicPr>
        <p:blipFill>
          <a:blip r:embed="rId6"/>
          <a:stretch>
            <a:fillRect/>
          </a:stretch>
        </p:blipFill>
        <p:spPr>
          <a:xfrm>
            <a:off x="838200" y="1690688"/>
            <a:ext cx="10527477" cy="3223668"/>
          </a:xfrm>
          <a:prstGeom prst="rect">
            <a:avLst/>
          </a:prstGeom>
        </p:spPr>
      </p:pic>
    </p:spTree>
    <p:extLst>
      <p:ext uri="{BB962C8B-B14F-4D97-AF65-F5344CB8AC3E}">
        <p14:creationId xmlns:p14="http://schemas.microsoft.com/office/powerpoint/2010/main" val="30974478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3537196" y="1610200"/>
            <a:ext cx="5366405" cy="461665"/>
          </a:xfrm>
          <a:prstGeom prst="rect">
            <a:avLst/>
          </a:prstGeom>
        </p:spPr>
        <p:txBody>
          <a:bodyPr wrap="none">
            <a:spAutoFit/>
          </a:bodyPr>
          <a:lstStyle/>
          <a:p>
            <a:r>
              <a:rPr lang="en-US" sz="2400" b="1" dirty="0">
                <a:solidFill>
                  <a:srgbClr val="00B050"/>
                </a:solidFill>
              </a:rPr>
              <a:t>VALIDATING NETWORK CONFIGURATION</a:t>
            </a:r>
            <a:endParaRPr lang="ar-EG" sz="2400" b="1" dirty="0">
              <a:solidFill>
                <a:srgbClr val="00B050"/>
              </a:solidFill>
            </a:endParaRPr>
          </a:p>
        </p:txBody>
      </p:sp>
      <p:sp>
        <p:nvSpPr>
          <p:cNvPr id="9" name="Rectangle 8"/>
          <p:cNvSpPr/>
          <p:nvPr/>
        </p:nvSpPr>
        <p:spPr>
          <a:xfrm>
            <a:off x="408873" y="2303188"/>
            <a:ext cx="11516964" cy="830997"/>
          </a:xfrm>
          <a:prstGeom prst="rect">
            <a:avLst/>
          </a:prstGeom>
        </p:spPr>
        <p:txBody>
          <a:bodyPr wrap="square">
            <a:spAutoFit/>
          </a:bodyPr>
          <a:lstStyle/>
          <a:p>
            <a:pPr marL="342900" indent="-342900">
              <a:buFont typeface="Wingdings" panose="05000000000000000000" pitchFamily="2" charset="2"/>
              <a:buChar char="q"/>
            </a:pPr>
            <a:r>
              <a:rPr lang="en-US" sz="2400" b="1" dirty="0"/>
              <a:t>DISPLAYING IP ADDRESSES </a:t>
            </a:r>
            <a:endParaRPr lang="en-US" sz="2400" b="1" dirty="0" smtClean="0"/>
          </a:p>
          <a:p>
            <a:pPr marL="342900" indent="-342900">
              <a:buFont typeface="Wingdings" panose="05000000000000000000" pitchFamily="2" charset="2"/>
              <a:buChar char="q"/>
            </a:pPr>
            <a:r>
              <a:rPr lang="en-US" sz="2400" b="1" dirty="0" smtClean="0"/>
              <a:t>The </a:t>
            </a:r>
            <a:r>
              <a:rPr lang="en-US" sz="2400" b="1" dirty="0"/>
              <a:t>/</a:t>
            </a:r>
            <a:r>
              <a:rPr lang="en-US" sz="2400" b="1" dirty="0" err="1"/>
              <a:t>sbin</a:t>
            </a:r>
            <a:r>
              <a:rPr lang="en-US" sz="2400" b="1" dirty="0"/>
              <a:t>/ip </a:t>
            </a:r>
            <a:r>
              <a:rPr lang="en-US" sz="2400" dirty="0"/>
              <a:t>command is used to show device and address information.</a:t>
            </a:r>
            <a:endParaRPr lang="ar-EG" sz="2400" dirty="0"/>
          </a:p>
        </p:txBody>
      </p:sp>
      <p:pic>
        <p:nvPicPr>
          <p:cNvPr id="11" name="Picture 10"/>
          <p:cNvPicPr>
            <a:picLocks noChangeAspect="1"/>
          </p:cNvPicPr>
          <p:nvPr/>
        </p:nvPicPr>
        <p:blipFill>
          <a:blip r:embed="rId6"/>
          <a:stretch>
            <a:fillRect/>
          </a:stretch>
        </p:blipFill>
        <p:spPr>
          <a:xfrm>
            <a:off x="1737977" y="3331044"/>
            <a:ext cx="8885651" cy="2734905"/>
          </a:xfrm>
          <a:prstGeom prst="rect">
            <a:avLst/>
          </a:prstGeom>
        </p:spPr>
      </p:pic>
    </p:spTree>
    <p:extLst>
      <p:ext uri="{BB962C8B-B14F-4D97-AF65-F5344CB8AC3E}">
        <p14:creationId xmlns:p14="http://schemas.microsoft.com/office/powerpoint/2010/main" val="38472145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1014365" y="1773101"/>
            <a:ext cx="9065308" cy="2039045"/>
          </a:xfrm>
          <a:prstGeom prst="rect">
            <a:avLst/>
          </a:prstGeom>
        </p:spPr>
      </p:pic>
      <p:sp>
        <p:nvSpPr>
          <p:cNvPr id="9" name="Rectangle 8"/>
          <p:cNvSpPr/>
          <p:nvPr/>
        </p:nvSpPr>
        <p:spPr>
          <a:xfrm>
            <a:off x="838200" y="4268025"/>
            <a:ext cx="10701270" cy="830997"/>
          </a:xfrm>
          <a:prstGeom prst="rect">
            <a:avLst/>
          </a:prstGeom>
        </p:spPr>
        <p:txBody>
          <a:bodyPr wrap="square">
            <a:spAutoFit/>
          </a:bodyPr>
          <a:lstStyle/>
          <a:p>
            <a:r>
              <a:rPr lang="en-US" sz="2400" b="1" dirty="0">
                <a:solidFill>
                  <a:srgbClr val="00B050"/>
                </a:solidFill>
              </a:rPr>
              <a:t>TROUBLESHOOTING ROUTING The /</a:t>
            </a:r>
            <a:r>
              <a:rPr lang="en-US" sz="2400" b="1" dirty="0" err="1">
                <a:solidFill>
                  <a:srgbClr val="00B050"/>
                </a:solidFill>
              </a:rPr>
              <a:t>sbin</a:t>
            </a:r>
            <a:r>
              <a:rPr lang="en-US" sz="2400" b="1" dirty="0">
                <a:solidFill>
                  <a:srgbClr val="00B050"/>
                </a:solidFill>
              </a:rPr>
              <a:t>/ip command is also used to show routing information.</a:t>
            </a:r>
            <a:endParaRPr lang="ar-EG" sz="2400" b="1" dirty="0">
              <a:solidFill>
                <a:srgbClr val="00B050"/>
              </a:solidFill>
            </a:endParaRPr>
          </a:p>
        </p:txBody>
      </p:sp>
    </p:spTree>
    <p:extLst>
      <p:ext uri="{BB962C8B-B14F-4D97-AF65-F5344CB8AC3E}">
        <p14:creationId xmlns:p14="http://schemas.microsoft.com/office/powerpoint/2010/main" val="8817509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352406" y="1610199"/>
            <a:ext cx="8223585" cy="1390577"/>
          </a:xfrm>
          <a:prstGeom prst="rect">
            <a:avLst/>
          </a:prstGeom>
        </p:spPr>
      </p:pic>
      <p:sp>
        <p:nvSpPr>
          <p:cNvPr id="9" name="Rectangle 8"/>
          <p:cNvSpPr/>
          <p:nvPr/>
        </p:nvSpPr>
        <p:spPr>
          <a:xfrm>
            <a:off x="611212" y="3450395"/>
            <a:ext cx="10307391" cy="1200329"/>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00B0F0"/>
                </a:solidFill>
              </a:rPr>
              <a:t>The ping command is used to test connectivity. The command will continue to run until </a:t>
            </a:r>
            <a:r>
              <a:rPr lang="en-US" sz="2400" dirty="0" err="1">
                <a:solidFill>
                  <a:srgbClr val="00B0F0"/>
                </a:solidFill>
              </a:rPr>
              <a:t>Ctrl+C</a:t>
            </a:r>
            <a:r>
              <a:rPr lang="en-US" sz="2400" dirty="0">
                <a:solidFill>
                  <a:srgbClr val="00B0F0"/>
                </a:solidFill>
              </a:rPr>
              <a:t> is pressed unless options are given to limit the number of packets sent.</a:t>
            </a:r>
            <a:endParaRPr lang="ar-EG" sz="2400" dirty="0">
              <a:solidFill>
                <a:srgbClr val="00B0F0"/>
              </a:solidFill>
            </a:endParaRPr>
          </a:p>
        </p:txBody>
      </p:sp>
      <p:pic>
        <p:nvPicPr>
          <p:cNvPr id="11" name="Picture 10"/>
          <p:cNvPicPr>
            <a:picLocks noChangeAspect="1"/>
          </p:cNvPicPr>
          <p:nvPr/>
        </p:nvPicPr>
        <p:blipFill>
          <a:blip r:embed="rId7"/>
          <a:stretch>
            <a:fillRect/>
          </a:stretch>
        </p:blipFill>
        <p:spPr>
          <a:xfrm>
            <a:off x="2513191" y="4679168"/>
            <a:ext cx="6503431" cy="948417"/>
          </a:xfrm>
          <a:prstGeom prst="rect">
            <a:avLst/>
          </a:prstGeom>
        </p:spPr>
      </p:pic>
    </p:spTree>
    <p:extLst>
      <p:ext uri="{BB962C8B-B14F-4D97-AF65-F5344CB8AC3E}">
        <p14:creationId xmlns:p14="http://schemas.microsoft.com/office/powerpoint/2010/main" val="10229434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838200" y="1738601"/>
            <a:ext cx="10662634" cy="1938992"/>
          </a:xfrm>
          <a:prstGeom prst="rect">
            <a:avLst/>
          </a:prstGeom>
        </p:spPr>
        <p:txBody>
          <a:bodyPr wrap="square">
            <a:spAutoFit/>
          </a:bodyPr>
          <a:lstStyle/>
          <a:p>
            <a:pPr marL="285750" indent="-285750">
              <a:buFont typeface="Wingdings" panose="05000000000000000000" pitchFamily="2" charset="2"/>
              <a:buChar char="q"/>
            </a:pPr>
            <a:r>
              <a:rPr lang="en-US" sz="2400" dirty="0"/>
              <a:t>To trace the path to a remote host, use either traceroute or </a:t>
            </a:r>
            <a:r>
              <a:rPr lang="en-US" sz="2400" dirty="0" err="1"/>
              <a:t>tracepath</a:t>
            </a:r>
            <a:r>
              <a:rPr lang="en-US" sz="2400" dirty="0"/>
              <a:t>. </a:t>
            </a:r>
            <a:endParaRPr lang="en-US" sz="2400" dirty="0" smtClean="0"/>
          </a:p>
          <a:p>
            <a:pPr marL="285750" indent="-285750">
              <a:buFont typeface="Wingdings" panose="05000000000000000000" pitchFamily="2" charset="2"/>
              <a:buChar char="v"/>
            </a:pPr>
            <a:r>
              <a:rPr lang="en-US" sz="2400" dirty="0" smtClean="0"/>
              <a:t>Both </a:t>
            </a:r>
            <a:r>
              <a:rPr lang="en-US" sz="2400" dirty="0"/>
              <a:t>commands can be used to trace a path with UDP packets; however, many networks block UDP and ICMP traffic</a:t>
            </a:r>
            <a:r>
              <a:rPr lang="en-US" sz="2400" dirty="0" smtClean="0"/>
              <a:t>.</a:t>
            </a:r>
          </a:p>
          <a:p>
            <a:pPr marL="285750" indent="-285750">
              <a:buFont typeface="Wingdings" panose="05000000000000000000" pitchFamily="2" charset="2"/>
              <a:buChar char="Ø"/>
            </a:pPr>
            <a:r>
              <a:rPr lang="en-US" sz="2400" dirty="0" smtClean="0"/>
              <a:t> </a:t>
            </a:r>
            <a:r>
              <a:rPr lang="en-US" sz="2400" dirty="0"/>
              <a:t>The traceroute command has options to trace the path with UDP (default), ICMP (-I), or TCP (-T) packets, but may not be installed by default.</a:t>
            </a:r>
            <a:endParaRPr lang="ar-EG" sz="2400" dirty="0"/>
          </a:p>
        </p:txBody>
      </p:sp>
      <p:pic>
        <p:nvPicPr>
          <p:cNvPr id="9" name="Picture 8"/>
          <p:cNvPicPr>
            <a:picLocks noChangeAspect="1"/>
          </p:cNvPicPr>
          <p:nvPr/>
        </p:nvPicPr>
        <p:blipFill>
          <a:blip r:embed="rId6"/>
          <a:stretch>
            <a:fillRect/>
          </a:stretch>
        </p:blipFill>
        <p:spPr>
          <a:xfrm>
            <a:off x="2303775" y="3677593"/>
            <a:ext cx="8245017" cy="2671692"/>
          </a:xfrm>
          <a:prstGeom prst="rect">
            <a:avLst/>
          </a:prstGeom>
        </p:spPr>
      </p:pic>
    </p:spTree>
    <p:extLst>
      <p:ext uri="{BB962C8B-B14F-4D97-AF65-F5344CB8AC3E}">
        <p14:creationId xmlns:p14="http://schemas.microsoft.com/office/powerpoint/2010/main" val="38447914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3308887" y="1610200"/>
            <a:ext cx="5361148" cy="461665"/>
          </a:xfrm>
          <a:prstGeom prst="rect">
            <a:avLst/>
          </a:prstGeom>
        </p:spPr>
        <p:txBody>
          <a:bodyPr wrap="none">
            <a:spAutoFit/>
          </a:bodyPr>
          <a:lstStyle/>
          <a:p>
            <a:r>
              <a:rPr lang="en-US" sz="2400" b="1" dirty="0">
                <a:solidFill>
                  <a:srgbClr val="00B0F0"/>
                </a:solidFill>
              </a:rPr>
              <a:t>EXAMINING NETWORK CONFIGURATION</a:t>
            </a:r>
            <a:endParaRPr lang="ar-EG" sz="2400" b="1" dirty="0">
              <a:solidFill>
                <a:srgbClr val="00B0F0"/>
              </a:solidFill>
            </a:endParaRPr>
          </a:p>
        </p:txBody>
      </p:sp>
      <p:sp>
        <p:nvSpPr>
          <p:cNvPr id="9" name="Rectangle 8"/>
          <p:cNvSpPr/>
          <p:nvPr/>
        </p:nvSpPr>
        <p:spPr>
          <a:xfrm>
            <a:off x="611212" y="2229617"/>
            <a:ext cx="8034379" cy="461665"/>
          </a:xfrm>
          <a:prstGeom prst="rect">
            <a:avLst/>
          </a:prstGeom>
        </p:spPr>
        <p:txBody>
          <a:bodyPr wrap="none">
            <a:spAutoFit/>
          </a:bodyPr>
          <a:lstStyle/>
          <a:p>
            <a:r>
              <a:rPr lang="en-US" sz="2400" dirty="0"/>
              <a:t>1. Display the current IP address and netmask for all interfaces.</a:t>
            </a:r>
            <a:endParaRPr lang="ar-EG" sz="2400" dirty="0"/>
          </a:p>
        </p:txBody>
      </p:sp>
      <p:pic>
        <p:nvPicPr>
          <p:cNvPr id="11" name="Picture 10"/>
          <p:cNvPicPr>
            <a:picLocks noChangeAspect="1"/>
          </p:cNvPicPr>
          <p:nvPr/>
        </p:nvPicPr>
        <p:blipFill>
          <a:blip r:embed="rId6"/>
          <a:stretch>
            <a:fillRect/>
          </a:stretch>
        </p:blipFill>
        <p:spPr>
          <a:xfrm>
            <a:off x="1222424" y="2684365"/>
            <a:ext cx="8036891" cy="3437224"/>
          </a:xfrm>
          <a:prstGeom prst="rect">
            <a:avLst/>
          </a:prstGeom>
        </p:spPr>
      </p:pic>
    </p:spTree>
    <p:extLst>
      <p:ext uri="{BB962C8B-B14F-4D97-AF65-F5344CB8AC3E}">
        <p14:creationId xmlns:p14="http://schemas.microsoft.com/office/powerpoint/2010/main" val="3699598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838200" y="2055813"/>
            <a:ext cx="7629525" cy="1933575"/>
          </a:xfrm>
          <a:prstGeom prst="rect">
            <a:avLst/>
          </a:prstGeom>
        </p:spPr>
      </p:pic>
      <p:sp>
        <p:nvSpPr>
          <p:cNvPr id="9" name="Rectangle 8"/>
          <p:cNvSpPr/>
          <p:nvPr/>
        </p:nvSpPr>
        <p:spPr>
          <a:xfrm>
            <a:off x="838200" y="1686481"/>
            <a:ext cx="4420697" cy="369332"/>
          </a:xfrm>
          <a:prstGeom prst="rect">
            <a:avLst/>
          </a:prstGeom>
        </p:spPr>
        <p:txBody>
          <a:bodyPr wrap="none">
            <a:spAutoFit/>
          </a:bodyPr>
          <a:lstStyle/>
          <a:p>
            <a:r>
              <a:rPr lang="en-US" dirty="0" smtClean="0"/>
              <a:t>2. Display the statistics for the eth0 interface.</a:t>
            </a:r>
            <a:endParaRPr lang="ar-EG" dirty="0"/>
          </a:p>
        </p:txBody>
      </p:sp>
      <p:sp>
        <p:nvSpPr>
          <p:cNvPr id="11" name="Rectangle 10"/>
          <p:cNvSpPr/>
          <p:nvPr/>
        </p:nvSpPr>
        <p:spPr>
          <a:xfrm>
            <a:off x="655204" y="4254488"/>
            <a:ext cx="3401572" cy="369332"/>
          </a:xfrm>
          <a:prstGeom prst="rect">
            <a:avLst/>
          </a:prstGeom>
        </p:spPr>
        <p:txBody>
          <a:bodyPr wrap="none">
            <a:spAutoFit/>
          </a:bodyPr>
          <a:lstStyle/>
          <a:p>
            <a:r>
              <a:rPr lang="en-US" dirty="0"/>
              <a:t>3. Display the routing information.</a:t>
            </a:r>
            <a:endParaRPr lang="ar-EG" dirty="0"/>
          </a:p>
        </p:txBody>
      </p:sp>
      <p:pic>
        <p:nvPicPr>
          <p:cNvPr id="12" name="Picture 11"/>
          <p:cNvPicPr>
            <a:picLocks noChangeAspect="1"/>
          </p:cNvPicPr>
          <p:nvPr/>
        </p:nvPicPr>
        <p:blipFill>
          <a:blip r:embed="rId7"/>
          <a:stretch>
            <a:fillRect/>
          </a:stretch>
        </p:blipFill>
        <p:spPr>
          <a:xfrm>
            <a:off x="632448" y="4831978"/>
            <a:ext cx="6762750" cy="752475"/>
          </a:xfrm>
          <a:prstGeom prst="rect">
            <a:avLst/>
          </a:prstGeom>
        </p:spPr>
      </p:pic>
    </p:spTree>
    <p:extLst>
      <p:ext uri="{BB962C8B-B14F-4D97-AF65-F5344CB8AC3E}">
        <p14:creationId xmlns:p14="http://schemas.microsoft.com/office/powerpoint/2010/main" val="3316537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grpSp>
        <p:nvGrpSpPr>
          <p:cNvPr id="15" name="Group 14"/>
          <p:cNvGrpSpPr/>
          <p:nvPr/>
        </p:nvGrpSpPr>
        <p:grpSpPr>
          <a:xfrm>
            <a:off x="1247021" y="2512248"/>
            <a:ext cx="6853790" cy="3012789"/>
            <a:chOff x="1247021" y="2512248"/>
            <a:chExt cx="6762750" cy="2833873"/>
          </a:xfrm>
        </p:grpSpPr>
        <p:grpSp>
          <p:nvGrpSpPr>
            <p:cNvPr id="9" name="Group 8"/>
            <p:cNvGrpSpPr/>
            <p:nvPr/>
          </p:nvGrpSpPr>
          <p:grpSpPr>
            <a:xfrm>
              <a:off x="1247021" y="2797998"/>
              <a:ext cx="6762750" cy="2548123"/>
              <a:chOff x="2733675" y="1819089"/>
              <a:chExt cx="6762750" cy="2548123"/>
            </a:xfrm>
          </p:grpSpPr>
          <p:pic>
            <p:nvPicPr>
              <p:cNvPr id="7" name="Picture 6"/>
              <p:cNvPicPr>
                <a:picLocks noChangeAspect="1"/>
              </p:cNvPicPr>
              <p:nvPr/>
            </p:nvPicPr>
            <p:blipFill>
              <a:blip r:embed="rId6"/>
              <a:stretch>
                <a:fillRect/>
              </a:stretch>
            </p:blipFill>
            <p:spPr>
              <a:xfrm>
                <a:off x="2733675" y="2490787"/>
                <a:ext cx="6724650" cy="1876425"/>
              </a:xfrm>
              <a:prstGeom prst="rect">
                <a:avLst/>
              </a:prstGeom>
            </p:spPr>
          </p:pic>
          <p:pic>
            <p:nvPicPr>
              <p:cNvPr id="11" name="Picture 10"/>
              <p:cNvPicPr>
                <a:picLocks noChangeAspect="1"/>
              </p:cNvPicPr>
              <p:nvPr/>
            </p:nvPicPr>
            <p:blipFill>
              <a:blip r:embed="rId7"/>
              <a:stretch>
                <a:fillRect/>
              </a:stretch>
            </p:blipFill>
            <p:spPr>
              <a:xfrm>
                <a:off x="2733675" y="1819089"/>
                <a:ext cx="6762750" cy="752475"/>
              </a:xfrm>
              <a:prstGeom prst="rect">
                <a:avLst/>
              </a:prstGeom>
            </p:spPr>
          </p:pic>
        </p:grpSp>
        <p:pic>
          <p:nvPicPr>
            <p:cNvPr id="12" name="Picture 11"/>
            <p:cNvPicPr>
              <a:picLocks noChangeAspect="1"/>
            </p:cNvPicPr>
            <p:nvPr/>
          </p:nvPicPr>
          <p:blipFill>
            <a:blip r:embed="rId8"/>
            <a:stretch>
              <a:fillRect/>
            </a:stretch>
          </p:blipFill>
          <p:spPr>
            <a:xfrm>
              <a:off x="1247021" y="2512248"/>
              <a:ext cx="5562600" cy="285750"/>
            </a:xfrm>
            <a:prstGeom prst="rect">
              <a:avLst/>
            </a:prstGeom>
          </p:spPr>
        </p:pic>
      </p:grpSp>
      <p:sp>
        <p:nvSpPr>
          <p:cNvPr id="14" name="Rectangle 13"/>
          <p:cNvSpPr/>
          <p:nvPr/>
        </p:nvSpPr>
        <p:spPr>
          <a:xfrm>
            <a:off x="1247021" y="1905625"/>
            <a:ext cx="4980146" cy="461665"/>
          </a:xfrm>
          <a:prstGeom prst="rect">
            <a:avLst/>
          </a:prstGeom>
        </p:spPr>
        <p:txBody>
          <a:bodyPr wrap="none">
            <a:spAutoFit/>
          </a:bodyPr>
          <a:lstStyle/>
          <a:p>
            <a:r>
              <a:rPr lang="en-US" sz="2400" b="1" dirty="0"/>
              <a:t>4. Verify that the router is accessible. </a:t>
            </a:r>
            <a:endParaRPr lang="ar-EG" sz="2400" b="1" dirty="0"/>
          </a:p>
        </p:txBody>
      </p:sp>
    </p:spTree>
    <p:extLst>
      <p:ext uri="{BB962C8B-B14F-4D97-AF65-F5344CB8AC3E}">
        <p14:creationId xmlns:p14="http://schemas.microsoft.com/office/powerpoint/2010/main" val="4481861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1425931" y="2031796"/>
            <a:ext cx="7818699" cy="943821"/>
          </a:xfrm>
          <a:prstGeom prst="rect">
            <a:avLst/>
          </a:prstGeom>
        </p:spPr>
      </p:pic>
      <p:pic>
        <p:nvPicPr>
          <p:cNvPr id="9" name="Picture 8"/>
          <p:cNvPicPr>
            <a:picLocks noChangeAspect="1"/>
          </p:cNvPicPr>
          <p:nvPr/>
        </p:nvPicPr>
        <p:blipFill>
          <a:blip r:embed="rId7"/>
          <a:stretch>
            <a:fillRect/>
          </a:stretch>
        </p:blipFill>
        <p:spPr>
          <a:xfrm>
            <a:off x="1425933" y="3775387"/>
            <a:ext cx="8150394" cy="2586775"/>
          </a:xfrm>
          <a:prstGeom prst="rect">
            <a:avLst/>
          </a:prstGeom>
        </p:spPr>
      </p:pic>
      <p:sp>
        <p:nvSpPr>
          <p:cNvPr id="11" name="Rectangle 10"/>
          <p:cNvSpPr/>
          <p:nvPr/>
        </p:nvSpPr>
        <p:spPr>
          <a:xfrm>
            <a:off x="1425931" y="1495923"/>
            <a:ext cx="11182485" cy="461665"/>
          </a:xfrm>
          <a:prstGeom prst="rect">
            <a:avLst/>
          </a:prstGeom>
        </p:spPr>
        <p:txBody>
          <a:bodyPr wrap="square">
            <a:spAutoFit/>
          </a:bodyPr>
          <a:lstStyle/>
          <a:p>
            <a:r>
              <a:rPr lang="en-US" sz="2400" dirty="0" smtClean="0"/>
              <a:t>5. Show all the hops between the local system and classroom.example.com.</a:t>
            </a:r>
            <a:endParaRPr lang="ar-EG" sz="2400" dirty="0"/>
          </a:p>
        </p:txBody>
      </p:sp>
      <p:sp>
        <p:nvSpPr>
          <p:cNvPr id="12" name="Rectangle 11"/>
          <p:cNvSpPr/>
          <p:nvPr/>
        </p:nvSpPr>
        <p:spPr>
          <a:xfrm>
            <a:off x="1515438" y="3242517"/>
            <a:ext cx="8411299" cy="461665"/>
          </a:xfrm>
          <a:prstGeom prst="rect">
            <a:avLst/>
          </a:prstGeom>
        </p:spPr>
        <p:txBody>
          <a:bodyPr wrap="square">
            <a:spAutoFit/>
          </a:bodyPr>
          <a:lstStyle/>
          <a:p>
            <a:r>
              <a:rPr lang="en-US" sz="2400" dirty="0"/>
              <a:t>6. Display the listening TCP sockets on the local system.</a:t>
            </a:r>
            <a:endParaRPr lang="ar-EG" sz="2400" dirty="0"/>
          </a:p>
        </p:txBody>
      </p:sp>
    </p:spTree>
    <p:extLst>
      <p:ext uri="{BB962C8B-B14F-4D97-AF65-F5344CB8AC3E}">
        <p14:creationId xmlns:p14="http://schemas.microsoft.com/office/powerpoint/2010/main" val="18122682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2803227" y="1553935"/>
            <a:ext cx="5444504" cy="461665"/>
          </a:xfrm>
          <a:prstGeom prst="rect">
            <a:avLst/>
          </a:prstGeom>
        </p:spPr>
        <p:txBody>
          <a:bodyPr wrap="none">
            <a:spAutoFit/>
          </a:bodyPr>
          <a:lstStyle/>
          <a:p>
            <a:r>
              <a:rPr lang="en-US" sz="2400" b="1" smtClean="0"/>
              <a:t>CONFIGURING NETWORKING WITH nmcli</a:t>
            </a:r>
            <a:endParaRPr lang="ar-EG" sz="2400" b="1" dirty="0"/>
          </a:p>
        </p:txBody>
      </p:sp>
      <p:sp>
        <p:nvSpPr>
          <p:cNvPr id="9" name="Rectangle 8"/>
          <p:cNvSpPr/>
          <p:nvPr/>
        </p:nvSpPr>
        <p:spPr>
          <a:xfrm>
            <a:off x="838200" y="2161425"/>
            <a:ext cx="10515600" cy="2677656"/>
          </a:xfrm>
          <a:prstGeom prst="rect">
            <a:avLst/>
          </a:prstGeom>
        </p:spPr>
        <p:txBody>
          <a:bodyPr wrap="square">
            <a:spAutoFit/>
          </a:bodyPr>
          <a:lstStyle/>
          <a:p>
            <a:pPr marL="285750" indent="-285750">
              <a:buFont typeface="Wingdings" panose="05000000000000000000" pitchFamily="2" charset="2"/>
              <a:buChar char="q"/>
            </a:pPr>
            <a:r>
              <a:rPr lang="en-US" sz="2400" dirty="0" smtClean="0"/>
              <a:t>TO manage network settings and devices with </a:t>
            </a:r>
            <a:r>
              <a:rPr lang="en-US" sz="2400" dirty="0" err="1" smtClean="0"/>
              <a:t>nmcli</a:t>
            </a:r>
            <a:r>
              <a:rPr lang="en-US" sz="2400" dirty="0" smtClean="0"/>
              <a:t> and </a:t>
            </a:r>
            <a:r>
              <a:rPr lang="en-US" sz="2400" dirty="0" err="1" smtClean="0"/>
              <a:t>NetworkManager</a:t>
            </a:r>
            <a:r>
              <a:rPr lang="en-US" sz="2400" dirty="0" smtClean="0"/>
              <a:t>.</a:t>
            </a:r>
          </a:p>
          <a:p>
            <a:pPr marL="285750" indent="-285750">
              <a:buFont typeface="Wingdings" panose="05000000000000000000" pitchFamily="2" charset="2"/>
              <a:buChar char="q"/>
            </a:pPr>
            <a:endParaRPr lang="en-US" sz="2400" dirty="0"/>
          </a:p>
          <a:p>
            <a:pPr marL="285750" indent="-285750">
              <a:buFont typeface="Wingdings" panose="05000000000000000000" pitchFamily="2" charset="2"/>
              <a:buChar char="q"/>
            </a:pPr>
            <a:r>
              <a:rPr lang="en-US" sz="2400" dirty="0" err="1">
                <a:solidFill>
                  <a:srgbClr val="00B050"/>
                </a:solidFill>
              </a:rPr>
              <a:t>NetworkManager</a:t>
            </a:r>
            <a:r>
              <a:rPr lang="en-US" sz="2400" dirty="0"/>
              <a:t> is a daemon that monitors and manages network settings. In addition to the daemon, there is a GNOME Notification Area applet that provides network status information. Command-line and graphical tools talk to </a:t>
            </a:r>
            <a:r>
              <a:rPr lang="en-US" sz="2400" dirty="0" err="1"/>
              <a:t>NetworkManager</a:t>
            </a:r>
            <a:r>
              <a:rPr lang="en-US" sz="2400" dirty="0"/>
              <a:t> and save configuration files in the / etc/</a:t>
            </a:r>
            <a:r>
              <a:rPr lang="en-US" sz="2400" dirty="0" err="1"/>
              <a:t>sysconfig</a:t>
            </a:r>
            <a:r>
              <a:rPr lang="en-US" sz="2400" dirty="0"/>
              <a:t>/network-scripts directory.</a:t>
            </a:r>
            <a:endParaRPr lang="ar-EG" sz="2400" dirty="0"/>
          </a:p>
        </p:txBody>
      </p:sp>
    </p:spTree>
    <p:extLst>
      <p:ext uri="{BB962C8B-B14F-4D97-AF65-F5344CB8AC3E}">
        <p14:creationId xmlns:p14="http://schemas.microsoft.com/office/powerpoint/2010/main" val="18302912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755476"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1014365" y="1622997"/>
            <a:ext cx="10434953" cy="461665"/>
          </a:xfrm>
          <a:prstGeom prst="rect">
            <a:avLst/>
          </a:prstGeom>
        </p:spPr>
        <p:txBody>
          <a:bodyPr wrap="square">
            <a:spAutoFit/>
          </a:bodyPr>
          <a:lstStyle/>
          <a:p>
            <a:pPr marL="342900" indent="-342900">
              <a:buFont typeface="Wingdings" panose="05000000000000000000" pitchFamily="2" charset="2"/>
              <a:buChar char="q"/>
            </a:pPr>
            <a:r>
              <a:rPr lang="en-US" sz="2400" dirty="0"/>
              <a:t>The </a:t>
            </a:r>
            <a:r>
              <a:rPr lang="en-US" sz="2400" b="1" dirty="0" err="1">
                <a:solidFill>
                  <a:srgbClr val="00B050"/>
                </a:solidFill>
              </a:rPr>
              <a:t>nmcli</a:t>
            </a:r>
            <a:r>
              <a:rPr lang="en-US" sz="2400" b="1" dirty="0">
                <a:solidFill>
                  <a:srgbClr val="00B050"/>
                </a:solidFill>
              </a:rPr>
              <a:t> </a:t>
            </a:r>
            <a:r>
              <a:rPr lang="en-US" sz="2400" dirty="0"/>
              <a:t>command can </a:t>
            </a:r>
            <a:r>
              <a:rPr lang="en-US" sz="2400" dirty="0" smtClean="0"/>
              <a:t>be </a:t>
            </a:r>
            <a:r>
              <a:rPr lang="en-US" sz="2400" dirty="0"/>
              <a:t>used to show device status and details.</a:t>
            </a:r>
            <a:endParaRPr lang="ar-EG" sz="2400" dirty="0"/>
          </a:p>
        </p:txBody>
      </p:sp>
      <p:pic>
        <p:nvPicPr>
          <p:cNvPr id="9" name="Picture 8"/>
          <p:cNvPicPr>
            <a:picLocks noChangeAspect="1"/>
          </p:cNvPicPr>
          <p:nvPr/>
        </p:nvPicPr>
        <p:blipFill>
          <a:blip r:embed="rId6"/>
          <a:stretch>
            <a:fillRect/>
          </a:stretch>
        </p:blipFill>
        <p:spPr>
          <a:xfrm>
            <a:off x="2023457" y="2206199"/>
            <a:ext cx="7609939" cy="4296568"/>
          </a:xfrm>
          <a:prstGeom prst="rect">
            <a:avLst/>
          </a:prstGeom>
        </p:spPr>
      </p:pic>
    </p:spTree>
    <p:extLst>
      <p:ext uri="{BB962C8B-B14F-4D97-AF65-F5344CB8AC3E}">
        <p14:creationId xmlns:p14="http://schemas.microsoft.com/office/powerpoint/2010/main" val="22376608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6" y="672379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224012" y="1326403"/>
            <a:ext cx="8805184" cy="5316900"/>
          </a:xfrm>
          <a:prstGeom prst="rect">
            <a:avLst/>
          </a:prstGeom>
        </p:spPr>
      </p:pic>
    </p:spTree>
    <p:extLst>
      <p:ext uri="{BB962C8B-B14F-4D97-AF65-F5344CB8AC3E}">
        <p14:creationId xmlns:p14="http://schemas.microsoft.com/office/powerpoint/2010/main" val="38852955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3478264" y="1790659"/>
            <a:ext cx="7052380" cy="461665"/>
          </a:xfrm>
          <a:prstGeom prst="rect">
            <a:avLst/>
          </a:prstGeom>
        </p:spPr>
        <p:txBody>
          <a:bodyPr wrap="none">
            <a:spAutoFit/>
          </a:bodyPr>
          <a:lstStyle/>
          <a:p>
            <a:r>
              <a:rPr lang="en-US" sz="2400" b="1" dirty="0"/>
              <a:t>CONFIGURING HOST NAMES AND NAME RESOLUTION</a:t>
            </a:r>
            <a:endParaRPr lang="ar-EG" sz="2400" b="1" dirty="0"/>
          </a:p>
        </p:txBody>
      </p:sp>
      <p:sp>
        <p:nvSpPr>
          <p:cNvPr id="9" name="Rectangle 8"/>
          <p:cNvSpPr/>
          <p:nvPr/>
        </p:nvSpPr>
        <p:spPr>
          <a:xfrm>
            <a:off x="611211" y="2303188"/>
            <a:ext cx="10876743" cy="830997"/>
          </a:xfrm>
          <a:prstGeom prst="rect">
            <a:avLst/>
          </a:prstGeom>
        </p:spPr>
        <p:txBody>
          <a:bodyPr wrap="square">
            <a:spAutoFit/>
          </a:bodyPr>
          <a:lstStyle/>
          <a:p>
            <a:pPr marL="285750" indent="-285750">
              <a:buFont typeface="Wingdings" panose="05000000000000000000" pitchFamily="2" charset="2"/>
              <a:buChar char="q"/>
            </a:pPr>
            <a:r>
              <a:rPr lang="en-US" sz="2400" dirty="0"/>
              <a:t>CHANGING THE SYSTEM HOST NAME The hostname command displays or temporarily modifies the system's fully qualified host name.</a:t>
            </a:r>
            <a:endParaRPr lang="ar-EG" sz="2400" dirty="0"/>
          </a:p>
        </p:txBody>
      </p:sp>
      <p:pic>
        <p:nvPicPr>
          <p:cNvPr id="11" name="Picture 10"/>
          <p:cNvPicPr>
            <a:picLocks noChangeAspect="1"/>
          </p:cNvPicPr>
          <p:nvPr/>
        </p:nvPicPr>
        <p:blipFill>
          <a:blip r:embed="rId6"/>
          <a:stretch>
            <a:fillRect/>
          </a:stretch>
        </p:blipFill>
        <p:spPr>
          <a:xfrm>
            <a:off x="2628146" y="3318855"/>
            <a:ext cx="4181475" cy="600075"/>
          </a:xfrm>
          <a:prstGeom prst="rect">
            <a:avLst/>
          </a:prstGeom>
        </p:spPr>
      </p:pic>
      <p:sp>
        <p:nvSpPr>
          <p:cNvPr id="12" name="Rectangle 11"/>
          <p:cNvSpPr/>
          <p:nvPr/>
        </p:nvSpPr>
        <p:spPr>
          <a:xfrm>
            <a:off x="838199" y="4452691"/>
            <a:ext cx="11036121" cy="1200329"/>
          </a:xfrm>
          <a:prstGeom prst="rect">
            <a:avLst/>
          </a:prstGeom>
        </p:spPr>
        <p:txBody>
          <a:bodyPr wrap="square">
            <a:spAutoFit/>
          </a:bodyPr>
          <a:lstStyle/>
          <a:p>
            <a:r>
              <a:rPr lang="en-US" sz="2400" b="1" dirty="0" smtClean="0">
                <a:solidFill>
                  <a:srgbClr val="00B050"/>
                </a:solidFill>
              </a:rPr>
              <a:t>                                  CONFIGURING </a:t>
            </a:r>
            <a:r>
              <a:rPr lang="en-US" sz="2400" b="1" dirty="0">
                <a:solidFill>
                  <a:srgbClr val="00B050"/>
                </a:solidFill>
              </a:rPr>
              <a:t>NAME </a:t>
            </a:r>
            <a:r>
              <a:rPr lang="en-US" sz="2400" b="1" dirty="0" smtClean="0">
                <a:solidFill>
                  <a:srgbClr val="00B050"/>
                </a:solidFill>
              </a:rPr>
              <a:t>RESOLUTION</a:t>
            </a:r>
          </a:p>
          <a:p>
            <a:pPr marL="285750" indent="-285750">
              <a:buFont typeface="Wingdings" panose="05000000000000000000" pitchFamily="2" charset="2"/>
              <a:buChar char="q"/>
            </a:pPr>
            <a:r>
              <a:rPr lang="en-US" sz="2400" dirty="0" smtClean="0"/>
              <a:t> </a:t>
            </a:r>
            <a:r>
              <a:rPr lang="en-US" sz="2400" dirty="0"/>
              <a:t>The stub resolver is used to convert host names to IP addresses or the reverse. The contents of the file /etc/hosts are checked first.</a:t>
            </a:r>
            <a:endParaRPr lang="ar-EG" sz="2400" dirty="0"/>
          </a:p>
        </p:txBody>
      </p:sp>
    </p:spTree>
    <p:extLst>
      <p:ext uri="{BB962C8B-B14F-4D97-AF65-F5344CB8AC3E}">
        <p14:creationId xmlns:p14="http://schemas.microsoft.com/office/powerpoint/2010/main" val="10359015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grpSp>
        <p:nvGrpSpPr>
          <p:cNvPr id="11" name="Group 10"/>
          <p:cNvGrpSpPr/>
          <p:nvPr/>
        </p:nvGrpSpPr>
        <p:grpSpPr>
          <a:xfrm>
            <a:off x="1858507" y="1738601"/>
            <a:ext cx="7667625" cy="1510731"/>
            <a:chOff x="1858507" y="1738601"/>
            <a:chExt cx="7667625" cy="1510731"/>
          </a:xfrm>
        </p:grpSpPr>
        <p:pic>
          <p:nvPicPr>
            <p:cNvPr id="7" name="Picture 6"/>
            <p:cNvPicPr>
              <a:picLocks noChangeAspect="1"/>
            </p:cNvPicPr>
            <p:nvPr/>
          </p:nvPicPr>
          <p:blipFill>
            <a:blip r:embed="rId6"/>
            <a:stretch>
              <a:fillRect/>
            </a:stretch>
          </p:blipFill>
          <p:spPr>
            <a:xfrm>
              <a:off x="1858507" y="1738601"/>
              <a:ext cx="7667625" cy="1190625"/>
            </a:xfrm>
            <a:prstGeom prst="rect">
              <a:avLst/>
            </a:prstGeom>
          </p:spPr>
        </p:pic>
        <p:pic>
          <p:nvPicPr>
            <p:cNvPr id="9" name="Picture 8"/>
            <p:cNvPicPr>
              <a:picLocks noChangeAspect="1"/>
            </p:cNvPicPr>
            <p:nvPr/>
          </p:nvPicPr>
          <p:blipFill>
            <a:blip r:embed="rId7"/>
            <a:stretch>
              <a:fillRect/>
            </a:stretch>
          </p:blipFill>
          <p:spPr>
            <a:xfrm>
              <a:off x="1858507" y="2954057"/>
              <a:ext cx="6486525" cy="295275"/>
            </a:xfrm>
            <a:prstGeom prst="rect">
              <a:avLst/>
            </a:prstGeom>
          </p:spPr>
        </p:pic>
      </p:grpSp>
      <p:sp>
        <p:nvSpPr>
          <p:cNvPr id="12" name="Rectangle 11"/>
          <p:cNvSpPr/>
          <p:nvPr/>
        </p:nvSpPr>
        <p:spPr>
          <a:xfrm>
            <a:off x="611212" y="3517650"/>
            <a:ext cx="11366140" cy="830997"/>
          </a:xfrm>
          <a:prstGeom prst="rect">
            <a:avLst/>
          </a:prstGeom>
        </p:spPr>
        <p:txBody>
          <a:bodyPr wrap="square">
            <a:spAutoFit/>
          </a:bodyPr>
          <a:lstStyle/>
          <a:p>
            <a:pPr marL="342900" indent="-342900">
              <a:buFont typeface="Wingdings" panose="05000000000000000000" pitchFamily="2" charset="2"/>
              <a:buChar char="Ø"/>
            </a:pPr>
            <a:r>
              <a:rPr lang="en-US" sz="2400" dirty="0"/>
              <a:t>The </a:t>
            </a:r>
            <a:r>
              <a:rPr lang="en-US" sz="2400" dirty="0" err="1"/>
              <a:t>getent</a:t>
            </a:r>
            <a:r>
              <a:rPr lang="en-US" sz="2400" dirty="0"/>
              <a:t> hosts hostname command can be used to test host name resolution with the / etc/hosts file.</a:t>
            </a:r>
            <a:endParaRPr lang="ar-EG" sz="2400" dirty="0"/>
          </a:p>
        </p:txBody>
      </p:sp>
    </p:spTree>
    <p:extLst>
      <p:ext uri="{BB962C8B-B14F-4D97-AF65-F5344CB8AC3E}">
        <p14:creationId xmlns:p14="http://schemas.microsoft.com/office/powerpoint/2010/main" val="2739640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
        <p:nvSpPr>
          <p:cNvPr id="7" name="Rectangle 6"/>
          <p:cNvSpPr/>
          <p:nvPr/>
        </p:nvSpPr>
        <p:spPr>
          <a:xfrm>
            <a:off x="1014365" y="1706240"/>
            <a:ext cx="8224239" cy="461665"/>
          </a:xfrm>
          <a:prstGeom prst="rect">
            <a:avLst/>
          </a:prstGeom>
        </p:spPr>
        <p:txBody>
          <a:bodyPr wrap="none">
            <a:spAutoFit/>
          </a:bodyPr>
          <a:lstStyle/>
          <a:p>
            <a:pPr marL="285750" indent="-285750">
              <a:buFont typeface="Wingdings" panose="05000000000000000000" pitchFamily="2" charset="2"/>
              <a:buChar char="q"/>
            </a:pPr>
            <a:r>
              <a:rPr lang="en-US" sz="2400" dirty="0"/>
              <a:t>you will configure the system host name and name resolution.</a:t>
            </a:r>
            <a:endParaRPr lang="ar-EG" sz="2400" dirty="0"/>
          </a:p>
        </p:txBody>
      </p:sp>
      <p:pic>
        <p:nvPicPr>
          <p:cNvPr id="9" name="Picture 8"/>
          <p:cNvPicPr>
            <a:picLocks noChangeAspect="1"/>
          </p:cNvPicPr>
          <p:nvPr/>
        </p:nvPicPr>
        <p:blipFill>
          <a:blip r:embed="rId6"/>
          <a:stretch>
            <a:fillRect/>
          </a:stretch>
        </p:blipFill>
        <p:spPr>
          <a:xfrm>
            <a:off x="1222425" y="2222700"/>
            <a:ext cx="9275708" cy="1885661"/>
          </a:xfrm>
          <a:prstGeom prst="rect">
            <a:avLst/>
          </a:prstGeom>
        </p:spPr>
      </p:pic>
    </p:spTree>
    <p:extLst>
      <p:ext uri="{BB962C8B-B14F-4D97-AF65-F5344CB8AC3E}">
        <p14:creationId xmlns:p14="http://schemas.microsoft.com/office/powerpoint/2010/main" val="3557163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211699" y="1499248"/>
            <a:ext cx="8058150" cy="3267075"/>
          </a:xfrm>
          <a:prstGeom prst="rect">
            <a:avLst/>
          </a:prstGeom>
        </p:spPr>
      </p:pic>
    </p:spTree>
    <p:extLst>
      <p:ext uri="{BB962C8B-B14F-4D97-AF65-F5344CB8AC3E}">
        <p14:creationId xmlns:p14="http://schemas.microsoft.com/office/powerpoint/2010/main" val="38414034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1887666" y="1570438"/>
            <a:ext cx="9318163" cy="2536432"/>
          </a:xfrm>
          <a:prstGeom prst="rect">
            <a:avLst/>
          </a:prstGeom>
        </p:spPr>
      </p:pic>
      <p:grpSp>
        <p:nvGrpSpPr>
          <p:cNvPr id="12" name="Group 11"/>
          <p:cNvGrpSpPr/>
          <p:nvPr/>
        </p:nvGrpSpPr>
        <p:grpSpPr>
          <a:xfrm>
            <a:off x="2404794" y="4339630"/>
            <a:ext cx="8516492" cy="1930376"/>
            <a:chOff x="2404794" y="4174211"/>
            <a:chExt cx="8039100" cy="1337576"/>
          </a:xfrm>
        </p:grpSpPr>
        <p:pic>
          <p:nvPicPr>
            <p:cNvPr id="9" name="Picture 8"/>
            <p:cNvPicPr>
              <a:picLocks noChangeAspect="1"/>
            </p:cNvPicPr>
            <p:nvPr/>
          </p:nvPicPr>
          <p:blipFill>
            <a:blip r:embed="rId7"/>
            <a:stretch>
              <a:fillRect/>
            </a:stretch>
          </p:blipFill>
          <p:spPr>
            <a:xfrm>
              <a:off x="2404794" y="4174211"/>
              <a:ext cx="7991475" cy="1066800"/>
            </a:xfrm>
            <a:prstGeom prst="rect">
              <a:avLst/>
            </a:prstGeom>
          </p:spPr>
        </p:pic>
        <p:pic>
          <p:nvPicPr>
            <p:cNvPr id="11" name="Picture 10"/>
            <p:cNvPicPr>
              <a:picLocks noChangeAspect="1"/>
            </p:cNvPicPr>
            <p:nvPr/>
          </p:nvPicPr>
          <p:blipFill>
            <a:blip r:embed="rId8"/>
            <a:stretch>
              <a:fillRect/>
            </a:stretch>
          </p:blipFill>
          <p:spPr>
            <a:xfrm>
              <a:off x="2404794" y="4959337"/>
              <a:ext cx="8039100" cy="552450"/>
            </a:xfrm>
            <a:prstGeom prst="rect">
              <a:avLst/>
            </a:prstGeom>
          </p:spPr>
        </p:pic>
      </p:grpSp>
    </p:spTree>
    <p:extLst>
      <p:ext uri="{BB962C8B-B14F-4D97-AF65-F5344CB8AC3E}">
        <p14:creationId xmlns:p14="http://schemas.microsoft.com/office/powerpoint/2010/main" val="173000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1858507" y="1816020"/>
            <a:ext cx="9538130" cy="3605744"/>
          </a:xfrm>
          <a:prstGeom prst="rect">
            <a:avLst/>
          </a:prstGeom>
        </p:spPr>
      </p:pic>
    </p:spTree>
    <p:extLst>
      <p:ext uri="{BB962C8B-B14F-4D97-AF65-F5344CB8AC3E}">
        <p14:creationId xmlns:p14="http://schemas.microsoft.com/office/powerpoint/2010/main" val="9548754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454028" y="1325976"/>
            <a:ext cx="8669825" cy="4615378"/>
          </a:xfrm>
          <a:prstGeom prst="rect">
            <a:avLst/>
          </a:prstGeom>
        </p:spPr>
      </p:pic>
    </p:spTree>
    <p:extLst>
      <p:ext uri="{BB962C8B-B14F-4D97-AF65-F5344CB8AC3E}">
        <p14:creationId xmlns:p14="http://schemas.microsoft.com/office/powerpoint/2010/main" val="3561032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277063" y="1375227"/>
            <a:ext cx="8928766" cy="3238359"/>
          </a:xfrm>
          <a:prstGeom prst="rect">
            <a:avLst/>
          </a:prstGeom>
        </p:spPr>
      </p:pic>
      <p:pic>
        <p:nvPicPr>
          <p:cNvPr id="9" name="Picture 8"/>
          <p:cNvPicPr>
            <a:picLocks noChangeAspect="1"/>
          </p:cNvPicPr>
          <p:nvPr/>
        </p:nvPicPr>
        <p:blipFill>
          <a:blip r:embed="rId7"/>
          <a:stretch>
            <a:fillRect/>
          </a:stretch>
        </p:blipFill>
        <p:spPr>
          <a:xfrm>
            <a:off x="2430886" y="4859537"/>
            <a:ext cx="8430161" cy="1660185"/>
          </a:xfrm>
          <a:prstGeom prst="rect">
            <a:avLst/>
          </a:prstGeom>
        </p:spPr>
      </p:pic>
    </p:spTree>
    <p:extLst>
      <p:ext uri="{BB962C8B-B14F-4D97-AF65-F5344CB8AC3E}">
        <p14:creationId xmlns:p14="http://schemas.microsoft.com/office/powerpoint/2010/main" val="1893926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458253" y="1316461"/>
            <a:ext cx="8979132" cy="4891156"/>
          </a:xfrm>
          <a:prstGeom prst="rect">
            <a:avLst/>
          </a:prstGeom>
        </p:spPr>
      </p:pic>
    </p:spTree>
    <p:extLst>
      <p:ext uri="{BB962C8B-B14F-4D97-AF65-F5344CB8AC3E}">
        <p14:creationId xmlns:p14="http://schemas.microsoft.com/office/powerpoint/2010/main" val="33225570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pic>
        <p:nvPicPr>
          <p:cNvPr id="7" name="Picture 6"/>
          <p:cNvPicPr>
            <a:picLocks noChangeAspect="1"/>
          </p:cNvPicPr>
          <p:nvPr/>
        </p:nvPicPr>
        <p:blipFill>
          <a:blip r:embed="rId6"/>
          <a:stretch>
            <a:fillRect/>
          </a:stretch>
        </p:blipFill>
        <p:spPr>
          <a:xfrm>
            <a:off x="2274445" y="1610200"/>
            <a:ext cx="8783413" cy="3854368"/>
          </a:xfrm>
          <a:prstGeom prst="rect">
            <a:avLst/>
          </a:prstGeom>
        </p:spPr>
      </p:pic>
    </p:spTree>
    <p:extLst>
      <p:ext uri="{BB962C8B-B14F-4D97-AF65-F5344CB8AC3E}">
        <p14:creationId xmlns:p14="http://schemas.microsoft.com/office/powerpoint/2010/main" val="9955253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60945" y="606056"/>
            <a:ext cx="8396914" cy="523220"/>
          </a:xfrm>
          <a:prstGeom prst="rect">
            <a:avLst/>
          </a:prstGeom>
        </p:spPr>
        <p:txBody>
          <a:bodyPr wrap="none">
            <a:spAutoFit/>
          </a:bodyPr>
          <a:lstStyle/>
          <a:p>
            <a:r>
              <a:rPr lang="en-US" sz="2800" b="1" dirty="0">
                <a:solidFill>
                  <a:srgbClr val="FF0000"/>
                </a:solidFill>
              </a:rPr>
              <a:t>MANAGING RED HAT ENTERPRISE LINUX NETWORKING</a:t>
            </a:r>
            <a:endParaRPr lang="en-US" sz="2800" b="1" dirty="0" smtClean="0">
              <a:solidFill>
                <a:srgbClr val="FF0000"/>
              </a:solidFill>
            </a:endParaRPr>
          </a:p>
        </p:txBody>
      </p:sp>
    </p:spTree>
    <p:extLst>
      <p:ext uri="{BB962C8B-B14F-4D97-AF65-F5344CB8AC3E}">
        <p14:creationId xmlns:p14="http://schemas.microsoft.com/office/powerpoint/2010/main" val="4607836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6356</TotalTime>
  <Words>1438</Words>
  <Application>Microsoft Office PowerPoint</Application>
  <PresentationFormat>Widescreen</PresentationFormat>
  <Paragraphs>192</Paragraphs>
  <Slides>34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399</cp:revision>
  <dcterms:created xsi:type="dcterms:W3CDTF">2021-08-03T13:03:26Z</dcterms:created>
  <dcterms:modified xsi:type="dcterms:W3CDTF">2022-11-07T21:42:09Z</dcterms:modified>
</cp:coreProperties>
</file>