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96" r:id="rId5"/>
    <p:sldId id="541" r:id="rId6"/>
    <p:sldId id="313" r:id="rId7"/>
    <p:sldId id="306" r:id="rId8"/>
    <p:sldId id="276" r:id="rId9"/>
    <p:sldId id="256" r:id="rId10"/>
    <p:sldId id="271" r:id="rId11"/>
    <p:sldId id="542" r:id="rId12"/>
    <p:sldId id="532" r:id="rId13"/>
    <p:sldId id="543" r:id="rId14"/>
    <p:sldId id="505" r:id="rId15"/>
    <p:sldId id="544" r:id="rId16"/>
    <p:sldId id="545" r:id="rId17"/>
    <p:sldId id="546" r:id="rId18"/>
    <p:sldId id="547" r:id="rId19"/>
    <p:sldId id="548" r:id="rId20"/>
    <p:sldId id="549" r:id="rId21"/>
    <p:sldId id="550" r:id="rId22"/>
    <p:sldId id="551" r:id="rId23"/>
    <p:sldId id="497" r:id="rId24"/>
    <p:sldId id="552" r:id="rId25"/>
    <p:sldId id="553" r:id="rId26"/>
    <p:sldId id="554" r:id="rId27"/>
    <p:sldId id="555" r:id="rId28"/>
    <p:sldId id="556" r:id="rId29"/>
    <p:sldId id="557" r:id="rId30"/>
    <p:sldId id="558" r:id="rId31"/>
    <p:sldId id="559" r:id="rId32"/>
    <p:sldId id="560" r:id="rId33"/>
    <p:sldId id="561" r:id="rId34"/>
    <p:sldId id="498" r:id="rId35"/>
    <p:sldId id="562" r:id="rId36"/>
    <p:sldId id="563" r:id="rId37"/>
    <p:sldId id="564" r:id="rId38"/>
    <p:sldId id="565" r:id="rId39"/>
    <p:sldId id="566" r:id="rId40"/>
    <p:sldId id="567" r:id="rId41"/>
    <p:sldId id="568" r:id="rId42"/>
    <p:sldId id="569" r:id="rId43"/>
    <p:sldId id="579" r:id="rId44"/>
    <p:sldId id="577" r:id="rId45"/>
    <p:sldId id="580" r:id="rId46"/>
    <p:sldId id="578" r:id="rId47"/>
    <p:sldId id="571" r:id="rId48"/>
    <p:sldId id="570" r:id="rId49"/>
    <p:sldId id="572" r:id="rId50"/>
    <p:sldId id="573" r:id="rId51"/>
    <p:sldId id="574" r:id="rId52"/>
    <p:sldId id="575" r:id="rId53"/>
    <p:sldId id="576" r:id="rId54"/>
    <p:sldId id="581"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1"/>
            <p14:sldId id="313"/>
            <p14:sldId id="306"/>
            <p14:sldId id="276"/>
            <p14:sldId id="256"/>
            <p14:sldId id="271"/>
            <p14:sldId id="542"/>
            <p14:sldId id="532"/>
            <p14:sldId id="543"/>
            <p14:sldId id="505"/>
            <p14:sldId id="544"/>
            <p14:sldId id="545"/>
            <p14:sldId id="546"/>
            <p14:sldId id="547"/>
            <p14:sldId id="548"/>
            <p14:sldId id="549"/>
            <p14:sldId id="550"/>
            <p14:sldId id="551"/>
            <p14:sldId id="497"/>
            <p14:sldId id="552"/>
            <p14:sldId id="553"/>
            <p14:sldId id="554"/>
            <p14:sldId id="555"/>
            <p14:sldId id="556"/>
            <p14:sldId id="557"/>
            <p14:sldId id="558"/>
            <p14:sldId id="559"/>
            <p14:sldId id="560"/>
            <p14:sldId id="561"/>
            <p14:sldId id="498"/>
            <p14:sldId id="562"/>
            <p14:sldId id="563"/>
            <p14:sldId id="564"/>
            <p14:sldId id="565"/>
            <p14:sldId id="566"/>
            <p14:sldId id="567"/>
            <p14:sldId id="568"/>
            <p14:sldId id="569"/>
            <p14:sldId id="579"/>
            <p14:sldId id="577"/>
            <p14:sldId id="580"/>
            <p14:sldId id="578"/>
            <p14:sldId id="571"/>
            <p14:sldId id="570"/>
            <p14:sldId id="572"/>
            <p14:sldId id="573"/>
            <p14:sldId id="574"/>
            <p14:sldId id="575"/>
            <p14:sldId id="576"/>
            <p14:sldId id="5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54451C-EBFD-4917-84D7-FDD8B3D69EE6}" type="doc">
      <dgm:prSet loTypeId="urn:microsoft.com/office/officeart/2005/8/layout/chevron2" loCatId="list" qsTypeId="urn:microsoft.com/office/officeart/2005/8/quickstyle/simple1" qsCatId="simple" csTypeId="urn:microsoft.com/office/officeart/2005/8/colors/accent1_1" csCatId="accent1" phldr="1"/>
      <dgm:spPr/>
      <dgm:t>
        <a:bodyPr/>
        <a:lstStyle/>
        <a:p>
          <a:endParaRPr lang="en-US"/>
        </a:p>
      </dgm:t>
    </dgm:pt>
    <dgm:pt modelId="{C295546B-9570-4E45-872E-CE4BB8B4BA31}">
      <dgm:prSet phldrT="[Text]"/>
      <dgm:spPr/>
      <dgm:t>
        <a:bodyPr/>
        <a:lstStyle/>
        <a:p>
          <a:r>
            <a:rPr lang="ar-EG" dirty="0"/>
            <a:t>1</a:t>
          </a:r>
          <a:endParaRPr lang="en-US" dirty="0"/>
        </a:p>
      </dgm:t>
    </dgm:pt>
    <dgm:pt modelId="{EB4278AB-0EE0-4053-A88A-11C72E55C378}" type="parTrans" cxnId="{BC0EF6B4-F6DA-4DBF-9A9D-1F91286A5C35}">
      <dgm:prSet/>
      <dgm:spPr/>
      <dgm:t>
        <a:bodyPr/>
        <a:lstStyle/>
        <a:p>
          <a:endParaRPr lang="en-US"/>
        </a:p>
      </dgm:t>
    </dgm:pt>
    <dgm:pt modelId="{E54A59C4-BD42-41D5-9D98-84ADD8DD1CEF}" type="sibTrans" cxnId="{BC0EF6B4-F6DA-4DBF-9A9D-1F91286A5C35}">
      <dgm:prSet/>
      <dgm:spPr/>
      <dgm:t>
        <a:bodyPr/>
        <a:lstStyle/>
        <a:p>
          <a:endParaRPr lang="en-US"/>
        </a:p>
      </dgm:t>
    </dgm:pt>
    <dgm:pt modelId="{F8EBEAB0-D2D4-4E60-9590-3458F951D881}">
      <dgm:prSet phldrT="[Text]" custT="1"/>
      <dgm:spPr/>
      <dgm:t>
        <a:bodyPr/>
        <a:lstStyle/>
        <a:p>
          <a:pPr>
            <a:buNone/>
          </a:pPr>
          <a:r>
            <a:rPr lang="en-US" sz="2200" b="1" i="0" dirty="0"/>
            <a:t>Making connections</a:t>
          </a:r>
          <a:r>
            <a:rPr lang="en-US" sz="2000" b="1" i="0" dirty="0"/>
            <a:t>: </a:t>
          </a:r>
          <a:r>
            <a:rPr lang="en-US" sz="2000" b="0" dirty="0"/>
            <a:t>you find connections between different ideas and use those connections to solve problems.</a:t>
          </a:r>
          <a:endParaRPr lang="en-US" sz="2000" dirty="0"/>
        </a:p>
      </dgm:t>
    </dgm:pt>
    <dgm:pt modelId="{078E8AD8-D36C-4975-B83B-2E20BADC823B}" type="parTrans" cxnId="{F412752A-8230-4473-BFA4-8881E6F55343}">
      <dgm:prSet/>
      <dgm:spPr/>
      <dgm:t>
        <a:bodyPr/>
        <a:lstStyle/>
        <a:p>
          <a:endParaRPr lang="en-US"/>
        </a:p>
      </dgm:t>
    </dgm:pt>
    <dgm:pt modelId="{DB866EDC-DCA3-4AA8-93EC-9996EBD9506D}" type="sibTrans" cxnId="{F412752A-8230-4473-BFA4-8881E6F55343}">
      <dgm:prSet/>
      <dgm:spPr/>
      <dgm:t>
        <a:bodyPr/>
        <a:lstStyle/>
        <a:p>
          <a:endParaRPr lang="en-US"/>
        </a:p>
      </dgm:t>
    </dgm:pt>
    <dgm:pt modelId="{0C5EE0C7-B294-4BE0-828F-33D9B3C32974}">
      <dgm:prSet phldrT="[Text]"/>
      <dgm:spPr/>
      <dgm:t>
        <a:bodyPr/>
        <a:lstStyle/>
        <a:p>
          <a:r>
            <a:rPr lang="ar-EG" dirty="0"/>
            <a:t>2</a:t>
          </a:r>
          <a:endParaRPr lang="en-US" dirty="0"/>
        </a:p>
      </dgm:t>
    </dgm:pt>
    <dgm:pt modelId="{3ACCA756-9C8C-46BF-9E1F-C856965BC65D}" type="parTrans" cxnId="{CA2504F7-5003-4CE2-AFFD-FC7B3CE8B1E2}">
      <dgm:prSet/>
      <dgm:spPr/>
      <dgm:t>
        <a:bodyPr/>
        <a:lstStyle/>
        <a:p>
          <a:endParaRPr lang="en-US"/>
        </a:p>
      </dgm:t>
    </dgm:pt>
    <dgm:pt modelId="{FAABDA2F-AAC2-4684-9699-C8E9BB90191A}" type="sibTrans" cxnId="{CA2504F7-5003-4CE2-AFFD-FC7B3CE8B1E2}">
      <dgm:prSet/>
      <dgm:spPr/>
      <dgm:t>
        <a:bodyPr/>
        <a:lstStyle/>
        <a:p>
          <a:endParaRPr lang="en-US"/>
        </a:p>
      </dgm:t>
    </dgm:pt>
    <dgm:pt modelId="{33E0F89A-84E1-49DC-8E98-779C36C483AC}">
      <dgm:prSet phldrT="[Text]" custT="1"/>
      <dgm:spPr/>
      <dgm:t>
        <a:bodyPr/>
        <a:lstStyle/>
        <a:p>
          <a:pPr>
            <a:buNone/>
          </a:pPr>
          <a:r>
            <a:rPr lang="en-US" sz="2200" b="1" i="0" dirty="0"/>
            <a:t>Asking questions</a:t>
          </a:r>
          <a:r>
            <a:rPr lang="en-US" sz="2000" b="0" i="0" dirty="0"/>
            <a:t>: </a:t>
          </a:r>
          <a:r>
            <a:rPr lang="en-US" sz="2000" b="0" dirty="0"/>
            <a:t>look for better ways to do that task or revise the procedures to make them more relevant.</a:t>
          </a:r>
          <a:r>
            <a:rPr lang="en-US" sz="2000" b="0" i="0" dirty="0"/>
            <a:t> </a:t>
          </a:r>
          <a:endParaRPr lang="en-US" sz="2000" b="0" dirty="0"/>
        </a:p>
      </dgm:t>
    </dgm:pt>
    <dgm:pt modelId="{14476C0C-C716-432D-8580-6BAED8B358B5}" type="parTrans" cxnId="{D122789D-5AD8-4939-A330-1FCDA8CCC687}">
      <dgm:prSet/>
      <dgm:spPr/>
      <dgm:t>
        <a:bodyPr/>
        <a:lstStyle/>
        <a:p>
          <a:endParaRPr lang="en-US"/>
        </a:p>
      </dgm:t>
    </dgm:pt>
    <dgm:pt modelId="{76B6D7A4-481E-43E1-871E-17CDDC0BAD7E}" type="sibTrans" cxnId="{D122789D-5AD8-4939-A330-1FCDA8CCC687}">
      <dgm:prSet/>
      <dgm:spPr/>
      <dgm:t>
        <a:bodyPr/>
        <a:lstStyle/>
        <a:p>
          <a:endParaRPr lang="en-US"/>
        </a:p>
      </dgm:t>
    </dgm:pt>
    <dgm:pt modelId="{FA49E267-8078-467C-B6DD-BFB121ECAA28}">
      <dgm:prSet phldrT="[Text]"/>
      <dgm:spPr/>
      <dgm:t>
        <a:bodyPr/>
        <a:lstStyle/>
        <a:p>
          <a:r>
            <a:rPr lang="ar-EG" dirty="0"/>
            <a:t>3</a:t>
          </a:r>
          <a:endParaRPr lang="en-US" dirty="0"/>
        </a:p>
      </dgm:t>
    </dgm:pt>
    <dgm:pt modelId="{708CE179-8F0A-43F4-AD6F-D6059613DCA6}" type="parTrans" cxnId="{5F86C7F5-529B-4C0E-BE4B-3B1757347605}">
      <dgm:prSet/>
      <dgm:spPr/>
      <dgm:t>
        <a:bodyPr/>
        <a:lstStyle/>
        <a:p>
          <a:endParaRPr lang="en-US"/>
        </a:p>
      </dgm:t>
    </dgm:pt>
    <dgm:pt modelId="{00DC4822-1AC2-4974-AE74-BEFE91A052C2}" type="sibTrans" cxnId="{5F86C7F5-529B-4C0E-BE4B-3B1757347605}">
      <dgm:prSet/>
      <dgm:spPr/>
      <dgm:t>
        <a:bodyPr/>
        <a:lstStyle/>
        <a:p>
          <a:endParaRPr lang="en-US"/>
        </a:p>
      </dgm:t>
    </dgm:pt>
    <dgm:pt modelId="{675538A0-FBA7-49A7-B284-0ACAA4C028F7}">
      <dgm:prSet phldrT="[Text]" custT="1"/>
      <dgm:spPr/>
      <dgm:t>
        <a:bodyPr/>
        <a:lstStyle/>
        <a:p>
          <a:pPr>
            <a:buNone/>
          </a:pPr>
          <a:r>
            <a:rPr lang="en-US" sz="2200" b="1" i="0" dirty="0"/>
            <a:t>Making observations</a:t>
          </a:r>
          <a:r>
            <a:rPr lang="en-US" sz="2000" b="1" i="0" dirty="0"/>
            <a:t>: </a:t>
          </a:r>
          <a:r>
            <a:rPr lang="en-US" sz="2000" dirty="0"/>
            <a:t>You can discover fresh ways of doing things by paying close attention to how people use products or services can help you see how well they function, and then you can devise ways to improve them.</a:t>
          </a:r>
          <a:r>
            <a:rPr lang="en-US" sz="2000" b="1" i="0" dirty="0"/>
            <a:t> </a:t>
          </a:r>
          <a:endParaRPr lang="en-US" sz="2000" dirty="0"/>
        </a:p>
      </dgm:t>
    </dgm:pt>
    <dgm:pt modelId="{71F6A43A-1811-432F-A6A7-7282B9367D09}" type="parTrans" cxnId="{6F8BBE7A-187F-4BC8-AB68-CB7ED8D78B68}">
      <dgm:prSet/>
      <dgm:spPr/>
      <dgm:t>
        <a:bodyPr/>
        <a:lstStyle/>
        <a:p>
          <a:endParaRPr lang="en-US"/>
        </a:p>
      </dgm:t>
    </dgm:pt>
    <dgm:pt modelId="{35EE7CA2-7472-4CD2-BB35-DC3C2A9EF00F}" type="sibTrans" cxnId="{6F8BBE7A-187F-4BC8-AB68-CB7ED8D78B68}">
      <dgm:prSet/>
      <dgm:spPr/>
      <dgm:t>
        <a:bodyPr/>
        <a:lstStyle/>
        <a:p>
          <a:endParaRPr lang="en-US"/>
        </a:p>
      </dgm:t>
    </dgm:pt>
    <dgm:pt modelId="{BC97599F-F408-4F6C-B72D-935823F9FA2F}" type="pres">
      <dgm:prSet presAssocID="{E354451C-EBFD-4917-84D7-FDD8B3D69EE6}" presName="linearFlow" presStyleCnt="0">
        <dgm:presLayoutVars>
          <dgm:dir/>
          <dgm:animLvl val="lvl"/>
          <dgm:resizeHandles val="exact"/>
        </dgm:presLayoutVars>
      </dgm:prSet>
      <dgm:spPr/>
    </dgm:pt>
    <dgm:pt modelId="{88083275-79D1-4CF4-A2E4-FB4B7D966A06}" type="pres">
      <dgm:prSet presAssocID="{C295546B-9570-4E45-872E-CE4BB8B4BA31}" presName="composite" presStyleCnt="0"/>
      <dgm:spPr/>
    </dgm:pt>
    <dgm:pt modelId="{1BD1B19E-48D5-4A72-AC80-F9B9E0F65CAD}" type="pres">
      <dgm:prSet presAssocID="{C295546B-9570-4E45-872E-CE4BB8B4BA31}" presName="parentText" presStyleLbl="alignNode1" presStyleIdx="0" presStyleCnt="3">
        <dgm:presLayoutVars>
          <dgm:chMax val="1"/>
          <dgm:bulletEnabled val="1"/>
        </dgm:presLayoutVars>
      </dgm:prSet>
      <dgm:spPr/>
    </dgm:pt>
    <dgm:pt modelId="{82B28102-4B29-4AE1-94B7-9394E3E34CE5}" type="pres">
      <dgm:prSet presAssocID="{C295546B-9570-4E45-872E-CE4BB8B4BA31}" presName="descendantText" presStyleLbl="alignAcc1" presStyleIdx="0" presStyleCnt="3">
        <dgm:presLayoutVars>
          <dgm:bulletEnabled val="1"/>
        </dgm:presLayoutVars>
      </dgm:prSet>
      <dgm:spPr/>
    </dgm:pt>
    <dgm:pt modelId="{F809B6BB-8F3F-4AD4-ABA4-42903B72A259}" type="pres">
      <dgm:prSet presAssocID="{E54A59C4-BD42-41D5-9D98-84ADD8DD1CEF}" presName="sp" presStyleCnt="0"/>
      <dgm:spPr/>
    </dgm:pt>
    <dgm:pt modelId="{172EFB09-37BB-41FC-A484-E6558B48EEBC}" type="pres">
      <dgm:prSet presAssocID="{0C5EE0C7-B294-4BE0-828F-33D9B3C32974}" presName="composite" presStyleCnt="0"/>
      <dgm:spPr/>
    </dgm:pt>
    <dgm:pt modelId="{F1836C17-2865-4480-B4F1-0FDF07A2687D}" type="pres">
      <dgm:prSet presAssocID="{0C5EE0C7-B294-4BE0-828F-33D9B3C32974}" presName="parentText" presStyleLbl="alignNode1" presStyleIdx="1" presStyleCnt="3">
        <dgm:presLayoutVars>
          <dgm:chMax val="1"/>
          <dgm:bulletEnabled val="1"/>
        </dgm:presLayoutVars>
      </dgm:prSet>
      <dgm:spPr/>
    </dgm:pt>
    <dgm:pt modelId="{BDDF9758-44A8-4376-969A-CB02381DAD61}" type="pres">
      <dgm:prSet presAssocID="{0C5EE0C7-B294-4BE0-828F-33D9B3C32974}" presName="descendantText" presStyleLbl="alignAcc1" presStyleIdx="1" presStyleCnt="3">
        <dgm:presLayoutVars>
          <dgm:bulletEnabled val="1"/>
        </dgm:presLayoutVars>
      </dgm:prSet>
      <dgm:spPr/>
    </dgm:pt>
    <dgm:pt modelId="{BF10F4A3-3467-4F39-AB76-F08AC95CA07C}" type="pres">
      <dgm:prSet presAssocID="{FAABDA2F-AAC2-4684-9699-C8E9BB90191A}" presName="sp" presStyleCnt="0"/>
      <dgm:spPr/>
    </dgm:pt>
    <dgm:pt modelId="{7E4C0635-C2BE-477C-991E-092418AEDF30}" type="pres">
      <dgm:prSet presAssocID="{FA49E267-8078-467C-B6DD-BFB121ECAA28}" presName="composite" presStyleCnt="0"/>
      <dgm:spPr/>
    </dgm:pt>
    <dgm:pt modelId="{4806B056-8E4A-4742-A9F8-EC7D16035E20}" type="pres">
      <dgm:prSet presAssocID="{FA49E267-8078-467C-B6DD-BFB121ECAA28}" presName="parentText" presStyleLbl="alignNode1" presStyleIdx="2" presStyleCnt="3">
        <dgm:presLayoutVars>
          <dgm:chMax val="1"/>
          <dgm:bulletEnabled val="1"/>
        </dgm:presLayoutVars>
      </dgm:prSet>
      <dgm:spPr/>
    </dgm:pt>
    <dgm:pt modelId="{FC044F44-C37C-4A69-A12A-13EBB2C74A77}" type="pres">
      <dgm:prSet presAssocID="{FA49E267-8078-467C-B6DD-BFB121ECAA28}" presName="descendantText" presStyleLbl="alignAcc1" presStyleIdx="2" presStyleCnt="3">
        <dgm:presLayoutVars>
          <dgm:bulletEnabled val="1"/>
        </dgm:presLayoutVars>
      </dgm:prSet>
      <dgm:spPr/>
    </dgm:pt>
  </dgm:ptLst>
  <dgm:cxnLst>
    <dgm:cxn modelId="{F412752A-8230-4473-BFA4-8881E6F55343}" srcId="{C295546B-9570-4E45-872E-CE4BB8B4BA31}" destId="{F8EBEAB0-D2D4-4E60-9590-3458F951D881}" srcOrd="0" destOrd="0" parTransId="{078E8AD8-D36C-4975-B83B-2E20BADC823B}" sibTransId="{DB866EDC-DCA3-4AA8-93EC-9996EBD9506D}"/>
    <dgm:cxn modelId="{E8719D60-ED72-415B-A39A-4E562D6782A8}" type="presOf" srcId="{F8EBEAB0-D2D4-4E60-9590-3458F951D881}" destId="{82B28102-4B29-4AE1-94B7-9394E3E34CE5}" srcOrd="0" destOrd="0" presId="urn:microsoft.com/office/officeart/2005/8/layout/chevron2"/>
    <dgm:cxn modelId="{D68A1E6D-305B-423C-80B0-F52BF4DEA5B8}" type="presOf" srcId="{FA49E267-8078-467C-B6DD-BFB121ECAA28}" destId="{4806B056-8E4A-4742-A9F8-EC7D16035E20}" srcOrd="0" destOrd="0" presId="urn:microsoft.com/office/officeart/2005/8/layout/chevron2"/>
    <dgm:cxn modelId="{6F8BBE7A-187F-4BC8-AB68-CB7ED8D78B68}" srcId="{FA49E267-8078-467C-B6DD-BFB121ECAA28}" destId="{675538A0-FBA7-49A7-B284-0ACAA4C028F7}" srcOrd="0" destOrd="0" parTransId="{71F6A43A-1811-432F-A6A7-7282B9367D09}" sibTransId="{35EE7CA2-7472-4CD2-BB35-DC3C2A9EF00F}"/>
    <dgm:cxn modelId="{1292CB8D-5154-484C-9519-4585255A04F5}" type="presOf" srcId="{0C5EE0C7-B294-4BE0-828F-33D9B3C32974}" destId="{F1836C17-2865-4480-B4F1-0FDF07A2687D}" srcOrd="0" destOrd="0" presId="urn:microsoft.com/office/officeart/2005/8/layout/chevron2"/>
    <dgm:cxn modelId="{B13A3B92-240A-44C7-A1F8-E7ABFE11F9B0}" type="presOf" srcId="{C295546B-9570-4E45-872E-CE4BB8B4BA31}" destId="{1BD1B19E-48D5-4A72-AC80-F9B9E0F65CAD}" srcOrd="0" destOrd="0" presId="urn:microsoft.com/office/officeart/2005/8/layout/chevron2"/>
    <dgm:cxn modelId="{D122789D-5AD8-4939-A330-1FCDA8CCC687}" srcId="{0C5EE0C7-B294-4BE0-828F-33D9B3C32974}" destId="{33E0F89A-84E1-49DC-8E98-779C36C483AC}" srcOrd="0" destOrd="0" parTransId="{14476C0C-C716-432D-8580-6BAED8B358B5}" sibTransId="{76B6D7A4-481E-43E1-871E-17CDDC0BAD7E}"/>
    <dgm:cxn modelId="{BC0EF6B4-F6DA-4DBF-9A9D-1F91286A5C35}" srcId="{E354451C-EBFD-4917-84D7-FDD8B3D69EE6}" destId="{C295546B-9570-4E45-872E-CE4BB8B4BA31}" srcOrd="0" destOrd="0" parTransId="{EB4278AB-0EE0-4053-A88A-11C72E55C378}" sibTransId="{E54A59C4-BD42-41D5-9D98-84ADD8DD1CEF}"/>
    <dgm:cxn modelId="{952114C5-A18F-4392-9B8C-977A0DB6FDD8}" type="presOf" srcId="{675538A0-FBA7-49A7-B284-0ACAA4C028F7}" destId="{FC044F44-C37C-4A69-A12A-13EBB2C74A77}" srcOrd="0" destOrd="0" presId="urn:microsoft.com/office/officeart/2005/8/layout/chevron2"/>
    <dgm:cxn modelId="{2AF0FAE2-32B7-41FD-AE9E-249EA43C4B58}" type="presOf" srcId="{E354451C-EBFD-4917-84D7-FDD8B3D69EE6}" destId="{BC97599F-F408-4F6C-B72D-935823F9FA2F}" srcOrd="0" destOrd="0" presId="urn:microsoft.com/office/officeart/2005/8/layout/chevron2"/>
    <dgm:cxn modelId="{5F86C7F5-529B-4C0E-BE4B-3B1757347605}" srcId="{E354451C-EBFD-4917-84D7-FDD8B3D69EE6}" destId="{FA49E267-8078-467C-B6DD-BFB121ECAA28}" srcOrd="2" destOrd="0" parTransId="{708CE179-8F0A-43F4-AD6F-D6059613DCA6}" sibTransId="{00DC4822-1AC2-4974-AE74-BEFE91A052C2}"/>
    <dgm:cxn modelId="{CA2504F7-5003-4CE2-AFFD-FC7B3CE8B1E2}" srcId="{E354451C-EBFD-4917-84D7-FDD8B3D69EE6}" destId="{0C5EE0C7-B294-4BE0-828F-33D9B3C32974}" srcOrd="1" destOrd="0" parTransId="{3ACCA756-9C8C-46BF-9E1F-C856965BC65D}" sibTransId="{FAABDA2F-AAC2-4684-9699-C8E9BB90191A}"/>
    <dgm:cxn modelId="{A75FFBFE-3C8D-450E-9C5A-37238137E7A0}" type="presOf" srcId="{33E0F89A-84E1-49DC-8E98-779C36C483AC}" destId="{BDDF9758-44A8-4376-969A-CB02381DAD61}" srcOrd="0" destOrd="0" presId="urn:microsoft.com/office/officeart/2005/8/layout/chevron2"/>
    <dgm:cxn modelId="{D4D0D87D-699F-4511-919D-97D661CA8FE2}" type="presParOf" srcId="{BC97599F-F408-4F6C-B72D-935823F9FA2F}" destId="{88083275-79D1-4CF4-A2E4-FB4B7D966A06}" srcOrd="0" destOrd="0" presId="urn:microsoft.com/office/officeart/2005/8/layout/chevron2"/>
    <dgm:cxn modelId="{B19763E0-330F-4087-9E8D-46CF54156BA4}" type="presParOf" srcId="{88083275-79D1-4CF4-A2E4-FB4B7D966A06}" destId="{1BD1B19E-48D5-4A72-AC80-F9B9E0F65CAD}" srcOrd="0" destOrd="0" presId="urn:microsoft.com/office/officeart/2005/8/layout/chevron2"/>
    <dgm:cxn modelId="{26237962-3C95-45D1-8AC5-E44D7794236D}" type="presParOf" srcId="{88083275-79D1-4CF4-A2E4-FB4B7D966A06}" destId="{82B28102-4B29-4AE1-94B7-9394E3E34CE5}" srcOrd="1" destOrd="0" presId="urn:microsoft.com/office/officeart/2005/8/layout/chevron2"/>
    <dgm:cxn modelId="{AB761CCA-7C6F-4017-8E80-1CA97F8A4608}" type="presParOf" srcId="{BC97599F-F408-4F6C-B72D-935823F9FA2F}" destId="{F809B6BB-8F3F-4AD4-ABA4-42903B72A259}" srcOrd="1" destOrd="0" presId="urn:microsoft.com/office/officeart/2005/8/layout/chevron2"/>
    <dgm:cxn modelId="{666147DC-DF82-4D71-A50D-A210EA21DA3A}" type="presParOf" srcId="{BC97599F-F408-4F6C-B72D-935823F9FA2F}" destId="{172EFB09-37BB-41FC-A484-E6558B48EEBC}" srcOrd="2" destOrd="0" presId="urn:microsoft.com/office/officeart/2005/8/layout/chevron2"/>
    <dgm:cxn modelId="{7B234926-2C1C-4250-BC65-B5158EED9AF8}" type="presParOf" srcId="{172EFB09-37BB-41FC-A484-E6558B48EEBC}" destId="{F1836C17-2865-4480-B4F1-0FDF07A2687D}" srcOrd="0" destOrd="0" presId="urn:microsoft.com/office/officeart/2005/8/layout/chevron2"/>
    <dgm:cxn modelId="{EAE8D3F0-AF32-439D-9716-3F11D4280F53}" type="presParOf" srcId="{172EFB09-37BB-41FC-A484-E6558B48EEBC}" destId="{BDDF9758-44A8-4376-969A-CB02381DAD61}" srcOrd="1" destOrd="0" presId="urn:microsoft.com/office/officeart/2005/8/layout/chevron2"/>
    <dgm:cxn modelId="{AAAF5E9D-9C80-4347-9415-E397850A930F}" type="presParOf" srcId="{BC97599F-F408-4F6C-B72D-935823F9FA2F}" destId="{BF10F4A3-3467-4F39-AB76-F08AC95CA07C}" srcOrd="3" destOrd="0" presId="urn:microsoft.com/office/officeart/2005/8/layout/chevron2"/>
    <dgm:cxn modelId="{5DF5F7E7-6D75-4747-BC91-C642D465AA0E}" type="presParOf" srcId="{BC97599F-F408-4F6C-B72D-935823F9FA2F}" destId="{7E4C0635-C2BE-477C-991E-092418AEDF30}" srcOrd="4" destOrd="0" presId="urn:microsoft.com/office/officeart/2005/8/layout/chevron2"/>
    <dgm:cxn modelId="{F219A57C-FE8E-419C-AC55-A9DA58AC45BE}" type="presParOf" srcId="{7E4C0635-C2BE-477C-991E-092418AEDF30}" destId="{4806B056-8E4A-4742-A9F8-EC7D16035E20}" srcOrd="0" destOrd="0" presId="urn:microsoft.com/office/officeart/2005/8/layout/chevron2"/>
    <dgm:cxn modelId="{37C306DD-B74E-4139-AA5C-C3810C654CC2}" type="presParOf" srcId="{7E4C0635-C2BE-477C-991E-092418AEDF30}" destId="{FC044F44-C37C-4A69-A12A-13EBB2C74A77}"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54451C-EBFD-4917-84D7-FDD8B3D69EE6}" type="doc">
      <dgm:prSet loTypeId="urn:microsoft.com/office/officeart/2005/8/layout/chevron2" loCatId="list" qsTypeId="urn:microsoft.com/office/officeart/2005/8/quickstyle/simple1" qsCatId="simple" csTypeId="urn:microsoft.com/office/officeart/2005/8/colors/accent1_1" csCatId="accent1" phldr="1"/>
      <dgm:spPr/>
      <dgm:t>
        <a:bodyPr/>
        <a:lstStyle/>
        <a:p>
          <a:endParaRPr lang="en-US"/>
        </a:p>
      </dgm:t>
    </dgm:pt>
    <dgm:pt modelId="{C295546B-9570-4E45-872E-CE4BB8B4BA31}">
      <dgm:prSet phldrT="[Text]"/>
      <dgm:spPr/>
      <dgm:t>
        <a:bodyPr/>
        <a:lstStyle/>
        <a:p>
          <a:r>
            <a:rPr lang="en-US" dirty="0"/>
            <a:t> 4</a:t>
          </a:r>
        </a:p>
      </dgm:t>
    </dgm:pt>
    <dgm:pt modelId="{EB4278AB-0EE0-4053-A88A-11C72E55C378}" type="parTrans" cxnId="{BC0EF6B4-F6DA-4DBF-9A9D-1F91286A5C35}">
      <dgm:prSet/>
      <dgm:spPr/>
      <dgm:t>
        <a:bodyPr/>
        <a:lstStyle/>
        <a:p>
          <a:endParaRPr lang="en-US"/>
        </a:p>
      </dgm:t>
    </dgm:pt>
    <dgm:pt modelId="{E54A59C4-BD42-41D5-9D98-84ADD8DD1CEF}" type="sibTrans" cxnId="{BC0EF6B4-F6DA-4DBF-9A9D-1F91286A5C35}">
      <dgm:prSet/>
      <dgm:spPr/>
      <dgm:t>
        <a:bodyPr/>
        <a:lstStyle/>
        <a:p>
          <a:endParaRPr lang="en-US"/>
        </a:p>
      </dgm:t>
    </dgm:pt>
    <dgm:pt modelId="{F8EBEAB0-D2D4-4E60-9590-3458F951D881}">
      <dgm:prSet phldrT="[Text]" custT="1"/>
      <dgm:spPr/>
      <dgm:t>
        <a:bodyPr/>
        <a:lstStyle/>
        <a:p>
          <a:pPr>
            <a:buNone/>
          </a:pPr>
          <a:r>
            <a:rPr lang="en-US" sz="2200" b="1" i="0" dirty="0"/>
            <a:t>Networking</a:t>
          </a:r>
          <a:r>
            <a:rPr lang="en-US" sz="2900" b="1" i="0" dirty="0"/>
            <a:t>: </a:t>
          </a:r>
          <a:r>
            <a:rPr lang="en-US" sz="2200" b="0" i="0" dirty="0"/>
            <a:t>Being around people from different backgrounds can expose you to new ideas and inspire creative thinking.</a:t>
          </a:r>
          <a:endParaRPr lang="en-US" sz="2200" b="0" dirty="0"/>
        </a:p>
      </dgm:t>
    </dgm:pt>
    <dgm:pt modelId="{078E8AD8-D36C-4975-B83B-2E20BADC823B}" type="parTrans" cxnId="{F412752A-8230-4473-BFA4-8881E6F55343}">
      <dgm:prSet/>
      <dgm:spPr/>
      <dgm:t>
        <a:bodyPr/>
        <a:lstStyle/>
        <a:p>
          <a:endParaRPr lang="en-US"/>
        </a:p>
      </dgm:t>
    </dgm:pt>
    <dgm:pt modelId="{DB866EDC-DCA3-4AA8-93EC-9996EBD9506D}" type="sibTrans" cxnId="{F412752A-8230-4473-BFA4-8881E6F55343}">
      <dgm:prSet/>
      <dgm:spPr/>
      <dgm:t>
        <a:bodyPr/>
        <a:lstStyle/>
        <a:p>
          <a:endParaRPr lang="en-US"/>
        </a:p>
      </dgm:t>
    </dgm:pt>
    <dgm:pt modelId="{0C5EE0C7-B294-4BE0-828F-33D9B3C32974}">
      <dgm:prSet phldrT="[Text]"/>
      <dgm:spPr/>
      <dgm:t>
        <a:bodyPr/>
        <a:lstStyle/>
        <a:p>
          <a:r>
            <a:rPr lang="en-US" dirty="0"/>
            <a:t>5</a:t>
          </a:r>
        </a:p>
      </dgm:t>
    </dgm:pt>
    <dgm:pt modelId="{3ACCA756-9C8C-46BF-9E1F-C856965BC65D}" type="parTrans" cxnId="{CA2504F7-5003-4CE2-AFFD-FC7B3CE8B1E2}">
      <dgm:prSet/>
      <dgm:spPr/>
      <dgm:t>
        <a:bodyPr/>
        <a:lstStyle/>
        <a:p>
          <a:endParaRPr lang="en-US"/>
        </a:p>
      </dgm:t>
    </dgm:pt>
    <dgm:pt modelId="{FAABDA2F-AAC2-4684-9699-C8E9BB90191A}" type="sibTrans" cxnId="{CA2504F7-5003-4CE2-AFFD-FC7B3CE8B1E2}">
      <dgm:prSet/>
      <dgm:spPr/>
      <dgm:t>
        <a:bodyPr/>
        <a:lstStyle/>
        <a:p>
          <a:endParaRPr lang="en-US"/>
        </a:p>
      </dgm:t>
    </dgm:pt>
    <dgm:pt modelId="{33E0F89A-84E1-49DC-8E98-779C36C483AC}">
      <dgm:prSet phldrT="[Text]" custT="1"/>
      <dgm:spPr/>
      <dgm:t>
        <a:bodyPr/>
        <a:lstStyle/>
        <a:p>
          <a:pPr>
            <a:buNone/>
          </a:pPr>
          <a:r>
            <a:rPr lang="en-US" sz="2200" b="1" i="0" dirty="0"/>
            <a:t>Experimenting: </a:t>
          </a:r>
          <a:r>
            <a:rPr lang="en-US" sz="2200" b="0" i="0" dirty="0"/>
            <a:t>a creative person is willing to test it and see if it works. They see failure as an opportunity to learn and improve. To develop this skill, keep working on a problem.</a:t>
          </a:r>
          <a:r>
            <a:rPr lang="en-US" sz="2200" b="1" i="0" dirty="0"/>
            <a:t> </a:t>
          </a:r>
          <a:endParaRPr lang="en-US" sz="2200" dirty="0"/>
        </a:p>
      </dgm:t>
    </dgm:pt>
    <dgm:pt modelId="{14476C0C-C716-432D-8580-6BAED8B358B5}" type="parTrans" cxnId="{D122789D-5AD8-4939-A330-1FCDA8CCC687}">
      <dgm:prSet/>
      <dgm:spPr/>
      <dgm:t>
        <a:bodyPr/>
        <a:lstStyle/>
        <a:p>
          <a:endParaRPr lang="en-US"/>
        </a:p>
      </dgm:t>
    </dgm:pt>
    <dgm:pt modelId="{76B6D7A4-481E-43E1-871E-17CDDC0BAD7E}" type="sibTrans" cxnId="{D122789D-5AD8-4939-A330-1FCDA8CCC687}">
      <dgm:prSet/>
      <dgm:spPr/>
      <dgm:t>
        <a:bodyPr/>
        <a:lstStyle/>
        <a:p>
          <a:endParaRPr lang="en-US"/>
        </a:p>
      </dgm:t>
    </dgm:pt>
    <dgm:pt modelId="{BC97599F-F408-4F6C-B72D-935823F9FA2F}" type="pres">
      <dgm:prSet presAssocID="{E354451C-EBFD-4917-84D7-FDD8B3D69EE6}" presName="linearFlow" presStyleCnt="0">
        <dgm:presLayoutVars>
          <dgm:dir/>
          <dgm:animLvl val="lvl"/>
          <dgm:resizeHandles val="exact"/>
        </dgm:presLayoutVars>
      </dgm:prSet>
      <dgm:spPr/>
    </dgm:pt>
    <dgm:pt modelId="{88083275-79D1-4CF4-A2E4-FB4B7D966A06}" type="pres">
      <dgm:prSet presAssocID="{C295546B-9570-4E45-872E-CE4BB8B4BA31}" presName="composite" presStyleCnt="0"/>
      <dgm:spPr/>
    </dgm:pt>
    <dgm:pt modelId="{1BD1B19E-48D5-4A72-AC80-F9B9E0F65CAD}" type="pres">
      <dgm:prSet presAssocID="{C295546B-9570-4E45-872E-CE4BB8B4BA31}" presName="parentText" presStyleLbl="alignNode1" presStyleIdx="0" presStyleCnt="2">
        <dgm:presLayoutVars>
          <dgm:chMax val="1"/>
          <dgm:bulletEnabled val="1"/>
        </dgm:presLayoutVars>
      </dgm:prSet>
      <dgm:spPr/>
    </dgm:pt>
    <dgm:pt modelId="{82B28102-4B29-4AE1-94B7-9394E3E34CE5}" type="pres">
      <dgm:prSet presAssocID="{C295546B-9570-4E45-872E-CE4BB8B4BA31}" presName="descendantText" presStyleLbl="alignAcc1" presStyleIdx="0" presStyleCnt="2" custLinFactNeighborX="0" custLinFactNeighborY="-5579">
        <dgm:presLayoutVars>
          <dgm:bulletEnabled val="1"/>
        </dgm:presLayoutVars>
      </dgm:prSet>
      <dgm:spPr/>
    </dgm:pt>
    <dgm:pt modelId="{F809B6BB-8F3F-4AD4-ABA4-42903B72A259}" type="pres">
      <dgm:prSet presAssocID="{E54A59C4-BD42-41D5-9D98-84ADD8DD1CEF}" presName="sp" presStyleCnt="0"/>
      <dgm:spPr/>
    </dgm:pt>
    <dgm:pt modelId="{172EFB09-37BB-41FC-A484-E6558B48EEBC}" type="pres">
      <dgm:prSet presAssocID="{0C5EE0C7-B294-4BE0-828F-33D9B3C32974}" presName="composite" presStyleCnt="0"/>
      <dgm:spPr/>
    </dgm:pt>
    <dgm:pt modelId="{F1836C17-2865-4480-B4F1-0FDF07A2687D}" type="pres">
      <dgm:prSet presAssocID="{0C5EE0C7-B294-4BE0-828F-33D9B3C32974}" presName="parentText" presStyleLbl="alignNode1" presStyleIdx="1" presStyleCnt="2">
        <dgm:presLayoutVars>
          <dgm:chMax val="1"/>
          <dgm:bulletEnabled val="1"/>
        </dgm:presLayoutVars>
      </dgm:prSet>
      <dgm:spPr/>
    </dgm:pt>
    <dgm:pt modelId="{BDDF9758-44A8-4376-969A-CB02381DAD61}" type="pres">
      <dgm:prSet presAssocID="{0C5EE0C7-B294-4BE0-828F-33D9B3C32974}" presName="descendantText" presStyleLbl="alignAcc1" presStyleIdx="1" presStyleCnt="2" custLinFactNeighborX="0">
        <dgm:presLayoutVars>
          <dgm:bulletEnabled val="1"/>
        </dgm:presLayoutVars>
      </dgm:prSet>
      <dgm:spPr/>
    </dgm:pt>
  </dgm:ptLst>
  <dgm:cxnLst>
    <dgm:cxn modelId="{F412752A-8230-4473-BFA4-8881E6F55343}" srcId="{C295546B-9570-4E45-872E-CE4BB8B4BA31}" destId="{F8EBEAB0-D2D4-4E60-9590-3458F951D881}" srcOrd="0" destOrd="0" parTransId="{078E8AD8-D36C-4975-B83B-2E20BADC823B}" sibTransId="{DB866EDC-DCA3-4AA8-93EC-9996EBD9506D}"/>
    <dgm:cxn modelId="{E8719D60-ED72-415B-A39A-4E562D6782A8}" type="presOf" srcId="{F8EBEAB0-D2D4-4E60-9590-3458F951D881}" destId="{82B28102-4B29-4AE1-94B7-9394E3E34CE5}" srcOrd="0" destOrd="0" presId="urn:microsoft.com/office/officeart/2005/8/layout/chevron2"/>
    <dgm:cxn modelId="{1292CB8D-5154-484C-9519-4585255A04F5}" type="presOf" srcId="{0C5EE0C7-B294-4BE0-828F-33D9B3C32974}" destId="{F1836C17-2865-4480-B4F1-0FDF07A2687D}" srcOrd="0" destOrd="0" presId="urn:microsoft.com/office/officeart/2005/8/layout/chevron2"/>
    <dgm:cxn modelId="{B13A3B92-240A-44C7-A1F8-E7ABFE11F9B0}" type="presOf" srcId="{C295546B-9570-4E45-872E-CE4BB8B4BA31}" destId="{1BD1B19E-48D5-4A72-AC80-F9B9E0F65CAD}" srcOrd="0" destOrd="0" presId="urn:microsoft.com/office/officeart/2005/8/layout/chevron2"/>
    <dgm:cxn modelId="{D122789D-5AD8-4939-A330-1FCDA8CCC687}" srcId="{0C5EE0C7-B294-4BE0-828F-33D9B3C32974}" destId="{33E0F89A-84E1-49DC-8E98-779C36C483AC}" srcOrd="0" destOrd="0" parTransId="{14476C0C-C716-432D-8580-6BAED8B358B5}" sibTransId="{76B6D7A4-481E-43E1-871E-17CDDC0BAD7E}"/>
    <dgm:cxn modelId="{BC0EF6B4-F6DA-4DBF-9A9D-1F91286A5C35}" srcId="{E354451C-EBFD-4917-84D7-FDD8B3D69EE6}" destId="{C295546B-9570-4E45-872E-CE4BB8B4BA31}" srcOrd="0" destOrd="0" parTransId="{EB4278AB-0EE0-4053-A88A-11C72E55C378}" sibTransId="{E54A59C4-BD42-41D5-9D98-84ADD8DD1CEF}"/>
    <dgm:cxn modelId="{2AF0FAE2-32B7-41FD-AE9E-249EA43C4B58}" type="presOf" srcId="{E354451C-EBFD-4917-84D7-FDD8B3D69EE6}" destId="{BC97599F-F408-4F6C-B72D-935823F9FA2F}" srcOrd="0" destOrd="0" presId="urn:microsoft.com/office/officeart/2005/8/layout/chevron2"/>
    <dgm:cxn modelId="{CA2504F7-5003-4CE2-AFFD-FC7B3CE8B1E2}" srcId="{E354451C-EBFD-4917-84D7-FDD8B3D69EE6}" destId="{0C5EE0C7-B294-4BE0-828F-33D9B3C32974}" srcOrd="1" destOrd="0" parTransId="{3ACCA756-9C8C-46BF-9E1F-C856965BC65D}" sibTransId="{FAABDA2F-AAC2-4684-9699-C8E9BB90191A}"/>
    <dgm:cxn modelId="{A75FFBFE-3C8D-450E-9C5A-37238137E7A0}" type="presOf" srcId="{33E0F89A-84E1-49DC-8E98-779C36C483AC}" destId="{BDDF9758-44A8-4376-969A-CB02381DAD61}" srcOrd="0" destOrd="0" presId="urn:microsoft.com/office/officeart/2005/8/layout/chevron2"/>
    <dgm:cxn modelId="{D4D0D87D-699F-4511-919D-97D661CA8FE2}" type="presParOf" srcId="{BC97599F-F408-4F6C-B72D-935823F9FA2F}" destId="{88083275-79D1-4CF4-A2E4-FB4B7D966A06}" srcOrd="0" destOrd="0" presId="urn:microsoft.com/office/officeart/2005/8/layout/chevron2"/>
    <dgm:cxn modelId="{B19763E0-330F-4087-9E8D-46CF54156BA4}" type="presParOf" srcId="{88083275-79D1-4CF4-A2E4-FB4B7D966A06}" destId="{1BD1B19E-48D5-4A72-AC80-F9B9E0F65CAD}" srcOrd="0" destOrd="0" presId="urn:microsoft.com/office/officeart/2005/8/layout/chevron2"/>
    <dgm:cxn modelId="{26237962-3C95-45D1-8AC5-E44D7794236D}" type="presParOf" srcId="{88083275-79D1-4CF4-A2E4-FB4B7D966A06}" destId="{82B28102-4B29-4AE1-94B7-9394E3E34CE5}" srcOrd="1" destOrd="0" presId="urn:microsoft.com/office/officeart/2005/8/layout/chevron2"/>
    <dgm:cxn modelId="{AB761CCA-7C6F-4017-8E80-1CA97F8A4608}" type="presParOf" srcId="{BC97599F-F408-4F6C-B72D-935823F9FA2F}" destId="{F809B6BB-8F3F-4AD4-ABA4-42903B72A259}" srcOrd="1" destOrd="0" presId="urn:microsoft.com/office/officeart/2005/8/layout/chevron2"/>
    <dgm:cxn modelId="{666147DC-DF82-4D71-A50D-A210EA21DA3A}" type="presParOf" srcId="{BC97599F-F408-4F6C-B72D-935823F9FA2F}" destId="{172EFB09-37BB-41FC-A484-E6558B48EEBC}" srcOrd="2" destOrd="0" presId="urn:microsoft.com/office/officeart/2005/8/layout/chevron2"/>
    <dgm:cxn modelId="{7B234926-2C1C-4250-BC65-B5158EED9AF8}" type="presParOf" srcId="{172EFB09-37BB-41FC-A484-E6558B48EEBC}" destId="{F1836C17-2865-4480-B4F1-0FDF07A2687D}" srcOrd="0" destOrd="0" presId="urn:microsoft.com/office/officeart/2005/8/layout/chevron2"/>
    <dgm:cxn modelId="{EAE8D3F0-AF32-439D-9716-3F11D4280F53}" type="presParOf" srcId="{172EFB09-37BB-41FC-A484-E6558B48EEBC}" destId="{BDDF9758-44A8-4376-969A-CB02381DAD6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5597F1-E586-4558-A4D8-2472A9691258}" type="doc">
      <dgm:prSet loTypeId="urn:microsoft.com/office/officeart/2005/8/layout/list1" loCatId="list" qsTypeId="urn:microsoft.com/office/officeart/2005/8/quickstyle/simple1" qsCatId="simple" csTypeId="urn:microsoft.com/office/officeart/2005/8/colors/colorful2" csCatId="colorful" phldr="1"/>
      <dgm:spPr/>
      <dgm:t>
        <a:bodyPr/>
        <a:lstStyle/>
        <a:p>
          <a:pPr rtl="1"/>
          <a:endParaRPr lang="ar-EG"/>
        </a:p>
      </dgm:t>
    </dgm:pt>
    <dgm:pt modelId="{FF166FB0-F004-4632-9AED-D2D0767DFBE3}">
      <dgm:prSet phldrT="[Text]" custT="1"/>
      <dgm:spPr/>
      <dgm:t>
        <a:bodyPr/>
        <a:lstStyle/>
        <a:p>
          <a:pPr algn="ctr" rtl="0"/>
          <a:r>
            <a:rPr lang="en-US" sz="3200" b="0" i="0" dirty="0"/>
            <a:t>Increased employee attraction and retention</a:t>
          </a:r>
          <a:endParaRPr lang="ar-EG" sz="3200" dirty="0"/>
        </a:p>
      </dgm:t>
    </dgm:pt>
    <dgm:pt modelId="{7755D985-3644-49EF-9AA4-FF078CB1E6C4}" type="parTrans" cxnId="{F7EC081E-E91A-448A-A495-B11A2E8B5AB5}">
      <dgm:prSet/>
      <dgm:spPr/>
      <dgm:t>
        <a:bodyPr/>
        <a:lstStyle/>
        <a:p>
          <a:pPr rtl="1"/>
          <a:endParaRPr lang="ar-EG"/>
        </a:p>
      </dgm:t>
    </dgm:pt>
    <dgm:pt modelId="{FCA8D34E-E48F-41B4-8260-DD9CCD301A3C}" type="sibTrans" cxnId="{F7EC081E-E91A-448A-A495-B11A2E8B5AB5}">
      <dgm:prSet/>
      <dgm:spPr/>
      <dgm:t>
        <a:bodyPr/>
        <a:lstStyle/>
        <a:p>
          <a:pPr rtl="1"/>
          <a:endParaRPr lang="ar-EG"/>
        </a:p>
      </dgm:t>
    </dgm:pt>
    <dgm:pt modelId="{076C87A7-EDD5-453C-B04A-07B81F24CBE6}">
      <dgm:prSet phldrT="[Text]" custT="1"/>
      <dgm:spPr/>
      <dgm:t>
        <a:bodyPr/>
        <a:lstStyle/>
        <a:p>
          <a:pPr algn="ctr" rtl="0"/>
          <a:r>
            <a:rPr lang="en-US" sz="3200" b="0" i="0" dirty="0"/>
            <a:t>Improved teamwork and collaboration</a:t>
          </a:r>
          <a:endParaRPr lang="ar-EG" sz="3200" dirty="0"/>
        </a:p>
      </dgm:t>
    </dgm:pt>
    <dgm:pt modelId="{DECBE796-1C95-429F-BB18-3B5DA84514F4}" type="parTrans" cxnId="{D02F5527-C2E7-4625-9B7D-3E196A1E1655}">
      <dgm:prSet/>
      <dgm:spPr/>
      <dgm:t>
        <a:bodyPr/>
        <a:lstStyle/>
        <a:p>
          <a:pPr rtl="1"/>
          <a:endParaRPr lang="ar-EG"/>
        </a:p>
      </dgm:t>
    </dgm:pt>
    <dgm:pt modelId="{80D43316-145D-40B2-A428-C0F856091169}" type="sibTrans" cxnId="{D02F5527-C2E7-4625-9B7D-3E196A1E1655}">
      <dgm:prSet/>
      <dgm:spPr/>
      <dgm:t>
        <a:bodyPr/>
        <a:lstStyle/>
        <a:p>
          <a:pPr rtl="1"/>
          <a:endParaRPr lang="ar-EG"/>
        </a:p>
      </dgm:t>
    </dgm:pt>
    <dgm:pt modelId="{A74F6195-2E4A-47A5-8D40-DCDB185C9219}">
      <dgm:prSet phldrT="[Text]" custT="1"/>
      <dgm:spPr/>
      <dgm:t>
        <a:bodyPr/>
        <a:lstStyle/>
        <a:p>
          <a:pPr algn="ctr" rtl="0"/>
          <a:r>
            <a:rPr lang="en-US" sz="3200" b="0" i="0" dirty="0"/>
            <a:t>Enhanced productivity and problem-solving</a:t>
          </a:r>
          <a:endParaRPr lang="ar-EG" sz="3200" dirty="0"/>
        </a:p>
      </dgm:t>
    </dgm:pt>
    <dgm:pt modelId="{C4D959D5-930B-463A-8F6B-C8C4A4DA9914}" type="parTrans" cxnId="{B60732DA-D772-4F8F-9B1F-0E6B7B2AAD98}">
      <dgm:prSet/>
      <dgm:spPr/>
      <dgm:t>
        <a:bodyPr/>
        <a:lstStyle/>
        <a:p>
          <a:pPr rtl="1"/>
          <a:endParaRPr lang="ar-EG"/>
        </a:p>
      </dgm:t>
    </dgm:pt>
    <dgm:pt modelId="{51AC3FAA-943E-4BC6-A3B8-F88A21C14CC0}" type="sibTrans" cxnId="{B60732DA-D772-4F8F-9B1F-0E6B7B2AAD98}">
      <dgm:prSet/>
      <dgm:spPr/>
      <dgm:t>
        <a:bodyPr/>
        <a:lstStyle/>
        <a:p>
          <a:pPr rtl="1"/>
          <a:endParaRPr lang="ar-EG"/>
        </a:p>
      </dgm:t>
    </dgm:pt>
    <dgm:pt modelId="{87DB27B9-3FEE-43AC-9875-BC821EB8CB34}" type="pres">
      <dgm:prSet presAssocID="{495597F1-E586-4558-A4D8-2472A9691258}" presName="linear" presStyleCnt="0">
        <dgm:presLayoutVars>
          <dgm:dir/>
          <dgm:animLvl val="lvl"/>
          <dgm:resizeHandles val="exact"/>
        </dgm:presLayoutVars>
      </dgm:prSet>
      <dgm:spPr/>
    </dgm:pt>
    <dgm:pt modelId="{18D905AE-086E-4A9C-B38B-BE1FF4548577}" type="pres">
      <dgm:prSet presAssocID="{FF166FB0-F004-4632-9AED-D2D0767DFBE3}" presName="parentLin" presStyleCnt="0"/>
      <dgm:spPr/>
    </dgm:pt>
    <dgm:pt modelId="{71E344E1-1344-482C-829D-B7469A44F77A}" type="pres">
      <dgm:prSet presAssocID="{FF166FB0-F004-4632-9AED-D2D0767DFBE3}" presName="parentLeftMargin" presStyleLbl="node1" presStyleIdx="0" presStyleCnt="3"/>
      <dgm:spPr/>
    </dgm:pt>
    <dgm:pt modelId="{04AC387A-BDC6-4E14-8AEC-201621D55C44}" type="pres">
      <dgm:prSet presAssocID="{FF166FB0-F004-4632-9AED-D2D0767DFBE3}" presName="parentText" presStyleLbl="node1" presStyleIdx="0" presStyleCnt="3" custScaleY="212531">
        <dgm:presLayoutVars>
          <dgm:chMax val="0"/>
          <dgm:bulletEnabled val="1"/>
        </dgm:presLayoutVars>
      </dgm:prSet>
      <dgm:spPr/>
    </dgm:pt>
    <dgm:pt modelId="{638B05C0-FA2B-459F-B944-8452C987A58A}" type="pres">
      <dgm:prSet presAssocID="{FF166FB0-F004-4632-9AED-D2D0767DFBE3}" presName="negativeSpace" presStyleCnt="0"/>
      <dgm:spPr/>
    </dgm:pt>
    <dgm:pt modelId="{9EC883CD-5FC1-4027-81E8-2A0AE8AC9C65}" type="pres">
      <dgm:prSet presAssocID="{FF166FB0-F004-4632-9AED-D2D0767DFBE3}" presName="childText" presStyleLbl="conFgAcc1" presStyleIdx="0" presStyleCnt="3">
        <dgm:presLayoutVars>
          <dgm:bulletEnabled val="1"/>
        </dgm:presLayoutVars>
      </dgm:prSet>
      <dgm:spPr/>
    </dgm:pt>
    <dgm:pt modelId="{2F130D3F-AF88-4C8D-9701-14A27D6EC39D}" type="pres">
      <dgm:prSet presAssocID="{FCA8D34E-E48F-41B4-8260-DD9CCD301A3C}" presName="spaceBetweenRectangles" presStyleCnt="0"/>
      <dgm:spPr/>
    </dgm:pt>
    <dgm:pt modelId="{7B03067B-3EC0-4D8C-93C7-501AE3B8CAB6}" type="pres">
      <dgm:prSet presAssocID="{076C87A7-EDD5-453C-B04A-07B81F24CBE6}" presName="parentLin" presStyleCnt="0"/>
      <dgm:spPr/>
    </dgm:pt>
    <dgm:pt modelId="{D0F205FF-6C65-4837-8BCB-17DD64AC0ADB}" type="pres">
      <dgm:prSet presAssocID="{076C87A7-EDD5-453C-B04A-07B81F24CBE6}" presName="parentLeftMargin" presStyleLbl="node1" presStyleIdx="0" presStyleCnt="3"/>
      <dgm:spPr/>
    </dgm:pt>
    <dgm:pt modelId="{CFB9B72F-DA99-4820-B534-EE92EA0DC503}" type="pres">
      <dgm:prSet presAssocID="{076C87A7-EDD5-453C-B04A-07B81F24CBE6}" presName="parentText" presStyleLbl="node1" presStyleIdx="1" presStyleCnt="3" custScaleY="212531">
        <dgm:presLayoutVars>
          <dgm:chMax val="0"/>
          <dgm:bulletEnabled val="1"/>
        </dgm:presLayoutVars>
      </dgm:prSet>
      <dgm:spPr/>
    </dgm:pt>
    <dgm:pt modelId="{7AD1010B-9B79-4DD7-A986-1216416DA4C5}" type="pres">
      <dgm:prSet presAssocID="{076C87A7-EDD5-453C-B04A-07B81F24CBE6}" presName="negativeSpace" presStyleCnt="0"/>
      <dgm:spPr/>
    </dgm:pt>
    <dgm:pt modelId="{7C12CEF2-DF78-4839-B96F-FA552276B984}" type="pres">
      <dgm:prSet presAssocID="{076C87A7-EDD5-453C-B04A-07B81F24CBE6}" presName="childText" presStyleLbl="conFgAcc1" presStyleIdx="1" presStyleCnt="3">
        <dgm:presLayoutVars>
          <dgm:bulletEnabled val="1"/>
        </dgm:presLayoutVars>
      </dgm:prSet>
      <dgm:spPr/>
    </dgm:pt>
    <dgm:pt modelId="{F278ED80-9817-46F2-98C5-D3931A2FA281}" type="pres">
      <dgm:prSet presAssocID="{80D43316-145D-40B2-A428-C0F856091169}" presName="spaceBetweenRectangles" presStyleCnt="0"/>
      <dgm:spPr/>
    </dgm:pt>
    <dgm:pt modelId="{E18CE9F5-4678-42AC-8A3E-D814CBA99003}" type="pres">
      <dgm:prSet presAssocID="{A74F6195-2E4A-47A5-8D40-DCDB185C9219}" presName="parentLin" presStyleCnt="0"/>
      <dgm:spPr/>
    </dgm:pt>
    <dgm:pt modelId="{17F8E7B7-BB00-46CD-8FF3-31CACF451ED6}" type="pres">
      <dgm:prSet presAssocID="{A74F6195-2E4A-47A5-8D40-DCDB185C9219}" presName="parentLeftMargin" presStyleLbl="node1" presStyleIdx="1" presStyleCnt="3"/>
      <dgm:spPr/>
    </dgm:pt>
    <dgm:pt modelId="{5F1573D1-DEA8-46DE-AF29-F5B82146FB80}" type="pres">
      <dgm:prSet presAssocID="{A74F6195-2E4A-47A5-8D40-DCDB185C9219}" presName="parentText" presStyleLbl="node1" presStyleIdx="2" presStyleCnt="3" custScaleY="212531">
        <dgm:presLayoutVars>
          <dgm:chMax val="0"/>
          <dgm:bulletEnabled val="1"/>
        </dgm:presLayoutVars>
      </dgm:prSet>
      <dgm:spPr/>
    </dgm:pt>
    <dgm:pt modelId="{17A5F824-AE33-4215-B244-45CF5BF74641}" type="pres">
      <dgm:prSet presAssocID="{A74F6195-2E4A-47A5-8D40-DCDB185C9219}" presName="negativeSpace" presStyleCnt="0"/>
      <dgm:spPr/>
    </dgm:pt>
    <dgm:pt modelId="{94E656C6-CE15-45D9-B741-D901CB021C9A}" type="pres">
      <dgm:prSet presAssocID="{A74F6195-2E4A-47A5-8D40-DCDB185C9219}" presName="childText" presStyleLbl="conFgAcc1" presStyleIdx="2" presStyleCnt="3">
        <dgm:presLayoutVars>
          <dgm:bulletEnabled val="1"/>
        </dgm:presLayoutVars>
      </dgm:prSet>
      <dgm:spPr/>
    </dgm:pt>
  </dgm:ptLst>
  <dgm:cxnLst>
    <dgm:cxn modelId="{3758930F-5476-4F84-AD7E-B1F5E87C5320}" type="presOf" srcId="{FF166FB0-F004-4632-9AED-D2D0767DFBE3}" destId="{71E344E1-1344-482C-829D-B7469A44F77A}" srcOrd="0" destOrd="0" presId="urn:microsoft.com/office/officeart/2005/8/layout/list1"/>
    <dgm:cxn modelId="{F7EC081E-E91A-448A-A495-B11A2E8B5AB5}" srcId="{495597F1-E586-4558-A4D8-2472A9691258}" destId="{FF166FB0-F004-4632-9AED-D2D0767DFBE3}" srcOrd="0" destOrd="0" parTransId="{7755D985-3644-49EF-9AA4-FF078CB1E6C4}" sibTransId="{FCA8D34E-E48F-41B4-8260-DD9CCD301A3C}"/>
    <dgm:cxn modelId="{84E52D21-F1A4-41D5-AA16-1274BAC19BCD}" type="presOf" srcId="{076C87A7-EDD5-453C-B04A-07B81F24CBE6}" destId="{D0F205FF-6C65-4837-8BCB-17DD64AC0ADB}" srcOrd="0" destOrd="0" presId="urn:microsoft.com/office/officeart/2005/8/layout/list1"/>
    <dgm:cxn modelId="{D02F5527-C2E7-4625-9B7D-3E196A1E1655}" srcId="{495597F1-E586-4558-A4D8-2472A9691258}" destId="{076C87A7-EDD5-453C-B04A-07B81F24CBE6}" srcOrd="1" destOrd="0" parTransId="{DECBE796-1C95-429F-BB18-3B5DA84514F4}" sibTransId="{80D43316-145D-40B2-A428-C0F856091169}"/>
    <dgm:cxn modelId="{727B7171-F8F6-42A7-914D-32083CC0802C}" type="presOf" srcId="{A74F6195-2E4A-47A5-8D40-DCDB185C9219}" destId="{5F1573D1-DEA8-46DE-AF29-F5B82146FB80}" srcOrd="1" destOrd="0" presId="urn:microsoft.com/office/officeart/2005/8/layout/list1"/>
    <dgm:cxn modelId="{4E13BE79-288E-4B18-87B9-6FE70BE61CBC}" type="presOf" srcId="{495597F1-E586-4558-A4D8-2472A9691258}" destId="{87DB27B9-3FEE-43AC-9875-BC821EB8CB34}" srcOrd="0" destOrd="0" presId="urn:microsoft.com/office/officeart/2005/8/layout/list1"/>
    <dgm:cxn modelId="{E8300FD7-6235-4DF8-A35D-5E3688DAC07F}" type="presOf" srcId="{076C87A7-EDD5-453C-B04A-07B81F24CBE6}" destId="{CFB9B72F-DA99-4820-B534-EE92EA0DC503}" srcOrd="1" destOrd="0" presId="urn:microsoft.com/office/officeart/2005/8/layout/list1"/>
    <dgm:cxn modelId="{B60732DA-D772-4F8F-9B1F-0E6B7B2AAD98}" srcId="{495597F1-E586-4558-A4D8-2472A9691258}" destId="{A74F6195-2E4A-47A5-8D40-DCDB185C9219}" srcOrd="2" destOrd="0" parTransId="{C4D959D5-930B-463A-8F6B-C8C4A4DA9914}" sibTransId="{51AC3FAA-943E-4BC6-A3B8-F88A21C14CC0}"/>
    <dgm:cxn modelId="{49F378DB-1D26-49B0-BFE8-3CAC93F3E743}" type="presOf" srcId="{A74F6195-2E4A-47A5-8D40-DCDB185C9219}" destId="{17F8E7B7-BB00-46CD-8FF3-31CACF451ED6}" srcOrd="0" destOrd="0" presId="urn:microsoft.com/office/officeart/2005/8/layout/list1"/>
    <dgm:cxn modelId="{272DABE3-BAA0-43F0-8E19-16225D2F4E3E}" type="presOf" srcId="{FF166FB0-F004-4632-9AED-D2D0767DFBE3}" destId="{04AC387A-BDC6-4E14-8AEC-201621D55C44}" srcOrd="1" destOrd="0" presId="urn:microsoft.com/office/officeart/2005/8/layout/list1"/>
    <dgm:cxn modelId="{2E3EC1BA-1ABB-4E3E-A788-81A57D73FA5E}" type="presParOf" srcId="{87DB27B9-3FEE-43AC-9875-BC821EB8CB34}" destId="{18D905AE-086E-4A9C-B38B-BE1FF4548577}" srcOrd="0" destOrd="0" presId="urn:microsoft.com/office/officeart/2005/8/layout/list1"/>
    <dgm:cxn modelId="{09D63114-889D-4526-9252-ADF87C332E30}" type="presParOf" srcId="{18D905AE-086E-4A9C-B38B-BE1FF4548577}" destId="{71E344E1-1344-482C-829D-B7469A44F77A}" srcOrd="0" destOrd="0" presId="urn:microsoft.com/office/officeart/2005/8/layout/list1"/>
    <dgm:cxn modelId="{E798E359-0D16-4BE3-8EA9-1CBC7BCDCB5F}" type="presParOf" srcId="{18D905AE-086E-4A9C-B38B-BE1FF4548577}" destId="{04AC387A-BDC6-4E14-8AEC-201621D55C44}" srcOrd="1" destOrd="0" presId="urn:microsoft.com/office/officeart/2005/8/layout/list1"/>
    <dgm:cxn modelId="{1AD57580-FE8B-498F-BAD5-2E4326836167}" type="presParOf" srcId="{87DB27B9-3FEE-43AC-9875-BC821EB8CB34}" destId="{638B05C0-FA2B-459F-B944-8452C987A58A}" srcOrd="1" destOrd="0" presId="urn:microsoft.com/office/officeart/2005/8/layout/list1"/>
    <dgm:cxn modelId="{642EB225-549C-4122-8D57-0DDAEC973DF1}" type="presParOf" srcId="{87DB27B9-3FEE-43AC-9875-BC821EB8CB34}" destId="{9EC883CD-5FC1-4027-81E8-2A0AE8AC9C65}" srcOrd="2" destOrd="0" presId="urn:microsoft.com/office/officeart/2005/8/layout/list1"/>
    <dgm:cxn modelId="{7FB9E7BF-3E38-4DA3-B326-F1B1CD77691F}" type="presParOf" srcId="{87DB27B9-3FEE-43AC-9875-BC821EB8CB34}" destId="{2F130D3F-AF88-4C8D-9701-14A27D6EC39D}" srcOrd="3" destOrd="0" presId="urn:microsoft.com/office/officeart/2005/8/layout/list1"/>
    <dgm:cxn modelId="{A17DD5BD-83BE-44D1-BE11-A3A978F115A5}" type="presParOf" srcId="{87DB27B9-3FEE-43AC-9875-BC821EB8CB34}" destId="{7B03067B-3EC0-4D8C-93C7-501AE3B8CAB6}" srcOrd="4" destOrd="0" presId="urn:microsoft.com/office/officeart/2005/8/layout/list1"/>
    <dgm:cxn modelId="{6A17F736-1F86-4DBA-9001-F765D71B0D79}" type="presParOf" srcId="{7B03067B-3EC0-4D8C-93C7-501AE3B8CAB6}" destId="{D0F205FF-6C65-4837-8BCB-17DD64AC0ADB}" srcOrd="0" destOrd="0" presId="urn:microsoft.com/office/officeart/2005/8/layout/list1"/>
    <dgm:cxn modelId="{AC8E8484-86B3-4662-B8CE-307FED93338C}" type="presParOf" srcId="{7B03067B-3EC0-4D8C-93C7-501AE3B8CAB6}" destId="{CFB9B72F-DA99-4820-B534-EE92EA0DC503}" srcOrd="1" destOrd="0" presId="urn:microsoft.com/office/officeart/2005/8/layout/list1"/>
    <dgm:cxn modelId="{99414329-C4CB-4176-82C9-D0E7ACA6F32D}" type="presParOf" srcId="{87DB27B9-3FEE-43AC-9875-BC821EB8CB34}" destId="{7AD1010B-9B79-4DD7-A986-1216416DA4C5}" srcOrd="5" destOrd="0" presId="urn:microsoft.com/office/officeart/2005/8/layout/list1"/>
    <dgm:cxn modelId="{8F9EB613-BB12-4B1E-95A9-00A33E275445}" type="presParOf" srcId="{87DB27B9-3FEE-43AC-9875-BC821EB8CB34}" destId="{7C12CEF2-DF78-4839-B96F-FA552276B984}" srcOrd="6" destOrd="0" presId="urn:microsoft.com/office/officeart/2005/8/layout/list1"/>
    <dgm:cxn modelId="{CFB9CF72-7F26-46FF-AA2A-A2177F9F8C17}" type="presParOf" srcId="{87DB27B9-3FEE-43AC-9875-BC821EB8CB34}" destId="{F278ED80-9817-46F2-98C5-D3931A2FA281}" srcOrd="7" destOrd="0" presId="urn:microsoft.com/office/officeart/2005/8/layout/list1"/>
    <dgm:cxn modelId="{E510DAAE-5111-4C4B-9CC1-E1BEC71BB746}" type="presParOf" srcId="{87DB27B9-3FEE-43AC-9875-BC821EB8CB34}" destId="{E18CE9F5-4678-42AC-8A3E-D814CBA99003}" srcOrd="8" destOrd="0" presId="urn:microsoft.com/office/officeart/2005/8/layout/list1"/>
    <dgm:cxn modelId="{CBDC2A16-2B87-42EA-A3DF-234A489197F0}" type="presParOf" srcId="{E18CE9F5-4678-42AC-8A3E-D814CBA99003}" destId="{17F8E7B7-BB00-46CD-8FF3-31CACF451ED6}" srcOrd="0" destOrd="0" presId="urn:microsoft.com/office/officeart/2005/8/layout/list1"/>
    <dgm:cxn modelId="{82B1254B-82CE-4A7C-A39F-D39D6C567D6F}" type="presParOf" srcId="{E18CE9F5-4678-42AC-8A3E-D814CBA99003}" destId="{5F1573D1-DEA8-46DE-AF29-F5B82146FB80}" srcOrd="1" destOrd="0" presId="urn:microsoft.com/office/officeart/2005/8/layout/list1"/>
    <dgm:cxn modelId="{C7C2A7E8-701C-4A5A-9BA5-4E56C7B4B716}" type="presParOf" srcId="{87DB27B9-3FEE-43AC-9875-BC821EB8CB34}" destId="{17A5F824-AE33-4215-B244-45CF5BF74641}" srcOrd="9" destOrd="0" presId="urn:microsoft.com/office/officeart/2005/8/layout/list1"/>
    <dgm:cxn modelId="{87B9440B-6A2E-4CB2-8EFC-EC6C8BA46AFE}" type="presParOf" srcId="{87DB27B9-3FEE-43AC-9875-BC821EB8CB34}" destId="{94E656C6-CE15-45D9-B741-D901CB021C9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82B40C-A74D-41EC-BB92-9BAAED391EC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8CE638E1-630E-4C17-944B-20C5606D2683}">
      <dgm:prSet phldrT="[Text]"/>
      <dgm:spPr/>
      <dgm:t>
        <a:bodyPr/>
        <a:lstStyle/>
        <a:p>
          <a:pPr rtl="1"/>
          <a:r>
            <a:rPr lang="en-US" b="1" i="0" dirty="0"/>
            <a:t>Brainstorming</a:t>
          </a:r>
          <a:endParaRPr lang="ar-EG" dirty="0"/>
        </a:p>
      </dgm:t>
    </dgm:pt>
    <dgm:pt modelId="{482495C7-1F1A-483A-947C-5333152C51C1}" type="parTrans" cxnId="{43267922-AACA-407A-BC9E-7821211CEC4F}">
      <dgm:prSet/>
      <dgm:spPr/>
      <dgm:t>
        <a:bodyPr/>
        <a:lstStyle/>
        <a:p>
          <a:pPr rtl="1"/>
          <a:endParaRPr lang="ar-EG"/>
        </a:p>
      </dgm:t>
    </dgm:pt>
    <dgm:pt modelId="{7C93A9BB-4EAC-47D8-B962-D8D749EEE08E}" type="sibTrans" cxnId="{43267922-AACA-407A-BC9E-7821211CEC4F}">
      <dgm:prSet/>
      <dgm:spPr/>
      <dgm:t>
        <a:bodyPr/>
        <a:lstStyle/>
        <a:p>
          <a:pPr rtl="1"/>
          <a:endParaRPr lang="ar-EG"/>
        </a:p>
      </dgm:t>
    </dgm:pt>
    <dgm:pt modelId="{BEED5195-AA04-4750-A0EF-E90AC270E735}">
      <dgm:prSet phldrT="[Text]"/>
      <dgm:spPr/>
      <dgm:t>
        <a:bodyPr/>
        <a:lstStyle/>
        <a:p>
          <a:pPr rtl="0"/>
          <a:r>
            <a:rPr lang="en-US" b="0" i="0" dirty="0"/>
            <a:t>The main goal is to form a group of people and throw around ideas without interference</a:t>
          </a:r>
          <a:endParaRPr lang="ar-EG" dirty="0"/>
        </a:p>
      </dgm:t>
    </dgm:pt>
    <dgm:pt modelId="{D8A77308-4EFD-4779-AC1F-B1615CFF66F6}" type="parTrans" cxnId="{7B73D5D4-764F-4AF6-8811-ED7B272B0140}">
      <dgm:prSet/>
      <dgm:spPr/>
      <dgm:t>
        <a:bodyPr/>
        <a:lstStyle/>
        <a:p>
          <a:pPr rtl="1"/>
          <a:endParaRPr lang="ar-EG"/>
        </a:p>
      </dgm:t>
    </dgm:pt>
    <dgm:pt modelId="{14C118C5-4766-44CA-AF88-0A5A0A1B1D47}" type="sibTrans" cxnId="{7B73D5D4-764F-4AF6-8811-ED7B272B0140}">
      <dgm:prSet/>
      <dgm:spPr/>
      <dgm:t>
        <a:bodyPr/>
        <a:lstStyle/>
        <a:p>
          <a:pPr rtl="1"/>
          <a:endParaRPr lang="ar-EG"/>
        </a:p>
      </dgm:t>
    </dgm:pt>
    <dgm:pt modelId="{5C012C7B-64CB-4C6A-8E82-8CAFB1B2550D}">
      <dgm:prSet phldrT="[Text]"/>
      <dgm:spPr/>
      <dgm:t>
        <a:bodyPr/>
        <a:lstStyle/>
        <a:p>
          <a:pPr rtl="1"/>
          <a:r>
            <a:rPr lang="en-US" b="1" i="0" dirty="0"/>
            <a:t>Lateral thinking</a:t>
          </a:r>
          <a:endParaRPr lang="ar-EG" dirty="0"/>
        </a:p>
      </dgm:t>
    </dgm:pt>
    <dgm:pt modelId="{B3E96FF2-F8AC-4E41-8611-0443192F2299}" type="parTrans" cxnId="{8148D8D0-7081-4867-B34A-8F9AA4251078}">
      <dgm:prSet/>
      <dgm:spPr/>
      <dgm:t>
        <a:bodyPr/>
        <a:lstStyle/>
        <a:p>
          <a:pPr rtl="1"/>
          <a:endParaRPr lang="ar-EG"/>
        </a:p>
      </dgm:t>
    </dgm:pt>
    <dgm:pt modelId="{37FDA75D-0196-4F3A-AED5-7034B3CEA598}" type="sibTrans" cxnId="{8148D8D0-7081-4867-B34A-8F9AA4251078}">
      <dgm:prSet/>
      <dgm:spPr/>
      <dgm:t>
        <a:bodyPr/>
        <a:lstStyle/>
        <a:p>
          <a:pPr rtl="1"/>
          <a:endParaRPr lang="ar-EG"/>
        </a:p>
      </dgm:t>
    </dgm:pt>
    <dgm:pt modelId="{9AB648C7-013E-4F80-BE7E-67FAB8B7CB70}">
      <dgm:prSet phldrT="[Text]"/>
      <dgm:spPr/>
      <dgm:t>
        <a:bodyPr/>
        <a:lstStyle/>
        <a:p>
          <a:pPr rtl="0"/>
          <a:r>
            <a:rPr lang="en-US" b="0" i="0" dirty="0"/>
            <a:t>involves looking in</a:t>
          </a:r>
          <a:r>
            <a:rPr lang="en-US" b="1" i="0" dirty="0"/>
            <a:t> less obvious areas and lines of reasoning</a:t>
          </a:r>
          <a:r>
            <a:rPr lang="en-US" b="0" i="0" dirty="0"/>
            <a:t>. It can work well if you and your partners try to put yourselves under different perspectives or reverse the problem to look at it differently.</a:t>
          </a:r>
          <a:endParaRPr lang="ar-EG" dirty="0"/>
        </a:p>
      </dgm:t>
    </dgm:pt>
    <dgm:pt modelId="{4440F029-D62B-4EDE-BE64-6E22608FFDA3}" type="parTrans" cxnId="{E4F19041-28C2-4554-BDF0-7E6FCE00230D}">
      <dgm:prSet/>
      <dgm:spPr/>
      <dgm:t>
        <a:bodyPr/>
        <a:lstStyle/>
        <a:p>
          <a:pPr rtl="1"/>
          <a:endParaRPr lang="ar-EG"/>
        </a:p>
      </dgm:t>
    </dgm:pt>
    <dgm:pt modelId="{6D23D93F-8768-4715-8A7A-13596C739AF6}" type="sibTrans" cxnId="{E4F19041-28C2-4554-BDF0-7E6FCE00230D}">
      <dgm:prSet/>
      <dgm:spPr/>
      <dgm:t>
        <a:bodyPr/>
        <a:lstStyle/>
        <a:p>
          <a:pPr rtl="1"/>
          <a:endParaRPr lang="ar-EG"/>
        </a:p>
      </dgm:t>
    </dgm:pt>
    <dgm:pt modelId="{B528B2A7-AA56-4BA8-9EE2-0A0CAAA21866}">
      <dgm:prSet phldrT="[Text]"/>
      <dgm:spPr/>
      <dgm:t>
        <a:bodyPr/>
        <a:lstStyle/>
        <a:p>
          <a:pPr rtl="1"/>
          <a:r>
            <a:rPr lang="en-US" b="1" i="0" dirty="0"/>
            <a:t>Mind mapping</a:t>
          </a:r>
          <a:endParaRPr lang="ar-EG" dirty="0"/>
        </a:p>
      </dgm:t>
    </dgm:pt>
    <dgm:pt modelId="{01233EE2-050C-4D83-A4D3-371B321F1DB0}" type="parTrans" cxnId="{B1EF6720-61C7-4212-9C22-BDE34E32D48C}">
      <dgm:prSet/>
      <dgm:spPr/>
      <dgm:t>
        <a:bodyPr/>
        <a:lstStyle/>
        <a:p>
          <a:pPr rtl="1"/>
          <a:endParaRPr lang="ar-EG"/>
        </a:p>
      </dgm:t>
    </dgm:pt>
    <dgm:pt modelId="{9ED7C873-258B-404F-B030-D25DA72358AA}" type="sibTrans" cxnId="{B1EF6720-61C7-4212-9C22-BDE34E32D48C}">
      <dgm:prSet/>
      <dgm:spPr/>
      <dgm:t>
        <a:bodyPr/>
        <a:lstStyle/>
        <a:p>
          <a:pPr rtl="1"/>
          <a:endParaRPr lang="ar-EG"/>
        </a:p>
      </dgm:t>
    </dgm:pt>
    <dgm:pt modelId="{D64D61DC-8F01-4842-9816-CE42AFE729B9}">
      <dgm:prSet phldrT="[Text]"/>
      <dgm:spPr/>
      <dgm:t>
        <a:bodyPr/>
        <a:lstStyle/>
        <a:p>
          <a:pPr algn="ctr" rtl="0"/>
          <a:r>
            <a:rPr lang="en-US" b="0" i="0" dirty="0"/>
            <a:t>helps you connect ideas you never imagined could be combined. Because of that, it might help you reach appropriate solutions while using creative thinking skills.</a:t>
          </a:r>
          <a:endParaRPr lang="ar-EG" dirty="0"/>
        </a:p>
      </dgm:t>
    </dgm:pt>
    <dgm:pt modelId="{FD668AD6-C63E-4887-9EE2-EA59BF2E608B}" type="parTrans" cxnId="{BBABCD79-F884-4838-8945-0F8F83399296}">
      <dgm:prSet/>
      <dgm:spPr/>
      <dgm:t>
        <a:bodyPr/>
        <a:lstStyle/>
        <a:p>
          <a:pPr rtl="1"/>
          <a:endParaRPr lang="ar-EG"/>
        </a:p>
      </dgm:t>
    </dgm:pt>
    <dgm:pt modelId="{3A612C51-5C4B-4500-9788-64DA3AA5E6F9}" type="sibTrans" cxnId="{BBABCD79-F884-4838-8945-0F8F83399296}">
      <dgm:prSet/>
      <dgm:spPr/>
      <dgm:t>
        <a:bodyPr/>
        <a:lstStyle/>
        <a:p>
          <a:pPr rtl="1"/>
          <a:endParaRPr lang="ar-EG"/>
        </a:p>
      </dgm:t>
    </dgm:pt>
    <dgm:pt modelId="{A0325FCC-05AF-4C45-8F1D-4809DF7E16CF}" type="pres">
      <dgm:prSet presAssocID="{5182B40C-A74D-41EC-BB92-9BAAED391ECC}" presName="linearFlow" presStyleCnt="0">
        <dgm:presLayoutVars>
          <dgm:dir/>
          <dgm:animLvl val="lvl"/>
          <dgm:resizeHandles val="exact"/>
        </dgm:presLayoutVars>
      </dgm:prSet>
      <dgm:spPr/>
    </dgm:pt>
    <dgm:pt modelId="{370E6EDA-77BD-4340-86C7-657F44F86C56}" type="pres">
      <dgm:prSet presAssocID="{8CE638E1-630E-4C17-944B-20C5606D2683}" presName="composite" presStyleCnt="0"/>
      <dgm:spPr/>
    </dgm:pt>
    <dgm:pt modelId="{D951FC31-0DCA-4247-8D1A-DEB39E56C1B4}" type="pres">
      <dgm:prSet presAssocID="{8CE638E1-630E-4C17-944B-20C5606D2683}" presName="parentText" presStyleLbl="alignNode1" presStyleIdx="0" presStyleCnt="3">
        <dgm:presLayoutVars>
          <dgm:chMax val="1"/>
          <dgm:bulletEnabled val="1"/>
        </dgm:presLayoutVars>
      </dgm:prSet>
      <dgm:spPr/>
    </dgm:pt>
    <dgm:pt modelId="{0342E63E-B8F0-449B-A21A-96F56F275EC0}" type="pres">
      <dgm:prSet presAssocID="{8CE638E1-630E-4C17-944B-20C5606D2683}" presName="descendantText" presStyleLbl="alignAcc1" presStyleIdx="0" presStyleCnt="3" custLinFactNeighborY="-14364">
        <dgm:presLayoutVars>
          <dgm:bulletEnabled val="1"/>
        </dgm:presLayoutVars>
      </dgm:prSet>
      <dgm:spPr/>
    </dgm:pt>
    <dgm:pt modelId="{E31619AA-FCDC-490D-B0BC-416864FBBAB7}" type="pres">
      <dgm:prSet presAssocID="{7C93A9BB-4EAC-47D8-B962-D8D749EEE08E}" presName="sp" presStyleCnt="0"/>
      <dgm:spPr/>
    </dgm:pt>
    <dgm:pt modelId="{2053D799-29F1-4E9B-B921-8FE861151125}" type="pres">
      <dgm:prSet presAssocID="{5C012C7B-64CB-4C6A-8E82-8CAFB1B2550D}" presName="composite" presStyleCnt="0"/>
      <dgm:spPr/>
    </dgm:pt>
    <dgm:pt modelId="{E5D39EB3-70F9-4F90-9E89-B97F65B7F385}" type="pres">
      <dgm:prSet presAssocID="{5C012C7B-64CB-4C6A-8E82-8CAFB1B2550D}" presName="parentText" presStyleLbl="alignNode1" presStyleIdx="1" presStyleCnt="3">
        <dgm:presLayoutVars>
          <dgm:chMax val="1"/>
          <dgm:bulletEnabled val="1"/>
        </dgm:presLayoutVars>
      </dgm:prSet>
      <dgm:spPr/>
    </dgm:pt>
    <dgm:pt modelId="{D075CA4B-D7F5-405A-AA2C-8B314829AC11}" type="pres">
      <dgm:prSet presAssocID="{5C012C7B-64CB-4C6A-8E82-8CAFB1B2550D}" presName="descendantText" presStyleLbl="alignAcc1" presStyleIdx="1" presStyleCnt="3">
        <dgm:presLayoutVars>
          <dgm:bulletEnabled val="1"/>
        </dgm:presLayoutVars>
      </dgm:prSet>
      <dgm:spPr/>
    </dgm:pt>
    <dgm:pt modelId="{C324A916-E406-4C2F-B916-105594389A38}" type="pres">
      <dgm:prSet presAssocID="{37FDA75D-0196-4F3A-AED5-7034B3CEA598}" presName="sp" presStyleCnt="0"/>
      <dgm:spPr/>
    </dgm:pt>
    <dgm:pt modelId="{5E7FCA3A-D97D-418D-9A90-5BB26364FD0C}" type="pres">
      <dgm:prSet presAssocID="{B528B2A7-AA56-4BA8-9EE2-0A0CAAA21866}" presName="composite" presStyleCnt="0"/>
      <dgm:spPr/>
    </dgm:pt>
    <dgm:pt modelId="{EA5B88B2-DD07-4E54-B78E-5A75A131C727}" type="pres">
      <dgm:prSet presAssocID="{B528B2A7-AA56-4BA8-9EE2-0A0CAAA21866}" presName="parentText" presStyleLbl="alignNode1" presStyleIdx="2" presStyleCnt="3">
        <dgm:presLayoutVars>
          <dgm:chMax val="1"/>
          <dgm:bulletEnabled val="1"/>
        </dgm:presLayoutVars>
      </dgm:prSet>
      <dgm:spPr/>
    </dgm:pt>
    <dgm:pt modelId="{DC5B7F72-2F7C-4A1F-8BE4-59751DF4D7F4}" type="pres">
      <dgm:prSet presAssocID="{B528B2A7-AA56-4BA8-9EE2-0A0CAAA21866}" presName="descendantText" presStyleLbl="alignAcc1" presStyleIdx="2" presStyleCnt="3">
        <dgm:presLayoutVars>
          <dgm:bulletEnabled val="1"/>
        </dgm:presLayoutVars>
      </dgm:prSet>
      <dgm:spPr/>
    </dgm:pt>
  </dgm:ptLst>
  <dgm:cxnLst>
    <dgm:cxn modelId="{7AA8A601-E76E-4CFB-A2C9-9D8AE20E1D0B}" type="presOf" srcId="{BEED5195-AA04-4750-A0EF-E90AC270E735}" destId="{0342E63E-B8F0-449B-A21A-96F56F275EC0}" srcOrd="0" destOrd="0" presId="urn:microsoft.com/office/officeart/2005/8/layout/chevron2"/>
    <dgm:cxn modelId="{B1EF6720-61C7-4212-9C22-BDE34E32D48C}" srcId="{5182B40C-A74D-41EC-BB92-9BAAED391ECC}" destId="{B528B2A7-AA56-4BA8-9EE2-0A0CAAA21866}" srcOrd="2" destOrd="0" parTransId="{01233EE2-050C-4D83-A4D3-371B321F1DB0}" sibTransId="{9ED7C873-258B-404F-B030-D25DA72358AA}"/>
    <dgm:cxn modelId="{43267922-AACA-407A-BC9E-7821211CEC4F}" srcId="{5182B40C-A74D-41EC-BB92-9BAAED391ECC}" destId="{8CE638E1-630E-4C17-944B-20C5606D2683}" srcOrd="0" destOrd="0" parTransId="{482495C7-1F1A-483A-947C-5333152C51C1}" sibTransId="{7C93A9BB-4EAC-47D8-B962-D8D749EEE08E}"/>
    <dgm:cxn modelId="{E4F19041-28C2-4554-BDF0-7E6FCE00230D}" srcId="{5C012C7B-64CB-4C6A-8E82-8CAFB1B2550D}" destId="{9AB648C7-013E-4F80-BE7E-67FAB8B7CB70}" srcOrd="0" destOrd="0" parTransId="{4440F029-D62B-4EDE-BE64-6E22608FFDA3}" sibTransId="{6D23D93F-8768-4715-8A7A-13596C739AF6}"/>
    <dgm:cxn modelId="{BBABCD79-F884-4838-8945-0F8F83399296}" srcId="{B528B2A7-AA56-4BA8-9EE2-0A0CAAA21866}" destId="{D64D61DC-8F01-4842-9816-CE42AFE729B9}" srcOrd="0" destOrd="0" parTransId="{FD668AD6-C63E-4887-9EE2-EA59BF2E608B}" sibTransId="{3A612C51-5C4B-4500-9788-64DA3AA5E6F9}"/>
    <dgm:cxn modelId="{1AC27596-2BCA-4933-8307-34C9C2573EC3}" type="presOf" srcId="{9AB648C7-013E-4F80-BE7E-67FAB8B7CB70}" destId="{D075CA4B-D7F5-405A-AA2C-8B314829AC11}" srcOrd="0" destOrd="0" presId="urn:microsoft.com/office/officeart/2005/8/layout/chevron2"/>
    <dgm:cxn modelId="{F864A39B-6B95-449D-A02A-9631A3FE79DA}" type="presOf" srcId="{D64D61DC-8F01-4842-9816-CE42AFE729B9}" destId="{DC5B7F72-2F7C-4A1F-8BE4-59751DF4D7F4}" srcOrd="0" destOrd="0" presId="urn:microsoft.com/office/officeart/2005/8/layout/chevron2"/>
    <dgm:cxn modelId="{8D29D5A1-E1DE-4E94-8F79-AC866ED0F92A}" type="presOf" srcId="{B528B2A7-AA56-4BA8-9EE2-0A0CAAA21866}" destId="{EA5B88B2-DD07-4E54-B78E-5A75A131C727}" srcOrd="0" destOrd="0" presId="urn:microsoft.com/office/officeart/2005/8/layout/chevron2"/>
    <dgm:cxn modelId="{42036BAD-DAA4-4FA8-9A4B-304A733486FC}" type="presOf" srcId="{8CE638E1-630E-4C17-944B-20C5606D2683}" destId="{D951FC31-0DCA-4247-8D1A-DEB39E56C1B4}" srcOrd="0" destOrd="0" presId="urn:microsoft.com/office/officeart/2005/8/layout/chevron2"/>
    <dgm:cxn modelId="{8148D8D0-7081-4867-B34A-8F9AA4251078}" srcId="{5182B40C-A74D-41EC-BB92-9BAAED391ECC}" destId="{5C012C7B-64CB-4C6A-8E82-8CAFB1B2550D}" srcOrd="1" destOrd="0" parTransId="{B3E96FF2-F8AC-4E41-8611-0443192F2299}" sibTransId="{37FDA75D-0196-4F3A-AED5-7034B3CEA598}"/>
    <dgm:cxn modelId="{7B73D5D4-764F-4AF6-8811-ED7B272B0140}" srcId="{8CE638E1-630E-4C17-944B-20C5606D2683}" destId="{BEED5195-AA04-4750-A0EF-E90AC270E735}" srcOrd="0" destOrd="0" parTransId="{D8A77308-4EFD-4779-AC1F-B1615CFF66F6}" sibTransId="{14C118C5-4766-44CA-AF88-0A5A0A1B1D47}"/>
    <dgm:cxn modelId="{E40066FC-6E7F-437E-AEBA-248E48742BEB}" type="presOf" srcId="{5182B40C-A74D-41EC-BB92-9BAAED391ECC}" destId="{A0325FCC-05AF-4C45-8F1D-4809DF7E16CF}" srcOrd="0" destOrd="0" presId="urn:microsoft.com/office/officeart/2005/8/layout/chevron2"/>
    <dgm:cxn modelId="{30B370FE-2DD0-469E-8B5B-EA57570C7AA1}" type="presOf" srcId="{5C012C7B-64CB-4C6A-8E82-8CAFB1B2550D}" destId="{E5D39EB3-70F9-4F90-9E89-B97F65B7F385}" srcOrd="0" destOrd="0" presId="urn:microsoft.com/office/officeart/2005/8/layout/chevron2"/>
    <dgm:cxn modelId="{DAF939B0-E0B7-4B8D-B7A4-B80A2995A0B7}" type="presParOf" srcId="{A0325FCC-05AF-4C45-8F1D-4809DF7E16CF}" destId="{370E6EDA-77BD-4340-86C7-657F44F86C56}" srcOrd="0" destOrd="0" presId="urn:microsoft.com/office/officeart/2005/8/layout/chevron2"/>
    <dgm:cxn modelId="{3BF2AB71-0F23-44F5-A7D6-18339F4865B7}" type="presParOf" srcId="{370E6EDA-77BD-4340-86C7-657F44F86C56}" destId="{D951FC31-0DCA-4247-8D1A-DEB39E56C1B4}" srcOrd="0" destOrd="0" presId="urn:microsoft.com/office/officeart/2005/8/layout/chevron2"/>
    <dgm:cxn modelId="{3FACBDE9-E1C4-4E18-8525-539F0F3E4D17}" type="presParOf" srcId="{370E6EDA-77BD-4340-86C7-657F44F86C56}" destId="{0342E63E-B8F0-449B-A21A-96F56F275EC0}" srcOrd="1" destOrd="0" presId="urn:microsoft.com/office/officeart/2005/8/layout/chevron2"/>
    <dgm:cxn modelId="{96255C0A-1FDA-4D48-BB04-705D8543A6DC}" type="presParOf" srcId="{A0325FCC-05AF-4C45-8F1D-4809DF7E16CF}" destId="{E31619AA-FCDC-490D-B0BC-416864FBBAB7}" srcOrd="1" destOrd="0" presId="urn:microsoft.com/office/officeart/2005/8/layout/chevron2"/>
    <dgm:cxn modelId="{DFAECBF1-47E0-42E3-B358-7459922BF1DD}" type="presParOf" srcId="{A0325FCC-05AF-4C45-8F1D-4809DF7E16CF}" destId="{2053D799-29F1-4E9B-B921-8FE861151125}" srcOrd="2" destOrd="0" presId="urn:microsoft.com/office/officeart/2005/8/layout/chevron2"/>
    <dgm:cxn modelId="{69C9BD85-81AC-4345-ACC9-62622B9BDE18}" type="presParOf" srcId="{2053D799-29F1-4E9B-B921-8FE861151125}" destId="{E5D39EB3-70F9-4F90-9E89-B97F65B7F385}" srcOrd="0" destOrd="0" presId="urn:microsoft.com/office/officeart/2005/8/layout/chevron2"/>
    <dgm:cxn modelId="{7D0AA08A-16F8-42FD-A020-57D2BB8399E7}" type="presParOf" srcId="{2053D799-29F1-4E9B-B921-8FE861151125}" destId="{D075CA4B-D7F5-405A-AA2C-8B314829AC11}" srcOrd="1" destOrd="0" presId="urn:microsoft.com/office/officeart/2005/8/layout/chevron2"/>
    <dgm:cxn modelId="{00D924AE-02F0-42AF-83DA-E2541937E8A8}" type="presParOf" srcId="{A0325FCC-05AF-4C45-8F1D-4809DF7E16CF}" destId="{C324A916-E406-4C2F-B916-105594389A38}" srcOrd="3" destOrd="0" presId="urn:microsoft.com/office/officeart/2005/8/layout/chevron2"/>
    <dgm:cxn modelId="{C627E7BF-F9B9-4FD9-851B-8A6EAE809C1C}" type="presParOf" srcId="{A0325FCC-05AF-4C45-8F1D-4809DF7E16CF}" destId="{5E7FCA3A-D97D-418D-9A90-5BB26364FD0C}" srcOrd="4" destOrd="0" presId="urn:microsoft.com/office/officeart/2005/8/layout/chevron2"/>
    <dgm:cxn modelId="{09F6D35D-6D97-43A9-96A8-4EA9065F73D0}" type="presParOf" srcId="{5E7FCA3A-D97D-418D-9A90-5BB26364FD0C}" destId="{EA5B88B2-DD07-4E54-B78E-5A75A131C727}" srcOrd="0" destOrd="0" presId="urn:microsoft.com/office/officeart/2005/8/layout/chevron2"/>
    <dgm:cxn modelId="{BC114E79-2D2E-4149-9F35-4E7B8E219309}" type="presParOf" srcId="{5E7FCA3A-D97D-418D-9A90-5BB26364FD0C}" destId="{DC5B7F72-2F7C-4A1F-8BE4-59751DF4D7F4}"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AE2E6D-9D02-45FE-B11D-2B77AE7F2A39}"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1ACCF54E-D894-47AA-A8B1-5239E5FFDC88}">
      <dgm:prSet phldrT="[Text]"/>
      <dgm:spPr/>
      <dgm:t>
        <a:bodyPr/>
        <a:lstStyle/>
        <a:p>
          <a:pPr rtl="1"/>
          <a:endParaRPr lang="ar-EG" dirty="0"/>
        </a:p>
      </dgm:t>
    </dgm:pt>
    <dgm:pt modelId="{216507C8-4588-4A85-B1E4-970C328AC379}" type="parTrans" cxnId="{5A7D367C-DBB3-466B-8F06-B4931BDD0CE6}">
      <dgm:prSet/>
      <dgm:spPr/>
      <dgm:t>
        <a:bodyPr/>
        <a:lstStyle/>
        <a:p>
          <a:pPr rtl="1"/>
          <a:endParaRPr lang="ar-EG"/>
        </a:p>
      </dgm:t>
    </dgm:pt>
    <dgm:pt modelId="{7A764E4F-1D92-421A-9708-E247B204A49C}" type="sibTrans" cxnId="{5A7D367C-DBB3-466B-8F06-B4931BDD0CE6}">
      <dgm:prSet/>
      <dgm:spPr/>
      <dgm:t>
        <a:bodyPr/>
        <a:lstStyle/>
        <a:p>
          <a:pPr rtl="1"/>
          <a:endParaRPr lang="ar-EG"/>
        </a:p>
      </dgm:t>
    </dgm:pt>
    <dgm:pt modelId="{E544486C-583E-4509-82CB-FA86153C4F83}">
      <dgm:prSet phldrT="[Text]"/>
      <dgm:spPr/>
      <dgm:t>
        <a:bodyPr/>
        <a:lstStyle/>
        <a:p>
          <a:pPr rtl="1"/>
          <a:endParaRPr lang="ar-EG" dirty="0"/>
        </a:p>
      </dgm:t>
    </dgm:pt>
    <dgm:pt modelId="{52855491-93DB-4A25-8D2F-E4F21185C256}" type="parTrans" cxnId="{AE4607B5-8407-4CE0-9402-2211DDDC5C72}">
      <dgm:prSet/>
      <dgm:spPr/>
      <dgm:t>
        <a:bodyPr/>
        <a:lstStyle/>
        <a:p>
          <a:pPr rtl="1"/>
          <a:endParaRPr lang="ar-EG"/>
        </a:p>
      </dgm:t>
    </dgm:pt>
    <dgm:pt modelId="{470F8E23-756F-4C68-BC1B-1F4696F0306D}" type="sibTrans" cxnId="{AE4607B5-8407-4CE0-9402-2211DDDC5C72}">
      <dgm:prSet/>
      <dgm:spPr/>
      <dgm:t>
        <a:bodyPr/>
        <a:lstStyle/>
        <a:p>
          <a:pPr rtl="1"/>
          <a:endParaRPr lang="ar-EG"/>
        </a:p>
      </dgm:t>
    </dgm:pt>
    <dgm:pt modelId="{8C44485B-30BF-4D25-B940-4F923A613206}">
      <dgm:prSet phldrT="[Text]" custT="1"/>
      <dgm:spPr/>
      <dgm:t>
        <a:bodyPr/>
        <a:lstStyle/>
        <a:p>
          <a:pPr algn="ctr" rtl="0"/>
          <a:r>
            <a:rPr lang="en-US" sz="2000" b="1" dirty="0"/>
            <a:t>Analysis</a:t>
          </a:r>
          <a:r>
            <a:rPr lang="ar-EG" sz="2400" b="1" dirty="0"/>
            <a:t> </a:t>
          </a:r>
          <a:r>
            <a:rPr lang="en-US" sz="1500" dirty="0"/>
            <a:t>skills further assist you in identifying the discrepancies and the possible actions which can resolve the issue.</a:t>
          </a:r>
          <a:endParaRPr lang="ar-EG" sz="1500" dirty="0"/>
        </a:p>
      </dgm:t>
    </dgm:pt>
    <dgm:pt modelId="{7FB6C501-E2EC-47E3-A817-B43C9E11C2E2}" type="parTrans" cxnId="{47974113-AA19-4EB7-92B1-D4C9D235462E}">
      <dgm:prSet/>
      <dgm:spPr/>
      <dgm:t>
        <a:bodyPr/>
        <a:lstStyle/>
        <a:p>
          <a:pPr rtl="1"/>
          <a:endParaRPr lang="ar-EG"/>
        </a:p>
      </dgm:t>
    </dgm:pt>
    <dgm:pt modelId="{5B430A3D-2E8B-4412-8B16-B0389A57145A}" type="sibTrans" cxnId="{47974113-AA19-4EB7-92B1-D4C9D235462E}">
      <dgm:prSet/>
      <dgm:spPr/>
      <dgm:t>
        <a:bodyPr/>
        <a:lstStyle/>
        <a:p>
          <a:pPr rtl="1"/>
          <a:endParaRPr lang="ar-EG"/>
        </a:p>
      </dgm:t>
    </dgm:pt>
    <dgm:pt modelId="{1509BC41-5A62-4670-86A5-ADFEF5338E6D}">
      <dgm:prSet phldrT="[Text]"/>
      <dgm:spPr/>
      <dgm:t>
        <a:bodyPr/>
        <a:lstStyle/>
        <a:p>
          <a:pPr rtl="1"/>
          <a:endParaRPr lang="ar-EG" dirty="0"/>
        </a:p>
      </dgm:t>
    </dgm:pt>
    <dgm:pt modelId="{FA049947-CF2D-4DD8-9B85-D313C2AAAB54}" type="parTrans" cxnId="{6B2E071B-A7A0-4330-B71C-C0597A057CA8}">
      <dgm:prSet/>
      <dgm:spPr/>
      <dgm:t>
        <a:bodyPr/>
        <a:lstStyle/>
        <a:p>
          <a:pPr rtl="1"/>
          <a:endParaRPr lang="ar-EG"/>
        </a:p>
      </dgm:t>
    </dgm:pt>
    <dgm:pt modelId="{A903FE79-4140-424D-BDF3-DA0EEF926F1E}" type="sibTrans" cxnId="{6B2E071B-A7A0-4330-B71C-C0597A057CA8}">
      <dgm:prSet/>
      <dgm:spPr/>
      <dgm:t>
        <a:bodyPr/>
        <a:lstStyle/>
        <a:p>
          <a:pPr rtl="1"/>
          <a:endParaRPr lang="ar-EG"/>
        </a:p>
      </dgm:t>
    </dgm:pt>
    <dgm:pt modelId="{12032652-F721-4F26-8809-4C639C1F851D}">
      <dgm:prSet phldrT="[Text]" custT="1"/>
      <dgm:spPr/>
      <dgm:t>
        <a:bodyPr/>
        <a:lstStyle/>
        <a:p>
          <a:pPr algn="ctr" rtl="0"/>
          <a:r>
            <a:rPr lang="en-US" sz="2000" b="1" dirty="0"/>
            <a:t>Decision-making</a:t>
          </a:r>
          <a:r>
            <a:rPr lang="ar-EG" sz="2400" b="1" dirty="0"/>
            <a:t> </a:t>
          </a:r>
          <a:r>
            <a:rPr lang="en-US" sz="1500" dirty="0"/>
            <a:t>The ability to make decisions in hours of need defines your mettle. The onus is on you to be proactive and choose the right course of action. </a:t>
          </a:r>
          <a:endParaRPr lang="ar-EG" sz="1500" dirty="0"/>
        </a:p>
      </dgm:t>
    </dgm:pt>
    <dgm:pt modelId="{613E9075-C1A6-443D-9928-7835F470D4B0}" type="parTrans" cxnId="{22BCC4CE-4F9B-4023-B14E-E6F8993110C1}">
      <dgm:prSet/>
      <dgm:spPr/>
      <dgm:t>
        <a:bodyPr/>
        <a:lstStyle/>
        <a:p>
          <a:pPr rtl="1"/>
          <a:endParaRPr lang="ar-EG"/>
        </a:p>
      </dgm:t>
    </dgm:pt>
    <dgm:pt modelId="{330089DC-B17B-4E32-8E95-677D319FCC8F}" type="sibTrans" cxnId="{22BCC4CE-4F9B-4023-B14E-E6F8993110C1}">
      <dgm:prSet/>
      <dgm:spPr/>
      <dgm:t>
        <a:bodyPr/>
        <a:lstStyle/>
        <a:p>
          <a:pPr rtl="1"/>
          <a:endParaRPr lang="ar-EG"/>
        </a:p>
      </dgm:t>
    </dgm:pt>
    <dgm:pt modelId="{FCD84B62-83DB-4C25-AC93-93D3B17947BD}">
      <dgm:prSet phldrT="[Text]" custT="1"/>
      <dgm:spPr/>
      <dgm:t>
        <a:bodyPr/>
        <a:lstStyle/>
        <a:p>
          <a:pPr algn="ctr" rtl="0"/>
          <a:r>
            <a:rPr lang="en-US" sz="2000" b="1" dirty="0"/>
            <a:t>Dependability</a:t>
          </a:r>
          <a:r>
            <a:rPr lang="ar-EG" sz="2400" b="1" dirty="0"/>
            <a:t> </a:t>
          </a:r>
          <a:r>
            <a:rPr lang="en-US" sz="1400" dirty="0"/>
            <a:t>Having dependable members boosts the morale of the team. If you are a problem-solver, taking responsibility and taking it on the chin to solve the issues needs to be your forte. </a:t>
          </a:r>
          <a:endParaRPr lang="ar-EG" sz="1500" dirty="0"/>
        </a:p>
      </dgm:t>
    </dgm:pt>
    <dgm:pt modelId="{B81A3D8F-5346-4000-ABCE-13DF9391C61F}" type="parTrans" cxnId="{E4815209-5D00-48F9-87AB-1AEF72818F6B}">
      <dgm:prSet/>
      <dgm:spPr/>
      <dgm:t>
        <a:bodyPr/>
        <a:lstStyle/>
        <a:p>
          <a:pPr rtl="1"/>
          <a:endParaRPr lang="ar-EG"/>
        </a:p>
      </dgm:t>
    </dgm:pt>
    <dgm:pt modelId="{50E1A008-61D3-4879-B62E-CAF71D40709A}" type="sibTrans" cxnId="{E4815209-5D00-48F9-87AB-1AEF72818F6B}">
      <dgm:prSet/>
      <dgm:spPr/>
      <dgm:t>
        <a:bodyPr/>
        <a:lstStyle/>
        <a:p>
          <a:pPr rtl="1"/>
          <a:endParaRPr lang="ar-EG"/>
        </a:p>
      </dgm:t>
    </dgm:pt>
    <dgm:pt modelId="{7386E0A6-CC25-4D63-85EA-B7A743BB8320}">
      <dgm:prSet phldrT="[Text]"/>
      <dgm:spPr/>
      <dgm:t>
        <a:bodyPr/>
        <a:lstStyle/>
        <a:p>
          <a:pPr algn="ctr" rtl="1"/>
          <a:endParaRPr lang="ar-EG" dirty="0"/>
        </a:p>
      </dgm:t>
    </dgm:pt>
    <dgm:pt modelId="{FCE25F58-B225-4F85-996D-05A9024D62AE}" type="parTrans" cxnId="{399A8866-1E0A-4136-8909-985AB76B8BD4}">
      <dgm:prSet/>
      <dgm:spPr/>
      <dgm:t>
        <a:bodyPr/>
        <a:lstStyle/>
        <a:p>
          <a:pPr rtl="1"/>
          <a:endParaRPr lang="ar-EG"/>
        </a:p>
      </dgm:t>
    </dgm:pt>
    <dgm:pt modelId="{C75E2BB2-B4EA-445D-9C28-D3C2ACFC7E7B}" type="sibTrans" cxnId="{399A8866-1E0A-4136-8909-985AB76B8BD4}">
      <dgm:prSet/>
      <dgm:spPr/>
      <dgm:t>
        <a:bodyPr/>
        <a:lstStyle/>
        <a:p>
          <a:pPr rtl="1"/>
          <a:endParaRPr lang="ar-EG"/>
        </a:p>
      </dgm:t>
    </dgm:pt>
    <dgm:pt modelId="{2E7269D6-7CF4-49D8-B6D5-8CEBF151AA85}">
      <dgm:prSet phldrT="[Text]" custT="1"/>
      <dgm:spPr/>
      <dgm:t>
        <a:bodyPr/>
        <a:lstStyle/>
        <a:p>
          <a:pPr algn="ctr" rtl="0"/>
          <a:r>
            <a:rPr lang="en-US" sz="2000" b="1" dirty="0"/>
            <a:t>Communication</a:t>
          </a:r>
          <a:r>
            <a:rPr lang="ar-EG" sz="1800" b="1" dirty="0"/>
            <a:t> </a:t>
          </a:r>
          <a:r>
            <a:rPr lang="en-US" sz="1400" dirty="0"/>
            <a:t>skills can help you garner much-required assistance for the project. Communication of the issues and how you want the project done are critical for the problem-solving process's smooth flow. </a:t>
          </a:r>
          <a:endParaRPr lang="ar-EG" sz="1400" dirty="0"/>
        </a:p>
      </dgm:t>
    </dgm:pt>
    <dgm:pt modelId="{6A386F11-D2BE-491F-BAC7-FE57FD644804}" type="parTrans" cxnId="{2B98141E-2A05-47EC-8F64-2BA601E2E833}">
      <dgm:prSet/>
      <dgm:spPr/>
      <dgm:t>
        <a:bodyPr/>
        <a:lstStyle/>
        <a:p>
          <a:pPr rtl="1"/>
          <a:endParaRPr lang="ar-EG"/>
        </a:p>
      </dgm:t>
    </dgm:pt>
    <dgm:pt modelId="{0EE927D1-30A3-486D-BF59-2436232578DF}" type="sibTrans" cxnId="{2B98141E-2A05-47EC-8F64-2BA601E2E833}">
      <dgm:prSet/>
      <dgm:spPr/>
      <dgm:t>
        <a:bodyPr/>
        <a:lstStyle/>
        <a:p>
          <a:pPr rtl="1"/>
          <a:endParaRPr lang="ar-EG"/>
        </a:p>
      </dgm:t>
    </dgm:pt>
    <dgm:pt modelId="{EDECDF38-F78D-40D3-9A47-38826A8697E3}">
      <dgm:prSet phldrT="[Text]"/>
      <dgm:spPr/>
      <dgm:t>
        <a:bodyPr/>
        <a:lstStyle/>
        <a:p>
          <a:pPr algn="ctr" rtl="1"/>
          <a:endParaRPr lang="ar-EG" dirty="0"/>
        </a:p>
      </dgm:t>
    </dgm:pt>
    <dgm:pt modelId="{9EC3248F-C2E5-4BA3-BB6D-85AAF741FD66}" type="parTrans" cxnId="{4591F14D-7A68-44FC-A93C-02595A14074D}">
      <dgm:prSet/>
      <dgm:spPr/>
      <dgm:t>
        <a:bodyPr/>
        <a:lstStyle/>
        <a:p>
          <a:pPr rtl="1"/>
          <a:endParaRPr lang="ar-EG"/>
        </a:p>
      </dgm:t>
    </dgm:pt>
    <dgm:pt modelId="{E39C81C1-610F-4705-8248-6DACDF7CF768}" type="sibTrans" cxnId="{4591F14D-7A68-44FC-A93C-02595A14074D}">
      <dgm:prSet/>
      <dgm:spPr/>
      <dgm:t>
        <a:bodyPr/>
        <a:lstStyle/>
        <a:p>
          <a:pPr rtl="1"/>
          <a:endParaRPr lang="ar-EG"/>
        </a:p>
      </dgm:t>
    </dgm:pt>
    <dgm:pt modelId="{C7BC646C-E9E4-4172-A3A4-A5C6A3378401}">
      <dgm:prSet phldrT="[Text]" custT="1"/>
      <dgm:spPr/>
      <dgm:t>
        <a:bodyPr/>
        <a:lstStyle/>
        <a:p>
          <a:pPr algn="ctr" rtl="0"/>
          <a:r>
            <a:rPr lang="en-US" sz="2000" b="1" dirty="0"/>
            <a:t>Research</a:t>
          </a:r>
          <a:r>
            <a:rPr lang="ar-EG" sz="2800" b="1" dirty="0"/>
            <a:t> </a:t>
          </a:r>
          <a:r>
            <a:rPr lang="en-US" sz="1400" dirty="0"/>
            <a:t>Problem-solving is not complete without extensive research. It is otherwise impossible to identify the problem without gathering enough data on the errors and their analysis. Consulting with your team gives you an edge to find the solution quicker</a:t>
          </a:r>
          <a:endParaRPr lang="ar-EG" sz="1500" dirty="0"/>
        </a:p>
      </dgm:t>
    </dgm:pt>
    <dgm:pt modelId="{3AD39A72-F1C1-4583-874D-CAC05DF1C80F}" type="sibTrans" cxnId="{FE6A9FE4-07F3-4B42-90E4-67CC66334750}">
      <dgm:prSet/>
      <dgm:spPr/>
      <dgm:t>
        <a:bodyPr/>
        <a:lstStyle/>
        <a:p>
          <a:pPr rtl="1"/>
          <a:endParaRPr lang="ar-EG"/>
        </a:p>
      </dgm:t>
    </dgm:pt>
    <dgm:pt modelId="{CA935BD1-358A-47BA-8B57-40D5C92B16C7}" type="parTrans" cxnId="{FE6A9FE4-07F3-4B42-90E4-67CC66334750}">
      <dgm:prSet/>
      <dgm:spPr/>
      <dgm:t>
        <a:bodyPr/>
        <a:lstStyle/>
        <a:p>
          <a:pPr rtl="1"/>
          <a:endParaRPr lang="ar-EG"/>
        </a:p>
      </dgm:t>
    </dgm:pt>
    <dgm:pt modelId="{A3F4F72E-0508-493C-9171-7DFEDF676E83}" type="pres">
      <dgm:prSet presAssocID="{45AE2E6D-9D02-45FE-B11D-2B77AE7F2A39}" presName="linearFlow" presStyleCnt="0">
        <dgm:presLayoutVars>
          <dgm:dir/>
          <dgm:animLvl val="lvl"/>
          <dgm:resizeHandles val="exact"/>
        </dgm:presLayoutVars>
      </dgm:prSet>
      <dgm:spPr/>
    </dgm:pt>
    <dgm:pt modelId="{2EB6DC2B-7540-49D0-9545-0E4507C2B1F1}" type="pres">
      <dgm:prSet presAssocID="{1ACCF54E-D894-47AA-A8B1-5239E5FFDC88}" presName="composite" presStyleCnt="0"/>
      <dgm:spPr/>
    </dgm:pt>
    <dgm:pt modelId="{E6E7CBDF-8DF5-4E54-BC91-86EF47CEB797}" type="pres">
      <dgm:prSet presAssocID="{1ACCF54E-D894-47AA-A8B1-5239E5FFDC88}" presName="parentText" presStyleLbl="alignNode1" presStyleIdx="0" presStyleCnt="5">
        <dgm:presLayoutVars>
          <dgm:chMax val="1"/>
          <dgm:bulletEnabled val="1"/>
        </dgm:presLayoutVars>
      </dgm:prSet>
      <dgm:spPr/>
    </dgm:pt>
    <dgm:pt modelId="{BD799F85-6062-4C57-BE8B-60CDF4D842CE}" type="pres">
      <dgm:prSet presAssocID="{1ACCF54E-D894-47AA-A8B1-5239E5FFDC88}" presName="descendantText" presStyleLbl="alignAcc1" presStyleIdx="0" presStyleCnt="5">
        <dgm:presLayoutVars>
          <dgm:bulletEnabled val="1"/>
        </dgm:presLayoutVars>
      </dgm:prSet>
      <dgm:spPr/>
    </dgm:pt>
    <dgm:pt modelId="{9FC90D49-2082-48EC-9586-8FA4312904BB}" type="pres">
      <dgm:prSet presAssocID="{7A764E4F-1D92-421A-9708-E247B204A49C}" presName="sp" presStyleCnt="0"/>
      <dgm:spPr/>
    </dgm:pt>
    <dgm:pt modelId="{A3173626-EA99-4C46-9A05-D60CC4259656}" type="pres">
      <dgm:prSet presAssocID="{E544486C-583E-4509-82CB-FA86153C4F83}" presName="composite" presStyleCnt="0"/>
      <dgm:spPr/>
    </dgm:pt>
    <dgm:pt modelId="{1311F3DE-DB65-4260-B6A5-0F9987D2D712}" type="pres">
      <dgm:prSet presAssocID="{E544486C-583E-4509-82CB-FA86153C4F83}" presName="parentText" presStyleLbl="alignNode1" presStyleIdx="1" presStyleCnt="5">
        <dgm:presLayoutVars>
          <dgm:chMax val="1"/>
          <dgm:bulletEnabled val="1"/>
        </dgm:presLayoutVars>
      </dgm:prSet>
      <dgm:spPr/>
    </dgm:pt>
    <dgm:pt modelId="{C945E8AA-4F6A-4449-99D1-BB44317AFE13}" type="pres">
      <dgm:prSet presAssocID="{E544486C-583E-4509-82CB-FA86153C4F83}" presName="descendantText" presStyleLbl="alignAcc1" presStyleIdx="1" presStyleCnt="5">
        <dgm:presLayoutVars>
          <dgm:bulletEnabled val="1"/>
        </dgm:presLayoutVars>
      </dgm:prSet>
      <dgm:spPr/>
    </dgm:pt>
    <dgm:pt modelId="{41383AF7-AEEB-4A64-96E8-C16246BF5640}" type="pres">
      <dgm:prSet presAssocID="{470F8E23-756F-4C68-BC1B-1F4696F0306D}" presName="sp" presStyleCnt="0"/>
      <dgm:spPr/>
    </dgm:pt>
    <dgm:pt modelId="{5911F852-7796-40CB-BF98-D4D1FADF12F7}" type="pres">
      <dgm:prSet presAssocID="{1509BC41-5A62-4670-86A5-ADFEF5338E6D}" presName="composite" presStyleCnt="0"/>
      <dgm:spPr/>
    </dgm:pt>
    <dgm:pt modelId="{3EF89ACA-104B-4023-A31A-8C73F1F4ECE2}" type="pres">
      <dgm:prSet presAssocID="{1509BC41-5A62-4670-86A5-ADFEF5338E6D}" presName="parentText" presStyleLbl="alignNode1" presStyleIdx="2" presStyleCnt="5">
        <dgm:presLayoutVars>
          <dgm:chMax val="1"/>
          <dgm:bulletEnabled val="1"/>
        </dgm:presLayoutVars>
      </dgm:prSet>
      <dgm:spPr/>
    </dgm:pt>
    <dgm:pt modelId="{5CC4D957-9D67-464A-B064-ACA6E238D307}" type="pres">
      <dgm:prSet presAssocID="{1509BC41-5A62-4670-86A5-ADFEF5338E6D}" presName="descendantText" presStyleLbl="alignAcc1" presStyleIdx="2" presStyleCnt="5">
        <dgm:presLayoutVars>
          <dgm:bulletEnabled val="1"/>
        </dgm:presLayoutVars>
      </dgm:prSet>
      <dgm:spPr/>
    </dgm:pt>
    <dgm:pt modelId="{0007E501-CEDA-4717-8C32-548C68539B96}" type="pres">
      <dgm:prSet presAssocID="{A903FE79-4140-424D-BDF3-DA0EEF926F1E}" presName="sp" presStyleCnt="0"/>
      <dgm:spPr/>
    </dgm:pt>
    <dgm:pt modelId="{0A681D89-0920-4F38-9AB6-731EAB8B35E3}" type="pres">
      <dgm:prSet presAssocID="{7386E0A6-CC25-4D63-85EA-B7A743BB8320}" presName="composite" presStyleCnt="0"/>
      <dgm:spPr/>
    </dgm:pt>
    <dgm:pt modelId="{2811E8C1-D171-438B-81BD-6C8E5222D04C}" type="pres">
      <dgm:prSet presAssocID="{7386E0A6-CC25-4D63-85EA-B7A743BB8320}" presName="parentText" presStyleLbl="alignNode1" presStyleIdx="3" presStyleCnt="5">
        <dgm:presLayoutVars>
          <dgm:chMax val="1"/>
          <dgm:bulletEnabled val="1"/>
        </dgm:presLayoutVars>
      </dgm:prSet>
      <dgm:spPr/>
    </dgm:pt>
    <dgm:pt modelId="{31F165A3-24CA-4614-A4C5-D88D65F174D4}" type="pres">
      <dgm:prSet presAssocID="{7386E0A6-CC25-4D63-85EA-B7A743BB8320}" presName="descendantText" presStyleLbl="alignAcc1" presStyleIdx="3" presStyleCnt="5">
        <dgm:presLayoutVars>
          <dgm:bulletEnabled val="1"/>
        </dgm:presLayoutVars>
      </dgm:prSet>
      <dgm:spPr/>
    </dgm:pt>
    <dgm:pt modelId="{14D7F4D9-F27F-4F0A-9927-9115E713EC1E}" type="pres">
      <dgm:prSet presAssocID="{C75E2BB2-B4EA-445D-9C28-D3C2ACFC7E7B}" presName="sp" presStyleCnt="0"/>
      <dgm:spPr/>
    </dgm:pt>
    <dgm:pt modelId="{894FA78A-1928-4747-B5E8-851848D9208C}" type="pres">
      <dgm:prSet presAssocID="{EDECDF38-F78D-40D3-9A47-38826A8697E3}" presName="composite" presStyleCnt="0"/>
      <dgm:spPr/>
    </dgm:pt>
    <dgm:pt modelId="{C7DCDEDD-4948-4E62-B268-49C91EF83C30}" type="pres">
      <dgm:prSet presAssocID="{EDECDF38-F78D-40D3-9A47-38826A8697E3}" presName="parentText" presStyleLbl="alignNode1" presStyleIdx="4" presStyleCnt="5">
        <dgm:presLayoutVars>
          <dgm:chMax val="1"/>
          <dgm:bulletEnabled val="1"/>
        </dgm:presLayoutVars>
      </dgm:prSet>
      <dgm:spPr/>
    </dgm:pt>
    <dgm:pt modelId="{E00ABF61-F090-404E-B093-A7F52703A882}" type="pres">
      <dgm:prSet presAssocID="{EDECDF38-F78D-40D3-9A47-38826A8697E3}" presName="descendantText" presStyleLbl="alignAcc1" presStyleIdx="4" presStyleCnt="5" custScaleY="154371">
        <dgm:presLayoutVars>
          <dgm:bulletEnabled val="1"/>
        </dgm:presLayoutVars>
      </dgm:prSet>
      <dgm:spPr/>
    </dgm:pt>
  </dgm:ptLst>
  <dgm:cxnLst>
    <dgm:cxn modelId="{E4815209-5D00-48F9-87AB-1AEF72818F6B}" srcId="{EDECDF38-F78D-40D3-9A47-38826A8697E3}" destId="{FCD84B62-83DB-4C25-AC93-93D3B17947BD}" srcOrd="0" destOrd="0" parTransId="{B81A3D8F-5346-4000-ABCE-13DF9391C61F}" sibTransId="{50E1A008-61D3-4879-B62E-CAF71D40709A}"/>
    <dgm:cxn modelId="{536D8E09-F94D-47DF-B15E-5B632C079CAD}" type="presOf" srcId="{FCD84B62-83DB-4C25-AC93-93D3B17947BD}" destId="{E00ABF61-F090-404E-B093-A7F52703A882}" srcOrd="0" destOrd="0" presId="urn:microsoft.com/office/officeart/2005/8/layout/chevron2"/>
    <dgm:cxn modelId="{2FAE0010-E45D-446F-BBBB-A3B86F9E2E10}" type="presOf" srcId="{EDECDF38-F78D-40D3-9A47-38826A8697E3}" destId="{C7DCDEDD-4948-4E62-B268-49C91EF83C30}" srcOrd="0" destOrd="0" presId="urn:microsoft.com/office/officeart/2005/8/layout/chevron2"/>
    <dgm:cxn modelId="{47974113-AA19-4EB7-92B1-D4C9D235462E}" srcId="{E544486C-583E-4509-82CB-FA86153C4F83}" destId="{8C44485B-30BF-4D25-B940-4F923A613206}" srcOrd="0" destOrd="0" parTransId="{7FB6C501-E2EC-47E3-A817-B43C9E11C2E2}" sibTransId="{5B430A3D-2E8B-4412-8B16-B0389A57145A}"/>
    <dgm:cxn modelId="{6B2E071B-A7A0-4330-B71C-C0597A057CA8}" srcId="{45AE2E6D-9D02-45FE-B11D-2B77AE7F2A39}" destId="{1509BC41-5A62-4670-86A5-ADFEF5338E6D}" srcOrd="2" destOrd="0" parTransId="{FA049947-CF2D-4DD8-9B85-D313C2AAAB54}" sibTransId="{A903FE79-4140-424D-BDF3-DA0EEF926F1E}"/>
    <dgm:cxn modelId="{2B98141E-2A05-47EC-8F64-2BA601E2E833}" srcId="{7386E0A6-CC25-4D63-85EA-B7A743BB8320}" destId="{2E7269D6-7CF4-49D8-B6D5-8CEBF151AA85}" srcOrd="0" destOrd="0" parTransId="{6A386F11-D2BE-491F-BAC7-FE57FD644804}" sibTransId="{0EE927D1-30A3-486D-BF59-2436232578DF}"/>
    <dgm:cxn modelId="{21F81B2B-9813-4E93-AF1B-C5D0A370F523}" type="presOf" srcId="{1ACCF54E-D894-47AA-A8B1-5239E5FFDC88}" destId="{E6E7CBDF-8DF5-4E54-BC91-86EF47CEB797}" srcOrd="0" destOrd="0" presId="urn:microsoft.com/office/officeart/2005/8/layout/chevron2"/>
    <dgm:cxn modelId="{67F42237-4D66-4958-A8C3-1D952509327E}" type="presOf" srcId="{2E7269D6-7CF4-49D8-B6D5-8CEBF151AA85}" destId="{31F165A3-24CA-4614-A4C5-D88D65F174D4}" srcOrd="0" destOrd="0" presId="urn:microsoft.com/office/officeart/2005/8/layout/chevron2"/>
    <dgm:cxn modelId="{399A8866-1E0A-4136-8909-985AB76B8BD4}" srcId="{45AE2E6D-9D02-45FE-B11D-2B77AE7F2A39}" destId="{7386E0A6-CC25-4D63-85EA-B7A743BB8320}" srcOrd="3" destOrd="0" parTransId="{FCE25F58-B225-4F85-996D-05A9024D62AE}" sibTransId="{C75E2BB2-B4EA-445D-9C28-D3C2ACFC7E7B}"/>
    <dgm:cxn modelId="{5645F446-928E-422A-BD12-7F15F384CF9A}" type="presOf" srcId="{12032652-F721-4F26-8809-4C639C1F851D}" destId="{5CC4D957-9D67-464A-B064-ACA6E238D307}" srcOrd="0" destOrd="0" presId="urn:microsoft.com/office/officeart/2005/8/layout/chevron2"/>
    <dgm:cxn modelId="{08DD1648-5B74-4EF9-95E9-7F6B9498CB87}" type="presOf" srcId="{7386E0A6-CC25-4D63-85EA-B7A743BB8320}" destId="{2811E8C1-D171-438B-81BD-6C8E5222D04C}" srcOrd="0" destOrd="0" presId="urn:microsoft.com/office/officeart/2005/8/layout/chevron2"/>
    <dgm:cxn modelId="{15CD7248-51E4-42F1-A9A8-2E7030A49B31}" type="presOf" srcId="{C7BC646C-E9E4-4172-A3A4-A5C6A3378401}" destId="{BD799F85-6062-4C57-BE8B-60CDF4D842CE}" srcOrd="0" destOrd="0" presId="urn:microsoft.com/office/officeart/2005/8/layout/chevron2"/>
    <dgm:cxn modelId="{4591F14D-7A68-44FC-A93C-02595A14074D}" srcId="{45AE2E6D-9D02-45FE-B11D-2B77AE7F2A39}" destId="{EDECDF38-F78D-40D3-9A47-38826A8697E3}" srcOrd="4" destOrd="0" parTransId="{9EC3248F-C2E5-4BA3-BB6D-85AAF741FD66}" sibTransId="{E39C81C1-610F-4705-8248-6DACDF7CF768}"/>
    <dgm:cxn modelId="{5A7D367C-DBB3-466B-8F06-B4931BDD0CE6}" srcId="{45AE2E6D-9D02-45FE-B11D-2B77AE7F2A39}" destId="{1ACCF54E-D894-47AA-A8B1-5239E5FFDC88}" srcOrd="0" destOrd="0" parTransId="{216507C8-4588-4A85-B1E4-970C328AC379}" sibTransId="{7A764E4F-1D92-421A-9708-E247B204A49C}"/>
    <dgm:cxn modelId="{6553CD80-82ED-41D3-863A-362C12E04375}" type="presOf" srcId="{45AE2E6D-9D02-45FE-B11D-2B77AE7F2A39}" destId="{A3F4F72E-0508-493C-9171-7DFEDF676E83}" srcOrd="0" destOrd="0" presId="urn:microsoft.com/office/officeart/2005/8/layout/chevron2"/>
    <dgm:cxn modelId="{9043C5AE-618E-4AF7-9089-B19C026EC937}" type="presOf" srcId="{1509BC41-5A62-4670-86A5-ADFEF5338E6D}" destId="{3EF89ACA-104B-4023-A31A-8C73F1F4ECE2}" srcOrd="0" destOrd="0" presId="urn:microsoft.com/office/officeart/2005/8/layout/chevron2"/>
    <dgm:cxn modelId="{9B1BC6B4-5737-4614-85E0-4D38FC4BE9B0}" type="presOf" srcId="{8C44485B-30BF-4D25-B940-4F923A613206}" destId="{C945E8AA-4F6A-4449-99D1-BB44317AFE13}" srcOrd="0" destOrd="0" presId="urn:microsoft.com/office/officeart/2005/8/layout/chevron2"/>
    <dgm:cxn modelId="{AE4607B5-8407-4CE0-9402-2211DDDC5C72}" srcId="{45AE2E6D-9D02-45FE-B11D-2B77AE7F2A39}" destId="{E544486C-583E-4509-82CB-FA86153C4F83}" srcOrd="1" destOrd="0" parTransId="{52855491-93DB-4A25-8D2F-E4F21185C256}" sibTransId="{470F8E23-756F-4C68-BC1B-1F4696F0306D}"/>
    <dgm:cxn modelId="{11B24ABF-F821-4D22-9C3D-72532E1D7C1F}" type="presOf" srcId="{E544486C-583E-4509-82CB-FA86153C4F83}" destId="{1311F3DE-DB65-4260-B6A5-0F9987D2D712}" srcOrd="0" destOrd="0" presId="urn:microsoft.com/office/officeart/2005/8/layout/chevron2"/>
    <dgm:cxn modelId="{22BCC4CE-4F9B-4023-B14E-E6F8993110C1}" srcId="{1509BC41-5A62-4670-86A5-ADFEF5338E6D}" destId="{12032652-F721-4F26-8809-4C639C1F851D}" srcOrd="0" destOrd="0" parTransId="{613E9075-C1A6-443D-9928-7835F470D4B0}" sibTransId="{330089DC-B17B-4E32-8E95-677D319FCC8F}"/>
    <dgm:cxn modelId="{FE6A9FE4-07F3-4B42-90E4-67CC66334750}" srcId="{1ACCF54E-D894-47AA-A8B1-5239E5FFDC88}" destId="{C7BC646C-E9E4-4172-A3A4-A5C6A3378401}" srcOrd="0" destOrd="0" parTransId="{CA935BD1-358A-47BA-8B57-40D5C92B16C7}" sibTransId="{3AD39A72-F1C1-4583-874D-CAC05DF1C80F}"/>
    <dgm:cxn modelId="{8CAD7E99-61F4-4B3C-861D-8CFD8DCFC223}" type="presParOf" srcId="{A3F4F72E-0508-493C-9171-7DFEDF676E83}" destId="{2EB6DC2B-7540-49D0-9545-0E4507C2B1F1}" srcOrd="0" destOrd="0" presId="urn:microsoft.com/office/officeart/2005/8/layout/chevron2"/>
    <dgm:cxn modelId="{A44E44B9-CD7F-4B02-9F98-EA8177C73F71}" type="presParOf" srcId="{2EB6DC2B-7540-49D0-9545-0E4507C2B1F1}" destId="{E6E7CBDF-8DF5-4E54-BC91-86EF47CEB797}" srcOrd="0" destOrd="0" presId="urn:microsoft.com/office/officeart/2005/8/layout/chevron2"/>
    <dgm:cxn modelId="{5AD6059D-6E3A-4FAF-AFE3-E7826354377B}" type="presParOf" srcId="{2EB6DC2B-7540-49D0-9545-0E4507C2B1F1}" destId="{BD799F85-6062-4C57-BE8B-60CDF4D842CE}" srcOrd="1" destOrd="0" presId="urn:microsoft.com/office/officeart/2005/8/layout/chevron2"/>
    <dgm:cxn modelId="{834BBCF9-A867-45D3-B81F-B449451E3B63}" type="presParOf" srcId="{A3F4F72E-0508-493C-9171-7DFEDF676E83}" destId="{9FC90D49-2082-48EC-9586-8FA4312904BB}" srcOrd="1" destOrd="0" presId="urn:microsoft.com/office/officeart/2005/8/layout/chevron2"/>
    <dgm:cxn modelId="{7744CB55-DEF6-4D0E-A63D-99EF46E3EDCA}" type="presParOf" srcId="{A3F4F72E-0508-493C-9171-7DFEDF676E83}" destId="{A3173626-EA99-4C46-9A05-D60CC4259656}" srcOrd="2" destOrd="0" presId="urn:microsoft.com/office/officeart/2005/8/layout/chevron2"/>
    <dgm:cxn modelId="{C0EF0962-57E1-4C2E-8207-2649FA3D532F}" type="presParOf" srcId="{A3173626-EA99-4C46-9A05-D60CC4259656}" destId="{1311F3DE-DB65-4260-B6A5-0F9987D2D712}" srcOrd="0" destOrd="0" presId="urn:microsoft.com/office/officeart/2005/8/layout/chevron2"/>
    <dgm:cxn modelId="{5E405211-2C87-4414-8261-6D6CC33B7431}" type="presParOf" srcId="{A3173626-EA99-4C46-9A05-D60CC4259656}" destId="{C945E8AA-4F6A-4449-99D1-BB44317AFE13}" srcOrd="1" destOrd="0" presId="urn:microsoft.com/office/officeart/2005/8/layout/chevron2"/>
    <dgm:cxn modelId="{D9505D2A-1923-4AFE-B241-B95F39927AF8}" type="presParOf" srcId="{A3F4F72E-0508-493C-9171-7DFEDF676E83}" destId="{41383AF7-AEEB-4A64-96E8-C16246BF5640}" srcOrd="3" destOrd="0" presId="urn:microsoft.com/office/officeart/2005/8/layout/chevron2"/>
    <dgm:cxn modelId="{70965962-67B2-4481-B58B-04CADF1523D9}" type="presParOf" srcId="{A3F4F72E-0508-493C-9171-7DFEDF676E83}" destId="{5911F852-7796-40CB-BF98-D4D1FADF12F7}" srcOrd="4" destOrd="0" presId="urn:microsoft.com/office/officeart/2005/8/layout/chevron2"/>
    <dgm:cxn modelId="{35ECFC93-BC18-4994-B823-36A51CB614D1}" type="presParOf" srcId="{5911F852-7796-40CB-BF98-D4D1FADF12F7}" destId="{3EF89ACA-104B-4023-A31A-8C73F1F4ECE2}" srcOrd="0" destOrd="0" presId="urn:microsoft.com/office/officeart/2005/8/layout/chevron2"/>
    <dgm:cxn modelId="{CF782137-20E7-417A-B68B-3C6CAA204C95}" type="presParOf" srcId="{5911F852-7796-40CB-BF98-D4D1FADF12F7}" destId="{5CC4D957-9D67-464A-B064-ACA6E238D307}" srcOrd="1" destOrd="0" presId="urn:microsoft.com/office/officeart/2005/8/layout/chevron2"/>
    <dgm:cxn modelId="{A9BF04AE-B688-4D2A-980E-EC9718E38924}" type="presParOf" srcId="{A3F4F72E-0508-493C-9171-7DFEDF676E83}" destId="{0007E501-CEDA-4717-8C32-548C68539B96}" srcOrd="5" destOrd="0" presId="urn:microsoft.com/office/officeart/2005/8/layout/chevron2"/>
    <dgm:cxn modelId="{032D7E0A-EA77-4D61-AE7D-F3130B2AF1B0}" type="presParOf" srcId="{A3F4F72E-0508-493C-9171-7DFEDF676E83}" destId="{0A681D89-0920-4F38-9AB6-731EAB8B35E3}" srcOrd="6" destOrd="0" presId="urn:microsoft.com/office/officeart/2005/8/layout/chevron2"/>
    <dgm:cxn modelId="{EFE99801-C07A-4003-860A-D5D1CBA710A1}" type="presParOf" srcId="{0A681D89-0920-4F38-9AB6-731EAB8B35E3}" destId="{2811E8C1-D171-438B-81BD-6C8E5222D04C}" srcOrd="0" destOrd="0" presId="urn:microsoft.com/office/officeart/2005/8/layout/chevron2"/>
    <dgm:cxn modelId="{C6CD7CC4-A709-43E7-84F2-751E8E7F3895}" type="presParOf" srcId="{0A681D89-0920-4F38-9AB6-731EAB8B35E3}" destId="{31F165A3-24CA-4614-A4C5-D88D65F174D4}" srcOrd="1" destOrd="0" presId="urn:microsoft.com/office/officeart/2005/8/layout/chevron2"/>
    <dgm:cxn modelId="{4F517605-EBC6-45AA-85FD-E180C5C2F1C9}" type="presParOf" srcId="{A3F4F72E-0508-493C-9171-7DFEDF676E83}" destId="{14D7F4D9-F27F-4F0A-9927-9115E713EC1E}" srcOrd="7" destOrd="0" presId="urn:microsoft.com/office/officeart/2005/8/layout/chevron2"/>
    <dgm:cxn modelId="{81DC87F2-2BF6-4BAB-9805-1BE0DB6246B5}" type="presParOf" srcId="{A3F4F72E-0508-493C-9171-7DFEDF676E83}" destId="{894FA78A-1928-4747-B5E8-851848D9208C}" srcOrd="8" destOrd="0" presId="urn:microsoft.com/office/officeart/2005/8/layout/chevron2"/>
    <dgm:cxn modelId="{59C8870D-AF49-4D92-B86C-A78AB50F50EB}" type="presParOf" srcId="{894FA78A-1928-4747-B5E8-851848D9208C}" destId="{C7DCDEDD-4948-4E62-B268-49C91EF83C30}" srcOrd="0" destOrd="0" presId="urn:microsoft.com/office/officeart/2005/8/layout/chevron2"/>
    <dgm:cxn modelId="{BDCF5BD7-8B03-4C19-8FB2-0F4A4BB09F1D}" type="presParOf" srcId="{894FA78A-1928-4747-B5E8-851848D9208C}" destId="{E00ABF61-F090-404E-B093-A7F52703A882}"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B19E-48D5-4A72-AC80-F9B9E0F65CAD}">
      <dsp:nvSpPr>
        <dsp:cNvPr id="0" name=""/>
        <dsp:cNvSpPr/>
      </dsp:nvSpPr>
      <dsp:spPr>
        <a:xfrm rot="5400000">
          <a:off x="-223558" y="225745"/>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ar-EG" sz="2900" kern="1200" dirty="0"/>
            <a:t>1</a:t>
          </a:r>
          <a:endParaRPr lang="en-US" sz="2900" kern="1200" dirty="0"/>
        </a:p>
      </dsp:txBody>
      <dsp:txXfrm rot="-5400000">
        <a:off x="1" y="523822"/>
        <a:ext cx="1043272" cy="447117"/>
      </dsp:txXfrm>
    </dsp:sp>
    <dsp:sp modelId="{82B28102-4B29-4AE1-94B7-9394E3E34CE5}">
      <dsp:nvSpPr>
        <dsp:cNvPr id="0" name=""/>
        <dsp:cNvSpPr/>
      </dsp:nvSpPr>
      <dsp:spPr>
        <a:xfrm rot="5400000">
          <a:off x="4710135" y="-3664675"/>
          <a:ext cx="968753" cy="8302478"/>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Making connections</a:t>
          </a:r>
          <a:r>
            <a:rPr lang="en-US" sz="2000" b="1" i="0" kern="1200" dirty="0"/>
            <a:t>: </a:t>
          </a:r>
          <a:r>
            <a:rPr lang="en-US" sz="2000" b="0" kern="1200" dirty="0"/>
            <a:t>you find connections between different ideas and use those connections to solve problems.</a:t>
          </a:r>
          <a:endParaRPr lang="en-US" sz="2000" kern="1200" dirty="0"/>
        </a:p>
      </dsp:txBody>
      <dsp:txXfrm rot="-5400000">
        <a:off x="1043273" y="49478"/>
        <a:ext cx="8255187" cy="874171"/>
      </dsp:txXfrm>
    </dsp:sp>
    <dsp:sp modelId="{F1836C17-2865-4480-B4F1-0FDF07A2687D}">
      <dsp:nvSpPr>
        <dsp:cNvPr id="0" name=""/>
        <dsp:cNvSpPr/>
      </dsp:nvSpPr>
      <dsp:spPr>
        <a:xfrm rot="5400000">
          <a:off x="-223558" y="1520677"/>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ar-EG" sz="2900" kern="1200" dirty="0"/>
            <a:t>2</a:t>
          </a:r>
          <a:endParaRPr lang="en-US" sz="2900" kern="1200" dirty="0"/>
        </a:p>
      </dsp:txBody>
      <dsp:txXfrm rot="-5400000">
        <a:off x="1" y="1818754"/>
        <a:ext cx="1043272" cy="447117"/>
      </dsp:txXfrm>
    </dsp:sp>
    <dsp:sp modelId="{BDDF9758-44A8-4376-969A-CB02381DAD61}">
      <dsp:nvSpPr>
        <dsp:cNvPr id="0" name=""/>
        <dsp:cNvSpPr/>
      </dsp:nvSpPr>
      <dsp:spPr>
        <a:xfrm rot="5400000">
          <a:off x="4710135" y="-2369743"/>
          <a:ext cx="968753" cy="8302478"/>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Asking questions</a:t>
          </a:r>
          <a:r>
            <a:rPr lang="en-US" sz="2000" b="0" i="0" kern="1200" dirty="0"/>
            <a:t>: </a:t>
          </a:r>
          <a:r>
            <a:rPr lang="en-US" sz="2000" b="0" kern="1200" dirty="0"/>
            <a:t>look for better ways to do that task or revise the procedures to make them more relevant.</a:t>
          </a:r>
          <a:r>
            <a:rPr lang="en-US" sz="2000" b="0" i="0" kern="1200" dirty="0"/>
            <a:t> </a:t>
          </a:r>
          <a:endParaRPr lang="en-US" sz="2000" b="0" kern="1200" dirty="0"/>
        </a:p>
      </dsp:txBody>
      <dsp:txXfrm rot="-5400000">
        <a:off x="1043273" y="1344410"/>
        <a:ext cx="8255187" cy="874171"/>
      </dsp:txXfrm>
    </dsp:sp>
    <dsp:sp modelId="{4806B056-8E4A-4742-A9F8-EC7D16035E20}">
      <dsp:nvSpPr>
        <dsp:cNvPr id="0" name=""/>
        <dsp:cNvSpPr/>
      </dsp:nvSpPr>
      <dsp:spPr>
        <a:xfrm rot="5400000">
          <a:off x="-223558" y="2815608"/>
          <a:ext cx="1490389" cy="1043272"/>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ar-EG" sz="2900" kern="1200" dirty="0"/>
            <a:t>3</a:t>
          </a:r>
          <a:endParaRPr lang="en-US" sz="2900" kern="1200" dirty="0"/>
        </a:p>
      </dsp:txBody>
      <dsp:txXfrm rot="-5400000">
        <a:off x="1" y="3113685"/>
        <a:ext cx="1043272" cy="447117"/>
      </dsp:txXfrm>
    </dsp:sp>
    <dsp:sp modelId="{FC044F44-C37C-4A69-A12A-13EBB2C74A77}">
      <dsp:nvSpPr>
        <dsp:cNvPr id="0" name=""/>
        <dsp:cNvSpPr/>
      </dsp:nvSpPr>
      <dsp:spPr>
        <a:xfrm rot="5400000">
          <a:off x="4710135" y="-1074812"/>
          <a:ext cx="968753" cy="8302478"/>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Making observations</a:t>
          </a:r>
          <a:r>
            <a:rPr lang="en-US" sz="2000" b="1" i="0" kern="1200" dirty="0"/>
            <a:t>: </a:t>
          </a:r>
          <a:r>
            <a:rPr lang="en-US" sz="2000" kern="1200" dirty="0"/>
            <a:t>You can discover fresh ways of doing things by paying close attention to how people use products or services can help you see how well they function, and then you can devise ways to improve them.</a:t>
          </a:r>
          <a:r>
            <a:rPr lang="en-US" sz="2000" b="1" i="0" kern="1200" dirty="0"/>
            <a:t> </a:t>
          </a:r>
          <a:endParaRPr lang="en-US" sz="2000" kern="1200" dirty="0"/>
        </a:p>
      </dsp:txBody>
      <dsp:txXfrm rot="-5400000">
        <a:off x="1043273" y="2639341"/>
        <a:ext cx="8255187" cy="8741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B19E-48D5-4A72-AC80-F9B9E0F65CAD}">
      <dsp:nvSpPr>
        <dsp:cNvPr id="0" name=""/>
        <dsp:cNvSpPr/>
      </dsp:nvSpPr>
      <dsp:spPr>
        <a:xfrm rot="5400000">
          <a:off x="-327288" y="330752"/>
          <a:ext cx="2181924" cy="1527347"/>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n-US" sz="4300" kern="1200" dirty="0"/>
            <a:t> 4</a:t>
          </a:r>
        </a:p>
      </dsp:txBody>
      <dsp:txXfrm rot="-5400000">
        <a:off x="1" y="767138"/>
        <a:ext cx="1527347" cy="654577"/>
      </dsp:txXfrm>
    </dsp:sp>
    <dsp:sp modelId="{82B28102-4B29-4AE1-94B7-9394E3E34CE5}">
      <dsp:nvSpPr>
        <dsp:cNvPr id="0" name=""/>
        <dsp:cNvSpPr/>
      </dsp:nvSpPr>
      <dsp:spPr>
        <a:xfrm rot="5400000">
          <a:off x="4622309" y="-3094961"/>
          <a:ext cx="1418251" cy="7608174"/>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Networking</a:t>
          </a:r>
          <a:r>
            <a:rPr lang="en-US" sz="2900" b="1" i="0" kern="1200" dirty="0"/>
            <a:t>: </a:t>
          </a:r>
          <a:r>
            <a:rPr lang="en-US" sz="2200" b="0" i="0" kern="1200" dirty="0"/>
            <a:t>Being around people from different backgrounds can expose you to new ideas and inspire creative thinking.</a:t>
          </a:r>
          <a:endParaRPr lang="en-US" sz="2200" b="0" kern="1200" dirty="0"/>
        </a:p>
      </dsp:txBody>
      <dsp:txXfrm rot="-5400000">
        <a:off x="1527348" y="69233"/>
        <a:ext cx="7538941" cy="1279785"/>
      </dsp:txXfrm>
    </dsp:sp>
    <dsp:sp modelId="{F1836C17-2865-4480-B4F1-0FDF07A2687D}">
      <dsp:nvSpPr>
        <dsp:cNvPr id="0" name=""/>
        <dsp:cNvSpPr/>
      </dsp:nvSpPr>
      <dsp:spPr>
        <a:xfrm rot="5400000">
          <a:off x="-327288" y="2226527"/>
          <a:ext cx="2181924" cy="1527347"/>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n-US" sz="4300" kern="1200" dirty="0"/>
            <a:t>5</a:t>
          </a:r>
        </a:p>
      </dsp:txBody>
      <dsp:txXfrm rot="-5400000">
        <a:off x="1" y="2662913"/>
        <a:ext cx="1527347" cy="654577"/>
      </dsp:txXfrm>
    </dsp:sp>
    <dsp:sp modelId="{BDDF9758-44A8-4376-969A-CB02381DAD61}">
      <dsp:nvSpPr>
        <dsp:cNvPr id="0" name=""/>
        <dsp:cNvSpPr/>
      </dsp:nvSpPr>
      <dsp:spPr>
        <a:xfrm rot="5400000">
          <a:off x="4622309" y="-1195722"/>
          <a:ext cx="1418251" cy="7608174"/>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None/>
          </a:pPr>
          <a:r>
            <a:rPr lang="en-US" sz="2200" b="1" i="0" kern="1200" dirty="0"/>
            <a:t>Experimenting: </a:t>
          </a:r>
          <a:r>
            <a:rPr lang="en-US" sz="2200" b="0" i="0" kern="1200" dirty="0"/>
            <a:t>a creative person is willing to test it and see if it works. They see failure as an opportunity to learn and improve. To develop this skill, keep working on a problem.</a:t>
          </a:r>
          <a:r>
            <a:rPr lang="en-US" sz="2200" b="1" i="0" kern="1200" dirty="0"/>
            <a:t> </a:t>
          </a:r>
          <a:endParaRPr lang="en-US" sz="2200" kern="1200" dirty="0"/>
        </a:p>
      </dsp:txBody>
      <dsp:txXfrm rot="-5400000">
        <a:off x="1527348" y="1968472"/>
        <a:ext cx="7538941" cy="12797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883CD-5FC1-4027-81E8-2A0AE8AC9C65}">
      <dsp:nvSpPr>
        <dsp:cNvPr id="0" name=""/>
        <dsp:cNvSpPr/>
      </dsp:nvSpPr>
      <dsp:spPr>
        <a:xfrm>
          <a:off x="0" y="934395"/>
          <a:ext cx="9345749" cy="453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AC387A-BDC6-4E14-8AEC-201621D55C44}">
      <dsp:nvSpPr>
        <dsp:cNvPr id="0" name=""/>
        <dsp:cNvSpPr/>
      </dsp:nvSpPr>
      <dsp:spPr>
        <a:xfrm>
          <a:off x="467287" y="70770"/>
          <a:ext cx="6542024" cy="112930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Increased employee attraction and retention</a:t>
          </a:r>
          <a:endParaRPr lang="ar-EG" sz="3200" kern="1200" dirty="0"/>
        </a:p>
      </dsp:txBody>
      <dsp:txXfrm>
        <a:off x="522415" y="125898"/>
        <a:ext cx="6431768" cy="1019048"/>
      </dsp:txXfrm>
    </dsp:sp>
    <dsp:sp modelId="{7C12CEF2-DF78-4839-B96F-FA552276B984}">
      <dsp:nvSpPr>
        <dsp:cNvPr id="0" name=""/>
        <dsp:cNvSpPr/>
      </dsp:nvSpPr>
      <dsp:spPr>
        <a:xfrm>
          <a:off x="0" y="2348820"/>
          <a:ext cx="9345749" cy="453600"/>
        </a:xfrm>
        <a:prstGeom prst="rect">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B9B72F-DA99-4820-B534-EE92EA0DC503}">
      <dsp:nvSpPr>
        <dsp:cNvPr id="0" name=""/>
        <dsp:cNvSpPr/>
      </dsp:nvSpPr>
      <dsp:spPr>
        <a:xfrm>
          <a:off x="467287" y="1485195"/>
          <a:ext cx="6542024" cy="1129304"/>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Improved teamwork and collaboration</a:t>
          </a:r>
          <a:endParaRPr lang="ar-EG" sz="3200" kern="1200" dirty="0"/>
        </a:p>
      </dsp:txBody>
      <dsp:txXfrm>
        <a:off x="522415" y="1540323"/>
        <a:ext cx="6431768" cy="1019048"/>
      </dsp:txXfrm>
    </dsp:sp>
    <dsp:sp modelId="{94E656C6-CE15-45D9-B741-D901CB021C9A}">
      <dsp:nvSpPr>
        <dsp:cNvPr id="0" name=""/>
        <dsp:cNvSpPr/>
      </dsp:nvSpPr>
      <dsp:spPr>
        <a:xfrm>
          <a:off x="0" y="3763245"/>
          <a:ext cx="9345749" cy="4536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1573D1-DEA8-46DE-AF29-F5B82146FB80}">
      <dsp:nvSpPr>
        <dsp:cNvPr id="0" name=""/>
        <dsp:cNvSpPr/>
      </dsp:nvSpPr>
      <dsp:spPr>
        <a:xfrm>
          <a:off x="467287" y="2899620"/>
          <a:ext cx="6542024" cy="112930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273" tIns="0" rIns="247273" bIns="0" numCol="1" spcCol="1270" anchor="ctr" anchorCtr="0">
          <a:noAutofit/>
        </a:bodyPr>
        <a:lstStyle/>
        <a:p>
          <a:pPr marL="0" lvl="0" indent="0" algn="ctr" defTabSz="1422400" rtl="0">
            <a:lnSpc>
              <a:spcPct val="90000"/>
            </a:lnSpc>
            <a:spcBef>
              <a:spcPct val="0"/>
            </a:spcBef>
            <a:spcAft>
              <a:spcPct val="35000"/>
            </a:spcAft>
            <a:buNone/>
          </a:pPr>
          <a:r>
            <a:rPr lang="en-US" sz="3200" b="0" i="0" kern="1200" dirty="0"/>
            <a:t>Enhanced productivity and problem-solving</a:t>
          </a:r>
          <a:endParaRPr lang="ar-EG" sz="3200" kern="1200" dirty="0"/>
        </a:p>
      </dsp:txBody>
      <dsp:txXfrm>
        <a:off x="522415" y="2954748"/>
        <a:ext cx="6431768" cy="10190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51FC31-0DCA-4247-8D1A-DEB39E56C1B4}">
      <dsp:nvSpPr>
        <dsp:cNvPr id="0" name=""/>
        <dsp:cNvSpPr/>
      </dsp:nvSpPr>
      <dsp:spPr>
        <a:xfrm rot="5400000">
          <a:off x="-252422" y="253297"/>
          <a:ext cx="1682817" cy="117797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en-US" sz="1500" b="1" i="0" kern="1200" dirty="0"/>
            <a:t>Brainstorming</a:t>
          </a:r>
          <a:endParaRPr lang="ar-EG" sz="1500" kern="1200" dirty="0"/>
        </a:p>
      </dsp:txBody>
      <dsp:txXfrm rot="-5400000">
        <a:off x="2" y="589860"/>
        <a:ext cx="1177971" cy="504846"/>
      </dsp:txXfrm>
    </dsp:sp>
    <dsp:sp modelId="{0342E63E-B8F0-449B-A21A-96F56F275EC0}">
      <dsp:nvSpPr>
        <dsp:cNvPr id="0" name=""/>
        <dsp:cNvSpPr/>
      </dsp:nvSpPr>
      <dsp:spPr>
        <a:xfrm rot="5400000">
          <a:off x="3856467" y="-2678495"/>
          <a:ext cx="1093831" cy="64508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b="0" i="0" kern="1200" dirty="0"/>
            <a:t>The main goal is to form a group of people and throw around ideas without interference</a:t>
          </a:r>
          <a:endParaRPr lang="ar-EG" sz="1700" kern="1200" dirty="0"/>
        </a:p>
      </dsp:txBody>
      <dsp:txXfrm rot="-5400000">
        <a:off x="1177972" y="53396"/>
        <a:ext cx="6397426" cy="987039"/>
      </dsp:txXfrm>
    </dsp:sp>
    <dsp:sp modelId="{E5D39EB3-70F9-4F90-9E89-B97F65B7F385}">
      <dsp:nvSpPr>
        <dsp:cNvPr id="0" name=""/>
        <dsp:cNvSpPr/>
      </dsp:nvSpPr>
      <dsp:spPr>
        <a:xfrm rot="5400000">
          <a:off x="-252422" y="1742820"/>
          <a:ext cx="1682817" cy="117797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en-US" sz="1500" b="1" i="0" kern="1200" dirty="0"/>
            <a:t>Lateral thinking</a:t>
          </a:r>
          <a:endParaRPr lang="ar-EG" sz="1500" kern="1200" dirty="0"/>
        </a:p>
      </dsp:txBody>
      <dsp:txXfrm rot="-5400000">
        <a:off x="2" y="2079383"/>
        <a:ext cx="1177971" cy="504846"/>
      </dsp:txXfrm>
    </dsp:sp>
    <dsp:sp modelId="{D075CA4B-D7F5-405A-AA2C-8B314829AC11}">
      <dsp:nvSpPr>
        <dsp:cNvPr id="0" name=""/>
        <dsp:cNvSpPr/>
      </dsp:nvSpPr>
      <dsp:spPr>
        <a:xfrm rot="5400000">
          <a:off x="3856467" y="-1188098"/>
          <a:ext cx="1093831" cy="64508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l" defTabSz="755650" rtl="0">
            <a:lnSpc>
              <a:spcPct val="90000"/>
            </a:lnSpc>
            <a:spcBef>
              <a:spcPct val="0"/>
            </a:spcBef>
            <a:spcAft>
              <a:spcPct val="15000"/>
            </a:spcAft>
            <a:buChar char="•"/>
          </a:pPr>
          <a:r>
            <a:rPr lang="en-US" sz="1700" b="0" i="0" kern="1200" dirty="0"/>
            <a:t>involves looking in</a:t>
          </a:r>
          <a:r>
            <a:rPr lang="en-US" sz="1700" b="1" i="0" kern="1200" dirty="0"/>
            <a:t> less obvious areas and lines of reasoning</a:t>
          </a:r>
          <a:r>
            <a:rPr lang="en-US" sz="1700" b="0" i="0" kern="1200" dirty="0"/>
            <a:t>. It can work well if you and your partners try to put yourselves under different perspectives or reverse the problem to look at it differently.</a:t>
          </a:r>
          <a:endParaRPr lang="ar-EG" sz="1700" kern="1200" dirty="0"/>
        </a:p>
      </dsp:txBody>
      <dsp:txXfrm rot="-5400000">
        <a:off x="1177972" y="1543793"/>
        <a:ext cx="6397426" cy="987039"/>
      </dsp:txXfrm>
    </dsp:sp>
    <dsp:sp modelId="{EA5B88B2-DD07-4E54-B78E-5A75A131C727}">
      <dsp:nvSpPr>
        <dsp:cNvPr id="0" name=""/>
        <dsp:cNvSpPr/>
      </dsp:nvSpPr>
      <dsp:spPr>
        <a:xfrm rot="5400000">
          <a:off x="-252422" y="3232342"/>
          <a:ext cx="1682817" cy="117797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en-US" sz="1500" b="1" i="0" kern="1200" dirty="0"/>
            <a:t>Mind mapping</a:t>
          </a:r>
          <a:endParaRPr lang="ar-EG" sz="1500" kern="1200" dirty="0"/>
        </a:p>
      </dsp:txBody>
      <dsp:txXfrm rot="-5400000">
        <a:off x="2" y="3568905"/>
        <a:ext cx="1177971" cy="504846"/>
      </dsp:txXfrm>
    </dsp:sp>
    <dsp:sp modelId="{DC5B7F72-2F7C-4A1F-8BE4-59751DF4D7F4}">
      <dsp:nvSpPr>
        <dsp:cNvPr id="0" name=""/>
        <dsp:cNvSpPr/>
      </dsp:nvSpPr>
      <dsp:spPr>
        <a:xfrm rot="5400000">
          <a:off x="3856467" y="301424"/>
          <a:ext cx="1093831" cy="64508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sz="1700" b="0" i="0" kern="1200" dirty="0"/>
            <a:t>helps you connect ideas you never imagined could be combined. Because of that, it might help you reach appropriate solutions while using creative thinking skills.</a:t>
          </a:r>
          <a:endParaRPr lang="ar-EG" sz="1700" kern="1200" dirty="0"/>
        </a:p>
      </dsp:txBody>
      <dsp:txXfrm rot="-5400000">
        <a:off x="1177972" y="3033315"/>
        <a:ext cx="6397426" cy="9870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E7CBDF-8DF5-4E54-BC91-86EF47CEB797}">
      <dsp:nvSpPr>
        <dsp:cNvPr id="0" name=""/>
        <dsp:cNvSpPr/>
      </dsp:nvSpPr>
      <dsp:spPr>
        <a:xfrm rot="5400000">
          <a:off x="-153460" y="156043"/>
          <a:ext cx="1023070" cy="71614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endParaRPr lang="ar-EG" sz="2100" kern="1200" dirty="0"/>
        </a:p>
      </dsp:txBody>
      <dsp:txXfrm rot="-5400000">
        <a:off x="1" y="360658"/>
        <a:ext cx="716149" cy="306921"/>
      </dsp:txXfrm>
    </dsp:sp>
    <dsp:sp modelId="{BD799F85-6062-4C57-BE8B-60CDF4D842CE}">
      <dsp:nvSpPr>
        <dsp:cNvPr id="0" name=""/>
        <dsp:cNvSpPr/>
      </dsp:nvSpPr>
      <dsp:spPr>
        <a:xfrm rot="5400000">
          <a:off x="4303908" y="-3585175"/>
          <a:ext cx="664996" cy="784051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1" kern="1200" dirty="0"/>
            <a:t>Research</a:t>
          </a:r>
          <a:r>
            <a:rPr lang="ar-EG" sz="2800" b="1" kern="1200" dirty="0"/>
            <a:t> </a:t>
          </a:r>
          <a:r>
            <a:rPr lang="en-US" sz="1400" kern="1200" dirty="0"/>
            <a:t>Problem-solving is not complete without extensive research. It is otherwise impossible to identify the problem without gathering enough data on the errors and their analysis. Consulting with your team gives you an edge to find the solution quicker</a:t>
          </a:r>
          <a:endParaRPr lang="ar-EG" sz="1500" kern="1200" dirty="0"/>
        </a:p>
      </dsp:txBody>
      <dsp:txXfrm rot="-5400000">
        <a:off x="716149" y="35046"/>
        <a:ext cx="7808052" cy="600072"/>
      </dsp:txXfrm>
    </dsp:sp>
    <dsp:sp modelId="{1311F3DE-DB65-4260-B6A5-0F9987D2D712}">
      <dsp:nvSpPr>
        <dsp:cNvPr id="0" name=""/>
        <dsp:cNvSpPr/>
      </dsp:nvSpPr>
      <dsp:spPr>
        <a:xfrm rot="5400000">
          <a:off x="-153460" y="1066099"/>
          <a:ext cx="1023070" cy="71614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endParaRPr lang="ar-EG" sz="2100" kern="1200" dirty="0"/>
        </a:p>
      </dsp:txBody>
      <dsp:txXfrm rot="-5400000">
        <a:off x="1" y="1270714"/>
        <a:ext cx="716149" cy="306921"/>
      </dsp:txXfrm>
    </dsp:sp>
    <dsp:sp modelId="{C945E8AA-4F6A-4449-99D1-BB44317AFE13}">
      <dsp:nvSpPr>
        <dsp:cNvPr id="0" name=""/>
        <dsp:cNvSpPr/>
      </dsp:nvSpPr>
      <dsp:spPr>
        <a:xfrm rot="5400000">
          <a:off x="4303908" y="-2675120"/>
          <a:ext cx="664996" cy="784051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1" kern="1200" dirty="0"/>
            <a:t>Analysis</a:t>
          </a:r>
          <a:r>
            <a:rPr lang="ar-EG" sz="2400" b="1" kern="1200" dirty="0"/>
            <a:t> </a:t>
          </a:r>
          <a:r>
            <a:rPr lang="en-US" sz="1500" kern="1200" dirty="0"/>
            <a:t>skills further assist you in identifying the discrepancies and the possible actions which can resolve the issue.</a:t>
          </a:r>
          <a:endParaRPr lang="ar-EG" sz="1500" kern="1200" dirty="0"/>
        </a:p>
      </dsp:txBody>
      <dsp:txXfrm rot="-5400000">
        <a:off x="716149" y="945101"/>
        <a:ext cx="7808052" cy="600072"/>
      </dsp:txXfrm>
    </dsp:sp>
    <dsp:sp modelId="{3EF89ACA-104B-4023-A31A-8C73F1F4ECE2}">
      <dsp:nvSpPr>
        <dsp:cNvPr id="0" name=""/>
        <dsp:cNvSpPr/>
      </dsp:nvSpPr>
      <dsp:spPr>
        <a:xfrm rot="5400000">
          <a:off x="-153460" y="1976154"/>
          <a:ext cx="1023070" cy="71614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endParaRPr lang="ar-EG" sz="2100" kern="1200" dirty="0"/>
        </a:p>
      </dsp:txBody>
      <dsp:txXfrm rot="-5400000">
        <a:off x="1" y="2180769"/>
        <a:ext cx="716149" cy="306921"/>
      </dsp:txXfrm>
    </dsp:sp>
    <dsp:sp modelId="{5CC4D957-9D67-464A-B064-ACA6E238D307}">
      <dsp:nvSpPr>
        <dsp:cNvPr id="0" name=""/>
        <dsp:cNvSpPr/>
      </dsp:nvSpPr>
      <dsp:spPr>
        <a:xfrm rot="5400000">
          <a:off x="4303908" y="-1765064"/>
          <a:ext cx="664996" cy="784051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1" kern="1200" dirty="0"/>
            <a:t>Decision-making</a:t>
          </a:r>
          <a:r>
            <a:rPr lang="ar-EG" sz="2400" b="1" kern="1200" dirty="0"/>
            <a:t> </a:t>
          </a:r>
          <a:r>
            <a:rPr lang="en-US" sz="1500" kern="1200" dirty="0"/>
            <a:t>The ability to make decisions in hours of need defines your mettle. The onus is on you to be proactive and choose the right course of action. </a:t>
          </a:r>
          <a:endParaRPr lang="ar-EG" sz="1500" kern="1200" dirty="0"/>
        </a:p>
      </dsp:txBody>
      <dsp:txXfrm rot="-5400000">
        <a:off x="716149" y="1855157"/>
        <a:ext cx="7808052" cy="600072"/>
      </dsp:txXfrm>
    </dsp:sp>
    <dsp:sp modelId="{2811E8C1-D171-438B-81BD-6C8E5222D04C}">
      <dsp:nvSpPr>
        <dsp:cNvPr id="0" name=""/>
        <dsp:cNvSpPr/>
      </dsp:nvSpPr>
      <dsp:spPr>
        <a:xfrm rot="5400000">
          <a:off x="-153460" y="2886210"/>
          <a:ext cx="1023070" cy="71614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endParaRPr lang="ar-EG" sz="2100" kern="1200" dirty="0"/>
        </a:p>
      </dsp:txBody>
      <dsp:txXfrm rot="-5400000">
        <a:off x="1" y="3090825"/>
        <a:ext cx="716149" cy="306921"/>
      </dsp:txXfrm>
    </dsp:sp>
    <dsp:sp modelId="{31F165A3-24CA-4614-A4C5-D88D65F174D4}">
      <dsp:nvSpPr>
        <dsp:cNvPr id="0" name=""/>
        <dsp:cNvSpPr/>
      </dsp:nvSpPr>
      <dsp:spPr>
        <a:xfrm rot="5400000">
          <a:off x="4303908" y="-855009"/>
          <a:ext cx="664996" cy="784051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1" kern="1200" dirty="0"/>
            <a:t>Communication</a:t>
          </a:r>
          <a:r>
            <a:rPr lang="ar-EG" sz="1800" b="1" kern="1200" dirty="0"/>
            <a:t> </a:t>
          </a:r>
          <a:r>
            <a:rPr lang="en-US" sz="1400" kern="1200" dirty="0"/>
            <a:t>skills can help you garner much-required assistance for the project. Communication of the issues and how you want the project done are critical for the problem-solving process's smooth flow. </a:t>
          </a:r>
          <a:endParaRPr lang="ar-EG" sz="1400" kern="1200" dirty="0"/>
        </a:p>
      </dsp:txBody>
      <dsp:txXfrm rot="-5400000">
        <a:off x="716149" y="2765212"/>
        <a:ext cx="7808052" cy="600072"/>
      </dsp:txXfrm>
    </dsp:sp>
    <dsp:sp modelId="{C7DCDEDD-4948-4E62-B268-49C91EF83C30}">
      <dsp:nvSpPr>
        <dsp:cNvPr id="0" name=""/>
        <dsp:cNvSpPr/>
      </dsp:nvSpPr>
      <dsp:spPr>
        <a:xfrm rot="5400000">
          <a:off x="-153460" y="3977048"/>
          <a:ext cx="1023070" cy="71614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rtl="1">
            <a:lnSpc>
              <a:spcPct val="90000"/>
            </a:lnSpc>
            <a:spcBef>
              <a:spcPct val="0"/>
            </a:spcBef>
            <a:spcAft>
              <a:spcPct val="35000"/>
            </a:spcAft>
            <a:buNone/>
          </a:pPr>
          <a:endParaRPr lang="ar-EG" sz="2100" kern="1200" dirty="0"/>
        </a:p>
      </dsp:txBody>
      <dsp:txXfrm rot="-5400000">
        <a:off x="1" y="4181663"/>
        <a:ext cx="716149" cy="306921"/>
      </dsp:txXfrm>
    </dsp:sp>
    <dsp:sp modelId="{E00ABF61-F090-404E-B093-A7F52703A882}">
      <dsp:nvSpPr>
        <dsp:cNvPr id="0" name=""/>
        <dsp:cNvSpPr/>
      </dsp:nvSpPr>
      <dsp:spPr>
        <a:xfrm rot="5400000">
          <a:off x="4123126" y="235828"/>
          <a:ext cx="1026561" cy="784051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0">
            <a:lnSpc>
              <a:spcPct val="90000"/>
            </a:lnSpc>
            <a:spcBef>
              <a:spcPct val="0"/>
            </a:spcBef>
            <a:spcAft>
              <a:spcPct val="15000"/>
            </a:spcAft>
            <a:buChar char="•"/>
          </a:pPr>
          <a:r>
            <a:rPr lang="en-US" sz="2000" b="1" kern="1200" dirty="0"/>
            <a:t>Dependability</a:t>
          </a:r>
          <a:r>
            <a:rPr lang="ar-EG" sz="2400" b="1" kern="1200" dirty="0"/>
            <a:t> </a:t>
          </a:r>
          <a:r>
            <a:rPr lang="en-US" sz="1400" kern="1200" dirty="0"/>
            <a:t>Having dependable members boosts the morale of the team. If you are a problem-solver, taking responsibility and taking it on the chin to solve the issues needs to be your forte. </a:t>
          </a:r>
          <a:endParaRPr lang="ar-EG" sz="1500" kern="1200" dirty="0"/>
        </a:p>
      </dsp:txBody>
      <dsp:txXfrm rot="-5400000">
        <a:off x="716150" y="3692918"/>
        <a:ext cx="7790401" cy="92633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D9BCD-D45F-14BC-2466-5E1CE4A2A5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E15D3-1927-7F35-3B18-4AB938E59E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10836-B2C1-0F7A-95E8-37DCBFAD48F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E3BC344-8F82-7C55-E5DA-5C52D483F9FA}"/>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38498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F349F-02EF-DF0A-7969-931D8F2FE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F92693-BD1A-A902-496A-2EC96070CA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59E1F-2B71-0B8C-243F-4833E340783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F1854E6-7D2D-A980-2C72-1B0AE874B80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9298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3538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7.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6.jpeg"/><Relationship Id="rId7" Type="http://schemas.openxmlformats.org/officeDocument/2006/relationships/diagramQuickStyle" Target="../diagrams/quickStyle4.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masterclass.com/articles/how-to-conduct-market-research"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6.jpeg"/><Relationship Id="rId7" Type="http://schemas.openxmlformats.org/officeDocument/2006/relationships/diagramQuickStyle" Target="../diagrams/quickStyle5.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6.xml"/><Relationship Id="rId4" Type="http://schemas.openxmlformats.org/officeDocument/2006/relationships/image" Target="../media/image24.jpg"/></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43672" y="1977969"/>
            <a:ext cx="5052639" cy="2175339"/>
          </a:xfrm>
          <a:prstGeom prst="rect">
            <a:avLst/>
          </a:prstGeom>
          <a:noFill/>
        </p:spPr>
        <p:txBody>
          <a:bodyPr wrap="square" rtlCol="0">
            <a:spAutoFit/>
          </a:bodyPr>
          <a:lstStyle/>
          <a:p>
            <a:pPr marR="0" lvl="0" algn="ctr" rtl="0">
              <a:lnSpc>
                <a:spcPct val="107000"/>
              </a:lnSpc>
              <a:spcBef>
                <a:spcPts val="0"/>
              </a:spcBef>
              <a:spcAft>
                <a:spcPts val="0"/>
              </a:spcAft>
              <a:buSzPts val="1000"/>
              <a:tabLst>
                <a:tab pos="457200" algn="l"/>
              </a:tabLst>
            </a:pPr>
            <a:r>
              <a:rPr lang="en-US" sz="2400" b="1"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The Negotiation and Influencing Skills</a:t>
            </a:r>
            <a:endParaRPr lang="en-US" sz="3200" b="1" dirty="0">
              <a:solidFill>
                <a:srgbClr val="00AEEF"/>
              </a:solidFill>
              <a:latin typeface="Times New Roman" panose="02020603050405020304" pitchFamily="18" charset="0"/>
              <a:ea typeface="Calibri" panose="020F0502020204030204" pitchFamily="34" charset="0"/>
              <a:cs typeface="Arial" panose="020B0604020202020204" pitchFamily="34" charset="0"/>
            </a:endParaRPr>
          </a:p>
          <a:p>
            <a:pPr algn="ctr"/>
            <a:r>
              <a:rPr lang="en-US" sz="2800" dirty="0">
                <a:solidFill>
                  <a:srgbClr val="00AEEF"/>
                </a:solidFill>
                <a:cs typeface="Tajawal Medium" panose="00000600000000000000" pitchFamily="2" charset="-78"/>
              </a:rPr>
              <a:t>Creative thinking, problem solving and time management in negotiation situations</a:t>
            </a:r>
          </a:p>
        </p:txBody>
      </p:sp>
      <p:sp>
        <p:nvSpPr>
          <p:cNvPr id="10" name="Rectangle: Rounded Corners 9"/>
          <p:cNvSpPr/>
          <p:nvPr/>
        </p:nvSpPr>
        <p:spPr>
          <a:xfrm>
            <a:off x="6384738" y="436135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Alexandria" charset="0"/>
                <a:cs typeface="Alexandria" charset="0"/>
              </a:rPr>
              <a:t>Lec</a:t>
            </a:r>
            <a:r>
              <a:rPr lang="en-US" sz="2800" b="1" dirty="0">
                <a:solidFill>
                  <a:schemeClr val="tx1"/>
                </a:solidFill>
                <a:latin typeface="Alexandria" charset="0"/>
                <a:cs typeface="Alexandria" charset="0"/>
              </a:rPr>
              <a:t>.</a:t>
            </a:r>
            <a:r>
              <a:rPr lang="ar-EG" sz="2800" b="1" dirty="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D988-181A-255C-823E-B41620B5F08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0EF25-B6E3-ACEC-DDD1-EC295B36CB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163A363-1052-CA92-2779-FEB971DF8791}"/>
              </a:ext>
            </a:extLst>
          </p:cNvPr>
          <p:cNvSpPr/>
          <p:nvPr/>
        </p:nvSpPr>
        <p:spPr>
          <a:xfrm>
            <a:off x="1276421" y="1906838"/>
            <a:ext cx="4222539" cy="3046988"/>
          </a:xfrm>
          <a:prstGeom prst="rect">
            <a:avLst/>
          </a:prstGeom>
        </p:spPr>
        <p:txBody>
          <a:bodyPr wrap="square">
            <a:spAutoFit/>
          </a:bodyPr>
          <a:lstStyle/>
          <a:p>
            <a:pPr marL="457200" indent="-457200">
              <a:buFont typeface="Arial" panose="020B0604020202020204" pitchFamily="34" charset="0"/>
              <a:buChar char="•"/>
            </a:pPr>
            <a:r>
              <a:rPr lang="en-US" sz="2400" b="1" dirty="0"/>
              <a:t>Understanding the concepts of creative thinking, problem solving and time management.</a:t>
            </a:r>
          </a:p>
          <a:p>
            <a:pPr marL="457200" indent="-457200">
              <a:buFont typeface="Arial" panose="020B0604020202020204" pitchFamily="34" charset="0"/>
              <a:buChar char="•"/>
            </a:pPr>
            <a:r>
              <a:rPr lang="en-US" sz="2400" b="1" dirty="0"/>
              <a:t>Understanding its importance in negotiation situation</a:t>
            </a:r>
          </a:p>
          <a:p>
            <a:pPr marL="457200" indent="-457200">
              <a:buFont typeface="Arial" panose="020B0604020202020204" pitchFamily="34" charset="0"/>
              <a:buChar char="•"/>
            </a:pPr>
            <a:r>
              <a:rPr lang="en-US" sz="2400" b="1" dirty="0"/>
              <a:t>Case studies</a:t>
            </a:r>
          </a:p>
        </p:txBody>
      </p:sp>
      <p:sp>
        <p:nvSpPr>
          <p:cNvPr id="17" name="TextBox 16">
            <a:extLst>
              <a:ext uri="{FF2B5EF4-FFF2-40B4-BE49-F238E27FC236}">
                <a16:creationId xmlns:a16="http://schemas.microsoft.com/office/drawing/2014/main" id="{E4D161F2-7653-337D-C48A-087CA2D10842}"/>
              </a:ext>
            </a:extLst>
          </p:cNvPr>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Our Learning Outcomes</a:t>
            </a:r>
          </a:p>
        </p:txBody>
      </p:sp>
      <p:sp>
        <p:nvSpPr>
          <p:cNvPr id="18" name="Rectangle 17">
            <a:extLst>
              <a:ext uri="{FF2B5EF4-FFF2-40B4-BE49-F238E27FC236}">
                <a16:creationId xmlns:a16="http://schemas.microsoft.com/office/drawing/2014/main" id="{585898D8-BAE8-3255-1CD0-5D6EAD1691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590052C-7648-994F-8037-544D45B55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FDFAB5-46EA-D1B0-A194-A523F4A81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C3D021EF-A84A-893B-1636-47B6A7E2D94C}"/>
              </a:ext>
            </a:extLst>
          </p:cNvPr>
          <p:cNvSpPr>
            <a:spLocks noGrp="1"/>
          </p:cNvSpPr>
          <p:nvPr>
            <p:ph type="pic" sz="quarter" idx="10"/>
          </p:nvPr>
        </p:nvSpPr>
        <p:spPr/>
      </p:sp>
      <p:pic>
        <p:nvPicPr>
          <p:cNvPr id="3" name="Picture 2" descr="Negotiation Skills - Strengthscape">
            <a:extLst>
              <a:ext uri="{FF2B5EF4-FFF2-40B4-BE49-F238E27FC236}">
                <a16:creationId xmlns:a16="http://schemas.microsoft.com/office/drawing/2014/main" id="{67DD3925-0599-931F-1CB5-2F048721C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33451"/>
            <a:ext cx="5032587" cy="249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6901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B2CD91AA-CE46-1BC5-89D3-1A4DB92D8745}"/>
              </a:ext>
            </a:extLst>
          </p:cNvPr>
          <p:cNvSpPr txBox="1"/>
          <p:nvPr/>
        </p:nvSpPr>
        <p:spPr>
          <a:xfrm>
            <a:off x="3737387" y="1796739"/>
            <a:ext cx="2752308" cy="461665"/>
          </a:xfrm>
          <a:prstGeom prst="rect">
            <a:avLst/>
          </a:prstGeom>
          <a:noFill/>
        </p:spPr>
        <p:txBody>
          <a:bodyPr wrap="square" rtlCol="0">
            <a:spAutoFit/>
          </a:bodyPr>
          <a:lstStyle/>
          <a:p>
            <a:pPr algn="ctr"/>
            <a:r>
              <a:rPr lang="en-US" sz="2400" b="1" dirty="0">
                <a:latin typeface="Tajawal ExtraBold" panose="00000800000000000000" pitchFamily="2" charset="-78"/>
                <a:cs typeface="Tajawal ExtraBold" panose="00000800000000000000" pitchFamily="2" charset="-78"/>
              </a:rPr>
              <a:t>Creative thinking </a:t>
            </a:r>
          </a:p>
        </p:txBody>
      </p:sp>
      <p:sp>
        <p:nvSpPr>
          <p:cNvPr id="4" name="TextBox 3">
            <a:extLst>
              <a:ext uri="{FF2B5EF4-FFF2-40B4-BE49-F238E27FC236}">
                <a16:creationId xmlns:a16="http://schemas.microsoft.com/office/drawing/2014/main" id="{88CAC670-4969-B261-B8B2-DE35E5F46FCD}"/>
              </a:ext>
            </a:extLst>
          </p:cNvPr>
          <p:cNvSpPr txBox="1"/>
          <p:nvPr/>
        </p:nvSpPr>
        <p:spPr>
          <a:xfrm>
            <a:off x="3737387" y="3597091"/>
            <a:ext cx="2752308" cy="461665"/>
          </a:xfrm>
          <a:prstGeom prst="rect">
            <a:avLst/>
          </a:prstGeom>
          <a:noFill/>
        </p:spPr>
        <p:txBody>
          <a:bodyPr wrap="square" rtlCol="0">
            <a:spAutoFit/>
          </a:bodyPr>
          <a:lstStyle/>
          <a:p>
            <a:pPr algn="ctr"/>
            <a:r>
              <a:rPr lang="en-US" sz="2400" b="1" dirty="0">
                <a:latin typeface="Tajawal ExtraBold" panose="00000800000000000000" pitchFamily="2" charset="-78"/>
                <a:cs typeface="Tajawal ExtraBold" panose="00000800000000000000" pitchFamily="2" charset="-78"/>
              </a:rPr>
              <a:t>Problem solving</a:t>
            </a:r>
          </a:p>
        </p:txBody>
      </p:sp>
      <p:sp>
        <p:nvSpPr>
          <p:cNvPr id="7" name="TextBox 6">
            <a:extLst>
              <a:ext uri="{FF2B5EF4-FFF2-40B4-BE49-F238E27FC236}">
                <a16:creationId xmlns:a16="http://schemas.microsoft.com/office/drawing/2014/main" id="{1756708A-9110-FF36-2659-480713DE1A60}"/>
              </a:ext>
            </a:extLst>
          </p:cNvPr>
          <p:cNvSpPr txBox="1"/>
          <p:nvPr/>
        </p:nvSpPr>
        <p:spPr>
          <a:xfrm>
            <a:off x="3598249" y="5385243"/>
            <a:ext cx="3030583" cy="461665"/>
          </a:xfrm>
          <a:prstGeom prst="rect">
            <a:avLst/>
          </a:prstGeom>
          <a:noFill/>
        </p:spPr>
        <p:txBody>
          <a:bodyPr wrap="square" rtlCol="0">
            <a:spAutoFit/>
          </a:bodyPr>
          <a:lstStyle/>
          <a:p>
            <a:pPr algn="ctr"/>
            <a:r>
              <a:rPr lang="en-US" sz="2400" b="1" dirty="0">
                <a:latin typeface="Tajawal ExtraBold" panose="00000800000000000000" pitchFamily="2" charset="-78"/>
                <a:cs typeface="Tajawal ExtraBold" panose="00000800000000000000" pitchFamily="2" charset="-78"/>
              </a:rPr>
              <a:t>Time management </a:t>
            </a:r>
          </a:p>
        </p:txBody>
      </p:sp>
      <p:pic>
        <p:nvPicPr>
          <p:cNvPr id="9" name="Picture 4" descr="The art of inculcating creative thinking in students - Akshar Arbol  International School">
            <a:extLst>
              <a:ext uri="{FF2B5EF4-FFF2-40B4-BE49-F238E27FC236}">
                <a16:creationId xmlns:a16="http://schemas.microsoft.com/office/drawing/2014/main" id="{1C6D8C2B-D56F-242F-477F-2AD71BC214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6076" y="934289"/>
            <a:ext cx="3958799" cy="170955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1DCCCE25-A10D-65E9-92B2-7417261971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6077" y="2927138"/>
            <a:ext cx="3958800" cy="1698136"/>
          </a:xfrm>
          <a:prstGeom prst="rect">
            <a:avLst/>
          </a:prstGeom>
        </p:spPr>
      </p:pic>
      <p:pic>
        <p:nvPicPr>
          <p:cNvPr id="11" name="Picture 10" descr="The Best Time Management Tip - Piccalilly Connects">
            <a:extLst>
              <a:ext uri="{FF2B5EF4-FFF2-40B4-BE49-F238E27FC236}">
                <a16:creationId xmlns:a16="http://schemas.microsoft.com/office/drawing/2014/main" id="{C62C3BFB-1594-2748-0E17-B90DFAECDC6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46076" y="4850248"/>
            <a:ext cx="3958799" cy="15824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BFC3B73-C91B-CC46-13C4-C414ABE5C02D}"/>
              </a:ext>
            </a:extLst>
          </p:cNvPr>
          <p:cNvSpPr>
            <a:spLocks noGrp="1"/>
          </p:cNvSpPr>
          <p:nvPr>
            <p:ph type="pic" sz="quarter" idx="10"/>
          </p:nvPr>
        </p:nvSpPr>
        <p:spPr/>
      </p:sp>
      <p:sp>
        <p:nvSpPr>
          <p:cNvPr id="9" name="Rectangle 8">
            <a:extLst>
              <a:ext uri="{FF2B5EF4-FFF2-40B4-BE49-F238E27FC236}">
                <a16:creationId xmlns:a16="http://schemas.microsoft.com/office/drawing/2014/main" id="{05CEB54B-771D-BAD9-1ED7-5B83A1099E52}"/>
              </a:ext>
            </a:extLst>
          </p:cNvPr>
          <p:cNvSpPr/>
          <p:nvPr/>
        </p:nvSpPr>
        <p:spPr>
          <a:xfrm>
            <a:off x="1308298" y="1549486"/>
            <a:ext cx="4222539" cy="4430700"/>
          </a:xfrm>
          <a:prstGeom prst="rect">
            <a:avLst/>
          </a:prstGeom>
        </p:spPr>
        <p:txBody>
          <a:bodyPr wrap="square">
            <a:spAutoFit/>
          </a:bodyPr>
          <a:lstStyle/>
          <a:p>
            <a:pPr marL="0" indent="0" algn="ctr">
              <a:buNone/>
            </a:pPr>
            <a:r>
              <a:rPr lang="en-US" sz="2400" b="1" dirty="0"/>
              <a:t>Creative thinking is not a talent, it is a skill that can be learnt.</a:t>
            </a:r>
          </a:p>
          <a:p>
            <a:pPr marL="0" indent="0" algn="ctr">
              <a:buNone/>
            </a:pPr>
            <a:endParaRPr lang="en-US" sz="2400" b="1" dirty="0"/>
          </a:p>
          <a:p>
            <a:pPr marL="0" indent="0" algn="ctr">
              <a:buNone/>
            </a:pPr>
            <a:r>
              <a:rPr lang="en-US" sz="2400" b="1" dirty="0"/>
              <a:t>It empowers people by adding Strength to their natural abilities which improves teamwork, productivity and where appropriate profits.</a:t>
            </a:r>
          </a:p>
          <a:p>
            <a:pPr marL="0" indent="0" algn="ctr">
              <a:buNone/>
            </a:pPr>
            <a:endParaRPr lang="en-US" sz="2400" b="1" dirty="0"/>
          </a:p>
          <a:p>
            <a:pPr lvl="3" algn="ctr"/>
            <a:r>
              <a:rPr lang="en-US" sz="2400" b="1" dirty="0"/>
              <a:t>Edward De. Bono</a:t>
            </a:r>
            <a:br>
              <a:rPr lang="en-US" sz="2400" b="1" dirty="0"/>
            </a:br>
            <a:r>
              <a:rPr lang="en-US" sz="2400" b="1" dirty="0"/>
              <a:t>writer and thinker</a:t>
            </a:r>
            <a:endParaRPr lang="ar-EG" sz="2400" b="1" dirty="0"/>
          </a:p>
          <a:p>
            <a:pPr>
              <a:lnSpc>
                <a:spcPct val="120000"/>
              </a:lnSpc>
            </a:pPr>
            <a:endParaRPr lang="en-US" sz="1600" b="1" dirty="0">
              <a:cs typeface="Segoe UI Light" panose="020B0502040204020203" pitchFamily="34" charset="0"/>
            </a:endParaRPr>
          </a:p>
        </p:txBody>
      </p:sp>
      <p:pic>
        <p:nvPicPr>
          <p:cNvPr id="10" name="Picture 2" descr="Edward de Bono">
            <a:extLst>
              <a:ext uri="{FF2B5EF4-FFF2-40B4-BE49-F238E27FC236}">
                <a16:creationId xmlns:a16="http://schemas.microsoft.com/office/drawing/2014/main" id="{73FBD843-1A11-96FB-9D2C-936D98F15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353" y="878848"/>
            <a:ext cx="4992348" cy="260681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67FDFBB-5B65-B0B5-87DA-2C42B50E506A}"/>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Creative Thinking</a:t>
            </a:r>
            <a:endParaRPr lang="da-DK" sz="2800" b="1" dirty="0">
              <a:effectLst>
                <a:outerShdw blurRad="38100" dist="38100" dir="2700000" algn="tl">
                  <a:srgbClr val="000000">
                    <a:alpha val="43137"/>
                  </a:srgbClr>
                </a:outerShdw>
              </a:effectLst>
              <a:latin typeface="Arial" pitchFamily="34" charset="0"/>
            </a:endParaRPr>
          </a:p>
        </p:txBody>
      </p:sp>
      <p:sp>
        <p:nvSpPr>
          <p:cNvPr id="18" name="Rectangle 17"/>
          <p:cNvSpPr/>
          <p:nvPr/>
        </p:nvSpPr>
        <p:spPr>
          <a:xfrm>
            <a:off x="5641526" y="33683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677656"/>
          </a:xfrm>
          <a:prstGeom prst="rect">
            <a:avLst/>
          </a:prstGeom>
          <a:noFill/>
        </p:spPr>
        <p:txBody>
          <a:bodyPr wrap="square" rtlCol="0">
            <a:spAutoFit/>
          </a:bodyPr>
          <a:lstStyle/>
          <a:p>
            <a:pPr marL="0" indent="0" algn="ctr">
              <a:buNone/>
            </a:pPr>
            <a:r>
              <a:rPr lang="en-US" sz="2400" b="1" dirty="0"/>
              <a:t>Creative thinking refers to using abilities and soft skills to come up with new solutions to problems. </a:t>
            </a:r>
          </a:p>
          <a:p>
            <a:pPr marL="0" indent="0" algn="ctr">
              <a:buNone/>
            </a:pPr>
            <a:endParaRPr lang="en-US" sz="2400" b="1" dirty="0"/>
          </a:p>
          <a:p>
            <a:pPr marL="0" indent="0" algn="ctr">
              <a:buNone/>
            </a:pPr>
            <a:endParaRPr lang="en-US" sz="2400" b="1" dirty="0"/>
          </a:p>
          <a:p>
            <a:pPr marL="0" indent="0" algn="ctr">
              <a:buNone/>
            </a:pPr>
            <a:r>
              <a:rPr lang="en-US" sz="2400" b="1" dirty="0"/>
              <a:t>Creative thinking skills are techniques used to look at the issue from different and creative angles, using the right tools to assess it and develop a plan.</a:t>
            </a:r>
            <a:endParaRPr lang="ar-EG" sz="2400" b="1" dirty="0"/>
          </a:p>
          <a:p>
            <a:endParaRPr lang="en-US" sz="2400" b="1" dirty="0">
              <a:solidFill>
                <a:srgbClr val="2D3956"/>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6E3F924-516C-7505-B748-1A83118C4D8F}"/>
              </a:ext>
            </a:extLst>
          </p:cNvPr>
          <p:cNvSpPr txBox="1"/>
          <p:nvPr/>
        </p:nvSpPr>
        <p:spPr>
          <a:xfrm>
            <a:off x="4109664" y="722982"/>
            <a:ext cx="2897312" cy="461665"/>
          </a:xfrm>
          <a:prstGeom prst="rect">
            <a:avLst/>
          </a:prstGeom>
          <a:noFill/>
        </p:spPr>
        <p:txBody>
          <a:bodyPr wrap="square">
            <a:spAutoFit/>
          </a:bodyPr>
          <a:lstStyle/>
          <a:p>
            <a:pPr algn="ctr"/>
            <a:r>
              <a:rPr lang="en-US" sz="2400" b="1" dirty="0">
                <a:solidFill>
                  <a:srgbClr val="C00000"/>
                </a:solidFill>
                <a:effectLst>
                  <a:outerShdw blurRad="38100" dist="38100" dir="2700000" algn="tl">
                    <a:srgbClr val="000000">
                      <a:alpha val="43137"/>
                    </a:srgbClr>
                  </a:outerShdw>
                </a:effectLst>
              </a:rPr>
              <a:t>Some definitions</a:t>
            </a:r>
            <a:endParaRPr lang="en-US" sz="2400" dirty="0"/>
          </a:p>
        </p:txBody>
      </p:sp>
      <p:sp>
        <p:nvSpPr>
          <p:cNvPr id="6" name="TextBox 5">
            <a:extLst>
              <a:ext uri="{FF2B5EF4-FFF2-40B4-BE49-F238E27FC236}">
                <a16:creationId xmlns:a16="http://schemas.microsoft.com/office/drawing/2014/main" id="{F8799168-05BF-8D84-9B46-E416D430C1A1}"/>
              </a:ext>
            </a:extLst>
          </p:cNvPr>
          <p:cNvSpPr txBox="1"/>
          <p:nvPr/>
        </p:nvSpPr>
        <p:spPr>
          <a:xfrm>
            <a:off x="1291650" y="1517875"/>
            <a:ext cx="9067964" cy="3908762"/>
          </a:xfrm>
          <a:prstGeom prst="rect">
            <a:avLst/>
          </a:prstGeom>
          <a:noFill/>
        </p:spPr>
        <p:txBody>
          <a:bodyPr wrap="square" rtlCol="0">
            <a:spAutoFit/>
          </a:bodyPr>
          <a:lstStyle/>
          <a:p>
            <a:pPr algn="ctr"/>
            <a:br>
              <a:rPr lang="en-IN" sz="2000" dirty="0"/>
            </a:br>
            <a:r>
              <a:rPr lang="en-IN" sz="2400" dirty="0">
                <a:latin typeface="Times New Roman" pitchFamily="18" charset="0"/>
                <a:cs typeface="Times New Roman" pitchFamily="18" charset="0"/>
              </a:rPr>
              <a:t>Creativity is the act of turning new and imaginative ideas into reality.  </a:t>
            </a:r>
            <a:br>
              <a:rPr lang="en-IN" sz="2400" dirty="0">
                <a:latin typeface="Times New Roman" pitchFamily="18" charset="0"/>
                <a:cs typeface="Times New Roman" pitchFamily="18" charset="0"/>
              </a:rPr>
            </a:br>
            <a:r>
              <a:rPr lang="en-IN" sz="2400" dirty="0">
                <a:latin typeface="Times New Roman" pitchFamily="18" charset="0"/>
                <a:cs typeface="Times New Roman" pitchFamily="18" charset="0"/>
              </a:rPr>
              <a:t>"Building universes out of nothing.“</a:t>
            </a:r>
          </a:p>
          <a:p>
            <a:endParaRPr lang="en-IN" sz="2000" dirty="0">
              <a:latin typeface="Times New Roman" pitchFamily="18" charset="0"/>
              <a:cs typeface="Times New Roman" pitchFamily="18" charset="0"/>
            </a:endParaRPr>
          </a:p>
          <a:p>
            <a:endParaRPr lang="en-IN" sz="2000" dirty="0">
              <a:latin typeface="Times New Roman" pitchFamily="18" charset="0"/>
              <a:cs typeface="Times New Roman" pitchFamily="18" charset="0"/>
            </a:endParaRPr>
          </a:p>
          <a:p>
            <a:r>
              <a:rPr lang="en-US" sz="2000" b="1" u="sng" dirty="0">
                <a:effectLst>
                  <a:outerShdw blurRad="38100" dist="38100" dir="2700000" algn="tl">
                    <a:srgbClr val="000000">
                      <a:alpha val="43137"/>
                    </a:srgbClr>
                  </a:outerShdw>
                </a:effectLst>
              </a:rPr>
              <a:t>Other: </a:t>
            </a:r>
            <a:r>
              <a:rPr lang="en-US" sz="2000" dirty="0"/>
              <a:t>The </a:t>
            </a:r>
            <a:r>
              <a:rPr lang="en-US" sz="2000" b="1" u="sng" dirty="0"/>
              <a:t>ability</a:t>
            </a:r>
            <a:r>
              <a:rPr lang="en-US" sz="2000" dirty="0"/>
              <a:t> to imagine or invent something new</a:t>
            </a:r>
          </a:p>
          <a:p>
            <a:r>
              <a:rPr lang="en-US" sz="2000" b="1" u="sng" dirty="0">
                <a:effectLst>
                  <a:outerShdw blurRad="38100" dist="38100" dir="2700000" algn="tl">
                    <a:srgbClr val="000000">
                      <a:alpha val="43137"/>
                    </a:srgbClr>
                  </a:outerShdw>
                </a:effectLst>
              </a:rPr>
              <a:t>Other : </a:t>
            </a:r>
            <a:r>
              <a:rPr lang="en-US" sz="2000" dirty="0"/>
              <a:t>The </a:t>
            </a:r>
            <a:r>
              <a:rPr lang="en-US" sz="2000" b="1" u="sng" dirty="0"/>
              <a:t>ability</a:t>
            </a:r>
            <a:r>
              <a:rPr lang="en-US" sz="2000" dirty="0"/>
              <a:t> to generate new ideas by combining, changing, or reapplying existing ideas</a:t>
            </a:r>
          </a:p>
          <a:p>
            <a:r>
              <a:rPr lang="en-US" sz="2000" b="1" u="sng" dirty="0">
                <a:effectLst>
                  <a:outerShdw blurRad="38100" dist="38100" dir="2700000" algn="tl">
                    <a:srgbClr val="000000">
                      <a:alpha val="43137"/>
                    </a:srgbClr>
                  </a:outerShdw>
                </a:effectLst>
              </a:rPr>
              <a:t>Other : </a:t>
            </a:r>
            <a:r>
              <a:rPr lang="en-US" sz="2000" dirty="0"/>
              <a:t>The </a:t>
            </a:r>
            <a:r>
              <a:rPr lang="en-US" sz="2000" b="1" u="sng" dirty="0"/>
              <a:t>attitude</a:t>
            </a:r>
            <a:r>
              <a:rPr lang="en-US" sz="2000" dirty="0"/>
              <a:t> to accept change and new ideas, a willingness to play with ideas and possibilities, a flexibility of outlook  (Harris, 1998)</a:t>
            </a:r>
          </a:p>
          <a:p>
            <a:endParaRPr lang="en-IN" sz="2000" dirty="0">
              <a:latin typeface="Times New Roman" pitchFamily="18" charset="0"/>
              <a:cs typeface="Times New Roman" pitchFamily="18" charset="0"/>
            </a:endParaRPr>
          </a:p>
          <a:p>
            <a:endParaRPr lang="en-US" sz="2000" dirty="0">
              <a:solidFill>
                <a:srgbClr val="2D3956"/>
              </a:solidFill>
              <a:latin typeface="Tajawal ExtraBold" panose="00000800000000000000" pitchFamily="2" charset="-78"/>
              <a:cs typeface="Tajawal ExtraBold" panose="000008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Picture Placeholder 2">
            <a:extLst>
              <a:ext uri="{FF2B5EF4-FFF2-40B4-BE49-F238E27FC236}">
                <a16:creationId xmlns:a16="http://schemas.microsoft.com/office/drawing/2014/main" id="{9EF89008-10AB-CA47-A995-0B8A589CEFA8}"/>
              </a:ext>
            </a:extLst>
          </p:cNvPr>
          <p:cNvSpPr>
            <a:spLocks noGrp="1"/>
          </p:cNvSpPr>
          <p:nvPr>
            <p:ph type="pic" sz="quarter" idx="10"/>
          </p:nvPr>
        </p:nvSpPr>
        <p:spPr/>
      </p:sp>
      <p:sp>
        <p:nvSpPr>
          <p:cNvPr id="7" name="TextBox 6">
            <a:extLst>
              <a:ext uri="{FF2B5EF4-FFF2-40B4-BE49-F238E27FC236}">
                <a16:creationId xmlns:a16="http://schemas.microsoft.com/office/drawing/2014/main" id="{72FA7B9A-F5F9-A807-F7C2-D227873308D3}"/>
              </a:ext>
            </a:extLst>
          </p:cNvPr>
          <p:cNvSpPr txBox="1"/>
          <p:nvPr/>
        </p:nvSpPr>
        <p:spPr>
          <a:xfrm>
            <a:off x="6453739" y="1411791"/>
            <a:ext cx="555793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There are two ways of thinking:</a:t>
            </a:r>
          </a:p>
        </p:txBody>
      </p:sp>
      <p:pic>
        <p:nvPicPr>
          <p:cNvPr id="8" name="Picture Placeholder 6">
            <a:extLst>
              <a:ext uri="{FF2B5EF4-FFF2-40B4-BE49-F238E27FC236}">
                <a16:creationId xmlns:a16="http://schemas.microsoft.com/office/drawing/2014/main" id="{A6FE364E-C4E1-4A63-2086-6A695A7F1626}"/>
              </a:ext>
            </a:extLst>
          </p:cNvPr>
          <p:cNvPicPr>
            <a:picLocks noChangeAspect="1"/>
          </p:cNvPicPr>
          <p:nvPr/>
        </p:nvPicPr>
        <p:blipFill>
          <a:blip r:embed="rId3">
            <a:extLst>
              <a:ext uri="{28A0092B-C50C-407E-A947-70E740481C1C}">
                <a14:useLocalDpi xmlns:a14="http://schemas.microsoft.com/office/drawing/2010/main" val="0"/>
              </a:ext>
            </a:extLst>
          </a:blip>
          <a:srcRect t="3610" b="3610"/>
          <a:stretch>
            <a:fillRect/>
          </a:stretch>
        </p:blipFill>
        <p:spPr>
          <a:xfrm>
            <a:off x="1123060" y="1113192"/>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381F4-6AEC-064C-31D3-804CA18869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9925A1-9BCF-CC07-8CBD-3CCA9EEDE2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94A92A-77CB-3FDE-33F9-D88F7B7CA66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9AD5B0-BDF7-ED4B-13E1-CF3371DD40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4C341B-2AE8-4E4E-6EA4-CE34946EF5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Content Placeholder 4">
            <a:extLst>
              <a:ext uri="{FF2B5EF4-FFF2-40B4-BE49-F238E27FC236}">
                <a16:creationId xmlns:a16="http://schemas.microsoft.com/office/drawing/2014/main" id="{86A793EB-5928-6EE8-1235-F35843044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5188" y="1360668"/>
            <a:ext cx="8568952" cy="4136662"/>
          </a:xfrm>
          <a:prstGeom prst="rect">
            <a:avLst/>
          </a:prstGeom>
          <a:ln>
            <a:noFill/>
          </a:ln>
          <a:effectLst>
            <a:softEdge rad="112500"/>
          </a:effectLst>
        </p:spPr>
      </p:pic>
      <p:sp>
        <p:nvSpPr>
          <p:cNvPr id="3" name="Title 1">
            <a:extLst>
              <a:ext uri="{FF2B5EF4-FFF2-40B4-BE49-F238E27FC236}">
                <a16:creationId xmlns:a16="http://schemas.microsoft.com/office/drawing/2014/main" id="{2517988E-2F99-E985-72AE-52F22A82D978}"/>
              </a:ext>
            </a:extLst>
          </p:cNvPr>
          <p:cNvSpPr txBox="1">
            <a:spLocks/>
          </p:cNvSpPr>
          <p:nvPr/>
        </p:nvSpPr>
        <p:spPr>
          <a:xfrm>
            <a:off x="3584087" y="627120"/>
            <a:ext cx="3886029" cy="8458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rgbClr val="C00000"/>
                </a:solidFill>
                <a:effectLst>
                  <a:outerShdw blurRad="38100" dist="38100" dir="2700000" algn="tl">
                    <a:srgbClr val="000000">
                      <a:alpha val="43137"/>
                    </a:srgbClr>
                  </a:outerShdw>
                </a:effectLst>
                <a:latin typeface="+mn-lt"/>
              </a:rPr>
              <a:t>Types of Thinking</a:t>
            </a:r>
            <a:endParaRPr lang="ar-EG" sz="4000" b="1" dirty="0">
              <a:solidFill>
                <a:srgbClr val="C00000"/>
              </a:solidFill>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3383403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0641-A9AA-E4B7-2F3C-3A1B637E9C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617C23-6150-AF6A-6F68-44AAA3DFFEB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37BADC9F-799B-DEDB-BF4A-25581B16D91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1461594-6181-91F5-3ED1-7BBB9958C7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21786F-2DF8-C517-723C-8B10A3182B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62A28AA2-1F1B-E927-F0BB-2998641E3A7E}"/>
              </a:ext>
            </a:extLst>
          </p:cNvPr>
          <p:cNvSpPr/>
          <p:nvPr/>
        </p:nvSpPr>
        <p:spPr>
          <a:xfrm>
            <a:off x="1500379" y="2305615"/>
            <a:ext cx="4222539" cy="2246769"/>
          </a:xfrm>
          <a:prstGeom prst="rect">
            <a:avLst/>
          </a:prstGeom>
        </p:spPr>
        <p:txBody>
          <a:bodyPr wrap="square">
            <a:spAutoFit/>
          </a:bodyPr>
          <a:lstStyle/>
          <a:p>
            <a:pPr algn="ctr"/>
            <a:r>
              <a:rPr lang="en-US" sz="2800" b="1" dirty="0">
                <a:effectLst>
                  <a:outerShdw blurRad="38100" dist="38100" dir="2700000" algn="tl">
                    <a:srgbClr val="000000">
                      <a:alpha val="43137"/>
                    </a:srgbClr>
                  </a:outerShdw>
                </a:effectLst>
              </a:rPr>
              <a:t>Critical thinking</a:t>
            </a:r>
            <a:r>
              <a:rPr lang="en-US" sz="2800" dirty="0"/>
              <a:t> is the </a:t>
            </a:r>
            <a:r>
              <a:rPr lang="en-US" sz="2800" b="1" dirty="0"/>
              <a:t>ability</a:t>
            </a:r>
            <a:r>
              <a:rPr lang="en-US" sz="2800" dirty="0"/>
              <a:t> to clearly and logically consider information that is presented to us.</a:t>
            </a:r>
          </a:p>
        </p:txBody>
      </p:sp>
      <p:sp>
        <p:nvSpPr>
          <p:cNvPr id="10" name="TextBox 9">
            <a:extLst>
              <a:ext uri="{FF2B5EF4-FFF2-40B4-BE49-F238E27FC236}">
                <a16:creationId xmlns:a16="http://schemas.microsoft.com/office/drawing/2014/main" id="{2ECE6428-7A4E-4652-E360-1E453E84FFE5}"/>
              </a:ext>
            </a:extLst>
          </p:cNvPr>
          <p:cNvSpPr txBox="1"/>
          <p:nvPr/>
        </p:nvSpPr>
        <p:spPr>
          <a:xfrm>
            <a:off x="6944248" y="3996751"/>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Critical Thinking</a:t>
            </a:r>
          </a:p>
        </p:txBody>
      </p:sp>
      <p:pic>
        <p:nvPicPr>
          <p:cNvPr id="11" name="Picture 4" descr="What is critical thinking? - Learn HQ">
            <a:extLst>
              <a:ext uri="{FF2B5EF4-FFF2-40B4-BE49-F238E27FC236}">
                <a16:creationId xmlns:a16="http://schemas.microsoft.com/office/drawing/2014/main" id="{C868BE1D-32F4-A0B9-82E0-A8B37B8CEF7E}"/>
              </a:ext>
            </a:extLst>
          </p:cNvPr>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400636" y="739430"/>
            <a:ext cx="5669280" cy="283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192244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A018-CD1B-D80C-B433-8CAACCE9F25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3B81C9C-1E88-3D24-260B-DCCBD988626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471E04FE-EBE7-0032-EF41-8D08AD6AA2C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35E82671-9ACE-B82D-FC6F-72A6DA8AB8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9DF44B-01ED-05AD-9362-1A2DF4DFE6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3AE5D7E-0A28-E5D8-2334-A0BD355B93EA}"/>
              </a:ext>
            </a:extLst>
          </p:cNvPr>
          <p:cNvSpPr/>
          <p:nvPr/>
        </p:nvSpPr>
        <p:spPr>
          <a:xfrm>
            <a:off x="1185117" y="1549486"/>
            <a:ext cx="4456409" cy="4154984"/>
          </a:xfrm>
          <a:prstGeom prst="rect">
            <a:avLst/>
          </a:prstGeom>
        </p:spPr>
        <p:txBody>
          <a:bodyPr wrap="square">
            <a:spAutoFit/>
          </a:bodyPr>
          <a:lstStyle/>
          <a:p>
            <a:pPr algn="ctr"/>
            <a:r>
              <a:rPr lang="en-US" sz="2400" b="1" dirty="0">
                <a:effectLst>
                  <a:outerShdw blurRad="38100" dist="38100" dir="2700000" algn="tl">
                    <a:srgbClr val="000000">
                      <a:alpha val="43137"/>
                    </a:srgbClr>
                  </a:outerShdw>
                </a:effectLst>
              </a:rPr>
              <a:t>Creative thinking </a:t>
            </a:r>
            <a:r>
              <a:rPr lang="en-US" sz="2400" b="1" dirty="0"/>
              <a:t>is </a:t>
            </a:r>
            <a:r>
              <a:rPr lang="en-US" sz="2400" dirty="0"/>
              <a:t>the </a:t>
            </a:r>
            <a:r>
              <a:rPr lang="en-US" sz="2400" b="1" u="sng" dirty="0"/>
              <a:t>ability</a:t>
            </a:r>
            <a:r>
              <a:rPr lang="en-US" sz="2400" dirty="0"/>
              <a:t> to generate new ideas by combining, changing, or reapplying existing ideas</a:t>
            </a:r>
          </a:p>
          <a:p>
            <a:endParaRPr lang="ar-EG" sz="2400" dirty="0"/>
          </a:p>
          <a:p>
            <a:pPr algn="l"/>
            <a:r>
              <a:rPr lang="en-US" sz="1600" b="1" i="0" dirty="0">
                <a:effectLst/>
                <a:latin typeface="Poppins" panose="00000500000000000000" pitchFamily="2" charset="0"/>
              </a:rPr>
              <a:t>Advantages of Creative Thinking</a:t>
            </a:r>
            <a:endParaRPr lang="en-US" sz="1600" dirty="0">
              <a:latin typeface="Poppins" panose="00000500000000000000" pitchFamily="2" charset="0"/>
            </a:endParaRPr>
          </a:p>
          <a:p>
            <a:pPr marL="285750" indent="-285750" algn="l">
              <a:buFont typeface="Arial" panose="020B0604020202020204" pitchFamily="34" charset="0"/>
              <a:buChar char="•"/>
            </a:pPr>
            <a:r>
              <a:rPr lang="en-US" sz="1600" b="0" i="0" dirty="0">
                <a:effectLst/>
                <a:latin typeface="Poppins" panose="00000500000000000000" pitchFamily="2" charset="0"/>
              </a:rPr>
              <a:t>Multiple solving approaches to a problem.</a:t>
            </a:r>
          </a:p>
          <a:p>
            <a:pPr marL="285750" indent="-285750" algn="l">
              <a:buFont typeface="Arial" panose="020B0604020202020204" pitchFamily="34" charset="0"/>
              <a:buChar char="•"/>
            </a:pPr>
            <a:r>
              <a:rPr lang="en-US" sz="1600" b="0" i="0" dirty="0">
                <a:effectLst/>
                <a:latin typeface="Poppins" panose="00000500000000000000" pitchFamily="2" charset="0"/>
              </a:rPr>
              <a:t>Sharpens the concentration and observation power.</a:t>
            </a:r>
          </a:p>
          <a:p>
            <a:pPr marL="285750" indent="-285750" algn="l">
              <a:buFont typeface="Arial" panose="020B0604020202020204" pitchFamily="34" charset="0"/>
              <a:buChar char="•"/>
            </a:pPr>
            <a:r>
              <a:rPr lang="en-US" sz="1600" b="0" i="0" dirty="0">
                <a:effectLst/>
                <a:latin typeface="Poppins" panose="00000500000000000000" pitchFamily="2" charset="0"/>
              </a:rPr>
              <a:t>Develops left and right side of brain (intuition and Innovation)</a:t>
            </a:r>
          </a:p>
          <a:p>
            <a:pPr marL="285750" indent="-285750" algn="l">
              <a:buFont typeface="Arial" panose="020B0604020202020204" pitchFamily="34" charset="0"/>
              <a:buChar char="•"/>
            </a:pPr>
            <a:r>
              <a:rPr lang="en-US" sz="1600" b="0" i="0" dirty="0">
                <a:effectLst/>
                <a:latin typeface="Poppins" panose="00000500000000000000" pitchFamily="2" charset="0"/>
              </a:rPr>
              <a:t>Develops team building, confidence and leadership.</a:t>
            </a:r>
          </a:p>
        </p:txBody>
      </p:sp>
      <p:sp>
        <p:nvSpPr>
          <p:cNvPr id="4" name="TextBox 3">
            <a:extLst>
              <a:ext uri="{FF2B5EF4-FFF2-40B4-BE49-F238E27FC236}">
                <a16:creationId xmlns:a16="http://schemas.microsoft.com/office/drawing/2014/main" id="{6F5FC86A-306B-1D03-6F99-F8B3EDDEEBA3}"/>
              </a:ext>
            </a:extLst>
          </p:cNvPr>
          <p:cNvSpPr txBox="1"/>
          <p:nvPr/>
        </p:nvSpPr>
        <p:spPr>
          <a:xfrm>
            <a:off x="7277734" y="3992806"/>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Creative Thinking</a:t>
            </a:r>
          </a:p>
        </p:txBody>
      </p:sp>
      <p:pic>
        <p:nvPicPr>
          <p:cNvPr id="5" name="Picture 2" descr="The art of inculcating creative thinking in students - Akshar Arbol  International School">
            <a:extLst>
              <a:ext uri="{FF2B5EF4-FFF2-40B4-BE49-F238E27FC236}">
                <a16:creationId xmlns:a16="http://schemas.microsoft.com/office/drawing/2014/main" id="{6F59D71C-BE90-A145-6EBE-3BFB48EEE7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5205" y="893280"/>
            <a:ext cx="4968701" cy="2535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08621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B2CB1-E230-961D-A23D-1B97BE800A0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D61A385-A1CB-99B4-7B53-9AEA90682F3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ED10E0DA-D1CF-FB97-09DC-111DB1433B1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3F35D9CF-7671-04AF-D938-79E21C6CBEA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CF1643-9F6B-0568-9D56-2CA0A59A9F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Picture Placeholder 2">
            <a:extLst>
              <a:ext uri="{FF2B5EF4-FFF2-40B4-BE49-F238E27FC236}">
                <a16:creationId xmlns:a16="http://schemas.microsoft.com/office/drawing/2014/main" id="{9C488971-5579-5932-C390-DBB2D7BAA446}"/>
              </a:ext>
            </a:extLst>
          </p:cNvPr>
          <p:cNvSpPr>
            <a:spLocks noGrp="1"/>
          </p:cNvSpPr>
          <p:nvPr>
            <p:ph type="pic" sz="quarter" idx="10"/>
          </p:nvPr>
        </p:nvSpPr>
        <p:spPr/>
      </p:sp>
      <p:pic>
        <p:nvPicPr>
          <p:cNvPr id="7" name="Picture 6">
            <a:extLst>
              <a:ext uri="{FF2B5EF4-FFF2-40B4-BE49-F238E27FC236}">
                <a16:creationId xmlns:a16="http://schemas.microsoft.com/office/drawing/2014/main" id="{DA0368FB-190E-8899-CA5E-B1B30292C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2080262"/>
            <a:ext cx="4937345" cy="3719512"/>
          </a:xfrm>
          <a:prstGeom prst="rect">
            <a:avLst/>
          </a:prstGeom>
        </p:spPr>
      </p:pic>
      <p:pic>
        <p:nvPicPr>
          <p:cNvPr id="8" name="Picture 7">
            <a:extLst>
              <a:ext uri="{FF2B5EF4-FFF2-40B4-BE49-F238E27FC236}">
                <a16:creationId xmlns:a16="http://schemas.microsoft.com/office/drawing/2014/main" id="{1C63C4B1-E63A-7970-FEE6-7FEFDF94AE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7760" y="1079714"/>
            <a:ext cx="4942042" cy="3763747"/>
          </a:xfrm>
          <a:prstGeom prst="rect">
            <a:avLst/>
          </a:prstGeom>
        </p:spPr>
      </p:pic>
      <p:sp>
        <p:nvSpPr>
          <p:cNvPr id="10" name="Title 1">
            <a:extLst>
              <a:ext uri="{FF2B5EF4-FFF2-40B4-BE49-F238E27FC236}">
                <a16:creationId xmlns:a16="http://schemas.microsoft.com/office/drawing/2014/main" id="{F4C1B5DF-27BB-81BC-82BC-4E71BCC586E4}"/>
              </a:ext>
            </a:extLst>
          </p:cNvPr>
          <p:cNvSpPr txBox="1">
            <a:spLocks/>
          </p:cNvSpPr>
          <p:nvPr/>
        </p:nvSpPr>
        <p:spPr>
          <a:xfrm>
            <a:off x="1364043" y="5020774"/>
            <a:ext cx="3886029" cy="845826"/>
          </a:xfrm>
          <a:prstGeom prst="rect">
            <a:avLst/>
          </a:prstGeo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mn-lt"/>
              </a:rPr>
              <a:t>Using Logic </a:t>
            </a:r>
          </a:p>
          <a:p>
            <a:pPr algn="ctr"/>
            <a:r>
              <a:rPr lang="en-US" b="1" dirty="0">
                <a:effectLst>
                  <a:outerShdw blurRad="38100" dist="38100" dir="2700000" algn="tl">
                    <a:srgbClr val="000000">
                      <a:alpha val="43137"/>
                    </a:srgbClr>
                  </a:outerShdw>
                </a:effectLst>
                <a:latin typeface="+mn-lt"/>
              </a:rPr>
              <a:t>and Facts</a:t>
            </a:r>
            <a:endParaRPr lang="ar-EG" b="1" dirty="0">
              <a:effectLst>
                <a:outerShdw blurRad="38100" dist="38100" dir="2700000" algn="tl">
                  <a:srgbClr val="000000">
                    <a:alpha val="43137"/>
                  </a:srgbClr>
                </a:outerShdw>
              </a:effectLst>
              <a:latin typeface="+mn-lt"/>
            </a:endParaRPr>
          </a:p>
        </p:txBody>
      </p:sp>
      <p:sp>
        <p:nvSpPr>
          <p:cNvPr id="12" name="Title 1">
            <a:extLst>
              <a:ext uri="{FF2B5EF4-FFF2-40B4-BE49-F238E27FC236}">
                <a16:creationId xmlns:a16="http://schemas.microsoft.com/office/drawing/2014/main" id="{3DE7A70B-14A5-D872-2005-07D39C447B32}"/>
              </a:ext>
            </a:extLst>
          </p:cNvPr>
          <p:cNvSpPr txBox="1">
            <a:spLocks/>
          </p:cNvSpPr>
          <p:nvPr/>
        </p:nvSpPr>
        <p:spPr>
          <a:xfrm>
            <a:off x="6756276" y="1005152"/>
            <a:ext cx="3886029" cy="845826"/>
          </a:xfrm>
          <a:prstGeom prst="rect">
            <a:avLst/>
          </a:prstGeo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mn-lt"/>
              </a:rPr>
              <a:t>Using Imagination and ideas</a:t>
            </a:r>
            <a:endParaRPr lang="ar-EG" b="1" dirty="0">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2409645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550DD-2EEF-9455-0285-AC952B8918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CAA9AB-6C31-3FF1-C971-0D13900152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4C81D57-C962-2081-4451-483346AEB5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8D02A5-4B2C-7EBC-D76D-2CCCBC299A2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C157B4-7A24-FEB8-EC75-5433059B9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493E5A2-E4D5-B5CC-CF38-F4775FDE7125}"/>
              </a:ext>
            </a:extLst>
          </p:cNvPr>
          <p:cNvSpPr txBox="1"/>
          <p:nvPr/>
        </p:nvSpPr>
        <p:spPr>
          <a:xfrm>
            <a:off x="1645277" y="1525488"/>
            <a:ext cx="8417320" cy="3785652"/>
          </a:xfrm>
          <a:prstGeom prst="rect">
            <a:avLst/>
          </a:prstGeom>
          <a:noFill/>
        </p:spPr>
        <p:txBody>
          <a:bodyPr wrap="square" rtlCol="0">
            <a:spAutoFit/>
          </a:bodyPr>
          <a:lstStyle/>
          <a:p>
            <a:pPr algn="ctr">
              <a:buNone/>
            </a:pPr>
            <a:r>
              <a:rPr lang="en-IN" sz="2400" b="1" dirty="0">
                <a:latin typeface="Times New Roman" pitchFamily="18" charset="0"/>
                <a:cs typeface="Times New Roman" pitchFamily="18" charset="0"/>
              </a:rPr>
              <a:t>Creativity involves two processes:</a:t>
            </a:r>
          </a:p>
          <a:p>
            <a:pPr algn="ctr"/>
            <a:r>
              <a:rPr lang="en-IN" sz="2400" dirty="0">
                <a:latin typeface="Times New Roman" pitchFamily="18" charset="0"/>
                <a:cs typeface="Times New Roman" pitchFamily="18" charset="0"/>
              </a:rPr>
              <a:t> </a:t>
            </a:r>
            <a:r>
              <a:rPr lang="en-IN" sz="2400" b="1" dirty="0">
                <a:solidFill>
                  <a:srgbClr val="C00000"/>
                </a:solidFill>
                <a:latin typeface="Times New Roman" pitchFamily="18" charset="0"/>
                <a:cs typeface="Times New Roman" pitchFamily="18" charset="0"/>
              </a:rPr>
              <a:t>thinking</a:t>
            </a:r>
            <a:r>
              <a:rPr lang="en-IN" sz="2400" dirty="0">
                <a:latin typeface="Times New Roman" pitchFamily="18" charset="0"/>
                <a:cs typeface="Times New Roman" pitchFamily="18" charset="0"/>
              </a:rPr>
              <a:t>,</a:t>
            </a:r>
          </a:p>
          <a:p>
            <a:pPr marL="0" indent="0" algn="ctr">
              <a:buNone/>
            </a:pPr>
            <a:r>
              <a:rPr lang="en-IN" sz="2400" dirty="0">
                <a:latin typeface="Times New Roman" pitchFamily="18" charset="0"/>
                <a:cs typeface="Times New Roman" pitchFamily="18" charset="0"/>
              </a:rPr>
              <a:t>then </a:t>
            </a:r>
          </a:p>
          <a:p>
            <a:pPr algn="ctr"/>
            <a:r>
              <a:rPr lang="en-IN" sz="2400" b="1" dirty="0">
                <a:solidFill>
                  <a:srgbClr val="C00000"/>
                </a:solidFill>
                <a:latin typeface="Times New Roman" pitchFamily="18" charset="0"/>
                <a:cs typeface="Times New Roman" pitchFamily="18" charset="0"/>
              </a:rPr>
              <a:t>producing</a:t>
            </a:r>
            <a:r>
              <a:rPr lang="en-IN" sz="2400" dirty="0">
                <a:latin typeface="Times New Roman" pitchFamily="18" charset="0"/>
                <a:cs typeface="Times New Roman" pitchFamily="18" charset="0"/>
              </a:rPr>
              <a:t>.</a:t>
            </a:r>
          </a:p>
          <a:p>
            <a:pPr algn="ctr"/>
            <a:endParaRPr lang="en-IN" sz="2400" dirty="0">
              <a:latin typeface="Times New Roman" pitchFamily="18" charset="0"/>
              <a:cs typeface="Times New Roman" pitchFamily="18" charset="0"/>
            </a:endParaRPr>
          </a:p>
          <a:p>
            <a:pPr algn="ctr"/>
            <a:endParaRPr lang="en-IN" sz="2400" dirty="0">
              <a:latin typeface="Times New Roman" pitchFamily="18" charset="0"/>
              <a:cs typeface="Times New Roman" pitchFamily="18" charset="0"/>
            </a:endParaRPr>
          </a:p>
          <a:p>
            <a:pPr algn="just">
              <a:buNone/>
            </a:pPr>
            <a:r>
              <a:rPr lang="en-US" sz="2400" b="1" dirty="0">
                <a:latin typeface="Times New Roman" pitchFamily="18" charset="0"/>
                <a:cs typeface="Times New Roman" pitchFamily="18" charset="0"/>
              </a:rPr>
              <a:t>Three reasons why people are motivated to be creative:</a:t>
            </a:r>
            <a:endParaRPr lang="en-IN" sz="2400" b="1"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1.Need for novel, varied, and complex stimulation.</a:t>
            </a:r>
            <a:endParaRPr lang="en-IN"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 2. Need to communicate ideas and values.</a:t>
            </a:r>
            <a:endParaRPr lang="en-IN" sz="2400" dirty="0">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3. Need to solve problems</a:t>
            </a:r>
            <a:r>
              <a:rPr lang="en-US" sz="2400" b="1" dirty="0">
                <a:latin typeface="Times New Roman" pitchFamily="18" charset="0"/>
                <a:cs typeface="Times New Roman" pitchFamily="18" charset="0"/>
              </a:rPr>
              <a:t>.</a:t>
            </a:r>
            <a:endParaRPr lang="en-IN" sz="2400" dirty="0">
              <a:latin typeface="Times New Roman" pitchFamily="18" charset="0"/>
              <a:cs typeface="Times New Roman" pitchFamily="18" charset="0"/>
            </a:endParaRPr>
          </a:p>
        </p:txBody>
      </p:sp>
    </p:spTree>
    <p:extLst>
      <p:ext uri="{BB962C8B-B14F-4D97-AF65-F5344CB8AC3E}">
        <p14:creationId xmlns:p14="http://schemas.microsoft.com/office/powerpoint/2010/main" val="348126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69A87-0304-A7C8-FD43-D2C3DEABAD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77A501E-8C65-D66E-127D-016436471A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153CE7-2A82-2C5D-B9F4-42A8EE840E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B7DBB52-BFD1-A80B-9524-7DFE90F4056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28AF575-1D04-0F1D-C72B-F10DF36E2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2" descr="Creative Thinking Skills PPT Slide 2">
            <a:extLst>
              <a:ext uri="{FF2B5EF4-FFF2-40B4-BE49-F238E27FC236}">
                <a16:creationId xmlns:a16="http://schemas.microsoft.com/office/drawing/2014/main" id="{5765C701-06E4-8DBA-736F-1E4C6FC414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995" y="1285192"/>
            <a:ext cx="9272727"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290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D0349-D999-9CBE-8BA6-E1DA226CB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38BB00-60EC-51E2-F849-1BA802BF11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6E205B-544F-A2F9-621D-CE6059C55A6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15F97-DAD8-73CA-D015-5EC16424F5BB}"/>
              </a:ext>
            </a:extLst>
          </p:cNvPr>
          <p:cNvSpPr/>
          <p:nvPr/>
        </p:nvSpPr>
        <p:spPr>
          <a:xfrm>
            <a:off x="1181062" y="20167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4E095C7-4BD1-63A5-A05A-DB4F1D468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E9A2CB1-D67D-B210-4619-AE8A9A70A38E}"/>
              </a:ext>
            </a:extLst>
          </p:cNvPr>
          <p:cNvGraphicFramePr/>
          <p:nvPr>
            <p:extLst>
              <p:ext uri="{D42A27DB-BD31-4B8C-83A1-F6EECF244321}">
                <p14:modId xmlns:p14="http://schemas.microsoft.com/office/powerpoint/2010/main" val="3875558184"/>
              </p:ext>
            </p:extLst>
          </p:nvPr>
        </p:nvGraphicFramePr>
        <p:xfrm>
          <a:off x="1181060" y="2197440"/>
          <a:ext cx="9345751" cy="40846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01266824-D95A-C5D2-BD19-686BDD0DC0A6}"/>
              </a:ext>
            </a:extLst>
          </p:cNvPr>
          <p:cNvSpPr/>
          <p:nvPr/>
        </p:nvSpPr>
        <p:spPr>
          <a:xfrm>
            <a:off x="3323163" y="1155869"/>
            <a:ext cx="4264116" cy="523220"/>
          </a:xfrm>
          <a:prstGeom prst="rect">
            <a:avLst/>
          </a:prstGeom>
        </p:spPr>
        <p:txBody>
          <a:bodyPr wrap="none">
            <a:spAutoFit/>
          </a:bodyPr>
          <a:lstStyle/>
          <a:p>
            <a:r>
              <a:rPr lang="en-US" sz="2800" b="1" dirty="0"/>
              <a:t>Examples of creativity skills</a:t>
            </a:r>
            <a:endParaRPr lang="ar-EG" sz="2800" dirty="0"/>
          </a:p>
        </p:txBody>
      </p:sp>
    </p:spTree>
    <p:extLst>
      <p:ext uri="{BB962C8B-B14F-4D97-AF65-F5344CB8AC3E}">
        <p14:creationId xmlns:p14="http://schemas.microsoft.com/office/powerpoint/2010/main" val="1433347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A5DE4-E682-ABA3-FBD0-AEEC9D15B0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143CD8-08E0-3D49-02E8-5ED47749F2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C9810-6C13-0C8E-AD4D-F4471E18FC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8418CA0-88C9-47F9-4E37-7174B7E586D9}"/>
              </a:ext>
            </a:extLst>
          </p:cNvPr>
          <p:cNvSpPr/>
          <p:nvPr/>
        </p:nvSpPr>
        <p:spPr>
          <a:xfrm>
            <a:off x="1181062" y="20167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69D6F8-BDF9-807F-801E-C606F6523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3AB6F891-B1BB-B524-BDBC-C7A9521314C4}"/>
              </a:ext>
            </a:extLst>
          </p:cNvPr>
          <p:cNvSpPr/>
          <p:nvPr/>
        </p:nvSpPr>
        <p:spPr>
          <a:xfrm>
            <a:off x="3323163" y="1155869"/>
            <a:ext cx="4264116" cy="523220"/>
          </a:xfrm>
          <a:prstGeom prst="rect">
            <a:avLst/>
          </a:prstGeom>
        </p:spPr>
        <p:txBody>
          <a:bodyPr wrap="none">
            <a:spAutoFit/>
          </a:bodyPr>
          <a:lstStyle/>
          <a:p>
            <a:r>
              <a:rPr lang="en-US" sz="2800" b="1" dirty="0"/>
              <a:t>Examples of creativity skills</a:t>
            </a:r>
            <a:endParaRPr lang="ar-EG" sz="2800" dirty="0"/>
          </a:p>
        </p:txBody>
      </p:sp>
      <p:graphicFrame>
        <p:nvGraphicFramePr>
          <p:cNvPr id="2" name="Diagram 1">
            <a:extLst>
              <a:ext uri="{FF2B5EF4-FFF2-40B4-BE49-F238E27FC236}">
                <a16:creationId xmlns:a16="http://schemas.microsoft.com/office/drawing/2014/main" id="{9AA31967-26EF-0C71-0510-FFCFD9C531D2}"/>
              </a:ext>
            </a:extLst>
          </p:cNvPr>
          <p:cNvGraphicFramePr/>
          <p:nvPr>
            <p:extLst>
              <p:ext uri="{D42A27DB-BD31-4B8C-83A1-F6EECF244321}">
                <p14:modId xmlns:p14="http://schemas.microsoft.com/office/powerpoint/2010/main" val="3438307318"/>
              </p:ext>
            </p:extLst>
          </p:nvPr>
        </p:nvGraphicFramePr>
        <p:xfrm>
          <a:off x="1256365" y="2154410"/>
          <a:ext cx="9135522" cy="40846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1116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EA656-E8D8-AF9A-2C1E-5B067BC12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051F49-D02C-4F27-61EB-8333071DF9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F05F493-AB3E-016A-DD44-EC6653E5391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23205B3-C5B6-071C-B63A-61671A56522B}"/>
              </a:ext>
            </a:extLst>
          </p:cNvPr>
          <p:cNvSpPr/>
          <p:nvPr/>
        </p:nvSpPr>
        <p:spPr>
          <a:xfrm>
            <a:off x="1181062" y="20167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40DF049-5894-AD70-81A4-AE806C0EF9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92F80D-CDE1-0426-3844-3A1F05C0897A}"/>
              </a:ext>
            </a:extLst>
          </p:cNvPr>
          <p:cNvSpPr txBox="1"/>
          <p:nvPr/>
        </p:nvSpPr>
        <p:spPr>
          <a:xfrm>
            <a:off x="1364043" y="2267164"/>
            <a:ext cx="8992308" cy="3816429"/>
          </a:xfrm>
          <a:prstGeom prst="rect">
            <a:avLst/>
          </a:prstGeom>
          <a:noFill/>
        </p:spPr>
        <p:txBody>
          <a:bodyPr wrap="square">
            <a:spAutoFit/>
          </a:bodyPr>
          <a:lstStyle/>
          <a:p>
            <a:pPr algn="just">
              <a:buNone/>
            </a:pPr>
            <a:r>
              <a:rPr lang="en-IN" sz="2200" dirty="0">
                <a:cs typeface="Times New Roman" pitchFamily="18" charset="0"/>
              </a:rPr>
              <a:t>a. Creative </a:t>
            </a:r>
            <a:r>
              <a:rPr lang="en-IN" sz="2200" b="1" dirty="0">
                <a:cs typeface="Times New Roman" pitchFamily="18" charset="0"/>
              </a:rPr>
              <a:t>individuals have a great deal of energy</a:t>
            </a:r>
            <a:r>
              <a:rPr lang="en-IN" sz="2200" dirty="0">
                <a:cs typeface="Times New Roman" pitchFamily="18" charset="0"/>
              </a:rPr>
              <a:t>, but they are also often quiet and at rest.</a:t>
            </a:r>
          </a:p>
          <a:p>
            <a:pPr algn="just">
              <a:buNone/>
            </a:pPr>
            <a:r>
              <a:rPr lang="en-IN" sz="2200" dirty="0">
                <a:cs typeface="Times New Roman" pitchFamily="18" charset="0"/>
              </a:rPr>
              <a:t>b. Creative individuals </a:t>
            </a:r>
            <a:r>
              <a:rPr lang="en-IN" sz="2200" b="1" dirty="0">
                <a:cs typeface="Times New Roman" pitchFamily="18" charset="0"/>
              </a:rPr>
              <a:t>tend to be smart</a:t>
            </a:r>
            <a:r>
              <a:rPr lang="en-IN" sz="2200" dirty="0">
                <a:cs typeface="Times New Roman" pitchFamily="18" charset="0"/>
              </a:rPr>
              <a:t>, yet also naive at the same time.</a:t>
            </a:r>
          </a:p>
          <a:p>
            <a:pPr algn="just">
              <a:buNone/>
            </a:pPr>
            <a:r>
              <a:rPr lang="en-IN" sz="2200" dirty="0">
                <a:cs typeface="Times New Roman" pitchFamily="18" charset="0"/>
              </a:rPr>
              <a:t>c. Creative individuals have a </a:t>
            </a:r>
            <a:r>
              <a:rPr lang="en-IN" sz="2200" b="1" dirty="0">
                <a:cs typeface="Times New Roman" pitchFamily="18" charset="0"/>
              </a:rPr>
              <a:t>combination of playfulness and discipline, or responsibility and irresponsibility</a:t>
            </a:r>
            <a:r>
              <a:rPr lang="en-IN" sz="2200" dirty="0">
                <a:cs typeface="Times New Roman" pitchFamily="18" charset="0"/>
              </a:rPr>
              <a:t>.</a:t>
            </a:r>
          </a:p>
          <a:p>
            <a:pPr algn="just">
              <a:buNone/>
            </a:pPr>
            <a:r>
              <a:rPr lang="en-IN" sz="2200" dirty="0">
                <a:cs typeface="Times New Roman" pitchFamily="18" charset="0"/>
              </a:rPr>
              <a:t>d. Creative individuals </a:t>
            </a:r>
            <a:r>
              <a:rPr lang="en-IN" sz="2200" b="1" dirty="0">
                <a:cs typeface="Times New Roman" pitchFamily="18" charset="0"/>
              </a:rPr>
              <a:t>alternate between imagination </a:t>
            </a:r>
            <a:r>
              <a:rPr lang="en-IN" sz="2200" dirty="0">
                <a:cs typeface="Times New Roman" pitchFamily="18" charset="0"/>
              </a:rPr>
              <a:t>and fantasy at one end, and </a:t>
            </a:r>
            <a:r>
              <a:rPr lang="en-IN" sz="2200" b="1" dirty="0">
                <a:cs typeface="Times New Roman" pitchFamily="18" charset="0"/>
              </a:rPr>
              <a:t>rooted sense of reality at the other</a:t>
            </a:r>
            <a:r>
              <a:rPr lang="en-IN" sz="2200" dirty="0">
                <a:cs typeface="Times New Roman" pitchFamily="18" charset="0"/>
              </a:rPr>
              <a:t>.</a:t>
            </a:r>
          </a:p>
          <a:p>
            <a:pPr algn="just">
              <a:buNone/>
            </a:pPr>
            <a:r>
              <a:rPr lang="en-IN" sz="2200" dirty="0">
                <a:cs typeface="Times New Roman" pitchFamily="18" charset="0"/>
              </a:rPr>
              <a:t>e. Creative individuals are also </a:t>
            </a:r>
            <a:r>
              <a:rPr lang="en-IN" sz="2200" b="1" dirty="0">
                <a:cs typeface="Times New Roman" pitchFamily="18" charset="0"/>
              </a:rPr>
              <a:t>remarkable humble and proud</a:t>
            </a:r>
            <a:r>
              <a:rPr lang="en-IN" sz="2200" dirty="0">
                <a:cs typeface="Times New Roman" pitchFamily="18" charset="0"/>
              </a:rPr>
              <a:t> at the same time.</a:t>
            </a:r>
          </a:p>
          <a:p>
            <a:pPr algn="just">
              <a:buNone/>
            </a:pPr>
            <a:r>
              <a:rPr lang="en-IN" sz="2200" dirty="0">
                <a:cs typeface="Times New Roman" pitchFamily="18" charset="0"/>
              </a:rPr>
              <a:t>f. The openness and sensitivity of creative individuals often </a:t>
            </a:r>
            <a:r>
              <a:rPr lang="en-IN" sz="2200" b="1" dirty="0">
                <a:cs typeface="Times New Roman" pitchFamily="18" charset="0"/>
              </a:rPr>
              <a:t>exposes them to suffering pain yet also a great deal of enjoyment</a:t>
            </a:r>
            <a:r>
              <a:rPr lang="en-IN" sz="2200" dirty="0">
                <a:cs typeface="Times New Roman" pitchFamily="18" charset="0"/>
              </a:rPr>
              <a:t>. etc</a:t>
            </a:r>
          </a:p>
        </p:txBody>
      </p:sp>
      <p:sp>
        <p:nvSpPr>
          <p:cNvPr id="6" name="TextBox 5">
            <a:extLst>
              <a:ext uri="{FF2B5EF4-FFF2-40B4-BE49-F238E27FC236}">
                <a16:creationId xmlns:a16="http://schemas.microsoft.com/office/drawing/2014/main" id="{AEC7E517-3ED1-8DD8-517E-18DEEB37AC3A}"/>
              </a:ext>
            </a:extLst>
          </p:cNvPr>
          <p:cNvSpPr txBox="1"/>
          <p:nvPr/>
        </p:nvSpPr>
        <p:spPr>
          <a:xfrm>
            <a:off x="2282118" y="1359760"/>
            <a:ext cx="6174769" cy="430887"/>
          </a:xfrm>
          <a:prstGeom prst="rect">
            <a:avLst/>
          </a:prstGeom>
          <a:noFill/>
        </p:spPr>
        <p:txBody>
          <a:bodyPr wrap="square">
            <a:spAutoFit/>
          </a:bodyPr>
          <a:lstStyle/>
          <a:p>
            <a:pPr algn="ctr"/>
            <a:r>
              <a:rPr lang="en-IN" sz="2200" b="1" dirty="0">
                <a:solidFill>
                  <a:srgbClr val="C00000"/>
                </a:solidFill>
                <a:effectLst>
                  <a:outerShdw blurRad="38100" dist="38100" dir="2700000" algn="tl">
                    <a:srgbClr val="000000">
                      <a:alpha val="43137"/>
                    </a:srgbClr>
                  </a:outerShdw>
                </a:effectLst>
                <a:cs typeface="Times New Roman" pitchFamily="18" charset="0"/>
              </a:rPr>
              <a:t>CHARACTERISTICS OF THE CREATIVE PERSONALITY</a:t>
            </a:r>
            <a:endParaRPr lang="en-US" sz="2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88364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4CE54-E336-BB80-D550-93865B601E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358878-2D9B-841F-C37B-6919877ED6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1933ED-BE0A-336D-30EE-391E134C59A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96CA4D0-4815-6001-A13F-DBBCBB240009}"/>
              </a:ext>
            </a:extLst>
          </p:cNvPr>
          <p:cNvSpPr/>
          <p:nvPr/>
        </p:nvSpPr>
        <p:spPr>
          <a:xfrm>
            <a:off x="1181062" y="20167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1CFEEC-4DFA-00E1-64DF-68F2626A3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3">
            <a:extLst>
              <a:ext uri="{FF2B5EF4-FFF2-40B4-BE49-F238E27FC236}">
                <a16:creationId xmlns:a16="http://schemas.microsoft.com/office/drawing/2014/main" id="{0C48F30B-3CFD-31FD-B6EC-1B13DCB5DF71}"/>
              </a:ext>
            </a:extLst>
          </p:cNvPr>
          <p:cNvGraphicFramePr>
            <a:graphicFrameLocks/>
          </p:cNvGraphicFramePr>
          <p:nvPr>
            <p:extLst>
              <p:ext uri="{D42A27DB-BD31-4B8C-83A1-F6EECF244321}">
                <p14:modId xmlns:p14="http://schemas.microsoft.com/office/powerpoint/2010/main" val="4087964455"/>
              </p:ext>
            </p:extLst>
          </p:nvPr>
        </p:nvGraphicFramePr>
        <p:xfrm>
          <a:off x="1181062" y="2052675"/>
          <a:ext cx="9345749" cy="428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FABFFA8-59B2-E136-E0D5-40EEC05DA73D}"/>
              </a:ext>
            </a:extLst>
          </p:cNvPr>
          <p:cNvSpPr txBox="1"/>
          <p:nvPr/>
        </p:nvSpPr>
        <p:spPr>
          <a:xfrm>
            <a:off x="1519859" y="1305207"/>
            <a:ext cx="6860609" cy="461665"/>
          </a:xfrm>
          <a:prstGeom prst="rect">
            <a:avLst/>
          </a:prstGeom>
          <a:noFill/>
        </p:spPr>
        <p:txBody>
          <a:bodyPr wrap="square">
            <a:spAutoFit/>
          </a:bodyPr>
          <a:lstStyle/>
          <a:p>
            <a:pPr algn="ctr"/>
            <a:r>
              <a:rPr lang="en-US" sz="2400" b="1" dirty="0"/>
              <a:t>Importance of creative thinking in the Workplace</a:t>
            </a:r>
            <a:endParaRPr lang="en-US" sz="2400" dirty="0"/>
          </a:p>
        </p:txBody>
      </p:sp>
    </p:spTree>
    <p:extLst>
      <p:ext uri="{BB962C8B-B14F-4D97-AF65-F5344CB8AC3E}">
        <p14:creationId xmlns:p14="http://schemas.microsoft.com/office/powerpoint/2010/main" val="2509613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4FC4E-F6CC-FBB2-4377-653C95E6F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010869-DACF-4A98-62D2-30729EEC42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3FAAA5B-A75B-3F26-2305-49685D5A4B2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0F19F1E-DF57-DF6D-74CD-A0F2AEDFDC88}"/>
              </a:ext>
            </a:extLst>
          </p:cNvPr>
          <p:cNvSpPr/>
          <p:nvPr/>
        </p:nvSpPr>
        <p:spPr>
          <a:xfrm>
            <a:off x="1181062" y="17692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A7C92E-831F-1177-F58E-3E0BD45383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Graphic showing four benefits of creativity in business">
            <a:extLst>
              <a:ext uri="{FF2B5EF4-FFF2-40B4-BE49-F238E27FC236}">
                <a16:creationId xmlns:a16="http://schemas.microsoft.com/office/drawing/2014/main" id="{83C6DDAC-040E-4E19-EBD5-EB6EF59FC5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7970" y="1854870"/>
            <a:ext cx="9345749" cy="41412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831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9D106-669A-4308-0A31-FA5B143AB9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2CCDCF-36DF-A5D8-E684-E07AC4C02A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7A2C5CB-245A-CDEF-5AE4-D045D313E70F}"/>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D2A2265-517B-5E65-672D-A182FDF8CAFA}"/>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E762CD-4805-8010-A1EA-33BA37912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6">
            <a:extLst>
              <a:ext uri="{FF2B5EF4-FFF2-40B4-BE49-F238E27FC236}">
                <a16:creationId xmlns:a16="http://schemas.microsoft.com/office/drawing/2014/main" id="{F01F7FF7-E1A0-D60B-1B91-D10251540C34}"/>
              </a:ext>
            </a:extLst>
          </p:cNvPr>
          <p:cNvGraphicFramePr>
            <a:graphicFrameLocks noGrp="1"/>
          </p:cNvGraphicFramePr>
          <p:nvPr>
            <p:extLst>
              <p:ext uri="{D42A27DB-BD31-4B8C-83A1-F6EECF244321}">
                <p14:modId xmlns:p14="http://schemas.microsoft.com/office/powerpoint/2010/main" val="73069818"/>
              </p:ext>
            </p:extLst>
          </p:nvPr>
        </p:nvGraphicFramePr>
        <p:xfrm>
          <a:off x="448787" y="1950857"/>
          <a:ext cx="6533680" cy="3962400"/>
        </p:xfrm>
        <a:graphic>
          <a:graphicData uri="http://schemas.openxmlformats.org/drawingml/2006/table">
            <a:tbl>
              <a:tblPr firstRow="1" bandRow="1">
                <a:tableStyleId>{5C22544A-7EE6-4342-B048-85BDC9FD1C3A}</a:tableStyleId>
              </a:tblPr>
              <a:tblGrid>
                <a:gridCol w="3266840">
                  <a:extLst>
                    <a:ext uri="{9D8B030D-6E8A-4147-A177-3AD203B41FA5}">
                      <a16:colId xmlns:a16="http://schemas.microsoft.com/office/drawing/2014/main" val="1969814330"/>
                    </a:ext>
                  </a:extLst>
                </a:gridCol>
                <a:gridCol w="3266840">
                  <a:extLst>
                    <a:ext uri="{9D8B030D-6E8A-4147-A177-3AD203B41FA5}">
                      <a16:colId xmlns:a16="http://schemas.microsoft.com/office/drawing/2014/main" val="479500423"/>
                    </a:ext>
                  </a:extLst>
                </a:gridCol>
              </a:tblGrid>
              <a:tr h="370840">
                <a:tc>
                  <a:txBody>
                    <a:bodyPr/>
                    <a:lstStyle/>
                    <a:p>
                      <a:pPr marL="0" indent="0" algn="ctr">
                        <a:buFont typeface="Arial" panose="020B0604020202020204" pitchFamily="34" charset="0"/>
                        <a:buNone/>
                      </a:pPr>
                      <a:r>
                        <a:rPr lang="en-IN" sz="2800" b="1" dirty="0">
                          <a:solidFill>
                            <a:schemeClr val="bg1"/>
                          </a:solidFill>
                          <a:effectLst>
                            <a:outerShdw blurRad="38100" dist="38100" dir="2700000" algn="tl">
                              <a:srgbClr val="000000">
                                <a:alpha val="43137"/>
                              </a:srgbClr>
                            </a:outerShdw>
                          </a:effectLst>
                          <a:latin typeface="+mn-lt"/>
                          <a:cs typeface="Times New Roman" pitchFamily="18" charset="0"/>
                        </a:rPr>
                        <a:t>creativity</a:t>
                      </a:r>
                    </a:p>
                    <a:p>
                      <a:pPr marL="0" indent="0" algn="ctr">
                        <a:buFont typeface="Arial" panose="020B0604020202020204" pitchFamily="34" charset="0"/>
                        <a:buNone/>
                      </a:pPr>
                      <a:endParaRPr lang="ar-EG" sz="2800" b="1" dirty="0">
                        <a:solidFill>
                          <a:schemeClr val="bg1"/>
                        </a:solidFill>
                        <a:latin typeface="+mn-lt"/>
                      </a:endParaRPr>
                    </a:p>
                  </a:txBody>
                  <a:tcPr/>
                </a:tc>
                <a:tc>
                  <a:txBody>
                    <a:bodyPr/>
                    <a:lstStyle/>
                    <a:p>
                      <a:pPr marL="0" indent="0" algn="ctr">
                        <a:buFont typeface="Arial" panose="020B0604020202020204" pitchFamily="34" charset="0"/>
                        <a:buNone/>
                      </a:pPr>
                      <a:r>
                        <a:rPr lang="en-IN" sz="2800" b="1" dirty="0">
                          <a:solidFill>
                            <a:schemeClr val="bg1"/>
                          </a:solidFill>
                          <a:effectLst>
                            <a:outerShdw blurRad="38100" dist="38100" dir="2700000" algn="tl">
                              <a:srgbClr val="000000">
                                <a:alpha val="43137"/>
                              </a:srgbClr>
                            </a:outerShdw>
                          </a:effectLst>
                          <a:latin typeface="+mn-lt"/>
                          <a:cs typeface="Times New Roman" pitchFamily="18" charset="0"/>
                        </a:rPr>
                        <a:t>innovation</a:t>
                      </a:r>
                      <a:r>
                        <a:rPr lang="en-IN" sz="2800" dirty="0">
                          <a:solidFill>
                            <a:schemeClr val="bg1"/>
                          </a:solidFill>
                          <a:latin typeface="+mn-lt"/>
                          <a:cs typeface="Times New Roman" pitchFamily="18" charset="0"/>
                        </a:rPr>
                        <a:t>.</a:t>
                      </a:r>
                    </a:p>
                  </a:txBody>
                  <a:tcPr/>
                </a:tc>
                <a:extLst>
                  <a:ext uri="{0D108BD9-81ED-4DB2-BD59-A6C34878D82A}">
                    <a16:rowId xmlns:a16="http://schemas.microsoft.com/office/drawing/2014/main" val="61033573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latin typeface="+mn-lt"/>
                          <a:cs typeface="Times New Roman" pitchFamily="18" charset="0"/>
                        </a:rPr>
                        <a:t>The quality of thinking new ideas and putting them into reality.</a:t>
                      </a:r>
                      <a:endParaRPr lang="ar-EG" sz="1800" dirty="0">
                        <a:latin typeface="+mn-lt"/>
                        <a:cs typeface="Times New Roman" pitchFamily="18" charset="0"/>
                      </a:endParaRPr>
                    </a:p>
                    <a:p>
                      <a:endParaRPr lang="en-US" sz="18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latin typeface="+mn-lt"/>
                          <a:cs typeface="Times New Roman" pitchFamily="18" charset="0"/>
                        </a:rPr>
                        <a:t>The act of executing the creative ideas into practice</a:t>
                      </a:r>
                      <a:endParaRPr lang="ar-EG" sz="1800" dirty="0">
                        <a:latin typeface="+mn-lt"/>
                        <a:cs typeface="Times New Roman" pitchFamily="18" charset="0"/>
                      </a:endParaRPr>
                    </a:p>
                    <a:p>
                      <a:endParaRPr lang="en-US" sz="1800" dirty="0">
                        <a:latin typeface="+mn-lt"/>
                      </a:endParaRPr>
                    </a:p>
                  </a:txBody>
                  <a:tcPr/>
                </a:tc>
                <a:extLst>
                  <a:ext uri="{0D108BD9-81ED-4DB2-BD59-A6C34878D82A}">
                    <a16:rowId xmlns:a16="http://schemas.microsoft.com/office/drawing/2014/main" val="136772652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latin typeface="+mn-lt"/>
                        </a:rPr>
                        <a:t>imaginative</a:t>
                      </a:r>
                      <a:r>
                        <a:rPr lang="en-US" sz="1800" dirty="0">
                          <a:latin typeface="+mn-lt"/>
                        </a:rPr>
                        <a:t> process</a:t>
                      </a:r>
                    </a:p>
                    <a:p>
                      <a:endParaRPr lang="en-US" sz="18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latin typeface="+mn-lt"/>
                        </a:rPr>
                        <a:t>Implementation </a:t>
                      </a:r>
                      <a:r>
                        <a:rPr lang="en-US" sz="1800" dirty="0">
                          <a:latin typeface="+mn-lt"/>
                        </a:rPr>
                        <a:t>process</a:t>
                      </a:r>
                    </a:p>
                    <a:p>
                      <a:endParaRPr lang="en-US" sz="1800" dirty="0">
                        <a:latin typeface="+mn-lt"/>
                      </a:endParaRPr>
                    </a:p>
                  </a:txBody>
                  <a:tcPr/>
                </a:tc>
                <a:extLst>
                  <a:ext uri="{0D108BD9-81ED-4DB2-BD59-A6C34878D82A}">
                    <a16:rowId xmlns:a16="http://schemas.microsoft.com/office/drawing/2014/main" val="142568788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mn-lt"/>
                        </a:rPr>
                        <a:t>conceive a fresh idea or plan</a:t>
                      </a:r>
                      <a:endParaRPr lang="en-IN" sz="1800" dirty="0">
                        <a:latin typeface="+mn-lt"/>
                        <a:cs typeface="Times New Roman" pitchFamily="18" charset="0"/>
                      </a:endParaRPr>
                    </a:p>
                    <a:p>
                      <a:endParaRPr lang="en-US" sz="1800" dirty="0">
                        <a:latin typeface="+mn-lt"/>
                      </a:endParaRPr>
                    </a:p>
                  </a:txBody>
                  <a:tcPr/>
                </a:tc>
                <a:tc>
                  <a:txBody>
                    <a:bodyPr/>
                    <a:lstStyle/>
                    <a:p>
                      <a:pPr marL="0" indent="0" algn="ctr">
                        <a:buFont typeface="Arial" panose="020B0604020202020204" pitchFamily="34" charset="0"/>
                        <a:buNone/>
                      </a:pPr>
                      <a:endParaRPr lang="en-US" sz="1800" dirty="0">
                        <a:latin typeface="+mn-lt"/>
                      </a:endParaRPr>
                    </a:p>
                    <a:p>
                      <a:pPr marL="0" indent="0" algn="ctr">
                        <a:buFont typeface="Arial" panose="020B0604020202020204" pitchFamily="34" charset="0"/>
                        <a:buNone/>
                      </a:pPr>
                      <a:r>
                        <a:rPr lang="en-US" sz="1800" dirty="0">
                          <a:latin typeface="+mn-lt"/>
                        </a:rPr>
                        <a:t>implies initiating something new to the market, which is not introduced earlier</a:t>
                      </a:r>
                      <a:endParaRPr lang="ar-EG" sz="1800" dirty="0">
                        <a:latin typeface="+mn-lt"/>
                      </a:endParaRPr>
                    </a:p>
                    <a:p>
                      <a:endParaRPr lang="en-US" sz="1800" dirty="0">
                        <a:latin typeface="+mn-lt"/>
                      </a:endParaRPr>
                    </a:p>
                  </a:txBody>
                  <a:tcPr/>
                </a:tc>
                <a:extLst>
                  <a:ext uri="{0D108BD9-81ED-4DB2-BD59-A6C34878D82A}">
                    <a16:rowId xmlns:a16="http://schemas.microsoft.com/office/drawing/2014/main" val="1264481915"/>
                  </a:ext>
                </a:extLst>
              </a:tr>
            </a:tbl>
          </a:graphicData>
        </a:graphic>
      </p:graphicFrame>
      <p:sp>
        <p:nvSpPr>
          <p:cNvPr id="4" name="TextBox 3">
            <a:extLst>
              <a:ext uri="{FF2B5EF4-FFF2-40B4-BE49-F238E27FC236}">
                <a16:creationId xmlns:a16="http://schemas.microsoft.com/office/drawing/2014/main" id="{71242B9E-034B-3839-A8DE-EBB08B37774D}"/>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VS INNOVATION</a:t>
            </a:r>
            <a:endParaRPr lang="en-US" sz="2800" dirty="0"/>
          </a:p>
        </p:txBody>
      </p:sp>
      <p:pic>
        <p:nvPicPr>
          <p:cNvPr id="9" name="Picture 8">
            <a:extLst>
              <a:ext uri="{FF2B5EF4-FFF2-40B4-BE49-F238E27FC236}">
                <a16:creationId xmlns:a16="http://schemas.microsoft.com/office/drawing/2014/main" id="{2B7AD7B3-3972-E780-7D39-6B2B5AFE98C0}"/>
              </a:ext>
            </a:extLst>
          </p:cNvPr>
          <p:cNvPicPr>
            <a:picLocks noChangeAspect="1"/>
          </p:cNvPicPr>
          <p:nvPr/>
        </p:nvPicPr>
        <p:blipFill>
          <a:blip r:embed="rId3"/>
          <a:srcRect l="49198" t="21373" r="3429" b="35216"/>
          <a:stretch/>
        </p:blipFill>
        <p:spPr>
          <a:xfrm>
            <a:off x="7609491" y="2316107"/>
            <a:ext cx="4315850" cy="3191313"/>
          </a:xfrm>
          <a:prstGeom prst="rect">
            <a:avLst/>
          </a:prstGeom>
        </p:spPr>
      </p:pic>
    </p:spTree>
    <p:extLst>
      <p:ext uri="{BB962C8B-B14F-4D97-AF65-F5344CB8AC3E}">
        <p14:creationId xmlns:p14="http://schemas.microsoft.com/office/powerpoint/2010/main" val="2002726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A881-97A3-1F68-4EB5-31C96D4FF4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F5FE304-94C6-D911-EAF3-6295423A1B3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8CBFAFB-1C67-AB6C-57C5-6F592612410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D46D486-922D-4BE1-FDFB-E5E55848EF4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0F47BBB-CB4B-CB17-8C31-13A01B4616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0A8183B-7548-545B-67E8-342D0D1DF4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5">
            <a:extLst>
              <a:ext uri="{FF2B5EF4-FFF2-40B4-BE49-F238E27FC236}">
                <a16:creationId xmlns:a16="http://schemas.microsoft.com/office/drawing/2014/main" id="{A0747B45-4D54-1AAC-6CC9-673940BEC8BF}"/>
              </a:ext>
            </a:extLst>
          </p:cNvPr>
          <p:cNvGraphicFramePr>
            <a:graphicFrameLocks/>
          </p:cNvGraphicFramePr>
          <p:nvPr>
            <p:extLst>
              <p:ext uri="{D42A27DB-BD31-4B8C-83A1-F6EECF244321}">
                <p14:modId xmlns:p14="http://schemas.microsoft.com/office/powerpoint/2010/main" val="2721343855"/>
              </p:ext>
            </p:extLst>
          </p:nvPr>
        </p:nvGraphicFramePr>
        <p:xfrm>
          <a:off x="4266781" y="2138200"/>
          <a:ext cx="7628794" cy="46636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itle 1">
            <a:extLst>
              <a:ext uri="{FF2B5EF4-FFF2-40B4-BE49-F238E27FC236}">
                <a16:creationId xmlns:a16="http://schemas.microsoft.com/office/drawing/2014/main" id="{D9785A6E-3989-A2C1-449C-460A80BBBF54}"/>
              </a:ext>
            </a:extLst>
          </p:cNvPr>
          <p:cNvSpPr txBox="1">
            <a:spLocks/>
          </p:cNvSpPr>
          <p:nvPr/>
        </p:nvSpPr>
        <p:spPr>
          <a:xfrm>
            <a:off x="4201135" y="1460658"/>
            <a:ext cx="6027336" cy="634082"/>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rPr>
              <a:t>Creative thinking techniques</a:t>
            </a:r>
            <a:endParaRPr lang="ar-EG" sz="3200" dirty="0">
              <a:latin typeface="+mn-lt"/>
            </a:endParaRPr>
          </a:p>
        </p:txBody>
      </p:sp>
    </p:spTree>
    <p:extLst>
      <p:ext uri="{BB962C8B-B14F-4D97-AF65-F5344CB8AC3E}">
        <p14:creationId xmlns:p14="http://schemas.microsoft.com/office/powerpoint/2010/main" val="1090121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2593-7DBE-A6C2-EA3C-1CD71FF472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5BD58B-9F69-9D4A-E835-5B68E76A53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0455CB-AC6F-5956-502E-7175A5673FAE}"/>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2986F4-632D-1ED8-CFBA-B84944A2CD25}"/>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51876E-7917-7CDB-FB9F-7797A835AB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0EB5563-6409-B2CA-C277-A9C0EA6FFDF2}"/>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p>
        </p:txBody>
      </p:sp>
      <p:pic>
        <p:nvPicPr>
          <p:cNvPr id="3" name="Picture 2" descr="The creative process: To improve your creativity, follow these 5 steps">
            <a:extLst>
              <a:ext uri="{FF2B5EF4-FFF2-40B4-BE49-F238E27FC236}">
                <a16:creationId xmlns:a16="http://schemas.microsoft.com/office/drawing/2014/main" id="{84F8D114-C8C3-6BD2-D5D2-D0E668A9F5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172" y="2377440"/>
            <a:ext cx="4298168" cy="31950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A3E46B5-EF9A-9953-64A9-2A0297D9605E}"/>
              </a:ext>
            </a:extLst>
          </p:cNvPr>
          <p:cNvSpPr txBox="1"/>
          <p:nvPr/>
        </p:nvSpPr>
        <p:spPr>
          <a:xfrm>
            <a:off x="414170" y="3207962"/>
            <a:ext cx="6271708" cy="2585323"/>
          </a:xfrm>
          <a:prstGeom prst="rect">
            <a:avLst/>
          </a:prstGeom>
          <a:noFill/>
        </p:spPr>
        <p:txBody>
          <a:bodyPr wrap="square">
            <a:spAutoFit/>
          </a:bodyPr>
          <a:lstStyle/>
          <a:p>
            <a:pPr algn="ctr"/>
            <a:r>
              <a:rPr lang="en-US" b="1" i="0" dirty="0">
                <a:solidFill>
                  <a:srgbClr val="000000"/>
                </a:solidFill>
                <a:effectLst/>
                <a:latin typeface="Helvetica" panose="020B0604020202020204" pitchFamily="34" charset="0"/>
              </a:rPr>
              <a:t>Preparation stage</a:t>
            </a:r>
            <a:r>
              <a:rPr lang="en-US" b="0" i="0" dirty="0">
                <a:solidFill>
                  <a:srgbClr val="000000"/>
                </a:solidFill>
                <a:effectLst/>
                <a:latin typeface="Helvetica" panose="020B0604020202020204" pitchFamily="34" charset="0"/>
              </a:rPr>
              <a:t>: As you begin the creative journey, the first stage involves prep work and idea generation. This is when you gather materials and conduct research that could spark an interesting idea. Brainstorm and let your mind wander, or write in a journal to foster divergent thinking; this will help you consider all possible approaches to building out your idea. In this first part of the process, </a:t>
            </a:r>
            <a:r>
              <a:rPr lang="en-US" b="1" i="0" dirty="0">
                <a:solidFill>
                  <a:srgbClr val="000000"/>
                </a:solidFill>
                <a:effectLst/>
                <a:latin typeface="Helvetica" panose="020B0604020202020204" pitchFamily="34" charset="0"/>
              </a:rPr>
              <a:t>your brain is using its memory bank to draw on knowledge and past experiences to generate original ideas</a:t>
            </a:r>
            <a:endParaRPr lang="en-US" b="1" dirty="0"/>
          </a:p>
        </p:txBody>
      </p:sp>
      <p:sp>
        <p:nvSpPr>
          <p:cNvPr id="8" name="TextBox 7">
            <a:extLst>
              <a:ext uri="{FF2B5EF4-FFF2-40B4-BE49-F238E27FC236}">
                <a16:creationId xmlns:a16="http://schemas.microsoft.com/office/drawing/2014/main" id="{0499466D-3966-6B2F-2980-EABDEADFBA41}"/>
              </a:ext>
            </a:extLst>
          </p:cNvPr>
          <p:cNvSpPr txBox="1"/>
          <p:nvPr/>
        </p:nvSpPr>
        <p:spPr>
          <a:xfrm>
            <a:off x="414170" y="2182501"/>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No.1</a:t>
            </a:r>
            <a:endParaRPr lang="en-US" sz="2800" dirty="0"/>
          </a:p>
        </p:txBody>
      </p:sp>
    </p:spTree>
    <p:extLst>
      <p:ext uri="{BB962C8B-B14F-4D97-AF65-F5344CB8AC3E}">
        <p14:creationId xmlns:p14="http://schemas.microsoft.com/office/powerpoint/2010/main" val="3137262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59382-D403-CF22-DBC5-7ACC127968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74445A-BB39-11CB-E04E-F89D643C3D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9FD169-ACF1-6877-0BAF-A4D26F0D3FD6}"/>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3844CC-B273-CE05-42F9-55F88756D011}"/>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86AF68-6B57-050C-12A2-5BE5188C3F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2B1B-282B-58F1-C46B-5690EB0A9E9F}"/>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p>
        </p:txBody>
      </p:sp>
      <p:pic>
        <p:nvPicPr>
          <p:cNvPr id="3" name="Picture 2" descr="The creative process: To improve your creativity, follow these 5 steps">
            <a:extLst>
              <a:ext uri="{FF2B5EF4-FFF2-40B4-BE49-F238E27FC236}">
                <a16:creationId xmlns:a16="http://schemas.microsoft.com/office/drawing/2014/main" id="{69D08A09-BC5F-3C86-3228-EE950C798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172" y="2377440"/>
            <a:ext cx="4298168" cy="31950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0BE6DD6-F241-2B02-AC2E-FF4374BC2326}"/>
              </a:ext>
            </a:extLst>
          </p:cNvPr>
          <p:cNvSpPr txBox="1"/>
          <p:nvPr/>
        </p:nvSpPr>
        <p:spPr>
          <a:xfrm>
            <a:off x="500232" y="3118934"/>
            <a:ext cx="6271708" cy="2862322"/>
          </a:xfrm>
          <a:prstGeom prst="rect">
            <a:avLst/>
          </a:prstGeom>
          <a:noFill/>
        </p:spPr>
        <p:txBody>
          <a:bodyPr wrap="square">
            <a:spAutoFit/>
          </a:bodyPr>
          <a:lstStyle/>
          <a:p>
            <a:pPr algn="ctr"/>
            <a:r>
              <a:rPr lang="en-US" b="1" dirty="0">
                <a:solidFill>
                  <a:srgbClr val="000000"/>
                </a:solidFill>
                <a:latin typeface="Helvetica" panose="020B0604020202020204" pitchFamily="34" charset="0"/>
              </a:rPr>
              <a:t>Incubation stage</a:t>
            </a:r>
            <a:r>
              <a:rPr lang="en-US" dirty="0">
                <a:solidFill>
                  <a:srgbClr val="000000"/>
                </a:solidFill>
                <a:latin typeface="Helvetica" panose="020B0604020202020204" pitchFamily="34" charset="0"/>
              </a:rPr>
              <a:t>: When you have finished actively thinking about your idea, </a:t>
            </a:r>
            <a:r>
              <a:rPr lang="en-US" b="1" dirty="0">
                <a:solidFill>
                  <a:srgbClr val="000000"/>
                </a:solidFill>
                <a:latin typeface="Helvetica" panose="020B0604020202020204" pitchFamily="34" charset="0"/>
              </a:rPr>
              <a:t>the second stage is where you let it go. Part of creative thinking is taking a step away from your idea before you sit down to flesh it out</a:t>
            </a:r>
            <a:r>
              <a:rPr lang="en-US" dirty="0">
                <a:solidFill>
                  <a:srgbClr val="000000"/>
                </a:solidFill>
                <a:latin typeface="Helvetica" panose="020B0604020202020204" pitchFamily="34" charset="0"/>
              </a:rPr>
              <a:t>. You might work on another project or take a break from the creative process altogether—regardless, you are not consciously trying to work on your idea. Walking away from your idea might seem counterproductive, but it’s an important stage of the process. During this time, your story or song or problem is incubating in the back of your mind.</a:t>
            </a:r>
            <a:endParaRPr lang="en-US" dirty="0"/>
          </a:p>
        </p:txBody>
      </p:sp>
      <p:sp>
        <p:nvSpPr>
          <p:cNvPr id="8" name="TextBox 7">
            <a:extLst>
              <a:ext uri="{FF2B5EF4-FFF2-40B4-BE49-F238E27FC236}">
                <a16:creationId xmlns:a16="http://schemas.microsoft.com/office/drawing/2014/main" id="{2D929EE8-448F-FAB4-C553-23FEE16BD5F9}"/>
              </a:ext>
            </a:extLst>
          </p:cNvPr>
          <p:cNvSpPr txBox="1"/>
          <p:nvPr/>
        </p:nvSpPr>
        <p:spPr>
          <a:xfrm>
            <a:off x="414170" y="2182501"/>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No.2</a:t>
            </a:r>
            <a:endParaRPr lang="en-US" sz="2800" dirty="0"/>
          </a:p>
        </p:txBody>
      </p:sp>
    </p:spTree>
    <p:extLst>
      <p:ext uri="{BB962C8B-B14F-4D97-AF65-F5344CB8AC3E}">
        <p14:creationId xmlns:p14="http://schemas.microsoft.com/office/powerpoint/2010/main" val="345833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D1807-D082-6633-3783-C8F7C4081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3AA151-B7E4-DBFD-A28A-4C8D8B694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01E784-73B0-7FC4-46E4-325D601AA8BF}"/>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FD7604F-FF3A-30A9-0737-41387BD7550E}"/>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1649C0-3D61-8CCD-A8BA-EE710E986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210375D-2EF1-6D84-8601-DF5EFA9366EA}"/>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p>
        </p:txBody>
      </p:sp>
      <p:pic>
        <p:nvPicPr>
          <p:cNvPr id="3" name="Picture 2" descr="The creative process: To improve your creativity, follow these 5 steps">
            <a:extLst>
              <a:ext uri="{FF2B5EF4-FFF2-40B4-BE49-F238E27FC236}">
                <a16:creationId xmlns:a16="http://schemas.microsoft.com/office/drawing/2014/main" id="{AB89AC59-9DC6-3CBE-7AFD-66F46D1206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172" y="2377440"/>
            <a:ext cx="4298168" cy="31950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FA4D433-4AB2-7569-5156-D1B4D986892F}"/>
              </a:ext>
            </a:extLst>
          </p:cNvPr>
          <p:cNvSpPr txBox="1"/>
          <p:nvPr/>
        </p:nvSpPr>
        <p:spPr>
          <a:xfrm>
            <a:off x="579773" y="3319140"/>
            <a:ext cx="6271708" cy="2585323"/>
          </a:xfrm>
          <a:prstGeom prst="rect">
            <a:avLst/>
          </a:prstGeom>
          <a:noFill/>
        </p:spPr>
        <p:txBody>
          <a:bodyPr wrap="square">
            <a:spAutoFit/>
          </a:bodyPr>
          <a:lstStyle/>
          <a:p>
            <a:pPr algn="ctr"/>
            <a:r>
              <a:rPr lang="en-US" b="1" dirty="0">
                <a:solidFill>
                  <a:srgbClr val="000000"/>
                </a:solidFill>
                <a:latin typeface="Helvetica" panose="020B0604020202020204" pitchFamily="34" charset="0"/>
              </a:rPr>
              <a:t>Illumination stage</a:t>
            </a:r>
            <a:r>
              <a:rPr lang="en-US" dirty="0">
                <a:solidFill>
                  <a:srgbClr val="000000"/>
                </a:solidFill>
                <a:latin typeface="Helvetica" panose="020B0604020202020204" pitchFamily="34" charset="0"/>
              </a:rPr>
              <a:t>: Sometimes called the insight stage, illumination is when the “aha” moment happens. </a:t>
            </a:r>
            <a:r>
              <a:rPr lang="en-US" b="1" dirty="0">
                <a:solidFill>
                  <a:srgbClr val="000000"/>
                </a:solidFill>
                <a:latin typeface="Helvetica" panose="020B0604020202020204" pitchFamily="34" charset="0"/>
              </a:rPr>
              <a:t>The light bulb clicks on as spontaneous new connections are formed and all of that material you’ve gathered comes together to present the solution to your problem.</a:t>
            </a:r>
            <a:r>
              <a:rPr lang="en-US" dirty="0">
                <a:solidFill>
                  <a:srgbClr val="000000"/>
                </a:solidFill>
                <a:latin typeface="Helvetica" panose="020B0604020202020204" pitchFamily="34" charset="0"/>
              </a:rPr>
              <a:t> In this third stage, the answer to your creative quest strikes you. For example, you overcome writer’s block by figuring out the ending to your story. It can take you by surprise but after the incubation stage, an idea has emerged.</a:t>
            </a:r>
            <a:endParaRPr lang="en-US" dirty="0"/>
          </a:p>
        </p:txBody>
      </p:sp>
      <p:sp>
        <p:nvSpPr>
          <p:cNvPr id="8" name="TextBox 7">
            <a:extLst>
              <a:ext uri="{FF2B5EF4-FFF2-40B4-BE49-F238E27FC236}">
                <a16:creationId xmlns:a16="http://schemas.microsoft.com/office/drawing/2014/main" id="{49561076-E9A2-AB75-8473-A8CAD95DECAD}"/>
              </a:ext>
            </a:extLst>
          </p:cNvPr>
          <p:cNvSpPr txBox="1"/>
          <p:nvPr/>
        </p:nvSpPr>
        <p:spPr>
          <a:xfrm>
            <a:off x="414170" y="2182501"/>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No.3</a:t>
            </a:r>
            <a:endParaRPr lang="en-US" sz="2800" dirty="0"/>
          </a:p>
        </p:txBody>
      </p:sp>
    </p:spTree>
    <p:extLst>
      <p:ext uri="{BB962C8B-B14F-4D97-AF65-F5344CB8AC3E}">
        <p14:creationId xmlns:p14="http://schemas.microsoft.com/office/powerpoint/2010/main" val="12369383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C2756-E06B-CE6B-EB0A-B643686593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A23D51-D844-40DA-B647-4F2B27C063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577927-8326-4E50-3D38-5A1D46F0849B}"/>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F16AF3-CBC6-5E97-CB5C-E1BA855FBC0A}"/>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C5A6F8-2D09-F468-7D63-D3D6721F1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CABA8CE-F64E-535A-1C7D-E4A93A20D116}"/>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p>
        </p:txBody>
      </p:sp>
      <p:pic>
        <p:nvPicPr>
          <p:cNvPr id="3" name="Picture 2" descr="The creative process: To improve your creativity, follow these 5 steps">
            <a:extLst>
              <a:ext uri="{FF2B5EF4-FFF2-40B4-BE49-F238E27FC236}">
                <a16:creationId xmlns:a16="http://schemas.microsoft.com/office/drawing/2014/main" id="{2E5C0FD8-75D1-0708-FAC1-14217B8F55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172" y="2377440"/>
            <a:ext cx="4298168" cy="31950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60CF4F5-7084-971E-214A-AB7F7E14955B}"/>
              </a:ext>
            </a:extLst>
          </p:cNvPr>
          <p:cNvSpPr txBox="1"/>
          <p:nvPr/>
        </p:nvSpPr>
        <p:spPr>
          <a:xfrm>
            <a:off x="579773" y="3518837"/>
            <a:ext cx="6271708" cy="2308324"/>
          </a:xfrm>
          <a:prstGeom prst="rect">
            <a:avLst/>
          </a:prstGeom>
          <a:noFill/>
        </p:spPr>
        <p:txBody>
          <a:bodyPr wrap="square">
            <a:spAutoFit/>
          </a:bodyPr>
          <a:lstStyle/>
          <a:p>
            <a:pPr algn="ctr"/>
            <a:r>
              <a:rPr lang="en-US" b="1" dirty="0">
                <a:solidFill>
                  <a:srgbClr val="000000"/>
                </a:solidFill>
                <a:latin typeface="Helvetica" panose="020B0604020202020204" pitchFamily="34" charset="0"/>
              </a:rPr>
              <a:t>Evaluation stage</a:t>
            </a:r>
            <a:r>
              <a:rPr lang="en-US" dirty="0">
                <a:solidFill>
                  <a:srgbClr val="000000"/>
                </a:solidFill>
                <a:latin typeface="Helvetica" panose="020B0604020202020204" pitchFamily="34" charset="0"/>
              </a:rPr>
              <a:t>: During this stage,</a:t>
            </a:r>
            <a:r>
              <a:rPr lang="en-US" b="1" dirty="0">
                <a:solidFill>
                  <a:srgbClr val="000000"/>
                </a:solidFill>
                <a:latin typeface="Helvetica" panose="020B0604020202020204" pitchFamily="34" charset="0"/>
              </a:rPr>
              <a:t> you consider the validity of your idea and weigh it against alternatives. </a:t>
            </a:r>
            <a:r>
              <a:rPr lang="en-US" dirty="0">
                <a:solidFill>
                  <a:srgbClr val="000000"/>
                </a:solidFill>
                <a:latin typeface="Helvetica" panose="020B0604020202020204" pitchFamily="34" charset="0"/>
              </a:rPr>
              <a:t>This is also a time of reflection when you look back at your initial concept or problem to see if your solution aligns with your initial vision. Business professionals might </a:t>
            </a:r>
            <a:r>
              <a:rPr lang="en-US" u="sng" dirty="0">
                <a:latin typeface="Helvetica" panose="020B0604020202020204" pitchFamily="34" charset="0"/>
                <a:hlinkClick r:id="rId4"/>
              </a:rPr>
              <a:t>do market research to test the viability of the idea</a:t>
            </a:r>
            <a:r>
              <a:rPr lang="en-US" dirty="0">
                <a:solidFill>
                  <a:srgbClr val="000000"/>
                </a:solidFill>
                <a:latin typeface="Helvetica" panose="020B0604020202020204" pitchFamily="34" charset="0"/>
              </a:rPr>
              <a:t>. During this phase, you might go back to the drawing board or you might forge on, confident in what you’ve come up with.</a:t>
            </a:r>
            <a:endParaRPr lang="en-US" dirty="0"/>
          </a:p>
        </p:txBody>
      </p:sp>
      <p:sp>
        <p:nvSpPr>
          <p:cNvPr id="8" name="TextBox 7">
            <a:extLst>
              <a:ext uri="{FF2B5EF4-FFF2-40B4-BE49-F238E27FC236}">
                <a16:creationId xmlns:a16="http://schemas.microsoft.com/office/drawing/2014/main" id="{BFB98AA8-ED57-1E60-6863-891A610ED7C1}"/>
              </a:ext>
            </a:extLst>
          </p:cNvPr>
          <p:cNvSpPr txBox="1"/>
          <p:nvPr/>
        </p:nvSpPr>
        <p:spPr>
          <a:xfrm>
            <a:off x="414170" y="2182501"/>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No.4</a:t>
            </a:r>
            <a:endParaRPr lang="en-US" sz="2800" dirty="0"/>
          </a:p>
        </p:txBody>
      </p:sp>
    </p:spTree>
    <p:extLst>
      <p:ext uri="{BB962C8B-B14F-4D97-AF65-F5344CB8AC3E}">
        <p14:creationId xmlns:p14="http://schemas.microsoft.com/office/powerpoint/2010/main" val="3865697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39CAE-1435-5E84-2230-746DDAF4D8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2650B4-42BA-784E-7D66-9D26898DCF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2425C33-3B4A-A83E-2696-DD0291920588}"/>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116D37-B2AE-097F-9A84-C6E9E7C5F3DF}"/>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B20806-CD0F-96B4-F43C-D5478F9410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CC39840-502F-10E7-462C-F4F4ECE22A8D}"/>
              </a:ext>
            </a:extLst>
          </p:cNvPr>
          <p:cNvSpPr txBox="1"/>
          <p:nvPr/>
        </p:nvSpPr>
        <p:spPr>
          <a:xfrm>
            <a:off x="2287851" y="1117202"/>
            <a:ext cx="6108430"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Creativity Process</a:t>
            </a:r>
            <a:endParaRPr lang="en-US" sz="2800" dirty="0"/>
          </a:p>
        </p:txBody>
      </p:sp>
      <p:pic>
        <p:nvPicPr>
          <p:cNvPr id="3" name="Picture 2" descr="The creative process: To improve your creativity, follow these 5 steps">
            <a:extLst>
              <a:ext uri="{FF2B5EF4-FFF2-40B4-BE49-F238E27FC236}">
                <a16:creationId xmlns:a16="http://schemas.microsoft.com/office/drawing/2014/main" id="{F533D385-AE92-AB9B-1BDF-72B813217A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172" y="2377440"/>
            <a:ext cx="4298168" cy="31950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9010196-64FB-E3A8-CCC1-3E45DCF0DBB8}"/>
              </a:ext>
            </a:extLst>
          </p:cNvPr>
          <p:cNvSpPr txBox="1"/>
          <p:nvPr/>
        </p:nvSpPr>
        <p:spPr>
          <a:xfrm>
            <a:off x="579773" y="3518837"/>
            <a:ext cx="6271708" cy="2308324"/>
          </a:xfrm>
          <a:prstGeom prst="rect">
            <a:avLst/>
          </a:prstGeom>
          <a:noFill/>
        </p:spPr>
        <p:txBody>
          <a:bodyPr wrap="square">
            <a:spAutoFit/>
          </a:bodyPr>
          <a:lstStyle/>
          <a:p>
            <a:pPr algn="ctr"/>
            <a:r>
              <a:rPr lang="en-US" b="1" dirty="0">
                <a:solidFill>
                  <a:srgbClr val="000000"/>
                </a:solidFill>
                <a:latin typeface="Helvetica" panose="020B0604020202020204" pitchFamily="34" charset="0"/>
              </a:rPr>
              <a:t>Implementation (Verification) stage</a:t>
            </a:r>
            <a:r>
              <a:rPr lang="en-US" dirty="0">
                <a:solidFill>
                  <a:srgbClr val="000000"/>
                </a:solidFill>
                <a:latin typeface="Helvetica" panose="020B0604020202020204" pitchFamily="34" charset="0"/>
              </a:rPr>
              <a:t>: This is the final stage of the creative process. It’s when the hard work happens. </a:t>
            </a:r>
            <a:r>
              <a:rPr lang="en-US" b="1" dirty="0">
                <a:solidFill>
                  <a:srgbClr val="000000"/>
                </a:solidFill>
                <a:latin typeface="Helvetica" panose="020B0604020202020204" pitchFamily="34" charset="0"/>
              </a:rPr>
              <a:t>Your creative product might be a physical object</a:t>
            </a:r>
            <a:r>
              <a:rPr lang="en-US" dirty="0">
                <a:solidFill>
                  <a:srgbClr val="000000"/>
                </a:solidFill>
                <a:latin typeface="Helvetica" panose="020B0604020202020204" pitchFamily="34" charset="0"/>
              </a:rPr>
              <a:t>, an advertising campaign, a song, a novel, an architectural design—any item or object that you set out to create, propelled by that initial idea that popped into your head. Now, you finalize your design, bring your idea to life, and share it with the world</a:t>
            </a:r>
            <a:endParaRPr lang="en-US" dirty="0"/>
          </a:p>
        </p:txBody>
      </p:sp>
      <p:sp>
        <p:nvSpPr>
          <p:cNvPr id="8" name="TextBox 7">
            <a:extLst>
              <a:ext uri="{FF2B5EF4-FFF2-40B4-BE49-F238E27FC236}">
                <a16:creationId xmlns:a16="http://schemas.microsoft.com/office/drawing/2014/main" id="{101247A9-F4B4-8B1A-A7DA-84C1372958B0}"/>
              </a:ext>
            </a:extLst>
          </p:cNvPr>
          <p:cNvSpPr txBox="1"/>
          <p:nvPr/>
        </p:nvSpPr>
        <p:spPr>
          <a:xfrm>
            <a:off x="414170" y="2182501"/>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No.5</a:t>
            </a:r>
            <a:endParaRPr lang="en-US" sz="2800" dirty="0"/>
          </a:p>
        </p:txBody>
      </p:sp>
    </p:spTree>
    <p:extLst>
      <p:ext uri="{BB962C8B-B14F-4D97-AF65-F5344CB8AC3E}">
        <p14:creationId xmlns:p14="http://schemas.microsoft.com/office/powerpoint/2010/main" val="4255602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28F25-FB27-8242-BFED-E9EE5798891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36BF014-F84E-FD9F-245B-FD0FE6276E7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AB09F72-C22F-8C72-096F-3ECD8CF440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E46871-06F0-9029-4E39-D3181041B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6FDC79F5-BDF3-07F0-8AA3-C0EA07292A78}"/>
              </a:ext>
            </a:extLst>
          </p:cNvPr>
          <p:cNvSpPr>
            <a:spLocks noGrp="1"/>
          </p:cNvSpPr>
          <p:nvPr>
            <p:ph type="pic" sz="quarter" idx="10"/>
          </p:nvPr>
        </p:nvSpPr>
        <p:spPr/>
      </p:sp>
      <p:sp>
        <p:nvSpPr>
          <p:cNvPr id="9" name="Rectangle 8">
            <a:extLst>
              <a:ext uri="{FF2B5EF4-FFF2-40B4-BE49-F238E27FC236}">
                <a16:creationId xmlns:a16="http://schemas.microsoft.com/office/drawing/2014/main" id="{48C746E0-148D-4FE8-5A23-613813BDA50B}"/>
              </a:ext>
            </a:extLst>
          </p:cNvPr>
          <p:cNvSpPr/>
          <p:nvPr/>
        </p:nvSpPr>
        <p:spPr>
          <a:xfrm>
            <a:off x="1276421" y="2252684"/>
            <a:ext cx="4222539" cy="2352632"/>
          </a:xfrm>
          <a:prstGeom prst="rect">
            <a:avLst/>
          </a:prstGeom>
        </p:spPr>
        <p:txBody>
          <a:bodyPr wrap="square">
            <a:spAutoFit/>
          </a:bodyPr>
          <a:lstStyle/>
          <a:p>
            <a:pPr algn="ctr"/>
            <a:endParaRPr lang="ar-EG" sz="2400" b="1" dirty="0"/>
          </a:p>
          <a:p>
            <a:pPr algn="ctr"/>
            <a:r>
              <a:rPr lang="en-US" sz="2400" b="1" dirty="0"/>
              <a:t>Is an analytical skill that many employers look for when reviewing candidate application forms and to solve problems</a:t>
            </a:r>
            <a:endParaRPr lang="ar-EG" sz="2400" b="1" dirty="0"/>
          </a:p>
          <a:p>
            <a:pPr>
              <a:lnSpc>
                <a:spcPct val="120000"/>
              </a:lnSpc>
            </a:pPr>
            <a:endParaRPr lang="en-US" sz="2400" b="1" dirty="0">
              <a:cs typeface="Segoe UI Light" panose="020B0502040204020203" pitchFamily="34" charset="0"/>
            </a:endParaRPr>
          </a:p>
        </p:txBody>
      </p:sp>
      <p:sp>
        <p:nvSpPr>
          <p:cNvPr id="11" name="TextBox 10">
            <a:extLst>
              <a:ext uri="{FF2B5EF4-FFF2-40B4-BE49-F238E27FC236}">
                <a16:creationId xmlns:a16="http://schemas.microsoft.com/office/drawing/2014/main" id="{4D21CE33-A4CA-64C0-5261-5EC7B23CC431}"/>
              </a:ext>
            </a:extLst>
          </p:cNvPr>
          <p:cNvSpPr txBox="1"/>
          <p:nvPr/>
        </p:nvSpPr>
        <p:spPr>
          <a:xfrm>
            <a:off x="7123193" y="4493477"/>
            <a:ext cx="3934953" cy="523220"/>
          </a:xfrm>
          <a:prstGeom prst="rect">
            <a:avLst/>
          </a:prstGeom>
          <a:noFill/>
        </p:spPr>
        <p:txBody>
          <a:bodyPr wrap="square">
            <a:spAutoFit/>
          </a:bodyPr>
          <a:lstStyle/>
          <a:p>
            <a:pPr algn="ctr">
              <a:defRPr/>
            </a:pPr>
            <a:r>
              <a:rPr lang="en-US" sz="2800" b="1" dirty="0">
                <a:effectLst>
                  <a:outerShdw blurRad="38100" dist="38100" dir="2700000" algn="tl">
                    <a:srgbClr val="000000">
                      <a:alpha val="43137"/>
                    </a:srgbClr>
                  </a:outerShdw>
                </a:effectLst>
                <a:latin typeface="Arial" pitchFamily="34" charset="0"/>
              </a:rPr>
              <a:t>Problem Solving</a:t>
            </a:r>
            <a:endParaRPr lang="da-DK" sz="2800" b="1" dirty="0">
              <a:effectLst>
                <a:outerShdw blurRad="38100" dist="38100" dir="2700000" algn="tl">
                  <a:srgbClr val="000000">
                    <a:alpha val="43137"/>
                  </a:srgbClr>
                </a:outerShdw>
              </a:effectLst>
              <a:latin typeface="Arial" pitchFamily="34" charset="0"/>
            </a:endParaRPr>
          </a:p>
        </p:txBody>
      </p:sp>
      <p:sp>
        <p:nvSpPr>
          <p:cNvPr id="18" name="Rectangle 17">
            <a:extLst>
              <a:ext uri="{FF2B5EF4-FFF2-40B4-BE49-F238E27FC236}">
                <a16:creationId xmlns:a16="http://schemas.microsoft.com/office/drawing/2014/main" id="{F9ADFE4B-4EE0-69D7-12F4-9443BB005589}"/>
              </a:ext>
            </a:extLst>
          </p:cNvPr>
          <p:cNvSpPr/>
          <p:nvPr/>
        </p:nvSpPr>
        <p:spPr>
          <a:xfrm>
            <a:off x="5641526" y="33683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Picture Placeholder 4">
            <a:extLst>
              <a:ext uri="{FF2B5EF4-FFF2-40B4-BE49-F238E27FC236}">
                <a16:creationId xmlns:a16="http://schemas.microsoft.com/office/drawing/2014/main" id="{B1E62FCF-7149-A1AD-1BF8-C7B15A8DDC93}"/>
              </a:ext>
            </a:extLst>
          </p:cNvPr>
          <p:cNvPicPr>
            <a:picLocks noChangeAspect="1"/>
          </p:cNvPicPr>
          <p:nvPr/>
        </p:nvPicPr>
        <p:blipFill>
          <a:blip r:embed="rId3">
            <a:extLst>
              <a:ext uri="{28A0092B-C50C-407E-A947-70E740481C1C}">
                <a14:useLocalDpi xmlns:a14="http://schemas.microsoft.com/office/drawing/2010/main" val="0"/>
              </a:ext>
            </a:extLst>
          </a:blip>
          <a:srcRect t="10003" b="10003"/>
          <a:stretch>
            <a:fillRect/>
          </a:stretch>
        </p:blipFill>
        <p:spPr>
          <a:xfrm>
            <a:off x="6089445" y="879868"/>
            <a:ext cx="5121101" cy="2701532"/>
          </a:xfrm>
          <a:prstGeom prst="rect">
            <a:avLst/>
          </a:prstGeom>
          <a:solidFill>
            <a:schemeClr val="bg1">
              <a:lumMod val="85000"/>
              <a:alpha val="50000"/>
            </a:schemeClr>
          </a:solidFill>
        </p:spPr>
      </p:pic>
    </p:spTree>
    <p:extLst>
      <p:ext uri="{BB962C8B-B14F-4D97-AF65-F5344CB8AC3E}">
        <p14:creationId xmlns:p14="http://schemas.microsoft.com/office/powerpoint/2010/main" val="248232540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75FA4-E560-B444-6096-52A5762C2D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361066-A86D-E096-C1EF-DB29D00D3A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24F7BB0-FD98-3E53-5858-198B905D5F8D}"/>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3CA607-5977-EEDF-7D0A-2FFF85CA5A17}"/>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08E4F8-8E00-D599-A83F-174F013B9D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CC5E2A7-6CA1-BCFC-CAC1-4919E60F70CD}"/>
              </a:ext>
            </a:extLst>
          </p:cNvPr>
          <p:cNvSpPr txBox="1"/>
          <p:nvPr/>
        </p:nvSpPr>
        <p:spPr>
          <a:xfrm>
            <a:off x="2308870" y="741558"/>
            <a:ext cx="6982273" cy="954107"/>
          </a:xfrm>
          <a:prstGeom prst="rect">
            <a:avLst/>
          </a:prstGeom>
          <a:noFill/>
        </p:spPr>
        <p:txBody>
          <a:bodyPr wrap="square">
            <a:spAutoFit/>
          </a:bodyPr>
          <a:lstStyle/>
          <a:p>
            <a:pPr algn="ctr"/>
            <a:r>
              <a:rPr lang="en-US" sz="2800" b="1" dirty="0"/>
              <a:t>The stages of Problem-Solving </a:t>
            </a:r>
          </a:p>
          <a:p>
            <a:pPr algn="ctr"/>
            <a:r>
              <a:rPr lang="en-US" sz="2800" b="1" dirty="0"/>
              <a:t>( Processing ) in negotiation situation</a:t>
            </a:r>
            <a:endParaRPr lang="en-US" sz="2800" dirty="0"/>
          </a:p>
        </p:txBody>
      </p:sp>
      <p:sp>
        <p:nvSpPr>
          <p:cNvPr id="7" name="TextBox 6">
            <a:extLst>
              <a:ext uri="{FF2B5EF4-FFF2-40B4-BE49-F238E27FC236}">
                <a16:creationId xmlns:a16="http://schemas.microsoft.com/office/drawing/2014/main" id="{64F8D9A8-2F6D-425F-A0AC-87C7F320A0F0}"/>
              </a:ext>
            </a:extLst>
          </p:cNvPr>
          <p:cNvSpPr txBox="1"/>
          <p:nvPr/>
        </p:nvSpPr>
        <p:spPr>
          <a:xfrm>
            <a:off x="414170" y="2436672"/>
            <a:ext cx="6271708" cy="3600986"/>
          </a:xfrm>
          <a:prstGeom prst="rect">
            <a:avLst/>
          </a:prstGeom>
          <a:noFill/>
        </p:spPr>
        <p:txBody>
          <a:bodyPr wrap="square">
            <a:spAutoFit/>
          </a:bodyPr>
          <a:lstStyle/>
          <a:p>
            <a:pPr algn="ctr"/>
            <a:r>
              <a:rPr lang="en-US" sz="2400" b="1" dirty="0">
                <a:solidFill>
                  <a:srgbClr val="C00000"/>
                </a:solidFill>
              </a:rPr>
              <a:t>Understanding The Challenge</a:t>
            </a:r>
          </a:p>
          <a:p>
            <a:pPr algn="ctr"/>
            <a:r>
              <a:rPr lang="en-US" sz="2400" b="1" dirty="0">
                <a:solidFill>
                  <a:srgbClr val="C00000"/>
                </a:solidFill>
              </a:rPr>
              <a:t>Define the problem</a:t>
            </a:r>
          </a:p>
          <a:p>
            <a:pPr algn="ctr"/>
            <a:endParaRPr lang="en-US" dirty="0"/>
          </a:p>
          <a:p>
            <a:pPr algn="ctr"/>
            <a:r>
              <a:rPr lang="en-US" dirty="0"/>
              <a:t>When you define the problem, you simply get your hands on what’s actually wrong! You can begin by: </a:t>
            </a:r>
          </a:p>
          <a:p>
            <a:pPr algn="ctr"/>
            <a:r>
              <a:rPr lang="en-US" dirty="0"/>
              <a:t>take assumptions, data as well as hypothesis into consideration.</a:t>
            </a:r>
          </a:p>
          <a:p>
            <a:pPr algn="ctr"/>
            <a:r>
              <a:rPr lang="en-US" dirty="0"/>
              <a:t> </a:t>
            </a:r>
          </a:p>
          <a:p>
            <a:pPr marL="342900" indent="-342900">
              <a:buFont typeface="Arial" panose="020B0604020202020204" pitchFamily="34" charset="0"/>
              <a:buChar char="•"/>
            </a:pPr>
            <a:r>
              <a:rPr lang="en-US" dirty="0"/>
              <a:t>Ask the right questions</a:t>
            </a:r>
          </a:p>
          <a:p>
            <a:pPr marL="342900" indent="-342900">
              <a:buFont typeface="Arial" panose="020B0604020202020204" pitchFamily="34" charset="0"/>
              <a:buChar char="•"/>
            </a:pPr>
            <a:r>
              <a:rPr lang="en-US" dirty="0"/>
              <a:t>Gathering of data</a:t>
            </a:r>
          </a:p>
          <a:p>
            <a:pPr marL="342900" indent="-342900">
              <a:buFont typeface="Arial" panose="020B0604020202020204" pitchFamily="34" charset="0"/>
              <a:buChar char="•"/>
            </a:pPr>
            <a:r>
              <a:rPr lang="en-US" dirty="0"/>
              <a:t>Diligent study of the collected data</a:t>
            </a:r>
          </a:p>
          <a:p>
            <a:pPr marL="342900" indent="-342900">
              <a:buFont typeface="Arial" panose="020B0604020202020204" pitchFamily="34" charset="0"/>
              <a:buChar char="•"/>
            </a:pPr>
            <a:r>
              <a:rPr lang="en-US" dirty="0"/>
              <a:t>Scrutiny to filter relevant data</a:t>
            </a:r>
          </a:p>
          <a:p>
            <a:pPr marL="342900" indent="-342900">
              <a:buFont typeface="Arial" panose="020B0604020202020204" pitchFamily="34" charset="0"/>
              <a:buChar char="•"/>
            </a:pPr>
            <a:r>
              <a:rPr lang="en-US" dirty="0"/>
              <a:t>Historical analysis</a:t>
            </a:r>
            <a:endParaRPr lang="ar-EG" dirty="0"/>
          </a:p>
        </p:txBody>
      </p:sp>
      <p:sp>
        <p:nvSpPr>
          <p:cNvPr id="8" name="TextBox 7">
            <a:extLst>
              <a:ext uri="{FF2B5EF4-FFF2-40B4-BE49-F238E27FC236}">
                <a16:creationId xmlns:a16="http://schemas.microsoft.com/office/drawing/2014/main" id="{7A35DFAB-2E0F-6A78-EE5B-4EAA911C1278}"/>
              </a:ext>
            </a:extLst>
          </p:cNvPr>
          <p:cNvSpPr txBox="1"/>
          <p:nvPr/>
        </p:nvSpPr>
        <p:spPr>
          <a:xfrm>
            <a:off x="414170" y="1877703"/>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No.1</a:t>
            </a:r>
            <a:endParaRPr lang="en-US" sz="2800" dirty="0"/>
          </a:p>
        </p:txBody>
      </p:sp>
      <p:pic>
        <p:nvPicPr>
          <p:cNvPr id="2" name="Content Placeholder 3">
            <a:extLst>
              <a:ext uri="{FF2B5EF4-FFF2-40B4-BE49-F238E27FC236}">
                <a16:creationId xmlns:a16="http://schemas.microsoft.com/office/drawing/2014/main" id="{D8DD73FA-7093-CD41-337D-B57B8495E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1" y="2268317"/>
            <a:ext cx="4333550" cy="3368386"/>
          </a:xfrm>
          <a:prstGeom prst="rect">
            <a:avLst/>
          </a:prstGeom>
          <a:ln>
            <a:noFill/>
          </a:ln>
          <a:effectLst>
            <a:softEdge rad="112500"/>
          </a:effectLst>
        </p:spPr>
      </p:pic>
    </p:spTree>
    <p:extLst>
      <p:ext uri="{BB962C8B-B14F-4D97-AF65-F5344CB8AC3E}">
        <p14:creationId xmlns:p14="http://schemas.microsoft.com/office/powerpoint/2010/main" val="1916396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F19B4-28E8-AB27-8CBD-5DBAD2BE20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383647-D031-281E-49B0-93A7C5022F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2C2AA-7001-F04C-39D1-F756B5904AFD}"/>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6A1CD48-8656-97B7-C584-A6F033F4031F}"/>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4DB939-0C1C-FC57-05B3-ECE935D02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084FFC9-6A00-4FAF-78E1-08E387C1AD9F}"/>
              </a:ext>
            </a:extLst>
          </p:cNvPr>
          <p:cNvSpPr txBox="1"/>
          <p:nvPr/>
        </p:nvSpPr>
        <p:spPr>
          <a:xfrm>
            <a:off x="2308870" y="741558"/>
            <a:ext cx="6982273" cy="954107"/>
          </a:xfrm>
          <a:prstGeom prst="rect">
            <a:avLst/>
          </a:prstGeom>
          <a:noFill/>
        </p:spPr>
        <p:txBody>
          <a:bodyPr wrap="square">
            <a:spAutoFit/>
          </a:bodyPr>
          <a:lstStyle/>
          <a:p>
            <a:pPr algn="ctr"/>
            <a:r>
              <a:rPr lang="en-US" sz="2800" b="1" dirty="0"/>
              <a:t>The stages of Problem-Solving </a:t>
            </a:r>
          </a:p>
          <a:p>
            <a:pPr algn="ctr"/>
            <a:r>
              <a:rPr lang="en-US" sz="2800" b="1" dirty="0"/>
              <a:t>( Processing ) in negotiation situation</a:t>
            </a:r>
            <a:endParaRPr lang="en-US" sz="2800" dirty="0"/>
          </a:p>
        </p:txBody>
      </p:sp>
      <p:sp>
        <p:nvSpPr>
          <p:cNvPr id="7" name="TextBox 6">
            <a:extLst>
              <a:ext uri="{FF2B5EF4-FFF2-40B4-BE49-F238E27FC236}">
                <a16:creationId xmlns:a16="http://schemas.microsoft.com/office/drawing/2014/main" id="{8B4FF26A-6C1C-8F0E-E672-5004778AEB7A}"/>
              </a:ext>
            </a:extLst>
          </p:cNvPr>
          <p:cNvSpPr txBox="1"/>
          <p:nvPr/>
        </p:nvSpPr>
        <p:spPr>
          <a:xfrm>
            <a:off x="487742" y="2699431"/>
            <a:ext cx="6271708" cy="3231654"/>
          </a:xfrm>
          <a:prstGeom prst="rect">
            <a:avLst/>
          </a:prstGeom>
          <a:noFill/>
        </p:spPr>
        <p:txBody>
          <a:bodyPr wrap="square">
            <a:spAutoFit/>
          </a:bodyPr>
          <a:lstStyle/>
          <a:p>
            <a:pPr algn="ctr"/>
            <a:r>
              <a:rPr lang="en-US" sz="2400" b="1" dirty="0">
                <a:solidFill>
                  <a:srgbClr val="C00000"/>
                </a:solidFill>
              </a:rPr>
              <a:t>Generate alternative solutions</a:t>
            </a:r>
          </a:p>
          <a:p>
            <a:pPr algn="ctr"/>
            <a:endParaRPr lang="en-US" dirty="0"/>
          </a:p>
          <a:p>
            <a:pPr algn="ctr"/>
            <a:r>
              <a:rPr lang="en-US" b="1" dirty="0">
                <a:solidFill>
                  <a:schemeClr val="bg1"/>
                </a:solidFill>
              </a:rPr>
              <a:t>it </a:t>
            </a:r>
            <a:r>
              <a:rPr lang="en-US" dirty="0">
                <a:solidFill>
                  <a:schemeClr val="bg1"/>
                </a:solidFill>
              </a:rPr>
              <a:t>is </a:t>
            </a:r>
            <a:r>
              <a:rPr lang="en-US" dirty="0"/>
              <a:t>one of the most effective ways used by leaders around the world. It can be an individual or group activity which is purposed to generate number of solutions and then identifying the best solution as per the challenge, using:</a:t>
            </a:r>
          </a:p>
          <a:p>
            <a:pPr marL="285750" indent="-285750">
              <a:buFont typeface="Arial" panose="020B0604020202020204" pitchFamily="34" charset="0"/>
              <a:buChar char="•"/>
            </a:pPr>
            <a:r>
              <a:rPr lang="en-US" dirty="0"/>
              <a:t>Creative thinking</a:t>
            </a:r>
          </a:p>
          <a:p>
            <a:pPr marL="285750" indent="-285750">
              <a:buFont typeface="Arial" panose="020B0604020202020204" pitchFamily="34" charset="0"/>
              <a:buChar char="•"/>
            </a:pPr>
            <a:r>
              <a:rPr lang="en-US" dirty="0"/>
              <a:t>Brainstorming</a:t>
            </a:r>
          </a:p>
          <a:p>
            <a:pPr marL="285750" indent="-285750">
              <a:buFont typeface="Arial" panose="020B0604020202020204" pitchFamily="34" charset="0"/>
              <a:buChar char="•"/>
            </a:pPr>
            <a:r>
              <a:rPr lang="en-US" dirty="0"/>
              <a:t>Planning a project</a:t>
            </a:r>
          </a:p>
          <a:p>
            <a:pPr marL="285750" indent="-285750">
              <a:buFont typeface="Arial" panose="020B0604020202020204" pitchFamily="34" charset="0"/>
              <a:buChar char="•"/>
            </a:pPr>
            <a:r>
              <a:rPr lang="en-US" dirty="0"/>
              <a:t>Forecasting future trends </a:t>
            </a:r>
          </a:p>
          <a:p>
            <a:pPr marL="285750" indent="-285750">
              <a:buFont typeface="Arial" panose="020B0604020202020204" pitchFamily="34" charset="0"/>
              <a:buChar char="•"/>
            </a:pPr>
            <a:r>
              <a:rPr lang="en-US" dirty="0"/>
              <a:t>Prediction of possible outcomes</a:t>
            </a:r>
          </a:p>
        </p:txBody>
      </p:sp>
      <p:sp>
        <p:nvSpPr>
          <p:cNvPr id="8" name="TextBox 7">
            <a:extLst>
              <a:ext uri="{FF2B5EF4-FFF2-40B4-BE49-F238E27FC236}">
                <a16:creationId xmlns:a16="http://schemas.microsoft.com/office/drawing/2014/main" id="{5D2BFB1F-DA7B-FF95-DD64-80FCF0A166E4}"/>
              </a:ext>
            </a:extLst>
          </p:cNvPr>
          <p:cNvSpPr txBox="1"/>
          <p:nvPr/>
        </p:nvSpPr>
        <p:spPr>
          <a:xfrm>
            <a:off x="414170" y="1877703"/>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No.2</a:t>
            </a:r>
            <a:endParaRPr lang="en-US" sz="2800" dirty="0"/>
          </a:p>
        </p:txBody>
      </p:sp>
      <p:pic>
        <p:nvPicPr>
          <p:cNvPr id="2" name="Content Placeholder 3">
            <a:extLst>
              <a:ext uri="{FF2B5EF4-FFF2-40B4-BE49-F238E27FC236}">
                <a16:creationId xmlns:a16="http://schemas.microsoft.com/office/drawing/2014/main" id="{808C6FC4-7BF9-8BB6-61A9-E5546E4327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1" y="2268317"/>
            <a:ext cx="4333550" cy="3368386"/>
          </a:xfrm>
          <a:prstGeom prst="rect">
            <a:avLst/>
          </a:prstGeom>
          <a:ln>
            <a:noFill/>
          </a:ln>
          <a:effectLst>
            <a:softEdge rad="112500"/>
          </a:effectLst>
        </p:spPr>
      </p:pic>
    </p:spTree>
    <p:extLst>
      <p:ext uri="{BB962C8B-B14F-4D97-AF65-F5344CB8AC3E}">
        <p14:creationId xmlns:p14="http://schemas.microsoft.com/office/powerpoint/2010/main" val="3357108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2252B-0986-0B70-DB9A-E316CF73D5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FDA160-9AFE-A24D-F815-FCC6A03770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889E4B-F420-CDC4-2135-5601A88B3C5C}"/>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894973-469B-0D6B-93FA-4D33C216D65C}"/>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C775B5-E9F8-384A-5E7D-9DC463D83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DAB5D70-CC65-3DA8-AD5E-E19D9FACF1CB}"/>
              </a:ext>
            </a:extLst>
          </p:cNvPr>
          <p:cNvSpPr txBox="1"/>
          <p:nvPr/>
        </p:nvSpPr>
        <p:spPr>
          <a:xfrm>
            <a:off x="2308870" y="741558"/>
            <a:ext cx="6982273" cy="954107"/>
          </a:xfrm>
          <a:prstGeom prst="rect">
            <a:avLst/>
          </a:prstGeom>
          <a:noFill/>
        </p:spPr>
        <p:txBody>
          <a:bodyPr wrap="square">
            <a:spAutoFit/>
          </a:bodyPr>
          <a:lstStyle/>
          <a:p>
            <a:pPr algn="ctr"/>
            <a:r>
              <a:rPr lang="en-US" sz="2800" b="1" dirty="0"/>
              <a:t>The stages of Problem-Solving </a:t>
            </a:r>
          </a:p>
          <a:p>
            <a:pPr algn="ctr"/>
            <a:r>
              <a:rPr lang="en-US" sz="2800" b="1" dirty="0"/>
              <a:t>( Processing ) in negotiation situation</a:t>
            </a:r>
            <a:endParaRPr lang="en-US" sz="2800" dirty="0"/>
          </a:p>
        </p:txBody>
      </p:sp>
      <p:sp>
        <p:nvSpPr>
          <p:cNvPr id="7" name="TextBox 6">
            <a:extLst>
              <a:ext uri="{FF2B5EF4-FFF2-40B4-BE49-F238E27FC236}">
                <a16:creationId xmlns:a16="http://schemas.microsoft.com/office/drawing/2014/main" id="{F171D009-B7CA-FF03-F741-20BC91282EE9}"/>
              </a:ext>
            </a:extLst>
          </p:cNvPr>
          <p:cNvSpPr txBox="1"/>
          <p:nvPr/>
        </p:nvSpPr>
        <p:spPr>
          <a:xfrm>
            <a:off x="414170" y="2309084"/>
            <a:ext cx="6271708" cy="3600986"/>
          </a:xfrm>
          <a:prstGeom prst="rect">
            <a:avLst/>
          </a:prstGeom>
          <a:noFill/>
        </p:spPr>
        <p:txBody>
          <a:bodyPr wrap="square">
            <a:spAutoFit/>
          </a:bodyPr>
          <a:lstStyle/>
          <a:p>
            <a:pPr algn="ctr"/>
            <a:r>
              <a:rPr lang="en-US" sz="2400" b="1" dirty="0">
                <a:solidFill>
                  <a:srgbClr val="C00000"/>
                </a:solidFill>
              </a:rPr>
              <a:t>Picking The Best Strategy</a:t>
            </a:r>
          </a:p>
          <a:p>
            <a:pPr algn="ctr"/>
            <a:r>
              <a:rPr lang="en-US" sz="2400" b="1" dirty="0">
                <a:solidFill>
                  <a:srgbClr val="C00000"/>
                </a:solidFill>
              </a:rPr>
              <a:t>Evaluate and select an alternative</a:t>
            </a:r>
          </a:p>
          <a:p>
            <a:pPr algn="ctr"/>
            <a:endParaRPr lang="en-US" dirty="0"/>
          </a:p>
          <a:p>
            <a:r>
              <a:rPr lang="en-US" b="1" dirty="0"/>
              <a:t>it </a:t>
            </a:r>
            <a:r>
              <a:rPr lang="en-US" dirty="0"/>
              <a:t>Once you’re done scrutinizing the problem and end up with some considerable options to solve it, it’s time for decision making. It is important to consider all the options and then pick the one which can offer a win-win. </a:t>
            </a:r>
          </a:p>
          <a:p>
            <a:endParaRPr lang="en-US" dirty="0"/>
          </a:p>
          <a:p>
            <a:r>
              <a:rPr lang="en-US" b="1" dirty="0"/>
              <a:t>Skilled problem solvers use a series of considerations when selecting the best alternative. </a:t>
            </a:r>
          </a:p>
          <a:p>
            <a:pPr lvl="1" algn="ctr"/>
            <a:r>
              <a:rPr lang="en-US" dirty="0"/>
              <a:t>( Analysis, Discussion, Teamwork, Identifying change in trends, Prioritization)</a:t>
            </a:r>
          </a:p>
        </p:txBody>
      </p:sp>
      <p:sp>
        <p:nvSpPr>
          <p:cNvPr id="8" name="TextBox 7">
            <a:extLst>
              <a:ext uri="{FF2B5EF4-FFF2-40B4-BE49-F238E27FC236}">
                <a16:creationId xmlns:a16="http://schemas.microsoft.com/office/drawing/2014/main" id="{ECC761A9-FF78-9816-D7B9-39E9CEFA86C2}"/>
              </a:ext>
            </a:extLst>
          </p:cNvPr>
          <p:cNvSpPr txBox="1"/>
          <p:nvPr/>
        </p:nvSpPr>
        <p:spPr>
          <a:xfrm>
            <a:off x="414170" y="1877703"/>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No.3</a:t>
            </a:r>
            <a:endParaRPr lang="en-US" sz="2800" dirty="0"/>
          </a:p>
        </p:txBody>
      </p:sp>
      <p:pic>
        <p:nvPicPr>
          <p:cNvPr id="2" name="Content Placeholder 3">
            <a:extLst>
              <a:ext uri="{FF2B5EF4-FFF2-40B4-BE49-F238E27FC236}">
                <a16:creationId xmlns:a16="http://schemas.microsoft.com/office/drawing/2014/main" id="{9A2DF3E0-17E8-73E8-EB4B-21890A695D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1" y="2268317"/>
            <a:ext cx="4333550" cy="3368386"/>
          </a:xfrm>
          <a:prstGeom prst="rect">
            <a:avLst/>
          </a:prstGeom>
          <a:ln>
            <a:noFill/>
          </a:ln>
          <a:effectLst>
            <a:softEdge rad="112500"/>
          </a:effectLst>
        </p:spPr>
      </p:pic>
    </p:spTree>
    <p:extLst>
      <p:ext uri="{BB962C8B-B14F-4D97-AF65-F5344CB8AC3E}">
        <p14:creationId xmlns:p14="http://schemas.microsoft.com/office/powerpoint/2010/main" val="3685579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F8028-E09B-C9A6-B589-CFF7024AAE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F58AE9-40F4-876C-D40E-DE0DDBFDC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D9E1AC-6D17-2A84-16A1-29A2D8D183EC}"/>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8D54EDB-BBD8-CE18-3224-BA28CF10B1EB}"/>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0CC5D5-DF2F-8A88-95F9-B9DB7B5CA7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7518D50-18D9-F42C-4EC7-16141AE11C1C}"/>
              </a:ext>
            </a:extLst>
          </p:cNvPr>
          <p:cNvSpPr txBox="1"/>
          <p:nvPr/>
        </p:nvSpPr>
        <p:spPr>
          <a:xfrm>
            <a:off x="2308870" y="741558"/>
            <a:ext cx="6982273" cy="954107"/>
          </a:xfrm>
          <a:prstGeom prst="rect">
            <a:avLst/>
          </a:prstGeom>
          <a:noFill/>
        </p:spPr>
        <p:txBody>
          <a:bodyPr wrap="square">
            <a:spAutoFit/>
          </a:bodyPr>
          <a:lstStyle/>
          <a:p>
            <a:pPr algn="ctr"/>
            <a:r>
              <a:rPr lang="en-US" sz="2800" b="1" dirty="0"/>
              <a:t>The stages of Problem-Solving </a:t>
            </a:r>
          </a:p>
          <a:p>
            <a:pPr algn="ctr"/>
            <a:r>
              <a:rPr lang="en-US" sz="2800" b="1" dirty="0"/>
              <a:t>( Processing ) in negotiation situation</a:t>
            </a:r>
            <a:endParaRPr lang="en-US" sz="2800" dirty="0"/>
          </a:p>
        </p:txBody>
      </p:sp>
      <p:sp>
        <p:nvSpPr>
          <p:cNvPr id="7" name="TextBox 6">
            <a:extLst>
              <a:ext uri="{FF2B5EF4-FFF2-40B4-BE49-F238E27FC236}">
                <a16:creationId xmlns:a16="http://schemas.microsoft.com/office/drawing/2014/main" id="{9392405F-0BF1-551C-1FDC-5FE606A406BB}"/>
              </a:ext>
            </a:extLst>
          </p:cNvPr>
          <p:cNvSpPr txBox="1"/>
          <p:nvPr/>
        </p:nvSpPr>
        <p:spPr>
          <a:xfrm>
            <a:off x="414170" y="2309084"/>
            <a:ext cx="6271708" cy="3600986"/>
          </a:xfrm>
          <a:prstGeom prst="rect">
            <a:avLst/>
          </a:prstGeom>
          <a:noFill/>
        </p:spPr>
        <p:txBody>
          <a:bodyPr wrap="square">
            <a:spAutoFit/>
          </a:bodyPr>
          <a:lstStyle/>
          <a:p>
            <a:pPr algn="ctr"/>
            <a:r>
              <a:rPr lang="en-US" sz="2400" b="1" dirty="0">
                <a:solidFill>
                  <a:srgbClr val="C00000"/>
                </a:solidFill>
              </a:rPr>
              <a:t>Deploying The Solution</a:t>
            </a:r>
          </a:p>
          <a:p>
            <a:pPr algn="ctr"/>
            <a:r>
              <a:rPr lang="en-US" sz="2400" b="1" dirty="0">
                <a:solidFill>
                  <a:srgbClr val="C00000"/>
                </a:solidFill>
              </a:rPr>
              <a:t>Implement and follow up on the solution</a:t>
            </a:r>
          </a:p>
          <a:p>
            <a:pPr algn="ctr"/>
            <a:r>
              <a:rPr lang="en-US" dirty="0"/>
              <a:t>You must understand that implementing the right solution is the key to increase the productivity of any individual as well as an organization.</a:t>
            </a:r>
          </a:p>
          <a:p>
            <a:r>
              <a:rPr lang="en-US" b="1" dirty="0"/>
              <a:t>Skills you need for implementation:</a:t>
            </a:r>
          </a:p>
          <a:p>
            <a:pPr marL="342900" indent="-342900">
              <a:buFont typeface="Arial" panose="020B0604020202020204" pitchFamily="34" charset="0"/>
              <a:buChar char="•"/>
            </a:pPr>
            <a:r>
              <a:rPr lang="en-US" dirty="0"/>
              <a:t>Project management</a:t>
            </a:r>
          </a:p>
          <a:p>
            <a:pPr marL="342900" indent="-342900">
              <a:buFont typeface="Arial" panose="020B0604020202020204" pitchFamily="34" charset="0"/>
              <a:buChar char="•"/>
            </a:pPr>
            <a:r>
              <a:rPr lang="en-US" dirty="0"/>
              <a:t>Implementation of project strategy</a:t>
            </a:r>
          </a:p>
          <a:p>
            <a:pPr marL="342900" indent="-342900">
              <a:buFont typeface="Arial" panose="020B0604020202020204" pitchFamily="34" charset="0"/>
              <a:buChar char="•"/>
            </a:pPr>
            <a:r>
              <a:rPr lang="en-US" dirty="0"/>
              <a:t>Collaboration &amp; Time management</a:t>
            </a:r>
          </a:p>
          <a:p>
            <a:pPr marL="342900" indent="-342900">
              <a:buFont typeface="Arial" panose="020B0604020202020204" pitchFamily="34" charset="0"/>
              <a:buChar char="•"/>
            </a:pPr>
            <a:r>
              <a:rPr lang="en-US" dirty="0"/>
              <a:t>Developing appropriate quality benchmark</a:t>
            </a:r>
          </a:p>
          <a:p>
            <a:r>
              <a:rPr lang="en-US" b="1" dirty="0"/>
              <a:t>Skills you need for follow up: </a:t>
            </a:r>
            <a:r>
              <a:rPr lang="en-US" dirty="0"/>
              <a:t>Data analysis/ Surveys, Feedback/ Close follow-up, Communication</a:t>
            </a:r>
          </a:p>
        </p:txBody>
      </p:sp>
      <p:sp>
        <p:nvSpPr>
          <p:cNvPr id="8" name="TextBox 7">
            <a:extLst>
              <a:ext uri="{FF2B5EF4-FFF2-40B4-BE49-F238E27FC236}">
                <a16:creationId xmlns:a16="http://schemas.microsoft.com/office/drawing/2014/main" id="{3AC5674F-3C2E-B81D-2B05-6D6C6BD82B8A}"/>
              </a:ext>
            </a:extLst>
          </p:cNvPr>
          <p:cNvSpPr txBox="1"/>
          <p:nvPr/>
        </p:nvSpPr>
        <p:spPr>
          <a:xfrm>
            <a:off x="414170" y="1877703"/>
            <a:ext cx="1981145"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Stage No.4</a:t>
            </a:r>
            <a:endParaRPr lang="en-US" sz="2800" dirty="0"/>
          </a:p>
        </p:txBody>
      </p:sp>
      <p:pic>
        <p:nvPicPr>
          <p:cNvPr id="2" name="Content Placeholder 3">
            <a:extLst>
              <a:ext uri="{FF2B5EF4-FFF2-40B4-BE49-F238E27FC236}">
                <a16:creationId xmlns:a16="http://schemas.microsoft.com/office/drawing/2014/main" id="{CE3D5DA1-1FE0-F467-73C4-4352785B1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1" y="2268317"/>
            <a:ext cx="4333550" cy="3368386"/>
          </a:xfrm>
          <a:prstGeom prst="rect">
            <a:avLst/>
          </a:prstGeom>
          <a:ln>
            <a:noFill/>
          </a:ln>
          <a:effectLst>
            <a:softEdge rad="112500"/>
          </a:effectLst>
        </p:spPr>
      </p:pic>
    </p:spTree>
    <p:extLst>
      <p:ext uri="{BB962C8B-B14F-4D97-AF65-F5344CB8AC3E}">
        <p14:creationId xmlns:p14="http://schemas.microsoft.com/office/powerpoint/2010/main" val="10102796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4D96D-11EE-3896-4195-9B50D3CDE51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21D502E-DDF0-0DB9-272A-F39F71FA4BA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72CC45B-13E2-C11B-59F2-3A29D1C22F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939AFE-BEBB-99D2-1E66-210068D5B8D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A7EC4A0-8E52-BB16-60D6-4021FAA6DFB5}"/>
              </a:ext>
            </a:extLst>
          </p:cNvPr>
          <p:cNvSpPr txBox="1"/>
          <p:nvPr/>
        </p:nvSpPr>
        <p:spPr>
          <a:xfrm>
            <a:off x="4121700" y="1311718"/>
            <a:ext cx="5978741" cy="461665"/>
          </a:xfrm>
          <a:prstGeom prst="rect">
            <a:avLst/>
          </a:prstGeom>
          <a:noFill/>
        </p:spPr>
        <p:txBody>
          <a:bodyPr wrap="square" rtlCol="0">
            <a:spAutoFit/>
          </a:bodyPr>
          <a:lstStyle/>
          <a:p>
            <a:r>
              <a:rPr lang="en-US" sz="2400" b="1" dirty="0"/>
              <a:t>Problem-Solving Tools &amp; techniques</a:t>
            </a:r>
            <a:endParaRPr lang="ar-EG" sz="900" dirty="0"/>
          </a:p>
        </p:txBody>
      </p:sp>
      <p:sp>
        <p:nvSpPr>
          <p:cNvPr id="28" name="Rectangle 27">
            <a:extLst>
              <a:ext uri="{FF2B5EF4-FFF2-40B4-BE49-F238E27FC236}">
                <a16:creationId xmlns:a16="http://schemas.microsoft.com/office/drawing/2014/main" id="{2513CC56-025D-4E9D-41C0-90746DEE14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21F9D3-40E7-F011-AD7B-D1B9F4F75D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3">
            <a:extLst>
              <a:ext uri="{FF2B5EF4-FFF2-40B4-BE49-F238E27FC236}">
                <a16:creationId xmlns:a16="http://schemas.microsoft.com/office/drawing/2014/main" id="{294701F8-01F4-D441-2E66-D97078D70AA6}"/>
              </a:ext>
            </a:extLst>
          </p:cNvPr>
          <p:cNvGraphicFramePr>
            <a:graphicFrameLocks/>
          </p:cNvGraphicFramePr>
          <p:nvPr>
            <p:extLst>
              <p:ext uri="{D42A27DB-BD31-4B8C-83A1-F6EECF244321}">
                <p14:modId xmlns:p14="http://schemas.microsoft.com/office/powerpoint/2010/main" val="890702389"/>
              </p:ext>
            </p:extLst>
          </p:nvPr>
        </p:nvGraphicFramePr>
        <p:xfrm>
          <a:off x="3531476" y="1948969"/>
          <a:ext cx="8556664" cy="484924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90500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BEA58-F51E-C095-561E-7537799BBE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6FD609-37FB-34C2-911D-CE445E3E70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235F254-2E5C-4F4C-5A3A-FB565017DCB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3113456-FCE3-2804-90F7-1D798ABE94AB}"/>
              </a:ext>
            </a:extLst>
          </p:cNvPr>
          <p:cNvSpPr/>
          <p:nvPr/>
        </p:nvSpPr>
        <p:spPr>
          <a:xfrm>
            <a:off x="333487" y="1769288"/>
            <a:ext cx="1133856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tx1"/>
                </a:solidFill>
              </a:rPr>
              <a:t>Understanding the problem </a:t>
            </a:r>
            <a:r>
              <a:rPr lang="en-US" sz="1600" dirty="0">
                <a:solidFill>
                  <a:schemeClr val="tx1"/>
                </a:solidFill>
              </a:rPr>
              <a:t>: the bigger picture it sits within, the factors and stakeholders involved, the causes of the problem and any potential solutions. Effective solutions are unlikely to be discovered if the exact problem is not fully understood.</a:t>
            </a:r>
          </a:p>
          <a:p>
            <a:r>
              <a:rPr lang="en-US" sz="1600" b="1" dirty="0">
                <a:solidFill>
                  <a:schemeClr val="tx1"/>
                </a:solidFill>
              </a:rPr>
              <a:t>Personality types: </a:t>
            </a:r>
            <a:r>
              <a:rPr lang="en-US" sz="1600" dirty="0">
                <a:solidFill>
                  <a:schemeClr val="tx1"/>
                </a:solidFill>
              </a:rPr>
              <a:t>it is important to select team members for a project whose personalities skills align with the problem at hand. such as  patience, communication, team skills and cognitive skills can all affect an individual’s likelihood of solving a problem. Different individuals will take different approaches to solving problems and experience varying degrees of success. . </a:t>
            </a:r>
          </a:p>
          <a:p>
            <a:r>
              <a:rPr lang="en-US" sz="1600" b="1" dirty="0">
                <a:solidFill>
                  <a:schemeClr val="tx1"/>
                </a:solidFill>
              </a:rPr>
              <a:t>Skills/Competencies: </a:t>
            </a:r>
            <a:r>
              <a:rPr lang="en-US" sz="1600" dirty="0">
                <a:solidFill>
                  <a:schemeClr val="tx1"/>
                </a:solidFill>
              </a:rPr>
              <a:t>Individual’s skills will also affect the problem solving process. For example, a straight-forward technical issue may appear very complicated to an individual from a non-technical background. Skill levels are most commonly determined by experience and training and for this reason it is important to expose newer team members to a wide variety of problems, as well as providing training.</a:t>
            </a:r>
          </a:p>
          <a:p>
            <a:r>
              <a:rPr lang="en-US" sz="1600" b="1" dirty="0">
                <a:solidFill>
                  <a:schemeClr val="tx1"/>
                </a:solidFill>
              </a:rPr>
              <a:t>Resources available </a:t>
            </a:r>
            <a:r>
              <a:rPr lang="en-US" sz="1600" dirty="0">
                <a:solidFill>
                  <a:schemeClr val="tx1"/>
                </a:solidFill>
              </a:rPr>
              <a:t>Although many individuals believe they have the capabilities to solve a certain problem, These resources may be in the form of technology, human capital or finance. For example, a team may come up with a solution for an inefficient transport system by suggesting new vehicles are purchased. Despite the solution solving the problem entirely, it may not fit within the budget. This is why only realistic solutions should be pursued and resources should not be wasted on other projects.</a:t>
            </a:r>
          </a:p>
          <a:p>
            <a:r>
              <a:rPr lang="en-US" sz="1600" b="1" dirty="0">
                <a:solidFill>
                  <a:schemeClr val="tx1"/>
                </a:solidFill>
              </a:rPr>
              <a:t>External factors</a:t>
            </a:r>
            <a:r>
              <a:rPr lang="en-US" sz="1600" dirty="0">
                <a:solidFill>
                  <a:schemeClr val="tx1"/>
                </a:solidFill>
              </a:rPr>
              <a:t>: should also always be taken into account when solving a problem,. Examples include competitor actions, fluctuations in the economy, government restrictions and environmental issues.  </a:t>
            </a:r>
          </a:p>
        </p:txBody>
      </p:sp>
      <p:pic>
        <p:nvPicPr>
          <p:cNvPr id="5" name="Graphic 21">
            <a:extLst>
              <a:ext uri="{FF2B5EF4-FFF2-40B4-BE49-F238E27FC236}">
                <a16:creationId xmlns:a16="http://schemas.microsoft.com/office/drawing/2014/main" id="{64940DFE-EF49-F204-1CD3-5AF96454EE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DB819EA-B465-76E3-2E45-C31916B3245C}"/>
              </a:ext>
            </a:extLst>
          </p:cNvPr>
          <p:cNvSpPr txBox="1"/>
          <p:nvPr/>
        </p:nvSpPr>
        <p:spPr>
          <a:xfrm>
            <a:off x="825650" y="1178396"/>
            <a:ext cx="6513754" cy="400110"/>
          </a:xfrm>
          <a:prstGeom prst="rect">
            <a:avLst/>
          </a:prstGeom>
          <a:noFill/>
        </p:spPr>
        <p:txBody>
          <a:bodyPr wrap="square">
            <a:spAutoFit/>
          </a:bodyPr>
          <a:lstStyle/>
          <a:p>
            <a:r>
              <a:rPr lang="en-US" sz="2000" b="1" dirty="0"/>
              <a:t>The main factors What Affects Problem Solving</a:t>
            </a:r>
            <a:endParaRPr lang="ar-EG" sz="300" dirty="0"/>
          </a:p>
        </p:txBody>
      </p:sp>
    </p:spTree>
    <p:extLst>
      <p:ext uri="{BB962C8B-B14F-4D97-AF65-F5344CB8AC3E}">
        <p14:creationId xmlns:p14="http://schemas.microsoft.com/office/powerpoint/2010/main" val="1707564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9AC20-9A21-1C72-D165-A2C8C278F0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EA7978-63E7-EC09-C204-EEF1356C52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E81BD7-9473-A206-A7CD-9D45F2E20A8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1BFE3AD-8881-7CF0-62E9-F0BFB0840B04}"/>
              </a:ext>
            </a:extLst>
          </p:cNvPr>
          <p:cNvSpPr/>
          <p:nvPr/>
        </p:nvSpPr>
        <p:spPr>
          <a:xfrm>
            <a:off x="333487" y="1769288"/>
            <a:ext cx="1133856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1. </a:t>
            </a:r>
            <a:r>
              <a:rPr lang="en-US" sz="1600" b="1" dirty="0">
                <a:solidFill>
                  <a:schemeClr val="tx1"/>
                </a:solidFill>
              </a:rPr>
              <a:t>Misleading Information</a:t>
            </a:r>
          </a:p>
          <a:p>
            <a:r>
              <a:rPr lang="en-US" sz="1600" dirty="0">
                <a:solidFill>
                  <a:schemeClr val="tx1"/>
                </a:solidFill>
              </a:rPr>
              <a:t>When you start solving a problem you should scrutinize on the fact that whether the information you’re receiving is trustworthy and accountable or not. . When you trust on irrelevant data, faulty solutions are produced. </a:t>
            </a:r>
          </a:p>
          <a:p>
            <a:r>
              <a:rPr lang="en-US" sz="1600" dirty="0">
                <a:solidFill>
                  <a:schemeClr val="tx1"/>
                </a:solidFill>
              </a:rPr>
              <a:t>2. </a:t>
            </a:r>
            <a:r>
              <a:rPr lang="en-US" sz="1600" b="1" dirty="0">
                <a:solidFill>
                  <a:schemeClr val="tx1"/>
                </a:solidFill>
              </a:rPr>
              <a:t>Mindset</a:t>
            </a:r>
          </a:p>
          <a:p>
            <a:r>
              <a:rPr lang="en-US" sz="1600" dirty="0">
                <a:solidFill>
                  <a:schemeClr val="tx1"/>
                </a:solidFill>
              </a:rPr>
              <a:t>This is another obstacle which involved people making use of solutions which have worked in the past. When you’re confined to an already proven set of a solution, you make your brain inflexible. Always remember that no two problems have the same solution.</a:t>
            </a:r>
          </a:p>
          <a:p>
            <a:r>
              <a:rPr lang="en-US" sz="1600" b="1" dirty="0">
                <a:solidFill>
                  <a:schemeClr val="tx1"/>
                </a:solidFill>
              </a:rPr>
              <a:t>3. CULTURAL DIFFERENCES ACROSS THE ORGANIZATION</a:t>
            </a:r>
          </a:p>
          <a:p>
            <a:r>
              <a:rPr lang="en-US" sz="1600" b="1" dirty="0">
                <a:solidFill>
                  <a:schemeClr val="tx1"/>
                </a:solidFill>
              </a:rPr>
              <a:t>4. MULTIPLE GEOGRAPHICAL LOCATIONS OF INDIVIDUALS AND TEAMS</a:t>
            </a:r>
          </a:p>
          <a:p>
            <a:r>
              <a:rPr lang="en-US" sz="1600" b="1" dirty="0">
                <a:solidFill>
                  <a:schemeClr val="tx1"/>
                </a:solidFill>
              </a:rPr>
              <a:t>5. HAVING THE TIME TO SOLVE PROBLEMS</a:t>
            </a:r>
          </a:p>
          <a:p>
            <a:r>
              <a:rPr lang="en-US" sz="1600" b="1" dirty="0">
                <a:solidFill>
                  <a:schemeClr val="tx1"/>
                </a:solidFill>
              </a:rPr>
              <a:t>6. DIFFERENT PROBLEM-SOLVING METHODS USED ACROSS THE ORGANIZATION</a:t>
            </a:r>
          </a:p>
        </p:txBody>
      </p:sp>
      <p:pic>
        <p:nvPicPr>
          <p:cNvPr id="5" name="Graphic 21">
            <a:extLst>
              <a:ext uri="{FF2B5EF4-FFF2-40B4-BE49-F238E27FC236}">
                <a16:creationId xmlns:a16="http://schemas.microsoft.com/office/drawing/2014/main" id="{D16C895E-A243-4937-3A88-8870514FC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6FE8D-11FB-7571-B04A-A5C7CB0907B6}"/>
              </a:ext>
            </a:extLst>
          </p:cNvPr>
          <p:cNvSpPr txBox="1"/>
          <p:nvPr/>
        </p:nvSpPr>
        <p:spPr>
          <a:xfrm>
            <a:off x="825650" y="1178396"/>
            <a:ext cx="6513754" cy="400110"/>
          </a:xfrm>
          <a:prstGeom prst="rect">
            <a:avLst/>
          </a:prstGeom>
          <a:noFill/>
        </p:spPr>
        <p:txBody>
          <a:bodyPr wrap="square">
            <a:spAutoFit/>
          </a:bodyPr>
          <a:lstStyle/>
          <a:p>
            <a:r>
              <a:rPr lang="en-US" sz="2000" b="1" dirty="0"/>
              <a:t>Main challenges facing problem solving </a:t>
            </a:r>
            <a:endParaRPr lang="ar-EG" sz="1000" b="1" dirty="0"/>
          </a:p>
        </p:txBody>
      </p:sp>
    </p:spTree>
    <p:extLst>
      <p:ext uri="{BB962C8B-B14F-4D97-AF65-F5344CB8AC3E}">
        <p14:creationId xmlns:p14="http://schemas.microsoft.com/office/powerpoint/2010/main" val="2641955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285E1-29B4-330E-C5A9-A457566476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898C14-63CD-D586-EA19-2D20EEFB1B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1E9BB5-8773-1AE4-F666-19A7E6F46014}"/>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0F2299-8ECD-DF84-308C-942DCA603CB3}"/>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246C8B-37A5-4004-61BE-82A7D96A2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20FCB78-6B08-2471-3875-6373D7061345}"/>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Examples of Problem Solving</a:t>
            </a:r>
            <a:endParaRPr lang="en-US" sz="1100" b="1"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1AA2808-7EFD-4FEB-0EF7-98F329B31B17}"/>
              </a:ext>
            </a:extLst>
          </p:cNvPr>
          <p:cNvSpPr txBox="1"/>
          <p:nvPr/>
        </p:nvSpPr>
        <p:spPr>
          <a:xfrm>
            <a:off x="414170" y="2309084"/>
            <a:ext cx="6271708" cy="3693319"/>
          </a:xfrm>
          <a:prstGeom prst="rect">
            <a:avLst/>
          </a:prstGeom>
          <a:noFill/>
        </p:spPr>
        <p:txBody>
          <a:bodyPr wrap="square">
            <a:spAutoFit/>
          </a:bodyPr>
          <a:lstStyle/>
          <a:p>
            <a:pPr algn="ctr"/>
            <a:r>
              <a:rPr lang="en-US" b="1" i="1" dirty="0"/>
              <a:t>client was upset about our software pricing</a:t>
            </a:r>
            <a:r>
              <a:rPr lang="en-US" i="1" dirty="0"/>
              <a:t>.</a:t>
            </a:r>
            <a:endParaRPr lang="en-US" b="1" dirty="0"/>
          </a:p>
          <a:p>
            <a:pPr algn="just"/>
            <a:endParaRPr lang="en-US" b="1" dirty="0">
              <a:solidFill>
                <a:schemeClr val="accent1"/>
              </a:solidFill>
            </a:endParaRPr>
          </a:p>
          <a:p>
            <a:pPr algn="just"/>
            <a:r>
              <a:rPr lang="en-US" b="1" dirty="0">
                <a:solidFill>
                  <a:schemeClr val="accent1"/>
                </a:solidFill>
              </a:rPr>
              <a:t>I apologized for the confusion and then spoke to our billing team to see what type of solution we could come up with. </a:t>
            </a:r>
            <a:r>
              <a:rPr lang="en-US" b="1" dirty="0"/>
              <a:t>We decided that</a:t>
            </a:r>
          </a:p>
          <a:p>
            <a:pPr algn="just"/>
            <a:r>
              <a:rPr lang="en-US" b="1" dirty="0">
                <a:solidFill>
                  <a:srgbClr val="C00000"/>
                </a:solidFill>
              </a:rPr>
              <a:t>The best course of action was to offer a long-term pricing package that would provide a discount</a:t>
            </a:r>
            <a:r>
              <a:rPr lang="en-US" b="1" dirty="0"/>
              <a:t>. </a:t>
            </a:r>
            <a:r>
              <a:rPr lang="en-US" b="1" dirty="0">
                <a:solidFill>
                  <a:schemeClr val="accent1"/>
                </a:solidFill>
              </a:rPr>
              <a:t>This not only solved the problem but got the customer to agree to a longer-term contract, which means we’ll keep their business for at least one year now</a:t>
            </a:r>
            <a:r>
              <a:rPr lang="en-US" i="1" dirty="0"/>
              <a:t>, and they’re happy with the pricing.</a:t>
            </a:r>
          </a:p>
          <a:p>
            <a:endParaRPr lang="en-US" i="1" dirty="0"/>
          </a:p>
          <a:p>
            <a:r>
              <a:rPr lang="en-US" b="1" i="1" dirty="0"/>
              <a:t> I feel I got the best possible outcome and the way I chose to solve the problem was effective.</a:t>
            </a:r>
            <a:endParaRPr lang="ar-EG" b="1" dirty="0"/>
          </a:p>
        </p:txBody>
      </p:sp>
      <p:sp>
        <p:nvSpPr>
          <p:cNvPr id="8" name="TextBox 7">
            <a:extLst>
              <a:ext uri="{FF2B5EF4-FFF2-40B4-BE49-F238E27FC236}">
                <a16:creationId xmlns:a16="http://schemas.microsoft.com/office/drawing/2014/main" id="{B059A21F-C867-87CC-8057-5393B787775F}"/>
              </a:ext>
            </a:extLst>
          </p:cNvPr>
          <p:cNvSpPr txBox="1"/>
          <p:nvPr/>
        </p:nvSpPr>
        <p:spPr>
          <a:xfrm>
            <a:off x="414170" y="1877703"/>
            <a:ext cx="3415552"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Case Study  No.1</a:t>
            </a:r>
            <a:endParaRPr lang="en-US" sz="2800" dirty="0"/>
          </a:p>
        </p:txBody>
      </p:sp>
      <p:sp>
        <p:nvSpPr>
          <p:cNvPr id="6" name="Freeform 6">
            <a:extLst>
              <a:ext uri="{FF2B5EF4-FFF2-40B4-BE49-F238E27FC236}">
                <a16:creationId xmlns:a16="http://schemas.microsoft.com/office/drawing/2014/main" id="{40AEEC9C-4BCD-0006-3F2E-279B3B863E5B}"/>
              </a:ext>
            </a:extLst>
          </p:cNvPr>
          <p:cNvSpPr>
            <a:spLocks/>
          </p:cNvSpPr>
          <p:nvPr/>
        </p:nvSpPr>
        <p:spPr bwMode="auto">
          <a:xfrm>
            <a:off x="7831560" y="2182501"/>
            <a:ext cx="3942678" cy="3527772"/>
          </a:xfrm>
          <a:custGeom>
            <a:avLst/>
            <a:gdLst>
              <a:gd name="T0" fmla="*/ 1148 w 1149"/>
              <a:gd name="T1" fmla="*/ 686 h 1326"/>
              <a:gd name="T2" fmla="*/ 1124 w 1149"/>
              <a:gd name="T3" fmla="*/ 634 h 1326"/>
              <a:gd name="T4" fmla="*/ 1020 w 1149"/>
              <a:gd name="T5" fmla="*/ 498 h 1326"/>
              <a:gd name="T6" fmla="*/ 1016 w 1149"/>
              <a:gd name="T7" fmla="*/ 398 h 1326"/>
              <a:gd name="T8" fmla="*/ 980 w 1149"/>
              <a:gd name="T9" fmla="*/ 314 h 1326"/>
              <a:gd name="T10" fmla="*/ 948 w 1149"/>
              <a:gd name="T11" fmla="*/ 222 h 1326"/>
              <a:gd name="T12" fmla="*/ 884 w 1149"/>
              <a:gd name="T13" fmla="*/ 134 h 1326"/>
              <a:gd name="T14" fmla="*/ 480 w 1149"/>
              <a:gd name="T15" fmla="*/ 2 h 1326"/>
              <a:gd name="T16" fmla="*/ 28 w 1149"/>
              <a:gd name="T17" fmla="*/ 318 h 1326"/>
              <a:gd name="T18" fmla="*/ 28 w 1149"/>
              <a:gd name="T19" fmla="*/ 602 h 1326"/>
              <a:gd name="T20" fmla="*/ 124 w 1149"/>
              <a:gd name="T21" fmla="*/ 822 h 1326"/>
              <a:gd name="T22" fmla="*/ 136 w 1149"/>
              <a:gd name="T23" fmla="*/ 1326 h 1326"/>
              <a:gd name="T24" fmla="*/ 706 w 1149"/>
              <a:gd name="T25" fmla="*/ 1326 h 1326"/>
              <a:gd name="T26" fmla="*/ 748 w 1149"/>
              <a:gd name="T27" fmla="*/ 1258 h 1326"/>
              <a:gd name="T28" fmla="*/ 764 w 1149"/>
              <a:gd name="T29" fmla="*/ 1162 h 1326"/>
              <a:gd name="T30" fmla="*/ 916 w 1149"/>
              <a:gd name="T31" fmla="*/ 1150 h 1326"/>
              <a:gd name="T32" fmla="*/ 1040 w 1149"/>
              <a:gd name="T33" fmla="*/ 1110 h 1326"/>
              <a:gd name="T34" fmla="*/ 1028 w 1149"/>
              <a:gd name="T35" fmla="*/ 966 h 1326"/>
              <a:gd name="T36" fmla="*/ 1072 w 1149"/>
              <a:gd name="T37" fmla="*/ 906 h 1326"/>
              <a:gd name="T38" fmla="*/ 1060 w 1149"/>
              <a:gd name="T39" fmla="*/ 874 h 1326"/>
              <a:gd name="T40" fmla="*/ 1084 w 1149"/>
              <a:gd name="T41" fmla="*/ 842 h 1326"/>
              <a:gd name="T42" fmla="*/ 1076 w 1149"/>
              <a:gd name="T43" fmla="*/ 758 h 1326"/>
              <a:gd name="T44" fmla="*/ 1148 w 1149"/>
              <a:gd name="T45" fmla="*/ 686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9" h="1326">
                <a:moveTo>
                  <a:pt x="1148" y="686"/>
                </a:moveTo>
                <a:cubicBezTo>
                  <a:pt x="1149" y="671"/>
                  <a:pt x="1134" y="649"/>
                  <a:pt x="1124" y="634"/>
                </a:cubicBezTo>
                <a:cubicBezTo>
                  <a:pt x="1092" y="590"/>
                  <a:pt x="1033" y="544"/>
                  <a:pt x="1020" y="498"/>
                </a:cubicBezTo>
                <a:cubicBezTo>
                  <a:pt x="1010" y="462"/>
                  <a:pt x="1021" y="433"/>
                  <a:pt x="1016" y="398"/>
                </a:cubicBezTo>
                <a:cubicBezTo>
                  <a:pt x="1012" y="371"/>
                  <a:pt x="994" y="344"/>
                  <a:pt x="980" y="314"/>
                </a:cubicBezTo>
                <a:cubicBezTo>
                  <a:pt x="966" y="283"/>
                  <a:pt x="960" y="248"/>
                  <a:pt x="948" y="222"/>
                </a:cubicBezTo>
                <a:cubicBezTo>
                  <a:pt x="931" y="186"/>
                  <a:pt x="905" y="155"/>
                  <a:pt x="884" y="134"/>
                </a:cubicBezTo>
                <a:cubicBezTo>
                  <a:pt x="793" y="43"/>
                  <a:pt x="645" y="0"/>
                  <a:pt x="480" y="2"/>
                </a:cubicBezTo>
                <a:cubicBezTo>
                  <a:pt x="230" y="4"/>
                  <a:pt x="73" y="109"/>
                  <a:pt x="28" y="318"/>
                </a:cubicBezTo>
                <a:cubicBezTo>
                  <a:pt x="9" y="404"/>
                  <a:pt x="0" y="517"/>
                  <a:pt x="28" y="602"/>
                </a:cubicBezTo>
                <a:cubicBezTo>
                  <a:pt x="53" y="676"/>
                  <a:pt x="107" y="743"/>
                  <a:pt x="124" y="822"/>
                </a:cubicBezTo>
                <a:cubicBezTo>
                  <a:pt x="143" y="907"/>
                  <a:pt x="252" y="1154"/>
                  <a:pt x="136" y="1326"/>
                </a:cubicBezTo>
                <a:cubicBezTo>
                  <a:pt x="706" y="1326"/>
                  <a:pt x="706" y="1326"/>
                  <a:pt x="706" y="1326"/>
                </a:cubicBezTo>
                <a:cubicBezTo>
                  <a:pt x="724" y="1300"/>
                  <a:pt x="742" y="1275"/>
                  <a:pt x="748" y="1258"/>
                </a:cubicBezTo>
                <a:cubicBezTo>
                  <a:pt x="761" y="1220"/>
                  <a:pt x="728" y="1176"/>
                  <a:pt x="764" y="1162"/>
                </a:cubicBezTo>
                <a:cubicBezTo>
                  <a:pt x="809" y="1145"/>
                  <a:pt x="871" y="1155"/>
                  <a:pt x="916" y="1150"/>
                </a:cubicBezTo>
                <a:cubicBezTo>
                  <a:pt x="964" y="1145"/>
                  <a:pt x="1018" y="1142"/>
                  <a:pt x="1040" y="1110"/>
                </a:cubicBezTo>
                <a:cubicBezTo>
                  <a:pt x="1072" y="1064"/>
                  <a:pt x="1022" y="1005"/>
                  <a:pt x="1028" y="966"/>
                </a:cubicBezTo>
                <a:cubicBezTo>
                  <a:pt x="1033" y="935"/>
                  <a:pt x="1058" y="940"/>
                  <a:pt x="1072" y="906"/>
                </a:cubicBezTo>
                <a:cubicBezTo>
                  <a:pt x="1075" y="889"/>
                  <a:pt x="1065" y="884"/>
                  <a:pt x="1060" y="874"/>
                </a:cubicBezTo>
                <a:cubicBezTo>
                  <a:pt x="1069" y="865"/>
                  <a:pt x="1091" y="854"/>
                  <a:pt x="1084" y="842"/>
                </a:cubicBezTo>
                <a:cubicBezTo>
                  <a:pt x="1077" y="818"/>
                  <a:pt x="1067" y="786"/>
                  <a:pt x="1076" y="758"/>
                </a:cubicBezTo>
                <a:cubicBezTo>
                  <a:pt x="1100" y="730"/>
                  <a:pt x="1146" y="728"/>
                  <a:pt x="1148" y="686"/>
                </a:cubicBezTo>
                <a:close/>
              </a:path>
            </a:pathLst>
          </a:custGeom>
          <a:gradFill flip="none" rotWithShape="1">
            <a:gsLst>
              <a:gs pos="50000">
                <a:schemeClr val="tx1">
                  <a:lumMod val="70000"/>
                  <a:lumOff val="30000"/>
                </a:schemeClr>
              </a:gs>
              <a:gs pos="0">
                <a:schemeClr val="tx1">
                  <a:lumMod val="95000"/>
                  <a:lumOff val="5000"/>
                </a:schemeClr>
              </a:gs>
              <a:gs pos="100000">
                <a:schemeClr val="tx1">
                  <a:lumMod val="95000"/>
                  <a:lumOff val="5000"/>
                </a:schemeClr>
              </a:gs>
            </a:gsLst>
            <a:lin ang="18900000" scaled="1"/>
            <a:tileRect/>
          </a:gradFill>
          <a:ln w="19050">
            <a:solidFill>
              <a:schemeClr val="tx1">
                <a:lumMod val="95000"/>
                <a:lumOff val="5000"/>
              </a:schemeClr>
            </a:solidFill>
          </a:ln>
          <a:effectLst/>
        </p:spPr>
        <p:txBody>
          <a:bodyPr vert="horz" wrap="square" lIns="91440" tIns="45720" rIns="91440" bIns="45720" numCol="1" anchor="t" anchorCtr="0" compatLnSpc="1">
            <a:prstTxWarp prst="textNoShape">
              <a:avLst/>
            </a:prstTxWarp>
          </a:bodyPr>
          <a:lstStyle/>
          <a:p>
            <a:endParaRPr lang="en-US"/>
          </a:p>
        </p:txBody>
      </p:sp>
      <p:grpSp>
        <p:nvGrpSpPr>
          <p:cNvPr id="9" name="Group 8">
            <a:extLst>
              <a:ext uri="{FF2B5EF4-FFF2-40B4-BE49-F238E27FC236}">
                <a16:creationId xmlns:a16="http://schemas.microsoft.com/office/drawing/2014/main" id="{4C0A1157-7377-07D5-4E5D-440DBD9FA7EC}"/>
              </a:ext>
            </a:extLst>
          </p:cNvPr>
          <p:cNvGrpSpPr/>
          <p:nvPr/>
        </p:nvGrpSpPr>
        <p:grpSpPr>
          <a:xfrm>
            <a:off x="8374965" y="2245288"/>
            <a:ext cx="2703318" cy="2452645"/>
            <a:chOff x="982270" y="1405809"/>
            <a:chExt cx="3437331" cy="3699590"/>
          </a:xfrm>
        </p:grpSpPr>
        <p:sp>
          <p:nvSpPr>
            <p:cNvPr id="10" name="Isosceles Triangle 3">
              <a:extLst>
                <a:ext uri="{FF2B5EF4-FFF2-40B4-BE49-F238E27FC236}">
                  <a16:creationId xmlns:a16="http://schemas.microsoft.com/office/drawing/2014/main" id="{0BBCC9B9-5B5A-460E-CE54-AAF517A8EFB7}"/>
                </a:ext>
              </a:extLst>
            </p:cNvPr>
            <p:cNvSpPr/>
            <p:nvPr/>
          </p:nvSpPr>
          <p:spPr>
            <a:xfrm flipV="1">
              <a:off x="1853184" y="1405809"/>
              <a:ext cx="1676610" cy="1576382"/>
            </a:xfrm>
            <a:custGeom>
              <a:avLst/>
              <a:gdLst/>
              <a:ahLst/>
              <a:cxnLst/>
              <a:rect l="l" t="t" r="r" b="b"/>
              <a:pathLst>
                <a:path w="2188171" h="2057361">
                  <a:moveTo>
                    <a:pt x="1097276" y="2057361"/>
                  </a:moveTo>
                  <a:cubicBezTo>
                    <a:pt x="1443899" y="2057361"/>
                    <a:pt x="2122958" y="1908914"/>
                    <a:pt x="2188171" y="1503241"/>
                  </a:cubicBezTo>
                  <a:cubicBezTo>
                    <a:pt x="2163927" y="1495178"/>
                    <a:pt x="2140286" y="1484410"/>
                    <a:pt x="2117168" y="1471311"/>
                  </a:cubicBezTo>
                  <a:cubicBezTo>
                    <a:pt x="1862564" y="1327050"/>
                    <a:pt x="1560409" y="669709"/>
                    <a:pt x="1264456" y="80415"/>
                  </a:cubicBezTo>
                  <a:lnTo>
                    <a:pt x="1310883" y="0"/>
                  </a:lnTo>
                  <a:lnTo>
                    <a:pt x="778206" y="0"/>
                  </a:lnTo>
                  <a:cubicBezTo>
                    <a:pt x="415839" y="550951"/>
                    <a:pt x="-2358" y="1141295"/>
                    <a:pt x="11" y="1433918"/>
                  </a:cubicBezTo>
                  <a:cubicBezTo>
                    <a:pt x="3148" y="1821495"/>
                    <a:pt x="491273" y="2057361"/>
                    <a:pt x="1097276" y="2057361"/>
                  </a:cubicBezTo>
                  <a:close/>
                </a:path>
              </a:pathLst>
            </a:custGeom>
            <a:gradFill>
              <a:gsLst>
                <a:gs pos="47000">
                  <a:srgbClr val="EB8B3C"/>
                </a:gs>
                <a:gs pos="0">
                  <a:srgbClr val="AD5207"/>
                </a:gs>
                <a:gs pos="100000">
                  <a:schemeClr val="accent6"/>
                </a:gs>
              </a:gsLst>
            </a:gradFill>
            <a:ln w="57150">
              <a:solidFill>
                <a:schemeClr val="bg1">
                  <a:lumMod val="95000"/>
                </a:schemeClr>
              </a:solid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1" name="Isosceles Triangle 3">
              <a:extLst>
                <a:ext uri="{FF2B5EF4-FFF2-40B4-BE49-F238E27FC236}">
                  <a16:creationId xmlns:a16="http://schemas.microsoft.com/office/drawing/2014/main" id="{E97F2358-2152-70E3-42D3-2B1B5F9C13BC}"/>
                </a:ext>
              </a:extLst>
            </p:cNvPr>
            <p:cNvSpPr/>
            <p:nvPr/>
          </p:nvSpPr>
          <p:spPr>
            <a:xfrm rot="14400000" flipH="1">
              <a:off x="2793689" y="1957894"/>
              <a:ext cx="1675442" cy="1576382"/>
            </a:xfrm>
            <a:custGeom>
              <a:avLst/>
              <a:gdLst/>
              <a:ahLst/>
              <a:cxnLst/>
              <a:rect l="l" t="t" r="r" b="b"/>
              <a:pathLst>
                <a:path w="2186646" h="2057361">
                  <a:moveTo>
                    <a:pt x="50507" y="1635375"/>
                  </a:moveTo>
                  <a:cubicBezTo>
                    <a:pt x="190339" y="1901653"/>
                    <a:pt x="604898" y="2057361"/>
                    <a:pt x="1097276" y="2057361"/>
                  </a:cubicBezTo>
                  <a:cubicBezTo>
                    <a:pt x="1439870" y="2057361"/>
                    <a:pt x="2107216" y="1912345"/>
                    <a:pt x="2186646" y="1517443"/>
                  </a:cubicBezTo>
                  <a:cubicBezTo>
                    <a:pt x="2145694" y="1508942"/>
                    <a:pt x="2105984" y="1493643"/>
                    <a:pt x="2067706" y="1471954"/>
                  </a:cubicBezTo>
                  <a:cubicBezTo>
                    <a:pt x="1813102" y="1327693"/>
                    <a:pt x="1510947" y="670352"/>
                    <a:pt x="1214994" y="81058"/>
                  </a:cubicBezTo>
                  <a:lnTo>
                    <a:pt x="1261793" y="0"/>
                  </a:lnTo>
                  <a:lnTo>
                    <a:pt x="778206" y="0"/>
                  </a:lnTo>
                  <a:cubicBezTo>
                    <a:pt x="415839" y="550951"/>
                    <a:pt x="-2358" y="1141294"/>
                    <a:pt x="11" y="1433918"/>
                  </a:cubicBezTo>
                  <a:cubicBezTo>
                    <a:pt x="599" y="1506589"/>
                    <a:pt x="18237" y="1573926"/>
                    <a:pt x="50507" y="1635375"/>
                  </a:cubicBezTo>
                  <a:close/>
                </a:path>
              </a:pathLst>
            </a:custGeom>
            <a:gradFill>
              <a:gsLst>
                <a:gs pos="81700">
                  <a:srgbClr val="0299DA"/>
                </a:gs>
                <a:gs pos="0">
                  <a:srgbClr val="0D3376"/>
                </a:gs>
                <a:gs pos="100000">
                  <a:srgbClr val="00B0F0"/>
                </a:gs>
              </a:gsLst>
            </a:gradFill>
            <a:ln w="57150">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Isosceles Triangle 3">
              <a:extLst>
                <a:ext uri="{FF2B5EF4-FFF2-40B4-BE49-F238E27FC236}">
                  <a16:creationId xmlns:a16="http://schemas.microsoft.com/office/drawing/2014/main" id="{389A3E40-E41C-6423-0F54-76C247C9E248}"/>
                </a:ext>
              </a:extLst>
            </p:cNvPr>
            <p:cNvSpPr/>
            <p:nvPr/>
          </p:nvSpPr>
          <p:spPr>
            <a:xfrm rot="18000000" flipH="1">
              <a:off x="2760029" y="3010689"/>
              <a:ext cx="1670605" cy="1576382"/>
            </a:xfrm>
            <a:custGeom>
              <a:avLst/>
              <a:gdLst/>
              <a:ahLst/>
              <a:cxnLst/>
              <a:rect l="l" t="t" r="r" b="b"/>
              <a:pathLst>
                <a:path w="2180334" h="2057361">
                  <a:moveTo>
                    <a:pt x="252332" y="813832"/>
                  </a:moveTo>
                  <a:cubicBezTo>
                    <a:pt x="102783" y="1066864"/>
                    <a:pt x="-1174" y="1287606"/>
                    <a:pt x="11" y="1433919"/>
                  </a:cubicBezTo>
                  <a:cubicBezTo>
                    <a:pt x="3148" y="1821495"/>
                    <a:pt x="491273" y="2057361"/>
                    <a:pt x="1097276" y="2057361"/>
                  </a:cubicBezTo>
                  <a:cubicBezTo>
                    <a:pt x="1433748" y="2057361"/>
                    <a:pt x="2083468" y="1917482"/>
                    <a:pt x="2180334" y="1537981"/>
                  </a:cubicBezTo>
                  <a:cubicBezTo>
                    <a:pt x="2151229" y="1529910"/>
                    <a:pt x="2122821" y="1517403"/>
                    <a:pt x="2094992" y="1500978"/>
                  </a:cubicBezTo>
                  <a:cubicBezTo>
                    <a:pt x="1798854" y="1326198"/>
                    <a:pt x="1520348" y="691527"/>
                    <a:pt x="1239612" y="114703"/>
                  </a:cubicBezTo>
                  <a:lnTo>
                    <a:pt x="1305836" y="0"/>
                  </a:lnTo>
                  <a:lnTo>
                    <a:pt x="778206" y="0"/>
                  </a:lnTo>
                  <a:cubicBezTo>
                    <a:pt x="597022" y="275475"/>
                    <a:pt x="401881" y="560799"/>
                    <a:pt x="252332" y="813832"/>
                  </a:cubicBezTo>
                  <a:close/>
                </a:path>
              </a:pathLst>
            </a:custGeom>
            <a:gradFill>
              <a:gsLst>
                <a:gs pos="0">
                  <a:srgbClr val="7E0300"/>
                </a:gs>
                <a:gs pos="79000">
                  <a:srgbClr val="E50807"/>
                </a:gs>
                <a:gs pos="100000">
                  <a:srgbClr val="FF0000"/>
                </a:gs>
              </a:gsLst>
            </a:gradFill>
            <a:ln w="57150">
              <a:solidFill>
                <a:schemeClr val="bg1">
                  <a:lumMod val="95000"/>
                </a:schemeClr>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3" name="Isosceles Triangle 3">
              <a:extLst>
                <a:ext uri="{FF2B5EF4-FFF2-40B4-BE49-F238E27FC236}">
                  <a16:creationId xmlns:a16="http://schemas.microsoft.com/office/drawing/2014/main" id="{E0594F61-12E7-711A-8A99-A9F3AA2B9B17}"/>
                </a:ext>
              </a:extLst>
            </p:cNvPr>
            <p:cNvSpPr/>
            <p:nvPr/>
          </p:nvSpPr>
          <p:spPr>
            <a:xfrm rot="7200000">
              <a:off x="934162" y="1953876"/>
              <a:ext cx="1672597" cy="1576382"/>
            </a:xfrm>
            <a:custGeom>
              <a:avLst/>
              <a:gdLst/>
              <a:ahLst/>
              <a:cxnLst/>
              <a:rect l="l" t="t" r="r" b="b"/>
              <a:pathLst>
                <a:path w="2182933" h="2057361">
                  <a:moveTo>
                    <a:pt x="38879" y="1635374"/>
                  </a:moveTo>
                  <a:cubicBezTo>
                    <a:pt x="20780" y="1600909"/>
                    <a:pt x="7284" y="1564592"/>
                    <a:pt x="0" y="1526256"/>
                  </a:cubicBezTo>
                  <a:cubicBezTo>
                    <a:pt x="22828" y="1518153"/>
                    <a:pt x="45187" y="1507839"/>
                    <a:pt x="67077" y="1495436"/>
                  </a:cubicBezTo>
                  <a:cubicBezTo>
                    <a:pt x="321681" y="1351176"/>
                    <a:pt x="623835" y="693835"/>
                    <a:pt x="919789" y="104541"/>
                  </a:cubicBezTo>
                  <a:lnTo>
                    <a:pt x="859433" y="0"/>
                  </a:lnTo>
                  <a:lnTo>
                    <a:pt x="1410055" y="0"/>
                  </a:lnTo>
                  <a:cubicBezTo>
                    <a:pt x="1769230" y="531536"/>
                    <a:pt x="2179619" y="1090065"/>
                    <a:pt x="2182914" y="1433918"/>
                  </a:cubicBezTo>
                  <a:cubicBezTo>
                    <a:pt x="2187305" y="1892075"/>
                    <a:pt x="1451404" y="2057361"/>
                    <a:pt x="1085649" y="2057361"/>
                  </a:cubicBezTo>
                  <a:cubicBezTo>
                    <a:pt x="593271" y="2057361"/>
                    <a:pt x="178712" y="1901652"/>
                    <a:pt x="38879" y="1635374"/>
                  </a:cubicBezTo>
                  <a:close/>
                </a:path>
              </a:pathLst>
            </a:custGeom>
            <a:gradFill>
              <a:gsLst>
                <a:gs pos="54000">
                  <a:schemeClr val="accent2">
                    <a:lumMod val="75000"/>
                  </a:schemeClr>
                </a:gs>
                <a:gs pos="0">
                  <a:schemeClr val="accent2">
                    <a:lumMod val="50000"/>
                  </a:schemeClr>
                </a:gs>
                <a:gs pos="100000">
                  <a:schemeClr val="accent2">
                    <a:lumMod val="40000"/>
                    <a:lumOff val="60000"/>
                  </a:schemeClr>
                </a:gs>
              </a:gsLst>
            </a:gradFill>
            <a:ln w="57150">
              <a:solidFill>
                <a:schemeClr val="bg1">
                  <a:lumMod val="95000"/>
                </a:schemeClr>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14" name="Isosceles Triangle 3">
              <a:extLst>
                <a:ext uri="{FF2B5EF4-FFF2-40B4-BE49-F238E27FC236}">
                  <a16:creationId xmlns:a16="http://schemas.microsoft.com/office/drawing/2014/main" id="{38E6B33A-0A68-2D97-8C38-3251D26CA55C}"/>
                </a:ext>
              </a:extLst>
            </p:cNvPr>
            <p:cNvSpPr/>
            <p:nvPr/>
          </p:nvSpPr>
          <p:spPr>
            <a:xfrm>
              <a:off x="1865498" y="3529017"/>
              <a:ext cx="1669190" cy="1576382"/>
            </a:xfrm>
            <a:custGeom>
              <a:avLst/>
              <a:gdLst/>
              <a:ahLst/>
              <a:cxnLst/>
              <a:rect l="l" t="t" r="r" b="b"/>
              <a:pathLst>
                <a:path w="2178487" h="2057361">
                  <a:moveTo>
                    <a:pt x="895695" y="0"/>
                  </a:moveTo>
                  <a:lnTo>
                    <a:pt x="1405609" y="0"/>
                  </a:lnTo>
                  <a:cubicBezTo>
                    <a:pt x="1764784" y="531537"/>
                    <a:pt x="2175173" y="1090065"/>
                    <a:pt x="2178468" y="1433918"/>
                  </a:cubicBezTo>
                  <a:cubicBezTo>
                    <a:pt x="2182859" y="1892075"/>
                    <a:pt x="1446958" y="2057361"/>
                    <a:pt x="1081203" y="2057361"/>
                  </a:cubicBezTo>
                  <a:cubicBezTo>
                    <a:pt x="535014" y="2057361"/>
                    <a:pt x="84582" y="1865759"/>
                    <a:pt x="0" y="1543817"/>
                  </a:cubicBezTo>
                  <a:cubicBezTo>
                    <a:pt x="36694" y="1536726"/>
                    <a:pt x="72316" y="1522332"/>
                    <a:pt x="107037" y="1501840"/>
                  </a:cubicBezTo>
                  <a:cubicBezTo>
                    <a:pt x="403175" y="1327060"/>
                    <a:pt x="681680" y="692388"/>
                    <a:pt x="962417" y="115565"/>
                  </a:cubicBezTo>
                  <a:close/>
                </a:path>
              </a:pathLst>
            </a:custGeom>
            <a:gradFill>
              <a:gsLst>
                <a:gs pos="0">
                  <a:srgbClr val="005E0B">
                    <a:lumMod val="71000"/>
                  </a:srgbClr>
                </a:gs>
                <a:gs pos="72000">
                  <a:srgbClr val="00B50A">
                    <a:lumMod val="89000"/>
                  </a:srgbClr>
                </a:gs>
                <a:gs pos="100000">
                  <a:srgbClr val="00D00A"/>
                </a:gs>
              </a:gsLst>
            </a:gradFill>
            <a:ln w="57150">
              <a:solidFill>
                <a:schemeClr val="bg1">
                  <a:lumMod val="95000"/>
                </a:schemeClr>
              </a:solid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15" name="Isosceles Triangle 3">
              <a:extLst>
                <a:ext uri="{FF2B5EF4-FFF2-40B4-BE49-F238E27FC236}">
                  <a16:creationId xmlns:a16="http://schemas.microsoft.com/office/drawing/2014/main" id="{9758E7E5-7674-B402-C776-F7E74F5B2D66}"/>
                </a:ext>
              </a:extLst>
            </p:cNvPr>
            <p:cNvSpPr/>
            <p:nvPr/>
          </p:nvSpPr>
          <p:spPr>
            <a:xfrm rot="3600000">
              <a:off x="965149" y="3013900"/>
              <a:ext cx="1668360" cy="1576382"/>
            </a:xfrm>
            <a:custGeom>
              <a:avLst/>
              <a:gdLst/>
              <a:ahLst/>
              <a:cxnLst/>
              <a:rect l="l" t="t" r="r" b="b"/>
              <a:pathLst>
                <a:path w="2177404" h="2057361">
                  <a:moveTo>
                    <a:pt x="846196" y="0"/>
                  </a:moveTo>
                  <a:lnTo>
                    <a:pt x="1404526" y="0"/>
                  </a:lnTo>
                  <a:cubicBezTo>
                    <a:pt x="1763701" y="531536"/>
                    <a:pt x="2174090" y="1090065"/>
                    <a:pt x="2177385" y="1433918"/>
                  </a:cubicBezTo>
                  <a:cubicBezTo>
                    <a:pt x="2181776" y="1892075"/>
                    <a:pt x="1445875" y="2057361"/>
                    <a:pt x="1080120" y="2057361"/>
                  </a:cubicBezTo>
                  <a:cubicBezTo>
                    <a:pt x="536352" y="2057361"/>
                    <a:pt x="87494" y="1867454"/>
                    <a:pt x="0" y="1548095"/>
                  </a:cubicBezTo>
                  <a:lnTo>
                    <a:pt x="66534" y="1517422"/>
                  </a:lnTo>
                  <a:cubicBezTo>
                    <a:pt x="362672" y="1342642"/>
                    <a:pt x="641178" y="707971"/>
                    <a:pt x="921914" y="131147"/>
                  </a:cubicBezTo>
                  <a:close/>
                </a:path>
              </a:pathLst>
            </a:custGeom>
            <a:gradFill>
              <a:gsLst>
                <a:gs pos="0">
                  <a:srgbClr val="3F2C56"/>
                </a:gs>
                <a:gs pos="100000">
                  <a:srgbClr val="9600EA"/>
                </a:gs>
              </a:gsLst>
            </a:gradFill>
            <a:ln w="57150">
              <a:solidFill>
                <a:schemeClr val="bg1">
                  <a:lumMod val="95000"/>
                </a:schemeClr>
              </a:solid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BFE47DAC-3B0D-A416-C912-24B9CD7656BF}"/>
                </a:ext>
              </a:extLst>
            </p:cNvPr>
            <p:cNvGrpSpPr/>
            <p:nvPr/>
          </p:nvGrpSpPr>
          <p:grpSpPr>
            <a:xfrm>
              <a:off x="1939124" y="2493792"/>
              <a:ext cx="1523623" cy="1523624"/>
              <a:chOff x="3848653" y="2984453"/>
              <a:chExt cx="1446696" cy="1446697"/>
            </a:xfrm>
          </p:grpSpPr>
          <p:sp>
            <p:nvSpPr>
              <p:cNvPr id="17" name="Oval 16">
                <a:extLst>
                  <a:ext uri="{FF2B5EF4-FFF2-40B4-BE49-F238E27FC236}">
                    <a16:creationId xmlns:a16="http://schemas.microsoft.com/office/drawing/2014/main" id="{7E672912-F3CF-0B57-B969-30CBBC166481}"/>
                  </a:ext>
                </a:extLst>
              </p:cNvPr>
              <p:cNvSpPr/>
              <p:nvPr/>
            </p:nvSpPr>
            <p:spPr>
              <a:xfrm>
                <a:off x="3848653" y="2984453"/>
                <a:ext cx="1446696" cy="14466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9" name="Oval 18">
                <a:extLst>
                  <a:ext uri="{FF2B5EF4-FFF2-40B4-BE49-F238E27FC236}">
                    <a16:creationId xmlns:a16="http://schemas.microsoft.com/office/drawing/2014/main" id="{5B966C35-DCF6-E46B-6845-49291CCBEA09}"/>
                  </a:ext>
                </a:extLst>
              </p:cNvPr>
              <p:cNvSpPr>
                <a:spLocks noChangeAspect="1"/>
              </p:cNvSpPr>
              <p:nvPr/>
            </p:nvSpPr>
            <p:spPr>
              <a:xfrm>
                <a:off x="3920984" y="3056787"/>
                <a:ext cx="1302026" cy="1302027"/>
              </a:xfrm>
              <a:prstGeom prst="ellipse">
                <a:avLst/>
              </a:prstGeom>
              <a:gradFill flip="none" rotWithShape="1">
                <a:gsLst>
                  <a:gs pos="100000">
                    <a:schemeClr val="tx1">
                      <a:lumMod val="75000"/>
                      <a:lumOff val="25000"/>
                    </a:schemeClr>
                  </a:gs>
                  <a:gs pos="0">
                    <a:schemeClr val="bg1">
                      <a:lumMod val="6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b="1" dirty="0">
                  <a:solidFill>
                    <a:srgbClr val="F6F6F6"/>
                  </a:solidFill>
                  <a:effectLst>
                    <a:outerShdw blurRad="50800" dist="38100" dir="5400000" algn="t" rotWithShape="0">
                      <a:prstClr val="black">
                        <a:alpha val="40000"/>
                      </a:prstClr>
                    </a:outerShdw>
                  </a:effectLst>
                </a:endParaRPr>
              </a:p>
            </p:txBody>
          </p:sp>
        </p:grpSp>
      </p:grpSp>
      <p:sp>
        <p:nvSpPr>
          <p:cNvPr id="20" name="TextBox 19">
            <a:extLst>
              <a:ext uri="{FF2B5EF4-FFF2-40B4-BE49-F238E27FC236}">
                <a16:creationId xmlns:a16="http://schemas.microsoft.com/office/drawing/2014/main" id="{BF84816D-2520-2FF7-305E-908432B65339}"/>
              </a:ext>
            </a:extLst>
          </p:cNvPr>
          <p:cNvSpPr txBox="1"/>
          <p:nvPr/>
        </p:nvSpPr>
        <p:spPr>
          <a:xfrm>
            <a:off x="10014714" y="2814973"/>
            <a:ext cx="1152579"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Recognize</a:t>
            </a:r>
          </a:p>
        </p:txBody>
      </p:sp>
      <p:sp>
        <p:nvSpPr>
          <p:cNvPr id="21" name="TextBox 20">
            <a:extLst>
              <a:ext uri="{FF2B5EF4-FFF2-40B4-BE49-F238E27FC236}">
                <a16:creationId xmlns:a16="http://schemas.microsoft.com/office/drawing/2014/main" id="{AE540310-10AD-D042-DF68-FDA63E9560C5}"/>
              </a:ext>
            </a:extLst>
          </p:cNvPr>
          <p:cNvSpPr txBox="1"/>
          <p:nvPr/>
        </p:nvSpPr>
        <p:spPr>
          <a:xfrm>
            <a:off x="10149606" y="3618815"/>
            <a:ext cx="882797"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Evaluate</a:t>
            </a:r>
          </a:p>
        </p:txBody>
      </p:sp>
      <p:sp>
        <p:nvSpPr>
          <p:cNvPr id="22" name="TextBox 21">
            <a:extLst>
              <a:ext uri="{FF2B5EF4-FFF2-40B4-BE49-F238E27FC236}">
                <a16:creationId xmlns:a16="http://schemas.microsoft.com/office/drawing/2014/main" id="{DDEFE7BE-C856-EDD8-3A2A-83436CBE6D5F}"/>
              </a:ext>
            </a:extLst>
          </p:cNvPr>
          <p:cNvSpPr txBox="1"/>
          <p:nvPr/>
        </p:nvSpPr>
        <p:spPr>
          <a:xfrm>
            <a:off x="9212642" y="4151038"/>
            <a:ext cx="1180514"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Implement</a:t>
            </a:r>
          </a:p>
        </p:txBody>
      </p:sp>
      <p:sp>
        <p:nvSpPr>
          <p:cNvPr id="24" name="TextBox 23">
            <a:extLst>
              <a:ext uri="{FF2B5EF4-FFF2-40B4-BE49-F238E27FC236}">
                <a16:creationId xmlns:a16="http://schemas.microsoft.com/office/drawing/2014/main" id="{2A552667-D2AB-40AD-1713-A2958DEC4935}"/>
              </a:ext>
            </a:extLst>
          </p:cNvPr>
          <p:cNvSpPr txBox="1"/>
          <p:nvPr/>
        </p:nvSpPr>
        <p:spPr>
          <a:xfrm>
            <a:off x="8168858" y="3543570"/>
            <a:ext cx="1375930" cy="646331"/>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Make</a:t>
            </a:r>
          </a:p>
          <a:p>
            <a:pPr algn="ctr"/>
            <a:r>
              <a:rPr lang="en-US" sz="1800" dirty="0">
                <a:solidFill>
                  <a:schemeClr val="bg1"/>
                </a:solidFill>
                <a:latin typeface="+mj-lt"/>
              </a:rPr>
              <a:t>Decision</a:t>
            </a:r>
          </a:p>
        </p:txBody>
      </p:sp>
      <p:sp>
        <p:nvSpPr>
          <p:cNvPr id="26" name="TextBox 25">
            <a:extLst>
              <a:ext uri="{FF2B5EF4-FFF2-40B4-BE49-F238E27FC236}">
                <a16:creationId xmlns:a16="http://schemas.microsoft.com/office/drawing/2014/main" id="{2FAEBD71-336E-5B07-7CDE-A82F984A7C9A}"/>
              </a:ext>
            </a:extLst>
          </p:cNvPr>
          <p:cNvSpPr txBox="1"/>
          <p:nvPr/>
        </p:nvSpPr>
        <p:spPr>
          <a:xfrm>
            <a:off x="8248902" y="2814876"/>
            <a:ext cx="1033930" cy="584775"/>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Generate</a:t>
            </a:r>
          </a:p>
          <a:p>
            <a:pPr algn="ctr"/>
            <a:r>
              <a:rPr lang="en-US" sz="1600" dirty="0">
                <a:solidFill>
                  <a:schemeClr val="bg1"/>
                </a:solidFill>
                <a:latin typeface="+mj-lt"/>
              </a:rPr>
              <a:t>Idea</a:t>
            </a:r>
          </a:p>
        </p:txBody>
      </p:sp>
      <p:sp>
        <p:nvSpPr>
          <p:cNvPr id="27" name="TextBox 26">
            <a:extLst>
              <a:ext uri="{FF2B5EF4-FFF2-40B4-BE49-F238E27FC236}">
                <a16:creationId xmlns:a16="http://schemas.microsoft.com/office/drawing/2014/main" id="{9CE9F433-576D-197F-F326-49620684E525}"/>
              </a:ext>
            </a:extLst>
          </p:cNvPr>
          <p:cNvSpPr txBox="1"/>
          <p:nvPr/>
        </p:nvSpPr>
        <p:spPr>
          <a:xfrm>
            <a:off x="9277035" y="2380943"/>
            <a:ext cx="838007" cy="369332"/>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Define</a:t>
            </a:r>
          </a:p>
        </p:txBody>
      </p:sp>
    </p:spTree>
    <p:extLst>
      <p:ext uri="{BB962C8B-B14F-4D97-AF65-F5344CB8AC3E}">
        <p14:creationId xmlns:p14="http://schemas.microsoft.com/office/powerpoint/2010/main" val="1286695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8BBAE-C519-EDA8-A2B5-BBF413D0AB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155D9B-A78A-2F3D-3E5A-63435A6F35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FF03B4-94CE-A948-B638-19A52F609014}"/>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889EF8D-E44F-E937-AC96-8DA7AB9AC3FD}"/>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96FB06-7D3E-8D49-CA15-5E7B7E4F0C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D470714-5A52-B9C6-70A3-A1E0B5F208CA}"/>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Examples of Problem Solving</a:t>
            </a:r>
            <a:endParaRPr lang="en-US" sz="1100" b="1"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9D103F7-A39A-DF17-67FB-7A270414278F}"/>
              </a:ext>
            </a:extLst>
          </p:cNvPr>
          <p:cNvSpPr txBox="1"/>
          <p:nvPr/>
        </p:nvSpPr>
        <p:spPr>
          <a:xfrm>
            <a:off x="579773" y="2699053"/>
            <a:ext cx="6271708" cy="2585323"/>
          </a:xfrm>
          <a:prstGeom prst="rect">
            <a:avLst/>
          </a:prstGeom>
          <a:noFill/>
        </p:spPr>
        <p:txBody>
          <a:bodyPr wrap="square">
            <a:spAutoFit/>
          </a:bodyPr>
          <a:lstStyle/>
          <a:p>
            <a:pPr algn="ctr"/>
            <a:r>
              <a:rPr lang="en-US" i="1" dirty="0"/>
              <a:t>In my last job, I had to do quite a bit of problem solving related to our shift scheduling. We had four people quit within a week and the department was severely understaffed. I coordinated a ramp-up of our hiring efforts, I got approval from the department head to offer bonuses for overtime work, and then I found eight employees who were willing to do overtime this month. I think the key problem solving skills here were taking initiative, communicating clearly, and reacting quickly to solve this problem before it became an even bigger issue</a:t>
            </a:r>
            <a:endParaRPr lang="ar-EG" dirty="0"/>
          </a:p>
        </p:txBody>
      </p:sp>
      <p:sp>
        <p:nvSpPr>
          <p:cNvPr id="8" name="TextBox 7">
            <a:extLst>
              <a:ext uri="{FF2B5EF4-FFF2-40B4-BE49-F238E27FC236}">
                <a16:creationId xmlns:a16="http://schemas.microsoft.com/office/drawing/2014/main" id="{BC960538-2E27-A613-7198-231115F0C5AA}"/>
              </a:ext>
            </a:extLst>
          </p:cNvPr>
          <p:cNvSpPr txBox="1"/>
          <p:nvPr/>
        </p:nvSpPr>
        <p:spPr>
          <a:xfrm>
            <a:off x="414170" y="1877703"/>
            <a:ext cx="3415552"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Case Study  No.2</a:t>
            </a:r>
            <a:endParaRPr lang="en-US" sz="2800" dirty="0"/>
          </a:p>
        </p:txBody>
      </p:sp>
      <p:sp>
        <p:nvSpPr>
          <p:cNvPr id="2" name="Rectangle 1">
            <a:extLst>
              <a:ext uri="{FF2B5EF4-FFF2-40B4-BE49-F238E27FC236}">
                <a16:creationId xmlns:a16="http://schemas.microsoft.com/office/drawing/2014/main" id="{A97F2410-4573-0177-5B07-F69AFDBD3961}"/>
              </a:ext>
            </a:extLst>
          </p:cNvPr>
          <p:cNvSpPr/>
          <p:nvPr/>
        </p:nvSpPr>
        <p:spPr>
          <a:xfrm>
            <a:off x="165407" y="6470697"/>
            <a:ext cx="4179349" cy="307777"/>
          </a:xfrm>
          <a:prstGeom prst="rect">
            <a:avLst/>
          </a:prstGeom>
        </p:spPr>
        <p:txBody>
          <a:bodyPr wrap="none">
            <a:spAutoFit/>
          </a:bodyPr>
          <a:lstStyle/>
          <a:p>
            <a:pPr algn="l" rtl="0"/>
            <a:r>
              <a:rPr lang="ar-EG" sz="1400" dirty="0"/>
              <a:t>https://careersidekick.com/problem-solving-examples/</a:t>
            </a:r>
          </a:p>
        </p:txBody>
      </p:sp>
      <p:sp>
        <p:nvSpPr>
          <p:cNvPr id="6" name="Rectangle: Rounded Corners 5">
            <a:extLst>
              <a:ext uri="{FF2B5EF4-FFF2-40B4-BE49-F238E27FC236}">
                <a16:creationId xmlns:a16="http://schemas.microsoft.com/office/drawing/2014/main" id="{FEA506FC-585D-3344-D468-8359C6017A4B}"/>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6">
            <a:extLst>
              <a:ext uri="{FF2B5EF4-FFF2-40B4-BE49-F238E27FC236}">
                <a16:creationId xmlns:a16="http://schemas.microsoft.com/office/drawing/2014/main" id="{1FCD9EDF-0817-EDFD-F186-D18FB51E171B}"/>
              </a:ext>
            </a:extLst>
          </p:cNvPr>
          <p:cNvSpPr>
            <a:spLocks/>
          </p:cNvSpPr>
          <p:nvPr/>
        </p:nvSpPr>
        <p:spPr bwMode="auto">
          <a:xfrm>
            <a:off x="7831560" y="2182501"/>
            <a:ext cx="3942678" cy="3527772"/>
          </a:xfrm>
          <a:custGeom>
            <a:avLst/>
            <a:gdLst>
              <a:gd name="T0" fmla="*/ 1148 w 1149"/>
              <a:gd name="T1" fmla="*/ 686 h 1326"/>
              <a:gd name="T2" fmla="*/ 1124 w 1149"/>
              <a:gd name="T3" fmla="*/ 634 h 1326"/>
              <a:gd name="T4" fmla="*/ 1020 w 1149"/>
              <a:gd name="T5" fmla="*/ 498 h 1326"/>
              <a:gd name="T6" fmla="*/ 1016 w 1149"/>
              <a:gd name="T7" fmla="*/ 398 h 1326"/>
              <a:gd name="T8" fmla="*/ 980 w 1149"/>
              <a:gd name="T9" fmla="*/ 314 h 1326"/>
              <a:gd name="T10" fmla="*/ 948 w 1149"/>
              <a:gd name="T11" fmla="*/ 222 h 1326"/>
              <a:gd name="T12" fmla="*/ 884 w 1149"/>
              <a:gd name="T13" fmla="*/ 134 h 1326"/>
              <a:gd name="T14" fmla="*/ 480 w 1149"/>
              <a:gd name="T15" fmla="*/ 2 h 1326"/>
              <a:gd name="T16" fmla="*/ 28 w 1149"/>
              <a:gd name="T17" fmla="*/ 318 h 1326"/>
              <a:gd name="T18" fmla="*/ 28 w 1149"/>
              <a:gd name="T19" fmla="*/ 602 h 1326"/>
              <a:gd name="T20" fmla="*/ 124 w 1149"/>
              <a:gd name="T21" fmla="*/ 822 h 1326"/>
              <a:gd name="T22" fmla="*/ 136 w 1149"/>
              <a:gd name="T23" fmla="*/ 1326 h 1326"/>
              <a:gd name="T24" fmla="*/ 706 w 1149"/>
              <a:gd name="T25" fmla="*/ 1326 h 1326"/>
              <a:gd name="T26" fmla="*/ 748 w 1149"/>
              <a:gd name="T27" fmla="*/ 1258 h 1326"/>
              <a:gd name="T28" fmla="*/ 764 w 1149"/>
              <a:gd name="T29" fmla="*/ 1162 h 1326"/>
              <a:gd name="T30" fmla="*/ 916 w 1149"/>
              <a:gd name="T31" fmla="*/ 1150 h 1326"/>
              <a:gd name="T32" fmla="*/ 1040 w 1149"/>
              <a:gd name="T33" fmla="*/ 1110 h 1326"/>
              <a:gd name="T34" fmla="*/ 1028 w 1149"/>
              <a:gd name="T35" fmla="*/ 966 h 1326"/>
              <a:gd name="T36" fmla="*/ 1072 w 1149"/>
              <a:gd name="T37" fmla="*/ 906 h 1326"/>
              <a:gd name="T38" fmla="*/ 1060 w 1149"/>
              <a:gd name="T39" fmla="*/ 874 h 1326"/>
              <a:gd name="T40" fmla="*/ 1084 w 1149"/>
              <a:gd name="T41" fmla="*/ 842 h 1326"/>
              <a:gd name="T42" fmla="*/ 1076 w 1149"/>
              <a:gd name="T43" fmla="*/ 758 h 1326"/>
              <a:gd name="T44" fmla="*/ 1148 w 1149"/>
              <a:gd name="T45" fmla="*/ 686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9" h="1326">
                <a:moveTo>
                  <a:pt x="1148" y="686"/>
                </a:moveTo>
                <a:cubicBezTo>
                  <a:pt x="1149" y="671"/>
                  <a:pt x="1134" y="649"/>
                  <a:pt x="1124" y="634"/>
                </a:cubicBezTo>
                <a:cubicBezTo>
                  <a:pt x="1092" y="590"/>
                  <a:pt x="1033" y="544"/>
                  <a:pt x="1020" y="498"/>
                </a:cubicBezTo>
                <a:cubicBezTo>
                  <a:pt x="1010" y="462"/>
                  <a:pt x="1021" y="433"/>
                  <a:pt x="1016" y="398"/>
                </a:cubicBezTo>
                <a:cubicBezTo>
                  <a:pt x="1012" y="371"/>
                  <a:pt x="994" y="344"/>
                  <a:pt x="980" y="314"/>
                </a:cubicBezTo>
                <a:cubicBezTo>
                  <a:pt x="966" y="283"/>
                  <a:pt x="960" y="248"/>
                  <a:pt x="948" y="222"/>
                </a:cubicBezTo>
                <a:cubicBezTo>
                  <a:pt x="931" y="186"/>
                  <a:pt x="905" y="155"/>
                  <a:pt x="884" y="134"/>
                </a:cubicBezTo>
                <a:cubicBezTo>
                  <a:pt x="793" y="43"/>
                  <a:pt x="645" y="0"/>
                  <a:pt x="480" y="2"/>
                </a:cubicBezTo>
                <a:cubicBezTo>
                  <a:pt x="230" y="4"/>
                  <a:pt x="73" y="109"/>
                  <a:pt x="28" y="318"/>
                </a:cubicBezTo>
                <a:cubicBezTo>
                  <a:pt x="9" y="404"/>
                  <a:pt x="0" y="517"/>
                  <a:pt x="28" y="602"/>
                </a:cubicBezTo>
                <a:cubicBezTo>
                  <a:pt x="53" y="676"/>
                  <a:pt x="107" y="743"/>
                  <a:pt x="124" y="822"/>
                </a:cubicBezTo>
                <a:cubicBezTo>
                  <a:pt x="143" y="907"/>
                  <a:pt x="252" y="1154"/>
                  <a:pt x="136" y="1326"/>
                </a:cubicBezTo>
                <a:cubicBezTo>
                  <a:pt x="706" y="1326"/>
                  <a:pt x="706" y="1326"/>
                  <a:pt x="706" y="1326"/>
                </a:cubicBezTo>
                <a:cubicBezTo>
                  <a:pt x="724" y="1300"/>
                  <a:pt x="742" y="1275"/>
                  <a:pt x="748" y="1258"/>
                </a:cubicBezTo>
                <a:cubicBezTo>
                  <a:pt x="761" y="1220"/>
                  <a:pt x="728" y="1176"/>
                  <a:pt x="764" y="1162"/>
                </a:cubicBezTo>
                <a:cubicBezTo>
                  <a:pt x="809" y="1145"/>
                  <a:pt x="871" y="1155"/>
                  <a:pt x="916" y="1150"/>
                </a:cubicBezTo>
                <a:cubicBezTo>
                  <a:pt x="964" y="1145"/>
                  <a:pt x="1018" y="1142"/>
                  <a:pt x="1040" y="1110"/>
                </a:cubicBezTo>
                <a:cubicBezTo>
                  <a:pt x="1072" y="1064"/>
                  <a:pt x="1022" y="1005"/>
                  <a:pt x="1028" y="966"/>
                </a:cubicBezTo>
                <a:cubicBezTo>
                  <a:pt x="1033" y="935"/>
                  <a:pt x="1058" y="940"/>
                  <a:pt x="1072" y="906"/>
                </a:cubicBezTo>
                <a:cubicBezTo>
                  <a:pt x="1075" y="889"/>
                  <a:pt x="1065" y="884"/>
                  <a:pt x="1060" y="874"/>
                </a:cubicBezTo>
                <a:cubicBezTo>
                  <a:pt x="1069" y="865"/>
                  <a:pt x="1091" y="854"/>
                  <a:pt x="1084" y="842"/>
                </a:cubicBezTo>
                <a:cubicBezTo>
                  <a:pt x="1077" y="818"/>
                  <a:pt x="1067" y="786"/>
                  <a:pt x="1076" y="758"/>
                </a:cubicBezTo>
                <a:cubicBezTo>
                  <a:pt x="1100" y="730"/>
                  <a:pt x="1146" y="728"/>
                  <a:pt x="1148" y="686"/>
                </a:cubicBezTo>
                <a:close/>
              </a:path>
            </a:pathLst>
          </a:custGeom>
          <a:gradFill flip="none" rotWithShape="1">
            <a:gsLst>
              <a:gs pos="50000">
                <a:schemeClr val="tx1">
                  <a:lumMod val="70000"/>
                  <a:lumOff val="30000"/>
                </a:schemeClr>
              </a:gs>
              <a:gs pos="0">
                <a:schemeClr val="tx1">
                  <a:lumMod val="95000"/>
                  <a:lumOff val="5000"/>
                </a:schemeClr>
              </a:gs>
              <a:gs pos="100000">
                <a:schemeClr val="tx1">
                  <a:lumMod val="95000"/>
                  <a:lumOff val="5000"/>
                </a:schemeClr>
              </a:gs>
            </a:gsLst>
            <a:lin ang="18900000" scaled="1"/>
            <a:tileRect/>
          </a:gradFill>
          <a:ln w="19050">
            <a:solidFill>
              <a:schemeClr val="tx1">
                <a:lumMod val="95000"/>
                <a:lumOff val="5000"/>
              </a:schemeClr>
            </a:solidFill>
          </a:ln>
          <a:effectLst/>
        </p:spPr>
        <p:txBody>
          <a:bodyPr vert="horz" wrap="square" lIns="91440" tIns="45720" rIns="91440" bIns="45720" numCol="1" anchor="t" anchorCtr="0" compatLnSpc="1">
            <a:prstTxWarp prst="textNoShape">
              <a:avLst/>
            </a:prstTxWarp>
          </a:bodyPr>
          <a:lstStyle/>
          <a:p>
            <a:endParaRPr lang="en-US"/>
          </a:p>
        </p:txBody>
      </p:sp>
      <p:grpSp>
        <p:nvGrpSpPr>
          <p:cNvPr id="10" name="Group 9">
            <a:extLst>
              <a:ext uri="{FF2B5EF4-FFF2-40B4-BE49-F238E27FC236}">
                <a16:creationId xmlns:a16="http://schemas.microsoft.com/office/drawing/2014/main" id="{D73FD9CF-F6E9-6B74-0FB3-B4E010D8B808}"/>
              </a:ext>
            </a:extLst>
          </p:cNvPr>
          <p:cNvGrpSpPr/>
          <p:nvPr/>
        </p:nvGrpSpPr>
        <p:grpSpPr>
          <a:xfrm>
            <a:off x="8374965" y="2245288"/>
            <a:ext cx="2703318" cy="2452645"/>
            <a:chOff x="982270" y="1405809"/>
            <a:chExt cx="3437331" cy="3699590"/>
          </a:xfrm>
        </p:grpSpPr>
        <p:sp>
          <p:nvSpPr>
            <p:cNvPr id="11" name="Isosceles Triangle 3">
              <a:extLst>
                <a:ext uri="{FF2B5EF4-FFF2-40B4-BE49-F238E27FC236}">
                  <a16:creationId xmlns:a16="http://schemas.microsoft.com/office/drawing/2014/main" id="{47D89530-C3A5-880A-F3A4-7F7CB00C11A7}"/>
                </a:ext>
              </a:extLst>
            </p:cNvPr>
            <p:cNvSpPr/>
            <p:nvPr/>
          </p:nvSpPr>
          <p:spPr>
            <a:xfrm flipV="1">
              <a:off x="1853184" y="1405809"/>
              <a:ext cx="1676610" cy="1576382"/>
            </a:xfrm>
            <a:custGeom>
              <a:avLst/>
              <a:gdLst/>
              <a:ahLst/>
              <a:cxnLst/>
              <a:rect l="l" t="t" r="r" b="b"/>
              <a:pathLst>
                <a:path w="2188171" h="2057361">
                  <a:moveTo>
                    <a:pt x="1097276" y="2057361"/>
                  </a:moveTo>
                  <a:cubicBezTo>
                    <a:pt x="1443899" y="2057361"/>
                    <a:pt x="2122958" y="1908914"/>
                    <a:pt x="2188171" y="1503241"/>
                  </a:cubicBezTo>
                  <a:cubicBezTo>
                    <a:pt x="2163927" y="1495178"/>
                    <a:pt x="2140286" y="1484410"/>
                    <a:pt x="2117168" y="1471311"/>
                  </a:cubicBezTo>
                  <a:cubicBezTo>
                    <a:pt x="1862564" y="1327050"/>
                    <a:pt x="1560409" y="669709"/>
                    <a:pt x="1264456" y="80415"/>
                  </a:cubicBezTo>
                  <a:lnTo>
                    <a:pt x="1310883" y="0"/>
                  </a:lnTo>
                  <a:lnTo>
                    <a:pt x="778206" y="0"/>
                  </a:lnTo>
                  <a:cubicBezTo>
                    <a:pt x="415839" y="550951"/>
                    <a:pt x="-2358" y="1141295"/>
                    <a:pt x="11" y="1433918"/>
                  </a:cubicBezTo>
                  <a:cubicBezTo>
                    <a:pt x="3148" y="1821495"/>
                    <a:pt x="491273" y="2057361"/>
                    <a:pt x="1097276" y="2057361"/>
                  </a:cubicBezTo>
                  <a:close/>
                </a:path>
              </a:pathLst>
            </a:custGeom>
            <a:gradFill>
              <a:gsLst>
                <a:gs pos="47000">
                  <a:srgbClr val="EB8B3C"/>
                </a:gs>
                <a:gs pos="0">
                  <a:srgbClr val="AD5207"/>
                </a:gs>
                <a:gs pos="100000">
                  <a:schemeClr val="accent6"/>
                </a:gs>
              </a:gsLst>
            </a:gradFill>
            <a:ln w="57150">
              <a:solidFill>
                <a:schemeClr val="bg1">
                  <a:lumMod val="95000"/>
                </a:schemeClr>
              </a:solid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2" name="Isosceles Triangle 3">
              <a:extLst>
                <a:ext uri="{FF2B5EF4-FFF2-40B4-BE49-F238E27FC236}">
                  <a16:creationId xmlns:a16="http://schemas.microsoft.com/office/drawing/2014/main" id="{3ADD71A2-EE77-7110-B68D-E2FE82F0E2E2}"/>
                </a:ext>
              </a:extLst>
            </p:cNvPr>
            <p:cNvSpPr/>
            <p:nvPr/>
          </p:nvSpPr>
          <p:spPr>
            <a:xfrm rot="14400000" flipH="1">
              <a:off x="2793689" y="1957894"/>
              <a:ext cx="1675442" cy="1576382"/>
            </a:xfrm>
            <a:custGeom>
              <a:avLst/>
              <a:gdLst/>
              <a:ahLst/>
              <a:cxnLst/>
              <a:rect l="l" t="t" r="r" b="b"/>
              <a:pathLst>
                <a:path w="2186646" h="2057361">
                  <a:moveTo>
                    <a:pt x="50507" y="1635375"/>
                  </a:moveTo>
                  <a:cubicBezTo>
                    <a:pt x="190339" y="1901653"/>
                    <a:pt x="604898" y="2057361"/>
                    <a:pt x="1097276" y="2057361"/>
                  </a:cubicBezTo>
                  <a:cubicBezTo>
                    <a:pt x="1439870" y="2057361"/>
                    <a:pt x="2107216" y="1912345"/>
                    <a:pt x="2186646" y="1517443"/>
                  </a:cubicBezTo>
                  <a:cubicBezTo>
                    <a:pt x="2145694" y="1508942"/>
                    <a:pt x="2105984" y="1493643"/>
                    <a:pt x="2067706" y="1471954"/>
                  </a:cubicBezTo>
                  <a:cubicBezTo>
                    <a:pt x="1813102" y="1327693"/>
                    <a:pt x="1510947" y="670352"/>
                    <a:pt x="1214994" y="81058"/>
                  </a:cubicBezTo>
                  <a:lnTo>
                    <a:pt x="1261793" y="0"/>
                  </a:lnTo>
                  <a:lnTo>
                    <a:pt x="778206" y="0"/>
                  </a:lnTo>
                  <a:cubicBezTo>
                    <a:pt x="415839" y="550951"/>
                    <a:pt x="-2358" y="1141294"/>
                    <a:pt x="11" y="1433918"/>
                  </a:cubicBezTo>
                  <a:cubicBezTo>
                    <a:pt x="599" y="1506589"/>
                    <a:pt x="18237" y="1573926"/>
                    <a:pt x="50507" y="1635375"/>
                  </a:cubicBezTo>
                  <a:close/>
                </a:path>
              </a:pathLst>
            </a:custGeom>
            <a:gradFill>
              <a:gsLst>
                <a:gs pos="81700">
                  <a:srgbClr val="0299DA"/>
                </a:gs>
                <a:gs pos="0">
                  <a:srgbClr val="0D3376"/>
                </a:gs>
                <a:gs pos="100000">
                  <a:srgbClr val="00B0F0"/>
                </a:gs>
              </a:gsLst>
            </a:gradFill>
            <a:ln w="57150">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Isosceles Triangle 3">
              <a:extLst>
                <a:ext uri="{FF2B5EF4-FFF2-40B4-BE49-F238E27FC236}">
                  <a16:creationId xmlns:a16="http://schemas.microsoft.com/office/drawing/2014/main" id="{5A3CAD11-0835-29B4-3D4F-12DB44C36363}"/>
                </a:ext>
              </a:extLst>
            </p:cNvPr>
            <p:cNvSpPr/>
            <p:nvPr/>
          </p:nvSpPr>
          <p:spPr>
            <a:xfrm rot="18000000" flipH="1">
              <a:off x="2760029" y="3010689"/>
              <a:ext cx="1670605" cy="1576382"/>
            </a:xfrm>
            <a:custGeom>
              <a:avLst/>
              <a:gdLst/>
              <a:ahLst/>
              <a:cxnLst/>
              <a:rect l="l" t="t" r="r" b="b"/>
              <a:pathLst>
                <a:path w="2180334" h="2057361">
                  <a:moveTo>
                    <a:pt x="252332" y="813832"/>
                  </a:moveTo>
                  <a:cubicBezTo>
                    <a:pt x="102783" y="1066864"/>
                    <a:pt x="-1174" y="1287606"/>
                    <a:pt x="11" y="1433919"/>
                  </a:cubicBezTo>
                  <a:cubicBezTo>
                    <a:pt x="3148" y="1821495"/>
                    <a:pt x="491273" y="2057361"/>
                    <a:pt x="1097276" y="2057361"/>
                  </a:cubicBezTo>
                  <a:cubicBezTo>
                    <a:pt x="1433748" y="2057361"/>
                    <a:pt x="2083468" y="1917482"/>
                    <a:pt x="2180334" y="1537981"/>
                  </a:cubicBezTo>
                  <a:cubicBezTo>
                    <a:pt x="2151229" y="1529910"/>
                    <a:pt x="2122821" y="1517403"/>
                    <a:pt x="2094992" y="1500978"/>
                  </a:cubicBezTo>
                  <a:cubicBezTo>
                    <a:pt x="1798854" y="1326198"/>
                    <a:pt x="1520348" y="691527"/>
                    <a:pt x="1239612" y="114703"/>
                  </a:cubicBezTo>
                  <a:lnTo>
                    <a:pt x="1305836" y="0"/>
                  </a:lnTo>
                  <a:lnTo>
                    <a:pt x="778206" y="0"/>
                  </a:lnTo>
                  <a:cubicBezTo>
                    <a:pt x="597022" y="275475"/>
                    <a:pt x="401881" y="560799"/>
                    <a:pt x="252332" y="813832"/>
                  </a:cubicBezTo>
                  <a:close/>
                </a:path>
              </a:pathLst>
            </a:custGeom>
            <a:gradFill>
              <a:gsLst>
                <a:gs pos="0">
                  <a:srgbClr val="7E0300"/>
                </a:gs>
                <a:gs pos="79000">
                  <a:srgbClr val="E50807"/>
                </a:gs>
                <a:gs pos="100000">
                  <a:srgbClr val="FF0000"/>
                </a:gs>
              </a:gsLst>
            </a:gradFill>
            <a:ln w="57150">
              <a:solidFill>
                <a:schemeClr val="bg1">
                  <a:lumMod val="95000"/>
                </a:schemeClr>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4" name="Isosceles Triangle 3">
              <a:extLst>
                <a:ext uri="{FF2B5EF4-FFF2-40B4-BE49-F238E27FC236}">
                  <a16:creationId xmlns:a16="http://schemas.microsoft.com/office/drawing/2014/main" id="{825A1882-A7BA-7B61-84F5-821109915399}"/>
                </a:ext>
              </a:extLst>
            </p:cNvPr>
            <p:cNvSpPr/>
            <p:nvPr/>
          </p:nvSpPr>
          <p:spPr>
            <a:xfrm rot="7200000">
              <a:off x="934162" y="1953876"/>
              <a:ext cx="1672597" cy="1576382"/>
            </a:xfrm>
            <a:custGeom>
              <a:avLst/>
              <a:gdLst/>
              <a:ahLst/>
              <a:cxnLst/>
              <a:rect l="l" t="t" r="r" b="b"/>
              <a:pathLst>
                <a:path w="2182933" h="2057361">
                  <a:moveTo>
                    <a:pt x="38879" y="1635374"/>
                  </a:moveTo>
                  <a:cubicBezTo>
                    <a:pt x="20780" y="1600909"/>
                    <a:pt x="7284" y="1564592"/>
                    <a:pt x="0" y="1526256"/>
                  </a:cubicBezTo>
                  <a:cubicBezTo>
                    <a:pt x="22828" y="1518153"/>
                    <a:pt x="45187" y="1507839"/>
                    <a:pt x="67077" y="1495436"/>
                  </a:cubicBezTo>
                  <a:cubicBezTo>
                    <a:pt x="321681" y="1351176"/>
                    <a:pt x="623835" y="693835"/>
                    <a:pt x="919789" y="104541"/>
                  </a:cubicBezTo>
                  <a:lnTo>
                    <a:pt x="859433" y="0"/>
                  </a:lnTo>
                  <a:lnTo>
                    <a:pt x="1410055" y="0"/>
                  </a:lnTo>
                  <a:cubicBezTo>
                    <a:pt x="1769230" y="531536"/>
                    <a:pt x="2179619" y="1090065"/>
                    <a:pt x="2182914" y="1433918"/>
                  </a:cubicBezTo>
                  <a:cubicBezTo>
                    <a:pt x="2187305" y="1892075"/>
                    <a:pt x="1451404" y="2057361"/>
                    <a:pt x="1085649" y="2057361"/>
                  </a:cubicBezTo>
                  <a:cubicBezTo>
                    <a:pt x="593271" y="2057361"/>
                    <a:pt x="178712" y="1901652"/>
                    <a:pt x="38879" y="1635374"/>
                  </a:cubicBezTo>
                  <a:close/>
                </a:path>
              </a:pathLst>
            </a:custGeom>
            <a:gradFill>
              <a:gsLst>
                <a:gs pos="54000">
                  <a:schemeClr val="accent2">
                    <a:lumMod val="75000"/>
                  </a:schemeClr>
                </a:gs>
                <a:gs pos="0">
                  <a:schemeClr val="accent2">
                    <a:lumMod val="50000"/>
                  </a:schemeClr>
                </a:gs>
                <a:gs pos="100000">
                  <a:schemeClr val="accent2">
                    <a:lumMod val="40000"/>
                    <a:lumOff val="60000"/>
                  </a:schemeClr>
                </a:gs>
              </a:gsLst>
            </a:gradFill>
            <a:ln w="57150">
              <a:solidFill>
                <a:schemeClr val="bg1">
                  <a:lumMod val="95000"/>
                </a:schemeClr>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15" name="Isosceles Triangle 3">
              <a:extLst>
                <a:ext uri="{FF2B5EF4-FFF2-40B4-BE49-F238E27FC236}">
                  <a16:creationId xmlns:a16="http://schemas.microsoft.com/office/drawing/2014/main" id="{89D84E3F-4B1A-FBAA-B89D-6A3EB8278E0B}"/>
                </a:ext>
              </a:extLst>
            </p:cNvPr>
            <p:cNvSpPr/>
            <p:nvPr/>
          </p:nvSpPr>
          <p:spPr>
            <a:xfrm>
              <a:off x="1865498" y="3529017"/>
              <a:ext cx="1669190" cy="1576382"/>
            </a:xfrm>
            <a:custGeom>
              <a:avLst/>
              <a:gdLst/>
              <a:ahLst/>
              <a:cxnLst/>
              <a:rect l="l" t="t" r="r" b="b"/>
              <a:pathLst>
                <a:path w="2178487" h="2057361">
                  <a:moveTo>
                    <a:pt x="895695" y="0"/>
                  </a:moveTo>
                  <a:lnTo>
                    <a:pt x="1405609" y="0"/>
                  </a:lnTo>
                  <a:cubicBezTo>
                    <a:pt x="1764784" y="531537"/>
                    <a:pt x="2175173" y="1090065"/>
                    <a:pt x="2178468" y="1433918"/>
                  </a:cubicBezTo>
                  <a:cubicBezTo>
                    <a:pt x="2182859" y="1892075"/>
                    <a:pt x="1446958" y="2057361"/>
                    <a:pt x="1081203" y="2057361"/>
                  </a:cubicBezTo>
                  <a:cubicBezTo>
                    <a:pt x="535014" y="2057361"/>
                    <a:pt x="84582" y="1865759"/>
                    <a:pt x="0" y="1543817"/>
                  </a:cubicBezTo>
                  <a:cubicBezTo>
                    <a:pt x="36694" y="1536726"/>
                    <a:pt x="72316" y="1522332"/>
                    <a:pt x="107037" y="1501840"/>
                  </a:cubicBezTo>
                  <a:cubicBezTo>
                    <a:pt x="403175" y="1327060"/>
                    <a:pt x="681680" y="692388"/>
                    <a:pt x="962417" y="115565"/>
                  </a:cubicBezTo>
                  <a:close/>
                </a:path>
              </a:pathLst>
            </a:custGeom>
            <a:gradFill>
              <a:gsLst>
                <a:gs pos="0">
                  <a:srgbClr val="005E0B">
                    <a:lumMod val="71000"/>
                  </a:srgbClr>
                </a:gs>
                <a:gs pos="72000">
                  <a:srgbClr val="00B50A">
                    <a:lumMod val="89000"/>
                  </a:srgbClr>
                </a:gs>
                <a:gs pos="100000">
                  <a:srgbClr val="00D00A"/>
                </a:gs>
              </a:gsLst>
            </a:gradFill>
            <a:ln w="57150">
              <a:solidFill>
                <a:schemeClr val="bg1">
                  <a:lumMod val="95000"/>
                </a:schemeClr>
              </a:solid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16" name="Isosceles Triangle 3">
              <a:extLst>
                <a:ext uri="{FF2B5EF4-FFF2-40B4-BE49-F238E27FC236}">
                  <a16:creationId xmlns:a16="http://schemas.microsoft.com/office/drawing/2014/main" id="{0ADD66F5-F875-AA7C-F0B5-519E8412192F}"/>
                </a:ext>
              </a:extLst>
            </p:cNvPr>
            <p:cNvSpPr/>
            <p:nvPr/>
          </p:nvSpPr>
          <p:spPr>
            <a:xfrm rot="3600000">
              <a:off x="965149" y="3013900"/>
              <a:ext cx="1668360" cy="1576382"/>
            </a:xfrm>
            <a:custGeom>
              <a:avLst/>
              <a:gdLst/>
              <a:ahLst/>
              <a:cxnLst/>
              <a:rect l="l" t="t" r="r" b="b"/>
              <a:pathLst>
                <a:path w="2177404" h="2057361">
                  <a:moveTo>
                    <a:pt x="846196" y="0"/>
                  </a:moveTo>
                  <a:lnTo>
                    <a:pt x="1404526" y="0"/>
                  </a:lnTo>
                  <a:cubicBezTo>
                    <a:pt x="1763701" y="531536"/>
                    <a:pt x="2174090" y="1090065"/>
                    <a:pt x="2177385" y="1433918"/>
                  </a:cubicBezTo>
                  <a:cubicBezTo>
                    <a:pt x="2181776" y="1892075"/>
                    <a:pt x="1445875" y="2057361"/>
                    <a:pt x="1080120" y="2057361"/>
                  </a:cubicBezTo>
                  <a:cubicBezTo>
                    <a:pt x="536352" y="2057361"/>
                    <a:pt x="87494" y="1867454"/>
                    <a:pt x="0" y="1548095"/>
                  </a:cubicBezTo>
                  <a:lnTo>
                    <a:pt x="66534" y="1517422"/>
                  </a:lnTo>
                  <a:cubicBezTo>
                    <a:pt x="362672" y="1342642"/>
                    <a:pt x="641178" y="707971"/>
                    <a:pt x="921914" y="131147"/>
                  </a:cubicBezTo>
                  <a:close/>
                </a:path>
              </a:pathLst>
            </a:custGeom>
            <a:gradFill>
              <a:gsLst>
                <a:gs pos="0">
                  <a:srgbClr val="3F2C56"/>
                </a:gs>
                <a:gs pos="100000">
                  <a:srgbClr val="9600EA"/>
                </a:gs>
              </a:gsLst>
            </a:gradFill>
            <a:ln w="57150">
              <a:solidFill>
                <a:schemeClr val="bg1">
                  <a:lumMod val="95000"/>
                </a:schemeClr>
              </a:solid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AEA1E740-9F7E-FF31-F4C1-691DD5917462}"/>
                </a:ext>
              </a:extLst>
            </p:cNvPr>
            <p:cNvGrpSpPr/>
            <p:nvPr/>
          </p:nvGrpSpPr>
          <p:grpSpPr>
            <a:xfrm>
              <a:off x="1939124" y="2493792"/>
              <a:ext cx="1523623" cy="1523624"/>
              <a:chOff x="3848653" y="2984453"/>
              <a:chExt cx="1446696" cy="1446697"/>
            </a:xfrm>
          </p:grpSpPr>
          <p:sp>
            <p:nvSpPr>
              <p:cNvPr id="19" name="Oval 18">
                <a:extLst>
                  <a:ext uri="{FF2B5EF4-FFF2-40B4-BE49-F238E27FC236}">
                    <a16:creationId xmlns:a16="http://schemas.microsoft.com/office/drawing/2014/main" id="{4CDAEC96-7B81-34C2-F9B0-9385B56900D6}"/>
                  </a:ext>
                </a:extLst>
              </p:cNvPr>
              <p:cNvSpPr/>
              <p:nvPr/>
            </p:nvSpPr>
            <p:spPr>
              <a:xfrm>
                <a:off x="3848653" y="2984453"/>
                <a:ext cx="1446696" cy="14466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0" name="Oval 19">
                <a:extLst>
                  <a:ext uri="{FF2B5EF4-FFF2-40B4-BE49-F238E27FC236}">
                    <a16:creationId xmlns:a16="http://schemas.microsoft.com/office/drawing/2014/main" id="{6DD9F57E-DAEE-BF54-C463-4C2D0A977680}"/>
                  </a:ext>
                </a:extLst>
              </p:cNvPr>
              <p:cNvSpPr>
                <a:spLocks noChangeAspect="1"/>
              </p:cNvSpPr>
              <p:nvPr/>
            </p:nvSpPr>
            <p:spPr>
              <a:xfrm>
                <a:off x="3920984" y="3056787"/>
                <a:ext cx="1302026" cy="1302027"/>
              </a:xfrm>
              <a:prstGeom prst="ellipse">
                <a:avLst/>
              </a:prstGeom>
              <a:gradFill flip="none" rotWithShape="1">
                <a:gsLst>
                  <a:gs pos="100000">
                    <a:schemeClr val="tx1">
                      <a:lumMod val="75000"/>
                      <a:lumOff val="25000"/>
                    </a:schemeClr>
                  </a:gs>
                  <a:gs pos="0">
                    <a:schemeClr val="bg1">
                      <a:lumMod val="6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b="1" dirty="0">
                  <a:solidFill>
                    <a:srgbClr val="F6F6F6"/>
                  </a:solidFill>
                  <a:effectLst>
                    <a:outerShdw blurRad="50800" dist="38100" dir="5400000" algn="t" rotWithShape="0">
                      <a:prstClr val="black">
                        <a:alpha val="40000"/>
                      </a:prstClr>
                    </a:outerShdw>
                  </a:effectLst>
                </a:endParaRPr>
              </a:p>
            </p:txBody>
          </p:sp>
        </p:grpSp>
      </p:grpSp>
      <p:sp>
        <p:nvSpPr>
          <p:cNvPr id="21" name="TextBox 20">
            <a:extLst>
              <a:ext uri="{FF2B5EF4-FFF2-40B4-BE49-F238E27FC236}">
                <a16:creationId xmlns:a16="http://schemas.microsoft.com/office/drawing/2014/main" id="{BD292ED7-D8AF-BE05-C42F-3F95676EE58C}"/>
              </a:ext>
            </a:extLst>
          </p:cNvPr>
          <p:cNvSpPr txBox="1"/>
          <p:nvPr/>
        </p:nvSpPr>
        <p:spPr>
          <a:xfrm>
            <a:off x="10014714" y="2814973"/>
            <a:ext cx="1152579"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Recognize</a:t>
            </a:r>
          </a:p>
        </p:txBody>
      </p:sp>
      <p:sp>
        <p:nvSpPr>
          <p:cNvPr id="22" name="TextBox 21">
            <a:extLst>
              <a:ext uri="{FF2B5EF4-FFF2-40B4-BE49-F238E27FC236}">
                <a16:creationId xmlns:a16="http://schemas.microsoft.com/office/drawing/2014/main" id="{7F0CF46F-FDFD-BF58-F1FD-FD69F3EC1386}"/>
              </a:ext>
            </a:extLst>
          </p:cNvPr>
          <p:cNvSpPr txBox="1"/>
          <p:nvPr/>
        </p:nvSpPr>
        <p:spPr>
          <a:xfrm>
            <a:off x="10149606" y="3618815"/>
            <a:ext cx="882797"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Evaluate</a:t>
            </a:r>
          </a:p>
        </p:txBody>
      </p:sp>
      <p:sp>
        <p:nvSpPr>
          <p:cNvPr id="24" name="TextBox 23">
            <a:extLst>
              <a:ext uri="{FF2B5EF4-FFF2-40B4-BE49-F238E27FC236}">
                <a16:creationId xmlns:a16="http://schemas.microsoft.com/office/drawing/2014/main" id="{71CF7EB9-DB07-3FBA-5D5C-DBE8C7EB064F}"/>
              </a:ext>
            </a:extLst>
          </p:cNvPr>
          <p:cNvSpPr txBox="1"/>
          <p:nvPr/>
        </p:nvSpPr>
        <p:spPr>
          <a:xfrm>
            <a:off x="9212642" y="4151038"/>
            <a:ext cx="1180514"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Implement</a:t>
            </a:r>
          </a:p>
        </p:txBody>
      </p:sp>
      <p:sp>
        <p:nvSpPr>
          <p:cNvPr id="26" name="TextBox 25">
            <a:extLst>
              <a:ext uri="{FF2B5EF4-FFF2-40B4-BE49-F238E27FC236}">
                <a16:creationId xmlns:a16="http://schemas.microsoft.com/office/drawing/2014/main" id="{796B3807-81A8-6E21-9180-DCEE8258E323}"/>
              </a:ext>
            </a:extLst>
          </p:cNvPr>
          <p:cNvSpPr txBox="1"/>
          <p:nvPr/>
        </p:nvSpPr>
        <p:spPr>
          <a:xfrm>
            <a:off x="8168858" y="3543570"/>
            <a:ext cx="1375930" cy="646331"/>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Make</a:t>
            </a:r>
          </a:p>
          <a:p>
            <a:pPr algn="ctr"/>
            <a:r>
              <a:rPr lang="en-US" sz="1800" dirty="0">
                <a:solidFill>
                  <a:schemeClr val="bg1"/>
                </a:solidFill>
                <a:latin typeface="+mj-lt"/>
              </a:rPr>
              <a:t>Decision</a:t>
            </a:r>
          </a:p>
        </p:txBody>
      </p:sp>
      <p:sp>
        <p:nvSpPr>
          <p:cNvPr id="27" name="TextBox 26">
            <a:extLst>
              <a:ext uri="{FF2B5EF4-FFF2-40B4-BE49-F238E27FC236}">
                <a16:creationId xmlns:a16="http://schemas.microsoft.com/office/drawing/2014/main" id="{7AE627A1-4BA8-3702-33F4-437351D48683}"/>
              </a:ext>
            </a:extLst>
          </p:cNvPr>
          <p:cNvSpPr txBox="1"/>
          <p:nvPr/>
        </p:nvSpPr>
        <p:spPr>
          <a:xfrm>
            <a:off x="8248902" y="2814876"/>
            <a:ext cx="1033930" cy="584775"/>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Generate</a:t>
            </a:r>
          </a:p>
          <a:p>
            <a:pPr algn="ctr"/>
            <a:r>
              <a:rPr lang="en-US" sz="1600" dirty="0">
                <a:solidFill>
                  <a:schemeClr val="bg1"/>
                </a:solidFill>
                <a:latin typeface="+mj-lt"/>
              </a:rPr>
              <a:t>Idea</a:t>
            </a:r>
          </a:p>
        </p:txBody>
      </p:sp>
      <p:sp>
        <p:nvSpPr>
          <p:cNvPr id="28" name="TextBox 27">
            <a:extLst>
              <a:ext uri="{FF2B5EF4-FFF2-40B4-BE49-F238E27FC236}">
                <a16:creationId xmlns:a16="http://schemas.microsoft.com/office/drawing/2014/main" id="{23F45D6E-0383-FD25-7B98-3253E5F9C40C}"/>
              </a:ext>
            </a:extLst>
          </p:cNvPr>
          <p:cNvSpPr txBox="1"/>
          <p:nvPr/>
        </p:nvSpPr>
        <p:spPr>
          <a:xfrm>
            <a:off x="9277035" y="2380943"/>
            <a:ext cx="838007" cy="369332"/>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Define</a:t>
            </a:r>
          </a:p>
        </p:txBody>
      </p:sp>
    </p:spTree>
    <p:extLst>
      <p:ext uri="{BB962C8B-B14F-4D97-AF65-F5344CB8AC3E}">
        <p14:creationId xmlns:p14="http://schemas.microsoft.com/office/powerpoint/2010/main" val="3471678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60871-0449-2B33-7779-FAC342C178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D4FAE9-E608-DD21-B965-A807C1B020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4789E00-BF48-A7CF-807B-EEB3B356FF00}"/>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2D44D2-EBCD-1F63-1470-77B672657B2B}"/>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A1002A7-0E2D-6DFB-F1F7-B6FF1F7EAA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13DD7A4-6EE3-3B4D-E1CE-EAD31582D4E1}"/>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Examples of Problem Solving</a:t>
            </a:r>
            <a:endParaRPr lang="en-US" sz="1100" b="1"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CAB358F-3BFB-CD3D-CB4A-C2372AE7DCBE}"/>
              </a:ext>
            </a:extLst>
          </p:cNvPr>
          <p:cNvSpPr txBox="1"/>
          <p:nvPr/>
        </p:nvSpPr>
        <p:spPr>
          <a:xfrm>
            <a:off x="309692" y="2400923"/>
            <a:ext cx="6854902" cy="3539430"/>
          </a:xfrm>
          <a:prstGeom prst="rect">
            <a:avLst/>
          </a:prstGeom>
          <a:noFill/>
        </p:spPr>
        <p:txBody>
          <a:bodyPr wrap="square">
            <a:spAutoFit/>
          </a:bodyPr>
          <a:lstStyle/>
          <a:p>
            <a:r>
              <a:rPr lang="en-US" sz="1600" dirty="0">
                <a:solidFill>
                  <a:srgbClr val="050E17"/>
                </a:solidFill>
                <a:latin typeface="-apple-system"/>
              </a:rPr>
              <a:t>Amy is a software engineer at a tech startup. She has been with the company for two years and has consistently exceeded her performance targets. She believes that she is due for a salary increase, but her manager, Bob, is hesitant to offer her one.</a:t>
            </a:r>
          </a:p>
          <a:p>
            <a:r>
              <a:rPr lang="en-US" sz="1600" dirty="0">
                <a:solidFill>
                  <a:srgbClr val="050E17"/>
                </a:solidFill>
                <a:latin typeface="-apple-system"/>
              </a:rPr>
              <a:t>Amy schedules a meeting with Bob to discuss her salary. During the meeting, Amy presents her case for a salary increase, citing her track record of success and increased responsibilities. Bob acknowledges Amy's contributions, but explains that the company is under financial constraints and cannot offer a salary increase at this time.</a:t>
            </a:r>
          </a:p>
          <a:p>
            <a:r>
              <a:rPr lang="en-US" sz="1600" dirty="0">
                <a:solidFill>
                  <a:srgbClr val="050E17"/>
                </a:solidFill>
                <a:latin typeface="-apple-system"/>
              </a:rPr>
              <a:t>Amy and Bob engage in problem-solving negotiation to find a mutually acceptable solution. They explore different possibilities, such as a one-time bonus, stock options, or additional benefits. They also discuss the potential impact of a salary increase on the company's budget and how it could affect other employees.</a:t>
            </a:r>
          </a:p>
        </p:txBody>
      </p:sp>
      <p:sp>
        <p:nvSpPr>
          <p:cNvPr id="8" name="TextBox 7">
            <a:extLst>
              <a:ext uri="{FF2B5EF4-FFF2-40B4-BE49-F238E27FC236}">
                <a16:creationId xmlns:a16="http://schemas.microsoft.com/office/drawing/2014/main" id="{9EB5C64B-2F22-EB23-BB0C-102DFAB27ED1}"/>
              </a:ext>
            </a:extLst>
          </p:cNvPr>
          <p:cNvSpPr txBox="1"/>
          <p:nvPr/>
        </p:nvSpPr>
        <p:spPr>
          <a:xfrm>
            <a:off x="414170" y="1877703"/>
            <a:ext cx="3415552"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Case Study  No.3</a:t>
            </a:r>
            <a:endParaRPr lang="en-US" sz="2800" dirty="0"/>
          </a:p>
        </p:txBody>
      </p:sp>
      <p:sp>
        <p:nvSpPr>
          <p:cNvPr id="2" name="Rectangle 1">
            <a:extLst>
              <a:ext uri="{FF2B5EF4-FFF2-40B4-BE49-F238E27FC236}">
                <a16:creationId xmlns:a16="http://schemas.microsoft.com/office/drawing/2014/main" id="{CC235443-A4E1-34B4-8E6F-64CCE745F19D}"/>
              </a:ext>
            </a:extLst>
          </p:cNvPr>
          <p:cNvSpPr/>
          <p:nvPr/>
        </p:nvSpPr>
        <p:spPr>
          <a:xfrm>
            <a:off x="165407" y="6470697"/>
            <a:ext cx="4179349" cy="307777"/>
          </a:xfrm>
          <a:prstGeom prst="rect">
            <a:avLst/>
          </a:prstGeom>
        </p:spPr>
        <p:txBody>
          <a:bodyPr wrap="none">
            <a:spAutoFit/>
          </a:bodyPr>
          <a:lstStyle/>
          <a:p>
            <a:pPr algn="l" rtl="0"/>
            <a:r>
              <a:rPr lang="ar-EG" sz="1400" dirty="0"/>
              <a:t>https://careersidekick.com/problem-solving-examples/</a:t>
            </a:r>
          </a:p>
        </p:txBody>
      </p:sp>
      <p:sp>
        <p:nvSpPr>
          <p:cNvPr id="6" name="Rectangle: Rounded Corners 5">
            <a:extLst>
              <a:ext uri="{FF2B5EF4-FFF2-40B4-BE49-F238E27FC236}">
                <a16:creationId xmlns:a16="http://schemas.microsoft.com/office/drawing/2014/main" id="{812C4224-F281-BEB0-CE87-9A2550B99682}"/>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6">
            <a:extLst>
              <a:ext uri="{FF2B5EF4-FFF2-40B4-BE49-F238E27FC236}">
                <a16:creationId xmlns:a16="http://schemas.microsoft.com/office/drawing/2014/main" id="{B284DEE2-8651-0D19-DCAE-91FE37C18DB9}"/>
              </a:ext>
            </a:extLst>
          </p:cNvPr>
          <p:cNvSpPr>
            <a:spLocks/>
          </p:cNvSpPr>
          <p:nvPr/>
        </p:nvSpPr>
        <p:spPr bwMode="auto">
          <a:xfrm>
            <a:off x="7831560" y="2182501"/>
            <a:ext cx="3942678" cy="3527772"/>
          </a:xfrm>
          <a:custGeom>
            <a:avLst/>
            <a:gdLst>
              <a:gd name="T0" fmla="*/ 1148 w 1149"/>
              <a:gd name="T1" fmla="*/ 686 h 1326"/>
              <a:gd name="T2" fmla="*/ 1124 w 1149"/>
              <a:gd name="T3" fmla="*/ 634 h 1326"/>
              <a:gd name="T4" fmla="*/ 1020 w 1149"/>
              <a:gd name="T5" fmla="*/ 498 h 1326"/>
              <a:gd name="T6" fmla="*/ 1016 w 1149"/>
              <a:gd name="T7" fmla="*/ 398 h 1326"/>
              <a:gd name="T8" fmla="*/ 980 w 1149"/>
              <a:gd name="T9" fmla="*/ 314 h 1326"/>
              <a:gd name="T10" fmla="*/ 948 w 1149"/>
              <a:gd name="T11" fmla="*/ 222 h 1326"/>
              <a:gd name="T12" fmla="*/ 884 w 1149"/>
              <a:gd name="T13" fmla="*/ 134 h 1326"/>
              <a:gd name="T14" fmla="*/ 480 w 1149"/>
              <a:gd name="T15" fmla="*/ 2 h 1326"/>
              <a:gd name="T16" fmla="*/ 28 w 1149"/>
              <a:gd name="T17" fmla="*/ 318 h 1326"/>
              <a:gd name="T18" fmla="*/ 28 w 1149"/>
              <a:gd name="T19" fmla="*/ 602 h 1326"/>
              <a:gd name="T20" fmla="*/ 124 w 1149"/>
              <a:gd name="T21" fmla="*/ 822 h 1326"/>
              <a:gd name="T22" fmla="*/ 136 w 1149"/>
              <a:gd name="T23" fmla="*/ 1326 h 1326"/>
              <a:gd name="T24" fmla="*/ 706 w 1149"/>
              <a:gd name="T25" fmla="*/ 1326 h 1326"/>
              <a:gd name="T26" fmla="*/ 748 w 1149"/>
              <a:gd name="T27" fmla="*/ 1258 h 1326"/>
              <a:gd name="T28" fmla="*/ 764 w 1149"/>
              <a:gd name="T29" fmla="*/ 1162 h 1326"/>
              <a:gd name="T30" fmla="*/ 916 w 1149"/>
              <a:gd name="T31" fmla="*/ 1150 h 1326"/>
              <a:gd name="T32" fmla="*/ 1040 w 1149"/>
              <a:gd name="T33" fmla="*/ 1110 h 1326"/>
              <a:gd name="T34" fmla="*/ 1028 w 1149"/>
              <a:gd name="T35" fmla="*/ 966 h 1326"/>
              <a:gd name="T36" fmla="*/ 1072 w 1149"/>
              <a:gd name="T37" fmla="*/ 906 h 1326"/>
              <a:gd name="T38" fmla="*/ 1060 w 1149"/>
              <a:gd name="T39" fmla="*/ 874 h 1326"/>
              <a:gd name="T40" fmla="*/ 1084 w 1149"/>
              <a:gd name="T41" fmla="*/ 842 h 1326"/>
              <a:gd name="T42" fmla="*/ 1076 w 1149"/>
              <a:gd name="T43" fmla="*/ 758 h 1326"/>
              <a:gd name="T44" fmla="*/ 1148 w 1149"/>
              <a:gd name="T45" fmla="*/ 686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9" h="1326">
                <a:moveTo>
                  <a:pt x="1148" y="686"/>
                </a:moveTo>
                <a:cubicBezTo>
                  <a:pt x="1149" y="671"/>
                  <a:pt x="1134" y="649"/>
                  <a:pt x="1124" y="634"/>
                </a:cubicBezTo>
                <a:cubicBezTo>
                  <a:pt x="1092" y="590"/>
                  <a:pt x="1033" y="544"/>
                  <a:pt x="1020" y="498"/>
                </a:cubicBezTo>
                <a:cubicBezTo>
                  <a:pt x="1010" y="462"/>
                  <a:pt x="1021" y="433"/>
                  <a:pt x="1016" y="398"/>
                </a:cubicBezTo>
                <a:cubicBezTo>
                  <a:pt x="1012" y="371"/>
                  <a:pt x="994" y="344"/>
                  <a:pt x="980" y="314"/>
                </a:cubicBezTo>
                <a:cubicBezTo>
                  <a:pt x="966" y="283"/>
                  <a:pt x="960" y="248"/>
                  <a:pt x="948" y="222"/>
                </a:cubicBezTo>
                <a:cubicBezTo>
                  <a:pt x="931" y="186"/>
                  <a:pt x="905" y="155"/>
                  <a:pt x="884" y="134"/>
                </a:cubicBezTo>
                <a:cubicBezTo>
                  <a:pt x="793" y="43"/>
                  <a:pt x="645" y="0"/>
                  <a:pt x="480" y="2"/>
                </a:cubicBezTo>
                <a:cubicBezTo>
                  <a:pt x="230" y="4"/>
                  <a:pt x="73" y="109"/>
                  <a:pt x="28" y="318"/>
                </a:cubicBezTo>
                <a:cubicBezTo>
                  <a:pt x="9" y="404"/>
                  <a:pt x="0" y="517"/>
                  <a:pt x="28" y="602"/>
                </a:cubicBezTo>
                <a:cubicBezTo>
                  <a:pt x="53" y="676"/>
                  <a:pt x="107" y="743"/>
                  <a:pt x="124" y="822"/>
                </a:cubicBezTo>
                <a:cubicBezTo>
                  <a:pt x="143" y="907"/>
                  <a:pt x="252" y="1154"/>
                  <a:pt x="136" y="1326"/>
                </a:cubicBezTo>
                <a:cubicBezTo>
                  <a:pt x="706" y="1326"/>
                  <a:pt x="706" y="1326"/>
                  <a:pt x="706" y="1326"/>
                </a:cubicBezTo>
                <a:cubicBezTo>
                  <a:pt x="724" y="1300"/>
                  <a:pt x="742" y="1275"/>
                  <a:pt x="748" y="1258"/>
                </a:cubicBezTo>
                <a:cubicBezTo>
                  <a:pt x="761" y="1220"/>
                  <a:pt x="728" y="1176"/>
                  <a:pt x="764" y="1162"/>
                </a:cubicBezTo>
                <a:cubicBezTo>
                  <a:pt x="809" y="1145"/>
                  <a:pt x="871" y="1155"/>
                  <a:pt x="916" y="1150"/>
                </a:cubicBezTo>
                <a:cubicBezTo>
                  <a:pt x="964" y="1145"/>
                  <a:pt x="1018" y="1142"/>
                  <a:pt x="1040" y="1110"/>
                </a:cubicBezTo>
                <a:cubicBezTo>
                  <a:pt x="1072" y="1064"/>
                  <a:pt x="1022" y="1005"/>
                  <a:pt x="1028" y="966"/>
                </a:cubicBezTo>
                <a:cubicBezTo>
                  <a:pt x="1033" y="935"/>
                  <a:pt x="1058" y="940"/>
                  <a:pt x="1072" y="906"/>
                </a:cubicBezTo>
                <a:cubicBezTo>
                  <a:pt x="1075" y="889"/>
                  <a:pt x="1065" y="884"/>
                  <a:pt x="1060" y="874"/>
                </a:cubicBezTo>
                <a:cubicBezTo>
                  <a:pt x="1069" y="865"/>
                  <a:pt x="1091" y="854"/>
                  <a:pt x="1084" y="842"/>
                </a:cubicBezTo>
                <a:cubicBezTo>
                  <a:pt x="1077" y="818"/>
                  <a:pt x="1067" y="786"/>
                  <a:pt x="1076" y="758"/>
                </a:cubicBezTo>
                <a:cubicBezTo>
                  <a:pt x="1100" y="730"/>
                  <a:pt x="1146" y="728"/>
                  <a:pt x="1148" y="686"/>
                </a:cubicBezTo>
                <a:close/>
              </a:path>
            </a:pathLst>
          </a:custGeom>
          <a:gradFill flip="none" rotWithShape="1">
            <a:gsLst>
              <a:gs pos="50000">
                <a:schemeClr val="tx1">
                  <a:lumMod val="70000"/>
                  <a:lumOff val="30000"/>
                </a:schemeClr>
              </a:gs>
              <a:gs pos="0">
                <a:schemeClr val="tx1">
                  <a:lumMod val="95000"/>
                  <a:lumOff val="5000"/>
                </a:schemeClr>
              </a:gs>
              <a:gs pos="100000">
                <a:schemeClr val="tx1">
                  <a:lumMod val="95000"/>
                  <a:lumOff val="5000"/>
                </a:schemeClr>
              </a:gs>
            </a:gsLst>
            <a:lin ang="18900000" scaled="1"/>
            <a:tileRect/>
          </a:gradFill>
          <a:ln w="19050">
            <a:solidFill>
              <a:schemeClr val="tx1">
                <a:lumMod val="95000"/>
                <a:lumOff val="5000"/>
              </a:schemeClr>
            </a:solidFill>
          </a:ln>
          <a:effectLst/>
        </p:spPr>
        <p:txBody>
          <a:bodyPr vert="horz" wrap="square" lIns="91440" tIns="45720" rIns="91440" bIns="45720" numCol="1" anchor="t" anchorCtr="0" compatLnSpc="1">
            <a:prstTxWarp prst="textNoShape">
              <a:avLst/>
            </a:prstTxWarp>
          </a:bodyPr>
          <a:lstStyle/>
          <a:p>
            <a:endParaRPr lang="en-US"/>
          </a:p>
        </p:txBody>
      </p:sp>
      <p:grpSp>
        <p:nvGrpSpPr>
          <p:cNvPr id="10" name="Group 9">
            <a:extLst>
              <a:ext uri="{FF2B5EF4-FFF2-40B4-BE49-F238E27FC236}">
                <a16:creationId xmlns:a16="http://schemas.microsoft.com/office/drawing/2014/main" id="{B807B601-AFFE-51E4-E19D-376102B6B65F}"/>
              </a:ext>
            </a:extLst>
          </p:cNvPr>
          <p:cNvGrpSpPr/>
          <p:nvPr/>
        </p:nvGrpSpPr>
        <p:grpSpPr>
          <a:xfrm>
            <a:off x="8374965" y="2245288"/>
            <a:ext cx="2703318" cy="2452645"/>
            <a:chOff x="982270" y="1405809"/>
            <a:chExt cx="3437331" cy="3699590"/>
          </a:xfrm>
        </p:grpSpPr>
        <p:sp>
          <p:nvSpPr>
            <p:cNvPr id="11" name="Isosceles Triangle 3">
              <a:extLst>
                <a:ext uri="{FF2B5EF4-FFF2-40B4-BE49-F238E27FC236}">
                  <a16:creationId xmlns:a16="http://schemas.microsoft.com/office/drawing/2014/main" id="{1FA53122-92DD-0ACA-135A-E4923EE0159E}"/>
                </a:ext>
              </a:extLst>
            </p:cNvPr>
            <p:cNvSpPr/>
            <p:nvPr/>
          </p:nvSpPr>
          <p:spPr>
            <a:xfrm flipV="1">
              <a:off x="1853184" y="1405809"/>
              <a:ext cx="1676610" cy="1576382"/>
            </a:xfrm>
            <a:custGeom>
              <a:avLst/>
              <a:gdLst/>
              <a:ahLst/>
              <a:cxnLst/>
              <a:rect l="l" t="t" r="r" b="b"/>
              <a:pathLst>
                <a:path w="2188171" h="2057361">
                  <a:moveTo>
                    <a:pt x="1097276" y="2057361"/>
                  </a:moveTo>
                  <a:cubicBezTo>
                    <a:pt x="1443899" y="2057361"/>
                    <a:pt x="2122958" y="1908914"/>
                    <a:pt x="2188171" y="1503241"/>
                  </a:cubicBezTo>
                  <a:cubicBezTo>
                    <a:pt x="2163927" y="1495178"/>
                    <a:pt x="2140286" y="1484410"/>
                    <a:pt x="2117168" y="1471311"/>
                  </a:cubicBezTo>
                  <a:cubicBezTo>
                    <a:pt x="1862564" y="1327050"/>
                    <a:pt x="1560409" y="669709"/>
                    <a:pt x="1264456" y="80415"/>
                  </a:cubicBezTo>
                  <a:lnTo>
                    <a:pt x="1310883" y="0"/>
                  </a:lnTo>
                  <a:lnTo>
                    <a:pt x="778206" y="0"/>
                  </a:lnTo>
                  <a:cubicBezTo>
                    <a:pt x="415839" y="550951"/>
                    <a:pt x="-2358" y="1141295"/>
                    <a:pt x="11" y="1433918"/>
                  </a:cubicBezTo>
                  <a:cubicBezTo>
                    <a:pt x="3148" y="1821495"/>
                    <a:pt x="491273" y="2057361"/>
                    <a:pt x="1097276" y="2057361"/>
                  </a:cubicBezTo>
                  <a:close/>
                </a:path>
              </a:pathLst>
            </a:custGeom>
            <a:gradFill>
              <a:gsLst>
                <a:gs pos="47000">
                  <a:srgbClr val="EB8B3C"/>
                </a:gs>
                <a:gs pos="0">
                  <a:srgbClr val="AD5207"/>
                </a:gs>
                <a:gs pos="100000">
                  <a:schemeClr val="accent6"/>
                </a:gs>
              </a:gsLst>
            </a:gradFill>
            <a:ln w="57150">
              <a:solidFill>
                <a:schemeClr val="bg1">
                  <a:lumMod val="95000"/>
                </a:schemeClr>
              </a:solid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2" name="Isosceles Triangle 3">
              <a:extLst>
                <a:ext uri="{FF2B5EF4-FFF2-40B4-BE49-F238E27FC236}">
                  <a16:creationId xmlns:a16="http://schemas.microsoft.com/office/drawing/2014/main" id="{7B550C56-7AC0-A741-2C72-0C7BC1AC5C2A}"/>
                </a:ext>
              </a:extLst>
            </p:cNvPr>
            <p:cNvSpPr/>
            <p:nvPr/>
          </p:nvSpPr>
          <p:spPr>
            <a:xfrm rot="14400000" flipH="1">
              <a:off x="2793689" y="1957894"/>
              <a:ext cx="1675442" cy="1576382"/>
            </a:xfrm>
            <a:custGeom>
              <a:avLst/>
              <a:gdLst/>
              <a:ahLst/>
              <a:cxnLst/>
              <a:rect l="l" t="t" r="r" b="b"/>
              <a:pathLst>
                <a:path w="2186646" h="2057361">
                  <a:moveTo>
                    <a:pt x="50507" y="1635375"/>
                  </a:moveTo>
                  <a:cubicBezTo>
                    <a:pt x="190339" y="1901653"/>
                    <a:pt x="604898" y="2057361"/>
                    <a:pt x="1097276" y="2057361"/>
                  </a:cubicBezTo>
                  <a:cubicBezTo>
                    <a:pt x="1439870" y="2057361"/>
                    <a:pt x="2107216" y="1912345"/>
                    <a:pt x="2186646" y="1517443"/>
                  </a:cubicBezTo>
                  <a:cubicBezTo>
                    <a:pt x="2145694" y="1508942"/>
                    <a:pt x="2105984" y="1493643"/>
                    <a:pt x="2067706" y="1471954"/>
                  </a:cubicBezTo>
                  <a:cubicBezTo>
                    <a:pt x="1813102" y="1327693"/>
                    <a:pt x="1510947" y="670352"/>
                    <a:pt x="1214994" y="81058"/>
                  </a:cubicBezTo>
                  <a:lnTo>
                    <a:pt x="1261793" y="0"/>
                  </a:lnTo>
                  <a:lnTo>
                    <a:pt x="778206" y="0"/>
                  </a:lnTo>
                  <a:cubicBezTo>
                    <a:pt x="415839" y="550951"/>
                    <a:pt x="-2358" y="1141294"/>
                    <a:pt x="11" y="1433918"/>
                  </a:cubicBezTo>
                  <a:cubicBezTo>
                    <a:pt x="599" y="1506589"/>
                    <a:pt x="18237" y="1573926"/>
                    <a:pt x="50507" y="1635375"/>
                  </a:cubicBezTo>
                  <a:close/>
                </a:path>
              </a:pathLst>
            </a:custGeom>
            <a:gradFill>
              <a:gsLst>
                <a:gs pos="81700">
                  <a:srgbClr val="0299DA"/>
                </a:gs>
                <a:gs pos="0">
                  <a:srgbClr val="0D3376"/>
                </a:gs>
                <a:gs pos="100000">
                  <a:srgbClr val="00B0F0"/>
                </a:gs>
              </a:gsLst>
            </a:gradFill>
            <a:ln w="57150">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Isosceles Triangle 3">
              <a:extLst>
                <a:ext uri="{FF2B5EF4-FFF2-40B4-BE49-F238E27FC236}">
                  <a16:creationId xmlns:a16="http://schemas.microsoft.com/office/drawing/2014/main" id="{D57D3E50-17B5-D709-713C-1A1FE181E73A}"/>
                </a:ext>
              </a:extLst>
            </p:cNvPr>
            <p:cNvSpPr/>
            <p:nvPr/>
          </p:nvSpPr>
          <p:spPr>
            <a:xfrm rot="18000000" flipH="1">
              <a:off x="2760029" y="3010689"/>
              <a:ext cx="1670605" cy="1576382"/>
            </a:xfrm>
            <a:custGeom>
              <a:avLst/>
              <a:gdLst/>
              <a:ahLst/>
              <a:cxnLst/>
              <a:rect l="l" t="t" r="r" b="b"/>
              <a:pathLst>
                <a:path w="2180334" h="2057361">
                  <a:moveTo>
                    <a:pt x="252332" y="813832"/>
                  </a:moveTo>
                  <a:cubicBezTo>
                    <a:pt x="102783" y="1066864"/>
                    <a:pt x="-1174" y="1287606"/>
                    <a:pt x="11" y="1433919"/>
                  </a:cubicBezTo>
                  <a:cubicBezTo>
                    <a:pt x="3148" y="1821495"/>
                    <a:pt x="491273" y="2057361"/>
                    <a:pt x="1097276" y="2057361"/>
                  </a:cubicBezTo>
                  <a:cubicBezTo>
                    <a:pt x="1433748" y="2057361"/>
                    <a:pt x="2083468" y="1917482"/>
                    <a:pt x="2180334" y="1537981"/>
                  </a:cubicBezTo>
                  <a:cubicBezTo>
                    <a:pt x="2151229" y="1529910"/>
                    <a:pt x="2122821" y="1517403"/>
                    <a:pt x="2094992" y="1500978"/>
                  </a:cubicBezTo>
                  <a:cubicBezTo>
                    <a:pt x="1798854" y="1326198"/>
                    <a:pt x="1520348" y="691527"/>
                    <a:pt x="1239612" y="114703"/>
                  </a:cubicBezTo>
                  <a:lnTo>
                    <a:pt x="1305836" y="0"/>
                  </a:lnTo>
                  <a:lnTo>
                    <a:pt x="778206" y="0"/>
                  </a:lnTo>
                  <a:cubicBezTo>
                    <a:pt x="597022" y="275475"/>
                    <a:pt x="401881" y="560799"/>
                    <a:pt x="252332" y="813832"/>
                  </a:cubicBezTo>
                  <a:close/>
                </a:path>
              </a:pathLst>
            </a:custGeom>
            <a:gradFill>
              <a:gsLst>
                <a:gs pos="0">
                  <a:srgbClr val="7E0300"/>
                </a:gs>
                <a:gs pos="79000">
                  <a:srgbClr val="E50807"/>
                </a:gs>
                <a:gs pos="100000">
                  <a:srgbClr val="FF0000"/>
                </a:gs>
              </a:gsLst>
            </a:gradFill>
            <a:ln w="57150">
              <a:solidFill>
                <a:schemeClr val="bg1">
                  <a:lumMod val="95000"/>
                </a:schemeClr>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4" name="Isosceles Triangle 3">
              <a:extLst>
                <a:ext uri="{FF2B5EF4-FFF2-40B4-BE49-F238E27FC236}">
                  <a16:creationId xmlns:a16="http://schemas.microsoft.com/office/drawing/2014/main" id="{A1C6ECBD-5787-A0FA-5FA6-CFA38FFE8C0D}"/>
                </a:ext>
              </a:extLst>
            </p:cNvPr>
            <p:cNvSpPr/>
            <p:nvPr/>
          </p:nvSpPr>
          <p:spPr>
            <a:xfrm rot="7200000">
              <a:off x="934162" y="1953876"/>
              <a:ext cx="1672597" cy="1576382"/>
            </a:xfrm>
            <a:custGeom>
              <a:avLst/>
              <a:gdLst/>
              <a:ahLst/>
              <a:cxnLst/>
              <a:rect l="l" t="t" r="r" b="b"/>
              <a:pathLst>
                <a:path w="2182933" h="2057361">
                  <a:moveTo>
                    <a:pt x="38879" y="1635374"/>
                  </a:moveTo>
                  <a:cubicBezTo>
                    <a:pt x="20780" y="1600909"/>
                    <a:pt x="7284" y="1564592"/>
                    <a:pt x="0" y="1526256"/>
                  </a:cubicBezTo>
                  <a:cubicBezTo>
                    <a:pt x="22828" y="1518153"/>
                    <a:pt x="45187" y="1507839"/>
                    <a:pt x="67077" y="1495436"/>
                  </a:cubicBezTo>
                  <a:cubicBezTo>
                    <a:pt x="321681" y="1351176"/>
                    <a:pt x="623835" y="693835"/>
                    <a:pt x="919789" y="104541"/>
                  </a:cubicBezTo>
                  <a:lnTo>
                    <a:pt x="859433" y="0"/>
                  </a:lnTo>
                  <a:lnTo>
                    <a:pt x="1410055" y="0"/>
                  </a:lnTo>
                  <a:cubicBezTo>
                    <a:pt x="1769230" y="531536"/>
                    <a:pt x="2179619" y="1090065"/>
                    <a:pt x="2182914" y="1433918"/>
                  </a:cubicBezTo>
                  <a:cubicBezTo>
                    <a:pt x="2187305" y="1892075"/>
                    <a:pt x="1451404" y="2057361"/>
                    <a:pt x="1085649" y="2057361"/>
                  </a:cubicBezTo>
                  <a:cubicBezTo>
                    <a:pt x="593271" y="2057361"/>
                    <a:pt x="178712" y="1901652"/>
                    <a:pt x="38879" y="1635374"/>
                  </a:cubicBezTo>
                  <a:close/>
                </a:path>
              </a:pathLst>
            </a:custGeom>
            <a:gradFill>
              <a:gsLst>
                <a:gs pos="54000">
                  <a:schemeClr val="accent2">
                    <a:lumMod val="75000"/>
                  </a:schemeClr>
                </a:gs>
                <a:gs pos="0">
                  <a:schemeClr val="accent2">
                    <a:lumMod val="50000"/>
                  </a:schemeClr>
                </a:gs>
                <a:gs pos="100000">
                  <a:schemeClr val="accent2">
                    <a:lumMod val="40000"/>
                    <a:lumOff val="60000"/>
                  </a:schemeClr>
                </a:gs>
              </a:gsLst>
            </a:gradFill>
            <a:ln w="57150">
              <a:solidFill>
                <a:schemeClr val="bg1">
                  <a:lumMod val="95000"/>
                </a:schemeClr>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15" name="Isosceles Triangle 3">
              <a:extLst>
                <a:ext uri="{FF2B5EF4-FFF2-40B4-BE49-F238E27FC236}">
                  <a16:creationId xmlns:a16="http://schemas.microsoft.com/office/drawing/2014/main" id="{66C2AC7F-BC51-A1CC-7328-8A91B0E1A4A4}"/>
                </a:ext>
              </a:extLst>
            </p:cNvPr>
            <p:cNvSpPr/>
            <p:nvPr/>
          </p:nvSpPr>
          <p:spPr>
            <a:xfrm>
              <a:off x="1865498" y="3529017"/>
              <a:ext cx="1669190" cy="1576382"/>
            </a:xfrm>
            <a:custGeom>
              <a:avLst/>
              <a:gdLst/>
              <a:ahLst/>
              <a:cxnLst/>
              <a:rect l="l" t="t" r="r" b="b"/>
              <a:pathLst>
                <a:path w="2178487" h="2057361">
                  <a:moveTo>
                    <a:pt x="895695" y="0"/>
                  </a:moveTo>
                  <a:lnTo>
                    <a:pt x="1405609" y="0"/>
                  </a:lnTo>
                  <a:cubicBezTo>
                    <a:pt x="1764784" y="531537"/>
                    <a:pt x="2175173" y="1090065"/>
                    <a:pt x="2178468" y="1433918"/>
                  </a:cubicBezTo>
                  <a:cubicBezTo>
                    <a:pt x="2182859" y="1892075"/>
                    <a:pt x="1446958" y="2057361"/>
                    <a:pt x="1081203" y="2057361"/>
                  </a:cubicBezTo>
                  <a:cubicBezTo>
                    <a:pt x="535014" y="2057361"/>
                    <a:pt x="84582" y="1865759"/>
                    <a:pt x="0" y="1543817"/>
                  </a:cubicBezTo>
                  <a:cubicBezTo>
                    <a:pt x="36694" y="1536726"/>
                    <a:pt x="72316" y="1522332"/>
                    <a:pt x="107037" y="1501840"/>
                  </a:cubicBezTo>
                  <a:cubicBezTo>
                    <a:pt x="403175" y="1327060"/>
                    <a:pt x="681680" y="692388"/>
                    <a:pt x="962417" y="115565"/>
                  </a:cubicBezTo>
                  <a:close/>
                </a:path>
              </a:pathLst>
            </a:custGeom>
            <a:gradFill>
              <a:gsLst>
                <a:gs pos="0">
                  <a:srgbClr val="005E0B">
                    <a:lumMod val="71000"/>
                  </a:srgbClr>
                </a:gs>
                <a:gs pos="72000">
                  <a:srgbClr val="00B50A">
                    <a:lumMod val="89000"/>
                  </a:srgbClr>
                </a:gs>
                <a:gs pos="100000">
                  <a:srgbClr val="00D00A"/>
                </a:gs>
              </a:gsLst>
            </a:gradFill>
            <a:ln w="57150">
              <a:solidFill>
                <a:schemeClr val="bg1">
                  <a:lumMod val="95000"/>
                </a:schemeClr>
              </a:solid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16" name="Isosceles Triangle 3">
              <a:extLst>
                <a:ext uri="{FF2B5EF4-FFF2-40B4-BE49-F238E27FC236}">
                  <a16:creationId xmlns:a16="http://schemas.microsoft.com/office/drawing/2014/main" id="{165589DC-2941-CE78-375E-A15FBD7D6CB7}"/>
                </a:ext>
              </a:extLst>
            </p:cNvPr>
            <p:cNvSpPr/>
            <p:nvPr/>
          </p:nvSpPr>
          <p:spPr>
            <a:xfrm rot="3600000">
              <a:off x="965149" y="3013900"/>
              <a:ext cx="1668360" cy="1576382"/>
            </a:xfrm>
            <a:custGeom>
              <a:avLst/>
              <a:gdLst/>
              <a:ahLst/>
              <a:cxnLst/>
              <a:rect l="l" t="t" r="r" b="b"/>
              <a:pathLst>
                <a:path w="2177404" h="2057361">
                  <a:moveTo>
                    <a:pt x="846196" y="0"/>
                  </a:moveTo>
                  <a:lnTo>
                    <a:pt x="1404526" y="0"/>
                  </a:lnTo>
                  <a:cubicBezTo>
                    <a:pt x="1763701" y="531536"/>
                    <a:pt x="2174090" y="1090065"/>
                    <a:pt x="2177385" y="1433918"/>
                  </a:cubicBezTo>
                  <a:cubicBezTo>
                    <a:pt x="2181776" y="1892075"/>
                    <a:pt x="1445875" y="2057361"/>
                    <a:pt x="1080120" y="2057361"/>
                  </a:cubicBezTo>
                  <a:cubicBezTo>
                    <a:pt x="536352" y="2057361"/>
                    <a:pt x="87494" y="1867454"/>
                    <a:pt x="0" y="1548095"/>
                  </a:cubicBezTo>
                  <a:lnTo>
                    <a:pt x="66534" y="1517422"/>
                  </a:lnTo>
                  <a:cubicBezTo>
                    <a:pt x="362672" y="1342642"/>
                    <a:pt x="641178" y="707971"/>
                    <a:pt x="921914" y="131147"/>
                  </a:cubicBezTo>
                  <a:close/>
                </a:path>
              </a:pathLst>
            </a:custGeom>
            <a:gradFill>
              <a:gsLst>
                <a:gs pos="0">
                  <a:srgbClr val="3F2C56"/>
                </a:gs>
                <a:gs pos="100000">
                  <a:srgbClr val="9600EA"/>
                </a:gs>
              </a:gsLst>
            </a:gradFill>
            <a:ln w="57150">
              <a:solidFill>
                <a:schemeClr val="bg1">
                  <a:lumMod val="95000"/>
                </a:schemeClr>
              </a:solid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F0CD67EA-0172-A6CF-40EA-0EECA76A4331}"/>
                </a:ext>
              </a:extLst>
            </p:cNvPr>
            <p:cNvGrpSpPr/>
            <p:nvPr/>
          </p:nvGrpSpPr>
          <p:grpSpPr>
            <a:xfrm>
              <a:off x="1939124" y="2493792"/>
              <a:ext cx="1523623" cy="1523624"/>
              <a:chOff x="3848653" y="2984453"/>
              <a:chExt cx="1446696" cy="1446697"/>
            </a:xfrm>
          </p:grpSpPr>
          <p:sp>
            <p:nvSpPr>
              <p:cNvPr id="19" name="Oval 18">
                <a:extLst>
                  <a:ext uri="{FF2B5EF4-FFF2-40B4-BE49-F238E27FC236}">
                    <a16:creationId xmlns:a16="http://schemas.microsoft.com/office/drawing/2014/main" id="{1339383D-371C-0C74-67FE-1FD684386B47}"/>
                  </a:ext>
                </a:extLst>
              </p:cNvPr>
              <p:cNvSpPr/>
              <p:nvPr/>
            </p:nvSpPr>
            <p:spPr>
              <a:xfrm>
                <a:off x="3848653" y="2984453"/>
                <a:ext cx="1446696" cy="14466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0" name="Oval 19">
                <a:extLst>
                  <a:ext uri="{FF2B5EF4-FFF2-40B4-BE49-F238E27FC236}">
                    <a16:creationId xmlns:a16="http://schemas.microsoft.com/office/drawing/2014/main" id="{EBF21679-F7A5-583E-3D1E-19CDE639DC8E}"/>
                  </a:ext>
                </a:extLst>
              </p:cNvPr>
              <p:cNvSpPr>
                <a:spLocks noChangeAspect="1"/>
              </p:cNvSpPr>
              <p:nvPr/>
            </p:nvSpPr>
            <p:spPr>
              <a:xfrm>
                <a:off x="3920984" y="3056787"/>
                <a:ext cx="1302026" cy="1302027"/>
              </a:xfrm>
              <a:prstGeom prst="ellipse">
                <a:avLst/>
              </a:prstGeom>
              <a:gradFill flip="none" rotWithShape="1">
                <a:gsLst>
                  <a:gs pos="100000">
                    <a:schemeClr val="tx1">
                      <a:lumMod val="75000"/>
                      <a:lumOff val="25000"/>
                    </a:schemeClr>
                  </a:gs>
                  <a:gs pos="0">
                    <a:schemeClr val="bg1">
                      <a:lumMod val="6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b="1" dirty="0">
                  <a:solidFill>
                    <a:srgbClr val="F6F6F6"/>
                  </a:solidFill>
                  <a:effectLst>
                    <a:outerShdw blurRad="50800" dist="38100" dir="5400000" algn="t" rotWithShape="0">
                      <a:prstClr val="black">
                        <a:alpha val="40000"/>
                      </a:prstClr>
                    </a:outerShdw>
                  </a:effectLst>
                </a:endParaRPr>
              </a:p>
            </p:txBody>
          </p:sp>
        </p:grpSp>
      </p:grpSp>
      <p:sp>
        <p:nvSpPr>
          <p:cNvPr id="21" name="TextBox 20">
            <a:extLst>
              <a:ext uri="{FF2B5EF4-FFF2-40B4-BE49-F238E27FC236}">
                <a16:creationId xmlns:a16="http://schemas.microsoft.com/office/drawing/2014/main" id="{8FEE4316-BF38-DAEA-945F-2058F24CB176}"/>
              </a:ext>
            </a:extLst>
          </p:cNvPr>
          <p:cNvSpPr txBox="1"/>
          <p:nvPr/>
        </p:nvSpPr>
        <p:spPr>
          <a:xfrm>
            <a:off x="10014714" y="2814973"/>
            <a:ext cx="1152579"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Recognize</a:t>
            </a:r>
          </a:p>
        </p:txBody>
      </p:sp>
      <p:sp>
        <p:nvSpPr>
          <p:cNvPr id="22" name="TextBox 21">
            <a:extLst>
              <a:ext uri="{FF2B5EF4-FFF2-40B4-BE49-F238E27FC236}">
                <a16:creationId xmlns:a16="http://schemas.microsoft.com/office/drawing/2014/main" id="{C5C8BFAA-8AF6-29A2-B34D-2E3981BBDAF4}"/>
              </a:ext>
            </a:extLst>
          </p:cNvPr>
          <p:cNvSpPr txBox="1"/>
          <p:nvPr/>
        </p:nvSpPr>
        <p:spPr>
          <a:xfrm>
            <a:off x="10149606" y="3618815"/>
            <a:ext cx="882797"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Evaluate</a:t>
            </a:r>
          </a:p>
        </p:txBody>
      </p:sp>
      <p:sp>
        <p:nvSpPr>
          <p:cNvPr id="24" name="TextBox 23">
            <a:extLst>
              <a:ext uri="{FF2B5EF4-FFF2-40B4-BE49-F238E27FC236}">
                <a16:creationId xmlns:a16="http://schemas.microsoft.com/office/drawing/2014/main" id="{3D99A96C-921E-59C4-F089-4280FB460137}"/>
              </a:ext>
            </a:extLst>
          </p:cNvPr>
          <p:cNvSpPr txBox="1"/>
          <p:nvPr/>
        </p:nvSpPr>
        <p:spPr>
          <a:xfrm>
            <a:off x="9212642" y="4151038"/>
            <a:ext cx="1180514"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Implement</a:t>
            </a:r>
          </a:p>
        </p:txBody>
      </p:sp>
      <p:sp>
        <p:nvSpPr>
          <p:cNvPr id="26" name="TextBox 25">
            <a:extLst>
              <a:ext uri="{FF2B5EF4-FFF2-40B4-BE49-F238E27FC236}">
                <a16:creationId xmlns:a16="http://schemas.microsoft.com/office/drawing/2014/main" id="{BB680979-A89B-2D6C-70E6-E13E6C6EBFEF}"/>
              </a:ext>
            </a:extLst>
          </p:cNvPr>
          <p:cNvSpPr txBox="1"/>
          <p:nvPr/>
        </p:nvSpPr>
        <p:spPr>
          <a:xfrm>
            <a:off x="8168858" y="3543570"/>
            <a:ext cx="1375930" cy="646331"/>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Make</a:t>
            </a:r>
          </a:p>
          <a:p>
            <a:pPr algn="ctr"/>
            <a:r>
              <a:rPr lang="en-US" sz="1800" dirty="0">
                <a:solidFill>
                  <a:schemeClr val="bg1"/>
                </a:solidFill>
                <a:latin typeface="+mj-lt"/>
              </a:rPr>
              <a:t>Decision</a:t>
            </a:r>
          </a:p>
        </p:txBody>
      </p:sp>
      <p:sp>
        <p:nvSpPr>
          <p:cNvPr id="27" name="TextBox 26">
            <a:extLst>
              <a:ext uri="{FF2B5EF4-FFF2-40B4-BE49-F238E27FC236}">
                <a16:creationId xmlns:a16="http://schemas.microsoft.com/office/drawing/2014/main" id="{28AAC735-34BD-4E6A-A424-A0100CC54E8D}"/>
              </a:ext>
            </a:extLst>
          </p:cNvPr>
          <p:cNvSpPr txBox="1"/>
          <p:nvPr/>
        </p:nvSpPr>
        <p:spPr>
          <a:xfrm>
            <a:off x="8248902" y="2814876"/>
            <a:ext cx="1033930" cy="584775"/>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Generate</a:t>
            </a:r>
          </a:p>
          <a:p>
            <a:pPr algn="ctr"/>
            <a:r>
              <a:rPr lang="en-US" sz="1600" dirty="0">
                <a:solidFill>
                  <a:schemeClr val="bg1"/>
                </a:solidFill>
                <a:latin typeface="+mj-lt"/>
              </a:rPr>
              <a:t>Idea</a:t>
            </a:r>
          </a:p>
        </p:txBody>
      </p:sp>
      <p:sp>
        <p:nvSpPr>
          <p:cNvPr id="28" name="TextBox 27">
            <a:extLst>
              <a:ext uri="{FF2B5EF4-FFF2-40B4-BE49-F238E27FC236}">
                <a16:creationId xmlns:a16="http://schemas.microsoft.com/office/drawing/2014/main" id="{881FF70B-07B3-038F-39D4-D7D198B0DFCE}"/>
              </a:ext>
            </a:extLst>
          </p:cNvPr>
          <p:cNvSpPr txBox="1"/>
          <p:nvPr/>
        </p:nvSpPr>
        <p:spPr>
          <a:xfrm>
            <a:off x="9277035" y="2380943"/>
            <a:ext cx="838007" cy="369332"/>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Define</a:t>
            </a:r>
          </a:p>
        </p:txBody>
      </p:sp>
    </p:spTree>
    <p:extLst>
      <p:ext uri="{BB962C8B-B14F-4D97-AF65-F5344CB8AC3E}">
        <p14:creationId xmlns:p14="http://schemas.microsoft.com/office/powerpoint/2010/main" val="160869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AE259-D767-0EF2-E944-0E4F7B4ECD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48387D-E823-C6F3-D694-48332CC2DD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A4E94A-D042-774A-4DBF-ABF9254B5196}"/>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480E722-BB46-EA64-5EB3-E881888AC0E3}"/>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EF897B-88E1-410C-D72F-843C14080B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CF2C38D-E866-43B8-637A-AB8B4A2D906C}"/>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Examples of Problem Solving</a:t>
            </a:r>
            <a:endParaRPr lang="en-US" sz="1100" b="1"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DCE97C4-F50D-225B-E486-27BB4CEFF511}"/>
              </a:ext>
            </a:extLst>
          </p:cNvPr>
          <p:cNvSpPr txBox="1"/>
          <p:nvPr/>
        </p:nvSpPr>
        <p:spPr>
          <a:xfrm>
            <a:off x="309692" y="2400923"/>
            <a:ext cx="6854902" cy="3539430"/>
          </a:xfrm>
          <a:prstGeom prst="rect">
            <a:avLst/>
          </a:prstGeom>
          <a:noFill/>
        </p:spPr>
        <p:txBody>
          <a:bodyPr wrap="square">
            <a:spAutoFit/>
          </a:bodyPr>
          <a:lstStyle/>
          <a:p>
            <a:r>
              <a:rPr lang="en-US" sz="1600" dirty="0">
                <a:solidFill>
                  <a:srgbClr val="050E17"/>
                </a:solidFill>
                <a:latin typeface="-apple-system"/>
              </a:rPr>
              <a:t>After discussing various options, they reach a compromise: Amy will receive a one-time bonus that will be equivalent to a 5% increase in her salary. She will also receive additional stock options that will vest over the next two years. In exchange, Amy agrees to delay her next salary review by six months.</a:t>
            </a:r>
          </a:p>
          <a:p>
            <a:r>
              <a:rPr lang="en-US" sz="1600" dirty="0">
                <a:solidFill>
                  <a:srgbClr val="050E17"/>
                </a:solidFill>
                <a:latin typeface="-apple-system"/>
              </a:rPr>
              <a:t>Amy and Bob both leave the negotiation feeling satisfied with the outcome. Amy receives recognition for her contributions, and the company is able to manage its budget while retaining a valuable employee.</a:t>
            </a:r>
          </a:p>
          <a:p>
            <a:endParaRPr lang="en-US" sz="1600" dirty="0">
              <a:solidFill>
                <a:srgbClr val="050E17"/>
              </a:solidFill>
              <a:latin typeface="-apple-system"/>
            </a:endParaRPr>
          </a:p>
          <a:p>
            <a:pPr algn="ctr"/>
            <a:r>
              <a:rPr lang="en-US" sz="1600" b="1" dirty="0">
                <a:solidFill>
                  <a:srgbClr val="050E17"/>
                </a:solidFill>
                <a:latin typeface="-apple-system"/>
              </a:rPr>
              <a:t>In this case study, Amy and Bob engaged in problem-solving negotiation by exploring different options and finding a compromise that met both of their needs. They focused on the underlying interests and concerns of each party, rather than taking a positional approach, which helped them to reach a mutually acceptable solution.</a:t>
            </a:r>
          </a:p>
          <a:p>
            <a:endParaRPr lang="en-US" sz="1600" dirty="0">
              <a:solidFill>
                <a:srgbClr val="050E17"/>
              </a:solidFill>
              <a:latin typeface="-apple-system"/>
            </a:endParaRPr>
          </a:p>
        </p:txBody>
      </p:sp>
      <p:sp>
        <p:nvSpPr>
          <p:cNvPr id="8" name="TextBox 7">
            <a:extLst>
              <a:ext uri="{FF2B5EF4-FFF2-40B4-BE49-F238E27FC236}">
                <a16:creationId xmlns:a16="http://schemas.microsoft.com/office/drawing/2014/main" id="{C815BB1E-1B95-ADB7-346B-ECBFE748BC34}"/>
              </a:ext>
            </a:extLst>
          </p:cNvPr>
          <p:cNvSpPr txBox="1"/>
          <p:nvPr/>
        </p:nvSpPr>
        <p:spPr>
          <a:xfrm>
            <a:off x="414170" y="1877703"/>
            <a:ext cx="3415552" cy="523220"/>
          </a:xfrm>
          <a:prstGeom prst="rect">
            <a:avLst/>
          </a:prstGeom>
          <a:noFill/>
        </p:spPr>
        <p:txBody>
          <a:bodyPr wrap="square">
            <a:spAutoFit/>
          </a:bodyPr>
          <a:lstStyle/>
          <a:p>
            <a:r>
              <a:rPr lang="en-IN" sz="2800" b="1" dirty="0">
                <a:effectLst>
                  <a:outerShdw blurRad="38100" dist="38100" dir="2700000" algn="tl">
                    <a:srgbClr val="000000">
                      <a:alpha val="43137"/>
                    </a:srgbClr>
                  </a:outerShdw>
                </a:effectLst>
                <a:latin typeface="Times New Roman" pitchFamily="18" charset="0"/>
                <a:cs typeface="Times New Roman" pitchFamily="18" charset="0"/>
              </a:rPr>
              <a:t>Case Study  No.3</a:t>
            </a:r>
            <a:endParaRPr lang="en-US" sz="2800" dirty="0"/>
          </a:p>
        </p:txBody>
      </p:sp>
      <p:sp>
        <p:nvSpPr>
          <p:cNvPr id="2" name="Rectangle 1">
            <a:extLst>
              <a:ext uri="{FF2B5EF4-FFF2-40B4-BE49-F238E27FC236}">
                <a16:creationId xmlns:a16="http://schemas.microsoft.com/office/drawing/2014/main" id="{B62AE3A0-BB46-95B2-5DCA-76EA35E8C885}"/>
              </a:ext>
            </a:extLst>
          </p:cNvPr>
          <p:cNvSpPr/>
          <p:nvPr/>
        </p:nvSpPr>
        <p:spPr>
          <a:xfrm>
            <a:off x="165407" y="6470697"/>
            <a:ext cx="4179349" cy="307777"/>
          </a:xfrm>
          <a:prstGeom prst="rect">
            <a:avLst/>
          </a:prstGeom>
        </p:spPr>
        <p:txBody>
          <a:bodyPr wrap="none">
            <a:spAutoFit/>
          </a:bodyPr>
          <a:lstStyle/>
          <a:p>
            <a:pPr algn="l" rtl="0"/>
            <a:r>
              <a:rPr lang="ar-EG" sz="1400" dirty="0"/>
              <a:t>https://careersidekick.com/problem-solving-examples/</a:t>
            </a:r>
          </a:p>
        </p:txBody>
      </p:sp>
      <p:sp>
        <p:nvSpPr>
          <p:cNvPr id="6" name="Rectangle: Rounded Corners 5">
            <a:extLst>
              <a:ext uri="{FF2B5EF4-FFF2-40B4-BE49-F238E27FC236}">
                <a16:creationId xmlns:a16="http://schemas.microsoft.com/office/drawing/2014/main" id="{48B0DD95-4FBE-D580-452E-65AAD87BA180}"/>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6">
            <a:extLst>
              <a:ext uri="{FF2B5EF4-FFF2-40B4-BE49-F238E27FC236}">
                <a16:creationId xmlns:a16="http://schemas.microsoft.com/office/drawing/2014/main" id="{B996BC96-1A4A-1944-AEEA-DD212F4C57D4}"/>
              </a:ext>
            </a:extLst>
          </p:cNvPr>
          <p:cNvSpPr>
            <a:spLocks/>
          </p:cNvSpPr>
          <p:nvPr/>
        </p:nvSpPr>
        <p:spPr bwMode="auto">
          <a:xfrm>
            <a:off x="7831560" y="2182501"/>
            <a:ext cx="3942678" cy="3527772"/>
          </a:xfrm>
          <a:custGeom>
            <a:avLst/>
            <a:gdLst>
              <a:gd name="T0" fmla="*/ 1148 w 1149"/>
              <a:gd name="T1" fmla="*/ 686 h 1326"/>
              <a:gd name="T2" fmla="*/ 1124 w 1149"/>
              <a:gd name="T3" fmla="*/ 634 h 1326"/>
              <a:gd name="T4" fmla="*/ 1020 w 1149"/>
              <a:gd name="T5" fmla="*/ 498 h 1326"/>
              <a:gd name="T6" fmla="*/ 1016 w 1149"/>
              <a:gd name="T7" fmla="*/ 398 h 1326"/>
              <a:gd name="T8" fmla="*/ 980 w 1149"/>
              <a:gd name="T9" fmla="*/ 314 h 1326"/>
              <a:gd name="T10" fmla="*/ 948 w 1149"/>
              <a:gd name="T11" fmla="*/ 222 h 1326"/>
              <a:gd name="T12" fmla="*/ 884 w 1149"/>
              <a:gd name="T13" fmla="*/ 134 h 1326"/>
              <a:gd name="T14" fmla="*/ 480 w 1149"/>
              <a:gd name="T15" fmla="*/ 2 h 1326"/>
              <a:gd name="T16" fmla="*/ 28 w 1149"/>
              <a:gd name="T17" fmla="*/ 318 h 1326"/>
              <a:gd name="T18" fmla="*/ 28 w 1149"/>
              <a:gd name="T19" fmla="*/ 602 h 1326"/>
              <a:gd name="T20" fmla="*/ 124 w 1149"/>
              <a:gd name="T21" fmla="*/ 822 h 1326"/>
              <a:gd name="T22" fmla="*/ 136 w 1149"/>
              <a:gd name="T23" fmla="*/ 1326 h 1326"/>
              <a:gd name="T24" fmla="*/ 706 w 1149"/>
              <a:gd name="T25" fmla="*/ 1326 h 1326"/>
              <a:gd name="T26" fmla="*/ 748 w 1149"/>
              <a:gd name="T27" fmla="*/ 1258 h 1326"/>
              <a:gd name="T28" fmla="*/ 764 w 1149"/>
              <a:gd name="T29" fmla="*/ 1162 h 1326"/>
              <a:gd name="T30" fmla="*/ 916 w 1149"/>
              <a:gd name="T31" fmla="*/ 1150 h 1326"/>
              <a:gd name="T32" fmla="*/ 1040 w 1149"/>
              <a:gd name="T33" fmla="*/ 1110 h 1326"/>
              <a:gd name="T34" fmla="*/ 1028 w 1149"/>
              <a:gd name="T35" fmla="*/ 966 h 1326"/>
              <a:gd name="T36" fmla="*/ 1072 w 1149"/>
              <a:gd name="T37" fmla="*/ 906 h 1326"/>
              <a:gd name="T38" fmla="*/ 1060 w 1149"/>
              <a:gd name="T39" fmla="*/ 874 h 1326"/>
              <a:gd name="T40" fmla="*/ 1084 w 1149"/>
              <a:gd name="T41" fmla="*/ 842 h 1326"/>
              <a:gd name="T42" fmla="*/ 1076 w 1149"/>
              <a:gd name="T43" fmla="*/ 758 h 1326"/>
              <a:gd name="T44" fmla="*/ 1148 w 1149"/>
              <a:gd name="T45" fmla="*/ 686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9" h="1326">
                <a:moveTo>
                  <a:pt x="1148" y="686"/>
                </a:moveTo>
                <a:cubicBezTo>
                  <a:pt x="1149" y="671"/>
                  <a:pt x="1134" y="649"/>
                  <a:pt x="1124" y="634"/>
                </a:cubicBezTo>
                <a:cubicBezTo>
                  <a:pt x="1092" y="590"/>
                  <a:pt x="1033" y="544"/>
                  <a:pt x="1020" y="498"/>
                </a:cubicBezTo>
                <a:cubicBezTo>
                  <a:pt x="1010" y="462"/>
                  <a:pt x="1021" y="433"/>
                  <a:pt x="1016" y="398"/>
                </a:cubicBezTo>
                <a:cubicBezTo>
                  <a:pt x="1012" y="371"/>
                  <a:pt x="994" y="344"/>
                  <a:pt x="980" y="314"/>
                </a:cubicBezTo>
                <a:cubicBezTo>
                  <a:pt x="966" y="283"/>
                  <a:pt x="960" y="248"/>
                  <a:pt x="948" y="222"/>
                </a:cubicBezTo>
                <a:cubicBezTo>
                  <a:pt x="931" y="186"/>
                  <a:pt x="905" y="155"/>
                  <a:pt x="884" y="134"/>
                </a:cubicBezTo>
                <a:cubicBezTo>
                  <a:pt x="793" y="43"/>
                  <a:pt x="645" y="0"/>
                  <a:pt x="480" y="2"/>
                </a:cubicBezTo>
                <a:cubicBezTo>
                  <a:pt x="230" y="4"/>
                  <a:pt x="73" y="109"/>
                  <a:pt x="28" y="318"/>
                </a:cubicBezTo>
                <a:cubicBezTo>
                  <a:pt x="9" y="404"/>
                  <a:pt x="0" y="517"/>
                  <a:pt x="28" y="602"/>
                </a:cubicBezTo>
                <a:cubicBezTo>
                  <a:pt x="53" y="676"/>
                  <a:pt x="107" y="743"/>
                  <a:pt x="124" y="822"/>
                </a:cubicBezTo>
                <a:cubicBezTo>
                  <a:pt x="143" y="907"/>
                  <a:pt x="252" y="1154"/>
                  <a:pt x="136" y="1326"/>
                </a:cubicBezTo>
                <a:cubicBezTo>
                  <a:pt x="706" y="1326"/>
                  <a:pt x="706" y="1326"/>
                  <a:pt x="706" y="1326"/>
                </a:cubicBezTo>
                <a:cubicBezTo>
                  <a:pt x="724" y="1300"/>
                  <a:pt x="742" y="1275"/>
                  <a:pt x="748" y="1258"/>
                </a:cubicBezTo>
                <a:cubicBezTo>
                  <a:pt x="761" y="1220"/>
                  <a:pt x="728" y="1176"/>
                  <a:pt x="764" y="1162"/>
                </a:cubicBezTo>
                <a:cubicBezTo>
                  <a:pt x="809" y="1145"/>
                  <a:pt x="871" y="1155"/>
                  <a:pt x="916" y="1150"/>
                </a:cubicBezTo>
                <a:cubicBezTo>
                  <a:pt x="964" y="1145"/>
                  <a:pt x="1018" y="1142"/>
                  <a:pt x="1040" y="1110"/>
                </a:cubicBezTo>
                <a:cubicBezTo>
                  <a:pt x="1072" y="1064"/>
                  <a:pt x="1022" y="1005"/>
                  <a:pt x="1028" y="966"/>
                </a:cubicBezTo>
                <a:cubicBezTo>
                  <a:pt x="1033" y="935"/>
                  <a:pt x="1058" y="940"/>
                  <a:pt x="1072" y="906"/>
                </a:cubicBezTo>
                <a:cubicBezTo>
                  <a:pt x="1075" y="889"/>
                  <a:pt x="1065" y="884"/>
                  <a:pt x="1060" y="874"/>
                </a:cubicBezTo>
                <a:cubicBezTo>
                  <a:pt x="1069" y="865"/>
                  <a:pt x="1091" y="854"/>
                  <a:pt x="1084" y="842"/>
                </a:cubicBezTo>
                <a:cubicBezTo>
                  <a:pt x="1077" y="818"/>
                  <a:pt x="1067" y="786"/>
                  <a:pt x="1076" y="758"/>
                </a:cubicBezTo>
                <a:cubicBezTo>
                  <a:pt x="1100" y="730"/>
                  <a:pt x="1146" y="728"/>
                  <a:pt x="1148" y="686"/>
                </a:cubicBezTo>
                <a:close/>
              </a:path>
            </a:pathLst>
          </a:custGeom>
          <a:gradFill flip="none" rotWithShape="1">
            <a:gsLst>
              <a:gs pos="50000">
                <a:schemeClr val="tx1">
                  <a:lumMod val="70000"/>
                  <a:lumOff val="30000"/>
                </a:schemeClr>
              </a:gs>
              <a:gs pos="0">
                <a:schemeClr val="tx1">
                  <a:lumMod val="95000"/>
                  <a:lumOff val="5000"/>
                </a:schemeClr>
              </a:gs>
              <a:gs pos="100000">
                <a:schemeClr val="tx1">
                  <a:lumMod val="95000"/>
                  <a:lumOff val="5000"/>
                </a:schemeClr>
              </a:gs>
            </a:gsLst>
            <a:lin ang="18900000" scaled="1"/>
            <a:tileRect/>
          </a:gradFill>
          <a:ln w="19050">
            <a:solidFill>
              <a:schemeClr val="tx1">
                <a:lumMod val="95000"/>
                <a:lumOff val="5000"/>
              </a:schemeClr>
            </a:solidFill>
          </a:ln>
          <a:effectLst/>
        </p:spPr>
        <p:txBody>
          <a:bodyPr vert="horz" wrap="square" lIns="91440" tIns="45720" rIns="91440" bIns="45720" numCol="1" anchor="t" anchorCtr="0" compatLnSpc="1">
            <a:prstTxWarp prst="textNoShape">
              <a:avLst/>
            </a:prstTxWarp>
          </a:bodyPr>
          <a:lstStyle/>
          <a:p>
            <a:endParaRPr lang="en-US"/>
          </a:p>
        </p:txBody>
      </p:sp>
      <p:grpSp>
        <p:nvGrpSpPr>
          <p:cNvPr id="10" name="Group 9">
            <a:extLst>
              <a:ext uri="{FF2B5EF4-FFF2-40B4-BE49-F238E27FC236}">
                <a16:creationId xmlns:a16="http://schemas.microsoft.com/office/drawing/2014/main" id="{CC67739A-4BF3-573C-3BA3-BDCBDE2099A9}"/>
              </a:ext>
            </a:extLst>
          </p:cNvPr>
          <p:cNvGrpSpPr/>
          <p:nvPr/>
        </p:nvGrpSpPr>
        <p:grpSpPr>
          <a:xfrm>
            <a:off x="8374965" y="2245288"/>
            <a:ext cx="2703318" cy="2452645"/>
            <a:chOff x="982270" y="1405809"/>
            <a:chExt cx="3437331" cy="3699590"/>
          </a:xfrm>
        </p:grpSpPr>
        <p:sp>
          <p:nvSpPr>
            <p:cNvPr id="11" name="Isosceles Triangle 3">
              <a:extLst>
                <a:ext uri="{FF2B5EF4-FFF2-40B4-BE49-F238E27FC236}">
                  <a16:creationId xmlns:a16="http://schemas.microsoft.com/office/drawing/2014/main" id="{652C2C9B-A110-7B69-D3BC-B258D37CB406}"/>
                </a:ext>
              </a:extLst>
            </p:cNvPr>
            <p:cNvSpPr/>
            <p:nvPr/>
          </p:nvSpPr>
          <p:spPr>
            <a:xfrm flipV="1">
              <a:off x="1853184" y="1405809"/>
              <a:ext cx="1676610" cy="1576382"/>
            </a:xfrm>
            <a:custGeom>
              <a:avLst/>
              <a:gdLst/>
              <a:ahLst/>
              <a:cxnLst/>
              <a:rect l="l" t="t" r="r" b="b"/>
              <a:pathLst>
                <a:path w="2188171" h="2057361">
                  <a:moveTo>
                    <a:pt x="1097276" y="2057361"/>
                  </a:moveTo>
                  <a:cubicBezTo>
                    <a:pt x="1443899" y="2057361"/>
                    <a:pt x="2122958" y="1908914"/>
                    <a:pt x="2188171" y="1503241"/>
                  </a:cubicBezTo>
                  <a:cubicBezTo>
                    <a:pt x="2163927" y="1495178"/>
                    <a:pt x="2140286" y="1484410"/>
                    <a:pt x="2117168" y="1471311"/>
                  </a:cubicBezTo>
                  <a:cubicBezTo>
                    <a:pt x="1862564" y="1327050"/>
                    <a:pt x="1560409" y="669709"/>
                    <a:pt x="1264456" y="80415"/>
                  </a:cubicBezTo>
                  <a:lnTo>
                    <a:pt x="1310883" y="0"/>
                  </a:lnTo>
                  <a:lnTo>
                    <a:pt x="778206" y="0"/>
                  </a:lnTo>
                  <a:cubicBezTo>
                    <a:pt x="415839" y="550951"/>
                    <a:pt x="-2358" y="1141295"/>
                    <a:pt x="11" y="1433918"/>
                  </a:cubicBezTo>
                  <a:cubicBezTo>
                    <a:pt x="3148" y="1821495"/>
                    <a:pt x="491273" y="2057361"/>
                    <a:pt x="1097276" y="2057361"/>
                  </a:cubicBezTo>
                  <a:close/>
                </a:path>
              </a:pathLst>
            </a:custGeom>
            <a:gradFill>
              <a:gsLst>
                <a:gs pos="47000">
                  <a:srgbClr val="EB8B3C"/>
                </a:gs>
                <a:gs pos="0">
                  <a:srgbClr val="AD5207"/>
                </a:gs>
                <a:gs pos="100000">
                  <a:schemeClr val="accent6"/>
                </a:gs>
              </a:gsLst>
            </a:gradFill>
            <a:ln w="57150">
              <a:solidFill>
                <a:schemeClr val="bg1">
                  <a:lumMod val="95000"/>
                </a:schemeClr>
              </a:solid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2" name="Isosceles Triangle 3">
              <a:extLst>
                <a:ext uri="{FF2B5EF4-FFF2-40B4-BE49-F238E27FC236}">
                  <a16:creationId xmlns:a16="http://schemas.microsoft.com/office/drawing/2014/main" id="{3EC7BCD8-CAFE-96FE-C609-4A9653DA9749}"/>
                </a:ext>
              </a:extLst>
            </p:cNvPr>
            <p:cNvSpPr/>
            <p:nvPr/>
          </p:nvSpPr>
          <p:spPr>
            <a:xfrm rot="14400000" flipH="1">
              <a:off x="2793689" y="1957894"/>
              <a:ext cx="1675442" cy="1576382"/>
            </a:xfrm>
            <a:custGeom>
              <a:avLst/>
              <a:gdLst/>
              <a:ahLst/>
              <a:cxnLst/>
              <a:rect l="l" t="t" r="r" b="b"/>
              <a:pathLst>
                <a:path w="2186646" h="2057361">
                  <a:moveTo>
                    <a:pt x="50507" y="1635375"/>
                  </a:moveTo>
                  <a:cubicBezTo>
                    <a:pt x="190339" y="1901653"/>
                    <a:pt x="604898" y="2057361"/>
                    <a:pt x="1097276" y="2057361"/>
                  </a:cubicBezTo>
                  <a:cubicBezTo>
                    <a:pt x="1439870" y="2057361"/>
                    <a:pt x="2107216" y="1912345"/>
                    <a:pt x="2186646" y="1517443"/>
                  </a:cubicBezTo>
                  <a:cubicBezTo>
                    <a:pt x="2145694" y="1508942"/>
                    <a:pt x="2105984" y="1493643"/>
                    <a:pt x="2067706" y="1471954"/>
                  </a:cubicBezTo>
                  <a:cubicBezTo>
                    <a:pt x="1813102" y="1327693"/>
                    <a:pt x="1510947" y="670352"/>
                    <a:pt x="1214994" y="81058"/>
                  </a:cubicBezTo>
                  <a:lnTo>
                    <a:pt x="1261793" y="0"/>
                  </a:lnTo>
                  <a:lnTo>
                    <a:pt x="778206" y="0"/>
                  </a:lnTo>
                  <a:cubicBezTo>
                    <a:pt x="415839" y="550951"/>
                    <a:pt x="-2358" y="1141294"/>
                    <a:pt x="11" y="1433918"/>
                  </a:cubicBezTo>
                  <a:cubicBezTo>
                    <a:pt x="599" y="1506589"/>
                    <a:pt x="18237" y="1573926"/>
                    <a:pt x="50507" y="1635375"/>
                  </a:cubicBezTo>
                  <a:close/>
                </a:path>
              </a:pathLst>
            </a:custGeom>
            <a:gradFill>
              <a:gsLst>
                <a:gs pos="81700">
                  <a:srgbClr val="0299DA"/>
                </a:gs>
                <a:gs pos="0">
                  <a:srgbClr val="0D3376"/>
                </a:gs>
                <a:gs pos="100000">
                  <a:srgbClr val="00B0F0"/>
                </a:gs>
              </a:gsLst>
            </a:gradFill>
            <a:ln w="57150">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Isosceles Triangle 3">
              <a:extLst>
                <a:ext uri="{FF2B5EF4-FFF2-40B4-BE49-F238E27FC236}">
                  <a16:creationId xmlns:a16="http://schemas.microsoft.com/office/drawing/2014/main" id="{01C285AC-8F38-2753-8C07-34771D7A8DF2}"/>
                </a:ext>
              </a:extLst>
            </p:cNvPr>
            <p:cNvSpPr/>
            <p:nvPr/>
          </p:nvSpPr>
          <p:spPr>
            <a:xfrm rot="18000000" flipH="1">
              <a:off x="2760029" y="3010689"/>
              <a:ext cx="1670605" cy="1576382"/>
            </a:xfrm>
            <a:custGeom>
              <a:avLst/>
              <a:gdLst/>
              <a:ahLst/>
              <a:cxnLst/>
              <a:rect l="l" t="t" r="r" b="b"/>
              <a:pathLst>
                <a:path w="2180334" h="2057361">
                  <a:moveTo>
                    <a:pt x="252332" y="813832"/>
                  </a:moveTo>
                  <a:cubicBezTo>
                    <a:pt x="102783" y="1066864"/>
                    <a:pt x="-1174" y="1287606"/>
                    <a:pt x="11" y="1433919"/>
                  </a:cubicBezTo>
                  <a:cubicBezTo>
                    <a:pt x="3148" y="1821495"/>
                    <a:pt x="491273" y="2057361"/>
                    <a:pt x="1097276" y="2057361"/>
                  </a:cubicBezTo>
                  <a:cubicBezTo>
                    <a:pt x="1433748" y="2057361"/>
                    <a:pt x="2083468" y="1917482"/>
                    <a:pt x="2180334" y="1537981"/>
                  </a:cubicBezTo>
                  <a:cubicBezTo>
                    <a:pt x="2151229" y="1529910"/>
                    <a:pt x="2122821" y="1517403"/>
                    <a:pt x="2094992" y="1500978"/>
                  </a:cubicBezTo>
                  <a:cubicBezTo>
                    <a:pt x="1798854" y="1326198"/>
                    <a:pt x="1520348" y="691527"/>
                    <a:pt x="1239612" y="114703"/>
                  </a:cubicBezTo>
                  <a:lnTo>
                    <a:pt x="1305836" y="0"/>
                  </a:lnTo>
                  <a:lnTo>
                    <a:pt x="778206" y="0"/>
                  </a:lnTo>
                  <a:cubicBezTo>
                    <a:pt x="597022" y="275475"/>
                    <a:pt x="401881" y="560799"/>
                    <a:pt x="252332" y="813832"/>
                  </a:cubicBezTo>
                  <a:close/>
                </a:path>
              </a:pathLst>
            </a:custGeom>
            <a:gradFill>
              <a:gsLst>
                <a:gs pos="0">
                  <a:srgbClr val="7E0300"/>
                </a:gs>
                <a:gs pos="79000">
                  <a:srgbClr val="E50807"/>
                </a:gs>
                <a:gs pos="100000">
                  <a:srgbClr val="FF0000"/>
                </a:gs>
              </a:gsLst>
            </a:gradFill>
            <a:ln w="57150">
              <a:solidFill>
                <a:schemeClr val="bg1">
                  <a:lumMod val="95000"/>
                </a:schemeClr>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4" name="Isosceles Triangle 3">
              <a:extLst>
                <a:ext uri="{FF2B5EF4-FFF2-40B4-BE49-F238E27FC236}">
                  <a16:creationId xmlns:a16="http://schemas.microsoft.com/office/drawing/2014/main" id="{FF82DB5A-8095-8B61-53EC-F87DE0901935}"/>
                </a:ext>
              </a:extLst>
            </p:cNvPr>
            <p:cNvSpPr/>
            <p:nvPr/>
          </p:nvSpPr>
          <p:spPr>
            <a:xfrm rot="7200000">
              <a:off x="934162" y="1953876"/>
              <a:ext cx="1672597" cy="1576382"/>
            </a:xfrm>
            <a:custGeom>
              <a:avLst/>
              <a:gdLst/>
              <a:ahLst/>
              <a:cxnLst/>
              <a:rect l="l" t="t" r="r" b="b"/>
              <a:pathLst>
                <a:path w="2182933" h="2057361">
                  <a:moveTo>
                    <a:pt x="38879" y="1635374"/>
                  </a:moveTo>
                  <a:cubicBezTo>
                    <a:pt x="20780" y="1600909"/>
                    <a:pt x="7284" y="1564592"/>
                    <a:pt x="0" y="1526256"/>
                  </a:cubicBezTo>
                  <a:cubicBezTo>
                    <a:pt x="22828" y="1518153"/>
                    <a:pt x="45187" y="1507839"/>
                    <a:pt x="67077" y="1495436"/>
                  </a:cubicBezTo>
                  <a:cubicBezTo>
                    <a:pt x="321681" y="1351176"/>
                    <a:pt x="623835" y="693835"/>
                    <a:pt x="919789" y="104541"/>
                  </a:cubicBezTo>
                  <a:lnTo>
                    <a:pt x="859433" y="0"/>
                  </a:lnTo>
                  <a:lnTo>
                    <a:pt x="1410055" y="0"/>
                  </a:lnTo>
                  <a:cubicBezTo>
                    <a:pt x="1769230" y="531536"/>
                    <a:pt x="2179619" y="1090065"/>
                    <a:pt x="2182914" y="1433918"/>
                  </a:cubicBezTo>
                  <a:cubicBezTo>
                    <a:pt x="2187305" y="1892075"/>
                    <a:pt x="1451404" y="2057361"/>
                    <a:pt x="1085649" y="2057361"/>
                  </a:cubicBezTo>
                  <a:cubicBezTo>
                    <a:pt x="593271" y="2057361"/>
                    <a:pt x="178712" y="1901652"/>
                    <a:pt x="38879" y="1635374"/>
                  </a:cubicBezTo>
                  <a:close/>
                </a:path>
              </a:pathLst>
            </a:custGeom>
            <a:gradFill>
              <a:gsLst>
                <a:gs pos="54000">
                  <a:schemeClr val="accent2">
                    <a:lumMod val="75000"/>
                  </a:schemeClr>
                </a:gs>
                <a:gs pos="0">
                  <a:schemeClr val="accent2">
                    <a:lumMod val="50000"/>
                  </a:schemeClr>
                </a:gs>
                <a:gs pos="100000">
                  <a:schemeClr val="accent2">
                    <a:lumMod val="40000"/>
                    <a:lumOff val="60000"/>
                  </a:schemeClr>
                </a:gs>
              </a:gsLst>
            </a:gradFill>
            <a:ln w="57150">
              <a:solidFill>
                <a:schemeClr val="bg1">
                  <a:lumMod val="95000"/>
                </a:schemeClr>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15" name="Isosceles Triangle 3">
              <a:extLst>
                <a:ext uri="{FF2B5EF4-FFF2-40B4-BE49-F238E27FC236}">
                  <a16:creationId xmlns:a16="http://schemas.microsoft.com/office/drawing/2014/main" id="{C2E97040-5CA6-41AE-6B22-2665C2FBD9A9}"/>
                </a:ext>
              </a:extLst>
            </p:cNvPr>
            <p:cNvSpPr/>
            <p:nvPr/>
          </p:nvSpPr>
          <p:spPr>
            <a:xfrm>
              <a:off x="1865498" y="3529017"/>
              <a:ext cx="1669190" cy="1576382"/>
            </a:xfrm>
            <a:custGeom>
              <a:avLst/>
              <a:gdLst/>
              <a:ahLst/>
              <a:cxnLst/>
              <a:rect l="l" t="t" r="r" b="b"/>
              <a:pathLst>
                <a:path w="2178487" h="2057361">
                  <a:moveTo>
                    <a:pt x="895695" y="0"/>
                  </a:moveTo>
                  <a:lnTo>
                    <a:pt x="1405609" y="0"/>
                  </a:lnTo>
                  <a:cubicBezTo>
                    <a:pt x="1764784" y="531537"/>
                    <a:pt x="2175173" y="1090065"/>
                    <a:pt x="2178468" y="1433918"/>
                  </a:cubicBezTo>
                  <a:cubicBezTo>
                    <a:pt x="2182859" y="1892075"/>
                    <a:pt x="1446958" y="2057361"/>
                    <a:pt x="1081203" y="2057361"/>
                  </a:cubicBezTo>
                  <a:cubicBezTo>
                    <a:pt x="535014" y="2057361"/>
                    <a:pt x="84582" y="1865759"/>
                    <a:pt x="0" y="1543817"/>
                  </a:cubicBezTo>
                  <a:cubicBezTo>
                    <a:pt x="36694" y="1536726"/>
                    <a:pt x="72316" y="1522332"/>
                    <a:pt x="107037" y="1501840"/>
                  </a:cubicBezTo>
                  <a:cubicBezTo>
                    <a:pt x="403175" y="1327060"/>
                    <a:pt x="681680" y="692388"/>
                    <a:pt x="962417" y="115565"/>
                  </a:cubicBezTo>
                  <a:close/>
                </a:path>
              </a:pathLst>
            </a:custGeom>
            <a:gradFill>
              <a:gsLst>
                <a:gs pos="0">
                  <a:srgbClr val="005E0B">
                    <a:lumMod val="71000"/>
                  </a:srgbClr>
                </a:gs>
                <a:gs pos="72000">
                  <a:srgbClr val="00B50A">
                    <a:lumMod val="89000"/>
                  </a:srgbClr>
                </a:gs>
                <a:gs pos="100000">
                  <a:srgbClr val="00D00A"/>
                </a:gs>
              </a:gsLst>
            </a:gradFill>
            <a:ln w="57150">
              <a:solidFill>
                <a:schemeClr val="bg1">
                  <a:lumMod val="95000"/>
                </a:schemeClr>
              </a:solid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16" name="Isosceles Triangle 3">
              <a:extLst>
                <a:ext uri="{FF2B5EF4-FFF2-40B4-BE49-F238E27FC236}">
                  <a16:creationId xmlns:a16="http://schemas.microsoft.com/office/drawing/2014/main" id="{E9FD0350-8F09-5613-0F09-AC200B52BEEF}"/>
                </a:ext>
              </a:extLst>
            </p:cNvPr>
            <p:cNvSpPr/>
            <p:nvPr/>
          </p:nvSpPr>
          <p:spPr>
            <a:xfrm rot="3600000">
              <a:off x="965149" y="3013900"/>
              <a:ext cx="1668360" cy="1576382"/>
            </a:xfrm>
            <a:custGeom>
              <a:avLst/>
              <a:gdLst/>
              <a:ahLst/>
              <a:cxnLst/>
              <a:rect l="l" t="t" r="r" b="b"/>
              <a:pathLst>
                <a:path w="2177404" h="2057361">
                  <a:moveTo>
                    <a:pt x="846196" y="0"/>
                  </a:moveTo>
                  <a:lnTo>
                    <a:pt x="1404526" y="0"/>
                  </a:lnTo>
                  <a:cubicBezTo>
                    <a:pt x="1763701" y="531536"/>
                    <a:pt x="2174090" y="1090065"/>
                    <a:pt x="2177385" y="1433918"/>
                  </a:cubicBezTo>
                  <a:cubicBezTo>
                    <a:pt x="2181776" y="1892075"/>
                    <a:pt x="1445875" y="2057361"/>
                    <a:pt x="1080120" y="2057361"/>
                  </a:cubicBezTo>
                  <a:cubicBezTo>
                    <a:pt x="536352" y="2057361"/>
                    <a:pt x="87494" y="1867454"/>
                    <a:pt x="0" y="1548095"/>
                  </a:cubicBezTo>
                  <a:lnTo>
                    <a:pt x="66534" y="1517422"/>
                  </a:lnTo>
                  <a:cubicBezTo>
                    <a:pt x="362672" y="1342642"/>
                    <a:pt x="641178" y="707971"/>
                    <a:pt x="921914" y="131147"/>
                  </a:cubicBezTo>
                  <a:close/>
                </a:path>
              </a:pathLst>
            </a:custGeom>
            <a:gradFill>
              <a:gsLst>
                <a:gs pos="0">
                  <a:srgbClr val="3F2C56"/>
                </a:gs>
                <a:gs pos="100000">
                  <a:srgbClr val="9600EA"/>
                </a:gs>
              </a:gsLst>
            </a:gradFill>
            <a:ln w="57150">
              <a:solidFill>
                <a:schemeClr val="bg1">
                  <a:lumMod val="95000"/>
                </a:schemeClr>
              </a:solid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5A60C722-F911-74B6-2F07-D677452BB587}"/>
                </a:ext>
              </a:extLst>
            </p:cNvPr>
            <p:cNvGrpSpPr/>
            <p:nvPr/>
          </p:nvGrpSpPr>
          <p:grpSpPr>
            <a:xfrm>
              <a:off x="1939124" y="2493792"/>
              <a:ext cx="1523623" cy="1523624"/>
              <a:chOff x="3848653" y="2984453"/>
              <a:chExt cx="1446696" cy="1446697"/>
            </a:xfrm>
          </p:grpSpPr>
          <p:sp>
            <p:nvSpPr>
              <p:cNvPr id="19" name="Oval 18">
                <a:extLst>
                  <a:ext uri="{FF2B5EF4-FFF2-40B4-BE49-F238E27FC236}">
                    <a16:creationId xmlns:a16="http://schemas.microsoft.com/office/drawing/2014/main" id="{292BADB1-D704-1B2F-6402-99B749EDBF12}"/>
                  </a:ext>
                </a:extLst>
              </p:cNvPr>
              <p:cNvSpPr/>
              <p:nvPr/>
            </p:nvSpPr>
            <p:spPr>
              <a:xfrm>
                <a:off x="3848653" y="2984453"/>
                <a:ext cx="1446696" cy="14466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0" name="Oval 19">
                <a:extLst>
                  <a:ext uri="{FF2B5EF4-FFF2-40B4-BE49-F238E27FC236}">
                    <a16:creationId xmlns:a16="http://schemas.microsoft.com/office/drawing/2014/main" id="{944F604E-6D5A-FDCC-15EA-075A7587124B}"/>
                  </a:ext>
                </a:extLst>
              </p:cNvPr>
              <p:cNvSpPr>
                <a:spLocks noChangeAspect="1"/>
              </p:cNvSpPr>
              <p:nvPr/>
            </p:nvSpPr>
            <p:spPr>
              <a:xfrm>
                <a:off x="3920984" y="3056787"/>
                <a:ext cx="1302026" cy="1302027"/>
              </a:xfrm>
              <a:prstGeom prst="ellipse">
                <a:avLst/>
              </a:prstGeom>
              <a:gradFill flip="none" rotWithShape="1">
                <a:gsLst>
                  <a:gs pos="100000">
                    <a:schemeClr val="tx1">
                      <a:lumMod val="75000"/>
                      <a:lumOff val="25000"/>
                    </a:schemeClr>
                  </a:gs>
                  <a:gs pos="0">
                    <a:schemeClr val="bg1">
                      <a:lumMod val="6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b="1" dirty="0">
                  <a:solidFill>
                    <a:srgbClr val="F6F6F6"/>
                  </a:solidFill>
                  <a:effectLst>
                    <a:outerShdw blurRad="50800" dist="38100" dir="5400000" algn="t" rotWithShape="0">
                      <a:prstClr val="black">
                        <a:alpha val="40000"/>
                      </a:prstClr>
                    </a:outerShdw>
                  </a:effectLst>
                </a:endParaRPr>
              </a:p>
            </p:txBody>
          </p:sp>
        </p:grpSp>
      </p:grpSp>
      <p:sp>
        <p:nvSpPr>
          <p:cNvPr id="21" name="TextBox 20">
            <a:extLst>
              <a:ext uri="{FF2B5EF4-FFF2-40B4-BE49-F238E27FC236}">
                <a16:creationId xmlns:a16="http://schemas.microsoft.com/office/drawing/2014/main" id="{A7DD8138-A913-B69E-CD57-5898E26DDCAB}"/>
              </a:ext>
            </a:extLst>
          </p:cNvPr>
          <p:cNvSpPr txBox="1"/>
          <p:nvPr/>
        </p:nvSpPr>
        <p:spPr>
          <a:xfrm>
            <a:off x="10014714" y="2814973"/>
            <a:ext cx="1152579"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Recognize</a:t>
            </a:r>
          </a:p>
        </p:txBody>
      </p:sp>
      <p:sp>
        <p:nvSpPr>
          <p:cNvPr id="22" name="TextBox 21">
            <a:extLst>
              <a:ext uri="{FF2B5EF4-FFF2-40B4-BE49-F238E27FC236}">
                <a16:creationId xmlns:a16="http://schemas.microsoft.com/office/drawing/2014/main" id="{2217D644-B020-41F7-43E5-F0CB67F81F5F}"/>
              </a:ext>
            </a:extLst>
          </p:cNvPr>
          <p:cNvSpPr txBox="1"/>
          <p:nvPr/>
        </p:nvSpPr>
        <p:spPr>
          <a:xfrm>
            <a:off x="10149606" y="3618815"/>
            <a:ext cx="882797"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Evaluate</a:t>
            </a:r>
          </a:p>
        </p:txBody>
      </p:sp>
      <p:sp>
        <p:nvSpPr>
          <p:cNvPr id="24" name="TextBox 23">
            <a:extLst>
              <a:ext uri="{FF2B5EF4-FFF2-40B4-BE49-F238E27FC236}">
                <a16:creationId xmlns:a16="http://schemas.microsoft.com/office/drawing/2014/main" id="{FBA3053D-15AD-A687-50D6-0B578F46B008}"/>
              </a:ext>
            </a:extLst>
          </p:cNvPr>
          <p:cNvSpPr txBox="1"/>
          <p:nvPr/>
        </p:nvSpPr>
        <p:spPr>
          <a:xfrm>
            <a:off x="9212642" y="4151038"/>
            <a:ext cx="1180514" cy="338554"/>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Implement</a:t>
            </a:r>
          </a:p>
        </p:txBody>
      </p:sp>
      <p:sp>
        <p:nvSpPr>
          <p:cNvPr id="26" name="TextBox 25">
            <a:extLst>
              <a:ext uri="{FF2B5EF4-FFF2-40B4-BE49-F238E27FC236}">
                <a16:creationId xmlns:a16="http://schemas.microsoft.com/office/drawing/2014/main" id="{8542E205-95D4-CACB-0A0E-16D913AF202F}"/>
              </a:ext>
            </a:extLst>
          </p:cNvPr>
          <p:cNvSpPr txBox="1"/>
          <p:nvPr/>
        </p:nvSpPr>
        <p:spPr>
          <a:xfrm>
            <a:off x="8168858" y="3543570"/>
            <a:ext cx="1375930" cy="646331"/>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Make</a:t>
            </a:r>
          </a:p>
          <a:p>
            <a:pPr algn="ctr"/>
            <a:r>
              <a:rPr lang="en-US" sz="1800" dirty="0">
                <a:solidFill>
                  <a:schemeClr val="bg1"/>
                </a:solidFill>
                <a:latin typeface="+mj-lt"/>
              </a:rPr>
              <a:t>Decision</a:t>
            </a:r>
          </a:p>
        </p:txBody>
      </p:sp>
      <p:sp>
        <p:nvSpPr>
          <p:cNvPr id="27" name="TextBox 26">
            <a:extLst>
              <a:ext uri="{FF2B5EF4-FFF2-40B4-BE49-F238E27FC236}">
                <a16:creationId xmlns:a16="http://schemas.microsoft.com/office/drawing/2014/main" id="{C1A984E3-C61F-2BFF-B176-DF64DAE7D9B0}"/>
              </a:ext>
            </a:extLst>
          </p:cNvPr>
          <p:cNvSpPr txBox="1"/>
          <p:nvPr/>
        </p:nvSpPr>
        <p:spPr>
          <a:xfrm>
            <a:off x="8248902" y="2814876"/>
            <a:ext cx="1033930" cy="584775"/>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600" dirty="0">
                <a:solidFill>
                  <a:schemeClr val="bg1"/>
                </a:solidFill>
                <a:latin typeface="+mj-lt"/>
              </a:rPr>
              <a:t>Generate</a:t>
            </a:r>
          </a:p>
          <a:p>
            <a:pPr algn="ctr"/>
            <a:r>
              <a:rPr lang="en-US" sz="1600" dirty="0">
                <a:solidFill>
                  <a:schemeClr val="bg1"/>
                </a:solidFill>
                <a:latin typeface="+mj-lt"/>
              </a:rPr>
              <a:t>Idea</a:t>
            </a:r>
          </a:p>
        </p:txBody>
      </p:sp>
      <p:sp>
        <p:nvSpPr>
          <p:cNvPr id="28" name="TextBox 27">
            <a:extLst>
              <a:ext uri="{FF2B5EF4-FFF2-40B4-BE49-F238E27FC236}">
                <a16:creationId xmlns:a16="http://schemas.microsoft.com/office/drawing/2014/main" id="{A5035649-CAE5-E9AD-622E-C21EA593DF81}"/>
              </a:ext>
            </a:extLst>
          </p:cNvPr>
          <p:cNvSpPr txBox="1"/>
          <p:nvPr/>
        </p:nvSpPr>
        <p:spPr>
          <a:xfrm>
            <a:off x="9277035" y="2380943"/>
            <a:ext cx="838007" cy="369332"/>
          </a:xfrm>
          <a:prstGeom prst="rect">
            <a:avLst/>
          </a:prstGeom>
          <a:noFill/>
          <a:effectLst>
            <a:outerShdw blurRad="50800" dist="38100" dir="5400000" algn="t" rotWithShape="0">
              <a:prstClr val="black">
                <a:alpha val="40000"/>
              </a:prstClr>
            </a:outerShdw>
          </a:effectLst>
        </p:spPr>
        <p:txBody>
          <a:bodyPr wrap="square" rtlCol="0">
            <a:spAutoFit/>
          </a:bodyPr>
          <a:lstStyle>
            <a:defPPr>
              <a:defRPr lang="en-US"/>
            </a:defPPr>
            <a:lvl1pPr>
              <a:defRPr sz="2000" b="1">
                <a:solidFill>
                  <a:schemeClr val="tx1">
                    <a:lumMod val="65000"/>
                    <a:lumOff val="35000"/>
                  </a:schemeClr>
                </a:solidFill>
                <a:latin typeface="Arial" pitchFamily="34" charset="0"/>
                <a:cs typeface="Arial" pitchFamily="34" charset="0"/>
              </a:defRPr>
            </a:lvl1pPr>
          </a:lstStyle>
          <a:p>
            <a:pPr algn="ctr"/>
            <a:r>
              <a:rPr lang="en-US" sz="1800" dirty="0">
                <a:solidFill>
                  <a:schemeClr val="bg1"/>
                </a:solidFill>
                <a:latin typeface="+mj-lt"/>
              </a:rPr>
              <a:t>Define</a:t>
            </a:r>
          </a:p>
        </p:txBody>
      </p:sp>
    </p:spTree>
    <p:extLst>
      <p:ext uri="{BB962C8B-B14F-4D97-AF65-F5344CB8AC3E}">
        <p14:creationId xmlns:p14="http://schemas.microsoft.com/office/powerpoint/2010/main" val="22165456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F2C63-DA24-5D74-481E-5ACEA9F45A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23AA0AF-9C14-D1F1-FC2D-516A53B9E2E0}"/>
              </a:ext>
            </a:extLst>
          </p:cNvPr>
          <p:cNvSpPr/>
          <p:nvPr/>
        </p:nvSpPr>
        <p:spPr>
          <a:xfrm>
            <a:off x="180432" y="1397680"/>
            <a:ext cx="5909014" cy="5083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45D818D-DC5B-03B3-C8FC-1083C82C49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CF0083-0C8A-251D-E08D-043AFF707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B19F8D8-DFB8-3393-7A26-BEF6EF6E61D7}"/>
              </a:ext>
            </a:extLst>
          </p:cNvPr>
          <p:cNvSpPr>
            <a:spLocks noGrp="1"/>
          </p:cNvSpPr>
          <p:nvPr>
            <p:ph type="pic" sz="quarter" idx="10"/>
          </p:nvPr>
        </p:nvSpPr>
        <p:spPr/>
      </p:sp>
      <p:sp>
        <p:nvSpPr>
          <p:cNvPr id="11" name="TextBox 10">
            <a:extLst>
              <a:ext uri="{FF2B5EF4-FFF2-40B4-BE49-F238E27FC236}">
                <a16:creationId xmlns:a16="http://schemas.microsoft.com/office/drawing/2014/main" id="{8DA3E378-FC1A-FEF2-6CFD-311D04893BFA}"/>
              </a:ext>
            </a:extLst>
          </p:cNvPr>
          <p:cNvSpPr txBox="1"/>
          <p:nvPr/>
        </p:nvSpPr>
        <p:spPr>
          <a:xfrm>
            <a:off x="7123193" y="4493477"/>
            <a:ext cx="3934953" cy="523220"/>
          </a:xfrm>
          <a:prstGeom prst="rect">
            <a:avLst/>
          </a:prstGeom>
          <a:noFill/>
        </p:spPr>
        <p:txBody>
          <a:bodyPr wrap="square">
            <a:spAutoFit/>
          </a:bodyPr>
          <a:lstStyle/>
          <a:p>
            <a:pPr algn="ctr">
              <a:defRPr/>
            </a:pPr>
            <a:r>
              <a:rPr lang="en-US" sz="2800" b="1" dirty="0">
                <a:effectLst>
                  <a:outerShdw blurRad="38100" dist="38100" dir="2700000" algn="tl">
                    <a:srgbClr val="000000">
                      <a:alpha val="43137"/>
                    </a:srgbClr>
                  </a:outerShdw>
                </a:effectLst>
                <a:latin typeface="Arial" pitchFamily="34" charset="0"/>
              </a:rPr>
              <a:t>Time Management</a:t>
            </a:r>
            <a:endParaRPr lang="da-DK" sz="2800" b="1" dirty="0">
              <a:effectLst>
                <a:outerShdw blurRad="38100" dist="38100" dir="2700000" algn="tl">
                  <a:srgbClr val="000000">
                    <a:alpha val="43137"/>
                  </a:srgbClr>
                </a:outerShdw>
              </a:effectLst>
              <a:latin typeface="Arial" pitchFamily="34" charset="0"/>
            </a:endParaRPr>
          </a:p>
        </p:txBody>
      </p:sp>
      <p:sp>
        <p:nvSpPr>
          <p:cNvPr id="18" name="Rectangle 17">
            <a:extLst>
              <a:ext uri="{FF2B5EF4-FFF2-40B4-BE49-F238E27FC236}">
                <a16:creationId xmlns:a16="http://schemas.microsoft.com/office/drawing/2014/main" id="{144F78F2-6099-F500-278D-166B015E8E73}"/>
              </a:ext>
            </a:extLst>
          </p:cNvPr>
          <p:cNvSpPr/>
          <p:nvPr/>
        </p:nvSpPr>
        <p:spPr>
          <a:xfrm>
            <a:off x="5772228" y="34204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Picture Placeholder 4">
            <a:extLst>
              <a:ext uri="{FF2B5EF4-FFF2-40B4-BE49-F238E27FC236}">
                <a16:creationId xmlns:a16="http://schemas.microsoft.com/office/drawing/2014/main" id="{C4731C72-9B5E-36AE-E52F-F21631E9AF81}"/>
              </a:ext>
            </a:extLst>
          </p:cNvPr>
          <p:cNvPicPr>
            <a:picLocks noChangeAspect="1"/>
          </p:cNvPicPr>
          <p:nvPr/>
        </p:nvPicPr>
        <p:blipFill>
          <a:blip r:embed="rId3">
            <a:extLst>
              <a:ext uri="{28A0092B-C50C-407E-A947-70E740481C1C}">
                <a14:useLocalDpi xmlns:a14="http://schemas.microsoft.com/office/drawing/2010/main" val="0"/>
              </a:ext>
            </a:extLst>
          </a:blip>
          <a:srcRect t="10003" b="10003"/>
          <a:stretch>
            <a:fillRect/>
          </a:stretch>
        </p:blipFill>
        <p:spPr>
          <a:xfrm>
            <a:off x="6089445" y="879868"/>
            <a:ext cx="5121101" cy="2701532"/>
          </a:xfrm>
          <a:prstGeom prst="rect">
            <a:avLst/>
          </a:prstGeom>
          <a:solidFill>
            <a:schemeClr val="bg1">
              <a:lumMod val="85000"/>
              <a:alpha val="50000"/>
            </a:schemeClr>
          </a:solidFill>
        </p:spPr>
      </p:pic>
      <p:pic>
        <p:nvPicPr>
          <p:cNvPr id="5" name="Picture 4">
            <a:extLst>
              <a:ext uri="{FF2B5EF4-FFF2-40B4-BE49-F238E27FC236}">
                <a16:creationId xmlns:a16="http://schemas.microsoft.com/office/drawing/2014/main" id="{A3A251E5-1EF6-3626-A706-5EA57F1A1C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451" y="1353826"/>
            <a:ext cx="5881440" cy="5127380"/>
          </a:xfrm>
          <a:prstGeom prst="rect">
            <a:avLst/>
          </a:prstGeom>
        </p:spPr>
      </p:pic>
    </p:spTree>
    <p:extLst>
      <p:ext uri="{BB962C8B-B14F-4D97-AF65-F5344CB8AC3E}">
        <p14:creationId xmlns:p14="http://schemas.microsoft.com/office/powerpoint/2010/main" val="289527055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14394-D62C-5ECF-C8AA-9D684C6E5A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AF2B19-6417-6E74-E620-C36DCBBF375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26D36F-FE14-77A7-E494-986BEA9D522D}"/>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81C5DF0-AF38-6BC8-60AF-162FC5FB70A2}"/>
              </a:ext>
            </a:extLst>
          </p:cNvPr>
          <p:cNvSpPr/>
          <p:nvPr/>
        </p:nvSpPr>
        <p:spPr>
          <a:xfrm>
            <a:off x="266659" y="1247307"/>
            <a:ext cx="10737672" cy="510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4767A5-D8D0-109E-8D96-503A485A57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BB7BD1E-D2F4-BC75-31ED-A5EE5BC46B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364" y="1439917"/>
            <a:ext cx="10426262" cy="4782207"/>
          </a:xfrm>
          <a:prstGeom prst="rect">
            <a:avLst/>
          </a:prstGeom>
        </p:spPr>
      </p:pic>
    </p:spTree>
    <p:extLst>
      <p:ext uri="{BB962C8B-B14F-4D97-AF65-F5344CB8AC3E}">
        <p14:creationId xmlns:p14="http://schemas.microsoft.com/office/powerpoint/2010/main" val="7298630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259AE-BCD1-A965-3A7D-207F3DBEF0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31EC52-055A-5E02-FA08-5FC6DE675D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E8F109-8CB3-9F2B-474D-F5AE87C6BB57}"/>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E4DBB7-B4F6-970A-DF17-E6552C1AD2D0}"/>
              </a:ext>
            </a:extLst>
          </p:cNvPr>
          <p:cNvSpPr/>
          <p:nvPr/>
        </p:nvSpPr>
        <p:spPr>
          <a:xfrm>
            <a:off x="266659" y="1247307"/>
            <a:ext cx="10737672" cy="510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E509B86-1082-D16B-4480-F7509A1B4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5952CC8-8160-6EF2-CB41-AD6B446F5A93}"/>
              </a:ext>
            </a:extLst>
          </p:cNvPr>
          <p:cNvSpPr txBox="1"/>
          <p:nvPr/>
        </p:nvSpPr>
        <p:spPr>
          <a:xfrm>
            <a:off x="756745" y="2231299"/>
            <a:ext cx="9532883" cy="3416320"/>
          </a:xfrm>
          <a:prstGeom prst="rect">
            <a:avLst/>
          </a:prstGeom>
          <a:noFill/>
        </p:spPr>
        <p:txBody>
          <a:bodyPr wrap="square">
            <a:spAutoFit/>
          </a:bodyPr>
          <a:lstStyle/>
          <a:p>
            <a:endParaRPr lang="en-US" altLang="en-US" sz="2400" dirty="0"/>
          </a:p>
          <a:p>
            <a:endParaRPr lang="en-US" altLang="en-US" sz="2400" dirty="0"/>
          </a:p>
          <a:p>
            <a:r>
              <a:rPr lang="en-US" altLang="en-US" sz="2400" dirty="0"/>
              <a:t>You can make money; you can’t make time. </a:t>
            </a:r>
          </a:p>
          <a:p>
            <a:r>
              <a:rPr lang="en-US" altLang="en-US" sz="2400" dirty="0"/>
              <a:t>An inch of gold cannot buy an inch of time (Chinese proverb).</a:t>
            </a:r>
          </a:p>
          <a:p>
            <a:endParaRPr lang="en-US" altLang="en-US" sz="2400" dirty="0"/>
          </a:p>
          <a:p>
            <a:pPr algn="ctr"/>
            <a:r>
              <a:rPr lang="en-US" altLang="en-US" sz="2400" b="1" dirty="0"/>
              <a:t>20% of your time will produce 80% of your productive output.  Can you afford not to manage at-least that 20% ?</a:t>
            </a:r>
          </a:p>
          <a:p>
            <a:pPr algn="ctr"/>
            <a:r>
              <a:rPr lang="en-US" altLang="en-US" sz="2400" b="1" dirty="0"/>
              <a:t>			</a:t>
            </a:r>
            <a:r>
              <a:rPr lang="en-US" altLang="en-US" sz="2400" dirty="0"/>
              <a:t> Pareto Principle</a:t>
            </a:r>
            <a:endParaRPr lang="en-US" altLang="en-US" sz="2400" b="1" dirty="0"/>
          </a:p>
          <a:p>
            <a:endParaRPr lang="en-US" altLang="en-US" sz="2400" dirty="0"/>
          </a:p>
        </p:txBody>
      </p:sp>
      <p:sp>
        <p:nvSpPr>
          <p:cNvPr id="4" name="TextBox 3">
            <a:extLst>
              <a:ext uri="{FF2B5EF4-FFF2-40B4-BE49-F238E27FC236}">
                <a16:creationId xmlns:a16="http://schemas.microsoft.com/office/drawing/2014/main" id="{C92C7544-0DD1-B155-AF83-86F472F76262}"/>
              </a:ext>
            </a:extLst>
          </p:cNvPr>
          <p:cNvSpPr txBox="1"/>
          <p:nvPr/>
        </p:nvSpPr>
        <p:spPr>
          <a:xfrm>
            <a:off x="641298" y="1564169"/>
            <a:ext cx="3327596" cy="584775"/>
          </a:xfrm>
          <a:prstGeom prst="rect">
            <a:avLst/>
          </a:prstGeom>
          <a:noFill/>
        </p:spPr>
        <p:txBody>
          <a:bodyPr wrap="square">
            <a:spAutoFit/>
          </a:bodyPr>
          <a:lstStyle/>
          <a:p>
            <a:r>
              <a:rPr lang="en-US" altLang="en-US" sz="3200" b="1" u="sng" dirty="0">
                <a:solidFill>
                  <a:srgbClr val="CC3300"/>
                </a:solidFill>
              </a:rPr>
              <a:t>TIME IS MONEY</a:t>
            </a:r>
            <a:r>
              <a:rPr lang="en-US" altLang="en-US" sz="3200" b="1" dirty="0"/>
              <a:t> </a:t>
            </a:r>
            <a:endParaRPr lang="en-US" sz="3200" b="1" dirty="0"/>
          </a:p>
        </p:txBody>
      </p:sp>
    </p:spTree>
    <p:extLst>
      <p:ext uri="{BB962C8B-B14F-4D97-AF65-F5344CB8AC3E}">
        <p14:creationId xmlns:p14="http://schemas.microsoft.com/office/powerpoint/2010/main" val="6624857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5821C-C25A-1E7D-504A-28971A11F7A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1D3C179-A473-F1AD-2D7E-3227A7154C46}"/>
              </a:ext>
            </a:extLst>
          </p:cNvPr>
          <p:cNvSpPr/>
          <p:nvPr/>
        </p:nvSpPr>
        <p:spPr>
          <a:xfrm>
            <a:off x="180432" y="1397680"/>
            <a:ext cx="5909014" cy="5083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7D68583B-1C4D-6495-04FE-C1177FF50D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59B222C-21B2-2BBF-E9A0-E05B3FB77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70C8EA6-DC70-CFC9-019F-8CB3D77C4922}"/>
              </a:ext>
            </a:extLst>
          </p:cNvPr>
          <p:cNvSpPr>
            <a:spLocks noGrp="1"/>
          </p:cNvSpPr>
          <p:nvPr>
            <p:ph type="pic" sz="quarter" idx="10"/>
          </p:nvPr>
        </p:nvSpPr>
        <p:spPr/>
      </p:sp>
      <p:sp>
        <p:nvSpPr>
          <p:cNvPr id="9" name="Rectangle 8">
            <a:extLst>
              <a:ext uri="{FF2B5EF4-FFF2-40B4-BE49-F238E27FC236}">
                <a16:creationId xmlns:a16="http://schemas.microsoft.com/office/drawing/2014/main" id="{0BCF9675-6A84-01A5-616D-1640D066BC0E}"/>
              </a:ext>
            </a:extLst>
          </p:cNvPr>
          <p:cNvSpPr/>
          <p:nvPr/>
        </p:nvSpPr>
        <p:spPr>
          <a:xfrm>
            <a:off x="273269" y="1527471"/>
            <a:ext cx="5509469" cy="4893647"/>
          </a:xfrm>
          <a:prstGeom prst="rect">
            <a:avLst/>
          </a:prstGeom>
        </p:spPr>
        <p:txBody>
          <a:bodyPr wrap="square">
            <a:spAutoFit/>
          </a:bodyPr>
          <a:lstStyle/>
          <a:p>
            <a:pPr algn="ctr"/>
            <a:r>
              <a:rPr lang="en-US" sz="2400" b="1" dirty="0"/>
              <a:t>the ability to use one's time effectively or productively, especially at work.</a:t>
            </a:r>
          </a:p>
          <a:p>
            <a:pPr algn="ctr"/>
            <a:endParaRPr lang="en-US" sz="2400" b="1" dirty="0"/>
          </a:p>
          <a:p>
            <a:pPr algn="ctr"/>
            <a:r>
              <a:rPr lang="en-US" sz="2400" dirty="0"/>
              <a:t>is </a:t>
            </a:r>
            <a:r>
              <a:rPr lang="en-US" sz="2400" b="1" dirty="0"/>
              <a:t>a technique for using your time more effectively</a:t>
            </a:r>
            <a:r>
              <a:rPr lang="en-US" sz="2400" dirty="0"/>
              <a:t>. Organize your professional and personal tasks based on how urgent and important they are, and take care of the most urgent and important first, followed by activities that are not urgent but still important</a:t>
            </a:r>
            <a:endParaRPr lang="en-US" sz="2400" b="1" dirty="0"/>
          </a:p>
          <a:p>
            <a:pPr algn="ctr"/>
            <a:endParaRPr lang="en-US" sz="2400" dirty="0"/>
          </a:p>
          <a:p>
            <a:pPr algn="ctr"/>
            <a:r>
              <a:rPr lang="en-US" sz="2400" dirty="0"/>
              <a:t>"time management is the key to efficient working"</a:t>
            </a:r>
          </a:p>
        </p:txBody>
      </p:sp>
      <p:sp>
        <p:nvSpPr>
          <p:cNvPr id="11" name="TextBox 10">
            <a:extLst>
              <a:ext uri="{FF2B5EF4-FFF2-40B4-BE49-F238E27FC236}">
                <a16:creationId xmlns:a16="http://schemas.microsoft.com/office/drawing/2014/main" id="{3B41930D-C728-05AF-19AC-5D042D2EFC0F}"/>
              </a:ext>
            </a:extLst>
          </p:cNvPr>
          <p:cNvSpPr txBox="1"/>
          <p:nvPr/>
        </p:nvSpPr>
        <p:spPr>
          <a:xfrm>
            <a:off x="7123193" y="4493477"/>
            <a:ext cx="3934953" cy="523220"/>
          </a:xfrm>
          <a:prstGeom prst="rect">
            <a:avLst/>
          </a:prstGeom>
          <a:noFill/>
        </p:spPr>
        <p:txBody>
          <a:bodyPr wrap="square">
            <a:spAutoFit/>
          </a:bodyPr>
          <a:lstStyle/>
          <a:p>
            <a:pPr algn="ctr">
              <a:defRPr/>
            </a:pPr>
            <a:r>
              <a:rPr lang="en-US" sz="2800" b="1" dirty="0">
                <a:effectLst>
                  <a:outerShdw blurRad="38100" dist="38100" dir="2700000" algn="tl">
                    <a:srgbClr val="000000">
                      <a:alpha val="43137"/>
                    </a:srgbClr>
                  </a:outerShdw>
                </a:effectLst>
                <a:latin typeface="Arial" pitchFamily="34" charset="0"/>
              </a:rPr>
              <a:t>Time Management</a:t>
            </a:r>
            <a:endParaRPr lang="da-DK" sz="2800" b="1" dirty="0">
              <a:effectLst>
                <a:outerShdw blurRad="38100" dist="38100" dir="2700000" algn="tl">
                  <a:srgbClr val="000000">
                    <a:alpha val="43137"/>
                  </a:srgbClr>
                </a:outerShdw>
              </a:effectLst>
              <a:latin typeface="Arial" pitchFamily="34" charset="0"/>
            </a:endParaRPr>
          </a:p>
        </p:txBody>
      </p:sp>
      <p:sp>
        <p:nvSpPr>
          <p:cNvPr id="18" name="Rectangle 17">
            <a:extLst>
              <a:ext uri="{FF2B5EF4-FFF2-40B4-BE49-F238E27FC236}">
                <a16:creationId xmlns:a16="http://schemas.microsoft.com/office/drawing/2014/main" id="{8B43FCDD-EB23-98C5-5C50-69B465C12AF1}"/>
              </a:ext>
            </a:extLst>
          </p:cNvPr>
          <p:cNvSpPr/>
          <p:nvPr/>
        </p:nvSpPr>
        <p:spPr>
          <a:xfrm>
            <a:off x="5772228" y="34204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Picture Placeholder 4">
            <a:extLst>
              <a:ext uri="{FF2B5EF4-FFF2-40B4-BE49-F238E27FC236}">
                <a16:creationId xmlns:a16="http://schemas.microsoft.com/office/drawing/2014/main" id="{474E0A5F-93D0-2D81-EFEA-9C37DEA5953F}"/>
              </a:ext>
            </a:extLst>
          </p:cNvPr>
          <p:cNvPicPr>
            <a:picLocks noChangeAspect="1"/>
          </p:cNvPicPr>
          <p:nvPr/>
        </p:nvPicPr>
        <p:blipFill>
          <a:blip r:embed="rId3">
            <a:extLst>
              <a:ext uri="{28A0092B-C50C-407E-A947-70E740481C1C}">
                <a14:useLocalDpi xmlns:a14="http://schemas.microsoft.com/office/drawing/2010/main" val="0"/>
              </a:ext>
            </a:extLst>
          </a:blip>
          <a:srcRect t="10003" b="10003"/>
          <a:stretch>
            <a:fillRect/>
          </a:stretch>
        </p:blipFill>
        <p:spPr>
          <a:xfrm>
            <a:off x="6089445" y="879868"/>
            <a:ext cx="5121101" cy="2701532"/>
          </a:xfrm>
          <a:prstGeom prst="rect">
            <a:avLst/>
          </a:prstGeom>
          <a:solidFill>
            <a:schemeClr val="bg1">
              <a:lumMod val="85000"/>
              <a:alpha val="50000"/>
            </a:schemeClr>
          </a:solidFill>
        </p:spPr>
      </p:pic>
    </p:spTree>
    <p:extLst>
      <p:ext uri="{BB962C8B-B14F-4D97-AF65-F5344CB8AC3E}">
        <p14:creationId xmlns:p14="http://schemas.microsoft.com/office/powerpoint/2010/main" val="5829189"/>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88B9B-1FA6-CB17-B1DF-DEA29723A53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245A465-E113-D724-57A0-7CC35223F950}"/>
              </a:ext>
            </a:extLst>
          </p:cNvPr>
          <p:cNvSpPr/>
          <p:nvPr/>
        </p:nvSpPr>
        <p:spPr>
          <a:xfrm>
            <a:off x="180432" y="1397680"/>
            <a:ext cx="5909014" cy="5083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6957624-5EA5-51A7-DA32-41BE35CAA6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A8CE2C-84BA-88DF-CA42-FC7CE83C8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635D861-4372-27CA-C00A-51E2B6D981EB}"/>
              </a:ext>
            </a:extLst>
          </p:cNvPr>
          <p:cNvSpPr>
            <a:spLocks noGrp="1"/>
          </p:cNvSpPr>
          <p:nvPr>
            <p:ph type="pic" sz="quarter" idx="10"/>
          </p:nvPr>
        </p:nvSpPr>
        <p:spPr/>
      </p:sp>
      <p:pic>
        <p:nvPicPr>
          <p:cNvPr id="5" name="Picture 4">
            <a:extLst>
              <a:ext uri="{FF2B5EF4-FFF2-40B4-BE49-F238E27FC236}">
                <a16:creationId xmlns:a16="http://schemas.microsoft.com/office/drawing/2014/main" id="{34EC042E-5D95-F0EC-A6B0-D3FE13480D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437591"/>
            <a:ext cx="5902461" cy="5043613"/>
          </a:xfrm>
          <a:prstGeom prst="rect">
            <a:avLst/>
          </a:prstGeom>
        </p:spPr>
      </p:pic>
      <p:pic>
        <p:nvPicPr>
          <p:cNvPr id="6" name="Picture Placeholder 7">
            <a:extLst>
              <a:ext uri="{FF2B5EF4-FFF2-40B4-BE49-F238E27FC236}">
                <a16:creationId xmlns:a16="http://schemas.microsoft.com/office/drawing/2014/main" id="{80110753-BBB9-9BE3-15A1-0EDE821E5E1C}"/>
              </a:ext>
            </a:extLst>
          </p:cNvPr>
          <p:cNvPicPr>
            <a:picLocks noChangeAspect="1"/>
          </p:cNvPicPr>
          <p:nvPr/>
        </p:nvPicPr>
        <p:blipFill>
          <a:blip r:embed="rId4">
            <a:extLst>
              <a:ext uri="{28A0092B-C50C-407E-A947-70E740481C1C}">
                <a14:useLocalDpi xmlns:a14="http://schemas.microsoft.com/office/drawing/2010/main" val="0"/>
              </a:ext>
            </a:extLst>
          </a:blip>
          <a:srcRect l="10037" r="10037"/>
          <a:stretch>
            <a:fillRect/>
          </a:stretch>
        </p:blipFill>
        <p:spPr>
          <a:xfrm>
            <a:off x="6082892" y="833995"/>
            <a:ext cx="5127654" cy="2747405"/>
          </a:xfrm>
          <a:prstGeom prst="rect">
            <a:avLst/>
          </a:prstGeom>
          <a:solidFill>
            <a:schemeClr val="bg1">
              <a:lumMod val="85000"/>
              <a:alpha val="50000"/>
            </a:schemeClr>
          </a:solidFill>
        </p:spPr>
      </p:pic>
      <p:sp>
        <p:nvSpPr>
          <p:cNvPr id="10" name="TextBox 9">
            <a:extLst>
              <a:ext uri="{FF2B5EF4-FFF2-40B4-BE49-F238E27FC236}">
                <a16:creationId xmlns:a16="http://schemas.microsoft.com/office/drawing/2014/main" id="{E1B64F9B-7D60-6B77-76AA-ADE5EC861EFF}"/>
              </a:ext>
            </a:extLst>
          </p:cNvPr>
          <p:cNvSpPr txBox="1"/>
          <p:nvPr/>
        </p:nvSpPr>
        <p:spPr>
          <a:xfrm>
            <a:off x="6359829" y="4016335"/>
            <a:ext cx="5566528" cy="1969770"/>
          </a:xfrm>
          <a:prstGeom prst="rect">
            <a:avLst/>
          </a:prstGeom>
          <a:noFill/>
        </p:spPr>
        <p:txBody>
          <a:bodyPr wrap="square">
            <a:spAutoFit/>
          </a:bodyPr>
          <a:lstStyle/>
          <a:p>
            <a:r>
              <a:rPr lang="en-US" sz="2400" b="1" dirty="0"/>
              <a:t>why it is important?</a:t>
            </a:r>
            <a:endParaRPr lang="ar-EG" sz="2400" b="1" dirty="0"/>
          </a:p>
          <a:p>
            <a:pPr algn="ctr"/>
            <a:endParaRPr lang="en-US" sz="2000" dirty="0"/>
          </a:p>
          <a:p>
            <a:pPr algn="ctr"/>
            <a:r>
              <a:rPr lang="en-US" sz="2000" dirty="0"/>
              <a:t>The benefits of good time management include greater productivity, less stress, and more opportunities to do the things that matter.</a:t>
            </a:r>
          </a:p>
          <a:p>
            <a:endParaRPr lang="en-US" dirty="0"/>
          </a:p>
        </p:txBody>
      </p:sp>
    </p:spTree>
    <p:extLst>
      <p:ext uri="{BB962C8B-B14F-4D97-AF65-F5344CB8AC3E}">
        <p14:creationId xmlns:p14="http://schemas.microsoft.com/office/powerpoint/2010/main" val="375300099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CF384-32BB-A601-4D58-761EAD4E5B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045554-1EB8-8981-A538-9927B7B05B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B373A59-B64F-D071-094D-7AB4BC71031B}"/>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D78B4D-D267-1071-9CA9-B41EE881F433}"/>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DFC7F9-9319-ED4B-2D85-8489B4C295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9BE5031-93F8-D821-2C4E-728312351059}"/>
              </a:ext>
            </a:extLst>
          </p:cNvPr>
          <p:cNvSpPr txBox="1"/>
          <p:nvPr/>
        </p:nvSpPr>
        <p:spPr>
          <a:xfrm>
            <a:off x="393775" y="1995130"/>
            <a:ext cx="6854902" cy="3631763"/>
          </a:xfrm>
          <a:prstGeom prst="rect">
            <a:avLst/>
          </a:prstGeom>
          <a:noFill/>
        </p:spPr>
        <p:txBody>
          <a:bodyPr wrap="square">
            <a:spAutoFit/>
          </a:bodyPr>
          <a:lstStyle/>
          <a:p>
            <a:r>
              <a:rPr lang="en-US" sz="2000" b="1" dirty="0">
                <a:ea typeface="Arial" charset="0"/>
              </a:rPr>
              <a:t>In order to know what you should be doing with your time, it is important to know what you are working towards</a:t>
            </a:r>
          </a:p>
          <a:p>
            <a:endParaRPr lang="en-US" sz="2000" b="1" dirty="0">
              <a:solidFill>
                <a:srgbClr val="C00000"/>
              </a:solidFill>
            </a:endParaRPr>
          </a:p>
          <a:p>
            <a:r>
              <a:rPr lang="en-US" sz="2000" b="1" dirty="0">
                <a:solidFill>
                  <a:srgbClr val="C00000"/>
                </a:solidFill>
              </a:rPr>
              <a:t>Choose Goals Priorities</a:t>
            </a:r>
          </a:p>
          <a:p>
            <a:pPr marL="285750" indent="-285750">
              <a:buFont typeface="Arial" panose="020B0604020202020204" pitchFamily="34" charset="0"/>
              <a:buChar char="•"/>
            </a:pPr>
            <a:r>
              <a:rPr lang="en-US" sz="2000" dirty="0"/>
              <a:t>Short-term goals</a:t>
            </a:r>
          </a:p>
          <a:p>
            <a:pPr marL="285750" indent="-285750">
              <a:buFont typeface="Arial" panose="020B0604020202020204" pitchFamily="34" charset="0"/>
              <a:buChar char="•"/>
            </a:pPr>
            <a:r>
              <a:rPr lang="en-US" sz="2000" dirty="0"/>
              <a:t>Long-term goals</a:t>
            </a:r>
          </a:p>
          <a:p>
            <a:pPr marL="285750" indent="-285750">
              <a:buFont typeface="Arial" panose="020B0604020202020204" pitchFamily="34" charset="0"/>
              <a:buChar char="•"/>
            </a:pPr>
            <a:endParaRPr lang="en-US" sz="2000" dirty="0"/>
          </a:p>
          <a:p>
            <a:pPr>
              <a:lnSpc>
                <a:spcPct val="90000"/>
              </a:lnSpc>
              <a:defRPr/>
            </a:pPr>
            <a:r>
              <a:rPr lang="en-US" sz="2000" b="1" dirty="0">
                <a:ea typeface="Arial" charset="0"/>
              </a:rPr>
              <a:t>Long term goals = Life-long goals (usually take a year or more to accomplish)</a:t>
            </a:r>
          </a:p>
          <a:p>
            <a:pPr>
              <a:lnSpc>
                <a:spcPct val="90000"/>
              </a:lnSpc>
              <a:defRPr/>
            </a:pPr>
            <a:endParaRPr lang="en-US" sz="2000" b="1" dirty="0">
              <a:ea typeface="Arial" charset="0"/>
            </a:endParaRPr>
          </a:p>
          <a:p>
            <a:pPr>
              <a:lnSpc>
                <a:spcPct val="90000"/>
              </a:lnSpc>
              <a:defRPr/>
            </a:pPr>
            <a:r>
              <a:rPr lang="en-US" sz="2000" b="1" dirty="0">
                <a:ea typeface="Arial" charset="0"/>
              </a:rPr>
              <a:t>Short-term goals = Stepping stones (less than a year to accomplish)</a:t>
            </a:r>
          </a:p>
        </p:txBody>
      </p:sp>
    </p:spTree>
    <p:extLst>
      <p:ext uri="{BB962C8B-B14F-4D97-AF65-F5344CB8AC3E}">
        <p14:creationId xmlns:p14="http://schemas.microsoft.com/office/powerpoint/2010/main" val="24893235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2C83F-46A9-073C-CC9B-2ABA5A81A3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BF59CD-CD09-E4C9-3960-FE0D807260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489AA9D-C2EE-08C9-1D0B-33B0B6EED40F}"/>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6894062-D52B-8119-4847-0458F96860E5}"/>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3E2164-B587-5611-0122-2E503D45A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3510577-F989-A8F5-BF48-F4998DEBF0CC}"/>
              </a:ext>
            </a:extLst>
          </p:cNvPr>
          <p:cNvSpPr txBox="1"/>
          <p:nvPr/>
        </p:nvSpPr>
        <p:spPr>
          <a:xfrm>
            <a:off x="1014862" y="1081854"/>
            <a:ext cx="6982273" cy="523220"/>
          </a:xfrm>
          <a:prstGeom prst="rect">
            <a:avLst/>
          </a:prstGeom>
          <a:noFill/>
        </p:spPr>
        <p:txBody>
          <a:bodyPr wrap="square">
            <a:spAutoFit/>
          </a:bodyPr>
          <a:lstStyle/>
          <a:p>
            <a:r>
              <a:rPr lang="en-US" sz="2800" b="1" dirty="0">
                <a:solidFill>
                  <a:srgbClr val="C00000"/>
                </a:solidFill>
              </a:rPr>
              <a:t>The 4 Ds of Time Management</a:t>
            </a:r>
            <a:endParaRPr lang="en-US" sz="1100" b="1" dirty="0">
              <a:solidFill>
                <a:srgbClr val="C00000"/>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F5C4E54-9579-957C-AF15-B1648202B694}"/>
              </a:ext>
            </a:extLst>
          </p:cNvPr>
          <p:cNvSpPr txBox="1"/>
          <p:nvPr/>
        </p:nvSpPr>
        <p:spPr>
          <a:xfrm>
            <a:off x="309692" y="2400923"/>
            <a:ext cx="6854902" cy="2554545"/>
          </a:xfrm>
          <a:prstGeom prst="rect">
            <a:avLst/>
          </a:prstGeom>
          <a:noFill/>
        </p:spPr>
        <p:txBody>
          <a:bodyPr wrap="square">
            <a:spAutoFit/>
          </a:bodyPr>
          <a:lstStyle/>
          <a:p>
            <a:pPr algn="ctr"/>
            <a:r>
              <a:rPr lang="en-US" sz="2000" b="1" dirty="0">
                <a:solidFill>
                  <a:srgbClr val="C00000"/>
                </a:solidFill>
              </a:rPr>
              <a:t>the 4 Ds of productivity</a:t>
            </a:r>
          </a:p>
          <a:p>
            <a:pPr algn="ctr"/>
            <a:endParaRPr lang="en-US" sz="2000" dirty="0"/>
          </a:p>
          <a:p>
            <a:pPr algn="ctr"/>
            <a:endParaRPr lang="en-US" sz="2000" dirty="0"/>
          </a:p>
          <a:p>
            <a:pPr algn="ctr"/>
            <a:r>
              <a:rPr lang="en-US" sz="2000" dirty="0"/>
              <a:t>A popular strategy for discerning whether or not a task or project is worth your time. It involves making a quick decision about what to act on now either by doing it yourself or delegating to someone else, what to act on in the future, or what to drop from your to-do list</a:t>
            </a:r>
          </a:p>
        </p:txBody>
      </p:sp>
    </p:spTree>
    <p:extLst>
      <p:ext uri="{BB962C8B-B14F-4D97-AF65-F5344CB8AC3E}">
        <p14:creationId xmlns:p14="http://schemas.microsoft.com/office/powerpoint/2010/main" val="4835308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B05F7-E7FE-2EDE-817D-CD9C979DC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AD34A8-AD5A-A2BB-5203-BBD0062FE32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CF199B-CF1F-E8D5-3ECB-30D001EFDA40}"/>
              </a:ext>
            </a:extLst>
          </p:cNvPr>
          <p:cNvSpPr/>
          <p:nvPr/>
        </p:nvSpPr>
        <p:spPr>
          <a:xfrm>
            <a:off x="266660" y="1769288"/>
            <a:ext cx="1056950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8A4341-0B1E-8048-067E-53EF1286BA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3F35D22-AAE0-64B1-A860-8BE1CB114A9D}"/>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rPr>
              <a:t>the 4 Ds of productivity</a:t>
            </a:r>
          </a:p>
        </p:txBody>
      </p:sp>
      <p:pic>
        <p:nvPicPr>
          <p:cNvPr id="2" name="Picture 1">
            <a:extLst>
              <a:ext uri="{FF2B5EF4-FFF2-40B4-BE49-F238E27FC236}">
                <a16:creationId xmlns:a16="http://schemas.microsoft.com/office/drawing/2014/main" id="{EAF4B69A-8ED5-4401-8DAB-3A7D070A3E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659" y="1895168"/>
            <a:ext cx="10495933" cy="4102438"/>
          </a:xfrm>
          <a:prstGeom prst="rect">
            <a:avLst/>
          </a:prstGeom>
          <a:ln>
            <a:noFill/>
          </a:ln>
          <a:effectLst>
            <a:softEdge rad="112500"/>
          </a:effectLst>
        </p:spPr>
      </p:pic>
    </p:spTree>
    <p:extLst>
      <p:ext uri="{BB962C8B-B14F-4D97-AF65-F5344CB8AC3E}">
        <p14:creationId xmlns:p14="http://schemas.microsoft.com/office/powerpoint/2010/main" val="25108744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E341B-CFE5-23B1-9FB7-DC3393B374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0802DC-6E53-766E-E540-0BBACAF0D1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A2E8029-092E-5A75-BE62-8CF4957A205F}"/>
              </a:ext>
            </a:extLst>
          </p:cNvPr>
          <p:cNvSpPr/>
          <p:nvPr/>
        </p:nvSpPr>
        <p:spPr>
          <a:xfrm>
            <a:off x="266660" y="1769288"/>
            <a:ext cx="11252678" cy="4587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4C9D536-F978-FB86-E087-E537E00434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10A69C5-65C9-12BF-ECD6-BAA03CC0EAD5}"/>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Time-management challenges</a:t>
            </a:r>
            <a:endParaRPr lang="en-US" sz="2800" dirty="0">
              <a:solidFill>
                <a:srgbClr val="C00000"/>
              </a:solidFill>
              <a:effectLst>
                <a:outerShdw blurRad="38100" dist="38100" dir="2700000" algn="tl">
                  <a:srgbClr val="000000">
                    <a:alpha val="43137"/>
                  </a:srgbClr>
                </a:outerShdw>
              </a:effectLst>
            </a:endParaRPr>
          </a:p>
        </p:txBody>
      </p:sp>
      <p:graphicFrame>
        <p:nvGraphicFramePr>
          <p:cNvPr id="3" name="Content Placeholder 5">
            <a:extLst>
              <a:ext uri="{FF2B5EF4-FFF2-40B4-BE49-F238E27FC236}">
                <a16:creationId xmlns:a16="http://schemas.microsoft.com/office/drawing/2014/main" id="{6342424D-8A45-D18D-E84B-F6F2AC5959F2}"/>
              </a:ext>
            </a:extLst>
          </p:cNvPr>
          <p:cNvGraphicFramePr>
            <a:graphicFrameLocks/>
          </p:cNvGraphicFramePr>
          <p:nvPr>
            <p:extLst>
              <p:ext uri="{D42A27DB-BD31-4B8C-83A1-F6EECF244321}">
                <p14:modId xmlns:p14="http://schemas.microsoft.com/office/powerpoint/2010/main" val="444296458"/>
              </p:ext>
            </p:extLst>
          </p:nvPr>
        </p:nvGraphicFramePr>
        <p:xfrm>
          <a:off x="476865" y="1870304"/>
          <a:ext cx="10841717" cy="4330797"/>
        </p:xfrm>
        <a:graphic>
          <a:graphicData uri="http://schemas.openxmlformats.org/drawingml/2006/table">
            <a:tbl>
              <a:tblPr rtl="1" firstRow="1" bandRow="1">
                <a:tableStyleId>{5C22544A-7EE6-4342-B048-85BDC9FD1C3A}</a:tableStyleId>
              </a:tblPr>
              <a:tblGrid>
                <a:gridCol w="4242543">
                  <a:extLst>
                    <a:ext uri="{9D8B030D-6E8A-4147-A177-3AD203B41FA5}">
                      <a16:colId xmlns:a16="http://schemas.microsoft.com/office/drawing/2014/main" val="20000"/>
                    </a:ext>
                  </a:extLst>
                </a:gridCol>
                <a:gridCol w="4191663">
                  <a:extLst>
                    <a:ext uri="{9D8B030D-6E8A-4147-A177-3AD203B41FA5}">
                      <a16:colId xmlns:a16="http://schemas.microsoft.com/office/drawing/2014/main" val="20001"/>
                    </a:ext>
                  </a:extLst>
                </a:gridCol>
                <a:gridCol w="2407511">
                  <a:extLst>
                    <a:ext uri="{9D8B030D-6E8A-4147-A177-3AD203B41FA5}">
                      <a16:colId xmlns:a16="http://schemas.microsoft.com/office/drawing/2014/main" val="20002"/>
                    </a:ext>
                  </a:extLst>
                </a:gridCol>
              </a:tblGrid>
              <a:tr h="575654">
                <a:tc>
                  <a:txBody>
                    <a:bodyPr/>
                    <a:lstStyle/>
                    <a:p>
                      <a:pPr algn="ctr" rtl="1"/>
                      <a:r>
                        <a:rPr lang="en-US" dirty="0"/>
                        <a:t>How to fix it</a:t>
                      </a:r>
                      <a:endParaRPr lang="ar-EG" dirty="0"/>
                    </a:p>
                  </a:txBody>
                  <a:tcPr/>
                </a:tc>
                <a:tc>
                  <a:txBody>
                    <a:bodyPr/>
                    <a:lstStyle/>
                    <a:p>
                      <a:pPr algn="ctr" rtl="1"/>
                      <a:r>
                        <a:rPr lang="en-US" dirty="0"/>
                        <a:t>Challenge</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1374186">
                <a:tc>
                  <a:txBody>
                    <a:bodyPr/>
                    <a:lstStyle/>
                    <a:p>
                      <a:pPr rtl="1"/>
                      <a:r>
                        <a:rPr lang="en-US" sz="1800" b="0" i="0" kern="1200" dirty="0">
                          <a:solidFill>
                            <a:schemeClr val="dk1"/>
                          </a:solidFill>
                          <a:effectLst/>
                          <a:latin typeface="+mn-lt"/>
                          <a:ea typeface="+mn-ea"/>
                          <a:cs typeface="+mn-cs"/>
                        </a:rPr>
                        <a:t>You might also identify ways your task will help you reach a different, yet related, goal that is important to you</a:t>
                      </a:r>
                      <a:endParaRPr lang="ar-EG" dirty="0"/>
                    </a:p>
                  </a:txBody>
                  <a:tcPr/>
                </a:tc>
                <a:tc>
                  <a:txBody>
                    <a:bodyPr/>
                    <a:lstStyle/>
                    <a:p>
                      <a:pPr algn="just" rtl="0"/>
                      <a:r>
                        <a:rPr lang="en-US" sz="1800" b="0" i="0" kern="1200" dirty="0">
                          <a:solidFill>
                            <a:schemeClr val="dk1"/>
                          </a:solidFill>
                          <a:effectLst/>
                          <a:latin typeface="+mn-lt"/>
                          <a:ea typeface="+mn-ea"/>
                          <a:cs typeface="+mn-cs"/>
                        </a:rPr>
                        <a:t>The effort may seem to exceed your energy level on a given day, perhaps, or it might have to do with your enthusiasm level for a specific task.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 Low motivation</a:t>
                      </a:r>
                      <a:endParaRPr lang="en-US" dirty="0"/>
                    </a:p>
                    <a:p>
                      <a:pPr rtl="1"/>
                      <a:endParaRPr lang="ar-EG" dirty="0"/>
                    </a:p>
                  </a:txBody>
                  <a:tcPr/>
                </a:tc>
                <a:extLst>
                  <a:ext uri="{0D108BD9-81ED-4DB2-BD59-A6C34878D82A}">
                    <a16:rowId xmlns:a16="http://schemas.microsoft.com/office/drawing/2014/main" val="10001"/>
                  </a:ext>
                </a:extLst>
              </a:tr>
              <a:tr h="1374186">
                <a:tc>
                  <a:txBody>
                    <a:bodyPr/>
                    <a:lstStyle/>
                    <a:p>
                      <a:pPr rtl="1"/>
                      <a:r>
                        <a:rPr lang="en-US" sz="1800" b="0" i="0" kern="1200" dirty="0">
                          <a:solidFill>
                            <a:schemeClr val="dk1"/>
                          </a:solidFill>
                          <a:effectLst/>
                          <a:latin typeface="+mn-lt"/>
                          <a:ea typeface="+mn-ea"/>
                          <a:cs typeface="+mn-cs"/>
                        </a:rPr>
                        <a:t>try concentrating on one objective at a time. You may find that this makes your work more effective and efficient, as well as higher quality</a:t>
                      </a:r>
                      <a:endParaRPr lang="ar-EG" dirty="0"/>
                    </a:p>
                  </a:txBody>
                  <a:tcPr/>
                </a:tc>
                <a:tc>
                  <a:txBody>
                    <a:bodyPr/>
                    <a:lstStyle/>
                    <a:p>
                      <a:pPr algn="just" rtl="0"/>
                      <a:r>
                        <a:rPr lang="en-US" sz="1800" b="0" i="0" kern="1200" dirty="0">
                          <a:solidFill>
                            <a:schemeClr val="dk1"/>
                          </a:solidFill>
                          <a:effectLst/>
                          <a:latin typeface="+mn-lt"/>
                          <a:ea typeface="+mn-ea"/>
                          <a:cs typeface="+mn-cs"/>
                        </a:rPr>
                        <a:t>Multitasking involves switching between tasks rapidly, which can overwhelm a person's decision-making processes. And affect work quality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Attempted multitasking</a:t>
                      </a:r>
                    </a:p>
                    <a:p>
                      <a:pPr rtl="1"/>
                      <a:endParaRPr lang="ar-EG" dirty="0"/>
                    </a:p>
                  </a:txBody>
                  <a:tcPr/>
                </a:tc>
                <a:extLst>
                  <a:ext uri="{0D108BD9-81ED-4DB2-BD59-A6C34878D82A}">
                    <a16:rowId xmlns:a16="http://schemas.microsoft.com/office/drawing/2014/main" val="10002"/>
                  </a:ext>
                </a:extLst>
              </a:tr>
              <a:tr h="1006771">
                <a:tc>
                  <a:txBody>
                    <a:bodyPr/>
                    <a:lstStyle/>
                    <a:p>
                      <a:pPr rtl="1"/>
                      <a:r>
                        <a:rPr lang="en-US" dirty="0"/>
                        <a:t>Consider reorganizing your physical space to streamline your workflow and Try keeping a to-do list</a:t>
                      </a:r>
                      <a:endParaRPr lang="ar-EG" dirty="0"/>
                    </a:p>
                  </a:txBody>
                  <a:tcPr/>
                </a:tc>
                <a:tc>
                  <a:txBody>
                    <a:bodyPr/>
                    <a:lstStyle/>
                    <a:p>
                      <a:pPr rtl="1"/>
                      <a:r>
                        <a:rPr lang="en-US" dirty="0"/>
                        <a:t>Many people also find that messiness can impede their time management and productivity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Lack of organization</a:t>
                      </a:r>
                    </a:p>
                    <a:p>
                      <a:pPr rtl="1"/>
                      <a:endParaRPr lang="ar-EG"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002201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667D8-7BD5-F745-097F-B71E8C9559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5C06AF-913B-446D-B53F-35357F7E9F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BBDC3C-DFA3-F639-018C-A2C91E46D8E0}"/>
              </a:ext>
            </a:extLst>
          </p:cNvPr>
          <p:cNvSpPr/>
          <p:nvPr/>
        </p:nvSpPr>
        <p:spPr>
          <a:xfrm>
            <a:off x="266660" y="1769288"/>
            <a:ext cx="11252678" cy="4587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6D5731-F73F-5101-7345-1B1DDC4C7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5A575BF-9537-685A-332A-96E131FE8DA4}"/>
              </a:ext>
            </a:extLst>
          </p:cNvPr>
          <p:cNvSpPr txBox="1"/>
          <p:nvPr/>
        </p:nvSpPr>
        <p:spPr>
          <a:xfrm>
            <a:off x="2255082" y="1108255"/>
            <a:ext cx="6982273"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Time-management challenges</a:t>
            </a:r>
            <a:endParaRPr lang="en-US" sz="2800" dirty="0">
              <a:solidFill>
                <a:srgbClr val="C00000"/>
              </a:solidFill>
              <a:effectLst>
                <a:outerShdw blurRad="38100" dist="38100" dir="2700000" algn="tl">
                  <a:srgbClr val="000000">
                    <a:alpha val="43137"/>
                  </a:srgbClr>
                </a:outerShdw>
              </a:effectLst>
            </a:endParaRPr>
          </a:p>
        </p:txBody>
      </p:sp>
      <p:graphicFrame>
        <p:nvGraphicFramePr>
          <p:cNvPr id="2" name="Content Placeholder 3">
            <a:extLst>
              <a:ext uri="{FF2B5EF4-FFF2-40B4-BE49-F238E27FC236}">
                <a16:creationId xmlns:a16="http://schemas.microsoft.com/office/drawing/2014/main" id="{C1BE1CA9-4464-1865-B5E9-7B95CD68C79C}"/>
              </a:ext>
            </a:extLst>
          </p:cNvPr>
          <p:cNvGraphicFramePr>
            <a:graphicFrameLocks/>
          </p:cNvGraphicFramePr>
          <p:nvPr>
            <p:extLst>
              <p:ext uri="{D42A27DB-BD31-4B8C-83A1-F6EECF244321}">
                <p14:modId xmlns:p14="http://schemas.microsoft.com/office/powerpoint/2010/main" val="2174439050"/>
              </p:ext>
            </p:extLst>
          </p:nvPr>
        </p:nvGraphicFramePr>
        <p:xfrm>
          <a:off x="527094" y="1859060"/>
          <a:ext cx="10804633" cy="4373574"/>
        </p:xfrm>
        <a:graphic>
          <a:graphicData uri="http://schemas.openxmlformats.org/drawingml/2006/table">
            <a:tbl>
              <a:tblPr rtl="1" firstRow="1" bandRow="1">
                <a:tableStyleId>{5C22544A-7EE6-4342-B048-85BDC9FD1C3A}</a:tableStyleId>
              </a:tblPr>
              <a:tblGrid>
                <a:gridCol w="4795694">
                  <a:extLst>
                    <a:ext uri="{9D8B030D-6E8A-4147-A177-3AD203B41FA5}">
                      <a16:colId xmlns:a16="http://schemas.microsoft.com/office/drawing/2014/main" val="20000"/>
                    </a:ext>
                  </a:extLst>
                </a:gridCol>
                <a:gridCol w="4210091">
                  <a:extLst>
                    <a:ext uri="{9D8B030D-6E8A-4147-A177-3AD203B41FA5}">
                      <a16:colId xmlns:a16="http://schemas.microsoft.com/office/drawing/2014/main" val="20001"/>
                    </a:ext>
                  </a:extLst>
                </a:gridCol>
                <a:gridCol w="1798848">
                  <a:extLst>
                    <a:ext uri="{9D8B030D-6E8A-4147-A177-3AD203B41FA5}">
                      <a16:colId xmlns:a16="http://schemas.microsoft.com/office/drawing/2014/main" val="20002"/>
                    </a:ext>
                  </a:extLst>
                </a:gridCol>
              </a:tblGrid>
              <a:tr h="421758">
                <a:tc>
                  <a:txBody>
                    <a:bodyPr/>
                    <a:lstStyle/>
                    <a:p>
                      <a:pPr rtl="1"/>
                      <a:endParaRPr lang="ar-EG" dirty="0"/>
                    </a:p>
                  </a:txBody>
                  <a:tcPr/>
                </a:tc>
                <a:tc>
                  <a:txBody>
                    <a:bodyPr/>
                    <a:lstStyle/>
                    <a:p>
                      <a:pPr rtl="1"/>
                      <a:endParaRPr lang="ar-EG"/>
                    </a:p>
                  </a:txBody>
                  <a:tcPr/>
                </a:tc>
                <a:tc>
                  <a:txBody>
                    <a:bodyPr/>
                    <a:lstStyle/>
                    <a:p>
                      <a:pPr rtl="1"/>
                      <a:endParaRPr lang="ar-EG" dirty="0"/>
                    </a:p>
                  </a:txBody>
                  <a:tcPr/>
                </a:tc>
                <a:extLst>
                  <a:ext uri="{0D108BD9-81ED-4DB2-BD59-A6C34878D82A}">
                    <a16:rowId xmlns:a16="http://schemas.microsoft.com/office/drawing/2014/main" val="10000"/>
                  </a:ext>
                </a:extLst>
              </a:tr>
              <a:tr h="2287893">
                <a:tc>
                  <a:txBody>
                    <a:bodyPr/>
                    <a:lstStyle/>
                    <a:p>
                      <a:pPr rtl="1"/>
                      <a:r>
                        <a:rPr lang="en-US" sz="1800" b="0" i="0" kern="1200" dirty="0">
                          <a:solidFill>
                            <a:schemeClr val="dk1"/>
                          </a:solidFill>
                          <a:effectLst/>
                          <a:latin typeface="+mn-lt"/>
                          <a:ea typeface="+mn-ea"/>
                          <a:cs typeface="+mn-cs"/>
                        </a:rPr>
                        <a:t>You might also try to collaborate with a colleague or even refer to a trusted mentor to help decide which tasks are most important for a given period of time.</a:t>
                      </a:r>
                      <a:endParaRPr lang="ar-EG" dirty="0"/>
                    </a:p>
                  </a:txBody>
                  <a:tcPr/>
                </a:tc>
                <a:tc>
                  <a:txBody>
                    <a:bodyPr/>
                    <a:lstStyle/>
                    <a:p>
                      <a:pPr rtl="1"/>
                      <a:r>
                        <a:rPr lang="en-US" sz="1800" b="0" i="0" kern="1200" dirty="0">
                          <a:solidFill>
                            <a:schemeClr val="dk1"/>
                          </a:solidFill>
                          <a:effectLst/>
                          <a:latin typeface="+mn-lt"/>
                          <a:ea typeface="+mn-ea"/>
                          <a:cs typeface="+mn-cs"/>
                        </a:rPr>
                        <a:t>Different stakeholders may have expectations that differ from your own understanding of how to prioritize tasks at work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Trouble prioritizing</a:t>
                      </a:r>
                    </a:p>
                  </a:txBody>
                  <a:tcPr/>
                </a:tc>
                <a:extLst>
                  <a:ext uri="{0D108BD9-81ED-4DB2-BD59-A6C34878D82A}">
                    <a16:rowId xmlns:a16="http://schemas.microsoft.com/office/drawing/2014/main" val="10001"/>
                  </a:ext>
                </a:extLst>
              </a:tr>
              <a:tr h="1663923">
                <a:tc>
                  <a:txBody>
                    <a:bodyPr/>
                    <a:lstStyle/>
                    <a:p>
                      <a:pPr rtl="1"/>
                      <a:r>
                        <a:rPr lang="en-US" sz="1800" b="0" i="0" kern="1200" dirty="0">
                          <a:solidFill>
                            <a:schemeClr val="dk1"/>
                          </a:solidFill>
                          <a:effectLst/>
                          <a:latin typeface="+mn-lt"/>
                          <a:ea typeface="+mn-ea"/>
                          <a:cs typeface="+mn-cs"/>
                        </a:rPr>
                        <a:t>try integrating success measures into your to-do list. </a:t>
                      </a:r>
                      <a:endParaRPr lang="ar-EG" dirty="0"/>
                    </a:p>
                  </a:txBody>
                  <a:tcPr/>
                </a:tc>
                <a:tc>
                  <a:txBody>
                    <a:bodyPr/>
                    <a:lstStyle/>
                    <a:p>
                      <a:pPr rtl="1"/>
                      <a:r>
                        <a:rPr lang="en-US" dirty="0"/>
                        <a:t>Attention to detail can be a valuable asset in the workplace. When prioritized out of the bounds of moderation</a:t>
                      </a:r>
                      <a:endParaRPr lang="ar-EG" dirty="0"/>
                    </a:p>
                  </a:txBody>
                  <a:tcPr/>
                </a:tc>
                <a:tc>
                  <a:txBody>
                    <a:bodyPr/>
                    <a:lstStyle/>
                    <a:p>
                      <a:pPr rtl="1"/>
                      <a:r>
                        <a:rPr lang="en-US" b="1" dirty="0"/>
                        <a:t>Perfectionism</a:t>
                      </a:r>
                      <a:endParaRPr lang="ar-EG"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44054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BF2F9-C87C-9717-9CD7-FFEAEC00C0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B3D91F-468F-274D-3AEA-8FE9454B41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0FF59C7-67DE-5E30-02EB-305222B209F1}"/>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EBFB006-9090-DAF1-85AA-1C4268DD9346}"/>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D6528C-726C-82D9-6C3D-76EC1D1B8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CDF7DEB-2BF8-9AB4-5A8F-D7BB20758644}"/>
              </a:ext>
            </a:extLst>
          </p:cNvPr>
          <p:cNvSpPr txBox="1"/>
          <p:nvPr/>
        </p:nvSpPr>
        <p:spPr>
          <a:xfrm>
            <a:off x="1014862" y="1081854"/>
            <a:ext cx="6982273" cy="523220"/>
          </a:xfrm>
          <a:prstGeom prst="rect">
            <a:avLst/>
          </a:prstGeom>
          <a:noFill/>
        </p:spPr>
        <p:txBody>
          <a:bodyPr wrap="square">
            <a:spAutoFit/>
          </a:bodyPr>
          <a:lstStyle/>
          <a:p>
            <a:r>
              <a:rPr lang="en-US" sz="2800" b="1" dirty="0">
                <a:solidFill>
                  <a:srgbClr val="C00000"/>
                </a:solidFill>
              </a:rPr>
              <a:t>Case Study</a:t>
            </a:r>
          </a:p>
        </p:txBody>
      </p:sp>
      <p:sp>
        <p:nvSpPr>
          <p:cNvPr id="7" name="TextBox 6">
            <a:extLst>
              <a:ext uri="{FF2B5EF4-FFF2-40B4-BE49-F238E27FC236}">
                <a16:creationId xmlns:a16="http://schemas.microsoft.com/office/drawing/2014/main" id="{20302D4C-4C43-02EA-9FDB-B8A02003B79F}"/>
              </a:ext>
            </a:extLst>
          </p:cNvPr>
          <p:cNvSpPr txBox="1"/>
          <p:nvPr/>
        </p:nvSpPr>
        <p:spPr>
          <a:xfrm>
            <a:off x="309692" y="1906936"/>
            <a:ext cx="6854902" cy="3785652"/>
          </a:xfrm>
          <a:prstGeom prst="rect">
            <a:avLst/>
          </a:prstGeom>
          <a:noFill/>
        </p:spPr>
        <p:txBody>
          <a:bodyPr wrap="square">
            <a:spAutoFit/>
          </a:bodyPr>
          <a:lstStyle/>
          <a:p>
            <a:pPr algn="ctr"/>
            <a:r>
              <a:rPr lang="en-US" sz="2000" b="1" dirty="0">
                <a:solidFill>
                  <a:srgbClr val="C00000"/>
                </a:solidFill>
              </a:rPr>
              <a:t>Negotiating a Contract Renewal</a:t>
            </a:r>
          </a:p>
          <a:p>
            <a:pPr algn="ctr"/>
            <a:endParaRPr lang="en-US" sz="2000" dirty="0">
              <a:solidFill>
                <a:srgbClr val="050E17"/>
              </a:solidFill>
            </a:endParaRPr>
          </a:p>
          <a:p>
            <a:pPr algn="ctr"/>
            <a:r>
              <a:rPr lang="en-US" sz="2000" dirty="0">
                <a:solidFill>
                  <a:srgbClr val="050E17"/>
                </a:solidFill>
              </a:rPr>
              <a:t>John is the CEO of a consulting firm that provides services to a large corporate client. The contract with the client is set to expire in three months, and John wants to negotiate a renewal before the expiration date. He schedules a meeting with the client's procurement manager, Lisa, to discuss the renewal.</a:t>
            </a:r>
          </a:p>
          <a:p>
            <a:pPr algn="ctr"/>
            <a:r>
              <a:rPr lang="en-US" sz="2000" dirty="0">
                <a:solidFill>
                  <a:srgbClr val="050E17"/>
                </a:solidFill>
              </a:rPr>
              <a:t>During the meeting, John and Lisa discuss the terms of the contract and exchange proposals. However, they quickly realize that they have different priorities and are not making progress in their negotiation. Lisa suggests that they schedule a follow-up meeting to continue the discussion.</a:t>
            </a:r>
          </a:p>
        </p:txBody>
      </p:sp>
    </p:spTree>
    <p:extLst>
      <p:ext uri="{BB962C8B-B14F-4D97-AF65-F5344CB8AC3E}">
        <p14:creationId xmlns:p14="http://schemas.microsoft.com/office/powerpoint/2010/main" val="18756522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A1F09-51BD-3841-32F0-0FD626AA74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8CAA31-4C83-5E10-6F89-5E33573961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2BF4C44-7DE8-E449-AFEB-3EE0DD3808D3}"/>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77F2B42-9FF0-A54B-5A6C-3BFBCD72BEB3}"/>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A6F56F-C870-6356-777A-62D6B8CC8C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75A9D8B-A424-F8BA-2E80-6C54A8F56B5E}"/>
              </a:ext>
            </a:extLst>
          </p:cNvPr>
          <p:cNvSpPr txBox="1"/>
          <p:nvPr/>
        </p:nvSpPr>
        <p:spPr>
          <a:xfrm>
            <a:off x="1014862" y="1081854"/>
            <a:ext cx="6982273" cy="523220"/>
          </a:xfrm>
          <a:prstGeom prst="rect">
            <a:avLst/>
          </a:prstGeom>
          <a:noFill/>
        </p:spPr>
        <p:txBody>
          <a:bodyPr wrap="square">
            <a:spAutoFit/>
          </a:bodyPr>
          <a:lstStyle/>
          <a:p>
            <a:r>
              <a:rPr lang="en-US" sz="2800" b="1" dirty="0">
                <a:solidFill>
                  <a:srgbClr val="C00000"/>
                </a:solidFill>
              </a:rPr>
              <a:t>Case Study</a:t>
            </a:r>
          </a:p>
        </p:txBody>
      </p:sp>
      <p:sp>
        <p:nvSpPr>
          <p:cNvPr id="7" name="TextBox 6">
            <a:extLst>
              <a:ext uri="{FF2B5EF4-FFF2-40B4-BE49-F238E27FC236}">
                <a16:creationId xmlns:a16="http://schemas.microsoft.com/office/drawing/2014/main" id="{746B9C12-55BB-BF57-61AA-8C94CB14B55C}"/>
              </a:ext>
            </a:extLst>
          </p:cNvPr>
          <p:cNvSpPr txBox="1"/>
          <p:nvPr/>
        </p:nvSpPr>
        <p:spPr>
          <a:xfrm>
            <a:off x="309692" y="2043571"/>
            <a:ext cx="6854902" cy="3416320"/>
          </a:xfrm>
          <a:prstGeom prst="rect">
            <a:avLst/>
          </a:prstGeom>
          <a:noFill/>
        </p:spPr>
        <p:txBody>
          <a:bodyPr wrap="square">
            <a:spAutoFit/>
          </a:bodyPr>
          <a:lstStyle/>
          <a:p>
            <a:pPr algn="just"/>
            <a:r>
              <a:rPr lang="en-US" dirty="0">
                <a:solidFill>
                  <a:srgbClr val="050E17"/>
                </a:solidFill>
              </a:rPr>
              <a:t>John recognizes the importance of time management in negotiation and suggests a more efficient approach. He proposes that they schedule a longer meeting the following week, during which they will work intensively to reach an agreement. He suggests that they both prepare thoroughly for the meeting by reviewing their priorities and identifying areas of flexibility.</a:t>
            </a:r>
          </a:p>
          <a:p>
            <a:pPr algn="just"/>
            <a:endParaRPr lang="en-US" dirty="0">
              <a:solidFill>
                <a:srgbClr val="050E17"/>
              </a:solidFill>
            </a:endParaRPr>
          </a:p>
          <a:p>
            <a:pPr algn="just"/>
            <a:r>
              <a:rPr lang="en-US" dirty="0">
                <a:solidFill>
                  <a:srgbClr val="050E17"/>
                </a:solidFill>
              </a:rPr>
              <a:t>Lisa agrees to the proposal, and they schedule a four-hour meeting for the following week. Prior to the meeting, John and his team conduct a thorough review of the client's needs and priorities, and they identify areas where they can be flexible in their proposals. They also prepare a clear set of objectives and a timeline for the negotiation.</a:t>
            </a:r>
          </a:p>
        </p:txBody>
      </p:sp>
    </p:spTree>
    <p:extLst>
      <p:ext uri="{BB962C8B-B14F-4D97-AF65-F5344CB8AC3E}">
        <p14:creationId xmlns:p14="http://schemas.microsoft.com/office/powerpoint/2010/main" val="10399608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D907B-C47F-BE55-4A76-C45F7BCF65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C3D836-C158-626C-E68E-CA230EB156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58D2E7-984E-AD1B-811F-40184033D3B4}"/>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95BC45-464D-BA09-14A7-7DDDD70A6145}"/>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20B643-2205-E418-B624-7F68E545E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613AE87-FC7A-4013-3E83-C0A85052E81B}"/>
              </a:ext>
            </a:extLst>
          </p:cNvPr>
          <p:cNvSpPr txBox="1"/>
          <p:nvPr/>
        </p:nvSpPr>
        <p:spPr>
          <a:xfrm>
            <a:off x="1014862" y="1081854"/>
            <a:ext cx="6982273" cy="523220"/>
          </a:xfrm>
          <a:prstGeom prst="rect">
            <a:avLst/>
          </a:prstGeom>
          <a:noFill/>
        </p:spPr>
        <p:txBody>
          <a:bodyPr wrap="square">
            <a:spAutoFit/>
          </a:bodyPr>
          <a:lstStyle/>
          <a:p>
            <a:r>
              <a:rPr lang="en-US" sz="2800" b="1" dirty="0">
                <a:solidFill>
                  <a:srgbClr val="C00000"/>
                </a:solidFill>
              </a:rPr>
              <a:t>Case Study</a:t>
            </a:r>
          </a:p>
        </p:txBody>
      </p:sp>
      <p:sp>
        <p:nvSpPr>
          <p:cNvPr id="7" name="TextBox 6">
            <a:extLst>
              <a:ext uri="{FF2B5EF4-FFF2-40B4-BE49-F238E27FC236}">
                <a16:creationId xmlns:a16="http://schemas.microsoft.com/office/drawing/2014/main" id="{10A9E7BF-2E4C-10B9-9422-60F80CAE5B3D}"/>
              </a:ext>
            </a:extLst>
          </p:cNvPr>
          <p:cNvSpPr txBox="1"/>
          <p:nvPr/>
        </p:nvSpPr>
        <p:spPr>
          <a:xfrm>
            <a:off x="266660" y="2016954"/>
            <a:ext cx="6854902" cy="3693319"/>
          </a:xfrm>
          <a:prstGeom prst="rect">
            <a:avLst/>
          </a:prstGeom>
          <a:noFill/>
        </p:spPr>
        <p:txBody>
          <a:bodyPr wrap="square">
            <a:spAutoFit/>
          </a:bodyPr>
          <a:lstStyle/>
          <a:p>
            <a:pPr algn="ctr"/>
            <a:r>
              <a:rPr lang="en-US" dirty="0">
                <a:solidFill>
                  <a:srgbClr val="050E17"/>
                </a:solidFill>
              </a:rPr>
              <a:t>During the meeting, they use their time efficiently by focusing on the key priorities and finding areas of agreement. They also use creative problem-solving techniques to find solutions to areas of disagreement. By the end of the meeting, they have reached a mutually beneficial agreement that satisfies both parties.</a:t>
            </a:r>
          </a:p>
          <a:p>
            <a:pPr algn="ctr"/>
            <a:endParaRPr lang="en-US" dirty="0">
              <a:solidFill>
                <a:srgbClr val="050E17"/>
              </a:solidFill>
            </a:endParaRPr>
          </a:p>
          <a:p>
            <a:pPr algn="ctr"/>
            <a:r>
              <a:rPr lang="en-US" dirty="0">
                <a:solidFill>
                  <a:srgbClr val="050E17"/>
                </a:solidFill>
              </a:rPr>
              <a:t>John's effective time management skills allowed him to negotiate a successful contract renewal with his client. By recognizing the importance of efficient use of time in negotiation, he was able to propose a more effective approach that enabled them to reach an agreement quickly and efficiently. His team's thorough preparation and clear objectives also helped to ensure that the negotiation was productive and successful.</a:t>
            </a:r>
          </a:p>
        </p:txBody>
      </p:sp>
    </p:spTree>
    <p:extLst>
      <p:ext uri="{BB962C8B-B14F-4D97-AF65-F5344CB8AC3E}">
        <p14:creationId xmlns:p14="http://schemas.microsoft.com/office/powerpoint/2010/main" val="6904119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08D12-97A5-A046-0C4E-DFFB6DE926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DB97A0-910F-ACBE-05D0-886B54EF85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BE93B7-BE5A-42BB-F7EA-128DBEF6095D}"/>
              </a:ext>
            </a:extLst>
          </p:cNvPr>
          <p:cNvSpPr/>
          <p:nvPr/>
        </p:nvSpPr>
        <p:spPr>
          <a:xfrm>
            <a:off x="7525407" y="2182501"/>
            <a:ext cx="4457530" cy="35277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7C00C1-5DCE-5B40-280B-9A3AFDE31616}"/>
              </a:ext>
            </a:extLst>
          </p:cNvPr>
          <p:cNvSpPr/>
          <p:nvPr/>
        </p:nvSpPr>
        <p:spPr>
          <a:xfrm>
            <a:off x="266660" y="1769288"/>
            <a:ext cx="689793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6ECD37-06E3-1908-6C29-140154440B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169D12F-095B-1B39-9192-E8ADFB33F5FD}"/>
              </a:ext>
            </a:extLst>
          </p:cNvPr>
          <p:cNvSpPr txBox="1"/>
          <p:nvPr/>
        </p:nvSpPr>
        <p:spPr>
          <a:xfrm>
            <a:off x="355384" y="2607402"/>
            <a:ext cx="6539402" cy="1815882"/>
          </a:xfrm>
          <a:prstGeom prst="rect">
            <a:avLst/>
          </a:prstGeom>
          <a:noFill/>
        </p:spPr>
        <p:txBody>
          <a:bodyPr wrap="square">
            <a:spAutoFit/>
          </a:bodyPr>
          <a:lstStyle/>
          <a:p>
            <a:pPr algn="ctr"/>
            <a:r>
              <a:rPr lang="en-US" altLang="en-US" sz="2800" b="1" dirty="0"/>
              <a:t>“Make sure you know where your time goes.”</a:t>
            </a:r>
          </a:p>
          <a:p>
            <a:endParaRPr lang="en-US" altLang="en-US" sz="2800" b="1" dirty="0"/>
          </a:p>
          <a:p>
            <a:r>
              <a:rPr lang="en-US" altLang="en-US" sz="2800" b="1" dirty="0"/>
              <a:t>				Peter Drucker </a:t>
            </a:r>
          </a:p>
        </p:txBody>
      </p:sp>
    </p:spTree>
    <p:extLst>
      <p:ext uri="{BB962C8B-B14F-4D97-AF65-F5344CB8AC3E}">
        <p14:creationId xmlns:p14="http://schemas.microsoft.com/office/powerpoint/2010/main" val="8902315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B3DC6E-0D81-43EA-B5E4-1AF7B01ADCC1}"/>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3773</Words>
  <Application>Microsoft Office PowerPoint</Application>
  <PresentationFormat>Widescreen</PresentationFormat>
  <Paragraphs>312</Paragraphs>
  <Slides>52</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52</vt:i4>
      </vt:variant>
    </vt:vector>
  </HeadingPairs>
  <TitlesOfParts>
    <vt:vector size="65" baseType="lpstr">
      <vt:lpstr>Alexandria</vt:lpstr>
      <vt:lpstr>-apple-system</vt:lpstr>
      <vt:lpstr>Arial</vt:lpstr>
      <vt:lpstr>Calibri</vt:lpstr>
      <vt:lpstr>Calibri Light</vt:lpstr>
      <vt:lpstr>Helvetica</vt:lpstr>
      <vt:lpstr>Poppins</vt:lpstr>
      <vt:lpstr>Roboto Light</vt:lpstr>
      <vt:lpstr>Segoe UI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43</cp:revision>
  <dcterms:created xsi:type="dcterms:W3CDTF">2023-04-29T09:08:00Z</dcterms:created>
  <dcterms:modified xsi:type="dcterms:W3CDTF">2025-07-07T19:18:16Z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