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9"/>
  </p:notesMasterIdLst>
  <p:sldIdLst>
    <p:sldId id="475" r:id="rId2"/>
    <p:sldId id="468" r:id="rId3"/>
    <p:sldId id="413" r:id="rId4"/>
    <p:sldId id="535" r:id="rId5"/>
    <p:sldId id="476" r:id="rId6"/>
    <p:sldId id="538" r:id="rId7"/>
    <p:sldId id="489" r:id="rId8"/>
    <p:sldId id="490" r:id="rId9"/>
    <p:sldId id="494" r:id="rId10"/>
    <p:sldId id="493" r:id="rId11"/>
    <p:sldId id="491" r:id="rId12"/>
    <p:sldId id="495" r:id="rId13"/>
    <p:sldId id="492" r:id="rId14"/>
    <p:sldId id="496" r:id="rId15"/>
    <p:sldId id="497" r:id="rId16"/>
    <p:sldId id="498" r:id="rId17"/>
    <p:sldId id="536" r:id="rId18"/>
    <p:sldId id="502" r:id="rId19"/>
    <p:sldId id="501" r:id="rId20"/>
    <p:sldId id="537" r:id="rId21"/>
    <p:sldId id="500" r:id="rId22"/>
    <p:sldId id="504" r:id="rId23"/>
    <p:sldId id="505" r:id="rId24"/>
    <p:sldId id="477" r:id="rId25"/>
    <p:sldId id="507" r:id="rId26"/>
    <p:sldId id="506" r:id="rId27"/>
    <p:sldId id="549" r:id="rId28"/>
    <p:sldId id="508" r:id="rId29"/>
    <p:sldId id="539" r:id="rId30"/>
    <p:sldId id="540" r:id="rId31"/>
    <p:sldId id="509" r:id="rId32"/>
    <p:sldId id="511" r:id="rId33"/>
    <p:sldId id="512" r:id="rId34"/>
    <p:sldId id="513" r:id="rId35"/>
    <p:sldId id="514" r:id="rId36"/>
    <p:sldId id="479" r:id="rId37"/>
    <p:sldId id="541" r:id="rId38"/>
    <p:sldId id="515" r:id="rId39"/>
    <p:sldId id="542" r:id="rId40"/>
    <p:sldId id="516" r:id="rId41"/>
    <p:sldId id="517" r:id="rId42"/>
    <p:sldId id="519" r:id="rId43"/>
    <p:sldId id="543" r:id="rId44"/>
    <p:sldId id="480" r:id="rId45"/>
    <p:sldId id="481" r:id="rId46"/>
    <p:sldId id="544" r:id="rId47"/>
    <p:sldId id="520" r:id="rId48"/>
    <p:sldId id="482" r:id="rId49"/>
    <p:sldId id="521" r:id="rId50"/>
    <p:sldId id="522" r:id="rId51"/>
    <p:sldId id="523" r:id="rId52"/>
    <p:sldId id="545" r:id="rId53"/>
    <p:sldId id="525" r:id="rId54"/>
    <p:sldId id="546" r:id="rId55"/>
    <p:sldId id="526" r:id="rId56"/>
    <p:sldId id="527" r:id="rId57"/>
    <p:sldId id="485" r:id="rId58"/>
    <p:sldId id="531" r:id="rId59"/>
    <p:sldId id="547" r:id="rId60"/>
    <p:sldId id="533" r:id="rId61"/>
    <p:sldId id="534" r:id="rId62"/>
    <p:sldId id="528" r:id="rId63"/>
    <p:sldId id="529" r:id="rId64"/>
    <p:sldId id="530" r:id="rId65"/>
    <p:sldId id="488" r:id="rId66"/>
    <p:sldId id="548" r:id="rId67"/>
    <p:sldId id="290"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95" autoAdjust="0"/>
    <p:restoredTop sz="95839" autoAdjust="0"/>
  </p:normalViewPr>
  <p:slideViewPr>
    <p:cSldViewPr snapToGrid="0">
      <p:cViewPr varScale="1">
        <p:scale>
          <a:sx n="68" d="100"/>
          <a:sy n="68" d="100"/>
        </p:scale>
        <p:origin x="876" y="7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2/19/2023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consultationmanager.com/7-tactics-to-maintain-positive-stakeholder-relationships/" TargetMode="External"/><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marketing91.com/centralized-organization/"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marketing91.com/centralized-organization/"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marketing91.com/functional-organization/"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9.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9.emf"/><Relationship Id="rId4" Type="http://schemas.openxmlformats.org/officeDocument/2006/relationships/image" Target="../media/image8.emf"/></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9.emf"/><Relationship Id="rId4" Type="http://schemas.openxmlformats.org/officeDocument/2006/relationships/image" Target="../media/image8.emf"/></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9.emf"/><Relationship Id="rId4" Type="http://schemas.openxmlformats.org/officeDocument/2006/relationships/image" Target="../media/image8.emf"/></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9.emf"/><Relationship Id="rId4" Type="http://schemas.openxmlformats.org/officeDocument/2006/relationships/image" Target="../media/image8.emf"/></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9.emf"/><Relationship Id="rId4" Type="http://schemas.openxmlformats.org/officeDocument/2006/relationships/image" Target="../media/image8.emf"/></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9.emf"/><Relationship Id="rId4" Type="http://schemas.openxmlformats.org/officeDocument/2006/relationships/image" Target="../media/image8.emf"/></Relationships>
</file>

<file path=ppt/slides/_rels/slide6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458265" y="5430129"/>
            <a:ext cx="6750143" cy="1404529"/>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4740813" y="5613108"/>
            <a:ext cx="83923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Ch.3 </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panose="00000600000000000000"/>
              </a:rPr>
              <a:t>Power and politics</a:t>
            </a:r>
          </a:p>
        </p:txBody>
      </p:sp>
    </p:spTree>
    <p:extLst>
      <p:ext uri="{BB962C8B-B14F-4D97-AF65-F5344CB8AC3E}">
        <p14:creationId xmlns:p14="http://schemas.microsoft.com/office/powerpoint/2010/main" val="3814103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20870"/>
            <a:ext cx="9533101" cy="1066710"/>
          </a:xfrm>
          <a:prstGeom prst="rect">
            <a:avLst/>
          </a:prstGeom>
        </p:spPr>
      </p:pic>
      <p:sp>
        <p:nvSpPr>
          <p:cNvPr id="7" name="TextBox 6"/>
          <p:cNvSpPr txBox="1"/>
          <p:nvPr/>
        </p:nvSpPr>
        <p:spPr>
          <a:xfrm>
            <a:off x="3346296" y="120312"/>
            <a:ext cx="26244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Outline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10" name="Table 9">
            <a:extLst>
              <a:ext uri="{FF2B5EF4-FFF2-40B4-BE49-F238E27FC236}">
                <a16:creationId xmlns:a16="http://schemas.microsoft.com/office/drawing/2014/main" id="{5712A237-0509-34BB-06AB-E9BCAE3E8D58}"/>
              </a:ext>
            </a:extLst>
          </p:cNvPr>
          <p:cNvGraphicFramePr>
            <a:graphicFrameLocks noGrp="1"/>
          </p:cNvGraphicFramePr>
          <p:nvPr>
            <p:extLst>
              <p:ext uri="{D42A27DB-BD31-4B8C-83A1-F6EECF244321}">
                <p14:modId xmlns:p14="http://schemas.microsoft.com/office/powerpoint/2010/main" val="32393915"/>
              </p:ext>
            </p:extLst>
          </p:nvPr>
        </p:nvGraphicFramePr>
        <p:xfrm>
          <a:off x="379828" y="984714"/>
          <a:ext cx="10858576" cy="799982"/>
        </p:xfrm>
        <a:graphic>
          <a:graphicData uri="http://schemas.openxmlformats.org/drawingml/2006/table">
            <a:tbl>
              <a:tblPr>
                <a:tableStyleId>{5C22544A-7EE6-4342-B048-85BDC9FD1C3A}</a:tableStyleId>
              </a:tblPr>
              <a:tblGrid>
                <a:gridCol w="10858576">
                  <a:extLst>
                    <a:ext uri="{9D8B030D-6E8A-4147-A177-3AD203B41FA5}">
                      <a16:colId xmlns:a16="http://schemas.microsoft.com/office/drawing/2014/main" val="2544279437"/>
                    </a:ext>
                  </a:extLst>
                </a:gridCol>
              </a:tblGrid>
              <a:tr h="278417">
                <a:tc>
                  <a:txBody>
                    <a:bodyPr/>
                    <a:lstStyle/>
                    <a:p>
                      <a:pPr algn="ctr" fontAlgn="b"/>
                      <a:r>
                        <a:rPr lang="en-US" sz="2800" b="1" u="none" strike="noStrike" dirty="0">
                          <a:solidFill>
                            <a:srgbClr val="0A1F61"/>
                          </a:solidFill>
                          <a:effectLst/>
                        </a:rPr>
                        <a:t>Chapter 3- Power and politics</a:t>
                      </a:r>
                    </a:p>
                    <a:p>
                      <a:pPr algn="l" fontAlgn="b"/>
                      <a:endParaRPr lang="en-US" sz="2400" b="1"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2467138784"/>
                  </a:ext>
                </a:extLst>
              </a:tr>
            </a:tbl>
          </a:graphicData>
        </a:graphic>
      </p:graphicFrame>
      <p:graphicFrame>
        <p:nvGraphicFramePr>
          <p:cNvPr id="8" name="Table 7">
            <a:extLst>
              <a:ext uri="{FF2B5EF4-FFF2-40B4-BE49-F238E27FC236}">
                <a16:creationId xmlns:a16="http://schemas.microsoft.com/office/drawing/2014/main" id="{DA75CCCD-D07E-ADBB-5FAD-A898E110780A}"/>
              </a:ext>
            </a:extLst>
          </p:cNvPr>
          <p:cNvGraphicFramePr>
            <a:graphicFrameLocks noGrp="1"/>
          </p:cNvGraphicFramePr>
          <p:nvPr>
            <p:extLst>
              <p:ext uri="{D42A27DB-BD31-4B8C-83A1-F6EECF244321}">
                <p14:modId xmlns:p14="http://schemas.microsoft.com/office/powerpoint/2010/main" val="3648985540"/>
              </p:ext>
            </p:extLst>
          </p:nvPr>
        </p:nvGraphicFramePr>
        <p:xfrm>
          <a:off x="541444" y="1594686"/>
          <a:ext cx="10858576" cy="4768940"/>
        </p:xfrm>
        <a:graphic>
          <a:graphicData uri="http://schemas.openxmlformats.org/drawingml/2006/table">
            <a:tbl>
              <a:tblPr>
                <a:tableStyleId>{5C22544A-7EE6-4342-B048-85BDC9FD1C3A}</a:tableStyleId>
              </a:tblPr>
              <a:tblGrid>
                <a:gridCol w="10858576">
                  <a:extLst>
                    <a:ext uri="{9D8B030D-6E8A-4147-A177-3AD203B41FA5}">
                      <a16:colId xmlns:a16="http://schemas.microsoft.com/office/drawing/2014/main" val="4096503071"/>
                    </a:ext>
                  </a:extLst>
                </a:gridCol>
              </a:tblGrid>
              <a:tr h="278417">
                <a:tc>
                  <a:txBody>
                    <a:bodyPr/>
                    <a:lstStyle/>
                    <a:p>
                      <a:pPr marL="457200" indent="-457200" algn="l" fontAlgn="b">
                        <a:buFont typeface="Arial" panose="020B0604020202020204" pitchFamily="34" charset="0"/>
                        <a:buChar char="•"/>
                      </a:pPr>
                      <a:r>
                        <a:rPr lang="en-US" sz="2800" u="none" strike="noStrike" dirty="0">
                          <a:solidFill>
                            <a:srgbClr val="0A1F61"/>
                          </a:solidFill>
                          <a:effectLst/>
                        </a:rPr>
                        <a:t>Introduction</a:t>
                      </a:r>
                    </a:p>
                    <a:p>
                      <a:pPr marL="285750" indent="-285750" algn="l" fontAlgn="b">
                        <a:buFont typeface="Arial" panose="020B0604020202020204" pitchFamily="34" charset="0"/>
                        <a:buChar char="•"/>
                      </a:pPr>
                      <a:r>
                        <a:rPr lang="en-US" sz="2800" u="none" strike="noStrike" dirty="0">
                          <a:solidFill>
                            <a:srgbClr val="0A1F61"/>
                          </a:solidFill>
                          <a:effectLst/>
                        </a:rPr>
                        <a:t>Root cause of power and politics</a:t>
                      </a:r>
                      <a:endParaRPr lang="en-US" sz="28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500367431"/>
                  </a:ext>
                </a:extLst>
              </a:tr>
              <a:tr h="278417">
                <a:tc>
                  <a:txBody>
                    <a:bodyPr/>
                    <a:lstStyle/>
                    <a:p>
                      <a:pPr marL="285750" indent="-285750" algn="l" fontAlgn="b">
                        <a:buFont typeface="Arial" panose="020B0604020202020204" pitchFamily="34" charset="0"/>
                        <a:buChar char="•"/>
                      </a:pPr>
                      <a:r>
                        <a:rPr lang="en-US" sz="2800" u="none" strike="noStrike" dirty="0">
                          <a:solidFill>
                            <a:srgbClr val="0A1F61"/>
                          </a:solidFill>
                          <a:effectLst/>
                        </a:rPr>
                        <a:t>Organizational structures.</a:t>
                      </a:r>
                      <a:endParaRPr lang="en-US" sz="28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3821935497"/>
                  </a:ext>
                </a:extLst>
              </a:tr>
              <a:tr h="278417">
                <a:tc>
                  <a:txBody>
                    <a:bodyPr/>
                    <a:lstStyle/>
                    <a:p>
                      <a:pPr marL="457200" indent="-457200" algn="l" fontAlgn="b">
                        <a:buFont typeface="Wingdings" panose="05000000000000000000" pitchFamily="2" charset="2"/>
                        <a:buChar char="ü"/>
                      </a:pPr>
                      <a:r>
                        <a:rPr lang="en-US" sz="2800" u="none" strike="noStrike" dirty="0">
                          <a:solidFill>
                            <a:srgbClr val="0A1F61"/>
                          </a:solidFill>
                          <a:effectLst/>
                        </a:rPr>
                        <a:t>Centralized organization structure</a:t>
                      </a:r>
                      <a:endParaRPr lang="en-US" sz="28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3416328532"/>
                  </a:ext>
                </a:extLst>
              </a:tr>
              <a:tr h="278417">
                <a:tc>
                  <a:txBody>
                    <a:bodyPr/>
                    <a:lstStyle/>
                    <a:p>
                      <a:pPr marL="457200" indent="-457200" algn="l" fontAlgn="b">
                        <a:buFont typeface="Wingdings" panose="05000000000000000000" pitchFamily="2" charset="2"/>
                        <a:buChar char="ü"/>
                      </a:pPr>
                      <a:r>
                        <a:rPr lang="en-US" sz="2800" u="none" strike="noStrike" dirty="0">
                          <a:solidFill>
                            <a:srgbClr val="0A1F61"/>
                          </a:solidFill>
                          <a:effectLst/>
                        </a:rPr>
                        <a:t>Functional organization structure</a:t>
                      </a:r>
                      <a:endParaRPr lang="en-US" sz="28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2441210753"/>
                  </a:ext>
                </a:extLst>
              </a:tr>
              <a:tr h="278417">
                <a:tc>
                  <a:txBody>
                    <a:bodyPr/>
                    <a:lstStyle/>
                    <a:p>
                      <a:pPr marL="457200" indent="-457200" algn="l" fontAlgn="b">
                        <a:buFont typeface="Wingdings" panose="05000000000000000000" pitchFamily="2" charset="2"/>
                        <a:buChar char="ü"/>
                      </a:pPr>
                      <a:r>
                        <a:rPr lang="en-US" sz="2800" u="none" strike="noStrike" dirty="0">
                          <a:solidFill>
                            <a:srgbClr val="0A1F61"/>
                          </a:solidFill>
                          <a:effectLst/>
                        </a:rPr>
                        <a:t>Projectized organization structure</a:t>
                      </a:r>
                      <a:endParaRPr lang="en-US" sz="28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2171512299"/>
                  </a:ext>
                </a:extLst>
              </a:tr>
              <a:tr h="278417">
                <a:tc>
                  <a:txBody>
                    <a:bodyPr/>
                    <a:lstStyle/>
                    <a:p>
                      <a:pPr marL="457200" indent="-457200" algn="l" fontAlgn="b">
                        <a:buFont typeface="Wingdings" panose="05000000000000000000" pitchFamily="2" charset="2"/>
                        <a:buChar char="ü"/>
                      </a:pPr>
                      <a:r>
                        <a:rPr lang="en-US" sz="2800" u="none" strike="noStrike" dirty="0">
                          <a:solidFill>
                            <a:srgbClr val="0A1F61"/>
                          </a:solidFill>
                          <a:effectLst/>
                        </a:rPr>
                        <a:t>Matrix organization structure</a:t>
                      </a:r>
                      <a:endParaRPr lang="en-US" sz="28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3512551991"/>
                  </a:ext>
                </a:extLst>
              </a:tr>
              <a:tr h="278417">
                <a:tc>
                  <a:txBody>
                    <a:bodyPr/>
                    <a:lstStyle/>
                    <a:p>
                      <a:pPr marL="457200" indent="-457200" algn="l" fontAlgn="b">
                        <a:buFont typeface="Wingdings" panose="05000000000000000000" pitchFamily="2" charset="2"/>
                        <a:buChar char="ü"/>
                      </a:pPr>
                      <a:r>
                        <a:rPr lang="en-US" sz="2800" u="none" strike="noStrike" dirty="0">
                          <a:solidFill>
                            <a:srgbClr val="0A1F61"/>
                          </a:solidFill>
                          <a:effectLst/>
                        </a:rPr>
                        <a:t>Virtual organization structure</a:t>
                      </a:r>
                      <a:endParaRPr lang="en-US" sz="28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048894981"/>
                  </a:ext>
                </a:extLst>
              </a:tr>
              <a:tr h="278417">
                <a:tc>
                  <a:txBody>
                    <a:bodyPr/>
                    <a:lstStyle/>
                    <a:p>
                      <a:pPr marL="457200" indent="-457200" algn="l" fontAlgn="b">
                        <a:buFont typeface="Wingdings" panose="05000000000000000000" pitchFamily="2" charset="2"/>
                        <a:buChar char="ü"/>
                      </a:pPr>
                      <a:r>
                        <a:rPr lang="en-US" sz="2800" u="none" strike="noStrike" dirty="0">
                          <a:solidFill>
                            <a:srgbClr val="0A1F61"/>
                          </a:solidFill>
                          <a:effectLst/>
                        </a:rPr>
                        <a:t>Composite organization structure</a:t>
                      </a:r>
                      <a:endParaRPr lang="en-US" sz="28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455816583"/>
                  </a:ext>
                </a:extLst>
              </a:tr>
              <a:tr h="278417">
                <a:tc>
                  <a:txBody>
                    <a:bodyPr/>
                    <a:lstStyle/>
                    <a:p>
                      <a:pPr marL="342900" indent="-342900" algn="l" fontAlgn="b">
                        <a:buFont typeface="Arial" panose="020B0604020202020204" pitchFamily="34" charset="0"/>
                        <a:buChar char="•"/>
                      </a:pPr>
                      <a:r>
                        <a:rPr lang="en-US" sz="2800" b="1" u="none" strike="noStrike" dirty="0">
                          <a:solidFill>
                            <a:srgbClr val="0A1F61"/>
                          </a:solidFill>
                          <a:effectLst/>
                        </a:rPr>
                        <a:t>Summary</a:t>
                      </a:r>
                      <a:endParaRPr lang="en-US" sz="2800" b="1"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778766692"/>
                  </a:ext>
                </a:extLst>
              </a:tr>
              <a:tr h="278417">
                <a:tc>
                  <a:txBody>
                    <a:bodyPr/>
                    <a:lstStyle/>
                    <a:p>
                      <a:pPr algn="l" fontAlgn="b"/>
                      <a:endParaRPr lang="en-US" sz="2800" b="1"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2454589783"/>
                  </a:ext>
                </a:extLst>
              </a:tr>
            </a:tbl>
          </a:graphicData>
        </a:graphic>
      </p:graphicFrame>
    </p:spTree>
    <p:extLst>
      <p:ext uri="{BB962C8B-B14F-4D97-AF65-F5344CB8AC3E}">
        <p14:creationId xmlns:p14="http://schemas.microsoft.com/office/powerpoint/2010/main" val="1746531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E6915F74-FA31-518B-5AF2-CDDF15B4879A}"/>
              </a:ext>
            </a:extLst>
          </p:cNvPr>
          <p:cNvSpPr txBox="1"/>
          <p:nvPr/>
        </p:nvSpPr>
        <p:spPr>
          <a:xfrm>
            <a:off x="281632" y="1568039"/>
            <a:ext cx="6076964" cy="4409669"/>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Look at power and politics and how it plays out in different organizational structures.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all relates to the internal support environment for the project and the general maturity of the organization.</a:t>
            </a:r>
          </a:p>
        </p:txBody>
      </p:sp>
      <p:sp>
        <p:nvSpPr>
          <p:cNvPr id="11" name="TextBox 10">
            <a:extLst>
              <a:ext uri="{FF2B5EF4-FFF2-40B4-BE49-F238E27FC236}">
                <a16:creationId xmlns:a16="http://schemas.microsoft.com/office/drawing/2014/main" id="{3FD35435-8C0E-42C7-724E-364D2BD78FBF}"/>
              </a:ext>
            </a:extLst>
          </p:cNvPr>
          <p:cNvSpPr txBox="1"/>
          <p:nvPr/>
        </p:nvSpPr>
        <p:spPr>
          <a:xfrm>
            <a:off x="2766935" y="543490"/>
            <a:ext cx="214513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7" name="Picture 6">
            <a:extLst>
              <a:ext uri="{FF2B5EF4-FFF2-40B4-BE49-F238E27FC236}">
                <a16:creationId xmlns:a16="http://schemas.microsoft.com/office/drawing/2014/main" id="{38C90ADE-BE72-AE4D-257F-D80ABA6322BC}"/>
              </a:ext>
            </a:extLst>
          </p:cNvPr>
          <p:cNvPicPr>
            <a:picLocks noChangeAspect="1"/>
          </p:cNvPicPr>
          <p:nvPr/>
        </p:nvPicPr>
        <p:blipFill>
          <a:blip r:embed="rId6"/>
          <a:stretch>
            <a:fillRect/>
          </a:stretch>
        </p:blipFill>
        <p:spPr>
          <a:xfrm>
            <a:off x="6748264" y="1746871"/>
            <a:ext cx="5162104" cy="4052004"/>
          </a:xfrm>
          <a:prstGeom prst="rect">
            <a:avLst/>
          </a:prstGeom>
        </p:spPr>
      </p:pic>
    </p:spTree>
    <p:extLst>
      <p:ext uri="{BB962C8B-B14F-4D97-AF65-F5344CB8AC3E}">
        <p14:creationId xmlns:p14="http://schemas.microsoft.com/office/powerpoint/2010/main" val="1340793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E6915F74-FA31-518B-5AF2-CDDF15B4879A}"/>
              </a:ext>
            </a:extLst>
          </p:cNvPr>
          <p:cNvSpPr txBox="1"/>
          <p:nvPr/>
        </p:nvSpPr>
        <p:spPr>
          <a:xfrm>
            <a:off x="145524" y="1610200"/>
            <a:ext cx="7380692" cy="4409669"/>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 organization’s culture can contribute to a project’s success or failure and that is why it is important to understand the positives and negatives of different organizational structures, so the power and politics can be minimized as much as possible</a:t>
            </a:r>
          </a:p>
        </p:txBody>
      </p:sp>
      <p:sp>
        <p:nvSpPr>
          <p:cNvPr id="11" name="TextBox 10">
            <a:extLst>
              <a:ext uri="{FF2B5EF4-FFF2-40B4-BE49-F238E27FC236}">
                <a16:creationId xmlns:a16="http://schemas.microsoft.com/office/drawing/2014/main" id="{3FD35435-8C0E-42C7-724E-364D2BD78FBF}"/>
              </a:ext>
            </a:extLst>
          </p:cNvPr>
          <p:cNvSpPr txBox="1"/>
          <p:nvPr/>
        </p:nvSpPr>
        <p:spPr>
          <a:xfrm>
            <a:off x="2766935" y="543490"/>
            <a:ext cx="214513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7" name="Picture 6">
            <a:extLst>
              <a:ext uri="{FF2B5EF4-FFF2-40B4-BE49-F238E27FC236}">
                <a16:creationId xmlns:a16="http://schemas.microsoft.com/office/drawing/2014/main" id="{EC995017-67A9-7577-5EF9-47A12029FFC8}"/>
              </a:ext>
            </a:extLst>
          </p:cNvPr>
          <p:cNvPicPr>
            <a:picLocks noChangeAspect="1"/>
          </p:cNvPicPr>
          <p:nvPr/>
        </p:nvPicPr>
        <p:blipFill>
          <a:blip r:embed="rId6"/>
          <a:stretch>
            <a:fillRect/>
          </a:stretch>
        </p:blipFill>
        <p:spPr>
          <a:xfrm>
            <a:off x="7935263" y="1327930"/>
            <a:ext cx="4052798" cy="4052798"/>
          </a:xfrm>
          <a:prstGeom prst="rect">
            <a:avLst/>
          </a:prstGeom>
        </p:spPr>
      </p:pic>
    </p:spTree>
    <p:extLst>
      <p:ext uri="{BB962C8B-B14F-4D97-AF65-F5344CB8AC3E}">
        <p14:creationId xmlns:p14="http://schemas.microsoft.com/office/powerpoint/2010/main" val="1433754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982094"/>
            <a:ext cx="1222425" cy="8759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8320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Root cause of power and politics</a:t>
            </a:r>
          </a:p>
        </p:txBody>
      </p:sp>
      <p:sp>
        <p:nvSpPr>
          <p:cNvPr id="9" name="TextBox 8"/>
          <p:cNvSpPr txBox="1"/>
          <p:nvPr/>
        </p:nvSpPr>
        <p:spPr>
          <a:xfrm>
            <a:off x="130615" y="1522356"/>
            <a:ext cx="7902968" cy="4921284"/>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Projects are natural breeding grounds for conflict resulting in ineffective human behavior, which must be dealt with effectively for the overall success and health of a project.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Every organization, regardless of being small or large, has politics due to power struggles.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Every project will also have unique power struggles due to changing parameters of the project resources, environment, or goals and deliverable.</a:t>
            </a:r>
          </a:p>
        </p:txBody>
      </p:sp>
      <p:pic>
        <p:nvPicPr>
          <p:cNvPr id="8" name="Picture 7">
            <a:extLst>
              <a:ext uri="{FF2B5EF4-FFF2-40B4-BE49-F238E27FC236}">
                <a16:creationId xmlns:a16="http://schemas.microsoft.com/office/drawing/2014/main" id="{53329984-2D24-4D20-DA29-B06FF6FA3A26}"/>
              </a:ext>
            </a:extLst>
          </p:cNvPr>
          <p:cNvPicPr>
            <a:picLocks noChangeAspect="1"/>
          </p:cNvPicPr>
          <p:nvPr/>
        </p:nvPicPr>
        <p:blipFill>
          <a:blip r:embed="rId6"/>
          <a:stretch>
            <a:fillRect/>
          </a:stretch>
        </p:blipFill>
        <p:spPr>
          <a:xfrm>
            <a:off x="8398852" y="1876350"/>
            <a:ext cx="3308553" cy="3571875"/>
          </a:xfrm>
          <a:prstGeom prst="rect">
            <a:avLst/>
          </a:prstGeom>
        </p:spPr>
      </p:pic>
    </p:spTree>
    <p:extLst>
      <p:ext uri="{BB962C8B-B14F-4D97-AF65-F5344CB8AC3E}">
        <p14:creationId xmlns:p14="http://schemas.microsoft.com/office/powerpoint/2010/main" val="4272889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982094"/>
            <a:ext cx="1222425" cy="8759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3137095"/>
          </a:xfrm>
          <a:prstGeom prst="rect">
            <a:avLst/>
          </a:prstGeom>
        </p:spPr>
      </p:pic>
      <p:sp>
        <p:nvSpPr>
          <p:cNvPr id="7" name="TextBox 6"/>
          <p:cNvSpPr txBox="1"/>
          <p:nvPr/>
        </p:nvSpPr>
        <p:spPr>
          <a:xfrm>
            <a:off x="2571907" y="1342481"/>
            <a:ext cx="6853158"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Root cause of power and politics</a:t>
            </a:r>
          </a:p>
        </p:txBody>
      </p:sp>
      <p:pic>
        <p:nvPicPr>
          <p:cNvPr id="8" name="Picture 7">
            <a:extLst>
              <a:ext uri="{FF2B5EF4-FFF2-40B4-BE49-F238E27FC236}">
                <a16:creationId xmlns:a16="http://schemas.microsoft.com/office/drawing/2014/main" id="{53329984-2D24-4D20-DA29-B06FF6FA3A26}"/>
              </a:ext>
            </a:extLst>
          </p:cNvPr>
          <p:cNvPicPr>
            <a:picLocks noChangeAspect="1"/>
          </p:cNvPicPr>
          <p:nvPr/>
        </p:nvPicPr>
        <p:blipFill>
          <a:blip r:embed="rId6"/>
          <a:stretch>
            <a:fillRect/>
          </a:stretch>
        </p:blipFill>
        <p:spPr>
          <a:xfrm>
            <a:off x="4178544" y="2848172"/>
            <a:ext cx="3308553" cy="3571875"/>
          </a:xfrm>
          <a:prstGeom prst="rect">
            <a:avLst/>
          </a:prstGeom>
        </p:spPr>
      </p:pic>
    </p:spTree>
    <p:extLst>
      <p:ext uri="{BB962C8B-B14F-4D97-AF65-F5344CB8AC3E}">
        <p14:creationId xmlns:p14="http://schemas.microsoft.com/office/powerpoint/2010/main" val="438761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38961" y="6082082"/>
            <a:ext cx="1222425" cy="748328"/>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8320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Root cause of power and politics</a:t>
            </a:r>
          </a:p>
        </p:txBody>
      </p:sp>
      <p:sp>
        <p:nvSpPr>
          <p:cNvPr id="9" name="TextBox 8"/>
          <p:cNvSpPr txBox="1"/>
          <p:nvPr/>
        </p:nvSpPr>
        <p:spPr>
          <a:xfrm>
            <a:off x="118953" y="1440402"/>
            <a:ext cx="7107297" cy="5886996"/>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Politics can be in terms of which projects the senior management support and are committed to bringing to fruition </a:t>
            </a:r>
            <a:r>
              <a:rPr kumimoji="0" lang="ar-SA"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ثمار</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Trust between the stakeholders and project team is a powerful asset as it can foster loyalty from key stakeholders and result in a positive project environment . </a:t>
            </a:r>
          </a:p>
          <a:p>
            <a:pPr marR="0" lvl="0" algn="just" defTabSz="914400" rtl="0" eaLnBrk="1" fontAlgn="auto" latinLnBrk="0" hangingPunct="1">
              <a:lnSpc>
                <a:spcPct val="200000"/>
              </a:lnSpc>
              <a:spcBef>
                <a:spcPts val="0"/>
              </a:spcBef>
              <a:spcAft>
                <a:spcPts val="0"/>
              </a:spcAft>
              <a:buClrTx/>
              <a:buSzTx/>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8" name="Picture 7">
            <a:extLst>
              <a:ext uri="{FF2B5EF4-FFF2-40B4-BE49-F238E27FC236}">
                <a16:creationId xmlns:a16="http://schemas.microsoft.com/office/drawing/2014/main" id="{3188AA70-1CE0-DEC2-84B7-0732E408FF9E}"/>
              </a:ext>
            </a:extLst>
          </p:cNvPr>
          <p:cNvPicPr>
            <a:picLocks noChangeAspect="1"/>
          </p:cNvPicPr>
          <p:nvPr/>
        </p:nvPicPr>
        <p:blipFill>
          <a:blip r:embed="rId6"/>
          <a:stretch>
            <a:fillRect/>
          </a:stretch>
        </p:blipFill>
        <p:spPr>
          <a:xfrm>
            <a:off x="7223920" y="1530139"/>
            <a:ext cx="4856267" cy="4088515"/>
          </a:xfrm>
          <a:prstGeom prst="rect">
            <a:avLst/>
          </a:prstGeom>
        </p:spPr>
      </p:pic>
      <p:sp>
        <p:nvSpPr>
          <p:cNvPr id="11" name="TextBox 10">
            <a:extLst>
              <a:ext uri="{FF2B5EF4-FFF2-40B4-BE49-F238E27FC236}">
                <a16:creationId xmlns:a16="http://schemas.microsoft.com/office/drawing/2014/main" id="{C6000FE0-64D5-25D8-50A7-33C328F75D4D}"/>
              </a:ext>
            </a:extLst>
          </p:cNvPr>
          <p:cNvSpPr txBox="1"/>
          <p:nvPr/>
        </p:nvSpPr>
        <p:spPr>
          <a:xfrm>
            <a:off x="7226250" y="6082082"/>
            <a:ext cx="3407898" cy="415498"/>
          </a:xfrm>
          <a:prstGeom prst="rect">
            <a:avLst/>
          </a:prstGeom>
          <a:noFill/>
        </p:spPr>
        <p:txBody>
          <a:bodyPr wrap="square">
            <a:spAutoFit/>
          </a:bodyPr>
          <a:lstStyle/>
          <a:p>
            <a:r>
              <a:rPr lang="en-US" sz="1050" dirty="0">
                <a:hlinkClick r:id="rId7"/>
              </a:rPr>
              <a:t>https://www.consultationmanager.com/7-tactics-to-maintain-positive-stakeholder-relationships/</a:t>
            </a:r>
            <a:r>
              <a:rPr lang="en-US" sz="1050" dirty="0"/>
              <a:t> </a:t>
            </a:r>
          </a:p>
        </p:txBody>
      </p:sp>
    </p:spTree>
    <p:extLst>
      <p:ext uri="{BB962C8B-B14F-4D97-AF65-F5344CB8AC3E}">
        <p14:creationId xmlns:p14="http://schemas.microsoft.com/office/powerpoint/2010/main" val="2398051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8320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Root cause of power and politics</a:t>
            </a:r>
          </a:p>
        </p:txBody>
      </p:sp>
      <p:sp>
        <p:nvSpPr>
          <p:cNvPr id="10" name="TextBox 9">
            <a:extLst>
              <a:ext uri="{FF2B5EF4-FFF2-40B4-BE49-F238E27FC236}">
                <a16:creationId xmlns:a16="http://schemas.microsoft.com/office/drawing/2014/main" id="{27C32F80-D737-7062-E070-B1E603D0A6F6}"/>
              </a:ext>
            </a:extLst>
          </p:cNvPr>
          <p:cNvSpPr txBox="1"/>
          <p:nvPr/>
        </p:nvSpPr>
        <p:spPr>
          <a:xfrm>
            <a:off x="338839" y="1839464"/>
            <a:ext cx="10830546" cy="3679854"/>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is necessary to identify and manage stakeholders to help in selling and continuing to sell the project throughout the life of the project.</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Another important aspect of the project is assembling the right team of individuals.</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struggles root from resources being in limited supply</a:t>
            </a:r>
            <a:endParaRPr lang="en-US" sz="2000" dirty="0"/>
          </a:p>
        </p:txBody>
      </p:sp>
    </p:spTree>
    <p:extLst>
      <p:ext uri="{BB962C8B-B14F-4D97-AF65-F5344CB8AC3E}">
        <p14:creationId xmlns:p14="http://schemas.microsoft.com/office/powerpoint/2010/main" val="4236588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8320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Root cause of power and politics</a:t>
            </a:r>
          </a:p>
        </p:txBody>
      </p:sp>
      <p:sp>
        <p:nvSpPr>
          <p:cNvPr id="9" name="TextBox 8">
            <a:extLst>
              <a:ext uri="{FF2B5EF4-FFF2-40B4-BE49-F238E27FC236}">
                <a16:creationId xmlns:a16="http://schemas.microsoft.com/office/drawing/2014/main" id="{87F27487-0162-B100-C919-C0B30599D21B}"/>
              </a:ext>
            </a:extLst>
          </p:cNvPr>
          <p:cNvSpPr txBox="1"/>
          <p:nvPr/>
        </p:nvSpPr>
        <p:spPr>
          <a:xfrm>
            <a:off x="1392702" y="1426085"/>
            <a:ext cx="7656341" cy="584775"/>
          </a:xfrm>
          <a:prstGeom prst="rect">
            <a:avLst/>
          </a:prstGeom>
          <a:noFill/>
        </p:spPr>
        <p:txBody>
          <a:bodyPr wrap="square">
            <a:spAutoFit/>
          </a:bodyPr>
          <a:lstStyle/>
          <a:p>
            <a:pPr algn="ct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What types of resources are limited? </a:t>
            </a:r>
            <a:endParaRPr lang="en-US" sz="3200" b="1" dirty="0">
              <a:solidFill>
                <a:srgbClr val="FF0000"/>
              </a:solidFill>
            </a:endParaRPr>
          </a:p>
        </p:txBody>
      </p:sp>
      <p:sp>
        <p:nvSpPr>
          <p:cNvPr id="11" name="TextBox 10">
            <a:extLst>
              <a:ext uri="{FF2B5EF4-FFF2-40B4-BE49-F238E27FC236}">
                <a16:creationId xmlns:a16="http://schemas.microsoft.com/office/drawing/2014/main" id="{5C92AE8F-F3E2-6444-B862-463222C10F35}"/>
              </a:ext>
            </a:extLst>
          </p:cNvPr>
          <p:cNvSpPr txBox="1"/>
          <p:nvPr/>
        </p:nvSpPr>
        <p:spPr>
          <a:xfrm>
            <a:off x="264767" y="2384927"/>
            <a:ext cx="8145193" cy="3046988"/>
          </a:xfrm>
          <a:prstGeom prst="rect">
            <a:avLst/>
          </a:prstGeom>
          <a:noFill/>
        </p:spPr>
        <p:txBody>
          <a:bodyPr wrap="square">
            <a:spAutoFit/>
          </a:bodyPr>
          <a:lstStyle/>
          <a:p>
            <a:pPr marL="285750" indent="-285750">
              <a:buFont typeface="Arial" panose="020B0604020202020204" pitchFamily="34" charset="0"/>
              <a:buChar char="•"/>
            </a:pPr>
            <a:r>
              <a:rPr kumimoji="0" lang="en-US" sz="3200" b="1" i="0" u="sng" strike="noStrike" kern="1200" cap="none" spc="0" normalizeH="0" baseline="0" noProof="0" dirty="0">
                <a:ln>
                  <a:noFill/>
                </a:ln>
                <a:solidFill>
                  <a:srgbClr val="002060"/>
                </a:solidFill>
                <a:effectLst/>
                <a:uLnTx/>
                <a:uFillTx/>
                <a:latin typeface="Calibri" panose="020F0502020204030204"/>
                <a:ea typeface="+mn-ea"/>
                <a:cs typeface="+mn-cs"/>
              </a:rPr>
              <a:t>For many organizations, it comes down to:</a:t>
            </a:r>
          </a:p>
          <a:p>
            <a:pPr marL="285750" indent="-285750">
              <a:buFont typeface="Arial" panose="020B0604020202020204" pitchFamily="34" charset="0"/>
              <a:buChar char="•"/>
            </a:pPr>
            <a:endParaRPr lang="en-US" sz="3200" dirty="0">
              <a:solidFill>
                <a:srgbClr val="002060"/>
              </a:solidFill>
              <a:latin typeface="Calibri" panose="020F0502020204030204"/>
            </a:endParaRPr>
          </a:p>
          <a:p>
            <a:pPr marL="342900" indent="-342900">
              <a:buFont typeface="+mj-lt"/>
              <a:buAutoNum type="arabicPeriod"/>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 labor resources</a:t>
            </a:r>
            <a:endParaRPr lang="en-US" sz="3200" dirty="0">
              <a:solidFill>
                <a:srgbClr val="002060"/>
              </a:solidFill>
              <a:latin typeface="Calibri" panose="020F0502020204030204"/>
            </a:endParaRPr>
          </a:p>
          <a:p>
            <a:pPr marL="342900" indent="-342900">
              <a:buFont typeface="+mj-lt"/>
              <a:buAutoNum type="arabicPeriod"/>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Monetary resources</a:t>
            </a:r>
            <a:endParaRPr lang="en-US" sz="3200" dirty="0">
              <a:solidFill>
                <a:srgbClr val="002060"/>
              </a:solidFill>
              <a:latin typeface="Calibri" panose="020F0502020204030204"/>
            </a:endParaRPr>
          </a:p>
          <a:p>
            <a:pPr marL="342900" indent="-342900">
              <a:buFont typeface="+mj-lt"/>
              <a:buAutoNum type="arabicPeriod"/>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Facility (space) resources, and equipment resources. </a:t>
            </a:r>
            <a:endParaRPr lang="en-US" sz="3200" dirty="0">
              <a:solidFill>
                <a:srgbClr val="002060"/>
              </a:solidFill>
            </a:endParaRPr>
          </a:p>
        </p:txBody>
      </p:sp>
      <p:pic>
        <p:nvPicPr>
          <p:cNvPr id="8" name="Picture 7">
            <a:extLst>
              <a:ext uri="{FF2B5EF4-FFF2-40B4-BE49-F238E27FC236}">
                <a16:creationId xmlns:a16="http://schemas.microsoft.com/office/drawing/2014/main" id="{39FE5AF1-EEF2-961B-7756-8BE09EA19BF0}"/>
              </a:ext>
            </a:extLst>
          </p:cNvPr>
          <p:cNvPicPr>
            <a:picLocks noChangeAspect="1"/>
          </p:cNvPicPr>
          <p:nvPr/>
        </p:nvPicPr>
        <p:blipFill>
          <a:blip r:embed="rId6"/>
          <a:stretch>
            <a:fillRect/>
          </a:stretch>
        </p:blipFill>
        <p:spPr>
          <a:xfrm>
            <a:off x="8909572" y="2783162"/>
            <a:ext cx="3028950" cy="1514475"/>
          </a:xfrm>
          <a:prstGeom prst="rect">
            <a:avLst/>
          </a:prstGeom>
        </p:spPr>
      </p:pic>
    </p:spTree>
    <p:extLst>
      <p:ext uri="{BB962C8B-B14F-4D97-AF65-F5344CB8AC3E}">
        <p14:creationId xmlns:p14="http://schemas.microsoft.com/office/powerpoint/2010/main" val="4008309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661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labor resources</a:t>
            </a:r>
          </a:p>
        </p:txBody>
      </p:sp>
      <p:sp>
        <p:nvSpPr>
          <p:cNvPr id="9" name="TextBox 8">
            <a:extLst>
              <a:ext uri="{FF2B5EF4-FFF2-40B4-BE49-F238E27FC236}">
                <a16:creationId xmlns:a16="http://schemas.microsoft.com/office/drawing/2014/main" id="{0C210DBB-7FDA-665C-B3BD-147D4C69F645}"/>
              </a:ext>
            </a:extLst>
          </p:cNvPr>
          <p:cNvSpPr txBox="1"/>
          <p:nvPr/>
        </p:nvSpPr>
        <p:spPr>
          <a:xfrm>
            <a:off x="900332" y="2403289"/>
            <a:ext cx="6443003" cy="3970318"/>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If you are a manager and your boss asks you to spare two labor resources as in two employees for 1 year to work on a special project, who is going to be chosen? </a:t>
            </a:r>
          </a:p>
          <a:p>
            <a:pPr marR="0" lvl="0" algn="just" defTabSz="9144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dirty="0">
                <a:solidFill>
                  <a:srgbClr val="002060"/>
                </a:solidFill>
                <a:latin typeface="Calibri" panose="020F0502020204030204"/>
              </a:rPr>
              <a:t> </a:t>
            </a:r>
            <a:r>
              <a:rPr kumimoji="0" lang="en-US" sz="2800" b="0" i="0" u="none" strike="noStrike" kern="1200" cap="none" spc="0" normalizeH="0" baseline="0" noProof="0" dirty="0">
                <a:ln>
                  <a:noFill/>
                </a:ln>
                <a:solidFill>
                  <a:srgbClr val="00B050"/>
                </a:solidFill>
                <a:effectLst/>
                <a:uLnTx/>
                <a:uFillTx/>
                <a:latin typeface="Calibri" panose="020F0502020204030204"/>
                <a:ea typeface="+mn-ea"/>
                <a:cs typeface="+mn-cs"/>
              </a:rPr>
              <a:t>Will the two star performers</a:t>
            </a:r>
          </a:p>
          <a:p>
            <a:pPr marR="0" lvl="0" algn="just"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or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dirty="0">
                <a:solidFill>
                  <a:srgbClr val="FF0000"/>
                </a:solidFill>
                <a:latin typeface="Calibri" panose="020F0502020204030204"/>
              </a:rPr>
              <a:t>T</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wo low performers be chosen? </a:t>
            </a:r>
          </a:p>
        </p:txBody>
      </p:sp>
      <p:sp>
        <p:nvSpPr>
          <p:cNvPr id="10" name="TextBox 9">
            <a:extLst>
              <a:ext uri="{FF2B5EF4-FFF2-40B4-BE49-F238E27FC236}">
                <a16:creationId xmlns:a16="http://schemas.microsoft.com/office/drawing/2014/main" id="{E03A0F6C-856C-C604-F7FA-27ED10F57AE5}"/>
              </a:ext>
            </a:extLst>
          </p:cNvPr>
          <p:cNvSpPr txBox="1"/>
          <p:nvPr/>
        </p:nvSpPr>
        <p:spPr>
          <a:xfrm>
            <a:off x="900332" y="1630470"/>
            <a:ext cx="9316329" cy="5232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Calibri" panose="020F0502020204030204"/>
                <a:ea typeface="+mn-ea"/>
                <a:cs typeface="+mn-cs"/>
              </a:rPr>
              <a:t>Case:</a:t>
            </a:r>
          </a:p>
        </p:txBody>
      </p:sp>
      <p:pic>
        <p:nvPicPr>
          <p:cNvPr id="8" name="Picture 7">
            <a:extLst>
              <a:ext uri="{FF2B5EF4-FFF2-40B4-BE49-F238E27FC236}">
                <a16:creationId xmlns:a16="http://schemas.microsoft.com/office/drawing/2014/main" id="{B5890C8B-488C-1FB2-5770-2ABC4B0FBAC1}"/>
              </a:ext>
            </a:extLst>
          </p:cNvPr>
          <p:cNvPicPr>
            <a:picLocks noChangeAspect="1"/>
          </p:cNvPicPr>
          <p:nvPr/>
        </p:nvPicPr>
        <p:blipFill>
          <a:blip r:embed="rId6"/>
          <a:stretch>
            <a:fillRect/>
          </a:stretch>
        </p:blipFill>
        <p:spPr>
          <a:xfrm>
            <a:off x="8518368" y="2802351"/>
            <a:ext cx="3028950" cy="1514475"/>
          </a:xfrm>
          <a:prstGeom prst="rect">
            <a:avLst/>
          </a:prstGeom>
        </p:spPr>
      </p:pic>
    </p:spTree>
    <p:extLst>
      <p:ext uri="{BB962C8B-B14F-4D97-AF65-F5344CB8AC3E}">
        <p14:creationId xmlns:p14="http://schemas.microsoft.com/office/powerpoint/2010/main" val="27595403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661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labor resources</a:t>
            </a:r>
          </a:p>
        </p:txBody>
      </p:sp>
      <p:sp>
        <p:nvSpPr>
          <p:cNvPr id="9" name="TextBox 8">
            <a:extLst>
              <a:ext uri="{FF2B5EF4-FFF2-40B4-BE49-F238E27FC236}">
                <a16:creationId xmlns:a16="http://schemas.microsoft.com/office/drawing/2014/main" id="{497FB9A5-F9B9-6B87-86F3-CB583181B73F}"/>
              </a:ext>
            </a:extLst>
          </p:cNvPr>
          <p:cNvSpPr txBox="1"/>
          <p:nvPr/>
        </p:nvSpPr>
        <p:spPr>
          <a:xfrm>
            <a:off x="604912" y="2442272"/>
            <a:ext cx="7202658"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02060"/>
                </a:solidFill>
              </a:rPr>
              <a:t>If you choose your two star performers, your boss may be very grateful as it will allow the special project to more likely succeed.</a:t>
            </a:r>
          </a:p>
          <a:p>
            <a:pPr marL="285750" indent="-285750" algn="just">
              <a:buFont typeface="Wingdings" panose="05000000000000000000" pitchFamily="2" charset="2"/>
              <a:buChar char="q"/>
            </a:pPr>
            <a:endParaRPr lang="en-US" sz="2400" dirty="0">
              <a:solidFill>
                <a:srgbClr val="002060"/>
              </a:solidFill>
            </a:endParaRPr>
          </a:p>
          <a:p>
            <a:pPr marL="285750" indent="-285750" algn="just">
              <a:buFont typeface="Wingdings" panose="05000000000000000000" pitchFamily="2" charset="2"/>
              <a:buChar char="q"/>
            </a:pPr>
            <a:r>
              <a:rPr lang="en-US" sz="2400" dirty="0">
                <a:solidFill>
                  <a:srgbClr val="002060"/>
                </a:solidFill>
              </a:rPr>
              <a:t>However, if your office is without the star performers, will your office dynamics change so much that you are left with a dysfunctional group of employees that will leave you having to pick up the slack contributing to even more work hours a week. </a:t>
            </a:r>
          </a:p>
        </p:txBody>
      </p:sp>
      <p:sp>
        <p:nvSpPr>
          <p:cNvPr id="11" name="TextBox 10">
            <a:extLst>
              <a:ext uri="{FF2B5EF4-FFF2-40B4-BE49-F238E27FC236}">
                <a16:creationId xmlns:a16="http://schemas.microsoft.com/office/drawing/2014/main" id="{4FC07B4D-71A5-ADCD-CDDB-C5EAC267348C}"/>
              </a:ext>
            </a:extLst>
          </p:cNvPr>
          <p:cNvSpPr txBox="1"/>
          <p:nvPr/>
        </p:nvSpPr>
        <p:spPr>
          <a:xfrm>
            <a:off x="858129" y="1620335"/>
            <a:ext cx="9316329" cy="5232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sng" strike="noStrike" kern="1200" cap="none" spc="0" normalizeH="0" baseline="0" noProof="0" dirty="0">
                <a:ln>
                  <a:noFill/>
                </a:ln>
                <a:solidFill>
                  <a:srgbClr val="00B050"/>
                </a:solidFill>
                <a:effectLst/>
                <a:uLnTx/>
                <a:uFillTx/>
                <a:latin typeface="Calibri" panose="020F0502020204030204"/>
                <a:ea typeface="+mn-ea"/>
                <a:cs typeface="+mn-cs"/>
              </a:rPr>
              <a:t>1</a:t>
            </a:r>
            <a:r>
              <a:rPr kumimoji="0" lang="en-US" sz="2800" b="1" i="0" u="sng" strike="noStrike" kern="1200" cap="none" spc="0" normalizeH="0" baseline="30000" noProof="0" dirty="0">
                <a:ln>
                  <a:noFill/>
                </a:ln>
                <a:solidFill>
                  <a:srgbClr val="00B050"/>
                </a:solidFill>
                <a:effectLst/>
                <a:uLnTx/>
                <a:uFillTx/>
                <a:latin typeface="Calibri" panose="020F0502020204030204"/>
                <a:ea typeface="+mn-ea"/>
                <a:cs typeface="+mn-cs"/>
              </a:rPr>
              <a:t>st</a:t>
            </a:r>
            <a:r>
              <a:rPr kumimoji="0" lang="en-US" sz="2800" b="1" i="0" u="sng" strike="noStrike" kern="1200" cap="none" spc="0" normalizeH="0" baseline="0" noProof="0" dirty="0">
                <a:ln>
                  <a:noFill/>
                </a:ln>
                <a:solidFill>
                  <a:srgbClr val="00B050"/>
                </a:solidFill>
                <a:effectLst/>
                <a:uLnTx/>
                <a:uFillTx/>
                <a:latin typeface="Calibri" panose="020F0502020204030204"/>
                <a:ea typeface="+mn-ea"/>
                <a:cs typeface="+mn-cs"/>
              </a:rPr>
              <a:t> Scenario:</a:t>
            </a:r>
          </a:p>
        </p:txBody>
      </p:sp>
      <p:pic>
        <p:nvPicPr>
          <p:cNvPr id="8" name="Picture 7">
            <a:extLst>
              <a:ext uri="{FF2B5EF4-FFF2-40B4-BE49-F238E27FC236}">
                <a16:creationId xmlns:a16="http://schemas.microsoft.com/office/drawing/2014/main" id="{9C0C7B2F-E29B-15E6-595A-786659DE798A}"/>
              </a:ext>
            </a:extLst>
          </p:cNvPr>
          <p:cNvPicPr>
            <a:picLocks noChangeAspect="1"/>
          </p:cNvPicPr>
          <p:nvPr/>
        </p:nvPicPr>
        <p:blipFill>
          <a:blip r:embed="rId6"/>
          <a:stretch>
            <a:fillRect/>
          </a:stretch>
        </p:blipFill>
        <p:spPr>
          <a:xfrm>
            <a:off x="8281868" y="2442272"/>
            <a:ext cx="3803559" cy="2129993"/>
          </a:xfrm>
          <a:prstGeom prst="rect">
            <a:avLst/>
          </a:prstGeom>
        </p:spPr>
      </p:pic>
    </p:spTree>
    <p:extLst>
      <p:ext uri="{BB962C8B-B14F-4D97-AF65-F5344CB8AC3E}">
        <p14:creationId xmlns:p14="http://schemas.microsoft.com/office/powerpoint/2010/main" val="3374401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3964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661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labor resources</a:t>
            </a:r>
          </a:p>
        </p:txBody>
      </p:sp>
      <p:sp>
        <p:nvSpPr>
          <p:cNvPr id="9" name="TextBox 8">
            <a:extLst>
              <a:ext uri="{FF2B5EF4-FFF2-40B4-BE49-F238E27FC236}">
                <a16:creationId xmlns:a16="http://schemas.microsoft.com/office/drawing/2014/main" id="{DAD384C5-FE3C-2EC1-E513-D1B9EF08E77A}"/>
              </a:ext>
            </a:extLst>
          </p:cNvPr>
          <p:cNvSpPr txBox="1"/>
          <p:nvPr/>
        </p:nvSpPr>
        <p:spPr>
          <a:xfrm>
            <a:off x="520506" y="2317392"/>
            <a:ext cx="6822830" cy="267765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If you choose your two low performers, is your boss going to be back in your office a month from now saying that those workers are not suitable for the special project requiring you to still let go of your star performers?</a:t>
            </a:r>
          </a:p>
        </p:txBody>
      </p:sp>
      <p:sp>
        <p:nvSpPr>
          <p:cNvPr id="11" name="TextBox 10">
            <a:extLst>
              <a:ext uri="{FF2B5EF4-FFF2-40B4-BE49-F238E27FC236}">
                <a16:creationId xmlns:a16="http://schemas.microsoft.com/office/drawing/2014/main" id="{E917212D-AAFB-225C-535E-2070ACB5B15D}"/>
              </a:ext>
            </a:extLst>
          </p:cNvPr>
          <p:cNvSpPr txBox="1"/>
          <p:nvPr/>
        </p:nvSpPr>
        <p:spPr>
          <a:xfrm>
            <a:off x="1361049" y="1526952"/>
            <a:ext cx="6210886" cy="5232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sng" strike="noStrike" kern="1200" cap="none" spc="0" normalizeH="0" baseline="0" noProof="0" dirty="0">
                <a:ln>
                  <a:noFill/>
                </a:ln>
                <a:solidFill>
                  <a:srgbClr val="FF0000"/>
                </a:solidFill>
                <a:effectLst/>
                <a:uLnTx/>
                <a:uFillTx/>
                <a:latin typeface="Calibri" panose="020F0502020204030204"/>
                <a:ea typeface="+mn-ea"/>
                <a:cs typeface="+mn-cs"/>
              </a:rPr>
              <a:t>2</a:t>
            </a:r>
            <a:r>
              <a:rPr kumimoji="0" lang="en-US" sz="2800" b="1" i="0" u="sng" strike="noStrike" kern="1200" cap="none" spc="0" normalizeH="0" baseline="30000" noProof="0" dirty="0">
                <a:ln>
                  <a:noFill/>
                </a:ln>
                <a:solidFill>
                  <a:srgbClr val="FF0000"/>
                </a:solidFill>
                <a:effectLst/>
                <a:uLnTx/>
                <a:uFillTx/>
                <a:latin typeface="Calibri" panose="020F0502020204030204"/>
                <a:ea typeface="+mn-ea"/>
                <a:cs typeface="+mn-cs"/>
              </a:rPr>
              <a:t>nd</a:t>
            </a:r>
            <a:r>
              <a:rPr kumimoji="0" lang="en-US" sz="2800" b="1" i="0" u="sng" strike="noStrike" kern="1200" cap="none" spc="0" normalizeH="0" baseline="0" noProof="0" dirty="0">
                <a:ln>
                  <a:noFill/>
                </a:ln>
                <a:solidFill>
                  <a:srgbClr val="FF0000"/>
                </a:solidFill>
                <a:effectLst/>
                <a:uLnTx/>
                <a:uFillTx/>
                <a:latin typeface="Calibri" panose="020F0502020204030204"/>
                <a:ea typeface="+mn-ea"/>
                <a:cs typeface="+mn-cs"/>
              </a:rPr>
              <a:t>  Scenario:</a:t>
            </a:r>
          </a:p>
        </p:txBody>
      </p:sp>
      <p:pic>
        <p:nvPicPr>
          <p:cNvPr id="8" name="Picture 7">
            <a:extLst>
              <a:ext uri="{FF2B5EF4-FFF2-40B4-BE49-F238E27FC236}">
                <a16:creationId xmlns:a16="http://schemas.microsoft.com/office/drawing/2014/main" id="{0E79D9B3-80D9-D6F7-C21D-1F2FBA7D7C63}"/>
              </a:ext>
            </a:extLst>
          </p:cNvPr>
          <p:cNvPicPr>
            <a:picLocks noChangeAspect="1"/>
          </p:cNvPicPr>
          <p:nvPr/>
        </p:nvPicPr>
        <p:blipFill>
          <a:blip r:embed="rId6"/>
          <a:stretch>
            <a:fillRect/>
          </a:stretch>
        </p:blipFill>
        <p:spPr>
          <a:xfrm>
            <a:off x="8474725" y="2489870"/>
            <a:ext cx="2857500" cy="1600200"/>
          </a:xfrm>
          <a:prstGeom prst="rect">
            <a:avLst/>
          </a:prstGeom>
        </p:spPr>
      </p:pic>
    </p:spTree>
    <p:extLst>
      <p:ext uri="{BB962C8B-B14F-4D97-AF65-F5344CB8AC3E}">
        <p14:creationId xmlns:p14="http://schemas.microsoft.com/office/powerpoint/2010/main" val="2142448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661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labor resources</a:t>
            </a:r>
          </a:p>
        </p:txBody>
      </p:sp>
      <p:sp>
        <p:nvSpPr>
          <p:cNvPr id="9" name="TextBox 8">
            <a:extLst>
              <a:ext uri="{FF2B5EF4-FFF2-40B4-BE49-F238E27FC236}">
                <a16:creationId xmlns:a16="http://schemas.microsoft.com/office/drawing/2014/main" id="{69BBFFD2-3F14-5ECD-22F8-CAD329A59CF5}"/>
              </a:ext>
            </a:extLst>
          </p:cNvPr>
          <p:cNvSpPr txBox="1"/>
          <p:nvPr/>
        </p:nvSpPr>
        <p:spPr>
          <a:xfrm>
            <a:off x="506437" y="1905506"/>
            <a:ext cx="6330461" cy="4154984"/>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02060"/>
                </a:solidFill>
              </a:rPr>
              <a:t>These are the types of decision-making going on inside the head of every lead, manager, and executive in the work environment. </a:t>
            </a:r>
          </a:p>
          <a:p>
            <a:pPr algn="just"/>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So, did you make a decision regarding which employees to send to the special project?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Maybe you decide to compromise and send just one star performer and one average performer so that your boss will be successful while your office is not too terribly interrupted. </a:t>
            </a:r>
          </a:p>
        </p:txBody>
      </p:sp>
      <p:pic>
        <p:nvPicPr>
          <p:cNvPr id="8" name="Picture 7">
            <a:extLst>
              <a:ext uri="{FF2B5EF4-FFF2-40B4-BE49-F238E27FC236}">
                <a16:creationId xmlns:a16="http://schemas.microsoft.com/office/drawing/2014/main" id="{3A07D217-9641-FF26-AA9F-8081238033EB}"/>
              </a:ext>
            </a:extLst>
          </p:cNvPr>
          <p:cNvPicPr>
            <a:picLocks noChangeAspect="1"/>
          </p:cNvPicPr>
          <p:nvPr/>
        </p:nvPicPr>
        <p:blipFill>
          <a:blip r:embed="rId6"/>
          <a:stretch>
            <a:fillRect/>
          </a:stretch>
        </p:blipFill>
        <p:spPr>
          <a:xfrm>
            <a:off x="8177759" y="2759489"/>
            <a:ext cx="2857500" cy="1600200"/>
          </a:xfrm>
          <a:prstGeom prst="rect">
            <a:avLst/>
          </a:prstGeom>
        </p:spPr>
      </p:pic>
    </p:spTree>
    <p:extLst>
      <p:ext uri="{BB962C8B-B14F-4D97-AF65-F5344CB8AC3E}">
        <p14:creationId xmlns:p14="http://schemas.microsoft.com/office/powerpoint/2010/main" val="27820221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661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labor resources</a:t>
            </a:r>
          </a:p>
        </p:txBody>
      </p:sp>
      <p:sp>
        <p:nvSpPr>
          <p:cNvPr id="9" name="TextBox 8">
            <a:extLst>
              <a:ext uri="{FF2B5EF4-FFF2-40B4-BE49-F238E27FC236}">
                <a16:creationId xmlns:a16="http://schemas.microsoft.com/office/drawing/2014/main" id="{69BBFFD2-3F14-5ECD-22F8-CAD329A59CF5}"/>
              </a:ext>
            </a:extLst>
          </p:cNvPr>
          <p:cNvSpPr txBox="1"/>
          <p:nvPr/>
        </p:nvSpPr>
        <p:spPr>
          <a:xfrm>
            <a:off x="506437" y="1905506"/>
            <a:ext cx="6991643" cy="3970318"/>
          </a:xfrm>
          <a:prstGeom prst="rect">
            <a:avLst/>
          </a:prstGeom>
          <a:noFill/>
        </p:spPr>
        <p:txBody>
          <a:bodyPr wrap="square">
            <a:spAutoFit/>
          </a:bodyPr>
          <a:lstStyle/>
          <a:p>
            <a:pPr marL="285750" indent="-285750" algn="just">
              <a:buFont typeface="Wingdings" panose="05000000000000000000" pitchFamily="2" charset="2"/>
              <a:buChar char="q"/>
            </a:pPr>
            <a:r>
              <a:rPr lang="en-US" sz="2800" dirty="0">
                <a:solidFill>
                  <a:srgbClr val="002060"/>
                </a:solidFill>
              </a:rPr>
              <a:t>Now, as a manager, it is also your responsibility to help with the career development of your employees. </a:t>
            </a:r>
          </a:p>
          <a:p>
            <a:pPr marL="285750" indent="-285750" algn="just">
              <a:buFont typeface="Wingdings" panose="05000000000000000000" pitchFamily="2" charset="2"/>
              <a:buChar char="q"/>
            </a:pPr>
            <a:endParaRPr lang="en-US" sz="2800" dirty="0">
              <a:solidFill>
                <a:srgbClr val="002060"/>
              </a:solidFill>
            </a:endParaRPr>
          </a:p>
          <a:p>
            <a:pPr marL="285750" indent="-285750" algn="just">
              <a:buFont typeface="Wingdings" panose="05000000000000000000" pitchFamily="2" charset="2"/>
              <a:buChar char="q"/>
            </a:pPr>
            <a:r>
              <a:rPr lang="en-US" sz="2800" dirty="0">
                <a:solidFill>
                  <a:srgbClr val="002060"/>
                </a:solidFill>
              </a:rPr>
              <a:t>So, if this special project has high visibility for the employees that are sent, then maybe both star performers are deserving of that opportunity making the decision that much more complicated. </a:t>
            </a:r>
          </a:p>
        </p:txBody>
      </p:sp>
      <p:pic>
        <p:nvPicPr>
          <p:cNvPr id="8" name="Picture 7">
            <a:extLst>
              <a:ext uri="{FF2B5EF4-FFF2-40B4-BE49-F238E27FC236}">
                <a16:creationId xmlns:a16="http://schemas.microsoft.com/office/drawing/2014/main" id="{BAD6E3C7-784D-0FCF-862B-A8D275DD7AFD}"/>
              </a:ext>
            </a:extLst>
          </p:cNvPr>
          <p:cNvPicPr>
            <a:picLocks noChangeAspect="1"/>
          </p:cNvPicPr>
          <p:nvPr/>
        </p:nvPicPr>
        <p:blipFill>
          <a:blip r:embed="rId6"/>
          <a:stretch>
            <a:fillRect/>
          </a:stretch>
        </p:blipFill>
        <p:spPr>
          <a:xfrm>
            <a:off x="8723155" y="2624789"/>
            <a:ext cx="2619375" cy="1743075"/>
          </a:xfrm>
          <a:prstGeom prst="rect">
            <a:avLst/>
          </a:prstGeom>
        </p:spPr>
      </p:pic>
    </p:spTree>
    <p:extLst>
      <p:ext uri="{BB962C8B-B14F-4D97-AF65-F5344CB8AC3E}">
        <p14:creationId xmlns:p14="http://schemas.microsoft.com/office/powerpoint/2010/main" val="176573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644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Monetary resources</a:t>
            </a:r>
          </a:p>
        </p:txBody>
      </p:sp>
      <p:sp>
        <p:nvSpPr>
          <p:cNvPr id="10" name="TextBox 9">
            <a:extLst>
              <a:ext uri="{FF2B5EF4-FFF2-40B4-BE49-F238E27FC236}">
                <a16:creationId xmlns:a16="http://schemas.microsoft.com/office/drawing/2014/main" id="{F6ECE25C-1BA2-E4B9-8116-8AE67D4A9E55}"/>
              </a:ext>
            </a:extLst>
          </p:cNvPr>
          <p:cNvSpPr txBox="1"/>
          <p:nvPr/>
        </p:nvSpPr>
        <p:spPr>
          <a:xfrm>
            <a:off x="326119" y="2236700"/>
            <a:ext cx="7666891" cy="2677656"/>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There is not an organization out there with unlimited money to spend on the organization.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So, executives spend time planning which efforts or projects their company should be investing in that will grow the company’s profits.</a:t>
            </a:r>
          </a:p>
          <a:p>
            <a:pPr marL="285750" indent="-285750" algn="just">
              <a:buFont typeface="Arial" panose="020B0604020202020204" pitchFamily="34" charset="0"/>
              <a:buChar char="•"/>
            </a:pPr>
            <a:endParaRPr lang="en-US" sz="2400" dirty="0">
              <a:solidFill>
                <a:srgbClr val="002060"/>
              </a:solidFill>
            </a:endParaRPr>
          </a:p>
        </p:txBody>
      </p:sp>
      <p:pic>
        <p:nvPicPr>
          <p:cNvPr id="8" name="Picture 7">
            <a:extLst>
              <a:ext uri="{FF2B5EF4-FFF2-40B4-BE49-F238E27FC236}">
                <a16:creationId xmlns:a16="http://schemas.microsoft.com/office/drawing/2014/main" id="{6D614FC0-2FC4-95C3-0617-1DB6CB20C50C}"/>
              </a:ext>
            </a:extLst>
          </p:cNvPr>
          <p:cNvPicPr>
            <a:picLocks noChangeAspect="1"/>
          </p:cNvPicPr>
          <p:nvPr/>
        </p:nvPicPr>
        <p:blipFill>
          <a:blip r:embed="rId6"/>
          <a:stretch>
            <a:fillRect/>
          </a:stretch>
        </p:blipFill>
        <p:spPr>
          <a:xfrm>
            <a:off x="8961280" y="2488026"/>
            <a:ext cx="2143125" cy="2143125"/>
          </a:xfrm>
          <a:prstGeom prst="rect">
            <a:avLst/>
          </a:prstGeom>
        </p:spPr>
      </p:pic>
    </p:spTree>
    <p:extLst>
      <p:ext uri="{BB962C8B-B14F-4D97-AF65-F5344CB8AC3E}">
        <p14:creationId xmlns:p14="http://schemas.microsoft.com/office/powerpoint/2010/main" val="37506245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15934" y="5734204"/>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644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Monetary resources</a:t>
            </a:r>
          </a:p>
        </p:txBody>
      </p:sp>
      <p:sp>
        <p:nvSpPr>
          <p:cNvPr id="9" name="TextBox 8">
            <a:extLst>
              <a:ext uri="{FF2B5EF4-FFF2-40B4-BE49-F238E27FC236}">
                <a16:creationId xmlns:a16="http://schemas.microsoft.com/office/drawing/2014/main" id="{BF5BADD2-4BBF-CBF9-9449-A75CE67D91F6}"/>
              </a:ext>
            </a:extLst>
          </p:cNvPr>
          <p:cNvSpPr txBox="1"/>
          <p:nvPr/>
        </p:nvSpPr>
        <p:spPr>
          <a:xfrm>
            <a:off x="385098" y="2188308"/>
            <a:ext cx="7613400" cy="3416320"/>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Different channels of communication go up and down the organization as employees may ask their leads for monetary resources for different reasons such as the need for upgraded equipment.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In return, the leads then ask managers for funding for the employee’s needs, resulting in managers asking their bosses up through to executives for funding.</a:t>
            </a:r>
          </a:p>
          <a:p>
            <a:pPr marL="285750" indent="-285750" algn="just">
              <a:buFont typeface="Arial" panose="020B0604020202020204" pitchFamily="34" charset="0"/>
              <a:buChar char="•"/>
            </a:pPr>
            <a:endParaRPr lang="en-US" sz="2400" dirty="0">
              <a:solidFill>
                <a:srgbClr val="002060"/>
              </a:solidFill>
            </a:endParaRPr>
          </a:p>
        </p:txBody>
      </p:sp>
      <p:pic>
        <p:nvPicPr>
          <p:cNvPr id="8" name="Picture 7">
            <a:extLst>
              <a:ext uri="{FF2B5EF4-FFF2-40B4-BE49-F238E27FC236}">
                <a16:creationId xmlns:a16="http://schemas.microsoft.com/office/drawing/2014/main" id="{DE40A137-6827-62C6-5499-AB75C90C0233}"/>
              </a:ext>
            </a:extLst>
          </p:cNvPr>
          <p:cNvPicPr>
            <a:picLocks noChangeAspect="1"/>
          </p:cNvPicPr>
          <p:nvPr/>
        </p:nvPicPr>
        <p:blipFill>
          <a:blip r:embed="rId6"/>
          <a:stretch>
            <a:fillRect/>
          </a:stretch>
        </p:blipFill>
        <p:spPr>
          <a:xfrm>
            <a:off x="8372307" y="2430048"/>
            <a:ext cx="2952750" cy="1552575"/>
          </a:xfrm>
          <a:prstGeom prst="rect">
            <a:avLst/>
          </a:prstGeom>
        </p:spPr>
      </p:pic>
    </p:spTree>
    <p:extLst>
      <p:ext uri="{BB962C8B-B14F-4D97-AF65-F5344CB8AC3E}">
        <p14:creationId xmlns:p14="http://schemas.microsoft.com/office/powerpoint/2010/main" val="2047862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15934" y="5734204"/>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644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Monetary resources</a:t>
            </a:r>
          </a:p>
        </p:txBody>
      </p:sp>
      <p:sp>
        <p:nvSpPr>
          <p:cNvPr id="9" name="TextBox 8">
            <a:extLst>
              <a:ext uri="{FF2B5EF4-FFF2-40B4-BE49-F238E27FC236}">
                <a16:creationId xmlns:a16="http://schemas.microsoft.com/office/drawing/2014/main" id="{BF5BADD2-4BBF-CBF9-9449-A75CE67D91F6}"/>
              </a:ext>
            </a:extLst>
          </p:cNvPr>
          <p:cNvSpPr txBox="1"/>
          <p:nvPr/>
        </p:nvSpPr>
        <p:spPr>
          <a:xfrm>
            <a:off x="385098" y="2188308"/>
            <a:ext cx="7613400" cy="2308324"/>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Unfortunately, every department or office is experiencing the phenomenon of having needs that require funding.</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Different employees, leads, managers, and executives continuously have to make decisions on the best way to use the limited amount of funding. </a:t>
            </a:r>
          </a:p>
        </p:txBody>
      </p:sp>
      <p:pic>
        <p:nvPicPr>
          <p:cNvPr id="11" name="Picture 10">
            <a:extLst>
              <a:ext uri="{FF2B5EF4-FFF2-40B4-BE49-F238E27FC236}">
                <a16:creationId xmlns:a16="http://schemas.microsoft.com/office/drawing/2014/main" id="{75FD0264-854C-6689-F1B1-11B2198BAF43}"/>
              </a:ext>
            </a:extLst>
          </p:cNvPr>
          <p:cNvPicPr>
            <a:picLocks noChangeAspect="1"/>
          </p:cNvPicPr>
          <p:nvPr/>
        </p:nvPicPr>
        <p:blipFill>
          <a:blip r:embed="rId6"/>
          <a:stretch>
            <a:fillRect/>
          </a:stretch>
        </p:blipFill>
        <p:spPr>
          <a:xfrm>
            <a:off x="8962597" y="2666151"/>
            <a:ext cx="2145978" cy="2145978"/>
          </a:xfrm>
          <a:prstGeom prst="rect">
            <a:avLst/>
          </a:prstGeom>
        </p:spPr>
      </p:pic>
    </p:spTree>
    <p:extLst>
      <p:ext uri="{BB962C8B-B14F-4D97-AF65-F5344CB8AC3E}">
        <p14:creationId xmlns:p14="http://schemas.microsoft.com/office/powerpoint/2010/main" val="2981004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644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Monetary resources</a:t>
            </a:r>
          </a:p>
        </p:txBody>
      </p:sp>
      <p:sp>
        <p:nvSpPr>
          <p:cNvPr id="9" name="TextBox 8">
            <a:extLst>
              <a:ext uri="{FF2B5EF4-FFF2-40B4-BE49-F238E27FC236}">
                <a16:creationId xmlns:a16="http://schemas.microsoft.com/office/drawing/2014/main" id="{6608A1A4-BFBB-2EEA-01B7-D7BBE2E1D74A}"/>
              </a:ext>
            </a:extLst>
          </p:cNvPr>
          <p:cNvSpPr txBox="1"/>
          <p:nvPr/>
        </p:nvSpPr>
        <p:spPr>
          <a:xfrm>
            <a:off x="155927" y="1790195"/>
            <a:ext cx="8619491" cy="4524315"/>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Sometimes the choices made regarding how to spend the funds have to do with what is best for a company but often choices are made due to politics in terms of making decisions based on other agendas.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Sometimes a business unit creates a need for a specific project for their own value and does not think enough about the organizational-level goals.</a:t>
            </a:r>
          </a:p>
          <a:p>
            <a:pPr algn="just"/>
            <a:r>
              <a:rPr lang="en-US" sz="2400" dirty="0">
                <a:solidFill>
                  <a:srgbClr val="002060"/>
                </a:solidFill>
              </a:rPr>
              <a:t> </a:t>
            </a:r>
          </a:p>
          <a:p>
            <a:pPr marL="285750" indent="-285750" algn="just">
              <a:buFont typeface="Arial" panose="020B0604020202020204" pitchFamily="34" charset="0"/>
              <a:buChar char="•"/>
            </a:pPr>
            <a:r>
              <a:rPr lang="en-US" sz="2400" dirty="0">
                <a:solidFill>
                  <a:srgbClr val="002060"/>
                </a:solidFill>
              </a:rPr>
              <a:t>These hidden or sometimes obvious agendas have more to do with returning favors to other individuals to keep conflicts to a minimum. </a:t>
            </a:r>
          </a:p>
        </p:txBody>
      </p:sp>
      <p:pic>
        <p:nvPicPr>
          <p:cNvPr id="8" name="Picture 7">
            <a:extLst>
              <a:ext uri="{FF2B5EF4-FFF2-40B4-BE49-F238E27FC236}">
                <a16:creationId xmlns:a16="http://schemas.microsoft.com/office/drawing/2014/main" id="{CF13715D-13E2-7D7E-9F56-D20495BDDFDD}"/>
              </a:ext>
            </a:extLst>
          </p:cNvPr>
          <p:cNvPicPr>
            <a:picLocks noChangeAspect="1"/>
          </p:cNvPicPr>
          <p:nvPr/>
        </p:nvPicPr>
        <p:blipFill>
          <a:blip r:embed="rId6"/>
          <a:stretch>
            <a:fillRect/>
          </a:stretch>
        </p:blipFill>
        <p:spPr>
          <a:xfrm>
            <a:off x="9152459" y="2317660"/>
            <a:ext cx="2543175" cy="1800225"/>
          </a:xfrm>
          <a:prstGeom prst="rect">
            <a:avLst/>
          </a:prstGeom>
        </p:spPr>
      </p:pic>
    </p:spTree>
    <p:extLst>
      <p:ext uri="{BB962C8B-B14F-4D97-AF65-F5344CB8AC3E}">
        <p14:creationId xmlns:p14="http://schemas.microsoft.com/office/powerpoint/2010/main" val="35107822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644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Monetary resources</a:t>
            </a:r>
          </a:p>
        </p:txBody>
      </p:sp>
      <p:sp>
        <p:nvSpPr>
          <p:cNvPr id="9" name="TextBox 8">
            <a:extLst>
              <a:ext uri="{FF2B5EF4-FFF2-40B4-BE49-F238E27FC236}">
                <a16:creationId xmlns:a16="http://schemas.microsoft.com/office/drawing/2014/main" id="{FF4DF6CF-2169-02F6-3BD9-8A532D09E822}"/>
              </a:ext>
            </a:extLst>
          </p:cNvPr>
          <p:cNvSpPr txBox="1"/>
          <p:nvPr/>
        </p:nvSpPr>
        <p:spPr>
          <a:xfrm>
            <a:off x="484108" y="1851429"/>
            <a:ext cx="7900237" cy="4524315"/>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However, this is never the recommended approach to leadership and management.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Managers might feel the pressure to provide funding for one project over another based on perhaps the PM having performed a favor to the manager in the past or promised favors in the near future.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Ideally, decisions on how to use the limited amount of funding should be based on which projects or needs are best in alignment with an organization, but in reality, this is true only a portion of the time</a:t>
            </a:r>
          </a:p>
        </p:txBody>
      </p:sp>
      <p:pic>
        <p:nvPicPr>
          <p:cNvPr id="8" name="Picture 7">
            <a:extLst>
              <a:ext uri="{FF2B5EF4-FFF2-40B4-BE49-F238E27FC236}">
                <a16:creationId xmlns:a16="http://schemas.microsoft.com/office/drawing/2014/main" id="{5F6DE018-EA15-5882-709C-609BBE7BE129}"/>
              </a:ext>
            </a:extLst>
          </p:cNvPr>
          <p:cNvPicPr>
            <a:picLocks noChangeAspect="1"/>
          </p:cNvPicPr>
          <p:nvPr/>
        </p:nvPicPr>
        <p:blipFill>
          <a:blip r:embed="rId6"/>
          <a:stretch>
            <a:fillRect/>
          </a:stretch>
        </p:blipFill>
        <p:spPr>
          <a:xfrm>
            <a:off x="9059942" y="2389561"/>
            <a:ext cx="2647950" cy="1724025"/>
          </a:xfrm>
          <a:prstGeom prst="rect">
            <a:avLst/>
          </a:prstGeom>
        </p:spPr>
      </p:pic>
    </p:spTree>
    <p:extLst>
      <p:ext uri="{BB962C8B-B14F-4D97-AF65-F5344CB8AC3E}">
        <p14:creationId xmlns:p14="http://schemas.microsoft.com/office/powerpoint/2010/main" val="4182885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644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Monetary resources</a:t>
            </a:r>
          </a:p>
        </p:txBody>
      </p:sp>
      <p:sp>
        <p:nvSpPr>
          <p:cNvPr id="9" name="TextBox 8">
            <a:extLst>
              <a:ext uri="{FF2B5EF4-FFF2-40B4-BE49-F238E27FC236}">
                <a16:creationId xmlns:a16="http://schemas.microsoft.com/office/drawing/2014/main" id="{FF4DF6CF-2169-02F6-3BD9-8A532D09E822}"/>
              </a:ext>
            </a:extLst>
          </p:cNvPr>
          <p:cNvSpPr txBox="1"/>
          <p:nvPr/>
        </p:nvSpPr>
        <p:spPr>
          <a:xfrm>
            <a:off x="234196" y="2436204"/>
            <a:ext cx="7900237" cy="2246769"/>
          </a:xfrm>
          <a:prstGeom prst="rect">
            <a:avLst/>
          </a:prstGeom>
          <a:noFill/>
        </p:spPr>
        <p:txBody>
          <a:bodyPr wrap="square">
            <a:spAutoFit/>
          </a:bodyPr>
          <a:lstStyle/>
          <a:p>
            <a:pPr marL="457200" indent="-457200" algn="just">
              <a:buFont typeface="Arial" panose="020B0604020202020204" pitchFamily="34" charset="0"/>
              <a:buChar char="•"/>
            </a:pPr>
            <a:r>
              <a:rPr lang="en-US" sz="2800" dirty="0">
                <a:solidFill>
                  <a:srgbClr val="002060"/>
                </a:solidFill>
              </a:rPr>
              <a:t>Ideally, decisions on how to use the limited amount of funding should be based on which projects or needs are best in alignment with an organization, but in reality, this is true only a portion of the time</a:t>
            </a:r>
          </a:p>
        </p:txBody>
      </p:sp>
      <p:pic>
        <p:nvPicPr>
          <p:cNvPr id="10" name="Picture 9">
            <a:extLst>
              <a:ext uri="{FF2B5EF4-FFF2-40B4-BE49-F238E27FC236}">
                <a16:creationId xmlns:a16="http://schemas.microsoft.com/office/drawing/2014/main" id="{CBDB814C-0C1F-F6D5-3B57-2AF5C07975F5}"/>
              </a:ext>
            </a:extLst>
          </p:cNvPr>
          <p:cNvPicPr>
            <a:picLocks noChangeAspect="1"/>
          </p:cNvPicPr>
          <p:nvPr/>
        </p:nvPicPr>
        <p:blipFill>
          <a:blip r:embed="rId6"/>
          <a:stretch>
            <a:fillRect/>
          </a:stretch>
        </p:blipFill>
        <p:spPr>
          <a:xfrm>
            <a:off x="8353313" y="2342738"/>
            <a:ext cx="3500482" cy="2320972"/>
          </a:xfrm>
          <a:prstGeom prst="rect">
            <a:avLst/>
          </a:prstGeom>
        </p:spPr>
      </p:pic>
    </p:spTree>
    <p:extLst>
      <p:ext uri="{BB962C8B-B14F-4D97-AF65-F5344CB8AC3E}">
        <p14:creationId xmlns:p14="http://schemas.microsoft.com/office/powerpoint/2010/main" val="36439026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2351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Space or Equipment resources</a:t>
            </a:r>
          </a:p>
        </p:txBody>
      </p:sp>
      <p:sp>
        <p:nvSpPr>
          <p:cNvPr id="9" name="TextBox 8">
            <a:extLst>
              <a:ext uri="{FF2B5EF4-FFF2-40B4-BE49-F238E27FC236}">
                <a16:creationId xmlns:a16="http://schemas.microsoft.com/office/drawing/2014/main" id="{C7EFD8FE-B7CD-F9BD-2286-E956BF3545EC}"/>
              </a:ext>
            </a:extLst>
          </p:cNvPr>
          <p:cNvSpPr txBox="1"/>
          <p:nvPr/>
        </p:nvSpPr>
        <p:spPr>
          <a:xfrm>
            <a:off x="545529" y="1820104"/>
            <a:ext cx="7402718" cy="4524315"/>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Other resources high in demand are equipment or even space.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Depending on the organization, there may even be specific rules or guidelines distributed on how much space one level manager gets for their office versus another manager.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Even conflicts over which department gets the better conference room to conduct a workshop occur as again the amount of needs in an organization are unlimited, whereas the resources to fulfill those needs are limited. </a:t>
            </a:r>
          </a:p>
        </p:txBody>
      </p:sp>
      <p:pic>
        <p:nvPicPr>
          <p:cNvPr id="10" name="Picture 9">
            <a:extLst>
              <a:ext uri="{FF2B5EF4-FFF2-40B4-BE49-F238E27FC236}">
                <a16:creationId xmlns:a16="http://schemas.microsoft.com/office/drawing/2014/main" id="{D964B6C9-4223-586D-875E-887CEA018F41}"/>
              </a:ext>
            </a:extLst>
          </p:cNvPr>
          <p:cNvPicPr>
            <a:picLocks noChangeAspect="1"/>
          </p:cNvPicPr>
          <p:nvPr/>
        </p:nvPicPr>
        <p:blipFill>
          <a:blip r:embed="rId6"/>
          <a:stretch>
            <a:fillRect/>
          </a:stretch>
        </p:blipFill>
        <p:spPr>
          <a:xfrm>
            <a:off x="8305428" y="2204822"/>
            <a:ext cx="3698224" cy="2709534"/>
          </a:xfrm>
          <a:prstGeom prst="rect">
            <a:avLst/>
          </a:prstGeom>
        </p:spPr>
      </p:pic>
    </p:spTree>
    <p:extLst>
      <p:ext uri="{BB962C8B-B14F-4D97-AF65-F5344CB8AC3E}">
        <p14:creationId xmlns:p14="http://schemas.microsoft.com/office/powerpoint/2010/main" val="28998034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2351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Space or Equipment resources</a:t>
            </a:r>
          </a:p>
        </p:txBody>
      </p:sp>
      <p:sp>
        <p:nvSpPr>
          <p:cNvPr id="10" name="TextBox 9">
            <a:extLst>
              <a:ext uri="{FF2B5EF4-FFF2-40B4-BE49-F238E27FC236}">
                <a16:creationId xmlns:a16="http://schemas.microsoft.com/office/drawing/2014/main" id="{C81EE3EA-C0F7-63C6-34DB-2D851BB2C4CD}"/>
              </a:ext>
            </a:extLst>
          </p:cNvPr>
          <p:cNvSpPr txBox="1"/>
          <p:nvPr/>
        </p:nvSpPr>
        <p:spPr>
          <a:xfrm>
            <a:off x="130614" y="1610200"/>
            <a:ext cx="7351215"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As for equipment, this can be anything from professors at a university all wanting specific classroom space because one classroom may have computer stations for students and other classrooms just desks.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Or, it could be different product managers all needing some of the same factory equipment to produce their product line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Yet, as there are only 24 hours in each day, not everyone’s needs are met within the time that best fits their needs. </a:t>
            </a:r>
          </a:p>
        </p:txBody>
      </p:sp>
      <p:pic>
        <p:nvPicPr>
          <p:cNvPr id="8" name="Picture 7">
            <a:extLst>
              <a:ext uri="{FF2B5EF4-FFF2-40B4-BE49-F238E27FC236}">
                <a16:creationId xmlns:a16="http://schemas.microsoft.com/office/drawing/2014/main" id="{9DC16F51-338A-44BB-4B37-9A86271AE603}"/>
              </a:ext>
            </a:extLst>
          </p:cNvPr>
          <p:cNvPicPr>
            <a:picLocks noChangeAspect="1"/>
          </p:cNvPicPr>
          <p:nvPr/>
        </p:nvPicPr>
        <p:blipFill>
          <a:blip r:embed="rId6"/>
          <a:stretch>
            <a:fillRect/>
          </a:stretch>
        </p:blipFill>
        <p:spPr>
          <a:xfrm>
            <a:off x="8384345" y="2069353"/>
            <a:ext cx="3112691" cy="2709533"/>
          </a:xfrm>
          <a:prstGeom prst="rect">
            <a:avLst/>
          </a:prstGeom>
        </p:spPr>
      </p:pic>
    </p:spTree>
    <p:extLst>
      <p:ext uri="{BB962C8B-B14F-4D97-AF65-F5344CB8AC3E}">
        <p14:creationId xmlns:p14="http://schemas.microsoft.com/office/powerpoint/2010/main" val="17472666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12300036" cy="1828800"/>
          </a:xfrm>
          <a:prstGeom prst="rect">
            <a:avLst/>
          </a:prstGeom>
        </p:spPr>
      </p:pic>
      <p:sp>
        <p:nvSpPr>
          <p:cNvPr id="7" name="TextBox 6"/>
          <p:cNvSpPr txBox="1"/>
          <p:nvPr/>
        </p:nvSpPr>
        <p:spPr>
          <a:xfrm>
            <a:off x="2746798" y="689826"/>
            <a:ext cx="944520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So, let us go back to the labor resource question discussed earlier in this chapter:</a:t>
            </a:r>
          </a:p>
        </p:txBody>
      </p:sp>
      <p:sp>
        <p:nvSpPr>
          <p:cNvPr id="9" name="TextBox 8">
            <a:extLst>
              <a:ext uri="{FF2B5EF4-FFF2-40B4-BE49-F238E27FC236}">
                <a16:creationId xmlns:a16="http://schemas.microsoft.com/office/drawing/2014/main" id="{C302B1D0-D6AA-F559-908E-368E8FA4A730}"/>
              </a:ext>
            </a:extLst>
          </p:cNvPr>
          <p:cNvSpPr txBox="1"/>
          <p:nvPr/>
        </p:nvSpPr>
        <p:spPr>
          <a:xfrm>
            <a:off x="130614" y="1722461"/>
            <a:ext cx="11784721" cy="5262979"/>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Have you decided yet which resources to give away for the special project?</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Perhaps your boss will provide a reward if the star performers are sacrificed for the project.</a:t>
            </a:r>
          </a:p>
          <a:p>
            <a:pPr marL="285750" indent="-285750" algn="just">
              <a:buFont typeface="Arial" panose="020B0604020202020204" pitchFamily="34" charset="0"/>
              <a:buChar char="•"/>
            </a:pPr>
            <a:r>
              <a:rPr lang="en-US" sz="2400" dirty="0">
                <a:solidFill>
                  <a:srgbClr val="002060"/>
                </a:solidFill>
              </a:rPr>
              <a:t> </a:t>
            </a:r>
          </a:p>
          <a:p>
            <a:pPr marL="285750" indent="-285750" algn="just">
              <a:buFont typeface="Arial" panose="020B0604020202020204" pitchFamily="34" charset="0"/>
              <a:buChar char="•"/>
            </a:pPr>
            <a:r>
              <a:rPr lang="en-US" sz="2400" dirty="0">
                <a:solidFill>
                  <a:srgbClr val="002060"/>
                </a:solidFill>
              </a:rPr>
              <a:t>Will you then be given the new computer resources requested for all employees in the office?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Will you then get to hire a new employee or recruit an employee from another department to fulfill a skill need that is currently lacking?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What type of reward will your department, project, or office receive if you allow your star performers to be part of the special project for a year?</a:t>
            </a:r>
          </a:p>
          <a:p>
            <a:pPr marL="285750" indent="-285750" algn="just">
              <a:buFont typeface="Wingdings" panose="05000000000000000000" pitchFamily="2" charset="2"/>
              <a:buChar char="q"/>
            </a:pPr>
            <a:r>
              <a:rPr lang="en-US" sz="2400" dirty="0">
                <a:solidFill>
                  <a:srgbClr val="002060"/>
                </a:solidFill>
              </a:rPr>
              <a:t>After all, rewards tend to be resources in the form of labor, monetary resources, equipment, or facilities</a:t>
            </a:r>
            <a:r>
              <a:rPr lang="en-US" sz="2400" dirty="0"/>
              <a:t>.</a:t>
            </a:r>
          </a:p>
        </p:txBody>
      </p:sp>
    </p:spTree>
    <p:extLst>
      <p:ext uri="{BB962C8B-B14F-4D97-AF65-F5344CB8AC3E}">
        <p14:creationId xmlns:p14="http://schemas.microsoft.com/office/powerpoint/2010/main" val="37896430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Organizational structures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81632" y="1126998"/>
            <a:ext cx="11628736" cy="456343"/>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
        <p:nvSpPr>
          <p:cNvPr id="10" name="TextBox 9">
            <a:extLst>
              <a:ext uri="{FF2B5EF4-FFF2-40B4-BE49-F238E27FC236}">
                <a16:creationId xmlns:a16="http://schemas.microsoft.com/office/drawing/2014/main" id="{4C6F2701-3173-9E21-B0EA-04D7B7268124}"/>
              </a:ext>
            </a:extLst>
          </p:cNvPr>
          <p:cNvSpPr txBox="1"/>
          <p:nvPr/>
        </p:nvSpPr>
        <p:spPr>
          <a:xfrm>
            <a:off x="281632" y="1606633"/>
            <a:ext cx="6210886" cy="523220"/>
          </a:xfrm>
          <a:prstGeom prst="rect">
            <a:avLst/>
          </a:prstGeom>
          <a:noFill/>
        </p:spPr>
        <p:txBody>
          <a:bodyPr wrap="square">
            <a:spAutoFit/>
          </a:bodyPr>
          <a:lstStyle/>
          <a:p>
            <a:pPr marL="285750" indent="-285750">
              <a:buFont typeface="Wingdings" panose="05000000000000000000" pitchFamily="2" charset="2"/>
              <a:buChar char="q"/>
            </a:pPr>
            <a:r>
              <a:rPr lang="en-US" sz="2800" b="1" dirty="0">
                <a:solidFill>
                  <a:srgbClr val="FF0000"/>
                </a:solidFill>
              </a:rPr>
              <a:t>What Is an Organizational Structure?</a:t>
            </a:r>
          </a:p>
        </p:txBody>
      </p:sp>
      <p:sp>
        <p:nvSpPr>
          <p:cNvPr id="13" name="TextBox 12">
            <a:extLst>
              <a:ext uri="{FF2B5EF4-FFF2-40B4-BE49-F238E27FC236}">
                <a16:creationId xmlns:a16="http://schemas.microsoft.com/office/drawing/2014/main" id="{61F99D78-3CD6-A97C-EA20-9445CB8C4D62}"/>
              </a:ext>
            </a:extLst>
          </p:cNvPr>
          <p:cNvSpPr txBox="1"/>
          <p:nvPr/>
        </p:nvSpPr>
        <p:spPr>
          <a:xfrm>
            <a:off x="119325" y="2204822"/>
            <a:ext cx="7838817" cy="4154984"/>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An organizational structure is a system that outlines how certain activities are directed in order to achieve the goals of an organization.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These activities can include rules, roles, authorities and responsibilities.</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The organizational structure also determines how information flows between levels within the company.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pic>
        <p:nvPicPr>
          <p:cNvPr id="8" name="Picture 7">
            <a:extLst>
              <a:ext uri="{FF2B5EF4-FFF2-40B4-BE49-F238E27FC236}">
                <a16:creationId xmlns:a16="http://schemas.microsoft.com/office/drawing/2014/main" id="{B8D18F46-35EA-AFF3-9497-19F8F1BFFA9B}"/>
              </a:ext>
            </a:extLst>
          </p:cNvPr>
          <p:cNvPicPr>
            <a:picLocks noChangeAspect="1"/>
          </p:cNvPicPr>
          <p:nvPr/>
        </p:nvPicPr>
        <p:blipFill>
          <a:blip r:embed="rId6"/>
          <a:stretch>
            <a:fillRect/>
          </a:stretch>
        </p:blipFill>
        <p:spPr>
          <a:xfrm>
            <a:off x="8000971" y="2129853"/>
            <a:ext cx="4071704" cy="2709534"/>
          </a:xfrm>
          <a:prstGeom prst="rect">
            <a:avLst/>
          </a:prstGeom>
        </p:spPr>
      </p:pic>
    </p:spTree>
    <p:extLst>
      <p:ext uri="{BB962C8B-B14F-4D97-AF65-F5344CB8AC3E}">
        <p14:creationId xmlns:p14="http://schemas.microsoft.com/office/powerpoint/2010/main" val="1258726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996162"/>
            <a:ext cx="1222425" cy="861838"/>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415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Organizational structures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70952" y="1477240"/>
            <a:ext cx="12061386" cy="5148332"/>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Having an organizational structure in place allows companies to remain efficient and focused.</a:t>
            </a:r>
            <a:endPar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Six</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different types of organizational structures that include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centralized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functional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projectized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matrix</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virtual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composite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Each structure has distinct characteristics. </a:t>
            </a:r>
            <a:endParaRPr lang="en-US" sz="2400" dirty="0">
              <a:solidFill>
                <a:srgbClr val="0A1F61"/>
              </a:solidFill>
              <a:latin typeface="Tajawal ExtraBold" panose="00000800000000000000" pitchFamily="2" charset="-78"/>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benefits and challenges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existence for each of these structures as well.</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41720055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8593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 Centralized organization structure</a:t>
            </a:r>
          </a:p>
        </p:txBody>
      </p:sp>
      <p:sp>
        <p:nvSpPr>
          <p:cNvPr id="9" name="TextBox 8"/>
          <p:cNvSpPr txBox="1"/>
          <p:nvPr/>
        </p:nvSpPr>
        <p:spPr>
          <a:xfrm>
            <a:off x="11289" y="1224165"/>
            <a:ext cx="8205985" cy="5148332"/>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set up by different departments that may overlap according to their functions.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centralized organization structure has a very clear way of exercising control over project selection.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occurs because all project requests are submitted to the manager of a group for approval, including identifying the project team members to work on the project. </a:t>
            </a:r>
          </a:p>
        </p:txBody>
      </p:sp>
      <p:pic>
        <p:nvPicPr>
          <p:cNvPr id="11" name="Picture 10">
            <a:extLst>
              <a:ext uri="{FF2B5EF4-FFF2-40B4-BE49-F238E27FC236}">
                <a16:creationId xmlns:a16="http://schemas.microsoft.com/office/drawing/2014/main" id="{C2BFE37D-EBC0-11FE-6D9F-A10193E9531A}"/>
              </a:ext>
            </a:extLst>
          </p:cNvPr>
          <p:cNvPicPr>
            <a:picLocks noChangeAspect="1"/>
          </p:cNvPicPr>
          <p:nvPr/>
        </p:nvPicPr>
        <p:blipFill>
          <a:blip r:embed="rId6"/>
          <a:stretch>
            <a:fillRect/>
          </a:stretch>
        </p:blipFill>
        <p:spPr>
          <a:xfrm>
            <a:off x="8336599" y="1957035"/>
            <a:ext cx="3974726" cy="3309208"/>
          </a:xfrm>
          <a:prstGeom prst="rect">
            <a:avLst/>
          </a:prstGeom>
        </p:spPr>
      </p:pic>
    </p:spTree>
    <p:extLst>
      <p:ext uri="{BB962C8B-B14F-4D97-AF65-F5344CB8AC3E}">
        <p14:creationId xmlns:p14="http://schemas.microsoft.com/office/powerpoint/2010/main" val="42945973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8593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 Centralized organization structure</a:t>
            </a:r>
          </a:p>
        </p:txBody>
      </p:sp>
      <p:sp>
        <p:nvSpPr>
          <p:cNvPr id="9" name="TextBox 8"/>
          <p:cNvSpPr txBox="1"/>
          <p:nvPr/>
        </p:nvSpPr>
        <p:spPr>
          <a:xfrm>
            <a:off x="278575" y="1981653"/>
            <a:ext cx="8205985" cy="21936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Centralized organizational structure is formally designed and the orders come from one manager, which is described as  </a:t>
            </a:r>
            <a:r>
              <a:rPr kumimoji="0" lang="en-US" sz="2400" b="0" i="0" u="none" strike="noStrike" kern="1200" cap="none" spc="0" normalizeH="0" baseline="0" noProof="0" dirty="0">
                <a:ln>
                  <a:noFill/>
                </a:ln>
                <a:solidFill>
                  <a:srgbClr val="24A9E1"/>
                </a:solidFill>
                <a:effectLst/>
                <a:uLnTx/>
                <a:uFillTx/>
                <a:latin typeface="Tajawal ExtraBold" panose="00000800000000000000" pitchFamily="2" charset="-78"/>
                <a:ea typeface="+mn-ea"/>
                <a:cs typeface="Tajawal ExtraBold" panose="00000800000000000000" pitchFamily="2" charset="-78"/>
              </a:rPr>
              <a:t>Mechanistic/ Standardized structure</a:t>
            </a:r>
          </a:p>
        </p:txBody>
      </p:sp>
      <p:pic>
        <p:nvPicPr>
          <p:cNvPr id="11" name="Picture 10">
            <a:extLst>
              <a:ext uri="{FF2B5EF4-FFF2-40B4-BE49-F238E27FC236}">
                <a16:creationId xmlns:a16="http://schemas.microsoft.com/office/drawing/2014/main" id="{C2BFE37D-EBC0-11FE-6D9F-A10193E9531A}"/>
              </a:ext>
            </a:extLst>
          </p:cNvPr>
          <p:cNvPicPr>
            <a:picLocks noChangeAspect="1"/>
          </p:cNvPicPr>
          <p:nvPr/>
        </p:nvPicPr>
        <p:blipFill>
          <a:blip r:embed="rId6"/>
          <a:stretch>
            <a:fillRect/>
          </a:stretch>
        </p:blipFill>
        <p:spPr>
          <a:xfrm>
            <a:off x="8336599" y="1957035"/>
            <a:ext cx="3974726" cy="3309208"/>
          </a:xfrm>
          <a:prstGeom prst="rect">
            <a:avLst/>
          </a:prstGeom>
        </p:spPr>
      </p:pic>
    </p:spTree>
    <p:extLst>
      <p:ext uri="{BB962C8B-B14F-4D97-AF65-F5344CB8AC3E}">
        <p14:creationId xmlns:p14="http://schemas.microsoft.com/office/powerpoint/2010/main" val="21639651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8593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 Centralized organization structure</a:t>
            </a:r>
          </a:p>
        </p:txBody>
      </p:sp>
      <p:pic>
        <p:nvPicPr>
          <p:cNvPr id="11" name="Picture 10">
            <a:extLst>
              <a:ext uri="{FF2B5EF4-FFF2-40B4-BE49-F238E27FC236}">
                <a16:creationId xmlns:a16="http://schemas.microsoft.com/office/drawing/2014/main" id="{C2BFE37D-EBC0-11FE-6D9F-A10193E9531A}"/>
              </a:ext>
            </a:extLst>
          </p:cNvPr>
          <p:cNvPicPr>
            <a:picLocks noChangeAspect="1"/>
          </p:cNvPicPr>
          <p:nvPr/>
        </p:nvPicPr>
        <p:blipFill>
          <a:blip r:embed="rId6"/>
          <a:stretch>
            <a:fillRect/>
          </a:stretch>
        </p:blipFill>
        <p:spPr>
          <a:xfrm>
            <a:off x="7074725" y="1657752"/>
            <a:ext cx="4810397" cy="2834044"/>
          </a:xfrm>
          <a:prstGeom prst="rect">
            <a:avLst/>
          </a:prstGeom>
        </p:spPr>
      </p:pic>
      <p:sp>
        <p:nvSpPr>
          <p:cNvPr id="10" name="TextBox 9">
            <a:extLst>
              <a:ext uri="{FF2B5EF4-FFF2-40B4-BE49-F238E27FC236}">
                <a16:creationId xmlns:a16="http://schemas.microsoft.com/office/drawing/2014/main" id="{1AFD56A6-0D85-96D1-6B30-70EBEF68F3E3}"/>
              </a:ext>
            </a:extLst>
          </p:cNvPr>
          <p:cNvSpPr txBox="1"/>
          <p:nvPr/>
        </p:nvSpPr>
        <p:spPr>
          <a:xfrm>
            <a:off x="130614" y="1657752"/>
            <a:ext cx="6705461" cy="4409669"/>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organization, there is typically one set of management procedures and reporting systems for all projects within the entire organization regarding project planning documents, risk management, change management, conflict resolution, and so on.</a:t>
            </a:r>
          </a:p>
        </p:txBody>
      </p:sp>
    </p:spTree>
    <p:extLst>
      <p:ext uri="{BB962C8B-B14F-4D97-AF65-F5344CB8AC3E}">
        <p14:creationId xmlns:p14="http://schemas.microsoft.com/office/powerpoint/2010/main" val="33590762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123039" cy="1610200"/>
          </a:xfrm>
          <a:prstGeom prst="rect">
            <a:avLst/>
          </a:prstGeom>
        </p:spPr>
      </p:pic>
      <p:sp>
        <p:nvSpPr>
          <p:cNvPr id="7" name="TextBox 6"/>
          <p:cNvSpPr txBox="1"/>
          <p:nvPr/>
        </p:nvSpPr>
        <p:spPr>
          <a:xfrm>
            <a:off x="2650377" y="543490"/>
            <a:ext cx="78838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 Example of Centralized organization structure</a:t>
            </a:r>
          </a:p>
        </p:txBody>
      </p:sp>
      <p:pic>
        <p:nvPicPr>
          <p:cNvPr id="8" name="Picture 7">
            <a:extLst>
              <a:ext uri="{FF2B5EF4-FFF2-40B4-BE49-F238E27FC236}">
                <a16:creationId xmlns:a16="http://schemas.microsoft.com/office/drawing/2014/main" id="{C6F9CD9F-09B3-9DF4-4158-A8817FA74F75}"/>
              </a:ext>
            </a:extLst>
          </p:cNvPr>
          <p:cNvPicPr>
            <a:picLocks noChangeAspect="1"/>
          </p:cNvPicPr>
          <p:nvPr/>
        </p:nvPicPr>
        <p:blipFill>
          <a:blip r:embed="rId6"/>
          <a:stretch>
            <a:fillRect/>
          </a:stretch>
        </p:blipFill>
        <p:spPr>
          <a:xfrm>
            <a:off x="130614" y="1610200"/>
            <a:ext cx="11644043" cy="5220210"/>
          </a:xfrm>
          <a:prstGeom prst="rect">
            <a:avLst/>
          </a:prstGeom>
        </p:spPr>
      </p:pic>
      <p:sp>
        <p:nvSpPr>
          <p:cNvPr id="9" name="TextBox 8">
            <a:extLst>
              <a:ext uri="{FF2B5EF4-FFF2-40B4-BE49-F238E27FC236}">
                <a16:creationId xmlns:a16="http://schemas.microsoft.com/office/drawing/2014/main" id="{69ABC209-FBB1-2C81-3D89-D0EB86296291}"/>
              </a:ext>
            </a:extLst>
          </p:cNvPr>
          <p:cNvSpPr txBox="1"/>
          <p:nvPr/>
        </p:nvSpPr>
        <p:spPr>
          <a:xfrm>
            <a:off x="381436" y="6440906"/>
            <a:ext cx="6210886" cy="369332"/>
          </a:xfrm>
          <a:prstGeom prst="rect">
            <a:avLst/>
          </a:prstGeom>
          <a:noFill/>
        </p:spPr>
        <p:txBody>
          <a:bodyPr wrap="square">
            <a:spAutoFit/>
          </a:bodyPr>
          <a:lstStyle/>
          <a:p>
            <a:r>
              <a:rPr lang="en-US" dirty="0">
                <a:hlinkClick r:id="rId7"/>
              </a:rPr>
              <a:t>https://www.marketing91.com/centralized-organization/</a:t>
            </a:r>
            <a:r>
              <a:rPr lang="en-US" dirty="0"/>
              <a:t> </a:t>
            </a:r>
          </a:p>
        </p:txBody>
      </p:sp>
    </p:spTree>
    <p:extLst>
      <p:ext uri="{BB962C8B-B14F-4D97-AF65-F5344CB8AC3E}">
        <p14:creationId xmlns:p14="http://schemas.microsoft.com/office/powerpoint/2010/main" val="1217221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123039" cy="1610200"/>
          </a:xfrm>
          <a:prstGeom prst="rect">
            <a:avLst/>
          </a:prstGeom>
        </p:spPr>
      </p:pic>
      <p:sp>
        <p:nvSpPr>
          <p:cNvPr id="7" name="TextBox 6"/>
          <p:cNvSpPr txBox="1"/>
          <p:nvPr/>
        </p:nvSpPr>
        <p:spPr>
          <a:xfrm>
            <a:off x="2650377" y="543490"/>
            <a:ext cx="78838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 Example of Centralized organization structure</a:t>
            </a:r>
          </a:p>
        </p:txBody>
      </p:sp>
      <p:pic>
        <p:nvPicPr>
          <p:cNvPr id="8" name="Picture 7">
            <a:extLst>
              <a:ext uri="{FF2B5EF4-FFF2-40B4-BE49-F238E27FC236}">
                <a16:creationId xmlns:a16="http://schemas.microsoft.com/office/drawing/2014/main" id="{C6F9CD9F-09B3-9DF4-4158-A8817FA74F75}"/>
              </a:ext>
            </a:extLst>
          </p:cNvPr>
          <p:cNvPicPr>
            <a:picLocks noChangeAspect="1"/>
          </p:cNvPicPr>
          <p:nvPr/>
        </p:nvPicPr>
        <p:blipFill>
          <a:blip r:embed="rId6"/>
          <a:stretch>
            <a:fillRect/>
          </a:stretch>
        </p:blipFill>
        <p:spPr>
          <a:xfrm>
            <a:off x="7427741" y="1512004"/>
            <a:ext cx="4375051" cy="3833992"/>
          </a:xfrm>
          <a:prstGeom prst="rect">
            <a:avLst/>
          </a:prstGeom>
        </p:spPr>
      </p:pic>
      <p:sp>
        <p:nvSpPr>
          <p:cNvPr id="10" name="TextBox 9">
            <a:extLst>
              <a:ext uri="{FF2B5EF4-FFF2-40B4-BE49-F238E27FC236}">
                <a16:creationId xmlns:a16="http://schemas.microsoft.com/office/drawing/2014/main" id="{22359608-8318-3D2C-ADF0-804B186D2DE7}"/>
              </a:ext>
            </a:extLst>
          </p:cNvPr>
          <p:cNvSpPr txBox="1"/>
          <p:nvPr/>
        </p:nvSpPr>
        <p:spPr>
          <a:xfrm>
            <a:off x="130614" y="2305753"/>
            <a:ext cx="6739939" cy="3416320"/>
          </a:xfrm>
          <a:prstGeom prst="rect">
            <a:avLst/>
          </a:prstGeom>
          <a:noFill/>
        </p:spPr>
        <p:txBody>
          <a:bodyPr wrap="square">
            <a:spAutoFit/>
          </a:bodyPr>
          <a:lstStyle/>
          <a:p>
            <a:pPr marL="342900" indent="-342900" algn="just">
              <a:buFont typeface="Arial" panose="020B0604020202020204" pitchFamily="34" charset="0"/>
              <a:buChar char="•"/>
            </a:pPr>
            <a:r>
              <a:rPr lang="en-US" sz="2400" dirty="0">
                <a:solidFill>
                  <a:srgbClr val="002060"/>
                </a:solidFill>
              </a:rPr>
              <a:t>Apple is an example of a type of centralized organization. Many employees of Apple have spoken out over the years and said that Steve Jobs used to have a look at every project and every initiative before a go ahead was given. Below is an image depicting the centralized nature at Apple during Steve </a:t>
            </a:r>
            <a:r>
              <a:rPr lang="en-US" sz="2400" dirty="0" err="1">
                <a:solidFill>
                  <a:srgbClr val="002060"/>
                </a:solidFill>
              </a:rPr>
              <a:t>Jobs’s</a:t>
            </a:r>
            <a:r>
              <a:rPr lang="en-US" sz="2400" dirty="0">
                <a:solidFill>
                  <a:srgbClr val="002060"/>
                </a:solidFill>
              </a:rPr>
              <a:t> tenure as the CEO.</a:t>
            </a:r>
          </a:p>
          <a:p>
            <a:pPr marL="342900" indent="-342900" algn="just">
              <a:buFont typeface="Arial" panose="020B0604020202020204" pitchFamily="34" charset="0"/>
              <a:buChar char="•"/>
            </a:pPr>
            <a:endParaRPr lang="en-US" sz="2400" dirty="0">
              <a:solidFill>
                <a:srgbClr val="002060"/>
              </a:solidFill>
            </a:endParaRPr>
          </a:p>
        </p:txBody>
      </p:sp>
      <p:sp>
        <p:nvSpPr>
          <p:cNvPr id="12" name="TextBox 11">
            <a:extLst>
              <a:ext uri="{FF2B5EF4-FFF2-40B4-BE49-F238E27FC236}">
                <a16:creationId xmlns:a16="http://schemas.microsoft.com/office/drawing/2014/main" id="{9020D7EE-10C0-19B3-0634-37229F267284}"/>
              </a:ext>
            </a:extLst>
          </p:cNvPr>
          <p:cNvSpPr txBox="1"/>
          <p:nvPr/>
        </p:nvSpPr>
        <p:spPr>
          <a:xfrm>
            <a:off x="2838157" y="5698089"/>
            <a:ext cx="6210886" cy="369332"/>
          </a:xfrm>
          <a:prstGeom prst="rect">
            <a:avLst/>
          </a:prstGeom>
          <a:noFill/>
        </p:spPr>
        <p:txBody>
          <a:bodyPr wrap="square">
            <a:spAutoFit/>
          </a:bodyPr>
          <a:lstStyle/>
          <a:p>
            <a:r>
              <a:rPr lang="en-US" dirty="0">
                <a:hlinkClick r:id="rId7"/>
              </a:rPr>
              <a:t>https://www.marketing91.com/centralized-organization/</a:t>
            </a:r>
            <a:r>
              <a:rPr lang="en-US" dirty="0"/>
              <a:t> </a:t>
            </a:r>
          </a:p>
        </p:txBody>
      </p:sp>
    </p:spTree>
    <p:extLst>
      <p:ext uri="{BB962C8B-B14F-4D97-AF65-F5344CB8AC3E}">
        <p14:creationId xmlns:p14="http://schemas.microsoft.com/office/powerpoint/2010/main" val="37878869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589"/>
            <a:ext cx="9533101" cy="1773075"/>
          </a:xfrm>
          <a:prstGeom prst="rect">
            <a:avLst/>
          </a:prstGeom>
        </p:spPr>
      </p:pic>
      <p:sp>
        <p:nvSpPr>
          <p:cNvPr id="7" name="TextBox 6"/>
          <p:cNvSpPr txBox="1"/>
          <p:nvPr/>
        </p:nvSpPr>
        <p:spPr>
          <a:xfrm>
            <a:off x="1800664" y="527208"/>
            <a:ext cx="694943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Benefits of Centralized organization structure</a:t>
            </a:r>
          </a:p>
        </p:txBody>
      </p:sp>
      <p:sp>
        <p:nvSpPr>
          <p:cNvPr id="9" name="TextBox 8">
            <a:extLst>
              <a:ext uri="{FF2B5EF4-FFF2-40B4-BE49-F238E27FC236}">
                <a16:creationId xmlns:a16="http://schemas.microsoft.com/office/drawing/2014/main" id="{F63A9D5C-E6FC-BAF1-5BA2-50E441A0A31D}"/>
              </a:ext>
            </a:extLst>
          </p:cNvPr>
          <p:cNvSpPr txBox="1"/>
          <p:nvPr/>
        </p:nvSpPr>
        <p:spPr>
          <a:xfrm>
            <a:off x="315177" y="1980934"/>
            <a:ext cx="11331295" cy="3785652"/>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Large benefit to the company because these procedures and reporting systems should technically be more perfected in comparison to each PM creating their own procedure and reporting system.</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It is easier for higher-level managers to see the health of the organization as a whole and where weak spots may occur because of the standardization in procedures and reporting systems.</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Managers can compare apples with apples since the company has standardized procedures and reporting systems (Benchmark)</a:t>
            </a:r>
          </a:p>
        </p:txBody>
      </p:sp>
    </p:spTree>
    <p:extLst>
      <p:ext uri="{BB962C8B-B14F-4D97-AF65-F5344CB8AC3E}">
        <p14:creationId xmlns:p14="http://schemas.microsoft.com/office/powerpoint/2010/main" val="34487140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61794"/>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590"/>
            <a:ext cx="9533101" cy="1610200"/>
          </a:xfrm>
          <a:prstGeom prst="rect">
            <a:avLst/>
          </a:prstGeom>
        </p:spPr>
      </p:pic>
      <p:sp>
        <p:nvSpPr>
          <p:cNvPr id="7" name="TextBox 6"/>
          <p:cNvSpPr txBox="1"/>
          <p:nvPr/>
        </p:nvSpPr>
        <p:spPr>
          <a:xfrm>
            <a:off x="1814732" y="355636"/>
            <a:ext cx="694943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Benefits of Centralized organization structure</a:t>
            </a:r>
          </a:p>
        </p:txBody>
      </p:sp>
      <p:sp>
        <p:nvSpPr>
          <p:cNvPr id="9" name="TextBox 8">
            <a:extLst>
              <a:ext uri="{FF2B5EF4-FFF2-40B4-BE49-F238E27FC236}">
                <a16:creationId xmlns:a16="http://schemas.microsoft.com/office/drawing/2014/main" id="{F63A9D5C-E6FC-BAF1-5BA2-50E441A0A31D}"/>
              </a:ext>
            </a:extLst>
          </p:cNvPr>
          <p:cNvSpPr txBox="1"/>
          <p:nvPr/>
        </p:nvSpPr>
        <p:spPr>
          <a:xfrm>
            <a:off x="315177" y="1637789"/>
            <a:ext cx="11331295" cy="4524315"/>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Another benefit within the centralized organization structure is that working relationships tend to be more established.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This is due to people on a team already know how to successfully work with each other and managers already know the strengths and weaknesses of different team members.</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PMs and the project teams can easily be held responsible and accountable for the success of a project.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Therefore, clear authority increases pressure for people to honor their commitments since performance appraisals, for instance, are conducted in the same organization where the work is being accomplished.</a:t>
            </a:r>
          </a:p>
        </p:txBody>
      </p:sp>
    </p:spTree>
    <p:extLst>
      <p:ext uri="{BB962C8B-B14F-4D97-AF65-F5344CB8AC3E}">
        <p14:creationId xmlns:p14="http://schemas.microsoft.com/office/powerpoint/2010/main" val="27772443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61794"/>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590"/>
            <a:ext cx="9533101" cy="1610200"/>
          </a:xfrm>
          <a:prstGeom prst="rect">
            <a:avLst/>
          </a:prstGeom>
        </p:spPr>
      </p:pic>
      <p:sp>
        <p:nvSpPr>
          <p:cNvPr id="7" name="TextBox 6"/>
          <p:cNvSpPr txBox="1"/>
          <p:nvPr/>
        </p:nvSpPr>
        <p:spPr>
          <a:xfrm>
            <a:off x="886266" y="355636"/>
            <a:ext cx="99317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Tajawal Medium" panose="00000600000000000000" pitchFamily="2" charset="-78"/>
                <a:cs typeface="Tajawal Medium" panose="00000600000000000000" pitchFamily="2" charset="-78"/>
              </a:rPr>
              <a:t>Challenges of C</a:t>
            </a:r>
            <a:r>
              <a:rPr kumimoji="0" lang="en-US" sz="28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entralized</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r>
              <a:rPr lang="en-US" sz="2800" dirty="0">
                <a:solidFill>
                  <a:prstClr val="white"/>
                </a:solidFill>
                <a:latin typeface="Tajawal Medium" panose="00000600000000000000" pitchFamily="2" charset="-78"/>
                <a:cs typeface="Tajawal Medium" panose="00000600000000000000" pitchFamily="2" charset="-78"/>
              </a:rPr>
              <a:t>O</a:t>
            </a:r>
            <a:r>
              <a:rPr kumimoji="0" lang="en-US" sz="28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rganization</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Tajawal Medium" panose="00000600000000000000" pitchFamily="2" charset="-78"/>
                <a:cs typeface="Tajawal Medium" panose="00000600000000000000" pitchFamily="2" charset="-78"/>
              </a:rPr>
              <a:t>S</a:t>
            </a:r>
            <a:r>
              <a:rPr kumimoji="0" lang="en-US" sz="28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tructures</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F63A9D5C-E6FC-BAF1-5BA2-50E441A0A31D}"/>
              </a:ext>
            </a:extLst>
          </p:cNvPr>
          <p:cNvSpPr txBox="1"/>
          <p:nvPr/>
        </p:nvSpPr>
        <p:spPr>
          <a:xfrm>
            <a:off x="483991" y="2274838"/>
            <a:ext cx="9902230" cy="2308324"/>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Potentially, there could be slow response times to project requests since there will be internal politics regarding which projects get approved.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People who know each other may not feel comfortable challenging the status quo. Therefore, if there are not a set of fresh eyes, it can be negative since processes and politics that may remain may be ineffective. </a:t>
            </a:r>
          </a:p>
        </p:txBody>
      </p:sp>
    </p:spTree>
    <p:extLst>
      <p:ext uri="{BB962C8B-B14F-4D97-AF65-F5344CB8AC3E}">
        <p14:creationId xmlns:p14="http://schemas.microsoft.com/office/powerpoint/2010/main" val="14056092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61794"/>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590"/>
            <a:ext cx="9533101" cy="1610200"/>
          </a:xfrm>
          <a:prstGeom prst="rect">
            <a:avLst/>
          </a:prstGeom>
        </p:spPr>
      </p:pic>
      <p:sp>
        <p:nvSpPr>
          <p:cNvPr id="7" name="TextBox 6"/>
          <p:cNvSpPr txBox="1"/>
          <p:nvPr/>
        </p:nvSpPr>
        <p:spPr>
          <a:xfrm>
            <a:off x="886266" y="355636"/>
            <a:ext cx="99317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Tajawal Medium" panose="00000600000000000000" pitchFamily="2" charset="-78"/>
                <a:cs typeface="Tajawal Medium" panose="00000600000000000000" pitchFamily="2" charset="-78"/>
              </a:rPr>
              <a:t>Challenges of c</a:t>
            </a:r>
            <a:r>
              <a:rPr kumimoji="0" lang="en-US" sz="28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entralized</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organization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structures</a:t>
            </a:r>
          </a:p>
        </p:txBody>
      </p:sp>
      <p:sp>
        <p:nvSpPr>
          <p:cNvPr id="9" name="TextBox 8">
            <a:extLst>
              <a:ext uri="{FF2B5EF4-FFF2-40B4-BE49-F238E27FC236}">
                <a16:creationId xmlns:a16="http://schemas.microsoft.com/office/drawing/2014/main" id="{F63A9D5C-E6FC-BAF1-5BA2-50E441A0A31D}"/>
              </a:ext>
            </a:extLst>
          </p:cNvPr>
          <p:cNvSpPr txBox="1"/>
          <p:nvPr/>
        </p:nvSpPr>
        <p:spPr>
          <a:xfrm>
            <a:off x="483991" y="2274838"/>
            <a:ext cx="10727960" cy="3046988"/>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It can also be difficult to manage peaks and valleys </a:t>
            </a:r>
            <a:r>
              <a:rPr lang="ar-SA" sz="2400" dirty="0">
                <a:solidFill>
                  <a:srgbClr val="002060"/>
                </a:solidFill>
              </a:rPr>
              <a:t>فترات الذروة والانخفاضات</a:t>
            </a:r>
            <a:r>
              <a:rPr lang="en-US" sz="2400" dirty="0">
                <a:solidFill>
                  <a:srgbClr val="002060"/>
                </a:solidFill>
              </a:rPr>
              <a:t> in staff workloads. Project needs do not match the availability of team members in that there could be too much or too little work at any one time since project team members all come out of just one department.</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Since there is a smaller pool of labor resources to tap into, there may be a lack of specific skills among the group, making it difficult to staff a project team or rather causing skill gaps within the project team. </a:t>
            </a:r>
          </a:p>
        </p:txBody>
      </p:sp>
    </p:spTree>
    <p:extLst>
      <p:ext uri="{BB962C8B-B14F-4D97-AF65-F5344CB8AC3E}">
        <p14:creationId xmlns:p14="http://schemas.microsoft.com/office/powerpoint/2010/main" val="11508776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61794"/>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18890"/>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590"/>
            <a:ext cx="9533101" cy="1610200"/>
          </a:xfrm>
          <a:prstGeom prst="rect">
            <a:avLst/>
          </a:prstGeom>
        </p:spPr>
      </p:pic>
      <p:sp>
        <p:nvSpPr>
          <p:cNvPr id="7" name="TextBox 6"/>
          <p:cNvSpPr txBox="1"/>
          <p:nvPr/>
        </p:nvSpPr>
        <p:spPr>
          <a:xfrm>
            <a:off x="886266" y="355636"/>
            <a:ext cx="99317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Tajawal Medium" panose="00000600000000000000" pitchFamily="2" charset="-78"/>
                <a:cs typeface="Tajawal Medium" panose="00000600000000000000" pitchFamily="2" charset="-78"/>
              </a:rPr>
              <a:t>Challenges of c</a:t>
            </a:r>
            <a:r>
              <a:rPr kumimoji="0" lang="en-US" sz="28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entralized</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organization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structures</a:t>
            </a:r>
          </a:p>
        </p:txBody>
      </p:sp>
      <p:sp>
        <p:nvSpPr>
          <p:cNvPr id="9" name="TextBox 8">
            <a:extLst>
              <a:ext uri="{FF2B5EF4-FFF2-40B4-BE49-F238E27FC236}">
                <a16:creationId xmlns:a16="http://schemas.microsoft.com/office/drawing/2014/main" id="{F63A9D5C-E6FC-BAF1-5BA2-50E441A0A31D}"/>
              </a:ext>
            </a:extLst>
          </p:cNvPr>
          <p:cNvSpPr txBox="1"/>
          <p:nvPr/>
        </p:nvSpPr>
        <p:spPr>
          <a:xfrm>
            <a:off x="483991" y="2274838"/>
            <a:ext cx="10727960" cy="2677656"/>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This can cause problems with the need to pull from another division of the company in hopes of having a labor resource that is a valuable team member and proficient in the skill needed.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Benefits and challenges exist within every structure. Companies organize themselves based on which organization fits their company the best.</a:t>
            </a:r>
          </a:p>
          <a:p>
            <a:pPr algn="just"/>
            <a:endParaRPr lang="en-US" sz="2400" dirty="0">
              <a:solidFill>
                <a:srgbClr val="002060"/>
              </a:solidFill>
            </a:endParaRPr>
          </a:p>
        </p:txBody>
      </p:sp>
    </p:spTree>
    <p:extLst>
      <p:ext uri="{BB962C8B-B14F-4D97-AF65-F5344CB8AC3E}">
        <p14:creationId xmlns:p14="http://schemas.microsoft.com/office/powerpoint/2010/main" val="10466768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585755" y="437307"/>
            <a:ext cx="76514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2. Functional organization structure</a:t>
            </a:r>
          </a:p>
        </p:txBody>
      </p:sp>
      <p:pic>
        <p:nvPicPr>
          <p:cNvPr id="8" name="Picture 7">
            <a:extLst>
              <a:ext uri="{FF2B5EF4-FFF2-40B4-BE49-F238E27FC236}">
                <a16:creationId xmlns:a16="http://schemas.microsoft.com/office/drawing/2014/main" id="{E8B62ED3-D3F4-E094-7A5C-9F8D68C9F7A6}"/>
              </a:ext>
            </a:extLst>
          </p:cNvPr>
          <p:cNvPicPr>
            <a:picLocks noChangeAspect="1"/>
          </p:cNvPicPr>
          <p:nvPr/>
        </p:nvPicPr>
        <p:blipFill>
          <a:blip r:embed="rId6"/>
          <a:stretch>
            <a:fillRect/>
          </a:stretch>
        </p:blipFill>
        <p:spPr>
          <a:xfrm>
            <a:off x="1911963" y="1331314"/>
            <a:ext cx="8379363" cy="4438650"/>
          </a:xfrm>
          <a:prstGeom prst="rect">
            <a:avLst/>
          </a:prstGeom>
        </p:spPr>
      </p:pic>
      <p:sp>
        <p:nvSpPr>
          <p:cNvPr id="12" name="TextBox 11">
            <a:extLst>
              <a:ext uri="{FF2B5EF4-FFF2-40B4-BE49-F238E27FC236}">
                <a16:creationId xmlns:a16="http://schemas.microsoft.com/office/drawing/2014/main" id="{38437BCF-F612-4074-D82E-4D772F163CAC}"/>
              </a:ext>
            </a:extLst>
          </p:cNvPr>
          <p:cNvSpPr txBox="1"/>
          <p:nvPr/>
        </p:nvSpPr>
        <p:spPr>
          <a:xfrm>
            <a:off x="2655277" y="5835285"/>
            <a:ext cx="6210886" cy="369332"/>
          </a:xfrm>
          <a:prstGeom prst="rect">
            <a:avLst/>
          </a:prstGeom>
          <a:noFill/>
        </p:spPr>
        <p:txBody>
          <a:bodyPr wrap="square">
            <a:spAutoFit/>
          </a:bodyPr>
          <a:lstStyle/>
          <a:p>
            <a:r>
              <a:rPr lang="en-US" dirty="0">
                <a:hlinkClick r:id="rId7"/>
              </a:rPr>
              <a:t>https://www.marketing91.com/functional-organization/</a:t>
            </a:r>
            <a:r>
              <a:rPr lang="en-US" dirty="0"/>
              <a:t> </a:t>
            </a:r>
          </a:p>
        </p:txBody>
      </p:sp>
    </p:spTree>
    <p:extLst>
      <p:ext uri="{BB962C8B-B14F-4D97-AF65-F5344CB8AC3E}">
        <p14:creationId xmlns:p14="http://schemas.microsoft.com/office/powerpoint/2010/main" val="12792199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585755" y="437307"/>
            <a:ext cx="76514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2. Functional organization structure</a:t>
            </a:r>
          </a:p>
        </p:txBody>
      </p:sp>
      <p:sp>
        <p:nvSpPr>
          <p:cNvPr id="9" name="TextBox 8"/>
          <p:cNvSpPr txBox="1"/>
          <p:nvPr/>
        </p:nvSpPr>
        <p:spPr>
          <a:xfrm>
            <a:off x="128717" y="1397834"/>
            <a:ext cx="10337646" cy="2932341"/>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set up according to major business functions such as aircraft, facilities, logistics, environment, or public affairs.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Therefore, the different divisions are formed based on the main functions of the company, and employees have one clear supervisor</a:t>
            </a:r>
          </a:p>
        </p:txBody>
      </p:sp>
      <p:pic>
        <p:nvPicPr>
          <p:cNvPr id="11" name="Picture 10">
            <a:extLst>
              <a:ext uri="{FF2B5EF4-FFF2-40B4-BE49-F238E27FC236}">
                <a16:creationId xmlns:a16="http://schemas.microsoft.com/office/drawing/2014/main" id="{2BA2548D-3E1F-6F5E-E8E8-FAC673DEF7BF}"/>
              </a:ext>
            </a:extLst>
          </p:cNvPr>
          <p:cNvPicPr>
            <a:picLocks noChangeAspect="1"/>
          </p:cNvPicPr>
          <p:nvPr/>
        </p:nvPicPr>
        <p:blipFill>
          <a:blip r:embed="rId6"/>
          <a:stretch>
            <a:fillRect/>
          </a:stretch>
        </p:blipFill>
        <p:spPr>
          <a:xfrm>
            <a:off x="2267150" y="4420083"/>
            <a:ext cx="7668988" cy="2148632"/>
          </a:xfrm>
          <a:prstGeom prst="rect">
            <a:avLst/>
          </a:prstGeom>
        </p:spPr>
      </p:pic>
    </p:spTree>
    <p:extLst>
      <p:ext uri="{BB962C8B-B14F-4D97-AF65-F5344CB8AC3E}">
        <p14:creationId xmlns:p14="http://schemas.microsoft.com/office/powerpoint/2010/main" val="24036938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18890"/>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72759" y="543490"/>
            <a:ext cx="725230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Benefits of Functional organization structure</a:t>
            </a:r>
          </a:p>
        </p:txBody>
      </p:sp>
      <p:sp>
        <p:nvSpPr>
          <p:cNvPr id="13" name="TextBox 12">
            <a:extLst>
              <a:ext uri="{FF2B5EF4-FFF2-40B4-BE49-F238E27FC236}">
                <a16:creationId xmlns:a16="http://schemas.microsoft.com/office/drawing/2014/main" id="{AFF52580-88FA-80BC-3BB3-8995C9403325}"/>
              </a:ext>
            </a:extLst>
          </p:cNvPr>
          <p:cNvSpPr txBox="1"/>
          <p:nvPr/>
        </p:nvSpPr>
        <p:spPr>
          <a:xfrm>
            <a:off x="130614" y="2105993"/>
            <a:ext cx="6804758" cy="3671005"/>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People in a specialty unit have an in-depth understanding of the functional area for which they belong because all of their work revolves around that function such as aircraft-related projects. </a:t>
            </a:r>
          </a:p>
        </p:txBody>
      </p:sp>
      <p:pic>
        <p:nvPicPr>
          <p:cNvPr id="8" name="Picture 7">
            <a:extLst>
              <a:ext uri="{FF2B5EF4-FFF2-40B4-BE49-F238E27FC236}">
                <a16:creationId xmlns:a16="http://schemas.microsoft.com/office/drawing/2014/main" id="{EAC19DB7-AB65-EC9F-DEF1-F6DF99E6BB23}"/>
              </a:ext>
            </a:extLst>
          </p:cNvPr>
          <p:cNvPicPr>
            <a:picLocks noChangeAspect="1"/>
          </p:cNvPicPr>
          <p:nvPr/>
        </p:nvPicPr>
        <p:blipFill>
          <a:blip r:embed="rId6"/>
          <a:stretch>
            <a:fillRect/>
          </a:stretch>
        </p:blipFill>
        <p:spPr>
          <a:xfrm>
            <a:off x="7393282" y="1981186"/>
            <a:ext cx="4668104" cy="3156805"/>
          </a:xfrm>
          <a:prstGeom prst="rect">
            <a:avLst/>
          </a:prstGeom>
        </p:spPr>
      </p:pic>
    </p:spTree>
    <p:extLst>
      <p:ext uri="{BB962C8B-B14F-4D97-AF65-F5344CB8AC3E}">
        <p14:creationId xmlns:p14="http://schemas.microsoft.com/office/powerpoint/2010/main" val="2519149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18890"/>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72759" y="543490"/>
            <a:ext cx="725230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Benefits of Functional organization structure</a:t>
            </a:r>
          </a:p>
        </p:txBody>
      </p:sp>
      <p:sp>
        <p:nvSpPr>
          <p:cNvPr id="13" name="TextBox 12">
            <a:extLst>
              <a:ext uri="{FF2B5EF4-FFF2-40B4-BE49-F238E27FC236}">
                <a16:creationId xmlns:a16="http://schemas.microsoft.com/office/drawing/2014/main" id="{AFF52580-88FA-80BC-3BB3-8995C9403325}"/>
              </a:ext>
            </a:extLst>
          </p:cNvPr>
          <p:cNvSpPr txBox="1"/>
          <p:nvPr/>
        </p:nvSpPr>
        <p:spPr>
          <a:xfrm>
            <a:off x="130614" y="1523418"/>
            <a:ext cx="6692217" cy="4921284"/>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Do not have to compete with one another to get the support of their specialty groups because only one group is familiar with aircraft and that eliminates competition within the same organization.</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Functional groups are often very adept at technical problem-solving within the group because all of their projects are related and thus expertise is acquired by the group.</a:t>
            </a:r>
          </a:p>
        </p:txBody>
      </p:sp>
      <p:pic>
        <p:nvPicPr>
          <p:cNvPr id="8" name="Picture 7">
            <a:extLst>
              <a:ext uri="{FF2B5EF4-FFF2-40B4-BE49-F238E27FC236}">
                <a16:creationId xmlns:a16="http://schemas.microsoft.com/office/drawing/2014/main" id="{9EF0E236-6139-1C3E-8D25-30E71EE900BF}"/>
              </a:ext>
            </a:extLst>
          </p:cNvPr>
          <p:cNvPicPr>
            <a:picLocks noChangeAspect="1"/>
          </p:cNvPicPr>
          <p:nvPr/>
        </p:nvPicPr>
        <p:blipFill>
          <a:blip r:embed="rId6"/>
          <a:stretch>
            <a:fillRect/>
          </a:stretch>
        </p:blipFill>
        <p:spPr>
          <a:xfrm>
            <a:off x="6915133" y="1961176"/>
            <a:ext cx="5396192" cy="3649175"/>
          </a:xfrm>
          <a:prstGeom prst="rect">
            <a:avLst/>
          </a:prstGeom>
        </p:spPr>
      </p:pic>
    </p:spTree>
    <p:extLst>
      <p:ext uri="{BB962C8B-B14F-4D97-AF65-F5344CB8AC3E}">
        <p14:creationId xmlns:p14="http://schemas.microsoft.com/office/powerpoint/2010/main" val="3765358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7949" y="-229463"/>
            <a:ext cx="11628736" cy="1875812"/>
          </a:xfrm>
          <a:prstGeom prst="rect">
            <a:avLst/>
          </a:prstGeom>
        </p:spPr>
      </p:pic>
      <p:sp>
        <p:nvSpPr>
          <p:cNvPr id="7" name="TextBox 6"/>
          <p:cNvSpPr txBox="1"/>
          <p:nvPr/>
        </p:nvSpPr>
        <p:spPr>
          <a:xfrm>
            <a:off x="2695848" y="513409"/>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13" name="TextBox 12">
            <a:extLst>
              <a:ext uri="{FF2B5EF4-FFF2-40B4-BE49-F238E27FC236}">
                <a16:creationId xmlns:a16="http://schemas.microsoft.com/office/drawing/2014/main" id="{AFF52580-88FA-80BC-3BB3-8995C9403325}"/>
              </a:ext>
            </a:extLst>
          </p:cNvPr>
          <p:cNvSpPr txBox="1"/>
          <p:nvPr/>
        </p:nvSpPr>
        <p:spPr>
          <a:xfrm>
            <a:off x="476570" y="1779501"/>
            <a:ext cx="11250149" cy="3671005"/>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challenges of the functional organization structure are, in many respects, the benefits of a centralized organization in reverse.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begin with, each functional unit, since each unit acts almost independent of each other, most likely has different work procedures and reporting systems.</a:t>
            </a:r>
          </a:p>
        </p:txBody>
      </p:sp>
    </p:spTree>
    <p:extLst>
      <p:ext uri="{BB962C8B-B14F-4D97-AF65-F5344CB8AC3E}">
        <p14:creationId xmlns:p14="http://schemas.microsoft.com/office/powerpoint/2010/main" val="21003361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7949" y="-229463"/>
            <a:ext cx="11628736" cy="1875812"/>
          </a:xfrm>
          <a:prstGeom prst="rect">
            <a:avLst/>
          </a:prstGeom>
        </p:spPr>
      </p:pic>
      <p:sp>
        <p:nvSpPr>
          <p:cNvPr id="7" name="TextBox 6"/>
          <p:cNvSpPr txBox="1"/>
          <p:nvPr/>
        </p:nvSpPr>
        <p:spPr>
          <a:xfrm>
            <a:off x="2695848" y="513409"/>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11" name="TextBox 10">
            <a:extLst>
              <a:ext uri="{FF2B5EF4-FFF2-40B4-BE49-F238E27FC236}">
                <a16:creationId xmlns:a16="http://schemas.microsoft.com/office/drawing/2014/main" id="{C6B058AA-FC35-2118-16E7-92DB0D0E8135}"/>
              </a:ext>
            </a:extLst>
          </p:cNvPr>
          <p:cNvSpPr txBox="1"/>
          <p:nvPr/>
        </p:nvSpPr>
        <p:spPr>
          <a:xfrm>
            <a:off x="130614" y="1646349"/>
            <a:ext cx="11568649" cy="4409669"/>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Therefore, the organization experiences inconsistent procedures and reporting processes. </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results in higher-level management not being able to compare apples with apples when assessing the health of the organization as it will be more difficult to compare one functional unit to another since all the documentation and system output will be different. </a:t>
            </a:r>
          </a:p>
        </p:txBody>
      </p:sp>
    </p:spTree>
    <p:extLst>
      <p:ext uri="{BB962C8B-B14F-4D97-AF65-F5344CB8AC3E}">
        <p14:creationId xmlns:p14="http://schemas.microsoft.com/office/powerpoint/2010/main" val="9764090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7949" y="-229463"/>
            <a:ext cx="11628736" cy="1875812"/>
          </a:xfrm>
          <a:prstGeom prst="rect">
            <a:avLst/>
          </a:prstGeom>
        </p:spPr>
      </p:pic>
      <p:sp>
        <p:nvSpPr>
          <p:cNvPr id="7" name="TextBox 6"/>
          <p:cNvSpPr txBox="1"/>
          <p:nvPr/>
        </p:nvSpPr>
        <p:spPr>
          <a:xfrm>
            <a:off x="2695848" y="513409"/>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9" name="TextBox 8">
            <a:extLst>
              <a:ext uri="{FF2B5EF4-FFF2-40B4-BE49-F238E27FC236}">
                <a16:creationId xmlns:a16="http://schemas.microsoft.com/office/drawing/2014/main" id="{28DDE395-4880-6A67-707E-28CEF1B26021}"/>
              </a:ext>
            </a:extLst>
          </p:cNvPr>
          <p:cNvSpPr txBox="1"/>
          <p:nvPr/>
        </p:nvSpPr>
        <p:spPr>
          <a:xfrm>
            <a:off x="1139483" y="1905314"/>
            <a:ext cx="9541412" cy="367100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If the management cannot easily identify strengths and weaknesses within the company, it could be more difficult for a functional unit manager to convince the upper management to make major investments in equipment and facilities that are needed to support a unit’s technical work.</a:t>
            </a:r>
          </a:p>
        </p:txBody>
      </p:sp>
    </p:spTree>
    <p:extLst>
      <p:ext uri="{BB962C8B-B14F-4D97-AF65-F5344CB8AC3E}">
        <p14:creationId xmlns:p14="http://schemas.microsoft.com/office/powerpoint/2010/main" val="40721160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056991" y="603778"/>
            <a:ext cx="777007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3. Projectized organization structure</a:t>
            </a:r>
          </a:p>
        </p:txBody>
      </p:sp>
      <p:sp>
        <p:nvSpPr>
          <p:cNvPr id="9" name="TextBox 8"/>
          <p:cNvSpPr txBox="1"/>
          <p:nvPr/>
        </p:nvSpPr>
        <p:spPr>
          <a:xfrm>
            <a:off x="129723" y="1353132"/>
            <a:ext cx="5387647" cy="4921284"/>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projectized organization structure is a project organization that has </a:t>
            </a:r>
            <a:r>
              <a:rPr kumimoji="0" lang="en-US" sz="20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PMs with full authority where employees actually report to the PM</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is also staff to support the PM. </a:t>
            </a:r>
          </a:p>
          <a:p>
            <a:pPr marR="0" lvl="0" algn="just" defTabSz="914400" rtl="0" eaLnBrk="1" fontAlgn="auto" latinLnBrk="0" hangingPunct="1">
              <a:lnSpc>
                <a:spcPct val="200000"/>
              </a:lnSpc>
              <a:spcBef>
                <a:spcPts val="0"/>
              </a:spcBef>
              <a:spcAft>
                <a:spcPts val="0"/>
              </a:spcAft>
              <a:buClrTx/>
              <a:buSzTx/>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book has an entire chapter devoted to the enterprise PMO in Chapter 24, which goes into the  details of this structure. However, </a:t>
            </a:r>
          </a:p>
        </p:txBody>
      </p:sp>
      <p:pic>
        <p:nvPicPr>
          <p:cNvPr id="12" name="Picture 11">
            <a:extLst>
              <a:ext uri="{FF2B5EF4-FFF2-40B4-BE49-F238E27FC236}">
                <a16:creationId xmlns:a16="http://schemas.microsoft.com/office/drawing/2014/main" id="{5787D877-F369-9BA0-D58F-66AE60AEF2A8}"/>
              </a:ext>
            </a:extLst>
          </p:cNvPr>
          <p:cNvPicPr>
            <a:picLocks noChangeAspect="1"/>
          </p:cNvPicPr>
          <p:nvPr/>
        </p:nvPicPr>
        <p:blipFill>
          <a:blip r:embed="rId6"/>
          <a:stretch>
            <a:fillRect/>
          </a:stretch>
        </p:blipFill>
        <p:spPr>
          <a:xfrm>
            <a:off x="5516478" y="1829448"/>
            <a:ext cx="6621178" cy="3940516"/>
          </a:xfrm>
          <a:prstGeom prst="rect">
            <a:avLst/>
          </a:prstGeom>
        </p:spPr>
      </p:pic>
    </p:spTree>
    <p:extLst>
      <p:ext uri="{BB962C8B-B14F-4D97-AF65-F5344CB8AC3E}">
        <p14:creationId xmlns:p14="http://schemas.microsoft.com/office/powerpoint/2010/main" val="30722295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077611" cy="1610200"/>
          </a:xfrm>
          <a:prstGeom prst="rect">
            <a:avLst/>
          </a:prstGeom>
        </p:spPr>
      </p:pic>
      <p:sp>
        <p:nvSpPr>
          <p:cNvPr id="7" name="TextBox 6"/>
          <p:cNvSpPr txBox="1"/>
          <p:nvPr/>
        </p:nvSpPr>
        <p:spPr>
          <a:xfrm>
            <a:off x="1056991" y="603778"/>
            <a:ext cx="978825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3. Example for Projectized organization structure</a:t>
            </a:r>
          </a:p>
        </p:txBody>
      </p:sp>
      <p:pic>
        <p:nvPicPr>
          <p:cNvPr id="8" name="Picture 7">
            <a:extLst>
              <a:ext uri="{FF2B5EF4-FFF2-40B4-BE49-F238E27FC236}">
                <a16:creationId xmlns:a16="http://schemas.microsoft.com/office/drawing/2014/main" id="{007E1011-2EA1-FF13-C016-D9C49691DCA7}"/>
              </a:ext>
            </a:extLst>
          </p:cNvPr>
          <p:cNvPicPr>
            <a:picLocks noChangeAspect="1"/>
          </p:cNvPicPr>
          <p:nvPr/>
        </p:nvPicPr>
        <p:blipFill>
          <a:blip r:embed="rId6"/>
          <a:stretch>
            <a:fillRect/>
          </a:stretch>
        </p:blipFill>
        <p:spPr>
          <a:xfrm>
            <a:off x="211349" y="2509641"/>
            <a:ext cx="4762500" cy="962025"/>
          </a:xfrm>
          <a:prstGeom prst="rect">
            <a:avLst/>
          </a:prstGeom>
        </p:spPr>
      </p:pic>
      <p:pic>
        <p:nvPicPr>
          <p:cNvPr id="10" name="Picture 9">
            <a:extLst>
              <a:ext uri="{FF2B5EF4-FFF2-40B4-BE49-F238E27FC236}">
                <a16:creationId xmlns:a16="http://schemas.microsoft.com/office/drawing/2014/main" id="{0EE4FFDF-8AA8-1363-2F9A-6511A693FE23}"/>
              </a:ext>
            </a:extLst>
          </p:cNvPr>
          <p:cNvPicPr>
            <a:picLocks noChangeAspect="1"/>
          </p:cNvPicPr>
          <p:nvPr/>
        </p:nvPicPr>
        <p:blipFill rotWithShape="1">
          <a:blip r:embed="rId7"/>
          <a:srcRect l="4846" t="20923" r="4295" b="45846"/>
          <a:stretch/>
        </p:blipFill>
        <p:spPr>
          <a:xfrm>
            <a:off x="5408379" y="2182383"/>
            <a:ext cx="6471091" cy="1331280"/>
          </a:xfrm>
          <a:prstGeom prst="rect">
            <a:avLst/>
          </a:prstGeom>
        </p:spPr>
      </p:pic>
    </p:spTree>
    <p:extLst>
      <p:ext uri="{BB962C8B-B14F-4D97-AF65-F5344CB8AC3E}">
        <p14:creationId xmlns:p14="http://schemas.microsoft.com/office/powerpoint/2010/main" val="5495540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6267027"/>
            <a:ext cx="1222425" cy="664463"/>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948187" y="543490"/>
            <a:ext cx="697017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4. Matrix organization structure</a:t>
            </a:r>
          </a:p>
        </p:txBody>
      </p:sp>
      <p:sp>
        <p:nvSpPr>
          <p:cNvPr id="9" name="TextBox 8"/>
          <p:cNvSpPr txBox="1"/>
          <p:nvPr/>
        </p:nvSpPr>
        <p:spPr>
          <a:xfrm>
            <a:off x="130613" y="1610200"/>
            <a:ext cx="6776623" cy="4921284"/>
          </a:xfrm>
          <a:prstGeom prst="rect">
            <a:avLst/>
          </a:prstGeom>
          <a:noFill/>
        </p:spPr>
        <p:txBody>
          <a:bodyPr wrap="square" rtlCol="0">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structures involve projects that pull employees from various functional units trying to capitalize on the benefits of both centralized and functional structures.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matrix organization structure can be considered as a weak, balanced, or strong matrix.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matrix is a combination of </a:t>
            </a:r>
            <a:r>
              <a:rPr kumimoji="0" lang="en-US" sz="20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functional, centralized, and/or projectized organizations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displayed in Figure 3.4. </a:t>
            </a:r>
          </a:p>
        </p:txBody>
      </p:sp>
      <p:pic>
        <p:nvPicPr>
          <p:cNvPr id="11" name="Picture 10">
            <a:extLst>
              <a:ext uri="{FF2B5EF4-FFF2-40B4-BE49-F238E27FC236}">
                <a16:creationId xmlns:a16="http://schemas.microsoft.com/office/drawing/2014/main" id="{184E690C-4D0C-761D-DCB0-342F341F6C7C}"/>
              </a:ext>
            </a:extLst>
          </p:cNvPr>
          <p:cNvPicPr>
            <a:picLocks noChangeAspect="1"/>
          </p:cNvPicPr>
          <p:nvPr/>
        </p:nvPicPr>
        <p:blipFill>
          <a:blip r:embed="rId6"/>
          <a:stretch>
            <a:fillRect/>
          </a:stretch>
        </p:blipFill>
        <p:spPr>
          <a:xfrm>
            <a:off x="6907236" y="1393226"/>
            <a:ext cx="5404089" cy="4921284"/>
          </a:xfrm>
          <a:prstGeom prst="rect">
            <a:avLst/>
          </a:prstGeom>
        </p:spPr>
      </p:pic>
    </p:spTree>
    <p:extLst>
      <p:ext uri="{BB962C8B-B14F-4D97-AF65-F5344CB8AC3E}">
        <p14:creationId xmlns:p14="http://schemas.microsoft.com/office/powerpoint/2010/main" val="21674473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6267027"/>
            <a:ext cx="1222425" cy="664463"/>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948187" y="543490"/>
            <a:ext cx="697017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4. Matrix organization structure</a:t>
            </a:r>
          </a:p>
        </p:txBody>
      </p:sp>
      <p:pic>
        <p:nvPicPr>
          <p:cNvPr id="8" name="Picture 7">
            <a:extLst>
              <a:ext uri="{FF2B5EF4-FFF2-40B4-BE49-F238E27FC236}">
                <a16:creationId xmlns:a16="http://schemas.microsoft.com/office/drawing/2014/main" id="{FF04444C-63D4-3B5E-F0FC-E1A73F010C44}"/>
              </a:ext>
            </a:extLst>
          </p:cNvPr>
          <p:cNvPicPr>
            <a:picLocks noChangeAspect="1"/>
          </p:cNvPicPr>
          <p:nvPr/>
        </p:nvPicPr>
        <p:blipFill rotWithShape="1">
          <a:blip r:embed="rId5"/>
          <a:srcRect l="5818" t="12308" r="6667" b="17128"/>
          <a:stretch/>
        </p:blipFill>
        <p:spPr>
          <a:xfrm>
            <a:off x="6236674" y="75070"/>
            <a:ext cx="5763066" cy="6314510"/>
          </a:xfrm>
          <a:prstGeom prst="rect">
            <a:avLst/>
          </a:prstGeom>
        </p:spPr>
      </p:pic>
      <p:pic>
        <p:nvPicPr>
          <p:cNvPr id="10" name="Picture 9">
            <a:extLst>
              <a:ext uri="{FF2B5EF4-FFF2-40B4-BE49-F238E27FC236}">
                <a16:creationId xmlns:a16="http://schemas.microsoft.com/office/drawing/2014/main" id="{07207998-10B2-AC36-C329-82A26053C374}"/>
              </a:ext>
            </a:extLst>
          </p:cNvPr>
          <p:cNvPicPr>
            <a:picLocks noChangeAspect="1"/>
          </p:cNvPicPr>
          <p:nvPr/>
        </p:nvPicPr>
        <p:blipFill rotWithShape="1">
          <a:blip r:embed="rId6"/>
          <a:srcRect l="25017" t="1947" r="29291" b="5978"/>
          <a:stretch/>
        </p:blipFill>
        <p:spPr>
          <a:xfrm>
            <a:off x="130614" y="75070"/>
            <a:ext cx="6106060" cy="6314510"/>
          </a:xfrm>
          <a:prstGeom prst="rect">
            <a:avLst/>
          </a:prstGeom>
        </p:spPr>
      </p:pic>
    </p:spTree>
    <p:extLst>
      <p:ext uri="{BB962C8B-B14F-4D97-AF65-F5344CB8AC3E}">
        <p14:creationId xmlns:p14="http://schemas.microsoft.com/office/powerpoint/2010/main" val="11988111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6267027"/>
            <a:ext cx="1222425" cy="664463"/>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948187" y="543490"/>
            <a:ext cx="697017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4. Matrix organization structure</a:t>
            </a:r>
          </a:p>
        </p:txBody>
      </p:sp>
      <p:sp>
        <p:nvSpPr>
          <p:cNvPr id="9" name="TextBox 8"/>
          <p:cNvSpPr txBox="1"/>
          <p:nvPr/>
        </p:nvSpPr>
        <p:spPr>
          <a:xfrm>
            <a:off x="-62941" y="1200420"/>
            <a:ext cx="6970178" cy="5536837"/>
          </a:xfrm>
          <a:prstGeom prst="rect">
            <a:avLst/>
          </a:prstGeom>
          <a:noFill/>
        </p:spPr>
        <p:txBody>
          <a:bodyPr wrap="square" rtlCol="0">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 stronger the matrix</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more it resembles a projectized organization where PMs have administrative staff with a significant amount of authority.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 weaker the matrix</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more it resembles a functional organization where the PM has little authority and no administrative staff.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 balanced matrix</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provides the PM with a greater degree of authority than the weak matrix but still not full authority as found in a strong matrix. </a:t>
            </a:r>
          </a:p>
        </p:txBody>
      </p:sp>
      <p:pic>
        <p:nvPicPr>
          <p:cNvPr id="11" name="Picture 10">
            <a:extLst>
              <a:ext uri="{FF2B5EF4-FFF2-40B4-BE49-F238E27FC236}">
                <a16:creationId xmlns:a16="http://schemas.microsoft.com/office/drawing/2014/main" id="{184E690C-4D0C-761D-DCB0-342F341F6C7C}"/>
              </a:ext>
            </a:extLst>
          </p:cNvPr>
          <p:cNvPicPr>
            <a:picLocks noChangeAspect="1"/>
          </p:cNvPicPr>
          <p:nvPr/>
        </p:nvPicPr>
        <p:blipFill>
          <a:blip r:embed="rId6"/>
          <a:stretch>
            <a:fillRect/>
          </a:stretch>
        </p:blipFill>
        <p:spPr>
          <a:xfrm>
            <a:off x="6907236" y="1393226"/>
            <a:ext cx="5404089" cy="4921284"/>
          </a:xfrm>
          <a:prstGeom prst="rect">
            <a:avLst/>
          </a:prstGeom>
        </p:spPr>
      </p:pic>
    </p:spTree>
    <p:extLst>
      <p:ext uri="{BB962C8B-B14F-4D97-AF65-F5344CB8AC3E}">
        <p14:creationId xmlns:p14="http://schemas.microsoft.com/office/powerpoint/2010/main" val="18205349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793441" y="491429"/>
            <a:ext cx="836799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Benefits of Matrix organization structure</a:t>
            </a:r>
          </a:p>
        </p:txBody>
      </p:sp>
      <p:sp>
        <p:nvSpPr>
          <p:cNvPr id="9" name="TextBox 8"/>
          <p:cNvSpPr txBox="1"/>
          <p:nvPr/>
        </p:nvSpPr>
        <p:spPr>
          <a:xfrm>
            <a:off x="200595" y="1445287"/>
            <a:ext cx="11910368" cy="4921284"/>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large benefit of the matrix organization structure is that teams can be assembled rapidly since there is a larger resource pool to tap into and the organization as a whole already has employees with different expertise.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Scarce expertise can be applied to different projects as needed and therefore the organization as a whole can justify maintaining a full-time employee with a certain expertise because this employee can be used for small amounts of work on multiple projects.</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project cost is lessened since a full-time dedicated resource for one particular project is not necessary since the costs are then shared among multiple projects.</a:t>
            </a:r>
          </a:p>
        </p:txBody>
      </p:sp>
    </p:spTree>
    <p:extLst>
      <p:ext uri="{BB962C8B-B14F-4D97-AF65-F5344CB8AC3E}">
        <p14:creationId xmlns:p14="http://schemas.microsoft.com/office/powerpoint/2010/main" val="23130390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793441" y="491429"/>
            <a:ext cx="836799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Benefits of Matrix organization structure</a:t>
            </a:r>
          </a:p>
        </p:txBody>
      </p:sp>
      <p:sp>
        <p:nvSpPr>
          <p:cNvPr id="9" name="TextBox 8"/>
          <p:cNvSpPr txBox="1"/>
          <p:nvPr/>
        </p:nvSpPr>
        <p:spPr>
          <a:xfrm>
            <a:off x="130614" y="1926242"/>
            <a:ext cx="11628736"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Getting buy-in from team members’ functional units is easier because employees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working in the functional area impacted by the project deliverable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will be more likely to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support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project such as providing input to help develop a better system design for a particular functional area.</a:t>
            </a:r>
          </a:p>
          <a:p>
            <a:pPr marR="0" lvl="0" algn="just" defTabSz="914400" rtl="0" eaLnBrk="1" fontAlgn="auto" latinLnBrk="0" hangingPunct="1">
              <a:lnSpc>
                <a:spcPct val="200000"/>
              </a:lnSpc>
              <a:spcBef>
                <a:spcPts val="0"/>
              </a:spcBef>
              <a:spcAft>
                <a:spcPts val="0"/>
              </a:spcAft>
              <a:buClrTx/>
              <a:buSzTx/>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6668595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011691" cy="1610200"/>
          </a:xfrm>
          <a:prstGeom prst="rect">
            <a:avLst/>
          </a:prstGeom>
        </p:spPr>
      </p:pic>
      <p:sp>
        <p:nvSpPr>
          <p:cNvPr id="7" name="TextBox 6"/>
          <p:cNvSpPr txBox="1"/>
          <p:nvPr/>
        </p:nvSpPr>
        <p:spPr>
          <a:xfrm>
            <a:off x="793441" y="491429"/>
            <a:ext cx="887133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Challenges of Matrix organization structure</a:t>
            </a:r>
          </a:p>
        </p:txBody>
      </p:sp>
      <p:sp>
        <p:nvSpPr>
          <p:cNvPr id="9" name="TextBox 8"/>
          <p:cNvSpPr txBox="1"/>
          <p:nvPr/>
        </p:nvSpPr>
        <p:spPr>
          <a:xfrm>
            <a:off x="130614" y="1331138"/>
            <a:ext cx="7184586" cy="4409669"/>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Team members often respond to two different managers.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One manager is the PM assigning the work to be accomplished and the other one is the employee’s supervisor responsible for performance appraisals and leave requests. </a:t>
            </a:r>
          </a:p>
        </p:txBody>
      </p:sp>
      <p:pic>
        <p:nvPicPr>
          <p:cNvPr id="8" name="Picture 7">
            <a:extLst>
              <a:ext uri="{FF2B5EF4-FFF2-40B4-BE49-F238E27FC236}">
                <a16:creationId xmlns:a16="http://schemas.microsoft.com/office/drawing/2014/main" id="{7E1D392B-D3F6-D54E-DE63-9AEB8498C280}"/>
              </a:ext>
            </a:extLst>
          </p:cNvPr>
          <p:cNvPicPr>
            <a:picLocks noChangeAspect="1"/>
          </p:cNvPicPr>
          <p:nvPr/>
        </p:nvPicPr>
        <p:blipFill>
          <a:blip r:embed="rId6"/>
          <a:stretch>
            <a:fillRect/>
          </a:stretch>
        </p:blipFill>
        <p:spPr>
          <a:xfrm>
            <a:off x="8474905" y="1944616"/>
            <a:ext cx="2857500" cy="1987500"/>
          </a:xfrm>
          <a:prstGeom prst="rect">
            <a:avLst/>
          </a:prstGeom>
        </p:spPr>
      </p:pic>
      <p:pic>
        <p:nvPicPr>
          <p:cNvPr id="10" name="Picture 9">
            <a:extLst>
              <a:ext uri="{FF2B5EF4-FFF2-40B4-BE49-F238E27FC236}">
                <a16:creationId xmlns:a16="http://schemas.microsoft.com/office/drawing/2014/main" id="{FBAC5F64-1EB8-D65A-5427-08DBB9A7DFFF}"/>
              </a:ext>
            </a:extLst>
          </p:cNvPr>
          <p:cNvPicPr>
            <a:picLocks noChangeAspect="1"/>
          </p:cNvPicPr>
          <p:nvPr/>
        </p:nvPicPr>
        <p:blipFill>
          <a:blip r:embed="rId7"/>
          <a:stretch>
            <a:fillRect/>
          </a:stretch>
        </p:blipFill>
        <p:spPr>
          <a:xfrm>
            <a:off x="8493955" y="4225560"/>
            <a:ext cx="2838450" cy="1609725"/>
          </a:xfrm>
          <a:prstGeom prst="rect">
            <a:avLst/>
          </a:prstGeom>
        </p:spPr>
      </p:pic>
    </p:spTree>
    <p:extLst>
      <p:ext uri="{BB962C8B-B14F-4D97-AF65-F5344CB8AC3E}">
        <p14:creationId xmlns:p14="http://schemas.microsoft.com/office/powerpoint/2010/main" val="328305014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793441" y="491429"/>
            <a:ext cx="887133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Challenges of Matrix organization structure</a:t>
            </a:r>
          </a:p>
        </p:txBody>
      </p:sp>
      <p:sp>
        <p:nvSpPr>
          <p:cNvPr id="10" name="TextBox 9">
            <a:extLst>
              <a:ext uri="{FF2B5EF4-FFF2-40B4-BE49-F238E27FC236}">
                <a16:creationId xmlns:a16="http://schemas.microsoft.com/office/drawing/2014/main" id="{9F61D9A7-2D4C-4BB0-1C13-54B307742747}"/>
              </a:ext>
            </a:extLst>
          </p:cNvPr>
          <p:cNvSpPr txBox="1"/>
          <p:nvPr/>
        </p:nvSpPr>
        <p:spPr>
          <a:xfrm>
            <a:off x="99928" y="1610200"/>
            <a:ext cx="11972747" cy="4409669"/>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If the two managers do not communicate, it could cause issues such as</a:t>
            </a:r>
            <a:r>
              <a:rPr kumimoji="0" lang="ar-EG"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342900" marR="0" lvl="0" indent="-342900" algn="just"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 employee being approved to be on leave </a:t>
            </a:r>
            <a:r>
              <a:rPr kumimoji="0" lang="ar-EG"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اجازة</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during a critical portion of the project</a:t>
            </a:r>
          </a:p>
          <a:p>
            <a:pPr marL="342900" marR="0" lvl="0" indent="-342900" algn="just"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400" dirty="0">
                <a:solidFill>
                  <a:srgbClr val="0A1F61"/>
                </a:solidFill>
                <a:latin typeface="Tajawal ExtraBold" panose="00000800000000000000" pitchFamily="2" charset="-78"/>
                <a:cs typeface="Tajawal ExtraBold" panose="00000800000000000000" pitchFamily="2" charset="-78"/>
              </a:rPr>
              <a:t>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he employee doing great work but not being rewarded on their performance appraisal since it is work being accomplished that does not serve the employee’s manager. </a:t>
            </a:r>
          </a:p>
        </p:txBody>
      </p:sp>
    </p:spTree>
    <p:extLst>
      <p:ext uri="{BB962C8B-B14F-4D97-AF65-F5344CB8AC3E}">
        <p14:creationId xmlns:p14="http://schemas.microsoft.com/office/powerpoint/2010/main" val="16922263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793441" y="491429"/>
            <a:ext cx="887133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Challenges of Matrix organization structure</a:t>
            </a:r>
          </a:p>
        </p:txBody>
      </p:sp>
      <p:sp>
        <p:nvSpPr>
          <p:cNvPr id="10" name="TextBox 9">
            <a:extLst>
              <a:ext uri="{FF2B5EF4-FFF2-40B4-BE49-F238E27FC236}">
                <a16:creationId xmlns:a16="http://schemas.microsoft.com/office/drawing/2014/main" id="{9F61D9A7-2D4C-4BB0-1C13-54B307742747}"/>
              </a:ext>
            </a:extLst>
          </p:cNvPr>
          <p:cNvSpPr txBox="1"/>
          <p:nvPr/>
        </p:nvSpPr>
        <p:spPr>
          <a:xfrm>
            <a:off x="99929" y="1610200"/>
            <a:ext cx="7299678" cy="2932341"/>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environment, the PM has a weakened power of control over their team since the supervisors have more ultimate power over the employee than the PM..</a:t>
            </a:r>
          </a:p>
        </p:txBody>
      </p:sp>
      <p:pic>
        <p:nvPicPr>
          <p:cNvPr id="8" name="Picture 7">
            <a:extLst>
              <a:ext uri="{FF2B5EF4-FFF2-40B4-BE49-F238E27FC236}">
                <a16:creationId xmlns:a16="http://schemas.microsoft.com/office/drawing/2014/main" id="{38C93255-1687-EC5A-B18B-837E9DDCB96B}"/>
              </a:ext>
            </a:extLst>
          </p:cNvPr>
          <p:cNvPicPr>
            <a:picLocks noChangeAspect="1"/>
          </p:cNvPicPr>
          <p:nvPr/>
        </p:nvPicPr>
        <p:blipFill>
          <a:blip r:embed="rId6"/>
          <a:stretch>
            <a:fillRect/>
          </a:stretch>
        </p:blipFill>
        <p:spPr>
          <a:xfrm>
            <a:off x="8628037" y="2565310"/>
            <a:ext cx="2952750" cy="1552575"/>
          </a:xfrm>
          <a:prstGeom prst="rect">
            <a:avLst/>
          </a:prstGeom>
        </p:spPr>
      </p:pic>
    </p:spTree>
    <p:extLst>
      <p:ext uri="{BB962C8B-B14F-4D97-AF65-F5344CB8AC3E}">
        <p14:creationId xmlns:p14="http://schemas.microsoft.com/office/powerpoint/2010/main" val="9530726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793441" y="491429"/>
            <a:ext cx="887133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Challenges of Matrix organization structure</a:t>
            </a:r>
          </a:p>
        </p:txBody>
      </p:sp>
      <p:sp>
        <p:nvSpPr>
          <p:cNvPr id="9" name="TextBox 8">
            <a:extLst>
              <a:ext uri="{FF2B5EF4-FFF2-40B4-BE49-F238E27FC236}">
                <a16:creationId xmlns:a16="http://schemas.microsoft.com/office/drawing/2014/main" id="{495B2E12-FCD1-0442-AC0B-5029EADE5FA9}"/>
              </a:ext>
            </a:extLst>
          </p:cNvPr>
          <p:cNvSpPr txBox="1"/>
          <p:nvPr/>
        </p:nvSpPr>
        <p:spPr>
          <a:xfrm>
            <a:off x="130615" y="1245944"/>
            <a:ext cx="7015774" cy="5148332"/>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Therefore, the employee may be more apt to please their supervisor who does the performance appraisal and approval of employee leave.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Ultimately, the team member has more forced loyalty to the supervisor because of the control the supervisor has. </a:t>
            </a:r>
          </a:p>
        </p:txBody>
      </p:sp>
      <p:pic>
        <p:nvPicPr>
          <p:cNvPr id="8" name="Picture 7">
            <a:extLst>
              <a:ext uri="{FF2B5EF4-FFF2-40B4-BE49-F238E27FC236}">
                <a16:creationId xmlns:a16="http://schemas.microsoft.com/office/drawing/2014/main" id="{9624F026-C756-DD8F-49B3-34BAACFFBBEC}"/>
              </a:ext>
            </a:extLst>
          </p:cNvPr>
          <p:cNvPicPr>
            <a:picLocks noChangeAspect="1"/>
          </p:cNvPicPr>
          <p:nvPr/>
        </p:nvPicPr>
        <p:blipFill>
          <a:blip r:embed="rId6"/>
          <a:stretch>
            <a:fillRect/>
          </a:stretch>
        </p:blipFill>
        <p:spPr>
          <a:xfrm>
            <a:off x="7747734" y="2101629"/>
            <a:ext cx="4071704" cy="2709534"/>
          </a:xfrm>
          <a:prstGeom prst="rect">
            <a:avLst/>
          </a:prstGeom>
        </p:spPr>
      </p:pic>
    </p:spTree>
    <p:extLst>
      <p:ext uri="{BB962C8B-B14F-4D97-AF65-F5344CB8AC3E}">
        <p14:creationId xmlns:p14="http://schemas.microsoft.com/office/powerpoint/2010/main" val="423291614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536702" cy="1610200"/>
          </a:xfrm>
          <a:prstGeom prst="rect">
            <a:avLst/>
          </a:prstGeom>
        </p:spPr>
      </p:pic>
      <p:sp>
        <p:nvSpPr>
          <p:cNvPr id="7" name="TextBox 6"/>
          <p:cNvSpPr txBox="1"/>
          <p:nvPr/>
        </p:nvSpPr>
        <p:spPr>
          <a:xfrm>
            <a:off x="793441" y="491429"/>
            <a:ext cx="887133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Challenges of Matrix organization structure</a:t>
            </a:r>
          </a:p>
        </p:txBody>
      </p:sp>
      <p:sp>
        <p:nvSpPr>
          <p:cNvPr id="9" name="TextBox 8">
            <a:extLst>
              <a:ext uri="{FF2B5EF4-FFF2-40B4-BE49-F238E27FC236}">
                <a16:creationId xmlns:a16="http://schemas.microsoft.com/office/drawing/2014/main" id="{495B2E12-FCD1-0442-AC0B-5029EADE5FA9}"/>
              </a:ext>
            </a:extLst>
          </p:cNvPr>
          <p:cNvSpPr txBox="1"/>
          <p:nvPr/>
        </p:nvSpPr>
        <p:spPr>
          <a:xfrm>
            <a:off x="130614" y="1962829"/>
            <a:ext cx="7564414" cy="3671005"/>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PM has also to deal with multiple supervisors as any one team may be comprised of different employees each with different supervisors.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aspect of the matrix organization structure is difficult.</a:t>
            </a:r>
          </a:p>
        </p:txBody>
      </p:sp>
      <p:pic>
        <p:nvPicPr>
          <p:cNvPr id="8" name="Picture 7">
            <a:extLst>
              <a:ext uri="{FF2B5EF4-FFF2-40B4-BE49-F238E27FC236}">
                <a16:creationId xmlns:a16="http://schemas.microsoft.com/office/drawing/2014/main" id="{42598F98-00FB-2995-08C4-3C15F1D97D4C}"/>
              </a:ext>
            </a:extLst>
          </p:cNvPr>
          <p:cNvPicPr>
            <a:picLocks noChangeAspect="1"/>
          </p:cNvPicPr>
          <p:nvPr/>
        </p:nvPicPr>
        <p:blipFill>
          <a:blip r:embed="rId6"/>
          <a:stretch>
            <a:fillRect/>
          </a:stretch>
        </p:blipFill>
        <p:spPr>
          <a:xfrm>
            <a:off x="8210389" y="2179080"/>
            <a:ext cx="3590720" cy="2735275"/>
          </a:xfrm>
          <a:prstGeom prst="rect">
            <a:avLst/>
          </a:prstGeom>
        </p:spPr>
      </p:pic>
    </p:spTree>
    <p:extLst>
      <p:ext uri="{BB962C8B-B14F-4D97-AF65-F5344CB8AC3E}">
        <p14:creationId xmlns:p14="http://schemas.microsoft.com/office/powerpoint/2010/main" val="9538786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32843" cy="1610200"/>
          </a:xfrm>
          <a:prstGeom prst="rect">
            <a:avLst/>
          </a:prstGeom>
        </p:spPr>
      </p:pic>
      <p:sp>
        <p:nvSpPr>
          <p:cNvPr id="7" name="TextBox 6"/>
          <p:cNvSpPr txBox="1"/>
          <p:nvPr/>
        </p:nvSpPr>
        <p:spPr>
          <a:xfrm>
            <a:off x="793441" y="491429"/>
            <a:ext cx="887133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Challenges of Matrix organization structure</a:t>
            </a:r>
          </a:p>
        </p:txBody>
      </p:sp>
      <p:sp>
        <p:nvSpPr>
          <p:cNvPr id="10" name="TextBox 9">
            <a:extLst>
              <a:ext uri="{FF2B5EF4-FFF2-40B4-BE49-F238E27FC236}">
                <a16:creationId xmlns:a16="http://schemas.microsoft.com/office/drawing/2014/main" id="{93158221-D1BE-6245-4867-DE2B604E7BD0}"/>
              </a:ext>
            </a:extLst>
          </p:cNvPr>
          <p:cNvSpPr txBox="1"/>
          <p:nvPr/>
        </p:nvSpPr>
        <p:spPr>
          <a:xfrm>
            <a:off x="285360" y="1756272"/>
            <a:ext cx="5965386" cy="4154984"/>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Team members working on multiple projects might have to address competing demands for their time such as trying to please all of their managers resulting in an employee’s workload being too high.</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Members may have a hard time focusing on the overall good for a particular project versus what is best for their particular functional area. </a:t>
            </a:r>
          </a:p>
          <a:p>
            <a:pPr marL="285750" indent="-285750" algn="just">
              <a:buFont typeface="Arial" panose="020B0604020202020204" pitchFamily="34" charset="0"/>
              <a:buChar char="•"/>
            </a:pPr>
            <a:endParaRPr lang="en-US" sz="2400" dirty="0">
              <a:solidFill>
                <a:srgbClr val="002060"/>
              </a:solidFill>
            </a:endParaRPr>
          </a:p>
        </p:txBody>
      </p:sp>
      <p:pic>
        <p:nvPicPr>
          <p:cNvPr id="8" name="Picture 7">
            <a:extLst>
              <a:ext uri="{FF2B5EF4-FFF2-40B4-BE49-F238E27FC236}">
                <a16:creationId xmlns:a16="http://schemas.microsoft.com/office/drawing/2014/main" id="{6ED81CA0-C173-C456-2ACA-BB085281BAE2}"/>
              </a:ext>
            </a:extLst>
          </p:cNvPr>
          <p:cNvPicPr>
            <a:picLocks noChangeAspect="1"/>
          </p:cNvPicPr>
          <p:nvPr/>
        </p:nvPicPr>
        <p:blipFill>
          <a:blip r:embed="rId6"/>
          <a:stretch>
            <a:fillRect/>
          </a:stretch>
        </p:blipFill>
        <p:spPr>
          <a:xfrm>
            <a:off x="7683141" y="1756272"/>
            <a:ext cx="3897646" cy="2182682"/>
          </a:xfrm>
          <a:prstGeom prst="rect">
            <a:avLst/>
          </a:prstGeom>
        </p:spPr>
      </p:pic>
      <p:pic>
        <p:nvPicPr>
          <p:cNvPr id="9" name="Picture 8">
            <a:extLst>
              <a:ext uri="{FF2B5EF4-FFF2-40B4-BE49-F238E27FC236}">
                <a16:creationId xmlns:a16="http://schemas.microsoft.com/office/drawing/2014/main" id="{EBB217DE-A330-6211-FE0D-80C0F684E5F5}"/>
              </a:ext>
            </a:extLst>
          </p:cNvPr>
          <p:cNvPicPr>
            <a:picLocks noChangeAspect="1"/>
          </p:cNvPicPr>
          <p:nvPr/>
        </p:nvPicPr>
        <p:blipFill>
          <a:blip r:embed="rId7"/>
          <a:stretch>
            <a:fillRect/>
          </a:stretch>
        </p:blipFill>
        <p:spPr>
          <a:xfrm>
            <a:off x="8236886" y="4282710"/>
            <a:ext cx="2952750" cy="1552575"/>
          </a:xfrm>
          <a:prstGeom prst="rect">
            <a:avLst/>
          </a:prstGeom>
        </p:spPr>
      </p:pic>
    </p:spTree>
    <p:extLst>
      <p:ext uri="{BB962C8B-B14F-4D97-AF65-F5344CB8AC3E}">
        <p14:creationId xmlns:p14="http://schemas.microsoft.com/office/powerpoint/2010/main" val="352234771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02229" cy="1610200"/>
          </a:xfrm>
          <a:prstGeom prst="rect">
            <a:avLst/>
          </a:prstGeom>
        </p:spPr>
      </p:pic>
      <p:sp>
        <p:nvSpPr>
          <p:cNvPr id="7" name="TextBox 6"/>
          <p:cNvSpPr txBox="1"/>
          <p:nvPr/>
        </p:nvSpPr>
        <p:spPr>
          <a:xfrm>
            <a:off x="793441" y="491429"/>
            <a:ext cx="887133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Challenges of Matrix organization structure</a:t>
            </a:r>
          </a:p>
        </p:txBody>
      </p:sp>
      <p:sp>
        <p:nvSpPr>
          <p:cNvPr id="9" name="TextBox 8">
            <a:extLst>
              <a:ext uri="{FF2B5EF4-FFF2-40B4-BE49-F238E27FC236}">
                <a16:creationId xmlns:a16="http://schemas.microsoft.com/office/drawing/2014/main" id="{9E3B8574-EF1E-199D-A33E-5E61C8CABA41}"/>
              </a:ext>
            </a:extLst>
          </p:cNvPr>
          <p:cNvSpPr txBox="1"/>
          <p:nvPr/>
        </p:nvSpPr>
        <p:spPr>
          <a:xfrm>
            <a:off x="130614" y="1701840"/>
            <a:ext cx="7465940" cy="4832092"/>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70C0"/>
                </a:solidFill>
              </a:rPr>
              <a:t>For instance</a:t>
            </a:r>
            <a:r>
              <a:rPr lang="en-US" sz="2800" b="1" dirty="0">
                <a:solidFill>
                  <a:srgbClr val="002060"/>
                </a:solidFill>
              </a:rPr>
              <a:t>:</a:t>
            </a:r>
          </a:p>
          <a:p>
            <a:pPr algn="just"/>
            <a:endParaRPr lang="en-US" sz="2800" b="1" dirty="0">
              <a:solidFill>
                <a:srgbClr val="002060"/>
              </a:solidFill>
            </a:endParaRPr>
          </a:p>
          <a:p>
            <a:pPr marL="285750" indent="-285750" algn="just">
              <a:buFont typeface="Arial" panose="020B0604020202020204" pitchFamily="34" charset="0"/>
              <a:buChar char="•"/>
            </a:pPr>
            <a:r>
              <a:rPr lang="en-US" sz="2800" dirty="0">
                <a:solidFill>
                  <a:srgbClr val="002060"/>
                </a:solidFill>
              </a:rPr>
              <a:t> A project may be put in place to build a system that may result in greater efficiency within a function and therefore cause layoffs due to automation. </a:t>
            </a:r>
          </a:p>
          <a:p>
            <a:pPr marL="285750" indent="-285750" algn="just">
              <a:buFont typeface="Arial" panose="020B0604020202020204" pitchFamily="34" charset="0"/>
              <a:buChar char="•"/>
            </a:pPr>
            <a:r>
              <a:rPr lang="en-US" sz="2800" dirty="0">
                <a:solidFill>
                  <a:srgbClr val="002060"/>
                </a:solidFill>
              </a:rPr>
              <a:t>A team member from the affected functional area may have a hard time keeping the project focus since their higher priority concern may be regarding what may happen to her colleagues’ jobs. </a:t>
            </a:r>
          </a:p>
        </p:txBody>
      </p:sp>
      <p:pic>
        <p:nvPicPr>
          <p:cNvPr id="8" name="Picture 7">
            <a:extLst>
              <a:ext uri="{FF2B5EF4-FFF2-40B4-BE49-F238E27FC236}">
                <a16:creationId xmlns:a16="http://schemas.microsoft.com/office/drawing/2014/main" id="{39680226-2AB0-D268-9362-A61CFD37644F}"/>
              </a:ext>
            </a:extLst>
          </p:cNvPr>
          <p:cNvPicPr>
            <a:picLocks noChangeAspect="1"/>
          </p:cNvPicPr>
          <p:nvPr/>
        </p:nvPicPr>
        <p:blipFill>
          <a:blip r:embed="rId6"/>
          <a:stretch>
            <a:fillRect/>
          </a:stretch>
        </p:blipFill>
        <p:spPr>
          <a:xfrm>
            <a:off x="8826450" y="2669735"/>
            <a:ext cx="2143125" cy="2143125"/>
          </a:xfrm>
          <a:prstGeom prst="rect">
            <a:avLst/>
          </a:prstGeom>
        </p:spPr>
      </p:pic>
    </p:spTree>
    <p:extLst>
      <p:ext uri="{BB962C8B-B14F-4D97-AF65-F5344CB8AC3E}">
        <p14:creationId xmlns:p14="http://schemas.microsoft.com/office/powerpoint/2010/main" val="184681547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pic>
        <p:nvPicPr>
          <p:cNvPr id="11" name="Picture 10">
            <a:extLst>
              <a:ext uri="{FF2B5EF4-FFF2-40B4-BE49-F238E27FC236}">
                <a16:creationId xmlns:a16="http://schemas.microsoft.com/office/drawing/2014/main" id="{2ACF16DA-CC64-720D-4AEC-3FD723CDEE80}"/>
              </a:ext>
            </a:extLst>
          </p:cNvPr>
          <p:cNvPicPr>
            <a:picLocks noChangeAspect="1"/>
          </p:cNvPicPr>
          <p:nvPr/>
        </p:nvPicPr>
        <p:blipFill>
          <a:blip r:embed="rId6"/>
          <a:stretch>
            <a:fillRect/>
          </a:stretch>
        </p:blipFill>
        <p:spPr>
          <a:xfrm>
            <a:off x="7230398" y="1218247"/>
            <a:ext cx="5080927" cy="4783661"/>
          </a:xfrm>
          <a:prstGeom prst="rect">
            <a:avLst/>
          </a:prstGeom>
        </p:spPr>
      </p:pic>
      <p:sp>
        <p:nvSpPr>
          <p:cNvPr id="10" name="TextBox 9">
            <a:extLst>
              <a:ext uri="{FF2B5EF4-FFF2-40B4-BE49-F238E27FC236}">
                <a16:creationId xmlns:a16="http://schemas.microsoft.com/office/drawing/2014/main" id="{61E136C3-64E9-0457-95D8-BA3CA383B65E}"/>
              </a:ext>
            </a:extLst>
          </p:cNvPr>
          <p:cNvSpPr txBox="1"/>
          <p:nvPr/>
        </p:nvSpPr>
        <p:spPr>
          <a:xfrm>
            <a:off x="0" y="1846924"/>
            <a:ext cx="6995160"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When team members are distributed geographically in different locations, the complexity of coordinating the team is even more challenging.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Typically, large and global companies tend to be matrix organization structures, which include the composite organization structure.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The more mature a company is, the more likely it is to resemble a composite organizational structure similar to Figure 3.5</a:t>
            </a:r>
            <a:endParaRPr lang="en-US" sz="2400" dirty="0"/>
          </a:p>
        </p:txBody>
      </p:sp>
      <p:sp>
        <p:nvSpPr>
          <p:cNvPr id="13" name="TextBox 12">
            <a:extLst>
              <a:ext uri="{FF2B5EF4-FFF2-40B4-BE49-F238E27FC236}">
                <a16:creationId xmlns:a16="http://schemas.microsoft.com/office/drawing/2014/main" id="{F46E1FE0-F175-BD9A-BD58-FF2494A17E26}"/>
              </a:ext>
            </a:extLst>
          </p:cNvPr>
          <p:cNvSpPr txBox="1"/>
          <p:nvPr/>
        </p:nvSpPr>
        <p:spPr>
          <a:xfrm>
            <a:off x="427681" y="543490"/>
            <a:ext cx="887133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Challenges of Matrix organization structure</a:t>
            </a:r>
          </a:p>
        </p:txBody>
      </p:sp>
    </p:spTree>
    <p:extLst>
      <p:ext uri="{BB962C8B-B14F-4D97-AF65-F5344CB8AC3E}">
        <p14:creationId xmlns:p14="http://schemas.microsoft.com/office/powerpoint/2010/main" val="102967092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61E136C3-64E9-0457-95D8-BA3CA383B65E}"/>
              </a:ext>
            </a:extLst>
          </p:cNvPr>
          <p:cNvSpPr txBox="1"/>
          <p:nvPr/>
        </p:nvSpPr>
        <p:spPr>
          <a:xfrm>
            <a:off x="185956" y="1772061"/>
            <a:ext cx="6819755" cy="353943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The virtual organization can take on any of the structures previously described in this chapter.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Virtual teams consist of groups of people with a shared goal who work together without necessarily any physical interaction (PMI 2008). </a:t>
            </a:r>
          </a:p>
        </p:txBody>
      </p:sp>
      <p:sp>
        <p:nvSpPr>
          <p:cNvPr id="13" name="TextBox 12">
            <a:extLst>
              <a:ext uri="{FF2B5EF4-FFF2-40B4-BE49-F238E27FC236}">
                <a16:creationId xmlns:a16="http://schemas.microsoft.com/office/drawing/2014/main" id="{F46E1FE0-F175-BD9A-BD58-FF2494A17E26}"/>
              </a:ext>
            </a:extLst>
          </p:cNvPr>
          <p:cNvSpPr txBox="1"/>
          <p:nvPr/>
        </p:nvSpPr>
        <p:spPr>
          <a:xfrm>
            <a:off x="1032592" y="594482"/>
            <a:ext cx="700377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5. Virtual organization structure</a:t>
            </a:r>
          </a:p>
        </p:txBody>
      </p:sp>
      <p:pic>
        <p:nvPicPr>
          <p:cNvPr id="7" name="Picture 6">
            <a:extLst>
              <a:ext uri="{FF2B5EF4-FFF2-40B4-BE49-F238E27FC236}">
                <a16:creationId xmlns:a16="http://schemas.microsoft.com/office/drawing/2014/main" id="{1E10F4C1-28EE-77A0-4205-08387669704F}"/>
              </a:ext>
            </a:extLst>
          </p:cNvPr>
          <p:cNvPicPr>
            <a:picLocks noChangeAspect="1"/>
          </p:cNvPicPr>
          <p:nvPr/>
        </p:nvPicPr>
        <p:blipFill>
          <a:blip r:embed="rId6"/>
          <a:stretch>
            <a:fillRect/>
          </a:stretch>
        </p:blipFill>
        <p:spPr>
          <a:xfrm>
            <a:off x="8426400" y="1895841"/>
            <a:ext cx="2543175" cy="1800225"/>
          </a:xfrm>
          <a:prstGeom prst="rect">
            <a:avLst/>
          </a:prstGeom>
        </p:spPr>
      </p:pic>
    </p:spTree>
    <p:extLst>
      <p:ext uri="{BB962C8B-B14F-4D97-AF65-F5344CB8AC3E}">
        <p14:creationId xmlns:p14="http://schemas.microsoft.com/office/powerpoint/2010/main" val="125061724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61E136C3-64E9-0457-95D8-BA3CA383B65E}"/>
              </a:ext>
            </a:extLst>
          </p:cNvPr>
          <p:cNvSpPr txBox="1"/>
          <p:nvPr/>
        </p:nvSpPr>
        <p:spPr>
          <a:xfrm>
            <a:off x="241300" y="1998804"/>
            <a:ext cx="6946364" cy="353943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However, the virtual organization consists of many employees working out of their homes or different locations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Since technology has identified many ways for individuals to communicate at a distance, companies that operate virtually can operate just like any other organization. </a:t>
            </a:r>
          </a:p>
        </p:txBody>
      </p:sp>
      <p:sp>
        <p:nvSpPr>
          <p:cNvPr id="13" name="TextBox 12">
            <a:extLst>
              <a:ext uri="{FF2B5EF4-FFF2-40B4-BE49-F238E27FC236}">
                <a16:creationId xmlns:a16="http://schemas.microsoft.com/office/drawing/2014/main" id="{F46E1FE0-F175-BD9A-BD58-FF2494A17E26}"/>
              </a:ext>
            </a:extLst>
          </p:cNvPr>
          <p:cNvSpPr txBox="1"/>
          <p:nvPr/>
        </p:nvSpPr>
        <p:spPr>
          <a:xfrm>
            <a:off x="1032592" y="594482"/>
            <a:ext cx="700377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5. Virtual organization structure</a:t>
            </a:r>
          </a:p>
        </p:txBody>
      </p:sp>
      <p:pic>
        <p:nvPicPr>
          <p:cNvPr id="7" name="Picture 6">
            <a:extLst>
              <a:ext uri="{FF2B5EF4-FFF2-40B4-BE49-F238E27FC236}">
                <a16:creationId xmlns:a16="http://schemas.microsoft.com/office/drawing/2014/main" id="{9B954CEF-6204-506C-9ACF-372A1E1A48A4}"/>
              </a:ext>
            </a:extLst>
          </p:cNvPr>
          <p:cNvPicPr>
            <a:picLocks noChangeAspect="1"/>
          </p:cNvPicPr>
          <p:nvPr/>
        </p:nvPicPr>
        <p:blipFill>
          <a:blip r:embed="rId6"/>
          <a:stretch>
            <a:fillRect/>
          </a:stretch>
        </p:blipFill>
        <p:spPr>
          <a:xfrm>
            <a:off x="8036369" y="1683164"/>
            <a:ext cx="3544418" cy="2727540"/>
          </a:xfrm>
          <a:prstGeom prst="rect">
            <a:avLst/>
          </a:prstGeom>
        </p:spPr>
      </p:pic>
      <p:pic>
        <p:nvPicPr>
          <p:cNvPr id="8" name="Picture 7">
            <a:extLst>
              <a:ext uri="{FF2B5EF4-FFF2-40B4-BE49-F238E27FC236}">
                <a16:creationId xmlns:a16="http://schemas.microsoft.com/office/drawing/2014/main" id="{85AA60E7-1F0A-BBA5-9F7F-478315525BCC}"/>
              </a:ext>
            </a:extLst>
          </p:cNvPr>
          <p:cNvPicPr>
            <a:picLocks noChangeAspect="1"/>
          </p:cNvPicPr>
          <p:nvPr/>
        </p:nvPicPr>
        <p:blipFill>
          <a:blip r:embed="rId7"/>
          <a:stretch>
            <a:fillRect/>
          </a:stretch>
        </p:blipFill>
        <p:spPr>
          <a:xfrm>
            <a:off x="7187664" y="4743422"/>
            <a:ext cx="2792210" cy="1639966"/>
          </a:xfrm>
          <a:prstGeom prst="rect">
            <a:avLst/>
          </a:prstGeom>
        </p:spPr>
      </p:pic>
    </p:spTree>
    <p:extLst>
      <p:ext uri="{BB962C8B-B14F-4D97-AF65-F5344CB8AC3E}">
        <p14:creationId xmlns:p14="http://schemas.microsoft.com/office/powerpoint/2010/main" val="173974144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61E136C3-64E9-0457-95D8-BA3CA383B65E}"/>
              </a:ext>
            </a:extLst>
          </p:cNvPr>
          <p:cNvSpPr txBox="1"/>
          <p:nvPr/>
        </p:nvSpPr>
        <p:spPr>
          <a:xfrm>
            <a:off x="66631" y="1505204"/>
            <a:ext cx="12006044" cy="483209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Makes more sense in its existence where multiple projects are being worked, especially if you are a PM.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Costs can be lower when physical facilities are not needed to house employees.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Team members being geographically dispersed and interacting at different times.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Best for individuals within an organization that are self-managing and not in need of much supervision.</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Best for a team that communicates to a manager who serves the role of more of a facilitator.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Organizations with off-site employees requiring expertise found in multiple locations around the globe have no choice but to conduct themselves virtually.</a:t>
            </a:r>
          </a:p>
        </p:txBody>
      </p:sp>
      <p:sp>
        <p:nvSpPr>
          <p:cNvPr id="13" name="TextBox 12">
            <a:extLst>
              <a:ext uri="{FF2B5EF4-FFF2-40B4-BE49-F238E27FC236}">
                <a16:creationId xmlns:a16="http://schemas.microsoft.com/office/drawing/2014/main" id="{F46E1FE0-F175-BD9A-BD58-FF2494A17E26}"/>
              </a:ext>
            </a:extLst>
          </p:cNvPr>
          <p:cNvSpPr txBox="1"/>
          <p:nvPr/>
        </p:nvSpPr>
        <p:spPr>
          <a:xfrm>
            <a:off x="2383090" y="543490"/>
            <a:ext cx="65549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Benefits of Virtual organization structure</a:t>
            </a:r>
          </a:p>
        </p:txBody>
      </p:sp>
    </p:spTree>
    <p:extLst>
      <p:ext uri="{BB962C8B-B14F-4D97-AF65-F5344CB8AC3E}">
        <p14:creationId xmlns:p14="http://schemas.microsoft.com/office/powerpoint/2010/main" val="103622669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83815" y="6027403"/>
            <a:ext cx="1008185" cy="904087"/>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61E136C3-64E9-0457-95D8-BA3CA383B65E}"/>
              </a:ext>
            </a:extLst>
          </p:cNvPr>
          <p:cNvSpPr txBox="1"/>
          <p:nvPr/>
        </p:nvSpPr>
        <p:spPr>
          <a:xfrm>
            <a:off x="-108036" y="1402785"/>
            <a:ext cx="12006044"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Challenges within the virtual organizational structure exist with working with colleagues who are not collocated, causing greater potential for miscommunication.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srgbClr val="002060"/>
              </a:solidFill>
              <a:latin typeface="Calibri" panose="020F0502020204030204"/>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Difficulty in trust building is difficult enough with teams that are collocated versus a distributed work team.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Communication</a:t>
            </a:r>
            <a:r>
              <a:rPr lang="en-US" sz="2800" dirty="0">
                <a:solidFill>
                  <a:srgbClr val="002060"/>
                </a:solidFill>
                <a:latin typeface="Calibri" panose="020F0502020204030204"/>
              </a:rPr>
              <a:t> </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can greatly suffer when there is no frequent face-to-face communication.</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This challenge is great and can be detrimental to a company’s survival if not monitored and adjusted appropriately.</a:t>
            </a:r>
          </a:p>
        </p:txBody>
      </p:sp>
      <p:sp>
        <p:nvSpPr>
          <p:cNvPr id="13" name="TextBox 12">
            <a:extLst>
              <a:ext uri="{FF2B5EF4-FFF2-40B4-BE49-F238E27FC236}">
                <a16:creationId xmlns:a16="http://schemas.microsoft.com/office/drawing/2014/main" id="{F46E1FE0-F175-BD9A-BD58-FF2494A17E26}"/>
              </a:ext>
            </a:extLst>
          </p:cNvPr>
          <p:cNvSpPr txBox="1"/>
          <p:nvPr/>
        </p:nvSpPr>
        <p:spPr>
          <a:xfrm>
            <a:off x="2383090" y="543490"/>
            <a:ext cx="705827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Challenges of Virtual organization structure</a:t>
            </a:r>
          </a:p>
        </p:txBody>
      </p:sp>
    </p:spTree>
    <p:extLst>
      <p:ext uri="{BB962C8B-B14F-4D97-AF65-F5344CB8AC3E}">
        <p14:creationId xmlns:p14="http://schemas.microsoft.com/office/powerpoint/2010/main" val="121252509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pic>
        <p:nvPicPr>
          <p:cNvPr id="11" name="Picture 10">
            <a:extLst>
              <a:ext uri="{FF2B5EF4-FFF2-40B4-BE49-F238E27FC236}">
                <a16:creationId xmlns:a16="http://schemas.microsoft.com/office/drawing/2014/main" id="{2ACF16DA-CC64-720D-4AEC-3FD723CDEE80}"/>
              </a:ext>
            </a:extLst>
          </p:cNvPr>
          <p:cNvPicPr>
            <a:picLocks noChangeAspect="1"/>
          </p:cNvPicPr>
          <p:nvPr/>
        </p:nvPicPr>
        <p:blipFill>
          <a:blip r:embed="rId6"/>
          <a:stretch>
            <a:fillRect/>
          </a:stretch>
        </p:blipFill>
        <p:spPr>
          <a:xfrm>
            <a:off x="6334466" y="1567354"/>
            <a:ext cx="5896446" cy="4783661"/>
          </a:xfrm>
          <a:prstGeom prst="rect">
            <a:avLst/>
          </a:prstGeom>
        </p:spPr>
      </p:pic>
      <p:sp>
        <p:nvSpPr>
          <p:cNvPr id="13" name="TextBox 12">
            <a:extLst>
              <a:ext uri="{FF2B5EF4-FFF2-40B4-BE49-F238E27FC236}">
                <a16:creationId xmlns:a16="http://schemas.microsoft.com/office/drawing/2014/main" id="{F46E1FE0-F175-BD9A-BD58-FF2494A17E26}"/>
              </a:ext>
            </a:extLst>
          </p:cNvPr>
          <p:cNvSpPr txBox="1"/>
          <p:nvPr/>
        </p:nvSpPr>
        <p:spPr>
          <a:xfrm>
            <a:off x="427681" y="543490"/>
            <a:ext cx="771076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6. Composite organization structure</a:t>
            </a:r>
          </a:p>
        </p:txBody>
      </p:sp>
      <p:sp>
        <p:nvSpPr>
          <p:cNvPr id="12" name="TextBox 11">
            <a:extLst>
              <a:ext uri="{FF2B5EF4-FFF2-40B4-BE49-F238E27FC236}">
                <a16:creationId xmlns:a16="http://schemas.microsoft.com/office/drawing/2014/main" id="{56EBE21F-0565-AB95-CFF9-8B8647F25A96}"/>
              </a:ext>
            </a:extLst>
          </p:cNvPr>
          <p:cNvSpPr txBox="1"/>
          <p:nvPr/>
        </p:nvSpPr>
        <p:spPr>
          <a:xfrm>
            <a:off x="130614" y="1721936"/>
            <a:ext cx="6203852" cy="4832092"/>
          </a:xfrm>
          <a:prstGeom prst="rect">
            <a:avLst/>
          </a:prstGeom>
          <a:noFill/>
        </p:spPr>
        <p:txBody>
          <a:bodyPr wrap="square">
            <a:spAutoFit/>
          </a:bodyPr>
          <a:lstStyle/>
          <a:p>
            <a:pPr marL="457200" indent="-457200" algn="just">
              <a:buFont typeface="Arial" panose="020B0604020202020204" pitchFamily="34" charset="0"/>
              <a:buChar char="•"/>
            </a:pPr>
            <a:r>
              <a:rPr lang="en-US" sz="2800" dirty="0">
                <a:solidFill>
                  <a:srgbClr val="002060"/>
                </a:solidFill>
              </a:rPr>
              <a:t>The composite organization may be referred to as the </a:t>
            </a:r>
            <a:r>
              <a:rPr lang="en-US" sz="2800" u="sng" dirty="0">
                <a:solidFill>
                  <a:srgbClr val="002060"/>
                </a:solidFill>
              </a:rPr>
              <a:t>hybrid</a:t>
            </a:r>
            <a:r>
              <a:rPr lang="en-US" sz="2800" dirty="0">
                <a:solidFill>
                  <a:srgbClr val="002060"/>
                </a:solidFill>
              </a:rPr>
              <a:t> organization that has units resembling </a:t>
            </a:r>
            <a:r>
              <a:rPr lang="en-US" sz="2800" u="sng" dirty="0">
                <a:solidFill>
                  <a:srgbClr val="002060"/>
                </a:solidFill>
              </a:rPr>
              <a:t>centralized, functional</a:t>
            </a:r>
            <a:r>
              <a:rPr lang="en-US" sz="2800" dirty="0">
                <a:solidFill>
                  <a:srgbClr val="002060"/>
                </a:solidFill>
              </a:rPr>
              <a:t>, </a:t>
            </a:r>
            <a:r>
              <a:rPr lang="en-US" sz="2800" u="sng" dirty="0">
                <a:solidFill>
                  <a:srgbClr val="002060"/>
                </a:solidFill>
              </a:rPr>
              <a:t>projectized</a:t>
            </a:r>
            <a:r>
              <a:rPr lang="en-US" sz="2800" dirty="0">
                <a:solidFill>
                  <a:srgbClr val="002060"/>
                </a:solidFill>
              </a:rPr>
              <a:t>, and </a:t>
            </a:r>
            <a:r>
              <a:rPr lang="en-US" sz="2800" u="sng" dirty="0">
                <a:solidFill>
                  <a:srgbClr val="002060"/>
                </a:solidFill>
              </a:rPr>
              <a:t>virtual  and/or matrix</a:t>
            </a:r>
            <a:r>
              <a:rPr lang="en-US" sz="2800" dirty="0">
                <a:solidFill>
                  <a:srgbClr val="002060"/>
                </a:solidFill>
              </a:rPr>
              <a:t> organization structures.</a:t>
            </a:r>
          </a:p>
          <a:p>
            <a:pPr algn="just"/>
            <a:r>
              <a:rPr lang="en-US" sz="2800" dirty="0">
                <a:solidFill>
                  <a:srgbClr val="002060"/>
                </a:solidFill>
              </a:rPr>
              <a:t> </a:t>
            </a:r>
          </a:p>
          <a:p>
            <a:pPr marL="457200" indent="-457200" algn="just">
              <a:buFont typeface="Arial" panose="020B0604020202020204" pitchFamily="34" charset="0"/>
              <a:buChar char="•"/>
            </a:pPr>
            <a:r>
              <a:rPr lang="en-US" sz="2800" dirty="0">
                <a:solidFill>
                  <a:srgbClr val="002060"/>
                </a:solidFill>
              </a:rPr>
              <a:t>This organizational structure was developed to meet or customize the structure to the particular needs of a company. </a:t>
            </a:r>
          </a:p>
          <a:p>
            <a:pPr marL="457200" indent="-457200" algn="just">
              <a:buFont typeface="Arial" panose="020B0604020202020204" pitchFamily="34" charset="0"/>
              <a:buChar char="•"/>
            </a:pPr>
            <a:endParaRPr lang="en-US" sz="2800" dirty="0">
              <a:solidFill>
                <a:srgbClr val="002060"/>
              </a:solidFill>
            </a:endParaRPr>
          </a:p>
        </p:txBody>
      </p:sp>
    </p:spTree>
    <p:extLst>
      <p:ext uri="{BB962C8B-B14F-4D97-AF65-F5344CB8AC3E}">
        <p14:creationId xmlns:p14="http://schemas.microsoft.com/office/powerpoint/2010/main" val="293342400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pic>
        <p:nvPicPr>
          <p:cNvPr id="11" name="Picture 10">
            <a:extLst>
              <a:ext uri="{FF2B5EF4-FFF2-40B4-BE49-F238E27FC236}">
                <a16:creationId xmlns:a16="http://schemas.microsoft.com/office/drawing/2014/main" id="{2ACF16DA-CC64-720D-4AEC-3FD723CDEE80}"/>
              </a:ext>
            </a:extLst>
          </p:cNvPr>
          <p:cNvPicPr>
            <a:picLocks noChangeAspect="1"/>
          </p:cNvPicPr>
          <p:nvPr/>
        </p:nvPicPr>
        <p:blipFill>
          <a:blip r:embed="rId6"/>
          <a:stretch>
            <a:fillRect/>
          </a:stretch>
        </p:blipFill>
        <p:spPr>
          <a:xfrm>
            <a:off x="6334466" y="1567354"/>
            <a:ext cx="5896446" cy="4783661"/>
          </a:xfrm>
          <a:prstGeom prst="rect">
            <a:avLst/>
          </a:prstGeom>
        </p:spPr>
      </p:pic>
      <p:sp>
        <p:nvSpPr>
          <p:cNvPr id="13" name="TextBox 12">
            <a:extLst>
              <a:ext uri="{FF2B5EF4-FFF2-40B4-BE49-F238E27FC236}">
                <a16:creationId xmlns:a16="http://schemas.microsoft.com/office/drawing/2014/main" id="{F46E1FE0-F175-BD9A-BD58-FF2494A17E26}"/>
              </a:ext>
            </a:extLst>
          </p:cNvPr>
          <p:cNvSpPr txBox="1"/>
          <p:nvPr/>
        </p:nvSpPr>
        <p:spPr>
          <a:xfrm>
            <a:off x="427681" y="543490"/>
            <a:ext cx="910858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Benefits of Composite organization structure</a:t>
            </a:r>
          </a:p>
        </p:txBody>
      </p:sp>
      <p:sp>
        <p:nvSpPr>
          <p:cNvPr id="12" name="TextBox 11">
            <a:extLst>
              <a:ext uri="{FF2B5EF4-FFF2-40B4-BE49-F238E27FC236}">
                <a16:creationId xmlns:a16="http://schemas.microsoft.com/office/drawing/2014/main" id="{56EBE21F-0565-AB95-CFF9-8B8647F25A96}"/>
              </a:ext>
            </a:extLst>
          </p:cNvPr>
          <p:cNvSpPr txBox="1"/>
          <p:nvPr/>
        </p:nvSpPr>
        <p:spPr>
          <a:xfrm>
            <a:off x="369264" y="2022780"/>
            <a:ext cx="6203852" cy="2677656"/>
          </a:xfrm>
          <a:prstGeom prst="rect">
            <a:avLst/>
          </a:prstGeom>
          <a:noFill/>
        </p:spPr>
        <p:txBody>
          <a:bodyPr wrap="square">
            <a:spAutoFit/>
          </a:bodyPr>
          <a:lstStyle/>
          <a:p>
            <a:pPr marL="457200" indent="-457200" algn="just">
              <a:buFont typeface="Arial" panose="020B0604020202020204" pitchFamily="34" charset="0"/>
              <a:buChar char="•"/>
            </a:pPr>
            <a:r>
              <a:rPr lang="en-US" sz="2800" dirty="0">
                <a:solidFill>
                  <a:srgbClr val="002060"/>
                </a:solidFill>
              </a:rPr>
              <a:t>The main benefit that exists is the same as in the centralized organization structure because of standardization throughout the organization regarding processes and reporting systems</a:t>
            </a:r>
          </a:p>
        </p:txBody>
      </p:sp>
    </p:spTree>
    <p:extLst>
      <p:ext uri="{BB962C8B-B14F-4D97-AF65-F5344CB8AC3E}">
        <p14:creationId xmlns:p14="http://schemas.microsoft.com/office/powerpoint/2010/main" val="416382047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657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039827" cy="1610200"/>
          </a:xfrm>
          <a:prstGeom prst="rect">
            <a:avLst/>
          </a:prstGeom>
        </p:spPr>
      </p:pic>
      <p:sp>
        <p:nvSpPr>
          <p:cNvPr id="13" name="TextBox 12">
            <a:extLst>
              <a:ext uri="{FF2B5EF4-FFF2-40B4-BE49-F238E27FC236}">
                <a16:creationId xmlns:a16="http://schemas.microsoft.com/office/drawing/2014/main" id="{F46E1FE0-F175-BD9A-BD58-FF2494A17E26}"/>
              </a:ext>
            </a:extLst>
          </p:cNvPr>
          <p:cNvSpPr txBox="1"/>
          <p:nvPr/>
        </p:nvSpPr>
        <p:spPr>
          <a:xfrm>
            <a:off x="427681" y="543490"/>
            <a:ext cx="971131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Challenges of Composite organization structure</a:t>
            </a:r>
          </a:p>
        </p:txBody>
      </p:sp>
      <p:sp>
        <p:nvSpPr>
          <p:cNvPr id="12" name="TextBox 11">
            <a:extLst>
              <a:ext uri="{FF2B5EF4-FFF2-40B4-BE49-F238E27FC236}">
                <a16:creationId xmlns:a16="http://schemas.microsoft.com/office/drawing/2014/main" id="{56EBE21F-0565-AB95-CFF9-8B8647F25A96}"/>
              </a:ext>
            </a:extLst>
          </p:cNvPr>
          <p:cNvSpPr txBox="1"/>
          <p:nvPr/>
        </p:nvSpPr>
        <p:spPr>
          <a:xfrm>
            <a:off x="70952" y="1721936"/>
            <a:ext cx="12061386" cy="4832092"/>
          </a:xfrm>
          <a:prstGeom prst="rect">
            <a:avLst/>
          </a:prstGeom>
          <a:noFill/>
        </p:spPr>
        <p:txBody>
          <a:bodyPr wrap="square">
            <a:spAutoFit/>
          </a:bodyPr>
          <a:lstStyle/>
          <a:p>
            <a:pPr marL="457200" indent="-457200" algn="just">
              <a:buFont typeface="Arial" panose="020B0604020202020204" pitchFamily="34" charset="0"/>
              <a:buChar char="•"/>
            </a:pPr>
            <a:r>
              <a:rPr lang="en-US" sz="2800" dirty="0">
                <a:solidFill>
                  <a:srgbClr val="002060"/>
                </a:solidFill>
              </a:rPr>
              <a:t>Challenges within this organizational structure tend to be in the area of increased conflict within and between projects because of duplication of effort and overlapping authority. </a:t>
            </a:r>
          </a:p>
          <a:p>
            <a:pPr marL="457200" indent="-457200" algn="just">
              <a:buFont typeface="Arial" panose="020B0604020202020204" pitchFamily="34" charset="0"/>
              <a:buChar char="•"/>
            </a:pPr>
            <a:r>
              <a:rPr lang="en-US" sz="2800" dirty="0">
                <a:solidFill>
                  <a:srgbClr val="002060"/>
                </a:solidFill>
              </a:rPr>
              <a:t>Many managers have issue with regard to the performance appraisal and leave requests residing with one manager where one or more additional managers are responsible for assigning work tasks. </a:t>
            </a:r>
          </a:p>
          <a:p>
            <a:pPr marL="457200" indent="-457200" algn="just">
              <a:buFont typeface="Arial" panose="020B0604020202020204" pitchFamily="34" charset="0"/>
              <a:buChar char="•"/>
            </a:pPr>
            <a:r>
              <a:rPr lang="en-US" sz="2800" dirty="0">
                <a:solidFill>
                  <a:srgbClr val="002060"/>
                </a:solidFill>
              </a:rPr>
              <a:t>Typically, large and global companies tend to be matrix organization structures, which include the composite organization structure. </a:t>
            </a:r>
          </a:p>
          <a:p>
            <a:pPr marL="457200" indent="-457200" algn="just">
              <a:buFont typeface="Arial" panose="020B0604020202020204" pitchFamily="34" charset="0"/>
              <a:buChar char="•"/>
            </a:pPr>
            <a:r>
              <a:rPr lang="en-US" sz="2800" dirty="0">
                <a:solidFill>
                  <a:srgbClr val="0070C0"/>
                </a:solidFill>
              </a:rPr>
              <a:t>The more mature a company </a:t>
            </a:r>
            <a:r>
              <a:rPr lang="en-US" sz="2800" dirty="0">
                <a:solidFill>
                  <a:srgbClr val="002060"/>
                </a:solidFill>
              </a:rPr>
              <a:t>tends to be, the more likely it is to be of a </a:t>
            </a:r>
            <a:r>
              <a:rPr lang="en-US" sz="2800" dirty="0">
                <a:solidFill>
                  <a:srgbClr val="24A9E1"/>
                </a:solidFill>
              </a:rPr>
              <a:t>matrix or composite organization structure</a:t>
            </a:r>
            <a:r>
              <a:rPr lang="en-US" sz="2800" dirty="0">
                <a:solidFill>
                  <a:srgbClr val="002060"/>
                </a:solidFill>
              </a:rPr>
              <a:t>.</a:t>
            </a:r>
          </a:p>
          <a:p>
            <a:pPr marL="457200" indent="-457200" algn="just">
              <a:buFont typeface="Arial" panose="020B0604020202020204" pitchFamily="34" charset="0"/>
              <a:buChar char="•"/>
            </a:pPr>
            <a:endParaRPr lang="en-US" sz="2800" dirty="0">
              <a:solidFill>
                <a:srgbClr val="002060"/>
              </a:solidFill>
            </a:endParaRPr>
          </a:p>
        </p:txBody>
      </p:sp>
    </p:spTree>
    <p:extLst>
      <p:ext uri="{BB962C8B-B14F-4D97-AF65-F5344CB8AC3E}">
        <p14:creationId xmlns:p14="http://schemas.microsoft.com/office/powerpoint/2010/main" val="301374683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761794"/>
            <a:ext cx="1222425" cy="1096206"/>
          </a:xfrm>
          <a:prstGeom prst="rect">
            <a:avLst/>
          </a:prstGeom>
        </p:spPr>
      </p:pic>
      <p:pic>
        <p:nvPicPr>
          <p:cNvPr id="3" name="Picture 2"/>
          <p:cNvPicPr>
            <a:picLocks noChangeAspect="1"/>
          </p:cNvPicPr>
          <p:nvPr/>
        </p:nvPicPr>
        <p:blipFill>
          <a:blip r:embed="rId3"/>
          <a:stretch>
            <a:fillRect/>
          </a:stretch>
        </p:blipFill>
        <p:spPr>
          <a:xfrm>
            <a:off x="301440" y="64170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235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Summary</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401933" y="1544682"/>
            <a:ext cx="11138519" cy="4305730"/>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many organizations, power and politics occur due to labor resources, monetary resources, facility (space) resources, and equipment resources.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Every organizational culture is different, but regardless of the culture, every project in order to be successful needs support from the organization so that the organizational structure is supportive and not restrictive to the PM.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conclusion, different organizational structures serve different needs, so companies will select which structure or combination of structure best fits their needs. </a:t>
            </a:r>
          </a:p>
        </p:txBody>
      </p:sp>
    </p:spTree>
    <p:extLst>
      <p:ext uri="{BB962C8B-B14F-4D97-AF65-F5344CB8AC3E}">
        <p14:creationId xmlns:p14="http://schemas.microsoft.com/office/powerpoint/2010/main" val="138611413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761794"/>
            <a:ext cx="1222425" cy="1096206"/>
          </a:xfrm>
          <a:prstGeom prst="rect">
            <a:avLst/>
          </a:prstGeom>
        </p:spPr>
      </p:pic>
      <p:pic>
        <p:nvPicPr>
          <p:cNvPr id="3" name="Picture 2"/>
          <p:cNvPicPr>
            <a:picLocks noChangeAspect="1"/>
          </p:cNvPicPr>
          <p:nvPr/>
        </p:nvPicPr>
        <p:blipFill>
          <a:blip r:embed="rId3"/>
          <a:stretch>
            <a:fillRect/>
          </a:stretch>
        </p:blipFill>
        <p:spPr>
          <a:xfrm>
            <a:off x="301440" y="64170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235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Summary</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30615" y="1544682"/>
            <a:ext cx="11409838" cy="4921284"/>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Depending on the structure in place, different power struggles and politics will occur. However, even though different structures have different types of power struggles and politics, no structure is without these issues.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Six different types of organizational structures were addressed that included centralized organization structures, functional organization structures, projectized organization structure, matrix organization structure, virtual organizational structure, and composite organization systems.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Every structure has distinct characteristics, each with benefits and challenges.</a:t>
            </a:r>
          </a:p>
        </p:txBody>
      </p:sp>
    </p:spTree>
    <p:extLst>
      <p:ext uri="{BB962C8B-B14F-4D97-AF65-F5344CB8AC3E}">
        <p14:creationId xmlns:p14="http://schemas.microsoft.com/office/powerpoint/2010/main" val="328946816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8690</TotalTime>
  <Words>3966</Words>
  <Application>Microsoft Office PowerPoint</Application>
  <PresentationFormat>Widescreen</PresentationFormat>
  <Paragraphs>284</Paragraphs>
  <Slides>67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67</vt:i4>
      </vt:variant>
    </vt:vector>
  </HeadingPairs>
  <TitlesOfParts>
    <vt:vector size="75" baseType="lpstr">
      <vt:lpstr>Arial</vt:lpstr>
      <vt:lpstr>Calibri</vt:lpstr>
      <vt:lpstr>Calibri Light</vt:lpstr>
      <vt:lpstr>Courier New</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88</cp:revision>
  <dcterms:created xsi:type="dcterms:W3CDTF">2021-08-03T13:03:26Z</dcterms:created>
  <dcterms:modified xsi:type="dcterms:W3CDTF">2023-02-19T16:32:24Z</dcterms:modified>
</cp:coreProperties>
</file>