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a" ContentType="audio/x-ms-wma"/>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1" r:id="rId2"/>
    <p:sldId id="303" r:id="rId3"/>
    <p:sldId id="313" r:id="rId4"/>
    <p:sldId id="276" r:id="rId5"/>
    <p:sldId id="256" r:id="rId6"/>
    <p:sldId id="515" r:id="rId7"/>
    <p:sldId id="482" r:id="rId8"/>
    <p:sldId id="516" r:id="rId9"/>
    <p:sldId id="483" r:id="rId10"/>
    <p:sldId id="511"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496" r:id="rId24"/>
    <p:sldId id="524" r:id="rId25"/>
    <p:sldId id="521" r:id="rId26"/>
    <p:sldId id="497" r:id="rId27"/>
    <p:sldId id="498" r:id="rId28"/>
    <p:sldId id="499" r:id="rId29"/>
    <p:sldId id="500" r:id="rId30"/>
    <p:sldId id="501" r:id="rId31"/>
    <p:sldId id="502" r:id="rId32"/>
    <p:sldId id="503" r:id="rId33"/>
    <p:sldId id="504" r:id="rId34"/>
    <p:sldId id="517" r:id="rId35"/>
    <p:sldId id="505" r:id="rId36"/>
    <p:sldId id="506" r:id="rId37"/>
    <p:sldId id="512" r:id="rId38"/>
    <p:sldId id="507" r:id="rId39"/>
    <p:sldId id="513" r:id="rId40"/>
    <p:sldId id="508" r:id="rId41"/>
    <p:sldId id="509" r:id="rId42"/>
    <p:sldId id="523" r:id="rId43"/>
    <p:sldId id="518" r:id="rId44"/>
    <p:sldId id="519" r:id="rId45"/>
    <p:sldId id="514" r:id="rId46"/>
    <p:sldId id="525" r:id="rId47"/>
    <p:sldId id="520" r:id="rId48"/>
    <p:sldId id="349" r:id="rId49"/>
    <p:sldId id="51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256"/>
            <p14:sldId id="515"/>
            <p14:sldId id="482"/>
            <p14:sldId id="516"/>
            <p14:sldId id="483"/>
            <p14:sldId id="511"/>
            <p14:sldId id="484"/>
            <p14:sldId id="485"/>
            <p14:sldId id="486"/>
            <p14:sldId id="487"/>
            <p14:sldId id="488"/>
            <p14:sldId id="489"/>
            <p14:sldId id="490"/>
            <p14:sldId id="491"/>
            <p14:sldId id="492"/>
            <p14:sldId id="493"/>
            <p14:sldId id="494"/>
            <p14:sldId id="495"/>
            <p14:sldId id="496"/>
            <p14:sldId id="524"/>
            <p14:sldId id="521"/>
            <p14:sldId id="497"/>
            <p14:sldId id="498"/>
            <p14:sldId id="499"/>
            <p14:sldId id="500"/>
            <p14:sldId id="501"/>
            <p14:sldId id="502"/>
            <p14:sldId id="503"/>
            <p14:sldId id="504"/>
            <p14:sldId id="517"/>
            <p14:sldId id="505"/>
            <p14:sldId id="506"/>
            <p14:sldId id="512"/>
            <p14:sldId id="507"/>
            <p14:sldId id="513"/>
            <p14:sldId id="508"/>
            <p14:sldId id="509"/>
            <p14:sldId id="523"/>
            <p14:sldId id="518"/>
            <p14:sldId id="519"/>
            <p14:sldId id="514"/>
            <p14:sldId id="525"/>
            <p14:sldId id="520"/>
            <p14:sldId id="349"/>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7" d="100"/>
          <a:sy n="107" d="100"/>
        </p:scale>
        <p:origin x="714" y="114"/>
      </p:cViewPr>
      <p:guideLst>
        <p:guide orient="horz" pos="2160"/>
        <p:guide pos="3840"/>
      </p:guideLst>
    </p:cSldViewPr>
  </p:slideViewPr>
  <p:notesTextViewPr>
    <p:cViewPr>
      <p:scale>
        <a:sx n="1" d="1"/>
        <a:sy n="1" d="1"/>
      </p:scale>
      <p:origin x="0" y="0"/>
    </p:cViewPr>
  </p:notesTextViewPr>
  <p:sorterViewPr>
    <p:cViewPr>
      <p:scale>
        <a:sx n="100" d="100"/>
        <a:sy n="100" d="100"/>
      </p:scale>
      <p:origin x="0" y="-125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21D40A-681F-44F0-89A9-00B7497C53D1}"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pPr rtl="1"/>
          <a:endParaRPr lang="ar-SA"/>
        </a:p>
      </dgm:t>
    </dgm:pt>
    <dgm:pt modelId="{52A20FC3-7C59-45FF-9605-58B413226779}">
      <dgm:prSet phldrT="[نص]"/>
      <dgm:spPr/>
      <dgm:t>
        <a:bodyPr/>
        <a:lstStyle/>
        <a:p>
          <a:pPr rtl="1"/>
          <a:r>
            <a:rPr lang="ar-JO" b="1" dirty="0">
              <a:solidFill>
                <a:schemeClr val="tx1"/>
              </a:solidFill>
              <a:latin typeface="Simplified Arabic" panose="02020603050405020304" pitchFamily="18" charset="-78"/>
              <a:cs typeface="Simplified Arabic" panose="02020603050405020304" pitchFamily="18" charset="-78"/>
            </a:rPr>
            <a:t>من هم الأشخاص الذين يهتمون بالبحث العلمي؟</a:t>
          </a:r>
          <a:endParaRPr lang="ar-SA" b="1" dirty="0">
            <a:solidFill>
              <a:schemeClr val="tx1"/>
            </a:solidFill>
          </a:endParaRPr>
        </a:p>
      </dgm:t>
    </dgm:pt>
    <dgm:pt modelId="{428E8D43-13C9-419A-BF9E-09C05166DDD1}" type="parTrans" cxnId="{922B3A1E-D843-42FE-B94D-A12382172178}">
      <dgm:prSet/>
      <dgm:spPr/>
      <dgm:t>
        <a:bodyPr/>
        <a:lstStyle/>
        <a:p>
          <a:pPr rtl="1"/>
          <a:endParaRPr lang="ar-SA"/>
        </a:p>
      </dgm:t>
    </dgm:pt>
    <dgm:pt modelId="{82148B4B-2EFB-41CD-BD0A-F49642A6D7D5}" type="sibTrans" cxnId="{922B3A1E-D843-42FE-B94D-A12382172178}">
      <dgm:prSet/>
      <dgm:spPr/>
      <dgm:t>
        <a:bodyPr/>
        <a:lstStyle/>
        <a:p>
          <a:pPr rtl="1"/>
          <a:endParaRPr lang="ar-SA"/>
        </a:p>
      </dgm:t>
    </dgm:pt>
    <dgm:pt modelId="{05B2FE53-8415-45CF-BD0B-9B37EC32DD23}">
      <dgm:prSet phldrT="[نص]"/>
      <dgm:spPr/>
      <dgm:t>
        <a:bodyPr/>
        <a:lstStyle/>
        <a:p>
          <a:pPr rtl="1"/>
          <a:r>
            <a:rPr lang="ar-JO" b="1" dirty="0">
              <a:solidFill>
                <a:schemeClr val="tx1"/>
              </a:solidFill>
            </a:rPr>
            <a:t>الباحثين</a:t>
          </a:r>
          <a:endParaRPr lang="ar-SA" b="1" dirty="0">
            <a:solidFill>
              <a:schemeClr val="tx1"/>
            </a:solidFill>
          </a:endParaRPr>
        </a:p>
      </dgm:t>
    </dgm:pt>
    <dgm:pt modelId="{DA26B6F6-64E4-4308-9233-30AC9514B439}" type="parTrans" cxnId="{05D21039-A194-4DF1-9F9B-DF77B1F35441}">
      <dgm:prSet/>
      <dgm:spPr/>
      <dgm:t>
        <a:bodyPr/>
        <a:lstStyle/>
        <a:p>
          <a:pPr rtl="1"/>
          <a:endParaRPr lang="ar-SA"/>
        </a:p>
      </dgm:t>
    </dgm:pt>
    <dgm:pt modelId="{9EFFB62E-10CD-41EA-9EE7-B359A61B98D6}" type="sibTrans" cxnId="{05D21039-A194-4DF1-9F9B-DF77B1F35441}">
      <dgm:prSet/>
      <dgm:spPr/>
      <dgm:t>
        <a:bodyPr/>
        <a:lstStyle/>
        <a:p>
          <a:pPr rtl="1"/>
          <a:endParaRPr lang="ar-SA"/>
        </a:p>
      </dgm:t>
    </dgm:pt>
    <dgm:pt modelId="{554F9220-0823-455F-8EF9-AF75930B670B}">
      <dgm:prSet phldrT="[نص]"/>
      <dgm:spPr/>
      <dgm:t>
        <a:bodyPr/>
        <a:lstStyle/>
        <a:p>
          <a:pPr rtl="1"/>
          <a:r>
            <a:rPr lang="ar-JO" b="1" dirty="0">
              <a:solidFill>
                <a:schemeClr val="tx1"/>
              </a:solidFill>
            </a:rPr>
            <a:t>العلماء</a:t>
          </a:r>
          <a:endParaRPr lang="ar-SA" b="1" dirty="0">
            <a:solidFill>
              <a:schemeClr val="tx1"/>
            </a:solidFill>
          </a:endParaRPr>
        </a:p>
      </dgm:t>
    </dgm:pt>
    <dgm:pt modelId="{79976717-08EA-49F4-AA0F-C77BD6E1FFF2}" type="parTrans" cxnId="{CC80A599-796D-4DCB-9B9D-00300D19698D}">
      <dgm:prSet/>
      <dgm:spPr/>
      <dgm:t>
        <a:bodyPr/>
        <a:lstStyle/>
        <a:p>
          <a:pPr rtl="1"/>
          <a:endParaRPr lang="ar-SA"/>
        </a:p>
      </dgm:t>
    </dgm:pt>
    <dgm:pt modelId="{813E82D0-E5D0-48CE-A04E-5BEDE01D5914}" type="sibTrans" cxnId="{CC80A599-796D-4DCB-9B9D-00300D19698D}">
      <dgm:prSet/>
      <dgm:spPr/>
      <dgm:t>
        <a:bodyPr/>
        <a:lstStyle/>
        <a:p>
          <a:pPr rtl="1"/>
          <a:endParaRPr lang="ar-SA"/>
        </a:p>
      </dgm:t>
    </dgm:pt>
    <dgm:pt modelId="{7FBA8AE5-891A-4DCE-BFF0-78F662DB72A1}">
      <dgm:prSet phldrT="[نص]"/>
      <dgm:spPr/>
      <dgm:t>
        <a:bodyPr/>
        <a:lstStyle/>
        <a:p>
          <a:pPr rtl="1"/>
          <a:r>
            <a:rPr lang="ar-JO" b="1" dirty="0">
              <a:solidFill>
                <a:schemeClr val="tx1"/>
              </a:solidFill>
            </a:rPr>
            <a:t>طلبة الدراسات العليا</a:t>
          </a:r>
          <a:endParaRPr lang="ar-SA" b="1" dirty="0">
            <a:solidFill>
              <a:schemeClr val="tx1"/>
            </a:solidFill>
          </a:endParaRPr>
        </a:p>
      </dgm:t>
    </dgm:pt>
    <dgm:pt modelId="{60989169-BA70-4DF9-B639-5ECADB9BA522}" type="parTrans" cxnId="{700F1F2A-D7CA-4B47-A20C-C52FEF29C207}">
      <dgm:prSet/>
      <dgm:spPr/>
      <dgm:t>
        <a:bodyPr/>
        <a:lstStyle/>
        <a:p>
          <a:pPr rtl="1"/>
          <a:endParaRPr lang="ar-SA"/>
        </a:p>
      </dgm:t>
    </dgm:pt>
    <dgm:pt modelId="{ACDE67D0-6822-4C7C-AD70-3F6751FE3034}" type="sibTrans" cxnId="{700F1F2A-D7CA-4B47-A20C-C52FEF29C207}">
      <dgm:prSet/>
      <dgm:spPr/>
      <dgm:t>
        <a:bodyPr/>
        <a:lstStyle/>
        <a:p>
          <a:pPr rtl="1"/>
          <a:endParaRPr lang="ar-SA"/>
        </a:p>
      </dgm:t>
    </dgm:pt>
    <dgm:pt modelId="{FDA95FF7-1E2C-4362-B8AD-A93F2D8D2226}">
      <dgm:prSet phldrT="[نص]"/>
      <dgm:spPr/>
      <dgm:t>
        <a:bodyPr/>
        <a:lstStyle/>
        <a:p>
          <a:pPr rtl="1"/>
          <a:r>
            <a:rPr lang="ar-JO" b="1" dirty="0">
              <a:solidFill>
                <a:schemeClr val="tx1"/>
              </a:solidFill>
            </a:rPr>
            <a:t>كل إنسان مهما كان عمله أو مركزه</a:t>
          </a:r>
          <a:endParaRPr lang="ar-SA" b="1" dirty="0">
            <a:solidFill>
              <a:schemeClr val="tx1"/>
            </a:solidFill>
          </a:endParaRPr>
        </a:p>
      </dgm:t>
    </dgm:pt>
    <dgm:pt modelId="{825F80D6-AE5A-4ACA-81FD-9013FC169929}" type="parTrans" cxnId="{A16B554D-4176-477D-9803-7DAB8F47BA87}">
      <dgm:prSet/>
      <dgm:spPr/>
      <dgm:t>
        <a:bodyPr/>
        <a:lstStyle/>
        <a:p>
          <a:pPr rtl="1"/>
          <a:endParaRPr lang="ar-SA"/>
        </a:p>
      </dgm:t>
    </dgm:pt>
    <dgm:pt modelId="{55E5D325-EE0F-4D87-93F9-B5EF97E79B8B}" type="sibTrans" cxnId="{A16B554D-4176-477D-9803-7DAB8F47BA87}">
      <dgm:prSet/>
      <dgm:spPr/>
      <dgm:t>
        <a:bodyPr/>
        <a:lstStyle/>
        <a:p>
          <a:pPr rtl="1"/>
          <a:endParaRPr lang="ar-SA"/>
        </a:p>
      </dgm:t>
    </dgm:pt>
    <dgm:pt modelId="{88E9519A-55D6-4136-B4F0-A5FF8662106A}" type="pres">
      <dgm:prSet presAssocID="{8321D40A-681F-44F0-89A9-00B7497C53D1}" presName="cycle" presStyleCnt="0">
        <dgm:presLayoutVars>
          <dgm:chMax val="1"/>
          <dgm:dir/>
          <dgm:animLvl val="ctr"/>
          <dgm:resizeHandles val="exact"/>
        </dgm:presLayoutVars>
      </dgm:prSet>
      <dgm:spPr/>
    </dgm:pt>
    <dgm:pt modelId="{B98BDD3B-0EE6-4E8A-BE3F-71DE8CF71BCC}" type="pres">
      <dgm:prSet presAssocID="{52A20FC3-7C59-45FF-9605-58B413226779}" presName="centerShape" presStyleLbl="node0" presStyleIdx="0" presStyleCnt="1" custScaleX="451237" custLinFactNeighborX="31599" custLinFactNeighborY="-1249"/>
      <dgm:spPr/>
    </dgm:pt>
    <dgm:pt modelId="{317AF29F-E10B-48BB-A2D1-06B56BE37FFB}" type="pres">
      <dgm:prSet presAssocID="{DA26B6F6-64E4-4308-9233-30AC9514B439}" presName="parTrans" presStyleLbl="bgSibTrans2D1" presStyleIdx="0" presStyleCnt="4"/>
      <dgm:spPr/>
    </dgm:pt>
    <dgm:pt modelId="{3B933EF6-CDFD-4541-B434-EE3051FAB445}" type="pres">
      <dgm:prSet presAssocID="{05B2FE53-8415-45CF-BD0B-9B37EC32DD23}" presName="node" presStyleLbl="node1" presStyleIdx="0" presStyleCnt="4" custRadScaleRad="160746" custRadScaleInc="21380">
        <dgm:presLayoutVars>
          <dgm:bulletEnabled val="1"/>
        </dgm:presLayoutVars>
      </dgm:prSet>
      <dgm:spPr/>
    </dgm:pt>
    <dgm:pt modelId="{93E21604-19AB-477D-A639-3744BF2C152B}" type="pres">
      <dgm:prSet presAssocID="{79976717-08EA-49F4-AA0F-C77BD6E1FFF2}" presName="parTrans" presStyleLbl="bgSibTrans2D1" presStyleIdx="1" presStyleCnt="4"/>
      <dgm:spPr/>
    </dgm:pt>
    <dgm:pt modelId="{2851D70C-87B4-4F56-B134-EA3BB9744276}" type="pres">
      <dgm:prSet presAssocID="{554F9220-0823-455F-8EF9-AF75930B670B}" presName="node" presStyleLbl="node1" presStyleIdx="1" presStyleCnt="4">
        <dgm:presLayoutVars>
          <dgm:bulletEnabled val="1"/>
        </dgm:presLayoutVars>
      </dgm:prSet>
      <dgm:spPr/>
    </dgm:pt>
    <dgm:pt modelId="{B0E8FD55-A1EE-4E0A-826A-838E6B21B8CF}" type="pres">
      <dgm:prSet presAssocID="{60989169-BA70-4DF9-B639-5ECADB9BA522}" presName="parTrans" presStyleLbl="bgSibTrans2D1" presStyleIdx="2" presStyleCnt="4"/>
      <dgm:spPr/>
    </dgm:pt>
    <dgm:pt modelId="{888239B1-DC46-44EC-A923-C8C7D667F4C9}" type="pres">
      <dgm:prSet presAssocID="{7FBA8AE5-891A-4DCE-BFF0-78F662DB72A1}" presName="node" presStyleLbl="node1" presStyleIdx="2" presStyleCnt="4" custRadScaleRad="141873" custRadScaleInc="-6936">
        <dgm:presLayoutVars>
          <dgm:bulletEnabled val="1"/>
        </dgm:presLayoutVars>
      </dgm:prSet>
      <dgm:spPr/>
    </dgm:pt>
    <dgm:pt modelId="{CA7C8D8D-B958-4046-8ADA-52B1D77042BC}" type="pres">
      <dgm:prSet presAssocID="{825F80D6-AE5A-4ACA-81FD-9013FC169929}" presName="parTrans" presStyleLbl="bgSibTrans2D1" presStyleIdx="3" presStyleCnt="4"/>
      <dgm:spPr/>
    </dgm:pt>
    <dgm:pt modelId="{B4B62B7A-92B2-47FE-87F1-99AB11E78EDB}" type="pres">
      <dgm:prSet presAssocID="{FDA95FF7-1E2C-4362-B8AD-A93F2D8D2226}" presName="node" presStyleLbl="node1" presStyleIdx="3" presStyleCnt="4" custRadScaleRad="158635" custRadScaleInc="-26745">
        <dgm:presLayoutVars>
          <dgm:bulletEnabled val="1"/>
        </dgm:presLayoutVars>
      </dgm:prSet>
      <dgm:spPr/>
    </dgm:pt>
  </dgm:ptLst>
  <dgm:cxnLst>
    <dgm:cxn modelId="{0402D60A-0F2E-415D-A2BB-66A27858EFF7}" type="presOf" srcId="{DA26B6F6-64E4-4308-9233-30AC9514B439}" destId="{317AF29F-E10B-48BB-A2D1-06B56BE37FFB}" srcOrd="0" destOrd="0" presId="urn:microsoft.com/office/officeart/2005/8/layout/radial4"/>
    <dgm:cxn modelId="{922B3A1E-D843-42FE-B94D-A12382172178}" srcId="{8321D40A-681F-44F0-89A9-00B7497C53D1}" destId="{52A20FC3-7C59-45FF-9605-58B413226779}" srcOrd="0" destOrd="0" parTransId="{428E8D43-13C9-419A-BF9E-09C05166DDD1}" sibTransId="{82148B4B-2EFB-41CD-BD0A-F49642A6D7D5}"/>
    <dgm:cxn modelId="{700F1F2A-D7CA-4B47-A20C-C52FEF29C207}" srcId="{52A20FC3-7C59-45FF-9605-58B413226779}" destId="{7FBA8AE5-891A-4DCE-BFF0-78F662DB72A1}" srcOrd="2" destOrd="0" parTransId="{60989169-BA70-4DF9-B639-5ECADB9BA522}" sibTransId="{ACDE67D0-6822-4C7C-AD70-3F6751FE3034}"/>
    <dgm:cxn modelId="{D5B5E32D-4D8C-48C6-9851-DC2E43A5B2FC}" type="presOf" srcId="{60989169-BA70-4DF9-B639-5ECADB9BA522}" destId="{B0E8FD55-A1EE-4E0A-826A-838E6B21B8CF}" srcOrd="0" destOrd="0" presId="urn:microsoft.com/office/officeart/2005/8/layout/radial4"/>
    <dgm:cxn modelId="{05D21039-A194-4DF1-9F9B-DF77B1F35441}" srcId="{52A20FC3-7C59-45FF-9605-58B413226779}" destId="{05B2FE53-8415-45CF-BD0B-9B37EC32DD23}" srcOrd="0" destOrd="0" parTransId="{DA26B6F6-64E4-4308-9233-30AC9514B439}" sibTransId="{9EFFB62E-10CD-41EA-9EE7-B359A61B98D6}"/>
    <dgm:cxn modelId="{68752040-B855-4249-A8D9-94A45CE39C86}" type="presOf" srcId="{7FBA8AE5-891A-4DCE-BFF0-78F662DB72A1}" destId="{888239B1-DC46-44EC-A923-C8C7D667F4C9}" srcOrd="0" destOrd="0" presId="urn:microsoft.com/office/officeart/2005/8/layout/radial4"/>
    <dgm:cxn modelId="{A16B554D-4176-477D-9803-7DAB8F47BA87}" srcId="{52A20FC3-7C59-45FF-9605-58B413226779}" destId="{FDA95FF7-1E2C-4362-B8AD-A93F2D8D2226}" srcOrd="3" destOrd="0" parTransId="{825F80D6-AE5A-4ACA-81FD-9013FC169929}" sibTransId="{55E5D325-EE0F-4D87-93F9-B5EF97E79B8B}"/>
    <dgm:cxn modelId="{4164BF54-9024-42C9-903C-F378D043B5EE}" type="presOf" srcId="{825F80D6-AE5A-4ACA-81FD-9013FC169929}" destId="{CA7C8D8D-B958-4046-8ADA-52B1D77042BC}" srcOrd="0" destOrd="0" presId="urn:microsoft.com/office/officeart/2005/8/layout/radial4"/>
    <dgm:cxn modelId="{89AE9283-EAC4-4670-AB77-38D6BDE23E9C}" type="presOf" srcId="{FDA95FF7-1E2C-4362-B8AD-A93F2D8D2226}" destId="{B4B62B7A-92B2-47FE-87F1-99AB11E78EDB}" srcOrd="0" destOrd="0" presId="urn:microsoft.com/office/officeart/2005/8/layout/radial4"/>
    <dgm:cxn modelId="{CC80A599-796D-4DCB-9B9D-00300D19698D}" srcId="{52A20FC3-7C59-45FF-9605-58B413226779}" destId="{554F9220-0823-455F-8EF9-AF75930B670B}" srcOrd="1" destOrd="0" parTransId="{79976717-08EA-49F4-AA0F-C77BD6E1FFF2}" sibTransId="{813E82D0-E5D0-48CE-A04E-5BEDE01D5914}"/>
    <dgm:cxn modelId="{3D046AB0-9671-40DE-93F6-0F9AD31EA5EC}" type="presOf" srcId="{8321D40A-681F-44F0-89A9-00B7497C53D1}" destId="{88E9519A-55D6-4136-B4F0-A5FF8662106A}" srcOrd="0" destOrd="0" presId="urn:microsoft.com/office/officeart/2005/8/layout/radial4"/>
    <dgm:cxn modelId="{993239C4-B76F-431F-803B-D8B776CB14AC}" type="presOf" srcId="{79976717-08EA-49F4-AA0F-C77BD6E1FFF2}" destId="{93E21604-19AB-477D-A639-3744BF2C152B}" srcOrd="0" destOrd="0" presId="urn:microsoft.com/office/officeart/2005/8/layout/radial4"/>
    <dgm:cxn modelId="{9829DFC6-15C2-48EB-9B55-96CCD2DC2C7E}" type="presOf" srcId="{52A20FC3-7C59-45FF-9605-58B413226779}" destId="{B98BDD3B-0EE6-4E8A-BE3F-71DE8CF71BCC}" srcOrd="0" destOrd="0" presId="urn:microsoft.com/office/officeart/2005/8/layout/radial4"/>
    <dgm:cxn modelId="{6DA0B1D0-E757-46BF-A1CE-84BD51F2565D}" type="presOf" srcId="{554F9220-0823-455F-8EF9-AF75930B670B}" destId="{2851D70C-87B4-4F56-B134-EA3BB9744276}" srcOrd="0" destOrd="0" presId="urn:microsoft.com/office/officeart/2005/8/layout/radial4"/>
    <dgm:cxn modelId="{AC3A9CF8-1F19-4AF1-8F89-AE69D1B1D2CF}" type="presOf" srcId="{05B2FE53-8415-45CF-BD0B-9B37EC32DD23}" destId="{3B933EF6-CDFD-4541-B434-EE3051FAB445}" srcOrd="0" destOrd="0" presId="urn:microsoft.com/office/officeart/2005/8/layout/radial4"/>
    <dgm:cxn modelId="{F5336C6A-BD3A-422E-8DF5-D23A52F3C4F9}" type="presParOf" srcId="{88E9519A-55D6-4136-B4F0-A5FF8662106A}" destId="{B98BDD3B-0EE6-4E8A-BE3F-71DE8CF71BCC}" srcOrd="0" destOrd="0" presId="urn:microsoft.com/office/officeart/2005/8/layout/radial4"/>
    <dgm:cxn modelId="{317A2B5F-6AC8-4E08-BF59-9F73B6637CF6}" type="presParOf" srcId="{88E9519A-55D6-4136-B4F0-A5FF8662106A}" destId="{317AF29F-E10B-48BB-A2D1-06B56BE37FFB}" srcOrd="1" destOrd="0" presId="urn:microsoft.com/office/officeart/2005/8/layout/radial4"/>
    <dgm:cxn modelId="{2863BE97-9C6C-4B9B-9933-5C1D84C88218}" type="presParOf" srcId="{88E9519A-55D6-4136-B4F0-A5FF8662106A}" destId="{3B933EF6-CDFD-4541-B434-EE3051FAB445}" srcOrd="2" destOrd="0" presId="urn:microsoft.com/office/officeart/2005/8/layout/radial4"/>
    <dgm:cxn modelId="{965344E2-13B3-49D2-969C-F5F6F778FAFB}" type="presParOf" srcId="{88E9519A-55D6-4136-B4F0-A5FF8662106A}" destId="{93E21604-19AB-477D-A639-3744BF2C152B}" srcOrd="3" destOrd="0" presId="urn:microsoft.com/office/officeart/2005/8/layout/radial4"/>
    <dgm:cxn modelId="{925CCA42-54C2-433D-835E-FC1F3B306FC3}" type="presParOf" srcId="{88E9519A-55D6-4136-B4F0-A5FF8662106A}" destId="{2851D70C-87B4-4F56-B134-EA3BB9744276}" srcOrd="4" destOrd="0" presId="urn:microsoft.com/office/officeart/2005/8/layout/radial4"/>
    <dgm:cxn modelId="{A3FA2D21-416C-42A8-B09E-72A55B5BB61B}" type="presParOf" srcId="{88E9519A-55D6-4136-B4F0-A5FF8662106A}" destId="{B0E8FD55-A1EE-4E0A-826A-838E6B21B8CF}" srcOrd="5" destOrd="0" presId="urn:microsoft.com/office/officeart/2005/8/layout/radial4"/>
    <dgm:cxn modelId="{FE37FB24-CA00-4574-9FAE-3D3AB10EBA23}" type="presParOf" srcId="{88E9519A-55D6-4136-B4F0-A5FF8662106A}" destId="{888239B1-DC46-44EC-A923-C8C7D667F4C9}" srcOrd="6" destOrd="0" presId="urn:microsoft.com/office/officeart/2005/8/layout/radial4"/>
    <dgm:cxn modelId="{EA2E75F6-2F39-45D9-940A-5FEF1BA789DE}" type="presParOf" srcId="{88E9519A-55D6-4136-B4F0-A5FF8662106A}" destId="{CA7C8D8D-B958-4046-8ADA-52B1D77042BC}" srcOrd="7" destOrd="0" presId="urn:microsoft.com/office/officeart/2005/8/layout/radial4"/>
    <dgm:cxn modelId="{6AC9963A-B8A1-4957-8122-CDA5387F05DF}" type="presParOf" srcId="{88E9519A-55D6-4136-B4F0-A5FF8662106A}" destId="{B4B62B7A-92B2-47FE-87F1-99AB11E78EDB}" srcOrd="8" destOrd="0" presId="urn:microsoft.com/office/officeart/2005/8/layout/radial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BDD3B-0EE6-4E8A-BE3F-71DE8CF71BCC}">
      <dsp:nvSpPr>
        <dsp:cNvPr id="0" name=""/>
        <dsp:cNvSpPr/>
      </dsp:nvSpPr>
      <dsp:spPr>
        <a:xfrm>
          <a:off x="271576" y="2126191"/>
          <a:ext cx="9446463" cy="20934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23495" numCol="1" spcCol="1270" anchor="ctr" anchorCtr="0">
          <a:noAutofit/>
        </a:bodyPr>
        <a:lstStyle/>
        <a:p>
          <a:pPr marL="0" lvl="0" indent="0" algn="ctr" defTabSz="1644650" rtl="1">
            <a:lnSpc>
              <a:spcPct val="90000"/>
            </a:lnSpc>
            <a:spcBef>
              <a:spcPct val="0"/>
            </a:spcBef>
            <a:spcAft>
              <a:spcPct val="35000"/>
            </a:spcAft>
            <a:buNone/>
          </a:pPr>
          <a:r>
            <a:rPr lang="ar-JO" sz="3700" b="1" kern="1200" dirty="0">
              <a:solidFill>
                <a:schemeClr val="tx1"/>
              </a:solidFill>
              <a:latin typeface="Simplified Arabic" panose="02020603050405020304" pitchFamily="18" charset="-78"/>
              <a:cs typeface="Simplified Arabic" panose="02020603050405020304" pitchFamily="18" charset="-78"/>
            </a:rPr>
            <a:t>من هم الأشخاص الذين يهتمون بالبحث العلمي؟</a:t>
          </a:r>
          <a:endParaRPr lang="ar-SA" sz="3700" b="1" kern="1200" dirty="0">
            <a:solidFill>
              <a:schemeClr val="tx1"/>
            </a:solidFill>
          </a:endParaRPr>
        </a:p>
      </dsp:txBody>
      <dsp:txXfrm>
        <a:off x="1654978" y="2432771"/>
        <a:ext cx="6679659" cy="1480299"/>
      </dsp:txXfrm>
    </dsp:sp>
    <dsp:sp modelId="{317AF29F-E10B-48BB-A2D1-06B56BE37FFB}">
      <dsp:nvSpPr>
        <dsp:cNvPr id="0" name=""/>
        <dsp:cNvSpPr/>
      </dsp:nvSpPr>
      <dsp:spPr>
        <a:xfrm rot="12209463">
          <a:off x="915192" y="1516837"/>
          <a:ext cx="1911267"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B933EF6-CDFD-4541-B434-EE3051FAB445}">
      <dsp:nvSpPr>
        <dsp:cNvPr id="0" name=""/>
        <dsp:cNvSpPr/>
      </dsp:nvSpPr>
      <dsp:spPr>
        <a:xfrm>
          <a:off x="0" y="638719"/>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rtl="1">
            <a:lnSpc>
              <a:spcPct val="90000"/>
            </a:lnSpc>
            <a:spcBef>
              <a:spcPct val="0"/>
            </a:spcBef>
            <a:spcAft>
              <a:spcPct val="35000"/>
            </a:spcAft>
            <a:buNone/>
          </a:pPr>
          <a:r>
            <a:rPr lang="ar-JO" sz="2900" b="1" kern="1200" dirty="0">
              <a:solidFill>
                <a:schemeClr val="tx1"/>
              </a:solidFill>
            </a:rPr>
            <a:t>الباحثين</a:t>
          </a:r>
          <a:endParaRPr lang="ar-SA" sz="2900" b="1" kern="1200" dirty="0">
            <a:solidFill>
              <a:schemeClr val="tx1"/>
            </a:solidFill>
          </a:endParaRPr>
        </a:p>
      </dsp:txBody>
      <dsp:txXfrm>
        <a:off x="46600" y="685319"/>
        <a:ext cx="1895586" cy="1497829"/>
      </dsp:txXfrm>
    </dsp:sp>
    <dsp:sp modelId="{93E21604-19AB-477D-A639-3744BF2C152B}">
      <dsp:nvSpPr>
        <dsp:cNvPr id="0" name=""/>
        <dsp:cNvSpPr/>
      </dsp:nvSpPr>
      <dsp:spPr>
        <a:xfrm rot="14506773">
          <a:off x="3341237" y="1129717"/>
          <a:ext cx="1434339"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851D70C-87B4-4F56-B134-EA3BB9744276}">
      <dsp:nvSpPr>
        <dsp:cNvPr id="0" name=""/>
        <dsp:cNvSpPr/>
      </dsp:nvSpPr>
      <dsp:spPr>
        <a:xfrm>
          <a:off x="2724889" y="598"/>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rtl="1">
            <a:lnSpc>
              <a:spcPct val="90000"/>
            </a:lnSpc>
            <a:spcBef>
              <a:spcPct val="0"/>
            </a:spcBef>
            <a:spcAft>
              <a:spcPct val="35000"/>
            </a:spcAft>
            <a:buNone/>
          </a:pPr>
          <a:r>
            <a:rPr lang="ar-JO" sz="2900" b="1" kern="1200" dirty="0">
              <a:solidFill>
                <a:schemeClr val="tx1"/>
              </a:solidFill>
            </a:rPr>
            <a:t>العلماء</a:t>
          </a:r>
          <a:endParaRPr lang="ar-SA" sz="2900" b="1" kern="1200" dirty="0">
            <a:solidFill>
              <a:schemeClr val="tx1"/>
            </a:solidFill>
          </a:endParaRPr>
        </a:p>
      </dsp:txBody>
      <dsp:txXfrm>
        <a:off x="2771489" y="47198"/>
        <a:ext cx="1895586" cy="1497829"/>
      </dsp:txXfrm>
    </dsp:sp>
    <dsp:sp modelId="{B0E8FD55-A1EE-4E0A-826A-838E6B21B8CF}">
      <dsp:nvSpPr>
        <dsp:cNvPr id="0" name=""/>
        <dsp:cNvSpPr/>
      </dsp:nvSpPr>
      <dsp:spPr>
        <a:xfrm rot="17909062">
          <a:off x="5222354" y="1129478"/>
          <a:ext cx="1438725"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88239B1-DC46-44EC-A923-C8C7D667F4C9}">
      <dsp:nvSpPr>
        <dsp:cNvPr id="0" name=""/>
        <dsp:cNvSpPr/>
      </dsp:nvSpPr>
      <dsp:spPr>
        <a:xfrm>
          <a:off x="5290401" y="0"/>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rtl="1">
            <a:lnSpc>
              <a:spcPct val="90000"/>
            </a:lnSpc>
            <a:spcBef>
              <a:spcPct val="0"/>
            </a:spcBef>
            <a:spcAft>
              <a:spcPct val="35000"/>
            </a:spcAft>
            <a:buNone/>
          </a:pPr>
          <a:r>
            <a:rPr lang="ar-JO" sz="2900" b="1" kern="1200" dirty="0">
              <a:solidFill>
                <a:schemeClr val="tx1"/>
              </a:solidFill>
            </a:rPr>
            <a:t>طلبة الدراسات العليا</a:t>
          </a:r>
          <a:endParaRPr lang="ar-SA" sz="2900" b="1" kern="1200" dirty="0">
            <a:solidFill>
              <a:schemeClr val="tx1"/>
            </a:solidFill>
          </a:endParaRPr>
        </a:p>
      </dsp:txBody>
      <dsp:txXfrm>
        <a:off x="5337001" y="46600"/>
        <a:ext cx="1895586" cy="1497829"/>
      </dsp:txXfrm>
    </dsp:sp>
    <dsp:sp modelId="{CA7C8D8D-B958-4046-8ADA-52B1D77042BC}">
      <dsp:nvSpPr>
        <dsp:cNvPr id="0" name=""/>
        <dsp:cNvSpPr/>
      </dsp:nvSpPr>
      <dsp:spPr>
        <a:xfrm rot="19976456">
          <a:off x="6869100" y="1430650"/>
          <a:ext cx="1904833" cy="596635"/>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4B62B7A-92B2-47FE-87F1-99AB11E78EDB}">
      <dsp:nvSpPr>
        <dsp:cNvPr id="0" name=""/>
        <dsp:cNvSpPr/>
      </dsp:nvSpPr>
      <dsp:spPr>
        <a:xfrm>
          <a:off x="7675287" y="500190"/>
          <a:ext cx="1988786" cy="15910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245" tIns="55245" rIns="55245" bIns="55245" numCol="1" spcCol="1270" anchor="ctr" anchorCtr="0">
          <a:noAutofit/>
        </a:bodyPr>
        <a:lstStyle/>
        <a:p>
          <a:pPr marL="0" lvl="0" indent="0" algn="ctr" defTabSz="1289050" rtl="1">
            <a:lnSpc>
              <a:spcPct val="90000"/>
            </a:lnSpc>
            <a:spcBef>
              <a:spcPct val="0"/>
            </a:spcBef>
            <a:spcAft>
              <a:spcPct val="35000"/>
            </a:spcAft>
            <a:buNone/>
          </a:pPr>
          <a:r>
            <a:rPr lang="ar-JO" sz="2900" b="1" kern="1200" dirty="0">
              <a:solidFill>
                <a:schemeClr val="tx1"/>
              </a:solidFill>
            </a:rPr>
            <a:t>كل إنسان مهما كان عمله أو مركزه</a:t>
          </a:r>
          <a:endParaRPr lang="ar-SA" sz="2900" b="1" kern="1200" dirty="0">
            <a:solidFill>
              <a:schemeClr val="tx1"/>
            </a:solidFill>
          </a:endParaRPr>
        </a:p>
      </dsp:txBody>
      <dsp:txXfrm>
        <a:off x="7721887" y="546790"/>
        <a:ext cx="1895586" cy="1497829"/>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6/10/2023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49</a:t>
            </a:fld>
            <a:endParaRPr lang="en-US"/>
          </a:p>
        </p:txBody>
      </p:sp>
    </p:spTree>
    <p:extLst>
      <p:ext uri="{BB962C8B-B14F-4D97-AF65-F5344CB8AC3E}">
        <p14:creationId xmlns:p14="http://schemas.microsoft.com/office/powerpoint/2010/main" val="3593181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6/10/2023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email">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9.svg"/><Relationship Id="rId12" Type="http://schemas.openxmlformats.org/officeDocument/2006/relationships/image" Target="../media/image6.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8.png"/><Relationship Id="rId11" Type="http://schemas.openxmlformats.org/officeDocument/2006/relationships/image" Target="../media/image11.svg"/><Relationship Id="rId5" Type="http://schemas.openxmlformats.org/officeDocument/2006/relationships/image" Target="../media/image7.jpeg"/><Relationship Id="rId10" Type="http://schemas.openxmlformats.org/officeDocument/2006/relationships/image" Target="../media/image10.png"/><Relationship Id="rId4" Type="http://schemas.openxmlformats.org/officeDocument/2006/relationships/notesSlide" Target="../notesSlides/notesSlide2.xml"/><Relationship Id="rId9" Type="http://schemas.openxmlformats.org/officeDocument/2006/relationships/image" Target="../media/image5.svg"/></Relationships>
</file>

<file path=ppt/slides/_rels/slide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slideLayout" Target="../slideLayouts/slideLayout14.xml"/><Relationship Id="rId7" Type="http://schemas.openxmlformats.org/officeDocument/2006/relationships/image" Target="../media/image14.pn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13.png"/><Relationship Id="rId11" Type="http://schemas.openxmlformats.org/officeDocument/2006/relationships/image" Target="../media/image6.png"/><Relationship Id="rId5" Type="http://schemas.openxmlformats.org/officeDocument/2006/relationships/image" Target="../media/image12.jpeg"/><Relationship Id="rId10" Type="http://schemas.openxmlformats.org/officeDocument/2006/relationships/image" Target="../media/image9.svg"/><Relationship Id="rId4" Type="http://schemas.openxmlformats.org/officeDocument/2006/relationships/notesSlide" Target="../notesSlides/notesSlide3.xm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image" Target="../media/image9.svg"/><Relationship Id="rId2" Type="http://schemas.openxmlformats.org/officeDocument/2006/relationships/audio" Target="../media/media4.wma"/><Relationship Id="rId1" Type="http://schemas.microsoft.com/office/2007/relationships/media" Target="../media/media4.wma"/><Relationship Id="rId6" Type="http://schemas.openxmlformats.org/officeDocument/2006/relationships/image" Target="../media/image8.png"/><Relationship Id="rId5" Type="http://schemas.openxmlformats.org/officeDocument/2006/relationships/image" Target="../media/image15.sv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11.svg"/></Relationships>
</file>

<file path=ppt/slides/_rels/slide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5.wma"/><Relationship Id="rId1" Type="http://schemas.microsoft.com/office/2007/relationships/media" Target="../media/media5.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6.wma"/><Relationship Id="rId1" Type="http://schemas.microsoft.com/office/2007/relationships/media" Target="../media/media6.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7.wma"/><Relationship Id="rId1" Type="http://schemas.microsoft.com/office/2007/relationships/media" Target="../media/media7.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8.wma"/><Relationship Id="rId1" Type="http://schemas.microsoft.com/office/2007/relationships/media" Target="../media/media8.wma"/><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16.jpeg"/></Relationships>
</file>

<file path=ppt/slides/_rels/slide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0.wma"/><Relationship Id="rId1" Type="http://schemas.microsoft.com/office/2007/relationships/media" Target="../media/media10.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1.wma"/><Relationship Id="rId1" Type="http://schemas.microsoft.com/office/2007/relationships/media" Target="../media/media11.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2.wma"/><Relationship Id="rId1" Type="http://schemas.microsoft.com/office/2007/relationships/media" Target="../media/media12.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3.wma"/><Relationship Id="rId1" Type="http://schemas.microsoft.com/office/2007/relationships/media" Target="../media/media13.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4.wma"/><Relationship Id="rId1" Type="http://schemas.microsoft.com/office/2007/relationships/media" Target="../media/media14.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6.wma"/><Relationship Id="rId1" Type="http://schemas.microsoft.com/office/2007/relationships/media" Target="../media/media16.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7.wma"/><Relationship Id="rId1" Type="http://schemas.microsoft.com/office/2007/relationships/media" Target="../media/media17.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8.wma"/><Relationship Id="rId1" Type="http://schemas.microsoft.com/office/2007/relationships/media" Target="../media/media18.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9.wma"/><Relationship Id="rId1" Type="http://schemas.microsoft.com/office/2007/relationships/media" Target="../media/media19.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0.wma"/><Relationship Id="rId1" Type="http://schemas.microsoft.com/office/2007/relationships/media" Target="../media/media20.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1.wma"/><Relationship Id="rId1" Type="http://schemas.microsoft.com/office/2007/relationships/media" Target="../media/media21.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2.wma"/><Relationship Id="rId1" Type="http://schemas.microsoft.com/office/2007/relationships/media" Target="../media/media22.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3.wma"/><Relationship Id="rId1" Type="http://schemas.microsoft.com/office/2007/relationships/media" Target="../media/media23.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4.wma"/><Relationship Id="rId1" Type="http://schemas.microsoft.com/office/2007/relationships/media" Target="../media/media24.wma"/><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17.png"/></Relationships>
</file>

<file path=ppt/slides/_rels/slide2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5.wma"/><Relationship Id="rId1" Type="http://schemas.microsoft.com/office/2007/relationships/media" Target="../media/media25.wma"/><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18.jpeg"/></Relationships>
</file>

<file path=ppt/slides/_rels/slide2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6.wma"/><Relationship Id="rId1" Type="http://schemas.microsoft.com/office/2007/relationships/media" Target="../media/media26.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7.wma"/><Relationship Id="rId1" Type="http://schemas.microsoft.com/office/2007/relationships/media" Target="../media/media27.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8.wma"/><Relationship Id="rId1" Type="http://schemas.microsoft.com/office/2007/relationships/media" Target="../media/media28.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9.wma"/><Relationship Id="rId1" Type="http://schemas.microsoft.com/office/2007/relationships/media" Target="../media/media29.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0.wma"/><Relationship Id="rId1" Type="http://schemas.microsoft.com/office/2007/relationships/media" Target="../media/media30.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1.wma"/><Relationship Id="rId1" Type="http://schemas.microsoft.com/office/2007/relationships/media" Target="../media/media31.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2.wma"/><Relationship Id="rId1" Type="http://schemas.microsoft.com/office/2007/relationships/media" Target="../media/media32.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5.svg"/></Relationships>
</file>

<file path=ppt/slides/_rels/slide3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3.wma"/><Relationship Id="rId1" Type="http://schemas.microsoft.com/office/2007/relationships/media" Target="../media/media33.wma"/><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19.jpg"/></Relationships>
</file>

<file path=ppt/slides/_rels/slide3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4.wma"/><Relationship Id="rId1" Type="http://schemas.microsoft.com/office/2007/relationships/media" Target="../media/media34.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5.wma"/><Relationship Id="rId1" Type="http://schemas.microsoft.com/office/2007/relationships/media" Target="../media/media35.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6.wma"/><Relationship Id="rId1" Type="http://schemas.microsoft.com/office/2007/relationships/media" Target="../media/media36.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7.wma"/><Relationship Id="rId1" Type="http://schemas.microsoft.com/office/2007/relationships/media" Target="../media/media37.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3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8.wma"/><Relationship Id="rId1" Type="http://schemas.microsoft.com/office/2007/relationships/media" Target="../media/media38.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4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9.wma"/><Relationship Id="rId1" Type="http://schemas.microsoft.com/office/2007/relationships/media" Target="../media/media39.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4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40.wma"/><Relationship Id="rId1" Type="http://schemas.microsoft.com/office/2007/relationships/media" Target="../media/media40.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42.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1.xml"/><Relationship Id="rId3" Type="http://schemas.openxmlformats.org/officeDocument/2006/relationships/slideLayout" Target="../slideLayouts/slideLayout1.xml"/><Relationship Id="rId7" Type="http://schemas.openxmlformats.org/officeDocument/2006/relationships/image" Target="../media/image8.png"/><Relationship Id="rId12" Type="http://schemas.openxmlformats.org/officeDocument/2006/relationships/diagramColors" Target="../diagrams/colors1.xml"/><Relationship Id="rId2" Type="http://schemas.openxmlformats.org/officeDocument/2006/relationships/audio" Target="../media/media41.wma"/><Relationship Id="rId1" Type="http://schemas.microsoft.com/office/2007/relationships/media" Target="../media/media41.wma"/><Relationship Id="rId6" Type="http://schemas.openxmlformats.org/officeDocument/2006/relationships/image" Target="../media/image15.svg"/><Relationship Id="rId11" Type="http://schemas.openxmlformats.org/officeDocument/2006/relationships/diagramQuickStyle" Target="../diagrams/quickStyle1.xml"/><Relationship Id="rId5" Type="http://schemas.openxmlformats.org/officeDocument/2006/relationships/image" Target="../media/image14.png"/><Relationship Id="rId10" Type="http://schemas.openxmlformats.org/officeDocument/2006/relationships/diagramLayout" Target="../diagrams/layout1.xml"/><Relationship Id="rId4" Type="http://schemas.openxmlformats.org/officeDocument/2006/relationships/image" Target="../media/image13.png"/><Relationship Id="rId9" Type="http://schemas.openxmlformats.org/officeDocument/2006/relationships/diagramData" Target="../diagrams/data1.xml"/><Relationship Id="rId14" Type="http://schemas.openxmlformats.org/officeDocument/2006/relationships/image" Target="../media/image6.png"/></Relationships>
</file>

<file path=ppt/slides/_rels/slide4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42.wma"/><Relationship Id="rId1" Type="http://schemas.microsoft.com/office/2007/relationships/media" Target="../media/media42.wma"/><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20.jpg"/></Relationships>
</file>

<file path=ppt/slides/_rels/slide4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43.wma"/><Relationship Id="rId1" Type="http://schemas.microsoft.com/office/2007/relationships/media" Target="../media/media43.wma"/><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6.png"/><Relationship Id="rId4" Type="http://schemas.openxmlformats.org/officeDocument/2006/relationships/image" Target="../media/image13.png"/><Relationship Id="rId9" Type="http://schemas.openxmlformats.org/officeDocument/2006/relationships/image" Target="../media/image21.PNG"/></Relationships>
</file>

<file path=ppt/slides/_rels/slide4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44.wma"/><Relationship Id="rId1" Type="http://schemas.microsoft.com/office/2007/relationships/media" Target="../media/media44.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4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45.wma"/><Relationship Id="rId1" Type="http://schemas.microsoft.com/office/2007/relationships/media" Target="../media/media45.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4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46.wma"/><Relationship Id="rId1" Type="http://schemas.microsoft.com/office/2007/relationships/media" Target="../media/media46.wm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png"/></Relationships>
</file>

<file path=ppt/slides/_rels/slide4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slideLayout" Target="../slideLayouts/slideLayout16.xml"/><Relationship Id="rId7" Type="http://schemas.openxmlformats.org/officeDocument/2006/relationships/image" Target="../media/image10.png"/><Relationship Id="rId2" Type="http://schemas.openxmlformats.org/officeDocument/2006/relationships/audio" Target="../media/media47.wma"/><Relationship Id="rId1" Type="http://schemas.microsoft.com/office/2007/relationships/media" Target="../media/media47.wma"/><Relationship Id="rId6" Type="http://schemas.openxmlformats.org/officeDocument/2006/relationships/image" Target="../media/image24.svg"/><Relationship Id="rId11" Type="http://schemas.openxmlformats.org/officeDocument/2006/relationships/image" Target="../media/image6.png"/><Relationship Id="rId5" Type="http://schemas.openxmlformats.org/officeDocument/2006/relationships/image" Target="../media/image23.png"/><Relationship Id="rId10" Type="http://schemas.openxmlformats.org/officeDocument/2006/relationships/image" Target="../media/image5.svg"/><Relationship Id="rId4" Type="http://schemas.openxmlformats.org/officeDocument/2006/relationships/image" Target="../media/image22.jpeg"/><Relationship Id="rId9" Type="http://schemas.openxmlformats.org/officeDocument/2006/relationships/image" Target="../media/image4.png"/></Relationships>
</file>

<file path=ppt/slides/_rels/slide4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2.jpeg"/><Relationship Id="rId7" Type="http://schemas.openxmlformats.org/officeDocument/2006/relationships/image" Target="../media/image11.sv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24.svg"/><Relationship Id="rId4" Type="http://schemas.openxmlformats.org/officeDocument/2006/relationships/image" Target="../media/image23.png"/><Relationship Id="rId9"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986666"/>
            <a:ext cx="5431367" cy="1200329"/>
          </a:xfrm>
          <a:prstGeom prst="rect">
            <a:avLst/>
          </a:prstGeom>
          <a:noFill/>
        </p:spPr>
        <p:txBody>
          <a:bodyPr wrap="square" rtlCol="0">
            <a:spAutoFit/>
          </a:bodyPr>
          <a:lstStyle/>
          <a:p>
            <a:pPr algn="r" rtl="1"/>
            <a:r>
              <a:rPr lang="ar-JO" sz="4000" b="1" dirty="0">
                <a:latin typeface="Tajawal Medium" panose="00000600000000000000" pitchFamily="2" charset="-78"/>
                <a:cs typeface="Tajawal Medium" panose="00000600000000000000" pitchFamily="2" charset="-78"/>
              </a:rPr>
              <a:t>إعداد: </a:t>
            </a:r>
          </a:p>
          <a:p>
            <a:pPr algn="r" rtl="1"/>
            <a:r>
              <a:rPr lang="ar-JO" sz="3200" b="1" dirty="0">
                <a:latin typeface="Tajawal Medium" panose="00000600000000000000" pitchFamily="2" charset="-78"/>
                <a:cs typeface="Tajawal Medium" panose="00000600000000000000" pitchFamily="2" charset="-78"/>
              </a:rPr>
              <a:t>د. </a:t>
            </a:r>
            <a:r>
              <a:rPr lang="ar-JO" sz="3200" b="1" dirty="0" err="1">
                <a:latin typeface="Tajawal Medium" panose="00000600000000000000" pitchFamily="2" charset="-78"/>
                <a:cs typeface="Tajawal Medium" panose="00000600000000000000" pitchFamily="2" charset="-78"/>
              </a:rPr>
              <a:t>الاء</a:t>
            </a:r>
            <a:r>
              <a:rPr lang="ar-JO" sz="3200" b="1" dirty="0">
                <a:latin typeface="Tajawal Medium" panose="00000600000000000000" pitchFamily="2" charset="-78"/>
                <a:cs typeface="Tajawal Medium" panose="00000600000000000000" pitchFamily="2" charset="-78"/>
              </a:rPr>
              <a:t> طارق </a:t>
            </a:r>
            <a:r>
              <a:rPr lang="ar-JO" sz="3200" b="1" dirty="0" err="1">
                <a:latin typeface="Tajawal Medium" panose="00000600000000000000" pitchFamily="2" charset="-78"/>
                <a:cs typeface="Tajawal Medium" panose="00000600000000000000" pitchFamily="2" charset="-78"/>
              </a:rPr>
              <a:t>الضمرات</a:t>
            </a:r>
            <a:endParaRPr lang="en-US" sz="3200" b="1" dirty="0">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5" cstate="email">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8E5A6D"/>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2449497" y="5992568"/>
            <a:ext cx="3115621" cy="769441"/>
          </a:xfrm>
          <a:prstGeom prst="rect">
            <a:avLst/>
          </a:prstGeom>
        </p:spPr>
        <p:txBody>
          <a:bodyPr wrap="square">
            <a:spAutoFit/>
          </a:bodyPr>
          <a:lstStyle/>
          <a:p>
            <a:pPr algn="r"/>
            <a:r>
              <a:rPr lang="ar-JO" sz="4400" dirty="0"/>
              <a:t>القيادة التربوية</a:t>
            </a:r>
          </a:p>
        </p:txBody>
      </p:sp>
      <p:pic>
        <p:nvPicPr>
          <p:cNvPr id="4" name="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7595" y="5687768"/>
            <a:ext cx="609600" cy="609600"/>
          </a:xfrm>
          <a:prstGeom prst="rect">
            <a:avLst/>
          </a:prstGeom>
        </p:spPr>
      </p:pic>
    </p:spTree>
    <p:extLst>
      <p:ext uri="{BB962C8B-B14F-4D97-AF65-F5344CB8AC3E}">
        <p14:creationId xmlns:p14="http://schemas.microsoft.com/office/powerpoint/2010/main" val="13243884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44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cstate="email">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905818" y="3748479"/>
            <a:ext cx="6611105" cy="1446550"/>
          </a:xfrm>
          <a:prstGeom prst="rect">
            <a:avLst/>
          </a:prstGeom>
          <a:noFill/>
        </p:spPr>
        <p:txBody>
          <a:bodyPr wrap="none" rtlCol="0">
            <a:spAutoFit/>
          </a:bodyPr>
          <a:lstStyle/>
          <a:p>
            <a:pPr algn="r"/>
            <a:r>
              <a:rPr lang="ar-JO" sz="4400" b="1" dirty="0">
                <a:solidFill>
                  <a:schemeClr val="bg1"/>
                </a:solidFill>
                <a:latin typeface="Tajawal Medium" panose="00000600000000000000" pitchFamily="2" charset="-78"/>
                <a:cs typeface="Tajawal Medium" panose="00000600000000000000" pitchFamily="2" charset="-78"/>
              </a:rPr>
              <a:t>المحاضرة الأولى</a:t>
            </a:r>
          </a:p>
          <a:p>
            <a:r>
              <a:rPr lang="ar-JO" sz="4400" b="1" dirty="0">
                <a:solidFill>
                  <a:schemeClr val="bg1"/>
                </a:solidFill>
                <a:latin typeface="Tajawal Medium" panose="00000600000000000000" pitchFamily="2" charset="-78"/>
                <a:cs typeface="Tajawal Medium" panose="00000600000000000000" pitchFamily="2" charset="-78"/>
              </a:rPr>
              <a:t>أساليب البحث العلمي</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9175057" y="248508"/>
            <a:ext cx="2649477" cy="1166001"/>
          </a:xfrm>
          <a:prstGeom prst="rect">
            <a:avLst/>
          </a:prstGeom>
        </p:spPr>
      </p:pic>
      <p:pic>
        <p:nvPicPr>
          <p:cNvPr id="3" name="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459185" y="4887538"/>
            <a:ext cx="609600" cy="609600"/>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1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02480" y="1279458"/>
            <a:ext cx="6924306" cy="5262979"/>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مفهوم البحث ومفهوم العلم</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العلم والمعرفة</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خصائص العلم</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طرق الوصول إلى المعرفة</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مفهوم البحث العلمي</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أهمية البحث العلمي وأهدافه</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خصائص البحث العلمي</a:t>
            </a: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مقومات البحث العلمي</a:t>
            </a:r>
          </a:p>
          <a:p>
            <a:pPr marL="457200" indent="-457200" algn="r" rtl="1">
              <a:buFontTx/>
              <a:buChar char="-"/>
            </a:pPr>
            <a:r>
              <a:rPr lang="ar-SA" sz="2800" b="1" dirty="0">
                <a:latin typeface="Simplified Arabic" panose="02020603050405020304" pitchFamily="18" charset="-78"/>
                <a:cs typeface="Simplified Arabic" panose="02020603050405020304" pitchFamily="18" charset="-78"/>
              </a:rPr>
              <a:t>سمات الباحث العلمي</a:t>
            </a:r>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r>
              <a:rPr lang="ar-JO" sz="2800" b="1" dirty="0">
                <a:latin typeface="Simplified Arabic" panose="02020603050405020304" pitchFamily="18" charset="-78"/>
                <a:cs typeface="Simplified Arabic" panose="02020603050405020304" pitchFamily="18" charset="-78"/>
              </a:rPr>
              <a:t>صعوبات البحث العلمي</a:t>
            </a: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4" name="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364043" y="4963888"/>
            <a:ext cx="609600" cy="609600"/>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82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771923" y="2125880"/>
            <a:ext cx="8682717" cy="3108543"/>
          </a:xfrm>
          <a:prstGeom prst="rect">
            <a:avLst/>
          </a:prstGeom>
          <a:noFill/>
        </p:spPr>
        <p:txBody>
          <a:bodyPr wrap="square" rtlCol="1">
            <a:spAutoFit/>
          </a:bodyPr>
          <a:lstStyle/>
          <a:p>
            <a:pPr algn="ctr" rtl="1"/>
            <a:r>
              <a:rPr lang="ar-JO" sz="2800" b="1" dirty="0"/>
              <a:t>المقدمة</a:t>
            </a:r>
          </a:p>
          <a:p>
            <a:pPr algn="just" rtl="1"/>
            <a:endParaRPr lang="ar-JO" sz="2800" dirty="0"/>
          </a:p>
          <a:p>
            <a:pPr algn="just" rtl="1"/>
            <a:r>
              <a:rPr lang="ar-SA" sz="2800" dirty="0"/>
              <a:t>يشكل البحث العلمي أداة رئيسة من أدوات التقدم العلمي والتقنيات العلمية المتطورة باعتباره الوسيلة الرئيسة لمعالجة المشكلات المختلفة التي تواجه الإنسانية في كافة مفاصل الحياة. ومن خلاله تتحقق الإضافات العلمية الجادة التي تشكل حجر الزاوية في البناء الحضاري الناجز للإنسانية كونها الفائض التراكمي لنتاج العقل البشري في الخلق والإبداع والسلوك. </a:t>
            </a:r>
            <a:endParaRPr lang="ar-JO" sz="2800" dirty="0"/>
          </a:p>
        </p:txBody>
      </p:sp>
      <p:pic>
        <p:nvPicPr>
          <p:cNvPr id="8" name="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8660" y="5019570"/>
            <a:ext cx="609600" cy="609600"/>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626"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86840" y="1961838"/>
            <a:ext cx="8778239" cy="2031325"/>
          </a:xfrm>
          <a:prstGeom prst="rect">
            <a:avLst/>
          </a:prstGeom>
          <a:noFill/>
        </p:spPr>
        <p:txBody>
          <a:bodyPr wrap="square" rtlCol="1">
            <a:spAutoFit/>
          </a:bodyPr>
          <a:lstStyle/>
          <a:p>
            <a:pPr algn="ctr" rtl="1">
              <a:lnSpc>
                <a:spcPct val="150000"/>
              </a:lnSpc>
            </a:pPr>
            <a:r>
              <a:rPr lang="ar-JO" sz="2800" b="1" dirty="0"/>
              <a:t>مفهوم البحث</a:t>
            </a:r>
            <a:endParaRPr lang="ar-JO" sz="2800" dirty="0"/>
          </a:p>
          <a:p>
            <a:pPr algn="r" rtl="1">
              <a:lnSpc>
                <a:spcPct val="150000"/>
              </a:lnSpc>
            </a:pPr>
            <a:r>
              <a:rPr lang="ar-SA" sz="2800" dirty="0"/>
              <a:t>تشير كلمة البحث إلى طلب الشيء والسؤال عنه يقال : بحثت بحثاً</a:t>
            </a:r>
            <a:r>
              <a:rPr lang="ar-JO" sz="2800" dirty="0"/>
              <a:t>.</a:t>
            </a:r>
          </a:p>
          <a:p>
            <a:pPr algn="r" rtl="1">
              <a:lnSpc>
                <a:spcPct val="150000"/>
              </a:lnSpc>
            </a:pPr>
            <a:r>
              <a:rPr lang="ar-SA" sz="2800" dirty="0"/>
              <a:t>فالبحث محاولة لاكتشاف جزء من المعرفة لإذاعته بين الناس والاستفادة منه</a:t>
            </a:r>
            <a:r>
              <a:rPr lang="ar-JO" sz="2800" dirty="0"/>
              <a:t>.</a:t>
            </a:r>
            <a:r>
              <a:rPr lang="ar-SA" sz="2800" dirty="0"/>
              <a:t> </a:t>
            </a:r>
            <a:endParaRPr lang="en-US" sz="2800" dirty="0"/>
          </a:p>
        </p:txBody>
      </p:sp>
      <p:pic>
        <p:nvPicPr>
          <p:cNvPr id="3" name="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963208"/>
            <a:ext cx="609600" cy="609600"/>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49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39240" y="1904188"/>
            <a:ext cx="8383905" cy="2308324"/>
          </a:xfrm>
          <a:prstGeom prst="rect">
            <a:avLst/>
          </a:prstGeom>
          <a:noFill/>
        </p:spPr>
        <p:txBody>
          <a:bodyPr wrap="square" rtlCol="1">
            <a:spAutoFit/>
          </a:bodyPr>
          <a:lstStyle/>
          <a:p>
            <a:pPr algn="ctr" rtl="1">
              <a:lnSpc>
                <a:spcPct val="150000"/>
              </a:lnSpc>
            </a:pPr>
            <a:r>
              <a:rPr lang="ar-JO" sz="3200" b="1" dirty="0"/>
              <a:t>مفهوم العلم</a:t>
            </a:r>
            <a:endParaRPr lang="ar-JO" sz="3200" dirty="0"/>
          </a:p>
          <a:p>
            <a:pPr algn="r" rtl="1">
              <a:lnSpc>
                <a:spcPct val="150000"/>
              </a:lnSpc>
            </a:pPr>
            <a:r>
              <a:rPr lang="ar-JO" sz="3200" dirty="0"/>
              <a:t>يشير مفهوم العلم إلى </a:t>
            </a:r>
            <a:r>
              <a:rPr lang="ar-SA" sz="3200" dirty="0"/>
              <a:t>مجهود أو النشاط الذي يهدف إلى زيادة قدرة الإنسان في السيطرة على عناصر بيئته الطبيعية. </a:t>
            </a:r>
            <a:endParaRPr lang="en-US" sz="3200" dirty="0"/>
          </a:p>
        </p:txBody>
      </p:sp>
      <p:pic>
        <p:nvPicPr>
          <p:cNvPr id="3" name="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893961"/>
            <a:ext cx="609600" cy="609600"/>
          </a:xfrm>
          <a:prstGeom prst="rect">
            <a:avLst/>
          </a:prstGeom>
        </p:spPr>
      </p:pic>
    </p:spTree>
    <p:extLst>
      <p:ext uri="{BB962C8B-B14F-4D97-AF65-F5344CB8AC3E}">
        <p14:creationId xmlns:p14="http://schemas.microsoft.com/office/powerpoint/2010/main" val="22261431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455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87880" y="1905109"/>
            <a:ext cx="7835265" cy="2623795"/>
          </a:xfrm>
          <a:prstGeom prst="rect">
            <a:avLst/>
          </a:prstGeom>
          <a:noFill/>
        </p:spPr>
        <p:txBody>
          <a:bodyPr wrap="square" rtlCol="1">
            <a:spAutoFit/>
          </a:bodyPr>
          <a:lstStyle/>
          <a:p>
            <a:pPr algn="ctr" rtl="1">
              <a:lnSpc>
                <a:spcPct val="150000"/>
              </a:lnSpc>
            </a:pPr>
            <a:r>
              <a:rPr lang="ar-JO" sz="2800" b="1" dirty="0">
                <a:latin typeface="Simplified Arabic" panose="02020603050405020304" pitchFamily="18" charset="-78"/>
                <a:cs typeface="Simplified Arabic" panose="02020603050405020304" pitchFamily="18" charset="-78"/>
              </a:rPr>
              <a:t>الفرق بين </a:t>
            </a:r>
            <a:r>
              <a:rPr lang="ar-SA" sz="2800" b="1" dirty="0">
                <a:latin typeface="Simplified Arabic" panose="02020603050405020304" pitchFamily="18" charset="-78"/>
                <a:cs typeface="Simplified Arabic" panose="02020603050405020304" pitchFamily="18" charset="-78"/>
              </a:rPr>
              <a:t>العلم والمعرفة</a:t>
            </a:r>
            <a:endParaRPr lang="en-US" sz="2800" b="1" dirty="0">
              <a:latin typeface="Simplified Arabic" panose="02020603050405020304" pitchFamily="18" charset="-78"/>
              <a:cs typeface="Simplified Arabic" panose="02020603050405020304" pitchFamily="18" charset="-78"/>
            </a:endParaRPr>
          </a:p>
          <a:p>
            <a:pPr algn="just" rtl="1">
              <a:lnSpc>
                <a:spcPct val="150000"/>
              </a:lnSpc>
            </a:pPr>
            <a:r>
              <a:rPr lang="ar-SA" sz="2800" dirty="0">
                <a:latin typeface="Simplified Arabic" panose="02020603050405020304" pitchFamily="18" charset="-78"/>
                <a:cs typeface="Simplified Arabic" panose="02020603050405020304" pitchFamily="18" charset="-78"/>
              </a:rPr>
              <a:t>إن مفهوم المعرفة ليس مرادفاً لمفهوم العلم، فالمعرفة تتضمن معارف علمية وأخرى  غير علمية. </a:t>
            </a:r>
            <a:endParaRPr lang="ar-JO" sz="2800" dirty="0">
              <a:latin typeface="Simplified Arabic" panose="02020603050405020304" pitchFamily="18" charset="-78"/>
              <a:cs typeface="Simplified Arabic" panose="02020603050405020304" pitchFamily="18" charset="-78"/>
            </a:endParaRPr>
          </a:p>
          <a:p>
            <a:pPr algn="just" rtl="1">
              <a:lnSpc>
                <a:spcPct val="150000"/>
              </a:lnSpc>
            </a:pPr>
            <a:r>
              <a:rPr lang="ar-SA" sz="2800" dirty="0">
                <a:latin typeface="Simplified Arabic" panose="02020603050405020304" pitchFamily="18" charset="-78"/>
                <a:cs typeface="Simplified Arabic" panose="02020603050405020304" pitchFamily="18" charset="-78"/>
              </a:rPr>
              <a:t>فكل علم معرفة إلا أنه ليس بالضرورة أن كل معرفة علم.</a:t>
            </a:r>
            <a:endParaRPr lang="en-US" sz="2800" dirty="0">
              <a:latin typeface="Simplified Arabic" panose="02020603050405020304" pitchFamily="18" charset="-78"/>
              <a:cs typeface="Simplified Arabic" panose="02020603050405020304" pitchFamily="18" charset="-78"/>
            </a:endParaRPr>
          </a:p>
        </p:txBody>
      </p:sp>
      <p:pic>
        <p:nvPicPr>
          <p:cNvPr id="3" name="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0308" y="4389120"/>
            <a:ext cx="609600" cy="609600"/>
          </a:xfrm>
          <a:prstGeom prst="rect">
            <a:avLst/>
          </a:prstGeom>
        </p:spPr>
      </p:pic>
    </p:spTree>
    <p:extLst>
      <p:ext uri="{BB962C8B-B14F-4D97-AF65-F5344CB8AC3E}">
        <p14:creationId xmlns:p14="http://schemas.microsoft.com/office/powerpoint/2010/main" val="41963442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61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87880" y="1905109"/>
            <a:ext cx="7835265" cy="1331134"/>
          </a:xfrm>
          <a:prstGeom prst="rect">
            <a:avLst/>
          </a:prstGeom>
          <a:noFill/>
        </p:spPr>
        <p:txBody>
          <a:bodyPr wrap="square" rtlCol="1">
            <a:spAutoFit/>
          </a:bodyPr>
          <a:lstStyle/>
          <a:p>
            <a:pPr algn="ctr" rtl="1">
              <a:lnSpc>
                <a:spcPct val="150000"/>
              </a:lnSpc>
            </a:pPr>
            <a:r>
              <a:rPr lang="ar-JO" sz="2800" b="1" dirty="0">
                <a:latin typeface="Simplified Arabic" panose="02020603050405020304" pitchFamily="18" charset="-78"/>
                <a:cs typeface="Simplified Arabic" panose="02020603050405020304" pitchFamily="18" charset="-78"/>
              </a:rPr>
              <a:t>الفرق بين </a:t>
            </a:r>
            <a:r>
              <a:rPr lang="ar-SA" sz="2800" b="1" dirty="0">
                <a:latin typeface="Simplified Arabic" panose="02020603050405020304" pitchFamily="18" charset="-78"/>
                <a:cs typeface="Simplified Arabic" panose="02020603050405020304" pitchFamily="18" charset="-78"/>
              </a:rPr>
              <a:t>العلم والمعرفة</a:t>
            </a:r>
            <a:endParaRPr lang="ar-JO" sz="2800" b="1" dirty="0">
              <a:latin typeface="Simplified Arabic" panose="02020603050405020304" pitchFamily="18" charset="-78"/>
              <a:cs typeface="Simplified Arabic" panose="02020603050405020304" pitchFamily="18" charset="-78"/>
            </a:endParaRPr>
          </a:p>
          <a:p>
            <a:pPr algn="ctr" rtl="1">
              <a:lnSpc>
                <a:spcPct val="150000"/>
              </a:lnSpc>
            </a:pPr>
            <a:endParaRPr lang="en-US" sz="2800" b="1" dirty="0">
              <a:latin typeface="Simplified Arabic" panose="02020603050405020304" pitchFamily="18" charset="-78"/>
              <a:cs typeface="Simplified Arabic" panose="02020603050405020304" pitchFamily="18" charset="-78"/>
            </a:endParaRPr>
          </a:p>
        </p:txBody>
      </p:sp>
      <p:pic>
        <p:nvPicPr>
          <p:cNvPr id="4" name="صورة 3"/>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13724" y="1076496"/>
            <a:ext cx="10679115" cy="4705005"/>
          </a:xfrm>
          <a:prstGeom prst="rect">
            <a:avLst/>
          </a:prstGeom>
        </p:spPr>
      </p:pic>
      <p:pic>
        <p:nvPicPr>
          <p:cNvPr id="5" name="Untitled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124" y="4648200"/>
            <a:ext cx="609600" cy="609600"/>
          </a:xfrm>
          <a:prstGeom prst="rect">
            <a:avLst/>
          </a:prstGeom>
        </p:spPr>
      </p:pic>
    </p:spTree>
    <p:extLst>
      <p:ext uri="{BB962C8B-B14F-4D97-AF65-F5344CB8AC3E}">
        <p14:creationId xmlns:p14="http://schemas.microsoft.com/office/powerpoint/2010/main" val="24183020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37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76400" y="1834291"/>
            <a:ext cx="8382000" cy="3139321"/>
          </a:xfrm>
          <a:prstGeom prst="rect">
            <a:avLst/>
          </a:prstGeom>
          <a:noFill/>
        </p:spPr>
        <p:txBody>
          <a:bodyPr wrap="square" rtlCol="1">
            <a:spAutoFit/>
          </a:bodyPr>
          <a:lstStyle/>
          <a:p>
            <a:pPr indent="457200" algn="just" rtl="1">
              <a:lnSpc>
                <a:spcPct val="150000"/>
              </a:lnSpc>
            </a:pPr>
            <a:r>
              <a:rPr lang="ar-SA" sz="2400" dirty="0">
                <a:latin typeface="Simplified Arabic" panose="02020603050405020304" pitchFamily="18" charset="-78"/>
                <a:cs typeface="Simplified Arabic" panose="02020603050405020304" pitchFamily="18" charset="-78"/>
              </a:rPr>
              <a:t>إن العلم يعني السير وفق الأسلوب العلمي أي بناء القواعد والنظريات، فالعلم هو الإلمام بالحقيقة</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والعلم يقال للإدراك الكلي المركب</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والمعرفة تقال للإدراك الجزئي البسيط، وكذلك يطلق العلم على مجموعة وسائل وأصول كلية، فالعلم كما يدرس هو معرفة إلا أنه يطلق على نوع خاص من المعرفة، وهذا النوع الذي يبحث عن القوانين العامة التي تربط بين مجموعة الحقائق الخاصة</a:t>
            </a:r>
            <a:r>
              <a:rPr lang="ar-JO" sz="2400" dirty="0">
                <a:latin typeface="Simplified Arabic" panose="02020603050405020304" pitchFamily="18" charset="-78"/>
                <a:cs typeface="Simplified Arabic" panose="02020603050405020304" pitchFamily="18" charset="-78"/>
              </a:rPr>
              <a:t>.</a:t>
            </a:r>
          </a:p>
          <a:p>
            <a:pPr rtl="1"/>
            <a:r>
              <a:rPr lang="ar-SA" dirty="0"/>
              <a:t> </a:t>
            </a:r>
            <a:endParaRPr lang="en-US" dirty="0"/>
          </a:p>
        </p:txBody>
      </p:sp>
      <p:pic>
        <p:nvPicPr>
          <p:cNvPr id="3" name="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963208"/>
            <a:ext cx="609600" cy="609600"/>
          </a:xfrm>
          <a:prstGeom prst="rect">
            <a:avLst/>
          </a:prstGeom>
        </p:spPr>
      </p:pic>
    </p:spTree>
    <p:extLst>
      <p:ext uri="{BB962C8B-B14F-4D97-AF65-F5344CB8AC3E}">
        <p14:creationId xmlns:p14="http://schemas.microsoft.com/office/powerpoint/2010/main" val="10847719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29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11489" y="2053695"/>
            <a:ext cx="8684895" cy="3323987"/>
          </a:xfrm>
          <a:prstGeom prst="rect">
            <a:avLst/>
          </a:prstGeom>
          <a:noFill/>
        </p:spPr>
        <p:txBody>
          <a:bodyPr wrap="square" rtlCol="1">
            <a:spAutoFit/>
          </a:bodyPr>
          <a:lstStyle/>
          <a:p>
            <a:pPr algn="ctr" rtl="1"/>
            <a:r>
              <a:rPr lang="ar-JO" sz="2400" b="1" dirty="0">
                <a:latin typeface="Simplified Arabic" panose="02020603050405020304" pitchFamily="18" charset="-78"/>
                <a:cs typeface="Simplified Arabic" panose="02020603050405020304" pitchFamily="18" charset="-78"/>
              </a:rPr>
              <a:t>العلم</a:t>
            </a:r>
          </a:p>
          <a:p>
            <a:pPr algn="just" rtl="1"/>
            <a:r>
              <a:rPr lang="ar-SA" sz="2400" dirty="0">
                <a:latin typeface="Simplified Arabic" panose="02020603050405020304" pitchFamily="18" charset="-78"/>
                <a:cs typeface="Simplified Arabic" panose="02020603050405020304" pitchFamily="18" charset="-78"/>
              </a:rPr>
              <a:t>فالعلم أساسه يقوم على معرفة لاستخراج قوانين عامة من هذه المعرفة</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وإذا كان هناك من يفرق بين الفلسفة والعلم على أساس أن العلم عمليات منظمة يقوم بها الناس وتاريخ العلم القديم يسير مع تاريخ الحضارة غير أن الفلاسفة اقتصروا إلى </a:t>
            </a:r>
            <a:r>
              <a:rPr lang="ar-JO" sz="2400" dirty="0" err="1">
                <a:latin typeface="Simplified Arabic" panose="02020603050405020304" pitchFamily="18" charset="-78"/>
                <a:cs typeface="Simplified Arabic" panose="02020603050405020304" pitchFamily="18" charset="-78"/>
              </a:rPr>
              <a:t>الآ</a:t>
            </a:r>
            <a:r>
              <a:rPr lang="ar-SA" sz="2400" dirty="0">
                <a:latin typeface="Simplified Arabic" panose="02020603050405020304" pitchFamily="18" charset="-78"/>
                <a:cs typeface="Simplified Arabic" panose="02020603050405020304" pitchFamily="18" charset="-78"/>
              </a:rPr>
              <a:t>ن على تفسير العلم إلى عالم ومعلم غير أن هناك من يرى بأن الفلسفة هي أم العلوم وهدفها البحث عن الحقيقة والرفع من وجهات النظر المتفقة بين الفلسفة، إلا أن العلم والبحث العلمي والفلسفة تلتقي على صعيد واحد هو البحث عن الحقيقة رغبة من الباحث في لذة عقلية أو الوصول إلى هدف محدد لخدمة المجتمعات البشرية. </a:t>
            </a:r>
            <a:endParaRPr lang="en-US" sz="2400" dirty="0">
              <a:latin typeface="Simplified Arabic" panose="02020603050405020304" pitchFamily="18" charset="-78"/>
              <a:cs typeface="Simplified Arabic" panose="02020603050405020304" pitchFamily="18" charset="-78"/>
            </a:endParaRPr>
          </a:p>
          <a:p>
            <a:pPr rtl="1"/>
            <a:r>
              <a:rPr lang="ar-SA" dirty="0"/>
              <a:t> </a:t>
            </a:r>
            <a:endParaRPr lang="en-US" dirty="0"/>
          </a:p>
        </p:txBody>
      </p:sp>
      <p:pic>
        <p:nvPicPr>
          <p:cNvPr id="3" name="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6249" y="4893961"/>
            <a:ext cx="609600" cy="609600"/>
          </a:xfrm>
          <a:prstGeom prst="rect">
            <a:avLst/>
          </a:prstGeom>
        </p:spPr>
      </p:pic>
    </p:spTree>
    <p:extLst>
      <p:ext uri="{BB962C8B-B14F-4D97-AF65-F5344CB8AC3E}">
        <p14:creationId xmlns:p14="http://schemas.microsoft.com/office/powerpoint/2010/main" val="21382623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670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26920" y="2115480"/>
            <a:ext cx="8016240" cy="3046988"/>
          </a:xfrm>
          <a:prstGeom prst="rect">
            <a:avLst/>
          </a:prstGeom>
          <a:noFill/>
        </p:spPr>
        <p:txBody>
          <a:bodyPr wrap="square" rtlCol="1">
            <a:spAutoFit/>
          </a:bodyPr>
          <a:lstStyle/>
          <a:p>
            <a:pPr indent="457200" algn="just" rtl="1"/>
            <a:r>
              <a:rPr lang="ar-SA" sz="2400" dirty="0">
                <a:latin typeface="Simplified Arabic" panose="02020603050405020304" pitchFamily="18" charset="-78"/>
                <a:cs typeface="Simplified Arabic" panose="02020603050405020304" pitchFamily="18" charset="-78"/>
              </a:rPr>
              <a:t> لقد كان هناك عدة تعاريف للعلم ولكن ليس هناك تعريف واحد شامل كامل مانع  للعلم</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indent="457200" algn="just" rtl="1"/>
            <a:r>
              <a:rPr lang="ar-SA" sz="2400" dirty="0">
                <a:latin typeface="Simplified Arabic" panose="02020603050405020304" pitchFamily="18" charset="-78"/>
                <a:cs typeface="Simplified Arabic" panose="02020603050405020304" pitchFamily="18" charset="-78"/>
              </a:rPr>
              <a:t>فالعلم هو  سلسلة مترابطة من المفاهيم والقوانين والإطارات النظرية التي نشأت نتيجة للتجريب أو المشاهدات المنتظمة.</a:t>
            </a:r>
            <a:endParaRPr lang="en-US" sz="2400" dirty="0">
              <a:latin typeface="Simplified Arabic" panose="02020603050405020304" pitchFamily="18" charset="-78"/>
              <a:cs typeface="Simplified Arabic" panose="02020603050405020304" pitchFamily="18" charset="-78"/>
            </a:endParaRPr>
          </a:p>
          <a:p>
            <a:pPr indent="457200" algn="just" rtl="1"/>
            <a:r>
              <a:rPr lang="ar-SA" sz="2400" dirty="0">
                <a:latin typeface="Simplified Arabic" panose="02020603050405020304" pitchFamily="18" charset="-78"/>
                <a:cs typeface="Simplified Arabic" panose="02020603050405020304" pitchFamily="18" charset="-78"/>
              </a:rPr>
              <a:t> وعرف أيضا بأنه جهود إنسانية منظمة تتضمن فهم الظواهر التي تجري حولنا وتفسيرها على أساس من العلاقات التبادلية بينها وبين الظواهر الأخرى، فالعلم يعتمد على حقائق معنية يمكن التأكد منها بالتجربة والمشاهدة وليس على سلطة ومكانة الفرد في المجتمع.</a:t>
            </a:r>
            <a:endParaRPr lang="en-US" sz="2400" dirty="0">
              <a:latin typeface="Simplified Arabic" panose="02020603050405020304" pitchFamily="18" charset="-78"/>
              <a:cs typeface="Simplified Arabic" panose="02020603050405020304" pitchFamily="18" charset="-78"/>
            </a:endParaRPr>
          </a:p>
        </p:txBody>
      </p:sp>
      <p:pic>
        <p:nvPicPr>
          <p:cNvPr id="3" name="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0308" y="4963208"/>
            <a:ext cx="609600" cy="609600"/>
          </a:xfrm>
          <a:prstGeom prst="rect">
            <a:avLst/>
          </a:prstGeom>
        </p:spPr>
      </p:pic>
    </p:spTree>
    <p:extLst>
      <p:ext uri="{BB962C8B-B14F-4D97-AF65-F5344CB8AC3E}">
        <p14:creationId xmlns:p14="http://schemas.microsoft.com/office/powerpoint/2010/main" val="39483996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68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28697" y="1944104"/>
            <a:ext cx="7650480" cy="2554545"/>
          </a:xfrm>
          <a:prstGeom prst="rect">
            <a:avLst/>
          </a:prstGeom>
          <a:noFill/>
        </p:spPr>
        <p:txBody>
          <a:bodyPr wrap="square" rtlCol="1">
            <a:spAutoFit/>
          </a:bodyPr>
          <a:lstStyle/>
          <a:p>
            <a:pPr algn="ctr" rtl="1"/>
            <a:r>
              <a:rPr lang="ar-JO" sz="3200" b="1" dirty="0"/>
              <a:t>أهداف العلم</a:t>
            </a:r>
          </a:p>
          <a:p>
            <a:pPr algn="r" rtl="1"/>
            <a:r>
              <a:rPr lang="ar-SA" sz="3200" dirty="0"/>
              <a:t>يهدف العلم إلى تحقيق ثلاثة مبادئ هي: </a:t>
            </a:r>
            <a:endParaRPr lang="ar-JO" sz="3200" dirty="0"/>
          </a:p>
          <a:p>
            <a:pPr marL="457200" indent="-457200" algn="r" rtl="1">
              <a:buFont typeface="Wingdings" panose="05000000000000000000" pitchFamily="2" charset="2"/>
              <a:buChar char="v"/>
            </a:pPr>
            <a:r>
              <a:rPr lang="ar-JO" sz="3200" dirty="0"/>
              <a:t>الفهم</a:t>
            </a:r>
          </a:p>
          <a:p>
            <a:pPr marL="457200" indent="-457200" algn="r" rtl="1">
              <a:buFont typeface="Wingdings" panose="05000000000000000000" pitchFamily="2" charset="2"/>
              <a:buChar char="v"/>
            </a:pPr>
            <a:r>
              <a:rPr lang="ar-JO" sz="3200" dirty="0"/>
              <a:t>التنبؤ</a:t>
            </a:r>
          </a:p>
          <a:p>
            <a:pPr marL="457200" indent="-457200" algn="r" rtl="1">
              <a:buFont typeface="Wingdings" panose="05000000000000000000" pitchFamily="2" charset="2"/>
              <a:buChar char="v"/>
            </a:pPr>
            <a:r>
              <a:rPr lang="ar-JO" sz="3200" dirty="0"/>
              <a:t>الضبط</a:t>
            </a:r>
            <a:endParaRPr lang="en-US" sz="3200" dirty="0"/>
          </a:p>
        </p:txBody>
      </p:sp>
      <p:pic>
        <p:nvPicPr>
          <p:cNvPr id="4" name="0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0308" y="4739640"/>
            <a:ext cx="609600" cy="609600"/>
          </a:xfrm>
          <a:prstGeom prst="rect">
            <a:avLst/>
          </a:prstGeom>
        </p:spPr>
      </p:pic>
    </p:spTree>
    <p:extLst>
      <p:ext uri="{BB962C8B-B14F-4D97-AF65-F5344CB8AC3E}">
        <p14:creationId xmlns:p14="http://schemas.microsoft.com/office/powerpoint/2010/main" val="7260502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9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28697" y="1976942"/>
            <a:ext cx="7650480" cy="3046988"/>
          </a:xfrm>
          <a:prstGeom prst="rect">
            <a:avLst/>
          </a:prstGeom>
          <a:noFill/>
        </p:spPr>
        <p:txBody>
          <a:bodyPr wrap="square" rtlCol="1">
            <a:spAutoFit/>
          </a:bodyPr>
          <a:lstStyle/>
          <a:p>
            <a:pPr algn="just" rtl="1"/>
            <a:r>
              <a:rPr lang="ar-SA" sz="2400" dirty="0">
                <a:latin typeface="Simplified Arabic" panose="02020603050405020304" pitchFamily="18" charset="-78"/>
                <a:cs typeface="Simplified Arabic" panose="02020603050405020304" pitchFamily="18" charset="-78"/>
              </a:rPr>
              <a:t>يهدف العلم إلى تحقيق</a:t>
            </a: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الفهم </a:t>
            </a:r>
            <a:r>
              <a:rPr lang="ar-JO" sz="2400" dirty="0">
                <a:latin typeface="Simplified Arabic" panose="02020603050405020304" pitchFamily="18" charset="-78"/>
                <a:cs typeface="Simplified Arabic" panose="02020603050405020304" pitchFamily="18" charset="-78"/>
              </a:rPr>
              <a:t>من خلال</a:t>
            </a:r>
            <a:r>
              <a:rPr lang="ar-SA" sz="2400" dirty="0">
                <a:latin typeface="Simplified Arabic" panose="02020603050405020304" pitchFamily="18" charset="-78"/>
                <a:cs typeface="Simplified Arabic" panose="02020603050405020304" pitchFamily="18" charset="-78"/>
              </a:rPr>
              <a:t>: </a:t>
            </a:r>
            <a:endParaRPr lang="ar-JO" sz="2400" dirty="0">
              <a:latin typeface="Simplified Arabic" panose="02020603050405020304" pitchFamily="18" charset="-78"/>
              <a:cs typeface="Simplified Arabic" panose="02020603050405020304" pitchFamily="18" charset="-78"/>
            </a:endParaRPr>
          </a:p>
          <a:p>
            <a:pPr algn="just" rtl="1"/>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وبموجبه ينبغي أن يدرك الباحث جوهر الظواهر وتفسيراتها لا أن يكتفي بوصفها وتشخيصها، فالمهم أن تعرف كيف حدثت الظاهرة وان تتعرف على علاقة الظاهرة بالظواهر الأخرى ولماذا حدثت. ولكي نفهم الظاهرة لابد من فهم أسباب حدوثها باعتبارها متغيراً تابعاً أو نتيجة لوجود عوامل وظواهر أخرى سببت حدوثها، ولابد من تحديد الظروف والعوامل للظواهر الأخرى التي نجمت عنها الظاهرة باعتبارها متغيرات مستقلة مسؤولة عن حدوث الظاهرة المدروسة كما أن تحديد العلاقة بين الظواهر عنصر ثالث مهم للتعرف على الظاهرة.</a:t>
            </a:r>
            <a:endParaRPr lang="en-US" sz="2400" dirty="0">
              <a:latin typeface="Simplified Arabic" panose="02020603050405020304" pitchFamily="18" charset="-78"/>
              <a:cs typeface="Simplified Arabic" panose="02020603050405020304" pitchFamily="18" charset="-78"/>
            </a:endParaRPr>
          </a:p>
        </p:txBody>
      </p:sp>
      <p:pic>
        <p:nvPicPr>
          <p:cNvPr id="3" name="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893961"/>
            <a:ext cx="609600" cy="609600"/>
          </a:xfrm>
          <a:prstGeom prst="rect">
            <a:avLst/>
          </a:prstGeom>
        </p:spPr>
      </p:pic>
    </p:spTree>
    <p:extLst>
      <p:ext uri="{BB962C8B-B14F-4D97-AF65-F5344CB8AC3E}">
        <p14:creationId xmlns:p14="http://schemas.microsoft.com/office/powerpoint/2010/main" val="19053378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795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28697" y="2204739"/>
            <a:ext cx="7650480" cy="2677656"/>
          </a:xfrm>
          <a:prstGeom prst="rect">
            <a:avLst/>
          </a:prstGeom>
          <a:noFill/>
        </p:spPr>
        <p:txBody>
          <a:bodyPr wrap="square" rtlCol="1">
            <a:spAutoFit/>
          </a:bodyPr>
          <a:lstStyle/>
          <a:p>
            <a:pPr algn="just" rtl="1"/>
            <a:r>
              <a:rPr lang="ar-SA" sz="2400" b="1" dirty="0">
                <a:latin typeface="Simplified Arabic" panose="02020603050405020304" pitchFamily="18" charset="-78"/>
                <a:cs typeface="Simplified Arabic" panose="02020603050405020304" pitchFamily="18" charset="-78"/>
              </a:rPr>
              <a:t>يهدف العلم إلى تحقيق التنبؤ: </a:t>
            </a:r>
            <a:endParaRPr lang="ar-JO" sz="2400" b="1" dirty="0">
              <a:latin typeface="Simplified Arabic" panose="02020603050405020304" pitchFamily="18" charset="-78"/>
              <a:cs typeface="Simplified Arabic" panose="02020603050405020304" pitchFamily="18" charset="-78"/>
            </a:endParaRPr>
          </a:p>
          <a:p>
            <a:pPr algn="just" rtl="1"/>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وبموجبه يستطيع الباحث أن يستنتج من فهمه للظاهرة وقوانينها نتائج أخرى مرتبطة بالظاهرة</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فالتنبؤ هو تصور للنتائج التي يمكن أن تحدث إذا ما طبقت القوانين مما يزيد من فهمنا للظاهرة المدروسة. </a:t>
            </a:r>
            <a:endParaRPr lang="ar-JO"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التنبؤ يعني الاستنتاج في ضوء المعرفة المسبقة للظاهرة، ولا </a:t>
            </a:r>
            <a:r>
              <a:rPr lang="ar-JO" sz="2400" dirty="0">
                <a:latin typeface="Simplified Arabic" panose="02020603050405020304" pitchFamily="18" charset="-78"/>
                <a:cs typeface="Simplified Arabic" panose="02020603050405020304" pitchFamily="18" charset="-78"/>
              </a:rPr>
              <a:t>ي</a:t>
            </a:r>
            <a:r>
              <a:rPr lang="ar-SA" sz="2400" dirty="0">
                <a:latin typeface="Simplified Arabic" panose="02020603050405020304" pitchFamily="18" charset="-78"/>
                <a:cs typeface="Simplified Arabic" panose="02020603050405020304" pitchFamily="18" charset="-78"/>
              </a:rPr>
              <a:t>عد سليما مالم يتم إثباته تجريبيا. </a:t>
            </a:r>
            <a:endParaRPr lang="en-US" sz="2400" dirty="0">
              <a:latin typeface="Simplified Arabic" panose="02020603050405020304" pitchFamily="18" charset="-78"/>
              <a:cs typeface="Simplified Arabic" panose="02020603050405020304" pitchFamily="18" charset="-78"/>
            </a:endParaRPr>
          </a:p>
        </p:txBody>
      </p:sp>
      <p:pic>
        <p:nvPicPr>
          <p:cNvPr id="3" name="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33427" y="4882395"/>
            <a:ext cx="609600" cy="609600"/>
          </a:xfrm>
          <a:prstGeom prst="rect">
            <a:avLst/>
          </a:prstGeom>
        </p:spPr>
      </p:pic>
    </p:spTree>
    <p:extLst>
      <p:ext uri="{BB962C8B-B14F-4D97-AF65-F5344CB8AC3E}">
        <p14:creationId xmlns:p14="http://schemas.microsoft.com/office/powerpoint/2010/main" val="42690526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59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28697" y="2166638"/>
            <a:ext cx="7650480" cy="2308324"/>
          </a:xfrm>
          <a:prstGeom prst="rect">
            <a:avLst/>
          </a:prstGeom>
          <a:noFill/>
        </p:spPr>
        <p:txBody>
          <a:bodyPr wrap="square" rtlCol="1">
            <a:spAutoFit/>
          </a:bodyPr>
          <a:lstStyle/>
          <a:p>
            <a:pPr algn="just" rtl="1">
              <a:lnSpc>
                <a:spcPct val="150000"/>
              </a:lnSpc>
            </a:pPr>
            <a:r>
              <a:rPr lang="ar-SA" sz="2400" b="1" dirty="0">
                <a:latin typeface="Simplified Arabic" panose="02020603050405020304" pitchFamily="18" charset="-78"/>
                <a:cs typeface="Simplified Arabic" panose="02020603050405020304" pitchFamily="18" charset="-78"/>
              </a:rPr>
              <a:t>يهدف العلم إلى تحقيق الضبط والتحكم : </a:t>
            </a:r>
            <a:endParaRPr lang="ar-JO" sz="2400" b="1" dirty="0">
              <a:latin typeface="Simplified Arabic" panose="02020603050405020304" pitchFamily="18" charset="-78"/>
              <a:cs typeface="Simplified Arabic" panose="02020603050405020304" pitchFamily="18" charset="-78"/>
            </a:endParaRPr>
          </a:p>
          <a:p>
            <a:pPr algn="just" rtl="1">
              <a:lnSpc>
                <a:spcPct val="150000"/>
              </a:lnSpc>
            </a:pP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يهدف العلم إلى التحكم بالظواهر المتنوعة وفرض السيطرة عليها بما يكفل تحقيق النتائج المتوخاة، ففهم الظاهرة يقود إلى تحديد نتائجها وبالتالي. السيطرة عليها، أو تقليل أثارها. والضبط والتحكم مرتبط إذا بالفهم والتنبؤ</a:t>
            </a:r>
            <a:endParaRPr lang="en-US" sz="2400" dirty="0">
              <a:latin typeface="Simplified Arabic" panose="02020603050405020304" pitchFamily="18" charset="-78"/>
              <a:cs typeface="Simplified Arabic" panose="02020603050405020304" pitchFamily="18" charset="-78"/>
            </a:endParaRPr>
          </a:p>
        </p:txBody>
      </p:sp>
      <p:pic>
        <p:nvPicPr>
          <p:cNvPr id="3" name="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770120"/>
            <a:ext cx="609600" cy="609600"/>
          </a:xfrm>
          <a:prstGeom prst="rect">
            <a:avLst/>
          </a:prstGeom>
        </p:spPr>
      </p:pic>
    </p:spTree>
    <p:extLst>
      <p:ext uri="{BB962C8B-B14F-4D97-AF65-F5344CB8AC3E}">
        <p14:creationId xmlns:p14="http://schemas.microsoft.com/office/powerpoint/2010/main" val="21558924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7059"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760" y="822960"/>
            <a:ext cx="10668000" cy="47498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15838" y="1324577"/>
            <a:ext cx="10026481" cy="3323987"/>
          </a:xfrm>
          <a:prstGeom prst="rect">
            <a:avLst/>
          </a:prstGeom>
          <a:noFill/>
        </p:spPr>
        <p:txBody>
          <a:bodyPr wrap="square" rtlCol="1">
            <a:spAutoFit/>
          </a:bodyPr>
          <a:lstStyle/>
          <a:p>
            <a:pPr algn="ctr" rtl="1">
              <a:lnSpc>
                <a:spcPct val="150000"/>
              </a:lnSpc>
            </a:pPr>
            <a:r>
              <a:rPr lang="ar-SA" sz="2000" b="1" dirty="0">
                <a:latin typeface="Simplified Arabic" panose="02020603050405020304" pitchFamily="18" charset="-78"/>
                <a:cs typeface="Simplified Arabic" panose="02020603050405020304" pitchFamily="18" charset="-78"/>
              </a:rPr>
              <a:t>خصائص العلم</a:t>
            </a:r>
            <a:endParaRPr lang="en-US" sz="2000" dirty="0">
              <a:latin typeface="Simplified Arabic" panose="02020603050405020304" pitchFamily="18" charset="-78"/>
              <a:cs typeface="Simplified Arabic" panose="02020603050405020304" pitchFamily="18" charset="-78"/>
            </a:endParaRPr>
          </a:p>
          <a:p>
            <a:pPr marL="285750" indent="-285750" algn="just" rtl="1">
              <a:lnSpc>
                <a:spcPct val="150000"/>
              </a:lnSpc>
              <a:buFont typeface="Wingdings" panose="05000000000000000000" pitchFamily="2" charset="2"/>
              <a:buChar char="v"/>
            </a:pPr>
            <a:r>
              <a:rPr lang="ar-SA" sz="2000" dirty="0">
                <a:latin typeface="Simplified Arabic" panose="02020603050405020304" pitchFamily="18" charset="-78"/>
                <a:cs typeface="Simplified Arabic" panose="02020603050405020304" pitchFamily="18" charset="-78"/>
              </a:rPr>
              <a:t>التجريب: أي انه يقوم على حقائق ملموسة ومحسوسة تستبعد الخيال والتصورات المجردة والمعرفة الذاتية. </a:t>
            </a:r>
            <a:endParaRPr lang="en-US" sz="2000" dirty="0">
              <a:latin typeface="Simplified Arabic" panose="02020603050405020304" pitchFamily="18" charset="-78"/>
              <a:cs typeface="Simplified Arabic" panose="02020603050405020304" pitchFamily="18" charset="-78"/>
            </a:endParaRPr>
          </a:p>
          <a:p>
            <a:pPr marL="285750" indent="-285750" algn="just" rtl="1">
              <a:lnSpc>
                <a:spcPct val="150000"/>
              </a:lnSpc>
              <a:buFont typeface="Wingdings" panose="05000000000000000000" pitchFamily="2" charset="2"/>
              <a:buChar char="v"/>
            </a:pPr>
            <a:r>
              <a:rPr lang="ar-SA" sz="2000" dirty="0">
                <a:latin typeface="Simplified Arabic" panose="02020603050405020304" pitchFamily="18" charset="-78"/>
                <a:cs typeface="Simplified Arabic" panose="02020603050405020304" pitchFamily="18" charset="-78"/>
              </a:rPr>
              <a:t> الافتراض أي انه يستند على الفروض التي تعد الأساس لفهم النشاط العلمي</a:t>
            </a:r>
            <a:r>
              <a:rPr lang="ar-JO" sz="2000" dirty="0">
                <a:latin typeface="Simplified Arabic" panose="02020603050405020304" pitchFamily="18" charset="-78"/>
                <a:cs typeface="Simplified Arabic" panose="02020603050405020304" pitchFamily="18" charset="-78"/>
              </a:rPr>
              <a:t>.</a:t>
            </a:r>
            <a:endParaRPr lang="en-US" sz="2000" dirty="0">
              <a:latin typeface="Simplified Arabic" panose="02020603050405020304" pitchFamily="18" charset="-78"/>
              <a:cs typeface="Simplified Arabic" panose="02020603050405020304" pitchFamily="18" charset="-78"/>
            </a:endParaRPr>
          </a:p>
          <a:p>
            <a:pPr marL="285750" indent="-285750" algn="just" rtl="1">
              <a:lnSpc>
                <a:spcPct val="150000"/>
              </a:lnSpc>
              <a:buFont typeface="Wingdings" panose="05000000000000000000" pitchFamily="2" charset="2"/>
              <a:buChar char="v"/>
            </a:pPr>
            <a:r>
              <a:rPr lang="ar-JO" sz="2000" dirty="0">
                <a:latin typeface="Simplified Arabic" panose="02020603050405020304" pitchFamily="18" charset="-78"/>
                <a:cs typeface="Simplified Arabic" panose="02020603050405020304" pitchFamily="18" charset="-78"/>
              </a:rPr>
              <a:t>ا</a:t>
            </a:r>
            <a:r>
              <a:rPr lang="ar-SA" sz="2000" dirty="0">
                <a:latin typeface="Simplified Arabic" panose="02020603050405020304" pitchFamily="18" charset="-78"/>
                <a:cs typeface="Simplified Arabic" panose="02020603050405020304" pitchFamily="18" charset="-78"/>
              </a:rPr>
              <a:t>لمنطق : فالمنطق أداة لكل معرفة علمية فهو المتحكم منذ بدء انتخاب المشكلة المدروسة مروراً بفروضها العلمية وتحليلاتها وانتهاء بنتائجها. </a:t>
            </a:r>
            <a:endParaRPr lang="en-US" sz="2000" dirty="0">
              <a:latin typeface="Simplified Arabic" panose="02020603050405020304" pitchFamily="18" charset="-78"/>
              <a:cs typeface="Simplified Arabic" panose="02020603050405020304" pitchFamily="18" charset="-78"/>
            </a:endParaRPr>
          </a:p>
          <a:p>
            <a:pPr marL="285750" indent="-285750" algn="just" rtl="1">
              <a:lnSpc>
                <a:spcPct val="150000"/>
              </a:lnSpc>
              <a:buFont typeface="Wingdings" panose="05000000000000000000" pitchFamily="2" charset="2"/>
              <a:buChar char="v"/>
            </a:pPr>
            <a:r>
              <a:rPr lang="ar-SA" sz="2000" dirty="0">
                <a:latin typeface="Simplified Arabic" panose="02020603050405020304" pitchFamily="18" charset="-78"/>
                <a:cs typeface="Simplified Arabic" panose="02020603050405020304" pitchFamily="18" charset="-78"/>
              </a:rPr>
              <a:t>التطبيق يستند العلم إلى الجانب الإجرائي والعلمي الذي يهدف إليه الباحث. </a:t>
            </a:r>
            <a:endParaRPr lang="en-US" sz="2000" dirty="0">
              <a:latin typeface="Simplified Arabic" panose="02020603050405020304" pitchFamily="18" charset="-78"/>
              <a:cs typeface="Simplified Arabic" panose="02020603050405020304" pitchFamily="18" charset="-78"/>
            </a:endParaRPr>
          </a:p>
          <a:p>
            <a:pPr marL="285750" indent="-285750" algn="just" rtl="1">
              <a:lnSpc>
                <a:spcPct val="150000"/>
              </a:lnSpc>
              <a:buFont typeface="Wingdings" panose="05000000000000000000" pitchFamily="2" charset="2"/>
              <a:buChar char="v"/>
            </a:pPr>
            <a:r>
              <a:rPr lang="ar-SA" sz="2000" dirty="0">
                <a:latin typeface="Simplified Arabic" panose="02020603050405020304" pitchFamily="18" charset="-78"/>
                <a:cs typeface="Simplified Arabic" panose="02020603050405020304" pitchFamily="18" charset="-78"/>
              </a:rPr>
              <a:t>القيم والأخلاق فالعلم هو لخدمة الإنسان وتطوره وعليه فتحليه بالقيم والأخلاق مسألة مهمة. </a:t>
            </a:r>
            <a:endParaRPr lang="en-US" sz="2000" dirty="0">
              <a:latin typeface="Simplified Arabic" panose="02020603050405020304" pitchFamily="18" charset="-78"/>
              <a:cs typeface="Simplified Arabic" panose="02020603050405020304" pitchFamily="18" charset="-78"/>
            </a:endParaRPr>
          </a:p>
        </p:txBody>
      </p:sp>
      <p:pic>
        <p:nvPicPr>
          <p:cNvPr id="3" name="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37160" y="4893961"/>
            <a:ext cx="609600" cy="609600"/>
          </a:xfrm>
          <a:prstGeom prst="rect">
            <a:avLst/>
          </a:prstGeom>
        </p:spPr>
      </p:pic>
    </p:spTree>
    <p:extLst>
      <p:ext uri="{BB962C8B-B14F-4D97-AF65-F5344CB8AC3E}">
        <p14:creationId xmlns:p14="http://schemas.microsoft.com/office/powerpoint/2010/main" val="24117751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325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87880" y="2392680"/>
            <a:ext cx="8260080" cy="1815882"/>
          </a:xfrm>
          <a:prstGeom prst="rect">
            <a:avLst/>
          </a:prstGeom>
          <a:noFill/>
        </p:spPr>
        <p:txBody>
          <a:bodyPr wrap="square" rtlCol="1">
            <a:spAutoFit/>
          </a:bodyPr>
          <a:lstStyle/>
          <a:p>
            <a:pPr algn="r" rtl="1"/>
            <a:r>
              <a:rPr lang="ar-SA" sz="2800" dirty="0">
                <a:latin typeface="Simplified Arabic" panose="02020603050405020304" pitchFamily="18" charset="-78"/>
                <a:cs typeface="Simplified Arabic" panose="02020603050405020304" pitchFamily="18" charset="-78"/>
              </a:rPr>
              <a:t>وعليه فالعلم يشترط فيه ثلاث مسلمات هي: </a:t>
            </a:r>
            <a:endParaRPr lang="en-US" sz="2800" dirty="0">
              <a:latin typeface="Simplified Arabic" panose="02020603050405020304" pitchFamily="18" charset="-78"/>
              <a:cs typeface="Simplified Arabic" panose="02020603050405020304" pitchFamily="18" charset="-78"/>
            </a:endParaRPr>
          </a:p>
          <a:p>
            <a:pPr marL="457200" lvl="0" indent="-457200" algn="r" rtl="1">
              <a:buFont typeface="Wingdings" panose="05000000000000000000" pitchFamily="2" charset="2"/>
              <a:buChar char="ü"/>
            </a:pPr>
            <a:r>
              <a:rPr lang="ar-SA" sz="2800" dirty="0">
                <a:latin typeface="Simplified Arabic" panose="02020603050405020304" pitchFamily="18" charset="-78"/>
                <a:cs typeface="Simplified Arabic" panose="02020603050405020304" pitchFamily="18" charset="-78"/>
              </a:rPr>
              <a:t>الظواهر موضوع الدراسة. </a:t>
            </a:r>
            <a:endParaRPr lang="en-US" sz="2800" dirty="0">
              <a:latin typeface="Simplified Arabic" panose="02020603050405020304" pitchFamily="18" charset="-78"/>
              <a:cs typeface="Simplified Arabic" panose="02020603050405020304" pitchFamily="18" charset="-78"/>
            </a:endParaRPr>
          </a:p>
          <a:p>
            <a:pPr marL="457200" lvl="0" indent="-457200" algn="r" rtl="1">
              <a:buFont typeface="Wingdings" panose="05000000000000000000" pitchFamily="2" charset="2"/>
              <a:buChar char="ü"/>
            </a:pPr>
            <a:r>
              <a:rPr lang="ar-SA" sz="2800" dirty="0">
                <a:latin typeface="Simplified Arabic" panose="02020603050405020304" pitchFamily="18" charset="-78"/>
                <a:cs typeface="Simplified Arabic" panose="02020603050405020304" pitchFamily="18" charset="-78"/>
              </a:rPr>
              <a:t>إمكانية تطبيق البحث العلمي على تلك الظواهر لكشف</a:t>
            </a:r>
            <a:r>
              <a:rPr lang="ar-JO" sz="2800" dirty="0">
                <a:latin typeface="Simplified Arabic" panose="02020603050405020304" pitchFamily="18" charset="-78"/>
                <a:cs typeface="Simplified Arabic" panose="02020603050405020304" pitchFamily="18" charset="-78"/>
              </a:rPr>
              <a:t>ها وتحليلها.</a:t>
            </a:r>
          </a:p>
          <a:p>
            <a:pPr marL="457200" lvl="0" indent="-457200" algn="r" rtl="1">
              <a:buFont typeface="Wingdings" panose="05000000000000000000" pitchFamily="2" charset="2"/>
              <a:buChar char="ü"/>
            </a:pPr>
            <a:r>
              <a:rPr lang="ar-SA" sz="2800" dirty="0">
                <a:latin typeface="Simplified Arabic" panose="02020603050405020304" pitchFamily="18" charset="-78"/>
                <a:cs typeface="Simplified Arabic" panose="02020603050405020304" pitchFamily="18" charset="-78"/>
              </a:rPr>
              <a:t>الوصول إلى القوانين العلمية (النظرية). </a:t>
            </a:r>
            <a:endParaRPr lang="en-US" sz="2800" dirty="0">
              <a:latin typeface="Simplified Arabic" panose="02020603050405020304" pitchFamily="18" charset="-78"/>
              <a:cs typeface="Simplified Arabic" panose="02020603050405020304" pitchFamily="18" charset="-78"/>
            </a:endParaRPr>
          </a:p>
        </p:txBody>
      </p:sp>
      <p:pic>
        <p:nvPicPr>
          <p:cNvPr id="3" name="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587240"/>
            <a:ext cx="609600" cy="609600"/>
          </a:xfrm>
          <a:prstGeom prst="rect">
            <a:avLst/>
          </a:prstGeom>
        </p:spPr>
      </p:pic>
    </p:spTree>
    <p:extLst>
      <p:ext uri="{BB962C8B-B14F-4D97-AF65-F5344CB8AC3E}">
        <p14:creationId xmlns:p14="http://schemas.microsoft.com/office/powerpoint/2010/main" val="19294750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36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83920" y="1515277"/>
            <a:ext cx="8854440" cy="3970318"/>
          </a:xfrm>
          <a:prstGeom prst="rect">
            <a:avLst/>
          </a:prstGeom>
          <a:noFill/>
        </p:spPr>
        <p:txBody>
          <a:bodyPr wrap="square" rtlCol="1">
            <a:spAutoFit/>
          </a:bodyPr>
          <a:lstStyle/>
          <a:p>
            <a:pPr algn="ctr" rtl="1">
              <a:lnSpc>
                <a:spcPct val="150000"/>
              </a:lnSpc>
            </a:pPr>
            <a:r>
              <a:rPr lang="ar-SA" sz="2400" b="1" dirty="0">
                <a:latin typeface="Simplified Arabic" panose="02020603050405020304" pitchFamily="18" charset="-78"/>
                <a:cs typeface="Simplified Arabic" panose="02020603050405020304" pitchFamily="18" charset="-78"/>
              </a:rPr>
              <a:t>طرق الوصول إلى المعرفة</a:t>
            </a:r>
            <a:endParaRPr lang="ar-JO" sz="2400" b="1" dirty="0">
              <a:latin typeface="Simplified Arabic" panose="02020603050405020304" pitchFamily="18" charset="-78"/>
              <a:cs typeface="Simplified Arabic" panose="02020603050405020304" pitchFamily="18" charset="-78"/>
            </a:endParaRPr>
          </a:p>
          <a:p>
            <a:pPr algn="r" rtl="1">
              <a:lnSpc>
                <a:spcPct val="150000"/>
              </a:lnSpc>
            </a:pPr>
            <a:r>
              <a:rPr lang="ar-SA" sz="2400" dirty="0">
                <a:latin typeface="Simplified Arabic" panose="02020603050405020304" pitchFamily="18" charset="-78"/>
                <a:cs typeface="Simplified Arabic" panose="02020603050405020304" pitchFamily="18" charset="-78"/>
              </a:rPr>
              <a:t>أولاً: طريقة المحاولة والخطأ</a:t>
            </a:r>
            <a:r>
              <a:rPr lang="en-US" sz="2400" dirty="0">
                <a:latin typeface="Simplified Arabic" panose="02020603050405020304" pitchFamily="18" charset="-78"/>
                <a:cs typeface="Simplified Arabic" panose="02020603050405020304" pitchFamily="18" charset="-78"/>
              </a:rPr>
              <a:t> Trial and Error</a:t>
            </a:r>
          </a:p>
          <a:p>
            <a:pPr algn="r" rtl="1">
              <a:lnSpc>
                <a:spcPct val="150000"/>
              </a:lnSpc>
            </a:pPr>
            <a:r>
              <a:rPr lang="ar-SA" sz="2400" dirty="0">
                <a:latin typeface="Simplified Arabic" panose="02020603050405020304" pitchFamily="18" charset="-78"/>
                <a:cs typeface="Simplified Arabic" panose="02020603050405020304" pitchFamily="18" charset="-78"/>
              </a:rPr>
              <a:t>ثانياً: الخبرة</a:t>
            </a:r>
            <a:r>
              <a:rPr lang="en-US" sz="2400" dirty="0">
                <a:latin typeface="Simplified Arabic" panose="02020603050405020304" pitchFamily="18" charset="-78"/>
                <a:cs typeface="Simplified Arabic" panose="02020603050405020304" pitchFamily="18" charset="-78"/>
              </a:rPr>
              <a:t> Experience </a:t>
            </a:r>
          </a:p>
          <a:p>
            <a:pPr algn="r" rtl="1">
              <a:lnSpc>
                <a:spcPct val="150000"/>
              </a:lnSpc>
            </a:pPr>
            <a:r>
              <a:rPr lang="ar-SA" sz="2400" dirty="0">
                <a:latin typeface="Simplified Arabic" panose="02020603050405020304" pitchFamily="18" charset="-78"/>
                <a:cs typeface="Simplified Arabic" panose="02020603050405020304" pitchFamily="18" charset="-78"/>
              </a:rPr>
              <a:t>ثالثا: المرجعية</a:t>
            </a:r>
            <a:r>
              <a:rPr lang="en-US" sz="2400" dirty="0">
                <a:latin typeface="Simplified Arabic" panose="02020603050405020304" pitchFamily="18" charset="-78"/>
                <a:cs typeface="Simplified Arabic" panose="02020603050405020304" pitchFamily="18" charset="-78"/>
              </a:rPr>
              <a:t> (Authority) </a:t>
            </a:r>
            <a:r>
              <a:rPr lang="ar-SA" sz="2400" dirty="0">
                <a:latin typeface="Simplified Arabic" panose="02020603050405020304" pitchFamily="18" charset="-78"/>
                <a:cs typeface="Simplified Arabic" panose="02020603050405020304" pitchFamily="18" charset="-78"/>
              </a:rPr>
              <a:t>أو السلطة </a:t>
            </a:r>
            <a:endParaRPr lang="en-US" sz="2400" dirty="0">
              <a:latin typeface="Simplified Arabic" panose="02020603050405020304" pitchFamily="18" charset="-78"/>
              <a:cs typeface="Simplified Arabic" panose="02020603050405020304" pitchFamily="18" charset="-78"/>
            </a:endParaRPr>
          </a:p>
          <a:p>
            <a:pPr algn="r" rtl="1">
              <a:lnSpc>
                <a:spcPct val="150000"/>
              </a:lnSpc>
            </a:pPr>
            <a:r>
              <a:rPr lang="ar-SA" sz="2400" dirty="0">
                <a:latin typeface="Simplified Arabic" panose="02020603050405020304" pitchFamily="18" charset="-78"/>
                <a:cs typeface="Simplified Arabic" panose="02020603050405020304" pitchFamily="18" charset="-78"/>
              </a:rPr>
              <a:t>رابعا: التفكير الاستنباطي (الاستدلالي</a:t>
            </a:r>
            <a:r>
              <a:rPr lang="en-US" sz="2400" dirty="0">
                <a:latin typeface="Simplified Arabic" panose="02020603050405020304" pitchFamily="18" charset="-78"/>
                <a:cs typeface="Simplified Arabic" panose="02020603050405020304" pitchFamily="18" charset="-78"/>
              </a:rPr>
              <a:t>( (Deductive Thinking)</a:t>
            </a:r>
          </a:p>
          <a:p>
            <a:pPr algn="r" rtl="1">
              <a:lnSpc>
                <a:spcPct val="150000"/>
              </a:lnSpc>
            </a:pPr>
            <a:r>
              <a:rPr lang="ar-SA" sz="2400" dirty="0">
                <a:latin typeface="Simplified Arabic" panose="02020603050405020304" pitchFamily="18" charset="-78"/>
                <a:cs typeface="Simplified Arabic" panose="02020603050405020304" pitchFamily="18" charset="-78"/>
              </a:rPr>
              <a:t>خامسا: الأسلوب الاستقرائي</a:t>
            </a:r>
            <a:r>
              <a:rPr lang="en-US" sz="2400" dirty="0">
                <a:latin typeface="Simplified Arabic" panose="02020603050405020304" pitchFamily="18" charset="-78"/>
                <a:cs typeface="Simplified Arabic" panose="02020603050405020304" pitchFamily="18" charset="-78"/>
              </a:rPr>
              <a:t> Induction </a:t>
            </a:r>
          </a:p>
          <a:p>
            <a:pPr algn="r" rtl="1">
              <a:lnSpc>
                <a:spcPct val="150000"/>
              </a:lnSpc>
            </a:pPr>
            <a:r>
              <a:rPr lang="ar-SA" sz="2400" dirty="0">
                <a:latin typeface="Simplified Arabic" panose="02020603050405020304" pitchFamily="18" charset="-78"/>
                <a:cs typeface="Simplified Arabic" panose="02020603050405020304" pitchFamily="18" charset="-78"/>
              </a:rPr>
              <a:t>سادساً: التفكير العلمي</a:t>
            </a:r>
            <a:r>
              <a:rPr lang="en-US" sz="2400" dirty="0">
                <a:latin typeface="Simplified Arabic" panose="02020603050405020304" pitchFamily="18" charset="-78"/>
                <a:cs typeface="Simplified Arabic" panose="02020603050405020304" pitchFamily="18" charset="-78"/>
              </a:rPr>
              <a:t> Scientific Thinking</a:t>
            </a:r>
          </a:p>
        </p:txBody>
      </p:sp>
      <p:pic>
        <p:nvPicPr>
          <p:cNvPr id="3" name="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74320" y="4614802"/>
            <a:ext cx="609600" cy="609600"/>
          </a:xfrm>
          <a:prstGeom prst="rect">
            <a:avLst/>
          </a:prstGeom>
        </p:spPr>
      </p:pic>
    </p:spTree>
    <p:extLst>
      <p:ext uri="{BB962C8B-B14F-4D97-AF65-F5344CB8AC3E}">
        <p14:creationId xmlns:p14="http://schemas.microsoft.com/office/powerpoint/2010/main" val="6406672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78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24000" y="1746148"/>
            <a:ext cx="8399145" cy="3046988"/>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طرق الوصول إلى المعرفة</a:t>
            </a:r>
            <a:endParaRPr lang="ar-JO" sz="2400" b="1" dirty="0">
              <a:latin typeface="Simplified Arabic" panose="02020603050405020304" pitchFamily="18" charset="-78"/>
              <a:cs typeface="Simplified Arabic" panose="02020603050405020304" pitchFamily="18" charset="-78"/>
            </a:endParaRPr>
          </a:p>
          <a:p>
            <a:pPr algn="just" rtl="1"/>
            <a:endParaRPr lang="ar-JO" sz="2400" b="1"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أولاً: طريقة المحاولة والخطأ</a:t>
            </a:r>
            <a:r>
              <a:rPr lang="en-US" sz="2400" dirty="0">
                <a:latin typeface="Simplified Arabic" panose="02020603050405020304" pitchFamily="18" charset="-78"/>
                <a:cs typeface="Simplified Arabic" panose="02020603050405020304" pitchFamily="18" charset="-78"/>
              </a:rPr>
              <a:t> Trial and Error</a:t>
            </a:r>
            <a:r>
              <a:rPr lang="ar-SA"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كان الإنسان القديم يصل إلى المعرفة عن طريق الصدفة وأحيانا عن طريق المحاولة والخطأ، وهذا يعني أن الإنسان قد يصل إلى المعرفة من دون فهم أو تفسير دقيق وواضح لها. وبشكل عام، تعتبر هذه من الطرق بدائية، ولا يمكن أن تكون فاعلة لأنها تقود أحيانا إلى أخطاء جسيمة، كما إنها لم تكن الوسيلة الملائمة لبناء المعرفة العلمية والثقافية الموثوق بنتائجها والقادرة على تحقيق التقدم الاجتماعي.</a:t>
            </a:r>
            <a:endParaRPr lang="en-US" sz="2400" dirty="0">
              <a:latin typeface="Simplified Arabic" panose="02020603050405020304" pitchFamily="18" charset="-78"/>
              <a:cs typeface="Simplified Arabic" panose="02020603050405020304" pitchFamily="18" charset="-78"/>
            </a:endParaRPr>
          </a:p>
        </p:txBody>
      </p:sp>
      <p:pic>
        <p:nvPicPr>
          <p:cNvPr id="3" name="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8131" y="4632960"/>
            <a:ext cx="609600" cy="609600"/>
          </a:xfrm>
          <a:prstGeom prst="rect">
            <a:avLst/>
          </a:prstGeom>
        </p:spPr>
      </p:pic>
    </p:spTree>
    <p:extLst>
      <p:ext uri="{BB962C8B-B14F-4D97-AF65-F5344CB8AC3E}">
        <p14:creationId xmlns:p14="http://schemas.microsoft.com/office/powerpoint/2010/main" val="11647552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625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23369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41120" y="1616392"/>
            <a:ext cx="9662160" cy="3785652"/>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طرق الوصول إلى المعرفة</a:t>
            </a:r>
            <a:endParaRPr lang="ar-JO" sz="2400" b="1" dirty="0">
              <a:latin typeface="Simplified Arabic" panose="02020603050405020304" pitchFamily="18" charset="-78"/>
              <a:cs typeface="Simplified Arabic" panose="02020603050405020304" pitchFamily="18" charset="-78"/>
            </a:endParaRPr>
          </a:p>
          <a:p>
            <a:pPr algn="r" rtl="1"/>
            <a:r>
              <a:rPr lang="ar-SA" sz="2400" b="1" dirty="0">
                <a:latin typeface="Simplified Arabic" panose="02020603050405020304" pitchFamily="18" charset="-78"/>
                <a:cs typeface="Simplified Arabic" panose="02020603050405020304" pitchFamily="18" charset="-78"/>
              </a:rPr>
              <a:t>ثانياً: الخبرة</a:t>
            </a:r>
            <a:r>
              <a:rPr lang="en-US" sz="2400" b="1" dirty="0">
                <a:latin typeface="Simplified Arabic" panose="02020603050405020304" pitchFamily="18" charset="-78"/>
                <a:cs typeface="Simplified Arabic" panose="02020603050405020304" pitchFamily="18" charset="-78"/>
              </a:rPr>
              <a:t> Experience </a:t>
            </a:r>
            <a:r>
              <a:rPr lang="ar-JO" sz="2400" b="1" dirty="0">
                <a:latin typeface="Simplified Arabic" panose="02020603050405020304" pitchFamily="18" charset="-78"/>
                <a:cs typeface="Simplified Arabic" panose="02020603050405020304" pitchFamily="18" charset="-78"/>
              </a:rPr>
              <a:t>:</a:t>
            </a:r>
            <a:endParaRPr lang="en-US" sz="2400" b="1" dirty="0">
              <a:latin typeface="Simplified Arabic" panose="02020603050405020304" pitchFamily="18" charset="-78"/>
              <a:cs typeface="Simplified Arabic" panose="02020603050405020304" pitchFamily="18" charset="-78"/>
            </a:endParaRPr>
          </a:p>
          <a:p>
            <a:pPr algn="r" rtl="1"/>
            <a:r>
              <a:rPr lang="ar-SA" sz="2400" dirty="0">
                <a:latin typeface="Simplified Arabic" panose="02020603050405020304" pitchFamily="18" charset="-78"/>
                <a:cs typeface="Simplified Arabic" panose="02020603050405020304" pitchFamily="18" charset="-78"/>
              </a:rPr>
              <a:t>يقصد بها خبرة الإنسان الحياتية اليومية، وتستخدم بشكل واسع حيثما لا يستطيع الإنسان إيجاد أجوبة لكثير من الأسئلة التي تواجهه، أو حلول للمعضلات والصعوبات التي تعترضه. وعلى الرغم من أن الخبرة تقوم على أسس منطقية، فإن عليها محددات، فهـي عرضة لعوامل شتى قد تقلل من صلاحيتها في الحكم على الظواهر والأشياء، </a:t>
            </a:r>
            <a:endParaRPr lang="en-US" sz="2400" dirty="0">
              <a:latin typeface="Simplified Arabic" panose="02020603050405020304" pitchFamily="18" charset="-78"/>
              <a:cs typeface="Simplified Arabic" panose="02020603050405020304" pitchFamily="18" charset="-78"/>
            </a:endParaRPr>
          </a:p>
          <a:p>
            <a:pPr algn="r" rtl="1"/>
            <a:r>
              <a:rPr lang="ar-SA" sz="2400" dirty="0">
                <a:latin typeface="Simplified Arabic" panose="02020603050405020304" pitchFamily="18" charset="-78"/>
                <a:cs typeface="Simplified Arabic" panose="02020603050405020304" pitchFamily="18" charset="-78"/>
              </a:rPr>
              <a:t>والخبرة الشخصية ذاتية وتختلف من شخص لآخر. وهناك قصور آخر في مجال الخبرة يتمثل في أن خبرة الفرد، مهما اتسعت، فإنها لن تشمل المعارف جميعها، وعليه في النهاية، أن يستفيد من خبرة الآخرين</a:t>
            </a: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وقد تؤدي إلى نتائج خاطئة إذا استخدمت دون نقد ودون اعتماد نتائجها على أدلة كافية وموضوعية.</a:t>
            </a:r>
            <a:endParaRPr lang="en-US" sz="2400" dirty="0">
              <a:latin typeface="Simplified Arabic" panose="02020603050405020304" pitchFamily="18" charset="-78"/>
              <a:cs typeface="Simplified Arabic" panose="02020603050405020304" pitchFamily="18" charset="-78"/>
            </a:endParaRPr>
          </a:p>
        </p:txBody>
      </p:sp>
      <p:pic>
        <p:nvPicPr>
          <p:cNvPr id="3" name="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792444"/>
            <a:ext cx="609600" cy="609600"/>
          </a:xfrm>
          <a:prstGeom prst="rect">
            <a:avLst/>
          </a:prstGeom>
        </p:spPr>
      </p:pic>
    </p:spTree>
    <p:extLst>
      <p:ext uri="{BB962C8B-B14F-4D97-AF65-F5344CB8AC3E}">
        <p14:creationId xmlns:p14="http://schemas.microsoft.com/office/powerpoint/2010/main" val="517454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918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52845"/>
            <a:ext cx="10248938"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81062" y="1572349"/>
            <a:ext cx="9624097" cy="3785652"/>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طرق الوصول إلى المعرفة</a:t>
            </a:r>
            <a:endParaRPr lang="ar-JO" sz="2400" b="1" dirty="0">
              <a:latin typeface="Simplified Arabic" panose="02020603050405020304" pitchFamily="18" charset="-78"/>
              <a:cs typeface="Simplified Arabic" panose="02020603050405020304" pitchFamily="18" charset="-78"/>
            </a:endParaRPr>
          </a:p>
          <a:p>
            <a:pPr algn="r" rtl="1"/>
            <a:r>
              <a:rPr lang="ar-SA" sz="2400" b="1" dirty="0">
                <a:latin typeface="Simplified Arabic" panose="02020603050405020304" pitchFamily="18" charset="-78"/>
                <a:cs typeface="Simplified Arabic" panose="02020603050405020304" pitchFamily="18" charset="-78"/>
              </a:rPr>
              <a:t>ثالثا: المرجعية</a:t>
            </a:r>
            <a:r>
              <a:rPr lang="en-US" sz="2400" b="1" dirty="0">
                <a:latin typeface="Simplified Arabic" panose="02020603050405020304" pitchFamily="18" charset="-78"/>
                <a:cs typeface="Simplified Arabic" panose="02020603050405020304" pitchFamily="18" charset="-78"/>
              </a:rPr>
              <a:t> (Authority) </a:t>
            </a:r>
            <a:r>
              <a:rPr lang="ar-SA" sz="2400" b="1" dirty="0">
                <a:latin typeface="Simplified Arabic" panose="02020603050405020304" pitchFamily="18" charset="-78"/>
                <a:cs typeface="Simplified Arabic" panose="02020603050405020304" pitchFamily="18" charset="-78"/>
              </a:rPr>
              <a:t>أو السلطة </a:t>
            </a:r>
            <a:endParaRPr lang="en-US" sz="2400" b="1" dirty="0">
              <a:latin typeface="Simplified Arabic" panose="02020603050405020304" pitchFamily="18" charset="-78"/>
              <a:cs typeface="Simplified Arabic" panose="02020603050405020304" pitchFamily="18" charset="-78"/>
            </a:endParaRPr>
          </a:p>
          <a:p>
            <a:pPr algn="r" rtl="1"/>
            <a:r>
              <a:rPr lang="ar-SA" sz="2400" dirty="0">
                <a:latin typeface="Simplified Arabic" panose="02020603050405020304" pitchFamily="18" charset="-78"/>
                <a:cs typeface="Simplified Arabic" panose="02020603050405020304" pitchFamily="18" charset="-78"/>
              </a:rPr>
              <a:t>وتقسم إلى نوعين:</a:t>
            </a:r>
            <a:endParaRPr lang="en-US" sz="2400" dirty="0">
              <a:latin typeface="Simplified Arabic" panose="02020603050405020304" pitchFamily="18" charset="-78"/>
              <a:cs typeface="Simplified Arabic" panose="02020603050405020304" pitchFamily="18" charset="-78"/>
            </a:endParaRPr>
          </a:p>
          <a:p>
            <a:pPr algn="r" rtl="1"/>
            <a:r>
              <a:rPr lang="ar-SA" sz="2400" dirty="0">
                <a:latin typeface="Simplified Arabic" panose="02020603050405020304" pitchFamily="18" charset="-78"/>
                <a:cs typeface="Simplified Arabic" panose="02020603050405020304" pitchFamily="18" charset="-78"/>
              </a:rPr>
              <a:t>1 مرجعية القيم والتقاليد والأعراف الاجتماعية يلجا الإنسان إلى هذه السلطة بحكم الموروث الثقافي والاجتماعي الذي ترعرع فيه، والذي يفرض عليه التمسك بقيم وعادات وأعراف الأسلاف كي تهديه إلى ما ينبغي فعله، إذ أن للنظم القبلية والعشائرية دورا في غرس القيم والعادات في نفوس الأفراد. واللجوء إلى هذه العادات والقيم يقلل من الجهد والوقت الذي يبذله الفرد للحصول على المعرفة، وقد يقوده إلى الخطأ أحيانا </a:t>
            </a:r>
            <a:endParaRPr lang="en-US" sz="2400" dirty="0">
              <a:latin typeface="Simplified Arabic" panose="02020603050405020304" pitchFamily="18" charset="-78"/>
              <a:cs typeface="Simplified Arabic" panose="02020603050405020304" pitchFamily="18" charset="-78"/>
            </a:endParaRPr>
          </a:p>
          <a:p>
            <a:pPr algn="r"/>
            <a:r>
              <a:rPr lang="ar-SA" sz="2400" dirty="0">
                <a:latin typeface="Simplified Arabic" panose="02020603050405020304" pitchFamily="18" charset="-78"/>
                <a:cs typeface="Simplified Arabic" panose="02020603050405020304" pitchFamily="18" charset="-78"/>
              </a:rPr>
              <a:t>2 - مرجعية ذوي الاختصاص (المهنيين) هناك سلطة معرفية لذوي الاختصاص، فيلجأ إليهم الأفراد باعتبارهم مصدرا للمعرفة وهي: مرجعية الدولة والمشرعين، مرجعية القدامى</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p:txBody>
      </p:sp>
      <p:pic>
        <p:nvPicPr>
          <p:cNvPr id="3" name="2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45860" y="4786558"/>
            <a:ext cx="609600" cy="609600"/>
          </a:xfrm>
          <a:prstGeom prst="rect">
            <a:avLst/>
          </a:prstGeom>
        </p:spPr>
      </p:pic>
    </p:spTree>
    <p:extLst>
      <p:ext uri="{BB962C8B-B14F-4D97-AF65-F5344CB8AC3E}">
        <p14:creationId xmlns:p14="http://schemas.microsoft.com/office/powerpoint/2010/main" val="11696689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343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05081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56360" y="1834291"/>
            <a:ext cx="9357359" cy="3046988"/>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طرق الوصول إلى المعرفة</a:t>
            </a:r>
            <a:endParaRPr lang="ar-JO" sz="2400" b="1" dirty="0">
              <a:latin typeface="Simplified Arabic" panose="02020603050405020304" pitchFamily="18" charset="-78"/>
              <a:cs typeface="Simplified Arabic" panose="02020603050405020304" pitchFamily="18" charset="-78"/>
            </a:endParaRPr>
          </a:p>
          <a:p>
            <a:pPr algn="just" rtl="1"/>
            <a:r>
              <a:rPr lang="ar-SA" sz="2400" b="1" dirty="0">
                <a:latin typeface="Simplified Arabic" panose="02020603050405020304" pitchFamily="18" charset="-78"/>
                <a:cs typeface="Simplified Arabic" panose="02020603050405020304" pitchFamily="18" charset="-78"/>
              </a:rPr>
              <a:t>رابعا: التفكير الاستنباطي (الاستدلالي</a:t>
            </a:r>
            <a:r>
              <a:rPr lang="en-US" sz="2400" b="1" dirty="0">
                <a:latin typeface="Simplified Arabic" panose="02020603050405020304" pitchFamily="18" charset="-78"/>
                <a:cs typeface="Simplified Arabic" panose="02020603050405020304" pitchFamily="18" charset="-78"/>
              </a:rPr>
              <a:t>( (Deductive Thinking)</a:t>
            </a:r>
          </a:p>
          <a:p>
            <a:pPr algn="just" rtl="1"/>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وهو أسلوب الاستنتاج بالقياس والاستدلال</a:t>
            </a:r>
            <a:r>
              <a:rPr lang="en-US" sz="2400" dirty="0">
                <a:latin typeface="Simplified Arabic" panose="02020603050405020304" pitchFamily="18" charset="-78"/>
                <a:cs typeface="Simplified Arabic" panose="02020603050405020304" pitchFamily="18" charset="-78"/>
              </a:rPr>
              <a:t> (deduction)</a:t>
            </a:r>
            <a:r>
              <a:rPr lang="ar-SA" sz="2400" dirty="0">
                <a:latin typeface="Simplified Arabic" panose="02020603050405020304" pitchFamily="18" charset="-78"/>
                <a:cs typeface="Simplified Arabic" panose="02020603050405020304" pitchFamily="18" charset="-78"/>
              </a:rPr>
              <a:t>، ويعتمد على القياس المنطقي، أو الكشف عن الظروف والقوانين التي تحكم الظاهرة أو الحدث محل الاهتمام. وتستوجب طريقة الاستنتاج والانتقال من المبادئ العامة إلى الخاصة، أو من المبادئ الأساسية إلى النتائج التي تنجم عنها. وللطريقة الاستنتاجية عيوبها، حيث يتوجب على الباحث أن يبدأ بقضية صحيحة من أجل التوصل إلى نتائج صحيحة. وبالرغم من هذا القصور في التفكير الاستنتاجي) فإنه مفيد في البحث العلمي، فهو يتيح للباحث طرح فرضيات، وتعد جزء مهما من الاستقصاء العلمي. </a:t>
            </a:r>
            <a:endParaRPr lang="en-US" sz="2400" dirty="0">
              <a:latin typeface="Simplified Arabic" panose="02020603050405020304" pitchFamily="18" charset="-78"/>
              <a:cs typeface="Simplified Arabic" panose="02020603050405020304" pitchFamily="18" charset="-78"/>
            </a:endParaRPr>
          </a:p>
        </p:txBody>
      </p:sp>
      <p:pic>
        <p:nvPicPr>
          <p:cNvPr id="3" name="2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0308" y="4709160"/>
            <a:ext cx="609600" cy="609600"/>
          </a:xfrm>
          <a:prstGeom prst="rect">
            <a:avLst/>
          </a:prstGeom>
        </p:spPr>
      </p:pic>
    </p:spTree>
    <p:extLst>
      <p:ext uri="{BB962C8B-B14F-4D97-AF65-F5344CB8AC3E}">
        <p14:creationId xmlns:p14="http://schemas.microsoft.com/office/powerpoint/2010/main" val="10127097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08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679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8" y="1760412"/>
            <a:ext cx="9343051" cy="2677656"/>
          </a:xfrm>
          <a:prstGeom prst="rect">
            <a:avLst/>
          </a:prstGeom>
          <a:noFill/>
        </p:spPr>
        <p:txBody>
          <a:bodyPr wrap="square" rtlCol="1">
            <a:spAutoFit/>
          </a:bodyPr>
          <a:lstStyle/>
          <a:p>
            <a:pPr algn="ctr" rtl="1">
              <a:lnSpc>
                <a:spcPct val="150000"/>
              </a:lnSpc>
            </a:pPr>
            <a:r>
              <a:rPr lang="ar-SA" sz="2800" b="1" dirty="0">
                <a:latin typeface="Simplified Arabic" panose="02020603050405020304" pitchFamily="18" charset="-78"/>
                <a:cs typeface="Simplified Arabic" panose="02020603050405020304" pitchFamily="18" charset="-78"/>
              </a:rPr>
              <a:t>طرق الوصول إلى المعرفة</a:t>
            </a:r>
            <a:endParaRPr lang="ar-JO" sz="2800" b="1" dirty="0">
              <a:latin typeface="Simplified Arabic" panose="02020603050405020304" pitchFamily="18" charset="-78"/>
              <a:cs typeface="Simplified Arabic" panose="02020603050405020304" pitchFamily="18" charset="-78"/>
            </a:endParaRPr>
          </a:p>
          <a:p>
            <a:pPr algn="r" rtl="1">
              <a:lnSpc>
                <a:spcPct val="150000"/>
              </a:lnSpc>
            </a:pPr>
            <a:r>
              <a:rPr lang="ar-SA" sz="2800" b="1" dirty="0">
                <a:latin typeface="Simplified Arabic" panose="02020603050405020304" pitchFamily="18" charset="-78"/>
                <a:cs typeface="Simplified Arabic" panose="02020603050405020304" pitchFamily="18" charset="-78"/>
              </a:rPr>
              <a:t>خامسا: الأسلوب الاستقرائي</a:t>
            </a:r>
            <a:r>
              <a:rPr lang="en-US" sz="2800" b="1" dirty="0">
                <a:latin typeface="Simplified Arabic" panose="02020603050405020304" pitchFamily="18" charset="-78"/>
                <a:cs typeface="Simplified Arabic" panose="02020603050405020304" pitchFamily="18" charset="-78"/>
              </a:rPr>
              <a:t> </a:t>
            </a:r>
            <a:r>
              <a:rPr lang="en-US" sz="2800" dirty="0">
                <a:latin typeface="Simplified Arabic" panose="02020603050405020304" pitchFamily="18" charset="-78"/>
                <a:cs typeface="Simplified Arabic" panose="02020603050405020304" pitchFamily="18" charset="-78"/>
              </a:rPr>
              <a:t>Induction </a:t>
            </a:r>
          </a:p>
          <a:p>
            <a:pPr algn="r" rtl="1">
              <a:lnSpc>
                <a:spcPct val="150000"/>
              </a:lnSpc>
            </a:pPr>
            <a:r>
              <a:rPr lang="ar-SA" sz="2800" dirty="0">
                <a:latin typeface="Simplified Arabic" panose="02020603050405020304" pitchFamily="18" charset="-78"/>
                <a:cs typeface="Simplified Arabic" panose="02020603050405020304" pitchFamily="18" charset="-78"/>
              </a:rPr>
              <a:t>وهو أسلوب يعتمد على الانتقال من الجزئيات للوصول إلى أحكام عامة، وملاحظة الأحكام الجزئية لوضع أحكام للكل</a:t>
            </a:r>
            <a:r>
              <a:rPr lang="ar-JO" sz="2800" dirty="0">
                <a:latin typeface="Simplified Arabic" panose="02020603050405020304" pitchFamily="18" charset="-78"/>
                <a:cs typeface="Simplified Arabic" panose="02020603050405020304" pitchFamily="18" charset="-78"/>
              </a:rPr>
              <a:t>.</a:t>
            </a:r>
            <a:endParaRPr lang="en-US" sz="2800" dirty="0">
              <a:latin typeface="Simplified Arabic" panose="02020603050405020304" pitchFamily="18" charset="-78"/>
              <a:cs typeface="Simplified Arabic" panose="02020603050405020304" pitchFamily="18" charset="-78"/>
            </a:endParaRPr>
          </a:p>
        </p:txBody>
      </p:sp>
      <p:pic>
        <p:nvPicPr>
          <p:cNvPr id="3" name="2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45860" y="4438068"/>
            <a:ext cx="609600" cy="609600"/>
          </a:xfrm>
          <a:prstGeom prst="rect">
            <a:avLst/>
          </a:prstGeom>
        </p:spPr>
      </p:pic>
    </p:spTree>
    <p:extLst>
      <p:ext uri="{BB962C8B-B14F-4D97-AF65-F5344CB8AC3E}">
        <p14:creationId xmlns:p14="http://schemas.microsoft.com/office/powerpoint/2010/main" val="23822814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483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صورة 3"/>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585391" y="1590125"/>
            <a:ext cx="9503035" cy="4453789"/>
          </a:xfrm>
          <a:prstGeom prst="rect">
            <a:avLst/>
          </a:prstGeom>
        </p:spPr>
      </p:pic>
      <p:sp>
        <p:nvSpPr>
          <p:cNvPr id="6" name="مربع نص 5"/>
          <p:cNvSpPr txBox="1"/>
          <p:nvPr/>
        </p:nvSpPr>
        <p:spPr>
          <a:xfrm>
            <a:off x="2447778" y="1755099"/>
            <a:ext cx="7778262" cy="1154162"/>
          </a:xfrm>
          <a:prstGeom prst="rect">
            <a:avLst/>
          </a:prstGeom>
          <a:solidFill>
            <a:srgbClr val="669BBC"/>
          </a:solidFill>
        </p:spPr>
        <p:txBody>
          <a:bodyPr wrap="square" rtlCol="1">
            <a:spAutoFit/>
          </a:bodyPr>
          <a:lstStyle/>
          <a:p>
            <a:pPr algn="ctr" rtl="1">
              <a:lnSpc>
                <a:spcPct val="150000"/>
              </a:lnSpc>
            </a:pPr>
            <a:r>
              <a:rPr lang="ar-SA" sz="2400" b="1" dirty="0">
                <a:solidFill>
                  <a:schemeClr val="bg1"/>
                </a:solidFill>
                <a:latin typeface="Simplified Arabic" panose="02020603050405020304" pitchFamily="18" charset="-78"/>
                <a:cs typeface="Simplified Arabic" panose="02020603050405020304" pitchFamily="18" charset="-78"/>
              </a:rPr>
              <a:t>طرق الوصول إلى المعرفة</a:t>
            </a:r>
            <a:endParaRPr lang="en-US" sz="2400" b="1" dirty="0">
              <a:solidFill>
                <a:schemeClr val="bg1"/>
              </a:solidFill>
              <a:latin typeface="Simplified Arabic" panose="02020603050405020304" pitchFamily="18" charset="-78"/>
              <a:cs typeface="Simplified Arabic" panose="02020603050405020304" pitchFamily="18" charset="-78"/>
            </a:endParaRPr>
          </a:p>
          <a:p>
            <a:pPr algn="r" rtl="1">
              <a:lnSpc>
                <a:spcPct val="150000"/>
              </a:lnSpc>
            </a:pPr>
            <a:r>
              <a:rPr lang="ar-SA" sz="2400" b="1" dirty="0">
                <a:solidFill>
                  <a:schemeClr val="bg1"/>
                </a:solidFill>
                <a:latin typeface="Simplified Arabic" panose="02020603050405020304" pitchFamily="18" charset="-78"/>
                <a:cs typeface="Simplified Arabic" panose="02020603050405020304" pitchFamily="18" charset="-78"/>
              </a:rPr>
              <a:t>الأسلوب الاستقرائي</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Untitled2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23250" y="4257918"/>
            <a:ext cx="609600" cy="609600"/>
          </a:xfrm>
          <a:prstGeom prst="rect">
            <a:avLst/>
          </a:prstGeom>
        </p:spPr>
      </p:pic>
    </p:spTree>
    <p:extLst>
      <p:ext uri="{BB962C8B-B14F-4D97-AF65-F5344CB8AC3E}">
        <p14:creationId xmlns:p14="http://schemas.microsoft.com/office/powerpoint/2010/main" val="10046357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09754"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679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صورة 3"/>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01040" y="1017726"/>
            <a:ext cx="11101754" cy="4555082"/>
          </a:xfrm>
          <a:prstGeom prst="rect">
            <a:avLst/>
          </a:prstGeom>
        </p:spPr>
      </p:pic>
      <p:pic>
        <p:nvPicPr>
          <p:cNvPr id="5" name="Untitled2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84900" y="4893961"/>
            <a:ext cx="609600" cy="609600"/>
          </a:xfrm>
          <a:prstGeom prst="rect">
            <a:avLst/>
          </a:prstGeom>
        </p:spPr>
      </p:pic>
    </p:spTree>
    <p:extLst>
      <p:ext uri="{BB962C8B-B14F-4D97-AF65-F5344CB8AC3E}">
        <p14:creationId xmlns:p14="http://schemas.microsoft.com/office/powerpoint/2010/main" val="4762345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8004"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563891"/>
            <a:ext cx="8686800" cy="3416320"/>
          </a:xfrm>
          <a:prstGeom prst="rect">
            <a:avLst/>
          </a:prstGeom>
          <a:noFill/>
        </p:spPr>
        <p:txBody>
          <a:bodyPr wrap="square" rtlCol="1">
            <a:spAutoFit/>
          </a:bodyPr>
          <a:lstStyle/>
          <a:p>
            <a:pPr algn="ctr" rtl="1">
              <a:lnSpc>
                <a:spcPct val="150000"/>
              </a:lnSpc>
            </a:pPr>
            <a:r>
              <a:rPr lang="ar-SA" sz="2400" b="1" dirty="0">
                <a:latin typeface="Simplified Arabic" panose="02020603050405020304" pitchFamily="18" charset="-78"/>
                <a:cs typeface="Simplified Arabic" panose="02020603050405020304" pitchFamily="18" charset="-78"/>
              </a:rPr>
              <a:t>طرق الوصول إلى المعرفة</a:t>
            </a:r>
            <a:endParaRPr lang="ar-JO" sz="2400" b="1" dirty="0">
              <a:latin typeface="Simplified Arabic" panose="02020603050405020304" pitchFamily="18" charset="-78"/>
              <a:cs typeface="Simplified Arabic" panose="02020603050405020304" pitchFamily="18" charset="-78"/>
            </a:endParaRPr>
          </a:p>
          <a:p>
            <a:pPr algn="just" rtl="1">
              <a:lnSpc>
                <a:spcPct val="150000"/>
              </a:lnSpc>
            </a:pPr>
            <a:r>
              <a:rPr lang="ar-SA" sz="2400" dirty="0">
                <a:latin typeface="Simplified Arabic" panose="02020603050405020304" pitchFamily="18" charset="-78"/>
                <a:cs typeface="Simplified Arabic" panose="02020603050405020304" pitchFamily="18" charset="-78"/>
              </a:rPr>
              <a:t>سادساً: التفكير العلمي</a:t>
            </a:r>
            <a:r>
              <a:rPr lang="en-US" sz="2400" dirty="0">
                <a:latin typeface="Simplified Arabic" panose="02020603050405020304" pitchFamily="18" charset="-78"/>
                <a:cs typeface="Simplified Arabic" panose="02020603050405020304" pitchFamily="18" charset="-78"/>
              </a:rPr>
              <a:t> Scientific Thinking</a:t>
            </a:r>
          </a:p>
          <a:p>
            <a:pPr algn="just" rtl="1">
              <a:lnSpc>
                <a:spcPct val="150000"/>
              </a:lnSpc>
            </a:pPr>
            <a:r>
              <a:rPr lang="ar-SA" sz="2400" dirty="0">
                <a:latin typeface="Simplified Arabic" panose="02020603050405020304" pitchFamily="18" charset="-78"/>
                <a:cs typeface="Simplified Arabic" panose="02020603050405020304" pitchFamily="18" charset="-78"/>
              </a:rPr>
              <a:t>إن أهداف العلم تكمن في ما نريد منه أن يؤديه لنا، ويمكننا إيجاز ذلك في التفسير والتنبؤ،</a:t>
            </a: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والسيطرة، وتكوين بناء منظم من العلوم والمعارف</a:t>
            </a:r>
            <a:r>
              <a:rPr lang="ar-JO" sz="2400" dirty="0">
                <a:latin typeface="Simplified Arabic" panose="02020603050405020304" pitchFamily="18" charset="-78"/>
                <a:cs typeface="Simplified Arabic" panose="02020603050405020304" pitchFamily="18" charset="-78"/>
              </a:rPr>
              <a:t>.</a:t>
            </a:r>
          </a:p>
          <a:p>
            <a:pPr algn="just" rtl="1">
              <a:lnSpc>
                <a:spcPct val="150000"/>
              </a:lnSpc>
            </a:pPr>
            <a:r>
              <a:rPr lang="ar-JO" sz="2400" dirty="0">
                <a:latin typeface="Simplified Arabic" panose="02020603050405020304" pitchFamily="18" charset="-78"/>
                <a:cs typeface="Simplified Arabic" panose="02020603050405020304" pitchFamily="18" charset="-78"/>
              </a:rPr>
              <a:t>وتكون من خلال الإحساس بالمشكلة، وتحديدها, ثم وضع الفرضيات والبدائل, واختيار البديل الأفضل, وتطبيقه للخروج بتعميمات يمكن تطبيقها على الأمور والمواقف المتشابهة.</a:t>
            </a:r>
            <a:endParaRPr lang="en-US" sz="2400" dirty="0">
              <a:latin typeface="Simplified Arabic" panose="02020603050405020304" pitchFamily="18" charset="-78"/>
              <a:cs typeface="Simplified Arabic" panose="02020603050405020304" pitchFamily="18" charset="-78"/>
            </a:endParaRPr>
          </a:p>
        </p:txBody>
      </p:sp>
      <p:pic>
        <p:nvPicPr>
          <p:cNvPr id="3" name="2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08661" y="4556760"/>
            <a:ext cx="609600" cy="609600"/>
          </a:xfrm>
          <a:prstGeom prst="rect">
            <a:avLst/>
          </a:prstGeom>
        </p:spPr>
      </p:pic>
    </p:spTree>
    <p:extLst>
      <p:ext uri="{BB962C8B-B14F-4D97-AF65-F5344CB8AC3E}">
        <p14:creationId xmlns:p14="http://schemas.microsoft.com/office/powerpoint/2010/main" val="4890083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410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33583"/>
            <a:ext cx="986793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08760" y="1484268"/>
            <a:ext cx="8976360" cy="3370153"/>
          </a:xfrm>
          <a:prstGeom prst="rect">
            <a:avLst/>
          </a:prstGeom>
          <a:noFill/>
        </p:spPr>
        <p:txBody>
          <a:bodyPr wrap="square" rtlCol="1">
            <a:spAutoFit/>
          </a:bodyPr>
          <a:lstStyle/>
          <a:p>
            <a:pPr algn="ctr" rtl="1">
              <a:lnSpc>
                <a:spcPct val="150000"/>
              </a:lnSpc>
            </a:pPr>
            <a:r>
              <a:rPr lang="ar-SA" sz="2400" b="1" dirty="0">
                <a:latin typeface="Simplified Arabic" panose="02020603050405020304" pitchFamily="18" charset="-78"/>
                <a:cs typeface="Simplified Arabic" panose="02020603050405020304" pitchFamily="18" charset="-78"/>
              </a:rPr>
              <a:t>البحث العلمي</a:t>
            </a:r>
            <a:endParaRPr lang="en-US" sz="2400" dirty="0">
              <a:latin typeface="Simplified Arabic" panose="02020603050405020304" pitchFamily="18" charset="-78"/>
              <a:cs typeface="Simplified Arabic" panose="02020603050405020304" pitchFamily="18" charset="-78"/>
            </a:endParaRPr>
          </a:p>
          <a:p>
            <a:pPr algn="just" rtl="1">
              <a:lnSpc>
                <a:spcPct val="150000"/>
              </a:lnSpc>
            </a:pP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يعرف البحث العلمي بأنه وسيلة للدراسة يمكن التمكن من خلاله إلى حل للمشكلات المختلفة عن طريق الاستقصاء الشامل والدقيق لكافة الظواهر والمتغيرات والأدلة التي ترتبط بمشكلة البحث, كما أنه الطريق للاستقصاء والتتبع المنظم والدقيق والموضوعي للكشف عن المعلومات والحقائق والعلاقات الجديدة. فضلا عن تطوير وتعديل وتحليل المعلومات القائمة على أن يكون الأسلوب العلمي أداة وتنظيما وتحليلا هو المميز للباحث. </a:t>
            </a:r>
            <a:r>
              <a:rPr lang="ar-JO"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p:txBody>
      </p:sp>
      <p:pic>
        <p:nvPicPr>
          <p:cNvPr id="3" name="2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32004" y="4663440"/>
            <a:ext cx="609600" cy="609600"/>
          </a:xfrm>
          <a:prstGeom prst="rect">
            <a:avLst/>
          </a:prstGeom>
        </p:spPr>
      </p:pic>
    </p:spTree>
    <p:extLst>
      <p:ext uri="{BB962C8B-B14F-4D97-AF65-F5344CB8AC3E}">
        <p14:creationId xmlns:p14="http://schemas.microsoft.com/office/powerpoint/2010/main" val="462487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074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2920" y="952845"/>
            <a:ext cx="11186159" cy="46199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01040" y="1142344"/>
            <a:ext cx="10424160" cy="3785652"/>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أهمية البحث العلمي </a:t>
            </a:r>
            <a:endParaRPr lang="en-US" sz="2400" b="1" dirty="0">
              <a:latin typeface="Simplified Arabic" panose="02020603050405020304" pitchFamily="18" charset="-78"/>
              <a:cs typeface="Simplified Arabic" panose="02020603050405020304" pitchFamily="18" charset="-78"/>
            </a:endParaRPr>
          </a:p>
          <a:p>
            <a:pPr marL="34290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 يساعد البحث العلمي على إضافة المعلومات الجديدة</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marL="34290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يساعد على إجراء التعديلات الجديدة للمعلومات السابقة</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marL="34290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 يتغلب البحث العلمي على الصعوبات التي قد </a:t>
            </a:r>
            <a:r>
              <a:rPr lang="ar-SA" sz="2400" dirty="0" err="1">
                <a:latin typeface="Simplified Arabic" panose="02020603050405020304" pitchFamily="18" charset="-78"/>
                <a:cs typeface="Simplified Arabic" panose="02020603050405020304" pitchFamily="18" charset="-78"/>
              </a:rPr>
              <a:t>نواجهها</a:t>
            </a:r>
            <a:r>
              <a:rPr lang="ar-SA" sz="2400" dirty="0">
                <a:latin typeface="Simplified Arabic" panose="02020603050405020304" pitchFamily="18" charset="-78"/>
                <a:cs typeface="Simplified Arabic" panose="02020603050405020304" pitchFamily="18" charset="-78"/>
              </a:rPr>
              <a:t>، سواء كانت سيا</a:t>
            </a:r>
            <a:r>
              <a:rPr lang="ar-JO" sz="2400" dirty="0">
                <a:latin typeface="Simplified Arabic" panose="02020603050405020304" pitchFamily="18" charset="-78"/>
                <a:cs typeface="Simplified Arabic" panose="02020603050405020304" pitchFamily="18" charset="-78"/>
              </a:rPr>
              <a:t>س</a:t>
            </a:r>
            <a:r>
              <a:rPr lang="ar-SA" sz="2400" dirty="0" err="1">
                <a:latin typeface="Simplified Arabic" panose="02020603050405020304" pitchFamily="18" charset="-78"/>
                <a:cs typeface="Simplified Arabic" panose="02020603050405020304" pitchFamily="18" charset="-78"/>
              </a:rPr>
              <a:t>ية</a:t>
            </a:r>
            <a:r>
              <a:rPr lang="ar-SA" sz="2400" dirty="0">
                <a:latin typeface="Simplified Arabic" panose="02020603050405020304" pitchFamily="18" charset="-78"/>
                <a:cs typeface="Simplified Arabic" panose="02020603050405020304" pitchFamily="18" charset="-78"/>
              </a:rPr>
              <a:t> أو بيئية أو اقتصادية أو اجتماعية أو غير ذلك. </a:t>
            </a:r>
            <a:endParaRPr lang="en-US" sz="2400" dirty="0">
              <a:latin typeface="Simplified Arabic" panose="02020603050405020304" pitchFamily="18" charset="-78"/>
              <a:cs typeface="Simplified Arabic" panose="02020603050405020304" pitchFamily="18" charset="-78"/>
            </a:endParaRPr>
          </a:p>
          <a:p>
            <a:pPr marL="34290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يفيد البحث العلمي الإنسان في تقصي الحقائق التي </a:t>
            </a:r>
            <a:r>
              <a:rPr lang="ar-JO" sz="2400" dirty="0">
                <a:latin typeface="Simplified Arabic" panose="02020603050405020304" pitchFamily="18" charset="-78"/>
                <a:cs typeface="Simplified Arabic" panose="02020603050405020304" pitchFamily="18" charset="-78"/>
              </a:rPr>
              <a:t>تسهم</a:t>
            </a:r>
            <a:r>
              <a:rPr lang="ar-SA" sz="2400" dirty="0">
                <a:latin typeface="Simplified Arabic" panose="02020603050405020304" pitchFamily="18" charset="-78"/>
                <a:cs typeface="Simplified Arabic" panose="02020603050405020304" pitchFamily="18" charset="-78"/>
              </a:rPr>
              <a:t> في التغلب على بعض </a:t>
            </a:r>
            <a:r>
              <a:rPr lang="ar-JO" sz="2400" dirty="0">
                <a:latin typeface="Simplified Arabic" panose="02020603050405020304" pitchFamily="18" charset="-78"/>
                <a:cs typeface="Simplified Arabic" panose="02020603050405020304" pitchFamily="18" charset="-78"/>
              </a:rPr>
              <a:t>المشكلات</a:t>
            </a:r>
            <a:r>
              <a:rPr lang="ar-SA" sz="2400" dirty="0">
                <a:latin typeface="Simplified Arabic" panose="02020603050405020304" pitchFamily="18" charset="-78"/>
                <a:cs typeface="Simplified Arabic" panose="02020603050405020304" pitchFamily="18" charset="-78"/>
              </a:rPr>
              <a:t> كالأمراض والأوبئة، أو في معرفة الأماكن الأثرية، أو الشخصيات التاريخية، أو في التفسير النقدي للآراء والمذاهب والأفكار. </a:t>
            </a:r>
            <a:endParaRPr lang="en-US" sz="2400" dirty="0">
              <a:latin typeface="Simplified Arabic" panose="02020603050405020304" pitchFamily="18" charset="-78"/>
              <a:cs typeface="Simplified Arabic" panose="02020603050405020304" pitchFamily="18" charset="-78"/>
            </a:endParaRPr>
          </a:p>
          <a:p>
            <a:pPr marL="34290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 يحل البحث العلمي المشاكل الاقتصادية والصحية والتعليمية والتربوية والسياسية وغيرها، ويفيد في تفسير الظواهر الطبيعية، والتنبؤ بها عن طريق الوصول إلى تعميمات وقوانين كلية. </a:t>
            </a:r>
            <a:endParaRPr lang="en-US" sz="2400" dirty="0">
              <a:latin typeface="Simplified Arabic" panose="02020603050405020304" pitchFamily="18" charset="-78"/>
              <a:cs typeface="Simplified Arabic" panose="02020603050405020304" pitchFamily="18" charset="-78"/>
            </a:endParaRPr>
          </a:p>
        </p:txBody>
      </p:sp>
      <p:pic>
        <p:nvPicPr>
          <p:cNvPr id="3" name="2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01040" y="4858750"/>
            <a:ext cx="609600" cy="609600"/>
          </a:xfrm>
          <a:prstGeom prst="rect">
            <a:avLst/>
          </a:prstGeom>
        </p:spPr>
      </p:pic>
    </p:spTree>
    <p:extLst>
      <p:ext uri="{BB962C8B-B14F-4D97-AF65-F5344CB8AC3E}">
        <p14:creationId xmlns:p14="http://schemas.microsoft.com/office/powerpoint/2010/main" val="22895135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085"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55420" y="1428065"/>
            <a:ext cx="8915400" cy="3785652"/>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أهداف البحث العلمي</a:t>
            </a:r>
            <a:endParaRPr lang="en-US" sz="2400" dirty="0">
              <a:latin typeface="Simplified Arabic" panose="02020603050405020304" pitchFamily="18" charset="-78"/>
              <a:cs typeface="Simplified Arabic" panose="02020603050405020304" pitchFamily="18" charset="-78"/>
            </a:endParaRPr>
          </a:p>
          <a:p>
            <a:pPr marL="457200" lvl="0" indent="-457200" algn="r" rtl="1">
              <a:buFont typeface="+mj-lt"/>
              <a:buAutoNum type="arabicPeriod"/>
            </a:pPr>
            <a:r>
              <a:rPr lang="ar-SA" sz="2400" dirty="0">
                <a:latin typeface="Simplified Arabic" panose="02020603050405020304" pitchFamily="18" charset="-78"/>
                <a:cs typeface="Simplified Arabic" panose="02020603050405020304" pitchFamily="18" charset="-78"/>
              </a:rPr>
              <a:t>زيادة المعارف في كل المجالات العلمية سواء في العلوم الطبيعية أو في العلوم الاجتماعية والإنسانية.</a:t>
            </a:r>
            <a:endParaRPr lang="en-US" sz="2400" dirty="0">
              <a:latin typeface="Simplified Arabic" panose="02020603050405020304" pitchFamily="18" charset="-78"/>
              <a:cs typeface="Simplified Arabic" panose="02020603050405020304" pitchFamily="18" charset="-78"/>
            </a:endParaRPr>
          </a:p>
          <a:p>
            <a:pPr marL="457200" lvl="0" indent="-457200" algn="r" rtl="1">
              <a:buFont typeface="+mj-lt"/>
              <a:buAutoNum type="arabicPeriod"/>
            </a:pPr>
            <a:r>
              <a:rPr lang="ar-SA" sz="2400" dirty="0">
                <a:latin typeface="Simplified Arabic" panose="02020603050405020304" pitchFamily="18" charset="-78"/>
                <a:cs typeface="Simplified Arabic" panose="02020603050405020304" pitchFamily="18" charset="-78"/>
              </a:rPr>
              <a:t>حل المشكلات الاجتماعية والإنسانية كالمشكلات الاقتصادية والإدارية والسلوكية ومشكلات العمل والعمالة . </a:t>
            </a:r>
            <a:endParaRPr lang="en-US" sz="2400" dirty="0">
              <a:latin typeface="Simplified Arabic" panose="02020603050405020304" pitchFamily="18" charset="-78"/>
              <a:cs typeface="Simplified Arabic" panose="02020603050405020304" pitchFamily="18" charset="-78"/>
            </a:endParaRPr>
          </a:p>
          <a:p>
            <a:pPr marL="457200" lvl="0" indent="-457200" algn="r" rtl="1">
              <a:buFont typeface="+mj-lt"/>
              <a:buAutoNum type="arabicPeriod"/>
            </a:pPr>
            <a:r>
              <a:rPr lang="ar-SA" sz="2400" dirty="0">
                <a:latin typeface="Simplified Arabic" panose="02020603050405020304" pitchFamily="18" charset="-78"/>
                <a:cs typeface="Simplified Arabic" panose="02020603050405020304" pitchFamily="18" charset="-78"/>
              </a:rPr>
              <a:t>إحراز تقدم في النظريات واكتشاف الحقائق العلمية . </a:t>
            </a:r>
            <a:endParaRPr lang="en-US" sz="2400" dirty="0">
              <a:latin typeface="Simplified Arabic" panose="02020603050405020304" pitchFamily="18" charset="-78"/>
              <a:cs typeface="Simplified Arabic" panose="02020603050405020304" pitchFamily="18" charset="-78"/>
            </a:endParaRPr>
          </a:p>
          <a:p>
            <a:pPr marL="457200" lvl="0" indent="-457200" algn="r" rtl="1">
              <a:buFont typeface="+mj-lt"/>
              <a:buAutoNum type="arabicPeriod"/>
            </a:pPr>
            <a:r>
              <a:rPr lang="ar-SA" sz="2400" dirty="0">
                <a:latin typeface="Simplified Arabic" panose="02020603050405020304" pitchFamily="18" charset="-78"/>
                <a:cs typeface="Simplified Arabic" panose="02020603050405020304" pitchFamily="18" charset="-78"/>
              </a:rPr>
              <a:t>تزويد متخذي القرار سواء في الأمور السياسية أو الاقتصادية أو الاجتماعية بأسس سليمة بمكن الاعتماد عليها في قرارتهم . </a:t>
            </a:r>
            <a:endParaRPr lang="en-US" sz="2400" dirty="0">
              <a:latin typeface="Simplified Arabic" panose="02020603050405020304" pitchFamily="18" charset="-78"/>
              <a:cs typeface="Simplified Arabic" panose="02020603050405020304" pitchFamily="18" charset="-78"/>
            </a:endParaRPr>
          </a:p>
          <a:p>
            <a:pPr marL="457200" lvl="0" indent="-457200" algn="r" rtl="1">
              <a:buFont typeface="+mj-lt"/>
              <a:buAutoNum type="arabicPeriod"/>
            </a:pPr>
            <a:r>
              <a:rPr lang="ar-SA" sz="2400" dirty="0">
                <a:latin typeface="Simplified Arabic" panose="02020603050405020304" pitchFamily="18" charset="-78"/>
                <a:cs typeface="Simplified Arabic" panose="02020603050405020304" pitchFamily="18" charset="-78"/>
              </a:rPr>
              <a:t>تفسير الظواهر التي تجري في بيئة الإنسان ومحاولة إيجاد العلاقات بينها وبين الظواهر الأخرى على أساس مبدأ العلية أو السببية أي أن لكل سبب مسبب</a:t>
            </a:r>
            <a:r>
              <a:rPr lang="en-US" sz="2400" dirty="0">
                <a:latin typeface="Simplified Arabic" panose="02020603050405020304" pitchFamily="18" charset="-78"/>
                <a:cs typeface="Simplified Arabic" panose="02020603050405020304" pitchFamily="18" charset="-78"/>
              </a:rPr>
              <a:t>.</a:t>
            </a:r>
          </a:p>
        </p:txBody>
      </p:sp>
      <p:pic>
        <p:nvPicPr>
          <p:cNvPr id="3" name="2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15470" y="4963207"/>
            <a:ext cx="609600" cy="609600"/>
          </a:xfrm>
          <a:prstGeom prst="rect">
            <a:avLst/>
          </a:prstGeom>
        </p:spPr>
      </p:pic>
    </p:spTree>
    <p:extLst>
      <p:ext uri="{BB962C8B-B14F-4D97-AF65-F5344CB8AC3E}">
        <p14:creationId xmlns:p14="http://schemas.microsoft.com/office/powerpoint/2010/main" val="25410408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171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76400" y="1899172"/>
            <a:ext cx="8427720" cy="2677656"/>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خصائص البحث العلمي</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 إن البحث العلمي إذا أراد أن يحقق أهدافه في ظل الثورة المعرفية، فإنه ينبغي أن تتوافر فيه شروط تضمن جودته و</a:t>
            </a:r>
            <a:r>
              <a:rPr lang="ar-JO" sz="2400" dirty="0">
                <a:latin typeface="Simplified Arabic" panose="02020603050405020304" pitchFamily="18" charset="-78"/>
                <a:cs typeface="Simplified Arabic" panose="02020603050405020304" pitchFamily="18" charset="-78"/>
              </a:rPr>
              <a:t>ليتم</a:t>
            </a:r>
            <a:r>
              <a:rPr lang="ar-SA" sz="2400" dirty="0">
                <a:latin typeface="Simplified Arabic" panose="02020603050405020304" pitchFamily="18" charset="-78"/>
                <a:cs typeface="Simplified Arabic" panose="02020603050405020304" pitchFamily="18" charset="-78"/>
              </a:rPr>
              <a:t> الاستفادة منه، ونجمل هذه الشروط على النحو الآتي: </a:t>
            </a:r>
            <a:endParaRPr lang="en-US" sz="2400" dirty="0">
              <a:latin typeface="Simplified Arabic" panose="02020603050405020304" pitchFamily="18" charset="-78"/>
              <a:cs typeface="Simplified Arabic" panose="02020603050405020304" pitchFamily="18" charset="-78"/>
            </a:endParaRPr>
          </a:p>
          <a:p>
            <a:pPr algn="just" rtl="1"/>
            <a:r>
              <a:rPr lang="ar-SA" sz="2400" b="1" dirty="0">
                <a:latin typeface="Simplified Arabic" panose="02020603050405020304" pitchFamily="18" charset="-78"/>
                <a:cs typeface="Simplified Arabic" panose="02020603050405020304" pitchFamily="18" charset="-78"/>
              </a:rPr>
              <a:t>أولاً: الشروط الجوهرية</a:t>
            </a:r>
            <a:endParaRPr lang="en-US" sz="2400" b="1" dirty="0">
              <a:latin typeface="Simplified Arabic" panose="02020603050405020304" pitchFamily="18" charset="-78"/>
              <a:cs typeface="Simplified Arabic" panose="02020603050405020304" pitchFamily="18" charset="-78"/>
            </a:endParaRPr>
          </a:p>
          <a:p>
            <a:pPr algn="just" rtl="1"/>
            <a:r>
              <a:rPr lang="ar-SA" sz="2400" b="1" dirty="0">
                <a:latin typeface="Simplified Arabic" panose="02020603050405020304" pitchFamily="18" charset="-78"/>
                <a:cs typeface="Simplified Arabic" panose="02020603050405020304" pitchFamily="18" charset="-78"/>
              </a:rPr>
              <a:t>ثانياً: الشروط الشكلية</a:t>
            </a:r>
            <a:r>
              <a:rPr lang="ar-SA" b="1" dirty="0"/>
              <a:t> </a:t>
            </a:r>
            <a:endParaRPr lang="en-US" dirty="0"/>
          </a:p>
        </p:txBody>
      </p:sp>
      <p:pic>
        <p:nvPicPr>
          <p:cNvPr id="3" name="2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8253" y="4770120"/>
            <a:ext cx="609600" cy="609600"/>
          </a:xfrm>
          <a:prstGeom prst="rect">
            <a:avLst/>
          </a:prstGeom>
        </p:spPr>
      </p:pic>
    </p:spTree>
    <p:extLst>
      <p:ext uri="{BB962C8B-B14F-4D97-AF65-F5344CB8AC3E}">
        <p14:creationId xmlns:p14="http://schemas.microsoft.com/office/powerpoint/2010/main" val="25811957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766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24000" y="1792276"/>
            <a:ext cx="8732520" cy="3046988"/>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خصائص البحث العلمي</a:t>
            </a:r>
            <a:endParaRPr lang="en-US" sz="2400" dirty="0">
              <a:latin typeface="Simplified Arabic" panose="02020603050405020304" pitchFamily="18" charset="-78"/>
              <a:cs typeface="Simplified Arabic" panose="02020603050405020304" pitchFamily="18" charset="-78"/>
            </a:endParaRPr>
          </a:p>
          <a:p>
            <a:pPr algn="r" rtl="1"/>
            <a:r>
              <a:rPr lang="ar-SA" sz="2400" b="1" dirty="0">
                <a:latin typeface="Simplified Arabic" panose="02020603050405020304" pitchFamily="18" charset="-78"/>
                <a:cs typeface="Simplified Arabic" panose="02020603050405020304" pitchFamily="18" charset="-78"/>
              </a:rPr>
              <a:t>أولاً: الشروط الجوهرية</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أن يكون البحث هادفاً. إذ لا يمكن أن نتخيل بحثاً علميا خاليا من هدف محدد.</a:t>
            </a:r>
            <a:endParaRPr lang="en-US" sz="2400" dirty="0">
              <a:latin typeface="Simplified Arabic" panose="02020603050405020304" pitchFamily="18" charset="-78"/>
              <a:cs typeface="Simplified Arabic" panose="02020603050405020304" pitchFamily="18" charset="-78"/>
            </a:endParaRPr>
          </a:p>
          <a:p>
            <a:pPr marL="34290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أن يكون البحث موضوعيا.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أن يكون البحث قابلا للتعميم على أوسع نطاق ممكن</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أن يكون البحث قابلا للتكرار</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أن يكون البحث قوياً من الناحية النظرية والعلمية</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mj-lt"/>
              <a:buAutoNum type="arabicPeriod"/>
            </a:pPr>
            <a:r>
              <a:rPr lang="ar-SA" sz="2400" dirty="0">
                <a:latin typeface="Simplified Arabic" panose="02020603050405020304" pitchFamily="18" charset="-78"/>
                <a:cs typeface="Simplified Arabic" panose="02020603050405020304" pitchFamily="18" charset="-78"/>
              </a:rPr>
              <a:t>أن يكون البحث متوازنا من حيث الفوائد المرجوة منه، مقابل الكلفة التي ستنفق عليه. </a:t>
            </a:r>
            <a:endParaRPr lang="en-US" sz="2400" dirty="0">
              <a:latin typeface="Simplified Arabic" panose="02020603050405020304" pitchFamily="18" charset="-78"/>
              <a:cs typeface="Simplified Arabic" panose="02020603050405020304" pitchFamily="18" charset="-78"/>
            </a:endParaRPr>
          </a:p>
        </p:txBody>
      </p:sp>
      <p:pic>
        <p:nvPicPr>
          <p:cNvPr id="3" name="2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8253" y="4229664"/>
            <a:ext cx="609600" cy="609600"/>
          </a:xfrm>
          <a:prstGeom prst="rect">
            <a:avLst/>
          </a:prstGeom>
        </p:spPr>
      </p:pic>
    </p:spTree>
    <p:extLst>
      <p:ext uri="{BB962C8B-B14F-4D97-AF65-F5344CB8AC3E}">
        <p14:creationId xmlns:p14="http://schemas.microsoft.com/office/powerpoint/2010/main" val="19764856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715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87880" y="1792276"/>
            <a:ext cx="8138160" cy="2862322"/>
          </a:xfrm>
          <a:prstGeom prst="rect">
            <a:avLst/>
          </a:prstGeom>
          <a:noFill/>
        </p:spPr>
        <p:txBody>
          <a:bodyPr wrap="square" rtlCol="1">
            <a:spAutoFit/>
          </a:bodyPr>
          <a:lstStyle/>
          <a:p>
            <a:pPr algn="ctr" rtl="1">
              <a:lnSpc>
                <a:spcPct val="150000"/>
              </a:lnSpc>
            </a:pPr>
            <a:r>
              <a:rPr lang="ar-SA" sz="2400" b="1" dirty="0">
                <a:latin typeface="Simplified Arabic" panose="02020603050405020304" pitchFamily="18" charset="-78"/>
                <a:cs typeface="Simplified Arabic" panose="02020603050405020304" pitchFamily="18" charset="-78"/>
              </a:rPr>
              <a:t>خصائص البحث العلمي</a:t>
            </a:r>
            <a:endParaRPr lang="en-US" sz="2400" dirty="0">
              <a:latin typeface="Simplified Arabic" panose="02020603050405020304" pitchFamily="18" charset="-78"/>
              <a:cs typeface="Simplified Arabic" panose="02020603050405020304" pitchFamily="18" charset="-78"/>
            </a:endParaRPr>
          </a:p>
          <a:p>
            <a:pPr algn="r" rtl="1">
              <a:lnSpc>
                <a:spcPct val="150000"/>
              </a:lnSpc>
            </a:pPr>
            <a:r>
              <a:rPr lang="ar-SA" sz="2400" b="1" dirty="0">
                <a:latin typeface="Simplified Arabic" panose="02020603050405020304" pitchFamily="18" charset="-78"/>
                <a:cs typeface="Simplified Arabic" panose="02020603050405020304" pitchFamily="18" charset="-78"/>
              </a:rPr>
              <a:t>ثانياً: الشروط الشكلية </a:t>
            </a:r>
          </a:p>
          <a:p>
            <a:pPr marL="285750" lvl="0" indent="-285750" algn="r"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الالتزام بالخطوات العلمية المتعارف عليها</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marL="285750" lvl="0" indent="-285750" algn="r"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أن يكتب البحث بلغة سليمة، إملائيا ونحويا وصرفيا، ومفهومة</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marL="285750" lvl="0" indent="-285750" algn="r"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عنوان البحث الشامل والواضح.</a:t>
            </a:r>
            <a:endParaRPr lang="en-US" sz="2400" dirty="0">
              <a:latin typeface="Simplified Arabic" panose="02020603050405020304" pitchFamily="18" charset="-78"/>
              <a:cs typeface="Simplified Arabic" panose="02020603050405020304" pitchFamily="18" charset="-78"/>
            </a:endParaRPr>
          </a:p>
        </p:txBody>
      </p:sp>
      <p:pic>
        <p:nvPicPr>
          <p:cNvPr id="3" name="2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8253" y="4349798"/>
            <a:ext cx="609600" cy="609600"/>
          </a:xfrm>
          <a:prstGeom prst="rect">
            <a:avLst/>
          </a:prstGeom>
        </p:spPr>
      </p:pic>
    </p:spTree>
    <p:extLst>
      <p:ext uri="{BB962C8B-B14F-4D97-AF65-F5344CB8AC3E}">
        <p14:creationId xmlns:p14="http://schemas.microsoft.com/office/powerpoint/2010/main" val="7022868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4466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087880" y="1792276"/>
            <a:ext cx="7650480" cy="3416320"/>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خصائص البحث العلمي</a:t>
            </a:r>
            <a:endParaRPr lang="en-US" sz="2400" dirty="0">
              <a:latin typeface="Simplified Arabic" panose="02020603050405020304" pitchFamily="18" charset="-78"/>
              <a:cs typeface="Simplified Arabic" panose="02020603050405020304" pitchFamily="18" charset="-78"/>
            </a:endParaRPr>
          </a:p>
          <a:p>
            <a:pPr algn="r" rtl="1"/>
            <a:r>
              <a:rPr lang="ar-SA" sz="2400" b="1" dirty="0">
                <a:latin typeface="Simplified Arabic" panose="02020603050405020304" pitchFamily="18" charset="-78"/>
                <a:cs typeface="Simplified Arabic" panose="02020603050405020304" pitchFamily="18" charset="-78"/>
              </a:rPr>
              <a:t>أيضا من الخصائص التي يمكن ذكرها </a:t>
            </a:r>
            <a:r>
              <a:rPr lang="ar-JO" sz="2400" b="1" dirty="0">
                <a:latin typeface="Simplified Arabic" panose="02020603050405020304" pitchFamily="18" charset="-78"/>
                <a:cs typeface="Simplified Arabic" panose="02020603050405020304" pitchFamily="18" charset="-78"/>
              </a:rPr>
              <a:t>:</a:t>
            </a:r>
            <a:r>
              <a:rPr lang="en-US" sz="2400" dirty="0">
                <a:latin typeface="Simplified Arabic" panose="02020603050405020304" pitchFamily="18" charset="-78"/>
                <a:cs typeface="Simplified Arabic" panose="02020603050405020304" pitchFamily="18" charset="-78"/>
              </a:rPr>
              <a:t> </a:t>
            </a: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الموضوعية </a:t>
            </a:r>
            <a:endParaRPr lang="ar-JO"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الشمولية </a:t>
            </a:r>
            <a:endParaRPr lang="ar-JO"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 الأسلوب العلمي </a:t>
            </a:r>
            <a:endParaRPr lang="ar-JO"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err="1">
                <a:latin typeface="Simplified Arabic" panose="02020603050405020304" pitchFamily="18" charset="-78"/>
                <a:cs typeface="Simplified Arabic" panose="02020603050405020304" pitchFamily="18" charset="-78"/>
              </a:rPr>
              <a:t>التنب</a:t>
            </a:r>
            <a:r>
              <a:rPr lang="ar-JO" sz="2400" dirty="0">
                <a:latin typeface="Simplified Arabic" panose="02020603050405020304" pitchFamily="18" charset="-78"/>
                <a:cs typeface="Simplified Arabic" panose="02020603050405020304" pitchFamily="18" charset="-78"/>
              </a:rPr>
              <a:t>ؤ</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 المصداقية والموثوقة</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الدقة في تحديد الأبعاد المكانية والزمانية </a:t>
            </a:r>
            <a:r>
              <a:rPr lang="en-US" sz="2400" dirty="0">
                <a:latin typeface="Simplified Arabic" panose="02020603050405020304" pitchFamily="18" charset="-78"/>
                <a:cs typeface="Simplified Arabic" panose="02020603050405020304" pitchFamily="18" charset="-78"/>
              </a:rPr>
              <a:t> </a:t>
            </a: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دقة النتائج وإمكانية التحقق والإثبات منها  </a:t>
            </a:r>
            <a:endParaRPr lang="en-US"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648652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240245" y="1285191"/>
            <a:ext cx="9345750" cy="4125009"/>
          </a:xfrm>
          <a:prstGeom prst="rect">
            <a:avLst/>
          </a:prstGeom>
        </p:spPr>
      </p:pic>
      <p:sp>
        <p:nvSpPr>
          <p:cNvPr id="4" name="مربع نص 3"/>
          <p:cNvSpPr txBox="1"/>
          <p:nvPr/>
        </p:nvSpPr>
        <p:spPr>
          <a:xfrm>
            <a:off x="5181600" y="3215640"/>
            <a:ext cx="1463040" cy="954107"/>
          </a:xfrm>
          <a:prstGeom prst="rect">
            <a:avLst/>
          </a:prstGeom>
          <a:solidFill>
            <a:srgbClr val="669BBC"/>
          </a:solidFill>
        </p:spPr>
        <p:txBody>
          <a:bodyPr wrap="square" rtlCol="1">
            <a:spAutoFit/>
          </a:bodyPr>
          <a:lstStyle/>
          <a:p>
            <a:pPr algn="ctr"/>
            <a:r>
              <a:rPr lang="ar-JO" sz="2800" b="1" dirty="0"/>
              <a:t>البحث العلمي</a:t>
            </a:r>
          </a:p>
        </p:txBody>
      </p:sp>
      <p:pic>
        <p:nvPicPr>
          <p:cNvPr id="5" name="Untitled3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38253" y="4678680"/>
            <a:ext cx="609600" cy="609600"/>
          </a:xfrm>
          <a:prstGeom prst="rect">
            <a:avLst/>
          </a:prstGeom>
        </p:spPr>
      </p:pic>
    </p:spTree>
    <p:extLst>
      <p:ext uri="{BB962C8B-B14F-4D97-AF65-F5344CB8AC3E}">
        <p14:creationId xmlns:p14="http://schemas.microsoft.com/office/powerpoint/2010/main" val="8060236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244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10524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17320" y="1397673"/>
            <a:ext cx="8884920" cy="3693319"/>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مقومات البحث العلمي</a:t>
            </a:r>
            <a:endParaRPr lang="en-US" sz="2400" b="1" dirty="0">
              <a:latin typeface="Simplified Arabic" panose="02020603050405020304" pitchFamily="18" charset="-78"/>
              <a:cs typeface="Simplified Arabic" panose="02020603050405020304" pitchFamily="18" charset="-78"/>
            </a:endParaRPr>
          </a:p>
          <a:p>
            <a:pPr algn="r" rtl="1"/>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إنشاء مركز قومي للبحوث.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توفير المال اللازم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تحديد النصاب والتفرغ للمشتغلين بالبحث العلمي.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توفير المختبرات والأجهزة. توفير المكتبات والاشتراك بشبكات الاتصال الدولية(الإنترنت).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نشر البحوث.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توفير الأمكنة اللازمة. </a:t>
            </a:r>
            <a:endParaRPr lang="en-US" sz="2400" dirty="0">
              <a:latin typeface="Simplified Arabic" panose="02020603050405020304" pitchFamily="18" charset="-78"/>
              <a:cs typeface="Simplified Arabic" panose="02020603050405020304" pitchFamily="18" charset="-78"/>
            </a:endParaRPr>
          </a:p>
          <a:p>
            <a:pPr marL="342900" lvl="0" indent="-342900" algn="r" rtl="1">
              <a:buFont typeface="Wingdings" panose="05000000000000000000" pitchFamily="2" charset="2"/>
              <a:buChar char="Ø"/>
            </a:pPr>
            <a:r>
              <a:rPr lang="ar-SA" sz="2400" dirty="0">
                <a:latin typeface="Simplified Arabic" panose="02020603050405020304" pitchFamily="18" charset="-78"/>
                <a:cs typeface="Simplified Arabic" panose="02020603050405020304" pitchFamily="18" charset="-78"/>
              </a:rPr>
              <a:t>الاهتمام بالدراسات العليا في الجامعات. تحضير الباحث المناسب. </a:t>
            </a:r>
            <a:endParaRPr lang="en-US" sz="2400" dirty="0">
              <a:latin typeface="Simplified Arabic" panose="02020603050405020304" pitchFamily="18" charset="-78"/>
              <a:cs typeface="Simplified Arabic" panose="02020603050405020304" pitchFamily="18" charset="-78"/>
            </a:endParaRPr>
          </a:p>
          <a:p>
            <a:pPr lvl="0" algn="r" rtl="1"/>
            <a:endParaRPr lang="en-US" dirty="0"/>
          </a:p>
        </p:txBody>
      </p:sp>
      <p:pic>
        <p:nvPicPr>
          <p:cNvPr id="3" name="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46890" y="4481392"/>
            <a:ext cx="609600" cy="609600"/>
          </a:xfrm>
          <a:prstGeom prst="rect">
            <a:avLst/>
          </a:prstGeom>
        </p:spPr>
      </p:pic>
    </p:spTree>
    <p:extLst>
      <p:ext uri="{BB962C8B-B14F-4D97-AF65-F5344CB8AC3E}">
        <p14:creationId xmlns:p14="http://schemas.microsoft.com/office/powerpoint/2010/main" val="34966855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418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84960" y="1792276"/>
            <a:ext cx="8595360" cy="2585323"/>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مقومات البحث العلمي</a:t>
            </a:r>
            <a:endParaRPr lang="en-US" sz="2400" b="1" dirty="0">
              <a:latin typeface="Simplified Arabic" panose="02020603050405020304" pitchFamily="18" charset="-78"/>
              <a:cs typeface="Simplified Arabic" panose="02020603050405020304" pitchFamily="18" charset="-78"/>
            </a:endParaRPr>
          </a:p>
          <a:p>
            <a:pPr algn="just" rtl="1"/>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algn="just" rtl="1"/>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هناك مقومات للبحث العلمي، تتمثل في المتطلبات والمستلزمات البشرية، أو المادية، أو المؤسسية، لكل الدول، وإن تباينت مقومات البحث العلمي لديها، حيث تشكل تلك المقومات اللبنة الأساسية للنهوض بالبحث العلمي</a:t>
            </a:r>
            <a:r>
              <a:rPr lang="ar-JO" sz="2400" dirty="0">
                <a:latin typeface="Simplified Arabic" panose="02020603050405020304" pitchFamily="18" charset="-78"/>
                <a:cs typeface="Simplified Arabic" panose="02020603050405020304" pitchFamily="18" charset="-78"/>
              </a:rPr>
              <a:t>.</a:t>
            </a:r>
            <a:endParaRPr lang="en-US" sz="2400" dirty="0">
              <a:latin typeface="Simplified Arabic" panose="02020603050405020304" pitchFamily="18" charset="-78"/>
              <a:cs typeface="Simplified Arabic" panose="02020603050405020304" pitchFamily="18" charset="-78"/>
            </a:endParaRPr>
          </a:p>
          <a:p>
            <a:pPr algn="just" rtl="1"/>
            <a:r>
              <a:rPr lang="en-US" sz="2400" dirty="0">
                <a:latin typeface="Simplified Arabic" panose="02020603050405020304" pitchFamily="18" charset="-78"/>
                <a:cs typeface="Simplified Arabic" panose="02020603050405020304" pitchFamily="18" charset="-78"/>
              </a:rPr>
              <a:t> </a:t>
            </a:r>
          </a:p>
          <a:p>
            <a:pPr lvl="0" algn="r" rtl="1"/>
            <a:endParaRPr lang="en-US" dirty="0"/>
          </a:p>
        </p:txBody>
      </p:sp>
      <p:pic>
        <p:nvPicPr>
          <p:cNvPr id="3" name="3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0308" y="4617720"/>
            <a:ext cx="609600" cy="609600"/>
          </a:xfrm>
          <a:prstGeom prst="rect">
            <a:avLst/>
          </a:prstGeom>
        </p:spPr>
      </p:pic>
    </p:spTree>
    <p:extLst>
      <p:ext uri="{BB962C8B-B14F-4D97-AF65-F5344CB8AC3E}">
        <p14:creationId xmlns:p14="http://schemas.microsoft.com/office/powerpoint/2010/main" val="30139376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0836"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87880" y="1792276"/>
            <a:ext cx="7650480" cy="2677656"/>
          </a:xfrm>
          <a:prstGeom prst="rect">
            <a:avLst/>
          </a:prstGeom>
          <a:noFill/>
        </p:spPr>
        <p:txBody>
          <a:bodyPr wrap="square" rtlCol="1">
            <a:spAutoFit/>
          </a:bodyPr>
          <a:lstStyle/>
          <a:p>
            <a:pPr algn="ctr" rtl="1"/>
            <a:r>
              <a:rPr lang="ar-SA" sz="2800" b="1" dirty="0">
                <a:latin typeface="Simplified Arabic" panose="02020603050405020304" pitchFamily="18" charset="-78"/>
                <a:cs typeface="Simplified Arabic" panose="02020603050405020304" pitchFamily="18" charset="-78"/>
              </a:rPr>
              <a:t>سمات الباحث العلمي</a:t>
            </a:r>
            <a:endParaRPr lang="en-US" sz="2800" b="1" dirty="0">
              <a:latin typeface="Simplified Arabic" panose="02020603050405020304" pitchFamily="18" charset="-78"/>
              <a:cs typeface="Simplified Arabic" panose="02020603050405020304" pitchFamily="18" charset="-78"/>
            </a:endParaRPr>
          </a:p>
          <a:p>
            <a:pPr algn="r" rtl="1"/>
            <a:r>
              <a:rPr lang="en-US" sz="2800" dirty="0">
                <a:latin typeface="Simplified Arabic" panose="02020603050405020304" pitchFamily="18" charset="-78"/>
                <a:cs typeface="Simplified Arabic" panose="02020603050405020304" pitchFamily="18" charset="-78"/>
              </a:rPr>
              <a:t> </a:t>
            </a:r>
          </a:p>
          <a:p>
            <a:pPr marL="457200" indent="-457200" algn="r" rtl="1">
              <a:buFont typeface="Arial" panose="020B0604020202020204" pitchFamily="34" charset="0"/>
              <a:buChar char="•"/>
            </a:pPr>
            <a:r>
              <a:rPr lang="ar-SA" sz="2800" dirty="0">
                <a:latin typeface="Simplified Arabic" panose="02020603050405020304" pitchFamily="18" charset="-78"/>
                <a:cs typeface="Simplified Arabic" panose="02020603050405020304" pitchFamily="18" charset="-78"/>
              </a:rPr>
              <a:t>الأمانة العلمية </a:t>
            </a:r>
            <a:endParaRPr lang="ar-JO" sz="2800" dirty="0">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SA" sz="2800" dirty="0">
                <a:latin typeface="Simplified Arabic" panose="02020603050405020304" pitchFamily="18" charset="-78"/>
                <a:cs typeface="Simplified Arabic" panose="02020603050405020304" pitchFamily="18" charset="-78"/>
              </a:rPr>
              <a:t>الموضوعية </a:t>
            </a:r>
            <a:endParaRPr lang="en-US" sz="2800" dirty="0">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SA" sz="2800" dirty="0">
                <a:latin typeface="Simplified Arabic" panose="02020603050405020304" pitchFamily="18" charset="-78"/>
                <a:cs typeface="Simplified Arabic" panose="02020603050405020304" pitchFamily="18" charset="-78"/>
              </a:rPr>
              <a:t>القدرات العقلية والفكرية والجسدية</a:t>
            </a:r>
            <a:endParaRPr lang="en-US" sz="2800" dirty="0">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SA" sz="2800" dirty="0">
                <a:latin typeface="Simplified Arabic" panose="02020603050405020304" pitchFamily="18" charset="-78"/>
                <a:cs typeface="Simplified Arabic" panose="02020603050405020304" pitchFamily="18" charset="-78"/>
              </a:rPr>
              <a:t>الخبرة والتدريب العملي في البحث </a:t>
            </a:r>
          </a:p>
        </p:txBody>
      </p:sp>
      <p:pic>
        <p:nvPicPr>
          <p:cNvPr id="3" name="3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0308" y="4770120"/>
            <a:ext cx="609600" cy="609600"/>
          </a:xfrm>
          <a:prstGeom prst="rect">
            <a:avLst/>
          </a:prstGeom>
        </p:spPr>
      </p:pic>
    </p:spTree>
    <p:extLst>
      <p:ext uri="{BB962C8B-B14F-4D97-AF65-F5344CB8AC3E}">
        <p14:creationId xmlns:p14="http://schemas.microsoft.com/office/powerpoint/2010/main" val="41286104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421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87880" y="1792276"/>
            <a:ext cx="7650480" cy="2816156"/>
          </a:xfrm>
          <a:prstGeom prst="rect">
            <a:avLst/>
          </a:prstGeom>
          <a:noFill/>
        </p:spPr>
        <p:txBody>
          <a:bodyPr wrap="square" rtlCol="1">
            <a:spAutoFit/>
          </a:bodyPr>
          <a:lstStyle/>
          <a:p>
            <a:pPr algn="ctr" rtl="1">
              <a:lnSpc>
                <a:spcPct val="150000"/>
              </a:lnSpc>
            </a:pPr>
            <a:r>
              <a:rPr lang="ar-SA" sz="2400" b="1" dirty="0">
                <a:latin typeface="Simplified Arabic" panose="02020603050405020304" pitchFamily="18" charset="-78"/>
                <a:cs typeface="Simplified Arabic" panose="02020603050405020304" pitchFamily="18" charset="-78"/>
              </a:rPr>
              <a:t>الصعوبات التي تواجه الباحث </a:t>
            </a:r>
            <a:endParaRPr lang="en-US" sz="2400" b="1" dirty="0">
              <a:latin typeface="Simplified Arabic" panose="02020603050405020304" pitchFamily="18" charset="-78"/>
              <a:cs typeface="Simplified Arabic" panose="02020603050405020304" pitchFamily="18" charset="-78"/>
            </a:endParaRPr>
          </a:p>
          <a:p>
            <a:pPr marL="285750" lvl="0" indent="-285750" algn="just"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الوقت اللازم لإجراء البحث إذا كان الوقت المستغرق لإنجاز البحث أقل من اللازم فإن ذلك سيكون على حساب شمولية البحث ودقته وإذا كان الوقت المستغرق أكثر من اللازم فإن تكلفته قد تكون أعلى وكذلك نتائجه قد تكون غير دقيقة لأن المعلومات قد تتغير بمرور الوقت . </a:t>
            </a:r>
            <a:endParaRPr lang="en-US" sz="2400" dirty="0">
              <a:latin typeface="Simplified Arabic" panose="02020603050405020304" pitchFamily="18" charset="-78"/>
              <a:cs typeface="Simplified Arabic" panose="02020603050405020304" pitchFamily="18" charset="-78"/>
            </a:endParaRPr>
          </a:p>
        </p:txBody>
      </p:sp>
      <p:pic>
        <p:nvPicPr>
          <p:cNvPr id="3" name="3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392610" y="4608432"/>
            <a:ext cx="609600" cy="609600"/>
          </a:xfrm>
          <a:prstGeom prst="rect">
            <a:avLst/>
          </a:prstGeom>
        </p:spPr>
      </p:pic>
    </p:spTree>
    <p:extLst>
      <p:ext uri="{BB962C8B-B14F-4D97-AF65-F5344CB8AC3E}">
        <p14:creationId xmlns:p14="http://schemas.microsoft.com/office/powerpoint/2010/main" val="4729697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2848"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69721" y="1792276"/>
            <a:ext cx="8353424" cy="2308324"/>
          </a:xfrm>
          <a:prstGeom prst="rect">
            <a:avLst/>
          </a:prstGeom>
          <a:noFill/>
        </p:spPr>
        <p:txBody>
          <a:bodyPr wrap="square" rtlCol="1">
            <a:spAutoFit/>
          </a:bodyPr>
          <a:lstStyle/>
          <a:p>
            <a:pPr algn="ctr" rtl="1">
              <a:lnSpc>
                <a:spcPct val="150000"/>
              </a:lnSpc>
            </a:pPr>
            <a:r>
              <a:rPr lang="ar-SA" sz="2400" b="1" dirty="0">
                <a:latin typeface="Simplified Arabic" panose="02020603050405020304" pitchFamily="18" charset="-78"/>
                <a:cs typeface="Simplified Arabic" panose="02020603050405020304" pitchFamily="18" charset="-78"/>
              </a:rPr>
              <a:t>الصعوبات التي تواجه الباحث </a:t>
            </a:r>
            <a:endParaRPr lang="en-US" sz="2400" b="1" dirty="0">
              <a:latin typeface="Simplified Arabic" panose="02020603050405020304" pitchFamily="18" charset="-78"/>
              <a:cs typeface="Simplified Arabic" panose="02020603050405020304" pitchFamily="18" charset="-78"/>
            </a:endParaRPr>
          </a:p>
          <a:p>
            <a:pPr marL="285750" lvl="0" indent="-285750" algn="just"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اختيار العينة فقد يختار الباحث عينة صغيرة جداً أو عينة غير ممثلة للمجتمع. </a:t>
            </a:r>
            <a:endParaRPr lang="en-US" sz="2400" dirty="0">
              <a:latin typeface="Simplified Arabic" panose="02020603050405020304" pitchFamily="18" charset="-78"/>
              <a:cs typeface="Simplified Arabic" panose="02020603050405020304" pitchFamily="18" charset="-78"/>
            </a:endParaRPr>
          </a:p>
          <a:p>
            <a:pPr marL="285750" indent="-285750" algn="just"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أداة البحث قد تشمل الاستبانة على أسئلة ايحائية وقد يشمل على تسجيل الملاحظة المتحيزة لنتائج معينة </a:t>
            </a:r>
            <a:endParaRPr lang="en-US" sz="2400" dirty="0">
              <a:latin typeface="Simplified Arabic" panose="02020603050405020304" pitchFamily="18" charset="-78"/>
              <a:cs typeface="Simplified Arabic" panose="02020603050405020304" pitchFamily="18" charset="-78"/>
            </a:endParaRPr>
          </a:p>
        </p:txBody>
      </p:sp>
      <p:pic>
        <p:nvPicPr>
          <p:cNvPr id="3" name="3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8253" y="4312920"/>
            <a:ext cx="609600" cy="609600"/>
          </a:xfrm>
          <a:prstGeom prst="rect">
            <a:avLst/>
          </a:prstGeom>
        </p:spPr>
      </p:pic>
    </p:spTree>
    <p:extLst>
      <p:ext uri="{BB962C8B-B14F-4D97-AF65-F5344CB8AC3E}">
        <p14:creationId xmlns:p14="http://schemas.microsoft.com/office/powerpoint/2010/main" val="37372984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537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2087880" y="1792276"/>
            <a:ext cx="8061960" cy="2308324"/>
          </a:xfrm>
          <a:prstGeom prst="rect">
            <a:avLst/>
          </a:prstGeom>
          <a:noFill/>
        </p:spPr>
        <p:txBody>
          <a:bodyPr wrap="square" rtlCol="1">
            <a:spAutoFit/>
          </a:bodyPr>
          <a:lstStyle/>
          <a:p>
            <a:pPr algn="ctr" rtl="1">
              <a:lnSpc>
                <a:spcPct val="150000"/>
              </a:lnSpc>
            </a:pPr>
            <a:r>
              <a:rPr lang="ar-SA" sz="2400" b="1" dirty="0">
                <a:latin typeface="Simplified Arabic" panose="02020603050405020304" pitchFamily="18" charset="-78"/>
                <a:cs typeface="Simplified Arabic" panose="02020603050405020304" pitchFamily="18" charset="-78"/>
              </a:rPr>
              <a:t>الصعوبات التي تواجه الباحث </a:t>
            </a:r>
            <a:endParaRPr lang="en-US" sz="2400" b="1" dirty="0">
              <a:latin typeface="Simplified Arabic" panose="02020603050405020304" pitchFamily="18" charset="-78"/>
              <a:cs typeface="Simplified Arabic" panose="02020603050405020304" pitchFamily="18" charset="-78"/>
            </a:endParaRPr>
          </a:p>
          <a:p>
            <a:pPr marL="285750" lvl="0" indent="-285750" algn="just"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التمويل قد يكون البحث بحاجة إلى أموال طائلة أكثر من الإمكانيات المادية</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a:t>
            </a:r>
            <a:endParaRPr lang="en-US" sz="2400" dirty="0">
              <a:latin typeface="Simplified Arabic" panose="02020603050405020304" pitchFamily="18" charset="-78"/>
              <a:cs typeface="Simplified Arabic" panose="02020603050405020304" pitchFamily="18" charset="-78"/>
            </a:endParaRPr>
          </a:p>
          <a:p>
            <a:pPr marL="285750" lvl="0" indent="-285750" algn="just" rtl="1">
              <a:lnSpc>
                <a:spcPct val="150000"/>
              </a:lnSpc>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عدم دقة المعلومات التي يجمعها الباحث تؤدي إلى نتائج مغلوطة ومضللة</a:t>
            </a:r>
            <a:r>
              <a:rPr lang="ar-JO" sz="2400" dirty="0">
                <a:latin typeface="Simplified Arabic" panose="02020603050405020304" pitchFamily="18" charset="-78"/>
                <a:cs typeface="Simplified Arabic" panose="02020603050405020304" pitchFamily="18" charset="-78"/>
              </a:rPr>
              <a:t>،</a:t>
            </a:r>
            <a:r>
              <a:rPr lang="ar-SA" sz="2400" dirty="0">
                <a:latin typeface="Simplified Arabic" panose="02020603050405020304" pitchFamily="18" charset="-78"/>
                <a:cs typeface="Simplified Arabic" panose="02020603050405020304" pitchFamily="18" charset="-78"/>
              </a:rPr>
              <a:t> بالإضافة إلى أنه بعدم شمولية المعلومات يكون البحث غير كامل</a:t>
            </a:r>
            <a:r>
              <a:rPr lang="en-US" sz="2400" dirty="0">
                <a:latin typeface="Simplified Arabic" panose="02020603050405020304" pitchFamily="18" charset="-78"/>
                <a:cs typeface="Simplified Arabic" panose="02020603050405020304" pitchFamily="18" charset="-78"/>
              </a:rPr>
              <a:t> .</a:t>
            </a:r>
          </a:p>
        </p:txBody>
      </p:sp>
      <p:pic>
        <p:nvPicPr>
          <p:cNvPr id="3" name="3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45860" y="4602480"/>
            <a:ext cx="609600" cy="609600"/>
          </a:xfrm>
          <a:prstGeom prst="rect">
            <a:avLst/>
          </a:prstGeom>
        </p:spPr>
      </p:pic>
    </p:spTree>
    <p:extLst>
      <p:ext uri="{BB962C8B-B14F-4D97-AF65-F5344CB8AC3E}">
        <p14:creationId xmlns:p14="http://schemas.microsoft.com/office/powerpoint/2010/main" val="27836291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221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54480" y="1792276"/>
            <a:ext cx="8793480" cy="3416320"/>
          </a:xfrm>
          <a:prstGeom prst="rect">
            <a:avLst/>
          </a:prstGeom>
          <a:noFill/>
        </p:spPr>
        <p:txBody>
          <a:bodyPr wrap="square" rtlCol="1">
            <a:spAutoFit/>
          </a:bodyPr>
          <a:lstStyle/>
          <a:p>
            <a:pPr algn="ctr" rtl="1"/>
            <a:r>
              <a:rPr lang="ar-SA" sz="2400" b="1" dirty="0">
                <a:latin typeface="Simplified Arabic" panose="02020603050405020304" pitchFamily="18" charset="-78"/>
                <a:cs typeface="Simplified Arabic" panose="02020603050405020304" pitchFamily="18" charset="-78"/>
              </a:rPr>
              <a:t>الصعوبات التي تواجه الباحث </a:t>
            </a:r>
            <a:endParaRPr lang="en-US" sz="2400" b="1" dirty="0">
              <a:latin typeface="Simplified Arabic" panose="02020603050405020304" pitchFamily="18" charset="-78"/>
              <a:cs typeface="Simplified Arabic" panose="02020603050405020304" pitchFamily="18" charset="-78"/>
            </a:endParaRPr>
          </a:p>
          <a:p>
            <a:pPr marL="285750" lvl="0" indent="-28575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العادات والتقاليد قد يصعب إجراء بحوث في موضوعات حساسة لدى بعض الشعوب كأجزاء بحوث في العلاقات العاطفية أو أسرار الأسرة . </a:t>
            </a:r>
            <a:endParaRPr lang="ar-JO" sz="2400" dirty="0">
              <a:latin typeface="Simplified Arabic" panose="02020603050405020304" pitchFamily="18" charset="-78"/>
              <a:cs typeface="Simplified Arabic" panose="02020603050405020304" pitchFamily="18" charset="-78"/>
            </a:endParaRPr>
          </a:p>
          <a:p>
            <a:pPr marL="285750" lvl="0" indent="-28575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صعوبة عزل المتغيرات الأخرى عندما يكون هناك أكثر من متغير مستقل يؤثر في المتغير موضوع الدراسة فإنه قد يكون من الصعب عزل المتغيرات المستقلة الأخرى بخلاف المتغير المستقل قيد البحث . </a:t>
            </a:r>
            <a:endParaRPr lang="ar-JO" sz="2400" dirty="0">
              <a:latin typeface="Simplified Arabic" panose="02020603050405020304" pitchFamily="18" charset="-78"/>
              <a:cs typeface="Simplified Arabic" panose="02020603050405020304" pitchFamily="18" charset="-78"/>
            </a:endParaRPr>
          </a:p>
          <a:p>
            <a:pPr marL="285750" lvl="0" indent="-285750" algn="just" rtl="1">
              <a:buFont typeface="Arial" panose="020B0604020202020204" pitchFamily="34" charset="0"/>
              <a:buChar char="•"/>
            </a:pPr>
            <a:r>
              <a:rPr lang="ar-SA" sz="2400" dirty="0">
                <a:latin typeface="Simplified Arabic" panose="02020603050405020304" pitchFamily="18" charset="-78"/>
                <a:cs typeface="Simplified Arabic" panose="02020603050405020304" pitchFamily="18" charset="-78"/>
              </a:rPr>
              <a:t>فتور همة الباحث قد يواجه الباحث فتوراً في حماسه لإنجاز البحث نتيجة بعض المثبطات للعزيمة كعدم توفر المصادر أو لأسباب تتعلق بضبط الوقت أو وجود صعوبات في جمع المعلومات</a:t>
            </a:r>
            <a:endParaRPr lang="en-US" sz="2400" dirty="0">
              <a:latin typeface="Simplified Arabic" panose="02020603050405020304" pitchFamily="18" charset="-78"/>
              <a:cs typeface="Simplified Arabic" panose="02020603050405020304" pitchFamily="18" charset="-78"/>
            </a:endParaRPr>
          </a:p>
        </p:txBody>
      </p:sp>
      <p:pic>
        <p:nvPicPr>
          <p:cNvPr id="3" name="3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73528" y="4358640"/>
            <a:ext cx="609600" cy="609600"/>
          </a:xfrm>
          <a:prstGeom prst="rect">
            <a:avLst/>
          </a:prstGeom>
        </p:spPr>
      </p:pic>
    </p:spTree>
    <p:extLst>
      <p:ext uri="{BB962C8B-B14F-4D97-AF65-F5344CB8AC3E}">
        <p14:creationId xmlns:p14="http://schemas.microsoft.com/office/powerpoint/2010/main" val="38033961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475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40244" y="1285191"/>
            <a:ext cx="1035739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40245" y="1773704"/>
            <a:ext cx="8793480" cy="1569660"/>
          </a:xfrm>
          <a:prstGeom prst="rect">
            <a:avLst/>
          </a:prstGeom>
          <a:noFill/>
        </p:spPr>
        <p:txBody>
          <a:bodyPr wrap="square" rtlCol="1">
            <a:spAutoFit/>
          </a:bodyPr>
          <a:lstStyle/>
          <a:p>
            <a:pPr algn="ctr" rtl="1"/>
            <a:endParaRPr lang="ar-JO" sz="2400" b="1" dirty="0">
              <a:latin typeface="Simplified Arabic" panose="02020603050405020304" pitchFamily="18" charset="-78"/>
              <a:cs typeface="Simplified Arabic" panose="02020603050405020304" pitchFamily="18" charset="-78"/>
            </a:endParaRPr>
          </a:p>
          <a:p>
            <a:pPr algn="ctr" rtl="1"/>
            <a:endParaRPr lang="ar-JO" sz="2400" b="1" dirty="0">
              <a:latin typeface="Simplified Arabic" panose="02020603050405020304" pitchFamily="18" charset="-78"/>
              <a:cs typeface="Simplified Arabic" panose="02020603050405020304" pitchFamily="18" charset="-78"/>
            </a:endParaRPr>
          </a:p>
          <a:p>
            <a:pPr algn="ctr" rtl="1"/>
            <a:endParaRPr lang="ar-JO" sz="2400" b="1" dirty="0">
              <a:latin typeface="Simplified Arabic" panose="02020603050405020304" pitchFamily="18" charset="-78"/>
              <a:cs typeface="Simplified Arabic" panose="02020603050405020304" pitchFamily="18" charset="-78"/>
            </a:endParaRPr>
          </a:p>
          <a:p>
            <a:pPr algn="ctr" rtl="1"/>
            <a:endParaRPr lang="ar-SA" sz="2400" b="1" dirty="0">
              <a:latin typeface="Simplified Arabic" panose="02020603050405020304" pitchFamily="18" charset="-78"/>
              <a:cs typeface="Simplified Arabic" panose="02020603050405020304" pitchFamily="18" charset="-78"/>
            </a:endParaRPr>
          </a:p>
        </p:txBody>
      </p:sp>
      <p:graphicFrame>
        <p:nvGraphicFramePr>
          <p:cNvPr id="6" name="رسم تخطيطي 5"/>
          <p:cNvGraphicFramePr/>
          <p:nvPr>
            <p:extLst>
              <p:ext uri="{D42A27DB-BD31-4B8C-83A1-F6EECF244321}">
                <p14:modId xmlns:p14="http://schemas.microsoft.com/office/powerpoint/2010/main" val="813990665"/>
              </p:ext>
            </p:extLst>
          </p:nvPr>
        </p:nvGraphicFramePr>
        <p:xfrm>
          <a:off x="1364043" y="1285191"/>
          <a:ext cx="9718040" cy="428761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3" name="42.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280308" y="4893961"/>
            <a:ext cx="609600" cy="609600"/>
          </a:xfrm>
          <a:prstGeom prst="rect">
            <a:avLst/>
          </a:prstGeom>
        </p:spPr>
      </p:pic>
    </p:spTree>
    <p:extLst>
      <p:ext uri="{BB962C8B-B14F-4D97-AF65-F5344CB8AC3E}">
        <p14:creationId xmlns:p14="http://schemas.microsoft.com/office/powerpoint/2010/main" val="28568539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995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صورة 3"/>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676399" y="1285191"/>
            <a:ext cx="8246745" cy="4287616"/>
          </a:xfrm>
          <a:prstGeom prst="rect">
            <a:avLst/>
          </a:prstGeom>
        </p:spPr>
      </p:pic>
      <p:pic>
        <p:nvPicPr>
          <p:cNvPr id="2" name="4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51530" y="4419600"/>
            <a:ext cx="609600" cy="609600"/>
          </a:xfrm>
          <a:prstGeom prst="rect">
            <a:avLst/>
          </a:prstGeom>
        </p:spPr>
      </p:pic>
    </p:spTree>
    <p:extLst>
      <p:ext uri="{BB962C8B-B14F-4D97-AF65-F5344CB8AC3E}">
        <p14:creationId xmlns:p14="http://schemas.microsoft.com/office/powerpoint/2010/main" val="28781475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257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2" name="صورة 1"/>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240246" y="1285191"/>
            <a:ext cx="9345750" cy="4287616"/>
          </a:xfrm>
          <a:prstGeom prst="rect">
            <a:avLst/>
          </a:prstGeom>
        </p:spPr>
      </p:pic>
      <p:pic>
        <p:nvPicPr>
          <p:cNvPr id="3" name="44.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25845" y="4587240"/>
            <a:ext cx="609600" cy="609600"/>
          </a:xfrm>
          <a:prstGeom prst="rect">
            <a:avLst/>
          </a:prstGeom>
        </p:spPr>
      </p:pic>
    </p:spTree>
    <p:extLst>
      <p:ext uri="{BB962C8B-B14F-4D97-AF65-F5344CB8AC3E}">
        <p14:creationId xmlns:p14="http://schemas.microsoft.com/office/powerpoint/2010/main" val="30677558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828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0244" y="1285191"/>
            <a:ext cx="10174515"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57381" y="1510156"/>
            <a:ext cx="9540240" cy="4062651"/>
          </a:xfrm>
          <a:prstGeom prst="rect">
            <a:avLst/>
          </a:prstGeom>
          <a:noFill/>
        </p:spPr>
        <p:txBody>
          <a:bodyPr wrap="square" rtlCol="1">
            <a:spAutoFit/>
          </a:bodyPr>
          <a:lstStyle/>
          <a:p>
            <a:pPr algn="ctr" rtl="1"/>
            <a:r>
              <a:rPr lang="ar-JO" sz="2400" b="1" dirty="0"/>
              <a:t>الخاتمة</a:t>
            </a:r>
          </a:p>
          <a:p>
            <a:pPr indent="457200" algn="just" rtl="1"/>
            <a:r>
              <a:rPr lang="ar-SA" sz="2400" dirty="0"/>
              <a:t>لا بد من أن نشير إلى أن حمل المسلمون شعلة الحضارة الفكرية للإنسان فترة من الزمن، حيث اهتم العلماء المسلمون بالملاحظة والتجربة بالإضافة إلى التأمل العقلي واستخدموا الأدوات العلمية والأساليب الكمية، وبذلك فقد نبغوا في الرياضيات والفلك والهندسة والطب والفلسفة والكيمياء وغير ذلك من العلوم، وبالتالي فقد أسهم المسلمون بشكل كبير في إرساء قواعد المنهج العلمي وخاصة في الاستقراء، حيث اعتمد علماء النهضة في أوروبا بعد ذلك على ما وصلت إليه الحضارة العربية الإسلامية من رقي وتقدم في كافة نواحي العلوم أما في العصر الحديث فقد كان أول من بحث في أسس الفكر العلمي فرانسيس بيكون الذي ألف كتاباً في قواعد المنهج التج</a:t>
            </a:r>
            <a:r>
              <a:rPr lang="ar-JO" sz="2400" dirty="0"/>
              <a:t>ر</a:t>
            </a:r>
            <a:r>
              <a:rPr lang="ar-SA" sz="2400" dirty="0" err="1"/>
              <a:t>بيـي</a:t>
            </a:r>
            <a:r>
              <a:rPr lang="ar-SA" sz="2400" dirty="0"/>
              <a:t> وخطواته، حيث لخص تلك الخطوات في جمع الحقائق وتصنيفها ومقارنتها مع الحقائق الأخرى، ثم التوصل إلى نتائج محددة واختبار صلاحية هذه النتائج . </a:t>
            </a:r>
            <a:endParaRPr lang="ar-JO" sz="2400" dirty="0"/>
          </a:p>
          <a:p>
            <a:pPr algn="r" rtl="1"/>
            <a:endParaRPr lang="en-US" dirty="0"/>
          </a:p>
        </p:txBody>
      </p:sp>
      <p:pic>
        <p:nvPicPr>
          <p:cNvPr id="3" name="3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8252" y="4251960"/>
            <a:ext cx="609600" cy="609600"/>
          </a:xfrm>
          <a:prstGeom prst="rect">
            <a:avLst/>
          </a:prstGeom>
        </p:spPr>
      </p:pic>
    </p:spTree>
    <p:extLst>
      <p:ext uri="{BB962C8B-B14F-4D97-AF65-F5344CB8AC3E}">
        <p14:creationId xmlns:p14="http://schemas.microsoft.com/office/powerpoint/2010/main" val="5050986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87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40243" y="1034075"/>
            <a:ext cx="10174515" cy="50261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57381" y="1381145"/>
            <a:ext cx="9540240" cy="4293483"/>
          </a:xfrm>
          <a:prstGeom prst="rect">
            <a:avLst/>
          </a:prstGeom>
          <a:noFill/>
        </p:spPr>
        <p:txBody>
          <a:bodyPr wrap="square" rtlCol="1">
            <a:spAutoFit/>
          </a:bodyPr>
          <a:lstStyle/>
          <a:p>
            <a:pPr algn="ctr" rtl="1"/>
            <a:r>
              <a:rPr lang="ar-JO" sz="2400" b="1" dirty="0"/>
              <a:t>الخاتمة</a:t>
            </a:r>
          </a:p>
          <a:p>
            <a:pPr indent="457200" algn="just" rtl="1">
              <a:lnSpc>
                <a:spcPct val="150000"/>
              </a:lnSpc>
            </a:pPr>
            <a:r>
              <a:rPr lang="ar-SA" sz="2400" dirty="0">
                <a:latin typeface="Simplified Arabic" panose="02020603050405020304" pitchFamily="18" charset="-78"/>
                <a:cs typeface="Simplified Arabic" panose="02020603050405020304" pitchFamily="18" charset="-78"/>
              </a:rPr>
              <a:t>يمر البحث العلمي في المنطقة العربية بمرحلة هامة تفرضها التطورات المتلاحقة والسريعة نتيجة الثورات العلمية والتقنية والتي فتحت آفاقا جديدة أمام تلك الدول، مما يحتم عليها ضرورة مواكبة تغيرات العصر، ولا سبيل إلى ذلك إلا عن طريق البحث العلمي، فالبحث العلمي في العالم العربي يمثل تحديات ثورة المعرفة والثورة التقنية، وهو ما تتصف به الألفية الثالثة ضمن الميزات الأساسية في ممارسة النشاط العلمي والتقني كمقياس للتطور والرقي, إذ إن امتداد التأثير التقني على مختلف أوجه الحياة الإنسانية يجعل من البحث العلمي أحد الركائز التي يقوم عليها بناء مجتمع المعرفة القائم على اقتصاد المعرفة</a:t>
            </a:r>
            <a:r>
              <a:rPr lang="en-US" sz="2400" dirty="0">
                <a:latin typeface="Simplified Arabic" panose="02020603050405020304" pitchFamily="18" charset="-78"/>
                <a:cs typeface="Simplified Arabic" panose="02020603050405020304" pitchFamily="18" charset="-78"/>
              </a:rPr>
              <a:t>.</a:t>
            </a:r>
          </a:p>
        </p:txBody>
      </p:sp>
      <p:pic>
        <p:nvPicPr>
          <p:cNvPr id="4" name="46.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84412" y="4770120"/>
            <a:ext cx="609600" cy="609600"/>
          </a:xfrm>
          <a:prstGeom prst="rect">
            <a:avLst/>
          </a:prstGeom>
        </p:spPr>
      </p:pic>
    </p:spTree>
    <p:extLst>
      <p:ext uri="{BB962C8B-B14F-4D97-AF65-F5344CB8AC3E}">
        <p14:creationId xmlns:p14="http://schemas.microsoft.com/office/powerpoint/2010/main" val="17298528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59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240245"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مستطيل 1"/>
          <p:cNvSpPr/>
          <p:nvPr/>
        </p:nvSpPr>
        <p:spPr>
          <a:xfrm>
            <a:off x="3995108" y="2967335"/>
            <a:ext cx="4201791" cy="923330"/>
          </a:xfrm>
          <a:prstGeom prst="rect">
            <a:avLst/>
          </a:prstGeom>
          <a:noFill/>
        </p:spPr>
        <p:txBody>
          <a:bodyPr wrap="none" lIns="91440" tIns="45720" rIns="91440" bIns="45720">
            <a:spAutoFit/>
          </a:bodyPr>
          <a:lstStyle/>
          <a:p>
            <a:pPr algn="ctr"/>
            <a:r>
              <a:rPr lang="ar-JO"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ملخص المحاضرة</a:t>
            </a:r>
            <a:endParaRPr lang="ar-SA"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pic>
        <p:nvPicPr>
          <p:cNvPr id="3" name="45.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8253" y="4434840"/>
            <a:ext cx="609600" cy="609600"/>
          </a:xfrm>
          <a:prstGeom prst="rect">
            <a:avLst/>
          </a:prstGeom>
        </p:spPr>
      </p:pic>
    </p:spTree>
    <p:extLst>
      <p:ext uri="{BB962C8B-B14F-4D97-AF65-F5344CB8AC3E}">
        <p14:creationId xmlns:p14="http://schemas.microsoft.com/office/powerpoint/2010/main" val="28636142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2520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4" cstate="email">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367466" y="542565"/>
            <a:ext cx="2758843" cy="753090"/>
          </a:xfrm>
          <a:prstGeom prst="rect">
            <a:avLst/>
          </a:prstGeom>
        </p:spPr>
      </p:pic>
      <p:sp>
        <p:nvSpPr>
          <p:cNvPr id="3" name="مربع نص 2"/>
          <p:cNvSpPr txBox="1"/>
          <p:nvPr/>
        </p:nvSpPr>
        <p:spPr>
          <a:xfrm>
            <a:off x="2209800" y="1920240"/>
            <a:ext cx="7970520" cy="2092881"/>
          </a:xfrm>
          <a:prstGeom prst="rect">
            <a:avLst/>
          </a:prstGeom>
          <a:solidFill>
            <a:schemeClr val="bg1">
              <a:lumMod val="50000"/>
            </a:schemeClr>
          </a:solidFill>
        </p:spPr>
        <p:txBody>
          <a:bodyPr wrap="square" rtlCol="1">
            <a:spAutoFit/>
          </a:bodyPr>
          <a:lstStyle/>
          <a:p>
            <a:pPr algn="ctr" rtl="1"/>
            <a:r>
              <a:rPr lang="ar-SA" sz="2800" dirty="0">
                <a:solidFill>
                  <a:schemeClr val="bg1"/>
                </a:solidFill>
              </a:rPr>
              <a:t>سنتطرق إن شاء الله في المحاضرة القادمة إلى الأخلاقيات في البحث العلمي والتي ستتناول مفهوم الأخلاق وماهي الصفات التي يتوجب أن يتحلى بها الباحث </a:t>
            </a:r>
            <a:endParaRPr lang="en-US" sz="2800" dirty="0">
              <a:solidFill>
                <a:schemeClr val="bg1"/>
              </a:solidFill>
            </a:endParaRPr>
          </a:p>
          <a:p>
            <a:pPr algn="ctr" rtl="1"/>
            <a:r>
              <a:rPr lang="ar-SA" sz="2800" dirty="0">
                <a:solidFill>
                  <a:schemeClr val="bg1"/>
                </a:solidFill>
              </a:rPr>
              <a:t>شكرا لاستماعكم ووفقكم الله لما يحبه </a:t>
            </a:r>
            <a:r>
              <a:rPr lang="ar-SA" sz="2800" dirty="0" err="1">
                <a:solidFill>
                  <a:schemeClr val="bg1"/>
                </a:solidFill>
              </a:rPr>
              <a:t>ويرضاه</a:t>
            </a:r>
            <a:r>
              <a:rPr lang="ar-SA" sz="2800" dirty="0">
                <a:solidFill>
                  <a:schemeClr val="bg1"/>
                </a:solidFill>
              </a:rPr>
              <a:t>  </a:t>
            </a:r>
            <a:endParaRPr lang="en-US" sz="2800" dirty="0">
              <a:solidFill>
                <a:schemeClr val="bg1"/>
              </a:solidFill>
            </a:endParaRPr>
          </a:p>
          <a:p>
            <a:pPr rtl="1"/>
            <a:r>
              <a:rPr lang="ar-SA" dirty="0"/>
              <a:t> </a:t>
            </a:r>
            <a:endParaRPr lang="en-US" dirty="0"/>
          </a:p>
        </p:txBody>
      </p:sp>
      <p:pic>
        <p:nvPicPr>
          <p:cNvPr id="4" name="3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690565" y="4645342"/>
            <a:ext cx="609600" cy="60960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543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email">
            <a:duotone>
              <a:prstClr val="black"/>
              <a:srgbClr val="852F4A">
                <a:tint val="45000"/>
                <a:satMod val="400000"/>
              </a:srgbClr>
            </a:duotone>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54383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2557</TotalTime>
  <Words>2382</Words>
  <Application>Microsoft Office PowerPoint</Application>
  <PresentationFormat>Widescreen</PresentationFormat>
  <Paragraphs>191</Paragraphs>
  <Slides>49</Slides>
  <Notes>4</Notes>
  <HiddenSlides>0</HiddenSlides>
  <MMClips>47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Calibri Light</vt:lpstr>
      <vt:lpstr>Simplified Arabic</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amro</cp:lastModifiedBy>
  <cp:revision>67</cp:revision>
  <dcterms:created xsi:type="dcterms:W3CDTF">2023-04-29T09:08:23Z</dcterms:created>
  <dcterms:modified xsi:type="dcterms:W3CDTF">2023-06-10T08:16:06Z</dcterms:modified>
</cp:coreProperties>
</file>