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7" r:id="rId2"/>
    <p:sldId id="462" r:id="rId3"/>
    <p:sldId id="569" r:id="rId4"/>
    <p:sldId id="657" r:id="rId5"/>
    <p:sldId id="570" r:id="rId6"/>
    <p:sldId id="631" r:id="rId7"/>
    <p:sldId id="643" r:id="rId8"/>
    <p:sldId id="644" r:id="rId9"/>
    <p:sldId id="645" r:id="rId10"/>
    <p:sldId id="646" r:id="rId11"/>
    <p:sldId id="647" r:id="rId12"/>
    <p:sldId id="648" r:id="rId13"/>
    <p:sldId id="650" r:id="rId14"/>
    <p:sldId id="651" r:id="rId15"/>
    <p:sldId id="652" r:id="rId16"/>
    <p:sldId id="649" r:id="rId17"/>
    <p:sldId id="653" r:id="rId18"/>
    <p:sldId id="656" r:id="rId19"/>
    <p:sldId id="637" r:id="rId20"/>
    <p:sldId id="638" r:id="rId21"/>
    <p:sldId id="639" r:id="rId22"/>
    <p:sldId id="640" r:id="rId23"/>
    <p:sldId id="552" r:id="rId24"/>
    <p:sldId id="572" r:id="rId25"/>
    <p:sldId id="622" r:id="rId26"/>
    <p:sldId id="604" r:id="rId27"/>
    <p:sldId id="601" r:id="rId28"/>
    <p:sldId id="603" r:id="rId29"/>
    <p:sldId id="620" r:id="rId30"/>
    <p:sldId id="621" r:id="rId31"/>
    <p:sldId id="586" r:id="rId32"/>
    <p:sldId id="587" r:id="rId33"/>
    <p:sldId id="658" r:id="rId34"/>
    <p:sldId id="630" r:id="rId35"/>
    <p:sldId id="623" r:id="rId36"/>
    <p:sldId id="624" r:id="rId37"/>
    <p:sldId id="625" r:id="rId38"/>
    <p:sldId id="628" r:id="rId39"/>
    <p:sldId id="629" r:id="rId40"/>
    <p:sldId id="626" r:id="rId41"/>
    <p:sldId id="598" r:id="rId42"/>
    <p:sldId id="606" r:id="rId43"/>
    <p:sldId id="599" r:id="rId44"/>
    <p:sldId id="605" r:id="rId45"/>
    <p:sldId id="610" r:id="rId46"/>
    <p:sldId id="611" r:id="rId47"/>
    <p:sldId id="627" r:id="rId48"/>
    <p:sldId id="573" r:id="rId49"/>
    <p:sldId id="574" r:id="rId50"/>
    <p:sldId id="576" r:id="rId51"/>
    <p:sldId id="577" r:id="rId52"/>
    <p:sldId id="578" r:id="rId53"/>
    <p:sldId id="615" r:id="rId54"/>
    <p:sldId id="579" r:id="rId55"/>
    <p:sldId id="607" r:id="rId56"/>
    <p:sldId id="608" r:id="rId57"/>
    <p:sldId id="297" r:id="rId58"/>
    <p:sldId id="260" r:id="rId59"/>
    <p:sldId id="30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92" autoAdjust="0"/>
    <p:restoredTop sz="94660"/>
  </p:normalViewPr>
  <p:slideViewPr>
    <p:cSldViewPr snapToGrid="0">
      <p:cViewPr varScale="1">
        <p:scale>
          <a:sx n="56" d="100"/>
          <a:sy n="56" d="100"/>
        </p:scale>
        <p:origin x="844"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2:27.124"/>
    </inkml:context>
    <inkml:brush xml:id="br0">
      <inkml:brushProperty name="width" value="0.35" units="cm"/>
      <inkml:brushProperty name="height" value="0.35" units="cm"/>
      <inkml:brushProperty name="color" value="#FFFFFF"/>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8776 2 24575,'954'0'0,"-919"3"0,0 0 0,-1 2 0,47 13 0,30 5 0,176-1 0,5-24 0,-103 0 0,-136 2 0,-5 1 0,-1-2 0,86-14 0,-70 3 0,4-3 0,1 3 0,115-5 0,-162 20 0,-21-3 0,0 0 0,0 0 0,1 0 0,-1 1 0,0-1 0,1 0 0,-1 0 0,0 0 0,0 1 0,1-1 0,-1 0 0,0 0 0,0 1 0,1-1 0,-1 0 0,0 0 0,0 1 0,0-1 0,0 0 0,0 1 0,1-1 0,-1 0 0,0 1 0,0-1 0,0 0 0,0 1 0,0-1 0,0 0 0,0 1 0,-1 1 0,0 0 0,0 0 0,0-1 0,0 1 0,-1 0 0,1-1 0,0 1 0,-1-1 0,1 1 0,-1-1 0,1 0 0,-1 0 0,0 0 0,-3 2 0,-37 23 0,-50 21 0,76-40 0,-1-1 0,0 0 0,0-2 0,0 0 0,-1 0 0,-29 0 0,-190-5 0,84-2 0,-328 4 0,439 1 0,0 3 0,1 1 0,-51 14 0,-52 9 0,-7-23 0,35-3 0,15 13 0,69-10 0,-48 4 0,-222-8 0,158-3 0,131 1 0,1 1 0,0 0 0,-1 1 0,1 0 0,0 1 0,0 0 0,0 1 0,1 0 0,-1 1 0,1 0 0,0 1 0,-18 13 0,27-18 0,0 0 0,0 1 0,0-1 0,0 1 0,1 0 0,-1-1 0,0 1 0,1 0 0,-1 0 0,1 0 0,0 0 0,-1 0 0,1 0 0,0 1 0,0-1 0,1 0 0,-2 3 0,2-3 0,0 0 0,1 0 0,-1 0 0,0-1 0,1 1 0,-1 0 0,1-1 0,0 1 0,-1 0 0,1-1 0,0 1 0,0-1 0,0 1 0,0-1 0,0 0 0,1 1 0,-1-1 0,0 0 0,1 0 0,-1 0 0,0 0 0,1 0 0,1 1 0,199 127 0,-126-79 0,97 47 0,89 28 0,-177-87 0,-60-26 0,-1-1 0,1-2 0,0-1 0,1 0 0,0-2 0,1-1 0,-1-2 0,1 0 0,34-1 0,-13-4 0,0 3 0,52 8 0,201 14 0,0-24 0,-138-1 0,-151 2 0,1 1 0,0-1 0,0 2 0,-1 0 0,1 1 0,-1 0 0,15 6 0,-23-8 0,0 1 0,0 0 0,0 0 0,0 1 0,-1-1 0,1 1 0,-1-1 0,0 1 0,0 0 0,0 1 0,0-1 0,0 0 0,0 1 0,-1-1 0,0 1 0,0 0 0,0 0 0,0 0 0,0 0 0,-1 0 0,0 0 0,0 1 0,1 7 0,-2-10 0,0-1 0,0 0 0,0 1 0,0-1 0,0 0 0,0 1 0,-1-1 0,1 0 0,0 0 0,-1 1 0,1-1 0,-1 0 0,1 0 0,-1 0 0,0 0 0,1 0 0,-1 0 0,0 0 0,0 0 0,0 0 0,0 0 0,0 0 0,0 0 0,0 0 0,0-1 0,0 1 0,0 0 0,0-1 0,-1 1 0,1-1 0,0 1 0,0-1 0,-1 0 0,1 0 0,0 1 0,0-1 0,-1 0 0,-1 0 0,-8 0 0,1 0 0,-1 0 0,-19-4 0,17 2 0,-461-29 0,-3 31 0,209 2 0,250-2 0,-102-3 0,103 1 0,0-1 0,0-1 0,1 0 0,0-1 0,-18-7 0,1 0 0,-1 2 0,0 1 0,-62-8 0,29 6 0,-3 2 0,-1 3 0,-125 7 0,80 1 0,-2393-2 0,2480-2 0,0 0 0,-38-10 0,-27-2 0,-68 7 0,-50-4 0,-16-10 0,142 4 0,62 11 0,-1 1 0,-29-3 0,-278 6 0,167 4 0,-519-2 0,657 2 0,-1 1 0,-34 8 0,-13 1 0,-277-3 0,273-9 0,50 1 0,-1 2 0,-47 10 0,42-6 0,-40 3 0,32-5 0,1 1 0,-56 17 0,52-11 0,-72 9 0,89-17 0,-29 9 0,29-6 0,-32 3 0,-63 7 0,-39 3 0,-285-18 0,227-4 0,-1394 2 0,1607 1 0,1-2 0,-1 1 0,1-1 0,0 0 0,0-1 0,0 0 0,-11-3 0,16 4 0,0 0 0,0 0 0,1 0 0,-1 0 0,0 0 0,1-1 0,-1 1 0,0 0 0,1-1 0,0 1 0,-1-1 0,1 0 0,0 1 0,0-1 0,0 0 0,0 0 0,0 0 0,0 0 0,0 1 0,1-1 0,-1 0 0,1 0 0,-1-1 0,1 1 0,0 0 0,0 0 0,0 0 0,0 0 0,0 0 0,0 0 0,1-2 0,0 0 0,0 1 0,0 0 0,1-1 0,-1 1 0,1 0 0,-1 0 0,1 0 0,0 0 0,0 1 0,0-1 0,1 1 0,-1-1 0,1 1 0,-1-1 0,1 1 0,0 0 0,0 0 0,0 1 0,0-1 0,0 1 0,0-1 0,0 1 0,1 0 0,3-1 0,10-2 0,-1 1 0,1 0 0,26 0 0,-37 2 0,141 1 0,-99 1 0,0-1 0,83-11 0,-60 0 0,105-3 0,73 15 0,-116 0 0,773 0 0,-862 0 0,0 2 0,0 2 0,65 16 0,-36-1 0,84 36 0,-134-48 0,0-1 0,1-1 0,0 0 0,0-2 0,31 1 0,122-6 0,-78-2 0,1258 3 0,-1318 2 0,75 14 0,17 1 0,-62-14 0,120 9 0,128 11 0,3-23 0,-121-2 0,61 19 0,-45-1 0,-172-14 0,0 1 0,-1 3 0,0 1 0,58 18 0,111 29 0,-138-37 0,192 30 0,-191-36 0,-57-8 0,-1 1 0,0 0 0,-1 1 0,1 1 0,24 13 0,67 48 0,-10-6 0,-44-31 0,1-3 0,71 25 0,-7-16 0,-114-35 0,-1-1 0,-1 1 0,1 0 0,0-1 0,0 1 0,-1 0 0,1 0 0,-1 0 0,1 1 0,-1-1 0,1 1 0,-1-1 0,3 4 0,-4-5 0,-1 0 0,0 0 0,0 1 0,0-1 0,0 0 0,0 0 0,0 0 0,0 1 0,0-1 0,0 0 0,0 0 0,0 1 0,0-1 0,0 0 0,0 0 0,0 0 0,0 1 0,0-1 0,0 0 0,0 0 0,0 1 0,0-1 0,-1 0 0,1 0 0,0 0 0,0 1 0,0-1 0,0 0 0,0 0 0,-1 0 0,1 0 0,0 1 0,0-1 0,0 0 0,0 0 0,-1 0 0,1 0 0,0 0 0,0 0 0,0 0 0,-1 0 0,1 0 0,0 1 0,-1-1 0,-7 2 0,1 1 0,-1-1 0,0 0 0,0-1 0,-15 1 0,-49-1 0,37-1 0,-981 0 0,445-2 0,258 2 0,282-1 0,1-2 0,-41-10 0,-26-2 0,-169 11 0,169 5 0,78-2 0,0-1 0,0-1 0,-25-7 0,-31-4 0,44 9 0,-32-9 0,37 7 0,0 2 0,-34-3 0,-288 6 0,174 4 0,-870-2 0,1008 2 0,-1 2 0,1 2 0,-58 16 0,-43 7 0,-73 11 0,29-4 0,-25-3 0,133-18 0,42-7 0,-43 3 0,-68 5 0,-91 5 0,201-20 0,0 1 0,-52 9 0,33-1 0,0-3 0,-58 0 0,-106-8 0,91-1 0,-680 2 0,794 0 0,0-1 0,1 0 0,-1 0 0,1-1 0,-1 0 0,1 0 0,0-1 0,0-1 0,0 1 0,0-1 0,0-1 0,1 0 0,-11-8 0,13 8 0,0 0 0,0-1 0,1 0 0,-1 0 0,1-1 0,1 0 0,-1 0 0,1 0 0,0 0 0,1 0 0,0-1 0,0 0 0,0 1 0,1-1 0,0 0 0,0-9 0,1 16 0,-1-16 0,0 1 0,2 0 0,1-32 0,-1 44 0,1 1 0,-1-1 0,1 1 0,0-1 0,0 1 0,0 0 0,0 0 0,0-1 0,1 1 0,0 0 0,-1 0 0,1 0 0,0 0 0,1 1 0,-1-1 0,0 1 0,1-1 0,-1 1 0,1 0 0,0 0 0,0 0 0,0 0 0,0 0 0,6-2 0,12-1 0,0 1 0,0 1 0,1 1 0,-1 1 0,1 1 0,22 2 0,2 0 0,1445 4 0,-1131-6 0,-305-3 0,78-13 0,38-2 0,377 17 0,-256 3 0,2694-2-1365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8582 0 24575,'56'0'0,"101"13"0,-76-2 0,93 0 0,84-12 0,-92-1 0,-149 2 0,0 1 0,0 1 0,0 0 0,0 1 0,0 1 0,28 11 0,-13-5 0,1-1 0,0-1 0,0-2 0,59 4 0,139-10 0,-111-3 0,577 3 0,-687 0 0,-1 1 0,1 0 0,-1 0 0,1 1 0,-1 0 0,0 1 0,0 0 0,11 5 0,-17-6 0,1-1 0,-1 1 0,1 0 0,-1 0 0,0 1 0,0-1 0,0 1 0,-1-1 0,1 1 0,0 0 0,-1 0 0,0 0 0,0 0 0,0 0 0,0 1 0,0-1 0,-1 1 0,1-1 0,-1 1 0,0 0 0,0-1 0,1 8 0,-2-8 0,0 0 0,-1 0 0,1 0 0,-1 0 0,1 0 0,-1 0 0,0 0 0,0 0 0,0 0 0,0-1 0,-1 1 0,1 0 0,-1-1 0,0 1 0,0-1 0,0 0 0,0 1 0,0-1 0,0 0 0,0 0 0,-1 0 0,1-1 0,-1 1 0,-4 2 0,-5 2 0,-1 0 0,-1-1 0,-24 7 0,35-11 0,-48 12 0,-1-2 0,1-3 0,-2-2 0,-89 0 0,-349-9 0,460 1 0,1-1 0,0-2 0,-57-16 0,-39-7 0,42 21 0,-41-8 0,76 8 0,1 2 0,-65 1 0,-6 1 0,24-12 0,62 9 0,-36-3 0,42 7 0,14 0 0,-1 1 0,0 1 0,0 0 0,0 0 0,0 1 0,0 1 0,-19 5 0,30-5 0,0-1 0,1 0 0,-1 1 0,1 0 0,-1-1 0,1 1 0,0 0 0,0 0 0,0 1 0,0-1 0,0 0 0,0 1 0,0-1 0,1 1 0,0-1 0,-1 1 0,1 0 0,0 0 0,0-1 0,0 1 0,0 3 0,-1 9 0,0-1 0,1 0 0,1 21 0,0-22 0,0 0 0,-3 21 0,-2-17 0,-1 0 0,0 0 0,-1 0 0,-1-1 0,0-1 0,-1 1 0,-1-1 0,0-1 0,-1 0 0,-19 19 0,-1-3 0,-1-1 0,-1-1 0,-45 27 0,20-20 0,0-3 0,-3-3 0,0-2 0,-2-3 0,-90 23 0,-334 49 0,7-25 0,-1-35 0,481-36 0,-15 1 0,0-1 0,1-1 0,-1 0 0,-15-4 0,29 5 0,1 0 0,-1 0 0,0 0 0,0 0 0,0-1 0,1 1 0,-1 0 0,0-1 0,1 1 0,-1 0 0,0-1 0,1 1 0,-1-1 0,0 1 0,1-1 0,-1 1 0,1-1 0,-1 1 0,1-1 0,-1 0 0,1 1 0,-1-1 0,1 0 0,-1 1 0,1-1 0,0 0 0,0 0 0,-1 1 0,1-1 0,0 0 0,0 0 0,0 1 0,0-1 0,0 0 0,0 0 0,0 0 0,0 1 0,0-1 0,0 0 0,0 0 0,1 0 0,-1 1 0,0-1 0,1 0 0,-1 1 0,0-1 0,1 0 0,-1 1 0,1-1 0,-1 0 0,1 1 0,0-1 0,3-5 0,0 0 0,1 1 0,0 0 0,9-7 0,21-13 0,-21 16 0,-1 0 0,0-1 0,-1 0 0,22-24 0,-32 32 0,0 0 0,-1 0 0,1-1 0,0 1 0,-1-1 0,0 1 0,0-1 0,0 0 0,0 0 0,0 1 0,0-1 0,-1 0 0,1 0 0,-1 0 0,0 0 0,0 1 0,0-1 0,0 0 0,0 0 0,-1 0 0,1 0 0,-1 0 0,0 1 0,0-1 0,0 0 0,0 1 0,0-1 0,0 0 0,-1 1 0,1-1 0,-1 1 0,0 0 0,-2-3 0,-3-2 0,0 1 0,-1-1 0,0 1 0,0 1 0,0-1 0,0 1 0,-1 1 0,0-1 0,0 2 0,0-1 0,-1 1 0,1 1 0,-1-1 0,-9 0 0,-19-1 0,1 1 0,-48 3 0,15 1 0,-76 3 0,122-2 0,1 1 0,0 2 0,0 0 0,-27 10 0,23-6 0,0-1 0,-1-2 0,0 0 0,-52 2 0,-117-9 0,85-1 0,-468 2 0,545 2 0,0 1 0,-38 9 0,34-5 0,-58 3 0,-220-9 0,141-3 0,143 1 0,1-2 0,-37-9 0,-24-2 0,-20-2 0,64 7 0,-51-1 0,34 6 0,-69-13 0,82 10 0,0 3 0,-59 3 0,-29-1 0,26-13 0,-14-2 0,111 16 0,-11 1 0,1-3 0,-40-7 0,28 3 0,-1 2 0,1 1 0,-69 4 0,-38-3 0,129 0 0,1 0 0,-19-6 0,-29-5 0,-19 8 0,-95 6 0,72 2 0,-1568-2 0,1666 0 0,0 1 0,0-1 0,0 1 0,1 1 0,-1 0 0,0 0 0,1 1 0,-1 0 0,1 0 0,0 1 0,0 0 0,0 1 0,-11 8 0,13-8 0,1 0 0,-1 1 0,1 0 0,0 0 0,0 0 0,1 0 0,-1 1 0,2 0 0,-1 0 0,1 0 0,0 0 0,0 1 0,1-1 0,0 1 0,-2 14 0,3-15 0,0 0 0,1 0 0,0 0 0,0 0 0,1 0 0,0 0 0,0 1 0,0-2 0,1 1 0,3 9 0,-3-12 0,1 1 0,-1-1 0,1 1 0,0-1 0,0 0 0,0 0 0,0 0 0,1-1 0,0 1 0,0-1 0,0 0 0,0 0 0,0 0 0,0-1 0,8 4 0,2-1 0,0 0 0,0-1 0,0 0 0,1-1 0,0 0 0,15-1 0,93-1 0,-81-3 0,403-2 0,-416 3 0,1-2 0,40-9 0,-36 5 0,46-3 0,381 8 0,-239 4 0,992-2 0,-1167-3 0,-1-2 0,92-21 0,31-4 0,-58 13 0,-71 9 0,72-4 0,490 12 0,-276 1 0,629-1 0,-907-2 0,53-10 0,4 0 0,228 3-1365,-267 9-5461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a:t>
            </a:fld>
            <a:endParaRPr lang="en-US"/>
          </a:p>
        </p:txBody>
      </p:sp>
    </p:spTree>
    <p:extLst>
      <p:ext uri="{BB962C8B-B14F-4D97-AF65-F5344CB8AC3E}">
        <p14:creationId xmlns:p14="http://schemas.microsoft.com/office/powerpoint/2010/main" val="3563082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182042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3683836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1869430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58739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545153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2519232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2573242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3722347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2889899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hyperlink" Target="https://www.youtube.com/watch?v=Vl74ypiwlA4"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13" Type="http://schemas.openxmlformats.org/officeDocument/2006/relationships/image" Target="../media/image140.png"/><Relationship Id="rId3" Type="http://schemas.openxmlformats.org/officeDocument/2006/relationships/image" Target="../media/image6.emf"/><Relationship Id="rId12" Type="http://schemas.openxmlformats.org/officeDocument/2006/relationships/customXml" Target="../ink/ink2.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customXml" Target="../ink/ink1.xml"/><Relationship Id="rId11" Type="http://schemas.microsoft.com/office/2007/relationships/hdphoto" Target="../media/hdphoto4.wdp"/><Relationship Id="rId5" Type="http://schemas.openxmlformats.org/officeDocument/2006/relationships/image" Target="../media/image7.png"/><Relationship Id="rId15" Type="http://schemas.openxmlformats.org/officeDocument/2006/relationships/image" Target="../media/image150.png"/><Relationship Id="rId10" Type="http://schemas.openxmlformats.org/officeDocument/2006/relationships/image" Target="../media/image21.png"/><Relationship Id="rId4" Type="http://schemas.openxmlformats.org/officeDocument/2006/relationships/image" Target="../media/image13.emf"/><Relationship Id="rId9" Type="http://schemas.openxmlformats.org/officeDocument/2006/relationships/image" Target="../media/image12.png"/><Relationship Id="rId14" Type="http://schemas.openxmlformats.org/officeDocument/2006/relationships/customXml" Target="../ink/ink3.xml"/></Relationships>
</file>

<file path=ppt/slides/_rels/slide30.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13.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3.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hyperlink" Target="https://techxplore.com/news/2022-04-disney-metaverse.html" TargetMode="External"/><Relationship Id="rId4" Type="http://schemas.openxmlformats.org/officeDocument/2006/relationships/image" Target="../media/image13.emf"/></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13.emf"/></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13.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13.emf"/></Relationships>
</file>

<file path=ppt/slides/_rels/slide5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doi.org/10.1186/s13677-022-00314-5" TargetMode="External"/><Relationship Id="rId2" Type="http://schemas.openxmlformats.org/officeDocument/2006/relationships/image" Target="../media/image34.emf"/><Relationship Id="rId1" Type="http://schemas.openxmlformats.org/officeDocument/2006/relationships/slideLayout" Target="../slideLayouts/slideLayout7.xml"/><Relationship Id="rId6" Type="http://schemas.openxmlformats.org/officeDocument/2006/relationships/hyperlink" Target="https://www.researchgate.net/publication/358729671" TargetMode="External"/><Relationship Id="rId5" Type="http://schemas.openxmlformats.org/officeDocument/2006/relationships/image" Target="../media/image6.emf"/><Relationship Id="rId4" Type="http://schemas.openxmlformats.org/officeDocument/2006/relationships/image" Target="../media/image12.emf"/></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732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W6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611995"/>
            <a:ext cx="6821853" cy="55040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64000"/>
    </mc:Choice>
    <mc:Fallback xmlns="">
      <p:transition spd="slow" advTm="6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F0E18DA-D4BA-CB2E-6D04-01F5A34708F2}"/>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3D11A5D-9E7B-5FD4-84DB-A987E3262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47F2BD3-BF98-6817-ABF0-87EB941AF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659F24F-1245-BF4E-B5FA-67363B2672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1791DAF-2395-FF69-127E-FE4AF1A0A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77C17C7F-04B2-A5BF-8911-951B98FB5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D3DC9BD-2239-323D-B231-F449C1719F05}"/>
              </a:ext>
            </a:extLst>
          </p:cNvPr>
          <p:cNvPicPr>
            <a:picLocks noChangeAspect="1"/>
          </p:cNvPicPr>
          <p:nvPr/>
        </p:nvPicPr>
        <p:blipFill>
          <a:blip r:embed="rId2"/>
          <a:stretch>
            <a:fillRect/>
          </a:stretch>
        </p:blipFill>
        <p:spPr>
          <a:xfrm>
            <a:off x="4177716" y="208296"/>
            <a:ext cx="574097" cy="6501262"/>
          </a:xfrm>
          <a:prstGeom prst="rect">
            <a:avLst/>
          </a:prstGeom>
        </p:spPr>
      </p:pic>
      <p:pic>
        <p:nvPicPr>
          <p:cNvPr id="5" name="Picture 4">
            <a:extLst>
              <a:ext uri="{FF2B5EF4-FFF2-40B4-BE49-F238E27FC236}">
                <a16:creationId xmlns:a16="http://schemas.microsoft.com/office/drawing/2014/main" id="{CB5CA435-AD44-09CB-F4E3-4BC23FEA583D}"/>
              </a:ext>
            </a:extLst>
          </p:cNvPr>
          <p:cNvPicPr>
            <a:picLocks noChangeAspect="1"/>
          </p:cNvPicPr>
          <p:nvPr/>
        </p:nvPicPr>
        <p:blipFill>
          <a:blip r:embed="rId2"/>
          <a:stretch>
            <a:fillRect/>
          </a:stretch>
        </p:blipFill>
        <p:spPr>
          <a:xfrm>
            <a:off x="11565526" y="3620573"/>
            <a:ext cx="221078" cy="2503561"/>
          </a:xfrm>
          <a:prstGeom prst="rect">
            <a:avLst/>
          </a:prstGeom>
        </p:spPr>
      </p:pic>
      <p:pic>
        <p:nvPicPr>
          <p:cNvPr id="2" name="Picture 1">
            <a:extLst>
              <a:ext uri="{FF2B5EF4-FFF2-40B4-BE49-F238E27FC236}">
                <a16:creationId xmlns:a16="http://schemas.microsoft.com/office/drawing/2014/main" id="{1E7B5356-0F84-84EA-3655-90EF852150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4BCD14DC-2726-B9F3-C7A3-2475BD7C7F0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Objectives</a:t>
            </a:r>
          </a:p>
        </p:txBody>
      </p:sp>
      <p:sp>
        <p:nvSpPr>
          <p:cNvPr id="11" name="TextBox 10">
            <a:extLst>
              <a:ext uri="{FF2B5EF4-FFF2-40B4-BE49-F238E27FC236}">
                <a16:creationId xmlns:a16="http://schemas.microsoft.com/office/drawing/2014/main" id="{C03E95B4-FD88-E5DF-C7C4-9D0F7456C85F}"/>
              </a:ext>
            </a:extLst>
          </p:cNvPr>
          <p:cNvSpPr txBox="1"/>
          <p:nvPr/>
        </p:nvSpPr>
        <p:spPr>
          <a:xfrm>
            <a:off x="4876989" y="73386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1509680"/>
      </p:ext>
    </p:extLst>
  </p:cSld>
  <p:clrMapOvr>
    <a:masterClrMapping/>
  </p:clrMapOvr>
  <mc:AlternateContent xmlns:mc="http://schemas.openxmlformats.org/markup-compatibility/2006" xmlns:p14="http://schemas.microsoft.com/office/powerpoint/2010/main">
    <mc:Choice Requires="p14">
      <p:transition spd="slow" p14:dur="2000" advTm="68000"/>
    </mc:Choice>
    <mc:Fallback xmlns="">
      <p:transition spd="slow" advTm="6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935407" y="2792081"/>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24037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a:t>
            </a:r>
            <a:r>
              <a:rPr lang="ar-EG" sz="2000" b="1" dirty="0">
                <a:solidFill>
                  <a:srgbClr val="0A1F61"/>
                </a:solidFill>
                <a:cs typeface="Tajawal ExtraBold" panose="00000800000000000000" pitchFamily="2" charset="-78"/>
              </a:rPr>
              <a:t>دمج المصطلحات </a:t>
            </a:r>
            <a:r>
              <a:rPr lang="en-US" sz="2000" b="1" dirty="0">
                <a:solidFill>
                  <a:srgbClr val="0A1F61"/>
                </a:solidFill>
                <a:cs typeface="Tajawal ExtraBold" panose="00000800000000000000" pitchFamily="2" charset="-78"/>
              </a:rPr>
              <a:t>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338000"/>
    </mc:Choice>
    <mc:Fallback xmlns="">
      <p:transition spd="slow" advTm="33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3" name="Picture 2" descr="Logo&#10;&#10;Description automatically generated">
            <a:extLst>
              <a:ext uri="{FF2B5EF4-FFF2-40B4-BE49-F238E27FC236}">
                <a16:creationId xmlns:a16="http://schemas.microsoft.com/office/drawing/2014/main" id="{C8284035-E0B1-5363-314A-D47E27E155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6298"/>
          <a:stretch/>
        </p:blipFill>
        <p:spPr>
          <a:xfrm>
            <a:off x="6096000" y="1526628"/>
            <a:ext cx="4251259" cy="3801076"/>
          </a:xfrm>
          <a:prstGeom prst="rect">
            <a:avLst/>
          </a:prstGeom>
        </p:spPr>
      </p:pic>
      <p:sp>
        <p:nvSpPr>
          <p:cNvPr id="4" name="Flowchart: Connector 3">
            <a:extLst>
              <a:ext uri="{FF2B5EF4-FFF2-40B4-BE49-F238E27FC236}">
                <a16:creationId xmlns:a16="http://schemas.microsoft.com/office/drawing/2014/main" id="{26EC5156-87F2-2E30-8F6D-4627960B6278}"/>
              </a:ext>
            </a:extLst>
          </p:cNvPr>
          <p:cNvSpPr/>
          <p:nvPr/>
        </p:nvSpPr>
        <p:spPr>
          <a:xfrm>
            <a:off x="3569313" y="418026"/>
            <a:ext cx="800435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000" dirty="0">
                <a:ln w="0"/>
                <a:solidFill>
                  <a:srgbClr val="0A1F61"/>
                </a:solidFill>
                <a:effectLst>
                  <a:outerShdw blurRad="38100" dist="19050" dir="2700000" algn="tl" rotWithShape="0">
                    <a:schemeClr val="dk1">
                      <a:alpha val="40000"/>
                    </a:schemeClr>
                  </a:outerShdw>
                </a:effectLst>
              </a:rPr>
              <a:t>Zuckerberg’s  Case Study</a:t>
            </a:r>
          </a:p>
        </p:txBody>
      </p:sp>
      <p:pic>
        <p:nvPicPr>
          <p:cNvPr id="9" name="Picture 8" descr="A person with short hair wearing a blue shirt&#10;&#10;Description automatically generated">
            <a:extLst>
              <a:ext uri="{FF2B5EF4-FFF2-40B4-BE49-F238E27FC236}">
                <a16:creationId xmlns:a16="http://schemas.microsoft.com/office/drawing/2014/main" id="{EB38BD52-D9A3-52C1-CFE4-5A90890663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525" y="2574979"/>
            <a:ext cx="3143250" cy="3905250"/>
          </a:xfrm>
          <a:prstGeom prst="rect">
            <a:avLst/>
          </a:prstGeom>
        </p:spPr>
      </p:pic>
      <p:pic>
        <p:nvPicPr>
          <p:cNvPr id="11" name="Picture 10" descr="A blue infinity symbol with black text&#10;&#10;Description automatically generated">
            <a:extLst>
              <a:ext uri="{FF2B5EF4-FFF2-40B4-BE49-F238E27FC236}">
                <a16:creationId xmlns:a16="http://schemas.microsoft.com/office/drawing/2014/main" id="{5F492CA9-3562-BEA7-CFD7-95C2F77EBD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3341" y="5327704"/>
            <a:ext cx="3076575" cy="1152525"/>
          </a:xfrm>
          <a:prstGeom prst="rect">
            <a:avLst/>
          </a:prstGeom>
        </p:spPr>
      </p:pic>
      <p:pic>
        <p:nvPicPr>
          <p:cNvPr id="7" name="Picture 6">
            <a:extLst>
              <a:ext uri="{FF2B5EF4-FFF2-40B4-BE49-F238E27FC236}">
                <a16:creationId xmlns:a16="http://schemas.microsoft.com/office/drawing/2014/main" id="{8D3D7C4F-ADAE-17C1-969B-70C866FED0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481" y="0"/>
            <a:ext cx="2458720" cy="245872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4600042"/>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Elliot Zuckerberg (/ˈ</a:t>
            </a:r>
            <a:r>
              <a:rPr lang="en-US" sz="2200" b="1" dirty="0" err="1">
                <a:solidFill>
                  <a:srgbClr val="0A1F61"/>
                </a:solidFill>
                <a:latin typeface="Tajawal ExtraBold" panose="00000800000000000000" pitchFamily="2" charset="-78"/>
                <a:cs typeface="Tajawal ExtraBold" panose="00000800000000000000" pitchFamily="2" charset="-78"/>
              </a:rPr>
              <a:t>zʌkərbɜːrɡ</a:t>
            </a:r>
            <a:r>
              <a:rPr lang="en-US" sz="2200" b="1" dirty="0">
                <a:solidFill>
                  <a:srgbClr val="0A1F61"/>
                </a:solidFill>
                <a:latin typeface="Tajawal ExtraBold" panose="00000800000000000000" pitchFamily="2" charset="-78"/>
                <a:cs typeface="Tajawal ExtraBold" panose="00000800000000000000" pitchFamily="2" charset="-78"/>
              </a:rPr>
              <a:t>/; born May 14, 1984) is an American business magnate</a:t>
            </a:r>
            <a:r>
              <a:rPr lang="ar-EG" sz="2200" b="1" dirty="0">
                <a:solidFill>
                  <a:srgbClr val="0A1F61"/>
                </a:solidFill>
                <a:latin typeface="Tajawal ExtraBold" panose="00000800000000000000" pitchFamily="2" charset="-78"/>
                <a:cs typeface="Tajawal ExtraBold" panose="00000800000000000000" pitchFamily="2" charset="-78"/>
              </a:rPr>
              <a:t> رجل أعمال</a:t>
            </a:r>
            <a:r>
              <a:rPr lang="en-US" sz="2200" b="1" dirty="0">
                <a:solidFill>
                  <a:srgbClr val="0A1F61"/>
                </a:solidFill>
                <a:latin typeface="Tajawal ExtraBold" panose="00000800000000000000" pitchFamily="2" charset="-78"/>
                <a:cs typeface="Tajawal ExtraBold" panose="00000800000000000000" pitchFamily="2" charset="-78"/>
              </a:rPr>
              <a:t>, computer programmer, internet entrepreneur, and philanthropist</a:t>
            </a:r>
            <a:r>
              <a:rPr lang="ar-EG" sz="2200" b="1" dirty="0">
                <a:solidFill>
                  <a:srgbClr val="0A1F61"/>
                </a:solidFill>
                <a:latin typeface="Tajawal ExtraBold" panose="00000800000000000000" pitchFamily="2" charset="-78"/>
                <a:cs typeface="Tajawal ExtraBold" panose="00000800000000000000" pitchFamily="2" charset="-78"/>
              </a:rPr>
              <a:t> فاعل خير</a:t>
            </a:r>
            <a:r>
              <a:rPr lang="en-US" sz="22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co-founded the social media service Facebook and its parent company Meta Platforms (formerly Facebook, Inc.), of which he is executive chairman, chief executive officer and controlling shareholder.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attended Harvard University, where he launched Facebook in </a:t>
            </a:r>
            <a:r>
              <a:rPr lang="en-US" sz="2200" b="1" dirty="0">
                <a:solidFill>
                  <a:srgbClr val="FF0000"/>
                </a:solidFill>
                <a:latin typeface="Tajawal ExtraBold" panose="00000800000000000000" pitchFamily="2" charset="-78"/>
                <a:cs typeface="Tajawal ExtraBold" panose="00000800000000000000" pitchFamily="2" charset="-78"/>
              </a:rPr>
              <a:t>February 2004</a:t>
            </a:r>
            <a:r>
              <a:rPr lang="en-US" sz="2200" b="1" dirty="0">
                <a:solidFill>
                  <a:srgbClr val="0A1F61"/>
                </a:solidFill>
                <a:latin typeface="Tajawal ExtraBold" panose="00000800000000000000" pitchFamily="2" charset="-78"/>
                <a:cs typeface="Tajawal ExtraBold" panose="00000800000000000000" pitchFamily="2" charset="-78"/>
              </a:rPr>
              <a:t> with his roommates Eduardo Saverin, Andrew McCollum, Dustin Moskovitz and Chris Hughes.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3356094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648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510787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Originally launched in only select college campuses, the site expanded rapidly and eventually beyond colleges, reaching one billion users in 2012.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took the </a:t>
            </a:r>
            <a:r>
              <a:rPr lang="en-US" sz="2200" b="1" dirty="0">
                <a:solidFill>
                  <a:srgbClr val="FF0000"/>
                </a:solidFill>
                <a:latin typeface="Tajawal ExtraBold" panose="00000800000000000000" pitchFamily="2" charset="-78"/>
                <a:cs typeface="Tajawal ExtraBold" panose="00000800000000000000" pitchFamily="2" charset="-78"/>
              </a:rPr>
              <a:t>company public </a:t>
            </a:r>
            <a:r>
              <a:rPr lang="en-US" sz="2200" b="1" dirty="0">
                <a:solidFill>
                  <a:srgbClr val="0A1F61"/>
                </a:solidFill>
                <a:latin typeface="Tajawal ExtraBold" panose="00000800000000000000" pitchFamily="2" charset="-78"/>
                <a:cs typeface="Tajawal ExtraBold" panose="00000800000000000000" pitchFamily="2" charset="-78"/>
              </a:rPr>
              <a:t>in </a:t>
            </a:r>
            <a:r>
              <a:rPr lang="en-US" sz="2200" b="1" dirty="0">
                <a:solidFill>
                  <a:srgbClr val="FF0000"/>
                </a:solidFill>
                <a:latin typeface="Tajawal ExtraBold" panose="00000800000000000000" pitchFamily="2" charset="-78"/>
                <a:cs typeface="Tajawal ExtraBold" panose="00000800000000000000" pitchFamily="2" charset="-78"/>
              </a:rPr>
              <a:t>May 2012 </a:t>
            </a:r>
            <a:r>
              <a:rPr lang="en-US" sz="2200" b="1" dirty="0">
                <a:solidFill>
                  <a:srgbClr val="0A1F61"/>
                </a:solidFill>
                <a:latin typeface="Tajawal ExtraBold" panose="00000800000000000000" pitchFamily="2" charset="-78"/>
                <a:cs typeface="Tajawal ExtraBold" panose="00000800000000000000" pitchFamily="2" charset="-78"/>
              </a:rPr>
              <a:t>with majority shares. In 2007, at age 23, he became the world's youngest self-made billionaire.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has since used his funds to organize multiple philanthropic endeavors, including the establishment of the Chan Zuckerberg Initiative.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Zuckerberg also has the distinction of being </a:t>
            </a:r>
            <a:r>
              <a:rPr lang="en-US" sz="2200" b="1" dirty="0">
                <a:solidFill>
                  <a:srgbClr val="FF0000"/>
                </a:solidFill>
                <a:latin typeface="Tajawal ExtraBold" panose="00000800000000000000" pitchFamily="2" charset="-78"/>
                <a:cs typeface="Tajawal ExtraBold" panose="00000800000000000000" pitchFamily="2" charset="-78"/>
              </a:rPr>
              <a:t>the world's youngest billionaire</a:t>
            </a:r>
            <a:r>
              <a:rPr lang="en-US" sz="2200" b="1" dirty="0">
                <a:solidFill>
                  <a:srgbClr val="0A1F61"/>
                </a:solidFill>
                <a:latin typeface="Tajawal ExtraBold" panose="00000800000000000000" pitchFamily="2" charset="-78"/>
                <a:cs typeface="Tajawal ExtraBold" panose="00000800000000000000" pitchFamily="2" charset="-78"/>
              </a:rPr>
              <a:t>, which he achieved in 2008 at the </a:t>
            </a:r>
            <a:r>
              <a:rPr lang="en-US" sz="2200" b="1" dirty="0">
                <a:solidFill>
                  <a:srgbClr val="FF0000"/>
                </a:solidFill>
                <a:latin typeface="Tajawal ExtraBold" panose="00000800000000000000" pitchFamily="2" charset="-78"/>
                <a:cs typeface="Tajawal ExtraBold" panose="00000800000000000000" pitchFamily="2" charset="-78"/>
              </a:rPr>
              <a:t>age of 24</a:t>
            </a:r>
            <a:r>
              <a:rPr lang="en-US" sz="22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was named </a:t>
            </a:r>
            <a:r>
              <a:rPr lang="en-US" sz="2200" b="1" dirty="0">
                <a:solidFill>
                  <a:srgbClr val="FF0000"/>
                </a:solidFill>
                <a:latin typeface="Tajawal ExtraBold" panose="00000800000000000000" pitchFamily="2" charset="-78"/>
                <a:cs typeface="Tajawal ExtraBold" panose="00000800000000000000" pitchFamily="2" charset="-78"/>
              </a:rPr>
              <a:t>"Man of the Year" </a:t>
            </a:r>
            <a:r>
              <a:rPr lang="en-US" sz="2200" b="1" dirty="0">
                <a:solidFill>
                  <a:srgbClr val="0A1F61"/>
                </a:solidFill>
                <a:latin typeface="Tajawal ExtraBold" panose="00000800000000000000" pitchFamily="2" charset="-78"/>
                <a:cs typeface="Tajawal ExtraBold" panose="00000800000000000000" pitchFamily="2" charset="-78"/>
              </a:rPr>
              <a:t>by Time magazine in </a:t>
            </a:r>
            <a:r>
              <a:rPr lang="en-US" sz="2200" b="1" dirty="0">
                <a:solidFill>
                  <a:srgbClr val="FF0000"/>
                </a:solidFill>
                <a:latin typeface="Tajawal ExtraBold" panose="00000800000000000000" pitchFamily="2" charset="-78"/>
                <a:cs typeface="Tajawal ExtraBold" panose="00000800000000000000" pitchFamily="2" charset="-78"/>
              </a:rPr>
              <a:t>2010</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1990022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282865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 of </a:t>
            </a:r>
            <a:r>
              <a:rPr lang="en-US" sz="2200" b="1" dirty="0">
                <a:solidFill>
                  <a:srgbClr val="FF0000"/>
                </a:solidFill>
                <a:latin typeface="Tajawal ExtraBold" panose="00000800000000000000" pitchFamily="2" charset="-78"/>
                <a:cs typeface="Tajawal ExtraBold" panose="00000800000000000000" pitchFamily="2" charset="-78"/>
              </a:rPr>
              <a:t>November 2020</a:t>
            </a:r>
            <a:r>
              <a:rPr lang="en-US" sz="2200" b="1" dirty="0">
                <a:solidFill>
                  <a:srgbClr val="0A1F61"/>
                </a:solidFill>
                <a:latin typeface="Tajawal ExtraBold" panose="00000800000000000000" pitchFamily="2" charset="-78"/>
                <a:cs typeface="Tajawal ExtraBold" panose="00000800000000000000" pitchFamily="2" charset="-78"/>
              </a:rPr>
              <a:t>, Zuckerberg's net worth is </a:t>
            </a:r>
            <a:r>
              <a:rPr lang="en-US" sz="2200" b="1" dirty="0">
                <a:solidFill>
                  <a:srgbClr val="FF0000"/>
                </a:solidFill>
                <a:latin typeface="Tajawal ExtraBold" panose="00000800000000000000" pitchFamily="2" charset="-78"/>
                <a:cs typeface="Tajawal ExtraBold" panose="00000800000000000000" pitchFamily="2" charset="-78"/>
              </a:rPr>
              <a:t>$101.2 billion</a:t>
            </a:r>
            <a:r>
              <a:rPr lang="en-US" sz="2200" b="1" dirty="0">
                <a:solidFill>
                  <a:srgbClr val="0A1F61"/>
                </a:solidFill>
                <a:latin typeface="Tajawal ExtraBold" panose="00000800000000000000" pitchFamily="2" charset="-78"/>
                <a:cs typeface="Tajawal ExtraBold" panose="00000800000000000000" pitchFamily="2" charset="-78"/>
              </a:rPr>
              <a:t>, making him the </a:t>
            </a:r>
            <a:r>
              <a:rPr lang="en-US" sz="2200" b="1" dirty="0">
                <a:solidFill>
                  <a:srgbClr val="FF0000"/>
                </a:solidFill>
                <a:latin typeface="Tajawal ExtraBold" panose="00000800000000000000" pitchFamily="2" charset="-78"/>
                <a:cs typeface="Tajawal ExtraBold" panose="00000800000000000000" pitchFamily="2" charset="-78"/>
              </a:rPr>
              <a:t>fourth richest person in the world </a:t>
            </a:r>
            <a:r>
              <a:rPr lang="en-US" sz="2200" b="1" dirty="0">
                <a:solidFill>
                  <a:srgbClr val="0A1F61"/>
                </a:solidFill>
                <a:latin typeface="Tajawal ExtraBold" panose="00000800000000000000" pitchFamily="2" charset="-78"/>
                <a:cs typeface="Tajawal ExtraBold" panose="00000800000000000000" pitchFamily="2" charset="-78"/>
              </a:rPr>
              <a:t>and he is also the only person under 40 years of age in Forbes list of 20 richest people in the world. </a:t>
            </a:r>
          </a:p>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1" name="Picture 10" descr="A colorful question mark made out of many small colored question marks&#10;&#10;Description automatically generated">
            <a:extLst>
              <a:ext uri="{FF2B5EF4-FFF2-40B4-BE49-F238E27FC236}">
                <a16:creationId xmlns:a16="http://schemas.microsoft.com/office/drawing/2014/main" id="{1F337BDA-F679-1070-5D88-67D8F3BDE1F5}"/>
              </a:ext>
            </a:extLst>
          </p:cNvPr>
          <p:cNvPicPr>
            <a:picLocks noChangeAspect="1"/>
          </p:cNvPicPr>
          <p:nvPr/>
        </p:nvPicPr>
        <p:blipFill rotWithShape="1">
          <a:blip r:embed="rId7">
            <a:extLst>
              <a:ext uri="{28A0092B-C50C-407E-A947-70E740481C1C}">
                <a14:useLocalDpi xmlns:a14="http://schemas.microsoft.com/office/drawing/2010/main" val="0"/>
              </a:ext>
            </a:extLst>
          </a:blip>
          <a:srcRect l="33312" r="33585"/>
          <a:stretch/>
        </p:blipFill>
        <p:spPr>
          <a:xfrm>
            <a:off x="5613258" y="3429000"/>
            <a:ext cx="1686296" cy="2360543"/>
          </a:xfrm>
          <a:prstGeom prst="rect">
            <a:avLst/>
          </a:prstGeom>
        </p:spPr>
      </p:pic>
    </p:spTree>
    <p:extLst>
      <p:ext uri="{BB962C8B-B14F-4D97-AF65-F5344CB8AC3E}">
        <p14:creationId xmlns:p14="http://schemas.microsoft.com/office/powerpoint/2010/main" val="3268573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1305165"/>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hlinkClick r:id="rId7"/>
              </a:rPr>
              <a:t>https://www.youtube.com/watch?v=Vl74ypiwlA4</a:t>
            </a:r>
            <a:endParaRPr lang="en-US" sz="2800" b="1" dirty="0">
              <a:solidFill>
                <a:srgbClr val="C00000"/>
              </a:solidFill>
              <a:latin typeface="Tajawal ExtraBold" panose="00000800000000000000" pitchFamily="2" charset="-78"/>
              <a:cs typeface="Tajawal ExtraBold" panose="00000800000000000000" pitchFamily="2" charset="-78"/>
            </a:endParaRP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2" name="Picture 11" descr="A red and black button with a white play button&#10;&#10;Description automatically generated">
            <a:extLst>
              <a:ext uri="{FF2B5EF4-FFF2-40B4-BE49-F238E27FC236}">
                <a16:creationId xmlns:a16="http://schemas.microsoft.com/office/drawing/2014/main" id="{1711696E-C745-FBFF-36F9-47B444B3F9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5423" y="2000801"/>
            <a:ext cx="3214688" cy="1800225"/>
          </a:xfrm>
          <a:prstGeom prst="rect">
            <a:avLst/>
          </a:prstGeom>
        </p:spPr>
      </p:pic>
      <p:sp>
        <p:nvSpPr>
          <p:cNvPr id="7" name="TextBox 6">
            <a:extLst>
              <a:ext uri="{FF2B5EF4-FFF2-40B4-BE49-F238E27FC236}">
                <a16:creationId xmlns:a16="http://schemas.microsoft.com/office/drawing/2014/main" id="{B849B915-6F86-D1DB-6D73-40885F1F792A}"/>
              </a:ext>
            </a:extLst>
          </p:cNvPr>
          <p:cNvSpPr txBox="1"/>
          <p:nvPr/>
        </p:nvSpPr>
        <p:spPr>
          <a:xfrm>
            <a:off x="1262952" y="3339540"/>
            <a:ext cx="11011327" cy="3244158"/>
          </a:xfrm>
          <a:prstGeom prst="rect">
            <a:avLst/>
          </a:prstGeom>
          <a:noFill/>
        </p:spPr>
        <p:txBody>
          <a:bodyPr wrap="square" rtlCol="0">
            <a:spAutoFit/>
          </a:bodyPr>
          <a:lstStyle/>
          <a:p>
            <a:pPr marL="974725" indent="-457200" algn="just" rtl="1">
              <a:lnSpc>
                <a:spcPct val="150000"/>
              </a:lnSpc>
              <a:buFont typeface="Wingdings" panose="05000000000000000000" pitchFamily="2" charset="2"/>
              <a:buChar char="q"/>
            </a:pPr>
            <a:r>
              <a:rPr lang="ar-EG" sz="2800" b="1" dirty="0">
                <a:solidFill>
                  <a:srgbClr val="C00000"/>
                </a:solidFill>
                <a:latin typeface="Tajawal ExtraBold" panose="00000800000000000000" pitchFamily="2" charset="-78"/>
                <a:cs typeface="Tajawal ExtraBold" panose="00000800000000000000" pitchFamily="2" charset="-78"/>
              </a:rPr>
              <a:t>القيم الثقافية "الحرية" و"القرارات الجريئة" و"النفوذ والتأثير"</a:t>
            </a:r>
          </a:p>
          <a:p>
            <a:pPr marL="1431925" lvl="1" indent="-457200" algn="just" rtl="1">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Newsfeed</a:t>
            </a:r>
            <a:r>
              <a:rPr lang="ar-EG" sz="2800" b="1" dirty="0">
                <a:solidFill>
                  <a:srgbClr val="0A1F61"/>
                </a:solidFill>
                <a:latin typeface="Tajawal ExtraBold" panose="00000800000000000000" pitchFamily="2" charset="-78"/>
                <a:cs typeface="Tajawal ExtraBold" panose="00000800000000000000" pitchFamily="2" charset="-78"/>
              </a:rPr>
              <a:t> الشبكات الاجتماعية كمنصات لتطوير البرامج الاجتماعية</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مليون مهندس برمجة (مهندس لكل مليون مستخدم)</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 </a:t>
            </a:r>
            <a:r>
              <a:rPr lang="ar-SA" sz="2800" b="1" dirty="0">
                <a:solidFill>
                  <a:srgbClr val="0A1F61"/>
                </a:solidFill>
                <a:cs typeface="Tajawal ExtraBold" panose="00000800000000000000" pitchFamily="2" charset="-78"/>
              </a:rPr>
              <a:t>هناك قدر كبير من النفوذ</a:t>
            </a:r>
            <a:r>
              <a:rPr lang="ar-EG" sz="2800" b="1" dirty="0">
                <a:solidFill>
                  <a:srgbClr val="0A1F61"/>
                </a:solidFill>
                <a:cs typeface="Tajawal ExtraBold" panose="00000800000000000000" pitchFamily="2" charset="-78"/>
              </a:rPr>
              <a:t> </a:t>
            </a:r>
            <a:r>
              <a:rPr lang="ar-SA" sz="2800" b="1" dirty="0">
                <a:solidFill>
                  <a:srgbClr val="0A1F61"/>
                </a:solidFill>
                <a:cs typeface="Tajawal ExtraBold" panose="00000800000000000000" pitchFamily="2" charset="-78"/>
              </a:rPr>
              <a:t>يشجع أفضل الأشخاص على الانضمام إلى الشركة</a:t>
            </a:r>
            <a:r>
              <a:rPr lang="en-US" sz="2800" b="1" dirty="0">
                <a:solidFill>
                  <a:srgbClr val="0A1F61"/>
                </a:solidFill>
                <a:cs typeface="Tajawal ExtraBold" panose="00000800000000000000" pitchFamily="2" charset="-78"/>
              </a:rPr>
              <a:t>.</a:t>
            </a:r>
          </a:p>
          <a:p>
            <a:pPr marL="1431925" lvl="1" indent="-457200" algn="just" rtl="1">
              <a:lnSpc>
                <a:spcPct val="150000"/>
              </a:lnSpc>
              <a:buFont typeface="Wingdings" panose="05000000000000000000" pitchFamily="2" charset="2"/>
              <a:buChar char="q"/>
            </a:pPr>
            <a:endParaRPr lang="en-US" sz="28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77209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936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1273" y="1287362"/>
            <a:ext cx="11360727" cy="5009833"/>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major factor that has contributed to his success is his leadership style.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His style can be described as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belligerent</a:t>
            </a:r>
            <a:r>
              <a:rPr lang="ar-EG" sz="2400" b="1" dirty="0">
                <a:solidFill>
                  <a:srgbClr val="0A1F61"/>
                </a:solidFill>
                <a:latin typeface="Tajawal ExtraBold" panose="00000800000000000000" pitchFamily="2" charset="-78"/>
                <a:cs typeface="Tajawal ExtraBold" panose="00000800000000000000" pitchFamily="2" charset="-78"/>
              </a:rPr>
              <a:t> محارب</a:t>
            </a:r>
            <a:r>
              <a:rPr lang="en-US" sz="2400" b="1" dirty="0">
                <a:solidFill>
                  <a:srgbClr val="0A1F61"/>
                </a:solidFill>
                <a:latin typeface="Tajawal ExtraBold" panose="00000800000000000000" pitchFamily="2" charset="-78"/>
                <a:cs typeface="Tajawal ExtraBold" panose="00000800000000000000" pitchFamily="2" charset="-78"/>
              </a:rPr>
              <a:t>, and encouraging.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Zuckerberg has a tendency to focus on sensitivity to group relationships.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also allows employees to select their projects and set their own work schedule.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6365596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81118" y="632283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4455835"/>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consistently motivates encourages and his group members to share ideas and suggestions.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democratic leader Mark Zuckerberg also encourages better job satisfaction and high levels of productivity that are based on innovation and creativity.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Zuckerberg also utilizes his five P’s elements for success. These five P’s include passion, purpose, people, product, and partnerships</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0342599B-BD74-58D4-AFDC-583BF17D07A3}"/>
              </a:ext>
            </a:extLst>
          </p:cNvPr>
          <p:cNvSpPr txBox="1"/>
          <p:nvPr/>
        </p:nvSpPr>
        <p:spPr>
          <a:xfrm>
            <a:off x="4277862" y="5801907"/>
            <a:ext cx="6228080" cy="461665"/>
          </a:xfrm>
          <a:prstGeom prst="rect">
            <a:avLst/>
          </a:prstGeom>
          <a:noFill/>
        </p:spPr>
        <p:txBody>
          <a:bodyPr wrap="square">
            <a:spAutoFit/>
          </a:bodyPr>
          <a:lstStyle/>
          <a:p>
            <a:pPr algn="r" rtl="1"/>
            <a:r>
              <a:rPr lang="en-US" sz="2400" b="1" dirty="0" err="1"/>
              <a:t>العاطفة</a:t>
            </a:r>
            <a:r>
              <a:rPr lang="en-US" sz="2400" b="1" dirty="0"/>
              <a:t> </a:t>
            </a:r>
            <a:r>
              <a:rPr lang="en-US" sz="2400" b="1" dirty="0" err="1"/>
              <a:t>وال</a:t>
            </a:r>
            <a:r>
              <a:rPr lang="ar-EG" sz="2400" b="1" dirty="0"/>
              <a:t>هدف</a:t>
            </a:r>
            <a:r>
              <a:rPr lang="en-US" sz="2400" b="1" dirty="0"/>
              <a:t> </a:t>
            </a:r>
            <a:r>
              <a:rPr lang="en-US" sz="2400" b="1" dirty="0" err="1"/>
              <a:t>والناس</a:t>
            </a:r>
            <a:r>
              <a:rPr lang="en-US" sz="2400" b="1" dirty="0"/>
              <a:t> </a:t>
            </a:r>
            <a:r>
              <a:rPr lang="en-US" sz="2400" b="1" dirty="0" err="1"/>
              <a:t>والمنتج</a:t>
            </a:r>
            <a:r>
              <a:rPr lang="en-US" sz="2400" b="1" dirty="0"/>
              <a:t> </a:t>
            </a:r>
            <a:r>
              <a:rPr lang="en-US" sz="2400" b="1" dirty="0" err="1"/>
              <a:t>والشراكات</a:t>
            </a:r>
            <a:endParaRPr lang="en-US" sz="2400" b="1" dirty="0"/>
          </a:p>
        </p:txBody>
      </p:sp>
    </p:spTree>
    <p:extLst>
      <p:ext uri="{BB962C8B-B14F-4D97-AF65-F5344CB8AC3E}">
        <p14:creationId xmlns:p14="http://schemas.microsoft.com/office/powerpoint/2010/main" val="2483210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
        <p:nvSpPr>
          <p:cNvPr id="10" name="Flowchart: Connector 9">
            <a:extLst>
              <a:ext uri="{FF2B5EF4-FFF2-40B4-BE49-F238E27FC236}">
                <a16:creationId xmlns:a16="http://schemas.microsoft.com/office/drawing/2014/main" id="{190AF272-E3EC-2298-FE97-BE94ED59C8A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a:t>
            </a:r>
            <a:r>
              <a:rPr lang="en-US" sz="2400" b="1" dirty="0">
                <a:solidFill>
                  <a:srgbClr val="C00000"/>
                </a:solidFill>
                <a:latin typeface="Tajawal ExtraBold" panose="00000800000000000000" pitchFamily="2" charset="-78"/>
                <a:cs typeface="Tajawal ExtraBold" panose="00000800000000000000" pitchFamily="2" charset="-78"/>
              </a:rPr>
              <a:t>invites the participation of staff members </a:t>
            </a:r>
            <a:r>
              <a:rPr lang="en-US" sz="2400" b="1" dirty="0">
                <a:solidFill>
                  <a:srgbClr val="0A1F61"/>
                </a:solidFill>
                <a:latin typeface="Tajawal ExtraBold" panose="00000800000000000000" pitchFamily="2" charset="-78"/>
                <a:cs typeface="Tajawal ExtraBold" panose="00000800000000000000" pitchFamily="2" charset="-78"/>
              </a:rPr>
              <a:t>and others, </a:t>
            </a:r>
            <a:r>
              <a:rPr lang="en-US" sz="2400" b="1" dirty="0">
                <a:solidFill>
                  <a:srgbClr val="C00000"/>
                </a:solidFill>
                <a:latin typeface="Tajawal ExtraBold" panose="00000800000000000000" pitchFamily="2" charset="-78"/>
                <a:cs typeface="Tajawal ExtraBold" panose="00000800000000000000" pitchFamily="2" charset="-78"/>
              </a:rPr>
              <a:t>not only in decision-making, but in shaping the organization's vision</a:t>
            </a:r>
            <a:r>
              <a:rPr lang="en-US" sz="2400" b="1" dirty="0">
                <a:solidFill>
                  <a:srgbClr val="0A1F61"/>
                </a:solidFill>
                <a:latin typeface="Tajawal ExtraBold" panose="00000800000000000000" pitchFamily="2" charset="-78"/>
                <a:cs typeface="Tajawal ExtraBold" panose="00000800000000000000" pitchFamily="2" charset="-78"/>
              </a:rPr>
              <a:t>.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
        <p:nvSpPr>
          <p:cNvPr id="10" name="Flowchart: Connector 9">
            <a:extLst>
              <a:ext uri="{FF2B5EF4-FFF2-40B4-BE49-F238E27FC236}">
                <a16:creationId xmlns:a16="http://schemas.microsoft.com/office/drawing/2014/main" id="{A8153762-21D3-36EA-CB17-6C6BA9EB3B2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
        <p:nvSpPr>
          <p:cNvPr id="10" name="Flowchart: Connector 9">
            <a:extLst>
              <a:ext uri="{FF2B5EF4-FFF2-40B4-BE49-F238E27FC236}">
                <a16:creationId xmlns:a16="http://schemas.microsoft.com/office/drawing/2014/main" id="{0D5082FA-E3C1-B58B-EEFF-32B7B46E4F8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3347840"/>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Mark Zuckerberg can also be described as </a:t>
            </a:r>
            <a:r>
              <a:rPr lang="en-US" sz="2400" b="1" dirty="0">
                <a:solidFill>
                  <a:srgbClr val="C00000"/>
                </a:solidFill>
                <a:latin typeface="Tajawal ExtraBold" panose="00000800000000000000" pitchFamily="2" charset="-78"/>
                <a:cs typeface="Tajawal ExtraBold" panose="00000800000000000000" pitchFamily="2" charset="-78"/>
              </a:rPr>
              <a:t>a transformational leader</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he motivates his employees through goal setting, offering incentives, and providing opportunities that allow his employees to grow. Additionally, Zuckerberg inspires and empowers his employees with a clear vision and goal</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439B4932-1D37-4B4D-0B62-A69A1097C0BD}"/>
              </a:ext>
            </a:extLst>
          </p:cNvPr>
          <p:cNvSpPr txBox="1"/>
          <p:nvPr/>
        </p:nvSpPr>
        <p:spPr>
          <a:xfrm>
            <a:off x="1661046" y="4914356"/>
            <a:ext cx="10530954" cy="954107"/>
          </a:xfrm>
          <a:prstGeom prst="rect">
            <a:avLst/>
          </a:prstGeom>
          <a:noFill/>
        </p:spPr>
        <p:txBody>
          <a:bodyPr wrap="square">
            <a:spAutoFit/>
          </a:bodyPr>
          <a:lstStyle/>
          <a:p>
            <a:pPr algn="r" rtl="1"/>
            <a:r>
              <a:rPr lang="en-US" sz="2800" b="1" dirty="0" err="1">
                <a:solidFill>
                  <a:srgbClr val="C00000"/>
                </a:solidFill>
              </a:rPr>
              <a:t>وذلك</a:t>
            </a:r>
            <a:r>
              <a:rPr lang="en-US" sz="2800" b="1" dirty="0">
                <a:solidFill>
                  <a:srgbClr val="C00000"/>
                </a:solidFill>
              </a:rPr>
              <a:t> </a:t>
            </a:r>
            <a:r>
              <a:rPr lang="en-US" sz="2800" b="1" dirty="0" err="1">
                <a:solidFill>
                  <a:srgbClr val="C00000"/>
                </a:solidFill>
              </a:rPr>
              <a:t>لأنه</a:t>
            </a:r>
            <a:r>
              <a:rPr lang="en-US" sz="2800" b="1" dirty="0">
                <a:solidFill>
                  <a:srgbClr val="C00000"/>
                </a:solidFill>
              </a:rPr>
              <a:t> </a:t>
            </a:r>
            <a:r>
              <a:rPr lang="en-US" sz="2800" b="1" dirty="0" err="1">
                <a:solidFill>
                  <a:srgbClr val="C00000"/>
                </a:solidFill>
              </a:rPr>
              <a:t>يحفز</a:t>
            </a:r>
            <a:r>
              <a:rPr lang="en-US" sz="2800" b="1" dirty="0">
                <a:solidFill>
                  <a:srgbClr val="C00000"/>
                </a:solidFill>
              </a:rPr>
              <a:t> </a:t>
            </a:r>
            <a:r>
              <a:rPr lang="en-US" sz="2800" b="1" dirty="0" err="1">
                <a:solidFill>
                  <a:srgbClr val="C00000"/>
                </a:solidFill>
              </a:rPr>
              <a:t>موظفيه</a:t>
            </a:r>
            <a:r>
              <a:rPr lang="en-US" sz="2800" b="1" dirty="0">
                <a:solidFill>
                  <a:srgbClr val="C00000"/>
                </a:solidFill>
              </a:rPr>
              <a:t> من خلال </a:t>
            </a:r>
            <a:r>
              <a:rPr lang="en-US" sz="2800" b="1" dirty="0" err="1">
                <a:solidFill>
                  <a:srgbClr val="C00000"/>
                </a:solidFill>
              </a:rPr>
              <a:t>تحديد</a:t>
            </a:r>
            <a:r>
              <a:rPr lang="en-US" sz="2800" b="1" dirty="0">
                <a:solidFill>
                  <a:srgbClr val="C00000"/>
                </a:solidFill>
              </a:rPr>
              <a:t> </a:t>
            </a:r>
            <a:r>
              <a:rPr lang="en-US" sz="2800" b="1" dirty="0" err="1">
                <a:solidFill>
                  <a:srgbClr val="C00000"/>
                </a:solidFill>
              </a:rPr>
              <a:t>الأهداف</a:t>
            </a:r>
            <a:r>
              <a:rPr lang="en-US" sz="2800" b="1" dirty="0">
                <a:solidFill>
                  <a:srgbClr val="C00000"/>
                </a:solidFill>
              </a:rPr>
              <a:t> </a:t>
            </a:r>
            <a:r>
              <a:rPr lang="en-US" sz="2800" b="1" dirty="0" err="1">
                <a:solidFill>
                  <a:srgbClr val="C00000"/>
                </a:solidFill>
              </a:rPr>
              <a:t>وتقديم</a:t>
            </a:r>
            <a:r>
              <a:rPr lang="en-US" sz="2800" b="1" dirty="0">
                <a:solidFill>
                  <a:srgbClr val="C00000"/>
                </a:solidFill>
              </a:rPr>
              <a:t> </a:t>
            </a:r>
            <a:r>
              <a:rPr lang="en-US" sz="2800" b="1" dirty="0" err="1">
                <a:solidFill>
                  <a:srgbClr val="C00000"/>
                </a:solidFill>
              </a:rPr>
              <a:t>الحوافز</a:t>
            </a:r>
            <a:r>
              <a:rPr lang="en-US" sz="2800" b="1" dirty="0">
                <a:solidFill>
                  <a:srgbClr val="C00000"/>
                </a:solidFill>
              </a:rPr>
              <a:t> </a:t>
            </a:r>
            <a:r>
              <a:rPr lang="en-US" sz="2800" b="1" dirty="0" err="1">
                <a:solidFill>
                  <a:srgbClr val="C00000"/>
                </a:solidFill>
              </a:rPr>
              <a:t>وتوفير</a:t>
            </a:r>
            <a:r>
              <a:rPr lang="en-US" sz="2800" b="1" dirty="0">
                <a:solidFill>
                  <a:srgbClr val="C00000"/>
                </a:solidFill>
              </a:rPr>
              <a:t> </a:t>
            </a:r>
            <a:r>
              <a:rPr lang="en-US" sz="2800" b="1" dirty="0" err="1">
                <a:solidFill>
                  <a:srgbClr val="C00000"/>
                </a:solidFill>
              </a:rPr>
              <a:t>الفرص</a:t>
            </a:r>
            <a:r>
              <a:rPr lang="en-US" sz="2800" b="1" dirty="0">
                <a:solidFill>
                  <a:srgbClr val="C00000"/>
                </a:solidFill>
              </a:rPr>
              <a:t> التي </a:t>
            </a:r>
            <a:r>
              <a:rPr lang="en-US" sz="2800" b="1" dirty="0" err="1">
                <a:solidFill>
                  <a:srgbClr val="C00000"/>
                </a:solidFill>
              </a:rPr>
              <a:t>تسمح</a:t>
            </a:r>
            <a:r>
              <a:rPr lang="en-US" sz="2800" b="1" dirty="0">
                <a:solidFill>
                  <a:srgbClr val="C00000"/>
                </a:solidFill>
              </a:rPr>
              <a:t> </a:t>
            </a:r>
            <a:r>
              <a:rPr lang="en-US" sz="2800" b="1" dirty="0" err="1">
                <a:solidFill>
                  <a:srgbClr val="C00000"/>
                </a:solidFill>
              </a:rPr>
              <a:t>لموظفيه</a:t>
            </a:r>
            <a:r>
              <a:rPr lang="en-US" sz="2800" b="1" dirty="0">
                <a:solidFill>
                  <a:srgbClr val="C00000"/>
                </a:solidFill>
              </a:rPr>
              <a:t> </a:t>
            </a:r>
            <a:r>
              <a:rPr lang="en-US" sz="2800" b="1" dirty="0" err="1">
                <a:solidFill>
                  <a:srgbClr val="C00000"/>
                </a:solidFill>
              </a:rPr>
              <a:t>بالنمو</a:t>
            </a:r>
            <a:r>
              <a:rPr lang="en-US" sz="2800" b="1" dirty="0">
                <a:solidFill>
                  <a:srgbClr val="C00000"/>
                </a:solidFill>
              </a:rPr>
              <a:t>. </a:t>
            </a:r>
            <a:r>
              <a:rPr lang="en-US" sz="2800" b="1" dirty="0" err="1">
                <a:solidFill>
                  <a:srgbClr val="C00000"/>
                </a:solidFill>
              </a:rPr>
              <a:t>بالإضافة</a:t>
            </a:r>
            <a:r>
              <a:rPr lang="en-US" sz="2800" b="1" dirty="0">
                <a:solidFill>
                  <a:srgbClr val="C00000"/>
                </a:solidFill>
              </a:rPr>
              <a:t> إلى ذلك، </a:t>
            </a:r>
            <a:r>
              <a:rPr lang="en-US" sz="2800" b="1" dirty="0" err="1">
                <a:solidFill>
                  <a:srgbClr val="C00000"/>
                </a:solidFill>
              </a:rPr>
              <a:t>يلهم</a:t>
            </a:r>
            <a:r>
              <a:rPr lang="en-US" sz="2800" b="1" dirty="0">
                <a:solidFill>
                  <a:srgbClr val="C00000"/>
                </a:solidFill>
              </a:rPr>
              <a:t> </a:t>
            </a:r>
            <a:r>
              <a:rPr lang="en-US" sz="2800" b="1" dirty="0" err="1">
                <a:solidFill>
                  <a:srgbClr val="C00000"/>
                </a:solidFill>
              </a:rPr>
              <a:t>زوكربيرج</a:t>
            </a:r>
            <a:r>
              <a:rPr lang="en-US" sz="2800" b="1" dirty="0">
                <a:solidFill>
                  <a:srgbClr val="C00000"/>
                </a:solidFill>
              </a:rPr>
              <a:t> </a:t>
            </a:r>
            <a:r>
              <a:rPr lang="en-US" sz="2800" b="1" dirty="0" err="1">
                <a:solidFill>
                  <a:srgbClr val="C00000"/>
                </a:solidFill>
              </a:rPr>
              <a:t>موظفيه</a:t>
            </a:r>
            <a:r>
              <a:rPr lang="en-US" sz="2800" b="1" dirty="0">
                <a:solidFill>
                  <a:srgbClr val="C00000"/>
                </a:solidFill>
              </a:rPr>
              <a:t> </a:t>
            </a:r>
            <a:r>
              <a:rPr lang="en-US" sz="2800" b="1" dirty="0" err="1">
                <a:solidFill>
                  <a:srgbClr val="C00000"/>
                </a:solidFill>
              </a:rPr>
              <a:t>ويمكّنهم</a:t>
            </a:r>
            <a:r>
              <a:rPr lang="en-US" sz="2800" b="1" dirty="0">
                <a:solidFill>
                  <a:srgbClr val="C00000"/>
                </a:solidFill>
              </a:rPr>
              <a:t> </a:t>
            </a:r>
            <a:r>
              <a:rPr lang="en-US" sz="2800" b="1" dirty="0" err="1">
                <a:solidFill>
                  <a:srgbClr val="C00000"/>
                </a:solidFill>
              </a:rPr>
              <a:t>برؤية</a:t>
            </a:r>
            <a:r>
              <a:rPr lang="en-US" sz="2800" b="1" dirty="0">
                <a:solidFill>
                  <a:srgbClr val="C00000"/>
                </a:solidFill>
              </a:rPr>
              <a:t> </a:t>
            </a:r>
            <a:r>
              <a:rPr lang="en-US" sz="2800" b="1" dirty="0" err="1">
                <a:solidFill>
                  <a:srgbClr val="C00000"/>
                </a:solidFill>
              </a:rPr>
              <a:t>وهدف</a:t>
            </a:r>
            <a:r>
              <a:rPr lang="en-US" sz="2800" b="1" dirty="0">
                <a:solidFill>
                  <a:srgbClr val="C00000"/>
                </a:solidFill>
              </a:rPr>
              <a:t> </a:t>
            </a:r>
            <a:r>
              <a:rPr lang="en-US" sz="2800" b="1" dirty="0" err="1">
                <a:solidFill>
                  <a:srgbClr val="C00000"/>
                </a:solidFill>
              </a:rPr>
              <a:t>واضحين</a:t>
            </a:r>
            <a:endParaRPr lang="en-US" sz="2800" b="1" dirty="0">
              <a:solidFill>
                <a:srgbClr val="C00000"/>
              </a:solidFill>
            </a:endParaRPr>
          </a:p>
        </p:txBody>
      </p:sp>
    </p:spTree>
    <p:extLst>
      <p:ext uri="{BB962C8B-B14F-4D97-AF65-F5344CB8AC3E}">
        <p14:creationId xmlns:p14="http://schemas.microsoft.com/office/powerpoint/2010/main" val="2646997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ثم يشجع المتابعين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0DDE7FA6-F1CE-C0BC-67D1-7B108299D633}"/>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339255"/>
            <a:ext cx="10818985" cy="1220334"/>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E6B8E450-77E2-C1B2-024E-E10E79639157}"/>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3" name="TextBox 2">
            <a:extLst>
              <a:ext uri="{FF2B5EF4-FFF2-40B4-BE49-F238E27FC236}">
                <a16:creationId xmlns:a16="http://schemas.microsoft.com/office/drawing/2014/main" id="{40AF776B-867E-CC63-A720-D9554C420AF1}"/>
              </a:ext>
            </a:extLst>
          </p:cNvPr>
          <p:cNvSpPr txBox="1"/>
          <p:nvPr/>
        </p:nvSpPr>
        <p:spPr>
          <a:xfrm>
            <a:off x="4481765" y="833486"/>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E8772C"/>
                </a:solidFill>
                <a:latin typeface="Tajawal Medium" panose="00000600000000000000" pitchFamily="2" charset="-78"/>
                <a:cs typeface="Tajawal Medium" panose="00000600000000000000" pitchFamily="2" charset="-78"/>
              </a:rPr>
              <a:t>Attitudes Toward Technology</a:t>
            </a:r>
          </a:p>
        </p:txBody>
      </p:sp>
      <p:pic>
        <p:nvPicPr>
          <p:cNvPr id="4" name="Picture 3">
            <a:extLst>
              <a:ext uri="{FF2B5EF4-FFF2-40B4-BE49-F238E27FC236}">
                <a16:creationId xmlns:a16="http://schemas.microsoft.com/office/drawing/2014/main" id="{4B12AD69-DBE1-DB16-F6F3-6CAA00FC3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4974" y="2416879"/>
            <a:ext cx="7650665" cy="3295251"/>
          </a:xfrm>
          <a:prstGeom prst="rect">
            <a:avLst/>
          </a:prstGeom>
        </p:spPr>
      </p:pic>
    </p:spTree>
    <p:extLst>
      <p:ext uri="{BB962C8B-B14F-4D97-AF65-F5344CB8AC3E}">
        <p14:creationId xmlns:p14="http://schemas.microsoft.com/office/powerpoint/2010/main" val="2922076855"/>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1675" t="18461" r="24439" b="5435"/>
          <a:stretch/>
        </p:blipFill>
        <p:spPr>
          <a:xfrm>
            <a:off x="2503859" y="390108"/>
            <a:ext cx="7487829" cy="5948542"/>
          </a:xfrm>
          <a:prstGeom prst="rect">
            <a:avLst/>
          </a:prstGeom>
        </p:spPr>
      </p:pic>
    </p:spTree>
    <p:extLst>
      <p:ext uri="{BB962C8B-B14F-4D97-AF65-F5344CB8AC3E}">
        <p14:creationId xmlns:p14="http://schemas.microsoft.com/office/powerpoint/2010/main" val="3346202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aturation sat="200000"/>
                    </a14:imgEffect>
                  </a14:imgLayer>
                </a14:imgProps>
              </a:ext>
              <a:ext uri="{28A0092B-C50C-407E-A947-70E740481C1C}">
                <a14:useLocalDpi xmlns:a14="http://schemas.microsoft.com/office/drawing/2010/main" val="0"/>
              </a:ext>
            </a:extLst>
          </a:blip>
          <a:srcRect l="21352" t="22024" r="24635" b="13237"/>
          <a:stretch/>
        </p:blipFill>
        <p:spPr>
          <a:xfrm>
            <a:off x="2866768" y="1350599"/>
            <a:ext cx="7266742" cy="4899197"/>
          </a:xfrm>
          <a:prstGeom prst="rect">
            <a:avLst/>
          </a:prstGeom>
        </p:spPr>
      </p:pic>
      <p:sp>
        <p:nvSpPr>
          <p:cNvPr id="7" name="TextBox 6">
            <a:extLst>
              <a:ext uri="{FF2B5EF4-FFF2-40B4-BE49-F238E27FC236}">
                <a16:creationId xmlns:a16="http://schemas.microsoft.com/office/drawing/2014/main" id="{B1183671-E6D1-6914-998D-6A317B63486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
        <p:nvSpPr>
          <p:cNvPr id="10" name="TextBox 9">
            <a:extLst>
              <a:ext uri="{FF2B5EF4-FFF2-40B4-BE49-F238E27FC236}">
                <a16:creationId xmlns:a16="http://schemas.microsoft.com/office/drawing/2014/main" id="{50F057CA-30A5-A433-61A8-F6E20F9D5930}"/>
              </a:ext>
            </a:extLst>
          </p:cNvPr>
          <p:cNvSpPr txBox="1"/>
          <p:nvPr/>
        </p:nvSpPr>
        <p:spPr>
          <a:xfrm>
            <a:off x="4241393" y="1210405"/>
            <a:ext cx="834241" cy="369332"/>
          </a:xfrm>
          <a:prstGeom prst="rect">
            <a:avLst/>
          </a:prstGeom>
          <a:noFill/>
        </p:spPr>
        <p:txBody>
          <a:bodyPr wrap="square">
            <a:spAutoFit/>
          </a:bodyPr>
          <a:lstStyle/>
          <a:p>
            <a:r>
              <a:rPr lang="en-US" dirty="0"/>
              <a:t>الأدوات</a:t>
            </a:r>
          </a:p>
        </p:txBody>
      </p:sp>
      <p:sp>
        <p:nvSpPr>
          <p:cNvPr id="13" name="TextBox 12">
            <a:extLst>
              <a:ext uri="{FF2B5EF4-FFF2-40B4-BE49-F238E27FC236}">
                <a16:creationId xmlns:a16="http://schemas.microsoft.com/office/drawing/2014/main" id="{0C6601A8-EA88-D2F1-363A-EE180F2BBA6D}"/>
              </a:ext>
            </a:extLst>
          </p:cNvPr>
          <p:cNvSpPr txBox="1"/>
          <p:nvPr/>
        </p:nvSpPr>
        <p:spPr>
          <a:xfrm>
            <a:off x="4129644" y="1856736"/>
            <a:ext cx="1344880" cy="369332"/>
          </a:xfrm>
          <a:prstGeom prst="rect">
            <a:avLst/>
          </a:prstGeom>
          <a:noFill/>
        </p:spPr>
        <p:txBody>
          <a:bodyPr wrap="square">
            <a:spAutoFit/>
          </a:bodyPr>
          <a:lstStyle/>
          <a:p>
            <a:r>
              <a:rPr lang="en-US" dirty="0"/>
              <a:t>تقليص الحجم</a:t>
            </a:r>
          </a:p>
        </p:txBody>
      </p:sp>
      <p:sp>
        <p:nvSpPr>
          <p:cNvPr id="15" name="TextBox 14">
            <a:extLst>
              <a:ext uri="{FF2B5EF4-FFF2-40B4-BE49-F238E27FC236}">
                <a16:creationId xmlns:a16="http://schemas.microsoft.com/office/drawing/2014/main" id="{1C5F48D9-B52B-845B-6FE4-A1F7C71158D1}"/>
              </a:ext>
            </a:extLst>
          </p:cNvPr>
          <p:cNvSpPr txBox="1"/>
          <p:nvPr/>
        </p:nvSpPr>
        <p:spPr>
          <a:xfrm>
            <a:off x="2271177" y="2361179"/>
            <a:ext cx="834241" cy="369332"/>
          </a:xfrm>
          <a:prstGeom prst="rect">
            <a:avLst/>
          </a:prstGeom>
          <a:noFill/>
        </p:spPr>
        <p:txBody>
          <a:bodyPr wrap="square">
            <a:spAutoFit/>
          </a:bodyPr>
          <a:lstStyle/>
          <a:p>
            <a:r>
              <a:rPr lang="en-US" dirty="0"/>
              <a:t>التسريح</a:t>
            </a:r>
          </a:p>
        </p:txBody>
      </p:sp>
      <p:cxnSp>
        <p:nvCxnSpPr>
          <p:cNvPr id="17" name="Straight Connector 16">
            <a:extLst>
              <a:ext uri="{FF2B5EF4-FFF2-40B4-BE49-F238E27FC236}">
                <a16:creationId xmlns:a16="http://schemas.microsoft.com/office/drawing/2014/main" id="{1AFFCC6E-5A99-0E52-DA1C-18FD83EA0394}"/>
              </a:ext>
            </a:extLst>
          </p:cNvPr>
          <p:cNvCxnSpPr/>
          <p:nvPr/>
        </p:nvCxnSpPr>
        <p:spPr>
          <a:xfrm>
            <a:off x="5165769" y="2617095"/>
            <a:ext cx="847106" cy="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1DA27E1D-2C62-024C-9B5C-D7214FCD2245}"/>
              </a:ext>
            </a:extLst>
          </p:cNvPr>
          <p:cNvCxnSpPr/>
          <p:nvPr/>
        </p:nvCxnSpPr>
        <p:spPr>
          <a:xfrm>
            <a:off x="3282538" y="3429000"/>
            <a:ext cx="847106" cy="0"/>
          </a:xfrm>
          <a:prstGeom prst="line">
            <a:avLst/>
          </a:prstGeom>
        </p:spPr>
        <p:style>
          <a:lnRef idx="3">
            <a:schemeClr val="dk1"/>
          </a:lnRef>
          <a:fillRef idx="0">
            <a:schemeClr val="dk1"/>
          </a:fillRef>
          <a:effectRef idx="2">
            <a:schemeClr val="dk1"/>
          </a:effectRef>
          <a:fontRef idx="minor">
            <a:schemeClr val="tx1"/>
          </a:fontRef>
        </p:style>
      </p:cxnSp>
      <p:sp>
        <p:nvSpPr>
          <p:cNvPr id="20" name="TextBox 19">
            <a:extLst>
              <a:ext uri="{FF2B5EF4-FFF2-40B4-BE49-F238E27FC236}">
                <a16:creationId xmlns:a16="http://schemas.microsoft.com/office/drawing/2014/main" id="{C15327B1-CE97-EA72-8A84-BC5C04A3BFB5}"/>
              </a:ext>
            </a:extLst>
          </p:cNvPr>
          <p:cNvSpPr txBox="1"/>
          <p:nvPr/>
        </p:nvSpPr>
        <p:spPr>
          <a:xfrm>
            <a:off x="2124219" y="3005591"/>
            <a:ext cx="1128155" cy="369332"/>
          </a:xfrm>
          <a:prstGeom prst="rect">
            <a:avLst/>
          </a:prstGeom>
          <a:noFill/>
        </p:spPr>
        <p:txBody>
          <a:bodyPr wrap="square">
            <a:spAutoFit/>
          </a:bodyPr>
          <a:lstStyle/>
          <a:p>
            <a:r>
              <a:rPr lang="en-US" dirty="0"/>
              <a:t>مبالغ فيه</a:t>
            </a:r>
          </a:p>
        </p:txBody>
      </p:sp>
      <p:sp>
        <p:nvSpPr>
          <p:cNvPr id="22" name="TextBox 21">
            <a:extLst>
              <a:ext uri="{FF2B5EF4-FFF2-40B4-BE49-F238E27FC236}">
                <a16:creationId xmlns:a16="http://schemas.microsoft.com/office/drawing/2014/main" id="{5064B79F-7E9D-9F33-FB75-F5D3AF37F47A}"/>
              </a:ext>
            </a:extLst>
          </p:cNvPr>
          <p:cNvSpPr txBox="1"/>
          <p:nvPr/>
        </p:nvSpPr>
        <p:spPr>
          <a:xfrm>
            <a:off x="5594136" y="5322735"/>
            <a:ext cx="1451758" cy="369332"/>
          </a:xfrm>
          <a:prstGeom prst="rect">
            <a:avLst/>
          </a:prstGeom>
          <a:noFill/>
        </p:spPr>
        <p:txBody>
          <a:bodyPr wrap="square">
            <a:spAutoFit/>
          </a:bodyPr>
          <a:lstStyle/>
          <a:p>
            <a:r>
              <a:rPr lang="en-US" dirty="0"/>
              <a:t>المهووسين</a:t>
            </a:r>
          </a:p>
        </p:txBody>
      </p:sp>
    </p:spTree>
    <p:extLst>
      <p:ext uri="{BB962C8B-B14F-4D97-AF65-F5344CB8AC3E}">
        <p14:creationId xmlns:p14="http://schemas.microsoft.com/office/powerpoint/2010/main" val="14279516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2187" t="48083" r="25613" b="14737"/>
          <a:stretch/>
        </p:blipFill>
        <p:spPr>
          <a:xfrm>
            <a:off x="1742302" y="1439749"/>
            <a:ext cx="10156993" cy="4069230"/>
          </a:xfrm>
          <a:prstGeom prst="rect">
            <a:avLst/>
          </a:prstGeom>
        </p:spPr>
      </p:pic>
      <p:sp>
        <p:nvSpPr>
          <p:cNvPr id="7" name="TextBox 6">
            <a:extLst>
              <a:ext uri="{FF2B5EF4-FFF2-40B4-BE49-F238E27FC236}">
                <a16:creationId xmlns:a16="http://schemas.microsoft.com/office/drawing/2014/main" id="{50D03DE2-7C11-6850-547A-B361147754C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Tree>
    <p:extLst>
      <p:ext uri="{BB962C8B-B14F-4D97-AF65-F5344CB8AC3E}">
        <p14:creationId xmlns:p14="http://schemas.microsoft.com/office/powerpoint/2010/main" val="1137998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03557" y="1015965"/>
            <a:ext cx="3889206" cy="1323439"/>
          </a:xfrm>
          <a:prstGeom prst="rect">
            <a:avLst/>
          </a:prstGeom>
          <a:noFill/>
        </p:spPr>
        <p:txBody>
          <a:bodyPr wrap="none" rtlCol="0">
            <a:spAutoFit/>
          </a:bodyPr>
          <a:lstStyle/>
          <a:p>
            <a:pPr algn="ctr"/>
            <a:r>
              <a:rPr lang="en-US" sz="4000" b="1" dirty="0">
                <a:solidFill>
                  <a:srgbClr val="2B5984"/>
                </a:solidFill>
                <a:latin typeface="Tajawal Medium" panose="00000600000000000000" pitchFamily="2" charset="-78"/>
                <a:cs typeface="Tajawal Medium" panose="00000600000000000000" pitchFamily="2" charset="-78"/>
              </a:rPr>
              <a:t>Digitalization &amp;</a:t>
            </a:r>
          </a:p>
          <a:p>
            <a:pPr algn="ctr"/>
            <a:r>
              <a:rPr lang="en-US" sz="4000" b="1" dirty="0">
                <a:solidFill>
                  <a:srgbClr val="2B5984"/>
                </a:solidFill>
                <a:latin typeface="Tajawal Medium" panose="00000600000000000000" pitchFamily="2" charset="-78"/>
                <a:cs typeface="Tajawal Medium" panose="00000600000000000000" pitchFamily="2" charset="-78"/>
              </a:rPr>
              <a:t>Digitization</a:t>
            </a:r>
          </a:p>
        </p:txBody>
      </p:sp>
      <p:pic>
        <p:nvPicPr>
          <p:cNvPr id="9" name="Picture 8">
            <a:extLst>
              <a:ext uri="{FF2B5EF4-FFF2-40B4-BE49-F238E27FC236}">
                <a16:creationId xmlns:a16="http://schemas.microsoft.com/office/drawing/2014/main" id="{A23D018D-7371-C3F0-378B-B8B5ECD78C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12423" y="2592828"/>
            <a:ext cx="7603618" cy="2368201"/>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t>
            </a:r>
            <a:r>
              <a:rPr lang="en-US" sz="2000" b="1" dirty="0">
                <a:solidFill>
                  <a:srgbClr val="C00000"/>
                </a:solidFill>
                <a:latin typeface="Tajawal ExtraBold" panose="00000800000000000000" pitchFamily="2" charset="-78"/>
                <a:cs typeface="Tajawal ExtraBold" panose="00000800000000000000" pitchFamily="2" charset="-78"/>
              </a:rPr>
              <a:t>a digital representation of physical objects or attributes</a:t>
            </a:r>
            <a:r>
              <a:rPr lang="en-US" sz="2000" b="1" dirty="0">
                <a:solidFill>
                  <a:srgbClr val="0A1F61"/>
                </a:solidFill>
                <a:latin typeface="Tajawal ExtraBold" panose="00000800000000000000" pitchFamily="2" charset="-78"/>
                <a:cs typeface="Tajawal ExtraBold" panose="00000800000000000000" pitchFamily="2" charset="-78"/>
              </a:rPr>
              <a:t>.  For instance, we scan a paper document and save it as a digital document (e.g., PDF).  In other words, </a:t>
            </a:r>
            <a:r>
              <a:rPr lang="en-US" sz="2000" b="1" dirty="0">
                <a:solidFill>
                  <a:srgbClr val="C00000"/>
                </a:solidFill>
                <a:latin typeface="Tajawal ExtraBold" panose="00000800000000000000" pitchFamily="2" charset="-78"/>
                <a:cs typeface="Tajawal ExtraBold" panose="00000800000000000000" pitchFamily="2" charset="-78"/>
              </a:rPr>
              <a:t>digitization is about converting something non-digital into a digital representation </a:t>
            </a:r>
            <a:r>
              <a:rPr lang="en-US" sz="2000" b="1" dirty="0">
                <a:solidFill>
                  <a:srgbClr val="0A1F61"/>
                </a:solidFill>
                <a:latin typeface="Tajawal ExtraBold" panose="00000800000000000000" pitchFamily="2" charset="-78"/>
                <a:cs typeface="Tajawal ExtraBold" panose="00000800000000000000" pitchFamily="2" charset="-78"/>
              </a:rPr>
              <a:t>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a:t>
            </a:r>
            <a:r>
              <a:rPr lang="en-US" sz="2000" b="1" dirty="0">
                <a:solidFill>
                  <a:srgbClr val="C00000"/>
                </a:solidFill>
                <a:latin typeface="Tajawal ExtraBold" panose="00000800000000000000" pitchFamily="2" charset="-78"/>
                <a:cs typeface="Tajawal ExtraBold" panose="00000800000000000000" pitchFamily="2" charset="-78"/>
              </a:rPr>
              <a:t>This is the connection between the physical world and software</a:t>
            </a:r>
            <a:r>
              <a:rPr lang="en-US" sz="2000" b="1" dirty="0">
                <a:solidFill>
                  <a:srgbClr val="0A1F61"/>
                </a:solidFill>
                <a:latin typeface="Tajawal ExtraBold" panose="00000800000000000000" pitchFamily="2" charset="-78"/>
                <a:cs typeface="Tajawal ExtraBold" panose="00000800000000000000" pitchFamily="2" charset="-78"/>
              </a:rPr>
              <a:t>.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refers to enabling or improving processes by leveraging</a:t>
            </a:r>
            <a:r>
              <a:rPr lang="ar-EG" sz="2000" b="1" dirty="0">
                <a:solidFill>
                  <a:srgbClr val="C00000"/>
                </a:solidFill>
                <a:latin typeface="Tajawal ExtraBold" panose="00000800000000000000" pitchFamily="2" charset="-78"/>
                <a:cs typeface="Tajawal ExtraBold" panose="00000800000000000000" pitchFamily="2" charset="-78"/>
              </a:rPr>
              <a:t> الاستفادة</a:t>
            </a:r>
            <a:r>
              <a:rPr lang="en-US" sz="2000" b="1" dirty="0">
                <a:solidFill>
                  <a:srgbClr val="C00000"/>
                </a:solidFill>
                <a:latin typeface="Tajawal ExtraBold" panose="00000800000000000000" pitchFamily="2" charset="-78"/>
                <a:cs typeface="Tajawal ExtraBold" panose="00000800000000000000" pitchFamily="2" charset="-78"/>
              </a:rPr>
              <a:t> digital technologies and digitized data. </a:t>
            </a:r>
            <a:r>
              <a:rPr lang="en-US" sz="2000" b="1" dirty="0">
                <a:solidFill>
                  <a:srgbClr val="0A1F61"/>
                </a:solidFill>
                <a:latin typeface="Tajawal ExtraBold" panose="00000800000000000000" pitchFamily="2" charset="-78"/>
                <a:cs typeface="Tajawal ExtraBold" panose="00000800000000000000" pitchFamily="2" charset="-78"/>
              </a:rPr>
              <a:t>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a:t>
            </a:r>
            <a:r>
              <a:rPr lang="en-US" sz="2000" b="1" dirty="0">
                <a:solidFill>
                  <a:srgbClr val="0A1F61"/>
                </a:solidFill>
                <a:latin typeface="Tajawal ExtraBold" panose="00000800000000000000" pitchFamily="2" charset="-78"/>
                <a:cs typeface="Tajawal ExtraBold" panose="00000800000000000000" pitchFamily="2" charset="-78"/>
              </a:rPr>
              <a:t> is the use of digital technologies </a:t>
            </a:r>
            <a:r>
              <a:rPr lang="en-US" sz="2000" b="1" dirty="0">
                <a:solidFill>
                  <a:srgbClr val="C00000"/>
                </a:solidFill>
                <a:latin typeface="Tajawal ExtraBold" panose="00000800000000000000" pitchFamily="2" charset="-78"/>
                <a:cs typeface="Tajawal ExtraBold" panose="00000800000000000000" pitchFamily="2" charset="-78"/>
              </a:rPr>
              <a:t>to change a business model </a:t>
            </a:r>
            <a:r>
              <a:rPr lang="en-US" sz="2000" b="1" dirty="0">
                <a:solidFill>
                  <a:srgbClr val="0A1F61"/>
                </a:solidFill>
                <a:latin typeface="Tajawal ExtraBold" panose="00000800000000000000" pitchFamily="2" charset="-78"/>
                <a:cs typeface="Tajawal ExtraBold" panose="00000800000000000000" pitchFamily="2" charset="-78"/>
              </a:rPr>
              <a:t>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has started showing its effect in day to day lives</a:t>
            </a:r>
            <a:r>
              <a:rPr lang="en-US" sz="2000" b="1" dirty="0">
                <a:solidFill>
                  <a:srgbClr val="0A1F61"/>
                </a:solidFill>
                <a:latin typeface="Tajawal ExtraBold" panose="00000800000000000000" pitchFamily="2" charset="-78"/>
                <a:cs typeface="Tajawal ExtraBold" panose="00000800000000000000" pitchFamily="2" charset="-78"/>
              </a:rPr>
              <a:t>. From </a:t>
            </a:r>
            <a:r>
              <a:rPr lang="en-US" sz="2000" b="1" dirty="0">
                <a:solidFill>
                  <a:srgbClr val="C00000"/>
                </a:solidFill>
                <a:latin typeface="Tajawal ExtraBold" panose="00000800000000000000" pitchFamily="2" charset="-78"/>
                <a:cs typeface="Tajawal ExtraBold" panose="00000800000000000000" pitchFamily="2" charset="-78"/>
              </a:rPr>
              <a:t>reading an e-newspaper to ordering food from an app </a:t>
            </a:r>
            <a:r>
              <a:rPr lang="en-US" sz="2000" b="1" dirty="0">
                <a:solidFill>
                  <a:srgbClr val="0A1F61"/>
                </a:solidFill>
                <a:latin typeface="Tajawal ExtraBold" panose="00000800000000000000" pitchFamily="2" charset="-78"/>
                <a:cs typeface="Tajawal ExtraBold" panose="00000800000000000000" pitchFamily="2" charset="-78"/>
              </a:rPr>
              <a:t>to be delivered at one’s doorstep, from using </a:t>
            </a:r>
            <a:r>
              <a:rPr lang="en-US" sz="2000" b="1" dirty="0">
                <a:solidFill>
                  <a:srgbClr val="C00000"/>
                </a:solidFill>
                <a:latin typeface="Tajawal ExtraBold" panose="00000800000000000000" pitchFamily="2" charset="-78"/>
                <a:cs typeface="Tajawal ExtraBold" panose="00000800000000000000" pitchFamily="2" charset="-78"/>
              </a:rPr>
              <a:t>a digital toothbrush </a:t>
            </a:r>
            <a:r>
              <a:rPr lang="en-US" sz="2000" b="1" dirty="0">
                <a:solidFill>
                  <a:srgbClr val="0A1F61"/>
                </a:solidFill>
                <a:latin typeface="Tajawal ExtraBold" panose="00000800000000000000" pitchFamily="2" charset="-78"/>
                <a:cs typeface="Tajawal ExtraBold" panose="00000800000000000000" pitchFamily="2" charset="-78"/>
              </a:rPr>
              <a:t>that tracks the progress and </a:t>
            </a:r>
            <a:r>
              <a:rPr lang="en-US" sz="2000" b="1" dirty="0">
                <a:solidFill>
                  <a:srgbClr val="C00000"/>
                </a:solidFill>
                <a:latin typeface="Tajawal ExtraBold" panose="00000800000000000000" pitchFamily="2" charset="-78"/>
                <a:cs typeface="Tajawal ExtraBold" panose="00000800000000000000" pitchFamily="2" charset="-78"/>
              </a:rPr>
              <a:t>effectiveness on a mobile device </a:t>
            </a:r>
            <a:r>
              <a:rPr lang="en-US" sz="2000" b="1" dirty="0">
                <a:solidFill>
                  <a:srgbClr val="0A1F61"/>
                </a:solidFill>
                <a:latin typeface="Tajawal ExtraBold" panose="00000800000000000000" pitchFamily="2" charset="-78"/>
                <a:cs typeface="Tajawal ExtraBold" panose="00000800000000000000" pitchFamily="2" charset="-78"/>
              </a:rPr>
              <a:t>to shopping online for groceries and other items</a:t>
            </a:r>
            <a:r>
              <a:rPr lang="en-US" sz="2000" b="1" dirty="0">
                <a:solidFill>
                  <a:srgbClr val="C00000"/>
                </a:solidFill>
                <a:latin typeface="Tajawal ExtraBold" panose="00000800000000000000" pitchFamily="2" charset="-78"/>
                <a:cs typeface="Tajawal ExtraBold" panose="00000800000000000000" pitchFamily="2" charset="-78"/>
              </a:rPr>
              <a:t>, most things are becoming digital</a:t>
            </a:r>
            <a:r>
              <a:rPr lang="en-US" sz="2000" b="1" dirty="0">
                <a:solidFill>
                  <a:srgbClr val="0A1F61"/>
                </a:solidFill>
                <a:latin typeface="Tajawal ExtraBold" panose="00000800000000000000" pitchFamily="2" charset="-78"/>
                <a:cs typeface="Tajawal ExtraBold" panose="00000800000000000000" pitchFamily="2" charset="-78"/>
              </a:rPr>
              <a:t>. The continuous integration of digital technologies into businesses strategies has led to fundamental changes.</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20th century saw a </a:t>
            </a:r>
            <a:r>
              <a:rPr lang="en-US" sz="2400" b="1" dirty="0">
                <a:solidFill>
                  <a:srgbClr val="C00000"/>
                </a:solidFill>
                <a:latin typeface="Tajawal ExtraBold" panose="00000800000000000000" pitchFamily="2" charset="-78"/>
                <a:cs typeface="Tajawal ExtraBold" panose="00000800000000000000" pitchFamily="2" charset="-78"/>
              </a:rPr>
              <a:t>massive change </a:t>
            </a:r>
            <a:r>
              <a:rPr lang="en-US" sz="2400" b="1" dirty="0">
                <a:solidFill>
                  <a:srgbClr val="0A1F61"/>
                </a:solidFill>
                <a:latin typeface="Tajawal ExtraBold" panose="00000800000000000000" pitchFamily="2" charset="-78"/>
                <a:cs typeface="Tajawal ExtraBold" panose="00000800000000000000" pitchFamily="2" charset="-78"/>
              </a:rPr>
              <a:t>in the creation and </a:t>
            </a:r>
            <a:r>
              <a:rPr lang="en-US" sz="2400" b="1" dirty="0">
                <a:solidFill>
                  <a:srgbClr val="C00000"/>
                </a:solidFill>
                <a:latin typeface="Tajawal ExtraBold" panose="00000800000000000000" pitchFamily="2" charset="-78"/>
                <a:cs typeface="Tajawal ExtraBold" panose="00000800000000000000" pitchFamily="2" charset="-78"/>
              </a:rPr>
              <a:t>spread of information</a:t>
            </a:r>
            <a:r>
              <a:rPr lang="en-US" sz="2400" b="1" dirty="0">
                <a:solidFill>
                  <a:srgbClr val="0A1F61"/>
                </a:solidFill>
                <a:latin typeface="Tajawal ExtraBold" panose="00000800000000000000" pitchFamily="2" charset="-78"/>
                <a:cs typeface="Tajawal ExtraBold" panose="00000800000000000000" pitchFamily="2" charset="-78"/>
              </a:rPr>
              <a:t>. Beginning with the radio, moving through television and, eventually, the Internet, new technologies of mass dissemination could </a:t>
            </a:r>
            <a:r>
              <a:rPr lang="en-US" sz="2400" b="1" dirty="0">
                <a:solidFill>
                  <a:srgbClr val="C00000"/>
                </a:solidFill>
                <a:latin typeface="Tajawal ExtraBold" panose="00000800000000000000" pitchFamily="2" charset="-78"/>
                <a:cs typeface="Tajawal ExtraBold" panose="00000800000000000000" pitchFamily="2" charset="-78"/>
              </a:rPr>
              <a:t>supply information directly to large numbers </a:t>
            </a:r>
            <a:r>
              <a:rPr lang="en-US" sz="2400" b="1" dirty="0">
                <a:solidFill>
                  <a:srgbClr val="0A1F61"/>
                </a:solidFill>
                <a:latin typeface="Tajawal ExtraBold" panose="00000800000000000000" pitchFamily="2" charset="-78"/>
                <a:cs typeface="Tajawal ExtraBold" panose="00000800000000000000" pitchFamily="2" charset="-78"/>
              </a:rPr>
              <a:t>of people with unprecedented </a:t>
            </a:r>
            <a:r>
              <a:rPr lang="en-US" sz="2400" b="1" dirty="0">
                <a:solidFill>
                  <a:srgbClr val="C00000"/>
                </a:solidFill>
                <a:latin typeface="Tajawal ExtraBold" panose="00000800000000000000" pitchFamily="2" charset="-78"/>
                <a:cs typeface="Tajawal ExtraBold" panose="00000800000000000000" pitchFamily="2" charset="-78"/>
              </a:rPr>
              <a:t>speed and efficiency.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204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6C9D4F54-FE5E-CF1A-3BC7-5155E221BD84}"/>
              </a:ext>
            </a:extLst>
          </p:cNvPr>
          <p:cNvSpPr txBox="1"/>
          <p:nvPr/>
        </p:nvSpPr>
        <p:spPr>
          <a:xfrm>
            <a:off x="2122697" y="4285396"/>
            <a:ext cx="9711328" cy="1323439"/>
          </a:xfrm>
          <a:prstGeom prst="rect">
            <a:avLst/>
          </a:prstGeom>
          <a:noFill/>
        </p:spPr>
        <p:txBody>
          <a:bodyPr wrap="square">
            <a:spAutoFit/>
          </a:bodyPr>
          <a:lstStyle/>
          <a:p>
            <a:pPr algn="just" rtl="1"/>
            <a:r>
              <a:rPr lang="en-US" sz="2000" b="1" dirty="0" err="1"/>
              <a:t>يكشف</a:t>
            </a:r>
            <a:r>
              <a:rPr lang="en-US" sz="2000" b="1" dirty="0"/>
              <a:t> </a:t>
            </a:r>
            <a:r>
              <a:rPr lang="en-US" sz="2000" b="1" dirty="0" err="1"/>
              <a:t>تقرير</a:t>
            </a:r>
            <a:r>
              <a:rPr lang="en-US" sz="2000" b="1" dirty="0"/>
              <a:t> </a:t>
            </a:r>
            <a:r>
              <a:rPr lang="en-US" sz="2000" b="1" dirty="0" err="1"/>
              <a:t>صادر</a:t>
            </a:r>
            <a:r>
              <a:rPr lang="en-US" sz="2000" b="1" dirty="0"/>
              <a:t> عن </a:t>
            </a:r>
            <a:r>
              <a:rPr lang="en-US" sz="2000" b="1" dirty="0" err="1"/>
              <a:t>مؤسسة</a:t>
            </a:r>
            <a:r>
              <a:rPr lang="en-US" sz="2000" b="1" dirty="0"/>
              <a:t> Randstad في </a:t>
            </a:r>
            <a:r>
              <a:rPr lang="en-US" sz="2000" b="1" dirty="0" err="1"/>
              <a:t>الولايات</a:t>
            </a:r>
            <a:r>
              <a:rPr lang="en-US" sz="2000" b="1" dirty="0"/>
              <a:t> </a:t>
            </a:r>
            <a:r>
              <a:rPr lang="en-US" sz="2000" b="1" dirty="0" err="1"/>
              <a:t>المتحدة</a:t>
            </a:r>
            <a:r>
              <a:rPr lang="en-US" sz="2000" b="1" dirty="0"/>
              <a:t>، </a:t>
            </a:r>
            <a:r>
              <a:rPr lang="en-US" sz="2000" b="1" dirty="0" err="1"/>
              <a:t>بعنوان</a:t>
            </a:r>
            <a:r>
              <a:rPr lang="en-US" sz="2000" b="1" dirty="0"/>
              <a:t> "</a:t>
            </a:r>
            <a:r>
              <a:rPr lang="en-US" sz="2000" b="1" dirty="0" err="1"/>
              <a:t>مكان</a:t>
            </a:r>
            <a:r>
              <a:rPr lang="en-US" sz="2000" b="1" dirty="0"/>
              <a:t> </a:t>
            </a:r>
            <a:r>
              <a:rPr lang="en-US" sz="2000" b="1" dirty="0" err="1"/>
              <a:t>العمل</a:t>
            </a:r>
            <a:r>
              <a:rPr lang="en-US" sz="2000" b="1" dirty="0"/>
              <a:t> 2025: </a:t>
            </a:r>
            <a:r>
              <a:rPr lang="en-US" sz="2000" b="1" dirty="0" err="1"/>
              <a:t>حدود</a:t>
            </a:r>
            <a:r>
              <a:rPr lang="en-US" sz="2000" b="1" dirty="0"/>
              <a:t> </a:t>
            </a:r>
            <a:r>
              <a:rPr lang="en-US" sz="2000" b="1" dirty="0" err="1"/>
              <a:t>ما</a:t>
            </a:r>
            <a:r>
              <a:rPr lang="en-US" sz="2000" b="1" dirty="0"/>
              <a:t> </a:t>
            </a:r>
            <a:r>
              <a:rPr lang="en-US" sz="2000" b="1" dirty="0" err="1"/>
              <a:t>بعد</a:t>
            </a:r>
            <a:r>
              <a:rPr lang="en-US" sz="2000" b="1" dirty="0"/>
              <a:t> </a:t>
            </a:r>
            <a:r>
              <a:rPr lang="en-US" sz="2000" b="1" dirty="0" err="1"/>
              <a:t>الرقمية</a:t>
            </a:r>
            <a:r>
              <a:rPr lang="en-US" sz="2000" b="1" dirty="0"/>
              <a:t>"، أن </a:t>
            </a:r>
            <a:r>
              <a:rPr lang="en-US" sz="2000" b="1" dirty="0" err="1"/>
              <a:t>ما</a:t>
            </a:r>
            <a:r>
              <a:rPr lang="en-US" sz="2000" b="1" dirty="0"/>
              <a:t> </a:t>
            </a:r>
            <a:r>
              <a:rPr lang="en-US" sz="2000" b="1" dirty="0" err="1"/>
              <a:t>يزيد</a:t>
            </a:r>
            <a:r>
              <a:rPr lang="en-US" sz="2000" b="1" dirty="0"/>
              <a:t> </a:t>
            </a:r>
            <a:r>
              <a:rPr lang="en-US" sz="2000" b="1" dirty="0" err="1"/>
              <a:t>قليلاً</a:t>
            </a:r>
            <a:r>
              <a:rPr lang="en-US" sz="2000" b="1" dirty="0"/>
              <a:t> عن </a:t>
            </a:r>
            <a:r>
              <a:rPr lang="en-US" sz="2000" b="1" dirty="0" err="1"/>
              <a:t>نصف</a:t>
            </a:r>
            <a:r>
              <a:rPr lang="en-US" sz="2000" b="1" dirty="0"/>
              <a:t> </a:t>
            </a:r>
            <a:r>
              <a:rPr lang="en-US" sz="2000" b="1" dirty="0" err="1"/>
              <a:t>الشركات</a:t>
            </a:r>
            <a:r>
              <a:rPr lang="en-US" sz="2000" b="1" dirty="0"/>
              <a:t> (52%) </a:t>
            </a:r>
            <a:r>
              <a:rPr lang="en-US" sz="2000" b="1" dirty="0" err="1"/>
              <a:t>لا</a:t>
            </a:r>
            <a:r>
              <a:rPr lang="en-US" sz="2000" b="1" dirty="0"/>
              <a:t> </a:t>
            </a:r>
            <a:r>
              <a:rPr lang="en-US" sz="2000" b="1" dirty="0" err="1"/>
              <a:t>تزال</a:t>
            </a:r>
            <a:r>
              <a:rPr lang="en-US" sz="2000" b="1" dirty="0"/>
              <a:t> في </a:t>
            </a:r>
            <a:r>
              <a:rPr lang="en-US" sz="2000" b="1" dirty="0" err="1"/>
              <a:t>المراحل</a:t>
            </a:r>
            <a:r>
              <a:rPr lang="en-US" sz="2000" b="1" dirty="0"/>
              <a:t> </a:t>
            </a:r>
            <a:r>
              <a:rPr lang="en-US" sz="2000" b="1" dirty="0" err="1"/>
              <a:t>الأولى</a:t>
            </a:r>
            <a:r>
              <a:rPr lang="en-US" sz="2000" b="1" dirty="0"/>
              <a:t> من </a:t>
            </a:r>
            <a:r>
              <a:rPr lang="en-US" sz="2000" b="1" dirty="0" err="1"/>
              <a:t>التحول</a:t>
            </a:r>
            <a:r>
              <a:rPr lang="en-US" sz="2000" b="1" dirty="0"/>
              <a:t> </a:t>
            </a:r>
            <a:r>
              <a:rPr lang="en-US" sz="2000" b="1" dirty="0" err="1"/>
              <a:t>الرقمي</a:t>
            </a:r>
            <a:r>
              <a:rPr lang="en-US" sz="2000" b="1" dirty="0"/>
              <a:t>. </a:t>
            </a:r>
            <a:r>
              <a:rPr lang="en-US" sz="2000" b="1" dirty="0" err="1"/>
              <a:t>لكي</a:t>
            </a:r>
            <a:r>
              <a:rPr lang="en-US" sz="2000" b="1" dirty="0"/>
              <a:t> </a:t>
            </a:r>
            <a:r>
              <a:rPr lang="en-US" sz="2000" b="1" dirty="0" err="1"/>
              <a:t>تظل</a:t>
            </a:r>
            <a:r>
              <a:rPr lang="en-US" sz="2000" b="1" dirty="0"/>
              <a:t> </a:t>
            </a:r>
            <a:r>
              <a:rPr lang="en-US" sz="2000" b="1" dirty="0" err="1"/>
              <a:t>الشركات</a:t>
            </a:r>
            <a:r>
              <a:rPr lang="en-US" sz="2000" b="1" dirty="0"/>
              <a:t> </a:t>
            </a:r>
            <a:r>
              <a:rPr lang="en-US" sz="2000" b="1" dirty="0" err="1"/>
              <a:t>قادرة</a:t>
            </a:r>
            <a:r>
              <a:rPr lang="en-US" sz="2000" b="1" dirty="0"/>
              <a:t> على </a:t>
            </a:r>
            <a:r>
              <a:rPr lang="en-US" sz="2000" b="1" dirty="0" err="1"/>
              <a:t>المنافسة</a:t>
            </a:r>
            <a:r>
              <a:rPr lang="en-US" sz="2000" b="1" dirty="0"/>
              <a:t>، </a:t>
            </a:r>
            <a:r>
              <a:rPr lang="en-US" sz="2000" b="1" dirty="0" err="1"/>
              <a:t>يجب</a:t>
            </a:r>
            <a:r>
              <a:rPr lang="en-US" sz="2000" b="1" dirty="0"/>
              <a:t> </a:t>
            </a:r>
            <a:r>
              <a:rPr lang="en-US" sz="2000" b="1" dirty="0" err="1"/>
              <a:t>عليها</a:t>
            </a:r>
            <a:r>
              <a:rPr lang="en-US" sz="2000" b="1" dirty="0"/>
              <a:t> أن </a:t>
            </a:r>
            <a:r>
              <a:rPr lang="en-US" sz="2000" b="1" dirty="0" err="1"/>
              <a:t>تتبنى</a:t>
            </a:r>
            <a:r>
              <a:rPr lang="en-US" sz="2000" b="1" dirty="0"/>
              <a:t> </a:t>
            </a:r>
            <a:r>
              <a:rPr lang="en-US" sz="2000" b="1" dirty="0" err="1"/>
              <a:t>التكنولوجيا</a:t>
            </a:r>
            <a:r>
              <a:rPr lang="en-US" sz="2000" b="1" dirty="0"/>
              <a:t> </a:t>
            </a:r>
            <a:r>
              <a:rPr lang="en-US" sz="2000" b="1" dirty="0" err="1"/>
              <a:t>وتظل</a:t>
            </a:r>
            <a:r>
              <a:rPr lang="en-US" sz="2000" b="1" dirty="0"/>
              <a:t> في </a:t>
            </a:r>
            <a:r>
              <a:rPr lang="en-US" sz="2000" b="1" dirty="0" err="1"/>
              <a:t>صدارة</a:t>
            </a:r>
            <a:r>
              <a:rPr lang="en-US" sz="2000" b="1" dirty="0"/>
              <a:t> </a:t>
            </a:r>
            <a:r>
              <a:rPr lang="ar-EG" sz="2000" b="1" dirty="0"/>
              <a:t>الاضطراب الرقمي</a:t>
            </a:r>
            <a:r>
              <a:rPr lang="en-US" sz="2000" b="1" dirty="0"/>
              <a:t>، </a:t>
            </a:r>
            <a:r>
              <a:rPr lang="en-US" sz="2000" b="1" dirty="0" err="1"/>
              <a:t>وللقيام</a:t>
            </a:r>
            <a:r>
              <a:rPr lang="en-US" sz="2000" b="1" dirty="0"/>
              <a:t> </a:t>
            </a:r>
            <a:r>
              <a:rPr lang="en-US" sz="2000" b="1" dirty="0" err="1"/>
              <a:t>بذلك</a:t>
            </a:r>
            <a:r>
              <a:rPr lang="en-US" sz="2000" b="1" dirty="0"/>
              <a:t>، </a:t>
            </a:r>
            <a:r>
              <a:rPr lang="en-US" sz="2000" b="1" dirty="0" err="1"/>
              <a:t>يلعب</a:t>
            </a:r>
            <a:r>
              <a:rPr lang="en-US" sz="2000" b="1" dirty="0"/>
              <a:t> </a:t>
            </a:r>
            <a:r>
              <a:rPr lang="en-US" sz="2000" b="1" dirty="0" err="1"/>
              <a:t>القادة</a:t>
            </a:r>
            <a:r>
              <a:rPr lang="en-US" sz="2000" b="1" dirty="0"/>
              <a:t> </a:t>
            </a:r>
            <a:r>
              <a:rPr lang="en-US" sz="2000" b="1" dirty="0" err="1"/>
              <a:t>الرقميون</a:t>
            </a:r>
            <a:r>
              <a:rPr lang="en-US" sz="2000" b="1" dirty="0"/>
              <a:t> </a:t>
            </a:r>
            <a:r>
              <a:rPr lang="en-US" sz="2000" b="1" dirty="0" err="1"/>
              <a:t>دورًا</a:t>
            </a:r>
            <a:r>
              <a:rPr lang="en-US" sz="2000" b="1" dirty="0"/>
              <a:t> </a:t>
            </a:r>
            <a:r>
              <a:rPr lang="en-US" sz="2000" b="1" dirty="0" err="1"/>
              <a:t>مهمًا</a:t>
            </a:r>
            <a:r>
              <a:rPr lang="en-US" sz="2000" b="1" dirty="0"/>
              <a:t> </a:t>
            </a:r>
            <a:r>
              <a:rPr lang="en-US" sz="2000" b="1" dirty="0" err="1"/>
              <a:t>للغاية</a:t>
            </a:r>
            <a:r>
              <a:rPr lang="en-US" sz="2000" b="1" dirty="0"/>
              <a:t>.</a:t>
            </a: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767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C357E787-F9F1-890B-4767-7E3E09DD9B15}"/>
                  </a:ext>
                </a:extLst>
              </p14:cNvPr>
              <p14:cNvContentPartPr/>
              <p14:nvPr/>
            </p14:nvContentPartPr>
            <p14:xfrm>
              <a:off x="688502" y="4048976"/>
              <a:ext cx="360" cy="360"/>
            </p14:xfrm>
          </p:contentPart>
        </mc:Choice>
        <mc:Fallback xmlns="">
          <p:pic>
            <p:nvPicPr>
              <p:cNvPr id="15" name="Ink 14">
                <a:extLst>
                  <a:ext uri="{FF2B5EF4-FFF2-40B4-BE49-F238E27FC236}">
                    <a16:creationId xmlns:a16="http://schemas.microsoft.com/office/drawing/2014/main" id="{C357E787-F9F1-890B-4767-7E3E09DD9B15}"/>
                  </a:ext>
                </a:extLst>
              </p:cNvPr>
              <p:cNvPicPr/>
              <p:nvPr/>
            </p:nvPicPr>
            <p:blipFill>
              <a:blip r:embed="rId9"/>
              <a:stretch>
                <a:fillRect/>
              </a:stretch>
            </p:blipFill>
            <p:spPr>
              <a:xfrm>
                <a:off x="625862" y="3985976"/>
                <a:ext cx="126000" cy="126000"/>
              </a:xfrm>
              <a:prstGeom prst="rect">
                <a:avLst/>
              </a:prstGeom>
            </p:spPr>
          </p:pic>
        </mc:Fallback>
      </mc:AlternateContent>
      <p:grpSp>
        <p:nvGrpSpPr>
          <p:cNvPr id="19" name="Group 18">
            <a:extLst>
              <a:ext uri="{FF2B5EF4-FFF2-40B4-BE49-F238E27FC236}">
                <a16:creationId xmlns:a16="http://schemas.microsoft.com/office/drawing/2014/main" id="{5D203668-F2B9-F2F4-414A-0E1F04E21B89}"/>
              </a:ext>
            </a:extLst>
          </p:cNvPr>
          <p:cNvGrpSpPr/>
          <p:nvPr/>
        </p:nvGrpSpPr>
        <p:grpSpPr>
          <a:xfrm>
            <a:off x="1070615" y="1604962"/>
            <a:ext cx="11066823" cy="4709548"/>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10">
              <a:duotone>
                <a:schemeClr val="accent5">
                  <a:shade val="45000"/>
                  <a:satMod val="135000"/>
                </a:schemeClr>
                <a:prstClr val="white"/>
              </a:duotone>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62904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diagram&#10;&#10;Description automatically generated">
            <a:extLst>
              <a:ext uri="{FF2B5EF4-FFF2-40B4-BE49-F238E27FC236}">
                <a16:creationId xmlns:a16="http://schemas.microsoft.com/office/drawing/2014/main" id="{B3ECF425-F3CA-C527-B4E4-B0DE36F7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987" y="1848097"/>
            <a:ext cx="6234545" cy="4164481"/>
          </a:xfrm>
          <a:prstGeom prst="rect">
            <a:avLst/>
          </a:prstGeom>
        </p:spPr>
      </p:pic>
    </p:spTree>
    <p:extLst>
      <p:ext uri="{BB962C8B-B14F-4D97-AF65-F5344CB8AC3E}">
        <p14:creationId xmlns:p14="http://schemas.microsoft.com/office/powerpoint/2010/main" val="302850311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a:t>
            </a:r>
            <a:r>
              <a:rPr lang="ar-EG" sz="2400" b="1" dirty="0">
                <a:solidFill>
                  <a:srgbClr val="0A1F61"/>
                </a:solidFill>
                <a:latin typeface="Tajawal ExtraBold" panose="00000800000000000000" pitchFamily="2" charset="-78"/>
                <a:cs typeface="Tajawal ExtraBold" panose="00000800000000000000" pitchFamily="2" charset="-78"/>
              </a:rPr>
              <a:t>اللقب "الرقمي". </a:t>
            </a:r>
            <a:r>
              <a:rPr lang="en-US" sz="2400" b="1" dirty="0">
                <a:solidFill>
                  <a:srgbClr val="0A1F61"/>
                </a:solidFill>
                <a:latin typeface="Tajawal ExtraBold" panose="00000800000000000000" pitchFamily="2" charset="-78"/>
                <a:cs typeface="Tajawal ExtraBold" panose="00000800000000000000" pitchFamily="2" charset="-78"/>
              </a:rPr>
              <a:t>is a little bit of a misnomer</a:t>
            </a:r>
            <a:r>
              <a:rPr lang="ar-EG" sz="2400" b="1" dirty="0">
                <a:solidFill>
                  <a:srgbClr val="0A1F61"/>
                </a:solidFill>
                <a:latin typeface="Tajawal ExtraBold" panose="00000800000000000000" pitchFamily="2" charset="-78"/>
                <a:cs typeface="Tajawal ExtraBold" panose="00000800000000000000" pitchFamily="2" charset="-78"/>
              </a:rPr>
              <a:t> تسمية خاطئة</a:t>
            </a:r>
            <a:r>
              <a:rPr lang="en-US" sz="2400" b="1" dirty="0">
                <a:solidFill>
                  <a:srgbClr val="0A1F61"/>
                </a:solidFill>
                <a:latin typeface="Tajawal ExtraBold" panose="00000800000000000000" pitchFamily="2" charset="-78"/>
                <a:cs typeface="Tajawal ExtraBold" panose="00000800000000000000" pitchFamily="2" charset="-78"/>
              </a:rPr>
              <a:t> because </a:t>
            </a:r>
            <a:r>
              <a:rPr lang="en-US" sz="2400" b="1" dirty="0">
                <a:solidFill>
                  <a:srgbClr val="C00000"/>
                </a:solidFill>
                <a:latin typeface="Tajawal ExtraBold" panose="00000800000000000000" pitchFamily="2" charset="-78"/>
                <a:cs typeface="Tajawal ExtraBold" panose="00000800000000000000" pitchFamily="2" charset="-78"/>
              </a:rPr>
              <a:t>the essence of digital transformation is the changing of business processes enabled or forced by digitalization technologies.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a:t>
            </a:r>
            <a:r>
              <a:rPr lang="en-US" sz="2400" b="1" dirty="0">
                <a:solidFill>
                  <a:srgbClr val="0A1F61"/>
                </a:solidFill>
                <a:latin typeface="Tajawal ExtraBold" panose="00000800000000000000" pitchFamily="2" charset="-78"/>
                <a:cs typeface="Tajawal ExtraBold" panose="00000800000000000000" pitchFamily="2" charset="-78"/>
              </a:rPr>
              <a:t>is revolutionizing the way companies manufacture, improve and distribute their products. It focuses on the combination of Digital Transformation and Digitalization.</a:t>
            </a:r>
          </a:p>
        </p:txBody>
      </p:sp>
      <p:sp>
        <p:nvSpPr>
          <p:cNvPr id="11" name="TextBox 10">
            <a:extLst>
              <a:ext uri="{FF2B5EF4-FFF2-40B4-BE49-F238E27FC236}">
                <a16:creationId xmlns:a16="http://schemas.microsoft.com/office/drawing/2014/main" id="{E18F772A-F4E2-430A-C6E2-324AEADDD4DB}"/>
              </a:ext>
            </a:extLst>
          </p:cNvPr>
          <p:cNvSpPr txBox="1"/>
          <p:nvPr/>
        </p:nvSpPr>
        <p:spPr>
          <a:xfrm>
            <a:off x="7548879" y="3559589"/>
            <a:ext cx="4270721" cy="646331"/>
          </a:xfrm>
          <a:prstGeom prst="rect">
            <a:avLst/>
          </a:prstGeom>
          <a:noFill/>
        </p:spPr>
        <p:txBody>
          <a:bodyPr wrap="square">
            <a:spAutoFit/>
          </a:bodyPr>
          <a:lstStyle/>
          <a:p>
            <a:pPr algn="r" rtl="1"/>
            <a:r>
              <a:rPr lang="en-US" b="1" dirty="0"/>
              <a:t>إن </a:t>
            </a:r>
            <a:r>
              <a:rPr lang="en-US" b="1" dirty="0" err="1"/>
              <a:t>جوهر</a:t>
            </a:r>
            <a:r>
              <a:rPr lang="en-US" b="1" dirty="0"/>
              <a:t> </a:t>
            </a:r>
            <a:r>
              <a:rPr lang="en-US" b="1" dirty="0" err="1"/>
              <a:t>التحول</a:t>
            </a:r>
            <a:r>
              <a:rPr lang="en-US" b="1" dirty="0"/>
              <a:t> </a:t>
            </a:r>
            <a:r>
              <a:rPr lang="en-US" b="1" dirty="0" err="1"/>
              <a:t>الرقمي</a:t>
            </a:r>
            <a:r>
              <a:rPr lang="en-US" b="1" dirty="0"/>
              <a:t> </a:t>
            </a:r>
            <a:r>
              <a:rPr lang="en-US" b="1" dirty="0" err="1"/>
              <a:t>هو</a:t>
            </a:r>
            <a:r>
              <a:rPr lang="en-US" b="1" dirty="0"/>
              <a:t> </a:t>
            </a:r>
            <a:r>
              <a:rPr lang="en-US" b="1" dirty="0" err="1"/>
              <a:t>تغيير</a:t>
            </a:r>
            <a:r>
              <a:rPr lang="en-US" b="1" dirty="0"/>
              <a:t> </a:t>
            </a:r>
            <a:r>
              <a:rPr lang="en-US" b="1" dirty="0" err="1"/>
              <a:t>العمليات</a:t>
            </a:r>
            <a:r>
              <a:rPr lang="en-US" b="1" dirty="0"/>
              <a:t> </a:t>
            </a:r>
            <a:r>
              <a:rPr lang="en-US" b="1" dirty="0" err="1"/>
              <a:t>التجارية</a:t>
            </a:r>
            <a:r>
              <a:rPr lang="en-US" b="1" dirty="0"/>
              <a:t> التي </a:t>
            </a:r>
            <a:r>
              <a:rPr lang="en-US" b="1" dirty="0" err="1"/>
              <a:t>تتيحها</a:t>
            </a:r>
            <a:r>
              <a:rPr lang="en-US" b="1" dirty="0"/>
              <a:t> أو </a:t>
            </a:r>
            <a:r>
              <a:rPr lang="en-US" b="1" dirty="0" err="1"/>
              <a:t>تفرضها</a:t>
            </a:r>
            <a:r>
              <a:rPr lang="en-US" b="1" dirty="0"/>
              <a:t> </a:t>
            </a:r>
            <a:r>
              <a:rPr lang="en-US" b="1" dirty="0" err="1"/>
              <a:t>تقنيات</a:t>
            </a:r>
            <a:r>
              <a:rPr lang="en-US" b="1" dirty="0"/>
              <a:t> </a:t>
            </a:r>
            <a:r>
              <a:rPr lang="en-US" b="1" dirty="0" err="1"/>
              <a:t>الرقمنة</a:t>
            </a:r>
            <a:r>
              <a:rPr lang="en-US" b="1" dirty="0"/>
              <a:t>.</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3711C21F-5FA7-CC73-0D15-C27B7710A709}"/>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1906323" y="1456817"/>
            <a:ext cx="8991667" cy="4320215"/>
          </a:xfrm>
          <a:prstGeom prst="rect">
            <a:avLst/>
          </a:prstGeom>
        </p:spPr>
      </p:pic>
      <p:sp>
        <p:nvSpPr>
          <p:cNvPr id="13" name="Explosion: 8 Points 12">
            <a:extLst>
              <a:ext uri="{FF2B5EF4-FFF2-40B4-BE49-F238E27FC236}">
                <a16:creationId xmlns:a16="http://schemas.microsoft.com/office/drawing/2014/main" id="{9FC50A4F-6635-07E9-071D-737FAEED2C09}"/>
              </a:ext>
            </a:extLst>
          </p:cNvPr>
          <p:cNvSpPr/>
          <p:nvPr/>
        </p:nvSpPr>
        <p:spPr>
          <a:xfrm rot="20828377">
            <a:off x="276447" y="1839433"/>
            <a:ext cx="1711841" cy="1589567"/>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n w="0"/>
                <a:solidFill>
                  <a:schemeClr val="tx1"/>
                </a:solidFill>
                <a:effectLst>
                  <a:outerShdw blurRad="38100" dist="19050" dir="2700000" algn="tl" rotWithShape="0">
                    <a:schemeClr val="dk1">
                      <a:alpha val="40000"/>
                    </a:schemeClr>
                  </a:outerShdw>
                </a:effectLst>
              </a:rPr>
              <a:t>Live</a:t>
            </a:r>
          </a:p>
        </p:txBody>
      </p:sp>
    </p:spTree>
    <p:extLst>
      <p:ext uri="{BB962C8B-B14F-4D97-AF65-F5344CB8AC3E}">
        <p14:creationId xmlns:p14="http://schemas.microsoft.com/office/powerpoint/2010/main" val="3729506787"/>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30733" y="390107"/>
            <a:ext cx="2801793"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a:t>
            </a:r>
          </a:p>
          <a:p>
            <a:r>
              <a:rPr lang="en-US" sz="2800" b="1" dirty="0">
                <a:solidFill>
                  <a:schemeClr val="bg1"/>
                </a:solidFill>
                <a:latin typeface="Tajawal Medium" panose="00000600000000000000" pitchFamily="2" charset="-78"/>
                <a:cs typeface="Tajawal Medium" panose="00000600000000000000" pitchFamily="2" charset="-78"/>
              </a:rPr>
              <a:t>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669" y="116977"/>
            <a:ext cx="7128700" cy="6467893"/>
          </a:xfrm>
          <a:prstGeom prst="rect">
            <a:avLst/>
          </a:prstGeom>
        </p:spPr>
      </p:pic>
      <p:sp>
        <p:nvSpPr>
          <p:cNvPr id="12" name="TextBox 11">
            <a:extLst>
              <a:ext uri="{FF2B5EF4-FFF2-40B4-BE49-F238E27FC236}">
                <a16:creationId xmlns:a16="http://schemas.microsoft.com/office/drawing/2014/main" id="{BE9A958A-F003-BDD3-ED71-AEEAD137EE11}"/>
              </a:ext>
            </a:extLst>
          </p:cNvPr>
          <p:cNvSpPr txBox="1"/>
          <p:nvPr/>
        </p:nvSpPr>
        <p:spPr>
          <a:xfrm>
            <a:off x="447039" y="1777002"/>
            <a:ext cx="4498629" cy="3139321"/>
          </a:xfrm>
          <a:prstGeom prst="rect">
            <a:avLst/>
          </a:prstGeom>
          <a:noFill/>
        </p:spPr>
        <p:txBody>
          <a:bodyPr wrap="square">
            <a:spAutoFit/>
          </a:bodyPr>
          <a:lstStyle/>
          <a:p>
            <a:pPr algn="just" rtl="1"/>
            <a:r>
              <a:rPr lang="ar-EG" b="1" dirty="0">
                <a:solidFill>
                  <a:srgbClr val="C00000"/>
                </a:solidFill>
              </a:rPr>
              <a:t>الثورة الصناعية </a:t>
            </a:r>
            <a:r>
              <a:rPr lang="ar-EG" b="1" dirty="0"/>
              <a:t>هي انتشار وإحلال المكنة محل العمل اليدوي.</a:t>
            </a:r>
          </a:p>
          <a:p>
            <a:pPr algn="just" rtl="1"/>
            <a:r>
              <a:rPr lang="ar-EG" b="1" dirty="0">
                <a:solidFill>
                  <a:srgbClr val="C00000"/>
                </a:solidFill>
              </a:rPr>
              <a:t>الثورة الصناعية الرابعة </a:t>
            </a:r>
            <a:r>
              <a:rPr lang="ar-EG" b="1" dirty="0"/>
              <a:t>هي العصر الصناعي الرئيسي الرابع منذ الثورة الصناعية الأولى في القرن الثامن عشر. يتميز بدمج التقنيات التي </a:t>
            </a:r>
            <a:r>
              <a:rPr lang="ar-EG" b="1" dirty="0">
                <a:solidFill>
                  <a:srgbClr val="FF0000"/>
                </a:solidFill>
              </a:rPr>
              <a:t>تطمس الخطوط الفاصلة بين المجالات المادية والرقمية والبيولوجية</a:t>
            </a:r>
            <a:r>
              <a:rPr lang="ar-EG" b="1" dirty="0"/>
              <a:t>. ويتميز هذا البرنامج باختراق التكنولوجيا الناشئة في عدد من المجالات، بما في ذلك الروبوتات، والذكاء الاصطناعي، و </a:t>
            </a:r>
            <a:r>
              <a:rPr lang="en-US" b="1" dirty="0"/>
              <a:t>blockchain ، </a:t>
            </a:r>
            <a:r>
              <a:rPr lang="ar-EG" b="1" dirty="0"/>
              <a:t>وتكنولوجيا النانو، والحوسبة الكمومية، والتكنولوجيا الحيوية، وإنترنت الأشياء، والطباعة ثلاثية الأبعاد، والمركبات المستقلة. </a:t>
            </a:r>
            <a:endParaRPr lang="en-US" b="1" dirty="0"/>
          </a:p>
        </p:txBody>
      </p:sp>
      <p:sp>
        <p:nvSpPr>
          <p:cNvPr id="14" name="TextBox 13">
            <a:extLst>
              <a:ext uri="{FF2B5EF4-FFF2-40B4-BE49-F238E27FC236}">
                <a16:creationId xmlns:a16="http://schemas.microsoft.com/office/drawing/2014/main" id="{09CD7D2C-F9CA-2F54-4BF7-2D732B236FE4}"/>
              </a:ext>
            </a:extLst>
          </p:cNvPr>
          <p:cNvSpPr txBox="1"/>
          <p:nvPr/>
        </p:nvSpPr>
        <p:spPr>
          <a:xfrm>
            <a:off x="2885809" y="5427431"/>
            <a:ext cx="3645807" cy="646331"/>
          </a:xfrm>
          <a:prstGeom prst="rect">
            <a:avLst/>
          </a:prstGeom>
          <a:noFill/>
        </p:spPr>
        <p:txBody>
          <a:bodyPr wrap="square">
            <a:spAutoFit/>
          </a:bodyPr>
          <a:lstStyle/>
          <a:p>
            <a:pPr algn="just" rtl="1"/>
            <a:r>
              <a:rPr lang="ar-EG" b="1" dirty="0">
                <a:solidFill>
                  <a:srgbClr val="C00000"/>
                </a:solidFill>
              </a:rPr>
              <a:t>أبرز التغيرات في الثورة الصناعية الخامسة · اتساع نطاق العمل عن بعد بشكل كبير ومنتظم.</a:t>
            </a:r>
            <a:endParaRPr lang="en-US" b="1" dirty="0">
              <a:solidFill>
                <a:srgbClr val="C00000"/>
              </a:solidFill>
            </a:endParaRPr>
          </a:p>
        </p:txBody>
      </p:sp>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5000"/>
    </mc:Choice>
    <mc:Fallback xmlns="">
      <p:transition advTm="345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a:t>
            </a:r>
            <a:r>
              <a:rPr lang="en-US" sz="2400" b="1" dirty="0">
                <a:solidFill>
                  <a:srgbClr val="C00000"/>
                </a:solidFill>
                <a:latin typeface="Tajawal ExtraBold" panose="00000800000000000000" pitchFamily="2" charset="-78"/>
                <a:cs typeface="Tajawal ExtraBold" panose="00000800000000000000" pitchFamily="2" charset="-78"/>
              </a:rPr>
              <a:t>redesign businesses digitally </a:t>
            </a:r>
            <a:r>
              <a:rPr lang="en-US" sz="2400" b="1" dirty="0">
                <a:solidFill>
                  <a:srgbClr val="0A1F61"/>
                </a:solidFill>
                <a:latin typeface="Tajawal ExtraBold" panose="00000800000000000000" pitchFamily="2" charset="-78"/>
                <a:cs typeface="Tajawal ExtraBold" panose="00000800000000000000" pitchFamily="2" charset="-78"/>
              </a:rPr>
              <a:t>is largely driven by a clear digital strategy that is supported by executives that </a:t>
            </a:r>
            <a:r>
              <a:rPr lang="en-US" sz="2400" b="1" dirty="0">
                <a:solidFill>
                  <a:srgbClr val="C00000"/>
                </a:solidFill>
                <a:latin typeface="Tajawal ExtraBold" panose="00000800000000000000" pitchFamily="2" charset="-78"/>
                <a:cs typeface="Tajawal ExtraBold" panose="00000800000000000000" pitchFamily="2" charset="-78"/>
              </a:rPr>
              <a:t>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a:t>
            </a:r>
            <a:r>
              <a:rPr lang="en-US" sz="2400" b="1" dirty="0">
                <a:solidFill>
                  <a:srgbClr val="C00000"/>
                </a:solidFill>
                <a:latin typeface="Tajawal ExtraBold" panose="00000800000000000000" pitchFamily="2" charset="-78"/>
                <a:cs typeface="Tajawal ExtraBold" panose="00000800000000000000" pitchFamily="2" charset="-78"/>
              </a:rPr>
              <a:t>social media, artificial intelligence, and big data </a:t>
            </a:r>
            <a:r>
              <a:rPr lang="en-US" sz="2400" b="1" dirty="0">
                <a:solidFill>
                  <a:srgbClr val="0A1F61"/>
                </a:solidFill>
                <a:latin typeface="Tajawal ExtraBold" panose="00000800000000000000" pitchFamily="2" charset="-78"/>
                <a:cs typeface="Tajawal ExtraBold" panose="00000800000000000000" pitchFamily="2" charset="-78"/>
              </a:rPr>
              <a:t>into business processes, as well as the subsequent development of </a:t>
            </a:r>
            <a:r>
              <a:rPr lang="en-US" sz="2400" b="1" dirty="0">
                <a:solidFill>
                  <a:srgbClr val="C00000"/>
                </a:solidFill>
                <a:latin typeface="Tajawal ExtraBold" panose="00000800000000000000" pitchFamily="2" charset="-78"/>
                <a:cs typeface="Tajawal ExtraBold" panose="00000800000000000000" pitchFamily="2" charset="-78"/>
              </a:rPr>
              <a:t>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a:t>
            </a:r>
            <a:r>
              <a:rPr lang="en-US" sz="2400" b="1" dirty="0">
                <a:solidFill>
                  <a:srgbClr val="FF0000"/>
                </a:solidFill>
                <a:latin typeface="Tajawal ExtraBold" panose="00000800000000000000" pitchFamily="2" charset="-78"/>
                <a:cs typeface="Tajawal ExtraBold" panose="00000800000000000000" pitchFamily="2" charset="-78"/>
              </a:rPr>
              <a:t>that viewers now have more control than ever over what they watch</a:t>
            </a:r>
            <a:r>
              <a:rPr lang="en-US" sz="2400" b="1" dirty="0">
                <a:solidFill>
                  <a:srgbClr val="0A1F61"/>
                </a:solidFill>
                <a:latin typeface="Tajawal ExtraBold" panose="00000800000000000000" pitchFamily="2" charset="-78"/>
                <a:cs typeface="Tajawal ExtraBold" panose="00000800000000000000" pitchFamily="2" charset="-78"/>
              </a:rPr>
              <a:t>,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FF0000"/>
                </a:solidFill>
                <a:latin typeface="Tajawal ExtraBold" panose="00000800000000000000" pitchFamily="2" charset="-78"/>
                <a:cs typeface="Tajawal ExtraBold" panose="00000800000000000000" pitchFamily="2" charset="-78"/>
              </a:rPr>
              <a:t>AI is being used to create more personalized content</a:t>
            </a:r>
            <a:r>
              <a:rPr lang="en-US" sz="2400" b="1" dirty="0">
                <a:solidFill>
                  <a:srgbClr val="0A1F61"/>
                </a:solidFill>
                <a:latin typeface="Tajawal ExtraBold" panose="00000800000000000000" pitchFamily="2" charset="-78"/>
                <a:cs typeface="Tajawal ExtraBold" panose="00000800000000000000" pitchFamily="2" charset="-78"/>
              </a:rPr>
              <a: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a:t>
            </a:r>
            <a:r>
              <a:rPr lang="en-US" sz="2400" b="1" dirty="0">
                <a:solidFill>
                  <a:srgbClr val="FF0000"/>
                </a:solidFill>
                <a:latin typeface="Tajawal ExtraBold" panose="00000800000000000000" pitchFamily="2" charset="-78"/>
                <a:cs typeface="Tajawal ExtraBold" panose="00000800000000000000" pitchFamily="2" charset="-78"/>
              </a:rPr>
              <a:t>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463" y="1410694"/>
            <a:ext cx="11461837"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r>
              <a:rPr lang="ar-EG" sz="2400" b="1" dirty="0">
                <a:solidFill>
                  <a:srgbClr val="C00000"/>
                </a:solidFill>
                <a:latin typeface="Tajawal ExtraBold" panose="00000800000000000000" pitchFamily="2" charset="-78"/>
                <a:cs typeface="Tajawal ExtraBold" panose="00000800000000000000" pitchFamily="2" charset="-78"/>
              </a:rPr>
              <a:t>غزوات أعمق في  </a:t>
            </a:r>
            <a:r>
              <a:rPr lang="ar-EG" sz="2400" b="1" dirty="0" err="1">
                <a:solidFill>
                  <a:srgbClr val="C00000"/>
                </a:solidFill>
                <a:latin typeface="Tajawal ExtraBold" panose="00000800000000000000" pitchFamily="2" charset="-78"/>
                <a:cs typeface="Tajawal ExtraBold" panose="00000800000000000000" pitchFamily="2" charset="-78"/>
              </a:rPr>
              <a:t>الميتافيرس</a:t>
            </a:r>
            <a:r>
              <a:rPr lang="ar-EG" sz="2400" b="1" dirty="0">
                <a:solidFill>
                  <a:srgbClr val="C00000"/>
                </a:solidFill>
                <a:latin typeface="Tajawal ExtraBold" panose="00000800000000000000" pitchFamily="2" charset="-78"/>
                <a:cs typeface="Tajawal ExtraBold" panose="00000800000000000000" pitchFamily="2" charset="-78"/>
              </a:rPr>
              <a:t> </a:t>
            </a: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a:t>
            </a:r>
            <a:r>
              <a:rPr lang="en-US" sz="2400" b="1" dirty="0">
                <a:solidFill>
                  <a:srgbClr val="C00000"/>
                </a:solidFill>
                <a:latin typeface="Tajawal ExtraBold" panose="00000800000000000000" pitchFamily="2" charset="-78"/>
                <a:cs typeface="Tajawal ExtraBold" panose="00000800000000000000" pitchFamily="2" charset="-78"/>
              </a:rPr>
              <a:t>play-to-earn gaming, online property, non-fungible tokens (NFTs), and cryptocurrencies are becoming all the rage in 2022 and beyond</a:t>
            </a:r>
            <a:r>
              <a:rPr lang="en-US" sz="2400" b="1" dirty="0">
                <a:solidFill>
                  <a:srgbClr val="0A1F61"/>
                </a:solidFill>
                <a:latin typeface="Tajawal ExtraBold" panose="00000800000000000000" pitchFamily="2" charset="-78"/>
                <a:cs typeface="Tajawal ExtraBold" panose="00000800000000000000" pitchFamily="2" charset="-78"/>
              </a:rPr>
              <a:t>. And despite crypto’s recent downturn, the metaverse and its foundational technologies are continuing to create </a:t>
            </a:r>
            <a:r>
              <a:rPr lang="en-US" sz="2400" b="1" dirty="0">
                <a:solidFill>
                  <a:srgbClr val="C00000"/>
                </a:solidFill>
                <a:latin typeface="Tajawal ExtraBold" panose="00000800000000000000" pitchFamily="2" charset="-78"/>
                <a:cs typeface="Tajawal ExtraBold" panose="00000800000000000000" pitchFamily="2" charset="-78"/>
              </a:rPr>
              <a:t>new opportunities for media and entertainment businesses</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D408B57D-31E6-556C-526F-2F8E716EFD6B}"/>
              </a:ext>
            </a:extLst>
          </p:cNvPr>
          <p:cNvSpPr txBox="1"/>
          <p:nvPr/>
        </p:nvSpPr>
        <p:spPr>
          <a:xfrm>
            <a:off x="0" y="3077783"/>
            <a:ext cx="1975747" cy="1938992"/>
          </a:xfrm>
          <a:prstGeom prst="rect">
            <a:avLst/>
          </a:prstGeom>
          <a:noFill/>
        </p:spPr>
        <p:txBody>
          <a:bodyPr wrap="square">
            <a:spAutoFit/>
          </a:bodyPr>
          <a:lstStyle/>
          <a:p>
            <a:pPr algn="r" rtl="1"/>
            <a:r>
              <a:rPr lang="en-US" sz="2000" b="1" dirty="0" err="1">
                <a:solidFill>
                  <a:srgbClr val="C00000"/>
                </a:solidFill>
              </a:rPr>
              <a:t>ألعاب</a:t>
            </a:r>
            <a:r>
              <a:rPr lang="en-US" sz="2000" b="1" dirty="0">
                <a:solidFill>
                  <a:srgbClr val="C00000"/>
                </a:solidFill>
              </a:rPr>
              <a:t> </a:t>
            </a:r>
            <a:r>
              <a:rPr lang="en-US" sz="2000" b="1" dirty="0" err="1">
                <a:solidFill>
                  <a:srgbClr val="C00000"/>
                </a:solidFill>
              </a:rPr>
              <a:t>اللعب</a:t>
            </a:r>
            <a:r>
              <a:rPr lang="en-US" sz="2000" b="1" dirty="0">
                <a:solidFill>
                  <a:srgbClr val="C00000"/>
                </a:solidFill>
              </a:rPr>
              <a:t> من </a:t>
            </a:r>
            <a:r>
              <a:rPr lang="en-US" sz="2000" b="1" dirty="0" err="1">
                <a:solidFill>
                  <a:srgbClr val="C00000"/>
                </a:solidFill>
              </a:rPr>
              <a:t>أجل</a:t>
            </a:r>
            <a:r>
              <a:rPr lang="en-US" sz="2000" b="1" dirty="0">
                <a:solidFill>
                  <a:srgbClr val="C00000"/>
                </a:solidFill>
              </a:rPr>
              <a:t> </a:t>
            </a:r>
            <a:r>
              <a:rPr lang="en-US" sz="2000" b="1" dirty="0" err="1">
                <a:solidFill>
                  <a:srgbClr val="C00000"/>
                </a:solidFill>
              </a:rPr>
              <a:t>الربح</a:t>
            </a:r>
            <a:r>
              <a:rPr lang="en-US" sz="2000" b="1" dirty="0">
                <a:solidFill>
                  <a:srgbClr val="C00000"/>
                </a:solidFill>
              </a:rPr>
              <a:t> </a:t>
            </a:r>
            <a:r>
              <a:rPr lang="en-US" sz="2000" b="1" dirty="0" err="1">
                <a:solidFill>
                  <a:srgbClr val="C00000"/>
                </a:solidFill>
              </a:rPr>
              <a:t>والملكية</a:t>
            </a:r>
            <a:r>
              <a:rPr lang="en-US" sz="2000" b="1" dirty="0">
                <a:solidFill>
                  <a:srgbClr val="C00000"/>
                </a:solidFill>
              </a:rPr>
              <a:t> عبر </a:t>
            </a:r>
            <a:r>
              <a:rPr lang="en-US" sz="2000" b="1" dirty="0" err="1">
                <a:solidFill>
                  <a:srgbClr val="C00000"/>
                </a:solidFill>
              </a:rPr>
              <a:t>الإنترنت</a:t>
            </a:r>
            <a:r>
              <a:rPr lang="en-US" sz="2000" b="1" dirty="0">
                <a:solidFill>
                  <a:srgbClr val="C00000"/>
                </a:solidFill>
              </a:rPr>
              <a:t> </a:t>
            </a:r>
            <a:r>
              <a:rPr lang="en-US" sz="2000" b="1" dirty="0" err="1">
                <a:solidFill>
                  <a:srgbClr val="C00000"/>
                </a:solidFill>
              </a:rPr>
              <a:t>والرموز</a:t>
            </a:r>
            <a:r>
              <a:rPr lang="en-US" sz="2000" b="1" dirty="0">
                <a:solidFill>
                  <a:srgbClr val="C00000"/>
                </a:solidFill>
              </a:rPr>
              <a:t> </a:t>
            </a:r>
            <a:r>
              <a:rPr lang="en-US" sz="2000" b="1" dirty="0" err="1">
                <a:solidFill>
                  <a:srgbClr val="C00000"/>
                </a:solidFill>
              </a:rPr>
              <a:t>غير</a:t>
            </a:r>
            <a:r>
              <a:rPr lang="en-US" sz="2000" b="1" dirty="0">
                <a:solidFill>
                  <a:srgbClr val="C00000"/>
                </a:solidFill>
              </a:rPr>
              <a:t> </a:t>
            </a:r>
            <a:r>
              <a:rPr lang="en-US" sz="2000" b="1" dirty="0" err="1">
                <a:solidFill>
                  <a:srgbClr val="C00000"/>
                </a:solidFill>
              </a:rPr>
              <a:t>القابلة</a:t>
            </a:r>
            <a:r>
              <a:rPr lang="en-US" sz="2000" b="1" dirty="0">
                <a:solidFill>
                  <a:srgbClr val="C00000"/>
                </a:solidFill>
              </a:rPr>
              <a:t> </a:t>
            </a:r>
            <a:r>
              <a:rPr lang="en-US" sz="2000" b="1" dirty="0" err="1">
                <a:solidFill>
                  <a:srgbClr val="C00000"/>
                </a:solidFill>
              </a:rPr>
              <a:t>للاستبدال</a:t>
            </a:r>
            <a:r>
              <a:rPr lang="en-US" sz="2000" b="1" dirty="0">
                <a:solidFill>
                  <a:srgbClr val="C00000"/>
                </a:solidFill>
              </a:rPr>
              <a:t> (NFTs) </a:t>
            </a:r>
            <a:r>
              <a:rPr lang="en-US" sz="2000" b="1" dirty="0" err="1">
                <a:solidFill>
                  <a:srgbClr val="C00000"/>
                </a:solidFill>
              </a:rPr>
              <a:t>والعملات</a:t>
            </a:r>
            <a:r>
              <a:rPr lang="en-US" sz="2000" b="1" dirty="0">
                <a:solidFill>
                  <a:srgbClr val="C00000"/>
                </a:solidFill>
              </a:rPr>
              <a:t> </a:t>
            </a:r>
            <a:r>
              <a:rPr lang="en-US" sz="2000" b="1" dirty="0" err="1">
                <a:solidFill>
                  <a:srgbClr val="C00000"/>
                </a:solidFill>
              </a:rPr>
              <a:t>المشفرة</a:t>
            </a:r>
            <a:endParaRPr lang="en-US" sz="2000" b="1" dirty="0">
              <a:solidFill>
                <a:srgbClr val="C00000"/>
              </a:solidFill>
            </a:endParaRP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50356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456817"/>
            <a:ext cx="7474037" cy="523220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2" algn="just"/>
            <a:r>
              <a:rPr lang="en-US" sz="22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200" b="1" dirty="0" err="1">
                <a:solidFill>
                  <a:srgbClr val="0A1F61"/>
                </a:solidFill>
                <a:latin typeface="Tajawal ExtraBold" panose="00000800000000000000" pitchFamily="2" charset="-78"/>
                <a:cs typeface="Tajawal ExtraBold" panose="00000800000000000000" pitchFamily="2" charset="-78"/>
              </a:rPr>
              <a:t>Frogland</a:t>
            </a:r>
            <a:r>
              <a:rPr lang="en-US" sz="22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200" b="1" dirty="0" err="1">
                <a:solidFill>
                  <a:srgbClr val="0A1F61"/>
                </a:solidFill>
                <a:latin typeface="Tajawal ExtraBold" panose="00000800000000000000" pitchFamily="2" charset="-78"/>
                <a:cs typeface="Tajawal ExtraBold" panose="00000800000000000000" pitchFamily="2" charset="-78"/>
              </a:rPr>
              <a:t>NewPangea</a:t>
            </a:r>
            <a:r>
              <a:rPr lang="en-US" sz="22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5"/>
            <a:extLst>
              <a:ext uri="{FF2B5EF4-FFF2-40B4-BE49-F238E27FC236}">
                <a16:creationId xmlns:a16="http://schemas.microsoft.com/office/drawing/2014/main" id="{AD71F929-8B35-8949-4224-B0903B9E01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6526" y="1286375"/>
            <a:ext cx="4756149" cy="3170766"/>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90303" y="2900811"/>
            <a:ext cx="1583364" cy="1583364"/>
          </a:xfrm>
          <a:prstGeom prst="rect">
            <a:avLst/>
          </a:prstGeom>
        </p:spPr>
      </p:pic>
      <p:sp>
        <p:nvSpPr>
          <p:cNvPr id="10" name="TextBox 9">
            <a:extLst>
              <a:ext uri="{FF2B5EF4-FFF2-40B4-BE49-F238E27FC236}">
                <a16:creationId xmlns:a16="http://schemas.microsoft.com/office/drawing/2014/main" id="{E3944A58-C411-75A2-F592-EC7E820144EF}"/>
              </a:ext>
            </a:extLst>
          </p:cNvPr>
          <p:cNvSpPr txBox="1"/>
          <p:nvPr/>
        </p:nvSpPr>
        <p:spPr>
          <a:xfrm>
            <a:off x="7316525" y="4425242"/>
            <a:ext cx="4857141" cy="2585323"/>
          </a:xfrm>
          <a:prstGeom prst="rect">
            <a:avLst/>
          </a:prstGeom>
          <a:noFill/>
        </p:spPr>
        <p:txBody>
          <a:bodyPr wrap="square">
            <a:spAutoFit/>
          </a:bodyPr>
          <a:lstStyle/>
          <a:p>
            <a:pPr algn="just" rtl="1"/>
            <a:r>
              <a:rPr lang="en-US" b="1" dirty="0">
                <a:solidFill>
                  <a:srgbClr val="C00000"/>
                </a:solidFill>
              </a:rPr>
              <a:t>على </a:t>
            </a:r>
            <a:r>
              <a:rPr lang="en-US" b="1" dirty="0" err="1">
                <a:solidFill>
                  <a:srgbClr val="C00000"/>
                </a:solidFill>
              </a:rPr>
              <a:t>سبيل</a:t>
            </a:r>
            <a:r>
              <a:rPr lang="en-US" b="1" dirty="0">
                <a:solidFill>
                  <a:srgbClr val="C00000"/>
                </a:solidFill>
              </a:rPr>
              <a:t> </a:t>
            </a:r>
            <a:r>
              <a:rPr lang="en-US" b="1" dirty="0" err="1">
                <a:solidFill>
                  <a:srgbClr val="C00000"/>
                </a:solidFill>
              </a:rPr>
              <a:t>المثال</a:t>
            </a:r>
            <a:r>
              <a:rPr lang="en-US" b="1" dirty="0">
                <a:solidFill>
                  <a:srgbClr val="C00000"/>
                </a:solidFill>
              </a:rPr>
              <a:t>، </a:t>
            </a:r>
            <a:r>
              <a:rPr lang="en-US" b="1" dirty="0" err="1">
                <a:solidFill>
                  <a:srgbClr val="C00000"/>
                </a:solidFill>
              </a:rPr>
              <a:t>أطلقت</a:t>
            </a:r>
            <a:r>
              <a:rPr lang="en-US" b="1" dirty="0">
                <a:solidFill>
                  <a:srgbClr val="C00000"/>
                </a:solidFill>
              </a:rPr>
              <a:t> </a:t>
            </a:r>
            <a:r>
              <a:rPr lang="en-US" b="1" dirty="0" err="1">
                <a:solidFill>
                  <a:srgbClr val="C00000"/>
                </a:solidFill>
              </a:rPr>
              <a:t>شركة</a:t>
            </a:r>
            <a:r>
              <a:rPr lang="en-US" b="1" dirty="0">
                <a:solidFill>
                  <a:srgbClr val="C00000"/>
                </a:solidFill>
              </a:rPr>
              <a:t> </a:t>
            </a:r>
            <a:r>
              <a:rPr lang="en-US" b="1" dirty="0" err="1">
                <a:solidFill>
                  <a:srgbClr val="C00000"/>
                </a:solidFill>
              </a:rPr>
              <a:t>ديزني</a:t>
            </a:r>
            <a:r>
              <a:rPr lang="en-US" b="1" dirty="0">
                <a:solidFill>
                  <a:srgbClr val="C00000"/>
                </a:solidFill>
              </a:rPr>
              <a:t> </a:t>
            </a:r>
            <a:r>
              <a:rPr lang="en-US" b="1" dirty="0" err="1">
                <a:solidFill>
                  <a:srgbClr val="C00000"/>
                </a:solidFill>
              </a:rPr>
              <a:t>مبادرتها</a:t>
            </a:r>
            <a:r>
              <a:rPr lang="en-US" b="1" dirty="0">
                <a:solidFill>
                  <a:srgbClr val="C00000"/>
                </a:solidFill>
              </a:rPr>
              <a:t> </a:t>
            </a:r>
            <a:r>
              <a:rPr lang="en-US" b="1" dirty="0" err="1">
                <a:solidFill>
                  <a:srgbClr val="C00000"/>
                </a:solidFill>
              </a:rPr>
              <a:t>الإستراتيجية</a:t>
            </a:r>
            <a:r>
              <a:rPr lang="en-US" b="1" dirty="0">
                <a:solidFill>
                  <a:srgbClr val="C00000"/>
                </a:solidFill>
              </a:rPr>
              <a:t> </a:t>
            </a:r>
            <a:r>
              <a:rPr lang="en-US" b="1" dirty="0" err="1">
                <a:solidFill>
                  <a:srgbClr val="C00000"/>
                </a:solidFill>
              </a:rPr>
              <a:t>حول</a:t>
            </a:r>
            <a:r>
              <a:rPr lang="en-US" b="1" dirty="0">
                <a:solidFill>
                  <a:srgbClr val="C00000"/>
                </a:solidFill>
              </a:rPr>
              <a:t> </a:t>
            </a:r>
            <a:r>
              <a:rPr lang="en-US" b="1" dirty="0" err="1">
                <a:solidFill>
                  <a:srgbClr val="C00000"/>
                </a:solidFill>
              </a:rPr>
              <a:t>عالم</a:t>
            </a:r>
            <a:r>
              <a:rPr lang="en-US" b="1" dirty="0">
                <a:solidFill>
                  <a:srgbClr val="C00000"/>
                </a:solidFill>
              </a:rPr>
              <a:t> </a:t>
            </a:r>
            <a:r>
              <a:rPr lang="en-US" b="1" dirty="0" err="1">
                <a:solidFill>
                  <a:srgbClr val="C00000"/>
                </a:solidFill>
              </a:rPr>
              <a:t>الميتافيزيقا</a:t>
            </a:r>
            <a:r>
              <a:rPr lang="en-US" b="1" dirty="0">
                <a:solidFill>
                  <a:srgbClr val="C00000"/>
                </a:solidFill>
              </a:rPr>
              <a:t> </a:t>
            </a:r>
            <a:r>
              <a:rPr lang="en-US" b="1" dirty="0" err="1">
                <a:solidFill>
                  <a:srgbClr val="C00000"/>
                </a:solidFill>
              </a:rPr>
              <a:t>مؤخرًا</a:t>
            </a:r>
            <a:r>
              <a:rPr lang="en-US" b="1" dirty="0">
                <a:solidFill>
                  <a:srgbClr val="C00000"/>
                </a:solidFill>
              </a:rPr>
              <a:t>، </a:t>
            </a:r>
            <a:r>
              <a:rPr lang="en-US" b="1" dirty="0" err="1">
                <a:solidFill>
                  <a:srgbClr val="C00000"/>
                </a:solidFill>
              </a:rPr>
              <a:t>فيما</a:t>
            </a:r>
            <a:r>
              <a:rPr lang="en-US" b="1" dirty="0">
                <a:solidFill>
                  <a:srgbClr val="C00000"/>
                </a:solidFill>
              </a:rPr>
              <a:t> </a:t>
            </a:r>
            <a:r>
              <a:rPr lang="en-US" b="1" dirty="0" err="1">
                <a:solidFill>
                  <a:srgbClr val="C00000"/>
                </a:solidFill>
              </a:rPr>
              <a:t>تسميه</a:t>
            </a:r>
            <a:r>
              <a:rPr lang="en-US" b="1" dirty="0">
                <a:solidFill>
                  <a:srgbClr val="C00000"/>
                </a:solidFill>
              </a:rPr>
              <a:t> "</a:t>
            </a:r>
            <a:r>
              <a:rPr lang="en-US" b="1" u="sng" dirty="0" err="1">
                <a:solidFill>
                  <a:srgbClr val="0070C0"/>
                </a:solidFill>
              </a:rPr>
              <a:t>سرد</a:t>
            </a:r>
            <a:r>
              <a:rPr lang="en-US" b="1" u="sng" dirty="0">
                <a:solidFill>
                  <a:srgbClr val="0070C0"/>
                </a:solidFill>
              </a:rPr>
              <a:t> </a:t>
            </a:r>
            <a:r>
              <a:rPr lang="en-US" b="1" u="sng" dirty="0" err="1">
                <a:solidFill>
                  <a:srgbClr val="0070C0"/>
                </a:solidFill>
              </a:rPr>
              <a:t>قصص</a:t>
            </a:r>
            <a:r>
              <a:rPr lang="en-US" b="1" u="sng" dirty="0">
                <a:solidFill>
                  <a:srgbClr val="0070C0"/>
                </a:solidFill>
              </a:rPr>
              <a:t> </a:t>
            </a:r>
            <a:r>
              <a:rPr lang="en-US" b="1" u="sng" dirty="0" err="1">
                <a:solidFill>
                  <a:srgbClr val="0070C0"/>
                </a:solidFill>
              </a:rPr>
              <a:t>الجيل</a:t>
            </a:r>
            <a:r>
              <a:rPr lang="en-US" b="1" u="sng" dirty="0">
                <a:solidFill>
                  <a:srgbClr val="0070C0"/>
                </a:solidFill>
              </a:rPr>
              <a:t> </a:t>
            </a:r>
            <a:r>
              <a:rPr lang="en-US" b="1" u="sng" dirty="0" err="1">
                <a:solidFill>
                  <a:srgbClr val="0070C0"/>
                </a:solidFill>
              </a:rPr>
              <a:t>التالي</a:t>
            </a:r>
            <a:r>
              <a:rPr lang="en-US" b="1" dirty="0">
                <a:solidFill>
                  <a:srgbClr val="C00000"/>
                </a:solidFill>
              </a:rPr>
              <a:t>". </a:t>
            </a:r>
            <a:r>
              <a:rPr lang="en-US" b="1" dirty="0" err="1">
                <a:solidFill>
                  <a:srgbClr val="C00000"/>
                </a:solidFill>
              </a:rPr>
              <a:t>وفي</a:t>
            </a:r>
            <a:r>
              <a:rPr lang="en-US" b="1" dirty="0">
                <a:solidFill>
                  <a:srgbClr val="C00000"/>
                </a:solidFill>
              </a:rPr>
              <a:t> </a:t>
            </a:r>
            <a:r>
              <a:rPr lang="en-US" b="1" dirty="0" err="1">
                <a:solidFill>
                  <a:srgbClr val="C00000"/>
                </a:solidFill>
              </a:rPr>
              <a:t>يونيو</a:t>
            </a:r>
            <a:r>
              <a:rPr lang="en-US" b="1" dirty="0">
                <a:solidFill>
                  <a:srgbClr val="C00000"/>
                </a:solidFill>
              </a:rPr>
              <a:t> 2022، </a:t>
            </a:r>
            <a:r>
              <a:rPr lang="en-US" b="1" dirty="0" err="1">
                <a:solidFill>
                  <a:srgbClr val="C00000"/>
                </a:solidFill>
              </a:rPr>
              <a:t>أعلن</a:t>
            </a:r>
            <a:r>
              <a:rPr lang="en-US" b="1" dirty="0">
                <a:solidFill>
                  <a:srgbClr val="C00000"/>
                </a:solidFill>
              </a:rPr>
              <a:t> </a:t>
            </a:r>
            <a:r>
              <a:rPr lang="en-US" b="1" dirty="0" err="1">
                <a:solidFill>
                  <a:srgbClr val="C00000"/>
                </a:solidFill>
              </a:rPr>
              <a:t>مبدعو</a:t>
            </a:r>
            <a:r>
              <a:rPr lang="en-US" b="1" dirty="0">
                <a:solidFill>
                  <a:srgbClr val="C00000"/>
                </a:solidFill>
              </a:rPr>
              <a:t> Disney </a:t>
            </a:r>
            <a:r>
              <a:rPr lang="en-US" b="1" dirty="0" err="1">
                <a:solidFill>
                  <a:srgbClr val="C00000"/>
                </a:solidFill>
              </a:rPr>
              <a:t>وSony</a:t>
            </a:r>
            <a:r>
              <a:rPr lang="en-US" b="1" dirty="0">
                <a:solidFill>
                  <a:srgbClr val="C00000"/>
                </a:solidFill>
              </a:rPr>
              <a:t> </a:t>
            </a:r>
            <a:r>
              <a:rPr lang="en-US" b="1" dirty="0" err="1">
                <a:solidFill>
                  <a:srgbClr val="C00000"/>
                </a:solidFill>
              </a:rPr>
              <a:t>وLucasfilm</a:t>
            </a:r>
            <a:r>
              <a:rPr lang="en-US" b="1" dirty="0">
                <a:solidFill>
                  <a:srgbClr val="C00000"/>
                </a:solidFill>
              </a:rPr>
              <a:t> </a:t>
            </a:r>
            <a:r>
              <a:rPr lang="en-US" b="1" dirty="0" err="1">
                <a:solidFill>
                  <a:srgbClr val="C00000"/>
                </a:solidFill>
              </a:rPr>
              <a:t>السابقون</a:t>
            </a:r>
            <a:r>
              <a:rPr lang="en-US" b="1" dirty="0">
                <a:solidFill>
                  <a:srgbClr val="C00000"/>
                </a:solidFill>
              </a:rPr>
              <a:t> عن </a:t>
            </a:r>
            <a:r>
              <a:rPr lang="en-US" b="1" dirty="0" err="1">
                <a:solidFill>
                  <a:srgbClr val="C00000"/>
                </a:solidFill>
              </a:rPr>
              <a:t>بدء</a:t>
            </a:r>
            <a:r>
              <a:rPr lang="en-US" b="1" dirty="0">
                <a:solidFill>
                  <a:srgbClr val="C00000"/>
                </a:solidFill>
              </a:rPr>
              <a:t> </a:t>
            </a:r>
            <a:r>
              <a:rPr lang="en-US" b="1" dirty="0" err="1">
                <a:solidFill>
                  <a:srgbClr val="C00000"/>
                </a:solidFill>
              </a:rPr>
              <a:t>مبيعات</a:t>
            </a:r>
            <a:r>
              <a:rPr lang="en-US" b="1" dirty="0">
                <a:solidFill>
                  <a:srgbClr val="C00000"/>
                </a:solidFill>
              </a:rPr>
              <a:t> </a:t>
            </a:r>
            <a:r>
              <a:rPr lang="en-US" b="1" dirty="0" err="1">
                <a:solidFill>
                  <a:srgbClr val="C00000"/>
                </a:solidFill>
              </a:rPr>
              <a:t>الأراضي</a:t>
            </a:r>
            <a:r>
              <a:rPr lang="en-US" b="1" dirty="0">
                <a:solidFill>
                  <a:srgbClr val="C00000"/>
                </a:solidFill>
              </a:rPr>
              <a:t> </a:t>
            </a:r>
            <a:r>
              <a:rPr lang="en-US" b="1" dirty="0" err="1">
                <a:solidFill>
                  <a:srgbClr val="C00000"/>
                </a:solidFill>
              </a:rPr>
              <a:t>لمجموعة</a:t>
            </a:r>
            <a:r>
              <a:rPr lang="en-US" b="1" dirty="0">
                <a:solidFill>
                  <a:srgbClr val="C00000"/>
                </a:solidFill>
              </a:rPr>
              <a:t> NFT "Notorious Frogs of </a:t>
            </a:r>
            <a:r>
              <a:rPr lang="en-US" b="1" dirty="0" err="1">
                <a:solidFill>
                  <a:srgbClr val="C00000"/>
                </a:solidFill>
              </a:rPr>
              <a:t>Frogland</a:t>
            </a:r>
            <a:r>
              <a:rPr lang="en-US" b="1" dirty="0">
                <a:solidFill>
                  <a:srgbClr val="C00000"/>
                </a:solidFill>
              </a:rPr>
              <a:t>" </a:t>
            </a:r>
            <a:r>
              <a:rPr lang="en-US" b="1" dirty="0" err="1">
                <a:solidFill>
                  <a:srgbClr val="C00000"/>
                </a:solidFill>
              </a:rPr>
              <a:t>وما</a:t>
            </a:r>
            <a:r>
              <a:rPr lang="en-US" b="1" dirty="0">
                <a:solidFill>
                  <a:srgbClr val="C00000"/>
                </a:solidFill>
              </a:rPr>
              <a:t> </a:t>
            </a:r>
            <a:r>
              <a:rPr lang="en-US" b="1" dirty="0" err="1">
                <a:solidFill>
                  <a:srgbClr val="C00000"/>
                </a:solidFill>
              </a:rPr>
              <a:t>يرتبط</a:t>
            </a:r>
            <a:r>
              <a:rPr lang="en-US" b="1" dirty="0">
                <a:solidFill>
                  <a:srgbClr val="C00000"/>
                </a:solidFill>
              </a:rPr>
              <a:t> </a:t>
            </a:r>
            <a:r>
              <a:rPr lang="en-US" b="1" dirty="0" err="1">
                <a:solidFill>
                  <a:srgbClr val="C00000"/>
                </a:solidFill>
              </a:rPr>
              <a:t>بها</a:t>
            </a:r>
            <a:r>
              <a:rPr lang="en-US" b="1" dirty="0">
                <a:solidFill>
                  <a:srgbClr val="C00000"/>
                </a:solidFill>
              </a:rPr>
              <a:t> من metaverse والتي </a:t>
            </a:r>
            <a:r>
              <a:rPr lang="en-US" b="1" dirty="0" err="1">
                <a:solidFill>
                  <a:srgbClr val="C00000"/>
                </a:solidFill>
              </a:rPr>
              <a:t>تسمى</a:t>
            </a:r>
            <a:r>
              <a:rPr lang="en-US" b="1" dirty="0">
                <a:solidFill>
                  <a:srgbClr val="C00000"/>
                </a:solidFill>
              </a:rPr>
              <a:t> "</a:t>
            </a:r>
            <a:r>
              <a:rPr lang="en-US" b="1" dirty="0" err="1">
                <a:solidFill>
                  <a:srgbClr val="C00000"/>
                </a:solidFill>
              </a:rPr>
              <a:t>NewPangea</a:t>
            </a:r>
            <a:r>
              <a:rPr lang="en-US" b="1" dirty="0">
                <a:solidFill>
                  <a:srgbClr val="C00000"/>
                </a:solidFill>
              </a:rPr>
              <a:t>". من </a:t>
            </a:r>
            <a:r>
              <a:rPr lang="en-US" b="1" dirty="0" err="1">
                <a:solidFill>
                  <a:srgbClr val="C00000"/>
                </a:solidFill>
              </a:rPr>
              <a:t>الآمن</a:t>
            </a:r>
            <a:r>
              <a:rPr lang="en-US" b="1" dirty="0">
                <a:solidFill>
                  <a:srgbClr val="C00000"/>
                </a:solidFill>
              </a:rPr>
              <a:t> أن </a:t>
            </a:r>
            <a:r>
              <a:rPr lang="en-US" b="1" dirty="0" err="1">
                <a:solidFill>
                  <a:srgbClr val="C00000"/>
                </a:solidFill>
              </a:rPr>
              <a:t>نفترض</a:t>
            </a:r>
            <a:r>
              <a:rPr lang="en-US" b="1" dirty="0">
                <a:solidFill>
                  <a:srgbClr val="C00000"/>
                </a:solidFill>
              </a:rPr>
              <a:t> أن</a:t>
            </a:r>
            <a:r>
              <a:rPr lang="en-US" b="1" u="sng" dirty="0">
                <a:solidFill>
                  <a:srgbClr val="C00000"/>
                </a:solidFill>
              </a:rPr>
              <a:t> </a:t>
            </a:r>
            <a:r>
              <a:rPr lang="en-US" b="1" u="sng" dirty="0" err="1">
                <a:solidFill>
                  <a:srgbClr val="0070C0"/>
                </a:solidFill>
              </a:rPr>
              <a:t>استوديوهات</a:t>
            </a:r>
            <a:r>
              <a:rPr lang="en-US" b="1" u="sng" dirty="0">
                <a:solidFill>
                  <a:srgbClr val="0070C0"/>
                </a:solidFill>
              </a:rPr>
              <a:t> </a:t>
            </a:r>
            <a:r>
              <a:rPr lang="en-US" b="1" dirty="0">
                <a:solidFill>
                  <a:srgbClr val="0070C0"/>
                </a:solidFill>
              </a:rPr>
              <a:t>تطوير </a:t>
            </a:r>
            <a:r>
              <a:rPr lang="en-US" b="1" dirty="0" err="1">
                <a:solidFill>
                  <a:srgbClr val="0070C0"/>
                </a:solidFill>
              </a:rPr>
              <a:t>الأفلام</a:t>
            </a:r>
            <a:r>
              <a:rPr lang="en-US" b="1" dirty="0">
                <a:solidFill>
                  <a:srgbClr val="0070C0"/>
                </a:solidFill>
              </a:rPr>
              <a:t> </a:t>
            </a:r>
            <a:r>
              <a:rPr lang="en-US" b="1" dirty="0" err="1">
                <a:solidFill>
                  <a:srgbClr val="0070C0"/>
                </a:solidFill>
              </a:rPr>
              <a:t>والترفيه</a:t>
            </a:r>
            <a:r>
              <a:rPr lang="en-US" b="1" dirty="0">
                <a:solidFill>
                  <a:srgbClr val="0070C0"/>
                </a:solidFill>
              </a:rPr>
              <a:t> </a:t>
            </a:r>
            <a:r>
              <a:rPr lang="en-US" b="1" dirty="0" err="1">
                <a:solidFill>
                  <a:srgbClr val="0070C0"/>
                </a:solidFill>
              </a:rPr>
              <a:t>الكبرى</a:t>
            </a:r>
            <a:r>
              <a:rPr lang="en-US" b="1" dirty="0">
                <a:solidFill>
                  <a:srgbClr val="0070C0"/>
                </a:solidFill>
              </a:rPr>
              <a:t> </a:t>
            </a:r>
            <a:r>
              <a:rPr lang="en-US" b="1" dirty="0" err="1">
                <a:solidFill>
                  <a:srgbClr val="0070C0"/>
                </a:solidFill>
              </a:rPr>
              <a:t>تتطلع</a:t>
            </a:r>
            <a:r>
              <a:rPr lang="en-US" b="1" dirty="0">
                <a:solidFill>
                  <a:srgbClr val="0070C0"/>
                </a:solidFill>
              </a:rPr>
              <a:t> إلى </a:t>
            </a:r>
            <a:r>
              <a:rPr lang="en-US" b="1" dirty="0" err="1">
                <a:solidFill>
                  <a:srgbClr val="0070C0"/>
                </a:solidFill>
              </a:rPr>
              <a:t>التحول</a:t>
            </a:r>
            <a:r>
              <a:rPr lang="en-US" b="1" dirty="0">
                <a:solidFill>
                  <a:srgbClr val="0070C0"/>
                </a:solidFill>
              </a:rPr>
              <a:t> إلى </a:t>
            </a:r>
            <a:r>
              <a:rPr lang="en-US" b="1" dirty="0" err="1">
                <a:solidFill>
                  <a:srgbClr val="0070C0"/>
                </a:solidFill>
              </a:rPr>
              <a:t>مزج</a:t>
            </a:r>
            <a:r>
              <a:rPr lang="en-US" b="1" dirty="0">
                <a:solidFill>
                  <a:srgbClr val="0070C0"/>
                </a:solidFill>
              </a:rPr>
              <a:t> </a:t>
            </a:r>
            <a:r>
              <a:rPr lang="en-US" b="1" dirty="0" err="1">
                <a:solidFill>
                  <a:srgbClr val="0070C0"/>
                </a:solidFill>
              </a:rPr>
              <a:t>البيئات</a:t>
            </a:r>
            <a:r>
              <a:rPr lang="en-US" b="1" dirty="0">
                <a:solidFill>
                  <a:srgbClr val="0070C0"/>
                </a:solidFill>
              </a:rPr>
              <a:t> </a:t>
            </a:r>
            <a:r>
              <a:rPr lang="en-US" b="1" dirty="0" err="1">
                <a:solidFill>
                  <a:srgbClr val="0070C0"/>
                </a:solidFill>
              </a:rPr>
              <a:t>المادية</a:t>
            </a:r>
            <a:r>
              <a:rPr lang="en-US" b="1" dirty="0">
                <a:solidFill>
                  <a:srgbClr val="0070C0"/>
                </a:solidFill>
              </a:rPr>
              <a:t> </a:t>
            </a:r>
            <a:r>
              <a:rPr lang="en-US" b="1" dirty="0" err="1">
                <a:solidFill>
                  <a:srgbClr val="0070C0"/>
                </a:solidFill>
              </a:rPr>
              <a:t>والرقمية</a:t>
            </a:r>
            <a:r>
              <a:rPr lang="en-US" b="1" dirty="0">
                <a:solidFill>
                  <a:srgbClr val="0070C0"/>
                </a:solidFill>
              </a:rPr>
              <a:t> في </a:t>
            </a:r>
            <a:r>
              <a:rPr lang="en-US" b="1" dirty="0" err="1">
                <a:solidFill>
                  <a:srgbClr val="0070C0"/>
                </a:solidFill>
              </a:rPr>
              <a:t>عروض</a:t>
            </a:r>
            <a:r>
              <a:rPr lang="en-US" b="1" dirty="0">
                <a:solidFill>
                  <a:srgbClr val="0070C0"/>
                </a:solidFill>
              </a:rPr>
              <a:t> </a:t>
            </a:r>
            <a:r>
              <a:rPr lang="en-US" b="1" dirty="0" err="1">
                <a:solidFill>
                  <a:srgbClr val="0070C0"/>
                </a:solidFill>
              </a:rPr>
              <a:t>ترفيهية</a:t>
            </a:r>
            <a:r>
              <a:rPr lang="en-US" b="1" dirty="0">
                <a:solidFill>
                  <a:srgbClr val="0070C0"/>
                </a:solidFill>
              </a:rPr>
              <a:t> </a:t>
            </a:r>
            <a:r>
              <a:rPr lang="en-US" b="1" dirty="0" err="1">
                <a:solidFill>
                  <a:srgbClr val="0070C0"/>
                </a:solidFill>
              </a:rPr>
              <a:t>جديدة</a:t>
            </a:r>
            <a:r>
              <a:rPr lang="en-US" b="1" dirty="0">
                <a:solidFill>
                  <a:srgbClr val="0070C0"/>
                </a:solidFill>
              </a:rPr>
              <a:t>.</a:t>
            </a:r>
          </a:p>
        </p:txBody>
      </p:sp>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28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FF0000"/>
                </a:solidFill>
                <a:latin typeface="Tajawal ExtraBold" panose="00000800000000000000" pitchFamily="2" charset="-78"/>
                <a:cs typeface="Tajawal ExtraBold" panose="00000800000000000000" pitchFamily="2" charset="-78"/>
              </a:rPr>
              <a:t>By using data about their readers</a:t>
            </a:r>
            <a:r>
              <a:rPr lang="en-US" sz="2400" b="1" dirty="0">
                <a:solidFill>
                  <a:srgbClr val="0A1F61"/>
                </a:solidFill>
                <a:latin typeface="Tajawal ExtraBold" panose="00000800000000000000" pitchFamily="2" charset="-78"/>
                <a:cs typeface="Tajawal ExtraBold" panose="00000800000000000000" pitchFamily="2" charset="-78"/>
              </a:rPr>
              <a:t>, media companies can deliver </a:t>
            </a:r>
            <a:r>
              <a:rPr lang="en-US" sz="2400" b="1" dirty="0">
                <a:solidFill>
                  <a:srgbClr val="FF0000"/>
                </a:solidFill>
                <a:latin typeface="Tajawal ExtraBold" panose="00000800000000000000" pitchFamily="2" charset="-78"/>
                <a:cs typeface="Tajawal ExtraBold" panose="00000800000000000000" pitchFamily="2" charset="-78"/>
              </a:rPr>
              <a:t>tailored content</a:t>
            </a:r>
            <a:r>
              <a:rPr lang="en-US" sz="2400" b="1" dirty="0">
                <a:solidFill>
                  <a:srgbClr val="0A1F61"/>
                </a:solidFill>
                <a:latin typeface="Tajawal ExtraBold" panose="00000800000000000000" pitchFamily="2" charset="-78"/>
                <a:cs typeface="Tajawal ExtraBold" panose="00000800000000000000" pitchFamily="2" charset="-78"/>
              </a:rPr>
              <a: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
        <p:nvSpPr>
          <p:cNvPr id="11" name="TextBox 10">
            <a:extLst>
              <a:ext uri="{FF2B5EF4-FFF2-40B4-BE49-F238E27FC236}">
                <a16:creationId xmlns:a16="http://schemas.microsoft.com/office/drawing/2014/main" id="{F34932A1-D652-EBA6-C794-2BA79E0EAA8B}"/>
              </a:ext>
            </a:extLst>
          </p:cNvPr>
          <p:cNvSpPr txBox="1"/>
          <p:nvPr/>
        </p:nvSpPr>
        <p:spPr>
          <a:xfrm>
            <a:off x="5488674" y="5745911"/>
            <a:ext cx="6230678" cy="461665"/>
          </a:xfrm>
          <a:prstGeom prst="rect">
            <a:avLst/>
          </a:prstGeom>
          <a:noFill/>
        </p:spPr>
        <p:txBody>
          <a:bodyPr wrap="square">
            <a:spAutoFit/>
          </a:bodyPr>
          <a:lstStyle/>
          <a:p>
            <a:pPr algn="r" rtl="1"/>
            <a:r>
              <a:rPr lang="en-US" sz="2400" b="1" dirty="0" err="1"/>
              <a:t>مشاركة</a:t>
            </a:r>
            <a:r>
              <a:rPr lang="en-US" sz="2400" b="1" dirty="0"/>
              <a:t> </a:t>
            </a:r>
            <a:r>
              <a:rPr lang="en-US" sz="2400" b="1" dirty="0" err="1"/>
              <a:t>الجمهور</a:t>
            </a:r>
            <a:r>
              <a:rPr lang="en-US" sz="2400" b="1" dirty="0"/>
              <a:t> </a:t>
            </a:r>
            <a:r>
              <a:rPr lang="en-US" sz="2400" b="1" dirty="0" err="1"/>
              <a:t>وفرص</a:t>
            </a:r>
            <a:r>
              <a:rPr lang="en-US" sz="2400" b="1" dirty="0"/>
              <a:t> </a:t>
            </a:r>
            <a:r>
              <a:rPr lang="en-US" sz="2400" b="1" dirty="0" err="1"/>
              <a:t>الإيرادات</a:t>
            </a:r>
            <a:r>
              <a:rPr lang="en-US" sz="2400" b="1" dirty="0"/>
              <a:t> </a:t>
            </a:r>
            <a:r>
              <a:rPr lang="en-US" sz="2400" b="1" dirty="0" err="1"/>
              <a:t>الجديدة</a:t>
            </a:r>
            <a:r>
              <a:rPr lang="en-US" sz="2400" b="1" dirty="0"/>
              <a:t> </a:t>
            </a:r>
            <a:r>
              <a:rPr lang="en-US" sz="2400" b="1" dirty="0" err="1"/>
              <a:t>وتوفير</a:t>
            </a:r>
            <a:r>
              <a:rPr lang="en-US" sz="2400" b="1" dirty="0"/>
              <a:t> </a:t>
            </a:r>
            <a:r>
              <a:rPr lang="en-US" sz="2400" b="1" dirty="0" err="1"/>
              <a:t>التكاليف</a:t>
            </a:r>
            <a:r>
              <a:rPr lang="en-US" sz="2400" b="1" dirty="0"/>
              <a:t>.</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4629794"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a:t>
            </a:r>
          </a:p>
        </p:txBody>
      </p:sp>
      <p:pic>
        <p:nvPicPr>
          <p:cNvPr id="4" name="Picture 3" descr="A picture containing text, electronics, circuit&#10;&#10;Description automatically generated">
            <a:extLst>
              <a:ext uri="{FF2B5EF4-FFF2-40B4-BE49-F238E27FC236}">
                <a16:creationId xmlns:a16="http://schemas.microsoft.com/office/drawing/2014/main" id="{26EE02EF-27EC-CA1D-946A-645C4B66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6375" y="2122475"/>
            <a:ext cx="8166080" cy="3257046"/>
          </a:xfrm>
          <a:prstGeom prst="rect">
            <a:avLst/>
          </a:prstGeom>
        </p:spPr>
      </p:pic>
    </p:spTree>
    <p:extLst>
      <p:ext uri="{BB962C8B-B14F-4D97-AF65-F5344CB8AC3E}">
        <p14:creationId xmlns:p14="http://schemas.microsoft.com/office/powerpoint/2010/main" val="209367795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a:t>
            </a:r>
            <a:r>
              <a:rPr lang="en-US" sz="2400" b="1" dirty="0">
                <a:solidFill>
                  <a:srgbClr val="FF0000"/>
                </a:solidFill>
                <a:latin typeface="Tajawal ExtraBold" panose="00000800000000000000" pitchFamily="2" charset="-78"/>
                <a:cs typeface="Tajawal ExtraBold" panose="00000800000000000000" pitchFamily="2" charset="-78"/>
              </a:rPr>
              <a:t>significant implications </a:t>
            </a:r>
            <a:r>
              <a:rPr lang="en-US" sz="2400" b="1" dirty="0">
                <a:solidFill>
                  <a:srgbClr val="0A1F61"/>
                </a:solidFill>
                <a:latin typeface="Tajawal ExtraBold" panose="00000800000000000000" pitchFamily="2" charset="-78"/>
                <a:cs typeface="Tajawal ExtraBold" panose="00000800000000000000" pitchFamily="2" charset="-78"/>
              </a:rPr>
              <a:t>for leadership theory, practice, and development.</a:t>
            </a:r>
          </a:p>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Leadership practices </a:t>
            </a:r>
            <a:r>
              <a:rPr lang="en-US" sz="2400" b="1" dirty="0">
                <a:solidFill>
                  <a:srgbClr val="0A1F61"/>
                </a:solidFill>
                <a:latin typeface="Tajawal ExtraBold" panose="00000800000000000000" pitchFamily="2" charset="-78"/>
                <a:cs typeface="Tajawal ExtraBold" panose="00000800000000000000" pitchFamily="2" charset="-78"/>
              </a:rPr>
              <a:t>will face </a:t>
            </a:r>
            <a:r>
              <a:rPr lang="en-US" sz="2400" b="1" dirty="0">
                <a:solidFill>
                  <a:srgbClr val="C00000"/>
                </a:solidFill>
                <a:latin typeface="Tajawal ExtraBold" panose="00000800000000000000" pitchFamily="2" charset="-78"/>
                <a:cs typeface="Tajawal ExtraBold" panose="00000800000000000000" pitchFamily="2" charset="-78"/>
              </a:rPr>
              <a:t>challenges </a:t>
            </a:r>
            <a:r>
              <a:rPr lang="en-US" sz="2400" b="1" dirty="0">
                <a:solidFill>
                  <a:srgbClr val="0A1F61"/>
                </a:solidFill>
                <a:latin typeface="Tajawal ExtraBold" panose="00000800000000000000" pitchFamily="2" charset="-78"/>
                <a:cs typeface="Tajawal ExtraBold" panose="00000800000000000000" pitchFamily="2" charset="-78"/>
              </a:rPr>
              <a:t>in the future, because geographical and physical presence will be less important. Everything will be on </a:t>
            </a:r>
            <a:r>
              <a:rPr lang="en-US" sz="2400" b="1" dirty="0">
                <a:solidFill>
                  <a:srgbClr val="C00000"/>
                </a:solidFill>
                <a:latin typeface="Tajawal ExtraBold" panose="00000800000000000000" pitchFamily="2" charset="-78"/>
                <a:cs typeface="Tajawal ExtraBold" panose="00000800000000000000" pitchFamily="2" charset="-78"/>
              </a:rPr>
              <a:t>virtual platforms including sharing, learning, and communicating</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Workplaces will be more mobile, flexible, adaptable, multilingual, and culturally sensitive</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391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Yet there are </a:t>
            </a:r>
            <a:r>
              <a:rPr lang="en-US" sz="2400" b="1" dirty="0">
                <a:solidFill>
                  <a:srgbClr val="C00000"/>
                </a:solidFill>
                <a:latin typeface="Tajawal ExtraBold" panose="00000800000000000000" pitchFamily="2" charset="-78"/>
                <a:cs typeface="Tajawal ExtraBold" panose="00000800000000000000" pitchFamily="2" charset="-78"/>
              </a:rPr>
              <a:t>practices and skills </a:t>
            </a:r>
            <a:r>
              <a:rPr lang="en-US" sz="2400" b="1" dirty="0">
                <a:solidFill>
                  <a:srgbClr val="0A1F61"/>
                </a:solidFill>
                <a:latin typeface="Tajawal ExtraBold" panose="00000800000000000000" pitchFamily="2" charset="-78"/>
                <a:cs typeface="Tajawal ExtraBold" panose="00000800000000000000" pitchFamily="2" charset="-78"/>
              </a:rPr>
              <a:t>which are difficult or </a:t>
            </a:r>
            <a:r>
              <a:rPr lang="en-US" sz="2400" b="1" dirty="0">
                <a:solidFill>
                  <a:srgbClr val="C00000"/>
                </a:solidFill>
                <a:latin typeface="Tajawal ExtraBold" panose="00000800000000000000" pitchFamily="2" charset="-78"/>
                <a:cs typeface="Tajawal ExtraBold" panose="00000800000000000000" pitchFamily="2" charset="-78"/>
              </a:rPr>
              <a:t>cannot be computerized</a:t>
            </a:r>
            <a:r>
              <a:rPr lang="en-US" sz="2400" b="1" dirty="0">
                <a:solidFill>
                  <a:srgbClr val="0A1F61"/>
                </a:solidFill>
                <a:latin typeface="Tajawal ExtraBold" panose="00000800000000000000" pitchFamily="2" charset="-78"/>
                <a:cs typeface="Tajawal ExtraBold" panose="00000800000000000000" pitchFamily="2" charset="-78"/>
              </a:rPr>
              <a:t>: perception and manipulation (physical flexibility, dexterity, and balance); creative intelligence (artistic ability, originality); and social intelligence (persuasion, negotiation, caregiving) . </a:t>
            </a:r>
            <a:r>
              <a:rPr lang="ar-EG" sz="2400" b="1" dirty="0">
                <a:solidFill>
                  <a:srgbClr val="0A1F61"/>
                </a:solidFill>
                <a:latin typeface="Tajawal ExtraBold" panose="00000800000000000000" pitchFamily="2" charset="-78"/>
                <a:cs typeface="Tajawal ExtraBold" panose="00000800000000000000" pitchFamily="2" charset="-78"/>
              </a:rPr>
              <a:t>الإدراك والتلاعب (المرونة الجسدية والبراعة والتوازن)؛ الذكاء الإبداعي (القدرة الفنية، الأصالة)؛ والذكاء الاجتماعي (الإقناع، التفاوض، تقديم الرعاية).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611782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is a process that is essential to developing and sustaining a culture of innovation by bringing ideas to fruition quickly using an agile IT and business architecture. </a:t>
            </a:r>
            <a:r>
              <a:rPr lang="ar-EG" sz="2400" b="1" dirty="0">
                <a:solidFill>
                  <a:srgbClr val="0A1F61"/>
                </a:solidFill>
                <a:latin typeface="Tajawal ExtraBold" panose="00000800000000000000" pitchFamily="2" charset="-78"/>
                <a:cs typeface="Tajawal ExtraBold" panose="00000800000000000000" pitchFamily="2" charset="-78"/>
              </a:rPr>
              <a:t>القيادة الرقمية هي عملية ضرورية لتطوير ثقافة الابتكار والحفاظ عليها من خلال تحقيق الأفكار بسرعة باستخدام بنية تكنولوجيا المعلومات والأعمال المرنة.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a:t>
            </a:r>
            <a:r>
              <a:rPr lang="en-US" sz="2400" b="1" dirty="0">
                <a:solidFill>
                  <a:srgbClr val="C00000"/>
                </a:solidFill>
                <a:latin typeface="Tajawal ExtraBold" panose="00000800000000000000" pitchFamily="2" charset="-78"/>
                <a:cs typeface="Tajawal ExtraBold" panose="00000800000000000000" pitchFamily="2" charset="-78"/>
              </a:rPr>
              <a:t>leadership style </a:t>
            </a:r>
            <a:r>
              <a:rPr lang="en-US" sz="2400" b="1" dirty="0">
                <a:solidFill>
                  <a:srgbClr val="0A1F61"/>
                </a:solidFill>
                <a:latin typeface="Tajawal ExtraBold" panose="00000800000000000000" pitchFamily="2" charset="-78"/>
                <a:cs typeface="Tajawal ExtraBold" panose="00000800000000000000" pitchFamily="2" charset="-78"/>
              </a:rPr>
              <a:t>will be more </a:t>
            </a:r>
            <a:r>
              <a:rPr lang="en-US" sz="2400" b="1" dirty="0">
                <a:solidFill>
                  <a:srgbClr val="C00000"/>
                </a:solidFill>
                <a:latin typeface="Tajawal ExtraBold" panose="00000800000000000000" pitchFamily="2" charset="-78"/>
                <a:cs typeface="Tajawal ExtraBold" panose="00000800000000000000" pitchFamily="2" charset="-78"/>
              </a:rPr>
              <a:t>important</a:t>
            </a:r>
            <a:r>
              <a:rPr lang="en-US" sz="2400" b="1" dirty="0">
                <a:solidFill>
                  <a:srgbClr val="0A1F61"/>
                </a:solidFill>
                <a:latin typeface="Tajawal ExtraBold" panose="00000800000000000000" pitchFamily="2" charset="-78"/>
                <a:cs typeface="Tajawal ExtraBold" panose="00000800000000000000" pitchFamily="2" charset="-78"/>
              </a:rPr>
              <a:t> than ever to face the wave of digitalization. The topic of digital leadership is a perfect combination of management and technology.</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456817"/>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contributes to business organizations achieving optimal management and optimal team collaboration, which in turn are crucial to the development of the </a:t>
            </a:r>
            <a:r>
              <a:rPr lang="en-US" sz="2400" b="1" dirty="0">
                <a:solidFill>
                  <a:srgbClr val="C00000"/>
                </a:solidFill>
                <a:latin typeface="Tajawal ExtraBold" panose="00000800000000000000" pitchFamily="2" charset="-78"/>
                <a:cs typeface="Tajawal ExtraBold" panose="00000800000000000000" pitchFamily="2" charset="-78"/>
              </a:rPr>
              <a:t>global high-tech economy</a:t>
            </a:r>
            <a:r>
              <a:rPr lang="en-US" sz="2400" b="1" dirty="0">
                <a:solidFill>
                  <a:srgbClr val="0A1F61"/>
                </a:solidFill>
                <a:latin typeface="Tajawal ExtraBold" panose="00000800000000000000" pitchFamily="2" charset="-78"/>
                <a:cs typeface="Tajawal ExtraBold" panose="00000800000000000000" pitchFamily="2" charset="-78"/>
              </a:rPr>
              <a:t>.</a:t>
            </a:r>
            <a:r>
              <a:rPr lang="ar-EG" sz="2400" b="1" dirty="0">
                <a:solidFill>
                  <a:srgbClr val="0A1F61"/>
                </a:solidFill>
                <a:latin typeface="Tajawal ExtraBold" panose="00000800000000000000" pitchFamily="2" charset="-78"/>
                <a:cs typeface="Tajawal ExtraBold" panose="00000800000000000000" pitchFamily="2" charset="-78"/>
              </a:rPr>
              <a:t> تساهم القيادة الرقمية في تحقيق منظمات الأعمال للإدارة المثلى والتعاون الأمثل بين أعضاء الفريق، وهو ما يعد بدوره أمرًا بالغ الأهمية لتطوير الاقتصاد العالمي عالي التقنية.</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Companies need to invest in training, re-educating, and motivating their employees </a:t>
            </a:r>
            <a:r>
              <a:rPr lang="en-US" sz="2400" b="1" dirty="0">
                <a:solidFill>
                  <a:srgbClr val="0A1F61"/>
                </a:solidFill>
                <a:latin typeface="Tajawal ExtraBold" panose="00000800000000000000" pitchFamily="2" charset="-78"/>
                <a:cs typeface="Tajawal ExtraBold" panose="00000800000000000000" pitchFamily="2" charset="-78"/>
              </a:rPr>
              <a:t>so that they can manage the steep learning curves and increased cognitive requirements of digitalization. </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100" y="1737374"/>
            <a:ext cx="58121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a:t>
            </a:r>
            <a:r>
              <a:rPr lang="en-US" sz="2400" b="1" dirty="0">
                <a:solidFill>
                  <a:srgbClr val="FF0000"/>
                </a:solidFill>
                <a:latin typeface="Tajawal ExtraBold" panose="00000800000000000000" pitchFamily="2" charset="-78"/>
                <a:cs typeface="Tajawal ExtraBold" panose="00000800000000000000" pitchFamily="2" charset="-78"/>
              </a:rPr>
              <a:t>e-leadership</a:t>
            </a:r>
            <a:r>
              <a:rPr lang="en-US" sz="2400" b="1" dirty="0">
                <a:solidFill>
                  <a:srgbClr val="0A1F61"/>
                </a:solidFill>
                <a:latin typeface="Tajawal ExtraBold" panose="00000800000000000000" pitchFamily="2" charset="-78"/>
                <a:cs typeface="Tajawal ExtraBold" panose="00000800000000000000" pitchFamily="2" charset="-78"/>
              </a:rPr>
              <a:t> is defined as a </a:t>
            </a:r>
            <a:r>
              <a:rPr lang="en-US" sz="2400" b="1" dirty="0">
                <a:solidFill>
                  <a:schemeClr val="accent1">
                    <a:lumMod val="75000"/>
                  </a:schemeClr>
                </a:solidFill>
                <a:latin typeface="Tajawal ExtraBold" panose="00000800000000000000" pitchFamily="2" charset="-78"/>
                <a:cs typeface="Tajawal ExtraBold" panose="00000800000000000000" pitchFamily="2" charset="-78"/>
              </a:rPr>
              <a:t>“social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5"/>
          <a:srcRect l="26299" t="20779" r="20019" b="5688"/>
          <a:stretch/>
        </p:blipFill>
        <p:spPr>
          <a:xfrm>
            <a:off x="5572416" y="1315906"/>
            <a:ext cx="6544874" cy="5042854"/>
          </a:xfrm>
          <a:prstGeom prst="rect">
            <a:avLst/>
          </a:prstGeom>
        </p:spPr>
      </p:pic>
      <p:sp>
        <p:nvSpPr>
          <p:cNvPr id="10" name="TextBox 9">
            <a:extLst>
              <a:ext uri="{FF2B5EF4-FFF2-40B4-BE49-F238E27FC236}">
                <a16:creationId xmlns:a16="http://schemas.microsoft.com/office/drawing/2014/main" id="{2C3573D8-AC53-115B-9860-077FB60A8FC8}"/>
              </a:ext>
            </a:extLst>
          </p:cNvPr>
          <p:cNvSpPr txBox="1"/>
          <p:nvPr/>
        </p:nvSpPr>
        <p:spPr>
          <a:xfrm>
            <a:off x="2122697" y="5456752"/>
            <a:ext cx="4061919" cy="1200329"/>
          </a:xfrm>
          <a:prstGeom prst="rect">
            <a:avLst/>
          </a:prstGeom>
          <a:noFill/>
        </p:spPr>
        <p:txBody>
          <a:bodyPr wrap="square">
            <a:spAutoFit/>
          </a:bodyPr>
          <a:lstStyle/>
          <a:p>
            <a:pPr algn="r" rtl="1"/>
            <a:r>
              <a:rPr lang="en-US" b="1" dirty="0" err="1">
                <a:solidFill>
                  <a:srgbClr val="C00000"/>
                </a:solidFill>
              </a:rPr>
              <a:t>تُعرف</a:t>
            </a:r>
            <a:r>
              <a:rPr lang="en-US" b="1" dirty="0">
                <a:solidFill>
                  <a:srgbClr val="C00000"/>
                </a:solidFill>
              </a:rPr>
              <a:t> </a:t>
            </a:r>
            <a:r>
              <a:rPr lang="en-US" b="1" dirty="0" err="1">
                <a:solidFill>
                  <a:srgbClr val="C00000"/>
                </a:solidFill>
              </a:rPr>
              <a:t>القيادة</a:t>
            </a:r>
            <a:r>
              <a:rPr lang="en-US" b="1" dirty="0">
                <a:solidFill>
                  <a:srgbClr val="C00000"/>
                </a:solidFill>
              </a:rPr>
              <a:t> </a:t>
            </a:r>
            <a:r>
              <a:rPr lang="en-US" b="1" dirty="0" err="1">
                <a:solidFill>
                  <a:srgbClr val="C00000"/>
                </a:solidFill>
              </a:rPr>
              <a:t>الإلكترونية</a:t>
            </a:r>
            <a:r>
              <a:rPr lang="en-US" b="1" dirty="0">
                <a:solidFill>
                  <a:srgbClr val="C00000"/>
                </a:solidFill>
              </a:rPr>
              <a:t> </a:t>
            </a:r>
            <a:r>
              <a:rPr lang="en-US" b="1" dirty="0" err="1">
                <a:solidFill>
                  <a:srgbClr val="C00000"/>
                </a:solidFill>
              </a:rPr>
              <a:t>بأنها</a:t>
            </a:r>
            <a:r>
              <a:rPr lang="en-US" b="1" dirty="0">
                <a:solidFill>
                  <a:srgbClr val="C00000"/>
                </a:solidFill>
              </a:rPr>
              <a:t> "</a:t>
            </a:r>
            <a:r>
              <a:rPr lang="en-US" b="1" dirty="0" err="1">
                <a:solidFill>
                  <a:srgbClr val="C00000"/>
                </a:solidFill>
              </a:rPr>
              <a:t>عملية</a:t>
            </a:r>
            <a:r>
              <a:rPr lang="en-US" b="1" dirty="0">
                <a:solidFill>
                  <a:srgbClr val="C00000"/>
                </a:solidFill>
              </a:rPr>
              <a:t> </a:t>
            </a:r>
            <a:r>
              <a:rPr lang="en-US" b="1" dirty="0" err="1">
                <a:solidFill>
                  <a:srgbClr val="C00000"/>
                </a:solidFill>
              </a:rPr>
              <a:t>تأثير</a:t>
            </a:r>
            <a:r>
              <a:rPr lang="en-US" b="1" dirty="0">
                <a:solidFill>
                  <a:srgbClr val="C00000"/>
                </a:solidFill>
              </a:rPr>
              <a:t> </a:t>
            </a:r>
            <a:r>
              <a:rPr lang="en-US" b="1" dirty="0" err="1">
                <a:solidFill>
                  <a:srgbClr val="C00000"/>
                </a:solidFill>
              </a:rPr>
              <a:t>اجتماعي</a:t>
            </a:r>
            <a:r>
              <a:rPr lang="en-US" b="1" dirty="0">
                <a:solidFill>
                  <a:srgbClr val="C00000"/>
                </a:solidFill>
              </a:rPr>
              <a:t> </a:t>
            </a:r>
            <a:r>
              <a:rPr lang="en-US" b="1" dirty="0" err="1">
                <a:solidFill>
                  <a:srgbClr val="C00000"/>
                </a:solidFill>
              </a:rPr>
              <a:t>تتم</a:t>
            </a:r>
            <a:r>
              <a:rPr lang="en-US" b="1" dirty="0">
                <a:solidFill>
                  <a:srgbClr val="C00000"/>
                </a:solidFill>
              </a:rPr>
              <a:t> </a:t>
            </a:r>
            <a:r>
              <a:rPr lang="en-US" b="1" dirty="0" err="1">
                <a:solidFill>
                  <a:srgbClr val="C00000"/>
                </a:solidFill>
              </a:rPr>
              <a:t>بوساطة</a:t>
            </a:r>
            <a:r>
              <a:rPr lang="en-US" b="1" dirty="0">
                <a:solidFill>
                  <a:srgbClr val="C00000"/>
                </a:solidFill>
              </a:rPr>
              <a:t> </a:t>
            </a:r>
            <a:r>
              <a:rPr lang="en-US" b="1" dirty="0" err="1">
                <a:solidFill>
                  <a:srgbClr val="C00000"/>
                </a:solidFill>
              </a:rPr>
              <a:t>تكنولوجيا</a:t>
            </a:r>
            <a:r>
              <a:rPr lang="en-US" b="1" dirty="0">
                <a:solidFill>
                  <a:srgbClr val="C00000"/>
                </a:solidFill>
              </a:rPr>
              <a:t> </a:t>
            </a:r>
            <a:r>
              <a:rPr lang="en-US" b="1" dirty="0" err="1">
                <a:solidFill>
                  <a:srgbClr val="C00000"/>
                </a:solidFill>
              </a:rPr>
              <a:t>المعلومات</a:t>
            </a:r>
            <a:r>
              <a:rPr lang="en-US" b="1" dirty="0">
                <a:solidFill>
                  <a:srgbClr val="C00000"/>
                </a:solidFill>
              </a:rPr>
              <a:t> </a:t>
            </a:r>
            <a:r>
              <a:rPr lang="en-US" b="1" dirty="0" err="1">
                <a:solidFill>
                  <a:srgbClr val="C00000"/>
                </a:solidFill>
              </a:rPr>
              <a:t>المتقدمة</a:t>
            </a:r>
            <a:r>
              <a:rPr lang="en-US" b="1" dirty="0">
                <a:solidFill>
                  <a:srgbClr val="C00000"/>
                </a:solidFill>
              </a:rPr>
              <a:t> </a:t>
            </a:r>
            <a:r>
              <a:rPr lang="en-US" b="1" dirty="0" err="1">
                <a:solidFill>
                  <a:srgbClr val="C00000"/>
                </a:solidFill>
              </a:rPr>
              <a:t>لإحداث</a:t>
            </a:r>
            <a:r>
              <a:rPr lang="en-US" b="1" dirty="0">
                <a:solidFill>
                  <a:srgbClr val="C00000"/>
                </a:solidFill>
              </a:rPr>
              <a:t> </a:t>
            </a:r>
            <a:r>
              <a:rPr lang="en-US" b="1" dirty="0" err="1">
                <a:solidFill>
                  <a:srgbClr val="C00000"/>
                </a:solidFill>
              </a:rPr>
              <a:t>تغيير</a:t>
            </a:r>
            <a:r>
              <a:rPr lang="en-US" b="1" dirty="0">
                <a:solidFill>
                  <a:srgbClr val="C00000"/>
                </a:solidFill>
              </a:rPr>
              <a:t> في </a:t>
            </a:r>
            <a:r>
              <a:rPr lang="en-US" b="1" dirty="0" err="1">
                <a:solidFill>
                  <a:srgbClr val="C00000"/>
                </a:solidFill>
              </a:rPr>
              <a:t>المواقف</a:t>
            </a:r>
            <a:r>
              <a:rPr lang="en-US" b="1" dirty="0">
                <a:solidFill>
                  <a:srgbClr val="C00000"/>
                </a:solidFill>
              </a:rPr>
              <a:t> </a:t>
            </a:r>
            <a:r>
              <a:rPr lang="en-US" b="1" dirty="0" err="1">
                <a:solidFill>
                  <a:srgbClr val="C00000"/>
                </a:solidFill>
              </a:rPr>
              <a:t>والمشاعر</a:t>
            </a:r>
            <a:r>
              <a:rPr lang="en-US" b="1" dirty="0">
                <a:solidFill>
                  <a:srgbClr val="C00000"/>
                </a:solidFill>
              </a:rPr>
              <a:t> </a:t>
            </a:r>
            <a:r>
              <a:rPr lang="en-US" b="1" dirty="0" err="1">
                <a:solidFill>
                  <a:srgbClr val="C00000"/>
                </a:solidFill>
              </a:rPr>
              <a:t>والتفكير</a:t>
            </a:r>
            <a:r>
              <a:rPr lang="en-US" b="1" dirty="0">
                <a:solidFill>
                  <a:srgbClr val="C00000"/>
                </a:solidFill>
              </a:rPr>
              <a:t> </a:t>
            </a:r>
            <a:r>
              <a:rPr lang="en-US" b="1" dirty="0" err="1">
                <a:solidFill>
                  <a:srgbClr val="C00000"/>
                </a:solidFill>
              </a:rPr>
              <a:t>والسلوك</a:t>
            </a:r>
            <a:r>
              <a:rPr lang="en-US" b="1" dirty="0">
                <a:solidFill>
                  <a:srgbClr val="C00000"/>
                </a:solidFill>
              </a:rPr>
              <a:t> و/أو </a:t>
            </a:r>
            <a:r>
              <a:rPr lang="en-US" b="1" dirty="0" err="1">
                <a:solidFill>
                  <a:srgbClr val="C00000"/>
                </a:solidFill>
              </a:rPr>
              <a:t>الأداء</a:t>
            </a:r>
            <a:r>
              <a:rPr lang="en-US" b="1" dirty="0">
                <a:solidFill>
                  <a:srgbClr val="C00000"/>
                </a:solidFill>
              </a:rPr>
              <a:t> مع </a:t>
            </a:r>
            <a:r>
              <a:rPr lang="en-US" b="1" dirty="0" err="1">
                <a:solidFill>
                  <a:srgbClr val="C00000"/>
                </a:solidFill>
              </a:rPr>
              <a:t>الأفراد</a:t>
            </a:r>
            <a:r>
              <a:rPr lang="en-US" b="1" dirty="0">
                <a:solidFill>
                  <a:srgbClr val="C00000"/>
                </a:solidFill>
              </a:rPr>
              <a:t> و/أو </a:t>
            </a:r>
            <a:r>
              <a:rPr lang="en-US" b="1" dirty="0" err="1">
                <a:solidFill>
                  <a:srgbClr val="C00000"/>
                </a:solidFill>
              </a:rPr>
              <a:t>المجموعات</a:t>
            </a:r>
            <a:r>
              <a:rPr lang="en-US" b="1" dirty="0">
                <a:solidFill>
                  <a:srgbClr val="C00000"/>
                </a:solidFill>
              </a:rPr>
              <a:t> و/أو </a:t>
            </a:r>
            <a:r>
              <a:rPr lang="en-US" b="1" dirty="0" err="1">
                <a:solidFill>
                  <a:srgbClr val="C00000"/>
                </a:solidFill>
              </a:rPr>
              <a:t>المنظمات</a:t>
            </a:r>
            <a:r>
              <a:rPr lang="en-US" b="1" dirty="0">
                <a:solidFill>
                  <a:srgbClr val="C00000"/>
                </a:solidFill>
              </a:rPr>
              <a:t>".</a:t>
            </a:r>
          </a:p>
        </p:txBody>
      </p:sp>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083636" cy="1200329"/>
          </a:xfrm>
          <a:prstGeom prst="rect">
            <a:avLst/>
          </a:prstGeom>
          <a:noFill/>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36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text, several&#10;&#10;Description automatically generated">
            <a:extLst>
              <a:ext uri="{FF2B5EF4-FFF2-40B4-BE49-F238E27FC236}">
                <a16:creationId xmlns:a16="http://schemas.microsoft.com/office/drawing/2014/main" id="{29D09CAA-13A9-C3CF-008E-31F399D6F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2" y="2571155"/>
            <a:ext cx="8153397" cy="3399609"/>
          </a:xfrm>
          <a:prstGeom prst="rect">
            <a:avLst/>
          </a:prstGeom>
        </p:spPr>
      </p:pic>
    </p:spTree>
    <p:extLst>
      <p:ext uri="{BB962C8B-B14F-4D97-AF65-F5344CB8AC3E}">
        <p14:creationId xmlns:p14="http://schemas.microsoft.com/office/powerpoint/2010/main" val="1576593931"/>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C00000"/>
                </a:solidFill>
                <a:latin typeface="Tajawal ExtraBold" panose="00000800000000000000" pitchFamily="2" charset="-78"/>
                <a:cs typeface="Tajawal ExtraBold" panose="00000800000000000000" pitchFamily="2" charset="-78"/>
              </a:rPr>
              <a:t>leader</a:t>
            </a:r>
            <a:r>
              <a:rPr lang="en-US" sz="2200" b="1" dirty="0">
                <a:solidFill>
                  <a:srgbClr val="0A1F61"/>
                </a:solidFill>
                <a:latin typeface="Tajawal ExtraBold" panose="00000800000000000000" pitchFamily="2" charset="-78"/>
                <a:cs typeface="Tajawal ExtraBold" panose="00000800000000000000" pitchFamily="2" charset="-78"/>
              </a:rPr>
              <a:t> will increasingly act as an </a:t>
            </a:r>
            <a:r>
              <a:rPr lang="en-US" sz="2200" b="1" dirty="0">
                <a:solidFill>
                  <a:srgbClr val="C00000"/>
                </a:solidFill>
                <a:latin typeface="Tajawal ExtraBold" panose="00000800000000000000" pitchFamily="2" charset="-78"/>
                <a:cs typeface="Tajawal ExtraBold" panose="00000800000000000000" pitchFamily="2" charset="-78"/>
              </a:rPr>
              <a:t>online influencer and integrator of virtual identities </a:t>
            </a:r>
            <a:r>
              <a:rPr lang="ar-EG" sz="2200" b="1" dirty="0">
                <a:solidFill>
                  <a:srgbClr val="C00000"/>
                </a:solidFill>
                <a:latin typeface="Tajawal ExtraBold" panose="00000800000000000000" pitchFamily="2" charset="-78"/>
                <a:cs typeface="Tajawal ExtraBold" panose="00000800000000000000" pitchFamily="2" charset="-78"/>
              </a:rPr>
              <a:t>مُدمِج الهويات الافتراضية </a:t>
            </a:r>
            <a:r>
              <a:rPr lang="en-US" sz="2200" b="1" dirty="0">
                <a:solidFill>
                  <a:srgbClr val="0A1F61"/>
                </a:solidFill>
                <a:latin typeface="Tajawal ExtraBold" panose="00000800000000000000" pitchFamily="2" charset="-78"/>
                <a:cs typeface="Tajawal ExtraBold" panose="00000800000000000000" pitchFamily="2" charset="-78"/>
              </a:rPr>
              <a:t>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
        <p:nvSpPr>
          <p:cNvPr id="12" name="TextBox 11">
            <a:extLst>
              <a:ext uri="{FF2B5EF4-FFF2-40B4-BE49-F238E27FC236}">
                <a16:creationId xmlns:a16="http://schemas.microsoft.com/office/drawing/2014/main" id="{A71700F4-4E94-E269-4399-E8FFA87FEC39}"/>
              </a:ext>
            </a:extLst>
          </p:cNvPr>
          <p:cNvSpPr txBox="1"/>
          <p:nvPr/>
        </p:nvSpPr>
        <p:spPr>
          <a:xfrm>
            <a:off x="130614" y="1610200"/>
            <a:ext cx="1653926" cy="5016758"/>
          </a:xfrm>
          <a:prstGeom prst="rect">
            <a:avLst/>
          </a:prstGeom>
          <a:solidFill>
            <a:schemeClr val="accent1">
              <a:lumMod val="20000"/>
              <a:lumOff val="80000"/>
            </a:schemeClr>
          </a:solidFill>
        </p:spPr>
        <p:txBody>
          <a:bodyPr wrap="square">
            <a:spAutoFit/>
          </a:bodyPr>
          <a:lstStyle/>
          <a:p>
            <a:pPr algn="just" rtl="1"/>
            <a:r>
              <a:rPr lang="en-US" sz="1600" b="1" dirty="0" err="1"/>
              <a:t>يشير</a:t>
            </a:r>
            <a:r>
              <a:rPr lang="en-US" sz="1600" b="1" dirty="0"/>
              <a:t> </a:t>
            </a:r>
            <a:r>
              <a:rPr lang="en-US" sz="1600" b="1" dirty="0" err="1">
                <a:solidFill>
                  <a:srgbClr val="C00000"/>
                </a:solidFill>
              </a:rPr>
              <a:t>الاضطراب</a:t>
            </a:r>
            <a:r>
              <a:rPr lang="en-US" sz="1600" b="1" dirty="0">
                <a:solidFill>
                  <a:srgbClr val="C00000"/>
                </a:solidFill>
              </a:rPr>
              <a:t> </a:t>
            </a:r>
            <a:r>
              <a:rPr lang="en-US" sz="1600" b="1" dirty="0" err="1">
                <a:solidFill>
                  <a:srgbClr val="C00000"/>
                </a:solidFill>
              </a:rPr>
              <a:t>الرقمي</a:t>
            </a:r>
            <a:r>
              <a:rPr lang="en-US" sz="1600" b="1" dirty="0">
                <a:solidFill>
                  <a:srgbClr val="C00000"/>
                </a:solidFill>
              </a:rPr>
              <a:t> </a:t>
            </a:r>
            <a:r>
              <a:rPr lang="en-US" sz="1600" b="1" dirty="0"/>
              <a:t>إلى </a:t>
            </a:r>
            <a:r>
              <a:rPr lang="en-US" sz="1600" b="1" dirty="0" err="1"/>
              <a:t>تغيير</a:t>
            </a:r>
            <a:r>
              <a:rPr lang="en-US" sz="1600" b="1" dirty="0"/>
              <a:t> في </a:t>
            </a:r>
            <a:r>
              <a:rPr lang="en-US" sz="1600" b="1" dirty="0" err="1"/>
              <a:t>التوقعات</a:t>
            </a:r>
            <a:r>
              <a:rPr lang="en-US" sz="1600" b="1" dirty="0"/>
              <a:t> </a:t>
            </a:r>
            <a:r>
              <a:rPr lang="en-US" sz="1600" b="1" dirty="0" err="1"/>
              <a:t>والسلوكيات</a:t>
            </a:r>
            <a:r>
              <a:rPr lang="en-US" sz="1600" b="1" dirty="0"/>
              <a:t> </a:t>
            </a:r>
            <a:r>
              <a:rPr lang="en-US" sz="1600" b="1" dirty="0" err="1"/>
              <a:t>ناجم</a:t>
            </a:r>
            <a:r>
              <a:rPr lang="en-US" sz="1600" b="1" dirty="0"/>
              <a:t> عن أو يتم </a:t>
            </a:r>
            <a:r>
              <a:rPr lang="en-US" sz="1600" b="1" dirty="0" err="1"/>
              <a:t>التعبير</a:t>
            </a:r>
            <a:r>
              <a:rPr lang="en-US" sz="1600" b="1" dirty="0"/>
              <a:t> </a:t>
            </a:r>
            <a:r>
              <a:rPr lang="en-US" sz="1600" b="1" dirty="0" err="1"/>
              <a:t>عنه</a:t>
            </a:r>
            <a:r>
              <a:rPr lang="en-US" sz="1600" b="1" dirty="0"/>
              <a:t> من خلال </a:t>
            </a:r>
            <a:r>
              <a:rPr lang="en-US" sz="1600" b="1" dirty="0" err="1"/>
              <a:t>القدرات</a:t>
            </a:r>
            <a:r>
              <a:rPr lang="en-US" sz="1600" b="1" dirty="0"/>
              <a:t> أو </a:t>
            </a:r>
            <a:r>
              <a:rPr lang="en-US" sz="1600" b="1" dirty="0" err="1"/>
              <a:t>القنوات</a:t>
            </a:r>
            <a:r>
              <a:rPr lang="en-US" sz="1600" b="1" dirty="0"/>
              <a:t> أو </a:t>
            </a:r>
            <a:r>
              <a:rPr lang="en-US" sz="1600" b="1" dirty="0" err="1"/>
              <a:t>الأصول</a:t>
            </a:r>
            <a:r>
              <a:rPr lang="en-US" sz="1600" b="1" dirty="0"/>
              <a:t> </a:t>
            </a:r>
            <a:r>
              <a:rPr lang="en-US" sz="1600" b="1" dirty="0" err="1"/>
              <a:t>الرقمية</a:t>
            </a:r>
            <a:r>
              <a:rPr lang="en-US" sz="1600" b="1" dirty="0"/>
              <a:t>، </a:t>
            </a:r>
            <a:r>
              <a:rPr lang="en-US" sz="1600" b="1" dirty="0" err="1"/>
              <a:t>مما</a:t>
            </a:r>
            <a:r>
              <a:rPr lang="en-US" sz="1600" b="1" dirty="0"/>
              <a:t> </a:t>
            </a:r>
            <a:r>
              <a:rPr lang="en-US" sz="1600" b="1" dirty="0" err="1"/>
              <a:t>يؤدي</a:t>
            </a:r>
            <a:r>
              <a:rPr lang="en-US" sz="1600" b="1" dirty="0"/>
              <a:t> إلى </a:t>
            </a:r>
            <a:r>
              <a:rPr lang="en-US" sz="1600" b="1" dirty="0" err="1"/>
              <a:t>تغيير</a:t>
            </a:r>
            <a:r>
              <a:rPr lang="en-US" sz="1600" b="1" dirty="0"/>
              <a:t> </a:t>
            </a:r>
            <a:r>
              <a:rPr lang="en-US" sz="1600" b="1" dirty="0" err="1"/>
              <a:t>الثقافة</a:t>
            </a:r>
            <a:r>
              <a:rPr lang="en-US" sz="1600" b="1" dirty="0"/>
              <a:t> أو </a:t>
            </a:r>
            <a:r>
              <a:rPr lang="en-US" sz="1600" b="1" dirty="0" err="1"/>
              <a:t>السوق</a:t>
            </a:r>
            <a:r>
              <a:rPr lang="en-US" sz="1600" b="1" dirty="0"/>
              <a:t> أو </a:t>
            </a:r>
            <a:r>
              <a:rPr lang="en-US" sz="1600" b="1" dirty="0" err="1"/>
              <a:t>الصناعة</a:t>
            </a:r>
            <a:r>
              <a:rPr lang="en-US" sz="1600" b="1" dirty="0"/>
              <a:t> أو </a:t>
            </a:r>
            <a:r>
              <a:rPr lang="en-US" sz="1600" b="1" dirty="0" err="1"/>
              <a:t>العملية</a:t>
            </a:r>
            <a:r>
              <a:rPr lang="en-US" sz="1600" b="1" dirty="0"/>
              <a:t> </a:t>
            </a:r>
            <a:r>
              <a:rPr lang="en-US" sz="1600" b="1" dirty="0" err="1"/>
              <a:t>بشكل</a:t>
            </a:r>
            <a:r>
              <a:rPr lang="en-US" sz="1600" b="1" dirty="0"/>
              <a:t> </a:t>
            </a:r>
            <a:r>
              <a:rPr lang="en-US" sz="1600" b="1" dirty="0" err="1"/>
              <a:t>جذري</a:t>
            </a:r>
            <a:r>
              <a:rPr lang="en-US" sz="1600" b="1" dirty="0"/>
              <a:t>.</a:t>
            </a:r>
          </a:p>
          <a:p>
            <a:pPr algn="just" rtl="1"/>
            <a:r>
              <a:rPr lang="en-US" sz="1600" b="1" dirty="0" err="1">
                <a:solidFill>
                  <a:srgbClr val="C00000"/>
                </a:solidFill>
              </a:rPr>
              <a:t>إدارة</a:t>
            </a:r>
            <a:r>
              <a:rPr lang="en-US" sz="1600" b="1" dirty="0">
                <a:solidFill>
                  <a:srgbClr val="C00000"/>
                </a:solidFill>
              </a:rPr>
              <a:t> </a:t>
            </a:r>
            <a:r>
              <a:rPr lang="en-US" sz="1600" b="1" dirty="0" err="1">
                <a:solidFill>
                  <a:srgbClr val="C00000"/>
                </a:solidFill>
              </a:rPr>
              <a:t>الابتكار</a:t>
            </a:r>
            <a:r>
              <a:rPr lang="en-US" sz="1600" b="1" dirty="0">
                <a:solidFill>
                  <a:srgbClr val="C00000"/>
                </a:solidFill>
              </a:rPr>
              <a:t> </a:t>
            </a:r>
            <a:r>
              <a:rPr lang="en-US" sz="1600" b="1" dirty="0"/>
              <a:t>هي </a:t>
            </a:r>
            <a:r>
              <a:rPr lang="en-US" sz="1600" b="1" dirty="0" err="1"/>
              <a:t>مزيج</a:t>
            </a:r>
            <a:r>
              <a:rPr lang="en-US" sz="1600" b="1" dirty="0"/>
              <a:t> من </a:t>
            </a:r>
            <a:r>
              <a:rPr lang="en-US" sz="1600" b="1" dirty="0" err="1"/>
              <a:t>إدارة</a:t>
            </a:r>
            <a:r>
              <a:rPr lang="en-US" sz="1600" b="1" dirty="0"/>
              <a:t> </a:t>
            </a:r>
            <a:r>
              <a:rPr lang="en-US" sz="1600" b="1" dirty="0" err="1"/>
              <a:t>عمليات</a:t>
            </a:r>
            <a:r>
              <a:rPr lang="en-US" sz="1600" b="1" dirty="0"/>
              <a:t> </a:t>
            </a:r>
            <a:r>
              <a:rPr lang="en-US" sz="1600" b="1" dirty="0" err="1"/>
              <a:t>الابتكار</a:t>
            </a:r>
            <a:r>
              <a:rPr lang="en-US" sz="1600" b="1" dirty="0"/>
              <a:t> </a:t>
            </a:r>
            <a:r>
              <a:rPr lang="en-US" sz="1600" b="1" dirty="0" err="1"/>
              <a:t>وإدارة</a:t>
            </a:r>
            <a:r>
              <a:rPr lang="en-US" sz="1600" b="1" dirty="0"/>
              <a:t> </a:t>
            </a:r>
            <a:r>
              <a:rPr lang="en-US" sz="1600" b="1" dirty="0" err="1"/>
              <a:t>التغيير</a:t>
            </a:r>
            <a:r>
              <a:rPr lang="en-US" sz="1600" b="1" dirty="0"/>
              <a:t>. </a:t>
            </a:r>
            <a:r>
              <a:rPr lang="en-US" sz="1600" b="1" dirty="0" err="1"/>
              <a:t>يتضمن</a:t>
            </a:r>
            <a:r>
              <a:rPr lang="en-US" sz="1600" b="1" dirty="0"/>
              <a:t> </a:t>
            </a:r>
            <a:r>
              <a:rPr lang="en-US" sz="1600" b="1" dirty="0" err="1"/>
              <a:t>مجموعة</a:t>
            </a:r>
            <a:r>
              <a:rPr lang="en-US" sz="1600" b="1" dirty="0"/>
              <a:t> من </a:t>
            </a:r>
            <a:r>
              <a:rPr lang="en-US" sz="1600" b="1" dirty="0" err="1"/>
              <a:t>الأدوات</a:t>
            </a:r>
            <a:r>
              <a:rPr lang="en-US" sz="1600" b="1" dirty="0"/>
              <a:t> التي </a:t>
            </a:r>
            <a:r>
              <a:rPr lang="en-US" sz="1600" b="1" dirty="0" err="1"/>
              <a:t>تسمح</a:t>
            </a:r>
            <a:r>
              <a:rPr lang="en-US" sz="1600" b="1" dirty="0"/>
              <a:t> </a:t>
            </a:r>
            <a:r>
              <a:rPr lang="en-US" sz="1600" b="1" dirty="0" err="1"/>
              <a:t>للمديرين</a:t>
            </a:r>
            <a:r>
              <a:rPr lang="en-US" sz="1600" b="1" dirty="0"/>
              <a:t> </a:t>
            </a:r>
            <a:r>
              <a:rPr lang="en-US" sz="1600" b="1" dirty="0" err="1"/>
              <a:t>والعاملين</a:t>
            </a:r>
            <a:r>
              <a:rPr lang="en-US" sz="1600" b="1" dirty="0"/>
              <a:t> أو </a:t>
            </a:r>
            <a:r>
              <a:rPr lang="en-US" sz="1600" b="1" dirty="0" err="1"/>
              <a:t>المستخدمين</a:t>
            </a:r>
            <a:r>
              <a:rPr lang="en-US" sz="1600" b="1" dirty="0"/>
              <a:t> </a:t>
            </a:r>
            <a:r>
              <a:rPr lang="en-US" sz="1600" b="1" dirty="0" err="1"/>
              <a:t>بالتعاون</a:t>
            </a:r>
            <a:r>
              <a:rPr lang="en-US" sz="1600" b="1" dirty="0"/>
              <a:t> مع </a:t>
            </a:r>
            <a:r>
              <a:rPr lang="en-US" sz="1600" b="1" dirty="0" err="1"/>
              <a:t>فهم</a:t>
            </a:r>
            <a:r>
              <a:rPr lang="en-US" sz="1600" b="1" dirty="0"/>
              <a:t> </a:t>
            </a:r>
            <a:r>
              <a:rPr lang="en-US" sz="1600" b="1" dirty="0" err="1"/>
              <a:t>مشترك</a:t>
            </a:r>
            <a:r>
              <a:rPr lang="en-US" sz="1600" b="1" dirty="0"/>
              <a:t> </a:t>
            </a:r>
            <a:r>
              <a:rPr lang="en-US" sz="1600" b="1" dirty="0" err="1"/>
              <a:t>للعمليات</a:t>
            </a:r>
            <a:r>
              <a:rPr lang="en-US" sz="1600" b="1" dirty="0"/>
              <a:t> </a:t>
            </a:r>
            <a:r>
              <a:rPr lang="en-US" sz="1600" b="1" dirty="0" err="1"/>
              <a:t>والأهداف</a:t>
            </a:r>
            <a:r>
              <a:rPr lang="en-US" sz="1600" b="1" dirty="0"/>
              <a:t>.</a:t>
            </a:r>
          </a:p>
        </p:txBody>
      </p:sp>
      <p:sp>
        <p:nvSpPr>
          <p:cNvPr id="13" name="TextBox 12">
            <a:extLst>
              <a:ext uri="{FF2B5EF4-FFF2-40B4-BE49-F238E27FC236}">
                <a16:creationId xmlns:a16="http://schemas.microsoft.com/office/drawing/2014/main" id="{514F8E7A-47FC-12FA-8704-32C9099A23EF}"/>
              </a:ext>
            </a:extLst>
          </p:cNvPr>
          <p:cNvSpPr txBox="1"/>
          <p:nvPr/>
        </p:nvSpPr>
        <p:spPr>
          <a:xfrm>
            <a:off x="2351163" y="6206491"/>
            <a:ext cx="6230678" cy="646331"/>
          </a:xfrm>
          <a:prstGeom prst="rect">
            <a:avLst/>
          </a:prstGeom>
          <a:solidFill>
            <a:schemeClr val="bg1"/>
          </a:solidFill>
        </p:spPr>
        <p:txBody>
          <a:bodyPr wrap="square">
            <a:spAutoFit/>
          </a:bodyPr>
          <a:lstStyle/>
          <a:p>
            <a:pPr algn="r" rtl="1"/>
            <a:r>
              <a:rPr lang="en-US" b="1" dirty="0">
                <a:solidFill>
                  <a:srgbClr val="C00000"/>
                </a:solidFill>
              </a:rPr>
              <a:t>إن </a:t>
            </a:r>
            <a:r>
              <a:rPr lang="en-US" b="1" dirty="0" err="1">
                <a:solidFill>
                  <a:srgbClr val="C00000"/>
                </a:solidFill>
              </a:rPr>
              <a:t>الميزة</a:t>
            </a:r>
            <a:r>
              <a:rPr lang="en-US" b="1" dirty="0">
                <a:solidFill>
                  <a:srgbClr val="C00000"/>
                </a:solidFill>
              </a:rPr>
              <a:t> </a:t>
            </a:r>
            <a:r>
              <a:rPr lang="en-US" b="1" dirty="0" err="1">
                <a:solidFill>
                  <a:srgbClr val="C00000"/>
                </a:solidFill>
              </a:rPr>
              <a:t>التنافسية</a:t>
            </a:r>
            <a:r>
              <a:rPr lang="en-US" b="1" dirty="0">
                <a:solidFill>
                  <a:srgbClr val="C00000"/>
                </a:solidFill>
              </a:rPr>
              <a:t> </a:t>
            </a:r>
            <a:r>
              <a:rPr lang="en-US" b="1" dirty="0" err="1">
                <a:solidFill>
                  <a:srgbClr val="C00000"/>
                </a:solidFill>
              </a:rPr>
              <a:t>المستدامة</a:t>
            </a:r>
            <a:r>
              <a:rPr lang="en-US" b="1" dirty="0">
                <a:solidFill>
                  <a:srgbClr val="C00000"/>
                </a:solidFill>
              </a:rPr>
              <a:t> التي </a:t>
            </a:r>
            <a:r>
              <a:rPr lang="en-US" b="1" dirty="0" err="1">
                <a:solidFill>
                  <a:srgbClr val="C00000"/>
                </a:solidFill>
              </a:rPr>
              <a:t>توفرها</a:t>
            </a:r>
            <a:r>
              <a:rPr lang="en-US" b="1" dirty="0">
                <a:solidFill>
                  <a:srgbClr val="C00000"/>
                </a:solidFill>
              </a:rPr>
              <a:t> </a:t>
            </a:r>
            <a:r>
              <a:rPr lang="en-US" b="1" dirty="0" err="1">
                <a:solidFill>
                  <a:srgbClr val="C00000"/>
                </a:solidFill>
              </a:rPr>
              <a:t>التكنولوجيا</a:t>
            </a:r>
            <a:r>
              <a:rPr lang="en-US" b="1" dirty="0">
                <a:solidFill>
                  <a:srgbClr val="C00000"/>
                </a:solidFill>
              </a:rPr>
              <a:t> </a:t>
            </a:r>
            <a:r>
              <a:rPr lang="en-US" b="1" dirty="0" err="1">
                <a:solidFill>
                  <a:srgbClr val="C00000"/>
                </a:solidFill>
              </a:rPr>
              <a:t>والرقمنة</a:t>
            </a:r>
            <a:r>
              <a:rPr lang="en-US" b="1" dirty="0">
                <a:solidFill>
                  <a:srgbClr val="C00000"/>
                </a:solidFill>
              </a:rPr>
              <a:t> </a:t>
            </a:r>
            <a:r>
              <a:rPr lang="en-US" b="1" dirty="0" err="1">
                <a:solidFill>
                  <a:srgbClr val="C00000"/>
                </a:solidFill>
              </a:rPr>
              <a:t>تمكن</a:t>
            </a:r>
            <a:r>
              <a:rPr lang="en-US" b="1" dirty="0">
                <a:solidFill>
                  <a:srgbClr val="C00000"/>
                </a:solidFill>
              </a:rPr>
              <a:t> </a:t>
            </a:r>
            <a:r>
              <a:rPr lang="en-US" b="1" dirty="0" err="1">
                <a:solidFill>
                  <a:srgbClr val="C00000"/>
                </a:solidFill>
              </a:rPr>
              <a:t>الشركات</a:t>
            </a:r>
            <a:r>
              <a:rPr lang="en-US" b="1" dirty="0">
                <a:solidFill>
                  <a:srgbClr val="C00000"/>
                </a:solidFill>
              </a:rPr>
              <a:t> من </a:t>
            </a:r>
            <a:r>
              <a:rPr lang="en-US" b="1" dirty="0" err="1">
                <a:solidFill>
                  <a:srgbClr val="C00000"/>
                </a:solidFill>
              </a:rPr>
              <a:t>إنشاء</a:t>
            </a:r>
            <a:r>
              <a:rPr lang="en-US" b="1" dirty="0">
                <a:solidFill>
                  <a:srgbClr val="C00000"/>
                </a:solidFill>
              </a:rPr>
              <a:t> </a:t>
            </a:r>
            <a:r>
              <a:rPr lang="en-US" b="1" dirty="0" err="1">
                <a:solidFill>
                  <a:srgbClr val="C00000"/>
                </a:solidFill>
              </a:rPr>
              <a:t>هدف</a:t>
            </a:r>
            <a:r>
              <a:rPr lang="en-US" b="1" dirty="0">
                <a:solidFill>
                  <a:srgbClr val="C00000"/>
                </a:solidFill>
              </a:rPr>
              <a:t> </a:t>
            </a:r>
            <a:r>
              <a:rPr lang="en-US" b="1" dirty="0" err="1">
                <a:solidFill>
                  <a:srgbClr val="C00000"/>
                </a:solidFill>
              </a:rPr>
              <a:t>للرقمنة</a:t>
            </a:r>
            <a:r>
              <a:rPr lang="en-US" b="1" dirty="0">
                <a:solidFill>
                  <a:srgbClr val="C00000"/>
                </a:solidFill>
              </a:rPr>
              <a:t> </a:t>
            </a:r>
            <a:r>
              <a:rPr lang="en-US" b="1" dirty="0" err="1">
                <a:solidFill>
                  <a:srgbClr val="C00000"/>
                </a:solidFill>
              </a:rPr>
              <a:t>وتوجيه</a:t>
            </a:r>
            <a:r>
              <a:rPr lang="en-US" b="1" dirty="0">
                <a:solidFill>
                  <a:srgbClr val="C00000"/>
                </a:solidFill>
              </a:rPr>
              <a:t> </a:t>
            </a:r>
            <a:r>
              <a:rPr lang="en-US" b="1" dirty="0" err="1">
                <a:solidFill>
                  <a:srgbClr val="C00000"/>
                </a:solidFill>
              </a:rPr>
              <a:t>المؤسسات</a:t>
            </a:r>
            <a:r>
              <a:rPr lang="en-US" b="1" dirty="0">
                <a:solidFill>
                  <a:srgbClr val="C00000"/>
                </a:solidFill>
              </a:rPr>
              <a:t> في </a:t>
            </a:r>
            <a:r>
              <a:rPr lang="en-US" b="1" dirty="0" err="1">
                <a:solidFill>
                  <a:srgbClr val="C00000"/>
                </a:solidFill>
              </a:rPr>
              <a:t>تحديد</a:t>
            </a:r>
            <a:r>
              <a:rPr lang="en-US" b="1" dirty="0">
                <a:solidFill>
                  <a:srgbClr val="C00000"/>
                </a:solidFill>
              </a:rPr>
              <a:t> </a:t>
            </a:r>
            <a:r>
              <a:rPr lang="en-US" b="1" dirty="0" err="1">
                <a:solidFill>
                  <a:srgbClr val="C00000"/>
                </a:solidFill>
              </a:rPr>
              <a:t>كيفية</a:t>
            </a:r>
            <a:r>
              <a:rPr lang="en-US" b="1" dirty="0">
                <a:solidFill>
                  <a:srgbClr val="C00000"/>
                </a:solidFill>
              </a:rPr>
              <a:t> </a:t>
            </a:r>
            <a:r>
              <a:rPr lang="en-US" b="1" dirty="0" err="1">
                <a:solidFill>
                  <a:srgbClr val="C00000"/>
                </a:solidFill>
              </a:rPr>
              <a:t>تحقيق</a:t>
            </a:r>
            <a:r>
              <a:rPr lang="en-US" b="1" dirty="0">
                <a:solidFill>
                  <a:srgbClr val="C00000"/>
                </a:solidFill>
              </a:rPr>
              <a:t> </a:t>
            </a:r>
            <a:r>
              <a:rPr lang="en-US" b="1" dirty="0" err="1">
                <a:solidFill>
                  <a:srgbClr val="C00000"/>
                </a:solidFill>
              </a:rPr>
              <a:t>هذا</a:t>
            </a:r>
            <a:r>
              <a:rPr lang="en-US" b="1" dirty="0">
                <a:solidFill>
                  <a:srgbClr val="C00000"/>
                </a:solidFill>
              </a:rPr>
              <a:t> </a:t>
            </a:r>
            <a:r>
              <a:rPr lang="en-US" b="1" dirty="0" err="1">
                <a:solidFill>
                  <a:srgbClr val="C00000"/>
                </a:solidFill>
              </a:rPr>
              <a:t>الهدف</a:t>
            </a:r>
            <a:r>
              <a:rPr lang="en-US" b="1" dirty="0">
                <a:solidFill>
                  <a:srgbClr val="C00000"/>
                </a:solidFill>
              </a:rPr>
              <a:t>.</a:t>
            </a: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6812" y="1355749"/>
            <a:ext cx="10818985" cy="4407681"/>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a:t>
            </a:r>
            <a:r>
              <a:rPr lang="en-US" sz="2200" b="1" dirty="0">
                <a:solidFill>
                  <a:srgbClr val="C00000"/>
                </a:solidFill>
                <a:latin typeface="Tajawal ExtraBold" panose="00000800000000000000" pitchFamily="2" charset="-78"/>
                <a:cs typeface="Tajawal ExtraBold" panose="00000800000000000000" pitchFamily="2" charset="-78"/>
              </a:rPr>
              <a:t>Industry 4.0 era</a:t>
            </a:r>
            <a:r>
              <a:rPr lang="en-US" sz="2200" b="1"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EE3EF4C1-EF94-6F93-A167-74200868ACD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89988"/>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0" name="TextBox 9">
            <a:extLst>
              <a:ext uri="{FF2B5EF4-FFF2-40B4-BE49-F238E27FC236}">
                <a16:creationId xmlns:a16="http://schemas.microsoft.com/office/drawing/2014/main" id="{663CBEE8-C588-D310-8073-15DC5783E478}"/>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13293"/>
            <a:ext cx="6784217" cy="5170646"/>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0" name="TextBox 9">
            <a:extLst>
              <a:ext uri="{FF2B5EF4-FFF2-40B4-BE49-F238E27FC236}">
                <a16:creationId xmlns:a16="http://schemas.microsoft.com/office/drawing/2014/main" id="{94E3946E-0D66-81AF-3C44-E81B1B01BC9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7" name="Scroll: Vertical 6">
            <a:extLst>
              <a:ext uri="{FF2B5EF4-FFF2-40B4-BE49-F238E27FC236}">
                <a16:creationId xmlns:a16="http://schemas.microsoft.com/office/drawing/2014/main" id="{C1CB7946-0290-46E2-1300-2A8D435A8FB2}"/>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1" name="Picture 10" descr="Icon&#10;&#10;Description automatically generated">
            <a:extLst>
              <a:ext uri="{FF2B5EF4-FFF2-40B4-BE49-F238E27FC236}">
                <a16:creationId xmlns:a16="http://schemas.microsoft.com/office/drawing/2014/main" id="{FDC9443D-A66D-4599-81CC-2382F8C078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209" y="577737"/>
            <a:ext cx="1469179" cy="1412702"/>
          </a:xfrm>
          <a:prstGeom prst="rect">
            <a:avLst/>
          </a:prstGeom>
        </p:spPr>
      </p:pic>
      <p:sp>
        <p:nvSpPr>
          <p:cNvPr id="12" name="TextBox 11">
            <a:extLst>
              <a:ext uri="{FF2B5EF4-FFF2-40B4-BE49-F238E27FC236}">
                <a16:creationId xmlns:a16="http://schemas.microsoft.com/office/drawing/2014/main" id="{940C1EF8-3D45-A7A2-ECF3-38A0F511230D}"/>
              </a:ext>
            </a:extLst>
          </p:cNvPr>
          <p:cNvSpPr txBox="1"/>
          <p:nvPr/>
        </p:nvSpPr>
        <p:spPr>
          <a:xfrm>
            <a:off x="166204" y="1295416"/>
            <a:ext cx="1870815" cy="5355312"/>
          </a:xfrm>
          <a:prstGeom prst="rect">
            <a:avLst/>
          </a:prstGeom>
          <a:solidFill>
            <a:schemeClr val="bg1"/>
          </a:solidFill>
        </p:spPr>
        <p:txBody>
          <a:bodyPr wrap="square">
            <a:spAutoFit/>
          </a:bodyPr>
          <a:lstStyle/>
          <a:p>
            <a:pPr algn="just" rtl="1"/>
            <a:r>
              <a:rPr lang="en-US" b="1" dirty="0" err="1"/>
              <a:t>تستفيد</a:t>
            </a:r>
            <a:r>
              <a:rPr lang="en-US" b="1" dirty="0"/>
              <a:t> </a:t>
            </a:r>
            <a:r>
              <a:rPr lang="en-US" b="1" dirty="0" err="1"/>
              <a:t>عملية</a:t>
            </a:r>
            <a:r>
              <a:rPr lang="en-US" b="1" dirty="0"/>
              <a:t> </a:t>
            </a:r>
            <a:r>
              <a:rPr lang="en-US" b="1" dirty="0" err="1"/>
              <a:t>القيادة</a:t>
            </a:r>
            <a:r>
              <a:rPr lang="en-US" b="1" dirty="0"/>
              <a:t> </a:t>
            </a:r>
            <a:r>
              <a:rPr lang="en-US" b="1" dirty="0" err="1"/>
              <a:t>الرقمية</a:t>
            </a:r>
            <a:r>
              <a:rPr lang="en-US" b="1" dirty="0"/>
              <a:t> من </a:t>
            </a:r>
            <a:r>
              <a:rPr lang="en-US" b="1" dirty="0" err="1"/>
              <a:t>أربع</a:t>
            </a:r>
            <a:r>
              <a:rPr lang="en-US" b="1" dirty="0"/>
              <a:t> </a:t>
            </a:r>
            <a:r>
              <a:rPr lang="en-US" b="1" dirty="0" err="1"/>
              <a:t>منصات</a:t>
            </a:r>
            <a:r>
              <a:rPr lang="en-US" b="1" dirty="0"/>
              <a:t> </a:t>
            </a:r>
            <a:r>
              <a:rPr lang="en-US" b="1" dirty="0" err="1"/>
              <a:t>مهمة</a:t>
            </a:r>
            <a:r>
              <a:rPr lang="en-US" b="1" dirty="0"/>
              <a:t> </a:t>
            </a:r>
            <a:r>
              <a:rPr lang="en-US" b="1" dirty="0" err="1"/>
              <a:t>لتسهيل</a:t>
            </a:r>
            <a:r>
              <a:rPr lang="en-US" b="1" dirty="0"/>
              <a:t> </a:t>
            </a:r>
            <a:r>
              <a:rPr lang="en-US" b="1" dirty="0" err="1"/>
              <a:t>تحولات</a:t>
            </a:r>
            <a:r>
              <a:rPr lang="en-US" b="1" dirty="0"/>
              <a:t> </a:t>
            </a:r>
            <a:r>
              <a:rPr lang="en-US" b="1" dirty="0" err="1"/>
              <a:t>الأعمال</a:t>
            </a:r>
            <a:endParaRPr lang="en-US" b="1" dirty="0"/>
          </a:p>
          <a:p>
            <a:pPr algn="just" rtl="1"/>
            <a:r>
              <a:rPr lang="en-US" b="1" dirty="0"/>
              <a:t>:• </a:t>
            </a:r>
            <a:r>
              <a:rPr lang="en-US" b="1" dirty="0" err="1"/>
              <a:t>منصة</a:t>
            </a:r>
            <a:r>
              <a:rPr lang="en-US" b="1" dirty="0"/>
              <a:t> </a:t>
            </a:r>
            <a:r>
              <a:rPr lang="en-US" b="1" dirty="0" err="1"/>
              <a:t>ابتكار</a:t>
            </a:r>
            <a:r>
              <a:rPr lang="en-US" b="1" dirty="0"/>
              <a:t> </a:t>
            </a:r>
            <a:r>
              <a:rPr lang="en-US" b="1" dirty="0" err="1"/>
              <a:t>تشجع</a:t>
            </a:r>
            <a:r>
              <a:rPr lang="en-US" b="1" dirty="0"/>
              <a:t> </a:t>
            </a:r>
            <a:r>
              <a:rPr lang="en-US" b="1" dirty="0" err="1"/>
              <a:t>الفرق</a:t>
            </a:r>
            <a:r>
              <a:rPr lang="en-US" b="1" dirty="0"/>
              <a:t> على </a:t>
            </a:r>
            <a:r>
              <a:rPr lang="en-US" b="1" dirty="0" err="1"/>
              <a:t>اكتشاف</a:t>
            </a:r>
            <a:r>
              <a:rPr lang="en-US" b="1" dirty="0"/>
              <a:t> </a:t>
            </a:r>
            <a:r>
              <a:rPr lang="en-US" b="1" dirty="0" err="1"/>
              <a:t>أفكار</a:t>
            </a:r>
            <a:r>
              <a:rPr lang="en-US" b="1" dirty="0"/>
              <a:t> </a:t>
            </a:r>
            <a:r>
              <a:rPr lang="en-US" b="1" dirty="0" err="1"/>
              <a:t>خلق</a:t>
            </a:r>
            <a:r>
              <a:rPr lang="en-US" b="1" dirty="0"/>
              <a:t> </a:t>
            </a:r>
            <a:r>
              <a:rPr lang="en-US" b="1" dirty="0" err="1"/>
              <a:t>القيمة</a:t>
            </a:r>
            <a:r>
              <a:rPr lang="en-US" b="1" dirty="0"/>
              <a:t> من خلال </a:t>
            </a:r>
            <a:r>
              <a:rPr lang="en-US" b="1" dirty="0" err="1"/>
              <a:t>التحولات</a:t>
            </a:r>
            <a:r>
              <a:rPr lang="en-US" b="1" dirty="0"/>
              <a:t> </a:t>
            </a:r>
            <a:r>
              <a:rPr lang="en-US" b="1" dirty="0" err="1"/>
              <a:t>الرقمية</a:t>
            </a:r>
            <a:endParaRPr lang="en-US" b="1" dirty="0"/>
          </a:p>
          <a:p>
            <a:pPr algn="just" rtl="1"/>
            <a:r>
              <a:rPr lang="en-US" b="1" dirty="0"/>
              <a:t>.• </a:t>
            </a:r>
            <a:r>
              <a:rPr lang="en-US" b="1" dirty="0" err="1"/>
              <a:t>نظام</a:t>
            </a:r>
            <a:r>
              <a:rPr lang="en-US" b="1" dirty="0"/>
              <a:t> </a:t>
            </a:r>
            <a:r>
              <a:rPr lang="en-US" b="1" dirty="0" err="1"/>
              <a:t>مرن</a:t>
            </a:r>
            <a:r>
              <a:rPr lang="en-US" b="1" dirty="0"/>
              <a:t> </a:t>
            </a:r>
            <a:r>
              <a:rPr lang="en-US" b="1" dirty="0" err="1"/>
              <a:t>ومنصة</a:t>
            </a:r>
            <a:r>
              <a:rPr lang="en-US" b="1" dirty="0"/>
              <a:t> </a:t>
            </a:r>
            <a:r>
              <a:rPr lang="en-US" b="1" dirty="0" err="1"/>
              <a:t>أعمال</a:t>
            </a:r>
            <a:r>
              <a:rPr lang="en-US" b="1" dirty="0"/>
              <a:t> </a:t>
            </a:r>
            <a:r>
              <a:rPr lang="en-US" b="1" dirty="0" err="1"/>
              <a:t>لتصميم</a:t>
            </a:r>
            <a:r>
              <a:rPr lang="en-US" b="1" dirty="0"/>
              <a:t> </a:t>
            </a:r>
            <a:r>
              <a:rPr lang="en-US" b="1" dirty="0" err="1"/>
              <a:t>تطبيقات</a:t>
            </a:r>
            <a:r>
              <a:rPr lang="en-US" b="1" dirty="0"/>
              <a:t> </a:t>
            </a:r>
            <a:r>
              <a:rPr lang="en-US" b="1" dirty="0" err="1"/>
              <a:t>تكنولوجيا</a:t>
            </a:r>
            <a:r>
              <a:rPr lang="en-US" b="1" dirty="0"/>
              <a:t> </a:t>
            </a:r>
            <a:r>
              <a:rPr lang="en-US" b="1" dirty="0" err="1"/>
              <a:t>المعلومات</a:t>
            </a:r>
            <a:r>
              <a:rPr lang="en-US" b="1" dirty="0"/>
              <a:t> </a:t>
            </a:r>
            <a:r>
              <a:rPr lang="en-US" b="1" dirty="0" err="1"/>
              <a:t>وتقديمها</a:t>
            </a:r>
            <a:r>
              <a:rPr lang="en-US" b="1" dirty="0"/>
              <a:t> </a:t>
            </a:r>
            <a:r>
              <a:rPr lang="en-US" b="1" dirty="0" err="1"/>
              <a:t>بسرعة</a:t>
            </a:r>
            <a:endParaRPr lang="en-US" b="1" dirty="0"/>
          </a:p>
          <a:p>
            <a:pPr algn="just" rtl="1"/>
            <a:r>
              <a:rPr lang="en-US" b="1" dirty="0"/>
              <a:t>.• </a:t>
            </a:r>
            <a:r>
              <a:rPr lang="en-US" b="1" dirty="0" err="1"/>
              <a:t>منصة</a:t>
            </a:r>
            <a:r>
              <a:rPr lang="en-US" b="1" dirty="0"/>
              <a:t> </a:t>
            </a:r>
            <a:r>
              <a:rPr lang="en-US" b="1" dirty="0" err="1"/>
              <a:t>تعليمية</a:t>
            </a:r>
            <a:r>
              <a:rPr lang="en-US" b="1" dirty="0"/>
              <a:t> </a:t>
            </a:r>
            <a:r>
              <a:rPr lang="en-US" b="1" dirty="0" err="1"/>
              <a:t>تعزز</a:t>
            </a:r>
            <a:r>
              <a:rPr lang="en-US" b="1" dirty="0"/>
              <a:t> </a:t>
            </a:r>
            <a:r>
              <a:rPr lang="en-US" b="1" dirty="0" err="1"/>
              <a:t>الخطاب</a:t>
            </a:r>
            <a:r>
              <a:rPr lang="en-US" b="1" dirty="0"/>
              <a:t> </a:t>
            </a:r>
            <a:r>
              <a:rPr lang="en-US" b="1" dirty="0" err="1"/>
              <a:t>التأملي</a:t>
            </a:r>
            <a:r>
              <a:rPr lang="en-US" b="1" dirty="0"/>
              <a:t> </a:t>
            </a:r>
            <a:r>
              <a:rPr lang="en-US" b="1" dirty="0" err="1"/>
              <a:t>وبناء</a:t>
            </a:r>
            <a:r>
              <a:rPr lang="en-US" b="1" dirty="0"/>
              <a:t> </a:t>
            </a:r>
            <a:r>
              <a:rPr lang="en-US" b="1" dirty="0" err="1"/>
              <a:t>القدرات</a:t>
            </a:r>
            <a:r>
              <a:rPr lang="en-US" b="1" dirty="0"/>
              <a:t> </a:t>
            </a:r>
            <a:r>
              <a:rPr lang="en-US" b="1" dirty="0" err="1"/>
              <a:t>التنظيمية</a:t>
            </a:r>
            <a:endParaRPr lang="en-US" b="1" dirty="0"/>
          </a:p>
          <a:p>
            <a:pPr algn="just" rtl="1"/>
            <a:r>
              <a:rPr lang="en-US" b="1" dirty="0"/>
              <a:t>.• </a:t>
            </a:r>
            <a:r>
              <a:rPr lang="en-US" b="1" dirty="0" err="1"/>
              <a:t>أنها</a:t>
            </a:r>
            <a:r>
              <a:rPr lang="en-US" b="1" dirty="0"/>
              <a:t> </a:t>
            </a:r>
            <a:r>
              <a:rPr lang="en-US" b="1" dirty="0" err="1"/>
              <a:t>بمثابة</a:t>
            </a:r>
            <a:r>
              <a:rPr lang="en-US" b="1" dirty="0"/>
              <a:t> </a:t>
            </a:r>
            <a:r>
              <a:rPr lang="en-US" b="1" dirty="0" err="1"/>
              <a:t>منصة</a:t>
            </a:r>
            <a:r>
              <a:rPr lang="en-US" b="1" dirty="0"/>
              <a:t> </a:t>
            </a:r>
            <a:r>
              <a:rPr lang="en-US" b="1" dirty="0" err="1"/>
              <a:t>اعتماد</a:t>
            </a:r>
            <a:r>
              <a:rPr lang="en-US" b="1" dirty="0"/>
              <a:t> </a:t>
            </a:r>
            <a:r>
              <a:rPr lang="en-US" b="1" dirty="0" err="1"/>
              <a:t>لتحديد</a:t>
            </a:r>
            <a:r>
              <a:rPr lang="en-US" b="1" dirty="0"/>
              <a:t> </a:t>
            </a:r>
            <a:r>
              <a:rPr lang="en-US" b="1" dirty="0" err="1"/>
              <a:t>متى</a:t>
            </a:r>
            <a:r>
              <a:rPr lang="en-US" b="1" dirty="0"/>
              <a:t> </a:t>
            </a:r>
            <a:r>
              <a:rPr lang="en-US" b="1" dirty="0" err="1"/>
              <a:t>وكيف</a:t>
            </a:r>
            <a:r>
              <a:rPr lang="en-US" b="1" dirty="0"/>
              <a:t> يتم </a:t>
            </a:r>
            <a:r>
              <a:rPr lang="en-US" b="1" dirty="0" err="1"/>
              <a:t>تنفيذ</a:t>
            </a:r>
            <a:r>
              <a:rPr lang="en-US" b="1" dirty="0"/>
              <a:t> </a:t>
            </a:r>
            <a:r>
              <a:rPr lang="en-US" b="1" dirty="0" err="1"/>
              <a:t>التحولات</a:t>
            </a:r>
            <a:r>
              <a:rPr lang="en-US" b="1" dirty="0"/>
              <a:t> </a:t>
            </a:r>
            <a:r>
              <a:rPr lang="en-US" b="1" dirty="0" err="1"/>
              <a:t>الرقمية</a:t>
            </a:r>
            <a:r>
              <a:rPr lang="en-US" b="1" dirty="0"/>
              <a:t>.</a:t>
            </a:r>
          </a:p>
        </p:txBody>
      </p:sp>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leadership </a:t>
            </a:r>
            <a:r>
              <a:rPr lang="en-US" sz="2400" b="1" dirty="0">
                <a:solidFill>
                  <a:srgbClr val="0A1F61"/>
                </a:solidFill>
                <a:latin typeface="Tajawal ExtraBold" panose="00000800000000000000" pitchFamily="2" charset="-78"/>
                <a:cs typeface="Tajawal ExtraBold" panose="00000800000000000000" pitchFamily="2" charset="-78"/>
              </a:rPr>
              <a:t>is founded on the systematic interaction and interdependence of </a:t>
            </a:r>
            <a:r>
              <a:rPr lang="en-US" sz="2400" b="1" dirty="0">
                <a:solidFill>
                  <a:srgbClr val="C00000"/>
                </a:solidFill>
                <a:latin typeface="Tajawal ExtraBold" panose="00000800000000000000" pitchFamily="2" charset="-78"/>
                <a:cs typeface="Tajawal ExtraBold" panose="00000800000000000000" pitchFamily="2" charset="-78"/>
              </a:rPr>
              <a:t>three functional areas </a:t>
            </a:r>
            <a:r>
              <a:rPr lang="en-US" sz="2400" b="1" dirty="0">
                <a:solidFill>
                  <a:srgbClr val="0A1F61"/>
                </a:solidFill>
                <a:latin typeface="Tajawal ExtraBold" panose="00000800000000000000" pitchFamily="2" charset="-78"/>
                <a:cs typeface="Tajawal ExtraBold" panose="00000800000000000000" pitchFamily="2" charset="-78"/>
              </a:rPr>
              <a:t>(</a:t>
            </a:r>
            <a:r>
              <a:rPr lang="en-US" sz="2400" b="1" u="sng" dirty="0">
                <a:solidFill>
                  <a:srgbClr val="FF0000"/>
                </a:solidFill>
                <a:latin typeface="Tajawal ExtraBold" panose="00000800000000000000" pitchFamily="2" charset="-78"/>
                <a:cs typeface="Tajawal ExtraBold" panose="00000800000000000000" pitchFamily="2" charset="-78"/>
              </a:rPr>
              <a:t>strategic leadership, entrepreneurialism, and digital technology)</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0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Governance</a:t>
            </a:r>
            <a:r>
              <a:rPr lang="ar-EG" sz="2400" b="1" dirty="0">
                <a:solidFill>
                  <a:srgbClr val="C00000"/>
                </a:solidFill>
                <a:latin typeface="Tajawal ExtraBold" panose="00000800000000000000" pitchFamily="2" charset="-78"/>
                <a:cs typeface="Tajawal ExtraBold" panose="00000800000000000000" pitchFamily="2" charset="-78"/>
              </a:rPr>
              <a:t> الحوكمة </a:t>
            </a:r>
            <a:r>
              <a:rPr lang="en-US" sz="2400" b="1" dirty="0">
                <a:solidFill>
                  <a:srgbClr val="0A1F61"/>
                </a:solidFill>
                <a:latin typeface="Tajawal ExtraBold" panose="00000800000000000000" pitchFamily="2" charset="-78"/>
                <a:cs typeface="Tajawal ExtraBold" panose="00000800000000000000" pitchFamily="2" charset="-78"/>
              </a:rPr>
              <a:t> is the process of establishing a digital organization, including its vision, values, structure, culture, and decision-making procedures, as well as adjusting personnel management, virtual teams, knowledge management, and communication and cooperation on an individual basis.</a:t>
            </a:r>
            <a:endParaRPr lang="ar-EG" sz="2400" b="1" dirty="0">
              <a:solidFill>
                <a:srgbClr val="0A1F61"/>
              </a:solidFill>
              <a:latin typeface="Tajawal ExtraBold" panose="00000800000000000000" pitchFamily="2" charset="-78"/>
              <a:cs typeface="Tajawal ExtraBold" panose="00000800000000000000" pitchFamily="2" charset="-78"/>
            </a:endParaRPr>
          </a:p>
          <a:p>
            <a:pPr algn="just" rtl="1"/>
            <a:r>
              <a:rPr lang="ar-EG" sz="2400" b="1" dirty="0">
                <a:solidFill>
                  <a:srgbClr val="0A1F61"/>
                </a:solidFill>
                <a:latin typeface="Tajawal ExtraBold" panose="00000800000000000000" pitchFamily="2" charset="-78"/>
                <a:cs typeface="Tajawal ExtraBold" panose="00000800000000000000" pitchFamily="2" charset="-78"/>
              </a:rPr>
              <a:t>الحوكمة هي عملية إنشاء منظمة رقمية، بما في ذلك رؤيتها وقيمها وهيكلها وثقافتها وإجراءات صنع القرار، بالإضافة إلى ضبط إدارة شؤون الموظفين والفرق الافتراضية وإدارة المعرفة والتواصل والتعاون على أساس فردي.</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a:t>
            </a:r>
            <a:r>
              <a:rPr lang="en-US" sz="2400" b="1" dirty="0">
                <a:solidFill>
                  <a:srgbClr val="C00000"/>
                </a:solidFill>
                <a:latin typeface="Tajawal ExtraBold" panose="00000800000000000000" pitchFamily="2" charset="-78"/>
                <a:cs typeface="Tajawal ExtraBold" panose="00000800000000000000" pitchFamily="2" charset="-78"/>
              </a:rPr>
              <a:t>digital transformations begin with a change in the mentality of leaders</a:t>
            </a:r>
            <a:r>
              <a:rPr lang="en-US" sz="2400" b="1" dirty="0">
                <a:solidFill>
                  <a:srgbClr val="0A1F61"/>
                </a:solidFill>
                <a:latin typeface="Tajawal ExtraBold" panose="00000800000000000000" pitchFamily="2" charset="-78"/>
                <a:cs typeface="Tajawal ExtraBold" panose="00000800000000000000" pitchFamily="2" charset="-78"/>
              </a:rPr>
              <a:t>, who need to develop for this challenge.</a:t>
            </a:r>
          </a:p>
        </p:txBody>
      </p:sp>
      <p:sp>
        <p:nvSpPr>
          <p:cNvPr id="10" name="TextBox 9">
            <a:extLst>
              <a:ext uri="{FF2B5EF4-FFF2-40B4-BE49-F238E27FC236}">
                <a16:creationId xmlns:a16="http://schemas.microsoft.com/office/drawing/2014/main" id="{7DE94A6B-1374-51C4-5823-E32E674472E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a:t>
            </a:r>
            <a:r>
              <a:rPr lang="en-US" sz="2400" b="1" dirty="0">
                <a:solidFill>
                  <a:srgbClr val="C00000"/>
                </a:solidFill>
                <a:latin typeface="Tajawal ExtraBold" panose="00000800000000000000" pitchFamily="2" charset="-78"/>
                <a:cs typeface="Tajawal ExtraBold" panose="00000800000000000000" pitchFamily="2" charset="-78"/>
              </a:rPr>
              <a:t>digital transformation is more about people rather than technology</a:t>
            </a:r>
            <a:r>
              <a:rPr lang="en-US" sz="2400" b="1" dirty="0">
                <a:solidFill>
                  <a:srgbClr val="0A1F61"/>
                </a:solidFill>
                <a:latin typeface="Tajawal ExtraBold" panose="00000800000000000000" pitchFamily="2" charset="-78"/>
                <a:cs typeface="Tajawal ExtraBold" panose="00000800000000000000" pitchFamily="2" charset="-78"/>
              </a:rPr>
              <a:t>, the key technological skills are </a:t>
            </a:r>
            <a:r>
              <a:rPr lang="en-US" sz="2400" b="1" dirty="0">
                <a:solidFill>
                  <a:srgbClr val="C00000"/>
                </a:solidFill>
                <a:latin typeface="Tajawal ExtraBold" panose="00000800000000000000" pitchFamily="2" charset="-78"/>
                <a:cs typeface="Tajawal ExtraBold" panose="00000800000000000000" pitchFamily="2" charset="-78"/>
              </a:rPr>
              <a:t>soft skills </a:t>
            </a:r>
            <a:r>
              <a:rPr lang="en-US" sz="2400" b="1" dirty="0">
                <a:solidFill>
                  <a:srgbClr val="0A1F61"/>
                </a:solidFill>
                <a:latin typeface="Tajawal ExtraBold" panose="00000800000000000000" pitchFamily="2" charset="-78"/>
                <a:cs typeface="Tajawal ExtraBold" panose="00000800000000000000" pitchFamily="2" charset="-78"/>
              </a:rPr>
              <a:t>rather than </a:t>
            </a:r>
            <a:r>
              <a:rPr lang="en-US" sz="2400" b="1" dirty="0">
                <a:solidFill>
                  <a:srgbClr val="FF0000"/>
                </a:solidFill>
                <a:latin typeface="Tajawal ExtraBold" panose="00000800000000000000" pitchFamily="2" charset="-78"/>
                <a:cs typeface="Tajawal ExtraBold" panose="00000800000000000000" pitchFamily="2" charset="-78"/>
              </a:rPr>
              <a:t>hard skills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r>
              <a:rPr lang="ar-EG" sz="2400" b="1" dirty="0">
                <a:solidFill>
                  <a:srgbClr val="0A1F61"/>
                </a:solidFill>
                <a:latin typeface="Tajawal ExtraBold" panose="00000800000000000000" pitchFamily="2" charset="-78"/>
                <a:cs typeface="Tajawal ExtraBold" panose="00000800000000000000" pitchFamily="2" charset="-78"/>
              </a:rPr>
              <a:t>إن أفضل طريقة لجعل المؤسسة أكثر تركيزًا على البيانات ورقمية هي الاستثمار بشكل انتقائي في الأشخاص الأكثر قدرة على التكيف والفضول والمرونة في المقام الأول.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840F9D3E-7566-071B-C3CE-1058C26429C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712150" y="685839"/>
            <a:ext cx="6672019"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3200" b="1" dirty="0">
                <a:solidFill>
                  <a:srgbClr val="2B5984"/>
                </a:solidFill>
                <a:latin typeface="Tajawal Medium" panose="00000600000000000000" pitchFamily="2" charset="-78"/>
                <a:cs typeface="Tajawal Medium" panose="00000600000000000000" pitchFamily="2" charset="-78"/>
              </a:rPr>
              <a:t>in the Era of Digitalization</a:t>
            </a:r>
          </a:p>
        </p:txBody>
      </p:sp>
      <p:pic>
        <p:nvPicPr>
          <p:cNvPr id="4" name="Picture 3" descr="A picture containing text, swimming&#10;&#10;Description automatically generated">
            <a:extLst>
              <a:ext uri="{FF2B5EF4-FFF2-40B4-BE49-F238E27FC236}">
                <a16:creationId xmlns:a16="http://schemas.microsoft.com/office/drawing/2014/main" id="{3CB787A0-72AF-A9DA-872A-5526C5647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1946845"/>
            <a:ext cx="8166524" cy="4253398"/>
          </a:xfrm>
          <a:prstGeom prst="rect">
            <a:avLst/>
          </a:prstGeom>
        </p:spPr>
      </p:pic>
    </p:spTree>
    <p:extLst>
      <p:ext uri="{BB962C8B-B14F-4D97-AF65-F5344CB8AC3E}">
        <p14:creationId xmlns:p14="http://schemas.microsoft.com/office/powerpoint/2010/main" val="8506374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89113"/>
            <a:ext cx="587693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bg1"/>
                </a:solidFill>
                <a:latin typeface="Tajawal Medium" panose="00000600000000000000" pitchFamily="2" charset="-78"/>
                <a:cs typeface="Tajawal Medium" panose="00000600000000000000" pitchFamily="2" charset="-78"/>
              </a:rPr>
              <a:t>in the Era of Digitalization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303434"/>
            <a:ext cx="10818985" cy="519449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lnSpc>
                <a:spcPts val="3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a:t>
            </a:r>
            <a:r>
              <a:rPr lang="en-US" sz="2400" b="1" dirty="0">
                <a:solidFill>
                  <a:srgbClr val="FF0000"/>
                </a:solidFill>
                <a:latin typeface="Tajawal ExtraBold" panose="00000800000000000000" pitchFamily="2" charset="-78"/>
                <a:cs typeface="Tajawal ExtraBold" panose="00000800000000000000" pitchFamily="2" charset="-78"/>
              </a:rPr>
              <a:t> industry </a:t>
            </a:r>
            <a:r>
              <a:rPr lang="en-US" sz="2400" b="1" dirty="0">
                <a:solidFill>
                  <a:srgbClr val="0A1F61"/>
                </a:solidFill>
                <a:latin typeface="Tajawal ExtraBold" panose="00000800000000000000" pitchFamily="2" charset="-78"/>
                <a:cs typeface="Tajawal ExtraBold" panose="00000800000000000000" pitchFamily="2" charset="-78"/>
              </a:rPr>
              <a:t>had to go through some level of digitalization to </a:t>
            </a:r>
            <a:r>
              <a:rPr lang="en-US" sz="2400" b="1" dirty="0">
                <a:solidFill>
                  <a:srgbClr val="FF0000"/>
                </a:solidFill>
                <a:latin typeface="Tajawal ExtraBold" panose="00000800000000000000" pitchFamily="2" charset="-78"/>
                <a:cs typeface="Tajawal ExtraBold" panose="00000800000000000000" pitchFamily="2" charset="-78"/>
              </a:rPr>
              <a:t>sustain</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a:t>
            </a:r>
            <a:r>
              <a:rPr lang="en-US" sz="2400" b="1" dirty="0">
                <a:solidFill>
                  <a:srgbClr val="FF0000"/>
                </a:solidFill>
                <a:latin typeface="Tajawal ExtraBold" panose="00000800000000000000" pitchFamily="2" charset="-78"/>
                <a:cs typeface="Tajawal ExtraBold" panose="00000800000000000000" pitchFamily="2" charset="-78"/>
              </a:rPr>
              <a:t>important role during crises</a:t>
            </a:r>
            <a:r>
              <a:rPr lang="en-US" sz="2400" b="1" dirty="0">
                <a:solidFill>
                  <a:srgbClr val="0A1F61"/>
                </a:solidFill>
                <a:latin typeface="Tajawal ExtraBold" panose="00000800000000000000" pitchFamily="2" charset="-78"/>
                <a:cs typeface="Tajawal ExtraBold" panose="00000800000000000000" pitchFamily="2" charset="-78"/>
              </a:rPr>
              <a:t>. (e.g., COVID-19)</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t>
            </a:r>
            <a:r>
              <a:rPr lang="en-US" sz="2400" b="1" dirty="0">
                <a:solidFill>
                  <a:srgbClr val="FF0000"/>
                </a:solidFill>
                <a:latin typeface="Tajawal ExtraBold" panose="00000800000000000000" pitchFamily="2" charset="-78"/>
                <a:cs typeface="Tajawal ExtraBold" panose="00000800000000000000" pitchFamily="2" charset="-78"/>
              </a:rPr>
              <a:t>agility, efficiencies, and differentiation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a:p>
            <a:pPr marL="517525">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874165" y="1352290"/>
            <a:ext cx="10055058" cy="5055230"/>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46000"/>
    </mc:Choice>
    <mc:Fallback xmlns="">
      <p:transition spd="slow" advTm="246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4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7" y="1275387"/>
            <a:ext cx="10137957"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effectLst/>
              </a:rPr>
              <a:t>Sağbaş</a:t>
            </a:r>
            <a:r>
              <a:rPr lang="en-US" dirty="0">
                <a:effectLst/>
              </a:rPr>
              <a:t>, Murat &amp; </a:t>
            </a:r>
            <a:r>
              <a:rPr lang="en-US" dirty="0" err="1">
                <a:effectLst/>
              </a:rPr>
              <a:t>Erdoğan</a:t>
            </a:r>
            <a:r>
              <a:rPr lang="en-US" dirty="0">
                <a:effectLst/>
              </a:rPr>
              <a:t>, </a:t>
            </a:r>
            <a:r>
              <a:rPr lang="en-US" dirty="0" err="1">
                <a:effectLst/>
              </a:rPr>
              <a:t>Fahri</a:t>
            </a:r>
            <a:r>
              <a:rPr lang="en-US" dirty="0">
                <a:effectLst/>
              </a:rPr>
              <a:t>. (2022). Digital Leadership: A Systematic Conceptual Literature Review. 3. 17-35. Retrieved February 26, 2023, </a:t>
            </a:r>
            <a:r>
              <a:rPr lang="en-US" dirty="0">
                <a:effectLst/>
                <a:hlinkClick r:id="rId6"/>
              </a:rPr>
              <a:t>https://www.researchgate.net/publication/358729671</a:t>
            </a:r>
            <a:endParaRPr lang="en-US" dirty="0">
              <a:effectLst/>
            </a:endParaRPr>
          </a:p>
          <a:p>
            <a:pPr marL="342900" indent="-342900">
              <a:buFont typeface="Wingdings" panose="05000000000000000000" pitchFamily="2" charset="2"/>
              <a:buChar char="q"/>
            </a:pPr>
            <a:r>
              <a:rPr lang="en-US" dirty="0" err="1">
                <a:effectLst/>
              </a:rPr>
              <a:t>TruQC</a:t>
            </a:r>
            <a:r>
              <a:rPr lang="en-US" dirty="0">
                <a:effectLst/>
              </a:rPr>
              <a:t>. (2022, August 17). </a:t>
            </a:r>
            <a:r>
              <a:rPr lang="en-US" i="1" dirty="0">
                <a:effectLst/>
              </a:rPr>
              <a:t>Digitization vs. digitalization: Differences, definitions and examples</a:t>
            </a:r>
            <a:r>
              <a:rPr lang="en-US"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dirty="0">
                <a:effectLst/>
              </a:rPr>
              <a:t>Sen Gupta, M. (2020, March 24). </a:t>
            </a:r>
            <a:r>
              <a:rPr lang="en-US" i="1" dirty="0">
                <a:effectLst/>
              </a:rPr>
              <a:t>What is digitization, digitalization, and digital transformation?</a:t>
            </a:r>
            <a:r>
              <a:rPr lang="en-US"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dirty="0" err="1">
                <a:effectLst/>
              </a:rPr>
              <a:t>Magenest</a:t>
            </a:r>
            <a:r>
              <a:rPr lang="en-US" dirty="0">
                <a:effectLst/>
              </a:rPr>
              <a:t>. (2022, July 18). </a:t>
            </a:r>
            <a:r>
              <a:rPr lang="en-US" i="1" dirty="0">
                <a:effectLst/>
              </a:rPr>
              <a:t>Digital Transformation in media: Definition, examples, and tips</a:t>
            </a:r>
            <a:r>
              <a:rPr lang="en-US" dirty="0">
                <a:effectLst/>
              </a:rPr>
              <a:t>. </a:t>
            </a:r>
            <a:r>
              <a:rPr lang="en-US" dirty="0" err="1">
                <a:effectLst/>
              </a:rPr>
              <a:t>Magenest</a:t>
            </a:r>
            <a:r>
              <a:rPr lang="en-US" dirty="0">
                <a:effectLst/>
              </a:rPr>
              <a:t>. Retrieved February 26, 2023, from https://magenest.com/en/digital-transformation-in-media/ </a:t>
            </a:r>
          </a:p>
          <a:p>
            <a:pPr marL="342900" indent="-342900">
              <a:buFont typeface="Wingdings" panose="05000000000000000000" pitchFamily="2" charset="2"/>
              <a:buChar char="q"/>
            </a:pPr>
            <a:r>
              <a:rPr lang="en-US" dirty="0">
                <a:effectLst/>
              </a:rPr>
              <a:t>PDG Consulting. (2022, July 18). </a:t>
            </a:r>
            <a:r>
              <a:rPr lang="en-US" i="1" dirty="0">
                <a:effectLst/>
              </a:rPr>
              <a:t>Top digital transformation trends for Media &amp; Entertainment Enterprises in 2022</a:t>
            </a:r>
            <a:r>
              <a:rPr lang="en-US"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dirty="0"/>
              <a:t>Adel, A. Future of industry 5.0 in society: human-centric solutions, challenges and prospective research areas. </a:t>
            </a:r>
            <a:r>
              <a:rPr lang="en-US" i="1" dirty="0"/>
              <a:t>J Cloud Comp</a:t>
            </a:r>
            <a:r>
              <a:rPr lang="en-US" dirty="0"/>
              <a:t> </a:t>
            </a:r>
            <a:r>
              <a:rPr lang="en-US" b="1" dirty="0"/>
              <a:t>11</a:t>
            </a:r>
            <a:r>
              <a:rPr lang="en-US" dirty="0"/>
              <a:t>, 40 (2022). </a:t>
            </a:r>
            <a:r>
              <a:rPr lang="en-US" dirty="0">
                <a:hlinkClick r:id="rId7"/>
              </a:rPr>
              <a:t>https://doi.org/10.1186/s13677-022-00314-5</a:t>
            </a:r>
            <a:endParaRPr lang="en-US" dirty="0"/>
          </a:p>
          <a:p>
            <a:pPr marL="342900" indent="-342900">
              <a:buFont typeface="Wingdings" panose="05000000000000000000" pitchFamily="2" charset="2"/>
              <a:buChar char="q"/>
            </a:pPr>
            <a:r>
              <a:rPr lang="en-US" dirty="0" err="1">
                <a:effectLst/>
              </a:rPr>
              <a:t>Karpenkova</a:t>
            </a:r>
            <a:r>
              <a:rPr lang="en-US" dirty="0">
                <a:effectLst/>
              </a:rPr>
              <a:t>, A. (2022, April 1). </a:t>
            </a:r>
            <a:r>
              <a:rPr lang="en-US" i="1" dirty="0">
                <a:effectLst/>
              </a:rPr>
              <a:t>11 must-have tools to support Digital Transformation (2023)</a:t>
            </a:r>
            <a:r>
              <a:rPr lang="en-US" dirty="0">
                <a:effectLst/>
              </a:rPr>
              <a:t>. The </a:t>
            </a:r>
            <a:r>
              <a:rPr lang="en-US" dirty="0" err="1">
                <a:effectLst/>
              </a:rPr>
              <a:t>Whatfix</a:t>
            </a:r>
            <a:r>
              <a:rPr lang="en-US" dirty="0">
                <a:effectLst/>
              </a:rPr>
              <a:t> Blog | Drive Digital Adoption. Retrieved February 26, 2023, from https://whatfix.com/blog/digital-transformation-tools/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6935</TotalTime>
  <Words>4532</Words>
  <Application>Microsoft Office PowerPoint</Application>
  <PresentationFormat>Widescreen</PresentationFormat>
  <Paragraphs>338</Paragraphs>
  <Slides>59</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182</cp:revision>
  <dcterms:created xsi:type="dcterms:W3CDTF">2021-08-03T13:03:26Z</dcterms:created>
  <dcterms:modified xsi:type="dcterms:W3CDTF">2024-11-07T18:02:45Z</dcterms:modified>
</cp:coreProperties>
</file>