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ppt/changesInfos/changesInfo1.xml" ContentType="application/vnd.ms-powerpoint.changes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480" r:id="rId2"/>
    <p:sldId id="497" r:id="rId3"/>
    <p:sldId id="498" r:id="rId4"/>
    <p:sldId id="499" r:id="rId5"/>
    <p:sldId id="313" r:id="rId6"/>
    <p:sldId id="810" r:id="rId7"/>
    <p:sldId id="858" r:id="rId8"/>
    <p:sldId id="859" r:id="rId9"/>
    <p:sldId id="482" r:id="rId10"/>
    <p:sldId id="811" r:id="rId11"/>
    <p:sldId id="856" r:id="rId12"/>
    <p:sldId id="812" r:id="rId13"/>
    <p:sldId id="829" r:id="rId14"/>
    <p:sldId id="256" r:id="rId15"/>
    <p:sldId id="813" r:id="rId16"/>
    <p:sldId id="857" r:id="rId17"/>
    <p:sldId id="483" r:id="rId18"/>
    <p:sldId id="276" r:id="rId19"/>
    <p:sldId id="831" r:id="rId20"/>
    <p:sldId id="832" r:id="rId21"/>
    <p:sldId id="833" r:id="rId22"/>
    <p:sldId id="814" r:id="rId23"/>
    <p:sldId id="515" r:id="rId24"/>
    <p:sldId id="834" r:id="rId25"/>
    <p:sldId id="818" r:id="rId26"/>
    <p:sldId id="819" r:id="rId27"/>
    <p:sldId id="820" r:id="rId28"/>
    <p:sldId id="836" r:id="rId29"/>
    <p:sldId id="827" r:id="rId30"/>
    <p:sldId id="837" r:id="rId31"/>
    <p:sldId id="838" r:id="rId32"/>
    <p:sldId id="817" r:id="rId33"/>
    <p:sldId id="840" r:id="rId34"/>
    <p:sldId id="839" r:id="rId35"/>
    <p:sldId id="842" r:id="rId36"/>
    <p:sldId id="843" r:id="rId37"/>
    <p:sldId id="844" r:id="rId38"/>
    <p:sldId id="315" r:id="rId39"/>
    <p:sldId id="845" r:id="rId40"/>
    <p:sldId id="846" r:id="rId41"/>
    <p:sldId id="302" r:id="rId42"/>
    <p:sldId id="304" r:id="rId43"/>
    <p:sldId id="847" r:id="rId44"/>
    <p:sldId id="848" r:id="rId45"/>
    <p:sldId id="849" r:id="rId46"/>
    <p:sldId id="850" r:id="rId47"/>
    <p:sldId id="851" r:id="rId48"/>
    <p:sldId id="852" r:id="rId49"/>
    <p:sldId id="854" r:id="rId50"/>
    <p:sldId id="855" r:id="rId51"/>
    <p:sldId id="841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498"/>
            <p14:sldId id="499"/>
            <p14:sldId id="313"/>
            <p14:sldId id="810"/>
            <p14:sldId id="858"/>
            <p14:sldId id="859"/>
            <p14:sldId id="482"/>
            <p14:sldId id="811"/>
            <p14:sldId id="856"/>
            <p14:sldId id="812"/>
            <p14:sldId id="829"/>
            <p14:sldId id="256"/>
            <p14:sldId id="813"/>
            <p14:sldId id="857"/>
            <p14:sldId id="483"/>
            <p14:sldId id="276"/>
            <p14:sldId id="831"/>
            <p14:sldId id="832"/>
            <p14:sldId id="833"/>
            <p14:sldId id="814"/>
            <p14:sldId id="515"/>
            <p14:sldId id="834"/>
            <p14:sldId id="818"/>
            <p14:sldId id="819"/>
            <p14:sldId id="820"/>
            <p14:sldId id="836"/>
            <p14:sldId id="827"/>
            <p14:sldId id="837"/>
            <p14:sldId id="838"/>
            <p14:sldId id="817"/>
            <p14:sldId id="840"/>
            <p14:sldId id="839"/>
            <p14:sldId id="842"/>
            <p14:sldId id="843"/>
            <p14:sldId id="844"/>
            <p14:sldId id="315"/>
            <p14:sldId id="845"/>
            <p14:sldId id="846"/>
            <p14:sldId id="302"/>
            <p14:sldId id="304"/>
            <p14:sldId id="847"/>
            <p14:sldId id="848"/>
            <p14:sldId id="849"/>
            <p14:sldId id="850"/>
            <p14:sldId id="851"/>
            <p14:sldId id="852"/>
            <p14:sldId id="854"/>
            <p14:sldId id="855"/>
            <p14:sldId id="84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2D3956"/>
    <a:srgbClr val="8E5A6D"/>
    <a:srgbClr val="4472C4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C4EC62-B4B7-4983-9254-6E7C975BF7CB}" v="12" dt="2025-06-18T16:45:54.6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6" d="100"/>
          <a:sy n="66" d="100"/>
        </p:scale>
        <p:origin x="668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63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customXml" Target="../customXml/item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ihan Salah" userId="76e30ab951f6bd55" providerId="LiveId" clId="{FDC4EC62-B4B7-4983-9254-6E7C975BF7CB}"/>
    <pc:docChg chg="custSel modSld modMainMaster">
      <pc:chgData name="Perihan Salah" userId="76e30ab951f6bd55" providerId="LiveId" clId="{FDC4EC62-B4B7-4983-9254-6E7C975BF7CB}" dt="2025-06-18T16:46:05.804" v="134" actId="1076"/>
      <pc:docMkLst>
        <pc:docMk/>
      </pc:docMkLst>
      <pc:sldChg chg="addSp delSp modSp mod setBg">
        <pc:chgData name="Perihan Salah" userId="76e30ab951f6bd55" providerId="LiveId" clId="{FDC4EC62-B4B7-4983-9254-6E7C975BF7CB}" dt="2025-06-18T16:42:06.946" v="102" actId="14100"/>
        <pc:sldMkLst>
          <pc:docMk/>
          <pc:sldMk cId="3774984797" sldId="480"/>
        </pc:sldMkLst>
        <pc:spChg chg="add mod">
          <ac:chgData name="Perihan Salah" userId="76e30ab951f6bd55" providerId="LiveId" clId="{FDC4EC62-B4B7-4983-9254-6E7C975BF7CB}" dt="2025-06-18T16:42:06.946" v="102" actId="14100"/>
          <ac:spMkLst>
            <pc:docMk/>
            <pc:sldMk cId="3774984797" sldId="480"/>
            <ac:spMk id="2" creationId="{F2AED450-AB1F-86B9-FA24-457EF45B5141}"/>
          </ac:spMkLst>
        </pc:spChg>
        <pc:spChg chg="del">
          <ac:chgData name="Perihan Salah" userId="76e30ab951f6bd55" providerId="LiveId" clId="{FDC4EC62-B4B7-4983-9254-6E7C975BF7CB}" dt="2025-06-18T16:37:01.068" v="5" actId="478"/>
          <ac:spMkLst>
            <pc:docMk/>
            <pc:sldMk cId="3774984797" sldId="480"/>
            <ac:spMk id="26" creationId="{6F79225B-5887-A63D-A3C0-DBCB4C41A4BF}"/>
          </ac:spMkLst>
        </pc:spChg>
        <pc:spChg chg="del">
          <ac:chgData name="Perihan Salah" userId="76e30ab951f6bd55" providerId="LiveId" clId="{FDC4EC62-B4B7-4983-9254-6E7C975BF7CB}" dt="2025-06-18T16:37:25.323" v="13" actId="478"/>
          <ac:spMkLst>
            <pc:docMk/>
            <pc:sldMk cId="3774984797" sldId="480"/>
            <ac:spMk id="29" creationId="{BB8EAA74-C5DA-C10D-66E7-603034FB0A86}"/>
          </ac:spMkLst>
        </pc:spChg>
        <pc:spChg chg="mod">
          <ac:chgData name="Perihan Salah" userId="76e30ab951f6bd55" providerId="LiveId" clId="{FDC4EC62-B4B7-4983-9254-6E7C975BF7CB}" dt="2025-06-18T16:37:38.010" v="15" actId="1076"/>
          <ac:spMkLst>
            <pc:docMk/>
            <pc:sldMk cId="3774984797" sldId="480"/>
            <ac:spMk id="30" creationId="{1BBD67B8-DB49-942C-018D-7F74C671F260}"/>
          </ac:spMkLst>
        </pc:spChg>
        <pc:spChg chg="mod">
          <ac:chgData name="Perihan Salah" userId="76e30ab951f6bd55" providerId="LiveId" clId="{FDC4EC62-B4B7-4983-9254-6E7C975BF7CB}" dt="2025-06-18T16:37:49.463" v="17" actId="207"/>
          <ac:spMkLst>
            <pc:docMk/>
            <pc:sldMk cId="3774984797" sldId="480"/>
            <ac:spMk id="31" creationId="{16E4CC76-2D0D-6204-3FBC-B0856D8E8836}"/>
          </ac:spMkLst>
        </pc:spChg>
        <pc:spChg chg="del mod">
          <ac:chgData name="Perihan Salah" userId="76e30ab951f6bd55" providerId="LiveId" clId="{FDC4EC62-B4B7-4983-9254-6E7C975BF7CB}" dt="2025-06-18T16:41:27.922" v="91" actId="478"/>
          <ac:spMkLst>
            <pc:docMk/>
            <pc:sldMk cId="3774984797" sldId="480"/>
            <ac:spMk id="34" creationId="{15C30772-0DD8-7BE1-E943-20DE696CFBEA}"/>
          </ac:spMkLst>
        </pc:spChg>
        <pc:spChg chg="del">
          <ac:chgData name="Perihan Salah" userId="76e30ab951f6bd55" providerId="LiveId" clId="{FDC4EC62-B4B7-4983-9254-6E7C975BF7CB}" dt="2025-06-18T16:37:23.819" v="12" actId="478"/>
          <ac:spMkLst>
            <pc:docMk/>
            <pc:sldMk cId="3774984797" sldId="480"/>
            <ac:spMk id="35" creationId="{F07AC106-4C88-A6D7-90B1-96971027FAFA}"/>
          </ac:spMkLst>
        </pc:spChg>
        <pc:spChg chg="del">
          <ac:chgData name="Perihan Salah" userId="76e30ab951f6bd55" providerId="LiveId" clId="{FDC4EC62-B4B7-4983-9254-6E7C975BF7CB}" dt="2025-06-18T16:37:02.795" v="6" actId="478"/>
          <ac:spMkLst>
            <pc:docMk/>
            <pc:sldMk cId="3774984797" sldId="480"/>
            <ac:spMk id="44" creationId="{E3948B05-7CE6-E480-29B8-35C2C64D07A6}"/>
          </ac:spMkLst>
        </pc:spChg>
        <pc:spChg chg="mod">
          <ac:chgData name="Perihan Salah" userId="76e30ab951f6bd55" providerId="LiveId" clId="{FDC4EC62-B4B7-4983-9254-6E7C975BF7CB}" dt="2025-06-18T16:37:42.017" v="16" actId="1076"/>
          <ac:spMkLst>
            <pc:docMk/>
            <pc:sldMk cId="3774984797" sldId="480"/>
            <ac:spMk id="46" creationId="{FA59789B-D841-DB76-25B9-1348B202C2B5}"/>
          </ac:spMkLst>
        </pc:spChg>
        <pc:grpChg chg="del">
          <ac:chgData name="Perihan Salah" userId="76e30ab951f6bd55" providerId="LiveId" clId="{FDC4EC62-B4B7-4983-9254-6E7C975BF7CB}" dt="2025-06-18T16:37:06.478" v="8" actId="478"/>
          <ac:grpSpMkLst>
            <pc:docMk/>
            <pc:sldMk cId="3774984797" sldId="480"/>
            <ac:grpSpMk id="17" creationId="{FE9AD2FE-2C27-43F0-9E30-395F3F19C8D7}"/>
          </ac:grpSpMkLst>
        </pc:grpChg>
        <pc:picChg chg="del">
          <ac:chgData name="Perihan Salah" userId="76e30ab951f6bd55" providerId="LiveId" clId="{FDC4EC62-B4B7-4983-9254-6E7C975BF7CB}" dt="2025-06-18T16:37:09.881" v="9" actId="478"/>
          <ac:picMkLst>
            <pc:docMk/>
            <pc:sldMk cId="3774984797" sldId="480"/>
            <ac:picMk id="33" creationId="{7B1083B8-7F24-C9AF-FA88-CAB8BE99D406}"/>
          </ac:picMkLst>
        </pc:picChg>
        <pc:picChg chg="del">
          <ac:chgData name="Perihan Salah" userId="76e30ab951f6bd55" providerId="LiveId" clId="{FDC4EC62-B4B7-4983-9254-6E7C975BF7CB}" dt="2025-06-18T16:37:04.700" v="7" actId="478"/>
          <ac:picMkLst>
            <pc:docMk/>
            <pc:sldMk cId="3774984797" sldId="480"/>
            <ac:picMk id="47" creationId="{D4AF3B79-7C62-249A-6AAB-EA6585FAC59E}"/>
          </ac:picMkLst>
        </pc:picChg>
      </pc:sldChg>
      <pc:sldChg chg="delSp modSp mod setBg">
        <pc:chgData name="Perihan Salah" userId="76e30ab951f6bd55" providerId="LiveId" clId="{FDC4EC62-B4B7-4983-9254-6E7C975BF7CB}" dt="2025-06-18T16:43:09.338" v="116" actId="1076"/>
        <pc:sldMkLst>
          <pc:docMk/>
          <pc:sldMk cId="428242906" sldId="497"/>
        </pc:sldMkLst>
        <pc:spChg chg="del">
          <ac:chgData name="Perihan Salah" userId="76e30ab951f6bd55" providerId="LiveId" clId="{FDC4EC62-B4B7-4983-9254-6E7C975BF7CB}" dt="2025-06-18T16:42:23.902" v="104" actId="478"/>
          <ac:spMkLst>
            <pc:docMk/>
            <pc:sldMk cId="428242906" sldId="497"/>
            <ac:spMk id="2" creationId="{48D6FEC8-BEE1-472C-B140-88A9A17FC355}"/>
          </ac:spMkLst>
        </pc:spChg>
        <pc:spChg chg="mod">
          <ac:chgData name="Perihan Salah" userId="76e30ab951f6bd55" providerId="LiveId" clId="{FDC4EC62-B4B7-4983-9254-6E7C975BF7CB}" dt="2025-06-18T16:42:42.077" v="110" actId="207"/>
          <ac:spMkLst>
            <pc:docMk/>
            <pc:sldMk cId="428242906" sldId="497"/>
            <ac:spMk id="3" creationId="{F9A80F9F-74DB-1D57-04E8-E20E92A09B0A}"/>
          </ac:spMkLst>
        </pc:spChg>
        <pc:spChg chg="del">
          <ac:chgData name="Perihan Salah" userId="76e30ab951f6bd55" providerId="LiveId" clId="{FDC4EC62-B4B7-4983-9254-6E7C975BF7CB}" dt="2025-06-18T16:42:30.140" v="107" actId="478"/>
          <ac:spMkLst>
            <pc:docMk/>
            <pc:sldMk cId="428242906" sldId="497"/>
            <ac:spMk id="5" creationId="{3985EAE6-BFA6-766D-A032-077E4DCB399E}"/>
          </ac:spMkLst>
        </pc:spChg>
        <pc:spChg chg="del">
          <ac:chgData name="Perihan Salah" userId="76e30ab951f6bd55" providerId="LiveId" clId="{FDC4EC62-B4B7-4983-9254-6E7C975BF7CB}" dt="2025-06-18T16:42:29.194" v="106" actId="478"/>
          <ac:spMkLst>
            <pc:docMk/>
            <pc:sldMk cId="428242906" sldId="497"/>
            <ac:spMk id="6" creationId="{05E43288-C9C0-B2CA-0970-EB4E627B30CA}"/>
          </ac:spMkLst>
        </pc:spChg>
        <pc:spChg chg="del">
          <ac:chgData name="Perihan Salah" userId="76e30ab951f6bd55" providerId="LiveId" clId="{FDC4EC62-B4B7-4983-9254-6E7C975BF7CB}" dt="2025-06-18T16:42:32.695" v="108" actId="478"/>
          <ac:spMkLst>
            <pc:docMk/>
            <pc:sldMk cId="428242906" sldId="497"/>
            <ac:spMk id="10" creationId="{463D680D-A11B-0A8A-63D5-DD2C6F3FD516}"/>
          </ac:spMkLst>
        </pc:spChg>
        <pc:spChg chg="mod">
          <ac:chgData name="Perihan Salah" userId="76e30ab951f6bd55" providerId="LiveId" clId="{FDC4EC62-B4B7-4983-9254-6E7C975BF7CB}" dt="2025-06-18T16:43:09.338" v="116" actId="1076"/>
          <ac:spMkLst>
            <pc:docMk/>
            <pc:sldMk cId="428242906" sldId="497"/>
            <ac:spMk id="13" creationId="{13E91207-061A-4464-8B91-0B53B7A12AEF}"/>
          </ac:spMkLst>
        </pc:spChg>
        <pc:spChg chg="del">
          <ac:chgData name="Perihan Salah" userId="76e30ab951f6bd55" providerId="LiveId" clId="{FDC4EC62-B4B7-4983-9254-6E7C975BF7CB}" dt="2025-06-18T16:42:45.615" v="111" actId="478"/>
          <ac:spMkLst>
            <pc:docMk/>
            <pc:sldMk cId="428242906" sldId="497"/>
            <ac:spMk id="25" creationId="{2BC869EB-5623-4AA1-9123-4AF9DF916049}"/>
          </ac:spMkLst>
        </pc:spChg>
        <pc:picChg chg="del">
          <ac:chgData name="Perihan Salah" userId="76e30ab951f6bd55" providerId="LiveId" clId="{FDC4EC62-B4B7-4983-9254-6E7C975BF7CB}" dt="2025-06-18T16:42:47.412" v="112" actId="478"/>
          <ac:picMkLst>
            <pc:docMk/>
            <pc:sldMk cId="428242906" sldId="497"/>
            <ac:picMk id="49" creationId="{8A26B39C-8EEE-33C3-70B5-EA9EF638997E}"/>
          </ac:picMkLst>
        </pc:picChg>
        <pc:picChg chg="del">
          <ac:chgData name="Perihan Salah" userId="76e30ab951f6bd55" providerId="LiveId" clId="{FDC4EC62-B4B7-4983-9254-6E7C975BF7CB}" dt="2025-06-18T16:42:22.403" v="103" actId="478"/>
          <ac:picMkLst>
            <pc:docMk/>
            <pc:sldMk cId="428242906" sldId="497"/>
            <ac:picMk id="50" creationId="{581C5057-C7BD-4A2A-C8D2-792FA9789B73}"/>
          </ac:picMkLst>
        </pc:picChg>
        <pc:picChg chg="del">
          <ac:chgData name="Perihan Salah" userId="76e30ab951f6bd55" providerId="LiveId" clId="{FDC4EC62-B4B7-4983-9254-6E7C975BF7CB}" dt="2025-06-18T16:42:25.077" v="105" actId="478"/>
          <ac:picMkLst>
            <pc:docMk/>
            <pc:sldMk cId="428242906" sldId="497"/>
            <ac:picMk id="54" creationId="{A208CE84-6815-1F7D-D972-D0947E7DC8DE}"/>
          </ac:picMkLst>
        </pc:picChg>
      </pc:sldChg>
      <pc:sldChg chg="delSp modSp mod setBg">
        <pc:chgData name="Perihan Salah" userId="76e30ab951f6bd55" providerId="LiveId" clId="{FDC4EC62-B4B7-4983-9254-6E7C975BF7CB}" dt="2025-06-18T16:46:05.804" v="134" actId="1076"/>
        <pc:sldMkLst>
          <pc:docMk/>
          <pc:sldMk cId="999717268" sldId="498"/>
        </pc:sldMkLst>
        <pc:spChg chg="del">
          <ac:chgData name="Perihan Salah" userId="76e30ab951f6bd55" providerId="LiveId" clId="{FDC4EC62-B4B7-4983-9254-6E7C975BF7CB}" dt="2025-06-18T16:43:23.648" v="117" actId="478"/>
          <ac:spMkLst>
            <pc:docMk/>
            <pc:sldMk cId="999717268" sldId="498"/>
            <ac:spMk id="2" creationId="{48D6FEC8-BEE1-472C-B140-88A9A17FC355}"/>
          </ac:spMkLst>
        </pc:spChg>
        <pc:spChg chg="mod">
          <ac:chgData name="Perihan Salah" userId="76e30ab951f6bd55" providerId="LiveId" clId="{FDC4EC62-B4B7-4983-9254-6E7C975BF7CB}" dt="2025-06-18T16:44:44.088" v="119" actId="207"/>
          <ac:spMkLst>
            <pc:docMk/>
            <pc:sldMk cId="999717268" sldId="498"/>
            <ac:spMk id="3" creationId="{F9A80F9F-74DB-1D57-04E8-E20E92A09B0A}"/>
          </ac:spMkLst>
        </pc:spChg>
        <pc:spChg chg="del">
          <ac:chgData name="Perihan Salah" userId="76e30ab951f6bd55" providerId="LiveId" clId="{FDC4EC62-B4B7-4983-9254-6E7C975BF7CB}" dt="2025-06-18T16:44:56.116" v="125" actId="478"/>
          <ac:spMkLst>
            <pc:docMk/>
            <pc:sldMk cId="999717268" sldId="498"/>
            <ac:spMk id="5" creationId="{3985EAE6-BFA6-766D-A032-077E4DCB399E}"/>
          </ac:spMkLst>
        </pc:spChg>
        <pc:spChg chg="del">
          <ac:chgData name="Perihan Salah" userId="76e30ab951f6bd55" providerId="LiveId" clId="{FDC4EC62-B4B7-4983-9254-6E7C975BF7CB}" dt="2025-06-18T16:44:54.663" v="124" actId="478"/>
          <ac:spMkLst>
            <pc:docMk/>
            <pc:sldMk cId="999717268" sldId="498"/>
            <ac:spMk id="6" creationId="{05E43288-C9C0-B2CA-0970-EB4E627B30CA}"/>
          </ac:spMkLst>
        </pc:spChg>
        <pc:spChg chg="del">
          <ac:chgData name="Perihan Salah" userId="76e30ab951f6bd55" providerId="LiveId" clId="{FDC4EC62-B4B7-4983-9254-6E7C975BF7CB}" dt="2025-06-18T16:44:59.106" v="126" actId="478"/>
          <ac:spMkLst>
            <pc:docMk/>
            <pc:sldMk cId="999717268" sldId="498"/>
            <ac:spMk id="10" creationId="{463D680D-A11B-0A8A-63D5-DD2C6F3FD516}"/>
          </ac:spMkLst>
        </pc:spChg>
        <pc:spChg chg="mod">
          <ac:chgData name="Perihan Salah" userId="76e30ab951f6bd55" providerId="LiveId" clId="{FDC4EC62-B4B7-4983-9254-6E7C975BF7CB}" dt="2025-06-18T16:46:05.804" v="134" actId="1076"/>
          <ac:spMkLst>
            <pc:docMk/>
            <pc:sldMk cId="999717268" sldId="498"/>
            <ac:spMk id="14" creationId="{A0A82F0F-72CC-4A9F-95FB-09D0A788DCD6}"/>
          </ac:spMkLst>
        </pc:spChg>
        <pc:spChg chg="del">
          <ac:chgData name="Perihan Salah" userId="76e30ab951f6bd55" providerId="LiveId" clId="{FDC4EC62-B4B7-4983-9254-6E7C975BF7CB}" dt="2025-06-18T16:44:46.105" v="120" actId="478"/>
          <ac:spMkLst>
            <pc:docMk/>
            <pc:sldMk cId="999717268" sldId="498"/>
            <ac:spMk id="25" creationId="{2BC869EB-5623-4AA1-9123-4AF9DF916049}"/>
          </ac:spMkLst>
        </pc:spChg>
        <pc:picChg chg="del">
          <ac:chgData name="Perihan Salah" userId="76e30ab951f6bd55" providerId="LiveId" clId="{FDC4EC62-B4B7-4983-9254-6E7C975BF7CB}" dt="2025-06-18T16:44:52.037" v="123" actId="478"/>
          <ac:picMkLst>
            <pc:docMk/>
            <pc:sldMk cId="999717268" sldId="498"/>
            <ac:picMk id="49" creationId="{8A26B39C-8EEE-33C3-70B5-EA9EF638997E}"/>
          </ac:picMkLst>
        </pc:picChg>
        <pc:picChg chg="del">
          <ac:chgData name="Perihan Salah" userId="76e30ab951f6bd55" providerId="LiveId" clId="{FDC4EC62-B4B7-4983-9254-6E7C975BF7CB}" dt="2025-06-18T16:44:50.133" v="122" actId="478"/>
          <ac:picMkLst>
            <pc:docMk/>
            <pc:sldMk cId="999717268" sldId="498"/>
            <ac:picMk id="50" creationId="{581C5057-C7BD-4A2A-C8D2-792FA9789B73}"/>
          </ac:picMkLst>
        </pc:picChg>
        <pc:picChg chg="del">
          <ac:chgData name="Perihan Salah" userId="76e30ab951f6bd55" providerId="LiveId" clId="{FDC4EC62-B4B7-4983-9254-6E7C975BF7CB}" dt="2025-06-18T16:44:48.176" v="121" actId="478"/>
          <ac:picMkLst>
            <pc:docMk/>
            <pc:sldMk cId="999717268" sldId="498"/>
            <ac:picMk id="54" creationId="{A208CE84-6815-1F7D-D972-D0947E7DC8DE}"/>
          </ac:picMkLst>
        </pc:picChg>
      </pc:sldChg>
      <pc:sldMasterChg chg="setBg modSldLayout">
        <pc:chgData name="Perihan Salah" userId="76e30ab951f6bd55" providerId="LiveId" clId="{FDC4EC62-B4B7-4983-9254-6E7C975BF7CB}" dt="2025-06-18T16:36:37.065" v="2"/>
        <pc:sldMasterMkLst>
          <pc:docMk/>
          <pc:sldMasterMk cId="492988910" sldId="2147483648"/>
        </pc:sldMasterMkLst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1413114159" sldId="2147483649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3320473791" sldId="2147483650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3538725266" sldId="2147483651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2196891257" sldId="2147483652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1590701053" sldId="2147483653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459313348" sldId="2147483654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947763121" sldId="2147483655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3895470066" sldId="2147483656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3056692096" sldId="2147483657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334060483" sldId="2147483658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2967789462" sldId="2147483659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3854240609" sldId="2147483660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430188539" sldId="2147483665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1378898049" sldId="2147483666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2905283487" sldId="2147483667"/>
          </pc:sldLayoutMkLst>
        </pc:sldLayoutChg>
        <pc:sldLayoutChg chg="setBg">
          <pc:chgData name="Perihan Salah" userId="76e30ab951f6bd55" providerId="LiveId" clId="{FDC4EC62-B4B7-4983-9254-6E7C975BF7CB}" dt="2025-06-18T16:36:37.065" v="2"/>
          <pc:sldLayoutMkLst>
            <pc:docMk/>
            <pc:sldMasterMk cId="492988910" sldId="2147483648"/>
            <pc:sldLayoutMk cId="3927536999" sldId="214748367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7CC2D-F637-EBAA-3BBA-455373CC1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7AB253-6E57-D0D7-6B0D-E4A83E3163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C34D6D-FD70-A2DC-D00A-AD28A08A73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383C-8764-9DF1-F47D-6427CFA0D9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7345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97CB8-54A4-B32A-27F7-505F32F14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887D9C-8DB3-7DCF-79F5-9BCC168363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8C835E-AE9C-C3B7-7996-BC8904A77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CABFA2-B009-8D0D-B683-D74BC41F7A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7277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35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125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0364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23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1231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9054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0371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7516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5561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37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39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st5okICNVHU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fNyy013n0Gw" TargetMode="Externa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RQPoKdKmFw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-Ejtq_tIOA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2qcQKlyA_ag" TargetMode="Externa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TNk8LQ6fhSY?feature=oembed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JWVbWHOpioA" TargetMode="External"/><Relationship Id="rId4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I7vHbhMx5ZM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h07hM5Oa08w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RteSRceFEY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zCslrajwL0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ghle7HXlJc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o2dtqC7RrUo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3FBVwSqPPi4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l93y1FU5D0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Hw9Q3NkggQY" TargetMode="Externa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18045" y="338926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3388" y="1725248"/>
            <a:ext cx="611577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Source, Message, and</a:t>
            </a:r>
            <a:b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Channel Factors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192864" y="3871530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AED450-AB1F-86B9-FA24-457EF45B5141}"/>
              </a:ext>
            </a:extLst>
          </p:cNvPr>
          <p:cNvSpPr/>
          <p:nvPr/>
        </p:nvSpPr>
        <p:spPr>
          <a:xfrm>
            <a:off x="1902371" y="5933362"/>
            <a:ext cx="290493" cy="40011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8446" y="105878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60423" y="2038983"/>
            <a:ext cx="8357085" cy="407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study the major variables in the communication system and how they influence consumers’ processing of promotional messages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examine the considerations involved in selecting a source or communicator of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examine different types of message structures and appeals that can be used to develop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consider how the channel or medium used to deliver a promotional message influences the communication process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90124" y="179077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Persuasion Matrix</a:t>
            </a:r>
          </a:p>
        </p:txBody>
      </p:sp>
      <p:sp>
        <p:nvSpPr>
          <p:cNvPr id="14" name="Freeform 2">
            <a:extLst>
              <a:ext uri="{FF2B5EF4-FFF2-40B4-BE49-F238E27FC236}">
                <a16:creationId xmlns:a16="http://schemas.microsoft.com/office/drawing/2014/main" id="{A0A82F0F-72CC-4A9F-95FB-09D0A788DCD6}"/>
              </a:ext>
            </a:extLst>
          </p:cNvPr>
          <p:cNvSpPr/>
          <p:nvPr/>
        </p:nvSpPr>
        <p:spPr>
          <a:xfrm>
            <a:off x="687542" y="1913210"/>
            <a:ext cx="6534079" cy="1787525"/>
          </a:xfrm>
          <a:custGeom>
            <a:avLst/>
            <a:gdLst>
              <a:gd name="connsiteX0" fmla="*/ 0 w 8153400"/>
              <a:gd name="connsiteY0" fmla="*/ 297868 h 1787175"/>
              <a:gd name="connsiteX1" fmla="*/ 297868 w 8153400"/>
              <a:gd name="connsiteY1" fmla="*/ 0 h 1787175"/>
              <a:gd name="connsiteX2" fmla="*/ 7855532 w 8153400"/>
              <a:gd name="connsiteY2" fmla="*/ 0 h 1787175"/>
              <a:gd name="connsiteX3" fmla="*/ 8153400 w 8153400"/>
              <a:gd name="connsiteY3" fmla="*/ 297868 h 1787175"/>
              <a:gd name="connsiteX4" fmla="*/ 8153400 w 8153400"/>
              <a:gd name="connsiteY4" fmla="*/ 1489307 h 1787175"/>
              <a:gd name="connsiteX5" fmla="*/ 7855532 w 8153400"/>
              <a:gd name="connsiteY5" fmla="*/ 1787175 h 1787175"/>
              <a:gd name="connsiteX6" fmla="*/ 297868 w 8153400"/>
              <a:gd name="connsiteY6" fmla="*/ 1787175 h 1787175"/>
              <a:gd name="connsiteX7" fmla="*/ 0 w 8153400"/>
              <a:gd name="connsiteY7" fmla="*/ 1489307 h 1787175"/>
              <a:gd name="connsiteX8" fmla="*/ 0 w 81534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534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7855532" y="0"/>
                </a:lnTo>
                <a:cubicBezTo>
                  <a:pt x="8020040" y="0"/>
                  <a:pt x="8153400" y="133360"/>
                  <a:pt x="8153400" y="297868"/>
                </a:cubicBezTo>
                <a:lnTo>
                  <a:pt x="8153400" y="1489307"/>
                </a:lnTo>
                <a:cubicBezTo>
                  <a:pt x="8153400" y="1653815"/>
                  <a:pt x="8020040" y="1787175"/>
                  <a:pt x="78555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defTabSz="14224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800" dirty="0">
                <a:solidFill>
                  <a:schemeClr val="tx1"/>
                </a:solidFill>
              </a:rPr>
              <a:t>Helps marketers see how each controllable element interacts with the consumer’s response process</a:t>
            </a:r>
          </a:p>
        </p:txBody>
      </p:sp>
      <p:pic>
        <p:nvPicPr>
          <p:cNvPr id="1026" name="Picture 2" descr="The 6 Principles of Persuasion in ...">
            <a:extLst>
              <a:ext uri="{FF2B5EF4-FFF2-40B4-BE49-F238E27FC236}">
                <a16:creationId xmlns:a16="http://schemas.microsoft.com/office/drawing/2014/main" id="{EDF310C4-572C-3F3C-AA41-245006FFC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204" y="3760282"/>
            <a:ext cx="4482166" cy="241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50777" y="9775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Persuasion Matrix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9345A-FD69-43E7-ACA9-D4B6729F75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" y="770472"/>
            <a:ext cx="10092450" cy="598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165040" y="0"/>
            <a:ext cx="7182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Decisions Evaluated with the Persuasion Matrix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A8AB6-D564-44F1-AC69-DEF84C906C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792" y="1805577"/>
            <a:ext cx="10399594" cy="381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208" y="1110412"/>
            <a:ext cx="7591701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000" b="1" dirty="0">
                <a:solidFill>
                  <a:srgbClr val="2D3956"/>
                </a:solidFill>
              </a:rPr>
              <a:t>CR The more you criticize him the more he performs better next time. 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000" b="1" dirty="0">
                <a:solidFill>
                  <a:srgbClr val="2D3956"/>
                </a:solidFill>
              </a:rPr>
              <a:t>He is well known to handle pressure. (Attention &amp; Yielding) </a:t>
            </a:r>
            <a:endParaRPr lang="en-US" altLang="en-US" dirty="0">
              <a:solidFill>
                <a:srgbClr val="2D3956"/>
              </a:solidFill>
            </a:endParaRPr>
          </a:p>
        </p:txBody>
      </p:sp>
      <p:pic>
        <p:nvPicPr>
          <p:cNvPr id="20" name="Content Placeholder 3">
            <a:extLst>
              <a:ext uri="{FF2B5EF4-FFF2-40B4-BE49-F238E27FC236}">
                <a16:creationId xmlns:a16="http://schemas.microsoft.com/office/drawing/2014/main" id="{59ED0667-60F0-47BD-8D55-97EB652591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153" y="2139226"/>
            <a:ext cx="3163279" cy="43792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DC6E852-9117-4FA5-B116-050A35848C6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438" y="2191470"/>
            <a:ext cx="3970942" cy="427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D2CD2-B546-A270-4A7D-A064B11A8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nline Media 6" title="El Kowa Been Edeek">
            <a:hlinkClick r:id="" action="ppaction://media"/>
            <a:extLst>
              <a:ext uri="{FF2B5EF4-FFF2-40B4-BE49-F238E27FC236}">
                <a16:creationId xmlns:a16="http://schemas.microsoft.com/office/drawing/2014/main" id="{D5481637-5DD7-4F78-9321-86F483499B9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80745" y="0"/>
            <a:ext cx="9911255" cy="677391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2879DA-E7DC-4DAF-B5F5-5D2F4B3AF2DA}"/>
              </a:ext>
            </a:extLst>
          </p:cNvPr>
          <p:cNvSpPr txBox="1">
            <a:spLocks/>
          </p:cNvSpPr>
          <p:nvPr/>
        </p:nvSpPr>
        <p:spPr>
          <a:xfrm>
            <a:off x="367862" y="2084257"/>
            <a:ext cx="1912883" cy="19776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>
                <a:solidFill>
                  <a:srgbClr val="2D3956"/>
                </a:solidFill>
              </a:rPr>
              <a:t>Source </a:t>
            </a:r>
            <a:br>
              <a:rPr lang="en-US" sz="3600" b="1">
                <a:solidFill>
                  <a:srgbClr val="2D3956"/>
                </a:solidFill>
              </a:rPr>
            </a:br>
            <a:r>
              <a:rPr lang="en-US" sz="3600" b="1">
                <a:solidFill>
                  <a:srgbClr val="2D3956"/>
                </a:solidFill>
              </a:rPr>
              <a:t>Attention</a:t>
            </a:r>
            <a:endParaRPr lang="en-US" sz="3600" b="1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326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7C091-5022-143F-937F-7E83C09B1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7343E-BB49-9B22-F2B8-D28CF94D1A31}"/>
              </a:ext>
            </a:extLst>
          </p:cNvPr>
          <p:cNvSpPr txBox="1">
            <a:spLocks/>
          </p:cNvSpPr>
          <p:nvPr/>
        </p:nvSpPr>
        <p:spPr>
          <a:xfrm>
            <a:off x="367862" y="2084257"/>
            <a:ext cx="1912883" cy="19776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rgbClr val="2D3956"/>
                </a:solidFill>
              </a:rPr>
              <a:t>Attention for Product</a:t>
            </a:r>
          </a:p>
        </p:txBody>
      </p:sp>
      <p:pic>
        <p:nvPicPr>
          <p:cNvPr id="3" name="Online Media 3" title="إعلان كرنش رمضان 2015 – زمن كرنش- نسخة البيت">
            <a:hlinkClick r:id="" action="ppaction://media"/>
            <a:extLst>
              <a:ext uri="{FF2B5EF4-FFF2-40B4-BE49-F238E27FC236}">
                <a16:creationId xmlns:a16="http://schemas.microsoft.com/office/drawing/2014/main" id="{5CAAA818-1AA7-1028-2C0E-197317CA727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194560" y="0"/>
            <a:ext cx="999744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6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34057" y="-17068"/>
            <a:ext cx="13378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893405" y="1549116"/>
            <a:ext cx="5754443" cy="488736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dirty="0">
                <a:solidFill>
                  <a:srgbClr val="2D3956"/>
                </a:solidFill>
              </a:rPr>
              <a:t>Person involved in communicating a marketing message.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2D3956"/>
                </a:solidFill>
              </a:rPr>
              <a:t>Direct source - </a:t>
            </a:r>
            <a:r>
              <a:rPr lang="en-US" altLang="en-US" sz="2800" dirty="0">
                <a:solidFill>
                  <a:srgbClr val="2D3956"/>
                </a:solidFill>
              </a:rPr>
              <a:t>Delivers a message and/or endorses a product or service (CEO or video for plant is best to deliver msg)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2D3956"/>
                </a:solidFill>
              </a:rPr>
              <a:t>Indirect source </a:t>
            </a:r>
            <a:r>
              <a:rPr lang="en-US" altLang="en-US" sz="2800" dirty="0">
                <a:solidFill>
                  <a:srgbClr val="2D3956"/>
                </a:solidFill>
              </a:rPr>
              <a:t>- Draws attention to and enhances the appearance of an ad (celebrity)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endParaRPr lang="en-US" altLang="en-US" sz="2800" dirty="0">
              <a:solidFill>
                <a:srgbClr val="2D3956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5F29E-EEA1-4375-8FC7-CB7C0A558A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3563" y="3493886"/>
            <a:ext cx="4052032" cy="30633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3C12C24-6136-40E3-8D5D-D23C937CDD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5576" y="1224310"/>
            <a:ext cx="2685948" cy="213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33974" y="-38155"/>
            <a:ext cx="87961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Attributes and Receiver Processing Modes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7ADF65-112B-49E4-8367-7518529E37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486" y="1741218"/>
            <a:ext cx="10331337" cy="396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20602" y="-68140"/>
            <a:ext cx="87961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Attributes and Receiver Processing Modes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76A263-E530-4B17-8E8E-6CC6D0C07D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781" y="1145492"/>
            <a:ext cx="8417945" cy="5508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34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47347" y="-2233"/>
            <a:ext cx="31766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Credibility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866191" y="1707487"/>
            <a:ext cx="8121442" cy="38901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Extent to which the recipient: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Sees the source as having relevant knowledge, skill, or experience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Trusts the source to give unbiased, objective information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Internalization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Adopting the opinion 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a credible communicator and the </a:t>
            </a:r>
            <a:r>
              <a:rPr lang="en-US" altLang="en-US" sz="28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belief 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information from this source is accurate</a:t>
            </a:r>
          </a:p>
          <a:p>
            <a:pPr lvl="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(happens in subconscious due to pressure of IMC)</a:t>
            </a:r>
          </a:p>
        </p:txBody>
      </p:sp>
      <p:pic>
        <p:nvPicPr>
          <p:cNvPr id="3" name="Picture 4" descr="Damas Jewelry Presents Nancy Ajram on Behance">
            <a:extLst>
              <a:ext uri="{FF2B5EF4-FFF2-40B4-BE49-F238E27FC236}">
                <a16:creationId xmlns:a16="http://schemas.microsoft.com/office/drawing/2014/main" id="{44523D75-997C-10C2-39C4-AE43A6A35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433" y="719457"/>
            <a:ext cx="3507703" cy="205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78FBC08-3FFD-E4B1-5C4D-419546E52263}"/>
              </a:ext>
            </a:extLst>
          </p:cNvPr>
          <p:cNvGrpSpPr/>
          <p:nvPr/>
        </p:nvGrpSpPr>
        <p:grpSpPr>
          <a:xfrm>
            <a:off x="8695426" y="2896602"/>
            <a:ext cx="3724206" cy="3241941"/>
            <a:chOff x="8364518" y="2680968"/>
            <a:chExt cx="4086696" cy="3457575"/>
          </a:xfrm>
        </p:grpSpPr>
        <p:pic>
          <p:nvPicPr>
            <p:cNvPr id="5" name="Picture 6" descr="اليسا لازوردي - Elissa L'azurde | Elissa Official Flickr Elissa Official  Flickr | Flickr">
              <a:extLst>
                <a:ext uri="{FF2B5EF4-FFF2-40B4-BE49-F238E27FC236}">
                  <a16:creationId xmlns:a16="http://schemas.microsoft.com/office/drawing/2014/main" id="{8D571E15-E28C-95EF-5D61-D2E62ACA51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4518" y="2680968"/>
              <a:ext cx="2457450" cy="3457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8">
              <a:extLst>
                <a:ext uri="{FF2B5EF4-FFF2-40B4-BE49-F238E27FC236}">
                  <a16:creationId xmlns:a16="http://schemas.microsoft.com/office/drawing/2014/main" id="{E17951F1-42FF-A3FE-1D1F-CA1575B4DA9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573"/>
            <a:stretch/>
          </p:blipFill>
          <p:spPr bwMode="auto">
            <a:xfrm>
              <a:off x="10821967" y="2703257"/>
              <a:ext cx="1629247" cy="3435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22668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90016" y="-17068"/>
            <a:ext cx="31766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Credibility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967851" y="1318110"/>
            <a:ext cx="8802325" cy="45980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Enhanced by: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Applying expertise and trustworthiness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corporate leaders as spokespeople (say proofed revenues, profits &amp; sales)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High- and low-credibility sources are equally effective when arguing for a position opposing their own best interest </a:t>
            </a:r>
            <a:r>
              <a:rPr lang="en-US" alt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(taking money) (</a:t>
            </a:r>
            <a:r>
              <a:rPr lang="en-US" alt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pepsi</a:t>
            </a:r>
            <a:r>
              <a:rPr lang="en-US" alt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can get researches that isn’t harmful)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Sleeper effect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Persuasiveness of a message increases with the passage of time and pressure</a:t>
            </a:r>
          </a:p>
        </p:txBody>
      </p:sp>
    </p:spTree>
    <p:extLst>
      <p:ext uri="{BB962C8B-B14F-4D97-AF65-F5344CB8AC3E}">
        <p14:creationId xmlns:p14="http://schemas.microsoft.com/office/powerpoint/2010/main" val="28667316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2101" y="-17384"/>
            <a:ext cx="38515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Attractiveness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812276" y="1513023"/>
            <a:ext cx="8325740" cy="4509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Attractiveness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Characteristic that encompasses </a:t>
            </a:r>
            <a:r>
              <a:rPr kumimoji="0" lang="en-US" altLang="en-US" sz="2800" b="0" i="1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similarity, familiarity, and likability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(Based on target </a:t>
            </a:r>
            <a:r>
              <a:rPr kumimoji="0" lang="en-US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&amp; market) it makes noise to my voice. So unconsciously identification occurs.</a:t>
            </a:r>
            <a:r>
              <a:rPr kumimoji="0" lang="ar-EG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ysClr val="windowText" lastClr="000000"/>
                </a:solidFill>
              </a:rPr>
              <a:t> I only listen to the source not my voice.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Identification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Receiver is motivated to seek some type of relationship with the source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Adopts similar beliefs, attitudes, preferences, or behavior</a:t>
            </a:r>
          </a:p>
          <a:p>
            <a:pPr marL="457200" lvl="1" indent="0" eaLnBrk="1" hangingPunct="1">
              <a:buNone/>
            </a:pPr>
            <a:r>
              <a:rPr lang="en-US" sz="2400" dirty="0"/>
              <a:t>**Attractiveness noise could be –</a:t>
            </a:r>
            <a:r>
              <a:rPr lang="en-US" sz="2400" dirty="0" err="1"/>
              <a:t>ve</a:t>
            </a:r>
            <a:r>
              <a:rPr lang="en-US" sz="2400" dirty="0"/>
              <a:t> or +</a:t>
            </a:r>
            <a:r>
              <a:rPr lang="en-US" sz="2400" dirty="0" err="1"/>
              <a:t>ve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0AA68C3-D099-4029-B0CC-7EAC1166D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016" y="1688163"/>
            <a:ext cx="2327865" cy="27394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F28199-E9BC-4667-B859-AA3F9D4ABC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3279" y="4798928"/>
            <a:ext cx="2681782" cy="185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52922" y="1506327"/>
            <a:ext cx="823761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Enhanced by: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Applying similarity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celebrities as spokespeople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meaning of celebrity endorsers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 of celebrities as spokespeople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Overshadow the product </a:t>
            </a:r>
            <a:r>
              <a:rPr lang="ar-EG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الدحلاب</a:t>
            </a:r>
            <a:endParaRPr lang="en-US" alt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Overexposure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Target audiences’ receptivity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to the advertiser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69323" y="-38971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Attractiveness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8BC782C-A7D3-4E9D-A444-0E08F18204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537" y="4197442"/>
            <a:ext cx="3351754" cy="19334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B94DB9-16BB-47B0-A5A1-755C28A43C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8601" y="1349022"/>
            <a:ext cx="2349766" cy="207997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09E305-69AD-4366-873C-F2AB962C20D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7694" y="977037"/>
            <a:ext cx="3352885" cy="177578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89CE41-2D75-4406-92D6-AF3FF634C8F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734" y="4343620"/>
            <a:ext cx="3211831" cy="216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597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26BDD-15C3-481D-A0D6-8C357AB5F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9F131F15-BD37-4502-9610-F908C977A1E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64272" cy="689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2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47348" y="17428"/>
            <a:ext cx="63357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Attractiveness: Identification</a:t>
            </a:r>
          </a:p>
        </p:txBody>
      </p:sp>
      <p:pic>
        <p:nvPicPr>
          <p:cNvPr id="10" name="Online Media 3" title="اعلان بنك الإسكندرية - رحلة الانفيلد - محمد صلاح">
            <a:hlinkClick r:id="" action="ppaction://media"/>
            <a:extLst>
              <a:ext uri="{FF2B5EF4-FFF2-40B4-BE49-F238E27FC236}">
                <a16:creationId xmlns:a16="http://schemas.microsoft.com/office/drawing/2014/main" id="{F0CBD13B-53B3-4237-882F-E78C943125E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93889" y="991468"/>
            <a:ext cx="10590667" cy="561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58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7986" y="42370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 Attractiveness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DEE1890C-E206-44AF-91B7-3EB6C406AE13}"/>
              </a:ext>
            </a:extLst>
          </p:cNvPr>
          <p:cNvGrpSpPr>
            <a:grpSpLocks/>
          </p:cNvGrpSpPr>
          <p:nvPr/>
        </p:nvGrpSpPr>
        <p:grpSpPr bwMode="auto">
          <a:xfrm>
            <a:off x="1295666" y="1376249"/>
            <a:ext cx="2854021" cy="4767733"/>
            <a:chOff x="288" y="1104"/>
            <a:chExt cx="1608" cy="2592"/>
          </a:xfrm>
        </p:grpSpPr>
        <p:sp>
          <p:nvSpPr>
            <p:cNvPr id="17" name="Line 8">
              <a:extLst>
                <a:ext uri="{FF2B5EF4-FFF2-40B4-BE49-F238E27FC236}">
                  <a16:creationId xmlns:a16="http://schemas.microsoft.com/office/drawing/2014/main" id="{015CB6FD-5C5E-4B71-8691-61EAB93FD5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3" y="1584"/>
              <a:ext cx="0" cy="22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id="{2733DE8C-2BB6-45FF-8CAE-7741CC525B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1813"/>
              <a:ext cx="1607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Times New Roman" panose="02020603050405020304" pitchFamily="18" charset="0"/>
                </a:rPr>
                <a:t>Resemblance between the source and recipient of the message</a:t>
              </a:r>
            </a:p>
          </p:txBody>
        </p:sp>
        <p:sp>
          <p:nvSpPr>
            <p:cNvPr id="19" name="Rectangle 10">
              <a:extLst>
                <a:ext uri="{FF2B5EF4-FFF2-40B4-BE49-F238E27FC236}">
                  <a16:creationId xmlns:a16="http://schemas.microsoft.com/office/drawing/2014/main" id="{BA916797-B424-479D-905A-15B38C57F0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1104"/>
              <a:ext cx="1607" cy="497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0" r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Verdana" panose="020B0604030504040204" pitchFamily="34" charset="0"/>
                </a:rPr>
                <a:t>Similarity</a:t>
              </a:r>
            </a:p>
          </p:txBody>
        </p:sp>
      </p:grpSp>
      <p:grpSp>
        <p:nvGrpSpPr>
          <p:cNvPr id="20" name="Group 11">
            <a:extLst>
              <a:ext uri="{FF2B5EF4-FFF2-40B4-BE49-F238E27FC236}">
                <a16:creationId xmlns:a16="http://schemas.microsoft.com/office/drawing/2014/main" id="{C034F66D-50F7-4F50-BAFB-26AFD747F34B}"/>
              </a:ext>
            </a:extLst>
          </p:cNvPr>
          <p:cNvGrpSpPr>
            <a:grpSpLocks/>
          </p:cNvGrpSpPr>
          <p:nvPr/>
        </p:nvGrpSpPr>
        <p:grpSpPr bwMode="auto">
          <a:xfrm>
            <a:off x="4115066" y="1376249"/>
            <a:ext cx="2854021" cy="4767733"/>
            <a:chOff x="2064" y="1104"/>
            <a:chExt cx="1608" cy="2592"/>
          </a:xfrm>
        </p:grpSpPr>
        <p:sp>
          <p:nvSpPr>
            <p:cNvPr id="21" name="Line 12">
              <a:extLst>
                <a:ext uri="{FF2B5EF4-FFF2-40B4-BE49-F238E27FC236}">
                  <a16:creationId xmlns:a16="http://schemas.microsoft.com/office/drawing/2014/main" id="{E19BCAE2-0B81-4660-B1D4-D6D9627421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79" y="1584"/>
              <a:ext cx="0" cy="22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Rectangle 13">
              <a:extLst>
                <a:ext uri="{FF2B5EF4-FFF2-40B4-BE49-F238E27FC236}">
                  <a16:creationId xmlns:a16="http://schemas.microsoft.com/office/drawing/2014/main" id="{D971E2D3-E0F4-46A1-9C86-85A4D4CB51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5" y="1813"/>
              <a:ext cx="1607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Times New Roman" panose="02020603050405020304" pitchFamily="18" charset="0"/>
                </a:rPr>
                <a:t>Knowledge of the source through repeated or prolonged exposure</a:t>
              </a:r>
            </a:p>
          </p:txBody>
        </p:sp>
        <p:sp>
          <p:nvSpPr>
            <p:cNvPr id="23" name="Rectangle 14">
              <a:extLst>
                <a:ext uri="{FF2B5EF4-FFF2-40B4-BE49-F238E27FC236}">
                  <a16:creationId xmlns:a16="http://schemas.microsoft.com/office/drawing/2014/main" id="{52FFF8F2-C0F6-421A-9AC9-A24C0A1C23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104"/>
              <a:ext cx="1607" cy="497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0" r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Verdana" panose="020B0604030504040204" pitchFamily="34" charset="0"/>
                </a:rPr>
                <a:t>Familiarity</a:t>
              </a:r>
            </a:p>
          </p:txBody>
        </p:sp>
      </p:grpSp>
      <p:grpSp>
        <p:nvGrpSpPr>
          <p:cNvPr id="24" name="Group 15">
            <a:extLst>
              <a:ext uri="{FF2B5EF4-FFF2-40B4-BE49-F238E27FC236}">
                <a16:creationId xmlns:a16="http://schemas.microsoft.com/office/drawing/2014/main" id="{F31929DD-575D-4168-82CE-7EBF51C5A698}"/>
              </a:ext>
            </a:extLst>
          </p:cNvPr>
          <p:cNvGrpSpPr>
            <a:grpSpLocks/>
          </p:cNvGrpSpPr>
          <p:nvPr/>
        </p:nvGrpSpPr>
        <p:grpSpPr bwMode="auto">
          <a:xfrm>
            <a:off x="6926531" y="1376249"/>
            <a:ext cx="2862896" cy="4767733"/>
            <a:chOff x="3835" y="1104"/>
            <a:chExt cx="1613" cy="2592"/>
          </a:xfrm>
        </p:grpSpPr>
        <p:sp>
          <p:nvSpPr>
            <p:cNvPr id="26" name="Line 16">
              <a:extLst>
                <a:ext uri="{FF2B5EF4-FFF2-40B4-BE49-F238E27FC236}">
                  <a16:creationId xmlns:a16="http://schemas.microsoft.com/office/drawing/2014/main" id="{D643B70C-1D99-4A12-9643-57AFDFC678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5" y="1584"/>
              <a:ext cx="0" cy="22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Rectangle 17">
              <a:extLst>
                <a:ext uri="{FF2B5EF4-FFF2-40B4-BE49-F238E27FC236}">
                  <a16:creationId xmlns:a16="http://schemas.microsoft.com/office/drawing/2014/main" id="{B992EBBD-32AE-4B9D-9D79-198525E31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1" y="1813"/>
              <a:ext cx="1607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Times New Roman" panose="02020603050405020304" pitchFamily="18" charset="0"/>
                </a:rPr>
                <a:t>Affection for the source resulting from physical appearance, behavior, or other personal traits</a:t>
              </a:r>
            </a:p>
          </p:txBody>
        </p:sp>
        <p:sp>
          <p:nvSpPr>
            <p:cNvPr id="28" name="Rectangle 18">
              <a:extLst>
                <a:ext uri="{FF2B5EF4-FFF2-40B4-BE49-F238E27FC236}">
                  <a16:creationId xmlns:a16="http://schemas.microsoft.com/office/drawing/2014/main" id="{3BC2C6A2-F425-4A61-AFBE-B18DE5FAF4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5" y="1104"/>
              <a:ext cx="1607" cy="497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0" r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Verdana" panose="020B0604030504040204" pitchFamily="34" charset="0"/>
                </a:rPr>
                <a:t>Likeability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20602" y="12108"/>
            <a:ext cx="52772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Choosing a Celebrity Endorser</a:t>
            </a:r>
          </a:p>
        </p:txBody>
      </p:sp>
      <p:grpSp>
        <p:nvGrpSpPr>
          <p:cNvPr id="10" name="Group 16">
            <a:extLst>
              <a:ext uri="{FF2B5EF4-FFF2-40B4-BE49-F238E27FC236}">
                <a16:creationId xmlns:a16="http://schemas.microsoft.com/office/drawing/2014/main" id="{12923EAD-CE2A-4A52-A4BE-B799DF1271FE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926111"/>
            <a:ext cx="3276600" cy="3810000"/>
            <a:chOff x="3216" y="912"/>
            <a:chExt cx="2064" cy="2400"/>
          </a:xfrm>
        </p:grpSpPr>
        <p:sp>
          <p:nvSpPr>
            <p:cNvPr id="11" name="Line 17">
              <a:extLst>
                <a:ext uri="{FF2B5EF4-FFF2-40B4-BE49-F238E27FC236}">
                  <a16:creationId xmlns:a16="http://schemas.microsoft.com/office/drawing/2014/main" id="{7ABC7339-BF02-4EB1-82E3-F8EBAD89A8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00" y="2160"/>
              <a:ext cx="192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18">
              <a:extLst>
                <a:ext uri="{FF2B5EF4-FFF2-40B4-BE49-F238E27FC236}">
                  <a16:creationId xmlns:a16="http://schemas.microsoft.com/office/drawing/2014/main" id="{95CD864C-3DC7-4B1A-A21B-0A290D11CC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16" y="2448"/>
              <a:ext cx="576" cy="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Rectangle 19">
              <a:extLst>
                <a:ext uri="{FF2B5EF4-FFF2-40B4-BE49-F238E27FC236}">
                  <a16:creationId xmlns:a16="http://schemas.microsoft.com/office/drawing/2014/main" id="{D2A84E72-94AD-4FBA-A4A1-10E720507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91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Trust</a:t>
              </a:r>
            </a:p>
          </p:txBody>
        </p:sp>
        <p:sp>
          <p:nvSpPr>
            <p:cNvPr id="14" name="Rectangle 20">
              <a:extLst>
                <a:ext uri="{FF2B5EF4-FFF2-40B4-BE49-F238E27FC236}">
                  <a16:creationId xmlns:a16="http://schemas.microsoft.com/office/drawing/2014/main" id="{C2A6A2DA-2F03-4AFE-AF57-33DFA591F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63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Risk</a:t>
              </a:r>
            </a:p>
          </p:txBody>
        </p:sp>
        <p:sp>
          <p:nvSpPr>
            <p:cNvPr id="15" name="Rectangle 21">
              <a:extLst>
                <a:ext uri="{FF2B5EF4-FFF2-40B4-BE49-F238E27FC236}">
                  <a16:creationId xmlns:a16="http://schemas.microsoft.com/office/drawing/2014/main" id="{0F92757D-03BB-4902-8DB7-C16D356344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2304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Familiarity</a:t>
              </a:r>
            </a:p>
          </p:txBody>
        </p:sp>
        <p:sp>
          <p:nvSpPr>
            <p:cNvPr id="16" name="Rectangle 22">
              <a:extLst>
                <a:ext uri="{FF2B5EF4-FFF2-40B4-BE49-F238E27FC236}">
                  <a16:creationId xmlns:a16="http://schemas.microsoft.com/office/drawing/2014/main" id="{D1C2F243-108C-4CF2-8720-F0CBD1D1F9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2928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Likability</a:t>
              </a:r>
            </a:p>
          </p:txBody>
        </p:sp>
        <p:sp>
          <p:nvSpPr>
            <p:cNvPr id="17" name="Line 23">
              <a:extLst>
                <a:ext uri="{FF2B5EF4-FFF2-40B4-BE49-F238E27FC236}">
                  <a16:creationId xmlns:a16="http://schemas.microsoft.com/office/drawing/2014/main" id="{C49BF02E-0405-47BB-9FB1-03A614655A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6" y="912"/>
              <a:ext cx="576" cy="8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24">
              <a:extLst>
                <a:ext uri="{FF2B5EF4-FFF2-40B4-BE49-F238E27FC236}">
                  <a16:creationId xmlns:a16="http://schemas.microsoft.com/office/drawing/2014/main" id="{17BCF15C-7C4E-4ABB-AA58-BFE420758E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08" y="1632"/>
              <a:ext cx="38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4">
            <a:extLst>
              <a:ext uri="{FF2B5EF4-FFF2-40B4-BE49-F238E27FC236}">
                <a16:creationId xmlns:a16="http://schemas.microsoft.com/office/drawing/2014/main" id="{A20BD662-AF88-4271-AF70-AE65455CA52D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3221511"/>
            <a:ext cx="2514600" cy="1219200"/>
            <a:chOff x="2064" y="1728"/>
            <a:chExt cx="1584" cy="768"/>
          </a:xfrm>
        </p:grpSpPr>
        <p:sp>
          <p:nvSpPr>
            <p:cNvPr id="22" name="Oval 5">
              <a:extLst>
                <a:ext uri="{FF2B5EF4-FFF2-40B4-BE49-F238E27FC236}">
                  <a16:creationId xmlns:a16="http://schemas.microsoft.com/office/drawing/2014/main" id="{1D507255-E30F-41B1-8FF4-D63DA2E2EC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728"/>
              <a:ext cx="1584" cy="768"/>
            </a:xfrm>
            <a:prstGeom prst="ellipse">
              <a:avLst/>
            </a:prstGeom>
            <a:gradFill rotWithShape="1">
              <a:gsLst>
                <a:gs pos="0">
                  <a:srgbClr val="E5F5F5"/>
                </a:gs>
                <a:gs pos="100000">
                  <a:srgbClr val="009999"/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sz="2200">
                <a:latin typeface="Verdana" panose="020B0604030504040204" pitchFamily="34" charset="0"/>
              </a:endParaRPr>
            </a:p>
          </p:txBody>
        </p:sp>
        <p:sp>
          <p:nvSpPr>
            <p:cNvPr id="24" name="Text Box 6">
              <a:extLst>
                <a:ext uri="{FF2B5EF4-FFF2-40B4-BE49-F238E27FC236}">
                  <a16:creationId xmlns:a16="http://schemas.microsoft.com/office/drawing/2014/main" id="{CA773E96-C744-4191-A361-8CDA6654C4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1968"/>
              <a:ext cx="115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200" b="1" dirty="0">
                  <a:latin typeface="Verdana" panose="020B0604030504040204" pitchFamily="34" charset="0"/>
                </a:rPr>
                <a:t>Factors</a:t>
              </a:r>
            </a:p>
          </p:txBody>
        </p:sp>
      </p:grpSp>
      <p:grpSp>
        <p:nvGrpSpPr>
          <p:cNvPr id="26" name="Group 7">
            <a:extLst>
              <a:ext uri="{FF2B5EF4-FFF2-40B4-BE49-F238E27FC236}">
                <a16:creationId xmlns:a16="http://schemas.microsoft.com/office/drawing/2014/main" id="{01B305EB-B1B4-4187-B1F8-861CB02FCAD7}"/>
              </a:ext>
            </a:extLst>
          </p:cNvPr>
          <p:cNvGrpSpPr>
            <a:grpSpLocks/>
          </p:cNvGrpSpPr>
          <p:nvPr/>
        </p:nvGrpSpPr>
        <p:grpSpPr bwMode="auto">
          <a:xfrm>
            <a:off x="1676400" y="1926111"/>
            <a:ext cx="3276600" cy="3810000"/>
            <a:chOff x="384" y="912"/>
            <a:chExt cx="2064" cy="2400"/>
          </a:xfrm>
        </p:grpSpPr>
        <p:sp>
          <p:nvSpPr>
            <p:cNvPr id="28" name="Rectangle 8">
              <a:extLst>
                <a:ext uri="{FF2B5EF4-FFF2-40B4-BE49-F238E27FC236}">
                  <a16:creationId xmlns:a16="http://schemas.microsoft.com/office/drawing/2014/main" id="{8446798F-E688-4C3F-994A-A318E33F2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91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Match w/audience</a:t>
              </a:r>
            </a:p>
          </p:txBody>
        </p:sp>
        <p:sp>
          <p:nvSpPr>
            <p:cNvPr id="30" name="Rectangle 9">
              <a:extLst>
                <a:ext uri="{FF2B5EF4-FFF2-40B4-BE49-F238E27FC236}">
                  <a16:creationId xmlns:a16="http://schemas.microsoft.com/office/drawing/2014/main" id="{5D6AB84D-FE3E-4C00-A159-909FE9845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163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Match w/product</a:t>
              </a:r>
            </a:p>
          </p:txBody>
        </p:sp>
        <p:sp>
          <p:nvSpPr>
            <p:cNvPr id="31" name="Rectangle 10">
              <a:extLst>
                <a:ext uri="{FF2B5EF4-FFF2-40B4-BE49-F238E27FC236}">
                  <a16:creationId xmlns:a16="http://schemas.microsoft.com/office/drawing/2014/main" id="{D5DD15CB-024F-45B9-A99C-60B6C837FA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304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Image</a:t>
              </a:r>
            </a:p>
          </p:txBody>
        </p:sp>
        <p:sp>
          <p:nvSpPr>
            <p:cNvPr id="32" name="Rectangle 11">
              <a:extLst>
                <a:ext uri="{FF2B5EF4-FFF2-40B4-BE49-F238E27FC236}">
                  <a16:creationId xmlns:a16="http://schemas.microsoft.com/office/drawing/2014/main" id="{23ECA9D0-CE52-427E-8578-E3B16956A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928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Cost/ROI</a:t>
              </a:r>
            </a:p>
          </p:txBody>
        </p:sp>
        <p:sp>
          <p:nvSpPr>
            <p:cNvPr id="33" name="Line 12">
              <a:extLst>
                <a:ext uri="{FF2B5EF4-FFF2-40B4-BE49-F238E27FC236}">
                  <a16:creationId xmlns:a16="http://schemas.microsoft.com/office/drawing/2014/main" id="{B7F8E4BF-E4E6-4623-A724-3ADF0732667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72" y="912"/>
              <a:ext cx="576" cy="8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13">
              <a:extLst>
                <a:ext uri="{FF2B5EF4-FFF2-40B4-BE49-F238E27FC236}">
                  <a16:creationId xmlns:a16="http://schemas.microsoft.com/office/drawing/2014/main" id="{BF855185-40EB-4F06-92E9-7A68B87117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72" y="1632"/>
              <a:ext cx="336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14">
              <a:extLst>
                <a:ext uri="{FF2B5EF4-FFF2-40B4-BE49-F238E27FC236}">
                  <a16:creationId xmlns:a16="http://schemas.microsoft.com/office/drawing/2014/main" id="{2908C7B1-A0E1-42B1-B81D-5C988F342E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208"/>
              <a:ext cx="192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15">
              <a:extLst>
                <a:ext uri="{FF2B5EF4-FFF2-40B4-BE49-F238E27FC236}">
                  <a16:creationId xmlns:a16="http://schemas.microsoft.com/office/drawing/2014/main" id="{925AEDBB-7068-47B5-9B71-14F6E7A356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448"/>
              <a:ext cx="528" cy="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9403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Content Placeholder 3">
            <a:extLst>
              <a:ext uri="{FF2B5EF4-FFF2-40B4-BE49-F238E27FC236}">
                <a16:creationId xmlns:a16="http://schemas.microsoft.com/office/drawing/2014/main" id="{7A4899C6-F9F1-4D5A-8672-D1706AA81C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4815" y="1448499"/>
            <a:ext cx="8458200" cy="47577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5D2049-E9CE-515F-6840-0DF609B5DEF8}"/>
              </a:ext>
            </a:extLst>
          </p:cNvPr>
          <p:cNvSpPr txBox="1"/>
          <p:nvPr/>
        </p:nvSpPr>
        <p:spPr>
          <a:xfrm>
            <a:off x="298985" y="2527096"/>
            <a:ext cx="3047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Lifetime contract x Nike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market research proofed that his lifestyle, mindset, health and attitude matches to be Nike figure, and he will not harm my brand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7101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25EB0A9B-E996-48EB-9402-581CE058CC9F}"/>
              </a:ext>
            </a:extLst>
          </p:cNvPr>
          <p:cNvSpPr/>
          <p:nvPr/>
        </p:nvSpPr>
        <p:spPr>
          <a:xfrm>
            <a:off x="2930401" y="50237"/>
            <a:ext cx="4426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Risks of Using Celebrities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F73B53-0128-4D3E-89AD-40C49B9A17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432" y="1130444"/>
            <a:ext cx="4172885" cy="557878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ED53BA3-DF78-437B-B9A2-93EE1BECE3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654" y="1577222"/>
            <a:ext cx="2690133" cy="185177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3940D03-7E60-43CC-AF11-9EC676214C8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4269" y="2480866"/>
            <a:ext cx="2766941" cy="329001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D0D0092-07C4-4FBF-A44A-9D7319A6E1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002" y="4067543"/>
            <a:ext cx="2743438" cy="204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070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B89BB-57BE-423A-919C-BDAC52A15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400" y="39326"/>
            <a:ext cx="5217160" cy="52895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00B0F0"/>
                </a:solidFill>
                <a:latin typeface="Calibri"/>
              </a:rPr>
              <a:t>Comprehending &amp; Recalling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7" name="Online Media 5" title="ڤودافون، قوتك فى عيلتك رمضان 2015">
            <a:hlinkClick r:id="" action="ppaction://media"/>
            <a:extLst>
              <a:ext uri="{FF2B5EF4-FFF2-40B4-BE49-F238E27FC236}">
                <a16:creationId xmlns:a16="http://schemas.microsoft.com/office/drawing/2014/main" id="{4CB6BC78-B107-4C75-9C9B-A2B2FD733BE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01040" y="705961"/>
            <a:ext cx="10718800" cy="611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392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49933" y="46148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 Power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812532" y="1292220"/>
            <a:ext cx="9144000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Source is capable of administering rewards and punishments to the receiver</a:t>
            </a:r>
          </a:p>
          <a:p>
            <a:r>
              <a:rPr lang="en-US" altLang="en-US" dirty="0"/>
              <a:t>Depends on a source’s perceived control &amp; concern</a:t>
            </a:r>
          </a:p>
          <a:p>
            <a:r>
              <a:rPr lang="en-US" altLang="en-US" b="1" dirty="0"/>
              <a:t>Compliance</a:t>
            </a:r>
            <a:r>
              <a:rPr lang="en-US" altLang="en-US" dirty="0"/>
              <a:t>: Receiver accepts a source’s persuasive influence and acquiesces to his or her position</a:t>
            </a:r>
          </a:p>
          <a:p>
            <a:pPr lvl="1"/>
            <a:r>
              <a:rPr lang="en-US" altLang="en-US" dirty="0"/>
              <a:t>To obtain a favorable reaction or to avoid punishment</a:t>
            </a:r>
          </a:p>
          <a:p>
            <a:pPr lvl="1"/>
            <a:r>
              <a:rPr lang="en-US" altLang="en-US" dirty="0">
                <a:solidFill>
                  <a:srgbClr val="0070C0"/>
                </a:solidFill>
              </a:rPr>
              <a:t>Mo Salah has set of beliefs to influence audience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C3AC56F-5905-4014-853E-4A1167A88D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7684" y="4347886"/>
            <a:ext cx="4224956" cy="239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72823" y="46148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 Power: Compliance</a:t>
            </a:r>
          </a:p>
        </p:txBody>
      </p:sp>
      <p:pic>
        <p:nvPicPr>
          <p:cNvPr id="7" name="Online Media 6" title="اعلان محمد صلاح انت اقوى من المخدرات">
            <a:hlinkClick r:id="" action="ppaction://media"/>
            <a:extLst>
              <a:ext uri="{FF2B5EF4-FFF2-40B4-BE49-F238E27FC236}">
                <a16:creationId xmlns:a16="http://schemas.microsoft.com/office/drawing/2014/main" id="{B8040760-6FD6-C970-CB04-35E7A5B0F0C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02644" y="1009678"/>
            <a:ext cx="10132133" cy="572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74607" y="0"/>
            <a:ext cx="25181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Source Power</a:t>
            </a:r>
          </a:p>
        </p:txBody>
      </p:sp>
      <p:grpSp>
        <p:nvGrpSpPr>
          <p:cNvPr id="30" name="Group 2">
            <a:extLst>
              <a:ext uri="{FF2B5EF4-FFF2-40B4-BE49-F238E27FC236}">
                <a16:creationId xmlns:a16="http://schemas.microsoft.com/office/drawing/2014/main" id="{D6FCD491-0919-4EA0-AE63-C8B7573E082E}"/>
              </a:ext>
            </a:extLst>
          </p:cNvPr>
          <p:cNvGrpSpPr>
            <a:grpSpLocks/>
          </p:cNvGrpSpPr>
          <p:nvPr/>
        </p:nvGrpSpPr>
        <p:grpSpPr bwMode="auto">
          <a:xfrm>
            <a:off x="4557860" y="1453366"/>
            <a:ext cx="4267200" cy="1447800"/>
            <a:chOff x="2592" y="1248"/>
            <a:chExt cx="2688" cy="912"/>
          </a:xfrm>
        </p:grpSpPr>
        <p:sp>
          <p:nvSpPr>
            <p:cNvPr id="31" name="Rectangle 3">
              <a:extLst>
                <a:ext uri="{FF2B5EF4-FFF2-40B4-BE49-F238E27FC236}">
                  <a16:creationId xmlns:a16="http://schemas.microsoft.com/office/drawing/2014/main" id="{97F1076A-BAC8-4B7D-A103-1EA257E4E4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" y="1248"/>
              <a:ext cx="1872" cy="528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Perceived control</a:t>
              </a:r>
            </a:p>
          </p:txBody>
        </p:sp>
        <p:sp>
          <p:nvSpPr>
            <p:cNvPr id="32" name="Line 4">
              <a:extLst>
                <a:ext uri="{FF2B5EF4-FFF2-40B4-BE49-F238E27FC236}">
                  <a16:creationId xmlns:a16="http://schemas.microsoft.com/office/drawing/2014/main" id="{A687A19A-380B-49EA-ADD2-7F2D3F9E95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92" y="1488"/>
              <a:ext cx="816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3" name="Group 5">
            <a:extLst>
              <a:ext uri="{FF2B5EF4-FFF2-40B4-BE49-F238E27FC236}">
                <a16:creationId xmlns:a16="http://schemas.microsoft.com/office/drawing/2014/main" id="{7E67DC8E-F6A8-407B-A0F8-86B17D8C78C9}"/>
              </a:ext>
            </a:extLst>
          </p:cNvPr>
          <p:cNvGrpSpPr>
            <a:grpSpLocks/>
          </p:cNvGrpSpPr>
          <p:nvPr/>
        </p:nvGrpSpPr>
        <p:grpSpPr bwMode="auto">
          <a:xfrm>
            <a:off x="4481660" y="2824966"/>
            <a:ext cx="4343400" cy="838200"/>
            <a:chOff x="2544" y="2112"/>
            <a:chExt cx="2736" cy="528"/>
          </a:xfrm>
        </p:grpSpPr>
        <p:sp>
          <p:nvSpPr>
            <p:cNvPr id="34" name="Rectangle 6">
              <a:extLst>
                <a:ext uri="{FF2B5EF4-FFF2-40B4-BE49-F238E27FC236}">
                  <a16:creationId xmlns:a16="http://schemas.microsoft.com/office/drawing/2014/main" id="{246131D4-A298-4EEC-A1B8-3E72860B3D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" y="2112"/>
              <a:ext cx="1872" cy="528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Clr>
                  <a:srgbClr val="FFFFFF"/>
                </a:buClr>
                <a:buSzPct val="125000"/>
              </a:pPr>
              <a:r>
                <a:rPr lang="en-US" altLang="en-US" sz="2000">
                  <a:latin typeface="Verdana" panose="020B0604030504040204" pitchFamily="34" charset="0"/>
                </a:rPr>
                <a:t>Perceived concern</a:t>
              </a:r>
            </a:p>
          </p:txBody>
        </p:sp>
        <p:sp>
          <p:nvSpPr>
            <p:cNvPr id="35" name="Line 7">
              <a:extLst>
                <a:ext uri="{FF2B5EF4-FFF2-40B4-BE49-F238E27FC236}">
                  <a16:creationId xmlns:a16="http://schemas.microsoft.com/office/drawing/2014/main" id="{626644F9-6B2D-46D9-BAC7-A059DD2E641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44" y="2400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6" name="Group 8">
            <a:extLst>
              <a:ext uri="{FF2B5EF4-FFF2-40B4-BE49-F238E27FC236}">
                <a16:creationId xmlns:a16="http://schemas.microsoft.com/office/drawing/2014/main" id="{350B286D-A415-443C-BADB-3BDE70F88879}"/>
              </a:ext>
            </a:extLst>
          </p:cNvPr>
          <p:cNvGrpSpPr>
            <a:grpSpLocks/>
          </p:cNvGrpSpPr>
          <p:nvPr/>
        </p:nvGrpSpPr>
        <p:grpSpPr bwMode="auto">
          <a:xfrm>
            <a:off x="4481660" y="3663166"/>
            <a:ext cx="4343400" cy="1371600"/>
            <a:chOff x="2544" y="2640"/>
            <a:chExt cx="2736" cy="864"/>
          </a:xfrm>
        </p:grpSpPr>
        <p:sp>
          <p:nvSpPr>
            <p:cNvPr id="37" name="Rectangle 9">
              <a:extLst>
                <a:ext uri="{FF2B5EF4-FFF2-40B4-BE49-F238E27FC236}">
                  <a16:creationId xmlns:a16="http://schemas.microsoft.com/office/drawing/2014/main" id="{C3AE95CD-39E5-40B2-B74B-3C0200A5A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" y="2976"/>
              <a:ext cx="1872" cy="528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Perceived scrutiny</a:t>
              </a:r>
            </a:p>
          </p:txBody>
        </p:sp>
        <p:sp>
          <p:nvSpPr>
            <p:cNvPr id="38" name="Line 10">
              <a:extLst>
                <a:ext uri="{FF2B5EF4-FFF2-40B4-BE49-F238E27FC236}">
                  <a16:creationId xmlns:a16="http://schemas.microsoft.com/office/drawing/2014/main" id="{3E6253D6-6AB7-44D7-8CFF-F72956E5C9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4" y="2640"/>
              <a:ext cx="864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9" name="Rectangle 18">
            <a:extLst>
              <a:ext uri="{FF2B5EF4-FFF2-40B4-BE49-F238E27FC236}">
                <a16:creationId xmlns:a16="http://schemas.microsoft.com/office/drawing/2014/main" id="{CE334227-6E3D-4446-9C08-30E460F7FE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2660" y="2342366"/>
            <a:ext cx="3429000" cy="1828800"/>
          </a:xfrm>
          <a:prstGeom prst="rect">
            <a:avLst/>
          </a:prstGeom>
          <a:gradFill rotWithShape="1">
            <a:gsLst>
              <a:gs pos="0">
                <a:srgbClr val="568DB3"/>
              </a:gs>
              <a:gs pos="50000">
                <a:srgbClr val="64A4D0"/>
              </a:gs>
              <a:gs pos="100000">
                <a:srgbClr val="568DB3"/>
              </a:gs>
            </a:gsLst>
            <a:lin ang="5400000" scaled="1"/>
          </a:gra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Verdana" panose="020B0604030504040204" pitchFamily="34" charset="0"/>
              </a:rPr>
              <a:t>Source Power</a:t>
            </a:r>
          </a:p>
        </p:txBody>
      </p:sp>
    </p:spTree>
    <p:extLst>
      <p:ext uri="{BB962C8B-B14F-4D97-AF65-F5344CB8AC3E}">
        <p14:creationId xmlns:p14="http://schemas.microsoft.com/office/powerpoint/2010/main" val="275263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26480" y="-43099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Message Factors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A791010-DFA0-420D-A059-CDD9FDAEE74F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1402506"/>
            <a:ext cx="8469198" cy="2501158"/>
            <a:chOff x="457200" y="1524059"/>
            <a:chExt cx="8458199" cy="2378868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90FFE58A-A50D-4BED-88F1-77E855FBA845}"/>
                </a:ext>
              </a:extLst>
            </p:cNvPr>
            <p:cNvSpPr/>
            <p:nvPr/>
          </p:nvSpPr>
          <p:spPr>
            <a:xfrm>
              <a:off x="3502025" y="1762104"/>
              <a:ext cx="5413374" cy="1902777"/>
            </a:xfrm>
            <a:custGeom>
              <a:avLst/>
              <a:gdLst>
                <a:gd name="connsiteX0" fmla="*/ 317189 w 1903094"/>
                <a:gd name="connsiteY0" fmla="*/ 0 h 5413248"/>
                <a:gd name="connsiteX1" fmla="*/ 1585905 w 1903094"/>
                <a:gd name="connsiteY1" fmla="*/ 0 h 5413248"/>
                <a:gd name="connsiteX2" fmla="*/ 1903094 w 1903094"/>
                <a:gd name="connsiteY2" fmla="*/ 317189 h 5413248"/>
                <a:gd name="connsiteX3" fmla="*/ 1903094 w 1903094"/>
                <a:gd name="connsiteY3" fmla="*/ 5413248 h 5413248"/>
                <a:gd name="connsiteX4" fmla="*/ 1903094 w 1903094"/>
                <a:gd name="connsiteY4" fmla="*/ 5413248 h 5413248"/>
                <a:gd name="connsiteX5" fmla="*/ 0 w 1903094"/>
                <a:gd name="connsiteY5" fmla="*/ 5413248 h 5413248"/>
                <a:gd name="connsiteX6" fmla="*/ 0 w 1903094"/>
                <a:gd name="connsiteY6" fmla="*/ 5413248 h 5413248"/>
                <a:gd name="connsiteX7" fmla="*/ 0 w 1903094"/>
                <a:gd name="connsiteY7" fmla="*/ 317189 h 5413248"/>
                <a:gd name="connsiteX8" fmla="*/ 317189 w 1903094"/>
                <a:gd name="connsiteY8" fmla="*/ 0 h 541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3094" h="5413248">
                  <a:moveTo>
                    <a:pt x="1903094" y="902227"/>
                  </a:moveTo>
                  <a:lnTo>
                    <a:pt x="1903094" y="4511021"/>
                  </a:lnTo>
                  <a:cubicBezTo>
                    <a:pt x="1903094" y="5009308"/>
                    <a:pt x="1853169" y="5413248"/>
                    <a:pt x="1791582" y="5413248"/>
                  </a:cubicBezTo>
                  <a:lnTo>
                    <a:pt x="0" y="5413248"/>
                  </a:lnTo>
                  <a:lnTo>
                    <a:pt x="0" y="541324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91582" y="0"/>
                  </a:lnTo>
                  <a:cubicBezTo>
                    <a:pt x="1853169" y="0"/>
                    <a:pt x="1903094" y="403940"/>
                    <a:pt x="1903094" y="902227"/>
                  </a:cubicBezTo>
                  <a:close/>
                </a:path>
              </a:pathLst>
            </a:custGeom>
            <a:solidFill>
              <a:sysClr val="window" lastClr="FFFFFF">
                <a:alpha val="90000"/>
                <a:tint val="4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47651" tIns="216725" rIns="340550" bIns="216727" spcCol="1270" anchor="ctr"/>
            <a:lstStyle/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Order of presentation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Conclusion drawing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Message sidedness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Refutation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Verbal versus visual messages</a:t>
              </a:r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9ECB8C48-DADC-4C7E-910C-DB1E29A88E49}"/>
                </a:ext>
              </a:extLst>
            </p:cNvPr>
            <p:cNvSpPr/>
            <p:nvPr/>
          </p:nvSpPr>
          <p:spPr>
            <a:xfrm>
              <a:off x="457200" y="1524059"/>
              <a:ext cx="3044825" cy="2378868"/>
            </a:xfrm>
            <a:custGeom>
              <a:avLst/>
              <a:gdLst>
                <a:gd name="connsiteX0" fmla="*/ 0 w 3044952"/>
                <a:gd name="connsiteY0" fmla="*/ 396486 h 2378868"/>
                <a:gd name="connsiteX1" fmla="*/ 396486 w 3044952"/>
                <a:gd name="connsiteY1" fmla="*/ 0 h 2378868"/>
                <a:gd name="connsiteX2" fmla="*/ 2648466 w 3044952"/>
                <a:gd name="connsiteY2" fmla="*/ 0 h 2378868"/>
                <a:gd name="connsiteX3" fmla="*/ 3044952 w 3044952"/>
                <a:gd name="connsiteY3" fmla="*/ 396486 h 2378868"/>
                <a:gd name="connsiteX4" fmla="*/ 3044952 w 3044952"/>
                <a:gd name="connsiteY4" fmla="*/ 1982382 h 2378868"/>
                <a:gd name="connsiteX5" fmla="*/ 2648466 w 3044952"/>
                <a:gd name="connsiteY5" fmla="*/ 2378868 h 2378868"/>
                <a:gd name="connsiteX6" fmla="*/ 396486 w 3044952"/>
                <a:gd name="connsiteY6" fmla="*/ 2378868 h 2378868"/>
                <a:gd name="connsiteX7" fmla="*/ 0 w 3044952"/>
                <a:gd name="connsiteY7" fmla="*/ 1982382 h 2378868"/>
                <a:gd name="connsiteX8" fmla="*/ 0 w 3044952"/>
                <a:gd name="connsiteY8" fmla="*/ 396486 h 237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44952" h="2378868">
                  <a:moveTo>
                    <a:pt x="0" y="396486"/>
                  </a:moveTo>
                  <a:cubicBezTo>
                    <a:pt x="0" y="177513"/>
                    <a:pt x="177513" y="0"/>
                    <a:pt x="396486" y="0"/>
                  </a:cubicBezTo>
                  <a:lnTo>
                    <a:pt x="2648466" y="0"/>
                  </a:lnTo>
                  <a:cubicBezTo>
                    <a:pt x="2867439" y="0"/>
                    <a:pt x="3044952" y="177513"/>
                    <a:pt x="3044952" y="396486"/>
                  </a:cubicBezTo>
                  <a:lnTo>
                    <a:pt x="3044952" y="1982382"/>
                  </a:lnTo>
                  <a:cubicBezTo>
                    <a:pt x="3044952" y="2201355"/>
                    <a:pt x="2867439" y="2378868"/>
                    <a:pt x="2648466" y="2378868"/>
                  </a:cubicBezTo>
                  <a:lnTo>
                    <a:pt x="396486" y="2378868"/>
                  </a:lnTo>
                  <a:cubicBezTo>
                    <a:pt x="177513" y="2378868"/>
                    <a:pt x="0" y="2201355"/>
                    <a:pt x="0" y="1982382"/>
                  </a:cubicBezTo>
                  <a:lnTo>
                    <a:pt x="0" y="396486"/>
                  </a:lnTo>
                  <a:close/>
                </a:path>
              </a:pathLst>
            </a:custGeom>
            <a:solidFill>
              <a:srgbClr val="FFFF00">
                <a:alpha val="49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22807" tIns="169467" rIns="222807" bIns="169467" spcCol="1270" anchor="ctr"/>
            <a:lstStyle/>
            <a:p>
              <a:pPr marL="0" marR="0" lvl="0" indent="0" algn="ctr" defTabSz="12446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Message structure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C387AB7-B29A-4E17-AF33-76089595FBBB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3899643"/>
            <a:ext cx="8469198" cy="2501157"/>
            <a:chOff x="457200" y="4021871"/>
            <a:chExt cx="8458199" cy="2378868"/>
          </a:xfrm>
        </p:grpSpPr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0081B3FB-0802-4C65-8D6E-8982C02F7548}"/>
                </a:ext>
              </a:extLst>
            </p:cNvPr>
            <p:cNvSpPr/>
            <p:nvPr/>
          </p:nvSpPr>
          <p:spPr>
            <a:xfrm>
              <a:off x="3502025" y="4259917"/>
              <a:ext cx="5413374" cy="1902777"/>
            </a:xfrm>
            <a:custGeom>
              <a:avLst/>
              <a:gdLst>
                <a:gd name="connsiteX0" fmla="*/ 317189 w 1903094"/>
                <a:gd name="connsiteY0" fmla="*/ 0 h 5413248"/>
                <a:gd name="connsiteX1" fmla="*/ 1585905 w 1903094"/>
                <a:gd name="connsiteY1" fmla="*/ 0 h 5413248"/>
                <a:gd name="connsiteX2" fmla="*/ 1903094 w 1903094"/>
                <a:gd name="connsiteY2" fmla="*/ 317189 h 5413248"/>
                <a:gd name="connsiteX3" fmla="*/ 1903094 w 1903094"/>
                <a:gd name="connsiteY3" fmla="*/ 5413248 h 5413248"/>
                <a:gd name="connsiteX4" fmla="*/ 1903094 w 1903094"/>
                <a:gd name="connsiteY4" fmla="*/ 5413248 h 5413248"/>
                <a:gd name="connsiteX5" fmla="*/ 0 w 1903094"/>
                <a:gd name="connsiteY5" fmla="*/ 5413248 h 5413248"/>
                <a:gd name="connsiteX6" fmla="*/ 0 w 1903094"/>
                <a:gd name="connsiteY6" fmla="*/ 5413248 h 5413248"/>
                <a:gd name="connsiteX7" fmla="*/ 0 w 1903094"/>
                <a:gd name="connsiteY7" fmla="*/ 317189 h 5413248"/>
                <a:gd name="connsiteX8" fmla="*/ 317189 w 1903094"/>
                <a:gd name="connsiteY8" fmla="*/ 0 h 541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3094" h="5413248">
                  <a:moveTo>
                    <a:pt x="1903094" y="902227"/>
                  </a:moveTo>
                  <a:lnTo>
                    <a:pt x="1903094" y="4511021"/>
                  </a:lnTo>
                  <a:cubicBezTo>
                    <a:pt x="1903094" y="5009308"/>
                    <a:pt x="1853169" y="5413248"/>
                    <a:pt x="1791582" y="5413248"/>
                  </a:cubicBezTo>
                  <a:lnTo>
                    <a:pt x="0" y="5413248"/>
                  </a:lnTo>
                  <a:lnTo>
                    <a:pt x="0" y="541324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91582" y="0"/>
                  </a:lnTo>
                  <a:cubicBezTo>
                    <a:pt x="1853169" y="0"/>
                    <a:pt x="1903094" y="403940"/>
                    <a:pt x="1903094" y="902227"/>
                  </a:cubicBezTo>
                  <a:close/>
                </a:path>
              </a:pathLst>
            </a:custGeom>
            <a:solidFill>
              <a:sysClr val="window" lastClr="FFFFFF">
                <a:alpha val="90000"/>
                <a:tint val="4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47651" tIns="216726" rIns="340550" bIns="216726" spcCol="1270" anchor="ctr"/>
            <a:lstStyle/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Comparative advertising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Fear appeals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Humor appeals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Sex appeal</a:t>
              </a:r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6A507721-4E6F-452A-A1AF-3A9F753D51B7}"/>
                </a:ext>
              </a:extLst>
            </p:cNvPr>
            <p:cNvSpPr/>
            <p:nvPr/>
          </p:nvSpPr>
          <p:spPr>
            <a:xfrm>
              <a:off x="457200" y="4021871"/>
              <a:ext cx="3044825" cy="2378868"/>
            </a:xfrm>
            <a:custGeom>
              <a:avLst/>
              <a:gdLst>
                <a:gd name="connsiteX0" fmla="*/ 0 w 3044952"/>
                <a:gd name="connsiteY0" fmla="*/ 396486 h 2378868"/>
                <a:gd name="connsiteX1" fmla="*/ 396486 w 3044952"/>
                <a:gd name="connsiteY1" fmla="*/ 0 h 2378868"/>
                <a:gd name="connsiteX2" fmla="*/ 2648466 w 3044952"/>
                <a:gd name="connsiteY2" fmla="*/ 0 h 2378868"/>
                <a:gd name="connsiteX3" fmla="*/ 3044952 w 3044952"/>
                <a:gd name="connsiteY3" fmla="*/ 396486 h 2378868"/>
                <a:gd name="connsiteX4" fmla="*/ 3044952 w 3044952"/>
                <a:gd name="connsiteY4" fmla="*/ 1982382 h 2378868"/>
                <a:gd name="connsiteX5" fmla="*/ 2648466 w 3044952"/>
                <a:gd name="connsiteY5" fmla="*/ 2378868 h 2378868"/>
                <a:gd name="connsiteX6" fmla="*/ 396486 w 3044952"/>
                <a:gd name="connsiteY6" fmla="*/ 2378868 h 2378868"/>
                <a:gd name="connsiteX7" fmla="*/ 0 w 3044952"/>
                <a:gd name="connsiteY7" fmla="*/ 1982382 h 2378868"/>
                <a:gd name="connsiteX8" fmla="*/ 0 w 3044952"/>
                <a:gd name="connsiteY8" fmla="*/ 396486 h 237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44952" h="2378868">
                  <a:moveTo>
                    <a:pt x="0" y="396486"/>
                  </a:moveTo>
                  <a:cubicBezTo>
                    <a:pt x="0" y="177513"/>
                    <a:pt x="177513" y="0"/>
                    <a:pt x="396486" y="0"/>
                  </a:cubicBezTo>
                  <a:lnTo>
                    <a:pt x="2648466" y="0"/>
                  </a:lnTo>
                  <a:cubicBezTo>
                    <a:pt x="2867439" y="0"/>
                    <a:pt x="3044952" y="177513"/>
                    <a:pt x="3044952" y="396486"/>
                  </a:cubicBezTo>
                  <a:lnTo>
                    <a:pt x="3044952" y="1982382"/>
                  </a:lnTo>
                  <a:cubicBezTo>
                    <a:pt x="3044952" y="2201355"/>
                    <a:pt x="2867439" y="2378868"/>
                    <a:pt x="2648466" y="2378868"/>
                  </a:cubicBezTo>
                  <a:lnTo>
                    <a:pt x="396486" y="2378868"/>
                  </a:lnTo>
                  <a:cubicBezTo>
                    <a:pt x="177513" y="2378868"/>
                    <a:pt x="0" y="2201355"/>
                    <a:pt x="0" y="1982382"/>
                  </a:cubicBezTo>
                  <a:lnTo>
                    <a:pt x="0" y="396486"/>
                  </a:lnTo>
                  <a:close/>
                </a:path>
              </a:pathLst>
            </a:custGeom>
            <a:solidFill>
              <a:srgbClr val="FF0000">
                <a:alpha val="6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22807" tIns="169467" rIns="222807" bIns="169467" spcCol="1270" anchor="ctr"/>
            <a:lstStyle/>
            <a:p>
              <a:pPr marL="0" marR="0" lvl="0" indent="0" algn="ctr" defTabSz="12446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Message appeals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898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62851" y="-31327"/>
            <a:ext cx="3352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Message</a:t>
            </a:r>
            <a:r>
              <a:rPr lang="en-US" sz="3200" b="1" dirty="0">
                <a:solidFill>
                  <a:srgbClr val="852F4A"/>
                </a:solidFill>
              </a:rPr>
              <a:t> Structure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D2BF9C96-C014-480B-B35B-BF9D678B297E}"/>
              </a:ext>
            </a:extLst>
          </p:cNvPr>
          <p:cNvSpPr txBox="1">
            <a:spLocks/>
          </p:cNvSpPr>
          <p:nvPr/>
        </p:nvSpPr>
        <p:spPr bwMode="auto">
          <a:xfrm>
            <a:off x="411747" y="1175574"/>
            <a:ext cx="8855359" cy="4215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Order of presentation - Strongest arguments should be presented early or late in the message but never in the middle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Primacy effect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presented first is most effective (msg at first moment)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Recency effect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Last arguments presented are most persuasive (msg at last moment)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39527B-1FFB-4AD5-93D1-9BFED31735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9697" y="4266888"/>
            <a:ext cx="3334135" cy="228285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868A4A3-74F6-4891-BCD4-2ECF08C7CF7A}"/>
              </a:ext>
            </a:extLst>
          </p:cNvPr>
          <p:cNvSpPr txBox="1"/>
          <p:nvPr/>
        </p:nvSpPr>
        <p:spPr>
          <a:xfrm>
            <a:off x="5253682" y="5206756"/>
            <a:ext cx="1523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000" b="1" dirty="0"/>
              <a:t>قوتك في عيلتك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564519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43223" y="0"/>
            <a:ext cx="3352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Message Structure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C230C0A-12DB-42A4-A28B-57D52C2DCF3A}"/>
              </a:ext>
            </a:extLst>
          </p:cNvPr>
          <p:cNvSpPr txBox="1">
            <a:spLocks/>
          </p:cNvSpPr>
          <p:nvPr/>
        </p:nvSpPr>
        <p:spPr bwMode="auto">
          <a:xfrm>
            <a:off x="902588" y="1469882"/>
            <a:ext cx="8458200" cy="4643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eaLnBrk="1" hangingPunct="1">
              <a:buNone/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Depends on: </a:t>
            </a:r>
          </a:p>
          <a:p>
            <a:pPr lvl="1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Target audience’s receptivity to the message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Length of the message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Medium used to communicate the message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Conclusion drawing - Messages with explicit conclusions are more easily understood and effective in influencing attitudes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Depends on: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Target audience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 of issue or topic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Nature of the situation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52AFF9-E9E7-450C-8969-837689C74B64}"/>
              </a:ext>
            </a:extLst>
          </p:cNvPr>
          <p:cNvSpPr txBox="1"/>
          <p:nvPr/>
        </p:nvSpPr>
        <p:spPr>
          <a:xfrm>
            <a:off x="7618932" y="4611661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FF0000"/>
                </a:solidFill>
                <a:cs typeface="Arial" panose="020B0604020202020204" pitchFamily="34" charset="0"/>
              </a:rPr>
              <a:t>Peer pressure effect &amp; athletes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20E432-2A75-46A0-ACDC-BD2DC5CD3CA2}"/>
              </a:ext>
            </a:extLst>
          </p:cNvPr>
          <p:cNvSpPr txBox="1"/>
          <p:nvPr/>
        </p:nvSpPr>
        <p:spPr>
          <a:xfrm>
            <a:off x="7401076" y="2349193"/>
            <a:ext cx="289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70C0"/>
                </a:solidFill>
                <a:cs typeface="Arial" panose="020B0604020202020204" pitchFamily="34" charset="0"/>
              </a:rPr>
              <a:t>Msg should be quick on radio. “on the go, on the run”</a:t>
            </a:r>
          </a:p>
        </p:txBody>
      </p:sp>
    </p:spTree>
    <p:extLst>
      <p:ext uri="{BB962C8B-B14F-4D97-AF65-F5344CB8AC3E}">
        <p14:creationId xmlns:p14="http://schemas.microsoft.com/office/powerpoint/2010/main" val="13561950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42540" y="0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Sophisticated ad for high end vs easy ad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372D73-3566-4FCC-B51B-85B5F01B340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9578" y="1284938"/>
            <a:ext cx="3089266" cy="36917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19A7EBC-BC34-455B-A92D-2BF4BD7A6251}"/>
              </a:ext>
            </a:extLst>
          </p:cNvPr>
          <p:cNvSpPr txBox="1"/>
          <p:nvPr/>
        </p:nvSpPr>
        <p:spPr>
          <a:xfrm>
            <a:off x="7883399" y="5203730"/>
            <a:ext cx="27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Conclusion at the beginning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AA87AD-90B8-4945-8E6C-38FD1A6B05DF}"/>
              </a:ext>
            </a:extLst>
          </p:cNvPr>
          <p:cNvSpPr txBox="1"/>
          <p:nvPr/>
        </p:nvSpPr>
        <p:spPr>
          <a:xfrm>
            <a:off x="1948438" y="5131723"/>
            <a:ext cx="2227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Conclusion at the end</a:t>
            </a:r>
          </a:p>
        </p:txBody>
      </p:sp>
      <p:pic>
        <p:nvPicPr>
          <p:cNvPr id="2050" name="Picture 2" descr="Apple Vision Pro: specs, price and functions of the new XR glasses">
            <a:extLst>
              <a:ext uri="{FF2B5EF4-FFF2-40B4-BE49-F238E27FC236}">
                <a16:creationId xmlns:a16="http://schemas.microsoft.com/office/drawing/2014/main" id="{CEE2BFC3-888B-1CDC-438B-B72A4D182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10" y="1356945"/>
            <a:ext cx="5873871" cy="343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42540" y="7891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Sophisticated ad for high end vs easy ad</a:t>
            </a:r>
          </a:p>
        </p:txBody>
      </p:sp>
      <p:pic>
        <p:nvPicPr>
          <p:cNvPr id="15" name="Online Media 3" title="بنزين موبيل سوبر بلس 95⛽⛽">
            <a:hlinkClick r:id="" action="ppaction://media"/>
            <a:extLst>
              <a:ext uri="{FF2B5EF4-FFF2-40B4-BE49-F238E27FC236}">
                <a16:creationId xmlns:a16="http://schemas.microsoft.com/office/drawing/2014/main" id="{EFE541F3-79A9-4133-BB8D-62FAD1922E7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42316" y="934720"/>
            <a:ext cx="10580724" cy="583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26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42540" y="44381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Message Structure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919114" y="1585793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One-sided message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Mentions only positive attributes or benefits, effective if target audience: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Already holds a favorable opinion about the topic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less educated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Two-sided message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Presents both good and bad points, effective when the target audience: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Holds an opposing opinion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highly educated </a:t>
            </a:r>
          </a:p>
        </p:txBody>
      </p:sp>
    </p:spTree>
    <p:extLst>
      <p:ext uri="{BB962C8B-B14F-4D97-AF65-F5344CB8AC3E}">
        <p14:creationId xmlns:p14="http://schemas.microsoft.com/office/powerpoint/2010/main" val="31360393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27059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 sided msg</a:t>
            </a:r>
          </a:p>
        </p:txBody>
      </p:sp>
      <p:pic>
        <p:nvPicPr>
          <p:cNvPr id="13" name="Online Media 3" title="زووبا يقدم: الكلام اللي بيتقال علينا">
            <a:hlinkClick r:id="" action="ppaction://media"/>
            <a:extLst>
              <a:ext uri="{FF2B5EF4-FFF2-40B4-BE49-F238E27FC236}">
                <a16:creationId xmlns:a16="http://schemas.microsoft.com/office/drawing/2014/main" id="{4149D87A-7833-4EAB-BB81-3AC88BA999F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76413" y="1032382"/>
            <a:ext cx="8801645" cy="560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64297" y="-26933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Message Structure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560896" y="1585793"/>
            <a:ext cx="7946796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sz="2800" b="1" dirty="0">
                <a:solidFill>
                  <a:srgbClr val="2D3956"/>
                </a:solidFill>
              </a:rPr>
              <a:t>Refutational appeal</a:t>
            </a:r>
            <a:r>
              <a:rPr lang="en-US" altLang="en-US" sz="2800" dirty="0">
                <a:solidFill>
                  <a:srgbClr val="2D3956"/>
                </a:solidFill>
              </a:rPr>
              <a:t>:</a:t>
            </a:r>
            <a:r>
              <a:rPr lang="en-US" altLang="en-US" sz="2800" b="1" dirty="0">
                <a:solidFill>
                  <a:srgbClr val="2D3956"/>
                </a:solidFill>
              </a:rPr>
              <a:t> </a:t>
            </a:r>
            <a:r>
              <a:rPr lang="en-US" altLang="en-US" sz="2800" dirty="0">
                <a:solidFill>
                  <a:srgbClr val="2D3956"/>
                </a:solidFill>
              </a:rPr>
              <a:t>Communicator presents both sides of an issue and then refutes the opposing viewpoint</a:t>
            </a:r>
          </a:p>
          <a:p>
            <a:pPr lvl="0" eaLnBrk="1" hangingPunct="1"/>
            <a:r>
              <a:rPr lang="en-US" altLang="en-US" sz="2800" b="1" dirty="0">
                <a:solidFill>
                  <a:srgbClr val="2D3956"/>
                </a:solidFill>
              </a:rPr>
              <a:t>Verbal versus visual messages - </a:t>
            </a:r>
            <a:r>
              <a:rPr lang="en-US" altLang="en-US" sz="2800" dirty="0">
                <a:solidFill>
                  <a:srgbClr val="2D3956"/>
                </a:solidFill>
              </a:rPr>
              <a:t>When verbal information is:</a:t>
            </a:r>
          </a:p>
          <a:p>
            <a:pPr lvl="1" eaLnBrk="1" hangingPunct="1"/>
            <a:r>
              <a:rPr lang="en-US" altLang="en-US" sz="2400" dirty="0">
                <a:solidFill>
                  <a:srgbClr val="2D3956"/>
                </a:solidFill>
              </a:rPr>
              <a:t>Low in imagery value, use of pictures increase immediate and delayed recall</a:t>
            </a:r>
          </a:p>
          <a:p>
            <a:pPr lvl="1" eaLnBrk="1" hangingPunct="1"/>
            <a:r>
              <a:rPr lang="en-US" altLang="en-US" sz="2400" dirty="0">
                <a:solidFill>
                  <a:srgbClr val="2D3956"/>
                </a:solidFill>
              </a:rPr>
              <a:t>High in imagery value, addition of pictures do not increase recall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A08EA-0AB3-4E7A-BC9E-D55CA8CF3F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7692" y="1514692"/>
            <a:ext cx="2294847" cy="478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846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66319" y="963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Recall and Presentation Order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6E3FA8-529C-4F01-A416-B24596E8D5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2612" y="1415274"/>
            <a:ext cx="8097626" cy="490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42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35945" y="-1574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Appeal Options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4749E5E8-BBD7-4C11-BA94-C8E23F336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6700" y="1311823"/>
            <a:ext cx="2430380" cy="871838"/>
          </a:xfrm>
          <a:prstGeom prst="rect">
            <a:avLst/>
          </a:prstGeom>
          <a:solidFill>
            <a:srgbClr val="FFDEBD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Fear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Appeals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CE7AFD72-FBFA-4A7A-97D2-7A1ABBC2E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5700" y="1311823"/>
            <a:ext cx="2430380" cy="871838"/>
          </a:xfrm>
          <a:prstGeom prst="rect">
            <a:avLst/>
          </a:prstGeom>
          <a:solidFill>
            <a:srgbClr val="FFDEBD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400" dirty="0">
                <a:latin typeface="Verdana" panose="020B0604030504040204" pitchFamily="34" charset="0"/>
              </a:rPr>
              <a:t>Comparative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sz="2400" dirty="0">
                <a:latin typeface="Verdana" panose="020B0604030504040204" pitchFamily="34" charset="0"/>
              </a:rPr>
              <a:t>Ads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80BA72A3-A515-47A9-A9A1-19C7A84BF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0400" y="1311823"/>
            <a:ext cx="2430380" cy="871838"/>
          </a:xfrm>
          <a:prstGeom prst="rect">
            <a:avLst/>
          </a:prstGeom>
          <a:solidFill>
            <a:srgbClr val="FF9933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Humor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Appeals</a:t>
            </a:r>
          </a:p>
        </p:txBody>
      </p:sp>
      <p:grpSp>
        <p:nvGrpSpPr>
          <p:cNvPr id="15" name="Group 12">
            <a:extLst>
              <a:ext uri="{FF2B5EF4-FFF2-40B4-BE49-F238E27FC236}">
                <a16:creationId xmlns:a16="http://schemas.microsoft.com/office/drawing/2014/main" id="{93ACEF23-7AF6-4797-8DFB-B1C404D7D592}"/>
              </a:ext>
            </a:extLst>
          </p:cNvPr>
          <p:cNvGrpSpPr>
            <a:grpSpLocks/>
          </p:cNvGrpSpPr>
          <p:nvPr/>
        </p:nvGrpSpPr>
        <p:grpSpPr bwMode="auto">
          <a:xfrm>
            <a:off x="4619400" y="2183661"/>
            <a:ext cx="2430380" cy="4191000"/>
            <a:chOff x="1536" y="2112"/>
            <a:chExt cx="1152" cy="1920"/>
          </a:xfrm>
        </p:grpSpPr>
        <p:sp>
          <p:nvSpPr>
            <p:cNvPr id="16" name="Rectangle 13">
              <a:extLst>
                <a:ext uri="{FF2B5EF4-FFF2-40B4-BE49-F238E27FC236}">
                  <a16:creationId xmlns:a16="http://schemas.microsoft.com/office/drawing/2014/main" id="{2DA7FDDB-89D1-483D-9778-324B3BF90C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2304"/>
              <a:ext cx="1152" cy="1728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/>
            <a:lstStyle>
              <a:lvl1pPr marL="174625" indent="-1746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May stress physical danger or threats to health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May identify social threats: disapproval or rejection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May backfire if the level of threat is too high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endParaRPr lang="en-US" altLang="en-US" sz="2000">
                <a:latin typeface="Times New Roman" panose="02020603050405020304" pitchFamily="18" charset="0"/>
              </a:endParaRPr>
            </a:p>
          </p:txBody>
        </p:sp>
        <p:sp>
          <p:nvSpPr>
            <p:cNvPr id="17" name="Line 14">
              <a:extLst>
                <a:ext uri="{FF2B5EF4-FFF2-40B4-BE49-F238E27FC236}">
                  <a16:creationId xmlns:a16="http://schemas.microsoft.com/office/drawing/2014/main" id="{9CB7CD8C-F043-4A39-9C74-BF647B8D88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12" y="21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182880" anchor="ctr"/>
            <a:lstStyle/>
            <a:p>
              <a:endParaRPr lang="en-US"/>
            </a:p>
          </p:txBody>
        </p:sp>
      </p:grpSp>
      <p:grpSp>
        <p:nvGrpSpPr>
          <p:cNvPr id="18" name="Group 15">
            <a:extLst>
              <a:ext uri="{FF2B5EF4-FFF2-40B4-BE49-F238E27FC236}">
                <a16:creationId xmlns:a16="http://schemas.microsoft.com/office/drawing/2014/main" id="{55E3297B-37E1-4768-95D0-CE1DF5C64D9A}"/>
              </a:ext>
            </a:extLst>
          </p:cNvPr>
          <p:cNvGrpSpPr>
            <a:grpSpLocks/>
          </p:cNvGrpSpPr>
          <p:nvPr/>
        </p:nvGrpSpPr>
        <p:grpSpPr bwMode="auto">
          <a:xfrm>
            <a:off x="1685700" y="2245554"/>
            <a:ext cx="2430380" cy="4129107"/>
            <a:chOff x="240" y="2112"/>
            <a:chExt cx="1152" cy="1920"/>
          </a:xfrm>
        </p:grpSpPr>
        <p:sp>
          <p:nvSpPr>
            <p:cNvPr id="19" name="Rectangle 16">
              <a:extLst>
                <a:ext uri="{FF2B5EF4-FFF2-40B4-BE49-F238E27FC236}">
                  <a16:creationId xmlns:a16="http://schemas.microsoft.com/office/drawing/2014/main" id="{FDDB19BF-824F-4F1D-AE0F-768D8E00B4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304"/>
              <a:ext cx="1152" cy="1728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marL="174625" indent="-1746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 dirty="0">
                  <a:latin typeface="Times New Roman" panose="02020603050405020304" pitchFamily="18" charset="0"/>
                </a:rPr>
                <a:t>May be especially useful for new brands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 dirty="0">
                  <a:latin typeface="Times New Roman" panose="02020603050405020304" pitchFamily="18" charset="0"/>
                </a:rPr>
                <a:t>Often used for brands with small market share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 b="1" dirty="0">
                  <a:latin typeface="Times New Roman" panose="02020603050405020304" pitchFamily="18" charset="0"/>
                </a:rPr>
                <a:t>Frequently use in political advertising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endParaRPr lang="en-US" altLang="en-US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20" name="Line 17">
              <a:extLst>
                <a:ext uri="{FF2B5EF4-FFF2-40B4-BE49-F238E27FC236}">
                  <a16:creationId xmlns:a16="http://schemas.microsoft.com/office/drawing/2014/main" id="{71A6D8E7-FD1A-4DB9-B545-0F8562EF3D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6" y="21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18">
            <a:extLst>
              <a:ext uri="{FF2B5EF4-FFF2-40B4-BE49-F238E27FC236}">
                <a16:creationId xmlns:a16="http://schemas.microsoft.com/office/drawing/2014/main" id="{85C5E8FA-4E0B-4845-91AF-0A5BDBD4D797}"/>
              </a:ext>
            </a:extLst>
          </p:cNvPr>
          <p:cNvGrpSpPr>
            <a:grpSpLocks/>
          </p:cNvGrpSpPr>
          <p:nvPr/>
        </p:nvGrpSpPr>
        <p:grpSpPr bwMode="auto">
          <a:xfrm>
            <a:off x="7553100" y="2245554"/>
            <a:ext cx="2430380" cy="4129107"/>
            <a:chOff x="4416" y="2112"/>
            <a:chExt cx="1152" cy="1920"/>
          </a:xfrm>
        </p:grpSpPr>
        <p:sp>
          <p:nvSpPr>
            <p:cNvPr id="22" name="Rectangle 19">
              <a:extLst>
                <a:ext uri="{FF2B5EF4-FFF2-40B4-BE49-F238E27FC236}">
                  <a16:creationId xmlns:a16="http://schemas.microsoft.com/office/drawing/2014/main" id="{3FFD8F87-652A-48BB-95E2-9DE49E53E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6" y="2304"/>
              <a:ext cx="1152" cy="1728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marL="174625" indent="-1746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They can attract and hold attention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They are often the best remembered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They put the consumer in a positive mood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endParaRPr lang="en-US" altLang="en-US" sz="2000">
                <a:latin typeface="Times New Roman" panose="02020603050405020304" pitchFamily="18" charset="0"/>
              </a:endParaRPr>
            </a:p>
          </p:txBody>
        </p:sp>
        <p:sp>
          <p:nvSpPr>
            <p:cNvPr id="23" name="Line 20">
              <a:extLst>
                <a:ext uri="{FF2B5EF4-FFF2-40B4-BE49-F238E27FC236}">
                  <a16:creationId xmlns:a16="http://schemas.microsoft.com/office/drawing/2014/main" id="{09FD6F24-4AD2-42BC-B143-122F845BD5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92" y="21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915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 autoUpdateAnimBg="0"/>
      <p:bldP spid="13" grpId="0" animBg="1" autoUpdateAnimBg="0"/>
      <p:bldP spid="14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1338" y="9919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Appeal Options</a:t>
            </a:r>
          </a:p>
        </p:txBody>
      </p:sp>
      <p:pic>
        <p:nvPicPr>
          <p:cNvPr id="24" name="Online Media 2" title="البنك الأهلي المصري - فروع الخدمة الإلكترونية - رمضان 2019">
            <a:hlinkClick r:id="" action="ppaction://media"/>
            <a:extLst>
              <a:ext uri="{FF2B5EF4-FFF2-40B4-BE49-F238E27FC236}">
                <a16:creationId xmlns:a16="http://schemas.microsoft.com/office/drawing/2014/main" id="{D56BBA99-2E2F-4101-B674-4D34F319F11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96403" y="984878"/>
            <a:ext cx="10193517" cy="5873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93173" y="0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Message Appeals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462997" y="1461846"/>
            <a:ext cx="7946796" cy="5189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Comparative advertising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Directly or indirectly naming competitors in an ad and comparing one or more attributes</a:t>
            </a:r>
          </a:p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Fear appeals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Evoke an emotional response to a threat and arouse individuals to take steps to remove the threat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Effective when the recipient is: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Self-confident and prefers to</a:t>
            </a:r>
          </a:p>
          <a:p>
            <a:pPr marL="914400" lvl="2" indent="0" eaLnBrk="1" hangingPunct="1">
              <a:buNone/>
            </a:pPr>
            <a:r>
              <a:rPr lang="en-US" altLang="en-US" dirty="0">
                <a:solidFill>
                  <a:srgbClr val="2D3956"/>
                </a:solidFill>
              </a:rPr>
              <a:t>cope with dangers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A nonuser of the product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31F08-A6DD-4FAF-99A1-0993ADEDB7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8113" y="3529915"/>
            <a:ext cx="3273836" cy="312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839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FD584-E9D6-40E8-A30A-DE48CB676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لمارد أحلى كتير في الأخضر">
            <a:hlinkClick r:id="" action="ppaction://media"/>
            <a:extLst>
              <a:ext uri="{FF2B5EF4-FFF2-40B4-BE49-F238E27FC236}">
                <a16:creationId xmlns:a16="http://schemas.microsoft.com/office/drawing/2014/main" id="{38C995B3-445E-49F4-A409-941D418382B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78800" y="-45759"/>
            <a:ext cx="11034399" cy="690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7851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بريكس منظف التواليت غير قوانين البيت">
            <a:hlinkClick r:id="" action="ppaction://media"/>
            <a:extLst>
              <a:ext uri="{FF2B5EF4-FFF2-40B4-BE49-F238E27FC236}">
                <a16:creationId xmlns:a16="http://schemas.microsoft.com/office/drawing/2014/main" id="{75046796-49A6-431E-8C71-29519D21693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44906" y="-17925"/>
            <a:ext cx="10515600" cy="687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0784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6B0C7-4A76-4E0D-BF7E-65210A10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D4A8523C-DA33-44C9-939C-9CB7308B1B0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3377" y="254524"/>
            <a:ext cx="11090401" cy="623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2728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0DF1CD91-4FB9-4853-B6E4-CB883F4CD8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3695" y="766861"/>
            <a:ext cx="12088305" cy="578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921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title="الثقة في كل نفس">
            <a:hlinkClick r:id="" action="ppaction://media"/>
            <a:extLst>
              <a:ext uri="{FF2B5EF4-FFF2-40B4-BE49-F238E27FC236}">
                <a16:creationId xmlns:a16="http://schemas.microsoft.com/office/drawing/2014/main" id="{C07666F6-BCB6-49C0-96C6-B095178C0FA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71600" y="128588"/>
            <a:ext cx="9889066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1988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00668" y="38932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Message Appeals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370889" y="1614005"/>
            <a:ext cx="6703542" cy="349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hangingPunct="1"/>
            <a:r>
              <a:rPr lang="en-US" altLang="en-US" dirty="0">
                <a:solidFill>
                  <a:prstClr val="black"/>
                </a:solidFill>
              </a:rPr>
              <a:t>Protection motivation model - States that ads using fear appeals should give the target audience information on the: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Severity of the threat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Probability of its occurrence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Effectiveness of a coping response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Ease with which the response can be implemented</a:t>
            </a:r>
          </a:p>
          <a:p>
            <a:pPr lvl="2" eaLnBrk="1" hangingPunct="1"/>
            <a:endParaRPr lang="en-US" altLang="en-US" dirty="0">
              <a:solidFill>
                <a:srgbClr val="2D3956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812A3-665C-4F73-B7DB-F295C192F2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6285" y="2298297"/>
            <a:ext cx="4536055" cy="340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7317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16171" y="-11818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Message Appeals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882855" y="1588183"/>
            <a:ext cx="8930448" cy="460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sz="2800" dirty="0">
                <a:solidFill>
                  <a:srgbClr val="2D3956"/>
                </a:solidFill>
              </a:rPr>
              <a:t>Humor appeals - Humorous ads: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Attract and hold consumers’ attention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Put consumers in a positive mood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Increase consumers' liking of the ad and their feeling toward the product. </a:t>
            </a:r>
            <a:r>
              <a:rPr lang="en-US" altLang="en-US" sz="2400" i="1" dirty="0">
                <a:solidFill>
                  <a:srgbClr val="2D3956"/>
                </a:solidFill>
              </a:rPr>
              <a:t>(increase bullying)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Distract the consumer from counter arguing against the message</a:t>
            </a:r>
          </a:p>
          <a:p>
            <a:pPr lvl="1" eaLnBrk="1" fontAlgn="auto" hangingPunct="1">
              <a:defRPr/>
            </a:pPr>
            <a:r>
              <a:rPr lang="en-US" altLang="en-US" sz="2400" b="1" dirty="0">
                <a:solidFill>
                  <a:srgbClr val="2D3956"/>
                </a:solidFill>
              </a:rPr>
              <a:t>May wear out faster than serious appeals</a:t>
            </a:r>
          </a:p>
          <a:p>
            <a:pPr lvl="2" eaLnBrk="1" fontAlgn="auto" hangingPunct="1">
              <a:defRPr/>
            </a:pPr>
            <a:r>
              <a:rPr lang="en-US" altLang="en-US" sz="2000" b="1" dirty="0" err="1">
                <a:solidFill>
                  <a:srgbClr val="2D3956"/>
                </a:solidFill>
              </a:rPr>
              <a:t>Wearout</a:t>
            </a:r>
            <a:r>
              <a:rPr lang="en-US" altLang="en-US" sz="2000" dirty="0">
                <a:solidFill>
                  <a:srgbClr val="2D3956"/>
                </a:solidFill>
              </a:rPr>
              <a:t>:</a:t>
            </a:r>
            <a:r>
              <a:rPr lang="en-US" altLang="en-US" sz="2000" b="1" dirty="0">
                <a:solidFill>
                  <a:srgbClr val="2D3956"/>
                </a:solidFill>
              </a:rPr>
              <a:t> </a:t>
            </a:r>
            <a:r>
              <a:rPr lang="en-US" altLang="en-US" sz="2000" dirty="0">
                <a:solidFill>
                  <a:srgbClr val="2D3956"/>
                </a:solidFill>
              </a:rPr>
              <a:t>Tendency of a commercial to lose effectiveness when seen or heard repeatedly</a:t>
            </a:r>
          </a:p>
        </p:txBody>
      </p:sp>
    </p:spTree>
    <p:extLst>
      <p:ext uri="{BB962C8B-B14F-4D97-AF65-F5344CB8AC3E}">
        <p14:creationId xmlns:p14="http://schemas.microsoft.com/office/powerpoint/2010/main" val="19129738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53E2E-3288-403E-B539-F83B80D3E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138882"/>
            <a:ext cx="10515600" cy="436153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B0F0"/>
                </a:solidFill>
              </a:rPr>
              <a:t>Humor Appeal</a:t>
            </a:r>
          </a:p>
        </p:txBody>
      </p:sp>
      <p:pic>
        <p:nvPicPr>
          <p:cNvPr id="4" name="Online Media 3" title="اعلانات مصرية كوميدية 5">
            <a:hlinkClick r:id="" action="ppaction://media"/>
            <a:extLst>
              <a:ext uri="{FF2B5EF4-FFF2-40B4-BE49-F238E27FC236}">
                <a16:creationId xmlns:a16="http://schemas.microsoft.com/office/drawing/2014/main" id="{170598F9-908F-4AEF-B95A-C449C255E01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60400" y="667480"/>
            <a:ext cx="10515600" cy="614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978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94790" y="-10741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Humor Appeals Advantages and Disadvantages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4F2B35C-52B5-4FF1-ABC0-038B4AA8821D}"/>
              </a:ext>
            </a:extLst>
          </p:cNvPr>
          <p:cNvGrpSpPr>
            <a:grpSpLocks/>
          </p:cNvGrpSpPr>
          <p:nvPr/>
        </p:nvGrpSpPr>
        <p:grpSpPr bwMode="auto">
          <a:xfrm>
            <a:off x="1373171" y="1585793"/>
            <a:ext cx="3881438" cy="4752975"/>
            <a:chOff x="609640" y="1541835"/>
            <a:chExt cx="3881177" cy="475325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5B04D9D9-F162-4BA0-AB93-82E6FD2BB038}"/>
                </a:ext>
              </a:extLst>
            </p:cNvPr>
            <p:cNvSpPr/>
            <p:nvPr/>
          </p:nvSpPr>
          <p:spPr>
            <a:xfrm>
              <a:off x="609640" y="1541835"/>
              <a:ext cx="3881177" cy="835075"/>
            </a:xfrm>
            <a:custGeom>
              <a:avLst/>
              <a:gdLst>
                <a:gd name="connsiteX0" fmla="*/ 0 w 3881177"/>
                <a:gd name="connsiteY0" fmla="*/ 0 h 835200"/>
                <a:gd name="connsiteX1" fmla="*/ 3881177 w 3881177"/>
                <a:gd name="connsiteY1" fmla="*/ 0 h 835200"/>
                <a:gd name="connsiteX2" fmla="*/ 3881177 w 3881177"/>
                <a:gd name="connsiteY2" fmla="*/ 835200 h 835200"/>
                <a:gd name="connsiteX3" fmla="*/ 0 w 3881177"/>
                <a:gd name="connsiteY3" fmla="*/ 835200 h 835200"/>
                <a:gd name="connsiteX4" fmla="*/ 0 w 3881177"/>
                <a:gd name="connsiteY4" fmla="*/ 0 h 83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835200">
                  <a:moveTo>
                    <a:pt x="0" y="0"/>
                  </a:moveTo>
                  <a:lnTo>
                    <a:pt x="3881177" y="0"/>
                  </a:lnTo>
                  <a:lnTo>
                    <a:pt x="3881177" y="835200"/>
                  </a:lnTo>
                  <a:lnTo>
                    <a:pt x="0" y="835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70688" tIns="97536" rIns="170688" bIns="97536" spcCol="1270" anchor="ctr"/>
            <a:lstStyle/>
            <a:p>
              <a:pPr marL="0" marR="0" lvl="0" indent="0" algn="ctr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Advantages</a:t>
              </a:r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1C064F6-887C-489E-A528-B496888DCD8F}"/>
                </a:ext>
              </a:extLst>
            </p:cNvPr>
            <p:cNvSpPr/>
            <p:nvPr/>
          </p:nvSpPr>
          <p:spPr>
            <a:xfrm>
              <a:off x="609640" y="2376910"/>
              <a:ext cx="3881177" cy="3918183"/>
            </a:xfrm>
            <a:custGeom>
              <a:avLst/>
              <a:gdLst>
                <a:gd name="connsiteX0" fmla="*/ 0 w 3881177"/>
                <a:gd name="connsiteY0" fmla="*/ 0 h 3918058"/>
                <a:gd name="connsiteX1" fmla="*/ 3881177 w 3881177"/>
                <a:gd name="connsiteY1" fmla="*/ 0 h 3918058"/>
                <a:gd name="connsiteX2" fmla="*/ 3881177 w 3881177"/>
                <a:gd name="connsiteY2" fmla="*/ 3918058 h 3918058"/>
                <a:gd name="connsiteX3" fmla="*/ 0 w 3881177"/>
                <a:gd name="connsiteY3" fmla="*/ 3918058 h 3918058"/>
                <a:gd name="connsiteX4" fmla="*/ 0 w 3881177"/>
                <a:gd name="connsiteY4" fmla="*/ 0 h 3918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3918058">
                  <a:moveTo>
                    <a:pt x="0" y="0"/>
                  </a:moveTo>
                  <a:lnTo>
                    <a:pt x="3881177" y="0"/>
                  </a:lnTo>
                  <a:lnTo>
                    <a:pt x="3881177" y="3918058"/>
                  </a:lnTo>
                  <a:lnTo>
                    <a:pt x="0" y="39180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28016" tIns="128016" rIns="170688" bIns="192024" spcCol="1270"/>
            <a:lstStyle/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with awareness and attention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name and simple copy registration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retention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persuasion to switch brands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Create a positive mood that enhances persuasion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9B8ECA1-258E-45A6-B576-6A01F22B0EA0}"/>
              </a:ext>
            </a:extLst>
          </p:cNvPr>
          <p:cNvGrpSpPr>
            <a:grpSpLocks/>
          </p:cNvGrpSpPr>
          <p:nvPr/>
        </p:nvGrpSpPr>
        <p:grpSpPr bwMode="auto">
          <a:xfrm>
            <a:off x="5797534" y="1585793"/>
            <a:ext cx="3881437" cy="4752975"/>
            <a:chOff x="5034182" y="1541835"/>
            <a:chExt cx="3881177" cy="4753258"/>
          </a:xfrm>
        </p:grpSpPr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C2AA589E-F2D1-49EC-95FA-D39103988EF5}"/>
                </a:ext>
              </a:extLst>
            </p:cNvPr>
            <p:cNvSpPr/>
            <p:nvPr/>
          </p:nvSpPr>
          <p:spPr>
            <a:xfrm>
              <a:off x="5034182" y="1541835"/>
              <a:ext cx="3881177" cy="835075"/>
            </a:xfrm>
            <a:custGeom>
              <a:avLst/>
              <a:gdLst>
                <a:gd name="connsiteX0" fmla="*/ 0 w 3881177"/>
                <a:gd name="connsiteY0" fmla="*/ 0 h 835200"/>
                <a:gd name="connsiteX1" fmla="*/ 3881177 w 3881177"/>
                <a:gd name="connsiteY1" fmla="*/ 0 h 835200"/>
                <a:gd name="connsiteX2" fmla="*/ 3881177 w 3881177"/>
                <a:gd name="connsiteY2" fmla="*/ 835200 h 835200"/>
                <a:gd name="connsiteX3" fmla="*/ 0 w 3881177"/>
                <a:gd name="connsiteY3" fmla="*/ 835200 h 835200"/>
                <a:gd name="connsiteX4" fmla="*/ 0 w 3881177"/>
                <a:gd name="connsiteY4" fmla="*/ 0 h 83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835200">
                  <a:moveTo>
                    <a:pt x="0" y="0"/>
                  </a:moveTo>
                  <a:lnTo>
                    <a:pt x="3881177" y="0"/>
                  </a:lnTo>
                  <a:lnTo>
                    <a:pt x="3881177" y="835200"/>
                  </a:lnTo>
                  <a:lnTo>
                    <a:pt x="0" y="835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70688" tIns="97536" rIns="170688" bIns="97536" spcCol="1270" anchor="ctr"/>
            <a:lstStyle/>
            <a:p>
              <a:pPr marL="0" marR="0" lvl="0" indent="0" algn="ctr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Disadvantages</a:t>
              </a: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5B6C55C1-A850-4A58-8C8F-B9DC678E3432}"/>
                </a:ext>
              </a:extLst>
            </p:cNvPr>
            <p:cNvSpPr/>
            <p:nvPr/>
          </p:nvSpPr>
          <p:spPr>
            <a:xfrm>
              <a:off x="5034182" y="2376910"/>
              <a:ext cx="3881177" cy="3918183"/>
            </a:xfrm>
            <a:custGeom>
              <a:avLst/>
              <a:gdLst>
                <a:gd name="connsiteX0" fmla="*/ 0 w 3881177"/>
                <a:gd name="connsiteY0" fmla="*/ 0 h 3918058"/>
                <a:gd name="connsiteX1" fmla="*/ 3881177 w 3881177"/>
                <a:gd name="connsiteY1" fmla="*/ 0 h 3918058"/>
                <a:gd name="connsiteX2" fmla="*/ 3881177 w 3881177"/>
                <a:gd name="connsiteY2" fmla="*/ 3918058 h 3918058"/>
                <a:gd name="connsiteX3" fmla="*/ 0 w 3881177"/>
                <a:gd name="connsiteY3" fmla="*/ 3918058 h 3918058"/>
                <a:gd name="connsiteX4" fmla="*/ 0 w 3881177"/>
                <a:gd name="connsiteY4" fmla="*/ 0 h 3918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3918058">
                  <a:moveTo>
                    <a:pt x="0" y="0"/>
                  </a:moveTo>
                  <a:lnTo>
                    <a:pt x="3881177" y="0"/>
                  </a:lnTo>
                  <a:lnTo>
                    <a:pt x="3881177" y="3918058"/>
                  </a:lnTo>
                  <a:lnTo>
                    <a:pt x="0" y="39180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28016" tIns="128016" rIns="170688" bIns="192024" spcCol="1270"/>
            <a:lstStyle/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Harm recall and comprehension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Harm complex copy registration (creative)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 not aid persuasion in general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 not aid source credibility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Not very effective in bringing about sales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711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37039" y="23767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Humor Appeals Advantages and Disadvantages</a:t>
            </a:r>
          </a:p>
        </p:txBody>
      </p:sp>
      <p:pic>
        <p:nvPicPr>
          <p:cNvPr id="17" name="Online Media 3" title="اعلان ميجا كوكيز الجديد رمضان  2014 - الوصية">
            <a:hlinkClick r:id="" action="ppaction://media"/>
            <a:extLst>
              <a:ext uri="{FF2B5EF4-FFF2-40B4-BE49-F238E27FC236}">
                <a16:creationId xmlns:a16="http://schemas.microsoft.com/office/drawing/2014/main" id="{82AD89B1-B113-4F11-8EE7-CACD4A81486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130886" y="827773"/>
            <a:ext cx="9005544" cy="58238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8B1B41-FAE3-F893-16E8-ADEEAB408101}"/>
              </a:ext>
            </a:extLst>
          </p:cNvPr>
          <p:cNvSpPr txBox="1"/>
          <p:nvPr/>
        </p:nvSpPr>
        <p:spPr>
          <a:xfrm>
            <a:off x="197793" y="3013501"/>
            <a:ext cx="17155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Humorous</a:t>
            </a:r>
          </a:p>
          <a:p>
            <a:pPr algn="ctr"/>
            <a:r>
              <a:rPr lang="en-US" sz="2400" dirty="0"/>
              <a:t> harm brand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382896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2542" y="23767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Channel Factors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1A4218-67B5-27D7-6616-194465DE2463}"/>
              </a:ext>
            </a:extLst>
          </p:cNvPr>
          <p:cNvSpPr txBox="1"/>
          <p:nvPr/>
        </p:nvSpPr>
        <p:spPr>
          <a:xfrm>
            <a:off x="933650" y="1339280"/>
            <a:ext cx="9189720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 versus nonpersonal channels - Information received from personal channels is more persuasive than that received from the mass media. (depends)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Effects of alternative mass media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Differences in information processing</a:t>
            </a:r>
          </a:p>
          <a:p>
            <a:pPr marL="1143000" lvl="2" indent="-2286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Self-paced</a:t>
            </a: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Readers process the ad at their own rate and study it as long as they desire</a:t>
            </a:r>
          </a:p>
          <a:p>
            <a:pPr marL="1143000" lvl="2" indent="-2286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Externally paced </a:t>
            </a: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Transmission rate is controlled by the medium</a:t>
            </a:r>
          </a:p>
        </p:txBody>
      </p:sp>
    </p:spTree>
    <p:extLst>
      <p:ext uri="{BB962C8B-B14F-4D97-AF65-F5344CB8AC3E}">
        <p14:creationId xmlns:p14="http://schemas.microsoft.com/office/powerpoint/2010/main" val="359758100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85165" y="77318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Self versus External Paced Media 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EA70730-D986-4019-8BE0-3A580A4664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1113" y="1934387"/>
            <a:ext cx="3656013" cy="788988"/>
          </a:xfrm>
          <a:prstGeom prst="rect">
            <a:avLst/>
          </a:prstGeom>
          <a:solidFill>
            <a:srgbClr val="FFE0C1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  <a:effectLst>
            <a:outerShdw dist="71842" dir="2700000" algn="ctr" rotWithShape="0">
              <a:srgbClr val="69676D"/>
            </a:outerShdw>
          </a:effectLst>
        </p:spPr>
        <p:txBody>
          <a:bodyPr lIns="0" rIns="0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Self-Paced</a:t>
            </a:r>
          </a:p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Media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410EF02-3243-44F9-82F2-362858FD1E63}"/>
              </a:ext>
            </a:extLst>
          </p:cNvPr>
          <p:cNvGrpSpPr>
            <a:grpSpLocks/>
          </p:cNvGrpSpPr>
          <p:nvPr/>
        </p:nvGrpSpPr>
        <p:grpSpPr bwMode="auto">
          <a:xfrm>
            <a:off x="2127213" y="2713850"/>
            <a:ext cx="2589213" cy="3106737"/>
            <a:chOff x="632" y="1547"/>
            <a:chExt cx="1631" cy="2101"/>
          </a:xfrm>
        </p:grpSpPr>
        <p:sp>
          <p:nvSpPr>
            <p:cNvPr id="11" name="Line 10">
              <a:extLst>
                <a:ext uri="{FF2B5EF4-FFF2-40B4-BE49-F238E27FC236}">
                  <a16:creationId xmlns:a16="http://schemas.microsoft.com/office/drawing/2014/main" id="{3EB36ACC-7A61-4743-A627-7EE5B54723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56" y="1547"/>
              <a:ext cx="0" cy="229"/>
            </a:xfrm>
            <a:prstGeom prst="line">
              <a:avLst/>
            </a:prstGeom>
            <a:noFill/>
            <a:ln w="28575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2949DC-EBFB-4D93-ABDD-40AEB0787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1765"/>
              <a:ext cx="1631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ysClr val="windowText" lastClr="000000"/>
              </a:solidFill>
              <a:miter lim="800000"/>
              <a:headEnd/>
              <a:tailEnd/>
            </a:ln>
            <a:effectLst>
              <a:outerShdw dist="71842" dir="2700000" algn="ctr" rotWithShape="0">
                <a:srgbClr val="69676D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Newspapers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Magazines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Direct Mail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Internet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286B486-A652-445D-A098-6A143CAB2DAD}"/>
              </a:ext>
            </a:extLst>
          </p:cNvPr>
          <p:cNvGrpSpPr>
            <a:grpSpLocks/>
          </p:cNvGrpSpPr>
          <p:nvPr/>
        </p:nvGrpSpPr>
        <p:grpSpPr bwMode="auto">
          <a:xfrm>
            <a:off x="6456326" y="2713850"/>
            <a:ext cx="2489200" cy="3106737"/>
            <a:chOff x="3552" y="1547"/>
            <a:chExt cx="1568" cy="2112"/>
          </a:xfrm>
        </p:grpSpPr>
        <p:sp>
          <p:nvSpPr>
            <p:cNvPr id="14" name="Line 13">
              <a:extLst>
                <a:ext uri="{FF2B5EF4-FFF2-40B4-BE49-F238E27FC236}">
                  <a16:creationId xmlns:a16="http://schemas.microsoft.com/office/drawing/2014/main" id="{B1BD10E0-A2E3-4C7E-B87E-F850442EA7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36" y="1547"/>
              <a:ext cx="0" cy="229"/>
            </a:xfrm>
            <a:prstGeom prst="line">
              <a:avLst/>
            </a:prstGeom>
            <a:noFill/>
            <a:ln w="28575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719D310-1902-43BC-A15B-DD7FB86895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1776"/>
              <a:ext cx="1568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ysClr val="windowText" lastClr="000000"/>
              </a:solidFill>
              <a:miter lim="800000"/>
              <a:headEnd/>
              <a:tailEnd/>
            </a:ln>
            <a:effectLst>
              <a:outerShdw dist="71842" dir="2700000" algn="ctr" rotWithShape="0">
                <a:srgbClr val="69676D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Radio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Television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EF8A4F3-434A-482C-9732-B846E7CD7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6726" y="1934387"/>
            <a:ext cx="3656012" cy="788988"/>
          </a:xfrm>
          <a:prstGeom prst="rect">
            <a:avLst/>
          </a:prstGeom>
          <a:solidFill>
            <a:srgbClr val="FF9933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  <a:effectLst>
            <a:outerShdw dist="71842" dir="2700000" algn="ctr" rotWithShape="0">
              <a:srgbClr val="69676D"/>
            </a:outerShdw>
          </a:effectLst>
        </p:spPr>
        <p:txBody>
          <a:bodyPr lIns="0" rIns="0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Externally Paced</a:t>
            </a:r>
          </a:p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Media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AD20DD6-A1D7-4374-8998-15261BB31D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4726" y="3991787"/>
            <a:ext cx="1066800" cy="1066800"/>
          </a:xfrm>
          <a:prstGeom prst="ellipse">
            <a:avLst/>
          </a:prstGeom>
          <a:solidFill>
            <a:srgbClr val="DB2E11"/>
          </a:solidFill>
          <a:ln w="28575">
            <a:solidFill>
              <a:sysClr val="windowText" lastClr="000000"/>
            </a:solidFill>
            <a:round/>
            <a:headEnd/>
            <a:tailEnd/>
          </a:ln>
          <a:effectLst>
            <a:outerShdw dist="71842" dir="2700000" algn="ctr" rotWithShape="0">
              <a:sysClr val="windowText" lastClr="000000"/>
            </a:outerShdw>
          </a:effec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cs typeface="Arial" panose="020B0604020202020204" pitchFamily="34" charset="0"/>
              </a:rPr>
              <a:t>vs.</a:t>
            </a:r>
          </a:p>
        </p:txBody>
      </p:sp>
    </p:spTree>
    <p:extLst>
      <p:ext uri="{BB962C8B-B14F-4D97-AF65-F5344CB8AC3E}">
        <p14:creationId xmlns:p14="http://schemas.microsoft.com/office/powerpoint/2010/main" val="381113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6" grpId="0" animBg="1" autoUpdateAnimBg="0"/>
      <p:bldP spid="17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94790" y="55940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Channel Factors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BD7882B5-EA37-4171-BD68-CBE23D0928E5}"/>
              </a:ext>
            </a:extLst>
          </p:cNvPr>
          <p:cNvSpPr txBox="1">
            <a:spLocks/>
          </p:cNvSpPr>
          <p:nvPr/>
        </p:nvSpPr>
        <p:spPr bwMode="auto">
          <a:xfrm>
            <a:off x="1319885" y="1522570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Effects of context and environment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Qualitative media effect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Influence the medium has on a message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Image of the media vehicle affect reactions to the message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1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Clutter</a:t>
            </a:r>
            <a:r>
              <a:rPr kumimoji="0" lang="en-US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Amount of advertising in a medium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 the nonprogram material that appears in the broadcast environment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7565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1178561" y="1567729"/>
            <a:ext cx="4744720" cy="4347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Studied the major variables in the communication system and how they influence consumers’ processing of promotional messages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Examined the considerations involved in selecting a source or communicator of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Examined different types of message structures and appeals that can be used to develop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Considered how the channel or medium used to deliver a promotional message influences the communication process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5A3DEFB-AC9B-31C3-68A6-35AC697536B6}"/>
              </a:ext>
            </a:extLst>
          </p:cNvPr>
          <p:cNvSpPr/>
          <p:nvPr/>
        </p:nvSpPr>
        <p:spPr>
          <a:xfrm>
            <a:off x="6268721" y="4602480"/>
            <a:ext cx="386079" cy="532112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8309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3D7C0F9-0F71-4A97-AA09-3BD2EBE1D11C}"/>
</file>

<file path=customXml/itemProps2.xml><?xml version="1.0" encoding="utf-8"?>
<ds:datastoreItem xmlns:ds="http://schemas.openxmlformats.org/officeDocument/2006/customXml" ds:itemID="{21050EE8-18F5-4233-BE12-F29062754FEC}"/>
</file>

<file path=customXml/itemProps3.xml><?xml version="1.0" encoding="utf-8"?>
<ds:datastoreItem xmlns:ds="http://schemas.openxmlformats.org/officeDocument/2006/customXml" ds:itemID="{C62638EB-223E-4627-9A85-FF34D74C0469}"/>
</file>

<file path=docProps/app.xml><?xml version="1.0" encoding="utf-8"?>
<Properties xmlns="http://schemas.openxmlformats.org/officeDocument/2006/extended-properties" xmlns:vt="http://schemas.openxmlformats.org/officeDocument/2006/docPropsVTypes">
  <TotalTime>6282</TotalTime>
  <Words>1438</Words>
  <Application>Microsoft Office PowerPoint</Application>
  <PresentationFormat>Widescreen</PresentationFormat>
  <Paragraphs>232</Paragraphs>
  <Slides>52</Slides>
  <Notes>17</Notes>
  <HiddenSlides>0</HiddenSlides>
  <MMClips>16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0" baseType="lpstr">
      <vt:lpstr>Arial</vt:lpstr>
      <vt:lpstr>Calibri</vt:lpstr>
      <vt:lpstr>Calibri Light</vt:lpstr>
      <vt:lpstr>Tajawal Medium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Comprehending &amp; Recalling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Humor Appeal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289</cp:revision>
  <dcterms:created xsi:type="dcterms:W3CDTF">2023-04-29T09:08:23Z</dcterms:created>
  <dcterms:modified xsi:type="dcterms:W3CDTF">2025-06-21T18:05:10Z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