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311" r:id="rId2"/>
    <p:sldId id="312" r:id="rId3"/>
    <p:sldId id="439" r:id="rId4"/>
    <p:sldId id="403" r:id="rId5"/>
    <p:sldId id="404" r:id="rId6"/>
    <p:sldId id="437" r:id="rId7"/>
    <p:sldId id="405" r:id="rId8"/>
    <p:sldId id="436" r:id="rId9"/>
    <p:sldId id="406" r:id="rId10"/>
    <p:sldId id="407" r:id="rId11"/>
    <p:sldId id="408" r:id="rId12"/>
    <p:sldId id="438" r:id="rId13"/>
    <p:sldId id="409" r:id="rId14"/>
    <p:sldId id="410" r:id="rId15"/>
    <p:sldId id="411" r:id="rId16"/>
    <p:sldId id="412" r:id="rId17"/>
    <p:sldId id="415" r:id="rId18"/>
    <p:sldId id="416" r:id="rId19"/>
    <p:sldId id="417" r:id="rId20"/>
    <p:sldId id="418" r:id="rId21"/>
    <p:sldId id="419" r:id="rId22"/>
    <p:sldId id="420" r:id="rId23"/>
    <p:sldId id="421" r:id="rId24"/>
    <p:sldId id="422" r:id="rId25"/>
    <p:sldId id="423" r:id="rId26"/>
    <p:sldId id="424" r:id="rId27"/>
    <p:sldId id="425" r:id="rId28"/>
    <p:sldId id="426" r:id="rId29"/>
    <p:sldId id="427" r:id="rId30"/>
    <p:sldId id="428" r:id="rId31"/>
    <p:sldId id="429" r:id="rId32"/>
    <p:sldId id="430" r:id="rId33"/>
    <p:sldId id="431" r:id="rId34"/>
    <p:sldId id="432" r:id="rId35"/>
    <p:sldId id="433" r:id="rId36"/>
    <p:sldId id="434" r:id="rId37"/>
    <p:sldId id="402" r:id="rId38"/>
    <p:sldId id="302" r:id="rId39"/>
    <p:sldId id="440" r:id="rId40"/>
    <p:sldId id="352" r:id="rId41"/>
    <p:sldId id="31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558" autoAdjust="0"/>
  </p:normalViewPr>
  <p:slideViewPr>
    <p:cSldViewPr snapToGrid="0">
      <p:cViewPr varScale="1">
        <p:scale>
          <a:sx n="71" d="100"/>
          <a:sy n="71" d="100"/>
        </p:scale>
        <p:origin x="103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02/03/2023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a:t>
            </a:fld>
            <a:endParaRPr lang="en-GB"/>
          </a:p>
        </p:txBody>
      </p:sp>
    </p:spTree>
    <p:extLst>
      <p:ext uri="{BB962C8B-B14F-4D97-AF65-F5344CB8AC3E}">
        <p14:creationId xmlns:p14="http://schemas.microsoft.com/office/powerpoint/2010/main" val="15054359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a:t>
            </a:fld>
            <a:endParaRPr lang="en-GB"/>
          </a:p>
        </p:txBody>
      </p:sp>
    </p:spTree>
    <p:extLst>
      <p:ext uri="{BB962C8B-B14F-4D97-AF65-F5344CB8AC3E}">
        <p14:creationId xmlns:p14="http://schemas.microsoft.com/office/powerpoint/2010/main" val="3025294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5</a:t>
            </a:fld>
            <a:endParaRPr lang="en-GB"/>
          </a:p>
        </p:txBody>
      </p:sp>
    </p:spTree>
    <p:extLst>
      <p:ext uri="{BB962C8B-B14F-4D97-AF65-F5344CB8AC3E}">
        <p14:creationId xmlns:p14="http://schemas.microsoft.com/office/powerpoint/2010/main" val="8650860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23681655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34224584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1824708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9</a:t>
            </a:fld>
            <a:endParaRPr lang="en-GB"/>
          </a:p>
        </p:txBody>
      </p:sp>
    </p:spTree>
    <p:extLst>
      <p:ext uri="{BB962C8B-B14F-4D97-AF65-F5344CB8AC3E}">
        <p14:creationId xmlns:p14="http://schemas.microsoft.com/office/powerpoint/2010/main" val="1888063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10</a:t>
            </a:fld>
            <a:endParaRPr lang="en-GB"/>
          </a:p>
        </p:txBody>
      </p:sp>
    </p:spTree>
    <p:extLst>
      <p:ext uri="{BB962C8B-B14F-4D97-AF65-F5344CB8AC3E}">
        <p14:creationId xmlns:p14="http://schemas.microsoft.com/office/powerpoint/2010/main" val="460695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11</a:t>
            </a:fld>
            <a:endParaRPr lang="en-GB"/>
          </a:p>
        </p:txBody>
      </p:sp>
    </p:spTree>
    <p:extLst>
      <p:ext uri="{BB962C8B-B14F-4D97-AF65-F5344CB8AC3E}">
        <p14:creationId xmlns:p14="http://schemas.microsoft.com/office/powerpoint/2010/main" val="4178094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12</a:t>
            </a:fld>
            <a:endParaRPr lang="en-GB"/>
          </a:p>
        </p:txBody>
      </p:sp>
    </p:spTree>
    <p:extLst>
      <p:ext uri="{BB962C8B-B14F-4D97-AF65-F5344CB8AC3E}">
        <p14:creationId xmlns:p14="http://schemas.microsoft.com/office/powerpoint/2010/main" val="2152949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13</a:t>
            </a:fld>
            <a:endParaRPr lang="en-GB"/>
          </a:p>
        </p:txBody>
      </p:sp>
    </p:spTree>
    <p:extLst>
      <p:ext uri="{BB962C8B-B14F-4D97-AF65-F5344CB8AC3E}">
        <p14:creationId xmlns:p14="http://schemas.microsoft.com/office/powerpoint/2010/main" val="1283935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14</a:t>
            </a:fld>
            <a:endParaRPr lang="en-GB"/>
          </a:p>
        </p:txBody>
      </p:sp>
    </p:spTree>
    <p:extLst>
      <p:ext uri="{BB962C8B-B14F-4D97-AF65-F5344CB8AC3E}">
        <p14:creationId xmlns:p14="http://schemas.microsoft.com/office/powerpoint/2010/main" val="29634642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15</a:t>
            </a:fld>
            <a:endParaRPr lang="en-GB"/>
          </a:p>
        </p:txBody>
      </p:sp>
    </p:spTree>
    <p:extLst>
      <p:ext uri="{BB962C8B-B14F-4D97-AF65-F5344CB8AC3E}">
        <p14:creationId xmlns:p14="http://schemas.microsoft.com/office/powerpoint/2010/main" val="5700546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16</a:t>
            </a:fld>
            <a:endParaRPr lang="en-GB"/>
          </a:p>
        </p:txBody>
      </p:sp>
    </p:spTree>
    <p:extLst>
      <p:ext uri="{BB962C8B-B14F-4D97-AF65-F5344CB8AC3E}">
        <p14:creationId xmlns:p14="http://schemas.microsoft.com/office/powerpoint/2010/main" val="39075640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17</a:t>
            </a:fld>
            <a:endParaRPr lang="en-GB"/>
          </a:p>
        </p:txBody>
      </p:sp>
    </p:spTree>
    <p:extLst>
      <p:ext uri="{BB962C8B-B14F-4D97-AF65-F5344CB8AC3E}">
        <p14:creationId xmlns:p14="http://schemas.microsoft.com/office/powerpoint/2010/main" val="23340330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18</a:t>
            </a:fld>
            <a:endParaRPr lang="en-GB"/>
          </a:p>
        </p:txBody>
      </p:sp>
    </p:spTree>
    <p:extLst>
      <p:ext uri="{BB962C8B-B14F-4D97-AF65-F5344CB8AC3E}">
        <p14:creationId xmlns:p14="http://schemas.microsoft.com/office/powerpoint/2010/main" val="22602741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19</a:t>
            </a:fld>
            <a:endParaRPr lang="en-GB"/>
          </a:p>
        </p:txBody>
      </p:sp>
    </p:spTree>
    <p:extLst>
      <p:ext uri="{BB962C8B-B14F-4D97-AF65-F5344CB8AC3E}">
        <p14:creationId xmlns:p14="http://schemas.microsoft.com/office/powerpoint/2010/main" val="1776471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20</a:t>
            </a:fld>
            <a:endParaRPr lang="en-GB"/>
          </a:p>
        </p:txBody>
      </p:sp>
    </p:spTree>
    <p:extLst>
      <p:ext uri="{BB962C8B-B14F-4D97-AF65-F5344CB8AC3E}">
        <p14:creationId xmlns:p14="http://schemas.microsoft.com/office/powerpoint/2010/main" val="28130670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21</a:t>
            </a:fld>
            <a:endParaRPr lang="en-GB"/>
          </a:p>
        </p:txBody>
      </p:sp>
    </p:spTree>
    <p:extLst>
      <p:ext uri="{BB962C8B-B14F-4D97-AF65-F5344CB8AC3E}">
        <p14:creationId xmlns:p14="http://schemas.microsoft.com/office/powerpoint/2010/main" val="27041944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22</a:t>
            </a:fld>
            <a:endParaRPr lang="en-GB"/>
          </a:p>
        </p:txBody>
      </p:sp>
    </p:spTree>
    <p:extLst>
      <p:ext uri="{BB962C8B-B14F-4D97-AF65-F5344CB8AC3E}">
        <p14:creationId xmlns:p14="http://schemas.microsoft.com/office/powerpoint/2010/main" val="13373509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23</a:t>
            </a:fld>
            <a:endParaRPr lang="en-GB"/>
          </a:p>
        </p:txBody>
      </p:sp>
    </p:spTree>
    <p:extLst>
      <p:ext uri="{BB962C8B-B14F-4D97-AF65-F5344CB8AC3E}">
        <p14:creationId xmlns:p14="http://schemas.microsoft.com/office/powerpoint/2010/main" val="22748039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24</a:t>
            </a:fld>
            <a:endParaRPr lang="en-GB"/>
          </a:p>
        </p:txBody>
      </p:sp>
    </p:spTree>
    <p:extLst>
      <p:ext uri="{BB962C8B-B14F-4D97-AF65-F5344CB8AC3E}">
        <p14:creationId xmlns:p14="http://schemas.microsoft.com/office/powerpoint/2010/main" val="5452992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25</a:t>
            </a:fld>
            <a:endParaRPr lang="en-GB"/>
          </a:p>
        </p:txBody>
      </p:sp>
    </p:spTree>
    <p:extLst>
      <p:ext uri="{BB962C8B-B14F-4D97-AF65-F5344CB8AC3E}">
        <p14:creationId xmlns:p14="http://schemas.microsoft.com/office/powerpoint/2010/main" val="8234037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26</a:t>
            </a:fld>
            <a:endParaRPr lang="en-GB"/>
          </a:p>
        </p:txBody>
      </p:sp>
    </p:spTree>
    <p:extLst>
      <p:ext uri="{BB962C8B-B14F-4D97-AF65-F5344CB8AC3E}">
        <p14:creationId xmlns:p14="http://schemas.microsoft.com/office/powerpoint/2010/main" val="16175296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27</a:t>
            </a:fld>
            <a:endParaRPr lang="en-GB"/>
          </a:p>
        </p:txBody>
      </p:sp>
    </p:spTree>
    <p:extLst>
      <p:ext uri="{BB962C8B-B14F-4D97-AF65-F5344CB8AC3E}">
        <p14:creationId xmlns:p14="http://schemas.microsoft.com/office/powerpoint/2010/main" val="35216113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28</a:t>
            </a:fld>
            <a:endParaRPr lang="en-GB"/>
          </a:p>
        </p:txBody>
      </p:sp>
    </p:spTree>
    <p:extLst>
      <p:ext uri="{BB962C8B-B14F-4D97-AF65-F5344CB8AC3E}">
        <p14:creationId xmlns:p14="http://schemas.microsoft.com/office/powerpoint/2010/main" val="32723752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29</a:t>
            </a:fld>
            <a:endParaRPr lang="en-GB"/>
          </a:p>
        </p:txBody>
      </p:sp>
    </p:spTree>
    <p:extLst>
      <p:ext uri="{BB962C8B-B14F-4D97-AF65-F5344CB8AC3E}">
        <p14:creationId xmlns:p14="http://schemas.microsoft.com/office/powerpoint/2010/main" val="7676112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30</a:t>
            </a:fld>
            <a:endParaRPr lang="en-GB"/>
          </a:p>
        </p:txBody>
      </p:sp>
    </p:spTree>
    <p:extLst>
      <p:ext uri="{BB962C8B-B14F-4D97-AF65-F5344CB8AC3E}">
        <p14:creationId xmlns:p14="http://schemas.microsoft.com/office/powerpoint/2010/main" val="8093218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31</a:t>
            </a:fld>
            <a:endParaRPr lang="en-GB"/>
          </a:p>
        </p:txBody>
      </p:sp>
    </p:spTree>
    <p:extLst>
      <p:ext uri="{BB962C8B-B14F-4D97-AF65-F5344CB8AC3E}">
        <p14:creationId xmlns:p14="http://schemas.microsoft.com/office/powerpoint/2010/main" val="24872433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32</a:t>
            </a:fld>
            <a:endParaRPr lang="en-GB"/>
          </a:p>
        </p:txBody>
      </p:sp>
    </p:spTree>
    <p:extLst>
      <p:ext uri="{BB962C8B-B14F-4D97-AF65-F5344CB8AC3E}">
        <p14:creationId xmlns:p14="http://schemas.microsoft.com/office/powerpoint/2010/main" val="24107468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33</a:t>
            </a:fld>
            <a:endParaRPr lang="en-GB"/>
          </a:p>
        </p:txBody>
      </p:sp>
    </p:spTree>
    <p:extLst>
      <p:ext uri="{BB962C8B-B14F-4D97-AF65-F5344CB8AC3E}">
        <p14:creationId xmlns:p14="http://schemas.microsoft.com/office/powerpoint/2010/main" val="286222879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34</a:t>
            </a:fld>
            <a:endParaRPr lang="en-GB"/>
          </a:p>
        </p:txBody>
      </p:sp>
    </p:spTree>
    <p:extLst>
      <p:ext uri="{BB962C8B-B14F-4D97-AF65-F5344CB8AC3E}">
        <p14:creationId xmlns:p14="http://schemas.microsoft.com/office/powerpoint/2010/main" val="17254469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35</a:t>
            </a:fld>
            <a:endParaRPr lang="en-GB"/>
          </a:p>
        </p:txBody>
      </p:sp>
    </p:spTree>
    <p:extLst>
      <p:ext uri="{BB962C8B-B14F-4D97-AF65-F5344CB8AC3E}">
        <p14:creationId xmlns:p14="http://schemas.microsoft.com/office/powerpoint/2010/main" val="24284839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36</a:t>
            </a:fld>
            <a:endParaRPr lang="en-GB"/>
          </a:p>
        </p:txBody>
      </p:sp>
    </p:spTree>
    <p:extLst>
      <p:ext uri="{BB962C8B-B14F-4D97-AF65-F5344CB8AC3E}">
        <p14:creationId xmlns:p14="http://schemas.microsoft.com/office/powerpoint/2010/main" val="65352314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37</a:t>
            </a:fld>
            <a:endParaRPr lang="en-GB"/>
          </a:p>
        </p:txBody>
      </p:sp>
    </p:spTree>
    <p:extLst>
      <p:ext uri="{BB962C8B-B14F-4D97-AF65-F5344CB8AC3E}">
        <p14:creationId xmlns:p14="http://schemas.microsoft.com/office/powerpoint/2010/main" val="22634822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39</a:t>
            </a:fld>
            <a:endParaRPr lang="en-GB"/>
          </a:p>
        </p:txBody>
      </p:sp>
    </p:spTree>
    <p:extLst>
      <p:ext uri="{BB962C8B-B14F-4D97-AF65-F5344CB8AC3E}">
        <p14:creationId xmlns:p14="http://schemas.microsoft.com/office/powerpoint/2010/main" val="40457783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02/03/2023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41</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02/03/2023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36621" y="-74113"/>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06905876-4695-3081-423C-B86D68BCBF16}"/>
              </a:ext>
            </a:extLst>
          </p:cNvPr>
          <p:cNvSpPr txBox="1"/>
          <p:nvPr/>
        </p:nvSpPr>
        <p:spPr>
          <a:xfrm>
            <a:off x="1728439" y="1867335"/>
            <a:ext cx="9132601" cy="553998"/>
          </a:xfrm>
          <a:prstGeom prst="rect">
            <a:avLst/>
          </a:prstGeom>
          <a:noFill/>
        </p:spPr>
        <p:txBody>
          <a:bodyPr wrap="square">
            <a:spAutoFit/>
          </a:bodyPr>
          <a:lstStyle/>
          <a:p>
            <a:pPr fontAlgn="ctr">
              <a:lnSpc>
                <a:spcPct val="150000"/>
              </a:lnSpc>
              <a:spcAft>
                <a:spcPts val="3600"/>
              </a:spcAft>
            </a:pPr>
            <a:r>
              <a:rPr lang="en-US" sz="2000" b="1" dirty="0">
                <a:effectLst/>
                <a:latin typeface="Times" panose="02020603050405020304" pitchFamily="18" charset="0"/>
                <a:ea typeface="Calibri" panose="020F0502020204030204" pitchFamily="34" charset="0"/>
                <a:cs typeface="Arial" panose="020B0604020202020204" pitchFamily="34" charset="0"/>
              </a:rPr>
              <a:t>2. Establishing a Comparative and Competitive Advantage</a:t>
            </a:r>
            <a:endParaRPr lang="en-GB"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BD1F738E-A579-C3DA-7890-9357956516F2}"/>
              </a:ext>
            </a:extLst>
          </p:cNvPr>
          <p:cNvSpPr txBox="1"/>
          <p:nvPr/>
        </p:nvSpPr>
        <p:spPr>
          <a:xfrm>
            <a:off x="1728438" y="2530228"/>
            <a:ext cx="7415561" cy="553998"/>
          </a:xfrm>
          <a:prstGeom prst="rect">
            <a:avLst/>
          </a:prstGeom>
          <a:noFill/>
        </p:spPr>
        <p:txBody>
          <a:bodyPr wrap="square">
            <a:spAutoFit/>
          </a:bodyPr>
          <a:lstStyle/>
          <a:p>
            <a:pPr fontAlgn="ctr">
              <a:lnSpc>
                <a:spcPct val="150000"/>
              </a:lnSpc>
              <a:spcAft>
                <a:spcPts val="3600"/>
              </a:spcAft>
            </a:pPr>
            <a:r>
              <a:rPr lang="en-US" sz="2000" b="1" dirty="0">
                <a:effectLst/>
                <a:latin typeface="Times" panose="02020603050405020304" pitchFamily="18" charset="0"/>
                <a:ea typeface="Calibri" panose="020F0502020204030204" pitchFamily="34" charset="0"/>
                <a:cs typeface="Arial" panose="020B0604020202020204" pitchFamily="34" charset="0"/>
              </a:rPr>
              <a:t>3. Making Your Product or Service Sustainable</a:t>
            </a:r>
            <a:endParaRPr lang="en-GB"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1D294DC9-412B-2ABA-34F4-BA28B88D5EAE}"/>
              </a:ext>
            </a:extLst>
          </p:cNvPr>
          <p:cNvSpPr txBox="1"/>
          <p:nvPr/>
        </p:nvSpPr>
        <p:spPr>
          <a:xfrm>
            <a:off x="1728438" y="3241489"/>
            <a:ext cx="8405418" cy="400110"/>
          </a:xfrm>
          <a:prstGeom prst="rect">
            <a:avLst/>
          </a:prstGeom>
          <a:noFill/>
        </p:spPr>
        <p:txBody>
          <a:bodyPr wrap="square">
            <a:spAutoFit/>
          </a:bodyPr>
          <a:lstStyle/>
          <a:p>
            <a:r>
              <a:rPr lang="en-GB" sz="2000" b="1" dirty="0"/>
              <a:t>4. </a:t>
            </a:r>
            <a:r>
              <a:rPr lang="en-GB" sz="2000" b="1" dirty="0">
                <a:latin typeface="Times" panose="02020603050405020304" pitchFamily="18" charset="0"/>
                <a:cs typeface="Arial" panose="020B0604020202020204" pitchFamily="34" charset="0"/>
              </a:rPr>
              <a:t>Keeping Your Product or Service Profitable</a:t>
            </a:r>
          </a:p>
        </p:txBody>
      </p:sp>
      <p:sp>
        <p:nvSpPr>
          <p:cNvPr id="10" name="TextBox 9">
            <a:extLst>
              <a:ext uri="{FF2B5EF4-FFF2-40B4-BE49-F238E27FC236}">
                <a16:creationId xmlns:a16="http://schemas.microsoft.com/office/drawing/2014/main" id="{89502268-CD5F-13B2-3A91-A663A0ABB616}"/>
              </a:ext>
            </a:extLst>
          </p:cNvPr>
          <p:cNvSpPr txBox="1"/>
          <p:nvPr/>
        </p:nvSpPr>
        <p:spPr>
          <a:xfrm>
            <a:off x="1851102" y="3950254"/>
            <a:ext cx="4846258" cy="400110"/>
          </a:xfrm>
          <a:prstGeom prst="rect">
            <a:avLst/>
          </a:prstGeom>
          <a:noFill/>
        </p:spPr>
        <p:txBody>
          <a:bodyPr wrap="square">
            <a:spAutoFit/>
          </a:bodyPr>
          <a:lstStyle/>
          <a:p>
            <a:pPr>
              <a:spcBef>
                <a:spcPts val="600"/>
              </a:spcBef>
              <a:spcAft>
                <a:spcPts val="800"/>
              </a:spcAft>
            </a:pPr>
            <a:r>
              <a:rPr lang="en-GB" sz="2000" b="1" dirty="0">
                <a:effectLst/>
                <a:latin typeface="Times New Roman" panose="02020603050405020304" pitchFamily="18" charset="0"/>
                <a:ea typeface="Calibri" panose="020F0502020204030204" pitchFamily="34" charset="0"/>
                <a:cs typeface="Arial" panose="020B0604020202020204" pitchFamily="34" charset="0"/>
              </a:rPr>
              <a:t>5. Effective Team Building</a:t>
            </a:r>
            <a:endParaRPr lang="en-GB" sz="2000" b="1" dirty="0">
              <a:latin typeface="Times New Roman" panose="02020603050405020304" pitchFamily="18" charset="0"/>
              <a:cs typeface="Arial" panose="020B0604020202020204" pitchFamily="34" charset="0"/>
            </a:endParaRPr>
          </a:p>
        </p:txBody>
      </p:sp>
      <p:sp>
        <p:nvSpPr>
          <p:cNvPr id="7" name="TextBox 6">
            <a:extLst>
              <a:ext uri="{FF2B5EF4-FFF2-40B4-BE49-F238E27FC236}">
                <a16:creationId xmlns:a16="http://schemas.microsoft.com/office/drawing/2014/main" id="{3CD3CBB4-9130-4B52-0C3A-AF4D2983BC21}"/>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77281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7" name="TextBox 6">
            <a:extLst>
              <a:ext uri="{FF2B5EF4-FFF2-40B4-BE49-F238E27FC236}">
                <a16:creationId xmlns:a16="http://schemas.microsoft.com/office/drawing/2014/main" id="{3CD3CBB4-9130-4B52-0C3A-AF4D2983BC21}"/>
              </a:ext>
            </a:extLst>
          </p:cNvPr>
          <p:cNvSpPr txBox="1"/>
          <p:nvPr/>
        </p:nvSpPr>
        <p:spPr>
          <a:xfrm>
            <a:off x="2516460" y="285721"/>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a:extLst>
              <a:ext uri="{FF2B5EF4-FFF2-40B4-BE49-F238E27FC236}">
                <a16:creationId xmlns:a16="http://schemas.microsoft.com/office/drawing/2014/main" id="{A6522D1B-FE03-3E65-1A9A-2B99B9BEDBB1}"/>
              </a:ext>
            </a:extLst>
          </p:cNvPr>
          <p:cNvSpPr txBox="1"/>
          <p:nvPr/>
        </p:nvSpPr>
        <p:spPr>
          <a:xfrm>
            <a:off x="2314575" y="1485037"/>
            <a:ext cx="6096000" cy="3699474"/>
          </a:xfrm>
          <a:prstGeom prst="rect">
            <a:avLst/>
          </a:prstGeom>
          <a:noFill/>
        </p:spPr>
        <p:txBody>
          <a:bodyPr wrap="square">
            <a:spAutoFit/>
          </a:bodyPr>
          <a:lstStyle/>
          <a:p>
            <a:pPr marL="285750" indent="-285750">
              <a:lnSpc>
                <a:spcPct val="200000"/>
              </a:lnSpc>
              <a:buFont typeface="Wingdings" panose="05000000000000000000" pitchFamily="2" charset="2"/>
              <a:buChar char="§"/>
            </a:pPr>
            <a:r>
              <a:rPr lang="en-GB" sz="2000" dirty="0"/>
              <a:t>Successful leadership </a:t>
            </a:r>
          </a:p>
          <a:p>
            <a:pPr marL="285750" indent="-285750">
              <a:lnSpc>
                <a:spcPct val="200000"/>
              </a:lnSpc>
              <a:buFont typeface="Wingdings" panose="05000000000000000000" pitchFamily="2" charset="2"/>
              <a:buChar char="§"/>
            </a:pPr>
            <a:r>
              <a:rPr lang="en-GB" sz="2000" dirty="0"/>
              <a:t>Professional Leadership</a:t>
            </a:r>
          </a:p>
          <a:p>
            <a:pPr marL="285750" indent="-285750">
              <a:lnSpc>
                <a:spcPct val="200000"/>
              </a:lnSpc>
              <a:buFont typeface="Wingdings" panose="05000000000000000000" pitchFamily="2" charset="2"/>
              <a:buChar char="§"/>
            </a:pPr>
            <a:r>
              <a:rPr lang="en-GB" sz="2000" dirty="0"/>
              <a:t>Personal Leadership</a:t>
            </a:r>
          </a:p>
          <a:p>
            <a:pPr marL="285750" indent="-285750">
              <a:lnSpc>
                <a:spcPct val="200000"/>
              </a:lnSpc>
              <a:buFont typeface="Wingdings" panose="05000000000000000000" pitchFamily="2" charset="2"/>
              <a:buChar char="§"/>
            </a:pPr>
            <a:r>
              <a:rPr lang="en-GB" sz="2000" dirty="0"/>
              <a:t>Moral Leadership</a:t>
            </a:r>
          </a:p>
          <a:p>
            <a:pPr marL="285750" indent="-285750">
              <a:lnSpc>
                <a:spcPct val="200000"/>
              </a:lnSpc>
              <a:buFont typeface="Wingdings" panose="05000000000000000000" pitchFamily="2" charset="2"/>
              <a:buChar char="§"/>
            </a:pPr>
            <a:r>
              <a:rPr lang="en-GB" sz="2000" dirty="0"/>
              <a:t> Entrepreneurial Leadership in a Non-profit Setting</a:t>
            </a:r>
          </a:p>
          <a:p>
            <a:pPr marL="285750" indent="-285750">
              <a:lnSpc>
                <a:spcPct val="200000"/>
              </a:lnSpc>
              <a:buFont typeface="Wingdings" panose="05000000000000000000" pitchFamily="2" charset="2"/>
              <a:buChar char="§"/>
            </a:pPr>
            <a:r>
              <a:rPr lang="en-GB" sz="2000" dirty="0"/>
              <a:t>Seven Deadly Leadership Diseases</a:t>
            </a:r>
          </a:p>
        </p:txBody>
      </p:sp>
    </p:spTree>
    <p:extLst>
      <p:ext uri="{BB962C8B-B14F-4D97-AF65-F5344CB8AC3E}">
        <p14:creationId xmlns:p14="http://schemas.microsoft.com/office/powerpoint/2010/main" val="34662712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pic>
        <p:nvPicPr>
          <p:cNvPr id="3" name="Picture 2" descr="Graphical user interface&#10;&#10;Description automatically generated with medium confidence">
            <a:extLst>
              <a:ext uri="{FF2B5EF4-FFF2-40B4-BE49-F238E27FC236}">
                <a16:creationId xmlns:a16="http://schemas.microsoft.com/office/drawing/2014/main" id="{6B2D78F0-44BC-67E1-A9CE-D5522C78E365}"/>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8277" t="14900" r="21539" b="16890"/>
          <a:stretch/>
        </p:blipFill>
        <p:spPr bwMode="auto">
          <a:xfrm>
            <a:off x="2395129" y="1025673"/>
            <a:ext cx="6806021" cy="5330677"/>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C797DB48-6656-C6B4-90F8-1876741733FE}"/>
              </a:ext>
            </a:extLst>
          </p:cNvPr>
          <p:cNvSpPr txBox="1"/>
          <p:nvPr/>
        </p:nvSpPr>
        <p:spPr>
          <a:xfrm>
            <a:off x="2785654" y="301773"/>
            <a:ext cx="6093822" cy="400110"/>
          </a:xfrm>
          <a:prstGeom prst="rect">
            <a:avLst/>
          </a:prstGeom>
          <a:noFill/>
        </p:spPr>
        <p:txBody>
          <a:bodyPr wrap="square">
            <a:spAutoFit/>
          </a:bodyPr>
          <a:lstStyle/>
          <a:p>
            <a:r>
              <a:rPr lang="en-GB" sz="2000" b="1" dirty="0">
                <a:solidFill>
                  <a:schemeClr val="bg1"/>
                </a:solidFill>
              </a:rPr>
              <a:t>Part 2: The enduring leadership Model.</a:t>
            </a:r>
          </a:p>
        </p:txBody>
      </p:sp>
    </p:spTree>
    <p:extLst>
      <p:ext uri="{BB962C8B-B14F-4D97-AF65-F5344CB8AC3E}">
        <p14:creationId xmlns:p14="http://schemas.microsoft.com/office/powerpoint/2010/main" val="2394252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CBC3DF01-BFA2-26B7-F1F3-9C5841E372C4}"/>
              </a:ext>
            </a:extLst>
          </p:cNvPr>
          <p:cNvSpPr txBox="1"/>
          <p:nvPr/>
        </p:nvSpPr>
        <p:spPr>
          <a:xfrm>
            <a:off x="2951546" y="2486277"/>
            <a:ext cx="5023411" cy="646331"/>
          </a:xfrm>
          <a:prstGeom prst="rect">
            <a:avLst/>
          </a:prstGeom>
          <a:noFill/>
        </p:spPr>
        <p:txBody>
          <a:bodyPr wrap="square">
            <a:spAutoFit/>
          </a:bodyPr>
          <a:lstStyle/>
          <a:p>
            <a:r>
              <a:rPr lang="en-US" sz="36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3600" b="1" dirty="0">
              <a:solidFill>
                <a:srgbClr val="C00000"/>
              </a:solidFill>
            </a:endParaRPr>
          </a:p>
        </p:txBody>
      </p:sp>
    </p:spTree>
    <p:extLst>
      <p:ext uri="{BB962C8B-B14F-4D97-AF65-F5344CB8AC3E}">
        <p14:creationId xmlns:p14="http://schemas.microsoft.com/office/powerpoint/2010/main" val="291097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AA2EAAD1-276F-D7E2-AEEC-2EF944319150}"/>
              </a:ext>
            </a:extLst>
          </p:cNvPr>
          <p:cNvSpPr txBox="1"/>
          <p:nvPr/>
        </p:nvSpPr>
        <p:spPr>
          <a:xfrm>
            <a:off x="819149" y="1192589"/>
            <a:ext cx="11115676" cy="4661276"/>
          </a:xfrm>
          <a:prstGeom prst="rect">
            <a:avLst/>
          </a:prstGeom>
          <a:noFill/>
        </p:spPr>
        <p:txBody>
          <a:bodyPr wrap="square">
            <a:spAutoFit/>
          </a:bodyPr>
          <a:lstStyle/>
          <a:p>
            <a:pPr>
              <a:lnSpc>
                <a:spcPct val="150000"/>
              </a:lnSpc>
            </a:pPr>
            <a:r>
              <a:rPr lang="en-GB" sz="2000" dirty="0"/>
              <a:t>What do good leaders want? Obviously, a successful leader wants to “win.” “Winning” is easy to measure in the worlds of sports, games, and academia. However, “winning” in a business context can take many forms. It could mean improved efficiency, a greater market share, or most commonly today maximizing profits and shareholder value. In the context of quality entrepreneurial leadership, “winning” is a long-term prospect. It means creating exciting new products or services that will endure and that will become world-class. It also means, in many cases, becoming the market leader and the best company in the world in the entrepreneur’s chosen field. No matter how “winning” is measured, entrepreneurial leaders want a part of it! But can leaders “win” by themselves? Of course not! A good leader needs good people, and for those people to cooperate, and contribute their efforts. The more people a leader leads, the more he or she will depend on those people.</a:t>
            </a:r>
          </a:p>
        </p:txBody>
      </p:sp>
      <p:sp>
        <p:nvSpPr>
          <p:cNvPr id="5" name="TextBox 4">
            <a:extLst>
              <a:ext uri="{FF2B5EF4-FFF2-40B4-BE49-F238E27FC236}">
                <a16:creationId xmlns:a16="http://schemas.microsoft.com/office/drawing/2014/main" id="{CBC3DF01-BFA2-26B7-F1F3-9C5841E372C4}"/>
              </a:ext>
            </a:extLst>
          </p:cNvPr>
          <p:cNvSpPr txBox="1"/>
          <p:nvPr/>
        </p:nvSpPr>
        <p:spPr>
          <a:xfrm>
            <a:off x="2516332" y="310237"/>
            <a:ext cx="6094268" cy="461665"/>
          </a:xfrm>
          <a:prstGeom prst="rect">
            <a:avLst/>
          </a:prstGeom>
          <a:noFill/>
        </p:spPr>
        <p:txBody>
          <a:bodyPr wrap="square">
            <a:spAutoFit/>
          </a:bodyPr>
          <a:lstStyle/>
          <a:p>
            <a:r>
              <a:rPr lang="en-US" sz="2400" b="1" dirty="0">
                <a:solidFill>
                  <a:schemeClr val="accent2">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2400" b="1" dirty="0">
              <a:solidFill>
                <a:schemeClr val="accent2">
                  <a:lumMod val="20000"/>
                  <a:lumOff val="80000"/>
                </a:schemeClr>
              </a:solidFill>
            </a:endParaRPr>
          </a:p>
        </p:txBody>
      </p:sp>
    </p:spTree>
    <p:extLst>
      <p:ext uri="{BB962C8B-B14F-4D97-AF65-F5344CB8AC3E}">
        <p14:creationId xmlns:p14="http://schemas.microsoft.com/office/powerpoint/2010/main" val="1381102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D8BE9B63-C518-ECD1-8668-0B8737F09203}"/>
              </a:ext>
            </a:extLst>
          </p:cNvPr>
          <p:cNvSpPr txBox="1"/>
          <p:nvPr/>
        </p:nvSpPr>
        <p:spPr>
          <a:xfrm>
            <a:off x="346364" y="1349475"/>
            <a:ext cx="11388435" cy="1477328"/>
          </a:xfrm>
          <a:prstGeom prst="rect">
            <a:avLst/>
          </a:prstGeom>
          <a:noFill/>
          <a:ln>
            <a:solidFill>
              <a:schemeClr val="accent1"/>
            </a:solidFill>
          </a:ln>
        </p:spPr>
        <p:txBody>
          <a:bodyPr wrap="square">
            <a:spAutoFit/>
          </a:bodyPr>
          <a:lstStyle/>
          <a:p>
            <a:r>
              <a:rPr lang="en-GB" b="1" dirty="0">
                <a:solidFill>
                  <a:srgbClr val="C00000"/>
                </a:solidFill>
              </a:rPr>
              <a:t>How to Develop Co-Operators</a:t>
            </a:r>
            <a:r>
              <a:rPr lang="en-GB" dirty="0"/>
              <a:t>:</a:t>
            </a:r>
          </a:p>
          <a:p>
            <a:r>
              <a:rPr lang="en-GB" dirty="0"/>
              <a:t> it’s important to remember two points about entrepreneurial leadership:</a:t>
            </a:r>
          </a:p>
          <a:p>
            <a:r>
              <a:rPr lang="en-GB" dirty="0"/>
              <a:t> </a:t>
            </a:r>
            <a:r>
              <a:rPr lang="en-GB" b="1" dirty="0"/>
              <a:t>First</a:t>
            </a:r>
            <a:r>
              <a:rPr lang="en-GB" dirty="0"/>
              <a:t>, leaders want to win. </a:t>
            </a:r>
            <a:r>
              <a:rPr lang="en-GB" b="1" dirty="0"/>
              <a:t>Second</a:t>
            </a:r>
            <a:r>
              <a:rPr lang="en-GB" dirty="0"/>
              <a:t>, leaders need the willing cooperation of employees whom we’ll call “co-operators” to win. Therefore, the most important question now is, “How can leaders develop these co-operators?” We develop co-operators by being passionate and enthusiastic about our messages.</a:t>
            </a:r>
          </a:p>
        </p:txBody>
      </p:sp>
      <p:sp>
        <p:nvSpPr>
          <p:cNvPr id="6" name="TextBox 5">
            <a:extLst>
              <a:ext uri="{FF2B5EF4-FFF2-40B4-BE49-F238E27FC236}">
                <a16:creationId xmlns:a16="http://schemas.microsoft.com/office/drawing/2014/main" id="{3CB6E4EA-BF51-3185-4FAB-17A7A1765DAB}"/>
              </a:ext>
            </a:extLst>
          </p:cNvPr>
          <p:cNvSpPr txBox="1"/>
          <p:nvPr/>
        </p:nvSpPr>
        <p:spPr>
          <a:xfrm>
            <a:off x="346364" y="3152061"/>
            <a:ext cx="11388435" cy="2308324"/>
          </a:xfrm>
          <a:prstGeom prst="rect">
            <a:avLst/>
          </a:prstGeom>
          <a:noFill/>
          <a:ln>
            <a:solidFill>
              <a:srgbClr val="FF0000"/>
            </a:solidFill>
          </a:ln>
        </p:spPr>
        <p:txBody>
          <a:bodyPr wrap="square">
            <a:spAutoFit/>
          </a:bodyPr>
          <a:lstStyle/>
          <a:p>
            <a:r>
              <a:rPr lang="en-GB" b="1" dirty="0">
                <a:solidFill>
                  <a:srgbClr val="C00000"/>
                </a:solidFill>
              </a:rPr>
              <a:t>The Power of Win: </a:t>
            </a:r>
          </a:p>
          <a:p>
            <a:r>
              <a:rPr lang="en-GB" dirty="0"/>
              <a:t>In today’s world, simply being passionate about the company’s purpose—its mission and vision—isn’t enough. The mission and vision themselves must align to form a win-win situation for both owners and employees.</a:t>
            </a:r>
          </a:p>
          <a:p>
            <a:endParaRPr lang="en-GB" dirty="0"/>
          </a:p>
          <a:p>
            <a:r>
              <a:rPr lang="en-GB" dirty="0"/>
              <a:t> Employee engagement occurs when workers can achieve their own goals best when their efforts contribute to the success of the company. In effect, the employees win when the company wins. Entrepreneurial leaders in companies of all sizes, particularly mid-size and large ones, must ask themselves, “Will co-operators be passionate about my company if it’s posting record profits at the expense of their pay?  </a:t>
            </a:r>
          </a:p>
        </p:txBody>
      </p:sp>
      <p:sp>
        <p:nvSpPr>
          <p:cNvPr id="8" name="TextBox 7">
            <a:extLst>
              <a:ext uri="{FF2B5EF4-FFF2-40B4-BE49-F238E27FC236}">
                <a16:creationId xmlns:a16="http://schemas.microsoft.com/office/drawing/2014/main" id="{A9FAB57A-CA9F-0FA4-2BDF-1F53DEAE2796}"/>
              </a:ext>
            </a:extLst>
          </p:cNvPr>
          <p:cNvSpPr txBox="1"/>
          <p:nvPr/>
        </p:nvSpPr>
        <p:spPr>
          <a:xfrm>
            <a:off x="2516332" y="310237"/>
            <a:ext cx="6094268" cy="461665"/>
          </a:xfrm>
          <a:prstGeom prst="rect">
            <a:avLst/>
          </a:prstGeom>
          <a:noFill/>
        </p:spPr>
        <p:txBody>
          <a:bodyPr wrap="square">
            <a:spAutoFit/>
          </a:bodyPr>
          <a:lstStyle/>
          <a:p>
            <a:r>
              <a:rPr lang="en-US" sz="2400" b="1" dirty="0">
                <a:solidFill>
                  <a:schemeClr val="accent2">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2400" b="1" dirty="0">
              <a:solidFill>
                <a:schemeClr val="accent2">
                  <a:lumMod val="20000"/>
                  <a:lumOff val="80000"/>
                </a:schemeClr>
              </a:solidFill>
            </a:endParaRPr>
          </a:p>
        </p:txBody>
      </p:sp>
    </p:spTree>
    <p:extLst>
      <p:ext uri="{BB962C8B-B14F-4D97-AF65-F5344CB8AC3E}">
        <p14:creationId xmlns:p14="http://schemas.microsoft.com/office/powerpoint/2010/main" val="20276073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3F8C9394-718D-5A95-C4D1-9E104C6353F2}"/>
              </a:ext>
            </a:extLst>
          </p:cNvPr>
          <p:cNvSpPr txBox="1"/>
          <p:nvPr/>
        </p:nvSpPr>
        <p:spPr>
          <a:xfrm>
            <a:off x="843280" y="1487160"/>
            <a:ext cx="10170160" cy="3555717"/>
          </a:xfrm>
          <a:prstGeom prst="rect">
            <a:avLst/>
          </a:prstGeom>
          <a:noFill/>
        </p:spPr>
        <p:txBody>
          <a:bodyPr wrap="square">
            <a:spAutoFit/>
          </a:bodyPr>
          <a:lstStyle/>
          <a:p>
            <a:pPr>
              <a:lnSpc>
                <a:spcPct val="150000"/>
              </a:lnSpc>
            </a:pPr>
            <a:r>
              <a:rPr lang="en-GB" sz="1900" dirty="0"/>
              <a:t>Leaders need co-operators who will grab them by the shirt and alert them when there’s a cliff ahead. In order to be effective, leaders must be dependent on co-operators at all levels of the organization co-operators who will provide constructive feedback. Engaged co-operators do more than follow they willingly contribute their efforts and thoughts. Another in-vogue phrase is “</a:t>
            </a:r>
            <a:r>
              <a:rPr lang="en-GB" sz="1900" i="1" dirty="0"/>
              <a:t>leading from behind</a:t>
            </a:r>
            <a:r>
              <a:rPr lang="en-GB" sz="1900" dirty="0"/>
              <a:t>.” This phrase is often used to criticize leaders, when in fact leaders are working behind the scenes to obtain buy-in from critical stakeholders.</a:t>
            </a:r>
          </a:p>
          <a:p>
            <a:pPr>
              <a:lnSpc>
                <a:spcPct val="150000"/>
              </a:lnSpc>
            </a:pPr>
            <a:endParaRPr lang="en-GB" sz="1900" dirty="0"/>
          </a:p>
          <a:p>
            <a:pPr>
              <a:lnSpc>
                <a:spcPct val="150000"/>
              </a:lnSpc>
            </a:pPr>
            <a:r>
              <a:rPr lang="en-GB" sz="1900" dirty="0"/>
              <a:t>Being out front with no one to follow you or cooperate with you isn’t leading: it’s going it alone.</a:t>
            </a:r>
          </a:p>
        </p:txBody>
      </p:sp>
      <p:sp>
        <p:nvSpPr>
          <p:cNvPr id="5" name="TextBox 4">
            <a:extLst>
              <a:ext uri="{FF2B5EF4-FFF2-40B4-BE49-F238E27FC236}">
                <a16:creationId xmlns:a16="http://schemas.microsoft.com/office/drawing/2014/main" id="{E37FFDFC-C4FB-FB9D-7E65-13381478FD32}"/>
              </a:ext>
            </a:extLst>
          </p:cNvPr>
          <p:cNvSpPr txBox="1"/>
          <p:nvPr/>
        </p:nvSpPr>
        <p:spPr>
          <a:xfrm>
            <a:off x="2516332" y="310237"/>
            <a:ext cx="6094268" cy="461665"/>
          </a:xfrm>
          <a:prstGeom prst="rect">
            <a:avLst/>
          </a:prstGeom>
          <a:noFill/>
        </p:spPr>
        <p:txBody>
          <a:bodyPr wrap="square">
            <a:spAutoFit/>
          </a:bodyPr>
          <a:lstStyle/>
          <a:p>
            <a:r>
              <a:rPr lang="en-US" sz="2400" b="1" dirty="0">
                <a:solidFill>
                  <a:schemeClr val="accent2">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2400" b="1" dirty="0">
              <a:solidFill>
                <a:schemeClr val="accent2">
                  <a:lumMod val="20000"/>
                  <a:lumOff val="80000"/>
                </a:schemeClr>
              </a:solidFill>
            </a:endParaRPr>
          </a:p>
        </p:txBody>
      </p:sp>
    </p:spTree>
    <p:extLst>
      <p:ext uri="{BB962C8B-B14F-4D97-AF65-F5344CB8AC3E}">
        <p14:creationId xmlns:p14="http://schemas.microsoft.com/office/powerpoint/2010/main" val="16482775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8" name="TextBox 7">
            <a:extLst>
              <a:ext uri="{FF2B5EF4-FFF2-40B4-BE49-F238E27FC236}">
                <a16:creationId xmlns:a16="http://schemas.microsoft.com/office/drawing/2014/main" id="{F9D4A000-8530-9562-EEAC-C2ED62BCE84E}"/>
              </a:ext>
            </a:extLst>
          </p:cNvPr>
          <p:cNvSpPr txBox="1"/>
          <p:nvPr/>
        </p:nvSpPr>
        <p:spPr>
          <a:xfrm>
            <a:off x="914400" y="1321921"/>
            <a:ext cx="10220960" cy="4204356"/>
          </a:xfrm>
          <a:prstGeom prst="rect">
            <a:avLst/>
          </a:prstGeom>
          <a:noFill/>
        </p:spPr>
        <p:txBody>
          <a:bodyPr wrap="square">
            <a:spAutoFit/>
          </a:bodyPr>
          <a:lstStyle/>
          <a:p>
            <a:pPr>
              <a:lnSpc>
                <a:spcPct val="150000"/>
              </a:lnSpc>
            </a:pPr>
            <a:r>
              <a:rPr lang="en-GB" dirty="0">
                <a:solidFill>
                  <a:srgbClr val="C00000"/>
                </a:solidFill>
              </a:rPr>
              <a:t> </a:t>
            </a:r>
            <a:r>
              <a:rPr lang="en-GB" sz="1800" b="1" dirty="0">
                <a:solidFill>
                  <a:srgbClr val="C00000"/>
                </a:solidFill>
              </a:rPr>
              <a:t>Preventing Catastrophe through Willing Cooperation</a:t>
            </a:r>
            <a:endParaRPr lang="en-GB" dirty="0"/>
          </a:p>
          <a:p>
            <a:pPr>
              <a:lnSpc>
                <a:spcPct val="150000"/>
              </a:lnSpc>
            </a:pPr>
            <a:r>
              <a:rPr lang="en-GB" dirty="0"/>
              <a:t>When people cooperate willingly, amazing things can happen. We saw this with our own eyes when we tried to fix a problem that had been plaguing the entire beverage industry. For far too long, the ink applied to the bottom of our cans was getting smeared. The ink spelled out a code that notified us of the time and day the can had been produced, as well as the plant the can had come from. </a:t>
            </a:r>
          </a:p>
          <a:p>
            <a:pPr>
              <a:lnSpc>
                <a:spcPct val="150000"/>
              </a:lnSpc>
            </a:pPr>
            <a:endParaRPr lang="en-GB" dirty="0"/>
          </a:p>
          <a:p>
            <a:pPr>
              <a:lnSpc>
                <a:spcPct val="150000"/>
              </a:lnSpc>
            </a:pPr>
            <a:r>
              <a:rPr lang="en-GB" dirty="0"/>
              <a:t>This smearing of the ink was especially problematic because these codes were essential for proper rotation and quality evaluations. Interestingly, we seemed to find the problem everywhere, including on major beer brewers’ products, as well as on the bottom of major soft drinks. No one seemed capable of solving the problem.</a:t>
            </a:r>
          </a:p>
        </p:txBody>
      </p:sp>
      <p:sp>
        <p:nvSpPr>
          <p:cNvPr id="9" name="TextBox 8">
            <a:extLst>
              <a:ext uri="{FF2B5EF4-FFF2-40B4-BE49-F238E27FC236}">
                <a16:creationId xmlns:a16="http://schemas.microsoft.com/office/drawing/2014/main" id="{5B6795F5-7183-B740-5633-6DF62444D18C}"/>
              </a:ext>
            </a:extLst>
          </p:cNvPr>
          <p:cNvSpPr txBox="1"/>
          <p:nvPr/>
        </p:nvSpPr>
        <p:spPr>
          <a:xfrm>
            <a:off x="2516332" y="310237"/>
            <a:ext cx="6094268" cy="461665"/>
          </a:xfrm>
          <a:prstGeom prst="rect">
            <a:avLst/>
          </a:prstGeom>
          <a:noFill/>
        </p:spPr>
        <p:txBody>
          <a:bodyPr wrap="square">
            <a:spAutoFit/>
          </a:bodyPr>
          <a:lstStyle/>
          <a:p>
            <a:r>
              <a:rPr lang="en-US" sz="2400" b="1" dirty="0">
                <a:solidFill>
                  <a:schemeClr val="accent2">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2400" b="1" dirty="0">
              <a:solidFill>
                <a:schemeClr val="accent2">
                  <a:lumMod val="20000"/>
                  <a:lumOff val="80000"/>
                </a:schemeClr>
              </a:solidFill>
            </a:endParaRPr>
          </a:p>
        </p:txBody>
      </p:sp>
    </p:spTree>
    <p:extLst>
      <p:ext uri="{BB962C8B-B14F-4D97-AF65-F5344CB8AC3E}">
        <p14:creationId xmlns:p14="http://schemas.microsoft.com/office/powerpoint/2010/main" val="2693458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2485F937-2329-ED76-C31E-58DF7DAC2CF7}"/>
              </a:ext>
            </a:extLst>
          </p:cNvPr>
          <p:cNvSpPr txBox="1"/>
          <p:nvPr/>
        </p:nvSpPr>
        <p:spPr>
          <a:xfrm>
            <a:off x="741680" y="1188224"/>
            <a:ext cx="10241280" cy="4204356"/>
          </a:xfrm>
          <a:prstGeom prst="rect">
            <a:avLst/>
          </a:prstGeom>
          <a:noFill/>
        </p:spPr>
        <p:txBody>
          <a:bodyPr wrap="square">
            <a:spAutoFit/>
          </a:bodyPr>
          <a:lstStyle/>
          <a:p>
            <a:pPr>
              <a:lnSpc>
                <a:spcPct val="150000"/>
              </a:lnSpc>
            </a:pPr>
            <a:r>
              <a:rPr lang="en-GB" dirty="0"/>
              <a:t> Since the industry was constricting and becoming a “small industry,” number-wise, a tiny group of engineers from the equipment companies was responsible for designing all of our production lines.  One of our production employees submitted a suggestion with a detailed solution to the ink problem. He proposed moving the coding machine to provide more space before reaching the packaging machine, so as to allow more drying time. When I heard about this, I asked him how long he’d had this idea. He said several years.</a:t>
            </a:r>
          </a:p>
          <a:p>
            <a:pPr>
              <a:lnSpc>
                <a:spcPct val="150000"/>
              </a:lnSpc>
            </a:pPr>
            <a:endParaRPr lang="en-GB" dirty="0"/>
          </a:p>
          <a:p>
            <a:pPr>
              <a:lnSpc>
                <a:spcPct val="150000"/>
              </a:lnSpc>
            </a:pPr>
            <a:r>
              <a:rPr lang="en-GB" i="1" dirty="0"/>
              <a:t>“Why didn’t you tell anyone?” I asked. “Because I didn’t think anyone cared.  </a:t>
            </a:r>
            <a:r>
              <a:rPr lang="en-GB" dirty="0"/>
              <a:t>The managers never asked the production workers about it, nor did they ever listen to us.” “So, why now?” I asked. “Well, this time I think you guys are serious, or at least it seems that way. So, I thought I’d give it a try.” His solution worked. For the most part, the other companies’ cans remained unreadable. </a:t>
            </a:r>
          </a:p>
        </p:txBody>
      </p:sp>
      <p:sp>
        <p:nvSpPr>
          <p:cNvPr id="6" name="TextBox 5">
            <a:extLst>
              <a:ext uri="{FF2B5EF4-FFF2-40B4-BE49-F238E27FC236}">
                <a16:creationId xmlns:a16="http://schemas.microsoft.com/office/drawing/2014/main" id="{03564080-F6BA-CC63-248B-136CA843E181}"/>
              </a:ext>
            </a:extLst>
          </p:cNvPr>
          <p:cNvSpPr txBox="1"/>
          <p:nvPr/>
        </p:nvSpPr>
        <p:spPr>
          <a:xfrm>
            <a:off x="2516332" y="310237"/>
            <a:ext cx="6094268" cy="461665"/>
          </a:xfrm>
          <a:prstGeom prst="rect">
            <a:avLst/>
          </a:prstGeom>
          <a:noFill/>
        </p:spPr>
        <p:txBody>
          <a:bodyPr wrap="square">
            <a:spAutoFit/>
          </a:bodyPr>
          <a:lstStyle/>
          <a:p>
            <a:r>
              <a:rPr lang="en-US" sz="2400" b="1" dirty="0">
                <a:solidFill>
                  <a:schemeClr val="accent2">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Successful leadership </a:t>
            </a:r>
            <a:endParaRPr lang="en-GB" sz="2400" b="1" dirty="0">
              <a:solidFill>
                <a:schemeClr val="accent2">
                  <a:lumMod val="20000"/>
                  <a:lumOff val="80000"/>
                </a:schemeClr>
              </a:solidFill>
            </a:endParaRPr>
          </a:p>
        </p:txBody>
      </p:sp>
    </p:spTree>
    <p:extLst>
      <p:ext uri="{BB962C8B-B14F-4D97-AF65-F5344CB8AC3E}">
        <p14:creationId xmlns:p14="http://schemas.microsoft.com/office/powerpoint/2010/main" val="2160418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55F2DF4A-B2A1-5369-2842-FE9D84EDA0DB}"/>
              </a:ext>
            </a:extLst>
          </p:cNvPr>
          <p:cNvSpPr txBox="1"/>
          <p:nvPr/>
        </p:nvSpPr>
        <p:spPr>
          <a:xfrm>
            <a:off x="3113219" y="2659898"/>
            <a:ext cx="5290002" cy="646331"/>
          </a:xfrm>
          <a:prstGeom prst="rect">
            <a:avLst/>
          </a:prstGeom>
          <a:noFill/>
        </p:spPr>
        <p:txBody>
          <a:bodyPr wrap="square">
            <a:spAutoFit/>
          </a:bodyPr>
          <a:lstStyle/>
          <a:p>
            <a:r>
              <a:rPr lang="en-US" sz="36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Professional Leadership</a:t>
            </a:r>
            <a:endParaRPr lang="en-GB" sz="36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50410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55F2DF4A-B2A1-5369-2842-FE9D84EDA0DB}"/>
              </a:ext>
            </a:extLst>
          </p:cNvPr>
          <p:cNvSpPr txBox="1"/>
          <p:nvPr/>
        </p:nvSpPr>
        <p:spPr>
          <a:xfrm>
            <a:off x="2661805" y="310237"/>
            <a:ext cx="6868390" cy="400110"/>
          </a:xfrm>
          <a:prstGeom prst="rect">
            <a:avLst/>
          </a:prstGeom>
          <a:noFill/>
        </p:spPr>
        <p:txBody>
          <a:bodyPr wrap="square">
            <a:spAutoFit/>
          </a:bodyPr>
          <a:lstStyle/>
          <a:p>
            <a:r>
              <a:rPr lang="en-US"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Professional Leadership</a:t>
            </a:r>
            <a:endParaRPr lang="en-GB"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12817CB8-2DDC-6853-598A-94A55A29113F}"/>
              </a:ext>
            </a:extLst>
          </p:cNvPr>
          <p:cNvSpPr txBox="1"/>
          <p:nvPr/>
        </p:nvSpPr>
        <p:spPr>
          <a:xfrm>
            <a:off x="940708" y="1425734"/>
            <a:ext cx="9927922" cy="4315027"/>
          </a:xfrm>
          <a:prstGeom prst="rect">
            <a:avLst/>
          </a:prstGeom>
          <a:noFill/>
          <a:ln>
            <a:noFill/>
          </a:ln>
        </p:spPr>
        <p:txBody>
          <a:bodyPr wrap="square">
            <a:spAutoFit/>
          </a:bodyPr>
          <a:lstStyle/>
          <a:p>
            <a:pPr algn="just">
              <a:lnSpc>
                <a:spcPct val="200000"/>
              </a:lnSpc>
            </a:pPr>
            <a:r>
              <a:rPr lang="en-GB" sz="2000" b="1" dirty="0">
                <a:solidFill>
                  <a:srgbClr val="002060"/>
                </a:solidFill>
              </a:rPr>
              <a:t>Creating a Common Purpose</a:t>
            </a:r>
          </a:p>
          <a:p>
            <a:pPr algn="just">
              <a:lnSpc>
                <a:spcPct val="200000"/>
              </a:lnSpc>
            </a:pPr>
            <a:r>
              <a:rPr lang="en-GB" sz="2000" dirty="0"/>
              <a:t> Professional leadership encompasses the “formal” part of leadership setting the vision and mission for an organization, and creating a process for achieving the organization’s goals. Creating such a process typically means that a leader will align procedures, people, and infrastructure. It will also mean that a leader will establish a “common purpose.” Establishing a “common purpose” a reason to exist, and a collective vision of what the company strives to be is the most important and most difficult task set out for the entrepreneurial leader</a:t>
            </a:r>
          </a:p>
        </p:txBody>
      </p:sp>
    </p:spTree>
    <p:extLst>
      <p:ext uri="{BB962C8B-B14F-4D97-AF65-F5344CB8AC3E}">
        <p14:creationId xmlns:p14="http://schemas.microsoft.com/office/powerpoint/2010/main" val="3267217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9E23229F-047F-2348-5DF9-2DADFDA16D4C}"/>
              </a:ext>
            </a:extLst>
          </p:cNvPr>
          <p:cNvSpPr txBox="1"/>
          <p:nvPr/>
        </p:nvSpPr>
        <p:spPr>
          <a:xfrm>
            <a:off x="2661805" y="310237"/>
            <a:ext cx="6868390" cy="400110"/>
          </a:xfrm>
          <a:prstGeom prst="rect">
            <a:avLst/>
          </a:prstGeom>
          <a:noFill/>
        </p:spPr>
        <p:txBody>
          <a:bodyPr wrap="square">
            <a:spAutoFit/>
          </a:bodyPr>
          <a:lstStyle/>
          <a:p>
            <a:r>
              <a:rPr lang="en-US"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Professional Leadership</a:t>
            </a:r>
            <a:endParaRPr lang="en-GB"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5">
            <a:extLst>
              <a:ext uri="{FF2B5EF4-FFF2-40B4-BE49-F238E27FC236}">
                <a16:creationId xmlns:a16="http://schemas.microsoft.com/office/drawing/2014/main" id="{BF165956-0A10-FE7F-F5E9-F1A37F2D80AB}"/>
              </a:ext>
            </a:extLst>
          </p:cNvPr>
          <p:cNvSpPr txBox="1"/>
          <p:nvPr/>
        </p:nvSpPr>
        <p:spPr>
          <a:xfrm>
            <a:off x="1234633" y="1286130"/>
            <a:ext cx="9722734" cy="4432880"/>
          </a:xfrm>
          <a:prstGeom prst="rect">
            <a:avLst/>
          </a:prstGeom>
          <a:noFill/>
        </p:spPr>
        <p:txBody>
          <a:bodyPr wrap="square">
            <a:spAutoFit/>
          </a:bodyPr>
          <a:lstStyle/>
          <a:p>
            <a:pPr>
              <a:lnSpc>
                <a:spcPct val="150000"/>
              </a:lnSpc>
            </a:pPr>
            <a:r>
              <a:rPr lang="en-GB" sz="1900" b="1" dirty="0">
                <a:solidFill>
                  <a:srgbClr val="002060"/>
                </a:solidFill>
              </a:rPr>
              <a:t>Proactive Communication: Mission, Vision, and Method of Operations Statements </a:t>
            </a:r>
          </a:p>
          <a:p>
            <a:pPr>
              <a:lnSpc>
                <a:spcPct val="150000"/>
              </a:lnSpc>
            </a:pPr>
            <a:r>
              <a:rPr lang="en-GB" sz="1900" dirty="0"/>
              <a:t>Establishing a common purpose starts with proactive communication. Proactive communication is the art of telling team members what’s expected of them in advance, rather than reacting to their actions in a given situation. </a:t>
            </a:r>
          </a:p>
          <a:p>
            <a:pPr>
              <a:lnSpc>
                <a:spcPct val="150000"/>
              </a:lnSpc>
            </a:pPr>
            <a:endParaRPr lang="en-GB" sz="1900" dirty="0"/>
          </a:p>
          <a:p>
            <a:pPr>
              <a:lnSpc>
                <a:spcPct val="150000"/>
              </a:lnSpc>
            </a:pPr>
            <a:r>
              <a:rPr lang="en-GB" sz="1900" dirty="0"/>
              <a:t>The best way to accomplish proactive communication is by creating the following: </a:t>
            </a:r>
          </a:p>
          <a:p>
            <a:pPr>
              <a:lnSpc>
                <a:spcPct val="150000"/>
              </a:lnSpc>
            </a:pPr>
            <a:r>
              <a:rPr lang="en-GB" sz="1900" dirty="0">
                <a:solidFill>
                  <a:srgbClr val="C00000"/>
                </a:solidFill>
              </a:rPr>
              <a:t>1</a:t>
            </a:r>
            <a:r>
              <a:rPr lang="en-GB" sz="1900" dirty="0"/>
              <a:t>. A mission statement giving your reasons for existing</a:t>
            </a:r>
          </a:p>
          <a:p>
            <a:pPr>
              <a:lnSpc>
                <a:spcPct val="150000"/>
              </a:lnSpc>
            </a:pPr>
            <a:r>
              <a:rPr lang="en-GB" sz="1900" dirty="0">
                <a:solidFill>
                  <a:srgbClr val="C00000"/>
                </a:solidFill>
              </a:rPr>
              <a:t>2</a:t>
            </a:r>
            <a:r>
              <a:rPr lang="en-GB" sz="1900" dirty="0"/>
              <a:t>. A vision statement outlining where you’ll be in five years</a:t>
            </a:r>
          </a:p>
          <a:p>
            <a:pPr>
              <a:lnSpc>
                <a:spcPct val="150000"/>
              </a:lnSpc>
            </a:pPr>
            <a:r>
              <a:rPr lang="en-GB" sz="1900" dirty="0">
                <a:solidFill>
                  <a:srgbClr val="C00000"/>
                </a:solidFill>
              </a:rPr>
              <a:t>3</a:t>
            </a:r>
            <a:r>
              <a:rPr lang="en-GB" sz="1900" dirty="0"/>
              <a:t>. A method of operations statement explaining how the company will deal with both its external and internal customers</a:t>
            </a:r>
          </a:p>
        </p:txBody>
      </p:sp>
    </p:spTree>
    <p:extLst>
      <p:ext uri="{BB962C8B-B14F-4D97-AF65-F5344CB8AC3E}">
        <p14:creationId xmlns:p14="http://schemas.microsoft.com/office/powerpoint/2010/main" val="3383774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2F58E54D-3BBF-32F3-4AC7-A2DE406A0ED9}"/>
              </a:ext>
            </a:extLst>
          </p:cNvPr>
          <p:cNvSpPr txBox="1"/>
          <p:nvPr/>
        </p:nvSpPr>
        <p:spPr>
          <a:xfrm>
            <a:off x="2661805" y="279459"/>
            <a:ext cx="6868390" cy="400110"/>
          </a:xfrm>
          <a:prstGeom prst="rect">
            <a:avLst/>
          </a:prstGeom>
          <a:noFill/>
        </p:spPr>
        <p:txBody>
          <a:bodyPr wrap="square">
            <a:spAutoFit/>
          </a:bodyPr>
          <a:lstStyle/>
          <a:p>
            <a:r>
              <a:rPr lang="en-US"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Professional Leadership</a:t>
            </a:r>
            <a:endParaRPr lang="en-GB"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D1C35388-D002-4286-7CF3-A28D1A934687}"/>
              </a:ext>
            </a:extLst>
          </p:cNvPr>
          <p:cNvSpPr txBox="1"/>
          <p:nvPr/>
        </p:nvSpPr>
        <p:spPr>
          <a:xfrm>
            <a:off x="346364" y="1119073"/>
            <a:ext cx="11587135" cy="4619854"/>
          </a:xfrm>
          <a:prstGeom prst="rect">
            <a:avLst/>
          </a:prstGeom>
          <a:noFill/>
        </p:spPr>
        <p:txBody>
          <a:bodyPr wrap="square">
            <a:spAutoFit/>
          </a:bodyPr>
          <a:lstStyle/>
          <a:p>
            <a:pPr>
              <a:lnSpc>
                <a:spcPct val="150000"/>
              </a:lnSpc>
            </a:pPr>
            <a:r>
              <a:rPr lang="en-GB" b="1" dirty="0">
                <a:solidFill>
                  <a:srgbClr val="002060"/>
                </a:solidFill>
              </a:rPr>
              <a:t>Creating Coordination</a:t>
            </a:r>
          </a:p>
          <a:p>
            <a:pPr>
              <a:lnSpc>
                <a:spcPct val="150000"/>
              </a:lnSpc>
            </a:pPr>
            <a:r>
              <a:rPr lang="en-GB" dirty="0"/>
              <a:t>Coordination is the “strategic alignment” of an organization’s people, processes, and assets. This involves acquiring the necessary elements to run the organization and then bringing together the organisation’s various functions to align with its common purpose. </a:t>
            </a:r>
          </a:p>
          <a:p>
            <a:pPr>
              <a:lnSpc>
                <a:spcPct val="150000"/>
              </a:lnSpc>
            </a:pPr>
            <a:r>
              <a:rPr lang="en-GB" dirty="0"/>
              <a:t>The best example of strategic alignment that can be provided is how to fix what is called a “quality problem.” consistently providing quality in all areas was something that struggled.</a:t>
            </a:r>
          </a:p>
          <a:p>
            <a:pPr>
              <a:lnSpc>
                <a:spcPct val="150000"/>
              </a:lnSpc>
            </a:pPr>
            <a:r>
              <a:rPr lang="en-GB" dirty="0"/>
              <a:t>In a great many organizations, the meaning of “quality” is so rarely spelt out. So, the solution is to develop an “operational definition” of quality. The operational definition included two elements: </a:t>
            </a:r>
          </a:p>
          <a:p>
            <a:pPr>
              <a:lnSpc>
                <a:spcPct val="150000"/>
              </a:lnSpc>
            </a:pPr>
            <a:r>
              <a:rPr lang="en-GB" dirty="0">
                <a:solidFill>
                  <a:srgbClr val="002060"/>
                </a:solidFill>
              </a:rPr>
              <a:t>1</a:t>
            </a:r>
            <a:r>
              <a:rPr lang="en-GB" dirty="0"/>
              <a:t>. Our positioning of the product, and whether it still met our customers’ needs.</a:t>
            </a:r>
          </a:p>
          <a:p>
            <a:pPr>
              <a:lnSpc>
                <a:spcPct val="150000"/>
              </a:lnSpc>
            </a:pPr>
            <a:r>
              <a:rPr lang="en-GB" dirty="0">
                <a:solidFill>
                  <a:srgbClr val="002060"/>
                </a:solidFill>
              </a:rPr>
              <a:t>2</a:t>
            </a:r>
            <a:r>
              <a:rPr lang="en-GB" dirty="0"/>
              <a:t>. The consistency of our product. Were we meeting the standards that we’d first established? </a:t>
            </a:r>
          </a:p>
          <a:p>
            <a:pPr>
              <a:lnSpc>
                <a:spcPct val="150000"/>
              </a:lnSpc>
            </a:pPr>
            <a:r>
              <a:rPr lang="en-GB" dirty="0"/>
              <a:t>Were we keeping our initial promise to our customers? </a:t>
            </a:r>
          </a:p>
        </p:txBody>
      </p:sp>
    </p:spTree>
    <p:extLst>
      <p:ext uri="{BB962C8B-B14F-4D97-AF65-F5344CB8AC3E}">
        <p14:creationId xmlns:p14="http://schemas.microsoft.com/office/powerpoint/2010/main" val="4282876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7FAA280B-B458-4C9F-73EE-B12DFC436D2D}"/>
              </a:ext>
            </a:extLst>
          </p:cNvPr>
          <p:cNvSpPr txBox="1"/>
          <p:nvPr/>
        </p:nvSpPr>
        <p:spPr>
          <a:xfrm>
            <a:off x="2661805" y="310237"/>
            <a:ext cx="6868390" cy="400110"/>
          </a:xfrm>
          <a:prstGeom prst="rect">
            <a:avLst/>
          </a:prstGeom>
          <a:noFill/>
        </p:spPr>
        <p:txBody>
          <a:bodyPr wrap="square">
            <a:spAutoFit/>
          </a:bodyPr>
          <a:lstStyle/>
          <a:p>
            <a:r>
              <a:rPr lang="en-US"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rPr>
              <a:t>Professional Leadership</a:t>
            </a:r>
            <a:endParaRPr lang="en-GB" sz="2000" b="1" dirty="0">
              <a:solidFill>
                <a:schemeClr val="accent4">
                  <a:lumMod val="40000"/>
                  <a:lumOff val="6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6C0ECBC8-D2FF-0FB5-8429-71DCB0215799}"/>
              </a:ext>
            </a:extLst>
          </p:cNvPr>
          <p:cNvSpPr txBox="1"/>
          <p:nvPr/>
        </p:nvSpPr>
        <p:spPr>
          <a:xfrm>
            <a:off x="868101" y="1433543"/>
            <a:ext cx="10162572" cy="4199611"/>
          </a:xfrm>
          <a:prstGeom prst="rect">
            <a:avLst/>
          </a:prstGeom>
          <a:noFill/>
        </p:spPr>
        <p:txBody>
          <a:bodyPr wrap="square">
            <a:spAutoFit/>
          </a:bodyPr>
          <a:lstStyle/>
          <a:p>
            <a:pPr>
              <a:lnSpc>
                <a:spcPct val="150000"/>
              </a:lnSpc>
            </a:pPr>
            <a:r>
              <a:rPr lang="en-GB" sz="2000" b="1" dirty="0">
                <a:solidFill>
                  <a:srgbClr val="002060"/>
                </a:solidFill>
              </a:rPr>
              <a:t>Getting Leaders to Cooperate </a:t>
            </a:r>
          </a:p>
          <a:p>
            <a:pPr>
              <a:lnSpc>
                <a:spcPct val="150000"/>
              </a:lnSpc>
            </a:pPr>
            <a:r>
              <a:rPr lang="en-GB" sz="2000" dirty="0"/>
              <a:t>Coordinating leaders’ efforts can be the most difficult step in strategic alignment. we’ve found that the more pride a leader has in the performance of his or her department, the less he or she is willing to cooperate with other departments. Much too often, leaders wish only for their department to excel and are reluctant to see other departments outshine theirs. This results in them being reluctant to willingly work with other leaders since doing so takes away from the time they can spend on their own department. </a:t>
            </a:r>
          </a:p>
          <a:p>
            <a:pPr>
              <a:lnSpc>
                <a:spcPct val="150000"/>
              </a:lnSpc>
            </a:pPr>
            <a:endParaRPr lang="en-GB" sz="2000" dirty="0"/>
          </a:p>
          <a:p>
            <a:pPr>
              <a:lnSpc>
                <a:spcPct val="150000"/>
              </a:lnSpc>
            </a:pPr>
            <a:r>
              <a:rPr lang="en-GB" sz="2000" dirty="0"/>
              <a:t>The only way this was going to happen was if managers cooperated with each other.</a:t>
            </a:r>
          </a:p>
        </p:txBody>
      </p:sp>
    </p:spTree>
    <p:extLst>
      <p:ext uri="{BB962C8B-B14F-4D97-AF65-F5344CB8AC3E}">
        <p14:creationId xmlns:p14="http://schemas.microsoft.com/office/powerpoint/2010/main" val="1467719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45E3EE78-0698-3867-1800-91E2C40037CF}"/>
              </a:ext>
            </a:extLst>
          </p:cNvPr>
          <p:cNvSpPr txBox="1"/>
          <p:nvPr/>
        </p:nvSpPr>
        <p:spPr>
          <a:xfrm>
            <a:off x="2306256" y="2680465"/>
            <a:ext cx="6094070" cy="646331"/>
          </a:xfrm>
          <a:prstGeom prst="rect">
            <a:avLst/>
          </a:prstGeom>
          <a:noFill/>
        </p:spPr>
        <p:txBody>
          <a:bodyPr wrap="square">
            <a:spAutoFit/>
          </a:bodyPr>
          <a:lstStyle/>
          <a:p>
            <a:pPr algn="ctr"/>
            <a:r>
              <a:rPr lang="en-US" sz="36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36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63732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FD255C9E-BEF5-CA36-1B80-796351D93846}"/>
              </a:ext>
            </a:extLst>
          </p:cNvPr>
          <p:cNvSpPr txBox="1"/>
          <p:nvPr/>
        </p:nvSpPr>
        <p:spPr>
          <a:xfrm>
            <a:off x="2653497" y="279459"/>
            <a:ext cx="5367759" cy="523220"/>
          </a:xfrm>
          <a:prstGeom prst="rect">
            <a:avLst/>
          </a:prstGeom>
          <a:noFill/>
        </p:spPr>
        <p:txBody>
          <a:bodyPr wrap="square">
            <a:spAutoFit/>
          </a:bodyPr>
          <a:lstStyle/>
          <a:p>
            <a:r>
              <a:rPr lang="en-US" sz="2800" b="1"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2800"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DD8F426F-D0EB-7658-1D23-ADB05740F28B}"/>
              </a:ext>
            </a:extLst>
          </p:cNvPr>
          <p:cNvSpPr txBox="1"/>
          <p:nvPr/>
        </p:nvSpPr>
        <p:spPr>
          <a:xfrm>
            <a:off x="346364" y="1354136"/>
            <a:ext cx="11633433" cy="2957861"/>
          </a:xfrm>
          <a:prstGeom prst="rect">
            <a:avLst/>
          </a:prstGeom>
          <a:noFill/>
          <a:ln>
            <a:solidFill>
              <a:schemeClr val="accent2"/>
            </a:solidFill>
          </a:ln>
        </p:spPr>
        <p:txBody>
          <a:bodyPr wrap="square">
            <a:spAutoFit/>
          </a:bodyPr>
          <a:lstStyle/>
          <a:p>
            <a:pPr algn="just">
              <a:lnSpc>
                <a:spcPct val="150000"/>
              </a:lnSpc>
            </a:pPr>
            <a:r>
              <a:rPr lang="en-GB" b="1" dirty="0">
                <a:solidFill>
                  <a:srgbClr val="C00000"/>
                </a:solidFill>
              </a:rPr>
              <a:t>Expertise: “Catching Excellence” </a:t>
            </a:r>
            <a:endParaRPr lang="en-GB" dirty="0"/>
          </a:p>
          <a:p>
            <a:pPr algn="just">
              <a:lnSpc>
                <a:spcPct val="150000"/>
              </a:lnSpc>
            </a:pPr>
            <a:r>
              <a:rPr lang="en-GB" dirty="0"/>
              <a:t>Abraham Lincoln was and is one of the most admired leaders. During a motivational presentation, he said, “Anything worth doing is worth doing well.”  if you’re going to do something, you should strive to be the best at it. In other words, as an entrepreneurial leader, you should always try to develop ability and competence, which call “expertise.” Yet should emphasize that being the best isn’t what matters the most; it is making the effort. It is the process that bears the most fruit. As the late, great football coach and motivational speaker Vince Lombardi once said, “Perfection is not attainable, but if we chase perfection we can catch excellence.”</a:t>
            </a:r>
          </a:p>
        </p:txBody>
      </p:sp>
      <p:sp>
        <p:nvSpPr>
          <p:cNvPr id="6" name="TextBox 5">
            <a:extLst>
              <a:ext uri="{FF2B5EF4-FFF2-40B4-BE49-F238E27FC236}">
                <a16:creationId xmlns:a16="http://schemas.microsoft.com/office/drawing/2014/main" id="{CDA7CB5C-8609-A1CA-9B0B-641B9A5E6E22}"/>
              </a:ext>
            </a:extLst>
          </p:cNvPr>
          <p:cNvSpPr txBox="1"/>
          <p:nvPr/>
        </p:nvSpPr>
        <p:spPr>
          <a:xfrm>
            <a:off x="346363" y="4580534"/>
            <a:ext cx="11633433" cy="923330"/>
          </a:xfrm>
          <a:prstGeom prst="rect">
            <a:avLst/>
          </a:prstGeom>
          <a:noFill/>
          <a:ln>
            <a:solidFill>
              <a:schemeClr val="accent2"/>
            </a:solidFill>
          </a:ln>
        </p:spPr>
        <p:txBody>
          <a:bodyPr wrap="square">
            <a:spAutoFit/>
          </a:bodyPr>
          <a:lstStyle/>
          <a:p>
            <a:r>
              <a:rPr lang="en-GB" b="1" dirty="0">
                <a:solidFill>
                  <a:srgbClr val="C00000"/>
                </a:solidFill>
              </a:rPr>
              <a:t>Expertise Has to Be Earned </a:t>
            </a:r>
          </a:p>
          <a:p>
            <a:endParaRPr lang="en-GB" dirty="0"/>
          </a:p>
          <a:p>
            <a:r>
              <a:rPr lang="en-GB" dirty="0"/>
              <a:t>Nothing leads to success like success. In other words, being successful brings with it the perception of expertise.</a:t>
            </a:r>
          </a:p>
        </p:txBody>
      </p:sp>
    </p:spTree>
    <p:extLst>
      <p:ext uri="{BB962C8B-B14F-4D97-AF65-F5344CB8AC3E}">
        <p14:creationId xmlns:p14="http://schemas.microsoft.com/office/powerpoint/2010/main" val="4128783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8E4EFBF8-A9A9-0C20-EBB4-97ADFD4A2F0F}"/>
              </a:ext>
            </a:extLst>
          </p:cNvPr>
          <p:cNvSpPr txBox="1"/>
          <p:nvPr/>
        </p:nvSpPr>
        <p:spPr>
          <a:xfrm>
            <a:off x="2653497" y="279459"/>
            <a:ext cx="5367759" cy="523220"/>
          </a:xfrm>
          <a:prstGeom prst="rect">
            <a:avLst/>
          </a:prstGeom>
          <a:noFill/>
        </p:spPr>
        <p:txBody>
          <a:bodyPr wrap="square">
            <a:spAutoFit/>
          </a:bodyPr>
          <a:lstStyle/>
          <a:p>
            <a:r>
              <a:rPr lang="en-US" sz="2800" b="1"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2800"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7E56BD73-3CDE-EF70-F4A2-4E2794969DD4}"/>
              </a:ext>
            </a:extLst>
          </p:cNvPr>
          <p:cNvSpPr txBox="1"/>
          <p:nvPr/>
        </p:nvSpPr>
        <p:spPr>
          <a:xfrm>
            <a:off x="346364" y="1270624"/>
            <a:ext cx="11621859" cy="4204356"/>
          </a:xfrm>
          <a:prstGeom prst="rect">
            <a:avLst/>
          </a:prstGeom>
          <a:noFill/>
        </p:spPr>
        <p:txBody>
          <a:bodyPr wrap="square">
            <a:spAutoFit/>
          </a:bodyPr>
          <a:lstStyle/>
          <a:p>
            <a:pPr>
              <a:lnSpc>
                <a:spcPct val="150000"/>
              </a:lnSpc>
            </a:pPr>
            <a:r>
              <a:rPr lang="en-GB" b="1" dirty="0">
                <a:solidFill>
                  <a:srgbClr val="C00000"/>
                </a:solidFill>
              </a:rPr>
              <a:t>Internal Transparency Builds Trust and Expertise</a:t>
            </a:r>
          </a:p>
          <a:p>
            <a:pPr>
              <a:lnSpc>
                <a:spcPct val="150000"/>
              </a:lnSpc>
            </a:pPr>
            <a:r>
              <a:rPr lang="en-GB" dirty="0"/>
              <a:t> Each new product or program brings with it a threat to a company’s perceived expertise or an opportunity to build upon it.</a:t>
            </a:r>
          </a:p>
          <a:p>
            <a:pPr>
              <a:lnSpc>
                <a:spcPct val="150000"/>
              </a:lnSpc>
            </a:pPr>
            <a:r>
              <a:rPr lang="en-GB" dirty="0"/>
              <a:t>The employees should always be among the first to know about the programs and products.</a:t>
            </a:r>
          </a:p>
          <a:p>
            <a:pPr>
              <a:lnSpc>
                <a:spcPct val="150000"/>
              </a:lnSpc>
            </a:pPr>
            <a:r>
              <a:rPr lang="en-GB" dirty="0"/>
              <a:t>In meetings where we didn’t introduce new products, anxious questions would always follow: “How are we going to grow our business? Do we have any new products that we are introducing?” It wasn’t hard to figure out why this was important to our people. Our success would lead to them keeping their jobs, getting overtime, and getting increases in pay. Our failure could cost some of them their overtime and others their jobs.</a:t>
            </a:r>
          </a:p>
          <a:p>
            <a:pPr>
              <a:lnSpc>
                <a:spcPct val="150000"/>
              </a:lnSpc>
            </a:pPr>
            <a:r>
              <a:rPr lang="en-GB" dirty="0"/>
              <a:t> Using the tool of transparency within the company. Production, quality, pilferage, and safety results should be posted on a regular basis, with improvements earning bonuses for all workers.</a:t>
            </a:r>
          </a:p>
          <a:p>
            <a:pPr>
              <a:lnSpc>
                <a:spcPct val="150000"/>
              </a:lnSpc>
            </a:pPr>
            <a:r>
              <a:rPr lang="en-GB" dirty="0"/>
              <a:t> Sales increases and programs that worked were the best way to convince the employees that we had expertise.</a:t>
            </a:r>
          </a:p>
        </p:txBody>
      </p:sp>
    </p:spTree>
    <p:extLst>
      <p:ext uri="{BB962C8B-B14F-4D97-AF65-F5344CB8AC3E}">
        <p14:creationId xmlns:p14="http://schemas.microsoft.com/office/powerpoint/2010/main" val="2066364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19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F3F6B1F1-02DB-CD75-6C42-A7CCDA430FBF}"/>
              </a:ext>
            </a:extLst>
          </p:cNvPr>
          <p:cNvSpPr txBox="1"/>
          <p:nvPr/>
        </p:nvSpPr>
        <p:spPr>
          <a:xfrm>
            <a:off x="2653497" y="279459"/>
            <a:ext cx="5367759" cy="523220"/>
          </a:xfrm>
          <a:prstGeom prst="rect">
            <a:avLst/>
          </a:prstGeom>
          <a:noFill/>
        </p:spPr>
        <p:txBody>
          <a:bodyPr wrap="square">
            <a:spAutoFit/>
          </a:bodyPr>
          <a:lstStyle/>
          <a:p>
            <a:r>
              <a:rPr lang="en-US" sz="2800" b="1"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2800"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02D64C4D-7D11-4FD8-C59D-4D9BC9060678}"/>
              </a:ext>
            </a:extLst>
          </p:cNvPr>
          <p:cNvSpPr txBox="1"/>
          <p:nvPr/>
        </p:nvSpPr>
        <p:spPr>
          <a:xfrm>
            <a:off x="326109" y="1294560"/>
            <a:ext cx="11771453" cy="4524315"/>
          </a:xfrm>
          <a:prstGeom prst="rect">
            <a:avLst/>
          </a:prstGeom>
          <a:noFill/>
        </p:spPr>
        <p:txBody>
          <a:bodyPr wrap="square">
            <a:spAutoFit/>
          </a:bodyPr>
          <a:lstStyle/>
          <a:p>
            <a:r>
              <a:rPr lang="en-GB" b="1" dirty="0">
                <a:solidFill>
                  <a:srgbClr val="C00000"/>
                </a:solidFill>
              </a:rPr>
              <a:t>Building Trust through Reliability and Quality </a:t>
            </a:r>
          </a:p>
          <a:p>
            <a:endParaRPr lang="en-GB" dirty="0"/>
          </a:p>
          <a:p>
            <a:r>
              <a:rPr lang="en-GB" dirty="0"/>
              <a:t> Trust begins with honesty and sincerity, and ultimately it depends on reliability. Reliability is a matter of being consistent and is an important part of delivering quality.</a:t>
            </a:r>
          </a:p>
          <a:p>
            <a:endParaRPr lang="en-GB" dirty="0"/>
          </a:p>
          <a:p>
            <a:r>
              <a:rPr lang="en-GB" dirty="0"/>
              <a:t>Joseph Duran, whose made many lasting contributions to the field of quality management over more than 70 years. Duran defined quality as “</a:t>
            </a:r>
            <a:r>
              <a:rPr lang="en-GB" b="1" dirty="0"/>
              <a:t>fitness for use</a:t>
            </a:r>
            <a:r>
              <a:rPr lang="en-GB" dirty="0"/>
              <a:t>,” which he then broke down into three parts. “</a:t>
            </a:r>
            <a:r>
              <a:rPr lang="en-GB" b="1" dirty="0"/>
              <a:t>Quality planning</a:t>
            </a:r>
            <a:r>
              <a:rPr lang="en-GB" dirty="0"/>
              <a:t>” was defining and developing products to satisfy customer needs; “</a:t>
            </a:r>
            <a:r>
              <a:rPr lang="en-GB" b="1" dirty="0"/>
              <a:t>quality control</a:t>
            </a:r>
            <a:r>
              <a:rPr lang="en-GB" dirty="0"/>
              <a:t>” was establishing and consistently meeting standards; and “</a:t>
            </a:r>
            <a:r>
              <a:rPr lang="en-GB" b="1" dirty="0"/>
              <a:t>quality improvement</a:t>
            </a:r>
            <a:r>
              <a:rPr lang="en-GB" dirty="0"/>
              <a:t>” was based on “proving” the need for improvement and then following through on remedies.</a:t>
            </a:r>
          </a:p>
          <a:p>
            <a:r>
              <a:rPr lang="en-GB" dirty="0"/>
              <a:t> Our definition was divided into two parts, both based on honesty and reliability. The </a:t>
            </a:r>
            <a:r>
              <a:rPr lang="en-GB" i="1" dirty="0"/>
              <a:t>first</a:t>
            </a:r>
            <a:r>
              <a:rPr lang="en-GB" dirty="0"/>
              <a:t> was to position the product properly. This involved meeting the customer’s wants and needs and communicating our intent to our customers through honesty in our advertising. The </a:t>
            </a:r>
            <a:r>
              <a:rPr lang="en-GB" i="1" dirty="0"/>
              <a:t>second</a:t>
            </a:r>
            <a:r>
              <a:rPr lang="en-GB" dirty="0"/>
              <a:t> part of quality for us was consistently meeting and exceeding our standards. </a:t>
            </a:r>
          </a:p>
          <a:p>
            <a:endParaRPr lang="en-GB" dirty="0"/>
          </a:p>
          <a:p>
            <a:r>
              <a:rPr lang="en-GB" dirty="0"/>
              <a:t>Keeping your promise to your customers by consistently meeting and exceeding your standards is the delivery system for creating “wows.” Consistency also builds trust on a personal level: people who are consistent can be trusted and therefore </a:t>
            </a:r>
            <a:r>
              <a:rPr lang="en-US" sz="1800" dirty="0">
                <a:effectLst/>
                <a:latin typeface="Calibri" panose="020F0502020204030204" pitchFamily="34" charset="0"/>
                <a:ea typeface="Calibri" panose="020F0502020204030204" pitchFamily="34" charset="0"/>
                <a:cs typeface="Arial" panose="020B0604020202020204" pitchFamily="34" charset="0"/>
              </a:rPr>
              <a:t>are reliable.</a:t>
            </a:r>
            <a:endParaRPr lang="en-GB" dirty="0"/>
          </a:p>
        </p:txBody>
      </p:sp>
    </p:spTree>
    <p:extLst>
      <p:ext uri="{BB962C8B-B14F-4D97-AF65-F5344CB8AC3E}">
        <p14:creationId xmlns:p14="http://schemas.microsoft.com/office/powerpoint/2010/main" val="2000163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6A4F8DCB-21D0-3AF5-ED60-A53B70FE2E23}"/>
              </a:ext>
            </a:extLst>
          </p:cNvPr>
          <p:cNvSpPr txBox="1"/>
          <p:nvPr/>
        </p:nvSpPr>
        <p:spPr>
          <a:xfrm>
            <a:off x="2653497" y="279459"/>
            <a:ext cx="5367759" cy="523220"/>
          </a:xfrm>
          <a:prstGeom prst="rect">
            <a:avLst/>
          </a:prstGeom>
          <a:noFill/>
        </p:spPr>
        <p:txBody>
          <a:bodyPr wrap="square">
            <a:spAutoFit/>
          </a:bodyPr>
          <a:lstStyle/>
          <a:p>
            <a:r>
              <a:rPr lang="en-US" sz="2800" b="1"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2800"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1BD8304F-E73B-DDEE-538E-18DA85148950}"/>
              </a:ext>
            </a:extLst>
          </p:cNvPr>
          <p:cNvSpPr txBox="1"/>
          <p:nvPr/>
        </p:nvSpPr>
        <p:spPr>
          <a:xfrm>
            <a:off x="782782" y="1677831"/>
            <a:ext cx="10941408" cy="3737946"/>
          </a:xfrm>
          <a:prstGeom prst="rect">
            <a:avLst/>
          </a:prstGeom>
          <a:noFill/>
        </p:spPr>
        <p:txBody>
          <a:bodyPr wrap="square">
            <a:spAutoFit/>
          </a:bodyPr>
          <a:lstStyle/>
          <a:p>
            <a:pPr>
              <a:lnSpc>
                <a:spcPct val="150000"/>
              </a:lnSpc>
            </a:pPr>
            <a:r>
              <a:rPr lang="en-GB" sz="2000" b="1" dirty="0">
                <a:solidFill>
                  <a:srgbClr val="C00000"/>
                </a:solidFill>
              </a:rPr>
              <a:t>Accessibility</a:t>
            </a:r>
            <a:endParaRPr lang="en-GB" sz="2000" dirty="0"/>
          </a:p>
          <a:p>
            <a:pPr>
              <a:lnSpc>
                <a:spcPct val="150000"/>
              </a:lnSpc>
            </a:pPr>
            <a:r>
              <a:rPr lang="en-GB" sz="2000" dirty="0"/>
              <a:t> One of the most effective methods to prove to your customers and people that you care is through accessibility. This includes being easy to reach and talk to and being responsive. Employees and customers should be able to reach the person who’s the decision maker. There’s nothing more frustrating to employees and customers than not being able to get an answer or decision. Accessibility is also critical when it comes to fellow workers. One of the most frustrating things about working in a bureaucracy is not being able to find someone who will give you a straight answer, help you with a problem, or make a decision.</a:t>
            </a:r>
          </a:p>
        </p:txBody>
      </p:sp>
    </p:spTree>
    <p:extLst>
      <p:ext uri="{BB962C8B-B14F-4D97-AF65-F5344CB8AC3E}">
        <p14:creationId xmlns:p14="http://schemas.microsoft.com/office/powerpoint/2010/main" val="1129106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A861ED1B-C693-82F9-E327-981945B20E02}"/>
              </a:ext>
            </a:extLst>
          </p:cNvPr>
          <p:cNvSpPr txBox="1"/>
          <p:nvPr/>
        </p:nvSpPr>
        <p:spPr>
          <a:xfrm>
            <a:off x="2653497" y="279459"/>
            <a:ext cx="5367759" cy="523220"/>
          </a:xfrm>
          <a:prstGeom prst="rect">
            <a:avLst/>
          </a:prstGeom>
          <a:noFill/>
        </p:spPr>
        <p:txBody>
          <a:bodyPr wrap="square">
            <a:spAutoFit/>
          </a:bodyPr>
          <a:lstStyle/>
          <a:p>
            <a:r>
              <a:rPr lang="en-US" sz="2800" b="1"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rPr>
              <a:t>Personal Leadership</a:t>
            </a:r>
            <a:endParaRPr lang="en-GB" sz="2800" dirty="0">
              <a:solidFill>
                <a:schemeClr val="accent6">
                  <a:lumMod val="20000"/>
                  <a:lumOff val="8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132DEF2D-2985-143D-F45B-1538070987DD}"/>
              </a:ext>
            </a:extLst>
          </p:cNvPr>
          <p:cNvSpPr txBox="1"/>
          <p:nvPr/>
        </p:nvSpPr>
        <p:spPr>
          <a:xfrm>
            <a:off x="1055224" y="1665464"/>
            <a:ext cx="10081551" cy="3737946"/>
          </a:xfrm>
          <a:prstGeom prst="rect">
            <a:avLst/>
          </a:prstGeom>
          <a:noFill/>
        </p:spPr>
        <p:txBody>
          <a:bodyPr wrap="square">
            <a:spAutoFit/>
          </a:bodyPr>
          <a:lstStyle/>
          <a:p>
            <a:pPr>
              <a:lnSpc>
                <a:spcPct val="150000"/>
              </a:lnSpc>
            </a:pPr>
            <a:r>
              <a:rPr lang="en-GB" sz="2000" b="1" dirty="0">
                <a:solidFill>
                  <a:srgbClr val="C00000"/>
                </a:solidFill>
              </a:rPr>
              <a:t>Caring through Suggestion </a:t>
            </a:r>
          </a:p>
          <a:p>
            <a:pPr>
              <a:lnSpc>
                <a:spcPct val="150000"/>
              </a:lnSpc>
            </a:pPr>
            <a:r>
              <a:rPr lang="en-GB" sz="2000" dirty="0"/>
              <a:t>Another effective way to show employees you care is through a “suggestion program,” in which employees are permitted to air their thoughts on improvements. </a:t>
            </a:r>
          </a:p>
          <a:p>
            <a:pPr>
              <a:lnSpc>
                <a:spcPct val="150000"/>
              </a:lnSpc>
            </a:pPr>
            <a:endParaRPr lang="en-GB" sz="2000" dirty="0"/>
          </a:p>
          <a:p>
            <a:pPr>
              <a:lnSpc>
                <a:spcPct val="150000"/>
              </a:lnSpc>
            </a:pPr>
            <a:r>
              <a:rPr lang="en-GB" sz="2000" dirty="0"/>
              <a:t>This program required that management provide a detailed response to every suggestion within one week, with explanations for why that response was accepted or rejected.  Also awarded prizes to the people who provided beneficial suggestions, and publicly recognized them in the company newsletter.</a:t>
            </a:r>
          </a:p>
        </p:txBody>
      </p:sp>
    </p:spTree>
    <p:extLst>
      <p:ext uri="{BB962C8B-B14F-4D97-AF65-F5344CB8AC3E}">
        <p14:creationId xmlns:p14="http://schemas.microsoft.com/office/powerpoint/2010/main" val="632499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ECA968C1-E978-328E-C1D7-520F11E7EA4D}"/>
              </a:ext>
            </a:extLst>
          </p:cNvPr>
          <p:cNvSpPr txBox="1"/>
          <p:nvPr/>
        </p:nvSpPr>
        <p:spPr>
          <a:xfrm>
            <a:off x="1930399" y="2886424"/>
            <a:ext cx="7758545" cy="707886"/>
          </a:xfrm>
          <a:prstGeom prst="rect">
            <a:avLst/>
          </a:prstGeom>
          <a:noFill/>
        </p:spPr>
        <p:txBody>
          <a:bodyPr wrap="square">
            <a:spAutoFit/>
          </a:bodyPr>
          <a:lstStyle/>
          <a:p>
            <a:pPr algn="ctr"/>
            <a:r>
              <a:rPr lang="en-GB" sz="4000" b="1" dirty="0">
                <a:solidFill>
                  <a:srgbClr val="C00000"/>
                </a:solidFill>
              </a:rPr>
              <a:t>Moral Leadership</a:t>
            </a:r>
          </a:p>
        </p:txBody>
      </p:sp>
    </p:spTree>
    <p:extLst>
      <p:ext uri="{BB962C8B-B14F-4D97-AF65-F5344CB8AC3E}">
        <p14:creationId xmlns:p14="http://schemas.microsoft.com/office/powerpoint/2010/main" val="1255522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77C0D1DA-557A-EB22-4A6B-1B246EAA1976}"/>
              </a:ext>
            </a:extLst>
          </p:cNvPr>
          <p:cNvSpPr txBox="1"/>
          <p:nvPr/>
        </p:nvSpPr>
        <p:spPr>
          <a:xfrm>
            <a:off x="2595418" y="310237"/>
            <a:ext cx="6096000" cy="461665"/>
          </a:xfrm>
          <a:prstGeom prst="rect">
            <a:avLst/>
          </a:prstGeom>
          <a:noFill/>
        </p:spPr>
        <p:txBody>
          <a:bodyPr wrap="square">
            <a:spAutoFit/>
          </a:bodyPr>
          <a:lstStyle/>
          <a:p>
            <a:r>
              <a:rPr lang="en-GB" sz="2400" b="1" dirty="0">
                <a:solidFill>
                  <a:schemeClr val="accent2">
                    <a:lumMod val="40000"/>
                    <a:lumOff val="60000"/>
                  </a:schemeClr>
                </a:solidFill>
              </a:rPr>
              <a:t>Moral Leadership</a:t>
            </a:r>
          </a:p>
        </p:txBody>
      </p:sp>
      <p:sp>
        <p:nvSpPr>
          <p:cNvPr id="6" name="TextBox 5">
            <a:extLst>
              <a:ext uri="{FF2B5EF4-FFF2-40B4-BE49-F238E27FC236}">
                <a16:creationId xmlns:a16="http://schemas.microsoft.com/office/drawing/2014/main" id="{DA0466C6-535A-3D43-AA1D-27B42E3CCBCF}"/>
              </a:ext>
            </a:extLst>
          </p:cNvPr>
          <p:cNvSpPr txBox="1"/>
          <p:nvPr/>
        </p:nvSpPr>
        <p:spPr>
          <a:xfrm>
            <a:off x="681180" y="1326822"/>
            <a:ext cx="11030527" cy="4204356"/>
          </a:xfrm>
          <a:prstGeom prst="rect">
            <a:avLst/>
          </a:prstGeom>
          <a:noFill/>
        </p:spPr>
        <p:txBody>
          <a:bodyPr wrap="square">
            <a:spAutoFit/>
          </a:bodyPr>
          <a:lstStyle/>
          <a:p>
            <a:pPr algn="just">
              <a:lnSpc>
                <a:spcPct val="150000"/>
              </a:lnSpc>
            </a:pPr>
            <a:r>
              <a:rPr lang="en-GB" b="1" dirty="0">
                <a:solidFill>
                  <a:srgbClr val="7030A0"/>
                </a:solidFill>
              </a:rPr>
              <a:t>Leading by Example </a:t>
            </a:r>
            <a:endParaRPr lang="en-GB" dirty="0"/>
          </a:p>
          <a:p>
            <a:pPr algn="just">
              <a:lnSpc>
                <a:spcPct val="150000"/>
              </a:lnSpc>
            </a:pPr>
            <a:r>
              <a:rPr lang="en-GB" dirty="0"/>
              <a:t> “When you become a leader, your people will be watching all your actions and listening to every word you say, since what you do and say affects their career and livelihood. They’ll be watching you and talking about your every action—mostly the bad ones since they probably won’t even acknowledge the good ones. So, keep these things in mind and act and speak appropriately.” This is arguably one of the main reasons why it is so difficult to lead: whether we choose to or not, we always lead by example. </a:t>
            </a:r>
          </a:p>
          <a:p>
            <a:pPr algn="just">
              <a:lnSpc>
                <a:spcPct val="150000"/>
              </a:lnSpc>
            </a:pPr>
            <a:endParaRPr lang="en-GB" dirty="0"/>
          </a:p>
          <a:p>
            <a:pPr algn="just">
              <a:lnSpc>
                <a:spcPct val="150000"/>
              </a:lnSpc>
            </a:pPr>
            <a:r>
              <a:rPr lang="en-GB" dirty="0"/>
              <a:t> “now your people will be watching everything you do. In the past, they would not have paid attention to you or what you did. They will also listen to everything you say now because you can affect their income and position.” This is also why it is so darn difficult to lead: we are being watched and listened to at all times, and no one is perfect.</a:t>
            </a:r>
          </a:p>
        </p:txBody>
      </p:sp>
    </p:spTree>
    <p:extLst>
      <p:ext uri="{BB962C8B-B14F-4D97-AF65-F5344CB8AC3E}">
        <p14:creationId xmlns:p14="http://schemas.microsoft.com/office/powerpoint/2010/main" val="2944471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A9F9B0E8-D8DE-4BD0-4C12-3C98CC2F1FFC}"/>
              </a:ext>
            </a:extLst>
          </p:cNvPr>
          <p:cNvSpPr txBox="1"/>
          <p:nvPr/>
        </p:nvSpPr>
        <p:spPr>
          <a:xfrm>
            <a:off x="2595418" y="310237"/>
            <a:ext cx="6096000" cy="461665"/>
          </a:xfrm>
          <a:prstGeom prst="rect">
            <a:avLst/>
          </a:prstGeom>
          <a:noFill/>
        </p:spPr>
        <p:txBody>
          <a:bodyPr wrap="square">
            <a:spAutoFit/>
          </a:bodyPr>
          <a:lstStyle/>
          <a:p>
            <a:r>
              <a:rPr lang="en-GB" sz="2400" b="1" dirty="0">
                <a:solidFill>
                  <a:schemeClr val="accent2">
                    <a:lumMod val="40000"/>
                    <a:lumOff val="60000"/>
                  </a:schemeClr>
                </a:solidFill>
              </a:rPr>
              <a:t>Moral Leadership</a:t>
            </a:r>
          </a:p>
        </p:txBody>
      </p:sp>
      <p:sp>
        <p:nvSpPr>
          <p:cNvPr id="5" name="TextBox 4">
            <a:extLst>
              <a:ext uri="{FF2B5EF4-FFF2-40B4-BE49-F238E27FC236}">
                <a16:creationId xmlns:a16="http://schemas.microsoft.com/office/drawing/2014/main" id="{790F823E-DD79-75F7-D334-F094959F2ABA}"/>
              </a:ext>
            </a:extLst>
          </p:cNvPr>
          <p:cNvSpPr txBox="1"/>
          <p:nvPr/>
        </p:nvSpPr>
        <p:spPr>
          <a:xfrm>
            <a:off x="683490" y="1443841"/>
            <a:ext cx="10483274" cy="3416320"/>
          </a:xfrm>
          <a:prstGeom prst="rect">
            <a:avLst/>
          </a:prstGeom>
          <a:noFill/>
        </p:spPr>
        <p:txBody>
          <a:bodyPr wrap="square">
            <a:spAutoFit/>
          </a:bodyPr>
          <a:lstStyle/>
          <a:p>
            <a:pPr algn="just"/>
            <a:r>
              <a:rPr lang="en-GB" b="1" dirty="0">
                <a:solidFill>
                  <a:srgbClr val="7030A0"/>
                </a:solidFill>
              </a:rPr>
              <a:t>Honouring Dignity, Fostering Respect</a:t>
            </a:r>
          </a:p>
          <a:p>
            <a:pPr algn="just"/>
            <a:r>
              <a:rPr lang="en-GB" dirty="0"/>
              <a:t> To begin “moral leadership,” be sure to implement two rules in your company when you became CEO and owner. </a:t>
            </a:r>
          </a:p>
          <a:p>
            <a:pPr algn="just"/>
            <a:endParaRPr lang="en-GB" dirty="0"/>
          </a:p>
          <a:p>
            <a:pPr algn="just"/>
            <a:r>
              <a:rPr lang="en-GB" dirty="0"/>
              <a:t>The first rule is, “</a:t>
            </a:r>
            <a:r>
              <a:rPr lang="en-GB" dirty="0" err="1"/>
              <a:t>Honor</a:t>
            </a:r>
            <a:r>
              <a:rPr lang="en-GB" dirty="0"/>
              <a:t> each person’s dignity and pride.” This motto should be printed on signs that sat on each leader’s desk, and on a banner that hung from the ceiling of the main plant.</a:t>
            </a:r>
          </a:p>
          <a:p>
            <a:pPr algn="just"/>
            <a:endParaRPr lang="en-GB" dirty="0"/>
          </a:p>
          <a:p>
            <a:pPr algn="just"/>
            <a:endParaRPr lang="en-GB" dirty="0"/>
          </a:p>
          <a:p>
            <a:pPr algn="just"/>
            <a:r>
              <a:rPr lang="en-GB" dirty="0"/>
              <a:t>The second rule is “Treat others the way you’d like to be treated.” This always seemed to be what call a common-sense rule, because it seemed so logical. If I don’t like being treated rudely, for instance, then why would you treat someone else this way? There is an old saying that goes, “All good things come to those who wait”; we should add, “All good things come to those who treat others the way they want to be treated.” </a:t>
            </a:r>
          </a:p>
        </p:txBody>
      </p:sp>
    </p:spTree>
    <p:extLst>
      <p:ext uri="{BB962C8B-B14F-4D97-AF65-F5344CB8AC3E}">
        <p14:creationId xmlns:p14="http://schemas.microsoft.com/office/powerpoint/2010/main" val="2815990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382F1FCB-2351-D4B4-E54F-EB47A20C321A}"/>
              </a:ext>
            </a:extLst>
          </p:cNvPr>
          <p:cNvSpPr txBox="1"/>
          <p:nvPr/>
        </p:nvSpPr>
        <p:spPr>
          <a:xfrm>
            <a:off x="2401453" y="2609334"/>
            <a:ext cx="6918037" cy="461665"/>
          </a:xfrm>
          <a:prstGeom prst="rect">
            <a:avLst/>
          </a:prstGeom>
          <a:noFill/>
        </p:spPr>
        <p:txBody>
          <a:bodyPr wrap="square">
            <a:spAutoFit/>
          </a:bodyPr>
          <a:lstStyle/>
          <a:p>
            <a:r>
              <a:rPr lang="en-GB" sz="2400" b="1" dirty="0">
                <a:solidFill>
                  <a:srgbClr val="C00000"/>
                </a:solidFill>
              </a:rPr>
              <a:t> Entrepreneurial Leadership in a Non-profit Setting</a:t>
            </a:r>
          </a:p>
        </p:txBody>
      </p:sp>
    </p:spTree>
    <p:extLst>
      <p:ext uri="{BB962C8B-B14F-4D97-AF65-F5344CB8AC3E}">
        <p14:creationId xmlns:p14="http://schemas.microsoft.com/office/powerpoint/2010/main" val="1493220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0A685D7B-EF22-E567-7AF2-2260CAF85553}"/>
              </a:ext>
            </a:extLst>
          </p:cNvPr>
          <p:cNvSpPr txBox="1"/>
          <p:nvPr/>
        </p:nvSpPr>
        <p:spPr>
          <a:xfrm>
            <a:off x="2650837" y="310237"/>
            <a:ext cx="6096000" cy="400110"/>
          </a:xfrm>
          <a:prstGeom prst="rect">
            <a:avLst/>
          </a:prstGeom>
          <a:noFill/>
        </p:spPr>
        <p:txBody>
          <a:bodyPr wrap="square">
            <a:spAutoFit/>
          </a:bodyPr>
          <a:lstStyle/>
          <a:p>
            <a:r>
              <a:rPr lang="en-GB" sz="2000" b="1" dirty="0">
                <a:solidFill>
                  <a:schemeClr val="bg1"/>
                </a:solidFill>
              </a:rPr>
              <a:t> Entrepreneurial Leadership in a Non-profit Setting</a:t>
            </a:r>
          </a:p>
        </p:txBody>
      </p:sp>
      <p:sp>
        <p:nvSpPr>
          <p:cNvPr id="7" name="TextBox 6">
            <a:extLst>
              <a:ext uri="{FF2B5EF4-FFF2-40B4-BE49-F238E27FC236}">
                <a16:creationId xmlns:a16="http://schemas.microsoft.com/office/drawing/2014/main" id="{087A9515-583A-57A6-DABC-F91FEA304979}"/>
              </a:ext>
            </a:extLst>
          </p:cNvPr>
          <p:cNvSpPr txBox="1"/>
          <p:nvPr/>
        </p:nvSpPr>
        <p:spPr>
          <a:xfrm>
            <a:off x="563417" y="1372536"/>
            <a:ext cx="10686473" cy="3970318"/>
          </a:xfrm>
          <a:prstGeom prst="rect">
            <a:avLst/>
          </a:prstGeom>
          <a:noFill/>
        </p:spPr>
        <p:txBody>
          <a:bodyPr wrap="square">
            <a:spAutoFit/>
          </a:bodyPr>
          <a:lstStyle/>
          <a:p>
            <a:r>
              <a:rPr lang="en-GB" b="1" dirty="0">
                <a:solidFill>
                  <a:schemeClr val="accent5">
                    <a:lumMod val="50000"/>
                  </a:schemeClr>
                </a:solidFill>
              </a:rPr>
              <a:t>Principles for Leading a Successful Non-profit </a:t>
            </a:r>
          </a:p>
          <a:p>
            <a:r>
              <a:rPr lang="en-GB" dirty="0"/>
              <a:t>A common belief is that there are differences between businesses and non-profits. What we most often hear is that businesses are profit-driven and non-profits aren’t. I agree with the first statement, but the second statement is far from accurate.</a:t>
            </a:r>
          </a:p>
          <a:p>
            <a:endParaRPr lang="en-GB" dirty="0"/>
          </a:p>
          <a:p>
            <a:r>
              <a:rPr lang="en-GB" dirty="0"/>
              <a:t> Many non-profits' methods of operation can sure give the impression that their standard is maximizing donations and fundraising.</a:t>
            </a:r>
          </a:p>
          <a:p>
            <a:endParaRPr lang="en-GB" dirty="0"/>
          </a:p>
          <a:p>
            <a:r>
              <a:rPr lang="en-GB" dirty="0"/>
              <a:t> A good question is whether non-profits are run differently by their leaders. There is little difference in the management of an enterprise, whether it is for-profit or non-profit. “It’s just a question of who your boss is and who you have to ask for money,”</a:t>
            </a:r>
          </a:p>
          <a:p>
            <a:endParaRPr lang="en-GB" dirty="0"/>
          </a:p>
          <a:p>
            <a:r>
              <a:rPr lang="en-GB" dirty="0"/>
              <a:t>The most important and relevant question is, should they be led differently? Are there different principles that we should use for non-profits? And the answer is absolutely not.</a:t>
            </a:r>
          </a:p>
        </p:txBody>
      </p:sp>
    </p:spTree>
    <p:extLst>
      <p:ext uri="{BB962C8B-B14F-4D97-AF65-F5344CB8AC3E}">
        <p14:creationId xmlns:p14="http://schemas.microsoft.com/office/powerpoint/2010/main" val="21879312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267A0F4C-8EE5-EAD6-D7DA-885BFC214468}"/>
              </a:ext>
            </a:extLst>
          </p:cNvPr>
          <p:cNvSpPr txBox="1"/>
          <p:nvPr/>
        </p:nvSpPr>
        <p:spPr>
          <a:xfrm>
            <a:off x="2650837" y="310237"/>
            <a:ext cx="6096000" cy="400110"/>
          </a:xfrm>
          <a:prstGeom prst="rect">
            <a:avLst/>
          </a:prstGeom>
          <a:noFill/>
        </p:spPr>
        <p:txBody>
          <a:bodyPr wrap="square">
            <a:spAutoFit/>
          </a:bodyPr>
          <a:lstStyle/>
          <a:p>
            <a:r>
              <a:rPr lang="en-GB" sz="2000" b="1" dirty="0">
                <a:solidFill>
                  <a:schemeClr val="bg1"/>
                </a:solidFill>
              </a:rPr>
              <a:t> Entrepreneurial Leadership in a Non-profit Setting</a:t>
            </a:r>
          </a:p>
        </p:txBody>
      </p:sp>
      <p:sp>
        <p:nvSpPr>
          <p:cNvPr id="6" name="TextBox 5">
            <a:extLst>
              <a:ext uri="{FF2B5EF4-FFF2-40B4-BE49-F238E27FC236}">
                <a16:creationId xmlns:a16="http://schemas.microsoft.com/office/drawing/2014/main" id="{EDCDF5B3-DEEE-025C-DE2C-4B879D8980CE}"/>
              </a:ext>
            </a:extLst>
          </p:cNvPr>
          <p:cNvSpPr txBox="1"/>
          <p:nvPr/>
        </p:nvSpPr>
        <p:spPr>
          <a:xfrm>
            <a:off x="1302327" y="1676922"/>
            <a:ext cx="9448800" cy="3338735"/>
          </a:xfrm>
          <a:prstGeom prst="rect">
            <a:avLst/>
          </a:prstGeom>
          <a:noFill/>
        </p:spPr>
        <p:txBody>
          <a:bodyPr wrap="square">
            <a:spAutoFit/>
          </a:bodyPr>
          <a:lstStyle/>
          <a:p>
            <a:pPr algn="just"/>
            <a:r>
              <a:rPr lang="en-GB" b="1" dirty="0">
                <a:solidFill>
                  <a:schemeClr val="accent5">
                    <a:lumMod val="50000"/>
                  </a:schemeClr>
                </a:solidFill>
              </a:rPr>
              <a:t>Create a Message Using Measurement </a:t>
            </a:r>
          </a:p>
          <a:p>
            <a:pPr algn="just"/>
            <a:endParaRPr lang="en-GB" dirty="0"/>
          </a:p>
          <a:p>
            <a:pPr algn="just"/>
            <a:r>
              <a:rPr lang="en-GB" dirty="0"/>
              <a:t>In the non-profit world, “generating new business” means securing donors.</a:t>
            </a:r>
          </a:p>
          <a:p>
            <a:pPr algn="just"/>
            <a:endParaRPr lang="en-GB" dirty="0"/>
          </a:p>
          <a:p>
            <a:pPr algn="just">
              <a:lnSpc>
                <a:spcPct val="200000"/>
              </a:lnSpc>
            </a:pPr>
            <a:r>
              <a:rPr lang="en-GB" dirty="0"/>
              <a:t> also, you need a message in order to continue, and that new “business” could only be won by measurement. You have to show that your program helped make people self-sufficient. In non-profits, measurement is often “proven” by the number of people helped, and by the amount of money raised.</a:t>
            </a:r>
          </a:p>
        </p:txBody>
      </p:sp>
    </p:spTree>
    <p:extLst>
      <p:ext uri="{BB962C8B-B14F-4D97-AF65-F5344CB8AC3E}">
        <p14:creationId xmlns:p14="http://schemas.microsoft.com/office/powerpoint/2010/main" val="6286727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28</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4391C845-BDEA-B0DA-E7BB-A994113799EC}"/>
              </a:ext>
            </a:extLst>
          </p:cNvPr>
          <p:cNvSpPr txBox="1"/>
          <p:nvPr/>
        </p:nvSpPr>
        <p:spPr>
          <a:xfrm>
            <a:off x="2650837" y="310237"/>
            <a:ext cx="6096000" cy="400110"/>
          </a:xfrm>
          <a:prstGeom prst="rect">
            <a:avLst/>
          </a:prstGeom>
          <a:noFill/>
        </p:spPr>
        <p:txBody>
          <a:bodyPr wrap="square">
            <a:spAutoFit/>
          </a:bodyPr>
          <a:lstStyle/>
          <a:p>
            <a:r>
              <a:rPr lang="en-GB" sz="2000" b="1" dirty="0">
                <a:solidFill>
                  <a:schemeClr val="bg1"/>
                </a:solidFill>
              </a:rPr>
              <a:t> Entrepreneurial Leadership in a Non-profit Setting</a:t>
            </a:r>
          </a:p>
        </p:txBody>
      </p:sp>
      <p:sp>
        <p:nvSpPr>
          <p:cNvPr id="6" name="TextBox 5">
            <a:extLst>
              <a:ext uri="{FF2B5EF4-FFF2-40B4-BE49-F238E27FC236}">
                <a16:creationId xmlns:a16="http://schemas.microsoft.com/office/drawing/2014/main" id="{134CCA65-E8D8-6E7D-BA84-8E30276FD8B0}"/>
              </a:ext>
            </a:extLst>
          </p:cNvPr>
          <p:cNvSpPr txBox="1"/>
          <p:nvPr/>
        </p:nvSpPr>
        <p:spPr>
          <a:xfrm>
            <a:off x="1212273" y="2144542"/>
            <a:ext cx="9494983" cy="2126864"/>
          </a:xfrm>
          <a:prstGeom prst="rect">
            <a:avLst/>
          </a:prstGeom>
          <a:noFill/>
        </p:spPr>
        <p:txBody>
          <a:bodyPr wrap="square">
            <a:spAutoFit/>
          </a:bodyPr>
          <a:lstStyle/>
          <a:p>
            <a:pPr>
              <a:lnSpc>
                <a:spcPct val="150000"/>
              </a:lnSpc>
            </a:pPr>
            <a:r>
              <a:rPr lang="en-GB" b="1" dirty="0">
                <a:solidFill>
                  <a:schemeClr val="accent5">
                    <a:lumMod val="50000"/>
                  </a:schemeClr>
                </a:solidFill>
              </a:rPr>
              <a:t>Build a Talented Board </a:t>
            </a:r>
          </a:p>
          <a:p>
            <a:pPr>
              <a:lnSpc>
                <a:spcPct val="150000"/>
              </a:lnSpc>
            </a:pPr>
            <a:r>
              <a:rPr lang="en-GB" dirty="0"/>
              <a:t>• In building a non-profit board surround yourself with people whose skills complemented each other and you.</a:t>
            </a:r>
          </a:p>
          <a:p>
            <a:pPr>
              <a:lnSpc>
                <a:spcPct val="150000"/>
              </a:lnSpc>
            </a:pPr>
            <a:r>
              <a:rPr lang="en-GB" dirty="0"/>
              <a:t>• Impose spending policies or limits on what could be spent; and </a:t>
            </a:r>
          </a:p>
          <a:p>
            <a:pPr>
              <a:lnSpc>
                <a:spcPct val="150000"/>
              </a:lnSpc>
            </a:pPr>
            <a:r>
              <a:rPr lang="en-GB" dirty="0"/>
              <a:t>• Implement timely reporting systems, so you could accurately monitor your progress. </a:t>
            </a:r>
          </a:p>
        </p:txBody>
      </p:sp>
    </p:spTree>
    <p:extLst>
      <p:ext uri="{BB962C8B-B14F-4D97-AF65-F5344CB8AC3E}">
        <p14:creationId xmlns:p14="http://schemas.microsoft.com/office/powerpoint/2010/main" val="459842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29</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B25557C0-1C03-EC9A-9C46-A338FAE1A2AE}"/>
              </a:ext>
            </a:extLst>
          </p:cNvPr>
          <p:cNvSpPr txBox="1"/>
          <p:nvPr/>
        </p:nvSpPr>
        <p:spPr>
          <a:xfrm>
            <a:off x="2650837" y="310237"/>
            <a:ext cx="6096000" cy="400110"/>
          </a:xfrm>
          <a:prstGeom prst="rect">
            <a:avLst/>
          </a:prstGeom>
          <a:noFill/>
        </p:spPr>
        <p:txBody>
          <a:bodyPr wrap="square">
            <a:spAutoFit/>
          </a:bodyPr>
          <a:lstStyle/>
          <a:p>
            <a:r>
              <a:rPr lang="en-GB" sz="2000" b="1" dirty="0">
                <a:solidFill>
                  <a:schemeClr val="bg1"/>
                </a:solidFill>
              </a:rPr>
              <a:t> Entrepreneurial Leadership in a Non-profit Setting</a:t>
            </a:r>
          </a:p>
        </p:txBody>
      </p:sp>
      <p:sp>
        <p:nvSpPr>
          <p:cNvPr id="5" name="TextBox 4">
            <a:extLst>
              <a:ext uri="{FF2B5EF4-FFF2-40B4-BE49-F238E27FC236}">
                <a16:creationId xmlns:a16="http://schemas.microsoft.com/office/drawing/2014/main" id="{3C058D61-E89C-B90D-2FE2-0F88DC070847}"/>
              </a:ext>
            </a:extLst>
          </p:cNvPr>
          <p:cNvSpPr txBox="1"/>
          <p:nvPr/>
        </p:nvSpPr>
        <p:spPr>
          <a:xfrm>
            <a:off x="1002145" y="1510713"/>
            <a:ext cx="10187709" cy="3373359"/>
          </a:xfrm>
          <a:prstGeom prst="rect">
            <a:avLst/>
          </a:prstGeom>
          <a:noFill/>
        </p:spPr>
        <p:txBody>
          <a:bodyPr wrap="square">
            <a:spAutoFit/>
          </a:bodyPr>
          <a:lstStyle/>
          <a:p>
            <a:pPr algn="just">
              <a:lnSpc>
                <a:spcPct val="150000"/>
              </a:lnSpc>
            </a:pPr>
            <a:r>
              <a:rPr lang="en-GB" b="1" dirty="0">
                <a:solidFill>
                  <a:schemeClr val="accent5">
                    <a:lumMod val="50000"/>
                  </a:schemeClr>
                </a:solidFill>
              </a:rPr>
              <a:t>Ethics and Morals in Running a Non-profit</a:t>
            </a:r>
          </a:p>
          <a:p>
            <a:pPr algn="just">
              <a:lnSpc>
                <a:spcPct val="150000"/>
              </a:lnSpc>
            </a:pPr>
            <a:r>
              <a:rPr lang="en-GB" dirty="0"/>
              <a:t> In all non-profit organizations, the leaders’ focus should be on how to achieve the organization’s purpose ethically and morally. When done successfully, the organization will have sufficient surpluses and fund balances to grow and prosper. This can be a challenge, however, in trying economic times. </a:t>
            </a:r>
          </a:p>
          <a:p>
            <a:pPr algn="just">
              <a:lnSpc>
                <a:spcPct val="150000"/>
              </a:lnSpc>
            </a:pPr>
            <a:endParaRPr lang="en-GB" dirty="0"/>
          </a:p>
          <a:p>
            <a:pPr algn="just">
              <a:lnSpc>
                <a:spcPct val="150000"/>
              </a:lnSpc>
            </a:pPr>
            <a:r>
              <a:rPr lang="en-GB" dirty="0"/>
              <a:t> The purpose should always be more important than the organization. The organization is only a tool to deliver a purpose. If an organization isn’t sustaining itself and can’t be turned around, it should be dissolved before it loses its fund balances (equity) and goes bankrupt. </a:t>
            </a:r>
          </a:p>
        </p:txBody>
      </p:sp>
    </p:spTree>
    <p:extLst>
      <p:ext uri="{BB962C8B-B14F-4D97-AF65-F5344CB8AC3E}">
        <p14:creationId xmlns:p14="http://schemas.microsoft.com/office/powerpoint/2010/main" val="21625147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30</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9A72D0C9-3018-E8BA-3E62-9A19689C6093}"/>
              </a:ext>
            </a:extLst>
          </p:cNvPr>
          <p:cNvSpPr txBox="1"/>
          <p:nvPr/>
        </p:nvSpPr>
        <p:spPr>
          <a:xfrm>
            <a:off x="2216726" y="2489261"/>
            <a:ext cx="6096000" cy="584775"/>
          </a:xfrm>
          <a:prstGeom prst="rect">
            <a:avLst/>
          </a:prstGeom>
          <a:noFill/>
        </p:spPr>
        <p:txBody>
          <a:bodyPr wrap="square">
            <a:spAutoFit/>
          </a:bodyPr>
          <a:lstStyle/>
          <a:p>
            <a:pPr algn="ctr"/>
            <a:r>
              <a:rPr lang="en-US"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Seven Deadly Leadership Diseases</a:t>
            </a:r>
            <a:endParaRPr lang="en-GB" sz="32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550542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31</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14B24C22-7047-F022-FECD-765D13EF14E8}"/>
              </a:ext>
            </a:extLst>
          </p:cNvPr>
          <p:cNvSpPr txBox="1"/>
          <p:nvPr/>
        </p:nvSpPr>
        <p:spPr>
          <a:xfrm>
            <a:off x="877453" y="1354108"/>
            <a:ext cx="10476347" cy="4401205"/>
          </a:xfrm>
          <a:prstGeom prst="rect">
            <a:avLst/>
          </a:prstGeom>
          <a:noFill/>
        </p:spPr>
        <p:txBody>
          <a:bodyPr wrap="square">
            <a:spAutoFit/>
          </a:bodyPr>
          <a:lstStyle/>
          <a:p>
            <a:pPr algn="just"/>
            <a:endParaRPr lang="en-GB" sz="2000" dirty="0"/>
          </a:p>
          <a:p>
            <a:pPr algn="just"/>
            <a:r>
              <a:rPr lang="en-GB" sz="2000" dirty="0"/>
              <a:t>There are seven deadly leadership diseases endemic to organizations of all kinds: business, and non-profit. </a:t>
            </a:r>
          </a:p>
          <a:p>
            <a:pPr algn="just"/>
            <a:endParaRPr lang="en-GB" sz="2000" dirty="0"/>
          </a:p>
          <a:p>
            <a:pPr algn="just"/>
            <a:r>
              <a:rPr lang="en-GB" sz="2000" dirty="0"/>
              <a:t>King’s/Queen’s Disease, King’s/Queen’s Disease often occurs in people who have been successful and in charge for a long time. It doesn’t occur too often in beginners. </a:t>
            </a:r>
          </a:p>
          <a:p>
            <a:pPr algn="just"/>
            <a:endParaRPr lang="en-GB" sz="2000" dirty="0"/>
          </a:p>
          <a:p>
            <a:pPr algn="just"/>
            <a:r>
              <a:rPr lang="en-GB" sz="2000" dirty="0"/>
              <a:t>It's easy to fall into the trap of being a “king” a leader who had all the answers, whose people wouldn’t argue with him and who was treated with considerable reverence by everyone around him.</a:t>
            </a:r>
          </a:p>
          <a:p>
            <a:pPr algn="just"/>
            <a:endParaRPr lang="en-GB" sz="2000" dirty="0"/>
          </a:p>
          <a:p>
            <a:pPr algn="just"/>
            <a:r>
              <a:rPr lang="en-GB" sz="2000" dirty="0"/>
              <a:t>These are the classic symptoms of having King’s (Queen’s) Disease. For those of you who feel lulled into being a “king” or “queen,”  some simple words of wisdom: </a:t>
            </a:r>
          </a:p>
          <a:p>
            <a:pPr algn="just"/>
            <a:endParaRPr lang="en-GB" sz="2000" dirty="0"/>
          </a:p>
        </p:txBody>
      </p:sp>
      <p:sp>
        <p:nvSpPr>
          <p:cNvPr id="6" name="TextBox 5">
            <a:extLst>
              <a:ext uri="{FF2B5EF4-FFF2-40B4-BE49-F238E27FC236}">
                <a16:creationId xmlns:a16="http://schemas.microsoft.com/office/drawing/2014/main" id="{E48184D4-0E51-7F83-4BCE-1B7BEA6D1412}"/>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Tree>
    <p:extLst>
      <p:ext uri="{BB962C8B-B14F-4D97-AF65-F5344CB8AC3E}">
        <p14:creationId xmlns:p14="http://schemas.microsoft.com/office/powerpoint/2010/main" val="1981430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32</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CF966E41-2B06-6800-3070-F8FE27236170}"/>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
        <p:nvSpPr>
          <p:cNvPr id="5" name="TextBox 4">
            <a:extLst>
              <a:ext uri="{FF2B5EF4-FFF2-40B4-BE49-F238E27FC236}">
                <a16:creationId xmlns:a16="http://schemas.microsoft.com/office/drawing/2014/main" id="{79A082FD-23EA-3CB3-C3D1-5101E740DA70}"/>
              </a:ext>
            </a:extLst>
          </p:cNvPr>
          <p:cNvSpPr txBox="1"/>
          <p:nvPr/>
        </p:nvSpPr>
        <p:spPr>
          <a:xfrm>
            <a:off x="267854" y="1336119"/>
            <a:ext cx="11656291" cy="3893374"/>
          </a:xfrm>
          <a:prstGeom prst="rect">
            <a:avLst/>
          </a:prstGeom>
          <a:noFill/>
        </p:spPr>
        <p:txBody>
          <a:bodyPr wrap="square">
            <a:spAutoFit/>
          </a:bodyPr>
          <a:lstStyle/>
          <a:p>
            <a:pPr marL="457200" indent="-457200">
              <a:buAutoNum type="arabicPeriod"/>
            </a:pPr>
            <a:r>
              <a:rPr lang="en-GB" sz="1900" dirty="0"/>
              <a:t>Don’t just read your positive press clippings. If you want to really know what’s being said about you, read the bad reviews—they’re more valuable than the good ones. These reviews may give you an early warning that you’re becoming complacent. </a:t>
            </a:r>
          </a:p>
          <a:p>
            <a:pPr marL="457200" indent="-457200">
              <a:buAutoNum type="arabicPeriod"/>
            </a:pPr>
            <a:endParaRPr lang="en-GB" sz="1900" dirty="0"/>
          </a:p>
          <a:p>
            <a:r>
              <a:rPr lang="en-GB" sz="1900" b="1" dirty="0"/>
              <a:t>2</a:t>
            </a:r>
            <a:r>
              <a:rPr lang="en-GB" sz="1900" dirty="0"/>
              <a:t>. Surround yourself with people who are better than you at what you do. Then, create an environment where it’s healthy to civilly and respectfully disagree. Adopt a policy of “Give me the bad news first; good news can always wait,” and don’t shoot the messenger. The sooner you get bad news, the quicker you can start to work on the solution. The easier and more pleasant you make it for people to be the carriers of bad news, the better the odds will be that you’ll get the bad news when it will do you the best.</a:t>
            </a:r>
          </a:p>
          <a:p>
            <a:endParaRPr lang="en-GB" sz="1900" dirty="0"/>
          </a:p>
          <a:p>
            <a:r>
              <a:rPr lang="en-GB" sz="1900" b="1" dirty="0"/>
              <a:t>3</a:t>
            </a:r>
            <a:r>
              <a:rPr lang="en-GB" sz="1900" dirty="0"/>
              <a:t>. Finally, create an environment where the focus is on “what’s right,” not “who is right.” Often, if not most of the time, “kings” and “queens” declare and determine who is right, rather than what is right. When it isn’t clear which facts are correct, try to rely on credible outside sources that both sides will accept</a:t>
            </a:r>
          </a:p>
        </p:txBody>
      </p:sp>
    </p:spTree>
    <p:extLst>
      <p:ext uri="{BB962C8B-B14F-4D97-AF65-F5344CB8AC3E}">
        <p14:creationId xmlns:p14="http://schemas.microsoft.com/office/powerpoint/2010/main" val="3103598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33</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4" name="TextBox 3">
            <a:extLst>
              <a:ext uri="{FF2B5EF4-FFF2-40B4-BE49-F238E27FC236}">
                <a16:creationId xmlns:a16="http://schemas.microsoft.com/office/drawing/2014/main" id="{25548461-5081-3CAC-B8FB-F7B043CB428B}"/>
              </a:ext>
            </a:extLst>
          </p:cNvPr>
          <p:cNvSpPr txBox="1"/>
          <p:nvPr/>
        </p:nvSpPr>
        <p:spPr>
          <a:xfrm>
            <a:off x="531090" y="1452645"/>
            <a:ext cx="11129819" cy="1200329"/>
          </a:xfrm>
          <a:prstGeom prst="rect">
            <a:avLst/>
          </a:prstGeom>
          <a:noFill/>
          <a:ln>
            <a:solidFill>
              <a:schemeClr val="accent2"/>
            </a:solidFill>
          </a:ln>
        </p:spPr>
        <p:txBody>
          <a:bodyPr wrap="square">
            <a:spAutoFit/>
          </a:bodyPr>
          <a:lstStyle/>
          <a:p>
            <a:r>
              <a:rPr lang="en-GB" b="1" dirty="0">
                <a:solidFill>
                  <a:srgbClr val="002060"/>
                </a:solidFill>
              </a:rPr>
              <a:t>Bad Listener Disease </a:t>
            </a:r>
          </a:p>
          <a:p>
            <a:r>
              <a:rPr lang="en-GB" dirty="0"/>
              <a:t>Bad Listener Disease most often follows King’s/Queen’s Disease, although it can also precede it. Most of the time, it affects successful people and companies. The have-nots—people who are starting out, or companies that aren’t yet a factor in the market—most often are great listeners, because they want to learn from those “who have done it.” </a:t>
            </a:r>
          </a:p>
        </p:txBody>
      </p:sp>
      <p:sp>
        <p:nvSpPr>
          <p:cNvPr id="6" name="TextBox 5">
            <a:extLst>
              <a:ext uri="{FF2B5EF4-FFF2-40B4-BE49-F238E27FC236}">
                <a16:creationId xmlns:a16="http://schemas.microsoft.com/office/drawing/2014/main" id="{9FE4E4EE-10D9-EB61-F46B-C34E821B6DB7}"/>
              </a:ext>
            </a:extLst>
          </p:cNvPr>
          <p:cNvSpPr txBox="1"/>
          <p:nvPr/>
        </p:nvSpPr>
        <p:spPr>
          <a:xfrm>
            <a:off x="581890" y="2960913"/>
            <a:ext cx="11028218" cy="2308324"/>
          </a:xfrm>
          <a:prstGeom prst="rect">
            <a:avLst/>
          </a:prstGeom>
          <a:noFill/>
          <a:ln>
            <a:solidFill>
              <a:schemeClr val="accent2"/>
            </a:solidFill>
          </a:ln>
        </p:spPr>
        <p:txBody>
          <a:bodyPr wrap="square">
            <a:spAutoFit/>
          </a:bodyPr>
          <a:lstStyle/>
          <a:p>
            <a:r>
              <a:rPr lang="en-GB" b="1" dirty="0">
                <a:solidFill>
                  <a:srgbClr val="002060"/>
                </a:solidFill>
              </a:rPr>
              <a:t>Listen to the Market </a:t>
            </a:r>
          </a:p>
          <a:p>
            <a:r>
              <a:rPr lang="en-GB" dirty="0"/>
              <a:t>Listening to the market involves seeking an understanding of a situation and proactively responding to threats from competition. This is an essential process for both new and long-time market leaders. Market leaders especially need to be on the alert for threats from competitors, because these leaders have the most to lose. </a:t>
            </a:r>
          </a:p>
          <a:p>
            <a:endParaRPr lang="en-GB" dirty="0"/>
          </a:p>
          <a:p>
            <a:r>
              <a:rPr lang="en-GB" dirty="0"/>
              <a:t>Economist Joseph Schumpeter coined the phrase “creative destruction”: attack yourself before your competitor does. When you have the leading product or service in your market, and there’s something that can be done to improve it, “listen” to the market and make the improvement before your competitors do. </a:t>
            </a:r>
          </a:p>
        </p:txBody>
      </p:sp>
      <p:sp>
        <p:nvSpPr>
          <p:cNvPr id="7" name="TextBox 6">
            <a:extLst>
              <a:ext uri="{FF2B5EF4-FFF2-40B4-BE49-F238E27FC236}">
                <a16:creationId xmlns:a16="http://schemas.microsoft.com/office/drawing/2014/main" id="{11A25C62-4421-5208-2EE9-2B85CA163B1F}"/>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Tree>
    <p:extLst>
      <p:ext uri="{BB962C8B-B14F-4D97-AF65-F5344CB8AC3E}">
        <p14:creationId xmlns:p14="http://schemas.microsoft.com/office/powerpoint/2010/main" val="29341667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34</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AC62EDC2-14EB-3BC5-31FC-425F81D53388}"/>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
        <p:nvSpPr>
          <p:cNvPr id="5" name="TextBox 4">
            <a:extLst>
              <a:ext uri="{FF2B5EF4-FFF2-40B4-BE49-F238E27FC236}">
                <a16:creationId xmlns:a16="http://schemas.microsoft.com/office/drawing/2014/main" id="{F32D9535-19E8-C0A0-E88D-2978F957730E}"/>
              </a:ext>
            </a:extLst>
          </p:cNvPr>
          <p:cNvSpPr txBox="1"/>
          <p:nvPr/>
        </p:nvSpPr>
        <p:spPr>
          <a:xfrm>
            <a:off x="1212273" y="1804405"/>
            <a:ext cx="9451687" cy="3338735"/>
          </a:xfrm>
          <a:prstGeom prst="rect">
            <a:avLst/>
          </a:prstGeom>
          <a:noFill/>
        </p:spPr>
        <p:txBody>
          <a:bodyPr wrap="square">
            <a:spAutoFit/>
          </a:bodyPr>
          <a:lstStyle/>
          <a:p>
            <a:pPr>
              <a:lnSpc>
                <a:spcPct val="200000"/>
              </a:lnSpc>
            </a:pPr>
            <a:r>
              <a:rPr lang="en-GB" b="1" dirty="0">
                <a:solidFill>
                  <a:srgbClr val="002060"/>
                </a:solidFill>
              </a:rPr>
              <a:t>Listen to People, Too </a:t>
            </a:r>
            <a:endParaRPr lang="en-GB" dirty="0"/>
          </a:p>
          <a:p>
            <a:pPr>
              <a:lnSpc>
                <a:spcPct val="200000"/>
              </a:lnSpc>
            </a:pPr>
            <a:r>
              <a:rPr lang="en-GB" dirty="0"/>
              <a:t>Another type of “bad” listening is a failure to listen to individuals on a personal level. “Active” listening is difficult because it’s more than being quiet while someone talks—it’s not simply a 50-50 effort. Good listening is active listening, a 100 per cent effort to fully understand (though not necessarily agree with) the other person. Asking questions is the first rule of active listening so that you can make sure you fully understand the meaning of what the other party is saying.</a:t>
            </a:r>
          </a:p>
        </p:txBody>
      </p:sp>
    </p:spTree>
    <p:extLst>
      <p:ext uri="{BB962C8B-B14F-4D97-AF65-F5344CB8AC3E}">
        <p14:creationId xmlns:p14="http://schemas.microsoft.com/office/powerpoint/2010/main" val="23934911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97F3B4A6-2840-3F4C-BD57-37ED2EE283C4}"/>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
        <p:nvSpPr>
          <p:cNvPr id="5" name="TextBox 4">
            <a:extLst>
              <a:ext uri="{FF2B5EF4-FFF2-40B4-BE49-F238E27FC236}">
                <a16:creationId xmlns:a16="http://schemas.microsoft.com/office/drawing/2014/main" id="{1C9A5C57-ED44-7B11-781E-01A637240CFD}"/>
              </a:ext>
            </a:extLst>
          </p:cNvPr>
          <p:cNvSpPr txBox="1"/>
          <p:nvPr/>
        </p:nvSpPr>
        <p:spPr>
          <a:xfrm>
            <a:off x="274782" y="1219050"/>
            <a:ext cx="11783868" cy="4524315"/>
          </a:xfrm>
          <a:prstGeom prst="rect">
            <a:avLst/>
          </a:prstGeom>
          <a:noFill/>
        </p:spPr>
        <p:txBody>
          <a:bodyPr wrap="square">
            <a:spAutoFit/>
          </a:bodyPr>
          <a:lstStyle/>
          <a:p>
            <a:r>
              <a:rPr lang="en-GB" b="1" dirty="0">
                <a:solidFill>
                  <a:srgbClr val="002060"/>
                </a:solidFill>
              </a:rPr>
              <a:t>Growth for the Sake of Growth Disease </a:t>
            </a:r>
          </a:p>
          <a:p>
            <a:r>
              <a:rPr lang="en-GB" dirty="0"/>
              <a:t>Growth is very important, but it shouldn’t be the focus of leaders. </a:t>
            </a:r>
          </a:p>
          <a:p>
            <a:r>
              <a:rPr lang="en-GB" dirty="0"/>
              <a:t>Having a reason to grow is much more important. Growth for the sake of growth often results in the opposite of real growth a company losing its focus and ending up much smaller, or out of business. </a:t>
            </a:r>
          </a:p>
          <a:p>
            <a:endParaRPr lang="en-GB" dirty="0"/>
          </a:p>
          <a:p>
            <a:r>
              <a:rPr lang="en-GB" dirty="0"/>
              <a:t>Overexpansion is a fairly simple issue and it is a pretty easy trap to avoid, yet thousands of businesses fail each year from falling victim to it. Overexpansion means that you are growing your business too fast, that you have somehow confused success with expansion, and that your business is spinning out of control.</a:t>
            </a:r>
          </a:p>
          <a:p>
            <a:endParaRPr lang="en-GB" dirty="0"/>
          </a:p>
          <a:p>
            <a:r>
              <a:rPr lang="en-GB" dirty="0"/>
              <a:t>We can say that the signs are easy to recognize problems with customer service and quality. I would add that another tell-tale sign is losing key people often some of your best ones as a result of the stress of dealing with angry customers. </a:t>
            </a:r>
          </a:p>
          <a:p>
            <a:endParaRPr lang="en-GB" dirty="0"/>
          </a:p>
          <a:p>
            <a:r>
              <a:rPr lang="en-GB" dirty="0"/>
              <a:t>A great lesson is that no company is entitled to grow there should always be a good reason. Two of the best reasons are expanding your territory or acquiring unique technology. Another good reason is creating new products and services. This is what call “earned” growth. Creating new products and services is not the only way to generate new business; continuous improvement of existing products and services will produce new business that is well-earned. </a:t>
            </a:r>
          </a:p>
        </p:txBody>
      </p:sp>
    </p:spTree>
    <p:extLst>
      <p:ext uri="{BB962C8B-B14F-4D97-AF65-F5344CB8AC3E}">
        <p14:creationId xmlns:p14="http://schemas.microsoft.com/office/powerpoint/2010/main" val="2205271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5FA8B9C0-6C16-E9B7-75DE-A776D3FF3D99}"/>
              </a:ext>
            </a:extLst>
          </p:cNvPr>
          <p:cNvSpPr txBox="1"/>
          <p:nvPr/>
        </p:nvSpPr>
        <p:spPr>
          <a:xfrm>
            <a:off x="2678545" y="352962"/>
            <a:ext cx="6308437" cy="400110"/>
          </a:xfrm>
          <a:prstGeom prst="rect">
            <a:avLst/>
          </a:prstGeom>
          <a:noFill/>
        </p:spPr>
        <p:txBody>
          <a:bodyPr wrap="square">
            <a:spAutoFit/>
          </a:bodyPr>
          <a:lstStyle/>
          <a:p>
            <a:r>
              <a:rPr lang="en-GB" sz="2000" b="1" dirty="0">
                <a:solidFill>
                  <a:schemeClr val="bg2"/>
                </a:solidFill>
              </a:rPr>
              <a:t>Seven Deadly Leadership Diseases</a:t>
            </a:r>
          </a:p>
        </p:txBody>
      </p:sp>
      <p:sp>
        <p:nvSpPr>
          <p:cNvPr id="5" name="TextBox 4">
            <a:extLst>
              <a:ext uri="{FF2B5EF4-FFF2-40B4-BE49-F238E27FC236}">
                <a16:creationId xmlns:a16="http://schemas.microsoft.com/office/drawing/2014/main" id="{8843A4D1-0E2F-5ECB-4EDC-C3A0E0A64E3F}"/>
              </a:ext>
            </a:extLst>
          </p:cNvPr>
          <p:cNvSpPr txBox="1"/>
          <p:nvPr/>
        </p:nvSpPr>
        <p:spPr>
          <a:xfrm>
            <a:off x="1123949" y="1686820"/>
            <a:ext cx="9705975" cy="1295868"/>
          </a:xfrm>
          <a:prstGeom prst="rect">
            <a:avLst/>
          </a:prstGeom>
          <a:noFill/>
          <a:ln>
            <a:solidFill>
              <a:schemeClr val="accent2"/>
            </a:solidFill>
          </a:ln>
        </p:spPr>
        <p:txBody>
          <a:bodyPr wrap="square">
            <a:spAutoFit/>
          </a:bodyPr>
          <a:lstStyle/>
          <a:p>
            <a:pPr>
              <a:lnSpc>
                <a:spcPct val="150000"/>
              </a:lnSpc>
            </a:pPr>
            <a:r>
              <a:rPr lang="en-GB" b="1" dirty="0">
                <a:solidFill>
                  <a:srgbClr val="002060"/>
                </a:solidFill>
              </a:rPr>
              <a:t>Spending More Than You Make Disease</a:t>
            </a:r>
          </a:p>
          <a:p>
            <a:pPr>
              <a:lnSpc>
                <a:spcPct val="150000"/>
              </a:lnSpc>
            </a:pPr>
            <a:r>
              <a:rPr lang="en-GB" dirty="0"/>
              <a:t> Growing too fast often results in cash-flow problems, which, if we’re to adhere to our earlier principle that “cash is king,” can spell the death knell for a company. You spend more than your annual income</a:t>
            </a:r>
          </a:p>
        </p:txBody>
      </p:sp>
      <p:sp>
        <p:nvSpPr>
          <p:cNvPr id="7" name="TextBox 6">
            <a:extLst>
              <a:ext uri="{FF2B5EF4-FFF2-40B4-BE49-F238E27FC236}">
                <a16:creationId xmlns:a16="http://schemas.microsoft.com/office/drawing/2014/main" id="{12169F50-FD4D-5888-A6F2-A59A321ECCE0}"/>
              </a:ext>
            </a:extLst>
          </p:cNvPr>
          <p:cNvSpPr txBox="1"/>
          <p:nvPr/>
        </p:nvSpPr>
        <p:spPr>
          <a:xfrm>
            <a:off x="1047749" y="3463533"/>
            <a:ext cx="9782175" cy="1711366"/>
          </a:xfrm>
          <a:prstGeom prst="rect">
            <a:avLst/>
          </a:prstGeom>
          <a:noFill/>
          <a:ln>
            <a:solidFill>
              <a:schemeClr val="accent2"/>
            </a:solidFill>
          </a:ln>
        </p:spPr>
        <p:txBody>
          <a:bodyPr wrap="square">
            <a:spAutoFit/>
          </a:bodyPr>
          <a:lstStyle/>
          <a:p>
            <a:pPr>
              <a:lnSpc>
                <a:spcPct val="150000"/>
              </a:lnSpc>
            </a:pPr>
            <a:r>
              <a:rPr lang="en-GB" b="1" dirty="0">
                <a:solidFill>
                  <a:srgbClr val="002060"/>
                </a:solidFill>
              </a:rPr>
              <a:t>Millionaires’ Disease </a:t>
            </a:r>
          </a:p>
          <a:p>
            <a:pPr>
              <a:lnSpc>
                <a:spcPct val="150000"/>
              </a:lnSpc>
            </a:pPr>
            <a:r>
              <a:rPr lang="en-GB" dirty="0"/>
              <a:t>Deciding to do something simply because you can afford it bypasses the necessary “homework,” and will most often land you on the losing end of the financial equation. Millionaires’ Disease is the quickest and easiest way to end up not having the money to do the right thing.</a:t>
            </a:r>
          </a:p>
        </p:txBody>
      </p:sp>
    </p:spTree>
    <p:extLst>
      <p:ext uri="{BB962C8B-B14F-4D97-AF65-F5344CB8AC3E}">
        <p14:creationId xmlns:p14="http://schemas.microsoft.com/office/powerpoint/2010/main" val="38071140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
        <p:nvSpPr>
          <p:cNvPr id="5" name="TextBox 4">
            <a:extLst>
              <a:ext uri="{FF2B5EF4-FFF2-40B4-BE49-F238E27FC236}">
                <a16:creationId xmlns:a16="http://schemas.microsoft.com/office/drawing/2014/main" id="{8A9A1796-6166-CA14-90E9-B348E6A33AD4}"/>
              </a:ext>
            </a:extLst>
          </p:cNvPr>
          <p:cNvSpPr txBox="1"/>
          <p:nvPr/>
        </p:nvSpPr>
        <p:spPr>
          <a:xfrm>
            <a:off x="2790593" y="279459"/>
            <a:ext cx="6094140" cy="369332"/>
          </a:xfrm>
          <a:prstGeom prst="rect">
            <a:avLst/>
          </a:prstGeom>
          <a:noFill/>
        </p:spPr>
        <p:txBody>
          <a:bodyPr wrap="square">
            <a:spAutoFit/>
          </a:bodyPr>
          <a:lstStyle/>
          <a:p>
            <a:pPr algn="just">
              <a:spcBef>
                <a:spcPts val="1200"/>
              </a:spcBef>
              <a:spcAft>
                <a:spcPts val="800"/>
              </a:spcAft>
            </a:pPr>
            <a:r>
              <a:rPr lang="en-GB" sz="18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This lecture covered the following topics</a:t>
            </a:r>
            <a:endParaRPr lang="en-GB" sz="16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2911BE88-DD2C-5453-B479-EC8F53A73590}"/>
              </a:ext>
            </a:extLst>
          </p:cNvPr>
          <p:cNvSpPr txBox="1"/>
          <p:nvPr/>
        </p:nvSpPr>
        <p:spPr>
          <a:xfrm>
            <a:off x="395849" y="1582340"/>
            <a:ext cx="11430001" cy="3693319"/>
          </a:xfrm>
          <a:prstGeom prst="rect">
            <a:avLst/>
          </a:prstGeom>
          <a:noFill/>
        </p:spPr>
        <p:txBody>
          <a:bodyPr wrap="square">
            <a:spAutoFit/>
          </a:bodyPr>
          <a:lstStyle/>
          <a:p>
            <a:pPr algn="just"/>
            <a:r>
              <a:rPr lang="en-GB" b="1" dirty="0">
                <a:solidFill>
                  <a:srgbClr val="002060"/>
                </a:solidFill>
              </a:rPr>
              <a:t>Bottom-Line Blindness Disease</a:t>
            </a:r>
          </a:p>
          <a:p>
            <a:pPr algn="just"/>
            <a:endParaRPr lang="en-GB" dirty="0"/>
          </a:p>
          <a:p>
            <a:pPr algn="just"/>
            <a:r>
              <a:rPr lang="en-GB" dirty="0"/>
              <a:t> Over the years we’ve bumped into a very common phenomenon in business that I call “bottom-line blindness”: if the bottom line is good, blindness to everything else becomes the norm. Working for both large and small companies, I found that if the profit and loss statement for the month was good, no one asked why it was good, nor did they seem to care. However, when the bottom line was bad—look out! The questions came fast and furious, and you’d better have the answers or find them. Bottom-line blindness often includes a “win at all costs” attitude and culture. In these situations “the ends justify the means,” regardless of what’s involved in the “ends,” or bottom line.</a:t>
            </a:r>
          </a:p>
          <a:p>
            <a:pPr algn="just"/>
            <a:endParaRPr lang="en-GB" dirty="0"/>
          </a:p>
          <a:p>
            <a:pPr algn="just"/>
            <a:r>
              <a:rPr lang="en-GB" dirty="0"/>
              <a:t> How do we solve bottom-line blindness? We can learn a lot about the solution from former Green Bay Packers coach Vince Lombardi, who openly regretted once saying, “Winning isn’t the most important thing; it’s the only thing.” According to his players and those who knew him well, he was a stickler for the basics. His focus was on fundamentals, discipline, and love—the members of the team had to care about each other. </a:t>
            </a:r>
          </a:p>
        </p:txBody>
      </p:sp>
    </p:spTree>
    <p:extLst>
      <p:ext uri="{BB962C8B-B14F-4D97-AF65-F5344CB8AC3E}">
        <p14:creationId xmlns:p14="http://schemas.microsoft.com/office/powerpoint/2010/main" val="24706180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457626"/>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Tree>
    <p:extLst>
      <p:ext uri="{BB962C8B-B14F-4D97-AF65-F5344CB8AC3E}">
        <p14:creationId xmlns:p14="http://schemas.microsoft.com/office/powerpoint/2010/main" val="3936740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4" name="TextBox 3">
            <a:extLst>
              <a:ext uri="{FF2B5EF4-FFF2-40B4-BE49-F238E27FC236}">
                <a16:creationId xmlns:a16="http://schemas.microsoft.com/office/drawing/2014/main" id="{4845573C-2E4D-0EEF-D086-CA90293FC438}"/>
              </a:ext>
            </a:extLst>
          </p:cNvPr>
          <p:cNvSpPr txBox="1"/>
          <p:nvPr/>
        </p:nvSpPr>
        <p:spPr>
          <a:xfrm>
            <a:off x="1427480" y="2686288"/>
            <a:ext cx="8757920" cy="2766911"/>
          </a:xfrm>
          <a:prstGeom prst="rect">
            <a:avLst/>
          </a:prstGeom>
          <a:solidFill>
            <a:schemeClr val="accent1">
              <a:lumMod val="75000"/>
            </a:schemeClr>
          </a:solidFill>
        </p:spPr>
        <p:txBody>
          <a:bodyPr wrap="square">
            <a:spAutoFit/>
          </a:bodyPr>
          <a:lstStyle/>
          <a:p>
            <a:pPr algn="ctr">
              <a:lnSpc>
                <a:spcPct val="150000"/>
              </a:lnSpc>
            </a:pPr>
            <a:r>
              <a:rPr lang="en-GB" sz="4000" b="1" i="1" dirty="0">
                <a:solidFill>
                  <a:schemeClr val="accent4">
                    <a:lumMod val="20000"/>
                    <a:lumOff val="80000"/>
                  </a:schemeClr>
                </a:solidFill>
              </a:rPr>
              <a:t>In the next lecture, we will move to the second part of the course, which is Organizational Behaviour</a:t>
            </a:r>
          </a:p>
        </p:txBody>
      </p:sp>
      <p:pic>
        <p:nvPicPr>
          <p:cNvPr id="8198" name="Picture 6" descr="Pay Attention Images – Browse 269,536 Stock Photos, Vectors, and Video |  Adobe Stock">
            <a:extLst>
              <a:ext uri="{FF2B5EF4-FFF2-40B4-BE49-F238E27FC236}">
                <a16:creationId xmlns:a16="http://schemas.microsoft.com/office/drawing/2014/main" id="{00BB6F99-76A7-8162-9C46-FB3FA1661EE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962" t="26018" r="15349" b="25669"/>
          <a:stretch/>
        </p:blipFill>
        <p:spPr bwMode="auto">
          <a:xfrm>
            <a:off x="2814319" y="988633"/>
            <a:ext cx="5252721" cy="15890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F8CBAF0-02FD-7092-5E81-6A56579DC2D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Tree>
    <p:extLst>
      <p:ext uri="{BB962C8B-B14F-4D97-AF65-F5344CB8AC3E}">
        <p14:creationId xmlns:p14="http://schemas.microsoft.com/office/powerpoint/2010/main" val="34756403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346364" y="2730443"/>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Tree>
    <p:extLst>
      <p:ext uri="{BB962C8B-B14F-4D97-AF65-F5344CB8AC3E}">
        <p14:creationId xmlns:p14="http://schemas.microsoft.com/office/powerpoint/2010/main" val="40120321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41</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5</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14257</TotalTime>
  <Words>4492</Words>
  <Application>Microsoft Office PowerPoint</Application>
  <PresentationFormat>Widescreen</PresentationFormat>
  <Paragraphs>351</Paragraphs>
  <Slides>41</Slides>
  <Notes>40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Arial</vt:lpstr>
      <vt:lpstr>Brush Script MT</vt:lpstr>
      <vt:lpstr>Calibri</vt:lpstr>
      <vt:lpstr>Calibri Light</vt:lpstr>
      <vt:lpstr>Georgia</vt:lpstr>
      <vt:lpstr>Roboto</vt:lpstr>
      <vt:lpstr>Tajawal Medium</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29</cp:revision>
  <dcterms:created xsi:type="dcterms:W3CDTF">2023-02-04T13:27:34Z</dcterms:created>
  <dcterms:modified xsi:type="dcterms:W3CDTF">2023-03-02T22:03:51Z</dcterms:modified>
</cp:coreProperties>
</file>