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5"/>
  </p:notesMasterIdLst>
  <p:sldIdLst>
    <p:sldId id="480" r:id="rId5"/>
    <p:sldId id="303" r:id="rId6"/>
    <p:sldId id="271" r:id="rId7"/>
    <p:sldId id="313" r:id="rId8"/>
    <p:sldId id="276" r:id="rId9"/>
    <p:sldId id="496" r:id="rId10"/>
    <p:sldId id="499" r:id="rId11"/>
    <p:sldId id="500" r:id="rId12"/>
    <p:sldId id="498" r:id="rId13"/>
    <p:sldId id="34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96"/>
            <p14:sldId id="499"/>
            <p14:sldId id="500"/>
            <p14:sldId id="49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46393C-DCF5-7DB5-959F-0AD9FDA3980F}" v="4" dt="2025-04-30T14:47:08.05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6" d="100"/>
          <a:sy n="76" d="100"/>
        </p:scale>
        <p:origin x="84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6406707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Wesam Ahmed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169868" y="5098781"/>
            <a:ext cx="2954655" cy="707886"/>
          </a:xfrm>
          <a:prstGeom prst="rect">
            <a:avLst/>
          </a:prstGeom>
          <a:noFill/>
        </p:spPr>
        <p:txBody>
          <a:bodyPr wrap="none" rtlCol="0">
            <a:spAutoFit/>
          </a:bodyPr>
          <a:lstStyle/>
          <a:p>
            <a:r>
              <a:rPr lang="en-US" sz="2000" dirty="0">
                <a:latin typeface="Alexandria" charset="0"/>
                <a:cs typeface="Alexandria" charset="0"/>
              </a:rPr>
              <a:t>IT393‎</a:t>
            </a:r>
          </a:p>
          <a:p>
            <a:r>
              <a:rPr lang="en-US" sz="2000" dirty="0">
                <a:latin typeface="Alexandria" charset="0"/>
                <a:cs typeface="Alexandria" charset="0"/>
              </a:rPr>
              <a:t>Business Intelligence	</a:t>
            </a:r>
          </a:p>
        </p:txBody>
      </p:sp>
      <p:sp>
        <p:nvSpPr>
          <p:cNvPr id="14" name="Oval 13"/>
          <p:cNvSpPr/>
          <p:nvPr/>
        </p:nvSpPr>
        <p:spPr>
          <a:xfrm>
            <a:off x="6200343" y="-320675"/>
            <a:ext cx="7410450" cy="7410450"/>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13" name="Video 12">
            <a:hlinkClick r:id="" action="ppaction://media"/>
            <a:extLst>
              <a:ext uri="{FF2B5EF4-FFF2-40B4-BE49-F238E27FC236}">
                <a16:creationId xmlns:a16="http://schemas.microsoft.com/office/drawing/2014/main" id="{09741B57-11ED-5A04-742B-958A7FCA788B}"/>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rcRect l="21875" r="2187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1902"/>
    </mc:Choice>
    <mc:Fallback>
      <p:transition spd="slow" advTm="19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3"/>
                </p:tgtEl>
              </p:cMediaNode>
            </p:video>
            <p:seq concurrent="1" nextAc="seek">
              <p:cTn id="8" restart="whenNotActive" fill="hold" evtFilter="cancelBubble" nodeType="interactiveSeq">
                <p:stCondLst>
                  <p:cond evt="onClick" delay="0">
                    <p:tgtEl>
                      <p:spTgt spid="1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3"/>
                                        </p:tgtEl>
                                      </p:cBhvr>
                                    </p:cmd>
                                  </p:childTnLst>
                                </p:cTn>
                              </p:par>
                            </p:childTnLst>
                          </p:cTn>
                        </p:par>
                      </p:childTnLst>
                    </p:cTn>
                  </p:par>
                </p:childTnLst>
              </p:cTn>
              <p:nextCondLst>
                <p:cond evt="onClick" delay="0">
                  <p:tgtEl>
                    <p:spTgt spid="13"/>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031570" cy="2123658"/>
          </a:xfrm>
          <a:prstGeom prst="rect">
            <a:avLst/>
          </a:prstGeom>
          <a:noFill/>
        </p:spPr>
        <p:txBody>
          <a:bodyPr wrap="none" rtlCol="0">
            <a:spAutoFit/>
          </a:bodyPr>
          <a:lstStyle/>
          <a:p>
            <a:r>
              <a:rPr lang="en-US" sz="4400" b="1" dirty="0">
                <a:solidFill>
                  <a:srgbClr val="00B0F0"/>
                </a:solidFill>
                <a:latin typeface="Alexandria" charset="0"/>
                <a:cs typeface="Alexandria" charset="0"/>
              </a:rPr>
              <a:t>Introduction to </a:t>
            </a:r>
          </a:p>
          <a:p>
            <a:r>
              <a:rPr lang="en-US" sz="4400" b="1" dirty="0">
                <a:solidFill>
                  <a:srgbClr val="00B0F0"/>
                </a:solidFill>
                <a:latin typeface="Alexandria" charset="0"/>
              </a:rPr>
              <a:t>Business Intelligence</a:t>
            </a:r>
          </a:p>
          <a:p>
            <a:r>
              <a:rPr lang="en-US" sz="4400" b="1" dirty="0">
                <a:solidFill>
                  <a:srgbClr val="00B0F0"/>
                </a:solidFill>
                <a:latin typeface="Alexandria" charset="0"/>
              </a:rPr>
              <a:t> </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1" name="TextBox 10"/>
          <p:cNvSpPr txBox="1"/>
          <p:nvPr/>
        </p:nvSpPr>
        <p:spPr>
          <a:xfrm>
            <a:off x="6393369" y="4757816"/>
            <a:ext cx="2954655" cy="707886"/>
          </a:xfrm>
          <a:prstGeom prst="rect">
            <a:avLst/>
          </a:prstGeom>
          <a:noFill/>
        </p:spPr>
        <p:txBody>
          <a:bodyPr wrap="none" rtlCol="0">
            <a:spAutoFit/>
          </a:bodyPr>
          <a:lstStyle/>
          <a:p>
            <a:r>
              <a:rPr lang="en-US" sz="2000" dirty="0">
                <a:latin typeface="Alexandria" charset="0"/>
                <a:cs typeface="Alexandria" charset="0"/>
              </a:rPr>
              <a:t>IT393‎</a:t>
            </a:r>
          </a:p>
          <a:p>
            <a:r>
              <a:rPr lang="en-US" sz="2000" dirty="0">
                <a:latin typeface="Alexandria" charset="0"/>
                <a:cs typeface="Alexandria" charset="0"/>
              </a:rPr>
              <a:t>Business Intelligence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Wesam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4762522"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Business Intelligence(BI</a:t>
            </a:r>
            <a:r>
              <a:rPr lang="en-US" sz="2800" b="1" dirty="0">
                <a:solidFill>
                  <a:srgbClr val="00B0F0"/>
                </a:solidFill>
                <a:latin typeface="Alexandria" charset="0"/>
              </a:rPr>
              <a:t>) (Cr 3)</a:t>
            </a:r>
          </a:p>
        </p:txBody>
      </p:sp>
      <p:sp>
        <p:nvSpPr>
          <p:cNvPr id="43" name="TextBox 42"/>
          <p:cNvSpPr txBox="1"/>
          <p:nvPr/>
        </p:nvSpPr>
        <p:spPr>
          <a:xfrm>
            <a:off x="5038182" y="1167623"/>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Table 1">
            <a:extLst>
              <a:ext uri="{FF2B5EF4-FFF2-40B4-BE49-F238E27FC236}">
                <a16:creationId xmlns:a16="http://schemas.microsoft.com/office/drawing/2014/main" id="{3DC0CE6D-2A15-50FB-F2CC-430E5F233D29}"/>
              </a:ext>
            </a:extLst>
          </p:cNvPr>
          <p:cNvGraphicFramePr>
            <a:graphicFrameLocks noGrp="1"/>
          </p:cNvGraphicFramePr>
          <p:nvPr>
            <p:extLst>
              <p:ext uri="{D42A27DB-BD31-4B8C-83A1-F6EECF244321}">
                <p14:modId xmlns:p14="http://schemas.microsoft.com/office/powerpoint/2010/main" val="2364267184"/>
              </p:ext>
            </p:extLst>
          </p:nvPr>
        </p:nvGraphicFramePr>
        <p:xfrm>
          <a:off x="1132459" y="4856224"/>
          <a:ext cx="4935429" cy="1892108"/>
        </p:xfrm>
        <a:graphic>
          <a:graphicData uri="http://schemas.openxmlformats.org/drawingml/2006/table">
            <a:tbl>
              <a:tblPr firstRow="1" bandRow="1">
                <a:tableStyleId>{5C22544A-7EE6-4342-B048-85BDC9FD1C3A}</a:tableStyleId>
              </a:tblPr>
              <a:tblGrid>
                <a:gridCol w="1882395">
                  <a:extLst>
                    <a:ext uri="{9D8B030D-6E8A-4147-A177-3AD203B41FA5}">
                      <a16:colId xmlns:a16="http://schemas.microsoft.com/office/drawing/2014/main" val="3032180197"/>
                    </a:ext>
                  </a:extLst>
                </a:gridCol>
                <a:gridCol w="3053034">
                  <a:extLst>
                    <a:ext uri="{9D8B030D-6E8A-4147-A177-3AD203B41FA5}">
                      <a16:colId xmlns:a16="http://schemas.microsoft.com/office/drawing/2014/main" val="255462716"/>
                    </a:ext>
                  </a:extLst>
                </a:gridCol>
              </a:tblGrid>
              <a:tr h="473027">
                <a:tc>
                  <a:txBody>
                    <a:bodyPr/>
                    <a:lstStyle/>
                    <a:p>
                      <a:r>
                        <a:rPr lang="en-US" dirty="0"/>
                        <a:t>Course Title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lt1"/>
                          </a:solidFill>
                          <a:latin typeface="+mn-lt"/>
                          <a:ea typeface="+mn-ea"/>
                          <a:cs typeface="+mn-cs"/>
                        </a:rPr>
                        <a:t>Business Intelligence(BI)</a:t>
                      </a:r>
                    </a:p>
                  </a:txBody>
                  <a:tcPr/>
                </a:tc>
                <a:extLst>
                  <a:ext uri="{0D108BD9-81ED-4DB2-BD59-A6C34878D82A}">
                    <a16:rowId xmlns:a16="http://schemas.microsoft.com/office/drawing/2014/main" val="206022833"/>
                  </a:ext>
                </a:extLst>
              </a:tr>
              <a:tr h="473027">
                <a:tc>
                  <a:txBody>
                    <a:bodyPr/>
                    <a:lstStyle/>
                    <a:p>
                      <a:r>
                        <a:rPr lang="en-US" dirty="0"/>
                        <a:t>Course Code</a:t>
                      </a:r>
                    </a:p>
                  </a:txBody>
                  <a:tcPr/>
                </a:tc>
                <a:tc>
                  <a:txBody>
                    <a:bodyPr/>
                    <a:lstStyle/>
                    <a:p>
                      <a:r>
                        <a:rPr lang="en-US" dirty="0"/>
                        <a:t>IT393‎</a:t>
                      </a:r>
                    </a:p>
                  </a:txBody>
                  <a:tcPr/>
                </a:tc>
                <a:extLst>
                  <a:ext uri="{0D108BD9-81ED-4DB2-BD59-A6C34878D82A}">
                    <a16:rowId xmlns:a16="http://schemas.microsoft.com/office/drawing/2014/main" val="3475974099"/>
                  </a:ext>
                </a:extLst>
              </a:tr>
              <a:tr h="473027">
                <a:tc>
                  <a:txBody>
                    <a:bodyPr/>
                    <a:lstStyle/>
                    <a:p>
                      <a:r>
                        <a:rPr lang="en-US" dirty="0"/>
                        <a:t>Prerequisites</a:t>
                      </a:r>
                    </a:p>
                  </a:txBody>
                  <a:tcPr/>
                </a:tc>
                <a:tc>
                  <a:txBody>
                    <a:bodyPr/>
                    <a:lstStyle/>
                    <a:p>
                      <a:r>
                        <a:rPr lang="en-US" dirty="0"/>
                        <a:t> IT261, IT383</a:t>
                      </a:r>
                    </a:p>
                  </a:txBody>
                  <a:tcPr/>
                </a:tc>
                <a:extLst>
                  <a:ext uri="{0D108BD9-81ED-4DB2-BD59-A6C34878D82A}">
                    <a16:rowId xmlns:a16="http://schemas.microsoft.com/office/drawing/2014/main" val="1600078807"/>
                  </a:ext>
                </a:extLst>
              </a:tr>
              <a:tr h="473027">
                <a:tc>
                  <a:txBody>
                    <a:bodyPr/>
                    <a:lstStyle/>
                    <a:p>
                      <a:r>
                        <a:rPr lang="en-US" dirty="0"/>
                        <a:t>University</a:t>
                      </a:r>
                    </a:p>
                  </a:txBody>
                  <a:tcPr/>
                </a:tc>
                <a:tc>
                  <a:txBody>
                    <a:bodyPr/>
                    <a:lstStyle/>
                    <a:p>
                      <a:r>
                        <a:rPr lang="en-US" dirty="0"/>
                        <a:t>Midocean University</a:t>
                      </a:r>
                    </a:p>
                  </a:txBody>
                  <a:tcPr/>
                </a:tc>
                <a:extLst>
                  <a:ext uri="{0D108BD9-81ED-4DB2-BD59-A6C34878D82A}">
                    <a16:rowId xmlns:a16="http://schemas.microsoft.com/office/drawing/2014/main" val="3146486985"/>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 Course Description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349007"/>
            <a:ext cx="8702666" cy="4739759"/>
          </a:xfrm>
          <a:prstGeom prst="rect">
            <a:avLst/>
          </a:prstGeom>
          <a:noFill/>
        </p:spPr>
        <p:txBody>
          <a:bodyPr wrap="square" rtlCol="0">
            <a:spAutoFit/>
          </a:bodyPr>
          <a:lstStyle/>
          <a:p>
            <a:pPr algn="just">
              <a:lnSpc>
                <a:spcPct val="150000"/>
              </a:lnSpc>
            </a:pPr>
            <a:r>
              <a:rPr lang="en-US" sz="1600" dirty="0">
                <a:latin typeface="Times New Roman" panose="02020603050405020304" pitchFamily="18" charset="0"/>
                <a:cs typeface="Times New Roman" panose="02020603050405020304" pitchFamily="18" charset="0"/>
              </a:rPr>
              <a:t>Business intelligence is an umbrella term that combines architectures, tools, databases, analytical tools, applications and methodologies. The major objectives of business intelligence is to enable interactive access to data and to give business managers the ability to conduct analysis and make better decisions. Decision support systems are computer-based information systems that combine models/methods and data in an attempt to solve semi/non-structured decision problems with extensive user involvement through a friendly user interface. Business high-level decisions are often semi/non-structured and require an increased level of intelligent and technical support, in particular, when they become rich in data. Decision support systems can be integrated with variable business intelligence techniques to support related decision problem solving. The subject covers how to design, implement and integrate business intelligence techniques with methods to support business decision-making. The students will be made familiar with Data warehouse, OLAP, Data and Text Mining and data visualization in order to understand different component of Business Intelligence systems.</a:t>
            </a:r>
          </a:p>
          <a:p>
            <a:endParaRPr lang="en-US"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572287" y="1412953"/>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p:cNvSpPr txBox="1"/>
          <p:nvPr/>
        </p:nvSpPr>
        <p:spPr>
          <a:xfrm>
            <a:off x="2449360" y="754735"/>
            <a:ext cx="3902032" cy="523220"/>
          </a:xfrm>
          <a:prstGeom prst="rect">
            <a:avLst/>
          </a:prstGeom>
          <a:noFill/>
        </p:spPr>
        <p:txBody>
          <a:bodyPr wrap="square" rtlCol="0">
            <a:spAutoFit/>
          </a:bodyPr>
          <a:lstStyle/>
          <a:p>
            <a:r>
              <a:rPr lang="en-US" sz="2800" b="1" dirty="0">
                <a:latin typeface="Alexandria" charset="0"/>
                <a:cs typeface="Alexandria" charset="0"/>
              </a:rPr>
              <a:t>Course Objective: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825500" y="2119371"/>
            <a:ext cx="10541000" cy="2795958"/>
          </a:xfrm>
          <a:prstGeom prst="rect">
            <a:avLst/>
          </a:prstGeom>
          <a:noFill/>
        </p:spPr>
        <p:txBody>
          <a:bodyPr wrap="square" rtlCol="0">
            <a:spAutoFit/>
          </a:bodyPr>
          <a:lstStyle/>
          <a:p>
            <a:pPr marR="0" lvl="0" algn="just" defTabSz="914400" rtl="0" eaLnBrk="0" fontAlgn="base" latinLnBrk="0" hangingPunct="0">
              <a:lnSpc>
                <a:spcPct val="150000"/>
              </a:lnSpc>
              <a:spcBef>
                <a:spcPct val="0"/>
              </a:spcBef>
              <a:spcAft>
                <a:spcPct val="0"/>
              </a:spcAft>
              <a:buClrTx/>
              <a:buSzTx/>
              <a:tabLst/>
            </a:pPr>
            <a:r>
              <a:rPr lang="en-US" sz="2400" dirty="0">
                <a:latin typeface="Times New Roman" panose="02020603050405020304" pitchFamily="18" charset="0"/>
                <a:cs typeface="Times New Roman" panose="02020603050405020304" pitchFamily="18" charset="0"/>
              </a:rPr>
              <a:t>To provide students with a comprehensive understanding of Business Intelligence (BI) concepts, methodologies, tools, and applications, enabling them to effectively use operational data to create data warehouses, apply data mining and analytics techniques to gain new insights into organizational operations, and understand the design and implementation of BI systems for effective business problem-solving.</a:t>
            </a:r>
            <a:endParaRPr lang="en-US" altLang="en-US" sz="2400"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8FA63B-24CC-F4F8-0D10-4A957151C6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94B993-5D18-44E6-EC4C-7E09B4DC9CE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4B9182AC-CD2D-6364-CBB6-45FEC9E43630}"/>
              </a:ext>
            </a:extLst>
          </p:cNvPr>
          <p:cNvSpPr txBox="1"/>
          <p:nvPr/>
        </p:nvSpPr>
        <p:spPr>
          <a:xfrm>
            <a:off x="2346764" y="1048836"/>
            <a:ext cx="5202171" cy="523220"/>
          </a:xfrm>
          <a:prstGeom prst="rect">
            <a:avLst/>
          </a:prstGeom>
          <a:noFill/>
        </p:spPr>
        <p:txBody>
          <a:bodyPr wrap="square" rtlCol="0">
            <a:spAutoFit/>
          </a:bodyPr>
          <a:lstStyle/>
          <a:p>
            <a:r>
              <a:rPr lang="en-US" sz="2800" b="1" dirty="0">
                <a:latin typeface="Alexandria" charset="0"/>
                <a:cs typeface="Alexandria" charset="0"/>
              </a:rPr>
              <a:t>Course Learning Outcomes:</a:t>
            </a:r>
          </a:p>
        </p:txBody>
      </p:sp>
      <p:sp>
        <p:nvSpPr>
          <p:cNvPr id="5" name="Rectangle 4">
            <a:extLst>
              <a:ext uri="{FF2B5EF4-FFF2-40B4-BE49-F238E27FC236}">
                <a16:creationId xmlns:a16="http://schemas.microsoft.com/office/drawing/2014/main" id="{4E3C97E8-B5AE-5797-CC43-AC6830DCC0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251941B-AD1D-AA60-302B-662CD7E30B5D}"/>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1882C132-CB43-893C-7B10-60EF14922685}"/>
              </a:ext>
            </a:extLst>
          </p:cNvPr>
          <p:cNvSpPr txBox="1"/>
          <p:nvPr/>
        </p:nvSpPr>
        <p:spPr>
          <a:xfrm>
            <a:off x="825500" y="2119371"/>
            <a:ext cx="10541000" cy="3736279"/>
          </a:xfrm>
          <a:prstGeom prst="rect">
            <a:avLst/>
          </a:prstGeom>
          <a:noFill/>
        </p:spPr>
        <p:txBody>
          <a:bodyPr wrap="square" rtlCol="0">
            <a:spAutoFit/>
          </a:bodyPr>
          <a:lstStyle/>
          <a:p>
            <a:pPr marL="457200" marR="0" lvl="0" indent="-457200" algn="just"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Understands the importance of Business Intelligence in today's competitive  business environment</a:t>
            </a:r>
          </a:p>
          <a:p>
            <a:pPr marL="457200" marR="0" lvl="0" indent="-457200" algn="just"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Understands the basic concepts, BI architectures, methodologies, and strategies as well as with tools and methods used in the business environment</a:t>
            </a:r>
          </a:p>
          <a:p>
            <a:pPr marL="457200" marR="0" lvl="0" indent="-457200" algn="l" defTabSz="914400" rtl="0" eaLnBrk="0" fontAlgn="base" latinLnBrk="0" hangingPunct="0">
              <a:lnSpc>
                <a:spcPct val="150000"/>
              </a:lnSpc>
              <a:spcBef>
                <a:spcPct val="0"/>
              </a:spcBef>
              <a:spcAft>
                <a:spcPct val="0"/>
              </a:spcAft>
              <a:buClrTx/>
              <a:buSzTx/>
              <a:buFont typeface="+mj-lt"/>
              <a:buAutoNum type="arabicPeriod"/>
              <a:tabLst/>
            </a:pPr>
            <a:r>
              <a:rPr lang="en-US" sz="2000" dirty="0">
                <a:latin typeface="Times New Roman" panose="02020603050405020304" pitchFamily="18" charset="0"/>
                <a:cs typeface="Times New Roman" panose="02020603050405020304" pitchFamily="18" charset="0"/>
              </a:rPr>
              <a:t>Grasp  the </a:t>
            </a:r>
            <a:r>
              <a:rPr lang="en-US" altLang="en-US" sz="2000" dirty="0">
                <a:latin typeface="Times New Roman" panose="02020603050405020304" pitchFamily="18" charset="0"/>
                <a:cs typeface="Times New Roman" panose="02020603050405020304" pitchFamily="18" charset="0"/>
              </a:rPr>
              <a:t>basic knowledge of the ETL process</a:t>
            </a:r>
          </a:p>
          <a:p>
            <a:pPr marL="457200" marR="0" lvl="0" indent="-457200" algn="l" defTabSz="914400" rtl="0" eaLnBrk="0" fontAlgn="base" latinLnBrk="0" hangingPunct="0">
              <a:lnSpc>
                <a:spcPct val="150000"/>
              </a:lnSpc>
              <a:spcBef>
                <a:spcPct val="0"/>
              </a:spcBef>
              <a:spcAft>
                <a:spcPct val="0"/>
              </a:spcAft>
              <a:buClrTx/>
              <a:buSzTx/>
              <a:buFont typeface="+mj-lt"/>
              <a:buAutoNum type="arabicPeriod"/>
              <a:tabLst/>
            </a:pPr>
            <a:r>
              <a:rPr lang="en-US" sz="2000" dirty="0">
                <a:latin typeface="Times New Roman" panose="02020603050405020304" pitchFamily="18" charset="0"/>
                <a:cs typeface="Times New Roman" panose="02020603050405020304" pitchFamily="18" charset="0"/>
              </a:rPr>
              <a:t>Grasp the </a:t>
            </a:r>
            <a:r>
              <a:rPr lang="en-US" altLang="en-US" sz="2000" dirty="0">
                <a:latin typeface="Times New Roman" panose="02020603050405020304" pitchFamily="18" charset="0"/>
                <a:cs typeface="Times New Roman" panose="02020603050405020304" pitchFamily="18" charset="0"/>
              </a:rPr>
              <a:t>basic understanding of business-driven agile BI-development</a:t>
            </a:r>
          </a:p>
          <a:p>
            <a:pPr marL="457200" marR="0" lvl="0" indent="-457200" algn="l" defTabSz="914400" rtl="0" eaLnBrk="0" fontAlgn="base" latinLnBrk="0" hangingPunct="0">
              <a:lnSpc>
                <a:spcPct val="150000"/>
              </a:lnSpc>
              <a:spcBef>
                <a:spcPct val="0"/>
              </a:spcBef>
              <a:spcAft>
                <a:spcPct val="0"/>
              </a:spcAft>
              <a:buClrTx/>
              <a:buSzTx/>
              <a:buFont typeface="+mj-lt"/>
              <a:buAutoNum type="arabicPeriod"/>
              <a:tabLst/>
            </a:pPr>
            <a:r>
              <a:rPr lang="en-US" altLang="en-US"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Demonstrate basic skills in using two leading BI tools (e.g., Tableau, Power BI)</a:t>
            </a:r>
          </a:p>
          <a:p>
            <a:pPr marL="457200" marR="0" lvl="0" indent="-457200" algn="l" defTabSz="914400" rtl="0" eaLnBrk="0" fontAlgn="base" latinLnBrk="0" hangingPunct="0">
              <a:lnSpc>
                <a:spcPct val="150000"/>
              </a:lnSpc>
              <a:spcBef>
                <a:spcPct val="0"/>
              </a:spcBef>
              <a:spcAft>
                <a:spcPct val="0"/>
              </a:spcAft>
              <a:buClrTx/>
              <a:buSzTx/>
              <a:buFont typeface="+mj-lt"/>
              <a:buAutoNum type="arabicPeriod"/>
              <a:tabLst/>
            </a:pPr>
            <a:r>
              <a:rPr lang="en-US" sz="2000" dirty="0">
                <a:latin typeface="Times New Roman" panose="02020603050405020304" pitchFamily="18" charset="0"/>
                <a:cs typeface="Times New Roman" panose="02020603050405020304" pitchFamily="18" charset="0"/>
              </a:rPr>
              <a:t>Effectively communicate BI analysis results and recommendations to diverse stakeholders.</a:t>
            </a:r>
            <a:endParaRPr lang="en-US" alt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49F73E7-8A3E-F44F-8D36-B442A5AE2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934104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77D190-90A8-270D-E7B5-72EFD49412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34DC46-0AC8-C393-B47F-D544CB1F138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B674907A-8A3B-532F-DACA-15F5D445490B}"/>
              </a:ext>
            </a:extLst>
          </p:cNvPr>
          <p:cNvSpPr txBox="1"/>
          <p:nvPr/>
        </p:nvSpPr>
        <p:spPr>
          <a:xfrm>
            <a:off x="2346764" y="1048836"/>
            <a:ext cx="5202171" cy="523220"/>
          </a:xfrm>
          <a:prstGeom prst="rect">
            <a:avLst/>
          </a:prstGeom>
          <a:noFill/>
        </p:spPr>
        <p:txBody>
          <a:bodyPr wrap="square" rtlCol="0">
            <a:spAutoFit/>
          </a:bodyPr>
          <a:lstStyle/>
          <a:p>
            <a:r>
              <a:rPr lang="en-US" sz="2800" b="1" dirty="0">
                <a:latin typeface="Alexandria" charset="0"/>
                <a:cs typeface="Alexandria" charset="0"/>
              </a:rPr>
              <a:t>Major Topics:</a:t>
            </a:r>
          </a:p>
        </p:txBody>
      </p:sp>
      <p:sp>
        <p:nvSpPr>
          <p:cNvPr id="5" name="Rectangle 4">
            <a:extLst>
              <a:ext uri="{FF2B5EF4-FFF2-40B4-BE49-F238E27FC236}">
                <a16:creationId xmlns:a16="http://schemas.microsoft.com/office/drawing/2014/main" id="{DF2E4FA9-91C7-1E0D-7B25-FE92BC2F2F3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1A2BDD5-B37C-B551-76E4-EB60C8E619B0}"/>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21EA343A-9A7F-427A-6411-CD674FCEB989}"/>
              </a:ext>
            </a:extLst>
          </p:cNvPr>
          <p:cNvSpPr txBox="1"/>
          <p:nvPr/>
        </p:nvSpPr>
        <p:spPr>
          <a:xfrm>
            <a:off x="825500" y="2119371"/>
            <a:ext cx="10541000" cy="3691844"/>
          </a:xfrm>
          <a:prstGeom prst="rect">
            <a:avLst/>
          </a:prstGeom>
          <a:noFill/>
        </p:spPr>
        <p:txBody>
          <a:bodyPr wrap="square" rtlCol="0">
            <a:spAutoFit/>
          </a:bodyPr>
          <a:lstStyle/>
          <a:p>
            <a:pPr marL="457200" marR="0" lvl="0" indent="-457200" algn="just" defTabSz="914400" rtl="0" eaLnBrk="0" fontAlgn="base" latinLnBrk="0" hangingPunct="0">
              <a:lnSpc>
                <a:spcPct val="200000"/>
              </a:lnSpc>
              <a:spcBef>
                <a:spcPct val="0"/>
              </a:spcBef>
              <a:spcAft>
                <a:spcPct val="0"/>
              </a:spcAft>
              <a:buClrTx/>
              <a:buSzTx/>
              <a:buFont typeface="+mj-lt"/>
              <a:buAutoNum type="arabicPeriod"/>
              <a:tabLst/>
            </a:pPr>
            <a: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Basics about Decision Making.</a:t>
            </a:r>
          </a:p>
          <a:p>
            <a:pPr marL="457200" marR="0" lvl="0" indent="-457200" algn="just" defTabSz="914400" rtl="0" eaLnBrk="0" fontAlgn="base" latinLnBrk="0" hangingPunct="0">
              <a:lnSpc>
                <a:spcPct val="200000"/>
              </a:lnSpc>
              <a:spcBef>
                <a:spcPct val="0"/>
              </a:spcBef>
              <a:spcAft>
                <a:spcPct val="0"/>
              </a:spcAft>
              <a:buClrTx/>
              <a:buSzTx/>
              <a:buFont typeface="+mj-lt"/>
              <a:buAutoNum type="arabicPeriod"/>
              <a:tabLst/>
            </a:pPr>
            <a: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Operations Research and Decision Making.</a:t>
            </a:r>
          </a:p>
          <a:p>
            <a:pPr marL="457200" marR="0" lvl="0" indent="-457200" algn="just" defTabSz="914400" rtl="0" eaLnBrk="0" fontAlgn="base" latinLnBrk="0" hangingPunct="0">
              <a:lnSpc>
                <a:spcPct val="200000"/>
              </a:lnSpc>
              <a:spcBef>
                <a:spcPct val="0"/>
              </a:spcBef>
              <a:spcAft>
                <a:spcPct val="0"/>
              </a:spcAft>
              <a:buClrTx/>
              <a:buSzTx/>
              <a:buFont typeface="+mj-lt"/>
              <a:buAutoNum type="arabicPeriod"/>
              <a:tabLst/>
            </a:pPr>
            <a: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The essentials of Business Intelligence (BI)</a:t>
            </a:r>
          </a:p>
          <a:p>
            <a:pPr marL="457200" marR="0" lvl="0" indent="-457200" algn="just" defTabSz="914400" rtl="0" eaLnBrk="0" fontAlgn="base" latinLnBrk="0" hangingPunct="0">
              <a:lnSpc>
                <a:spcPct val="200000"/>
              </a:lnSpc>
              <a:spcBef>
                <a:spcPct val="0"/>
              </a:spcBef>
              <a:spcAft>
                <a:spcPct val="0"/>
              </a:spcAft>
              <a:buClrTx/>
              <a:buSzTx/>
              <a:buFont typeface="+mj-lt"/>
              <a:buAutoNum type="arabicPeriod"/>
              <a:tabLst/>
            </a:pPr>
            <a: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Introduction and history of Business Intelligence</a:t>
            </a:r>
          </a:p>
          <a:p>
            <a:pPr marL="457200" marR="0" lvl="0" indent="-457200" algn="just" defTabSz="914400" rtl="0" eaLnBrk="0" fontAlgn="base" latinLnBrk="0" hangingPunct="0">
              <a:lnSpc>
                <a:spcPct val="200000"/>
              </a:lnSpc>
              <a:spcBef>
                <a:spcPct val="0"/>
              </a:spcBef>
              <a:spcAft>
                <a:spcPct val="0"/>
              </a:spcAft>
              <a:buClrTx/>
              <a:buSzTx/>
              <a:buFont typeface="+mj-lt"/>
              <a:buAutoNum type="arabicPeriod"/>
              <a:tabLst/>
            </a:pPr>
            <a: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Components of Business Intelligence</a:t>
            </a:r>
          </a:p>
          <a:p>
            <a:pPr marL="457200" marR="0" lvl="0" indent="-457200" algn="just" defTabSz="914400" rtl="0" eaLnBrk="0" fontAlgn="base" latinLnBrk="0" hangingPunct="0">
              <a:lnSpc>
                <a:spcPct val="200000"/>
              </a:lnSpc>
              <a:spcBef>
                <a:spcPct val="0"/>
              </a:spcBef>
              <a:spcAft>
                <a:spcPct val="0"/>
              </a:spcAft>
              <a:buClrTx/>
              <a:buSzTx/>
              <a:buFont typeface="+mj-lt"/>
              <a:buAutoNum type="arabicPeriod"/>
              <a:tabLst/>
            </a:pPr>
            <a: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Data warehouse.</a:t>
            </a:r>
          </a:p>
        </p:txBody>
      </p:sp>
      <p:pic>
        <p:nvPicPr>
          <p:cNvPr id="7" name="Graphic 21">
            <a:extLst>
              <a:ext uri="{FF2B5EF4-FFF2-40B4-BE49-F238E27FC236}">
                <a16:creationId xmlns:a16="http://schemas.microsoft.com/office/drawing/2014/main" id="{6C0BBED5-6A54-00F3-AE7E-3860807003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069060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9515F9-2B70-0F00-AFEC-34E19620B5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0865ED-6F2F-6938-1EC7-EBC40DED49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FA83C542-9F5A-49AE-8D55-19589C9151F6}"/>
              </a:ext>
            </a:extLst>
          </p:cNvPr>
          <p:cNvSpPr txBox="1"/>
          <p:nvPr/>
        </p:nvSpPr>
        <p:spPr>
          <a:xfrm>
            <a:off x="2346764" y="1048836"/>
            <a:ext cx="5202171" cy="523220"/>
          </a:xfrm>
          <a:prstGeom prst="rect">
            <a:avLst/>
          </a:prstGeom>
          <a:noFill/>
        </p:spPr>
        <p:txBody>
          <a:bodyPr wrap="square" rtlCol="0">
            <a:spAutoFit/>
          </a:bodyPr>
          <a:lstStyle/>
          <a:p>
            <a:r>
              <a:rPr lang="en-US" sz="2800" b="1" dirty="0">
                <a:latin typeface="Alexandria" charset="0"/>
                <a:cs typeface="Alexandria" charset="0"/>
              </a:rPr>
              <a:t>Major Topics:</a:t>
            </a:r>
          </a:p>
        </p:txBody>
      </p:sp>
      <p:sp>
        <p:nvSpPr>
          <p:cNvPr id="5" name="Rectangle 4">
            <a:extLst>
              <a:ext uri="{FF2B5EF4-FFF2-40B4-BE49-F238E27FC236}">
                <a16:creationId xmlns:a16="http://schemas.microsoft.com/office/drawing/2014/main" id="{E80254E3-40AD-D824-A294-5EE04D5A3F1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5FE1125-ABA1-7BC1-E8F4-74DFCD411E4B}"/>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BE4E412B-0BA5-0897-A78B-62EA09E9B786}"/>
              </a:ext>
            </a:extLst>
          </p:cNvPr>
          <p:cNvSpPr txBox="1"/>
          <p:nvPr/>
        </p:nvSpPr>
        <p:spPr>
          <a:xfrm>
            <a:off x="825500" y="2119371"/>
            <a:ext cx="10541000" cy="3331938"/>
          </a:xfrm>
          <a:prstGeom prst="rect">
            <a:avLst/>
          </a:prstGeom>
          <a:noFill/>
        </p:spPr>
        <p:txBody>
          <a:bodyPr wrap="square" rtlCol="0">
            <a:spAutoFit/>
          </a:bodyPr>
          <a:lstStyle/>
          <a:p>
            <a:pPr marL="457200" marR="0" lvl="0" indent="-457200" algn="just" defTabSz="914400" rtl="0" eaLnBrk="0" fontAlgn="base" latinLnBrk="0" hangingPunct="0">
              <a:lnSpc>
                <a:spcPct val="200000"/>
              </a:lnSpc>
              <a:spcBef>
                <a:spcPct val="0"/>
              </a:spcBef>
              <a:spcAft>
                <a:spcPct val="0"/>
              </a:spcAft>
              <a:buClrTx/>
              <a:buSzTx/>
              <a:buFont typeface="+mj-lt"/>
              <a:buAutoNum type="arabicPeriod" startAt="7"/>
              <a:tabLst/>
            </a:pP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Modelling Data warehouse.</a:t>
            </a:r>
          </a:p>
          <a:p>
            <a:pPr marL="457200" marR="0" lvl="0" indent="-457200" algn="just" defTabSz="914400" rtl="0" eaLnBrk="0" fontAlgn="base" latinLnBrk="0" hangingPunct="0">
              <a:lnSpc>
                <a:spcPct val="200000"/>
              </a:lnSpc>
              <a:spcBef>
                <a:spcPct val="0"/>
              </a:spcBef>
              <a:spcAft>
                <a:spcPct val="0"/>
              </a:spcAft>
              <a:buClrTx/>
              <a:buSzTx/>
              <a:buFont typeface="+mj-lt"/>
              <a:buAutoNum type="arabicPeriod" startAt="7"/>
              <a:tabLst/>
            </a:pP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OLAP operations.</a:t>
            </a:r>
          </a:p>
          <a:p>
            <a:pPr marL="457200" marR="0" lvl="0" indent="-457200" algn="just" defTabSz="914400" rtl="0" eaLnBrk="0" fontAlgn="base" latinLnBrk="0" hangingPunct="0">
              <a:lnSpc>
                <a:spcPct val="200000"/>
              </a:lnSpc>
              <a:spcBef>
                <a:spcPct val="0"/>
              </a:spcBef>
              <a:spcAft>
                <a:spcPct val="0"/>
              </a:spcAft>
              <a:buClrTx/>
              <a:buSzTx/>
              <a:buFont typeface="+mj-lt"/>
              <a:buAutoNum type="arabicPeriod" startAt="7"/>
              <a:tabLst/>
            </a:pP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Data Mining</a:t>
            </a:r>
          </a:p>
          <a:p>
            <a:pPr marL="457200" marR="0" lvl="0" indent="-457200" algn="just" defTabSz="914400" rtl="0" eaLnBrk="0" fontAlgn="base" latinLnBrk="0" hangingPunct="0">
              <a:lnSpc>
                <a:spcPct val="200000"/>
              </a:lnSpc>
              <a:spcBef>
                <a:spcPct val="0"/>
              </a:spcBef>
              <a:spcAft>
                <a:spcPct val="0"/>
              </a:spcAft>
              <a:buClrTx/>
              <a:buSzTx/>
              <a:buFont typeface="+mj-lt"/>
              <a:buAutoNum type="arabicPeriod" startAt="7"/>
              <a:tabLst/>
            </a:pP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Text Mining</a:t>
            </a:r>
          </a:p>
          <a:p>
            <a:pPr marL="457200" marR="0" lvl="0" indent="-457200" algn="just" defTabSz="914400" rtl="0" eaLnBrk="0" fontAlgn="base" latinLnBrk="0" hangingPunct="0">
              <a:lnSpc>
                <a:spcPct val="200000"/>
              </a:lnSpc>
              <a:spcBef>
                <a:spcPct val="0"/>
              </a:spcBef>
              <a:spcAft>
                <a:spcPct val="0"/>
              </a:spcAft>
              <a:buClrTx/>
              <a:buSzTx/>
              <a:buFont typeface="+mj-lt"/>
              <a:buAutoNum type="arabicPeriod" startAt="7"/>
              <a:tabLst/>
            </a:pP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Data Visualization</a:t>
            </a:r>
          </a:p>
          <a:p>
            <a:pPr marL="457200" marR="0" lvl="0" indent="-457200" algn="just" defTabSz="914400" rtl="0" eaLnBrk="0" fontAlgn="base" latinLnBrk="0" hangingPunct="0">
              <a:lnSpc>
                <a:spcPct val="200000"/>
              </a:lnSpc>
              <a:spcBef>
                <a:spcPct val="0"/>
              </a:spcBef>
              <a:spcAft>
                <a:spcPct val="0"/>
              </a:spcAft>
              <a:buClrTx/>
              <a:buSzTx/>
              <a:buFont typeface="+mj-lt"/>
              <a:buAutoNum type="arabicPeriod" startAt="7"/>
              <a:tabLst/>
            </a:pP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Final Project</a:t>
            </a:r>
            <a:endParaRPr lang="en-US" altLang="en-US" sz="28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938DCDC-2021-D49E-C24B-BE4A5DCD4E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987252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8C5FCB-611A-93D3-D762-3D2864E383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4B532E-9008-8ACF-F63C-A82E4F20738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276CA020-4335-9980-7BE9-2F7B000306C7}"/>
              </a:ext>
            </a:extLst>
          </p:cNvPr>
          <p:cNvSpPr txBox="1"/>
          <p:nvPr/>
        </p:nvSpPr>
        <p:spPr>
          <a:xfrm>
            <a:off x="2346764" y="1048836"/>
            <a:ext cx="5202171" cy="523220"/>
          </a:xfrm>
          <a:prstGeom prst="rect">
            <a:avLst/>
          </a:prstGeom>
          <a:noFill/>
        </p:spPr>
        <p:txBody>
          <a:bodyPr wrap="square" rtlCol="0">
            <a:spAutoFit/>
          </a:bodyPr>
          <a:lstStyle/>
          <a:p>
            <a:r>
              <a:rPr lang="en-US" sz="2800" b="1" dirty="0">
                <a:latin typeface="Alexandria" charset="0"/>
                <a:cs typeface="Alexandria" charset="0"/>
              </a:rPr>
              <a:t>Textbook(s) or References</a:t>
            </a:r>
          </a:p>
        </p:txBody>
      </p:sp>
      <p:sp>
        <p:nvSpPr>
          <p:cNvPr id="5" name="Rectangle 4">
            <a:extLst>
              <a:ext uri="{FF2B5EF4-FFF2-40B4-BE49-F238E27FC236}">
                <a16:creationId xmlns:a16="http://schemas.microsoft.com/office/drawing/2014/main" id="{B93D3A2B-30B2-7F5B-B581-21F593C5BA8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7B1E49F-CE77-68A6-CFC1-2258B1DADB31}"/>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24C4C41A-BCC2-1877-F160-BCBB7F6C4BC9}"/>
              </a:ext>
            </a:extLst>
          </p:cNvPr>
          <p:cNvSpPr txBox="1"/>
          <p:nvPr/>
        </p:nvSpPr>
        <p:spPr>
          <a:xfrm>
            <a:off x="825500" y="2119371"/>
            <a:ext cx="10541000" cy="3407151"/>
          </a:xfrm>
          <a:prstGeom prst="rect">
            <a:avLst/>
          </a:prstGeom>
          <a:noFill/>
        </p:spPr>
        <p:txBody>
          <a:bodyPr wrap="square" rtlCol="0">
            <a:spAutoFit/>
          </a:bodyPr>
          <a:lstStyle/>
          <a:p>
            <a:pPr marL="457200" indent="-457200" algn="just" eaLnBrk="0" fontAlgn="base" hangingPunct="0">
              <a:lnSpc>
                <a:spcPct val="150000"/>
              </a:lnSpc>
              <a:spcBef>
                <a:spcPct val="0"/>
              </a:spcBef>
              <a:spcAft>
                <a:spcPct val="0"/>
              </a:spcAft>
              <a:buFont typeface="+mj-lt"/>
              <a:buAutoNum type="arabicPeriod"/>
            </a:pPr>
            <a:r>
              <a:rPr lang="en-US" dirty="0">
                <a:latin typeface="Times New Roman" panose="02020603050405020304" pitchFamily="18" charset="0"/>
                <a:cs typeface="Times New Roman" panose="02020603050405020304" pitchFamily="18" charset="0"/>
              </a:rPr>
              <a:t>Scheps, S., 2008. </a:t>
            </a:r>
            <a:r>
              <a:rPr lang="en-US" i="1" dirty="0">
                <a:latin typeface="Times New Roman" panose="02020603050405020304" pitchFamily="18" charset="0"/>
                <a:cs typeface="Times New Roman" panose="02020603050405020304" pitchFamily="18" charset="0"/>
              </a:rPr>
              <a:t>Business intelligence for dummies</a:t>
            </a:r>
            <a:r>
              <a:rPr lang="en-US" dirty="0">
                <a:latin typeface="Times New Roman" panose="02020603050405020304" pitchFamily="18" charset="0"/>
                <a:cs typeface="Times New Roman" panose="02020603050405020304" pitchFamily="18" charset="0"/>
              </a:rPr>
              <a:t>. John Wiley &amp; Sons.</a:t>
            </a:r>
          </a:p>
          <a:p>
            <a:pPr marL="457200" indent="-457200" algn="just" eaLnBrk="0" fontAlgn="base" hangingPunct="0">
              <a:lnSpc>
                <a:spcPct val="150000"/>
              </a:lnSpc>
              <a:spcBef>
                <a:spcPct val="0"/>
              </a:spcBef>
              <a:spcAft>
                <a:spcPct val="0"/>
              </a:spcAft>
              <a:buFont typeface="+mj-lt"/>
              <a:buAutoNum type="arabicPeriod"/>
            </a:pPr>
            <a:r>
              <a:rPr lang="en-US" dirty="0">
                <a:latin typeface="Times New Roman" panose="02020603050405020304" pitchFamily="18" charset="0"/>
                <a:cs typeface="Times New Roman" panose="02020603050405020304" pitchFamily="18" charset="0"/>
              </a:rPr>
              <a:t>Gupta, S., Pinto, S., Sankhe-</a:t>
            </a:r>
            <a:r>
              <a:rPr lang="en-US" dirty="0" err="1">
                <a:latin typeface="Times New Roman" panose="02020603050405020304" pitchFamily="18" charset="0"/>
                <a:cs typeface="Times New Roman" panose="02020603050405020304" pitchFamily="18" charset="0"/>
              </a:rPr>
              <a:t>Savale</a:t>
            </a:r>
            <a:r>
              <a:rPr lang="en-US" dirty="0">
                <a:latin typeface="Times New Roman" panose="02020603050405020304" pitchFamily="18" charset="0"/>
                <a:cs typeface="Times New Roman" panose="02020603050405020304" pitchFamily="18" charset="0"/>
              </a:rPr>
              <a:t>, S., Gillet, J. C., &amp; Cherven, K. M. (2022). </a:t>
            </a:r>
            <a:r>
              <a:rPr lang="en-US" i="1" dirty="0">
                <a:latin typeface="Times New Roman" panose="02020603050405020304" pitchFamily="18" charset="0"/>
                <a:cs typeface="Times New Roman" panose="02020603050405020304" pitchFamily="18" charset="0"/>
              </a:rPr>
              <a:t>The Tableau Workshop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Packt</a:t>
            </a:r>
            <a:r>
              <a:rPr lang="en-US" dirty="0">
                <a:latin typeface="Times New Roman" panose="02020603050405020304" pitchFamily="18" charset="0"/>
                <a:cs typeface="Times New Roman" panose="02020603050405020304" pitchFamily="18" charset="0"/>
              </a:rPr>
              <a:t> Publishing Ltd.</a:t>
            </a:r>
          </a:p>
          <a:p>
            <a:pPr marL="457200" indent="-457200" algn="just" eaLnBrk="0" fontAlgn="base" hangingPunct="0">
              <a:lnSpc>
                <a:spcPct val="150000"/>
              </a:lnSpc>
              <a:spcBef>
                <a:spcPct val="0"/>
              </a:spcBef>
              <a:spcAft>
                <a:spcPct val="0"/>
              </a:spcAft>
              <a:buFont typeface="+mj-lt"/>
              <a:buAutoNum type="arabicPeriod"/>
            </a:pPr>
            <a:r>
              <a:rPr lang="en-US" dirty="0" err="1">
                <a:latin typeface="Times New Roman" panose="02020603050405020304" pitchFamily="18" charset="0"/>
                <a:cs typeface="Times New Roman" panose="02020603050405020304" pitchFamily="18" charset="0"/>
              </a:rPr>
              <a:t>Kolokolov</a:t>
            </a:r>
            <a:r>
              <a:rPr lang="en-US" dirty="0">
                <a:latin typeface="Times New Roman" panose="02020603050405020304" pitchFamily="18" charset="0"/>
                <a:cs typeface="Times New Roman" panose="02020603050405020304" pitchFamily="18" charset="0"/>
              </a:rPr>
              <a:t>, A., &amp; Zelensky, M. (2024). </a:t>
            </a:r>
            <a:r>
              <a:rPr lang="en-US" i="1" dirty="0">
                <a:latin typeface="Times New Roman" panose="02020603050405020304" pitchFamily="18" charset="0"/>
                <a:cs typeface="Times New Roman" panose="02020603050405020304" pitchFamily="18" charset="0"/>
              </a:rPr>
              <a:t>Data visualization with Microsoft power BI</a:t>
            </a:r>
            <a:r>
              <a:rPr lang="en-US" dirty="0">
                <a:latin typeface="Times New Roman" panose="02020603050405020304" pitchFamily="18" charset="0"/>
                <a:cs typeface="Times New Roman" panose="02020603050405020304" pitchFamily="18" charset="0"/>
              </a:rPr>
              <a:t>. " O'Reilly Media, Inc.".</a:t>
            </a: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457200" marR="0" lvl="0" indent="-457200" algn="just" defTabSz="914400" rtl="0" eaLnBrk="0" fontAlgn="base" latinLnBrk="0" hangingPunct="0">
              <a:lnSpc>
                <a:spcPct val="150000"/>
              </a:lnSpc>
              <a:spcBef>
                <a:spcPct val="0"/>
              </a:spcBef>
              <a:spcAft>
                <a:spcPct val="0"/>
              </a:spcAft>
              <a:buClrTx/>
              <a:buSzTx/>
              <a:buFont typeface="+mj-lt"/>
              <a:buAutoNum type="arabicPeriod"/>
              <a:tabLst/>
            </a:pP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Robert Nisbet, et. al. (2009) Handbook of Statistical Analysis &amp; Data Mining Applications. Elsevier/Academic Press. San Diego, California. ISBN: 978-0-12-374765-5.</a:t>
            </a:r>
          </a:p>
          <a:p>
            <a:pPr marL="457200" indent="-457200" algn="just" eaLnBrk="0" fontAlgn="base" hangingPunct="0">
              <a:lnSpc>
                <a:spcPct val="150000"/>
              </a:lnSpc>
              <a:spcBef>
                <a:spcPct val="0"/>
              </a:spcBef>
              <a:spcAft>
                <a:spcPct val="0"/>
              </a:spcAft>
              <a:buFont typeface="+mj-lt"/>
              <a:buAutoNum type="arabicPeriod"/>
            </a:pPr>
            <a:r>
              <a:rPr lang="en-US" altLang="en-US" dirty="0">
                <a:latin typeface="Times New Roman" panose="02020603050405020304" pitchFamily="18" charset="0"/>
                <a:cs typeface="Times New Roman" panose="02020603050405020304" pitchFamily="18" charset="0"/>
              </a:rPr>
              <a:t>Decision Support &amp; Business Intelligence Systems; Turban, et al. 9th edition, ISBN: 978-0136107293.</a:t>
            </a:r>
          </a:p>
          <a:p>
            <a:pPr marR="0" lvl="0" algn="just" defTabSz="914400" rtl="0" eaLnBrk="0" fontAlgn="base" latinLnBrk="0" hangingPunct="0">
              <a:lnSpc>
                <a:spcPct val="150000"/>
              </a:lnSpc>
              <a:spcBef>
                <a:spcPct val="0"/>
              </a:spcBef>
              <a:spcAft>
                <a:spcPct val="0"/>
              </a:spcAft>
              <a:buClrTx/>
              <a:buSzTx/>
              <a:tabLst/>
            </a:pPr>
            <a:endParaRPr lang="en-US" alt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6AE6081-F0DD-633F-8AD3-963EAADFDF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44513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1fe439f8996bbb5173f0b001933cd48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08f29f65ba4ffe7cdf4371243d4ef3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210578E-A9B9-4724-9980-FF00B1C71FFA}"/>
</file>

<file path=customXml/itemProps2.xml><?xml version="1.0" encoding="utf-8"?>
<ds:datastoreItem xmlns:ds="http://schemas.openxmlformats.org/officeDocument/2006/customXml" ds:itemID="{ACC9A911-23AF-4D6B-960B-1A780C58D828}">
  <ds:schemaRefs>
    <ds:schemaRef ds:uri="http://schemas.microsoft.com/office/infopath/2007/PartnerControls"/>
    <ds:schemaRef ds:uri="http://schemas.openxmlformats.org/package/2006/metadata/core-properties"/>
    <ds:schemaRef ds:uri="http://purl.org/dc/elements/1.1/"/>
    <ds:schemaRef ds:uri="http://purl.org/dc/terms/"/>
    <ds:schemaRef ds:uri="http://schemas.microsoft.com/office/2006/metadata/properties"/>
    <ds:schemaRef ds:uri="http://purl.org/dc/dcmitype/"/>
    <ds:schemaRef ds:uri="688354b5-287c-4cda-825e-1d7935aea40e"/>
    <ds:schemaRef ds:uri="http://schemas.microsoft.com/office/2006/documentManagement/types"/>
    <ds:schemaRef ds:uri="aca13214-df29-4e3c-a050-857c0bf7bd8e"/>
    <ds:schemaRef ds:uri="http://www.w3.org/XML/1998/namespac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164</TotalTime>
  <Words>624</Words>
  <Application>Microsoft Office PowerPoint</Application>
  <PresentationFormat>Widescreen</PresentationFormat>
  <Paragraphs>69</Paragraphs>
  <Slides>10</Slides>
  <Notes>4</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wesam ahmed abd elsamie</cp:lastModifiedBy>
  <cp:revision>25</cp:revision>
  <dcterms:created xsi:type="dcterms:W3CDTF">2023-04-29T09:08:00Z</dcterms:created>
  <dcterms:modified xsi:type="dcterms:W3CDTF">2025-05-28T10:23:52Z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