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56" r:id="rId3"/>
    <p:sldId id="258" r:id="rId4"/>
    <p:sldId id="259" r:id="rId5"/>
    <p:sldId id="260" r:id="rId6"/>
    <p:sldId id="261" r:id="rId7"/>
    <p:sldId id="262" r:id="rId8"/>
    <p:sldId id="263" r:id="rId9"/>
    <p:sldId id="257" r:id="rId10"/>
    <p:sldId id="264" r:id="rId11"/>
    <p:sldId id="265" r:id="rId12"/>
    <p:sldId id="266" r:id="rId13"/>
    <p:sldId id="267" r:id="rId14"/>
    <p:sldId id="268" r:id="rId15"/>
    <p:sldId id="269" r:id="rId16"/>
    <p:sldId id="270" r:id="rId17"/>
    <p:sldId id="271" r:id="rId18"/>
    <p:sldId id="273"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43" y="22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A1FB51-C1A9-5392-8F62-1E2C4565F21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557FC41-3608-75FE-44E7-9C50D19E8C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5D0A6BB-888D-7944-5559-2FAD7641CA88}"/>
              </a:ext>
            </a:extLst>
          </p:cNvPr>
          <p:cNvSpPr>
            <a:spLocks noGrp="1"/>
          </p:cNvSpPr>
          <p:nvPr>
            <p:ph type="dt" sz="half" idx="10"/>
          </p:nvPr>
        </p:nvSpPr>
        <p:spPr/>
        <p:txBody>
          <a:bodyPr/>
          <a:lstStyle/>
          <a:p>
            <a:fld id="{1F65E365-BC47-42A1-A106-E8F5930D3346}" type="datetimeFigureOut">
              <a:rPr lang="fr-FR" smtClean="0"/>
              <a:t>09/11/2022</a:t>
            </a:fld>
            <a:endParaRPr lang="fr-FR"/>
          </a:p>
        </p:txBody>
      </p:sp>
      <p:sp>
        <p:nvSpPr>
          <p:cNvPr id="5" name="Espace réservé du pied de page 4">
            <a:extLst>
              <a:ext uri="{FF2B5EF4-FFF2-40B4-BE49-F238E27FC236}">
                <a16:creationId xmlns:a16="http://schemas.microsoft.com/office/drawing/2014/main" id="{9CA3155C-AA48-B488-B531-B910A3E607B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990BBB5-5E05-6FFC-73D8-8715BE0CFBA9}"/>
              </a:ext>
            </a:extLst>
          </p:cNvPr>
          <p:cNvSpPr>
            <a:spLocks noGrp="1"/>
          </p:cNvSpPr>
          <p:nvPr>
            <p:ph type="sldNum" sz="quarter" idx="12"/>
          </p:nvPr>
        </p:nvSpPr>
        <p:spPr/>
        <p:txBody>
          <a:bodyPr/>
          <a:lstStyle/>
          <a:p>
            <a:fld id="{95CD7853-DB63-4101-A3C9-9B07E0E3B5BF}" type="slidenum">
              <a:rPr lang="fr-FR" smtClean="0"/>
              <a:t>‹N°›</a:t>
            </a:fld>
            <a:endParaRPr lang="fr-FR"/>
          </a:p>
        </p:txBody>
      </p:sp>
    </p:spTree>
    <p:extLst>
      <p:ext uri="{BB962C8B-B14F-4D97-AF65-F5344CB8AC3E}">
        <p14:creationId xmlns:p14="http://schemas.microsoft.com/office/powerpoint/2010/main" val="7016021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BFC4FB-6A30-163E-9CBB-599B897A49C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9E60938-E2FC-201E-B035-00509BD5CAF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F7E9B2-FB34-259F-877C-77888A7FCBD4}"/>
              </a:ext>
            </a:extLst>
          </p:cNvPr>
          <p:cNvSpPr>
            <a:spLocks noGrp="1"/>
          </p:cNvSpPr>
          <p:nvPr>
            <p:ph type="dt" sz="half" idx="10"/>
          </p:nvPr>
        </p:nvSpPr>
        <p:spPr/>
        <p:txBody>
          <a:bodyPr/>
          <a:lstStyle/>
          <a:p>
            <a:fld id="{1F65E365-BC47-42A1-A106-E8F5930D3346}" type="datetimeFigureOut">
              <a:rPr lang="fr-FR" smtClean="0"/>
              <a:t>09/11/2022</a:t>
            </a:fld>
            <a:endParaRPr lang="fr-FR"/>
          </a:p>
        </p:txBody>
      </p:sp>
      <p:sp>
        <p:nvSpPr>
          <p:cNvPr id="5" name="Espace réservé du pied de page 4">
            <a:extLst>
              <a:ext uri="{FF2B5EF4-FFF2-40B4-BE49-F238E27FC236}">
                <a16:creationId xmlns:a16="http://schemas.microsoft.com/office/drawing/2014/main" id="{1493C205-9946-8A6B-C99B-97383945DFF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C76D9B2-AA0C-FB94-8BB6-FA69B53F8E85}"/>
              </a:ext>
            </a:extLst>
          </p:cNvPr>
          <p:cNvSpPr>
            <a:spLocks noGrp="1"/>
          </p:cNvSpPr>
          <p:nvPr>
            <p:ph type="sldNum" sz="quarter" idx="12"/>
          </p:nvPr>
        </p:nvSpPr>
        <p:spPr/>
        <p:txBody>
          <a:bodyPr/>
          <a:lstStyle/>
          <a:p>
            <a:fld id="{95CD7853-DB63-4101-A3C9-9B07E0E3B5BF}" type="slidenum">
              <a:rPr lang="fr-FR" smtClean="0"/>
              <a:t>‹N°›</a:t>
            </a:fld>
            <a:endParaRPr lang="fr-FR"/>
          </a:p>
        </p:txBody>
      </p:sp>
    </p:spTree>
    <p:extLst>
      <p:ext uri="{BB962C8B-B14F-4D97-AF65-F5344CB8AC3E}">
        <p14:creationId xmlns:p14="http://schemas.microsoft.com/office/powerpoint/2010/main" val="3223124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D6A605-23A8-3697-BCE4-500639222AB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DF5F97A-6357-36DD-8141-5E107BE984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CD1BD83-82BB-DC08-47AE-1AE0F778BD9F}"/>
              </a:ext>
            </a:extLst>
          </p:cNvPr>
          <p:cNvSpPr>
            <a:spLocks noGrp="1"/>
          </p:cNvSpPr>
          <p:nvPr>
            <p:ph type="dt" sz="half" idx="10"/>
          </p:nvPr>
        </p:nvSpPr>
        <p:spPr/>
        <p:txBody>
          <a:bodyPr/>
          <a:lstStyle/>
          <a:p>
            <a:fld id="{1F65E365-BC47-42A1-A106-E8F5930D3346}" type="datetimeFigureOut">
              <a:rPr lang="fr-FR" smtClean="0"/>
              <a:t>09/11/2022</a:t>
            </a:fld>
            <a:endParaRPr lang="fr-FR"/>
          </a:p>
        </p:txBody>
      </p:sp>
      <p:sp>
        <p:nvSpPr>
          <p:cNvPr id="5" name="Espace réservé du pied de page 4">
            <a:extLst>
              <a:ext uri="{FF2B5EF4-FFF2-40B4-BE49-F238E27FC236}">
                <a16:creationId xmlns:a16="http://schemas.microsoft.com/office/drawing/2014/main" id="{CF7EC800-9069-5909-8273-6A2AE921F9F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400ED87-44BF-CA10-7851-C4623B33D798}"/>
              </a:ext>
            </a:extLst>
          </p:cNvPr>
          <p:cNvSpPr>
            <a:spLocks noGrp="1"/>
          </p:cNvSpPr>
          <p:nvPr>
            <p:ph type="sldNum" sz="quarter" idx="12"/>
          </p:nvPr>
        </p:nvSpPr>
        <p:spPr/>
        <p:txBody>
          <a:bodyPr/>
          <a:lstStyle/>
          <a:p>
            <a:fld id="{95CD7853-DB63-4101-A3C9-9B07E0E3B5BF}" type="slidenum">
              <a:rPr lang="fr-FR" smtClean="0"/>
              <a:t>‹N°›</a:t>
            </a:fld>
            <a:endParaRPr lang="fr-FR"/>
          </a:p>
        </p:txBody>
      </p:sp>
    </p:spTree>
    <p:extLst>
      <p:ext uri="{BB962C8B-B14F-4D97-AF65-F5344CB8AC3E}">
        <p14:creationId xmlns:p14="http://schemas.microsoft.com/office/powerpoint/2010/main" val="3358616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972069-9D8E-E2B6-678A-724921D6634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4740A35-38AD-43A4-BBB6-37F0880F1FD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F2B30B9-737E-F31F-2013-71BE9CA9E01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387E6DC-5F28-C94C-9145-483C33C9667A}"/>
              </a:ext>
            </a:extLst>
          </p:cNvPr>
          <p:cNvSpPr>
            <a:spLocks noGrp="1"/>
          </p:cNvSpPr>
          <p:nvPr>
            <p:ph type="dt" sz="half" idx="10"/>
          </p:nvPr>
        </p:nvSpPr>
        <p:spPr/>
        <p:txBody>
          <a:bodyPr/>
          <a:lstStyle/>
          <a:p>
            <a:fld id="{1F65E365-BC47-42A1-A106-E8F5930D3346}" type="datetimeFigureOut">
              <a:rPr lang="fr-FR" smtClean="0"/>
              <a:t>09/11/2022</a:t>
            </a:fld>
            <a:endParaRPr lang="fr-FR"/>
          </a:p>
        </p:txBody>
      </p:sp>
      <p:sp>
        <p:nvSpPr>
          <p:cNvPr id="6" name="Espace réservé du pied de page 5">
            <a:extLst>
              <a:ext uri="{FF2B5EF4-FFF2-40B4-BE49-F238E27FC236}">
                <a16:creationId xmlns:a16="http://schemas.microsoft.com/office/drawing/2014/main" id="{60F432ED-E8B9-73EF-F946-90E215C7075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4A26B05-D90A-7A62-5BBE-D4FC9035E4D8}"/>
              </a:ext>
            </a:extLst>
          </p:cNvPr>
          <p:cNvSpPr>
            <a:spLocks noGrp="1"/>
          </p:cNvSpPr>
          <p:nvPr>
            <p:ph type="sldNum" sz="quarter" idx="12"/>
          </p:nvPr>
        </p:nvSpPr>
        <p:spPr/>
        <p:txBody>
          <a:bodyPr/>
          <a:lstStyle/>
          <a:p>
            <a:fld id="{95CD7853-DB63-4101-A3C9-9B07E0E3B5BF}" type="slidenum">
              <a:rPr lang="fr-FR" smtClean="0"/>
              <a:t>‹N°›</a:t>
            </a:fld>
            <a:endParaRPr lang="fr-FR"/>
          </a:p>
        </p:txBody>
      </p:sp>
    </p:spTree>
    <p:extLst>
      <p:ext uri="{BB962C8B-B14F-4D97-AF65-F5344CB8AC3E}">
        <p14:creationId xmlns:p14="http://schemas.microsoft.com/office/powerpoint/2010/main" val="4132003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A0F626-D28D-7DF8-1B67-D7ECAB7924C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C51E424-3980-3513-AE3F-18A877E1E3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B6D54B9-62BD-43B0-09FA-BD3F4A3316C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803EFA6-0B4E-5928-1C7A-41A5D37BB2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BDA6D9F-E71E-CA9D-AD40-292C5657967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089A435-87D3-D544-8989-8365363DFD6D}"/>
              </a:ext>
            </a:extLst>
          </p:cNvPr>
          <p:cNvSpPr>
            <a:spLocks noGrp="1"/>
          </p:cNvSpPr>
          <p:nvPr>
            <p:ph type="dt" sz="half" idx="10"/>
          </p:nvPr>
        </p:nvSpPr>
        <p:spPr/>
        <p:txBody>
          <a:bodyPr/>
          <a:lstStyle/>
          <a:p>
            <a:fld id="{1F65E365-BC47-42A1-A106-E8F5930D3346}" type="datetimeFigureOut">
              <a:rPr lang="fr-FR" smtClean="0"/>
              <a:t>09/11/2022</a:t>
            </a:fld>
            <a:endParaRPr lang="fr-FR"/>
          </a:p>
        </p:txBody>
      </p:sp>
      <p:sp>
        <p:nvSpPr>
          <p:cNvPr id="8" name="Espace réservé du pied de page 7">
            <a:extLst>
              <a:ext uri="{FF2B5EF4-FFF2-40B4-BE49-F238E27FC236}">
                <a16:creationId xmlns:a16="http://schemas.microsoft.com/office/drawing/2014/main" id="{16208A6C-AC41-64D1-9873-763E8D9DC1B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8D0ED25-B9B0-0F32-8AFB-AD23493C513F}"/>
              </a:ext>
            </a:extLst>
          </p:cNvPr>
          <p:cNvSpPr>
            <a:spLocks noGrp="1"/>
          </p:cNvSpPr>
          <p:nvPr>
            <p:ph type="sldNum" sz="quarter" idx="12"/>
          </p:nvPr>
        </p:nvSpPr>
        <p:spPr/>
        <p:txBody>
          <a:bodyPr/>
          <a:lstStyle/>
          <a:p>
            <a:fld id="{95CD7853-DB63-4101-A3C9-9B07E0E3B5BF}" type="slidenum">
              <a:rPr lang="fr-FR" smtClean="0"/>
              <a:t>‹N°›</a:t>
            </a:fld>
            <a:endParaRPr lang="fr-FR"/>
          </a:p>
        </p:txBody>
      </p:sp>
    </p:spTree>
    <p:extLst>
      <p:ext uri="{BB962C8B-B14F-4D97-AF65-F5344CB8AC3E}">
        <p14:creationId xmlns:p14="http://schemas.microsoft.com/office/powerpoint/2010/main" val="1162595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46B2F8-3AB4-8730-3596-00F946A0A4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6F637E2-83DA-9510-05CE-92B9EDA8D107}"/>
              </a:ext>
            </a:extLst>
          </p:cNvPr>
          <p:cNvSpPr>
            <a:spLocks noGrp="1"/>
          </p:cNvSpPr>
          <p:nvPr>
            <p:ph type="dt" sz="half" idx="10"/>
          </p:nvPr>
        </p:nvSpPr>
        <p:spPr/>
        <p:txBody>
          <a:bodyPr/>
          <a:lstStyle/>
          <a:p>
            <a:fld id="{1F65E365-BC47-42A1-A106-E8F5930D3346}" type="datetimeFigureOut">
              <a:rPr lang="fr-FR" smtClean="0"/>
              <a:t>09/11/2022</a:t>
            </a:fld>
            <a:endParaRPr lang="fr-FR"/>
          </a:p>
        </p:txBody>
      </p:sp>
      <p:sp>
        <p:nvSpPr>
          <p:cNvPr id="4" name="Espace réservé du pied de page 3">
            <a:extLst>
              <a:ext uri="{FF2B5EF4-FFF2-40B4-BE49-F238E27FC236}">
                <a16:creationId xmlns:a16="http://schemas.microsoft.com/office/drawing/2014/main" id="{6FB4E89F-B25A-6235-8252-D63ED105CB9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00338AD-D2C1-390E-B295-24B04F43E349}"/>
              </a:ext>
            </a:extLst>
          </p:cNvPr>
          <p:cNvSpPr>
            <a:spLocks noGrp="1"/>
          </p:cNvSpPr>
          <p:nvPr>
            <p:ph type="sldNum" sz="quarter" idx="12"/>
          </p:nvPr>
        </p:nvSpPr>
        <p:spPr/>
        <p:txBody>
          <a:bodyPr/>
          <a:lstStyle/>
          <a:p>
            <a:fld id="{95CD7853-DB63-4101-A3C9-9B07E0E3B5BF}" type="slidenum">
              <a:rPr lang="fr-FR" smtClean="0"/>
              <a:t>‹N°›</a:t>
            </a:fld>
            <a:endParaRPr lang="fr-FR"/>
          </a:p>
        </p:txBody>
      </p:sp>
    </p:spTree>
    <p:extLst>
      <p:ext uri="{BB962C8B-B14F-4D97-AF65-F5344CB8AC3E}">
        <p14:creationId xmlns:p14="http://schemas.microsoft.com/office/powerpoint/2010/main" val="3916602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5F3053E-8C4B-15CE-521A-C31FF36EC3AD}"/>
              </a:ext>
            </a:extLst>
          </p:cNvPr>
          <p:cNvSpPr>
            <a:spLocks noGrp="1"/>
          </p:cNvSpPr>
          <p:nvPr>
            <p:ph type="dt" sz="half" idx="10"/>
          </p:nvPr>
        </p:nvSpPr>
        <p:spPr/>
        <p:txBody>
          <a:bodyPr/>
          <a:lstStyle/>
          <a:p>
            <a:fld id="{1F65E365-BC47-42A1-A106-E8F5930D3346}" type="datetimeFigureOut">
              <a:rPr lang="fr-FR" smtClean="0"/>
              <a:t>09/11/2022</a:t>
            </a:fld>
            <a:endParaRPr lang="fr-FR"/>
          </a:p>
        </p:txBody>
      </p:sp>
      <p:sp>
        <p:nvSpPr>
          <p:cNvPr id="3" name="Espace réservé du pied de page 2">
            <a:extLst>
              <a:ext uri="{FF2B5EF4-FFF2-40B4-BE49-F238E27FC236}">
                <a16:creationId xmlns:a16="http://schemas.microsoft.com/office/drawing/2014/main" id="{05D32936-E03A-E3EC-2E5D-0777D936DE8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069F9E9-5944-9759-EC63-A269D4F4B125}"/>
              </a:ext>
            </a:extLst>
          </p:cNvPr>
          <p:cNvSpPr>
            <a:spLocks noGrp="1"/>
          </p:cNvSpPr>
          <p:nvPr>
            <p:ph type="sldNum" sz="quarter" idx="12"/>
          </p:nvPr>
        </p:nvSpPr>
        <p:spPr/>
        <p:txBody>
          <a:bodyPr/>
          <a:lstStyle/>
          <a:p>
            <a:fld id="{95CD7853-DB63-4101-A3C9-9B07E0E3B5BF}" type="slidenum">
              <a:rPr lang="fr-FR" smtClean="0"/>
              <a:t>‹N°›</a:t>
            </a:fld>
            <a:endParaRPr lang="fr-FR"/>
          </a:p>
        </p:txBody>
      </p:sp>
    </p:spTree>
    <p:extLst>
      <p:ext uri="{BB962C8B-B14F-4D97-AF65-F5344CB8AC3E}">
        <p14:creationId xmlns:p14="http://schemas.microsoft.com/office/powerpoint/2010/main" val="15883161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572170-B44E-EDE4-93C8-8C54C2CD300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E680BE4-51C1-87B0-8000-4B89824B14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7C029B5-6D14-DA5E-A757-9B6AC4AEAC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19AA59E-54E7-277D-47D3-5CDF5F8B9DA2}"/>
              </a:ext>
            </a:extLst>
          </p:cNvPr>
          <p:cNvSpPr>
            <a:spLocks noGrp="1"/>
          </p:cNvSpPr>
          <p:nvPr>
            <p:ph type="dt" sz="half" idx="10"/>
          </p:nvPr>
        </p:nvSpPr>
        <p:spPr/>
        <p:txBody>
          <a:bodyPr/>
          <a:lstStyle/>
          <a:p>
            <a:fld id="{1F65E365-BC47-42A1-A106-E8F5930D3346}" type="datetimeFigureOut">
              <a:rPr lang="fr-FR" smtClean="0"/>
              <a:t>09/11/2022</a:t>
            </a:fld>
            <a:endParaRPr lang="fr-FR"/>
          </a:p>
        </p:txBody>
      </p:sp>
      <p:sp>
        <p:nvSpPr>
          <p:cNvPr id="6" name="Espace réservé du pied de page 5">
            <a:extLst>
              <a:ext uri="{FF2B5EF4-FFF2-40B4-BE49-F238E27FC236}">
                <a16:creationId xmlns:a16="http://schemas.microsoft.com/office/drawing/2014/main" id="{3A6851FB-560B-A8DA-E19C-AD84F400E6D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7FB555-814E-A085-F2CA-75915CEF98FA}"/>
              </a:ext>
            </a:extLst>
          </p:cNvPr>
          <p:cNvSpPr>
            <a:spLocks noGrp="1"/>
          </p:cNvSpPr>
          <p:nvPr>
            <p:ph type="sldNum" sz="quarter" idx="12"/>
          </p:nvPr>
        </p:nvSpPr>
        <p:spPr/>
        <p:txBody>
          <a:bodyPr/>
          <a:lstStyle/>
          <a:p>
            <a:fld id="{95CD7853-DB63-4101-A3C9-9B07E0E3B5BF}" type="slidenum">
              <a:rPr lang="fr-FR" smtClean="0"/>
              <a:t>‹N°›</a:t>
            </a:fld>
            <a:endParaRPr lang="fr-FR"/>
          </a:p>
        </p:txBody>
      </p:sp>
    </p:spTree>
    <p:extLst>
      <p:ext uri="{BB962C8B-B14F-4D97-AF65-F5344CB8AC3E}">
        <p14:creationId xmlns:p14="http://schemas.microsoft.com/office/powerpoint/2010/main" val="3589267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DC4961-8F55-AD3C-B103-4346B707CB6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A718360-A9E7-BEEF-9786-0EE7E5BCC7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22170EF-1CA7-1F51-C773-05F3C10E50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1F5CD54-F15E-09F3-ECB5-3819648B113F}"/>
              </a:ext>
            </a:extLst>
          </p:cNvPr>
          <p:cNvSpPr>
            <a:spLocks noGrp="1"/>
          </p:cNvSpPr>
          <p:nvPr>
            <p:ph type="dt" sz="half" idx="10"/>
          </p:nvPr>
        </p:nvSpPr>
        <p:spPr/>
        <p:txBody>
          <a:bodyPr/>
          <a:lstStyle/>
          <a:p>
            <a:fld id="{1F65E365-BC47-42A1-A106-E8F5930D3346}" type="datetimeFigureOut">
              <a:rPr lang="fr-FR" smtClean="0"/>
              <a:t>09/11/2022</a:t>
            </a:fld>
            <a:endParaRPr lang="fr-FR"/>
          </a:p>
        </p:txBody>
      </p:sp>
      <p:sp>
        <p:nvSpPr>
          <p:cNvPr id="6" name="Espace réservé du pied de page 5">
            <a:extLst>
              <a:ext uri="{FF2B5EF4-FFF2-40B4-BE49-F238E27FC236}">
                <a16:creationId xmlns:a16="http://schemas.microsoft.com/office/drawing/2014/main" id="{A8974267-086C-FC50-F380-56B1DD12027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35DE3E0-471C-70F8-BC1C-6519ECB3ED81}"/>
              </a:ext>
            </a:extLst>
          </p:cNvPr>
          <p:cNvSpPr>
            <a:spLocks noGrp="1"/>
          </p:cNvSpPr>
          <p:nvPr>
            <p:ph type="sldNum" sz="quarter" idx="12"/>
          </p:nvPr>
        </p:nvSpPr>
        <p:spPr/>
        <p:txBody>
          <a:bodyPr/>
          <a:lstStyle/>
          <a:p>
            <a:fld id="{95CD7853-DB63-4101-A3C9-9B07E0E3B5BF}" type="slidenum">
              <a:rPr lang="fr-FR" smtClean="0"/>
              <a:t>‹N°›</a:t>
            </a:fld>
            <a:endParaRPr lang="fr-FR"/>
          </a:p>
        </p:txBody>
      </p:sp>
    </p:spTree>
    <p:extLst>
      <p:ext uri="{BB962C8B-B14F-4D97-AF65-F5344CB8AC3E}">
        <p14:creationId xmlns:p14="http://schemas.microsoft.com/office/powerpoint/2010/main" val="3783358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61F578-C898-F7E5-F055-1DE1E4D85F1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1EB2D58-11D5-E4F9-840A-6BD10B1AF83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E49011-4494-3920-211C-B0033D7517C7}"/>
              </a:ext>
            </a:extLst>
          </p:cNvPr>
          <p:cNvSpPr>
            <a:spLocks noGrp="1"/>
          </p:cNvSpPr>
          <p:nvPr>
            <p:ph type="dt" sz="half" idx="10"/>
          </p:nvPr>
        </p:nvSpPr>
        <p:spPr/>
        <p:txBody>
          <a:bodyPr/>
          <a:lstStyle/>
          <a:p>
            <a:fld id="{1F65E365-BC47-42A1-A106-E8F5930D3346}" type="datetimeFigureOut">
              <a:rPr lang="fr-FR" smtClean="0"/>
              <a:t>09/11/2022</a:t>
            </a:fld>
            <a:endParaRPr lang="fr-FR"/>
          </a:p>
        </p:txBody>
      </p:sp>
      <p:sp>
        <p:nvSpPr>
          <p:cNvPr id="5" name="Espace réservé du pied de page 4">
            <a:extLst>
              <a:ext uri="{FF2B5EF4-FFF2-40B4-BE49-F238E27FC236}">
                <a16:creationId xmlns:a16="http://schemas.microsoft.com/office/drawing/2014/main" id="{05442575-9188-6BB8-41A0-7D03DE9B7E1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4B849C4-CA3F-F5AE-52C1-59072B435470}"/>
              </a:ext>
            </a:extLst>
          </p:cNvPr>
          <p:cNvSpPr>
            <a:spLocks noGrp="1"/>
          </p:cNvSpPr>
          <p:nvPr>
            <p:ph type="sldNum" sz="quarter" idx="12"/>
          </p:nvPr>
        </p:nvSpPr>
        <p:spPr/>
        <p:txBody>
          <a:bodyPr/>
          <a:lstStyle/>
          <a:p>
            <a:fld id="{95CD7853-DB63-4101-A3C9-9B07E0E3B5BF}" type="slidenum">
              <a:rPr lang="fr-FR" smtClean="0"/>
              <a:t>‹N°›</a:t>
            </a:fld>
            <a:endParaRPr lang="fr-FR"/>
          </a:p>
        </p:txBody>
      </p:sp>
    </p:spTree>
    <p:extLst>
      <p:ext uri="{BB962C8B-B14F-4D97-AF65-F5344CB8AC3E}">
        <p14:creationId xmlns:p14="http://schemas.microsoft.com/office/powerpoint/2010/main" val="2164369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71FA64B-5BDA-397E-64D0-6522D375223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85DCC12-7134-DCB6-2A55-642CCC2CE58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7940A88-858F-5BE1-EDE5-40387DC4AB83}"/>
              </a:ext>
            </a:extLst>
          </p:cNvPr>
          <p:cNvSpPr>
            <a:spLocks noGrp="1"/>
          </p:cNvSpPr>
          <p:nvPr>
            <p:ph type="dt" sz="half" idx="10"/>
          </p:nvPr>
        </p:nvSpPr>
        <p:spPr/>
        <p:txBody>
          <a:bodyPr/>
          <a:lstStyle/>
          <a:p>
            <a:fld id="{1F65E365-BC47-42A1-A106-E8F5930D3346}" type="datetimeFigureOut">
              <a:rPr lang="fr-FR" smtClean="0"/>
              <a:t>09/11/2022</a:t>
            </a:fld>
            <a:endParaRPr lang="fr-FR"/>
          </a:p>
        </p:txBody>
      </p:sp>
      <p:sp>
        <p:nvSpPr>
          <p:cNvPr id="5" name="Espace réservé du pied de page 4">
            <a:extLst>
              <a:ext uri="{FF2B5EF4-FFF2-40B4-BE49-F238E27FC236}">
                <a16:creationId xmlns:a16="http://schemas.microsoft.com/office/drawing/2014/main" id="{AAF57A1D-7AC2-6EBA-3AFE-5B151589A1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98958D9-5726-8DAB-7BDA-5C2706E63724}"/>
              </a:ext>
            </a:extLst>
          </p:cNvPr>
          <p:cNvSpPr>
            <a:spLocks noGrp="1"/>
          </p:cNvSpPr>
          <p:nvPr>
            <p:ph type="sldNum" sz="quarter" idx="12"/>
          </p:nvPr>
        </p:nvSpPr>
        <p:spPr/>
        <p:txBody>
          <a:bodyPr/>
          <a:lstStyle/>
          <a:p>
            <a:fld id="{95CD7853-DB63-4101-A3C9-9B07E0E3B5BF}" type="slidenum">
              <a:rPr lang="fr-FR" smtClean="0"/>
              <a:t>‹N°›</a:t>
            </a:fld>
            <a:endParaRPr lang="fr-FR"/>
          </a:p>
        </p:txBody>
      </p:sp>
    </p:spTree>
    <p:extLst>
      <p:ext uri="{BB962C8B-B14F-4D97-AF65-F5344CB8AC3E}">
        <p14:creationId xmlns:p14="http://schemas.microsoft.com/office/powerpoint/2010/main" val="3116950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8244800-497A-46BA-0A89-1EA4E5163E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7DEA548-45B9-6BB7-9FF1-6CA132F051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9AF2E3-5E2C-2C9D-0A46-F88423741F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65E365-BC47-42A1-A106-E8F5930D3346}" type="datetimeFigureOut">
              <a:rPr lang="fr-FR" smtClean="0"/>
              <a:t>09/11/2022</a:t>
            </a:fld>
            <a:endParaRPr lang="fr-FR"/>
          </a:p>
        </p:txBody>
      </p:sp>
      <p:sp>
        <p:nvSpPr>
          <p:cNvPr id="5" name="Espace réservé du pied de page 4">
            <a:extLst>
              <a:ext uri="{FF2B5EF4-FFF2-40B4-BE49-F238E27FC236}">
                <a16:creationId xmlns:a16="http://schemas.microsoft.com/office/drawing/2014/main" id="{F9CB7AE5-959B-EF9D-C386-A6D80E687E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979AA44-A5F1-224C-DC0D-486F731FFC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CD7853-DB63-4101-A3C9-9B07E0E3B5BF}" type="slidenum">
              <a:rPr lang="fr-FR" smtClean="0"/>
              <a:t>‹N°›</a:t>
            </a:fld>
            <a:endParaRPr lang="fr-FR"/>
          </a:p>
        </p:txBody>
      </p:sp>
    </p:spTree>
    <p:extLst>
      <p:ext uri="{BB962C8B-B14F-4D97-AF65-F5344CB8AC3E}">
        <p14:creationId xmlns:p14="http://schemas.microsoft.com/office/powerpoint/2010/main" val="36841730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altufaha.com/%d8%a7%d9%86%d9%88%d8%a7%d8%b9-%d8%a7%d9%84%d8%b9%d9%85%d9%84/"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eferrit.com/%D8%A7%D9%84%D8%A7%D9%82%D8%AA%D8%B5%D8%A7%D8%AF-%D8%A7%D9%84%D8%AC%D8%B2%D8%A6%D9%8A-%D9%85%D9%82%D8%A7%D8%A8%D9%84-%D8%A7%D9%84%D8%A7%D9%82%D8%AA%D8%B5%D8%A7%D8%AF-%D8%A7%D9%84%D9%83%D9%84%D9%8A/"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AAA492E-9D16-2194-8660-FC11705F96B8}"/>
              </a:ext>
            </a:extLst>
          </p:cNvPr>
          <p:cNvSpPr>
            <a:spLocks noGrp="1"/>
          </p:cNvSpPr>
          <p:nvPr>
            <p:ph idx="1"/>
          </p:nvPr>
        </p:nvSpPr>
        <p:spPr>
          <a:xfrm>
            <a:off x="0" y="64008"/>
            <a:ext cx="12454128" cy="6793992"/>
          </a:xfrm>
        </p:spPr>
        <p:txBody>
          <a:bodyPr>
            <a:normAutofit/>
          </a:bodyPr>
          <a:lstStyle/>
          <a:p>
            <a:pPr marL="0" indent="0" algn="ctr" rtl="1">
              <a:buNone/>
            </a:pPr>
            <a:endParaRPr lang="fr-FR" sz="4800" dirty="0">
              <a:latin typeface="Arial Rounded MT Bold" panose="020F0704030504030204" pitchFamily="34" charset="0"/>
            </a:endParaRPr>
          </a:p>
          <a:p>
            <a:pPr marL="0" indent="0" algn="ctr" rtl="1">
              <a:buNone/>
            </a:pPr>
            <a:r>
              <a:rPr lang="ar-DZ" sz="6000" b="1" dirty="0">
                <a:solidFill>
                  <a:srgbClr val="FF0000"/>
                </a:solidFill>
                <a:latin typeface="Arial Rounded MT Bold" panose="020F0704030504030204" pitchFamily="34" charset="0"/>
              </a:rPr>
              <a:t>تلخيص الدرس الخامس</a:t>
            </a:r>
            <a:endParaRPr lang="fr-FR" sz="6000" b="1" dirty="0">
              <a:solidFill>
                <a:srgbClr val="FF0000"/>
              </a:solidFill>
              <a:latin typeface="Arial Rounded MT Bold" panose="020F0704030504030204" pitchFamily="34" charset="0"/>
            </a:endParaRPr>
          </a:p>
        </p:txBody>
      </p:sp>
      <p:pic>
        <p:nvPicPr>
          <p:cNvPr id="5" name="Image 4">
            <a:extLst>
              <a:ext uri="{FF2B5EF4-FFF2-40B4-BE49-F238E27FC236}">
                <a16:creationId xmlns:a16="http://schemas.microsoft.com/office/drawing/2014/main" id="{9B8758F6-E520-FF50-DAE9-7ADD70CDF603}"/>
              </a:ext>
            </a:extLst>
          </p:cNvPr>
          <p:cNvPicPr>
            <a:picLocks noChangeAspect="1"/>
          </p:cNvPicPr>
          <p:nvPr/>
        </p:nvPicPr>
        <p:blipFill>
          <a:blip r:embed="rId2"/>
          <a:stretch>
            <a:fillRect/>
          </a:stretch>
        </p:blipFill>
        <p:spPr>
          <a:xfrm>
            <a:off x="0" y="2526890"/>
            <a:ext cx="12192000" cy="4280725"/>
          </a:xfrm>
          <a:prstGeom prst="rect">
            <a:avLst/>
          </a:prstGeom>
        </p:spPr>
      </p:pic>
    </p:spTree>
    <p:extLst>
      <p:ext uri="{BB962C8B-B14F-4D97-AF65-F5344CB8AC3E}">
        <p14:creationId xmlns:p14="http://schemas.microsoft.com/office/powerpoint/2010/main" val="1611382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3B3275-415D-7879-42AB-AEF587338600}"/>
              </a:ext>
            </a:extLst>
          </p:cNvPr>
          <p:cNvSpPr>
            <a:spLocks noGrp="1"/>
          </p:cNvSpPr>
          <p:nvPr>
            <p:ph type="ctrTitle"/>
          </p:nvPr>
        </p:nvSpPr>
        <p:spPr>
          <a:xfrm>
            <a:off x="0" y="0"/>
            <a:ext cx="12088368" cy="7031736"/>
          </a:xfrm>
          <a:solidFill>
            <a:srgbClr val="66FF33"/>
          </a:solidFill>
        </p:spPr>
        <p:txBody>
          <a:bodyPr>
            <a:normAutofit/>
          </a:bodyPr>
          <a:lstStyle/>
          <a:p>
            <a:r>
              <a:rPr lang="ar-DZ" b="1" i="0" dirty="0">
                <a:effectLst/>
                <a:latin typeface="droid arabic kufi"/>
              </a:rPr>
              <a:t>عوامل الإنتاج</a:t>
            </a:r>
            <a:br>
              <a:rPr lang="fr-FR" b="1" i="0" dirty="0">
                <a:effectLst/>
                <a:latin typeface="droid arabic kufi"/>
              </a:rPr>
            </a:br>
            <a:r>
              <a:rPr lang="fr-FR" b="1" i="0" dirty="0" err="1">
                <a:effectLst/>
                <a:latin typeface="droid arabic kufi"/>
              </a:rPr>
              <a:t>Factors</a:t>
            </a:r>
            <a:r>
              <a:rPr lang="fr-FR" b="1" i="0" dirty="0">
                <a:effectLst/>
                <a:latin typeface="droid arabic kufi"/>
              </a:rPr>
              <a:t> of Production</a:t>
            </a:r>
            <a:br>
              <a:rPr lang="fr-FR" b="1" i="0" dirty="0">
                <a:effectLst/>
                <a:latin typeface="droid arabic kufi"/>
              </a:rPr>
            </a:br>
            <a:br>
              <a:rPr lang="fr-FR" b="1" i="0" dirty="0">
                <a:effectLst/>
                <a:latin typeface="droid arabic kufi"/>
              </a:rPr>
            </a:br>
            <a:br>
              <a:rPr lang="ar-DZ" b="1" i="0" dirty="0">
                <a:solidFill>
                  <a:srgbClr val="333333"/>
                </a:solidFill>
                <a:effectLst/>
                <a:latin typeface="droid arabic kufi"/>
                <a:cs typeface="+mn-cs"/>
              </a:rPr>
            </a:br>
            <a:endParaRPr lang="fr-FR" b="1" dirty="0">
              <a:cs typeface="+mn-cs"/>
            </a:endParaRPr>
          </a:p>
        </p:txBody>
      </p:sp>
    </p:spTree>
    <p:extLst>
      <p:ext uri="{BB962C8B-B14F-4D97-AF65-F5344CB8AC3E}">
        <p14:creationId xmlns:p14="http://schemas.microsoft.com/office/powerpoint/2010/main" val="16708265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C03587-D5FC-D347-AC09-ACF0CFF86927}"/>
              </a:ext>
            </a:extLst>
          </p:cNvPr>
          <p:cNvSpPr>
            <a:spLocks noGrp="1"/>
          </p:cNvSpPr>
          <p:nvPr>
            <p:ph type="title"/>
          </p:nvPr>
        </p:nvSpPr>
        <p:spPr>
          <a:xfrm>
            <a:off x="0" y="1"/>
            <a:ext cx="12192000" cy="1690688"/>
          </a:xfrm>
          <a:solidFill>
            <a:srgbClr val="0070C0"/>
          </a:solidFill>
        </p:spPr>
        <p:txBody>
          <a:bodyPr/>
          <a:lstStyle/>
          <a:p>
            <a:pPr algn="ctr"/>
            <a:r>
              <a:rPr lang="ar-DZ" sz="4400" b="1" i="0" dirty="0">
                <a:solidFill>
                  <a:srgbClr val="333333"/>
                </a:solidFill>
                <a:effectLst/>
                <a:latin typeface="droid arabic kufi"/>
              </a:rPr>
              <a:t>العملية الإنتاجية</a:t>
            </a:r>
            <a:endParaRPr lang="fr-FR" b="1" dirty="0"/>
          </a:p>
        </p:txBody>
      </p:sp>
      <p:sp>
        <p:nvSpPr>
          <p:cNvPr id="3" name="Espace réservé du contenu 2">
            <a:extLst>
              <a:ext uri="{FF2B5EF4-FFF2-40B4-BE49-F238E27FC236}">
                <a16:creationId xmlns:a16="http://schemas.microsoft.com/office/drawing/2014/main" id="{9EFBC6F2-7B1C-2141-9F26-FDA71F78A014}"/>
              </a:ext>
            </a:extLst>
          </p:cNvPr>
          <p:cNvSpPr>
            <a:spLocks noGrp="1"/>
          </p:cNvSpPr>
          <p:nvPr>
            <p:ph idx="1"/>
          </p:nvPr>
        </p:nvSpPr>
        <p:spPr>
          <a:xfrm>
            <a:off x="0" y="1825624"/>
            <a:ext cx="11960352" cy="4794631"/>
          </a:xfrm>
        </p:spPr>
        <p:txBody>
          <a:bodyPr/>
          <a:lstStyle/>
          <a:p>
            <a:pPr lvl="1" algn="just" rtl="1"/>
            <a:endParaRPr lang="fr-FR" sz="2800" b="0" i="0" dirty="0">
              <a:solidFill>
                <a:srgbClr val="333333"/>
              </a:solidFill>
              <a:effectLst/>
              <a:latin typeface="droid arabic kufi"/>
            </a:endParaRPr>
          </a:p>
          <a:p>
            <a:pPr lvl="1" algn="just" rtl="1"/>
            <a:r>
              <a:rPr lang="ar-DZ" sz="2800" b="0" i="0" dirty="0">
                <a:solidFill>
                  <a:srgbClr val="333333"/>
                </a:solidFill>
                <a:effectLst/>
                <a:latin typeface="droid arabic kufi"/>
              </a:rPr>
              <a:t>من المعروف أن العملية الإنتاجية تستلزم عوامل معينة أو مقومات لقيام تلك العملية التي هي في الأصل مبنية على أساس إشباع الحاجات الإنسانية والتي بدورها لا يمكن إشباعها بالطرق العادية بل يتم تغيير وتحوير على الطبيعة وما يوجد بها لتصبح صالحة </a:t>
            </a:r>
            <a:r>
              <a:rPr lang="ar-DZ" sz="2800" b="0" i="0" dirty="0" err="1">
                <a:solidFill>
                  <a:srgbClr val="333333"/>
                </a:solidFill>
                <a:effectLst/>
                <a:latin typeface="droid arabic kufi"/>
              </a:rPr>
              <a:t>للإستخدام</a:t>
            </a:r>
            <a:r>
              <a:rPr lang="ar-DZ" sz="2800" b="0" i="0" dirty="0">
                <a:solidFill>
                  <a:srgbClr val="333333"/>
                </a:solidFill>
                <a:effectLst/>
                <a:latin typeface="droid arabic kufi"/>
              </a:rPr>
              <a:t> الإنساني وبالتالي فتسمى تلك العملية بعملية إنتاج، ويلزم لإتمام عوامل الانتاج تلك وإشباع الحاجات الإنسانية مقومات خاصة أو عوامل إنتاج تساعد في أداء العملية لدورها الرئيسي.</a:t>
            </a:r>
            <a:endParaRPr lang="fr-FR" sz="2800" b="0" i="0" dirty="0">
              <a:solidFill>
                <a:srgbClr val="333333"/>
              </a:solidFill>
              <a:effectLst/>
              <a:latin typeface="droid arabic kufi"/>
            </a:endParaRPr>
          </a:p>
          <a:p>
            <a:pPr lvl="1" algn="r" rtl="1"/>
            <a:endParaRPr lang="fr-FR" dirty="0"/>
          </a:p>
        </p:txBody>
      </p:sp>
    </p:spTree>
    <p:extLst>
      <p:ext uri="{BB962C8B-B14F-4D97-AF65-F5344CB8AC3E}">
        <p14:creationId xmlns:p14="http://schemas.microsoft.com/office/powerpoint/2010/main" val="1090385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7E4D11-106D-916E-8865-50E979DFF3CA}"/>
              </a:ext>
            </a:extLst>
          </p:cNvPr>
          <p:cNvSpPr>
            <a:spLocks noGrp="1"/>
          </p:cNvSpPr>
          <p:nvPr>
            <p:ph type="title"/>
          </p:nvPr>
        </p:nvSpPr>
        <p:spPr>
          <a:xfrm>
            <a:off x="0" y="1"/>
            <a:ext cx="12192000" cy="1690688"/>
          </a:xfrm>
          <a:solidFill>
            <a:srgbClr val="FF0066"/>
          </a:solidFill>
        </p:spPr>
        <p:txBody>
          <a:bodyPr>
            <a:normAutofit fontScale="90000"/>
          </a:bodyPr>
          <a:lstStyle/>
          <a:p>
            <a:pPr algn="ctr"/>
            <a:r>
              <a:rPr lang="ar-DZ" b="1" i="0" dirty="0">
                <a:solidFill>
                  <a:srgbClr val="333333"/>
                </a:solidFill>
                <a:effectLst/>
                <a:latin typeface="Helvetica" panose="020B0604020202020204" pitchFamily="34" charset="0"/>
              </a:rPr>
              <a:t>مفهوم عوامل الانتاج</a:t>
            </a:r>
            <a:r>
              <a:rPr lang="fr-FR" b="1" i="0" dirty="0">
                <a:solidFill>
                  <a:srgbClr val="333333"/>
                </a:solidFill>
                <a:effectLst/>
                <a:latin typeface="Helvetica" panose="020B0604020202020204" pitchFamily="34" charset="0"/>
              </a:rPr>
              <a:t>  </a:t>
            </a:r>
            <a:br>
              <a:rPr lang="fr-FR" b="1" i="0" dirty="0">
                <a:solidFill>
                  <a:srgbClr val="333333"/>
                </a:solidFill>
                <a:effectLst/>
                <a:latin typeface="Helvetica" panose="020B0604020202020204" pitchFamily="34" charset="0"/>
              </a:rPr>
            </a:br>
            <a:r>
              <a:rPr lang="fr-FR" b="1" i="0" dirty="0" err="1">
                <a:solidFill>
                  <a:srgbClr val="333333"/>
                </a:solidFill>
                <a:effectLst/>
                <a:latin typeface="Helvetica" panose="020B0604020202020204" pitchFamily="34" charset="0"/>
              </a:rPr>
              <a:t>Factors</a:t>
            </a:r>
            <a:r>
              <a:rPr lang="fr-FR" b="1" i="0" dirty="0">
                <a:solidFill>
                  <a:srgbClr val="333333"/>
                </a:solidFill>
                <a:effectLst/>
                <a:latin typeface="Helvetica" panose="020B0604020202020204" pitchFamily="34" charset="0"/>
              </a:rPr>
              <a:t> of </a:t>
            </a:r>
            <a:r>
              <a:rPr lang="fr-FR" b="1" i="0" dirty="0" err="1">
                <a:solidFill>
                  <a:srgbClr val="333333"/>
                </a:solidFill>
                <a:effectLst/>
                <a:latin typeface="Helvetica" panose="020B0604020202020204" pitchFamily="34" charset="0"/>
              </a:rPr>
              <a:t>Prduction</a:t>
            </a:r>
            <a:br>
              <a:rPr lang="ar-DZ" b="1" i="0" dirty="0">
                <a:solidFill>
                  <a:srgbClr val="333333"/>
                </a:solidFill>
                <a:effectLst/>
                <a:latin typeface="Helvetica" panose="020B0604020202020204" pitchFamily="34" charset="0"/>
              </a:rPr>
            </a:br>
            <a:endParaRPr lang="fr-FR" dirty="0"/>
          </a:p>
        </p:txBody>
      </p:sp>
      <p:sp>
        <p:nvSpPr>
          <p:cNvPr id="3" name="Espace réservé du contenu 2">
            <a:extLst>
              <a:ext uri="{FF2B5EF4-FFF2-40B4-BE49-F238E27FC236}">
                <a16:creationId xmlns:a16="http://schemas.microsoft.com/office/drawing/2014/main" id="{0D8828CE-1369-168D-CF05-35529367EE1B}"/>
              </a:ext>
            </a:extLst>
          </p:cNvPr>
          <p:cNvSpPr>
            <a:spLocks noGrp="1"/>
          </p:cNvSpPr>
          <p:nvPr>
            <p:ph idx="1"/>
          </p:nvPr>
        </p:nvSpPr>
        <p:spPr/>
        <p:txBody>
          <a:bodyPr/>
          <a:lstStyle/>
          <a:p>
            <a:pPr algn="just" rtl="1"/>
            <a:r>
              <a:rPr lang="ar-DZ" b="0" i="0" dirty="0">
                <a:solidFill>
                  <a:srgbClr val="333333"/>
                </a:solidFill>
                <a:effectLst/>
                <a:latin typeface="droid arabic kufi"/>
              </a:rPr>
              <a:t>عوامل الانتاج الأساسية تقسم لأربعة عوامل أساسية وهي:</a:t>
            </a:r>
            <a:endParaRPr lang="fr-FR" b="0" i="0" dirty="0">
              <a:solidFill>
                <a:srgbClr val="333333"/>
              </a:solidFill>
              <a:effectLst/>
              <a:latin typeface="droid arabic kufi"/>
            </a:endParaRPr>
          </a:p>
          <a:p>
            <a:pPr algn="just" rtl="1"/>
            <a:r>
              <a:rPr lang="ar-DZ" b="0" i="0" dirty="0">
                <a:solidFill>
                  <a:srgbClr val="333333"/>
                </a:solidFill>
                <a:effectLst/>
                <a:latin typeface="droid arabic kufi"/>
              </a:rPr>
              <a:t>الطبيعة ( الأرض)،</a:t>
            </a:r>
            <a:endParaRPr lang="fr-FR" b="0" i="0" dirty="0">
              <a:solidFill>
                <a:srgbClr val="333333"/>
              </a:solidFill>
              <a:effectLst/>
              <a:latin typeface="droid arabic kufi"/>
            </a:endParaRPr>
          </a:p>
          <a:p>
            <a:pPr algn="just" rtl="1"/>
            <a:r>
              <a:rPr lang="ar-DZ" b="0" i="0" dirty="0">
                <a:solidFill>
                  <a:srgbClr val="333333"/>
                </a:solidFill>
                <a:effectLst/>
                <a:latin typeface="droid arabic kufi"/>
              </a:rPr>
              <a:t> العمل،</a:t>
            </a:r>
            <a:endParaRPr lang="fr-FR" b="0" i="0" dirty="0">
              <a:solidFill>
                <a:srgbClr val="333333"/>
              </a:solidFill>
              <a:effectLst/>
              <a:latin typeface="droid arabic kufi"/>
            </a:endParaRPr>
          </a:p>
          <a:p>
            <a:pPr algn="just" rtl="1"/>
            <a:r>
              <a:rPr lang="ar-DZ" b="0" i="0" dirty="0">
                <a:solidFill>
                  <a:srgbClr val="333333"/>
                </a:solidFill>
                <a:effectLst/>
                <a:latin typeface="droid arabic kufi"/>
              </a:rPr>
              <a:t> رأس المال،</a:t>
            </a:r>
            <a:endParaRPr lang="fr-FR" b="0" i="0" dirty="0">
              <a:solidFill>
                <a:srgbClr val="333333"/>
              </a:solidFill>
              <a:effectLst/>
              <a:latin typeface="droid arabic kufi"/>
            </a:endParaRPr>
          </a:p>
          <a:p>
            <a:pPr algn="just" rtl="1"/>
            <a:r>
              <a:rPr lang="ar-DZ" b="0" i="0" dirty="0">
                <a:solidFill>
                  <a:srgbClr val="333333"/>
                </a:solidFill>
                <a:effectLst/>
                <a:latin typeface="droid arabic kufi"/>
              </a:rPr>
              <a:t> التنظيم والإدارة،</a:t>
            </a:r>
            <a:endParaRPr lang="fr-FR" b="0" i="0" dirty="0">
              <a:solidFill>
                <a:srgbClr val="333333"/>
              </a:solidFill>
              <a:effectLst/>
              <a:latin typeface="droid arabic kufi"/>
            </a:endParaRPr>
          </a:p>
          <a:p>
            <a:pPr algn="just" rtl="1"/>
            <a:r>
              <a:rPr lang="ar-DZ" b="0" i="0" dirty="0">
                <a:solidFill>
                  <a:srgbClr val="333333"/>
                </a:solidFill>
                <a:effectLst/>
                <a:latin typeface="droid arabic kufi"/>
              </a:rPr>
              <a:t> وفيما يلي شرح مبسط لكل منهم </a:t>
            </a:r>
            <a:r>
              <a:rPr lang="ar-DZ" b="0" i="0" dirty="0" err="1">
                <a:solidFill>
                  <a:srgbClr val="333333"/>
                </a:solidFill>
                <a:effectLst/>
                <a:latin typeface="droid arabic kufi"/>
              </a:rPr>
              <a:t>بإعتباره</a:t>
            </a:r>
            <a:r>
              <a:rPr lang="ar-DZ" b="0" i="0" dirty="0">
                <a:solidFill>
                  <a:srgbClr val="333333"/>
                </a:solidFill>
                <a:effectLst/>
                <a:latin typeface="droid arabic kufi"/>
              </a:rPr>
              <a:t> </a:t>
            </a:r>
            <a:endParaRPr lang="fr-FR" b="0" i="0" dirty="0">
              <a:solidFill>
                <a:srgbClr val="333333"/>
              </a:solidFill>
              <a:effectLst/>
              <a:latin typeface="droid arabic kufi"/>
            </a:endParaRPr>
          </a:p>
          <a:p>
            <a:pPr marL="0" indent="0" algn="just" rtl="1">
              <a:buNone/>
            </a:pPr>
            <a:r>
              <a:rPr lang="ar-DZ" b="0" i="0" dirty="0">
                <a:solidFill>
                  <a:srgbClr val="333333"/>
                </a:solidFill>
                <a:effectLst/>
                <a:latin typeface="droid arabic kufi"/>
              </a:rPr>
              <a:t>عامل من عوامل الإنتاج.</a:t>
            </a:r>
          </a:p>
          <a:p>
            <a:pPr algn="r" rtl="1"/>
            <a:endParaRPr lang="fr-FR" dirty="0"/>
          </a:p>
        </p:txBody>
      </p:sp>
      <p:pic>
        <p:nvPicPr>
          <p:cNvPr id="4" name="Image 3">
            <a:extLst>
              <a:ext uri="{FF2B5EF4-FFF2-40B4-BE49-F238E27FC236}">
                <a16:creationId xmlns:a16="http://schemas.microsoft.com/office/drawing/2014/main" id="{1E7CE9F3-71EC-5FB0-6FF1-EB1B822D771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596897"/>
            <a:ext cx="6172200" cy="4261102"/>
          </a:xfrm>
          <a:prstGeom prst="rect">
            <a:avLst/>
          </a:prstGeom>
          <a:noFill/>
          <a:ln>
            <a:noFill/>
          </a:ln>
        </p:spPr>
      </p:pic>
    </p:spTree>
    <p:extLst>
      <p:ext uri="{BB962C8B-B14F-4D97-AF65-F5344CB8AC3E}">
        <p14:creationId xmlns:p14="http://schemas.microsoft.com/office/powerpoint/2010/main" val="719666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09228C-D071-5D71-058E-DA14FC21929E}"/>
              </a:ext>
            </a:extLst>
          </p:cNvPr>
          <p:cNvSpPr>
            <a:spLocks noGrp="1"/>
          </p:cNvSpPr>
          <p:nvPr>
            <p:ph type="title"/>
          </p:nvPr>
        </p:nvSpPr>
        <p:spPr>
          <a:xfrm>
            <a:off x="0" y="1"/>
            <a:ext cx="12192000" cy="1371599"/>
          </a:xfrm>
          <a:solidFill>
            <a:srgbClr val="92D050"/>
          </a:solidFill>
        </p:spPr>
        <p:txBody>
          <a:bodyPr/>
          <a:lstStyle/>
          <a:p>
            <a:pPr algn="ctr" rtl="1"/>
            <a:r>
              <a:rPr lang="ar-DZ" b="1" i="0" dirty="0">
                <a:solidFill>
                  <a:srgbClr val="333333"/>
                </a:solidFill>
                <a:effectLst/>
                <a:latin typeface="Helvetica" panose="020B0604020202020204" pitchFamily="34" charset="0"/>
              </a:rPr>
              <a:t>الطبيعة أو الأرض</a:t>
            </a:r>
            <a:r>
              <a:rPr lang="fr-FR" b="1" i="0" dirty="0">
                <a:solidFill>
                  <a:srgbClr val="333333"/>
                </a:solidFill>
                <a:effectLst/>
                <a:latin typeface="Helvetica" panose="020B0604020202020204" pitchFamily="34" charset="0"/>
              </a:rPr>
              <a:t>   Land   </a:t>
            </a:r>
            <a:br>
              <a:rPr lang="ar-DZ" b="1" i="0" dirty="0">
                <a:solidFill>
                  <a:srgbClr val="333333"/>
                </a:solidFill>
                <a:effectLst/>
                <a:latin typeface="Helvetica" panose="020B0604020202020204" pitchFamily="34" charset="0"/>
              </a:rPr>
            </a:br>
            <a:endParaRPr lang="fr-FR" dirty="0"/>
          </a:p>
        </p:txBody>
      </p:sp>
      <p:sp>
        <p:nvSpPr>
          <p:cNvPr id="3" name="Espace réservé du contenu 2">
            <a:extLst>
              <a:ext uri="{FF2B5EF4-FFF2-40B4-BE49-F238E27FC236}">
                <a16:creationId xmlns:a16="http://schemas.microsoft.com/office/drawing/2014/main" id="{9B28164C-2FE2-7B43-765A-C4FE6BB55A8B}"/>
              </a:ext>
            </a:extLst>
          </p:cNvPr>
          <p:cNvSpPr>
            <a:spLocks noGrp="1"/>
          </p:cNvSpPr>
          <p:nvPr>
            <p:ph idx="1"/>
          </p:nvPr>
        </p:nvSpPr>
        <p:spPr>
          <a:xfrm>
            <a:off x="320040" y="1563624"/>
            <a:ext cx="11750040" cy="5212079"/>
          </a:xfrm>
        </p:spPr>
        <p:txBody>
          <a:bodyPr>
            <a:normAutofit/>
          </a:bodyPr>
          <a:lstStyle/>
          <a:p>
            <a:pPr algn="just" rtl="1"/>
            <a:r>
              <a:rPr lang="ar-DZ" b="0" i="0" dirty="0">
                <a:solidFill>
                  <a:srgbClr val="333333"/>
                </a:solidFill>
                <a:effectLst/>
                <a:latin typeface="droid arabic kufi"/>
              </a:rPr>
              <a:t>تعرف الطبيعة بإنها هي كل الموار التي يجدها الإنسان دون أن يبذل بها جهد مثل الأرض، المناجم، مصادر المياه وغيرها.</a:t>
            </a:r>
          </a:p>
          <a:p>
            <a:pPr algn="just" rtl="1"/>
            <a:r>
              <a:rPr lang="ar-DZ" b="0" i="0" dirty="0">
                <a:solidFill>
                  <a:srgbClr val="333333"/>
                </a:solidFill>
                <a:effectLst/>
                <a:latin typeface="droid arabic kufi"/>
              </a:rPr>
              <a:t>فكل ما يوجد في الطبيعة هي عبارة عن منافع وهبة من عند الله حتى يستطيع الإنسان </a:t>
            </a:r>
            <a:r>
              <a:rPr lang="ar-DZ" b="0" i="0" dirty="0" err="1">
                <a:solidFill>
                  <a:srgbClr val="333333"/>
                </a:solidFill>
                <a:effectLst/>
                <a:latin typeface="droid arabic kufi"/>
              </a:rPr>
              <a:t>الإستفادة</a:t>
            </a:r>
            <a:r>
              <a:rPr lang="ar-DZ" b="0" i="0" dirty="0">
                <a:solidFill>
                  <a:srgbClr val="333333"/>
                </a:solidFill>
                <a:effectLst/>
                <a:latin typeface="droid arabic kufi"/>
              </a:rPr>
              <a:t> منها.</a:t>
            </a:r>
          </a:p>
          <a:p>
            <a:pPr algn="just" rtl="1"/>
            <a:r>
              <a:rPr lang="ar-DZ" b="0" i="0" dirty="0">
                <a:solidFill>
                  <a:srgbClr val="333333"/>
                </a:solidFill>
                <a:effectLst/>
                <a:latin typeface="droid arabic kufi"/>
              </a:rPr>
              <a:t>وذلك عن طريق عمل بعض التعديلات وإدخال بعض المدخلات حتى يحصل الإنسان على ما يريده وذلك من خلال العمل.</a:t>
            </a:r>
          </a:p>
          <a:p>
            <a:pPr algn="just" rtl="1"/>
            <a:r>
              <a:rPr lang="ar-DZ" b="0" i="0" dirty="0">
                <a:solidFill>
                  <a:srgbClr val="333333"/>
                </a:solidFill>
                <a:effectLst/>
                <a:latin typeface="droid arabic kufi"/>
              </a:rPr>
              <a:t>من أهم ما يستخدم في الطبيعة في عملية الإنتاج هي:</a:t>
            </a:r>
          </a:p>
          <a:p>
            <a:pPr algn="just" rtl="1">
              <a:buFont typeface="Arial" panose="020B0604020202020204" pitchFamily="34" charset="0"/>
              <a:buChar char="•"/>
            </a:pPr>
            <a:r>
              <a:rPr lang="ar-DZ" b="0" i="0" dirty="0">
                <a:solidFill>
                  <a:srgbClr val="333333"/>
                </a:solidFill>
                <a:effectLst/>
                <a:latin typeface="droid arabic kufi"/>
              </a:rPr>
              <a:t>الأراضي الزراعية التي تستخدم في الزراعة.</a:t>
            </a:r>
          </a:p>
          <a:p>
            <a:pPr algn="just" rtl="1">
              <a:buFont typeface="Arial" panose="020B0604020202020204" pitchFamily="34" charset="0"/>
              <a:buChar char="•"/>
            </a:pPr>
            <a:r>
              <a:rPr lang="ar-DZ" b="0" i="0" dirty="0">
                <a:solidFill>
                  <a:srgbClr val="333333"/>
                </a:solidFill>
                <a:effectLst/>
                <a:latin typeface="droid arabic kufi"/>
              </a:rPr>
              <a:t>مصادر المياه التي تستخدم للري والشرب والعديد من الأغراض.</a:t>
            </a:r>
          </a:p>
          <a:p>
            <a:pPr algn="just" rtl="1">
              <a:buFont typeface="Arial" panose="020B0604020202020204" pitchFamily="34" charset="0"/>
              <a:buChar char="•"/>
            </a:pPr>
            <a:r>
              <a:rPr lang="ar-DZ" b="0" i="0" dirty="0">
                <a:solidFill>
                  <a:srgbClr val="333333"/>
                </a:solidFill>
                <a:effectLst/>
                <a:latin typeface="droid arabic kufi"/>
              </a:rPr>
              <a:t>والمناجم التي يتم </a:t>
            </a:r>
            <a:r>
              <a:rPr lang="ar-DZ" b="0" i="0" dirty="0" err="1">
                <a:solidFill>
                  <a:srgbClr val="333333"/>
                </a:solidFill>
                <a:effectLst/>
                <a:latin typeface="droid arabic kufi"/>
              </a:rPr>
              <a:t>إستخراج</a:t>
            </a:r>
            <a:r>
              <a:rPr lang="ar-DZ" b="0" i="0" dirty="0">
                <a:solidFill>
                  <a:srgbClr val="333333"/>
                </a:solidFill>
                <a:effectLst/>
                <a:latin typeface="droid arabic kufi"/>
              </a:rPr>
              <a:t> منها المعادن النفيسة وغيرها. ولكن كل هذه العوامل تحتاج إلى بذل جهد وتعب والمزيد من الوقت.</a:t>
            </a:r>
          </a:p>
          <a:p>
            <a:pPr algn="r" rtl="1"/>
            <a:endParaRPr lang="fr-FR" dirty="0"/>
          </a:p>
        </p:txBody>
      </p:sp>
    </p:spTree>
    <p:extLst>
      <p:ext uri="{BB962C8B-B14F-4D97-AF65-F5344CB8AC3E}">
        <p14:creationId xmlns:p14="http://schemas.microsoft.com/office/powerpoint/2010/main" val="2402098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B013A4-911A-5ED8-B82B-720AD47F5DCD}"/>
              </a:ext>
            </a:extLst>
          </p:cNvPr>
          <p:cNvSpPr>
            <a:spLocks noGrp="1"/>
          </p:cNvSpPr>
          <p:nvPr>
            <p:ph type="title"/>
          </p:nvPr>
        </p:nvSpPr>
        <p:spPr>
          <a:xfrm>
            <a:off x="0" y="1"/>
            <a:ext cx="12192000" cy="1690688"/>
          </a:xfrm>
          <a:solidFill>
            <a:schemeClr val="accent2"/>
          </a:solidFill>
        </p:spPr>
        <p:txBody>
          <a:bodyPr/>
          <a:lstStyle/>
          <a:p>
            <a:pPr algn="ctr" rtl="1"/>
            <a:r>
              <a:rPr lang="ar-DZ" b="1" i="0" dirty="0">
                <a:solidFill>
                  <a:srgbClr val="333333"/>
                </a:solidFill>
                <a:effectLst/>
                <a:latin typeface="droid arabic kufi"/>
              </a:rPr>
              <a:t>العمل</a:t>
            </a:r>
            <a:r>
              <a:rPr lang="fr-FR" b="1" i="0" dirty="0">
                <a:solidFill>
                  <a:srgbClr val="333333"/>
                </a:solidFill>
                <a:effectLst/>
                <a:latin typeface="droid arabic kufi"/>
              </a:rPr>
              <a:t>   Labour</a:t>
            </a:r>
            <a:r>
              <a:rPr lang="fr-FR" b="0" i="0" dirty="0">
                <a:solidFill>
                  <a:srgbClr val="333333"/>
                </a:solidFill>
                <a:effectLst/>
                <a:latin typeface="droid arabic kufi"/>
              </a:rPr>
              <a:t>   </a:t>
            </a:r>
            <a:endParaRPr lang="fr-FR" dirty="0"/>
          </a:p>
        </p:txBody>
      </p:sp>
      <p:sp>
        <p:nvSpPr>
          <p:cNvPr id="3" name="Espace réservé du contenu 2">
            <a:extLst>
              <a:ext uri="{FF2B5EF4-FFF2-40B4-BE49-F238E27FC236}">
                <a16:creationId xmlns:a16="http://schemas.microsoft.com/office/drawing/2014/main" id="{1132AEEF-D7CF-E12B-D2C8-396596105C09}"/>
              </a:ext>
            </a:extLst>
          </p:cNvPr>
          <p:cNvSpPr>
            <a:spLocks noGrp="1"/>
          </p:cNvSpPr>
          <p:nvPr>
            <p:ph idx="1"/>
          </p:nvPr>
        </p:nvSpPr>
        <p:spPr/>
        <p:txBody>
          <a:bodyPr>
            <a:normAutofit lnSpcReduction="10000"/>
          </a:bodyPr>
          <a:lstStyle/>
          <a:p>
            <a:pPr algn="just" rtl="1"/>
            <a:r>
              <a:rPr lang="ar-DZ" b="0" i="0" dirty="0">
                <a:solidFill>
                  <a:srgbClr val="333333"/>
                </a:solidFill>
                <a:effectLst/>
                <a:latin typeface="droid arabic kufi"/>
              </a:rPr>
              <a:t>العمل هو عبارة عن القدرة على بذل جهد خلال العملية الإنتاجية حتى يتم الوصول إلى السلع والخدمات.</a:t>
            </a:r>
          </a:p>
          <a:p>
            <a:pPr algn="just" rtl="1"/>
            <a:r>
              <a:rPr lang="ar-DZ" b="0" i="0" dirty="0">
                <a:solidFill>
                  <a:srgbClr val="333333"/>
                </a:solidFill>
                <a:effectLst/>
                <a:latin typeface="droid arabic kufi"/>
              </a:rPr>
              <a:t>ويعتبر العمل من أهم عناصر الإنتاج فلا يمكن أن يقوم إنتاج بدون عمل.</a:t>
            </a:r>
          </a:p>
          <a:p>
            <a:pPr algn="just" rtl="1"/>
            <a:r>
              <a:rPr lang="ar-DZ" b="0" i="0" dirty="0">
                <a:solidFill>
                  <a:srgbClr val="333333"/>
                </a:solidFill>
                <a:effectLst/>
                <a:latin typeface="droid arabic kufi"/>
              </a:rPr>
              <a:t>ويقوم بهذا المجهود أشخاص لذا تقوم المؤسسات بتخصيص إدارة معينة لتنسيق القائمين بالعمل يطلق عليها إدارة الموارد البشرية تقوم </a:t>
            </a:r>
            <a:r>
              <a:rPr lang="ar-DZ" b="0" i="0" dirty="0" err="1">
                <a:solidFill>
                  <a:srgbClr val="333333"/>
                </a:solidFill>
                <a:effectLst/>
                <a:latin typeface="droid arabic kufi"/>
              </a:rPr>
              <a:t>بالإختيار</a:t>
            </a:r>
            <a:r>
              <a:rPr lang="ar-DZ" b="0" i="0" dirty="0">
                <a:solidFill>
                  <a:srgbClr val="333333"/>
                </a:solidFill>
                <a:effectLst/>
                <a:latin typeface="droid arabic kufi"/>
              </a:rPr>
              <a:t> بينهم ومراعاة ظروفهم </a:t>
            </a:r>
            <a:r>
              <a:rPr lang="ar-DZ" b="0" i="0" dirty="0" err="1">
                <a:solidFill>
                  <a:srgbClr val="333333"/>
                </a:solidFill>
                <a:effectLst/>
                <a:latin typeface="droid arabic kufi"/>
              </a:rPr>
              <a:t>والإهتمام</a:t>
            </a:r>
            <a:r>
              <a:rPr lang="ar-DZ" b="0" i="0" dirty="0">
                <a:solidFill>
                  <a:srgbClr val="333333"/>
                </a:solidFill>
                <a:effectLst/>
                <a:latin typeface="droid arabic kufi"/>
              </a:rPr>
              <a:t> به.</a:t>
            </a:r>
          </a:p>
          <a:p>
            <a:pPr algn="just" rtl="1"/>
            <a:r>
              <a:rPr lang="ar-DZ" b="0" i="0" dirty="0">
                <a:solidFill>
                  <a:srgbClr val="333333"/>
                </a:solidFill>
                <a:effectLst/>
                <a:latin typeface="droid arabic kufi"/>
              </a:rPr>
              <a:t>حيث يعتبر العنصر البشري من أهم عوامل الإنتاج ويتميز بإنه عمل إرادي، واعي، له مقابل مادي، ويسبب الألم، كما إن له هدف معين.</a:t>
            </a:r>
          </a:p>
          <a:p>
            <a:pPr algn="just" rtl="1"/>
            <a:r>
              <a:rPr lang="ar-DZ" b="0" i="0" u="none" strike="noStrike" dirty="0">
                <a:solidFill>
                  <a:srgbClr val="33B167"/>
                </a:solidFill>
                <a:effectLst/>
                <a:latin typeface="droid arabic kufi"/>
                <a:hlinkClick r:id="rId2"/>
              </a:rPr>
              <a:t>انواع العمل</a:t>
            </a:r>
            <a:r>
              <a:rPr lang="ar-DZ" b="0" i="0" dirty="0">
                <a:solidFill>
                  <a:srgbClr val="333333"/>
                </a:solidFill>
                <a:effectLst/>
                <a:latin typeface="droid arabic kufi"/>
              </a:rPr>
              <a:t> </a:t>
            </a:r>
            <a:r>
              <a:rPr lang="ar-DZ" b="0" i="0" dirty="0" err="1">
                <a:solidFill>
                  <a:srgbClr val="333333"/>
                </a:solidFill>
                <a:effectLst/>
                <a:latin typeface="droid arabic kufi"/>
              </a:rPr>
              <a:t>تحددد</a:t>
            </a:r>
            <a:r>
              <a:rPr lang="ar-DZ" b="0" i="0" dirty="0">
                <a:solidFill>
                  <a:srgbClr val="333333"/>
                </a:solidFill>
                <a:effectLst/>
                <a:latin typeface="droid arabic kufi"/>
              </a:rPr>
              <a:t> بنوعين محددين وهما أعمال ذهنية مثل الطبيب والمعلم، وأعمال يدوية مثل المزارعين </a:t>
            </a:r>
            <a:r>
              <a:rPr lang="ar-DZ" b="0" i="0" dirty="0" err="1">
                <a:solidFill>
                  <a:srgbClr val="333333"/>
                </a:solidFill>
                <a:effectLst/>
                <a:latin typeface="droid arabic kufi"/>
              </a:rPr>
              <a:t>والحداداين</a:t>
            </a:r>
            <a:r>
              <a:rPr lang="ar-DZ" b="0" i="0" dirty="0">
                <a:solidFill>
                  <a:srgbClr val="333333"/>
                </a:solidFill>
                <a:effectLst/>
                <a:latin typeface="droid arabic kufi"/>
              </a:rPr>
              <a:t> والنجارين وغيرهم.</a:t>
            </a:r>
          </a:p>
          <a:p>
            <a:pPr algn="r" rtl="1"/>
            <a:endParaRPr lang="fr-FR" dirty="0"/>
          </a:p>
        </p:txBody>
      </p:sp>
    </p:spTree>
    <p:extLst>
      <p:ext uri="{BB962C8B-B14F-4D97-AF65-F5344CB8AC3E}">
        <p14:creationId xmlns:p14="http://schemas.microsoft.com/office/powerpoint/2010/main" val="7022213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5A3019-D80A-A6EE-31F0-D20DE709F4E7}"/>
              </a:ext>
            </a:extLst>
          </p:cNvPr>
          <p:cNvSpPr>
            <a:spLocks noGrp="1"/>
          </p:cNvSpPr>
          <p:nvPr>
            <p:ph type="title"/>
          </p:nvPr>
        </p:nvSpPr>
        <p:spPr>
          <a:xfrm>
            <a:off x="0" y="1"/>
            <a:ext cx="12192000" cy="1690688"/>
          </a:xfrm>
          <a:solidFill>
            <a:schemeClr val="accent5">
              <a:lumMod val="60000"/>
              <a:lumOff val="40000"/>
            </a:schemeClr>
          </a:solidFill>
        </p:spPr>
        <p:txBody>
          <a:bodyPr/>
          <a:lstStyle/>
          <a:p>
            <a:pPr algn="ctr" rtl="1"/>
            <a:r>
              <a:rPr lang="ar-DZ" b="1" i="0" dirty="0">
                <a:solidFill>
                  <a:srgbClr val="333333"/>
                </a:solidFill>
                <a:effectLst/>
                <a:latin typeface="Helvetica" panose="020B0604020202020204" pitchFamily="34" charset="0"/>
              </a:rPr>
              <a:t>رأس المال</a:t>
            </a:r>
            <a:r>
              <a:rPr lang="fr-FR" b="1" i="0" dirty="0">
                <a:solidFill>
                  <a:srgbClr val="333333"/>
                </a:solidFill>
                <a:effectLst/>
                <a:latin typeface="Helvetica" panose="020B0604020202020204" pitchFamily="34" charset="0"/>
              </a:rPr>
              <a:t>  Capital   </a:t>
            </a:r>
            <a:br>
              <a:rPr lang="ar-DZ" b="1" i="0" dirty="0">
                <a:solidFill>
                  <a:srgbClr val="333333"/>
                </a:solidFill>
                <a:effectLst/>
                <a:latin typeface="Helvetica" panose="020B0604020202020204" pitchFamily="34" charset="0"/>
              </a:rPr>
            </a:br>
            <a:endParaRPr lang="fr-FR" dirty="0"/>
          </a:p>
        </p:txBody>
      </p:sp>
      <p:sp>
        <p:nvSpPr>
          <p:cNvPr id="3" name="Espace réservé du contenu 2">
            <a:extLst>
              <a:ext uri="{FF2B5EF4-FFF2-40B4-BE49-F238E27FC236}">
                <a16:creationId xmlns:a16="http://schemas.microsoft.com/office/drawing/2014/main" id="{A6E558DA-B66D-A6CA-E320-4FE92F66B15B}"/>
              </a:ext>
            </a:extLst>
          </p:cNvPr>
          <p:cNvSpPr>
            <a:spLocks noGrp="1"/>
          </p:cNvSpPr>
          <p:nvPr>
            <p:ph idx="1"/>
          </p:nvPr>
        </p:nvSpPr>
        <p:spPr>
          <a:xfrm>
            <a:off x="493776" y="1453896"/>
            <a:ext cx="11484864" cy="5193791"/>
          </a:xfrm>
        </p:spPr>
        <p:txBody>
          <a:bodyPr/>
          <a:lstStyle/>
          <a:p>
            <a:pPr algn="just" rtl="1"/>
            <a:endParaRPr lang="fr-FR" b="0" i="0" dirty="0">
              <a:solidFill>
                <a:srgbClr val="333333"/>
              </a:solidFill>
              <a:effectLst/>
              <a:latin typeface="droid arabic kufi"/>
            </a:endParaRPr>
          </a:p>
          <a:p>
            <a:pPr algn="just" rtl="1"/>
            <a:r>
              <a:rPr lang="ar-DZ" b="0" i="0" dirty="0">
                <a:solidFill>
                  <a:srgbClr val="333333"/>
                </a:solidFill>
                <a:effectLst/>
                <a:latin typeface="droid arabic kufi"/>
              </a:rPr>
              <a:t>هي عبارة عن مجموعة من الأدوات والأجهزة التي تستخدم بشكل أو بآخر في عملية الإنتاج وخلق المزيد من السلع والخدمات.</a:t>
            </a:r>
          </a:p>
          <a:p>
            <a:pPr algn="just" rtl="1"/>
            <a:r>
              <a:rPr lang="ar-DZ" b="0" i="0" dirty="0">
                <a:solidFill>
                  <a:srgbClr val="333333"/>
                </a:solidFill>
                <a:effectLst/>
                <a:latin typeface="droid arabic kufi"/>
              </a:rPr>
              <a:t>حيث يقوم الإنسان بصنع بعض الآلات والمعدات التي تساعده في أداء دوره بكفاءة أكثر.</a:t>
            </a:r>
          </a:p>
          <a:p>
            <a:pPr algn="just" rtl="1"/>
            <a:r>
              <a:rPr lang="ar-DZ" b="0" i="0" dirty="0">
                <a:solidFill>
                  <a:srgbClr val="333333"/>
                </a:solidFill>
                <a:effectLst/>
                <a:latin typeface="droid arabic kufi"/>
              </a:rPr>
              <a:t>لذا يتميز رأس المال بعدد من الخصائص مثل: عدم </a:t>
            </a:r>
            <a:r>
              <a:rPr lang="ar-DZ" b="0" i="0" dirty="0" err="1">
                <a:solidFill>
                  <a:srgbClr val="333333"/>
                </a:solidFill>
                <a:effectLst/>
                <a:latin typeface="droid arabic kufi"/>
              </a:rPr>
              <a:t>إستمراريته</a:t>
            </a:r>
            <a:r>
              <a:rPr lang="ar-DZ" b="0" i="0" dirty="0">
                <a:solidFill>
                  <a:srgbClr val="333333"/>
                </a:solidFill>
                <a:effectLst/>
                <a:latin typeface="droid arabic kufi"/>
              </a:rPr>
              <a:t> فهو مستهلك.</a:t>
            </a:r>
          </a:p>
          <a:p>
            <a:pPr algn="just" rtl="1"/>
            <a:r>
              <a:rPr lang="ar-DZ" b="0" i="0" dirty="0">
                <a:solidFill>
                  <a:srgbClr val="333333"/>
                </a:solidFill>
                <a:effectLst/>
                <a:latin typeface="droid arabic kufi"/>
              </a:rPr>
              <a:t>يتوفر رأس المال في الدول المتقدمة بشكل ملحوظ عن الدول المتخلفة.</a:t>
            </a:r>
          </a:p>
          <a:p>
            <a:pPr algn="just" rtl="1"/>
            <a:r>
              <a:rPr lang="ar-DZ" b="0" i="0" dirty="0">
                <a:solidFill>
                  <a:srgbClr val="333333"/>
                </a:solidFill>
                <a:effectLst/>
                <a:latin typeface="droid arabic kufi"/>
              </a:rPr>
              <a:t>هو صورة من صور الإنتاج الغير مباشر، يحتاج إلى حماية بشكل مستمر لإنه غير دائم.</a:t>
            </a:r>
          </a:p>
          <a:p>
            <a:pPr algn="just" rtl="1"/>
            <a:r>
              <a:rPr lang="ar-DZ" b="0" i="0" dirty="0">
                <a:solidFill>
                  <a:srgbClr val="333333"/>
                </a:solidFill>
                <a:effectLst/>
                <a:latin typeface="droid arabic kufi"/>
              </a:rPr>
              <a:t>ويوجد له نوعين من رأس المال وهم رأس المال الثابت ورأس المال المتداول ولكل منهم مميزات تختلف عن غيرها.</a:t>
            </a:r>
          </a:p>
          <a:p>
            <a:pPr algn="r" rtl="1"/>
            <a:endParaRPr lang="fr-FR" dirty="0"/>
          </a:p>
        </p:txBody>
      </p:sp>
    </p:spTree>
    <p:extLst>
      <p:ext uri="{BB962C8B-B14F-4D97-AF65-F5344CB8AC3E}">
        <p14:creationId xmlns:p14="http://schemas.microsoft.com/office/powerpoint/2010/main" val="461394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BB8195-BABB-E41F-5111-B2FFB9083C24}"/>
              </a:ext>
            </a:extLst>
          </p:cNvPr>
          <p:cNvSpPr>
            <a:spLocks noGrp="1"/>
          </p:cNvSpPr>
          <p:nvPr>
            <p:ph type="title"/>
          </p:nvPr>
        </p:nvSpPr>
        <p:spPr>
          <a:xfrm>
            <a:off x="0" y="1"/>
            <a:ext cx="12192000" cy="1690688"/>
          </a:xfrm>
          <a:solidFill>
            <a:srgbClr val="FFFF00"/>
          </a:solidFill>
        </p:spPr>
        <p:txBody>
          <a:bodyPr/>
          <a:lstStyle/>
          <a:p>
            <a:pPr algn="ctr" rtl="1"/>
            <a:r>
              <a:rPr lang="ar-DZ" b="1" dirty="0">
                <a:solidFill>
                  <a:srgbClr val="333333"/>
                </a:solidFill>
                <a:latin typeface="Helvetica" panose="020B0604020202020204" pitchFamily="34" charset="0"/>
              </a:rPr>
              <a:t>التنظيم والإدارة</a:t>
            </a:r>
            <a:r>
              <a:rPr lang="fr-FR" b="1" i="0" dirty="0" err="1">
                <a:solidFill>
                  <a:srgbClr val="333333"/>
                </a:solidFill>
                <a:effectLst/>
                <a:latin typeface="Helvetica" panose="020B0604020202020204" pitchFamily="34" charset="0"/>
              </a:rPr>
              <a:t>entrepreneurship</a:t>
            </a:r>
            <a:r>
              <a:rPr lang="fr-FR" b="1" i="0" dirty="0">
                <a:solidFill>
                  <a:srgbClr val="333333"/>
                </a:solidFill>
                <a:effectLst/>
                <a:latin typeface="Helvetica" panose="020B0604020202020204" pitchFamily="34" charset="0"/>
              </a:rPr>
              <a:t>  </a:t>
            </a:r>
            <a:br>
              <a:rPr lang="ar-DZ" b="1" i="0" dirty="0">
                <a:solidFill>
                  <a:srgbClr val="333333"/>
                </a:solidFill>
                <a:effectLst/>
                <a:latin typeface="Helvetica" panose="020B0604020202020204" pitchFamily="34" charset="0"/>
              </a:rPr>
            </a:br>
            <a:endParaRPr lang="fr-FR" dirty="0"/>
          </a:p>
        </p:txBody>
      </p:sp>
      <p:sp>
        <p:nvSpPr>
          <p:cNvPr id="3" name="Espace réservé du contenu 2">
            <a:extLst>
              <a:ext uri="{FF2B5EF4-FFF2-40B4-BE49-F238E27FC236}">
                <a16:creationId xmlns:a16="http://schemas.microsoft.com/office/drawing/2014/main" id="{5743DFF2-6FBC-4E0D-6722-9CD56BABD5E8}"/>
              </a:ext>
            </a:extLst>
          </p:cNvPr>
          <p:cNvSpPr>
            <a:spLocks noGrp="1"/>
          </p:cNvSpPr>
          <p:nvPr>
            <p:ph idx="1"/>
          </p:nvPr>
        </p:nvSpPr>
        <p:spPr/>
        <p:txBody>
          <a:bodyPr/>
          <a:lstStyle/>
          <a:p>
            <a:pPr algn="just" rtl="1"/>
            <a:r>
              <a:rPr lang="ar-DZ" b="0" i="0" dirty="0">
                <a:solidFill>
                  <a:srgbClr val="333333"/>
                </a:solidFill>
                <a:effectLst/>
                <a:latin typeface="droid arabic kufi"/>
              </a:rPr>
              <a:t>لاشك أن جميع عوامل الإنتاج السابقة تحتاج إلى تنظيم وتخطيط حتى يستطيع الفرد الحصول على أكبر منفعة وأكبر إنتاج، لذا تعتبر عملية التنظيم من عوامل الإنتاج الضرورية.</a:t>
            </a:r>
          </a:p>
          <a:p>
            <a:pPr algn="just" rtl="1"/>
            <a:r>
              <a:rPr lang="ar-DZ" b="0" i="0" dirty="0">
                <a:solidFill>
                  <a:srgbClr val="333333"/>
                </a:solidFill>
                <a:effectLst/>
                <a:latin typeface="droid arabic kufi"/>
              </a:rPr>
              <a:t>أما الإدارة فهي عملية هامة وتعتبر العقل المدبر لكل العناصر الداخلة في الإنتاج ولها القدرة على فرض الرقابة الممكنة حتى تستطيع </a:t>
            </a:r>
            <a:r>
              <a:rPr lang="ar-DZ" b="0" i="0" dirty="0" err="1">
                <a:solidFill>
                  <a:srgbClr val="333333"/>
                </a:solidFill>
                <a:effectLst/>
                <a:latin typeface="droid arabic kufi"/>
              </a:rPr>
              <a:t>إستغلال</a:t>
            </a:r>
            <a:r>
              <a:rPr lang="ar-DZ" b="0" i="0" dirty="0">
                <a:solidFill>
                  <a:srgbClr val="333333"/>
                </a:solidFill>
                <a:effectLst/>
                <a:latin typeface="droid arabic kufi"/>
              </a:rPr>
              <a:t> عوامل الإنتاج بأفضل شكل ممكن.</a:t>
            </a:r>
          </a:p>
          <a:p>
            <a:pPr algn="just" rtl="1"/>
            <a:r>
              <a:rPr lang="ar-DZ" b="0" i="0" dirty="0">
                <a:solidFill>
                  <a:srgbClr val="333333"/>
                </a:solidFill>
                <a:effectLst/>
                <a:latin typeface="droid arabic kufi"/>
              </a:rPr>
              <a:t>حتى تحصل على المنتج النهائي على أعلى جودة.</a:t>
            </a:r>
          </a:p>
          <a:p>
            <a:pPr algn="just" rtl="1"/>
            <a:r>
              <a:rPr lang="ar-DZ" b="0" i="0" dirty="0">
                <a:solidFill>
                  <a:srgbClr val="333333"/>
                </a:solidFill>
                <a:effectLst/>
                <a:latin typeface="droid arabic kufi"/>
              </a:rPr>
              <a:t>وفي النهاية يمكن القول بأن عوامل الإنتاج السابقة من رأس المال والطبيعة والتنظيم والإدارة لا يمكن الوصول من خلالها على منتج نهائي جيد بدون وجود العمل أو </a:t>
            </a:r>
            <a:r>
              <a:rPr lang="ar-DZ" b="0" i="0" dirty="0" err="1">
                <a:solidFill>
                  <a:srgbClr val="333333"/>
                </a:solidFill>
                <a:effectLst/>
                <a:latin typeface="droid arabic kufi"/>
              </a:rPr>
              <a:t>الآيدي</a:t>
            </a:r>
            <a:r>
              <a:rPr lang="ar-DZ" b="0" i="0" dirty="0">
                <a:solidFill>
                  <a:srgbClr val="333333"/>
                </a:solidFill>
                <a:effectLst/>
                <a:latin typeface="droid arabic kufi"/>
              </a:rPr>
              <a:t> العاملة أو العنصر البشري لذا تهتم المؤسسات به بشكل خاص على </a:t>
            </a:r>
            <a:r>
              <a:rPr lang="ar-DZ" b="0" i="0" dirty="0" err="1">
                <a:solidFill>
                  <a:srgbClr val="333333"/>
                </a:solidFill>
                <a:effectLst/>
                <a:latin typeface="droid arabic kufi"/>
              </a:rPr>
              <a:t>إعتبار</a:t>
            </a:r>
            <a:r>
              <a:rPr lang="ar-DZ" b="0" i="0" dirty="0">
                <a:solidFill>
                  <a:srgbClr val="333333"/>
                </a:solidFill>
                <a:effectLst/>
                <a:latin typeface="droid arabic kufi"/>
              </a:rPr>
              <a:t> إنه اصل من اصول الشركة وليس مورد عادي.</a:t>
            </a:r>
          </a:p>
          <a:p>
            <a:pPr algn="r" rtl="1"/>
            <a:endParaRPr lang="fr-FR" dirty="0"/>
          </a:p>
        </p:txBody>
      </p:sp>
    </p:spTree>
    <p:extLst>
      <p:ext uri="{BB962C8B-B14F-4D97-AF65-F5344CB8AC3E}">
        <p14:creationId xmlns:p14="http://schemas.microsoft.com/office/powerpoint/2010/main" val="3843126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3B3275-415D-7879-42AB-AEF587338600}"/>
              </a:ext>
            </a:extLst>
          </p:cNvPr>
          <p:cNvSpPr>
            <a:spLocks noGrp="1"/>
          </p:cNvSpPr>
          <p:nvPr>
            <p:ph type="ctrTitle"/>
          </p:nvPr>
        </p:nvSpPr>
        <p:spPr>
          <a:xfrm>
            <a:off x="1139952" y="968089"/>
            <a:ext cx="9144000" cy="4921822"/>
          </a:xfrm>
        </p:spPr>
        <p:txBody>
          <a:bodyPr>
            <a:normAutofit fontScale="90000"/>
          </a:bodyPr>
          <a:lstStyle/>
          <a:p>
            <a:br>
              <a:rPr lang="ar-DZ" b="1" i="0" dirty="0">
                <a:solidFill>
                  <a:srgbClr val="000000"/>
                </a:solidFill>
                <a:effectLst/>
                <a:latin typeface="Woodford Bourne"/>
              </a:rPr>
            </a:br>
            <a:br>
              <a:rPr lang="fr-FR" b="1" i="0" dirty="0">
                <a:solidFill>
                  <a:srgbClr val="FF0000"/>
                </a:solidFill>
                <a:effectLst/>
                <a:latin typeface="droid arabic kufi"/>
              </a:rPr>
            </a:br>
            <a:r>
              <a:rPr lang="ar-DZ" b="1" i="0" dirty="0">
                <a:solidFill>
                  <a:srgbClr val="000000"/>
                </a:solidFill>
                <a:effectLst/>
                <a:latin typeface="Woodford Bourne"/>
              </a:rPr>
              <a:t>المدى القصير مقابل المدى الطويل في الاقتصاد</a:t>
            </a:r>
            <a:br>
              <a:rPr lang="fr-FR" b="1" i="0" dirty="0">
                <a:solidFill>
                  <a:srgbClr val="000000"/>
                </a:solidFill>
                <a:effectLst/>
                <a:latin typeface="Woodford Bourne"/>
              </a:rPr>
            </a:br>
            <a:br>
              <a:rPr lang="ar-DZ" b="1" i="0" dirty="0">
                <a:solidFill>
                  <a:srgbClr val="333333"/>
                </a:solidFill>
                <a:effectLst/>
                <a:latin typeface="droid arabic kufi"/>
                <a:cs typeface="+mn-cs"/>
              </a:rPr>
            </a:br>
            <a:br>
              <a:rPr lang="fr-FR" b="1" i="0" dirty="0">
                <a:solidFill>
                  <a:srgbClr val="333333"/>
                </a:solidFill>
                <a:effectLst/>
                <a:latin typeface="droid arabic kufi"/>
                <a:cs typeface="+mn-cs"/>
              </a:rPr>
            </a:br>
            <a:r>
              <a:rPr lang="en-US" b="1" i="0" dirty="0">
                <a:solidFill>
                  <a:srgbClr val="333333"/>
                </a:solidFill>
                <a:effectLst/>
                <a:latin typeface="droid arabic kufi"/>
                <a:cs typeface="+mn-cs"/>
              </a:rPr>
              <a:t>Short run versus long run in economics</a:t>
            </a:r>
            <a:br>
              <a:rPr lang="fr-FR" b="1" i="0" dirty="0">
                <a:solidFill>
                  <a:srgbClr val="333333"/>
                </a:solidFill>
                <a:effectLst/>
                <a:latin typeface="droid arabic kufi"/>
                <a:cs typeface="+mn-cs"/>
              </a:rPr>
            </a:br>
            <a:endParaRPr lang="fr-FR" b="1" dirty="0">
              <a:cs typeface="+mn-cs"/>
            </a:endParaRPr>
          </a:p>
        </p:txBody>
      </p:sp>
    </p:spTree>
    <p:extLst>
      <p:ext uri="{BB962C8B-B14F-4D97-AF65-F5344CB8AC3E}">
        <p14:creationId xmlns:p14="http://schemas.microsoft.com/office/powerpoint/2010/main" val="823277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ifference between Short Run and Long Run Production Function">
            <a:extLst>
              <a:ext uri="{FF2B5EF4-FFF2-40B4-BE49-F238E27FC236}">
                <a16:creationId xmlns:a16="http://schemas.microsoft.com/office/drawing/2014/main" id="{60F127C0-778B-F192-5856-5F421F2A49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306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EFBC6F2-7B1C-2141-9F26-FDA71F78A014}"/>
              </a:ext>
            </a:extLst>
          </p:cNvPr>
          <p:cNvSpPr>
            <a:spLocks noGrp="1"/>
          </p:cNvSpPr>
          <p:nvPr>
            <p:ph idx="1"/>
          </p:nvPr>
        </p:nvSpPr>
        <p:spPr>
          <a:xfrm>
            <a:off x="0" y="73152"/>
            <a:ext cx="11960352" cy="6784848"/>
          </a:xfrm>
        </p:spPr>
        <p:txBody>
          <a:bodyPr/>
          <a:lstStyle/>
          <a:p>
            <a:pPr lvl="1" algn="just" rtl="1"/>
            <a:endParaRPr lang="fr-FR" sz="2800" b="0" i="0" dirty="0">
              <a:solidFill>
                <a:srgbClr val="333333"/>
              </a:solidFill>
              <a:effectLst/>
              <a:latin typeface="droid arabic kufi"/>
            </a:endParaRPr>
          </a:p>
          <a:p>
            <a:pPr lvl="1" algn="just" rtl="1"/>
            <a:r>
              <a:rPr lang="ar-DZ" sz="2800" b="0" i="0" dirty="0">
                <a:solidFill>
                  <a:srgbClr val="2B2B2B"/>
                </a:solidFill>
                <a:effectLst/>
                <a:latin typeface="PT Serif" panose="020A0603040505020204" pitchFamily="18" charset="0"/>
              </a:rPr>
              <a:t>في الاقتصاد ، من المهم للغاية فهم التمييز بين المدى القصير والمدى الطويل.</a:t>
            </a:r>
            <a:endParaRPr lang="fr-FR" sz="2800" b="0" i="0" dirty="0">
              <a:solidFill>
                <a:srgbClr val="2B2B2B"/>
              </a:solidFill>
              <a:effectLst/>
              <a:latin typeface="PT Serif" panose="020A0603040505020204" pitchFamily="18" charset="0"/>
            </a:endParaRPr>
          </a:p>
          <a:p>
            <a:pPr lvl="1" algn="just" rtl="1"/>
            <a:endParaRPr lang="fr-FR" sz="2800" b="0" i="0" dirty="0">
              <a:solidFill>
                <a:srgbClr val="2B2B2B"/>
              </a:solidFill>
              <a:effectLst/>
              <a:latin typeface="PT Serif" panose="020A0603040505020204" pitchFamily="18" charset="0"/>
            </a:endParaRPr>
          </a:p>
          <a:p>
            <a:pPr lvl="1" algn="just" rtl="1"/>
            <a:r>
              <a:rPr lang="ar-DZ" sz="2800" b="0" i="0" dirty="0">
                <a:solidFill>
                  <a:srgbClr val="2B2B2B"/>
                </a:solidFill>
                <a:effectLst/>
                <a:latin typeface="PT Serif" panose="020A0603040505020204" pitchFamily="18" charset="0"/>
              </a:rPr>
              <a:t> كما اتضح ، يختلف تعريف المدى القصير مقابل المدى الطويل اعتمادًا على ما إذا كانت المصطلحات تستخدم في</a:t>
            </a:r>
            <a:r>
              <a:rPr lang="fr-FR" sz="2800" b="0" i="0" dirty="0">
                <a:solidFill>
                  <a:srgbClr val="2B2B2B"/>
                </a:solidFill>
                <a:effectLst/>
                <a:latin typeface="PT Serif" panose="020A0603040505020204" pitchFamily="18" charset="0"/>
              </a:rPr>
              <a:t> </a:t>
            </a:r>
            <a:r>
              <a:rPr lang="ar-DZ" sz="2800" b="1" i="0" dirty="0">
                <a:solidFill>
                  <a:srgbClr val="00B050"/>
                </a:solidFill>
                <a:effectLst/>
                <a:latin typeface="PT Serif" panose="020A0603040505020204" pitchFamily="18" charset="0"/>
              </a:rPr>
              <a:t>الاقتصاد الجزئي  </a:t>
            </a:r>
            <a:r>
              <a:rPr lang="ar-DZ" sz="2800" b="0" i="0" u="none" strike="noStrike" dirty="0">
                <a:solidFill>
                  <a:srgbClr val="000000"/>
                </a:solidFill>
                <a:effectLst/>
                <a:latin typeface="PT Serif" panose="020A0603040505020204" pitchFamily="18" charset="0"/>
                <a:hlinkClick r:id="rId2"/>
              </a:rPr>
              <a:t> </a:t>
            </a:r>
            <a:r>
              <a:rPr lang="ar-DZ" sz="2800" b="0" i="0" dirty="0">
                <a:solidFill>
                  <a:srgbClr val="2B2B2B"/>
                </a:solidFill>
                <a:effectLst/>
                <a:latin typeface="PT Serif" panose="020A0603040505020204" pitchFamily="18" charset="0"/>
              </a:rPr>
              <a:t> أو في سياق</a:t>
            </a:r>
            <a:r>
              <a:rPr lang="fr-FR" sz="2800" b="0" i="0" dirty="0">
                <a:solidFill>
                  <a:srgbClr val="2B2B2B"/>
                </a:solidFill>
                <a:effectLst/>
                <a:latin typeface="PT Serif" panose="020A0603040505020204" pitchFamily="18" charset="0"/>
              </a:rPr>
              <a:t> </a:t>
            </a:r>
            <a:r>
              <a:rPr lang="ar-DZ" sz="2800" b="1" i="0" dirty="0">
                <a:solidFill>
                  <a:srgbClr val="0070C0"/>
                </a:solidFill>
                <a:effectLst/>
                <a:latin typeface="PT Serif" panose="020A0603040505020204" pitchFamily="18" charset="0"/>
              </a:rPr>
              <a:t>الاقتصاد الكلي </a:t>
            </a:r>
            <a:r>
              <a:rPr lang="fr-FR" sz="2800" b="1" i="0" dirty="0">
                <a:solidFill>
                  <a:srgbClr val="0070C0"/>
                </a:solidFill>
                <a:effectLst/>
                <a:latin typeface="PT Serif" panose="020A0603040505020204" pitchFamily="18" charset="0"/>
              </a:rPr>
              <a:t> </a:t>
            </a:r>
            <a:r>
              <a:rPr lang="ar-DZ" sz="2800" b="1" i="0" dirty="0">
                <a:solidFill>
                  <a:srgbClr val="0070C0"/>
                </a:solidFill>
                <a:effectLst/>
                <a:latin typeface="PT Serif" panose="020A0603040505020204" pitchFamily="18" charset="0"/>
              </a:rPr>
              <a:t> </a:t>
            </a:r>
            <a:r>
              <a:rPr lang="ar-DZ" sz="2800" b="0" i="0" dirty="0">
                <a:solidFill>
                  <a:srgbClr val="2B2B2B"/>
                </a:solidFill>
                <a:effectLst/>
                <a:latin typeface="PT Serif" panose="020A0603040505020204" pitchFamily="18" charset="0"/>
              </a:rPr>
              <a:t>.</a:t>
            </a:r>
            <a:endParaRPr lang="fr-FR" sz="2800" b="0" i="0" dirty="0">
              <a:solidFill>
                <a:srgbClr val="2B2B2B"/>
              </a:solidFill>
              <a:effectLst/>
              <a:latin typeface="PT Serif" panose="020A0603040505020204" pitchFamily="18" charset="0"/>
            </a:endParaRPr>
          </a:p>
          <a:p>
            <a:pPr lvl="1" algn="just" rtl="1"/>
            <a:endParaRPr lang="fr-FR" sz="2800" b="0" i="0" dirty="0">
              <a:solidFill>
                <a:srgbClr val="2B2B2B"/>
              </a:solidFill>
              <a:effectLst/>
              <a:latin typeface="PT Serif" panose="020A0603040505020204" pitchFamily="18" charset="0"/>
            </a:endParaRPr>
          </a:p>
          <a:p>
            <a:pPr lvl="1" algn="just" rtl="1"/>
            <a:r>
              <a:rPr lang="ar-DZ" sz="2800" b="0" i="0" dirty="0">
                <a:solidFill>
                  <a:srgbClr val="2B2B2B"/>
                </a:solidFill>
                <a:effectLst/>
                <a:latin typeface="PT Serif" panose="020A0603040505020204" pitchFamily="18" charset="0"/>
              </a:rPr>
              <a:t> هناك طرق مختلفة للتفكير في </a:t>
            </a:r>
            <a:r>
              <a:rPr lang="ar-DZ" sz="2800" dirty="0">
                <a:solidFill>
                  <a:srgbClr val="2B2B2B"/>
                </a:solidFill>
                <a:latin typeface="PT Serif" panose="020A0603040505020204" pitchFamily="18" charset="0"/>
              </a:rPr>
              <a:t>التميي</a:t>
            </a:r>
            <a:r>
              <a:rPr lang="ar-DZ" sz="2800" b="1" dirty="0">
                <a:latin typeface="PT Serif" panose="020A0603040505020204" pitchFamily="18" charset="0"/>
              </a:rPr>
              <a:t>ز</a:t>
            </a:r>
            <a:r>
              <a:rPr lang="fr-FR" sz="2800" b="1" dirty="0">
                <a:solidFill>
                  <a:srgbClr val="00B050"/>
                </a:solidFill>
                <a:latin typeface="PT Serif" panose="020A0603040505020204" pitchFamily="18" charset="0"/>
              </a:rPr>
              <a:t> </a:t>
            </a:r>
            <a:r>
              <a:rPr lang="ar-DZ" sz="2800" b="1" dirty="0">
                <a:solidFill>
                  <a:srgbClr val="00B050"/>
                </a:solidFill>
                <a:latin typeface="PT Serif" panose="020A0603040505020204" pitchFamily="18" charset="0"/>
              </a:rPr>
              <a:t>الاقتصاد الجزئي </a:t>
            </a:r>
            <a:r>
              <a:rPr lang="fr-FR" sz="2800" b="1" dirty="0">
                <a:solidFill>
                  <a:srgbClr val="00B050"/>
                </a:solidFill>
                <a:latin typeface="PT Serif" panose="020A0603040505020204" pitchFamily="18" charset="0"/>
              </a:rPr>
              <a:t> </a:t>
            </a:r>
            <a:r>
              <a:rPr lang="ar-DZ" sz="2800" b="1" dirty="0">
                <a:solidFill>
                  <a:srgbClr val="00B050"/>
                </a:solidFill>
                <a:latin typeface="PT Serif" panose="020A0603040505020204" pitchFamily="18" charset="0"/>
              </a:rPr>
              <a:t> </a:t>
            </a:r>
            <a:r>
              <a:rPr lang="ar-DZ" sz="2800" b="0" i="0" dirty="0">
                <a:solidFill>
                  <a:srgbClr val="2B2B2B"/>
                </a:solidFill>
                <a:effectLst/>
                <a:latin typeface="PT Serif" panose="020A0603040505020204" pitchFamily="18" charset="0"/>
              </a:rPr>
              <a:t>بين المدى القصير والمدى الطويل.</a:t>
            </a:r>
            <a:endParaRPr lang="fr-FR" sz="2800" dirty="0"/>
          </a:p>
        </p:txBody>
      </p:sp>
    </p:spTree>
    <p:extLst>
      <p:ext uri="{BB962C8B-B14F-4D97-AF65-F5344CB8AC3E}">
        <p14:creationId xmlns:p14="http://schemas.microsoft.com/office/powerpoint/2010/main" val="10521899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D8828CE-1369-168D-CF05-35529367EE1B}"/>
              </a:ext>
            </a:extLst>
          </p:cNvPr>
          <p:cNvSpPr>
            <a:spLocks noGrp="1"/>
          </p:cNvSpPr>
          <p:nvPr>
            <p:ph idx="1"/>
          </p:nvPr>
        </p:nvSpPr>
        <p:spPr>
          <a:xfrm>
            <a:off x="91440" y="82296"/>
            <a:ext cx="11932920" cy="6775703"/>
          </a:xfrm>
        </p:spPr>
        <p:txBody>
          <a:bodyPr/>
          <a:lstStyle/>
          <a:p>
            <a:pPr algn="r" rtl="1"/>
            <a:endParaRPr lang="fr-FR" b="0" i="0" dirty="0">
              <a:solidFill>
                <a:srgbClr val="2B2B2B"/>
              </a:solidFill>
              <a:effectLst/>
              <a:latin typeface="PT Serif" panose="020A0603040505020204" pitchFamily="18" charset="0"/>
            </a:endParaRPr>
          </a:p>
          <a:p>
            <a:pPr algn="r" rtl="1"/>
            <a:r>
              <a:rPr lang="ar-DZ" b="0" i="0" dirty="0">
                <a:solidFill>
                  <a:srgbClr val="2B2B2B"/>
                </a:solidFill>
                <a:effectLst/>
                <a:latin typeface="PT Serif" panose="020A0603040505020204" pitchFamily="18" charset="0"/>
              </a:rPr>
              <a:t>لا يتم تعريف </a:t>
            </a:r>
            <a:r>
              <a:rPr lang="ar-DZ" b="1" i="0" dirty="0">
                <a:solidFill>
                  <a:srgbClr val="0070C0"/>
                </a:solidFill>
                <a:effectLst/>
                <a:latin typeface="PT Serif" panose="020A0603040505020204" pitchFamily="18" charset="0"/>
              </a:rPr>
              <a:t>المدى الطويل </a:t>
            </a:r>
            <a:r>
              <a:rPr lang="ar-DZ" b="0" i="0" dirty="0">
                <a:solidFill>
                  <a:srgbClr val="2B2B2B"/>
                </a:solidFill>
                <a:effectLst/>
                <a:latin typeface="PT Serif" panose="020A0603040505020204" pitchFamily="18" charset="0"/>
              </a:rPr>
              <a:t>على أنه فترة زمنية محددة ، ولكن يتم تعريفه بدلاً من ذلك على أنه </a:t>
            </a:r>
            <a:r>
              <a:rPr lang="ar-DZ" b="1" i="0" dirty="0">
                <a:solidFill>
                  <a:srgbClr val="2B2B2B"/>
                </a:solidFill>
                <a:effectLst/>
                <a:highlight>
                  <a:srgbClr val="FFFF00"/>
                </a:highlight>
                <a:latin typeface="PT Serif" panose="020A0603040505020204" pitchFamily="18" charset="0"/>
              </a:rPr>
              <a:t>الأفق الزمني المطلوب للمنتج أن يتمتع بالمرونة في جميع قرارات الإنتاج ذات الصلة.</a:t>
            </a:r>
            <a:endParaRPr lang="fr-FR" b="1" i="0" dirty="0">
              <a:solidFill>
                <a:srgbClr val="2B2B2B"/>
              </a:solidFill>
              <a:effectLst/>
              <a:highlight>
                <a:srgbClr val="FFFF00"/>
              </a:highlight>
              <a:latin typeface="PT Serif" panose="020A0603040505020204" pitchFamily="18" charset="0"/>
            </a:endParaRPr>
          </a:p>
          <a:p>
            <a:pPr algn="r" rtl="1"/>
            <a:endParaRPr lang="fr-FR" b="0" i="0" dirty="0">
              <a:solidFill>
                <a:srgbClr val="2B2B2B"/>
              </a:solidFill>
              <a:effectLst/>
              <a:latin typeface="PT Serif" panose="020A0603040505020204" pitchFamily="18" charset="0"/>
            </a:endParaRPr>
          </a:p>
          <a:p>
            <a:pPr algn="r" rtl="1"/>
            <a:endParaRPr lang="ar-DZ" b="0" i="0" dirty="0">
              <a:solidFill>
                <a:srgbClr val="2B2B2B"/>
              </a:solidFill>
              <a:effectLst/>
              <a:latin typeface="PT Serif" panose="020A0603040505020204" pitchFamily="18" charset="0"/>
            </a:endParaRPr>
          </a:p>
          <a:p>
            <a:pPr algn="r" rtl="1"/>
            <a:r>
              <a:rPr lang="ar-DZ" b="0" i="0" dirty="0">
                <a:solidFill>
                  <a:srgbClr val="2B2B2B"/>
                </a:solidFill>
                <a:effectLst/>
                <a:latin typeface="PT Serif" panose="020A0603040505020204" pitchFamily="18" charset="0"/>
              </a:rPr>
              <a:t>لا تتخذ معظم الشركات قرارات بشأن عدد العمال الذين يوظفون في أي وقت من الأوقات (أي حجم العمالة) فحسب ، بل أيضًا حول حجم العملية (أي حجم المصنع ، والمكاتب ، وما إلى ذلك) التي يجب وضعها معًا وما الإنتاج العمليات للاستخدام.</a:t>
            </a:r>
            <a:endParaRPr lang="fr-FR" b="0" i="0" dirty="0">
              <a:solidFill>
                <a:srgbClr val="2B2B2B"/>
              </a:solidFill>
              <a:effectLst/>
              <a:latin typeface="PT Serif" panose="020A0603040505020204" pitchFamily="18" charset="0"/>
            </a:endParaRPr>
          </a:p>
          <a:p>
            <a:pPr algn="r" rtl="1"/>
            <a:endParaRPr lang="fr-FR" b="0" i="0" dirty="0">
              <a:solidFill>
                <a:srgbClr val="2B2B2B"/>
              </a:solidFill>
              <a:effectLst/>
              <a:latin typeface="PT Serif" panose="020A0603040505020204" pitchFamily="18" charset="0"/>
            </a:endParaRPr>
          </a:p>
          <a:p>
            <a:pPr algn="r" rtl="1"/>
            <a:endParaRPr lang="fr-FR" dirty="0">
              <a:solidFill>
                <a:srgbClr val="2B2B2B"/>
              </a:solidFill>
              <a:latin typeface="PT Serif" panose="020A0603040505020204" pitchFamily="18" charset="0"/>
            </a:endParaRPr>
          </a:p>
          <a:p>
            <a:pPr algn="r" rtl="1"/>
            <a:r>
              <a:rPr lang="ar-DZ" b="0" i="0" dirty="0">
                <a:solidFill>
                  <a:srgbClr val="2B2B2B"/>
                </a:solidFill>
                <a:effectLst/>
                <a:latin typeface="PT Serif" panose="020A0603040505020204" pitchFamily="18" charset="0"/>
              </a:rPr>
              <a:t> لذلك ، يتم تعريف </a:t>
            </a:r>
            <a:r>
              <a:rPr lang="ar-DZ" b="1" i="0" dirty="0">
                <a:solidFill>
                  <a:srgbClr val="0070C0"/>
                </a:solidFill>
                <a:effectLst/>
                <a:latin typeface="PT Serif" panose="020A0603040505020204" pitchFamily="18" charset="0"/>
              </a:rPr>
              <a:t>المدى الطويل </a:t>
            </a:r>
            <a:r>
              <a:rPr lang="ar-DZ" b="0" i="0" dirty="0">
                <a:solidFill>
                  <a:srgbClr val="2B2B2B"/>
                </a:solidFill>
                <a:effectLst/>
                <a:latin typeface="PT Serif" panose="020A0603040505020204" pitchFamily="18" charset="0"/>
              </a:rPr>
              <a:t>على أنه </a:t>
            </a:r>
            <a:r>
              <a:rPr lang="ar-DZ" b="1" i="0" dirty="0">
                <a:solidFill>
                  <a:srgbClr val="2B2B2B"/>
                </a:solidFill>
                <a:effectLst/>
                <a:highlight>
                  <a:srgbClr val="FFFF00"/>
                </a:highlight>
                <a:latin typeface="PT Serif" panose="020A0603040505020204" pitchFamily="18" charset="0"/>
              </a:rPr>
              <a:t>الأفق الزمني اللازم ليس فقط لتغيير عدد العمال ولكن أيضًا لتغيير حجم المصنع لأعلى أو لأسفل وتغيير عمليات الإنتاج حسب الرغبة</a:t>
            </a:r>
            <a:r>
              <a:rPr lang="ar-DZ" b="0" i="0" dirty="0">
                <a:solidFill>
                  <a:srgbClr val="2B2B2B"/>
                </a:solidFill>
                <a:effectLst/>
                <a:latin typeface="PT Serif" panose="020A0603040505020204" pitchFamily="18" charset="0"/>
              </a:rPr>
              <a:t>.</a:t>
            </a:r>
          </a:p>
          <a:p>
            <a:pPr marL="0" indent="0" algn="r" rtl="1">
              <a:buNone/>
            </a:pPr>
            <a:br>
              <a:rPr lang="ar-DZ" dirty="0"/>
            </a:br>
            <a:endParaRPr lang="fr-FR" dirty="0"/>
          </a:p>
        </p:txBody>
      </p:sp>
    </p:spTree>
    <p:extLst>
      <p:ext uri="{BB962C8B-B14F-4D97-AF65-F5344CB8AC3E}">
        <p14:creationId xmlns:p14="http://schemas.microsoft.com/office/powerpoint/2010/main" val="41820777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06F5B5DC-94FE-2974-5986-37AF77EC17BB}"/>
              </a:ext>
            </a:extLst>
          </p:cNvPr>
          <p:cNvSpPr>
            <a:spLocks noGrp="1"/>
          </p:cNvSpPr>
          <p:nvPr>
            <p:ph type="title"/>
          </p:nvPr>
        </p:nvSpPr>
        <p:spPr>
          <a:xfrm>
            <a:off x="0" y="0"/>
            <a:ext cx="12192000" cy="6922007"/>
          </a:xfrm>
          <a:solidFill>
            <a:srgbClr val="FF0066"/>
          </a:solidFill>
        </p:spPr>
        <p:txBody>
          <a:bodyPr>
            <a:normAutofit/>
          </a:bodyPr>
          <a:lstStyle/>
          <a:p>
            <a:pPr algn="ctr"/>
            <a:br>
              <a:rPr lang="en-US" b="1" i="0" dirty="0">
                <a:solidFill>
                  <a:srgbClr val="000000"/>
                </a:solidFill>
                <a:effectLst/>
                <a:latin typeface="Lato" panose="020F0502020204030203" pitchFamily="34" charset="0"/>
              </a:rPr>
            </a:br>
            <a:br>
              <a:rPr lang="en-US" b="1" i="0" dirty="0">
                <a:solidFill>
                  <a:srgbClr val="000000"/>
                </a:solidFill>
                <a:effectLst/>
                <a:latin typeface="Lato" panose="020F0502020204030203" pitchFamily="34" charset="0"/>
              </a:rPr>
            </a:br>
            <a:r>
              <a:rPr lang="en-US" b="1" i="0" dirty="0">
                <a:solidFill>
                  <a:srgbClr val="000000"/>
                </a:solidFill>
                <a:effectLst/>
                <a:latin typeface="Lato" panose="020F0502020204030203" pitchFamily="34" charset="0"/>
              </a:rPr>
              <a:t>The Short Run Versus The Long Run in Production Decisions</a:t>
            </a:r>
            <a:br>
              <a:rPr lang="en-US" b="0" i="0" dirty="0">
                <a:solidFill>
                  <a:srgbClr val="000000"/>
                </a:solidFill>
                <a:effectLst/>
                <a:latin typeface="Lato" panose="020F0502020204030203" pitchFamily="34" charset="0"/>
              </a:rPr>
            </a:br>
            <a:br>
              <a:rPr lang="ar-DZ" b="1" i="0" dirty="0">
                <a:solidFill>
                  <a:srgbClr val="333333"/>
                </a:solidFill>
                <a:effectLst/>
                <a:latin typeface="Helvetica" panose="020B0604020202020204" pitchFamily="34" charset="0"/>
              </a:rPr>
            </a:br>
            <a:endParaRPr lang="fr-FR" dirty="0"/>
          </a:p>
        </p:txBody>
      </p:sp>
    </p:spTree>
    <p:extLst>
      <p:ext uri="{BB962C8B-B14F-4D97-AF65-F5344CB8AC3E}">
        <p14:creationId xmlns:p14="http://schemas.microsoft.com/office/powerpoint/2010/main" val="3319950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132AEEF-D7CF-E12B-D2C8-396596105C09}"/>
              </a:ext>
            </a:extLst>
          </p:cNvPr>
          <p:cNvSpPr>
            <a:spLocks noGrp="1"/>
          </p:cNvSpPr>
          <p:nvPr>
            <p:ph idx="1"/>
          </p:nvPr>
        </p:nvSpPr>
        <p:spPr>
          <a:xfrm>
            <a:off x="82296" y="118872"/>
            <a:ext cx="11841480" cy="6739127"/>
          </a:xfrm>
        </p:spPr>
        <p:txBody>
          <a:bodyPr>
            <a:normAutofit/>
          </a:bodyPr>
          <a:lstStyle/>
          <a:p>
            <a:pPr algn="r" rtl="1"/>
            <a:endParaRPr lang="fr-FR" b="0" i="0" dirty="0">
              <a:solidFill>
                <a:srgbClr val="2B2B2B"/>
              </a:solidFill>
              <a:effectLst/>
              <a:latin typeface="PT Serif" panose="020A0603040505020204" pitchFamily="18" charset="0"/>
            </a:endParaRPr>
          </a:p>
          <a:p>
            <a:pPr algn="r" rtl="1"/>
            <a:r>
              <a:rPr lang="ar-DZ" b="0" i="0" dirty="0">
                <a:solidFill>
                  <a:srgbClr val="2B2B2B"/>
                </a:solidFill>
                <a:effectLst/>
                <a:latin typeface="PT Serif" panose="020A0603040505020204" pitchFamily="18" charset="0"/>
              </a:rPr>
              <a:t>وعلى النقيض من ذلك ، غالباً ما يعرّف الاقتصاديون </a:t>
            </a:r>
            <a:r>
              <a:rPr lang="ar-DZ" b="1" i="0" dirty="0">
                <a:solidFill>
                  <a:srgbClr val="00B050"/>
                </a:solidFill>
                <a:effectLst/>
                <a:latin typeface="PT Serif" panose="020A0603040505020204" pitchFamily="18" charset="0"/>
              </a:rPr>
              <a:t>المدى القصير </a:t>
            </a:r>
            <a:r>
              <a:rPr lang="ar-DZ" b="0" i="0" dirty="0">
                <a:solidFill>
                  <a:srgbClr val="2B2B2B"/>
                </a:solidFill>
                <a:effectLst/>
                <a:latin typeface="PT Serif" panose="020A0603040505020204" pitchFamily="18" charset="0"/>
              </a:rPr>
              <a:t>على أنه </a:t>
            </a:r>
            <a:r>
              <a:rPr lang="ar-DZ" b="1" i="0" dirty="0">
                <a:solidFill>
                  <a:srgbClr val="2B2B2B"/>
                </a:solidFill>
                <a:effectLst/>
                <a:highlight>
                  <a:srgbClr val="00FFFF"/>
                </a:highlight>
                <a:latin typeface="PT Serif" panose="020A0603040505020204" pitchFamily="18" charset="0"/>
              </a:rPr>
              <a:t>الأفق الزمني الذي يتم فيه تحديد حجم العملية ، وقرار العمل الوحيد المتاح هو عدد العمال الذين يوظفون</a:t>
            </a:r>
            <a:r>
              <a:rPr lang="ar-DZ" b="0" i="0" dirty="0">
                <a:solidFill>
                  <a:srgbClr val="2B2B2B"/>
                </a:solidFill>
                <a:effectLst/>
                <a:latin typeface="PT Serif" panose="020A0603040505020204" pitchFamily="18" charset="0"/>
              </a:rPr>
              <a:t>.</a:t>
            </a:r>
            <a:endParaRPr lang="fr-FR" b="0" i="0" dirty="0">
              <a:solidFill>
                <a:srgbClr val="2B2B2B"/>
              </a:solidFill>
              <a:effectLst/>
              <a:latin typeface="PT Serif" panose="020A0603040505020204" pitchFamily="18" charset="0"/>
            </a:endParaRPr>
          </a:p>
          <a:p>
            <a:pPr algn="r" rtl="1"/>
            <a:endParaRPr lang="fr-FR" b="0" i="0" dirty="0">
              <a:solidFill>
                <a:srgbClr val="2B2B2B"/>
              </a:solidFill>
              <a:effectLst/>
              <a:latin typeface="PT Serif" panose="020A0603040505020204" pitchFamily="18" charset="0"/>
            </a:endParaRPr>
          </a:p>
          <a:p>
            <a:pPr algn="r" rtl="1"/>
            <a:endParaRPr lang="fr-FR" b="0" i="0" dirty="0">
              <a:solidFill>
                <a:srgbClr val="2B2B2B"/>
              </a:solidFill>
              <a:effectLst/>
              <a:latin typeface="PT Serif" panose="020A0603040505020204" pitchFamily="18" charset="0"/>
            </a:endParaRPr>
          </a:p>
          <a:p>
            <a:pPr marL="0" indent="0" algn="r" rtl="1">
              <a:buNone/>
            </a:pPr>
            <a:r>
              <a:rPr lang="ar-DZ" b="0" i="0" dirty="0">
                <a:solidFill>
                  <a:srgbClr val="2B2B2B"/>
                </a:solidFill>
                <a:effectLst/>
                <a:latin typeface="PT Serif" panose="020A0603040505020204" pitchFamily="18" charset="0"/>
              </a:rPr>
              <a:t> (من الناحية الفنية ، يمكن أن يمثل المدى القصير أيضًا وضعًا يتم فيه تحديد مقدار العمل ومقدار رأس المال متغيرًا ، ولكن هذا غير شائع إلى حد ما).</a:t>
            </a:r>
            <a:endParaRPr lang="fr-FR" b="0" i="0" dirty="0">
              <a:solidFill>
                <a:srgbClr val="2B2B2B"/>
              </a:solidFill>
              <a:effectLst/>
              <a:latin typeface="PT Serif" panose="020A0603040505020204" pitchFamily="18" charset="0"/>
            </a:endParaRPr>
          </a:p>
          <a:p>
            <a:pPr marL="0" indent="0" algn="r" rtl="1">
              <a:buNone/>
            </a:pPr>
            <a:endParaRPr lang="fr-FR" b="0" i="0" dirty="0">
              <a:solidFill>
                <a:srgbClr val="2B2B2B"/>
              </a:solidFill>
              <a:effectLst/>
              <a:latin typeface="PT Serif" panose="020A0603040505020204" pitchFamily="18" charset="0"/>
            </a:endParaRPr>
          </a:p>
          <a:p>
            <a:pPr marL="0" indent="0" algn="r" rtl="1">
              <a:buNone/>
            </a:pPr>
            <a:endParaRPr lang="fr-FR" b="0" i="0" dirty="0">
              <a:solidFill>
                <a:srgbClr val="2B2B2B"/>
              </a:solidFill>
              <a:effectLst/>
              <a:latin typeface="PT Serif" panose="020A0603040505020204" pitchFamily="18" charset="0"/>
            </a:endParaRPr>
          </a:p>
          <a:p>
            <a:pPr marL="0" indent="0" algn="r" rtl="1">
              <a:buNone/>
            </a:pPr>
            <a:r>
              <a:rPr lang="ar-DZ" b="0" i="0" dirty="0">
                <a:solidFill>
                  <a:srgbClr val="2B2B2B"/>
                </a:solidFill>
                <a:effectLst/>
                <a:latin typeface="PT Serif" panose="020A0603040505020204" pitchFamily="18" charset="0"/>
              </a:rPr>
              <a:t> والمنطق هو أنه حتى عند اتخاذ مختلف قوانين العمل كما هو محدد ، يكون من الأسهل عادةً </a:t>
            </a:r>
            <a:r>
              <a:rPr lang="ar-DZ" b="1" i="0" dirty="0">
                <a:solidFill>
                  <a:srgbClr val="2B2B2B"/>
                </a:solidFill>
                <a:effectLst/>
                <a:latin typeface="PT Serif" panose="020A0603040505020204" pitchFamily="18" charset="0"/>
              </a:rPr>
              <a:t>توظيف  تغير عدد</a:t>
            </a:r>
            <a:r>
              <a:rPr lang="fr-FR" b="1" i="0" dirty="0">
                <a:solidFill>
                  <a:srgbClr val="2B2B2B"/>
                </a:solidFill>
                <a:effectLst/>
                <a:latin typeface="PT Serif" panose="020A0603040505020204" pitchFamily="18" charset="0"/>
              </a:rPr>
              <a:t> </a:t>
            </a:r>
            <a:r>
              <a:rPr lang="ar-DZ" b="1" i="0" dirty="0">
                <a:solidFill>
                  <a:srgbClr val="2B2B2B"/>
                </a:solidFill>
                <a:effectLst/>
                <a:latin typeface="PT Serif" panose="020A0603040505020204" pitchFamily="18" charset="0"/>
              </a:rPr>
              <a:t>العمال </a:t>
            </a:r>
            <a:r>
              <a:rPr lang="ar-DZ" b="0" i="0" dirty="0">
                <a:solidFill>
                  <a:srgbClr val="2B2B2B"/>
                </a:solidFill>
                <a:effectLst/>
                <a:latin typeface="PT Serif" panose="020A0603040505020204" pitchFamily="18" charset="0"/>
              </a:rPr>
              <a:t>مما هو عليه لتغيير كبير في عملية الإنتاج الرئيسية أو الانتقال إلى حجم جديد من المصنع أو المكتب.(أحد أسباب هذا قد يكون له علاقة بالإيجارات طويلة الأجل ومن هذا القبيل.)</a:t>
            </a:r>
            <a:endParaRPr lang="fr-FR" dirty="0"/>
          </a:p>
        </p:txBody>
      </p:sp>
    </p:spTree>
    <p:extLst>
      <p:ext uri="{BB962C8B-B14F-4D97-AF65-F5344CB8AC3E}">
        <p14:creationId xmlns:p14="http://schemas.microsoft.com/office/powerpoint/2010/main" val="3481157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B28164C-2FE2-7B43-765A-C4FE6BB55A8B}"/>
              </a:ext>
            </a:extLst>
          </p:cNvPr>
          <p:cNvSpPr>
            <a:spLocks noGrp="1"/>
          </p:cNvSpPr>
          <p:nvPr>
            <p:ph idx="1"/>
          </p:nvPr>
        </p:nvSpPr>
        <p:spPr>
          <a:xfrm>
            <a:off x="320040" y="1563624"/>
            <a:ext cx="11750040" cy="5212079"/>
          </a:xfrm>
        </p:spPr>
        <p:txBody>
          <a:bodyPr>
            <a:normAutofit/>
          </a:bodyPr>
          <a:lstStyle/>
          <a:p>
            <a:pPr marL="0" indent="0" algn="r" rtl="1">
              <a:buNone/>
            </a:pPr>
            <a:endParaRPr lang="fr-FR" b="0" i="0" dirty="0">
              <a:solidFill>
                <a:srgbClr val="2B2B2B"/>
              </a:solidFill>
              <a:effectLst/>
              <a:latin typeface="PT Serif" panose="020A0603040505020204" pitchFamily="18" charset="0"/>
            </a:endParaRPr>
          </a:p>
          <a:p>
            <a:pPr marL="0" indent="0" algn="r" rtl="1">
              <a:buNone/>
            </a:pPr>
            <a:endParaRPr lang="fr-FR" dirty="0">
              <a:solidFill>
                <a:srgbClr val="2B2B2B"/>
              </a:solidFill>
              <a:latin typeface="PT Serif" panose="020A0603040505020204" pitchFamily="18" charset="0"/>
            </a:endParaRPr>
          </a:p>
          <a:p>
            <a:pPr marL="0" indent="0" algn="r" rtl="1">
              <a:buNone/>
            </a:pPr>
            <a:r>
              <a:rPr lang="ar-DZ" b="0" i="0" dirty="0">
                <a:solidFill>
                  <a:srgbClr val="2B2B2B"/>
                </a:solidFill>
                <a:effectLst/>
                <a:latin typeface="PT Serif" panose="020A0603040505020204" pitchFamily="18" charset="0"/>
              </a:rPr>
              <a:t> وعلى هذا النحو ، يمكن تلخيص </a:t>
            </a:r>
            <a:r>
              <a:rPr lang="ar-DZ" b="1" i="0" dirty="0">
                <a:solidFill>
                  <a:srgbClr val="00B050"/>
                </a:solidFill>
                <a:effectLst/>
                <a:latin typeface="PT Serif" panose="020A0603040505020204" pitchFamily="18" charset="0"/>
              </a:rPr>
              <a:t>المدى القصير </a:t>
            </a:r>
            <a:r>
              <a:rPr lang="ar-DZ" b="0" i="0" dirty="0">
                <a:solidFill>
                  <a:srgbClr val="2B2B2B"/>
                </a:solidFill>
                <a:effectLst/>
                <a:latin typeface="PT Serif" panose="020A0603040505020204" pitchFamily="18" charset="0"/>
              </a:rPr>
              <a:t>و </a:t>
            </a:r>
            <a:r>
              <a:rPr lang="ar-DZ" b="1" i="0" dirty="0">
                <a:solidFill>
                  <a:srgbClr val="0070C0"/>
                </a:solidFill>
                <a:effectLst/>
                <a:latin typeface="PT Serif" panose="020A0603040505020204" pitchFamily="18" charset="0"/>
              </a:rPr>
              <a:t>المدى الطويل </a:t>
            </a:r>
            <a:r>
              <a:rPr lang="ar-DZ" b="0" i="0" dirty="0">
                <a:solidFill>
                  <a:srgbClr val="2B2B2B"/>
                </a:solidFill>
                <a:effectLst/>
                <a:latin typeface="PT Serif" panose="020A0603040505020204" pitchFamily="18" charset="0"/>
              </a:rPr>
              <a:t>فيما يتعلق بقرارات الإنتاج على النحو التالي:</a:t>
            </a:r>
            <a:endParaRPr lang="fr-FR" b="0" i="0" dirty="0">
              <a:solidFill>
                <a:srgbClr val="2B2B2B"/>
              </a:solidFill>
              <a:effectLst/>
              <a:latin typeface="PT Serif" panose="020A0603040505020204" pitchFamily="18" charset="0"/>
            </a:endParaRPr>
          </a:p>
          <a:p>
            <a:pPr marL="0" indent="0" algn="r" rtl="1">
              <a:buNone/>
            </a:pPr>
            <a:endParaRPr lang="ar-DZ" b="0" i="0" dirty="0">
              <a:solidFill>
                <a:srgbClr val="2B2B2B"/>
              </a:solidFill>
              <a:effectLst/>
              <a:latin typeface="PT Serif" panose="020A0603040505020204" pitchFamily="18" charset="0"/>
            </a:endParaRPr>
          </a:p>
          <a:p>
            <a:pPr algn="r" rtl="1">
              <a:buFont typeface="Arial" panose="020B0604020202020204" pitchFamily="34" charset="0"/>
              <a:buChar char="•"/>
            </a:pPr>
            <a:r>
              <a:rPr lang="ar-DZ" b="1" i="0" dirty="0">
                <a:solidFill>
                  <a:srgbClr val="00B050"/>
                </a:solidFill>
                <a:effectLst/>
                <a:latin typeface="Lato" panose="020F0502020204030203" pitchFamily="34" charset="0"/>
              </a:rPr>
              <a:t>المدى القصير</a:t>
            </a:r>
            <a:r>
              <a:rPr lang="ar-DZ" b="0" i="0" dirty="0">
                <a:solidFill>
                  <a:srgbClr val="2B2B2B"/>
                </a:solidFill>
                <a:effectLst/>
                <a:latin typeface="Lato" panose="020F0502020204030203" pitchFamily="34" charset="0"/>
              </a:rPr>
              <a:t>: كمية العمل متغيرة ولكن كمية رأس المال</a:t>
            </a:r>
            <a:r>
              <a:rPr lang="fr-FR" b="0" i="0" dirty="0">
                <a:solidFill>
                  <a:srgbClr val="2B2B2B"/>
                </a:solidFill>
                <a:effectLst/>
                <a:latin typeface="Lato" panose="020F0502020204030203" pitchFamily="34" charset="0"/>
              </a:rPr>
              <a:t> </a:t>
            </a:r>
            <a:r>
              <a:rPr lang="ar-DZ" b="1" i="0" dirty="0">
                <a:solidFill>
                  <a:srgbClr val="7030A0"/>
                </a:solidFill>
                <a:effectLst/>
                <a:latin typeface="Lato" panose="020F0502020204030203" pitchFamily="34" charset="0"/>
              </a:rPr>
              <a:t>وعمليات الإنتاج</a:t>
            </a:r>
            <a:r>
              <a:rPr lang="fr-FR" b="1" i="0" dirty="0">
                <a:solidFill>
                  <a:srgbClr val="7030A0"/>
                </a:solidFill>
                <a:effectLst/>
                <a:latin typeface="Lato" panose="020F0502020204030203" pitchFamily="34" charset="0"/>
              </a:rPr>
              <a:t> </a:t>
            </a:r>
            <a:r>
              <a:rPr lang="ar-DZ" b="1" i="0" dirty="0">
                <a:solidFill>
                  <a:srgbClr val="7030A0"/>
                </a:solidFill>
                <a:effectLst/>
                <a:latin typeface="Lato" panose="020F0502020204030203" pitchFamily="34" charset="0"/>
              </a:rPr>
              <a:t> </a:t>
            </a:r>
            <a:r>
              <a:rPr lang="ar-DZ" b="1" i="0" dirty="0">
                <a:solidFill>
                  <a:srgbClr val="2B2B2B"/>
                </a:solidFill>
                <a:effectLst/>
                <a:highlight>
                  <a:srgbClr val="00FFFF"/>
                </a:highlight>
                <a:latin typeface="Lato" panose="020F0502020204030203" pitchFamily="34" charset="0"/>
              </a:rPr>
              <a:t>ثابتة</a:t>
            </a:r>
            <a:r>
              <a:rPr lang="ar-DZ" b="0" i="0" dirty="0">
                <a:solidFill>
                  <a:srgbClr val="2B2B2B"/>
                </a:solidFill>
                <a:effectLst/>
                <a:latin typeface="Lato" panose="020F0502020204030203" pitchFamily="34" charset="0"/>
              </a:rPr>
              <a:t> (أي تم أخذها على النحو الموضح)</a:t>
            </a:r>
            <a:r>
              <a:rPr lang="fr-FR" b="0" i="0" dirty="0">
                <a:solidFill>
                  <a:srgbClr val="2B2B2B"/>
                </a:solidFill>
                <a:effectLst/>
                <a:latin typeface="Lato" panose="020F0502020204030203" pitchFamily="34" charset="0"/>
              </a:rPr>
              <a:t> </a:t>
            </a:r>
          </a:p>
          <a:p>
            <a:pPr algn="r" rtl="1">
              <a:buFont typeface="Arial" panose="020B0604020202020204" pitchFamily="34" charset="0"/>
              <a:buChar char="•"/>
            </a:pPr>
            <a:endParaRPr lang="ar-DZ" b="0" i="0" dirty="0">
              <a:solidFill>
                <a:srgbClr val="2B2B2B"/>
              </a:solidFill>
              <a:effectLst/>
              <a:latin typeface="Lato" panose="020F0502020204030203" pitchFamily="34" charset="0"/>
            </a:endParaRPr>
          </a:p>
          <a:p>
            <a:pPr algn="r" rtl="1">
              <a:buFont typeface="Arial" panose="020B0604020202020204" pitchFamily="34" charset="0"/>
              <a:buChar char="•"/>
            </a:pPr>
            <a:r>
              <a:rPr lang="ar-DZ" b="1" i="0" dirty="0">
                <a:solidFill>
                  <a:srgbClr val="0070C0"/>
                </a:solidFill>
                <a:effectLst/>
                <a:latin typeface="Lato" panose="020F0502020204030203" pitchFamily="34" charset="0"/>
              </a:rPr>
              <a:t>المدى الطويل</a:t>
            </a:r>
            <a:r>
              <a:rPr lang="ar-DZ" b="0" i="0" dirty="0">
                <a:solidFill>
                  <a:srgbClr val="2B2B2B"/>
                </a:solidFill>
                <a:effectLst/>
                <a:latin typeface="Lato" panose="020F0502020204030203" pitchFamily="34" charset="0"/>
              </a:rPr>
              <a:t>: </a:t>
            </a:r>
            <a:r>
              <a:rPr lang="ar-DZ" b="1" i="0" dirty="0">
                <a:solidFill>
                  <a:srgbClr val="2B2B2B"/>
                </a:solidFill>
                <a:effectLst/>
                <a:latin typeface="Lato" panose="020F0502020204030203" pitchFamily="34" charset="0"/>
              </a:rPr>
              <a:t>كمية العمالة </a:t>
            </a:r>
            <a:r>
              <a:rPr lang="ar-DZ" b="0" i="0" dirty="0">
                <a:solidFill>
                  <a:srgbClr val="2B2B2B"/>
                </a:solidFill>
                <a:effectLst/>
                <a:latin typeface="Lato" panose="020F0502020204030203" pitchFamily="34" charset="0"/>
              </a:rPr>
              <a:t>، </a:t>
            </a:r>
            <a:r>
              <a:rPr lang="ar-DZ" b="1" i="0" dirty="0">
                <a:solidFill>
                  <a:srgbClr val="2B2B2B"/>
                </a:solidFill>
                <a:effectLst/>
                <a:latin typeface="Lato" panose="020F0502020204030203" pitchFamily="34" charset="0"/>
              </a:rPr>
              <a:t>كمية رأس المال </a:t>
            </a:r>
            <a:r>
              <a:rPr lang="ar-DZ" b="0" i="0" dirty="0">
                <a:solidFill>
                  <a:srgbClr val="2B2B2B"/>
                </a:solidFill>
                <a:effectLst/>
                <a:latin typeface="Lato" panose="020F0502020204030203" pitchFamily="34" charset="0"/>
              </a:rPr>
              <a:t>، </a:t>
            </a:r>
            <a:r>
              <a:rPr lang="ar-DZ" b="1" i="0" dirty="0">
                <a:solidFill>
                  <a:srgbClr val="2B2B2B"/>
                </a:solidFill>
                <a:effectLst/>
                <a:latin typeface="Lato" panose="020F0502020204030203" pitchFamily="34" charset="0"/>
              </a:rPr>
              <a:t>وعمليات الإنتاج </a:t>
            </a:r>
            <a:r>
              <a:rPr lang="ar-DZ" b="1" i="0" dirty="0">
                <a:solidFill>
                  <a:srgbClr val="2B2B2B"/>
                </a:solidFill>
                <a:effectLst/>
                <a:highlight>
                  <a:srgbClr val="FFFF00"/>
                </a:highlight>
                <a:latin typeface="Lato" panose="020F0502020204030203" pitchFamily="34" charset="0"/>
              </a:rPr>
              <a:t>كلها متغيرة </a:t>
            </a:r>
            <a:r>
              <a:rPr lang="ar-DZ" b="0" i="0" dirty="0">
                <a:solidFill>
                  <a:srgbClr val="2B2B2B"/>
                </a:solidFill>
                <a:effectLst/>
                <a:latin typeface="Lato" panose="020F0502020204030203" pitchFamily="34" charset="0"/>
              </a:rPr>
              <a:t>(أي </a:t>
            </a:r>
            <a:r>
              <a:rPr lang="ar-DZ" b="1" i="0" dirty="0">
                <a:solidFill>
                  <a:srgbClr val="2B2B2B"/>
                </a:solidFill>
                <a:effectLst/>
                <a:highlight>
                  <a:srgbClr val="FFFF00"/>
                </a:highlight>
                <a:latin typeface="Lato" panose="020F0502020204030203" pitchFamily="34" charset="0"/>
              </a:rPr>
              <a:t>قابلة للتغيير</a:t>
            </a:r>
            <a:r>
              <a:rPr lang="ar-DZ" b="0" i="0" dirty="0">
                <a:solidFill>
                  <a:srgbClr val="2B2B2B"/>
                </a:solidFill>
                <a:effectLst/>
                <a:latin typeface="Lato" panose="020F0502020204030203" pitchFamily="34" charset="0"/>
              </a:rPr>
              <a:t>)</a:t>
            </a:r>
          </a:p>
          <a:p>
            <a:pPr marL="0" indent="0" algn="r" rtl="1">
              <a:buNone/>
            </a:pPr>
            <a:endParaRPr lang="fr-FR" dirty="0"/>
          </a:p>
        </p:txBody>
      </p:sp>
      <p:sp>
        <p:nvSpPr>
          <p:cNvPr id="6" name="Flèche : droite 5">
            <a:extLst>
              <a:ext uri="{FF2B5EF4-FFF2-40B4-BE49-F238E27FC236}">
                <a16:creationId xmlns:a16="http://schemas.microsoft.com/office/drawing/2014/main" id="{2CBC04F9-444D-C86B-A97F-58B9E4ABB6F5}"/>
              </a:ext>
            </a:extLst>
          </p:cNvPr>
          <p:cNvSpPr/>
          <p:nvPr/>
        </p:nvSpPr>
        <p:spPr>
          <a:xfrm rot="5400000">
            <a:off x="4807458" y="409195"/>
            <a:ext cx="1682495" cy="1028700"/>
          </a:xfrm>
          <a:prstGeom prst="rightArrow">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9054843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3BF68989-95FC-4584-D7DF-5644B8D83DD5}"/>
              </a:ext>
            </a:extLst>
          </p:cNvPr>
          <p:cNvSpPr>
            <a:spLocks noGrp="1"/>
          </p:cNvSpPr>
          <p:nvPr>
            <p:ph type="title"/>
          </p:nvPr>
        </p:nvSpPr>
        <p:spPr>
          <a:xfrm>
            <a:off x="0" y="0"/>
            <a:ext cx="12192000" cy="6857999"/>
          </a:xfrm>
          <a:solidFill>
            <a:schemeClr val="accent5">
              <a:lumMod val="60000"/>
              <a:lumOff val="40000"/>
            </a:schemeClr>
          </a:solidFill>
        </p:spPr>
        <p:txBody>
          <a:bodyPr>
            <a:normAutofit/>
          </a:bodyPr>
          <a:lstStyle/>
          <a:p>
            <a:pPr algn="ctr" rtl="1"/>
            <a:r>
              <a:rPr lang="fr-FR" b="1" i="0" dirty="0">
                <a:solidFill>
                  <a:srgbClr val="333333"/>
                </a:solidFill>
                <a:effectLst/>
                <a:latin typeface="Helvetica" panose="020B0604020202020204" pitchFamily="34" charset="0"/>
              </a:rPr>
              <a:t>   </a:t>
            </a:r>
            <a:br>
              <a:rPr lang="fr-FR" b="1" i="0" dirty="0">
                <a:solidFill>
                  <a:srgbClr val="333333"/>
                </a:solidFill>
                <a:effectLst/>
                <a:latin typeface="Helvetica" panose="020B0604020202020204" pitchFamily="34" charset="0"/>
              </a:rPr>
            </a:br>
            <a:br>
              <a:rPr lang="fr-FR" b="1" i="0" dirty="0">
                <a:solidFill>
                  <a:srgbClr val="333333"/>
                </a:solidFill>
                <a:effectLst/>
                <a:latin typeface="Helvetica" panose="020B0604020202020204" pitchFamily="34" charset="0"/>
              </a:rPr>
            </a:br>
            <a:r>
              <a:rPr lang="en-US" b="0" i="0" dirty="0">
                <a:solidFill>
                  <a:srgbClr val="000000"/>
                </a:solidFill>
                <a:effectLst/>
                <a:latin typeface="Lato" panose="020F0502020204030203" pitchFamily="34" charset="0"/>
              </a:rPr>
              <a:t>The Short Run Versus The Long Run in Measuring Costs</a:t>
            </a:r>
            <a:br>
              <a:rPr lang="en-US" b="0" i="0" dirty="0">
                <a:solidFill>
                  <a:srgbClr val="000000"/>
                </a:solidFill>
                <a:effectLst/>
                <a:latin typeface="Lato" panose="020F0502020204030203" pitchFamily="34" charset="0"/>
              </a:rPr>
            </a:br>
            <a:br>
              <a:rPr lang="ar-DZ" b="1" i="0" dirty="0">
                <a:solidFill>
                  <a:srgbClr val="333333"/>
                </a:solidFill>
                <a:effectLst/>
                <a:latin typeface="Helvetica" panose="020B0604020202020204" pitchFamily="34" charset="0"/>
              </a:rPr>
            </a:br>
            <a:endParaRPr lang="fr-FR" dirty="0"/>
          </a:p>
        </p:txBody>
      </p:sp>
    </p:spTree>
    <p:extLst>
      <p:ext uri="{BB962C8B-B14F-4D97-AF65-F5344CB8AC3E}">
        <p14:creationId xmlns:p14="http://schemas.microsoft.com/office/powerpoint/2010/main" val="41307849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6E558DA-B66D-A6CA-E320-4FE92F66B15B}"/>
              </a:ext>
            </a:extLst>
          </p:cNvPr>
          <p:cNvSpPr>
            <a:spLocks noGrp="1"/>
          </p:cNvSpPr>
          <p:nvPr>
            <p:ph idx="1"/>
          </p:nvPr>
        </p:nvSpPr>
        <p:spPr>
          <a:xfrm>
            <a:off x="73152" y="1690689"/>
            <a:ext cx="12118848" cy="5193791"/>
          </a:xfrm>
        </p:spPr>
        <p:txBody>
          <a:bodyPr/>
          <a:lstStyle/>
          <a:p>
            <a:pPr algn="just" rtl="1"/>
            <a:endParaRPr lang="fr-FR" b="0" i="0" dirty="0">
              <a:solidFill>
                <a:srgbClr val="333333"/>
              </a:solidFill>
              <a:effectLst/>
              <a:latin typeface="droid arabic kufi"/>
            </a:endParaRPr>
          </a:p>
          <a:p>
            <a:pPr algn="r" rtl="1"/>
            <a:endParaRPr lang="fr-FR" dirty="0"/>
          </a:p>
        </p:txBody>
      </p:sp>
      <p:sp>
        <p:nvSpPr>
          <p:cNvPr id="5" name="ZoneTexte 4">
            <a:extLst>
              <a:ext uri="{FF2B5EF4-FFF2-40B4-BE49-F238E27FC236}">
                <a16:creationId xmlns:a16="http://schemas.microsoft.com/office/drawing/2014/main" id="{FF757D17-A559-D005-F078-6E0B05AF5C46}"/>
              </a:ext>
            </a:extLst>
          </p:cNvPr>
          <p:cNvSpPr txBox="1"/>
          <p:nvPr/>
        </p:nvSpPr>
        <p:spPr>
          <a:xfrm>
            <a:off x="115824" y="197346"/>
            <a:ext cx="11960352" cy="3231654"/>
          </a:xfrm>
          <a:prstGeom prst="rect">
            <a:avLst/>
          </a:prstGeom>
          <a:noFill/>
        </p:spPr>
        <p:txBody>
          <a:bodyPr wrap="square">
            <a:spAutoFit/>
          </a:bodyPr>
          <a:lstStyle/>
          <a:p>
            <a:pPr marL="457200" indent="-457200" algn="just" rtl="1">
              <a:buFont typeface="Arial" panose="020B0604020202020204" pitchFamily="34" charset="0"/>
              <a:buChar char="•"/>
            </a:pPr>
            <a:r>
              <a:rPr lang="ar-DZ" sz="2800" dirty="0">
                <a:solidFill>
                  <a:srgbClr val="2B2B2B"/>
                </a:solidFill>
                <a:latin typeface="PT Serif" panose="020A0603040505020204" pitchFamily="18" charset="0"/>
              </a:rPr>
              <a:t>بشكل عام ، </a:t>
            </a:r>
            <a:r>
              <a:rPr lang="ar-DZ" sz="2800" b="1" dirty="0">
                <a:solidFill>
                  <a:schemeClr val="accent2">
                    <a:lumMod val="75000"/>
                  </a:schemeClr>
                </a:solidFill>
                <a:latin typeface="PT Serif" panose="020A0603040505020204" pitchFamily="18" charset="0"/>
              </a:rPr>
              <a:t>التكاليف الثابتة  </a:t>
            </a:r>
            <a:r>
              <a:rPr lang="fr-FR" sz="2800" b="1" dirty="0" err="1">
                <a:solidFill>
                  <a:schemeClr val="accent2">
                    <a:lumMod val="75000"/>
                  </a:schemeClr>
                </a:solidFill>
                <a:latin typeface="PT Serif" panose="020A0603040505020204" pitchFamily="18" charset="0"/>
              </a:rPr>
              <a:t>Fixed</a:t>
            </a:r>
            <a:r>
              <a:rPr lang="fr-FR" sz="2800" b="1" dirty="0">
                <a:solidFill>
                  <a:schemeClr val="accent2">
                    <a:lumMod val="75000"/>
                  </a:schemeClr>
                </a:solidFill>
                <a:latin typeface="PT Serif" panose="020A0603040505020204" pitchFamily="18" charset="0"/>
              </a:rPr>
              <a:t> </a:t>
            </a:r>
            <a:r>
              <a:rPr lang="fr-FR" sz="2800" b="1" dirty="0" err="1">
                <a:solidFill>
                  <a:schemeClr val="accent2">
                    <a:lumMod val="75000"/>
                  </a:schemeClr>
                </a:solidFill>
                <a:latin typeface="PT Serif" panose="020A0603040505020204" pitchFamily="18" charset="0"/>
              </a:rPr>
              <a:t>Costs</a:t>
            </a:r>
            <a:r>
              <a:rPr lang="fr-FR" sz="2800" b="1" dirty="0">
                <a:solidFill>
                  <a:schemeClr val="accent2">
                    <a:lumMod val="75000"/>
                  </a:schemeClr>
                </a:solidFill>
                <a:latin typeface="PT Serif" panose="020A0603040505020204" pitchFamily="18" charset="0"/>
              </a:rPr>
              <a:t>  </a:t>
            </a:r>
            <a:r>
              <a:rPr lang="ar-DZ" sz="2800" dirty="0">
                <a:solidFill>
                  <a:srgbClr val="2B2B2B"/>
                </a:solidFill>
                <a:latin typeface="PT Serif" panose="020A0603040505020204" pitchFamily="18" charset="0"/>
              </a:rPr>
              <a:t>هي </a:t>
            </a:r>
            <a:r>
              <a:rPr lang="ar-DZ" sz="2800" b="1" dirty="0">
                <a:solidFill>
                  <a:srgbClr val="2B2B2B"/>
                </a:solidFill>
                <a:latin typeface="PT Serif" panose="020A0603040505020204" pitchFamily="18" charset="0"/>
              </a:rPr>
              <a:t>تكاليف لا تتغير مع تغير كمية الإنتاج</a:t>
            </a:r>
            <a:r>
              <a:rPr lang="ar-DZ" sz="2800" dirty="0">
                <a:solidFill>
                  <a:srgbClr val="2B2B2B"/>
                </a:solidFill>
                <a:latin typeface="PT Serif" panose="020A0603040505020204" pitchFamily="18" charset="0"/>
              </a:rPr>
              <a:t>.</a:t>
            </a:r>
            <a:endParaRPr lang="fr-FR" sz="2800" dirty="0">
              <a:solidFill>
                <a:srgbClr val="2B2B2B"/>
              </a:solidFill>
              <a:latin typeface="PT Serif" panose="020A0603040505020204" pitchFamily="18" charset="0"/>
            </a:endParaRPr>
          </a:p>
          <a:p>
            <a:pPr marL="457200" indent="-457200" algn="just" rtl="1">
              <a:buFont typeface="Arial" panose="020B0604020202020204" pitchFamily="34" charset="0"/>
              <a:buChar char="•"/>
            </a:pPr>
            <a:endParaRPr lang="fr-FR" sz="2800" dirty="0">
              <a:solidFill>
                <a:srgbClr val="2B2B2B"/>
              </a:solidFill>
              <a:latin typeface="PT Serif" panose="020A0603040505020204" pitchFamily="18" charset="0"/>
            </a:endParaRPr>
          </a:p>
          <a:p>
            <a:pPr marL="457200" indent="-457200" algn="just" rtl="1">
              <a:buFont typeface="Arial" panose="020B0604020202020204" pitchFamily="34" charset="0"/>
              <a:buChar char="•"/>
            </a:pPr>
            <a:r>
              <a:rPr lang="ar-DZ" sz="2800" dirty="0">
                <a:solidFill>
                  <a:srgbClr val="2B2B2B"/>
                </a:solidFill>
                <a:latin typeface="PT Serif" panose="020A0603040505020204" pitchFamily="18" charset="0"/>
              </a:rPr>
              <a:t> وبالإضافة إلى ذلك ، هي تلك التكاليف التي لا يمكن استردادها بعد دفعها. </a:t>
            </a:r>
            <a:endParaRPr lang="fr-FR" sz="2800" dirty="0">
              <a:solidFill>
                <a:srgbClr val="2B2B2B"/>
              </a:solidFill>
              <a:latin typeface="PT Serif" panose="020A0603040505020204" pitchFamily="18" charset="0"/>
            </a:endParaRPr>
          </a:p>
          <a:p>
            <a:pPr marL="457200" indent="-457200" algn="just" rtl="1">
              <a:buFont typeface="Arial" panose="020B0604020202020204" pitchFamily="34" charset="0"/>
              <a:buChar char="•"/>
            </a:pPr>
            <a:endParaRPr lang="fr-FR" sz="2800" dirty="0">
              <a:solidFill>
                <a:srgbClr val="2B2B2B"/>
              </a:solidFill>
              <a:latin typeface="PT Serif" panose="020A0603040505020204" pitchFamily="18" charset="0"/>
            </a:endParaRPr>
          </a:p>
          <a:p>
            <a:pPr marL="457200" indent="-457200" algn="just" rtl="1">
              <a:buFont typeface="Arial" panose="020B0604020202020204" pitchFamily="34" charset="0"/>
              <a:buChar char="•"/>
            </a:pPr>
            <a:r>
              <a:rPr lang="ar-DZ" sz="2800" dirty="0">
                <a:solidFill>
                  <a:srgbClr val="2B2B2B"/>
                </a:solidFill>
                <a:latin typeface="PT Serif" panose="020A0603040505020204" pitchFamily="18" charset="0"/>
              </a:rPr>
              <a:t>وبالتالي ، فإن سيكون تكلفة باهظة ، على سبيل المثال ، عقد الإيجار مقر الشركة </a:t>
            </a:r>
            <a:r>
              <a:rPr lang="fr-FR" sz="2800" dirty="0">
                <a:solidFill>
                  <a:srgbClr val="2B2B2B"/>
                </a:solidFill>
                <a:latin typeface="PT Serif" panose="020A0603040505020204" pitchFamily="18" charset="0"/>
              </a:rPr>
              <a:t> </a:t>
            </a:r>
            <a:r>
              <a:rPr lang="ar-DZ" sz="2800" dirty="0">
                <a:solidFill>
                  <a:srgbClr val="2B2B2B"/>
                </a:solidFill>
                <a:latin typeface="PT Serif" panose="020A0603040505020204" pitchFamily="18" charset="0"/>
              </a:rPr>
              <a:t>تكلفة ثابتة ، وذلك </a:t>
            </a:r>
            <a:r>
              <a:rPr lang="fr-FR" sz="2800" dirty="0">
                <a:solidFill>
                  <a:srgbClr val="2B2B2B"/>
                </a:solidFill>
                <a:latin typeface="PT Serif" panose="020A0603040505020204" pitchFamily="18" charset="0"/>
              </a:rPr>
              <a:t> </a:t>
            </a:r>
            <a:r>
              <a:rPr lang="ar-DZ" sz="2800" dirty="0">
                <a:solidFill>
                  <a:srgbClr val="2B2B2B"/>
                </a:solidFill>
                <a:latin typeface="PT Serif" panose="020A0603040505020204" pitchFamily="18" charset="0"/>
              </a:rPr>
              <a:t>ليس كما لو أن الشركة تحتاج إلى بعض الوحدات الإضافية للمقر لكل وحدة إضافية تنتجها.</a:t>
            </a:r>
          </a:p>
          <a:p>
            <a:pPr algn="just" rtl="1"/>
            <a:br>
              <a:rPr lang="ar-DZ" dirty="0">
                <a:effectLst/>
              </a:rPr>
            </a:br>
            <a:endParaRPr lang="fr-FR" dirty="0"/>
          </a:p>
        </p:txBody>
      </p:sp>
    </p:spTree>
    <p:extLst>
      <p:ext uri="{BB962C8B-B14F-4D97-AF65-F5344CB8AC3E}">
        <p14:creationId xmlns:p14="http://schemas.microsoft.com/office/powerpoint/2010/main" val="38278052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6829357-4B9F-5EDA-F37E-D6F1D722FADC}"/>
              </a:ext>
            </a:extLst>
          </p:cNvPr>
          <p:cNvSpPr>
            <a:spLocks noGrp="1"/>
          </p:cNvSpPr>
          <p:nvPr>
            <p:ph idx="1"/>
          </p:nvPr>
        </p:nvSpPr>
        <p:spPr>
          <a:xfrm>
            <a:off x="0" y="91440"/>
            <a:ext cx="12051792" cy="6766560"/>
          </a:xfrm>
        </p:spPr>
        <p:txBody>
          <a:bodyPr>
            <a:normAutofit/>
          </a:bodyPr>
          <a:lstStyle/>
          <a:p>
            <a:pPr algn="r" rtl="1"/>
            <a:r>
              <a:rPr lang="ar-DZ" b="0" i="0" dirty="0">
                <a:solidFill>
                  <a:srgbClr val="2B2B2B"/>
                </a:solidFill>
                <a:effectLst/>
                <a:latin typeface="PT Serif" panose="020A0603040505020204" pitchFamily="18" charset="0"/>
              </a:rPr>
              <a:t>من الواضح أن الشركة ستحتاج على الأرجح لمقر أكبر إذا قررت التوسع كثيرًا ، لكن هذا السيناريو يشير إلى القرار على المدى الطويل باختيار مقياس الإنتاج. لذلك ، لا توجد تكاليف ثابتة حقيقية على المدى الطويل ، حيث أن الشركة حرة في المدى الطويل في اختيار نطاق التشغيل الذي يحدد على أي مستوى يتم إصلاح التكاليف الثابتة.</a:t>
            </a:r>
          </a:p>
          <a:p>
            <a:pPr algn="r" rtl="1"/>
            <a:r>
              <a:rPr lang="ar-DZ" b="0" i="0" dirty="0">
                <a:solidFill>
                  <a:srgbClr val="2B2B2B"/>
                </a:solidFill>
                <a:effectLst/>
                <a:latin typeface="PT Serif" panose="020A0603040505020204" pitchFamily="18" charset="0"/>
              </a:rPr>
              <a:t>بالإضافة إلى ذلك ، لا توجد تكاليف باهظة على المدى الطويل ، حيث أن الشركة لديها خيار عدم القيام بالأعمال التجارية على الإطلاق وتكبد تكلفة صفر.</a:t>
            </a:r>
          </a:p>
          <a:p>
            <a:pPr algn="r" rtl="1"/>
            <a:r>
              <a:rPr lang="ar-DZ" b="0" i="0" dirty="0">
                <a:solidFill>
                  <a:srgbClr val="2B2B2B"/>
                </a:solidFill>
                <a:effectLst/>
                <a:latin typeface="PT Serif" panose="020A0603040505020204" pitchFamily="18" charset="0"/>
              </a:rPr>
              <a:t>باختصار ، يمكن تلخيص المدى القصير والطويل من حيث التكلفة على النحو التالي:</a:t>
            </a:r>
          </a:p>
          <a:p>
            <a:pPr algn="r" rtl="1">
              <a:buFont typeface="Arial" panose="020B0604020202020204" pitchFamily="34" charset="0"/>
              <a:buChar char="•"/>
            </a:pPr>
            <a:r>
              <a:rPr lang="ar-DZ" b="0" i="0" dirty="0">
                <a:solidFill>
                  <a:srgbClr val="2B2B2B"/>
                </a:solidFill>
                <a:effectLst/>
                <a:latin typeface="Lato" panose="020F0502020204030203" pitchFamily="34" charset="0"/>
              </a:rPr>
              <a:t>المدى القصير: تم دفع التكاليف الثابتة بالفعل ولا يمكن استردادها (أي "غرقت")</a:t>
            </a:r>
          </a:p>
          <a:p>
            <a:pPr algn="r" rtl="1">
              <a:buFont typeface="Arial" panose="020B0604020202020204" pitchFamily="34" charset="0"/>
              <a:buChar char="•"/>
            </a:pPr>
            <a:r>
              <a:rPr lang="ar-DZ" b="0" i="0" dirty="0">
                <a:solidFill>
                  <a:srgbClr val="2B2B2B"/>
                </a:solidFill>
                <a:effectLst/>
                <a:latin typeface="Lato" panose="020F0502020204030203" pitchFamily="34" charset="0"/>
              </a:rPr>
              <a:t>المدى الطويل: لم يتم بعد تحديد التكاليف الثابتة والمدفوعة ، وبالتالي فهي ليست "ثابتة" بالفعل</a:t>
            </a:r>
          </a:p>
          <a:p>
            <a:pPr algn="r" rtl="1"/>
            <a:r>
              <a:rPr lang="ar-DZ" b="0" i="0" dirty="0">
                <a:solidFill>
                  <a:srgbClr val="2B2B2B"/>
                </a:solidFill>
                <a:effectLst/>
                <a:latin typeface="PT Serif" panose="020A0603040505020204" pitchFamily="18" charset="0"/>
              </a:rPr>
              <a:t>تعريفان المدى القصير والبعيد حتى الآن هما طريقتان لقول الشيء نفسه ، حيث أن الشركة لا تتحمل أي تكاليف ثابتة حتى تختار كمية من رأس المال (أي </a:t>
            </a:r>
            <a:r>
              <a:rPr lang="ar-DZ" b="1" i="0" dirty="0">
                <a:solidFill>
                  <a:srgbClr val="0070C0"/>
                </a:solidFill>
                <a:effectLst/>
                <a:latin typeface="PT Serif" panose="020A0603040505020204" pitchFamily="18" charset="0"/>
              </a:rPr>
              <a:t>حجم الإنتاج </a:t>
            </a:r>
            <a:r>
              <a:rPr lang="ar-DZ" b="0" i="0" dirty="0">
                <a:solidFill>
                  <a:srgbClr val="2B2B2B"/>
                </a:solidFill>
                <a:effectLst/>
                <a:latin typeface="PT Serif" panose="020A0603040505020204" pitchFamily="18" charset="0"/>
              </a:rPr>
              <a:t>).</a:t>
            </a:r>
          </a:p>
          <a:p>
            <a:pPr algn="r" rtl="1"/>
            <a:endParaRPr lang="fr-FR" dirty="0"/>
          </a:p>
        </p:txBody>
      </p:sp>
    </p:spTree>
    <p:extLst>
      <p:ext uri="{BB962C8B-B14F-4D97-AF65-F5344CB8AC3E}">
        <p14:creationId xmlns:p14="http://schemas.microsoft.com/office/powerpoint/2010/main" val="126339456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TotalTime>
  <Words>1203</Words>
  <Application>Microsoft Office PowerPoint</Application>
  <PresentationFormat>Grand écran</PresentationFormat>
  <Paragraphs>86</Paragraphs>
  <Slides>18</Slides>
  <Notes>0</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18</vt:i4>
      </vt:variant>
    </vt:vector>
  </HeadingPairs>
  <TitlesOfParts>
    <vt:vector size="28" baseType="lpstr">
      <vt:lpstr>Arial</vt:lpstr>
      <vt:lpstr>Arial Rounded MT Bold</vt:lpstr>
      <vt:lpstr>Calibri</vt:lpstr>
      <vt:lpstr>Calibri Light</vt:lpstr>
      <vt:lpstr>droid arabic kufi</vt:lpstr>
      <vt:lpstr>Helvetica</vt:lpstr>
      <vt:lpstr>Lato</vt:lpstr>
      <vt:lpstr>PT Serif</vt:lpstr>
      <vt:lpstr>Woodford Bourne</vt:lpstr>
      <vt:lpstr>Thème Office</vt:lpstr>
      <vt:lpstr>Présentation PowerPoint</vt:lpstr>
      <vt:lpstr>عوامل الإنتاج Factors of Production   </vt:lpstr>
      <vt:lpstr>العملية الإنتاجية</vt:lpstr>
      <vt:lpstr>مفهوم عوامل الانتاج   Factors of Prduction </vt:lpstr>
      <vt:lpstr>الطبيعة أو الأرض   Land    </vt:lpstr>
      <vt:lpstr>العمل   Labour   </vt:lpstr>
      <vt:lpstr>رأس المال  Capital    </vt:lpstr>
      <vt:lpstr>التنظيم والإدارةentrepreneurship   </vt:lpstr>
      <vt:lpstr>  المدى القصير مقابل المدى الطويل في الاقتصاد   Short run versus long run in economics </vt:lpstr>
      <vt:lpstr>Présentation PowerPoint</vt:lpstr>
      <vt:lpstr>Présentation PowerPoint</vt:lpstr>
      <vt:lpstr>Présentation PowerPoint</vt:lpstr>
      <vt:lpstr>  The Short Run Versus The Long Run in Production Decisions  </vt:lpstr>
      <vt:lpstr>Présentation PowerPoint</vt:lpstr>
      <vt:lpstr>Présentation PowerPoint</vt:lpstr>
      <vt:lpstr>     The Short Run Versus The Long Run in Measuring Costs  </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عوامل الإنتاج Factors of Production</dc:title>
  <dc:creator>Myriam</dc:creator>
  <cp:lastModifiedBy>Myriam</cp:lastModifiedBy>
  <cp:revision>4</cp:revision>
  <dcterms:created xsi:type="dcterms:W3CDTF">2022-11-09T05:11:46Z</dcterms:created>
  <dcterms:modified xsi:type="dcterms:W3CDTF">2022-11-09T12:19:29Z</dcterms:modified>
</cp:coreProperties>
</file>