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496" r:id="rId7"/>
    <p:sldId id="497" r:id="rId8"/>
    <p:sldId id="498" r:id="rId9"/>
    <p:sldId id="499" r:id="rId10"/>
    <p:sldId id="500" r:id="rId11"/>
    <p:sldId id="502" r:id="rId12"/>
    <p:sldId id="503" r:id="rId13"/>
    <p:sldId id="510" r:id="rId14"/>
    <p:sldId id="544" r:id="rId15"/>
    <p:sldId id="545" r:id="rId16"/>
    <p:sldId id="548" r:id="rId17"/>
    <p:sldId id="546" r:id="rId18"/>
    <p:sldId id="549" r:id="rId19"/>
    <p:sldId id="547" r:id="rId20"/>
    <p:sldId id="550" r:id="rId21"/>
    <p:sldId id="507" r:id="rId22"/>
    <p:sldId id="508" r:id="rId23"/>
    <p:sldId id="509" r:id="rId24"/>
    <p:sldId id="511" r:id="rId25"/>
    <p:sldId id="513" r:id="rId26"/>
    <p:sldId id="553" r:id="rId27"/>
    <p:sldId id="514" r:id="rId28"/>
    <p:sldId id="534" r:id="rId29"/>
    <p:sldId id="535" r:id="rId30"/>
    <p:sldId id="515" r:id="rId31"/>
    <p:sldId id="516" r:id="rId32"/>
    <p:sldId id="554" r:id="rId33"/>
    <p:sldId id="517" r:id="rId34"/>
    <p:sldId id="536" r:id="rId35"/>
    <p:sldId id="518" r:id="rId36"/>
    <p:sldId id="537" r:id="rId37"/>
    <p:sldId id="539" r:id="rId38"/>
    <p:sldId id="540" r:id="rId39"/>
    <p:sldId id="555" r:id="rId40"/>
    <p:sldId id="541" r:id="rId41"/>
    <p:sldId id="542" r:id="rId42"/>
    <p:sldId id="551"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497"/>
            <p14:sldId id="498"/>
            <p14:sldId id="499"/>
            <p14:sldId id="500"/>
            <p14:sldId id="502"/>
            <p14:sldId id="503"/>
            <p14:sldId id="510"/>
            <p14:sldId id="544"/>
            <p14:sldId id="545"/>
            <p14:sldId id="548"/>
            <p14:sldId id="546"/>
            <p14:sldId id="549"/>
            <p14:sldId id="547"/>
            <p14:sldId id="550"/>
            <p14:sldId id="507"/>
            <p14:sldId id="508"/>
            <p14:sldId id="509"/>
            <p14:sldId id="511"/>
            <p14:sldId id="513"/>
            <p14:sldId id="553"/>
            <p14:sldId id="514"/>
            <p14:sldId id="534"/>
            <p14:sldId id="535"/>
            <p14:sldId id="515"/>
            <p14:sldId id="516"/>
            <p14:sldId id="554"/>
            <p14:sldId id="517"/>
            <p14:sldId id="536"/>
            <p14:sldId id="518"/>
            <p14:sldId id="537"/>
            <p14:sldId id="539"/>
            <p14:sldId id="540"/>
            <p14:sldId id="555"/>
            <p14:sldId id="541"/>
            <p14:sldId id="542"/>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70" d="100"/>
          <a:sy n="70" d="100"/>
        </p:scale>
        <p:origin x="65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 qsCatId="simple" csTypeId="urn:microsoft.com/office/officeart/2005/8/colors/accent1_2"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smtClean="0">
              <a:solidFill>
                <a:srgbClr val="FFFF00"/>
              </a:solidFill>
              <a:latin typeface="Simplified Arabic" panose="02020603050405020304" pitchFamily="18" charset="-78"/>
              <a:cs typeface="Simplified Arabic" panose="02020603050405020304" pitchFamily="18" charset="-78"/>
            </a:rPr>
            <a:t>تأثيرات</a:t>
          </a:r>
          <a:r>
            <a:rPr lang="ar-EG" sz="2800" b="1" baseline="0" smtClean="0">
              <a:solidFill>
                <a:srgbClr val="FFFF00"/>
              </a:solidFill>
              <a:latin typeface="Simplified Arabic" panose="02020603050405020304" pitchFamily="18" charset="-78"/>
              <a:cs typeface="Simplified Arabic" panose="02020603050405020304" pitchFamily="18" charset="-78"/>
            </a:rPr>
            <a:t> الإعلام الرقمي الاجتماعية الإيجابية على المستخدمين</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A90FAE8B-41E9-4459-A0CC-A25C55DF4A88}">
      <dgm:prSet phldrT="[نص]" custT="1"/>
      <dgm:spPr>
        <a:solidFill>
          <a:srgbClr val="203E5F"/>
        </a:solidFill>
      </dgm:spPr>
      <dgm:t>
        <a:bodyPr/>
        <a:lstStyle/>
        <a:p>
          <a:pPr rtl="1"/>
          <a:r>
            <a:rPr lang="ar-EG" sz="2800" b="1" smtClean="0">
              <a:solidFill>
                <a:srgbClr val="FFFF00"/>
              </a:solidFill>
              <a:latin typeface="Simplified Arabic" panose="02020603050405020304" pitchFamily="18" charset="-78"/>
              <a:cs typeface="Simplified Arabic" panose="02020603050405020304" pitchFamily="18" charset="-78"/>
            </a:rPr>
            <a:t>البحث</a:t>
          </a:r>
          <a:r>
            <a:rPr lang="ar-EG" sz="2800" b="1" baseline="0" smtClean="0">
              <a:solidFill>
                <a:srgbClr val="FFFF00"/>
              </a:solidFill>
              <a:latin typeface="Simplified Arabic" panose="02020603050405020304" pitchFamily="18" charset="-78"/>
              <a:cs typeface="Simplified Arabic" panose="02020603050405020304" pitchFamily="18" charset="-78"/>
            </a:rPr>
            <a:t> عن الوظائف</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800" b="1" smtClean="0">
              <a:solidFill>
                <a:srgbClr val="FFFF00"/>
              </a:solidFill>
              <a:latin typeface="Simplified Arabic" panose="02020603050405020304" pitchFamily="18" charset="-78"/>
              <a:cs typeface="Simplified Arabic" panose="02020603050405020304" pitchFamily="18" charset="-78"/>
            </a:rPr>
            <a:t>المساندة الاجتماعية</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421AEC60-48B9-4CF1-9E82-CB0D75DE2EFC}">
      <dgm:prSet custT="1"/>
      <dgm:spPr>
        <a:solidFill>
          <a:srgbClr val="203E5F"/>
        </a:solidFill>
      </dgm:spPr>
      <dgm:t>
        <a:bodyPr/>
        <a:lstStyle/>
        <a:p>
          <a:pPr rtl="1"/>
          <a:r>
            <a:rPr lang="ar-EG" sz="2800" b="1" smtClean="0">
              <a:solidFill>
                <a:srgbClr val="FFFF00"/>
              </a:solidFill>
              <a:latin typeface="Simplified Arabic" panose="02020603050405020304" pitchFamily="18" charset="-78"/>
              <a:cs typeface="Simplified Arabic" panose="02020603050405020304" pitchFamily="18" charset="-78"/>
            </a:rPr>
            <a:t>تكوين</a:t>
          </a:r>
          <a:r>
            <a:rPr lang="ar-EG" sz="2800" b="1" baseline="0" smtClean="0">
              <a:solidFill>
                <a:srgbClr val="FFFF00"/>
              </a:solidFill>
              <a:latin typeface="Simplified Arabic" panose="02020603050405020304" pitchFamily="18" charset="-78"/>
              <a:cs typeface="Simplified Arabic" panose="02020603050405020304" pitchFamily="18" charset="-78"/>
            </a:rPr>
            <a:t> صداقات</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C6A12B4F-4CD8-4CDC-930E-A38034E49F0D}" type="parTrans" cxnId="{9E4879DD-5C00-4B32-A55D-8F810E91CBE4}">
      <dgm:prSet/>
      <dgm:spPr/>
      <dgm:t>
        <a:bodyPr/>
        <a:lstStyle/>
        <a:p>
          <a:pPr rtl="1"/>
          <a:endParaRPr lang="ar-EG"/>
        </a:p>
      </dgm:t>
    </dgm:pt>
    <dgm:pt modelId="{60950977-894E-4F86-81EF-A85F36C9D461}" type="sibTrans" cxnId="{9E4879DD-5C00-4B32-A55D-8F810E91CBE4}">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t>
        <a:bodyPr/>
        <a:lstStyle/>
        <a:p>
          <a:pPr rtl="1"/>
          <a:endParaRPr lang="ar-EG"/>
        </a:p>
      </dgm:t>
    </dgm:pt>
    <dgm:pt modelId="{5724326E-CF58-4DFC-895F-9D1B9694BE49}" type="pres">
      <dgm:prSet presAssocID="{7FE9807D-EC93-49D5-AFD5-3EBB15EC50CD}" presName="centerShape" presStyleLbl="node0" presStyleIdx="0" presStyleCnt="1" custScaleX="237491" custScaleY="144842" custLinFactNeighborX="-3077" custLinFactNeighborY="-36190"/>
      <dgm:spPr/>
      <dgm:t>
        <a:bodyPr/>
        <a:lstStyle/>
        <a:p>
          <a:pPr rtl="1"/>
          <a:endParaRPr lang="ar-EG"/>
        </a:p>
      </dgm:t>
    </dgm:pt>
    <dgm:pt modelId="{94D036E7-687E-44B7-B09C-D448ABAA0563}" type="pres">
      <dgm:prSet presAssocID="{9A7E1A69-E90A-4F71-AE45-30E9FDFE691D}" presName="Name9" presStyleLbl="parChTrans1D2" presStyleIdx="0" presStyleCnt="3"/>
      <dgm:spPr/>
      <dgm:t>
        <a:bodyPr/>
        <a:lstStyle/>
        <a:p>
          <a:pPr rtl="1"/>
          <a:endParaRPr lang="ar-EG"/>
        </a:p>
      </dgm:t>
    </dgm:pt>
    <dgm:pt modelId="{9CD65C8F-22B9-4AE7-86D6-4D289850E053}" type="pres">
      <dgm:prSet presAssocID="{9A7E1A69-E90A-4F71-AE45-30E9FDFE691D}" presName="connTx" presStyleLbl="parChTrans1D2" presStyleIdx="0" presStyleCnt="3"/>
      <dgm:spPr/>
      <dgm:t>
        <a:bodyPr/>
        <a:lstStyle/>
        <a:p>
          <a:pPr rtl="1"/>
          <a:endParaRPr lang="ar-EG"/>
        </a:p>
      </dgm:t>
    </dgm:pt>
    <dgm:pt modelId="{5E3F3B41-E0A6-423D-A065-D88AA38D29F3}" type="pres">
      <dgm:prSet presAssocID="{A90FAE8B-41E9-4459-A0CC-A25C55DF4A88}" presName="node" presStyleLbl="node1" presStyleIdx="0" presStyleCnt="3" custScaleX="181787" custScaleY="99315" custRadScaleRad="192372" custRadScaleInc="124992">
        <dgm:presLayoutVars>
          <dgm:bulletEnabled val="1"/>
        </dgm:presLayoutVars>
      </dgm:prSet>
      <dgm:spPr/>
      <dgm:t>
        <a:bodyPr/>
        <a:lstStyle/>
        <a:p>
          <a:pPr rtl="1"/>
          <a:endParaRPr lang="ar-EG"/>
        </a:p>
      </dgm:t>
    </dgm:pt>
    <dgm:pt modelId="{3EBDB916-027A-4DF3-A1B7-29B46B9534AA}" type="pres">
      <dgm:prSet presAssocID="{B2808710-8EDD-484A-8EF1-8F2B7CBDD721}" presName="Name9" presStyleLbl="parChTrans1D2" presStyleIdx="1" presStyleCnt="3"/>
      <dgm:spPr/>
      <dgm:t>
        <a:bodyPr/>
        <a:lstStyle/>
        <a:p>
          <a:pPr rtl="1"/>
          <a:endParaRPr lang="ar-EG"/>
        </a:p>
      </dgm:t>
    </dgm:pt>
    <dgm:pt modelId="{BBC22B1F-1AEA-4144-ACCC-4D0D6FBEE8F1}" type="pres">
      <dgm:prSet presAssocID="{B2808710-8EDD-484A-8EF1-8F2B7CBDD721}" presName="connTx" presStyleLbl="parChTrans1D2" presStyleIdx="1" presStyleCnt="3"/>
      <dgm:spPr/>
      <dgm:t>
        <a:bodyPr/>
        <a:lstStyle/>
        <a:p>
          <a:pPr rtl="1"/>
          <a:endParaRPr lang="ar-EG"/>
        </a:p>
      </dgm:t>
    </dgm:pt>
    <dgm:pt modelId="{385F29B8-A339-496A-91A3-1CADF3E88EEB}" type="pres">
      <dgm:prSet presAssocID="{B556E7CA-489C-4CED-A529-38A12ADAB483}" presName="node" presStyleLbl="node1" presStyleIdx="1" presStyleCnt="3" custScaleX="163527" custScaleY="89921" custRadScaleRad="35418" custRadScaleInc="100813">
        <dgm:presLayoutVars>
          <dgm:bulletEnabled val="1"/>
        </dgm:presLayoutVars>
      </dgm:prSet>
      <dgm:spPr/>
      <dgm:t>
        <a:bodyPr/>
        <a:lstStyle/>
        <a:p>
          <a:pPr rtl="1"/>
          <a:endParaRPr lang="ar-EG"/>
        </a:p>
      </dgm:t>
    </dgm:pt>
    <dgm:pt modelId="{2707691C-BD02-49C7-9344-17044DA0BD6F}" type="pres">
      <dgm:prSet presAssocID="{C6A12B4F-4CD8-4CDC-930E-A38034E49F0D}" presName="Name9" presStyleLbl="parChTrans1D2" presStyleIdx="2" presStyleCnt="3"/>
      <dgm:spPr/>
      <dgm:t>
        <a:bodyPr/>
        <a:lstStyle/>
        <a:p>
          <a:pPr rtl="1"/>
          <a:endParaRPr lang="ar-EG"/>
        </a:p>
      </dgm:t>
    </dgm:pt>
    <dgm:pt modelId="{88E37615-F8D5-49CF-BF4B-DC38E1DAA37E}" type="pres">
      <dgm:prSet presAssocID="{C6A12B4F-4CD8-4CDC-930E-A38034E49F0D}" presName="connTx" presStyleLbl="parChTrans1D2" presStyleIdx="2" presStyleCnt="3"/>
      <dgm:spPr/>
      <dgm:t>
        <a:bodyPr/>
        <a:lstStyle/>
        <a:p>
          <a:pPr rtl="1"/>
          <a:endParaRPr lang="ar-EG"/>
        </a:p>
      </dgm:t>
    </dgm:pt>
    <dgm:pt modelId="{57FF7A08-DAE1-494D-BD42-C8340EBF2BA0}" type="pres">
      <dgm:prSet presAssocID="{421AEC60-48B9-4CF1-9E82-CB0D75DE2EFC}" presName="node" presStyleLbl="node1" presStyleIdx="2" presStyleCnt="3" custScaleX="191426" custRadScaleRad="204423" custRadScaleInc="77333">
        <dgm:presLayoutVars>
          <dgm:bulletEnabled val="1"/>
        </dgm:presLayoutVars>
      </dgm:prSet>
      <dgm:spPr/>
      <dgm:t>
        <a:bodyPr/>
        <a:lstStyle/>
        <a:p>
          <a:pPr rtl="1"/>
          <a:endParaRPr lang="ar-EG"/>
        </a:p>
      </dgm:t>
    </dgm:pt>
  </dgm:ptLst>
  <dgm:cxnLst>
    <dgm:cxn modelId="{C4C43339-089E-469C-9876-482F5A78BE87}" type="presOf" srcId="{A90FAE8B-41E9-4459-A0CC-A25C55DF4A88}" destId="{5E3F3B41-E0A6-423D-A065-D88AA38D29F3}" srcOrd="0" destOrd="0" presId="urn:microsoft.com/office/officeart/2005/8/layout/radial1"/>
    <dgm:cxn modelId="{AAB247BE-5F7C-47CF-8A8E-4658F4ADA4AF}" type="presOf" srcId="{B2808710-8EDD-484A-8EF1-8F2B7CBDD721}" destId="{3EBDB916-027A-4DF3-A1B7-29B46B9534AA}" srcOrd="0" destOrd="0" presId="urn:microsoft.com/office/officeart/2005/8/layout/radial1"/>
    <dgm:cxn modelId="{940B1D0A-9949-45BA-931E-212A1A8665F9}" type="presOf" srcId="{7FE9807D-EC93-49D5-AFD5-3EBB15EC50CD}" destId="{5724326E-CF58-4DFC-895F-9D1B9694BE49}" srcOrd="0" destOrd="0" presId="urn:microsoft.com/office/officeart/2005/8/layout/radial1"/>
    <dgm:cxn modelId="{9E4879DD-5C00-4B32-A55D-8F810E91CBE4}" srcId="{7FE9807D-EC93-49D5-AFD5-3EBB15EC50CD}" destId="{421AEC60-48B9-4CF1-9E82-CB0D75DE2EFC}" srcOrd="2" destOrd="0" parTransId="{C6A12B4F-4CD8-4CDC-930E-A38034E49F0D}" sibTransId="{60950977-894E-4F86-81EF-A85F36C9D461}"/>
    <dgm:cxn modelId="{70FE914E-6F9E-421A-BDF6-8BDF5CE4BB15}" type="presOf" srcId="{9A7E1A69-E90A-4F71-AE45-30E9FDFE691D}" destId="{9CD65C8F-22B9-4AE7-86D6-4D289850E053}" srcOrd="1" destOrd="0" presId="urn:microsoft.com/office/officeart/2005/8/layout/radial1"/>
    <dgm:cxn modelId="{2F2E320D-CEAE-46E0-84C9-082EB8AD041F}" type="presOf" srcId="{9A7E1A69-E90A-4F71-AE45-30E9FDFE691D}" destId="{94D036E7-687E-44B7-B09C-D448ABAA0563}" srcOrd="0" destOrd="0" presId="urn:microsoft.com/office/officeart/2005/8/layout/radial1"/>
    <dgm:cxn modelId="{292985EE-7AF5-4BCB-BD1C-F66D71C2E466}" type="presOf" srcId="{B2808710-8EDD-484A-8EF1-8F2B7CBDD721}" destId="{BBC22B1F-1AEA-4144-ACCC-4D0D6FBEE8F1}" srcOrd="1"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DA1FDF25-E8EA-4446-9C57-EF63DD3203CE}" type="presOf" srcId="{421AEC60-48B9-4CF1-9E82-CB0D75DE2EFC}" destId="{57FF7A08-DAE1-494D-BD42-C8340EBF2BA0}" srcOrd="0" destOrd="0" presId="urn:microsoft.com/office/officeart/2005/8/layout/radial1"/>
    <dgm:cxn modelId="{67106962-8F44-4C42-94E7-657FAD3BC79A}" srcId="{7FE9807D-EC93-49D5-AFD5-3EBB15EC50CD}" destId="{B556E7CA-489C-4CED-A529-38A12ADAB483}" srcOrd="1" destOrd="0" parTransId="{B2808710-8EDD-484A-8EF1-8F2B7CBDD721}" sibTransId="{7FBD6A77-6D44-48BA-A204-A699C09ABDD2}"/>
    <dgm:cxn modelId="{25C40536-E3DE-44D0-BDC0-C4C38E3AB2EE}" srcId="{7FE9807D-EC93-49D5-AFD5-3EBB15EC50CD}" destId="{A90FAE8B-41E9-4459-A0CC-A25C55DF4A88}" srcOrd="0" destOrd="0" parTransId="{9A7E1A69-E90A-4F71-AE45-30E9FDFE691D}" sibTransId="{98CEAA24-1B17-4351-BFE8-86309C94DC58}"/>
    <dgm:cxn modelId="{3E718C91-AF86-42DF-A100-611127456BE7}" type="presOf" srcId="{C6A12B4F-4CD8-4CDC-930E-A38034E49F0D}" destId="{88E37615-F8D5-49CF-BF4B-DC38E1DAA37E}" srcOrd="1" destOrd="0" presId="urn:microsoft.com/office/officeart/2005/8/layout/radial1"/>
    <dgm:cxn modelId="{3CFBC111-0774-4746-A5CE-1B664860867D}" type="presOf" srcId="{0ADB000A-B03F-4C90-BAEF-94B5DA6F6010}" destId="{E13E8B64-1743-4AAA-9120-0CD639C3E289}" srcOrd="0" destOrd="0" presId="urn:microsoft.com/office/officeart/2005/8/layout/radial1"/>
    <dgm:cxn modelId="{5D2A8F3F-09BC-4090-A36E-CCC823E5F9AF}" type="presOf" srcId="{C6A12B4F-4CD8-4CDC-930E-A38034E49F0D}" destId="{2707691C-BD02-49C7-9344-17044DA0BD6F}" srcOrd="0" destOrd="0" presId="urn:microsoft.com/office/officeart/2005/8/layout/radial1"/>
    <dgm:cxn modelId="{D5F61579-D0A6-4D6C-BAFA-1C8B6BDBEBF1}" type="presOf" srcId="{B556E7CA-489C-4CED-A529-38A12ADAB483}" destId="{385F29B8-A339-496A-91A3-1CADF3E88EEB}" srcOrd="0" destOrd="0" presId="urn:microsoft.com/office/officeart/2005/8/layout/radial1"/>
    <dgm:cxn modelId="{D79C774A-7338-48B2-BC78-F670693B5871}" type="presParOf" srcId="{E13E8B64-1743-4AAA-9120-0CD639C3E289}" destId="{5724326E-CF58-4DFC-895F-9D1B9694BE49}" srcOrd="0" destOrd="0" presId="urn:microsoft.com/office/officeart/2005/8/layout/radial1"/>
    <dgm:cxn modelId="{5DB563A0-309D-49B6-A634-069DEB511209}" type="presParOf" srcId="{E13E8B64-1743-4AAA-9120-0CD639C3E289}" destId="{94D036E7-687E-44B7-B09C-D448ABAA0563}" srcOrd="1" destOrd="0" presId="urn:microsoft.com/office/officeart/2005/8/layout/radial1"/>
    <dgm:cxn modelId="{99D9A14A-77B9-40F3-A288-4F2BBF3F3AD3}" type="presParOf" srcId="{94D036E7-687E-44B7-B09C-D448ABAA0563}" destId="{9CD65C8F-22B9-4AE7-86D6-4D289850E053}" srcOrd="0" destOrd="0" presId="urn:microsoft.com/office/officeart/2005/8/layout/radial1"/>
    <dgm:cxn modelId="{759E6940-5624-454D-ABC5-9CB14236C74E}" type="presParOf" srcId="{E13E8B64-1743-4AAA-9120-0CD639C3E289}" destId="{5E3F3B41-E0A6-423D-A065-D88AA38D29F3}" srcOrd="2" destOrd="0" presId="urn:microsoft.com/office/officeart/2005/8/layout/radial1"/>
    <dgm:cxn modelId="{58BD19F6-B664-4363-B9D0-E216FADC3833}" type="presParOf" srcId="{E13E8B64-1743-4AAA-9120-0CD639C3E289}" destId="{3EBDB916-027A-4DF3-A1B7-29B46B9534AA}" srcOrd="3" destOrd="0" presId="urn:microsoft.com/office/officeart/2005/8/layout/radial1"/>
    <dgm:cxn modelId="{509EE44C-B13E-43C2-ABD3-451BC3CA30FD}" type="presParOf" srcId="{3EBDB916-027A-4DF3-A1B7-29B46B9534AA}" destId="{BBC22B1F-1AEA-4144-ACCC-4D0D6FBEE8F1}" srcOrd="0" destOrd="0" presId="urn:microsoft.com/office/officeart/2005/8/layout/radial1"/>
    <dgm:cxn modelId="{BA4ACD1C-37F6-4EDC-A537-7C920672DCB4}" type="presParOf" srcId="{E13E8B64-1743-4AAA-9120-0CD639C3E289}" destId="{385F29B8-A339-496A-91A3-1CADF3E88EEB}" srcOrd="4" destOrd="0" presId="urn:microsoft.com/office/officeart/2005/8/layout/radial1"/>
    <dgm:cxn modelId="{F8A61DA7-399E-4745-8CFA-EAC36E53D818}" type="presParOf" srcId="{E13E8B64-1743-4AAA-9120-0CD639C3E289}" destId="{2707691C-BD02-49C7-9344-17044DA0BD6F}" srcOrd="5" destOrd="0" presId="urn:microsoft.com/office/officeart/2005/8/layout/radial1"/>
    <dgm:cxn modelId="{781D91B4-C86E-4085-8A06-92BA23C2AB63}" type="presParOf" srcId="{2707691C-BD02-49C7-9344-17044DA0BD6F}" destId="{88E37615-F8D5-49CF-BF4B-DC38E1DAA37E}" srcOrd="0" destOrd="0" presId="urn:microsoft.com/office/officeart/2005/8/layout/radial1"/>
    <dgm:cxn modelId="{242EF779-F6B0-4092-A75A-B24C4BC89AD5}" type="presParOf" srcId="{E13E8B64-1743-4AAA-9120-0CD639C3E289}" destId="{57FF7A08-DAE1-494D-BD42-C8340EBF2BA0}"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AD8C7ADE-18FB-4563-93CE-29B782FF73B9}">
      <dgm:prSet phldrT="[نص]" custT="1"/>
      <dgm:spPr/>
      <dgm:t>
        <a:bodyPr/>
        <a:lstStyle/>
        <a:p>
          <a:pPr rtl="1"/>
          <a:r>
            <a:rPr lang="ar-EG" sz="3200" b="1" smtClean="0">
              <a:latin typeface="Simplified Arabic" panose="02020603050405020304" pitchFamily="18" charset="-78"/>
              <a:cs typeface="Simplified Arabic" panose="02020603050405020304" pitchFamily="18" charset="-78"/>
            </a:rPr>
            <a:t>تأثيرات الإعلام الرقمي الاجتماعية السلبية على المستخدمين</a:t>
          </a:r>
          <a:endParaRPr lang="ar-EG" sz="3200" b="1">
            <a:latin typeface="Simplified Arabic" panose="02020603050405020304" pitchFamily="18" charset="-78"/>
            <a:cs typeface="Simplified Arabic" panose="02020603050405020304" pitchFamily="18" charset="-78"/>
          </a:endParaRP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400" b="1" smtClean="0">
              <a:latin typeface="Simplified Arabic" panose="02020603050405020304" pitchFamily="18" charset="-78"/>
              <a:cs typeface="Simplified Arabic" panose="02020603050405020304" pitchFamily="18" charset="-78"/>
            </a:rPr>
            <a:t>على مستوى البنية الاجتماعية والفكرية والقيمية للأسرة العربية</a:t>
          </a:r>
          <a:endParaRPr lang="ar-EG" sz="2400" b="1">
            <a:latin typeface="Simplified Arabic" panose="02020603050405020304" pitchFamily="18" charset="-78"/>
            <a:cs typeface="Simplified Arabic" panose="02020603050405020304" pitchFamily="18" charset="-78"/>
          </a:endParaRP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86F99762-F52A-47CD-958A-FC167C4D6B93}">
      <dgm:prSet phldrT="[نص]" custT="1"/>
      <dgm:spPr/>
      <dgm:t>
        <a:bodyPr/>
        <a:lstStyle/>
        <a:p>
          <a:pPr rtl="1"/>
          <a:r>
            <a:rPr lang="ar-EG" sz="2000" b="1" smtClean="0">
              <a:latin typeface="Simplified Arabic" panose="02020603050405020304" pitchFamily="18" charset="-78"/>
              <a:cs typeface="Simplified Arabic" panose="02020603050405020304" pitchFamily="18" charset="-78"/>
            </a:rPr>
            <a:t>إحلال قيم سلبية في منظومة قيم الأسرة العربية</a:t>
          </a:r>
          <a:endParaRPr lang="ar-EG" sz="2000" b="1">
            <a:latin typeface="Simplified Arabic" panose="02020603050405020304" pitchFamily="18" charset="-78"/>
            <a:cs typeface="Simplified Arabic" panose="02020603050405020304" pitchFamily="18" charset="-78"/>
          </a:endParaRPr>
        </a:p>
      </dgm:t>
    </dgm:pt>
    <dgm:pt modelId="{2C272A4A-0023-4E1D-8AA9-5A05B113521B}" type="parTrans" cxnId="{BD581212-AC4A-426D-AC0F-87C51FFD60F1}">
      <dgm:prSet/>
      <dgm:spPr/>
      <dgm:t>
        <a:bodyPr/>
        <a:lstStyle/>
        <a:p>
          <a:pPr rtl="1"/>
          <a:endParaRPr lang="ar-EG"/>
        </a:p>
      </dgm:t>
    </dgm:pt>
    <dgm:pt modelId="{EFD28C67-52B9-4D3A-BD43-906FB1FC75DC}" type="sibTrans" cxnId="{BD581212-AC4A-426D-AC0F-87C51FFD60F1}">
      <dgm:prSet/>
      <dgm:spPr/>
      <dgm:t>
        <a:bodyPr/>
        <a:lstStyle/>
        <a:p>
          <a:pPr rtl="1"/>
          <a:endParaRPr lang="ar-EG"/>
        </a:p>
      </dgm:t>
    </dgm:pt>
    <dgm:pt modelId="{FA7B1C68-D53B-4455-8A72-17696D35DADB}">
      <dgm:prSet phldrT="[نص]" custT="1"/>
      <dgm:spPr>
        <a:solidFill>
          <a:schemeClr val="bg1">
            <a:alpha val="90000"/>
          </a:schemeClr>
        </a:solidFill>
      </dgm:spPr>
      <dgm:t>
        <a:bodyPr/>
        <a:lstStyle/>
        <a:p>
          <a:pPr rtl="1"/>
          <a:r>
            <a:rPr lang="ar-EG" sz="2000" b="1" smtClean="0">
              <a:latin typeface="Simplified Arabic" panose="02020603050405020304" pitchFamily="18" charset="-78"/>
              <a:cs typeface="Simplified Arabic" panose="02020603050405020304" pitchFamily="18" charset="-78"/>
            </a:rPr>
            <a:t>التنشئة الاجتماعية</a:t>
          </a:r>
          <a:endParaRPr lang="ar-EG" sz="2000" b="1">
            <a:latin typeface="Simplified Arabic" panose="02020603050405020304" pitchFamily="18" charset="-78"/>
            <a:cs typeface="Simplified Arabic" panose="02020603050405020304" pitchFamily="18" charset="-78"/>
          </a:endParaRPr>
        </a:p>
      </dgm:t>
    </dgm:pt>
    <dgm:pt modelId="{B17DB532-7ECA-4486-A670-620D3CA1F01C}" type="parTrans" cxnId="{05EE8A8B-7E9A-40FA-9450-8AC8CD453A16}">
      <dgm:prSet/>
      <dgm:spPr/>
      <dgm:t>
        <a:bodyPr/>
        <a:lstStyle/>
        <a:p>
          <a:pPr rtl="1"/>
          <a:endParaRPr lang="ar-EG"/>
        </a:p>
      </dgm:t>
    </dgm:pt>
    <dgm:pt modelId="{DE0594D3-918B-42A2-BF02-6CA065A80818}" type="sibTrans" cxnId="{05EE8A8B-7E9A-40FA-9450-8AC8CD453A16}">
      <dgm:prSet/>
      <dgm:spPr/>
      <dgm:t>
        <a:bodyPr/>
        <a:lstStyle/>
        <a:p>
          <a:pPr rtl="1"/>
          <a:endParaRPr lang="ar-EG"/>
        </a:p>
      </dgm:t>
    </dgm:pt>
    <dgm:pt modelId="{0789FB43-5B3A-454E-A605-349DB2D6B0B0}">
      <dgm:prSet phldrT="[نص]" custT="1"/>
      <dgm:spPr/>
      <dgm:t>
        <a:bodyPr/>
        <a:lstStyle/>
        <a:p>
          <a:pPr rtl="1"/>
          <a:r>
            <a:rPr lang="ar-EG" sz="2400" b="1" smtClean="0">
              <a:latin typeface="Simplified Arabic" panose="02020603050405020304" pitchFamily="18" charset="-78"/>
              <a:cs typeface="Simplified Arabic" panose="02020603050405020304" pitchFamily="18" charset="-78"/>
            </a:rPr>
            <a:t>على</a:t>
          </a:r>
          <a:r>
            <a:rPr lang="ar-EG" sz="2400" b="1" baseline="0" smtClean="0">
              <a:latin typeface="Simplified Arabic" panose="02020603050405020304" pitchFamily="18" charset="-78"/>
              <a:cs typeface="Simplified Arabic" panose="02020603050405020304" pitchFamily="18" charset="-78"/>
            </a:rPr>
            <a:t> مستوى الفرد</a:t>
          </a:r>
          <a:endParaRPr lang="ar-EG" sz="2400" b="1">
            <a:latin typeface="Simplified Arabic" panose="02020603050405020304" pitchFamily="18" charset="-78"/>
            <a:cs typeface="Simplified Arabic" panose="02020603050405020304" pitchFamily="18" charset="-78"/>
          </a:endParaRPr>
        </a:p>
      </dgm:t>
    </dgm:pt>
    <dgm:pt modelId="{3FA6E0D5-4D5C-4461-9948-6370CBB1293D}" type="parTrans" cxnId="{18D44040-BEC7-483E-AACF-E919556700F0}">
      <dgm:prSet/>
      <dgm:spPr/>
      <dgm:t>
        <a:bodyPr/>
        <a:lstStyle/>
        <a:p>
          <a:pPr rtl="1"/>
          <a:endParaRPr lang="ar-EG"/>
        </a:p>
      </dgm:t>
    </dgm:pt>
    <dgm:pt modelId="{BCF8DAEA-0DDC-4A4D-93AA-1814496C0A46}" type="sibTrans" cxnId="{18D44040-BEC7-483E-AACF-E919556700F0}">
      <dgm:prSet/>
      <dgm:spPr/>
      <dgm:t>
        <a:bodyPr/>
        <a:lstStyle/>
        <a:p>
          <a:pPr rtl="1"/>
          <a:endParaRPr lang="ar-EG"/>
        </a:p>
      </dgm:t>
    </dgm:pt>
    <dgm:pt modelId="{BD2FA2DC-A7C0-4708-88A0-6888A142F941}">
      <dgm:prSet phldrT="[نص]" custT="1"/>
      <dgm:spPr/>
      <dgm:t>
        <a:bodyPr/>
        <a:lstStyle/>
        <a:p>
          <a:pPr rtl="1"/>
          <a:r>
            <a:rPr lang="ar-EG" sz="2000" b="1" smtClean="0">
              <a:latin typeface="Simplified Arabic" panose="02020603050405020304" pitchFamily="18" charset="-78"/>
              <a:cs typeface="Simplified Arabic" panose="02020603050405020304" pitchFamily="18" charset="-78"/>
            </a:rPr>
            <a:t>العزلة</a:t>
          </a:r>
          <a:r>
            <a:rPr lang="ar-EG" sz="2000" b="1" baseline="0" smtClean="0">
              <a:latin typeface="Simplified Arabic" panose="02020603050405020304" pitchFamily="18" charset="-78"/>
              <a:cs typeface="Simplified Arabic" panose="02020603050405020304" pitchFamily="18" charset="-78"/>
            </a:rPr>
            <a:t> الاجتماعية</a:t>
          </a:r>
          <a:endParaRPr lang="ar-EG" sz="2000" b="1">
            <a:latin typeface="Simplified Arabic" panose="02020603050405020304" pitchFamily="18" charset="-78"/>
            <a:cs typeface="Simplified Arabic" panose="02020603050405020304" pitchFamily="18" charset="-78"/>
          </a:endParaRPr>
        </a:p>
      </dgm:t>
    </dgm:pt>
    <dgm:pt modelId="{D30E615E-6666-453F-A113-9FF86AD1B6EC}" type="parTrans" cxnId="{AA13E598-A1AB-47F7-93C5-F05C1C332638}">
      <dgm:prSet/>
      <dgm:spPr/>
      <dgm:t>
        <a:bodyPr/>
        <a:lstStyle/>
        <a:p>
          <a:pPr rtl="1"/>
          <a:endParaRPr lang="ar-EG"/>
        </a:p>
      </dgm:t>
    </dgm:pt>
    <dgm:pt modelId="{5B6C39B3-8A4A-4153-9750-8C8FAFECCE45}" type="sibTrans" cxnId="{AA13E598-A1AB-47F7-93C5-F05C1C332638}">
      <dgm:prSet/>
      <dgm:spPr/>
      <dgm:t>
        <a:bodyPr/>
        <a:lstStyle/>
        <a:p>
          <a:pPr rtl="1"/>
          <a:endParaRPr lang="ar-EG"/>
        </a:p>
      </dgm:t>
    </dgm:pt>
    <dgm:pt modelId="{0A8D0B0E-8EF7-415C-B984-ACEBDDC99E82}">
      <dgm:prSet custT="1"/>
      <dgm:spPr/>
      <dgm:t>
        <a:bodyPr/>
        <a:lstStyle/>
        <a:p>
          <a:pPr rtl="1"/>
          <a:r>
            <a:rPr lang="ar-EG" sz="2000" b="1" smtClean="0">
              <a:latin typeface="Simplified Arabic" panose="02020603050405020304" pitchFamily="18" charset="-78"/>
              <a:cs typeface="Simplified Arabic" panose="02020603050405020304" pitchFamily="18" charset="-78"/>
            </a:rPr>
            <a:t>ظهور نزاعات فكرية شاذة </a:t>
          </a:r>
          <a:endParaRPr lang="ar-EG" sz="2000" b="1">
            <a:latin typeface="Simplified Arabic" panose="02020603050405020304" pitchFamily="18" charset="-78"/>
            <a:cs typeface="Simplified Arabic" panose="02020603050405020304" pitchFamily="18" charset="-78"/>
          </a:endParaRPr>
        </a:p>
      </dgm:t>
    </dgm:pt>
    <dgm:pt modelId="{ACE4309B-6F85-4CE2-8805-21E6047195A5}" type="parTrans" cxnId="{C4B78860-14C1-4FB7-9B4F-3521D7E8F64B}">
      <dgm:prSet/>
      <dgm:spPr/>
      <dgm:t>
        <a:bodyPr/>
        <a:lstStyle/>
        <a:p>
          <a:pPr rtl="1"/>
          <a:endParaRPr lang="ar-EG"/>
        </a:p>
      </dgm:t>
    </dgm:pt>
    <dgm:pt modelId="{F48C9D7A-B60B-4C87-B0E0-07ADEF9A0297}" type="sibTrans" cxnId="{C4B78860-14C1-4FB7-9B4F-3521D7E8F64B}">
      <dgm:prSet/>
      <dgm:spPr/>
      <dgm:t>
        <a:bodyPr/>
        <a:lstStyle/>
        <a:p>
          <a:pPr rtl="1"/>
          <a:endParaRPr lang="ar-EG"/>
        </a:p>
      </dgm:t>
    </dgm:pt>
    <dgm:pt modelId="{9278896C-D3F2-45FA-89BA-F0F09BDAC965}">
      <dgm:prSet custT="1"/>
      <dgm:spPr/>
      <dgm:t>
        <a:bodyPr/>
        <a:lstStyle/>
        <a:p>
          <a:pPr rtl="1"/>
          <a:r>
            <a:rPr lang="ar-EG" sz="2000" b="1" smtClean="0">
              <a:latin typeface="Simplified Arabic" panose="02020603050405020304" pitchFamily="18" charset="-78"/>
              <a:cs typeface="Simplified Arabic" panose="02020603050405020304" pitchFamily="18" charset="-78"/>
            </a:rPr>
            <a:t>إضاعة الوقت</a:t>
          </a:r>
          <a:endParaRPr lang="ar-EG" sz="2000" b="1">
            <a:latin typeface="Simplified Arabic" panose="02020603050405020304" pitchFamily="18" charset="-78"/>
            <a:cs typeface="Simplified Arabic" panose="02020603050405020304" pitchFamily="18" charset="-78"/>
          </a:endParaRPr>
        </a:p>
      </dgm:t>
    </dgm:pt>
    <dgm:pt modelId="{12DCB0B4-03A4-4135-896B-A4BAD24B3A71}" type="parTrans" cxnId="{9D92B56B-96D1-4428-82BF-6525C62D5284}">
      <dgm:prSet/>
      <dgm:spPr/>
      <dgm:t>
        <a:bodyPr/>
        <a:lstStyle/>
        <a:p>
          <a:pPr rtl="1"/>
          <a:endParaRPr lang="ar-EG"/>
        </a:p>
      </dgm:t>
    </dgm:pt>
    <dgm:pt modelId="{0EDF26F7-C990-4341-9304-3EFEE12F3771}" type="sibTrans" cxnId="{9D92B56B-96D1-4428-82BF-6525C62D5284}">
      <dgm:prSet/>
      <dgm:spPr/>
      <dgm:t>
        <a:bodyPr/>
        <a:lstStyle/>
        <a:p>
          <a:pPr rtl="1"/>
          <a:endParaRPr lang="ar-EG"/>
        </a:p>
      </dgm:t>
    </dgm:pt>
    <dgm:pt modelId="{62A06EEC-6FB8-4504-9FB9-F44701DD92B8}">
      <dgm:prSet custT="1"/>
      <dgm:spPr/>
      <dgm:t>
        <a:bodyPr/>
        <a:lstStyle/>
        <a:p>
          <a:pPr rtl="1"/>
          <a:r>
            <a:rPr lang="ar-EG" sz="2000" b="1" smtClean="0">
              <a:latin typeface="Simplified Arabic" panose="02020603050405020304" pitchFamily="18" charset="-78"/>
              <a:cs typeface="Simplified Arabic" panose="02020603050405020304" pitchFamily="18" charset="-78"/>
            </a:rPr>
            <a:t>فقدان التفاعل الاجتماعي</a:t>
          </a:r>
          <a:endParaRPr lang="ar-EG" sz="2000" b="1">
            <a:latin typeface="Simplified Arabic" panose="02020603050405020304" pitchFamily="18" charset="-78"/>
            <a:cs typeface="Simplified Arabic" panose="02020603050405020304" pitchFamily="18" charset="-78"/>
          </a:endParaRPr>
        </a:p>
      </dgm:t>
    </dgm:pt>
    <dgm:pt modelId="{AD3F2361-575A-402B-933D-06EC17B13E05}" type="parTrans" cxnId="{2EFCDC6C-7BB1-4970-86F0-D717884811A1}">
      <dgm:prSet/>
      <dgm:spPr/>
      <dgm:t>
        <a:bodyPr/>
        <a:lstStyle/>
        <a:p>
          <a:pPr rtl="1"/>
          <a:endParaRPr lang="ar-EG"/>
        </a:p>
      </dgm:t>
    </dgm:pt>
    <dgm:pt modelId="{DC7387B4-77E0-4274-8C0A-EB798352F7DA}" type="sibTrans" cxnId="{2EFCDC6C-7BB1-4970-86F0-D717884811A1}">
      <dgm:prSet/>
      <dgm:spPr/>
      <dgm:t>
        <a:bodyPr/>
        <a:lstStyle/>
        <a:p>
          <a:pPr rtl="1"/>
          <a:endParaRPr lang="ar-EG"/>
        </a:p>
      </dgm:t>
    </dgm:pt>
    <dgm:pt modelId="{B65995E7-D221-4F3B-9D17-00A1AB998450}">
      <dgm:prSet custT="1"/>
      <dgm:spPr/>
      <dgm:t>
        <a:bodyPr/>
        <a:lstStyle/>
        <a:p>
          <a:pPr rtl="1"/>
          <a:r>
            <a:rPr lang="ar-EG" sz="2000" b="1" smtClean="0">
              <a:latin typeface="Simplified Arabic" panose="02020603050405020304" pitchFamily="18" charset="-78"/>
              <a:cs typeface="Simplified Arabic" panose="02020603050405020304" pitchFamily="18" charset="-78"/>
            </a:rPr>
            <a:t>انخفضاض مستوى التحصيل الدراسي</a:t>
          </a:r>
          <a:endParaRPr lang="ar-EG" sz="2000" b="1">
            <a:latin typeface="Simplified Arabic" panose="02020603050405020304" pitchFamily="18" charset="-78"/>
            <a:cs typeface="Simplified Arabic" panose="02020603050405020304" pitchFamily="18" charset="-78"/>
          </a:endParaRPr>
        </a:p>
      </dgm:t>
    </dgm:pt>
    <dgm:pt modelId="{9A608D1B-0C56-4BC3-8000-DE0E945671D3}" type="parTrans" cxnId="{816666BE-F359-4E54-ADCA-FB1807DEE754}">
      <dgm:prSet/>
      <dgm:spPr/>
      <dgm:t>
        <a:bodyPr/>
        <a:lstStyle/>
        <a:p>
          <a:pPr rtl="1"/>
          <a:endParaRPr lang="ar-EG"/>
        </a:p>
      </dgm:t>
    </dgm:pt>
    <dgm:pt modelId="{61D3FA9A-F909-4117-B8CF-B652F2B87EDA}" type="sibTrans" cxnId="{816666BE-F359-4E54-ADCA-FB1807DEE754}">
      <dgm:prSet/>
      <dgm:spPr/>
      <dgm:t>
        <a:bodyPr/>
        <a:lstStyle/>
        <a:p>
          <a:pPr rtl="1"/>
          <a:endParaRPr lang="ar-EG"/>
        </a:p>
      </dgm:t>
    </dgm:pt>
    <dgm:pt modelId="{4CC209E6-5A21-4600-B855-DFB8830C203B}">
      <dgm:prSet custT="1"/>
      <dgm:spPr/>
      <dgm:t>
        <a:bodyPr/>
        <a:lstStyle/>
        <a:p>
          <a:pPr rtl="1"/>
          <a:r>
            <a:rPr lang="ar-EG" sz="2000" b="1" smtClean="0">
              <a:latin typeface="Simplified Arabic" panose="02020603050405020304" pitchFamily="18" charset="-78"/>
              <a:cs typeface="Simplified Arabic" panose="02020603050405020304" pitchFamily="18" charset="-78"/>
            </a:rPr>
            <a:t>الشخصية المصطنعة</a:t>
          </a:r>
          <a:endParaRPr lang="ar-EG" sz="2000" b="1">
            <a:latin typeface="Simplified Arabic" panose="02020603050405020304" pitchFamily="18" charset="-78"/>
            <a:cs typeface="Simplified Arabic" panose="02020603050405020304" pitchFamily="18" charset="-78"/>
          </a:endParaRPr>
        </a:p>
      </dgm:t>
    </dgm:pt>
    <dgm:pt modelId="{B44BF4F3-1644-404F-968F-B5694A17CB7B}" type="parTrans" cxnId="{2DF5851F-AD98-4A6E-9F75-F38FBC5972C4}">
      <dgm:prSet/>
      <dgm:spPr/>
      <dgm:t>
        <a:bodyPr/>
        <a:lstStyle/>
        <a:p>
          <a:pPr rtl="1"/>
          <a:endParaRPr lang="ar-EG"/>
        </a:p>
      </dgm:t>
    </dgm:pt>
    <dgm:pt modelId="{BE622990-5165-4C0F-9B73-113D08A9FE1D}" type="sibTrans" cxnId="{2DF5851F-AD98-4A6E-9F75-F38FBC5972C4}">
      <dgm:prSet/>
      <dgm:spPr/>
      <dgm:t>
        <a:bodyPr/>
        <a:lstStyle/>
        <a:p>
          <a:pPr rtl="1"/>
          <a:endParaRPr lang="ar-EG"/>
        </a:p>
      </dgm:t>
    </dgm:pt>
    <dgm:pt modelId="{9D8B7B0E-419F-4947-BA8F-4514639B2184}">
      <dgm:prSet custT="1"/>
      <dgm:spPr/>
      <dgm:t>
        <a:bodyPr/>
        <a:lstStyle/>
        <a:p>
          <a:pPr rtl="1"/>
          <a:r>
            <a:rPr lang="ar-EG" sz="2000" b="1" smtClean="0">
              <a:latin typeface="Simplified Arabic" panose="02020603050405020304" pitchFamily="18" charset="-78"/>
              <a:cs typeface="Simplified Arabic" panose="02020603050405020304" pitchFamily="18" charset="-78"/>
            </a:rPr>
            <a:t>تبدل عناصر السلوك</a:t>
          </a:r>
          <a:endParaRPr lang="ar-EG" sz="2000" b="1">
            <a:latin typeface="Simplified Arabic" panose="02020603050405020304" pitchFamily="18" charset="-78"/>
            <a:cs typeface="Simplified Arabic" panose="02020603050405020304" pitchFamily="18" charset="-78"/>
          </a:endParaRPr>
        </a:p>
      </dgm:t>
    </dgm:pt>
    <dgm:pt modelId="{ECAB7EE0-A565-462B-A66C-5EE7E5F7D319}" type="parTrans" cxnId="{F144EEAA-F475-40B2-B5FA-416AB0B6666D}">
      <dgm:prSet/>
      <dgm:spPr/>
      <dgm:t>
        <a:bodyPr/>
        <a:lstStyle/>
        <a:p>
          <a:pPr rtl="1"/>
          <a:endParaRPr lang="ar-EG"/>
        </a:p>
      </dgm:t>
    </dgm:pt>
    <dgm:pt modelId="{96C0771D-BC0C-472E-B163-25662ED507C4}" type="sibTrans" cxnId="{F144EEAA-F475-40B2-B5FA-416AB0B6666D}">
      <dgm:prSet/>
      <dgm:spPr/>
      <dgm:t>
        <a:bodyPr/>
        <a:lstStyle/>
        <a:p>
          <a:pPr rtl="1"/>
          <a:endParaRPr lang="ar-EG"/>
        </a:p>
      </dgm:t>
    </dgm:pt>
    <dgm:pt modelId="{2DFDDCB4-8E27-41A9-A355-0D508442F0BB}">
      <dgm:prSet custT="1"/>
      <dgm:spPr/>
      <dgm:t>
        <a:bodyPr/>
        <a:lstStyle/>
        <a:p>
          <a:pPr rtl="1"/>
          <a:r>
            <a:rPr lang="ar-EG" sz="2000" b="1" smtClean="0">
              <a:latin typeface="Simplified Arabic" panose="02020603050405020304" pitchFamily="18" charset="-78"/>
              <a:cs typeface="Simplified Arabic" panose="02020603050405020304" pitchFamily="18" charset="-78"/>
            </a:rPr>
            <a:t>تفكك الأسرة العربية</a:t>
          </a:r>
          <a:endParaRPr lang="ar-EG" sz="2000" b="1">
            <a:latin typeface="Simplified Arabic" panose="02020603050405020304" pitchFamily="18" charset="-78"/>
            <a:cs typeface="Simplified Arabic" panose="02020603050405020304" pitchFamily="18" charset="-78"/>
          </a:endParaRPr>
        </a:p>
      </dgm:t>
    </dgm:pt>
    <dgm:pt modelId="{0DE8D4D2-6AAE-4928-8727-C84F55BE81C0}" type="parTrans" cxnId="{C68FC50E-89CA-4CCF-A9E9-029C71AAB839}">
      <dgm:prSet/>
      <dgm:spPr/>
      <dgm:t>
        <a:bodyPr/>
        <a:lstStyle/>
        <a:p>
          <a:pPr rtl="1"/>
          <a:endParaRPr lang="ar-EG"/>
        </a:p>
      </dgm:t>
    </dgm:pt>
    <dgm:pt modelId="{3CA95B18-3559-47DC-A204-12258EE01ECD}" type="sibTrans" cxnId="{C68FC50E-89CA-4CCF-A9E9-029C71AAB839}">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t>
        <a:bodyPr/>
        <a:lstStyle/>
        <a:p>
          <a:pPr rtl="1"/>
          <a:endParaRPr lang="ar-EG"/>
        </a:p>
      </dgm:t>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t>
        <a:bodyPr/>
        <a:lstStyle/>
        <a:p>
          <a:pPr rtl="1"/>
          <a:endParaRPr lang="ar-EG"/>
        </a:p>
      </dgm:t>
    </dgm:pt>
    <dgm:pt modelId="{B987BA6E-B001-401E-8A26-37452700DB99}" type="pres">
      <dgm:prSet presAssocID="{AD8C7ADE-18FB-4563-93CE-29B782FF73B9}" presName="text" presStyleLbl="fgAcc0" presStyleIdx="0" presStyleCnt="1" custScaleX="607092" custScaleY="77672" custLinFactX="1261" custLinFactNeighborX="100000" custLinFactNeighborY="-17557">
        <dgm:presLayoutVars>
          <dgm:chPref val="3"/>
        </dgm:presLayoutVars>
      </dgm:prSet>
      <dgm:spPr/>
      <dgm:t>
        <a:bodyPr/>
        <a:lstStyle/>
        <a:p>
          <a:pPr rtl="1"/>
          <a:endParaRPr lang="ar-EG"/>
        </a:p>
      </dgm:t>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2"/>
      <dgm:spPr/>
      <dgm:t>
        <a:bodyPr/>
        <a:lstStyle/>
        <a:p>
          <a:pPr rtl="1"/>
          <a:endParaRPr lang="ar-EG"/>
        </a:p>
      </dgm:t>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2"/>
      <dgm:spPr>
        <a:solidFill>
          <a:srgbClr val="00AEEF"/>
        </a:solidFill>
      </dgm:spPr>
      <dgm:t>
        <a:bodyPr/>
        <a:lstStyle/>
        <a:p>
          <a:pPr rtl="1"/>
          <a:endParaRPr lang="ar-EG"/>
        </a:p>
      </dgm:t>
    </dgm:pt>
    <dgm:pt modelId="{0BA2BD6D-D44B-40D7-A8DA-AA3B2E5E2EBC}" type="pres">
      <dgm:prSet presAssocID="{553B6D9B-86E3-45B1-88B1-0676D6A10AB6}" presName="text2" presStyleLbl="fgAcc2" presStyleIdx="0" presStyleCnt="2" custScaleX="288703">
        <dgm:presLayoutVars>
          <dgm:chPref val="3"/>
        </dgm:presLayoutVars>
      </dgm:prSet>
      <dgm:spPr/>
      <dgm:t>
        <a:bodyPr/>
        <a:lstStyle/>
        <a:p>
          <a:pPr rtl="1"/>
          <a:endParaRPr lang="ar-EG"/>
        </a:p>
      </dgm:t>
    </dgm:pt>
    <dgm:pt modelId="{CF116200-B4B0-496F-8099-1CA6C9EB6F18}" type="pres">
      <dgm:prSet presAssocID="{553B6D9B-86E3-45B1-88B1-0676D6A10AB6}" presName="hierChild3" presStyleCnt="0"/>
      <dgm:spPr/>
    </dgm:pt>
    <dgm:pt modelId="{16123BAC-6F5A-4112-AD76-B31664DEE0C9}" type="pres">
      <dgm:prSet presAssocID="{2C272A4A-0023-4E1D-8AA9-5A05B113521B}" presName="Name17" presStyleLbl="parChTrans1D3" presStyleIdx="0" presStyleCnt="5"/>
      <dgm:spPr/>
      <dgm:t>
        <a:bodyPr/>
        <a:lstStyle/>
        <a:p>
          <a:pPr rtl="1"/>
          <a:endParaRPr lang="ar-EG"/>
        </a:p>
      </dgm:t>
    </dgm:pt>
    <dgm:pt modelId="{23168318-EC53-47EC-9758-E9898F8B7883}" type="pres">
      <dgm:prSet presAssocID="{86F99762-F52A-47CD-958A-FC167C4D6B93}" presName="hierRoot3" presStyleCnt="0"/>
      <dgm:spPr/>
    </dgm:pt>
    <dgm:pt modelId="{F03694E3-D95C-4B66-93C9-6CADC9F02F7D}" type="pres">
      <dgm:prSet presAssocID="{86F99762-F52A-47CD-958A-FC167C4D6B93}" presName="composite3" presStyleCnt="0"/>
      <dgm:spPr/>
    </dgm:pt>
    <dgm:pt modelId="{8B4F6A96-7807-4F9A-9BE3-2EACD09BB368}" type="pres">
      <dgm:prSet presAssocID="{86F99762-F52A-47CD-958A-FC167C4D6B93}" presName="background3" presStyleLbl="node3" presStyleIdx="0" presStyleCnt="5"/>
      <dgm:spPr>
        <a:solidFill>
          <a:srgbClr val="00AEEF"/>
        </a:solidFill>
      </dgm:spPr>
      <dgm:t>
        <a:bodyPr/>
        <a:lstStyle/>
        <a:p>
          <a:pPr rtl="1"/>
          <a:endParaRPr lang="ar-EG"/>
        </a:p>
      </dgm:t>
    </dgm:pt>
    <dgm:pt modelId="{EAFF0665-3358-4310-A6FA-7EB408D4AD10}" type="pres">
      <dgm:prSet presAssocID="{86F99762-F52A-47CD-958A-FC167C4D6B93}" presName="text3" presStyleLbl="fgAcc3" presStyleIdx="0" presStyleCnt="5" custScaleY="157983" custLinFactNeighborX="-3002" custLinFactNeighborY="163">
        <dgm:presLayoutVars>
          <dgm:chPref val="3"/>
        </dgm:presLayoutVars>
      </dgm:prSet>
      <dgm:spPr/>
      <dgm:t>
        <a:bodyPr/>
        <a:lstStyle/>
        <a:p>
          <a:pPr rtl="1"/>
          <a:endParaRPr lang="ar-EG"/>
        </a:p>
      </dgm:t>
    </dgm:pt>
    <dgm:pt modelId="{C2F6045B-5596-4B24-BBDB-B754CF8721D4}" type="pres">
      <dgm:prSet presAssocID="{86F99762-F52A-47CD-958A-FC167C4D6B93}" presName="hierChild4" presStyleCnt="0"/>
      <dgm:spPr/>
    </dgm:pt>
    <dgm:pt modelId="{AC0FAA81-7E3A-480C-B718-0AF73E08E1B3}" type="pres">
      <dgm:prSet presAssocID="{ACE4309B-6F85-4CE2-8805-21E6047195A5}" presName="Name17" presStyleLbl="parChTrans1D3" presStyleIdx="1" presStyleCnt="5"/>
      <dgm:spPr/>
      <dgm:t>
        <a:bodyPr/>
        <a:lstStyle/>
        <a:p>
          <a:pPr rtl="1"/>
          <a:endParaRPr lang="ar-EG"/>
        </a:p>
      </dgm:t>
    </dgm:pt>
    <dgm:pt modelId="{B5837E5B-452C-4BA3-8EDB-C43D951F1268}" type="pres">
      <dgm:prSet presAssocID="{0A8D0B0E-8EF7-415C-B984-ACEBDDC99E82}" presName="hierRoot3" presStyleCnt="0"/>
      <dgm:spPr/>
    </dgm:pt>
    <dgm:pt modelId="{0EB27002-5CBD-469D-B0D7-BD65C355BCD4}" type="pres">
      <dgm:prSet presAssocID="{0A8D0B0E-8EF7-415C-B984-ACEBDDC99E82}" presName="composite3" presStyleCnt="0"/>
      <dgm:spPr/>
    </dgm:pt>
    <dgm:pt modelId="{A4774A55-C26E-4778-8348-32397C5CA5DF}" type="pres">
      <dgm:prSet presAssocID="{0A8D0B0E-8EF7-415C-B984-ACEBDDC99E82}" presName="background3" presStyleLbl="node3" presStyleIdx="1" presStyleCnt="5"/>
      <dgm:spPr>
        <a:solidFill>
          <a:srgbClr val="00AEEF"/>
        </a:solidFill>
      </dgm:spPr>
      <dgm:t>
        <a:bodyPr/>
        <a:lstStyle/>
        <a:p>
          <a:pPr rtl="1"/>
          <a:endParaRPr lang="ar-EG"/>
        </a:p>
      </dgm:t>
    </dgm:pt>
    <dgm:pt modelId="{F4CF0EAE-9B31-46D3-915F-537671E3F63B}" type="pres">
      <dgm:prSet presAssocID="{0A8D0B0E-8EF7-415C-B984-ACEBDDC99E82}" presName="text3" presStyleLbl="fgAcc3" presStyleIdx="1" presStyleCnt="5" custScaleY="91218" custLinFactNeighborY="5868">
        <dgm:presLayoutVars>
          <dgm:chPref val="3"/>
        </dgm:presLayoutVars>
      </dgm:prSet>
      <dgm:spPr/>
      <dgm:t>
        <a:bodyPr/>
        <a:lstStyle/>
        <a:p>
          <a:pPr rtl="1"/>
          <a:endParaRPr lang="ar-EG"/>
        </a:p>
      </dgm:t>
    </dgm:pt>
    <dgm:pt modelId="{FFAFCE73-76CD-43D2-80F3-29C0F51EE222}" type="pres">
      <dgm:prSet presAssocID="{0A8D0B0E-8EF7-415C-B984-ACEBDDC99E82}" presName="hierChild4" presStyleCnt="0"/>
      <dgm:spPr/>
    </dgm:pt>
    <dgm:pt modelId="{DD494C84-B56C-465A-AED9-30100D0E325A}" type="pres">
      <dgm:prSet presAssocID="{0DE8D4D2-6AAE-4928-8727-C84F55BE81C0}" presName="Name23" presStyleLbl="parChTrans1D4" presStyleIdx="0" presStyleCnt="5"/>
      <dgm:spPr/>
      <dgm:t>
        <a:bodyPr/>
        <a:lstStyle/>
        <a:p>
          <a:pPr rtl="1"/>
          <a:endParaRPr lang="ar-EG"/>
        </a:p>
      </dgm:t>
    </dgm:pt>
    <dgm:pt modelId="{937C566F-F690-4389-B36E-CFA69AE7DE41}" type="pres">
      <dgm:prSet presAssocID="{2DFDDCB4-8E27-41A9-A355-0D508442F0BB}" presName="hierRoot4" presStyleCnt="0"/>
      <dgm:spPr/>
    </dgm:pt>
    <dgm:pt modelId="{ECBA9664-3002-4C98-80F1-8F71CB85F626}" type="pres">
      <dgm:prSet presAssocID="{2DFDDCB4-8E27-41A9-A355-0D508442F0BB}" presName="composite4" presStyleCnt="0"/>
      <dgm:spPr/>
    </dgm:pt>
    <dgm:pt modelId="{4F982517-4055-461D-8A28-B78A1F5F6EBE}" type="pres">
      <dgm:prSet presAssocID="{2DFDDCB4-8E27-41A9-A355-0D508442F0BB}" presName="background4" presStyleLbl="node4" presStyleIdx="0" presStyleCnt="5"/>
      <dgm:spPr>
        <a:solidFill>
          <a:srgbClr val="00AEEF"/>
        </a:solidFill>
        <a:ln>
          <a:solidFill>
            <a:srgbClr val="00AEEF"/>
          </a:solidFill>
        </a:ln>
      </dgm:spPr>
      <dgm:t>
        <a:bodyPr/>
        <a:lstStyle/>
        <a:p>
          <a:pPr rtl="1"/>
          <a:endParaRPr lang="ar-EG"/>
        </a:p>
      </dgm:t>
    </dgm:pt>
    <dgm:pt modelId="{62DC114C-775B-4F43-A646-AA712B49000A}" type="pres">
      <dgm:prSet presAssocID="{2DFDDCB4-8E27-41A9-A355-0D508442F0BB}" presName="text4" presStyleLbl="fgAcc4" presStyleIdx="0" presStyleCnt="5">
        <dgm:presLayoutVars>
          <dgm:chPref val="3"/>
        </dgm:presLayoutVars>
      </dgm:prSet>
      <dgm:spPr/>
      <dgm:t>
        <a:bodyPr/>
        <a:lstStyle/>
        <a:p>
          <a:pPr rtl="1"/>
          <a:endParaRPr lang="ar-EG"/>
        </a:p>
      </dgm:t>
    </dgm:pt>
    <dgm:pt modelId="{A3B40488-7888-4F2D-872A-6759C582161F}" type="pres">
      <dgm:prSet presAssocID="{2DFDDCB4-8E27-41A9-A355-0D508442F0BB}" presName="hierChild5" presStyleCnt="0"/>
      <dgm:spPr/>
    </dgm:pt>
    <dgm:pt modelId="{6D1A6030-AC04-430F-9A3F-C50E1BB83C0E}" type="pres">
      <dgm:prSet presAssocID="{B17DB532-7ECA-4486-A670-620D3CA1F01C}" presName="Name17" presStyleLbl="parChTrans1D3" presStyleIdx="2" presStyleCnt="5"/>
      <dgm:spPr/>
      <dgm:t>
        <a:bodyPr/>
        <a:lstStyle/>
        <a:p>
          <a:pPr rtl="1"/>
          <a:endParaRPr lang="ar-EG"/>
        </a:p>
      </dgm:t>
    </dgm:pt>
    <dgm:pt modelId="{F45FDC0B-AA7A-4569-9F2A-0A6635162681}" type="pres">
      <dgm:prSet presAssocID="{FA7B1C68-D53B-4455-8A72-17696D35DADB}" presName="hierRoot3" presStyleCnt="0"/>
      <dgm:spPr/>
    </dgm:pt>
    <dgm:pt modelId="{DD8AE6D0-68EC-4506-8298-7AA1CC441AFB}" type="pres">
      <dgm:prSet presAssocID="{FA7B1C68-D53B-4455-8A72-17696D35DADB}" presName="composite3" presStyleCnt="0"/>
      <dgm:spPr/>
    </dgm:pt>
    <dgm:pt modelId="{669B8438-124B-4C35-9F9F-7153798AE812}" type="pres">
      <dgm:prSet presAssocID="{FA7B1C68-D53B-4455-8A72-17696D35DADB}" presName="background3" presStyleLbl="node3" presStyleIdx="2" presStyleCnt="5"/>
      <dgm:spPr>
        <a:solidFill>
          <a:srgbClr val="00AEEF"/>
        </a:solidFill>
      </dgm:spPr>
      <dgm:t>
        <a:bodyPr/>
        <a:lstStyle/>
        <a:p>
          <a:pPr rtl="1"/>
          <a:endParaRPr lang="ar-EG"/>
        </a:p>
      </dgm:t>
    </dgm:pt>
    <dgm:pt modelId="{D825F682-D0D2-49FB-870B-28A6BA3A6E45}" type="pres">
      <dgm:prSet presAssocID="{FA7B1C68-D53B-4455-8A72-17696D35DADB}" presName="text3" presStyleLbl="fgAcc3" presStyleIdx="2" presStyleCnt="5" custScaleX="109196" custScaleY="80052" custLinFactNeighborX="-1510" custLinFactNeighborY="192">
        <dgm:presLayoutVars>
          <dgm:chPref val="3"/>
        </dgm:presLayoutVars>
      </dgm:prSet>
      <dgm:spPr/>
      <dgm:t>
        <a:bodyPr/>
        <a:lstStyle/>
        <a:p>
          <a:pPr rtl="1"/>
          <a:endParaRPr lang="ar-EG"/>
        </a:p>
      </dgm:t>
    </dgm:pt>
    <dgm:pt modelId="{02607DA7-A50A-4F56-A3D4-FC2E98FC59BF}" type="pres">
      <dgm:prSet presAssocID="{FA7B1C68-D53B-4455-8A72-17696D35DADB}" presName="hierChild4" presStyleCnt="0"/>
      <dgm:spPr/>
    </dgm:pt>
    <dgm:pt modelId="{AA9EDBEB-CE9B-44F1-ADEF-7F1B8A03029A}" type="pres">
      <dgm:prSet presAssocID="{ECAB7EE0-A565-462B-A66C-5EE7E5F7D319}" presName="Name23" presStyleLbl="parChTrans1D4" presStyleIdx="1" presStyleCnt="5"/>
      <dgm:spPr/>
      <dgm:t>
        <a:bodyPr/>
        <a:lstStyle/>
        <a:p>
          <a:pPr rtl="1"/>
          <a:endParaRPr lang="ar-EG"/>
        </a:p>
      </dgm:t>
    </dgm:pt>
    <dgm:pt modelId="{8AA72ECA-1614-462B-9EF0-4135E5B70C8E}" type="pres">
      <dgm:prSet presAssocID="{9D8B7B0E-419F-4947-BA8F-4514639B2184}" presName="hierRoot4" presStyleCnt="0"/>
      <dgm:spPr/>
    </dgm:pt>
    <dgm:pt modelId="{A9E987ED-DB5F-424F-B454-75253DA20369}" type="pres">
      <dgm:prSet presAssocID="{9D8B7B0E-419F-4947-BA8F-4514639B2184}" presName="composite4" presStyleCnt="0"/>
      <dgm:spPr/>
    </dgm:pt>
    <dgm:pt modelId="{F6033387-A424-4182-A2F0-2A10B83E684F}" type="pres">
      <dgm:prSet presAssocID="{9D8B7B0E-419F-4947-BA8F-4514639B2184}" presName="background4" presStyleLbl="node4" presStyleIdx="1" presStyleCnt="5"/>
      <dgm:spPr>
        <a:solidFill>
          <a:srgbClr val="00AEEF"/>
        </a:solidFill>
      </dgm:spPr>
      <dgm:t>
        <a:bodyPr/>
        <a:lstStyle/>
        <a:p>
          <a:pPr rtl="1"/>
          <a:endParaRPr lang="ar-EG"/>
        </a:p>
      </dgm:t>
    </dgm:pt>
    <dgm:pt modelId="{F6EAE1B4-0BB9-42C3-A0BB-49D86A5116E5}" type="pres">
      <dgm:prSet presAssocID="{9D8B7B0E-419F-4947-BA8F-4514639B2184}" presName="text4" presStyleLbl="fgAcc4" presStyleIdx="1" presStyleCnt="5">
        <dgm:presLayoutVars>
          <dgm:chPref val="3"/>
        </dgm:presLayoutVars>
      </dgm:prSet>
      <dgm:spPr/>
      <dgm:t>
        <a:bodyPr/>
        <a:lstStyle/>
        <a:p>
          <a:pPr rtl="1"/>
          <a:endParaRPr lang="ar-EG"/>
        </a:p>
      </dgm:t>
    </dgm:pt>
    <dgm:pt modelId="{F594CC3E-FA11-46E8-8AC7-0B7744F13AD9}" type="pres">
      <dgm:prSet presAssocID="{9D8B7B0E-419F-4947-BA8F-4514639B2184}" presName="hierChild5" presStyleCnt="0"/>
      <dgm:spPr/>
    </dgm:pt>
    <dgm:pt modelId="{AD753D66-8375-4B94-90DE-3EA8669BD9CF}" type="pres">
      <dgm:prSet presAssocID="{3FA6E0D5-4D5C-4461-9948-6370CBB1293D}" presName="Name10" presStyleLbl="parChTrans1D2" presStyleIdx="1" presStyleCnt="2"/>
      <dgm:spPr/>
      <dgm:t>
        <a:bodyPr/>
        <a:lstStyle/>
        <a:p>
          <a:pPr rtl="1"/>
          <a:endParaRPr lang="ar-EG"/>
        </a:p>
      </dgm:t>
    </dgm:pt>
    <dgm:pt modelId="{EED91550-B7E2-4BF5-A89F-8F880146E1E5}" type="pres">
      <dgm:prSet presAssocID="{0789FB43-5B3A-454E-A605-349DB2D6B0B0}" presName="hierRoot2" presStyleCnt="0"/>
      <dgm:spPr/>
    </dgm:pt>
    <dgm:pt modelId="{29B89237-5E83-4EB2-A328-BCFA004F0CA2}" type="pres">
      <dgm:prSet presAssocID="{0789FB43-5B3A-454E-A605-349DB2D6B0B0}" presName="composite2" presStyleCnt="0"/>
      <dgm:spPr/>
    </dgm:pt>
    <dgm:pt modelId="{33E500D2-4D4E-48F0-89FB-78F643CAB0B8}" type="pres">
      <dgm:prSet presAssocID="{0789FB43-5B3A-454E-A605-349DB2D6B0B0}" presName="background2" presStyleLbl="node2" presStyleIdx="1" presStyleCnt="2"/>
      <dgm:spPr>
        <a:solidFill>
          <a:srgbClr val="00AEEF"/>
        </a:solidFill>
      </dgm:spPr>
      <dgm:t>
        <a:bodyPr/>
        <a:lstStyle/>
        <a:p>
          <a:pPr rtl="1"/>
          <a:endParaRPr lang="ar-EG"/>
        </a:p>
      </dgm:t>
    </dgm:pt>
    <dgm:pt modelId="{BB167864-42AB-4F1A-9FEA-30BD9CCA22C8}" type="pres">
      <dgm:prSet presAssocID="{0789FB43-5B3A-454E-A605-349DB2D6B0B0}" presName="text2" presStyleLbl="fgAcc2" presStyleIdx="1" presStyleCnt="2" custScaleX="189614" custScaleY="83905" custLinFactNeighborX="113" custLinFactNeighborY="-3569">
        <dgm:presLayoutVars>
          <dgm:chPref val="3"/>
        </dgm:presLayoutVars>
      </dgm:prSet>
      <dgm:spPr/>
      <dgm:t>
        <a:bodyPr/>
        <a:lstStyle/>
        <a:p>
          <a:pPr rtl="1"/>
          <a:endParaRPr lang="ar-EG"/>
        </a:p>
      </dgm:t>
    </dgm:pt>
    <dgm:pt modelId="{68EA7AF8-58C2-4850-8D48-D7313783DAC5}" type="pres">
      <dgm:prSet presAssocID="{0789FB43-5B3A-454E-A605-349DB2D6B0B0}" presName="hierChild3" presStyleCnt="0"/>
      <dgm:spPr/>
    </dgm:pt>
    <dgm:pt modelId="{427AAD9D-DC8E-47FA-81A8-B7C74C36498C}" type="pres">
      <dgm:prSet presAssocID="{D30E615E-6666-453F-A113-9FF86AD1B6EC}" presName="Name17" presStyleLbl="parChTrans1D3" presStyleIdx="3" presStyleCnt="5"/>
      <dgm:spPr/>
      <dgm:t>
        <a:bodyPr/>
        <a:lstStyle/>
        <a:p>
          <a:pPr rtl="1"/>
          <a:endParaRPr lang="ar-EG"/>
        </a:p>
      </dgm:t>
    </dgm:pt>
    <dgm:pt modelId="{2D36D2FE-1028-49CE-82FA-3AD1AEADC70F}" type="pres">
      <dgm:prSet presAssocID="{BD2FA2DC-A7C0-4708-88A0-6888A142F941}" presName="hierRoot3" presStyleCnt="0"/>
      <dgm:spPr/>
    </dgm:pt>
    <dgm:pt modelId="{FEB56B8C-61B5-409F-8F3C-60BA92CC77D3}" type="pres">
      <dgm:prSet presAssocID="{BD2FA2DC-A7C0-4708-88A0-6888A142F941}" presName="composite3" presStyleCnt="0"/>
      <dgm:spPr/>
    </dgm:pt>
    <dgm:pt modelId="{F2666C70-023C-4F26-A92D-54A180130BB5}" type="pres">
      <dgm:prSet presAssocID="{BD2FA2DC-A7C0-4708-88A0-6888A142F941}" presName="background3" presStyleLbl="node3" presStyleIdx="3" presStyleCnt="5"/>
      <dgm:spPr>
        <a:solidFill>
          <a:srgbClr val="00AEEF"/>
        </a:solidFill>
        <a:ln>
          <a:solidFill>
            <a:srgbClr val="00AEEF"/>
          </a:solidFill>
        </a:ln>
      </dgm:spPr>
      <dgm:t>
        <a:bodyPr/>
        <a:lstStyle/>
        <a:p>
          <a:pPr rtl="1"/>
          <a:endParaRPr lang="ar-EG"/>
        </a:p>
      </dgm:t>
    </dgm:pt>
    <dgm:pt modelId="{1D8DA52F-64DE-4ADB-BED6-4C35C396E998}" type="pres">
      <dgm:prSet presAssocID="{BD2FA2DC-A7C0-4708-88A0-6888A142F941}" presName="text3" presStyleLbl="fgAcc3" presStyleIdx="3" presStyleCnt="5" custScaleX="128484" custScaleY="75768" custLinFactX="28608" custLinFactNeighborX="100000" custLinFactNeighborY="-18206">
        <dgm:presLayoutVars>
          <dgm:chPref val="3"/>
        </dgm:presLayoutVars>
      </dgm:prSet>
      <dgm:spPr/>
      <dgm:t>
        <a:bodyPr/>
        <a:lstStyle/>
        <a:p>
          <a:pPr rtl="1"/>
          <a:endParaRPr lang="ar-EG"/>
        </a:p>
      </dgm:t>
    </dgm:pt>
    <dgm:pt modelId="{B406398B-F533-482F-9E0D-A0C7BEC0A600}" type="pres">
      <dgm:prSet presAssocID="{BD2FA2DC-A7C0-4708-88A0-6888A142F941}" presName="hierChild4" presStyleCnt="0"/>
      <dgm:spPr/>
    </dgm:pt>
    <dgm:pt modelId="{8CEE9786-0BF6-4BEE-AA3A-CAC6AA0D0CA5}" type="pres">
      <dgm:prSet presAssocID="{12DCB0B4-03A4-4135-896B-A4BAD24B3A71}" presName="Name17" presStyleLbl="parChTrans1D3" presStyleIdx="4" presStyleCnt="5"/>
      <dgm:spPr/>
      <dgm:t>
        <a:bodyPr/>
        <a:lstStyle/>
        <a:p>
          <a:pPr rtl="1"/>
          <a:endParaRPr lang="ar-EG"/>
        </a:p>
      </dgm:t>
    </dgm:pt>
    <dgm:pt modelId="{C5877D2B-7166-4376-8FAE-31A9A0AF7B2D}" type="pres">
      <dgm:prSet presAssocID="{9278896C-D3F2-45FA-89BA-F0F09BDAC965}" presName="hierRoot3" presStyleCnt="0"/>
      <dgm:spPr/>
    </dgm:pt>
    <dgm:pt modelId="{270449F3-86A9-421E-9171-C81F060ADB31}" type="pres">
      <dgm:prSet presAssocID="{9278896C-D3F2-45FA-89BA-F0F09BDAC965}" presName="composite3" presStyleCnt="0"/>
      <dgm:spPr/>
    </dgm:pt>
    <dgm:pt modelId="{EAE1F9E7-52D0-4FA7-94A7-F47616528AB8}" type="pres">
      <dgm:prSet presAssocID="{9278896C-D3F2-45FA-89BA-F0F09BDAC965}" presName="background3" presStyleLbl="node3" presStyleIdx="4" presStyleCnt="5"/>
      <dgm:spPr>
        <a:solidFill>
          <a:srgbClr val="00AEEF"/>
        </a:solidFill>
      </dgm:spPr>
      <dgm:t>
        <a:bodyPr/>
        <a:lstStyle/>
        <a:p>
          <a:pPr rtl="1"/>
          <a:endParaRPr lang="ar-EG"/>
        </a:p>
      </dgm:t>
    </dgm:pt>
    <dgm:pt modelId="{8A59ED13-2CF6-46EF-B04B-FB7BD2C85E4F}" type="pres">
      <dgm:prSet presAssocID="{9278896C-D3F2-45FA-89BA-F0F09BDAC965}" presName="text3" presStyleLbl="fgAcc3" presStyleIdx="4" presStyleCnt="5" custScaleX="54857" custScaleY="95696" custLinFactX="-23235" custLinFactNeighborX="-100000" custLinFactNeighborY="-24743">
        <dgm:presLayoutVars>
          <dgm:chPref val="3"/>
        </dgm:presLayoutVars>
      </dgm:prSet>
      <dgm:spPr/>
      <dgm:t>
        <a:bodyPr/>
        <a:lstStyle/>
        <a:p>
          <a:pPr rtl="1"/>
          <a:endParaRPr lang="ar-EG"/>
        </a:p>
      </dgm:t>
    </dgm:pt>
    <dgm:pt modelId="{047775D4-CA81-47DD-98EB-A5C215C37D58}" type="pres">
      <dgm:prSet presAssocID="{9278896C-D3F2-45FA-89BA-F0F09BDAC965}" presName="hierChild4" presStyleCnt="0"/>
      <dgm:spPr/>
    </dgm:pt>
    <dgm:pt modelId="{10F83425-3E76-4E7D-83D5-F5306AE6FF38}" type="pres">
      <dgm:prSet presAssocID="{B44BF4F3-1644-404F-968F-B5694A17CB7B}" presName="Name23" presStyleLbl="parChTrans1D4" presStyleIdx="2" presStyleCnt="5"/>
      <dgm:spPr/>
      <dgm:t>
        <a:bodyPr/>
        <a:lstStyle/>
        <a:p>
          <a:pPr rtl="1"/>
          <a:endParaRPr lang="ar-EG"/>
        </a:p>
      </dgm:t>
    </dgm:pt>
    <dgm:pt modelId="{FB6313A0-FC55-48AD-9862-63935704CF98}" type="pres">
      <dgm:prSet presAssocID="{4CC209E6-5A21-4600-B855-DFB8830C203B}" presName="hierRoot4" presStyleCnt="0"/>
      <dgm:spPr/>
    </dgm:pt>
    <dgm:pt modelId="{5969B8C7-EB91-41EC-8E65-20695076F4B0}" type="pres">
      <dgm:prSet presAssocID="{4CC209E6-5A21-4600-B855-DFB8830C203B}" presName="composite4" presStyleCnt="0"/>
      <dgm:spPr/>
    </dgm:pt>
    <dgm:pt modelId="{AFD69813-B6CD-48EB-A278-3B779D7B740E}" type="pres">
      <dgm:prSet presAssocID="{4CC209E6-5A21-4600-B855-DFB8830C203B}" presName="background4" presStyleLbl="node4" presStyleIdx="2" presStyleCnt="5"/>
      <dgm:spPr>
        <a:solidFill>
          <a:srgbClr val="00AEEF"/>
        </a:solidFill>
      </dgm:spPr>
      <dgm:t>
        <a:bodyPr/>
        <a:lstStyle/>
        <a:p>
          <a:pPr rtl="1"/>
          <a:endParaRPr lang="ar-EG"/>
        </a:p>
      </dgm:t>
    </dgm:pt>
    <dgm:pt modelId="{7A53FAB2-C8A7-467B-9EFF-1809E429840F}" type="pres">
      <dgm:prSet presAssocID="{4CC209E6-5A21-4600-B855-DFB8830C203B}" presName="text4" presStyleLbl="fgAcc4" presStyleIdx="2" presStyleCnt="5" custLinFactNeighborX="-1836" custLinFactNeighborY="952">
        <dgm:presLayoutVars>
          <dgm:chPref val="3"/>
        </dgm:presLayoutVars>
      </dgm:prSet>
      <dgm:spPr/>
      <dgm:t>
        <a:bodyPr/>
        <a:lstStyle/>
        <a:p>
          <a:pPr rtl="1"/>
          <a:endParaRPr lang="ar-EG"/>
        </a:p>
      </dgm:t>
    </dgm:pt>
    <dgm:pt modelId="{DBE1A5E9-2EF4-4A1C-8D34-57ECFD8CE8D8}" type="pres">
      <dgm:prSet presAssocID="{4CC209E6-5A21-4600-B855-DFB8830C203B}" presName="hierChild5" presStyleCnt="0"/>
      <dgm:spPr/>
    </dgm:pt>
    <dgm:pt modelId="{96E41D51-3D09-4337-88BD-780F93753FC3}" type="pres">
      <dgm:prSet presAssocID="{AD3F2361-575A-402B-933D-06EC17B13E05}" presName="Name23" presStyleLbl="parChTrans1D4" presStyleIdx="3" presStyleCnt="5"/>
      <dgm:spPr/>
      <dgm:t>
        <a:bodyPr/>
        <a:lstStyle/>
        <a:p>
          <a:pPr rtl="1"/>
          <a:endParaRPr lang="ar-EG"/>
        </a:p>
      </dgm:t>
    </dgm:pt>
    <dgm:pt modelId="{FD2AAFBA-E436-4716-8F44-0E4C097ACD48}" type="pres">
      <dgm:prSet presAssocID="{62A06EEC-6FB8-4504-9FB9-F44701DD92B8}" presName="hierRoot4" presStyleCnt="0"/>
      <dgm:spPr/>
    </dgm:pt>
    <dgm:pt modelId="{588961DA-1818-4A39-9780-42135BBEC68C}" type="pres">
      <dgm:prSet presAssocID="{62A06EEC-6FB8-4504-9FB9-F44701DD92B8}" presName="composite4" presStyleCnt="0"/>
      <dgm:spPr/>
    </dgm:pt>
    <dgm:pt modelId="{F0ABE347-8D04-405D-B377-F4C9812A7F2B}" type="pres">
      <dgm:prSet presAssocID="{62A06EEC-6FB8-4504-9FB9-F44701DD92B8}" presName="background4" presStyleLbl="node4" presStyleIdx="3" presStyleCnt="5"/>
      <dgm:spPr>
        <a:solidFill>
          <a:srgbClr val="00AEEF"/>
        </a:solidFill>
      </dgm:spPr>
      <dgm:t>
        <a:bodyPr/>
        <a:lstStyle/>
        <a:p>
          <a:pPr rtl="1"/>
          <a:endParaRPr lang="ar-EG"/>
        </a:p>
      </dgm:t>
    </dgm:pt>
    <dgm:pt modelId="{6DC5E217-175E-4076-8E3F-54AFFCF2C49B}" type="pres">
      <dgm:prSet presAssocID="{62A06EEC-6FB8-4504-9FB9-F44701DD92B8}" presName="text4" presStyleLbl="fgAcc4" presStyleIdx="3" presStyleCnt="5" custScaleX="119373" custScaleY="84313" custLinFactNeighborX="-915" custLinFactNeighborY="19136">
        <dgm:presLayoutVars>
          <dgm:chPref val="3"/>
        </dgm:presLayoutVars>
      </dgm:prSet>
      <dgm:spPr/>
      <dgm:t>
        <a:bodyPr/>
        <a:lstStyle/>
        <a:p>
          <a:pPr rtl="1"/>
          <a:endParaRPr lang="ar-EG"/>
        </a:p>
      </dgm:t>
    </dgm:pt>
    <dgm:pt modelId="{CAEA7DA2-C063-4C13-856D-7ECBF458DC59}" type="pres">
      <dgm:prSet presAssocID="{62A06EEC-6FB8-4504-9FB9-F44701DD92B8}" presName="hierChild5" presStyleCnt="0"/>
      <dgm:spPr/>
    </dgm:pt>
    <dgm:pt modelId="{D56BE17C-F900-47A9-8538-07F57C542172}" type="pres">
      <dgm:prSet presAssocID="{9A608D1B-0C56-4BC3-8000-DE0E945671D3}" presName="Name23" presStyleLbl="parChTrans1D4" presStyleIdx="4" presStyleCnt="5"/>
      <dgm:spPr/>
      <dgm:t>
        <a:bodyPr/>
        <a:lstStyle/>
        <a:p>
          <a:pPr rtl="1"/>
          <a:endParaRPr lang="ar-EG"/>
        </a:p>
      </dgm:t>
    </dgm:pt>
    <dgm:pt modelId="{5750AECA-7AED-491C-8720-37EC44D99BBD}" type="pres">
      <dgm:prSet presAssocID="{B65995E7-D221-4F3B-9D17-00A1AB998450}" presName="hierRoot4" presStyleCnt="0"/>
      <dgm:spPr/>
    </dgm:pt>
    <dgm:pt modelId="{8EC6F797-281B-422B-B656-A591FCB8005A}" type="pres">
      <dgm:prSet presAssocID="{B65995E7-D221-4F3B-9D17-00A1AB998450}" presName="composite4" presStyleCnt="0"/>
      <dgm:spPr/>
    </dgm:pt>
    <dgm:pt modelId="{87B15673-2762-4892-974C-38DC3515AB3C}" type="pres">
      <dgm:prSet presAssocID="{B65995E7-D221-4F3B-9D17-00A1AB998450}" presName="background4" presStyleLbl="node4" presStyleIdx="4" presStyleCnt="5"/>
      <dgm:spPr>
        <a:solidFill>
          <a:srgbClr val="00AEEF"/>
        </a:solidFill>
        <a:ln>
          <a:solidFill>
            <a:srgbClr val="00AEEF"/>
          </a:solidFill>
        </a:ln>
      </dgm:spPr>
      <dgm:t>
        <a:bodyPr/>
        <a:lstStyle/>
        <a:p>
          <a:pPr rtl="1"/>
          <a:endParaRPr lang="ar-EG"/>
        </a:p>
      </dgm:t>
    </dgm:pt>
    <dgm:pt modelId="{5F4927BA-DF4D-4ED8-BA48-FF671CE666E8}" type="pres">
      <dgm:prSet presAssocID="{B65995E7-D221-4F3B-9D17-00A1AB998450}" presName="text4" presStyleLbl="fgAcc4" presStyleIdx="4" presStyleCnt="5" custScaleX="119533" custScaleY="78204" custLinFactNeighborX="-4195" custLinFactNeighborY="-2956">
        <dgm:presLayoutVars>
          <dgm:chPref val="3"/>
        </dgm:presLayoutVars>
      </dgm:prSet>
      <dgm:spPr/>
      <dgm:t>
        <a:bodyPr/>
        <a:lstStyle/>
        <a:p>
          <a:pPr rtl="1"/>
          <a:endParaRPr lang="ar-EG"/>
        </a:p>
      </dgm:t>
    </dgm:pt>
    <dgm:pt modelId="{3CAF1B05-8657-4DB2-9E78-40EEC0480E29}" type="pres">
      <dgm:prSet presAssocID="{B65995E7-D221-4F3B-9D17-00A1AB998450}" presName="hierChild5" presStyleCnt="0"/>
      <dgm:spPr/>
    </dgm:pt>
  </dgm:ptLst>
  <dgm:cxnLst>
    <dgm:cxn modelId="{2EFCDC6C-7BB1-4970-86F0-D717884811A1}" srcId="{9278896C-D3F2-45FA-89BA-F0F09BDAC965}" destId="{62A06EEC-6FB8-4504-9FB9-F44701DD92B8}" srcOrd="1" destOrd="0" parTransId="{AD3F2361-575A-402B-933D-06EC17B13E05}" sibTransId="{DC7387B4-77E0-4274-8C0A-EB798352F7DA}"/>
    <dgm:cxn modelId="{3061DAD2-CA79-4AA8-8BC8-7FDF105D4D2F}" type="presOf" srcId="{0A8D0B0E-8EF7-415C-B984-ACEBDDC99E82}" destId="{F4CF0EAE-9B31-46D3-915F-537671E3F63B}" srcOrd="0" destOrd="0" presId="urn:microsoft.com/office/officeart/2005/8/layout/hierarchy1"/>
    <dgm:cxn modelId="{FB955620-EAD5-42A4-AB8D-ACC5FC00255D}" type="presOf" srcId="{9278896C-D3F2-45FA-89BA-F0F09BDAC965}" destId="{8A59ED13-2CF6-46EF-B04B-FB7BD2C85E4F}" srcOrd="0" destOrd="0" presId="urn:microsoft.com/office/officeart/2005/8/layout/hierarchy1"/>
    <dgm:cxn modelId="{846B183C-3239-4C21-8543-D0D5A8B6DB2E}" type="presOf" srcId="{86F99762-F52A-47CD-958A-FC167C4D6B93}" destId="{EAFF0665-3358-4310-A6FA-7EB408D4AD10}" srcOrd="0" destOrd="0" presId="urn:microsoft.com/office/officeart/2005/8/layout/hierarchy1"/>
    <dgm:cxn modelId="{18D44040-BEC7-483E-AACF-E919556700F0}" srcId="{AD8C7ADE-18FB-4563-93CE-29B782FF73B9}" destId="{0789FB43-5B3A-454E-A605-349DB2D6B0B0}" srcOrd="1" destOrd="0" parTransId="{3FA6E0D5-4D5C-4461-9948-6370CBB1293D}" sibTransId="{BCF8DAEA-0DDC-4A4D-93AA-1814496C0A46}"/>
    <dgm:cxn modelId="{50C68319-5D94-41C0-B707-CC5787600E1D}" type="presOf" srcId="{BD2FA2DC-A7C0-4708-88A0-6888A142F941}" destId="{1D8DA52F-64DE-4ADB-BED6-4C35C396E998}" srcOrd="0" destOrd="0" presId="urn:microsoft.com/office/officeart/2005/8/layout/hierarchy1"/>
    <dgm:cxn modelId="{1ED3ACA0-E29B-4C52-8445-1B5E09DEB143}" type="presOf" srcId="{4CC209E6-5A21-4600-B855-DFB8830C203B}" destId="{7A53FAB2-C8A7-467B-9EFF-1809E429840F}" srcOrd="0" destOrd="0" presId="urn:microsoft.com/office/officeart/2005/8/layout/hierarchy1"/>
    <dgm:cxn modelId="{1535B832-4977-480D-9F1C-DE05DF438D84}" type="presOf" srcId="{0789FB43-5B3A-454E-A605-349DB2D6B0B0}" destId="{BB167864-42AB-4F1A-9FEA-30BD9CCA22C8}" srcOrd="0" destOrd="0" presId="urn:microsoft.com/office/officeart/2005/8/layout/hierarchy1"/>
    <dgm:cxn modelId="{1793C5C2-B7B4-4EC9-A5DD-83C012D5D785}" type="presOf" srcId="{3FA6E0D5-4D5C-4461-9948-6370CBB1293D}" destId="{AD753D66-8375-4B94-90DE-3EA8669BD9CF}" srcOrd="0" destOrd="0" presId="urn:microsoft.com/office/officeart/2005/8/layout/hierarchy1"/>
    <dgm:cxn modelId="{C4B78860-14C1-4FB7-9B4F-3521D7E8F64B}" srcId="{553B6D9B-86E3-45B1-88B1-0676D6A10AB6}" destId="{0A8D0B0E-8EF7-415C-B984-ACEBDDC99E82}" srcOrd="1" destOrd="0" parTransId="{ACE4309B-6F85-4CE2-8805-21E6047195A5}" sibTransId="{F48C9D7A-B60B-4C87-B0E0-07ADEF9A0297}"/>
    <dgm:cxn modelId="{6D5A9879-BCFC-4B69-9D8E-F20BC2F64793}" type="presOf" srcId="{AD3F2361-575A-402B-933D-06EC17B13E05}" destId="{96E41D51-3D09-4337-88BD-780F93753FC3}" srcOrd="0" destOrd="0" presId="urn:microsoft.com/office/officeart/2005/8/layout/hierarchy1"/>
    <dgm:cxn modelId="{1A0A0BCE-A5AC-4C49-AE50-8430966A5D09}" type="presOf" srcId="{D30E615E-6666-453F-A113-9FF86AD1B6EC}" destId="{427AAD9D-DC8E-47FA-81A8-B7C74C36498C}" srcOrd="0" destOrd="0" presId="urn:microsoft.com/office/officeart/2005/8/layout/hierarchy1"/>
    <dgm:cxn modelId="{F80B5354-3F4B-44F5-AF5D-DF5F1F285B57}" type="presOf" srcId="{AD8C7ADE-18FB-4563-93CE-29B782FF73B9}" destId="{B987BA6E-B001-401E-8A26-37452700DB99}" srcOrd="0" destOrd="0" presId="urn:microsoft.com/office/officeart/2005/8/layout/hierarchy1"/>
    <dgm:cxn modelId="{C68FC50E-89CA-4CCF-A9E9-029C71AAB839}" srcId="{0A8D0B0E-8EF7-415C-B984-ACEBDDC99E82}" destId="{2DFDDCB4-8E27-41A9-A355-0D508442F0BB}" srcOrd="0" destOrd="0" parTransId="{0DE8D4D2-6AAE-4928-8727-C84F55BE81C0}" sibTransId="{3CA95B18-3559-47DC-A204-12258EE01ECD}"/>
    <dgm:cxn modelId="{2325CE8D-E98A-4799-981B-D5495E403A2D}" type="presOf" srcId="{2DFDDCB4-8E27-41A9-A355-0D508442F0BB}" destId="{62DC114C-775B-4F43-A646-AA712B49000A}" srcOrd="0" destOrd="0" presId="urn:microsoft.com/office/officeart/2005/8/layout/hierarchy1"/>
    <dgm:cxn modelId="{E1E2F5A6-1F71-45FE-896E-1BD84C1C05B3}" type="presOf" srcId="{B65995E7-D221-4F3B-9D17-00A1AB998450}" destId="{5F4927BA-DF4D-4ED8-BA48-FF671CE666E8}" srcOrd="0" destOrd="0" presId="urn:microsoft.com/office/officeart/2005/8/layout/hierarchy1"/>
    <dgm:cxn modelId="{78DC9758-101F-4EE0-8F6A-01E1315E1493}" type="presOf" srcId="{9D8B7B0E-419F-4947-BA8F-4514639B2184}" destId="{F6EAE1B4-0BB9-42C3-A0BB-49D86A5116E5}" srcOrd="0" destOrd="0" presId="urn:microsoft.com/office/officeart/2005/8/layout/hierarchy1"/>
    <dgm:cxn modelId="{51D8E72A-35A5-45A8-A1BB-DF94B160A4B8}" type="presOf" srcId="{9A608D1B-0C56-4BC3-8000-DE0E945671D3}" destId="{D56BE17C-F900-47A9-8538-07F57C542172}" srcOrd="0" destOrd="0" presId="urn:microsoft.com/office/officeart/2005/8/layout/hierarchy1"/>
    <dgm:cxn modelId="{3B68673A-9915-4611-9E62-D44C610B1964}" type="presOf" srcId="{FA7B1C68-D53B-4455-8A72-17696D35DADB}" destId="{D825F682-D0D2-49FB-870B-28A6BA3A6E45}" srcOrd="0" destOrd="0" presId="urn:microsoft.com/office/officeart/2005/8/layout/hierarchy1"/>
    <dgm:cxn modelId="{2EA2828B-7B7D-4AC8-A279-4D84DDAFE28C}" type="presOf" srcId="{553B6D9B-86E3-45B1-88B1-0676D6A10AB6}" destId="{0BA2BD6D-D44B-40D7-A8DA-AA3B2E5E2EBC}" srcOrd="0" destOrd="0" presId="urn:microsoft.com/office/officeart/2005/8/layout/hierarchy1"/>
    <dgm:cxn modelId="{0FD6A6CA-0B6E-404D-8DD4-1B78E85F5B28}" type="presOf" srcId="{62A06EEC-6FB8-4504-9FB9-F44701DD92B8}" destId="{6DC5E217-175E-4076-8E3F-54AFFCF2C49B}" srcOrd="0" destOrd="0" presId="urn:microsoft.com/office/officeart/2005/8/layout/hierarchy1"/>
    <dgm:cxn modelId="{36397656-DF78-45D2-8C63-D622284BCABC}" type="presOf" srcId="{12DCB0B4-03A4-4135-896B-A4BAD24B3A71}" destId="{8CEE9786-0BF6-4BEE-AA3A-CAC6AA0D0CA5}" srcOrd="0" destOrd="0" presId="urn:microsoft.com/office/officeart/2005/8/layout/hierarchy1"/>
    <dgm:cxn modelId="{2DF5851F-AD98-4A6E-9F75-F38FBC5972C4}" srcId="{9278896C-D3F2-45FA-89BA-F0F09BDAC965}" destId="{4CC209E6-5A21-4600-B855-DFB8830C203B}" srcOrd="0" destOrd="0" parTransId="{B44BF4F3-1644-404F-968F-B5694A17CB7B}" sibTransId="{BE622990-5165-4C0F-9B73-113D08A9FE1D}"/>
    <dgm:cxn modelId="{80B552A8-495E-47D1-A282-B46ABAB52743}" type="presOf" srcId="{ACE4309B-6F85-4CE2-8805-21E6047195A5}" destId="{AC0FAA81-7E3A-480C-B718-0AF73E08E1B3}" srcOrd="0" destOrd="0" presId="urn:microsoft.com/office/officeart/2005/8/layout/hierarchy1"/>
    <dgm:cxn modelId="{F7051419-153E-4140-AFCB-DA505E4638B1}" type="presOf" srcId="{C58A66EB-7DDA-4D2C-B3A6-3F26E3E99EF3}" destId="{22F2E64E-939F-4FE6-845A-D477C95AB031}" srcOrd="0" destOrd="0" presId="urn:microsoft.com/office/officeart/2005/8/layout/hierarchy1"/>
    <dgm:cxn modelId="{BD581212-AC4A-426D-AC0F-87C51FFD60F1}" srcId="{553B6D9B-86E3-45B1-88B1-0676D6A10AB6}" destId="{86F99762-F52A-47CD-958A-FC167C4D6B93}" srcOrd="0" destOrd="0" parTransId="{2C272A4A-0023-4E1D-8AA9-5A05B113521B}" sibTransId="{EFD28C67-52B9-4D3A-BD43-906FB1FC75DC}"/>
    <dgm:cxn modelId="{69AF9440-7A3B-46FC-9F53-593EC28729A8}" srcId="{C58A66EB-7DDA-4D2C-B3A6-3F26E3E99EF3}" destId="{AD8C7ADE-18FB-4563-93CE-29B782FF73B9}" srcOrd="0" destOrd="0" parTransId="{11C89ADA-1037-464B-8215-DADD61AEA366}" sibTransId="{876ADEF9-99CC-4687-8AF3-AA5CF5B0280E}"/>
    <dgm:cxn modelId="{F144EEAA-F475-40B2-B5FA-416AB0B6666D}" srcId="{FA7B1C68-D53B-4455-8A72-17696D35DADB}" destId="{9D8B7B0E-419F-4947-BA8F-4514639B2184}" srcOrd="0" destOrd="0" parTransId="{ECAB7EE0-A565-462B-A66C-5EE7E5F7D319}" sibTransId="{96C0771D-BC0C-472E-B163-25662ED507C4}"/>
    <dgm:cxn modelId="{7872621C-DB3E-4812-9E1D-32F5EFFE0287}" type="presOf" srcId="{EE05A057-D86A-4634-9F6D-3ED43322408B}" destId="{A684E891-BEBE-4156-B944-A1196811939A}" srcOrd="0" destOrd="0" presId="urn:microsoft.com/office/officeart/2005/8/layout/hierarchy1"/>
    <dgm:cxn modelId="{768235A2-F00A-45BB-BA3A-534144E2D25D}" type="presOf" srcId="{0DE8D4D2-6AAE-4928-8727-C84F55BE81C0}" destId="{DD494C84-B56C-465A-AED9-30100D0E325A}" srcOrd="0" destOrd="0" presId="urn:microsoft.com/office/officeart/2005/8/layout/hierarchy1"/>
    <dgm:cxn modelId="{DE780888-C04B-4A7A-82EF-2027685AF144}" type="presOf" srcId="{ECAB7EE0-A565-462B-A66C-5EE7E5F7D319}" destId="{AA9EDBEB-CE9B-44F1-ADEF-7F1B8A03029A}" srcOrd="0" destOrd="0" presId="urn:microsoft.com/office/officeart/2005/8/layout/hierarchy1"/>
    <dgm:cxn modelId="{D3081B47-72F8-4855-B351-2E8575D01154}" type="presOf" srcId="{B17DB532-7ECA-4486-A670-620D3CA1F01C}" destId="{6D1A6030-AC04-430F-9A3F-C50E1BB83C0E}" srcOrd="0" destOrd="0" presId="urn:microsoft.com/office/officeart/2005/8/layout/hierarchy1"/>
    <dgm:cxn modelId="{40C9F574-C3B9-42D1-930C-AD71474721DF}" srcId="{AD8C7ADE-18FB-4563-93CE-29B782FF73B9}" destId="{553B6D9B-86E3-45B1-88B1-0676D6A10AB6}" srcOrd="0" destOrd="0" parTransId="{EE05A057-D86A-4634-9F6D-3ED43322408B}" sibTransId="{4CF89D6B-674C-4735-819D-A7909D7237D7}"/>
    <dgm:cxn modelId="{2CA92145-F0D9-4573-8107-1E5B6814A352}" type="presOf" srcId="{B44BF4F3-1644-404F-968F-B5694A17CB7B}" destId="{10F83425-3E76-4E7D-83D5-F5306AE6FF38}" srcOrd="0" destOrd="0" presId="urn:microsoft.com/office/officeart/2005/8/layout/hierarchy1"/>
    <dgm:cxn modelId="{9D92B56B-96D1-4428-82BF-6525C62D5284}" srcId="{0789FB43-5B3A-454E-A605-349DB2D6B0B0}" destId="{9278896C-D3F2-45FA-89BA-F0F09BDAC965}" srcOrd="1" destOrd="0" parTransId="{12DCB0B4-03A4-4135-896B-A4BAD24B3A71}" sibTransId="{0EDF26F7-C990-4341-9304-3EFEE12F3771}"/>
    <dgm:cxn modelId="{96776542-6890-48B4-8E46-D77CA8C9EAC9}" type="presOf" srcId="{2C272A4A-0023-4E1D-8AA9-5A05B113521B}" destId="{16123BAC-6F5A-4112-AD76-B31664DEE0C9}" srcOrd="0" destOrd="0" presId="urn:microsoft.com/office/officeart/2005/8/layout/hierarchy1"/>
    <dgm:cxn modelId="{AA13E598-A1AB-47F7-93C5-F05C1C332638}" srcId="{0789FB43-5B3A-454E-A605-349DB2D6B0B0}" destId="{BD2FA2DC-A7C0-4708-88A0-6888A142F941}" srcOrd="0" destOrd="0" parTransId="{D30E615E-6666-453F-A113-9FF86AD1B6EC}" sibTransId="{5B6C39B3-8A4A-4153-9750-8C8FAFECCE45}"/>
    <dgm:cxn modelId="{816666BE-F359-4E54-ADCA-FB1807DEE754}" srcId="{9278896C-D3F2-45FA-89BA-F0F09BDAC965}" destId="{B65995E7-D221-4F3B-9D17-00A1AB998450}" srcOrd="2" destOrd="0" parTransId="{9A608D1B-0C56-4BC3-8000-DE0E945671D3}" sibTransId="{61D3FA9A-F909-4117-B8CF-B652F2B87EDA}"/>
    <dgm:cxn modelId="{05EE8A8B-7E9A-40FA-9450-8AC8CD453A16}" srcId="{553B6D9B-86E3-45B1-88B1-0676D6A10AB6}" destId="{FA7B1C68-D53B-4455-8A72-17696D35DADB}" srcOrd="2" destOrd="0" parTransId="{B17DB532-7ECA-4486-A670-620D3CA1F01C}" sibTransId="{DE0594D3-918B-42A2-BF02-6CA065A80818}"/>
    <dgm:cxn modelId="{C3B9B3A2-1769-4136-B76E-F8F1206E340B}" type="presParOf" srcId="{22F2E64E-939F-4FE6-845A-D477C95AB031}" destId="{68CB5F8E-64A6-48AE-99FC-09C23CD6FD34}" srcOrd="0" destOrd="0" presId="urn:microsoft.com/office/officeart/2005/8/layout/hierarchy1"/>
    <dgm:cxn modelId="{13C4CA75-D050-4700-ABFF-5C16825491FC}" type="presParOf" srcId="{68CB5F8E-64A6-48AE-99FC-09C23CD6FD34}" destId="{9C44F5CF-77D6-4B56-A130-8CFEB94DF968}" srcOrd="0" destOrd="0" presId="urn:microsoft.com/office/officeart/2005/8/layout/hierarchy1"/>
    <dgm:cxn modelId="{964CAA0C-C351-487C-991D-C06C7B06FB0C}" type="presParOf" srcId="{9C44F5CF-77D6-4B56-A130-8CFEB94DF968}" destId="{F5612FE9-0271-4882-9F15-E0E6150D7189}" srcOrd="0" destOrd="0" presId="urn:microsoft.com/office/officeart/2005/8/layout/hierarchy1"/>
    <dgm:cxn modelId="{9CA2C793-6D66-4183-A4BB-C66A63CCDFD1}" type="presParOf" srcId="{9C44F5CF-77D6-4B56-A130-8CFEB94DF968}" destId="{B987BA6E-B001-401E-8A26-37452700DB99}" srcOrd="1" destOrd="0" presId="urn:microsoft.com/office/officeart/2005/8/layout/hierarchy1"/>
    <dgm:cxn modelId="{D1ADB9CD-A9F1-40E7-AACC-28DC7CF6E137}" type="presParOf" srcId="{68CB5F8E-64A6-48AE-99FC-09C23CD6FD34}" destId="{49339F21-0D9B-42C4-B948-E44529F54E18}" srcOrd="1" destOrd="0" presId="urn:microsoft.com/office/officeart/2005/8/layout/hierarchy1"/>
    <dgm:cxn modelId="{49DA0B41-42CC-4CC7-9C3A-1FC904D5DD29}" type="presParOf" srcId="{49339F21-0D9B-42C4-B948-E44529F54E18}" destId="{A684E891-BEBE-4156-B944-A1196811939A}" srcOrd="0" destOrd="0" presId="urn:microsoft.com/office/officeart/2005/8/layout/hierarchy1"/>
    <dgm:cxn modelId="{87B0E82D-0E35-4B8C-B323-881C55D25BD2}" type="presParOf" srcId="{49339F21-0D9B-42C4-B948-E44529F54E18}" destId="{CC50B2E4-8384-49B8-8255-AB001BC10117}" srcOrd="1" destOrd="0" presId="urn:microsoft.com/office/officeart/2005/8/layout/hierarchy1"/>
    <dgm:cxn modelId="{A77FD11C-FFB9-4867-8499-75A6CF8A3DD7}" type="presParOf" srcId="{CC50B2E4-8384-49B8-8255-AB001BC10117}" destId="{A671402B-5FEA-410B-A7B3-F8EE6307AFF2}" srcOrd="0" destOrd="0" presId="urn:microsoft.com/office/officeart/2005/8/layout/hierarchy1"/>
    <dgm:cxn modelId="{0C0AA5D0-34C2-4274-9472-4654DBA1F015}" type="presParOf" srcId="{A671402B-5FEA-410B-A7B3-F8EE6307AFF2}" destId="{DDBC58F3-ED9F-4EBD-8B04-DE139D047A27}" srcOrd="0" destOrd="0" presId="urn:microsoft.com/office/officeart/2005/8/layout/hierarchy1"/>
    <dgm:cxn modelId="{70240791-C64B-4706-A390-85C3BDF15168}" type="presParOf" srcId="{A671402B-5FEA-410B-A7B3-F8EE6307AFF2}" destId="{0BA2BD6D-D44B-40D7-A8DA-AA3B2E5E2EBC}" srcOrd="1" destOrd="0" presId="urn:microsoft.com/office/officeart/2005/8/layout/hierarchy1"/>
    <dgm:cxn modelId="{D5554375-BAEF-416E-BC68-BAD66C31CD0C}" type="presParOf" srcId="{CC50B2E4-8384-49B8-8255-AB001BC10117}" destId="{CF116200-B4B0-496F-8099-1CA6C9EB6F18}" srcOrd="1" destOrd="0" presId="urn:microsoft.com/office/officeart/2005/8/layout/hierarchy1"/>
    <dgm:cxn modelId="{55A109E5-E2F1-47FB-B554-F47E989639B8}" type="presParOf" srcId="{CF116200-B4B0-496F-8099-1CA6C9EB6F18}" destId="{16123BAC-6F5A-4112-AD76-B31664DEE0C9}" srcOrd="0" destOrd="0" presId="urn:microsoft.com/office/officeart/2005/8/layout/hierarchy1"/>
    <dgm:cxn modelId="{A02CD078-45DD-41C0-9239-9144AB9A75BB}" type="presParOf" srcId="{CF116200-B4B0-496F-8099-1CA6C9EB6F18}" destId="{23168318-EC53-47EC-9758-E9898F8B7883}" srcOrd="1" destOrd="0" presId="urn:microsoft.com/office/officeart/2005/8/layout/hierarchy1"/>
    <dgm:cxn modelId="{F0F05A92-9B19-4A31-9947-D1EB8EDE8AB0}" type="presParOf" srcId="{23168318-EC53-47EC-9758-E9898F8B7883}" destId="{F03694E3-D95C-4B66-93C9-6CADC9F02F7D}" srcOrd="0" destOrd="0" presId="urn:microsoft.com/office/officeart/2005/8/layout/hierarchy1"/>
    <dgm:cxn modelId="{B4414332-2E2F-48A1-B612-0F67F465B259}" type="presParOf" srcId="{F03694E3-D95C-4B66-93C9-6CADC9F02F7D}" destId="{8B4F6A96-7807-4F9A-9BE3-2EACD09BB368}" srcOrd="0" destOrd="0" presId="urn:microsoft.com/office/officeart/2005/8/layout/hierarchy1"/>
    <dgm:cxn modelId="{33272CA9-476C-4F74-A1C6-1900CFFFFEA0}" type="presParOf" srcId="{F03694E3-D95C-4B66-93C9-6CADC9F02F7D}" destId="{EAFF0665-3358-4310-A6FA-7EB408D4AD10}" srcOrd="1" destOrd="0" presId="urn:microsoft.com/office/officeart/2005/8/layout/hierarchy1"/>
    <dgm:cxn modelId="{E549F047-5B60-47E2-8340-4089B36172C1}" type="presParOf" srcId="{23168318-EC53-47EC-9758-E9898F8B7883}" destId="{C2F6045B-5596-4B24-BBDB-B754CF8721D4}" srcOrd="1" destOrd="0" presId="urn:microsoft.com/office/officeart/2005/8/layout/hierarchy1"/>
    <dgm:cxn modelId="{08123F13-52FF-4F05-BF7B-CC3051D9C79C}" type="presParOf" srcId="{CF116200-B4B0-496F-8099-1CA6C9EB6F18}" destId="{AC0FAA81-7E3A-480C-B718-0AF73E08E1B3}" srcOrd="2" destOrd="0" presId="urn:microsoft.com/office/officeart/2005/8/layout/hierarchy1"/>
    <dgm:cxn modelId="{0D178998-1C27-4029-BB7F-1799A0693B47}" type="presParOf" srcId="{CF116200-B4B0-496F-8099-1CA6C9EB6F18}" destId="{B5837E5B-452C-4BA3-8EDB-C43D951F1268}" srcOrd="3" destOrd="0" presId="urn:microsoft.com/office/officeart/2005/8/layout/hierarchy1"/>
    <dgm:cxn modelId="{9BA6A852-A685-4F3B-ACDE-93FFACF26B0F}" type="presParOf" srcId="{B5837E5B-452C-4BA3-8EDB-C43D951F1268}" destId="{0EB27002-5CBD-469D-B0D7-BD65C355BCD4}" srcOrd="0" destOrd="0" presId="urn:microsoft.com/office/officeart/2005/8/layout/hierarchy1"/>
    <dgm:cxn modelId="{CE75C6C0-CBF7-457F-8DCF-CC61012B0F16}" type="presParOf" srcId="{0EB27002-5CBD-469D-B0D7-BD65C355BCD4}" destId="{A4774A55-C26E-4778-8348-32397C5CA5DF}" srcOrd="0" destOrd="0" presId="urn:microsoft.com/office/officeart/2005/8/layout/hierarchy1"/>
    <dgm:cxn modelId="{37922E03-867D-4E5A-8453-7D89649C0D4A}" type="presParOf" srcId="{0EB27002-5CBD-469D-B0D7-BD65C355BCD4}" destId="{F4CF0EAE-9B31-46D3-915F-537671E3F63B}" srcOrd="1" destOrd="0" presId="urn:microsoft.com/office/officeart/2005/8/layout/hierarchy1"/>
    <dgm:cxn modelId="{A9FB79C6-EC4C-4677-853C-73A2636E0FD2}" type="presParOf" srcId="{B5837E5B-452C-4BA3-8EDB-C43D951F1268}" destId="{FFAFCE73-76CD-43D2-80F3-29C0F51EE222}" srcOrd="1" destOrd="0" presId="urn:microsoft.com/office/officeart/2005/8/layout/hierarchy1"/>
    <dgm:cxn modelId="{2CF71133-1299-45A7-9776-480FCB0F9605}" type="presParOf" srcId="{FFAFCE73-76CD-43D2-80F3-29C0F51EE222}" destId="{DD494C84-B56C-465A-AED9-30100D0E325A}" srcOrd="0" destOrd="0" presId="urn:microsoft.com/office/officeart/2005/8/layout/hierarchy1"/>
    <dgm:cxn modelId="{75B2E056-ACFD-4568-B986-48671ADE1418}" type="presParOf" srcId="{FFAFCE73-76CD-43D2-80F3-29C0F51EE222}" destId="{937C566F-F690-4389-B36E-CFA69AE7DE41}" srcOrd="1" destOrd="0" presId="urn:microsoft.com/office/officeart/2005/8/layout/hierarchy1"/>
    <dgm:cxn modelId="{198C34B3-A36A-4483-902F-1B91A6512FDB}" type="presParOf" srcId="{937C566F-F690-4389-B36E-CFA69AE7DE41}" destId="{ECBA9664-3002-4C98-80F1-8F71CB85F626}" srcOrd="0" destOrd="0" presId="urn:microsoft.com/office/officeart/2005/8/layout/hierarchy1"/>
    <dgm:cxn modelId="{71F560F0-024D-4DD0-88FB-ED904B0C89A9}" type="presParOf" srcId="{ECBA9664-3002-4C98-80F1-8F71CB85F626}" destId="{4F982517-4055-461D-8A28-B78A1F5F6EBE}" srcOrd="0" destOrd="0" presId="urn:microsoft.com/office/officeart/2005/8/layout/hierarchy1"/>
    <dgm:cxn modelId="{678D7CE7-A87B-4CE4-B304-A98FF56F76ED}" type="presParOf" srcId="{ECBA9664-3002-4C98-80F1-8F71CB85F626}" destId="{62DC114C-775B-4F43-A646-AA712B49000A}" srcOrd="1" destOrd="0" presId="urn:microsoft.com/office/officeart/2005/8/layout/hierarchy1"/>
    <dgm:cxn modelId="{152E756C-3D42-4321-90C9-5F0DF19BBA98}" type="presParOf" srcId="{937C566F-F690-4389-B36E-CFA69AE7DE41}" destId="{A3B40488-7888-4F2D-872A-6759C582161F}" srcOrd="1" destOrd="0" presId="urn:microsoft.com/office/officeart/2005/8/layout/hierarchy1"/>
    <dgm:cxn modelId="{15B14C9D-7A77-4B2B-A8EB-FAD5B7AFBCBC}" type="presParOf" srcId="{CF116200-B4B0-496F-8099-1CA6C9EB6F18}" destId="{6D1A6030-AC04-430F-9A3F-C50E1BB83C0E}" srcOrd="4" destOrd="0" presId="urn:microsoft.com/office/officeart/2005/8/layout/hierarchy1"/>
    <dgm:cxn modelId="{0148DD35-4227-4A64-BB43-858AC142D152}" type="presParOf" srcId="{CF116200-B4B0-496F-8099-1CA6C9EB6F18}" destId="{F45FDC0B-AA7A-4569-9F2A-0A6635162681}" srcOrd="5" destOrd="0" presId="urn:microsoft.com/office/officeart/2005/8/layout/hierarchy1"/>
    <dgm:cxn modelId="{6B8EA92D-40D8-42A1-9039-D45E83F90C5F}" type="presParOf" srcId="{F45FDC0B-AA7A-4569-9F2A-0A6635162681}" destId="{DD8AE6D0-68EC-4506-8298-7AA1CC441AFB}" srcOrd="0" destOrd="0" presId="urn:microsoft.com/office/officeart/2005/8/layout/hierarchy1"/>
    <dgm:cxn modelId="{B7049D54-9F4E-4285-B298-1148AF7757F2}" type="presParOf" srcId="{DD8AE6D0-68EC-4506-8298-7AA1CC441AFB}" destId="{669B8438-124B-4C35-9F9F-7153798AE812}" srcOrd="0" destOrd="0" presId="urn:microsoft.com/office/officeart/2005/8/layout/hierarchy1"/>
    <dgm:cxn modelId="{B5A43267-B885-4B41-A67A-39453E18918E}" type="presParOf" srcId="{DD8AE6D0-68EC-4506-8298-7AA1CC441AFB}" destId="{D825F682-D0D2-49FB-870B-28A6BA3A6E45}" srcOrd="1" destOrd="0" presId="urn:microsoft.com/office/officeart/2005/8/layout/hierarchy1"/>
    <dgm:cxn modelId="{8125E204-4C0C-4DA2-AF78-FA1DB7276156}" type="presParOf" srcId="{F45FDC0B-AA7A-4569-9F2A-0A6635162681}" destId="{02607DA7-A50A-4F56-A3D4-FC2E98FC59BF}" srcOrd="1" destOrd="0" presId="urn:microsoft.com/office/officeart/2005/8/layout/hierarchy1"/>
    <dgm:cxn modelId="{C5B62A35-756D-4D70-96F8-1F450FC939CC}" type="presParOf" srcId="{02607DA7-A50A-4F56-A3D4-FC2E98FC59BF}" destId="{AA9EDBEB-CE9B-44F1-ADEF-7F1B8A03029A}" srcOrd="0" destOrd="0" presId="urn:microsoft.com/office/officeart/2005/8/layout/hierarchy1"/>
    <dgm:cxn modelId="{4ECD2E74-B50A-48E2-869C-D7234BC441FF}" type="presParOf" srcId="{02607DA7-A50A-4F56-A3D4-FC2E98FC59BF}" destId="{8AA72ECA-1614-462B-9EF0-4135E5B70C8E}" srcOrd="1" destOrd="0" presId="urn:microsoft.com/office/officeart/2005/8/layout/hierarchy1"/>
    <dgm:cxn modelId="{1C739CC3-EBA7-41BB-A0EA-DBB90C1698B8}" type="presParOf" srcId="{8AA72ECA-1614-462B-9EF0-4135E5B70C8E}" destId="{A9E987ED-DB5F-424F-B454-75253DA20369}" srcOrd="0" destOrd="0" presId="urn:microsoft.com/office/officeart/2005/8/layout/hierarchy1"/>
    <dgm:cxn modelId="{F228772F-260F-47C2-A6EB-A992E8F1D36E}" type="presParOf" srcId="{A9E987ED-DB5F-424F-B454-75253DA20369}" destId="{F6033387-A424-4182-A2F0-2A10B83E684F}" srcOrd="0" destOrd="0" presId="urn:microsoft.com/office/officeart/2005/8/layout/hierarchy1"/>
    <dgm:cxn modelId="{EFEF10CC-35D5-4A0C-8936-D65CEDD57C94}" type="presParOf" srcId="{A9E987ED-DB5F-424F-B454-75253DA20369}" destId="{F6EAE1B4-0BB9-42C3-A0BB-49D86A5116E5}" srcOrd="1" destOrd="0" presId="urn:microsoft.com/office/officeart/2005/8/layout/hierarchy1"/>
    <dgm:cxn modelId="{D0BCE44D-D173-4005-9BC9-CB53C154734D}" type="presParOf" srcId="{8AA72ECA-1614-462B-9EF0-4135E5B70C8E}" destId="{F594CC3E-FA11-46E8-8AC7-0B7744F13AD9}" srcOrd="1" destOrd="0" presId="urn:microsoft.com/office/officeart/2005/8/layout/hierarchy1"/>
    <dgm:cxn modelId="{653FB5F3-E18C-4A87-AFF9-5C6FE103A734}" type="presParOf" srcId="{49339F21-0D9B-42C4-B948-E44529F54E18}" destId="{AD753D66-8375-4B94-90DE-3EA8669BD9CF}" srcOrd="2" destOrd="0" presId="urn:microsoft.com/office/officeart/2005/8/layout/hierarchy1"/>
    <dgm:cxn modelId="{D9125B90-055A-46E4-8801-8964E3DCD138}" type="presParOf" srcId="{49339F21-0D9B-42C4-B948-E44529F54E18}" destId="{EED91550-B7E2-4BF5-A89F-8F880146E1E5}" srcOrd="3" destOrd="0" presId="urn:microsoft.com/office/officeart/2005/8/layout/hierarchy1"/>
    <dgm:cxn modelId="{7DA6334B-8701-44D0-9BE5-DC48244EAB0B}" type="presParOf" srcId="{EED91550-B7E2-4BF5-A89F-8F880146E1E5}" destId="{29B89237-5E83-4EB2-A328-BCFA004F0CA2}" srcOrd="0" destOrd="0" presId="urn:microsoft.com/office/officeart/2005/8/layout/hierarchy1"/>
    <dgm:cxn modelId="{3997F1AA-FB94-49A2-8E84-BCD1AA4F98BA}" type="presParOf" srcId="{29B89237-5E83-4EB2-A328-BCFA004F0CA2}" destId="{33E500D2-4D4E-48F0-89FB-78F643CAB0B8}" srcOrd="0" destOrd="0" presId="urn:microsoft.com/office/officeart/2005/8/layout/hierarchy1"/>
    <dgm:cxn modelId="{EAAC3D3A-5493-4B0B-97FC-C1B552B353B4}" type="presParOf" srcId="{29B89237-5E83-4EB2-A328-BCFA004F0CA2}" destId="{BB167864-42AB-4F1A-9FEA-30BD9CCA22C8}" srcOrd="1" destOrd="0" presId="urn:microsoft.com/office/officeart/2005/8/layout/hierarchy1"/>
    <dgm:cxn modelId="{1C5C2267-E830-4008-8AEE-A7EF5E5051B5}" type="presParOf" srcId="{EED91550-B7E2-4BF5-A89F-8F880146E1E5}" destId="{68EA7AF8-58C2-4850-8D48-D7313783DAC5}" srcOrd="1" destOrd="0" presId="urn:microsoft.com/office/officeart/2005/8/layout/hierarchy1"/>
    <dgm:cxn modelId="{3771E901-F856-432E-BFCA-FD93C7672F52}" type="presParOf" srcId="{68EA7AF8-58C2-4850-8D48-D7313783DAC5}" destId="{427AAD9D-DC8E-47FA-81A8-B7C74C36498C}" srcOrd="0" destOrd="0" presId="urn:microsoft.com/office/officeart/2005/8/layout/hierarchy1"/>
    <dgm:cxn modelId="{6E4B00AE-9959-4358-90E6-C631677CB9CE}" type="presParOf" srcId="{68EA7AF8-58C2-4850-8D48-D7313783DAC5}" destId="{2D36D2FE-1028-49CE-82FA-3AD1AEADC70F}" srcOrd="1" destOrd="0" presId="urn:microsoft.com/office/officeart/2005/8/layout/hierarchy1"/>
    <dgm:cxn modelId="{28E5D2C5-7926-4A8A-8832-0C9782EFF7ED}" type="presParOf" srcId="{2D36D2FE-1028-49CE-82FA-3AD1AEADC70F}" destId="{FEB56B8C-61B5-409F-8F3C-60BA92CC77D3}" srcOrd="0" destOrd="0" presId="urn:microsoft.com/office/officeart/2005/8/layout/hierarchy1"/>
    <dgm:cxn modelId="{EF150C7C-693E-4705-80F2-ADEB327DD17B}" type="presParOf" srcId="{FEB56B8C-61B5-409F-8F3C-60BA92CC77D3}" destId="{F2666C70-023C-4F26-A92D-54A180130BB5}" srcOrd="0" destOrd="0" presId="urn:microsoft.com/office/officeart/2005/8/layout/hierarchy1"/>
    <dgm:cxn modelId="{23C91A44-A22A-41F7-923C-28F1AD1D9EA7}" type="presParOf" srcId="{FEB56B8C-61B5-409F-8F3C-60BA92CC77D3}" destId="{1D8DA52F-64DE-4ADB-BED6-4C35C396E998}" srcOrd="1" destOrd="0" presId="urn:microsoft.com/office/officeart/2005/8/layout/hierarchy1"/>
    <dgm:cxn modelId="{7813A6A0-7CDC-4D5E-B8D7-359518ECA1D9}" type="presParOf" srcId="{2D36D2FE-1028-49CE-82FA-3AD1AEADC70F}" destId="{B406398B-F533-482F-9E0D-A0C7BEC0A600}" srcOrd="1" destOrd="0" presId="urn:microsoft.com/office/officeart/2005/8/layout/hierarchy1"/>
    <dgm:cxn modelId="{551C4A3E-04A5-4DAB-9D9C-6889809509A3}" type="presParOf" srcId="{68EA7AF8-58C2-4850-8D48-D7313783DAC5}" destId="{8CEE9786-0BF6-4BEE-AA3A-CAC6AA0D0CA5}" srcOrd="2" destOrd="0" presId="urn:microsoft.com/office/officeart/2005/8/layout/hierarchy1"/>
    <dgm:cxn modelId="{7B8A916E-9C25-400A-A984-4B834DD5F3F8}" type="presParOf" srcId="{68EA7AF8-58C2-4850-8D48-D7313783DAC5}" destId="{C5877D2B-7166-4376-8FAE-31A9A0AF7B2D}" srcOrd="3" destOrd="0" presId="urn:microsoft.com/office/officeart/2005/8/layout/hierarchy1"/>
    <dgm:cxn modelId="{758905E2-127A-47B1-89F5-84BA631DE6E2}" type="presParOf" srcId="{C5877D2B-7166-4376-8FAE-31A9A0AF7B2D}" destId="{270449F3-86A9-421E-9171-C81F060ADB31}" srcOrd="0" destOrd="0" presId="urn:microsoft.com/office/officeart/2005/8/layout/hierarchy1"/>
    <dgm:cxn modelId="{AAFA6B79-1795-4C6D-BBAF-36CB1609E36F}" type="presParOf" srcId="{270449F3-86A9-421E-9171-C81F060ADB31}" destId="{EAE1F9E7-52D0-4FA7-94A7-F47616528AB8}" srcOrd="0" destOrd="0" presId="urn:microsoft.com/office/officeart/2005/8/layout/hierarchy1"/>
    <dgm:cxn modelId="{47282CEE-07FB-459A-808D-F36015A5BC8F}" type="presParOf" srcId="{270449F3-86A9-421E-9171-C81F060ADB31}" destId="{8A59ED13-2CF6-46EF-B04B-FB7BD2C85E4F}" srcOrd="1" destOrd="0" presId="urn:microsoft.com/office/officeart/2005/8/layout/hierarchy1"/>
    <dgm:cxn modelId="{E7D311D7-B911-49A6-96BD-357E2C8726E8}" type="presParOf" srcId="{C5877D2B-7166-4376-8FAE-31A9A0AF7B2D}" destId="{047775D4-CA81-47DD-98EB-A5C215C37D58}" srcOrd="1" destOrd="0" presId="urn:microsoft.com/office/officeart/2005/8/layout/hierarchy1"/>
    <dgm:cxn modelId="{37DB09CA-920F-4E28-ADB3-AA4A31400880}" type="presParOf" srcId="{047775D4-CA81-47DD-98EB-A5C215C37D58}" destId="{10F83425-3E76-4E7D-83D5-F5306AE6FF38}" srcOrd="0" destOrd="0" presId="urn:microsoft.com/office/officeart/2005/8/layout/hierarchy1"/>
    <dgm:cxn modelId="{570AAEE1-1591-463A-AD64-634BEB3999E9}" type="presParOf" srcId="{047775D4-CA81-47DD-98EB-A5C215C37D58}" destId="{FB6313A0-FC55-48AD-9862-63935704CF98}" srcOrd="1" destOrd="0" presId="urn:microsoft.com/office/officeart/2005/8/layout/hierarchy1"/>
    <dgm:cxn modelId="{AA1DCC85-C887-4860-B478-5AE97191C9AB}" type="presParOf" srcId="{FB6313A0-FC55-48AD-9862-63935704CF98}" destId="{5969B8C7-EB91-41EC-8E65-20695076F4B0}" srcOrd="0" destOrd="0" presId="urn:microsoft.com/office/officeart/2005/8/layout/hierarchy1"/>
    <dgm:cxn modelId="{4C9DC4B2-BFEC-4382-BD11-7ABBBA9121C1}" type="presParOf" srcId="{5969B8C7-EB91-41EC-8E65-20695076F4B0}" destId="{AFD69813-B6CD-48EB-A278-3B779D7B740E}" srcOrd="0" destOrd="0" presId="urn:microsoft.com/office/officeart/2005/8/layout/hierarchy1"/>
    <dgm:cxn modelId="{ECCD9B76-149C-4059-A433-19AA3CD0A4DD}" type="presParOf" srcId="{5969B8C7-EB91-41EC-8E65-20695076F4B0}" destId="{7A53FAB2-C8A7-467B-9EFF-1809E429840F}" srcOrd="1" destOrd="0" presId="urn:microsoft.com/office/officeart/2005/8/layout/hierarchy1"/>
    <dgm:cxn modelId="{7FAEA132-68CD-4A0C-9019-C7F72602FA4E}" type="presParOf" srcId="{FB6313A0-FC55-48AD-9862-63935704CF98}" destId="{DBE1A5E9-2EF4-4A1C-8D34-57ECFD8CE8D8}" srcOrd="1" destOrd="0" presId="urn:microsoft.com/office/officeart/2005/8/layout/hierarchy1"/>
    <dgm:cxn modelId="{70B84ECC-B22A-41AD-9828-180A8570D18C}" type="presParOf" srcId="{047775D4-CA81-47DD-98EB-A5C215C37D58}" destId="{96E41D51-3D09-4337-88BD-780F93753FC3}" srcOrd="2" destOrd="0" presId="urn:microsoft.com/office/officeart/2005/8/layout/hierarchy1"/>
    <dgm:cxn modelId="{FEA1A621-74CB-498D-91DE-CB2183D63D03}" type="presParOf" srcId="{047775D4-CA81-47DD-98EB-A5C215C37D58}" destId="{FD2AAFBA-E436-4716-8F44-0E4C097ACD48}" srcOrd="3" destOrd="0" presId="urn:microsoft.com/office/officeart/2005/8/layout/hierarchy1"/>
    <dgm:cxn modelId="{DC23C652-FACD-4D0B-B7C5-69BDECFECC7D}" type="presParOf" srcId="{FD2AAFBA-E436-4716-8F44-0E4C097ACD48}" destId="{588961DA-1818-4A39-9780-42135BBEC68C}" srcOrd="0" destOrd="0" presId="urn:microsoft.com/office/officeart/2005/8/layout/hierarchy1"/>
    <dgm:cxn modelId="{0E71AB77-A278-4323-B669-0C75CC35796D}" type="presParOf" srcId="{588961DA-1818-4A39-9780-42135BBEC68C}" destId="{F0ABE347-8D04-405D-B377-F4C9812A7F2B}" srcOrd="0" destOrd="0" presId="urn:microsoft.com/office/officeart/2005/8/layout/hierarchy1"/>
    <dgm:cxn modelId="{0379D7E7-1B16-48FD-A5C2-4B76A562BE07}" type="presParOf" srcId="{588961DA-1818-4A39-9780-42135BBEC68C}" destId="{6DC5E217-175E-4076-8E3F-54AFFCF2C49B}" srcOrd="1" destOrd="0" presId="urn:microsoft.com/office/officeart/2005/8/layout/hierarchy1"/>
    <dgm:cxn modelId="{787C0B0E-2A4C-4919-8165-76E04D469CDD}" type="presParOf" srcId="{FD2AAFBA-E436-4716-8F44-0E4C097ACD48}" destId="{CAEA7DA2-C063-4C13-856D-7ECBF458DC59}" srcOrd="1" destOrd="0" presId="urn:microsoft.com/office/officeart/2005/8/layout/hierarchy1"/>
    <dgm:cxn modelId="{28CCCB07-575C-410B-BB0C-FED2D53AF501}" type="presParOf" srcId="{047775D4-CA81-47DD-98EB-A5C215C37D58}" destId="{D56BE17C-F900-47A9-8538-07F57C542172}" srcOrd="4" destOrd="0" presId="urn:microsoft.com/office/officeart/2005/8/layout/hierarchy1"/>
    <dgm:cxn modelId="{1D6278FD-95B6-4882-95F0-BC88FCC231B0}" type="presParOf" srcId="{047775D4-CA81-47DD-98EB-A5C215C37D58}" destId="{5750AECA-7AED-491C-8720-37EC44D99BBD}" srcOrd="5" destOrd="0" presId="urn:microsoft.com/office/officeart/2005/8/layout/hierarchy1"/>
    <dgm:cxn modelId="{9AE502A1-4D79-4CFC-ABD1-B57DE2ACAF0A}" type="presParOf" srcId="{5750AECA-7AED-491C-8720-37EC44D99BBD}" destId="{8EC6F797-281B-422B-B656-A591FCB8005A}" srcOrd="0" destOrd="0" presId="urn:microsoft.com/office/officeart/2005/8/layout/hierarchy1"/>
    <dgm:cxn modelId="{7439387C-8990-4DBE-AE39-C38B754A0D62}" type="presParOf" srcId="{8EC6F797-281B-422B-B656-A591FCB8005A}" destId="{87B15673-2762-4892-974C-38DC3515AB3C}" srcOrd="0" destOrd="0" presId="urn:microsoft.com/office/officeart/2005/8/layout/hierarchy1"/>
    <dgm:cxn modelId="{8426E216-A756-4241-8704-27E66ECD0153}" type="presParOf" srcId="{8EC6F797-281B-422B-B656-A591FCB8005A}" destId="{5F4927BA-DF4D-4ED8-BA48-FF671CE666E8}" srcOrd="1" destOrd="0" presId="urn:microsoft.com/office/officeart/2005/8/layout/hierarchy1"/>
    <dgm:cxn modelId="{D85813F7-66CB-402D-AC26-BB346710D170}" type="presParOf" srcId="{5750AECA-7AED-491C-8720-37EC44D99BBD}" destId="{3CAF1B05-8657-4DB2-9E78-40EEC0480E2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tmp"/><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2057"/>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337356" cy="830997"/>
          </a:xfrm>
          <a:prstGeom prst="rect">
            <a:avLst/>
          </a:prstGeom>
          <a:noFill/>
        </p:spPr>
        <p:txBody>
          <a:bodyPr wrap="square" rtlCol="0">
            <a:spAutoFit/>
          </a:bodyPr>
          <a:lstStyle/>
          <a:p>
            <a:pPr algn="ctr"/>
            <a:r>
              <a:rPr lang="ar-EG" sz="4800" b="1" smtClean="0">
                <a:solidFill>
                  <a:srgbClr val="00B0F0"/>
                </a:solidFill>
                <a:latin typeface="Alexandria" charset="0"/>
                <a:cs typeface="Alexandria" charset="0"/>
              </a:rPr>
              <a:t>الإعلام والمجتمع</a:t>
            </a:r>
            <a:endParaRPr lang="en-US" sz="4800" b="1" dirty="0">
              <a:solidFill>
                <a:srgbClr val="00B0F0"/>
              </a:solidFill>
              <a:latin typeface="Alexandria" charset="0"/>
              <a:cs typeface="Alexandria" charset="0"/>
            </a:endParaRPr>
          </a:p>
        </p:txBody>
      </p:sp>
      <p:sp>
        <p:nvSpPr>
          <p:cNvPr id="10" name="Rectangle: Rounded Corners 9"/>
          <p:cNvSpPr/>
          <p:nvPr/>
        </p:nvSpPr>
        <p:spPr>
          <a:xfrm>
            <a:off x="6718272" y="387703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solidFill>
                  <a:schemeClr val="tx1"/>
                </a:solidFill>
                <a:latin typeface="Alexandria" charset="0"/>
                <a:cs typeface="Alexandria" charset="0"/>
              </a:rPr>
              <a:t>المحاضرة الثانية</a:t>
            </a:r>
            <a:endParaRPr lang="en-US" sz="2800" b="1" dirty="0">
              <a:solidFill>
                <a:schemeClr val="tx1"/>
              </a:solidFill>
              <a:latin typeface="Alexandria" charset="0"/>
              <a:cs typeface="Alexandria" charset="0"/>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smtClean="0">
                <a:solidFill>
                  <a:srgbClr val="00B0F0"/>
                </a:solidFill>
                <a:latin typeface="Alexandria" charset="0"/>
                <a:cs typeface="Alexandria" charset="0"/>
              </a:rPr>
              <a:t>د/ نهلة صلاح</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smtClean="0">
                <a:solidFill>
                  <a:srgbClr val="00B0F0"/>
                </a:solidFill>
                <a:latin typeface="Alexandria" charset="0"/>
                <a:cs typeface="Alexandria" charset="0"/>
              </a:rPr>
              <a:t>إعداد</a:t>
            </a:r>
            <a:endParaRPr lang="en-US" sz="32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7808697" y="4843408"/>
            <a:ext cx="1744736" cy="461665"/>
          </a:xfrm>
          <a:prstGeom prst="rect">
            <a:avLst/>
          </a:prstGeom>
          <a:noFill/>
        </p:spPr>
        <p:txBody>
          <a:bodyPr wrap="square" rtlCol="0">
            <a:spAutoFit/>
          </a:bodyPr>
          <a:lstStyle/>
          <a:p>
            <a:r>
              <a:rPr lang="en-US" sz="2400" b="1" smtClean="0">
                <a:latin typeface="Alexandria" charset="0"/>
                <a:cs typeface="Alexandria" charset="0"/>
              </a:rPr>
              <a:t>DGM </a:t>
            </a:r>
            <a:r>
              <a:rPr lang="en-US" sz="2400" b="1" smtClean="0">
                <a:latin typeface="Alexandria" charset="0"/>
                <a:cs typeface="Alexandria" charset="0"/>
              </a:rPr>
              <a:t>226</a:t>
            </a:r>
            <a:endParaRPr lang="en-US" sz="2400" b="1" dirty="0">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8191" y="2435650"/>
            <a:ext cx="7397006" cy="3064429"/>
          </a:xfrm>
          <a:prstGeom prst="rect">
            <a:avLst/>
          </a:prstGeom>
          <a:noFill/>
        </p:spPr>
        <p:txBody>
          <a:bodyPr wrap="square" rtlCol="0">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sz="2400" b="1" smtClean="0">
                <a:latin typeface="Simplified Arabic" panose="02020603050405020304" pitchFamily="18" charset="-78"/>
                <a:cs typeface="Simplified Arabic" panose="02020603050405020304" pitchFamily="18" charset="-78"/>
              </a:rPr>
              <a:t>مقدمة عن تأثيرات الإعلام الرقمي على المستخدمين  .</a:t>
            </a:r>
          </a:p>
          <a:p>
            <a:pPr marL="285750" indent="-285750" algn="just"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ت</a:t>
            </a:r>
            <a:r>
              <a:rPr lang="ar-EG" sz="2400" b="1" smtClean="0">
                <a:latin typeface="Simplified Arabic" panose="02020603050405020304" pitchFamily="18" charset="-78"/>
                <a:cs typeface="Simplified Arabic" panose="02020603050405020304" pitchFamily="18" charset="-78"/>
              </a:rPr>
              <a:t>أثيرات الإعلام الرقمي الاجتماعية الإيجابية على المستخدمين. </a:t>
            </a:r>
            <a:endParaRPr lang="en-US" sz="2400" b="1">
              <a:latin typeface="Simplified Arabic" panose="02020603050405020304" pitchFamily="18" charset="-78"/>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EG" sz="2400" b="1">
                <a:latin typeface="Simplified Arabic" panose="02020603050405020304" pitchFamily="18" charset="-78"/>
                <a:cs typeface="Simplified Arabic" panose="02020603050405020304" pitchFamily="18" charset="-78"/>
              </a:rPr>
              <a:t>‏تأثيرات الإعلام الرقمي الاجتماعية </a:t>
            </a:r>
            <a:r>
              <a:rPr lang="ar-EG" sz="2400" b="1" smtClean="0">
                <a:latin typeface="Simplified Arabic" panose="02020603050405020304" pitchFamily="18" charset="-78"/>
                <a:cs typeface="Simplified Arabic" panose="02020603050405020304" pitchFamily="18" charset="-78"/>
              </a:rPr>
              <a:t>السلبية </a:t>
            </a:r>
            <a:r>
              <a:rPr lang="ar-EG" sz="2400" b="1">
                <a:latin typeface="Simplified Arabic" panose="02020603050405020304" pitchFamily="18" charset="-78"/>
                <a:cs typeface="Simplified Arabic" panose="02020603050405020304" pitchFamily="18" charset="-78"/>
              </a:rPr>
              <a:t>على المستخدمين .</a:t>
            </a:r>
            <a:endParaRPr lang="en-US" sz="2400" b="1">
              <a:latin typeface="Simplified Arabic" panose="02020603050405020304" pitchFamily="18" charset="-78"/>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ü"/>
            </a:pPr>
            <a:r>
              <a:rPr lang="ar-EG" sz="2400" b="1" smtClean="0">
                <a:latin typeface="Simplified Arabic" panose="02020603050405020304" pitchFamily="18" charset="-78"/>
                <a:cs typeface="Simplified Arabic" panose="02020603050405020304" pitchFamily="18" charset="-78"/>
              </a:rPr>
              <a:t>تأثيرات </a:t>
            </a:r>
            <a:r>
              <a:rPr lang="ar-EG" sz="2400" b="1">
                <a:latin typeface="Simplified Arabic" panose="02020603050405020304" pitchFamily="18" charset="-78"/>
                <a:cs typeface="Simplified Arabic" panose="02020603050405020304" pitchFamily="18" charset="-78"/>
              </a:rPr>
              <a:t>الإعلام الرقمي السلبية على مستوى الفرد</a:t>
            </a:r>
            <a:r>
              <a:rPr lang="ar-EG" sz="2400" b="1" smtClean="0">
                <a:latin typeface="Simplified Arabic" panose="02020603050405020304" pitchFamily="18" charset="-78"/>
                <a:cs typeface="Simplified Arabic" panose="02020603050405020304" pitchFamily="18" charset="-78"/>
              </a:rPr>
              <a:t> .</a:t>
            </a:r>
          </a:p>
          <a:p>
            <a:pPr marL="342900" indent="-342900" algn="just" rtl="1">
              <a:lnSpc>
                <a:spcPct val="110000"/>
              </a:lnSpc>
              <a:spcBef>
                <a:spcPts val="110"/>
              </a:spcBef>
              <a:spcAft>
                <a:spcPts val="110"/>
              </a:spcAft>
              <a:buFont typeface="Wingdings" panose="05000000000000000000" pitchFamily="2" charset="2"/>
              <a:buChar char="ü"/>
            </a:pPr>
            <a:r>
              <a:rPr lang="ar-EG" sz="2400" b="1">
                <a:latin typeface="Simplified Arabic" panose="02020603050405020304" pitchFamily="18" charset="-78"/>
                <a:cs typeface="Simplified Arabic" panose="02020603050405020304" pitchFamily="18" charset="-78"/>
              </a:rPr>
              <a:t>تأثيرات الإعلام الرقمي </a:t>
            </a:r>
            <a:r>
              <a:rPr lang="ar-EG" sz="2400" b="1" smtClean="0">
                <a:latin typeface="Simplified Arabic" panose="02020603050405020304" pitchFamily="18" charset="-78"/>
                <a:cs typeface="Simplified Arabic" panose="02020603050405020304" pitchFamily="18" charset="-78"/>
              </a:rPr>
              <a:t>السلبيةعلى </a:t>
            </a:r>
            <a:r>
              <a:rPr lang="ar-EG" sz="2400" b="1">
                <a:latin typeface="Simplified Arabic" panose="02020603050405020304" pitchFamily="18" charset="-78"/>
                <a:cs typeface="Simplified Arabic" panose="02020603050405020304" pitchFamily="18" charset="-78"/>
              </a:rPr>
              <a:t>البنية الاجتماعية والفكرية والقيمية للأسرة </a:t>
            </a:r>
            <a:r>
              <a:rPr lang="ar-EG" sz="2400" b="1" smtClean="0">
                <a:latin typeface="Simplified Arabic" panose="02020603050405020304" pitchFamily="18" charset="-78"/>
                <a:cs typeface="Simplified Arabic" panose="02020603050405020304" pitchFamily="18" charset="-78"/>
              </a:rPr>
              <a:t>العربية.</a:t>
            </a:r>
          </a:p>
          <a:p>
            <a:pPr marL="342900" indent="-342900" algn="just" rtl="1">
              <a:lnSpc>
                <a:spcPct val="110000"/>
              </a:lnSpc>
              <a:spcBef>
                <a:spcPts val="110"/>
              </a:spcBef>
              <a:spcAft>
                <a:spcPts val="110"/>
              </a:spcAft>
              <a:buFont typeface="Wingdings" panose="05000000000000000000" pitchFamily="2" charset="2"/>
              <a:buChar char="ü"/>
            </a:pPr>
            <a:endParaRPr lang="ar-EG" sz="2400" b="1" smtClean="0">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17660" y="126238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smtClean="0">
                <a:solidFill>
                  <a:schemeClr val="bg1"/>
                </a:solidFill>
                <a:latin typeface="Simplified Arabic" panose="02020603050405020304" pitchFamily="18" charset="-78"/>
                <a:cs typeface="Simplified Arabic" panose="02020603050405020304" pitchFamily="18" charset="-78"/>
              </a:rPr>
              <a:t>محاور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31559" y="1446663"/>
            <a:ext cx="6222242" cy="4730300"/>
          </a:xfrm>
        </p:spPr>
        <p:txBody>
          <a:bodyPr>
            <a:no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بما أن تكنولوجيا الاتصال أصبحت شديدة الالتصاق بالحياة اليومية للإنسان؛ ‏حيث أصبح من الصعب جدا أن نتخلى عنها، ‏</a:t>
            </a:r>
            <a:r>
              <a:rPr lang="ar-EG" sz="2400" b="1">
                <a:latin typeface="Simplified Arabic" panose="02020603050405020304" pitchFamily="18" charset="-78"/>
                <a:cs typeface="Simplified Arabic" panose="02020603050405020304" pitchFamily="18" charset="-78"/>
              </a:rPr>
              <a:t>فقد أثرت هذه التكنولوجيا في حياة الأفراد وأصبحت محور أساسي تبنا عليه حياتهم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ويتجلى تأثيرها الكبير عندما </a:t>
            </a:r>
            <a:r>
              <a:rPr lang="ar-EG" sz="2400" b="1" smtClean="0">
                <a:latin typeface="Simplified Arabic" panose="02020603050405020304" pitchFamily="18" charset="-78"/>
                <a:cs typeface="Simplified Arabic" panose="02020603050405020304" pitchFamily="18" charset="-78"/>
              </a:rPr>
              <a:t>نتطرق </a:t>
            </a:r>
            <a:r>
              <a:rPr lang="ar-EG" sz="2400" b="1">
                <a:latin typeface="Simplified Arabic" panose="02020603050405020304" pitchFamily="18" charset="-78"/>
                <a:cs typeface="Simplified Arabic" panose="02020603050405020304" pitchFamily="18" charset="-78"/>
              </a:rPr>
              <a:t>لتطبيقاتها الأكثر تداولًا الوسائط المتعددة والإنترنت</a:t>
            </a:r>
            <a:r>
              <a:rPr lang="ar-EG" sz="2400">
                <a:latin typeface="Simplified Arabic" panose="02020603050405020304" pitchFamily="18" charset="-78"/>
                <a:cs typeface="Simplified Arabic" panose="02020603050405020304" pitchFamily="18" charset="-78"/>
              </a:rPr>
              <a:t>، ‏والتي أتاحت للأفراد آفاقا واسعة للقيام بالتواصل</a:t>
            </a:r>
            <a:r>
              <a:rPr lang="ar-EG" sz="2400"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ar-EG" sz="2400" smtClean="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لقد أدت التطورات الحاصلة في ميدان تكنولوجيا الإعلام والاتصال الحديثة </a:t>
            </a:r>
            <a:r>
              <a:rPr lang="ar-EG" sz="2400" b="1">
                <a:latin typeface="Simplified Arabic" panose="02020603050405020304" pitchFamily="18" charset="-78"/>
                <a:cs typeface="Simplified Arabic" panose="02020603050405020304" pitchFamily="18" charset="-78"/>
              </a:rPr>
              <a:t>إلى خلق العديد من المخاوف وإثارة الكثير من الجدل حول مخاطرها النفسية والاجتماعية والثقافية الناتجة عن مضامين هذه </a:t>
            </a:r>
            <a:r>
              <a:rPr lang="ar-EG" sz="2400" b="1" smtClean="0">
                <a:latin typeface="Simplified Arabic" panose="02020603050405020304" pitchFamily="18" charset="-78"/>
                <a:cs typeface="Simplified Arabic" panose="02020603050405020304" pitchFamily="18" charset="-78"/>
              </a:rPr>
              <a:t>التكنولوجيا </a:t>
            </a:r>
            <a:r>
              <a:rPr lang="ar-EG" sz="2400" b="1">
                <a:latin typeface="Simplified Arabic" panose="02020603050405020304" pitchFamily="18" charset="-78"/>
                <a:cs typeface="Simplified Arabic" panose="02020603050405020304" pitchFamily="18" charset="-78"/>
              </a:rPr>
              <a:t>والقادمة إلينا في شكل برامج وحصص وأفلام وفيديوهات مستوردة من الدول الغربية</a:t>
            </a:r>
            <a:endParaRPr lang="en-US" sz="2400" b="1">
              <a:latin typeface="Simplified Arabic" panose="02020603050405020304" pitchFamily="18" charset="-78"/>
              <a:cs typeface="Simplified Arabic" panose="02020603050405020304" pitchFamily="18" charset="-78"/>
            </a:endParaRPr>
          </a:p>
        </p:txBody>
      </p:sp>
      <p:sp>
        <p:nvSpPr>
          <p:cNvPr id="5" name="TextBox 3"/>
          <p:cNvSpPr txBox="1"/>
          <p:nvPr/>
        </p:nvSpPr>
        <p:spPr>
          <a:xfrm>
            <a:off x="9264625" y="6266748"/>
            <a:ext cx="2616200" cy="400110"/>
          </a:xfrm>
          <a:prstGeom prst="rect">
            <a:avLst/>
          </a:prstGeom>
          <a:noFill/>
        </p:spPr>
        <p:txBody>
          <a:bodyPr wrap="square" rtlCol="0">
            <a:spAutoFit/>
          </a:bodyPr>
          <a:lstStyle/>
          <a:p>
            <a:pPr algn="ctr"/>
            <a:r>
              <a:rPr lang="en-US" sz="2000" b="1" dirty="0"/>
              <a:t>www.midocean.ae</a:t>
            </a:r>
          </a:p>
        </p:txBody>
      </p:sp>
      <p:sp>
        <p:nvSpPr>
          <p:cNvPr id="14" name="Rectangle: Rounded Corners 33"/>
          <p:cNvSpPr>
            <a:spLocks noGrp="1"/>
          </p:cNvSpPr>
          <p:nvPr>
            <p:ph type="title"/>
          </p:nvPr>
        </p:nvSpPr>
        <p:spPr>
          <a:xfrm>
            <a:off x="2838734" y="365126"/>
            <a:ext cx="8515065" cy="84952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smtClean="0">
                <a:solidFill>
                  <a:schemeClr val="bg1"/>
                </a:solidFill>
                <a:latin typeface="Alexandria" charset="0"/>
                <a:cs typeface="Alexandria" charset="0"/>
              </a:rPr>
              <a:t>مقدمة عن تأثيرات الإعلام الرقمي على المستخدمين</a:t>
            </a:r>
            <a:endParaRPr lang="en-US" sz="3600" b="1" dirty="0">
              <a:solidFill>
                <a:schemeClr val="bg1"/>
              </a:solidFill>
              <a:latin typeface="Alexandria" charset="0"/>
              <a:cs typeface="Alexandria" charset="0"/>
            </a:endParaRPr>
          </a:p>
        </p:txBody>
      </p:sp>
      <p:sp>
        <p:nvSpPr>
          <p:cNvPr id="8"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10"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00251" y="1446662"/>
            <a:ext cx="4653886" cy="4820086"/>
          </a:xfrm>
          <a:prstGeom prst="rect">
            <a:avLst/>
          </a:prstGeom>
        </p:spPr>
      </p:pic>
    </p:spTree>
    <p:extLst>
      <p:ext uri="{BB962C8B-B14F-4D97-AF65-F5344CB8AC3E}">
        <p14:creationId xmlns:p14="http://schemas.microsoft.com/office/powerpoint/2010/main" val="1733623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528550"/>
            <a:ext cx="6960357" cy="4503760"/>
          </a:xfrm>
        </p:spPr>
        <p:txBody>
          <a:bodyPr>
            <a:no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والتي ‏قد يكون لها </a:t>
            </a:r>
            <a:r>
              <a:rPr lang="ar-EG" sz="2400" b="1">
                <a:latin typeface="Simplified Arabic" panose="02020603050405020304" pitchFamily="18" charset="-78"/>
                <a:cs typeface="Simplified Arabic" panose="02020603050405020304" pitchFamily="18" charset="-78"/>
              </a:rPr>
              <a:t>تأثير سلبي على </a:t>
            </a:r>
            <a:r>
              <a:rPr lang="ar-EG" sz="2400" b="1" smtClean="0">
                <a:latin typeface="Simplified Arabic" panose="02020603050405020304" pitchFamily="18" charset="-78"/>
                <a:cs typeface="Simplified Arabic" panose="02020603050405020304" pitchFamily="18" charset="-78"/>
              </a:rPr>
              <a:t>نفسيتنا </a:t>
            </a:r>
            <a:r>
              <a:rPr lang="ar-EG" sz="2400" b="1">
                <a:latin typeface="Simplified Arabic" panose="02020603050405020304" pitchFamily="18" charset="-78"/>
                <a:cs typeface="Simplified Arabic" panose="02020603050405020304" pitchFamily="18" charset="-78"/>
              </a:rPr>
              <a:t>وقيمنا وعاداتنا وتقاليدنا وأعرفنا السائدة داخل المجتمع</a:t>
            </a:r>
            <a:r>
              <a:rPr lang="ar-EG" sz="2400">
                <a:latin typeface="Simplified Arabic" panose="02020603050405020304" pitchFamily="18" charset="-78"/>
                <a:cs typeface="Simplified Arabic" panose="02020603050405020304" pitchFamily="18" charset="-78"/>
              </a:rPr>
              <a:t>، </a:t>
            </a:r>
            <a:r>
              <a:rPr lang="ar-EG" sz="2400" smtClean="0">
                <a:latin typeface="Simplified Arabic" panose="02020603050405020304" pitchFamily="18" charset="-78"/>
                <a:cs typeface="Simplified Arabic" panose="02020603050405020304" pitchFamily="18" charset="-78"/>
              </a:rPr>
              <a:t>وكانت </a:t>
            </a:r>
            <a:r>
              <a:rPr lang="ar-EG" sz="2400">
                <a:latin typeface="Simplified Arabic" panose="02020603050405020304" pitchFamily="18" charset="-78"/>
                <a:cs typeface="Simplified Arabic" panose="02020603050405020304" pitchFamily="18" charset="-78"/>
              </a:rPr>
              <a:t>العديد من الدراسات العلمية ترى أن العادات والتقاليد والقيم التي يقوم عليها أي مجتمع تعد من أصعب ما يمكن التأثير فيه، </a:t>
            </a:r>
            <a:r>
              <a:rPr lang="ar-EG" sz="2400" b="1">
                <a:latin typeface="Simplified Arabic" panose="02020603050405020304" pitchFamily="18" charset="-78"/>
                <a:cs typeface="Simplified Arabic" panose="02020603050405020304" pitchFamily="18" charset="-78"/>
              </a:rPr>
              <a:t>ولكن ما يحدث اليوم في واقعنا غير ما كان السائد في الماضي</a:t>
            </a:r>
            <a:r>
              <a:rPr lang="ar-EG" sz="2400" smtClean="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فقد </a:t>
            </a:r>
            <a:r>
              <a:rPr lang="ar-EG" sz="2400" b="1">
                <a:latin typeface="Simplified Arabic" panose="02020603050405020304" pitchFamily="18" charset="-78"/>
                <a:cs typeface="Simplified Arabic" panose="02020603050405020304" pitchFamily="18" charset="-78"/>
              </a:rPr>
              <a:t>يخطئ من يظن بأن هذه المعايير والموازين التي يقوم عليها المجتمع عصية على التغيير في ظل عالم مفتوح على كل الجبهات في ظل تكنولوجيا الإعلام والاتصال المتطورة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التي فتحت أمام الإنسان آفاق غير محدودة في التعرف على ثقافات وعادات وأنماط وتقاليد </a:t>
            </a:r>
            <a:r>
              <a:rPr lang="ar-EG" sz="2400" b="1" smtClean="0">
                <a:latin typeface="Simplified Arabic" panose="02020603050405020304" pitchFamily="18" charset="-78"/>
                <a:cs typeface="Simplified Arabic" panose="02020603050405020304" pitchFamily="18" charset="-78"/>
              </a:rPr>
              <a:t>و طقوس </a:t>
            </a:r>
            <a:r>
              <a:rPr lang="ar-EG" sz="2400" b="1">
                <a:latin typeface="Simplified Arabic" panose="02020603050405020304" pitchFamily="18" charset="-78"/>
                <a:cs typeface="Simplified Arabic" panose="02020603050405020304" pitchFamily="18" charset="-78"/>
              </a:rPr>
              <a:t>وثقافة الشعوب </a:t>
            </a:r>
            <a:r>
              <a:rPr lang="ar-EG" sz="2400" b="1" smtClean="0">
                <a:latin typeface="Simplified Arabic" panose="02020603050405020304" pitchFamily="18" charset="-78"/>
                <a:cs typeface="Simplified Arabic" panose="02020603050405020304" pitchFamily="18" charset="-78"/>
              </a:rPr>
              <a:t>المتطورة.</a:t>
            </a:r>
            <a:endParaRPr lang="en-US" sz="2400"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528550"/>
            <a:ext cx="4162567" cy="4804012"/>
          </a:xfrm>
          <a:prstGeom prst="rect">
            <a:avLst/>
          </a:prstGeom>
        </p:spPr>
      </p:pic>
      <p:sp>
        <p:nvSpPr>
          <p:cNvPr id="9"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a:spLocks noGrp="1"/>
          </p:cNvSpPr>
          <p:nvPr>
            <p:ph type="title"/>
          </p:nvPr>
        </p:nvSpPr>
        <p:spPr>
          <a:xfrm>
            <a:off x="2606722" y="365126"/>
            <a:ext cx="8747078" cy="85761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smtClean="0">
                <a:solidFill>
                  <a:schemeClr val="bg1"/>
                </a:solidFill>
                <a:latin typeface="Alexandria" charset="0"/>
                <a:cs typeface="Alexandria" charset="0"/>
              </a:rPr>
              <a:t>مقدمة عن تأثيرات الإعلام الرقمي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1090124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31808" y="1625570"/>
            <a:ext cx="5921991" cy="4165742"/>
          </a:xfrm>
        </p:spPr>
        <p:txBody>
          <a:bodyPr>
            <a:normAutofit/>
          </a:bodyPr>
          <a:lstStyle/>
          <a:p>
            <a:pPr algn="just" rtl="1">
              <a:lnSpc>
                <a:spcPct val="110000"/>
              </a:lnSpc>
              <a:spcBef>
                <a:spcPts val="110"/>
              </a:spcBef>
              <a:spcAft>
                <a:spcPts val="110"/>
              </a:spcAft>
            </a:pPr>
            <a:r>
              <a:rPr lang="ar-EG">
                <a:latin typeface="Simplified Arabic" panose="02020603050405020304" pitchFamily="18" charset="-78"/>
                <a:cs typeface="Simplified Arabic" panose="02020603050405020304" pitchFamily="18" charset="-78"/>
              </a:rPr>
              <a:t>مما أدى بالعديد من الأفراد إلى </a:t>
            </a:r>
            <a:r>
              <a:rPr lang="ar-EG" b="1">
                <a:latin typeface="Simplified Arabic" panose="02020603050405020304" pitchFamily="18" charset="-78"/>
                <a:cs typeface="Simplified Arabic" panose="02020603050405020304" pitchFamily="18" charset="-78"/>
              </a:rPr>
              <a:t>الاقتداء بسلوكيات وعادات هذه الشعوب التي يشاهدونها ‏عبر هذه الوسائط المعلوماتية المتنوعة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ويعتبر ذلك في نظرهم تفتحًا على </a:t>
            </a:r>
            <a:r>
              <a:rPr lang="ar-EG" b="1" smtClean="0">
                <a:latin typeface="Simplified Arabic" panose="02020603050405020304" pitchFamily="18" charset="-78"/>
                <a:cs typeface="Simplified Arabic" panose="02020603050405020304" pitchFamily="18" charset="-78"/>
              </a:rPr>
              <a:t>الآخر </a:t>
            </a:r>
            <a:r>
              <a:rPr lang="ar-EG" b="1">
                <a:latin typeface="Simplified Arabic" panose="02020603050405020304" pitchFamily="18" charset="-78"/>
                <a:cs typeface="Simplified Arabic" panose="02020603050405020304" pitchFamily="18" charset="-78"/>
              </a:rPr>
              <a:t>ومواكبة لتطورات هذا </a:t>
            </a:r>
            <a:r>
              <a:rPr lang="ar-EG" b="1" smtClean="0">
                <a:latin typeface="Simplified Arabic" panose="02020603050405020304" pitchFamily="18" charset="-78"/>
                <a:cs typeface="Simplified Arabic" panose="02020603050405020304" pitchFamily="18" charset="-78"/>
              </a:rPr>
              <a:t>العصر</a:t>
            </a:r>
            <a:r>
              <a:rPr lang="ar-EG" smtClean="0">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pic>
        <p:nvPicPr>
          <p:cNvPr id="9"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77673" y="1637731"/>
            <a:ext cx="4544703" cy="4564501"/>
          </a:xfrm>
          <a:prstGeom prst="rect">
            <a:avLst/>
          </a:prstGeom>
        </p:spPr>
      </p:pic>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8" name="Rectangle: Rounded Corners 33"/>
          <p:cNvSpPr>
            <a:spLocks noGrp="1"/>
          </p:cNvSpPr>
          <p:nvPr>
            <p:ph type="title"/>
          </p:nvPr>
        </p:nvSpPr>
        <p:spPr>
          <a:xfrm>
            <a:off x="2838450" y="365125"/>
            <a:ext cx="8515350" cy="84931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ar-EG" sz="3600" b="1" smtClean="0">
                <a:solidFill>
                  <a:schemeClr val="bg1"/>
                </a:solidFill>
                <a:latin typeface="Alexandria" charset="0"/>
                <a:cs typeface="Alexandria" charset="0"/>
              </a:rPr>
              <a:t>مقدمة عن تأثيرات الإعلام الرقمي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82399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smtClean="0"/>
              <a:t>‏</a:t>
            </a:r>
            <a:endParaRPr lang="en-US"/>
          </a:p>
        </p:txBody>
      </p:sp>
      <p:sp>
        <p:nvSpPr>
          <p:cNvPr id="4" name="عنصر نائب للمحتوى 3"/>
          <p:cNvSpPr>
            <a:spLocks noGrp="1"/>
          </p:cNvSpPr>
          <p:nvPr>
            <p:ph sz="half" idx="2"/>
          </p:nvPr>
        </p:nvSpPr>
        <p:spPr>
          <a:xfrm>
            <a:off x="4763069" y="1506084"/>
            <a:ext cx="6590731" cy="4470824"/>
          </a:xfrm>
        </p:spPr>
        <p:txBody>
          <a:bodyPr>
            <a:normAutofit fontScale="92500" lnSpcReduction="10000"/>
          </a:bodyPr>
          <a:lstStyle/>
          <a:p>
            <a:pPr marL="0" indent="0" algn="just" rtl="1">
              <a:lnSpc>
                <a:spcPct val="110000"/>
              </a:lnSpc>
              <a:spcBef>
                <a:spcPts val="110"/>
              </a:spcBef>
              <a:spcAft>
                <a:spcPts val="110"/>
              </a:spcAft>
              <a:buNone/>
            </a:pPr>
            <a:r>
              <a:rPr lang="ar-EG" b="1" smtClean="0">
                <a:solidFill>
                  <a:srgbClr val="203E5F"/>
                </a:solidFill>
                <a:latin typeface="Simplified Arabic" panose="02020603050405020304" pitchFamily="18" charset="-78"/>
                <a:cs typeface="Simplified Arabic" panose="02020603050405020304" pitchFamily="18" charset="-78"/>
              </a:rPr>
              <a:t>أولًا: التأثيرات الإيجابية:</a:t>
            </a:r>
            <a:endParaRPr lang="en-US" b="1"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البحث </a:t>
            </a:r>
            <a:r>
              <a:rPr lang="ar-EG" b="1" u="sng">
                <a:solidFill>
                  <a:srgbClr val="203E5F"/>
                </a:solidFill>
                <a:latin typeface="Simplified Arabic" panose="02020603050405020304" pitchFamily="18" charset="-78"/>
                <a:cs typeface="Simplified Arabic" panose="02020603050405020304" pitchFamily="18" charset="-78"/>
              </a:rPr>
              <a:t>عن </a:t>
            </a:r>
            <a:r>
              <a:rPr lang="ar-EG" b="1" u="sng" smtClean="0">
                <a:solidFill>
                  <a:srgbClr val="203E5F"/>
                </a:solidFill>
                <a:latin typeface="Simplified Arabic" panose="02020603050405020304" pitchFamily="18" charset="-78"/>
                <a:cs typeface="Simplified Arabic" panose="02020603050405020304" pitchFamily="18" charset="-78"/>
              </a:rPr>
              <a:t>الوظائف:</a:t>
            </a:r>
          </a:p>
          <a:p>
            <a:pPr marL="0" indent="0" algn="just" rtl="1">
              <a:lnSpc>
                <a:spcPct val="11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تعد المواقع الاجتماعية  أكثر الوسائل </a:t>
            </a:r>
            <a:r>
              <a:rPr lang="ar-EG" sz="2600" smtClean="0">
                <a:latin typeface="Simplified Arabic" panose="02020603050405020304" pitchFamily="18" charset="-78"/>
                <a:cs typeface="Simplified Arabic" panose="02020603050405020304" pitchFamily="18" charset="-78"/>
              </a:rPr>
              <a:t>استخدامًا </a:t>
            </a:r>
            <a:r>
              <a:rPr lang="ar-EG" sz="2600">
                <a:latin typeface="Simplified Arabic" panose="02020603050405020304" pitchFamily="18" charset="-78"/>
                <a:cs typeface="Simplified Arabic" panose="02020603050405020304" pitchFamily="18" charset="-78"/>
              </a:rPr>
              <a:t>في البحث عن </a:t>
            </a:r>
            <a:r>
              <a:rPr lang="ar-EG" sz="2600" smtClean="0">
                <a:latin typeface="Simplified Arabic" panose="02020603050405020304" pitchFamily="18" charset="-78"/>
                <a:cs typeface="Simplified Arabic" panose="02020603050405020304" pitchFamily="18" charset="-78"/>
              </a:rPr>
              <a:t>الوظائف</a:t>
            </a:r>
            <a:r>
              <a:rPr lang="ar-EG" sz="2600">
                <a:latin typeface="Simplified Arabic" panose="02020603050405020304" pitchFamily="18" charset="-78"/>
                <a:cs typeface="Simplified Arabic" panose="02020603050405020304" pitchFamily="18" charset="-78"/>
              </a:rPr>
              <a:t>، فقد أشار استطلاع أجرته " </a:t>
            </a:r>
            <a:r>
              <a:rPr lang="ar-EG" sz="2600" b="1">
                <a:latin typeface="Simplified Arabic" panose="02020603050405020304" pitchFamily="18" charset="-78"/>
                <a:cs typeface="Simplified Arabic" panose="02020603050405020304" pitchFamily="18" charset="-78"/>
              </a:rPr>
              <a:t>كارير تشونيتي دوت كوم</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البوابة المتخصصة ‏في مجال التوظيف في منطقة الشرق الأوسط</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أن مواقع الشبكات الاجتماعية أصبحت من بين أكثر الوسائل استخداما للبحث عن وظائف وفرص التطور الوظيفي في منطقة الشرق الاوسط</a:t>
            </a:r>
            <a:r>
              <a:rPr lang="ar-EG" sz="2600">
                <a:latin typeface="Simplified Arabic" panose="02020603050405020304" pitchFamily="18" charset="-78"/>
                <a:cs typeface="Simplified Arabic" panose="02020603050405020304" pitchFamily="18" charset="-78"/>
              </a:rPr>
              <a:t>، وأظهر الاستطلاع </a:t>
            </a:r>
            <a:r>
              <a:rPr lang="ar-EG" sz="2600" b="1">
                <a:latin typeface="Simplified Arabic" panose="02020603050405020304" pitchFamily="18" charset="-78"/>
                <a:cs typeface="Simplified Arabic" panose="02020603050405020304" pitchFamily="18" charset="-78"/>
              </a:rPr>
              <a:t>أن </a:t>
            </a:r>
            <a:r>
              <a:rPr lang="en-US" sz="2600" b="1" smtClean="0">
                <a:latin typeface="Simplified Arabic" panose="02020603050405020304" pitchFamily="18" charset="-78"/>
                <a:cs typeface="Simplified Arabic" panose="02020603050405020304" pitchFamily="18" charset="-78"/>
              </a:rPr>
              <a:t>63</a:t>
            </a:r>
            <a:r>
              <a:rPr lang="ar-EG" sz="2600" b="1" smtClean="0">
                <a:latin typeface="Simplified Arabic" panose="02020603050405020304" pitchFamily="18" charset="-78"/>
                <a:cs typeface="Simplified Arabic" panose="02020603050405020304" pitchFamily="18" charset="-78"/>
              </a:rPr>
              <a:t>٪</a:t>
            </a:r>
            <a:r>
              <a:rPr lang="ar-EG" sz="2600" b="1">
                <a:latin typeface="Simplified Arabic" panose="02020603050405020304" pitchFamily="18" charset="-78"/>
                <a:cs typeface="Simplified Arabic" panose="02020603050405020304" pitchFamily="18" charset="-78"/>
              </a:rPr>
              <a:t>؜  الذين استطلعت آراؤهم يستخدمون تلك المواقع للبحث عن الوظائف</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مما جعل عملية البحث عن الوظائف تأتي في المرتبة الثانية من حيث الاستخدام لهذه المواقع بعد التواصل </a:t>
            </a:r>
            <a:r>
              <a:rPr lang="ar-EG" sz="2600" b="1" smtClean="0">
                <a:latin typeface="Simplified Arabic" panose="02020603050405020304" pitchFamily="18" charset="-78"/>
                <a:cs typeface="Simplified Arabic" panose="02020603050405020304" pitchFamily="18" charset="-78"/>
              </a:rPr>
              <a:t>الاجتماعي</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p:txBody>
      </p:sp>
      <p:sp>
        <p:nvSpPr>
          <p:cNvPr id="5" name="Rectangle: Rounded Corners 33"/>
          <p:cNvSpPr txBox="1">
            <a:spLocks/>
          </p:cNvSpPr>
          <p:nvPr/>
        </p:nvSpPr>
        <p:spPr>
          <a:xfrm>
            <a:off x="2838735" y="365125"/>
            <a:ext cx="8515065" cy="84952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الإيجابية على المستخدمين</a:t>
            </a:r>
            <a:endParaRPr lang="en-US" sz="3600" b="1" dirty="0">
              <a:solidFill>
                <a:schemeClr val="bg1"/>
              </a:solidFill>
              <a:latin typeface="Alexandria" charset="0"/>
              <a:cs typeface="Alexandria" charset="0"/>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86602" y="1690688"/>
            <a:ext cx="4299045" cy="4587282"/>
          </a:xfrm>
        </p:spPr>
      </p:pic>
    </p:spTree>
    <p:extLst>
      <p:ext uri="{BB962C8B-B14F-4D97-AF65-F5344CB8AC3E}">
        <p14:creationId xmlns:p14="http://schemas.microsoft.com/office/powerpoint/2010/main" val="1124287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86149" y="1675500"/>
            <a:ext cx="6166514" cy="4138447"/>
          </a:xfrm>
        </p:spPr>
        <p:txBody>
          <a:bodyPr>
            <a:normAutofit/>
          </a:bodyPr>
          <a:lstStyle/>
          <a:p>
            <a:pPr algn="just" rtl="1">
              <a:lnSpc>
                <a:spcPct val="110000"/>
              </a:lnSpc>
              <a:spcBef>
                <a:spcPts val="110"/>
              </a:spcBef>
              <a:spcAft>
                <a:spcPts val="110"/>
              </a:spcAft>
              <a:buFont typeface="Wingdings" panose="05000000000000000000" pitchFamily="2" charset="2"/>
              <a:buChar char="Ø"/>
            </a:pPr>
            <a:r>
              <a:rPr lang="ar-EG">
                <a:latin typeface="Simplified Arabic" panose="02020603050405020304" pitchFamily="18" charset="-78"/>
                <a:cs typeface="Simplified Arabic" panose="02020603050405020304" pitchFamily="18" charset="-78"/>
              </a:rPr>
              <a:t>وعلاوة على ذلك، يقضي المستخدمون لمواقع الشبكات الاجتماعية </a:t>
            </a:r>
            <a:r>
              <a:rPr lang="ar-EG" b="1">
                <a:latin typeface="Simplified Arabic" panose="02020603050405020304" pitchFamily="18" charset="-78"/>
                <a:cs typeface="Simplified Arabic" panose="02020603050405020304" pitchFamily="18" charset="-78"/>
              </a:rPr>
              <a:t>بين </a:t>
            </a:r>
            <a:r>
              <a:rPr lang="en-US" b="1">
                <a:latin typeface="Simplified Arabic" panose="02020603050405020304" pitchFamily="18" charset="-78"/>
                <a:cs typeface="Simplified Arabic" panose="02020603050405020304" pitchFamily="18" charset="-78"/>
              </a:rPr>
              <a:t>30</a:t>
            </a:r>
            <a:r>
              <a:rPr lang="ar-EG" b="1">
                <a:latin typeface="Simplified Arabic" panose="02020603050405020304" pitchFamily="18" charset="-78"/>
                <a:cs typeface="Simplified Arabic" panose="02020603050405020304" pitchFamily="18" charset="-78"/>
              </a:rPr>
              <a:t> دقيقة إلى </a:t>
            </a:r>
            <a:r>
              <a:rPr lang="en-US" b="1">
                <a:latin typeface="Simplified Arabic" panose="02020603050405020304" pitchFamily="18" charset="-78"/>
                <a:cs typeface="Simplified Arabic" panose="02020603050405020304" pitchFamily="18" charset="-78"/>
              </a:rPr>
              <a:t>4</a:t>
            </a:r>
            <a:r>
              <a:rPr lang="ar-EG" b="1">
                <a:latin typeface="Simplified Arabic" panose="02020603050405020304" pitchFamily="18" charset="-78"/>
                <a:cs typeface="Simplified Arabic" panose="02020603050405020304" pitchFamily="18" charset="-78"/>
              </a:rPr>
              <a:t> ساعات يوميًا للتواصل مع شبكاتهم والبحث عن وظائف</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وفي الحالات القصوى يقضي بعض الأفراد ما يصل إلى ثمان ساعات يوميًا في هذه المواقع الإلكترونية</a:t>
            </a:r>
            <a:r>
              <a:rPr lang="ar-EG">
                <a:latin typeface="Simplified Arabic" panose="02020603050405020304" pitchFamily="18" charset="-78"/>
                <a:cs typeface="Simplified Arabic" panose="02020603050405020304" pitchFamily="18" charset="-78"/>
              </a:rPr>
              <a:t>. </a:t>
            </a:r>
            <a:endParaRPr lang="en-US" b="1">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56596" y="365126"/>
            <a:ext cx="8897203" cy="109748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الإيجابية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32263" y="1675500"/>
            <a:ext cx="4311555" cy="4701518"/>
          </a:xfrm>
        </p:spPr>
      </p:pic>
    </p:spTree>
    <p:extLst>
      <p:ext uri="{BB962C8B-B14F-4D97-AF65-F5344CB8AC3E}">
        <p14:creationId xmlns:p14="http://schemas.microsoft.com/office/powerpoint/2010/main" val="3838442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2" name="عنصر نائب للمحتوى 1"/>
          <p:cNvSpPr>
            <a:spLocks noGrp="1"/>
          </p:cNvSpPr>
          <p:nvPr>
            <p:ph sz="half" idx="2"/>
          </p:nvPr>
        </p:nvSpPr>
        <p:spPr>
          <a:xfrm>
            <a:off x="4585648" y="1825625"/>
            <a:ext cx="6768151" cy="4083856"/>
          </a:xfrm>
        </p:spPr>
        <p:txBody>
          <a:bodyPr>
            <a:normAutofit/>
          </a:bodyPr>
          <a:lstStyle/>
          <a:p>
            <a:pPr marL="0" indent="0" algn="r">
              <a:buNone/>
            </a:pPr>
            <a:r>
              <a:rPr lang="ar-EG" b="1" u="sng" smtClean="0">
                <a:solidFill>
                  <a:srgbClr val="203E5F"/>
                </a:solidFill>
                <a:latin typeface="Simplified Arabic" panose="02020603050405020304" pitchFamily="18" charset="-78"/>
                <a:cs typeface="Simplified Arabic" panose="02020603050405020304" pitchFamily="18" charset="-78"/>
              </a:rPr>
              <a:t>تكوين صداقات:</a:t>
            </a:r>
            <a:r>
              <a:rPr lang="en-US" b="1" smtClean="0">
                <a:solidFill>
                  <a:srgbClr val="203E5F"/>
                </a:solidFill>
                <a:latin typeface="Simplified Arabic" panose="02020603050405020304" pitchFamily="18" charset="-78"/>
                <a:cs typeface="Simplified Arabic" panose="02020603050405020304" pitchFamily="18" charset="-78"/>
              </a:rPr>
              <a:t> .2</a:t>
            </a:r>
            <a:r>
              <a:rPr lang="ar-EG" b="1" smtClean="0">
                <a:solidFill>
                  <a:srgbClr val="203E5F"/>
                </a:solidFill>
                <a:latin typeface="Simplified Arabic" panose="02020603050405020304" pitchFamily="18" charset="-78"/>
                <a:cs typeface="Simplified Arabic" panose="02020603050405020304" pitchFamily="18" charset="-78"/>
              </a:rPr>
              <a:t> </a:t>
            </a:r>
          </a:p>
          <a:p>
            <a:pPr marL="0" indent="0" algn="just">
              <a:lnSpc>
                <a:spcPct val="110000"/>
              </a:lnSpc>
              <a:spcBef>
                <a:spcPts val="110"/>
              </a:spcBef>
              <a:spcAft>
                <a:spcPts val="110"/>
              </a:spcAft>
              <a:buNone/>
            </a:pPr>
            <a:r>
              <a:rPr lang="ar-EG" sz="2400" smtClean="0">
                <a:latin typeface="Simplified Arabic" panose="02020603050405020304" pitchFamily="18" charset="-78"/>
                <a:cs typeface="Simplified Arabic" panose="02020603050405020304" pitchFamily="18" charset="-78"/>
              </a:rPr>
              <a:t>سهلت </a:t>
            </a:r>
            <a:r>
              <a:rPr lang="ar-EG" sz="2400">
                <a:latin typeface="Simplified Arabic" panose="02020603050405020304" pitchFamily="18" charset="-78"/>
                <a:cs typeface="Simplified Arabic" panose="02020603050405020304" pitchFamily="18" charset="-78"/>
              </a:rPr>
              <a:t>شبكات التواصل الاجتماعي تكوين الصداقات؛ </a:t>
            </a:r>
            <a:r>
              <a:rPr lang="ar-EG" sz="2400" b="1">
                <a:latin typeface="Simplified Arabic" panose="02020603050405020304" pitchFamily="18" charset="-78"/>
                <a:cs typeface="Simplified Arabic" panose="02020603050405020304" pitchFamily="18" charset="-78"/>
              </a:rPr>
              <a:t>حيث تجمع هذه الشبكات بين الصداقات الواقعية والصداقات الافتراضية والفرضية الأساسية التي تقوم هذه الصداقات هى مشاركة الاهتمامات</a:t>
            </a:r>
            <a:r>
              <a:rPr lang="ar-EG" sz="2400">
                <a:latin typeface="Simplified Arabic" panose="02020603050405020304" pitchFamily="18" charset="-78"/>
                <a:cs typeface="Simplified Arabic" panose="02020603050405020304" pitchFamily="18" charset="-78"/>
              </a:rPr>
              <a:t>؛ حيث أظهرت نتائج دراسة مسحية </a:t>
            </a:r>
            <a:r>
              <a:rPr lang="ar-EG" sz="2400" b="1">
                <a:latin typeface="Simplified Arabic" panose="02020603050405020304" pitchFamily="18" charset="-78"/>
                <a:cs typeface="Simplified Arabic" panose="02020603050405020304" pitchFamily="18" charset="-78"/>
              </a:rPr>
              <a:t>أجراها مركز بيو الأمريكي للأبحاث</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أن ‏الفيس بوك يساعد في تكوين صداقات أفضل وأن مستخدمي الفيس بوك أكثر ثقة ولديهم قدر أكبر من الأصدقاء المقربين ودرجة انخراطهم المدنية والسياسية أعلى</a:t>
            </a:r>
            <a:r>
              <a:rPr lang="ar-EG" sz="2400">
                <a:latin typeface="Simplified Arabic" panose="02020603050405020304" pitchFamily="18" charset="-78"/>
                <a:cs typeface="Simplified Arabic" panose="02020603050405020304" pitchFamily="18" charset="-78"/>
              </a:rPr>
              <a:t>، ‏وأن من يستخدمون مواقع </a:t>
            </a:r>
            <a:r>
              <a:rPr lang="ar-EG" sz="2400" smtClean="0">
                <a:latin typeface="Simplified Arabic" panose="02020603050405020304" pitchFamily="18" charset="-78"/>
                <a:cs typeface="Simplified Arabic" panose="02020603050405020304" pitchFamily="18" charset="-78"/>
              </a:rPr>
              <a:t>مثل: </a:t>
            </a:r>
            <a:r>
              <a:rPr lang="ar-EG" sz="2400" b="1">
                <a:latin typeface="Simplified Arabic" panose="02020603050405020304" pitchFamily="18" charset="-78"/>
                <a:cs typeface="Simplified Arabic" panose="02020603050405020304" pitchFamily="18" charset="-78"/>
              </a:rPr>
              <a:t>الفيس لديهم عدد أكبر من </a:t>
            </a:r>
            <a:r>
              <a:rPr lang="ar-EG" sz="2400" b="1" smtClean="0">
                <a:latin typeface="Simplified Arabic" panose="02020603050405020304" pitchFamily="18" charset="-78"/>
                <a:cs typeface="Simplified Arabic" panose="02020603050405020304" pitchFamily="18" charset="-78"/>
              </a:rPr>
              <a:t>العلاقات الوثقية.</a:t>
            </a:r>
            <a:endParaRPr lang="en-US" sz="2400" b="1" u="sng">
              <a:solidFill>
                <a:srgbClr val="203E5F"/>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18616" y="1695702"/>
            <a:ext cx="3903258" cy="4500382"/>
          </a:xfrm>
        </p:spPr>
      </p:pic>
      <p:sp>
        <p:nvSpPr>
          <p:cNvPr id="9" name="Rectangle: Rounded Corners 33"/>
          <p:cNvSpPr txBox="1">
            <a:spLocks noGrp="1"/>
          </p:cNvSpPr>
          <p:nvPr>
            <p:ph type="title"/>
          </p:nvPr>
        </p:nvSpPr>
        <p:spPr>
          <a:xfrm>
            <a:off x="2702256" y="365125"/>
            <a:ext cx="8651543" cy="105424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الإيجابية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2463535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688609" y="365125"/>
            <a:ext cx="8625386" cy="96467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الإيجابية على المستخدمين</a:t>
            </a:r>
            <a:endParaRPr lang="en-US" sz="3600" b="1" dirty="0">
              <a:solidFill>
                <a:schemeClr val="bg1"/>
              </a:solidFill>
              <a:latin typeface="Alexandria" charset="0"/>
              <a:cs typeface="Alexandria" charset="0"/>
            </a:endParaRPr>
          </a:p>
        </p:txBody>
      </p:sp>
      <p:sp>
        <p:nvSpPr>
          <p:cNvPr id="3" name="عنصر نائب للمحتوى 2"/>
          <p:cNvSpPr>
            <a:spLocks noGrp="1"/>
          </p:cNvSpPr>
          <p:nvPr>
            <p:ph sz="half" idx="2"/>
          </p:nvPr>
        </p:nvSpPr>
        <p:spPr>
          <a:xfrm>
            <a:off x="4954137" y="1825625"/>
            <a:ext cx="6399663" cy="4351338"/>
          </a:xfrm>
        </p:spPr>
        <p:txBody>
          <a:bodyPr>
            <a:normAutofit/>
          </a:bodyPr>
          <a:lstStyle/>
          <a:p>
            <a:pPr marL="0" indent="0" algn="r" rtl="1">
              <a:buNone/>
            </a:pPr>
            <a:r>
              <a:rPr lang="en-US" b="1" smtClean="0">
                <a:solidFill>
                  <a:srgbClr val="203E5F"/>
                </a:solidFill>
                <a:latin typeface="Simplified Arabic" panose="02020603050405020304" pitchFamily="18" charset="-78"/>
                <a:cs typeface="Simplified Arabic" panose="02020603050405020304" pitchFamily="18" charset="-78"/>
              </a:rPr>
              <a:t> .3</a:t>
            </a:r>
            <a:r>
              <a:rPr lang="ar-EG" b="1" u="sng" smtClean="0">
                <a:solidFill>
                  <a:srgbClr val="203E5F"/>
                </a:solidFill>
                <a:latin typeface="Simplified Arabic" panose="02020603050405020304" pitchFamily="18" charset="-78"/>
                <a:cs typeface="Simplified Arabic" panose="02020603050405020304" pitchFamily="18" charset="-78"/>
              </a:rPr>
              <a:t>المساندة </a:t>
            </a:r>
            <a:r>
              <a:rPr lang="ar-EG" b="1" u="sng">
                <a:solidFill>
                  <a:srgbClr val="203E5F"/>
                </a:solidFill>
                <a:latin typeface="Simplified Arabic" panose="02020603050405020304" pitchFamily="18" charset="-78"/>
                <a:cs typeface="Simplified Arabic" panose="02020603050405020304" pitchFamily="18" charset="-78"/>
              </a:rPr>
              <a:t>الاجتماعية: </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تؤثر الشبكات الاجتماعية على المجتمع؛ </a:t>
            </a:r>
            <a:r>
              <a:rPr lang="ar-EG" sz="2400" b="1">
                <a:latin typeface="Simplified Arabic" panose="02020603050405020304" pitchFamily="18" charset="-78"/>
                <a:cs typeface="Simplified Arabic" panose="02020603050405020304" pitchFamily="18" charset="-78"/>
              </a:rPr>
              <a:t>حيث إن سلطتها تكون بيد المستخدمين أنفسهم فهم المحرك و المؤثر عليها</a:t>
            </a:r>
            <a:r>
              <a:rPr lang="ar-EG" sz="2400">
                <a:latin typeface="Simplified Arabic" panose="02020603050405020304" pitchFamily="18" charset="-78"/>
                <a:cs typeface="Simplified Arabic" panose="02020603050405020304" pitchFamily="18" charset="-78"/>
              </a:rPr>
              <a:t>، وهم الذين ينشرون الأخبار و يبثونها مباشرة بدون مجاملات أو حدود رقابية، وعلى سبيل </a:t>
            </a:r>
            <a:r>
              <a:rPr lang="ar-EG" sz="2400" smtClean="0">
                <a:latin typeface="Simplified Arabic" panose="02020603050405020304" pitchFamily="18" charset="-78"/>
                <a:cs typeface="Simplified Arabic" panose="02020603050405020304" pitchFamily="18" charset="-78"/>
              </a:rPr>
              <a:t>المثال: </a:t>
            </a:r>
            <a:r>
              <a:rPr lang="ar-EG" sz="2400" b="1">
                <a:latin typeface="Simplified Arabic" panose="02020603050405020304" pitchFamily="18" charset="-78"/>
                <a:cs typeface="Simplified Arabic" panose="02020603050405020304" pitchFamily="18" charset="-78"/>
              </a:rPr>
              <a:t>في صعيد الكوارث الطبيعية ‏تصدرت أحداث الزلزال المروع في "هايتي وتسونامي" الذي أصاب إندونيسيا واليابان اهتمامات متصفحي الشبكات الاجتماعية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ولا نستطيع أن ننكر دور شبكات التواصل الاجتماعي على شبكة الإنترنت في جهود الإغاثة الدولية لضحايا الزلزال المدمر الذي ضرب هايتي في نشر رسائل الاستغاثة و الدعوة للتبرع</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1" y="1825624"/>
            <a:ext cx="4586785" cy="4649225"/>
          </a:xfrm>
        </p:spPr>
      </p:pic>
    </p:spTree>
    <p:extLst>
      <p:ext uri="{BB962C8B-B14F-4D97-AF65-F5344CB8AC3E}">
        <p14:creationId xmlns:p14="http://schemas.microsoft.com/office/powerpoint/2010/main" val="2401033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85900" y="1678674"/>
            <a:ext cx="6469038" cy="4396065"/>
          </a:xfrm>
        </p:spPr>
        <p:txBody>
          <a:bodyPr>
            <a:normAutofit/>
          </a:bodyPr>
          <a:lstStyle/>
          <a:p>
            <a:pPr marL="0" indent="0" algn="r" rtl="1">
              <a:buNone/>
            </a:pPr>
            <a:r>
              <a:rPr lang="ar-EG" b="1" u="sng" smtClean="0">
                <a:solidFill>
                  <a:srgbClr val="203E5F"/>
                </a:solidFill>
                <a:latin typeface="Simplified Arabic" panose="02020603050405020304" pitchFamily="18" charset="-78"/>
                <a:cs typeface="Simplified Arabic" panose="02020603050405020304" pitchFamily="18" charset="-78"/>
              </a:rPr>
              <a:t>ثانيًا: التأثيرات السلبية</a:t>
            </a:r>
          </a:p>
          <a:p>
            <a:pPr marL="0" indent="0" algn="r" rtl="1">
              <a:buNone/>
            </a:pPr>
            <a:r>
              <a:rPr lang="ar-EG" b="1" u="sng" smtClean="0">
                <a:solidFill>
                  <a:srgbClr val="203E5F"/>
                </a:solidFill>
                <a:latin typeface="Simplified Arabic" panose="02020603050405020304" pitchFamily="18" charset="-78"/>
                <a:cs typeface="Simplified Arabic" panose="02020603050405020304" pitchFamily="18" charset="-78"/>
              </a:rPr>
              <a:t>أ. تأثيرات الإعلام الرقمي السلبية على مستوى الفرد:</a:t>
            </a:r>
            <a:endParaRPr lang="en-US" b="1" u="sng" smtClean="0">
              <a:solidFill>
                <a:srgbClr val="203E5F"/>
              </a:solidFill>
              <a:latin typeface="Simplified Arabic" panose="02020603050405020304" pitchFamily="18" charset="-78"/>
              <a:cs typeface="Simplified Arabic" panose="02020603050405020304" pitchFamily="18" charset="-78"/>
            </a:endParaRPr>
          </a:p>
          <a:p>
            <a:pPr marL="0" indent="0" algn="r" rtl="1">
              <a:buNone/>
            </a:pPr>
            <a:r>
              <a:rPr lang="en-US" b="1" u="sng" smtClean="0">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العزلة </a:t>
            </a:r>
            <a:r>
              <a:rPr lang="ar-EG" b="1" u="sng">
                <a:solidFill>
                  <a:srgbClr val="203E5F"/>
                </a:solidFill>
                <a:latin typeface="Simplified Arabic" panose="02020603050405020304" pitchFamily="18" charset="-78"/>
                <a:cs typeface="Simplified Arabic" panose="02020603050405020304" pitchFamily="18" charset="-78"/>
              </a:rPr>
              <a:t>الاجتماعية: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فعند العمل على شبكة الإنترنت يجعل المستخدم عادة وحيدًا أمام الحاسوب؛ حيث بإمكانه أن يقضي ساعات طويلة ‏تعزله عن المجتمع القريب والبعيد عنه، </a:t>
            </a:r>
            <a:r>
              <a:rPr lang="ar-EG" sz="2400" b="1">
                <a:latin typeface="Simplified Arabic" panose="02020603050405020304" pitchFamily="18" charset="-78"/>
                <a:cs typeface="Simplified Arabic" panose="02020603050405020304" pitchFamily="18" charset="-78"/>
              </a:rPr>
              <a:t>فالإبحار في الشبكة مصحوب بعزلة معينة عن المجتمع المجاور (العائلة والأصدقاء)</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مما قد يؤدي في حالات كثيرة إلى مشاكل أخرى، ‏منها </a:t>
            </a:r>
            <a:r>
              <a:rPr lang="ar-EG" sz="2400" b="1" smtClean="0">
                <a:latin typeface="Simplified Arabic" panose="02020603050405020304" pitchFamily="18" charset="-78"/>
                <a:cs typeface="Simplified Arabic" panose="02020603050405020304" pitchFamily="18" charset="-78"/>
              </a:rPr>
              <a:t>اجتماعية</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تتمثل في صعوبة الاتصال والتعامل مع المجتمع المحيط</a:t>
            </a:r>
            <a:r>
              <a:rPr lang="ar-EG" sz="2400">
                <a:latin typeface="Simplified Arabic" panose="02020603050405020304" pitchFamily="18" charset="-78"/>
                <a:cs typeface="Simplified Arabic" panose="02020603050405020304" pitchFamily="18" charset="-78"/>
              </a:rPr>
              <a:t>، ‏وتعتبر </a:t>
            </a:r>
            <a:r>
              <a:rPr lang="ar-EG" sz="2400" b="1">
                <a:latin typeface="Simplified Arabic" panose="02020603050405020304" pitchFamily="18" charset="-78"/>
                <a:cs typeface="Simplified Arabic" panose="02020603050405020304" pitchFamily="18" charset="-78"/>
              </a:rPr>
              <a:t>العزلة أو توحد المستخدم مع جهاز الكمبيوتر من أهم القضايا </a:t>
            </a:r>
            <a:r>
              <a:rPr lang="ar-EG" sz="2400" b="1" smtClean="0">
                <a:latin typeface="Simplified Arabic" panose="02020603050405020304" pitchFamily="18" charset="-78"/>
                <a:cs typeface="Simplified Arabic" panose="02020603050405020304" pitchFamily="18" charset="-78"/>
              </a:rPr>
              <a:t>الاجتماعية</a:t>
            </a:r>
            <a:endParaRPr lang="en-US" sz="2400"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947916" y="365125"/>
            <a:ext cx="8106771" cy="97235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6756" y="1498818"/>
            <a:ext cx="4648200" cy="4976031"/>
          </a:xfrm>
        </p:spPr>
      </p:pic>
    </p:spTree>
    <p:extLst>
      <p:ext uri="{BB962C8B-B14F-4D97-AF65-F5344CB8AC3E}">
        <p14:creationId xmlns:p14="http://schemas.microsoft.com/office/powerpoint/2010/main" val="3390141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26842" y="1825624"/>
            <a:ext cx="6426958" cy="4249115"/>
          </a:xfrm>
        </p:spPr>
        <p:txBody>
          <a:bodyPr>
            <a:normAutofit/>
          </a:bodyPr>
          <a:lstStyle/>
          <a:p>
            <a:pPr marL="0" indent="0" algn="just" rtl="1">
              <a:lnSpc>
                <a:spcPct val="110000"/>
              </a:lnSpc>
              <a:buNone/>
            </a:pPr>
            <a:r>
              <a:rPr lang="ar-EG" sz="2400" b="1">
                <a:latin typeface="Simplified Arabic" panose="02020603050405020304" pitchFamily="18" charset="-78"/>
                <a:cs typeface="Simplified Arabic" panose="02020603050405020304" pitchFamily="18" charset="-78"/>
              </a:rPr>
              <a:t>و التأثيرات الأكثر جدلًا بين الخبراء والباحثين في استخدام شبكة </a:t>
            </a:r>
            <a:r>
              <a:rPr lang="ar-EG" sz="2400" b="1" smtClean="0">
                <a:latin typeface="Simplified Arabic" panose="02020603050405020304" pitchFamily="18" charset="-78"/>
                <a:cs typeface="Simplified Arabic" panose="02020603050405020304" pitchFamily="18" charset="-78"/>
              </a:rPr>
              <a:t>الإنترنت</a:t>
            </a:r>
            <a:r>
              <a:rPr lang="ar-EG" sz="2400" smtClean="0">
                <a:latin typeface="Simplified Arabic" panose="02020603050405020304" pitchFamily="18" charset="-78"/>
                <a:cs typeface="Simplified Arabic" panose="02020603050405020304" pitchFamily="18" charset="-78"/>
              </a:rPr>
              <a:t>،</a:t>
            </a:r>
            <a:r>
              <a:rPr lang="ar-EG" sz="2400" smtClean="0">
                <a:solidFill>
                  <a:srgbClr val="203E5F"/>
                </a:solidFill>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نتيجة </a:t>
            </a:r>
            <a:r>
              <a:rPr lang="ar-EG" sz="2400" b="1">
                <a:latin typeface="Simplified Arabic" panose="02020603050405020304" pitchFamily="18" charset="-78"/>
                <a:cs typeface="Simplified Arabic" panose="02020603050405020304" pitchFamily="18" charset="-78"/>
              </a:rPr>
              <a:t>خاصية الاستغراق التي يتسم بها استخدام هذه المواقع </a:t>
            </a:r>
            <a:r>
              <a:rPr lang="ar-EG" sz="2400">
                <a:latin typeface="Simplified Arabic" panose="02020603050405020304" pitchFamily="18" charset="-78"/>
                <a:cs typeface="Simplified Arabic" panose="02020603050405020304" pitchFamily="18" charset="-78"/>
              </a:rPr>
              <a:t>و التجول بينها وفي محتواها </a:t>
            </a:r>
            <a:r>
              <a:rPr lang="ar-EG" sz="2400" b="1">
                <a:latin typeface="Simplified Arabic" panose="02020603050405020304" pitchFamily="18" charset="-78"/>
                <a:cs typeface="Simplified Arabic" panose="02020603050405020304" pitchFamily="18" charset="-78"/>
              </a:rPr>
              <a:t>ونتيجة الاستغراق الطويل أو ما يطلق عليه بإدمان الإنترنت</a:t>
            </a:r>
            <a:r>
              <a:rPr lang="ar-EG" sz="2400">
                <a:latin typeface="Simplified Arabic" panose="02020603050405020304" pitchFamily="18" charset="-78"/>
                <a:cs typeface="Simplified Arabic" panose="02020603050405020304" pitchFamily="18" charset="-78"/>
              </a:rPr>
              <a:t>، مما أدى إلى </a:t>
            </a:r>
            <a:r>
              <a:rPr lang="ar-EG" sz="2400" b="1">
                <a:latin typeface="Simplified Arabic" panose="02020603050405020304" pitchFamily="18" charset="-78"/>
                <a:cs typeface="Simplified Arabic" panose="02020603050405020304" pitchFamily="18" charset="-78"/>
              </a:rPr>
              <a:t>إقرار‏ الكثير من الباحثين بعزلة المستخدمين وعدم حاجتهم إلى الاتصال بآخرين، ‏وظهر بناء على ذلك ‏مفهوم العزلة في وصف مستخدمي الإنترنت</a:t>
            </a:r>
            <a:r>
              <a:rPr lang="ar-EG" sz="2400">
                <a:latin typeface="Simplified Arabic" panose="02020603050405020304" pitchFamily="18" charset="-78"/>
                <a:cs typeface="Simplified Arabic" panose="02020603050405020304" pitchFamily="18" charset="-78"/>
              </a:rPr>
              <a:t>، ‏وهذا ما يؤثر سلبًا على علاقة الأفراد بالآخرين، ‏</a:t>
            </a:r>
            <a:r>
              <a:rPr lang="ar-EG" sz="2400" b="1">
                <a:latin typeface="Simplified Arabic" panose="02020603050405020304" pitchFamily="18" charset="-78"/>
                <a:cs typeface="Simplified Arabic" panose="02020603050405020304" pitchFamily="18" charset="-78"/>
              </a:rPr>
              <a:t>حيث يقضي المستخدم ساعات طويلة أمام الكمبيوتر في التجول والإبحار بمواقع الشبكة والكشف عن محتواها ويكون هذا الوقت بالتالي على حساب العلاقات الأسرية والاجتماعية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buNone/>
            </a:pPr>
            <a:endParaRPr lang="ar-EG" sz="2400" smtClean="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1"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729552" y="365125"/>
            <a:ext cx="8624248" cy="95870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2955" y="1682312"/>
            <a:ext cx="4549966" cy="4792538"/>
          </a:xfrm>
        </p:spPr>
      </p:pic>
    </p:spTree>
    <p:extLst>
      <p:ext uri="{BB962C8B-B14F-4D97-AF65-F5344CB8AC3E}">
        <p14:creationId xmlns:p14="http://schemas.microsoft.com/office/powerpoint/2010/main" val="4187199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353636" y="1569493"/>
            <a:ext cx="7000164" cy="4435522"/>
          </a:xfrm>
        </p:spPr>
        <p:txBody>
          <a:bodyPr>
            <a:normAutofit fontScale="92500" lnSpcReduction="10000"/>
          </a:bodyPr>
          <a:lstStyle/>
          <a:p>
            <a:pPr marL="0" indent="0" algn="r" rtl="1">
              <a:buNone/>
            </a:pPr>
            <a:r>
              <a:rPr lang="en-US" sz="3000" b="1" smtClean="0"/>
              <a:t>.</a:t>
            </a:r>
            <a:r>
              <a:rPr lang="en-US" sz="3000" b="1" u="sng" smtClean="0">
                <a:solidFill>
                  <a:srgbClr val="203E5F"/>
                </a:solidFill>
                <a:latin typeface="Simplified Arabic" panose="02020603050405020304" pitchFamily="18" charset="-78"/>
                <a:cs typeface="Simplified Arabic" panose="02020603050405020304" pitchFamily="18" charset="-78"/>
              </a:rPr>
              <a:t>2</a:t>
            </a:r>
            <a:r>
              <a:rPr lang="ar-EG" sz="3000" b="1" u="sng" smtClean="0">
                <a:solidFill>
                  <a:srgbClr val="203E5F"/>
                </a:solidFill>
                <a:latin typeface="Simplified Arabic" panose="02020603050405020304" pitchFamily="18" charset="-78"/>
                <a:cs typeface="Simplified Arabic" panose="02020603050405020304" pitchFamily="18" charset="-78"/>
              </a:rPr>
              <a:t>إضاعة </a:t>
            </a:r>
            <a:r>
              <a:rPr lang="ar-EG" sz="3000" b="1" u="sng">
                <a:solidFill>
                  <a:srgbClr val="203E5F"/>
                </a:solidFill>
                <a:latin typeface="Simplified Arabic" panose="02020603050405020304" pitchFamily="18" charset="-78"/>
                <a:cs typeface="Simplified Arabic" panose="02020603050405020304" pitchFamily="18" charset="-78"/>
              </a:rPr>
              <a:t>الوقت: </a:t>
            </a:r>
            <a:endParaRPr lang="ar-EG" sz="30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يخلف الارتباط المتواصل بوسائل الاتصال الاجتماعي أثر سلبي على الذات الإنسانية؛ </a:t>
            </a:r>
            <a:r>
              <a:rPr lang="ar-EG" sz="2600" b="1">
                <a:latin typeface="Simplified Arabic" panose="02020603050405020304" pitchFamily="18" charset="-78"/>
                <a:cs typeface="Simplified Arabic" panose="02020603050405020304" pitchFamily="18" charset="-78"/>
              </a:rPr>
              <a:t>حيث أن الفيس بوك و تويتر يسهم في إضاعة الوقت في العمل والبيت </a:t>
            </a:r>
            <a:r>
              <a:rPr lang="ar-EG" sz="2600">
                <a:latin typeface="Simplified Arabic" panose="02020603050405020304" pitchFamily="18" charset="-78"/>
                <a:cs typeface="Simplified Arabic" panose="02020603050405020304" pitchFamily="18" charset="-78"/>
              </a:rPr>
              <a:t>ووصف الدكتور " </a:t>
            </a:r>
            <a:r>
              <a:rPr lang="ar-EG" sz="2600" b="1">
                <a:latin typeface="Simplified Arabic" panose="02020603050405020304" pitchFamily="18" charset="-78"/>
                <a:cs typeface="Simplified Arabic" panose="02020603050405020304" pitchFamily="18" charset="-78"/>
              </a:rPr>
              <a:t>ثيموني فايكل</a:t>
            </a:r>
            <a:r>
              <a:rPr lang="ar-EG" sz="2600">
                <a:latin typeface="Simplified Arabic" panose="02020603050405020304" pitchFamily="18" charset="-78"/>
                <a:cs typeface="Simplified Arabic" panose="02020603050405020304" pitchFamily="18" charset="-78"/>
              </a:rPr>
              <a:t>" ‏الارتباط بوسائل الاتصال الاجتماعي </a:t>
            </a:r>
            <a:r>
              <a:rPr lang="ar-EG" sz="2600" b="1">
                <a:latin typeface="Simplified Arabic" panose="02020603050405020304" pitchFamily="18" charset="-78"/>
                <a:cs typeface="Simplified Arabic" panose="02020603050405020304" pitchFamily="18" charset="-78"/>
              </a:rPr>
              <a:t>بأنه عالم جديد من إضاعة الوقت </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مرحلة تكنولوجية جديدة من إضاعة الوقت</a:t>
            </a:r>
            <a:r>
              <a:rPr lang="ar-EG" sz="2600">
                <a:latin typeface="Simplified Arabic" panose="02020603050405020304" pitchFamily="18" charset="-78"/>
                <a:cs typeface="Simplified Arabic" panose="02020603050405020304" pitchFamily="18" charset="-78"/>
              </a:rPr>
              <a:t>"، ‏ومن ثم </a:t>
            </a:r>
            <a:r>
              <a:rPr lang="ar-EG" sz="2600" b="1">
                <a:latin typeface="Simplified Arabic" panose="02020603050405020304" pitchFamily="18" charset="-78"/>
                <a:cs typeface="Simplified Arabic" panose="02020603050405020304" pitchFamily="18" charset="-78"/>
              </a:rPr>
              <a:t>يجعلنا لذلك أقل إبداعًا وإنتاجًا وحتى مهارة</a:t>
            </a:r>
            <a:r>
              <a:rPr lang="ar-EG" sz="2600">
                <a:latin typeface="Simplified Arabic" panose="02020603050405020304" pitchFamily="18" charset="-78"/>
                <a:cs typeface="Simplified Arabic" panose="02020603050405020304" pitchFamily="18" charset="-78"/>
              </a:rPr>
              <a:t>، ‏والأكثر أهمية من ذلك </a:t>
            </a:r>
            <a:r>
              <a:rPr lang="ar-EG" sz="2600" b="1">
                <a:latin typeface="Simplified Arabic" panose="02020603050405020304" pitchFamily="18" charset="-78"/>
                <a:cs typeface="Simplified Arabic" panose="02020603050405020304" pitchFamily="18" charset="-78"/>
              </a:rPr>
              <a:t>أن الوقت الذي يقضيه الفرد في مواقع التواصل الاجتماعي الافتراضية يمكن أن يقوض حياتنا الاجتماعية الواقعية</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فبمجرد دخول المستخدم للمواقع الاجتماعية وخاصة الفيس </a:t>
            </a:r>
            <a:r>
              <a:rPr lang="ar-EG" sz="2600" b="1" smtClean="0">
                <a:latin typeface="Simplified Arabic" panose="02020603050405020304" pitchFamily="18" charset="-78"/>
                <a:cs typeface="Simplified Arabic" panose="02020603050405020304" pitchFamily="18" charset="-78"/>
              </a:rPr>
              <a:t>بوك حتى يبدأ التنقل من صفحة لأخرى ومن ملف لآخر</a:t>
            </a:r>
            <a:endParaRPr lang="en-US" sz="2600"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661313" y="365126"/>
            <a:ext cx="8692487"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7" name="عنصر نائب للمحتوى 6" descr="https://www.alkhaleej.ae/sites/default/files/migrated/9e51788b-f78f-4cd3-aad3-e1f1eee19923.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59307" y="1736610"/>
            <a:ext cx="3998794" cy="4738240"/>
          </a:xfrm>
          <a:prstGeom prst="rect">
            <a:avLst/>
          </a:prstGeom>
          <a:noFill/>
          <a:ln>
            <a:noFill/>
          </a:ln>
        </p:spPr>
      </p:pic>
    </p:spTree>
    <p:extLst>
      <p:ext uri="{BB962C8B-B14F-4D97-AF65-F5344CB8AC3E}">
        <p14:creationId xmlns:p14="http://schemas.microsoft.com/office/powerpoint/2010/main" val="8055981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825625"/>
            <a:ext cx="6522493" cy="4179390"/>
          </a:xfrm>
        </p:spPr>
        <p:txBody>
          <a:bodyPr>
            <a:normAutofit/>
          </a:bodyPr>
          <a:lstStyle/>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2" name="مستطيل 1"/>
          <p:cNvSpPr/>
          <p:nvPr/>
        </p:nvSpPr>
        <p:spPr>
          <a:xfrm>
            <a:off x="5021239" y="1719959"/>
            <a:ext cx="6400800" cy="4287328"/>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v"/>
            </a:pPr>
            <a:r>
              <a:rPr lang="ar-EG" smtClean="0">
                <a:latin typeface="Simplified Arabic" panose="02020603050405020304" pitchFamily="18" charset="-78"/>
                <a:cs typeface="Simplified Arabic" panose="02020603050405020304" pitchFamily="18" charset="-78"/>
              </a:rPr>
              <a:t>‏</a:t>
            </a:r>
            <a:r>
              <a:rPr lang="ar-EG" sz="2400" smtClean="0">
                <a:latin typeface="Simplified Arabic" panose="02020603050405020304" pitchFamily="18" charset="-78"/>
                <a:cs typeface="Simplified Arabic" panose="02020603050405020304" pitchFamily="18" charset="-78"/>
              </a:rPr>
              <a:t>ولا </a:t>
            </a:r>
            <a:r>
              <a:rPr lang="ar-EG" sz="2400">
                <a:latin typeface="Simplified Arabic" panose="02020603050405020304" pitchFamily="18" charset="-78"/>
                <a:cs typeface="Simplified Arabic" panose="02020603050405020304" pitchFamily="18" charset="-78"/>
              </a:rPr>
              <a:t>يدرك الساعات التي أضاعها في التعليق على صور أصدقائه ‏دون أن يزيد أي فائدة له أو لغيره، </a:t>
            </a:r>
            <a:r>
              <a:rPr lang="ar-EG" sz="2400" b="1">
                <a:latin typeface="Simplified Arabic" panose="02020603050405020304" pitchFamily="18" charset="-78"/>
                <a:cs typeface="Simplified Arabic" panose="02020603050405020304" pitchFamily="18" charset="-78"/>
              </a:rPr>
              <a:t>‏فالفيس بوك يهدر </a:t>
            </a:r>
            <a:r>
              <a:rPr lang="en-US" sz="2400" b="1">
                <a:latin typeface="Simplified Arabic" panose="02020603050405020304" pitchFamily="18" charset="-78"/>
                <a:cs typeface="Simplified Arabic" panose="02020603050405020304" pitchFamily="18" charset="-78"/>
              </a:rPr>
              <a:t>10 </a:t>
            </a:r>
            <a:r>
              <a:rPr lang="ar-EG" sz="2400" b="1">
                <a:latin typeface="Simplified Arabic" panose="02020603050405020304" pitchFamily="18" charset="-78"/>
                <a:cs typeface="Simplified Arabic" panose="02020603050405020304" pitchFamily="18" charset="-78"/>
              </a:rPr>
              <a:t>ساعات في تصفح الفيس بوك فقط </a:t>
            </a:r>
            <a:r>
              <a:rPr lang="ar-EG" sz="2400" smtClean="0">
                <a:latin typeface="Simplified Arabic" panose="02020603050405020304" pitchFamily="18" charset="-78"/>
                <a:cs typeface="Simplified Arabic" panose="02020603050405020304" pitchFamily="18" charset="-78"/>
              </a:rPr>
              <a:t>.</a:t>
            </a:r>
          </a:p>
          <a:p>
            <a:pPr marL="342900" indent="-342900" algn="just" rtl="1">
              <a:lnSpc>
                <a:spcPct val="110000"/>
              </a:lnSpc>
              <a:spcBef>
                <a:spcPts val="110"/>
              </a:spcBef>
              <a:spcAft>
                <a:spcPts val="110"/>
              </a:spcAft>
              <a:buFont typeface="Wingdings" panose="05000000000000000000" pitchFamily="2" charset="2"/>
              <a:buChar char="v"/>
            </a:pPr>
            <a:r>
              <a:rPr lang="ar-EG" sz="2400">
                <a:latin typeface="Simplified Arabic" panose="02020603050405020304" pitchFamily="18" charset="-78"/>
                <a:cs typeface="Simplified Arabic" panose="02020603050405020304" pitchFamily="18" charset="-78"/>
              </a:rPr>
              <a:t>وإضاعة الوقت </a:t>
            </a:r>
            <a:r>
              <a:rPr lang="ar-EG" sz="2400" b="1">
                <a:latin typeface="Simplified Arabic" panose="02020603050405020304" pitchFamily="18" charset="-78"/>
                <a:cs typeface="Simplified Arabic" panose="02020603050405020304" pitchFamily="18" charset="-78"/>
              </a:rPr>
              <a:t>خصوصا عند الأطفال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أن مشاهدتهم تبعدهم عن ممارسة أي نشاط كما أنها تقلص رغبة الأطفال في القراءة وتبعدهم عن ممارسة اللعب والرياضة </a:t>
            </a:r>
            <a:r>
              <a:rPr lang="ar-EG" sz="2400">
                <a:latin typeface="Simplified Arabic" panose="02020603050405020304" pitchFamily="18" charset="-78"/>
                <a:cs typeface="Simplified Arabic" panose="02020603050405020304" pitchFamily="18" charset="-78"/>
              </a:rPr>
              <a:t>وغيرها من الهوايات التي يمكن أن يمارسوها ‏مع الأهل والأصدقاء</a:t>
            </a:r>
            <a:r>
              <a:rPr lang="ar-EG" sz="2400" b="1">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والتي يتم من خلالها تفريق الطاقة الموجودة لديهم في أعمال نافعة.</a:t>
            </a:r>
            <a:endParaRPr lang="en-US" sz="2400">
              <a:latin typeface="Simplified Arabic" panose="02020603050405020304" pitchFamily="18" charset="-78"/>
              <a:cs typeface="Simplified Arabic" panose="02020603050405020304" pitchFamily="18" charset="-78"/>
            </a:endParaRPr>
          </a:p>
          <a:p>
            <a:pPr marL="342900" indent="-342900" algn="just" rtl="1">
              <a:lnSpc>
                <a:spcPct val="120000"/>
              </a:lnSpc>
              <a:spcBef>
                <a:spcPts val="110"/>
              </a:spcBef>
              <a:spcAft>
                <a:spcPts val="110"/>
              </a:spcAft>
              <a:buFont typeface="Wingdings" panose="05000000000000000000" pitchFamily="2" charset="2"/>
              <a:buChar char="v"/>
            </a:pPr>
            <a:endParaRPr lang="ar-EG" sz="2400" smtClean="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483893" y="365126"/>
            <a:ext cx="8869907" cy="97235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5534" y="1609168"/>
            <a:ext cx="4735773" cy="4865682"/>
          </a:xfrm>
        </p:spPr>
      </p:pic>
    </p:spTree>
    <p:extLst>
      <p:ext uri="{BB962C8B-B14F-4D97-AF65-F5344CB8AC3E}">
        <p14:creationId xmlns:p14="http://schemas.microsoft.com/office/powerpoint/2010/main" val="14656293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661312" y="365126"/>
            <a:ext cx="8692487"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3" name="عنصر نائب للمحتوى 2"/>
          <p:cNvSpPr>
            <a:spLocks noGrp="1"/>
          </p:cNvSpPr>
          <p:nvPr>
            <p:ph sz="half" idx="2"/>
          </p:nvPr>
        </p:nvSpPr>
        <p:spPr>
          <a:xfrm>
            <a:off x="5773003" y="1620908"/>
            <a:ext cx="5758218" cy="4249115"/>
          </a:xfrm>
        </p:spPr>
        <p:txBody>
          <a:bodyPr>
            <a:normAutofit fontScale="92500"/>
          </a:bodyPr>
          <a:lstStyle/>
          <a:p>
            <a:pPr marL="0" indent="0" algn="r" rtl="1">
              <a:buNone/>
            </a:pPr>
            <a:r>
              <a:rPr lang="en-US" b="1" smtClean="0"/>
              <a:t>.</a:t>
            </a:r>
            <a:r>
              <a:rPr lang="en-US" b="1" u="sng" smtClean="0">
                <a:solidFill>
                  <a:srgbClr val="203E5F"/>
                </a:solidFill>
                <a:latin typeface="Simplified Arabic" panose="02020603050405020304" pitchFamily="18" charset="-78"/>
                <a:cs typeface="Simplified Arabic" panose="02020603050405020304" pitchFamily="18" charset="-78"/>
              </a:rPr>
              <a:t>3</a:t>
            </a:r>
            <a:r>
              <a:rPr lang="ar-EG" b="1" u="sng" smtClean="0">
                <a:solidFill>
                  <a:srgbClr val="203E5F"/>
                </a:solidFill>
                <a:latin typeface="Simplified Arabic" panose="02020603050405020304" pitchFamily="18" charset="-78"/>
                <a:cs typeface="Simplified Arabic" panose="02020603050405020304" pitchFamily="18" charset="-78"/>
              </a:rPr>
              <a:t> فقدان </a:t>
            </a:r>
            <a:r>
              <a:rPr lang="ar-EG" b="1" u="sng">
                <a:solidFill>
                  <a:srgbClr val="203E5F"/>
                </a:solidFill>
                <a:latin typeface="Simplified Arabic" panose="02020603050405020304" pitchFamily="18" charset="-78"/>
                <a:cs typeface="Simplified Arabic" panose="02020603050405020304" pitchFamily="18" charset="-78"/>
              </a:rPr>
              <a:t>التفاعل الاجتماعي: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ar-EG" sz="2600">
                <a:latin typeface="Simplified Arabic" panose="02020603050405020304" pitchFamily="18" charset="-78"/>
                <a:cs typeface="Simplified Arabic" panose="02020603050405020304" pitchFamily="18" charset="-78"/>
              </a:rPr>
              <a:t>يخشى كثير من الباحثون </a:t>
            </a:r>
            <a:r>
              <a:rPr lang="ar-EG" sz="2600" b="1">
                <a:latin typeface="Simplified Arabic" panose="02020603050405020304" pitchFamily="18" charset="-78"/>
                <a:cs typeface="Simplified Arabic" panose="02020603050405020304" pitchFamily="18" charset="-78"/>
              </a:rPr>
              <a:t>أن تؤدي الإنترنت إلى غياب التفاعل الاجتماعي لأن التواصل فيها يحصل عبر أسلاك ووصلات وليس بطريقة طبيعية</a:t>
            </a:r>
            <a:r>
              <a:rPr lang="ar-EG" sz="2600">
                <a:latin typeface="Simplified Arabic" panose="02020603050405020304" pitchFamily="18" charset="-78"/>
                <a:cs typeface="Simplified Arabic" panose="02020603050405020304" pitchFamily="18" charset="-78"/>
              </a:rPr>
              <a:t>، كما أن </a:t>
            </a:r>
            <a:r>
              <a:rPr lang="ar-EG" sz="2600" b="1">
                <a:latin typeface="Simplified Arabic" panose="02020603050405020304" pitchFamily="18" charset="-78"/>
                <a:cs typeface="Simplified Arabic" panose="02020603050405020304" pitchFamily="18" charset="-78"/>
              </a:rPr>
              <a:t>استعمال شبكة الإنترنت يقوم على </a:t>
            </a:r>
            <a:r>
              <a:rPr lang="ar-EG" sz="2600" b="1" smtClean="0">
                <a:latin typeface="Simplified Arabic" panose="02020603050405020304" pitchFamily="18" charset="-78"/>
                <a:cs typeface="Simplified Arabic" panose="02020603050405020304" pitchFamily="18" charset="-78"/>
              </a:rPr>
              <a:t>طابع </a:t>
            </a:r>
            <a:r>
              <a:rPr lang="ar-EG" sz="2600" b="1">
                <a:latin typeface="Simplified Arabic" panose="02020603050405020304" pitchFamily="18" charset="-78"/>
                <a:cs typeface="Simplified Arabic" panose="02020603050405020304" pitchFamily="18" charset="-78"/>
              </a:rPr>
              <a:t>الفردية</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حيث وبدلا من أن يقوم الفرد بالنشاط كالتسوق ومشاهدة البرامج الترفيهية مع أسرته أصبح يقوم به بمفرده على شبكة الإنترنت</a:t>
            </a:r>
            <a:r>
              <a:rPr lang="ar-EG" sz="2600">
                <a:latin typeface="Simplified Arabic" panose="02020603050405020304" pitchFamily="18" charset="-78"/>
                <a:cs typeface="Simplified Arabic" panose="02020603050405020304" pitchFamily="18" charset="-78"/>
              </a:rPr>
              <a:t>، مما يخشى معه من نشوء أجيال لا تجيد التعامل إلى مع الحاسب الآلي</a:t>
            </a:r>
            <a:r>
              <a:rPr lang="ar-EG" sz="2600" smtClean="0">
                <a:latin typeface="Simplified Arabic" panose="02020603050405020304" pitchFamily="18" charset="-78"/>
                <a:cs typeface="Simplified Arabic" panose="02020603050405020304" pitchFamily="18" charset="-78"/>
              </a:rPr>
              <a:t>.</a:t>
            </a:r>
          </a:p>
          <a:p>
            <a:pPr marL="0" indent="0" algn="r" rtl="1">
              <a:buNone/>
            </a:pPr>
            <a:endParaRPr lang="en-US" u="sng">
              <a:solidFill>
                <a:srgbClr val="203E5F"/>
              </a:solidFill>
              <a:latin typeface="Simplified Arabic" panose="02020603050405020304" pitchFamily="18" charset="-78"/>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5534" y="1473957"/>
            <a:ext cx="5445457" cy="5186149"/>
          </a:xfrm>
        </p:spPr>
      </p:pic>
    </p:spTree>
    <p:extLst>
      <p:ext uri="{BB962C8B-B14F-4D97-AF65-F5344CB8AC3E}">
        <p14:creationId xmlns:p14="http://schemas.microsoft.com/office/powerpoint/2010/main" val="38004071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602024"/>
            <a:ext cx="6346209" cy="4402990"/>
          </a:xfrm>
        </p:spPr>
        <p:txBody>
          <a:bodyPr>
            <a:normAutofit/>
          </a:bodyPr>
          <a:lstStyle/>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620370" y="365126"/>
            <a:ext cx="87334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3" name="مستطيل 2"/>
          <p:cNvSpPr/>
          <p:nvPr/>
        </p:nvSpPr>
        <p:spPr>
          <a:xfrm>
            <a:off x="5007591" y="1500155"/>
            <a:ext cx="6346209" cy="4974695"/>
          </a:xfrm>
          <a:prstGeom prst="rect">
            <a:avLst/>
          </a:prstGeom>
        </p:spPr>
        <p:txBody>
          <a:bodyPr wrap="square">
            <a:spAutoFit/>
          </a:bodyPr>
          <a:lstStyle/>
          <a:p>
            <a:pPr algn="just" rtl="1">
              <a:lnSpc>
                <a:spcPct val="120000"/>
              </a:lnSpc>
              <a:spcBef>
                <a:spcPts val="110"/>
              </a:spcBef>
              <a:spcAft>
                <a:spcPts val="110"/>
              </a:spcAft>
            </a:pPr>
            <a:r>
              <a:rPr lang="ar-EG"/>
              <a:t>‏    </a:t>
            </a:r>
            <a:r>
              <a:rPr lang="ar-EG" sz="2400">
                <a:latin typeface="Simplified Arabic" panose="02020603050405020304" pitchFamily="18" charset="-78"/>
                <a:cs typeface="Simplified Arabic" panose="02020603050405020304" pitchFamily="18" charset="-78"/>
              </a:rPr>
              <a:t>كما أن استخدام الأطفال للإعلام الاجتماعي (شبكات التواصل الاجتماعي) ‏</a:t>
            </a:r>
            <a:r>
              <a:rPr lang="ar-EG" sz="2400" b="1">
                <a:latin typeface="Simplified Arabic" panose="02020603050405020304" pitchFamily="18" charset="-78"/>
                <a:cs typeface="Simplified Arabic" panose="02020603050405020304" pitchFamily="18" charset="-78"/>
              </a:rPr>
              <a:t>يفقدهم مهارة التفاعل الاجتماعي التي تتطور من خلال الحديث المباشر مع الآخرين سواء داخل الأسرة أو خارجها</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وذلك بسبب ضعف حصيلتهم اللغوية من المفردات التي تزداد عادة من خلال المحادثة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كما تضعف مهارة القدرة على التعبير الشفوي لديهم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كما تسهم بعض المضامين المنشورة على شبكات التواصل الاجتماعي، كالأفلام الخيالية في جنوح الأطفال للمبالغة في الخيال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وهذا قد يدفعهم للقيام بأفعال غير محسوبة </a:t>
            </a:r>
            <a:r>
              <a:rPr lang="ar-EG" sz="2400" b="1" smtClean="0">
                <a:latin typeface="Simplified Arabic" panose="02020603050405020304" pitchFamily="18" charset="-78"/>
                <a:cs typeface="Simplified Arabic" panose="02020603050405020304" pitchFamily="18" charset="-78"/>
              </a:rPr>
              <a:t>النتائج</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مما يؤثر على نمط تفكيرهم في حل مشاكلهم بطريقة غير عقلانية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2" y="1385756"/>
            <a:ext cx="4544703" cy="4946805"/>
          </a:xfrm>
        </p:spPr>
      </p:pic>
    </p:spTree>
    <p:extLst>
      <p:ext uri="{BB962C8B-B14F-4D97-AF65-F5344CB8AC3E}">
        <p14:creationId xmlns:p14="http://schemas.microsoft.com/office/powerpoint/2010/main" val="3286326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04514" y="1422989"/>
            <a:ext cx="5934501" cy="4651751"/>
          </a:xfrm>
        </p:spPr>
        <p:txBody>
          <a:bodyPr>
            <a:normAutofit/>
          </a:bodyPr>
          <a:lstStyle/>
          <a:p>
            <a:pPr marL="0" indent="0" algn="just" rtl="1">
              <a:lnSpc>
                <a:spcPct val="110000"/>
              </a:lnSpc>
              <a:spcBef>
                <a:spcPts val="110"/>
              </a:spcBef>
              <a:spcAft>
                <a:spcPts val="110"/>
              </a:spcAft>
              <a:buNone/>
            </a:pPr>
            <a:r>
              <a:rPr lang="ar-EG" b="1"/>
              <a:t>‏ </a:t>
            </a:r>
            <a:r>
              <a:rPr lang="en-US" sz="3000" b="1" u="sng" smtClean="0">
                <a:solidFill>
                  <a:srgbClr val="203E5F"/>
                </a:solidFill>
                <a:latin typeface="Simplified Arabic" panose="02020603050405020304" pitchFamily="18" charset="-78"/>
                <a:cs typeface="Simplified Arabic" panose="02020603050405020304" pitchFamily="18" charset="-78"/>
              </a:rPr>
              <a:t>.4</a:t>
            </a:r>
            <a:r>
              <a:rPr lang="ar-EG" sz="3000" b="1" u="sng" smtClean="0">
                <a:solidFill>
                  <a:srgbClr val="203E5F"/>
                </a:solidFill>
                <a:latin typeface="Simplified Arabic" panose="02020603050405020304" pitchFamily="18" charset="-78"/>
                <a:cs typeface="Simplified Arabic" panose="02020603050405020304" pitchFamily="18" charset="-78"/>
              </a:rPr>
              <a:t>انخفاض </a:t>
            </a:r>
            <a:r>
              <a:rPr lang="ar-EG" sz="3000" b="1" u="sng">
                <a:solidFill>
                  <a:srgbClr val="203E5F"/>
                </a:solidFill>
                <a:latin typeface="Simplified Arabic" panose="02020603050405020304" pitchFamily="18" charset="-78"/>
                <a:cs typeface="Simplified Arabic" panose="02020603050405020304" pitchFamily="18" charset="-78"/>
              </a:rPr>
              <a:t>مستوى التحصيل الدراسي</a:t>
            </a:r>
            <a:r>
              <a:rPr lang="ar-EG" sz="3000"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ar-EG" smtClean="0"/>
              <a:t>‏</a:t>
            </a:r>
            <a:r>
              <a:rPr lang="ar-EG" sz="2400" smtClean="0">
                <a:latin typeface="Simplified Arabic" panose="02020603050405020304" pitchFamily="18" charset="-78"/>
                <a:cs typeface="Simplified Arabic" panose="02020603050405020304" pitchFamily="18" charset="-78"/>
              </a:rPr>
              <a:t>لم يقتصر استخدام </a:t>
            </a:r>
            <a:r>
              <a:rPr lang="ar-EG" sz="2400">
                <a:latin typeface="Simplified Arabic" panose="02020603050405020304" pitchFamily="18" charset="-78"/>
                <a:cs typeface="Simplified Arabic" panose="02020603050405020304" pitchFamily="18" charset="-78"/>
              </a:rPr>
              <a:t>شبكات التواصل الاجتماعي على الأفراد أو المؤسسات بأشكالها المختلفة </a:t>
            </a:r>
            <a:r>
              <a:rPr lang="ar-EG" sz="2400" smtClean="0">
                <a:latin typeface="Simplified Arabic" panose="02020603050405020304" pitchFamily="18" charset="-78"/>
                <a:cs typeface="Simplified Arabic" panose="02020603050405020304" pitchFamily="18" charset="-78"/>
              </a:rPr>
              <a:t>فقط ،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وإنما أصبحت الكثير من الجامعات والمعاهد العلمية تتواصل مع طلابها عبر الشبكات الاجتماعية</a:t>
            </a:r>
            <a:r>
              <a:rPr lang="ar-EG" sz="2400">
                <a:latin typeface="Simplified Arabic" panose="02020603050405020304" pitchFamily="18" charset="-78"/>
                <a:cs typeface="Simplified Arabic" panose="02020603050405020304" pitchFamily="18" charset="-78"/>
              </a:rPr>
              <a:t>؛ ‏حيث </a:t>
            </a:r>
            <a:r>
              <a:rPr lang="ar-EG" sz="2400" b="1">
                <a:latin typeface="Simplified Arabic" panose="02020603050405020304" pitchFamily="18" charset="-78"/>
                <a:cs typeface="Simplified Arabic" panose="02020603050405020304" pitchFamily="18" charset="-78"/>
              </a:rPr>
              <a:t>إن الإنترنت يعتبر وسيلة بحث مثالية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ولكن ‏البعض من الطلاب يستخدمونه لأسباب </a:t>
            </a:r>
            <a:r>
              <a:rPr lang="ar-EG" sz="2400" b="1" smtClean="0">
                <a:latin typeface="Simplified Arabic" panose="02020603050405020304" pitchFamily="18" charset="-78"/>
                <a:cs typeface="Simplified Arabic" panose="02020603050405020304" pitchFamily="18" charset="-78"/>
              </a:rPr>
              <a:t>أخرى</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كالبحث في مواقع ليس لها صلة بدراستهم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أو استخدام ألعاب الإنترنت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مما يؤدي إلى انخفاض المستوى الدراسي</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وغيابهم عن الحصص </a:t>
            </a:r>
            <a:r>
              <a:rPr lang="ar-EG" sz="2400" b="1" smtClean="0">
                <a:latin typeface="Simplified Arabic" panose="02020603050405020304" pitchFamily="18" charset="-78"/>
                <a:cs typeface="Simplified Arabic" panose="02020603050405020304" pitchFamily="18" charset="-78"/>
              </a:rPr>
              <a:t>المدرسية</a:t>
            </a:r>
            <a:r>
              <a:rPr lang="ar-EG" sz="2400">
                <a:latin typeface="Simplified Arabic" panose="02020603050405020304" pitchFamily="18" charset="-78"/>
                <a:cs typeface="Simplified Arabic" panose="02020603050405020304" pitchFamily="18" charset="-78"/>
              </a:rPr>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510051" y="365126"/>
            <a:ext cx="8828964"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9" name="عنصر نائب للمحتوى 7" descr="D:\جامعة ميدأوشن\محاضرات مادة الإعلام والمجتمع word\1313429358_.png.dffe58e176fd7b30b84d897404ceb6d4.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27546" y="1378425"/>
            <a:ext cx="4735773" cy="5096426"/>
          </a:xfrm>
          <a:prstGeom prst="rect">
            <a:avLst/>
          </a:prstGeom>
          <a:noFill/>
          <a:ln>
            <a:noFill/>
          </a:ln>
        </p:spPr>
      </p:pic>
    </p:spTree>
    <p:extLst>
      <p:ext uri="{BB962C8B-B14F-4D97-AF65-F5344CB8AC3E}">
        <p14:creationId xmlns:p14="http://schemas.microsoft.com/office/powerpoint/2010/main" val="886023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203511" y="1825625"/>
            <a:ext cx="7150290"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552132" y="365126"/>
            <a:ext cx="880166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3" name="مستطيل 2"/>
          <p:cNvSpPr/>
          <p:nvPr/>
        </p:nvSpPr>
        <p:spPr>
          <a:xfrm>
            <a:off x="6032310" y="1755900"/>
            <a:ext cx="5108243" cy="2936188"/>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ü"/>
            </a:pPr>
            <a:r>
              <a:rPr lang="ar-EG" sz="2400">
                <a:latin typeface="Simplified Arabic" panose="02020603050405020304" pitchFamily="18" charset="-78"/>
                <a:cs typeface="Simplified Arabic" panose="02020603050405020304" pitchFamily="18" charset="-78"/>
              </a:rPr>
              <a:t>فقد توصلت الدراسات </a:t>
            </a:r>
            <a:r>
              <a:rPr lang="ar-EG" sz="2400" b="1">
                <a:latin typeface="Simplified Arabic" panose="02020603050405020304" pitchFamily="18" charset="-78"/>
                <a:cs typeface="Simplified Arabic" panose="02020603050405020304" pitchFamily="18" charset="-78"/>
              </a:rPr>
              <a:t>إلى أنه كلما قضى الأفراد وقتًا أطول في استخدام الإنترنت كلما كان التحصيل الدراسي أقل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كما أن الذين يستخدمون ألعاب الإنترنت بكثافة لا يتوفر لديهم وقت للقراءة ولا قضاء وقت مع الأصدقاء</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وأن مستواهم الدراسي منخفض، إضافة إلى تفضيلهم الألعاب العنيفة والقتالية</a:t>
            </a:r>
            <a:r>
              <a:rPr lang="ar-EG" sz="2400">
                <a:latin typeface="Simplified Arabic" panose="02020603050405020304" pitchFamily="18" charset="-78"/>
                <a:cs typeface="Simplified Arabic" panose="02020603050405020304" pitchFamily="18" charset="-78"/>
              </a:rPr>
              <a:t>.</a:t>
            </a:r>
            <a:endParaRPr lang="ar-EG" sz="2400" b="1" u="sng">
              <a:solidFill>
                <a:srgbClr val="203E5F"/>
              </a:solidFill>
              <a:latin typeface="Simplified Arabic" panose="02020603050405020304" pitchFamily="18" charset="-78"/>
              <a:cs typeface="Simplified Arabic" panose="02020603050405020304" pitchFamily="18" charset="-78"/>
            </a:endParaRPr>
          </a:p>
        </p:txBody>
      </p:sp>
      <p:pic>
        <p:nvPicPr>
          <p:cNvPr id="16" name="عنصر نائب للمحتوى 1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64025" y="1727018"/>
            <a:ext cx="5273722" cy="4578248"/>
          </a:xfrm>
        </p:spPr>
      </p:pic>
    </p:spTree>
    <p:extLst>
      <p:ext uri="{BB962C8B-B14F-4D97-AF65-F5344CB8AC3E}">
        <p14:creationId xmlns:p14="http://schemas.microsoft.com/office/powerpoint/2010/main" val="26341258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26842" y="1484430"/>
            <a:ext cx="6223382" cy="4479642"/>
          </a:xfrm>
        </p:spPr>
        <p:txBody>
          <a:bodyPr>
            <a:normAutofit/>
          </a:bodyPr>
          <a:lstStyle/>
          <a:p>
            <a:pPr marL="0" indent="0" algn="just" rtl="1">
              <a:lnSpc>
                <a:spcPct val="110000"/>
              </a:lnSpc>
              <a:spcBef>
                <a:spcPts val="110"/>
              </a:spcBef>
              <a:spcAft>
                <a:spcPts val="110"/>
              </a:spcAft>
              <a:buNone/>
            </a:pPr>
            <a:r>
              <a:rPr lang="en-US" smtClean="0"/>
              <a:t> </a:t>
            </a:r>
            <a:r>
              <a:rPr lang="en-US" b="1" smtClean="0">
                <a:solidFill>
                  <a:srgbClr val="203E5F"/>
                </a:solidFill>
                <a:latin typeface="Simplified Arabic" panose="02020603050405020304" pitchFamily="18" charset="-78"/>
                <a:cs typeface="Simplified Arabic" panose="02020603050405020304" pitchFamily="18" charset="-78"/>
              </a:rPr>
              <a:t>.5</a:t>
            </a:r>
            <a:r>
              <a:rPr lang="ar-EG" b="1" u="sng" smtClean="0">
                <a:solidFill>
                  <a:srgbClr val="203E5F"/>
                </a:solidFill>
                <a:latin typeface="Simplified Arabic" panose="02020603050405020304" pitchFamily="18" charset="-78"/>
                <a:cs typeface="Simplified Arabic" panose="02020603050405020304" pitchFamily="18" charset="-78"/>
              </a:rPr>
              <a:t>تأثير </a:t>
            </a:r>
            <a:r>
              <a:rPr lang="ar-EG" b="1" u="sng">
                <a:solidFill>
                  <a:srgbClr val="203E5F"/>
                </a:solidFill>
                <a:latin typeface="Simplified Arabic" panose="02020603050405020304" pitchFamily="18" charset="-78"/>
                <a:cs typeface="Simplified Arabic" panose="02020603050405020304" pitchFamily="18" charset="-78"/>
              </a:rPr>
              <a:t>الإعلام الرقمي على الشخصية (الشخصية المصطنعة) :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يلجأ الكثير من أفراد الأسرة </a:t>
            </a:r>
            <a:r>
              <a:rPr lang="ar-EG" sz="2400" b="1">
                <a:latin typeface="Simplified Arabic" panose="02020603050405020304" pitchFamily="18" charset="-78"/>
                <a:cs typeface="Simplified Arabic" panose="02020603050405020304" pitchFamily="18" charset="-78"/>
              </a:rPr>
              <a:t>سواء كانوا بالغين أو أطفالا إلى اختلاق شخصية افتراضية من خلال انتحال أسماء مزيفة أو </a:t>
            </a:r>
            <a:r>
              <a:rPr lang="ar-EG" sz="2400" b="1" smtClean="0">
                <a:latin typeface="Simplified Arabic" panose="02020603050405020304" pitchFamily="18" charset="-78"/>
                <a:cs typeface="Simplified Arabic" panose="02020603050405020304" pitchFamily="18" charset="-78"/>
              </a:rPr>
              <a:t>نوع </a:t>
            </a:r>
            <a:r>
              <a:rPr lang="ar-EG" sz="2400" b="1">
                <a:latin typeface="Simplified Arabic" panose="02020603050405020304" pitchFamily="18" charset="-78"/>
                <a:cs typeface="Simplified Arabic" panose="02020603050405020304" pitchFamily="18" charset="-78"/>
              </a:rPr>
              <a:t>مزيف أثناء تواصلهم مع أصدقائهم الافتراضين</a:t>
            </a:r>
            <a:r>
              <a:rPr lang="ar-EG" sz="2400">
                <a:latin typeface="Simplified Arabic" panose="02020603050405020304" pitchFamily="18" charset="-78"/>
                <a:cs typeface="Simplified Arabic" panose="02020603050405020304" pitchFamily="18" charset="-78"/>
              </a:rPr>
              <a:t>، وفي الغالب تميل هذه الشخصية إلى الكذب أو الإيقاع بالآخرين، وقد تلجأ هذه الشخصيات المصطنعة للانتحال بهدف التعبير عن ذاتها أو بسبب الخوف من التعبير عن آرائها في بعض القضايا أو إثارة للشائعات مما يؤثر على السلم الأهلي في المجتمع الواحد.</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879678" y="365126"/>
            <a:ext cx="847412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036" name="Picture 12" descr="تعبيرية"/>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04967" y="1484430"/>
            <a:ext cx="4258102" cy="4990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04522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04012" y="1539022"/>
            <a:ext cx="6549787" cy="4397754"/>
          </a:xfrm>
        </p:spPr>
        <p:txBody>
          <a:bodyPr>
            <a:normAutofit fontScale="47500" lnSpcReduction="20000"/>
          </a:bodyPr>
          <a:lstStyle/>
          <a:p>
            <a:pPr marL="0" indent="0" algn="just" rtl="1">
              <a:lnSpc>
                <a:spcPct val="120000"/>
              </a:lnSpc>
              <a:spcBef>
                <a:spcPts val="110"/>
              </a:spcBef>
              <a:spcAft>
                <a:spcPts val="110"/>
              </a:spcAft>
              <a:buNone/>
            </a:pPr>
            <a:r>
              <a:rPr lang="en-US" smtClean="0">
                <a:latin typeface="Simplified Arabic" panose="02020603050405020304" pitchFamily="18" charset="-78"/>
                <a:cs typeface="Simplified Arabic" panose="02020603050405020304" pitchFamily="18" charset="-78"/>
              </a:rPr>
              <a:t> </a:t>
            </a:r>
            <a:r>
              <a:rPr lang="ar-EG" sz="5900" b="1" smtClean="0">
                <a:solidFill>
                  <a:srgbClr val="203E5F"/>
                </a:solidFill>
                <a:latin typeface="Simplified Arabic" panose="02020603050405020304" pitchFamily="18" charset="-78"/>
                <a:cs typeface="Simplified Arabic" panose="02020603050405020304" pitchFamily="18" charset="-78"/>
              </a:rPr>
              <a:t>ب</a:t>
            </a:r>
            <a:r>
              <a:rPr lang="ar-EG" sz="5900" smtClean="0">
                <a:solidFill>
                  <a:srgbClr val="203E5F"/>
                </a:solidFill>
                <a:latin typeface="Simplified Arabic" panose="02020603050405020304" pitchFamily="18" charset="-78"/>
                <a:cs typeface="Simplified Arabic" panose="02020603050405020304" pitchFamily="18" charset="-78"/>
              </a:rPr>
              <a:t>.</a:t>
            </a:r>
            <a:r>
              <a:rPr lang="ar-EG" sz="5900" b="1" u="sng" smtClean="0">
                <a:solidFill>
                  <a:srgbClr val="203E5F"/>
                </a:solidFill>
                <a:latin typeface="Simplified Arabic" panose="02020603050405020304" pitchFamily="18" charset="-78"/>
                <a:cs typeface="Simplified Arabic" panose="02020603050405020304" pitchFamily="18" charset="-78"/>
              </a:rPr>
              <a:t>تأثيرات </a:t>
            </a:r>
            <a:r>
              <a:rPr lang="ar-EG" sz="5900" b="1" u="sng">
                <a:solidFill>
                  <a:srgbClr val="203E5F"/>
                </a:solidFill>
                <a:latin typeface="Simplified Arabic" panose="02020603050405020304" pitchFamily="18" charset="-78"/>
                <a:cs typeface="Simplified Arabic" panose="02020603050405020304" pitchFamily="18" charset="-78"/>
              </a:rPr>
              <a:t>الإعلام الرقمي السلبية على </a:t>
            </a:r>
            <a:r>
              <a:rPr lang="ar-EG" sz="5900" b="1" u="sng" smtClean="0">
                <a:solidFill>
                  <a:srgbClr val="203E5F"/>
                </a:solidFill>
                <a:latin typeface="Simplified Arabic" panose="02020603050405020304" pitchFamily="18" charset="-78"/>
                <a:cs typeface="Simplified Arabic" panose="02020603050405020304" pitchFamily="18" charset="-78"/>
              </a:rPr>
              <a:t>البنية الاجتماعية والفكرية والقيمية للأسرة العربية:</a:t>
            </a:r>
          </a:p>
          <a:p>
            <a:pPr marL="0" indent="0" algn="just" rtl="1">
              <a:lnSpc>
                <a:spcPct val="130000"/>
              </a:lnSpc>
              <a:spcBef>
                <a:spcPts val="110"/>
              </a:spcBef>
              <a:spcAft>
                <a:spcPts val="110"/>
              </a:spcAft>
              <a:buNone/>
            </a:pPr>
            <a:r>
              <a:rPr lang="ar-EG" sz="5100">
                <a:latin typeface="Simplified Arabic" panose="02020603050405020304" pitchFamily="18" charset="-78"/>
                <a:cs typeface="Simplified Arabic" panose="02020603050405020304" pitchFamily="18" charset="-78"/>
              </a:rPr>
              <a:t>من التحديات التي تواجه الأسرة العربية </a:t>
            </a:r>
            <a:r>
              <a:rPr lang="ar-EG" sz="5100" b="1">
                <a:latin typeface="Simplified Arabic" panose="02020603050405020304" pitchFamily="18" charset="-78"/>
                <a:cs typeface="Simplified Arabic" panose="02020603050405020304" pitchFamily="18" charset="-78"/>
              </a:rPr>
              <a:t>اختراق بنيتها الفكرية والقيمية ‏من خلال انتشار الإعلام </a:t>
            </a:r>
            <a:r>
              <a:rPr lang="ar-EG" sz="5100" b="1" smtClean="0">
                <a:latin typeface="Simplified Arabic" panose="02020603050405020304" pitchFamily="18" charset="-78"/>
                <a:cs typeface="Simplified Arabic" panose="02020603050405020304" pitchFamily="18" charset="-78"/>
              </a:rPr>
              <a:t>الاجتماعي، </a:t>
            </a:r>
            <a:r>
              <a:rPr lang="ar-EG" sz="5100">
                <a:latin typeface="Simplified Arabic" panose="02020603050405020304" pitchFamily="18" charset="-78"/>
                <a:cs typeface="Simplified Arabic" panose="02020603050405020304" pitchFamily="18" charset="-78"/>
              </a:rPr>
              <a:t>الذي وصل إليها في </a:t>
            </a:r>
            <a:r>
              <a:rPr lang="ar-EG" sz="5100" smtClean="0">
                <a:latin typeface="Simplified Arabic" panose="02020603050405020304" pitchFamily="18" charset="-78"/>
                <a:cs typeface="Simplified Arabic" panose="02020603050405020304" pitchFamily="18" charset="-78"/>
              </a:rPr>
              <a:t>عقر دارها </a:t>
            </a:r>
            <a:r>
              <a:rPr lang="ar-EG" sz="5100" b="1">
                <a:latin typeface="Simplified Arabic" panose="02020603050405020304" pitchFamily="18" charset="-78"/>
                <a:cs typeface="Simplified Arabic" panose="02020603050405020304" pitchFamily="18" charset="-78"/>
              </a:rPr>
              <a:t>والتأثير على معتقداتهم وقيمها الاجتماعية والأخلاقية </a:t>
            </a:r>
            <a:r>
              <a:rPr lang="ar-EG" sz="5100" b="1" smtClean="0">
                <a:latin typeface="Simplified Arabic" panose="02020603050405020304" pitchFamily="18" charset="-78"/>
                <a:cs typeface="Simplified Arabic" panose="02020603050405020304" pitchFamily="18" charset="-78"/>
              </a:rPr>
              <a:t>والدينية،</a:t>
            </a:r>
            <a:r>
              <a:rPr lang="ar-EG" sz="5100" smtClean="0">
                <a:latin typeface="Simplified Arabic" panose="02020603050405020304" pitchFamily="18" charset="-78"/>
                <a:cs typeface="Simplified Arabic" panose="02020603050405020304" pitchFamily="18" charset="-78"/>
              </a:rPr>
              <a:t> </a:t>
            </a:r>
            <a:r>
              <a:rPr lang="ar-EG" sz="5100">
                <a:latin typeface="Simplified Arabic" panose="02020603050405020304" pitchFamily="18" charset="-78"/>
                <a:cs typeface="Simplified Arabic" panose="02020603050405020304" pitchFamily="18" charset="-78"/>
              </a:rPr>
              <a:t>وهذا يتطلب تحصين الأسرة ضد الأفكار الدخيلة والأفكار السيئة التي تشكك في المعتقد، </a:t>
            </a:r>
            <a:r>
              <a:rPr lang="ar-EG" sz="5100" b="1">
                <a:latin typeface="Simplified Arabic" panose="02020603050405020304" pitchFamily="18" charset="-78"/>
                <a:cs typeface="Simplified Arabic" panose="02020603050405020304" pitchFamily="18" charset="-78"/>
              </a:rPr>
              <a:t>وفي نفس الوقت تحصين الأبناء ضد الغلو والتطرف، ولا يأتي هذا التحصين إلا من خلال بناء شخصية الأبناء بناءً صحيحا ‏من خلال الحوار </a:t>
            </a:r>
            <a:r>
              <a:rPr lang="ar-EG" sz="5100" b="1" smtClean="0">
                <a:latin typeface="Simplified Arabic" panose="02020603050405020304" pitchFamily="18" charset="-78"/>
                <a:cs typeface="Simplified Arabic" panose="02020603050405020304" pitchFamily="18" charset="-78"/>
              </a:rPr>
              <a:t>والإقناع </a:t>
            </a:r>
            <a:r>
              <a:rPr lang="ar-EG" sz="5100" b="1">
                <a:latin typeface="Simplified Arabic" panose="02020603050405020304" pitchFamily="18" charset="-78"/>
                <a:cs typeface="Simplified Arabic" panose="02020603050405020304" pitchFamily="18" charset="-78"/>
              </a:rPr>
              <a:t>وبناء منظومة قيمية راسخة في نفوس </a:t>
            </a:r>
            <a:r>
              <a:rPr lang="ar-EG" sz="5100" b="1" smtClean="0">
                <a:latin typeface="Simplified Arabic" panose="02020603050405020304" pitchFamily="18" charset="-78"/>
                <a:cs typeface="Simplified Arabic" panose="02020603050405020304" pitchFamily="18" charset="-78"/>
              </a:rPr>
              <a:t>الأبناء</a:t>
            </a:r>
            <a:r>
              <a:rPr lang="ar-EG" sz="5100" smtClean="0">
                <a:latin typeface="Simplified Arabic" panose="02020603050405020304" pitchFamily="18" charset="-78"/>
                <a:cs typeface="Simplified Arabic" panose="02020603050405020304" pitchFamily="18" charset="-78"/>
              </a:rPr>
              <a:t>.</a:t>
            </a:r>
            <a:endParaRPr lang="en-US" sz="510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688608" y="365126"/>
            <a:ext cx="866519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3899" y="1539022"/>
            <a:ext cx="4312692" cy="4935827"/>
          </a:xfrm>
        </p:spPr>
      </p:pic>
    </p:spTree>
    <p:extLst>
      <p:ext uri="{BB962C8B-B14F-4D97-AF65-F5344CB8AC3E}">
        <p14:creationId xmlns:p14="http://schemas.microsoft.com/office/powerpoint/2010/main" val="31252425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12941" y="1825625"/>
            <a:ext cx="6740859" cy="4097503"/>
          </a:xfrm>
        </p:spPr>
        <p:txBody>
          <a:bodyPr>
            <a:normAutofit/>
          </a:bodyPr>
          <a:lstStyle/>
          <a:p>
            <a:pPr algn="just" rtl="1">
              <a:lnSpc>
                <a:spcPct val="110000"/>
              </a:lnSpc>
              <a:spcBef>
                <a:spcPts val="110"/>
              </a:spcBef>
              <a:spcAft>
                <a:spcPts val="110"/>
              </a:spcAft>
              <a:buFont typeface="Wingdings" panose="05000000000000000000" pitchFamily="2" charset="2"/>
              <a:buChar char="§"/>
            </a:pPr>
            <a:r>
              <a:rPr lang="ar-EG" sz="2400" smtClean="0">
                <a:latin typeface="Simplified Arabic" panose="02020603050405020304" pitchFamily="18" charset="-78"/>
                <a:cs typeface="Simplified Arabic" panose="02020603050405020304" pitchFamily="18" charset="-78"/>
              </a:rPr>
              <a:t>فلا شك </a:t>
            </a:r>
            <a:r>
              <a:rPr lang="ar-EG" sz="2400">
                <a:latin typeface="Simplified Arabic" panose="02020603050405020304" pitchFamily="18" charset="-78"/>
                <a:cs typeface="Simplified Arabic" panose="02020603050405020304" pitchFamily="18" charset="-78"/>
              </a:rPr>
              <a:t>‏أن وسائل الاتصال الإلكترونية </a:t>
            </a:r>
            <a:r>
              <a:rPr lang="ar-EG" sz="2400" b="1">
                <a:latin typeface="Simplified Arabic" panose="02020603050405020304" pitchFamily="18" charset="-78"/>
                <a:cs typeface="Simplified Arabic" panose="02020603050405020304" pitchFamily="18" charset="-78"/>
              </a:rPr>
              <a:t>ومنها الإعلام الاجتماعي قد أدخل على الأسرة العربية ثقافات وأنماط سلوكية جديدة تختلف في بنيتها وأهدفها عن أهداف تربية الفرد داخل الأسرة </a:t>
            </a:r>
            <a:r>
              <a:rPr lang="ar-EG" sz="2400" b="1" smtClean="0">
                <a:latin typeface="Simplified Arabic" panose="02020603050405020304" pitchFamily="18" charset="-78"/>
                <a:cs typeface="Simplified Arabic" panose="02020603050405020304" pitchFamily="18" charset="-78"/>
              </a:rPr>
              <a:t>العربية</a:t>
            </a:r>
            <a:r>
              <a:rPr lang="ar-EG" sz="2400" smtClean="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فالتربية في الأسرة العربية تهدف </a:t>
            </a:r>
            <a:r>
              <a:rPr lang="ar-EG" sz="2400" b="1">
                <a:latin typeface="Simplified Arabic" panose="02020603050405020304" pitchFamily="18" charset="-78"/>
                <a:cs typeface="Simplified Arabic" panose="02020603050405020304" pitchFamily="18" charset="-78"/>
              </a:rPr>
              <a:t>إلى أنسنة الفرد من خلال اكتساب أنماط السلوك المضبوطة بمعايير الأخلاق و تنمية أفكاره و تنظيم سلوكه وعواطفه وإعداده بما يتفق مع القيم الدينية والأخلاقية </a:t>
            </a:r>
            <a:r>
              <a:rPr lang="ar-EG" sz="2400" b="1" smtClean="0">
                <a:latin typeface="Simplified Arabic" panose="02020603050405020304" pitchFamily="18" charset="-78"/>
                <a:cs typeface="Simplified Arabic" panose="02020603050405020304" pitchFamily="18" charset="-78"/>
              </a:rPr>
              <a:t>والاجتماعية</a:t>
            </a:r>
            <a:r>
              <a:rPr lang="ar-EG" sz="2400" smtClean="0">
                <a:latin typeface="Simplified Arabic" panose="02020603050405020304" pitchFamily="18" charset="-78"/>
                <a:cs typeface="Simplified Arabic" panose="02020603050405020304" pitchFamily="18" charset="-78"/>
              </a:rPr>
              <a:t>، </a:t>
            </a:r>
            <a:r>
              <a:rPr lang="ar-EG" b="1" smtClean="0">
                <a:solidFill>
                  <a:srgbClr val="203E5F"/>
                </a:solidFill>
                <a:latin typeface="Simplified Arabic" panose="02020603050405020304" pitchFamily="18" charset="-78"/>
                <a:cs typeface="Simplified Arabic" panose="02020603050405020304" pitchFamily="18" charset="-78"/>
              </a:rPr>
              <a:t>ومن تأثيرات الإعلام الرقمي على البنية الفكرية والقيمية للأسرة العربية.</a:t>
            </a:r>
            <a:endParaRPr lang="en-US"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729552" y="365125"/>
            <a:ext cx="8624248" cy="98600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5785" y="1678675"/>
            <a:ext cx="4217156" cy="4796175"/>
          </a:xfrm>
        </p:spPr>
      </p:pic>
    </p:spTree>
    <p:extLst>
      <p:ext uri="{BB962C8B-B14F-4D97-AF65-F5344CB8AC3E}">
        <p14:creationId xmlns:p14="http://schemas.microsoft.com/office/powerpoint/2010/main" val="5734464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08978" y="1590706"/>
            <a:ext cx="6044821" cy="4484033"/>
          </a:xfrm>
        </p:spPr>
        <p:txBody>
          <a:bodyPr/>
          <a:lstStyle/>
          <a:p>
            <a:pPr marL="0" indent="0" algn="r" rtl="1">
              <a:buNone/>
            </a:pPr>
            <a:r>
              <a:rPr lang="en-US" b="1" u="sng" smtClean="0">
                <a:solidFill>
                  <a:srgbClr val="203E5F"/>
                </a:solidFill>
                <a:latin typeface="Simplified Arabic" panose="02020603050405020304" pitchFamily="18" charset="-78"/>
                <a:cs typeface="Simplified Arabic" panose="02020603050405020304" pitchFamily="18" charset="-78"/>
              </a:rPr>
              <a:t> .1</a:t>
            </a:r>
            <a:r>
              <a:rPr lang="ar-EG" b="1" u="sng" smtClean="0">
                <a:solidFill>
                  <a:srgbClr val="203E5F"/>
                </a:solidFill>
                <a:latin typeface="Simplified Arabic" panose="02020603050405020304" pitchFamily="18" charset="-78"/>
                <a:cs typeface="Simplified Arabic" panose="02020603050405020304" pitchFamily="18" charset="-78"/>
              </a:rPr>
              <a:t>تأثير </a:t>
            </a:r>
            <a:r>
              <a:rPr lang="ar-EG" b="1" u="sng">
                <a:solidFill>
                  <a:srgbClr val="203E5F"/>
                </a:solidFill>
                <a:latin typeface="Simplified Arabic" panose="02020603050405020304" pitchFamily="18" charset="-78"/>
                <a:cs typeface="Simplified Arabic" panose="02020603050405020304" pitchFamily="18" charset="-78"/>
              </a:rPr>
              <a:t>الإعلام الرقمي على التنشئة الاجتماعية: </a:t>
            </a:r>
            <a:endParaRPr lang="ar-EG"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تبدأ عملية </a:t>
            </a:r>
            <a:r>
              <a:rPr lang="ar-EG" sz="2400" b="1">
                <a:latin typeface="Simplified Arabic" panose="02020603050405020304" pitchFamily="18" charset="-78"/>
                <a:cs typeface="Simplified Arabic" panose="02020603050405020304" pitchFamily="18" charset="-78"/>
              </a:rPr>
              <a:t>التنشئة الاجتماعية </a:t>
            </a:r>
            <a:r>
              <a:rPr lang="ar-EG" sz="2400">
                <a:latin typeface="Simplified Arabic" panose="02020603050405020304" pitchFamily="18" charset="-78"/>
                <a:cs typeface="Simplified Arabic" panose="02020603050405020304" pitchFamily="18" charset="-78"/>
              </a:rPr>
              <a:t>أو ما يعرف </a:t>
            </a:r>
            <a:r>
              <a:rPr lang="ar-EG" sz="2400" b="1">
                <a:latin typeface="Simplified Arabic" panose="02020603050405020304" pitchFamily="18" charset="-78"/>
                <a:cs typeface="Simplified Arabic" panose="02020603050405020304" pitchFamily="18" charset="-78"/>
              </a:rPr>
              <a:t>بالتربية الاجتماعية </a:t>
            </a:r>
            <a:r>
              <a:rPr lang="ar-EG" sz="2400">
                <a:latin typeface="Simplified Arabic" panose="02020603050405020304" pitchFamily="18" charset="-78"/>
                <a:cs typeface="Simplified Arabic" panose="02020603050405020304" pitchFamily="18" charset="-78"/>
              </a:rPr>
              <a:t>أو </a:t>
            </a:r>
            <a:r>
              <a:rPr lang="ar-EG" sz="2400" b="1">
                <a:latin typeface="Simplified Arabic" panose="02020603050405020304" pitchFamily="18" charset="-78"/>
                <a:cs typeface="Simplified Arabic" panose="02020603050405020304" pitchFamily="18" charset="-78"/>
              </a:rPr>
              <a:t>التطبيع الاجتماعي </a:t>
            </a:r>
            <a:r>
              <a:rPr lang="ar-EG" sz="2400">
                <a:latin typeface="Simplified Arabic" panose="02020603050405020304" pitchFamily="18" charset="-78"/>
                <a:cs typeface="Simplified Arabic" panose="02020603050405020304" pitchFamily="18" charset="-78"/>
              </a:rPr>
              <a:t>في الأسرة، ‏وهى أهم دور من أدوار الأسرة الأساسية كما يشير دكتور عيس الشماس التي عرفها بأنها " ‏</a:t>
            </a:r>
            <a:r>
              <a:rPr lang="ar-EG" sz="2400" b="1">
                <a:latin typeface="Simplified Arabic" panose="02020603050405020304" pitchFamily="18" charset="-78"/>
                <a:cs typeface="Simplified Arabic" panose="02020603050405020304" pitchFamily="18" charset="-78"/>
              </a:rPr>
              <a:t>إعداد الكائن البشري وتأهيله للحياة الاجتماعية التي يجب عليه أن يتكيف و يتفاعل معها بصورة إيجابية</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‏ويعرفها </a:t>
            </a:r>
            <a:r>
              <a:rPr lang="en-US" sz="2400" b="1">
                <a:latin typeface="Simplified Arabic" panose="02020603050405020304" pitchFamily="18" charset="-78"/>
                <a:cs typeface="+mj-cs"/>
              </a:rPr>
              <a:t>Rocker</a:t>
            </a:r>
            <a:r>
              <a:rPr lang="ar-EG" sz="240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بأنها « العملية </a:t>
            </a:r>
            <a:r>
              <a:rPr lang="ar-EG" sz="2400" b="1">
                <a:latin typeface="Simplified Arabic" panose="02020603050405020304" pitchFamily="18" charset="-78"/>
                <a:cs typeface="Simplified Arabic" panose="02020603050405020304" pitchFamily="18" charset="-78"/>
              </a:rPr>
              <a:t>التي يكتسب الفرد من خلالها العناصر الاجتماعية والثقافية في </a:t>
            </a:r>
            <a:r>
              <a:rPr lang="ar-EG" sz="2400" b="1" smtClean="0">
                <a:latin typeface="Simplified Arabic" panose="02020603050405020304" pitchFamily="18" charset="-78"/>
                <a:cs typeface="Simplified Arabic" panose="02020603050405020304" pitchFamily="18" charset="-78"/>
              </a:rPr>
              <a:t>محيطه</a:t>
            </a:r>
            <a:r>
              <a:rPr lang="ar-EG" sz="2400" smtClean="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852382" y="365126"/>
            <a:ext cx="8501417"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2956" y="1590706"/>
            <a:ext cx="4776716" cy="4769150"/>
          </a:xfrm>
        </p:spPr>
      </p:pic>
    </p:spTree>
    <p:extLst>
      <p:ext uri="{BB962C8B-B14F-4D97-AF65-F5344CB8AC3E}">
        <p14:creationId xmlns:p14="http://schemas.microsoft.com/office/powerpoint/2010/main" val="3505998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99546" y="1523212"/>
            <a:ext cx="6578221" cy="4285396"/>
          </a:xfrm>
        </p:spPr>
        <p:txBody>
          <a:bodyPr>
            <a:norm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وتقع مسؤولية التنشئة الاجتماعية </a:t>
            </a:r>
            <a:r>
              <a:rPr lang="ar-EG" sz="2400" b="1">
                <a:latin typeface="Simplified Arabic" panose="02020603050405020304" pitchFamily="18" charset="-78"/>
                <a:cs typeface="Simplified Arabic" panose="02020603050405020304" pitchFamily="18" charset="-78"/>
              </a:rPr>
              <a:t>على عاتق الأسرة ويشاركها في ذلك المؤسسات الرسمية مثل: المدرسة والمؤسسات غير الرسمية مثل: دور العبادة والمؤسسات الثقافية والاجتماعية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وتعتبر التنشئة الاجتماعية السليمة صمام أمان لأمن الأسرة الاجتماعي والثقافي </a:t>
            </a:r>
            <a:r>
              <a:rPr lang="ar-EG" sz="2400" b="1" smtClean="0">
                <a:latin typeface="Simplified Arabic" panose="02020603050405020304" pitchFamily="18" charset="-78"/>
                <a:cs typeface="Simplified Arabic" panose="02020603050405020304" pitchFamily="18" charset="-78"/>
              </a:rPr>
              <a:t>والفكري.</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وفي عصر التقنيات والفضاءات المفتوحة </a:t>
            </a:r>
            <a:r>
              <a:rPr lang="ar-EG" sz="2400" b="1">
                <a:latin typeface="Simplified Arabic" panose="02020603050405020304" pitchFamily="18" charset="-78"/>
                <a:cs typeface="Simplified Arabic" panose="02020603050405020304" pitchFamily="18" charset="-78"/>
              </a:rPr>
              <a:t>‏أصبح الإعلام الاجتماعي </a:t>
            </a:r>
            <a:r>
              <a:rPr lang="ar-EG" sz="2400" b="1" smtClean="0">
                <a:latin typeface="Simplified Arabic" panose="02020603050405020304" pitchFamily="18" charset="-78"/>
                <a:cs typeface="Simplified Arabic" panose="02020603050405020304" pitchFamily="18" charset="-78"/>
              </a:rPr>
              <a:t>شريكًا </a:t>
            </a:r>
            <a:r>
              <a:rPr lang="ar-EG" sz="2400" b="1">
                <a:latin typeface="Simplified Arabic" panose="02020603050405020304" pitchFamily="18" charset="-78"/>
                <a:cs typeface="Simplified Arabic" panose="02020603050405020304" pitchFamily="18" charset="-78"/>
              </a:rPr>
              <a:t>مباشرًا للأسرة في عملية التنشئة الاجتماعية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وقد يكون </a:t>
            </a:r>
            <a:r>
              <a:rPr lang="ar-EG" sz="2400" b="1" smtClean="0">
                <a:latin typeface="Simplified Arabic" panose="02020603050405020304" pitchFamily="18" charset="-78"/>
                <a:cs typeface="Simplified Arabic" panose="02020603050405020304" pitchFamily="18" charset="-78"/>
              </a:rPr>
              <a:t>شريكًا </a:t>
            </a:r>
            <a:r>
              <a:rPr lang="ar-EG" sz="2400" b="1">
                <a:latin typeface="Simplified Arabic" panose="02020603050405020304" pitchFamily="18" charset="-78"/>
                <a:cs typeface="Simplified Arabic" panose="02020603050405020304" pitchFamily="18" charset="-78"/>
              </a:rPr>
              <a:t>سلبيًا لأن التنشئة الاجتماعية التقليدية التي تقوم </a:t>
            </a:r>
            <a:r>
              <a:rPr lang="ar-EG" sz="2400" b="1" smtClean="0">
                <a:latin typeface="Simplified Arabic" panose="02020603050405020304" pitchFamily="18" charset="-78"/>
                <a:cs typeface="Simplified Arabic" panose="02020603050405020304" pitchFamily="18" charset="-78"/>
              </a:rPr>
              <a:t>بها </a:t>
            </a:r>
            <a:r>
              <a:rPr lang="ar-EG" sz="2400" b="1">
                <a:latin typeface="Simplified Arabic" panose="02020603050405020304" pitchFamily="18" charset="-78"/>
                <a:cs typeface="Simplified Arabic" panose="02020603050405020304" pitchFamily="18" charset="-78"/>
              </a:rPr>
              <a:t>الأسرة ‏تعمل وفق نظام اجتماعي مرتبط بالدين والعادات والتقاليد</a:t>
            </a:r>
            <a:r>
              <a:rPr lang="ar-EG" sz="2400" b="1" smtClean="0">
                <a:latin typeface="Simplified Arabic" panose="02020603050405020304" pitchFamily="18" charset="-78"/>
                <a:cs typeface="Simplified Arabic" panose="02020603050405020304" pitchFamily="18" charset="-78"/>
              </a:rPr>
              <a:t> .</a:t>
            </a:r>
            <a:endParaRPr lang="ar-EG" sz="2400"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975212" y="365126"/>
            <a:ext cx="8079475" cy="77717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9" name="عنصر نائب للمحتوى 8"/>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82137" y="1523212"/>
            <a:ext cx="4353636" cy="4572000"/>
          </a:xfrm>
        </p:spPr>
      </p:pic>
    </p:spTree>
    <p:extLst>
      <p:ext uri="{BB962C8B-B14F-4D97-AF65-F5344CB8AC3E}">
        <p14:creationId xmlns:p14="http://schemas.microsoft.com/office/powerpoint/2010/main" val="42366184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640239" y="1310186"/>
            <a:ext cx="6892119" cy="4869076"/>
          </a:xfrm>
        </p:spPr>
        <p:txBody>
          <a:bodyPr>
            <a:normAutofit fontScale="92500" lnSpcReduction="20000"/>
          </a:bodyPr>
          <a:lstStyle/>
          <a:p>
            <a:pPr algn="just" rtl="1">
              <a:lnSpc>
                <a:spcPct val="130000"/>
              </a:lnSpc>
              <a:spcBef>
                <a:spcPts val="110"/>
              </a:spcBef>
              <a:spcAft>
                <a:spcPts val="110"/>
              </a:spcAft>
            </a:pPr>
            <a:r>
              <a:rPr lang="ar-EG" sz="2400" b="1">
                <a:latin typeface="Simplified Arabic" panose="02020603050405020304" pitchFamily="18" charset="-78"/>
                <a:cs typeface="Simplified Arabic" panose="02020603050405020304" pitchFamily="18" charset="-78"/>
              </a:rPr>
              <a:t>‏</a:t>
            </a:r>
            <a:r>
              <a:rPr lang="ar-EG" sz="2600" b="1">
                <a:latin typeface="Simplified Arabic" panose="02020603050405020304" pitchFamily="18" charset="-78"/>
                <a:cs typeface="Simplified Arabic" panose="02020603050405020304" pitchFamily="18" charset="-78"/>
              </a:rPr>
              <a:t>أما التنشئة الاجتماعية الناتجة عن الإعلام الاجتماعي فهي تنشئة هجينة من ثقافات متعددة لا يمكن تقنينها أو وضع ضوابط لها ‏أو السيطرة عليها بسبب مثيرات الإعلام الاجتماعي وتأثيراته الفاعلة والمباشرة على الفرد في عالم افتراضي مفتوح على كل الاحتمالات</a:t>
            </a:r>
            <a:r>
              <a:rPr lang="ar-EG" sz="2600" smtClean="0">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pPr>
            <a:r>
              <a:rPr lang="ar-EG" sz="2600" smtClean="0">
                <a:latin typeface="Simplified Arabic" panose="02020603050405020304" pitchFamily="18" charset="-78"/>
                <a:cs typeface="Simplified Arabic" panose="02020603050405020304" pitchFamily="18" charset="-78"/>
              </a:rPr>
              <a:t>فعلى سبيل المثال : ينشأ </a:t>
            </a:r>
            <a:r>
              <a:rPr lang="ar-EG" sz="2600">
                <a:latin typeface="Simplified Arabic" panose="02020603050405020304" pitchFamily="18" charset="-78"/>
                <a:cs typeface="Simplified Arabic" panose="02020603050405020304" pitchFamily="18" charset="-78"/>
              </a:rPr>
              <a:t>الشباب في ضوء قيم اجتماعية خاصة </a:t>
            </a:r>
            <a:r>
              <a:rPr lang="ar-EG" sz="2600" smtClean="0">
                <a:latin typeface="Simplified Arabic" panose="02020603050405020304" pitchFamily="18" charset="-78"/>
                <a:cs typeface="Simplified Arabic" panose="02020603050405020304" pitchFamily="18" charset="-78"/>
              </a:rPr>
              <a:t>تكونها له </a:t>
            </a:r>
            <a:r>
              <a:rPr lang="ar-EG" sz="2600">
                <a:latin typeface="Simplified Arabic" panose="02020603050405020304" pitchFamily="18" charset="-78"/>
                <a:cs typeface="Simplified Arabic" panose="02020603050405020304" pitchFamily="18" charset="-78"/>
              </a:rPr>
              <a:t>بيئة الجماعة الأولية </a:t>
            </a:r>
            <a:r>
              <a:rPr lang="en-US" sz="2600" b="1">
                <a:latin typeface="Simplified Arabic" panose="02020603050405020304" pitchFamily="18" charset="-78"/>
                <a:cs typeface="Simplified Arabic" panose="02020603050405020304" pitchFamily="18" charset="-78"/>
              </a:rPr>
              <a:t>Primary group</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لكن في ضوء ما يتعرض له الشباب خلال التجوال في الإنترنت من قيم ذات تأثير ضاغط بهدف إعادة تشكيله تبعًا لها</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بما يعرف في مصطلح علم النفس بتأثير الجماعة المرجعية</a:t>
            </a:r>
            <a:r>
              <a:rPr lang="ar-EG" sz="2600">
                <a:latin typeface="Simplified Arabic" panose="02020603050405020304" pitchFamily="18" charset="-78"/>
                <a:cs typeface="Simplified Arabic" panose="02020603050405020304" pitchFamily="18" charset="-78"/>
              </a:rPr>
              <a:t> </a:t>
            </a:r>
            <a:r>
              <a:rPr lang="en-US" sz="2600" b="1">
                <a:latin typeface="Simplified Arabic" panose="02020603050405020304" pitchFamily="18" charset="-78"/>
                <a:cs typeface="Simplified Arabic" panose="02020603050405020304" pitchFamily="18" charset="-78"/>
              </a:rPr>
              <a:t>Reference group </a:t>
            </a:r>
            <a:r>
              <a:rPr lang="ar-EG" sz="2600" smtClean="0">
                <a:latin typeface="Simplified Arabic" panose="02020603050405020304" pitchFamily="18" charset="-78"/>
                <a:cs typeface="Simplified Arabic" panose="02020603050405020304" pitchFamily="18" charset="-78"/>
              </a:rPr>
              <a:t>‏، </a:t>
            </a:r>
            <a:r>
              <a:rPr lang="ar-EG" sz="2600" b="1" smtClean="0">
                <a:latin typeface="Simplified Arabic" panose="02020603050405020304" pitchFamily="18" charset="-78"/>
                <a:cs typeface="Simplified Arabic" panose="02020603050405020304" pitchFamily="18" charset="-78"/>
              </a:rPr>
              <a:t>مما </a:t>
            </a:r>
            <a:r>
              <a:rPr lang="ar-EG" sz="2600" b="1">
                <a:latin typeface="Simplified Arabic" panose="02020603050405020304" pitchFamily="18" charset="-78"/>
                <a:cs typeface="Simplified Arabic" panose="02020603050405020304" pitchFamily="18" charset="-78"/>
              </a:rPr>
              <a:t>قد يؤدي إلى محو آثار الجماعة الأولية عليه مما يفقده الترابط مع مجتمعه المحيط به ويعرضه للعزلة والنفور ومن ثم التوتر والقلق</a:t>
            </a:r>
            <a:r>
              <a:rPr lang="ar-EG" sz="2600" smtClean="0">
                <a:latin typeface="Simplified Arabic" panose="02020603050405020304" pitchFamily="18" charset="-78"/>
                <a:cs typeface="Simplified Arabic" panose="02020603050405020304" pitchFamily="18" charset="-78"/>
              </a:rPr>
              <a:t>.</a:t>
            </a:r>
            <a:endParaRPr lang="ar-EG" sz="26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975212" y="365126"/>
            <a:ext cx="8079475" cy="77717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21574" y="1310185"/>
            <a:ext cx="4141244" cy="5022375"/>
          </a:xfrm>
        </p:spPr>
      </p:pic>
    </p:spTree>
    <p:extLst>
      <p:ext uri="{BB962C8B-B14F-4D97-AF65-F5344CB8AC3E}">
        <p14:creationId xmlns:p14="http://schemas.microsoft.com/office/powerpoint/2010/main" val="3697647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08979" y="1497267"/>
            <a:ext cx="6044819" cy="4585648"/>
          </a:xfrm>
        </p:spPr>
        <p:txBody>
          <a:bodyPr>
            <a:normAutofit/>
          </a:bodyPr>
          <a:lstStyle/>
          <a:p>
            <a:pPr marL="0" indent="0" algn="r" rtl="1">
              <a:buNone/>
            </a:pPr>
            <a:r>
              <a:rPr lang="en-US" b="1">
                <a:latin typeface="Simplified Arabic" panose="02020603050405020304" pitchFamily="18" charset="-78"/>
                <a:cs typeface="Simplified Arabic" panose="02020603050405020304" pitchFamily="18" charset="-78"/>
              </a:rPr>
              <a:t>.</a:t>
            </a:r>
            <a:r>
              <a:rPr lang="en-US" b="1" u="sng" smtClean="0">
                <a:solidFill>
                  <a:srgbClr val="203E5F"/>
                </a:solidFill>
                <a:latin typeface="Simplified Arabic" panose="02020603050405020304" pitchFamily="18" charset="-78"/>
                <a:cs typeface="Simplified Arabic" panose="02020603050405020304" pitchFamily="18" charset="-78"/>
              </a:rPr>
              <a:t>2</a:t>
            </a:r>
            <a:r>
              <a:rPr lang="ar-EG" b="1" u="sng" smtClean="0">
                <a:solidFill>
                  <a:srgbClr val="203E5F"/>
                </a:solidFill>
                <a:latin typeface="Simplified Arabic" panose="02020603050405020304" pitchFamily="18" charset="-78"/>
                <a:cs typeface="Simplified Arabic" panose="02020603050405020304" pitchFamily="18" charset="-78"/>
              </a:rPr>
              <a:t> ظهور </a:t>
            </a:r>
            <a:r>
              <a:rPr lang="ar-EG" b="1" u="sng">
                <a:solidFill>
                  <a:srgbClr val="203E5F"/>
                </a:solidFill>
                <a:latin typeface="Simplified Arabic" panose="02020603050405020304" pitchFamily="18" charset="-78"/>
                <a:cs typeface="Simplified Arabic" panose="02020603050405020304" pitchFamily="18" charset="-78"/>
              </a:rPr>
              <a:t>نزعات فكرية </a:t>
            </a:r>
            <a:r>
              <a:rPr lang="ar-EG" b="1" u="sng" smtClean="0">
                <a:solidFill>
                  <a:srgbClr val="203E5F"/>
                </a:solidFill>
                <a:latin typeface="Simplified Arabic" panose="02020603050405020304" pitchFamily="18" charset="-78"/>
                <a:cs typeface="Simplified Arabic" panose="02020603050405020304" pitchFamily="18" charset="-78"/>
              </a:rPr>
              <a:t>شاذة:</a:t>
            </a:r>
          </a:p>
          <a:p>
            <a:pPr marL="0" indent="0" algn="just" rtl="1">
              <a:lnSpc>
                <a:spcPct val="12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في ظل تأثيرات الإعلام الاجتماعي الواسعة، </a:t>
            </a:r>
            <a:r>
              <a:rPr lang="ar-EG" sz="2400" b="1">
                <a:latin typeface="Simplified Arabic" panose="02020603050405020304" pitchFamily="18" charset="-78"/>
                <a:cs typeface="Simplified Arabic" panose="02020603050405020304" pitchFamily="18" charset="-78"/>
              </a:rPr>
              <a:t>‏أصبحت الأسرة العربية تواجه  صعوبة ‏ في الحفاظ ‏على المعايير الاجتماعية والتقاليد الوطنية وقيم الولاء والمواطنة </a:t>
            </a:r>
            <a:r>
              <a:rPr lang="ar-EG" sz="2400" b="1" smtClean="0">
                <a:latin typeface="Simplified Arabic" panose="02020603050405020304" pitchFamily="18" charset="-78"/>
                <a:cs typeface="Simplified Arabic" panose="02020603050405020304" pitchFamily="18" charset="-78"/>
              </a:rPr>
              <a:t>والانتماء، </a:t>
            </a:r>
            <a:r>
              <a:rPr lang="ar-EG" sz="2400" b="1">
                <a:latin typeface="Simplified Arabic" panose="02020603050405020304" pitchFamily="18" charset="-78"/>
                <a:cs typeface="Simplified Arabic" panose="02020603050405020304" pitchFamily="18" charset="-78"/>
              </a:rPr>
              <a:t>ويبدو تأثير الإعلام الاجتماعي </a:t>
            </a:r>
            <a:r>
              <a:rPr lang="ar-EG" sz="2400" b="1" smtClean="0">
                <a:latin typeface="Simplified Arabic" panose="02020603050405020304" pitchFamily="18" charset="-78"/>
                <a:cs typeface="Simplified Arabic" panose="02020603050405020304" pitchFamily="18" charset="-78"/>
              </a:rPr>
              <a:t>واضحًا </a:t>
            </a:r>
            <a:r>
              <a:rPr lang="ar-EG" sz="2400" b="1">
                <a:latin typeface="Simplified Arabic" panose="02020603050405020304" pitchFamily="18" charset="-78"/>
                <a:cs typeface="Simplified Arabic" panose="02020603050405020304" pitchFamily="18" charset="-78"/>
              </a:rPr>
              <a:t>على الأسرة العربية من خلال التقليد والاقتباس في الملبس والمأكل والسلوك العام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ودخول أفكار جديدة في أذهان الكثير من أفراد المجتمعات العربية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قائمة على تمجيد القوة والسلطة والتأكيد على النزعة الفردية و التحرر الفردي اللا مسؤول وفق ثقافة غربية </a:t>
            </a:r>
            <a:r>
              <a:rPr lang="ar-EG" sz="2400" b="1" smtClean="0">
                <a:latin typeface="Simplified Arabic" panose="02020603050405020304" pitchFamily="18" charset="-78"/>
                <a:cs typeface="Simplified Arabic" panose="02020603050405020304" pitchFamily="18" charset="-78"/>
              </a:rPr>
              <a:t>ليبرالية</a:t>
            </a:r>
            <a:r>
              <a:rPr lang="ar-EG" sz="2400">
                <a:latin typeface="Simplified Arabic" panose="02020603050405020304" pitchFamily="18" charset="-78"/>
                <a:cs typeface="Simplified Arabic" panose="02020603050405020304" pitchFamily="18" charset="-78"/>
              </a:rPr>
              <a:t>.</a:t>
            </a: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538483" y="365125"/>
            <a:ext cx="8815316"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0" name="عنصر نائب للمحتوى 9" descr="Diversity in Japan"/>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32012" y="1497267"/>
            <a:ext cx="4899544" cy="4985758"/>
          </a:xfrm>
          <a:prstGeom prst="rect">
            <a:avLst/>
          </a:prstGeom>
          <a:noFill/>
          <a:ln>
            <a:noFill/>
          </a:ln>
        </p:spPr>
      </p:pic>
    </p:spTree>
    <p:extLst>
      <p:ext uri="{BB962C8B-B14F-4D97-AF65-F5344CB8AC3E}">
        <p14:creationId xmlns:p14="http://schemas.microsoft.com/office/powerpoint/2010/main" val="42677925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49922" y="1651841"/>
            <a:ext cx="5961794" cy="4325877"/>
          </a:xfrm>
        </p:spPr>
        <p:txBody>
          <a:bodyPr>
            <a:normAutofit/>
          </a:bodyPr>
          <a:lstStyle/>
          <a:p>
            <a:pPr algn="just" rtl="1">
              <a:lnSpc>
                <a:spcPct val="120000"/>
              </a:lnSpc>
              <a:spcBef>
                <a:spcPts val="110"/>
              </a:spcBef>
              <a:spcAft>
                <a:spcPts val="110"/>
              </a:spcAft>
            </a:pPr>
            <a:r>
              <a:rPr lang="ar-EG" sz="2400">
                <a:latin typeface="Simplified Arabic" panose="02020603050405020304" pitchFamily="18" charset="-78"/>
                <a:cs typeface="Simplified Arabic" panose="02020603050405020304" pitchFamily="18" charset="-78"/>
              </a:rPr>
              <a:t>كما </a:t>
            </a:r>
            <a:r>
              <a:rPr lang="ar-EG" sz="2400" smtClean="0">
                <a:latin typeface="Simplified Arabic" panose="02020603050405020304" pitchFamily="18" charset="-78"/>
                <a:cs typeface="Simplified Arabic" panose="02020603050405020304" pitchFamily="18" charset="-78"/>
              </a:rPr>
              <a:t>انتشرت </a:t>
            </a:r>
            <a:r>
              <a:rPr lang="ar-EG" sz="2400" b="1" smtClean="0">
                <a:latin typeface="Simplified Arabic" panose="02020603050405020304" pitchFamily="18" charset="-78"/>
                <a:cs typeface="Simplified Arabic" panose="02020603050405020304" pitchFamily="18" charset="-78"/>
              </a:rPr>
              <a:t>الأفكار </a:t>
            </a:r>
            <a:r>
              <a:rPr lang="ar-EG" sz="2400" b="1">
                <a:latin typeface="Simplified Arabic" panose="02020603050405020304" pitchFamily="18" charset="-78"/>
                <a:cs typeface="Simplified Arabic" panose="02020603050405020304" pitchFamily="18" charset="-78"/>
              </a:rPr>
              <a:t>القائمة على ثقافة الاستهلاك و السطحية</a:t>
            </a:r>
            <a:r>
              <a:rPr lang="ar-EG" sz="2400">
                <a:latin typeface="Simplified Arabic" panose="02020603050405020304" pitchFamily="18" charset="-78"/>
                <a:cs typeface="Simplified Arabic" panose="02020603050405020304" pitchFamily="18" charset="-78"/>
              </a:rPr>
              <a:t>، ‏بينما بدأت تتلاشى </a:t>
            </a:r>
            <a:r>
              <a:rPr lang="ar-EG" sz="2400" b="1">
                <a:latin typeface="Simplified Arabic" panose="02020603050405020304" pitchFamily="18" charset="-78"/>
                <a:cs typeface="Simplified Arabic" panose="02020603050405020304" pitchFamily="18" charset="-78"/>
              </a:rPr>
              <a:t>القيم الأخلاقية النبيلة وتغيبت قيمة احترام إبداع العقل البشري بحيث أصبح الفرد العربي مستهلكًا لا منتجا</a:t>
            </a:r>
            <a:r>
              <a:rPr lang="ar-EG" sz="2400">
                <a:latin typeface="Simplified Arabic" panose="02020603050405020304" pitchFamily="18" charset="-78"/>
                <a:cs typeface="Simplified Arabic" panose="02020603050405020304" pitchFamily="18" charset="-78"/>
              </a:rPr>
              <a:t>. </a:t>
            </a: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9688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3179929" y="365125"/>
            <a:ext cx="8147714" cy="78128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09433" y="1481243"/>
            <a:ext cx="4831307" cy="5001782"/>
          </a:xfrm>
        </p:spPr>
      </p:pic>
    </p:spTree>
    <p:extLst>
      <p:ext uri="{BB962C8B-B14F-4D97-AF65-F5344CB8AC3E}">
        <p14:creationId xmlns:p14="http://schemas.microsoft.com/office/powerpoint/2010/main" val="1210128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4137" y="1555845"/>
            <a:ext cx="6399663" cy="4244454"/>
          </a:xfrm>
        </p:spPr>
        <p:txBody>
          <a:bodyPr>
            <a:normAutofit fontScale="92500"/>
          </a:bodyPr>
          <a:lstStyle/>
          <a:p>
            <a:pPr marL="0" indent="0" algn="just" rtl="1">
              <a:lnSpc>
                <a:spcPct val="110000"/>
              </a:lnSpc>
              <a:spcBef>
                <a:spcPts val="110"/>
              </a:spcBef>
              <a:spcAft>
                <a:spcPts val="110"/>
              </a:spcAft>
              <a:buNone/>
            </a:pPr>
            <a:r>
              <a:rPr lang="en-US" sz="3600" b="1" smtClean="0">
                <a:solidFill>
                  <a:srgbClr val="203E5F"/>
                </a:solidFill>
                <a:latin typeface="Simplified Arabic" panose="02020603050405020304" pitchFamily="18" charset="-78"/>
                <a:cs typeface="Simplified Arabic" panose="02020603050405020304" pitchFamily="18" charset="-78"/>
              </a:rPr>
              <a:t> .</a:t>
            </a:r>
            <a:r>
              <a:rPr lang="en-US" sz="3000" b="1" smtClean="0">
                <a:solidFill>
                  <a:srgbClr val="203E5F"/>
                </a:solidFill>
                <a:latin typeface="Simplified Arabic" panose="02020603050405020304" pitchFamily="18" charset="-78"/>
                <a:cs typeface="Simplified Arabic" panose="02020603050405020304" pitchFamily="18" charset="-78"/>
              </a:rPr>
              <a:t>3</a:t>
            </a:r>
            <a:r>
              <a:rPr lang="ar-EG" sz="3000" b="1" u="sng" smtClean="0">
                <a:solidFill>
                  <a:srgbClr val="203E5F"/>
                </a:solidFill>
                <a:latin typeface="Simplified Arabic" panose="02020603050405020304" pitchFamily="18" charset="-78"/>
                <a:cs typeface="Simplified Arabic" panose="02020603050405020304" pitchFamily="18" charset="-78"/>
              </a:rPr>
              <a:t>‏</a:t>
            </a:r>
            <a:r>
              <a:rPr lang="ar-EG" sz="3000" b="1" u="sng">
                <a:solidFill>
                  <a:srgbClr val="203E5F"/>
                </a:solidFill>
                <a:latin typeface="Simplified Arabic" panose="02020603050405020304" pitchFamily="18" charset="-78"/>
                <a:cs typeface="Simplified Arabic" panose="02020603050405020304" pitchFamily="18" charset="-78"/>
              </a:rPr>
              <a:t>إحلال قيم </a:t>
            </a:r>
            <a:r>
              <a:rPr lang="ar-EG" sz="3000" b="1" u="sng" smtClean="0">
                <a:solidFill>
                  <a:srgbClr val="203E5F"/>
                </a:solidFill>
                <a:latin typeface="Simplified Arabic" panose="02020603050405020304" pitchFamily="18" charset="-78"/>
                <a:cs typeface="Simplified Arabic" panose="02020603050405020304" pitchFamily="18" charset="-78"/>
              </a:rPr>
              <a:t>سلبية </a:t>
            </a:r>
            <a:r>
              <a:rPr lang="ar-EG" sz="3000" b="1" u="sng">
                <a:solidFill>
                  <a:srgbClr val="203E5F"/>
                </a:solidFill>
                <a:latin typeface="Simplified Arabic" panose="02020603050405020304" pitchFamily="18" charset="-78"/>
                <a:cs typeface="Simplified Arabic" panose="02020603050405020304" pitchFamily="18" charset="-78"/>
              </a:rPr>
              <a:t>في منظومة قيم الأسرة </a:t>
            </a:r>
            <a:r>
              <a:rPr lang="ar-EG" sz="3000" b="1" u="sng" smtClean="0">
                <a:solidFill>
                  <a:srgbClr val="203E5F"/>
                </a:solidFill>
                <a:latin typeface="Simplified Arabic" panose="02020603050405020304" pitchFamily="18" charset="-78"/>
                <a:cs typeface="Simplified Arabic" panose="02020603050405020304" pitchFamily="18" charset="-78"/>
              </a:rPr>
              <a:t>العربية :</a:t>
            </a:r>
          </a:p>
          <a:p>
            <a:pPr marL="0" indent="0" algn="just" rtl="1">
              <a:lnSpc>
                <a:spcPct val="120000"/>
              </a:lnSpc>
              <a:spcBef>
                <a:spcPts val="110"/>
              </a:spcBef>
              <a:spcAft>
                <a:spcPts val="110"/>
              </a:spcAft>
              <a:buNone/>
            </a:pPr>
            <a:r>
              <a:rPr lang="ar-EG"/>
              <a:t>‏</a:t>
            </a:r>
            <a:r>
              <a:rPr lang="ar-EG">
                <a:latin typeface="Simplified Arabic" panose="02020603050405020304" pitchFamily="18" charset="-78"/>
                <a:cs typeface="Simplified Arabic" panose="02020603050405020304" pitchFamily="18" charset="-78"/>
              </a:rPr>
              <a:t>أما عن تأثير </a:t>
            </a:r>
            <a:r>
              <a:rPr lang="ar-EG" b="1">
                <a:latin typeface="Simplified Arabic" panose="02020603050405020304" pitchFamily="18" charset="-78"/>
                <a:cs typeface="Simplified Arabic" panose="02020603050405020304" pitchFamily="18" charset="-78"/>
              </a:rPr>
              <a:t>الإعلام الاجتماعي </a:t>
            </a:r>
            <a:r>
              <a:rPr lang="ar-EG">
                <a:latin typeface="Simplified Arabic" panose="02020603050405020304" pitchFamily="18" charset="-78"/>
                <a:cs typeface="Simplified Arabic" panose="02020603050405020304" pitchFamily="18" charset="-78"/>
              </a:rPr>
              <a:t>أو </a:t>
            </a:r>
            <a:r>
              <a:rPr lang="ar-EG" b="1">
                <a:latin typeface="Simplified Arabic" panose="02020603050405020304" pitchFamily="18" charset="-78"/>
                <a:cs typeface="Simplified Arabic" panose="02020603050405020304" pitchFamily="18" charset="-78"/>
              </a:rPr>
              <a:t>ما يطلق عليه الإعلام الجديد على منظومة القيم الاجتماعية في الأسرة </a:t>
            </a:r>
            <a:r>
              <a:rPr lang="ar-EG" b="1" smtClean="0">
                <a:latin typeface="Simplified Arabic" panose="02020603050405020304" pitchFamily="18" charset="-78"/>
                <a:cs typeface="Simplified Arabic" panose="02020603050405020304" pitchFamily="18" charset="-78"/>
              </a:rPr>
              <a:t>العربية</a:t>
            </a:r>
            <a:r>
              <a:rPr lang="ar-EG">
                <a:latin typeface="Simplified Arabic" panose="02020603050405020304" pitchFamily="18" charset="-78"/>
                <a:cs typeface="Simplified Arabic" panose="02020603050405020304" pitchFamily="18" charset="-78"/>
              </a:rPr>
              <a:t>،</a:t>
            </a:r>
            <a:r>
              <a:rPr lang="ar-EG" smtClean="0">
                <a:latin typeface="Simplified Arabic" panose="02020603050405020304" pitchFamily="18" charset="-78"/>
                <a:cs typeface="Simplified Arabic" panose="02020603050405020304" pitchFamily="18" charset="-78"/>
              </a:rPr>
              <a:t> </a:t>
            </a:r>
            <a:r>
              <a:rPr lang="ar-EG">
                <a:latin typeface="Simplified Arabic" panose="02020603050405020304" pitchFamily="18" charset="-78"/>
                <a:cs typeface="Simplified Arabic" panose="02020603050405020304" pitchFamily="18" charset="-78"/>
              </a:rPr>
              <a:t>ففي دراسة أجراها الباحثان </a:t>
            </a:r>
            <a:r>
              <a:rPr lang="ar-EG" b="1">
                <a:latin typeface="Simplified Arabic" panose="02020603050405020304" pitchFamily="18" charset="-78"/>
                <a:cs typeface="Simplified Arabic" panose="02020603050405020304" pitchFamily="18" charset="-78"/>
              </a:rPr>
              <a:t>الجزائريان </a:t>
            </a:r>
            <a:r>
              <a:rPr lang="ar-EG" b="1" smtClean="0">
                <a:latin typeface="Simplified Arabic" panose="02020603050405020304" pitchFamily="18" charset="-78"/>
                <a:cs typeface="Simplified Arabic" panose="02020603050405020304" pitchFamily="18" charset="-78"/>
              </a:rPr>
              <a:t>(عزيز </a:t>
            </a:r>
            <a:r>
              <a:rPr lang="ar-EG" b="1">
                <a:latin typeface="Simplified Arabic" panose="02020603050405020304" pitchFamily="18" charset="-78"/>
                <a:cs typeface="Simplified Arabic" panose="02020603050405020304" pitchFamily="18" charset="-78"/>
              </a:rPr>
              <a:t>نش ولطفي </a:t>
            </a:r>
            <a:r>
              <a:rPr lang="ar-EG" b="1" smtClean="0">
                <a:latin typeface="Simplified Arabic" panose="02020603050405020304" pitchFamily="18" charset="-78"/>
                <a:cs typeface="Simplified Arabic" panose="02020603050405020304" pitchFamily="18" charset="-78"/>
              </a:rPr>
              <a:t>دكاني) </a:t>
            </a:r>
            <a:r>
              <a:rPr lang="ar-EG" b="1">
                <a:latin typeface="Simplified Arabic" panose="02020603050405020304" pitchFamily="18" charset="-78"/>
                <a:cs typeface="Simplified Arabic" panose="02020603050405020304" pitchFamily="18" charset="-78"/>
              </a:rPr>
              <a:t>حول أثر مواقع التواصل الاجتماعي على المنظومة القيمية لدى الشباب الجامعي الجزائري </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تبين من النتائج أن هؤلاء الشباب تأثروا من مواقع التواصل الاجتماعي </a:t>
            </a:r>
            <a:r>
              <a:rPr lang="ar-EG" b="1" smtClean="0">
                <a:latin typeface="Simplified Arabic" panose="02020603050405020304" pitchFamily="18" charset="-78"/>
                <a:cs typeface="Simplified Arabic" panose="02020603050405020304" pitchFamily="18" charset="-78"/>
              </a:rPr>
              <a:t>‏بمجموعة </a:t>
            </a:r>
            <a:r>
              <a:rPr lang="ar-EG" b="1">
                <a:latin typeface="Simplified Arabic" panose="02020603050405020304" pitchFamily="18" charset="-78"/>
                <a:cs typeface="Simplified Arabic" panose="02020603050405020304" pitchFamily="18" charset="-78"/>
              </a:rPr>
              <a:t>من </a:t>
            </a:r>
            <a:r>
              <a:rPr lang="ar-EG" b="1" smtClean="0">
                <a:latin typeface="Simplified Arabic" panose="02020603050405020304" pitchFamily="18" charset="-78"/>
                <a:cs typeface="Simplified Arabic" panose="02020603050405020304" pitchFamily="18" charset="-78"/>
              </a:rPr>
              <a:t>القيم السلبية منها:</a:t>
            </a:r>
            <a:endParaRPr lang="ar-EG" b="1">
              <a:solidFill>
                <a:srgbClr val="203E5F"/>
              </a:solidFill>
            </a:endParaRPr>
          </a:p>
          <a:p>
            <a:pPr marL="0" indent="0" algn="r" rtl="1">
              <a:buNone/>
            </a:pPr>
            <a:endParaRPr lang="en-US" b="1">
              <a:solidFill>
                <a:srgbClr val="203E5F"/>
              </a:solidFill>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825086" y="365126"/>
            <a:ext cx="8528713"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0" name="عنصر نائب للمحتوى 9" descr="https://dabapress.com/wp-content/uploads/2024/02/%D9%88%D8%B3%D8%A7%D8%A6%D9%84-%D8%A7%D9%84%D8%A7%D8%AA%D8%B5%D8%A7%D9%84-%D8%A7%D9%84%D8%A7%D8%AC%D8%AA%D9%85%D8%A7%D8%B9%D9%8A-780x470.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68490" y="1653599"/>
            <a:ext cx="4386193" cy="4706258"/>
          </a:xfrm>
          <a:prstGeom prst="rect">
            <a:avLst/>
          </a:prstGeom>
          <a:noFill/>
          <a:ln>
            <a:noFill/>
          </a:ln>
        </p:spPr>
      </p:pic>
    </p:spTree>
    <p:extLst>
      <p:ext uri="{BB962C8B-B14F-4D97-AF65-F5344CB8AC3E}">
        <p14:creationId xmlns:p14="http://schemas.microsoft.com/office/powerpoint/2010/main" val="13984901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6864824" y="1735091"/>
            <a:ext cx="4488976" cy="4174390"/>
          </a:xfrm>
        </p:spPr>
        <p:txBody>
          <a:bodyPr>
            <a:normAutofit fontScale="92500" lnSpcReduction="20000"/>
          </a:bodyPr>
          <a:lstStyle/>
          <a:p>
            <a:pPr marL="0" indent="0" algn="just" rtl="1">
              <a:lnSpc>
                <a:spcPct val="12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.1</a:t>
            </a:r>
            <a:r>
              <a:rPr lang="ar-EG" b="1" smtClean="0">
                <a:latin typeface="Simplified Arabic" panose="02020603050405020304" pitchFamily="18" charset="-78"/>
                <a:cs typeface="Simplified Arabic" panose="02020603050405020304" pitchFamily="18" charset="-78"/>
              </a:rPr>
              <a:t>الإهمال </a:t>
            </a:r>
            <a:r>
              <a:rPr lang="ar-EG" b="1">
                <a:latin typeface="Simplified Arabic" panose="02020603050405020304" pitchFamily="18" charset="-78"/>
                <a:cs typeface="Simplified Arabic" panose="02020603050405020304" pitchFamily="18" charset="-78"/>
              </a:rPr>
              <a:t>في </a:t>
            </a:r>
            <a:r>
              <a:rPr lang="ar-EG" b="1" smtClean="0">
                <a:latin typeface="Simplified Arabic" panose="02020603050405020304" pitchFamily="18" charset="-78"/>
                <a:cs typeface="Simplified Arabic" panose="02020603050405020304" pitchFamily="18" charset="-78"/>
              </a:rPr>
              <a:t>العمل.</a:t>
            </a:r>
          </a:p>
          <a:p>
            <a:pPr marL="0" indent="0" algn="just" rtl="1">
              <a:lnSpc>
                <a:spcPct val="12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.2</a:t>
            </a:r>
            <a:r>
              <a:rPr lang="ar-EG" b="1" smtClean="0">
                <a:latin typeface="Simplified Arabic" panose="02020603050405020304" pitchFamily="18" charset="-78"/>
                <a:cs typeface="Simplified Arabic" panose="02020603050405020304" pitchFamily="18" charset="-78"/>
              </a:rPr>
              <a:t>عدم </a:t>
            </a:r>
            <a:r>
              <a:rPr lang="ar-EG" b="1">
                <a:latin typeface="Simplified Arabic" panose="02020603050405020304" pitchFamily="18" charset="-78"/>
                <a:cs typeface="Simplified Arabic" panose="02020603050405020304" pitchFamily="18" charset="-78"/>
              </a:rPr>
              <a:t>احترام </a:t>
            </a:r>
            <a:r>
              <a:rPr lang="ar-EG" b="1" smtClean="0">
                <a:latin typeface="Simplified Arabic" panose="02020603050405020304" pitchFamily="18" charset="-78"/>
                <a:cs typeface="Simplified Arabic" panose="02020603050405020304" pitchFamily="18" charset="-78"/>
              </a:rPr>
              <a:t>الآخرين .</a:t>
            </a:r>
          </a:p>
          <a:p>
            <a:pPr marL="0" indent="0" algn="just" rtl="1">
              <a:lnSpc>
                <a:spcPct val="12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.3</a:t>
            </a:r>
            <a:r>
              <a:rPr lang="ar-EG" b="1" smtClean="0">
                <a:latin typeface="Simplified Arabic" panose="02020603050405020304" pitchFamily="18" charset="-78"/>
                <a:cs typeface="Simplified Arabic" panose="02020603050405020304" pitchFamily="18" charset="-78"/>
              </a:rPr>
              <a:t>عدم الإحساس بالانتماء.‏</a:t>
            </a:r>
          </a:p>
          <a:p>
            <a:pPr marL="0" indent="0" algn="just" rtl="1">
              <a:lnSpc>
                <a:spcPct val="12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.4</a:t>
            </a:r>
            <a:r>
              <a:rPr lang="ar-EG" b="1" smtClean="0">
                <a:latin typeface="Simplified Arabic" panose="02020603050405020304" pitchFamily="18" charset="-78"/>
                <a:cs typeface="Simplified Arabic" panose="02020603050405020304" pitchFamily="18" charset="-78"/>
              </a:rPr>
              <a:t>عدم </a:t>
            </a:r>
            <a:r>
              <a:rPr lang="ar-EG" b="1">
                <a:latin typeface="Simplified Arabic" panose="02020603050405020304" pitchFamily="18" charset="-78"/>
                <a:cs typeface="Simplified Arabic" panose="02020603050405020304" pitchFamily="18" charset="-78"/>
              </a:rPr>
              <a:t>الاهتمام </a:t>
            </a:r>
            <a:r>
              <a:rPr lang="ar-EG" b="1" smtClean="0">
                <a:latin typeface="Simplified Arabic" panose="02020603050405020304" pitchFamily="18" charset="-78"/>
                <a:cs typeface="Simplified Arabic" panose="02020603050405020304" pitchFamily="18" charset="-78"/>
              </a:rPr>
              <a:t>بالدراسة</a:t>
            </a:r>
            <a:r>
              <a:rPr lang="ar-EG" b="1">
                <a:latin typeface="Simplified Arabic" panose="02020603050405020304" pitchFamily="18" charset="-78"/>
                <a:cs typeface="Simplified Arabic" panose="02020603050405020304" pitchFamily="18" charset="-78"/>
              </a:rPr>
              <a:t>.</a:t>
            </a:r>
            <a:endParaRPr lang="ar-EG" b="1"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.5</a:t>
            </a:r>
            <a:r>
              <a:rPr lang="ar-EG" b="1" smtClean="0">
                <a:latin typeface="Simplified Arabic" panose="02020603050405020304" pitchFamily="18" charset="-78"/>
                <a:cs typeface="Simplified Arabic" panose="02020603050405020304" pitchFamily="18" charset="-78"/>
              </a:rPr>
              <a:t>هدر </a:t>
            </a:r>
            <a:r>
              <a:rPr lang="ar-EG" b="1">
                <a:latin typeface="Simplified Arabic" panose="02020603050405020304" pitchFamily="18" charset="-78"/>
                <a:cs typeface="Simplified Arabic" panose="02020603050405020304" pitchFamily="18" charset="-78"/>
              </a:rPr>
              <a:t>الوقت وقلة </a:t>
            </a:r>
            <a:r>
              <a:rPr lang="ar-EG" b="1" smtClean="0">
                <a:latin typeface="Simplified Arabic" panose="02020603050405020304" pitchFamily="18" charset="-78"/>
                <a:cs typeface="Simplified Arabic" panose="02020603050405020304" pitchFamily="18" charset="-78"/>
              </a:rPr>
              <a:t>الإنتاجية</a:t>
            </a:r>
            <a:r>
              <a:rPr lang="ar-EG" b="1">
                <a:latin typeface="Simplified Arabic" panose="02020603050405020304" pitchFamily="18" charset="-78"/>
                <a:cs typeface="Simplified Arabic" panose="02020603050405020304" pitchFamily="18" charset="-78"/>
              </a:rPr>
              <a:t>.</a:t>
            </a:r>
            <a:endParaRPr lang="ar-EG" b="1"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.6</a:t>
            </a:r>
            <a:r>
              <a:rPr lang="ar-EG" b="1" smtClean="0">
                <a:latin typeface="Simplified Arabic" panose="02020603050405020304" pitchFamily="18" charset="-78"/>
                <a:cs typeface="Simplified Arabic" panose="02020603050405020304" pitchFamily="18" charset="-78"/>
              </a:rPr>
              <a:t>إهمال الواجبات.</a:t>
            </a:r>
          </a:p>
          <a:p>
            <a:pPr marL="0" indent="0" algn="just" rtl="1">
              <a:lnSpc>
                <a:spcPct val="12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.7</a:t>
            </a:r>
            <a:r>
              <a:rPr lang="ar-EG" b="1" smtClean="0">
                <a:latin typeface="Simplified Arabic" panose="02020603050405020304" pitchFamily="18" charset="-78"/>
                <a:cs typeface="Simplified Arabic" panose="02020603050405020304" pitchFamily="18" charset="-78"/>
              </a:rPr>
              <a:t>عدم </a:t>
            </a:r>
            <a:r>
              <a:rPr lang="ar-EG" b="1">
                <a:latin typeface="Simplified Arabic" panose="02020603050405020304" pitchFamily="18" charset="-78"/>
                <a:cs typeface="Simplified Arabic" panose="02020603050405020304" pitchFamily="18" charset="-78"/>
              </a:rPr>
              <a:t>إتقان العمل الموكل </a:t>
            </a:r>
            <a:r>
              <a:rPr lang="ar-EG" b="1" smtClean="0">
                <a:latin typeface="Simplified Arabic" panose="02020603050405020304" pitchFamily="18" charset="-78"/>
                <a:cs typeface="Simplified Arabic" panose="02020603050405020304" pitchFamily="18" charset="-78"/>
              </a:rPr>
              <a:t>لهم. </a:t>
            </a:r>
          </a:p>
          <a:p>
            <a:pPr marL="0" indent="0" algn="just" rtl="1">
              <a:lnSpc>
                <a:spcPct val="12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.8</a:t>
            </a:r>
            <a:r>
              <a:rPr lang="ar-EG" b="1" smtClean="0">
                <a:latin typeface="Simplified Arabic" panose="02020603050405020304" pitchFamily="18" charset="-78"/>
                <a:cs typeface="Simplified Arabic" panose="02020603050405020304" pitchFamily="18" charset="-78"/>
              </a:rPr>
              <a:t>الإنطواء </a:t>
            </a:r>
            <a:r>
              <a:rPr lang="ar-EG" b="1">
                <a:latin typeface="Simplified Arabic" panose="02020603050405020304" pitchFamily="18" charset="-78"/>
                <a:cs typeface="Simplified Arabic" panose="02020603050405020304" pitchFamily="18" charset="-78"/>
              </a:rPr>
              <a:t>والعزلة تجنب </a:t>
            </a:r>
            <a:r>
              <a:rPr lang="ar-EG" b="1" smtClean="0">
                <a:latin typeface="Simplified Arabic" panose="02020603050405020304" pitchFamily="18" charset="-78"/>
                <a:cs typeface="Simplified Arabic" panose="02020603050405020304" pitchFamily="18" charset="-78"/>
              </a:rPr>
              <a:t>الآخرين.</a:t>
            </a:r>
          </a:p>
          <a:p>
            <a:pPr marL="0" indent="0" algn="just" rtl="1">
              <a:lnSpc>
                <a:spcPct val="120000"/>
              </a:lnSpc>
              <a:spcBef>
                <a:spcPts val="110"/>
              </a:spcBef>
              <a:spcAft>
                <a:spcPts val="110"/>
              </a:spcAft>
              <a:buNone/>
            </a:pPr>
            <a:r>
              <a:rPr lang="en-US" b="1">
                <a:latin typeface="Simplified Arabic" panose="02020603050405020304" pitchFamily="18" charset="-78"/>
                <a:cs typeface="Simplified Arabic" panose="02020603050405020304" pitchFamily="18" charset="-78"/>
              </a:rPr>
              <a:t>.</a:t>
            </a:r>
            <a:r>
              <a:rPr lang="en-US" b="1" smtClean="0">
                <a:latin typeface="Simplified Arabic" panose="02020603050405020304" pitchFamily="18" charset="-78"/>
                <a:cs typeface="Simplified Arabic" panose="02020603050405020304" pitchFamily="18" charset="-78"/>
              </a:rPr>
              <a:t>9</a:t>
            </a:r>
            <a:r>
              <a:rPr lang="ar-EG" b="1" smtClean="0">
                <a:latin typeface="Simplified Arabic" panose="02020603050405020304" pitchFamily="18" charset="-78"/>
                <a:cs typeface="Simplified Arabic" panose="02020603050405020304" pitchFamily="18" charset="-78"/>
              </a:rPr>
              <a:t>عدم </a:t>
            </a:r>
            <a:r>
              <a:rPr lang="ar-EG" b="1">
                <a:latin typeface="Simplified Arabic" panose="02020603050405020304" pitchFamily="18" charset="-78"/>
                <a:cs typeface="Simplified Arabic" panose="02020603050405020304" pitchFamily="18" charset="-78"/>
              </a:rPr>
              <a:t>تحمل المسؤولية. </a:t>
            </a:r>
            <a:endParaRPr lang="en-US"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797790" y="365125"/>
            <a:ext cx="855600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64024" y="1639556"/>
            <a:ext cx="6073254" cy="4747934"/>
          </a:xfrm>
        </p:spPr>
      </p:pic>
    </p:spTree>
    <p:extLst>
      <p:ext uri="{BB962C8B-B14F-4D97-AF65-F5344CB8AC3E}">
        <p14:creationId xmlns:p14="http://schemas.microsoft.com/office/powerpoint/2010/main" val="17901630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558353" y="1675093"/>
            <a:ext cx="6613476" cy="4083856"/>
          </a:xfrm>
        </p:spPr>
        <p:txBody>
          <a:bodyPr/>
          <a:lstStyle/>
          <a:p>
            <a:pPr marL="0" indent="0" algn="r"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a:t>
            </a:r>
            <a:r>
              <a:rPr lang="en-US" smtClean="0"/>
              <a:t> </a:t>
            </a:r>
            <a:endParaRPr lang="ar-EG"/>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3043450" y="365125"/>
            <a:ext cx="831034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10" name="مستطيل 9"/>
          <p:cNvSpPr/>
          <p:nvPr/>
        </p:nvSpPr>
        <p:spPr>
          <a:xfrm>
            <a:off x="5283957" y="1675092"/>
            <a:ext cx="6041408" cy="3774367"/>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ü"/>
            </a:pPr>
            <a:r>
              <a:rPr lang="ar-EG" sz="2400">
                <a:ea typeface="Calibri" panose="020F0502020204030204" pitchFamily="34" charset="0"/>
                <a:cs typeface="Simplified Arabic" panose="02020603050405020304" pitchFamily="18" charset="-78"/>
              </a:rPr>
              <a:t>لقد ساعد الإعلام الاجتماعي على </a:t>
            </a:r>
            <a:r>
              <a:rPr lang="ar-EG" sz="2400" b="1" smtClean="0">
                <a:ea typeface="Calibri" panose="020F0502020204030204" pitchFamily="34" charset="0"/>
                <a:cs typeface="Simplified Arabic" panose="02020603050405020304" pitchFamily="18" charset="-78"/>
              </a:rPr>
              <a:t>انفتاح </a:t>
            </a:r>
            <a:r>
              <a:rPr lang="ar-EG" sz="2400" b="1">
                <a:ea typeface="Calibri" panose="020F0502020204030204" pitchFamily="34" charset="0"/>
                <a:cs typeface="Simplified Arabic" panose="02020603050405020304" pitchFamily="18" charset="-78"/>
              </a:rPr>
              <a:t>المجتمعات الإنسانية على بعضها البعض</a:t>
            </a:r>
            <a:r>
              <a:rPr lang="ar-EG" sz="2400">
                <a:ea typeface="Calibri" panose="020F0502020204030204" pitchFamily="34" charset="0"/>
                <a:cs typeface="Simplified Arabic" panose="02020603050405020304" pitchFamily="18" charset="-78"/>
              </a:rPr>
              <a:t> </a:t>
            </a:r>
            <a:r>
              <a:rPr lang="ar-EG" sz="2400" b="1">
                <a:ea typeface="Calibri" panose="020F0502020204030204" pitchFamily="34" charset="0"/>
                <a:cs typeface="Simplified Arabic" panose="02020603050405020304" pitchFamily="18" charset="-78"/>
              </a:rPr>
              <a:t>مما أدى إلى تبادل الثقافات والتأثر بها</a:t>
            </a:r>
            <a:r>
              <a:rPr lang="ar-EG" sz="2400">
                <a:ea typeface="Calibri" panose="020F0502020204030204" pitchFamily="34" charset="0"/>
                <a:cs typeface="Simplified Arabic" panose="02020603050405020304" pitchFamily="18" charset="-78"/>
              </a:rPr>
              <a:t>، </a:t>
            </a:r>
            <a:r>
              <a:rPr lang="ar-EG" sz="2400" b="1">
                <a:ea typeface="Calibri" panose="020F0502020204030204" pitchFamily="34" charset="0"/>
                <a:cs typeface="Simplified Arabic" panose="02020603050405020304" pitchFamily="18" charset="-78"/>
              </a:rPr>
              <a:t>ونتيجة لذلك فإن الكثير من القيم الأصيلة المتوارثة في المجتمعات العربية</a:t>
            </a:r>
            <a:r>
              <a:rPr lang="ar-EG" sz="2400">
                <a:ea typeface="Calibri" panose="020F0502020204030204" pitchFamily="34" charset="0"/>
                <a:cs typeface="Simplified Arabic" panose="02020603050405020304" pitchFamily="18" charset="-78"/>
              </a:rPr>
              <a:t> </a:t>
            </a:r>
            <a:r>
              <a:rPr lang="ar-EG" sz="2400" b="1">
                <a:ea typeface="Calibri" panose="020F0502020204030204" pitchFamily="34" charset="0"/>
                <a:cs typeface="Simplified Arabic" panose="02020603050405020304" pitchFamily="18" charset="-78"/>
              </a:rPr>
              <a:t>قد تم اسقاطها واستبدالها بقيم سلبية وافدة </a:t>
            </a:r>
            <a:r>
              <a:rPr lang="ar-EG" sz="2400">
                <a:ea typeface="Calibri" panose="020F0502020204030204" pitchFamily="34" charset="0"/>
                <a:cs typeface="Simplified Arabic" panose="02020603050405020304" pitchFamily="18" charset="-78"/>
              </a:rPr>
              <a:t>ويتم تداولها بالرغم من عدم انسجامها مع قيم الأسرة </a:t>
            </a:r>
            <a:r>
              <a:rPr lang="ar-EG" sz="2400" smtClean="0">
                <a:ea typeface="Calibri" panose="020F0502020204030204" pitchFamily="34" charset="0"/>
                <a:cs typeface="Simplified Arabic" panose="02020603050405020304" pitchFamily="18" charset="-78"/>
              </a:rPr>
              <a:t>العربية، </a:t>
            </a:r>
            <a:r>
              <a:rPr lang="ar-EG" sz="2400">
                <a:ea typeface="Calibri" panose="020F0502020204030204" pitchFamily="34" charset="0"/>
                <a:cs typeface="Simplified Arabic" panose="02020603050405020304" pitchFamily="18" charset="-78"/>
              </a:rPr>
              <a:t>وهذا الوضع </a:t>
            </a:r>
            <a:r>
              <a:rPr lang="ar-EG" sz="2400" b="1">
                <a:ea typeface="Calibri" panose="020F0502020204030204" pitchFamily="34" charset="0"/>
                <a:cs typeface="Simplified Arabic" panose="02020603050405020304" pitchFamily="18" charset="-78"/>
              </a:rPr>
              <a:t>خلق حالة من التناقضات بين القيم المحلية السائدة والقيم العالمية </a:t>
            </a:r>
            <a:r>
              <a:rPr lang="ar-EG" sz="2400" b="1" smtClean="0">
                <a:ea typeface="Calibri" panose="020F0502020204030204" pitchFamily="34" charset="0"/>
                <a:cs typeface="Simplified Arabic" panose="02020603050405020304" pitchFamily="18" charset="-78"/>
              </a:rPr>
              <a:t>الوافدة</a:t>
            </a:r>
            <a:r>
              <a:rPr lang="ar-EG" sz="2400">
                <a:ea typeface="Calibri" panose="020F0502020204030204" pitchFamily="34" charset="0"/>
                <a:cs typeface="Simplified Arabic" panose="02020603050405020304" pitchFamily="18" charset="-78"/>
              </a:rPr>
              <a:t>.</a:t>
            </a:r>
            <a:endParaRPr lang="ar-EG" sz="2400"/>
          </a:p>
          <a:p>
            <a:pPr algn="just" rtl="1">
              <a:lnSpc>
                <a:spcPct val="110000"/>
              </a:lnSpc>
              <a:spcBef>
                <a:spcPts val="110"/>
              </a:spcBef>
              <a:spcAft>
                <a:spcPts val="110"/>
              </a:spcAft>
            </a:pPr>
            <a:endParaRPr lang="ar-EG" sz="2400"/>
          </a:p>
        </p:txBody>
      </p:sp>
      <p:pic>
        <p:nvPicPr>
          <p:cNvPr id="11" name="عنصر نائب للمحتوى 6"/>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80916" y="1584560"/>
            <a:ext cx="4640239" cy="4698410"/>
          </a:xfrm>
          <a:prstGeom prst="rect">
            <a:avLst/>
          </a:prstGeom>
        </p:spPr>
      </p:pic>
    </p:spTree>
    <p:extLst>
      <p:ext uri="{BB962C8B-B14F-4D97-AF65-F5344CB8AC3E}">
        <p14:creationId xmlns:p14="http://schemas.microsoft.com/office/powerpoint/2010/main" val="16109059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90363" y="1675093"/>
            <a:ext cx="6381465" cy="4083856"/>
          </a:xfrm>
        </p:spPr>
        <p:txBody>
          <a:bodyPr/>
          <a:lstStyle/>
          <a:p>
            <a:pPr marL="0" indent="0" algn="r"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a:t>
            </a:r>
            <a:r>
              <a:rPr lang="en-US" smtClean="0"/>
              <a:t> </a:t>
            </a:r>
            <a:endParaRPr lang="ar-EG"/>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3043450" y="365126"/>
            <a:ext cx="8310349" cy="9860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33484" y="1685500"/>
            <a:ext cx="4484426" cy="4797525"/>
          </a:xfrm>
        </p:spPr>
      </p:pic>
      <p:sp>
        <p:nvSpPr>
          <p:cNvPr id="2" name="مستطيل 1"/>
          <p:cNvSpPr/>
          <p:nvPr/>
        </p:nvSpPr>
        <p:spPr>
          <a:xfrm>
            <a:off x="5540991" y="1825625"/>
            <a:ext cx="5812808" cy="3108543"/>
          </a:xfrm>
          <a:prstGeom prst="rect">
            <a:avLst/>
          </a:prstGeom>
        </p:spPr>
        <p:txBody>
          <a:bodyPr wrap="square">
            <a:spAutoFit/>
          </a:bodyPr>
          <a:lstStyle/>
          <a:p>
            <a:pPr marL="457200" indent="-457200" algn="just" rtl="1">
              <a:buFont typeface="Wingdings" panose="05000000000000000000" pitchFamily="2" charset="2"/>
              <a:buChar char="ü"/>
            </a:pPr>
            <a:r>
              <a:rPr lang="ar-EG" sz="2800" b="1">
                <a:ea typeface="Calibri" panose="020F0502020204030204" pitchFamily="34" charset="0"/>
                <a:cs typeface="Simplified Arabic" panose="02020603050405020304" pitchFamily="18" charset="-78"/>
              </a:rPr>
              <a:t>حيث استبدلت القيم الروحية بالقيم المادية والأصلية بالدخيلة</a:t>
            </a:r>
            <a:r>
              <a:rPr lang="ar-EG" sz="2800">
                <a:ea typeface="Calibri" panose="020F0502020204030204" pitchFamily="34" charset="0"/>
                <a:cs typeface="Simplified Arabic" panose="02020603050405020304" pitchFamily="18" charset="-78"/>
              </a:rPr>
              <a:t>، ‏وفرض عليها أنماط </a:t>
            </a:r>
            <a:r>
              <a:rPr lang="ar-EG" sz="2800" b="1">
                <a:ea typeface="Calibri" panose="020F0502020204030204" pitchFamily="34" charset="0"/>
                <a:cs typeface="Simplified Arabic" panose="02020603050405020304" pitchFamily="18" charset="-78"/>
              </a:rPr>
              <a:t>اجتماعية وثقافية جديدة بحيث أصبح أي فرد ‏في الأسرة لا يمكنه العيش بدون الأدوات الاتصالية</a:t>
            </a:r>
            <a:r>
              <a:rPr lang="ar-EG" sz="2800">
                <a:ea typeface="Calibri" panose="020F0502020204030204" pitchFamily="34" charset="0"/>
                <a:cs typeface="Simplified Arabic" panose="02020603050405020304" pitchFamily="18" charset="-78"/>
              </a:rPr>
              <a:t>  </a:t>
            </a:r>
            <a:r>
              <a:rPr lang="ar-EG" sz="2800" b="1">
                <a:ea typeface="Calibri" panose="020F0502020204030204" pitchFamily="34" charset="0"/>
                <a:cs typeface="Simplified Arabic" panose="02020603050405020304" pitchFamily="18" charset="-78"/>
              </a:rPr>
              <a:t>كالهاتف النقال أو الحاسوب الشخصي</a:t>
            </a:r>
            <a:r>
              <a:rPr lang="ar-EG" sz="2800">
                <a:ea typeface="Calibri" panose="020F0502020204030204" pitchFamily="34" charset="0"/>
                <a:cs typeface="Simplified Arabic" panose="02020603050405020304" pitchFamily="18" charset="-78"/>
              </a:rPr>
              <a:t>، مما أدى إلى العزلة والإدمان لساعات طويلة ‏على هذه </a:t>
            </a:r>
            <a:r>
              <a:rPr lang="ar-EG" sz="2800" smtClean="0">
                <a:ea typeface="Calibri" panose="020F0502020204030204" pitchFamily="34" charset="0"/>
                <a:cs typeface="Simplified Arabic" panose="02020603050405020304" pitchFamily="18" charset="-78"/>
              </a:rPr>
              <a:t>الأجهزة.</a:t>
            </a:r>
            <a:endParaRPr lang="ar-EG" sz="2800"/>
          </a:p>
        </p:txBody>
      </p:sp>
    </p:spTree>
    <p:extLst>
      <p:ext uri="{BB962C8B-B14F-4D97-AF65-F5344CB8AC3E}">
        <p14:creationId xmlns:p14="http://schemas.microsoft.com/office/powerpoint/2010/main" val="26715812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63069" y="1675499"/>
            <a:ext cx="6590731" cy="4206685"/>
          </a:xfrm>
        </p:spPr>
        <p:txBody>
          <a:bodyPr>
            <a:normAutofit/>
          </a:bodyPr>
          <a:lstStyle/>
          <a:p>
            <a:pPr algn="just" rtl="1">
              <a:lnSpc>
                <a:spcPct val="110000"/>
              </a:lnSpc>
              <a:spcBef>
                <a:spcPts val="110"/>
              </a:spcBef>
              <a:spcAft>
                <a:spcPts val="110"/>
              </a:spcAft>
              <a:buFont typeface="Wingdings" panose="05000000000000000000" pitchFamily="2" charset="2"/>
              <a:buChar char="ü"/>
            </a:pPr>
            <a:r>
              <a:rPr lang="ar-EG" sz="2600" smtClean="0">
                <a:latin typeface="Simplified Arabic" panose="02020603050405020304" pitchFamily="18" charset="-78"/>
                <a:cs typeface="Simplified Arabic" panose="02020603050405020304" pitchFamily="18" charset="-78"/>
              </a:rPr>
              <a:t> إن </a:t>
            </a:r>
            <a:r>
              <a:rPr lang="ar-EG" sz="2600">
                <a:latin typeface="Simplified Arabic" panose="02020603050405020304" pitchFamily="18" charset="-78"/>
                <a:cs typeface="Simplified Arabic" panose="02020603050405020304" pitchFamily="18" charset="-78"/>
              </a:rPr>
              <a:t>إلغاء القيم في المجتمع وإحلال قيم بديلة من ثقافات أخرى </a:t>
            </a:r>
            <a:r>
              <a:rPr lang="ar-EG" sz="2600" b="1">
                <a:latin typeface="Simplified Arabic" panose="02020603050405020304" pitchFamily="18" charset="-78"/>
                <a:cs typeface="Simplified Arabic" panose="02020603050405020304" pitchFamily="18" charset="-78"/>
              </a:rPr>
              <a:t>يشكل </a:t>
            </a:r>
            <a:r>
              <a:rPr lang="ar-EG" sz="2600" b="1" smtClean="0">
                <a:latin typeface="Simplified Arabic" panose="02020603050405020304" pitchFamily="18" charset="-78"/>
                <a:cs typeface="Simplified Arabic" panose="02020603050405020304" pitchFamily="18" charset="-78"/>
              </a:rPr>
              <a:t>خطرًا على </a:t>
            </a:r>
            <a:r>
              <a:rPr lang="ar-EG" sz="2600" b="1">
                <a:latin typeface="Simplified Arabic" panose="02020603050405020304" pitchFamily="18" charset="-78"/>
                <a:cs typeface="Simplified Arabic" panose="02020603050405020304" pitchFamily="18" charset="-78"/>
              </a:rPr>
              <a:t>المجتمع</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لأن القيم الاجتماعية ‏والأخلاقية </a:t>
            </a:r>
            <a:r>
              <a:rPr lang="ar-EG" sz="2600" b="1" smtClean="0">
                <a:latin typeface="Simplified Arabic" panose="02020603050405020304" pitchFamily="18" charset="-78"/>
                <a:cs typeface="Simplified Arabic" panose="02020603050405020304" pitchFamily="18" charset="-78"/>
              </a:rPr>
              <a:t>والدينية، </a:t>
            </a:r>
            <a:r>
              <a:rPr lang="ar-EG" sz="2600" b="1">
                <a:latin typeface="Simplified Arabic" panose="02020603050405020304" pitchFamily="18" charset="-78"/>
                <a:cs typeface="Simplified Arabic" panose="02020603050405020304" pitchFamily="18" charset="-78"/>
              </a:rPr>
              <a:t>هى التي توحد طاقات الأسرة والمجتمع</a:t>
            </a:r>
            <a:r>
              <a:rPr lang="ar-EG" sz="2600">
                <a:latin typeface="Simplified Arabic" panose="02020603050405020304" pitchFamily="18" charset="-78"/>
                <a:cs typeface="Simplified Arabic" panose="02020603050405020304" pitchFamily="18" charset="-78"/>
              </a:rPr>
              <a:t>، </a:t>
            </a:r>
            <a:r>
              <a:rPr lang="ar-EG" sz="2600" b="1" smtClean="0">
                <a:latin typeface="Simplified Arabic" panose="02020603050405020304" pitchFamily="18" charset="-78"/>
                <a:cs typeface="Simplified Arabic" panose="02020603050405020304" pitchFamily="18" charset="-78"/>
              </a:rPr>
              <a:t>وهى </a:t>
            </a:r>
            <a:r>
              <a:rPr lang="ar-EG" sz="2600" b="1">
                <a:latin typeface="Simplified Arabic" panose="02020603050405020304" pitchFamily="18" charset="-78"/>
                <a:cs typeface="Simplified Arabic" panose="02020603050405020304" pitchFamily="18" charset="-78"/>
              </a:rPr>
              <a:t>المعيار الضابط والمنظم لأفكار ومشاعر وجهود وطاقات الفرد والأسرة </a:t>
            </a:r>
            <a:r>
              <a:rPr lang="ar-EG" sz="2600" b="1" smtClean="0">
                <a:latin typeface="Simplified Arabic" panose="02020603050405020304" pitchFamily="18" charset="-78"/>
                <a:cs typeface="Simplified Arabic" panose="02020603050405020304" pitchFamily="18" charset="-78"/>
              </a:rPr>
              <a:t>والمجتمع، </a:t>
            </a:r>
            <a:r>
              <a:rPr lang="ar-EG" sz="2600">
                <a:latin typeface="Simplified Arabic" panose="02020603050405020304" pitchFamily="18" charset="-78"/>
                <a:cs typeface="Simplified Arabic" panose="02020603050405020304" pitchFamily="18" charset="-78"/>
              </a:rPr>
              <a:t>‏</a:t>
            </a:r>
            <a:r>
              <a:rPr lang="ar-EG" sz="2600" smtClean="0">
                <a:latin typeface="Simplified Arabic" panose="02020603050405020304" pitchFamily="18" charset="-78"/>
                <a:cs typeface="Simplified Arabic" panose="02020603050405020304" pitchFamily="18" charset="-78"/>
              </a:rPr>
              <a:t>وهى </a:t>
            </a:r>
            <a:r>
              <a:rPr lang="ar-EG" sz="2600">
                <a:latin typeface="Simplified Arabic" panose="02020603050405020304" pitchFamily="18" charset="-78"/>
                <a:cs typeface="Simplified Arabic" panose="02020603050405020304" pitchFamily="18" charset="-78"/>
              </a:rPr>
              <a:t>التي تحافظ على </a:t>
            </a:r>
            <a:r>
              <a:rPr lang="ar-EG" sz="2600" smtClean="0">
                <a:latin typeface="Simplified Arabic" panose="02020603050405020304" pitchFamily="18" charset="-78"/>
                <a:cs typeface="Simplified Arabic" panose="02020603050405020304" pitchFamily="18" charset="-78"/>
              </a:rPr>
              <a:t>تماسكه وضبط ثقافته، </a:t>
            </a:r>
            <a:r>
              <a:rPr lang="ar-EG" sz="2600" b="1" smtClean="0">
                <a:latin typeface="Simplified Arabic" panose="02020603050405020304" pitchFamily="18" charset="-78"/>
                <a:cs typeface="Simplified Arabic" panose="02020603050405020304" pitchFamily="18" charset="-78"/>
              </a:rPr>
              <a:t>فالأمة </a:t>
            </a:r>
            <a:r>
              <a:rPr lang="ar-EG" sz="2600" b="1">
                <a:latin typeface="Simplified Arabic" panose="02020603050405020304" pitchFamily="18" charset="-78"/>
                <a:cs typeface="Simplified Arabic" panose="02020603050405020304" pitchFamily="18" charset="-78"/>
              </a:rPr>
              <a:t>لها ثلاثة مصادر للحفاظ على قوتها ونقائها وقدراتها على </a:t>
            </a:r>
            <a:r>
              <a:rPr lang="ar-EG" sz="2600" b="1" smtClean="0">
                <a:latin typeface="Simplified Arabic" panose="02020603050405020304" pitchFamily="18" charset="-78"/>
                <a:cs typeface="Simplified Arabic" panose="02020603050405020304" pitchFamily="18" charset="-78"/>
              </a:rPr>
              <a:t>الاستمرار</a:t>
            </a:r>
            <a:r>
              <a:rPr lang="ar-EG" sz="2600"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ü"/>
            </a:pPr>
            <a:r>
              <a:rPr lang="ar-EG" sz="2600" smtClean="0">
                <a:latin typeface="Simplified Arabic" panose="02020603050405020304" pitchFamily="18" charset="-78"/>
                <a:cs typeface="Simplified Arabic" panose="02020603050405020304" pitchFamily="18" charset="-78"/>
              </a:rPr>
              <a:t> </a:t>
            </a:r>
            <a:r>
              <a:rPr lang="ar-EG" sz="2600" b="1">
                <a:solidFill>
                  <a:srgbClr val="203E5F"/>
                </a:solidFill>
                <a:latin typeface="Simplified Arabic" panose="02020603050405020304" pitchFamily="18" charset="-78"/>
                <a:cs typeface="Simplified Arabic" panose="02020603050405020304" pitchFamily="18" charset="-78"/>
              </a:rPr>
              <a:t>وهى </a:t>
            </a:r>
            <a:r>
              <a:rPr lang="ar-EG" sz="2600" b="1" smtClean="0">
                <a:solidFill>
                  <a:srgbClr val="203E5F"/>
                </a:solidFill>
                <a:latin typeface="Simplified Arabic" panose="02020603050405020304" pitchFamily="18" charset="-78"/>
                <a:cs typeface="Simplified Arabic" panose="02020603050405020304" pitchFamily="18" charset="-78"/>
              </a:rPr>
              <a:t>القيم</a:t>
            </a:r>
            <a:r>
              <a:rPr lang="ar-EG" sz="2600"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ü"/>
            </a:pPr>
            <a:r>
              <a:rPr lang="ar-EG" sz="2600" b="1" smtClean="0">
                <a:solidFill>
                  <a:srgbClr val="203E5F"/>
                </a:solidFill>
                <a:latin typeface="Simplified Arabic" panose="02020603050405020304" pitchFamily="18" charset="-78"/>
                <a:cs typeface="Simplified Arabic" panose="02020603050405020304" pitchFamily="18" charset="-78"/>
              </a:rPr>
              <a:t> والقدرات </a:t>
            </a:r>
            <a:r>
              <a:rPr lang="ar-EG" sz="2600" b="1">
                <a:solidFill>
                  <a:srgbClr val="203E5F"/>
                </a:solidFill>
                <a:latin typeface="Simplified Arabic" panose="02020603050405020304" pitchFamily="18" charset="-78"/>
                <a:cs typeface="Simplified Arabic" panose="02020603050405020304" pitchFamily="18" charset="-78"/>
              </a:rPr>
              <a:t>العلمية والاقتصادية </a:t>
            </a:r>
            <a:r>
              <a:rPr lang="ar-EG" sz="2600" b="1" smtClean="0">
                <a:solidFill>
                  <a:srgbClr val="203E5F"/>
                </a:solidFill>
                <a:latin typeface="Simplified Arabic" panose="02020603050405020304" pitchFamily="18" charset="-78"/>
                <a:cs typeface="Simplified Arabic" panose="02020603050405020304" pitchFamily="18" charset="-78"/>
              </a:rPr>
              <a:t>والقوة </a:t>
            </a:r>
            <a:r>
              <a:rPr lang="ar-EG" sz="2600" b="1">
                <a:solidFill>
                  <a:srgbClr val="203E5F"/>
                </a:solidFill>
                <a:latin typeface="Simplified Arabic" panose="02020603050405020304" pitchFamily="18" charset="-78"/>
                <a:cs typeface="Simplified Arabic" panose="02020603050405020304" pitchFamily="18" charset="-78"/>
              </a:rPr>
              <a:t>العسكرية</a:t>
            </a:r>
            <a:r>
              <a:rPr lang="ar-EG" sz="2600">
                <a:latin typeface="Simplified Arabic" panose="02020603050405020304" pitchFamily="18" charset="-78"/>
                <a:cs typeface="Simplified Arabic" panose="02020603050405020304" pitchFamily="18" charset="-78"/>
              </a:rPr>
              <a:t>. </a:t>
            </a:r>
            <a:endParaRPr lang="en-US" sz="26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2" y="1675498"/>
            <a:ext cx="4435522" cy="4506937"/>
          </a:xfrm>
        </p:spPr>
      </p:pic>
      <p:sp>
        <p:nvSpPr>
          <p:cNvPr id="10" name="Rectangle: Rounded Corners 33"/>
          <p:cNvSpPr txBox="1">
            <a:spLocks noGrp="1"/>
          </p:cNvSpPr>
          <p:nvPr>
            <p:ph type="title"/>
          </p:nvPr>
        </p:nvSpPr>
        <p:spPr>
          <a:xfrm>
            <a:off x="3070746" y="365125"/>
            <a:ext cx="8283054" cy="90821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4105042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531057" y="1613679"/>
            <a:ext cx="6822743" cy="4206685"/>
          </a:xfrm>
        </p:spPr>
        <p:txBody>
          <a:bodyPr>
            <a:normAutofit/>
          </a:bodyPr>
          <a:lstStyle/>
          <a:p>
            <a:pPr marL="0" indent="0" algn="r" rtl="1">
              <a:buNone/>
            </a:pPr>
            <a:r>
              <a:rPr lang="en-US" b="1" u="sng" smtClean="0">
                <a:latin typeface="Simplified Arabic" panose="02020603050405020304" pitchFamily="18" charset="-78"/>
                <a:cs typeface="Simplified Arabic" panose="02020603050405020304" pitchFamily="18" charset="-78"/>
              </a:rPr>
              <a:t>.4</a:t>
            </a:r>
            <a:r>
              <a:rPr lang="ar-EG" b="1" u="sng" smtClean="0">
                <a:latin typeface="Simplified Arabic" panose="02020603050405020304" pitchFamily="18" charset="-78"/>
                <a:cs typeface="Simplified Arabic" panose="02020603050405020304" pitchFamily="18" charset="-78"/>
              </a:rPr>
              <a:t> تبدل عناصر </a:t>
            </a:r>
            <a:r>
              <a:rPr lang="ar-EG" b="1" u="sng">
                <a:latin typeface="Simplified Arabic" panose="02020603050405020304" pitchFamily="18" charset="-78"/>
                <a:cs typeface="Simplified Arabic" panose="02020603050405020304" pitchFamily="18" charset="-78"/>
              </a:rPr>
              <a:t>السلوك: </a:t>
            </a:r>
            <a:endParaRPr lang="ar-EG" b="1" u="sng"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إن </a:t>
            </a:r>
            <a:r>
              <a:rPr lang="ar-EG" sz="2400" b="1">
                <a:latin typeface="Simplified Arabic" panose="02020603050405020304" pitchFamily="18" charset="-78"/>
                <a:cs typeface="Simplified Arabic" panose="02020603050405020304" pitchFamily="18" charset="-78"/>
              </a:rPr>
              <a:t>التغيير القيمي والفكري </a:t>
            </a:r>
            <a:r>
              <a:rPr lang="ar-EG" sz="2400">
                <a:latin typeface="Simplified Arabic" panose="02020603050405020304" pitchFamily="18" charset="-78"/>
                <a:cs typeface="Simplified Arabic" panose="02020603050405020304" pitchFamily="18" charset="-78"/>
              </a:rPr>
              <a:t>الذي أحدثه الإعلام الاجتماعي ‏</a:t>
            </a:r>
            <a:r>
              <a:rPr lang="ar-EG" sz="2400" b="1">
                <a:latin typeface="Simplified Arabic" panose="02020603050405020304" pitchFamily="18" charset="-78"/>
                <a:cs typeface="Simplified Arabic" panose="02020603050405020304" pitchFamily="18" charset="-78"/>
              </a:rPr>
              <a:t>على الأسرة العربية والمجتمع العربي قد طال عناصر السلوك الاجتماعي للأفراد</a:t>
            </a:r>
            <a:r>
              <a:rPr lang="ar-EG" sz="2400">
                <a:latin typeface="Simplified Arabic" panose="02020603050405020304" pitchFamily="18" charset="-78"/>
                <a:cs typeface="Simplified Arabic" panose="02020603050405020304" pitchFamily="18" charset="-78"/>
              </a:rPr>
              <a:t> </a:t>
            </a:r>
            <a:r>
              <a:rPr lang="ar-EG" sz="2400" smtClean="0">
                <a:latin typeface="Simplified Arabic" panose="02020603050405020304" pitchFamily="18" charset="-78"/>
                <a:cs typeface="Simplified Arabic" panose="02020603050405020304" pitchFamily="18" charset="-78"/>
              </a:rPr>
              <a:t>ومنها: </a:t>
            </a:r>
            <a:r>
              <a:rPr lang="ar-EG" sz="2400" b="1">
                <a:latin typeface="Simplified Arabic" panose="02020603050405020304" pitchFamily="18" charset="-78"/>
                <a:cs typeface="Simplified Arabic" panose="02020603050405020304" pitchFamily="18" charset="-78"/>
              </a:rPr>
              <a:t>السلوك الفطري للإنسان القائم على فطرة الخير والمحبة</a:t>
            </a:r>
            <a:r>
              <a:rPr lang="ar-EG" sz="2400">
                <a:latin typeface="Simplified Arabic" panose="02020603050405020304" pitchFamily="18" charset="-78"/>
                <a:cs typeface="Simplified Arabic" panose="02020603050405020304" pitchFamily="18" charset="-78"/>
              </a:rPr>
              <a:t>، ‏وأصبح السلوك الإنساني في </a:t>
            </a:r>
            <a:r>
              <a:rPr lang="ar-EG" sz="2400" smtClean="0">
                <a:latin typeface="Simplified Arabic" panose="02020603050405020304" pitchFamily="18" charset="-78"/>
                <a:cs typeface="Simplified Arabic" panose="02020603050405020304" pitchFamily="18" charset="-78"/>
              </a:rPr>
              <a:t>أغلبه </a:t>
            </a:r>
            <a:r>
              <a:rPr lang="ar-EG" sz="2400" b="1" smtClean="0">
                <a:latin typeface="Simplified Arabic" panose="02020603050405020304" pitchFamily="18" charset="-78"/>
                <a:cs typeface="Simplified Arabic" panose="02020603050405020304" pitchFamily="18" charset="-78"/>
              </a:rPr>
              <a:t>مكتسب فرديًا </a:t>
            </a:r>
            <a:r>
              <a:rPr lang="ar-EG" sz="2400" b="1">
                <a:latin typeface="Simplified Arabic" panose="02020603050405020304" pitchFamily="18" charset="-78"/>
                <a:cs typeface="Simplified Arabic" panose="02020603050405020304" pitchFamily="18" charset="-78"/>
              </a:rPr>
              <a:t>أ</a:t>
            </a:r>
            <a:r>
              <a:rPr lang="ar-EG" sz="2400" b="1" smtClean="0">
                <a:latin typeface="Simplified Arabic" panose="02020603050405020304" pitchFamily="18" charset="-78"/>
                <a:cs typeface="Simplified Arabic" panose="02020603050405020304" pitchFamily="18" charset="-78"/>
              </a:rPr>
              <a:t>و جماعيًا </a:t>
            </a:r>
            <a:r>
              <a:rPr lang="ar-EG" sz="2400">
                <a:latin typeface="Simplified Arabic" panose="02020603050405020304" pitchFamily="18" charset="-78"/>
                <a:cs typeface="Simplified Arabic" panose="02020603050405020304" pitchFamily="18" charset="-78"/>
              </a:rPr>
              <a:t>وقد </a:t>
            </a:r>
            <a:r>
              <a:rPr lang="ar-EG" sz="2400" smtClean="0">
                <a:latin typeface="Simplified Arabic" panose="02020603050405020304" pitchFamily="18" charset="-78"/>
                <a:cs typeface="Simplified Arabic" panose="02020603050405020304" pitchFamily="18" charset="-78"/>
              </a:rPr>
              <a:t>أدى الإعلام </a:t>
            </a:r>
            <a:r>
              <a:rPr lang="ar-EG" sz="2400">
                <a:latin typeface="Simplified Arabic" panose="02020603050405020304" pitchFamily="18" charset="-78"/>
                <a:cs typeface="Simplified Arabic" panose="02020603050405020304" pitchFamily="18" charset="-78"/>
              </a:rPr>
              <a:t>الاجتماعي إلى </a:t>
            </a:r>
            <a:r>
              <a:rPr lang="ar-EG" sz="2400" b="1" smtClean="0">
                <a:latin typeface="Simplified Arabic" panose="02020603050405020304" pitchFamily="18" charset="-78"/>
                <a:cs typeface="Simplified Arabic" panose="02020603050405020304" pitchFamily="18" charset="-78"/>
              </a:rPr>
              <a:t>تبدل </a:t>
            </a:r>
            <a:r>
              <a:rPr lang="ar-EG" sz="2400" b="1">
                <a:latin typeface="Simplified Arabic" panose="02020603050405020304" pitchFamily="18" charset="-78"/>
                <a:cs typeface="Simplified Arabic" panose="02020603050405020304" pitchFamily="18" charset="-78"/>
              </a:rPr>
              <a:t>في الخصائص الثقافية والقيمية للأسرة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فالقيم الاجتماعية المرتبطة بالحب والمودة والتواصل </a:t>
            </a:r>
            <a:r>
              <a:rPr lang="ar-EG" sz="2400" b="1" smtClean="0">
                <a:latin typeface="Simplified Arabic" panose="02020603050405020304" pitchFamily="18" charset="-78"/>
                <a:cs typeface="Simplified Arabic" panose="02020603050405020304" pitchFamily="18" charset="-78"/>
              </a:rPr>
              <a:t>والتراحم </a:t>
            </a:r>
            <a:r>
              <a:rPr lang="ar-EG" sz="2400" b="1">
                <a:latin typeface="Simplified Arabic" panose="02020603050405020304" pitchFamily="18" charset="-78"/>
                <a:cs typeface="Simplified Arabic" panose="02020603050405020304" pitchFamily="18" charset="-78"/>
              </a:rPr>
              <a:t>والتعاون بين الناس بدأت تنحسر وتتبدل من صورتها الحقيقية إلى صورة افتراضية في التواصل عبر مواقع التواصل الاجتماعي و</a:t>
            </a:r>
            <a:r>
              <a:rPr lang="ar-EG" sz="2400" b="1" smtClean="0">
                <a:latin typeface="Simplified Arabic" panose="02020603050405020304" pitchFamily="18" charset="-78"/>
                <a:cs typeface="Simplified Arabic" panose="02020603050405020304" pitchFamily="18" charset="-78"/>
              </a:rPr>
              <a:t>لم </a:t>
            </a:r>
            <a:r>
              <a:rPr lang="ar-EG" sz="2400" b="1">
                <a:latin typeface="Simplified Arabic" panose="02020603050405020304" pitchFamily="18" charset="-78"/>
                <a:cs typeface="Simplified Arabic" panose="02020603050405020304" pitchFamily="18" charset="-78"/>
              </a:rPr>
              <a:t>يعد ذلك اللقاء المباشر الودي</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marL="0" indent="0" algn="r" rtl="1">
              <a:buNone/>
            </a:pPr>
            <a:endParaRPr lang="en-US"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pic>
        <p:nvPicPr>
          <p:cNvPr id="8" name="عنصر نائب للمحتوى 7" descr="D:\جامعة ميدأوشن\محاضرات مادة الإعلام والمجتمع word\network-3569734_1280.jp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04967" y="1596789"/>
            <a:ext cx="3630305" cy="4486126"/>
          </a:xfrm>
          <a:prstGeom prst="rect">
            <a:avLst/>
          </a:prstGeom>
          <a:noFill/>
          <a:ln>
            <a:noFill/>
          </a:ln>
        </p:spPr>
      </p:pic>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852382" y="365125"/>
            <a:ext cx="8501418" cy="98600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39058837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4136" y="1825625"/>
            <a:ext cx="6399663" cy="4351338"/>
          </a:xfrm>
        </p:spPr>
        <p:txBody>
          <a:bodyPr>
            <a:normAutofit/>
          </a:bodyPr>
          <a:lstStyle/>
          <a:p>
            <a:pPr marL="0" indent="0" algn="just" rtl="1">
              <a:lnSpc>
                <a:spcPct val="120000"/>
              </a:lnSpc>
              <a:spcBef>
                <a:spcPts val="110"/>
              </a:spcBef>
              <a:spcAft>
                <a:spcPts val="110"/>
              </a:spcAft>
              <a:buNone/>
            </a:pPr>
            <a:endParaRPr lang="ar-EG" b="1" smtClean="0">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7187" y="6155814"/>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647666" y="365126"/>
            <a:ext cx="8706134"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3" name="مستطيل 2"/>
          <p:cNvSpPr/>
          <p:nvPr/>
        </p:nvSpPr>
        <p:spPr>
          <a:xfrm>
            <a:off x="5472752" y="1629496"/>
            <a:ext cx="5577384" cy="3748719"/>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sz="2400">
                <a:latin typeface="Calibri" panose="020F0502020204030204" pitchFamily="34" charset="0"/>
                <a:ea typeface="Calibri" panose="020F0502020204030204" pitchFamily="34" charset="0"/>
                <a:cs typeface="Simplified Arabic" panose="02020603050405020304" pitchFamily="18" charset="-78"/>
              </a:rPr>
              <a:t>ومن الملاحظ أن للإعلام الاجتماعي دور في </a:t>
            </a:r>
            <a:r>
              <a:rPr lang="ar-EG" sz="2400" b="1" smtClean="0">
                <a:latin typeface="Calibri" panose="020F0502020204030204" pitchFamily="34" charset="0"/>
                <a:ea typeface="Calibri" panose="020F0502020204030204" pitchFamily="34" charset="0"/>
                <a:cs typeface="Simplified Arabic" panose="02020603050405020304" pitchFamily="18" charset="-78"/>
              </a:rPr>
              <a:t>تضييق </a:t>
            </a:r>
            <a:r>
              <a:rPr lang="ar-EG" sz="2400" b="1">
                <a:latin typeface="Calibri" panose="020F0502020204030204" pitchFamily="34" charset="0"/>
                <a:ea typeface="Calibri" panose="020F0502020204030204" pitchFamily="34" charset="0"/>
                <a:cs typeface="Simplified Arabic" panose="02020603050405020304" pitchFamily="18" charset="-78"/>
              </a:rPr>
              <a:t>دائرة العلاقات الاجتماعية بين الأسر وخاصة في محيط الأقارب ‏وصلة الرحم </a:t>
            </a:r>
            <a:r>
              <a:rPr lang="ar-EG" sz="2400">
                <a:latin typeface="Calibri" panose="020F0502020204030204" pitchFamily="34" charset="0"/>
                <a:ea typeface="Calibri" panose="020F0502020204030204" pitchFamily="34" charset="0"/>
                <a:cs typeface="Simplified Arabic" panose="02020603050405020304" pitchFamily="18" charset="-78"/>
              </a:rPr>
              <a:t>‏و </a:t>
            </a:r>
            <a:r>
              <a:rPr lang="ar-EG" sz="2400" b="1">
                <a:latin typeface="Calibri" panose="020F0502020204030204" pitchFamily="34" charset="0"/>
                <a:ea typeface="Calibri" panose="020F0502020204030204" pitchFamily="34" charset="0"/>
                <a:cs typeface="Simplified Arabic" panose="02020603050405020304" pitchFamily="18" charset="-78"/>
              </a:rPr>
              <a:t>أصبح أداء الواجبات </a:t>
            </a:r>
            <a:r>
              <a:rPr lang="ar-EG" sz="2400" b="1" smtClean="0">
                <a:latin typeface="Calibri" panose="020F0502020204030204" pitchFamily="34" charset="0"/>
                <a:ea typeface="Calibri" panose="020F0502020204030204" pitchFamily="34" charset="0"/>
                <a:cs typeface="Simplified Arabic" panose="02020603050405020304" pitchFamily="18" charset="-78"/>
              </a:rPr>
              <a:t>العائلية، </a:t>
            </a:r>
            <a:r>
              <a:rPr lang="ar-EG" sz="2400" b="1">
                <a:latin typeface="Calibri" panose="020F0502020204030204" pitchFamily="34" charset="0"/>
                <a:ea typeface="Calibri" panose="020F0502020204030204" pitchFamily="34" charset="0"/>
                <a:cs typeface="Simplified Arabic" panose="02020603050405020304" pitchFamily="18" charset="-78"/>
              </a:rPr>
              <a:t>كالتهنئة في مناسبات الفرح أو التعزية بوفاة قريب أو صديق تتم من خلال الرسائل النصية ‏وفي بعض الحالات تكون النصوص جاهزة</a:t>
            </a:r>
            <a:r>
              <a:rPr lang="ar-EG" sz="2400">
                <a:latin typeface="Calibri" panose="020F0502020204030204" pitchFamily="34" charset="0"/>
                <a:ea typeface="Calibri" panose="020F0502020204030204" pitchFamily="34" charset="0"/>
                <a:cs typeface="Simplified Arabic" panose="02020603050405020304" pitchFamily="18" charset="-78"/>
              </a:rPr>
              <a:t>، </a:t>
            </a:r>
            <a:r>
              <a:rPr lang="ar-EG" sz="2400" b="1">
                <a:latin typeface="Calibri" panose="020F0502020204030204" pitchFamily="34" charset="0"/>
                <a:ea typeface="Calibri" panose="020F0502020204030204" pitchFamily="34" charset="0"/>
                <a:cs typeface="Simplified Arabic" panose="02020603050405020304" pitchFamily="18" charset="-78"/>
              </a:rPr>
              <a:t>مما أدى إلى قتل الصلات والروابط الاجتماعية الحقيقية وأحدث نمط من الجفاء في العلاقات الاجتماعية</a:t>
            </a:r>
            <a:r>
              <a:rPr lang="ar-EG" sz="2400">
                <a:latin typeface="Calibri" panose="020F0502020204030204" pitchFamily="34" charset="0"/>
                <a:ea typeface="Calibri" panose="020F0502020204030204" pitchFamily="34" charset="0"/>
                <a:cs typeface="Simplified Arabic" panose="02020603050405020304" pitchFamily="18" charset="-78"/>
              </a:rPr>
              <a:t>. </a:t>
            </a: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02798" y="1513606"/>
            <a:ext cx="4351338" cy="4805307"/>
          </a:xfrm>
        </p:spPr>
      </p:pic>
    </p:spTree>
    <p:extLst>
      <p:ext uri="{BB962C8B-B14F-4D97-AF65-F5344CB8AC3E}">
        <p14:creationId xmlns:p14="http://schemas.microsoft.com/office/powerpoint/2010/main" val="35444526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55275" y="1399359"/>
            <a:ext cx="6398525" cy="4683556"/>
          </a:xfrm>
        </p:spPr>
        <p:txBody>
          <a:bodyPr>
            <a:normAutofit fontScale="40000" lnSpcReduction="20000"/>
          </a:bodyPr>
          <a:lstStyle/>
          <a:p>
            <a:pPr marL="0" indent="0" algn="just" rtl="1">
              <a:lnSpc>
                <a:spcPct val="130000"/>
              </a:lnSpc>
              <a:spcBef>
                <a:spcPts val="110"/>
              </a:spcBef>
              <a:spcAft>
                <a:spcPts val="110"/>
              </a:spcAft>
              <a:buNone/>
            </a:pPr>
            <a:r>
              <a:rPr lang="en-US" sz="7000" b="1" u="sng" smtClean="0">
                <a:solidFill>
                  <a:srgbClr val="203E5F"/>
                </a:solidFill>
                <a:latin typeface="Simplified Arabic" panose="02020603050405020304" pitchFamily="18" charset="-78"/>
                <a:cs typeface="Simplified Arabic" panose="02020603050405020304" pitchFamily="18" charset="-78"/>
              </a:rPr>
              <a:t>5</a:t>
            </a:r>
            <a:r>
              <a:rPr lang="ar-EG" sz="7000" b="1" u="sng" smtClean="0">
                <a:solidFill>
                  <a:srgbClr val="203E5F"/>
                </a:solidFill>
                <a:latin typeface="Simplified Arabic" panose="02020603050405020304" pitchFamily="18" charset="-78"/>
                <a:cs typeface="Simplified Arabic" panose="02020603050405020304" pitchFamily="18" charset="-78"/>
              </a:rPr>
              <a:t>. تفكك الأسرة العربية:</a:t>
            </a:r>
            <a:endParaRPr lang="en-US" sz="7000"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q"/>
            </a:pPr>
            <a:r>
              <a:rPr lang="en-US" sz="5100" smtClean="0">
                <a:latin typeface="Simplified Arabic" panose="02020603050405020304" pitchFamily="18" charset="-78"/>
                <a:cs typeface="Simplified Arabic" panose="02020603050405020304" pitchFamily="18" charset="-78"/>
              </a:rPr>
              <a:t> </a:t>
            </a:r>
            <a:r>
              <a:rPr lang="ar-EG" sz="6000">
                <a:latin typeface="Simplified Arabic" panose="02020603050405020304" pitchFamily="18" charset="-78"/>
                <a:cs typeface="Simplified Arabic" panose="02020603050405020304" pitchFamily="18" charset="-78"/>
              </a:rPr>
              <a:t>أما على مستوى العلاقات داخل </a:t>
            </a:r>
            <a:r>
              <a:rPr lang="ar-EG" sz="6000" smtClean="0">
                <a:latin typeface="Simplified Arabic" panose="02020603050405020304" pitchFamily="18" charset="-78"/>
                <a:cs typeface="Simplified Arabic" panose="02020603050405020304" pitchFamily="18" charset="-78"/>
              </a:rPr>
              <a:t>الأسرة، </a:t>
            </a:r>
            <a:r>
              <a:rPr lang="ar-EG" sz="6000" b="1">
                <a:latin typeface="Simplified Arabic" panose="02020603050405020304" pitchFamily="18" charset="-78"/>
                <a:cs typeface="Simplified Arabic" panose="02020603050405020304" pitchFamily="18" charset="-78"/>
              </a:rPr>
              <a:t>فهناك تغير اجتماعي واضح في مستوى العلاقات سواء بين الأزواج أو بين الآباء والأبناء</a:t>
            </a:r>
            <a:r>
              <a:rPr lang="ar-EG" sz="6000">
                <a:latin typeface="Simplified Arabic" panose="02020603050405020304" pitchFamily="18" charset="-78"/>
                <a:cs typeface="Simplified Arabic" panose="02020603050405020304" pitchFamily="18" charset="-78"/>
              </a:rPr>
              <a:t>، ‏أو على </a:t>
            </a:r>
            <a:r>
              <a:rPr lang="ar-EG" sz="6000" b="1">
                <a:latin typeface="Simplified Arabic" panose="02020603050405020304" pitchFamily="18" charset="-78"/>
                <a:cs typeface="Simplified Arabic" panose="02020603050405020304" pitchFamily="18" charset="-78"/>
              </a:rPr>
              <a:t>مستوى البنية الشكلية للأسرة من حيث الأنماط والوظائف والمكانة والأدوار ومضامين التربية والتنشئة التي تنقلها الأسرة لأبنائها</a:t>
            </a:r>
            <a:r>
              <a:rPr lang="ar-EG" sz="6000">
                <a:latin typeface="Simplified Arabic" panose="02020603050405020304" pitchFamily="18" charset="-78"/>
                <a:cs typeface="Simplified Arabic" panose="02020603050405020304" pitchFamily="18" charset="-78"/>
              </a:rPr>
              <a:t>، </a:t>
            </a:r>
            <a:r>
              <a:rPr lang="ar-EG" sz="6000" smtClean="0">
                <a:latin typeface="Simplified Arabic" panose="02020603050405020304" pitchFamily="18" charset="-78"/>
                <a:cs typeface="Simplified Arabic" panose="02020603050405020304" pitchFamily="18" charset="-78"/>
              </a:rPr>
              <a:t>فاستخدام </a:t>
            </a:r>
            <a:r>
              <a:rPr lang="ar-EG" sz="6000">
                <a:latin typeface="Simplified Arabic" panose="02020603050405020304" pitchFamily="18" charset="-78"/>
                <a:cs typeface="Simplified Arabic" panose="02020603050405020304" pitchFamily="18" charset="-78"/>
              </a:rPr>
              <a:t>وسائل التواصل الاجتماعي </a:t>
            </a:r>
            <a:r>
              <a:rPr lang="ar-EG" sz="6000" b="1">
                <a:latin typeface="Simplified Arabic" panose="02020603050405020304" pitchFamily="18" charset="-78"/>
                <a:cs typeface="Simplified Arabic" panose="02020603050405020304" pitchFamily="18" charset="-78"/>
              </a:rPr>
              <a:t>ألقى بظلاله على طبيعة العلاقة بين الزوجين وكذلك طبيعة علاقتهم مع أطفالهم فالمبالغة في استخدام هذه الوسائل أدى </a:t>
            </a:r>
            <a:r>
              <a:rPr lang="ar-EG" sz="6000" b="1" smtClean="0">
                <a:latin typeface="Simplified Arabic" panose="02020603050405020304" pitchFamily="18" charset="-78"/>
                <a:cs typeface="Simplified Arabic" panose="02020603050405020304" pitchFamily="18" charset="-78"/>
              </a:rPr>
              <a:t>إلى:</a:t>
            </a:r>
          </a:p>
          <a:p>
            <a:pPr algn="just" rtl="1">
              <a:lnSpc>
                <a:spcPct val="130000"/>
              </a:lnSpc>
              <a:spcBef>
                <a:spcPts val="110"/>
              </a:spcBef>
              <a:spcAft>
                <a:spcPts val="110"/>
              </a:spcAft>
              <a:buFont typeface="Wingdings" panose="05000000000000000000" pitchFamily="2" charset="2"/>
              <a:buChar char="q"/>
            </a:pPr>
            <a:r>
              <a:rPr lang="ar-EG" sz="6000" b="1" smtClean="0">
                <a:latin typeface="Simplified Arabic" panose="02020603050405020304" pitchFamily="18" charset="-78"/>
                <a:cs typeface="Simplified Arabic" panose="02020603050405020304" pitchFamily="18" charset="-78"/>
              </a:rPr>
              <a:t> </a:t>
            </a:r>
            <a:r>
              <a:rPr lang="ar-EG" sz="6000" b="1">
                <a:solidFill>
                  <a:srgbClr val="203E5F"/>
                </a:solidFill>
                <a:latin typeface="Simplified Arabic" panose="02020603050405020304" pitchFamily="18" charset="-78"/>
                <a:cs typeface="Simplified Arabic" panose="02020603050405020304" pitchFamily="18" charset="-78"/>
              </a:rPr>
              <a:t>تقصير الوالدين في واجباتهم نحو </a:t>
            </a:r>
            <a:r>
              <a:rPr lang="ar-EG" sz="6000" b="1" smtClean="0">
                <a:solidFill>
                  <a:srgbClr val="203E5F"/>
                </a:solidFill>
                <a:latin typeface="Simplified Arabic" panose="02020603050405020304" pitchFamily="18" charset="-78"/>
                <a:cs typeface="Simplified Arabic" panose="02020603050405020304" pitchFamily="18" charset="-78"/>
              </a:rPr>
              <a:t>أبناءهم، </a:t>
            </a:r>
            <a:r>
              <a:rPr lang="ar-EG" sz="6000" b="1">
                <a:solidFill>
                  <a:srgbClr val="203E5F"/>
                </a:solidFill>
                <a:latin typeface="Simplified Arabic" panose="02020603050405020304" pitchFamily="18" charset="-78"/>
                <a:cs typeface="Simplified Arabic" panose="02020603050405020304" pitchFamily="18" charset="-78"/>
              </a:rPr>
              <a:t>كالتحدث معهم و مراجعة واجباتهم المدرسية وغير </a:t>
            </a:r>
            <a:r>
              <a:rPr lang="ar-EG" sz="6000" b="1" smtClean="0">
                <a:solidFill>
                  <a:srgbClr val="203E5F"/>
                </a:solidFill>
                <a:latin typeface="Simplified Arabic" panose="02020603050405020304" pitchFamily="18" charset="-78"/>
                <a:cs typeface="Simplified Arabic" panose="02020603050405020304" pitchFamily="18" charset="-78"/>
              </a:rPr>
              <a:t>ذلك</a:t>
            </a:r>
            <a:r>
              <a:rPr lang="ar-EG" sz="6000">
                <a:solidFill>
                  <a:srgbClr val="203E5F"/>
                </a:solidFill>
                <a:latin typeface="Simplified Arabic" panose="02020603050405020304" pitchFamily="18" charset="-78"/>
                <a:cs typeface="Simplified Arabic" panose="02020603050405020304" pitchFamily="18" charset="-78"/>
              </a:rPr>
              <a:t>.</a:t>
            </a:r>
            <a:r>
              <a:rPr lang="ar-EG" sz="6000" smtClean="0">
                <a:solidFill>
                  <a:srgbClr val="203E5F"/>
                </a:solidFill>
                <a:latin typeface="Simplified Arabic" panose="02020603050405020304" pitchFamily="18" charset="-78"/>
                <a:cs typeface="Simplified Arabic" panose="02020603050405020304" pitchFamily="18" charset="-78"/>
              </a:rPr>
              <a:t>‏</a:t>
            </a:r>
            <a:endParaRPr lang="ar-EG" sz="6000" b="1"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endParaRPr lang="en-US" sz="6000"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879678" y="365125"/>
            <a:ext cx="847412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0" name="عنصر نائب للمحتوى 9" descr="أثر انشغال الوالدين على الأبناء ونصائح للأهل المنشغلين"/>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04716" y="1404019"/>
            <a:ext cx="4558352" cy="5079005"/>
          </a:xfrm>
          <a:prstGeom prst="rect">
            <a:avLst/>
          </a:prstGeom>
          <a:noFill/>
          <a:ln>
            <a:noFill/>
          </a:ln>
        </p:spPr>
      </p:pic>
    </p:spTree>
    <p:extLst>
      <p:ext uri="{BB962C8B-B14F-4D97-AF65-F5344CB8AC3E}">
        <p14:creationId xmlns:p14="http://schemas.microsoft.com/office/powerpoint/2010/main" val="6249760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33"/>
          <p:cNvSpPr txBox="1">
            <a:spLocks noGrp="1"/>
          </p:cNvSpPr>
          <p:nvPr>
            <p:ph type="title"/>
          </p:nvPr>
        </p:nvSpPr>
        <p:spPr>
          <a:xfrm>
            <a:off x="2088107" y="269197"/>
            <a:ext cx="9456548" cy="106260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sp>
        <p:nvSpPr>
          <p:cNvPr id="4" name="عنصر نائب للمحتوى 3"/>
          <p:cNvSpPr>
            <a:spLocks noGrp="1"/>
          </p:cNvSpPr>
          <p:nvPr>
            <p:ph sz="half" idx="1"/>
          </p:nvPr>
        </p:nvSpPr>
        <p:spPr/>
        <p:txBody>
          <a:bodyPr>
            <a:normAutofit fontScale="92500"/>
          </a:bodyPr>
          <a:lstStyle/>
          <a:p>
            <a:pPr marL="0" indent="0" algn="just" rtl="1">
              <a:lnSpc>
                <a:spcPct val="110000"/>
              </a:lnSpc>
              <a:spcBef>
                <a:spcPts val="110"/>
              </a:spcBef>
              <a:spcAft>
                <a:spcPts val="110"/>
              </a:spcAft>
              <a:buNone/>
            </a:pPr>
            <a:r>
              <a:rPr lang="en-US" smtClean="0"/>
              <a:t> </a:t>
            </a: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2" name="عنصر نائب للمحتوى 1"/>
          <p:cNvSpPr>
            <a:spLocks noGrp="1"/>
          </p:cNvSpPr>
          <p:nvPr>
            <p:ph sz="half" idx="2"/>
          </p:nvPr>
        </p:nvSpPr>
        <p:spPr>
          <a:xfrm>
            <a:off x="6019800" y="1665026"/>
            <a:ext cx="5334000" cy="4511937"/>
          </a:xfrm>
        </p:spPr>
        <p:txBody>
          <a:bodyPr>
            <a:normAutofit fontScale="92500"/>
          </a:bodyPr>
          <a:lstStyle/>
          <a:p>
            <a:pPr marL="342900" indent="-342900" algn="just" rtl="1">
              <a:lnSpc>
                <a:spcPct val="130000"/>
              </a:lnSpc>
              <a:spcBef>
                <a:spcPts val="110"/>
              </a:spcBef>
              <a:spcAft>
                <a:spcPts val="110"/>
              </a:spcAft>
              <a:buFont typeface="Wingdings" panose="05000000000000000000" pitchFamily="2" charset="2"/>
              <a:buChar char="q"/>
            </a:pPr>
            <a:r>
              <a:rPr lang="ar-EG">
                <a:latin typeface="Simplified Arabic" panose="02020603050405020304" pitchFamily="18" charset="-78"/>
                <a:cs typeface="Simplified Arabic" panose="02020603050405020304" pitchFamily="18" charset="-78"/>
              </a:rPr>
              <a:t>كما </a:t>
            </a:r>
            <a:r>
              <a:rPr lang="ar-EG" b="1">
                <a:latin typeface="Simplified Arabic" panose="02020603050405020304" pitchFamily="18" charset="-78"/>
                <a:cs typeface="Simplified Arabic" panose="02020603050405020304" pitchFamily="18" charset="-78"/>
              </a:rPr>
              <a:t>أدت المبالغة في استخدام مواقع التواصل الاجتماعي من قبل الزوجين إلى فطور العلاقة بينهما وقلة الحوار بينهما وكذلك انعدام الثقة بينهما وتكوين علاقات افتراضية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مما قد يؤدي إلى الطلاق وتفكك الأسرة، مما أدى إلى ارتفاع نسب الطلاق في </a:t>
            </a:r>
            <a:r>
              <a:rPr lang="ar-EG" b="1" smtClean="0">
                <a:latin typeface="Simplified Arabic" panose="02020603050405020304" pitchFamily="18" charset="-78"/>
                <a:cs typeface="Simplified Arabic" panose="02020603050405020304" pitchFamily="18" charset="-78"/>
              </a:rPr>
              <a:t>المجتمعات؛</a:t>
            </a:r>
            <a:r>
              <a:rPr lang="ar-EG" smtClean="0">
                <a:latin typeface="Simplified Arabic" panose="02020603050405020304" pitchFamily="18" charset="-78"/>
                <a:cs typeface="Simplified Arabic" panose="02020603050405020304" pitchFamily="18" charset="-78"/>
              </a:rPr>
              <a:t> </a:t>
            </a:r>
            <a:r>
              <a:rPr lang="ar-EG">
                <a:latin typeface="Simplified Arabic" panose="02020603050405020304" pitchFamily="18" charset="-78"/>
                <a:cs typeface="Simplified Arabic" panose="02020603050405020304" pitchFamily="18" charset="-78"/>
              </a:rPr>
              <a:t>بسبب وسائل التواصل الاجتماعي، </a:t>
            </a:r>
            <a:r>
              <a:rPr lang="ar-EG" b="1">
                <a:latin typeface="Simplified Arabic" panose="02020603050405020304" pitchFamily="18" charset="-78"/>
                <a:cs typeface="Simplified Arabic" panose="02020603050405020304" pitchFamily="18" charset="-78"/>
              </a:rPr>
              <a:t>ومن مظاهر تأثير الإعلام الاجتماعي على الأسرة.</a:t>
            </a:r>
            <a:endParaRPr lang="ar-E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330033" y="371691"/>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032" y="1665026"/>
            <a:ext cx="5538505" cy="4626591"/>
          </a:xfrm>
          <a:prstGeom prst="rect">
            <a:avLst/>
          </a:prstGeom>
        </p:spPr>
      </p:pic>
    </p:spTree>
    <p:extLst>
      <p:ext uri="{BB962C8B-B14F-4D97-AF65-F5344CB8AC3E}">
        <p14:creationId xmlns:p14="http://schemas.microsoft.com/office/powerpoint/2010/main" val="903459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58853" y="1716038"/>
            <a:ext cx="6194945" cy="4097503"/>
          </a:xfrm>
        </p:spPr>
        <p:txBody>
          <a:bodyPr>
            <a:normAutofit/>
          </a:bodyPr>
          <a:lstStyle/>
          <a:p>
            <a:pPr algn="just" rtl="1">
              <a:lnSpc>
                <a:spcPct val="110000"/>
              </a:lnSpc>
              <a:spcBef>
                <a:spcPts val="110"/>
              </a:spcBef>
              <a:spcAft>
                <a:spcPts val="110"/>
              </a:spcAft>
              <a:buFont typeface="Wingdings" panose="05000000000000000000" pitchFamily="2" charset="2"/>
              <a:buChar char="q"/>
            </a:pPr>
            <a:r>
              <a:rPr lang="ar-EG" sz="2400" smtClean="0">
                <a:latin typeface="Simplified Arabic" panose="02020603050405020304" pitchFamily="18" charset="-78"/>
                <a:cs typeface="Simplified Arabic" panose="02020603050405020304" pitchFamily="18" charset="-78"/>
              </a:rPr>
              <a:t> ظاهرة </a:t>
            </a:r>
            <a:r>
              <a:rPr lang="ar-EG" sz="2400" b="1">
                <a:latin typeface="Simplified Arabic" panose="02020603050405020304" pitchFamily="18" charset="-78"/>
                <a:cs typeface="Simplified Arabic" panose="02020603050405020304" pitchFamily="18" charset="-78"/>
              </a:rPr>
              <a:t>التباعد الأسري أو </a:t>
            </a:r>
            <a:r>
              <a:rPr lang="ar-EG" sz="2400" b="1" smtClean="0">
                <a:latin typeface="Simplified Arabic" panose="02020603050405020304" pitchFamily="18" charset="-78"/>
                <a:cs typeface="Simplified Arabic" panose="02020603050405020304" pitchFamily="18" charset="-78"/>
              </a:rPr>
              <a:t>الجفاء</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أصبح الحديث بين أفرادها </a:t>
            </a:r>
            <a:r>
              <a:rPr lang="ar-EG" sz="2400" b="1" smtClean="0">
                <a:latin typeface="Simplified Arabic" panose="02020603050405020304" pitchFamily="18" charset="-78"/>
                <a:cs typeface="Simplified Arabic" panose="02020603050405020304" pitchFamily="18" charset="-78"/>
              </a:rPr>
              <a:t>مقتصرًا </a:t>
            </a:r>
            <a:r>
              <a:rPr lang="ar-EG" sz="2400" b="1">
                <a:latin typeface="Simplified Arabic" panose="02020603050405020304" pitchFamily="18" charset="-78"/>
                <a:cs typeface="Simplified Arabic" panose="02020603050405020304" pitchFamily="18" charset="-78"/>
              </a:rPr>
              <a:t>على الأحاديث الضرورية والمختصرة وغابت الجلسات العائلية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بين أفراد الأسرة الواحدة</a:t>
            </a:r>
            <a:r>
              <a:rPr lang="ar-EG" sz="240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وأصبح </a:t>
            </a:r>
            <a:r>
              <a:rPr lang="ar-EG" sz="2400" b="1">
                <a:latin typeface="Simplified Arabic" panose="02020603050405020304" pitchFamily="18" charset="-78"/>
                <a:cs typeface="Simplified Arabic" panose="02020603050405020304" pitchFamily="18" charset="-78"/>
              </a:rPr>
              <a:t>لكل فرد فيها تفضيلاته الخاصة وكذلك معارفه وأصدقائه الافتراضيين</a:t>
            </a:r>
            <a:r>
              <a:rPr lang="ar-EG" sz="2400"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q"/>
            </a:pPr>
            <a:r>
              <a:rPr lang="ar-EG" sz="2400" smtClean="0">
                <a:latin typeface="Simplified Arabic" panose="02020603050405020304" pitchFamily="18" charset="-78"/>
                <a:cs typeface="Simplified Arabic" panose="02020603050405020304" pitchFamily="18" charset="-78"/>
              </a:rPr>
              <a:t> وبالرغم </a:t>
            </a:r>
            <a:r>
              <a:rPr lang="ar-EG" sz="2400">
                <a:latin typeface="Simplified Arabic" panose="02020603050405020304" pitchFamily="18" charset="-78"/>
                <a:cs typeface="Simplified Arabic" panose="02020603050405020304" pitchFamily="18" charset="-78"/>
              </a:rPr>
              <a:t>من استفادة الأسرة من تطبيقات </a:t>
            </a:r>
            <a:r>
              <a:rPr lang="ar-EG" sz="2400" b="1">
                <a:latin typeface="Simplified Arabic" panose="02020603050405020304" pitchFamily="18" charset="-78"/>
                <a:cs typeface="Simplified Arabic" panose="02020603050405020304" pitchFamily="18" charset="-78"/>
              </a:rPr>
              <a:t>تقنية التواصل </a:t>
            </a:r>
            <a:r>
              <a:rPr lang="ar-EG" sz="2400" b="1" smtClean="0">
                <a:latin typeface="Simplified Arabic" panose="02020603050405020304" pitchFamily="18" charset="-78"/>
                <a:cs typeface="Simplified Arabic" panose="02020603050405020304" pitchFamily="18" charset="-78"/>
              </a:rPr>
              <a:t>الرقمي، </a:t>
            </a:r>
            <a:r>
              <a:rPr lang="ar-EG" sz="2400" b="1">
                <a:latin typeface="Simplified Arabic" panose="02020603050405020304" pitchFamily="18" charset="-78"/>
                <a:cs typeface="Simplified Arabic" panose="02020603050405020304" pitchFamily="18" charset="-78"/>
              </a:rPr>
              <a:t>إلا أنا خسارتها في ترابطها وعلاقتها الاجتماعية السوية قد تكون كبيرة ومن الصعب إعادتها إلى وضعها في سياقها الطبيعي</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83892" y="365126"/>
            <a:ext cx="8869907"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8"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446664"/>
            <a:ext cx="4612943" cy="5172500"/>
          </a:xfrm>
          <a:prstGeom prst="rect">
            <a:avLst/>
          </a:prstGeom>
        </p:spPr>
      </p:pic>
    </p:spTree>
    <p:extLst>
      <p:ext uri="{BB962C8B-B14F-4D97-AF65-F5344CB8AC3E}">
        <p14:creationId xmlns:p14="http://schemas.microsoft.com/office/powerpoint/2010/main" val="37525392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72752" y="1380684"/>
            <a:ext cx="5881046" cy="4432857"/>
          </a:xfrm>
        </p:spPr>
        <p:txBody>
          <a:bodyPr>
            <a:normAutofit/>
          </a:bodyPr>
          <a:lstStyle/>
          <a:p>
            <a:pPr algn="just" rtl="1">
              <a:lnSpc>
                <a:spcPct val="110000"/>
              </a:lnSpc>
              <a:spcBef>
                <a:spcPts val="110"/>
              </a:spcBef>
              <a:spcAft>
                <a:spcPts val="110"/>
              </a:spcAft>
              <a:buFont typeface="Wingdings" panose="05000000000000000000" pitchFamily="2" charset="2"/>
              <a:buChar char="q"/>
            </a:pPr>
            <a:r>
              <a:rPr lang="ar-EG" sz="2400" smtClean="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لا شك أن الإعلام الاجتماعي أدى إلى إسقاط بعض القيم </a:t>
            </a:r>
            <a:r>
              <a:rPr lang="ar-EG" sz="2400" b="1">
                <a:latin typeface="Simplified Arabic" panose="02020603050405020304" pitchFamily="18" charset="-78"/>
                <a:cs typeface="Simplified Arabic" panose="02020603050405020304" pitchFamily="18" charset="-78"/>
              </a:rPr>
              <a:t>الأخلاقية الإيجابية </a:t>
            </a:r>
            <a:r>
              <a:rPr lang="ar-EG" sz="2400">
                <a:latin typeface="Simplified Arabic" panose="02020603050405020304" pitchFamily="18" charset="-78"/>
                <a:cs typeface="Simplified Arabic" panose="02020603050405020304" pitchFamily="18" charset="-78"/>
              </a:rPr>
              <a:t>‏التي اتصفت بها الأسرة العربية مثل: </a:t>
            </a:r>
            <a:r>
              <a:rPr lang="ar-EG" sz="2400" b="1">
                <a:latin typeface="Simplified Arabic" panose="02020603050405020304" pitchFamily="18" charset="-78"/>
                <a:cs typeface="Simplified Arabic" panose="02020603050405020304" pitchFamily="18" charset="-78"/>
              </a:rPr>
              <a:t>الصدق الذي استبدل بثقافة الإشاعة</a:t>
            </a:r>
            <a:r>
              <a:rPr lang="ar-EG" sz="2400">
                <a:latin typeface="Simplified Arabic" panose="02020603050405020304" pitchFamily="18" charset="-78"/>
                <a:cs typeface="Simplified Arabic" panose="02020603050405020304" pitchFamily="18" charset="-78"/>
              </a:rPr>
              <a:t>، ‏حيث نجد أن الإعلام الاجتماعي أصبح فضاء </a:t>
            </a:r>
            <a:r>
              <a:rPr lang="ar-EG" sz="2400" smtClean="0">
                <a:latin typeface="Simplified Arabic" panose="02020603050405020304" pitchFamily="18" charset="-78"/>
                <a:cs typeface="Simplified Arabic" panose="02020603050405020304" pitchFamily="18" charset="-78"/>
              </a:rPr>
              <a:t>مفتوحًا </a:t>
            </a:r>
            <a:r>
              <a:rPr lang="ar-EG" sz="2400">
                <a:latin typeface="Simplified Arabic" panose="02020603050405020304" pitchFamily="18" charset="-78"/>
                <a:cs typeface="Simplified Arabic" panose="02020603050405020304" pitchFamily="18" charset="-78"/>
              </a:rPr>
              <a:t>لترويج الإشاعات من خلال </a:t>
            </a:r>
            <a:r>
              <a:rPr lang="ar-EG" sz="2400" b="1">
                <a:latin typeface="Simplified Arabic" panose="02020603050405020304" pitchFamily="18" charset="-78"/>
                <a:cs typeface="Simplified Arabic" panose="02020603050405020304" pitchFamily="18" charset="-78"/>
              </a:rPr>
              <a:t>تزوير الأحداث والنصوص والصور والوثائق</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وهذا يشكل </a:t>
            </a:r>
            <a:r>
              <a:rPr lang="ar-EG" sz="2400" b="1" smtClean="0">
                <a:latin typeface="Simplified Arabic" panose="02020603050405020304" pitchFamily="18" charset="-78"/>
                <a:cs typeface="Simplified Arabic" panose="02020603050405020304" pitchFamily="18" charset="-78"/>
              </a:rPr>
              <a:t>خطرًا </a:t>
            </a:r>
            <a:r>
              <a:rPr lang="ar-EG" sz="2400" b="1">
                <a:latin typeface="Simplified Arabic" panose="02020603050405020304" pitchFamily="18" charset="-78"/>
                <a:cs typeface="Simplified Arabic" panose="02020603050405020304" pitchFamily="18" charset="-78"/>
              </a:rPr>
              <a:t>على الأمن الفردي والأمن الأسري والأمن المجتمعي وعلى السلم الأهلي بشكل عام وخاصة في حالة من انعدام الرقابة الذاتية أو الخارجية على وسائل الإعلام الاجتماعي ومصادرها المعلوماتية</a:t>
            </a:r>
            <a:r>
              <a:rPr lang="ar-EG" sz="2400"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q"/>
            </a:pPr>
            <a:endParaRPr lang="ar-EG"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83892" y="365126"/>
            <a:ext cx="8869907"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الاجتماعية السلبية على المستخدمين</a:t>
            </a:r>
            <a:endParaRPr lang="en-US" sz="3600" b="1" dirty="0">
              <a:solidFill>
                <a:schemeClr val="bg1"/>
              </a:solidFill>
              <a:latin typeface="Alexandria" charset="0"/>
              <a:cs typeface="Alexandria"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04716" y="1380684"/>
            <a:ext cx="5158853" cy="4902286"/>
          </a:xfrm>
          <a:prstGeom prst="rect">
            <a:avLst/>
          </a:prstGeom>
        </p:spPr>
      </p:pic>
    </p:spTree>
    <p:extLst>
      <p:ext uri="{BB962C8B-B14F-4D97-AF65-F5344CB8AC3E}">
        <p14:creationId xmlns:p14="http://schemas.microsoft.com/office/powerpoint/2010/main" val="22391529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3263" y="1716038"/>
            <a:ext cx="6631674" cy="4097503"/>
          </a:xfrm>
        </p:spPr>
        <p:txBody>
          <a:bodyPr>
            <a:normAutofit/>
          </a:bodyPr>
          <a:lstStyle/>
          <a:p>
            <a:pPr marL="0" indent="0" algn="just" rtl="1">
              <a:lnSpc>
                <a:spcPct val="120000"/>
              </a:lnSpc>
              <a:spcBef>
                <a:spcPts val="110"/>
              </a:spcBef>
              <a:spcAft>
                <a:spcPts val="110"/>
              </a:spcAft>
              <a:buNone/>
            </a:pPr>
            <a:r>
              <a:rPr lang="en-US" smtClean="0">
                <a:latin typeface="Simplified Arabic" panose="02020603050405020304" pitchFamily="18" charset="-78"/>
                <a:cs typeface="Simplified Arabic" panose="02020603050405020304" pitchFamily="18" charset="-78"/>
              </a:rPr>
              <a:t> </a:t>
            </a: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graphicFrame>
        <p:nvGraphicFramePr>
          <p:cNvPr id="10" name="عنصر نائب للمحتوى 12"/>
          <p:cNvGraphicFramePr>
            <a:graphicFrameLocks noGrp="1"/>
          </p:cNvGraphicFramePr>
          <p:nvPr>
            <p:ph sz="half" idx="1"/>
            <p:extLst>
              <p:ext uri="{D42A27DB-BD31-4B8C-83A1-F6EECF244321}">
                <p14:modId xmlns:p14="http://schemas.microsoft.com/office/powerpoint/2010/main" val="2969052676"/>
              </p:ext>
            </p:extLst>
          </p:nvPr>
        </p:nvGraphicFramePr>
        <p:xfrm>
          <a:off x="668740" y="1037230"/>
          <a:ext cx="10686197" cy="4559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33068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319585" y="41971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graphicFrame>
        <p:nvGraphicFramePr>
          <p:cNvPr id="10" name="عنصر نائب للمحتوى 6"/>
          <p:cNvGraphicFramePr>
            <a:graphicFrameLocks noGrp="1"/>
          </p:cNvGraphicFramePr>
          <p:nvPr>
            <p:ph sz="half" idx="1"/>
            <p:extLst>
              <p:ext uri="{D42A27DB-BD31-4B8C-83A1-F6EECF244321}">
                <p14:modId xmlns:p14="http://schemas.microsoft.com/office/powerpoint/2010/main" val="1619000520"/>
              </p:ext>
            </p:extLst>
          </p:nvPr>
        </p:nvGraphicFramePr>
        <p:xfrm>
          <a:off x="742666" y="218364"/>
          <a:ext cx="11076299" cy="58645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43379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524836" y="409655"/>
            <a:ext cx="8037394" cy="90569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ملخص المحاضرة</a:t>
            </a:r>
            <a:endParaRPr lang="en-US" sz="3600" b="1" dirty="0">
              <a:solidFill>
                <a:schemeClr val="bg1"/>
              </a:solidFill>
              <a:latin typeface="Alexandria" charset="0"/>
              <a:cs typeface="Alexandria" charset="0"/>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33482" y="40965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2</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2524836" y="1731577"/>
            <a:ext cx="8637896" cy="4351338"/>
          </a:xfrm>
        </p:spPr>
        <p:txBody>
          <a:bodyPr>
            <a:normAutofit/>
          </a:bodyPr>
          <a:lstStyle/>
          <a:p>
            <a:pPr marL="285750" indent="-285750" algn="just" rtl="1">
              <a:lnSpc>
                <a:spcPct val="110000"/>
              </a:lnSpc>
              <a:spcBef>
                <a:spcPts val="110"/>
              </a:spcBef>
              <a:spcAft>
                <a:spcPts val="110"/>
              </a:spcAft>
              <a:buFont typeface="Wingdings" panose="05000000000000000000" pitchFamily="2" charset="2"/>
              <a:buChar char="§"/>
            </a:pPr>
            <a:r>
              <a:rPr lang="ar-EG" b="1" smtClean="0">
                <a:latin typeface="Simplified Arabic" panose="02020603050405020304" pitchFamily="18" charset="-78"/>
                <a:cs typeface="Simplified Arabic" panose="02020603050405020304" pitchFamily="18" charset="-78"/>
              </a:rPr>
              <a:t>مقدمة عن </a:t>
            </a:r>
            <a:r>
              <a:rPr lang="ar-EG" b="1">
                <a:latin typeface="Simplified Arabic" panose="02020603050405020304" pitchFamily="18" charset="-78"/>
                <a:cs typeface="Simplified Arabic" panose="02020603050405020304" pitchFamily="18" charset="-78"/>
              </a:rPr>
              <a:t>تاثيرات الإعلام الرقمي على المستخدمين  .</a:t>
            </a:r>
          </a:p>
          <a:p>
            <a:pPr marL="285750" indent="-285750" algn="just"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تأثيرات الإعلام الرقمي الاجتماعية الإيجابية على المستخدمين. </a:t>
            </a:r>
            <a:endParaRPr lang="en-US" b="1">
              <a:latin typeface="Simplified Arabic" panose="02020603050405020304" pitchFamily="18" charset="-78"/>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‏تأثيرات الإعلام الرقمي الاجتماعية السلبية على المستخدمين .</a:t>
            </a:r>
            <a:endParaRPr lang="en-US" b="1">
              <a:latin typeface="Simplified Arabic" panose="02020603050405020304" pitchFamily="18" charset="-78"/>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ü"/>
            </a:pPr>
            <a:r>
              <a:rPr lang="ar-EG" b="1">
                <a:latin typeface="Simplified Arabic" panose="02020603050405020304" pitchFamily="18" charset="-78"/>
                <a:cs typeface="Simplified Arabic" panose="02020603050405020304" pitchFamily="18" charset="-78"/>
              </a:rPr>
              <a:t>تأثيرات الإعلام الرقمي السلبية على مستوى الفرد .</a:t>
            </a:r>
          </a:p>
          <a:p>
            <a:pPr marL="342900" indent="-342900" algn="just" rtl="1">
              <a:lnSpc>
                <a:spcPct val="110000"/>
              </a:lnSpc>
              <a:spcBef>
                <a:spcPts val="110"/>
              </a:spcBef>
              <a:spcAft>
                <a:spcPts val="110"/>
              </a:spcAft>
              <a:buFont typeface="Wingdings" panose="05000000000000000000" pitchFamily="2" charset="2"/>
              <a:buChar char="ü"/>
            </a:pPr>
            <a:r>
              <a:rPr lang="ar-EG" b="1">
                <a:latin typeface="Simplified Arabic" panose="02020603050405020304" pitchFamily="18" charset="-78"/>
                <a:cs typeface="Simplified Arabic" panose="02020603050405020304" pitchFamily="18" charset="-78"/>
              </a:rPr>
              <a:t>تأثيرات الإعلام الرقمي </a:t>
            </a:r>
            <a:r>
              <a:rPr lang="ar-EG" b="1" smtClean="0">
                <a:latin typeface="Simplified Arabic" panose="02020603050405020304" pitchFamily="18" charset="-78"/>
                <a:cs typeface="Simplified Arabic" panose="02020603050405020304" pitchFamily="18" charset="-78"/>
              </a:rPr>
              <a:t>السلبية على </a:t>
            </a:r>
            <a:r>
              <a:rPr lang="ar-EG" b="1">
                <a:latin typeface="Simplified Arabic" panose="02020603050405020304" pitchFamily="18" charset="-78"/>
                <a:cs typeface="Simplified Arabic" panose="02020603050405020304" pitchFamily="18" charset="-78"/>
              </a:rPr>
              <a:t>البنية الاجتماعية والفكرية والقيمية للأسرة العربية.</a:t>
            </a:r>
          </a:p>
        </p:txBody>
      </p:sp>
    </p:spTree>
    <p:extLst>
      <p:ext uri="{BB962C8B-B14F-4D97-AF65-F5344CB8AC3E}">
        <p14:creationId xmlns:p14="http://schemas.microsoft.com/office/powerpoint/2010/main" val="3633972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smtClean="0">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1993</TotalTime>
  <Words>3175</Words>
  <Application>Microsoft Office PowerPoint</Application>
  <PresentationFormat>ملء الشاشة</PresentationFormat>
  <Paragraphs>264</Paragraphs>
  <Slides>40</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40</vt:i4>
      </vt:variant>
    </vt:vector>
  </HeadingPairs>
  <TitlesOfParts>
    <vt:vector size="49"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مقدمة عن تأثيرات الإعلام الرقمي على المستخدمين</vt:lpstr>
      <vt:lpstr>مقدمة عن تأثيرات الإعلام الرقمي على المستخدمين</vt:lpstr>
      <vt:lpstr>مقدمة عن تأثيرات الإعلام الرقمي على المستخدمين</vt:lpstr>
      <vt:lpstr>‏</vt:lpstr>
      <vt:lpstr>تأثيرات الإعلام الرقمي الاجتماعية الإيجابية على المستخدمين</vt:lpstr>
      <vt:lpstr>تأثيرات الإعلام الرقمي الاجتماعية الإيجابية على المستخدمين</vt:lpstr>
      <vt:lpstr>تأثيرات الإعلام الرقمي الاجتماعية الإيجابية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تأثيرات الإعلام الرقمي الاجتماعية السلبية على المستخدمين</vt:lpstr>
      <vt:lpstr>عرض تقديمي في PowerPoint</vt:lpstr>
      <vt:lpstr>عرض تقديمي في PowerPoint</vt:lpstr>
      <vt:lpstr>ملخص المحاضرة</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elfady</cp:lastModifiedBy>
  <cp:revision>270</cp:revision>
  <dcterms:created xsi:type="dcterms:W3CDTF">2023-04-29T09:08:00Z</dcterms:created>
  <dcterms:modified xsi:type="dcterms:W3CDTF">2024-06-10T16:43:02Z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