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 ContentType="image/t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298"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40"/>
    <p:restoredTop sz="94662"/>
  </p:normalViewPr>
  <p:slideViewPr>
    <p:cSldViewPr snapToGrid="0">
      <p:cViewPr>
        <p:scale>
          <a:sx n="69" d="100"/>
          <a:sy n="69" d="100"/>
        </p:scale>
        <p:origin x="-452" y="21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1621965048"/>
      </p:ext>
    </p:extLst>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hf hdr="0" ftr="0" dt="0"/>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tif"/></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tif"/></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tif"/></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tif"/></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tif"/></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ti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tif"/></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tif"/></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tif"/></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tif"/></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tif"/></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tif"/></Relationships>
</file>

<file path=ppt/slides/_rels/slide4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5.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xmlns="" id="{968ECADF-6ECE-8A81-14E0-D1A11D9278C4}"/>
              </a:ext>
            </a:extLst>
          </p:cNvPr>
          <p:cNvSpPr>
            <a:spLocks noGrp="1"/>
          </p:cNvSpPr>
          <p:nvPr>
            <p:ph type="pic" idx="21"/>
          </p:nvPr>
        </p:nvSpPr>
        <p:spPr>
          <a:xfrm>
            <a:off x="-1" y="-1"/>
            <a:ext cx="12192001" cy="6858001"/>
          </a:xfrm>
        </p:spPr>
        <p:txBody>
          <a:bodyPr/>
          <a:lstStyle/>
          <a:p>
            <a:endParaRPr lang="x-none"/>
          </a:p>
        </p:txBody>
      </p:sp>
      <p:pic>
        <p:nvPicPr>
          <p:cNvPr id="4" name="Picture 3">
            <a:extLst>
              <a:ext uri="{FF2B5EF4-FFF2-40B4-BE49-F238E27FC236}">
                <a16:creationId xmlns:a16="http://schemas.microsoft.com/office/drawing/2014/main" xmlns="" id="{F8696E17-93D0-E889-74C3-110CE98928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5" name="Rectangle: Single Corner Rounded 1">
            <a:extLst>
              <a:ext uri="{FF2B5EF4-FFF2-40B4-BE49-F238E27FC236}">
                <a16:creationId xmlns:a16="http://schemas.microsoft.com/office/drawing/2014/main" xmlns="" id="{4AE0C277-A084-174F-EEAB-87FBFBFEBAA5}"/>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Picture Placeholder 4">
            <a:extLst>
              <a:ext uri="{FF2B5EF4-FFF2-40B4-BE49-F238E27FC236}">
                <a16:creationId xmlns:a16="http://schemas.microsoft.com/office/drawing/2014/main" xmlns="" id="{1594515D-B38A-31CD-CE90-7383BC6169B2}"/>
              </a:ext>
            </a:extLst>
          </p:cNvPr>
          <p:cNvPicPr>
            <a:picLocks noChangeAspect="1"/>
          </p:cNvPicPr>
          <p:nvPr/>
        </p:nvPicPr>
        <p:blipFill>
          <a:blip r:embed="rId3" cstate="print">
            <a:extLst>
              <a:ext uri="{28A0092B-C50C-407E-A947-70E740481C1C}">
                <a14:useLocalDpi xmlns:a14="http://schemas.microsoft.com/office/drawing/2010/main" val="0"/>
              </a:ext>
            </a:extLst>
          </a:blip>
          <a:srcRect l="4175" r="4175"/>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7" name="TextBox 6">
            <a:extLst>
              <a:ext uri="{FF2B5EF4-FFF2-40B4-BE49-F238E27FC236}">
                <a16:creationId xmlns:a16="http://schemas.microsoft.com/office/drawing/2014/main" xmlns="" id="{8F795C23-C01A-6D8F-175A-3888ED1864CD}"/>
              </a:ext>
            </a:extLst>
          </p:cNvPr>
          <p:cNvSpPr txBox="1"/>
          <p:nvPr/>
        </p:nvSpPr>
        <p:spPr>
          <a:xfrm>
            <a:off x="5807263" y="2760274"/>
            <a:ext cx="6280877"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Phishing in Online Banking</a:t>
            </a:r>
          </a:p>
        </p:txBody>
      </p:sp>
      <p:sp>
        <p:nvSpPr>
          <p:cNvPr id="8" name="Rectangle: Rounded Corners 9">
            <a:extLst>
              <a:ext uri="{FF2B5EF4-FFF2-40B4-BE49-F238E27FC236}">
                <a16:creationId xmlns:a16="http://schemas.microsoft.com/office/drawing/2014/main" xmlns="" id="{8CC75AE5-BFF9-2025-E4AC-B87C02C02740}"/>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08</a:t>
            </a:r>
          </a:p>
        </p:txBody>
      </p:sp>
      <p:sp>
        <p:nvSpPr>
          <p:cNvPr id="9" name="TextBox 8">
            <a:extLst>
              <a:ext uri="{FF2B5EF4-FFF2-40B4-BE49-F238E27FC236}">
                <a16:creationId xmlns:a16="http://schemas.microsoft.com/office/drawing/2014/main" xmlns="" id="{7891987C-F756-1769-B80D-15181D278D3A}"/>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10" name="TextBox 9">
            <a:extLst>
              <a:ext uri="{FF2B5EF4-FFF2-40B4-BE49-F238E27FC236}">
                <a16:creationId xmlns:a16="http://schemas.microsoft.com/office/drawing/2014/main" xmlns="" id="{A775657C-DF8A-FADD-EF9A-E217EB10AC5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1" name="TextBox 10">
            <a:extLst>
              <a:ext uri="{FF2B5EF4-FFF2-40B4-BE49-F238E27FC236}">
                <a16:creationId xmlns:a16="http://schemas.microsoft.com/office/drawing/2014/main" xmlns="" id="{68EEC37E-DA63-4DD4-576F-676C9073C629}"/>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2" name="TextBox 11">
            <a:extLst>
              <a:ext uri="{FF2B5EF4-FFF2-40B4-BE49-F238E27FC236}">
                <a16:creationId xmlns:a16="http://schemas.microsoft.com/office/drawing/2014/main" xmlns="" id="{A3A51A7F-DC6A-AD62-EFC4-F24A9E1BDE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13" name="Graphic 21">
            <a:extLst>
              <a:ext uri="{FF2B5EF4-FFF2-40B4-BE49-F238E27FC236}">
                <a16:creationId xmlns:a16="http://schemas.microsoft.com/office/drawing/2014/main" xmlns="" id="{916FED61-95C1-B6CB-5D96-1780DE4EEC6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Slide Number Placeholder 14">
            <a:extLst>
              <a:ext uri="{FF2B5EF4-FFF2-40B4-BE49-F238E27FC236}">
                <a16:creationId xmlns:a16="http://schemas.microsoft.com/office/drawing/2014/main" xmlns="" id="{37B1F4B8-C220-5564-CFAF-D820BC7A2641}"/>
              </a:ext>
            </a:extLst>
          </p:cNvPr>
          <p:cNvSpPr>
            <a:spLocks noGrp="1"/>
          </p:cNvSpPr>
          <p:nvPr>
            <p:ph type="sldNum" sz="quarter" idx="2"/>
          </p:nvPr>
        </p:nvSpPr>
        <p:spPr/>
        <p:txBody>
          <a:bodyPr/>
          <a:lstStyle/>
          <a:p>
            <a:fld id="{86CB4B4D-7CA3-9044-876B-883B54F8677D}" type="slidenum">
              <a:rPr lang="x-none" smtClean="0"/>
              <a:t>1</a:t>
            </a:fld>
            <a:endParaRPr lang="x-none"/>
          </a:p>
        </p:txBody>
      </p:sp>
    </p:spTree>
    <p:extLst>
      <p:ext uri="{BB962C8B-B14F-4D97-AF65-F5344CB8AC3E}">
        <p14:creationId xmlns:p14="http://schemas.microsoft.com/office/powerpoint/2010/main" val="6123711"/>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F720C820-C48C-B793-DD40-0E2E45C0D588}"/>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C6D9E6B7-1CDC-6F8A-B4BA-6B6895C7A1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68C4D625-5DEE-557B-A772-F1EBF419349B}"/>
              </a:ext>
            </a:extLst>
          </p:cNvPr>
          <p:cNvSpPr txBox="1"/>
          <p:nvPr/>
        </p:nvSpPr>
        <p:spPr>
          <a:xfrm>
            <a:off x="4355866" y="318315"/>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DEFINITION OF PHISHING</a:t>
            </a:r>
          </a:p>
        </p:txBody>
      </p:sp>
      <p:sp>
        <p:nvSpPr>
          <p:cNvPr id="5" name="Rectangle 4">
            <a:extLst>
              <a:ext uri="{FF2B5EF4-FFF2-40B4-BE49-F238E27FC236}">
                <a16:creationId xmlns:a16="http://schemas.microsoft.com/office/drawing/2014/main" xmlns="" id="{9019AD98-29F7-222C-F0B2-C3CE7BEEA99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00CDD648-7284-0C7E-EB2E-44971BDA287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E99CA042-B45C-9100-C1B9-BD6A82F6AE0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E949EB07-5246-3B63-BFBE-3197FCB4D1B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B4A4B055-C3F6-4205-E3B1-A411A445DB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528161B7-FDDB-296D-5269-9ED9FFF8E9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ight Triangle 1">
            <a:extLst>
              <a:ext uri="{FF2B5EF4-FFF2-40B4-BE49-F238E27FC236}">
                <a16:creationId xmlns:a16="http://schemas.microsoft.com/office/drawing/2014/main" xmlns="" id="{8884E8F2-21D9-8BD9-4F5D-3C2577865852}"/>
              </a:ext>
            </a:extLst>
          </p:cNvPr>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169" name="Image" descr="Image"/>
          <p:cNvPicPr>
            <a:picLocks noChangeAspect="1"/>
          </p:cNvPicPr>
          <p:nvPr/>
        </p:nvPicPr>
        <p:blipFill>
          <a:blip r:embed="rId4"/>
          <a:srcRect l="26582" r="38636"/>
          <a:stretch>
            <a:fillRect/>
          </a:stretch>
        </p:blipFill>
        <p:spPr>
          <a:xfrm>
            <a:off x="-573314" y="0"/>
            <a:ext cx="3577942" cy="6858000"/>
          </a:xfrm>
          <a:prstGeom prst="rect">
            <a:avLst/>
          </a:prstGeom>
          <a:ln w="12700">
            <a:miter lim="400000"/>
          </a:ln>
        </p:spPr>
      </p:pic>
      <p:sp>
        <p:nvSpPr>
          <p:cNvPr id="12" name="Parallelogram 7">
            <a:extLst>
              <a:ext uri="{FF2B5EF4-FFF2-40B4-BE49-F238E27FC236}">
                <a16:creationId xmlns:a16="http://schemas.microsoft.com/office/drawing/2014/main" xmlns="" id="{35CF7D50-5428-8878-F7FD-C3AF6ABF9941}"/>
              </a:ext>
            </a:extLst>
          </p:cNvPr>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73" name="TextBox 30"/>
          <p:cNvSpPr txBox="1"/>
          <p:nvPr/>
        </p:nvSpPr>
        <p:spPr>
          <a:xfrm>
            <a:off x="3957270" y="2325152"/>
            <a:ext cx="7573469"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Phishing is a cybercrime technique that involves the fraudulent attempt to obtain sensitive information, such as usernames, passwords, credit card details, and other personal data, by disguising as a trustworthy entity. </a:t>
            </a:r>
          </a:p>
        </p:txBody>
      </p:sp>
      <p:sp>
        <p:nvSpPr>
          <p:cNvPr id="13" name="Right Triangle 1">
            <a:extLst>
              <a:ext uri="{FF2B5EF4-FFF2-40B4-BE49-F238E27FC236}">
                <a16:creationId xmlns:a16="http://schemas.microsoft.com/office/drawing/2014/main" xmlns="" id="{D2D7DA85-2B02-3DFA-06C5-45CADC822646}"/>
              </a:ext>
            </a:extLst>
          </p:cNvPr>
          <p:cNvSpPr/>
          <p:nvPr/>
        </p:nvSpPr>
        <p:spPr>
          <a:xfrm rot="5400000">
            <a:off x="-57177" y="4175"/>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4" name="Slide Number Placeholder 13">
            <a:extLst>
              <a:ext uri="{FF2B5EF4-FFF2-40B4-BE49-F238E27FC236}">
                <a16:creationId xmlns:a16="http://schemas.microsoft.com/office/drawing/2014/main" xmlns="" id="{5906A99D-AD5F-EC8D-759E-2CC318EB55D5}"/>
              </a:ext>
            </a:extLst>
          </p:cNvPr>
          <p:cNvSpPr>
            <a:spLocks noGrp="1"/>
          </p:cNvSpPr>
          <p:nvPr>
            <p:ph type="sldNum" sz="quarter" idx="2"/>
          </p:nvPr>
        </p:nvSpPr>
        <p:spPr/>
        <p:txBody>
          <a:bodyPr/>
          <a:lstStyle/>
          <a:p>
            <a:fld id="{86CB4B4D-7CA3-9044-876B-883B54F8677D}" type="slidenum">
              <a:rPr lang="x-none" smtClean="0"/>
              <a:t>2</a:t>
            </a:fld>
            <a:endParaRPr lang="x-none"/>
          </a:p>
        </p:txBody>
      </p:sp>
    </p:spTree>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a14="http://schemas.microsoft.com/office/drawing/2010/main" xmlns:m="http://schemas.openxmlformats.org/officeDocument/2006/math"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BA1D1F01-C9D4-947E-F856-51AF7E12116F}"/>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F91759C5-1339-7823-A610-9EB4D28CFF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CBD4A0FF-2BC6-144E-4A2B-D2C71EBE20F7}"/>
              </a:ext>
            </a:extLst>
          </p:cNvPr>
          <p:cNvSpPr txBox="1"/>
          <p:nvPr/>
        </p:nvSpPr>
        <p:spPr>
          <a:xfrm>
            <a:off x="4355866" y="318315"/>
            <a:ext cx="5970757"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DEFINITION OF PHISHING</a:t>
            </a:r>
          </a:p>
        </p:txBody>
      </p:sp>
      <p:sp>
        <p:nvSpPr>
          <p:cNvPr id="5" name="Rectangle 4">
            <a:extLst>
              <a:ext uri="{FF2B5EF4-FFF2-40B4-BE49-F238E27FC236}">
                <a16:creationId xmlns:a16="http://schemas.microsoft.com/office/drawing/2014/main" xmlns="" id="{9C603B7C-4248-6871-FE65-41AB12BC546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225CB128-CB9A-AD8D-3CDE-111AC351288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E9B61D7B-9C3E-CF12-EBF9-9AB66117476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2CEABB09-2BF2-2A80-05D8-86622549104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B2AEFEF6-0F99-B8B7-146C-9BCB3BFF61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63282446-3CA8-4FBF-18F1-F339F3ED85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3" name="Image" descr="Image"/>
          <p:cNvPicPr>
            <a:picLocks noChangeAspect="1"/>
          </p:cNvPicPr>
          <p:nvPr/>
        </p:nvPicPr>
        <p:blipFill>
          <a:blip r:embed="rId4"/>
          <a:srcRect l="26582" r="38636"/>
          <a:stretch>
            <a:fillRect/>
          </a:stretch>
        </p:blipFill>
        <p:spPr>
          <a:xfrm>
            <a:off x="-572293" y="19167"/>
            <a:ext cx="3577942" cy="6858000"/>
          </a:xfrm>
          <a:prstGeom prst="rect">
            <a:avLst/>
          </a:prstGeom>
          <a:ln w="12700">
            <a:miter lim="400000"/>
          </a:ln>
        </p:spPr>
      </p:pic>
      <p:sp>
        <p:nvSpPr>
          <p:cNvPr id="184" name="Right Triangle 1"/>
          <p:cNvSpPr/>
          <p:nvPr/>
        </p:nvSpPr>
        <p:spPr>
          <a:xfrm rot="5400000">
            <a:off x="-4175" y="11555"/>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7" name="TextBox 30"/>
          <p:cNvSpPr txBox="1"/>
          <p:nvPr/>
        </p:nvSpPr>
        <p:spPr>
          <a:xfrm>
            <a:off x="4141936" y="1593268"/>
            <a:ext cx="7141697"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These malicious actors often create deceptive emails, messages, or websites that mimic legitimate organizations, aiming to deceive recipients into providing their confidential information. The term "phishing" is a play on the word "fishing," as perpetrators "fish" for unsuspecting victims to take the bait and divulge sensitive data.</a:t>
            </a:r>
          </a:p>
        </p:txBody>
      </p:sp>
      <p:sp>
        <p:nvSpPr>
          <p:cNvPr id="13" name="Slide Number Placeholder 12">
            <a:extLst>
              <a:ext uri="{FF2B5EF4-FFF2-40B4-BE49-F238E27FC236}">
                <a16:creationId xmlns:a16="http://schemas.microsoft.com/office/drawing/2014/main" xmlns="" id="{CB79E3E1-A581-2CB0-75DC-4D70439D95BB}"/>
              </a:ext>
            </a:extLst>
          </p:cNvPr>
          <p:cNvSpPr>
            <a:spLocks noGrp="1"/>
          </p:cNvSpPr>
          <p:nvPr>
            <p:ph type="sldNum" sz="quarter" idx="2"/>
          </p:nvPr>
        </p:nvSpPr>
        <p:spPr/>
        <p:txBody>
          <a:bodyPr/>
          <a:lstStyle/>
          <a:p>
            <a:fld id="{86CB4B4D-7CA3-9044-876B-883B54F8677D}" type="slidenum">
              <a:rPr lang="x-none" smtClean="0"/>
              <a:t>3</a:t>
            </a:fld>
            <a:endParaRPr lang="x-none"/>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66C5BB11-D21D-B67C-3EDC-1AEDBAE71964}"/>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F7DAB002-AAA2-FC6E-A7AB-16BA379696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02666C58-B65B-7F89-C18D-A8C38E40F889}"/>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SCOPE AND PREVALENCE IN ONLINE BANKING</a:t>
            </a:r>
          </a:p>
        </p:txBody>
      </p:sp>
      <p:sp>
        <p:nvSpPr>
          <p:cNvPr id="5" name="Rectangle 4">
            <a:extLst>
              <a:ext uri="{FF2B5EF4-FFF2-40B4-BE49-F238E27FC236}">
                <a16:creationId xmlns:a16="http://schemas.microsoft.com/office/drawing/2014/main" xmlns="" id="{21EA8794-F9F6-41BD-7DA7-721F91AF3E5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BC5399A6-1FF7-F239-F837-20CE07CF40A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8226DA79-F8D9-E6D7-FBB1-E58B49827F5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0ADBE0DF-D511-C863-EE19-5CD2324DE28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042A594A-730D-5002-DA9A-AA70A1EB29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FB03BAB3-1127-9475-93C7-7E9C2CFF54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97" name="Image" descr="Image"/>
          <p:cNvPicPr>
            <a:picLocks noChangeAspect="1"/>
          </p:cNvPicPr>
          <p:nvPr/>
        </p:nvPicPr>
        <p:blipFill>
          <a:blip r:embed="rId4"/>
          <a:srcRect l="26582" r="38636"/>
          <a:stretch>
            <a:fillRect/>
          </a:stretch>
        </p:blipFill>
        <p:spPr>
          <a:xfrm>
            <a:off x="-573313" y="0"/>
            <a:ext cx="3577942" cy="6858000"/>
          </a:xfrm>
          <a:prstGeom prst="rect">
            <a:avLst/>
          </a:prstGeom>
          <a:ln w="12700">
            <a:miter lim="400000"/>
          </a:ln>
        </p:spPr>
      </p:pic>
      <p:sp>
        <p:nvSpPr>
          <p:cNvPr id="1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9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01" name="TextBox 30"/>
          <p:cNvSpPr txBox="1"/>
          <p:nvPr/>
        </p:nvSpPr>
        <p:spPr>
          <a:xfrm>
            <a:off x="3983064" y="2025068"/>
            <a:ext cx="759417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Phishing has emerged as a prevalent threat in the realm of online banking. Due to the increasing reliance on digital platforms for financial transactions, cybercriminals have adapted their tactics to target individuals and financial institutions. </a:t>
            </a:r>
          </a:p>
        </p:txBody>
      </p:sp>
      <p:sp>
        <p:nvSpPr>
          <p:cNvPr id="11" name="Slide Number Placeholder 10">
            <a:extLst>
              <a:ext uri="{FF2B5EF4-FFF2-40B4-BE49-F238E27FC236}">
                <a16:creationId xmlns:a16="http://schemas.microsoft.com/office/drawing/2014/main" xmlns="" id="{44EE861A-FEE8-A639-7DD4-E38649F94E87}"/>
              </a:ext>
            </a:extLst>
          </p:cNvPr>
          <p:cNvSpPr>
            <a:spLocks noGrp="1"/>
          </p:cNvSpPr>
          <p:nvPr>
            <p:ph type="sldNum" sz="quarter" idx="2"/>
          </p:nvPr>
        </p:nvSpPr>
        <p:spPr/>
        <p:txBody>
          <a:bodyPr/>
          <a:lstStyle/>
          <a:p>
            <a:fld id="{86CB4B4D-7CA3-9044-876B-883B54F8677D}" type="slidenum">
              <a:rPr lang="x-none" smtClean="0"/>
              <a:t>4</a:t>
            </a:fld>
            <a:endParaRPr lang="x-none"/>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62C0BB4A-40F4-B550-9BD0-1E48AAC8077C}"/>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31402097-D83B-B0C8-0202-E8555157B5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8A747592-3AC0-86EB-33B1-900CFE3169F7}"/>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SCOPE AND PREVALENCE IN ONLINE BANKING</a:t>
            </a:r>
          </a:p>
        </p:txBody>
      </p:sp>
      <p:sp>
        <p:nvSpPr>
          <p:cNvPr id="5" name="Rectangle 4">
            <a:extLst>
              <a:ext uri="{FF2B5EF4-FFF2-40B4-BE49-F238E27FC236}">
                <a16:creationId xmlns:a16="http://schemas.microsoft.com/office/drawing/2014/main" xmlns="" id="{D078244C-74FC-52EC-2331-36DB1524C4F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BC96989F-ECC6-1D30-C51C-E5EF9620B1C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1A79EE47-E137-FF2A-9FDF-2EB2946E7ED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D03361EF-4B73-B1C3-F0FC-A6AFEE941C1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E938FA1A-4A4B-FEF8-F925-93EDC0C5548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F367E539-529F-22E9-5412-57C84AD2DB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11" name="Image" descr="Image"/>
          <p:cNvPicPr>
            <a:picLocks noChangeAspect="1"/>
          </p:cNvPicPr>
          <p:nvPr/>
        </p:nvPicPr>
        <p:blipFill>
          <a:blip r:embed="rId4"/>
          <a:srcRect l="26582" r="38636"/>
          <a:stretch>
            <a:fillRect/>
          </a:stretch>
        </p:blipFill>
        <p:spPr>
          <a:xfrm>
            <a:off x="-573314" y="0"/>
            <a:ext cx="3577942" cy="6858000"/>
          </a:xfrm>
          <a:prstGeom prst="rect">
            <a:avLst/>
          </a:prstGeom>
          <a:ln w="12700">
            <a:miter lim="400000"/>
          </a:ln>
        </p:spPr>
      </p:pic>
      <p:sp>
        <p:nvSpPr>
          <p:cNvPr id="2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15" name="TextBox 30"/>
          <p:cNvSpPr txBox="1"/>
          <p:nvPr/>
        </p:nvSpPr>
        <p:spPr>
          <a:xfrm>
            <a:off x="4029560" y="1887736"/>
            <a:ext cx="7254074"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Online banking customers are often vulnerable to phishing attacks due to the valuable information they possess, including bank account details and login credentials. Financial institutions themselves are also targeted, as cybercriminals attempt to gain unauthorized access to corporate accounts and sensitive financial data.</a:t>
            </a:r>
          </a:p>
        </p:txBody>
      </p:sp>
      <p:sp>
        <p:nvSpPr>
          <p:cNvPr id="11" name="Slide Number Placeholder 10">
            <a:extLst>
              <a:ext uri="{FF2B5EF4-FFF2-40B4-BE49-F238E27FC236}">
                <a16:creationId xmlns:a16="http://schemas.microsoft.com/office/drawing/2014/main" xmlns="" id="{E2E12C37-75B2-371D-9A16-650ADABD0872}"/>
              </a:ext>
            </a:extLst>
          </p:cNvPr>
          <p:cNvSpPr>
            <a:spLocks noGrp="1"/>
          </p:cNvSpPr>
          <p:nvPr>
            <p:ph type="sldNum" sz="quarter" idx="2"/>
          </p:nvPr>
        </p:nvSpPr>
        <p:spPr/>
        <p:txBody>
          <a:bodyPr/>
          <a:lstStyle/>
          <a:p>
            <a:fld id="{86CB4B4D-7CA3-9044-876B-883B54F8677D}" type="slidenum">
              <a:rPr lang="x-none" smtClean="0"/>
              <a:t>5</a:t>
            </a:fld>
            <a:endParaRPr lang="x-none"/>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73F36C47-1C79-E7E1-77D7-4BF4F0F3DD21}"/>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C88677AD-7941-7458-07B7-B4F9DD968F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871BD1ED-A900-20D1-B5E3-E53F5444BF61}"/>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UNDERSTANDING PHISHING IN DIGITAL LAW</a:t>
            </a:r>
          </a:p>
        </p:txBody>
      </p:sp>
      <p:sp>
        <p:nvSpPr>
          <p:cNvPr id="5" name="Rectangle 4">
            <a:extLst>
              <a:ext uri="{FF2B5EF4-FFF2-40B4-BE49-F238E27FC236}">
                <a16:creationId xmlns:a16="http://schemas.microsoft.com/office/drawing/2014/main" xmlns="" id="{0EC47316-9B9D-0E95-447D-EBE3CEAECE8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09288764-CBF4-FFEE-3ECB-3C423A3B573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69F64326-78CF-61FF-0D3C-555E4C1BD22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F85E8699-94E9-9972-2436-AB3992C16A4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9DE76A3D-B343-A9E2-6DD3-A1397913BA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32F87E4A-118F-EB97-FCF5-53A3ED5E5F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25" name="Image" descr="Image"/>
          <p:cNvPicPr>
            <a:picLocks noChangeAspect="1"/>
          </p:cNvPicPr>
          <p:nvPr/>
        </p:nvPicPr>
        <p:blipFill>
          <a:blip r:embed="rId4"/>
          <a:srcRect l="26582" r="38636"/>
          <a:stretch>
            <a:fillRect/>
          </a:stretch>
        </p:blipFill>
        <p:spPr>
          <a:xfrm>
            <a:off x="-573311" y="0"/>
            <a:ext cx="3577942" cy="6858000"/>
          </a:xfrm>
          <a:prstGeom prst="rect">
            <a:avLst/>
          </a:prstGeom>
          <a:ln w="12700">
            <a:miter lim="400000"/>
          </a:ln>
        </p:spPr>
      </p:pic>
      <p:sp>
        <p:nvSpPr>
          <p:cNvPr id="22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2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29" name="TextBox 30"/>
          <p:cNvSpPr txBox="1"/>
          <p:nvPr/>
        </p:nvSpPr>
        <p:spPr>
          <a:xfrm>
            <a:off x="3921071" y="1515560"/>
            <a:ext cx="7362563"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the rapidly evolving landscape of digital law, understanding phishing is of paramount importance. As cybercriminals continually refine their techniques, legal professionals must be well-versed in the intricacies of phishing attacks to effectively combat these threats. Digital law specialists play a crucial role in protecting individuals, financial institutions, and society as a whole from the far-reaching consequences of phishing.</a:t>
            </a:r>
          </a:p>
        </p:txBody>
      </p:sp>
      <p:sp>
        <p:nvSpPr>
          <p:cNvPr id="11" name="Slide Number Placeholder 10">
            <a:extLst>
              <a:ext uri="{FF2B5EF4-FFF2-40B4-BE49-F238E27FC236}">
                <a16:creationId xmlns:a16="http://schemas.microsoft.com/office/drawing/2014/main" xmlns="" id="{F03DE377-9F6C-6189-EB2D-7A62AF9C6A48}"/>
              </a:ext>
            </a:extLst>
          </p:cNvPr>
          <p:cNvSpPr>
            <a:spLocks noGrp="1"/>
          </p:cNvSpPr>
          <p:nvPr>
            <p:ph type="sldNum" sz="quarter" idx="2"/>
          </p:nvPr>
        </p:nvSpPr>
        <p:spPr/>
        <p:txBody>
          <a:bodyPr/>
          <a:lstStyle/>
          <a:p>
            <a:fld id="{86CB4B4D-7CA3-9044-876B-883B54F8677D}" type="slidenum">
              <a:rPr lang="x-none" smtClean="0"/>
              <a:t>6</a:t>
            </a:fld>
            <a:endParaRPr lang="x-none"/>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FD21B348-3F45-A580-AA07-FC7B50E617AF}"/>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FCDBB76B-296A-2ABB-C932-8C13277334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DE65EA89-9AB4-B4FD-2AF2-542FB8C33BCC}"/>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SPOOFED WEBSITES &amp; EMAILS</a:t>
            </a:r>
          </a:p>
        </p:txBody>
      </p:sp>
      <p:sp>
        <p:nvSpPr>
          <p:cNvPr id="5" name="Rectangle 4">
            <a:extLst>
              <a:ext uri="{FF2B5EF4-FFF2-40B4-BE49-F238E27FC236}">
                <a16:creationId xmlns:a16="http://schemas.microsoft.com/office/drawing/2014/main" xmlns="" id="{3934857C-A10F-21DD-3B1A-133F2F8CE4C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F7D09BFF-3644-7AA1-BC6D-67C027AD09C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F5A0FE9B-E6AD-44D6-DB6E-C7D05C93B1E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9B4769F9-0520-63A1-C4E3-7657B2577EB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AC362BEE-A8B0-01C0-6349-A03CC7F560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AC63225B-1FB7-227C-6588-58EAD594BC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39" name="Image" descr="Image"/>
          <p:cNvPicPr>
            <a:picLocks noChangeAspect="1"/>
          </p:cNvPicPr>
          <p:nvPr/>
        </p:nvPicPr>
        <p:blipFill>
          <a:blip r:embed="rId4"/>
          <a:srcRect l="15139" r="52253"/>
          <a:stretch>
            <a:fillRect/>
          </a:stretch>
        </p:blipFill>
        <p:spPr>
          <a:xfrm>
            <a:off x="-573313" y="0"/>
            <a:ext cx="3577942" cy="6858000"/>
          </a:xfrm>
          <a:prstGeom prst="rect">
            <a:avLst/>
          </a:prstGeom>
          <a:ln w="12700">
            <a:miter lim="400000"/>
          </a:ln>
        </p:spPr>
      </p:pic>
      <p:sp>
        <p:nvSpPr>
          <p:cNvPr id="24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4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43" name="TextBox 30"/>
          <p:cNvSpPr txBox="1"/>
          <p:nvPr/>
        </p:nvSpPr>
        <p:spPr>
          <a:xfrm>
            <a:off x="3874576" y="1618433"/>
            <a:ext cx="7975224"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Phishing attacks rely on the art of deception, using social engineering techniques to exploit human vulnerabilities. Cybercriminals craft messages that appear legitimate, often mimicking reputable organizations, banks, or government agencies. These messages are delivered via email, social media, or messaging platforms, enticing recipients to take specific actions, such as clicking on malicious links or downloading infected attachments.</a:t>
            </a:r>
          </a:p>
        </p:txBody>
      </p:sp>
      <p:sp>
        <p:nvSpPr>
          <p:cNvPr id="11" name="Slide Number Placeholder 10">
            <a:extLst>
              <a:ext uri="{FF2B5EF4-FFF2-40B4-BE49-F238E27FC236}">
                <a16:creationId xmlns:a16="http://schemas.microsoft.com/office/drawing/2014/main" xmlns="" id="{B0436868-86C1-077A-FBF1-DA704DF52989}"/>
              </a:ext>
            </a:extLst>
          </p:cNvPr>
          <p:cNvSpPr>
            <a:spLocks noGrp="1"/>
          </p:cNvSpPr>
          <p:nvPr>
            <p:ph type="sldNum" sz="quarter" idx="2"/>
          </p:nvPr>
        </p:nvSpPr>
        <p:spPr/>
        <p:txBody>
          <a:bodyPr/>
          <a:lstStyle/>
          <a:p>
            <a:fld id="{86CB4B4D-7CA3-9044-876B-883B54F8677D}" type="slidenum">
              <a:rPr lang="x-none" smtClean="0"/>
              <a:t>7</a:t>
            </a:fld>
            <a:endParaRPr lang="x-none"/>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D395FDCD-3F0E-C6D4-DA4C-B58E50EAC191}"/>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F9F78A08-B3C0-63E0-B159-F589C1F7D6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3AF8476D-F84F-0754-7EE0-BF7336CDBAA0}"/>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SPOOFED WEBSITES &amp; EMAILS</a:t>
            </a:r>
          </a:p>
        </p:txBody>
      </p:sp>
      <p:sp>
        <p:nvSpPr>
          <p:cNvPr id="5" name="Rectangle 4">
            <a:extLst>
              <a:ext uri="{FF2B5EF4-FFF2-40B4-BE49-F238E27FC236}">
                <a16:creationId xmlns:a16="http://schemas.microsoft.com/office/drawing/2014/main" xmlns="" id="{AB19AFD7-4E44-9C4B-24F7-846748BE52F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C8746348-C897-C669-C40E-821FE72A681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325AA143-9AA2-0F12-B121-F66B0A48F0B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BE98A218-2C87-1CE7-8D6F-B634CD90042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5E685F45-C91E-3DF8-7E29-102DF7A047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6C9C08A4-A43E-22AC-675D-CAF6BA7E5B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3" name="Image" descr="Image"/>
          <p:cNvPicPr>
            <a:picLocks noChangeAspect="1"/>
          </p:cNvPicPr>
          <p:nvPr/>
        </p:nvPicPr>
        <p:blipFill>
          <a:blip r:embed="rId4"/>
          <a:srcRect l="15139" r="52253"/>
          <a:stretch>
            <a:fillRect/>
          </a:stretch>
        </p:blipFill>
        <p:spPr>
          <a:xfrm>
            <a:off x="-573315" y="0"/>
            <a:ext cx="3577942" cy="6858000"/>
          </a:xfrm>
          <a:prstGeom prst="rect">
            <a:avLst/>
          </a:prstGeom>
          <a:ln w="12700">
            <a:miter lim="400000"/>
          </a:ln>
        </p:spPr>
      </p:pic>
      <p:sp>
        <p:nvSpPr>
          <p:cNvPr id="2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57" name="TextBox 30"/>
          <p:cNvSpPr txBox="1"/>
          <p:nvPr/>
        </p:nvSpPr>
        <p:spPr>
          <a:xfrm>
            <a:off x="4041815" y="1874925"/>
            <a:ext cx="7839010"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Phishers often use spoofed websites to trick users into disclosing sensitive information. These fake websites closely resemble legitimate ones, featuring logos, layouts, and content that imitate the original. Unsuspecting victims may be lured into entering their login credentials or financial data, unwittingly providing cybercriminals with access to their accounts.</a:t>
            </a:r>
          </a:p>
        </p:txBody>
      </p:sp>
      <p:sp>
        <p:nvSpPr>
          <p:cNvPr id="11" name="Slide Number Placeholder 10">
            <a:extLst>
              <a:ext uri="{FF2B5EF4-FFF2-40B4-BE49-F238E27FC236}">
                <a16:creationId xmlns:a16="http://schemas.microsoft.com/office/drawing/2014/main" xmlns="" id="{FD027866-7DB7-0527-0AD5-014241D60954}"/>
              </a:ext>
            </a:extLst>
          </p:cNvPr>
          <p:cNvSpPr>
            <a:spLocks noGrp="1"/>
          </p:cNvSpPr>
          <p:nvPr>
            <p:ph type="sldNum" sz="quarter" idx="2"/>
          </p:nvPr>
        </p:nvSpPr>
        <p:spPr/>
        <p:txBody>
          <a:bodyPr/>
          <a:lstStyle/>
          <a:p>
            <a:fld id="{86CB4B4D-7CA3-9044-876B-883B54F8677D}" type="slidenum">
              <a:rPr lang="x-none" smtClean="0"/>
              <a:t>8</a:t>
            </a:fld>
            <a:endParaRPr lang="x-none"/>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B75A13CD-0706-8A38-83BE-1CDF294C8270}"/>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029564C5-C388-6CB0-6AD4-B6F500AEFA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1920FAF5-AC93-D0EC-2416-4D5B5C67D51C}"/>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SPOOFED WEBSITES &amp; EMAILS</a:t>
            </a:r>
          </a:p>
        </p:txBody>
      </p:sp>
      <p:sp>
        <p:nvSpPr>
          <p:cNvPr id="5" name="Rectangle 4">
            <a:extLst>
              <a:ext uri="{FF2B5EF4-FFF2-40B4-BE49-F238E27FC236}">
                <a16:creationId xmlns:a16="http://schemas.microsoft.com/office/drawing/2014/main" xmlns="" id="{3A66F8C4-2AF1-CEB7-2CD5-3E93FD319A7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853E8EE5-6C8E-0D37-4764-E090A75C220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FCB948C2-7A1D-A481-F750-F25F5E0D648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E39FBA17-EF0D-5125-F0DC-71DDA4FF00F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61BFB62F-4983-3601-5212-EEE6EDF675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4BFFDEEB-6BE5-4855-D0BE-865AB1AD25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67" name="Image" descr="Image"/>
          <p:cNvPicPr>
            <a:picLocks noChangeAspect="1"/>
          </p:cNvPicPr>
          <p:nvPr/>
        </p:nvPicPr>
        <p:blipFill>
          <a:blip r:embed="rId4"/>
          <a:srcRect l="15139" r="52253"/>
          <a:stretch>
            <a:fillRect/>
          </a:stretch>
        </p:blipFill>
        <p:spPr>
          <a:xfrm>
            <a:off x="-557815" y="0"/>
            <a:ext cx="3577942" cy="6858000"/>
          </a:xfrm>
          <a:prstGeom prst="rect">
            <a:avLst/>
          </a:prstGeom>
          <a:ln w="12700">
            <a:miter lim="400000"/>
          </a:ln>
        </p:spPr>
      </p:pic>
      <p:sp>
        <p:nvSpPr>
          <p:cNvPr id="2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71" name="TextBox 30"/>
          <p:cNvSpPr txBox="1"/>
          <p:nvPr/>
        </p:nvSpPr>
        <p:spPr>
          <a:xfrm>
            <a:off x="3679819" y="1377368"/>
            <a:ext cx="8126757"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Spoofed emails are another common method used in phishing attacks. By manipulating the sender's address to appear genuine, attackers attempt to deceive recipients into believing the email is from a trustworthy source. These messages often include urgent or enticing language, aiming to prompt recipients to respond quickly without scrutinizing the legitimacy of the request</a:t>
            </a:r>
          </a:p>
        </p:txBody>
      </p:sp>
      <p:sp>
        <p:nvSpPr>
          <p:cNvPr id="11" name="Slide Number Placeholder 10">
            <a:extLst>
              <a:ext uri="{FF2B5EF4-FFF2-40B4-BE49-F238E27FC236}">
                <a16:creationId xmlns:a16="http://schemas.microsoft.com/office/drawing/2014/main" xmlns="" id="{05335242-157E-FAA1-05B0-E90306373324}"/>
              </a:ext>
            </a:extLst>
          </p:cNvPr>
          <p:cNvSpPr>
            <a:spLocks noGrp="1"/>
          </p:cNvSpPr>
          <p:nvPr>
            <p:ph type="sldNum" sz="quarter" idx="2"/>
          </p:nvPr>
        </p:nvSpPr>
        <p:spPr/>
        <p:txBody>
          <a:bodyPr/>
          <a:lstStyle/>
          <a:p>
            <a:fld id="{86CB4B4D-7CA3-9044-876B-883B54F8677D}" type="slidenum">
              <a:rPr lang="x-none" smtClean="0"/>
              <a:t>9</a:t>
            </a:fld>
            <a:endParaRPr lang="x-none"/>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49809BF7-D89A-601D-BD53-5E509B5AF538}"/>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BCBC8356-A709-7C0E-D9BA-A808F04FE6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F9584BFA-CF69-FF11-6CAA-6A8F62B90B97}"/>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COMMON TARGETS IN ONLINE BANKING</a:t>
            </a:r>
          </a:p>
        </p:txBody>
      </p:sp>
      <p:sp>
        <p:nvSpPr>
          <p:cNvPr id="5" name="Rectangle 4">
            <a:extLst>
              <a:ext uri="{FF2B5EF4-FFF2-40B4-BE49-F238E27FC236}">
                <a16:creationId xmlns:a16="http://schemas.microsoft.com/office/drawing/2014/main" xmlns="" id="{6B390875-B46F-CE98-99DF-9737D6D6F30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7A519ED8-3EF2-F360-1537-D2870336F7E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A3382E17-2185-823A-C987-5C90081411F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8A47237C-E0B8-3DAC-F93C-EE07B1C0F2E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591B0AFC-A622-494D-3B48-E979157A5C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CE1782E1-DF51-C794-F6CC-7BFEA755E7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81" name="Image" descr="Image"/>
          <p:cNvPicPr>
            <a:picLocks noChangeAspect="1"/>
          </p:cNvPicPr>
          <p:nvPr/>
        </p:nvPicPr>
        <p:blipFill>
          <a:blip r:embed="rId4"/>
          <a:srcRect l="15139" r="52253"/>
          <a:stretch>
            <a:fillRect/>
          </a:stretch>
        </p:blipFill>
        <p:spPr>
          <a:xfrm>
            <a:off x="-573311" y="0"/>
            <a:ext cx="3577942" cy="6858000"/>
          </a:xfrm>
          <a:prstGeom prst="rect">
            <a:avLst/>
          </a:prstGeom>
          <a:ln w="12700">
            <a:miter lim="400000"/>
          </a:ln>
        </p:spPr>
      </p:pic>
      <p:sp>
        <p:nvSpPr>
          <p:cNvPr id="2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85" name="TextBox 30"/>
          <p:cNvSpPr txBox="1"/>
          <p:nvPr/>
        </p:nvSpPr>
        <p:spPr>
          <a:xfrm>
            <a:off x="3890075" y="1671834"/>
            <a:ext cx="7916501"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7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Phishing attacks pose significant risks to various entities in the online banking ecosystem.</a:t>
            </a:r>
          </a:p>
          <a:p>
            <a:pPr algn="just">
              <a:lnSpc>
                <a:spcPct val="180000"/>
              </a:lnSpc>
              <a:defRPr sz="2700">
                <a:solidFill>
                  <a:srgbClr val="0A1F61"/>
                </a:solidFill>
                <a:latin typeface="Arial Narrow"/>
                <a:ea typeface="Arial Narrow"/>
                <a:cs typeface="Arial Narrow"/>
                <a:sym typeface="Arial Narrow"/>
              </a:defRPr>
            </a:pPr>
            <a:r>
              <a:rPr sz="2000" b="1" u="sng" dirty="0">
                <a:solidFill>
                  <a:schemeClr val="tx1"/>
                </a:solidFill>
                <a:latin typeface="Alexandria" pitchFamily="2" charset="-78"/>
                <a:cs typeface="Alexandria" pitchFamily="2" charset="-78"/>
              </a:rPr>
              <a:t>1. Individual Customers:</a:t>
            </a:r>
            <a:r>
              <a:rPr sz="2000" dirty="0">
                <a:solidFill>
                  <a:schemeClr val="tx1"/>
                </a:solidFill>
                <a:latin typeface="Alexandria" pitchFamily="2" charset="-78"/>
                <a:cs typeface="Alexandria" pitchFamily="2" charset="-78"/>
              </a:rPr>
              <a:t> Online banking customers are primary targets due to their possession of valuable financial information. Phishers craft personalized messages, exploiting emotions such as fear or curiosity, to trick individuals into revealing their account credentials, credit card details, or personal identification information.</a:t>
            </a:r>
          </a:p>
        </p:txBody>
      </p:sp>
      <p:sp>
        <p:nvSpPr>
          <p:cNvPr id="11" name="Slide Number Placeholder 10">
            <a:extLst>
              <a:ext uri="{FF2B5EF4-FFF2-40B4-BE49-F238E27FC236}">
                <a16:creationId xmlns:a16="http://schemas.microsoft.com/office/drawing/2014/main" xmlns="" id="{6D7C4F2F-CFCA-EBFC-DD80-8D66B5A73EF7}"/>
              </a:ext>
            </a:extLst>
          </p:cNvPr>
          <p:cNvSpPr>
            <a:spLocks noGrp="1"/>
          </p:cNvSpPr>
          <p:nvPr>
            <p:ph type="sldNum" sz="quarter" idx="2"/>
          </p:nvPr>
        </p:nvSpPr>
        <p:spPr/>
        <p:txBody>
          <a:bodyPr/>
          <a:lstStyle/>
          <a:p>
            <a:fld id="{86CB4B4D-7CA3-9044-876B-883B54F8677D}" type="slidenum">
              <a:rPr lang="x-none" smtClean="0"/>
              <a:t>10</a:t>
            </a:fld>
            <a:endParaRPr lang="x-none"/>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8CE74117-34FE-AF96-C8DB-8533512E4102}"/>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E1387BF2-90C5-4A81-93E1-81B36EE089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EC777B53-94AB-A944-2BD3-04C1FF01F6F5}"/>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COMMON TARGETS IN ONLINE BANKING</a:t>
            </a:r>
          </a:p>
        </p:txBody>
      </p:sp>
      <p:sp>
        <p:nvSpPr>
          <p:cNvPr id="5" name="Rectangle 4">
            <a:extLst>
              <a:ext uri="{FF2B5EF4-FFF2-40B4-BE49-F238E27FC236}">
                <a16:creationId xmlns:a16="http://schemas.microsoft.com/office/drawing/2014/main" xmlns="" id="{6234204C-B2DC-3394-4354-5B938D62438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37693A7D-7194-6CD9-9CD1-CE0744EC915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C9D3BEEA-6C38-1E48-1AF3-6625907A820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0EE9E76B-6602-406B-9B69-D3A9AF107CF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030FE0CB-84A1-FEC4-EE7A-EE703EDEF6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DF60785D-76CC-41AD-FFB0-16F72012BA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95" name="Image" descr="Image"/>
          <p:cNvPicPr>
            <a:picLocks noChangeAspect="1"/>
          </p:cNvPicPr>
          <p:nvPr/>
        </p:nvPicPr>
        <p:blipFill>
          <a:blip r:embed="rId4"/>
          <a:srcRect l="15139" r="52253"/>
          <a:stretch>
            <a:fillRect/>
          </a:stretch>
        </p:blipFill>
        <p:spPr>
          <a:xfrm>
            <a:off x="-573312" y="0"/>
            <a:ext cx="3577942" cy="6858000"/>
          </a:xfrm>
          <a:prstGeom prst="rect">
            <a:avLst/>
          </a:prstGeom>
          <a:ln w="12700">
            <a:miter lim="400000"/>
          </a:ln>
        </p:spPr>
      </p:pic>
      <p:sp>
        <p:nvSpPr>
          <p:cNvPr id="29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9" name="TextBox 30"/>
          <p:cNvSpPr txBox="1"/>
          <p:nvPr/>
        </p:nvSpPr>
        <p:spPr>
          <a:xfrm>
            <a:off x="3912998" y="2148166"/>
            <a:ext cx="7602243"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a:solidFill>
                  <a:srgbClr val="0A1F61"/>
                </a:solidFill>
                <a:latin typeface="Arial Narrow"/>
                <a:ea typeface="Arial Narrow"/>
                <a:cs typeface="Arial Narrow"/>
                <a:sym typeface="Arial Narrow"/>
              </a:defRPr>
            </a:pPr>
            <a:r>
              <a:rPr sz="2000" b="1" u="sng" dirty="0">
                <a:solidFill>
                  <a:schemeClr val="tx1"/>
                </a:solidFill>
                <a:latin typeface="Alexandria" pitchFamily="2" charset="-78"/>
                <a:cs typeface="Alexandria" pitchFamily="2" charset="-78"/>
              </a:rPr>
              <a:t>2. Corporate Accounts:</a:t>
            </a:r>
            <a:r>
              <a:rPr sz="2000" dirty="0">
                <a:solidFill>
                  <a:schemeClr val="tx1"/>
                </a:solidFill>
                <a:latin typeface="Alexandria" pitchFamily="2" charset="-78"/>
                <a:cs typeface="Alexandria" pitchFamily="2" charset="-78"/>
              </a:rPr>
              <a:t> Financial institutions and businesses often fall victim to phishing attacks aimed at gaining unauthorized access to corporate accounts. These attacks may also target employees through spear-phishing, where attackers tailor messages to specific individuals within the organization.</a:t>
            </a:r>
          </a:p>
        </p:txBody>
      </p:sp>
      <p:sp>
        <p:nvSpPr>
          <p:cNvPr id="11" name="Slide Number Placeholder 10">
            <a:extLst>
              <a:ext uri="{FF2B5EF4-FFF2-40B4-BE49-F238E27FC236}">
                <a16:creationId xmlns:a16="http://schemas.microsoft.com/office/drawing/2014/main" xmlns="" id="{DD2BA4DA-D428-A254-EC7F-060D6C98C58B}"/>
              </a:ext>
            </a:extLst>
          </p:cNvPr>
          <p:cNvSpPr>
            <a:spLocks noGrp="1"/>
          </p:cNvSpPr>
          <p:nvPr>
            <p:ph type="sldNum" sz="quarter" idx="2"/>
          </p:nvPr>
        </p:nvSpPr>
        <p:spPr/>
        <p:txBody>
          <a:bodyPr/>
          <a:lstStyle/>
          <a:p>
            <a:fld id="{86CB4B4D-7CA3-9044-876B-883B54F8677D}" type="slidenum">
              <a:rPr lang="x-none" smtClean="0"/>
              <a:t>11</a:t>
            </a:fld>
            <a:endParaRPr lang="x-none"/>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32E86D43-2989-9F2D-58E8-4773B281626A}"/>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71A8A677-6D89-6550-C883-594E39BDB8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E9979FCB-E348-26C3-113D-5C59A39D5481}"/>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COMMON TARGETS IN ONLINE BANKING</a:t>
            </a:r>
          </a:p>
        </p:txBody>
      </p:sp>
      <p:sp>
        <p:nvSpPr>
          <p:cNvPr id="5" name="Rectangle 4">
            <a:extLst>
              <a:ext uri="{FF2B5EF4-FFF2-40B4-BE49-F238E27FC236}">
                <a16:creationId xmlns:a16="http://schemas.microsoft.com/office/drawing/2014/main" xmlns="" id="{D647C466-5BA7-53C7-C8CF-ABD3E94E650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25FCC8B0-0E2A-482B-859B-140267A6680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36494C1F-B82C-1CB6-7A65-D1C1E874016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E20E0CF2-B008-9477-F3C8-98336FDEEA2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9796D1B8-AC06-9CA0-4CE8-66AD272556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EAD60A88-B61A-2444-30C2-AD040F6225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9" name="Image" descr="Image"/>
          <p:cNvPicPr>
            <a:picLocks noChangeAspect="1"/>
          </p:cNvPicPr>
          <p:nvPr/>
        </p:nvPicPr>
        <p:blipFill>
          <a:blip r:embed="rId4"/>
          <a:srcRect l="15139" r="52253"/>
          <a:stretch>
            <a:fillRect/>
          </a:stretch>
        </p:blipFill>
        <p:spPr>
          <a:xfrm>
            <a:off x="-573313" y="0"/>
            <a:ext cx="3577942" cy="6858000"/>
          </a:xfrm>
          <a:prstGeom prst="rect">
            <a:avLst/>
          </a:prstGeom>
          <a:ln w="12700">
            <a:miter lim="400000"/>
          </a:ln>
        </p:spPr>
      </p:pic>
      <p:sp>
        <p:nvSpPr>
          <p:cNvPr id="31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13" name="TextBox 30"/>
          <p:cNvSpPr txBox="1"/>
          <p:nvPr/>
        </p:nvSpPr>
        <p:spPr>
          <a:xfrm>
            <a:off x="3635545" y="2132668"/>
            <a:ext cx="8171031"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a:solidFill>
                  <a:srgbClr val="0A1F61"/>
                </a:solidFill>
                <a:latin typeface="Arial Narrow"/>
                <a:ea typeface="Arial Narrow"/>
                <a:cs typeface="Arial Narrow"/>
                <a:sym typeface="Arial Narrow"/>
              </a:defRPr>
            </a:pPr>
            <a:r>
              <a:rPr sz="2000" b="1" u="sng" dirty="0">
                <a:solidFill>
                  <a:schemeClr val="tx1"/>
                </a:solidFill>
                <a:latin typeface="Alexandria" pitchFamily="2" charset="-78"/>
                <a:cs typeface="Alexandria" pitchFamily="2" charset="-78"/>
              </a:rPr>
              <a:t>3. Financial Institutions:</a:t>
            </a:r>
            <a:r>
              <a:rPr sz="2000" b="1" dirty="0">
                <a:solidFill>
                  <a:schemeClr val="tx1"/>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Cybercriminals attempt to breach the security of financial institutions themselves. By compromising employee accounts or using sophisticated spear-phishing techniques, attackers aim to steal sensitive financial data, customer information, or intellectual property.</a:t>
            </a:r>
          </a:p>
        </p:txBody>
      </p:sp>
      <p:sp>
        <p:nvSpPr>
          <p:cNvPr id="11" name="Slide Number Placeholder 10">
            <a:extLst>
              <a:ext uri="{FF2B5EF4-FFF2-40B4-BE49-F238E27FC236}">
                <a16:creationId xmlns:a16="http://schemas.microsoft.com/office/drawing/2014/main" xmlns="" id="{223E0E19-B1C2-3F12-AD28-9105BC5498CB}"/>
              </a:ext>
            </a:extLst>
          </p:cNvPr>
          <p:cNvSpPr>
            <a:spLocks noGrp="1"/>
          </p:cNvSpPr>
          <p:nvPr>
            <p:ph type="sldNum" sz="quarter" idx="2"/>
          </p:nvPr>
        </p:nvSpPr>
        <p:spPr/>
        <p:txBody>
          <a:bodyPr/>
          <a:lstStyle/>
          <a:p>
            <a:fld id="{86CB4B4D-7CA3-9044-876B-883B54F8677D}" type="slidenum">
              <a:rPr lang="x-none" smtClean="0"/>
              <a:t>12</a:t>
            </a:fld>
            <a:endParaRPr lang="x-none"/>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28ADCF72-E9C2-744B-44A2-216C9E55B456}"/>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1F09C1DC-8C20-650C-12A4-88CADBD204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673B0F7D-064E-F6F6-4576-0A71261A5113}"/>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dirty="0">
                <a:solidFill>
                  <a:schemeClr val="tx1"/>
                </a:solidFill>
                <a:latin typeface="Alexandria" pitchFamily="2" charset="-78"/>
                <a:cs typeface="Alexandria" pitchFamily="2" charset="-78"/>
              </a:rPr>
              <a:t>COMMON TARGETS IN ONLINE BANKING</a:t>
            </a:r>
          </a:p>
        </p:txBody>
      </p:sp>
      <p:sp>
        <p:nvSpPr>
          <p:cNvPr id="5" name="Rectangle 4">
            <a:extLst>
              <a:ext uri="{FF2B5EF4-FFF2-40B4-BE49-F238E27FC236}">
                <a16:creationId xmlns:a16="http://schemas.microsoft.com/office/drawing/2014/main" xmlns="" id="{98925198-5C46-485C-68B5-EAF982C48DF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F23F756A-DB90-E3C1-5EEA-4AA7320BAFE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A21B04D4-1A96-5DF4-72F2-FBBB0B9D367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F5454750-1BF3-DF3D-71AB-FF26880AB6C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6199F8B3-DC9E-E898-4A43-04D1FDF17B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62F4DE8E-661E-CD7C-B7A6-AD2A9D288F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23" name="Image" descr="Image"/>
          <p:cNvPicPr>
            <a:picLocks noChangeAspect="1"/>
          </p:cNvPicPr>
          <p:nvPr/>
        </p:nvPicPr>
        <p:blipFill>
          <a:blip r:embed="rId4"/>
          <a:srcRect l="15139" r="52253"/>
          <a:stretch>
            <a:fillRect/>
          </a:stretch>
        </p:blipFill>
        <p:spPr>
          <a:xfrm>
            <a:off x="-573313" y="0"/>
            <a:ext cx="3577942" cy="6858000"/>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27" name="TextBox 30"/>
          <p:cNvSpPr txBox="1"/>
          <p:nvPr/>
        </p:nvSpPr>
        <p:spPr>
          <a:xfrm>
            <a:off x="3843580" y="2460458"/>
            <a:ext cx="7842142"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Understanding the various targets helps digital law professionals develop strategies to protect both individuals and financial institutions from falling victim to phishing attacks.</a:t>
            </a:r>
          </a:p>
        </p:txBody>
      </p:sp>
      <p:sp>
        <p:nvSpPr>
          <p:cNvPr id="11" name="Slide Number Placeholder 10">
            <a:extLst>
              <a:ext uri="{FF2B5EF4-FFF2-40B4-BE49-F238E27FC236}">
                <a16:creationId xmlns:a16="http://schemas.microsoft.com/office/drawing/2014/main" xmlns="" id="{A199CCF6-36DF-5FF7-9369-19BC13B9F68E}"/>
              </a:ext>
            </a:extLst>
          </p:cNvPr>
          <p:cNvSpPr>
            <a:spLocks noGrp="1"/>
          </p:cNvSpPr>
          <p:nvPr>
            <p:ph type="sldNum" sz="quarter" idx="2"/>
          </p:nvPr>
        </p:nvSpPr>
        <p:spPr/>
        <p:txBody>
          <a:bodyPr/>
          <a:lstStyle/>
          <a:p>
            <a:fld id="{86CB4B4D-7CA3-9044-876B-883B54F8677D}" type="slidenum">
              <a:rPr lang="x-none" smtClean="0"/>
              <a:t>13</a:t>
            </a:fld>
            <a:endParaRPr lang="x-none"/>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EB82D7D5-A778-310A-F085-8238B3F99C66}"/>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FF96C264-7FC0-3B67-E7A5-4E6D548D2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5113A960-92E2-05A4-0065-38BAFA804414}"/>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LEGAL FRAMEWORK &amp; JURISDICTION</a:t>
            </a:r>
          </a:p>
        </p:txBody>
      </p:sp>
      <p:sp>
        <p:nvSpPr>
          <p:cNvPr id="5" name="Rectangle 4">
            <a:extLst>
              <a:ext uri="{FF2B5EF4-FFF2-40B4-BE49-F238E27FC236}">
                <a16:creationId xmlns:a16="http://schemas.microsoft.com/office/drawing/2014/main" xmlns="" id="{63A4BACC-7C5B-56A8-A575-5EE6BD9AD1A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11D40EB1-F9A1-CAF5-0C7B-6AA26007280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AF71005C-96F9-C3F9-86C8-E7912CAC781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2F1344BC-A74C-CA24-90D3-25A5A0C6B39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31CBF46D-D821-486F-5FF3-B58FDAFA65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4FAC28BC-21B6-DD3A-7E2A-67DC8C74AB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37" name="Image" descr="Image"/>
          <p:cNvPicPr>
            <a:picLocks noChangeAspect="1"/>
          </p:cNvPicPr>
          <p:nvPr/>
        </p:nvPicPr>
        <p:blipFill>
          <a:blip r:embed="rId4"/>
          <a:srcRect l="15139" r="52253"/>
          <a:stretch>
            <a:fillRect/>
          </a:stretch>
        </p:blipFill>
        <p:spPr>
          <a:xfrm>
            <a:off x="-573314" y="0"/>
            <a:ext cx="3577942" cy="6858000"/>
          </a:xfrm>
          <a:prstGeom prst="rect">
            <a:avLst/>
          </a:prstGeom>
          <a:ln w="12700">
            <a:miter lim="400000"/>
          </a:ln>
        </p:spPr>
      </p:pic>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3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41" name="TextBox 30"/>
          <p:cNvSpPr txBox="1"/>
          <p:nvPr/>
        </p:nvSpPr>
        <p:spPr>
          <a:xfrm>
            <a:off x="3828080" y="2633828"/>
            <a:ext cx="7826645" cy="16791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To address the global nature of phishing attacks, it is essential to understand the legal framework and jurisdiction governing such cybercrimes.</a:t>
            </a:r>
          </a:p>
        </p:txBody>
      </p:sp>
      <p:sp>
        <p:nvSpPr>
          <p:cNvPr id="11" name="Slide Number Placeholder 10">
            <a:extLst>
              <a:ext uri="{FF2B5EF4-FFF2-40B4-BE49-F238E27FC236}">
                <a16:creationId xmlns:a16="http://schemas.microsoft.com/office/drawing/2014/main" xmlns="" id="{7BE8CB05-54B9-8DAE-DCC5-0693B7A36BB3}"/>
              </a:ext>
            </a:extLst>
          </p:cNvPr>
          <p:cNvSpPr>
            <a:spLocks noGrp="1"/>
          </p:cNvSpPr>
          <p:nvPr>
            <p:ph type="sldNum" sz="quarter" idx="2"/>
          </p:nvPr>
        </p:nvSpPr>
        <p:spPr/>
        <p:txBody>
          <a:bodyPr/>
          <a:lstStyle/>
          <a:p>
            <a:fld id="{86CB4B4D-7CA3-9044-876B-883B54F8677D}" type="slidenum">
              <a:rPr lang="x-none" smtClean="0"/>
              <a:t>14</a:t>
            </a:fld>
            <a:endParaRPr lang="x-none"/>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09A7650E-6590-5041-6E40-991174CDE4C0}"/>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1C84327B-E190-4F1A-E946-B26A817CA1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460DFB6E-4032-3771-9953-1365E0C9353E}"/>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LEGAL FRAMEWORK &amp; JURISDICTION</a:t>
            </a:r>
          </a:p>
        </p:txBody>
      </p:sp>
      <p:sp>
        <p:nvSpPr>
          <p:cNvPr id="5" name="Rectangle 4">
            <a:extLst>
              <a:ext uri="{FF2B5EF4-FFF2-40B4-BE49-F238E27FC236}">
                <a16:creationId xmlns:a16="http://schemas.microsoft.com/office/drawing/2014/main" xmlns="" id="{BEE03CB5-515F-0B54-4372-C3B0DA875BA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FC9E1854-E9CF-5828-41F5-8D1DC9DA173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D3D37E05-5004-57A7-FF9F-51DBC85AE9F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ACFFDB7C-5F34-E4C4-1321-D68E40130D4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37977C77-7154-DF54-B991-2212D74183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AB7DF83E-1928-8003-8E71-440E9E7B47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51" name="Image" descr="Image"/>
          <p:cNvPicPr>
            <a:picLocks noChangeAspect="1"/>
          </p:cNvPicPr>
          <p:nvPr/>
        </p:nvPicPr>
        <p:blipFill>
          <a:blip r:embed="rId4"/>
          <a:srcRect l="15139" r="52253"/>
          <a:stretch>
            <a:fillRect/>
          </a:stretch>
        </p:blipFill>
        <p:spPr>
          <a:xfrm>
            <a:off x="-573311" y="0"/>
            <a:ext cx="3577942" cy="6858000"/>
          </a:xfrm>
          <a:prstGeom prst="rect">
            <a:avLst/>
          </a:prstGeom>
          <a:ln w="12700">
            <a:miter lim="400000"/>
          </a:ln>
        </p:spPr>
      </p:pic>
      <p:sp>
        <p:nvSpPr>
          <p:cNvPr id="35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55" name="TextBox 30"/>
          <p:cNvSpPr txBox="1"/>
          <p:nvPr/>
        </p:nvSpPr>
        <p:spPr>
          <a:xfrm>
            <a:off x="3874576" y="1579264"/>
            <a:ext cx="7932000"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Budapest Convention on Cybercrime, adopted by the Council of Europe, provides an international framework to combat various forms of cybercrime, including phishing. It facilitates international cooperation and mutual legal assistance in investigating and prosecuting cybercriminals. Additionally, many countries have enacted their own cybercrime laws and regulations to combat online threats effectively.</a:t>
            </a:r>
          </a:p>
        </p:txBody>
      </p:sp>
      <p:sp>
        <p:nvSpPr>
          <p:cNvPr id="11" name="Slide Number Placeholder 10">
            <a:extLst>
              <a:ext uri="{FF2B5EF4-FFF2-40B4-BE49-F238E27FC236}">
                <a16:creationId xmlns:a16="http://schemas.microsoft.com/office/drawing/2014/main" xmlns="" id="{C84B9643-681E-F2A0-99C8-A75995755C0F}"/>
              </a:ext>
            </a:extLst>
          </p:cNvPr>
          <p:cNvSpPr>
            <a:spLocks noGrp="1"/>
          </p:cNvSpPr>
          <p:nvPr>
            <p:ph type="sldNum" sz="quarter" idx="2"/>
          </p:nvPr>
        </p:nvSpPr>
        <p:spPr/>
        <p:txBody>
          <a:bodyPr/>
          <a:lstStyle/>
          <a:p>
            <a:fld id="{86CB4B4D-7CA3-9044-876B-883B54F8677D}" type="slidenum">
              <a:rPr lang="x-none" smtClean="0"/>
              <a:t>15</a:t>
            </a:fld>
            <a:endParaRPr lang="x-none"/>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8776282F-0FC0-E2CC-0386-8195F8D937AE}"/>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1BFA9A1B-C1A1-179C-CAA5-7E041DA93D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E4675E57-9477-4C4D-CE5D-D0E27DEC83C3}"/>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LEGAL FRAMEWORK &amp; JURISDICTION</a:t>
            </a:r>
          </a:p>
        </p:txBody>
      </p:sp>
      <p:sp>
        <p:nvSpPr>
          <p:cNvPr id="5" name="Rectangle 4">
            <a:extLst>
              <a:ext uri="{FF2B5EF4-FFF2-40B4-BE49-F238E27FC236}">
                <a16:creationId xmlns:a16="http://schemas.microsoft.com/office/drawing/2014/main" xmlns="" id="{CA7A9C9C-AADD-927B-833F-6E6792425EE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44905476-98CB-36C5-61C4-B259CC082FD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4B6F9F7A-4240-F6AE-9FA2-1FFF0AEC4AA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21BAFE97-013B-8D3D-71A7-B211675A5D4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CCAB6C2F-DD0E-3D05-96CF-1F98D05389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65B206A5-C6CC-04A3-B902-7382FF58BC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65" name="Image" descr="Image"/>
          <p:cNvPicPr>
            <a:picLocks noChangeAspect="1"/>
          </p:cNvPicPr>
          <p:nvPr/>
        </p:nvPicPr>
        <p:blipFill>
          <a:blip r:embed="rId4"/>
          <a:srcRect l="15139" r="52253"/>
          <a:stretch>
            <a:fillRect/>
          </a:stretch>
        </p:blipFill>
        <p:spPr>
          <a:xfrm>
            <a:off x="-573311" y="0"/>
            <a:ext cx="3577942" cy="6858000"/>
          </a:xfrm>
          <a:prstGeom prst="rect">
            <a:avLst/>
          </a:prstGeom>
          <a:ln w="12700">
            <a:miter lim="400000"/>
          </a:ln>
        </p:spPr>
      </p:pic>
      <p:sp>
        <p:nvSpPr>
          <p:cNvPr id="36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6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69" name="TextBox 30"/>
          <p:cNvSpPr txBox="1"/>
          <p:nvPr/>
        </p:nvSpPr>
        <p:spPr>
          <a:xfrm>
            <a:off x="3874576" y="1579264"/>
            <a:ext cx="793200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Various regions have implemented regional cybercrime laws and initiatives to address phishing and other cyber threats within their jurisdictions. These efforts foster regional cooperation among law enforcement agencies and promote information sharing to combat phishing on a broader scale.</a:t>
            </a:r>
          </a:p>
        </p:txBody>
      </p:sp>
      <p:sp>
        <p:nvSpPr>
          <p:cNvPr id="11" name="Slide Number Placeholder 10">
            <a:extLst>
              <a:ext uri="{FF2B5EF4-FFF2-40B4-BE49-F238E27FC236}">
                <a16:creationId xmlns:a16="http://schemas.microsoft.com/office/drawing/2014/main" xmlns="" id="{07CB8E60-1BF4-ECF8-CA20-CCEB42080E7E}"/>
              </a:ext>
            </a:extLst>
          </p:cNvPr>
          <p:cNvSpPr>
            <a:spLocks noGrp="1"/>
          </p:cNvSpPr>
          <p:nvPr>
            <p:ph type="sldNum" sz="quarter" idx="2"/>
          </p:nvPr>
        </p:nvSpPr>
        <p:spPr/>
        <p:txBody>
          <a:bodyPr/>
          <a:lstStyle/>
          <a:p>
            <a:fld id="{86CB4B4D-7CA3-9044-876B-883B54F8677D}" type="slidenum">
              <a:rPr lang="x-none" smtClean="0"/>
              <a:t>16</a:t>
            </a:fld>
            <a:endParaRPr lang="x-none"/>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AA45C322-C235-E606-BB5B-34AD38C48FA7}"/>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C0E169E7-B3C0-43D5-E540-B7BA2247E4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851D79E8-2F24-D7D1-09D2-0508EC02EF7E}"/>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CROSS-BORDER JURISDICTION</a:t>
            </a:r>
          </a:p>
        </p:txBody>
      </p:sp>
      <p:sp>
        <p:nvSpPr>
          <p:cNvPr id="5" name="Rectangle 4">
            <a:extLst>
              <a:ext uri="{FF2B5EF4-FFF2-40B4-BE49-F238E27FC236}">
                <a16:creationId xmlns:a16="http://schemas.microsoft.com/office/drawing/2014/main" xmlns="" id="{7371F03C-5EEA-6483-063D-7DCC6B80933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C3B29F34-8434-3835-7E84-D7E64B568DB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88CD9A36-14F2-1840-21C8-0105E455C79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93EC6F7A-1DEB-5C0E-0B7E-21826485980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6E1484F8-2E64-2898-EDEF-A9CEA111A5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5003C05C-08A9-FAA2-5C25-CDA74BEAC1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79" name="Image" descr="Image"/>
          <p:cNvPicPr>
            <a:picLocks noChangeAspect="1"/>
          </p:cNvPicPr>
          <p:nvPr/>
        </p:nvPicPr>
        <p:blipFill>
          <a:blip r:embed="rId4"/>
          <a:srcRect l="15139" r="52253"/>
          <a:stretch>
            <a:fillRect/>
          </a:stretch>
        </p:blipFill>
        <p:spPr>
          <a:xfrm>
            <a:off x="-573309" y="0"/>
            <a:ext cx="3577942" cy="6858000"/>
          </a:xfrm>
          <a:prstGeom prst="rect">
            <a:avLst/>
          </a:prstGeom>
          <a:ln w="12700">
            <a:miter lim="400000"/>
          </a:ln>
        </p:spPr>
      </p:pic>
      <p:sp>
        <p:nvSpPr>
          <p:cNvPr id="38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83" name="TextBox 30"/>
          <p:cNvSpPr txBox="1"/>
          <p:nvPr/>
        </p:nvSpPr>
        <p:spPr>
          <a:xfrm>
            <a:off x="3983064" y="1542468"/>
            <a:ext cx="7823512"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Phishing attacks often cross national borders, creating jurisdictional challenges in prosecuting cybercriminals. Differences in laws, legal systems, and the availability of resources can hinder effective cooperation between countries. Digital law professionals face the complex task of navigating these challenges and fostering collaboration among relevant authorities to combat phishing on a global level.</a:t>
            </a:r>
          </a:p>
        </p:txBody>
      </p:sp>
      <p:sp>
        <p:nvSpPr>
          <p:cNvPr id="11" name="Slide Number Placeholder 10">
            <a:extLst>
              <a:ext uri="{FF2B5EF4-FFF2-40B4-BE49-F238E27FC236}">
                <a16:creationId xmlns:a16="http://schemas.microsoft.com/office/drawing/2014/main" xmlns="" id="{D9169E3C-52AB-A5D5-9D71-68D15844A6AF}"/>
              </a:ext>
            </a:extLst>
          </p:cNvPr>
          <p:cNvSpPr>
            <a:spLocks noGrp="1"/>
          </p:cNvSpPr>
          <p:nvPr>
            <p:ph type="sldNum" sz="quarter" idx="2"/>
          </p:nvPr>
        </p:nvSpPr>
        <p:spPr/>
        <p:txBody>
          <a:bodyPr/>
          <a:lstStyle/>
          <a:p>
            <a:fld id="{86CB4B4D-7CA3-9044-876B-883B54F8677D}" type="slidenum">
              <a:rPr lang="x-none" smtClean="0"/>
              <a:t>17</a:t>
            </a:fld>
            <a:endParaRPr lang="x-none"/>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8111D5A7-18FD-2304-6597-A71B13628421}"/>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28D7BCE1-197A-B17F-A846-12FDBA51FA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6EF53E4B-549F-2469-1F88-9FB1EE8A116E}"/>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CROSS-BORDER JURISDICTION</a:t>
            </a:r>
          </a:p>
        </p:txBody>
      </p:sp>
      <p:sp>
        <p:nvSpPr>
          <p:cNvPr id="5" name="Rectangle 4">
            <a:extLst>
              <a:ext uri="{FF2B5EF4-FFF2-40B4-BE49-F238E27FC236}">
                <a16:creationId xmlns:a16="http://schemas.microsoft.com/office/drawing/2014/main" xmlns="" id="{66FC464D-8F28-0E30-0E7F-217316AC361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82C12D09-338C-ED0C-DAB1-34EBF415055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AFF709D3-A559-5A2D-C318-46CE5DBF9E2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BC151831-C22F-0BD0-C91C-281F01520DE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080D1A96-B7FB-ACE2-8956-4818E8E5E6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7FF44414-83A7-EF58-BEA4-772E7AC965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93" name="Image" descr="Image"/>
          <p:cNvPicPr>
            <a:picLocks noChangeAspect="1"/>
          </p:cNvPicPr>
          <p:nvPr/>
        </p:nvPicPr>
        <p:blipFill>
          <a:blip r:embed="rId4"/>
          <a:srcRect l="15139" r="52253"/>
          <a:stretch>
            <a:fillRect/>
          </a:stretch>
        </p:blipFill>
        <p:spPr>
          <a:xfrm>
            <a:off x="-573314" y="0"/>
            <a:ext cx="3577942" cy="6858000"/>
          </a:xfrm>
          <a:prstGeom prst="rect">
            <a:avLst/>
          </a:prstGeom>
          <a:ln w="12700">
            <a:miter lim="400000"/>
          </a:ln>
        </p:spPr>
      </p:pic>
      <p:sp>
        <p:nvSpPr>
          <p:cNvPr id="3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97" name="TextBox 30"/>
          <p:cNvSpPr txBox="1"/>
          <p:nvPr/>
        </p:nvSpPr>
        <p:spPr>
          <a:xfrm>
            <a:off x="3679819" y="1542468"/>
            <a:ext cx="8126757"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Phishing attacks can originate from any location, and perpetrators often operate from countries with weak or inadequate cybercrime laws. When an attack targets victims across multiple jurisdictions, determining which legal framework applies becomes complex. Different countries may have varying definitions of cybercrimes, which can lead to discrepancies in identifying, investigating, and prosecuting phishing cases.</a:t>
            </a:r>
          </a:p>
        </p:txBody>
      </p:sp>
      <p:sp>
        <p:nvSpPr>
          <p:cNvPr id="11" name="Slide Number Placeholder 10">
            <a:extLst>
              <a:ext uri="{FF2B5EF4-FFF2-40B4-BE49-F238E27FC236}">
                <a16:creationId xmlns:a16="http://schemas.microsoft.com/office/drawing/2014/main" xmlns="" id="{139E1D69-DF6C-6EA9-A7A5-66616539B761}"/>
              </a:ext>
            </a:extLst>
          </p:cNvPr>
          <p:cNvSpPr>
            <a:spLocks noGrp="1"/>
          </p:cNvSpPr>
          <p:nvPr>
            <p:ph type="sldNum" sz="quarter" idx="2"/>
          </p:nvPr>
        </p:nvSpPr>
        <p:spPr/>
        <p:txBody>
          <a:bodyPr/>
          <a:lstStyle/>
          <a:p>
            <a:fld id="{86CB4B4D-7CA3-9044-876B-883B54F8677D}" type="slidenum">
              <a:rPr lang="x-none" smtClean="0"/>
              <a:t>18</a:t>
            </a:fld>
            <a:endParaRPr lang="x-none"/>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F9F3AB66-E71B-B8F2-0987-0198E0740BF6}"/>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C7331DC7-37D1-1C8D-533D-E4D96C8329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309FDCDB-3BA6-B589-A17A-254B852A9E19}"/>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CROSS-BORDER JURISDICTION</a:t>
            </a:r>
          </a:p>
        </p:txBody>
      </p:sp>
      <p:sp>
        <p:nvSpPr>
          <p:cNvPr id="5" name="Rectangle 4">
            <a:extLst>
              <a:ext uri="{FF2B5EF4-FFF2-40B4-BE49-F238E27FC236}">
                <a16:creationId xmlns:a16="http://schemas.microsoft.com/office/drawing/2014/main" xmlns="" id="{DC8CCCBF-47FA-2F55-A6ED-097F0BFDBE6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813E12C0-D8A7-9808-884C-B7F42EBE81F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5DE9F0AF-BF24-F887-5958-4D0FD834C38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651F9C9A-62A3-9A59-F3BE-F8F9DE3DD2B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7F4BB26E-D787-AE90-20E8-EB6EF7CCB0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E0C4D106-BFD8-6BC9-A908-91B6B039C2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07" name="Image" descr="Image"/>
          <p:cNvPicPr>
            <a:picLocks noChangeAspect="1"/>
          </p:cNvPicPr>
          <p:nvPr/>
        </p:nvPicPr>
        <p:blipFill>
          <a:blip r:embed="rId4"/>
          <a:srcRect l="15139" r="52253"/>
          <a:stretch>
            <a:fillRect/>
          </a:stretch>
        </p:blipFill>
        <p:spPr>
          <a:xfrm>
            <a:off x="-573309" y="0"/>
            <a:ext cx="3577942" cy="6858000"/>
          </a:xfrm>
          <a:prstGeom prst="rect">
            <a:avLst/>
          </a:prstGeom>
          <a:ln w="12700">
            <a:miter lim="400000"/>
          </a:ln>
        </p:spPr>
      </p:pic>
      <p:sp>
        <p:nvSpPr>
          <p:cNvPr id="4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11" name="TextBox 30"/>
          <p:cNvSpPr txBox="1"/>
          <p:nvPr/>
        </p:nvSpPr>
        <p:spPr>
          <a:xfrm>
            <a:off x="3874576" y="1542468"/>
            <a:ext cx="7578671"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Coordinating cross-border investigations requires close collaboration between law enforcement agencies from different countries. However, varying legal systems, language barriers, and time zone differences can hinder effective cooperation. Moreover, some countries may not prioritize cybercrime investigations or may be unwilling to extradite suspects, making it challenging to bring phishing attackers to justice.</a:t>
            </a:r>
          </a:p>
        </p:txBody>
      </p:sp>
      <p:sp>
        <p:nvSpPr>
          <p:cNvPr id="11" name="Slide Number Placeholder 10">
            <a:extLst>
              <a:ext uri="{FF2B5EF4-FFF2-40B4-BE49-F238E27FC236}">
                <a16:creationId xmlns:a16="http://schemas.microsoft.com/office/drawing/2014/main" xmlns="" id="{EDF6E64E-8BEE-4F3E-1A5E-46A67648CF04}"/>
              </a:ext>
            </a:extLst>
          </p:cNvPr>
          <p:cNvSpPr>
            <a:spLocks noGrp="1"/>
          </p:cNvSpPr>
          <p:nvPr>
            <p:ph type="sldNum" sz="quarter" idx="2"/>
          </p:nvPr>
        </p:nvSpPr>
        <p:spPr/>
        <p:txBody>
          <a:bodyPr/>
          <a:lstStyle/>
          <a:p>
            <a:fld id="{86CB4B4D-7CA3-9044-876B-883B54F8677D}" type="slidenum">
              <a:rPr lang="x-none" smtClean="0"/>
              <a:t>19</a:t>
            </a:fld>
            <a:endParaRPr lang="x-none"/>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0F9B34C1-B582-5B04-ADF7-7032AF1E42CD}"/>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69A56278-5170-5E88-60F5-E1CF481E93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ABE4A07E-DFED-4D0B-A021-3F7D10C6F803}"/>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CROSS-BORDER JURISDICTION</a:t>
            </a:r>
          </a:p>
        </p:txBody>
      </p:sp>
      <p:sp>
        <p:nvSpPr>
          <p:cNvPr id="5" name="Rectangle 4">
            <a:extLst>
              <a:ext uri="{FF2B5EF4-FFF2-40B4-BE49-F238E27FC236}">
                <a16:creationId xmlns:a16="http://schemas.microsoft.com/office/drawing/2014/main" xmlns="" id="{59038B91-6FC3-4312-6464-260A455EE11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FB553E31-7A56-9F01-CA96-B050E5A9AAC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2C36B200-CBF1-C1BC-15ED-0DF65436721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4DFCDAB7-7F6E-EA7A-20F5-0731080A5DE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C0B7E9D6-6374-8C87-4FE1-53603E45B8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B7119FCA-2FBF-0744-A751-95206E53FA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21" name="Image" descr="Image"/>
          <p:cNvPicPr>
            <a:picLocks noChangeAspect="1"/>
          </p:cNvPicPr>
          <p:nvPr/>
        </p:nvPicPr>
        <p:blipFill>
          <a:blip r:embed="rId4"/>
          <a:srcRect l="15139" r="52253"/>
          <a:stretch>
            <a:fillRect/>
          </a:stretch>
        </p:blipFill>
        <p:spPr>
          <a:xfrm>
            <a:off x="-573314" y="0"/>
            <a:ext cx="3577942" cy="6858000"/>
          </a:xfrm>
          <a:prstGeom prst="rect">
            <a:avLst/>
          </a:prstGeom>
          <a:ln w="12700">
            <a:miter lim="400000"/>
          </a:ln>
        </p:spPr>
      </p:pic>
      <p:sp>
        <p:nvSpPr>
          <p:cNvPr id="42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2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25" name="TextBox 30"/>
          <p:cNvSpPr txBox="1"/>
          <p:nvPr/>
        </p:nvSpPr>
        <p:spPr>
          <a:xfrm>
            <a:off x="3921071" y="1390068"/>
            <a:ext cx="7885505"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Digital evidence is crucial in prosecuting phishing cases, but it is often scattered across different jurisdictions. Obtaining and preserving digital evidence in compliance with each country's legal requirements can be arduous. In some cases, evidence may be hosted on servers located in countries with stringent data protection laws, requiring legal authorities to navigate complex data sharing and privacy regulations.</a:t>
            </a:r>
          </a:p>
        </p:txBody>
      </p:sp>
      <p:sp>
        <p:nvSpPr>
          <p:cNvPr id="11" name="Slide Number Placeholder 10">
            <a:extLst>
              <a:ext uri="{FF2B5EF4-FFF2-40B4-BE49-F238E27FC236}">
                <a16:creationId xmlns:a16="http://schemas.microsoft.com/office/drawing/2014/main" xmlns="" id="{5C167067-DA2F-172A-2DC5-58A895CDB728}"/>
              </a:ext>
            </a:extLst>
          </p:cNvPr>
          <p:cNvSpPr>
            <a:spLocks noGrp="1"/>
          </p:cNvSpPr>
          <p:nvPr>
            <p:ph type="sldNum" sz="quarter" idx="2"/>
          </p:nvPr>
        </p:nvSpPr>
        <p:spPr/>
        <p:txBody>
          <a:bodyPr/>
          <a:lstStyle/>
          <a:p>
            <a:fld id="{86CB4B4D-7CA3-9044-876B-883B54F8677D}" type="slidenum">
              <a:rPr lang="x-none" smtClean="0"/>
              <a:t>20</a:t>
            </a:fld>
            <a:endParaRPr lang="x-none"/>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5723DAD0-67E4-B266-0278-AC04EC167EA4}"/>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A07F9BD8-4BD2-1508-3B7B-FF9D5BE569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FF7C2747-1B26-170E-716E-8E898BB4CC62}"/>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CROSS-BORDER JURISDICTION</a:t>
            </a:r>
          </a:p>
        </p:txBody>
      </p:sp>
      <p:sp>
        <p:nvSpPr>
          <p:cNvPr id="5" name="Rectangle 4">
            <a:extLst>
              <a:ext uri="{FF2B5EF4-FFF2-40B4-BE49-F238E27FC236}">
                <a16:creationId xmlns:a16="http://schemas.microsoft.com/office/drawing/2014/main" xmlns="" id="{D2858D99-82C2-36CC-D55B-409981C3064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132208EE-B516-8E04-B1D3-75A5DD5F996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733C3EDD-2135-149F-6C41-31BAF0D5597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0F8E85E8-385F-1395-2380-EA6E470D4BC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C5970906-E33A-191E-F871-E698992FF1F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736209D6-FD3C-1178-5B0D-CF6FF36BF6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35" name="Image" descr="Image"/>
          <p:cNvPicPr>
            <a:picLocks noChangeAspect="1"/>
          </p:cNvPicPr>
          <p:nvPr/>
        </p:nvPicPr>
        <p:blipFill>
          <a:blip r:embed="rId4"/>
          <a:srcRect l="15139" r="52253"/>
          <a:stretch>
            <a:fillRect/>
          </a:stretch>
        </p:blipFill>
        <p:spPr>
          <a:xfrm>
            <a:off x="-573316" y="0"/>
            <a:ext cx="3577942" cy="6858000"/>
          </a:xfrm>
          <a:prstGeom prst="rect">
            <a:avLst/>
          </a:prstGeom>
          <a:ln w="12700">
            <a:miter lim="400000"/>
          </a:ln>
        </p:spPr>
      </p:pic>
      <p:sp>
        <p:nvSpPr>
          <p:cNvPr id="43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39" name="TextBox 30"/>
          <p:cNvSpPr txBox="1"/>
          <p:nvPr/>
        </p:nvSpPr>
        <p:spPr>
          <a:xfrm>
            <a:off x="3921070" y="2170249"/>
            <a:ext cx="7733655"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International treaties, such as the Budapest Convention on Cybercrime, aim to facilitate cooperation among countries in combating cybercrimes, including phishing. However, not all countries are signatories to such treaties, limiting the enforceability of cross-border legal measures.</a:t>
            </a:r>
          </a:p>
        </p:txBody>
      </p:sp>
      <p:sp>
        <p:nvSpPr>
          <p:cNvPr id="11" name="Slide Number Placeholder 10">
            <a:extLst>
              <a:ext uri="{FF2B5EF4-FFF2-40B4-BE49-F238E27FC236}">
                <a16:creationId xmlns:a16="http://schemas.microsoft.com/office/drawing/2014/main" xmlns="" id="{2DF51AD3-C10F-BC5D-B893-B512D9DA5BFA}"/>
              </a:ext>
            </a:extLst>
          </p:cNvPr>
          <p:cNvSpPr>
            <a:spLocks noGrp="1"/>
          </p:cNvSpPr>
          <p:nvPr>
            <p:ph type="sldNum" sz="quarter" idx="2"/>
          </p:nvPr>
        </p:nvSpPr>
        <p:spPr/>
        <p:txBody>
          <a:bodyPr/>
          <a:lstStyle/>
          <a:p>
            <a:fld id="{86CB4B4D-7CA3-9044-876B-883B54F8677D}" type="slidenum">
              <a:rPr lang="x-none" smtClean="0"/>
              <a:t>21</a:t>
            </a:fld>
            <a:endParaRPr lang="x-none"/>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182E195C-8B07-8C46-1BA2-33630F7C9E55}"/>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4F9F9BA6-3621-E6DD-F056-4E30C751FF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C8372DFA-E85A-CC07-C05B-56378C816B63}"/>
              </a:ext>
            </a:extLst>
          </p:cNvPr>
          <p:cNvSpPr txBox="1"/>
          <p:nvPr/>
        </p:nvSpPr>
        <p:spPr>
          <a:xfrm>
            <a:off x="4355866" y="318315"/>
            <a:ext cx="656444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UNDERSTANDING PHISING ATTACKS</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CROSS-BORDER JURISDICTION</a:t>
            </a:r>
          </a:p>
        </p:txBody>
      </p:sp>
      <p:sp>
        <p:nvSpPr>
          <p:cNvPr id="5" name="Rectangle 4">
            <a:extLst>
              <a:ext uri="{FF2B5EF4-FFF2-40B4-BE49-F238E27FC236}">
                <a16:creationId xmlns:a16="http://schemas.microsoft.com/office/drawing/2014/main" xmlns="" id="{E29C1FA3-D523-E28C-CB1E-D5653BD21CF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F922D783-0666-708F-B778-CF6D8345691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210D385B-2E43-E7F6-C53F-7A317BF433E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001E236A-4284-32F9-3EE9-07E7EFCE5CE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F033FF0E-B856-71FA-71F1-F208AAB119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C48100C0-CCE7-3027-2C89-6263990ECF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49" name="Image" descr="Image"/>
          <p:cNvPicPr>
            <a:picLocks noChangeAspect="1"/>
          </p:cNvPicPr>
          <p:nvPr/>
        </p:nvPicPr>
        <p:blipFill>
          <a:blip r:embed="rId4"/>
          <a:srcRect l="15139" r="52253"/>
          <a:stretch>
            <a:fillRect/>
          </a:stretch>
        </p:blipFill>
        <p:spPr>
          <a:xfrm>
            <a:off x="-573313" y="0"/>
            <a:ext cx="3577942" cy="6858000"/>
          </a:xfrm>
          <a:prstGeom prst="rect">
            <a:avLst/>
          </a:prstGeom>
          <a:ln w="12700">
            <a:miter lim="400000"/>
          </a:ln>
        </p:spPr>
      </p:pic>
      <p:sp>
        <p:nvSpPr>
          <p:cNvPr id="4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5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53" name="TextBox 30"/>
          <p:cNvSpPr txBox="1"/>
          <p:nvPr/>
        </p:nvSpPr>
        <p:spPr>
          <a:xfrm>
            <a:off x="4141936" y="1646324"/>
            <a:ext cx="7497291"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Regulatory frameworks such as the General Data Protection Regulation (GDPR) and the Payment Services Directive 2 (PSD2) impose legal obligations on financial institutions to protect customer data and enhance security measures. Compliance with these regulations is crucial to safeguarding customer information from phishing attacks.</a:t>
            </a:r>
          </a:p>
        </p:txBody>
      </p:sp>
      <p:sp>
        <p:nvSpPr>
          <p:cNvPr id="11" name="Slide Number Placeholder 10">
            <a:extLst>
              <a:ext uri="{FF2B5EF4-FFF2-40B4-BE49-F238E27FC236}">
                <a16:creationId xmlns:a16="http://schemas.microsoft.com/office/drawing/2014/main" xmlns="" id="{07667C07-AA66-2C20-54F8-EFB008DC0451}"/>
              </a:ext>
            </a:extLst>
          </p:cNvPr>
          <p:cNvSpPr>
            <a:spLocks noGrp="1"/>
          </p:cNvSpPr>
          <p:nvPr>
            <p:ph type="sldNum" sz="quarter" idx="2"/>
          </p:nvPr>
        </p:nvSpPr>
        <p:spPr/>
        <p:txBody>
          <a:bodyPr/>
          <a:lstStyle/>
          <a:p>
            <a:fld id="{86CB4B4D-7CA3-9044-876B-883B54F8677D}" type="slidenum">
              <a:rPr lang="x-none" smtClean="0"/>
              <a:t>22</a:t>
            </a:fld>
            <a:endParaRPr lang="x-none"/>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CEDBE885-F629-5D1B-323F-DB16FDEA30FE}"/>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9C2FE282-5468-E7D5-65E1-DE28FE5FA8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E4B21939-98BE-B235-9E1F-910203477855}"/>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xmlns="" id="{44FA2F46-F431-7E7A-9416-5C9110E55CC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53BFBDCC-2A87-6D4D-AAB9-0C22923E4F8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015281B5-32E0-E5C9-88EB-33B9118D91E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7DB2C568-864E-5D9B-C395-4B49DCDD2DE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1EB09729-7120-C393-3AD8-A373B7BCE6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3EBA724D-FFE8-6FE5-1056-7784E61F69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63" name="Image" descr="Image"/>
          <p:cNvPicPr>
            <a:picLocks noChangeAspect="1"/>
          </p:cNvPicPr>
          <p:nvPr/>
        </p:nvPicPr>
        <p:blipFill>
          <a:blip r:embed="rId4"/>
          <a:srcRect l="40036" r="7791"/>
          <a:stretch>
            <a:fillRect/>
          </a:stretch>
        </p:blipFill>
        <p:spPr>
          <a:xfrm>
            <a:off x="-573313" y="0"/>
            <a:ext cx="3577942" cy="6858000"/>
          </a:xfrm>
          <a:prstGeom prst="rect">
            <a:avLst/>
          </a:prstGeom>
          <a:ln w="12700">
            <a:miter lim="400000"/>
          </a:ln>
        </p:spPr>
      </p:pic>
      <p:sp>
        <p:nvSpPr>
          <p:cNvPr id="4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67" name="TextBox 30"/>
          <p:cNvSpPr txBox="1"/>
          <p:nvPr/>
        </p:nvSpPr>
        <p:spPr>
          <a:xfrm>
            <a:off x="3952068" y="1795822"/>
            <a:ext cx="7854508" cy="44183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70000"/>
              </a:lnSpc>
              <a:defRPr sz="2700" b="1" i="1">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Financial Losses for Customers and Banks:</a:t>
            </a:r>
          </a:p>
          <a:p>
            <a:pPr algn="just">
              <a:lnSpc>
                <a:spcPct val="180000"/>
              </a:lnSpc>
              <a:defRPr sz="27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Individuals who fall victim to phishing attacks may suffer significant financial losses. Cybercriminals can use the stolen information to carry out unauthorized transactions, leading to depleted bank accounts or fraudulent credit card charges. Financial institutions also face financial losses due to liability for fraudulent transactions and potential lawsuits from affected customers. </a:t>
            </a:r>
          </a:p>
        </p:txBody>
      </p:sp>
      <p:sp>
        <p:nvSpPr>
          <p:cNvPr id="11" name="Slide Number Placeholder 10">
            <a:extLst>
              <a:ext uri="{FF2B5EF4-FFF2-40B4-BE49-F238E27FC236}">
                <a16:creationId xmlns:a16="http://schemas.microsoft.com/office/drawing/2014/main" xmlns="" id="{962021D8-2B98-9EE6-FF8A-C78E5D7C3432}"/>
              </a:ext>
            </a:extLst>
          </p:cNvPr>
          <p:cNvSpPr>
            <a:spLocks noGrp="1"/>
          </p:cNvSpPr>
          <p:nvPr>
            <p:ph type="sldNum" sz="quarter" idx="2"/>
          </p:nvPr>
        </p:nvSpPr>
        <p:spPr/>
        <p:txBody>
          <a:bodyPr/>
          <a:lstStyle/>
          <a:p>
            <a:fld id="{86CB4B4D-7CA3-9044-876B-883B54F8677D}" type="slidenum">
              <a:rPr lang="x-none" smtClean="0"/>
              <a:t>23</a:t>
            </a:fld>
            <a:endParaRPr lang="x-none"/>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DF04FB9A-1E93-6A91-4566-BB035628985E}"/>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F4BC5E49-F1E3-8C36-05D1-BEB19B5B32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59287C21-A2ED-566C-6D6B-E7C92B46CC85}"/>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xmlns="" id="{98092009-2BBA-48C0-75E6-6D02238EB02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9595F2C8-9A44-E7C6-DFDE-04F012E9310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EFF5EBA3-59B6-25A8-AC14-BD90EA59B5F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1C4AA82B-84B0-721C-BD3D-F004597900F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39376CFC-0D9E-2805-E478-0584E6CB75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4B305DEC-2DB5-9A2A-3233-6F74A389B6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77" name="Image" descr="Image"/>
          <p:cNvPicPr>
            <a:picLocks noChangeAspect="1"/>
          </p:cNvPicPr>
          <p:nvPr/>
        </p:nvPicPr>
        <p:blipFill>
          <a:blip r:embed="rId4"/>
          <a:srcRect l="40036" r="7791"/>
          <a:stretch>
            <a:fillRect/>
          </a:stretch>
        </p:blipFill>
        <p:spPr>
          <a:xfrm>
            <a:off x="-573311" y="0"/>
            <a:ext cx="3577942" cy="6858000"/>
          </a:xfrm>
          <a:prstGeom prst="rect">
            <a:avLst/>
          </a:prstGeom>
          <a:ln w="12700">
            <a:miter lim="400000"/>
          </a:ln>
        </p:spPr>
      </p:pic>
      <p:sp>
        <p:nvSpPr>
          <p:cNvPr id="4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81" name="TextBox 30"/>
          <p:cNvSpPr txBox="1"/>
          <p:nvPr/>
        </p:nvSpPr>
        <p:spPr>
          <a:xfrm>
            <a:off x="3828081" y="1749327"/>
            <a:ext cx="7718155"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Reputational Damage to Financial Institutions:</a:t>
            </a:r>
            <a:r>
              <a:rPr sz="2000" u="sng" dirty="0">
                <a:solidFill>
                  <a:schemeClr val="tx1"/>
                </a:solidFill>
                <a:latin typeface="Alexandria" pitchFamily="2" charset="-78"/>
                <a:ea typeface="Times Roman"/>
                <a:cs typeface="Alexandria" pitchFamily="2" charset="-78"/>
                <a:sym typeface="Times Roman"/>
              </a:rPr>
              <a:t> </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Phishing attacks can severely damage the reputation of financial institutions. Customers lose trust in their banks' security measures, and negative publicity may deter potential clients from engaging in online banking services. Restoring the reputation of an affected financial institution requires significant effort and resources.</a:t>
            </a:r>
          </a:p>
        </p:txBody>
      </p:sp>
      <p:sp>
        <p:nvSpPr>
          <p:cNvPr id="11" name="Slide Number Placeholder 10">
            <a:extLst>
              <a:ext uri="{FF2B5EF4-FFF2-40B4-BE49-F238E27FC236}">
                <a16:creationId xmlns:a16="http://schemas.microsoft.com/office/drawing/2014/main" xmlns="" id="{E4AB8591-348C-BCFA-1304-0E51482A2C7A}"/>
              </a:ext>
            </a:extLst>
          </p:cNvPr>
          <p:cNvSpPr>
            <a:spLocks noGrp="1"/>
          </p:cNvSpPr>
          <p:nvPr>
            <p:ph type="sldNum" sz="quarter" idx="2"/>
          </p:nvPr>
        </p:nvSpPr>
        <p:spPr/>
        <p:txBody>
          <a:bodyPr/>
          <a:lstStyle/>
          <a:p>
            <a:fld id="{86CB4B4D-7CA3-9044-876B-883B54F8677D}" type="slidenum">
              <a:rPr lang="x-none" smtClean="0"/>
              <a:t>24</a:t>
            </a:fld>
            <a:endParaRPr lang="x-none"/>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7BB61D4E-01E3-4426-26D2-714256BF0E26}"/>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3A6488B2-BBD9-3AD5-7EE2-E7C1C068F4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72036365-1A02-47EC-E43A-CBD567409BEA}"/>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xmlns="" id="{F225A80B-783A-9441-1188-F2C666D4F91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A32BBDE5-EA57-BE80-BD9C-3C24C06C299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413F436C-D2C1-49D0-6D89-702A29D00C3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C57DC2CA-F951-71D9-04EE-2ABA839C084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8A045CB9-5168-EA13-917D-0D7A65AAD1A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85F22DB5-688E-8BC3-0C8F-55184A232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91" name="Image" descr="Image"/>
          <p:cNvPicPr>
            <a:picLocks noChangeAspect="1"/>
          </p:cNvPicPr>
          <p:nvPr/>
        </p:nvPicPr>
        <p:blipFill>
          <a:blip r:embed="rId4"/>
          <a:srcRect l="40036" r="7791"/>
          <a:stretch>
            <a:fillRect/>
          </a:stretch>
        </p:blipFill>
        <p:spPr>
          <a:xfrm>
            <a:off x="-573314" y="0"/>
            <a:ext cx="3577942" cy="6858000"/>
          </a:xfrm>
          <a:prstGeom prst="rect">
            <a:avLst/>
          </a:prstGeom>
          <a:ln w="12700">
            <a:miter lim="400000"/>
          </a:ln>
        </p:spPr>
      </p:pic>
      <p:sp>
        <p:nvSpPr>
          <p:cNvPr id="49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95" name="TextBox 30"/>
          <p:cNvSpPr txBox="1"/>
          <p:nvPr/>
        </p:nvSpPr>
        <p:spPr>
          <a:xfrm>
            <a:off x="3828081" y="1565550"/>
            <a:ext cx="8239881" cy="5003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7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Legal Liability and Responsibility:</a:t>
            </a:r>
          </a:p>
          <a:p>
            <a:pPr algn="just">
              <a:lnSpc>
                <a:spcPct val="180000"/>
              </a:lnSpc>
              <a:defRPr sz="27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Financial institutions have a legal responsibility to safeguard their customers' data and protect them from cyber threats. Failure to implement adequate security measures could expose the institution to legal liability for any damages incurred by customers due to phishing attacks. Digital law professionals play a vital role in advising financial institutions on legal compliance and risk management in the face of such cyber threats.</a:t>
            </a:r>
          </a:p>
        </p:txBody>
      </p:sp>
      <p:sp>
        <p:nvSpPr>
          <p:cNvPr id="11" name="Slide Number Placeholder 10">
            <a:extLst>
              <a:ext uri="{FF2B5EF4-FFF2-40B4-BE49-F238E27FC236}">
                <a16:creationId xmlns:a16="http://schemas.microsoft.com/office/drawing/2014/main" xmlns="" id="{73A3B7E0-E7BC-911A-49B9-3CEF678004A0}"/>
              </a:ext>
            </a:extLst>
          </p:cNvPr>
          <p:cNvSpPr>
            <a:spLocks noGrp="1"/>
          </p:cNvSpPr>
          <p:nvPr>
            <p:ph type="sldNum" sz="quarter" idx="2"/>
          </p:nvPr>
        </p:nvSpPr>
        <p:spPr/>
        <p:txBody>
          <a:bodyPr/>
          <a:lstStyle/>
          <a:p>
            <a:fld id="{86CB4B4D-7CA3-9044-876B-883B54F8677D}" type="slidenum">
              <a:rPr lang="x-none" smtClean="0"/>
              <a:t>25</a:t>
            </a:fld>
            <a:endParaRPr lang="x-none"/>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D7C03CC8-0BBD-A4CA-7A2C-03A3454EB2CE}"/>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BA16EAFF-57F9-1F6F-A545-2E922F8AC9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127FB39F-C81F-D16A-D1BF-E53C3DFB96A4}"/>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xmlns="" id="{E29BAD0D-7B2E-8ED5-44DC-B43F4D01F66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560FFF5A-B771-2D2D-A518-755926603F3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C58B36DD-91A9-C1A9-E902-F907141D8C8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BABCEB5B-8996-FB63-5654-72DC91A8540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61E308F1-734B-1A6B-20FA-39B8C33930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354A15F4-B995-D3E7-06CB-4602F85201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05" name="Image" descr="Image"/>
          <p:cNvPicPr>
            <a:picLocks noChangeAspect="1"/>
          </p:cNvPicPr>
          <p:nvPr/>
        </p:nvPicPr>
        <p:blipFill>
          <a:blip r:embed="rId4"/>
          <a:srcRect l="40036" r="7791"/>
          <a:stretch>
            <a:fillRect/>
          </a:stretch>
        </p:blipFill>
        <p:spPr>
          <a:xfrm>
            <a:off x="-573314" y="0"/>
            <a:ext cx="3577942" cy="6858000"/>
          </a:xfrm>
          <a:prstGeom prst="rect">
            <a:avLst/>
          </a:prstGeom>
          <a:ln w="12700">
            <a:miter lim="400000"/>
          </a:ln>
        </p:spPr>
      </p:pic>
      <p:sp>
        <p:nvSpPr>
          <p:cNvPr id="50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09" name="TextBox 30"/>
          <p:cNvSpPr txBox="1"/>
          <p:nvPr/>
        </p:nvSpPr>
        <p:spPr>
          <a:xfrm>
            <a:off x="3695318" y="1550051"/>
            <a:ext cx="8201006"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7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Future Trends in Phishing and Online Banking:</a:t>
            </a:r>
          </a:p>
          <a:p>
            <a:pPr algn="just">
              <a:lnSpc>
                <a:spcPct val="180000"/>
              </a:lnSpc>
              <a:defRPr sz="27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technology continues to advance, so do the techniques employed by cybercriminals. Phishing attacks are expected to become more sophisticated, leveraging artificial intelligence (AI) and machine learning to craft highly convincing messages and spoofed websites. AI-powered phishing attacks can analyze large datasets to identify potential victims, personalize messages, and evade traditional security measures.</a:t>
            </a:r>
          </a:p>
        </p:txBody>
      </p:sp>
      <p:sp>
        <p:nvSpPr>
          <p:cNvPr id="11" name="Slide Number Placeholder 10">
            <a:extLst>
              <a:ext uri="{FF2B5EF4-FFF2-40B4-BE49-F238E27FC236}">
                <a16:creationId xmlns:a16="http://schemas.microsoft.com/office/drawing/2014/main" xmlns="" id="{F66F0BC6-3552-38B5-C3A4-321B6C660E63}"/>
              </a:ext>
            </a:extLst>
          </p:cNvPr>
          <p:cNvSpPr>
            <a:spLocks noGrp="1"/>
          </p:cNvSpPr>
          <p:nvPr>
            <p:ph type="sldNum" sz="quarter" idx="2"/>
          </p:nvPr>
        </p:nvSpPr>
        <p:spPr/>
        <p:txBody>
          <a:bodyPr/>
          <a:lstStyle/>
          <a:p>
            <a:fld id="{86CB4B4D-7CA3-9044-876B-883B54F8677D}" type="slidenum">
              <a:rPr lang="x-none" smtClean="0"/>
              <a:t>26</a:t>
            </a:fld>
            <a:endParaRPr lang="x-none"/>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F04073B2-2963-D37F-F38E-23D15E86D5CE}"/>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1A4AF2EC-771A-E666-BC29-D5D95751B9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FC0B39FC-DDC6-695A-6D06-7B72E260D098}"/>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xmlns="" id="{AB26F8A9-EF23-2527-6DEC-8843E6516E8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2B4CC17B-2191-A3CC-CC10-E26229FBD49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5506F709-60EA-B1CE-8A21-47969EB7CD4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03FFEB87-F1BF-6535-CE93-B394C1B4F21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8E02EB59-5808-650D-2012-D51E06A9D3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9463D32B-9EA2-3F09-610B-1A693CB0A7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19" name="Image" descr="Image"/>
          <p:cNvPicPr>
            <a:picLocks noChangeAspect="1"/>
          </p:cNvPicPr>
          <p:nvPr/>
        </p:nvPicPr>
        <p:blipFill>
          <a:blip r:embed="rId4"/>
          <a:srcRect l="40036" r="7791"/>
          <a:stretch>
            <a:fillRect/>
          </a:stretch>
        </p:blipFill>
        <p:spPr>
          <a:xfrm>
            <a:off x="-573314" y="0"/>
            <a:ext cx="3577942" cy="6858000"/>
          </a:xfrm>
          <a:prstGeom prst="rect">
            <a:avLst/>
          </a:prstGeom>
          <a:ln w="12700">
            <a:miter lim="400000"/>
          </a:ln>
        </p:spPr>
      </p:pic>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23" name="TextBox 30"/>
          <p:cNvSpPr txBox="1"/>
          <p:nvPr/>
        </p:nvSpPr>
        <p:spPr>
          <a:xfrm>
            <a:off x="3704096" y="1565550"/>
            <a:ext cx="8176730"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7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Mobile Phishing:</a:t>
            </a:r>
          </a:p>
          <a:p>
            <a:pPr algn="just">
              <a:lnSpc>
                <a:spcPct val="180000"/>
              </a:lnSpc>
              <a:defRPr sz="27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With the increasing use of smartphones and mobile devices for online banking, mobile phishing is likely to surge in the future. Cybercriminals may target users through SMS messages, social media apps, and mobile email clients. Mobile-specific phishing attacks, known as "smishing," will exploit the sense of urgency and trust associated with mobile notifications to trick users into divulging sensitive information.</a:t>
            </a:r>
          </a:p>
        </p:txBody>
      </p:sp>
      <p:sp>
        <p:nvSpPr>
          <p:cNvPr id="11" name="Slide Number Placeholder 10">
            <a:extLst>
              <a:ext uri="{FF2B5EF4-FFF2-40B4-BE49-F238E27FC236}">
                <a16:creationId xmlns:a16="http://schemas.microsoft.com/office/drawing/2014/main" xmlns="" id="{7A3A77F1-3D63-78C4-C942-28C267D6370A}"/>
              </a:ext>
            </a:extLst>
          </p:cNvPr>
          <p:cNvSpPr>
            <a:spLocks noGrp="1"/>
          </p:cNvSpPr>
          <p:nvPr>
            <p:ph type="sldNum" sz="quarter" idx="2"/>
          </p:nvPr>
        </p:nvSpPr>
        <p:spPr/>
        <p:txBody>
          <a:bodyPr/>
          <a:lstStyle/>
          <a:p>
            <a:fld id="{86CB4B4D-7CA3-9044-876B-883B54F8677D}" type="slidenum">
              <a:rPr lang="x-none" smtClean="0"/>
              <a:t>27</a:t>
            </a:fld>
            <a:endParaRPr lang="x-none"/>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2C3C94C3-DFF9-B0E8-9AFB-6881A493B578}"/>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A93419F6-A452-CE7E-E6EE-3C083D1EE6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C3532F58-AF7D-F3CB-4B68-B93F1B801F80}"/>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xmlns="" id="{15B37C03-D9CA-D1FE-5505-F6DDCC8E175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6F2C884B-A9AF-991B-5A94-91936DE3D2C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37300870-9B86-7B23-F5B5-5C3A983BBBC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A729116A-1CE8-6E21-1A91-88096AB39A3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2A042659-548C-4103-52E7-437FBB893A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CBDFA4B6-1F52-8368-A9C1-4737DFE7E5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33" name="Image" descr="Image"/>
          <p:cNvPicPr>
            <a:picLocks noChangeAspect="1"/>
          </p:cNvPicPr>
          <p:nvPr/>
        </p:nvPicPr>
        <p:blipFill>
          <a:blip r:embed="rId4"/>
          <a:srcRect l="40036" r="7791"/>
          <a:stretch>
            <a:fillRect/>
          </a:stretch>
        </p:blipFill>
        <p:spPr>
          <a:xfrm>
            <a:off x="-573313" y="0"/>
            <a:ext cx="3577942" cy="6858000"/>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37" name="TextBox 30"/>
          <p:cNvSpPr txBox="1"/>
          <p:nvPr/>
        </p:nvSpPr>
        <p:spPr>
          <a:xfrm>
            <a:off x="3626657" y="1833325"/>
            <a:ext cx="8347158"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Voice Phishing:</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rise of voice-controlled devices and virtual assistants presents new opportunities for cybercriminals. Voice phishing, or "vishing," involves using voice interactions to deceive users into disclosing confidential data. Through sophisticated voice synthesis technology, attackers can impersonate trusted entities or contacts, making vishing attacks harder to detect.</a:t>
            </a:r>
          </a:p>
        </p:txBody>
      </p:sp>
      <p:sp>
        <p:nvSpPr>
          <p:cNvPr id="11" name="Slide Number Placeholder 10">
            <a:extLst>
              <a:ext uri="{FF2B5EF4-FFF2-40B4-BE49-F238E27FC236}">
                <a16:creationId xmlns:a16="http://schemas.microsoft.com/office/drawing/2014/main" xmlns="" id="{C1470601-BCA7-424E-37D2-25B3E1F910EA}"/>
              </a:ext>
            </a:extLst>
          </p:cNvPr>
          <p:cNvSpPr>
            <a:spLocks noGrp="1"/>
          </p:cNvSpPr>
          <p:nvPr>
            <p:ph type="sldNum" sz="quarter" idx="2"/>
          </p:nvPr>
        </p:nvSpPr>
        <p:spPr/>
        <p:txBody>
          <a:bodyPr/>
          <a:lstStyle/>
          <a:p>
            <a:fld id="{86CB4B4D-7CA3-9044-876B-883B54F8677D}" type="slidenum">
              <a:rPr lang="x-none" smtClean="0"/>
              <a:t>28</a:t>
            </a:fld>
            <a:endParaRPr lang="x-none"/>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F848545A-7390-C025-E0CC-3CEB216DC0AE}"/>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783D48A2-AED3-D600-C652-04ACE7B384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BCF68C3D-4E7A-5336-AEB2-058A45AA5B70}"/>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xmlns="" id="{70B3B37D-6686-BCE5-39EB-E5E5F1684BA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33664E8E-5065-0729-3EF1-F7FCFC8C5CA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C2519FCB-83DF-2549-272E-143D5855D70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31A39170-DD35-0709-D4DF-C53829558ED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F0BA702A-6CD0-BC73-664C-CE57800C00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C49BD909-0707-2515-C839-AD76610D57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47" name="Image" descr="Image"/>
          <p:cNvPicPr>
            <a:picLocks noChangeAspect="1"/>
          </p:cNvPicPr>
          <p:nvPr/>
        </p:nvPicPr>
        <p:blipFill>
          <a:blip r:embed="rId4"/>
          <a:srcRect l="40036" r="7791"/>
          <a:stretch>
            <a:fillRect/>
          </a:stretch>
        </p:blipFill>
        <p:spPr>
          <a:xfrm>
            <a:off x="-573312" y="0"/>
            <a:ext cx="3577942" cy="6858000"/>
          </a:xfrm>
          <a:prstGeom prst="rect">
            <a:avLst/>
          </a:prstGeom>
          <a:ln w="12700">
            <a:miter lim="400000"/>
          </a:ln>
        </p:spPr>
      </p:pic>
      <p:sp>
        <p:nvSpPr>
          <p:cNvPr id="54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4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51" name="TextBox 30"/>
          <p:cNvSpPr txBox="1"/>
          <p:nvPr/>
        </p:nvSpPr>
        <p:spPr>
          <a:xfrm>
            <a:off x="3828082" y="1926315"/>
            <a:ext cx="8052744"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Blockchain Implications: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While blockchain technology offers enhanced security for financial transactions, it may also impact phishing attacks. Blockchain's decentralized nature and cryptographic protocols can potentially thwart traditional phishing methods. However, as the technology evolves, cybercriminals may find new ways to exploit vulnerabilities in blockchain-based systems.</a:t>
            </a:r>
          </a:p>
        </p:txBody>
      </p:sp>
      <p:sp>
        <p:nvSpPr>
          <p:cNvPr id="11" name="Slide Number Placeholder 10">
            <a:extLst>
              <a:ext uri="{FF2B5EF4-FFF2-40B4-BE49-F238E27FC236}">
                <a16:creationId xmlns:a16="http://schemas.microsoft.com/office/drawing/2014/main" xmlns="" id="{562DCECB-70A8-6341-013C-A55A4B6B95EE}"/>
              </a:ext>
            </a:extLst>
          </p:cNvPr>
          <p:cNvSpPr>
            <a:spLocks noGrp="1"/>
          </p:cNvSpPr>
          <p:nvPr>
            <p:ph type="sldNum" sz="quarter" idx="2"/>
          </p:nvPr>
        </p:nvSpPr>
        <p:spPr/>
        <p:txBody>
          <a:bodyPr/>
          <a:lstStyle/>
          <a:p>
            <a:fld id="{86CB4B4D-7CA3-9044-876B-883B54F8677D}" type="slidenum">
              <a:rPr lang="x-none" smtClean="0"/>
              <a:t>29</a:t>
            </a:fld>
            <a:endParaRPr lang="x-none"/>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6E7A0BFA-FE24-D9AD-02BE-2FB78BB2C590}"/>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FC53B75B-99B0-D95F-21E0-45230453E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04ED5C88-B160-FBE4-C06E-CF112212B90E}"/>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xmlns="" id="{9F89BC3C-2A58-972E-7D6E-989954925F6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1D345711-0D9F-FAF6-C526-8B13B0458B5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DE4B40FE-B91F-347E-D696-DD4C16EF4C3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78D2C749-2C20-4A4B-F46C-BD188B52537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93FC6668-8E66-9DFB-4C4F-A2DB80A2E2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ABA0D93E-5AC4-82E1-7FE9-D5642DD245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61" name="Image" descr="Image"/>
          <p:cNvPicPr>
            <a:picLocks noChangeAspect="1"/>
          </p:cNvPicPr>
          <p:nvPr/>
        </p:nvPicPr>
        <p:blipFill>
          <a:blip r:embed="rId4"/>
          <a:srcRect l="40036" r="7791"/>
          <a:stretch>
            <a:fillRect/>
          </a:stretch>
        </p:blipFill>
        <p:spPr>
          <a:xfrm>
            <a:off x="-573314" y="0"/>
            <a:ext cx="3577942" cy="6858000"/>
          </a:xfrm>
          <a:prstGeom prst="rect">
            <a:avLst/>
          </a:prstGeom>
          <a:ln w="12700">
            <a:miter lim="400000"/>
          </a:ln>
        </p:spPr>
      </p:pic>
      <p:sp>
        <p:nvSpPr>
          <p:cNvPr id="56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65" name="TextBox 30"/>
          <p:cNvSpPr txBox="1"/>
          <p:nvPr/>
        </p:nvSpPr>
        <p:spPr>
          <a:xfrm>
            <a:off x="3859078" y="1693841"/>
            <a:ext cx="8021747"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Anti-Phishing Solutions: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a defense against evolving phishing techniques, behavioral biometrics are gaining traction. Analyzing users' unique behavioral patterns, such as typing speed and mouse movements, can help identify suspicious activities and detect unauthorized access attempts. Anti-phishing solutions based on behavioral biometrics are expected to play a crucial role in securing online banking platforms.</a:t>
            </a:r>
            <a:r>
              <a:rPr sz="2000" dirty="0">
                <a:solidFill>
                  <a:schemeClr val="tx1"/>
                </a:solidFill>
                <a:latin typeface="Alexandria" pitchFamily="2" charset="-78"/>
                <a:ea typeface="Times Roman"/>
                <a:cs typeface="Alexandria" pitchFamily="2" charset="-78"/>
                <a:sym typeface="Times Roman"/>
              </a:rPr>
              <a:t> </a:t>
            </a:r>
          </a:p>
        </p:txBody>
      </p:sp>
      <p:sp>
        <p:nvSpPr>
          <p:cNvPr id="11" name="Slide Number Placeholder 10">
            <a:extLst>
              <a:ext uri="{FF2B5EF4-FFF2-40B4-BE49-F238E27FC236}">
                <a16:creationId xmlns:a16="http://schemas.microsoft.com/office/drawing/2014/main" xmlns="" id="{117846E8-C3D0-AB8B-0FBA-2F6784252174}"/>
              </a:ext>
            </a:extLst>
          </p:cNvPr>
          <p:cNvSpPr>
            <a:spLocks noGrp="1"/>
          </p:cNvSpPr>
          <p:nvPr>
            <p:ph type="sldNum" sz="quarter" idx="2"/>
          </p:nvPr>
        </p:nvSpPr>
        <p:spPr/>
        <p:txBody>
          <a:bodyPr/>
          <a:lstStyle/>
          <a:p>
            <a:fld id="{86CB4B4D-7CA3-9044-876B-883B54F8677D}" type="slidenum">
              <a:rPr lang="x-none" smtClean="0"/>
              <a:t>30</a:t>
            </a:fld>
            <a:endParaRPr lang="x-none"/>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87A2BC77-D425-9F3A-F9D7-2A6328CEC2BC}"/>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D30500F2-F7E8-97DD-13C9-B4DDF6D173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2481195B-A755-81DC-9405-8D6399700B75}"/>
              </a:ext>
            </a:extLst>
          </p:cNvPr>
          <p:cNvSpPr txBox="1"/>
          <p:nvPr/>
        </p:nvSpPr>
        <p:spPr>
          <a:xfrm>
            <a:off x="4355866" y="318315"/>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IMPACT OF PHISHING ON ONLINE BANKING</a:t>
            </a:r>
          </a:p>
        </p:txBody>
      </p:sp>
      <p:sp>
        <p:nvSpPr>
          <p:cNvPr id="5" name="Rectangle 4">
            <a:extLst>
              <a:ext uri="{FF2B5EF4-FFF2-40B4-BE49-F238E27FC236}">
                <a16:creationId xmlns:a16="http://schemas.microsoft.com/office/drawing/2014/main" xmlns="" id="{2A0DD078-E7C3-5CC5-5FC8-EE4E1361B91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D4C1EB08-C5EE-7E31-36AE-1339DD5F964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5C7F7F99-E327-4AFE-0216-9E998D9453C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FDD98DA7-F684-591D-6FA2-133872B8C56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08128831-2DC1-A343-C0D6-89EBA99F248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24CAF75D-2C64-D837-6B84-024DB97448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75" name="Image" descr="Image"/>
          <p:cNvPicPr>
            <a:picLocks noChangeAspect="1"/>
          </p:cNvPicPr>
          <p:nvPr/>
        </p:nvPicPr>
        <p:blipFill>
          <a:blip r:embed="rId4"/>
          <a:srcRect l="40036" r="7791"/>
          <a:stretch>
            <a:fillRect/>
          </a:stretch>
        </p:blipFill>
        <p:spPr>
          <a:xfrm>
            <a:off x="-573314" y="0"/>
            <a:ext cx="3577942" cy="6858000"/>
          </a:xfrm>
          <a:prstGeom prst="rect">
            <a:avLst/>
          </a:prstGeom>
          <a:ln w="12700">
            <a:miter lim="400000"/>
          </a:ln>
        </p:spPr>
      </p:pic>
      <p:sp>
        <p:nvSpPr>
          <p:cNvPr id="5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7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79" name="TextBox 30"/>
          <p:cNvSpPr txBox="1"/>
          <p:nvPr/>
        </p:nvSpPr>
        <p:spPr>
          <a:xfrm>
            <a:off x="3936569" y="1740982"/>
            <a:ext cx="7888928"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While technology can aid in countering phishing attacks, user education and awareness remain fundamental. Digital law professionals, financial institutions, and cybersecurity experts must collaborate to raise awareness among online banking customers about the latest phishing trends and prevention strategies.</a:t>
            </a:r>
          </a:p>
        </p:txBody>
      </p:sp>
      <p:sp>
        <p:nvSpPr>
          <p:cNvPr id="11" name="Slide Number Placeholder 10">
            <a:extLst>
              <a:ext uri="{FF2B5EF4-FFF2-40B4-BE49-F238E27FC236}">
                <a16:creationId xmlns:a16="http://schemas.microsoft.com/office/drawing/2014/main" xmlns="" id="{C078B707-DA76-3794-9796-02A0F53D51C8}"/>
              </a:ext>
            </a:extLst>
          </p:cNvPr>
          <p:cNvSpPr>
            <a:spLocks noGrp="1"/>
          </p:cNvSpPr>
          <p:nvPr>
            <p:ph type="sldNum" sz="quarter" idx="2"/>
          </p:nvPr>
        </p:nvSpPr>
        <p:spPr/>
        <p:txBody>
          <a:bodyPr/>
          <a:lstStyle/>
          <a:p>
            <a:fld id="{86CB4B4D-7CA3-9044-876B-883B54F8677D}" type="slidenum">
              <a:rPr lang="x-none" smtClean="0"/>
              <a:t>31</a:t>
            </a:fld>
            <a:endParaRPr lang="x-none"/>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xmlns="" id="{7EF1A453-59A9-1A1A-2AAC-C65724A8F397}"/>
              </a:ext>
            </a:extLst>
          </p:cNvPr>
          <p:cNvSpPr>
            <a:spLocks noGrp="1"/>
          </p:cNvSpPr>
          <p:nvPr>
            <p:ph type="pic" idx="21"/>
          </p:nvPr>
        </p:nvSpPr>
        <p:spPr>
          <a:xfrm>
            <a:off x="-1" y="-1"/>
            <a:ext cx="12192001" cy="6858001"/>
          </a:xfrm>
        </p:spPr>
        <p:txBody>
          <a:bodyPr/>
          <a:lstStyle/>
          <a:p>
            <a:endParaRPr lang="x-none"/>
          </a:p>
        </p:txBody>
      </p:sp>
      <p:pic>
        <p:nvPicPr>
          <p:cNvPr id="12" name="Picture 11" descr="A white and grey background&#10;&#10;Description automatically generated">
            <a:extLst>
              <a:ext uri="{FF2B5EF4-FFF2-40B4-BE49-F238E27FC236}">
                <a16:creationId xmlns:a16="http://schemas.microsoft.com/office/drawing/2014/main" xmlns="" id="{2233717E-27C7-7FAC-1971-31AF896BEA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xmlns="" id="{11D265ED-A778-1DDA-FAE8-6F9B39397C31}"/>
              </a:ext>
            </a:extLst>
          </p:cNvPr>
          <p:cNvSpPr txBox="1"/>
          <p:nvPr/>
        </p:nvSpPr>
        <p:spPr>
          <a:xfrm>
            <a:off x="4355866" y="318315"/>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FUTURE TRENDS IN PHISHING</a:t>
            </a:r>
          </a:p>
        </p:txBody>
      </p:sp>
      <p:sp>
        <p:nvSpPr>
          <p:cNvPr id="14" name="Rectangle 13">
            <a:extLst>
              <a:ext uri="{FF2B5EF4-FFF2-40B4-BE49-F238E27FC236}">
                <a16:creationId xmlns:a16="http://schemas.microsoft.com/office/drawing/2014/main" xmlns="" id="{88F46424-4626-E75A-DF20-92ACD11F348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xmlns="" id="{046A72DC-116B-7D6C-79B3-AF7E3618B2A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xmlns="" id="{88D7BD79-861D-E050-D732-C3842915480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xmlns="" id="{60E6E34D-9208-18BB-4C9F-D283A8056FD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18" name="TextBox 17">
            <a:extLst>
              <a:ext uri="{FF2B5EF4-FFF2-40B4-BE49-F238E27FC236}">
                <a16:creationId xmlns:a16="http://schemas.microsoft.com/office/drawing/2014/main" xmlns="" id="{6899C967-24AF-BEA0-DB03-2FF2BD6BB0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9" name="Graphic 21">
            <a:extLst>
              <a:ext uri="{FF2B5EF4-FFF2-40B4-BE49-F238E27FC236}">
                <a16:creationId xmlns:a16="http://schemas.microsoft.com/office/drawing/2014/main" xmlns="" id="{6C78EBCF-CA71-EF9D-9A0F-FEA32CA95F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89" name="Image" descr="Image"/>
          <p:cNvPicPr>
            <a:picLocks noChangeAspect="1"/>
          </p:cNvPicPr>
          <p:nvPr/>
        </p:nvPicPr>
        <p:blipFill>
          <a:blip r:embed="rId4"/>
          <a:srcRect l="26341" r="44225"/>
          <a:stretch>
            <a:fillRect/>
          </a:stretch>
        </p:blipFill>
        <p:spPr>
          <a:xfrm>
            <a:off x="-573315" y="0"/>
            <a:ext cx="3577942" cy="6858000"/>
          </a:xfrm>
          <a:prstGeom prst="rect">
            <a:avLst/>
          </a:prstGeom>
          <a:ln w="12700">
            <a:miter lim="400000"/>
          </a:ln>
        </p:spPr>
      </p:pic>
      <p:sp>
        <p:nvSpPr>
          <p:cNvPr id="5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93" name="TextBox 30"/>
          <p:cNvSpPr txBox="1"/>
          <p:nvPr/>
        </p:nvSpPr>
        <p:spPr>
          <a:xfrm>
            <a:off x="3766088" y="1733828"/>
            <a:ext cx="7919634"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legal landscape faces continuous challenges as the cyber threat landscape evolves. Phishing attacks are becoming increasingly sophisticated, making it harder to detect and prosecute cybercriminals. Legal professionals must keep abreast of emerging technologies, attack vectors, and evolving phishing techniques to effectively address these threats.</a:t>
            </a:r>
          </a:p>
        </p:txBody>
      </p:sp>
      <p:sp>
        <p:nvSpPr>
          <p:cNvPr id="20" name="Slide Number Placeholder 19">
            <a:extLst>
              <a:ext uri="{FF2B5EF4-FFF2-40B4-BE49-F238E27FC236}">
                <a16:creationId xmlns:a16="http://schemas.microsoft.com/office/drawing/2014/main" xmlns="" id="{C41AE07E-80A2-1EAE-D4B9-403EACE200AD}"/>
              </a:ext>
            </a:extLst>
          </p:cNvPr>
          <p:cNvSpPr>
            <a:spLocks noGrp="1"/>
          </p:cNvSpPr>
          <p:nvPr>
            <p:ph type="sldNum" sz="quarter" idx="2"/>
          </p:nvPr>
        </p:nvSpPr>
        <p:spPr/>
        <p:txBody>
          <a:bodyPr/>
          <a:lstStyle/>
          <a:p>
            <a:fld id="{86CB4B4D-7CA3-9044-876B-883B54F8677D}" type="slidenum">
              <a:rPr lang="x-none" smtClean="0"/>
              <a:t>32</a:t>
            </a:fld>
            <a:endParaRPr lang="x-none"/>
          </a:p>
        </p:txBody>
      </p:sp>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xmlns="" id="{54ECBAEC-7723-0354-5A37-FDF3B2BBB41A}"/>
              </a:ext>
            </a:extLst>
          </p:cNvPr>
          <p:cNvSpPr>
            <a:spLocks noGrp="1"/>
          </p:cNvSpPr>
          <p:nvPr>
            <p:ph type="pic" idx="21"/>
          </p:nvPr>
        </p:nvSpPr>
        <p:spPr>
          <a:xfrm>
            <a:off x="-1" y="-1"/>
            <a:ext cx="12192001" cy="6858001"/>
          </a:xfrm>
        </p:spPr>
        <p:txBody>
          <a:bodyPr/>
          <a:lstStyle/>
          <a:p>
            <a:endParaRPr lang="x-none"/>
          </a:p>
        </p:txBody>
      </p:sp>
      <p:pic>
        <p:nvPicPr>
          <p:cNvPr id="5" name="Picture 4" descr="A white and grey background&#10;&#10;Description automatically generated">
            <a:extLst>
              <a:ext uri="{FF2B5EF4-FFF2-40B4-BE49-F238E27FC236}">
                <a16:creationId xmlns:a16="http://schemas.microsoft.com/office/drawing/2014/main" xmlns="" id="{80E0E7BF-974F-5F44-D9F5-21534A2313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xmlns="" id="{8379F3A9-AF6B-413B-A9BB-62EE782910C1}"/>
              </a:ext>
            </a:extLst>
          </p:cNvPr>
          <p:cNvSpPr txBox="1"/>
          <p:nvPr/>
        </p:nvSpPr>
        <p:spPr>
          <a:xfrm>
            <a:off x="4355866" y="318315"/>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CHALLENGES IN THE FUTUTRE</a:t>
            </a:r>
          </a:p>
        </p:txBody>
      </p:sp>
      <p:sp>
        <p:nvSpPr>
          <p:cNvPr id="7" name="Rectangle 6">
            <a:extLst>
              <a:ext uri="{FF2B5EF4-FFF2-40B4-BE49-F238E27FC236}">
                <a16:creationId xmlns:a16="http://schemas.microsoft.com/office/drawing/2014/main" xmlns="" id="{0EE35483-FE15-9F9C-0E59-556CEADC00A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xmlns="" id="{86C4ABD6-A4C3-B520-782F-8389B996969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xmlns="" id="{DE4805E7-93C7-458A-A5E4-A46A944AAD8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xmlns="" id="{73E9175B-F22E-8DBE-1581-0CC77876A02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11" name="TextBox 10">
            <a:extLst>
              <a:ext uri="{FF2B5EF4-FFF2-40B4-BE49-F238E27FC236}">
                <a16:creationId xmlns:a16="http://schemas.microsoft.com/office/drawing/2014/main" xmlns="" id="{2B353BDD-4BE5-1356-41F7-EEF336F9F2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2" name="Graphic 21">
            <a:extLst>
              <a:ext uri="{FF2B5EF4-FFF2-40B4-BE49-F238E27FC236}">
                <a16:creationId xmlns:a16="http://schemas.microsoft.com/office/drawing/2014/main" xmlns="" id="{89F508BB-E903-22E0-5475-58EED68290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03" name="Image" descr="Image"/>
          <p:cNvPicPr>
            <a:picLocks noChangeAspect="1"/>
          </p:cNvPicPr>
          <p:nvPr/>
        </p:nvPicPr>
        <p:blipFill>
          <a:blip r:embed="rId4"/>
          <a:srcRect l="38256" r="26961"/>
          <a:stretch>
            <a:fillRect/>
          </a:stretch>
        </p:blipFill>
        <p:spPr>
          <a:xfrm>
            <a:off x="-573313" y="0"/>
            <a:ext cx="3577942" cy="6858000"/>
          </a:xfrm>
          <a:prstGeom prst="rect">
            <a:avLst/>
          </a:prstGeom>
          <a:ln w="12700">
            <a:miter lim="400000"/>
          </a:ln>
        </p:spPr>
      </p:pic>
      <p:sp>
        <p:nvSpPr>
          <p:cNvPr id="6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07" name="TextBox 30"/>
          <p:cNvSpPr txBox="1"/>
          <p:nvPr/>
        </p:nvSpPr>
        <p:spPr>
          <a:xfrm>
            <a:off x="3679819" y="1174168"/>
            <a:ext cx="8126757" cy="5003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26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Attribution and Identifying Perpetrators:</a:t>
            </a:r>
          </a:p>
          <a:p>
            <a:pPr algn="just">
              <a:lnSpc>
                <a:spcPct val="180000"/>
              </a:lnSpc>
              <a:defRPr sz="26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One of the primary legal challenges in phishing cases is identifying the perpetrators and attributing the attacks to specific individuals or groups. Cybercriminals often use techniques to conceal their identities and route attacks through multiple countries, making it challenging for law enforcement to trace the origins of the attacks. Legal experts must work with cybersecurity professionals to gather sufficient digital evidence to identify and prosecute the culprits.</a:t>
            </a:r>
          </a:p>
        </p:txBody>
      </p:sp>
      <p:sp>
        <p:nvSpPr>
          <p:cNvPr id="13" name="Slide Number Placeholder 12">
            <a:extLst>
              <a:ext uri="{FF2B5EF4-FFF2-40B4-BE49-F238E27FC236}">
                <a16:creationId xmlns:a16="http://schemas.microsoft.com/office/drawing/2014/main" xmlns="" id="{5739076D-9B71-8201-3859-0874912A5BEB}"/>
              </a:ext>
            </a:extLst>
          </p:cNvPr>
          <p:cNvSpPr>
            <a:spLocks noGrp="1"/>
          </p:cNvSpPr>
          <p:nvPr>
            <p:ph type="sldNum" sz="quarter" idx="2"/>
          </p:nvPr>
        </p:nvSpPr>
        <p:spPr/>
        <p:txBody>
          <a:bodyPr/>
          <a:lstStyle/>
          <a:p>
            <a:fld id="{86CB4B4D-7CA3-9044-876B-883B54F8677D}" type="slidenum">
              <a:rPr lang="x-none" smtClean="0"/>
              <a:t>33</a:t>
            </a:fld>
            <a:endParaRPr lang="x-none"/>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8674FE6A-0680-0780-A1FE-0115DAB9BE5C}"/>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146CDB54-D9AB-F705-5EEC-247DFADF15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1AFAA7BD-7158-6A4C-827B-B9D9983A91DF}"/>
              </a:ext>
            </a:extLst>
          </p:cNvPr>
          <p:cNvSpPr txBox="1"/>
          <p:nvPr/>
        </p:nvSpPr>
        <p:spPr>
          <a:xfrm>
            <a:off x="4355866" y="318315"/>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CHALLENGES IN THE FUTUTRE</a:t>
            </a:r>
          </a:p>
        </p:txBody>
      </p:sp>
      <p:sp>
        <p:nvSpPr>
          <p:cNvPr id="5" name="Rectangle 4">
            <a:extLst>
              <a:ext uri="{FF2B5EF4-FFF2-40B4-BE49-F238E27FC236}">
                <a16:creationId xmlns:a16="http://schemas.microsoft.com/office/drawing/2014/main" xmlns="" id="{F87A86BE-4208-E7E7-F821-22718C4C515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D4E235C2-3F40-27CE-E0B3-A85CAD15423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9F98416B-7AAD-64C2-C5AA-01BEE2D1379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0065D6B7-3ABF-7FB7-84F8-BF1F60F8314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E3F0AFE7-E84D-2F40-DE7A-6631C807AA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9E36FE3B-E059-C89A-59B6-D42D0B39C4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17" name="Image" descr="Image"/>
          <p:cNvPicPr>
            <a:picLocks noChangeAspect="1"/>
          </p:cNvPicPr>
          <p:nvPr/>
        </p:nvPicPr>
        <p:blipFill>
          <a:blip r:embed="rId4"/>
          <a:srcRect l="38256" r="26961"/>
          <a:stretch>
            <a:fillRect/>
          </a:stretch>
        </p:blipFill>
        <p:spPr>
          <a:xfrm>
            <a:off x="-573314" y="0"/>
            <a:ext cx="3577942" cy="6858000"/>
          </a:xfrm>
          <a:prstGeom prst="rect">
            <a:avLst/>
          </a:prstGeom>
          <a:ln w="12700">
            <a:miter lim="400000"/>
          </a:ln>
        </p:spPr>
      </p:pic>
      <p:sp>
        <p:nvSpPr>
          <p:cNvPr id="61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21" name="TextBox 30"/>
          <p:cNvSpPr txBox="1"/>
          <p:nvPr/>
        </p:nvSpPr>
        <p:spPr>
          <a:xfrm>
            <a:off x="3843580" y="1966305"/>
            <a:ext cx="7962996"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a:solidFill>
                  <a:srgbClr val="0A1F61"/>
                </a:solidFill>
                <a:latin typeface="Arial Narrow"/>
                <a:ea typeface="Arial Narrow"/>
                <a:cs typeface="Arial Narrow"/>
                <a:sym typeface="Arial Narrow"/>
              </a:defRPr>
            </a:pPr>
            <a:r>
              <a:rPr sz="2000" u="sng" dirty="0">
                <a:solidFill>
                  <a:schemeClr val="tx1"/>
                </a:solidFill>
                <a:latin typeface="Alexandria" pitchFamily="2" charset="-78"/>
                <a:cs typeface="Alexandria" pitchFamily="2" charset="-78"/>
              </a:rPr>
              <a:t>Collaboration between Public and Private Sectors: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Phishing attacks affect both public and private entities. Legal professionals play a crucial role in facilitating collaboration between these sectors. Public-private partnerships enable the exchange of information, threat intelligence, and resources, which are essential in combating phishing attacks effectively.</a:t>
            </a:r>
          </a:p>
        </p:txBody>
      </p:sp>
      <p:sp>
        <p:nvSpPr>
          <p:cNvPr id="11" name="Slide Number Placeholder 10">
            <a:extLst>
              <a:ext uri="{FF2B5EF4-FFF2-40B4-BE49-F238E27FC236}">
                <a16:creationId xmlns:a16="http://schemas.microsoft.com/office/drawing/2014/main" xmlns="" id="{1D7EA4DF-8B53-E8E4-7509-710FE86618FB}"/>
              </a:ext>
            </a:extLst>
          </p:cNvPr>
          <p:cNvSpPr>
            <a:spLocks noGrp="1"/>
          </p:cNvSpPr>
          <p:nvPr>
            <p:ph type="sldNum" sz="quarter" idx="2"/>
          </p:nvPr>
        </p:nvSpPr>
        <p:spPr/>
        <p:txBody>
          <a:bodyPr/>
          <a:lstStyle/>
          <a:p>
            <a:fld id="{86CB4B4D-7CA3-9044-876B-883B54F8677D}" type="slidenum">
              <a:rPr lang="x-none" smtClean="0"/>
              <a:t>34</a:t>
            </a:fld>
            <a:endParaRPr lang="x-none"/>
          </a:p>
        </p:txBody>
      </p:sp>
    </p:spTree>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18CC651F-48FA-9B35-026F-95E8E4FCD826}"/>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7F64F555-9052-77A7-3517-4857EE0F03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126780DA-5AF1-C82D-32FE-391EF6041EC1}"/>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CHALLENGES IN THE FUTUTRE</a:t>
            </a:r>
          </a:p>
          <a:p>
            <a:pPr>
              <a:lnSpc>
                <a:spcPct val="150000"/>
              </a:lnSpc>
            </a:pPr>
            <a:r>
              <a:rPr lang="en-US" sz="2000" b="1" dirty="0">
                <a:solidFill>
                  <a:schemeClr val="tx1"/>
                </a:solidFill>
                <a:latin typeface="Alexandria" pitchFamily="2" charset="-78"/>
                <a:cs typeface="Alexandria" pitchFamily="2" charset="-78"/>
              </a:rPr>
              <a:t>PREPARING FOR THE FUTURE</a:t>
            </a:r>
          </a:p>
        </p:txBody>
      </p:sp>
      <p:sp>
        <p:nvSpPr>
          <p:cNvPr id="5" name="Rectangle 4">
            <a:extLst>
              <a:ext uri="{FF2B5EF4-FFF2-40B4-BE49-F238E27FC236}">
                <a16:creationId xmlns:a16="http://schemas.microsoft.com/office/drawing/2014/main" xmlns="" id="{3705DC54-A25A-6C84-220B-36EC2DD033E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C551D4E2-99D6-FA9E-668C-C53B5121864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1CD6E822-163B-F97D-78B1-83797CDFF97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DB10B8A4-909B-EF87-33B4-A79C406A329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D6E87797-56E1-B168-101B-6D716B2141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AF2160BC-4DEB-C9F3-712B-4665BA4ADD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31" name="Image" descr="Image"/>
          <p:cNvPicPr>
            <a:picLocks noChangeAspect="1"/>
          </p:cNvPicPr>
          <p:nvPr/>
        </p:nvPicPr>
        <p:blipFill>
          <a:blip r:embed="rId4"/>
          <a:srcRect l="38256" r="26961"/>
          <a:stretch>
            <a:fillRect/>
          </a:stretch>
        </p:blipFill>
        <p:spPr>
          <a:xfrm>
            <a:off x="-573313" y="0"/>
            <a:ext cx="3577942" cy="6858000"/>
          </a:xfrm>
          <a:prstGeom prst="rect">
            <a:avLst/>
          </a:prstGeom>
          <a:ln w="12700">
            <a:miter lim="400000"/>
          </a:ln>
        </p:spPr>
      </p:pic>
      <p:sp>
        <p:nvSpPr>
          <p:cNvPr id="6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3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35" name="TextBox 30"/>
          <p:cNvSpPr txBox="1"/>
          <p:nvPr/>
        </p:nvSpPr>
        <p:spPr>
          <a:xfrm>
            <a:off x="3480695" y="1377368"/>
            <a:ext cx="8325881"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80000"/>
              </a:lnSpc>
              <a:defRPr sz="27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To stay ahead of the evolving phishing landscape, legal professionals need to take proactive measures.</a:t>
            </a:r>
          </a:p>
          <a:p>
            <a:pPr algn="just">
              <a:lnSpc>
                <a:spcPct val="180000"/>
              </a:lnSpc>
              <a:defRPr sz="27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Promoting Legislative Updates</a:t>
            </a:r>
          </a:p>
          <a:p>
            <a:pPr algn="just">
              <a:lnSpc>
                <a:spcPct val="180000"/>
              </a:lnSpc>
              <a:defRPr sz="27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Advocating for and participating in legislative updates is essential to address emerging cyber threats. Legal experts must work with policymakers to adapt laws and regulations to encompass the challenges posed by phishing and other cybercrimes.</a:t>
            </a:r>
          </a:p>
        </p:txBody>
      </p:sp>
      <p:sp>
        <p:nvSpPr>
          <p:cNvPr id="11" name="Slide Number Placeholder 10">
            <a:extLst>
              <a:ext uri="{FF2B5EF4-FFF2-40B4-BE49-F238E27FC236}">
                <a16:creationId xmlns:a16="http://schemas.microsoft.com/office/drawing/2014/main" xmlns="" id="{1D5F2AA9-825A-A44B-CF4D-101AEA85AB5F}"/>
              </a:ext>
            </a:extLst>
          </p:cNvPr>
          <p:cNvSpPr>
            <a:spLocks noGrp="1"/>
          </p:cNvSpPr>
          <p:nvPr>
            <p:ph type="sldNum" sz="quarter" idx="2"/>
          </p:nvPr>
        </p:nvSpPr>
        <p:spPr/>
        <p:txBody>
          <a:bodyPr/>
          <a:lstStyle/>
          <a:p>
            <a:fld id="{86CB4B4D-7CA3-9044-876B-883B54F8677D}" type="slidenum">
              <a:rPr lang="x-none" smtClean="0"/>
              <a:t>35</a:t>
            </a:fld>
            <a:endParaRPr lang="x-none"/>
          </a:p>
        </p:txBody>
      </p:sp>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01A3C492-38D7-37F6-2FAD-4E474E4762CA}"/>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6FB7705A-DC22-011D-D72A-6A05C94D9E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CF94BEAC-5E39-3091-C845-C9B22D172878}"/>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CHALLENGES IN THE FUTUTRE</a:t>
            </a:r>
          </a:p>
          <a:p>
            <a:pPr>
              <a:lnSpc>
                <a:spcPct val="150000"/>
              </a:lnSpc>
            </a:pPr>
            <a:r>
              <a:rPr lang="en-US" sz="2000" b="1" dirty="0">
                <a:solidFill>
                  <a:schemeClr val="tx1"/>
                </a:solidFill>
                <a:latin typeface="Alexandria" pitchFamily="2" charset="-78"/>
                <a:cs typeface="Alexandria" pitchFamily="2" charset="-78"/>
              </a:rPr>
              <a:t>PREPARING FOR THE FUTURE</a:t>
            </a:r>
          </a:p>
        </p:txBody>
      </p:sp>
      <p:sp>
        <p:nvSpPr>
          <p:cNvPr id="5" name="Rectangle 4">
            <a:extLst>
              <a:ext uri="{FF2B5EF4-FFF2-40B4-BE49-F238E27FC236}">
                <a16:creationId xmlns:a16="http://schemas.microsoft.com/office/drawing/2014/main" xmlns="" id="{920895EF-7143-BE62-02E8-1CC6F4F9FE5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0BDFFCAF-A3A9-0DB9-8113-5E07F1E4EA2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CCCABE8A-CFE6-C5AF-628A-116C570A656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9479381E-0DC6-0676-4BB9-8165D3404D5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5AED221C-B054-7C7D-5C8F-3D1849617E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A6F26CD0-F488-A1FE-6942-BB5AF99999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45" name="Image" descr="Image"/>
          <p:cNvPicPr>
            <a:picLocks noChangeAspect="1"/>
          </p:cNvPicPr>
          <p:nvPr/>
        </p:nvPicPr>
        <p:blipFill>
          <a:blip r:embed="rId4"/>
          <a:srcRect l="38256" r="26961"/>
          <a:stretch>
            <a:fillRect/>
          </a:stretch>
        </p:blipFill>
        <p:spPr>
          <a:xfrm>
            <a:off x="-573314" y="0"/>
            <a:ext cx="3577942" cy="6858000"/>
          </a:xfrm>
          <a:prstGeom prst="rect">
            <a:avLst/>
          </a:prstGeom>
          <a:ln w="12700">
            <a:miter lim="400000"/>
          </a:ln>
        </p:spPr>
      </p:pic>
      <p:sp>
        <p:nvSpPr>
          <p:cNvPr id="6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49" name="TextBox 30"/>
          <p:cNvSpPr txBox="1"/>
          <p:nvPr/>
        </p:nvSpPr>
        <p:spPr>
          <a:xfrm>
            <a:off x="3952068" y="1906402"/>
            <a:ext cx="7687159"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i="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Continued Education and Training:</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Legal professionals must continuously update their knowledge and skills to navigate the complexities of cybercrime cases effectively. Continued education and training on cybersecurity, digital forensics, and technological advancements are critical to staying well-equipped in the fight against phishing.</a:t>
            </a:r>
          </a:p>
        </p:txBody>
      </p:sp>
      <p:sp>
        <p:nvSpPr>
          <p:cNvPr id="11" name="Slide Number Placeholder 10">
            <a:extLst>
              <a:ext uri="{FF2B5EF4-FFF2-40B4-BE49-F238E27FC236}">
                <a16:creationId xmlns:a16="http://schemas.microsoft.com/office/drawing/2014/main" xmlns="" id="{BC041E3F-C90A-31B1-C015-9B94EC385976}"/>
              </a:ext>
            </a:extLst>
          </p:cNvPr>
          <p:cNvSpPr>
            <a:spLocks noGrp="1"/>
          </p:cNvSpPr>
          <p:nvPr>
            <p:ph type="sldNum" sz="quarter" idx="2"/>
          </p:nvPr>
        </p:nvSpPr>
        <p:spPr/>
        <p:txBody>
          <a:bodyPr/>
          <a:lstStyle/>
          <a:p>
            <a:fld id="{86CB4B4D-7CA3-9044-876B-883B54F8677D}" type="slidenum">
              <a:rPr lang="x-none" smtClean="0"/>
              <a:t>36</a:t>
            </a:fld>
            <a:endParaRPr lang="x-none"/>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38DD2B59-6466-C2A3-3A5D-BB7C55C46B4C}"/>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06A9C75C-F7CD-0532-0C0C-D1842D51C8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52913E42-F67D-E6AC-3C19-EDAA266B9848}"/>
              </a:ext>
            </a:extLst>
          </p:cNvPr>
          <p:cNvSpPr txBox="1"/>
          <p:nvPr/>
        </p:nvSpPr>
        <p:spPr>
          <a:xfrm>
            <a:off x="4355866" y="473296"/>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xmlns="" id="{EB0D6182-5658-0847-3213-99330C6ECF2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CE4354CB-BFC1-ACE4-60EA-E5188E234E7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C5022C7D-6AF6-665F-BFAF-26FED254F36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C652E321-380B-AD51-2FE4-AAE097757E9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62568B6F-F584-16B8-7D06-76C10B3DA3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F749081A-C343-16B9-B11B-10BADF1A57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59" name="Image" descr="Image"/>
          <p:cNvPicPr>
            <a:picLocks noChangeAspect="1"/>
          </p:cNvPicPr>
          <p:nvPr/>
        </p:nvPicPr>
        <p:blipFill>
          <a:blip r:embed="rId4"/>
          <a:srcRect l="36655" r="33345"/>
          <a:stretch>
            <a:fillRect/>
          </a:stretch>
        </p:blipFill>
        <p:spPr>
          <a:xfrm>
            <a:off x="-573315" y="0"/>
            <a:ext cx="3577942" cy="6858000"/>
          </a:xfrm>
          <a:prstGeom prst="rect">
            <a:avLst/>
          </a:prstGeom>
          <a:ln w="12700">
            <a:miter lim="400000"/>
          </a:ln>
        </p:spPr>
      </p:pic>
      <p:sp>
        <p:nvSpPr>
          <p:cNvPr id="6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6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63" name="TextBox 30"/>
          <p:cNvSpPr txBox="1"/>
          <p:nvPr/>
        </p:nvSpPr>
        <p:spPr>
          <a:xfrm>
            <a:off x="3871334" y="2168107"/>
            <a:ext cx="7767893"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 In this comprehensive lecture, we delved into the multifaceted world of phishing in online banking, exploring its definition and prevalence. Understanding the tactics used in phishing attacks, such as social engineering and spoofed websites, helps us grasp the gravity of this cybercrime. </a:t>
            </a:r>
          </a:p>
        </p:txBody>
      </p:sp>
      <p:sp>
        <p:nvSpPr>
          <p:cNvPr id="11" name="Slide Number Placeholder 10">
            <a:extLst>
              <a:ext uri="{FF2B5EF4-FFF2-40B4-BE49-F238E27FC236}">
                <a16:creationId xmlns:a16="http://schemas.microsoft.com/office/drawing/2014/main" xmlns="" id="{744D93E0-09A2-FAB6-EBD2-F9B02CF8D7B9}"/>
              </a:ext>
            </a:extLst>
          </p:cNvPr>
          <p:cNvSpPr>
            <a:spLocks noGrp="1"/>
          </p:cNvSpPr>
          <p:nvPr>
            <p:ph type="sldNum" sz="quarter" idx="2"/>
          </p:nvPr>
        </p:nvSpPr>
        <p:spPr/>
        <p:txBody>
          <a:bodyPr/>
          <a:lstStyle/>
          <a:p>
            <a:fld id="{86CB4B4D-7CA3-9044-876B-883B54F8677D}" type="slidenum">
              <a:rPr lang="x-none" smtClean="0"/>
              <a:t>37</a:t>
            </a:fld>
            <a:endParaRPr lang="x-none"/>
          </a:p>
        </p:txBody>
      </p:sp>
    </p:spTree>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9AD1B78F-5B84-F58E-5082-F5BD61BD5D68}"/>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AF5C47AC-DBE7-213E-A77B-DA83615D4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375479AF-BDE5-37A6-049A-579F0ADD75CE}"/>
              </a:ext>
            </a:extLst>
          </p:cNvPr>
          <p:cNvSpPr txBox="1"/>
          <p:nvPr/>
        </p:nvSpPr>
        <p:spPr>
          <a:xfrm>
            <a:off x="4355866" y="473296"/>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xmlns="" id="{A16561B4-A16C-4D85-2206-59C02812A1B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B504DF8D-8BB9-9C39-C404-29EFA75D3E0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E0696C90-C470-4DBF-41D8-B4F62F7A8BD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780C3A0C-B262-D0E5-BD5E-8568094622D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F1B32703-0C31-260E-3E76-A74E1B9BE3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2A26AB92-D037-86C5-3C4D-ED59BDE166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73" name="Image" descr="Image"/>
          <p:cNvPicPr>
            <a:picLocks noChangeAspect="1"/>
          </p:cNvPicPr>
          <p:nvPr/>
        </p:nvPicPr>
        <p:blipFill>
          <a:blip r:embed="rId4"/>
          <a:srcRect l="36655" r="33345"/>
          <a:stretch>
            <a:fillRect/>
          </a:stretch>
        </p:blipFill>
        <p:spPr>
          <a:xfrm>
            <a:off x="-573315" y="0"/>
            <a:ext cx="3577942" cy="6858000"/>
          </a:xfrm>
          <a:prstGeom prst="rect">
            <a:avLst/>
          </a:prstGeom>
          <a:ln w="12700">
            <a:miter lim="400000"/>
          </a:ln>
        </p:spPr>
      </p:pic>
      <p:sp>
        <p:nvSpPr>
          <p:cNvPr id="6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77" name="TextBox 30"/>
          <p:cNvSpPr txBox="1"/>
          <p:nvPr/>
        </p:nvSpPr>
        <p:spPr>
          <a:xfrm>
            <a:off x="3883516" y="2460458"/>
            <a:ext cx="7848701"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We also recognized the significance of digital law in combatting phishing, emphasizing compliance with regulations like GDPR and PSD2, as well as implementing robust cybersecurity measures.</a:t>
            </a:r>
          </a:p>
        </p:txBody>
      </p:sp>
      <p:sp>
        <p:nvSpPr>
          <p:cNvPr id="11" name="Slide Number Placeholder 10">
            <a:extLst>
              <a:ext uri="{FF2B5EF4-FFF2-40B4-BE49-F238E27FC236}">
                <a16:creationId xmlns:a16="http://schemas.microsoft.com/office/drawing/2014/main" xmlns="" id="{14151929-2F75-7213-B1B2-0846516275FB}"/>
              </a:ext>
            </a:extLst>
          </p:cNvPr>
          <p:cNvSpPr>
            <a:spLocks noGrp="1"/>
          </p:cNvSpPr>
          <p:nvPr>
            <p:ph type="sldNum" sz="quarter" idx="2"/>
          </p:nvPr>
        </p:nvSpPr>
        <p:spPr/>
        <p:txBody>
          <a:bodyPr/>
          <a:lstStyle/>
          <a:p>
            <a:fld id="{86CB4B4D-7CA3-9044-876B-883B54F8677D}" type="slidenum">
              <a:rPr lang="x-none" smtClean="0"/>
              <a:t>38</a:t>
            </a:fld>
            <a:endParaRPr lang="x-none"/>
          </a:p>
        </p:txBody>
      </p:sp>
    </p:spTree>
  </p:cSld>
  <p:clrMapOvr>
    <a:masterClrMapping/>
  </p:clrMapOvr>
  <p:transition spd="med">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99417232-9A8A-35C3-BE97-6BE9FF3D8B3F}"/>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55A95E6D-FCFB-5561-DE15-5A03F23F3A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83FD282F-1439-F54E-EDE7-C40A9A2C3E45}"/>
              </a:ext>
            </a:extLst>
          </p:cNvPr>
          <p:cNvSpPr txBox="1"/>
          <p:nvPr/>
        </p:nvSpPr>
        <p:spPr>
          <a:xfrm>
            <a:off x="4355866" y="473296"/>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xmlns="" id="{860F79D0-6847-584B-0581-2D653D3399D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CCF96685-C1EE-82B4-BEB0-F1AA4E13FE3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898561F9-D93D-0030-9BB6-7D2C760E670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6AD85100-FB15-1AA6-6BEF-F9A0500CDB9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04B3C994-8419-D8FC-295C-A4E3C736AA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50283240-7176-ED2A-C712-EA2F57B736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87" name="Image" descr="Image"/>
          <p:cNvPicPr>
            <a:picLocks noChangeAspect="1"/>
          </p:cNvPicPr>
          <p:nvPr/>
        </p:nvPicPr>
        <p:blipFill>
          <a:blip r:embed="rId4"/>
          <a:srcRect l="36655" r="33345"/>
          <a:stretch>
            <a:fillRect/>
          </a:stretch>
        </p:blipFill>
        <p:spPr>
          <a:xfrm>
            <a:off x="-573312" y="0"/>
            <a:ext cx="3577942" cy="6858000"/>
          </a:xfrm>
          <a:prstGeom prst="rect">
            <a:avLst/>
          </a:prstGeom>
          <a:ln w="12700">
            <a:miter lim="400000"/>
          </a:ln>
        </p:spPr>
      </p:pic>
      <p:sp>
        <p:nvSpPr>
          <p:cNvPr id="68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91" name="TextBox 30"/>
          <p:cNvSpPr txBox="1"/>
          <p:nvPr/>
        </p:nvSpPr>
        <p:spPr>
          <a:xfrm>
            <a:off x="3905572" y="1679731"/>
            <a:ext cx="7975253"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Acknowledging the challenges presented by the global nature of phishing, we explored the complexities of jurisdiction and the need for international cooperation in investigations. As phishing attacks evolve, we must anticipate the emergence of new trends, including mobile phishing, voice phishing, and the implications of blockchain technology.</a:t>
            </a:r>
          </a:p>
        </p:txBody>
      </p:sp>
      <p:sp>
        <p:nvSpPr>
          <p:cNvPr id="11" name="Slide Number Placeholder 10">
            <a:extLst>
              <a:ext uri="{FF2B5EF4-FFF2-40B4-BE49-F238E27FC236}">
                <a16:creationId xmlns:a16="http://schemas.microsoft.com/office/drawing/2014/main" xmlns="" id="{7DDAD12F-7A62-9F87-F364-39FEB8FB6245}"/>
              </a:ext>
            </a:extLst>
          </p:cNvPr>
          <p:cNvSpPr>
            <a:spLocks noGrp="1"/>
          </p:cNvSpPr>
          <p:nvPr>
            <p:ph type="sldNum" sz="quarter" idx="2"/>
          </p:nvPr>
        </p:nvSpPr>
        <p:spPr/>
        <p:txBody>
          <a:bodyPr/>
          <a:lstStyle/>
          <a:p>
            <a:fld id="{86CB4B4D-7CA3-9044-876B-883B54F8677D}" type="slidenum">
              <a:rPr lang="x-none" smtClean="0"/>
              <a:t>39</a:t>
            </a:fld>
            <a:endParaRPr lang="x-none"/>
          </a:p>
        </p:txBody>
      </p:sp>
    </p:spTree>
  </p:cSld>
  <p:clrMapOvr>
    <a:masterClrMapping/>
  </p:clrMapOvr>
  <p:transition spd="med">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F868EBD3-9FE0-9D00-08D8-9A4CB369F9E6}"/>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11019B43-9B0E-137C-4607-7C02FA27E0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4D945B87-9606-554C-B6A0-866619F82A18}"/>
              </a:ext>
            </a:extLst>
          </p:cNvPr>
          <p:cNvSpPr txBox="1"/>
          <p:nvPr/>
        </p:nvSpPr>
        <p:spPr>
          <a:xfrm>
            <a:off x="4355866" y="473296"/>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xmlns="" id="{A9FAE770-0AEB-97B4-D3D9-CABC20E69F1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BDC17630-50A3-D7EE-6224-43CCE18250D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2C08CDF3-3A5D-035C-F810-42D42599BF3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25746379-3527-C7A8-8085-F2CC83CA800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708AE176-C5A5-74D0-2341-D83028D9B1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493BE964-68B3-CCA4-699A-76CE923C8D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01" name="Image" descr="Image"/>
          <p:cNvPicPr>
            <a:picLocks noChangeAspect="1"/>
          </p:cNvPicPr>
          <p:nvPr/>
        </p:nvPicPr>
        <p:blipFill>
          <a:blip r:embed="rId4"/>
          <a:srcRect l="36655" r="33345"/>
          <a:stretch>
            <a:fillRect/>
          </a:stretch>
        </p:blipFill>
        <p:spPr>
          <a:xfrm>
            <a:off x="-573313" y="0"/>
            <a:ext cx="3577942" cy="6858000"/>
          </a:xfrm>
          <a:prstGeom prst="rect">
            <a:avLst/>
          </a:prstGeom>
          <a:ln w="12700">
            <a:miter lim="400000"/>
          </a:ln>
        </p:spPr>
      </p:pic>
      <p:sp>
        <p:nvSpPr>
          <p:cNvPr id="7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05" name="TextBox 30"/>
          <p:cNvSpPr txBox="1"/>
          <p:nvPr/>
        </p:nvSpPr>
        <p:spPr>
          <a:xfrm>
            <a:off x="3952068" y="1586741"/>
            <a:ext cx="7991162"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To address these future challenges, legal professionals must strive to enhance attribution and evidence collection capabilities, foster public-private partnerships, and promote legislative updates. Continuous education and awareness-raising are also vital to empowering individuals and organizations to recognize and defend against phishing attacks effectively.</a:t>
            </a:r>
          </a:p>
        </p:txBody>
      </p:sp>
      <p:sp>
        <p:nvSpPr>
          <p:cNvPr id="11" name="Slide Number Placeholder 10">
            <a:extLst>
              <a:ext uri="{FF2B5EF4-FFF2-40B4-BE49-F238E27FC236}">
                <a16:creationId xmlns:a16="http://schemas.microsoft.com/office/drawing/2014/main" xmlns="" id="{BCE98C74-3D32-ED8F-1ACF-514F73A65972}"/>
              </a:ext>
            </a:extLst>
          </p:cNvPr>
          <p:cNvSpPr>
            <a:spLocks noGrp="1"/>
          </p:cNvSpPr>
          <p:nvPr>
            <p:ph type="sldNum" sz="quarter" idx="2"/>
          </p:nvPr>
        </p:nvSpPr>
        <p:spPr/>
        <p:txBody>
          <a:bodyPr/>
          <a:lstStyle/>
          <a:p>
            <a:fld id="{86CB4B4D-7CA3-9044-876B-883B54F8677D}" type="slidenum">
              <a:rPr lang="x-none" smtClean="0"/>
              <a:t>40</a:t>
            </a:fld>
            <a:endParaRPr lang="x-none"/>
          </a:p>
        </p:txBody>
      </p:sp>
    </p:spTree>
  </p:cSld>
  <p:clrMapOvr>
    <a:masterClrMapping/>
  </p:clrMapOvr>
  <p:transition spd="med">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E4194103-B5BF-038E-99D9-F598B5E39004}"/>
              </a:ext>
            </a:extLst>
          </p:cNvPr>
          <p:cNvSpPr>
            <a:spLocks noGrp="1"/>
          </p:cNvSpPr>
          <p:nvPr>
            <p:ph type="pic" idx="21"/>
          </p:nvPr>
        </p:nvSpPr>
        <p:spPr>
          <a:xfrm>
            <a:off x="-1" y="-1"/>
            <a:ext cx="12192001" cy="6858001"/>
          </a:xfrm>
        </p:spPr>
        <p:txBody>
          <a:bodyPr/>
          <a:lstStyle/>
          <a:p>
            <a:endParaRPr lang="x-none"/>
          </a:p>
        </p:txBody>
      </p:sp>
      <p:pic>
        <p:nvPicPr>
          <p:cNvPr id="3" name="Picture 2" descr="A white and grey background&#10;&#10;Description automatically generated">
            <a:extLst>
              <a:ext uri="{FF2B5EF4-FFF2-40B4-BE49-F238E27FC236}">
                <a16:creationId xmlns:a16="http://schemas.microsoft.com/office/drawing/2014/main" xmlns="" id="{64CB78B3-6531-DAD9-35F3-19ACB4B95C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xmlns="" id="{C2261854-4E04-7300-9C19-971604F1BD46}"/>
              </a:ext>
            </a:extLst>
          </p:cNvPr>
          <p:cNvSpPr txBox="1"/>
          <p:nvPr/>
        </p:nvSpPr>
        <p:spPr>
          <a:xfrm>
            <a:off x="4355866" y="473296"/>
            <a:ext cx="547582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xmlns="" id="{FC254A7E-C46A-1004-61C2-22FBF6DB29C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xmlns="" id="{D852DDCB-3274-912A-6852-E92F4652C08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xmlns="" id="{C88AE697-49D5-F26B-7FFA-F0999AEA2B6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xmlns="" id="{D7A975D8-6CE3-6058-05E5-DB08566575E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9" name="TextBox 8">
            <a:extLst>
              <a:ext uri="{FF2B5EF4-FFF2-40B4-BE49-F238E27FC236}">
                <a16:creationId xmlns:a16="http://schemas.microsoft.com/office/drawing/2014/main" xmlns="" id="{66051D22-B875-6CFB-CB49-05C2D5F9508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xmlns="" id="{5C989C03-EF77-4B26-D031-5F2E7F8D8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15" name="Image" descr="Image"/>
          <p:cNvPicPr>
            <a:picLocks noChangeAspect="1"/>
          </p:cNvPicPr>
          <p:nvPr/>
        </p:nvPicPr>
        <p:blipFill>
          <a:blip r:embed="rId4"/>
          <a:srcRect l="36655" r="33345"/>
          <a:stretch>
            <a:fillRect/>
          </a:stretch>
        </p:blipFill>
        <p:spPr>
          <a:xfrm>
            <a:off x="-573314" y="0"/>
            <a:ext cx="3577942" cy="6858000"/>
          </a:xfrm>
          <a:prstGeom prst="rect">
            <a:avLst/>
          </a:prstGeom>
          <a:ln w="12700">
            <a:miter lim="400000"/>
          </a:ln>
        </p:spPr>
      </p:pic>
      <p:sp>
        <p:nvSpPr>
          <p:cNvPr id="7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1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19" name="TextBox 30"/>
          <p:cNvSpPr txBox="1"/>
          <p:nvPr/>
        </p:nvSpPr>
        <p:spPr>
          <a:xfrm>
            <a:off x="3679818" y="1590831"/>
            <a:ext cx="8052399"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By arming ourselves with knowledge and collaborative efforts, we can create a safer digital environment for online banking, protect individuals from financial losses, and uphold the integrity of financial institutions. Through the dedicated work of digital law experts and cybersecurity professionals, we can stay ahead of the evolving phishing landscape and pave the way for a secure and resilient digital future.</a:t>
            </a:r>
          </a:p>
        </p:txBody>
      </p:sp>
      <p:sp>
        <p:nvSpPr>
          <p:cNvPr id="11" name="Slide Number Placeholder 10">
            <a:extLst>
              <a:ext uri="{FF2B5EF4-FFF2-40B4-BE49-F238E27FC236}">
                <a16:creationId xmlns:a16="http://schemas.microsoft.com/office/drawing/2014/main" xmlns="" id="{64D20AE3-0E72-26CD-82C4-DF159006F62E}"/>
              </a:ext>
            </a:extLst>
          </p:cNvPr>
          <p:cNvSpPr>
            <a:spLocks noGrp="1"/>
          </p:cNvSpPr>
          <p:nvPr>
            <p:ph type="sldNum" sz="quarter" idx="2"/>
          </p:nvPr>
        </p:nvSpPr>
        <p:spPr/>
        <p:txBody>
          <a:bodyPr/>
          <a:lstStyle/>
          <a:p>
            <a:fld id="{86CB4B4D-7CA3-9044-876B-883B54F8677D}" type="slidenum">
              <a:rPr lang="x-none" smtClean="0"/>
              <a:t>41</a:t>
            </a:fld>
            <a:endParaRPr lang="x-none"/>
          </a:p>
        </p:txBody>
      </p:sp>
    </p:spTree>
  </p:cSld>
  <p:clrMapOvr>
    <a:masterClrMapping/>
  </p:clrMapOvr>
  <p:transition spd="med">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3EDD53DC-0153-7B54-4673-F2E452B63818}"/>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3" name="Right Triangle 2">
            <a:extLst>
              <a:ext uri="{FF2B5EF4-FFF2-40B4-BE49-F238E27FC236}">
                <a16:creationId xmlns:a16="http://schemas.microsoft.com/office/drawing/2014/main" xmlns="" id="{446E9188-F9D6-6BE4-20BE-7ED168F92DB1}"/>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a:extLst>
              <a:ext uri="{FF2B5EF4-FFF2-40B4-BE49-F238E27FC236}">
                <a16:creationId xmlns:a16="http://schemas.microsoft.com/office/drawing/2014/main" xmlns="" id="{E08ADF3D-03E4-6082-6DFC-13356C5A882D}"/>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5" name="Graphic 4">
            <a:extLst>
              <a:ext uri="{FF2B5EF4-FFF2-40B4-BE49-F238E27FC236}">
                <a16:creationId xmlns:a16="http://schemas.microsoft.com/office/drawing/2014/main" xmlns="" id="{290BBCC0-97FE-BE9B-49E3-D1E4C2BE7988}"/>
              </a:ext>
            </a:extLst>
          </p:cNvPr>
          <p:cNvPicPr>
            <a:picLocks noChangeAspect="1"/>
          </p:cNvPicPr>
          <p:nvPr/>
        </p:nvPicPr>
        <p:blipFill>
          <a:blip>
            <a:extLst>
              <a:ext uri="{96DAC541-7B7A-43D3-8B79-37D633B846F1}">
                <asvg:svgBlip xmlns:asvg="http://schemas.microsoft.com/office/drawing/2016/SVG/main" xmlns="" r:embed="rId3"/>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xmlns="" id="{CA0339BD-2AB7-1FC0-F609-1C2A723264E3}"/>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Graphic 21">
            <a:extLst>
              <a:ext uri="{FF2B5EF4-FFF2-40B4-BE49-F238E27FC236}">
                <a16:creationId xmlns:a16="http://schemas.microsoft.com/office/drawing/2014/main" xmlns="" id="{1C093115-0789-E6DA-1B03-C91C374EDE3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Slide Number Placeholder 7">
            <a:extLst>
              <a:ext uri="{FF2B5EF4-FFF2-40B4-BE49-F238E27FC236}">
                <a16:creationId xmlns:a16="http://schemas.microsoft.com/office/drawing/2014/main" xmlns="" id="{D382EB0A-70E4-C880-91EF-A039FAE1BB94}"/>
              </a:ext>
            </a:extLst>
          </p:cNvPr>
          <p:cNvSpPr>
            <a:spLocks noGrp="1"/>
          </p:cNvSpPr>
          <p:nvPr>
            <p:ph type="sldNum" sz="quarter" idx="2"/>
          </p:nvPr>
        </p:nvSpPr>
        <p:spPr>
          <a:xfrm>
            <a:off x="5892800" y="6172200"/>
            <a:ext cx="2844800" cy="368301"/>
          </a:xfrm>
        </p:spPr>
        <p:txBody>
          <a:bodyPr/>
          <a:lstStyle/>
          <a:p>
            <a:fld id="{86CB4B4D-7CA3-9044-876B-883B54F8677D}" type="slidenum">
              <a:rPr lang="x-none" smtClean="0"/>
              <a:t>42</a:t>
            </a:fld>
            <a:endParaRPr lang="x-none"/>
          </a:p>
        </p:txBody>
      </p:sp>
    </p:spTree>
  </p:cSld>
  <p:clrMapOvr>
    <a:masterClrMapping/>
  </p:clrMapOvr>
  <p:transition spd="med">
    <p:fade/>
  </p:transition>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F6C1A34-06DF-40EC-A06A-C4E989F145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30DA6E9-F888-4B71-8CCE-175F823166B6}">
  <ds:schemaRefs>
    <ds:schemaRef ds:uri="http://schemas.microsoft.com/sharepoint/v3/contenttype/forms"/>
  </ds:schemaRefs>
</ds:datastoreItem>
</file>

<file path=customXml/itemProps3.xml><?xml version="1.0" encoding="utf-8"?>
<ds:datastoreItem xmlns:ds="http://schemas.openxmlformats.org/officeDocument/2006/customXml" ds:itemID="{52EF6DFB-0E7A-4E74-B92A-1FE7F97AE111}">
  <ds:schemaRefs>
    <ds:schemaRef ds:uri="http://purl.org/dc/elements/1.1/"/>
    <ds:schemaRef ds:uri="http://schemas.microsoft.com/office/infopath/2007/PartnerControls"/>
    <ds:schemaRef ds:uri="http://schemas.microsoft.com/office/2006/metadata/properties"/>
    <ds:schemaRef ds:uri="http://purl.org/dc/terms/"/>
    <ds:schemaRef ds:uri="http://schemas.microsoft.com/office/2006/documentManagement/types"/>
    <ds:schemaRef ds:uri="http://schemas.openxmlformats.org/package/2006/metadata/core-properties"/>
    <ds:schemaRef ds:uri="49100919-8a76-4266-be0c-7dc583902cb4"/>
    <ds:schemaRef ds:uri="d13aca44-ef33-4cf4-9980-7f0b00e6eeb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1281</TotalTime>
  <Words>2495</Words>
  <Application>Microsoft Office PowerPoint</Application>
  <PresentationFormat>Custom</PresentationFormat>
  <Paragraphs>287</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4</cp:revision>
  <dcterms:modified xsi:type="dcterms:W3CDTF">2026-04-02T23:12:49Z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