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2.xml" ContentType="application/vnd.openxmlformats-officedocument.presentationml.tags+xml"/>
  <Override PartName="/docProps/app.xml" ContentType="application/vnd.openxmlformats-officedocument.extended-properties+xml"/>
  <Override PartName="/ppt/tags/tag6.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ppt/tags/tag7.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80" r:id="rId2"/>
  </p:sldMasterIdLst>
  <p:notesMasterIdLst>
    <p:notesMasterId r:id="rId52"/>
  </p:notesMasterIdLst>
  <p:sldIdLst>
    <p:sldId id="498" r:id="rId3"/>
    <p:sldId id="303" r:id="rId4"/>
    <p:sldId id="375" r:id="rId5"/>
    <p:sldId id="499" r:id="rId6"/>
    <p:sldId id="346" r:id="rId7"/>
    <p:sldId id="502" r:id="rId8"/>
    <p:sldId id="348" r:id="rId9"/>
    <p:sldId id="383" r:id="rId10"/>
    <p:sldId id="358" r:id="rId11"/>
    <p:sldId id="378" r:id="rId12"/>
    <p:sldId id="371" r:id="rId13"/>
    <p:sldId id="350" r:id="rId14"/>
    <p:sldId id="351" r:id="rId15"/>
    <p:sldId id="387" r:id="rId16"/>
    <p:sldId id="384" r:id="rId17"/>
    <p:sldId id="393" r:id="rId18"/>
    <p:sldId id="355" r:id="rId19"/>
    <p:sldId id="352" r:id="rId20"/>
    <p:sldId id="353" r:id="rId21"/>
    <p:sldId id="356" r:id="rId22"/>
    <p:sldId id="373" r:id="rId23"/>
    <p:sldId id="329" r:id="rId24"/>
    <p:sldId id="325" r:id="rId25"/>
    <p:sldId id="500" r:id="rId26"/>
    <p:sldId id="379" r:id="rId27"/>
    <p:sldId id="377" r:id="rId28"/>
    <p:sldId id="382" r:id="rId29"/>
    <p:sldId id="327" r:id="rId30"/>
    <p:sldId id="332" r:id="rId31"/>
    <p:sldId id="380" r:id="rId32"/>
    <p:sldId id="374" r:id="rId33"/>
    <p:sldId id="381" r:id="rId34"/>
    <p:sldId id="326" r:id="rId35"/>
    <p:sldId id="328" r:id="rId36"/>
    <p:sldId id="258" r:id="rId37"/>
    <p:sldId id="272" r:id="rId38"/>
    <p:sldId id="365" r:id="rId39"/>
    <p:sldId id="331" r:id="rId40"/>
    <p:sldId id="335" r:id="rId41"/>
    <p:sldId id="336" r:id="rId42"/>
    <p:sldId id="338" r:id="rId43"/>
    <p:sldId id="339" r:id="rId44"/>
    <p:sldId id="340" r:id="rId45"/>
    <p:sldId id="345" r:id="rId46"/>
    <p:sldId id="344" r:id="rId47"/>
    <p:sldId id="343" r:id="rId48"/>
    <p:sldId id="385" r:id="rId49"/>
    <p:sldId id="390" r:id="rId50"/>
    <p:sldId id="349" r:id="rId51"/>
  </p:sldIdLst>
  <p:sldSz cx="12192000" cy="6858000"/>
  <p:notesSz cx="6858000" cy="9144000"/>
  <p:embeddedFontLst>
    <p:embeddedFont>
      <p:font typeface="Alexandria" pitchFamily="2" charset="-78"/>
      <p:regular r:id="rId53"/>
      <p:bold r:id="rId54"/>
    </p:embeddedFont>
    <p:embeddedFont>
      <p:font typeface="Simplified Arabic" panose="02020603050405020304" pitchFamily="18" charset="-78"/>
      <p:regular r:id="rId55"/>
      <p:bold r:id="rId56"/>
    </p:embeddedFont>
    <p:embeddedFont>
      <p:font typeface="Tajawal Medium" panose="020B0604020202020204" charset="0"/>
      <p:regular r:id="rId57"/>
      <p:bold r:id="rId58"/>
    </p:embeddedFont>
    <p:embeddedFont>
      <p:font typeface="Wingdings 3" panose="05040102010807070707" pitchFamily="18" charset="2"/>
      <p:regular r:id="rId5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6"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00"/>
    <a:srgbClr val="580058"/>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742" autoAdjust="0"/>
    <p:restoredTop sz="93702" autoAdjust="0"/>
  </p:normalViewPr>
  <p:slideViewPr>
    <p:cSldViewPr>
      <p:cViewPr varScale="1">
        <p:scale>
          <a:sx n="56" d="100"/>
          <a:sy n="56" d="100"/>
        </p:scale>
        <p:origin x="848" y="52"/>
      </p:cViewPr>
      <p:guideLst>
        <p:guide orient="horz" pos="2160"/>
        <p:guide pos="3840"/>
      </p:guideLst>
    </p:cSldViewPr>
  </p:slideViewPr>
  <p:outlineViewPr>
    <p:cViewPr>
      <p:scale>
        <a:sx n="33" d="100"/>
        <a:sy n="33" d="100"/>
      </p:scale>
      <p:origin x="24" y="7244"/>
    </p:cViewPr>
  </p:outlineViewPr>
  <p:notesTextViewPr>
    <p:cViewPr>
      <p:scale>
        <a:sx n="1" d="1"/>
        <a:sy n="1" d="1"/>
      </p:scale>
      <p:origin x="0" y="0"/>
    </p:cViewPr>
  </p:notesTextViewPr>
  <p:sorterViewPr>
    <p:cViewPr>
      <p:scale>
        <a:sx n="100" d="100"/>
        <a:sy n="100" d="100"/>
      </p:scale>
      <p:origin x="0" y="858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3.fntdata"/><Relationship Id="rId12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1.fntdata"/><Relationship Id="rId58" Type="http://schemas.openxmlformats.org/officeDocument/2006/relationships/font" Target="fonts/font6.fntdata"/><Relationship Id="rId123"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4.fntdata"/><Relationship Id="rId11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12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7.fntdata"/><Relationship Id="rId116" Type="http://customschemas.google.com/relationships/presentationmetadata" Target="meta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5.fntdata"/><Relationship Id="rId119"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12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6947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25</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99466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07036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971272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78272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42902401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143130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24656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51468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68726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34011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16490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5785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67615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8000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01248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834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50232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41263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774166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45319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960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3327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3" r:id="rId6"/>
    <p:sldLayoutId id="2147483664" r:id="rId7"/>
    <p:sldLayoutId id="2147483665" r:id="rId8"/>
    <p:sldLayoutId id="2147483666" r:id="rId9"/>
    <p:sldLayoutId id="2147483672" r:id="rId10"/>
    <p:sldLayoutId id="2147483675" r:id="rId11"/>
    <p:sldLayoutId id="2147483676" r:id="rId12"/>
    <p:sldLayoutId id="2147483677" r:id="rId13"/>
    <p:sldLayoutId id="2147483678" r:id="rId14"/>
    <p:sldLayoutId id="2147483698"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6466924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4.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0.jpg"/></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hyperlink" Target="https://www.noonpost.com/tag/40379"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5.png"/><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audio" Target="../media/media1.m4a"/><Relationship Id="rId7" Type="http://schemas.openxmlformats.org/officeDocument/2006/relationships/image" Target="../media/image5.png"/><Relationship Id="rId2" Type="http://schemas.microsoft.com/office/2007/relationships/media" Target="../media/media1.m4a"/><Relationship Id="rId1" Type="http://schemas.openxmlformats.org/officeDocument/2006/relationships/tags" Target="../tags/tag5.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6.png"/><Relationship Id="rId4" Type="http://schemas.openxmlformats.org/officeDocument/2006/relationships/slideLayout" Target="../slideLayouts/slideLayout2.xml"/><Relationship Id="rId9"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image" Target="../media/image14.jpeg"/><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3.xml"/><Relationship Id="rId1" Type="http://schemas.openxmlformats.org/officeDocument/2006/relationships/tags" Target="../tags/tag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5.png"/><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ar.wikipedia.org/wiki/%D8%A8%D9%88%D8%A7%D8%A8%D8%A9:%D8%A5%D8%AF%D8%A7%D8%B1%D8%A9_%D8%A3%D8%B9%D9%85%D8%A7%D9%84" TargetMode="External"/><Relationship Id="rId2" Type="http://schemas.openxmlformats.org/officeDocument/2006/relationships/image" Target="../media/image21.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hyperlink" Target="https://01gov.com/%D8%B4%D8%B1%D9%83%D8%A9-%D9%86%D8%A7%D8%B4%D8%A6%D8%A9-%D8%AA%D9%8F%D8%B3%D8%A7%D8%B9%D8%AF-%D8%A7%D9%84%D9%85%D8%AF%D9%86-%D9%81%D9%8A-%D8%A5%D8%B7%D9%84%D8%A7%D9%82-%D8%AD%D9%85%D9%84%D8%A7%D8%AA/" TargetMode="External"/><Relationship Id="rId2" Type="http://schemas.openxmlformats.org/officeDocument/2006/relationships/image" Target="../media/image22.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hyperlink" Target="https://www.new-educ.com/%D8%A3%D8%AE%D9%84%D8%A7%D9%82%D9%8A%D8%A7%D8%AA-%D8%A7%D9%84%D8%A8%D8%AD%D8%AB-%D8%A7%D9%84%D8%B9%D9%84%D9%85%D9%8A" TargetMode="External"/><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30.xml"/><Relationship Id="rId5" Type="http://schemas.openxmlformats.org/officeDocument/2006/relationships/image" Target="../media/image27.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591944" y="0"/>
            <a:ext cx="6702237"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sym typeface="Arial"/>
            </a:endParaRPr>
          </a:p>
        </p:txBody>
      </p:sp>
      <p:sp>
        <p:nvSpPr>
          <p:cNvPr id="30" name="TextBox 29"/>
          <p:cNvSpPr txBox="1"/>
          <p:nvPr/>
        </p:nvSpPr>
        <p:spPr>
          <a:xfrm>
            <a:off x="329268" y="3910064"/>
            <a:ext cx="48864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t>
            </a:r>
            <a:r>
              <a:rPr kumimoji="0" lang="ar-AE"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 </a:t>
            </a: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Abu Kloub </a:t>
            </a:r>
            <a:endParaRPr kumimoji="0" lang="en-US" sz="2400" b="1" i="0" u="none" strike="noStrike" kern="0" cap="none" spc="0" normalizeH="0" baseline="0" noProof="0" dirty="0">
              <a:ln>
                <a:noFill/>
              </a:ln>
              <a:solidFill>
                <a:srgbClr val="000000"/>
              </a:solidFill>
              <a:effectLst/>
              <a:uLnTx/>
              <a:uFillTx/>
              <a:latin typeface="Arial"/>
              <a:cs typeface="Arial"/>
              <a:sym typeface="Arial"/>
            </a:endParaRPr>
          </a:p>
        </p:txBody>
      </p:sp>
      <p:sp>
        <p:nvSpPr>
          <p:cNvPr id="31" name="TextBox 30"/>
          <p:cNvSpPr txBox="1"/>
          <p:nvPr/>
        </p:nvSpPr>
        <p:spPr>
          <a:xfrm>
            <a:off x="329268" y="2446076"/>
            <a:ext cx="5190668"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a:t>
            </a:r>
            <a:r>
              <a:rPr kumimoji="0" lang="ar-AE"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2</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6" name="TextBox 45"/>
          <p:cNvSpPr txBox="1"/>
          <p:nvPr/>
        </p:nvSpPr>
        <p:spPr>
          <a:xfrm>
            <a:off x="2287236" y="512822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194616" y="1507277"/>
            <a:ext cx="5629514" cy="46166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816080" y="487966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Google Shape;123;p2">
            <a:extLst>
              <a:ext uri="{FF2B5EF4-FFF2-40B4-BE49-F238E27FC236}">
                <a16:creationId xmlns:a16="http://schemas.microsoft.com/office/drawing/2014/main" id="{974EAB30-0777-F3FB-87D6-558593BD11D4}"/>
              </a:ext>
            </a:extLst>
          </p:cNvPr>
          <p:cNvSpPr txBox="1"/>
          <p:nvPr/>
        </p:nvSpPr>
        <p:spPr>
          <a:xfrm>
            <a:off x="6397325" y="2520102"/>
            <a:ext cx="5483500" cy="1815841"/>
          </a:xfrm>
          <a:prstGeom prst="rect">
            <a:avLst/>
          </a:prstGeom>
          <a:noFill/>
          <a:ln>
            <a:noFill/>
          </a:ln>
        </p:spPr>
        <p:txBody>
          <a:bodyPr spcFirstLastPara="1" wrap="square" lIns="91425" tIns="45700" rIns="91425" bIns="45700" anchor="t" anchorCtr="0">
            <a:spAutoFit/>
          </a:bodyPr>
          <a:lstStyle/>
          <a:p>
            <a:pPr algn="ctr" rtl="1"/>
            <a:r>
              <a:rPr lang="ar-AE" sz="2800" b="1" dirty="0">
                <a:solidFill>
                  <a:srgbClr val="00B0F0"/>
                </a:solidFill>
                <a:latin typeface="Alexandria" pitchFamily="2" charset="-78"/>
                <a:cs typeface="Alexandria" pitchFamily="2" charset="-78"/>
                <a:sym typeface="Tajawal Medium"/>
              </a:rPr>
              <a:t>المحاضرة 2 </a:t>
            </a:r>
          </a:p>
          <a:p>
            <a:pPr algn="ctr" rtl="1"/>
            <a:r>
              <a:rPr lang="ar-JO" sz="2800" b="1" dirty="0">
                <a:solidFill>
                  <a:srgbClr val="00B0F0"/>
                </a:solidFill>
                <a:latin typeface="Alexandria" pitchFamily="2" charset="-78"/>
                <a:cs typeface="Alexandria" pitchFamily="2" charset="-78"/>
                <a:sym typeface="Tajawal Medium"/>
              </a:rPr>
              <a:t>التمويل والاستثمار في التعليم </a:t>
            </a:r>
          </a:p>
          <a:p>
            <a:pPr algn="ctr"/>
            <a:r>
              <a:rPr lang="en-US" sz="2800" b="1" dirty="0">
                <a:solidFill>
                  <a:srgbClr val="00B0F0"/>
                </a:solidFill>
                <a:latin typeface="Alexandria" pitchFamily="2" charset="-78"/>
                <a:cs typeface="Alexandria" pitchFamily="2" charset="-78"/>
                <a:sym typeface="Tajawal Medium"/>
              </a:rPr>
              <a:t>Education: Investments and Returns</a:t>
            </a:r>
            <a:endParaRPr lang="ar-JO" sz="2800" b="1" dirty="0">
              <a:solidFill>
                <a:srgbClr val="00B0F0"/>
              </a:solidFill>
              <a:latin typeface="Alexandria" pitchFamily="2" charset="-78"/>
              <a:cs typeface="Alexandria" pitchFamily="2" charset="-78"/>
              <a:sym typeface="Tajawal Medium"/>
            </a:endParaRPr>
          </a:p>
        </p:txBody>
      </p:sp>
      <p:sp>
        <p:nvSpPr>
          <p:cNvPr id="8" name="Google Shape;126;p2">
            <a:extLst>
              <a:ext uri="{FF2B5EF4-FFF2-40B4-BE49-F238E27FC236}">
                <a16:creationId xmlns:a16="http://schemas.microsoft.com/office/drawing/2014/main" id="{549001CC-ADEF-0822-507F-5CC8DF8E7C5E}"/>
              </a:ext>
            </a:extLst>
          </p:cNvPr>
          <p:cNvSpPr txBox="1"/>
          <p:nvPr/>
        </p:nvSpPr>
        <p:spPr>
          <a:xfrm>
            <a:off x="-16728" y="6031041"/>
            <a:ext cx="5112567"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400" b="1" dirty="0">
                <a:solidFill>
                  <a:srgbClr val="00B0F0"/>
                </a:solidFill>
                <a:latin typeface="Alexandria" pitchFamily="2" charset="-78"/>
                <a:ea typeface="Tajawal Medium"/>
                <a:cs typeface="Alexandria" pitchFamily="2" charset="-78"/>
                <a:sym typeface="Tajawal Medium"/>
              </a:rPr>
              <a:t>إعداد: د. ورد</a:t>
            </a:r>
            <a:r>
              <a:rPr lang="ar-AE" sz="2400" b="1" dirty="0">
                <a:solidFill>
                  <a:srgbClr val="00B0F0"/>
                </a:solidFill>
                <a:latin typeface="Alexandria" pitchFamily="2" charset="-78"/>
                <a:ea typeface="Tajawal Medium"/>
                <a:cs typeface="Alexandria" pitchFamily="2" charset="-78"/>
                <a:sym typeface="Tajawal Medium"/>
              </a:rPr>
              <a:t>ة</a:t>
            </a:r>
            <a:r>
              <a:rPr lang="ar-JO" sz="2400" b="1" dirty="0">
                <a:solidFill>
                  <a:srgbClr val="00B0F0"/>
                </a:solidFill>
                <a:latin typeface="Alexandria" pitchFamily="2" charset="-78"/>
                <a:ea typeface="Tajawal Medium"/>
                <a:cs typeface="Alexandria" pitchFamily="2" charset="-78"/>
                <a:sym typeface="Tajawal Medium"/>
              </a:rPr>
              <a:t> محمود أبو كلوب</a:t>
            </a:r>
            <a:endParaRPr sz="2400" dirty="0">
              <a:solidFill>
                <a:srgbClr val="00B0F0"/>
              </a:solidFill>
              <a:latin typeface="Alexandria" pitchFamily="2" charset="-78"/>
              <a:cs typeface="Alexandria"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redit: Getty Images/Stock Montage">
            <a:extLst>
              <a:ext uri="{FF2B5EF4-FFF2-40B4-BE49-F238E27FC236}">
                <a16:creationId xmlns:a16="http://schemas.microsoft.com/office/drawing/2014/main" id="{9B2F7CE3-8DEC-4B19-A357-0B03467EA9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9642" y="1406753"/>
            <a:ext cx="4010099" cy="503214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71464" y="6021288"/>
            <a:ext cx="2207656" cy="461665"/>
          </a:xfrm>
          <a:prstGeom prst="rect">
            <a:avLst/>
          </a:prstGeom>
        </p:spPr>
        <p:txBody>
          <a:bodyPr wrap="none">
            <a:spAutoFit/>
          </a:bodyPr>
          <a:lstStyle/>
          <a:p>
            <a:r>
              <a:rPr lang="en-US" sz="2400" b="1" dirty="0">
                <a:solidFill>
                  <a:srgbClr val="FFFFFF"/>
                </a:solidFill>
                <a:latin typeface="Simplified Arabic" panose="02020603050405020304" pitchFamily="18" charset="-78"/>
                <a:ea typeface="Calibri" panose="020F0502020204030204" pitchFamily="34" charset="0"/>
                <a:cs typeface="Arial" panose="020B0604020202020204" pitchFamily="34" charset="0"/>
              </a:rPr>
              <a:t>Alfred Marshall</a:t>
            </a:r>
            <a:endParaRPr lang="en-GB" dirty="0"/>
          </a:p>
        </p:txBody>
      </p:sp>
      <p:sp>
        <p:nvSpPr>
          <p:cNvPr id="4" name="Rectangle 3"/>
          <p:cNvSpPr/>
          <p:nvPr/>
        </p:nvSpPr>
        <p:spPr>
          <a:xfrm>
            <a:off x="5087888" y="1112897"/>
            <a:ext cx="6096000" cy="738664"/>
          </a:xfrm>
          <a:prstGeom prst="rect">
            <a:avLst/>
          </a:prstGeom>
        </p:spPr>
        <p:txBody>
          <a:bodyPr>
            <a:spAutoFit/>
          </a:bodyPr>
          <a:lstStyle/>
          <a:p>
            <a:r>
              <a:rPr lang="ar-SA" dirty="0">
                <a:solidFill>
                  <a:schemeClr val="bg1"/>
                </a:solidFill>
              </a:rPr>
              <a:t>كان </a:t>
            </a:r>
            <a:r>
              <a:rPr lang="ar-JO" b="1" dirty="0">
                <a:solidFill>
                  <a:schemeClr val="bg1"/>
                </a:solidFill>
              </a:rPr>
              <a:t>أ</a:t>
            </a:r>
            <a:r>
              <a:rPr lang="ar-SA" b="1" dirty="0">
                <a:solidFill>
                  <a:schemeClr val="bg1"/>
                </a:solidFill>
              </a:rPr>
              <a:t>لفرد مارشال </a:t>
            </a:r>
            <a:r>
              <a:rPr lang="ar-SA" dirty="0">
                <a:solidFill>
                  <a:schemeClr val="bg1"/>
                </a:solidFill>
              </a:rPr>
              <a:t>هو </a:t>
            </a:r>
            <a:r>
              <a:rPr lang="ar-JO" dirty="0">
                <a:solidFill>
                  <a:schemeClr val="bg1"/>
                </a:solidFill>
              </a:rPr>
              <a:t>أ</a:t>
            </a:r>
            <a:r>
              <a:rPr lang="ar-SA" dirty="0">
                <a:solidFill>
                  <a:schemeClr val="bg1"/>
                </a:solidFill>
              </a:rPr>
              <a:t>ول من </a:t>
            </a:r>
            <a:r>
              <a:rPr lang="ar-JO" dirty="0">
                <a:solidFill>
                  <a:schemeClr val="bg1"/>
                </a:solidFill>
              </a:rPr>
              <a:t>أ</a:t>
            </a:r>
            <a:r>
              <a:rPr lang="ar-SA" dirty="0">
                <a:solidFill>
                  <a:schemeClr val="bg1"/>
                </a:solidFill>
              </a:rPr>
              <a:t>شار بصورة واضح</a:t>
            </a:r>
            <a:r>
              <a:rPr lang="ar-JO" dirty="0">
                <a:solidFill>
                  <a:schemeClr val="bg1"/>
                </a:solidFill>
              </a:rPr>
              <a:t>ة</a:t>
            </a:r>
            <a:r>
              <a:rPr lang="ar-SA" dirty="0">
                <a:solidFill>
                  <a:schemeClr val="bg1"/>
                </a:solidFill>
              </a:rPr>
              <a:t> ومباشر</a:t>
            </a:r>
            <a:r>
              <a:rPr lang="ar-JO" dirty="0">
                <a:solidFill>
                  <a:schemeClr val="bg1"/>
                </a:solidFill>
              </a:rPr>
              <a:t>ة</a:t>
            </a:r>
            <a:r>
              <a:rPr lang="ar-SA" dirty="0">
                <a:solidFill>
                  <a:schemeClr val="bg1"/>
                </a:solidFill>
              </a:rPr>
              <a:t> </a:t>
            </a:r>
            <a:r>
              <a:rPr lang="ar-JO" dirty="0">
                <a:solidFill>
                  <a:schemeClr val="bg1"/>
                </a:solidFill>
              </a:rPr>
              <a:t>إ</a:t>
            </a:r>
            <a:r>
              <a:rPr lang="ar-SA" dirty="0">
                <a:solidFill>
                  <a:schemeClr val="bg1"/>
                </a:solidFill>
              </a:rPr>
              <a:t>لى </a:t>
            </a:r>
            <a:r>
              <a:rPr lang="ar-JO" dirty="0">
                <a:solidFill>
                  <a:schemeClr val="bg1"/>
                </a:solidFill>
              </a:rPr>
              <a:t>أ</a:t>
            </a:r>
            <a:r>
              <a:rPr lang="ar-SA" dirty="0">
                <a:solidFill>
                  <a:schemeClr val="bg1"/>
                </a:solidFill>
              </a:rPr>
              <a:t>ن </a:t>
            </a:r>
            <a:r>
              <a:rPr lang="ar-SA" b="1" dirty="0">
                <a:solidFill>
                  <a:schemeClr val="bg1"/>
                </a:solidFill>
              </a:rPr>
              <a:t>التعليم هو شكل من أشكال الاستثمار </a:t>
            </a:r>
            <a:r>
              <a:rPr lang="ar-SA" dirty="0">
                <a:solidFill>
                  <a:schemeClr val="bg1"/>
                </a:solidFill>
              </a:rPr>
              <a:t>ليس فقط بحساب </a:t>
            </a:r>
            <a:r>
              <a:rPr lang="ar-SA" u="sng" dirty="0">
                <a:solidFill>
                  <a:schemeClr val="bg1"/>
                </a:solidFill>
              </a:rPr>
              <a:t>العائد الاقتصاد</a:t>
            </a:r>
            <a:r>
              <a:rPr lang="ar-JO" u="sng" dirty="0">
                <a:solidFill>
                  <a:schemeClr val="bg1"/>
                </a:solidFill>
              </a:rPr>
              <a:t>ي</a:t>
            </a:r>
            <a:r>
              <a:rPr lang="ar-SA" u="sng" dirty="0">
                <a:solidFill>
                  <a:schemeClr val="bg1"/>
                </a:solidFill>
              </a:rPr>
              <a:t> </a:t>
            </a:r>
            <a:r>
              <a:rPr lang="ar-SA" dirty="0">
                <a:solidFill>
                  <a:schemeClr val="bg1"/>
                </a:solidFill>
              </a:rPr>
              <a:t>منه بل من خلال منح أبناء المجتمع فرصة تنمية مواهبهم وقدراتهم</a:t>
            </a:r>
            <a:r>
              <a:rPr lang="ar-JO" dirty="0">
                <a:solidFill>
                  <a:schemeClr val="bg1"/>
                </a:solidFill>
              </a:rPr>
              <a:t>( </a:t>
            </a:r>
            <a:r>
              <a:rPr lang="ar-JO" u="sng" dirty="0">
                <a:solidFill>
                  <a:schemeClr val="bg1"/>
                </a:solidFill>
              </a:rPr>
              <a:t>العائد الاجتماعي</a:t>
            </a:r>
            <a:r>
              <a:rPr lang="ar-JO" dirty="0">
                <a:solidFill>
                  <a:schemeClr val="bg1"/>
                </a:solidFill>
              </a:rPr>
              <a:t>)</a:t>
            </a:r>
            <a:r>
              <a:rPr lang="ar-SA" dirty="0">
                <a:solidFill>
                  <a:schemeClr val="bg1"/>
                </a:solidFill>
              </a:rPr>
              <a:t> ال</a:t>
            </a:r>
            <a:r>
              <a:rPr lang="ar-JO" dirty="0">
                <a:solidFill>
                  <a:schemeClr val="bg1"/>
                </a:solidFill>
              </a:rPr>
              <a:t>أ</a:t>
            </a:r>
            <a:r>
              <a:rPr lang="ar-SA" dirty="0">
                <a:solidFill>
                  <a:schemeClr val="bg1"/>
                </a:solidFill>
              </a:rPr>
              <a:t>مر الذي يعزز عطا</a:t>
            </a:r>
            <a:r>
              <a:rPr lang="ar-JO" dirty="0">
                <a:solidFill>
                  <a:schemeClr val="bg1"/>
                </a:solidFill>
              </a:rPr>
              <a:t>ء</a:t>
            </a:r>
            <a:r>
              <a:rPr lang="ar-SA" dirty="0">
                <a:solidFill>
                  <a:schemeClr val="bg1"/>
                </a:solidFill>
              </a:rPr>
              <a:t>هم وانتاجيتهم </a:t>
            </a:r>
            <a:r>
              <a:rPr lang="ar-JO" dirty="0">
                <a:solidFill>
                  <a:schemeClr val="bg1"/>
                </a:solidFill>
              </a:rPr>
              <a:t>، </a:t>
            </a:r>
            <a:r>
              <a:rPr lang="ar-SA" dirty="0">
                <a:solidFill>
                  <a:schemeClr val="bg1"/>
                </a:solidFill>
              </a:rPr>
              <a:t>للنهوض بالمجالات ال</a:t>
            </a:r>
            <a:r>
              <a:rPr lang="ar-JO" dirty="0">
                <a:solidFill>
                  <a:schemeClr val="bg1"/>
                </a:solidFill>
              </a:rPr>
              <a:t>أ</a:t>
            </a:r>
            <a:r>
              <a:rPr lang="ar-SA" dirty="0">
                <a:solidFill>
                  <a:schemeClr val="bg1"/>
                </a:solidFill>
              </a:rPr>
              <a:t>خرى </a:t>
            </a:r>
            <a:endParaRPr lang="en-GB" dirty="0">
              <a:solidFill>
                <a:schemeClr val="bg1"/>
              </a:solidFill>
            </a:endParaRPr>
          </a:p>
        </p:txBody>
      </p:sp>
      <p:sp>
        <p:nvSpPr>
          <p:cNvPr id="2" name="TextBox 1">
            <a:extLst>
              <a:ext uri="{FF2B5EF4-FFF2-40B4-BE49-F238E27FC236}">
                <a16:creationId xmlns:a16="http://schemas.microsoft.com/office/drawing/2014/main" id="{4D13B8D5-CB08-0536-445E-F83C9B9C2D1F}"/>
              </a:ext>
            </a:extLst>
          </p:cNvPr>
          <p:cNvSpPr txBox="1"/>
          <p:nvPr/>
        </p:nvSpPr>
        <p:spPr>
          <a:xfrm>
            <a:off x="5615947" y="1920536"/>
            <a:ext cx="5666411" cy="3785011"/>
          </a:xfrm>
          <a:prstGeom prst="rect">
            <a:avLst/>
          </a:prstGeom>
          <a:noFill/>
          <a:ln w="28575">
            <a:solidFill>
              <a:srgbClr val="00B0F0"/>
            </a:solidFill>
          </a:ln>
        </p:spPr>
        <p:txBody>
          <a:bodyPr wrap="square" rtlCol="0" anchor="ctr">
            <a:spAutoFit/>
          </a:bodyPr>
          <a:lstStyle/>
          <a:p>
            <a:pPr algn="just" rtl="1">
              <a:lnSpc>
                <a:spcPct val="150000"/>
              </a:lnSpc>
              <a:spcAft>
                <a:spcPts val="800"/>
              </a:spcAft>
            </a:pPr>
            <a:r>
              <a:rPr lang="ar-JO" sz="1800" b="1" dirty="0">
                <a:solidFill>
                  <a:schemeClr val="tx1"/>
                </a:solidFill>
                <a:effectLst/>
                <a:latin typeface="Alexandria" pitchFamily="2" charset="-78"/>
                <a:ea typeface="Calibri" panose="020F0502020204030204" pitchFamily="34" charset="0"/>
                <a:cs typeface="Alexandria" pitchFamily="2" charset="-78"/>
              </a:rPr>
              <a:t>     </a:t>
            </a:r>
            <a:r>
              <a:rPr lang="ar-SA" sz="1800" b="1" dirty="0">
                <a:solidFill>
                  <a:schemeClr val="tx1"/>
                </a:solidFill>
                <a:effectLst/>
                <a:latin typeface="Alexandria" pitchFamily="2" charset="-78"/>
                <a:ea typeface="Calibri" panose="020F0502020204030204" pitchFamily="34" charset="0"/>
                <a:cs typeface="Alexandria" pitchFamily="2" charset="-78"/>
              </a:rPr>
              <a:t>يقول الاقتصادي </a:t>
            </a:r>
            <a:r>
              <a:rPr lang="ar-JO" sz="1800" b="1" dirty="0">
                <a:solidFill>
                  <a:schemeClr val="tx1"/>
                </a:solidFill>
                <a:effectLst/>
                <a:latin typeface="Alexandria" pitchFamily="2" charset="-78"/>
                <a:ea typeface="Calibri" panose="020F0502020204030204" pitchFamily="34" charset="0"/>
                <a:cs typeface="Alexandria" pitchFamily="2" charset="-78"/>
              </a:rPr>
              <a:t>أ</a:t>
            </a:r>
            <a:r>
              <a:rPr lang="ar-SA" sz="1800" b="1" dirty="0">
                <a:solidFill>
                  <a:schemeClr val="tx1"/>
                </a:solidFill>
                <a:effectLst/>
                <a:latin typeface="Alexandria" pitchFamily="2" charset="-78"/>
                <a:ea typeface="Calibri" panose="020F0502020204030204" pitchFamily="34" charset="0"/>
                <a:cs typeface="Alexandria" pitchFamily="2" charset="-78"/>
              </a:rPr>
              <a:t>لفرد مارشال</a:t>
            </a:r>
            <a:r>
              <a:rPr lang="en-US" sz="1800" b="1" dirty="0">
                <a:solidFill>
                  <a:schemeClr val="tx1"/>
                </a:solidFill>
                <a:effectLst/>
                <a:latin typeface="Alexandria" pitchFamily="2" charset="-78"/>
                <a:ea typeface="Calibri" panose="020F0502020204030204" pitchFamily="34" charset="0"/>
                <a:cs typeface="Alexandria" pitchFamily="2" charset="-78"/>
              </a:rPr>
              <a:t> Alfred </a:t>
            </a:r>
            <a:r>
              <a:rPr lang="ar-JO" sz="1800" b="1" dirty="0">
                <a:solidFill>
                  <a:schemeClr val="tx1"/>
                </a:solidFill>
                <a:effectLst/>
                <a:latin typeface="Alexandria" pitchFamily="2" charset="-78"/>
                <a:ea typeface="Calibri" panose="020F0502020204030204" pitchFamily="34" charset="0"/>
                <a:cs typeface="Alexandria" pitchFamily="2" charset="-78"/>
              </a:rPr>
              <a:t>       </a:t>
            </a:r>
            <a:r>
              <a:rPr lang="ar-AE" sz="1800" b="1" dirty="0">
                <a:solidFill>
                  <a:schemeClr val="tx1"/>
                </a:solidFill>
                <a:effectLst/>
                <a:latin typeface="Alexandria" pitchFamily="2" charset="-78"/>
                <a:ea typeface="Calibri" panose="020F0502020204030204" pitchFamily="34" charset="0"/>
                <a:cs typeface="Alexandria" pitchFamily="2" charset="-78"/>
              </a:rPr>
              <a:t>   </a:t>
            </a:r>
            <a:r>
              <a:rPr lang="en-US" sz="1800" b="1" dirty="0">
                <a:solidFill>
                  <a:schemeClr val="tx1"/>
                </a:solidFill>
                <a:effectLst/>
                <a:latin typeface="Alexandria" pitchFamily="2" charset="-78"/>
                <a:ea typeface="Calibri" panose="020F0502020204030204" pitchFamily="34" charset="0"/>
                <a:cs typeface="Alexandria" pitchFamily="2" charset="-78"/>
              </a:rPr>
              <a:t>Marshall</a:t>
            </a:r>
            <a:r>
              <a:rPr lang="ar-AE" sz="1800" b="1" dirty="0">
                <a:solidFill>
                  <a:schemeClr val="tx1"/>
                </a:solidFill>
                <a:effectLst/>
                <a:latin typeface="Alexandria" pitchFamily="2" charset="-78"/>
                <a:ea typeface="Calibri" panose="020F0502020204030204" pitchFamily="34" charset="0"/>
                <a:cs typeface="Alexandria" pitchFamily="2" charset="-78"/>
              </a:rPr>
              <a:t> </a:t>
            </a:r>
            <a:r>
              <a:rPr lang="ar-SA" sz="1800" b="1" dirty="0">
                <a:solidFill>
                  <a:schemeClr val="tx1"/>
                </a:solidFill>
                <a:effectLst/>
                <a:latin typeface="Alexandria" pitchFamily="2" charset="-78"/>
                <a:ea typeface="Calibri" panose="020F0502020204030204" pitchFamily="34" charset="0"/>
                <a:cs typeface="Alexandria" pitchFamily="2" charset="-78"/>
              </a:rPr>
              <a:t>في كتابه (</a:t>
            </a:r>
            <a:r>
              <a:rPr lang="ar-JO" sz="1800" b="1" dirty="0">
                <a:solidFill>
                  <a:schemeClr val="tx1"/>
                </a:solidFill>
                <a:effectLst/>
                <a:latin typeface="Alexandria" pitchFamily="2" charset="-78"/>
                <a:ea typeface="Calibri" panose="020F0502020204030204" pitchFamily="34" charset="0"/>
                <a:cs typeface="Alexandria" pitchFamily="2" charset="-78"/>
              </a:rPr>
              <a:t>مبادئ علم</a:t>
            </a:r>
            <a:r>
              <a:rPr lang="ar-SA" sz="1800" b="1" dirty="0">
                <a:solidFill>
                  <a:schemeClr val="tx1"/>
                </a:solidFill>
                <a:latin typeface="Alexandria" pitchFamily="2" charset="-78"/>
                <a:ea typeface="Calibri" panose="020F0502020204030204" pitchFamily="34" charset="0"/>
                <a:cs typeface="Alexandria" pitchFamily="2" charset="-78"/>
              </a:rPr>
              <a:t> الاقتصاد1890</a:t>
            </a:r>
            <a:r>
              <a:rPr lang="ar-JO" sz="1800" b="1" dirty="0">
                <a:solidFill>
                  <a:schemeClr val="tx1"/>
                </a:solidFill>
                <a:latin typeface="Alexandria" pitchFamily="2" charset="-78"/>
                <a:ea typeface="Calibri" panose="020F0502020204030204" pitchFamily="34" charset="0"/>
                <a:cs typeface="Alexandria" pitchFamily="2" charset="-78"/>
              </a:rPr>
              <a:t> </a:t>
            </a:r>
            <a:r>
              <a:rPr lang="ar-SA" sz="1800" b="1" dirty="0">
                <a:solidFill>
                  <a:schemeClr val="tx1"/>
                </a:solidFill>
                <a:latin typeface="Alexandria" pitchFamily="2" charset="-78"/>
                <a:ea typeface="Calibri" panose="020F0502020204030204" pitchFamily="34" charset="0"/>
                <a:cs typeface="Alexandria" pitchFamily="2" charset="-78"/>
              </a:rPr>
              <a:t>)</a:t>
            </a:r>
            <a:r>
              <a:rPr lang="ar-JO" sz="1800" b="1" dirty="0">
                <a:solidFill>
                  <a:schemeClr val="tx1"/>
                </a:solidFill>
                <a:effectLst/>
                <a:latin typeface="Alexandria" pitchFamily="2" charset="-78"/>
                <a:ea typeface="Calibri" panose="020F0502020204030204" pitchFamily="34" charset="0"/>
                <a:cs typeface="Alexandria" pitchFamily="2" charset="-78"/>
              </a:rPr>
              <a:t>:</a:t>
            </a:r>
            <a:r>
              <a:rPr lang="ar-SA" sz="1800" b="1" dirty="0">
                <a:solidFill>
                  <a:schemeClr val="tx1"/>
                </a:solidFill>
                <a:effectLst/>
                <a:latin typeface="Alexandria" pitchFamily="2" charset="-78"/>
                <a:ea typeface="Calibri" panose="020F0502020204030204" pitchFamily="34" charset="0"/>
                <a:cs typeface="Alexandria" pitchFamily="2" charset="-78"/>
              </a:rPr>
              <a:t> " إن فئة متعلمة من الناس لا يمكن أن تعيش فقيرة، ذلك لأن الإنسان بالعلم والمعرفة والوعي والطموح والقدرة على العمل والإنتاج والإبداع يستطيع أن يسخ</a:t>
            </a:r>
            <a:r>
              <a:rPr lang="ar-AE" sz="1800" b="1" dirty="0">
                <a:solidFill>
                  <a:schemeClr val="tx1"/>
                </a:solidFill>
                <a:effectLst/>
                <a:latin typeface="Alexandria" pitchFamily="2" charset="-78"/>
                <a:ea typeface="Calibri" panose="020F0502020204030204" pitchFamily="34" charset="0"/>
                <a:cs typeface="Alexandria" pitchFamily="2" charset="-78"/>
              </a:rPr>
              <a:t>ّ</a:t>
            </a:r>
            <a:r>
              <a:rPr lang="ar-SA" sz="1800" b="1" dirty="0">
                <a:solidFill>
                  <a:schemeClr val="tx1"/>
                </a:solidFill>
                <a:effectLst/>
                <a:latin typeface="Alexandria" pitchFamily="2" charset="-78"/>
                <a:ea typeface="Calibri" panose="020F0502020204030204" pitchFamily="34" charset="0"/>
                <a:cs typeface="Alexandria" pitchFamily="2" charset="-78"/>
              </a:rPr>
              <a:t>ر كل قو</a:t>
            </a:r>
            <a:r>
              <a:rPr lang="ar-JO" sz="1800" b="1" dirty="0">
                <a:solidFill>
                  <a:schemeClr val="tx1"/>
                </a:solidFill>
                <a:effectLst/>
                <a:latin typeface="Alexandria" pitchFamily="2" charset="-78"/>
                <a:ea typeface="Calibri" panose="020F0502020204030204" pitchFamily="34" charset="0"/>
                <a:cs typeface="Alexandria" pitchFamily="2" charset="-78"/>
              </a:rPr>
              <a:t>ى</a:t>
            </a:r>
            <a:r>
              <a:rPr lang="ar-SA" sz="1800" b="1" dirty="0">
                <a:solidFill>
                  <a:schemeClr val="tx1"/>
                </a:solidFill>
                <a:effectLst/>
                <a:latin typeface="Alexandria" pitchFamily="2" charset="-78"/>
                <a:ea typeface="Calibri" panose="020F0502020204030204" pitchFamily="34" charset="0"/>
                <a:cs typeface="Alexandria" pitchFamily="2" charset="-78"/>
              </a:rPr>
              <a:t> الطبيعة ومصادرها، وما في باطن الأرض وما فوقها </a:t>
            </a:r>
            <a:r>
              <a:rPr lang="ar-JO" sz="1800" b="1" dirty="0">
                <a:solidFill>
                  <a:schemeClr val="tx1"/>
                </a:solidFill>
                <a:effectLst/>
                <a:latin typeface="Alexandria" pitchFamily="2" charset="-78"/>
                <a:ea typeface="Calibri" panose="020F0502020204030204" pitchFamily="34" charset="0"/>
                <a:cs typeface="Alexandria" pitchFamily="2" charset="-78"/>
              </a:rPr>
              <a:t>ل</a:t>
            </a:r>
            <a:r>
              <a:rPr lang="ar-JO" sz="1800" b="1" dirty="0">
                <a:solidFill>
                  <a:schemeClr val="tx1"/>
                </a:solidFill>
                <a:latin typeface="Alexandria" pitchFamily="2" charset="-78"/>
                <a:ea typeface="Calibri" panose="020F0502020204030204" pitchFamily="34" charset="0"/>
                <a:cs typeface="Alexandria" pitchFamily="2" charset="-78"/>
              </a:rPr>
              <a:t>تحسين </a:t>
            </a:r>
            <a:r>
              <a:rPr lang="ar-SA" sz="1800" b="1" dirty="0">
                <a:solidFill>
                  <a:schemeClr val="tx1"/>
                </a:solidFill>
                <a:effectLst/>
                <a:latin typeface="Alexandria" pitchFamily="2" charset="-78"/>
                <a:ea typeface="Calibri" panose="020F0502020204030204" pitchFamily="34" charset="0"/>
                <a:cs typeface="Alexandria" pitchFamily="2" charset="-78"/>
              </a:rPr>
              <a:t>مستو</a:t>
            </a:r>
            <a:r>
              <a:rPr lang="ar-JO" sz="1800" b="1" dirty="0">
                <a:solidFill>
                  <a:schemeClr val="tx1"/>
                </a:solidFill>
                <a:effectLst/>
                <a:latin typeface="Alexandria" pitchFamily="2" charset="-78"/>
                <a:ea typeface="Calibri" panose="020F0502020204030204" pitchFamily="34" charset="0"/>
                <a:cs typeface="Alexandria" pitchFamily="2" charset="-78"/>
              </a:rPr>
              <a:t>ى</a:t>
            </a:r>
            <a:r>
              <a:rPr lang="ar-SA" sz="1800" b="1" dirty="0">
                <a:solidFill>
                  <a:schemeClr val="tx1"/>
                </a:solidFill>
                <a:effectLst/>
                <a:latin typeface="Alexandria" pitchFamily="2" charset="-78"/>
                <a:ea typeface="Calibri" panose="020F0502020204030204" pitchFamily="34" charset="0"/>
                <a:cs typeface="Alexandria" pitchFamily="2" charset="-78"/>
              </a:rPr>
              <a:t> معيشته، وتوفير الحياة الكريمة له ". ويشير إلى أن " أثمن ضروب رأس المال هو ما يستثمر في البشر</a:t>
            </a:r>
            <a:r>
              <a:rPr lang="en-US" sz="1800" b="1" dirty="0">
                <a:solidFill>
                  <a:schemeClr val="tx1"/>
                </a:solidFill>
                <a:effectLst/>
                <a:latin typeface="Alexandria" pitchFamily="2" charset="-78"/>
                <a:ea typeface="Calibri" panose="020F0502020204030204" pitchFamily="34" charset="0"/>
                <a:cs typeface="Alexandria" pitchFamily="2" charset="-78"/>
              </a:rPr>
              <a:t> "</a:t>
            </a:r>
          </a:p>
        </p:txBody>
      </p:sp>
      <p:pic>
        <p:nvPicPr>
          <p:cNvPr id="6" name="Graphic 21">
            <a:extLst>
              <a:ext uri="{FF2B5EF4-FFF2-40B4-BE49-F238E27FC236}">
                <a16:creationId xmlns:a16="http://schemas.microsoft.com/office/drawing/2014/main" id="{2A923958-EBD7-8C16-D5CD-59B173190D5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7" name="Google Shape;145;p3">
            <a:extLst>
              <a:ext uri="{FF2B5EF4-FFF2-40B4-BE49-F238E27FC236}">
                <a16:creationId xmlns:a16="http://schemas.microsoft.com/office/drawing/2014/main" id="{7508FFC1-3F39-B745-058C-4056A737002B}"/>
              </a:ext>
            </a:extLst>
          </p:cNvPr>
          <p:cNvSpPr txBox="1"/>
          <p:nvPr/>
        </p:nvSpPr>
        <p:spPr>
          <a:xfrm>
            <a:off x="2927648" y="612518"/>
            <a:ext cx="5904656" cy="430847"/>
          </a:xfrm>
          <a:prstGeom prst="rect">
            <a:avLst/>
          </a:prstGeom>
          <a:noFill/>
          <a:ln>
            <a:noFill/>
          </a:ln>
        </p:spPr>
        <p:txBody>
          <a:bodyPr spcFirstLastPara="1" wrap="square" lIns="91425" tIns="45700" rIns="91425" bIns="45700" anchor="t" anchorCtr="0">
            <a:spAutoFit/>
          </a:bodyPr>
          <a:lstStyle/>
          <a:p>
            <a:pPr lvl="0" algn="ctr"/>
            <a:r>
              <a:rPr lang="ar-AE" sz="2200" dirty="0">
                <a:solidFill>
                  <a:schemeClr val="tx1"/>
                </a:solidFill>
                <a:latin typeface="Alexandria" pitchFamily="2" charset="-78"/>
                <a:cs typeface="Alexandria" pitchFamily="2" charset="-78"/>
                <a:sym typeface="Tajawal Medium"/>
              </a:rPr>
              <a:t>تمهيد</a:t>
            </a:r>
            <a:endParaRPr sz="2200" dirty="0">
              <a:solidFill>
                <a:schemeClr val="tx1"/>
              </a:solidFill>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3816461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ppt_x"/>
                                          </p:val>
                                        </p:tav>
                                        <p:tav tm="100000">
                                          <p:val>
                                            <p:strVal val="#ppt_x"/>
                                          </p:val>
                                        </p:tav>
                                      </p:tavLst>
                                    </p:anim>
                                    <p:anim calcmode="lin" valueType="num">
                                      <p:cBhvr additive="base">
                                        <p:cTn id="8"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2"/>
            <a:ext cx="3339616"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6296306" y="1366870"/>
            <a:ext cx="5306416"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algn="r"/>
            <a:endParaRPr lang="en-US" altLang="ko-KR" sz="1800" b="1" dirty="0">
              <a:latin typeface="Alexandria" pitchFamily="2" charset="-78"/>
              <a:cs typeface="Alexandria" pitchFamily="2" charset="-78"/>
            </a:endParaRPr>
          </a:p>
          <a:p>
            <a:pPr algn="r"/>
            <a:r>
              <a:rPr lang="ar-JO" altLang="ko-KR" sz="1800" b="1" dirty="0">
                <a:latin typeface="Alexandria" pitchFamily="2" charset="-78"/>
                <a:cs typeface="Alexandria" pitchFamily="2" charset="-78"/>
              </a:rPr>
              <a:t>مفهوم التمويل في مؤسسات التعليم العالي</a:t>
            </a:r>
            <a:endParaRPr lang="ar-AE" altLang="ko-KR" sz="1800" b="1" dirty="0">
              <a:latin typeface="Alexandria" pitchFamily="2" charset="-78"/>
              <a:cs typeface="Alexandria" pitchFamily="2" charset="-78"/>
            </a:endParaRPr>
          </a:p>
          <a:p>
            <a:pPr algn="r"/>
            <a:endParaRPr lang="ar-JO" altLang="ko-KR" sz="1800" b="1" dirty="0">
              <a:latin typeface="Alexandria" pitchFamily="2" charset="-78"/>
              <a:cs typeface="Alexandria" pitchFamily="2" charset="-78"/>
            </a:endParaRPr>
          </a:p>
          <a:p>
            <a:pPr algn="r"/>
            <a:r>
              <a:rPr lang="ar-JO" altLang="ko-KR" sz="1800" b="1" dirty="0">
                <a:latin typeface="Alexandria" pitchFamily="2" charset="-78"/>
                <a:cs typeface="Alexandria" pitchFamily="2" charset="-78"/>
              </a:rPr>
              <a:t>أهمية التمويل</a:t>
            </a:r>
            <a:endParaRPr lang="ar-AE" altLang="ko-KR" sz="1800" b="1" dirty="0">
              <a:latin typeface="Alexandria" pitchFamily="2" charset="-78"/>
              <a:cs typeface="Alexandria" pitchFamily="2" charset="-78"/>
            </a:endParaRPr>
          </a:p>
          <a:p>
            <a:pPr algn="r"/>
            <a:endParaRPr lang="ar-JO" altLang="ko-KR" sz="1800" b="1" dirty="0">
              <a:latin typeface="Alexandria" pitchFamily="2" charset="-78"/>
              <a:cs typeface="Alexandria" pitchFamily="2" charset="-78"/>
            </a:endParaRPr>
          </a:p>
          <a:p>
            <a:pPr algn="r"/>
            <a:r>
              <a:rPr lang="ar-JO" altLang="ko-KR" sz="1800" b="1" dirty="0">
                <a:latin typeface="Alexandria" pitchFamily="2" charset="-78"/>
                <a:cs typeface="Alexandria" pitchFamily="2" charset="-78"/>
              </a:rPr>
              <a:t>مصادر التمويل</a:t>
            </a:r>
            <a:endParaRPr lang="ar-AE" altLang="ko-KR" sz="1800" b="1" dirty="0">
              <a:latin typeface="Alexandria" pitchFamily="2" charset="-78"/>
              <a:cs typeface="Alexandria" pitchFamily="2" charset="-78"/>
            </a:endParaRPr>
          </a:p>
          <a:p>
            <a:pPr algn="r"/>
            <a:endParaRPr lang="ar-JO" altLang="ko-KR" sz="1800" b="1" dirty="0">
              <a:latin typeface="Alexandria" pitchFamily="2" charset="-78"/>
              <a:cs typeface="Alexandria" pitchFamily="2" charset="-78"/>
            </a:endParaRPr>
          </a:p>
          <a:p>
            <a:pPr algn="r"/>
            <a:r>
              <a:rPr lang="ar-AE" altLang="ko-KR" sz="1800" b="1" dirty="0">
                <a:latin typeface="Alexandria" pitchFamily="2" charset="-78"/>
                <a:cs typeface="Alexandria" pitchFamily="2" charset="-78"/>
              </a:rPr>
              <a:t>اتجهات تحديد مصادر التمويل المختلفة</a:t>
            </a:r>
          </a:p>
          <a:p>
            <a:pPr algn="r"/>
            <a:endParaRPr lang="ar-AE" altLang="ko-KR" sz="1800" b="1" dirty="0">
              <a:latin typeface="Alexandria" pitchFamily="2" charset="-78"/>
              <a:cs typeface="Alexandria" pitchFamily="2" charset="-78"/>
            </a:endParaRPr>
          </a:p>
          <a:p>
            <a:pPr algn="r"/>
            <a:r>
              <a:rPr lang="ar-JO" altLang="ko-KR" sz="1800" b="1" dirty="0">
                <a:latin typeface="Alexandria" pitchFamily="2" charset="-78"/>
                <a:cs typeface="Alexandria" pitchFamily="2" charset="-78"/>
              </a:rPr>
              <a:t>أزمات التمويل في مؤسسات التعليم العالي</a:t>
            </a:r>
            <a:endParaRPr lang="ar-AE" altLang="ko-KR" sz="1800" b="1" dirty="0">
              <a:latin typeface="Alexandria" pitchFamily="2" charset="-78"/>
              <a:cs typeface="Alexandria" pitchFamily="2" charset="-78"/>
            </a:endParaRPr>
          </a:p>
          <a:p>
            <a:pPr algn="r"/>
            <a:endParaRPr lang="ar-JO" altLang="ko-KR" sz="1800" b="1" dirty="0">
              <a:latin typeface="Alexandria" pitchFamily="2" charset="-78"/>
              <a:cs typeface="Alexandria" pitchFamily="2" charset="-78"/>
            </a:endParaRPr>
          </a:p>
          <a:p>
            <a:pPr marL="285750" indent="-285750" algn="r">
              <a:buFontTx/>
              <a:buChar char="-"/>
            </a:pPr>
            <a:r>
              <a:rPr lang="ar-JO" altLang="ko-KR" sz="1800" b="1" dirty="0">
                <a:latin typeface="Alexandria" pitchFamily="2" charset="-78"/>
                <a:cs typeface="Alexandria" pitchFamily="2" charset="-78"/>
              </a:rPr>
              <a:t>رؤى ومقترحات لتجاوز مشكل</a:t>
            </a:r>
            <a:r>
              <a:rPr lang="ar-AE" altLang="ko-KR" sz="1800" b="1" dirty="0">
                <a:latin typeface="Alexandria" pitchFamily="2" charset="-78"/>
                <a:cs typeface="Alexandria" pitchFamily="2" charset="-78"/>
              </a:rPr>
              <a:t>ات</a:t>
            </a:r>
            <a:r>
              <a:rPr lang="ar-JO" altLang="ko-KR" sz="1800" b="1" dirty="0">
                <a:latin typeface="Alexandria" pitchFamily="2" charset="-78"/>
                <a:cs typeface="Alexandria" pitchFamily="2" charset="-78"/>
              </a:rPr>
              <a:t> التمويل</a:t>
            </a:r>
            <a:endParaRPr lang="ar-AE" altLang="ko-KR" sz="1800" b="1" dirty="0">
              <a:latin typeface="Alexandria" pitchFamily="2" charset="-78"/>
              <a:cs typeface="Alexandria" pitchFamily="2" charset="-78"/>
            </a:endParaRPr>
          </a:p>
          <a:p>
            <a:pPr marL="285750" indent="-285750" algn="r">
              <a:buFontTx/>
              <a:buChar char="-"/>
            </a:pPr>
            <a:endParaRPr lang="ar-AE" altLang="ko-KR" sz="1800" b="1" dirty="0">
              <a:latin typeface="Alexandria" pitchFamily="2" charset="-78"/>
              <a:cs typeface="Alexandria" pitchFamily="2" charset="-78"/>
            </a:endParaRPr>
          </a:p>
          <a:p>
            <a:pPr marL="285750" indent="-285750" algn="r">
              <a:buFontTx/>
              <a:buChar char="-"/>
            </a:pPr>
            <a:endParaRPr lang="ar-JO" altLang="ko-KR" sz="1800" b="1" dirty="0">
              <a:latin typeface="Alexandria" pitchFamily="2" charset="-78"/>
              <a:cs typeface="Alexandria" pitchFamily="2" charset="-78"/>
            </a:endParaRPr>
          </a:p>
          <a:p>
            <a:pPr algn="r"/>
            <a:endParaRPr lang="ko-KR" altLang="en-US" sz="1800" b="1" dirty="0"/>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3041613" y="593731"/>
            <a:ext cx="6509384"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موضوعات المحاضرة (التمويل</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والاستثمار</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algn="r"/>
            <a:endParaRPr lang="en-US" altLang="ko-KR" sz="1800" b="1" dirty="0">
              <a:latin typeface="Alexandria" pitchFamily="2" charset="-78"/>
              <a:cs typeface="Alexandria" pitchFamily="2" charset="-78"/>
            </a:endParaRPr>
          </a:p>
          <a:p>
            <a:pPr algn="r"/>
            <a:r>
              <a:rPr lang="ar-JO" altLang="ko-KR" sz="1800" b="1" dirty="0">
                <a:latin typeface="Alexandria" pitchFamily="2" charset="-78"/>
                <a:cs typeface="Alexandria" pitchFamily="2" charset="-78"/>
              </a:rPr>
              <a:t>مفهوم الاستثمار في مؤسسات التعليم العالي</a:t>
            </a:r>
            <a:endParaRPr lang="en-US" altLang="ko-KR" sz="1800" b="1" dirty="0">
              <a:latin typeface="Alexandria" pitchFamily="2" charset="-78"/>
              <a:cs typeface="Alexandria" pitchFamily="2" charset="-78"/>
            </a:endParaRPr>
          </a:p>
          <a:p>
            <a:pPr algn="r"/>
            <a:endParaRPr lang="ar-JO" altLang="ko-KR" sz="1800" b="1" dirty="0">
              <a:latin typeface="Alexandria" pitchFamily="2" charset="-78"/>
              <a:cs typeface="Alexandria" pitchFamily="2" charset="-78"/>
            </a:endParaRPr>
          </a:p>
          <a:p>
            <a:pPr algn="r"/>
            <a:r>
              <a:rPr lang="ar-JO" altLang="ko-KR" sz="1800" b="1" dirty="0">
                <a:latin typeface="Alexandria" pitchFamily="2" charset="-78"/>
                <a:cs typeface="Alexandria" pitchFamily="2" charset="-78"/>
              </a:rPr>
              <a:t>أهمية الاستثمار</a:t>
            </a:r>
            <a:endParaRPr lang="ar-AE" altLang="ko-KR" sz="1800" b="1" dirty="0">
              <a:latin typeface="Alexandria" pitchFamily="2" charset="-78"/>
              <a:cs typeface="Alexandria" pitchFamily="2" charset="-78"/>
            </a:endParaRPr>
          </a:p>
          <a:p>
            <a:pPr algn="r"/>
            <a:endParaRPr lang="ar-JO" altLang="ko-KR" sz="1800" b="1" dirty="0">
              <a:latin typeface="Alexandria" pitchFamily="2" charset="-78"/>
              <a:cs typeface="Alexandria" pitchFamily="2" charset="-78"/>
            </a:endParaRPr>
          </a:p>
          <a:p>
            <a:pPr algn="r"/>
            <a:r>
              <a:rPr lang="ar-JO" altLang="ko-KR" sz="1800" b="1" dirty="0">
                <a:latin typeface="Alexandria" pitchFamily="2" charset="-78"/>
                <a:cs typeface="Alexandria" pitchFamily="2" charset="-78"/>
              </a:rPr>
              <a:t>العلاقة بين الاستثمار والنمو الاقتصادي</a:t>
            </a:r>
            <a:endParaRPr lang="ar-AE" altLang="ko-KR" sz="1800" b="1" dirty="0">
              <a:latin typeface="Alexandria" pitchFamily="2" charset="-78"/>
              <a:cs typeface="Alexandria" pitchFamily="2" charset="-78"/>
            </a:endParaRPr>
          </a:p>
          <a:p>
            <a:pPr algn="r"/>
            <a:endParaRPr lang="ar-JO" altLang="ko-KR" sz="1800" b="1" dirty="0">
              <a:latin typeface="Alexandria" pitchFamily="2" charset="-78"/>
              <a:cs typeface="Alexandria" pitchFamily="2" charset="-78"/>
            </a:endParaRPr>
          </a:p>
          <a:p>
            <a:pPr algn="r"/>
            <a:r>
              <a:rPr lang="ar-AE" altLang="ko-KR" sz="1800" b="1" dirty="0">
                <a:latin typeface="Alexandria" pitchFamily="2" charset="-78"/>
                <a:cs typeface="Alexandria" pitchFamily="2" charset="-78"/>
              </a:rPr>
              <a:t>اقتصاديات التعليم </a:t>
            </a:r>
          </a:p>
          <a:p>
            <a:pPr algn="r"/>
            <a:endParaRPr lang="ar-AE" altLang="ko-KR" sz="1800" b="1" dirty="0">
              <a:latin typeface="Alexandria" pitchFamily="2" charset="-78"/>
              <a:cs typeface="Alexandria" pitchFamily="2" charset="-78"/>
            </a:endParaRPr>
          </a:p>
          <a:p>
            <a:pPr algn="r"/>
            <a:r>
              <a:rPr lang="ar-AE" altLang="ko-KR" sz="1800" b="1" dirty="0">
                <a:latin typeface="Alexandria" pitchFamily="2" charset="-78"/>
                <a:cs typeface="Alexandria" pitchFamily="2" charset="-78"/>
              </a:rPr>
              <a:t>معيقات </a:t>
            </a:r>
            <a:r>
              <a:rPr lang="ar-JO" altLang="ko-KR" sz="1800" b="1" dirty="0">
                <a:latin typeface="Alexandria" pitchFamily="2" charset="-78"/>
                <a:cs typeface="Alexandria" pitchFamily="2" charset="-78"/>
              </a:rPr>
              <a:t>ال</a:t>
            </a:r>
            <a:r>
              <a:rPr lang="ar-AE" altLang="ko-KR" sz="1800" b="1" dirty="0">
                <a:latin typeface="Alexandria" pitchFamily="2" charset="-78"/>
                <a:cs typeface="Alexandria" pitchFamily="2" charset="-78"/>
              </a:rPr>
              <a:t>استثمار</a:t>
            </a:r>
            <a:r>
              <a:rPr lang="ar-JO" altLang="ko-KR" sz="1800" b="1" dirty="0">
                <a:latin typeface="Alexandria" pitchFamily="2" charset="-78"/>
                <a:cs typeface="Alexandria" pitchFamily="2" charset="-78"/>
              </a:rPr>
              <a:t> في مؤسسات التعليم العالي</a:t>
            </a:r>
            <a:endParaRPr lang="ar-AE" altLang="ko-KR" sz="1800" b="1" dirty="0">
              <a:latin typeface="Alexandria" pitchFamily="2" charset="-78"/>
              <a:cs typeface="Alexandria" pitchFamily="2" charset="-78"/>
            </a:endParaRPr>
          </a:p>
          <a:p>
            <a:pPr algn="r"/>
            <a:endParaRPr lang="ar-JO" altLang="ko-KR" sz="1800" b="1" dirty="0">
              <a:latin typeface="Alexandria" pitchFamily="2" charset="-78"/>
              <a:cs typeface="Alexandria" pitchFamily="2" charset="-78"/>
            </a:endParaRPr>
          </a:p>
          <a:p>
            <a:pPr algn="r"/>
            <a:r>
              <a:rPr lang="ar-JO" altLang="ko-KR" sz="1800" b="1" dirty="0">
                <a:latin typeface="Alexandria" pitchFamily="2" charset="-78"/>
                <a:cs typeface="Alexandria" pitchFamily="2" charset="-78"/>
              </a:rPr>
              <a:t>رؤى ومقترحات</a:t>
            </a:r>
            <a:endParaRPr lang="ar-AE" altLang="ko-KR" sz="1800" b="1" dirty="0">
              <a:latin typeface="Alexandria" pitchFamily="2" charset="-78"/>
              <a:cs typeface="Alexandria" pitchFamily="2" charset="-78"/>
            </a:endParaRPr>
          </a:p>
          <a:p>
            <a:pPr algn="r"/>
            <a:endParaRPr lang="ar-AE" altLang="ko-KR" sz="1800" b="1" dirty="0">
              <a:latin typeface="Alexandria" pitchFamily="2" charset="-78"/>
              <a:cs typeface="Alexandria" pitchFamily="2" charset="-78"/>
            </a:endParaRPr>
          </a:p>
          <a:p>
            <a:pPr marL="285750" indent="-285750" algn="r">
              <a:buFont typeface="Arial" panose="020B0604020202020204" pitchFamily="34" charset="0"/>
              <a:buChar char="•"/>
            </a:pPr>
            <a:endParaRPr lang="ar-AE" altLang="ko-KR" sz="1800" b="1" dirty="0"/>
          </a:p>
          <a:p>
            <a:pPr algn="r"/>
            <a:endParaRPr lang="ko-KR" altLang="en-US" sz="180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927648" y="612518"/>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rgbClr val="00B0F0"/>
                </a:solidFill>
                <a:latin typeface="Alexandria" pitchFamily="2" charset="-78"/>
                <a:cs typeface="Alexandria" pitchFamily="2" charset="-78"/>
                <a:sym typeface="Tajawal Medium"/>
              </a:rPr>
              <a:t>التمويل والاستثمار في التعليم</a:t>
            </a:r>
            <a:endParaRPr sz="2400" b="1" dirty="0">
              <a:solidFill>
                <a:srgbClr val="00B0F0"/>
              </a:solidFill>
              <a:latin typeface="Alexandria" pitchFamily="2" charset="-78"/>
              <a:cs typeface="Alexandria" pitchFamily="2" charset="-78"/>
            </a:endParaRPr>
          </a:p>
        </p:txBody>
      </p:sp>
      <p:sp>
        <p:nvSpPr>
          <p:cNvPr id="3" name="Rectangle 2"/>
          <p:cNvSpPr/>
          <p:nvPr/>
        </p:nvSpPr>
        <p:spPr>
          <a:xfrm>
            <a:off x="983432" y="1556792"/>
            <a:ext cx="10513168" cy="4893647"/>
          </a:xfrm>
          <a:prstGeom prst="rect">
            <a:avLst/>
          </a:prstGeom>
        </p:spPr>
        <p:txBody>
          <a:bodyPr wrap="square">
            <a:spAutoFit/>
          </a:bodyPr>
          <a:lstStyle/>
          <a:p>
            <a:pPr algn="r" rtl="1"/>
            <a:r>
              <a:rPr lang="ar-SA" sz="2400" b="1" dirty="0">
                <a:latin typeface="Alexandria" pitchFamily="2" charset="-78"/>
                <a:cs typeface="Alexandria" pitchFamily="2" charset="-78"/>
              </a:rPr>
              <a:t>مقدمة</a:t>
            </a:r>
            <a:endParaRPr lang="ar-JO" sz="2400" b="1" dirty="0">
              <a:latin typeface="Alexandria" pitchFamily="2" charset="-78"/>
              <a:cs typeface="Alexandria" pitchFamily="2" charset="-78"/>
            </a:endParaRPr>
          </a:p>
          <a:p>
            <a:pPr algn="r" rtl="1"/>
            <a:endParaRPr lang="en-GB"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 </a:t>
            </a:r>
            <a:r>
              <a:rPr lang="ar-JO" sz="2400" dirty="0">
                <a:latin typeface="Alexandria" pitchFamily="2" charset="-78"/>
                <a:cs typeface="Alexandria" pitchFamily="2" charset="-78"/>
              </a:rPr>
              <a:t>        </a:t>
            </a:r>
            <a:r>
              <a:rPr lang="ar-SA" sz="2400" dirty="0">
                <a:latin typeface="Alexandria" pitchFamily="2" charset="-78"/>
                <a:cs typeface="Alexandria" pitchFamily="2" charset="-78"/>
              </a:rPr>
              <a:t> مما لا شك</a:t>
            </a:r>
            <a:r>
              <a:rPr lang="ar-AE" sz="2400" dirty="0">
                <a:latin typeface="Alexandria" pitchFamily="2" charset="-78"/>
                <a:cs typeface="Alexandria" pitchFamily="2" charset="-78"/>
              </a:rPr>
              <a:t>ّ</a:t>
            </a:r>
            <a:r>
              <a:rPr lang="ar-SA" sz="2400" dirty="0">
                <a:latin typeface="Alexandria" pitchFamily="2" charset="-78"/>
                <a:cs typeface="Alexandria" pitchFamily="2" charset="-78"/>
              </a:rPr>
              <a:t> فيه أن</a:t>
            </a:r>
            <a:r>
              <a:rPr lang="ar-AE" sz="2400" dirty="0">
                <a:latin typeface="Alexandria" pitchFamily="2" charset="-78"/>
                <a:cs typeface="Alexandria" pitchFamily="2" charset="-78"/>
              </a:rPr>
              <a:t>ّ</a:t>
            </a:r>
            <a:r>
              <a:rPr lang="ar-SA" sz="2400" dirty="0">
                <a:latin typeface="Alexandria" pitchFamily="2" charset="-78"/>
                <a:cs typeface="Alexandria" pitchFamily="2" charset="-78"/>
              </a:rPr>
              <a:t> تمويل التعليم العالي يعد</a:t>
            </a:r>
            <a:r>
              <a:rPr lang="ar-JO" sz="2400" dirty="0">
                <a:latin typeface="Alexandria" pitchFamily="2" charset="-78"/>
                <a:cs typeface="Alexandria" pitchFamily="2" charset="-78"/>
              </a:rPr>
              <a:t>ّ</a:t>
            </a:r>
            <a:r>
              <a:rPr lang="ar-SA" sz="2400" dirty="0">
                <a:latin typeface="Alexandria" pitchFamily="2" charset="-78"/>
                <a:cs typeface="Alexandria" pitchFamily="2" charset="-78"/>
              </a:rPr>
              <a:t> من أهم قضاياه المعاصرة وذلك لسببين هامين لا يمكن تجاوزها </a:t>
            </a:r>
            <a:r>
              <a:rPr lang="ar-JO" sz="2400" dirty="0">
                <a:latin typeface="Alexandria" pitchFamily="2" charset="-78"/>
                <a:cs typeface="Alexandria" pitchFamily="2" charset="-78"/>
              </a:rPr>
              <a:t>أولهما</a:t>
            </a:r>
            <a:r>
              <a:rPr lang="ar-AE" sz="2400" dirty="0">
                <a:latin typeface="Alexandria" pitchFamily="2" charset="-78"/>
                <a:cs typeface="Alexandria" pitchFamily="2" charset="-78"/>
              </a:rPr>
              <a:t>:</a:t>
            </a:r>
            <a:r>
              <a:rPr lang="ar-SA" sz="2400" dirty="0">
                <a:latin typeface="Alexandria" pitchFamily="2" charset="-78"/>
                <a:cs typeface="Alexandria" pitchFamily="2" charset="-78"/>
              </a:rPr>
              <a:t> أن التعليم العالي مكلف من حيث بنيته التحتية ومستلزماته المتعددة، وثانيهما</a:t>
            </a:r>
            <a:r>
              <a:rPr lang="ar-AE" sz="2400" dirty="0">
                <a:latin typeface="Alexandria" pitchFamily="2" charset="-78"/>
                <a:cs typeface="Alexandria" pitchFamily="2" charset="-78"/>
              </a:rPr>
              <a:t>:</a:t>
            </a:r>
            <a:r>
              <a:rPr lang="ar-SA" sz="2400" dirty="0">
                <a:latin typeface="Alexandria" pitchFamily="2" charset="-78"/>
                <a:cs typeface="Alexandria" pitchFamily="2" charset="-78"/>
              </a:rPr>
              <a:t> أن دول العالم تواجه بشكل متزايد صعوبات مادية تحول دون تأمين ا</a:t>
            </a:r>
            <a:r>
              <a:rPr lang="ar-JO" sz="2400" dirty="0">
                <a:latin typeface="Alexandria" pitchFamily="2" charset="-78"/>
                <a:cs typeface="Alexandria" pitchFamily="2" charset="-78"/>
              </a:rPr>
              <a:t>لأ</a:t>
            </a:r>
            <a:r>
              <a:rPr lang="ar-SA" sz="2400" dirty="0">
                <a:latin typeface="Alexandria" pitchFamily="2" charset="-78"/>
                <a:cs typeface="Alexandria" pitchFamily="2" charset="-78"/>
              </a:rPr>
              <a:t>موال اللازمة لتوفير التمويل الكافي لمؤسسات التعليم العالي ورفع سويته </a:t>
            </a:r>
            <a:r>
              <a:rPr lang="ar-JO" sz="2400" dirty="0">
                <a:latin typeface="Alexandria" pitchFamily="2" charset="-78"/>
                <a:cs typeface="Alexandria" pitchFamily="2" charset="-78"/>
              </a:rPr>
              <a:t>ع</a:t>
            </a:r>
            <a:r>
              <a:rPr lang="ar-SA" sz="2400" dirty="0">
                <a:latin typeface="Alexandria" pitchFamily="2" charset="-78"/>
                <a:cs typeface="Alexandria" pitchFamily="2" charset="-78"/>
              </a:rPr>
              <a:t>لى حيث يجب أن يكون</a:t>
            </a:r>
            <a:r>
              <a:rPr lang="ar-JO" sz="2400" dirty="0">
                <a:latin typeface="Alexandria" pitchFamily="2" charset="-78"/>
                <a:cs typeface="Alexandria" pitchFamily="2" charset="-78"/>
              </a:rPr>
              <a:t>،</a:t>
            </a:r>
            <a:r>
              <a:rPr lang="ar-SA" sz="2400" dirty="0">
                <a:latin typeface="Alexandria" pitchFamily="2" charset="-78"/>
                <a:cs typeface="Alexandria" pitchFamily="2" charset="-78"/>
              </a:rPr>
              <a:t> وإذا كانت دول العالم جميع</a:t>
            </a:r>
            <a:r>
              <a:rPr lang="ar-JO" sz="2400" dirty="0">
                <a:latin typeface="Alexandria" pitchFamily="2" charset="-78"/>
                <a:cs typeface="Alexandria" pitchFamily="2" charset="-78"/>
              </a:rPr>
              <a:t>ً</a:t>
            </a:r>
            <a:r>
              <a:rPr lang="ar-SA" sz="2400" dirty="0">
                <a:latin typeface="Alexandria" pitchFamily="2" charset="-78"/>
                <a:cs typeface="Alexandria" pitchFamily="2" charset="-78"/>
              </a:rPr>
              <a:t>ا تواجه </a:t>
            </a:r>
            <a:r>
              <a:rPr lang="ar-JO" sz="2400" dirty="0">
                <a:latin typeface="Alexandria" pitchFamily="2" charset="-78"/>
                <a:cs typeface="Alexandria" pitchFamily="2" charset="-78"/>
              </a:rPr>
              <a:t>ال</a:t>
            </a:r>
            <a:r>
              <a:rPr lang="ar-SA" sz="2400" dirty="0">
                <a:latin typeface="Alexandria" pitchFamily="2" charset="-78"/>
                <a:cs typeface="Alexandria" pitchFamily="2" charset="-78"/>
              </a:rPr>
              <a:t>صعوبات المالية التي </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شرنا </a:t>
            </a:r>
            <a:r>
              <a:rPr lang="ar-JO" sz="2400" dirty="0">
                <a:latin typeface="Alexandria" pitchFamily="2" charset="-78"/>
                <a:cs typeface="Alexandria" pitchFamily="2" charset="-78"/>
              </a:rPr>
              <a:t>إ</a:t>
            </a:r>
            <a:r>
              <a:rPr lang="ar-SA" sz="2400" dirty="0">
                <a:latin typeface="Alexandria" pitchFamily="2" charset="-78"/>
                <a:cs typeface="Alexandria" pitchFamily="2" charset="-78"/>
              </a:rPr>
              <a:t>ليها </a:t>
            </a:r>
            <a:r>
              <a:rPr lang="ar-JO" sz="2400" dirty="0">
                <a:latin typeface="Alexandria" pitchFamily="2" charset="-78"/>
                <a:cs typeface="Alexandria" pitchFamily="2" charset="-78"/>
              </a:rPr>
              <a:t>آ</a:t>
            </a:r>
            <a:r>
              <a:rPr lang="ar-SA" sz="2400" dirty="0">
                <a:latin typeface="Alexandria" pitchFamily="2" charset="-78"/>
                <a:cs typeface="Alexandria" pitchFamily="2" charset="-78"/>
              </a:rPr>
              <a:t>نفا </a:t>
            </a:r>
            <a:r>
              <a:rPr lang="ar-JO" sz="2400" dirty="0">
                <a:latin typeface="Alexandria" pitchFamily="2" charset="-78"/>
                <a:cs typeface="Alexandria" pitchFamily="2" charset="-78"/>
              </a:rPr>
              <a:t>في الفصل الأول(التعليم العام والتعليم العالي) </a:t>
            </a:r>
            <a:r>
              <a:rPr lang="ar-SA" sz="2400" dirty="0">
                <a:latin typeface="Alexandria" pitchFamily="2" charset="-78"/>
                <a:cs typeface="Alexandria" pitchFamily="2" charset="-78"/>
              </a:rPr>
              <a:t>ف</a:t>
            </a:r>
            <a:r>
              <a:rPr lang="ar-JO" sz="2400" dirty="0">
                <a:latin typeface="Alexandria" pitchFamily="2" charset="-78"/>
                <a:cs typeface="Alexandria" pitchFamily="2" charset="-78"/>
              </a:rPr>
              <a:t>إ</a:t>
            </a:r>
            <a:r>
              <a:rPr lang="ar-SA" sz="2400" dirty="0">
                <a:latin typeface="Alexandria" pitchFamily="2" charset="-78"/>
                <a:cs typeface="Alexandria" pitchFamily="2" charset="-78"/>
              </a:rPr>
              <a:t>ن الدول النامية بشكل خاص تواجه هذه الصعوبات المالية بحيث تقف عاجزة إلى حد كبير عن توفير ال</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موال اللازمة</a:t>
            </a:r>
            <a:r>
              <a:rPr lang="ar-JO" sz="2400" dirty="0">
                <a:latin typeface="Alexandria" pitchFamily="2" charset="-78"/>
                <a:cs typeface="Alexandria" pitchFamily="2" charset="-78"/>
              </a:rPr>
              <a:t>،</a:t>
            </a:r>
            <a:r>
              <a:rPr lang="ar-SA" sz="2400" dirty="0">
                <a:latin typeface="Alexandria" pitchFamily="2" charset="-78"/>
                <a:cs typeface="Alexandria" pitchFamily="2" charset="-78"/>
              </a:rPr>
              <a:t> ومن ثم فإن الأمر الذي يفرض نفسه هو التفكير بحلول إبداعية وخطط استراتيجية مبتكرة لتأمين ال</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موال اللازمة</a:t>
            </a:r>
            <a:r>
              <a:rPr lang="ar-JO" sz="2400" dirty="0">
                <a:latin typeface="Alexandria" pitchFamily="2" charset="-78"/>
                <a:cs typeface="Alexandria" pitchFamily="2" charset="-78"/>
              </a:rPr>
              <a:t> </a:t>
            </a:r>
            <a:r>
              <a:rPr lang="ar-SA" sz="2400" dirty="0">
                <a:latin typeface="Alexandria" pitchFamily="2" charset="-78"/>
                <a:cs typeface="Alexandria" pitchFamily="2" charset="-78"/>
              </a:rPr>
              <a:t>لتعليم عال</a:t>
            </a:r>
            <a:r>
              <a:rPr lang="ar-JO" sz="2400" dirty="0">
                <a:latin typeface="Alexandria" pitchFamily="2" charset="-78"/>
                <a:cs typeface="Alexandria" pitchFamily="2" charset="-78"/>
              </a:rPr>
              <a:t>ٍ</a:t>
            </a:r>
            <a:r>
              <a:rPr lang="ar-SA" sz="2400" dirty="0">
                <a:latin typeface="Alexandria" pitchFamily="2" charset="-78"/>
                <a:cs typeface="Alexandria" pitchFamily="2" charset="-78"/>
              </a:rPr>
              <a:t> ذي مستوى ونوعية</a:t>
            </a:r>
            <a:r>
              <a:rPr lang="ar-JO" sz="2400" dirty="0">
                <a:latin typeface="Alexandria" pitchFamily="2" charset="-78"/>
                <a:cs typeface="Alexandria" pitchFamily="2" charset="-78"/>
              </a:rPr>
              <a:t>(بطاح،2017)</a:t>
            </a:r>
            <a:r>
              <a:rPr lang="ar-SA" sz="2400" dirty="0">
                <a:latin typeface="Alexandria" pitchFamily="2" charset="-78"/>
                <a:cs typeface="Alexandria" pitchFamily="2" charset="-78"/>
              </a:rPr>
              <a:t>.</a:t>
            </a:r>
            <a:endParaRPr lang="en-GB" sz="24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F94DEED1-EF01-21A0-A709-839ECF9376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1678482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637443" y="1484784"/>
            <a:ext cx="10945215" cy="4524315"/>
          </a:xfrm>
          <a:prstGeom prst="rect">
            <a:avLst/>
          </a:prstGeom>
        </p:spPr>
        <p:txBody>
          <a:bodyPr wrap="square">
            <a:spAutoFit/>
          </a:bodyPr>
          <a:lstStyle/>
          <a:p>
            <a:pPr algn="ctr" rtl="1"/>
            <a:r>
              <a:rPr lang="ar-SA" sz="2400" b="1" dirty="0">
                <a:latin typeface="Alexandria" pitchFamily="2" charset="-78"/>
                <a:cs typeface="Alexandria" pitchFamily="2" charset="-78"/>
              </a:rPr>
              <a:t>مفهوم التمويل في التعليم العالي</a:t>
            </a:r>
            <a:endParaRPr lang="ar-AE" sz="2400" b="1" dirty="0">
              <a:latin typeface="Alexandria" pitchFamily="2" charset="-78"/>
              <a:cs typeface="Alexandria" pitchFamily="2" charset="-78"/>
            </a:endParaRPr>
          </a:p>
          <a:p>
            <a:pPr algn="ctr" rtl="1"/>
            <a:endParaRPr lang="en-GB"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 </a:t>
            </a:r>
            <a:r>
              <a:rPr lang="ar-SA" sz="2400" u="sng" dirty="0">
                <a:latin typeface="Alexandria" pitchFamily="2" charset="-78"/>
                <a:cs typeface="Alexandria" pitchFamily="2" charset="-78"/>
              </a:rPr>
              <a:t>يقصد بالتمويل</a:t>
            </a:r>
            <a:r>
              <a:rPr lang="ar-SA" sz="2400" dirty="0">
                <a:latin typeface="Alexandria" pitchFamily="2" charset="-78"/>
                <a:cs typeface="Alexandria" pitchFamily="2" charset="-78"/>
              </a:rPr>
              <a:t>:</a:t>
            </a:r>
            <a:r>
              <a:rPr lang="ar-JO" sz="2400" dirty="0">
                <a:latin typeface="Alexandria" pitchFamily="2" charset="-78"/>
                <a:cs typeface="Alexandria" pitchFamily="2" charset="-78"/>
              </a:rPr>
              <a:t> </a:t>
            </a:r>
            <a:r>
              <a:rPr lang="ar-SA" sz="2400" dirty="0">
                <a:latin typeface="Alexandria" pitchFamily="2" charset="-78"/>
                <a:cs typeface="Alexandria" pitchFamily="2" charset="-78"/>
              </a:rPr>
              <a:t>تعبئة الموارد النقدية وغير النقدية اللازمة للتخطيط والإشراف  بهدف القيام بمشروع معين والمحافظة على استمراريته وتطويره لتحقيق </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هدافه الحالية والمستقبلية بشكل أكثر كفاءة وفعالية</a:t>
            </a:r>
            <a:r>
              <a:rPr lang="ar-JO" sz="2400" dirty="0">
                <a:latin typeface="Alexandria" pitchFamily="2" charset="-78"/>
                <a:cs typeface="Alexandria" pitchFamily="2" charset="-78"/>
              </a:rPr>
              <a:t>،</a:t>
            </a:r>
            <a:r>
              <a:rPr lang="ar-SA" sz="2400" dirty="0">
                <a:latin typeface="Alexandria" pitchFamily="2" charset="-78"/>
                <a:cs typeface="Alexandria" pitchFamily="2" charset="-78"/>
              </a:rPr>
              <a:t> من خلال إدارة الأموال وتوجيهها، إذ</a:t>
            </a:r>
            <a:r>
              <a:rPr lang="ar-JO" sz="2400" dirty="0">
                <a:latin typeface="Alexandria" pitchFamily="2" charset="-78"/>
                <a:cs typeface="Alexandria" pitchFamily="2" charset="-78"/>
              </a:rPr>
              <a:t>ً</a:t>
            </a:r>
            <a:r>
              <a:rPr lang="ar-SA" sz="2400" dirty="0">
                <a:latin typeface="Alexandria" pitchFamily="2" charset="-78"/>
                <a:cs typeface="Alexandria" pitchFamily="2" charset="-78"/>
              </a:rPr>
              <a:t>ا التمويل لا يعب</a:t>
            </a:r>
            <a:r>
              <a:rPr lang="ar-JO" sz="2400" dirty="0">
                <a:latin typeface="Alexandria" pitchFamily="2" charset="-78"/>
                <a:cs typeface="Alexandria" pitchFamily="2" charset="-78"/>
              </a:rPr>
              <a:t>ّ</a:t>
            </a:r>
            <a:r>
              <a:rPr lang="ar-SA" sz="2400" dirty="0">
                <a:latin typeface="Alexandria" pitchFamily="2" charset="-78"/>
                <a:cs typeface="Alexandria" pitchFamily="2" charset="-78"/>
              </a:rPr>
              <a:t>ر فقط عن جمع الأموال ولكن عن كيفية إدارتها وتوجيهها لخدمة الأهداف المنشودة منها</a:t>
            </a:r>
            <a:r>
              <a:rPr lang="ar-JO" sz="2400" dirty="0">
                <a:latin typeface="Alexandria" pitchFamily="2" charset="-78"/>
                <a:cs typeface="Alexandria" pitchFamily="2" charset="-78"/>
              </a:rPr>
              <a:t>.</a:t>
            </a:r>
            <a:r>
              <a:rPr lang="ar-SA" sz="2400" dirty="0">
                <a:latin typeface="Alexandria" pitchFamily="2" charset="-78"/>
                <a:cs typeface="Alexandria" pitchFamily="2" charset="-78"/>
              </a:rPr>
              <a:t> ويقصد </a:t>
            </a:r>
            <a:r>
              <a:rPr lang="ar-SA" sz="2400" u="sng" dirty="0">
                <a:latin typeface="Alexandria" pitchFamily="2" charset="-78"/>
                <a:cs typeface="Alexandria" pitchFamily="2" charset="-78"/>
              </a:rPr>
              <a:t>بالتمويل </a:t>
            </a:r>
            <a:r>
              <a:rPr lang="ar-JO" sz="2400" u="sng" dirty="0">
                <a:latin typeface="Alexandria" pitchFamily="2" charset="-78"/>
                <a:cs typeface="Alexandria" pitchFamily="2" charset="-78"/>
              </a:rPr>
              <a:t>في ا</a:t>
            </a:r>
            <a:r>
              <a:rPr lang="ar-SA" sz="2400" u="sng" dirty="0">
                <a:latin typeface="Alexandria" pitchFamily="2" charset="-78"/>
                <a:cs typeface="Alexandria" pitchFamily="2" charset="-78"/>
              </a:rPr>
              <a:t>لتعليم </a:t>
            </a:r>
            <a:r>
              <a:rPr lang="ar-SA" sz="2400" b="1" dirty="0">
                <a:latin typeface="Alexandria" pitchFamily="2" charset="-78"/>
                <a:cs typeface="Alexandria" pitchFamily="2" charset="-78"/>
              </a:rPr>
              <a:t>إيجاد مصادر مالية قادرة على تغطية احتياجات المؤسسة التعليمية كاملة حتى تتمكن من تحقيق أهدافها ورسالتها التربوية والبحثية والاقتصادية</a:t>
            </a:r>
            <a:r>
              <a:rPr lang="ar-JO" sz="2400" b="1" dirty="0">
                <a:latin typeface="Alexandria" pitchFamily="2" charset="-78"/>
                <a:cs typeface="Alexandria" pitchFamily="2" charset="-78"/>
              </a:rPr>
              <a:t>.</a:t>
            </a:r>
            <a:r>
              <a:rPr lang="ar-SA" sz="2400" b="1" dirty="0">
                <a:latin typeface="Alexandria" pitchFamily="2" charset="-78"/>
                <a:cs typeface="Alexandria" pitchFamily="2" charset="-78"/>
              </a:rPr>
              <a:t> </a:t>
            </a:r>
            <a:r>
              <a:rPr lang="ar-AE" sz="2400" dirty="0">
                <a:latin typeface="Alexandria" pitchFamily="2" charset="-78"/>
                <a:cs typeface="Alexandria" pitchFamily="2" charset="-78"/>
              </a:rPr>
              <a:t>كما </a:t>
            </a:r>
            <a:r>
              <a:rPr lang="ar-SA" sz="2400" dirty="0">
                <a:latin typeface="Alexandria" pitchFamily="2" charset="-78"/>
                <a:cs typeface="Alexandria" pitchFamily="2" charset="-78"/>
              </a:rPr>
              <a:t>يقصد ب</a:t>
            </a:r>
            <a:r>
              <a:rPr lang="ar-JO" sz="2400" dirty="0">
                <a:latin typeface="Alexandria" pitchFamily="2" charset="-78"/>
                <a:cs typeface="Alexandria" pitchFamily="2" charset="-78"/>
              </a:rPr>
              <a:t>التمويل</a:t>
            </a:r>
            <a:r>
              <a:rPr lang="ar-SA" sz="2400" dirty="0">
                <a:latin typeface="Alexandria" pitchFamily="2" charset="-78"/>
                <a:cs typeface="Alexandria" pitchFamily="2" charset="-78"/>
              </a:rPr>
              <a:t> في </a:t>
            </a:r>
            <a:r>
              <a:rPr lang="ar-AE" sz="2400" dirty="0">
                <a:latin typeface="Alexandria" pitchFamily="2" charset="-78"/>
                <a:cs typeface="Alexandria" pitchFamily="2" charset="-78"/>
              </a:rPr>
              <a:t>التعليم:</a:t>
            </a:r>
            <a:r>
              <a:rPr lang="ar-SA" sz="2400" dirty="0">
                <a:latin typeface="Alexandria" pitchFamily="2" charset="-78"/>
                <a:cs typeface="Alexandria" pitchFamily="2" charset="-78"/>
              </a:rPr>
              <a:t> مجموع الموارد المرصودة في إطار التعليم لتحقيق الأهداف التي ينبغي تحقيقها بالموارد المتاحة</a:t>
            </a:r>
            <a:r>
              <a:rPr lang="ar-JO" sz="2400" dirty="0">
                <a:latin typeface="Alexandria" pitchFamily="2" charset="-78"/>
                <a:cs typeface="Alexandria" pitchFamily="2" charset="-78"/>
              </a:rPr>
              <a:t>،</a:t>
            </a:r>
            <a:r>
              <a:rPr lang="ar-SA" sz="2400" dirty="0">
                <a:latin typeface="Alexandria" pitchFamily="2" charset="-78"/>
                <a:cs typeface="Alexandria" pitchFamily="2" charset="-78"/>
              </a:rPr>
              <a:t> وإدارة هذه الموارد واستخدامها بكفاءة</a:t>
            </a:r>
            <a:r>
              <a:rPr lang="ar-JO" sz="2400" dirty="0">
                <a:latin typeface="Alexandria" pitchFamily="2" charset="-78"/>
                <a:cs typeface="Alexandria" pitchFamily="2" charset="-78"/>
              </a:rPr>
              <a:t>.</a:t>
            </a:r>
            <a:endParaRPr lang="en-GB" sz="24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0D258675-54CA-5EBB-F5C7-65BF0ADF70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1592800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855640" y="450492"/>
            <a:ext cx="5904656" cy="461624"/>
          </a:xfrm>
          <a:prstGeom prst="rect">
            <a:avLst/>
          </a:prstGeom>
          <a:noFill/>
          <a:ln>
            <a:noFill/>
          </a:ln>
        </p:spPr>
        <p:txBody>
          <a:bodyPr spcFirstLastPara="1" wrap="square" lIns="91425" tIns="45700" rIns="91425" bIns="45700" anchor="t" anchorCtr="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التمويل في التعليم العالي</a:t>
            </a:r>
            <a:endParaRPr kumimoji="0" lang="ar-AE"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Rectangle 1"/>
          <p:cNvSpPr/>
          <p:nvPr/>
        </p:nvSpPr>
        <p:spPr>
          <a:xfrm>
            <a:off x="398287" y="1416686"/>
            <a:ext cx="11395426" cy="4516878"/>
          </a:xfrm>
          <a:prstGeom prst="rect">
            <a:avLst/>
          </a:prstGeom>
        </p:spPr>
        <p:txBody>
          <a:bodyPr wrap="square">
            <a:spAutoFit/>
          </a:bodyPr>
          <a:lstStyle/>
          <a:p>
            <a:pPr algn="just" rtl="1">
              <a:lnSpc>
                <a:spcPct val="115000"/>
              </a:lnSpc>
            </a:pPr>
            <a:r>
              <a:rPr lang="ar-AE" sz="2800" dirty="0">
                <a:latin typeface="Alexandria" pitchFamily="2" charset="-78"/>
                <a:ea typeface="Times New Roman"/>
                <a:cs typeface="Alexandria" pitchFamily="2" charset="-78"/>
              </a:rPr>
              <a:t>  إن </a:t>
            </a:r>
            <a:r>
              <a:rPr lang="ar-SA" sz="2800" dirty="0">
                <a:latin typeface="Alexandria" pitchFamily="2" charset="-78"/>
                <a:ea typeface="Times New Roman"/>
                <a:cs typeface="Alexandria" pitchFamily="2" charset="-78"/>
              </a:rPr>
              <a:t>تمويل التعليم العالي يعني توفير </a:t>
            </a:r>
            <a:r>
              <a:rPr lang="ar-JO" sz="2800" dirty="0">
                <a:latin typeface="Alexandria" pitchFamily="2" charset="-78"/>
                <a:ea typeface="Times New Roman"/>
                <a:cs typeface="Alexandria" pitchFamily="2" charset="-78"/>
              </a:rPr>
              <a:t>كلفته</a:t>
            </a:r>
            <a:r>
              <a:rPr lang="ar-SA" sz="2800" dirty="0">
                <a:latin typeface="Alexandria" pitchFamily="2" charset="-78"/>
                <a:ea typeface="Times New Roman"/>
                <a:cs typeface="Alexandria" pitchFamily="2" charset="-78"/>
              </a:rPr>
              <a:t> سواء </a:t>
            </a:r>
            <a:r>
              <a:rPr lang="ar-JO" sz="2800" dirty="0">
                <a:latin typeface="Alexandria" pitchFamily="2" charset="-78"/>
                <a:ea typeface="Times New Roman"/>
                <a:cs typeface="Alexandria" pitchFamily="2" charset="-78"/>
              </a:rPr>
              <a:t>من مصادر </a:t>
            </a:r>
            <a:r>
              <a:rPr lang="ar-SA" sz="2800" dirty="0">
                <a:latin typeface="Alexandria" pitchFamily="2" charset="-78"/>
                <a:ea typeface="Times New Roman"/>
                <a:cs typeface="Alexandria" pitchFamily="2" charset="-78"/>
              </a:rPr>
              <a:t>حكومية أو غير</a:t>
            </a:r>
            <a:r>
              <a:rPr lang="ar-JO" sz="2800" dirty="0">
                <a:latin typeface="Alexandria" pitchFamily="2" charset="-78"/>
                <a:ea typeface="Times New Roman"/>
                <a:cs typeface="Alexandria" pitchFamily="2" charset="-78"/>
              </a:rPr>
              <a:t>ها،</a:t>
            </a:r>
            <a:r>
              <a:rPr lang="ar-SA" sz="2800" dirty="0">
                <a:latin typeface="Alexandria" pitchFamily="2" charset="-78"/>
                <a:ea typeface="Times New Roman"/>
                <a:cs typeface="Alexandria" pitchFamily="2" charset="-78"/>
              </a:rPr>
              <a:t> والعمل على استثمارها بما يمك</a:t>
            </a:r>
            <a:r>
              <a:rPr lang="ar-JO" sz="2800" dirty="0">
                <a:latin typeface="Alexandria" pitchFamily="2" charset="-78"/>
                <a:ea typeface="Times New Roman"/>
                <a:cs typeface="Alexandria" pitchFamily="2" charset="-78"/>
              </a:rPr>
              <a:t>ّ</a:t>
            </a:r>
            <a:r>
              <a:rPr lang="ar-SA" sz="2800" dirty="0">
                <a:latin typeface="Alexandria" pitchFamily="2" charset="-78"/>
                <a:ea typeface="Times New Roman"/>
                <a:cs typeface="Alexandria" pitchFamily="2" charset="-78"/>
              </a:rPr>
              <a:t>ن مؤسسات التعليم العالي من القيام بدورها المرسوم إزاء المجتمع بصورة فعالة</a:t>
            </a:r>
            <a:r>
              <a:rPr lang="ar-JO" sz="2800" dirty="0">
                <a:latin typeface="Alexandria" pitchFamily="2" charset="-78"/>
                <a:ea typeface="Times New Roman"/>
                <a:cs typeface="Alexandria" pitchFamily="2" charset="-78"/>
              </a:rPr>
              <a:t>،</a:t>
            </a:r>
            <a:r>
              <a:rPr lang="ar-SA" sz="2800" dirty="0">
                <a:latin typeface="Alexandria" pitchFamily="2" charset="-78"/>
                <a:ea typeface="Times New Roman"/>
                <a:cs typeface="Alexandria" pitchFamily="2" charset="-78"/>
              </a:rPr>
              <a:t> </a:t>
            </a:r>
            <a:r>
              <a:rPr lang="ar-SA" sz="2800" b="1" dirty="0">
                <a:latin typeface="Alexandria" pitchFamily="2" charset="-78"/>
                <a:ea typeface="Times New Roman"/>
                <a:cs typeface="Alexandria" pitchFamily="2" charset="-78"/>
              </a:rPr>
              <a:t>وتقسم </a:t>
            </a:r>
            <a:r>
              <a:rPr lang="ar-JO" sz="2800" b="1" dirty="0">
                <a:latin typeface="Alexandria" pitchFamily="2" charset="-78"/>
                <a:ea typeface="Times New Roman"/>
                <a:cs typeface="Alexandria" pitchFamily="2" charset="-78"/>
              </a:rPr>
              <a:t>الكلفة </a:t>
            </a:r>
            <a:r>
              <a:rPr lang="ar-SA" sz="2800" b="1" dirty="0">
                <a:latin typeface="Alexandria" pitchFamily="2" charset="-78"/>
                <a:ea typeface="Times New Roman"/>
                <a:cs typeface="Alexandria" pitchFamily="2" charset="-78"/>
              </a:rPr>
              <a:t>الى </a:t>
            </a:r>
            <a:r>
              <a:rPr lang="ar-JO" sz="2800" dirty="0">
                <a:latin typeface="Alexandria" pitchFamily="2" charset="-78"/>
                <a:ea typeface="Times New Roman"/>
                <a:cs typeface="Alexandria" pitchFamily="2" charset="-78"/>
              </a:rPr>
              <a:t>:</a:t>
            </a:r>
            <a:endParaRPr lang="en-GB" sz="2800" dirty="0">
              <a:latin typeface="Alexandria" pitchFamily="2" charset="-78"/>
              <a:ea typeface="Calibri"/>
              <a:cs typeface="Alexandria" pitchFamily="2" charset="-78"/>
            </a:endParaRPr>
          </a:p>
          <a:p>
            <a:pPr algn="just" rtl="1">
              <a:lnSpc>
                <a:spcPct val="115000"/>
              </a:lnSpc>
            </a:pPr>
            <a:r>
              <a:rPr lang="ar-SA" sz="2800" dirty="0">
                <a:latin typeface="Alexandria" pitchFamily="2" charset="-78"/>
                <a:ea typeface="Times New Roman"/>
                <a:cs typeface="Alexandria" pitchFamily="2" charset="-78"/>
              </a:rPr>
              <a:t>  </a:t>
            </a:r>
            <a:r>
              <a:rPr lang="ar-SA" sz="2800" b="1" dirty="0">
                <a:latin typeface="Alexandria" pitchFamily="2" charset="-78"/>
                <a:ea typeface="Times New Roman"/>
                <a:cs typeface="Alexandria" pitchFamily="2" charset="-78"/>
              </a:rPr>
              <a:t>الكلفة العا</a:t>
            </a:r>
            <a:r>
              <a:rPr lang="ar-JO" sz="2800" b="1" dirty="0">
                <a:latin typeface="Alexandria" pitchFamily="2" charset="-78"/>
                <a:ea typeface="Times New Roman"/>
                <a:cs typeface="Alexandria" pitchFamily="2" charset="-78"/>
              </a:rPr>
              <a:t>م</a:t>
            </a:r>
            <a:r>
              <a:rPr lang="ar-SA" sz="2800" b="1" dirty="0">
                <a:latin typeface="Alexandria" pitchFamily="2" charset="-78"/>
                <a:ea typeface="Times New Roman"/>
                <a:cs typeface="Alexandria" pitchFamily="2" charset="-78"/>
              </a:rPr>
              <a:t>ة</a:t>
            </a:r>
            <a:r>
              <a:rPr lang="ar-JO" sz="2800" dirty="0">
                <a:latin typeface="Alexandria" pitchFamily="2" charset="-78"/>
                <a:ea typeface="Times New Roman"/>
                <a:cs typeface="Alexandria" pitchFamily="2" charset="-78"/>
              </a:rPr>
              <a:t>:</a:t>
            </a:r>
            <a:r>
              <a:rPr lang="ar-SA" sz="2800" dirty="0">
                <a:latin typeface="Alexandria" pitchFamily="2" charset="-78"/>
                <a:ea typeface="Times New Roman"/>
                <a:cs typeface="Alexandria" pitchFamily="2" charset="-78"/>
              </a:rPr>
              <a:t> وهي تلك التي تدفع من الأموال الحكومية بما فيها النفقات الثابتة والمت</a:t>
            </a:r>
            <a:r>
              <a:rPr lang="ar-JO" sz="2800" dirty="0">
                <a:latin typeface="Alexandria" pitchFamily="2" charset="-78"/>
                <a:ea typeface="Times New Roman"/>
                <a:cs typeface="Alexandria" pitchFamily="2" charset="-78"/>
              </a:rPr>
              <a:t>غيرة.</a:t>
            </a:r>
            <a:endParaRPr lang="en-GB" sz="2800" dirty="0">
              <a:latin typeface="Alexandria" pitchFamily="2" charset="-78"/>
              <a:ea typeface="Calibri"/>
              <a:cs typeface="Alexandria" pitchFamily="2" charset="-78"/>
            </a:endParaRPr>
          </a:p>
          <a:p>
            <a:pPr algn="just" rtl="1">
              <a:lnSpc>
                <a:spcPct val="115000"/>
              </a:lnSpc>
            </a:pPr>
            <a:r>
              <a:rPr lang="ar-SA" sz="2800" dirty="0">
                <a:latin typeface="Alexandria" pitchFamily="2" charset="-78"/>
                <a:ea typeface="Times New Roman"/>
                <a:cs typeface="Alexandria" pitchFamily="2" charset="-78"/>
              </a:rPr>
              <a:t>  </a:t>
            </a:r>
            <a:r>
              <a:rPr lang="ar-SA" sz="2800" b="1" dirty="0">
                <a:latin typeface="Alexandria" pitchFamily="2" charset="-78"/>
                <a:ea typeface="Times New Roman"/>
                <a:cs typeface="Alexandria" pitchFamily="2" charset="-78"/>
              </a:rPr>
              <a:t>الكلفة الخاصة</a:t>
            </a:r>
            <a:r>
              <a:rPr lang="ar-JO" sz="2800" dirty="0">
                <a:latin typeface="Alexandria" pitchFamily="2" charset="-78"/>
                <a:ea typeface="Times New Roman"/>
                <a:cs typeface="Alexandria" pitchFamily="2" charset="-78"/>
              </a:rPr>
              <a:t>:</a:t>
            </a:r>
            <a:r>
              <a:rPr lang="ar-SA" sz="2800" dirty="0">
                <a:latin typeface="Alexandria" pitchFamily="2" charset="-78"/>
                <a:ea typeface="Times New Roman"/>
                <a:cs typeface="Alexandria" pitchFamily="2" charset="-78"/>
              </a:rPr>
              <a:t> وهي تلك التي يتحملها القطاع الخاص وتتضمن إنفاق الأسر على تعليم أبنائها ولعل هذه الكلفة هي أهم وأكبر تكاليف التعليم</a:t>
            </a:r>
            <a:r>
              <a:rPr lang="ar-JO" sz="2800" dirty="0">
                <a:latin typeface="Alexandria" pitchFamily="2" charset="-78"/>
                <a:ea typeface="Times New Roman"/>
                <a:cs typeface="Alexandria" pitchFamily="2" charset="-78"/>
              </a:rPr>
              <a:t>.</a:t>
            </a:r>
            <a:endParaRPr lang="en-GB" sz="2800" dirty="0">
              <a:latin typeface="Alexandria" pitchFamily="2" charset="-78"/>
              <a:ea typeface="Calibri"/>
              <a:cs typeface="Alexandria" pitchFamily="2" charset="-78"/>
            </a:endParaRPr>
          </a:p>
          <a:p>
            <a:pPr algn="just" rtl="1">
              <a:lnSpc>
                <a:spcPct val="115000"/>
              </a:lnSpc>
            </a:pPr>
            <a:r>
              <a:rPr lang="ar-SA" sz="2800" dirty="0">
                <a:latin typeface="Alexandria" pitchFamily="2" charset="-78"/>
                <a:ea typeface="Times New Roman"/>
                <a:cs typeface="Alexandria" pitchFamily="2" charset="-78"/>
              </a:rPr>
              <a:t>  </a:t>
            </a:r>
            <a:r>
              <a:rPr lang="ar-SA" sz="2800" b="1" dirty="0">
                <a:latin typeface="Alexandria" pitchFamily="2" charset="-78"/>
                <a:ea typeface="Times New Roman"/>
                <a:cs typeface="Alexandria" pitchFamily="2" charset="-78"/>
              </a:rPr>
              <a:t>كلفة الفرصة البديلة</a:t>
            </a:r>
            <a:r>
              <a:rPr lang="ar-JO" sz="2800" dirty="0">
                <a:latin typeface="Alexandria" pitchFamily="2" charset="-78"/>
                <a:ea typeface="Times New Roman"/>
                <a:cs typeface="Alexandria" pitchFamily="2" charset="-78"/>
              </a:rPr>
              <a:t>:</a:t>
            </a:r>
            <a:r>
              <a:rPr lang="ar-SA" sz="2800" dirty="0">
                <a:latin typeface="Alexandria" pitchFamily="2" charset="-78"/>
                <a:ea typeface="Times New Roman"/>
                <a:cs typeface="Alexandria" pitchFamily="2" charset="-78"/>
              </a:rPr>
              <a:t> وتتمثل هذه الكلفة بالدخل الذي كان من الممكن للفرد الحصول عليه في حالة عدم دخوله سلك التعليم العالي</a:t>
            </a:r>
            <a:r>
              <a:rPr lang="ar-JO" sz="2800" dirty="0">
                <a:latin typeface="Alexandria" pitchFamily="2" charset="-78"/>
                <a:ea typeface="Times New Roman"/>
                <a:cs typeface="Alexandria" pitchFamily="2" charset="-78"/>
              </a:rPr>
              <a:t>.</a:t>
            </a:r>
            <a:r>
              <a:rPr lang="ar-SA" sz="2800" dirty="0">
                <a:latin typeface="Alexandria" pitchFamily="2" charset="-78"/>
                <a:ea typeface="Times New Roman"/>
                <a:cs typeface="Alexandria" pitchFamily="2" charset="-78"/>
              </a:rPr>
              <a:t> </a:t>
            </a:r>
            <a:endParaRPr lang="en-GB" sz="2800" dirty="0">
              <a:latin typeface="Alexandria" pitchFamily="2" charset="-78"/>
              <a:ea typeface="Calibri"/>
              <a:cs typeface="Alexandria" pitchFamily="2" charset="-78"/>
            </a:endParaRPr>
          </a:p>
        </p:txBody>
      </p:sp>
      <p:pic>
        <p:nvPicPr>
          <p:cNvPr id="3" name="Graphic 21">
            <a:extLst>
              <a:ext uri="{FF2B5EF4-FFF2-40B4-BE49-F238E27FC236}">
                <a16:creationId xmlns:a16="http://schemas.microsoft.com/office/drawing/2014/main" id="{DEBEE7D5-0B72-4673-AEF4-C4F24DB2A5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2195419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EA2A2-DE5A-4292-AA15-56E18B229C48}"/>
              </a:ext>
            </a:extLst>
          </p:cNvPr>
          <p:cNvSpPr>
            <a:spLocks noGrp="1"/>
          </p:cNvSpPr>
          <p:nvPr>
            <p:ph type="title"/>
          </p:nvPr>
        </p:nvSpPr>
        <p:spPr>
          <a:xfrm>
            <a:off x="2239705" y="908720"/>
            <a:ext cx="6912768" cy="1325563"/>
          </a:xfrm>
        </p:spPr>
        <p:txBody>
          <a:bodyPr>
            <a:normAutofit/>
          </a:bodyPr>
          <a:lstStyle/>
          <a:p>
            <a:pPr lvl="0" algn="ctr" rtl="1">
              <a:lnSpc>
                <a:spcPct val="100000"/>
              </a:lnSpc>
            </a:pPr>
            <a:r>
              <a:rPr lang="ar-JO" sz="2400" b="1" dirty="0">
                <a:solidFill>
                  <a:srgbClr val="000000"/>
                </a:solidFill>
                <a:latin typeface="Alexandria" pitchFamily="2" charset="-78"/>
                <a:cs typeface="Alexandria" pitchFamily="2" charset="-78"/>
                <a:sym typeface="Arial"/>
              </a:rPr>
              <a:t>فكّر معي الآن: ما </a:t>
            </a:r>
            <a:r>
              <a:rPr lang="ar-SA" sz="2400" b="1" dirty="0">
                <a:solidFill>
                  <a:srgbClr val="000000"/>
                </a:solidFill>
                <a:latin typeface="Alexandria" pitchFamily="2" charset="-78"/>
                <a:cs typeface="Alexandria" pitchFamily="2" charset="-78"/>
                <a:sym typeface="Arial"/>
              </a:rPr>
              <a:t>أهمية </a:t>
            </a:r>
            <a:r>
              <a:rPr lang="ar-JO" sz="2400" b="1" dirty="0">
                <a:solidFill>
                  <a:srgbClr val="000000"/>
                </a:solidFill>
                <a:latin typeface="Alexandria" pitchFamily="2" charset="-78"/>
                <a:cs typeface="Alexandria" pitchFamily="2" charset="-78"/>
                <a:sym typeface="Arial"/>
              </a:rPr>
              <a:t>تمويل مؤسسات </a:t>
            </a:r>
            <a:r>
              <a:rPr lang="ar-SA" sz="2400" b="1" dirty="0">
                <a:solidFill>
                  <a:srgbClr val="000000"/>
                </a:solidFill>
                <a:latin typeface="Alexandria" pitchFamily="2" charset="-78"/>
                <a:cs typeface="Alexandria" pitchFamily="2" charset="-78"/>
                <a:sym typeface="Arial"/>
              </a:rPr>
              <a:t>التعليم العالي</a:t>
            </a:r>
            <a:r>
              <a:rPr lang="ar-JO" sz="2400" b="1" dirty="0">
                <a:solidFill>
                  <a:srgbClr val="000000"/>
                </a:solidFill>
                <a:latin typeface="Alexandria" pitchFamily="2" charset="-78"/>
                <a:cs typeface="Alexandria" pitchFamily="2" charset="-78"/>
                <a:sym typeface="Arial"/>
              </a:rPr>
              <a:t> في نظرك؟</a:t>
            </a:r>
            <a:br>
              <a:rPr lang="ar-JO" sz="2400" b="1" dirty="0">
                <a:solidFill>
                  <a:srgbClr val="000000"/>
                </a:solidFill>
                <a:latin typeface="Alexandria" pitchFamily="2" charset="-78"/>
                <a:cs typeface="Alexandria" pitchFamily="2" charset="-78"/>
                <a:sym typeface="Arial"/>
              </a:rPr>
            </a:br>
            <a:endParaRPr lang="en-GB" sz="2400" u="sng" dirty="0">
              <a:solidFill>
                <a:schemeClr val="bg2"/>
              </a:solidFill>
              <a:latin typeface="Alexandria" pitchFamily="2" charset="-78"/>
              <a:cs typeface="Alexandria" pitchFamily="2" charset="-78"/>
              <a:sym typeface="Arial"/>
            </a:endParaRPr>
          </a:p>
        </p:txBody>
      </p:sp>
      <p:pic>
        <p:nvPicPr>
          <p:cNvPr id="10"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26456" y="1571501"/>
            <a:ext cx="2295525" cy="2304256"/>
          </a:xfrm>
          <a:prstGeom prst="rect">
            <a:avLst/>
          </a:prstGeom>
        </p:spPr>
      </p:pic>
      <p:sp>
        <p:nvSpPr>
          <p:cNvPr id="8" name="Oval 3">
            <a:extLst>
              <a:ext uri="{FF2B5EF4-FFF2-40B4-BE49-F238E27FC236}">
                <a16:creationId xmlns:a16="http://schemas.microsoft.com/office/drawing/2014/main" id="{607B74F3-5E14-429D-B6AA-55FE5A618492}"/>
              </a:ext>
            </a:extLst>
          </p:cNvPr>
          <p:cNvSpPr/>
          <p:nvPr/>
        </p:nvSpPr>
        <p:spPr>
          <a:xfrm>
            <a:off x="1550260" y="2824951"/>
            <a:ext cx="2635573" cy="1709459"/>
          </a:xfrm>
          <a:prstGeom prst="ellipse">
            <a:avLst/>
          </a:prstGeom>
          <a:solidFill>
            <a:schemeClr val="bg1"/>
          </a:solidFill>
          <a:ln w="155575">
            <a:solidFill>
              <a:srgbClr val="00B0F0"/>
            </a:soli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Tx/>
            </a:pPr>
            <a:endParaRPr lang="ar-JO" sz="2800" b="1" dirty="0">
              <a:solidFill>
                <a:sysClr val="windowText" lastClr="000000"/>
              </a:solidFill>
            </a:endParaRPr>
          </a:p>
          <a:p>
            <a:pPr lvl="0" algn="ctr">
              <a:buClrTx/>
            </a:pPr>
            <a:r>
              <a:rPr lang="ar-JO" sz="2400" b="1" dirty="0">
                <a:solidFill>
                  <a:sysClr val="windowText" lastClr="000000"/>
                </a:solidFill>
                <a:latin typeface="Alexandria" pitchFamily="2" charset="-78"/>
                <a:cs typeface="Alexandria" pitchFamily="2" charset="-78"/>
              </a:rPr>
              <a:t>العوائد</a:t>
            </a:r>
          </a:p>
          <a:p>
            <a:pPr lvl="0" algn="ctr">
              <a:buClrTx/>
            </a:pPr>
            <a:r>
              <a:rPr lang="ar-JO" sz="2400" b="1" dirty="0">
                <a:solidFill>
                  <a:sysClr val="windowText" lastClr="000000"/>
                </a:solidFill>
                <a:latin typeface="Alexandria" pitchFamily="2" charset="-78"/>
                <a:cs typeface="Alexandria" pitchFamily="2" charset="-78"/>
              </a:rPr>
              <a:t> الاقتصادي</a:t>
            </a:r>
            <a:r>
              <a:rPr lang="ar-AE" sz="2400" b="1" dirty="0">
                <a:solidFill>
                  <a:sysClr val="windowText" lastClr="000000"/>
                </a:solidFill>
                <a:latin typeface="Alexandria" pitchFamily="2" charset="-78"/>
                <a:cs typeface="Alexandria" pitchFamily="2" charset="-78"/>
              </a:rPr>
              <a:t>ة</a:t>
            </a:r>
            <a:endParaRPr lang="en-US" sz="2400" b="1" dirty="0">
              <a:solidFill>
                <a:sysClr val="windowText" lastClr="000000"/>
              </a:solidFill>
              <a:latin typeface="Alexandria" pitchFamily="2" charset="-78"/>
              <a:cs typeface="Alexandria" pitchFamily="2" charset="-78"/>
            </a:endParaRPr>
          </a:p>
          <a:p>
            <a:pPr algn="ctr"/>
            <a:endParaRPr lang="en-US" sz="4000" dirty="0">
              <a:solidFill>
                <a:srgbClr val="000000"/>
              </a:solidFill>
            </a:endParaRPr>
          </a:p>
        </p:txBody>
      </p:sp>
      <p:sp>
        <p:nvSpPr>
          <p:cNvPr id="9" name="Oval 3">
            <a:extLst>
              <a:ext uri="{FF2B5EF4-FFF2-40B4-BE49-F238E27FC236}">
                <a16:creationId xmlns:a16="http://schemas.microsoft.com/office/drawing/2014/main" id="{607B74F3-5E14-429D-B6AA-55FE5A618492}"/>
              </a:ext>
            </a:extLst>
          </p:cNvPr>
          <p:cNvSpPr/>
          <p:nvPr/>
        </p:nvSpPr>
        <p:spPr>
          <a:xfrm>
            <a:off x="8184232" y="2777491"/>
            <a:ext cx="2635573" cy="1709459"/>
          </a:xfrm>
          <a:prstGeom prst="ellipse">
            <a:avLst/>
          </a:prstGeom>
          <a:noFill/>
          <a:ln w="155575">
            <a:solidFill>
              <a:srgbClr val="00B0F0"/>
            </a:soli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Tx/>
            </a:pPr>
            <a:endParaRPr lang="ar-JO" sz="3200" b="1" dirty="0">
              <a:solidFill>
                <a:srgbClr val="000000"/>
              </a:solidFill>
            </a:endParaRPr>
          </a:p>
          <a:p>
            <a:pPr lvl="0" algn="ctr">
              <a:buClrTx/>
            </a:pPr>
            <a:r>
              <a:rPr lang="ar-JO" sz="2400" b="1" dirty="0">
                <a:solidFill>
                  <a:srgbClr val="000000"/>
                </a:solidFill>
                <a:latin typeface="Alexandria" pitchFamily="2" charset="-78"/>
                <a:cs typeface="Alexandria" pitchFamily="2" charset="-78"/>
              </a:rPr>
              <a:t>العوائد الاجتماعية</a:t>
            </a:r>
            <a:endParaRPr lang="en-GB" sz="2400" b="1" dirty="0">
              <a:solidFill>
                <a:sysClr val="windowText" lastClr="000000"/>
              </a:solidFill>
              <a:latin typeface="Alexandria" pitchFamily="2" charset="-78"/>
              <a:cs typeface="Alexandria" pitchFamily="2" charset="-78"/>
            </a:endParaRPr>
          </a:p>
          <a:p>
            <a:pPr algn="ctr"/>
            <a:endParaRPr lang="en-US" sz="4000" dirty="0">
              <a:solidFill>
                <a:srgbClr val="000000"/>
              </a:solidFill>
            </a:endParaRPr>
          </a:p>
        </p:txBody>
      </p:sp>
      <p:sp>
        <p:nvSpPr>
          <p:cNvPr id="11" name="Oval 3">
            <a:extLst>
              <a:ext uri="{FF2B5EF4-FFF2-40B4-BE49-F238E27FC236}">
                <a16:creationId xmlns:a16="http://schemas.microsoft.com/office/drawing/2014/main" id="{607B74F3-5E14-429D-B6AA-55FE5A618492}"/>
              </a:ext>
            </a:extLst>
          </p:cNvPr>
          <p:cNvSpPr/>
          <p:nvPr/>
        </p:nvSpPr>
        <p:spPr>
          <a:xfrm>
            <a:off x="4799856" y="3933056"/>
            <a:ext cx="2635573" cy="1709459"/>
          </a:xfrm>
          <a:prstGeom prst="ellipse">
            <a:avLst/>
          </a:prstGeom>
          <a:solidFill>
            <a:schemeClr val="bg1"/>
          </a:solidFill>
          <a:ln w="155575">
            <a:solidFill>
              <a:srgbClr val="00B0F0"/>
            </a:soli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Tx/>
            </a:pPr>
            <a:r>
              <a:rPr lang="ar-SA" sz="2400" b="1" dirty="0">
                <a:solidFill>
                  <a:sysClr val="windowText" lastClr="000000"/>
                </a:solidFill>
                <a:latin typeface="Alexandria" pitchFamily="2" charset="-78"/>
                <a:cs typeface="Alexandria" pitchFamily="2" charset="-78"/>
              </a:rPr>
              <a:t>شكل من أشكال الاستثمار</a:t>
            </a:r>
            <a:endParaRPr lang="en-US" sz="2400" b="1" dirty="0">
              <a:solidFill>
                <a:sysClr val="windowText" lastClr="00000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7650E85-DCF1-F900-49BD-7F1E8302880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custDataLst>
      <p:tags r:id="rId1"/>
    </p:custDataLst>
    <p:extLst>
      <p:ext uri="{BB962C8B-B14F-4D97-AF65-F5344CB8AC3E}">
        <p14:creationId xmlns:p14="http://schemas.microsoft.com/office/powerpoint/2010/main" val="4144700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2423592" y="602686"/>
            <a:ext cx="5904656" cy="954107"/>
          </a:xfrm>
          <a:prstGeom prst="rect">
            <a:avLst/>
          </a:prstGeom>
        </p:spPr>
        <p:txBody>
          <a:bodyPr wrap="square">
            <a:spAutoFit/>
          </a:bodyPr>
          <a:lstStyle/>
          <a:p>
            <a:pPr algn="r" rtl="1"/>
            <a:r>
              <a:rPr lang="ar-SA" sz="3200" b="1" dirty="0">
                <a:latin typeface="Alexandria" pitchFamily="2" charset="-78"/>
                <a:cs typeface="Alexandria" pitchFamily="2" charset="-78"/>
              </a:rPr>
              <a:t>أهمية تمويل التعليم العالي</a:t>
            </a:r>
            <a:endParaRPr lang="en-GB" sz="3200" dirty="0">
              <a:latin typeface="Alexandria" pitchFamily="2" charset="-78"/>
              <a:cs typeface="Alexandria" pitchFamily="2" charset="-78"/>
            </a:endParaRPr>
          </a:p>
          <a:p>
            <a:pPr algn="r" rtl="1"/>
            <a:r>
              <a:rPr lang="ar-SA" sz="2400" dirty="0">
                <a:latin typeface="Alexandria" pitchFamily="2" charset="-78"/>
                <a:cs typeface="Alexandria" pitchFamily="2" charset="-78"/>
              </a:rPr>
              <a:t> </a:t>
            </a:r>
            <a:endParaRPr lang="ar-JO" sz="2400" dirty="0">
              <a:latin typeface="Alexandria" pitchFamily="2" charset="-78"/>
              <a:cs typeface="Alexandria" pitchFamily="2" charset="-78"/>
            </a:endParaRPr>
          </a:p>
        </p:txBody>
      </p:sp>
      <p:sp>
        <p:nvSpPr>
          <p:cNvPr id="10" name="Content Placeholder 2">
            <a:extLst>
              <a:ext uri="{FF2B5EF4-FFF2-40B4-BE49-F238E27FC236}">
                <a16:creationId xmlns:a16="http://schemas.microsoft.com/office/drawing/2014/main" id="{1981E09E-4430-492D-8871-8149E92F9DFC}"/>
              </a:ext>
            </a:extLst>
          </p:cNvPr>
          <p:cNvSpPr txBox="1">
            <a:spLocks/>
          </p:cNvSpPr>
          <p:nvPr/>
        </p:nvSpPr>
        <p:spPr>
          <a:xfrm>
            <a:off x="623392" y="1556793"/>
            <a:ext cx="10945216" cy="5040559"/>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rtl="1">
              <a:lnSpc>
                <a:spcPct val="107000"/>
              </a:lnSpc>
              <a:spcAft>
                <a:spcPts val="800"/>
              </a:spcAft>
            </a:pPr>
            <a:r>
              <a:rPr lang="en-US" sz="2400" dirty="0">
                <a:solidFill>
                  <a:schemeClr val="tx1"/>
                </a:solidFill>
                <a:latin typeface="Simplified Arabic" panose="02020603050405020304" pitchFamily="18" charset="-78"/>
                <a:ea typeface="Calibri" panose="020F0502020204030204" pitchFamily="34" charset="0"/>
                <a:cs typeface="Arial" panose="020B0604020202020204" pitchFamily="34" charset="0"/>
              </a:rPr>
              <a:t>  </a:t>
            </a:r>
            <a:endParaRPr lang="ar-JO" sz="2400" dirty="0">
              <a:solidFill>
                <a:schemeClr val="tx1"/>
              </a:solidFill>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JO" sz="2400" dirty="0">
                <a:solidFill>
                  <a:schemeClr val="tx1"/>
                </a:solidFill>
                <a:latin typeface="Alexandria" pitchFamily="2" charset="-78"/>
                <a:ea typeface="Calibri" panose="020F0502020204030204" pitchFamily="34" charset="0"/>
                <a:cs typeface="Alexandria" pitchFamily="2" charset="-78"/>
              </a:rPr>
              <a:t>       </a:t>
            </a:r>
            <a:r>
              <a:rPr lang="ar-SA" sz="2400" dirty="0">
                <a:solidFill>
                  <a:schemeClr val="tx1"/>
                </a:solidFill>
                <a:latin typeface="Alexandria" pitchFamily="2" charset="-78"/>
                <a:ea typeface="Calibri" panose="020F0502020204030204" pitchFamily="34" charset="0"/>
                <a:cs typeface="Alexandria" pitchFamily="2" charset="-78"/>
              </a:rPr>
              <a:t>يعتبر الإنفاق على التعليم من أفضل الاستثمارات، لأنه استثمار في تنمية الإنسان  الذي من خلاله تُجنى ثمار التنمية الثقافية والاجتماعية، كما ان التعليم يأخذ طابع الاستثمار بعيد المدى مثله في ذلك مثل الأنشطة الاستثمارية للتنمية، حيث أن ما يكسبه البشر من دخل أو تكوين علمي يرتبط بعلاقة طردية وايجابية مباشرة مع مخرجات هذا التكوين، لأن الآثار الايجابية لهذا التعليم سوف تمتد وتتوسع دائر</a:t>
            </a:r>
            <a:r>
              <a:rPr lang="ar-JO" sz="2400" dirty="0">
                <a:solidFill>
                  <a:schemeClr val="tx1"/>
                </a:solidFill>
                <a:latin typeface="Alexandria" pitchFamily="2" charset="-78"/>
                <a:ea typeface="Calibri" panose="020F0502020204030204" pitchFamily="34" charset="0"/>
                <a:cs typeface="Alexandria" pitchFamily="2" charset="-78"/>
              </a:rPr>
              <a:t>ته</a:t>
            </a:r>
            <a:r>
              <a:rPr lang="ar-SA" sz="2400" dirty="0">
                <a:solidFill>
                  <a:schemeClr val="tx1"/>
                </a:solidFill>
                <a:latin typeface="Alexandria" pitchFamily="2" charset="-78"/>
                <a:ea typeface="Calibri" panose="020F0502020204030204" pitchFamily="34" charset="0"/>
                <a:cs typeface="Alexandria" pitchFamily="2" charset="-78"/>
              </a:rPr>
              <a:t> لتعكس على المكتسبات المستقبلية في مختلف ميادين التنمية المجتمعية، وذلك نتيجة لما يعرف بمضاعف الاستثمار</a:t>
            </a:r>
            <a:r>
              <a:rPr lang="ar-JO" sz="2400" dirty="0">
                <a:solidFill>
                  <a:schemeClr val="tx1"/>
                </a:solidFill>
                <a:latin typeface="Alexandria" pitchFamily="2" charset="-78"/>
                <a:ea typeface="Calibri" panose="020F0502020204030204" pitchFamily="34" charset="0"/>
                <a:cs typeface="Alexandria" pitchFamily="2" charset="-78"/>
              </a:rPr>
              <a:t>، لكن ذلك يتطلب</a:t>
            </a:r>
            <a:r>
              <a:rPr lang="ar-SA" sz="2400" dirty="0">
                <a:solidFill>
                  <a:schemeClr val="tx1"/>
                </a:solidFill>
                <a:latin typeface="Alexandria" pitchFamily="2" charset="-78"/>
                <a:ea typeface="Calibri" panose="020F0502020204030204" pitchFamily="34" charset="0"/>
                <a:cs typeface="Alexandria" pitchFamily="2" charset="-78"/>
              </a:rPr>
              <a:t> مراعاة عدالة توزيع الاستثمار في التعليم بين مختلف فئات المجتمع وكذلك بين مختلف مسارات وجهات ومستويات التعليم، لهذا يجب أن يكون التخطيط العلمي هو المنهاج المهيمن على آليات تحقيق الأهداف وتحديد الأولويات</a:t>
            </a:r>
            <a:r>
              <a:rPr lang="ar-JO" sz="2400" dirty="0">
                <a:solidFill>
                  <a:schemeClr val="tx1"/>
                </a:solidFill>
                <a:latin typeface="Alexandria" pitchFamily="2" charset="-78"/>
                <a:ea typeface="Calibri" panose="020F0502020204030204" pitchFamily="34" charset="0"/>
                <a:cs typeface="Alexandria" pitchFamily="2" charset="-78"/>
              </a:rPr>
              <a:t>.</a:t>
            </a:r>
            <a:r>
              <a:rPr lang="ar-AE" sz="1800" dirty="0">
                <a:solidFill>
                  <a:schemeClr val="tx1"/>
                </a:solidFill>
                <a:latin typeface="Alexandria" pitchFamily="2" charset="-78"/>
                <a:ea typeface="Calibri" panose="020F0502020204030204" pitchFamily="34" charset="0"/>
                <a:cs typeface="Alexandria" pitchFamily="2" charset="-78"/>
              </a:rPr>
              <a:t>كما </a:t>
            </a:r>
            <a:r>
              <a:rPr lang="ar-SA" sz="2400" dirty="0">
                <a:latin typeface="Alexandria" pitchFamily="2" charset="-78"/>
                <a:cs typeface="Alexandria" pitchFamily="2" charset="-78"/>
              </a:rPr>
              <a:t>تتمثل أهمية تمويل التعليم العالي في أنه يمك</a:t>
            </a:r>
            <a:r>
              <a:rPr lang="ar-JO" sz="2400" dirty="0">
                <a:latin typeface="Alexandria" pitchFamily="2" charset="-78"/>
                <a:cs typeface="Alexandria" pitchFamily="2" charset="-78"/>
              </a:rPr>
              <a:t>ّ</a:t>
            </a:r>
            <a:r>
              <a:rPr lang="ar-SA" sz="2400" dirty="0">
                <a:latin typeface="Alexandria" pitchFamily="2" charset="-78"/>
                <a:cs typeface="Alexandria" pitchFamily="2" charset="-78"/>
              </a:rPr>
              <a:t>ن المؤسسات التعليمية سواء الجامعات والكليات المتوسطة والمعاهد والمراكز وغيرها من تخريج الكوادر المؤهلة والمتخصصة التي تسي</a:t>
            </a:r>
            <a:r>
              <a:rPr lang="ar-AE" sz="2400" dirty="0">
                <a:latin typeface="Alexandria" pitchFamily="2" charset="-78"/>
                <a:cs typeface="Alexandria" pitchFamily="2" charset="-78"/>
              </a:rPr>
              <a:t>ّ</a:t>
            </a:r>
            <a:r>
              <a:rPr lang="ar-SA" sz="2400" dirty="0">
                <a:latin typeface="Alexandria" pitchFamily="2" charset="-78"/>
                <a:cs typeface="Alexandria" pitchFamily="2" charset="-78"/>
              </a:rPr>
              <a:t>ر عجلة الاقتصاد في </a:t>
            </a:r>
            <a:r>
              <a:rPr lang="ar-AE" sz="2400" dirty="0">
                <a:latin typeface="Alexandria" pitchFamily="2" charset="-78"/>
                <a:cs typeface="Alexandria" pitchFamily="2" charset="-78"/>
              </a:rPr>
              <a:t>المجتمع</a:t>
            </a:r>
            <a:r>
              <a:rPr lang="ar-JO" sz="2400" dirty="0">
                <a:latin typeface="Alexandria" pitchFamily="2" charset="-78"/>
                <a:cs typeface="Alexandria" pitchFamily="2" charset="-78"/>
              </a:rPr>
              <a:t>.</a:t>
            </a:r>
            <a:endParaRPr lang="en-GB" sz="2400" dirty="0">
              <a:latin typeface="Alexandria" pitchFamily="2" charset="-78"/>
              <a:cs typeface="Alexandria" pitchFamily="2" charset="-78"/>
            </a:endParaRPr>
          </a:p>
          <a:p>
            <a:endParaRPr lang="ar-EG" dirty="0">
              <a:solidFill>
                <a:schemeClr val="tx1"/>
              </a:solidFill>
            </a:endParaRPr>
          </a:p>
        </p:txBody>
      </p:sp>
      <p:pic>
        <p:nvPicPr>
          <p:cNvPr id="3" name="Graphic 21">
            <a:extLst>
              <a:ext uri="{FF2B5EF4-FFF2-40B4-BE49-F238E27FC236}">
                <a16:creationId xmlns:a16="http://schemas.microsoft.com/office/drawing/2014/main" id="{9BDF3C18-2926-281F-8E70-E4E1E5ABAF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1155298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225440" y="711562"/>
            <a:ext cx="11447996" cy="6124754"/>
          </a:xfrm>
          <a:prstGeom prst="rect">
            <a:avLst/>
          </a:prstGeom>
        </p:spPr>
        <p:txBody>
          <a:bodyPr wrap="square">
            <a:spAutoFit/>
          </a:bodyPr>
          <a:lstStyle/>
          <a:p>
            <a:pPr algn="ctr" rtl="1"/>
            <a:r>
              <a:rPr lang="ar-SA" sz="3200" b="1" dirty="0">
                <a:latin typeface="Alexandria" pitchFamily="2" charset="-78"/>
                <a:cs typeface="Alexandria" pitchFamily="2" charset="-78"/>
              </a:rPr>
              <a:t>أهمية تمويل التعليم العالي</a:t>
            </a:r>
            <a:endParaRPr lang="en-GB" sz="3200" dirty="0">
              <a:latin typeface="Alexandria" pitchFamily="2" charset="-78"/>
              <a:cs typeface="Alexandria" pitchFamily="2" charset="-78"/>
            </a:endParaRPr>
          </a:p>
          <a:p>
            <a:pPr algn="r" rtl="1"/>
            <a:r>
              <a:rPr lang="ar-SA" sz="2400" dirty="0">
                <a:latin typeface="Alexandria" pitchFamily="2" charset="-78"/>
                <a:cs typeface="Alexandria" pitchFamily="2" charset="-78"/>
              </a:rPr>
              <a:t> </a:t>
            </a:r>
            <a:r>
              <a:rPr lang="ar-JO" sz="2400" dirty="0">
                <a:latin typeface="Alexandria" pitchFamily="2" charset="-78"/>
                <a:cs typeface="Alexandria" pitchFamily="2" charset="-78"/>
              </a:rPr>
              <a:t>       </a:t>
            </a:r>
          </a:p>
          <a:p>
            <a:pPr algn="just" rtl="1"/>
            <a:r>
              <a:rPr lang="ar-SA" sz="2400" dirty="0">
                <a:latin typeface="Alexandria" pitchFamily="2" charset="-78"/>
                <a:cs typeface="Alexandria" pitchFamily="2" charset="-78"/>
              </a:rPr>
              <a:t> كما تتمثل أهميته في عوائده الاجتماعية حيث يكسب الأفراد معرف</a:t>
            </a:r>
            <a:r>
              <a:rPr lang="ar-JO" sz="2400" dirty="0">
                <a:latin typeface="Alexandria" pitchFamily="2" charset="-78"/>
                <a:cs typeface="Alexandria" pitchFamily="2" charset="-78"/>
              </a:rPr>
              <a:t>ةً</a:t>
            </a:r>
            <a:r>
              <a:rPr lang="ar-SA" sz="2400" dirty="0">
                <a:latin typeface="Alexandria" pitchFamily="2" charset="-78"/>
                <a:cs typeface="Alexandria" pitchFamily="2" charset="-78"/>
              </a:rPr>
              <a:t> ووعيا</a:t>
            </a:r>
            <a:r>
              <a:rPr lang="ar-JO" sz="2400" dirty="0">
                <a:latin typeface="Alexandria" pitchFamily="2" charset="-78"/>
                <a:cs typeface="Alexandria" pitchFamily="2" charset="-78"/>
              </a:rPr>
              <a:t>ً</a:t>
            </a:r>
            <a:r>
              <a:rPr lang="ar-SA" sz="2400" dirty="0">
                <a:latin typeface="Alexandria" pitchFamily="2" charset="-78"/>
                <a:cs typeface="Alexandria" pitchFamily="2" charset="-78"/>
              </a:rPr>
              <a:t> بحقوقهم وواجباتهم فضلا</a:t>
            </a:r>
            <a:r>
              <a:rPr lang="ar-JO" sz="2400" dirty="0">
                <a:latin typeface="Alexandria" pitchFamily="2" charset="-78"/>
                <a:cs typeface="Alexandria" pitchFamily="2" charset="-78"/>
              </a:rPr>
              <a:t>ً</a:t>
            </a:r>
            <a:r>
              <a:rPr lang="ar-SA" sz="2400" dirty="0">
                <a:latin typeface="Alexandria" pitchFamily="2" charset="-78"/>
                <a:cs typeface="Alexandria" pitchFamily="2" charset="-78"/>
              </a:rPr>
              <a:t> عن القيم النبيلة والاتجاهات السليمة التي تضمن لهم حياة ذات معنى في مجتمعهم </a:t>
            </a:r>
            <a:r>
              <a:rPr lang="ar-JO" sz="2400" dirty="0">
                <a:latin typeface="Alexandria" pitchFamily="2" charset="-78"/>
                <a:cs typeface="Alexandria" pitchFamily="2" charset="-78"/>
              </a:rPr>
              <a:t>، </a:t>
            </a:r>
            <a:r>
              <a:rPr lang="ar-SA" sz="2400" dirty="0">
                <a:latin typeface="Alexandria" pitchFamily="2" charset="-78"/>
                <a:cs typeface="Alexandria" pitchFamily="2" charset="-78"/>
              </a:rPr>
              <a:t>فضلا</a:t>
            </a:r>
            <a:r>
              <a:rPr lang="ar-JO" sz="2400" dirty="0">
                <a:latin typeface="Alexandria" pitchFamily="2" charset="-78"/>
                <a:cs typeface="Alexandria" pitchFamily="2" charset="-78"/>
              </a:rPr>
              <a:t>ً</a:t>
            </a:r>
            <a:r>
              <a:rPr lang="ar-SA" sz="2400" dirty="0">
                <a:latin typeface="Alexandria" pitchFamily="2" charset="-78"/>
                <a:cs typeface="Alexandria" pitchFamily="2" charset="-78"/>
              </a:rPr>
              <a:t> عن العمل على تكريس مبدأ تكافؤ الفرص التعليمية بين مختلف الطبقات والشرائح الاجتماعية. </a:t>
            </a:r>
            <a:endParaRPr lang="ar-JO" sz="2400" dirty="0">
              <a:latin typeface="Alexandria" pitchFamily="2" charset="-78"/>
              <a:cs typeface="Alexandria" pitchFamily="2" charset="-78"/>
            </a:endParaRPr>
          </a:p>
          <a:p>
            <a:pPr algn="just" rtl="1"/>
            <a:endParaRPr lang="ar-JO"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وفي هذا السياق لا بد</a:t>
            </a:r>
            <a:r>
              <a:rPr lang="ar-JO" sz="2400" dirty="0">
                <a:latin typeface="Alexandria" pitchFamily="2" charset="-78"/>
                <a:cs typeface="Alexandria" pitchFamily="2" charset="-78"/>
              </a:rPr>
              <a:t>ّ</a:t>
            </a:r>
            <a:r>
              <a:rPr lang="ar-SA" sz="2400" dirty="0">
                <a:latin typeface="Alexandria" pitchFamily="2" charset="-78"/>
                <a:cs typeface="Alexandria" pitchFamily="2" charset="-78"/>
              </a:rPr>
              <a:t> من الاشارة </a:t>
            </a:r>
            <a:r>
              <a:rPr lang="ar-JO" sz="2400" dirty="0">
                <a:latin typeface="Alexandria" pitchFamily="2" charset="-78"/>
                <a:cs typeface="Alexandria" pitchFamily="2" charset="-78"/>
              </a:rPr>
              <a:t>إ</a:t>
            </a:r>
            <a:r>
              <a:rPr lang="ar-SA" sz="2400" dirty="0">
                <a:latin typeface="Alexandria" pitchFamily="2" charset="-78"/>
                <a:cs typeface="Alexandria" pitchFamily="2" charset="-78"/>
              </a:rPr>
              <a:t>لى </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ن تمويل التعليم العالي يسهم في تحقيق التنمية الاقتصادية وذلك من خلال الاستثمار في التعليم حيث كان </a:t>
            </a:r>
            <a:r>
              <a:rPr lang="ar-JO" sz="2400" b="1" dirty="0">
                <a:latin typeface="Alexandria" pitchFamily="2" charset="-78"/>
                <a:cs typeface="Alexandria" pitchFamily="2" charset="-78"/>
              </a:rPr>
              <a:t>أ</a:t>
            </a:r>
            <a:r>
              <a:rPr lang="ar-SA" sz="2400" b="1" dirty="0">
                <a:latin typeface="Alexandria" pitchFamily="2" charset="-78"/>
                <a:cs typeface="Alexandria" pitchFamily="2" charset="-78"/>
              </a:rPr>
              <a:t>لفرد مارشال </a:t>
            </a:r>
            <a:r>
              <a:rPr lang="ar-SA" sz="2400" dirty="0">
                <a:latin typeface="Alexandria" pitchFamily="2" charset="-78"/>
                <a:cs typeface="Alexandria" pitchFamily="2" charset="-78"/>
              </a:rPr>
              <a:t>هو </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ول من </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شار بصورة واضح</a:t>
            </a:r>
            <a:r>
              <a:rPr lang="ar-JO" sz="2400" dirty="0">
                <a:latin typeface="Alexandria" pitchFamily="2" charset="-78"/>
                <a:cs typeface="Alexandria" pitchFamily="2" charset="-78"/>
              </a:rPr>
              <a:t>ة</a:t>
            </a:r>
            <a:r>
              <a:rPr lang="ar-SA" sz="2400" dirty="0">
                <a:latin typeface="Alexandria" pitchFamily="2" charset="-78"/>
                <a:cs typeface="Alexandria" pitchFamily="2" charset="-78"/>
              </a:rPr>
              <a:t> ومباشر</a:t>
            </a:r>
            <a:r>
              <a:rPr lang="ar-JO" sz="2400" dirty="0">
                <a:latin typeface="Alexandria" pitchFamily="2" charset="-78"/>
                <a:cs typeface="Alexandria" pitchFamily="2" charset="-78"/>
              </a:rPr>
              <a:t>ة</a:t>
            </a:r>
            <a:r>
              <a:rPr lang="ar-SA" sz="2400" dirty="0">
                <a:latin typeface="Alexandria" pitchFamily="2" charset="-78"/>
                <a:cs typeface="Alexandria" pitchFamily="2" charset="-78"/>
              </a:rPr>
              <a:t> </a:t>
            </a:r>
            <a:r>
              <a:rPr lang="ar-JO" sz="2400" dirty="0">
                <a:latin typeface="Alexandria" pitchFamily="2" charset="-78"/>
                <a:cs typeface="Alexandria" pitchFamily="2" charset="-78"/>
              </a:rPr>
              <a:t>إ</a:t>
            </a:r>
            <a:r>
              <a:rPr lang="ar-SA" sz="2400" dirty="0">
                <a:latin typeface="Alexandria" pitchFamily="2" charset="-78"/>
                <a:cs typeface="Alexandria" pitchFamily="2" charset="-78"/>
              </a:rPr>
              <a:t>لى </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ن </a:t>
            </a:r>
            <a:r>
              <a:rPr lang="ar-SA" sz="2400" b="1" dirty="0">
                <a:latin typeface="Alexandria" pitchFamily="2" charset="-78"/>
                <a:cs typeface="Alexandria" pitchFamily="2" charset="-78"/>
              </a:rPr>
              <a:t>التعليم هو شكل من أشكال الاستثمار </a:t>
            </a:r>
            <a:r>
              <a:rPr lang="ar-SA" sz="2400" dirty="0">
                <a:latin typeface="Alexandria" pitchFamily="2" charset="-78"/>
                <a:cs typeface="Alexandria" pitchFamily="2" charset="-78"/>
              </a:rPr>
              <a:t>ليس فقط بحساب </a:t>
            </a:r>
            <a:r>
              <a:rPr lang="ar-SA" sz="2400" u="sng" dirty="0">
                <a:latin typeface="Alexandria" pitchFamily="2" charset="-78"/>
                <a:cs typeface="Alexandria" pitchFamily="2" charset="-78"/>
              </a:rPr>
              <a:t>العائد الاقتصاد</a:t>
            </a:r>
            <a:r>
              <a:rPr lang="ar-JO" sz="2400" u="sng" dirty="0">
                <a:latin typeface="Alexandria" pitchFamily="2" charset="-78"/>
                <a:cs typeface="Alexandria" pitchFamily="2" charset="-78"/>
              </a:rPr>
              <a:t>ي</a:t>
            </a:r>
            <a:r>
              <a:rPr lang="ar-SA" sz="2400" u="sng" dirty="0">
                <a:latin typeface="Alexandria" pitchFamily="2" charset="-78"/>
                <a:cs typeface="Alexandria" pitchFamily="2" charset="-78"/>
              </a:rPr>
              <a:t> </a:t>
            </a:r>
            <a:r>
              <a:rPr lang="ar-SA" sz="2400" dirty="0">
                <a:latin typeface="Alexandria" pitchFamily="2" charset="-78"/>
                <a:cs typeface="Alexandria" pitchFamily="2" charset="-78"/>
              </a:rPr>
              <a:t>منه بل من خلال منح أبناء المجتمع فرصة تنمية مواهبهم وقدراتهم</a:t>
            </a:r>
            <a:r>
              <a:rPr lang="ar-JO" sz="2400" dirty="0">
                <a:latin typeface="Alexandria" pitchFamily="2" charset="-78"/>
                <a:cs typeface="Alexandria" pitchFamily="2" charset="-78"/>
              </a:rPr>
              <a:t>( </a:t>
            </a:r>
            <a:r>
              <a:rPr lang="ar-JO" sz="2400" u="sng" dirty="0">
                <a:latin typeface="Alexandria" pitchFamily="2" charset="-78"/>
                <a:cs typeface="Alexandria" pitchFamily="2" charset="-78"/>
              </a:rPr>
              <a:t>العائد الاجتماعي</a:t>
            </a:r>
            <a:r>
              <a:rPr lang="ar-JO" sz="2400" dirty="0">
                <a:latin typeface="Alexandria" pitchFamily="2" charset="-78"/>
                <a:cs typeface="Alexandria" pitchFamily="2" charset="-78"/>
              </a:rPr>
              <a:t>)</a:t>
            </a:r>
            <a:r>
              <a:rPr lang="ar-SA" sz="2400" dirty="0">
                <a:latin typeface="Alexandria" pitchFamily="2" charset="-78"/>
                <a:cs typeface="Alexandria" pitchFamily="2" charset="-78"/>
              </a:rPr>
              <a:t> ال</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مر الذي يعزز عطا</a:t>
            </a:r>
            <a:r>
              <a:rPr lang="ar-JO" sz="2400" dirty="0">
                <a:latin typeface="Alexandria" pitchFamily="2" charset="-78"/>
                <a:cs typeface="Alexandria" pitchFamily="2" charset="-78"/>
              </a:rPr>
              <a:t>ء</a:t>
            </a:r>
            <a:r>
              <a:rPr lang="ar-SA" sz="2400" dirty="0">
                <a:latin typeface="Alexandria" pitchFamily="2" charset="-78"/>
                <a:cs typeface="Alexandria" pitchFamily="2" charset="-78"/>
              </a:rPr>
              <a:t>هم وانتاجيتهم </a:t>
            </a:r>
            <a:r>
              <a:rPr lang="ar-JO" sz="2400" dirty="0">
                <a:latin typeface="Alexandria" pitchFamily="2" charset="-78"/>
                <a:cs typeface="Alexandria" pitchFamily="2" charset="-78"/>
              </a:rPr>
              <a:t>، </a:t>
            </a:r>
            <a:r>
              <a:rPr lang="ar-SA" sz="2400" dirty="0">
                <a:latin typeface="Alexandria" pitchFamily="2" charset="-78"/>
                <a:cs typeface="Alexandria" pitchFamily="2" charset="-78"/>
              </a:rPr>
              <a:t>للنهوض بالمجالات ال</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خرى حيث إن التعليم المتطور الذي يتلقى الدعم الحقيقي والمنظم يخر</a:t>
            </a:r>
            <a:r>
              <a:rPr lang="ar-JO" sz="2400" dirty="0">
                <a:latin typeface="Alexandria" pitchFamily="2" charset="-78"/>
                <a:cs typeface="Alexandria" pitchFamily="2" charset="-78"/>
              </a:rPr>
              <a:t>ّ</a:t>
            </a:r>
            <a:r>
              <a:rPr lang="ar-SA" sz="2400" dirty="0">
                <a:latin typeface="Alexandria" pitchFamily="2" charset="-78"/>
                <a:cs typeface="Alexandria" pitchFamily="2" charset="-78"/>
              </a:rPr>
              <a:t>ج اجيالا</a:t>
            </a:r>
            <a:r>
              <a:rPr lang="ar-JO" sz="2400" dirty="0">
                <a:latin typeface="Alexandria" pitchFamily="2" charset="-78"/>
                <a:cs typeface="Alexandria" pitchFamily="2" charset="-78"/>
              </a:rPr>
              <a:t>ً</a:t>
            </a:r>
            <a:r>
              <a:rPr lang="ar-SA" sz="2400" dirty="0">
                <a:latin typeface="Alexandria" pitchFamily="2" charset="-78"/>
                <a:cs typeface="Alexandria" pitchFamily="2" charset="-78"/>
              </a:rPr>
              <a:t> تحمل خبرات تعليمية جديدة تن</a:t>
            </a:r>
            <a:r>
              <a:rPr lang="ar-JO" sz="2400" dirty="0">
                <a:latin typeface="Alexandria" pitchFamily="2" charset="-78"/>
                <a:cs typeface="Alexandria" pitchFamily="2" charset="-78"/>
              </a:rPr>
              <a:t>هض</a:t>
            </a:r>
            <a:r>
              <a:rPr lang="ar-SA" sz="2400" dirty="0">
                <a:latin typeface="Alexandria" pitchFamily="2" charset="-78"/>
                <a:cs typeface="Alexandria" pitchFamily="2" charset="-78"/>
              </a:rPr>
              <a:t> </a:t>
            </a:r>
            <a:r>
              <a:rPr lang="ar-JO" sz="2400" dirty="0">
                <a:latin typeface="Alexandria" pitchFamily="2" charset="-78"/>
                <a:cs typeface="Alexandria" pitchFamily="2" charset="-78"/>
              </a:rPr>
              <a:t>ب</a:t>
            </a:r>
            <a:r>
              <a:rPr lang="ar-SA" sz="2400" dirty="0">
                <a:latin typeface="Alexandria" pitchFamily="2" charset="-78"/>
                <a:cs typeface="Alexandria" pitchFamily="2" charset="-78"/>
              </a:rPr>
              <a:t>المجتمع في جميع المجالات</a:t>
            </a:r>
            <a:r>
              <a:rPr lang="ar-JO" sz="2400" dirty="0">
                <a:latin typeface="Alexandria" pitchFamily="2" charset="-78"/>
                <a:cs typeface="Alexandria" pitchFamily="2" charset="-78"/>
              </a:rPr>
              <a:t>.</a:t>
            </a:r>
            <a:endParaRPr lang="en-GB" sz="2400" dirty="0">
              <a:latin typeface="Alexandria" pitchFamily="2" charset="-78"/>
              <a:cs typeface="Alexandria" pitchFamily="2" charset="-78"/>
            </a:endParaRPr>
          </a:p>
          <a:p>
            <a:pPr algn="r" rtl="1"/>
            <a:endParaRPr lang="ar-JO" sz="24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53EC5490-9D47-D7DA-E602-F5D58AEACF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1188031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5004084" y="1767824"/>
            <a:ext cx="2262910" cy="1824203"/>
          </a:xfrm>
          <a:prstGeom prst="ellipse">
            <a:avLst/>
          </a:prstGeom>
          <a:noFill/>
          <a:ln>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7" name="Oval 6"/>
          <p:cNvSpPr/>
          <p:nvPr/>
        </p:nvSpPr>
        <p:spPr>
          <a:xfrm>
            <a:off x="1572897" y="1641076"/>
            <a:ext cx="1824203"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9" name="Oval 8"/>
          <p:cNvSpPr/>
          <p:nvPr/>
        </p:nvSpPr>
        <p:spPr>
          <a:xfrm>
            <a:off x="8773697" y="1641076"/>
            <a:ext cx="1824203"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0" name="Oval 9"/>
          <p:cNvSpPr/>
          <p:nvPr/>
        </p:nvSpPr>
        <p:spPr>
          <a:xfrm>
            <a:off x="5176899" y="4389107"/>
            <a:ext cx="1824203"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1" name="Oval 10"/>
          <p:cNvSpPr/>
          <p:nvPr/>
        </p:nvSpPr>
        <p:spPr>
          <a:xfrm>
            <a:off x="2708225" y="3675528"/>
            <a:ext cx="1824203" cy="1824203"/>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2" name="Oval 11"/>
          <p:cNvSpPr/>
          <p:nvPr/>
        </p:nvSpPr>
        <p:spPr>
          <a:xfrm>
            <a:off x="7652775" y="3675528"/>
            <a:ext cx="1824203" cy="1824203"/>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3" name="Oval 12"/>
          <p:cNvSpPr/>
          <p:nvPr/>
        </p:nvSpPr>
        <p:spPr>
          <a:xfrm>
            <a:off x="5023675" y="1748718"/>
            <a:ext cx="2484478" cy="181956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2800" b="1" dirty="0">
                <a:solidFill>
                  <a:schemeClr val="tx1"/>
                </a:solidFill>
                <a:latin typeface="Alexandria" pitchFamily="2" charset="-78"/>
                <a:ea typeface="Times New Roman" pitchFamily="18" charset="0"/>
                <a:cs typeface="Alexandria" pitchFamily="2" charset="-78"/>
              </a:rPr>
              <a:t>الحكومة</a:t>
            </a:r>
          </a:p>
          <a:p>
            <a:pPr algn="ctr"/>
            <a:endParaRPr lang="ko-KR" altLang="en-US" dirty="0"/>
          </a:p>
        </p:txBody>
      </p:sp>
      <p:sp>
        <p:nvSpPr>
          <p:cNvPr id="8" name="Up Arrow 7"/>
          <p:cNvSpPr/>
          <p:nvPr/>
        </p:nvSpPr>
        <p:spPr>
          <a:xfrm>
            <a:off x="5765912" y="3619596"/>
            <a:ext cx="646176" cy="652272"/>
          </a:xfrm>
          <a:prstGeom prst="upArrow">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5" name="TextBox 14"/>
          <p:cNvSpPr txBox="1"/>
          <p:nvPr/>
        </p:nvSpPr>
        <p:spPr>
          <a:xfrm>
            <a:off x="1598925" y="2230089"/>
            <a:ext cx="1717983" cy="830997"/>
          </a:xfrm>
          <a:prstGeom prst="rect">
            <a:avLst/>
          </a:prstGeom>
          <a:noFill/>
        </p:spPr>
        <p:txBody>
          <a:bodyPr wrap="square" rtlCol="0">
            <a:spAutoFit/>
          </a:bodyPr>
          <a:lstStyle/>
          <a:p>
            <a:pPr algn="ctr"/>
            <a:r>
              <a:rPr lang="ar-JO" sz="2400" b="1" dirty="0">
                <a:latin typeface="Alexandria" pitchFamily="2" charset="-78"/>
                <a:cs typeface="Alexandria" pitchFamily="2" charset="-78"/>
              </a:rPr>
              <a:t>المنح والتبرعات</a:t>
            </a:r>
            <a:endParaRPr lang="ko-KR" altLang="en-US" sz="2400" dirty="0">
              <a:solidFill>
                <a:schemeClr val="bg1"/>
              </a:solidFill>
              <a:latin typeface="Alexandria" pitchFamily="2" charset="-78"/>
              <a:cs typeface="Alexandria" pitchFamily="2" charset="-78"/>
            </a:endParaRPr>
          </a:p>
        </p:txBody>
      </p:sp>
      <p:sp>
        <p:nvSpPr>
          <p:cNvPr id="20" name="TextBox 19"/>
          <p:cNvSpPr txBox="1"/>
          <p:nvPr/>
        </p:nvSpPr>
        <p:spPr>
          <a:xfrm>
            <a:off x="8826807" y="2134303"/>
            <a:ext cx="1717983" cy="830997"/>
          </a:xfrm>
          <a:prstGeom prst="rect">
            <a:avLst/>
          </a:prstGeom>
          <a:noFill/>
        </p:spPr>
        <p:txBody>
          <a:bodyPr wrap="square" rtlCol="0">
            <a:spAutoFit/>
          </a:bodyPr>
          <a:lstStyle/>
          <a:p>
            <a:pPr algn="ctr"/>
            <a:r>
              <a:rPr lang="ar-JO" sz="2400" b="1" dirty="0">
                <a:latin typeface="Alexandria" pitchFamily="2" charset="-78"/>
                <a:cs typeface="Alexandria" pitchFamily="2" charset="-78"/>
              </a:rPr>
              <a:t>القطاع الخاص</a:t>
            </a:r>
            <a:endParaRPr lang="ko-KR" altLang="en-US" sz="2400" b="1" dirty="0">
              <a:solidFill>
                <a:schemeClr val="bg1"/>
              </a:solidFill>
              <a:latin typeface="Alexandria" pitchFamily="2" charset="-78"/>
              <a:cs typeface="Alexandria" pitchFamily="2" charset="-78"/>
            </a:endParaRPr>
          </a:p>
        </p:txBody>
      </p:sp>
      <p:sp>
        <p:nvSpPr>
          <p:cNvPr id="23" name="TextBox 22"/>
          <p:cNvSpPr txBox="1"/>
          <p:nvPr/>
        </p:nvSpPr>
        <p:spPr>
          <a:xfrm>
            <a:off x="5230009" y="4976355"/>
            <a:ext cx="1717983" cy="830997"/>
          </a:xfrm>
          <a:prstGeom prst="rect">
            <a:avLst/>
          </a:prstGeom>
          <a:noFill/>
        </p:spPr>
        <p:txBody>
          <a:bodyPr wrap="square" rtlCol="0">
            <a:spAutoFit/>
          </a:bodyPr>
          <a:lstStyle/>
          <a:p>
            <a:pPr algn="ctr"/>
            <a:r>
              <a:rPr lang="ar-JO" sz="2400" b="1" dirty="0">
                <a:latin typeface="Alexandria" pitchFamily="2" charset="-78"/>
                <a:cs typeface="Alexandria" pitchFamily="2" charset="-78"/>
              </a:rPr>
              <a:t>التمويل الذاتي</a:t>
            </a:r>
            <a:endParaRPr lang="ko-KR" altLang="en-US" sz="2400" b="1" dirty="0">
              <a:solidFill>
                <a:schemeClr val="bg1"/>
              </a:solidFill>
              <a:latin typeface="Alexandria" pitchFamily="2" charset="-78"/>
              <a:cs typeface="Alexandria" pitchFamily="2" charset="-78"/>
            </a:endParaRPr>
          </a:p>
        </p:txBody>
      </p:sp>
      <p:sp>
        <p:nvSpPr>
          <p:cNvPr id="26" name="TextBox 25"/>
          <p:cNvSpPr txBox="1"/>
          <p:nvPr/>
        </p:nvSpPr>
        <p:spPr>
          <a:xfrm>
            <a:off x="2761335" y="4157579"/>
            <a:ext cx="1717983" cy="830997"/>
          </a:xfrm>
          <a:prstGeom prst="rect">
            <a:avLst/>
          </a:prstGeom>
          <a:noFill/>
        </p:spPr>
        <p:txBody>
          <a:bodyPr wrap="square" rtlCol="0">
            <a:spAutoFit/>
          </a:bodyPr>
          <a:lstStyle/>
          <a:p>
            <a:pPr algn="ctr"/>
            <a:r>
              <a:rPr lang="ar-JO" sz="2400" b="1" dirty="0">
                <a:latin typeface="Alexandria" pitchFamily="2" charset="-78"/>
                <a:cs typeface="Alexandria" pitchFamily="2" charset="-78"/>
              </a:rPr>
              <a:t>الرسوم الدراسية</a:t>
            </a:r>
            <a:endParaRPr lang="ko-KR" altLang="en-US" sz="2400" b="1" dirty="0">
              <a:solidFill>
                <a:schemeClr val="accent3"/>
              </a:solidFill>
              <a:latin typeface="Alexandria" pitchFamily="2" charset="-78"/>
              <a:cs typeface="Alexandria" pitchFamily="2" charset="-78"/>
            </a:endParaRPr>
          </a:p>
        </p:txBody>
      </p:sp>
      <p:sp>
        <p:nvSpPr>
          <p:cNvPr id="29" name="TextBox 28"/>
          <p:cNvSpPr txBox="1"/>
          <p:nvPr/>
        </p:nvSpPr>
        <p:spPr>
          <a:xfrm>
            <a:off x="7705885" y="4157579"/>
            <a:ext cx="1717983" cy="830997"/>
          </a:xfrm>
          <a:prstGeom prst="rect">
            <a:avLst/>
          </a:prstGeom>
          <a:noFill/>
        </p:spPr>
        <p:txBody>
          <a:bodyPr wrap="square" rtlCol="0">
            <a:spAutoFit/>
          </a:bodyPr>
          <a:lstStyle/>
          <a:p>
            <a:pPr algn="ctr"/>
            <a:r>
              <a:rPr lang="ar-JO" sz="2400" b="1" dirty="0">
                <a:latin typeface="Alexandria" pitchFamily="2" charset="-78"/>
                <a:cs typeface="Alexandria" pitchFamily="2" charset="-78"/>
              </a:rPr>
              <a:t>التمويل الخارجي</a:t>
            </a:r>
            <a:endParaRPr lang="ko-KR" altLang="en-US" sz="2400" b="1" dirty="0">
              <a:solidFill>
                <a:schemeClr val="accent3"/>
              </a:solidFill>
              <a:latin typeface="Alexandria" pitchFamily="2" charset="-78"/>
              <a:cs typeface="Alexandria" pitchFamily="2" charset="-78"/>
            </a:endParaRPr>
          </a:p>
        </p:txBody>
      </p:sp>
      <p:sp>
        <p:nvSpPr>
          <p:cNvPr id="31" name="Up Arrow 30"/>
          <p:cNvSpPr/>
          <p:nvPr/>
        </p:nvSpPr>
        <p:spPr>
          <a:xfrm rot="2700000">
            <a:off x="4394739" y="3260341"/>
            <a:ext cx="646176" cy="652272"/>
          </a:xfrm>
          <a:prstGeom prst="up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2" name="Up Arrow 31"/>
          <p:cNvSpPr/>
          <p:nvPr/>
        </p:nvSpPr>
        <p:spPr>
          <a:xfrm rot="18900000">
            <a:off x="7081515" y="3260341"/>
            <a:ext cx="646176" cy="652272"/>
          </a:xfrm>
          <a:prstGeom prst="up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3" name="Up Arrow 32"/>
          <p:cNvSpPr/>
          <p:nvPr/>
        </p:nvSpPr>
        <p:spPr>
          <a:xfrm rot="16200000">
            <a:off x="7564311" y="2227043"/>
            <a:ext cx="646176" cy="652272"/>
          </a:xfrm>
          <a:prstGeom prst="upArrow">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4" name="Up Arrow 33"/>
          <p:cNvSpPr/>
          <p:nvPr/>
        </p:nvSpPr>
        <p:spPr>
          <a:xfrm rot="5400000">
            <a:off x="3963911" y="2227041"/>
            <a:ext cx="646176" cy="652272"/>
          </a:xfrm>
          <a:prstGeom prst="upArrow">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25" name="Up Arrow 24"/>
          <p:cNvSpPr/>
          <p:nvPr/>
        </p:nvSpPr>
        <p:spPr>
          <a:xfrm>
            <a:off x="5951984" y="1062589"/>
            <a:ext cx="646176" cy="652272"/>
          </a:xfrm>
          <a:prstGeom prst="up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pic>
        <p:nvPicPr>
          <p:cNvPr id="4" name="Graphic 21">
            <a:extLst>
              <a:ext uri="{FF2B5EF4-FFF2-40B4-BE49-F238E27FC236}">
                <a16:creationId xmlns:a16="http://schemas.microsoft.com/office/drawing/2014/main" id="{7960AA7E-0378-85B4-571A-B8F162BF9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16" name="Google Shape;145;p3">
            <a:extLst>
              <a:ext uri="{FF2B5EF4-FFF2-40B4-BE49-F238E27FC236}">
                <a16:creationId xmlns:a16="http://schemas.microsoft.com/office/drawing/2014/main" id="{3CABC193-4228-C09A-8A35-1FD21ADFAB54}"/>
              </a:ext>
            </a:extLst>
          </p:cNvPr>
          <p:cNvSpPr txBox="1"/>
          <p:nvPr/>
        </p:nvSpPr>
        <p:spPr>
          <a:xfrm>
            <a:off x="2866555" y="369400"/>
            <a:ext cx="5904656" cy="523180"/>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مصادر تمويل التعليم العالي</a:t>
            </a:r>
            <a:endParaRPr kumimoji="0" lang="en-GB" sz="2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28465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551384" y="1105258"/>
            <a:ext cx="11221516" cy="4401205"/>
          </a:xfrm>
          <a:prstGeom prst="rect">
            <a:avLst/>
          </a:prstGeom>
        </p:spPr>
        <p:txBody>
          <a:bodyPr wrap="square">
            <a:spAutoFit/>
          </a:bodyPr>
          <a:lstStyle/>
          <a:p>
            <a:pPr algn="just"/>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1. </a:t>
            </a:r>
            <a:r>
              <a:rPr lang="ar-SA" sz="2000" b="1" dirty="0">
                <a:latin typeface="Alexandria" pitchFamily="2" charset="-78"/>
                <a:cs typeface="Alexandria" pitchFamily="2" charset="-78"/>
              </a:rPr>
              <a:t>المصدر الحكومي </a:t>
            </a:r>
            <a:r>
              <a:rPr lang="ar-SA" sz="2000" dirty="0">
                <a:latin typeface="Alexandria" pitchFamily="2" charset="-78"/>
                <a:cs typeface="Alexandria" pitchFamily="2" charset="-78"/>
              </a:rPr>
              <a:t>وهو ما ترصده الحكومة في موازنتها للتعليم العالي وغني عن القول أن هذا المصدر </a:t>
            </a:r>
            <a:r>
              <a:rPr lang="ar-JO" sz="2000" dirty="0">
                <a:latin typeface="Alexandria" pitchFamily="2" charset="-78"/>
                <a:cs typeface="Alexandria" pitchFamily="2" charset="-78"/>
              </a:rPr>
              <a:t>أ</a:t>
            </a:r>
            <a:r>
              <a:rPr lang="ar-SA" sz="2000" dirty="0">
                <a:latin typeface="Alexandria" pitchFamily="2" charset="-78"/>
                <a:cs typeface="Alexandria" pitchFamily="2" charset="-78"/>
              </a:rPr>
              <a:t>ساسي ولا توجد حكومة في العالم الآن لا ترصد في موازنتها نسب</a:t>
            </a:r>
            <a:r>
              <a:rPr lang="ar-JO" sz="2000" dirty="0">
                <a:latin typeface="Alexandria" pitchFamily="2" charset="-78"/>
                <a:cs typeface="Alexandria" pitchFamily="2" charset="-78"/>
              </a:rPr>
              <a:t>ة معينة </a:t>
            </a:r>
            <a:r>
              <a:rPr lang="ar-SA" sz="2000" dirty="0">
                <a:latin typeface="Alexandria" pitchFamily="2" charset="-78"/>
                <a:cs typeface="Alexandria" pitchFamily="2" charset="-78"/>
              </a:rPr>
              <a:t> لتمويل التعليم العالي إدراك</a:t>
            </a:r>
            <a:r>
              <a:rPr lang="ar-JO" sz="2000" dirty="0">
                <a:latin typeface="Alexandria" pitchFamily="2" charset="-78"/>
                <a:cs typeface="Alexandria" pitchFamily="2" charset="-78"/>
              </a:rPr>
              <a:t>ً</a:t>
            </a:r>
            <a:r>
              <a:rPr lang="ar-SA" sz="2000" dirty="0">
                <a:latin typeface="Alexandria" pitchFamily="2" charset="-78"/>
                <a:cs typeface="Alexandria" pitchFamily="2" charset="-78"/>
              </a:rPr>
              <a:t>ا منها لأهميته ودوره كرافعة للتنمية في المجتمع .</a:t>
            </a:r>
            <a:endParaRPr lang="en-GB" sz="2000" dirty="0">
              <a:latin typeface="Alexandria" pitchFamily="2" charset="-78"/>
              <a:cs typeface="Alexandria" pitchFamily="2" charset="-78"/>
            </a:endParaRPr>
          </a:p>
          <a:p>
            <a:pPr algn="just"/>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2.</a:t>
            </a:r>
            <a:r>
              <a:rPr lang="ar-JO" sz="2000" b="1" dirty="0">
                <a:latin typeface="Alexandria" pitchFamily="2" charset="-78"/>
                <a:cs typeface="Alexandria" pitchFamily="2" charset="-78"/>
              </a:rPr>
              <a:t>القطاع الخاص</a:t>
            </a:r>
            <a:r>
              <a:rPr lang="ar-SA" sz="2000" b="1" dirty="0">
                <a:latin typeface="Alexandria" pitchFamily="2" charset="-78"/>
                <a:cs typeface="Alexandria" pitchFamily="2" charset="-78"/>
              </a:rPr>
              <a:t> </a:t>
            </a:r>
            <a:r>
              <a:rPr lang="ar-SA" sz="2000" dirty="0">
                <a:latin typeface="Alexandria" pitchFamily="2" charset="-78"/>
                <a:cs typeface="Alexandria" pitchFamily="2" charset="-78"/>
              </a:rPr>
              <a:t>ويتمثل في الشركات والمصانع ورجال الأعمال الذين يهمهم أن يحقق التعليم العالي أهدافه ورفد القطاع الخاص بما يلزمه من كفاءات</a:t>
            </a:r>
            <a:r>
              <a:rPr lang="ar-JO" sz="2000" dirty="0">
                <a:latin typeface="Alexandria" pitchFamily="2" charset="-78"/>
                <a:cs typeface="Alexandria" pitchFamily="2" charset="-78"/>
              </a:rPr>
              <a:t>.</a:t>
            </a:r>
          </a:p>
          <a:p>
            <a:pPr algn="just" rtl="1"/>
            <a:endParaRPr lang="en-GB"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3.  </a:t>
            </a:r>
            <a:r>
              <a:rPr lang="ar-SA" sz="2000" b="1" dirty="0">
                <a:latin typeface="Alexandria" pitchFamily="2" charset="-78"/>
                <a:cs typeface="Alexandria" pitchFamily="2" charset="-78"/>
              </a:rPr>
              <a:t>التمويل الذاتي</a:t>
            </a:r>
            <a:r>
              <a:rPr lang="ar-SA" sz="2000" dirty="0">
                <a:latin typeface="Alexandria" pitchFamily="2" charset="-78"/>
                <a:cs typeface="Alexandria" pitchFamily="2" charset="-78"/>
              </a:rPr>
              <a:t> والمقصود هنا أن تمو</a:t>
            </a:r>
            <a:r>
              <a:rPr lang="ar-JO" sz="2000" dirty="0">
                <a:latin typeface="Alexandria" pitchFamily="2" charset="-78"/>
                <a:cs typeface="Alexandria" pitchFamily="2" charset="-78"/>
              </a:rPr>
              <a:t>ّ</a:t>
            </a:r>
            <a:r>
              <a:rPr lang="ar-SA" sz="2000" dirty="0">
                <a:latin typeface="Alexandria" pitchFamily="2" charset="-78"/>
                <a:cs typeface="Alexandria" pitchFamily="2" charset="-78"/>
              </a:rPr>
              <a:t>ل مؤسسات التعليم العالي نفسها بنفسها ولو جزئيا من خلال الأموال المنقولة وغير المنقولة وقد يكون ذلك من خلال تأجير مرافقها وتسهيلاتها والملاعب والمسابح والمسارح والتعاقد مع مؤسسات الإنتاج لإجراء بحوث لصالحها</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كما قد يكون من خلال تأسيس مراكز للتدريب والتعليم المستمر والتعليم المسائي الموازي</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فضلا</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عن إنشاء صناديق استثمارية خاصة تقوم بمحاولة الاستثمار بكافة اشكاله لصالح المؤسسة التعليمية.</a:t>
            </a:r>
            <a:endParaRPr lang="en-GB" sz="2000" dirty="0">
              <a:latin typeface="Alexandria" pitchFamily="2" charset="-78"/>
              <a:cs typeface="Alexandria" pitchFamily="2" charset="-78"/>
            </a:endParaRPr>
          </a:p>
          <a:p>
            <a:pPr algn="just"/>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9166CB8C-EE20-FF20-8B23-541D1856D2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5" name="Google Shape;145;p3">
            <a:extLst>
              <a:ext uri="{FF2B5EF4-FFF2-40B4-BE49-F238E27FC236}">
                <a16:creationId xmlns:a16="http://schemas.microsoft.com/office/drawing/2014/main" id="{5B4141BD-8826-F61C-3DA2-9A0DB98F8A53}"/>
              </a:ext>
            </a:extLst>
          </p:cNvPr>
          <p:cNvSpPr txBox="1"/>
          <p:nvPr/>
        </p:nvSpPr>
        <p:spPr>
          <a:xfrm>
            <a:off x="2009582" y="381890"/>
            <a:ext cx="5904656" cy="523180"/>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مصادر تمويل التعليم العالي</a:t>
            </a:r>
            <a:endParaRPr kumimoji="0" lang="en-GB" sz="2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4180078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009582" y="381890"/>
            <a:ext cx="5904656" cy="523180"/>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مصادر تمويل التعليم العالي</a:t>
            </a:r>
            <a:endParaRPr kumimoji="0" lang="en-GB" sz="2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Rectangle 1"/>
          <p:cNvSpPr/>
          <p:nvPr/>
        </p:nvSpPr>
        <p:spPr>
          <a:xfrm>
            <a:off x="420192" y="1158370"/>
            <a:ext cx="11149508" cy="5324535"/>
          </a:xfrm>
          <a:prstGeom prst="rect">
            <a:avLst/>
          </a:prstGeom>
        </p:spPr>
        <p:txBody>
          <a:bodyPr wrap="square">
            <a:spAutoFit/>
          </a:bodyPr>
          <a:lstStyle/>
          <a:p>
            <a:pPr algn="just" rtl="1"/>
            <a:r>
              <a:rPr lang="ar-JO" sz="2000" dirty="0">
                <a:latin typeface="Alexandria" pitchFamily="2" charset="-78"/>
                <a:cs typeface="Alexandria" pitchFamily="2" charset="-78"/>
              </a:rPr>
              <a:t>4</a:t>
            </a:r>
            <a:r>
              <a:rPr lang="ar-SA" sz="2000" dirty="0">
                <a:latin typeface="Alexandria" pitchFamily="2" charset="-78"/>
                <a:cs typeface="Alexandria" pitchFamily="2" charset="-78"/>
              </a:rPr>
              <a:t>.  </a:t>
            </a:r>
            <a:r>
              <a:rPr lang="ar-SA" sz="2000" b="1" dirty="0">
                <a:latin typeface="Alexandria" pitchFamily="2" charset="-78"/>
                <a:cs typeface="Alexandria" pitchFamily="2" charset="-78"/>
              </a:rPr>
              <a:t>الرسوم الدراسية </a:t>
            </a:r>
            <a:r>
              <a:rPr lang="ar-SA" sz="2000" dirty="0">
                <a:latin typeface="Alexandria" pitchFamily="2" charset="-78"/>
                <a:cs typeface="Alexandria" pitchFamily="2" charset="-78"/>
              </a:rPr>
              <a:t>وهي مجموعة الرسوم التي يدفعها الطلبة لقاء دراستهم في مؤسسات التعليم العالي وهو الامر الذي يسهم ولو بحد معين في تمويل العملية التعليمية وبالطبع فإن معظم مؤسسات التعليم العالي تحاول إعفاء الطلبة غير المقتدرين من خلال صناديق معينة لدعم الطالب سواء كان هذا ب</a:t>
            </a:r>
            <a:r>
              <a:rPr lang="ar-JO" sz="2000" dirty="0">
                <a:latin typeface="Alexandria" pitchFamily="2" charset="-78"/>
                <a:cs typeface="Alexandria" pitchFamily="2" charset="-78"/>
              </a:rPr>
              <a:t>إ</a:t>
            </a:r>
            <a:r>
              <a:rPr lang="ar-SA" sz="2000" dirty="0">
                <a:latin typeface="Alexandria" pitchFamily="2" charset="-78"/>
                <a:cs typeface="Alexandria" pitchFamily="2" charset="-78"/>
              </a:rPr>
              <a:t>عفاء  كلي أو جزئي فضلا</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عن محاولة إيجاد فرص عمل لهم لتأمين رسومهم.</a:t>
            </a:r>
            <a:endParaRPr lang="en-GB" sz="2000" dirty="0">
              <a:latin typeface="Alexandria" pitchFamily="2" charset="-78"/>
              <a:cs typeface="Alexandria" pitchFamily="2" charset="-78"/>
            </a:endParaRPr>
          </a:p>
          <a:p>
            <a:pPr algn="just"/>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5.  </a:t>
            </a:r>
            <a:r>
              <a:rPr lang="ar-SA" sz="2000" b="1" dirty="0">
                <a:latin typeface="Alexandria" pitchFamily="2" charset="-78"/>
                <a:cs typeface="Alexandria" pitchFamily="2" charset="-78"/>
              </a:rPr>
              <a:t>الضرائب</a:t>
            </a:r>
            <a:r>
              <a:rPr lang="ar-SA" sz="2000" dirty="0">
                <a:latin typeface="Alexandria" pitchFamily="2" charset="-78"/>
                <a:cs typeface="Alexandria" pitchFamily="2" charset="-78"/>
              </a:rPr>
              <a:t> تفرضها الحكومات عادة على بيع العقارات أو انجاز المعاملات كالرسوم الجمركية بحيث يوضع ريعها في صندوق خاص ويحو</a:t>
            </a:r>
            <a:r>
              <a:rPr lang="ar-JO" sz="2000" dirty="0">
                <a:latin typeface="Alexandria" pitchFamily="2" charset="-78"/>
                <a:cs typeface="Alexandria" pitchFamily="2" charset="-78"/>
              </a:rPr>
              <a:t>ّ</a:t>
            </a:r>
            <a:r>
              <a:rPr lang="ar-SA" sz="2000" dirty="0">
                <a:latin typeface="Alexandria" pitchFamily="2" charset="-78"/>
                <a:cs typeface="Alexandria" pitchFamily="2" charset="-78"/>
              </a:rPr>
              <a:t>ل ما به لمؤسسات التعليم العالي</a:t>
            </a:r>
            <a:r>
              <a:rPr lang="ar-JO" sz="2000" dirty="0">
                <a:latin typeface="Alexandria" pitchFamily="2" charset="-78"/>
                <a:cs typeface="Alexandria" pitchFamily="2" charset="-78"/>
              </a:rPr>
              <a:t>.</a:t>
            </a:r>
            <a:endParaRPr lang="en-GB" sz="2000" dirty="0">
              <a:latin typeface="Alexandria" pitchFamily="2" charset="-78"/>
              <a:cs typeface="Alexandria" pitchFamily="2" charset="-78"/>
            </a:endParaRPr>
          </a:p>
          <a:p>
            <a:pPr algn="just"/>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6.  </a:t>
            </a:r>
            <a:r>
              <a:rPr lang="ar-SA" sz="2000" b="1" dirty="0">
                <a:latin typeface="Alexandria" pitchFamily="2" charset="-78"/>
                <a:cs typeface="Alexandria" pitchFamily="2" charset="-78"/>
              </a:rPr>
              <a:t>المنح والتبرعات </a:t>
            </a:r>
            <a:r>
              <a:rPr lang="ar-SA" sz="2000" dirty="0">
                <a:latin typeface="Alexandria" pitchFamily="2" charset="-78"/>
                <a:cs typeface="Alexandria" pitchFamily="2" charset="-78"/>
              </a:rPr>
              <a:t>وهي تلك التي يقدمها الأفراد الأثرياء من خريجي الجامع</a:t>
            </a:r>
            <a:r>
              <a:rPr lang="ar-JO" sz="2000" dirty="0">
                <a:latin typeface="Alexandria" pitchFamily="2" charset="-78"/>
                <a:cs typeface="Alexandria" pitchFamily="2" charset="-78"/>
              </a:rPr>
              <a:t>ة</a:t>
            </a:r>
            <a:r>
              <a:rPr lang="ar-SA" sz="2000" dirty="0">
                <a:latin typeface="Alexandria" pitchFamily="2" charset="-78"/>
                <a:cs typeface="Alexandria" pitchFamily="2" charset="-78"/>
              </a:rPr>
              <a:t> أو من المواطنين بشكل عام وتكون موجهة عادة لإنشاء بعض من المباني </a:t>
            </a:r>
            <a:r>
              <a:rPr lang="ar-JO" sz="2000" dirty="0">
                <a:latin typeface="Alexandria" pitchFamily="2" charset="-78"/>
                <a:cs typeface="Alexandria" pitchFamily="2" charset="-78"/>
              </a:rPr>
              <a:t>أو</a:t>
            </a:r>
            <a:r>
              <a:rPr lang="ar-SA" sz="2000" dirty="0">
                <a:latin typeface="Alexandria" pitchFamily="2" charset="-78"/>
                <a:cs typeface="Alexandria" pitchFamily="2" charset="-78"/>
              </a:rPr>
              <a:t> المختبرات </a:t>
            </a:r>
            <a:r>
              <a:rPr lang="ar-JO" sz="2000" dirty="0">
                <a:latin typeface="Alexandria" pitchFamily="2" charset="-78"/>
                <a:cs typeface="Alexandria" pitchFamily="2" charset="-78"/>
              </a:rPr>
              <a:t>أو</a:t>
            </a:r>
            <a:r>
              <a:rPr lang="ar-SA" sz="2000" dirty="0">
                <a:latin typeface="Alexandria" pitchFamily="2" charset="-78"/>
                <a:cs typeface="Alexandria" pitchFamily="2" charset="-78"/>
              </a:rPr>
              <a:t> تأمين رسوم شرائح من الطلبة أو غير ذلك من أشكال الدعم</a:t>
            </a:r>
            <a:r>
              <a:rPr lang="ar-JO" sz="2000" dirty="0">
                <a:latin typeface="Alexandria" pitchFamily="2" charset="-78"/>
                <a:cs typeface="Alexandria" pitchFamily="2" charset="-78"/>
              </a:rPr>
              <a:t>.</a:t>
            </a:r>
            <a:endParaRPr lang="en-GB" sz="2000" dirty="0">
              <a:latin typeface="Alexandria" pitchFamily="2" charset="-78"/>
              <a:cs typeface="Alexandria" pitchFamily="2" charset="-78"/>
            </a:endParaRPr>
          </a:p>
          <a:p>
            <a:pPr algn="just"/>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7.  </a:t>
            </a:r>
            <a:r>
              <a:rPr lang="ar-SA" sz="2000" b="1" dirty="0">
                <a:latin typeface="Alexandria" pitchFamily="2" charset="-78"/>
                <a:cs typeface="Alexandria" pitchFamily="2" charset="-78"/>
              </a:rPr>
              <a:t>التمويل الخارجي </a:t>
            </a:r>
            <a:r>
              <a:rPr lang="ar-SA" sz="2000" dirty="0">
                <a:latin typeface="Alexandria" pitchFamily="2" charset="-78"/>
                <a:cs typeface="Alexandria" pitchFamily="2" charset="-78"/>
              </a:rPr>
              <a:t>وهو ما تقدمه المؤسسات الدولية أو الصناديق المهتمة بالتعليم العالي والبنك الدولي واليونسكو أو غيرهما ويتوجه هذا التمويل في العادة إلى دول العالم الثالث وهو قد يكون على شكل دعم برامج تبادل طلبة أو تقديم استشارات علمية أو تطوير أساليب التدريس ومشاريع البحث العلمي</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a:p>
            <a:pPr algn="just"/>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A194C38-D0FC-58E3-489E-89E9030A86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3564670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normAutofit fontScale="92500" lnSpcReduction="10000"/>
          </a:bodyPr>
          <a:lstStyle/>
          <a:p>
            <a:r>
              <a:rPr lang="ar-SA" sz="4400" b="1"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مصادر تمويل التعليم العالي</a:t>
            </a:r>
            <a:endParaRPr lang="en-US" dirty="0">
              <a:solidFill>
                <a:schemeClr val="bg1"/>
              </a:solidFill>
            </a:endParaRPr>
          </a:p>
        </p:txBody>
      </p:sp>
      <p:sp>
        <p:nvSpPr>
          <p:cNvPr id="3" name="Freeform: Shape 2">
            <a:extLst>
              <a:ext uri="{FF2B5EF4-FFF2-40B4-BE49-F238E27FC236}">
                <a16:creationId xmlns:a16="http://schemas.microsoft.com/office/drawing/2014/main" id="{39360262-1DC1-466D-A3F7-94F9CE2051F5}"/>
              </a:ext>
            </a:extLst>
          </p:cNvPr>
          <p:cNvSpPr/>
          <p:nvPr/>
        </p:nvSpPr>
        <p:spPr>
          <a:xfrm flipH="1">
            <a:off x="9200732" y="4725144"/>
            <a:ext cx="2389079" cy="2132856"/>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الاتجاه الأول : الاتجاه الاجتماعي </a:t>
            </a:r>
            <a:r>
              <a:rPr kumimoji="0" lang="ar-AE"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a:t>
            </a:r>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التمويل الحكومي العام</a:t>
            </a:r>
            <a:r>
              <a:rPr kumimoji="0" lang="ar-AE"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a:t>
            </a:r>
            <a:endParaRPr lang="en-US" sz="2400" b="1" dirty="0">
              <a:latin typeface="Arial"/>
              <a:ea typeface="Arial Unicode MS"/>
            </a:endParaRPr>
          </a:p>
        </p:txBody>
      </p:sp>
      <p:sp>
        <p:nvSpPr>
          <p:cNvPr id="4" name="Freeform: Shape 3">
            <a:extLst>
              <a:ext uri="{FF2B5EF4-FFF2-40B4-BE49-F238E27FC236}">
                <a16:creationId xmlns:a16="http://schemas.microsoft.com/office/drawing/2014/main" id="{3DE95D62-A30A-427C-ADE2-D8BF5285671D}"/>
              </a:ext>
            </a:extLst>
          </p:cNvPr>
          <p:cNvSpPr>
            <a:spLocks noChangeAspect="1"/>
          </p:cNvSpPr>
          <p:nvPr/>
        </p:nvSpPr>
        <p:spPr>
          <a:xfrm>
            <a:off x="8407312" y="5146889"/>
            <a:ext cx="866917" cy="1371600"/>
          </a:xfrm>
          <a:custGeom>
            <a:avLst/>
            <a:gdLst>
              <a:gd name="connsiteX0" fmla="*/ 591978 w 895350"/>
              <a:gd name="connsiteY0" fmla="*/ 2353151 h 2371725"/>
              <a:gd name="connsiteX1" fmla="*/ 591978 w 895350"/>
              <a:gd name="connsiteY1" fmla="*/ 535781 h 2371725"/>
              <a:gd name="connsiteX2" fmla="*/ 321469 w 895350"/>
              <a:gd name="connsiteY2" fmla="*/ 731996 h 2371725"/>
              <a:gd name="connsiteX3" fmla="*/ 21431 w 895350"/>
              <a:gd name="connsiteY3" fmla="*/ 879634 h 2371725"/>
              <a:gd name="connsiteX4" fmla="*/ 21431 w 895350"/>
              <a:gd name="connsiteY4" fmla="*/ 604361 h 2371725"/>
              <a:gd name="connsiteX5" fmla="*/ 439578 w 895350"/>
              <a:gd name="connsiteY5" fmla="*/ 331946 h 2371725"/>
              <a:gd name="connsiteX6" fmla="*/ 692944 w 895350"/>
              <a:gd name="connsiteY6" fmla="*/ 21431 h 2371725"/>
              <a:gd name="connsiteX7" fmla="*/ 876776 w 895350"/>
              <a:gd name="connsiteY7" fmla="*/ 21431 h 2371725"/>
              <a:gd name="connsiteX8" fmla="*/ 876776 w 895350"/>
              <a:gd name="connsiteY8" fmla="*/ 2353151 h 2371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5350" h="2371725">
                <a:moveTo>
                  <a:pt x="591978" y="2353151"/>
                </a:moveTo>
                <a:lnTo>
                  <a:pt x="591978" y="535781"/>
                </a:lnTo>
                <a:cubicBezTo>
                  <a:pt x="523399" y="601504"/>
                  <a:pt x="432911" y="667226"/>
                  <a:pt x="321469" y="731996"/>
                </a:cubicBezTo>
                <a:cubicBezTo>
                  <a:pt x="210026" y="797719"/>
                  <a:pt x="110014" y="846296"/>
                  <a:pt x="21431" y="879634"/>
                </a:cubicBezTo>
                <a:lnTo>
                  <a:pt x="21431" y="604361"/>
                </a:lnTo>
                <a:cubicBezTo>
                  <a:pt x="180499" y="529114"/>
                  <a:pt x="320516" y="438626"/>
                  <a:pt x="439578" y="331946"/>
                </a:cubicBezTo>
                <a:cubicBezTo>
                  <a:pt x="558641" y="225266"/>
                  <a:pt x="643414" y="121444"/>
                  <a:pt x="692944" y="21431"/>
                </a:cubicBezTo>
                <a:lnTo>
                  <a:pt x="876776" y="21431"/>
                </a:lnTo>
                <a:lnTo>
                  <a:pt x="876776" y="2353151"/>
                </a:lnTo>
              </a:path>
            </a:pathLst>
          </a:custGeom>
          <a:solidFill>
            <a:srgbClr val="00B0F0"/>
          </a:solidFill>
          <a:ln w="38100" cap="flat">
            <a:solidFill>
              <a:srgbClr val="00B0F0"/>
            </a:solidFill>
            <a:prstDash val="solid"/>
            <a:miter/>
          </a:ln>
        </p:spPr>
        <p:txBody>
          <a:bodyPr rtlCol="0" anchor="ctr"/>
          <a:lstStyle/>
          <a:p>
            <a:pPr defTabSz="685800"/>
            <a:endParaRPr lang="en-US" sz="1350" dirty="0">
              <a:solidFill>
                <a:srgbClr val="000000"/>
              </a:solidFill>
              <a:latin typeface="Arial"/>
              <a:ea typeface="Arial Unicode MS"/>
            </a:endParaRPr>
          </a:p>
        </p:txBody>
      </p:sp>
      <p:sp>
        <p:nvSpPr>
          <p:cNvPr id="5" name="Freeform: Shape 4">
            <a:extLst>
              <a:ext uri="{FF2B5EF4-FFF2-40B4-BE49-F238E27FC236}">
                <a16:creationId xmlns:a16="http://schemas.microsoft.com/office/drawing/2014/main" id="{BB0F5A06-6C06-498F-B1C8-46FDDDB7A22D}"/>
              </a:ext>
            </a:extLst>
          </p:cNvPr>
          <p:cNvSpPr/>
          <p:nvPr/>
        </p:nvSpPr>
        <p:spPr>
          <a:xfrm flipH="1">
            <a:off x="5662148" y="4725144"/>
            <a:ext cx="2304413" cy="2293924"/>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الاتجاه الثاني : الاتجاه الاقتصادي</a:t>
            </a:r>
            <a:endParaRPr kumimoji="0" lang="ar-AE"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endParaRPr>
          </a:p>
          <a:p>
            <a:pPr algn="ctr" defTabSz="685800"/>
            <a:r>
              <a:rPr kumimoji="0" lang="ar-AE"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a:t>
            </a:r>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 التمويل الخاص</a:t>
            </a:r>
            <a:r>
              <a:rPr kumimoji="0" lang="ar-AE"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a:t>
            </a:r>
            <a:endParaRPr lang="en-US" sz="2400" b="1" dirty="0">
              <a:latin typeface="Arial"/>
              <a:ea typeface="Arial Unicode MS"/>
            </a:endParaRPr>
          </a:p>
        </p:txBody>
      </p:sp>
      <p:sp>
        <p:nvSpPr>
          <p:cNvPr id="6" name="Freeform: Shape 5">
            <a:extLst>
              <a:ext uri="{FF2B5EF4-FFF2-40B4-BE49-F238E27FC236}">
                <a16:creationId xmlns:a16="http://schemas.microsoft.com/office/drawing/2014/main" id="{5A283505-C588-498C-BB93-2E735E046CDA}"/>
              </a:ext>
            </a:extLst>
          </p:cNvPr>
          <p:cNvSpPr/>
          <p:nvPr/>
        </p:nvSpPr>
        <p:spPr>
          <a:xfrm flipH="1">
            <a:off x="1559495" y="4725144"/>
            <a:ext cx="2304411" cy="2132856"/>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noFill/>
          <a:ln w="38100" cap="flat">
            <a:solidFill>
              <a:srgbClr val="00B0F0"/>
            </a:solidFill>
            <a:prstDash val="solid"/>
            <a:miter/>
          </a:ln>
        </p:spPr>
        <p:txBody>
          <a:bodyPr rtlCol="0" anchor="ctr"/>
          <a:lstStyle/>
          <a:p>
            <a:pPr algn="ctr" defTabSz="685800"/>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الاتجاه الثالث : الاتجاه التوفيقي </a:t>
            </a:r>
            <a:r>
              <a:rPr kumimoji="0" lang="ar-AE"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a:t>
            </a:r>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التمويل المختلط</a:t>
            </a:r>
            <a:r>
              <a:rPr kumimoji="0" lang="ar-AE"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a:t>
            </a:r>
            <a:endParaRPr lang="en-US" sz="2400" b="1" dirty="0">
              <a:latin typeface="Arial"/>
              <a:ea typeface="Arial Unicode MS"/>
            </a:endParaRPr>
          </a:p>
        </p:txBody>
      </p:sp>
      <p:sp>
        <p:nvSpPr>
          <p:cNvPr id="7" name="Freeform: Shape 6">
            <a:extLst>
              <a:ext uri="{FF2B5EF4-FFF2-40B4-BE49-F238E27FC236}">
                <a16:creationId xmlns:a16="http://schemas.microsoft.com/office/drawing/2014/main" id="{5BE65259-5825-4247-A346-C24D49C1B0E7}"/>
              </a:ext>
            </a:extLst>
          </p:cNvPr>
          <p:cNvSpPr>
            <a:spLocks noChangeAspect="1"/>
          </p:cNvSpPr>
          <p:nvPr/>
        </p:nvSpPr>
        <p:spPr>
          <a:xfrm>
            <a:off x="4607033" y="5178451"/>
            <a:ext cx="1160657" cy="1308476"/>
          </a:xfrm>
          <a:custGeom>
            <a:avLst/>
            <a:gdLst>
              <a:gd name="connsiteX0" fmla="*/ 1181320 w 1514475"/>
              <a:gd name="connsiteY0" fmla="*/ 2250758 h 2276475"/>
              <a:gd name="connsiteX1" fmla="*/ 28795 w 1514475"/>
              <a:gd name="connsiteY1" fmla="*/ 2250758 h 2276475"/>
              <a:gd name="connsiteX2" fmla="*/ 60227 w 1514475"/>
              <a:gd name="connsiteY2" fmla="*/ 2062163 h 2276475"/>
              <a:gd name="connsiteX3" fmla="*/ 239297 w 1514475"/>
              <a:gd name="connsiteY3" fmla="*/ 1767840 h 2276475"/>
              <a:gd name="connsiteX4" fmla="*/ 595532 w 1514475"/>
              <a:gd name="connsiteY4" fmla="*/ 1432560 h 2276475"/>
              <a:gd name="connsiteX5" fmla="*/ 1083212 w 1514475"/>
              <a:gd name="connsiteY5" fmla="*/ 962978 h 2276475"/>
              <a:gd name="connsiteX6" fmla="*/ 1209895 w 1514475"/>
              <a:gd name="connsiteY6" fmla="*/ 636270 h 2276475"/>
              <a:gd name="connsiteX7" fmla="*/ 1094642 w 1514475"/>
              <a:gd name="connsiteY7" fmla="*/ 363855 h 2276475"/>
              <a:gd name="connsiteX8" fmla="*/ 793652 w 1514475"/>
              <a:gd name="connsiteY8" fmla="*/ 252413 h 2276475"/>
              <a:gd name="connsiteX9" fmla="*/ 479327 w 1514475"/>
              <a:gd name="connsiteY9" fmla="*/ 370522 h 2276475"/>
              <a:gd name="connsiteX10" fmla="*/ 360265 w 1514475"/>
              <a:gd name="connsiteY10" fmla="*/ 697230 h 2276475"/>
              <a:gd name="connsiteX11" fmla="*/ 81182 w 1514475"/>
              <a:gd name="connsiteY11" fmla="*/ 668655 h 2276475"/>
              <a:gd name="connsiteX12" fmla="*/ 297400 w 1514475"/>
              <a:gd name="connsiteY12" fmla="*/ 192405 h 2276475"/>
              <a:gd name="connsiteX13" fmla="*/ 800320 w 1514475"/>
              <a:gd name="connsiteY13" fmla="*/ 28575 h 2276475"/>
              <a:gd name="connsiteX14" fmla="*/ 1305145 w 1514475"/>
              <a:gd name="connsiteY14" fmla="*/ 205740 h 2276475"/>
              <a:gd name="connsiteX15" fmla="*/ 1490882 w 1514475"/>
              <a:gd name="connsiteY15" fmla="*/ 643890 h 2276475"/>
              <a:gd name="connsiteX16" fmla="*/ 1436590 w 1514475"/>
              <a:gd name="connsiteY16" fmla="*/ 904875 h 2276475"/>
              <a:gd name="connsiteX17" fmla="*/ 1255615 w 1514475"/>
              <a:gd name="connsiteY17" fmla="*/ 1175385 h 2276475"/>
              <a:gd name="connsiteX18" fmla="*/ 836515 w 1514475"/>
              <a:gd name="connsiteY18" fmla="*/ 1564957 h 2276475"/>
              <a:gd name="connsiteX19" fmla="*/ 522190 w 1514475"/>
              <a:gd name="connsiteY19" fmla="*/ 1844040 h 2276475"/>
              <a:gd name="connsiteX20" fmla="*/ 406937 w 1514475"/>
              <a:gd name="connsiteY20" fmla="*/ 1991678 h 2276475"/>
              <a:gd name="connsiteX21" fmla="*/ 1493740 w 1514475"/>
              <a:gd name="connsiteY21" fmla="*/ 1991678 h 227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14475" h="2276475">
                <a:moveTo>
                  <a:pt x="1181320" y="2250758"/>
                </a:moveTo>
                <a:lnTo>
                  <a:pt x="28795" y="2250758"/>
                </a:lnTo>
                <a:cubicBezTo>
                  <a:pt x="26890" y="2185035"/>
                  <a:pt x="37367" y="2122170"/>
                  <a:pt x="60227" y="2062163"/>
                </a:cubicBezTo>
                <a:cubicBezTo>
                  <a:pt x="97375" y="1962150"/>
                  <a:pt x="157382" y="1864043"/>
                  <a:pt x="239297" y="1767840"/>
                </a:cubicBezTo>
                <a:cubicBezTo>
                  <a:pt x="321212" y="1670685"/>
                  <a:pt x="440275" y="1559243"/>
                  <a:pt x="595532" y="1432560"/>
                </a:cubicBezTo>
                <a:cubicBezTo>
                  <a:pt x="836515" y="1235393"/>
                  <a:pt x="999392" y="1079182"/>
                  <a:pt x="1083212" y="962978"/>
                </a:cubicBezTo>
                <a:cubicBezTo>
                  <a:pt x="1167985" y="847725"/>
                  <a:pt x="1209895" y="738188"/>
                  <a:pt x="1209895" y="636270"/>
                </a:cubicBezTo>
                <a:cubicBezTo>
                  <a:pt x="1209895" y="528638"/>
                  <a:pt x="1171795" y="437197"/>
                  <a:pt x="1094642" y="363855"/>
                </a:cubicBezTo>
                <a:cubicBezTo>
                  <a:pt x="1017490" y="289560"/>
                  <a:pt x="917477" y="252413"/>
                  <a:pt x="793652" y="252413"/>
                </a:cubicBezTo>
                <a:cubicBezTo>
                  <a:pt x="663160" y="252413"/>
                  <a:pt x="558385" y="291465"/>
                  <a:pt x="479327" y="370522"/>
                </a:cubicBezTo>
                <a:cubicBezTo>
                  <a:pt x="400270" y="449580"/>
                  <a:pt x="361217" y="558165"/>
                  <a:pt x="360265" y="697230"/>
                </a:cubicBezTo>
                <a:lnTo>
                  <a:pt x="81182" y="668655"/>
                </a:lnTo>
                <a:cubicBezTo>
                  <a:pt x="100232" y="460057"/>
                  <a:pt x="172622" y="300990"/>
                  <a:pt x="297400" y="192405"/>
                </a:cubicBezTo>
                <a:cubicBezTo>
                  <a:pt x="422177" y="82867"/>
                  <a:pt x="589817" y="28575"/>
                  <a:pt x="800320" y="28575"/>
                </a:cubicBezTo>
                <a:cubicBezTo>
                  <a:pt x="1012727" y="28575"/>
                  <a:pt x="1181320" y="87630"/>
                  <a:pt x="1305145" y="205740"/>
                </a:cubicBezTo>
                <a:cubicBezTo>
                  <a:pt x="1428970" y="323850"/>
                  <a:pt x="1490882" y="469582"/>
                  <a:pt x="1490882" y="643890"/>
                </a:cubicBezTo>
                <a:cubicBezTo>
                  <a:pt x="1490882" y="732472"/>
                  <a:pt x="1472785" y="820103"/>
                  <a:pt x="1436590" y="904875"/>
                </a:cubicBezTo>
                <a:cubicBezTo>
                  <a:pt x="1400395" y="990600"/>
                  <a:pt x="1340387" y="1081088"/>
                  <a:pt x="1255615" y="1175385"/>
                </a:cubicBezTo>
                <a:cubicBezTo>
                  <a:pt x="1171795" y="1269682"/>
                  <a:pt x="1031777" y="1400175"/>
                  <a:pt x="836515" y="1564957"/>
                </a:cubicBezTo>
                <a:cubicBezTo>
                  <a:pt x="673637" y="1702118"/>
                  <a:pt x="568862" y="1794510"/>
                  <a:pt x="522190" y="1844040"/>
                </a:cubicBezTo>
                <a:cubicBezTo>
                  <a:pt x="475517" y="1892618"/>
                  <a:pt x="437417" y="1942148"/>
                  <a:pt x="406937" y="1991678"/>
                </a:cubicBezTo>
                <a:lnTo>
                  <a:pt x="1493740" y="1991678"/>
                </a:lnTo>
              </a:path>
            </a:pathLst>
          </a:custGeom>
          <a:solidFill>
            <a:srgbClr val="00B0F0"/>
          </a:solidFill>
          <a:ln w="38100" cap="flat">
            <a:solidFill>
              <a:srgbClr val="00B0F0"/>
            </a:solidFill>
            <a:prstDash val="solid"/>
            <a:miter/>
          </a:ln>
        </p:spPr>
        <p:txBody>
          <a:bodyPr rtlCol="0" anchor="ctr"/>
          <a:lstStyle/>
          <a:p>
            <a:pPr defTabSz="685800"/>
            <a:endParaRPr lang="en-US" sz="1350">
              <a:solidFill>
                <a:srgbClr val="000000"/>
              </a:solidFill>
              <a:latin typeface="Arial"/>
              <a:ea typeface="Arial Unicode MS"/>
            </a:endParaRPr>
          </a:p>
        </p:txBody>
      </p:sp>
      <p:sp>
        <p:nvSpPr>
          <p:cNvPr id="8" name="Freeform: Shape 7">
            <a:extLst>
              <a:ext uri="{FF2B5EF4-FFF2-40B4-BE49-F238E27FC236}">
                <a16:creationId xmlns:a16="http://schemas.microsoft.com/office/drawing/2014/main" id="{35B1C689-1735-4278-9C9C-CFE52C505399}"/>
              </a:ext>
            </a:extLst>
          </p:cNvPr>
          <p:cNvSpPr>
            <a:spLocks noChangeAspect="1"/>
          </p:cNvSpPr>
          <p:nvPr/>
        </p:nvSpPr>
        <p:spPr>
          <a:xfrm>
            <a:off x="706253" y="5146889"/>
            <a:ext cx="1141791" cy="1440159"/>
          </a:xfrm>
          <a:custGeom>
            <a:avLst/>
            <a:gdLst>
              <a:gd name="connsiteX0" fmla="*/ 573405 w 1171575"/>
              <a:gd name="connsiteY0" fmla="*/ 1779270 h 1800225"/>
              <a:gd name="connsiteX1" fmla="*/ 199073 w 1171575"/>
              <a:gd name="connsiteY1" fmla="*/ 1644968 h 1800225"/>
              <a:gd name="connsiteX2" fmla="*/ 28575 w 1171575"/>
              <a:gd name="connsiteY2" fmla="*/ 1296352 h 1800225"/>
              <a:gd name="connsiteX3" fmla="*/ 239078 w 1171575"/>
              <a:gd name="connsiteY3" fmla="*/ 1268730 h 1800225"/>
              <a:gd name="connsiteX4" fmla="*/ 362903 w 1171575"/>
              <a:gd name="connsiteY4" fmla="*/ 1526858 h 1800225"/>
              <a:gd name="connsiteX5" fmla="*/ 575310 w 1171575"/>
              <a:gd name="connsiteY5" fmla="*/ 1605915 h 1800225"/>
              <a:gd name="connsiteX6" fmla="*/ 825818 w 1171575"/>
              <a:gd name="connsiteY6" fmla="*/ 1503045 h 1800225"/>
              <a:gd name="connsiteX7" fmla="*/ 927735 w 1171575"/>
              <a:gd name="connsiteY7" fmla="*/ 1247775 h 1800225"/>
              <a:gd name="connsiteX8" fmla="*/ 833438 w 1171575"/>
              <a:gd name="connsiteY8" fmla="*/ 1008698 h 1800225"/>
              <a:gd name="connsiteX9" fmla="*/ 592455 w 1171575"/>
              <a:gd name="connsiteY9" fmla="*/ 914400 h 1800225"/>
              <a:gd name="connsiteX10" fmla="*/ 443865 w 1171575"/>
              <a:gd name="connsiteY10" fmla="*/ 938213 h 1800225"/>
              <a:gd name="connsiteX11" fmla="*/ 467678 w 1171575"/>
              <a:gd name="connsiteY11" fmla="*/ 753427 h 1800225"/>
              <a:gd name="connsiteX12" fmla="*/ 501968 w 1171575"/>
              <a:gd name="connsiteY12" fmla="*/ 755333 h 1800225"/>
              <a:gd name="connsiteX13" fmla="*/ 743903 w 1171575"/>
              <a:gd name="connsiteY13" fmla="*/ 684848 h 1800225"/>
              <a:gd name="connsiteX14" fmla="*/ 851535 w 1171575"/>
              <a:gd name="connsiteY14" fmla="*/ 468630 h 1800225"/>
              <a:gd name="connsiteX15" fmla="*/ 773430 w 1171575"/>
              <a:gd name="connsiteY15" fmla="*/ 277178 h 1800225"/>
              <a:gd name="connsiteX16" fmla="*/ 571500 w 1171575"/>
              <a:gd name="connsiteY16" fmla="*/ 200978 h 1800225"/>
              <a:gd name="connsiteX17" fmla="*/ 366713 w 1171575"/>
              <a:gd name="connsiteY17" fmla="*/ 278130 h 1800225"/>
              <a:gd name="connsiteX18" fmla="*/ 261938 w 1171575"/>
              <a:gd name="connsiteY18" fmla="*/ 509588 h 1800225"/>
              <a:gd name="connsiteX19" fmla="*/ 51435 w 1171575"/>
              <a:gd name="connsiteY19" fmla="*/ 472440 h 1800225"/>
              <a:gd name="connsiteX20" fmla="*/ 226695 w 1171575"/>
              <a:gd name="connsiteY20" fmla="*/ 144780 h 1800225"/>
              <a:gd name="connsiteX21" fmla="*/ 566738 w 1171575"/>
              <a:gd name="connsiteY21" fmla="*/ 28575 h 1800225"/>
              <a:gd name="connsiteX22" fmla="*/ 824865 w 1171575"/>
              <a:gd name="connsiteY22" fmla="*/ 88583 h 1800225"/>
              <a:gd name="connsiteX23" fmla="*/ 1005840 w 1171575"/>
              <a:gd name="connsiteY23" fmla="*/ 252413 h 1800225"/>
              <a:gd name="connsiteX24" fmla="*/ 1068705 w 1171575"/>
              <a:gd name="connsiteY24" fmla="*/ 473392 h 1800225"/>
              <a:gd name="connsiteX25" fmla="*/ 1008698 w 1171575"/>
              <a:gd name="connsiteY25" fmla="*/ 675323 h 1800225"/>
              <a:gd name="connsiteX26" fmla="*/ 832485 w 1171575"/>
              <a:gd name="connsiteY26" fmla="*/ 820102 h 1800225"/>
              <a:gd name="connsiteX27" fmla="*/ 1068705 w 1171575"/>
              <a:gd name="connsiteY27" fmla="*/ 965835 h 1800225"/>
              <a:gd name="connsiteX28" fmla="*/ 1152525 w 1171575"/>
              <a:gd name="connsiteY28" fmla="*/ 1242060 h 1800225"/>
              <a:gd name="connsiteX0" fmla="*/ 544830 w 1123950"/>
              <a:gd name="connsiteY0" fmla="*/ 1750695 h 1764308"/>
              <a:gd name="connsiteX1" fmla="*/ 555718 w 1123950"/>
              <a:gd name="connsiteY1" fmla="*/ 1755285 h 1764308"/>
              <a:gd name="connsiteX2" fmla="*/ 170498 w 1123950"/>
              <a:gd name="connsiteY2" fmla="*/ 1616393 h 1764308"/>
              <a:gd name="connsiteX3" fmla="*/ 0 w 1123950"/>
              <a:gd name="connsiteY3" fmla="*/ 1267777 h 1764308"/>
              <a:gd name="connsiteX4" fmla="*/ 210503 w 1123950"/>
              <a:gd name="connsiteY4" fmla="*/ 1240155 h 1764308"/>
              <a:gd name="connsiteX5" fmla="*/ 334328 w 1123950"/>
              <a:gd name="connsiteY5" fmla="*/ 1498283 h 1764308"/>
              <a:gd name="connsiteX6" fmla="*/ 546735 w 1123950"/>
              <a:gd name="connsiteY6" fmla="*/ 1577340 h 1764308"/>
              <a:gd name="connsiteX7" fmla="*/ 797243 w 1123950"/>
              <a:gd name="connsiteY7" fmla="*/ 1474470 h 1764308"/>
              <a:gd name="connsiteX8" fmla="*/ 899160 w 1123950"/>
              <a:gd name="connsiteY8" fmla="*/ 1219200 h 1764308"/>
              <a:gd name="connsiteX9" fmla="*/ 804863 w 1123950"/>
              <a:gd name="connsiteY9" fmla="*/ 980123 h 1764308"/>
              <a:gd name="connsiteX10" fmla="*/ 563880 w 1123950"/>
              <a:gd name="connsiteY10" fmla="*/ 885825 h 1764308"/>
              <a:gd name="connsiteX11" fmla="*/ 415290 w 1123950"/>
              <a:gd name="connsiteY11" fmla="*/ 909638 h 1764308"/>
              <a:gd name="connsiteX12" fmla="*/ 439103 w 1123950"/>
              <a:gd name="connsiteY12" fmla="*/ 724852 h 1764308"/>
              <a:gd name="connsiteX13" fmla="*/ 473393 w 1123950"/>
              <a:gd name="connsiteY13" fmla="*/ 726758 h 1764308"/>
              <a:gd name="connsiteX14" fmla="*/ 715328 w 1123950"/>
              <a:gd name="connsiteY14" fmla="*/ 656273 h 1764308"/>
              <a:gd name="connsiteX15" fmla="*/ 822960 w 1123950"/>
              <a:gd name="connsiteY15" fmla="*/ 440055 h 1764308"/>
              <a:gd name="connsiteX16" fmla="*/ 744855 w 1123950"/>
              <a:gd name="connsiteY16" fmla="*/ 248603 h 1764308"/>
              <a:gd name="connsiteX17" fmla="*/ 542925 w 1123950"/>
              <a:gd name="connsiteY17" fmla="*/ 172403 h 1764308"/>
              <a:gd name="connsiteX18" fmla="*/ 338138 w 1123950"/>
              <a:gd name="connsiteY18" fmla="*/ 249555 h 1764308"/>
              <a:gd name="connsiteX19" fmla="*/ 233363 w 1123950"/>
              <a:gd name="connsiteY19" fmla="*/ 481013 h 1764308"/>
              <a:gd name="connsiteX20" fmla="*/ 22860 w 1123950"/>
              <a:gd name="connsiteY20" fmla="*/ 443865 h 1764308"/>
              <a:gd name="connsiteX21" fmla="*/ 198120 w 1123950"/>
              <a:gd name="connsiteY21" fmla="*/ 116205 h 1764308"/>
              <a:gd name="connsiteX22" fmla="*/ 538163 w 1123950"/>
              <a:gd name="connsiteY22" fmla="*/ 0 h 1764308"/>
              <a:gd name="connsiteX23" fmla="*/ 796290 w 1123950"/>
              <a:gd name="connsiteY23" fmla="*/ 60008 h 1764308"/>
              <a:gd name="connsiteX24" fmla="*/ 977265 w 1123950"/>
              <a:gd name="connsiteY24" fmla="*/ 223838 h 1764308"/>
              <a:gd name="connsiteX25" fmla="*/ 1040130 w 1123950"/>
              <a:gd name="connsiteY25" fmla="*/ 444817 h 1764308"/>
              <a:gd name="connsiteX26" fmla="*/ 980123 w 1123950"/>
              <a:gd name="connsiteY26" fmla="*/ 646748 h 1764308"/>
              <a:gd name="connsiteX27" fmla="*/ 803910 w 1123950"/>
              <a:gd name="connsiteY27" fmla="*/ 791527 h 1764308"/>
              <a:gd name="connsiteX28" fmla="*/ 1040130 w 1123950"/>
              <a:gd name="connsiteY28" fmla="*/ 937260 h 1764308"/>
              <a:gd name="connsiteX29" fmla="*/ 1123950 w 1123950"/>
              <a:gd name="connsiteY29" fmla="*/ 1213485 h 1764308"/>
              <a:gd name="connsiteX0" fmla="*/ 707957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2887"/>
              <a:gd name="connsiteX1" fmla="*/ 555718 w 1123950"/>
              <a:gd name="connsiteY1" fmla="*/ 1755285 h 1762887"/>
              <a:gd name="connsiteX2" fmla="*/ 170498 w 1123950"/>
              <a:gd name="connsiteY2" fmla="*/ 1616393 h 1762887"/>
              <a:gd name="connsiteX3" fmla="*/ 0 w 1123950"/>
              <a:gd name="connsiteY3" fmla="*/ 1267777 h 1762887"/>
              <a:gd name="connsiteX4" fmla="*/ 210503 w 1123950"/>
              <a:gd name="connsiteY4" fmla="*/ 1240155 h 1762887"/>
              <a:gd name="connsiteX5" fmla="*/ 334328 w 1123950"/>
              <a:gd name="connsiteY5" fmla="*/ 1498283 h 1762887"/>
              <a:gd name="connsiteX6" fmla="*/ 546735 w 1123950"/>
              <a:gd name="connsiteY6" fmla="*/ 1577340 h 1762887"/>
              <a:gd name="connsiteX7" fmla="*/ 797243 w 1123950"/>
              <a:gd name="connsiteY7" fmla="*/ 1474470 h 1762887"/>
              <a:gd name="connsiteX8" fmla="*/ 899160 w 1123950"/>
              <a:gd name="connsiteY8" fmla="*/ 1219200 h 1762887"/>
              <a:gd name="connsiteX9" fmla="*/ 804863 w 1123950"/>
              <a:gd name="connsiteY9" fmla="*/ 980123 h 1762887"/>
              <a:gd name="connsiteX10" fmla="*/ 563880 w 1123950"/>
              <a:gd name="connsiteY10" fmla="*/ 885825 h 1762887"/>
              <a:gd name="connsiteX11" fmla="*/ 415290 w 1123950"/>
              <a:gd name="connsiteY11" fmla="*/ 909638 h 1762887"/>
              <a:gd name="connsiteX12" fmla="*/ 439103 w 1123950"/>
              <a:gd name="connsiteY12" fmla="*/ 724852 h 1762887"/>
              <a:gd name="connsiteX13" fmla="*/ 473393 w 1123950"/>
              <a:gd name="connsiteY13" fmla="*/ 726758 h 1762887"/>
              <a:gd name="connsiteX14" fmla="*/ 715328 w 1123950"/>
              <a:gd name="connsiteY14" fmla="*/ 656273 h 1762887"/>
              <a:gd name="connsiteX15" fmla="*/ 822960 w 1123950"/>
              <a:gd name="connsiteY15" fmla="*/ 440055 h 1762887"/>
              <a:gd name="connsiteX16" fmla="*/ 744855 w 1123950"/>
              <a:gd name="connsiteY16" fmla="*/ 248603 h 1762887"/>
              <a:gd name="connsiteX17" fmla="*/ 542925 w 1123950"/>
              <a:gd name="connsiteY17" fmla="*/ 172403 h 1762887"/>
              <a:gd name="connsiteX18" fmla="*/ 338138 w 1123950"/>
              <a:gd name="connsiteY18" fmla="*/ 249555 h 1762887"/>
              <a:gd name="connsiteX19" fmla="*/ 233363 w 1123950"/>
              <a:gd name="connsiteY19" fmla="*/ 481013 h 1762887"/>
              <a:gd name="connsiteX20" fmla="*/ 22860 w 1123950"/>
              <a:gd name="connsiteY20" fmla="*/ 443865 h 1762887"/>
              <a:gd name="connsiteX21" fmla="*/ 198120 w 1123950"/>
              <a:gd name="connsiteY21" fmla="*/ 116205 h 1762887"/>
              <a:gd name="connsiteX22" fmla="*/ 538163 w 1123950"/>
              <a:gd name="connsiteY22" fmla="*/ 0 h 1762887"/>
              <a:gd name="connsiteX23" fmla="*/ 796290 w 1123950"/>
              <a:gd name="connsiteY23" fmla="*/ 60008 h 1762887"/>
              <a:gd name="connsiteX24" fmla="*/ 977265 w 1123950"/>
              <a:gd name="connsiteY24" fmla="*/ 223838 h 1762887"/>
              <a:gd name="connsiteX25" fmla="*/ 1040130 w 1123950"/>
              <a:gd name="connsiteY25" fmla="*/ 444817 h 1762887"/>
              <a:gd name="connsiteX26" fmla="*/ 980123 w 1123950"/>
              <a:gd name="connsiteY26" fmla="*/ 646748 h 1762887"/>
              <a:gd name="connsiteX27" fmla="*/ 803910 w 1123950"/>
              <a:gd name="connsiteY27" fmla="*/ 791527 h 1762887"/>
              <a:gd name="connsiteX28" fmla="*/ 1040130 w 1123950"/>
              <a:gd name="connsiteY28" fmla="*/ 937260 h 1762887"/>
              <a:gd name="connsiteX29" fmla="*/ 1123950 w 1123950"/>
              <a:gd name="connsiteY29" fmla="*/ 1213485 h 1762887"/>
              <a:gd name="connsiteX0" fmla="*/ 696305 w 1123950"/>
              <a:gd name="connsiteY0" fmla="*/ 1759433 h 1769216"/>
              <a:gd name="connsiteX1" fmla="*/ 558631 w 1123950"/>
              <a:gd name="connsiteY1" fmla="*/ 1764023 h 1769216"/>
              <a:gd name="connsiteX2" fmla="*/ 170498 w 1123950"/>
              <a:gd name="connsiteY2" fmla="*/ 1616393 h 1769216"/>
              <a:gd name="connsiteX3" fmla="*/ 0 w 1123950"/>
              <a:gd name="connsiteY3" fmla="*/ 1267777 h 1769216"/>
              <a:gd name="connsiteX4" fmla="*/ 210503 w 1123950"/>
              <a:gd name="connsiteY4" fmla="*/ 1240155 h 1769216"/>
              <a:gd name="connsiteX5" fmla="*/ 334328 w 1123950"/>
              <a:gd name="connsiteY5" fmla="*/ 1498283 h 1769216"/>
              <a:gd name="connsiteX6" fmla="*/ 546735 w 1123950"/>
              <a:gd name="connsiteY6" fmla="*/ 1577340 h 1769216"/>
              <a:gd name="connsiteX7" fmla="*/ 797243 w 1123950"/>
              <a:gd name="connsiteY7" fmla="*/ 1474470 h 1769216"/>
              <a:gd name="connsiteX8" fmla="*/ 899160 w 1123950"/>
              <a:gd name="connsiteY8" fmla="*/ 1219200 h 1769216"/>
              <a:gd name="connsiteX9" fmla="*/ 804863 w 1123950"/>
              <a:gd name="connsiteY9" fmla="*/ 980123 h 1769216"/>
              <a:gd name="connsiteX10" fmla="*/ 563880 w 1123950"/>
              <a:gd name="connsiteY10" fmla="*/ 885825 h 1769216"/>
              <a:gd name="connsiteX11" fmla="*/ 415290 w 1123950"/>
              <a:gd name="connsiteY11" fmla="*/ 909638 h 1769216"/>
              <a:gd name="connsiteX12" fmla="*/ 439103 w 1123950"/>
              <a:gd name="connsiteY12" fmla="*/ 724852 h 1769216"/>
              <a:gd name="connsiteX13" fmla="*/ 473393 w 1123950"/>
              <a:gd name="connsiteY13" fmla="*/ 726758 h 1769216"/>
              <a:gd name="connsiteX14" fmla="*/ 715328 w 1123950"/>
              <a:gd name="connsiteY14" fmla="*/ 656273 h 1769216"/>
              <a:gd name="connsiteX15" fmla="*/ 822960 w 1123950"/>
              <a:gd name="connsiteY15" fmla="*/ 440055 h 1769216"/>
              <a:gd name="connsiteX16" fmla="*/ 744855 w 1123950"/>
              <a:gd name="connsiteY16" fmla="*/ 248603 h 1769216"/>
              <a:gd name="connsiteX17" fmla="*/ 542925 w 1123950"/>
              <a:gd name="connsiteY17" fmla="*/ 172403 h 1769216"/>
              <a:gd name="connsiteX18" fmla="*/ 338138 w 1123950"/>
              <a:gd name="connsiteY18" fmla="*/ 249555 h 1769216"/>
              <a:gd name="connsiteX19" fmla="*/ 233363 w 1123950"/>
              <a:gd name="connsiteY19" fmla="*/ 481013 h 1769216"/>
              <a:gd name="connsiteX20" fmla="*/ 22860 w 1123950"/>
              <a:gd name="connsiteY20" fmla="*/ 443865 h 1769216"/>
              <a:gd name="connsiteX21" fmla="*/ 198120 w 1123950"/>
              <a:gd name="connsiteY21" fmla="*/ 116205 h 1769216"/>
              <a:gd name="connsiteX22" fmla="*/ 538163 w 1123950"/>
              <a:gd name="connsiteY22" fmla="*/ 0 h 1769216"/>
              <a:gd name="connsiteX23" fmla="*/ 796290 w 1123950"/>
              <a:gd name="connsiteY23" fmla="*/ 60008 h 1769216"/>
              <a:gd name="connsiteX24" fmla="*/ 977265 w 1123950"/>
              <a:gd name="connsiteY24" fmla="*/ 223838 h 1769216"/>
              <a:gd name="connsiteX25" fmla="*/ 1040130 w 1123950"/>
              <a:gd name="connsiteY25" fmla="*/ 444817 h 1769216"/>
              <a:gd name="connsiteX26" fmla="*/ 980123 w 1123950"/>
              <a:gd name="connsiteY26" fmla="*/ 646748 h 1769216"/>
              <a:gd name="connsiteX27" fmla="*/ 803910 w 1123950"/>
              <a:gd name="connsiteY27" fmla="*/ 791527 h 1769216"/>
              <a:gd name="connsiteX28" fmla="*/ 1040130 w 1123950"/>
              <a:gd name="connsiteY28" fmla="*/ 937260 h 1769216"/>
              <a:gd name="connsiteX29" fmla="*/ 1123950 w 1123950"/>
              <a:gd name="connsiteY29" fmla="*/ 1213485 h 1769216"/>
              <a:gd name="connsiteX0" fmla="*/ 696305 w 1123950"/>
              <a:gd name="connsiteY0" fmla="*/ 1759433 h 1769216"/>
              <a:gd name="connsiteX1" fmla="*/ 558631 w 1123950"/>
              <a:gd name="connsiteY1" fmla="*/ 1764023 h 1769216"/>
              <a:gd name="connsiteX2" fmla="*/ 170498 w 1123950"/>
              <a:gd name="connsiteY2" fmla="*/ 1616393 h 1769216"/>
              <a:gd name="connsiteX3" fmla="*/ 0 w 1123950"/>
              <a:gd name="connsiteY3" fmla="*/ 1267777 h 1769216"/>
              <a:gd name="connsiteX4" fmla="*/ 210503 w 1123950"/>
              <a:gd name="connsiteY4" fmla="*/ 1240155 h 1769216"/>
              <a:gd name="connsiteX5" fmla="*/ 334328 w 1123950"/>
              <a:gd name="connsiteY5" fmla="*/ 1498283 h 1769216"/>
              <a:gd name="connsiteX6" fmla="*/ 546735 w 1123950"/>
              <a:gd name="connsiteY6" fmla="*/ 1577340 h 1769216"/>
              <a:gd name="connsiteX7" fmla="*/ 797243 w 1123950"/>
              <a:gd name="connsiteY7" fmla="*/ 1474470 h 1769216"/>
              <a:gd name="connsiteX8" fmla="*/ 899160 w 1123950"/>
              <a:gd name="connsiteY8" fmla="*/ 1219200 h 1769216"/>
              <a:gd name="connsiteX9" fmla="*/ 804863 w 1123950"/>
              <a:gd name="connsiteY9" fmla="*/ 980123 h 1769216"/>
              <a:gd name="connsiteX10" fmla="*/ 563880 w 1123950"/>
              <a:gd name="connsiteY10" fmla="*/ 885825 h 1769216"/>
              <a:gd name="connsiteX11" fmla="*/ 415290 w 1123950"/>
              <a:gd name="connsiteY11" fmla="*/ 909638 h 1769216"/>
              <a:gd name="connsiteX12" fmla="*/ 439103 w 1123950"/>
              <a:gd name="connsiteY12" fmla="*/ 724852 h 1769216"/>
              <a:gd name="connsiteX13" fmla="*/ 473393 w 1123950"/>
              <a:gd name="connsiteY13" fmla="*/ 726758 h 1769216"/>
              <a:gd name="connsiteX14" fmla="*/ 715328 w 1123950"/>
              <a:gd name="connsiteY14" fmla="*/ 656273 h 1769216"/>
              <a:gd name="connsiteX15" fmla="*/ 822960 w 1123950"/>
              <a:gd name="connsiteY15" fmla="*/ 440055 h 1769216"/>
              <a:gd name="connsiteX16" fmla="*/ 744855 w 1123950"/>
              <a:gd name="connsiteY16" fmla="*/ 248603 h 1769216"/>
              <a:gd name="connsiteX17" fmla="*/ 542925 w 1123950"/>
              <a:gd name="connsiteY17" fmla="*/ 172403 h 1769216"/>
              <a:gd name="connsiteX18" fmla="*/ 338138 w 1123950"/>
              <a:gd name="connsiteY18" fmla="*/ 249555 h 1769216"/>
              <a:gd name="connsiteX19" fmla="*/ 233363 w 1123950"/>
              <a:gd name="connsiteY19" fmla="*/ 481013 h 1769216"/>
              <a:gd name="connsiteX20" fmla="*/ 22860 w 1123950"/>
              <a:gd name="connsiteY20" fmla="*/ 443865 h 1769216"/>
              <a:gd name="connsiteX21" fmla="*/ 198120 w 1123950"/>
              <a:gd name="connsiteY21" fmla="*/ 116205 h 1769216"/>
              <a:gd name="connsiteX22" fmla="*/ 538163 w 1123950"/>
              <a:gd name="connsiteY22" fmla="*/ 0 h 1769216"/>
              <a:gd name="connsiteX23" fmla="*/ 796290 w 1123950"/>
              <a:gd name="connsiteY23" fmla="*/ 60008 h 1769216"/>
              <a:gd name="connsiteX24" fmla="*/ 977265 w 1123950"/>
              <a:gd name="connsiteY24" fmla="*/ 223838 h 1769216"/>
              <a:gd name="connsiteX25" fmla="*/ 1040130 w 1123950"/>
              <a:gd name="connsiteY25" fmla="*/ 444817 h 1769216"/>
              <a:gd name="connsiteX26" fmla="*/ 980123 w 1123950"/>
              <a:gd name="connsiteY26" fmla="*/ 646748 h 1769216"/>
              <a:gd name="connsiteX27" fmla="*/ 803910 w 1123950"/>
              <a:gd name="connsiteY27" fmla="*/ 791527 h 1769216"/>
              <a:gd name="connsiteX28" fmla="*/ 1040130 w 1123950"/>
              <a:gd name="connsiteY28" fmla="*/ 937260 h 1769216"/>
              <a:gd name="connsiteX29" fmla="*/ 1123950 w 1123950"/>
              <a:gd name="connsiteY29" fmla="*/ 1213485 h 1769216"/>
              <a:gd name="connsiteX0" fmla="*/ 696305 w 1123950"/>
              <a:gd name="connsiteY0" fmla="*/ 1759433 h 1764023"/>
              <a:gd name="connsiteX1" fmla="*/ 558631 w 1123950"/>
              <a:gd name="connsiteY1" fmla="*/ 1764023 h 1764023"/>
              <a:gd name="connsiteX2" fmla="*/ 170498 w 1123950"/>
              <a:gd name="connsiteY2" fmla="*/ 1616393 h 1764023"/>
              <a:gd name="connsiteX3" fmla="*/ 0 w 1123950"/>
              <a:gd name="connsiteY3" fmla="*/ 1267777 h 1764023"/>
              <a:gd name="connsiteX4" fmla="*/ 210503 w 1123950"/>
              <a:gd name="connsiteY4" fmla="*/ 1240155 h 1764023"/>
              <a:gd name="connsiteX5" fmla="*/ 334328 w 1123950"/>
              <a:gd name="connsiteY5" fmla="*/ 1498283 h 1764023"/>
              <a:gd name="connsiteX6" fmla="*/ 546735 w 1123950"/>
              <a:gd name="connsiteY6" fmla="*/ 1577340 h 1764023"/>
              <a:gd name="connsiteX7" fmla="*/ 797243 w 1123950"/>
              <a:gd name="connsiteY7" fmla="*/ 1474470 h 1764023"/>
              <a:gd name="connsiteX8" fmla="*/ 899160 w 1123950"/>
              <a:gd name="connsiteY8" fmla="*/ 1219200 h 1764023"/>
              <a:gd name="connsiteX9" fmla="*/ 804863 w 1123950"/>
              <a:gd name="connsiteY9" fmla="*/ 980123 h 1764023"/>
              <a:gd name="connsiteX10" fmla="*/ 563880 w 1123950"/>
              <a:gd name="connsiteY10" fmla="*/ 885825 h 1764023"/>
              <a:gd name="connsiteX11" fmla="*/ 415290 w 1123950"/>
              <a:gd name="connsiteY11" fmla="*/ 909638 h 1764023"/>
              <a:gd name="connsiteX12" fmla="*/ 439103 w 1123950"/>
              <a:gd name="connsiteY12" fmla="*/ 724852 h 1764023"/>
              <a:gd name="connsiteX13" fmla="*/ 473393 w 1123950"/>
              <a:gd name="connsiteY13" fmla="*/ 726758 h 1764023"/>
              <a:gd name="connsiteX14" fmla="*/ 715328 w 1123950"/>
              <a:gd name="connsiteY14" fmla="*/ 656273 h 1764023"/>
              <a:gd name="connsiteX15" fmla="*/ 822960 w 1123950"/>
              <a:gd name="connsiteY15" fmla="*/ 440055 h 1764023"/>
              <a:gd name="connsiteX16" fmla="*/ 744855 w 1123950"/>
              <a:gd name="connsiteY16" fmla="*/ 248603 h 1764023"/>
              <a:gd name="connsiteX17" fmla="*/ 542925 w 1123950"/>
              <a:gd name="connsiteY17" fmla="*/ 172403 h 1764023"/>
              <a:gd name="connsiteX18" fmla="*/ 338138 w 1123950"/>
              <a:gd name="connsiteY18" fmla="*/ 249555 h 1764023"/>
              <a:gd name="connsiteX19" fmla="*/ 233363 w 1123950"/>
              <a:gd name="connsiteY19" fmla="*/ 481013 h 1764023"/>
              <a:gd name="connsiteX20" fmla="*/ 22860 w 1123950"/>
              <a:gd name="connsiteY20" fmla="*/ 443865 h 1764023"/>
              <a:gd name="connsiteX21" fmla="*/ 198120 w 1123950"/>
              <a:gd name="connsiteY21" fmla="*/ 116205 h 1764023"/>
              <a:gd name="connsiteX22" fmla="*/ 538163 w 1123950"/>
              <a:gd name="connsiteY22" fmla="*/ 0 h 1764023"/>
              <a:gd name="connsiteX23" fmla="*/ 796290 w 1123950"/>
              <a:gd name="connsiteY23" fmla="*/ 60008 h 1764023"/>
              <a:gd name="connsiteX24" fmla="*/ 977265 w 1123950"/>
              <a:gd name="connsiteY24" fmla="*/ 223838 h 1764023"/>
              <a:gd name="connsiteX25" fmla="*/ 1040130 w 1123950"/>
              <a:gd name="connsiteY25" fmla="*/ 444817 h 1764023"/>
              <a:gd name="connsiteX26" fmla="*/ 980123 w 1123950"/>
              <a:gd name="connsiteY26" fmla="*/ 646748 h 1764023"/>
              <a:gd name="connsiteX27" fmla="*/ 803910 w 1123950"/>
              <a:gd name="connsiteY27" fmla="*/ 791527 h 1764023"/>
              <a:gd name="connsiteX28" fmla="*/ 1040130 w 1123950"/>
              <a:gd name="connsiteY28" fmla="*/ 937260 h 1764023"/>
              <a:gd name="connsiteX29" fmla="*/ 1123950 w 1123950"/>
              <a:gd name="connsiteY29" fmla="*/ 1213485 h 1764023"/>
              <a:gd name="connsiteX0" fmla="*/ 696305 w 1123950"/>
              <a:gd name="connsiteY0" fmla="*/ 1759433 h 1764023"/>
              <a:gd name="connsiteX1" fmla="*/ 558631 w 1123950"/>
              <a:gd name="connsiteY1" fmla="*/ 1764023 h 1764023"/>
              <a:gd name="connsiteX2" fmla="*/ 170498 w 1123950"/>
              <a:gd name="connsiteY2" fmla="*/ 1616393 h 1764023"/>
              <a:gd name="connsiteX3" fmla="*/ 0 w 1123950"/>
              <a:gd name="connsiteY3" fmla="*/ 1267777 h 1764023"/>
              <a:gd name="connsiteX4" fmla="*/ 210503 w 1123950"/>
              <a:gd name="connsiteY4" fmla="*/ 1240155 h 1764023"/>
              <a:gd name="connsiteX5" fmla="*/ 334328 w 1123950"/>
              <a:gd name="connsiteY5" fmla="*/ 1498283 h 1764023"/>
              <a:gd name="connsiteX6" fmla="*/ 546735 w 1123950"/>
              <a:gd name="connsiteY6" fmla="*/ 1577340 h 1764023"/>
              <a:gd name="connsiteX7" fmla="*/ 797243 w 1123950"/>
              <a:gd name="connsiteY7" fmla="*/ 1474470 h 1764023"/>
              <a:gd name="connsiteX8" fmla="*/ 899160 w 1123950"/>
              <a:gd name="connsiteY8" fmla="*/ 1219200 h 1764023"/>
              <a:gd name="connsiteX9" fmla="*/ 804863 w 1123950"/>
              <a:gd name="connsiteY9" fmla="*/ 980123 h 1764023"/>
              <a:gd name="connsiteX10" fmla="*/ 563880 w 1123950"/>
              <a:gd name="connsiteY10" fmla="*/ 885825 h 1764023"/>
              <a:gd name="connsiteX11" fmla="*/ 415290 w 1123950"/>
              <a:gd name="connsiteY11" fmla="*/ 909638 h 1764023"/>
              <a:gd name="connsiteX12" fmla="*/ 439103 w 1123950"/>
              <a:gd name="connsiteY12" fmla="*/ 724852 h 1764023"/>
              <a:gd name="connsiteX13" fmla="*/ 473393 w 1123950"/>
              <a:gd name="connsiteY13" fmla="*/ 726758 h 1764023"/>
              <a:gd name="connsiteX14" fmla="*/ 715328 w 1123950"/>
              <a:gd name="connsiteY14" fmla="*/ 656273 h 1764023"/>
              <a:gd name="connsiteX15" fmla="*/ 822960 w 1123950"/>
              <a:gd name="connsiteY15" fmla="*/ 440055 h 1764023"/>
              <a:gd name="connsiteX16" fmla="*/ 744855 w 1123950"/>
              <a:gd name="connsiteY16" fmla="*/ 248603 h 1764023"/>
              <a:gd name="connsiteX17" fmla="*/ 542925 w 1123950"/>
              <a:gd name="connsiteY17" fmla="*/ 172403 h 1764023"/>
              <a:gd name="connsiteX18" fmla="*/ 338138 w 1123950"/>
              <a:gd name="connsiteY18" fmla="*/ 249555 h 1764023"/>
              <a:gd name="connsiteX19" fmla="*/ 233363 w 1123950"/>
              <a:gd name="connsiteY19" fmla="*/ 481013 h 1764023"/>
              <a:gd name="connsiteX20" fmla="*/ 22860 w 1123950"/>
              <a:gd name="connsiteY20" fmla="*/ 443865 h 1764023"/>
              <a:gd name="connsiteX21" fmla="*/ 198120 w 1123950"/>
              <a:gd name="connsiteY21" fmla="*/ 116205 h 1764023"/>
              <a:gd name="connsiteX22" fmla="*/ 538163 w 1123950"/>
              <a:gd name="connsiteY22" fmla="*/ 0 h 1764023"/>
              <a:gd name="connsiteX23" fmla="*/ 796290 w 1123950"/>
              <a:gd name="connsiteY23" fmla="*/ 60008 h 1764023"/>
              <a:gd name="connsiteX24" fmla="*/ 977265 w 1123950"/>
              <a:gd name="connsiteY24" fmla="*/ 223838 h 1764023"/>
              <a:gd name="connsiteX25" fmla="*/ 1040130 w 1123950"/>
              <a:gd name="connsiteY25" fmla="*/ 444817 h 1764023"/>
              <a:gd name="connsiteX26" fmla="*/ 980123 w 1123950"/>
              <a:gd name="connsiteY26" fmla="*/ 646748 h 1764023"/>
              <a:gd name="connsiteX27" fmla="*/ 803910 w 1123950"/>
              <a:gd name="connsiteY27" fmla="*/ 791527 h 1764023"/>
              <a:gd name="connsiteX28" fmla="*/ 1040130 w 1123950"/>
              <a:gd name="connsiteY28" fmla="*/ 937260 h 1764023"/>
              <a:gd name="connsiteX29" fmla="*/ 1123950 w 1123950"/>
              <a:gd name="connsiteY29" fmla="*/ 1213485 h 1764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123950" h="1764023">
                <a:moveTo>
                  <a:pt x="696305" y="1759433"/>
                </a:moveTo>
                <a:cubicBezTo>
                  <a:pt x="698120" y="1760198"/>
                  <a:pt x="641412" y="1763104"/>
                  <a:pt x="558631" y="1764023"/>
                </a:cubicBezTo>
                <a:cubicBezTo>
                  <a:pt x="470025" y="1762030"/>
                  <a:pt x="289820" y="1736970"/>
                  <a:pt x="170498" y="1616393"/>
                </a:cubicBezTo>
                <a:cubicBezTo>
                  <a:pt x="51176" y="1495816"/>
                  <a:pt x="14288" y="1410652"/>
                  <a:pt x="0" y="1267777"/>
                </a:cubicBezTo>
                <a:lnTo>
                  <a:pt x="210503" y="1240155"/>
                </a:lnTo>
                <a:cubicBezTo>
                  <a:pt x="234315" y="1359218"/>
                  <a:pt x="276225" y="1444943"/>
                  <a:pt x="334328" y="1498283"/>
                </a:cubicBezTo>
                <a:cubicBezTo>
                  <a:pt x="392430" y="1550670"/>
                  <a:pt x="462915" y="1577340"/>
                  <a:pt x="546735" y="1577340"/>
                </a:cubicBezTo>
                <a:cubicBezTo>
                  <a:pt x="645795" y="1577340"/>
                  <a:pt x="729615" y="1543050"/>
                  <a:pt x="797243" y="1474470"/>
                </a:cubicBezTo>
                <a:cubicBezTo>
                  <a:pt x="865823" y="1405890"/>
                  <a:pt x="899160" y="1321118"/>
                  <a:pt x="899160" y="1219200"/>
                </a:cubicBezTo>
                <a:cubicBezTo>
                  <a:pt x="899160" y="1122998"/>
                  <a:pt x="867728" y="1042988"/>
                  <a:pt x="804863" y="980123"/>
                </a:cubicBezTo>
                <a:cubicBezTo>
                  <a:pt x="741998" y="917258"/>
                  <a:pt x="661035" y="885825"/>
                  <a:pt x="563880" y="885825"/>
                </a:cubicBezTo>
                <a:cubicBezTo>
                  <a:pt x="523875" y="885825"/>
                  <a:pt x="474345" y="893445"/>
                  <a:pt x="415290" y="909638"/>
                </a:cubicBezTo>
                <a:lnTo>
                  <a:pt x="439103" y="724852"/>
                </a:lnTo>
                <a:cubicBezTo>
                  <a:pt x="453390" y="726758"/>
                  <a:pt x="464820" y="726758"/>
                  <a:pt x="473393" y="726758"/>
                </a:cubicBezTo>
                <a:cubicBezTo>
                  <a:pt x="562928" y="726758"/>
                  <a:pt x="643890" y="702945"/>
                  <a:pt x="715328" y="656273"/>
                </a:cubicBezTo>
                <a:cubicBezTo>
                  <a:pt x="786765" y="609600"/>
                  <a:pt x="822960" y="537210"/>
                  <a:pt x="822960" y="440055"/>
                </a:cubicBezTo>
                <a:cubicBezTo>
                  <a:pt x="822960" y="362903"/>
                  <a:pt x="797243" y="299085"/>
                  <a:pt x="744855" y="248603"/>
                </a:cubicBezTo>
                <a:cubicBezTo>
                  <a:pt x="692468" y="198120"/>
                  <a:pt x="624840" y="172403"/>
                  <a:pt x="542925" y="172403"/>
                </a:cubicBezTo>
                <a:cubicBezTo>
                  <a:pt x="461010" y="172403"/>
                  <a:pt x="392430" y="198120"/>
                  <a:pt x="338138" y="249555"/>
                </a:cubicBezTo>
                <a:cubicBezTo>
                  <a:pt x="283845" y="300990"/>
                  <a:pt x="248603" y="378142"/>
                  <a:pt x="233363" y="481013"/>
                </a:cubicBezTo>
                <a:lnTo>
                  <a:pt x="22860" y="443865"/>
                </a:lnTo>
                <a:cubicBezTo>
                  <a:pt x="48578" y="302895"/>
                  <a:pt x="106680" y="193358"/>
                  <a:pt x="198120" y="116205"/>
                </a:cubicBezTo>
                <a:cubicBezTo>
                  <a:pt x="289560" y="39053"/>
                  <a:pt x="402908" y="0"/>
                  <a:pt x="538163" y="0"/>
                </a:cubicBezTo>
                <a:cubicBezTo>
                  <a:pt x="631508" y="0"/>
                  <a:pt x="718185" y="20003"/>
                  <a:pt x="796290" y="60008"/>
                </a:cubicBezTo>
                <a:cubicBezTo>
                  <a:pt x="875348" y="100013"/>
                  <a:pt x="935355" y="155258"/>
                  <a:pt x="977265" y="223838"/>
                </a:cubicBezTo>
                <a:cubicBezTo>
                  <a:pt x="1019175" y="293370"/>
                  <a:pt x="1040130" y="366713"/>
                  <a:pt x="1040130" y="444817"/>
                </a:cubicBezTo>
                <a:cubicBezTo>
                  <a:pt x="1040130" y="519113"/>
                  <a:pt x="1020128" y="586740"/>
                  <a:pt x="980123" y="646748"/>
                </a:cubicBezTo>
                <a:cubicBezTo>
                  <a:pt x="940118" y="707708"/>
                  <a:pt x="881063" y="756285"/>
                  <a:pt x="803910" y="791527"/>
                </a:cubicBezTo>
                <a:cubicBezTo>
                  <a:pt x="904875" y="815340"/>
                  <a:pt x="983933" y="863918"/>
                  <a:pt x="1040130" y="937260"/>
                </a:cubicBezTo>
                <a:cubicBezTo>
                  <a:pt x="1096328" y="1010602"/>
                  <a:pt x="1123950" y="1102995"/>
                  <a:pt x="1123950" y="1213485"/>
                </a:cubicBezTo>
              </a:path>
            </a:pathLst>
          </a:custGeom>
          <a:solidFill>
            <a:srgbClr val="00B0F0"/>
          </a:solidFill>
          <a:ln w="38100" cap="flat">
            <a:noFill/>
            <a:prstDash val="solid"/>
            <a:miter/>
          </a:ln>
        </p:spPr>
        <p:txBody>
          <a:bodyPr rtlCol="0" anchor="ctr"/>
          <a:lstStyle/>
          <a:p>
            <a:pPr defTabSz="685800"/>
            <a:endParaRPr lang="en-US" sz="1350" dirty="0">
              <a:solidFill>
                <a:srgbClr val="000000"/>
              </a:solidFill>
              <a:latin typeface="Arial"/>
              <a:ea typeface="Arial Unicode MS"/>
            </a:endParaRPr>
          </a:p>
        </p:txBody>
      </p:sp>
      <p:sp>
        <p:nvSpPr>
          <p:cNvPr id="9" name="Content Placeholder 2">
            <a:extLst>
              <a:ext uri="{FF2B5EF4-FFF2-40B4-BE49-F238E27FC236}">
                <a16:creationId xmlns:a16="http://schemas.microsoft.com/office/drawing/2014/main" id="{3E7FCE84-F607-4770-BA5B-8F3C4283808D}"/>
              </a:ext>
            </a:extLst>
          </p:cNvPr>
          <p:cNvSpPr txBox="1">
            <a:spLocks/>
          </p:cNvSpPr>
          <p:nvPr/>
        </p:nvSpPr>
        <p:spPr>
          <a:xfrm>
            <a:off x="189517" y="656693"/>
            <a:ext cx="11595115" cy="385242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rtl="1">
              <a:lnSpc>
                <a:spcPct val="107000"/>
              </a:lnSpc>
              <a:spcAft>
                <a:spcPts val="800"/>
              </a:spcAft>
            </a:pPr>
            <a:r>
              <a:rPr lang="ar-SA" sz="1800" dirty="0">
                <a:solidFill>
                  <a:schemeClr val="tx1"/>
                </a:solidFill>
                <a:latin typeface="Alexandria" pitchFamily="2" charset="-78"/>
                <a:ea typeface="Calibri" panose="020F0502020204030204" pitchFamily="34" charset="0"/>
                <a:cs typeface="Alexandria" pitchFamily="2" charset="-78"/>
              </a:rPr>
              <a:t>حدّد المفكرون اتجهات عديدة لتحديد مصادر التمويل المختلفة، منها: </a:t>
            </a:r>
            <a:endParaRPr lang="en-US" sz="1800" dirty="0">
              <a:solidFill>
                <a:schemeClr val="tx1"/>
              </a:solidFill>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SA" sz="1800" dirty="0">
                <a:solidFill>
                  <a:schemeClr val="tx1"/>
                </a:solidFill>
                <a:latin typeface="Alexandria" pitchFamily="2" charset="-78"/>
                <a:ea typeface="Calibri" panose="020F0502020204030204" pitchFamily="34" charset="0"/>
                <a:cs typeface="Alexandria" pitchFamily="2" charset="-78"/>
              </a:rPr>
              <a:t>الاتجاه الأول : </a:t>
            </a:r>
            <a:r>
              <a:rPr lang="ar-SA" sz="1800" u="sng" dirty="0">
                <a:solidFill>
                  <a:schemeClr val="tx1"/>
                </a:solidFill>
                <a:latin typeface="Alexandria" pitchFamily="2" charset="-78"/>
                <a:ea typeface="Calibri" panose="020F0502020204030204" pitchFamily="34" charset="0"/>
                <a:cs typeface="Alexandria" pitchFamily="2" charset="-78"/>
              </a:rPr>
              <a:t>الاتجاه الاجتماعي أي التمويل الحكومي العام</a:t>
            </a:r>
            <a:r>
              <a:rPr lang="ar-SA" sz="1800" dirty="0">
                <a:solidFill>
                  <a:schemeClr val="tx1"/>
                </a:solidFill>
                <a:latin typeface="Alexandria" pitchFamily="2" charset="-78"/>
                <a:ea typeface="Calibri" panose="020F0502020204030204" pitchFamily="34" charset="0"/>
                <a:cs typeface="Alexandria" pitchFamily="2" charset="-78"/>
              </a:rPr>
              <a:t>،</a:t>
            </a:r>
            <a:r>
              <a:rPr lang="en-US" sz="1800" dirty="0">
                <a:solidFill>
                  <a:schemeClr val="tx1"/>
                </a:solidFill>
                <a:latin typeface="Alexandria" pitchFamily="2" charset="-78"/>
                <a:ea typeface="Calibri" panose="020F0502020204030204" pitchFamily="34" charset="0"/>
                <a:cs typeface="Alexandria" pitchFamily="2" charset="-78"/>
              </a:rPr>
              <a:t>  </a:t>
            </a:r>
            <a:r>
              <a:rPr lang="ar-SA" sz="1800" dirty="0">
                <a:solidFill>
                  <a:schemeClr val="tx1"/>
                </a:solidFill>
                <a:latin typeface="Alexandria" pitchFamily="2" charset="-78"/>
                <a:ea typeface="Calibri" panose="020F0502020204030204" pitchFamily="34" charset="0"/>
                <a:cs typeface="Alexandria" pitchFamily="2" charset="-78"/>
              </a:rPr>
              <a:t>إذ يرى أنصار هذا الاتجاه أن التعليم الجامعي حق لكل مواطن، وأن المجانية تجسيد لهذا الحق لتحقيق الديمقراطية التعليم، وإيجاد تكافؤ الفرص التعليمية</a:t>
            </a:r>
            <a:r>
              <a:rPr lang="ar-AE" sz="1800" dirty="0">
                <a:solidFill>
                  <a:schemeClr val="tx1"/>
                </a:solidFill>
                <a:latin typeface="Alexandria" pitchFamily="2" charset="-78"/>
                <a:ea typeface="Calibri" panose="020F0502020204030204" pitchFamily="34" charset="0"/>
                <a:cs typeface="Alexandria" pitchFamily="2" charset="-78"/>
              </a:rPr>
              <a:t>،</a:t>
            </a:r>
            <a:r>
              <a:rPr lang="ar-SA" sz="1800" dirty="0">
                <a:solidFill>
                  <a:schemeClr val="tx1"/>
                </a:solidFill>
                <a:latin typeface="Alexandria" pitchFamily="2" charset="-78"/>
                <a:ea typeface="Calibri" panose="020F0502020204030204" pitchFamily="34" charset="0"/>
                <a:cs typeface="Alexandria" pitchFamily="2" charset="-78"/>
              </a:rPr>
              <a:t> وعليه فالدولة مسؤولة عن تمويل التعليم العالي وتوفيره للأفراد في المجتمع</a:t>
            </a:r>
            <a:r>
              <a:rPr lang="en-US" sz="1800" dirty="0">
                <a:solidFill>
                  <a:schemeClr val="tx1"/>
                </a:solidFill>
                <a:latin typeface="Alexandria" pitchFamily="2" charset="-78"/>
                <a:ea typeface="Calibri" panose="020F0502020204030204" pitchFamily="34" charset="0"/>
                <a:cs typeface="Alexandria" pitchFamily="2" charset="-78"/>
              </a:rPr>
              <a:t>. </a:t>
            </a:r>
          </a:p>
          <a:p>
            <a:pPr algn="just" rtl="1">
              <a:lnSpc>
                <a:spcPct val="107000"/>
              </a:lnSpc>
              <a:spcAft>
                <a:spcPts val="800"/>
              </a:spcAft>
            </a:pPr>
            <a:r>
              <a:rPr lang="ar-JO" sz="1800" dirty="0">
                <a:solidFill>
                  <a:schemeClr val="tx1"/>
                </a:solidFill>
                <a:latin typeface="Alexandria" pitchFamily="2" charset="-78"/>
                <a:ea typeface="Calibri" panose="020F0502020204030204" pitchFamily="34" charset="0"/>
                <a:cs typeface="Alexandria" pitchFamily="2" charset="-78"/>
              </a:rPr>
              <a:t>  </a:t>
            </a:r>
            <a:r>
              <a:rPr lang="ar-SA" sz="1800" dirty="0">
                <a:solidFill>
                  <a:schemeClr val="tx1"/>
                </a:solidFill>
                <a:latin typeface="Alexandria" pitchFamily="2" charset="-78"/>
                <a:ea typeface="Calibri" panose="020F0502020204030204" pitchFamily="34" charset="0"/>
                <a:cs typeface="Alexandria" pitchFamily="2" charset="-78"/>
              </a:rPr>
              <a:t>الاتجاه الثاني : </a:t>
            </a:r>
            <a:r>
              <a:rPr lang="ar-SA" sz="1800" u="sng" dirty="0">
                <a:solidFill>
                  <a:schemeClr val="tx1"/>
                </a:solidFill>
                <a:latin typeface="Alexandria" pitchFamily="2" charset="-78"/>
                <a:ea typeface="Calibri" panose="020F0502020204030204" pitchFamily="34" charset="0"/>
                <a:cs typeface="Alexandria" pitchFamily="2" charset="-78"/>
              </a:rPr>
              <a:t>الاتجاه الاقتصادي أي التمويل الخاص</a:t>
            </a:r>
            <a:r>
              <a:rPr lang="ar-SA" sz="1800" dirty="0">
                <a:solidFill>
                  <a:schemeClr val="tx1"/>
                </a:solidFill>
                <a:latin typeface="Alexandria" pitchFamily="2" charset="-78"/>
                <a:ea typeface="Calibri" panose="020F0502020204030204" pitchFamily="34" charset="0"/>
                <a:cs typeface="Alexandria" pitchFamily="2" charset="-78"/>
              </a:rPr>
              <a:t>، إذ </a:t>
            </a:r>
            <a:r>
              <a:rPr lang="en-US" sz="1800" dirty="0">
                <a:solidFill>
                  <a:schemeClr val="tx1"/>
                </a:solidFill>
                <a:latin typeface="Alexandria" pitchFamily="2" charset="-78"/>
                <a:ea typeface="Calibri" panose="020F0502020204030204" pitchFamily="34" charset="0"/>
                <a:cs typeface="Alexandria" pitchFamily="2" charset="-78"/>
              </a:rPr>
              <a:t> </a:t>
            </a:r>
            <a:r>
              <a:rPr lang="ar-SA" sz="1800" dirty="0">
                <a:solidFill>
                  <a:schemeClr val="tx1"/>
                </a:solidFill>
                <a:latin typeface="Alexandria" pitchFamily="2" charset="-78"/>
                <a:ea typeface="Calibri" panose="020F0502020204030204" pitchFamily="34" charset="0"/>
                <a:cs typeface="Alexandria" pitchFamily="2" charset="-78"/>
              </a:rPr>
              <a:t>يرى أنصار هذا الاتجاه أن التعليم الجامعي مشروع استثماري، وكما تصرف عليه أموال فلا بدّ له من عائد ومردود اقتصادي، وعليه يجب أن ترفع الدولة يدها عن التعليم الجامعي، ويصبح من مسؤولية القطاع الخاص</a:t>
            </a:r>
            <a:r>
              <a:rPr lang="ar-AE" sz="1800" dirty="0">
                <a:solidFill>
                  <a:schemeClr val="tx1"/>
                </a:solidFill>
                <a:latin typeface="Alexandria" pitchFamily="2" charset="-78"/>
                <a:ea typeface="Calibri" panose="020F0502020204030204" pitchFamily="34" charset="0"/>
                <a:cs typeface="Alexandria" pitchFamily="2" charset="-78"/>
              </a:rPr>
              <a:t> ل</a:t>
            </a:r>
            <a:r>
              <a:rPr lang="ar-SA" sz="1800" dirty="0">
                <a:solidFill>
                  <a:schemeClr val="tx1"/>
                </a:solidFill>
                <a:latin typeface="Alexandria" pitchFamily="2" charset="-78"/>
                <a:ea typeface="Calibri" panose="020F0502020204030204" pitchFamily="34" charset="0"/>
                <a:cs typeface="Alexandria" pitchFamily="2" charset="-78"/>
              </a:rPr>
              <a:t>يتولى الجوانب الإدارية والمالية لهذه الجامعات</a:t>
            </a:r>
            <a:r>
              <a:rPr lang="en-US" sz="1800" dirty="0">
                <a:solidFill>
                  <a:schemeClr val="tx1"/>
                </a:solidFill>
                <a:latin typeface="Alexandria" pitchFamily="2" charset="-78"/>
                <a:ea typeface="Calibri" panose="020F0502020204030204" pitchFamily="34" charset="0"/>
                <a:cs typeface="Alexandria" pitchFamily="2" charset="-78"/>
              </a:rPr>
              <a:t> .</a:t>
            </a:r>
          </a:p>
          <a:p>
            <a:pPr algn="just" rtl="1">
              <a:lnSpc>
                <a:spcPct val="107000"/>
              </a:lnSpc>
              <a:spcAft>
                <a:spcPts val="800"/>
              </a:spcAft>
            </a:pPr>
            <a:r>
              <a:rPr lang="ar-SA" sz="1800" dirty="0">
                <a:solidFill>
                  <a:schemeClr val="tx1"/>
                </a:solidFill>
                <a:latin typeface="Alexandria" pitchFamily="2" charset="-78"/>
                <a:ea typeface="Calibri" panose="020F0502020204030204" pitchFamily="34" charset="0"/>
                <a:cs typeface="Alexandria" pitchFamily="2" charset="-78"/>
              </a:rPr>
              <a:t>الاتجاه الثالث : </a:t>
            </a:r>
            <a:r>
              <a:rPr lang="ar-SA" sz="1800" u="sng" dirty="0">
                <a:solidFill>
                  <a:schemeClr val="tx1"/>
                </a:solidFill>
                <a:latin typeface="Alexandria" pitchFamily="2" charset="-78"/>
                <a:ea typeface="Calibri" panose="020F0502020204030204" pitchFamily="34" charset="0"/>
                <a:cs typeface="Alexandria" pitchFamily="2" charset="-78"/>
              </a:rPr>
              <a:t>الاتجاه التوفيقي أي التمويل المختلط</a:t>
            </a:r>
            <a:r>
              <a:rPr lang="ar-SA" sz="1800" dirty="0">
                <a:solidFill>
                  <a:schemeClr val="tx1"/>
                </a:solidFill>
                <a:latin typeface="Alexandria" pitchFamily="2" charset="-78"/>
                <a:ea typeface="Calibri" panose="020F0502020204030204" pitchFamily="34" charset="0"/>
                <a:cs typeface="Alexandria" pitchFamily="2" charset="-78"/>
              </a:rPr>
              <a:t>، </a:t>
            </a:r>
            <a:r>
              <a:rPr lang="ar-JO" sz="1800" dirty="0">
                <a:solidFill>
                  <a:schemeClr val="tx1"/>
                </a:solidFill>
                <a:latin typeface="Alexandria" pitchFamily="2" charset="-78"/>
                <a:ea typeface="Calibri" panose="020F0502020204030204" pitchFamily="34" charset="0"/>
                <a:cs typeface="Alexandria" pitchFamily="2" charset="-78"/>
              </a:rPr>
              <a:t> الذي</a:t>
            </a:r>
            <a:r>
              <a:rPr lang="ar-SA" sz="1800" dirty="0">
                <a:solidFill>
                  <a:schemeClr val="tx1"/>
                </a:solidFill>
                <a:latin typeface="Alexandria" pitchFamily="2" charset="-78"/>
                <a:ea typeface="Calibri" panose="020F0502020204030204" pitchFamily="34" charset="0"/>
                <a:cs typeface="Alexandria" pitchFamily="2" charset="-78"/>
              </a:rPr>
              <a:t> ينحو منحى وسطيا بين الاتجاهين السابقين، ويؤسس هذا الاتجاه على مبدأ أن تمويل التعليم العالي مسؤولية مشتركة بين القطاعين العام والخاص، كما يؤكد هذا الاتجاه حق الفرد في التعليم، شريطة التوفيق بين حاجات الفرد وحاجات المجتمع، ويعد هذا الاتجاه هو الأكثر شيوعاً على المستوى العالمي، خاصة وأنه يتغلب على مشكلات التمويل الخاص حيث لا يترك الحبل على غاربه للقطاع الخاص ليتحكّم في مجريات الأمور بالمجتمع لمصالحه الشّخصية والرّبحية </a:t>
            </a:r>
            <a:r>
              <a:rPr lang="ar-JO" sz="1800" dirty="0">
                <a:solidFill>
                  <a:schemeClr val="tx1"/>
                </a:solidFill>
                <a:latin typeface="Alexandria" pitchFamily="2" charset="-78"/>
                <a:ea typeface="Calibri" panose="020F0502020204030204" pitchFamily="34" charset="0"/>
                <a:cs typeface="Alexandria" pitchFamily="2" charset="-78"/>
              </a:rPr>
              <a:t>(الدقي،2015).</a:t>
            </a:r>
            <a:r>
              <a:rPr lang="en-US" sz="1800" dirty="0">
                <a:solidFill>
                  <a:schemeClr val="tx1"/>
                </a:solidFill>
                <a:latin typeface="Alexandria" pitchFamily="2" charset="-78"/>
                <a:ea typeface="Calibri" panose="020F0502020204030204" pitchFamily="34" charset="0"/>
                <a:cs typeface="Alexandria" pitchFamily="2" charset="-78"/>
              </a:rPr>
              <a:t> </a:t>
            </a:r>
          </a:p>
        </p:txBody>
      </p:sp>
      <p:pic>
        <p:nvPicPr>
          <p:cNvPr id="10" name="Graphic 21">
            <a:extLst>
              <a:ext uri="{FF2B5EF4-FFF2-40B4-BE49-F238E27FC236}">
                <a16:creationId xmlns:a16="http://schemas.microsoft.com/office/drawing/2014/main" id="{C3D1DD89-2C66-A9AE-7690-5B7193809A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5343" y="-198661"/>
            <a:ext cx="2305141" cy="1076343"/>
          </a:xfrm>
          <a:prstGeom prst="rect">
            <a:avLst/>
          </a:prstGeom>
        </p:spPr>
      </p:pic>
      <p:sp>
        <p:nvSpPr>
          <p:cNvPr id="13" name="TextBox 12">
            <a:extLst>
              <a:ext uri="{FF2B5EF4-FFF2-40B4-BE49-F238E27FC236}">
                <a16:creationId xmlns:a16="http://schemas.microsoft.com/office/drawing/2014/main" id="{6C5D4A42-7A6E-5C65-C248-14158FCE3ADC}"/>
              </a:ext>
            </a:extLst>
          </p:cNvPr>
          <p:cNvSpPr txBox="1"/>
          <p:nvPr/>
        </p:nvSpPr>
        <p:spPr>
          <a:xfrm>
            <a:off x="1680181" y="176572"/>
            <a:ext cx="7556329" cy="461665"/>
          </a:xfrm>
          <a:prstGeom prst="rect">
            <a:avLst/>
          </a:prstGeom>
          <a:noFill/>
        </p:spPr>
        <p:txBody>
          <a:bodyPr wrap="square">
            <a:spAutoFit/>
          </a:bodyPr>
          <a:lstStyle/>
          <a:p>
            <a:r>
              <a:rPr lang="ar-SA" sz="2400" b="1" dirty="0">
                <a:solidFill>
                  <a:srgbClr val="00B0F0"/>
                </a:solidFill>
                <a:latin typeface="Alexandria" pitchFamily="2" charset="-78"/>
                <a:ea typeface="Calibri" panose="020F0502020204030204" pitchFamily="34" charset="0"/>
                <a:cs typeface="Alexandria" pitchFamily="2" charset="-78"/>
              </a:rPr>
              <a:t>اتج</a:t>
            </a:r>
            <a:r>
              <a:rPr lang="ar-AE" sz="2400" b="1" dirty="0">
                <a:solidFill>
                  <a:srgbClr val="00B0F0"/>
                </a:solidFill>
                <a:latin typeface="Alexandria" pitchFamily="2" charset="-78"/>
                <a:ea typeface="Calibri" panose="020F0502020204030204" pitchFamily="34" charset="0"/>
                <a:cs typeface="Alexandria" pitchFamily="2" charset="-78"/>
              </a:rPr>
              <a:t>ا</a:t>
            </a:r>
            <a:r>
              <a:rPr lang="ar-SA" sz="2400" b="1" dirty="0">
                <a:solidFill>
                  <a:srgbClr val="00B0F0"/>
                </a:solidFill>
                <a:latin typeface="Alexandria" pitchFamily="2" charset="-78"/>
                <a:ea typeface="Calibri" panose="020F0502020204030204" pitchFamily="34" charset="0"/>
                <a:cs typeface="Alexandria" pitchFamily="2" charset="-78"/>
              </a:rPr>
              <a:t>هات تحديد مصادر التمويل المختلفة</a:t>
            </a:r>
            <a:endParaRPr lang="en-US" sz="2400" dirty="0">
              <a:solidFill>
                <a:srgbClr val="00B0F0"/>
              </a:solidFill>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1022598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3" name="Rectangle 2"/>
          <p:cNvSpPr/>
          <p:nvPr/>
        </p:nvSpPr>
        <p:spPr>
          <a:xfrm>
            <a:off x="3231714" y="500900"/>
            <a:ext cx="4886274" cy="523220"/>
          </a:xfrm>
          <a:prstGeom prst="rect">
            <a:avLst/>
          </a:prstGeom>
        </p:spPr>
        <p:txBody>
          <a:bodyPr wrap="none">
            <a:spAutoFit/>
          </a:bodyPr>
          <a:lstStyle/>
          <a:p>
            <a:pPr algn="r" rtl="1"/>
            <a:r>
              <a:rPr lang="ar-AE" sz="2800" b="1" dirty="0">
                <a:solidFill>
                  <a:srgbClr val="00B0F0"/>
                </a:solidFill>
                <a:latin typeface="Alexandria" pitchFamily="2" charset="-78"/>
                <a:cs typeface="Alexandria" pitchFamily="2" charset="-78"/>
              </a:rPr>
              <a:t>أزمات</a:t>
            </a:r>
            <a:r>
              <a:rPr lang="ar-JO" sz="2800" b="1" dirty="0">
                <a:solidFill>
                  <a:srgbClr val="00B0F0"/>
                </a:solidFill>
                <a:latin typeface="Alexandria" pitchFamily="2" charset="-78"/>
                <a:cs typeface="Alexandria" pitchFamily="2" charset="-78"/>
              </a:rPr>
              <a:t> </a:t>
            </a:r>
            <a:r>
              <a:rPr lang="ar-SA" sz="2800" b="1" dirty="0">
                <a:solidFill>
                  <a:srgbClr val="00B0F0"/>
                </a:solidFill>
                <a:latin typeface="Alexandria" pitchFamily="2" charset="-78"/>
                <a:cs typeface="Alexandria" pitchFamily="2" charset="-78"/>
              </a:rPr>
              <a:t>تمويل التعليم العالي</a:t>
            </a:r>
            <a:endParaRPr lang="en-GB" sz="2800" dirty="0">
              <a:solidFill>
                <a:srgbClr val="00B0F0"/>
              </a:solidFill>
              <a:latin typeface="Alexandria" pitchFamily="2" charset="-78"/>
              <a:cs typeface="Alexandria" pitchFamily="2" charset="-78"/>
            </a:endParaRPr>
          </a:p>
        </p:txBody>
      </p:sp>
      <p:sp>
        <p:nvSpPr>
          <p:cNvPr id="12" name="Rectangle 11"/>
          <p:cNvSpPr/>
          <p:nvPr/>
        </p:nvSpPr>
        <p:spPr>
          <a:xfrm>
            <a:off x="1215066" y="1392165"/>
            <a:ext cx="10201084" cy="1015663"/>
          </a:xfrm>
          <a:prstGeom prst="rect">
            <a:avLst/>
          </a:prstGeom>
        </p:spPr>
        <p:txBody>
          <a:bodyPr wrap="square">
            <a:spAutoFit/>
          </a:bodyPr>
          <a:lstStyle/>
          <a:p>
            <a:pPr algn="r" rtl="1"/>
            <a:endParaRPr lang="ar-JO" sz="2000" b="1" dirty="0">
              <a:latin typeface="Alexandria" pitchFamily="2" charset="-78"/>
              <a:cs typeface="Alexandria" pitchFamily="2" charset="-78"/>
            </a:endParaRPr>
          </a:p>
          <a:p>
            <a:pPr algn="ctr" rtl="1"/>
            <a:r>
              <a:rPr lang="ar-SA" sz="2000" b="1" dirty="0">
                <a:latin typeface="Alexandria" pitchFamily="2" charset="-78"/>
                <a:cs typeface="Alexandria" pitchFamily="2" charset="-78"/>
              </a:rPr>
              <a:t>هناك أسباب كثيرة تقف وراء تفاقم أزمة تمويل التعليم العالي ولعل</a:t>
            </a:r>
            <a:r>
              <a:rPr lang="ar-JO" sz="2000" b="1" dirty="0">
                <a:latin typeface="Alexandria" pitchFamily="2" charset="-78"/>
                <a:cs typeface="Alexandria" pitchFamily="2" charset="-78"/>
              </a:rPr>
              <a:t>ّ</a:t>
            </a:r>
            <a:r>
              <a:rPr lang="ar-SA" sz="2000" b="1" dirty="0">
                <a:latin typeface="Alexandria" pitchFamily="2" charset="-78"/>
                <a:cs typeface="Alexandria" pitchFamily="2" charset="-78"/>
              </a:rPr>
              <a:t> </a:t>
            </a:r>
            <a:r>
              <a:rPr lang="ar-JO" sz="2000" b="1" dirty="0">
                <a:latin typeface="Alexandria" pitchFamily="2" charset="-78"/>
                <a:cs typeface="Alexandria" pitchFamily="2" charset="-78"/>
              </a:rPr>
              <a:t>من </a:t>
            </a:r>
            <a:r>
              <a:rPr lang="ar-SA" sz="2000" b="1" dirty="0">
                <a:latin typeface="Alexandria" pitchFamily="2" charset="-78"/>
                <a:cs typeface="Alexandria" pitchFamily="2" charset="-78"/>
              </a:rPr>
              <a:t>أهم هذه الأسباب ما يأتي:</a:t>
            </a:r>
            <a:endParaRPr lang="ar-JO" sz="2000" b="1" dirty="0">
              <a:latin typeface="Alexandria" pitchFamily="2" charset="-78"/>
              <a:cs typeface="Alexandria" pitchFamily="2" charset="-78"/>
            </a:endParaRPr>
          </a:p>
        </p:txBody>
      </p:sp>
      <p:grpSp>
        <p:nvGrpSpPr>
          <p:cNvPr id="13" name="Group 30">
            <a:extLst>
              <a:ext uri="{FF2B5EF4-FFF2-40B4-BE49-F238E27FC236}">
                <a16:creationId xmlns:a16="http://schemas.microsoft.com/office/drawing/2014/main" id="{B3914EB2-B90F-47AE-87C4-00662EF030BD}"/>
              </a:ext>
            </a:extLst>
          </p:cNvPr>
          <p:cNvGrpSpPr/>
          <p:nvPr/>
        </p:nvGrpSpPr>
        <p:grpSpPr>
          <a:xfrm>
            <a:off x="1368807" y="2152825"/>
            <a:ext cx="10426250" cy="3523905"/>
            <a:chOff x="-621670" y="2148855"/>
            <a:chExt cx="10426250" cy="3117206"/>
          </a:xfrm>
          <a:noFill/>
        </p:grpSpPr>
        <p:grpSp>
          <p:nvGrpSpPr>
            <p:cNvPr id="14" name="Group 12">
              <a:extLst>
                <a:ext uri="{FF2B5EF4-FFF2-40B4-BE49-F238E27FC236}">
                  <a16:creationId xmlns:a16="http://schemas.microsoft.com/office/drawing/2014/main" id="{05E48384-4E8B-4A87-9553-3F9C1ADD9B0B}"/>
                </a:ext>
              </a:extLst>
            </p:cNvPr>
            <p:cNvGrpSpPr/>
            <p:nvPr/>
          </p:nvGrpSpPr>
          <p:grpSpPr>
            <a:xfrm>
              <a:off x="4562475" y="2148855"/>
              <a:ext cx="5242105" cy="1556371"/>
              <a:chOff x="4562475" y="2148855"/>
              <a:chExt cx="5242105" cy="1556371"/>
            </a:xfrm>
            <a:grpFill/>
          </p:grpSpPr>
          <p:sp>
            <p:nvSpPr>
              <p:cNvPr id="34" name="Rectangle 5">
                <a:extLst>
                  <a:ext uri="{FF2B5EF4-FFF2-40B4-BE49-F238E27FC236}">
                    <a16:creationId xmlns:a16="http://schemas.microsoft.com/office/drawing/2014/main" id="{A56FA15C-76F0-43AA-A1DC-A538777DEF72}"/>
                  </a:ext>
                </a:extLst>
              </p:cNvPr>
              <p:cNvSpPr/>
              <p:nvPr/>
            </p:nvSpPr>
            <p:spPr>
              <a:xfrm>
                <a:off x="5867400" y="2148855"/>
                <a:ext cx="3888742"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5" name="Rectangle 6">
                <a:extLst>
                  <a:ext uri="{FF2B5EF4-FFF2-40B4-BE49-F238E27FC236}">
                    <a16:creationId xmlns:a16="http://schemas.microsoft.com/office/drawing/2014/main" id="{6D8BE46D-4D4A-4FD0-802C-D50664F2EA2C}"/>
                  </a:ext>
                </a:extLst>
              </p:cNvPr>
              <p:cNvSpPr/>
              <p:nvPr/>
            </p:nvSpPr>
            <p:spPr>
              <a:xfrm>
                <a:off x="5916580" y="2622498"/>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6" name="Rectangle 7">
                <a:extLst>
                  <a:ext uri="{FF2B5EF4-FFF2-40B4-BE49-F238E27FC236}">
                    <a16:creationId xmlns:a16="http://schemas.microsoft.com/office/drawing/2014/main" id="{7687C6D5-75A0-4A35-ABFD-25675EB92B88}"/>
                  </a:ext>
                </a:extLst>
              </p:cNvPr>
              <p:cNvSpPr/>
              <p:nvPr/>
            </p:nvSpPr>
            <p:spPr>
              <a:xfrm>
                <a:off x="5868142" y="3012951"/>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8" name="Freeform 9">
                <a:extLst>
                  <a:ext uri="{FF2B5EF4-FFF2-40B4-BE49-F238E27FC236}">
                    <a16:creationId xmlns:a16="http://schemas.microsoft.com/office/drawing/2014/main" id="{AAE1484C-26A6-40CB-AF5B-4932D9234FB4}"/>
                  </a:ext>
                </a:extLst>
              </p:cNvPr>
              <p:cNvSpPr/>
              <p:nvPr/>
            </p:nvSpPr>
            <p:spPr>
              <a:xfrm>
                <a:off x="4562476" y="2152650"/>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9" name="Freeform 10">
                <a:extLst>
                  <a:ext uri="{FF2B5EF4-FFF2-40B4-BE49-F238E27FC236}">
                    <a16:creationId xmlns:a16="http://schemas.microsoft.com/office/drawing/2014/main" id="{C9C9C1F7-8495-4788-961E-C7BACE8533DF}"/>
                  </a:ext>
                </a:extLst>
              </p:cNvPr>
              <p:cNvSpPr/>
              <p:nvPr/>
            </p:nvSpPr>
            <p:spPr>
              <a:xfrm>
                <a:off x="4562475" y="2581275"/>
                <a:ext cx="1314450" cy="1123950"/>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40" name="Freeform 11">
                <a:extLst>
                  <a:ext uri="{FF2B5EF4-FFF2-40B4-BE49-F238E27FC236}">
                    <a16:creationId xmlns:a16="http://schemas.microsoft.com/office/drawing/2014/main" id="{782D0C28-C804-4AD2-9D4F-D26678C610CC}"/>
                  </a:ext>
                </a:extLst>
              </p:cNvPr>
              <p:cNvSpPr/>
              <p:nvPr/>
            </p:nvSpPr>
            <p:spPr>
              <a:xfrm>
                <a:off x="4562475" y="3013044"/>
                <a:ext cx="1314547" cy="692182"/>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grpSp>
        <p:grpSp>
          <p:nvGrpSpPr>
            <p:cNvPr id="15" name="Group 13">
              <a:extLst>
                <a:ext uri="{FF2B5EF4-FFF2-40B4-BE49-F238E27FC236}">
                  <a16:creationId xmlns:a16="http://schemas.microsoft.com/office/drawing/2014/main" id="{712284BF-07D6-47ED-B78C-B9610B80D00F}"/>
                </a:ext>
              </a:extLst>
            </p:cNvPr>
            <p:cNvGrpSpPr/>
            <p:nvPr/>
          </p:nvGrpSpPr>
          <p:grpSpPr>
            <a:xfrm rot="10800000">
              <a:off x="-621670" y="3705224"/>
              <a:ext cx="5193670" cy="1560837"/>
              <a:chOff x="4562475" y="2144388"/>
              <a:chExt cx="5193670" cy="1560837"/>
            </a:xfrm>
            <a:grpFill/>
          </p:grpSpPr>
          <p:sp>
            <p:nvSpPr>
              <p:cNvPr id="26" name="Rectangle 15">
                <a:extLst>
                  <a:ext uri="{FF2B5EF4-FFF2-40B4-BE49-F238E27FC236}">
                    <a16:creationId xmlns:a16="http://schemas.microsoft.com/office/drawing/2014/main" id="{217FD09A-6A38-4367-8826-01490FA74BDF}"/>
                  </a:ext>
                </a:extLst>
              </p:cNvPr>
              <p:cNvSpPr/>
              <p:nvPr/>
            </p:nvSpPr>
            <p:spPr>
              <a:xfrm>
                <a:off x="5868145" y="2148855"/>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27" name="Rectangle 16">
                <a:extLst>
                  <a:ext uri="{FF2B5EF4-FFF2-40B4-BE49-F238E27FC236}">
                    <a16:creationId xmlns:a16="http://schemas.microsoft.com/office/drawing/2014/main" id="{8ED876F6-0593-42DB-A677-FA917CAA6F04}"/>
                  </a:ext>
                </a:extLst>
              </p:cNvPr>
              <p:cNvSpPr/>
              <p:nvPr/>
            </p:nvSpPr>
            <p:spPr>
              <a:xfrm>
                <a:off x="5868145" y="2580903"/>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28" name="Rectangle 17">
                <a:extLst>
                  <a:ext uri="{FF2B5EF4-FFF2-40B4-BE49-F238E27FC236}">
                    <a16:creationId xmlns:a16="http://schemas.microsoft.com/office/drawing/2014/main" id="{FBE9B382-6629-4963-8F4E-F93252A5BAD1}"/>
                  </a:ext>
                </a:extLst>
              </p:cNvPr>
              <p:cNvSpPr/>
              <p:nvPr/>
            </p:nvSpPr>
            <p:spPr>
              <a:xfrm>
                <a:off x="5868145" y="3012951"/>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0" name="Freeform 19">
                <a:extLst>
                  <a:ext uri="{FF2B5EF4-FFF2-40B4-BE49-F238E27FC236}">
                    <a16:creationId xmlns:a16="http://schemas.microsoft.com/office/drawing/2014/main" id="{773E5C0E-AD79-49B4-B0E3-BCBB5570F860}"/>
                  </a:ext>
                </a:extLst>
              </p:cNvPr>
              <p:cNvSpPr/>
              <p:nvPr/>
            </p:nvSpPr>
            <p:spPr>
              <a:xfrm>
                <a:off x="4562475" y="2144388"/>
                <a:ext cx="1316915" cy="155131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1" name="Freeform 20">
                <a:extLst>
                  <a:ext uri="{FF2B5EF4-FFF2-40B4-BE49-F238E27FC236}">
                    <a16:creationId xmlns:a16="http://schemas.microsoft.com/office/drawing/2014/main" id="{3050FD0F-DD54-4EC0-B62A-7D75F7E202AC}"/>
                  </a:ext>
                </a:extLst>
              </p:cNvPr>
              <p:cNvSpPr/>
              <p:nvPr/>
            </p:nvSpPr>
            <p:spPr>
              <a:xfrm>
                <a:off x="4562476" y="2580626"/>
                <a:ext cx="1314449" cy="1124599"/>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2" name="Freeform 21">
                <a:extLst>
                  <a:ext uri="{FF2B5EF4-FFF2-40B4-BE49-F238E27FC236}">
                    <a16:creationId xmlns:a16="http://schemas.microsoft.com/office/drawing/2014/main" id="{5D909EDB-A8DD-4151-AFB8-C1DF9AD103F3}"/>
                  </a:ext>
                </a:extLst>
              </p:cNvPr>
              <p:cNvSpPr/>
              <p:nvPr/>
            </p:nvSpPr>
            <p:spPr>
              <a:xfrm>
                <a:off x="4562475" y="3012654"/>
                <a:ext cx="1327054" cy="692571"/>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grpSp>
        <p:sp>
          <p:nvSpPr>
            <p:cNvPr id="18" name="TextBox 17">
              <a:extLst>
                <a:ext uri="{FF2B5EF4-FFF2-40B4-BE49-F238E27FC236}">
                  <a16:creationId xmlns:a16="http://schemas.microsoft.com/office/drawing/2014/main" id="{9689C8A9-3677-4704-825B-504469146F90}"/>
                </a:ext>
              </a:extLst>
            </p:cNvPr>
            <p:cNvSpPr txBox="1"/>
            <p:nvPr/>
          </p:nvSpPr>
          <p:spPr>
            <a:xfrm>
              <a:off x="6215260" y="3251227"/>
              <a:ext cx="3016452" cy="408384"/>
            </a:xfrm>
            <a:prstGeom prst="rect">
              <a:avLst/>
            </a:prstGeom>
            <a:solidFill>
              <a:srgbClr val="00B0F0"/>
            </a:solidFill>
          </p:spPr>
          <p:txBody>
            <a:bodyPr wrap="square" rtlCol="0">
              <a:spAutoFit/>
            </a:bodyPr>
            <a:lstStyle/>
            <a:p>
              <a:pPr lvl="0" algn="ctr"/>
              <a:r>
                <a:rPr lang="ar-SA" sz="2400" b="1" dirty="0"/>
                <a:t>انخفاض الإيرادات </a:t>
              </a:r>
              <a:endParaRPr lang="en-US" sz="2400" b="1" dirty="0"/>
            </a:p>
          </p:txBody>
        </p:sp>
        <p:sp>
          <p:nvSpPr>
            <p:cNvPr id="19" name="TextBox 18">
              <a:extLst>
                <a:ext uri="{FF2B5EF4-FFF2-40B4-BE49-F238E27FC236}">
                  <a16:creationId xmlns:a16="http://schemas.microsoft.com/office/drawing/2014/main" id="{A955B78E-12AB-4DF5-B472-0E19B890D178}"/>
                </a:ext>
              </a:extLst>
            </p:cNvPr>
            <p:cNvSpPr txBox="1"/>
            <p:nvPr/>
          </p:nvSpPr>
          <p:spPr>
            <a:xfrm>
              <a:off x="6245849" y="3831622"/>
              <a:ext cx="2985863" cy="408384"/>
            </a:xfrm>
            <a:prstGeom prst="rect">
              <a:avLst/>
            </a:prstGeom>
            <a:solidFill>
              <a:srgbClr val="00B0F0"/>
            </a:solidFill>
            <a:ln>
              <a:noFill/>
            </a:ln>
          </p:spPr>
          <p:txBody>
            <a:bodyPr wrap="square" rtlCol="0">
              <a:spAutoFit/>
            </a:bodyPr>
            <a:lstStyle/>
            <a:p>
              <a:pPr lvl="0"/>
              <a:r>
                <a:rPr lang="ar-SA" sz="2400" b="1" dirty="0"/>
                <a:t>سوء إدارة الموارد</a:t>
              </a:r>
              <a:r>
                <a:rPr lang="ar-JO" sz="2400" b="1" dirty="0"/>
                <a:t> البشرية</a:t>
              </a:r>
              <a:r>
                <a:rPr lang="ar-SA" sz="2400" b="1" dirty="0"/>
                <a:t> </a:t>
              </a:r>
              <a:endParaRPr lang="en-US" sz="2400" b="1" dirty="0"/>
            </a:p>
          </p:txBody>
        </p:sp>
        <p:sp>
          <p:nvSpPr>
            <p:cNvPr id="20" name="TextBox 19">
              <a:extLst>
                <a:ext uri="{FF2B5EF4-FFF2-40B4-BE49-F238E27FC236}">
                  <a16:creationId xmlns:a16="http://schemas.microsoft.com/office/drawing/2014/main" id="{33ADB8CE-3D3B-4641-84CD-40357878E8B8}"/>
                </a:ext>
              </a:extLst>
            </p:cNvPr>
            <p:cNvSpPr txBox="1"/>
            <p:nvPr/>
          </p:nvSpPr>
          <p:spPr>
            <a:xfrm>
              <a:off x="6245849" y="4508694"/>
              <a:ext cx="2985863" cy="408384"/>
            </a:xfrm>
            <a:prstGeom prst="rect">
              <a:avLst/>
            </a:prstGeom>
            <a:solidFill>
              <a:srgbClr val="00B0F0"/>
            </a:solidFill>
          </p:spPr>
          <p:txBody>
            <a:bodyPr wrap="square" rtlCol="0">
              <a:spAutoFit/>
            </a:bodyPr>
            <a:lstStyle/>
            <a:p>
              <a:pPr lvl="0"/>
              <a:r>
                <a:rPr lang="ar-SA" sz="2400" b="1" dirty="0"/>
                <a:t>الطلب الاجتماعي</a:t>
              </a:r>
              <a:r>
                <a:rPr lang="ar-JO" sz="2400" b="1" dirty="0"/>
                <a:t> المتزايد</a:t>
              </a:r>
              <a:r>
                <a:rPr lang="ar-SA" sz="2400" b="1" dirty="0"/>
                <a:t> </a:t>
              </a:r>
              <a:endParaRPr lang="en-US" sz="2400" b="1" dirty="0"/>
            </a:p>
          </p:txBody>
        </p:sp>
        <p:sp>
          <p:nvSpPr>
            <p:cNvPr id="21" name="TextBox 20">
              <a:extLst>
                <a:ext uri="{FF2B5EF4-FFF2-40B4-BE49-F238E27FC236}">
                  <a16:creationId xmlns:a16="http://schemas.microsoft.com/office/drawing/2014/main" id="{9768C343-C4F1-40E2-B2BF-BE0D295F1A5C}"/>
                </a:ext>
              </a:extLst>
            </p:cNvPr>
            <p:cNvSpPr txBox="1"/>
            <p:nvPr/>
          </p:nvSpPr>
          <p:spPr>
            <a:xfrm>
              <a:off x="40683" y="3188201"/>
              <a:ext cx="2480719" cy="408384"/>
            </a:xfrm>
            <a:prstGeom prst="rect">
              <a:avLst/>
            </a:prstGeom>
            <a:solidFill>
              <a:srgbClr val="00B0F0"/>
            </a:solidFill>
          </p:spPr>
          <p:txBody>
            <a:bodyPr wrap="square" rtlCol="0">
              <a:spAutoFit/>
            </a:bodyPr>
            <a:lstStyle/>
            <a:p>
              <a:pPr lvl="0" algn="ctr"/>
              <a:r>
                <a:rPr lang="ar-JO" sz="2400" b="1" dirty="0"/>
                <a:t>قلة الموارد المالية</a:t>
              </a:r>
              <a:endParaRPr lang="en-US" sz="2400" b="1" dirty="0"/>
            </a:p>
          </p:txBody>
        </p:sp>
        <p:sp>
          <p:nvSpPr>
            <p:cNvPr id="22" name="TextBox 21">
              <a:extLst>
                <a:ext uri="{FF2B5EF4-FFF2-40B4-BE49-F238E27FC236}">
                  <a16:creationId xmlns:a16="http://schemas.microsoft.com/office/drawing/2014/main" id="{F1915525-C6DA-4565-BE6B-057ABC7FA48E}"/>
                </a:ext>
              </a:extLst>
            </p:cNvPr>
            <p:cNvSpPr txBox="1"/>
            <p:nvPr/>
          </p:nvSpPr>
          <p:spPr>
            <a:xfrm>
              <a:off x="15512" y="3828798"/>
              <a:ext cx="2505890" cy="408384"/>
            </a:xfrm>
            <a:prstGeom prst="rect">
              <a:avLst/>
            </a:prstGeom>
            <a:solidFill>
              <a:srgbClr val="00B0F0"/>
            </a:solidFill>
          </p:spPr>
          <p:txBody>
            <a:bodyPr wrap="square" rtlCol="0">
              <a:spAutoFit/>
            </a:bodyPr>
            <a:lstStyle/>
            <a:p>
              <a:pPr lvl="0" algn="ctr"/>
              <a:r>
                <a:rPr lang="ar-JO" sz="2400" b="1" dirty="0"/>
                <a:t>الأوضاع الاقتصادية</a:t>
              </a:r>
            </a:p>
          </p:txBody>
        </p:sp>
        <p:sp>
          <p:nvSpPr>
            <p:cNvPr id="23" name="TextBox 22">
              <a:extLst>
                <a:ext uri="{FF2B5EF4-FFF2-40B4-BE49-F238E27FC236}">
                  <a16:creationId xmlns:a16="http://schemas.microsoft.com/office/drawing/2014/main" id="{2BF30661-FC7D-400B-B744-58DA67029B77}"/>
                </a:ext>
              </a:extLst>
            </p:cNvPr>
            <p:cNvSpPr txBox="1"/>
            <p:nvPr/>
          </p:nvSpPr>
          <p:spPr>
            <a:xfrm>
              <a:off x="-70886" y="4490405"/>
              <a:ext cx="2592288" cy="408384"/>
            </a:xfrm>
            <a:prstGeom prst="rect">
              <a:avLst/>
            </a:prstGeom>
            <a:solidFill>
              <a:srgbClr val="00B0F0"/>
            </a:solidFill>
          </p:spPr>
          <p:txBody>
            <a:bodyPr wrap="square" rtlCol="0">
              <a:spAutoFit/>
            </a:bodyPr>
            <a:lstStyle/>
            <a:p>
              <a:pPr lvl="0" algn="ctr"/>
              <a:r>
                <a:rPr lang="ar-JO" sz="2400" b="1" dirty="0"/>
                <a:t>غياب التخطيط </a:t>
              </a:r>
              <a:endParaRPr lang="en-US" sz="2400" b="1" dirty="0"/>
            </a:p>
          </p:txBody>
        </p:sp>
      </p:grpSp>
      <p:pic>
        <p:nvPicPr>
          <p:cNvPr id="2" name="Graphic 21">
            <a:extLst>
              <a:ext uri="{FF2B5EF4-FFF2-40B4-BE49-F238E27FC236}">
                <a16:creationId xmlns:a16="http://schemas.microsoft.com/office/drawing/2014/main" id="{0E425A72-4086-72F5-44E2-C3E45CA135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8" name="Oval 7">
            <a:extLst>
              <a:ext uri="{FF2B5EF4-FFF2-40B4-BE49-F238E27FC236}">
                <a16:creationId xmlns:a16="http://schemas.microsoft.com/office/drawing/2014/main" id="{C656184D-4D2B-6E1C-2B90-71777961EA74}"/>
              </a:ext>
            </a:extLst>
          </p:cNvPr>
          <p:cNvSpPr/>
          <p:nvPr/>
        </p:nvSpPr>
        <p:spPr>
          <a:xfrm>
            <a:off x="5062664" y="2934980"/>
            <a:ext cx="2505889" cy="243823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0" name="TextBox 9">
            <a:extLst>
              <a:ext uri="{FF2B5EF4-FFF2-40B4-BE49-F238E27FC236}">
                <a16:creationId xmlns:a16="http://schemas.microsoft.com/office/drawing/2014/main" id="{910AF984-A530-BA2A-B44D-BEFE0C316DE8}"/>
              </a:ext>
            </a:extLst>
          </p:cNvPr>
          <p:cNvSpPr txBox="1"/>
          <p:nvPr/>
        </p:nvSpPr>
        <p:spPr>
          <a:xfrm>
            <a:off x="5149312" y="3327646"/>
            <a:ext cx="2266261" cy="132343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4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أزمة </a:t>
            </a:r>
            <a:endParaRPr kumimoji="0" lang="ar-AE" sz="4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4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التمويل</a:t>
            </a:r>
            <a:endParaRPr kumimoji="0" lang="en-US" sz="4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3973046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215900" y="1235808"/>
            <a:ext cx="11496724" cy="4668457"/>
          </a:xfrm>
          <a:prstGeom prst="rect">
            <a:avLst/>
          </a:prstGeom>
        </p:spPr>
        <p:txBody>
          <a:bodyPr wrap="square">
            <a:spAutoFit/>
          </a:bodyPr>
          <a:lstStyle/>
          <a:p>
            <a:pPr algn="just" rtl="1">
              <a:lnSpc>
                <a:spcPct val="115000"/>
              </a:lnSpc>
            </a:pPr>
            <a:r>
              <a:rPr lang="ar-SA" sz="2000" b="1" dirty="0">
                <a:solidFill>
                  <a:schemeClr val="tx1"/>
                </a:solidFill>
                <a:latin typeface="Alexandria" pitchFamily="2" charset="-78"/>
                <a:ea typeface="Times New Roman"/>
                <a:cs typeface="Alexandria" pitchFamily="2" charset="-78"/>
              </a:rPr>
              <a:t>والواقع أن إشكاليات تمويل التعليم العالي في الوطن العربي أصبحت تتبد</a:t>
            </a:r>
            <a:r>
              <a:rPr lang="ar-JO" sz="2000" b="1" dirty="0">
                <a:solidFill>
                  <a:schemeClr val="tx1"/>
                </a:solidFill>
                <a:latin typeface="Alexandria" pitchFamily="2" charset="-78"/>
                <a:ea typeface="Times New Roman"/>
                <a:cs typeface="Alexandria" pitchFamily="2" charset="-78"/>
              </a:rPr>
              <a:t>ّ</a:t>
            </a:r>
            <a:r>
              <a:rPr lang="ar-SA" sz="2000" b="1" dirty="0">
                <a:solidFill>
                  <a:schemeClr val="tx1"/>
                </a:solidFill>
                <a:latin typeface="Alexandria" pitchFamily="2" charset="-78"/>
                <a:ea typeface="Times New Roman"/>
                <a:cs typeface="Alexandria" pitchFamily="2" charset="-78"/>
              </a:rPr>
              <a:t>ى بوضوح في دول العالم الثالث من خلال ملامح واضحة رصدتها الدراسات المختلفة ومن أهم هذه الملامح:</a:t>
            </a:r>
            <a:endParaRPr lang="en-GB" sz="2000" b="1" dirty="0">
              <a:solidFill>
                <a:schemeClr val="tx1"/>
              </a:solidFill>
              <a:latin typeface="Alexandria" pitchFamily="2" charset="-78"/>
              <a:ea typeface="Calibri"/>
              <a:cs typeface="Alexandria" pitchFamily="2" charset="-78"/>
            </a:endParaRPr>
          </a:p>
          <a:p>
            <a:pPr marL="342900" lvl="0" indent="-342900" algn="just" rtl="1" fontAlgn="base">
              <a:lnSpc>
                <a:spcPct val="115000"/>
              </a:lnSpc>
              <a:buSzPts val="1000"/>
              <a:buFont typeface="Symbol"/>
              <a:buChar char=""/>
              <a:tabLst>
                <a:tab pos="457200" algn="l"/>
              </a:tabLst>
            </a:pPr>
            <a:r>
              <a:rPr lang="ar-SA" sz="2000" b="1" dirty="0">
                <a:latin typeface="Alexandria" pitchFamily="2" charset="-78"/>
                <a:ea typeface="Times New Roman"/>
                <a:cs typeface="Alexandria" pitchFamily="2" charset="-78"/>
              </a:rPr>
              <a:t>تدني مستوى الكفاءة الخارجية </a:t>
            </a:r>
            <a:r>
              <a:rPr lang="ar-SA" sz="2000" dirty="0">
                <a:latin typeface="Alexandria" pitchFamily="2" charset="-78"/>
                <a:ea typeface="Times New Roman"/>
                <a:cs typeface="Alexandria" pitchFamily="2" charset="-78"/>
              </a:rPr>
              <a:t>لنظم التعليم العالي والذي اتضح في ارتفاع معدلات بطالة الخريجين منذ التسعينات حيث كان السبب بوضوح عجز مؤسسات التعليم العالي عن تخريج كوادر مؤهل</a:t>
            </a:r>
            <a:r>
              <a:rPr lang="ar-JO" sz="2000" dirty="0">
                <a:latin typeface="Alexandria" pitchFamily="2" charset="-78"/>
                <a:ea typeface="Times New Roman"/>
                <a:cs typeface="Alexandria" pitchFamily="2" charset="-78"/>
              </a:rPr>
              <a:t>ة</a:t>
            </a:r>
            <a:r>
              <a:rPr lang="ar-SA" sz="2000" dirty="0">
                <a:latin typeface="Alexandria" pitchFamily="2" charset="-78"/>
                <a:ea typeface="Times New Roman"/>
                <a:cs typeface="Alexandria" pitchFamily="2" charset="-78"/>
              </a:rPr>
              <a:t> ومدرب</a:t>
            </a:r>
            <a:r>
              <a:rPr lang="ar-JO" sz="2000" dirty="0">
                <a:latin typeface="Alexandria" pitchFamily="2" charset="-78"/>
                <a:ea typeface="Times New Roman"/>
                <a:cs typeface="Alexandria" pitchFamily="2" charset="-78"/>
              </a:rPr>
              <a:t>ة</a:t>
            </a:r>
            <a:r>
              <a:rPr lang="ar-SA" sz="2000" dirty="0">
                <a:latin typeface="Alexandria" pitchFamily="2" charset="-78"/>
                <a:ea typeface="Times New Roman"/>
                <a:cs typeface="Alexandria" pitchFamily="2" charset="-78"/>
              </a:rPr>
              <a:t> تستطيع سد حاجات سوق العمل بكفاءة</a:t>
            </a:r>
            <a:r>
              <a:rPr lang="ar-JO" sz="2000" dirty="0">
                <a:latin typeface="Alexandria" pitchFamily="2" charset="-78"/>
                <a:ea typeface="Times New Roman"/>
                <a:cs typeface="Alexandria" pitchFamily="2" charset="-78"/>
              </a:rPr>
              <a:t>.</a:t>
            </a:r>
            <a:endParaRPr lang="en-GB" sz="2000" dirty="0">
              <a:latin typeface="Alexandria" pitchFamily="2" charset="-78"/>
              <a:ea typeface="Calibri"/>
              <a:cs typeface="Alexandria" pitchFamily="2" charset="-78"/>
            </a:endParaRPr>
          </a:p>
          <a:p>
            <a:pPr marL="342900" lvl="0" indent="-342900" algn="just" rtl="1" fontAlgn="base">
              <a:lnSpc>
                <a:spcPct val="115000"/>
              </a:lnSpc>
              <a:buSzPts val="1000"/>
              <a:buFont typeface="Symbol"/>
              <a:buChar char=""/>
              <a:tabLst>
                <a:tab pos="457200" algn="l"/>
              </a:tabLst>
            </a:pPr>
            <a:r>
              <a:rPr lang="ar-SA" sz="2000" b="1" dirty="0">
                <a:latin typeface="Alexandria" pitchFamily="2" charset="-78"/>
                <a:ea typeface="Times New Roman"/>
                <a:cs typeface="Alexandria" pitchFamily="2" charset="-78"/>
              </a:rPr>
              <a:t>تراجع مستوى البنية التحتية </a:t>
            </a:r>
            <a:r>
              <a:rPr lang="ar-SA" sz="2000" dirty="0">
                <a:latin typeface="Alexandria" pitchFamily="2" charset="-78"/>
                <a:ea typeface="Times New Roman"/>
                <a:cs typeface="Alexandria" pitchFamily="2" charset="-78"/>
              </a:rPr>
              <a:t>لمؤسسات التعليم العالي بسبب قدمها وعدم تجديدها وصيانتها بشكل دوري ومنتظم</a:t>
            </a:r>
            <a:r>
              <a:rPr lang="ar-JO" sz="2000" dirty="0">
                <a:latin typeface="Alexandria" pitchFamily="2" charset="-78"/>
                <a:ea typeface="Times New Roman"/>
                <a:cs typeface="Alexandria" pitchFamily="2" charset="-78"/>
              </a:rPr>
              <a:t>.</a:t>
            </a:r>
            <a:r>
              <a:rPr lang="ar-SA" sz="2000" dirty="0">
                <a:latin typeface="Alexandria" pitchFamily="2" charset="-78"/>
                <a:ea typeface="Times New Roman"/>
                <a:cs typeface="Alexandria" pitchFamily="2" charset="-78"/>
              </a:rPr>
              <a:t> </a:t>
            </a:r>
            <a:endParaRPr lang="en-GB" sz="2000" dirty="0">
              <a:latin typeface="Alexandria" pitchFamily="2" charset="-78"/>
              <a:ea typeface="Calibri"/>
              <a:cs typeface="Alexandria" pitchFamily="2" charset="-78"/>
            </a:endParaRPr>
          </a:p>
          <a:p>
            <a:pPr marL="342900" lvl="0" indent="-342900" algn="just" rtl="1" fontAlgn="base">
              <a:lnSpc>
                <a:spcPct val="115000"/>
              </a:lnSpc>
              <a:buSzPts val="1000"/>
              <a:buFont typeface="Symbol"/>
              <a:buChar char=""/>
              <a:tabLst>
                <a:tab pos="457200" algn="l"/>
              </a:tabLst>
            </a:pPr>
            <a:r>
              <a:rPr lang="ar-SA" sz="2000" b="1" dirty="0">
                <a:latin typeface="Alexandria" pitchFamily="2" charset="-78"/>
                <a:ea typeface="Times New Roman"/>
                <a:cs typeface="Alexandria" pitchFamily="2" charset="-78"/>
              </a:rPr>
              <a:t>تدني مستوى أداء أعضاء هيئة التدريس </a:t>
            </a:r>
            <a:r>
              <a:rPr lang="ar-SA" sz="2000" dirty="0">
                <a:latin typeface="Alexandria" pitchFamily="2" charset="-78"/>
                <a:ea typeface="Times New Roman"/>
                <a:cs typeface="Alexandria" pitchFamily="2" charset="-78"/>
              </a:rPr>
              <a:t>في الجامعات بسبب عدم كفاية رواتبهم ومستوى تحفيزهم ال</a:t>
            </a:r>
            <a:r>
              <a:rPr lang="ar-AE" sz="2000" dirty="0">
                <a:latin typeface="Alexandria" pitchFamily="2" charset="-78"/>
                <a:ea typeface="Times New Roman"/>
                <a:cs typeface="Alexandria" pitchFamily="2" charset="-78"/>
              </a:rPr>
              <a:t>أ</a:t>
            </a:r>
            <a:r>
              <a:rPr lang="ar-SA" sz="2000" dirty="0">
                <a:latin typeface="Alexandria" pitchFamily="2" charset="-78"/>
                <a:ea typeface="Times New Roman"/>
                <a:cs typeface="Alexandria" pitchFamily="2" charset="-78"/>
              </a:rPr>
              <a:t>مر الذي جعلهم يركزون على اعمال اضافي</a:t>
            </a:r>
            <a:r>
              <a:rPr lang="ar-JO" sz="2000" dirty="0">
                <a:latin typeface="Alexandria" pitchFamily="2" charset="-78"/>
                <a:ea typeface="Times New Roman"/>
                <a:cs typeface="Alexandria" pitchFamily="2" charset="-78"/>
              </a:rPr>
              <a:t>ة</a:t>
            </a:r>
            <a:r>
              <a:rPr lang="ar-SA" sz="2000" dirty="0">
                <a:latin typeface="Alexandria" pitchFamily="2" charset="-78"/>
                <a:ea typeface="Times New Roman"/>
                <a:cs typeface="Alexandria" pitchFamily="2" charset="-78"/>
              </a:rPr>
              <a:t> أخرى غير أكاديمية لس</a:t>
            </a:r>
            <a:r>
              <a:rPr lang="ar-JO" sz="2000" dirty="0">
                <a:latin typeface="Alexandria" pitchFamily="2" charset="-78"/>
                <a:ea typeface="Times New Roman"/>
                <a:cs typeface="Alexandria" pitchFamily="2" charset="-78"/>
              </a:rPr>
              <a:t>د</a:t>
            </a:r>
            <a:r>
              <a:rPr lang="ar-SA" sz="2000" dirty="0">
                <a:latin typeface="Alexandria" pitchFamily="2" charset="-78"/>
                <a:ea typeface="Times New Roman"/>
                <a:cs typeface="Alexandria" pitchFamily="2" charset="-78"/>
              </a:rPr>
              <a:t> حاجاتهم</a:t>
            </a:r>
            <a:r>
              <a:rPr lang="ar-JO" sz="2000" dirty="0">
                <a:latin typeface="Alexandria" pitchFamily="2" charset="-78"/>
                <a:ea typeface="Times New Roman"/>
                <a:cs typeface="Alexandria" pitchFamily="2" charset="-78"/>
              </a:rPr>
              <a:t>.</a:t>
            </a:r>
            <a:endParaRPr lang="en-GB" sz="2000" dirty="0">
              <a:latin typeface="Alexandria" pitchFamily="2" charset="-78"/>
              <a:ea typeface="Calibri"/>
              <a:cs typeface="Alexandria" pitchFamily="2" charset="-78"/>
            </a:endParaRPr>
          </a:p>
          <a:p>
            <a:pPr marL="342900" lvl="0" indent="-342900" algn="just" rtl="1" fontAlgn="base">
              <a:lnSpc>
                <a:spcPct val="115000"/>
              </a:lnSpc>
              <a:buSzPts val="1000"/>
              <a:buFont typeface="Symbol"/>
              <a:buChar char=""/>
              <a:tabLst>
                <a:tab pos="457200" algn="l"/>
              </a:tabLst>
            </a:pPr>
            <a:r>
              <a:rPr lang="ar-SA" sz="2000" b="1" dirty="0">
                <a:latin typeface="Alexandria" pitchFamily="2" charset="-78"/>
                <a:ea typeface="Times New Roman"/>
                <a:cs typeface="Alexandria" pitchFamily="2" charset="-78"/>
              </a:rPr>
              <a:t>ضعف مستوى الأبحاث العلمية </a:t>
            </a:r>
            <a:r>
              <a:rPr lang="ar-SA" sz="2000" dirty="0">
                <a:latin typeface="Alexandria" pitchFamily="2" charset="-78"/>
                <a:ea typeface="Times New Roman"/>
                <a:cs typeface="Alexandria" pitchFamily="2" charset="-78"/>
              </a:rPr>
              <a:t>المنجزة من قبل مؤسسات التعليم العالي وعدم ربطها بحاجات المجتمع ومشكلات المؤسسات الإنتاجية</a:t>
            </a:r>
            <a:r>
              <a:rPr lang="ar-JO" sz="2000" dirty="0">
                <a:latin typeface="Alexandria" pitchFamily="2" charset="-78"/>
                <a:ea typeface="Times New Roman"/>
                <a:cs typeface="Alexandria" pitchFamily="2" charset="-78"/>
              </a:rPr>
              <a:t>،</a:t>
            </a:r>
            <a:r>
              <a:rPr lang="ar-SA" sz="2000" dirty="0">
                <a:latin typeface="Alexandria" pitchFamily="2" charset="-78"/>
                <a:ea typeface="Times New Roman"/>
                <a:cs typeface="Alexandria" pitchFamily="2" charset="-78"/>
              </a:rPr>
              <a:t> وتتضح هذه المشكلة في الدول النامية بالذات حيث الأبحاث العلمية التي يقوم بأعضاء هيئة التدريس تتم </a:t>
            </a:r>
            <a:r>
              <a:rPr lang="ar-AE" sz="2000" dirty="0">
                <a:latin typeface="Alexandria" pitchFamily="2" charset="-78"/>
                <a:ea typeface="Times New Roman"/>
                <a:cs typeface="Alexandria" pitchFamily="2" charset="-78"/>
              </a:rPr>
              <a:t>أغلبها </a:t>
            </a:r>
            <a:r>
              <a:rPr lang="ar-SA" sz="2000" dirty="0">
                <a:latin typeface="Alexandria" pitchFamily="2" charset="-78"/>
                <a:ea typeface="Times New Roman"/>
                <a:cs typeface="Alexandria" pitchFamily="2" charset="-78"/>
              </a:rPr>
              <a:t>لتحصيل الترقيات العلمية فقط لا غير كما أن الأبحاث التي يجريها طلاب الدراسات العليا تتم</a:t>
            </a:r>
            <a:r>
              <a:rPr lang="ar-AE" sz="2000" dirty="0">
                <a:latin typeface="Alexandria" pitchFamily="2" charset="-78"/>
                <a:ea typeface="Times New Roman"/>
                <a:cs typeface="Alexandria" pitchFamily="2" charset="-78"/>
              </a:rPr>
              <a:t> غالبًا </a:t>
            </a:r>
            <a:r>
              <a:rPr lang="ar-SA" sz="2000" dirty="0">
                <a:latin typeface="Alexandria" pitchFamily="2" charset="-78"/>
                <a:ea typeface="Times New Roman"/>
                <a:cs typeface="Alexandria" pitchFamily="2" charset="-78"/>
              </a:rPr>
              <a:t>لتحصيل الشهادات العلمية</a:t>
            </a:r>
            <a:r>
              <a:rPr lang="ar-JO" sz="2000" dirty="0">
                <a:latin typeface="Alexandria" pitchFamily="2" charset="-78"/>
                <a:ea typeface="Times New Roman"/>
                <a:cs typeface="Alexandria" pitchFamily="2" charset="-78"/>
              </a:rPr>
              <a:t>.</a:t>
            </a:r>
            <a:r>
              <a:rPr lang="ar-SA" sz="2000" dirty="0">
                <a:latin typeface="Alexandria" pitchFamily="2" charset="-78"/>
                <a:ea typeface="Times New Roman"/>
                <a:cs typeface="Alexandria" pitchFamily="2" charset="-78"/>
              </a:rPr>
              <a:t> </a:t>
            </a:r>
            <a:endParaRPr lang="en-GB" sz="2000" dirty="0">
              <a:latin typeface="Alexandria" pitchFamily="2" charset="-78"/>
              <a:ea typeface="Calibri"/>
              <a:cs typeface="Alexandria" pitchFamily="2" charset="-78"/>
            </a:endParaRPr>
          </a:p>
        </p:txBody>
      </p:sp>
      <p:sp>
        <p:nvSpPr>
          <p:cNvPr id="3" name="Rectangle 2"/>
          <p:cNvSpPr/>
          <p:nvPr/>
        </p:nvSpPr>
        <p:spPr>
          <a:xfrm>
            <a:off x="2050946" y="534769"/>
            <a:ext cx="7452681" cy="461665"/>
          </a:xfrm>
          <a:prstGeom prst="rect">
            <a:avLst/>
          </a:prstGeom>
        </p:spPr>
        <p:txBody>
          <a:bodyPr wrap="none">
            <a:spAutoFit/>
          </a:bodyPr>
          <a:lstStyle/>
          <a:p>
            <a:r>
              <a:rPr lang="ar-SA" sz="2400" b="1" dirty="0">
                <a:solidFill>
                  <a:srgbClr val="00B0F0"/>
                </a:solidFill>
                <a:latin typeface="Alexandria" pitchFamily="2" charset="-78"/>
                <a:ea typeface="Times New Roman"/>
                <a:cs typeface="Alexandria" pitchFamily="2" charset="-78"/>
              </a:rPr>
              <a:t>إشكاليات تمويل التعليم العالي في الوطن العربي </a:t>
            </a:r>
            <a:endParaRPr lang="en-GB" dirty="0">
              <a:solidFill>
                <a:srgbClr val="00B0F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67EAE8C-B8F3-F082-90CE-874786060B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1093807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212914" y="1298944"/>
            <a:ext cx="11640740" cy="4683333"/>
          </a:xfrm>
          <a:prstGeom prst="rect">
            <a:avLst/>
          </a:prstGeom>
        </p:spPr>
        <p:txBody>
          <a:bodyPr wrap="square">
            <a:spAutoFit/>
          </a:bodyPr>
          <a:lstStyle/>
          <a:p>
            <a:pPr marL="342900" lvl="0" indent="-342900" algn="r" rtl="1" fontAlgn="base">
              <a:lnSpc>
                <a:spcPct val="115000"/>
              </a:lnSpc>
              <a:buSzPts val="1000"/>
              <a:buFont typeface="Symbol"/>
              <a:buChar char=""/>
              <a:tabLst>
                <a:tab pos="457200" algn="l"/>
              </a:tabLst>
            </a:pPr>
            <a:r>
              <a:rPr lang="ar-SA" sz="1800" b="1" dirty="0">
                <a:latin typeface="Alexandria" pitchFamily="2" charset="-78"/>
                <a:ea typeface="Times New Roman"/>
                <a:cs typeface="Alexandria" pitchFamily="2" charset="-78"/>
              </a:rPr>
              <a:t>التضخم وارتفاع الأسعار وارتفاع كلفة المشروعات التربوية </a:t>
            </a:r>
            <a:r>
              <a:rPr lang="ar-JO" sz="1800" b="1" dirty="0">
                <a:latin typeface="Alexandria" pitchFamily="2" charset="-78"/>
                <a:ea typeface="Times New Roman"/>
                <a:cs typeface="Alexandria" pitchFamily="2" charset="-78"/>
              </a:rPr>
              <a:t>.</a:t>
            </a:r>
          </a:p>
          <a:p>
            <a:pPr marL="342900" lvl="0" indent="-342900" algn="r" rtl="1" fontAlgn="base">
              <a:lnSpc>
                <a:spcPct val="115000"/>
              </a:lnSpc>
              <a:buSzPts val="1000"/>
              <a:buFont typeface="Symbol"/>
              <a:buChar char=""/>
              <a:tabLst>
                <a:tab pos="457200" algn="l"/>
              </a:tabLst>
            </a:pPr>
            <a:r>
              <a:rPr lang="ar-SA" sz="1800" b="1" dirty="0">
                <a:latin typeface="Alexandria" pitchFamily="2" charset="-78"/>
                <a:ea typeface="Times New Roman"/>
                <a:cs typeface="Alexandria" pitchFamily="2" charset="-78"/>
              </a:rPr>
              <a:t>ارتفاع كلفة الطالب الجامعي </a:t>
            </a:r>
            <a:r>
              <a:rPr lang="ar-SA" sz="1800" dirty="0">
                <a:latin typeface="Alexandria" pitchFamily="2" charset="-78"/>
                <a:ea typeface="Times New Roman"/>
                <a:cs typeface="Alexandria" pitchFamily="2" charset="-78"/>
              </a:rPr>
              <a:t>وذلك بسبب ارتفاع الأسعار وتزايد المصاريف الجارية </a:t>
            </a:r>
            <a:r>
              <a:rPr lang="ar-JO" sz="1800" dirty="0">
                <a:latin typeface="Alexandria" pitchFamily="2" charset="-78"/>
                <a:ea typeface="Times New Roman"/>
                <a:cs typeface="Alexandria" pitchFamily="2" charset="-78"/>
              </a:rPr>
              <a:t>كالرواتب </a:t>
            </a:r>
            <a:r>
              <a:rPr lang="ar-SA" sz="1800" dirty="0">
                <a:latin typeface="Alexandria" pitchFamily="2" charset="-78"/>
                <a:ea typeface="Times New Roman"/>
                <a:cs typeface="Alexandria" pitchFamily="2" charset="-78"/>
              </a:rPr>
              <a:t>وتزايد</a:t>
            </a:r>
            <a:r>
              <a:rPr lang="ar-JO" sz="1800" dirty="0">
                <a:latin typeface="Alexandria" pitchFamily="2" charset="-78"/>
                <a:ea typeface="Times New Roman"/>
                <a:cs typeface="Alexandria" pitchFamily="2" charset="-78"/>
              </a:rPr>
              <a:t> </a:t>
            </a:r>
            <a:r>
              <a:rPr lang="ar-SA" sz="1800" dirty="0">
                <a:latin typeface="Alexandria" pitchFamily="2" charset="-78"/>
                <a:ea typeface="Times New Roman"/>
                <a:cs typeface="Alexandria" pitchFamily="2" charset="-78"/>
              </a:rPr>
              <a:t>المصاريف الرأسمالية من </a:t>
            </a:r>
            <a:r>
              <a:rPr lang="ar-AE" sz="1800" dirty="0">
                <a:latin typeface="Alexandria" pitchFamily="2" charset="-78"/>
                <a:ea typeface="Times New Roman"/>
                <a:cs typeface="Alexandria" pitchFamily="2" charset="-78"/>
              </a:rPr>
              <a:t>أ</a:t>
            </a:r>
            <a:r>
              <a:rPr lang="ar-SA" sz="1800" dirty="0">
                <a:latin typeface="Alexandria" pitchFamily="2" charset="-78"/>
                <a:ea typeface="Times New Roman"/>
                <a:cs typeface="Alexandria" pitchFamily="2" charset="-78"/>
              </a:rPr>
              <a:t>ر</a:t>
            </a:r>
            <a:r>
              <a:rPr lang="ar-JO" sz="1800" dirty="0">
                <a:latin typeface="Alexandria" pitchFamily="2" charset="-78"/>
                <a:ea typeface="Times New Roman"/>
                <a:cs typeface="Alexandria" pitchFamily="2" charset="-78"/>
              </a:rPr>
              <a:t>ا</a:t>
            </a:r>
            <a:r>
              <a:rPr lang="ar-SA" sz="1800" dirty="0">
                <a:latin typeface="Alexandria" pitchFamily="2" charset="-78"/>
                <a:ea typeface="Times New Roman"/>
                <a:cs typeface="Alexandria" pitchFamily="2" charset="-78"/>
              </a:rPr>
              <a:t>ض</a:t>
            </a:r>
            <a:r>
              <a:rPr lang="ar-JO" sz="1800" dirty="0">
                <a:latin typeface="Alexandria" pitchFamily="2" charset="-78"/>
                <a:ea typeface="Times New Roman"/>
                <a:cs typeface="Alexandria" pitchFamily="2" charset="-78"/>
              </a:rPr>
              <a:t>ي</a:t>
            </a:r>
            <a:r>
              <a:rPr lang="ar-SA" sz="1800" dirty="0">
                <a:latin typeface="Alexandria" pitchFamily="2" charset="-78"/>
                <a:ea typeface="Times New Roman"/>
                <a:cs typeface="Alexandria" pitchFamily="2" charset="-78"/>
              </a:rPr>
              <a:t> </a:t>
            </a:r>
            <a:r>
              <a:rPr lang="ar-JO" sz="1800" dirty="0">
                <a:latin typeface="Alexandria" pitchFamily="2" charset="-78"/>
                <a:ea typeface="Times New Roman"/>
                <a:cs typeface="Alexandria" pitchFamily="2" charset="-78"/>
              </a:rPr>
              <a:t>و</a:t>
            </a:r>
            <a:r>
              <a:rPr lang="ar-SA" sz="1800" dirty="0">
                <a:latin typeface="Alexandria" pitchFamily="2" charset="-78"/>
                <a:ea typeface="Times New Roman"/>
                <a:cs typeface="Alexandria" pitchFamily="2" charset="-78"/>
              </a:rPr>
              <a:t>مبان</a:t>
            </a:r>
            <a:r>
              <a:rPr lang="ar-JO" sz="1800" dirty="0">
                <a:latin typeface="Alexandria" pitchFamily="2" charset="-78"/>
                <a:ea typeface="Times New Roman"/>
                <a:cs typeface="Alexandria" pitchFamily="2" charset="-78"/>
              </a:rPr>
              <a:t>ي</a:t>
            </a:r>
            <a:r>
              <a:rPr lang="ar-SA" sz="1800" dirty="0">
                <a:latin typeface="Alexandria" pitchFamily="2" charset="-78"/>
                <a:ea typeface="Times New Roman"/>
                <a:cs typeface="Alexandria" pitchFamily="2" charset="-78"/>
              </a:rPr>
              <a:t> وانشاءات</a:t>
            </a:r>
            <a:r>
              <a:rPr lang="ar-JO" sz="1800" dirty="0">
                <a:latin typeface="Alexandria" pitchFamily="2" charset="-78"/>
                <a:ea typeface="Times New Roman"/>
                <a:cs typeface="Alexandria" pitchFamily="2" charset="-78"/>
              </a:rPr>
              <a:t>.</a:t>
            </a:r>
            <a:endParaRPr lang="en-GB" sz="1800" dirty="0">
              <a:latin typeface="Alexandria" pitchFamily="2" charset="-78"/>
              <a:ea typeface="Calibri"/>
              <a:cs typeface="Alexandria" pitchFamily="2" charset="-78"/>
            </a:endParaRPr>
          </a:p>
          <a:p>
            <a:pPr marL="342900" lvl="0" indent="-342900" algn="r" rtl="1" fontAlgn="base">
              <a:lnSpc>
                <a:spcPct val="115000"/>
              </a:lnSpc>
              <a:buSzPts val="1000"/>
              <a:buFont typeface="Symbol"/>
              <a:buChar char=""/>
              <a:tabLst>
                <a:tab pos="457200" algn="l"/>
              </a:tabLst>
            </a:pPr>
            <a:r>
              <a:rPr lang="ar-SA" sz="1800" b="1" dirty="0">
                <a:latin typeface="Alexandria" pitchFamily="2" charset="-78"/>
                <a:ea typeface="Times New Roman"/>
                <a:cs typeface="Alexandria" pitchFamily="2" charset="-78"/>
              </a:rPr>
              <a:t>زيادة تكاليف التكنولوجيا التعليمية</a:t>
            </a:r>
            <a:r>
              <a:rPr lang="ar-JO" sz="1800" dirty="0">
                <a:latin typeface="Alexandria" pitchFamily="2" charset="-78"/>
                <a:ea typeface="Times New Roman"/>
                <a:cs typeface="Alexandria" pitchFamily="2" charset="-78"/>
              </a:rPr>
              <a:t>.</a:t>
            </a:r>
            <a:endParaRPr lang="en-GB" sz="1800" dirty="0">
              <a:latin typeface="Alexandria" pitchFamily="2" charset="-78"/>
              <a:ea typeface="Calibri"/>
              <a:cs typeface="Alexandria" pitchFamily="2" charset="-78"/>
            </a:endParaRPr>
          </a:p>
          <a:p>
            <a:pPr>
              <a:lnSpc>
                <a:spcPct val="115000"/>
              </a:lnSpc>
              <a:spcAft>
                <a:spcPts val="1200"/>
              </a:spcAft>
            </a:pPr>
            <a:r>
              <a:rPr lang="ar-SA" sz="1800" dirty="0">
                <a:latin typeface="Alexandria" pitchFamily="2" charset="-78"/>
                <a:ea typeface="Times New Roman"/>
                <a:cs typeface="Alexandria" pitchFamily="2" charset="-78"/>
              </a:rPr>
              <a:t> </a:t>
            </a:r>
            <a:endParaRPr lang="en-GB" sz="1800" dirty="0">
              <a:latin typeface="Alexandria" pitchFamily="2" charset="-78"/>
              <a:ea typeface="Calibri"/>
              <a:cs typeface="Alexandria" pitchFamily="2" charset="-78"/>
            </a:endParaRPr>
          </a:p>
          <a:p>
            <a:pPr marL="457200" algn="r" rtl="1">
              <a:lnSpc>
                <a:spcPct val="115000"/>
              </a:lnSpc>
            </a:pPr>
            <a:r>
              <a:rPr lang="ar-JO" sz="1800" dirty="0">
                <a:latin typeface="Alexandria" pitchFamily="2" charset="-78"/>
                <a:ea typeface="Times New Roman"/>
                <a:cs typeface="Alexandria" pitchFamily="2" charset="-78"/>
              </a:rPr>
              <a:t>كما </a:t>
            </a:r>
            <a:r>
              <a:rPr lang="ar-AE" sz="1800" dirty="0">
                <a:latin typeface="Alexandria" pitchFamily="2" charset="-78"/>
                <a:ea typeface="Times New Roman"/>
                <a:cs typeface="Alexandria" pitchFamily="2" charset="-78"/>
              </a:rPr>
              <a:t>أ</a:t>
            </a:r>
            <a:r>
              <a:rPr lang="ar-JO" sz="1800" dirty="0">
                <a:latin typeface="Alexandria" pitchFamily="2" charset="-78"/>
                <a:ea typeface="Times New Roman"/>
                <a:cs typeface="Alexandria" pitchFamily="2" charset="-78"/>
              </a:rPr>
              <a:t>ن </a:t>
            </a:r>
            <a:r>
              <a:rPr lang="ar-SA" sz="1800" dirty="0">
                <a:latin typeface="Alexandria" pitchFamily="2" charset="-78"/>
                <a:ea typeface="Times New Roman"/>
                <a:cs typeface="Alexandria" pitchFamily="2" charset="-78"/>
              </a:rPr>
              <a:t>هناك بعض من المؤشرات التي تدل على </a:t>
            </a:r>
            <a:r>
              <a:rPr lang="ar-SA" sz="1800" b="1" u="sng" dirty="0">
                <a:latin typeface="Alexandria" pitchFamily="2" charset="-78"/>
                <a:ea typeface="Times New Roman"/>
                <a:cs typeface="Alexandria" pitchFamily="2" charset="-78"/>
              </a:rPr>
              <a:t>سوء استخدام الموارد البشرية </a:t>
            </a:r>
            <a:r>
              <a:rPr lang="ar-SA" sz="1800" dirty="0">
                <a:latin typeface="Alexandria" pitchFamily="2" charset="-78"/>
                <a:ea typeface="Times New Roman"/>
                <a:cs typeface="Alexandria" pitchFamily="2" charset="-78"/>
              </a:rPr>
              <a:t>في التعليم والتي تؤدي الى </a:t>
            </a:r>
            <a:r>
              <a:rPr lang="ar-SA" sz="1800" b="1" u="sng" dirty="0">
                <a:latin typeface="Alexandria" pitchFamily="2" charset="-78"/>
                <a:ea typeface="Times New Roman"/>
                <a:cs typeface="Alexandria" pitchFamily="2" charset="-78"/>
              </a:rPr>
              <a:t>إشكاليات في </a:t>
            </a:r>
            <a:r>
              <a:rPr lang="ar-JO" sz="1800" b="1" u="sng" dirty="0">
                <a:latin typeface="Alexandria" pitchFamily="2" charset="-78"/>
                <a:ea typeface="Times New Roman"/>
                <a:cs typeface="Alexandria" pitchFamily="2" charset="-78"/>
              </a:rPr>
              <a:t>موضوع تمويل </a:t>
            </a:r>
            <a:r>
              <a:rPr lang="ar-SA" sz="1800" b="1" u="sng" dirty="0">
                <a:latin typeface="Alexandria" pitchFamily="2" charset="-78"/>
                <a:ea typeface="Times New Roman"/>
                <a:cs typeface="Alexandria" pitchFamily="2" charset="-78"/>
              </a:rPr>
              <a:t>التعليم العالي </a:t>
            </a:r>
            <a:r>
              <a:rPr lang="ar-SA" sz="1800" dirty="0">
                <a:latin typeface="Alexandria" pitchFamily="2" charset="-78"/>
                <a:ea typeface="Times New Roman"/>
                <a:cs typeface="Alexandria" pitchFamily="2" charset="-78"/>
              </a:rPr>
              <a:t>ومنها</a:t>
            </a:r>
            <a:r>
              <a:rPr lang="ar-JO" sz="1800" dirty="0">
                <a:latin typeface="Alexandria" pitchFamily="2" charset="-78"/>
                <a:ea typeface="Times New Roman"/>
                <a:cs typeface="Alexandria" pitchFamily="2" charset="-78"/>
              </a:rPr>
              <a:t>:</a:t>
            </a:r>
            <a:endParaRPr lang="en-GB" sz="1800" dirty="0">
              <a:latin typeface="Alexandria" pitchFamily="2" charset="-78"/>
              <a:ea typeface="Calibri"/>
              <a:cs typeface="Alexandria" pitchFamily="2" charset="-78"/>
            </a:endParaRPr>
          </a:p>
          <a:p>
            <a:pPr marL="342900" lvl="0" indent="-342900" algn="r" rtl="1" fontAlgn="base">
              <a:lnSpc>
                <a:spcPct val="115000"/>
              </a:lnSpc>
              <a:buSzPts val="1000"/>
              <a:buFont typeface="Symbol"/>
              <a:buChar char=""/>
              <a:tabLst>
                <a:tab pos="457200" algn="l"/>
              </a:tabLst>
            </a:pPr>
            <a:r>
              <a:rPr lang="ar-SA" sz="1800" dirty="0">
                <a:latin typeface="Alexandria" pitchFamily="2" charset="-78"/>
                <a:ea typeface="Times New Roman"/>
                <a:cs typeface="Alexandria" pitchFamily="2" charset="-78"/>
              </a:rPr>
              <a:t> المبالغة في توسيع الهياكل الإدارية وفي عدد الموظفين وتختلف تقنيات الإدارة والإبقاء على الأساليب التقليدية</a:t>
            </a:r>
            <a:endParaRPr lang="en-GB" sz="1800" dirty="0">
              <a:latin typeface="Alexandria" pitchFamily="2" charset="-78"/>
              <a:ea typeface="Calibri"/>
              <a:cs typeface="Alexandria" pitchFamily="2" charset="-78"/>
            </a:endParaRPr>
          </a:p>
          <a:p>
            <a:pPr marL="342900" lvl="0" indent="-342900" algn="r" rtl="1" fontAlgn="base">
              <a:lnSpc>
                <a:spcPct val="115000"/>
              </a:lnSpc>
              <a:buSzPts val="1000"/>
              <a:buFont typeface="Symbol"/>
              <a:buChar char=""/>
              <a:tabLst>
                <a:tab pos="457200" algn="l"/>
              </a:tabLst>
            </a:pPr>
            <a:r>
              <a:rPr lang="ar-SA" sz="1800" dirty="0">
                <a:latin typeface="Alexandria" pitchFamily="2" charset="-78"/>
                <a:ea typeface="Times New Roman"/>
                <a:cs typeface="Alexandria" pitchFamily="2" charset="-78"/>
              </a:rPr>
              <a:t> زيادة الوقت الذي يستغرقه إنجاز ال</a:t>
            </a:r>
            <a:r>
              <a:rPr lang="ar-AE" sz="1800" dirty="0">
                <a:latin typeface="Alexandria" pitchFamily="2" charset="-78"/>
                <a:ea typeface="Times New Roman"/>
                <a:cs typeface="Alexandria" pitchFamily="2" charset="-78"/>
              </a:rPr>
              <a:t>أ</a:t>
            </a:r>
            <a:r>
              <a:rPr lang="ar-SA" sz="1800" dirty="0">
                <a:latin typeface="Alexandria" pitchFamily="2" charset="-78"/>
                <a:ea typeface="Times New Roman"/>
                <a:cs typeface="Alexandria" pitchFamily="2" charset="-78"/>
              </a:rPr>
              <a:t>بح</a:t>
            </a:r>
            <a:r>
              <a:rPr lang="ar-AE" sz="1800" dirty="0">
                <a:latin typeface="Alexandria" pitchFamily="2" charset="-78"/>
                <a:ea typeface="Times New Roman"/>
                <a:cs typeface="Alexandria" pitchFamily="2" charset="-78"/>
              </a:rPr>
              <a:t>ا</a:t>
            </a:r>
            <a:r>
              <a:rPr lang="ar-SA" sz="1800" dirty="0">
                <a:latin typeface="Alexandria" pitchFamily="2" charset="-78"/>
                <a:ea typeface="Times New Roman"/>
                <a:cs typeface="Alexandria" pitchFamily="2" charset="-78"/>
              </a:rPr>
              <a:t>ث </a:t>
            </a:r>
            <a:r>
              <a:rPr lang="ar-AE" sz="1800" dirty="0">
                <a:latin typeface="Alexandria" pitchFamily="2" charset="-78"/>
                <a:ea typeface="Times New Roman"/>
                <a:cs typeface="Alexandria" pitchFamily="2" charset="-78"/>
              </a:rPr>
              <a:t>(</a:t>
            </a:r>
            <a:r>
              <a:rPr lang="ar-SA" sz="1800" dirty="0">
                <a:latin typeface="Alexandria" pitchFamily="2" charset="-78"/>
                <a:ea typeface="Times New Roman"/>
                <a:cs typeface="Alexandria" pitchFamily="2" charset="-78"/>
              </a:rPr>
              <a:t>رسائل الماجستير والدكتوراه</a:t>
            </a:r>
            <a:r>
              <a:rPr lang="ar-AE" sz="1800" dirty="0">
                <a:latin typeface="Alexandria" pitchFamily="2" charset="-78"/>
                <a:ea typeface="Times New Roman"/>
                <a:cs typeface="Alexandria" pitchFamily="2" charset="-78"/>
              </a:rPr>
              <a:t>)</a:t>
            </a:r>
            <a:r>
              <a:rPr lang="ar-SA" sz="1800" dirty="0">
                <a:latin typeface="Alexandria" pitchFamily="2" charset="-78"/>
                <a:ea typeface="Times New Roman"/>
                <a:cs typeface="Alexandria" pitchFamily="2" charset="-78"/>
              </a:rPr>
              <a:t> </a:t>
            </a:r>
            <a:r>
              <a:rPr lang="ar-JO" sz="1800" dirty="0">
                <a:latin typeface="Alexandria" pitchFamily="2" charset="-78"/>
                <a:ea typeface="Times New Roman"/>
                <a:cs typeface="Alexandria" pitchFamily="2" charset="-78"/>
              </a:rPr>
              <a:t>، بالإضافة </a:t>
            </a:r>
            <a:r>
              <a:rPr lang="ar-SA" sz="1800" dirty="0">
                <a:latin typeface="Alexandria" pitchFamily="2" charset="-78"/>
                <a:ea typeface="Times New Roman"/>
                <a:cs typeface="Alexandria" pitchFamily="2" charset="-78"/>
              </a:rPr>
              <a:t>الى دراسة مشكلات بعيدة </a:t>
            </a:r>
            <a:r>
              <a:rPr lang="ar-JO" sz="1800" dirty="0">
                <a:latin typeface="Alexandria" pitchFamily="2" charset="-78"/>
                <a:ea typeface="Times New Roman"/>
                <a:cs typeface="Alexandria" pitchFamily="2" charset="-78"/>
              </a:rPr>
              <a:t>عن </a:t>
            </a:r>
            <a:r>
              <a:rPr lang="ar-SA" sz="1800" dirty="0">
                <a:latin typeface="Alexandria" pitchFamily="2" charset="-78"/>
                <a:ea typeface="Times New Roman"/>
                <a:cs typeface="Alexandria" pitchFamily="2" charset="-78"/>
              </a:rPr>
              <a:t>الاحتياجات الحقيقية للمجتمع</a:t>
            </a:r>
            <a:r>
              <a:rPr lang="ar-JO" sz="1800" dirty="0">
                <a:latin typeface="Alexandria" pitchFamily="2" charset="-78"/>
                <a:ea typeface="Times New Roman"/>
                <a:cs typeface="Alexandria" pitchFamily="2" charset="-78"/>
              </a:rPr>
              <a:t>.</a:t>
            </a:r>
            <a:endParaRPr lang="en-GB" sz="1800" dirty="0">
              <a:latin typeface="Alexandria" pitchFamily="2" charset="-78"/>
              <a:ea typeface="Calibri"/>
              <a:cs typeface="Alexandria" pitchFamily="2" charset="-78"/>
            </a:endParaRPr>
          </a:p>
          <a:p>
            <a:pPr marL="342900" lvl="0" indent="-342900" algn="r" rtl="1" fontAlgn="base">
              <a:lnSpc>
                <a:spcPct val="115000"/>
              </a:lnSpc>
              <a:buSzPts val="1000"/>
              <a:buFont typeface="Symbol"/>
              <a:buChar char=""/>
              <a:tabLst>
                <a:tab pos="457200" algn="l"/>
              </a:tabLst>
            </a:pPr>
            <a:r>
              <a:rPr lang="ar-SA" sz="1800" dirty="0">
                <a:latin typeface="Alexandria" pitchFamily="2" charset="-78"/>
                <a:ea typeface="Times New Roman"/>
                <a:cs typeface="Alexandria" pitchFamily="2" charset="-78"/>
              </a:rPr>
              <a:t> المبالغة في الصرف على الأمور غير </a:t>
            </a:r>
            <a:r>
              <a:rPr lang="ar-JO" sz="1800" dirty="0">
                <a:latin typeface="Alexandria" pitchFamily="2" charset="-78"/>
                <a:ea typeface="Times New Roman"/>
                <a:cs typeface="Alexandria" pitchFamily="2" charset="-78"/>
              </a:rPr>
              <a:t>ال</a:t>
            </a:r>
            <a:r>
              <a:rPr lang="ar-SA" sz="1800" dirty="0">
                <a:latin typeface="Alexandria" pitchFamily="2" charset="-78"/>
                <a:ea typeface="Times New Roman"/>
                <a:cs typeface="Alexandria" pitchFamily="2" charset="-78"/>
              </a:rPr>
              <a:t>جوهرية </a:t>
            </a:r>
            <a:r>
              <a:rPr lang="ar-JO" sz="1800" dirty="0">
                <a:latin typeface="Alexandria" pitchFamily="2" charset="-78"/>
                <a:ea typeface="Times New Roman"/>
                <a:cs typeface="Alexandria" pitchFamily="2" charset="-78"/>
              </a:rPr>
              <a:t> </a:t>
            </a:r>
            <a:r>
              <a:rPr lang="ar-SA" sz="1800" dirty="0">
                <a:latin typeface="Alexandria" pitchFamily="2" charset="-78"/>
                <a:ea typeface="Times New Roman"/>
                <a:cs typeface="Alexandria" pitchFamily="2" charset="-78"/>
              </a:rPr>
              <a:t>والتقطير في الإنفاق على الأمور الأساسية</a:t>
            </a:r>
            <a:r>
              <a:rPr lang="ar-JO" sz="1800" dirty="0">
                <a:latin typeface="Alexandria" pitchFamily="2" charset="-78"/>
                <a:ea typeface="Times New Roman"/>
                <a:cs typeface="Alexandria" pitchFamily="2" charset="-78"/>
              </a:rPr>
              <a:t>.</a:t>
            </a:r>
            <a:endParaRPr lang="en-GB" sz="1800" dirty="0">
              <a:latin typeface="Alexandria" pitchFamily="2" charset="-78"/>
              <a:ea typeface="Calibri"/>
              <a:cs typeface="Alexandria" pitchFamily="2" charset="-78"/>
            </a:endParaRPr>
          </a:p>
          <a:p>
            <a:pPr marL="342900" lvl="0" indent="-342900" algn="r" rtl="1" fontAlgn="base">
              <a:lnSpc>
                <a:spcPct val="115000"/>
              </a:lnSpc>
              <a:buSzPts val="1000"/>
              <a:buFont typeface="Symbol"/>
              <a:buChar char=""/>
              <a:tabLst>
                <a:tab pos="457200" algn="l"/>
              </a:tabLst>
            </a:pPr>
            <a:r>
              <a:rPr lang="ar-SA" sz="1800" dirty="0">
                <a:latin typeface="Alexandria" pitchFamily="2" charset="-78"/>
                <a:ea typeface="Times New Roman"/>
                <a:cs typeface="Alexandria" pitchFamily="2" charset="-78"/>
              </a:rPr>
              <a:t> الهدر في الأبنية والمختبرات والمعامل والمراكز الصحية والمزارع والمكتبات سواء بتوفيرها </a:t>
            </a:r>
            <a:r>
              <a:rPr lang="ar-JO" sz="1800" dirty="0">
                <a:latin typeface="Alexandria" pitchFamily="2" charset="-78"/>
                <a:ea typeface="Times New Roman"/>
                <a:cs typeface="Alexandria" pitchFamily="2" charset="-78"/>
              </a:rPr>
              <a:t> ب</a:t>
            </a:r>
            <a:r>
              <a:rPr lang="ar-SA" sz="1800" dirty="0">
                <a:latin typeface="Alexandria" pitchFamily="2" charset="-78"/>
                <a:ea typeface="Times New Roman"/>
                <a:cs typeface="Alexandria" pitchFamily="2" charset="-78"/>
              </a:rPr>
              <a:t>كميات تزيد عن الحاجه الفعلي</a:t>
            </a:r>
            <a:r>
              <a:rPr lang="ar-JO" sz="1800" dirty="0">
                <a:latin typeface="Alexandria" pitchFamily="2" charset="-78"/>
                <a:ea typeface="Times New Roman"/>
                <a:cs typeface="Alexandria" pitchFamily="2" charset="-78"/>
              </a:rPr>
              <a:t>ة</a:t>
            </a:r>
            <a:r>
              <a:rPr lang="ar-SA" sz="1800" dirty="0">
                <a:latin typeface="Alexandria" pitchFamily="2" charset="-78"/>
                <a:ea typeface="Times New Roman"/>
                <a:cs typeface="Alexandria" pitchFamily="2" charset="-78"/>
              </a:rPr>
              <a:t> أو </a:t>
            </a:r>
            <a:r>
              <a:rPr lang="ar-JO" sz="1800" dirty="0">
                <a:latin typeface="Alexandria" pitchFamily="2" charset="-78"/>
                <a:ea typeface="Times New Roman"/>
                <a:cs typeface="Alexandria" pitchFamily="2" charset="-78"/>
              </a:rPr>
              <a:t>ب</a:t>
            </a:r>
            <a:r>
              <a:rPr lang="ar-SA" sz="1800" dirty="0">
                <a:latin typeface="Alexandria" pitchFamily="2" charset="-78"/>
                <a:ea typeface="Times New Roman"/>
                <a:cs typeface="Alexandria" pitchFamily="2" charset="-78"/>
              </a:rPr>
              <a:t>توفير</a:t>
            </a:r>
            <a:r>
              <a:rPr lang="ar-JO" sz="1800" dirty="0">
                <a:latin typeface="Alexandria" pitchFamily="2" charset="-78"/>
                <a:ea typeface="Times New Roman"/>
                <a:cs typeface="Alexandria" pitchFamily="2" charset="-78"/>
              </a:rPr>
              <a:t>ها</a:t>
            </a:r>
            <a:r>
              <a:rPr lang="ar-SA" sz="1800" dirty="0">
                <a:latin typeface="Alexandria" pitchFamily="2" charset="-78"/>
                <a:ea typeface="Times New Roman"/>
                <a:cs typeface="Alexandria" pitchFamily="2" charset="-78"/>
              </a:rPr>
              <a:t> </a:t>
            </a:r>
            <a:r>
              <a:rPr lang="ar-JO" sz="1800" dirty="0">
                <a:latin typeface="Alexandria" pitchFamily="2" charset="-78"/>
                <a:ea typeface="Times New Roman"/>
                <a:cs typeface="Alexandria" pitchFamily="2" charset="-78"/>
              </a:rPr>
              <a:t>ب</a:t>
            </a:r>
            <a:r>
              <a:rPr lang="ar-SA" sz="1800" dirty="0">
                <a:latin typeface="Alexandria" pitchFamily="2" charset="-78"/>
                <a:ea typeface="Times New Roman"/>
                <a:cs typeface="Alexandria" pitchFamily="2" charset="-78"/>
              </a:rPr>
              <a:t>كميات تقل عن الحاجة </a:t>
            </a:r>
            <a:r>
              <a:rPr lang="ar-JO" sz="1800" dirty="0">
                <a:latin typeface="Alexandria" pitchFamily="2" charset="-78"/>
                <a:ea typeface="Times New Roman"/>
                <a:cs typeface="Alexandria" pitchFamily="2" charset="-78"/>
              </a:rPr>
              <a:t>مما يؤدي إلى </a:t>
            </a:r>
            <a:r>
              <a:rPr lang="ar-SA" sz="1800" dirty="0">
                <a:latin typeface="Alexandria" pitchFamily="2" charset="-78"/>
                <a:ea typeface="Times New Roman"/>
                <a:cs typeface="Alexandria" pitchFamily="2" charset="-78"/>
              </a:rPr>
              <a:t>سوء استخدام هذه المصادر</a:t>
            </a:r>
            <a:r>
              <a:rPr lang="ar-JO" sz="1800" dirty="0">
                <a:latin typeface="Alexandria" pitchFamily="2" charset="-78"/>
                <a:ea typeface="Times New Roman"/>
                <a:cs typeface="Alexandria" pitchFamily="2" charset="-78"/>
              </a:rPr>
              <a:t>.</a:t>
            </a:r>
            <a:r>
              <a:rPr lang="ar-SA" sz="1800" dirty="0">
                <a:latin typeface="Alexandria" pitchFamily="2" charset="-78"/>
                <a:ea typeface="Times New Roman"/>
                <a:cs typeface="Alexandria" pitchFamily="2" charset="-78"/>
              </a:rPr>
              <a:t> </a:t>
            </a:r>
            <a:endParaRPr lang="en-GB" sz="1800" dirty="0">
              <a:latin typeface="Alexandria" pitchFamily="2" charset="-78"/>
              <a:ea typeface="Calibri"/>
              <a:cs typeface="Alexandria" pitchFamily="2" charset="-78"/>
            </a:endParaRPr>
          </a:p>
        </p:txBody>
      </p:sp>
      <p:sp>
        <p:nvSpPr>
          <p:cNvPr id="3" name="Rectangle 2"/>
          <p:cNvSpPr/>
          <p:nvPr/>
        </p:nvSpPr>
        <p:spPr>
          <a:xfrm>
            <a:off x="2158548" y="511778"/>
            <a:ext cx="7452681" cy="461665"/>
          </a:xfrm>
          <a:prstGeom prst="rect">
            <a:avLst/>
          </a:prstGeom>
        </p:spPr>
        <p:txBody>
          <a:bodyPr wrap="none">
            <a:spAutoFit/>
          </a:bodyPr>
          <a:lstStyle/>
          <a:p>
            <a:r>
              <a:rPr lang="ar-SA" sz="2400" b="1" dirty="0">
                <a:solidFill>
                  <a:srgbClr val="00B0F0"/>
                </a:solidFill>
                <a:latin typeface="Alexandria" pitchFamily="2" charset="-78"/>
                <a:ea typeface="Times New Roman"/>
                <a:cs typeface="Alexandria" pitchFamily="2" charset="-78"/>
              </a:rPr>
              <a:t>إشكاليات تمويل التعليم العالي في الوطن العربي </a:t>
            </a:r>
            <a:endParaRPr lang="en-GB" dirty="0">
              <a:solidFill>
                <a:srgbClr val="00B0F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EB5437F-3919-C49A-C4D9-B8CA677348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229" y="-30822"/>
            <a:ext cx="2305141" cy="1076343"/>
          </a:xfrm>
          <a:prstGeom prst="rect">
            <a:avLst/>
          </a:prstGeom>
        </p:spPr>
      </p:pic>
    </p:spTree>
    <p:extLst>
      <p:ext uri="{BB962C8B-B14F-4D97-AF65-F5344CB8AC3E}">
        <p14:creationId xmlns:p14="http://schemas.microsoft.com/office/powerpoint/2010/main" val="32243095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551384" y="435948"/>
            <a:ext cx="8280920"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rgbClr val="00B0F0"/>
                </a:solidFill>
                <a:latin typeface="Alexandria" pitchFamily="2" charset="-78"/>
                <a:cs typeface="Alexandria" pitchFamily="2" charset="-78"/>
                <a:sym typeface="Tajawal Medium"/>
              </a:rPr>
              <a:t>رؤى ومقترحات لتجاوز أزمة التمويل في التعليم العالي</a:t>
            </a:r>
            <a:endParaRPr b="1" dirty="0">
              <a:solidFill>
                <a:srgbClr val="00B0F0"/>
              </a:solidFill>
              <a:latin typeface="Alexandria" pitchFamily="2" charset="-78"/>
              <a:cs typeface="Alexandria" pitchFamily="2" charset="-78"/>
            </a:endParaRPr>
          </a:p>
        </p:txBody>
      </p:sp>
      <p:sp>
        <p:nvSpPr>
          <p:cNvPr id="2" name="Rectangle 1"/>
          <p:cNvSpPr/>
          <p:nvPr/>
        </p:nvSpPr>
        <p:spPr>
          <a:xfrm>
            <a:off x="418466" y="1522115"/>
            <a:ext cx="11365532" cy="4708981"/>
          </a:xfrm>
          <a:prstGeom prst="rect">
            <a:avLst/>
          </a:prstGeom>
        </p:spPr>
        <p:txBody>
          <a:bodyPr wrap="square">
            <a:spAutoFit/>
          </a:bodyPr>
          <a:lstStyle/>
          <a:p>
            <a:pPr algn="just" rtl="1"/>
            <a:r>
              <a:rPr lang="ar-JO" sz="2000" dirty="0">
                <a:latin typeface="Alexandria" pitchFamily="2" charset="-78"/>
                <a:cs typeface="Alexandria" pitchFamily="2" charset="-78"/>
              </a:rPr>
              <a:t>- </a:t>
            </a:r>
            <a:r>
              <a:rPr lang="ar-SA" sz="2000" b="1" dirty="0">
                <a:latin typeface="Alexandria" pitchFamily="2" charset="-78"/>
                <a:cs typeface="Alexandria" pitchFamily="2" charset="-78"/>
              </a:rPr>
              <a:t>توفير التعليم المفتوح</a:t>
            </a:r>
            <a:r>
              <a:rPr lang="ar-SA" sz="2000" dirty="0">
                <a:latin typeface="Alexandria" pitchFamily="2" charset="-78"/>
                <a:cs typeface="Alexandria" pitchFamily="2" charset="-78"/>
              </a:rPr>
              <a:t> </a:t>
            </a:r>
            <a:r>
              <a:rPr lang="ar-AE" sz="2000" dirty="0">
                <a:latin typeface="Alexandria" pitchFamily="2" charset="-78"/>
                <a:cs typeface="Alexandria" pitchFamily="2" charset="-78"/>
              </a:rPr>
              <a:t>إ</a:t>
            </a:r>
            <a:r>
              <a:rPr lang="ar-SA" sz="2000" dirty="0">
                <a:latin typeface="Alexandria" pitchFamily="2" charset="-78"/>
                <a:cs typeface="Alexandria" pitchFamily="2" charset="-78"/>
              </a:rPr>
              <a:t>ن هذا الن</a:t>
            </a:r>
            <a:r>
              <a:rPr lang="ar-JO" sz="2000" dirty="0">
                <a:latin typeface="Alexandria" pitchFamily="2" charset="-78"/>
                <a:cs typeface="Alexandria" pitchFamily="2" charset="-78"/>
              </a:rPr>
              <a:t>ّ</a:t>
            </a:r>
            <a:r>
              <a:rPr lang="ar-SA" sz="2000" dirty="0">
                <a:latin typeface="Alexandria" pitchFamily="2" charset="-78"/>
                <a:cs typeface="Alexandria" pitchFamily="2" charset="-78"/>
              </a:rPr>
              <a:t>وع من التعليم يعتمد على الوسائط والتقنيات الحديثة لا على اللقاء المباشر بين الطلبة وأساتذتهم إلا في أقل الحدود وهو ذو </a:t>
            </a:r>
            <a:r>
              <a:rPr lang="ar-JO" sz="2000" dirty="0">
                <a:latin typeface="Alexandria" pitchFamily="2" charset="-78"/>
                <a:cs typeface="Alexandria" pitchFamily="2" charset="-78"/>
              </a:rPr>
              <a:t>ا</a:t>
            </a:r>
            <a:r>
              <a:rPr lang="ar-SA" sz="2000" dirty="0">
                <a:latin typeface="Alexandria" pitchFamily="2" charset="-78"/>
                <a:cs typeface="Alexandria" pitchFamily="2" charset="-78"/>
              </a:rPr>
              <a:t>همي</a:t>
            </a:r>
            <a:r>
              <a:rPr lang="ar-JO" sz="2000" dirty="0">
                <a:latin typeface="Alexandria" pitchFamily="2" charset="-78"/>
                <a:cs typeface="Alexandria" pitchFamily="2" charset="-78"/>
              </a:rPr>
              <a:t>ة</a:t>
            </a:r>
            <a:r>
              <a:rPr lang="ar-SA" sz="2000" dirty="0">
                <a:latin typeface="Alexandria" pitchFamily="2" charset="-78"/>
                <a:cs typeface="Alexandria" pitchFamily="2" charset="-78"/>
              </a:rPr>
              <a:t> ل</a:t>
            </a:r>
            <a:r>
              <a:rPr lang="ar-JO" sz="2000" dirty="0">
                <a:latin typeface="Alexandria" pitchFamily="2" charset="-78"/>
                <a:cs typeface="Alexandria" pitchFamily="2" charset="-78"/>
              </a:rPr>
              <a:t>أ</a:t>
            </a:r>
            <a:r>
              <a:rPr lang="ar-SA" sz="2000" dirty="0">
                <a:latin typeface="Alexandria" pitchFamily="2" charset="-78"/>
                <a:cs typeface="Alexandria" pitchFamily="2" charset="-78"/>
              </a:rPr>
              <a:t>نه يحل إشكالية التوسع الفني ويدعم الوضع المالي من خلال رسوم الطلبة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ويتضمن التغل</a:t>
            </a:r>
            <a:r>
              <a:rPr lang="ar-JO" sz="2000" dirty="0">
                <a:latin typeface="Alexandria" pitchFamily="2" charset="-78"/>
                <a:cs typeface="Alexandria" pitchFamily="2" charset="-78"/>
              </a:rPr>
              <a:t>ّ</a:t>
            </a:r>
            <a:r>
              <a:rPr lang="ar-SA" sz="2000" dirty="0">
                <a:latin typeface="Alexandria" pitchFamily="2" charset="-78"/>
                <a:cs typeface="Alexandria" pitchFamily="2" charset="-78"/>
              </a:rPr>
              <a:t>ب على الظروف الطلبة الذين لا يتمكنون بسبب مواقع سكناهم وعملهم من الالتحاق </a:t>
            </a:r>
            <a:r>
              <a:rPr lang="ar-JO" sz="2000" dirty="0">
                <a:latin typeface="Alexandria" pitchFamily="2" charset="-78"/>
                <a:cs typeface="Alexandria" pitchFamily="2" charset="-78"/>
              </a:rPr>
              <a:t>بالجامعات التقليدية،</a:t>
            </a:r>
            <a:r>
              <a:rPr lang="ar-SA" sz="2000" dirty="0">
                <a:latin typeface="Alexandria" pitchFamily="2" charset="-78"/>
                <a:cs typeface="Alexandria" pitchFamily="2" charset="-78"/>
              </a:rPr>
              <a:t> وقد تكون تجربة جامعة القدس المفتوحة هي </a:t>
            </a:r>
            <a:r>
              <a:rPr lang="ar-AE" sz="2000" dirty="0">
                <a:latin typeface="Alexandria" pitchFamily="2" charset="-78"/>
                <a:cs typeface="Alexandria" pitchFamily="2" charset="-78"/>
              </a:rPr>
              <a:t>إ</a:t>
            </a:r>
            <a:r>
              <a:rPr lang="ar-SA" sz="2000" dirty="0">
                <a:latin typeface="Alexandria" pitchFamily="2" charset="-78"/>
                <a:cs typeface="Alexandria" pitchFamily="2" charset="-78"/>
              </a:rPr>
              <a:t>حدى التجارب الناجحة في هذا النمط من أنماط التعليم</a:t>
            </a:r>
            <a:r>
              <a:rPr lang="ar-JO" sz="2000" dirty="0">
                <a:latin typeface="Alexandria" pitchFamily="2" charset="-78"/>
                <a:cs typeface="Alexandria" pitchFamily="2" charset="-78"/>
              </a:rPr>
              <a:t>.</a:t>
            </a:r>
            <a:endParaRPr lang="en-GB" sz="2000" dirty="0">
              <a:latin typeface="Alexandria" pitchFamily="2" charset="-78"/>
              <a:cs typeface="Alexandria" pitchFamily="2" charset="-78"/>
            </a:endParaRPr>
          </a:p>
          <a:p>
            <a:pPr algn="just"/>
            <a:endParaRPr lang="en-GB" sz="2000" dirty="0">
              <a:latin typeface="Alexandria" pitchFamily="2" charset="-78"/>
              <a:cs typeface="Alexandria" pitchFamily="2" charset="-78"/>
            </a:endParaRPr>
          </a:p>
          <a:p>
            <a:pPr lvl="0" algn="r" rtl="1" fontAlgn="base"/>
            <a:r>
              <a:rPr lang="ar-JO" sz="2000" dirty="0">
                <a:latin typeface="Alexandria" pitchFamily="2" charset="-78"/>
                <a:cs typeface="Alexandria" pitchFamily="2" charset="-78"/>
              </a:rPr>
              <a:t>- </a:t>
            </a:r>
            <a:r>
              <a:rPr lang="ar-JO" sz="2000" b="1" dirty="0">
                <a:latin typeface="Alexandria" pitchFamily="2" charset="-78"/>
                <a:cs typeface="Alexandria" pitchFamily="2" charset="-78"/>
              </a:rPr>
              <a:t>توفير</a:t>
            </a:r>
            <a:r>
              <a:rPr lang="ar-JO" sz="2000" dirty="0">
                <a:latin typeface="Alexandria" pitchFamily="2" charset="-78"/>
                <a:cs typeface="Alexandria" pitchFamily="2" charset="-78"/>
              </a:rPr>
              <a:t> </a:t>
            </a:r>
            <a:r>
              <a:rPr lang="ar-SA" sz="2000" b="1" dirty="0">
                <a:latin typeface="Alexandria" pitchFamily="2" charset="-78"/>
                <a:cs typeface="Alexandria" pitchFamily="2" charset="-78"/>
              </a:rPr>
              <a:t>التعليم عن بعد </a:t>
            </a:r>
            <a:r>
              <a:rPr lang="ar-SA" sz="2000" dirty="0">
                <a:latin typeface="Alexandria" pitchFamily="2" charset="-78"/>
                <a:cs typeface="Alexandria" pitchFamily="2" charset="-78"/>
              </a:rPr>
              <a:t>وهو أحد الأنماط التي تعتمد على حصول المتعل</a:t>
            </a:r>
            <a:r>
              <a:rPr lang="ar-JO" sz="2000" dirty="0">
                <a:latin typeface="Alexandria" pitchFamily="2" charset="-78"/>
                <a:cs typeface="Alexandria" pitchFamily="2" charset="-78"/>
              </a:rPr>
              <a:t>ّ</a:t>
            </a:r>
            <a:r>
              <a:rPr lang="ar-SA" sz="2000" dirty="0">
                <a:latin typeface="Alexandria" pitchFamily="2" charset="-78"/>
                <a:cs typeface="Alexandria" pitchFamily="2" charset="-78"/>
              </a:rPr>
              <a:t>م على المعرفة والتعلم من خلال وسائل التعليم وتقنياته كالانترنت</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أي توفير أي توفير شروط العملية التعليمية معلم متعلم زمان باستثناء المكان وفيما يتعلق ببعد التمويل تحديدا فإن هذا البديل قليل الكلفة لأنه لا يقتضي انشاء مباني أو مختبرات أو تسهيلات تعليمية فضلا</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عن </a:t>
            </a:r>
            <a:r>
              <a:rPr lang="ar-AE" sz="2000" dirty="0">
                <a:latin typeface="Alexandria" pitchFamily="2" charset="-78"/>
                <a:cs typeface="Alexandria" pitchFamily="2" charset="-78"/>
              </a:rPr>
              <a:t>أ</a:t>
            </a:r>
            <a:r>
              <a:rPr lang="ar-SA" sz="2000" dirty="0">
                <a:latin typeface="Alexandria" pitchFamily="2" charset="-78"/>
                <a:cs typeface="Alexandria" pitchFamily="2" charset="-78"/>
              </a:rPr>
              <a:t>نه يحل</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مشكلة للطلبة الغير قادرين على توفير كلفة التعليم التقليدي</a:t>
            </a:r>
            <a:r>
              <a:rPr lang="ar-JO" sz="2000" dirty="0">
                <a:latin typeface="Alexandria" pitchFamily="2" charset="-78"/>
                <a:cs typeface="Alexandria" pitchFamily="2" charset="-78"/>
              </a:rPr>
              <a:t>.</a:t>
            </a:r>
            <a:br>
              <a:rPr lang="en-GB" sz="2000" dirty="0">
                <a:latin typeface="Alexandria" pitchFamily="2" charset="-78"/>
                <a:cs typeface="Alexandria" pitchFamily="2" charset="-78"/>
              </a:rPr>
            </a:br>
            <a:endParaRPr lang="en-GB"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 </a:t>
            </a:r>
            <a:r>
              <a:rPr lang="ar-JO" sz="2000" b="1" dirty="0">
                <a:latin typeface="Alexandria" pitchFamily="2" charset="-78"/>
                <a:cs typeface="Alexandria" pitchFamily="2" charset="-78"/>
              </a:rPr>
              <a:t>توفير</a:t>
            </a:r>
            <a:r>
              <a:rPr lang="ar-JO" sz="2000" dirty="0">
                <a:latin typeface="Alexandria" pitchFamily="2" charset="-78"/>
                <a:cs typeface="Alexandria" pitchFamily="2" charset="-78"/>
              </a:rPr>
              <a:t> </a:t>
            </a:r>
            <a:r>
              <a:rPr lang="ar-SA" sz="2000" b="1" dirty="0">
                <a:latin typeface="Alexandria" pitchFamily="2" charset="-78"/>
                <a:cs typeface="Alexandria" pitchFamily="2" charset="-78"/>
              </a:rPr>
              <a:t>الجامعات الافتراضية </a:t>
            </a:r>
            <a:r>
              <a:rPr lang="ar-SA" sz="2000" dirty="0">
                <a:latin typeface="Alexandria" pitchFamily="2" charset="-78"/>
                <a:cs typeface="Alexandria" pitchFamily="2" charset="-78"/>
              </a:rPr>
              <a:t>وهي بديل قائم على استثمار تكنولوجيا المعلومات والاتصالات ويسمى هذا النوع من المؤسسات الافتراضية لأنها لا </a:t>
            </a:r>
            <a:r>
              <a:rPr lang="ar-JO" sz="2000" dirty="0">
                <a:latin typeface="Alexandria" pitchFamily="2" charset="-78"/>
                <a:cs typeface="Alexandria" pitchFamily="2" charset="-78"/>
              </a:rPr>
              <a:t>تتطلّب ضرورة </a:t>
            </a:r>
            <a:r>
              <a:rPr lang="ar-SA" sz="2000" dirty="0">
                <a:latin typeface="Alexandria" pitchFamily="2" charset="-78"/>
                <a:cs typeface="Alexandria" pitchFamily="2" charset="-78"/>
              </a:rPr>
              <a:t>توف</a:t>
            </a:r>
            <a:r>
              <a:rPr lang="ar-JO" sz="2000" dirty="0">
                <a:latin typeface="Alexandria" pitchFamily="2" charset="-78"/>
                <a:cs typeface="Alexandria" pitchFamily="2" charset="-78"/>
              </a:rPr>
              <a:t>ّ</a:t>
            </a:r>
            <a:r>
              <a:rPr lang="ar-SA" sz="2000" dirty="0">
                <a:latin typeface="Alexandria" pitchFamily="2" charset="-78"/>
                <a:cs typeface="Alexandria" pitchFamily="2" charset="-78"/>
              </a:rPr>
              <a:t>ر مباني </a:t>
            </a:r>
            <a:r>
              <a:rPr lang="ar-JO" sz="2000" dirty="0">
                <a:latin typeface="Alexandria" pitchFamily="2" charset="-78"/>
                <a:cs typeface="Alexandria" pitchFamily="2" charset="-78"/>
              </a:rPr>
              <a:t>أو</a:t>
            </a:r>
            <a:r>
              <a:rPr lang="ar-SA" sz="2000" dirty="0">
                <a:latin typeface="Alexandria" pitchFamily="2" charset="-78"/>
                <a:cs typeface="Alexandria" pitchFamily="2" charset="-78"/>
              </a:rPr>
              <a:t> مكاتب </a:t>
            </a:r>
            <a:r>
              <a:rPr lang="ar-JO" sz="2000" dirty="0">
                <a:latin typeface="Alexandria" pitchFamily="2" charset="-78"/>
                <a:cs typeface="Alexandria" pitchFamily="2" charset="-78"/>
              </a:rPr>
              <a:t>أو</a:t>
            </a:r>
            <a:r>
              <a:rPr lang="ar-SA" sz="2000" dirty="0">
                <a:latin typeface="Alexandria" pitchFamily="2" charset="-78"/>
                <a:cs typeface="Alexandria" pitchFamily="2" charset="-78"/>
              </a:rPr>
              <a:t> مختبرات </a:t>
            </a:r>
            <a:r>
              <a:rPr lang="ar-JO" sz="2000" dirty="0">
                <a:latin typeface="Alexandria" pitchFamily="2" charset="-78"/>
                <a:cs typeface="Alexandria" pitchFamily="2" charset="-78"/>
              </a:rPr>
              <a:t>أو</a:t>
            </a:r>
            <a:r>
              <a:rPr lang="ar-SA" sz="2000" dirty="0">
                <a:latin typeface="Alexandria" pitchFamily="2" charset="-78"/>
                <a:cs typeface="Alexandria" pitchFamily="2" charset="-78"/>
              </a:rPr>
              <a:t> ملاعب </a:t>
            </a:r>
            <a:r>
              <a:rPr lang="ar-JO" sz="2000" dirty="0">
                <a:latin typeface="Alexandria" pitchFamily="2" charset="-78"/>
                <a:cs typeface="Alexandria" pitchFamily="2" charset="-78"/>
              </a:rPr>
              <a:t> للطلبة.</a:t>
            </a:r>
            <a:endParaRPr lang="en-GB" sz="20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FFF07BA1-ACFF-1A1D-73C6-BFBB4ED465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2992963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551384" y="1268760"/>
            <a:ext cx="11242490" cy="5016758"/>
          </a:xfrm>
          <a:prstGeom prst="rect">
            <a:avLst/>
          </a:prstGeom>
        </p:spPr>
        <p:txBody>
          <a:bodyPr wrap="square">
            <a:spAutoFit/>
          </a:bodyPr>
          <a:lstStyle/>
          <a:p>
            <a:pPr lvl="0" algn="just" rtl="1" fontAlgn="base"/>
            <a:r>
              <a:rPr lang="ar-JO" sz="2000" dirty="0">
                <a:latin typeface="Alexandria" pitchFamily="2" charset="-78"/>
                <a:cs typeface="Alexandria" pitchFamily="2" charset="-78"/>
              </a:rPr>
              <a:t>- </a:t>
            </a:r>
            <a:r>
              <a:rPr lang="ar-SA" sz="2000" b="1" dirty="0">
                <a:latin typeface="Alexandria" pitchFamily="2" charset="-78"/>
                <a:cs typeface="Alexandria" pitchFamily="2" charset="-78"/>
              </a:rPr>
              <a:t>رفع الرسوم الدراسية على الطلبة  القادرين مادي</a:t>
            </a:r>
            <a:r>
              <a:rPr lang="ar-JO" sz="2000" b="1" dirty="0">
                <a:latin typeface="Alexandria" pitchFamily="2" charset="-78"/>
                <a:cs typeface="Alexandria" pitchFamily="2" charset="-78"/>
              </a:rPr>
              <a:t>ً</a:t>
            </a:r>
            <a:r>
              <a:rPr lang="ar-SA" sz="2000" b="1" dirty="0">
                <a:latin typeface="Alexandria" pitchFamily="2" charset="-78"/>
                <a:cs typeface="Alexandria" pitchFamily="2" charset="-78"/>
              </a:rPr>
              <a:t>ا </a:t>
            </a:r>
            <a:r>
              <a:rPr lang="ar-SA" sz="2000" dirty="0">
                <a:latin typeface="Alexandria" pitchFamily="2" charset="-78"/>
                <a:cs typeface="Alexandria" pitchFamily="2" charset="-78"/>
              </a:rPr>
              <a:t>والملتحقين  بمؤسسات التعليم العالي ليتحمل كلفته التعليمية</a:t>
            </a:r>
            <a:r>
              <a:rPr lang="ar-AE" sz="2000" dirty="0">
                <a:latin typeface="Alexandria" pitchFamily="2" charset="-78"/>
                <a:cs typeface="Alexandria" pitchFamily="2" charset="-78"/>
              </a:rPr>
              <a:t>،</a:t>
            </a:r>
            <a:r>
              <a:rPr lang="ar-SA" sz="2000" dirty="0">
                <a:latin typeface="Alexandria" pitchFamily="2" charset="-78"/>
                <a:cs typeface="Alexandria" pitchFamily="2" charset="-78"/>
              </a:rPr>
              <a:t> فمن المعلوم </a:t>
            </a:r>
            <a:r>
              <a:rPr lang="ar-AE" sz="2000" dirty="0">
                <a:latin typeface="Alexandria" pitchFamily="2" charset="-78"/>
                <a:cs typeface="Alexandria" pitchFamily="2" charset="-78"/>
              </a:rPr>
              <a:t>أ</a:t>
            </a:r>
            <a:r>
              <a:rPr lang="ar-SA" sz="2000" dirty="0">
                <a:latin typeface="Alexandria" pitchFamily="2" charset="-78"/>
                <a:cs typeface="Alexandria" pitchFamily="2" charset="-78"/>
              </a:rPr>
              <a:t>ن المجتمع من خلال الحكومة تدعم الطالب غير القادر أو الفقير في كلفته التعليمية من خلال دفع جزء من تكاليف دراستهم وبنفس الوقت ذلك يدفع الطلب لمزيد من الاجتهاد فضلا</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عن انه يقلل الهدر</a:t>
            </a:r>
            <a:r>
              <a:rPr lang="ar-JO" sz="2000" dirty="0">
                <a:latin typeface="Alexandria" pitchFamily="2" charset="-78"/>
                <a:cs typeface="Alexandria" pitchFamily="2" charset="-78"/>
              </a:rPr>
              <a:t>.</a:t>
            </a:r>
            <a:endParaRPr lang="en-GB" sz="2000" dirty="0">
              <a:latin typeface="Alexandria" pitchFamily="2" charset="-78"/>
              <a:cs typeface="Alexandria" pitchFamily="2" charset="-78"/>
            </a:endParaRPr>
          </a:p>
          <a:p>
            <a:pPr algn="just"/>
            <a:endParaRPr lang="en-GB" sz="2000" dirty="0">
              <a:latin typeface="Alexandria" pitchFamily="2" charset="-78"/>
              <a:cs typeface="Alexandria" pitchFamily="2" charset="-78"/>
            </a:endParaRPr>
          </a:p>
          <a:p>
            <a:pPr lvl="0" algn="just" rtl="1" fontAlgn="base"/>
            <a:r>
              <a:rPr lang="ar-JO" sz="2000" dirty="0">
                <a:latin typeface="Alexandria" pitchFamily="2" charset="-78"/>
                <a:cs typeface="Alexandria" pitchFamily="2" charset="-78"/>
              </a:rPr>
              <a:t>- </a:t>
            </a:r>
            <a:r>
              <a:rPr lang="ar-SA" sz="2000" b="1" dirty="0">
                <a:latin typeface="Alexandria" pitchFamily="2" charset="-78"/>
                <a:cs typeface="Alexandria" pitchFamily="2" charset="-78"/>
              </a:rPr>
              <a:t>فرض ضرائب لمصلحة التعليم العالي </a:t>
            </a:r>
            <a:r>
              <a:rPr lang="ar-SA" sz="2000" dirty="0">
                <a:latin typeface="Alexandria" pitchFamily="2" charset="-78"/>
                <a:cs typeface="Alexandria" pitchFamily="2" charset="-78"/>
              </a:rPr>
              <a:t>وقد تكون هذه الضرائب على شكل رسوم على بيع العقارات أو رسوم جمركية على البضائع أو رسوم على </a:t>
            </a:r>
            <a:r>
              <a:rPr lang="ar-JO" sz="2000" dirty="0">
                <a:latin typeface="Alexandria" pitchFamily="2" charset="-78"/>
                <a:cs typeface="Alexandria" pitchFamily="2" charset="-78"/>
              </a:rPr>
              <a:t>إ</a:t>
            </a:r>
            <a:r>
              <a:rPr lang="ar-SA" sz="2000" dirty="0">
                <a:latin typeface="Alexandria" pitchFamily="2" charset="-78"/>
                <a:cs typeface="Alexandria" pitchFamily="2" charset="-78"/>
              </a:rPr>
              <a:t>نجاز معاملات المواطنين بشكل عام</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وتلجأ كثير من الدول المتقدمة بفرض مثل هذه الضرائب ففي فرنسا مثلا يخضع لهذه الضريبة كل مواطن تنطبق عليه شروط دفع الضرائب وفي بريطانيا تدفع تدفع مثل هذه الضرائب مؤسسات الإنتاج والشركات والمصانع التي تفيد من خريجي التعليم العالي</a:t>
            </a:r>
            <a:r>
              <a:rPr lang="ar-JO" sz="2000" dirty="0">
                <a:latin typeface="Alexandria" pitchFamily="2" charset="-78"/>
                <a:cs typeface="Alexandria" pitchFamily="2" charset="-78"/>
              </a:rPr>
              <a:t>.</a:t>
            </a:r>
            <a:endParaRPr lang="en-GB"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a:p>
            <a:pPr algn="r"/>
            <a:r>
              <a:rPr lang="ar-JO" sz="2000" dirty="0">
                <a:latin typeface="Alexandria" pitchFamily="2" charset="-78"/>
                <a:cs typeface="Alexandria" pitchFamily="2" charset="-78"/>
              </a:rPr>
              <a:t>- </a:t>
            </a:r>
            <a:r>
              <a:rPr lang="ar-SA" sz="2000" b="1" dirty="0">
                <a:latin typeface="Alexandria" pitchFamily="2" charset="-78"/>
                <a:cs typeface="Alexandria" pitchFamily="2" charset="-78"/>
              </a:rPr>
              <a:t>تكريس المشاركة المجتمعية </a:t>
            </a:r>
            <a:r>
              <a:rPr lang="ar-SA" sz="2000" dirty="0">
                <a:latin typeface="Alexandria" pitchFamily="2" charset="-78"/>
                <a:cs typeface="Alexandria" pitchFamily="2" charset="-78"/>
              </a:rPr>
              <a:t>وذلك من خلال الهبات والتبرعات واستثمار أموال الوقف وفيما يتعلق بهذا الأخير فقد كان رافد</a:t>
            </a:r>
            <a:r>
              <a:rPr lang="ar-JO" sz="2000" dirty="0">
                <a:latin typeface="Alexandria" pitchFamily="2" charset="-78"/>
                <a:cs typeface="Alexandria" pitchFamily="2" charset="-78"/>
              </a:rPr>
              <a:t>ً</a:t>
            </a:r>
            <a:r>
              <a:rPr lang="ar-SA" sz="2000" dirty="0">
                <a:latin typeface="Alexandria" pitchFamily="2" charset="-78"/>
                <a:cs typeface="Alexandria" pitchFamily="2" charset="-78"/>
              </a:rPr>
              <a:t>ا مهم</a:t>
            </a:r>
            <a:r>
              <a:rPr lang="ar-JO" sz="2000" dirty="0">
                <a:latin typeface="Alexandria" pitchFamily="2" charset="-78"/>
                <a:cs typeface="Alexandria" pitchFamily="2" charset="-78"/>
              </a:rPr>
              <a:t>ً</a:t>
            </a:r>
            <a:r>
              <a:rPr lang="ar-SA" sz="2000" dirty="0">
                <a:latin typeface="Alexandria" pitchFamily="2" charset="-78"/>
                <a:cs typeface="Alexandria" pitchFamily="2" charset="-78"/>
              </a:rPr>
              <a:t>ا جد</a:t>
            </a:r>
            <a:r>
              <a:rPr lang="ar-JO" sz="2000" dirty="0">
                <a:latin typeface="Alexandria" pitchFamily="2" charset="-78"/>
                <a:cs typeface="Alexandria" pitchFamily="2" charset="-78"/>
              </a:rPr>
              <a:t>ً</a:t>
            </a:r>
            <a:r>
              <a:rPr lang="ar-SA" sz="2000" dirty="0">
                <a:latin typeface="Alexandria" pitchFamily="2" charset="-78"/>
                <a:cs typeface="Alexandria" pitchFamily="2" charset="-78"/>
              </a:rPr>
              <a:t>ا  في العصور الإسلامية الزاهية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وفي الدول الغربية تعتبر الهبات والتبرعات من الخريجين أو من غيرهم مصدر تمويل مهم للجامعات الغربية وهناك مؤسسات معينة معروفة في أمريكا مثل مؤسسة فورد وماك أرثر وغيرهما تنشئ مؤسسات بر</a:t>
            </a:r>
            <a:r>
              <a:rPr lang="ar-JO" sz="2000" dirty="0">
                <a:latin typeface="Alexandria" pitchFamily="2" charset="-78"/>
                <a:cs typeface="Alexandria" pitchFamily="2" charset="-78"/>
              </a:rPr>
              <a:t>أ</a:t>
            </a:r>
            <a:r>
              <a:rPr lang="ar-SA" sz="2000" dirty="0">
                <a:latin typeface="Alexandria" pitchFamily="2" charset="-78"/>
                <a:cs typeface="Alexandria" pitchFamily="2" charset="-78"/>
              </a:rPr>
              <a:t>س مال كبير تصرف عوائده لدعم التعليم العالي ورفع سويته</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GB" sz="2000" dirty="0">
              <a:latin typeface="Alexandria" pitchFamily="2" charset="-78"/>
              <a:cs typeface="Alexandria" pitchFamily="2" charset="-78"/>
            </a:endParaRPr>
          </a:p>
        </p:txBody>
      </p:sp>
      <p:sp>
        <p:nvSpPr>
          <p:cNvPr id="10" name="Google Shape;145;p3"/>
          <p:cNvSpPr txBox="1"/>
          <p:nvPr/>
        </p:nvSpPr>
        <p:spPr>
          <a:xfrm>
            <a:off x="2063552" y="523759"/>
            <a:ext cx="6768752" cy="400069"/>
          </a:xfrm>
          <a:prstGeom prst="rect">
            <a:avLst/>
          </a:prstGeom>
          <a:noFill/>
          <a:ln>
            <a:noFill/>
          </a:ln>
        </p:spPr>
        <p:txBody>
          <a:bodyPr spcFirstLastPara="1" wrap="square" lIns="91425" tIns="45700" rIns="91425" bIns="45700" anchor="t" anchorCtr="0">
            <a:spAutoFit/>
          </a:bodyPr>
          <a:lstStyle/>
          <a:p>
            <a:pPr lvl="0" algn="ctr"/>
            <a:r>
              <a:rPr lang="ar-JO" sz="2000" b="1" dirty="0">
                <a:solidFill>
                  <a:srgbClr val="00B0F0"/>
                </a:solidFill>
                <a:latin typeface="Alexandria" pitchFamily="2" charset="-78"/>
                <a:cs typeface="Alexandria" pitchFamily="2" charset="-78"/>
                <a:sym typeface="Tajawal Medium"/>
              </a:rPr>
              <a:t>رؤى ومقترحات لتجاوز أزمة التمويل في التعليم العالي</a:t>
            </a:r>
            <a:endParaRPr sz="2000" b="1" dirty="0">
              <a:solidFill>
                <a:srgbClr val="00B0F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7D5D9217-9FDA-20D0-A753-AAF978FBE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26058097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807283" y="633721"/>
            <a:ext cx="5808997"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rgbClr val="00B0F0"/>
                </a:solidFill>
                <a:latin typeface="Alexandria" pitchFamily="2" charset="-78"/>
                <a:cs typeface="Alexandria" pitchFamily="2" charset="-78"/>
                <a:sym typeface="Tajawal Medium"/>
              </a:rPr>
              <a:t>الاستثمار في مؤسسات التعليم العالي</a:t>
            </a:r>
            <a:endParaRPr b="1" dirty="0">
              <a:solidFill>
                <a:srgbClr val="00B0F0"/>
              </a:solidFill>
              <a:latin typeface="Alexandria" pitchFamily="2" charset="-78"/>
              <a:cs typeface="Alexandria" pitchFamily="2" charset="-78"/>
            </a:endParaRPr>
          </a:p>
        </p:txBody>
      </p:sp>
      <p:sp>
        <p:nvSpPr>
          <p:cNvPr id="2" name="Rectangle 1"/>
          <p:cNvSpPr/>
          <p:nvPr/>
        </p:nvSpPr>
        <p:spPr>
          <a:xfrm>
            <a:off x="3647728" y="1844824"/>
            <a:ext cx="8142004" cy="3728778"/>
          </a:xfrm>
          <a:prstGeom prst="rect">
            <a:avLst/>
          </a:prstGeom>
        </p:spPr>
        <p:txBody>
          <a:bodyPr wrap="square">
            <a:spAutoFit/>
          </a:bodyPr>
          <a:lstStyle/>
          <a:p>
            <a:pPr algn="just" rtl="1">
              <a:lnSpc>
                <a:spcPct val="107000"/>
              </a:lnSpc>
              <a:spcAft>
                <a:spcPts val="800"/>
              </a:spcAft>
            </a:pPr>
            <a:r>
              <a:rPr lang="ar-JO" altLang="en-US" sz="2400" b="1" dirty="0">
                <a:solidFill>
                  <a:srgbClr val="00B0F0"/>
                </a:solidFill>
                <a:latin typeface="Alexandria" pitchFamily="2" charset="-78"/>
                <a:cs typeface="Alexandria" pitchFamily="2" charset="-78"/>
              </a:rPr>
              <a:t>مقدمة</a:t>
            </a:r>
            <a:r>
              <a:rPr lang="ar-JO" altLang="en-US" sz="2400" b="1" dirty="0">
                <a:solidFill>
                  <a:schemeClr val="accent2">
                    <a:lumMod val="50000"/>
                  </a:schemeClr>
                </a:solidFill>
                <a:latin typeface="Alexandria" pitchFamily="2" charset="-78"/>
                <a:cs typeface="Alexandria" pitchFamily="2" charset="-78"/>
              </a:rPr>
              <a:t>:</a:t>
            </a:r>
          </a:p>
          <a:p>
            <a:pPr algn="just" rtl="1">
              <a:lnSpc>
                <a:spcPct val="107000"/>
              </a:lnSpc>
              <a:spcAft>
                <a:spcPts val="800"/>
              </a:spcAft>
            </a:pPr>
            <a:r>
              <a:rPr lang="ar-JO" altLang="en-US" sz="2400" b="1" dirty="0">
                <a:latin typeface="Alexandria" pitchFamily="2" charset="-78"/>
                <a:cs typeface="Alexandria" pitchFamily="2" charset="-78"/>
              </a:rPr>
              <a:t> </a:t>
            </a:r>
            <a:r>
              <a:rPr lang="ar-SA" sz="2400" dirty="0">
                <a:latin typeface="Alexandria" pitchFamily="2" charset="-78"/>
                <a:cs typeface="Alexandria" pitchFamily="2" charset="-78"/>
              </a:rPr>
              <a:t>إن مفهوم الاستثمار اليوم يتعد</a:t>
            </a:r>
            <a:r>
              <a:rPr lang="ar-JO" sz="2400" dirty="0">
                <a:latin typeface="Alexandria" pitchFamily="2" charset="-78"/>
                <a:cs typeface="Alexandria" pitchFamily="2" charset="-78"/>
              </a:rPr>
              <a:t>ّ</a:t>
            </a:r>
            <a:r>
              <a:rPr lang="ar-SA" sz="2400" dirty="0">
                <a:latin typeface="Alexandria" pitchFamily="2" charset="-78"/>
                <a:cs typeface="Alexandria" pitchFamily="2" charset="-78"/>
              </a:rPr>
              <a:t>ى الاستثمار في رأس المال فقط، إلى الاستثمار في رأس المال البشري</a:t>
            </a:r>
            <a:r>
              <a:rPr lang="ar-AE" sz="2400" dirty="0">
                <a:latin typeface="Alexandria" pitchFamily="2" charset="-78"/>
                <a:cs typeface="Alexandria" pitchFamily="2" charset="-78"/>
              </a:rPr>
              <a:t>،</a:t>
            </a:r>
            <a:r>
              <a:rPr lang="ar-SA" sz="2400" dirty="0">
                <a:latin typeface="Alexandria" pitchFamily="2" charset="-78"/>
                <a:cs typeface="Alexandria" pitchFamily="2" charset="-78"/>
              </a:rPr>
              <a:t> وهذا الاتجاه المستحدث ينظر إلى الفرد باعتباره هو المصدر </a:t>
            </a:r>
            <a:r>
              <a:rPr lang="ar-JO" sz="2400" dirty="0">
                <a:latin typeface="Alexandria" pitchFamily="2" charset="-78"/>
                <a:cs typeface="Alexandria" pitchFamily="2" charset="-78"/>
              </a:rPr>
              <a:t>ا</a:t>
            </a:r>
            <a:r>
              <a:rPr lang="ar-SA" sz="2400" dirty="0">
                <a:latin typeface="Alexandria" pitchFamily="2" charset="-78"/>
                <a:cs typeface="Alexandria" pitchFamily="2" charset="-78"/>
              </a:rPr>
              <a:t>لأكثر أهمية في عملية الاستثمار ككل، بل إنه يتعد</a:t>
            </a:r>
            <a:r>
              <a:rPr lang="ar-JO" sz="2400" dirty="0">
                <a:latin typeface="Alexandria" pitchFamily="2" charset="-78"/>
                <a:cs typeface="Alexandria" pitchFamily="2" charset="-78"/>
              </a:rPr>
              <a:t>ّ</a:t>
            </a:r>
            <a:r>
              <a:rPr lang="ar-SA" sz="2400" dirty="0">
                <a:latin typeface="Alexandria" pitchFamily="2" charset="-78"/>
                <a:cs typeface="Alexandria" pitchFamily="2" charset="-78"/>
              </a:rPr>
              <a:t>ى أهمية المال </a:t>
            </a:r>
            <a:r>
              <a:rPr lang="ar-AE" sz="2400" dirty="0">
                <a:latin typeface="Alexandria" pitchFamily="2" charset="-78"/>
                <a:cs typeface="Alexandria" pitchFamily="2" charset="-78"/>
              </a:rPr>
              <a:t>حيث </a:t>
            </a:r>
            <a:r>
              <a:rPr lang="ar-SA" sz="2400" dirty="0">
                <a:latin typeface="Alexandria" pitchFamily="2" charset="-78"/>
                <a:cs typeface="Alexandria" pitchFamily="2" charset="-78"/>
              </a:rPr>
              <a:t>يعتبر الأفراد مصدر</a:t>
            </a:r>
            <a:r>
              <a:rPr lang="ar-JO" sz="2400" dirty="0">
                <a:latin typeface="Alexandria" pitchFamily="2" charset="-78"/>
                <a:cs typeface="Alexandria" pitchFamily="2" charset="-78"/>
              </a:rPr>
              <a:t>ً</a:t>
            </a:r>
            <a:r>
              <a:rPr lang="ar-SA" sz="2400" dirty="0">
                <a:latin typeface="Alexandria" pitchFamily="2" charset="-78"/>
                <a:cs typeface="Alexandria" pitchFamily="2" charset="-78"/>
              </a:rPr>
              <a:t>ا رئيس</a:t>
            </a:r>
            <a:r>
              <a:rPr lang="ar-JO" sz="2400" dirty="0">
                <a:latin typeface="Alexandria" pitchFamily="2" charset="-78"/>
                <a:cs typeface="Alexandria" pitchFamily="2" charset="-78"/>
              </a:rPr>
              <a:t>ً</a:t>
            </a:r>
            <a:r>
              <a:rPr lang="ar-SA" sz="2400" dirty="0">
                <a:latin typeface="Alexandria" pitchFamily="2" charset="-78"/>
                <a:cs typeface="Alexandria" pitchFamily="2" charset="-78"/>
              </a:rPr>
              <a:t>ا للنمو الاقتصادي، وعليه فإن العديد من الدول الغربية ثم تلتها الدول العربية حديث</a:t>
            </a:r>
            <a:r>
              <a:rPr lang="ar-JO" sz="2400" dirty="0">
                <a:latin typeface="Alexandria" pitchFamily="2" charset="-78"/>
                <a:cs typeface="Alexandria" pitchFamily="2" charset="-78"/>
              </a:rPr>
              <a:t>ً</a:t>
            </a:r>
            <a:r>
              <a:rPr lang="ar-SA" sz="2400" dirty="0">
                <a:latin typeface="Alexandria" pitchFamily="2" charset="-78"/>
                <a:cs typeface="Alexandria" pitchFamily="2" charset="-78"/>
              </a:rPr>
              <a:t>ا قد اتجهت إلى </a:t>
            </a:r>
            <a:r>
              <a:rPr lang="ar-SA" sz="2400" b="1" dirty="0">
                <a:latin typeface="Alexandria" pitchFamily="2" charset="-78"/>
                <a:cs typeface="Alexandria" pitchFamily="2" charset="-78"/>
              </a:rPr>
              <a:t>الاستثمار في تعليم الأفراد باعتبارهم </a:t>
            </a:r>
            <a:r>
              <a:rPr lang="ar-JO" sz="2400" b="1" dirty="0">
                <a:latin typeface="Alexandria" pitchFamily="2" charset="-78"/>
                <a:cs typeface="Alexandria" pitchFamily="2" charset="-78"/>
              </a:rPr>
              <a:t>أساس </a:t>
            </a:r>
            <a:r>
              <a:rPr lang="ar-SA" sz="2400" b="1" dirty="0">
                <a:latin typeface="Alexandria" pitchFamily="2" charset="-78"/>
                <a:cs typeface="Alexandria" pitchFamily="2" charset="-78"/>
              </a:rPr>
              <a:t>النمو الاقتصادي</a:t>
            </a:r>
            <a:r>
              <a:rPr lang="ar-JO" sz="2400" b="1" dirty="0">
                <a:latin typeface="Alexandria" pitchFamily="2" charset="-78"/>
                <a:cs typeface="Alexandria" pitchFamily="2" charset="-78"/>
              </a:rPr>
              <a:t>.</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748" y="1762281"/>
            <a:ext cx="2132535" cy="2201964"/>
          </a:xfrm>
          <a:prstGeom prst="rect">
            <a:avLst/>
          </a:prstGeom>
          <a:effectLst>
            <a:outerShdw blurRad="50800" dist="50800" dir="5400000" sx="111000" sy="111000" algn="ctr" rotWithShape="0">
              <a:schemeClr val="accent1"/>
            </a:outerShdw>
          </a:effectLst>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2883" y="3994737"/>
            <a:ext cx="2376264" cy="1743187"/>
          </a:xfrm>
          <a:prstGeom prst="rect">
            <a:avLst/>
          </a:prstGeom>
        </p:spPr>
      </p:pic>
      <p:pic>
        <p:nvPicPr>
          <p:cNvPr id="4" name="Graphic 21">
            <a:extLst>
              <a:ext uri="{FF2B5EF4-FFF2-40B4-BE49-F238E27FC236}">
                <a16:creationId xmlns:a16="http://schemas.microsoft.com/office/drawing/2014/main" id="{8E72F4C0-A3F5-E9E0-9D84-4301054303C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6872710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639616" y="795424"/>
            <a:ext cx="4898209"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rgbClr val="00B0F0"/>
                </a:solidFill>
                <a:latin typeface="Alexandria" pitchFamily="2" charset="-78"/>
                <a:cs typeface="Alexandria" pitchFamily="2" charset="-78"/>
                <a:sym typeface="Tajawal Medium"/>
              </a:rPr>
              <a:t>مفهوم الاستثمار في التعليم</a:t>
            </a:r>
            <a:endParaRPr b="1" dirty="0">
              <a:solidFill>
                <a:srgbClr val="00B0F0"/>
              </a:solidFill>
              <a:latin typeface="Alexandria" pitchFamily="2" charset="-78"/>
              <a:cs typeface="Alexandria" pitchFamily="2" charset="-78"/>
            </a:endParaRPr>
          </a:p>
        </p:txBody>
      </p:sp>
      <p:sp>
        <p:nvSpPr>
          <p:cNvPr id="5" name="Rectangle 4"/>
          <p:cNvSpPr/>
          <p:nvPr/>
        </p:nvSpPr>
        <p:spPr>
          <a:xfrm>
            <a:off x="3959019" y="1811383"/>
            <a:ext cx="7536160" cy="4401205"/>
          </a:xfrm>
          <a:prstGeom prst="rect">
            <a:avLst/>
          </a:prstGeom>
        </p:spPr>
        <p:txBody>
          <a:bodyPr wrap="square">
            <a:spAutoFit/>
          </a:bodyPr>
          <a:lstStyle/>
          <a:p>
            <a:pPr marL="342900" lvl="0" indent="-342900" algn="just" defTabSz="457200" rtl="1">
              <a:spcBef>
                <a:spcPts val="1000"/>
              </a:spcBef>
              <a:buClr>
                <a:srgbClr val="353535"/>
              </a:buClr>
              <a:buFont typeface="Wingdings 3" charset="2"/>
              <a:buChar char=""/>
            </a:pPr>
            <a:r>
              <a:rPr lang="ar-JO" sz="2800" b="1" kern="1200" dirty="0">
                <a:solidFill>
                  <a:prstClr val="black">
                    <a:lumMod val="75000"/>
                    <a:lumOff val="25000"/>
                  </a:prstClr>
                </a:solidFill>
                <a:latin typeface="Alexandria" pitchFamily="2" charset="-78"/>
                <a:ea typeface="Calibri" panose="020F0502020204030204" pitchFamily="34" charset="0"/>
                <a:cs typeface="Alexandria" pitchFamily="2" charset="-78"/>
              </a:rPr>
              <a:t>الاستثمار في التعليم </a:t>
            </a:r>
            <a:r>
              <a:rPr lang="ar-JO" sz="2800" kern="1200" dirty="0">
                <a:solidFill>
                  <a:prstClr val="black">
                    <a:lumMod val="75000"/>
                    <a:lumOff val="25000"/>
                  </a:prstClr>
                </a:solidFill>
                <a:latin typeface="Alexandria" pitchFamily="2" charset="-78"/>
                <a:ea typeface="Calibri" panose="020F0502020204030204" pitchFamily="34" charset="0"/>
                <a:cs typeface="Alexandria" pitchFamily="2" charset="-78"/>
              </a:rPr>
              <a:t>يعبر</a:t>
            </a:r>
            <a:r>
              <a:rPr lang="ar-AE" sz="2800" kern="1200" dirty="0">
                <a:solidFill>
                  <a:prstClr val="black">
                    <a:lumMod val="75000"/>
                    <a:lumOff val="25000"/>
                  </a:prstClr>
                </a:solidFill>
                <a:latin typeface="Alexandria" pitchFamily="2" charset="-78"/>
                <a:ea typeface="Calibri" panose="020F0502020204030204" pitchFamily="34" charset="0"/>
                <a:cs typeface="Alexandria" pitchFamily="2" charset="-78"/>
              </a:rPr>
              <a:t>ّ</a:t>
            </a:r>
            <a:r>
              <a:rPr lang="ar-JO" sz="2800" kern="1200" dirty="0">
                <a:solidFill>
                  <a:prstClr val="black">
                    <a:lumMod val="75000"/>
                    <a:lumOff val="25000"/>
                  </a:prstClr>
                </a:solidFill>
                <a:latin typeface="Alexandria" pitchFamily="2" charset="-78"/>
                <a:ea typeface="Calibri" panose="020F0502020204030204" pitchFamily="34" charset="0"/>
                <a:cs typeface="Alexandria" pitchFamily="2" charset="-78"/>
              </a:rPr>
              <a:t> عن استخدام الأموال أو سواها من الممتلكات في تحسين العملية التعليمية للمساهمة في بناء حياة راقية للفرد والمجتمع من خلال التوظيف الأمثل للإمكانيات، وترشيد التكاليف، وزيادة الموارد، وتنويع مصادر التمويل للمشروعات التربوية والتعليمية من خلال عمليات الاستثمار والمساهمات الخيرية وغيرها، وإجراء الدراسات الاقتصادية والتقييم الاقتصادي بهدف رفع الكفاءة الداخلية والخارجية.</a:t>
            </a:r>
            <a:endParaRPr lang="he-IL" sz="2800" kern="1200" dirty="0">
              <a:solidFill>
                <a:prstClr val="black">
                  <a:lumMod val="75000"/>
                  <a:lumOff val="25000"/>
                </a:prstClr>
              </a:solidFill>
              <a:latin typeface="Alexandria" pitchFamily="2" charset="-78"/>
              <a:ea typeface="+mn-ea"/>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92" y="2169264"/>
            <a:ext cx="3105150" cy="1985011"/>
          </a:xfrm>
          <a:prstGeom prst="rect">
            <a:avLst/>
          </a:prstGeom>
        </p:spPr>
      </p:pic>
      <p:pic>
        <p:nvPicPr>
          <p:cNvPr id="3" name="Graphic 21">
            <a:extLst>
              <a:ext uri="{FF2B5EF4-FFF2-40B4-BE49-F238E27FC236}">
                <a16:creationId xmlns:a16="http://schemas.microsoft.com/office/drawing/2014/main" id="{C5737D11-A141-1E80-B42F-CF49623C84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1162249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063552" y="476409"/>
            <a:ext cx="6866295" cy="954067"/>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tx1"/>
                </a:solidFill>
                <a:latin typeface="Alexandria" pitchFamily="2" charset="-78"/>
                <a:cs typeface="Alexandria" pitchFamily="2" charset="-78"/>
                <a:sym typeface="Tajawal Medium"/>
              </a:rPr>
              <a:t>الاستثمار في مجال التعليم هو استثمار طويل الأجل</a:t>
            </a:r>
            <a:r>
              <a:rPr lang="ar-AE" sz="2800" b="1" dirty="0">
                <a:solidFill>
                  <a:schemeClr val="tx1"/>
                </a:solidFill>
                <a:latin typeface="Alexandria" pitchFamily="2" charset="-78"/>
                <a:cs typeface="Alexandria" pitchFamily="2" charset="-78"/>
                <a:sym typeface="Tajawal Medium"/>
              </a:rPr>
              <a:t>، لماذا</a:t>
            </a:r>
            <a:r>
              <a:rPr lang="ar-JO" sz="2800" b="1" dirty="0">
                <a:solidFill>
                  <a:schemeClr val="tx1"/>
                </a:solidFill>
                <a:latin typeface="Alexandria" pitchFamily="2" charset="-78"/>
                <a:cs typeface="Alexandria" pitchFamily="2" charset="-78"/>
                <a:sym typeface="Tajawal Medium"/>
              </a:rPr>
              <a:t> ؟</a:t>
            </a:r>
            <a:endParaRPr sz="2800" b="1" dirty="0">
              <a:solidFill>
                <a:schemeClr val="tx1"/>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C199702D-525F-43D0-B339-E806613CC295}"/>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2955391" y="1987820"/>
            <a:ext cx="5686424" cy="1425186"/>
          </a:xfrm>
          <a:prstGeom prst="rect">
            <a:avLst/>
          </a:prstGeom>
        </p:spPr>
      </p:pic>
      <p:sp>
        <p:nvSpPr>
          <p:cNvPr id="3" name="Rectangle 2"/>
          <p:cNvSpPr/>
          <p:nvPr/>
        </p:nvSpPr>
        <p:spPr>
          <a:xfrm>
            <a:off x="2351584" y="3933056"/>
            <a:ext cx="7560840" cy="1909946"/>
          </a:xfrm>
          <a:prstGeom prst="rect">
            <a:avLst/>
          </a:prstGeom>
        </p:spPr>
        <p:txBody>
          <a:bodyPr wrap="square">
            <a:spAutoFit/>
          </a:bodyPr>
          <a:lstStyle/>
          <a:p>
            <a:pPr lvl="0" algn="just" rtl="1">
              <a:lnSpc>
                <a:spcPct val="107000"/>
              </a:lnSpc>
              <a:spcAft>
                <a:spcPts val="800"/>
              </a:spcAft>
            </a:pPr>
            <a:r>
              <a:rPr lang="ar-JO" sz="2800" b="1" dirty="0">
                <a:solidFill>
                  <a:srgbClr val="00B0F0"/>
                </a:solidFill>
                <a:latin typeface="Alexandria" pitchFamily="2" charset="-78"/>
                <a:cs typeface="Alexandria" pitchFamily="2" charset="-78"/>
              </a:rPr>
              <a:t>إن </a:t>
            </a:r>
            <a:r>
              <a:rPr lang="ar-SA" sz="2800" b="1" dirty="0">
                <a:solidFill>
                  <a:srgbClr val="00B0F0"/>
                </a:solidFill>
                <a:latin typeface="Alexandria" pitchFamily="2" charset="-78"/>
                <a:cs typeface="Alexandria" pitchFamily="2" charset="-78"/>
              </a:rPr>
              <a:t>الاستثمار في مجال التعليم هو استثمار طويل الأجل لا تظهر نتائجه سريعًا</a:t>
            </a:r>
            <a:r>
              <a:rPr lang="ar-SA" sz="2800" dirty="0">
                <a:solidFill>
                  <a:srgbClr val="00B0F0"/>
                </a:solidFill>
                <a:latin typeface="Alexandria" pitchFamily="2" charset="-78"/>
                <a:cs typeface="Alexandria" pitchFamily="2" charset="-78"/>
              </a:rPr>
              <a:t>، </a:t>
            </a:r>
            <a:r>
              <a:rPr lang="ar-SA" sz="2800" dirty="0">
                <a:latin typeface="Alexandria" pitchFamily="2" charset="-78"/>
                <a:cs typeface="Alexandria" pitchFamily="2" charset="-78"/>
              </a:rPr>
              <a:t>بل </a:t>
            </a:r>
            <a:r>
              <a:rPr lang="ar-JO" sz="2800" dirty="0">
                <a:latin typeface="Alexandria" pitchFamily="2" charset="-78"/>
                <a:cs typeface="Alexandria" pitchFamily="2" charset="-78"/>
              </a:rPr>
              <a:t>يحتاج إلى</a:t>
            </a:r>
            <a:r>
              <a:rPr lang="ar-SA" sz="2800" dirty="0">
                <a:latin typeface="Alexandria" pitchFamily="2" charset="-78"/>
                <a:cs typeface="Alexandria" pitchFamily="2" charset="-78"/>
              </a:rPr>
              <a:t> سنوات </a:t>
            </a:r>
            <a:r>
              <a:rPr lang="ar-AE" sz="2800" dirty="0">
                <a:latin typeface="Alexandria" pitchFamily="2" charset="-78"/>
                <a:cs typeface="Alexandria" pitchFamily="2" charset="-78"/>
              </a:rPr>
              <a:t>عديدة </a:t>
            </a:r>
            <a:r>
              <a:rPr lang="ar-SA" sz="2800" dirty="0">
                <a:latin typeface="Alexandria" pitchFamily="2" charset="-78"/>
                <a:cs typeface="Alexandria" pitchFamily="2" charset="-78"/>
              </a:rPr>
              <a:t>حتى يظهر المردود الاقتصادي</a:t>
            </a:r>
            <a:r>
              <a:rPr lang="ar-AE" sz="2800" dirty="0">
                <a:latin typeface="Alexandria" pitchFamily="2" charset="-78"/>
                <a:cs typeface="Alexandria" pitchFamily="2" charset="-78"/>
              </a:rPr>
              <a:t> والاجتماعي والثقافي</a:t>
            </a:r>
            <a:r>
              <a:rPr lang="ar-SA" sz="2800" dirty="0">
                <a:latin typeface="Alexandria" pitchFamily="2" charset="-78"/>
                <a:cs typeface="Alexandria" pitchFamily="2" charset="-78"/>
              </a:rPr>
              <a:t> </a:t>
            </a:r>
            <a:r>
              <a:rPr lang="ar-AE" sz="2800" dirty="0">
                <a:latin typeface="Alexandria" pitchFamily="2" charset="-78"/>
                <a:cs typeface="Alexandria" pitchFamily="2" charset="-78"/>
              </a:rPr>
              <a:t>....</a:t>
            </a:r>
            <a:endParaRPr lang="en-GB" sz="2800" dirty="0">
              <a:latin typeface="Alexandria" pitchFamily="2" charset="-78"/>
              <a:ea typeface="Calibri"/>
              <a:cs typeface="Alexandria" pitchFamily="2" charset="-78"/>
            </a:endParaRPr>
          </a:p>
        </p:txBody>
      </p:sp>
      <p:pic>
        <p:nvPicPr>
          <p:cNvPr id="4" name="Graphic 21">
            <a:extLst>
              <a:ext uri="{FF2B5EF4-FFF2-40B4-BE49-F238E27FC236}">
                <a16:creationId xmlns:a16="http://schemas.microsoft.com/office/drawing/2014/main" id="{488DBF41-BA54-CBB4-A84B-C24A8B814DA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31861360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1271464" y="737628"/>
            <a:ext cx="8424936" cy="461624"/>
          </a:xfrm>
          <a:prstGeom prst="rect">
            <a:avLst/>
          </a:prstGeom>
          <a:noFill/>
          <a:ln>
            <a:noFill/>
          </a:ln>
        </p:spPr>
        <p:txBody>
          <a:bodyPr spcFirstLastPara="1" wrap="square" lIns="91425" tIns="45700" rIns="91425" bIns="45700" anchor="t" anchorCtr="0">
            <a:spAutoFit/>
          </a:bodyPr>
          <a:lstStyle/>
          <a:p>
            <a:pPr lvl="0" algn="ctr"/>
            <a:r>
              <a:rPr lang="ar-SA" sz="2400" b="1" dirty="0">
                <a:solidFill>
                  <a:srgbClr val="00B0F0"/>
                </a:solidFill>
                <a:latin typeface="Alexandria" pitchFamily="2" charset="-78"/>
                <a:cs typeface="Alexandria" pitchFamily="2" charset="-78"/>
              </a:rPr>
              <a:t>الاستثمار في مجال التعليم</a:t>
            </a:r>
            <a:endParaRPr b="1" dirty="0">
              <a:solidFill>
                <a:srgbClr val="00B0F0"/>
              </a:solidFill>
              <a:latin typeface="Alexandria" pitchFamily="2" charset="-78"/>
              <a:cs typeface="Alexandria" pitchFamily="2" charset="-78"/>
            </a:endParaRPr>
          </a:p>
        </p:txBody>
      </p:sp>
      <p:sp>
        <p:nvSpPr>
          <p:cNvPr id="2" name="Rectangle 1"/>
          <p:cNvSpPr/>
          <p:nvPr/>
        </p:nvSpPr>
        <p:spPr>
          <a:xfrm>
            <a:off x="4356460" y="1844824"/>
            <a:ext cx="7416440" cy="5137112"/>
          </a:xfrm>
          <a:prstGeom prst="rect">
            <a:avLst/>
          </a:prstGeom>
        </p:spPr>
        <p:txBody>
          <a:bodyPr wrap="square">
            <a:spAutoFit/>
          </a:bodyPr>
          <a:lstStyle/>
          <a:p>
            <a:pPr lvl="0" algn="just" defTabSz="457200" rtl="1">
              <a:lnSpc>
                <a:spcPct val="107000"/>
              </a:lnSpc>
              <a:spcBef>
                <a:spcPts val="1000"/>
              </a:spcBef>
              <a:spcAft>
                <a:spcPts val="800"/>
              </a:spcAft>
              <a:buClr>
                <a:srgbClr val="353535"/>
              </a:buClr>
            </a:pPr>
            <a:r>
              <a:rPr lang="ar-JO" sz="2800" kern="1200" dirty="0">
                <a:solidFill>
                  <a:prstClr val="black">
                    <a:lumMod val="75000"/>
                    <a:lumOff val="25000"/>
                  </a:prstClr>
                </a:solidFill>
                <a:latin typeface="Alexandria" pitchFamily="2" charset="-78"/>
                <a:ea typeface="Calibri" panose="020F0502020204030204" pitchFamily="34" charset="0"/>
                <a:cs typeface="Alexandria" pitchFamily="2" charset="-78"/>
              </a:rPr>
              <a:t>يعب</a:t>
            </a:r>
            <a:r>
              <a:rPr lang="ar-AE" sz="2800" kern="1200" dirty="0">
                <a:solidFill>
                  <a:prstClr val="black">
                    <a:lumMod val="75000"/>
                    <a:lumOff val="25000"/>
                  </a:prstClr>
                </a:solidFill>
                <a:latin typeface="Alexandria" pitchFamily="2" charset="-78"/>
                <a:ea typeface="Calibri" panose="020F0502020204030204" pitchFamily="34" charset="0"/>
                <a:cs typeface="Alexandria" pitchFamily="2" charset="-78"/>
              </a:rPr>
              <a:t>ّر</a:t>
            </a:r>
            <a:r>
              <a:rPr lang="ar-JO" sz="2800" kern="1200" dirty="0">
                <a:solidFill>
                  <a:prstClr val="black">
                    <a:lumMod val="75000"/>
                    <a:lumOff val="25000"/>
                  </a:prstClr>
                </a:solidFill>
                <a:latin typeface="Alexandria" pitchFamily="2" charset="-78"/>
                <a:ea typeface="Calibri" panose="020F0502020204030204" pitchFamily="34" charset="0"/>
                <a:cs typeface="Alexandria" pitchFamily="2" charset="-78"/>
              </a:rPr>
              <a:t> الاستثمار في التعليم عن استخدام الأموال أو سواها من الممتلكات في تحسين العملية التعليمية للمساهمة في بناء حياة راقية للفرد والمجتمع، وهو استثمار </a:t>
            </a:r>
            <a:r>
              <a:rPr lang="ar-AE" sz="2800" kern="1200" dirty="0">
                <a:solidFill>
                  <a:prstClr val="black">
                    <a:lumMod val="75000"/>
                    <a:lumOff val="25000"/>
                  </a:prstClr>
                </a:solidFill>
                <a:latin typeface="Alexandria" pitchFamily="2" charset="-78"/>
                <a:ea typeface="Calibri" panose="020F0502020204030204" pitchFamily="34" charset="0"/>
                <a:cs typeface="Alexandria" pitchFamily="2" charset="-78"/>
              </a:rPr>
              <a:t>طويل الأجل </a:t>
            </a:r>
            <a:r>
              <a:rPr lang="ar-JO" sz="2800" u="sng" kern="1200" dirty="0">
                <a:solidFill>
                  <a:prstClr val="black">
                    <a:lumMod val="75000"/>
                    <a:lumOff val="25000"/>
                  </a:prstClr>
                </a:solidFill>
                <a:latin typeface="Alexandria" pitchFamily="2" charset="-78"/>
                <a:ea typeface="Calibri" panose="020F0502020204030204" pitchFamily="34" charset="0"/>
                <a:cs typeface="Alexandria" pitchFamily="2" charset="-78"/>
              </a:rPr>
              <a:t>لا تتحقق عوائده </a:t>
            </a:r>
            <a:r>
              <a:rPr lang="ar-JO" sz="2800" kern="1200" dirty="0">
                <a:solidFill>
                  <a:prstClr val="black">
                    <a:lumMod val="75000"/>
                    <a:lumOff val="25000"/>
                  </a:prstClr>
                </a:solidFill>
                <a:latin typeface="Alexandria" pitchFamily="2" charset="-78"/>
                <a:ea typeface="Calibri" panose="020F0502020204030204" pitchFamily="34" charset="0"/>
                <a:cs typeface="Alexandria" pitchFamily="2" charset="-78"/>
              </a:rPr>
              <a:t>إلا على المدى البعيد، </a:t>
            </a:r>
            <a:r>
              <a:rPr lang="ar-JO" sz="2800" u="sng" kern="1200" dirty="0">
                <a:solidFill>
                  <a:prstClr val="black">
                    <a:lumMod val="75000"/>
                    <a:lumOff val="25000"/>
                  </a:prstClr>
                </a:solidFill>
                <a:latin typeface="Alexandria" pitchFamily="2" charset="-78"/>
                <a:ea typeface="Calibri" panose="020F0502020204030204" pitchFamily="34" charset="0"/>
                <a:cs typeface="Alexandria" pitchFamily="2" charset="-78"/>
              </a:rPr>
              <a:t>ولا يمكن قياس عائده</a:t>
            </a:r>
            <a:r>
              <a:rPr lang="ar-JO" sz="2800" kern="1200" dirty="0">
                <a:solidFill>
                  <a:prstClr val="black">
                    <a:lumMod val="75000"/>
                    <a:lumOff val="25000"/>
                  </a:prstClr>
                </a:solidFill>
                <a:latin typeface="Alexandria" pitchFamily="2" charset="-78"/>
                <a:ea typeface="Calibri" panose="020F0502020204030204" pitchFamily="34" charset="0"/>
                <a:cs typeface="Alexandria" pitchFamily="2" charset="-78"/>
              </a:rPr>
              <a:t> بالمقياس ذاته لرأس المال المادي، </a:t>
            </a:r>
            <a:r>
              <a:rPr lang="ar-JO" sz="2800" u="sng" kern="1200" dirty="0">
                <a:solidFill>
                  <a:prstClr val="black">
                    <a:lumMod val="75000"/>
                    <a:lumOff val="25000"/>
                  </a:prstClr>
                </a:solidFill>
                <a:latin typeface="Alexandria" pitchFamily="2" charset="-78"/>
                <a:ea typeface="Calibri" panose="020F0502020204030204" pitchFamily="34" charset="0"/>
                <a:cs typeface="Alexandria" pitchFamily="2" charset="-78"/>
              </a:rPr>
              <a:t>ولا يمكن الحكم عليه </a:t>
            </a:r>
            <a:r>
              <a:rPr lang="ar-JO" sz="2800" kern="1200" dirty="0">
                <a:solidFill>
                  <a:prstClr val="black">
                    <a:lumMod val="75000"/>
                    <a:lumOff val="25000"/>
                  </a:prstClr>
                </a:solidFill>
                <a:latin typeface="Alexandria" pitchFamily="2" charset="-78"/>
                <a:ea typeface="Calibri" panose="020F0502020204030204" pitchFamily="34" charset="0"/>
                <a:cs typeface="Alexandria" pitchFamily="2" charset="-78"/>
              </a:rPr>
              <a:t>بعامل الزمن، كما </a:t>
            </a:r>
            <a:r>
              <a:rPr lang="ar-JO" sz="2800" u="sng" kern="1200" dirty="0">
                <a:solidFill>
                  <a:prstClr val="black">
                    <a:lumMod val="75000"/>
                    <a:lumOff val="25000"/>
                  </a:prstClr>
                </a:solidFill>
                <a:latin typeface="Alexandria" pitchFamily="2" charset="-78"/>
                <a:ea typeface="Calibri" panose="020F0502020204030204" pitchFamily="34" charset="0"/>
                <a:cs typeface="Alexandria" pitchFamily="2" charset="-78"/>
              </a:rPr>
              <a:t>لا يمكن التنبؤ</a:t>
            </a:r>
            <a:r>
              <a:rPr lang="ar-JO" sz="2800" kern="1200" dirty="0">
                <a:solidFill>
                  <a:prstClr val="black">
                    <a:lumMod val="75000"/>
                    <a:lumOff val="25000"/>
                  </a:prstClr>
                </a:solidFill>
                <a:latin typeface="Alexandria" pitchFamily="2" charset="-78"/>
                <a:ea typeface="Calibri" panose="020F0502020204030204" pitchFamily="34" charset="0"/>
                <a:cs typeface="Alexandria" pitchFamily="2" charset="-78"/>
              </a:rPr>
              <a:t> بعوائده بدقة، وذلك لتدخل عوامل كثيرة يصعب ضبطها، والتي ترتبط بماهية المنتج التعليمي وخصوصيته عن المنتجات الأخرى.</a:t>
            </a:r>
            <a:endParaRPr lang="en-US" sz="2800" kern="1200" dirty="0">
              <a:solidFill>
                <a:prstClr val="black">
                  <a:lumMod val="75000"/>
                  <a:lumOff val="25000"/>
                </a:prstClr>
              </a:solidFill>
              <a:latin typeface="Alexandria" pitchFamily="2" charset="-78"/>
              <a:ea typeface="Calibri" panose="020F0502020204030204" pitchFamily="34" charset="0"/>
              <a:cs typeface="Alexandria" pitchFamily="2" charset="-78"/>
            </a:endParaRPr>
          </a:p>
        </p:txBody>
      </p:sp>
      <p:pic>
        <p:nvPicPr>
          <p:cNvPr id="12" name="Picture 11"/>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31000"/>
                    </a14:imgEffect>
                  </a14:imgLayer>
                </a14:imgProps>
              </a:ext>
              <a:ext uri="{28A0092B-C50C-407E-A947-70E740481C1C}">
                <a14:useLocalDpi xmlns:a14="http://schemas.microsoft.com/office/drawing/2010/main" val="0"/>
              </a:ext>
            </a:extLst>
          </a:blip>
          <a:stretch>
            <a:fillRect/>
          </a:stretch>
        </p:blipFill>
        <p:spPr>
          <a:xfrm>
            <a:off x="623392" y="1988840"/>
            <a:ext cx="2619375" cy="2805550"/>
          </a:xfrm>
          <a:prstGeom prst="rect">
            <a:avLst/>
          </a:prstGeom>
        </p:spPr>
      </p:pic>
      <p:pic>
        <p:nvPicPr>
          <p:cNvPr id="3" name="Graphic 21">
            <a:extLst>
              <a:ext uri="{FF2B5EF4-FFF2-40B4-BE49-F238E27FC236}">
                <a16:creationId xmlns:a16="http://schemas.microsoft.com/office/drawing/2014/main" id="{27FE463D-ABFE-69F0-6BF7-2373B4063F9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2597361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EA2A2-DE5A-4292-AA15-56E18B229C48}"/>
              </a:ext>
            </a:extLst>
          </p:cNvPr>
          <p:cNvSpPr>
            <a:spLocks noGrp="1"/>
          </p:cNvSpPr>
          <p:nvPr>
            <p:ph type="title"/>
          </p:nvPr>
        </p:nvSpPr>
        <p:spPr>
          <a:xfrm>
            <a:off x="2207568" y="2060848"/>
            <a:ext cx="6912768" cy="1325563"/>
          </a:xfrm>
        </p:spPr>
        <p:txBody>
          <a:bodyPr>
            <a:normAutofit fontScale="90000"/>
          </a:bodyPr>
          <a:lstStyle/>
          <a:p>
            <a:pPr lvl="0" algn="ctr" rtl="1">
              <a:lnSpc>
                <a:spcPct val="100000"/>
              </a:lnSpc>
            </a:pPr>
            <a:r>
              <a:rPr lang="ar-JO" sz="3200" b="1" dirty="0">
                <a:solidFill>
                  <a:srgbClr val="000000"/>
                </a:solidFill>
                <a:latin typeface="Alexandria" pitchFamily="2" charset="-78"/>
                <a:cs typeface="Alexandria" pitchFamily="2" charset="-78"/>
                <a:sym typeface="Arial"/>
              </a:rPr>
              <a:t>فكّر معي الآن: ما </a:t>
            </a:r>
            <a:r>
              <a:rPr lang="ar-SA" sz="3200" b="1" dirty="0">
                <a:solidFill>
                  <a:srgbClr val="000000"/>
                </a:solidFill>
                <a:latin typeface="Alexandria" pitchFamily="2" charset="-78"/>
                <a:cs typeface="Alexandria" pitchFamily="2" charset="-78"/>
                <a:sym typeface="Arial"/>
              </a:rPr>
              <a:t>الحكمة من الاستثمار في رأس المال البشري</a:t>
            </a:r>
            <a:r>
              <a:rPr lang="ar-JO" sz="3200" b="1" dirty="0">
                <a:solidFill>
                  <a:srgbClr val="000000"/>
                </a:solidFill>
                <a:latin typeface="Alexandria" pitchFamily="2" charset="-78"/>
                <a:cs typeface="Alexandria" pitchFamily="2" charset="-78"/>
                <a:sym typeface="Arial"/>
              </a:rPr>
              <a:t>؟</a:t>
            </a:r>
            <a:br>
              <a:rPr lang="ar-JO" sz="3200" b="1" dirty="0">
                <a:solidFill>
                  <a:srgbClr val="000000"/>
                </a:solidFill>
                <a:latin typeface="Alexandria" pitchFamily="2" charset="-78"/>
                <a:cs typeface="Alexandria" pitchFamily="2" charset="-78"/>
                <a:sym typeface="Arial"/>
              </a:rPr>
            </a:br>
            <a:endParaRPr lang="en-GB" sz="3200" u="sng" dirty="0">
              <a:solidFill>
                <a:schemeClr val="bg2"/>
              </a:solidFill>
              <a:latin typeface="Alexandria" pitchFamily="2" charset="-78"/>
              <a:cs typeface="Alexandria" pitchFamily="2" charset="-78"/>
              <a:sym typeface="Arial"/>
            </a:endParaRPr>
          </a:p>
        </p:txBody>
      </p:sp>
      <p:pic>
        <p:nvPicPr>
          <p:cNvPr id="10"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00225" y="908720"/>
            <a:ext cx="2295525" cy="2304256"/>
          </a:xfrm>
          <a:prstGeom prst="rect">
            <a:avLst/>
          </a:prstGeom>
        </p:spPr>
      </p:pic>
      <p:pic>
        <p:nvPicPr>
          <p:cNvPr id="4" name="Graphic 21">
            <a:extLst>
              <a:ext uri="{FF2B5EF4-FFF2-40B4-BE49-F238E27FC236}">
                <a16:creationId xmlns:a16="http://schemas.microsoft.com/office/drawing/2014/main" id="{47650E85-DCF1-F900-49BD-7F1E83028803}"/>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pic>
        <p:nvPicPr>
          <p:cNvPr id="5" name="Picture 2" descr="Sıradışı Bilgiler on Twitter: &quot;Bir yıl sonrasını düşünüyorsan tohum ek, on  yıl sonrası için ağaç dik, yüz yıl sonrayı düşünüyorsan, halkı eğit. | Kuan- Tzu | https://t.co/xwHrQ1qz9r&quot; / Twitter">
            <a:extLst>
              <a:ext uri="{FF2B5EF4-FFF2-40B4-BE49-F238E27FC236}">
                <a16:creationId xmlns:a16="http://schemas.microsoft.com/office/drawing/2014/main" id="{24387F33-8FE4-C3BF-2498-8BA0F9D11F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11624" y="3429000"/>
            <a:ext cx="6496226" cy="20162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E0608ED-A2BD-C041-D01B-13A48C106B15}"/>
              </a:ext>
            </a:extLst>
          </p:cNvPr>
          <p:cNvPicPr>
            <a:picLocks noChangeAspect="1"/>
          </p:cNvPicPr>
          <p:nvPr/>
        </p:nvPicPr>
        <p:blipFill>
          <a:blip r:embed="rId9"/>
          <a:stretch>
            <a:fillRect/>
          </a:stretch>
        </p:blipFill>
        <p:spPr>
          <a:xfrm>
            <a:off x="5159896" y="5487813"/>
            <a:ext cx="1339919" cy="444523"/>
          </a:xfrm>
          <a:prstGeom prst="rect">
            <a:avLst/>
          </a:prstGeom>
        </p:spPr>
      </p:pic>
      <p:pic>
        <p:nvPicPr>
          <p:cNvPr id="12" name="Recorded Sound">
            <a:hlinkClick r:id="" action="ppaction://media"/>
            <a:extLst>
              <a:ext uri="{FF2B5EF4-FFF2-40B4-BE49-F238E27FC236}">
                <a16:creationId xmlns:a16="http://schemas.microsoft.com/office/drawing/2014/main" id="{8435755A-27B9-E132-B581-177D723B4325}"/>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1369536" y="5930024"/>
            <a:ext cx="406400" cy="406400"/>
          </a:xfrm>
          <a:prstGeom prst="rect">
            <a:avLst/>
          </a:prstGeom>
        </p:spPr>
      </p:pic>
    </p:spTree>
    <p:custDataLst>
      <p:tags r:id="rId1"/>
    </p:custDataLst>
    <p:extLst>
      <p:ext uri="{BB962C8B-B14F-4D97-AF65-F5344CB8AC3E}">
        <p14:creationId xmlns:p14="http://schemas.microsoft.com/office/powerpoint/2010/main" val="260518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500"/>
                            </p:stCondLst>
                            <p:childTnLst>
                              <p:par>
                                <p:cTn id="13" presetID="1" presetClass="mediacall" presetSubtype="0" fill="hold" nodeType="afterEffect">
                                  <p:stCondLst>
                                    <p:cond delay="0"/>
                                  </p:stCondLst>
                                  <p:childTnLst>
                                    <p:cmd type="call" cmd="playFrom(0.0)">
                                      <p:cBhvr>
                                        <p:cTn id="14" dur="2145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12"/>
                </p:tgtEl>
              </p:cMediaNode>
            </p:audio>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0D903-D991-41E0-AF4E-669CF8789435}"/>
              </a:ext>
            </a:extLst>
          </p:cNvPr>
          <p:cNvSpPr>
            <a:spLocks noGrp="1"/>
          </p:cNvSpPr>
          <p:nvPr>
            <p:ph type="title"/>
          </p:nvPr>
        </p:nvSpPr>
        <p:spPr/>
        <p:txBody>
          <a:bodyPr>
            <a:normAutofit/>
          </a:bodyPr>
          <a:lstStyle/>
          <a:p>
            <a:pPr algn="ctr"/>
            <a:r>
              <a:rPr lang="ar-JO" sz="2800" dirty="0">
                <a:solidFill>
                  <a:srgbClr val="00B0F0"/>
                </a:solidFill>
                <a:latin typeface="Alexandria" pitchFamily="2" charset="-78"/>
                <a:ea typeface="Calibri" panose="020F0502020204030204" pitchFamily="34" charset="0"/>
                <a:cs typeface="Alexandria" pitchFamily="2" charset="-78"/>
              </a:rPr>
              <a:t>الحكمة من </a:t>
            </a:r>
            <a:r>
              <a:rPr lang="ar-SA" sz="2800" dirty="0">
                <a:solidFill>
                  <a:srgbClr val="00B0F0"/>
                </a:solidFill>
                <a:effectLst/>
                <a:latin typeface="Alexandria" pitchFamily="2" charset="-78"/>
                <a:ea typeface="Calibri" panose="020F0502020204030204" pitchFamily="34" charset="0"/>
                <a:cs typeface="Alexandria" pitchFamily="2" charset="-78"/>
              </a:rPr>
              <a:t>الاستثمار في رأس المال البشري</a:t>
            </a:r>
            <a:endParaRPr lang="ar-EG" sz="2800" dirty="0">
              <a:solidFill>
                <a:srgbClr val="00B0F0"/>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ECEE022-6348-4ECF-9788-C0C5B996A5B8}"/>
              </a:ext>
            </a:extLst>
          </p:cNvPr>
          <p:cNvSpPr>
            <a:spLocks noGrp="1"/>
          </p:cNvSpPr>
          <p:nvPr>
            <p:ph idx="1"/>
          </p:nvPr>
        </p:nvSpPr>
        <p:spPr>
          <a:xfrm>
            <a:off x="3488038" y="1556792"/>
            <a:ext cx="4656518" cy="3456384"/>
          </a:xfrm>
        </p:spPr>
        <p:txBody>
          <a:bodyPr>
            <a:noAutofit/>
          </a:bodyPr>
          <a:lstStyle/>
          <a:p>
            <a:pPr marL="0" indent="0" algn="ctr">
              <a:buNone/>
            </a:pPr>
            <a:r>
              <a:rPr lang="ar-SA" sz="2400" dirty="0">
                <a:solidFill>
                  <a:schemeClr val="tx1"/>
                </a:solidFill>
                <a:effectLst/>
                <a:ea typeface="Calibri" panose="020F0502020204030204" pitchFamily="34" charset="0"/>
                <a:cs typeface="Simplified Arabic" panose="02020603050405020304" pitchFamily="18" charset="-78"/>
              </a:rPr>
              <a:t> </a:t>
            </a:r>
            <a:endParaRPr lang="en-GB" sz="2400" dirty="0">
              <a:solidFill>
                <a:schemeClr val="tx1"/>
              </a:solidFill>
              <a:effectLst/>
              <a:ea typeface="Calibri" panose="020F0502020204030204" pitchFamily="34" charset="0"/>
              <a:cs typeface="Simplified Arabic" panose="02020603050405020304" pitchFamily="18" charset="-78"/>
            </a:endParaRPr>
          </a:p>
          <a:p>
            <a:pPr marL="0" indent="0" algn="ctr">
              <a:buNone/>
            </a:pPr>
            <a:endParaRPr lang="en-GB" sz="2400" dirty="0">
              <a:solidFill>
                <a:schemeClr val="tx1"/>
              </a:solidFill>
              <a:latin typeface="Alexandria" pitchFamily="2" charset="-78"/>
              <a:ea typeface="Calibri" panose="020F0502020204030204" pitchFamily="34" charset="0"/>
              <a:cs typeface="Alexandria" pitchFamily="2" charset="-78"/>
            </a:endParaRPr>
          </a:p>
          <a:p>
            <a:pPr marL="0" indent="0" algn="ctr">
              <a:buNone/>
            </a:pPr>
            <a:r>
              <a:rPr lang="ar-JO" sz="2400" dirty="0">
                <a:solidFill>
                  <a:schemeClr val="tx1"/>
                </a:solidFill>
                <a:effectLst/>
                <a:latin typeface="Alexandria" pitchFamily="2" charset="-78"/>
                <a:ea typeface="Calibri" panose="020F0502020204030204" pitchFamily="34" charset="0"/>
                <a:cs typeface="Alexandria" pitchFamily="2" charset="-78"/>
              </a:rPr>
              <a:t>"</a:t>
            </a:r>
            <a:r>
              <a:rPr lang="ar-SA" sz="2400" dirty="0">
                <a:solidFill>
                  <a:schemeClr val="tx1"/>
                </a:solidFill>
                <a:effectLst/>
                <a:latin typeface="Alexandria" pitchFamily="2" charset="-78"/>
                <a:ea typeface="Calibri" panose="020F0502020204030204" pitchFamily="34" charset="0"/>
                <a:cs typeface="Alexandria" pitchFamily="2" charset="-78"/>
              </a:rPr>
              <a:t> </a:t>
            </a:r>
            <a:r>
              <a:rPr lang="ar-JO" sz="2400" dirty="0">
                <a:solidFill>
                  <a:schemeClr val="tx1"/>
                </a:solidFill>
                <a:effectLst/>
                <a:latin typeface="Alexandria" pitchFamily="2" charset="-78"/>
                <a:ea typeface="Calibri" panose="020F0502020204030204" pitchFamily="34" charset="0"/>
                <a:cs typeface="Alexandria" pitchFamily="2" charset="-78"/>
              </a:rPr>
              <a:t>إ</a:t>
            </a:r>
            <a:r>
              <a:rPr lang="ar-SA" sz="2400" dirty="0">
                <a:solidFill>
                  <a:schemeClr val="tx1"/>
                </a:solidFill>
                <a:effectLst/>
                <a:latin typeface="Alexandria" pitchFamily="2" charset="-78"/>
                <a:ea typeface="Calibri" panose="020F0502020204030204" pitchFamily="34" charset="0"/>
                <a:cs typeface="Alexandria" pitchFamily="2" charset="-78"/>
              </a:rPr>
              <a:t>ن الحبوب التي يزرعها الانسان مرة يحصدها مرة، والشجرة التي يغرسها الانسان ربما يقطفها عشر</a:t>
            </a:r>
            <a:r>
              <a:rPr lang="ar-AE" sz="2400" dirty="0">
                <a:solidFill>
                  <a:schemeClr val="tx1"/>
                </a:solidFill>
                <a:latin typeface="Alexandria" pitchFamily="2" charset="-78"/>
                <a:ea typeface="Calibri" panose="020F0502020204030204" pitchFamily="34" charset="0"/>
                <a:cs typeface="Alexandria" pitchFamily="2" charset="-78"/>
              </a:rPr>
              <a:t>ات</a:t>
            </a:r>
            <a:r>
              <a:rPr lang="ar-SA" sz="2400" dirty="0">
                <a:solidFill>
                  <a:schemeClr val="tx1"/>
                </a:solidFill>
                <a:effectLst/>
                <a:latin typeface="Alexandria" pitchFamily="2" charset="-78"/>
                <a:ea typeface="Calibri" panose="020F0502020204030204" pitchFamily="34" charset="0"/>
                <a:cs typeface="Alexandria" pitchFamily="2" charset="-78"/>
              </a:rPr>
              <a:t> </a:t>
            </a:r>
            <a:r>
              <a:rPr lang="ar-AE" sz="2400" dirty="0">
                <a:solidFill>
                  <a:schemeClr val="tx1"/>
                </a:solidFill>
                <a:effectLst/>
                <a:latin typeface="Alexandria" pitchFamily="2" charset="-78"/>
                <a:ea typeface="Calibri" panose="020F0502020204030204" pitchFamily="34" charset="0"/>
                <a:cs typeface="Alexandria" pitchFamily="2" charset="-78"/>
              </a:rPr>
              <a:t>ال</a:t>
            </a:r>
            <a:r>
              <a:rPr lang="ar-SA" sz="2400" dirty="0">
                <a:solidFill>
                  <a:schemeClr val="tx1"/>
                </a:solidFill>
                <a:effectLst/>
                <a:latin typeface="Alexandria" pitchFamily="2" charset="-78"/>
                <a:ea typeface="Calibri" panose="020F0502020204030204" pitchFamily="34" charset="0"/>
                <a:cs typeface="Alexandria" pitchFamily="2" charset="-78"/>
              </a:rPr>
              <a:t>مرات، أما إذا علمنا الشعب</a:t>
            </a:r>
            <a:r>
              <a:rPr lang="ar-AE" sz="2400" dirty="0">
                <a:solidFill>
                  <a:schemeClr val="tx1"/>
                </a:solidFill>
                <a:effectLst/>
                <a:latin typeface="Alexandria" pitchFamily="2" charset="-78"/>
                <a:ea typeface="Calibri" panose="020F0502020204030204" pitchFamily="34" charset="0"/>
                <a:cs typeface="Alexandria" pitchFamily="2" charset="-78"/>
              </a:rPr>
              <a:t>(الأفراد)</a:t>
            </a:r>
            <a:r>
              <a:rPr lang="ar-SA" sz="2400" dirty="0">
                <a:solidFill>
                  <a:schemeClr val="tx1"/>
                </a:solidFill>
                <a:effectLst/>
                <a:latin typeface="Alexandria" pitchFamily="2" charset="-78"/>
                <a:ea typeface="Calibri" panose="020F0502020204030204" pitchFamily="34" charset="0"/>
                <a:cs typeface="Alexandria" pitchFamily="2" charset="-78"/>
              </a:rPr>
              <a:t> ف</a:t>
            </a:r>
            <a:r>
              <a:rPr lang="ar-AE" sz="2400" dirty="0">
                <a:solidFill>
                  <a:schemeClr val="tx1"/>
                </a:solidFill>
                <a:effectLst/>
                <a:latin typeface="Alexandria" pitchFamily="2" charset="-78"/>
                <a:ea typeface="Calibri" panose="020F0502020204030204" pitchFamily="34" charset="0"/>
                <a:cs typeface="Alexandria" pitchFamily="2" charset="-78"/>
              </a:rPr>
              <a:t>س</a:t>
            </a:r>
            <a:r>
              <a:rPr lang="ar-SA" sz="2400" dirty="0">
                <a:solidFill>
                  <a:schemeClr val="tx1"/>
                </a:solidFill>
                <a:effectLst/>
                <a:latin typeface="Alexandria" pitchFamily="2" charset="-78"/>
                <a:ea typeface="Calibri" panose="020F0502020204030204" pitchFamily="34" charset="0"/>
                <a:cs typeface="Alexandria" pitchFamily="2" charset="-78"/>
              </a:rPr>
              <a:t>نحصد</a:t>
            </a:r>
            <a:r>
              <a:rPr lang="ar-AE" sz="2400" dirty="0">
                <a:solidFill>
                  <a:schemeClr val="tx1"/>
                </a:solidFill>
                <a:effectLst/>
                <a:latin typeface="Alexandria" pitchFamily="2" charset="-78"/>
                <a:ea typeface="Calibri" panose="020F0502020204030204" pitchFamily="34" charset="0"/>
                <a:cs typeface="Alexandria" pitchFamily="2" charset="-78"/>
              </a:rPr>
              <a:t> أثر ذلك</a:t>
            </a:r>
            <a:r>
              <a:rPr lang="ar-SA" sz="2400" dirty="0">
                <a:solidFill>
                  <a:schemeClr val="tx1"/>
                </a:solidFill>
                <a:effectLst/>
                <a:latin typeface="Alexandria" pitchFamily="2" charset="-78"/>
                <a:ea typeface="Calibri" panose="020F0502020204030204" pitchFamily="34" charset="0"/>
                <a:cs typeface="Alexandria" pitchFamily="2" charset="-78"/>
              </a:rPr>
              <a:t> مئ</a:t>
            </a:r>
            <a:r>
              <a:rPr lang="ar-AE" sz="2400" dirty="0">
                <a:solidFill>
                  <a:schemeClr val="tx1"/>
                </a:solidFill>
                <a:effectLst/>
                <a:latin typeface="Alexandria" pitchFamily="2" charset="-78"/>
                <a:ea typeface="Calibri" panose="020F0502020204030204" pitchFamily="34" charset="0"/>
                <a:cs typeface="Alexandria" pitchFamily="2" charset="-78"/>
              </a:rPr>
              <a:t>ات</a:t>
            </a:r>
            <a:r>
              <a:rPr lang="ar-SA" sz="2400" dirty="0">
                <a:solidFill>
                  <a:schemeClr val="tx1"/>
                </a:solidFill>
                <a:effectLst/>
                <a:latin typeface="Alexandria" pitchFamily="2" charset="-78"/>
                <a:ea typeface="Calibri" panose="020F0502020204030204" pitchFamily="34" charset="0"/>
                <a:cs typeface="Alexandria" pitchFamily="2" charset="-78"/>
              </a:rPr>
              <a:t> </a:t>
            </a:r>
            <a:r>
              <a:rPr lang="ar-AE" sz="2400" dirty="0">
                <a:solidFill>
                  <a:schemeClr val="tx1"/>
                </a:solidFill>
                <a:effectLst/>
                <a:latin typeface="Alexandria" pitchFamily="2" charset="-78"/>
                <a:ea typeface="Calibri" panose="020F0502020204030204" pitchFamily="34" charset="0"/>
                <a:cs typeface="Alexandria" pitchFamily="2" charset="-78"/>
              </a:rPr>
              <a:t>ال</a:t>
            </a:r>
            <a:r>
              <a:rPr lang="ar-SA" sz="2400" dirty="0">
                <a:solidFill>
                  <a:schemeClr val="tx1"/>
                </a:solidFill>
                <a:effectLst/>
                <a:latin typeface="Alexandria" pitchFamily="2" charset="-78"/>
                <a:ea typeface="Calibri" panose="020F0502020204030204" pitchFamily="34" charset="0"/>
                <a:cs typeface="Alexandria" pitchFamily="2" charset="-78"/>
              </a:rPr>
              <a:t>مر</a:t>
            </a:r>
            <a:r>
              <a:rPr lang="ar-AE" sz="2400" dirty="0">
                <a:solidFill>
                  <a:schemeClr val="tx1"/>
                </a:solidFill>
                <a:effectLst/>
                <a:latin typeface="Alexandria" pitchFamily="2" charset="-78"/>
                <a:ea typeface="Calibri" panose="020F0502020204030204" pitchFamily="34" charset="0"/>
                <a:cs typeface="Alexandria" pitchFamily="2" charset="-78"/>
              </a:rPr>
              <a:t>ات</a:t>
            </a:r>
            <a:r>
              <a:rPr lang="ar-SA" sz="2400" dirty="0">
                <a:solidFill>
                  <a:schemeClr val="tx1"/>
                </a:solidFill>
                <a:effectLst/>
                <a:latin typeface="Alexandria" pitchFamily="2" charset="-78"/>
                <a:ea typeface="Calibri" panose="020F0502020204030204" pitchFamily="34" charset="0"/>
                <a:cs typeface="Alexandria" pitchFamily="2" charset="-78"/>
              </a:rPr>
              <a:t> </a:t>
            </a:r>
            <a:r>
              <a:rPr lang="ar-JO" sz="2400" dirty="0">
                <a:solidFill>
                  <a:schemeClr val="tx1"/>
                </a:solidFill>
                <a:effectLst/>
                <a:latin typeface="Alexandria" pitchFamily="2" charset="-78"/>
                <a:ea typeface="Calibri" panose="020F0502020204030204" pitchFamily="34" charset="0"/>
                <a:cs typeface="Alexandria" pitchFamily="2" charset="-78"/>
              </a:rPr>
              <a:t>"</a:t>
            </a:r>
          </a:p>
          <a:p>
            <a:pPr marL="0" indent="0" algn="ctr">
              <a:buNone/>
            </a:pPr>
            <a:r>
              <a:rPr lang="ar-SA" sz="2400" dirty="0">
                <a:solidFill>
                  <a:schemeClr val="tx1"/>
                </a:solidFill>
                <a:effectLst/>
                <a:latin typeface="Alexandria" pitchFamily="2" charset="-78"/>
                <a:ea typeface="Calibri" panose="020F0502020204030204" pitchFamily="34" charset="0"/>
                <a:cs typeface="Alexandria" pitchFamily="2" charset="-78"/>
              </a:rPr>
              <a:t>وتشير هذه الحكمة إلى مفهوم يعادل ما تعارف الاقتصاديون على تسميته بالاستثمار في رأس المال البشري. </a:t>
            </a:r>
            <a:endParaRPr lang="ar-EG" sz="2400" dirty="0">
              <a:solidFill>
                <a:schemeClr val="tx1"/>
              </a:solidFill>
              <a:latin typeface="Alexandria" pitchFamily="2" charset="-78"/>
              <a:cs typeface="Alexandria" pitchFamily="2" charset="-78"/>
            </a:endParaRPr>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 y="1241355"/>
            <a:ext cx="2443286" cy="4994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Sıradışı Bilgiler on Twitter: &quot;Bir yıl sonrasını düşünüyorsan tohum ek, on  yıl sonrası için ağaç dik, yüz yıl sonrayı düşünüyorsan, halkı eğit. | Kuan- Tzu | https://t.co/xwHrQ1qz9r&quot; / Twitt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60296" y="1297912"/>
            <a:ext cx="2443286" cy="4795383"/>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CDD9F8EA-5DAF-BCFB-58C3-AFF0751FC7D6}"/>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7759" y="-16896"/>
            <a:ext cx="2305141" cy="1076343"/>
          </a:xfrm>
          <a:prstGeom prst="rect">
            <a:avLst/>
          </a:prstGeom>
        </p:spPr>
      </p:pic>
    </p:spTree>
    <p:custDataLst>
      <p:tags r:id="rId1"/>
    </p:custDataLst>
    <p:extLst>
      <p:ext uri="{BB962C8B-B14F-4D97-AF65-F5344CB8AC3E}">
        <p14:creationId xmlns:p14="http://schemas.microsoft.com/office/powerpoint/2010/main" val="261098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17790" y="853674"/>
            <a:ext cx="12192000" cy="775778"/>
          </a:xfrm>
        </p:spPr>
        <p:txBody>
          <a:bodyPr>
            <a:normAutofit/>
          </a:bodyPr>
          <a:lstStyle/>
          <a:p>
            <a:r>
              <a:rPr lang="ar-SA" sz="2400" dirty="0">
                <a:solidFill>
                  <a:schemeClr val="tx1"/>
                </a:solidFill>
                <a:effectLst/>
                <a:latin typeface="Alexandria" pitchFamily="2" charset="-78"/>
                <a:ea typeface="Calibri" panose="020F0502020204030204" pitchFamily="34" charset="0"/>
                <a:cs typeface="Alexandria" pitchFamily="2" charset="-78"/>
              </a:rPr>
              <a:t>الاستثمار في التعليم من منظور متعدد الأبعاد</a:t>
            </a:r>
            <a:endParaRPr lang="en-US" sz="2400" dirty="0">
              <a:solidFill>
                <a:schemeClr val="tx1"/>
              </a:solidFill>
              <a:latin typeface="Alexandria" pitchFamily="2" charset="-78"/>
              <a:cs typeface="Alexandria" pitchFamily="2" charset="-78"/>
            </a:endParaRPr>
          </a:p>
        </p:txBody>
      </p:sp>
      <p:sp>
        <p:nvSpPr>
          <p:cNvPr id="301" name="평행 사변형 44">
            <a:extLst>
              <a:ext uri="{FF2B5EF4-FFF2-40B4-BE49-F238E27FC236}">
                <a16:creationId xmlns:a16="http://schemas.microsoft.com/office/drawing/2014/main" id="{9048827F-E17D-4890-A341-4A1043AB10EF}"/>
              </a:ext>
            </a:extLst>
          </p:cNvPr>
          <p:cNvSpPr/>
          <p:nvPr/>
        </p:nvSpPr>
        <p:spPr>
          <a:xfrm>
            <a:off x="-3017" y="3281486"/>
            <a:ext cx="2640887" cy="2524520"/>
          </a:xfrm>
          <a:custGeom>
            <a:avLst/>
            <a:gdLst>
              <a:gd name="connsiteX0" fmla="*/ 0 w 4126201"/>
              <a:gd name="connsiteY0" fmla="*/ 3366027 h 3366027"/>
              <a:gd name="connsiteX1" fmla="*/ 2404151 w 4126201"/>
              <a:gd name="connsiteY1" fmla="*/ 0 h 3366027"/>
              <a:gd name="connsiteX2" fmla="*/ 4126201 w 4126201"/>
              <a:gd name="connsiteY2" fmla="*/ 0 h 3366027"/>
              <a:gd name="connsiteX3" fmla="*/ 1722050 w 4126201"/>
              <a:gd name="connsiteY3" fmla="*/ 3366027 h 3366027"/>
              <a:gd name="connsiteX4" fmla="*/ 0 w 4126201"/>
              <a:gd name="connsiteY4"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0 w 4126201"/>
              <a:gd name="connsiteY5"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1485314 w 4126201"/>
              <a:gd name="connsiteY5" fmla="*/ 3361627 h 3366027"/>
              <a:gd name="connsiteX6" fmla="*/ 0 w 4126201"/>
              <a:gd name="connsiteY6" fmla="*/ 3366027 h 3366027"/>
              <a:gd name="connsiteX0" fmla="*/ 0 w 2640887"/>
              <a:gd name="connsiteY0" fmla="*/ 3361627 h 3366027"/>
              <a:gd name="connsiteX1" fmla="*/ 0 w 2640887"/>
              <a:gd name="connsiteY1" fmla="*/ 1273294 h 3366027"/>
              <a:gd name="connsiteX2" fmla="*/ 918837 w 2640887"/>
              <a:gd name="connsiteY2" fmla="*/ 0 h 3366027"/>
              <a:gd name="connsiteX3" fmla="*/ 2640887 w 2640887"/>
              <a:gd name="connsiteY3" fmla="*/ 0 h 3366027"/>
              <a:gd name="connsiteX4" fmla="*/ 236736 w 2640887"/>
              <a:gd name="connsiteY4" fmla="*/ 3366027 h 3366027"/>
              <a:gd name="connsiteX5" fmla="*/ 0 w 2640887"/>
              <a:gd name="connsiteY5" fmla="*/ 3361627 h 3366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0887" h="3366027">
                <a:moveTo>
                  <a:pt x="0" y="3361627"/>
                </a:moveTo>
                <a:lnTo>
                  <a:pt x="0" y="1273294"/>
                </a:lnTo>
                <a:lnTo>
                  <a:pt x="918837" y="0"/>
                </a:lnTo>
                <a:lnTo>
                  <a:pt x="2640887" y="0"/>
                </a:lnTo>
                <a:lnTo>
                  <a:pt x="236736" y="3366027"/>
                </a:lnTo>
                <a:lnTo>
                  <a:pt x="0" y="3361627"/>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2" name="평행 사변형 43">
            <a:extLst>
              <a:ext uri="{FF2B5EF4-FFF2-40B4-BE49-F238E27FC236}">
                <a16:creationId xmlns:a16="http://schemas.microsoft.com/office/drawing/2014/main" id="{E528B735-BBBA-4C28-A7BF-4C8EEC61421A}"/>
              </a:ext>
            </a:extLst>
          </p:cNvPr>
          <p:cNvSpPr/>
          <p:nvPr/>
        </p:nvSpPr>
        <p:spPr>
          <a:xfrm>
            <a:off x="9534327" y="1395148"/>
            <a:ext cx="2660815" cy="2910716"/>
          </a:xfrm>
          <a:custGeom>
            <a:avLst/>
            <a:gdLst>
              <a:gd name="connsiteX0" fmla="*/ 0 w 4372592"/>
              <a:gd name="connsiteY0" fmla="*/ 3874670 h 3874670"/>
              <a:gd name="connsiteX1" fmla="*/ 2644269 w 4372592"/>
              <a:gd name="connsiteY1" fmla="*/ 0 h 3874670"/>
              <a:gd name="connsiteX2" fmla="*/ 4372592 w 4372592"/>
              <a:gd name="connsiteY2" fmla="*/ 0 h 3874670"/>
              <a:gd name="connsiteX3" fmla="*/ 1728323 w 4372592"/>
              <a:gd name="connsiteY3" fmla="*/ 3874670 h 3874670"/>
              <a:gd name="connsiteX4" fmla="*/ 0 w 4372592"/>
              <a:gd name="connsiteY4" fmla="*/ 3874670 h 3874670"/>
              <a:gd name="connsiteX0" fmla="*/ 0 w 4372592"/>
              <a:gd name="connsiteY0" fmla="*/ 3874670 h 3874670"/>
              <a:gd name="connsiteX1" fmla="*/ 2644269 w 4372592"/>
              <a:gd name="connsiteY1" fmla="*/ 0 h 3874670"/>
              <a:gd name="connsiteX2" fmla="*/ 4372592 w 4372592"/>
              <a:gd name="connsiteY2" fmla="*/ 0 h 3874670"/>
              <a:gd name="connsiteX3" fmla="*/ 2660815 w 4372592"/>
              <a:gd name="connsiteY3" fmla="*/ 2516197 h 3874670"/>
              <a:gd name="connsiteX4" fmla="*/ 1728323 w 4372592"/>
              <a:gd name="connsiteY4" fmla="*/ 3874670 h 3874670"/>
              <a:gd name="connsiteX5" fmla="*/ 0 w 4372592"/>
              <a:gd name="connsiteY5" fmla="*/ 3874670 h 3874670"/>
              <a:gd name="connsiteX0" fmla="*/ 0 w 4372592"/>
              <a:gd name="connsiteY0" fmla="*/ 3880954 h 3880954"/>
              <a:gd name="connsiteX1" fmla="*/ 2656838 w 4372592"/>
              <a:gd name="connsiteY1" fmla="*/ 0 h 3880954"/>
              <a:gd name="connsiteX2" fmla="*/ 4372592 w 4372592"/>
              <a:gd name="connsiteY2" fmla="*/ 6284 h 3880954"/>
              <a:gd name="connsiteX3" fmla="*/ 2660815 w 4372592"/>
              <a:gd name="connsiteY3" fmla="*/ 2522481 h 3880954"/>
              <a:gd name="connsiteX4" fmla="*/ 1728323 w 4372592"/>
              <a:gd name="connsiteY4" fmla="*/ 3880954 h 3880954"/>
              <a:gd name="connsiteX5" fmla="*/ 0 w 4372592"/>
              <a:gd name="connsiteY5" fmla="*/ 3880954 h 3880954"/>
              <a:gd name="connsiteX0" fmla="*/ 0 w 2660815"/>
              <a:gd name="connsiteY0" fmla="*/ 3880954 h 3880954"/>
              <a:gd name="connsiteX1" fmla="*/ 2656838 w 2660815"/>
              <a:gd name="connsiteY1" fmla="*/ 0 h 3880954"/>
              <a:gd name="connsiteX2" fmla="*/ 2660815 w 2660815"/>
              <a:gd name="connsiteY2" fmla="*/ 2522481 h 3880954"/>
              <a:gd name="connsiteX3" fmla="*/ 1728323 w 2660815"/>
              <a:gd name="connsiteY3" fmla="*/ 3880954 h 3880954"/>
              <a:gd name="connsiteX4" fmla="*/ 0 w 2660815"/>
              <a:gd name="connsiteY4" fmla="*/ 3880954 h 3880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0815" h="3880954">
                <a:moveTo>
                  <a:pt x="0" y="3880954"/>
                </a:moveTo>
                <a:lnTo>
                  <a:pt x="2656838" y="0"/>
                </a:lnTo>
                <a:cubicBezTo>
                  <a:pt x="2658164" y="840827"/>
                  <a:pt x="2659489" y="1681654"/>
                  <a:pt x="2660815" y="2522481"/>
                </a:cubicBezTo>
                <a:lnTo>
                  <a:pt x="1728323" y="3880954"/>
                </a:lnTo>
                <a:lnTo>
                  <a:pt x="0" y="38809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3" name="평행 사변형 302">
            <a:extLst>
              <a:ext uri="{FF2B5EF4-FFF2-40B4-BE49-F238E27FC236}">
                <a16:creationId xmlns:a16="http://schemas.microsoft.com/office/drawing/2014/main" id="{AE3B2163-B795-4F51-B265-68D6D6932944}"/>
              </a:ext>
            </a:extLst>
          </p:cNvPr>
          <p:cNvSpPr/>
          <p:nvPr/>
        </p:nvSpPr>
        <p:spPr>
          <a:xfrm>
            <a:off x="3065983" y="2740674"/>
            <a:ext cx="3884115" cy="2376406"/>
          </a:xfrm>
          <a:prstGeom prst="parallelogram">
            <a:avLst>
              <a:gd name="adj" fmla="val 6824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4" name="평행 사변형 303">
            <a:extLst>
              <a:ext uri="{FF2B5EF4-FFF2-40B4-BE49-F238E27FC236}">
                <a16:creationId xmlns:a16="http://schemas.microsoft.com/office/drawing/2014/main" id="{8A0D4F74-33AE-4E7A-80FB-C75F7EBC6A21}"/>
              </a:ext>
            </a:extLst>
          </p:cNvPr>
          <p:cNvSpPr/>
          <p:nvPr/>
        </p:nvSpPr>
        <p:spPr>
          <a:xfrm>
            <a:off x="5222097" y="2470269"/>
            <a:ext cx="3884115" cy="2376406"/>
          </a:xfrm>
          <a:prstGeom prst="parallelogram">
            <a:avLst>
              <a:gd name="adj" fmla="val 6824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5" name="평행 사변형 304">
            <a:extLst>
              <a:ext uri="{FF2B5EF4-FFF2-40B4-BE49-F238E27FC236}">
                <a16:creationId xmlns:a16="http://schemas.microsoft.com/office/drawing/2014/main" id="{04902E20-4C0C-4BCC-9E40-C21DE3445C39}"/>
              </a:ext>
            </a:extLst>
          </p:cNvPr>
          <p:cNvSpPr/>
          <p:nvPr/>
        </p:nvSpPr>
        <p:spPr>
          <a:xfrm>
            <a:off x="7378213" y="2199863"/>
            <a:ext cx="3884115" cy="2376406"/>
          </a:xfrm>
          <a:prstGeom prst="parallelogram">
            <a:avLst>
              <a:gd name="adj" fmla="val 6824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6" name="평행 사변형 305">
            <a:extLst>
              <a:ext uri="{FF2B5EF4-FFF2-40B4-BE49-F238E27FC236}">
                <a16:creationId xmlns:a16="http://schemas.microsoft.com/office/drawing/2014/main" id="{17DD89F6-1916-4143-9794-5A9564DA356D}"/>
              </a:ext>
            </a:extLst>
          </p:cNvPr>
          <p:cNvSpPr/>
          <p:nvPr/>
        </p:nvSpPr>
        <p:spPr>
          <a:xfrm>
            <a:off x="909869" y="3011079"/>
            <a:ext cx="3884115" cy="2376406"/>
          </a:xfrm>
          <a:prstGeom prst="parallelogram">
            <a:avLst>
              <a:gd name="adj" fmla="val 6824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7" name="Rectangle 46">
            <a:extLst>
              <a:ext uri="{FF2B5EF4-FFF2-40B4-BE49-F238E27FC236}">
                <a16:creationId xmlns:a16="http://schemas.microsoft.com/office/drawing/2014/main" id="{77374A1E-1EBF-4FC0-A252-2CB65988F02A}"/>
              </a:ext>
            </a:extLst>
          </p:cNvPr>
          <p:cNvSpPr/>
          <p:nvPr/>
        </p:nvSpPr>
        <p:spPr>
          <a:xfrm>
            <a:off x="909869" y="3281486"/>
            <a:ext cx="1728000" cy="210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8" name="Rectangle 47">
            <a:extLst>
              <a:ext uri="{FF2B5EF4-FFF2-40B4-BE49-F238E27FC236}">
                <a16:creationId xmlns:a16="http://schemas.microsoft.com/office/drawing/2014/main" id="{E73218C6-ACD1-441D-B3F0-ECAA9E34FE82}"/>
              </a:ext>
            </a:extLst>
          </p:cNvPr>
          <p:cNvSpPr/>
          <p:nvPr/>
        </p:nvSpPr>
        <p:spPr>
          <a:xfrm>
            <a:off x="3065983" y="3011080"/>
            <a:ext cx="1728000" cy="210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9" name="Rectangle 48">
            <a:extLst>
              <a:ext uri="{FF2B5EF4-FFF2-40B4-BE49-F238E27FC236}">
                <a16:creationId xmlns:a16="http://schemas.microsoft.com/office/drawing/2014/main" id="{5410C9F6-E540-4910-9293-EDA01BC10ABF}"/>
              </a:ext>
            </a:extLst>
          </p:cNvPr>
          <p:cNvSpPr/>
          <p:nvPr/>
        </p:nvSpPr>
        <p:spPr>
          <a:xfrm>
            <a:off x="5222097" y="2740674"/>
            <a:ext cx="1728000" cy="210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10" name="Rectangle 49">
            <a:extLst>
              <a:ext uri="{FF2B5EF4-FFF2-40B4-BE49-F238E27FC236}">
                <a16:creationId xmlns:a16="http://schemas.microsoft.com/office/drawing/2014/main" id="{F725A9D9-F28A-490B-93F5-370FBAC2A7BD}"/>
              </a:ext>
            </a:extLst>
          </p:cNvPr>
          <p:cNvSpPr/>
          <p:nvPr/>
        </p:nvSpPr>
        <p:spPr>
          <a:xfrm>
            <a:off x="7378212" y="2470268"/>
            <a:ext cx="1728000" cy="210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11" name="Rectangle 50">
            <a:extLst>
              <a:ext uri="{FF2B5EF4-FFF2-40B4-BE49-F238E27FC236}">
                <a16:creationId xmlns:a16="http://schemas.microsoft.com/office/drawing/2014/main" id="{54C3194C-624F-46BE-A405-EC1797DE44B0}"/>
              </a:ext>
            </a:extLst>
          </p:cNvPr>
          <p:cNvSpPr/>
          <p:nvPr/>
        </p:nvSpPr>
        <p:spPr>
          <a:xfrm>
            <a:off x="9534327" y="2199863"/>
            <a:ext cx="1728000" cy="210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42" name="TextBox 41">
            <a:extLst>
              <a:ext uri="{FF2B5EF4-FFF2-40B4-BE49-F238E27FC236}">
                <a16:creationId xmlns:a16="http://schemas.microsoft.com/office/drawing/2014/main" id="{E3EAF83B-234F-4E35-BEA7-95298327BDC1}"/>
              </a:ext>
            </a:extLst>
          </p:cNvPr>
          <p:cNvSpPr txBox="1"/>
          <p:nvPr/>
        </p:nvSpPr>
        <p:spPr>
          <a:xfrm>
            <a:off x="9696400" y="2635155"/>
            <a:ext cx="1265711" cy="646331"/>
          </a:xfrm>
          <a:prstGeom prst="rect">
            <a:avLst/>
          </a:prstGeom>
          <a:noFill/>
        </p:spPr>
        <p:txBody>
          <a:bodyPr wrap="square">
            <a:spAutoFit/>
          </a:bodyPr>
          <a:lstStyle/>
          <a:p>
            <a:pPr algn="ctr"/>
            <a:r>
              <a:rPr lang="ar-SA" sz="1800" b="1" dirty="0">
                <a:effectLst/>
                <a:latin typeface="Alexandria" pitchFamily="2" charset="-78"/>
                <a:ea typeface="Calibri" panose="020F0502020204030204" pitchFamily="34" charset="0"/>
                <a:cs typeface="Alexandria" pitchFamily="2" charset="-78"/>
              </a:rPr>
              <a:t>البعد الثقافي</a:t>
            </a:r>
            <a:endParaRPr lang="ar-EG" sz="1800" dirty="0">
              <a:latin typeface="Alexandria" pitchFamily="2" charset="-78"/>
              <a:cs typeface="Alexandria" pitchFamily="2" charset="-78"/>
            </a:endParaRPr>
          </a:p>
        </p:txBody>
      </p:sp>
      <p:sp>
        <p:nvSpPr>
          <p:cNvPr id="44" name="TextBox 43">
            <a:extLst>
              <a:ext uri="{FF2B5EF4-FFF2-40B4-BE49-F238E27FC236}">
                <a16:creationId xmlns:a16="http://schemas.microsoft.com/office/drawing/2014/main" id="{42EC2C79-06BA-4BE7-90B5-2CCF943939E4}"/>
              </a:ext>
            </a:extLst>
          </p:cNvPr>
          <p:cNvSpPr txBox="1"/>
          <p:nvPr/>
        </p:nvSpPr>
        <p:spPr>
          <a:xfrm>
            <a:off x="1426263" y="3845339"/>
            <a:ext cx="1025684" cy="707886"/>
          </a:xfrm>
          <a:prstGeom prst="rect">
            <a:avLst/>
          </a:prstGeom>
          <a:noFill/>
        </p:spPr>
        <p:txBody>
          <a:bodyPr wrap="square">
            <a:spAutoFit/>
          </a:bodyPr>
          <a:lstStyle/>
          <a:p>
            <a:pPr algn="ctr"/>
            <a:r>
              <a:rPr lang="ar-SA" sz="2000" b="1" dirty="0">
                <a:effectLst/>
                <a:latin typeface="Alexandria" pitchFamily="2" charset="-78"/>
                <a:ea typeface="Calibri" panose="020F0502020204030204" pitchFamily="34" charset="0"/>
                <a:cs typeface="Alexandria" pitchFamily="2" charset="-78"/>
              </a:rPr>
              <a:t>البعد الأمني</a:t>
            </a:r>
            <a:endParaRPr lang="ar-EG" sz="2000" dirty="0">
              <a:latin typeface="Alexandria" pitchFamily="2" charset="-78"/>
              <a:cs typeface="Alexandria" pitchFamily="2" charset="-78"/>
            </a:endParaRPr>
          </a:p>
        </p:txBody>
      </p:sp>
      <p:sp>
        <p:nvSpPr>
          <p:cNvPr id="45" name="TextBox 44">
            <a:extLst>
              <a:ext uri="{FF2B5EF4-FFF2-40B4-BE49-F238E27FC236}">
                <a16:creationId xmlns:a16="http://schemas.microsoft.com/office/drawing/2014/main" id="{ECEFACAA-F4B0-4E50-8499-5706AE8599B1}"/>
              </a:ext>
            </a:extLst>
          </p:cNvPr>
          <p:cNvSpPr txBox="1"/>
          <p:nvPr/>
        </p:nvSpPr>
        <p:spPr>
          <a:xfrm>
            <a:off x="5423924" y="3227828"/>
            <a:ext cx="1466351" cy="646331"/>
          </a:xfrm>
          <a:prstGeom prst="rect">
            <a:avLst/>
          </a:prstGeom>
          <a:noFill/>
        </p:spPr>
        <p:txBody>
          <a:bodyPr wrap="square">
            <a:spAutoFit/>
          </a:bodyPr>
          <a:lstStyle/>
          <a:p>
            <a:pPr algn="ctr"/>
            <a:r>
              <a:rPr lang="ar-SA" sz="1800" b="1" dirty="0">
                <a:effectLst/>
                <a:latin typeface="Alexandria" pitchFamily="2" charset="-78"/>
                <a:ea typeface="Calibri" panose="020F0502020204030204" pitchFamily="34" charset="0"/>
                <a:cs typeface="Alexandria" pitchFamily="2" charset="-78"/>
              </a:rPr>
              <a:t>البعد </a:t>
            </a:r>
            <a:endParaRPr lang="ar-JO" sz="1800" b="1" dirty="0">
              <a:effectLst/>
              <a:latin typeface="Alexandria" pitchFamily="2" charset="-78"/>
              <a:ea typeface="Calibri" panose="020F0502020204030204" pitchFamily="34" charset="0"/>
              <a:cs typeface="Alexandria" pitchFamily="2" charset="-78"/>
            </a:endParaRPr>
          </a:p>
          <a:p>
            <a:pPr algn="ctr"/>
            <a:r>
              <a:rPr lang="ar-SA" sz="1800" b="1" dirty="0">
                <a:effectLst/>
                <a:latin typeface="Alexandria" pitchFamily="2" charset="-78"/>
                <a:ea typeface="Calibri" panose="020F0502020204030204" pitchFamily="34" charset="0"/>
                <a:cs typeface="Alexandria" pitchFamily="2" charset="-78"/>
              </a:rPr>
              <a:t>الاجتماعي</a:t>
            </a:r>
            <a:endParaRPr lang="ar-EG" sz="1800" dirty="0">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830986A3-560B-4F76-B7F5-E0F314013F8B}"/>
              </a:ext>
            </a:extLst>
          </p:cNvPr>
          <p:cNvSpPr txBox="1"/>
          <p:nvPr/>
        </p:nvSpPr>
        <p:spPr>
          <a:xfrm>
            <a:off x="3267808" y="3559288"/>
            <a:ext cx="1322594" cy="707886"/>
          </a:xfrm>
          <a:prstGeom prst="rect">
            <a:avLst/>
          </a:prstGeom>
          <a:noFill/>
        </p:spPr>
        <p:txBody>
          <a:bodyPr wrap="square">
            <a:spAutoFit/>
          </a:bodyPr>
          <a:lstStyle/>
          <a:p>
            <a:pPr algn="ctr"/>
            <a:r>
              <a:rPr lang="ar-SA" sz="2000" b="1" dirty="0">
                <a:effectLst/>
                <a:latin typeface="Alexandria" pitchFamily="2" charset="-78"/>
                <a:ea typeface="Calibri" panose="020F0502020204030204" pitchFamily="34" charset="0"/>
                <a:cs typeface="Alexandria" pitchFamily="2" charset="-78"/>
              </a:rPr>
              <a:t>البعد العلمي</a:t>
            </a:r>
            <a:endParaRPr lang="ar-EG" sz="2000" dirty="0">
              <a:latin typeface="Alexandria" pitchFamily="2" charset="-78"/>
              <a:cs typeface="Alexandria" pitchFamily="2" charset="-78"/>
            </a:endParaRPr>
          </a:p>
        </p:txBody>
      </p:sp>
      <p:sp>
        <p:nvSpPr>
          <p:cNvPr id="47" name="TextBox 46">
            <a:extLst>
              <a:ext uri="{FF2B5EF4-FFF2-40B4-BE49-F238E27FC236}">
                <a16:creationId xmlns:a16="http://schemas.microsoft.com/office/drawing/2014/main" id="{D20DA3F3-10C1-4CF2-9FF9-BE888FFA1256}"/>
              </a:ext>
            </a:extLst>
          </p:cNvPr>
          <p:cNvSpPr txBox="1"/>
          <p:nvPr/>
        </p:nvSpPr>
        <p:spPr>
          <a:xfrm>
            <a:off x="7632171" y="3011079"/>
            <a:ext cx="1474040" cy="646331"/>
          </a:xfrm>
          <a:prstGeom prst="rect">
            <a:avLst/>
          </a:prstGeom>
          <a:noFill/>
        </p:spPr>
        <p:txBody>
          <a:bodyPr wrap="square">
            <a:spAutoFit/>
          </a:bodyPr>
          <a:lstStyle/>
          <a:p>
            <a:pPr algn="ctr"/>
            <a:r>
              <a:rPr lang="ar-SA" sz="1800" b="1" dirty="0">
                <a:effectLst/>
                <a:latin typeface="Alexandria" pitchFamily="2" charset="-78"/>
                <a:ea typeface="Calibri" panose="020F0502020204030204" pitchFamily="34" charset="0"/>
                <a:cs typeface="Alexandria" pitchFamily="2" charset="-78"/>
              </a:rPr>
              <a:t>البعد </a:t>
            </a:r>
            <a:endParaRPr lang="ar-JO" sz="1800" b="1" dirty="0">
              <a:effectLst/>
              <a:latin typeface="Alexandria" pitchFamily="2" charset="-78"/>
              <a:ea typeface="Calibri" panose="020F0502020204030204" pitchFamily="34" charset="0"/>
              <a:cs typeface="Alexandria" pitchFamily="2" charset="-78"/>
            </a:endParaRPr>
          </a:p>
          <a:p>
            <a:pPr algn="ctr"/>
            <a:r>
              <a:rPr lang="ar-SA" sz="1800" b="1" dirty="0">
                <a:effectLst/>
                <a:latin typeface="Alexandria" pitchFamily="2" charset="-78"/>
                <a:ea typeface="Calibri" panose="020F0502020204030204" pitchFamily="34" charset="0"/>
                <a:cs typeface="Alexandria" pitchFamily="2" charset="-78"/>
              </a:rPr>
              <a:t>الاقتصادي</a:t>
            </a:r>
            <a:endParaRPr lang="ar-EG" sz="18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55BE00A2-4FE7-75EE-411F-4D5E0135EA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custDataLst>
      <p:tags r:id="rId1"/>
    </p:custDataLst>
    <p:extLst>
      <p:ext uri="{BB962C8B-B14F-4D97-AF65-F5344CB8AC3E}">
        <p14:creationId xmlns:p14="http://schemas.microsoft.com/office/powerpoint/2010/main" val="951314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fade">
                                      <p:cBhvr>
                                        <p:cTn id="14" dur="1000"/>
                                        <p:tgtEl>
                                          <p:spTgt spid="47"/>
                                        </p:tgtEl>
                                      </p:cBhvr>
                                    </p:animEffect>
                                    <p:anim calcmode="lin" valueType="num">
                                      <p:cBhvr>
                                        <p:cTn id="15" dur="1000" fill="hold"/>
                                        <p:tgtEl>
                                          <p:spTgt spid="47"/>
                                        </p:tgtEl>
                                        <p:attrNameLst>
                                          <p:attrName>ppt_x</p:attrName>
                                        </p:attrNameLst>
                                      </p:cBhvr>
                                      <p:tavLst>
                                        <p:tav tm="0">
                                          <p:val>
                                            <p:strVal val="#ppt_x"/>
                                          </p:val>
                                        </p:tav>
                                        <p:tav tm="100000">
                                          <p:val>
                                            <p:strVal val="#ppt_x"/>
                                          </p:val>
                                        </p:tav>
                                      </p:tavLst>
                                    </p:anim>
                                    <p:anim calcmode="lin" valueType="num">
                                      <p:cBhvr>
                                        <p:cTn id="16"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ppt_x"/>
                                          </p:val>
                                        </p:tav>
                                        <p:tav tm="100000">
                                          <p:val>
                                            <p:strVal val="#ppt_x"/>
                                          </p:val>
                                        </p:tav>
                                      </p:tavLst>
                                    </p:anim>
                                    <p:anim calcmode="lin" valueType="num">
                                      <p:cBhvr additive="base">
                                        <p:cTn id="2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6">
                                            <p:txEl>
                                              <p:pRg st="0" end="0"/>
                                            </p:txEl>
                                          </p:spTgt>
                                        </p:tgtEl>
                                        <p:attrNameLst>
                                          <p:attrName>style.visibility</p:attrName>
                                        </p:attrNameLst>
                                      </p:cBhvr>
                                      <p:to>
                                        <p:strVal val="visible"/>
                                      </p:to>
                                    </p:set>
                                    <p:anim calcmode="lin" valueType="num">
                                      <p:cBhvr additive="base">
                                        <p:cTn id="27" dur="500" fill="hold"/>
                                        <p:tgtEl>
                                          <p:spTgt spid="46">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4">
                                            <p:txEl>
                                              <p:pRg st="0" end="0"/>
                                            </p:txEl>
                                          </p:spTgt>
                                        </p:tgtEl>
                                        <p:attrNameLst>
                                          <p:attrName>style.visibility</p:attrName>
                                        </p:attrNameLst>
                                      </p:cBhvr>
                                      <p:to>
                                        <p:strVal val="visible"/>
                                      </p:to>
                                    </p:set>
                                    <p:anim calcmode="lin" valueType="num">
                                      <p:cBhvr additive="base">
                                        <p:cTn id="33" dur="500" fill="hold"/>
                                        <p:tgtEl>
                                          <p:spTgt spid="44">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5"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174A5-0EC8-455E-ADD3-D68173598523}"/>
              </a:ext>
            </a:extLst>
          </p:cNvPr>
          <p:cNvSpPr>
            <a:spLocks noGrp="1"/>
          </p:cNvSpPr>
          <p:nvPr>
            <p:ph type="title"/>
          </p:nvPr>
        </p:nvSpPr>
        <p:spPr>
          <a:xfrm>
            <a:off x="838200" y="116633"/>
            <a:ext cx="10515600" cy="936104"/>
          </a:xfrm>
        </p:spPr>
        <p:txBody>
          <a:bodyPr/>
          <a:lstStyle/>
          <a:p>
            <a:pPr algn="ctr"/>
            <a:r>
              <a:rPr lang="ar-SA" sz="3600" b="1" dirty="0">
                <a:solidFill>
                  <a:schemeClr val="bg1"/>
                </a:solidFill>
                <a:effectLst/>
                <a:ea typeface="Calibri" panose="020F0502020204030204" pitchFamily="34" charset="0"/>
                <a:cs typeface="Simplified Arabic" panose="02020603050405020304" pitchFamily="18" charset="-78"/>
              </a:rPr>
              <a:t>الاستثمار في التعليم من منظور متعدد الأبعاد</a:t>
            </a:r>
            <a:endParaRPr lang="ar-EG" b="1" dirty="0">
              <a:solidFill>
                <a:schemeClr val="bg1"/>
              </a:solidFill>
            </a:endParaRPr>
          </a:p>
        </p:txBody>
      </p:sp>
      <p:sp>
        <p:nvSpPr>
          <p:cNvPr id="3" name="Content Placeholder 2">
            <a:extLst>
              <a:ext uri="{FF2B5EF4-FFF2-40B4-BE49-F238E27FC236}">
                <a16:creationId xmlns:a16="http://schemas.microsoft.com/office/drawing/2014/main" id="{E4BE0574-8521-445B-A007-A24F29FE096D}"/>
              </a:ext>
            </a:extLst>
          </p:cNvPr>
          <p:cNvSpPr>
            <a:spLocks noGrp="1"/>
          </p:cNvSpPr>
          <p:nvPr>
            <p:ph idx="1"/>
          </p:nvPr>
        </p:nvSpPr>
        <p:spPr>
          <a:xfrm>
            <a:off x="215900" y="1169370"/>
            <a:ext cx="11737304" cy="5688630"/>
          </a:xfrm>
        </p:spPr>
        <p:txBody>
          <a:bodyPr>
            <a:noAutofit/>
          </a:bodyPr>
          <a:lstStyle/>
          <a:p>
            <a:pPr marL="342900" lvl="0" indent="-342900" algn="just" rtl="1">
              <a:lnSpc>
                <a:spcPct val="107000"/>
              </a:lnSpc>
              <a:buFont typeface="Simplified Arabic" panose="02020603050405020304" pitchFamily="18" charset="-78"/>
              <a:buChar char="-"/>
            </a:pPr>
            <a:r>
              <a:rPr lang="ar-SA" sz="1800" b="1" dirty="0">
                <a:solidFill>
                  <a:schemeClr val="tx1"/>
                </a:solidFill>
                <a:effectLst/>
                <a:latin typeface="Alexandria" pitchFamily="2" charset="-78"/>
                <a:ea typeface="Calibri" panose="020F0502020204030204" pitchFamily="34" charset="0"/>
                <a:cs typeface="Alexandria" pitchFamily="2" charset="-78"/>
              </a:rPr>
              <a:t>البعد الثقافي: </a:t>
            </a:r>
            <a:r>
              <a:rPr lang="ar-SA" sz="1800" dirty="0">
                <a:solidFill>
                  <a:schemeClr val="tx1"/>
                </a:solidFill>
                <a:effectLst/>
                <a:latin typeface="Alexandria" pitchFamily="2" charset="-78"/>
                <a:ea typeface="Calibri" panose="020F0502020204030204" pitchFamily="34" charset="0"/>
                <a:cs typeface="Alexandria" pitchFamily="2" charset="-78"/>
              </a:rPr>
              <a:t>حيث ينعكس تزايد نسبة المثقفين من رأس المال البشري على التنمية الحضارية للمجتمع، وزيادة معرفة الفرد وتمسكه بما يخصّ وطنه من العقائد الدينية والتراث الثقافي واللغة والآداب، وازدياد درجة الوعي لديه بما يدور حوله.</a:t>
            </a:r>
            <a:endParaRPr lang="en-US" sz="18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 rtl="1">
              <a:lnSpc>
                <a:spcPct val="107000"/>
              </a:lnSpc>
              <a:buFont typeface="Simplified Arabic" panose="02020603050405020304" pitchFamily="18" charset="-78"/>
              <a:buChar char="-"/>
            </a:pPr>
            <a:r>
              <a:rPr lang="ar-SA" sz="1800" dirty="0">
                <a:solidFill>
                  <a:schemeClr val="tx1"/>
                </a:solidFill>
                <a:effectLst/>
                <a:latin typeface="Alexandria" pitchFamily="2" charset="-78"/>
                <a:ea typeface="Calibri" panose="020F0502020204030204" pitchFamily="34" charset="0"/>
                <a:cs typeface="Alexandria" pitchFamily="2" charset="-78"/>
              </a:rPr>
              <a:t> </a:t>
            </a:r>
            <a:r>
              <a:rPr lang="ar-SA" sz="1800" b="1" dirty="0">
                <a:solidFill>
                  <a:schemeClr val="tx1"/>
                </a:solidFill>
                <a:effectLst/>
                <a:latin typeface="Alexandria" pitchFamily="2" charset="-78"/>
                <a:ea typeface="Calibri" panose="020F0502020204030204" pitchFamily="34" charset="0"/>
                <a:cs typeface="Alexandria" pitchFamily="2" charset="-78"/>
              </a:rPr>
              <a:t>البعد الاقتصادي: </a:t>
            </a:r>
            <a:r>
              <a:rPr lang="ar-SA" sz="1800" dirty="0">
                <a:solidFill>
                  <a:schemeClr val="tx1"/>
                </a:solidFill>
                <a:effectLst/>
                <a:latin typeface="Alexandria" pitchFamily="2" charset="-78"/>
                <a:ea typeface="Calibri" panose="020F0502020204030204" pitchFamily="34" charset="0"/>
                <a:cs typeface="Alexandria" pitchFamily="2" charset="-78"/>
              </a:rPr>
              <a:t>من خلال رأس المال البشري المؤهل حيث يتم تنفيذ برامج التنمية الاقتصادية، بما يحقق التقدم للدولة ويوفر احتياجات سكانها من السلع والخدمات، ويرفع الإنتاجية، ويزيد معدلات الاستثمار والادخار، ويوفر فرص أفضل للتقدم العلمي والتطور التكنولوجي</a:t>
            </a:r>
            <a:r>
              <a:rPr lang="en-US" sz="1800" dirty="0">
                <a:solidFill>
                  <a:schemeClr val="tx1"/>
                </a:solidFill>
                <a:effectLst/>
                <a:latin typeface="Alexandria" pitchFamily="2" charset="-78"/>
                <a:ea typeface="Calibri" panose="020F0502020204030204" pitchFamily="34" charset="0"/>
                <a:cs typeface="Alexandria" pitchFamily="2" charset="-78"/>
              </a:rPr>
              <a:t>.</a:t>
            </a:r>
          </a:p>
          <a:p>
            <a:pPr marL="342900" lvl="0" indent="-342900" algn="just" rtl="1">
              <a:lnSpc>
                <a:spcPct val="107000"/>
              </a:lnSpc>
              <a:spcAft>
                <a:spcPts val="800"/>
              </a:spcAft>
              <a:buFont typeface="Simplified Arabic" panose="02020603050405020304" pitchFamily="18" charset="-78"/>
              <a:buChar char="-"/>
            </a:pPr>
            <a:r>
              <a:rPr lang="ar-SA" sz="1800" dirty="0">
                <a:solidFill>
                  <a:schemeClr val="tx1"/>
                </a:solidFill>
                <a:effectLst/>
                <a:latin typeface="Alexandria" pitchFamily="2" charset="-78"/>
                <a:ea typeface="Calibri" panose="020F0502020204030204" pitchFamily="34" charset="0"/>
                <a:cs typeface="Alexandria" pitchFamily="2" charset="-78"/>
              </a:rPr>
              <a:t> </a:t>
            </a:r>
            <a:r>
              <a:rPr lang="ar-SA" sz="1800" b="1" dirty="0">
                <a:solidFill>
                  <a:schemeClr val="tx1"/>
                </a:solidFill>
                <a:effectLst/>
                <a:latin typeface="Alexandria" pitchFamily="2" charset="-78"/>
                <a:ea typeface="Calibri" panose="020F0502020204030204" pitchFamily="34" charset="0"/>
                <a:cs typeface="Alexandria" pitchFamily="2" charset="-78"/>
              </a:rPr>
              <a:t>البعد الاجتماعي</a:t>
            </a:r>
            <a:r>
              <a:rPr lang="ar-SA" sz="1800" dirty="0">
                <a:solidFill>
                  <a:schemeClr val="tx1"/>
                </a:solidFill>
                <a:effectLst/>
                <a:latin typeface="Alexandria" pitchFamily="2" charset="-78"/>
                <a:ea typeface="Calibri" panose="020F0502020204030204" pitchFamily="34" charset="0"/>
                <a:cs typeface="Alexandria" pitchFamily="2" charset="-78"/>
              </a:rPr>
              <a:t>: </a:t>
            </a:r>
            <a:r>
              <a:rPr lang="ar-AE" sz="1800" dirty="0">
                <a:solidFill>
                  <a:schemeClr val="tx1"/>
                </a:solidFill>
                <a:effectLst/>
                <a:latin typeface="Alexandria" pitchFamily="2" charset="-78"/>
                <a:ea typeface="Calibri" panose="020F0502020204030204" pitchFamily="34" charset="0"/>
                <a:cs typeface="Alexandria" pitchFamily="2" charset="-78"/>
              </a:rPr>
              <a:t>من خلال تنمية </a:t>
            </a:r>
            <a:r>
              <a:rPr lang="ar-SA" sz="1800" dirty="0">
                <a:solidFill>
                  <a:schemeClr val="tx1"/>
                </a:solidFill>
                <a:effectLst/>
                <a:latin typeface="Alexandria" pitchFamily="2" charset="-78"/>
                <a:ea typeface="Calibri" panose="020F0502020204030204" pitchFamily="34" charset="0"/>
                <a:cs typeface="Alexandria" pitchFamily="2" charset="-78"/>
              </a:rPr>
              <a:t>قدرات الفرد الذهنية والفكرية، اذ أنه يحفز العقول والنفوس ويزيد استعداداها لتقبل التغيير وإحداثه، مما يجعله أكثر قدرة على تفهم المشكلات الاجتماعية وترسيخ الروابط الأسرية. كما أن التعليم يسهم تحسين وتوزيع الدخل وتكافؤ الفرص</a:t>
            </a:r>
            <a:r>
              <a:rPr lang="ar-JO" sz="1800" dirty="0">
                <a:solidFill>
                  <a:schemeClr val="tx1"/>
                </a:solidFill>
                <a:effectLst/>
                <a:latin typeface="Alexandria" pitchFamily="2" charset="-78"/>
                <a:ea typeface="Calibri" panose="020F0502020204030204" pitchFamily="34" charset="0"/>
                <a:cs typeface="Alexandria" pitchFamily="2" charset="-78"/>
              </a:rPr>
              <a:t> والحد من طبقية المجتمع </a:t>
            </a:r>
            <a:r>
              <a:rPr lang="ar-SA" sz="1800" dirty="0">
                <a:solidFill>
                  <a:schemeClr val="tx1"/>
                </a:solidFill>
                <a:effectLst/>
                <a:latin typeface="Alexandria" pitchFamily="2" charset="-78"/>
                <a:ea typeface="Calibri" panose="020F0502020204030204" pitchFamily="34" charset="0"/>
                <a:cs typeface="Alexandria" pitchFamily="2" charset="-78"/>
              </a:rPr>
              <a:t>،كما يسهم بالتأثير على الطموح الشخصي والتنافس والإبداع</a:t>
            </a:r>
            <a:r>
              <a:rPr lang="ar-JO" sz="1800" dirty="0">
                <a:solidFill>
                  <a:schemeClr val="tx1"/>
                </a:solidFill>
                <a:effectLst/>
                <a:latin typeface="Alexandria" pitchFamily="2" charset="-78"/>
                <a:ea typeface="Calibri" panose="020F0502020204030204" pitchFamily="34" charset="0"/>
                <a:cs typeface="Alexandria" pitchFamily="2" charset="-78"/>
              </a:rPr>
              <a:t> واعداد الانسان المثقف الذي يعرف حقوقه وواجباته. </a:t>
            </a:r>
            <a:endParaRPr lang="en-US" sz="1800" dirty="0">
              <a:solidFill>
                <a:schemeClr val="tx1"/>
              </a:solidFill>
              <a:effectLst/>
              <a:latin typeface="Alexandria" pitchFamily="2" charset="-78"/>
              <a:ea typeface="Calibri" panose="020F0502020204030204" pitchFamily="34" charset="0"/>
              <a:cs typeface="Alexandria" pitchFamily="2" charset="-78"/>
            </a:endParaRPr>
          </a:p>
          <a:p>
            <a:pPr marL="19685" indent="0" algn="just" rtl="1">
              <a:lnSpc>
                <a:spcPct val="107000"/>
              </a:lnSpc>
              <a:spcAft>
                <a:spcPts val="800"/>
              </a:spcAft>
              <a:buNone/>
            </a:pPr>
            <a:r>
              <a:rPr lang="ar-SA" sz="1800" dirty="0">
                <a:solidFill>
                  <a:schemeClr val="tx1"/>
                </a:solidFill>
                <a:effectLst/>
                <a:latin typeface="Alexandria" pitchFamily="2" charset="-78"/>
                <a:ea typeface="Calibri" panose="020F0502020204030204" pitchFamily="34" charset="0"/>
                <a:cs typeface="Alexandria" pitchFamily="2" charset="-78"/>
              </a:rPr>
              <a:t>-  </a:t>
            </a:r>
            <a:r>
              <a:rPr lang="ar-SA" sz="1800" b="1" dirty="0">
                <a:solidFill>
                  <a:schemeClr val="tx1"/>
                </a:solidFill>
                <a:effectLst/>
                <a:latin typeface="Alexandria" pitchFamily="2" charset="-78"/>
                <a:ea typeface="Calibri" panose="020F0502020204030204" pitchFamily="34" charset="0"/>
                <a:cs typeface="Alexandria" pitchFamily="2" charset="-78"/>
              </a:rPr>
              <a:t>البعد العلمي: </a:t>
            </a:r>
            <a:r>
              <a:rPr lang="ar-SA" sz="1800" dirty="0">
                <a:solidFill>
                  <a:schemeClr val="tx1"/>
                </a:solidFill>
                <a:effectLst/>
                <a:latin typeface="Alexandria" pitchFamily="2" charset="-78"/>
                <a:ea typeface="Calibri" panose="020F0502020204030204" pitchFamily="34" charset="0"/>
                <a:cs typeface="Alexandria" pitchFamily="2" charset="-78"/>
              </a:rPr>
              <a:t>حيث يوفر التعليم الكوادر العلمية القادرة على البحث والابتكار والاختراع والتطوير بما يسهم في إحداث النقلات الحضارية المختلفة وإحداث التقدم التقني في شتى مجالات الحياة والتحسين المستمر في وسائل المعيشة، وإعداد الكوادر القيادية.</a:t>
            </a:r>
            <a:endParaRPr lang="en-US" sz="18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 rtl="1">
              <a:lnSpc>
                <a:spcPct val="107000"/>
              </a:lnSpc>
              <a:spcAft>
                <a:spcPts val="800"/>
              </a:spcAft>
              <a:buFont typeface="Simplified Arabic" panose="02020603050405020304" pitchFamily="18" charset="-78"/>
              <a:buChar char="-"/>
            </a:pPr>
            <a:r>
              <a:rPr lang="ar-SA" sz="1800" dirty="0">
                <a:solidFill>
                  <a:schemeClr val="tx1"/>
                </a:solidFill>
                <a:effectLst/>
                <a:latin typeface="Alexandria" pitchFamily="2" charset="-78"/>
                <a:ea typeface="Calibri" panose="020F0502020204030204" pitchFamily="34" charset="0"/>
                <a:cs typeface="Alexandria" pitchFamily="2" charset="-78"/>
              </a:rPr>
              <a:t> </a:t>
            </a:r>
            <a:r>
              <a:rPr lang="ar-SA" sz="1800" b="1" dirty="0">
                <a:solidFill>
                  <a:schemeClr val="tx1"/>
                </a:solidFill>
                <a:effectLst/>
                <a:latin typeface="Alexandria" pitchFamily="2" charset="-78"/>
                <a:ea typeface="Calibri" panose="020F0502020204030204" pitchFamily="34" charset="0"/>
                <a:cs typeface="Alexandria" pitchFamily="2" charset="-78"/>
              </a:rPr>
              <a:t>البعد الأمني: </a:t>
            </a:r>
            <a:r>
              <a:rPr lang="ar-SA" sz="1800" dirty="0">
                <a:solidFill>
                  <a:schemeClr val="tx1"/>
                </a:solidFill>
                <a:effectLst/>
                <a:latin typeface="Alexandria" pitchFamily="2" charset="-78"/>
                <a:ea typeface="Calibri" panose="020F0502020204030204" pitchFamily="34" charset="0"/>
                <a:cs typeface="Alexandria" pitchFamily="2" charset="-78"/>
              </a:rPr>
              <a:t>حيث تؤدي العناية بتعليم وتدريب الفرد إلى تخفيض نسبة البطالة والتي تتناقص مع ارتفاع المستوى التعليمي والتدريبي مما يسهم في تحقيق الاستقرار الأمني للمجتمع، وتقليل نسب البطالة، وتقليل الجرائم(شلتوت، 2009). </a:t>
            </a:r>
            <a:endParaRPr lang="en-US" sz="18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307608A0-6952-C522-E501-EA751FC1F6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6" name="Title 3">
            <a:extLst>
              <a:ext uri="{FF2B5EF4-FFF2-40B4-BE49-F238E27FC236}">
                <a16:creationId xmlns:a16="http://schemas.microsoft.com/office/drawing/2014/main" id="{D0A1A95B-32A7-F6F0-B01E-27E7269C647D}"/>
              </a:ext>
            </a:extLst>
          </p:cNvPr>
          <p:cNvSpPr txBox="1">
            <a:spLocks/>
          </p:cNvSpPr>
          <p:nvPr/>
        </p:nvSpPr>
        <p:spPr>
          <a:xfrm>
            <a:off x="695400" y="276959"/>
            <a:ext cx="8353259" cy="775778"/>
          </a:xfrm>
          <a:prstGeom prst="rect">
            <a:avLst/>
          </a:prstGeom>
          <a:noFill/>
          <a:ln>
            <a:noFill/>
          </a:ln>
        </p:spPr>
        <p:txBody>
          <a:bodyPr spcFirstLastPara="1" wrap="square" lIns="91425" tIns="45700" rIns="91425" bIns="45700" anchor="ctr" anchorCtr="0">
            <a:normAutofit fontScale="850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ar-SA" sz="3600" dirty="0">
                <a:solidFill>
                  <a:srgbClr val="00B0F0"/>
                </a:solidFill>
                <a:latin typeface="Alexandria" pitchFamily="2" charset="-78"/>
                <a:ea typeface="Calibri" panose="020F0502020204030204" pitchFamily="34" charset="0"/>
                <a:cs typeface="Alexandria" pitchFamily="2" charset="-78"/>
              </a:rPr>
              <a:t>الاستثمار في التعليم من منظور متعدد الأبعاد</a:t>
            </a:r>
            <a:endParaRPr lang="en-US"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670089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10063-FA49-4124-ADCD-CE557ADA81BE}"/>
              </a:ext>
            </a:extLst>
          </p:cNvPr>
          <p:cNvSpPr>
            <a:spLocks noGrp="1"/>
          </p:cNvSpPr>
          <p:nvPr>
            <p:ph type="title"/>
          </p:nvPr>
        </p:nvSpPr>
        <p:spPr>
          <a:xfrm>
            <a:off x="1631504" y="511979"/>
            <a:ext cx="8136904" cy="742950"/>
          </a:xfrm>
          <a:noFill/>
        </p:spPr>
        <p:txBody>
          <a:bodyPr>
            <a:normAutofit/>
          </a:bodyPr>
          <a:lstStyle/>
          <a:p>
            <a:pPr algn="ctr"/>
            <a:r>
              <a:rPr lang="ar-JO" sz="3200" b="1" dirty="0">
                <a:solidFill>
                  <a:schemeClr val="tx1"/>
                </a:solidFill>
                <a:latin typeface="Alexandria" pitchFamily="2" charset="-78"/>
                <a:cs typeface="Alexandria" pitchFamily="2" charset="-78"/>
              </a:rPr>
              <a:t>أهمية الاستثمار في التعليم</a:t>
            </a:r>
            <a:endParaRPr lang="he-IL" sz="3200" b="1" dirty="0">
              <a:solidFill>
                <a:schemeClr val="tx1"/>
              </a:solidFill>
              <a:latin typeface="Alexandria" pitchFamily="2" charset="-78"/>
            </a:endParaRPr>
          </a:p>
        </p:txBody>
      </p:sp>
      <p:sp>
        <p:nvSpPr>
          <p:cNvPr id="3" name="Content Placeholder 2">
            <a:extLst>
              <a:ext uri="{FF2B5EF4-FFF2-40B4-BE49-F238E27FC236}">
                <a16:creationId xmlns:a16="http://schemas.microsoft.com/office/drawing/2014/main" id="{188C7D43-04EC-46D6-AC4C-73E7084250A3}"/>
              </a:ext>
            </a:extLst>
          </p:cNvPr>
          <p:cNvSpPr>
            <a:spLocks noGrp="1"/>
          </p:cNvSpPr>
          <p:nvPr>
            <p:ph idx="1"/>
          </p:nvPr>
        </p:nvSpPr>
        <p:spPr>
          <a:xfrm>
            <a:off x="990600" y="1304925"/>
            <a:ext cx="10514012" cy="5400675"/>
          </a:xfrm>
        </p:spPr>
        <p:txBody>
          <a:bodyPr>
            <a:noAutofit/>
          </a:bodyPr>
          <a:lstStyle/>
          <a:p>
            <a:pPr algn="just" rtl="1">
              <a:lnSpc>
                <a:spcPct val="107000"/>
              </a:lnSpc>
              <a:spcAft>
                <a:spcPts val="800"/>
              </a:spcAft>
            </a:pPr>
            <a:r>
              <a:rPr lang="ar-JO" sz="2400" dirty="0">
                <a:effectLst/>
                <a:latin typeface="Alexandria" pitchFamily="2" charset="-78"/>
                <a:ea typeface="Calibri" panose="020F0502020204030204" pitchFamily="34" charset="0"/>
                <a:cs typeface="Alexandria" pitchFamily="2" charset="-78"/>
              </a:rPr>
              <a:t>أهمية الاستثمار في التعليم، تكمن في </a:t>
            </a:r>
            <a:r>
              <a:rPr lang="ar-JO" sz="2400" b="1" dirty="0">
                <a:effectLst/>
                <a:latin typeface="Alexandria" pitchFamily="2" charset="-78"/>
                <a:ea typeface="Calibri" panose="020F0502020204030204" pitchFamily="34" charset="0"/>
                <a:cs typeface="Alexandria" pitchFamily="2" charset="-78"/>
              </a:rPr>
              <a:t>القيمة المضافة</a:t>
            </a:r>
            <a:r>
              <a:rPr lang="ar-JO" sz="2400" dirty="0">
                <a:effectLst/>
                <a:latin typeface="Alexandria" pitchFamily="2" charset="-78"/>
                <a:ea typeface="Calibri" panose="020F0502020204030204" pitchFamily="34" charset="0"/>
                <a:cs typeface="Alexandria" pitchFamily="2" charset="-78"/>
              </a:rPr>
              <a:t> لجودة التعليم، وامتلاكه أدوات المنافسة والتطوير، بما يتلاءم مع طبيعة الحياة والأهداف الوطنية، التي يسعى لتحقيقها، وتحقيق </a:t>
            </a:r>
            <a:r>
              <a:rPr lang="ar-JO" sz="2400" b="1" dirty="0">
                <a:effectLst/>
                <a:latin typeface="Alexandria" pitchFamily="2" charset="-78"/>
                <a:ea typeface="Calibri" panose="020F0502020204030204" pitchFamily="34" charset="0"/>
                <a:cs typeface="Alexandria" pitchFamily="2" charset="-78"/>
              </a:rPr>
              <a:t>التنمية المستدامة</a:t>
            </a:r>
            <a:r>
              <a:rPr lang="ar-JO" sz="2400" dirty="0">
                <a:effectLst/>
                <a:latin typeface="Alexandria" pitchFamily="2" charset="-78"/>
                <a:ea typeface="Calibri" panose="020F0502020204030204" pitchFamily="34" charset="0"/>
                <a:cs typeface="Alexandria" pitchFamily="2" charset="-78"/>
              </a:rPr>
              <a:t>. فيكون الاستثمار في </a:t>
            </a:r>
            <a:r>
              <a:rPr lang="ar-JO" sz="2400" b="1" dirty="0">
                <a:effectLst/>
                <a:latin typeface="Alexandria" pitchFamily="2" charset="-78"/>
                <a:ea typeface="Calibri" panose="020F0502020204030204" pitchFamily="34" charset="0"/>
                <a:cs typeface="Alexandria" pitchFamily="2" charset="-78"/>
              </a:rPr>
              <a:t>رأس المال البشري</a:t>
            </a:r>
            <a:r>
              <a:rPr lang="ar-JO" sz="2400" dirty="0">
                <a:effectLst/>
                <a:latin typeface="Alexandria" pitchFamily="2" charset="-78"/>
                <a:ea typeface="Calibri" panose="020F0502020204030204" pitchFamily="34" charset="0"/>
                <a:cs typeface="Alexandria" pitchFamily="2" charset="-78"/>
              </a:rPr>
              <a:t>، باستخدام جزء من مدّخرات المجتمع أو الأفراد، في تطوير قدرات الفرد ومهاراته، ومعلوماته، وسلوكاته، لرفع طاقته الإنتاجية، ومن ثم طاقة المجتمع الكلية لإنتاج المزيد من السلع والخدمات، لتحقيق الرفاهية للمجتمع، وجعل المواطن منتجًا لا مستهلكًا.</a:t>
            </a:r>
            <a:endParaRPr lang="en-US" sz="2400" dirty="0">
              <a:effectLst/>
              <a:latin typeface="Alexandria" pitchFamily="2" charset="-78"/>
              <a:ea typeface="Calibri" panose="020F0502020204030204" pitchFamily="34" charset="0"/>
              <a:cs typeface="Alexandria" pitchFamily="2" charset="-78"/>
            </a:endParaRPr>
          </a:p>
          <a:p>
            <a:pPr marL="0" indent="0" algn="just">
              <a:buNone/>
            </a:pPr>
            <a:endParaRPr lang="ar-JO" sz="2400" dirty="0">
              <a:effectLst/>
              <a:latin typeface="Alexandria" pitchFamily="2" charset="-78"/>
              <a:ea typeface="Calibri" panose="020F0502020204030204" pitchFamily="34" charset="0"/>
              <a:cs typeface="Alexandria" pitchFamily="2" charset="-7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283" y="4507509"/>
            <a:ext cx="5371520" cy="1728191"/>
          </a:xfrm>
          <a:prstGeom prst="rect">
            <a:avLst/>
          </a:prstGeom>
        </p:spPr>
      </p:pic>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19000" contrast="-20000"/>
                    </a14:imgEffect>
                  </a14:imgLayer>
                </a14:imgProps>
              </a:ext>
              <a:ext uri="{28A0092B-C50C-407E-A947-70E740481C1C}">
                <a14:useLocalDpi xmlns:a14="http://schemas.microsoft.com/office/drawing/2010/main" val="0"/>
              </a:ext>
            </a:extLst>
          </a:blip>
          <a:stretch>
            <a:fillRect/>
          </a:stretch>
        </p:blipFill>
        <p:spPr>
          <a:xfrm>
            <a:off x="6168008" y="4437113"/>
            <a:ext cx="4929111" cy="1699348"/>
          </a:xfrm>
          <a:prstGeom prst="rect">
            <a:avLst/>
          </a:prstGeom>
        </p:spPr>
      </p:pic>
      <p:pic>
        <p:nvPicPr>
          <p:cNvPr id="9" name="Graphic 21">
            <a:extLst>
              <a:ext uri="{FF2B5EF4-FFF2-40B4-BE49-F238E27FC236}">
                <a16:creationId xmlns:a16="http://schemas.microsoft.com/office/drawing/2014/main" id="{DF917CB6-0618-1657-1825-848A24A7CD7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33912613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0DF456-0E76-4E39-8FF7-4F9F4204E2ED}"/>
              </a:ext>
            </a:extLst>
          </p:cNvPr>
          <p:cNvSpPr>
            <a:spLocks noGrp="1"/>
          </p:cNvSpPr>
          <p:nvPr>
            <p:ph idx="1"/>
          </p:nvPr>
        </p:nvSpPr>
        <p:spPr>
          <a:xfrm>
            <a:off x="695400" y="1282628"/>
            <a:ext cx="10894735" cy="5328591"/>
          </a:xfrm>
        </p:spPr>
        <p:txBody>
          <a:bodyPr>
            <a:normAutofit/>
          </a:bodyPr>
          <a:lstStyle/>
          <a:p>
            <a:pPr marL="114300" indent="0" algn="just" rtl="1">
              <a:lnSpc>
                <a:spcPct val="107000"/>
              </a:lnSpc>
              <a:spcAft>
                <a:spcPts val="800"/>
              </a:spcAft>
              <a:buNone/>
            </a:pPr>
            <a:r>
              <a:rPr lang="ar-JO" sz="2400" dirty="0">
                <a:effectLst/>
                <a:latin typeface="Alexandria" pitchFamily="2" charset="-78"/>
                <a:ea typeface="Calibri" panose="020F0502020204030204" pitchFamily="34" charset="0"/>
                <a:cs typeface="Alexandria" pitchFamily="2" charset="-78"/>
              </a:rPr>
              <a:t>- أك</a:t>
            </a:r>
            <a:r>
              <a:rPr lang="ar-AE" sz="2400" dirty="0">
                <a:effectLst/>
                <a:latin typeface="Alexandria" pitchFamily="2" charset="-78"/>
                <a:ea typeface="Calibri" panose="020F0502020204030204" pitchFamily="34" charset="0"/>
                <a:cs typeface="Alexandria" pitchFamily="2" charset="-78"/>
              </a:rPr>
              <a:t>ّ</a:t>
            </a:r>
            <a:r>
              <a:rPr lang="ar-JO" sz="2400" dirty="0">
                <a:effectLst/>
                <a:latin typeface="Alexandria" pitchFamily="2" charset="-78"/>
                <a:ea typeface="Calibri" panose="020F0502020204030204" pitchFamily="34" charset="0"/>
                <a:cs typeface="Alexandria" pitchFamily="2" charset="-78"/>
              </a:rPr>
              <a:t>دت تقارير اليونسكو أن هناك علاقة إيجابية، بين الاستثمار في التعليم، والنمو الاقتصادي في جميع دول العالم، </a:t>
            </a:r>
            <a:r>
              <a:rPr lang="ar-AE" sz="2400" dirty="0">
                <a:effectLst/>
                <a:latin typeface="Alexandria" pitchFamily="2" charset="-78"/>
                <a:ea typeface="Calibri" panose="020F0502020204030204" pitchFamily="34" charset="0"/>
                <a:cs typeface="Alexandria" pitchFamily="2" charset="-78"/>
              </a:rPr>
              <a:t>ف</a:t>
            </a:r>
            <a:r>
              <a:rPr lang="ar-JO" sz="2400" dirty="0">
                <a:effectLst/>
                <a:latin typeface="Alexandria" pitchFamily="2" charset="-78"/>
                <a:ea typeface="Calibri" panose="020F0502020204030204" pitchFamily="34" charset="0"/>
                <a:cs typeface="Alexandria" pitchFamily="2" charset="-78"/>
              </a:rPr>
              <a:t>وفق</a:t>
            </a:r>
            <a:r>
              <a:rPr lang="ar-AE" sz="2400" dirty="0">
                <a:latin typeface="Alexandria" pitchFamily="2" charset="-78"/>
                <a:ea typeface="Calibri" panose="020F0502020204030204" pitchFamily="34" charset="0"/>
                <a:cs typeface="Alexandria" pitchFamily="2" charset="-78"/>
              </a:rPr>
              <a:t>ً</a:t>
            </a:r>
            <a:r>
              <a:rPr lang="ar-JO" sz="2400" dirty="0">
                <a:effectLst/>
                <a:latin typeface="Alexandria" pitchFamily="2" charset="-78"/>
                <a:ea typeface="Calibri" panose="020F0502020204030204" pitchFamily="34" charset="0"/>
                <a:cs typeface="Alexandria" pitchFamily="2" charset="-78"/>
              </a:rPr>
              <a:t>ا لتقرير البنك الدولي فإن التعليم يحقق عائدات أكثر أهمية للمجتمعات الإنسانية، كما يؤكد البنك الدولي </a:t>
            </a:r>
            <a:r>
              <a:rPr lang="ar-JO" sz="2400" b="1" dirty="0">
                <a:effectLst/>
                <a:latin typeface="Alexandria" pitchFamily="2" charset="-78"/>
                <a:ea typeface="Calibri" panose="020F0502020204030204" pitchFamily="34" charset="0"/>
                <a:cs typeface="Alexandria" pitchFamily="2" charset="-78"/>
              </a:rPr>
              <a:t>أن التعليم أحد العوامل الرئيسة لتحقيق النمو المستديم</a:t>
            </a:r>
            <a:r>
              <a:rPr lang="ar-JO" sz="2400" dirty="0">
                <a:effectLst/>
                <a:latin typeface="Alexandria" pitchFamily="2" charset="-78"/>
                <a:ea typeface="Calibri" panose="020F0502020204030204" pitchFamily="34" charset="0"/>
                <a:cs typeface="Alexandria" pitchFamily="2" charset="-78"/>
              </a:rPr>
              <a:t>، والدراسات الحديثة تشير إلى أن سنة إضافية واحدة في التعليم، تحقق نموا في الناتج المحلي بنسبة </a:t>
            </a:r>
            <a:r>
              <a:rPr lang="ar-JO" sz="2400" b="1" dirty="0">
                <a:effectLst/>
                <a:latin typeface="Alexandria" pitchFamily="2" charset="-78"/>
                <a:ea typeface="Calibri" panose="020F0502020204030204" pitchFamily="34" charset="0"/>
                <a:cs typeface="Alexandria" pitchFamily="2" charset="-78"/>
              </a:rPr>
              <a:t>7%</a:t>
            </a:r>
            <a:r>
              <a:rPr lang="ar-JO" sz="2400" dirty="0">
                <a:effectLst/>
                <a:latin typeface="Alexandria" pitchFamily="2" charset="-78"/>
                <a:ea typeface="Calibri" panose="020F0502020204030204" pitchFamily="34" charset="0"/>
                <a:cs typeface="Alexandria" pitchFamily="2" charset="-78"/>
              </a:rPr>
              <a:t>، وهذا يوضح أهمية الاستثمار في التعليم بصفة عامة، والتعليم العالي بصفة خاصة. </a:t>
            </a:r>
          </a:p>
          <a:p>
            <a:pPr marL="114300" indent="0" algn="just" rtl="1">
              <a:lnSpc>
                <a:spcPct val="107000"/>
              </a:lnSpc>
              <a:spcAft>
                <a:spcPts val="800"/>
              </a:spcAft>
              <a:buNone/>
            </a:pPr>
            <a:r>
              <a:rPr lang="ar-AE" sz="2400" dirty="0">
                <a:latin typeface="Alexandria" pitchFamily="2" charset="-78"/>
                <a:ea typeface="Calibri" panose="020F0502020204030204" pitchFamily="34" charset="0"/>
                <a:cs typeface="Alexandria" pitchFamily="2" charset="-78"/>
              </a:rPr>
              <a:t>يمثّل ا</a:t>
            </a:r>
            <a:r>
              <a:rPr lang="ar-JO" sz="2400" dirty="0">
                <a:effectLst/>
                <a:latin typeface="Alexandria" pitchFamily="2" charset="-78"/>
                <a:ea typeface="Calibri" panose="020F0502020204030204" pitchFamily="34" charset="0"/>
                <a:cs typeface="Alexandria" pitchFamily="2" charset="-78"/>
              </a:rPr>
              <a:t>لتعليم قاعدة التقدم العلمي والتقني في أي مجتمع، كونه يزو</a:t>
            </a:r>
            <a:r>
              <a:rPr lang="ar-AE" sz="2400" dirty="0">
                <a:effectLst/>
                <a:latin typeface="Alexandria" pitchFamily="2" charset="-78"/>
                <a:ea typeface="Calibri" panose="020F0502020204030204" pitchFamily="34" charset="0"/>
                <a:cs typeface="Alexandria" pitchFamily="2" charset="-78"/>
              </a:rPr>
              <a:t>ّ</a:t>
            </a:r>
            <a:r>
              <a:rPr lang="ar-JO" sz="2400" dirty="0">
                <a:effectLst/>
                <a:latin typeface="Alexandria" pitchFamily="2" charset="-78"/>
                <a:ea typeface="Calibri" panose="020F0502020204030204" pitchFamily="34" charset="0"/>
                <a:cs typeface="Alexandria" pitchFamily="2" charset="-78"/>
              </a:rPr>
              <a:t>د المجتمع بالقدرات والمهارات الفردية والفنية المختلفة، القادرة على الاختراع والابتكار.</a:t>
            </a:r>
            <a:r>
              <a:rPr lang="ar-AE" sz="2400" dirty="0">
                <a:latin typeface="Alexandria" pitchFamily="2" charset="-78"/>
                <a:ea typeface="Calibri" panose="020F0502020204030204" pitchFamily="34" charset="0"/>
                <a:cs typeface="Alexandria" pitchFamily="2" charset="-78"/>
              </a:rPr>
              <a:t> كما </a:t>
            </a:r>
            <a:r>
              <a:rPr lang="ar-JO" sz="2400" dirty="0">
                <a:effectLst/>
                <a:latin typeface="Alexandria" pitchFamily="2" charset="-78"/>
                <a:ea typeface="Calibri" panose="020F0502020204030204" pitchFamily="34" charset="0"/>
                <a:cs typeface="Alexandria" pitchFamily="2" charset="-78"/>
              </a:rPr>
              <a:t>أصبح الاستثمار في رأس المال البشري أحد أسباب محاربة الفقر، </a:t>
            </a:r>
            <a:r>
              <a:rPr lang="ar-AE" sz="2400" dirty="0">
                <a:effectLst/>
                <a:latin typeface="Alexandria" pitchFamily="2" charset="-78"/>
                <a:ea typeface="Calibri" panose="020F0502020204030204" pitchFamily="34" charset="0"/>
                <a:cs typeface="Alexandria" pitchFamily="2" charset="-78"/>
              </a:rPr>
              <a:t>حيث </a:t>
            </a:r>
            <a:r>
              <a:rPr lang="ar-JO" sz="2400" dirty="0">
                <a:effectLst/>
                <a:latin typeface="Alexandria" pitchFamily="2" charset="-78"/>
                <a:ea typeface="Calibri" panose="020F0502020204030204" pitchFamily="34" charset="0"/>
                <a:cs typeface="Alexandria" pitchFamily="2" charset="-78"/>
              </a:rPr>
              <a:t>يستطيع الفقراء من خلال مهاراتهم، الحصول على فرص عمل ورفع إنتاجيتهم.</a:t>
            </a:r>
            <a:endParaRPr lang="en-US" sz="2400" dirty="0">
              <a:effectLst/>
              <a:latin typeface="Alexandria" pitchFamily="2" charset="-78"/>
              <a:ea typeface="Calibri" panose="020F0502020204030204" pitchFamily="34" charset="0"/>
              <a:cs typeface="Alexandria" pitchFamily="2" charset="-78"/>
            </a:endParaRPr>
          </a:p>
        </p:txBody>
      </p:sp>
      <p:sp>
        <p:nvSpPr>
          <p:cNvPr id="4" name="Title 1">
            <a:extLst>
              <a:ext uri="{FF2B5EF4-FFF2-40B4-BE49-F238E27FC236}">
                <a16:creationId xmlns:a16="http://schemas.microsoft.com/office/drawing/2014/main" id="{7B710063-FA49-4124-ADCD-CE557ADA81BE}"/>
              </a:ext>
            </a:extLst>
          </p:cNvPr>
          <p:cNvSpPr>
            <a:spLocks noGrp="1"/>
          </p:cNvSpPr>
          <p:nvPr>
            <p:ph type="title"/>
          </p:nvPr>
        </p:nvSpPr>
        <p:spPr>
          <a:xfrm>
            <a:off x="926663" y="458398"/>
            <a:ext cx="8576964" cy="742950"/>
          </a:xfrm>
          <a:noFill/>
        </p:spPr>
        <p:txBody>
          <a:bodyPr>
            <a:normAutofit/>
          </a:bodyPr>
          <a:lstStyle/>
          <a:p>
            <a:pPr algn="ctr"/>
            <a:r>
              <a:rPr lang="ar-JO" sz="3200" b="1" dirty="0">
                <a:solidFill>
                  <a:schemeClr val="tx1"/>
                </a:solidFill>
                <a:latin typeface="Alexandria" pitchFamily="2" charset="-78"/>
                <a:cs typeface="Alexandria" pitchFamily="2" charset="-78"/>
              </a:rPr>
              <a:t>أهمية الاستثمار في التعليم</a:t>
            </a:r>
            <a:endParaRPr lang="he-IL" sz="3200" b="1" dirty="0">
              <a:solidFill>
                <a:schemeClr val="tx1"/>
              </a:solidFill>
              <a:latin typeface="Alexandria" pitchFamily="2" charset="-78"/>
            </a:endParaRPr>
          </a:p>
        </p:txBody>
      </p:sp>
      <p:pic>
        <p:nvPicPr>
          <p:cNvPr id="7" name="Graphic 21">
            <a:extLst>
              <a:ext uri="{FF2B5EF4-FFF2-40B4-BE49-F238E27FC236}">
                <a16:creationId xmlns:a16="http://schemas.microsoft.com/office/drawing/2014/main" id="{086AA607-9905-8EA7-E84A-B10783D851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15869012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AB2AA-D178-4934-987A-1ECBBBAFE546}"/>
              </a:ext>
            </a:extLst>
          </p:cNvPr>
          <p:cNvSpPr>
            <a:spLocks noGrp="1"/>
          </p:cNvSpPr>
          <p:nvPr>
            <p:ph type="title"/>
          </p:nvPr>
        </p:nvSpPr>
        <p:spPr>
          <a:xfrm>
            <a:off x="1919536" y="188640"/>
            <a:ext cx="8066112" cy="1325563"/>
          </a:xfrm>
        </p:spPr>
        <p:txBody>
          <a:bodyPr>
            <a:normAutofit/>
          </a:bodyPr>
          <a:lstStyle/>
          <a:p>
            <a:r>
              <a:rPr lang="ar-SA" sz="2400" b="1" dirty="0">
                <a:solidFill>
                  <a:schemeClr val="tx1"/>
                </a:solidFill>
                <a:effectLst/>
                <a:latin typeface="Alexandria" pitchFamily="2" charset="-78"/>
                <a:ea typeface="Calibri" panose="020F0502020204030204" pitchFamily="34" charset="0"/>
                <a:cs typeface="Alexandria" pitchFamily="2" charset="-78"/>
              </a:rPr>
              <a:t>الأهمية الاجتماعية والثقافية </a:t>
            </a:r>
            <a:r>
              <a:rPr lang="ar-JO" sz="2400" b="1" dirty="0">
                <a:solidFill>
                  <a:schemeClr val="tx1"/>
                </a:solidFill>
                <a:effectLst/>
                <a:latin typeface="Alexandria" pitchFamily="2" charset="-78"/>
                <a:ea typeface="Calibri" panose="020F0502020204030204" pitchFamily="34" charset="0"/>
                <a:cs typeface="Alexandria" pitchFamily="2" charset="-78"/>
              </a:rPr>
              <a:t>للاستثمار في التعليم</a:t>
            </a:r>
            <a:endParaRPr lang="ar-EG" sz="2400" dirty="0">
              <a:solidFill>
                <a:schemeClr val="tx1"/>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337655B9-6148-4E57-B4D3-C72CEF402220}"/>
              </a:ext>
            </a:extLst>
          </p:cNvPr>
          <p:cNvSpPr>
            <a:spLocks noGrp="1"/>
          </p:cNvSpPr>
          <p:nvPr>
            <p:ph idx="1"/>
          </p:nvPr>
        </p:nvSpPr>
        <p:spPr>
          <a:xfrm>
            <a:off x="502701" y="1510456"/>
            <a:ext cx="11689299" cy="5616624"/>
          </a:xfrm>
        </p:spPr>
        <p:txBody>
          <a:bodyPr>
            <a:noAutofit/>
          </a:bodyPr>
          <a:lstStyle/>
          <a:p>
            <a:pPr marL="342900" lvl="1" indent="0" algn="just" rtl="1">
              <a:buNone/>
            </a:pPr>
            <a:r>
              <a:rPr lang="ar-SA" sz="2100" dirty="0">
                <a:solidFill>
                  <a:schemeClr val="tx1"/>
                </a:solidFill>
                <a:effectLst/>
                <a:latin typeface="Alexandria" pitchFamily="2" charset="-78"/>
                <a:ea typeface="Calibri" panose="020F0502020204030204" pitchFamily="34" charset="0"/>
                <a:cs typeface="Alexandria" pitchFamily="2" charset="-78"/>
              </a:rPr>
              <a:t>يتجاوز الاستثمار في التعليم الأثر الاقتصادي والمردود المادي إلى علاقته بتنمية شخصية </a:t>
            </a:r>
            <a:r>
              <a:rPr lang="ar-AE" sz="2100" dirty="0">
                <a:solidFill>
                  <a:schemeClr val="tx1"/>
                </a:solidFill>
                <a:effectLst/>
                <a:latin typeface="Alexandria" pitchFamily="2" charset="-78"/>
                <a:ea typeface="Calibri" panose="020F0502020204030204" pitchFamily="34" charset="0"/>
                <a:cs typeface="Alexandria" pitchFamily="2" charset="-78"/>
              </a:rPr>
              <a:t>الفرد وذلك من خلال</a:t>
            </a:r>
            <a:r>
              <a:rPr lang="ar-SA" sz="2100" dirty="0">
                <a:solidFill>
                  <a:schemeClr val="tx1"/>
                </a:solidFill>
                <a:effectLst/>
                <a:latin typeface="Alexandria" pitchFamily="2" charset="-78"/>
                <a:ea typeface="Calibri" panose="020F0502020204030204" pitchFamily="34" charset="0"/>
                <a:cs typeface="Alexandria" pitchFamily="2" charset="-78"/>
              </a:rPr>
              <a:t>: </a:t>
            </a:r>
            <a:r>
              <a:rPr lang="ar-JO" sz="2100" dirty="0">
                <a:solidFill>
                  <a:schemeClr val="tx1"/>
                </a:solidFill>
                <a:effectLst/>
                <a:latin typeface="Alexandria" pitchFamily="2" charset="-78"/>
                <a:ea typeface="Calibri" panose="020F0502020204030204" pitchFamily="34" charset="0"/>
                <a:cs typeface="Alexandria" pitchFamily="2" charset="-78"/>
              </a:rPr>
              <a:t>   </a:t>
            </a:r>
          </a:p>
          <a:p>
            <a:pPr marL="342900" lvl="1" indent="0" algn="just" rtl="1">
              <a:buNone/>
            </a:pPr>
            <a:r>
              <a:rPr lang="ar-JO" sz="2100" dirty="0">
                <a:solidFill>
                  <a:schemeClr val="tx1"/>
                </a:solidFill>
                <a:effectLst/>
                <a:latin typeface="Alexandria" pitchFamily="2" charset="-78"/>
                <a:ea typeface="Calibri" panose="020F0502020204030204" pitchFamily="34" charset="0"/>
                <a:cs typeface="Alexandria" pitchFamily="2" charset="-78"/>
              </a:rPr>
              <a:t>- </a:t>
            </a:r>
            <a:r>
              <a:rPr lang="ar-SA" sz="2100" dirty="0">
                <a:solidFill>
                  <a:schemeClr val="tx1"/>
                </a:solidFill>
                <a:effectLst/>
                <a:latin typeface="Alexandria" pitchFamily="2" charset="-78"/>
                <a:ea typeface="Calibri" panose="020F0502020204030204" pitchFamily="34" charset="0"/>
                <a:cs typeface="Alexandria" pitchFamily="2" charset="-78"/>
              </a:rPr>
              <a:t>انخفاض معدلات الإجرام في المجتمع، وتعزيز المشاركة الاجتماعية سياسياً واقتصادياً، وتقوية الترابط الاجتماعي، ونمو الاختراعات التكنولوجية والمشاركة في الثورة المعلوماتية، وتفعيل المهارات النادرة في سوق العمل</a:t>
            </a:r>
            <a:r>
              <a:rPr lang="ar-JO" sz="2100" dirty="0">
                <a:solidFill>
                  <a:schemeClr val="tx1"/>
                </a:solidFill>
                <a:effectLst/>
                <a:latin typeface="Alexandria" pitchFamily="2" charset="-78"/>
                <a:ea typeface="Calibri" panose="020F0502020204030204" pitchFamily="34" charset="0"/>
                <a:cs typeface="Alexandria" pitchFamily="2" charset="-78"/>
              </a:rPr>
              <a:t>.</a:t>
            </a:r>
          </a:p>
          <a:p>
            <a:pPr marL="342900" lvl="1" indent="0" algn="just" rtl="1">
              <a:buNone/>
            </a:pPr>
            <a:r>
              <a:rPr lang="ar-JO" sz="2100" dirty="0">
                <a:solidFill>
                  <a:schemeClr val="tx1"/>
                </a:solidFill>
                <a:effectLst/>
                <a:latin typeface="Alexandria" pitchFamily="2" charset="-78"/>
                <a:ea typeface="Calibri" panose="020F0502020204030204" pitchFamily="34" charset="0"/>
                <a:cs typeface="Alexandria" pitchFamily="2" charset="-78"/>
              </a:rPr>
              <a:t>- </a:t>
            </a:r>
            <a:r>
              <a:rPr lang="ar-SA" sz="2100" dirty="0">
                <a:solidFill>
                  <a:schemeClr val="tx1"/>
                </a:solidFill>
                <a:effectLst/>
                <a:latin typeface="Alexandria" pitchFamily="2" charset="-78"/>
                <a:ea typeface="Calibri" panose="020F0502020204030204" pitchFamily="34" charset="0"/>
                <a:cs typeface="Alexandria" pitchFamily="2" charset="-78"/>
              </a:rPr>
              <a:t>نشر وإشاعة القيم الاجتماعية الإيجابية، وتأهيل القادة التربويين، وستصبح هذه المزايا بالطبع أكثر قدرة على دعم التنمية المستدامة كلما وجد الارتباط بين التعليم من ناحية وحاجات المجتمع من ناحية أخرى.</a:t>
            </a:r>
            <a:endParaRPr lang="ar-JO" sz="2100" dirty="0">
              <a:solidFill>
                <a:schemeClr val="tx1"/>
              </a:solidFill>
              <a:effectLst/>
              <a:latin typeface="Alexandria" pitchFamily="2" charset="-78"/>
              <a:ea typeface="Calibri" panose="020F0502020204030204" pitchFamily="34" charset="0"/>
              <a:cs typeface="Alexandria" pitchFamily="2" charset="-78"/>
            </a:endParaRPr>
          </a:p>
          <a:p>
            <a:pPr marL="342900" lvl="1" indent="0" algn="just" rtl="1">
              <a:buNone/>
            </a:pPr>
            <a:r>
              <a:rPr lang="ar-JO" sz="2100" dirty="0">
                <a:solidFill>
                  <a:schemeClr val="tx1"/>
                </a:solidFill>
                <a:effectLst/>
                <a:latin typeface="Alexandria" pitchFamily="2" charset="-78"/>
                <a:ea typeface="Calibri" panose="020F0502020204030204" pitchFamily="34" charset="0"/>
                <a:cs typeface="Alexandria" pitchFamily="2" charset="-78"/>
              </a:rPr>
              <a:t>- </a:t>
            </a:r>
            <a:r>
              <a:rPr lang="ar-SA" sz="2100" dirty="0">
                <a:solidFill>
                  <a:schemeClr val="tx1"/>
                </a:solidFill>
                <a:effectLst/>
                <a:latin typeface="Alexandria" pitchFamily="2" charset="-78"/>
                <a:ea typeface="Calibri" panose="020F0502020204030204" pitchFamily="34" charset="0"/>
                <a:cs typeface="Alexandria" pitchFamily="2" charset="-78"/>
              </a:rPr>
              <a:t>تحقيق الأهداف المجتمعية والفردية </a:t>
            </a:r>
            <a:r>
              <a:rPr lang="ar-JO" sz="2100" dirty="0">
                <a:solidFill>
                  <a:schemeClr val="tx1"/>
                </a:solidFill>
                <a:effectLst/>
                <a:latin typeface="Alexandria" pitchFamily="2" charset="-78"/>
                <a:ea typeface="Calibri" panose="020F0502020204030204" pitchFamily="34" charset="0"/>
                <a:cs typeface="Alexandria" pitchFamily="2" charset="-78"/>
              </a:rPr>
              <a:t>من خلال ما يأتي:</a:t>
            </a:r>
            <a:r>
              <a:rPr lang="ar-SA" sz="2100" dirty="0">
                <a:solidFill>
                  <a:schemeClr val="tx1"/>
                </a:solidFill>
                <a:effectLst/>
                <a:latin typeface="Alexandria" pitchFamily="2" charset="-78"/>
                <a:ea typeface="Calibri" panose="020F0502020204030204" pitchFamily="34" charset="0"/>
                <a:cs typeface="Alexandria" pitchFamily="2" charset="-78"/>
              </a:rPr>
              <a:t> تحسين صحة الأطفال وخفض معدل الوفيات، ل</a:t>
            </a:r>
            <a:r>
              <a:rPr lang="ar-AE" sz="2100" dirty="0">
                <a:solidFill>
                  <a:schemeClr val="tx1"/>
                </a:solidFill>
                <a:effectLst/>
                <a:latin typeface="Alexandria" pitchFamily="2" charset="-78"/>
                <a:ea typeface="Calibri" panose="020F0502020204030204" pitchFamily="34" charset="0"/>
                <a:cs typeface="Alexandria" pitchFamily="2" charset="-78"/>
              </a:rPr>
              <a:t>أ</a:t>
            </a:r>
            <a:r>
              <a:rPr lang="ar-SA" sz="2100" dirty="0">
                <a:solidFill>
                  <a:schemeClr val="tx1"/>
                </a:solidFill>
                <a:effectLst/>
                <a:latin typeface="Alexandria" pitchFamily="2" charset="-78"/>
                <a:ea typeface="Calibri" panose="020F0502020204030204" pitchFamily="34" charset="0"/>
                <a:cs typeface="Alexandria" pitchFamily="2" charset="-78"/>
              </a:rPr>
              <a:t>ن الصلات بين التعليم والصحة العامة هي أمر مؤكد فتعليم الأمهات يمكن أن يفضي إلى انخفاض معدل وفيات الأطفال، كما أن الأطفال ذوي الآباء المتعلمين يتمتعون في الأغلب بتغذية وظروف صحية أفضل خاصة مع تبني النظام الوقائي.</a:t>
            </a:r>
            <a:endParaRPr lang="ar-JO" sz="2100" dirty="0">
              <a:solidFill>
                <a:schemeClr val="tx1"/>
              </a:solidFill>
              <a:effectLst/>
              <a:latin typeface="Alexandria" pitchFamily="2" charset="-78"/>
              <a:ea typeface="Calibri" panose="020F0502020204030204" pitchFamily="34" charset="0"/>
              <a:cs typeface="Alexandria" pitchFamily="2" charset="-78"/>
            </a:endParaRPr>
          </a:p>
          <a:p>
            <a:pPr marL="342900" lvl="1" indent="0" algn="just" rtl="1">
              <a:buNone/>
            </a:pPr>
            <a:r>
              <a:rPr lang="ar-SA" sz="2100" dirty="0">
                <a:solidFill>
                  <a:schemeClr val="tx1"/>
                </a:solidFill>
                <a:effectLst/>
                <a:latin typeface="Alexandria" pitchFamily="2" charset="-78"/>
                <a:ea typeface="Calibri" panose="020F0502020204030204" pitchFamily="34" charset="0"/>
                <a:cs typeface="Alexandria" pitchFamily="2" charset="-78"/>
              </a:rPr>
              <a:t> </a:t>
            </a:r>
            <a:r>
              <a:rPr lang="ar-JO" sz="2100" dirty="0">
                <a:solidFill>
                  <a:schemeClr val="tx1"/>
                </a:solidFill>
                <a:effectLst/>
                <a:latin typeface="Alexandria" pitchFamily="2" charset="-78"/>
                <a:ea typeface="Calibri" panose="020F0502020204030204" pitchFamily="34" charset="0"/>
                <a:cs typeface="Alexandria" pitchFamily="2" charset="-78"/>
              </a:rPr>
              <a:t>- </a:t>
            </a:r>
            <a:r>
              <a:rPr lang="ar-SA" sz="2100" dirty="0">
                <a:solidFill>
                  <a:schemeClr val="tx1"/>
                </a:solidFill>
                <a:effectLst/>
                <a:latin typeface="Alexandria" pitchFamily="2" charset="-78"/>
                <a:ea typeface="Calibri" panose="020F0502020204030204" pitchFamily="34" charset="0"/>
                <a:cs typeface="Alexandria" pitchFamily="2" charset="-78"/>
              </a:rPr>
              <a:t>تشجيع الديمقراطية والمواطنة</a:t>
            </a:r>
            <a:r>
              <a:rPr lang="ar-JO" sz="2100" dirty="0">
                <a:solidFill>
                  <a:schemeClr val="tx1"/>
                </a:solidFill>
                <a:effectLst/>
                <a:latin typeface="Alexandria" pitchFamily="2" charset="-78"/>
                <a:ea typeface="Calibri" panose="020F0502020204030204" pitchFamily="34" charset="0"/>
                <a:cs typeface="Alexandria" pitchFamily="2" charset="-78"/>
              </a:rPr>
              <a:t>، </a:t>
            </a:r>
            <a:r>
              <a:rPr lang="ar-SA" sz="2100" dirty="0">
                <a:solidFill>
                  <a:schemeClr val="tx1"/>
                </a:solidFill>
                <a:effectLst/>
                <a:latin typeface="Alexandria" pitchFamily="2" charset="-78"/>
                <a:ea typeface="Calibri" panose="020F0502020204030204" pitchFamily="34" charset="0"/>
                <a:cs typeface="Alexandria" pitchFamily="2" charset="-78"/>
              </a:rPr>
              <a:t>فالتعليم الذي يسلح الناس بمهارات القرائية وغيرها من المهارات إنما يمكنهم من المشاركة ومعرفة حقوقهم وواجباتهم </a:t>
            </a:r>
            <a:r>
              <a:rPr lang="ar-JO" sz="2100" dirty="0">
                <a:solidFill>
                  <a:schemeClr val="tx1"/>
                </a:solidFill>
                <a:effectLst/>
                <a:latin typeface="Alexandria" pitchFamily="2" charset="-78"/>
                <a:ea typeface="Calibri" panose="020F0502020204030204" pitchFamily="34" charset="0"/>
                <a:cs typeface="Alexandria" pitchFamily="2" charset="-78"/>
              </a:rPr>
              <a:t>(الزلزلة،2011)</a:t>
            </a:r>
            <a:r>
              <a:rPr lang="ar-SA" sz="2100" dirty="0">
                <a:solidFill>
                  <a:schemeClr val="tx1"/>
                </a:solidFill>
                <a:effectLst/>
                <a:latin typeface="Alexandria" pitchFamily="2" charset="-78"/>
                <a:ea typeface="Calibri" panose="020F0502020204030204" pitchFamily="34" charset="0"/>
                <a:cs typeface="Alexandria" pitchFamily="2" charset="-78"/>
              </a:rPr>
              <a:t>.</a:t>
            </a:r>
            <a:endParaRPr lang="ar-EG" sz="21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AA261E7-F3F1-5BE5-BA5C-A58AE9CBBD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20111869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461AF4-4B34-4A34-AF80-0987B5367CB3}"/>
              </a:ext>
            </a:extLst>
          </p:cNvPr>
          <p:cNvSpPr/>
          <p:nvPr/>
        </p:nvSpPr>
        <p:spPr>
          <a:xfrm>
            <a:off x="9248775" y="2419350"/>
            <a:ext cx="2809875" cy="11049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400" b="1" dirty="0">
                <a:solidFill>
                  <a:schemeClr val="tx1"/>
                </a:solidFill>
                <a:latin typeface="Alexandria" pitchFamily="2" charset="-78"/>
                <a:cs typeface="Alexandria" pitchFamily="2" charset="-78"/>
              </a:rPr>
              <a:t>تحديد الاحتياجات </a:t>
            </a:r>
            <a:endParaRPr lang="he-IL" sz="2400" b="1" dirty="0">
              <a:solidFill>
                <a:schemeClr val="tx1"/>
              </a:solidFill>
              <a:latin typeface="Alexandria" pitchFamily="2" charset="-78"/>
            </a:endParaRPr>
          </a:p>
        </p:txBody>
      </p:sp>
      <p:sp>
        <p:nvSpPr>
          <p:cNvPr id="5" name="Rectangle 4">
            <a:extLst>
              <a:ext uri="{FF2B5EF4-FFF2-40B4-BE49-F238E27FC236}">
                <a16:creationId xmlns:a16="http://schemas.microsoft.com/office/drawing/2014/main" id="{8287FD22-3725-4647-8267-3792CE1788BD}"/>
              </a:ext>
            </a:extLst>
          </p:cNvPr>
          <p:cNvSpPr/>
          <p:nvPr/>
        </p:nvSpPr>
        <p:spPr>
          <a:xfrm>
            <a:off x="6276182" y="2419350"/>
            <a:ext cx="2895600" cy="11049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400" b="1" dirty="0">
                <a:solidFill>
                  <a:schemeClr val="tx1"/>
                </a:solidFill>
                <a:latin typeface="Alexandria" pitchFamily="2" charset="-78"/>
                <a:cs typeface="Alexandria" pitchFamily="2" charset="-78"/>
              </a:rPr>
              <a:t>تصميم البرامج</a:t>
            </a:r>
            <a:endParaRPr lang="he-IL" sz="2400" b="1" dirty="0">
              <a:solidFill>
                <a:schemeClr val="tx1"/>
              </a:solidFill>
              <a:latin typeface="Alexandria" pitchFamily="2" charset="-78"/>
            </a:endParaRPr>
          </a:p>
        </p:txBody>
      </p:sp>
      <p:sp>
        <p:nvSpPr>
          <p:cNvPr id="6" name="Rectangle 5">
            <a:extLst>
              <a:ext uri="{FF2B5EF4-FFF2-40B4-BE49-F238E27FC236}">
                <a16:creationId xmlns:a16="http://schemas.microsoft.com/office/drawing/2014/main" id="{FCD3EF87-8EE5-48B5-8F74-652C30A4131C}"/>
              </a:ext>
            </a:extLst>
          </p:cNvPr>
          <p:cNvSpPr/>
          <p:nvPr/>
        </p:nvSpPr>
        <p:spPr>
          <a:xfrm>
            <a:off x="3419475" y="2419350"/>
            <a:ext cx="2676525" cy="11049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400" b="1" dirty="0">
                <a:solidFill>
                  <a:schemeClr val="tx1"/>
                </a:solidFill>
                <a:latin typeface="Alexandria" pitchFamily="2" charset="-78"/>
                <a:cs typeface="Alexandria" pitchFamily="2" charset="-78"/>
              </a:rPr>
              <a:t>تنفيذ البرامج</a:t>
            </a:r>
            <a:endParaRPr lang="he-IL" sz="2400" b="1" dirty="0">
              <a:solidFill>
                <a:schemeClr val="tx1"/>
              </a:solidFill>
              <a:latin typeface="Alexandria" pitchFamily="2" charset="-78"/>
            </a:endParaRPr>
          </a:p>
        </p:txBody>
      </p:sp>
      <p:sp>
        <p:nvSpPr>
          <p:cNvPr id="7" name="Rectangle 6">
            <a:extLst>
              <a:ext uri="{FF2B5EF4-FFF2-40B4-BE49-F238E27FC236}">
                <a16:creationId xmlns:a16="http://schemas.microsoft.com/office/drawing/2014/main" id="{DC211E03-5FA5-43FF-85EA-595C1D25E080}"/>
              </a:ext>
            </a:extLst>
          </p:cNvPr>
          <p:cNvSpPr/>
          <p:nvPr/>
        </p:nvSpPr>
        <p:spPr>
          <a:xfrm>
            <a:off x="590550" y="2419350"/>
            <a:ext cx="2676525" cy="11049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400" b="1" dirty="0">
                <a:solidFill>
                  <a:schemeClr val="tx1"/>
                </a:solidFill>
                <a:latin typeface="Alexandria" pitchFamily="2" charset="-78"/>
                <a:cs typeface="Alexandria" pitchFamily="2" charset="-78"/>
              </a:rPr>
              <a:t>تقويم البرامج</a:t>
            </a:r>
            <a:endParaRPr lang="he-IL" sz="2400" b="1" dirty="0">
              <a:solidFill>
                <a:schemeClr val="tx1"/>
              </a:solidFill>
              <a:latin typeface="Alexandria" pitchFamily="2" charset="-78"/>
            </a:endParaRPr>
          </a:p>
        </p:txBody>
      </p:sp>
      <p:sp>
        <p:nvSpPr>
          <p:cNvPr id="8" name="Arrow: Down 7">
            <a:extLst>
              <a:ext uri="{FF2B5EF4-FFF2-40B4-BE49-F238E27FC236}">
                <a16:creationId xmlns:a16="http://schemas.microsoft.com/office/drawing/2014/main" id="{E0CD032A-2573-4F53-A045-C314D6E91342}"/>
              </a:ext>
            </a:extLst>
          </p:cNvPr>
          <p:cNvSpPr/>
          <p:nvPr/>
        </p:nvSpPr>
        <p:spPr>
          <a:xfrm flipH="1">
            <a:off x="5162550" y="3638549"/>
            <a:ext cx="1866900" cy="1614487"/>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AE" sz="2000" b="1" dirty="0"/>
              <a:t>الاستثمار في </a:t>
            </a:r>
            <a:r>
              <a:rPr lang="ar-JO" sz="2000" b="1" dirty="0"/>
              <a:t>رأس المال البشري</a:t>
            </a:r>
            <a:endParaRPr lang="he-IL" sz="2000" b="1" dirty="0"/>
          </a:p>
        </p:txBody>
      </p:sp>
      <p:sp>
        <p:nvSpPr>
          <p:cNvPr id="12" name="Content Placeholder 11">
            <a:extLst>
              <a:ext uri="{FF2B5EF4-FFF2-40B4-BE49-F238E27FC236}">
                <a16:creationId xmlns:a16="http://schemas.microsoft.com/office/drawing/2014/main" id="{D4BD94E2-0D5B-4EED-9AF0-C38D8FF6E218}"/>
              </a:ext>
            </a:extLst>
          </p:cNvPr>
          <p:cNvSpPr>
            <a:spLocks noGrp="1"/>
          </p:cNvSpPr>
          <p:nvPr>
            <p:ph idx="1"/>
          </p:nvPr>
        </p:nvSpPr>
        <p:spPr>
          <a:xfrm>
            <a:off x="9248775" y="5253037"/>
            <a:ext cx="2105025" cy="942975"/>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normAutofit/>
          </a:bodyPr>
          <a:lstStyle/>
          <a:p>
            <a:pPr marL="0" indent="0" algn="ctr">
              <a:buNone/>
            </a:pPr>
            <a:r>
              <a:rPr lang="ar-JO" sz="2400" b="1" dirty="0">
                <a:solidFill>
                  <a:schemeClr val="tx1"/>
                </a:solidFill>
                <a:latin typeface="Alexandria" pitchFamily="2" charset="-78"/>
                <a:cs typeface="Alexandria" pitchFamily="2" charset="-78"/>
              </a:rPr>
              <a:t>معرفة</a:t>
            </a:r>
            <a:endParaRPr lang="he-IL" sz="2400" b="1" dirty="0">
              <a:solidFill>
                <a:schemeClr val="tx1"/>
              </a:solidFill>
              <a:latin typeface="Alexandria" pitchFamily="2" charset="-78"/>
            </a:endParaRPr>
          </a:p>
        </p:txBody>
      </p:sp>
      <p:sp>
        <p:nvSpPr>
          <p:cNvPr id="15" name="Rectangle 14">
            <a:extLst>
              <a:ext uri="{FF2B5EF4-FFF2-40B4-BE49-F238E27FC236}">
                <a16:creationId xmlns:a16="http://schemas.microsoft.com/office/drawing/2014/main" id="{18A610EA-DC8E-47E9-AA8F-F30AEDE3D7AA}"/>
              </a:ext>
            </a:extLst>
          </p:cNvPr>
          <p:cNvSpPr/>
          <p:nvPr/>
        </p:nvSpPr>
        <p:spPr>
          <a:xfrm>
            <a:off x="6476998" y="5253038"/>
            <a:ext cx="1933575" cy="942975"/>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400" b="1" dirty="0">
                <a:solidFill>
                  <a:schemeClr val="tx1"/>
                </a:solidFill>
                <a:latin typeface="Alexandria" pitchFamily="2" charset="-78"/>
                <a:cs typeface="Alexandria" pitchFamily="2" charset="-78"/>
              </a:rPr>
              <a:t>مهارات</a:t>
            </a:r>
            <a:endParaRPr lang="he-IL" sz="2400" b="1" dirty="0">
              <a:solidFill>
                <a:schemeClr val="tx1"/>
              </a:solidFill>
              <a:latin typeface="Alexandria" pitchFamily="2" charset="-78"/>
            </a:endParaRPr>
          </a:p>
        </p:txBody>
      </p:sp>
      <p:sp>
        <p:nvSpPr>
          <p:cNvPr id="16" name="Rectangle 15">
            <a:extLst>
              <a:ext uri="{FF2B5EF4-FFF2-40B4-BE49-F238E27FC236}">
                <a16:creationId xmlns:a16="http://schemas.microsoft.com/office/drawing/2014/main" id="{DD87AE50-B161-4BE3-9006-40EBE578F21E}"/>
              </a:ext>
            </a:extLst>
          </p:cNvPr>
          <p:cNvSpPr/>
          <p:nvPr/>
        </p:nvSpPr>
        <p:spPr>
          <a:xfrm>
            <a:off x="3871911" y="5253038"/>
            <a:ext cx="1933575" cy="942975"/>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400" b="1" dirty="0">
                <a:solidFill>
                  <a:schemeClr val="tx1"/>
                </a:solidFill>
                <a:latin typeface="Alexandria" pitchFamily="2" charset="-78"/>
                <a:cs typeface="Alexandria" pitchFamily="2" charset="-78"/>
              </a:rPr>
              <a:t>خبرات</a:t>
            </a:r>
            <a:endParaRPr lang="he-IL" sz="2400" b="1" dirty="0">
              <a:solidFill>
                <a:schemeClr val="tx1"/>
              </a:solidFill>
              <a:latin typeface="Alexandria" pitchFamily="2" charset="-78"/>
            </a:endParaRPr>
          </a:p>
        </p:txBody>
      </p:sp>
      <p:sp>
        <p:nvSpPr>
          <p:cNvPr id="17" name="Rectangle 16">
            <a:extLst>
              <a:ext uri="{FF2B5EF4-FFF2-40B4-BE49-F238E27FC236}">
                <a16:creationId xmlns:a16="http://schemas.microsoft.com/office/drawing/2014/main" id="{786F04F1-531B-48A9-9E8D-6F6893CB9242}"/>
              </a:ext>
            </a:extLst>
          </p:cNvPr>
          <p:cNvSpPr/>
          <p:nvPr/>
        </p:nvSpPr>
        <p:spPr>
          <a:xfrm>
            <a:off x="1183479" y="5253036"/>
            <a:ext cx="1933575" cy="942975"/>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400" b="1" dirty="0">
                <a:solidFill>
                  <a:schemeClr val="tx1"/>
                </a:solidFill>
                <a:latin typeface="Alexandria" pitchFamily="2" charset="-78"/>
                <a:cs typeface="Alexandria" pitchFamily="2" charset="-78"/>
              </a:rPr>
              <a:t>ابتكارات</a:t>
            </a:r>
            <a:endParaRPr lang="he-IL" sz="2400" b="1" dirty="0">
              <a:solidFill>
                <a:schemeClr val="tx1"/>
              </a:solidFill>
              <a:latin typeface="Alexandria" pitchFamily="2" charset="-78"/>
            </a:endParaRPr>
          </a:p>
        </p:txBody>
      </p:sp>
      <p:pic>
        <p:nvPicPr>
          <p:cNvPr id="10" name="Graphic 21">
            <a:extLst>
              <a:ext uri="{FF2B5EF4-FFF2-40B4-BE49-F238E27FC236}">
                <a16:creationId xmlns:a16="http://schemas.microsoft.com/office/drawing/2014/main" id="{AAE99475-19D9-AABC-C9EC-980FDA0CA0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59558"/>
            <a:ext cx="2305141" cy="1076343"/>
          </a:xfrm>
          <a:prstGeom prst="rect">
            <a:avLst/>
          </a:prstGeom>
        </p:spPr>
      </p:pic>
      <p:sp>
        <p:nvSpPr>
          <p:cNvPr id="11" name="Rectangle 10">
            <a:extLst>
              <a:ext uri="{FF2B5EF4-FFF2-40B4-BE49-F238E27FC236}">
                <a16:creationId xmlns:a16="http://schemas.microsoft.com/office/drawing/2014/main" id="{FDA283E2-5D61-F72A-473A-67B56C352644}"/>
              </a:ext>
            </a:extLst>
          </p:cNvPr>
          <p:cNvSpPr/>
          <p:nvPr/>
        </p:nvSpPr>
        <p:spPr>
          <a:xfrm>
            <a:off x="590550" y="1077903"/>
            <a:ext cx="10618019" cy="523220"/>
          </a:xfrm>
          <a:prstGeom prst="rect">
            <a:avLst/>
          </a:prstGeom>
        </p:spPr>
        <p:txBody>
          <a:bodyPr wrap="square">
            <a:spAutoFit/>
          </a:bodyPr>
          <a:lstStyle/>
          <a:p>
            <a:pPr algn="r"/>
            <a:r>
              <a:rPr lang="ar-JO" sz="2800" b="1" dirty="0">
                <a:latin typeface="Alexandria" pitchFamily="2" charset="-78"/>
                <a:ea typeface="Calibri" panose="020F0502020204030204" pitchFamily="34" charset="0"/>
                <a:cs typeface="Alexandria" pitchFamily="2" charset="-78"/>
                <a:sym typeface="Calibri"/>
              </a:rPr>
              <a:t>التعليم يمثل قاعدة التقدم العلمي والتقني في أي مجتمع</a:t>
            </a:r>
            <a:endParaRPr lang="en-GB" b="1" dirty="0">
              <a:latin typeface="Alexandria" pitchFamily="2" charset="-78"/>
              <a:cs typeface="Alexandria" pitchFamily="2" charset="-78"/>
            </a:endParaRPr>
          </a:p>
        </p:txBody>
      </p:sp>
    </p:spTree>
    <p:extLst>
      <p:ext uri="{BB962C8B-B14F-4D97-AF65-F5344CB8AC3E}">
        <p14:creationId xmlns:p14="http://schemas.microsoft.com/office/powerpoint/2010/main" val="31493258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25E34-F263-468D-8815-E94D86AEB28D}"/>
              </a:ext>
            </a:extLst>
          </p:cNvPr>
          <p:cNvSpPr>
            <a:spLocks noGrp="1"/>
          </p:cNvSpPr>
          <p:nvPr>
            <p:ph type="title"/>
          </p:nvPr>
        </p:nvSpPr>
        <p:spPr/>
        <p:txBody>
          <a:bodyPr>
            <a:normAutofit/>
          </a:bodyPr>
          <a:lstStyle/>
          <a:p>
            <a:pPr algn="ctr"/>
            <a:r>
              <a:rPr lang="ar-JO" sz="2400" b="1" dirty="0">
                <a:solidFill>
                  <a:schemeClr val="tx1"/>
                </a:solidFill>
                <a:effectLst/>
                <a:latin typeface="Alexandria" pitchFamily="2" charset="-78"/>
                <a:ea typeface="Calibri" panose="020F0502020204030204" pitchFamily="34" charset="0"/>
                <a:cs typeface="Alexandria" pitchFamily="2" charset="-78"/>
              </a:rPr>
              <a:t>الأهمية الاقتصادية للاستثمار في التعليم</a:t>
            </a:r>
            <a:endParaRPr lang="ar-EG" sz="2400" dirty="0">
              <a:solidFill>
                <a:schemeClr val="tx1"/>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3C4EB53-CE65-42E3-BD08-FF4269298CAB}"/>
              </a:ext>
            </a:extLst>
          </p:cNvPr>
          <p:cNvSpPr>
            <a:spLocks noGrp="1"/>
          </p:cNvSpPr>
          <p:nvPr>
            <p:ph idx="1"/>
          </p:nvPr>
        </p:nvSpPr>
        <p:spPr>
          <a:xfrm>
            <a:off x="527381" y="1690690"/>
            <a:ext cx="11041227" cy="4906662"/>
          </a:xfrm>
        </p:spPr>
        <p:txBody>
          <a:bodyPr>
            <a:normAutofit/>
          </a:bodyPr>
          <a:lstStyle/>
          <a:p>
            <a:pPr marL="0" indent="0" algn="just" rtl="1">
              <a:lnSpc>
                <a:spcPct val="107000"/>
              </a:lnSpc>
              <a:spcAft>
                <a:spcPts val="800"/>
              </a:spcAft>
              <a:buNone/>
            </a:pPr>
            <a:r>
              <a:rPr lang="ar-JO" sz="2400" dirty="0">
                <a:solidFill>
                  <a:schemeClr val="tx1"/>
                </a:solidFill>
                <a:effectLst/>
                <a:latin typeface="Alexandria" pitchFamily="2" charset="-78"/>
                <a:ea typeface="Calibri" panose="020F0502020204030204" pitchFamily="34" charset="0"/>
                <a:cs typeface="Alexandria" pitchFamily="2" charset="-78"/>
              </a:rPr>
              <a:t>        أجمعت العديد من البحوث والدراسات في مجال اقتصاديات التعليم إلى أهمية التعليم كرأسمال بشري يفوق أضعاف رأس المال المادي التقليدي لما له من دور بارز في النمو الاقتصادي، وتشير نتائج هذه الدراسات إلى أن الاستثمار في رأس المال البشري يشبه تمامًا الاستثمار في رأس المال المادي من حيث الأهمية إذ أن لتطوير رأس المال البشري انعكاسات هامة على النمو الاقتصادي، حيث أن هذه العلاقة ذات اتجاهين وأن التعليم والنمو الاقتصادي يدعم كل منهما الاخر، فمن ناحية يستطيع الاقتصاد النامي زيادة تخصيص الموارد لتطوير التعليم والصحة وغيرهما، ومن الناحية الأخرى يساهم الاستثمار في المورد الإنساني في سرعة عملية النمو الاقتصادي.</a:t>
            </a:r>
            <a:endParaRPr lang="en-US" sz="2400" dirty="0">
              <a:solidFill>
                <a:schemeClr val="tx1"/>
              </a:solidFill>
              <a:effectLst/>
              <a:latin typeface="Alexandria" pitchFamily="2" charset="-78"/>
              <a:ea typeface="Calibri" panose="020F0502020204030204" pitchFamily="34" charset="0"/>
              <a:cs typeface="Alexandria" pitchFamily="2" charset="-78"/>
            </a:endParaRPr>
          </a:p>
          <a:p>
            <a:endParaRPr lang="ar-EG" sz="24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7BCD18F-F73A-6B44-7EC0-E24347D722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7130187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479376" y="1660649"/>
            <a:ext cx="11233248" cy="5158976"/>
          </a:xfrm>
          <a:prstGeom prst="rect">
            <a:avLst/>
          </a:prstGeom>
        </p:spPr>
        <p:txBody>
          <a:bodyPr wrap="square">
            <a:spAutoFit/>
          </a:bodyPr>
          <a:lstStyle/>
          <a:p>
            <a:pPr marL="228600" algn="just" rtl="1">
              <a:lnSpc>
                <a:spcPct val="115000"/>
              </a:lnSpc>
              <a:spcAft>
                <a:spcPts val="1000"/>
              </a:spcAft>
            </a:pPr>
            <a:r>
              <a:rPr lang="ar-AE" sz="2400" dirty="0">
                <a:solidFill>
                  <a:schemeClr val="tx1"/>
                </a:solidFill>
                <a:latin typeface="Alexandria" pitchFamily="2" charset="-78"/>
                <a:cs typeface="Alexandria" pitchFamily="2" charset="-78"/>
              </a:rPr>
              <a:t>     </a:t>
            </a:r>
            <a:r>
              <a:rPr lang="ar-IQ" sz="2400" dirty="0">
                <a:solidFill>
                  <a:schemeClr val="tx1"/>
                </a:solidFill>
                <a:latin typeface="Alexandria" pitchFamily="2" charset="-78"/>
                <a:cs typeface="Alexandria" pitchFamily="2" charset="-78"/>
              </a:rPr>
              <a:t>إن النظام التعليمي ركيزة أساسية من ركائز اقتصادات الدول المتقدمة، نظراً لما للتعليم من دور في تحسين مستوى التنمية البشرية، ورفع معدلات النمو الاقتصادي، وزيادة القدرة التنافسية للاقتصاد ككل، فهو من أهم قواعد النهوض الاقتصادي، </a:t>
            </a:r>
            <a:r>
              <a:rPr lang="ar-SA" sz="2400" dirty="0">
                <a:solidFill>
                  <a:schemeClr val="tx1"/>
                </a:solidFill>
                <a:latin typeface="Alexandria" pitchFamily="2" charset="-78"/>
                <a:cs typeface="Alexandria" pitchFamily="2" charset="-78"/>
              </a:rPr>
              <a:t>بما يوفره النظام التعليمي إعداداً للقوى العاملة كماً ونوعا، </a:t>
            </a:r>
            <a:r>
              <a:rPr lang="ar-AE" sz="2400" dirty="0">
                <a:solidFill>
                  <a:schemeClr val="tx1"/>
                </a:solidFill>
                <a:latin typeface="Alexandria" pitchFamily="2" charset="-78"/>
                <a:cs typeface="Alexandria" pitchFamily="2" charset="-78"/>
              </a:rPr>
              <a:t>و</a:t>
            </a:r>
            <a:r>
              <a:rPr lang="ar-IQ" sz="2400" dirty="0">
                <a:solidFill>
                  <a:schemeClr val="tx1"/>
                </a:solidFill>
                <a:latin typeface="Alexandria" pitchFamily="2" charset="-78"/>
                <a:ea typeface="Calibri"/>
                <a:cs typeface="Alexandria" pitchFamily="2" charset="-78"/>
              </a:rPr>
              <a:t>في الواقع</a:t>
            </a:r>
            <a:r>
              <a:rPr lang="ar-AE" sz="2400" dirty="0">
                <a:solidFill>
                  <a:schemeClr val="tx1"/>
                </a:solidFill>
                <a:latin typeface="Alexandria" pitchFamily="2" charset="-78"/>
                <a:ea typeface="Calibri"/>
                <a:cs typeface="Alexandria" pitchFamily="2" charset="-78"/>
              </a:rPr>
              <a:t> إن </a:t>
            </a:r>
            <a:r>
              <a:rPr lang="ar-IQ" sz="2400" b="1" dirty="0">
                <a:solidFill>
                  <a:schemeClr val="tx1"/>
                </a:solidFill>
                <a:latin typeface="Alexandria" pitchFamily="2" charset="-78"/>
                <a:ea typeface="Calibri"/>
                <a:cs typeface="Alexandria" pitchFamily="2" charset="-78"/>
              </a:rPr>
              <a:t>العلاقة  بين التعليم والتنمية الاقتصادية </a:t>
            </a:r>
            <a:r>
              <a:rPr lang="ar-AE" sz="2400" b="1" dirty="0">
                <a:solidFill>
                  <a:schemeClr val="tx1"/>
                </a:solidFill>
                <a:latin typeface="Alexandria" pitchFamily="2" charset="-78"/>
                <a:ea typeface="Calibri"/>
                <a:cs typeface="Alexandria" pitchFamily="2" charset="-78"/>
              </a:rPr>
              <a:t>علاقة </a:t>
            </a:r>
            <a:r>
              <a:rPr lang="ar-IQ" sz="2400" b="1" dirty="0">
                <a:solidFill>
                  <a:schemeClr val="tx1"/>
                </a:solidFill>
                <a:latin typeface="Alexandria" pitchFamily="2" charset="-78"/>
                <a:ea typeface="Calibri"/>
                <a:cs typeface="Alexandria" pitchFamily="2" charset="-78"/>
              </a:rPr>
              <a:t>مترابطة بقوة</a:t>
            </a:r>
            <a:r>
              <a:rPr lang="ar-IQ" sz="2400" dirty="0">
                <a:solidFill>
                  <a:schemeClr val="tx1"/>
                </a:solidFill>
                <a:latin typeface="Alexandria" pitchFamily="2" charset="-78"/>
                <a:ea typeface="Calibri"/>
                <a:cs typeface="Alexandria" pitchFamily="2" charset="-78"/>
              </a:rPr>
              <a:t>، إذ أن التعليم يُعد الأداة الرئيسة في تطوير وتنمية العنصر البشري أو ما يسمى الاستثمار في رأس المال البشري، في المقابل نجد </a:t>
            </a:r>
            <a:r>
              <a:rPr lang="ar-JO" sz="2400" dirty="0">
                <a:solidFill>
                  <a:schemeClr val="tx1"/>
                </a:solidFill>
                <a:latin typeface="Alexandria" pitchFamily="2" charset="-78"/>
                <a:ea typeface="Calibri"/>
                <a:cs typeface="Alexandria" pitchFamily="2" charset="-78"/>
              </a:rPr>
              <a:t>أ</a:t>
            </a:r>
            <a:r>
              <a:rPr lang="ar-IQ" sz="2400" dirty="0">
                <a:solidFill>
                  <a:schemeClr val="tx1"/>
                </a:solidFill>
                <a:latin typeface="Alexandria" pitchFamily="2" charset="-78"/>
                <a:ea typeface="Calibri"/>
                <a:cs typeface="Alexandria" pitchFamily="2" charset="-78"/>
              </a:rPr>
              <a:t>ن التنمية الاقتصادية تعني التغيير نحو الافضل في بنية الاقتصاد عن طريق تنويع أنشطته الانتاجية والخدمية وزيادة الترابط بينهما، لذا فإن جوهر العلاقة يتضح عن طريق مساهمة التعليم في إطار عملية التنمية الاقتصادية في زيادة الدخل القومي</a:t>
            </a:r>
            <a:r>
              <a:rPr lang="ar-JO" sz="2400" dirty="0">
                <a:solidFill>
                  <a:schemeClr val="tx1"/>
                </a:solidFill>
                <a:latin typeface="Alexandria" pitchFamily="2" charset="-78"/>
                <a:ea typeface="Calibri"/>
                <a:cs typeface="Alexandria" pitchFamily="2" charset="-78"/>
              </a:rPr>
              <a:t>،</a:t>
            </a:r>
            <a:r>
              <a:rPr lang="ar-IQ" sz="2400" dirty="0">
                <a:solidFill>
                  <a:schemeClr val="tx1"/>
                </a:solidFill>
                <a:latin typeface="Alexandria" pitchFamily="2" charset="-78"/>
                <a:ea typeface="Calibri"/>
                <a:cs typeface="Alexandria" pitchFamily="2" charset="-78"/>
              </a:rPr>
              <a:t> فضلاً انه يُساهم في ايجاد بيئة مناسبة لاستثمار الطاقات البشرية ال</a:t>
            </a:r>
            <a:r>
              <a:rPr lang="ar-JO" sz="2400" dirty="0">
                <a:solidFill>
                  <a:schemeClr val="tx1"/>
                </a:solidFill>
                <a:latin typeface="Alexandria" pitchFamily="2" charset="-78"/>
                <a:ea typeface="Calibri"/>
                <a:cs typeface="Alexandria" pitchFamily="2" charset="-78"/>
              </a:rPr>
              <a:t>أ</a:t>
            </a:r>
            <a:r>
              <a:rPr lang="ar-IQ" sz="2400" dirty="0">
                <a:solidFill>
                  <a:schemeClr val="tx1"/>
                </a:solidFill>
                <a:latin typeface="Alexandria" pitchFamily="2" charset="-78"/>
                <a:ea typeface="Calibri"/>
                <a:cs typeface="Alexandria" pitchFamily="2" charset="-78"/>
              </a:rPr>
              <a:t>مر الذي يقود الى تطوير المجتمع عموم</a:t>
            </a:r>
            <a:r>
              <a:rPr lang="ar-JO" sz="2400" dirty="0">
                <a:solidFill>
                  <a:schemeClr val="tx1"/>
                </a:solidFill>
                <a:latin typeface="Alexandria" pitchFamily="2" charset="-78"/>
                <a:ea typeface="Calibri"/>
                <a:cs typeface="Alexandria" pitchFamily="2" charset="-78"/>
              </a:rPr>
              <a:t>ً</a:t>
            </a:r>
            <a:r>
              <a:rPr lang="ar-IQ" sz="2400" dirty="0">
                <a:solidFill>
                  <a:schemeClr val="tx1"/>
                </a:solidFill>
                <a:latin typeface="Alexandria" pitchFamily="2" charset="-78"/>
                <a:ea typeface="Calibri"/>
                <a:cs typeface="Alexandria" pitchFamily="2" charset="-78"/>
              </a:rPr>
              <a:t>ا.</a:t>
            </a:r>
            <a:endParaRPr lang="en-GB" sz="2400" dirty="0">
              <a:solidFill>
                <a:schemeClr val="tx1"/>
              </a:solidFill>
              <a:latin typeface="Alexandria" pitchFamily="2" charset="-78"/>
              <a:ea typeface="Calibri"/>
              <a:cs typeface="Alexandria" pitchFamily="2" charset="-78"/>
            </a:endParaRPr>
          </a:p>
        </p:txBody>
      </p:sp>
      <p:pic>
        <p:nvPicPr>
          <p:cNvPr id="3" name="Graphic 21">
            <a:extLst>
              <a:ext uri="{FF2B5EF4-FFF2-40B4-BE49-F238E27FC236}">
                <a16:creationId xmlns:a16="http://schemas.microsoft.com/office/drawing/2014/main" id="{A3F5EB15-93EF-C887-359B-47A5B93BAE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6" name="TextBox 5">
            <a:extLst>
              <a:ext uri="{FF2B5EF4-FFF2-40B4-BE49-F238E27FC236}">
                <a16:creationId xmlns:a16="http://schemas.microsoft.com/office/drawing/2014/main" id="{96356225-6499-6876-CD7F-DB52738470B2}"/>
              </a:ext>
            </a:extLst>
          </p:cNvPr>
          <p:cNvSpPr txBox="1"/>
          <p:nvPr/>
        </p:nvSpPr>
        <p:spPr>
          <a:xfrm>
            <a:off x="1703512" y="774149"/>
            <a:ext cx="6962000" cy="486928"/>
          </a:xfrm>
          <a:prstGeom prst="rect">
            <a:avLst/>
          </a:prstGeom>
          <a:noFill/>
        </p:spPr>
        <p:txBody>
          <a:bodyPr wrap="square">
            <a:spAutoFit/>
          </a:bodyPr>
          <a:lstStyle/>
          <a:p>
            <a:pPr marL="228600" algn="r" rtl="1">
              <a:lnSpc>
                <a:spcPct val="115000"/>
              </a:lnSpc>
              <a:spcAft>
                <a:spcPts val="1000"/>
              </a:spcAft>
            </a:pPr>
            <a:r>
              <a:rPr lang="ar-IQ" sz="2400" b="1" dirty="0">
                <a:solidFill>
                  <a:schemeClr val="tx1"/>
                </a:solidFill>
                <a:latin typeface="Alexandria" pitchFamily="2" charset="-78"/>
                <a:ea typeface="Calibri"/>
                <a:cs typeface="Alexandria" pitchFamily="2" charset="-78"/>
              </a:rPr>
              <a:t>العلاقة بين التعليم والتنمية الاقتصادية</a:t>
            </a:r>
            <a:endParaRPr lang="ar-AE" sz="2400" b="1" dirty="0">
              <a:solidFill>
                <a:schemeClr val="tx1"/>
              </a:solidFill>
              <a:latin typeface="Alexandria" pitchFamily="2" charset="-78"/>
              <a:ea typeface="Calibri"/>
              <a:cs typeface="Alexandria" pitchFamily="2" charset="-78"/>
            </a:endParaRPr>
          </a:p>
        </p:txBody>
      </p:sp>
    </p:spTree>
    <p:extLst>
      <p:ext uri="{BB962C8B-B14F-4D97-AF65-F5344CB8AC3E}">
        <p14:creationId xmlns:p14="http://schemas.microsoft.com/office/powerpoint/2010/main" val="10950965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336452" y="1589412"/>
            <a:ext cx="11233248" cy="4734245"/>
          </a:xfrm>
          <a:prstGeom prst="rect">
            <a:avLst/>
          </a:prstGeom>
        </p:spPr>
        <p:txBody>
          <a:bodyPr wrap="square">
            <a:spAutoFit/>
          </a:bodyPr>
          <a:lstStyle/>
          <a:p>
            <a:pPr marL="228600" algn="just" rtl="1">
              <a:lnSpc>
                <a:spcPct val="115000"/>
              </a:lnSpc>
              <a:spcAft>
                <a:spcPts val="1000"/>
              </a:spcAft>
            </a:pPr>
            <a:r>
              <a:rPr lang="ar-AE" sz="2400" dirty="0">
                <a:solidFill>
                  <a:schemeClr val="tx1"/>
                </a:solidFill>
                <a:latin typeface="Alexandria" pitchFamily="2" charset="-78"/>
                <a:cs typeface="Alexandria" pitchFamily="2" charset="-78"/>
              </a:rPr>
              <a:t>     </a:t>
            </a:r>
            <a:r>
              <a:rPr lang="ar-SA" sz="2400" dirty="0">
                <a:solidFill>
                  <a:schemeClr val="tx1"/>
                </a:solidFill>
                <a:latin typeface="Alexandria" pitchFamily="2" charset="-78"/>
                <a:cs typeface="Alexandria" pitchFamily="2" charset="-78"/>
              </a:rPr>
              <a:t>يمث</a:t>
            </a:r>
            <a:r>
              <a:rPr lang="ar-AE" sz="2400" dirty="0">
                <a:solidFill>
                  <a:schemeClr val="tx1"/>
                </a:solidFill>
                <a:latin typeface="Alexandria" pitchFamily="2" charset="-78"/>
                <a:cs typeface="Alexandria" pitchFamily="2" charset="-78"/>
              </a:rPr>
              <a:t>ّ</a:t>
            </a:r>
            <a:r>
              <a:rPr lang="ar-SA" sz="2400" dirty="0">
                <a:solidFill>
                  <a:schemeClr val="tx1"/>
                </a:solidFill>
                <a:latin typeface="Alexandria" pitchFamily="2" charset="-78"/>
                <a:cs typeface="Alexandria" pitchFamily="2" charset="-78"/>
              </a:rPr>
              <a:t>ل الاستثمار في التعليم مكانة هامة من أولويات الاستثمار ويجب أن يوجه إليه ما يكفي من مخصصات في ميزانية الدولة </a:t>
            </a:r>
            <a:r>
              <a:rPr lang="ar-JO" sz="2400" dirty="0">
                <a:solidFill>
                  <a:schemeClr val="tx1"/>
                </a:solidFill>
                <a:latin typeface="Alexandria" pitchFamily="2" charset="-78"/>
                <a:cs typeface="Alexandria" pitchFamily="2" charset="-78"/>
              </a:rPr>
              <a:t>سنويا، للنهوض بمستوى التعليم ، والنهوض بباقي القطاعات وتحقيق التنمية الشاملة التي هي مطلب كل الدول . </a:t>
            </a:r>
            <a:r>
              <a:rPr lang="ar-IQ" sz="2400" dirty="0">
                <a:solidFill>
                  <a:schemeClr val="tx1"/>
                </a:solidFill>
                <a:latin typeface="Alexandria" pitchFamily="2" charset="-78"/>
                <a:ea typeface="Calibri"/>
                <a:cs typeface="Alexandria" pitchFamily="2" charset="-78"/>
              </a:rPr>
              <a:t>واذا كان الاقتصاد يضمن توفير الموارد المالية للتعليم ف</a:t>
            </a:r>
            <a:r>
              <a:rPr lang="ar-JO" sz="2400" dirty="0">
                <a:solidFill>
                  <a:schemeClr val="tx1"/>
                </a:solidFill>
                <a:latin typeface="Alexandria" pitchFamily="2" charset="-78"/>
                <a:ea typeface="Calibri"/>
                <a:cs typeface="Alexandria" pitchFamily="2" charset="-78"/>
              </a:rPr>
              <a:t>إ</a:t>
            </a:r>
            <a:r>
              <a:rPr lang="ar-IQ" sz="2400" dirty="0">
                <a:solidFill>
                  <a:schemeClr val="tx1"/>
                </a:solidFill>
                <a:latin typeface="Alexandria" pitchFamily="2" charset="-78"/>
                <a:ea typeface="Calibri"/>
                <a:cs typeface="Alexandria" pitchFamily="2" charset="-78"/>
              </a:rPr>
              <a:t>ن التنمية الاقتصادية هي المصدر الأساسي لهذه الموارد، لما تتضمنه التنمية من عملية توسيع في أنشطة الاقتصاد الوطني وتنويعها بصورة عامة، وعلى مستوى الدول النامية فان حصول سكانها على مستويات عالية من التعليم يضمن لهم فرص عمل متنوعة سواء كان ذلك في القطاعين العام أو الخاص، </a:t>
            </a:r>
            <a:r>
              <a:rPr lang="ar-AE" sz="2400" dirty="0">
                <a:solidFill>
                  <a:schemeClr val="tx1"/>
                </a:solidFill>
                <a:latin typeface="Alexandria" pitchFamily="2" charset="-78"/>
                <a:ea typeface="Calibri"/>
                <a:cs typeface="Alexandria" pitchFamily="2" charset="-78"/>
              </a:rPr>
              <a:t>كما أن </a:t>
            </a:r>
            <a:r>
              <a:rPr lang="ar-IQ" sz="2400" dirty="0">
                <a:solidFill>
                  <a:schemeClr val="tx1"/>
                </a:solidFill>
                <a:latin typeface="Alexandria" pitchFamily="2" charset="-78"/>
                <a:ea typeface="Calibri"/>
                <a:cs typeface="Alexandria" pitchFamily="2" charset="-78"/>
              </a:rPr>
              <a:t>زيادة معدلات الاستثمار في التعليم  لهذه الدول يُساهم في رفع قدرتها التنافسية وذلك عن طريق إنتاجها سلع ذات قيمة مضافة عالية، مما يقلل من حدة الفجوة الحاصلة في مجالات المعرفة والتعليم بين هذه الدول والدول المتقدمة. (وديع،2007)</a:t>
            </a:r>
            <a:endParaRPr lang="en-GB" sz="2400" dirty="0">
              <a:solidFill>
                <a:schemeClr val="tx1"/>
              </a:solidFill>
              <a:latin typeface="Alexandria" pitchFamily="2" charset="-78"/>
              <a:ea typeface="Calibri"/>
              <a:cs typeface="Alexandria" pitchFamily="2" charset="-78"/>
            </a:endParaRPr>
          </a:p>
        </p:txBody>
      </p:sp>
      <p:pic>
        <p:nvPicPr>
          <p:cNvPr id="4" name="Graphic 21">
            <a:extLst>
              <a:ext uri="{FF2B5EF4-FFF2-40B4-BE49-F238E27FC236}">
                <a16:creationId xmlns:a16="http://schemas.microsoft.com/office/drawing/2014/main" id="{0C755DB6-C99C-E6C0-2E9F-414F711E66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5" name="TextBox 4">
            <a:extLst>
              <a:ext uri="{FF2B5EF4-FFF2-40B4-BE49-F238E27FC236}">
                <a16:creationId xmlns:a16="http://schemas.microsoft.com/office/drawing/2014/main" id="{99CE1965-6806-D39E-4F54-DDB1B07BF866}"/>
              </a:ext>
            </a:extLst>
          </p:cNvPr>
          <p:cNvSpPr txBox="1"/>
          <p:nvPr/>
        </p:nvSpPr>
        <p:spPr>
          <a:xfrm>
            <a:off x="1919536" y="774149"/>
            <a:ext cx="6745976" cy="486928"/>
          </a:xfrm>
          <a:prstGeom prst="rect">
            <a:avLst/>
          </a:prstGeom>
          <a:noFill/>
        </p:spPr>
        <p:txBody>
          <a:bodyPr wrap="square">
            <a:spAutoFit/>
          </a:bodyPr>
          <a:lstStyle/>
          <a:p>
            <a:pPr marL="228600" algn="r" rtl="1">
              <a:lnSpc>
                <a:spcPct val="115000"/>
              </a:lnSpc>
              <a:spcAft>
                <a:spcPts val="1000"/>
              </a:spcAft>
            </a:pPr>
            <a:r>
              <a:rPr lang="ar-IQ" sz="2400" b="1" dirty="0">
                <a:solidFill>
                  <a:schemeClr val="tx1"/>
                </a:solidFill>
                <a:latin typeface="Alexandria" pitchFamily="2" charset="-78"/>
                <a:ea typeface="Calibri"/>
                <a:cs typeface="Alexandria" pitchFamily="2" charset="-78"/>
              </a:rPr>
              <a:t>العلاقة بين التعليم والتنمية الاقتصادية</a:t>
            </a:r>
            <a:endParaRPr lang="ar-AE" sz="2400" b="1" dirty="0">
              <a:solidFill>
                <a:schemeClr val="tx1"/>
              </a:solidFill>
              <a:latin typeface="Alexandria" pitchFamily="2" charset="-78"/>
              <a:ea typeface="Calibri"/>
              <a:cs typeface="Alexandria" pitchFamily="2" charset="-78"/>
            </a:endParaRPr>
          </a:p>
        </p:txBody>
      </p:sp>
    </p:spTree>
    <p:extLst>
      <p:ext uri="{BB962C8B-B14F-4D97-AF65-F5344CB8AC3E}">
        <p14:creationId xmlns:p14="http://schemas.microsoft.com/office/powerpoint/2010/main" val="26168102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551384" y="1628800"/>
            <a:ext cx="10461419" cy="5349116"/>
          </a:xfrm>
          <a:prstGeom prst="rect">
            <a:avLst/>
          </a:prstGeom>
          <a:noFill/>
          <a:ln>
            <a:noFill/>
          </a:ln>
        </p:spPr>
        <p:txBody>
          <a:bodyPr spcFirstLastPara="1" wrap="square" lIns="91425" tIns="45700" rIns="91425" bIns="45700" anchor="t" anchorCtr="0">
            <a:spAutoFit/>
          </a:bodyPr>
          <a:lstStyle/>
          <a:p>
            <a:pPr algn="just" rtl="1"/>
            <a:r>
              <a:rPr lang="ar-JO" sz="2800" dirty="0">
                <a:latin typeface="Alexandria" pitchFamily="2" charset="-78"/>
                <a:cs typeface="Alexandria" pitchFamily="2" charset="-78"/>
              </a:rPr>
              <a:t>         قد كان وما زال للتعليم والتعلم دورًا بارزًا في تطوير عمل الانسان والتأثير على نتائج عمله وبالتالي التأثير على الناحية الاقتصادية لأي دولة، لكن لم يتم الاعتراف بكون هذه العلاقة ذات تأثير مباشر وتبادلي، فكان ينظر للتعليم بمعزل عن الناحية الاقتصادية، وبدأ الاهتمام بهذه العلاقة شيئا فشيء لكن لم يتم الاعتراف بها كعلم وبحثها بشكل دقيق دفعه واحدة فقد مر الاهتمام بعلاقة التعليم بالاقتصاد بمراحل متطورة، أدت إلى التوصل أخيرًا لهذا العلم في </a:t>
            </a:r>
            <a:r>
              <a:rPr lang="ar-JO" sz="2800" b="1" dirty="0">
                <a:latin typeface="Alexandria" pitchFamily="2" charset="-78"/>
                <a:cs typeface="Alexandria" pitchFamily="2" charset="-78"/>
              </a:rPr>
              <a:t>الستينات من القرن الماضي </a:t>
            </a:r>
            <a:r>
              <a:rPr lang="ar-JO" sz="2800" dirty="0">
                <a:latin typeface="Alexandria" pitchFamily="2" charset="-78"/>
                <a:cs typeface="Alexandria" pitchFamily="2" charset="-78"/>
              </a:rPr>
              <a:t>على يد علماء الاقتصاد الذين اهتموا </a:t>
            </a:r>
            <a:r>
              <a:rPr lang="ar-JO" sz="2800" b="1" dirty="0">
                <a:latin typeface="Alexandria" pitchFamily="2" charset="-78"/>
                <a:cs typeface="Alexandria" pitchFamily="2" charset="-78"/>
              </a:rPr>
              <a:t>بتأثير التعليم على النمو الاقتصادي</a:t>
            </a:r>
            <a:r>
              <a:rPr lang="ar-JO" sz="2800" dirty="0">
                <a:latin typeface="Alexandria" pitchFamily="2" charset="-78"/>
                <a:cs typeface="Alexandria" pitchFamily="2" charset="-78"/>
              </a:rPr>
              <a:t>، مما </a:t>
            </a:r>
            <a:r>
              <a:rPr lang="ar-AE" sz="2800" dirty="0">
                <a:latin typeface="Alexandria" pitchFamily="2" charset="-78"/>
                <a:cs typeface="Alexandria" pitchFamily="2" charset="-78"/>
              </a:rPr>
              <a:t>أ</a:t>
            </a:r>
            <a:r>
              <a:rPr lang="ar-JO" sz="2800" dirty="0">
                <a:latin typeface="Alexandria" pitchFamily="2" charset="-78"/>
                <a:cs typeface="Alexandria" pitchFamily="2" charset="-78"/>
              </a:rPr>
              <a:t>نتج ما يعرف بعلم اقتصاديات التعليم الذي يمكننا اعتباره من العلوم القديمة (اللواتي،2010).</a:t>
            </a:r>
            <a:endParaRPr lang="en-GB" sz="2800" dirty="0">
              <a:latin typeface="Alexandria" pitchFamily="2" charset="-78"/>
              <a:cs typeface="Alexandria" pitchFamily="2" charset="-78"/>
            </a:endParaRPr>
          </a:p>
          <a:p>
            <a:pPr lvl="0" algn="just">
              <a:lnSpc>
                <a:spcPct val="120000"/>
              </a:lnSpc>
            </a:pPr>
            <a:r>
              <a:rPr lang="ar-JO" sz="2800" dirty="0">
                <a:latin typeface="Alexandria" pitchFamily="2" charset="-78"/>
                <a:cs typeface="Alexandria" pitchFamily="2" charset="-78"/>
              </a:rPr>
              <a:t> </a:t>
            </a:r>
            <a:endParaRPr sz="28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2927648" y="666760"/>
            <a:ext cx="4222597" cy="523180"/>
          </a:xfrm>
          <a:prstGeom prst="rect">
            <a:avLst/>
          </a:prstGeom>
          <a:noFill/>
          <a:ln>
            <a:noFill/>
          </a:ln>
        </p:spPr>
        <p:txBody>
          <a:bodyPr spcFirstLastPara="1" wrap="square" lIns="91425" tIns="45700" rIns="91425" bIns="45700" anchor="t" anchorCtr="0">
            <a:spAutoFit/>
          </a:bodyPr>
          <a:lstStyle/>
          <a:p>
            <a:pPr lvl="0"/>
            <a:r>
              <a:rPr lang="ar-JO" sz="2800" b="1" dirty="0">
                <a:solidFill>
                  <a:srgbClr val="00B0F0"/>
                </a:solidFill>
                <a:latin typeface="Alexandria" pitchFamily="2" charset="-78"/>
                <a:cs typeface="Alexandria" pitchFamily="2" charset="-78"/>
              </a:rPr>
              <a:t>اقتصاديات التعليم </a:t>
            </a:r>
            <a:endParaRPr sz="2800" b="1" dirty="0">
              <a:solidFill>
                <a:srgbClr val="00B0F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0034C628-C040-F3DF-AD99-D1D90E2A75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264445" y="1772816"/>
            <a:ext cx="11305255" cy="4589806"/>
          </a:xfrm>
          <a:prstGeom prst="rect">
            <a:avLst/>
          </a:prstGeom>
          <a:noFill/>
          <a:ln>
            <a:noFill/>
          </a:ln>
        </p:spPr>
        <p:txBody>
          <a:bodyPr spcFirstLastPara="1" wrap="square" lIns="91425" tIns="45700" rIns="91425" bIns="45700" anchor="t" anchorCtr="0">
            <a:spAutoFit/>
          </a:bodyPr>
          <a:lstStyle/>
          <a:p>
            <a:pPr algn="r">
              <a:lnSpc>
                <a:spcPct val="107000"/>
              </a:lnSpc>
            </a:pPr>
            <a:r>
              <a:rPr lang="ar-SA" sz="2400" b="1" dirty="0">
                <a:solidFill>
                  <a:srgbClr val="333333"/>
                </a:solidFill>
                <a:latin typeface="Alexandria" pitchFamily="2" charset="-78"/>
                <a:ea typeface="Times New Roman"/>
                <a:cs typeface="Alexandria" pitchFamily="2" charset="-78"/>
              </a:rPr>
              <a:t>ويعرف </a:t>
            </a:r>
            <a:r>
              <a:rPr lang="ar-AE" sz="2400" b="1" dirty="0">
                <a:solidFill>
                  <a:srgbClr val="333333"/>
                </a:solidFill>
                <a:latin typeface="Alexandria" pitchFamily="2" charset="-78"/>
                <a:ea typeface="Times New Roman"/>
                <a:cs typeface="Alexandria" pitchFamily="2" charset="-78"/>
              </a:rPr>
              <a:t>علم </a:t>
            </a:r>
            <a:r>
              <a:rPr lang="ar-SA" sz="2400" b="1" dirty="0">
                <a:solidFill>
                  <a:srgbClr val="333333"/>
                </a:solidFill>
                <a:latin typeface="Alexandria" pitchFamily="2" charset="-78"/>
                <a:ea typeface="Times New Roman"/>
                <a:cs typeface="Alexandria" pitchFamily="2" charset="-78"/>
              </a:rPr>
              <a:t>اقتصاديات التعليم على أنه:</a:t>
            </a:r>
            <a:endParaRPr lang="ar-AE" sz="2400" b="1" dirty="0">
              <a:solidFill>
                <a:srgbClr val="333333"/>
              </a:solidFill>
              <a:latin typeface="Alexandria" pitchFamily="2" charset="-78"/>
              <a:ea typeface="Times New Roman"/>
              <a:cs typeface="Alexandria" pitchFamily="2" charset="-78"/>
            </a:endParaRPr>
          </a:p>
          <a:p>
            <a:pPr algn="r">
              <a:lnSpc>
                <a:spcPct val="107000"/>
              </a:lnSpc>
            </a:pPr>
            <a:endParaRPr lang="en-GB" sz="2400" dirty="0">
              <a:latin typeface="Alexandria" pitchFamily="2" charset="-78"/>
              <a:ea typeface="Calibri"/>
              <a:cs typeface="Alexandria" pitchFamily="2" charset="-78"/>
            </a:endParaRPr>
          </a:p>
          <a:p>
            <a:pPr algn="r" rtl="1">
              <a:lnSpc>
                <a:spcPct val="107000"/>
              </a:lnSpc>
              <a:spcAft>
                <a:spcPts val="800"/>
              </a:spcAft>
            </a:pPr>
            <a:r>
              <a:rPr lang="ar-AE" sz="2400" dirty="0">
                <a:latin typeface="Alexandria" pitchFamily="2" charset="-78"/>
                <a:ea typeface="Calibri"/>
                <a:cs typeface="Alexandria" pitchFamily="2" charset="-78"/>
              </a:rPr>
              <a:t>ال</a:t>
            </a:r>
            <a:r>
              <a:rPr lang="ar-SA" sz="2400" dirty="0">
                <a:latin typeface="Alexandria" pitchFamily="2" charset="-78"/>
                <a:ea typeface="Calibri"/>
                <a:cs typeface="Alexandria" pitchFamily="2" charset="-78"/>
              </a:rPr>
              <a:t>علم </a:t>
            </a:r>
            <a:r>
              <a:rPr lang="ar-AE" sz="2400" dirty="0">
                <a:latin typeface="Alexandria" pitchFamily="2" charset="-78"/>
                <a:ea typeface="Calibri"/>
                <a:cs typeface="Alexandria" pitchFamily="2" charset="-78"/>
              </a:rPr>
              <a:t>الذي </a:t>
            </a:r>
            <a:r>
              <a:rPr lang="ar-SA" sz="2400" dirty="0">
                <a:latin typeface="Alexandria" pitchFamily="2" charset="-78"/>
                <a:ea typeface="Calibri"/>
                <a:cs typeface="Alexandria" pitchFamily="2" charset="-78"/>
              </a:rPr>
              <a:t>يبحث عن </a:t>
            </a:r>
            <a:r>
              <a:rPr lang="ar-JO" sz="2400" dirty="0">
                <a:latin typeface="Alexandria" pitchFamily="2" charset="-78"/>
                <a:ea typeface="Calibri"/>
                <a:cs typeface="Alexandria" pitchFamily="2" charset="-78"/>
              </a:rPr>
              <a:t>أ</a:t>
            </a:r>
            <a:r>
              <a:rPr lang="ar-SA" sz="2400" dirty="0">
                <a:latin typeface="Alexandria" pitchFamily="2" charset="-78"/>
                <a:ea typeface="Calibri"/>
                <a:cs typeface="Alexandria" pitchFamily="2" charset="-78"/>
              </a:rPr>
              <a:t>مثل الطرق لاستخدام الموارد التعليمية مالي</a:t>
            </a:r>
            <a:r>
              <a:rPr lang="ar-AE"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ا  بشري</a:t>
            </a:r>
            <a:r>
              <a:rPr lang="ar-AE"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ا  </a:t>
            </a:r>
            <a:r>
              <a:rPr lang="ar-AE" sz="2400" dirty="0">
                <a:latin typeface="Alexandria" pitchFamily="2" charset="-78"/>
                <a:ea typeface="Calibri"/>
                <a:cs typeface="Alexandria" pitchFamily="2" charset="-78"/>
              </a:rPr>
              <a:t>و</a:t>
            </a:r>
            <a:r>
              <a:rPr lang="ar-SA" sz="2400" dirty="0">
                <a:latin typeface="Alexandria" pitchFamily="2" charset="-78"/>
                <a:ea typeface="Calibri"/>
                <a:cs typeface="Alexandria" pitchFamily="2" charset="-78"/>
              </a:rPr>
              <a:t>تكنولوجي</a:t>
            </a:r>
            <a:r>
              <a:rPr lang="ar-AE"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ا وزمني</a:t>
            </a:r>
            <a:r>
              <a:rPr lang="ar-AE"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ا من </a:t>
            </a:r>
            <a:r>
              <a:rPr lang="ar-JO" sz="2400" dirty="0">
                <a:latin typeface="Alexandria" pitchFamily="2" charset="-78"/>
                <a:ea typeface="Calibri"/>
                <a:cs typeface="Alexandria" pitchFamily="2" charset="-78"/>
              </a:rPr>
              <a:t>أ</a:t>
            </a:r>
            <a:r>
              <a:rPr lang="ar-SA" sz="2400" dirty="0">
                <a:latin typeface="Alexandria" pitchFamily="2" charset="-78"/>
                <a:ea typeface="Calibri"/>
                <a:cs typeface="Alexandria" pitchFamily="2" charset="-78"/>
              </a:rPr>
              <a:t>جل تكوين البشر بالتعليم والتدريب عقلا</a:t>
            </a:r>
            <a:r>
              <a:rPr lang="ar-JO"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 وعلم</a:t>
            </a:r>
            <a:r>
              <a:rPr lang="ar-JO"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ا ومهارة</a:t>
            </a:r>
            <a:r>
              <a:rPr lang="ar-JO"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 وذوق</a:t>
            </a:r>
            <a:r>
              <a:rPr lang="ar-JO"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ا ووجدان</a:t>
            </a:r>
            <a:r>
              <a:rPr lang="ar-JO" sz="2400" dirty="0">
                <a:latin typeface="Alexandria" pitchFamily="2" charset="-78"/>
                <a:ea typeface="Calibri"/>
                <a:cs typeface="Alexandria" pitchFamily="2" charset="-78"/>
              </a:rPr>
              <a:t>ً</a:t>
            </a:r>
            <a:r>
              <a:rPr lang="ar-SA" sz="2400" dirty="0">
                <a:latin typeface="Alexandria" pitchFamily="2" charset="-78"/>
                <a:ea typeface="Calibri"/>
                <a:cs typeface="Alexandria" pitchFamily="2" charset="-78"/>
              </a:rPr>
              <a:t>ا في ا</a:t>
            </a:r>
            <a:r>
              <a:rPr lang="ar-JO" sz="2400" dirty="0">
                <a:latin typeface="Alexandria" pitchFamily="2" charset="-78"/>
                <a:ea typeface="Calibri"/>
                <a:cs typeface="Alexandria" pitchFamily="2" charset="-78"/>
              </a:rPr>
              <a:t>لمج</a:t>
            </a:r>
            <a:r>
              <a:rPr lang="ar-SA" sz="2400" dirty="0">
                <a:latin typeface="Alexandria" pitchFamily="2" charset="-78"/>
                <a:ea typeface="Calibri"/>
                <a:cs typeface="Alexandria" pitchFamily="2" charset="-78"/>
              </a:rPr>
              <a:t>تمعات من </a:t>
            </a:r>
            <a:r>
              <a:rPr lang="ar-AE" sz="2400" dirty="0">
                <a:latin typeface="Alexandria" pitchFamily="2" charset="-78"/>
                <a:ea typeface="Calibri"/>
                <a:cs typeface="Alexandria" pitchFamily="2" charset="-78"/>
              </a:rPr>
              <a:t>أ</a:t>
            </a:r>
            <a:r>
              <a:rPr lang="ar-SA" sz="2400" dirty="0">
                <a:latin typeface="Alexandria" pitchFamily="2" charset="-78"/>
                <a:ea typeface="Calibri"/>
                <a:cs typeface="Alexandria" pitchFamily="2" charset="-78"/>
              </a:rPr>
              <a:t>جل أحسن توزيع ممكن</a:t>
            </a:r>
            <a:r>
              <a:rPr lang="ar-JO" sz="2400" dirty="0">
                <a:latin typeface="Alexandria" pitchFamily="2" charset="-78"/>
                <a:ea typeface="Calibri"/>
                <a:cs typeface="Alexandria" pitchFamily="2" charset="-78"/>
              </a:rPr>
              <a:t>(عدلي،2010،ص:22)</a:t>
            </a:r>
            <a:endParaRPr lang="en-GB" sz="2400" dirty="0">
              <a:latin typeface="Alexandria" pitchFamily="2" charset="-78"/>
              <a:ea typeface="Calibri"/>
              <a:cs typeface="Alexandria" pitchFamily="2" charset="-78"/>
            </a:endParaRPr>
          </a:p>
          <a:p>
            <a:pPr algn="r">
              <a:lnSpc>
                <a:spcPct val="107000"/>
              </a:lnSpc>
            </a:pPr>
            <a:r>
              <a:rPr lang="en-GB" sz="2400" dirty="0">
                <a:solidFill>
                  <a:srgbClr val="333333"/>
                </a:solidFill>
                <a:latin typeface="Alexandria" pitchFamily="2" charset="-78"/>
                <a:ea typeface="Times New Roman"/>
                <a:cs typeface="Alexandria" pitchFamily="2" charset="-78"/>
              </a:rPr>
              <a:t> </a:t>
            </a:r>
            <a:endParaRPr lang="en-GB" sz="2400" dirty="0">
              <a:latin typeface="Alexandria" pitchFamily="2" charset="-78"/>
              <a:ea typeface="Calibri"/>
              <a:cs typeface="Alexandria" pitchFamily="2" charset="-78"/>
            </a:endParaRPr>
          </a:p>
          <a:p>
            <a:pPr algn="r">
              <a:lnSpc>
                <a:spcPct val="107000"/>
              </a:lnSpc>
            </a:pPr>
            <a:r>
              <a:rPr lang="ar-AE" sz="2400" dirty="0">
                <a:solidFill>
                  <a:srgbClr val="333333"/>
                </a:solidFill>
                <a:latin typeface="Alexandria" pitchFamily="2" charset="-78"/>
                <a:ea typeface="Times New Roman"/>
                <a:cs typeface="Alexandria" pitchFamily="2" charset="-78"/>
              </a:rPr>
              <a:t>كما </a:t>
            </a:r>
            <a:r>
              <a:rPr lang="ar-SA" sz="2400" dirty="0">
                <a:solidFill>
                  <a:srgbClr val="333333"/>
                </a:solidFill>
                <a:latin typeface="Alexandria" pitchFamily="2" charset="-78"/>
                <a:ea typeface="Times New Roman"/>
                <a:cs typeface="Alexandria" pitchFamily="2" charset="-78"/>
              </a:rPr>
              <a:t>يعرف على أنه: </a:t>
            </a:r>
            <a:r>
              <a:rPr lang="ar-AE" sz="2400" dirty="0">
                <a:solidFill>
                  <a:srgbClr val="333333"/>
                </a:solidFill>
                <a:latin typeface="Alexandria" pitchFamily="2" charset="-78"/>
                <a:ea typeface="Times New Roman"/>
                <a:cs typeface="Alexandria" pitchFamily="2" charset="-78"/>
              </a:rPr>
              <a:t>ال</a:t>
            </a:r>
            <a:r>
              <a:rPr lang="ar-SA" sz="2400" dirty="0">
                <a:solidFill>
                  <a:srgbClr val="333333"/>
                </a:solidFill>
                <a:latin typeface="Alexandria" pitchFamily="2" charset="-78"/>
                <a:ea typeface="Times New Roman"/>
                <a:cs typeface="Alexandria" pitchFamily="2" charset="-78"/>
              </a:rPr>
              <a:t>علم </a:t>
            </a:r>
            <a:r>
              <a:rPr lang="ar-AE" sz="2400" dirty="0">
                <a:solidFill>
                  <a:srgbClr val="333333"/>
                </a:solidFill>
                <a:latin typeface="Alexandria" pitchFamily="2" charset="-78"/>
                <a:ea typeface="Times New Roman"/>
                <a:cs typeface="Alexandria" pitchFamily="2" charset="-78"/>
              </a:rPr>
              <a:t>الذي </a:t>
            </a:r>
            <a:r>
              <a:rPr lang="ar-SA" sz="2400" dirty="0">
                <a:solidFill>
                  <a:srgbClr val="333333"/>
                </a:solidFill>
                <a:latin typeface="Alexandria" pitchFamily="2" charset="-78"/>
                <a:ea typeface="Times New Roman"/>
                <a:cs typeface="Alexandria" pitchFamily="2" charset="-78"/>
              </a:rPr>
              <a:t>يدرس أمثل الطرق لاستخدام الموارد التعليمية </a:t>
            </a:r>
            <a:r>
              <a:rPr lang="ar-AE" sz="2400" dirty="0">
                <a:solidFill>
                  <a:srgbClr val="333333"/>
                </a:solidFill>
                <a:latin typeface="Alexandria" pitchFamily="2" charset="-78"/>
                <a:ea typeface="Times New Roman"/>
                <a:cs typeface="Alexandria" pitchFamily="2" charset="-78"/>
              </a:rPr>
              <a:t>ويبحث في </a:t>
            </a:r>
            <a:r>
              <a:rPr lang="ar-SA" sz="2400" dirty="0">
                <a:solidFill>
                  <a:srgbClr val="333333"/>
                </a:solidFill>
                <a:latin typeface="Alexandria" pitchFamily="2" charset="-78"/>
                <a:ea typeface="Times New Roman"/>
                <a:cs typeface="Alexandria" pitchFamily="2" charset="-78"/>
              </a:rPr>
              <a:t>دراسة القضايا الاقتصادية المتعلقة بالتعليم، بما في ذلك الطلب على التعليم، وتمويل التعليم وتوفيره، والكفاءة النسبية لمختلف البرامج والسياسات التعليمية، </a:t>
            </a:r>
            <a:r>
              <a:rPr lang="ar-AE" sz="2400" dirty="0">
                <a:solidFill>
                  <a:srgbClr val="333333"/>
                </a:solidFill>
                <a:latin typeface="Alexandria" pitchFamily="2" charset="-78"/>
                <a:ea typeface="Times New Roman"/>
                <a:cs typeface="Alexandria" pitchFamily="2" charset="-78"/>
              </a:rPr>
              <a:t>لإعداد أفراد </a:t>
            </a:r>
            <a:r>
              <a:rPr lang="ar-SA" sz="2400" dirty="0">
                <a:solidFill>
                  <a:srgbClr val="333333"/>
                </a:solidFill>
                <a:latin typeface="Alexandria" pitchFamily="2" charset="-78"/>
                <a:ea typeface="Times New Roman"/>
                <a:cs typeface="Alexandria" pitchFamily="2" charset="-78"/>
              </a:rPr>
              <a:t>المجتمع (اللواتي، 2010).</a:t>
            </a:r>
            <a:endParaRPr lang="en-GB" sz="2400" dirty="0">
              <a:latin typeface="Alexandria" pitchFamily="2" charset="-78"/>
              <a:ea typeface="Calibri"/>
              <a:cs typeface="Alexandria" pitchFamily="2" charset="-78"/>
            </a:endParaRPr>
          </a:p>
          <a:p>
            <a:pPr lvl="0" algn="r">
              <a:lnSpc>
                <a:spcPct val="120000"/>
              </a:lnSpc>
            </a:pPr>
            <a:r>
              <a:rPr lang="ar-JO" sz="2400" dirty="0">
                <a:latin typeface="Alexandria" pitchFamily="2" charset="-78"/>
                <a:cs typeface="Alexandria" pitchFamily="2" charset="-78"/>
              </a:rPr>
              <a:t> </a:t>
            </a:r>
            <a:endParaRPr sz="2400" dirty="0">
              <a:solidFill>
                <a:srgbClr val="595959"/>
              </a:solidFill>
              <a:latin typeface="Alexandria" pitchFamily="2" charset="-78"/>
              <a:ea typeface="Calibri"/>
              <a:cs typeface="Alexandria" pitchFamily="2" charset="-78"/>
              <a:sym typeface="Calibri"/>
            </a:endParaRPr>
          </a:p>
        </p:txBody>
      </p:sp>
      <p:pic>
        <p:nvPicPr>
          <p:cNvPr id="3" name="Graphic 21">
            <a:extLst>
              <a:ext uri="{FF2B5EF4-FFF2-40B4-BE49-F238E27FC236}">
                <a16:creationId xmlns:a16="http://schemas.microsoft.com/office/drawing/2014/main" id="{31D45BDD-A1FD-272E-9E57-B995B844EB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4" name="Google Shape;145;p3">
            <a:extLst>
              <a:ext uri="{FF2B5EF4-FFF2-40B4-BE49-F238E27FC236}">
                <a16:creationId xmlns:a16="http://schemas.microsoft.com/office/drawing/2014/main" id="{EE6F8ED8-2971-5871-FF5E-08E3699E9CA6}"/>
              </a:ext>
            </a:extLst>
          </p:cNvPr>
          <p:cNvSpPr txBox="1"/>
          <p:nvPr/>
        </p:nvSpPr>
        <p:spPr>
          <a:xfrm>
            <a:off x="2927648" y="666760"/>
            <a:ext cx="4222597" cy="523180"/>
          </a:xfrm>
          <a:prstGeom prst="rect">
            <a:avLst/>
          </a:prstGeom>
          <a:noFill/>
          <a:ln>
            <a:noFill/>
          </a:ln>
        </p:spPr>
        <p:txBody>
          <a:bodyPr spcFirstLastPara="1" wrap="square" lIns="91425" tIns="45700" rIns="91425" bIns="45700" anchor="t" anchorCtr="0">
            <a:spAutoFit/>
          </a:bodyPr>
          <a:lstStyle/>
          <a:p>
            <a:pPr lvl="0"/>
            <a:r>
              <a:rPr lang="ar-JO" sz="2800" b="1" dirty="0">
                <a:solidFill>
                  <a:srgbClr val="00B0F0"/>
                </a:solidFill>
                <a:latin typeface="Alexandria" pitchFamily="2" charset="-78"/>
                <a:cs typeface="Alexandria" pitchFamily="2" charset="-78"/>
              </a:rPr>
              <a:t>اقتصاديات التعليم </a:t>
            </a:r>
            <a:endParaRPr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3802960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905598" y="1617431"/>
            <a:ext cx="8664102" cy="4480201"/>
          </a:xfrm>
          <a:prstGeom prst="rect">
            <a:avLst/>
          </a:prstGeom>
        </p:spPr>
        <p:txBody>
          <a:bodyPr wrap="square">
            <a:spAutoFit/>
          </a:bodyPr>
          <a:lstStyle/>
          <a:p>
            <a:pPr lvl="0" algn="r" rtl="1">
              <a:lnSpc>
                <a:spcPct val="90000"/>
              </a:lnSpc>
              <a:spcBef>
                <a:spcPts val="1000"/>
              </a:spcBef>
              <a:buClrTx/>
            </a:pPr>
            <a:r>
              <a:rPr lang="ar-JO" sz="2800" kern="1200" dirty="0">
                <a:solidFill>
                  <a:prstClr val="black"/>
                </a:solidFill>
                <a:latin typeface="Alexandria" pitchFamily="2" charset="-78"/>
                <a:ea typeface="+mn-ea"/>
                <a:cs typeface="Alexandria" pitchFamily="2" charset="-78"/>
              </a:rPr>
              <a:t>مصطلح </a:t>
            </a:r>
            <a:r>
              <a:rPr lang="ar-AE" sz="2800" kern="1200" dirty="0">
                <a:solidFill>
                  <a:prstClr val="black"/>
                </a:solidFill>
                <a:latin typeface="Alexandria" pitchFamily="2" charset="-78"/>
                <a:ea typeface="+mn-ea"/>
                <a:cs typeface="Alexandria" pitchFamily="2" charset="-78"/>
              </a:rPr>
              <a:t>يشير إلى </a:t>
            </a:r>
            <a:r>
              <a:rPr lang="ar-SA" sz="2800" dirty="0">
                <a:solidFill>
                  <a:srgbClr val="333333"/>
                </a:solidFill>
                <a:latin typeface="Alexandria" pitchFamily="2" charset="-78"/>
                <a:ea typeface="Times New Roman"/>
                <a:cs typeface="Alexandria" pitchFamily="2" charset="-78"/>
              </a:rPr>
              <a:t>دراسة القضايا الاقتصادية المتعلقة بالتعليم </a:t>
            </a:r>
            <a:r>
              <a:rPr lang="ar-JO" sz="2800" kern="1200" dirty="0">
                <a:solidFill>
                  <a:prstClr val="black"/>
                </a:solidFill>
                <a:latin typeface="Alexandria" pitchFamily="2" charset="-78"/>
                <a:ea typeface="+mn-ea"/>
                <a:cs typeface="Alexandria" pitchFamily="2" charset="-78"/>
              </a:rPr>
              <a:t>من حيث:  </a:t>
            </a:r>
          </a:p>
          <a:p>
            <a:pPr marL="228600" lvl="0" indent="-228600" algn="r" rtl="1">
              <a:lnSpc>
                <a:spcPct val="90000"/>
              </a:lnSpc>
              <a:spcBef>
                <a:spcPts val="1000"/>
              </a:spcBef>
              <a:buClrTx/>
              <a:buFontTx/>
              <a:buChar char="-"/>
            </a:pPr>
            <a:r>
              <a:rPr lang="ar-JO" sz="2800" kern="1200" dirty="0">
                <a:solidFill>
                  <a:prstClr val="black"/>
                </a:solidFill>
                <a:latin typeface="Alexandria" pitchFamily="2" charset="-78"/>
                <a:ea typeface="+mn-ea"/>
                <a:cs typeface="Alexandria" pitchFamily="2" charset="-78"/>
              </a:rPr>
              <a:t>دراسة الكلفة. </a:t>
            </a:r>
          </a:p>
          <a:p>
            <a:pPr marL="228600" lvl="0" indent="-228600" algn="r" rtl="1">
              <a:lnSpc>
                <a:spcPct val="90000"/>
              </a:lnSpc>
              <a:spcBef>
                <a:spcPts val="1000"/>
              </a:spcBef>
              <a:buClrTx/>
              <a:buFontTx/>
              <a:buChar char="-"/>
            </a:pPr>
            <a:r>
              <a:rPr lang="ar-JO" sz="2800" kern="1200" dirty="0">
                <a:solidFill>
                  <a:prstClr val="black"/>
                </a:solidFill>
                <a:latin typeface="Alexandria" pitchFamily="2" charset="-78"/>
                <a:ea typeface="+mn-ea"/>
                <a:cs typeface="Alexandria" pitchFamily="2" charset="-78"/>
              </a:rPr>
              <a:t>دراسة العائد. </a:t>
            </a:r>
          </a:p>
          <a:p>
            <a:pPr marL="228600" lvl="0" indent="-228600" algn="r" rtl="1">
              <a:lnSpc>
                <a:spcPct val="90000"/>
              </a:lnSpc>
              <a:spcBef>
                <a:spcPts val="1000"/>
              </a:spcBef>
              <a:buClrTx/>
              <a:buFontTx/>
              <a:buChar char="-"/>
            </a:pPr>
            <a:r>
              <a:rPr lang="ar-JO" sz="2800" kern="1200" dirty="0">
                <a:solidFill>
                  <a:prstClr val="black"/>
                </a:solidFill>
                <a:latin typeface="Alexandria" pitchFamily="2" charset="-78"/>
                <a:ea typeface="+mn-ea"/>
                <a:cs typeface="Alexandria" pitchFamily="2" charset="-78"/>
              </a:rPr>
              <a:t>الكفاءة والفعالية. </a:t>
            </a:r>
          </a:p>
          <a:p>
            <a:pPr marL="228600" lvl="0" indent="-228600" algn="r" rtl="1">
              <a:lnSpc>
                <a:spcPct val="90000"/>
              </a:lnSpc>
              <a:spcBef>
                <a:spcPts val="1000"/>
              </a:spcBef>
              <a:buClrTx/>
              <a:buFontTx/>
              <a:buChar char="-"/>
            </a:pPr>
            <a:r>
              <a:rPr lang="ar-JO" sz="2800" kern="1200" dirty="0">
                <a:solidFill>
                  <a:prstClr val="black"/>
                </a:solidFill>
                <a:latin typeface="Alexandria" pitchFamily="2" charset="-78"/>
                <a:ea typeface="+mn-ea"/>
                <a:cs typeface="Alexandria" pitchFamily="2" charset="-78"/>
              </a:rPr>
              <a:t> العرض والطلب. </a:t>
            </a:r>
          </a:p>
          <a:p>
            <a:pPr marL="228600" lvl="0" indent="-228600" algn="r" rtl="1">
              <a:lnSpc>
                <a:spcPct val="90000"/>
              </a:lnSpc>
              <a:spcBef>
                <a:spcPts val="1000"/>
              </a:spcBef>
              <a:buClrTx/>
              <a:buFontTx/>
              <a:buChar char="-"/>
            </a:pPr>
            <a:r>
              <a:rPr lang="ar-JO" sz="2800" kern="1200" dirty="0">
                <a:solidFill>
                  <a:prstClr val="black"/>
                </a:solidFill>
                <a:latin typeface="Alexandria" pitchFamily="2" charset="-78"/>
                <a:ea typeface="+mn-ea"/>
                <a:cs typeface="Alexandria" pitchFamily="2" charset="-78"/>
              </a:rPr>
              <a:t>الجدوى الاقتصادية. </a:t>
            </a:r>
          </a:p>
          <a:p>
            <a:pPr marL="228600" lvl="0" indent="-228600" algn="r" rtl="1">
              <a:lnSpc>
                <a:spcPct val="90000"/>
              </a:lnSpc>
              <a:spcBef>
                <a:spcPts val="1000"/>
              </a:spcBef>
              <a:buClrTx/>
              <a:buFontTx/>
              <a:buChar char="-"/>
            </a:pPr>
            <a:r>
              <a:rPr lang="ar-JO" sz="2800" kern="1200" dirty="0">
                <a:solidFill>
                  <a:prstClr val="black"/>
                </a:solidFill>
                <a:latin typeface="Alexandria" pitchFamily="2" charset="-78"/>
                <a:ea typeface="+mn-ea"/>
                <a:cs typeface="Alexandria" pitchFamily="2" charset="-78"/>
              </a:rPr>
              <a:t>تحليل الكلفة والمنفعة. </a:t>
            </a:r>
          </a:p>
          <a:p>
            <a:pPr marL="228600" lvl="0" indent="-228600" algn="r" rtl="1">
              <a:lnSpc>
                <a:spcPct val="90000"/>
              </a:lnSpc>
              <a:spcBef>
                <a:spcPts val="1000"/>
              </a:spcBef>
              <a:buClrTx/>
              <a:buFontTx/>
              <a:buChar char="-"/>
            </a:pPr>
            <a:r>
              <a:rPr lang="ar-JO" sz="2800" kern="1200" dirty="0">
                <a:solidFill>
                  <a:prstClr val="black"/>
                </a:solidFill>
                <a:latin typeface="Alexandria" pitchFamily="2" charset="-78"/>
                <a:ea typeface="+mn-ea"/>
                <a:cs typeface="Alexandria" pitchFamily="2" charset="-78"/>
              </a:rPr>
              <a:t>العائد من الاستثمار. </a:t>
            </a:r>
            <a:endParaRPr lang="en-US" sz="2800" kern="1200" dirty="0">
              <a:solidFill>
                <a:prstClr val="black"/>
              </a:solidFill>
              <a:latin typeface="Alexandria" pitchFamily="2" charset="-78"/>
              <a:ea typeface="+mn-ea"/>
              <a:cs typeface="Alexandria" pitchFamily="2" charset="-78"/>
            </a:endParaRPr>
          </a:p>
        </p:txBody>
      </p:sp>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551384" y="2564904"/>
            <a:ext cx="6401345" cy="3210769"/>
          </a:xfrm>
          <a:prstGeom prst="rect">
            <a:avLst/>
          </a:prstGeom>
          <a:solidFill>
            <a:srgbClr val="00B0F0"/>
          </a:solidFill>
          <a:ln>
            <a:noFill/>
          </a:ln>
          <a:effectLst/>
        </p:spPr>
      </p:pic>
      <p:pic>
        <p:nvPicPr>
          <p:cNvPr id="4" name="Graphic 21">
            <a:extLst>
              <a:ext uri="{FF2B5EF4-FFF2-40B4-BE49-F238E27FC236}">
                <a16:creationId xmlns:a16="http://schemas.microsoft.com/office/drawing/2014/main" id="{07265FC3-C78F-1255-77A1-58484B9351F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2" name="Google Shape;145;p3">
            <a:extLst>
              <a:ext uri="{FF2B5EF4-FFF2-40B4-BE49-F238E27FC236}">
                <a16:creationId xmlns:a16="http://schemas.microsoft.com/office/drawing/2014/main" id="{5E2868D3-F50F-7E00-C933-15DBABD34EFB}"/>
              </a:ext>
            </a:extLst>
          </p:cNvPr>
          <p:cNvSpPr txBox="1"/>
          <p:nvPr/>
        </p:nvSpPr>
        <p:spPr>
          <a:xfrm>
            <a:off x="2927648" y="666760"/>
            <a:ext cx="4222597" cy="523180"/>
          </a:xfrm>
          <a:prstGeom prst="rect">
            <a:avLst/>
          </a:prstGeom>
          <a:noFill/>
          <a:ln>
            <a:noFill/>
          </a:ln>
        </p:spPr>
        <p:txBody>
          <a:bodyPr spcFirstLastPara="1" wrap="square" lIns="91425" tIns="45700" rIns="91425" bIns="45700" anchor="t" anchorCtr="0">
            <a:spAutoFit/>
          </a:bodyPr>
          <a:lstStyle/>
          <a:p>
            <a:pPr lvl="0"/>
            <a:r>
              <a:rPr lang="ar-JO" sz="2800" b="1" dirty="0">
                <a:solidFill>
                  <a:srgbClr val="00B0F0"/>
                </a:solidFill>
                <a:latin typeface="Alexandria" pitchFamily="2" charset="-78"/>
                <a:cs typeface="Alexandria" pitchFamily="2" charset="-78"/>
              </a:rPr>
              <a:t>اقتصاديات التعليم </a:t>
            </a:r>
            <a:endParaRPr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5587974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263352" y="1176196"/>
            <a:ext cx="11699398" cy="5552505"/>
          </a:xfrm>
          <a:prstGeom prst="rect">
            <a:avLst/>
          </a:prstGeom>
          <a:noFill/>
          <a:ln>
            <a:noFill/>
          </a:ln>
        </p:spPr>
        <p:txBody>
          <a:bodyPr spcFirstLastPara="1" wrap="square" lIns="91425" tIns="45700" rIns="91425" bIns="45700" anchor="t" anchorCtr="0">
            <a:spAutoFit/>
          </a:bodyPr>
          <a:lstStyle/>
          <a:p>
            <a:pPr algn="just" rtl="1">
              <a:lnSpc>
                <a:spcPct val="107000"/>
              </a:lnSpc>
              <a:spcAft>
                <a:spcPts val="800"/>
              </a:spcAft>
            </a:pPr>
            <a:r>
              <a:rPr lang="ar-JO" sz="2400" b="1" dirty="0">
                <a:latin typeface="Alexandria" pitchFamily="2" charset="-78"/>
                <a:ea typeface="Calibri"/>
                <a:cs typeface="Alexandria" pitchFamily="2" charset="-78"/>
              </a:rPr>
              <a:t>الأهداف التي يسعى علم اقتصاديات التعليم لتحقيقها :</a:t>
            </a:r>
            <a:endParaRPr lang="en-GB" sz="2400" dirty="0">
              <a:latin typeface="Alexandria" pitchFamily="2" charset="-78"/>
              <a:ea typeface="Calibri"/>
              <a:cs typeface="Alexandria" pitchFamily="2" charset="-78"/>
            </a:endParaRPr>
          </a:p>
          <a:p>
            <a:pPr marL="342900" lvl="0" indent="-342900" algn="just" rtl="1">
              <a:lnSpc>
                <a:spcPct val="107000"/>
              </a:lnSpc>
              <a:spcAft>
                <a:spcPts val="800"/>
              </a:spcAft>
              <a:buFont typeface="+mj-lt"/>
              <a:buAutoNum type="arabicPeriod"/>
            </a:pPr>
            <a:r>
              <a:rPr lang="ar-JO" sz="2400" dirty="0">
                <a:latin typeface="Alexandria" pitchFamily="2" charset="-78"/>
                <a:ea typeface="Calibri"/>
                <a:cs typeface="Alexandria" pitchFamily="2" charset="-78"/>
              </a:rPr>
              <a:t>رفع مستوى الكفاية الاقتصادية للتعليم ، وذلك من خلال التوظيف الأمثل للإمكانيات </a:t>
            </a:r>
            <a:endParaRPr lang="en-GB" sz="2400" dirty="0">
              <a:latin typeface="Alexandria" pitchFamily="2" charset="-78"/>
              <a:ea typeface="Calibri"/>
              <a:cs typeface="Alexandria" pitchFamily="2" charset="-78"/>
            </a:endParaRPr>
          </a:p>
          <a:p>
            <a:pPr marL="228600" algn="just" rtl="1">
              <a:lnSpc>
                <a:spcPct val="107000"/>
              </a:lnSpc>
              <a:spcAft>
                <a:spcPts val="800"/>
              </a:spcAft>
            </a:pPr>
            <a:r>
              <a:rPr lang="ar-JO" sz="2400" dirty="0">
                <a:latin typeface="Alexandria" pitchFamily="2" charset="-78"/>
                <a:ea typeface="Calibri"/>
                <a:cs typeface="Alexandria" pitchFamily="2" charset="-78"/>
              </a:rPr>
              <a:t>وزيادة الموارد المخصصة للتعليم لضمان الجودة .</a:t>
            </a:r>
            <a:endParaRPr lang="en-GB" sz="2400" dirty="0">
              <a:latin typeface="Alexandria" pitchFamily="2" charset="-78"/>
              <a:ea typeface="Calibri"/>
              <a:cs typeface="Alexandria" pitchFamily="2" charset="-78"/>
            </a:endParaRPr>
          </a:p>
          <a:p>
            <a:pPr algn="just" rtl="1">
              <a:lnSpc>
                <a:spcPct val="107000"/>
              </a:lnSpc>
              <a:spcAft>
                <a:spcPts val="800"/>
              </a:spcAft>
            </a:pPr>
            <a:r>
              <a:rPr lang="ar-JO" sz="2400" dirty="0">
                <a:latin typeface="Alexandria" pitchFamily="2" charset="-78"/>
                <a:ea typeface="Calibri"/>
                <a:cs typeface="Alexandria" pitchFamily="2" charset="-78"/>
              </a:rPr>
              <a:t>2- إيجاد مستثمرين فاعلين يدخلون كشركاء مع ما تتبناه الدولة من مشاريع  في المجال التعليمي .</a:t>
            </a:r>
            <a:endParaRPr lang="en-GB" sz="2400" dirty="0">
              <a:latin typeface="Alexandria" pitchFamily="2" charset="-78"/>
              <a:ea typeface="Calibri"/>
              <a:cs typeface="Alexandria" pitchFamily="2" charset="-78"/>
            </a:endParaRPr>
          </a:p>
          <a:p>
            <a:pPr algn="just" rtl="1">
              <a:lnSpc>
                <a:spcPct val="107000"/>
              </a:lnSpc>
              <a:spcAft>
                <a:spcPts val="800"/>
              </a:spcAft>
            </a:pPr>
            <a:r>
              <a:rPr lang="ar-JO" sz="2400" dirty="0">
                <a:latin typeface="Alexandria" pitchFamily="2" charset="-78"/>
                <a:ea typeface="Calibri"/>
                <a:cs typeface="Alexandria" pitchFamily="2" charset="-78"/>
              </a:rPr>
              <a:t>3- التخطيط الجيد لكل البرامج التعليمية والسياسات التربوية، والتي تسعى لتحقيق اقتصاد استثماري جيد .</a:t>
            </a:r>
            <a:endParaRPr lang="en-GB" sz="2400" dirty="0">
              <a:latin typeface="Alexandria" pitchFamily="2" charset="-78"/>
              <a:ea typeface="Calibri"/>
              <a:cs typeface="Alexandria" pitchFamily="2" charset="-78"/>
            </a:endParaRPr>
          </a:p>
          <a:p>
            <a:pPr algn="just" rtl="1">
              <a:lnSpc>
                <a:spcPct val="107000"/>
              </a:lnSpc>
              <a:spcAft>
                <a:spcPts val="800"/>
              </a:spcAft>
            </a:pPr>
            <a:r>
              <a:rPr lang="ar-JO" sz="2400" dirty="0">
                <a:latin typeface="Alexandria" pitchFamily="2" charset="-78"/>
                <a:ea typeface="Calibri"/>
                <a:cs typeface="Alexandria" pitchFamily="2" charset="-78"/>
              </a:rPr>
              <a:t>4- تشجيع المجتمع المحلي على المشاركة الفعالة في كافة المشاريع التربوية التي تتبناها الدولة في الاستثمار في مجال التعليم .</a:t>
            </a:r>
            <a:endParaRPr lang="en-GB" sz="2400" dirty="0">
              <a:latin typeface="Alexandria" pitchFamily="2" charset="-78"/>
              <a:ea typeface="Calibri"/>
              <a:cs typeface="Alexandria" pitchFamily="2" charset="-78"/>
            </a:endParaRPr>
          </a:p>
          <a:p>
            <a:pPr algn="just" rtl="1">
              <a:lnSpc>
                <a:spcPct val="107000"/>
              </a:lnSpc>
              <a:spcAft>
                <a:spcPts val="800"/>
              </a:spcAft>
            </a:pPr>
            <a:r>
              <a:rPr lang="ar-JO" sz="2400" dirty="0">
                <a:latin typeface="Alexandria" pitchFamily="2" charset="-78"/>
                <a:ea typeface="Calibri"/>
                <a:cs typeface="Alexandria" pitchFamily="2" charset="-78"/>
              </a:rPr>
              <a:t>5- نشر ثقافة الاقتصاد التعليمي مفهوماً وعملاً </a:t>
            </a:r>
            <a:r>
              <a:rPr lang="ar-AE" sz="2400" dirty="0">
                <a:latin typeface="Alexandria" pitchFamily="2" charset="-78"/>
                <a:ea typeface="Calibri"/>
                <a:cs typeface="Alexandria" pitchFamily="2" charset="-78"/>
              </a:rPr>
              <a:t>، </a:t>
            </a:r>
            <a:r>
              <a:rPr lang="ar-JO" sz="2400" dirty="0">
                <a:latin typeface="Alexandria" pitchFamily="2" charset="-78"/>
                <a:ea typeface="Calibri"/>
                <a:cs typeface="Alexandria" pitchFamily="2" charset="-78"/>
              </a:rPr>
              <a:t>والتوعية بأهمية البعد الاقتصادي في اتخاذ القرار التربوي . </a:t>
            </a:r>
            <a:endParaRPr sz="2400" dirty="0">
              <a:solidFill>
                <a:srgbClr val="595959"/>
              </a:solidFill>
              <a:latin typeface="Alexandria" pitchFamily="2" charset="-78"/>
              <a:ea typeface="Calibri"/>
              <a:cs typeface="Alexandria" pitchFamily="2" charset="-78"/>
              <a:sym typeface="Calibri"/>
            </a:endParaRPr>
          </a:p>
        </p:txBody>
      </p:sp>
      <p:pic>
        <p:nvPicPr>
          <p:cNvPr id="3" name="Graphic 21">
            <a:extLst>
              <a:ext uri="{FF2B5EF4-FFF2-40B4-BE49-F238E27FC236}">
                <a16:creationId xmlns:a16="http://schemas.microsoft.com/office/drawing/2014/main" id="{B2AFC8D4-A800-10CC-8D57-D335286729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3857" y="0"/>
            <a:ext cx="2305141" cy="1076343"/>
          </a:xfrm>
          <a:prstGeom prst="rect">
            <a:avLst/>
          </a:prstGeom>
        </p:spPr>
      </p:pic>
      <p:sp>
        <p:nvSpPr>
          <p:cNvPr id="4" name="Google Shape;145;p3">
            <a:extLst>
              <a:ext uri="{FF2B5EF4-FFF2-40B4-BE49-F238E27FC236}">
                <a16:creationId xmlns:a16="http://schemas.microsoft.com/office/drawing/2014/main" id="{40B80081-480E-A674-F102-BA9B5A529619}"/>
              </a:ext>
            </a:extLst>
          </p:cNvPr>
          <p:cNvSpPr txBox="1"/>
          <p:nvPr/>
        </p:nvSpPr>
        <p:spPr>
          <a:xfrm>
            <a:off x="3215680" y="159055"/>
            <a:ext cx="4222597" cy="523180"/>
          </a:xfrm>
          <a:prstGeom prst="rect">
            <a:avLst/>
          </a:prstGeom>
          <a:noFill/>
          <a:ln>
            <a:noFill/>
          </a:ln>
        </p:spPr>
        <p:txBody>
          <a:bodyPr spcFirstLastPara="1" wrap="square" lIns="91425" tIns="45700" rIns="91425" bIns="45700" anchor="t" anchorCtr="0">
            <a:spAutoFit/>
          </a:bodyPr>
          <a:lstStyle/>
          <a:p>
            <a:pPr lvl="0"/>
            <a:r>
              <a:rPr lang="ar-JO" sz="2800" b="1" dirty="0">
                <a:solidFill>
                  <a:srgbClr val="00B0F0"/>
                </a:solidFill>
                <a:latin typeface="Alexandria" pitchFamily="2" charset="-78"/>
                <a:cs typeface="Alexandria" pitchFamily="2" charset="-78"/>
              </a:rPr>
              <a:t>اقتصاديات التعليم </a:t>
            </a:r>
            <a:endParaRPr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2712425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67603-605A-496D-9538-77E82B724012}"/>
              </a:ext>
            </a:extLst>
          </p:cNvPr>
          <p:cNvSpPr>
            <a:spLocks noGrp="1"/>
          </p:cNvSpPr>
          <p:nvPr>
            <p:ph type="title"/>
          </p:nvPr>
        </p:nvSpPr>
        <p:spPr>
          <a:xfrm>
            <a:off x="2927648" y="260648"/>
            <a:ext cx="6336704" cy="883122"/>
          </a:xfrm>
          <a:noFill/>
        </p:spPr>
        <p:txBody>
          <a:bodyPr>
            <a:normAutofit/>
          </a:bodyPr>
          <a:lstStyle/>
          <a:p>
            <a:pPr algn="ctr"/>
            <a:r>
              <a:rPr lang="ar-JO" sz="2400" b="1" dirty="0">
                <a:solidFill>
                  <a:schemeClr val="tx1"/>
                </a:solidFill>
                <a:latin typeface="Alexandria" pitchFamily="2" charset="-78"/>
                <a:cs typeface="Alexandria" pitchFamily="2" charset="-78"/>
              </a:rPr>
              <a:t>التحديات التي تواجه التعليم العالي</a:t>
            </a:r>
            <a:endParaRPr lang="he-IL" sz="2400" b="1" dirty="0">
              <a:solidFill>
                <a:schemeClr val="tx1"/>
              </a:solidFill>
              <a:latin typeface="Alexandria" pitchFamily="2" charset="-78"/>
            </a:endParaRPr>
          </a:p>
        </p:txBody>
      </p:sp>
      <p:sp>
        <p:nvSpPr>
          <p:cNvPr id="3" name="Content Placeholder 2">
            <a:extLst>
              <a:ext uri="{FF2B5EF4-FFF2-40B4-BE49-F238E27FC236}">
                <a16:creationId xmlns:a16="http://schemas.microsoft.com/office/drawing/2014/main" id="{CFC38705-F0B0-4849-88F6-00C98004E424}"/>
              </a:ext>
            </a:extLst>
          </p:cNvPr>
          <p:cNvSpPr>
            <a:spLocks noGrp="1"/>
          </p:cNvSpPr>
          <p:nvPr>
            <p:ph idx="1"/>
          </p:nvPr>
        </p:nvSpPr>
        <p:spPr>
          <a:xfrm>
            <a:off x="479376" y="1340768"/>
            <a:ext cx="11059219" cy="4686300"/>
          </a:xfrm>
        </p:spPr>
        <p:txBody>
          <a:bodyPr>
            <a:normAutofit fontScale="77500" lnSpcReduction="20000"/>
          </a:bodyPr>
          <a:lstStyle/>
          <a:p>
            <a:pPr marL="114300" indent="0" algn="r" rtl="1">
              <a:buNone/>
            </a:pPr>
            <a:r>
              <a:rPr lang="ar-JO" sz="3600" b="1" dirty="0">
                <a:solidFill>
                  <a:srgbClr val="00B0F0"/>
                </a:solidFill>
                <a:latin typeface="Alexandria" pitchFamily="2" charset="-78"/>
                <a:cs typeface="Alexandria" pitchFamily="2" charset="-78"/>
              </a:rPr>
              <a:t>1- في مجال جودة التعليم:</a:t>
            </a:r>
            <a:br>
              <a:rPr lang="ar-JO" sz="3600" b="1" dirty="0">
                <a:solidFill>
                  <a:srgbClr val="00B0F0"/>
                </a:solidFill>
                <a:latin typeface="Alexandria" pitchFamily="2" charset="-78"/>
                <a:cs typeface="Alexandria" pitchFamily="2" charset="-78"/>
              </a:rPr>
            </a:br>
            <a:endParaRPr lang="ar-JO" sz="3600" b="1" dirty="0">
              <a:solidFill>
                <a:srgbClr val="00B0F0"/>
              </a:solidFill>
              <a:latin typeface="Alexandria" pitchFamily="2" charset="-78"/>
              <a:cs typeface="Alexandria" pitchFamily="2" charset="-78"/>
            </a:endParaRPr>
          </a:p>
          <a:p>
            <a:pPr marL="114300" indent="0" algn="r" rtl="1">
              <a:buNone/>
            </a:pPr>
            <a:r>
              <a:rPr lang="ar-JO" sz="2800" dirty="0">
                <a:latin typeface="Alexandria" pitchFamily="2" charset="-78"/>
                <a:cs typeface="Alexandria" pitchFamily="2" charset="-78"/>
              </a:rPr>
              <a:t>- عدم ملاءمة التخصصات الجامعية مع الحاجات الفعلية لسوق العمل.</a:t>
            </a:r>
          </a:p>
          <a:p>
            <a:pPr marL="114300" indent="0" algn="r" rtl="1">
              <a:buNone/>
            </a:pPr>
            <a:r>
              <a:rPr lang="ar-JO" sz="2800" dirty="0">
                <a:latin typeface="Alexandria" pitchFamily="2" charset="-78"/>
                <a:cs typeface="Alexandria" pitchFamily="2" charset="-78"/>
              </a:rPr>
              <a:t>- ضعف اكتساب الطلبة لمهارات التفكير الإبدعي والنقدي والتحليل والابتكار</a:t>
            </a:r>
            <a:r>
              <a:rPr lang="ar-JO" dirty="0">
                <a:latin typeface="Alexandria" pitchFamily="2" charset="-78"/>
                <a:cs typeface="Alexandria" pitchFamily="2" charset="-78"/>
              </a:rPr>
              <a:t> ومهارات التحدث والإلقاء</a:t>
            </a:r>
            <a:r>
              <a:rPr lang="ar-AE" dirty="0">
                <a:latin typeface="Alexandria" pitchFamily="2" charset="-78"/>
                <a:cs typeface="Alexandria" pitchFamily="2" charset="-78"/>
              </a:rPr>
              <a:t>.</a:t>
            </a:r>
            <a:endParaRPr lang="ar-JO" sz="2800" dirty="0">
              <a:latin typeface="Alexandria" pitchFamily="2" charset="-78"/>
              <a:cs typeface="Alexandria" pitchFamily="2" charset="-78"/>
            </a:endParaRPr>
          </a:p>
          <a:p>
            <a:pPr marL="114300" indent="0" algn="r" rtl="1">
              <a:buNone/>
            </a:pPr>
            <a:r>
              <a:rPr lang="ar-JO" sz="2800" dirty="0">
                <a:latin typeface="Alexandria" pitchFamily="2" charset="-78"/>
                <a:cs typeface="Alexandria" pitchFamily="2" charset="-78"/>
              </a:rPr>
              <a:t>- عدم وجود جهة مستقلة لتقييم ومتابعة الأداء من منطلق الشفافية والمساءلة والوضوح.</a:t>
            </a:r>
          </a:p>
          <a:p>
            <a:pPr marL="114300" indent="0" algn="r" rtl="1">
              <a:buNone/>
            </a:pPr>
            <a:r>
              <a:rPr lang="ar-JO" sz="2800" dirty="0">
                <a:latin typeface="Alexandria" pitchFamily="2" charset="-78"/>
                <a:cs typeface="Alexandria" pitchFamily="2" charset="-78"/>
              </a:rPr>
              <a:t>- ضعف مستوى أداء كوادر الهيئات التدريسية.</a:t>
            </a:r>
          </a:p>
          <a:p>
            <a:pPr marL="114300" indent="0" algn="r" rtl="1">
              <a:buNone/>
            </a:pPr>
            <a:r>
              <a:rPr lang="ar-JO" sz="2800" dirty="0">
                <a:latin typeface="Alexandria" pitchFamily="2" charset="-78"/>
                <a:cs typeface="Alexandria" pitchFamily="2" charset="-78"/>
              </a:rPr>
              <a:t>- عدم توفر البيانات والإحصاءات الكافية التي تساعد على معرفة احتياجات سوق العمل.</a:t>
            </a:r>
          </a:p>
          <a:p>
            <a:pPr marL="114300" indent="0" algn="r" rtl="1">
              <a:buNone/>
            </a:pPr>
            <a:r>
              <a:rPr lang="ar-JO" dirty="0">
                <a:latin typeface="Alexandria" pitchFamily="2" charset="-78"/>
                <a:cs typeface="Alexandria" pitchFamily="2" charset="-78"/>
              </a:rPr>
              <a:t>- قلة توفر الفرص التدريبية في مواقع العمل للطلبة في مراحل الدراسة المختلفة.</a:t>
            </a:r>
          </a:p>
          <a:p>
            <a:pPr marL="114300" indent="0" algn="r" rtl="1">
              <a:buNone/>
            </a:pPr>
            <a:r>
              <a:rPr lang="ar-JO" dirty="0">
                <a:latin typeface="Alexandria" pitchFamily="2" charset="-78"/>
                <a:cs typeface="Alexandria" pitchFamily="2" charset="-78"/>
              </a:rPr>
              <a:t> - قلة الإقبال على برامج التعليم والتدريب المهني.</a:t>
            </a:r>
          </a:p>
          <a:p>
            <a:pPr marL="114300" indent="0" algn="r" rtl="1">
              <a:buNone/>
            </a:pPr>
            <a:r>
              <a:rPr lang="ar-JO" dirty="0">
                <a:latin typeface="Alexandria" pitchFamily="2" charset="-78"/>
                <a:cs typeface="Alexandria" pitchFamily="2" charset="-78"/>
              </a:rPr>
              <a:t>- محدودية فرص العمل المناسبة لمخرجات التعليم في المراحل والتخصصات المختلفة.</a:t>
            </a:r>
            <a:endParaRPr lang="he-IL" sz="2800" dirty="0">
              <a:latin typeface="Alexandria" pitchFamily="2" charset="-78"/>
            </a:endParaRPr>
          </a:p>
        </p:txBody>
      </p:sp>
      <p:pic>
        <p:nvPicPr>
          <p:cNvPr id="4" name="Graphic 21">
            <a:extLst>
              <a:ext uri="{FF2B5EF4-FFF2-40B4-BE49-F238E27FC236}">
                <a16:creationId xmlns:a16="http://schemas.microsoft.com/office/drawing/2014/main" id="{FFD81B51-DDE1-1880-BB2F-1AD010F6DE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4340121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561DB-6AE4-4A94-9AB3-B55DA1B54EA0}"/>
              </a:ext>
            </a:extLst>
          </p:cNvPr>
          <p:cNvSpPr>
            <a:spLocks noGrp="1"/>
          </p:cNvSpPr>
          <p:nvPr>
            <p:ph type="title"/>
          </p:nvPr>
        </p:nvSpPr>
        <p:spPr>
          <a:xfrm>
            <a:off x="1866900" y="1040862"/>
            <a:ext cx="9637712" cy="747490"/>
          </a:xfrm>
          <a:noFill/>
        </p:spPr>
        <p:txBody>
          <a:bodyPr>
            <a:normAutofit/>
          </a:bodyPr>
          <a:lstStyle/>
          <a:p>
            <a:pPr algn="r"/>
            <a:r>
              <a:rPr lang="ar-JO" sz="2800" b="1" dirty="0">
                <a:solidFill>
                  <a:srgbClr val="00B0F0"/>
                </a:solidFill>
                <a:latin typeface="Alexandria" pitchFamily="2" charset="-78"/>
                <a:cs typeface="Alexandria" pitchFamily="2" charset="-78"/>
              </a:rPr>
              <a:t>2- في مجال إدارة التعليم:</a:t>
            </a:r>
            <a:endParaRPr lang="he-IL" sz="2800" b="1" dirty="0">
              <a:solidFill>
                <a:srgbClr val="00B0F0"/>
              </a:solidFill>
              <a:latin typeface="Alexandria" pitchFamily="2" charset="-78"/>
            </a:endParaRPr>
          </a:p>
        </p:txBody>
      </p:sp>
      <p:sp>
        <p:nvSpPr>
          <p:cNvPr id="3" name="Content Placeholder 2">
            <a:extLst>
              <a:ext uri="{FF2B5EF4-FFF2-40B4-BE49-F238E27FC236}">
                <a16:creationId xmlns:a16="http://schemas.microsoft.com/office/drawing/2014/main" id="{DCD94B4E-02C3-4D51-A8B5-E691089EB0D1}"/>
              </a:ext>
            </a:extLst>
          </p:cNvPr>
          <p:cNvSpPr>
            <a:spLocks noGrp="1"/>
          </p:cNvSpPr>
          <p:nvPr>
            <p:ph idx="1"/>
          </p:nvPr>
        </p:nvSpPr>
        <p:spPr>
          <a:xfrm>
            <a:off x="551384" y="1571625"/>
            <a:ext cx="10953228" cy="4838700"/>
          </a:xfrm>
        </p:spPr>
        <p:txBody>
          <a:bodyPr>
            <a:normAutofit/>
          </a:bodyPr>
          <a:lstStyle/>
          <a:p>
            <a:pPr algn="r"/>
            <a:r>
              <a:rPr lang="ar-JO" sz="2400" dirty="0">
                <a:latin typeface="Alexandria" pitchFamily="2" charset="-78"/>
                <a:cs typeface="Alexandria" pitchFamily="2" charset="-78"/>
              </a:rPr>
              <a:t>- ضعف التوجه نحو التخطيط الإستراتيجي.</a:t>
            </a:r>
          </a:p>
          <a:p>
            <a:pPr algn="r"/>
            <a:r>
              <a:rPr lang="ar-JO" sz="2400" dirty="0">
                <a:latin typeface="Alexandria" pitchFamily="2" charset="-78"/>
                <a:cs typeface="Alexandria" pitchFamily="2" charset="-78"/>
              </a:rPr>
              <a:t>- المركزية في الجوانب الإدارية والمالية لمؤسسات التعليم الحكومي.-</a:t>
            </a:r>
          </a:p>
          <a:p>
            <a:pPr algn="r"/>
            <a:r>
              <a:rPr lang="ar-JO" sz="2400" dirty="0">
                <a:latin typeface="Alexandria" pitchFamily="2" charset="-78"/>
                <a:cs typeface="Alexandria" pitchFamily="2" charset="-78"/>
              </a:rPr>
              <a:t>- الكثافة السكانية مع ارتفاع كلفة تشييد المباني المدرسية</a:t>
            </a:r>
          </a:p>
          <a:p>
            <a:pPr algn="r"/>
            <a:r>
              <a:rPr lang="ar-JO" sz="2400" dirty="0">
                <a:latin typeface="Alexandria" pitchFamily="2" charset="-78"/>
                <a:cs typeface="Alexandria" pitchFamily="2" charset="-78"/>
              </a:rPr>
              <a:t>- صعوبة إيصال الخدمات التعليمية إلى بعض المناطق البعيدة جغرافيا.</a:t>
            </a:r>
          </a:p>
          <a:p>
            <a:pPr algn="r"/>
            <a:endParaRPr lang="he-IL" sz="2400" dirty="0">
              <a:latin typeface="Alexandria" pitchFamily="2" charset="-78"/>
            </a:endParaRPr>
          </a:p>
        </p:txBody>
      </p:sp>
      <p:pic>
        <p:nvPicPr>
          <p:cNvPr id="4" name="Picture 3">
            <a:extLst>
              <a:ext uri="{FF2B5EF4-FFF2-40B4-BE49-F238E27FC236}">
                <a16:creationId xmlns:a16="http://schemas.microsoft.com/office/drawing/2014/main" id="{D36F666C-B71F-4E9A-9CCA-5EAB4A6C77F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209800" y="3933056"/>
            <a:ext cx="8401050" cy="2226183"/>
          </a:xfrm>
          <a:prstGeom prst="rect">
            <a:avLst/>
          </a:prstGeom>
        </p:spPr>
      </p:pic>
      <p:pic>
        <p:nvPicPr>
          <p:cNvPr id="5" name="Graphic 21">
            <a:extLst>
              <a:ext uri="{FF2B5EF4-FFF2-40B4-BE49-F238E27FC236}">
                <a16:creationId xmlns:a16="http://schemas.microsoft.com/office/drawing/2014/main" id="{563E5EBA-5F61-3B0C-E079-B38142B6CA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7" name="Title 1">
            <a:extLst>
              <a:ext uri="{FF2B5EF4-FFF2-40B4-BE49-F238E27FC236}">
                <a16:creationId xmlns:a16="http://schemas.microsoft.com/office/drawing/2014/main" id="{20587444-EA85-339A-BE52-9723140A38B4}"/>
              </a:ext>
            </a:extLst>
          </p:cNvPr>
          <p:cNvSpPr txBox="1">
            <a:spLocks/>
          </p:cNvSpPr>
          <p:nvPr/>
        </p:nvSpPr>
        <p:spPr>
          <a:xfrm>
            <a:off x="2927648" y="260648"/>
            <a:ext cx="6336704" cy="883122"/>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ar-JO" sz="2400" b="1">
                <a:solidFill>
                  <a:schemeClr val="tx1"/>
                </a:solidFill>
                <a:latin typeface="Alexandria" pitchFamily="2" charset="-78"/>
                <a:cs typeface="Alexandria" pitchFamily="2" charset="-78"/>
              </a:rPr>
              <a:t>التحديات التي تواجه التعليم العالي</a:t>
            </a:r>
            <a:endParaRPr lang="he-IL" sz="2400" b="1" dirty="0">
              <a:solidFill>
                <a:schemeClr val="tx1"/>
              </a:solidFill>
              <a:latin typeface="Alexandria" pitchFamily="2" charset="-78"/>
            </a:endParaRPr>
          </a:p>
        </p:txBody>
      </p:sp>
    </p:spTree>
    <p:extLst>
      <p:ext uri="{BB962C8B-B14F-4D97-AF65-F5344CB8AC3E}">
        <p14:creationId xmlns:p14="http://schemas.microsoft.com/office/powerpoint/2010/main" val="22195507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F828A-3FCD-4500-8455-289DFD47F860}"/>
              </a:ext>
            </a:extLst>
          </p:cNvPr>
          <p:cNvSpPr>
            <a:spLocks noGrp="1"/>
          </p:cNvSpPr>
          <p:nvPr>
            <p:ph type="title"/>
          </p:nvPr>
        </p:nvSpPr>
        <p:spPr>
          <a:xfrm>
            <a:off x="1413406" y="1016175"/>
            <a:ext cx="10152062" cy="861790"/>
          </a:xfrm>
          <a:noFill/>
        </p:spPr>
        <p:txBody>
          <a:bodyPr>
            <a:normAutofit/>
          </a:bodyPr>
          <a:lstStyle/>
          <a:p>
            <a:pPr algn="r"/>
            <a:r>
              <a:rPr lang="ar-JO" sz="2800" b="1" dirty="0">
                <a:solidFill>
                  <a:srgbClr val="00B0F0"/>
                </a:solidFill>
                <a:latin typeface="Alexandria" pitchFamily="2" charset="-78"/>
                <a:cs typeface="Alexandria" pitchFamily="2" charset="-78"/>
              </a:rPr>
              <a:t>3- في مجال التمويل:</a:t>
            </a:r>
            <a:endParaRPr lang="he-IL" sz="2800" b="1" dirty="0">
              <a:solidFill>
                <a:srgbClr val="00B0F0"/>
              </a:solidFill>
              <a:latin typeface="Alexandria" pitchFamily="2" charset="-78"/>
            </a:endParaRPr>
          </a:p>
        </p:txBody>
      </p:sp>
      <p:sp>
        <p:nvSpPr>
          <p:cNvPr id="3" name="Content Placeholder 2">
            <a:extLst>
              <a:ext uri="{FF2B5EF4-FFF2-40B4-BE49-F238E27FC236}">
                <a16:creationId xmlns:a16="http://schemas.microsoft.com/office/drawing/2014/main" id="{B574A0C3-FCE7-4EE8-AA28-D66235B70692}"/>
              </a:ext>
            </a:extLst>
          </p:cNvPr>
          <p:cNvSpPr>
            <a:spLocks noGrp="1"/>
          </p:cNvSpPr>
          <p:nvPr>
            <p:ph idx="1"/>
          </p:nvPr>
        </p:nvSpPr>
        <p:spPr>
          <a:xfrm>
            <a:off x="548561" y="1618068"/>
            <a:ext cx="11056937" cy="4615822"/>
          </a:xfrm>
        </p:spPr>
        <p:txBody>
          <a:bodyPr>
            <a:noAutofit/>
          </a:bodyPr>
          <a:lstStyle/>
          <a:p>
            <a:pPr marL="114300" indent="0" algn="r">
              <a:buNone/>
            </a:pPr>
            <a:r>
              <a:rPr lang="ar-JO" sz="2400" dirty="0">
                <a:latin typeface="Alexandria" pitchFamily="2" charset="-78"/>
                <a:cs typeface="Alexandria" pitchFamily="2" charset="-78"/>
              </a:rPr>
              <a:t>- الاعتماد بشكل كبير على الحكومة مصدرا رئيسيا لتمويل التعليم.</a:t>
            </a:r>
          </a:p>
          <a:p>
            <a:pPr algn="r">
              <a:buFontTx/>
              <a:buChar char="-"/>
            </a:pPr>
            <a:r>
              <a:rPr lang="ar-JO" sz="2400" dirty="0">
                <a:latin typeface="Alexandria" pitchFamily="2" charset="-78"/>
                <a:cs typeface="Alexandria" pitchFamily="2" charset="-78"/>
              </a:rPr>
              <a:t>- قلة الموارد المالية الحكومية المخصصة لقطاع التعليم. </a:t>
            </a:r>
          </a:p>
          <a:p>
            <a:pPr algn="r">
              <a:buFontTx/>
              <a:buChar char="-"/>
            </a:pPr>
            <a:r>
              <a:rPr lang="ar-JO" sz="2400" dirty="0">
                <a:latin typeface="Alexandria" pitchFamily="2" charset="-78"/>
                <a:cs typeface="Alexandria" pitchFamily="2" charset="-78"/>
              </a:rPr>
              <a:t>- اعتماد مؤسسات التعليم الخاصة بشكل كبير على الرسوم الدراسية كمصدر أساسي للتمويل.</a:t>
            </a:r>
          </a:p>
          <a:p>
            <a:pPr marL="114300" indent="0" algn="r">
              <a:buNone/>
            </a:pPr>
            <a:r>
              <a:rPr lang="ar-JO" sz="2400" dirty="0">
                <a:latin typeface="Alexandria" pitchFamily="2" charset="-78"/>
                <a:cs typeface="Alexandria" pitchFamily="2" charset="-78"/>
              </a:rPr>
              <a:t>- عدم وضع الية لتوزيع الموارد على التعليم المدرسي والعالي بشكل متوازن.</a:t>
            </a:r>
          </a:p>
          <a:p>
            <a:pPr marL="114300" indent="0" algn="r">
              <a:buNone/>
            </a:pPr>
            <a:r>
              <a:rPr lang="ar-JO" sz="2400" dirty="0">
                <a:latin typeface="Alexandria" pitchFamily="2" charset="-78"/>
                <a:cs typeface="Alexandria" pitchFamily="2" charset="-78"/>
              </a:rPr>
              <a:t>- عدم تعزيز دور القطاع الخاص في الاستثمار في التعليم.</a:t>
            </a:r>
          </a:p>
          <a:p>
            <a:pPr algn="r">
              <a:buFontTx/>
              <a:buChar char="-"/>
            </a:pPr>
            <a:r>
              <a:rPr lang="ar-JO" sz="2400" dirty="0">
                <a:latin typeface="Alexandria" pitchFamily="2" charset="-78"/>
                <a:cs typeface="Alexandria" pitchFamily="2" charset="-78"/>
              </a:rPr>
              <a:t>- صعوبة تحديد النفقات المستثمرة في التعليم وأنواعها ومصادرها.</a:t>
            </a:r>
          </a:p>
          <a:p>
            <a:pPr algn="r">
              <a:buFontTx/>
              <a:buChar char="-"/>
            </a:pPr>
            <a:r>
              <a:rPr lang="ar-JO" sz="2400" dirty="0">
                <a:latin typeface="Alexandria" pitchFamily="2" charset="-78"/>
                <a:cs typeface="Alexandria" pitchFamily="2" charset="-78"/>
              </a:rPr>
              <a:t> - صعوبة قياس عوامل الإنتاج في التعليم.</a:t>
            </a:r>
            <a:endParaRPr lang="he-IL" sz="2400" dirty="0">
              <a:latin typeface="Alexandria" pitchFamily="2" charset="-78"/>
            </a:endParaRPr>
          </a:p>
        </p:txBody>
      </p:sp>
      <p:pic>
        <p:nvPicPr>
          <p:cNvPr id="5" name="Picture 4">
            <a:extLst>
              <a:ext uri="{FF2B5EF4-FFF2-40B4-BE49-F238E27FC236}">
                <a16:creationId xmlns:a16="http://schemas.microsoft.com/office/drawing/2014/main" id="{AF88A8CD-CB91-4983-B606-4DB688F51A4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45860" y="4653136"/>
            <a:ext cx="5353050" cy="1425320"/>
          </a:xfrm>
          <a:prstGeom prst="rect">
            <a:avLst/>
          </a:prstGeom>
          <a:ln>
            <a:noFill/>
          </a:ln>
          <a:effectLst>
            <a:softEdge rad="112500"/>
          </a:effectLst>
        </p:spPr>
      </p:pic>
      <p:pic>
        <p:nvPicPr>
          <p:cNvPr id="9" name="Graphic 21">
            <a:extLst>
              <a:ext uri="{FF2B5EF4-FFF2-40B4-BE49-F238E27FC236}">
                <a16:creationId xmlns:a16="http://schemas.microsoft.com/office/drawing/2014/main" id="{E84761B4-5C55-E477-FA66-51C19D4CE5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878" y="-60168"/>
            <a:ext cx="2305141" cy="1076343"/>
          </a:xfrm>
          <a:prstGeom prst="rect">
            <a:avLst/>
          </a:prstGeom>
        </p:spPr>
      </p:pic>
      <p:sp>
        <p:nvSpPr>
          <p:cNvPr id="7" name="Title 1">
            <a:extLst>
              <a:ext uri="{FF2B5EF4-FFF2-40B4-BE49-F238E27FC236}">
                <a16:creationId xmlns:a16="http://schemas.microsoft.com/office/drawing/2014/main" id="{DCC64CCD-C69E-37E6-F374-D0C85063C752}"/>
              </a:ext>
            </a:extLst>
          </p:cNvPr>
          <p:cNvSpPr txBox="1">
            <a:spLocks/>
          </p:cNvSpPr>
          <p:nvPr/>
        </p:nvSpPr>
        <p:spPr>
          <a:xfrm>
            <a:off x="2927648" y="260648"/>
            <a:ext cx="6336704" cy="883122"/>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ar-JO" sz="2400" b="1">
                <a:solidFill>
                  <a:schemeClr val="tx1"/>
                </a:solidFill>
                <a:latin typeface="Alexandria" pitchFamily="2" charset="-78"/>
                <a:cs typeface="Alexandria" pitchFamily="2" charset="-78"/>
              </a:rPr>
              <a:t>التحديات التي تواجه التعليم العالي</a:t>
            </a:r>
            <a:endParaRPr lang="he-IL" sz="2400" b="1" dirty="0">
              <a:solidFill>
                <a:schemeClr val="tx1"/>
              </a:solidFill>
              <a:latin typeface="Alexandria" pitchFamily="2" charset="-78"/>
            </a:endParaRPr>
          </a:p>
        </p:txBody>
      </p:sp>
    </p:spTree>
    <p:extLst>
      <p:ext uri="{BB962C8B-B14F-4D97-AF65-F5344CB8AC3E}">
        <p14:creationId xmlns:p14="http://schemas.microsoft.com/office/powerpoint/2010/main" val="42014566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DBA18-667D-4BC9-BEB3-20B3F85472A6}"/>
              </a:ext>
            </a:extLst>
          </p:cNvPr>
          <p:cNvSpPr>
            <a:spLocks noGrp="1"/>
          </p:cNvSpPr>
          <p:nvPr>
            <p:ph type="title"/>
          </p:nvPr>
        </p:nvSpPr>
        <p:spPr>
          <a:xfrm>
            <a:off x="6528048" y="1140615"/>
            <a:ext cx="4904556" cy="757015"/>
          </a:xfrm>
          <a:noFill/>
        </p:spPr>
        <p:txBody>
          <a:bodyPr>
            <a:noAutofit/>
          </a:bodyPr>
          <a:lstStyle/>
          <a:p>
            <a:pPr algn="r"/>
            <a:r>
              <a:rPr lang="ar-JO" sz="2800" b="1" dirty="0">
                <a:solidFill>
                  <a:srgbClr val="00B0F0"/>
                </a:solidFill>
                <a:latin typeface="Alexandria" pitchFamily="2" charset="-78"/>
                <a:cs typeface="Alexandria" pitchFamily="2" charset="-78"/>
              </a:rPr>
              <a:t>4- في مجال البحث العلمي:</a:t>
            </a:r>
            <a:endParaRPr lang="he-IL" sz="2800" b="1" dirty="0">
              <a:solidFill>
                <a:srgbClr val="00B0F0"/>
              </a:solidFill>
              <a:latin typeface="Alexandria" pitchFamily="2" charset="-78"/>
            </a:endParaRPr>
          </a:p>
        </p:txBody>
      </p:sp>
      <p:sp>
        <p:nvSpPr>
          <p:cNvPr id="3" name="Content Placeholder 2">
            <a:extLst>
              <a:ext uri="{FF2B5EF4-FFF2-40B4-BE49-F238E27FC236}">
                <a16:creationId xmlns:a16="http://schemas.microsoft.com/office/drawing/2014/main" id="{A67E89A8-6E43-4C15-9EF6-65FD084B26B2}"/>
              </a:ext>
            </a:extLst>
          </p:cNvPr>
          <p:cNvSpPr>
            <a:spLocks noGrp="1"/>
          </p:cNvSpPr>
          <p:nvPr>
            <p:ph idx="1"/>
          </p:nvPr>
        </p:nvSpPr>
        <p:spPr>
          <a:xfrm>
            <a:off x="215900" y="1772816"/>
            <a:ext cx="11195100" cy="4530097"/>
          </a:xfrm>
        </p:spPr>
        <p:txBody>
          <a:bodyPr>
            <a:normAutofit/>
          </a:bodyPr>
          <a:lstStyle/>
          <a:p>
            <a:pPr marL="114300" indent="0" algn="r">
              <a:buNone/>
            </a:pPr>
            <a:r>
              <a:rPr lang="ar-JO" sz="2400" b="1" dirty="0">
                <a:latin typeface="Alexandria" pitchFamily="2" charset="-78"/>
                <a:cs typeface="Alexandria" pitchFamily="2" charset="-78"/>
              </a:rPr>
              <a:t>- </a:t>
            </a:r>
            <a:r>
              <a:rPr lang="ar-JO" sz="2400" dirty="0">
                <a:latin typeface="Alexandria" pitchFamily="2" charset="-78"/>
                <a:cs typeface="Alexandria" pitchFamily="2" charset="-78"/>
              </a:rPr>
              <a:t>محدودية تنوع برامج الدراسات العليا التي تقدمها مؤسسات التعليم العالي.</a:t>
            </a:r>
          </a:p>
          <a:p>
            <a:pPr marL="114300" indent="0" algn="r">
              <a:buNone/>
            </a:pPr>
            <a:r>
              <a:rPr lang="ar-JO" sz="2400" dirty="0">
                <a:latin typeface="Alexandria" pitchFamily="2" charset="-78"/>
                <a:cs typeface="Alexandria" pitchFamily="2" charset="-78"/>
              </a:rPr>
              <a:t>- عدم وجود الدعم المالي الكافي للقيام بالبحوث العلمية.</a:t>
            </a:r>
          </a:p>
          <a:p>
            <a:pPr marL="114300" indent="0" algn="r">
              <a:buNone/>
            </a:pPr>
            <a:r>
              <a:rPr lang="ar-JO" sz="2400" dirty="0">
                <a:latin typeface="Alexandria" pitchFamily="2" charset="-78"/>
                <a:cs typeface="Alexandria" pitchFamily="2" charset="-78"/>
              </a:rPr>
              <a:t>- ندرة الكفاءات البحثية التي يمكن أن تسهم في تعزيز البحث العلمي في مؤسسات التعليم العالي.</a:t>
            </a:r>
            <a:endParaRPr lang="he-IL" sz="2400" dirty="0">
              <a:latin typeface="Alexandria" pitchFamily="2" charset="-78"/>
            </a:endParaRPr>
          </a:p>
        </p:txBody>
      </p:sp>
      <p:pic>
        <p:nvPicPr>
          <p:cNvPr id="5" name="Picture 4">
            <a:extLst>
              <a:ext uri="{FF2B5EF4-FFF2-40B4-BE49-F238E27FC236}">
                <a16:creationId xmlns:a16="http://schemas.microsoft.com/office/drawing/2014/main" id="{D361DB2C-CA52-4AC8-8191-7AF81094201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927648" y="4037864"/>
            <a:ext cx="6877050" cy="1948821"/>
          </a:xfrm>
          <a:prstGeom prst="rect">
            <a:avLst/>
          </a:prstGeom>
        </p:spPr>
      </p:pic>
      <p:pic>
        <p:nvPicPr>
          <p:cNvPr id="9" name="Graphic 21">
            <a:extLst>
              <a:ext uri="{FF2B5EF4-FFF2-40B4-BE49-F238E27FC236}">
                <a16:creationId xmlns:a16="http://schemas.microsoft.com/office/drawing/2014/main" id="{4FCD13C5-7D6E-F127-60DC-29BBE8C359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7" name="Title 1">
            <a:extLst>
              <a:ext uri="{FF2B5EF4-FFF2-40B4-BE49-F238E27FC236}">
                <a16:creationId xmlns:a16="http://schemas.microsoft.com/office/drawing/2014/main" id="{F06A5E20-D2E5-ECE8-8095-4957C23DE037}"/>
              </a:ext>
            </a:extLst>
          </p:cNvPr>
          <p:cNvSpPr txBox="1">
            <a:spLocks/>
          </p:cNvSpPr>
          <p:nvPr/>
        </p:nvSpPr>
        <p:spPr>
          <a:xfrm>
            <a:off x="2927648" y="260648"/>
            <a:ext cx="6336704" cy="883122"/>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ar-JO" sz="2400" b="1">
                <a:solidFill>
                  <a:schemeClr val="tx1"/>
                </a:solidFill>
                <a:latin typeface="Alexandria" pitchFamily="2" charset="-78"/>
                <a:cs typeface="Alexandria" pitchFamily="2" charset="-78"/>
              </a:rPr>
              <a:t>التحديات التي تواجه التعليم العالي</a:t>
            </a:r>
            <a:endParaRPr lang="he-IL" sz="2400" b="1" dirty="0">
              <a:solidFill>
                <a:schemeClr val="tx1"/>
              </a:solidFill>
              <a:latin typeface="Alexandria" pitchFamily="2" charset="-78"/>
            </a:endParaRPr>
          </a:p>
        </p:txBody>
      </p:sp>
    </p:spTree>
    <p:extLst>
      <p:ext uri="{BB962C8B-B14F-4D97-AF65-F5344CB8AC3E}">
        <p14:creationId xmlns:p14="http://schemas.microsoft.com/office/powerpoint/2010/main" val="12594241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9D505-8747-41D5-A20B-4C5F2357E974}"/>
              </a:ext>
            </a:extLst>
          </p:cNvPr>
          <p:cNvSpPr>
            <a:spLocks noGrp="1"/>
          </p:cNvSpPr>
          <p:nvPr>
            <p:ph type="title"/>
          </p:nvPr>
        </p:nvSpPr>
        <p:spPr>
          <a:xfrm>
            <a:off x="3071664" y="421145"/>
            <a:ext cx="5336604" cy="795115"/>
          </a:xfrm>
          <a:noFill/>
        </p:spPr>
        <p:txBody>
          <a:bodyPr>
            <a:normAutofit/>
          </a:bodyPr>
          <a:lstStyle/>
          <a:p>
            <a:pPr algn="r"/>
            <a:r>
              <a:rPr lang="ar-JO" sz="2400" b="1" dirty="0">
                <a:solidFill>
                  <a:schemeClr val="tx1"/>
                </a:solidFill>
                <a:latin typeface="Alexandria" pitchFamily="2" charset="-78"/>
                <a:cs typeface="Alexandria" pitchFamily="2" charset="-78"/>
              </a:rPr>
              <a:t>الحلول المقترحة لمواجهة التحديات</a:t>
            </a:r>
            <a:endParaRPr lang="he-IL" sz="2400" b="1" dirty="0">
              <a:solidFill>
                <a:schemeClr val="tx1"/>
              </a:solidFill>
              <a:latin typeface="Alexandria" pitchFamily="2" charset="-78"/>
            </a:endParaRPr>
          </a:p>
        </p:txBody>
      </p:sp>
      <p:sp>
        <p:nvSpPr>
          <p:cNvPr id="3" name="Content Placeholder 2">
            <a:extLst>
              <a:ext uri="{FF2B5EF4-FFF2-40B4-BE49-F238E27FC236}">
                <a16:creationId xmlns:a16="http://schemas.microsoft.com/office/drawing/2014/main" id="{FFADF752-21E7-4E69-89DB-4AF4C34F2549}"/>
              </a:ext>
            </a:extLst>
          </p:cNvPr>
          <p:cNvSpPr>
            <a:spLocks noGrp="1"/>
          </p:cNvSpPr>
          <p:nvPr>
            <p:ph idx="1"/>
          </p:nvPr>
        </p:nvSpPr>
        <p:spPr>
          <a:xfrm>
            <a:off x="119336" y="1196752"/>
            <a:ext cx="11737304" cy="5067299"/>
          </a:xfrm>
        </p:spPr>
        <p:txBody>
          <a:bodyPr>
            <a:normAutofit fontScale="85000" lnSpcReduction="20000"/>
          </a:bodyPr>
          <a:lstStyle/>
          <a:p>
            <a:pPr algn="r" rtl="1">
              <a:buFont typeface="Wingdings" pitchFamily="2" charset="2"/>
              <a:buChar char="§"/>
            </a:pPr>
            <a:r>
              <a:rPr lang="ar-JO" sz="2800" dirty="0">
                <a:latin typeface="Alexandria" pitchFamily="2" charset="-78"/>
                <a:cs typeface="Alexandria" pitchFamily="2" charset="-78"/>
              </a:rPr>
              <a:t>نشر ثقافة الاستثمار في التعليم ورفع الوعي بمفاهيمها ومتطلباتها.</a:t>
            </a:r>
          </a:p>
          <a:p>
            <a:pPr indent="-457200" algn="r" rtl="1">
              <a:buFont typeface="Wingdings" pitchFamily="2" charset="2"/>
              <a:buChar char="§"/>
            </a:pPr>
            <a:endParaRPr lang="ar-JO" sz="2800" dirty="0">
              <a:latin typeface="Alexandria" pitchFamily="2" charset="-78"/>
              <a:cs typeface="Alexandria" pitchFamily="2" charset="-78"/>
            </a:endParaRPr>
          </a:p>
          <a:p>
            <a:pPr algn="r" rtl="1">
              <a:buFont typeface="Wingdings" pitchFamily="2" charset="2"/>
              <a:buChar char="§"/>
            </a:pPr>
            <a:r>
              <a:rPr lang="ar-JO" sz="2800" dirty="0">
                <a:latin typeface="Alexandria" pitchFamily="2" charset="-78"/>
                <a:cs typeface="Alexandria" pitchFamily="2" charset="-78"/>
              </a:rPr>
              <a:t>إنشاء شركات استثمارية للمؤسسات التعليمية ومزارع إنتاجية ترفد قطاع التعليم.</a:t>
            </a:r>
          </a:p>
          <a:p>
            <a:pPr indent="-457200" algn="r" rtl="1">
              <a:buFont typeface="Wingdings" pitchFamily="2" charset="2"/>
              <a:buChar char="§"/>
            </a:pPr>
            <a:endParaRPr lang="ar-JO" sz="2800" dirty="0">
              <a:latin typeface="Alexandria" pitchFamily="2" charset="-78"/>
              <a:cs typeface="Alexandria" pitchFamily="2" charset="-78"/>
            </a:endParaRPr>
          </a:p>
          <a:p>
            <a:pPr algn="r" rtl="1">
              <a:buFont typeface="Wingdings" pitchFamily="2" charset="2"/>
              <a:buChar char="§"/>
            </a:pPr>
            <a:r>
              <a:rPr lang="ar-JO" sz="2800" dirty="0">
                <a:latin typeface="Alexandria" pitchFamily="2" charset="-78"/>
                <a:cs typeface="Alexandria" pitchFamily="2" charset="-78"/>
              </a:rPr>
              <a:t>توفير أراض تجارية للمؤسسات التربوية الحكومية لاستثمارها في توفير الدعم المالي.</a:t>
            </a:r>
          </a:p>
          <a:p>
            <a:pPr indent="-457200" algn="r" rtl="1">
              <a:buFont typeface="Wingdings" pitchFamily="2" charset="2"/>
              <a:buChar char="§"/>
            </a:pPr>
            <a:endParaRPr lang="ar-JO" sz="2800" dirty="0">
              <a:latin typeface="Alexandria" pitchFamily="2" charset="-78"/>
              <a:cs typeface="Alexandria" pitchFamily="2" charset="-78"/>
            </a:endParaRPr>
          </a:p>
          <a:p>
            <a:pPr algn="r" rtl="1">
              <a:buFont typeface="Wingdings" pitchFamily="2" charset="2"/>
              <a:buChar char="§"/>
            </a:pPr>
            <a:r>
              <a:rPr lang="ar-JO" sz="2800" dirty="0">
                <a:latin typeface="Alexandria" pitchFamily="2" charset="-78"/>
                <a:cs typeface="Alexandria" pitchFamily="2" charset="-78"/>
              </a:rPr>
              <a:t>الاهتمام  بتكثيف الاستثمار في التكنولوجيا لأنها تضمن زيادة الطلب على الخريجين في القطاع الخاص</a:t>
            </a:r>
            <a:r>
              <a:rPr lang="ar-AE" sz="2800" dirty="0">
                <a:latin typeface="Alexandria" pitchFamily="2" charset="-78"/>
                <a:cs typeface="Alexandria" pitchFamily="2" charset="-78"/>
              </a:rPr>
              <a:t>.</a:t>
            </a:r>
            <a:endParaRPr lang="ar-JO" sz="2800" dirty="0">
              <a:latin typeface="Alexandria" pitchFamily="2" charset="-78"/>
              <a:cs typeface="Alexandria" pitchFamily="2" charset="-78"/>
            </a:endParaRPr>
          </a:p>
          <a:p>
            <a:pPr indent="-457200" algn="r" rtl="1">
              <a:buFont typeface="Wingdings" pitchFamily="2" charset="2"/>
              <a:buChar char="§"/>
            </a:pPr>
            <a:endParaRPr lang="ar-JO" sz="2800" dirty="0">
              <a:latin typeface="Alexandria" pitchFamily="2" charset="-78"/>
              <a:cs typeface="Alexandria" pitchFamily="2" charset="-78"/>
            </a:endParaRPr>
          </a:p>
          <a:p>
            <a:pPr algn="r" rtl="1">
              <a:buFont typeface="Wingdings" pitchFamily="2" charset="2"/>
              <a:buChar char="§"/>
            </a:pPr>
            <a:r>
              <a:rPr lang="ar-JO" dirty="0">
                <a:latin typeface="Alexandria" pitchFamily="2" charset="-78"/>
                <a:ea typeface="Calibri" panose="020F0502020204030204" pitchFamily="34" charset="0"/>
                <a:cs typeface="Alexandria" pitchFamily="2" charset="-78"/>
              </a:rPr>
              <a:t>اعتماد فكرة الجامعة المنتجة: التي تعتمد مصادرها الذاتية في الإنفاق على مصاريف تشغيلها</a:t>
            </a:r>
            <a:r>
              <a:rPr lang="ar-AE" dirty="0">
                <a:latin typeface="Alexandria" pitchFamily="2" charset="-78"/>
                <a:ea typeface="Calibri" panose="020F0502020204030204" pitchFamily="34" charset="0"/>
                <a:cs typeface="Alexandria" pitchFamily="2" charset="-78"/>
              </a:rPr>
              <a:t>.</a:t>
            </a:r>
            <a:endParaRPr lang="ar-JO" sz="2800" dirty="0">
              <a:latin typeface="Alexandria" pitchFamily="2" charset="-78"/>
              <a:cs typeface="Alexandria" pitchFamily="2" charset="-78"/>
            </a:endParaRPr>
          </a:p>
          <a:p>
            <a:pPr algn="r" rtl="1">
              <a:buFont typeface="Wingdings" pitchFamily="2" charset="2"/>
              <a:buChar char="§"/>
            </a:pPr>
            <a:endParaRPr lang="ar-JO" dirty="0">
              <a:latin typeface="Alexandria" pitchFamily="2" charset="-78"/>
              <a:cs typeface="Alexandria" pitchFamily="2" charset="-78"/>
            </a:endParaRPr>
          </a:p>
          <a:p>
            <a:pPr algn="r" rtl="1">
              <a:buFont typeface="Wingdings" pitchFamily="2" charset="2"/>
              <a:buChar char="§"/>
            </a:pPr>
            <a:r>
              <a:rPr lang="ar-JO" sz="2800" dirty="0">
                <a:latin typeface="Alexandria" pitchFamily="2" charset="-78"/>
                <a:cs typeface="Alexandria" pitchFamily="2" charset="-78"/>
              </a:rPr>
              <a:t>البحث عن مصادر تمويل ذاتية مبتكرة لدعم الاستثمار في التعليم.</a:t>
            </a:r>
            <a:endParaRPr lang="he-IL" sz="2800" dirty="0">
              <a:latin typeface="Alexandria" pitchFamily="2" charset="-78"/>
            </a:endParaRPr>
          </a:p>
        </p:txBody>
      </p:sp>
      <p:pic>
        <p:nvPicPr>
          <p:cNvPr id="8" name="Graphic 21">
            <a:extLst>
              <a:ext uri="{FF2B5EF4-FFF2-40B4-BE49-F238E27FC236}">
                <a16:creationId xmlns:a16="http://schemas.microsoft.com/office/drawing/2014/main" id="{9B60C41B-3F95-D62F-C27F-F375BE44F2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13909060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63F042-B5B4-4F36-A583-6C346B5CEA99}"/>
              </a:ext>
            </a:extLst>
          </p:cNvPr>
          <p:cNvSpPr>
            <a:spLocks noGrp="1"/>
          </p:cNvSpPr>
          <p:nvPr>
            <p:ph idx="1"/>
          </p:nvPr>
        </p:nvSpPr>
        <p:spPr>
          <a:xfrm>
            <a:off x="607727" y="1428065"/>
            <a:ext cx="10904537" cy="4896544"/>
          </a:xfrm>
        </p:spPr>
        <p:txBody>
          <a:bodyPr>
            <a:normAutofit fontScale="92500"/>
          </a:bodyPr>
          <a:lstStyle/>
          <a:p>
            <a:pPr algn="just" rtl="1">
              <a:lnSpc>
                <a:spcPct val="107000"/>
              </a:lnSpc>
              <a:spcAft>
                <a:spcPts val="800"/>
              </a:spcAft>
              <a:buFont typeface="Wingdings" pitchFamily="2" charset="2"/>
              <a:buChar char="§"/>
            </a:pPr>
            <a:r>
              <a:rPr lang="ar-JO" sz="2400" dirty="0">
                <a:effectLst/>
                <a:latin typeface="Alexandria" pitchFamily="2" charset="-78"/>
                <a:ea typeface="Calibri" panose="020F0502020204030204" pitchFamily="34" charset="0"/>
                <a:cs typeface="Alexandria" pitchFamily="2" charset="-78"/>
              </a:rPr>
              <a:t>اعتماد برامج التعليم المستمر لتعميق الارتباط بين الإعداد الأكاديمي وسوق العمل، وتنظيم اللقاءات والندوات العلمية الخدمات التعليمية لقطاع الأعمال والإنتاج. </a:t>
            </a:r>
            <a:endParaRPr lang="en-US" sz="2400" dirty="0">
              <a:effectLst/>
              <a:latin typeface="Alexandria" pitchFamily="2" charset="-78"/>
              <a:ea typeface="Calibri" panose="020F0502020204030204" pitchFamily="34" charset="0"/>
              <a:cs typeface="Alexandria" pitchFamily="2" charset="-78"/>
            </a:endParaRPr>
          </a:p>
          <a:p>
            <a:pPr algn="just" rtl="1">
              <a:lnSpc>
                <a:spcPct val="107000"/>
              </a:lnSpc>
              <a:spcAft>
                <a:spcPts val="800"/>
              </a:spcAft>
              <a:buFont typeface="Wingdings" pitchFamily="2" charset="2"/>
              <a:buChar char="§"/>
            </a:pPr>
            <a:r>
              <a:rPr lang="ar-JO" sz="2400" dirty="0">
                <a:latin typeface="Alexandria" pitchFamily="2" charset="-78"/>
                <a:ea typeface="Calibri" panose="020F0502020204030204" pitchFamily="34" charset="0"/>
                <a:cs typeface="Alexandria" pitchFamily="2" charset="-78"/>
              </a:rPr>
              <a:t>اعتماد الجامعة للبرنامج الموازي، الذي يستطيع الطلبة من خلاله التسجيل في البرنامج الذي يريدون، والذين لم يتمكنوا من الالتحاق به بسبب معدلاتهم، وعند التحاقهم بالبرنامج الموازي، تكون رسوم الساعة المعتمدة ضعف الرسوم العادية.</a:t>
            </a:r>
            <a:endParaRPr lang="en-US" sz="2400" dirty="0">
              <a:latin typeface="Alexandria" pitchFamily="2" charset="-78"/>
              <a:ea typeface="Calibri" panose="020F0502020204030204" pitchFamily="34" charset="0"/>
              <a:cs typeface="Alexandria" pitchFamily="2" charset="-78"/>
            </a:endParaRPr>
          </a:p>
          <a:p>
            <a:pPr algn="just" rtl="1">
              <a:lnSpc>
                <a:spcPct val="107000"/>
              </a:lnSpc>
              <a:spcAft>
                <a:spcPts val="800"/>
              </a:spcAft>
              <a:buFont typeface="Wingdings" pitchFamily="2" charset="2"/>
              <a:buChar char="§"/>
            </a:pPr>
            <a:r>
              <a:rPr lang="ar-JO" sz="2400" dirty="0">
                <a:latin typeface="Alexandria" pitchFamily="2" charset="-78"/>
                <a:ea typeface="Calibri" panose="020F0502020204030204" pitchFamily="34" charset="0"/>
                <a:cs typeface="Alexandria" pitchFamily="2" charset="-78"/>
              </a:rPr>
              <a:t>  إجراء دراسات وأبحاث لصالح الشركات والمؤسسات بهدف تطويرها مقابل أجر مالي مناسب.</a:t>
            </a:r>
            <a:endParaRPr lang="en-US" sz="2400" dirty="0">
              <a:effectLst/>
              <a:latin typeface="Alexandria" pitchFamily="2" charset="-78"/>
              <a:ea typeface="Calibri" panose="020F0502020204030204" pitchFamily="34" charset="0"/>
              <a:cs typeface="Alexandria" pitchFamily="2" charset="-78"/>
            </a:endParaRPr>
          </a:p>
          <a:p>
            <a:pPr algn="just" rtl="1">
              <a:lnSpc>
                <a:spcPct val="107000"/>
              </a:lnSpc>
              <a:spcAft>
                <a:spcPts val="800"/>
              </a:spcAft>
              <a:buFont typeface="Wingdings" pitchFamily="2" charset="2"/>
              <a:buChar char="§"/>
            </a:pPr>
            <a:r>
              <a:rPr lang="ar-JO" sz="2400" dirty="0">
                <a:effectLst/>
                <a:latin typeface="Alexandria" pitchFamily="2" charset="-78"/>
                <a:ea typeface="Calibri" panose="020F0502020204030204" pitchFamily="34" charset="0"/>
                <a:cs typeface="Alexandria" pitchFamily="2" charset="-78"/>
              </a:rPr>
              <a:t> إنشاء مراكز التميز البحثي وحاضن</a:t>
            </a:r>
            <a:r>
              <a:rPr lang="ar-AE" sz="2400" dirty="0">
                <a:effectLst/>
                <a:latin typeface="Alexandria" pitchFamily="2" charset="-78"/>
                <a:ea typeface="Calibri" panose="020F0502020204030204" pitchFamily="34" charset="0"/>
                <a:cs typeface="Alexandria" pitchFamily="2" charset="-78"/>
              </a:rPr>
              <a:t>ات</a:t>
            </a:r>
            <a:r>
              <a:rPr lang="ar-JO" sz="2400" dirty="0">
                <a:effectLst/>
                <a:latin typeface="Alexandria" pitchFamily="2" charset="-78"/>
                <a:ea typeface="Calibri" panose="020F0502020204030204" pitchFamily="34" charset="0"/>
                <a:cs typeface="Alexandria" pitchFamily="2" charset="-78"/>
              </a:rPr>
              <a:t> الأعمال التكنولوجية بهدف توفير بيئة بحثية واستشارية وتدريبية محلية ذات معايير علمية عالية تقوم على الشراكة المجتمعية وهذا يعتبر رافدا ماليا للجامعة.</a:t>
            </a:r>
            <a:endParaRPr lang="he-IL" sz="2400" dirty="0">
              <a:latin typeface="Alexandria" pitchFamily="2" charset="-78"/>
            </a:endParaRPr>
          </a:p>
        </p:txBody>
      </p:sp>
      <p:pic>
        <p:nvPicPr>
          <p:cNvPr id="2" name="Graphic 21">
            <a:extLst>
              <a:ext uri="{FF2B5EF4-FFF2-40B4-BE49-F238E27FC236}">
                <a16:creationId xmlns:a16="http://schemas.microsoft.com/office/drawing/2014/main" id="{FCC34120-807B-1C34-1C95-191A74A4C2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8" name="Title 1">
            <a:extLst>
              <a:ext uri="{FF2B5EF4-FFF2-40B4-BE49-F238E27FC236}">
                <a16:creationId xmlns:a16="http://schemas.microsoft.com/office/drawing/2014/main" id="{4A7BA1D2-D7E1-19E8-8765-11FB3B7763AE}"/>
              </a:ext>
            </a:extLst>
          </p:cNvPr>
          <p:cNvSpPr>
            <a:spLocks noGrp="1"/>
          </p:cNvSpPr>
          <p:nvPr>
            <p:ph type="title"/>
          </p:nvPr>
        </p:nvSpPr>
        <p:spPr>
          <a:xfrm>
            <a:off x="3071664" y="421145"/>
            <a:ext cx="5336604" cy="795115"/>
          </a:xfrm>
          <a:noFill/>
        </p:spPr>
        <p:txBody>
          <a:bodyPr>
            <a:normAutofit/>
          </a:bodyPr>
          <a:lstStyle/>
          <a:p>
            <a:pPr algn="r"/>
            <a:r>
              <a:rPr lang="ar-JO" sz="2400" b="1" dirty="0">
                <a:solidFill>
                  <a:schemeClr val="tx1"/>
                </a:solidFill>
                <a:latin typeface="Alexandria" pitchFamily="2" charset="-78"/>
                <a:cs typeface="Alexandria" pitchFamily="2" charset="-78"/>
              </a:rPr>
              <a:t>الحلول المقترحة لمواجهة التحديات</a:t>
            </a:r>
            <a:endParaRPr lang="he-IL" sz="2400" b="1" dirty="0">
              <a:solidFill>
                <a:schemeClr val="tx1"/>
              </a:solidFill>
              <a:latin typeface="Alexandria" pitchFamily="2" charset="-78"/>
            </a:endParaRPr>
          </a:p>
        </p:txBody>
      </p:sp>
    </p:spTree>
    <p:extLst>
      <p:ext uri="{BB962C8B-B14F-4D97-AF65-F5344CB8AC3E}">
        <p14:creationId xmlns:p14="http://schemas.microsoft.com/office/powerpoint/2010/main" val="36798040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481BD3-5DF3-4A9F-A95F-A4C002451F7B}"/>
              </a:ext>
            </a:extLst>
          </p:cNvPr>
          <p:cNvSpPr>
            <a:spLocks noGrp="1"/>
          </p:cNvSpPr>
          <p:nvPr>
            <p:ph idx="1"/>
          </p:nvPr>
        </p:nvSpPr>
        <p:spPr>
          <a:xfrm>
            <a:off x="383232" y="945831"/>
            <a:ext cx="11288712" cy="5943600"/>
          </a:xfrm>
        </p:spPr>
        <p:txBody>
          <a:bodyPr>
            <a:noAutofit/>
          </a:bodyPr>
          <a:lstStyle/>
          <a:p>
            <a:pPr algn="just" rtl="1">
              <a:lnSpc>
                <a:spcPct val="107000"/>
              </a:lnSpc>
              <a:spcAft>
                <a:spcPts val="800"/>
              </a:spcAft>
            </a:pPr>
            <a:r>
              <a:rPr lang="ar-JO" sz="2400" b="1" dirty="0">
                <a:effectLst/>
                <a:latin typeface="Alexandria" pitchFamily="2" charset="-78"/>
                <a:ea typeface="Calibri" panose="020F0502020204030204" pitchFamily="34" charset="0"/>
                <a:cs typeface="Alexandria" pitchFamily="2" charset="-78"/>
              </a:rPr>
              <a:t> </a:t>
            </a:r>
            <a:r>
              <a:rPr lang="ar-JO" sz="2400" dirty="0">
                <a:effectLst/>
                <a:latin typeface="Alexandria" pitchFamily="2" charset="-78"/>
                <a:ea typeface="Calibri" panose="020F0502020204030204" pitchFamily="34" charset="0"/>
                <a:cs typeface="Alexandria" pitchFamily="2" charset="-78"/>
              </a:rPr>
              <a:t>التعاون مع المؤسسات المجتمعية وتشجيعهم على دعم الجامعة سواء بالدعم المباشر، أو تقديم الخدمات المختلفة، أو توفير المستلزمات.</a:t>
            </a:r>
            <a:endParaRPr lang="en-US" sz="2400" dirty="0">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JO" sz="2400" dirty="0">
                <a:effectLst/>
                <a:latin typeface="Alexandria" pitchFamily="2" charset="-78"/>
                <a:ea typeface="Calibri" panose="020F0502020204030204" pitchFamily="34" charset="0"/>
                <a:cs typeface="Alexandria" pitchFamily="2" charset="-78"/>
              </a:rPr>
              <a:t> الحصول على التبرعات والمنح من المنظمات المحلية والدولية.</a:t>
            </a:r>
          </a:p>
          <a:p>
            <a:pPr algn="just" rtl="1">
              <a:lnSpc>
                <a:spcPct val="107000"/>
              </a:lnSpc>
              <a:spcAft>
                <a:spcPts val="800"/>
              </a:spcAft>
            </a:pPr>
            <a:r>
              <a:rPr lang="ar-JO" sz="2400" dirty="0">
                <a:effectLst/>
                <a:latin typeface="Alexandria" pitchFamily="2" charset="-78"/>
                <a:ea typeface="Calibri" panose="020F0502020204030204" pitchFamily="34" charset="0"/>
                <a:cs typeface="Alexandria" pitchFamily="2" charset="-78"/>
              </a:rPr>
              <a:t> الاستثمار في المرافق التعليمية: ويقصد بذلك السماح للجهات التعليمية باستثمار مرافقها التعليمية بعد التنسيق مع وزارة المالية باستثمار جزء من الأراضي والمباني الجامعية الواقعة على الشوارع الرئيسية مثل إنشاء محلات تجارية أو وضع لوحات إعلانية، وذلك وفق الإجراءات النظامية، لتخصيص ريعها لتعزيز بند صيانة المباني مثلا.</a:t>
            </a:r>
          </a:p>
          <a:p>
            <a:pPr algn="just" rtl="1">
              <a:lnSpc>
                <a:spcPct val="107000"/>
              </a:lnSpc>
              <a:spcAft>
                <a:spcPts val="800"/>
              </a:spcAft>
            </a:pPr>
            <a:r>
              <a:rPr lang="ar-JO" sz="2400" dirty="0">
                <a:effectLst/>
                <a:latin typeface="Alexandria" pitchFamily="2" charset="-78"/>
                <a:ea typeface="Calibri" panose="020F0502020204030204" pitchFamily="34" charset="0"/>
                <a:cs typeface="Alexandria" pitchFamily="2" charset="-78"/>
              </a:rPr>
              <a:t>اعتماد الجامعة للبرنامج الموازي، الذي يستطيع الطلبة من خلاله التسجيل في البرنامج الذي يريدون، والذين لم يتمكنوا من الالتحاق به بسبب معدلاتهم، وعند التحاقهم بالبرنامج الموازي، تكون رسوم الساعة المعتمدة ضعف الرسوم العادية.</a:t>
            </a:r>
            <a:endParaRPr lang="en-US" sz="2400" dirty="0">
              <a:effectLst/>
              <a:latin typeface="Alexandria" pitchFamily="2" charset="-78"/>
              <a:ea typeface="Calibri" panose="020F0502020204030204" pitchFamily="34" charset="0"/>
              <a:cs typeface="Alexandria" pitchFamily="2" charset="-78"/>
            </a:endParaRPr>
          </a:p>
        </p:txBody>
      </p:sp>
      <p:sp>
        <p:nvSpPr>
          <p:cNvPr id="5" name="Title 1">
            <a:extLst>
              <a:ext uri="{FF2B5EF4-FFF2-40B4-BE49-F238E27FC236}">
                <a16:creationId xmlns:a16="http://schemas.microsoft.com/office/drawing/2014/main" id="{AFA27DDD-43A7-41F4-B55A-192A798A5D97}"/>
              </a:ext>
            </a:extLst>
          </p:cNvPr>
          <p:cNvSpPr>
            <a:spLocks noGrp="1"/>
          </p:cNvSpPr>
          <p:nvPr>
            <p:ph type="title"/>
          </p:nvPr>
        </p:nvSpPr>
        <p:spPr>
          <a:xfrm>
            <a:off x="150814" y="128589"/>
            <a:ext cx="9185546" cy="766540"/>
          </a:xfrm>
          <a:noFill/>
        </p:spPr>
        <p:txBody>
          <a:bodyPr>
            <a:normAutofit/>
          </a:bodyPr>
          <a:lstStyle/>
          <a:p>
            <a:pPr algn="r"/>
            <a:r>
              <a:rPr lang="ar-JO" sz="2400" b="1" dirty="0">
                <a:solidFill>
                  <a:schemeClr val="tx1"/>
                </a:solidFill>
                <a:latin typeface="Alexandria" pitchFamily="2" charset="-78"/>
                <a:cs typeface="Alexandria" pitchFamily="2" charset="-78"/>
              </a:rPr>
              <a:t>مقترحات لتوفير مصادر تمويل للاستثمار في التعليم الجامعي:</a:t>
            </a:r>
            <a:endParaRPr lang="he-IL" sz="2400" b="1" dirty="0">
              <a:solidFill>
                <a:schemeClr val="tx1"/>
              </a:solidFill>
              <a:latin typeface="Alexandria" pitchFamily="2" charset="-78"/>
            </a:endParaRPr>
          </a:p>
        </p:txBody>
      </p:sp>
      <p:pic>
        <p:nvPicPr>
          <p:cNvPr id="6" name="Graphic 21">
            <a:extLst>
              <a:ext uri="{FF2B5EF4-FFF2-40B4-BE49-F238E27FC236}">
                <a16:creationId xmlns:a16="http://schemas.microsoft.com/office/drawing/2014/main" id="{716F18CC-D1DE-43B0-C5C6-0568EA0DCD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4802778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D4431A-F817-4C22-8EF3-BAB9D9C51626}"/>
              </a:ext>
            </a:extLst>
          </p:cNvPr>
          <p:cNvSpPr>
            <a:spLocks noGrp="1"/>
          </p:cNvSpPr>
          <p:nvPr>
            <p:ph idx="1"/>
          </p:nvPr>
        </p:nvSpPr>
        <p:spPr>
          <a:xfrm>
            <a:off x="447675" y="1514475"/>
            <a:ext cx="11056937" cy="5076825"/>
          </a:xfrm>
        </p:spPr>
        <p:txBody>
          <a:bodyPr>
            <a:normAutofit fontScale="92500"/>
          </a:bodyPr>
          <a:lstStyle/>
          <a:p>
            <a:pPr marL="114300" indent="0" algn="r" rtl="1">
              <a:lnSpc>
                <a:spcPct val="107000"/>
              </a:lnSpc>
              <a:spcAft>
                <a:spcPts val="800"/>
              </a:spcAft>
              <a:buNone/>
            </a:pPr>
            <a:r>
              <a:rPr lang="ar-JO" sz="2200" dirty="0">
                <a:effectLst/>
                <a:latin typeface="Alexandria" pitchFamily="2" charset="-78"/>
                <a:ea typeface="Calibri" panose="020F0502020204030204" pitchFamily="34" charset="0"/>
                <a:cs typeface="Alexandria" pitchFamily="2" charset="-78"/>
              </a:rPr>
              <a:t>- إنشاء محطات وقود تخدم الجامعة والمجتمع المحلي، وهنا يمكن الحصول على إيراد جيد من خلال الإعلان للقطاع الخاص للاستثمار في المحطات أو تضمينها بالكامل.</a:t>
            </a:r>
          </a:p>
          <a:p>
            <a:pPr marL="0" indent="0" algn="r" rtl="1">
              <a:lnSpc>
                <a:spcPct val="107000"/>
              </a:lnSpc>
              <a:spcAft>
                <a:spcPts val="800"/>
              </a:spcAft>
              <a:buNone/>
            </a:pPr>
            <a:r>
              <a:rPr lang="ar-AE" sz="2200" dirty="0">
                <a:latin typeface="Alexandria" pitchFamily="2" charset="-78"/>
                <a:ea typeface="Calibri" panose="020F0502020204030204" pitchFamily="34" charset="0"/>
                <a:cs typeface="Alexandria" pitchFamily="2" charset="-78"/>
              </a:rPr>
              <a:t>-</a:t>
            </a:r>
            <a:r>
              <a:rPr lang="ar-JO" sz="2200" dirty="0">
                <a:latin typeface="Alexandria" pitchFamily="2" charset="-78"/>
                <a:ea typeface="Calibri" panose="020F0502020204030204" pitchFamily="34" charset="0"/>
                <a:cs typeface="Alexandria" pitchFamily="2" charset="-78"/>
              </a:rPr>
              <a:t> قيام بعض الكليات بنشاطات إنتاجية مثل كلية الزراعة، والذي يتمثل نشاطها بانتاج الفواكه والخضار، وتربية الدواجن، وبيع هذا الإنتاج بأسعار مناسبة.</a:t>
            </a:r>
          </a:p>
          <a:p>
            <a:pPr marL="0" indent="0" algn="r" rtl="1">
              <a:lnSpc>
                <a:spcPct val="107000"/>
              </a:lnSpc>
              <a:spcAft>
                <a:spcPts val="800"/>
              </a:spcAft>
              <a:buNone/>
            </a:pPr>
            <a:r>
              <a:rPr lang="ar-JO" sz="2200" dirty="0">
                <a:latin typeface="Alexandria" pitchFamily="2" charset="-78"/>
                <a:ea typeface="Calibri" panose="020F0502020204030204" pitchFamily="34" charset="0"/>
                <a:cs typeface="Alexandria" pitchFamily="2" charset="-78"/>
              </a:rPr>
              <a:t> </a:t>
            </a:r>
            <a:r>
              <a:rPr lang="ar-AE" sz="2200" dirty="0">
                <a:latin typeface="Alexandria" pitchFamily="2" charset="-78"/>
                <a:ea typeface="Calibri" panose="020F0502020204030204" pitchFamily="34" charset="0"/>
                <a:cs typeface="Alexandria" pitchFamily="2" charset="-78"/>
              </a:rPr>
              <a:t>- </a:t>
            </a:r>
            <a:r>
              <a:rPr lang="ar-JO" sz="2200" dirty="0">
                <a:latin typeface="Alexandria" pitchFamily="2" charset="-78"/>
                <a:ea typeface="Calibri" panose="020F0502020204030204" pitchFamily="34" charset="0"/>
                <a:cs typeface="Alexandria" pitchFamily="2" charset="-78"/>
              </a:rPr>
              <a:t>إجراء الأنشطة الاجتماعية في مرافق الجامعة، بحيث يتم تأجير المنشآت الجامعية أثناء عطلات نهاية الأسبوع  والعطلات السنوية  كما يمكن أن يتم بيع وجبات غذائية جيدة الصنع للمواطنين، مقابل رسوم مالية.</a:t>
            </a:r>
            <a:endParaRPr lang="en-US" sz="2200" dirty="0">
              <a:effectLst/>
              <a:latin typeface="Alexandria" pitchFamily="2" charset="-78"/>
              <a:ea typeface="Calibri" panose="020F0502020204030204" pitchFamily="34" charset="0"/>
              <a:cs typeface="Alexandria" pitchFamily="2" charset="-78"/>
            </a:endParaRPr>
          </a:p>
          <a:p>
            <a:pPr algn="r">
              <a:lnSpc>
                <a:spcPct val="107000"/>
              </a:lnSpc>
              <a:spcAft>
                <a:spcPts val="800"/>
              </a:spcAft>
              <a:buFontTx/>
              <a:buChar char="-"/>
            </a:pPr>
            <a:r>
              <a:rPr lang="ar-JO" sz="2200" dirty="0">
                <a:latin typeface="Alexandria" pitchFamily="2" charset="-78"/>
                <a:ea typeface="Calibri" panose="020F0502020204030204" pitchFamily="34" charset="0"/>
                <a:cs typeface="Alexandria" pitchFamily="2" charset="-78"/>
              </a:rPr>
              <a:t>- خصخصة بعض القطاعات مثل: المطاعم، خدمة التصوير للوثائق، الأسواق التجارية، مراكز بيع المقررات الدراسية.</a:t>
            </a:r>
            <a:endParaRPr lang="en-US" sz="2200" dirty="0">
              <a:latin typeface="Alexandria" pitchFamily="2" charset="-78"/>
              <a:ea typeface="Calibri" panose="020F0502020204030204" pitchFamily="34" charset="0"/>
              <a:cs typeface="Alexandria" pitchFamily="2" charset="-78"/>
            </a:endParaRPr>
          </a:p>
          <a:p>
            <a:pPr marL="114300" indent="0" algn="r">
              <a:lnSpc>
                <a:spcPct val="107000"/>
              </a:lnSpc>
              <a:spcAft>
                <a:spcPts val="800"/>
              </a:spcAft>
              <a:buNone/>
            </a:pPr>
            <a:r>
              <a:rPr lang="ar-JO" sz="2200" dirty="0">
                <a:latin typeface="Alexandria" pitchFamily="2" charset="-78"/>
                <a:ea typeface="Calibri" panose="020F0502020204030204" pitchFamily="34" charset="0"/>
                <a:cs typeface="Alexandria" pitchFamily="2" charset="-78"/>
              </a:rPr>
              <a:t> - الاستخدام الأمثل للمشاغل الهندسية: وذلك من خلال تصنيع اللوازم المعدنية والخسبية لمؤسسات القطاعين العام والخاص وللأفراد، وتنفيذ الاعمال الإنتاجية لمرافق الجامعة المختلفة.</a:t>
            </a:r>
          </a:p>
          <a:p>
            <a:pPr marL="0" indent="0" algn="r">
              <a:lnSpc>
                <a:spcPct val="107000"/>
              </a:lnSpc>
              <a:spcAft>
                <a:spcPts val="800"/>
              </a:spcAft>
              <a:buNone/>
            </a:pPr>
            <a:endParaRPr lang="en-US" sz="2200" dirty="0">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0BC2C8F2-863F-8D5A-F0C8-59411C8698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8" name="Title 1">
            <a:extLst>
              <a:ext uri="{FF2B5EF4-FFF2-40B4-BE49-F238E27FC236}">
                <a16:creationId xmlns:a16="http://schemas.microsoft.com/office/drawing/2014/main" id="{4403644F-D459-E5F7-58F2-360D3683D52A}"/>
              </a:ext>
            </a:extLst>
          </p:cNvPr>
          <p:cNvSpPr>
            <a:spLocks noGrp="1"/>
          </p:cNvSpPr>
          <p:nvPr>
            <p:ph type="title"/>
          </p:nvPr>
        </p:nvSpPr>
        <p:spPr>
          <a:xfrm>
            <a:off x="150814" y="128589"/>
            <a:ext cx="9185546" cy="766540"/>
          </a:xfrm>
          <a:noFill/>
        </p:spPr>
        <p:txBody>
          <a:bodyPr>
            <a:normAutofit/>
          </a:bodyPr>
          <a:lstStyle/>
          <a:p>
            <a:pPr algn="r"/>
            <a:r>
              <a:rPr lang="ar-JO" sz="2400" b="1" dirty="0">
                <a:solidFill>
                  <a:schemeClr val="tx1"/>
                </a:solidFill>
                <a:latin typeface="Alexandria" pitchFamily="2" charset="-78"/>
                <a:cs typeface="Alexandria" pitchFamily="2" charset="-78"/>
              </a:rPr>
              <a:t>مقترحات لتوفير مصادر تمويل للاستثمار في التعليم الجامعي:</a:t>
            </a:r>
            <a:endParaRPr lang="he-IL" sz="2400" b="1" dirty="0">
              <a:solidFill>
                <a:schemeClr val="tx1"/>
              </a:solidFill>
              <a:latin typeface="Alexandria" pitchFamily="2" charset="-78"/>
            </a:endParaRPr>
          </a:p>
        </p:txBody>
      </p:sp>
    </p:spTree>
    <p:extLst>
      <p:ext uri="{BB962C8B-B14F-4D97-AF65-F5344CB8AC3E}">
        <p14:creationId xmlns:p14="http://schemas.microsoft.com/office/powerpoint/2010/main" val="37542146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8C7014-28E6-4C04-8409-74018BB40057}"/>
              </a:ext>
            </a:extLst>
          </p:cNvPr>
          <p:cNvSpPr>
            <a:spLocks noGrp="1"/>
          </p:cNvSpPr>
          <p:nvPr>
            <p:ph idx="1"/>
          </p:nvPr>
        </p:nvSpPr>
        <p:spPr>
          <a:xfrm>
            <a:off x="335361" y="1340301"/>
            <a:ext cx="11234340" cy="5124226"/>
          </a:xfrm>
        </p:spPr>
        <p:txBody>
          <a:bodyPr>
            <a:noAutofit/>
          </a:bodyPr>
          <a:lstStyle/>
          <a:p>
            <a:pPr marL="114300" indent="0" algn="just" rtl="1">
              <a:lnSpc>
                <a:spcPct val="107000"/>
              </a:lnSpc>
              <a:spcAft>
                <a:spcPts val="800"/>
              </a:spcAft>
              <a:buNone/>
            </a:pPr>
            <a:r>
              <a:rPr lang="ar-AE" sz="2400" dirty="0">
                <a:solidFill>
                  <a:schemeClr val="tx1"/>
                </a:solidFill>
                <a:effectLst/>
                <a:latin typeface="Alexandria" pitchFamily="2" charset="-78"/>
                <a:ea typeface="Calibri" panose="020F0502020204030204" pitchFamily="34" charset="0"/>
                <a:cs typeface="Alexandria" pitchFamily="2" charset="-78"/>
              </a:rPr>
              <a:t>       </a:t>
            </a:r>
            <a:r>
              <a:rPr lang="ar-DZ" sz="2400" dirty="0">
                <a:solidFill>
                  <a:schemeClr val="tx1"/>
                </a:solidFill>
                <a:effectLst/>
                <a:latin typeface="Alexandria" pitchFamily="2" charset="-78"/>
                <a:ea typeface="Calibri" panose="020F0502020204030204" pitchFamily="34" charset="0"/>
                <a:cs typeface="Alexandria" pitchFamily="2" charset="-78"/>
              </a:rPr>
              <a:t>إنّ </a:t>
            </a:r>
            <a:r>
              <a:rPr lang="ar-SA" sz="2400" dirty="0">
                <a:solidFill>
                  <a:schemeClr val="tx1"/>
                </a:solidFill>
                <a:effectLst/>
                <a:latin typeface="Alexandria" pitchFamily="2" charset="-78"/>
                <a:ea typeface="Calibri" panose="020F0502020204030204" pitchFamily="34" charset="0"/>
                <a:cs typeface="Alexandria" pitchFamily="2" charset="-78"/>
              </a:rPr>
              <a:t>الفجوة بين مؤشرات التنمية البشرية في الدول النامية من ناحية والدول الصناعية المتقدمة من ناحية أخرى، تزداد لصالح الدول المتقدمة كفنلندا على سبيل المثال، نظرًا لإدراكهم المسبق بدور وأهمية التعليم والاستثمار فيه، وهو ما يؤكّد العلاقة الوثيقة بين تنمية الموارد البشرية ومستويات المعيشة والنمو الاقتصادي والاجتماعي والتعليمي.</a:t>
            </a:r>
            <a:endParaRPr lang="ar-AE" sz="2400" dirty="0">
              <a:solidFill>
                <a:schemeClr val="tx1"/>
              </a:solidFill>
              <a:effectLst/>
              <a:latin typeface="Alexandria" pitchFamily="2" charset="-78"/>
              <a:ea typeface="Calibri" panose="020F0502020204030204" pitchFamily="34" charset="0"/>
              <a:cs typeface="Alexandria" pitchFamily="2" charset="-78"/>
            </a:endParaRPr>
          </a:p>
          <a:p>
            <a:pPr marL="114300" indent="0" algn="just" rtl="1">
              <a:lnSpc>
                <a:spcPct val="107000"/>
              </a:lnSpc>
              <a:spcAft>
                <a:spcPts val="800"/>
              </a:spcAft>
              <a:buNone/>
            </a:pPr>
            <a:r>
              <a:rPr lang="ar-SA" sz="2400" dirty="0">
                <a:solidFill>
                  <a:schemeClr val="tx1"/>
                </a:solidFill>
                <a:effectLst/>
                <a:latin typeface="Alexandria" pitchFamily="2" charset="-78"/>
                <a:ea typeface="Calibri" panose="020F0502020204030204" pitchFamily="34" charset="0"/>
                <a:cs typeface="Alexandria" pitchFamily="2" charset="-78"/>
              </a:rPr>
              <a:t> </a:t>
            </a:r>
            <a:r>
              <a:rPr lang="ar-IQ" sz="2400" dirty="0">
                <a:solidFill>
                  <a:schemeClr val="tx1"/>
                </a:solidFill>
                <a:effectLst/>
                <a:latin typeface="Alexandria" pitchFamily="2" charset="-78"/>
                <a:ea typeface="Calibri" panose="020F0502020204030204" pitchFamily="34" charset="0"/>
                <a:cs typeface="Alexandria" pitchFamily="2" charset="-78"/>
              </a:rPr>
              <a:t>إنّ النظام التعليمي ركيزة أساسية من ركائز اقتصادات الدول المتقدمة، نظراً لما للتعليم من دور في تحسين مستوى التنمية البشرية، ورفع معدلات النمو الاقتصادي، وزيادة القدرة التنافسية للاقتصاد ككل، فهو من أهم قواعد النهوض الاقتصادي، </a:t>
            </a:r>
            <a:r>
              <a:rPr lang="ar-SA" sz="2400" dirty="0">
                <a:solidFill>
                  <a:schemeClr val="tx1"/>
                </a:solidFill>
                <a:effectLst/>
                <a:latin typeface="Alexandria" pitchFamily="2" charset="-78"/>
                <a:ea typeface="Calibri" panose="020F0502020204030204" pitchFamily="34" charset="0"/>
                <a:cs typeface="Alexandria" pitchFamily="2" charset="-78"/>
              </a:rPr>
              <a:t>بما يوفّره النظام التعليمي من إعداد للقوى العاملة كمًا ونوعًا، إذ يمثّل الاستثمار في التعليم مكانة هامة من أولويات الاستثمار في الدول المتقدّمة بحيث يخصّص له مخصّصات ثابتة من ميزانية الدولة </a:t>
            </a:r>
            <a:r>
              <a:rPr lang="ar-JO" sz="2400" dirty="0">
                <a:solidFill>
                  <a:schemeClr val="tx1"/>
                </a:solidFill>
                <a:effectLst/>
                <a:latin typeface="Alexandria" pitchFamily="2" charset="-78"/>
                <a:ea typeface="Calibri" panose="020F0502020204030204" pitchFamily="34" charset="0"/>
                <a:cs typeface="Alexandria" pitchFamily="2" charset="-78"/>
              </a:rPr>
              <a:t>سنويًا، لتجويد التعليم وتحقيق التنمية الشاملة. </a:t>
            </a:r>
            <a:endParaRPr lang="ar-EG" sz="2400" dirty="0">
              <a:solidFill>
                <a:schemeClr val="tx1"/>
              </a:solidFill>
              <a:latin typeface="Alexandria" pitchFamily="2" charset="-78"/>
              <a:cs typeface="Alexandria" pitchFamily="2" charset="-78"/>
            </a:endParaRPr>
          </a:p>
        </p:txBody>
      </p:sp>
      <p:sp>
        <p:nvSpPr>
          <p:cNvPr id="5" name="Rectangle 4"/>
          <p:cNvSpPr/>
          <p:nvPr/>
        </p:nvSpPr>
        <p:spPr>
          <a:xfrm>
            <a:off x="5159896" y="296316"/>
            <a:ext cx="1348446" cy="523220"/>
          </a:xfrm>
          <a:prstGeom prst="rect">
            <a:avLst/>
          </a:prstGeom>
        </p:spPr>
        <p:txBody>
          <a:bodyPr wrap="none">
            <a:spAutoFit/>
          </a:bodyPr>
          <a:lstStyle/>
          <a:p>
            <a:r>
              <a:rPr lang="ar-JO" sz="2800" dirty="0">
                <a:solidFill>
                  <a:schemeClr val="tx1"/>
                </a:solidFill>
                <a:latin typeface="Alexandria" pitchFamily="2" charset="-78"/>
                <a:ea typeface="Calibri" panose="020F0502020204030204" pitchFamily="34" charset="0"/>
                <a:cs typeface="Alexandria" pitchFamily="2" charset="-78"/>
                <a:sym typeface="Calibri"/>
              </a:rPr>
              <a:t>الخاتمة</a:t>
            </a:r>
            <a:endParaRPr lang="en-GB" sz="2800" dirty="0">
              <a:solidFill>
                <a:schemeClr val="tx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0BFB14F-D893-4970-F08F-5D8AD7352D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37547379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ar-JO" sz="2800" dirty="0">
                <a:latin typeface="Alexandria" pitchFamily="2" charset="-78"/>
                <a:cs typeface="Alexandria" pitchFamily="2" charset="-78"/>
              </a:rPr>
              <a:t>ملخص المحاضرة</a:t>
            </a:r>
            <a:endParaRPr lang="en-US" sz="2800" dirty="0">
              <a:latin typeface="Alexandria" pitchFamily="2" charset="-78"/>
              <a:cs typeface="Alexandria" pitchFamily="2" charset="-78"/>
            </a:endParaRPr>
          </a:p>
        </p:txBody>
      </p:sp>
      <p:sp>
        <p:nvSpPr>
          <p:cNvPr id="301" name="평행 사변형 44">
            <a:extLst>
              <a:ext uri="{FF2B5EF4-FFF2-40B4-BE49-F238E27FC236}">
                <a16:creationId xmlns:a16="http://schemas.microsoft.com/office/drawing/2014/main" id="{9048827F-E17D-4890-A341-4A1043AB10EF}"/>
              </a:ext>
            </a:extLst>
          </p:cNvPr>
          <p:cNvSpPr/>
          <p:nvPr/>
        </p:nvSpPr>
        <p:spPr>
          <a:xfrm>
            <a:off x="-3018" y="3232314"/>
            <a:ext cx="2640887" cy="3366027"/>
          </a:xfrm>
          <a:custGeom>
            <a:avLst/>
            <a:gdLst>
              <a:gd name="connsiteX0" fmla="*/ 0 w 4126201"/>
              <a:gd name="connsiteY0" fmla="*/ 3366027 h 3366027"/>
              <a:gd name="connsiteX1" fmla="*/ 2404151 w 4126201"/>
              <a:gd name="connsiteY1" fmla="*/ 0 h 3366027"/>
              <a:gd name="connsiteX2" fmla="*/ 4126201 w 4126201"/>
              <a:gd name="connsiteY2" fmla="*/ 0 h 3366027"/>
              <a:gd name="connsiteX3" fmla="*/ 1722050 w 4126201"/>
              <a:gd name="connsiteY3" fmla="*/ 3366027 h 3366027"/>
              <a:gd name="connsiteX4" fmla="*/ 0 w 4126201"/>
              <a:gd name="connsiteY4"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0 w 4126201"/>
              <a:gd name="connsiteY5"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1485314 w 4126201"/>
              <a:gd name="connsiteY5" fmla="*/ 3361627 h 3366027"/>
              <a:gd name="connsiteX6" fmla="*/ 0 w 4126201"/>
              <a:gd name="connsiteY6" fmla="*/ 3366027 h 3366027"/>
              <a:gd name="connsiteX0" fmla="*/ 0 w 2640887"/>
              <a:gd name="connsiteY0" fmla="*/ 3361627 h 3366027"/>
              <a:gd name="connsiteX1" fmla="*/ 0 w 2640887"/>
              <a:gd name="connsiteY1" fmla="*/ 1273294 h 3366027"/>
              <a:gd name="connsiteX2" fmla="*/ 918837 w 2640887"/>
              <a:gd name="connsiteY2" fmla="*/ 0 h 3366027"/>
              <a:gd name="connsiteX3" fmla="*/ 2640887 w 2640887"/>
              <a:gd name="connsiteY3" fmla="*/ 0 h 3366027"/>
              <a:gd name="connsiteX4" fmla="*/ 236736 w 2640887"/>
              <a:gd name="connsiteY4" fmla="*/ 3366027 h 3366027"/>
              <a:gd name="connsiteX5" fmla="*/ 0 w 2640887"/>
              <a:gd name="connsiteY5" fmla="*/ 3361627 h 3366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0887" h="3366027">
                <a:moveTo>
                  <a:pt x="0" y="3361627"/>
                </a:moveTo>
                <a:lnTo>
                  <a:pt x="0" y="1273294"/>
                </a:lnTo>
                <a:lnTo>
                  <a:pt x="918837" y="0"/>
                </a:lnTo>
                <a:lnTo>
                  <a:pt x="2640887" y="0"/>
                </a:lnTo>
                <a:lnTo>
                  <a:pt x="236736" y="3366027"/>
                </a:lnTo>
                <a:lnTo>
                  <a:pt x="0" y="3361627"/>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2" name="평행 사변형 43">
            <a:extLst>
              <a:ext uri="{FF2B5EF4-FFF2-40B4-BE49-F238E27FC236}">
                <a16:creationId xmlns:a16="http://schemas.microsoft.com/office/drawing/2014/main" id="{E528B735-BBBA-4C28-A7BF-4C8EEC61421A}"/>
              </a:ext>
            </a:extLst>
          </p:cNvPr>
          <p:cNvSpPr/>
          <p:nvPr/>
        </p:nvSpPr>
        <p:spPr>
          <a:xfrm>
            <a:off x="9534326" y="717197"/>
            <a:ext cx="2660815" cy="3880954"/>
          </a:xfrm>
          <a:custGeom>
            <a:avLst/>
            <a:gdLst>
              <a:gd name="connsiteX0" fmla="*/ 0 w 4372592"/>
              <a:gd name="connsiteY0" fmla="*/ 3874670 h 3874670"/>
              <a:gd name="connsiteX1" fmla="*/ 2644269 w 4372592"/>
              <a:gd name="connsiteY1" fmla="*/ 0 h 3874670"/>
              <a:gd name="connsiteX2" fmla="*/ 4372592 w 4372592"/>
              <a:gd name="connsiteY2" fmla="*/ 0 h 3874670"/>
              <a:gd name="connsiteX3" fmla="*/ 1728323 w 4372592"/>
              <a:gd name="connsiteY3" fmla="*/ 3874670 h 3874670"/>
              <a:gd name="connsiteX4" fmla="*/ 0 w 4372592"/>
              <a:gd name="connsiteY4" fmla="*/ 3874670 h 3874670"/>
              <a:gd name="connsiteX0" fmla="*/ 0 w 4372592"/>
              <a:gd name="connsiteY0" fmla="*/ 3874670 h 3874670"/>
              <a:gd name="connsiteX1" fmla="*/ 2644269 w 4372592"/>
              <a:gd name="connsiteY1" fmla="*/ 0 h 3874670"/>
              <a:gd name="connsiteX2" fmla="*/ 4372592 w 4372592"/>
              <a:gd name="connsiteY2" fmla="*/ 0 h 3874670"/>
              <a:gd name="connsiteX3" fmla="*/ 2660815 w 4372592"/>
              <a:gd name="connsiteY3" fmla="*/ 2516197 h 3874670"/>
              <a:gd name="connsiteX4" fmla="*/ 1728323 w 4372592"/>
              <a:gd name="connsiteY4" fmla="*/ 3874670 h 3874670"/>
              <a:gd name="connsiteX5" fmla="*/ 0 w 4372592"/>
              <a:gd name="connsiteY5" fmla="*/ 3874670 h 3874670"/>
              <a:gd name="connsiteX0" fmla="*/ 0 w 4372592"/>
              <a:gd name="connsiteY0" fmla="*/ 3880954 h 3880954"/>
              <a:gd name="connsiteX1" fmla="*/ 2656838 w 4372592"/>
              <a:gd name="connsiteY1" fmla="*/ 0 h 3880954"/>
              <a:gd name="connsiteX2" fmla="*/ 4372592 w 4372592"/>
              <a:gd name="connsiteY2" fmla="*/ 6284 h 3880954"/>
              <a:gd name="connsiteX3" fmla="*/ 2660815 w 4372592"/>
              <a:gd name="connsiteY3" fmla="*/ 2522481 h 3880954"/>
              <a:gd name="connsiteX4" fmla="*/ 1728323 w 4372592"/>
              <a:gd name="connsiteY4" fmla="*/ 3880954 h 3880954"/>
              <a:gd name="connsiteX5" fmla="*/ 0 w 4372592"/>
              <a:gd name="connsiteY5" fmla="*/ 3880954 h 3880954"/>
              <a:gd name="connsiteX0" fmla="*/ 0 w 2660815"/>
              <a:gd name="connsiteY0" fmla="*/ 3880954 h 3880954"/>
              <a:gd name="connsiteX1" fmla="*/ 2656838 w 2660815"/>
              <a:gd name="connsiteY1" fmla="*/ 0 h 3880954"/>
              <a:gd name="connsiteX2" fmla="*/ 2660815 w 2660815"/>
              <a:gd name="connsiteY2" fmla="*/ 2522481 h 3880954"/>
              <a:gd name="connsiteX3" fmla="*/ 1728323 w 2660815"/>
              <a:gd name="connsiteY3" fmla="*/ 3880954 h 3880954"/>
              <a:gd name="connsiteX4" fmla="*/ 0 w 2660815"/>
              <a:gd name="connsiteY4" fmla="*/ 3880954 h 3880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0815" h="3880954">
                <a:moveTo>
                  <a:pt x="0" y="3880954"/>
                </a:moveTo>
                <a:lnTo>
                  <a:pt x="2656838" y="0"/>
                </a:lnTo>
                <a:cubicBezTo>
                  <a:pt x="2658164" y="840827"/>
                  <a:pt x="2659489" y="1681654"/>
                  <a:pt x="2660815" y="2522481"/>
                </a:cubicBezTo>
                <a:lnTo>
                  <a:pt x="1728323" y="3880954"/>
                </a:lnTo>
                <a:lnTo>
                  <a:pt x="0" y="3880954"/>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3" name="평행 사변형 302">
            <a:extLst>
              <a:ext uri="{FF2B5EF4-FFF2-40B4-BE49-F238E27FC236}">
                <a16:creationId xmlns:a16="http://schemas.microsoft.com/office/drawing/2014/main" id="{AE3B2163-B795-4F51-B265-68D6D6932944}"/>
              </a:ext>
            </a:extLst>
          </p:cNvPr>
          <p:cNvSpPr/>
          <p:nvPr/>
        </p:nvSpPr>
        <p:spPr>
          <a:xfrm>
            <a:off x="3065982" y="2511232"/>
            <a:ext cx="3884115" cy="3168541"/>
          </a:xfrm>
          <a:prstGeom prst="parallelogram">
            <a:avLst>
              <a:gd name="adj" fmla="val 6824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4" name="평행 사변형 303">
            <a:extLst>
              <a:ext uri="{FF2B5EF4-FFF2-40B4-BE49-F238E27FC236}">
                <a16:creationId xmlns:a16="http://schemas.microsoft.com/office/drawing/2014/main" id="{8A0D4F74-33AE-4E7A-80FB-C75F7EBC6A21}"/>
              </a:ext>
            </a:extLst>
          </p:cNvPr>
          <p:cNvSpPr/>
          <p:nvPr/>
        </p:nvSpPr>
        <p:spPr>
          <a:xfrm>
            <a:off x="5222097" y="2150691"/>
            <a:ext cx="3884115" cy="3168541"/>
          </a:xfrm>
          <a:prstGeom prst="parallelogram">
            <a:avLst>
              <a:gd name="adj" fmla="val 6824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5" name="평행 사변형 304">
            <a:extLst>
              <a:ext uri="{FF2B5EF4-FFF2-40B4-BE49-F238E27FC236}">
                <a16:creationId xmlns:a16="http://schemas.microsoft.com/office/drawing/2014/main" id="{04902E20-4C0C-4BCC-9E40-C21DE3445C39}"/>
              </a:ext>
            </a:extLst>
          </p:cNvPr>
          <p:cNvSpPr/>
          <p:nvPr/>
        </p:nvSpPr>
        <p:spPr>
          <a:xfrm>
            <a:off x="7378212" y="1790150"/>
            <a:ext cx="3884115" cy="3168541"/>
          </a:xfrm>
          <a:prstGeom prst="parallelogram">
            <a:avLst>
              <a:gd name="adj" fmla="val 6824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6" name="평행 사변형 305">
            <a:extLst>
              <a:ext uri="{FF2B5EF4-FFF2-40B4-BE49-F238E27FC236}">
                <a16:creationId xmlns:a16="http://schemas.microsoft.com/office/drawing/2014/main" id="{17DD89F6-1916-4143-9794-5A9564DA356D}"/>
              </a:ext>
            </a:extLst>
          </p:cNvPr>
          <p:cNvSpPr/>
          <p:nvPr/>
        </p:nvSpPr>
        <p:spPr>
          <a:xfrm>
            <a:off x="909868" y="2871772"/>
            <a:ext cx="3884115" cy="3168541"/>
          </a:xfrm>
          <a:prstGeom prst="parallelogram">
            <a:avLst>
              <a:gd name="adj" fmla="val 6824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7" name="Rectangle 46">
            <a:extLst>
              <a:ext uri="{FF2B5EF4-FFF2-40B4-BE49-F238E27FC236}">
                <a16:creationId xmlns:a16="http://schemas.microsoft.com/office/drawing/2014/main" id="{77374A1E-1EBF-4FC0-A252-2CB65988F02A}"/>
              </a:ext>
            </a:extLst>
          </p:cNvPr>
          <p:cNvSpPr/>
          <p:nvPr/>
        </p:nvSpPr>
        <p:spPr>
          <a:xfrm>
            <a:off x="623392" y="2674287"/>
            <a:ext cx="2228533" cy="3366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JO" b="1" dirty="0">
                <a:solidFill>
                  <a:schemeClr val="tx1"/>
                </a:solidFill>
                <a:latin typeface="Alexandria" pitchFamily="2" charset="-78"/>
                <a:cs typeface="Alexandria" pitchFamily="2" charset="-78"/>
              </a:rPr>
              <a:t>أبرز الحلول:</a:t>
            </a:r>
          </a:p>
          <a:p>
            <a:pPr algn="r" rtl="1">
              <a:lnSpc>
                <a:spcPct val="150000"/>
              </a:lnSpc>
              <a:spcAft>
                <a:spcPts val="800"/>
              </a:spcAft>
            </a:pPr>
            <a:r>
              <a:rPr lang="ar-JO" b="1" dirty="0">
                <a:solidFill>
                  <a:schemeClr val="tx1"/>
                </a:solidFill>
                <a:latin typeface="Alexandria" pitchFamily="2" charset="-78"/>
                <a:cs typeface="Alexandria" pitchFamily="2" charset="-78"/>
              </a:rPr>
              <a:t>إنشاء شركات استثمارية للمؤسسات التعليمية ومزارع إنتاجية .</a:t>
            </a:r>
          </a:p>
          <a:p>
            <a:pPr algn="r" rtl="1">
              <a:lnSpc>
                <a:spcPct val="150000"/>
              </a:lnSpc>
              <a:spcAft>
                <a:spcPts val="800"/>
              </a:spcAft>
            </a:pPr>
            <a:r>
              <a:rPr lang="ar-JO" b="1" dirty="0">
                <a:solidFill>
                  <a:schemeClr val="tx1"/>
                </a:solidFill>
                <a:latin typeface="Alexandria" pitchFamily="2" charset="-78"/>
                <a:cs typeface="Alexandria" pitchFamily="2" charset="-78"/>
              </a:rPr>
              <a:t>توفير أراض تجارية للمؤسسات التربوية الحكومية لاستثمارها في توفير الدعم المالي.</a:t>
            </a:r>
          </a:p>
          <a:p>
            <a:pPr algn="r" rtl="1">
              <a:lnSpc>
                <a:spcPct val="150000"/>
              </a:lnSpc>
              <a:spcAft>
                <a:spcPts val="800"/>
              </a:spcAft>
            </a:pPr>
            <a:r>
              <a:rPr lang="ar-JO" b="1" dirty="0">
                <a:solidFill>
                  <a:schemeClr val="tx1"/>
                </a:solidFill>
                <a:latin typeface="Alexandria" pitchFamily="2" charset="-78"/>
                <a:cs typeface="Alexandria" pitchFamily="2" charset="-78"/>
              </a:rPr>
              <a:t>اعتماد فكرة الجامعة المنتجة</a:t>
            </a:r>
          </a:p>
        </p:txBody>
      </p:sp>
      <p:sp>
        <p:nvSpPr>
          <p:cNvPr id="308" name="Rectangle 47">
            <a:extLst>
              <a:ext uri="{FF2B5EF4-FFF2-40B4-BE49-F238E27FC236}">
                <a16:creationId xmlns:a16="http://schemas.microsoft.com/office/drawing/2014/main" id="{E73218C6-ACD1-441D-B3F0-ECAA9E34FE82}"/>
              </a:ext>
            </a:extLst>
          </p:cNvPr>
          <p:cNvSpPr/>
          <p:nvPr/>
        </p:nvSpPr>
        <p:spPr>
          <a:xfrm>
            <a:off x="7348870" y="1790149"/>
            <a:ext cx="1942056" cy="322302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JO" sz="1600" b="1" dirty="0">
                <a:solidFill>
                  <a:schemeClr val="tx1"/>
                </a:solidFill>
                <a:latin typeface="Alexandria" pitchFamily="2" charset="-78"/>
                <a:cs typeface="Alexandria" pitchFamily="2" charset="-78"/>
              </a:rPr>
              <a:t>إن </a:t>
            </a:r>
            <a:r>
              <a:rPr lang="ar-SA" sz="1600" b="1" dirty="0">
                <a:solidFill>
                  <a:schemeClr val="tx1"/>
                </a:solidFill>
                <a:latin typeface="Alexandria" pitchFamily="2" charset="-78"/>
                <a:cs typeface="Alexandria" pitchFamily="2" charset="-78"/>
              </a:rPr>
              <a:t>الاستثمار في مجال التعليم هو استثمار طويل الأجل لا تظهر نتائجه سريعًا</a:t>
            </a:r>
            <a:r>
              <a:rPr lang="ar-JO" sz="1600" b="1" dirty="0">
                <a:solidFill>
                  <a:schemeClr val="tx1"/>
                </a:solidFill>
                <a:latin typeface="Alexandria" pitchFamily="2" charset="-78"/>
                <a:cs typeface="Alexandria" pitchFamily="2" charset="-78"/>
              </a:rPr>
              <a:t> وله(مردود اقتصادي، مردود اجتماعي، وثقافي، وأمني)</a:t>
            </a:r>
            <a:endParaRPr lang="en-GB" sz="1600" b="1" dirty="0">
              <a:solidFill>
                <a:schemeClr val="tx1"/>
              </a:solidFill>
              <a:latin typeface="Alexandria" pitchFamily="2" charset="-78"/>
              <a:ea typeface="Calibri"/>
              <a:cs typeface="Alexandria" pitchFamily="2" charset="-78"/>
            </a:endParaRPr>
          </a:p>
        </p:txBody>
      </p:sp>
      <p:sp>
        <p:nvSpPr>
          <p:cNvPr id="309" name="Rectangle 48">
            <a:extLst>
              <a:ext uri="{FF2B5EF4-FFF2-40B4-BE49-F238E27FC236}">
                <a16:creationId xmlns:a16="http://schemas.microsoft.com/office/drawing/2014/main" id="{5410C9F6-E540-4910-9293-EDA01BC10ABF}"/>
              </a:ext>
            </a:extLst>
          </p:cNvPr>
          <p:cNvSpPr/>
          <p:nvPr/>
        </p:nvSpPr>
        <p:spPr>
          <a:xfrm>
            <a:off x="5159896" y="2511232"/>
            <a:ext cx="2004257" cy="280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endParaRPr lang="en-GB" sz="1600" b="1" dirty="0">
              <a:latin typeface="Calibri"/>
              <a:ea typeface="Calibri"/>
              <a:cs typeface="Arial"/>
            </a:endParaRPr>
          </a:p>
        </p:txBody>
      </p:sp>
      <p:sp>
        <p:nvSpPr>
          <p:cNvPr id="310" name="Rectangle 49">
            <a:extLst>
              <a:ext uri="{FF2B5EF4-FFF2-40B4-BE49-F238E27FC236}">
                <a16:creationId xmlns:a16="http://schemas.microsoft.com/office/drawing/2014/main" id="{F725A9D9-F28A-490B-93F5-370FBAC2A7BD}"/>
              </a:ext>
            </a:extLst>
          </p:cNvPr>
          <p:cNvSpPr/>
          <p:nvPr/>
        </p:nvSpPr>
        <p:spPr>
          <a:xfrm>
            <a:off x="2951751" y="2150692"/>
            <a:ext cx="2160240" cy="352908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Aft>
                <a:spcPts val="800"/>
              </a:spcAft>
            </a:pPr>
            <a:r>
              <a:rPr lang="ar-JO" sz="1600" b="1" dirty="0">
                <a:solidFill>
                  <a:srgbClr val="000000"/>
                </a:solidFill>
                <a:latin typeface="Alexandria" pitchFamily="2" charset="-78"/>
                <a:ea typeface="Calibri"/>
                <a:cs typeface="Alexandria" pitchFamily="2" charset="-78"/>
              </a:rPr>
              <a:t>أبرز التحديات:</a:t>
            </a:r>
          </a:p>
          <a:p>
            <a:pPr algn="r" rtl="1">
              <a:spcAft>
                <a:spcPts val="800"/>
              </a:spcAft>
            </a:pPr>
            <a:r>
              <a:rPr lang="ar-JO" sz="1600" b="1" dirty="0">
                <a:solidFill>
                  <a:srgbClr val="000000"/>
                </a:solidFill>
                <a:latin typeface="Alexandria" pitchFamily="2" charset="-78"/>
                <a:ea typeface="Calibri"/>
                <a:cs typeface="Alexandria" pitchFamily="2" charset="-78"/>
              </a:rPr>
              <a:t>الطلب الاجتماعي المتزايد على التعليم العالي .</a:t>
            </a:r>
          </a:p>
          <a:p>
            <a:pPr algn="r" rtl="1">
              <a:spcAft>
                <a:spcPts val="800"/>
              </a:spcAft>
            </a:pPr>
            <a:r>
              <a:rPr lang="ar-JO" sz="1600" b="1" dirty="0">
                <a:solidFill>
                  <a:srgbClr val="000000"/>
                </a:solidFill>
                <a:latin typeface="Alexandria" pitchFamily="2" charset="-78"/>
                <a:ea typeface="Calibri"/>
                <a:cs typeface="Alexandria" pitchFamily="2" charset="-78"/>
              </a:rPr>
              <a:t> - الأوضاع الاقتصادية الصعبة التي تعاني منها معظم دول العالم.</a:t>
            </a:r>
          </a:p>
          <a:p>
            <a:pPr algn="r" rtl="1">
              <a:spcAft>
                <a:spcPts val="800"/>
              </a:spcAft>
            </a:pPr>
            <a:r>
              <a:rPr lang="ar-JO" sz="1600" b="1" dirty="0">
                <a:solidFill>
                  <a:srgbClr val="000000"/>
                </a:solidFill>
                <a:latin typeface="Alexandria" pitchFamily="2" charset="-78"/>
                <a:ea typeface="Calibri"/>
                <a:cs typeface="Alexandria" pitchFamily="2" charset="-78"/>
              </a:rPr>
              <a:t> - النمو السكاني غير المتناسب مع الموارد المالية.</a:t>
            </a:r>
          </a:p>
          <a:p>
            <a:pPr algn="r" rtl="1">
              <a:spcAft>
                <a:spcPts val="800"/>
              </a:spcAft>
            </a:pPr>
            <a:r>
              <a:rPr lang="ar-JO" sz="1600" b="1" dirty="0">
                <a:solidFill>
                  <a:srgbClr val="000000"/>
                </a:solidFill>
                <a:latin typeface="Alexandria" pitchFamily="2" charset="-78"/>
                <a:ea typeface="Calibri"/>
                <a:cs typeface="Alexandria" pitchFamily="2" charset="-78"/>
              </a:rPr>
              <a:t> - سوء إدارة الموارد المالية.</a:t>
            </a:r>
          </a:p>
        </p:txBody>
      </p:sp>
      <p:sp>
        <p:nvSpPr>
          <p:cNvPr id="311" name="Rectangle 50">
            <a:extLst>
              <a:ext uri="{FF2B5EF4-FFF2-40B4-BE49-F238E27FC236}">
                <a16:creationId xmlns:a16="http://schemas.microsoft.com/office/drawing/2014/main" id="{54C3194C-624F-46BE-A405-EC1797DE44B0}"/>
              </a:ext>
            </a:extLst>
          </p:cNvPr>
          <p:cNvSpPr/>
          <p:nvPr/>
        </p:nvSpPr>
        <p:spPr>
          <a:xfrm>
            <a:off x="9534326" y="1294571"/>
            <a:ext cx="1890265" cy="33035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eaLnBrk="0" fontAlgn="base" hangingPunct="0">
              <a:spcBef>
                <a:spcPct val="0"/>
              </a:spcBef>
              <a:spcAft>
                <a:spcPct val="0"/>
              </a:spcAft>
            </a:pPr>
            <a:r>
              <a:rPr lang="ar-SA" sz="1600" b="1" dirty="0">
                <a:solidFill>
                  <a:schemeClr val="tx1"/>
                </a:solidFill>
                <a:latin typeface="Alexandria" pitchFamily="2" charset="-78"/>
                <a:cs typeface="Alexandria" pitchFamily="2" charset="-78"/>
              </a:rPr>
              <a:t>التمويل </a:t>
            </a:r>
            <a:r>
              <a:rPr lang="ar-JO" sz="1600" b="1" dirty="0">
                <a:solidFill>
                  <a:schemeClr val="tx1"/>
                </a:solidFill>
                <a:latin typeface="Alexandria" pitchFamily="2" charset="-78"/>
                <a:cs typeface="Alexandria" pitchFamily="2" charset="-78"/>
              </a:rPr>
              <a:t>في ا</a:t>
            </a:r>
            <a:r>
              <a:rPr lang="ar-SA" sz="1600" b="1" dirty="0">
                <a:solidFill>
                  <a:schemeClr val="tx1"/>
                </a:solidFill>
                <a:latin typeface="Alexandria" pitchFamily="2" charset="-78"/>
                <a:cs typeface="Alexandria" pitchFamily="2" charset="-78"/>
              </a:rPr>
              <a:t>لتعليم </a:t>
            </a:r>
            <a:r>
              <a:rPr lang="ar-JO" sz="1600" b="1" dirty="0">
                <a:solidFill>
                  <a:schemeClr val="tx1"/>
                </a:solidFill>
                <a:latin typeface="Alexandria" pitchFamily="2" charset="-78"/>
                <a:cs typeface="Alexandria" pitchFamily="2" charset="-78"/>
              </a:rPr>
              <a:t>هو إ</a:t>
            </a:r>
            <a:r>
              <a:rPr lang="ar-SA" sz="1600" b="1" dirty="0">
                <a:solidFill>
                  <a:schemeClr val="tx1"/>
                </a:solidFill>
                <a:latin typeface="Alexandria" pitchFamily="2" charset="-78"/>
                <a:cs typeface="Alexandria" pitchFamily="2" charset="-78"/>
              </a:rPr>
              <a:t>يجاد مصادر مالية قادرة على تغطية احتياجات المؤسسة التعليمية كاملة حتى تتمكن من تحقيق أهدافها ورسالتها التربوية والبحثية والاقتصادية</a:t>
            </a:r>
            <a:endParaRPr lang="ar-JO" sz="1600" b="1" dirty="0">
              <a:solidFill>
                <a:schemeClr val="tx1"/>
              </a:solidFill>
              <a:latin typeface="Alexandria" pitchFamily="2" charset="-78"/>
              <a:cs typeface="Alexandria" pitchFamily="2" charset="-78"/>
            </a:endParaRPr>
          </a:p>
        </p:txBody>
      </p:sp>
      <p:sp>
        <p:nvSpPr>
          <p:cNvPr id="2" name="Rectangle 1"/>
          <p:cNvSpPr/>
          <p:nvPr/>
        </p:nvSpPr>
        <p:spPr>
          <a:xfrm>
            <a:off x="5232324" y="1611358"/>
            <a:ext cx="2035781" cy="4247317"/>
          </a:xfrm>
          <a:prstGeom prst="rect">
            <a:avLst/>
          </a:prstGeom>
          <a:solidFill>
            <a:schemeClr val="bg1"/>
          </a:solidFill>
        </p:spPr>
        <p:txBody>
          <a:bodyPr wrap="square">
            <a:spAutoFit/>
          </a:bodyPr>
          <a:lstStyle/>
          <a:p>
            <a:pPr algn="r" rtl="1"/>
            <a:r>
              <a:rPr lang="ar-SA" sz="1800" b="1" dirty="0">
                <a:latin typeface="Alexandria" pitchFamily="2" charset="-78"/>
                <a:ea typeface="Calibri"/>
                <a:cs typeface="Alexandria" pitchFamily="2" charset="-78"/>
              </a:rPr>
              <a:t>اقتصاديات التعليم هي علم يبحث عن </a:t>
            </a:r>
            <a:r>
              <a:rPr lang="ar-JO" sz="1800" b="1" dirty="0">
                <a:latin typeface="Alexandria" pitchFamily="2" charset="-78"/>
                <a:ea typeface="Calibri"/>
                <a:cs typeface="Alexandria" pitchFamily="2" charset="-78"/>
              </a:rPr>
              <a:t>أ</a:t>
            </a:r>
            <a:r>
              <a:rPr lang="ar-SA" sz="1800" b="1" dirty="0">
                <a:latin typeface="Alexandria" pitchFamily="2" charset="-78"/>
                <a:ea typeface="Calibri"/>
                <a:cs typeface="Alexandria" pitchFamily="2" charset="-78"/>
              </a:rPr>
              <a:t>مثل الطرق لاستخدام المواردالتعليمية</a:t>
            </a:r>
            <a:endParaRPr lang="ar-JO" sz="1800" b="1" dirty="0">
              <a:latin typeface="Alexandria" pitchFamily="2" charset="-78"/>
              <a:ea typeface="Calibri"/>
              <a:cs typeface="Alexandria" pitchFamily="2" charset="-78"/>
            </a:endParaRPr>
          </a:p>
          <a:p>
            <a:pPr algn="r" rtl="1"/>
            <a:r>
              <a:rPr lang="ar-JO" sz="1800" b="1" dirty="0">
                <a:latin typeface="Alexandria" pitchFamily="2" charset="-78"/>
                <a:ea typeface="Calibri"/>
                <a:cs typeface="Alexandria" pitchFamily="2" charset="-78"/>
              </a:rPr>
              <a:t>كما أن</a:t>
            </a:r>
            <a:r>
              <a:rPr lang="ar-IQ" sz="1800" b="1" dirty="0">
                <a:latin typeface="Alexandria" pitchFamily="2" charset="-78"/>
                <a:ea typeface="Calibri"/>
                <a:cs typeface="Alexandria" pitchFamily="2" charset="-78"/>
              </a:rPr>
              <a:t>ا</a:t>
            </a:r>
            <a:r>
              <a:rPr lang="ar-JO" sz="1800" b="1" dirty="0">
                <a:latin typeface="Alexandria" pitchFamily="2" charset="-78"/>
                <a:ea typeface="Calibri"/>
                <a:cs typeface="Alexandria" pitchFamily="2" charset="-78"/>
              </a:rPr>
              <a:t> ا</a:t>
            </a:r>
            <a:r>
              <a:rPr lang="ar-IQ" sz="1800" b="1" dirty="0">
                <a:latin typeface="Alexandria" pitchFamily="2" charset="-78"/>
                <a:ea typeface="Calibri"/>
                <a:cs typeface="Alexandria" pitchFamily="2" charset="-78"/>
              </a:rPr>
              <a:t>لعلاقة  بين التعليم </a:t>
            </a:r>
            <a:r>
              <a:rPr lang="ar-JO" sz="1800" b="1" dirty="0">
                <a:latin typeface="Alexandria" pitchFamily="2" charset="-78"/>
                <a:ea typeface="Calibri"/>
                <a:cs typeface="Alexandria" pitchFamily="2" charset="-78"/>
              </a:rPr>
              <a:t> </a:t>
            </a:r>
            <a:r>
              <a:rPr lang="ar-IQ" sz="1800" b="1" dirty="0">
                <a:latin typeface="Alexandria" pitchFamily="2" charset="-78"/>
                <a:ea typeface="Calibri"/>
                <a:cs typeface="Alexandria" pitchFamily="2" charset="-78"/>
              </a:rPr>
              <a:t>والتنمية الاقتصادية مترابطة بقوة، إذ أن التعليم يُعد الأداة الرئيسة في تطوير وتنمية العنصر البشري</a:t>
            </a:r>
            <a:endParaRPr lang="ar-JO" sz="1800" dirty="0">
              <a:latin typeface="Alexandria" pitchFamily="2" charset="-78"/>
              <a:ea typeface="Calibri"/>
              <a:cs typeface="Alexandria" pitchFamily="2" charset="-78"/>
            </a:endParaRPr>
          </a:p>
        </p:txBody>
      </p:sp>
      <p:pic>
        <p:nvPicPr>
          <p:cNvPr id="5" name="Graphic 21">
            <a:extLst>
              <a:ext uri="{FF2B5EF4-FFF2-40B4-BE49-F238E27FC236}">
                <a16:creationId xmlns:a16="http://schemas.microsoft.com/office/drawing/2014/main" id="{0F8CEB8A-F68F-20F8-4433-413777BBE8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Tree>
    <p:extLst>
      <p:ext uri="{BB962C8B-B14F-4D97-AF65-F5344CB8AC3E}">
        <p14:creationId xmlns:p14="http://schemas.microsoft.com/office/powerpoint/2010/main" val="26626820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flipH="1">
            <a:off x="6096000" y="2924944"/>
            <a:ext cx="6096000" cy="393305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Picture 2">
            <a:extLst>
              <a:ext uri="{FF2B5EF4-FFF2-40B4-BE49-F238E27FC236}">
                <a16:creationId xmlns:a16="http://schemas.microsoft.com/office/drawing/2014/main" id="{02DF6529-9851-1C88-4FF2-03040F8193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250" y="1763376"/>
            <a:ext cx="4799285" cy="4597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a:extLst>
              <a:ext uri="{FF2B5EF4-FFF2-40B4-BE49-F238E27FC236}">
                <a16:creationId xmlns:a16="http://schemas.microsoft.com/office/drawing/2014/main" id="{88A211DA-2A2C-D14D-5479-C4F46477EB51}"/>
              </a:ext>
            </a:extLst>
          </p:cNvPr>
          <p:cNvSpPr/>
          <p:nvPr/>
        </p:nvSpPr>
        <p:spPr>
          <a:xfrm>
            <a:off x="5879976" y="2089398"/>
            <a:ext cx="5008418" cy="1938992"/>
          </a:xfrm>
          <a:prstGeom prst="rect">
            <a:avLst/>
          </a:prstGeom>
        </p:spPr>
        <p:txBody>
          <a:bodyPr wrap="square">
            <a:spAutoFit/>
          </a:bodyPr>
          <a:lstStyle/>
          <a:p>
            <a:pPr algn="just" rtl="1"/>
            <a:r>
              <a:rPr lang="ar-JO" sz="2400" b="1" dirty="0">
                <a:solidFill>
                  <a:schemeClr val="tx1"/>
                </a:solidFill>
                <a:latin typeface="Alexandria" pitchFamily="2" charset="-78"/>
                <a:cs typeface="Alexandria" pitchFamily="2" charset="-78"/>
              </a:rPr>
              <a:t>لا يوجد استثمار آخر يحقق عائدًا كبيرًا مثل الاستثمار في التعليم </a:t>
            </a:r>
            <a:r>
              <a:rPr lang="ar-AE" sz="2400" b="1" dirty="0">
                <a:solidFill>
                  <a:schemeClr val="tx1"/>
                </a:solidFill>
                <a:latin typeface="Alexandria" pitchFamily="2" charset="-78"/>
                <a:cs typeface="Alexandria" pitchFamily="2" charset="-78"/>
              </a:rPr>
              <a:t>ف</a:t>
            </a:r>
            <a:r>
              <a:rPr lang="ar-JO" sz="2400" b="1" dirty="0">
                <a:solidFill>
                  <a:schemeClr val="tx1"/>
                </a:solidFill>
                <a:latin typeface="Alexandria" pitchFamily="2" charset="-78"/>
                <a:cs typeface="Alexandria" pitchFamily="2" charset="-78"/>
              </a:rPr>
              <a:t>القوة العاملة المتعلمة هي أساس كل مجتمع ومستقبل كل اقتصاد.</a:t>
            </a:r>
          </a:p>
        </p:txBody>
      </p:sp>
      <p:sp>
        <p:nvSpPr>
          <p:cNvPr id="5" name="Google Shape;114;p1">
            <a:extLst>
              <a:ext uri="{FF2B5EF4-FFF2-40B4-BE49-F238E27FC236}">
                <a16:creationId xmlns:a16="http://schemas.microsoft.com/office/drawing/2014/main" id="{E165B600-68CA-746D-615E-6D2D1D7C342D}"/>
              </a:ext>
            </a:extLst>
          </p:cNvPr>
          <p:cNvSpPr txBox="1"/>
          <p:nvPr/>
        </p:nvSpPr>
        <p:spPr>
          <a:xfrm>
            <a:off x="3935760" y="320980"/>
            <a:ext cx="3888432" cy="1200288"/>
          </a:xfrm>
          <a:prstGeom prst="rect">
            <a:avLst/>
          </a:prstGeom>
          <a:solidFill>
            <a:schemeClr val="tx1"/>
          </a:solid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400" b="1" dirty="0">
                <a:solidFill>
                  <a:schemeClr val="bg1"/>
                </a:solidFill>
                <a:latin typeface="Alexandria" pitchFamily="2" charset="-78"/>
                <a:cs typeface="Alexandria" pitchFamily="2" charset="-78"/>
                <a:sym typeface="Tajawal Medium"/>
              </a:rPr>
              <a:t>الموضوع القادم</a:t>
            </a:r>
          </a:p>
          <a:p>
            <a:pPr lvl="0" algn="ctr"/>
            <a:r>
              <a:rPr lang="ar-JO" sz="2400" b="1" dirty="0">
                <a:solidFill>
                  <a:schemeClr val="bg1"/>
                </a:solidFill>
                <a:latin typeface="Alexandria" pitchFamily="2" charset="-78"/>
                <a:cs typeface="Alexandria" pitchFamily="2" charset="-78"/>
                <a:sym typeface="Tajawal Medium"/>
              </a:rPr>
              <a:t>المستحدثات التكنولوجية والتعليم الالكتروني</a:t>
            </a:r>
          </a:p>
        </p:txBody>
      </p:sp>
      <p:sp>
        <p:nvSpPr>
          <p:cNvPr id="6" name="Google Shape;114;p1">
            <a:extLst>
              <a:ext uri="{FF2B5EF4-FFF2-40B4-BE49-F238E27FC236}">
                <a16:creationId xmlns:a16="http://schemas.microsoft.com/office/drawing/2014/main" id="{F505226A-57D9-C2C9-1DA4-0717C6EAA2A9}"/>
              </a:ext>
            </a:extLst>
          </p:cNvPr>
          <p:cNvSpPr txBox="1"/>
          <p:nvPr/>
        </p:nvSpPr>
        <p:spPr>
          <a:xfrm>
            <a:off x="8756460" y="5135031"/>
            <a:ext cx="3400436" cy="830956"/>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1600" b="1" dirty="0">
                <a:solidFill>
                  <a:schemeClr val="bg1"/>
                </a:solidFill>
                <a:latin typeface="Alexandria" pitchFamily="2" charset="-78"/>
                <a:cs typeface="Alexandria" pitchFamily="2" charset="-78"/>
                <a:sym typeface="Tajawal Medium"/>
              </a:rPr>
              <a:t>الدكتورة: وردة محمود أبو كلوب</a:t>
            </a:r>
          </a:p>
          <a:p>
            <a:pPr marL="0" marR="0" lvl="0" indent="0" algn="ctr" rtl="0">
              <a:spcBef>
                <a:spcPts val="0"/>
              </a:spcBef>
              <a:spcAft>
                <a:spcPts val="0"/>
              </a:spcAft>
              <a:buNone/>
            </a:pPr>
            <a:r>
              <a:rPr lang="ar-JO" sz="1600" b="1" dirty="0">
                <a:solidFill>
                  <a:schemeClr val="bg1"/>
                </a:solidFill>
                <a:latin typeface="Alexandria" pitchFamily="2" charset="-78"/>
                <a:cs typeface="Alexandria" pitchFamily="2" charset="-78"/>
                <a:sym typeface="Tajawal Medium"/>
              </a:rPr>
              <a:t>اتجاهات معاصرة في القيادة التربوية</a:t>
            </a:r>
            <a:endParaRPr sz="1600" b="1" dirty="0">
              <a:solidFill>
                <a:schemeClr val="bg1"/>
              </a:solidFill>
              <a:latin typeface="Alexandria" pitchFamily="2" charset="-78"/>
              <a:cs typeface="Alexandria" pitchFamily="2" charset="-78"/>
            </a:endParaRPr>
          </a:p>
        </p:txBody>
      </p:sp>
      <p:sp>
        <p:nvSpPr>
          <p:cNvPr id="7" name="Rectangle 6">
            <a:extLst>
              <a:ext uri="{FF2B5EF4-FFF2-40B4-BE49-F238E27FC236}">
                <a16:creationId xmlns:a16="http://schemas.microsoft.com/office/drawing/2014/main" id="{CB993CFF-8ABD-A7EB-EA04-0A255649D1E6}"/>
              </a:ext>
            </a:extLst>
          </p:cNvPr>
          <p:cNvSpPr/>
          <p:nvPr/>
        </p:nvSpPr>
        <p:spPr>
          <a:xfrm>
            <a:off x="1919536" y="6418208"/>
            <a:ext cx="1151277" cy="307777"/>
          </a:xfrm>
          <a:prstGeom prst="rect">
            <a:avLst/>
          </a:prstGeom>
        </p:spPr>
        <p:txBody>
          <a:bodyPr wrap="none">
            <a:spAutoFit/>
          </a:bodyPr>
          <a:lstStyle/>
          <a:p>
            <a:r>
              <a:rPr lang="en-GB" b="1" dirty="0">
                <a:solidFill>
                  <a:schemeClr val="tx1"/>
                </a:solidFill>
              </a:rPr>
              <a:t>Brad Henry</a:t>
            </a:r>
            <a:endParaRPr lang="en-GB"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7.8"/>
</p:tagLst>
</file>

<file path=ppt/tags/tag2.xml><?xml version="1.0" encoding="utf-8"?>
<p:tagLst xmlns:a="http://schemas.openxmlformats.org/drawingml/2006/main" xmlns:r="http://schemas.openxmlformats.org/officeDocument/2006/relationships" xmlns:p="http://schemas.openxmlformats.org/presentationml/2006/main">
  <p:tag name="TIMING" val="|0.8|1.8"/>
</p:tagLst>
</file>

<file path=ppt/tags/tag3.xml><?xml version="1.0" encoding="utf-8"?>
<p:tagLst xmlns:a="http://schemas.openxmlformats.org/drawingml/2006/main" xmlns:r="http://schemas.openxmlformats.org/officeDocument/2006/relationships" xmlns:p="http://schemas.openxmlformats.org/presentationml/2006/main">
  <p:tag name="TIMING" val="|0|12.1|6.4"/>
</p:tagLst>
</file>

<file path=ppt/tags/tag4.xml><?xml version="1.0" encoding="utf-8"?>
<p:tagLst xmlns:a="http://schemas.openxmlformats.org/drawingml/2006/main" xmlns:r="http://schemas.openxmlformats.org/officeDocument/2006/relationships" xmlns:p="http://schemas.openxmlformats.org/presentationml/2006/main">
  <p:tag name="TIMING" val="|16.2"/>
</p:tagLst>
</file>

<file path=ppt/tags/tag5.xml><?xml version="1.0" encoding="utf-8"?>
<p:tagLst xmlns:a="http://schemas.openxmlformats.org/drawingml/2006/main" xmlns:r="http://schemas.openxmlformats.org/officeDocument/2006/relationships" xmlns:p="http://schemas.openxmlformats.org/presentationml/2006/main">
  <p:tag name="TIMING" val="|0.8|1.8"/>
</p:tagLst>
</file>

<file path=ppt/tags/tag6.xml><?xml version="1.0" encoding="utf-8"?>
<p:tagLst xmlns:a="http://schemas.openxmlformats.org/drawingml/2006/main" xmlns:r="http://schemas.openxmlformats.org/officeDocument/2006/relationships" xmlns:p="http://schemas.openxmlformats.org/presentationml/2006/main">
  <p:tag name="TIMING" val="|10|5.2|20.5"/>
</p:tagLst>
</file>

<file path=ppt/tags/tag7.xml><?xml version="1.0" encoding="utf-8"?>
<p:tagLst xmlns:a="http://schemas.openxmlformats.org/drawingml/2006/main" xmlns:r="http://schemas.openxmlformats.org/officeDocument/2006/relationships" xmlns:p="http://schemas.openxmlformats.org/presentationml/2006/main">
  <p:tag name="TIMING" val="|30.7|4.7|16.6|5.3|1.3"/>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4EB7CA-EF4A-4A01-B328-525A0548E8C2}"/>
</file>

<file path=customXml/itemProps2.xml><?xml version="1.0" encoding="utf-8"?>
<ds:datastoreItem xmlns:ds="http://schemas.openxmlformats.org/officeDocument/2006/customXml" ds:itemID="{1C016CCA-5008-4039-A235-06CD4968B485}"/>
</file>

<file path=customXml/itemProps3.xml><?xml version="1.0" encoding="utf-8"?>
<ds:datastoreItem xmlns:ds="http://schemas.openxmlformats.org/officeDocument/2006/customXml" ds:itemID="{D9AA530C-1480-41A0-A101-39151988A0C6}"/>
</file>

<file path=docProps/app.xml><?xml version="1.0" encoding="utf-8"?>
<Properties xmlns="http://schemas.openxmlformats.org/officeDocument/2006/extended-properties" xmlns:vt="http://schemas.openxmlformats.org/officeDocument/2006/docPropsVTypes">
  <TotalTime>26373</TotalTime>
  <Words>5305</Words>
  <Application>Microsoft Office PowerPoint</Application>
  <PresentationFormat>Widescreen</PresentationFormat>
  <Paragraphs>313</Paragraphs>
  <Slides>49</Slides>
  <Notes>24</Notes>
  <HiddenSlides>0</HiddenSlides>
  <MMClips>1</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49</vt:i4>
      </vt:variant>
    </vt:vector>
  </HeadingPairs>
  <TitlesOfParts>
    <vt:vector size="61" baseType="lpstr">
      <vt:lpstr>Arial</vt:lpstr>
      <vt:lpstr>Alexandria</vt:lpstr>
      <vt:lpstr>Wingdings</vt:lpstr>
      <vt:lpstr>Symbol</vt:lpstr>
      <vt:lpstr>Times New Roman</vt:lpstr>
      <vt:lpstr>Tajawal Medium</vt:lpstr>
      <vt:lpstr>Calibri</vt:lpstr>
      <vt:lpstr>Calibri Light</vt:lpstr>
      <vt:lpstr>Simplified Arabic</vt:lpstr>
      <vt:lpstr>Wingdings 3</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فكّر معي الآن: ما أهمية تمويل مؤسسات التعليم العالي في نظرك؟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فكّر معي الآن: ما الحكمة من الاستثمار في رأس المال البشري؟ </vt:lpstr>
      <vt:lpstr>الحكمة من الاستثمار في رأس المال البشري</vt:lpstr>
      <vt:lpstr>الاستثمار في التعليم من منظور متعدد الأبعاد</vt:lpstr>
      <vt:lpstr>الاستثمار في التعليم من منظور متعدد الأبعاد</vt:lpstr>
      <vt:lpstr>أهمية الاستثمار في التعليم</vt:lpstr>
      <vt:lpstr>أهمية الاستثمار في التعليم</vt:lpstr>
      <vt:lpstr>الأهمية الاجتماعية والثقافية للاستثمار في التعليم</vt:lpstr>
      <vt:lpstr>PowerPoint Presentation</vt:lpstr>
      <vt:lpstr>الأهمية الاقتصادية للاستثمار في التعليم</vt:lpstr>
      <vt:lpstr>PowerPoint Presentation</vt:lpstr>
      <vt:lpstr>PowerPoint Presentation</vt:lpstr>
      <vt:lpstr>PowerPoint Presentation</vt:lpstr>
      <vt:lpstr>PowerPoint Presentation</vt:lpstr>
      <vt:lpstr>PowerPoint Presentation</vt:lpstr>
      <vt:lpstr>PowerPoint Presentation</vt:lpstr>
      <vt:lpstr>التحديات التي تواجه التعليم العالي</vt:lpstr>
      <vt:lpstr>2- في مجال إدارة التعليم:</vt:lpstr>
      <vt:lpstr>3- في مجال التمويل:</vt:lpstr>
      <vt:lpstr>4- في مجال البحث العلمي:</vt:lpstr>
      <vt:lpstr>الحلول المقترحة لمواجهة التحديات</vt:lpstr>
      <vt:lpstr>الحلول المقترحة لمواجهة التحديات</vt:lpstr>
      <vt:lpstr>مقترحات لتوفير مصادر تمويل للاستثمار في التعليم الجامعي:</vt:lpstr>
      <vt:lpstr>مقترحات لتوفير مصادر تمويل للاستثمار في التعليم الجامعي:</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277</cp:revision>
  <dcterms:created xsi:type="dcterms:W3CDTF">2023-04-29T09:08:23Z</dcterms:created>
  <dcterms:modified xsi:type="dcterms:W3CDTF">2024-05-16T11:33:32Z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