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313" r:id="rId7"/>
    <p:sldId id="276" r:id="rId8"/>
    <p:sldId id="676" r:id="rId9"/>
    <p:sldId id="675" r:id="rId10"/>
    <p:sldId id="679" r:id="rId11"/>
    <p:sldId id="674" r:id="rId12"/>
    <p:sldId id="680" r:id="rId13"/>
    <p:sldId id="681" r:id="rId14"/>
    <p:sldId id="682" r:id="rId15"/>
    <p:sldId id="683" r:id="rId16"/>
    <p:sldId id="684" r:id="rId17"/>
    <p:sldId id="689" r:id="rId18"/>
    <p:sldId id="685" r:id="rId19"/>
    <p:sldId id="677" r:id="rId20"/>
    <p:sldId id="678" r:id="rId21"/>
    <p:sldId id="698" r:id="rId22"/>
    <p:sldId id="700" r:id="rId23"/>
    <p:sldId id="701" r:id="rId24"/>
    <p:sldId id="702" r:id="rId25"/>
    <p:sldId id="704" r:id="rId26"/>
    <p:sldId id="705" r:id="rId27"/>
    <p:sldId id="706" r:id="rId28"/>
    <p:sldId id="707" r:id="rId29"/>
    <p:sldId id="708" r:id="rId30"/>
    <p:sldId id="709" r:id="rId31"/>
    <p:sldId id="710" r:id="rId32"/>
    <p:sldId id="579" r:id="rId33"/>
    <p:sldId id="703" r:id="rId34"/>
    <p:sldId id="691" r:id="rId35"/>
    <p:sldId id="690" r:id="rId36"/>
    <p:sldId id="692" r:id="rId37"/>
    <p:sldId id="693" r:id="rId38"/>
    <p:sldId id="694" r:id="rId39"/>
    <p:sldId id="711" r:id="rId40"/>
    <p:sldId id="696" r:id="rId41"/>
    <p:sldId id="697" r:id="rId42"/>
    <p:sldId id="570"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676"/>
            <p14:sldId id="675"/>
            <p14:sldId id="679"/>
            <p14:sldId id="674"/>
            <p14:sldId id="680"/>
            <p14:sldId id="681"/>
            <p14:sldId id="682"/>
            <p14:sldId id="683"/>
            <p14:sldId id="684"/>
            <p14:sldId id="689"/>
            <p14:sldId id="685"/>
            <p14:sldId id="677"/>
            <p14:sldId id="678"/>
            <p14:sldId id="698"/>
            <p14:sldId id="700"/>
            <p14:sldId id="701"/>
            <p14:sldId id="702"/>
            <p14:sldId id="704"/>
            <p14:sldId id="705"/>
            <p14:sldId id="706"/>
            <p14:sldId id="707"/>
            <p14:sldId id="708"/>
            <p14:sldId id="709"/>
            <p14:sldId id="710"/>
            <p14:sldId id="579"/>
            <p14:sldId id="703"/>
            <p14:sldId id="691"/>
            <p14:sldId id="690"/>
            <p14:sldId id="692"/>
            <p14:sldId id="693"/>
            <p14:sldId id="694"/>
            <p14:sldId id="711"/>
            <p14:sldId id="696"/>
            <p14:sldId id="697"/>
            <p14:sldId id="57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6393C-DCF5-7DB5-959F-0AD9FDA3980F}" v="4" dt="2025-04-30T14:47:08.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8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287551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F0522-0B7A-74FD-FD38-735CFC5F17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7359C9-4E5E-9D38-6A34-78B5CFB508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D4830F-3E66-6801-7ABF-F765BFD50A3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847DA4D-77B0-9B43-E68C-42445CD76018}"/>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54379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2211B-EC4D-3F3D-E856-F4E4D93E51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003BCD-3314-D2E4-922B-C35AD9E1EF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46DDC1-81B8-55E7-7D72-06E56CCD9E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3CFED11-C6C7-743A-0B4E-2E339F2BB1DD}"/>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82127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38DF4-9C5A-015A-2B12-5E421F8224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C0A2B-DFFE-668D-30E8-8DF0FA3D4D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6DE33-2384-8E3C-5F9D-C525818289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CE0336-3CA5-1BDC-5B59-95E98571A7F3}"/>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070189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B14CC1-6261-768D-19DD-F02189816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4CBA2-F2C3-A4C7-AC70-E7F03C1F1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DB673A-6096-9A4A-A450-EB2C3D531D8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0B3246A-3067-221B-0A97-F8E96DE3E667}"/>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70140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62923-BDD8-9723-9F7C-9193440EBB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DE631D-85EA-2CC3-9402-7DBE397FE5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135559-76D8-CD85-7E31-84551A88F0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9E85F34-4EF0-56AA-D9BE-DDA1941325FC}"/>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025710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D6EB0-D487-6159-3F44-CB3CE9C006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65A12D-0E7E-0716-5C6D-481450FC90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D66AE0-A5B9-C904-9426-19F42E50872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DC97D4-04CB-D84D-B31C-9ECA31BD39B8}"/>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487726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5EAFB-2342-8C0E-0786-1B855F8182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62567-0B22-5371-0BA2-015AF259F3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F06E82-353B-1E09-BCF8-A30948C6625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EEF3297-AD23-4268-C902-08387A567B42}"/>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457675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8D56E-6622-519E-C63B-DB2896FAF2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BD63DF-1C47-FA7F-C2F2-E82DE00CA3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4FC67C-555F-6318-5E30-ED8F58264F9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5AB60D9-239E-B060-CD36-973712CB7B70}"/>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863246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F92A6-BE23-5AF7-9015-02F684BD97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A3A106-7486-1177-7EAB-EF0D7A011B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C066F5-C0DA-7BC1-E16D-8D45D01DF3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9734E30-12E1-500C-140D-E3D8E2403C8E}"/>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183117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E190D-A508-CDDE-566E-09726B253B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9A83A9-0185-0D36-6B51-4DCD42BCD8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0029AF-16BF-1F63-2560-A27C448B646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C4BA50E-F5A1-9B77-B0AA-6CB426F4455A}"/>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178276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7939E-D5F1-E41A-A4AB-729FBEA972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2B73B-5D5B-EF35-55DD-B9D56C877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A94E0C-3F90-7231-4214-580066559E9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821D6B4-95E7-81A6-CFE6-05CE7241289D}"/>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431430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3B5D4-D11F-6D13-38B7-1AF27AA4D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3D2DD6-065E-0790-3AD9-1E63DFB6C0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6AF242-6DA1-3361-512C-C91FE8C53B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55637B7-017B-837D-15FB-8EED209FEA8B}"/>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6970185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3AB54-C40A-A300-3069-0ECB270B49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F7E440-3C69-2D33-3A76-16A3BC3AA5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7EE722-C135-C5A7-59FC-F609257FF3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6538D44-35CE-32E0-2798-DF0A5042984B}"/>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7120983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78C2E-43C9-682C-DF47-C56307F966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BFDB5A-21BB-3703-1DBF-71C62D8D85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2BC681-C5D7-0F50-1319-7868887B809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565112A-ACE4-5610-0339-32395B6AF1C6}"/>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829987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FDFF4-80D7-1CD0-3270-C55D253BFE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95FEAE-25FE-538B-666D-5C7BCCA192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B45610-6564-8456-D48F-FF7A735FFE0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A51D6BE-2F8A-D1F8-83A0-0FC8E59D1A0F}"/>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9548361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C6642-449E-1E68-A412-DE51FDBDC0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EC9F90-D05E-AA78-1BD8-780483A2A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1908B6-95EA-BBEF-DC38-28CAECFB086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EF2FF51-9C9D-F07B-A35D-FAAD9D6EC902}"/>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7868313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DBCC3-9D7F-5520-F6D6-A2C887886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922040-EC07-307E-9D07-8844CE6167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342C2B-413B-1E36-6107-FF7B2F5776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19D0E47-36B7-3F1A-12D2-A63F57B18A0E}"/>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155514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EA15A-6D5B-C87E-EBE5-1DF34A1EF1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9D9349-A155-F995-7B77-7102D15B9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A0D83E-8C8D-D536-41F8-553623CD87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FE6A0AE-FA1C-11A8-3EF3-81FA901DEB8D}"/>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6625321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AE625-8D16-24C4-DE83-97DEAAD763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7AA099-8B04-31BB-5508-86CB36B0D8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319180-45AC-85D2-D2CC-BC057B911E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2E898A9-DC4D-68AA-C524-CD5783219738}"/>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5647823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3E571D-ACAF-87B3-9B46-25427E0161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1A03E8-59FD-4DBE-B607-49FEC5E2BD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E3E0DF-2BB3-8DD6-3C9E-4103708A2EC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9A37D2F-CD76-60E0-357D-AE7EED7358ED}"/>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9422069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D8A6A3-6A98-E509-345B-40493F363D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8C9BA5-23EC-B333-F241-8DEDF7F2A6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56136A-3EAC-44D6-89C7-1BAFBB3CDE9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E756CAC-536F-53DF-1EF0-334FC05FF400}"/>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602461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F4AF9-B841-4D1E-4E91-6EB47C8C36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DFF5A5-F89B-9F19-008A-4EB95441DC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012732-67FE-74AC-EA17-32679FA87E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2C8A7B2-D32D-C2C9-AA4F-D8416126729A}"/>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437693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33FE7-01D5-16FF-91ED-888FFC115A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043E3-2F3F-A916-0228-B512CDD7B5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F941B-6804-E9B0-BF96-9A5B69FF534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2BBC2D9-F878-8D52-3CF2-CA4476CB8826}"/>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2529837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4D500-495D-6EFC-0D60-3EDD99EC3D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EACB1C-8009-2B6E-4872-01578D7C7D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C2A9ED-28F6-F73E-F027-29C96FBC3CF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A52252-182C-7EB0-2DE8-621B296A87D2}"/>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6412320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24D7A-09FD-ADDA-3BBD-F53463DB10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4F3D1A-D0C3-9D02-CC97-E870C70F21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DFE6DE-AD30-4748-8409-42D285D65C3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6250E5F-A1E6-4496-8041-D78EC379E491}"/>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159463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1FCF7-321A-3358-AA39-6E608C426C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239EC7-8293-A111-8814-1E289966BF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C1FAC7-C4F8-8FCC-2787-41F77DACB33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393E510-FF1E-6B7D-69B7-F42B3B7EC6BB}"/>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3674425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D281A-649A-4751-21DC-E150AEDADB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823057-0687-3CE7-EEC7-D27DBC8BE5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AE0753-B3E7-7869-E676-8C2221B4DA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BE84658-AE68-BCF7-F851-7D1170D03379}"/>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3037567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E4140-4449-AFD1-5B2D-A7C6DDB4B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4B658-AC93-D4A5-7D1C-019BC19B57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60AC0D-09C9-6AA1-99ED-52F234A03F6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66E02E-7C7C-7BE6-7F3D-AC1C73471844}"/>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2793380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D6DF2-D00C-1D71-23F6-D0F1912CCF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9379B3-7B07-79EA-4658-B0AC0B544C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818CE-959D-AD58-6DCC-99653501C7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93F139-7B14-5DF4-B537-56249A5CE624}"/>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4000955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7BB5A-C60B-3C3F-C072-534AF229DB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E70F4-1E12-CF3A-4B13-02C2DDB5B7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6639F2-071E-7F14-DEDE-EBDA9EDF340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D96333-7679-85AA-FEC5-2B1173E1AA69}"/>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8219951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EBD40-9C6F-AF98-BA3F-010DC06754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1BF22-D93E-A78D-1A40-28068B6071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3BDCCB-E2EA-9416-B712-916D6AD1AB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69E689-0F02-CD86-CB5C-D1A5B7757D32}"/>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2018955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5083B-2B20-FF77-8AD5-28283A086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746120-0313-0930-BE22-41B468BBA3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7AC73E-564E-4419-70AB-84CE9F4DD60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B1B4B8-134B-5527-AB37-2C9EB2A8624D}"/>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7034137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D7A2C-E8AC-7309-2267-7EC67C92A8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817761-0311-6B52-9FC8-2147B8FECF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9FEDCD-3896-1B7D-4239-1312CF5065E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961123-A1B6-7F33-5597-76C7A960E0BF}"/>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687090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847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hyperlink" Target="https://seaborn.pydata.org/"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15.xml"/><Relationship Id="rId5" Type="http://schemas.openxmlformats.org/officeDocument/2006/relationships/image" Target="../media/image17.png"/><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5.xml"/><Relationship Id="rId5" Type="http://schemas.openxmlformats.org/officeDocument/2006/relationships/image" Target="../media/image19.png"/><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lIns="91440" tIns="45720" rIns="91440" bIns="45720" rtlCol="0" anchor="t">
            <a:spAutoFit/>
          </a:bodyPr>
          <a:lstStyle/>
          <a:p>
            <a:r>
              <a:rPr lang="en-US" sz="2000" dirty="0">
                <a:latin typeface="Alexandria"/>
                <a:cs typeface="Alexandria" charset="0"/>
              </a:rPr>
              <a:t>Prepared by Dr. Wesam Ahmed</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207" y="580666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8</a:t>
            </a:r>
          </a:p>
        </p:txBody>
      </p:sp>
      <p:sp>
        <p:nvSpPr>
          <p:cNvPr id="46" name="TextBox 45"/>
          <p:cNvSpPr txBox="1"/>
          <p:nvPr/>
        </p:nvSpPr>
        <p:spPr>
          <a:xfrm>
            <a:off x="169868" y="5098781"/>
            <a:ext cx="2954655" cy="707886"/>
          </a:xfrm>
          <a:prstGeom prst="rect">
            <a:avLst/>
          </a:prstGeom>
          <a:noFill/>
        </p:spPr>
        <p:txBody>
          <a:bodyPr wrap="none" rtlCol="0">
            <a:spAutoFit/>
          </a:bodyPr>
          <a:lstStyle/>
          <a:p>
            <a:r>
              <a:rPr lang="en-US" sz="2000" dirty="0">
                <a:latin typeface="Alexandria" charset="0"/>
                <a:cs typeface="Alexandria" charset="0"/>
              </a:rPr>
              <a:t>IT393‎</a:t>
            </a:r>
          </a:p>
          <a:p>
            <a:r>
              <a:rPr lang="en-US" sz="2000" dirty="0">
                <a:latin typeface="Alexandria" charset="0"/>
                <a:cs typeface="Alexandria" charset="0"/>
              </a:rPr>
              <a:t>Business Intelligence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2"/>
    </mc:Choice>
    <mc:Fallback xmlns="">
      <p:transition spd="slow" advTm="190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595747" y="3290370"/>
            <a:ext cx="6492393" cy="523220"/>
          </a:xfrm>
          <a:prstGeom prst="rect">
            <a:avLst/>
          </a:prstGeom>
          <a:noFill/>
        </p:spPr>
        <p:txBody>
          <a:bodyPr wrap="square" rtlCol="0">
            <a:spAutoFit/>
          </a:bodyPr>
          <a:lstStyle/>
          <a:p>
            <a:pPr algn="ctr"/>
            <a:r>
              <a:rPr lang="en-US" sz="2800" b="1" dirty="0">
                <a:solidFill>
                  <a:srgbClr val="00B0F0"/>
                </a:solidFill>
                <a:latin typeface="Alexandria" charset="0"/>
              </a:rPr>
              <a:t>Predictive Analytics : Text, Web  Analytics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8</a:t>
            </a:r>
          </a:p>
        </p:txBody>
      </p:sp>
      <p:sp>
        <p:nvSpPr>
          <p:cNvPr id="11" name="TextBox 10"/>
          <p:cNvSpPr txBox="1"/>
          <p:nvPr/>
        </p:nvSpPr>
        <p:spPr>
          <a:xfrm>
            <a:off x="6393369" y="4757816"/>
            <a:ext cx="2954655" cy="707886"/>
          </a:xfrm>
          <a:prstGeom prst="rect">
            <a:avLst/>
          </a:prstGeom>
          <a:noFill/>
        </p:spPr>
        <p:txBody>
          <a:bodyPr wrap="none" rtlCol="0">
            <a:spAutoFit/>
          </a:bodyPr>
          <a:lstStyle/>
          <a:p>
            <a:r>
              <a:rPr lang="en-US" sz="2000" dirty="0">
                <a:latin typeface="Alexandria" charset="0"/>
                <a:cs typeface="Alexandria" charset="0"/>
              </a:rPr>
              <a:t>IT393‎</a:t>
            </a:r>
          </a:p>
          <a:p>
            <a:r>
              <a:rPr lang="en-US" sz="2000" dirty="0">
                <a:latin typeface="Alexandria" charset="0"/>
                <a:cs typeface="Alexandria" charset="0"/>
              </a:rPr>
              <a:t>Business Intelligence	</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Wesam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en-US" sz="2400" b="1" dirty="0">
                <a:solidFill>
                  <a:srgbClr val="00B0F0"/>
                </a:solidFill>
                <a:latin typeface="Alexandria" charset="0"/>
              </a:rPr>
              <a:t>Learning Objectives:</a:t>
            </a: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72287" y="1412953"/>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B00E75E3-23B7-5E78-805A-4E8C3A7B0909}"/>
              </a:ext>
            </a:extLst>
          </p:cNvPr>
          <p:cNvSpPr txBox="1"/>
          <p:nvPr/>
        </p:nvSpPr>
        <p:spPr>
          <a:xfrm>
            <a:off x="3385475" y="2304433"/>
            <a:ext cx="8806525" cy="3577903"/>
          </a:xfrm>
          <a:prstGeom prst="rect">
            <a:avLst/>
          </a:prstGeom>
          <a:noFill/>
        </p:spPr>
        <p:txBody>
          <a:bodyPr wrap="square">
            <a:spAutoFit/>
          </a:bodyPr>
          <a:lstStyle/>
          <a:p>
            <a:pPr algn="l"/>
            <a:endParaRPr lang="en-US" sz="1050" b="0" i="0" u="none" strike="noStrike" baseline="0" dirty="0">
              <a:solidFill>
                <a:srgbClr val="000000"/>
              </a:solidFill>
              <a:latin typeface="Arial" panose="020B0604020202020204" pitchFamily="34" charset="0"/>
            </a:endParaRPr>
          </a:p>
          <a:p>
            <a:pPr>
              <a:lnSpc>
                <a:spcPct val="200000"/>
              </a:lnSpc>
            </a:pPr>
            <a:r>
              <a:rPr lang="en-US" sz="2400" b="1" dirty="0">
                <a:solidFill>
                  <a:srgbClr val="00B0F0"/>
                </a:solidFill>
                <a:latin typeface="Alexandria" charset="0"/>
              </a:rPr>
              <a:t>1.1</a:t>
            </a:r>
            <a:r>
              <a:rPr lang="en-US" sz="2400" dirty="0">
                <a:latin typeface="Times New Roman" panose="02020603050405020304" pitchFamily="18" charset="0"/>
                <a:cs typeface="Times New Roman" panose="02020603050405020304" pitchFamily="18" charset="0"/>
              </a:rPr>
              <a:t> Describe text analytics and understand the need for text mining</a:t>
            </a:r>
          </a:p>
          <a:p>
            <a:pPr>
              <a:lnSpc>
                <a:spcPct val="200000"/>
              </a:lnSpc>
            </a:pPr>
            <a:r>
              <a:rPr lang="en-US" sz="2400" b="1" dirty="0">
                <a:solidFill>
                  <a:srgbClr val="00B0F0"/>
                </a:solidFill>
                <a:latin typeface="Alexandria" charset="0"/>
              </a:rPr>
              <a:t>1.2</a:t>
            </a:r>
            <a:r>
              <a:rPr lang="en-US" sz="2400" dirty="0">
                <a:latin typeface="Times New Roman" panose="02020603050405020304" pitchFamily="18" charset="0"/>
                <a:cs typeface="Times New Roman" panose="02020603050405020304" pitchFamily="18" charset="0"/>
              </a:rPr>
              <a:t> Differentiate among text analytics, text mining, and data mining</a:t>
            </a:r>
          </a:p>
          <a:p>
            <a:pPr>
              <a:lnSpc>
                <a:spcPct val="200000"/>
              </a:lnSpc>
            </a:pPr>
            <a:r>
              <a:rPr lang="en-US" sz="2400" b="1" dirty="0">
                <a:solidFill>
                  <a:srgbClr val="00B0F0"/>
                </a:solidFill>
                <a:latin typeface="Alexandria" charset="0"/>
              </a:rPr>
              <a:t>1.3 </a:t>
            </a:r>
            <a:r>
              <a:rPr lang="en-US" sz="2400" dirty="0">
                <a:latin typeface="Times New Roman" panose="02020603050405020304" pitchFamily="18" charset="0"/>
                <a:cs typeface="Times New Roman" panose="02020603050405020304" pitchFamily="18" charset="0"/>
              </a:rPr>
              <a:t>Understand the different application areas for text mining</a:t>
            </a:r>
          </a:p>
          <a:p>
            <a:pPr marL="622300" indent="-622300" algn="just">
              <a:lnSpc>
                <a:spcPct val="200000"/>
              </a:lnSpc>
            </a:pPr>
            <a:r>
              <a:rPr lang="en-US" sz="2400" b="1" dirty="0">
                <a:solidFill>
                  <a:srgbClr val="00B0F0"/>
                </a:solidFill>
                <a:latin typeface="Alexandria" charset="0"/>
              </a:rPr>
              <a:t>1.4</a:t>
            </a:r>
            <a:r>
              <a:rPr lang="en-US" sz="2400" dirty="0">
                <a:latin typeface="Times New Roman" panose="02020603050405020304" pitchFamily="18" charset="0"/>
                <a:cs typeface="Times New Roman" panose="02020603050405020304" pitchFamily="18" charset="0"/>
              </a:rPr>
              <a:t> Python libraries for data mining and text mining</a:t>
            </a:r>
          </a:p>
          <a:p>
            <a:pPr marR="17990"/>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p:cNvSpPr txBox="1"/>
          <p:nvPr/>
        </p:nvSpPr>
        <p:spPr>
          <a:xfrm>
            <a:off x="2346764" y="1285385"/>
            <a:ext cx="6917816" cy="400110"/>
          </a:xfrm>
          <a:prstGeom prst="rect">
            <a:avLst/>
          </a:prstGeom>
          <a:noFill/>
        </p:spPr>
        <p:txBody>
          <a:bodyPr wrap="square" rtlCol="0">
            <a:spAutoFit/>
          </a:bodyPr>
          <a:lstStyle/>
          <a:p>
            <a:r>
              <a:rPr lang="en-US" sz="2000" b="1" dirty="0"/>
              <a:t>Text mining</a:t>
            </a:r>
          </a:p>
        </p:txBody>
      </p:sp>
      <p:sp>
        <p:nvSpPr>
          <p:cNvPr id="5" name="Rectangle 4"/>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D2152C2-7702-BF43-FB84-694E19369E97}"/>
              </a:ext>
            </a:extLst>
          </p:cNvPr>
          <p:cNvSpPr txBox="1"/>
          <p:nvPr/>
        </p:nvSpPr>
        <p:spPr>
          <a:xfrm>
            <a:off x="617280" y="1931702"/>
            <a:ext cx="10812720" cy="4197559"/>
          </a:xfrm>
          <a:prstGeom prst="rect">
            <a:avLst/>
          </a:prstGeom>
          <a:noFill/>
        </p:spPr>
        <p:txBody>
          <a:bodyPr wrap="square" rtlCol="0">
            <a:spAutoFit/>
          </a:bodyPr>
          <a:lstStyle/>
          <a:p>
            <a:pPr algn="just">
              <a:lnSpc>
                <a:spcPct val="150000"/>
              </a:lnSpc>
            </a:pPr>
            <a:r>
              <a:rPr lang="en-US" dirty="0">
                <a:solidFill>
                  <a:srgbClr val="C00000"/>
                </a:solidFill>
                <a:latin typeface="Times New Roman" panose="02020603050405020304" pitchFamily="18" charset="0"/>
                <a:cs typeface="Times New Roman" panose="02020603050405020304" pitchFamily="18" charset="0"/>
              </a:rPr>
              <a:t>Unstructured data (versus structured data). </a:t>
            </a:r>
            <a:r>
              <a:rPr lang="en-US" dirty="0">
                <a:latin typeface="Times New Roman" panose="02020603050405020304" pitchFamily="18" charset="0"/>
                <a:cs typeface="Times New Roman" panose="02020603050405020304" pitchFamily="18" charset="0"/>
              </a:rPr>
              <a:t>Structured data is usually </a:t>
            </a:r>
            <a:r>
              <a:rPr lang="en-US" dirty="0">
                <a:solidFill>
                  <a:srgbClr val="C00000"/>
                </a:solidFill>
                <a:latin typeface="Times New Roman" panose="02020603050405020304" pitchFamily="18" charset="0"/>
                <a:cs typeface="Times New Roman" panose="02020603050405020304" pitchFamily="18" charset="0"/>
              </a:rPr>
              <a:t>organized into records with simple data values (categorical, ordinal, and continuous variables) and stored in databases</a:t>
            </a:r>
            <a:r>
              <a:rPr lang="en-US" dirty="0">
                <a:latin typeface="Times New Roman" panose="02020603050405020304" pitchFamily="18" charset="0"/>
                <a:cs typeface="Times New Roman" panose="02020603050405020304" pitchFamily="18" charset="0"/>
              </a:rPr>
              <a:t>. In contrast, </a:t>
            </a:r>
            <a:r>
              <a:rPr lang="en-US" dirty="0">
                <a:solidFill>
                  <a:srgbClr val="C00000"/>
                </a:solidFill>
                <a:latin typeface="Times New Roman" panose="02020603050405020304" pitchFamily="18" charset="0"/>
                <a:cs typeface="Times New Roman" panose="02020603050405020304" pitchFamily="18" charset="0"/>
              </a:rPr>
              <a:t>unstructured </a:t>
            </a:r>
            <a:r>
              <a:rPr lang="en-US" dirty="0">
                <a:latin typeface="Times New Roman" panose="02020603050405020304" pitchFamily="18" charset="0"/>
                <a:cs typeface="Times New Roman" panose="02020603050405020304" pitchFamily="18" charset="0"/>
              </a:rPr>
              <a:t>data does not have </a:t>
            </a:r>
            <a:r>
              <a:rPr lang="en-US" dirty="0">
                <a:solidFill>
                  <a:srgbClr val="C00000"/>
                </a:solidFill>
                <a:latin typeface="Times New Roman" panose="02020603050405020304" pitchFamily="18" charset="0"/>
                <a:cs typeface="Times New Roman" panose="02020603050405020304" pitchFamily="18" charset="0"/>
              </a:rPr>
              <a:t>a predetermined format </a:t>
            </a:r>
            <a:r>
              <a:rPr lang="en-US" dirty="0">
                <a:latin typeface="Times New Roman" panose="02020603050405020304" pitchFamily="18" charset="0"/>
                <a:cs typeface="Times New Roman" panose="02020603050405020304" pitchFamily="18" charset="0"/>
              </a:rPr>
              <a:t>and is stored in the </a:t>
            </a:r>
            <a:r>
              <a:rPr lang="en-US" dirty="0">
                <a:solidFill>
                  <a:srgbClr val="C00000"/>
                </a:solidFill>
                <a:latin typeface="Times New Roman" panose="02020603050405020304" pitchFamily="18" charset="0"/>
                <a:cs typeface="Times New Roman" panose="02020603050405020304" pitchFamily="18" charset="0"/>
              </a:rPr>
              <a:t>form of textual documents</a:t>
            </a:r>
            <a:r>
              <a:rPr lang="en-US" dirty="0">
                <a:latin typeface="Times New Roman" panose="02020603050405020304" pitchFamily="18" charset="0"/>
                <a:cs typeface="Times New Roman" panose="02020603050405020304" pitchFamily="18" charset="0"/>
              </a:rPr>
              <a:t>. In essence, </a:t>
            </a:r>
            <a:r>
              <a:rPr lang="en-US" dirty="0">
                <a:solidFill>
                  <a:srgbClr val="C00000"/>
                </a:solidFill>
                <a:latin typeface="Times New Roman" panose="02020603050405020304" pitchFamily="18" charset="0"/>
                <a:cs typeface="Times New Roman" panose="02020603050405020304" pitchFamily="18" charset="0"/>
              </a:rPr>
              <a:t>the structured data is for the computers to process while the unstructured data is for humans to process and understand. </a:t>
            </a:r>
            <a:r>
              <a:rPr lang="en-US" dirty="0">
                <a:latin typeface="Times New Roman" panose="02020603050405020304" pitchFamily="18" charset="0"/>
                <a:cs typeface="Times New Roman" panose="02020603050405020304" pitchFamily="18" charset="0"/>
              </a:rPr>
              <a:t>In the recent years, the </a:t>
            </a:r>
            <a:r>
              <a:rPr lang="en-US" dirty="0">
                <a:solidFill>
                  <a:srgbClr val="C00000"/>
                </a:solidFill>
                <a:latin typeface="Times New Roman" panose="02020603050405020304" pitchFamily="18" charset="0"/>
                <a:cs typeface="Times New Roman" panose="02020603050405020304" pitchFamily="18" charset="0"/>
              </a:rPr>
              <a:t>unstructured data generated </a:t>
            </a:r>
            <a:r>
              <a:rPr lang="en-US" dirty="0">
                <a:latin typeface="Times New Roman" panose="02020603050405020304" pitchFamily="18" charset="0"/>
                <a:cs typeface="Times New Roman" panose="02020603050405020304" pitchFamily="18" charset="0"/>
              </a:rPr>
              <a:t>over the </a:t>
            </a:r>
            <a:r>
              <a:rPr lang="en-US" i="1" dirty="0">
                <a:latin typeface="Times New Roman" panose="02020603050405020304" pitchFamily="18" charset="0"/>
                <a:cs typeface="Times New Roman" panose="02020603050405020304" pitchFamily="18" charset="0"/>
              </a:rPr>
              <a:t>Internet of Things </a:t>
            </a:r>
            <a:r>
              <a:rPr lang="en-US" dirty="0">
                <a:latin typeface="Times New Roman" panose="02020603050405020304" pitchFamily="18" charset="0"/>
                <a:cs typeface="Times New Roman" panose="02020603050405020304" pitchFamily="18" charset="0"/>
              </a:rPr>
              <a:t>(Web, sensor networks, radio-frequency identification [RFID]-enabled supply chain systems, surveillance networks, etc.) is increasing at an exponential pace, and there is no indication of it slowing down. This changing nature of data is forcing </a:t>
            </a:r>
            <a:r>
              <a:rPr lang="en-US" dirty="0">
                <a:solidFill>
                  <a:srgbClr val="C00000"/>
                </a:solidFill>
                <a:latin typeface="Times New Roman" panose="02020603050405020304" pitchFamily="18" charset="0"/>
                <a:cs typeface="Times New Roman" panose="02020603050405020304" pitchFamily="18" charset="0"/>
              </a:rPr>
              <a:t>organizations to make text and Web analytics a critical part of their business intelligence/analytics infrastructure. </a:t>
            </a:r>
            <a:r>
              <a:rPr lang="en-US" dirty="0">
                <a:latin typeface="Times New Roman" panose="02020603050405020304" pitchFamily="18" charset="0"/>
                <a:cs typeface="Times New Roman" panose="02020603050405020304" pitchFamily="18" charset="0"/>
              </a:rPr>
              <a:t>The information age that we are living in is characterized by the </a:t>
            </a:r>
            <a:r>
              <a:rPr lang="en-US" dirty="0">
                <a:solidFill>
                  <a:srgbClr val="C00000"/>
                </a:solidFill>
                <a:latin typeface="Times New Roman" panose="02020603050405020304" pitchFamily="18" charset="0"/>
                <a:cs typeface="Times New Roman" panose="02020603050405020304" pitchFamily="18" charset="0"/>
              </a:rPr>
              <a:t>rapid growth in the amount of data and information collected, stored, and made available in electronic format.</a:t>
            </a:r>
            <a:r>
              <a:rPr lang="en-US" dirty="0">
                <a:latin typeface="Times New Roman" panose="02020603050405020304" pitchFamily="18" charset="0"/>
                <a:cs typeface="Times New Roman" panose="02020603050405020304" pitchFamily="18" charset="0"/>
              </a:rPr>
              <a:t> </a:t>
            </a:r>
            <a:endParaRPr lang="en-US" dirty="0">
              <a:solidFill>
                <a:srgbClr val="FF000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DBD81-4572-C364-DC52-8C0B6BF28FB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00AEA36-9F60-FE55-9378-D61F48D5B00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D2B14A39-638B-B7EA-7D14-588BB615C6C1}"/>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99700041-10E8-727C-BE9F-699D6079373E}"/>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A5E9D41-E792-82F4-56FC-2FB7588E36C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4F4CAFEE-EFD1-4E6B-075B-F1A33891038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6B4E3DC7-0420-AF18-081B-AFF6AE019D48}"/>
              </a:ext>
            </a:extLst>
          </p:cNvPr>
          <p:cNvSpPr txBox="1"/>
          <p:nvPr/>
        </p:nvSpPr>
        <p:spPr>
          <a:xfrm>
            <a:off x="617280" y="1685495"/>
            <a:ext cx="10724986" cy="4162934"/>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pPr algn="just">
              <a:lnSpc>
                <a:spcPct val="200000"/>
              </a:lnSpc>
            </a:pPr>
            <a:r>
              <a:rPr lang="en-US" dirty="0">
                <a:latin typeface="Times New Roman" panose="02020603050405020304" pitchFamily="18" charset="0"/>
                <a:cs typeface="Times New Roman" panose="02020603050405020304" pitchFamily="18" charset="0"/>
              </a:rPr>
              <a:t>A vast majority of </a:t>
            </a:r>
            <a:r>
              <a:rPr lang="en-US" dirty="0">
                <a:solidFill>
                  <a:srgbClr val="C00000"/>
                </a:solidFill>
                <a:latin typeface="Times New Roman" panose="02020603050405020304" pitchFamily="18" charset="0"/>
                <a:cs typeface="Times New Roman" panose="02020603050405020304" pitchFamily="18" charset="0"/>
              </a:rPr>
              <a:t>business data are stored in text documents that are virtually unstructured. </a:t>
            </a:r>
            <a:r>
              <a:rPr lang="en-US" dirty="0">
                <a:latin typeface="Times New Roman" panose="02020603050405020304" pitchFamily="18" charset="0"/>
                <a:cs typeface="Times New Roman" panose="02020603050405020304" pitchFamily="18" charset="0"/>
              </a:rPr>
              <a:t>The unstructured data is doubling in size every 18 months. Because knowledge is power in today’s business world </a:t>
            </a:r>
            <a:r>
              <a:rPr lang="en-US" dirty="0">
                <a:solidFill>
                  <a:srgbClr val="C0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businesses that effectively and efficiently tap into their text data sources will have the necessary knowledge to make better decisions. </a:t>
            </a:r>
            <a:r>
              <a:rPr lang="en-US" dirty="0">
                <a:solidFill>
                  <a:srgbClr val="C00000"/>
                </a:solidFill>
                <a:latin typeface="Times New Roman" panose="02020603050405020304" pitchFamily="18" charset="0"/>
                <a:cs typeface="Times New Roman" panose="02020603050405020304" pitchFamily="18" charset="0"/>
              </a:rPr>
              <a:t>This is where the need for text analytics and text mining fits into the big picture of today’s businesses.</a:t>
            </a:r>
          </a:p>
          <a:p>
            <a:pPr algn="just">
              <a:lnSpc>
                <a:spcPct val="200000"/>
              </a:lnSpc>
            </a:pPr>
            <a:r>
              <a:rPr lang="en-US" dirty="0">
                <a:latin typeface="Times New Roman" panose="02020603050405020304" pitchFamily="18" charset="0"/>
                <a:cs typeface="Times New Roman" panose="02020603050405020304" pitchFamily="18" charset="0"/>
              </a:rPr>
              <a:t>Even though the overarching goal for </a:t>
            </a:r>
            <a:r>
              <a:rPr lang="en-US" dirty="0">
                <a:solidFill>
                  <a:srgbClr val="C00000"/>
                </a:solidFill>
                <a:latin typeface="Times New Roman" panose="02020603050405020304" pitchFamily="18" charset="0"/>
                <a:cs typeface="Times New Roman" panose="02020603050405020304" pitchFamily="18" charset="0"/>
              </a:rPr>
              <a:t>both text analytics and text mining </a:t>
            </a:r>
            <a:r>
              <a:rPr lang="en-US" dirty="0">
                <a:latin typeface="Times New Roman" panose="02020603050405020304" pitchFamily="18" charset="0"/>
                <a:cs typeface="Times New Roman" panose="02020603050405020304" pitchFamily="18" charset="0"/>
              </a:rPr>
              <a:t>is to </a:t>
            </a:r>
            <a:r>
              <a:rPr lang="en-US" dirty="0">
                <a:solidFill>
                  <a:srgbClr val="C00000"/>
                </a:solidFill>
                <a:latin typeface="Times New Roman" panose="02020603050405020304" pitchFamily="18" charset="0"/>
                <a:cs typeface="Times New Roman" panose="02020603050405020304" pitchFamily="18" charset="0"/>
              </a:rPr>
              <a:t>turn unstructured textual data into actionable information</a:t>
            </a:r>
            <a:r>
              <a:rPr lang="en-US" dirty="0">
                <a:latin typeface="Times New Roman" panose="02020603050405020304" pitchFamily="18" charset="0"/>
                <a:cs typeface="Times New Roman" panose="02020603050405020304" pitchFamily="18" charset="0"/>
              </a:rPr>
              <a:t> through the application of natural language processing (NLP) and analytics, their definitions are somewhat different, at least to some experts in the field. </a:t>
            </a:r>
          </a:p>
        </p:txBody>
      </p:sp>
    </p:spTree>
    <p:extLst>
      <p:ext uri="{BB962C8B-B14F-4D97-AF65-F5344CB8AC3E}">
        <p14:creationId xmlns:p14="http://schemas.microsoft.com/office/powerpoint/2010/main" val="272448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188DE-5785-0BB9-830A-0F343051F18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B7DF0D-C214-52CA-04E1-8DAEEF86637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FIGURE 2.2 A Simple Taxonomy of Data.</a:t>
            </a:r>
            <a:endParaRPr lang="en-US" dirty="0"/>
          </a:p>
        </p:txBody>
      </p:sp>
      <p:sp>
        <p:nvSpPr>
          <p:cNvPr id="3" name="TextBox 2">
            <a:extLst>
              <a:ext uri="{FF2B5EF4-FFF2-40B4-BE49-F238E27FC236}">
                <a16:creationId xmlns:a16="http://schemas.microsoft.com/office/drawing/2014/main" id="{0C58A73C-7550-E312-A4C3-8E0D8258E825}"/>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C28B355B-7CB4-3856-7DA6-7A4829A13D7E}"/>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8FD6679-77BF-C3CB-27E3-65A62C308AA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04</a:t>
            </a:r>
          </a:p>
        </p:txBody>
      </p:sp>
      <p:pic>
        <p:nvPicPr>
          <p:cNvPr id="7" name="Graphic 21">
            <a:extLst>
              <a:ext uri="{FF2B5EF4-FFF2-40B4-BE49-F238E27FC236}">
                <a16:creationId xmlns:a16="http://schemas.microsoft.com/office/drawing/2014/main" id="{715CE2D5-C5A3-A528-E6C5-4B851ED28AA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B449F52-8498-757A-8CAF-66EF2AF38E2F}"/>
              </a:ext>
            </a:extLst>
          </p:cNvPr>
          <p:cNvSpPr txBox="1"/>
          <p:nvPr/>
        </p:nvSpPr>
        <p:spPr>
          <a:xfrm>
            <a:off x="762000" y="2019969"/>
            <a:ext cx="10420140" cy="4108817"/>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According to them, </a:t>
            </a:r>
            <a:r>
              <a:rPr lang="en-US" dirty="0">
                <a:solidFill>
                  <a:srgbClr val="C00000"/>
                </a:solidFill>
                <a:latin typeface="Times New Roman" panose="02020603050405020304" pitchFamily="18" charset="0"/>
                <a:cs typeface="Times New Roman" panose="02020603050405020304" pitchFamily="18" charset="0"/>
              </a:rPr>
              <a:t>text analytics </a:t>
            </a:r>
            <a:r>
              <a:rPr lang="en-US" dirty="0">
                <a:latin typeface="Times New Roman" panose="02020603050405020304" pitchFamily="18" charset="0"/>
                <a:cs typeface="Times New Roman" panose="02020603050405020304" pitchFamily="18" charset="0"/>
              </a:rPr>
              <a:t>is a broader concept that includes information retrieval (e.g., searching and identifying relevant documents for a given set of key terms), as well as information extraction, data mining, and Web mining, whereas </a:t>
            </a:r>
            <a:r>
              <a:rPr lang="en-US" dirty="0">
                <a:solidFill>
                  <a:srgbClr val="C00000"/>
                </a:solidFill>
                <a:latin typeface="Times New Roman" panose="02020603050405020304" pitchFamily="18" charset="0"/>
                <a:cs typeface="Times New Roman" panose="02020603050405020304" pitchFamily="18" charset="0"/>
              </a:rPr>
              <a:t>text mining</a:t>
            </a:r>
            <a:r>
              <a:rPr lang="en-US" dirty="0">
                <a:latin typeface="Times New Roman" panose="02020603050405020304" pitchFamily="18" charset="0"/>
                <a:cs typeface="Times New Roman" panose="02020603050405020304" pitchFamily="18" charset="0"/>
              </a:rPr>
              <a:t> is primarily focused on </a:t>
            </a:r>
            <a:r>
              <a:rPr lang="en-US" dirty="0">
                <a:solidFill>
                  <a:srgbClr val="C00000"/>
                </a:solidFill>
                <a:latin typeface="Times New Roman" panose="02020603050405020304" pitchFamily="18" charset="0"/>
                <a:cs typeface="Times New Roman" panose="02020603050405020304" pitchFamily="18" charset="0"/>
              </a:rPr>
              <a:t>discovering new and useful knowledge from the textual data sources.</a:t>
            </a:r>
            <a:r>
              <a:rPr lang="en-US" dirty="0">
                <a:latin typeface="Times New Roman" panose="02020603050405020304" pitchFamily="18" charset="0"/>
                <a:cs typeface="Times New Roman" panose="02020603050405020304" pitchFamily="18" charset="0"/>
              </a:rPr>
              <a:t> Figure 8.1 illustrates the relationships between text analytics and text mining along with other related application areas. Based on this definition of text analytics and text mining, one could simply formulate the difference between the two as follows:</a:t>
            </a:r>
          </a:p>
          <a:p>
            <a:pPr algn="ctr">
              <a:lnSpc>
                <a:spcPct val="150000"/>
              </a:lnSpc>
            </a:pPr>
            <a:r>
              <a:rPr lang="en-US" b="1" dirty="0">
                <a:solidFill>
                  <a:srgbClr val="C00000"/>
                </a:solidFill>
                <a:latin typeface="Times New Roman" panose="02020603050405020304" pitchFamily="18" charset="0"/>
                <a:cs typeface="Times New Roman" panose="02020603050405020304" pitchFamily="18" charset="0"/>
              </a:rPr>
              <a:t>Text Analytics = Information Retrieval + Information Extraction + Data Mining + Web Mining,</a:t>
            </a:r>
          </a:p>
          <a:p>
            <a:pPr algn="ctr">
              <a:lnSpc>
                <a:spcPct val="150000"/>
              </a:lnSpc>
            </a:pPr>
            <a:r>
              <a:rPr lang="en-US" b="1" dirty="0">
                <a:solidFill>
                  <a:srgbClr val="C00000"/>
                </a:solidFill>
                <a:latin typeface="Times New Roman" panose="02020603050405020304" pitchFamily="18" charset="0"/>
                <a:cs typeface="Times New Roman" panose="02020603050405020304" pitchFamily="18" charset="0"/>
              </a:rPr>
              <a:t>or simply</a:t>
            </a:r>
          </a:p>
          <a:p>
            <a:pPr algn="ctr">
              <a:lnSpc>
                <a:spcPct val="150000"/>
              </a:lnSpc>
            </a:pPr>
            <a:r>
              <a:rPr lang="en-US" b="1" dirty="0">
                <a:solidFill>
                  <a:srgbClr val="C00000"/>
                </a:solidFill>
                <a:latin typeface="Times New Roman" panose="02020603050405020304" pitchFamily="18" charset="0"/>
                <a:cs typeface="Times New Roman" panose="02020603050405020304" pitchFamily="18" charset="0"/>
              </a:rPr>
              <a:t>Text Analytics = Information Retrieval + Text Mining</a:t>
            </a:r>
          </a:p>
          <a:p>
            <a:endParaRPr lang="en-US" dirty="0"/>
          </a:p>
        </p:txBody>
      </p:sp>
    </p:spTree>
    <p:extLst>
      <p:ext uri="{BB962C8B-B14F-4D97-AF65-F5344CB8AC3E}">
        <p14:creationId xmlns:p14="http://schemas.microsoft.com/office/powerpoint/2010/main" val="8398870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ABB86-15C2-CAF5-7C49-AE78D7CD2D8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F818EF7-1229-690A-65FE-543ABC72036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1C1D1178-ADC3-9FF3-A253-21BBAC1D49B6}"/>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C7C2B393-CBCB-6438-410D-F4E586EC1BFD}"/>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0B9EB70-507A-004D-42C8-9134E3A89AA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pic>
        <p:nvPicPr>
          <p:cNvPr id="7" name="Graphic 21">
            <a:extLst>
              <a:ext uri="{FF2B5EF4-FFF2-40B4-BE49-F238E27FC236}">
                <a16:creationId xmlns:a16="http://schemas.microsoft.com/office/drawing/2014/main" id="{8AB0B362-11FC-3476-2885-750310F9CB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9A6D6EEC-A796-1ECD-4FF8-6F1C711BD787}"/>
              </a:ext>
            </a:extLst>
          </p:cNvPr>
          <p:cNvPicPr>
            <a:picLocks noChangeAspect="1"/>
          </p:cNvPicPr>
          <p:nvPr/>
        </p:nvPicPr>
        <p:blipFill>
          <a:blip r:embed="rId4"/>
          <a:stretch>
            <a:fillRect/>
          </a:stretch>
        </p:blipFill>
        <p:spPr>
          <a:xfrm>
            <a:off x="2009672" y="1978008"/>
            <a:ext cx="7435780" cy="3940472"/>
          </a:xfrm>
          <a:prstGeom prst="rect">
            <a:avLst/>
          </a:prstGeom>
        </p:spPr>
      </p:pic>
      <p:sp>
        <p:nvSpPr>
          <p:cNvPr id="8" name="TextBox 7">
            <a:extLst>
              <a:ext uri="{FF2B5EF4-FFF2-40B4-BE49-F238E27FC236}">
                <a16:creationId xmlns:a16="http://schemas.microsoft.com/office/drawing/2014/main" id="{FA3CE300-2B20-6BF1-451B-FEF6418B7702}"/>
              </a:ext>
            </a:extLst>
          </p:cNvPr>
          <p:cNvSpPr txBox="1"/>
          <p:nvPr/>
        </p:nvSpPr>
        <p:spPr>
          <a:xfrm>
            <a:off x="9695678" y="2565730"/>
            <a:ext cx="1424579" cy="2308324"/>
          </a:xfrm>
          <a:prstGeom prst="rect">
            <a:avLst/>
          </a:prstGeom>
          <a:noFill/>
        </p:spPr>
        <p:txBody>
          <a:bodyPr wrap="square" rtlCol="0">
            <a:spAutoFit/>
          </a:bodyPr>
          <a:lstStyle/>
          <a:p>
            <a:pPr algn="justLow"/>
            <a:r>
              <a:rPr lang="en-US" dirty="0">
                <a:latin typeface="Times New Roman" panose="02020603050405020304" pitchFamily="18" charset="0"/>
                <a:cs typeface="Times New Roman" panose="02020603050405020304" pitchFamily="18" charset="0"/>
              </a:rPr>
              <a:t>Figure 8.1 Text Analytics, Related Application Areas, and Enabling Disciplines</a:t>
            </a:r>
          </a:p>
        </p:txBody>
      </p:sp>
    </p:spTree>
    <p:extLst>
      <p:ext uri="{BB962C8B-B14F-4D97-AF65-F5344CB8AC3E}">
        <p14:creationId xmlns:p14="http://schemas.microsoft.com/office/powerpoint/2010/main" val="28365752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88CD5-46A9-E1B5-A9B1-5703E9D6EEE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E902E12-B6E4-3B3B-064E-01A4FD676D0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6780ED83-B480-CFAF-76F7-BDA239F72F83}"/>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9F60BD35-8455-3268-B46B-AD7755D3ABD8}"/>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2828BB8-68F0-20E5-8975-F2E9E64B3FE0}"/>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pic>
        <p:nvPicPr>
          <p:cNvPr id="7" name="Graphic 21">
            <a:extLst>
              <a:ext uri="{FF2B5EF4-FFF2-40B4-BE49-F238E27FC236}">
                <a16:creationId xmlns:a16="http://schemas.microsoft.com/office/drawing/2014/main" id="{868DFF64-72B1-EEE2-E3EC-A649F9A1B60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3">
            <a:extLst>
              <a:ext uri="{FF2B5EF4-FFF2-40B4-BE49-F238E27FC236}">
                <a16:creationId xmlns:a16="http://schemas.microsoft.com/office/drawing/2014/main" id="{6BA8F4B6-F84F-113E-9924-3FD70D0D95CB}"/>
              </a:ext>
            </a:extLst>
          </p:cNvPr>
          <p:cNvSpPr txBox="1"/>
          <p:nvPr/>
        </p:nvSpPr>
        <p:spPr>
          <a:xfrm>
            <a:off x="667104" y="1685495"/>
            <a:ext cx="10812720" cy="4059060"/>
          </a:xfrm>
          <a:prstGeom prst="rect">
            <a:avLst/>
          </a:prstGeom>
          <a:noFill/>
        </p:spPr>
        <p:txBody>
          <a:bodyPr wrap="square" rtlCol="0">
            <a:spAutoFit/>
          </a:bodyPr>
          <a:lstStyle/>
          <a:p>
            <a:endParaRPr lang="en-US" dirty="0"/>
          </a:p>
          <a:p>
            <a:pPr algn="just">
              <a:lnSpc>
                <a:spcPct val="150000"/>
              </a:lnSpc>
            </a:pPr>
            <a:r>
              <a:rPr lang="en-US" dirty="0">
                <a:latin typeface="Times New Roman" panose="02020603050405020304" pitchFamily="18" charset="0"/>
                <a:cs typeface="Times New Roman" panose="02020603050405020304" pitchFamily="18" charset="0"/>
              </a:rPr>
              <a:t>Compared to text mining, </a:t>
            </a:r>
            <a:r>
              <a:rPr lang="en-US" dirty="0">
                <a:solidFill>
                  <a:srgbClr val="C00000"/>
                </a:solidFill>
                <a:latin typeface="Times New Roman" panose="02020603050405020304" pitchFamily="18" charset="0"/>
                <a:cs typeface="Times New Roman" panose="02020603050405020304" pitchFamily="18" charset="0"/>
              </a:rPr>
              <a:t>text analytics is a relatively new term</a:t>
            </a:r>
            <a:r>
              <a:rPr lang="en-US" dirty="0">
                <a:latin typeface="Times New Roman" panose="02020603050405020304" pitchFamily="18" charset="0"/>
                <a:cs typeface="Times New Roman" panose="02020603050405020304" pitchFamily="18" charset="0"/>
              </a:rPr>
              <a:t>. With the recent emphasis on analytics, as has been the case in many </a:t>
            </a:r>
            <a:r>
              <a:rPr lang="en-US" dirty="0">
                <a:solidFill>
                  <a:srgbClr val="C00000"/>
                </a:solidFill>
                <a:latin typeface="Times New Roman" panose="02020603050405020304" pitchFamily="18" charset="0"/>
                <a:cs typeface="Times New Roman" panose="02020603050405020304" pitchFamily="18" charset="0"/>
              </a:rPr>
              <a:t>other related technical application areas (e.g., consumer analytics, completive analytics, visual analytics, social analytics), </a:t>
            </a:r>
            <a:r>
              <a:rPr lang="en-US" dirty="0">
                <a:latin typeface="Times New Roman" panose="02020603050405020304" pitchFamily="18" charset="0"/>
                <a:cs typeface="Times New Roman" panose="02020603050405020304" pitchFamily="18" charset="0"/>
              </a:rPr>
              <a:t>the field of text has also wanted to get on the analytics bandwagon. Although the term </a:t>
            </a:r>
            <a:r>
              <a:rPr lang="en-US" dirty="0">
                <a:solidFill>
                  <a:srgbClr val="C00000"/>
                </a:solidFill>
                <a:latin typeface="Times New Roman" panose="02020603050405020304" pitchFamily="18" charset="0"/>
                <a:cs typeface="Times New Roman" panose="02020603050405020304" pitchFamily="18" charset="0"/>
              </a:rPr>
              <a:t>text analytics is more commonly used in a business application context</a:t>
            </a:r>
            <a:r>
              <a:rPr lang="en-US" dirty="0">
                <a:latin typeface="Times New Roman" panose="02020603050405020304" pitchFamily="18" charset="0"/>
                <a:cs typeface="Times New Roman" panose="02020603050405020304" pitchFamily="18" charset="0"/>
              </a:rPr>
              <a:t>, </a:t>
            </a:r>
            <a:r>
              <a:rPr lang="en-US" dirty="0">
                <a:solidFill>
                  <a:srgbClr val="C00000"/>
                </a:solidFill>
                <a:latin typeface="Times New Roman" panose="02020603050405020304" pitchFamily="18" charset="0"/>
                <a:cs typeface="Times New Roman" panose="02020603050405020304" pitchFamily="18" charset="0"/>
              </a:rPr>
              <a:t>text mining is frequently used in academic research circles. Text mining (also known as text data mining or knowledge discovery in textual databases) </a:t>
            </a:r>
            <a:r>
              <a:rPr lang="en-US" dirty="0">
                <a:latin typeface="Times New Roman" panose="02020603050405020304" pitchFamily="18" charset="0"/>
                <a:cs typeface="Times New Roman" panose="02020603050405020304" pitchFamily="18" charset="0"/>
              </a:rPr>
              <a:t>is the semiautomated process of extracting patterns (useful information and knowledge) from large amounts of unstructured data sources. </a:t>
            </a:r>
            <a:r>
              <a:rPr lang="en-US" dirty="0">
                <a:solidFill>
                  <a:srgbClr val="C00000"/>
                </a:solidFill>
                <a:latin typeface="Times New Roman" panose="02020603050405020304" pitchFamily="18" charset="0"/>
                <a:cs typeface="Times New Roman" panose="02020603050405020304" pitchFamily="18" charset="0"/>
              </a:rPr>
              <a:t>Text mining is the same as data mining in that it has the same purpose and uses the same processes,</a:t>
            </a:r>
            <a:r>
              <a:rPr lang="en-US" dirty="0">
                <a:latin typeface="Times New Roman" panose="02020603050405020304" pitchFamily="18" charset="0"/>
                <a:cs typeface="Times New Roman" panose="02020603050405020304" pitchFamily="18" charset="0"/>
              </a:rPr>
              <a:t> but with text mining </a:t>
            </a:r>
            <a:r>
              <a:rPr lang="en-US" dirty="0">
                <a:solidFill>
                  <a:srgbClr val="C00000"/>
                </a:solidFill>
                <a:latin typeface="Times New Roman" panose="02020603050405020304" pitchFamily="18" charset="0"/>
                <a:cs typeface="Times New Roman" panose="02020603050405020304" pitchFamily="18" charset="0"/>
              </a:rPr>
              <a:t>the input to the process is a collection of unstructured (or less structured) data files </a:t>
            </a:r>
            <a:r>
              <a:rPr lang="en-US" dirty="0">
                <a:latin typeface="Times New Roman" panose="02020603050405020304" pitchFamily="18" charset="0"/>
                <a:cs typeface="Times New Roman" panose="02020603050405020304" pitchFamily="18" charset="0"/>
              </a:rPr>
              <a:t>such as Word documents, PDF files, text excerpts, XML files, and so on. </a:t>
            </a:r>
          </a:p>
        </p:txBody>
      </p:sp>
    </p:spTree>
    <p:extLst>
      <p:ext uri="{BB962C8B-B14F-4D97-AF65-F5344CB8AC3E}">
        <p14:creationId xmlns:p14="http://schemas.microsoft.com/office/powerpoint/2010/main" val="1517310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D6D6C-9644-3310-8FCD-6C7CA6A5A08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F7F56DC-7B0E-89E9-4FB8-125E549F789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892E4A99-FB65-E4BC-F8A5-84743F4E4708}"/>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F64C3D38-C4C7-77C4-F1FF-682E90CA8C3D}"/>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8D6F1A5-57AB-0C95-A381-C6AF109CED4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07</a:t>
            </a:r>
          </a:p>
        </p:txBody>
      </p:sp>
      <p:pic>
        <p:nvPicPr>
          <p:cNvPr id="7" name="Graphic 21">
            <a:extLst>
              <a:ext uri="{FF2B5EF4-FFF2-40B4-BE49-F238E27FC236}">
                <a16:creationId xmlns:a16="http://schemas.microsoft.com/office/drawing/2014/main" id="{E848EA7A-BA7C-D95C-68A6-EAFB61EB165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D6A89EC-56FA-C388-FC48-7B6AF06F297A}"/>
              </a:ext>
            </a:extLst>
          </p:cNvPr>
          <p:cNvSpPr txBox="1"/>
          <p:nvPr/>
        </p:nvSpPr>
        <p:spPr>
          <a:xfrm>
            <a:off x="617280" y="1978007"/>
            <a:ext cx="10812720" cy="3331938"/>
          </a:xfrm>
          <a:prstGeom prst="rect">
            <a:avLst/>
          </a:prstGeom>
          <a:noFill/>
        </p:spPr>
        <p:txBody>
          <a:bodyPr wrap="square" rtlCol="0">
            <a:spAutoFit/>
          </a:bodyPr>
          <a:lstStyle/>
          <a:p>
            <a:pPr algn="just">
              <a:lnSpc>
                <a:spcPct val="200000"/>
              </a:lnSpc>
            </a:pPr>
            <a:r>
              <a:rPr lang="en-US" dirty="0">
                <a:latin typeface="Times New Roman" panose="02020603050405020304" pitchFamily="18" charset="0"/>
                <a:cs typeface="Times New Roman" panose="02020603050405020304" pitchFamily="18" charset="0"/>
              </a:rPr>
              <a:t>In essence, </a:t>
            </a:r>
            <a:r>
              <a:rPr lang="en-US" dirty="0">
                <a:solidFill>
                  <a:srgbClr val="C00000"/>
                </a:solidFill>
                <a:latin typeface="Times New Roman" panose="02020603050405020304" pitchFamily="18" charset="0"/>
                <a:cs typeface="Times New Roman" panose="02020603050405020304" pitchFamily="18" charset="0"/>
              </a:rPr>
              <a:t>text mining can be thought of as a process (with two main steps) t</a:t>
            </a:r>
            <a:r>
              <a:rPr lang="en-US" dirty="0">
                <a:latin typeface="Times New Roman" panose="02020603050405020304" pitchFamily="18" charset="0"/>
                <a:cs typeface="Times New Roman" panose="02020603050405020304" pitchFamily="18" charset="0"/>
              </a:rPr>
              <a:t>hat starts with </a:t>
            </a:r>
            <a:r>
              <a:rPr lang="en-US" dirty="0">
                <a:solidFill>
                  <a:srgbClr val="C00000"/>
                </a:solidFill>
                <a:latin typeface="Times New Roman" panose="02020603050405020304" pitchFamily="18" charset="0"/>
                <a:cs typeface="Times New Roman" panose="02020603050405020304" pitchFamily="18" charset="0"/>
              </a:rPr>
              <a:t>imposing structure on the text-based data sources followed by extracting relevant information </a:t>
            </a:r>
            <a:r>
              <a:rPr lang="en-US" dirty="0">
                <a:latin typeface="Times New Roman" panose="02020603050405020304" pitchFamily="18" charset="0"/>
                <a:cs typeface="Times New Roman" panose="02020603050405020304" pitchFamily="18" charset="0"/>
              </a:rPr>
              <a:t>and knowledge from this structured text-based data using </a:t>
            </a:r>
            <a:r>
              <a:rPr lang="en-US" dirty="0">
                <a:solidFill>
                  <a:srgbClr val="C00000"/>
                </a:solidFill>
                <a:latin typeface="Times New Roman" panose="02020603050405020304" pitchFamily="18" charset="0"/>
                <a:cs typeface="Times New Roman" panose="02020603050405020304" pitchFamily="18" charset="0"/>
              </a:rPr>
              <a:t>data mining techniques and tools. </a:t>
            </a:r>
            <a:r>
              <a:rPr lang="en-US" dirty="0">
                <a:latin typeface="Times New Roman" panose="02020603050405020304" pitchFamily="18" charset="0"/>
                <a:cs typeface="Times New Roman" panose="02020603050405020304" pitchFamily="18" charset="0"/>
              </a:rPr>
              <a:t>The benefits of text mining are obvious in the areas where very large amounts of textual data are being generated, such as law (court orders), academic research (research articles), finance (quarterly reports), medicine (discharge summaries), biology (molecular interactions), technology (patent files), and marketing (customer comments). </a:t>
            </a:r>
          </a:p>
        </p:txBody>
      </p:sp>
    </p:spTree>
    <p:extLst>
      <p:ext uri="{BB962C8B-B14F-4D97-AF65-F5344CB8AC3E}">
        <p14:creationId xmlns:p14="http://schemas.microsoft.com/office/powerpoint/2010/main" val="1004223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02A9A-564D-7F3C-4F49-B4FA4FE62E5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C8CCAD2-C4EC-63FD-33E4-F18FEFA8285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8CA24218-853F-39B8-FAD9-B06BB95411CC}"/>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D739CAC0-7162-B63E-F48E-8E6E1847C357}"/>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4DA3993-7396-B4CA-6774-12DA9CF9DEF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08</a:t>
            </a:r>
          </a:p>
        </p:txBody>
      </p:sp>
      <p:pic>
        <p:nvPicPr>
          <p:cNvPr id="7" name="Graphic 21">
            <a:extLst>
              <a:ext uri="{FF2B5EF4-FFF2-40B4-BE49-F238E27FC236}">
                <a16:creationId xmlns:a16="http://schemas.microsoft.com/office/drawing/2014/main" id="{120BE1E3-42AD-9428-3611-59715960E5A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F7BF723-A65D-3215-E2F8-D5E5E813BC1F}"/>
              </a:ext>
            </a:extLst>
          </p:cNvPr>
          <p:cNvSpPr txBox="1"/>
          <p:nvPr/>
        </p:nvSpPr>
        <p:spPr>
          <a:xfrm>
            <a:off x="617280" y="1816355"/>
            <a:ext cx="10812720" cy="3939540"/>
          </a:xfrm>
          <a:prstGeom prst="rect">
            <a:avLst/>
          </a:prstGeom>
          <a:noFill/>
        </p:spPr>
        <p:txBody>
          <a:bodyPr wrap="square" rtlCol="0">
            <a:spAutoFit/>
          </a:bodyPr>
          <a:lstStyle/>
          <a:p>
            <a:pPr algn="just">
              <a:lnSpc>
                <a:spcPct val="200000"/>
              </a:lnSpc>
            </a:pPr>
            <a:r>
              <a:rPr lang="en-US" sz="2000" dirty="0">
                <a:solidFill>
                  <a:srgbClr val="C00000"/>
                </a:solidFill>
                <a:latin typeface="Times New Roman" panose="02020603050405020304" pitchFamily="18" charset="0"/>
                <a:cs typeface="Times New Roman" panose="02020603050405020304" pitchFamily="18" charset="0"/>
              </a:rPr>
              <a:t>Following are among the most popular application areas of text mining:</a:t>
            </a:r>
          </a:p>
          <a:p>
            <a:pPr marL="285750" indent="-285750" algn="just">
              <a:buFont typeface="Arial" panose="020B0604020202020204" pitchFamily="34" charset="0"/>
              <a:buChar char="•"/>
            </a:pPr>
            <a:r>
              <a:rPr lang="en-US" sz="2000" dirty="0">
                <a:solidFill>
                  <a:srgbClr val="C00000"/>
                </a:solidFill>
                <a:latin typeface="Times New Roman" panose="02020603050405020304" pitchFamily="18" charset="0"/>
                <a:cs typeface="Times New Roman" panose="02020603050405020304" pitchFamily="18" charset="0"/>
              </a:rPr>
              <a:t>Information extraction. </a:t>
            </a:r>
            <a:r>
              <a:rPr lang="en-US" sz="2000" dirty="0">
                <a:latin typeface="Times New Roman" panose="02020603050405020304" pitchFamily="18" charset="0"/>
                <a:cs typeface="Times New Roman" panose="02020603050405020304" pitchFamily="18" charset="0"/>
              </a:rPr>
              <a:t>Identification of key phrases and relationships within text by looking for predefined objects and sequences in text by way of pattern matching.</a:t>
            </a:r>
          </a:p>
          <a:p>
            <a:pPr marL="285750" indent="-285750" algn="just">
              <a:lnSpc>
                <a:spcPct val="150000"/>
              </a:lnSpc>
              <a:buFont typeface="Arial" panose="020B0604020202020204" pitchFamily="34" charset="0"/>
              <a:buChar char="•"/>
            </a:pPr>
            <a:r>
              <a:rPr lang="en-US" sz="2000" dirty="0">
                <a:solidFill>
                  <a:srgbClr val="C00000"/>
                </a:solidFill>
                <a:latin typeface="Times New Roman" panose="02020603050405020304" pitchFamily="18" charset="0"/>
                <a:cs typeface="Times New Roman" panose="02020603050405020304" pitchFamily="18" charset="0"/>
              </a:rPr>
              <a:t>Topic tracking. </a:t>
            </a:r>
            <a:r>
              <a:rPr lang="en-US" sz="2000" dirty="0">
                <a:latin typeface="Times New Roman" panose="02020603050405020304" pitchFamily="18" charset="0"/>
                <a:cs typeface="Times New Roman" panose="02020603050405020304" pitchFamily="18" charset="0"/>
              </a:rPr>
              <a:t>Based on a user profile and documents that a user views, text mining can predict other documents of interest to the user.</a:t>
            </a:r>
          </a:p>
          <a:p>
            <a:pPr marL="285750" indent="-285750" algn="just">
              <a:lnSpc>
                <a:spcPct val="150000"/>
              </a:lnSpc>
              <a:buFont typeface="Arial" panose="020B0604020202020204" pitchFamily="34" charset="0"/>
              <a:buChar char="•"/>
            </a:pPr>
            <a:r>
              <a:rPr lang="en-US" sz="2000" dirty="0">
                <a:solidFill>
                  <a:srgbClr val="C00000"/>
                </a:solidFill>
                <a:latin typeface="Times New Roman" panose="02020603050405020304" pitchFamily="18" charset="0"/>
                <a:cs typeface="Times New Roman" panose="02020603050405020304" pitchFamily="18" charset="0"/>
              </a:rPr>
              <a:t>Summarization.</a:t>
            </a:r>
            <a:r>
              <a:rPr lang="en-US" sz="2000" dirty="0">
                <a:latin typeface="Times New Roman" panose="02020603050405020304" pitchFamily="18" charset="0"/>
                <a:cs typeface="Times New Roman" panose="02020603050405020304" pitchFamily="18" charset="0"/>
              </a:rPr>
              <a:t> Summarizing a document to save time on the part of the reader.</a:t>
            </a:r>
          </a:p>
          <a:p>
            <a:pPr marL="285750" indent="-285750" algn="just">
              <a:lnSpc>
                <a:spcPct val="150000"/>
              </a:lnSpc>
              <a:buFont typeface="Arial" panose="020B0604020202020204" pitchFamily="34" charset="0"/>
              <a:buChar char="•"/>
            </a:pPr>
            <a:r>
              <a:rPr lang="en-US" sz="2000" dirty="0">
                <a:solidFill>
                  <a:srgbClr val="C00000"/>
                </a:solidFill>
                <a:latin typeface="Times New Roman" panose="02020603050405020304" pitchFamily="18" charset="0"/>
                <a:cs typeface="Times New Roman" panose="02020603050405020304" pitchFamily="18" charset="0"/>
              </a:rPr>
              <a:t>Question answering. </a:t>
            </a:r>
            <a:r>
              <a:rPr lang="en-US" sz="2000" dirty="0">
                <a:latin typeface="Times New Roman" panose="02020603050405020304" pitchFamily="18" charset="0"/>
                <a:cs typeface="Times New Roman" panose="02020603050405020304" pitchFamily="18" charset="0"/>
              </a:rPr>
              <a:t>Finding the best answer to a given question through knowledge-driven pattern matching.</a:t>
            </a:r>
          </a:p>
          <a:p>
            <a:pPr marL="342900" indent="-342900">
              <a:buFont typeface="Arial" panose="020B0604020202020204" pitchFamily="34" charset="0"/>
              <a:buChar char="•"/>
            </a:pPr>
            <a:r>
              <a:rPr lang="en-US" sz="2000" dirty="0">
                <a:solidFill>
                  <a:srgbClr val="C00000"/>
                </a:solidFill>
                <a:latin typeface="Times New Roman" panose="02020603050405020304" pitchFamily="18" charset="0"/>
                <a:cs typeface="Times New Roman" panose="02020603050405020304" pitchFamily="18" charset="0"/>
              </a:rPr>
              <a:t>Clustering. </a:t>
            </a:r>
            <a:r>
              <a:rPr lang="en-US" sz="2000" dirty="0">
                <a:latin typeface="Times New Roman" panose="02020603050405020304" pitchFamily="18" charset="0"/>
                <a:cs typeface="Times New Roman" panose="02020603050405020304" pitchFamily="18" charset="0"/>
              </a:rPr>
              <a:t>Grouping similar documents without having a predefined set of categories.</a:t>
            </a:r>
          </a:p>
        </p:txBody>
      </p:sp>
    </p:spTree>
    <p:extLst>
      <p:ext uri="{BB962C8B-B14F-4D97-AF65-F5344CB8AC3E}">
        <p14:creationId xmlns:p14="http://schemas.microsoft.com/office/powerpoint/2010/main" val="3514118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19643-A5AE-98A1-B025-6F3A5B74D6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0EDFD35-9B58-34BD-6421-D2064B2D63A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9530A769-6932-56A7-E2BB-AEF1B40A4E86}"/>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55F6657A-3530-24FB-64DC-7170B803445B}"/>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85672BD-A9DB-1A3F-7C9D-D299E3F14CE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pic>
        <p:nvPicPr>
          <p:cNvPr id="7" name="Graphic 21">
            <a:extLst>
              <a:ext uri="{FF2B5EF4-FFF2-40B4-BE49-F238E27FC236}">
                <a16:creationId xmlns:a16="http://schemas.microsoft.com/office/drawing/2014/main" id="{6F7D9C65-2415-068E-D3A7-5A78A99BCFE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D6202F4A-B5A6-39EB-8C97-8BB7BB8F1FAA}"/>
              </a:ext>
            </a:extLst>
          </p:cNvPr>
          <p:cNvSpPr txBox="1"/>
          <p:nvPr/>
        </p:nvSpPr>
        <p:spPr>
          <a:xfrm>
            <a:off x="617280" y="1978007"/>
            <a:ext cx="10812720" cy="463397"/>
          </a:xfrm>
          <a:prstGeom prst="rect">
            <a:avLst/>
          </a:prstGeom>
          <a:noFill/>
        </p:spPr>
        <p:txBody>
          <a:bodyPr wrap="square" rtlCol="0">
            <a:spAutoFit/>
          </a:bodyPr>
          <a:lstStyle/>
          <a:p>
            <a:pPr algn="just">
              <a:lnSpc>
                <a:spcPct val="150000"/>
              </a:lnSpc>
            </a:pPr>
            <a:r>
              <a:rPr lang="en-US" b="1" dirty="0"/>
              <a:t> </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D9ED725-CD45-FEF0-F235-7F2823F2F94B}"/>
              </a:ext>
            </a:extLst>
          </p:cNvPr>
          <p:cNvSpPr txBox="1"/>
          <p:nvPr/>
        </p:nvSpPr>
        <p:spPr>
          <a:xfrm>
            <a:off x="617280" y="1791199"/>
            <a:ext cx="10812720" cy="4613058"/>
          </a:xfrm>
          <a:prstGeom prst="rect">
            <a:avLst/>
          </a:prstGeom>
          <a:noFill/>
        </p:spPr>
        <p:txBody>
          <a:bodyPr wrap="square" rtlCol="0">
            <a:spAutoFit/>
          </a:bodyPr>
          <a:lstStyle/>
          <a:p>
            <a:pPr algn="just">
              <a:lnSpc>
                <a:spcPct val="150000"/>
              </a:lnSpc>
            </a:pPr>
            <a:r>
              <a:rPr lang="en-US" dirty="0">
                <a:solidFill>
                  <a:srgbClr val="C00000"/>
                </a:solidFill>
                <a:latin typeface="Times New Roman" panose="02020603050405020304" pitchFamily="18" charset="0"/>
                <a:cs typeface="Times New Roman" panose="02020603050405020304" pitchFamily="18" charset="0"/>
              </a:rPr>
              <a:t>Natural language processing (NLP) </a:t>
            </a:r>
            <a:r>
              <a:rPr lang="en-US" dirty="0">
                <a:latin typeface="Times New Roman" panose="02020603050405020304" pitchFamily="18" charset="0"/>
                <a:cs typeface="Times New Roman" panose="02020603050405020304" pitchFamily="18" charset="0"/>
              </a:rPr>
              <a:t>is an important component of </a:t>
            </a:r>
            <a:r>
              <a:rPr lang="en-US" dirty="0">
                <a:solidFill>
                  <a:srgbClr val="C00000"/>
                </a:solidFill>
                <a:latin typeface="Times New Roman" panose="02020603050405020304" pitchFamily="18" charset="0"/>
                <a:cs typeface="Times New Roman" panose="02020603050405020304" pitchFamily="18" charset="0"/>
              </a:rPr>
              <a:t>text mining and is a subfield of artificial intelligence and computational linguistics.</a:t>
            </a:r>
            <a:r>
              <a:rPr lang="en-US" dirty="0">
                <a:latin typeface="Times New Roman" panose="02020603050405020304" pitchFamily="18" charset="0"/>
                <a:cs typeface="Times New Roman" panose="02020603050405020304" pitchFamily="18" charset="0"/>
              </a:rPr>
              <a:t> It studies the problem of </a:t>
            </a:r>
            <a:r>
              <a:rPr lang="en-US" dirty="0">
                <a:solidFill>
                  <a:srgbClr val="C00000"/>
                </a:solidFill>
                <a:latin typeface="Times New Roman" panose="02020603050405020304" pitchFamily="18" charset="0"/>
                <a:cs typeface="Times New Roman" panose="02020603050405020304" pitchFamily="18" charset="0"/>
              </a:rPr>
              <a:t>“understanding” the natural human language, </a:t>
            </a:r>
            <a:r>
              <a:rPr lang="en-US" dirty="0">
                <a:latin typeface="Times New Roman" panose="02020603050405020304" pitchFamily="18" charset="0"/>
                <a:cs typeface="Times New Roman" panose="02020603050405020304" pitchFamily="18" charset="0"/>
              </a:rPr>
              <a:t>with the view of converting depictions of human language (such as textual documents) into more formal representations (in the form of numeric and symbolic data) that are easier for computer programs to manipulate.</a:t>
            </a:r>
          </a:p>
          <a:p>
            <a:pPr algn="just">
              <a:lnSpc>
                <a:spcPct val="150000"/>
              </a:lnSpc>
            </a:pPr>
            <a:r>
              <a:rPr lang="en-US" dirty="0">
                <a:latin typeface="Times New Roman" panose="02020603050405020304" pitchFamily="18" charset="0"/>
                <a:cs typeface="Times New Roman" panose="02020603050405020304" pitchFamily="18" charset="0"/>
              </a:rPr>
              <a:t>The </a:t>
            </a:r>
            <a:r>
              <a:rPr lang="en-US" dirty="0">
                <a:solidFill>
                  <a:srgbClr val="C00000"/>
                </a:solidFill>
                <a:latin typeface="Times New Roman" panose="02020603050405020304" pitchFamily="18" charset="0"/>
                <a:cs typeface="Times New Roman" panose="02020603050405020304" pitchFamily="18" charset="0"/>
              </a:rPr>
              <a:t>goal of NLP is </a:t>
            </a:r>
            <a:r>
              <a:rPr lang="en-US" dirty="0">
                <a:latin typeface="Times New Roman" panose="02020603050405020304" pitchFamily="18" charset="0"/>
                <a:cs typeface="Times New Roman" panose="02020603050405020304" pitchFamily="18" charset="0"/>
              </a:rPr>
              <a:t>to move beyond syntax-driven text manipulation (which is often called “word counting”) to a </a:t>
            </a:r>
            <a:r>
              <a:rPr lang="en-US" dirty="0">
                <a:solidFill>
                  <a:srgbClr val="C00000"/>
                </a:solidFill>
                <a:latin typeface="Times New Roman" panose="02020603050405020304" pitchFamily="18" charset="0"/>
                <a:cs typeface="Times New Roman" panose="02020603050405020304" pitchFamily="18" charset="0"/>
              </a:rPr>
              <a:t>true understanding and processing of natural language </a:t>
            </a:r>
            <a:r>
              <a:rPr lang="en-US" dirty="0">
                <a:latin typeface="Times New Roman" panose="02020603050405020304" pitchFamily="18" charset="0"/>
                <a:cs typeface="Times New Roman" panose="02020603050405020304" pitchFamily="18" charset="0"/>
              </a:rPr>
              <a:t>that considers grammatical and semantic constraints as well as the context. The following are just a </a:t>
            </a:r>
            <a:r>
              <a:rPr lang="en-US" dirty="0">
                <a:solidFill>
                  <a:srgbClr val="C00000"/>
                </a:solidFill>
                <a:latin typeface="Times New Roman" panose="02020603050405020304" pitchFamily="18" charset="0"/>
                <a:cs typeface="Times New Roman" panose="02020603050405020304" pitchFamily="18" charset="0"/>
              </a:rPr>
              <a:t>few of the challenges commonly </a:t>
            </a:r>
            <a:r>
              <a:rPr lang="en-US" dirty="0">
                <a:latin typeface="Times New Roman" panose="02020603050405020304" pitchFamily="18" charset="0"/>
                <a:cs typeface="Times New Roman" panose="02020603050405020304" pitchFamily="18" charset="0"/>
              </a:rPr>
              <a:t>associated with the implementation of NLP: </a:t>
            </a:r>
            <a:r>
              <a:rPr lang="en-US" dirty="0">
                <a:solidFill>
                  <a:srgbClr val="C00000"/>
                </a:solidFill>
                <a:latin typeface="Times New Roman" panose="02020603050405020304" pitchFamily="18" charset="0"/>
                <a:cs typeface="Times New Roman" panose="02020603050405020304" pitchFamily="18" charset="0"/>
              </a:rPr>
              <a:t>Part-of-speech tagging. </a:t>
            </a:r>
            <a:r>
              <a:rPr lang="en-US" dirty="0">
                <a:latin typeface="Times New Roman" panose="02020603050405020304" pitchFamily="18" charset="0"/>
                <a:cs typeface="Times New Roman" panose="02020603050405020304" pitchFamily="18" charset="0"/>
              </a:rPr>
              <a:t>It is difficult to mark up terms in a text as corresponding to a particular part of speech (such as nouns, verbs, adjectives, or adverbs) because the part of speech depends not only on the definition of the term but also on the context within which it is used.</a:t>
            </a:r>
          </a:p>
          <a:p>
            <a:pPr algn="just">
              <a:lnSpc>
                <a:spcPct val="150000"/>
              </a:lnSpc>
            </a:pP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0269782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9F4C5-C251-3545-DFEF-9317D7E3DFC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C4D2877-C01D-5DE1-2A76-9FDAB0019C2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46E4D2EC-74E8-D9E3-8554-AEA36BC112E0}"/>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1EE6FD54-0E54-E542-9C7A-8CF50B35D54E}"/>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A9B6E13-5893-56BF-A572-A9E8E03B2A6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a:extLst>
              <a:ext uri="{FF2B5EF4-FFF2-40B4-BE49-F238E27FC236}">
                <a16:creationId xmlns:a16="http://schemas.microsoft.com/office/drawing/2014/main" id="{81A25541-D80A-D613-723C-C5F1C2E23E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DC674517-3108-90E2-C43E-722C910DF616}"/>
              </a:ext>
            </a:extLst>
          </p:cNvPr>
          <p:cNvPicPr>
            <a:picLocks noChangeAspect="1"/>
          </p:cNvPicPr>
          <p:nvPr/>
        </p:nvPicPr>
        <p:blipFill>
          <a:blip r:embed="rId4"/>
          <a:stretch>
            <a:fillRect/>
          </a:stretch>
        </p:blipFill>
        <p:spPr>
          <a:xfrm>
            <a:off x="942307" y="2318196"/>
            <a:ext cx="6686550" cy="1323975"/>
          </a:xfrm>
          <a:prstGeom prst="rect">
            <a:avLst/>
          </a:prstGeom>
        </p:spPr>
      </p:pic>
      <p:sp>
        <p:nvSpPr>
          <p:cNvPr id="9" name="TextBox 8">
            <a:extLst>
              <a:ext uri="{FF2B5EF4-FFF2-40B4-BE49-F238E27FC236}">
                <a16:creationId xmlns:a16="http://schemas.microsoft.com/office/drawing/2014/main" id="{DDA2CFDD-DBD7-C495-87D6-1A389724286A}"/>
              </a:ext>
            </a:extLst>
          </p:cNvPr>
          <p:cNvSpPr txBox="1"/>
          <p:nvPr/>
        </p:nvSpPr>
        <p:spPr>
          <a:xfrm>
            <a:off x="8288457" y="2558983"/>
            <a:ext cx="2481943" cy="646331"/>
          </a:xfrm>
          <a:prstGeom prst="rect">
            <a:avLst/>
          </a:prstGeom>
          <a:noFill/>
        </p:spPr>
        <p:txBody>
          <a:bodyPr wrap="square" rtlCol="0">
            <a:spAutoFit/>
          </a:bodyPr>
          <a:lstStyle/>
          <a:p>
            <a:r>
              <a:rPr lang="en-US" dirty="0"/>
              <a:t>Part-of-speech (POS) tagging example</a:t>
            </a:r>
          </a:p>
        </p:txBody>
      </p:sp>
      <p:sp>
        <p:nvSpPr>
          <p:cNvPr id="11" name="TextBox 10">
            <a:extLst>
              <a:ext uri="{FF2B5EF4-FFF2-40B4-BE49-F238E27FC236}">
                <a16:creationId xmlns:a16="http://schemas.microsoft.com/office/drawing/2014/main" id="{14E6671F-CA7A-CD43-4859-26DD77F1D2EB}"/>
              </a:ext>
            </a:extLst>
          </p:cNvPr>
          <p:cNvSpPr txBox="1"/>
          <p:nvPr/>
        </p:nvSpPr>
        <p:spPr>
          <a:xfrm>
            <a:off x="713762" y="3799224"/>
            <a:ext cx="10619755" cy="2246769"/>
          </a:xfrm>
          <a:prstGeom prst="rect">
            <a:avLst/>
          </a:prstGeom>
          <a:noFill/>
        </p:spPr>
        <p:txBody>
          <a:bodyPr wrap="square" rtlCol="0">
            <a:spAutoFit/>
          </a:bodyPr>
          <a:lstStyle/>
          <a:p>
            <a:pPr algn="just"/>
            <a:r>
              <a:rPr lang="en-US" sz="2000" b="1" dirty="0">
                <a:solidFill>
                  <a:srgbClr val="C00000"/>
                </a:solidFill>
                <a:latin typeface="Times New Roman" panose="02020603050405020304" pitchFamily="18" charset="0"/>
                <a:cs typeface="Times New Roman" panose="02020603050405020304" pitchFamily="18" charset="0"/>
              </a:rPr>
              <a:t>Text segmentation. </a:t>
            </a:r>
            <a:r>
              <a:rPr lang="en-US" sz="2000" dirty="0">
                <a:latin typeface="Times New Roman" panose="02020603050405020304" pitchFamily="18" charset="0"/>
                <a:cs typeface="Times New Roman" panose="02020603050405020304" pitchFamily="18" charset="0"/>
              </a:rPr>
              <a:t>Some written languages, such as Chinese, Japanese, and Thai, do not have single-word boundaries. In these instances, the text-parsing task requires the identification of word boundaries, which is often a difficult task.</a:t>
            </a:r>
          </a:p>
          <a:p>
            <a:pPr algn="just"/>
            <a:r>
              <a:rPr lang="en-US" sz="2000" b="1" dirty="0">
                <a:solidFill>
                  <a:srgbClr val="C00000"/>
                </a:solidFill>
                <a:latin typeface="Times New Roman" panose="02020603050405020304" pitchFamily="18" charset="0"/>
                <a:cs typeface="Times New Roman" panose="02020603050405020304" pitchFamily="18" charset="0"/>
              </a:rPr>
              <a:t>Word sense disambiguation. </a:t>
            </a:r>
            <a:r>
              <a:rPr lang="en-US" sz="2000" dirty="0">
                <a:latin typeface="Times New Roman" panose="02020603050405020304" pitchFamily="18" charset="0"/>
                <a:cs typeface="Times New Roman" panose="02020603050405020304" pitchFamily="18" charset="0"/>
              </a:rPr>
              <a:t>Many words have more than one meaning. Selecting the meaning that makes the most sense can only be accomplished by taking into account the context within which the word is used.</a:t>
            </a:r>
          </a:p>
          <a:p>
            <a:pPr algn="just"/>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3981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6B68A-C5D6-DA3B-6842-84F89ADED10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27F0832-2D68-C967-8178-04FA05C8480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2C973DD0-11EF-9200-7990-511AB95FFF02}"/>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70F5582A-3FD7-D162-1C11-C6718C3E5BC9}"/>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0B2AC5DF-5C26-C072-6D42-4380130EC62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11</a:t>
            </a:r>
          </a:p>
        </p:txBody>
      </p:sp>
      <p:pic>
        <p:nvPicPr>
          <p:cNvPr id="7" name="Graphic 21">
            <a:extLst>
              <a:ext uri="{FF2B5EF4-FFF2-40B4-BE49-F238E27FC236}">
                <a16:creationId xmlns:a16="http://schemas.microsoft.com/office/drawing/2014/main" id="{BC130967-52EE-1EB7-1B6D-9B0DDFAAC15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DCA11E47-0057-F6FB-E27B-3AA6F454E74A}"/>
              </a:ext>
            </a:extLst>
          </p:cNvPr>
          <p:cNvSpPr txBox="1"/>
          <p:nvPr/>
        </p:nvSpPr>
        <p:spPr>
          <a:xfrm>
            <a:off x="617280" y="1853025"/>
            <a:ext cx="10812720" cy="4524315"/>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One prominent area where </a:t>
            </a:r>
            <a:r>
              <a:rPr lang="en-US" dirty="0">
                <a:solidFill>
                  <a:srgbClr val="C00000"/>
                </a:solidFill>
                <a:latin typeface="Times New Roman" panose="02020603050405020304" pitchFamily="18" charset="0"/>
                <a:cs typeface="Times New Roman" panose="02020603050405020304" pitchFamily="18" charset="0"/>
              </a:rPr>
              <a:t>the benefits of NLP and WordNet </a:t>
            </a:r>
            <a:r>
              <a:rPr lang="en-US" dirty="0">
                <a:latin typeface="Times New Roman" panose="02020603050405020304" pitchFamily="18" charset="0"/>
                <a:cs typeface="Times New Roman" panose="02020603050405020304" pitchFamily="18" charset="0"/>
              </a:rPr>
              <a:t>are already being harvested is in customer relationship management (CRM). Broadly speaking, </a:t>
            </a:r>
            <a:r>
              <a:rPr lang="en-US" dirty="0">
                <a:solidFill>
                  <a:srgbClr val="C00000"/>
                </a:solidFill>
                <a:latin typeface="Times New Roman" panose="02020603050405020304" pitchFamily="18" charset="0"/>
                <a:cs typeface="Times New Roman" panose="02020603050405020304" pitchFamily="18" charset="0"/>
              </a:rPr>
              <a:t>the goal of CRM is to maximize customer value by better understanding and effectively responding to their actual and perceived needs</a:t>
            </a:r>
            <a:r>
              <a:rPr lang="en-US" dirty="0">
                <a:latin typeface="Times New Roman" panose="02020603050405020304" pitchFamily="18" charset="0"/>
                <a:cs typeface="Times New Roman" panose="02020603050405020304" pitchFamily="18" charset="0"/>
              </a:rPr>
              <a:t>. An important area of CRM, where NLP is making a significant impact, is sentiment analysis</a:t>
            </a:r>
            <a:r>
              <a:rPr lang="en-US" dirty="0">
                <a:solidFill>
                  <a:srgbClr val="C00000"/>
                </a:solidFill>
                <a:latin typeface="Times New Roman" panose="02020603050405020304" pitchFamily="18" charset="0"/>
                <a:cs typeface="Times New Roman" panose="02020603050405020304" pitchFamily="18" charset="0"/>
              </a:rPr>
              <a:t>. Sentiment analysis</a:t>
            </a:r>
            <a:r>
              <a:rPr lang="en-US" dirty="0">
                <a:latin typeface="Times New Roman" panose="02020603050405020304" pitchFamily="18" charset="0"/>
                <a:cs typeface="Times New Roman" panose="02020603050405020304" pitchFamily="18" charset="0"/>
              </a:rPr>
              <a:t> is a technique used to detect favorable and unfavorable opinions toward specific products and services using a large number of textual data sources (customer feedback in the form of Web postings).</a:t>
            </a:r>
          </a:p>
          <a:p>
            <a:pPr algn="just">
              <a:lnSpc>
                <a:spcPct val="150000"/>
              </a:lnSpc>
            </a:pPr>
            <a:r>
              <a:rPr lang="en-US" dirty="0">
                <a:latin typeface="Times New Roman" panose="02020603050405020304" pitchFamily="18" charset="0"/>
                <a:cs typeface="Times New Roman" panose="02020603050405020304" pitchFamily="18" charset="0"/>
              </a:rPr>
              <a:t>NLP has successfully been applied to a variety of domains for a wide range of tasks via computer programs to automatically process natural human language that previously could only be done by humans. Following are among the most popular of these tasks:</a:t>
            </a:r>
          </a:p>
          <a:p>
            <a:pPr marL="285750" indent="-285750">
              <a:lnSpc>
                <a:spcPct val="150000"/>
              </a:lnSpc>
              <a:buFont typeface="Arial" panose="020B0604020202020204" pitchFamily="34" charset="0"/>
              <a:buChar char="•"/>
            </a:pPr>
            <a:r>
              <a:rPr lang="en-US" dirty="0">
                <a:solidFill>
                  <a:srgbClr val="C00000"/>
                </a:solidFill>
                <a:latin typeface="Times New Roman" panose="02020603050405020304" pitchFamily="18" charset="0"/>
                <a:cs typeface="Times New Roman" panose="02020603050405020304" pitchFamily="18" charset="0"/>
              </a:rPr>
              <a:t>Machine translation. </a:t>
            </a:r>
            <a:r>
              <a:rPr lang="en-US" dirty="0">
                <a:latin typeface="Times New Roman" panose="02020603050405020304" pitchFamily="18" charset="0"/>
                <a:cs typeface="Times New Roman" panose="02020603050405020304" pitchFamily="18" charset="0"/>
              </a:rPr>
              <a:t>The automatic translation of one human language to another.</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62530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119C1-FD70-101F-B9AA-E74C952E599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3EFBB0A-02D4-F617-08E7-639453AF504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15D7AED3-F9C8-6CC8-30D5-B440F6548BF4}"/>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C1970C98-E72C-095C-379F-35384994F397}"/>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2E89E65-047C-7A5C-7DDD-C3906AB3D45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12</a:t>
            </a:r>
          </a:p>
        </p:txBody>
      </p:sp>
      <p:pic>
        <p:nvPicPr>
          <p:cNvPr id="7" name="Graphic 21">
            <a:extLst>
              <a:ext uri="{FF2B5EF4-FFF2-40B4-BE49-F238E27FC236}">
                <a16:creationId xmlns:a16="http://schemas.microsoft.com/office/drawing/2014/main" id="{B1418048-0998-434F-CB05-0B0AC38DE2F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2944C3B-DAEC-522B-287C-1B7C41B5DBEC}"/>
              </a:ext>
            </a:extLst>
          </p:cNvPr>
          <p:cNvSpPr txBox="1"/>
          <p:nvPr/>
        </p:nvSpPr>
        <p:spPr>
          <a:xfrm>
            <a:off x="617280" y="1978007"/>
            <a:ext cx="10812720" cy="4515147"/>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Foreign language reading</a:t>
            </a:r>
            <a:r>
              <a:rPr lang="en-US" sz="2000" b="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A computer program that assists a nonnative language speaker to read a foreign language with correct pronunciation and accents on different parts of the words.</a:t>
            </a:r>
          </a:p>
          <a:p>
            <a:pPr marL="342900" indent="-342900" algn="just">
              <a:lnSpc>
                <a:spcPct val="150000"/>
              </a:lnSpc>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Foreign language writing</a:t>
            </a:r>
            <a:r>
              <a:rPr lang="en-US" sz="2000" b="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A computer program that assists a nonnative language user in writing in a foreign language.</a:t>
            </a:r>
          </a:p>
          <a:p>
            <a:pPr marL="342900" indent="-342900" algn="just">
              <a:lnSpc>
                <a:spcPct val="150000"/>
              </a:lnSpc>
              <a:buFont typeface="Arial" panose="020B0604020202020204" pitchFamily="34" charset="0"/>
              <a:buChar char="•"/>
            </a:pPr>
            <a:r>
              <a:rPr lang="en-US" sz="2000" b="1" dirty="0">
                <a:solidFill>
                  <a:srgbClr val="C00000"/>
                </a:solidFill>
                <a:latin typeface="Times New Roman" panose="02020603050405020304" pitchFamily="18" charset="0"/>
                <a:cs typeface="Times New Roman" panose="02020603050405020304" pitchFamily="18" charset="0"/>
              </a:rPr>
              <a:t>Speech recognition</a:t>
            </a:r>
            <a:r>
              <a:rPr lang="en-US" sz="2000" b="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Converts spoken words to machine-readable input. Given a sound clip of a person speaking, the system produces a text dictation.</a:t>
            </a:r>
          </a:p>
          <a:p>
            <a:pPr algn="just">
              <a:lnSpc>
                <a:spcPct val="150000"/>
              </a:lnSpc>
            </a:pPr>
            <a:r>
              <a:rPr lang="en-US" dirty="0">
                <a:latin typeface="Times New Roman" panose="02020603050405020304" pitchFamily="18" charset="0"/>
                <a:cs typeface="Times New Roman" panose="02020603050405020304" pitchFamily="18" charset="0"/>
              </a:rPr>
              <a:t>NLP enables the </a:t>
            </a:r>
            <a:r>
              <a:rPr lang="en-US" dirty="0">
                <a:solidFill>
                  <a:srgbClr val="C00000"/>
                </a:solidFill>
                <a:latin typeface="Times New Roman" panose="02020603050405020304" pitchFamily="18" charset="0"/>
                <a:cs typeface="Times New Roman" panose="02020603050405020304" pitchFamily="18" charset="0"/>
              </a:rPr>
              <a:t>extraction of features from unstructured text </a:t>
            </a:r>
            <a:r>
              <a:rPr lang="en-US" dirty="0">
                <a:latin typeface="Times New Roman" panose="02020603050405020304" pitchFamily="18" charset="0"/>
                <a:cs typeface="Times New Roman" panose="02020603050405020304" pitchFamily="18" charset="0"/>
              </a:rPr>
              <a:t>so that a wide variety of </a:t>
            </a:r>
            <a:r>
              <a:rPr lang="en-US" dirty="0">
                <a:solidFill>
                  <a:srgbClr val="C00000"/>
                </a:solidFill>
                <a:latin typeface="Times New Roman" panose="02020603050405020304" pitchFamily="18" charset="0"/>
                <a:cs typeface="Times New Roman" panose="02020603050405020304" pitchFamily="18" charset="0"/>
              </a:rPr>
              <a:t>data mining techniques can be used to extract knowledge </a:t>
            </a:r>
            <a:r>
              <a:rPr lang="en-US" dirty="0">
                <a:latin typeface="Times New Roman" panose="02020603050405020304" pitchFamily="18" charset="0"/>
                <a:cs typeface="Times New Roman" panose="02020603050405020304" pitchFamily="18" charset="0"/>
              </a:rPr>
              <a:t>(novel and useful patterns and relationships) from it. In that sense, </a:t>
            </a:r>
            <a:r>
              <a:rPr lang="en-US" dirty="0">
                <a:solidFill>
                  <a:srgbClr val="C00000"/>
                </a:solidFill>
                <a:latin typeface="Times New Roman" panose="02020603050405020304" pitchFamily="18" charset="0"/>
                <a:cs typeface="Times New Roman" panose="02020603050405020304" pitchFamily="18" charset="0"/>
              </a:rPr>
              <a:t>text mining is a combination of NLP and data mining.</a:t>
            </a:r>
            <a:endParaRPr lang="en-US" sz="2000" dirty="0">
              <a:solidFill>
                <a:srgbClr val="C00000"/>
              </a:solidFill>
              <a:latin typeface="Times New Roman" panose="02020603050405020304" pitchFamily="18" charset="0"/>
              <a:cs typeface="Times New Roman" panose="02020603050405020304" pitchFamily="18" charset="0"/>
            </a:endParaRPr>
          </a:p>
          <a:p>
            <a:pPr algn="just">
              <a:lnSpc>
                <a:spcPct val="150000"/>
              </a:lnSpc>
            </a:pPr>
            <a:endParaRPr lang="en-US" sz="2000"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28766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AAFED-705F-A12E-9550-179471C6EAF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0EBEF87-18E9-BC94-5B69-208E8C3249F0}"/>
              </a:ext>
            </a:extLst>
          </p:cNvPr>
          <p:cNvSpPr/>
          <p:nvPr/>
        </p:nvSpPr>
        <p:spPr>
          <a:xfrm>
            <a:off x="632916" y="175687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5262BB51-F2DF-173D-C300-D91600FCD197}"/>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E51B04D0-C2B9-5648-C22A-629E78433FF0}"/>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4642F1F-DB5E-E155-C618-BA50E137B7B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13</a:t>
            </a:r>
          </a:p>
        </p:txBody>
      </p:sp>
      <p:pic>
        <p:nvPicPr>
          <p:cNvPr id="7" name="Graphic 21">
            <a:extLst>
              <a:ext uri="{FF2B5EF4-FFF2-40B4-BE49-F238E27FC236}">
                <a16:creationId xmlns:a16="http://schemas.microsoft.com/office/drawing/2014/main" id="{ADE34832-ED38-069A-4D53-2BBB6DFE109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4D4CEDE-99FC-7076-2F4F-E78E3A52425C}"/>
              </a:ext>
            </a:extLst>
          </p:cNvPr>
          <p:cNvSpPr txBox="1"/>
          <p:nvPr/>
        </p:nvSpPr>
        <p:spPr>
          <a:xfrm>
            <a:off x="689640" y="1756876"/>
            <a:ext cx="10699272" cy="4501489"/>
          </a:xfrm>
          <a:prstGeom prst="rect">
            <a:avLst/>
          </a:prstGeom>
          <a:noFill/>
        </p:spPr>
        <p:txBody>
          <a:bodyPr wrap="square" rtlCol="0">
            <a:spAutoFit/>
          </a:bodyPr>
          <a:lstStyle/>
          <a:p>
            <a:pPr algn="just">
              <a:lnSpc>
                <a:spcPct val="200000"/>
              </a:lnSpc>
            </a:pPr>
            <a:r>
              <a:rPr lang="en-US" sz="2000" b="1" dirty="0">
                <a:solidFill>
                  <a:srgbClr val="C00000"/>
                </a:solidFill>
                <a:latin typeface="Times New Roman" panose="02020603050405020304" pitchFamily="18" charset="0"/>
                <a:cs typeface="Times New Roman" panose="02020603050405020304" pitchFamily="18" charset="0"/>
              </a:rPr>
              <a:t>Text Mining Applications:</a:t>
            </a:r>
          </a:p>
          <a:p>
            <a:pPr marL="0" lvl="1" algn="just">
              <a:lnSpc>
                <a:spcPct val="200000"/>
              </a:lnSpc>
            </a:pPr>
            <a:r>
              <a:rPr lang="en-US" b="1" dirty="0">
                <a:solidFill>
                  <a:srgbClr val="C00000"/>
                </a:solidFill>
                <a:latin typeface="Times New Roman" panose="02020603050405020304" pitchFamily="18" charset="0"/>
                <a:cs typeface="Times New Roman" panose="02020603050405020304" pitchFamily="18" charset="0"/>
              </a:rPr>
              <a:t>Marketing Applications : </a:t>
            </a:r>
            <a:r>
              <a:rPr lang="en-US" dirty="0">
                <a:latin typeface="Times New Roman" panose="02020603050405020304" pitchFamily="18" charset="0"/>
                <a:cs typeface="Times New Roman" panose="02020603050405020304" pitchFamily="18" charset="0"/>
              </a:rPr>
              <a:t>Text mining can be used to increase cross-selling and up-selling by analyzing the unstructured data generated by call centers. Text generated by </a:t>
            </a:r>
            <a:r>
              <a:rPr lang="en-US" dirty="0">
                <a:solidFill>
                  <a:srgbClr val="C00000"/>
                </a:solidFill>
                <a:latin typeface="Times New Roman" panose="02020603050405020304" pitchFamily="18" charset="0"/>
                <a:cs typeface="Times New Roman" panose="02020603050405020304" pitchFamily="18" charset="0"/>
              </a:rPr>
              <a:t>call center notes as well as transcriptions of voice conversations with customers </a:t>
            </a:r>
            <a:r>
              <a:rPr lang="en-US" dirty="0">
                <a:latin typeface="Times New Roman" panose="02020603050405020304" pitchFamily="18" charset="0"/>
                <a:cs typeface="Times New Roman" panose="02020603050405020304" pitchFamily="18" charset="0"/>
              </a:rPr>
              <a:t>can be analyzed by text mining algorithms to extract novel, actionable information about customers’ perceptions toward a company’s products and services. In addition, blogs, user reviews of products at independent Web sites, and discussion board postings are a gold mine of customer sentiments. This rich collection of information, once properly analyzed, </a:t>
            </a:r>
            <a:r>
              <a:rPr lang="en-US" dirty="0">
                <a:solidFill>
                  <a:srgbClr val="C00000"/>
                </a:solidFill>
                <a:latin typeface="Times New Roman" panose="02020603050405020304" pitchFamily="18" charset="0"/>
                <a:cs typeface="Times New Roman" panose="02020603050405020304" pitchFamily="18" charset="0"/>
              </a:rPr>
              <a:t>can be used to increase satisfaction and the overall lifetime value of the customer .</a:t>
            </a:r>
          </a:p>
        </p:txBody>
      </p:sp>
    </p:spTree>
    <p:extLst>
      <p:ext uri="{BB962C8B-B14F-4D97-AF65-F5344CB8AC3E}">
        <p14:creationId xmlns:p14="http://schemas.microsoft.com/office/powerpoint/2010/main" val="42102849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B053B-E85D-CC51-3C10-6FE86ED700E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87EAEB-F9D9-3804-E831-72B69451E56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8F94A48C-4A1E-A817-4271-FF7AD1F05A53}"/>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a:t>
            </a:r>
          </a:p>
        </p:txBody>
      </p:sp>
      <p:sp>
        <p:nvSpPr>
          <p:cNvPr id="5" name="Rectangle 4">
            <a:extLst>
              <a:ext uri="{FF2B5EF4-FFF2-40B4-BE49-F238E27FC236}">
                <a16:creationId xmlns:a16="http://schemas.microsoft.com/office/drawing/2014/main" id="{E54F14D0-2989-2D7C-CBC6-9BDC578B9F74}"/>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F3B3638-0FDD-5A9D-E7E2-6A1D3BDC350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14</a:t>
            </a:r>
          </a:p>
        </p:txBody>
      </p:sp>
      <p:pic>
        <p:nvPicPr>
          <p:cNvPr id="7" name="Graphic 21">
            <a:extLst>
              <a:ext uri="{FF2B5EF4-FFF2-40B4-BE49-F238E27FC236}">
                <a16:creationId xmlns:a16="http://schemas.microsoft.com/office/drawing/2014/main" id="{36FCC9E7-0917-2AA0-AB59-966CFDEBA66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9E00B87-B83D-BE2C-0F2A-E421FBF709AF}"/>
              </a:ext>
            </a:extLst>
          </p:cNvPr>
          <p:cNvSpPr txBox="1"/>
          <p:nvPr/>
        </p:nvSpPr>
        <p:spPr>
          <a:xfrm>
            <a:off x="762000" y="1918125"/>
            <a:ext cx="10668000" cy="3788858"/>
          </a:xfrm>
          <a:prstGeom prst="rect">
            <a:avLst/>
          </a:prstGeom>
          <a:noFill/>
        </p:spPr>
        <p:txBody>
          <a:bodyPr wrap="square" rtlCol="0">
            <a:spAutoFit/>
          </a:bodyPr>
          <a:lstStyle/>
          <a:p>
            <a:pPr algn="just">
              <a:lnSpc>
                <a:spcPct val="150000"/>
              </a:lnSpc>
            </a:pPr>
            <a:r>
              <a:rPr lang="en-US" b="1" dirty="0">
                <a:latin typeface="Times New Roman" panose="02020603050405020304" pitchFamily="18" charset="0"/>
                <a:cs typeface="Times New Roman" panose="02020603050405020304" pitchFamily="18" charset="0"/>
              </a:rPr>
              <a:t>Biomedical Applications:</a:t>
            </a:r>
          </a:p>
          <a:p>
            <a:pPr algn="just">
              <a:lnSpc>
                <a:spcPct val="150000"/>
              </a:lnSpc>
            </a:pPr>
            <a:r>
              <a:rPr lang="en-US" dirty="0">
                <a:latin typeface="Times New Roman" panose="02020603050405020304" pitchFamily="18" charset="0"/>
                <a:cs typeface="Times New Roman" panose="02020603050405020304" pitchFamily="18" charset="0"/>
              </a:rPr>
              <a:t>Experimental techniques such as </a:t>
            </a:r>
            <a:r>
              <a:rPr lang="en-US" dirty="0">
                <a:solidFill>
                  <a:srgbClr val="C00000"/>
                </a:solidFill>
                <a:latin typeface="Times New Roman" panose="02020603050405020304" pitchFamily="18" charset="0"/>
                <a:cs typeface="Times New Roman" panose="02020603050405020304" pitchFamily="18" charset="0"/>
              </a:rPr>
              <a:t>DNA microarray analysis, serial analysis of gene expression (SAGE</a:t>
            </a:r>
            <a:r>
              <a:rPr lang="en-US" dirty="0">
                <a:latin typeface="Times New Roman" panose="02020603050405020304" pitchFamily="18" charset="0"/>
                <a:cs typeface="Times New Roman" panose="02020603050405020304" pitchFamily="18" charset="0"/>
              </a:rPr>
              <a:t>), and mass spectrometry proteomics, among others, are </a:t>
            </a:r>
            <a:r>
              <a:rPr lang="en-US" dirty="0">
                <a:solidFill>
                  <a:srgbClr val="C00000"/>
                </a:solidFill>
                <a:latin typeface="Times New Roman" panose="02020603050405020304" pitchFamily="18" charset="0"/>
                <a:cs typeface="Times New Roman" panose="02020603050405020304" pitchFamily="18" charset="0"/>
              </a:rPr>
              <a:t>generating large amounts of data related to genes and proteins</a:t>
            </a:r>
            <a:r>
              <a:rPr lang="en-US" dirty="0">
                <a:latin typeface="Times New Roman" panose="02020603050405020304" pitchFamily="18" charset="0"/>
                <a:cs typeface="Times New Roman" panose="02020603050405020304" pitchFamily="18" charset="0"/>
              </a:rPr>
              <a:t>. As in any other experimental approach, it is necessary to </a:t>
            </a:r>
            <a:r>
              <a:rPr lang="en-US" dirty="0">
                <a:solidFill>
                  <a:srgbClr val="C00000"/>
                </a:solidFill>
                <a:latin typeface="Times New Roman" panose="02020603050405020304" pitchFamily="18" charset="0"/>
                <a:cs typeface="Times New Roman" panose="02020603050405020304" pitchFamily="18" charset="0"/>
              </a:rPr>
              <a:t>analyze this vast amount of data</a:t>
            </a:r>
            <a:r>
              <a:rPr lang="en-US" dirty="0">
                <a:latin typeface="Times New Roman" panose="02020603050405020304" pitchFamily="18" charset="0"/>
                <a:cs typeface="Times New Roman" panose="02020603050405020304" pitchFamily="18" charset="0"/>
              </a:rPr>
              <a:t> in the context of previously known information about the biological entities under study. The literature is a particularly valuable source of information for experiment validation and interpretation. Therefore, the development of automated text mining tools to assist in such interpretation is one of the main challenges in current bioinformatics research</a:t>
            </a:r>
            <a:r>
              <a:rPr lang="en-US" dirty="0">
                <a:solidFill>
                  <a:srgbClr val="C00000"/>
                </a:solidFill>
                <a:latin typeface="Times New Roman" panose="02020603050405020304" pitchFamily="18" charset="0"/>
                <a:cs typeface="Times New Roman" panose="02020603050405020304" pitchFamily="18" charset="0"/>
              </a:rPr>
              <a:t>. Knowing the location of a protein within a cel</a:t>
            </a:r>
            <a:r>
              <a:rPr lang="en-US" dirty="0">
                <a:latin typeface="Times New Roman" panose="02020603050405020304" pitchFamily="18" charset="0"/>
                <a:cs typeface="Times New Roman" panose="02020603050405020304" pitchFamily="18" charset="0"/>
              </a:rPr>
              <a:t>l can help to elucidate its role in biological processes and to determine its potential as a drug target.</a:t>
            </a:r>
          </a:p>
        </p:txBody>
      </p:sp>
    </p:spTree>
    <p:extLst>
      <p:ext uri="{BB962C8B-B14F-4D97-AF65-F5344CB8AC3E}">
        <p14:creationId xmlns:p14="http://schemas.microsoft.com/office/powerpoint/2010/main" val="21837839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26D17-D197-6210-C632-9F8FBBB0F78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46BC039-9F83-73AF-1061-17DD18EC151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6C0EDF54-EBCD-AB96-DD82-02F8EF5EB9CE}"/>
              </a:ext>
            </a:extLst>
          </p:cNvPr>
          <p:cNvSpPr txBox="1"/>
          <p:nvPr/>
        </p:nvSpPr>
        <p:spPr>
          <a:xfrm>
            <a:off x="2346764" y="1285385"/>
            <a:ext cx="6917816" cy="400110"/>
          </a:xfrm>
          <a:prstGeom prst="rect">
            <a:avLst/>
          </a:prstGeom>
          <a:noFill/>
        </p:spPr>
        <p:txBody>
          <a:bodyPr wrap="square" rtlCol="0">
            <a:spAutoFit/>
          </a:bodyPr>
          <a:lstStyle/>
          <a:p>
            <a:r>
              <a:rPr lang="en-US" b="1" dirty="0"/>
              <a:t>Text</a:t>
            </a:r>
            <a:r>
              <a:rPr lang="en-US" sz="2000" b="1" dirty="0"/>
              <a:t> mining process</a:t>
            </a:r>
          </a:p>
        </p:txBody>
      </p:sp>
      <p:sp>
        <p:nvSpPr>
          <p:cNvPr id="5" name="Rectangle 4">
            <a:extLst>
              <a:ext uri="{FF2B5EF4-FFF2-40B4-BE49-F238E27FC236}">
                <a16:creationId xmlns:a16="http://schemas.microsoft.com/office/drawing/2014/main" id="{803DF727-11E9-8A6A-1EC9-0E429E0C4A02}"/>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CEA40671-0B68-35C6-5952-79C5448DEA8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15</a:t>
            </a:r>
          </a:p>
        </p:txBody>
      </p:sp>
      <p:pic>
        <p:nvPicPr>
          <p:cNvPr id="7" name="Graphic 21">
            <a:extLst>
              <a:ext uri="{FF2B5EF4-FFF2-40B4-BE49-F238E27FC236}">
                <a16:creationId xmlns:a16="http://schemas.microsoft.com/office/drawing/2014/main" id="{58B9701C-9988-925C-BBDB-D51046300A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 name="TextBox 3">
            <a:extLst>
              <a:ext uri="{FF2B5EF4-FFF2-40B4-BE49-F238E27FC236}">
                <a16:creationId xmlns:a16="http://schemas.microsoft.com/office/drawing/2014/main" id="{4C48AA67-0D95-ABB2-D922-A4A7CF0E6D53}"/>
              </a:ext>
            </a:extLst>
          </p:cNvPr>
          <p:cNvSpPr txBox="1"/>
          <p:nvPr/>
        </p:nvSpPr>
        <p:spPr>
          <a:xfrm>
            <a:off x="3712028" y="5136478"/>
            <a:ext cx="4767943" cy="369332"/>
          </a:xfrm>
          <a:prstGeom prst="rect">
            <a:avLst/>
          </a:prstGeom>
          <a:noFill/>
        </p:spPr>
        <p:txBody>
          <a:bodyPr wrap="square" rtlCol="0">
            <a:spAutoFit/>
          </a:bodyPr>
          <a:lstStyle/>
          <a:p>
            <a:r>
              <a:rPr lang="en-US" dirty="0"/>
              <a:t>Fig 8.2 The Three-Step/Task Text Mining Process</a:t>
            </a:r>
          </a:p>
        </p:txBody>
      </p:sp>
      <p:pic>
        <p:nvPicPr>
          <p:cNvPr id="6" name="Picture 5">
            <a:extLst>
              <a:ext uri="{FF2B5EF4-FFF2-40B4-BE49-F238E27FC236}">
                <a16:creationId xmlns:a16="http://schemas.microsoft.com/office/drawing/2014/main" id="{70827AB4-DC1D-4EBA-61C3-10D5F7ADB7D0}"/>
              </a:ext>
            </a:extLst>
          </p:cNvPr>
          <p:cNvPicPr>
            <a:picLocks noChangeAspect="1"/>
          </p:cNvPicPr>
          <p:nvPr/>
        </p:nvPicPr>
        <p:blipFill>
          <a:blip r:embed="rId4"/>
          <a:stretch>
            <a:fillRect/>
          </a:stretch>
        </p:blipFill>
        <p:spPr>
          <a:xfrm>
            <a:off x="878446" y="2169296"/>
            <a:ext cx="10551554" cy="2668047"/>
          </a:xfrm>
          <a:prstGeom prst="rect">
            <a:avLst/>
          </a:prstGeom>
        </p:spPr>
      </p:pic>
    </p:spTree>
    <p:extLst>
      <p:ext uri="{BB962C8B-B14F-4D97-AF65-F5344CB8AC3E}">
        <p14:creationId xmlns:p14="http://schemas.microsoft.com/office/powerpoint/2010/main" val="3279166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D24E2-F4E9-7AD7-A12C-48C435517A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7F34534-C0F0-9BFC-5F3A-4F9CC611A57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86889DF2-2F74-A2B9-0104-FF6FE26852B7}"/>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EF06A804-D2F7-F5BB-639D-3FB9915FCF8F}"/>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C56FA18-C311-D9C8-7B95-7727BF9DA044}"/>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16</a:t>
            </a:r>
          </a:p>
        </p:txBody>
      </p:sp>
      <p:pic>
        <p:nvPicPr>
          <p:cNvPr id="7" name="Graphic 21">
            <a:extLst>
              <a:ext uri="{FF2B5EF4-FFF2-40B4-BE49-F238E27FC236}">
                <a16:creationId xmlns:a16="http://schemas.microsoft.com/office/drawing/2014/main" id="{F0B9B289-A090-5EAC-5AB5-7183A6D3D08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8C958A6-85A6-6D4A-BDAF-FE938B28FF76}"/>
              </a:ext>
            </a:extLst>
          </p:cNvPr>
          <p:cNvSpPr txBox="1"/>
          <p:nvPr/>
        </p:nvSpPr>
        <p:spPr>
          <a:xfrm>
            <a:off x="762000" y="1918125"/>
            <a:ext cx="10562492" cy="3782061"/>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The primary purpose of text mining (within the context of knowledge discovery) is to process unstructured (textual) data (along with structured data, if relevant to the problem being addressed and available) to </a:t>
            </a:r>
            <a:r>
              <a:rPr lang="en-US" dirty="0">
                <a:solidFill>
                  <a:srgbClr val="FF0000"/>
                </a:solidFill>
                <a:latin typeface="Times New Roman" panose="02020603050405020304" pitchFamily="18" charset="0"/>
                <a:cs typeface="Times New Roman" panose="02020603050405020304" pitchFamily="18" charset="0"/>
              </a:rPr>
              <a:t>extract meaningful and actionable patterns for better decision making.</a:t>
            </a:r>
            <a:r>
              <a:rPr lang="en-US" dirty="0">
                <a:latin typeface="Times New Roman" panose="02020603050405020304" pitchFamily="18" charset="0"/>
                <a:cs typeface="Times New Roman" panose="02020603050405020304" pitchFamily="18" charset="0"/>
              </a:rPr>
              <a:t> The text mining process can be </a:t>
            </a:r>
            <a:r>
              <a:rPr lang="en-US" dirty="0">
                <a:solidFill>
                  <a:srgbClr val="FF0000"/>
                </a:solidFill>
                <a:latin typeface="Times New Roman" panose="02020603050405020304" pitchFamily="18" charset="0"/>
                <a:cs typeface="Times New Roman" panose="02020603050405020304" pitchFamily="18" charset="0"/>
              </a:rPr>
              <a:t>broken down into three consecutive tasks, each of which has specific inputs to generate certain outputs .</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Task 1: Establish the Corpus</a:t>
            </a:r>
          </a:p>
          <a:p>
            <a:pPr algn="just">
              <a:lnSpc>
                <a:spcPct val="150000"/>
              </a:lnSpc>
            </a:pPr>
            <a:r>
              <a:rPr lang="en-US" dirty="0">
                <a:latin typeface="Times New Roman" panose="02020603050405020304" pitchFamily="18" charset="0"/>
                <a:cs typeface="Times New Roman" panose="02020603050405020304" pitchFamily="18" charset="0"/>
              </a:rPr>
              <a:t>The main purpose of the first task activity is to collect all the documents related to the context (domain of interest) being studied. This collection may include </a:t>
            </a:r>
            <a:r>
              <a:rPr lang="en-US" dirty="0">
                <a:solidFill>
                  <a:srgbClr val="FF0000"/>
                </a:solidFill>
                <a:latin typeface="Times New Roman" panose="02020603050405020304" pitchFamily="18" charset="0"/>
                <a:cs typeface="Times New Roman" panose="02020603050405020304" pitchFamily="18" charset="0"/>
              </a:rPr>
              <a:t>textual documents, XML files, e-mails, Web pages, and short notes</a:t>
            </a:r>
            <a:r>
              <a:rPr lang="en-US" dirty="0">
                <a:latin typeface="Times New Roman" panose="02020603050405020304" pitchFamily="18" charset="0"/>
                <a:cs typeface="Times New Roman" panose="02020603050405020304" pitchFamily="18" charset="0"/>
              </a:rPr>
              <a:t>. In addition to the readily available textual data, </a:t>
            </a:r>
            <a:r>
              <a:rPr lang="en-US" dirty="0">
                <a:solidFill>
                  <a:srgbClr val="FF0000"/>
                </a:solidFill>
                <a:latin typeface="Times New Roman" panose="02020603050405020304" pitchFamily="18" charset="0"/>
                <a:cs typeface="Times New Roman" panose="02020603050405020304" pitchFamily="18" charset="0"/>
              </a:rPr>
              <a:t>voice recordings may also be transcribed using speech-recognition algorithms and made a part of the text collection</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40825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6F093-0645-03E3-3407-38ACF023ED2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92A15B2-FA7B-3774-A266-F9DC0DFD179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CE437580-608A-282E-ED41-4A9D99350595}"/>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C745283F-F9C7-2C92-2DB8-BD375DBDD2B0}"/>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5330E4B-8869-E79D-E310-B9C9B32D5F28}"/>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17</a:t>
            </a:r>
          </a:p>
        </p:txBody>
      </p:sp>
      <p:pic>
        <p:nvPicPr>
          <p:cNvPr id="7" name="Graphic 21">
            <a:extLst>
              <a:ext uri="{FF2B5EF4-FFF2-40B4-BE49-F238E27FC236}">
                <a16:creationId xmlns:a16="http://schemas.microsoft.com/office/drawing/2014/main" id="{60240BE3-8EC4-CD4A-553F-D07D5ADCF02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AB94DBB-A0A6-B8CC-51DB-D492FFFB9E76}"/>
              </a:ext>
            </a:extLst>
          </p:cNvPr>
          <p:cNvSpPr txBox="1"/>
          <p:nvPr/>
        </p:nvSpPr>
        <p:spPr>
          <a:xfrm>
            <a:off x="617280" y="1954792"/>
            <a:ext cx="10812720" cy="4524315"/>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Once collected, </a:t>
            </a:r>
            <a:r>
              <a:rPr lang="en-US" dirty="0">
                <a:solidFill>
                  <a:srgbClr val="FF0000"/>
                </a:solidFill>
                <a:latin typeface="Times New Roman" panose="02020603050405020304" pitchFamily="18" charset="0"/>
                <a:cs typeface="Times New Roman" panose="02020603050405020304" pitchFamily="18" charset="0"/>
              </a:rPr>
              <a:t>the text documents are transformed and organized</a:t>
            </a:r>
            <a:r>
              <a:rPr lang="en-US" dirty="0">
                <a:latin typeface="Times New Roman" panose="02020603050405020304" pitchFamily="18" charset="0"/>
                <a:cs typeface="Times New Roman" panose="02020603050405020304" pitchFamily="18" charset="0"/>
              </a:rPr>
              <a:t> in a manner such that they are all in the same </a:t>
            </a:r>
            <a:r>
              <a:rPr lang="en-US" dirty="0">
                <a:solidFill>
                  <a:srgbClr val="FF0000"/>
                </a:solidFill>
                <a:latin typeface="Times New Roman" panose="02020603050405020304" pitchFamily="18" charset="0"/>
                <a:cs typeface="Times New Roman" panose="02020603050405020304" pitchFamily="18" charset="0"/>
              </a:rPr>
              <a:t>representational form (e.g., ASCII text files) </a:t>
            </a:r>
            <a:r>
              <a:rPr lang="en-US" dirty="0">
                <a:latin typeface="Times New Roman" panose="02020603050405020304" pitchFamily="18" charset="0"/>
                <a:cs typeface="Times New Roman" panose="02020603050405020304" pitchFamily="18" charset="0"/>
              </a:rPr>
              <a:t>for computer processing. The organization of the documents can be as simple as a collection of digitized text excerpts stored </a:t>
            </a:r>
            <a:r>
              <a:rPr lang="en-US" dirty="0">
                <a:solidFill>
                  <a:srgbClr val="FF0000"/>
                </a:solidFill>
                <a:latin typeface="Times New Roman" panose="02020603050405020304" pitchFamily="18" charset="0"/>
                <a:cs typeface="Times New Roman" panose="02020603050405020304" pitchFamily="18" charset="0"/>
              </a:rPr>
              <a:t>in a file folder or it can be a list of links to a collection of Web pages in a specific domain.</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Task 2: Create the Term–Document Matrix</a:t>
            </a:r>
          </a:p>
          <a:p>
            <a:pPr algn="just">
              <a:lnSpc>
                <a:spcPct val="150000"/>
              </a:lnSpc>
            </a:pPr>
            <a:r>
              <a:rPr lang="en-US" dirty="0">
                <a:latin typeface="Times New Roman" panose="02020603050405020304" pitchFamily="18" charset="0"/>
                <a:cs typeface="Times New Roman" panose="02020603050405020304" pitchFamily="18" charset="0"/>
              </a:rPr>
              <a:t>In this task, the digitized and </a:t>
            </a:r>
            <a:r>
              <a:rPr lang="en-US" dirty="0">
                <a:solidFill>
                  <a:srgbClr val="FF0000"/>
                </a:solidFill>
                <a:latin typeface="Times New Roman" panose="02020603050405020304" pitchFamily="18" charset="0"/>
                <a:cs typeface="Times New Roman" panose="02020603050405020304" pitchFamily="18" charset="0"/>
              </a:rPr>
              <a:t>organized documents (the corpus) </a:t>
            </a:r>
            <a:r>
              <a:rPr lang="en-US" dirty="0">
                <a:latin typeface="Times New Roman" panose="02020603050405020304" pitchFamily="18" charset="0"/>
                <a:cs typeface="Times New Roman" panose="02020603050405020304" pitchFamily="18" charset="0"/>
              </a:rPr>
              <a:t>are used to create the </a:t>
            </a:r>
            <a:r>
              <a:rPr lang="en-US" dirty="0">
                <a:solidFill>
                  <a:srgbClr val="FF0000"/>
                </a:solidFill>
                <a:latin typeface="Times New Roman" panose="02020603050405020304" pitchFamily="18" charset="0"/>
                <a:cs typeface="Times New Roman" panose="02020603050405020304" pitchFamily="18" charset="0"/>
              </a:rPr>
              <a:t>term–document matrix (TDM). </a:t>
            </a:r>
            <a:r>
              <a:rPr lang="en-US" dirty="0">
                <a:latin typeface="Times New Roman" panose="02020603050405020304" pitchFamily="18" charset="0"/>
                <a:cs typeface="Times New Roman" panose="02020603050405020304" pitchFamily="18" charset="0"/>
              </a:rPr>
              <a:t>In the TDM, </a:t>
            </a:r>
            <a:r>
              <a:rPr lang="en-US" dirty="0">
                <a:solidFill>
                  <a:srgbClr val="FF0000"/>
                </a:solidFill>
                <a:latin typeface="Times New Roman" panose="02020603050405020304" pitchFamily="18" charset="0"/>
                <a:cs typeface="Times New Roman" panose="02020603050405020304" pitchFamily="18" charset="0"/>
              </a:rPr>
              <a:t>rows represent the documents </a:t>
            </a:r>
            <a:r>
              <a:rPr lang="en-US" dirty="0">
                <a:latin typeface="Times New Roman" panose="02020603050405020304" pitchFamily="18" charset="0"/>
                <a:cs typeface="Times New Roman" panose="02020603050405020304" pitchFamily="18" charset="0"/>
              </a:rPr>
              <a:t>and </a:t>
            </a:r>
            <a:r>
              <a:rPr lang="en-US" dirty="0">
                <a:solidFill>
                  <a:srgbClr val="FF0000"/>
                </a:solidFill>
                <a:latin typeface="Times New Roman" panose="02020603050405020304" pitchFamily="18" charset="0"/>
                <a:cs typeface="Times New Roman" panose="02020603050405020304" pitchFamily="18" charset="0"/>
              </a:rPr>
              <a:t>columns represent the terms</a:t>
            </a:r>
            <a:r>
              <a:rPr lang="en-US" dirty="0">
                <a:latin typeface="Times New Roman" panose="02020603050405020304" pitchFamily="18" charset="0"/>
                <a:cs typeface="Times New Roman" panose="02020603050405020304" pitchFamily="18" charset="0"/>
              </a:rPr>
              <a:t>. The relationships between the terms and documents are characterized by </a:t>
            </a:r>
            <a:r>
              <a:rPr lang="en-US" dirty="0">
                <a:solidFill>
                  <a:srgbClr val="FF0000"/>
                </a:solidFill>
                <a:latin typeface="Times New Roman" panose="02020603050405020304" pitchFamily="18" charset="0"/>
                <a:cs typeface="Times New Roman" panose="02020603050405020304" pitchFamily="18" charset="0"/>
              </a:rPr>
              <a:t>indices</a:t>
            </a:r>
            <a:r>
              <a:rPr lang="en-US" dirty="0">
                <a:latin typeface="Times New Roman" panose="02020603050405020304" pitchFamily="18" charset="0"/>
                <a:cs typeface="Times New Roman" panose="02020603050405020304" pitchFamily="18" charset="0"/>
              </a:rPr>
              <a:t> (i.e., a relational measure that can be as simple as the number of occurrences of the term in respective documents).</a:t>
            </a:r>
          </a:p>
          <a:p>
            <a:pPr algn="just">
              <a:lnSpc>
                <a:spcPct val="150000"/>
              </a:lnSpc>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4535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6F962-DD39-D979-34F6-7962C6DBB5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07EB14F-6261-5D11-44CB-DDD9CC30210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9AC9FEC6-2255-C8D9-5BC8-36353AC94681}"/>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6236233A-C0C4-6DDE-4344-FF5D77179AD7}"/>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E7D0B59-65DF-6FC8-316A-BC3E9895B57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18</a:t>
            </a:r>
          </a:p>
        </p:txBody>
      </p:sp>
      <p:pic>
        <p:nvPicPr>
          <p:cNvPr id="7" name="Graphic 21">
            <a:extLst>
              <a:ext uri="{FF2B5EF4-FFF2-40B4-BE49-F238E27FC236}">
                <a16:creationId xmlns:a16="http://schemas.microsoft.com/office/drawing/2014/main" id="{425EC965-30F8-ACD6-9570-120E3CECF0D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165FBD72-CF26-AE3A-E8C6-D24BAE80C355}"/>
              </a:ext>
            </a:extLst>
          </p:cNvPr>
          <p:cNvPicPr>
            <a:picLocks noChangeAspect="1"/>
          </p:cNvPicPr>
          <p:nvPr/>
        </p:nvPicPr>
        <p:blipFill>
          <a:blip r:embed="rId4"/>
          <a:stretch>
            <a:fillRect/>
          </a:stretch>
        </p:blipFill>
        <p:spPr>
          <a:xfrm>
            <a:off x="2346764" y="1829584"/>
            <a:ext cx="6825431" cy="4082234"/>
          </a:xfrm>
          <a:prstGeom prst="rect">
            <a:avLst/>
          </a:prstGeom>
        </p:spPr>
      </p:pic>
      <p:sp>
        <p:nvSpPr>
          <p:cNvPr id="8" name="TextBox 7">
            <a:extLst>
              <a:ext uri="{FF2B5EF4-FFF2-40B4-BE49-F238E27FC236}">
                <a16:creationId xmlns:a16="http://schemas.microsoft.com/office/drawing/2014/main" id="{5DA847B3-C2FA-C021-6E9D-6BC7013EF57F}"/>
              </a:ext>
            </a:extLst>
          </p:cNvPr>
          <p:cNvSpPr txBox="1"/>
          <p:nvPr/>
        </p:nvSpPr>
        <p:spPr>
          <a:xfrm>
            <a:off x="9431140" y="3780757"/>
            <a:ext cx="2291024"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 Simple Term–Document Matrix</a:t>
            </a:r>
          </a:p>
        </p:txBody>
      </p:sp>
    </p:spTree>
    <p:extLst>
      <p:ext uri="{BB962C8B-B14F-4D97-AF65-F5344CB8AC3E}">
        <p14:creationId xmlns:p14="http://schemas.microsoft.com/office/powerpoint/2010/main" val="1768800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C70B-4062-B1FF-5801-85D97613785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F618F34-5169-7BC0-6DF5-40E75BD9D66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02767C46-E06F-0751-9CB2-534E9A0C9A37}"/>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24AC18A8-7D3C-2918-42DA-3AF89901ABA6}"/>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6ADDA38-C98D-A105-3547-82086B9C58F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19</a:t>
            </a:r>
          </a:p>
        </p:txBody>
      </p:sp>
      <p:pic>
        <p:nvPicPr>
          <p:cNvPr id="7" name="Graphic 21">
            <a:extLst>
              <a:ext uri="{FF2B5EF4-FFF2-40B4-BE49-F238E27FC236}">
                <a16:creationId xmlns:a16="http://schemas.microsoft.com/office/drawing/2014/main" id="{DD525B4F-279A-9F0A-1F5C-092AE9941C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81043A3-1102-BA5E-3E49-FD6D415581B5}"/>
              </a:ext>
            </a:extLst>
          </p:cNvPr>
          <p:cNvSpPr txBox="1"/>
          <p:nvPr/>
        </p:nvSpPr>
        <p:spPr>
          <a:xfrm>
            <a:off x="645843" y="1918178"/>
            <a:ext cx="10319657" cy="4197559"/>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The goal is to convert the list of organized documents (the corpus) into a TDM </a:t>
            </a:r>
            <a:r>
              <a:rPr lang="en-US" dirty="0">
                <a:solidFill>
                  <a:srgbClr val="FF0000"/>
                </a:solidFill>
                <a:latin typeface="Times New Roman" panose="02020603050405020304" pitchFamily="18" charset="0"/>
                <a:cs typeface="Times New Roman" panose="02020603050405020304" pitchFamily="18" charset="0"/>
              </a:rPr>
              <a:t>where the cells are filled with the most appropriate indices.</a:t>
            </a:r>
            <a:r>
              <a:rPr lang="en-US" dirty="0">
                <a:latin typeface="Times New Roman" panose="02020603050405020304" pitchFamily="18" charset="0"/>
                <a:cs typeface="Times New Roman" panose="02020603050405020304" pitchFamily="18" charset="0"/>
              </a:rPr>
              <a:t> However, are all terms important when characterizing documents? Obviously, the answer is </a:t>
            </a:r>
            <a:r>
              <a:rPr lang="en-US" dirty="0">
                <a:solidFill>
                  <a:srgbClr val="FF0000"/>
                </a:solidFill>
                <a:latin typeface="Times New Roman" panose="02020603050405020304" pitchFamily="18" charset="0"/>
                <a:cs typeface="Times New Roman" panose="02020603050405020304" pitchFamily="18" charset="0"/>
              </a:rPr>
              <a:t>“no.” Some terms</a:t>
            </a:r>
            <a:r>
              <a:rPr lang="en-US" dirty="0">
                <a:latin typeface="Times New Roman" panose="02020603050405020304" pitchFamily="18" charset="0"/>
                <a:cs typeface="Times New Roman" panose="02020603050405020304" pitchFamily="18" charset="0"/>
              </a:rPr>
              <a:t>, such as articles, auxiliary verbs, and terms </a:t>
            </a:r>
            <a:r>
              <a:rPr lang="en-US" dirty="0">
                <a:solidFill>
                  <a:srgbClr val="FF0000"/>
                </a:solidFill>
                <a:latin typeface="Times New Roman" panose="02020603050405020304" pitchFamily="18" charset="0"/>
                <a:cs typeface="Times New Roman" panose="02020603050405020304" pitchFamily="18" charset="0"/>
              </a:rPr>
              <a:t>used in almost all the documents in the corpus, have no differentiating power</a:t>
            </a:r>
            <a:r>
              <a:rPr lang="en-US" dirty="0">
                <a:latin typeface="Times New Roman" panose="02020603050405020304" pitchFamily="18" charset="0"/>
                <a:cs typeface="Times New Roman" panose="02020603050405020304" pitchFamily="18" charset="0"/>
              </a:rPr>
              <a:t> and, therefore, should be excluded from the indexing process. This list of terms, commonly called </a:t>
            </a:r>
            <a:r>
              <a:rPr lang="en-US" i="1" dirty="0">
                <a:solidFill>
                  <a:srgbClr val="FF0000"/>
                </a:solidFill>
                <a:latin typeface="Times New Roman" panose="02020603050405020304" pitchFamily="18" charset="0"/>
                <a:cs typeface="Times New Roman" panose="02020603050405020304" pitchFamily="18" charset="0"/>
              </a:rPr>
              <a:t>stop terms </a:t>
            </a:r>
            <a:r>
              <a:rPr lang="en-US" dirty="0">
                <a:solidFill>
                  <a:srgbClr val="FF0000"/>
                </a:solidFill>
                <a:latin typeface="Times New Roman" panose="02020603050405020304" pitchFamily="18" charset="0"/>
                <a:cs typeface="Times New Roman" panose="02020603050405020304" pitchFamily="18" charset="0"/>
              </a:rPr>
              <a:t>or </a:t>
            </a:r>
            <a:r>
              <a:rPr lang="en-US" i="1" dirty="0">
                <a:solidFill>
                  <a:srgbClr val="FF0000"/>
                </a:solidFill>
                <a:latin typeface="Times New Roman" panose="02020603050405020304" pitchFamily="18" charset="0"/>
                <a:cs typeface="Times New Roman" panose="02020603050405020304" pitchFamily="18" charset="0"/>
              </a:rPr>
              <a:t>stop words</a:t>
            </a:r>
            <a:r>
              <a:rPr lang="en-US" dirty="0">
                <a:latin typeface="Times New Roman" panose="02020603050405020304" pitchFamily="18" charset="0"/>
                <a:cs typeface="Times New Roman" panose="02020603050405020304" pitchFamily="18" charset="0"/>
              </a:rPr>
              <a:t>, is specific to the domain of study and should be </a:t>
            </a:r>
            <a:r>
              <a:rPr lang="en-US" dirty="0">
                <a:solidFill>
                  <a:srgbClr val="FF0000"/>
                </a:solidFill>
                <a:latin typeface="Times New Roman" panose="02020603050405020304" pitchFamily="18" charset="0"/>
                <a:cs typeface="Times New Roman" panose="02020603050405020304" pitchFamily="18" charset="0"/>
              </a:rPr>
              <a:t>identified by the domain experts. </a:t>
            </a:r>
          </a:p>
          <a:p>
            <a:pPr algn="just">
              <a:lnSpc>
                <a:spcPct val="150000"/>
              </a:lnSpc>
            </a:pPr>
            <a:r>
              <a:rPr lang="en-US" dirty="0">
                <a:latin typeface="Times New Roman" panose="02020603050405020304" pitchFamily="18" charset="0"/>
                <a:cs typeface="Times New Roman" panose="02020603050405020304" pitchFamily="18" charset="0"/>
              </a:rPr>
              <a:t>Another filtration that should take place to accurately create the indices is </a:t>
            </a:r>
            <a:r>
              <a:rPr lang="en-US" i="1" dirty="0">
                <a:latin typeface="Times New Roman" panose="02020603050405020304" pitchFamily="18" charset="0"/>
                <a:cs typeface="Times New Roman" panose="02020603050405020304" pitchFamily="18" charset="0"/>
              </a:rPr>
              <a:t>stemming</a:t>
            </a:r>
            <a:r>
              <a:rPr lang="en-US" dirty="0">
                <a:latin typeface="Times New Roman" panose="02020603050405020304" pitchFamily="18" charset="0"/>
                <a:cs typeface="Times New Roman" panose="02020603050405020304" pitchFamily="18" charset="0"/>
              </a:rPr>
              <a:t>, which refers to the </a:t>
            </a:r>
            <a:r>
              <a:rPr lang="en-US" dirty="0">
                <a:solidFill>
                  <a:srgbClr val="FF0000"/>
                </a:solidFill>
                <a:latin typeface="Times New Roman" panose="02020603050405020304" pitchFamily="18" charset="0"/>
                <a:cs typeface="Times New Roman" panose="02020603050405020304" pitchFamily="18" charset="0"/>
              </a:rPr>
              <a:t>reduction of words to their roots </a:t>
            </a:r>
            <a:r>
              <a:rPr lang="en-US" dirty="0">
                <a:latin typeface="Times New Roman" panose="02020603050405020304" pitchFamily="18" charset="0"/>
                <a:cs typeface="Times New Roman" panose="02020603050405020304" pitchFamily="18" charset="0"/>
              </a:rPr>
              <a:t>so that, for example, different grammatical forms or declinations of a verb are identified and indexed as the same word. For example, </a:t>
            </a:r>
            <a:r>
              <a:rPr lang="en-US" dirty="0">
                <a:solidFill>
                  <a:srgbClr val="FF0000"/>
                </a:solidFill>
                <a:latin typeface="Times New Roman" panose="02020603050405020304" pitchFamily="18" charset="0"/>
                <a:cs typeface="Times New Roman" panose="02020603050405020304" pitchFamily="18" charset="0"/>
              </a:rPr>
              <a:t>stemming </a:t>
            </a:r>
            <a:r>
              <a:rPr lang="en-US" dirty="0">
                <a:latin typeface="Times New Roman" panose="02020603050405020304" pitchFamily="18" charset="0"/>
                <a:cs typeface="Times New Roman" panose="02020603050405020304" pitchFamily="18" charset="0"/>
              </a:rPr>
              <a:t>will ensure that </a:t>
            </a:r>
            <a:r>
              <a:rPr lang="en-US" i="1" dirty="0">
                <a:latin typeface="Times New Roman" panose="02020603050405020304" pitchFamily="18" charset="0"/>
                <a:cs typeface="Times New Roman" panose="02020603050405020304" pitchFamily="18" charset="0"/>
              </a:rPr>
              <a:t>modeling </a:t>
            </a:r>
            <a:r>
              <a:rPr lang="en-US" dirty="0">
                <a:latin typeface="Times New Roman" panose="02020603050405020304" pitchFamily="18" charset="0"/>
                <a:cs typeface="Times New Roman" panose="02020603050405020304" pitchFamily="18" charset="0"/>
              </a:rPr>
              <a:t>and </a:t>
            </a:r>
            <a:r>
              <a:rPr lang="en-US" i="1" dirty="0">
                <a:latin typeface="Times New Roman" panose="02020603050405020304" pitchFamily="18" charset="0"/>
                <a:cs typeface="Times New Roman" panose="02020603050405020304" pitchFamily="18" charset="0"/>
              </a:rPr>
              <a:t>modeled </a:t>
            </a:r>
            <a:r>
              <a:rPr lang="en-US" dirty="0">
                <a:latin typeface="Times New Roman" panose="02020603050405020304" pitchFamily="18" charset="0"/>
                <a:cs typeface="Times New Roman" panose="02020603050405020304" pitchFamily="18" charset="0"/>
              </a:rPr>
              <a:t>will be recognized as the word </a:t>
            </a:r>
            <a:r>
              <a:rPr lang="en-US" i="1" dirty="0">
                <a:latin typeface="Times New Roman" panose="02020603050405020304" pitchFamily="18" charset="0"/>
                <a:cs typeface="Times New Roman" panose="02020603050405020304" pitchFamily="18" charset="0"/>
              </a:rPr>
              <a:t>model</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883379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A348E-81E5-6786-413E-D41FCA4F7FF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E310BB3-D00B-9620-9C05-1C2E0180BC3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FFB03434-7EB8-C7F5-520B-D8508F212AF1}"/>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51C1D5DF-FD2E-EF9B-6720-79CB2FE300E7}"/>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1B8BEC6-024D-1009-F90D-2B18652C22E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20</a:t>
            </a:r>
          </a:p>
        </p:txBody>
      </p:sp>
      <p:pic>
        <p:nvPicPr>
          <p:cNvPr id="7" name="Graphic 21">
            <a:extLst>
              <a:ext uri="{FF2B5EF4-FFF2-40B4-BE49-F238E27FC236}">
                <a16:creationId xmlns:a16="http://schemas.microsoft.com/office/drawing/2014/main" id="{77B8B1C3-E848-012E-7B42-FDE2B4A0F85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8EF4AAF-77B7-835C-CCFD-3963236EF6B7}"/>
              </a:ext>
            </a:extLst>
          </p:cNvPr>
          <p:cNvSpPr txBox="1"/>
          <p:nvPr/>
        </p:nvSpPr>
        <p:spPr>
          <a:xfrm>
            <a:off x="617280" y="2019969"/>
            <a:ext cx="10812720" cy="3782061"/>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The first generation of the TDM includes all </a:t>
            </a:r>
            <a:r>
              <a:rPr lang="en-US" dirty="0">
                <a:solidFill>
                  <a:srgbClr val="FF0000"/>
                </a:solidFill>
                <a:latin typeface="Times New Roman" panose="02020603050405020304" pitchFamily="18" charset="0"/>
                <a:cs typeface="Times New Roman" panose="02020603050405020304" pitchFamily="18" charset="0"/>
              </a:rPr>
              <a:t>the unique terms identified in the corpus (as its columns)</a:t>
            </a:r>
            <a:r>
              <a:rPr lang="en-US" dirty="0">
                <a:latin typeface="Times New Roman" panose="02020603050405020304" pitchFamily="18" charset="0"/>
                <a:cs typeface="Times New Roman" panose="02020603050405020304" pitchFamily="18" charset="0"/>
              </a:rPr>
              <a:t>, excluding the ones in the stop term list; all the </a:t>
            </a:r>
            <a:r>
              <a:rPr lang="en-US" dirty="0">
                <a:solidFill>
                  <a:srgbClr val="FF0000"/>
                </a:solidFill>
                <a:latin typeface="Times New Roman" panose="02020603050405020304" pitchFamily="18" charset="0"/>
                <a:cs typeface="Times New Roman" panose="02020603050405020304" pitchFamily="18" charset="0"/>
              </a:rPr>
              <a:t>documents (as its rows); </a:t>
            </a:r>
            <a:r>
              <a:rPr lang="en-US" dirty="0">
                <a:latin typeface="Times New Roman" panose="02020603050405020304" pitchFamily="18" charset="0"/>
                <a:cs typeface="Times New Roman" panose="02020603050405020304" pitchFamily="18" charset="0"/>
              </a:rPr>
              <a:t>and the </a:t>
            </a:r>
            <a:r>
              <a:rPr lang="en-US" dirty="0">
                <a:solidFill>
                  <a:srgbClr val="FF0000"/>
                </a:solidFill>
                <a:latin typeface="Times New Roman" panose="02020603050405020304" pitchFamily="18" charset="0"/>
                <a:cs typeface="Times New Roman" panose="02020603050405020304" pitchFamily="18" charset="0"/>
              </a:rPr>
              <a:t>occurrence count of each term f</a:t>
            </a:r>
            <a:r>
              <a:rPr lang="en-US" dirty="0">
                <a:latin typeface="Times New Roman" panose="02020603050405020304" pitchFamily="18" charset="0"/>
                <a:cs typeface="Times New Roman" panose="02020603050405020304" pitchFamily="18" charset="0"/>
              </a:rPr>
              <a:t>or each document (as its cell values). If, as is commonly the case, </a:t>
            </a:r>
            <a:r>
              <a:rPr lang="en-US" dirty="0">
                <a:solidFill>
                  <a:srgbClr val="FF0000"/>
                </a:solidFill>
                <a:latin typeface="Times New Roman" panose="02020603050405020304" pitchFamily="18" charset="0"/>
                <a:cs typeface="Times New Roman" panose="02020603050405020304" pitchFamily="18" charset="0"/>
              </a:rPr>
              <a:t>the corpus includes a rather large number of documents, then there is a very good chance that the TDM will have a very large number of terms. </a:t>
            </a:r>
            <a:r>
              <a:rPr lang="en-US" dirty="0">
                <a:latin typeface="Times New Roman" panose="02020603050405020304" pitchFamily="18" charset="0"/>
                <a:cs typeface="Times New Roman" panose="02020603050405020304" pitchFamily="18" charset="0"/>
              </a:rPr>
              <a:t>Processing such a large matrix might be time-consuming and, more important, might lead to extraction of inaccurate patterns. At this point, one has to decide the following: </a:t>
            </a:r>
            <a:r>
              <a:rPr lang="en-US" dirty="0">
                <a:solidFill>
                  <a:srgbClr val="FF0000"/>
                </a:solidFill>
                <a:latin typeface="Times New Roman" panose="02020603050405020304" pitchFamily="18" charset="0"/>
                <a:cs typeface="Times New Roman" panose="02020603050405020304" pitchFamily="18" charset="0"/>
              </a:rPr>
              <a:t>(1) What is the best representation of the indices? and (2) How can we reduce the dimensionality of this matrix to a manageable size?</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Reducing the Dimensionality of the Matrix </a:t>
            </a:r>
            <a:r>
              <a:rPr lang="en-US" dirty="0">
                <a:latin typeface="Times New Roman" panose="02020603050405020304" pitchFamily="18" charset="0"/>
                <a:cs typeface="Times New Roman" panose="02020603050405020304" pitchFamily="18" charset="0"/>
              </a:rPr>
              <a:t>Because the TDM is often very large and rather sparse (most of the cells filled with zeros. Several options are available for</a:t>
            </a:r>
            <a:r>
              <a:rPr lang="en-US" dirty="0">
                <a:solidFill>
                  <a:srgbClr val="FF0000"/>
                </a:solidFill>
                <a:latin typeface="Times New Roman" panose="02020603050405020304" pitchFamily="18" charset="0"/>
                <a:cs typeface="Times New Roman" panose="02020603050405020304" pitchFamily="18" charset="0"/>
              </a:rPr>
              <a:t> managing the matrix size:</a:t>
            </a:r>
          </a:p>
        </p:txBody>
      </p:sp>
    </p:spTree>
    <p:extLst>
      <p:ext uri="{BB962C8B-B14F-4D97-AF65-F5344CB8AC3E}">
        <p14:creationId xmlns:p14="http://schemas.microsoft.com/office/powerpoint/2010/main" val="42044125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4BB85-7FFC-2C34-BD59-C7978DE14A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1A8F5BB-5CF5-0B36-58EE-3E1E5FD9930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63B98F11-2C5F-7419-4DF0-0222BCF14156}"/>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98B18744-EE91-F2DF-329B-142E39552E49}"/>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746B2DA-2471-B2E1-5338-8EBDB6E7992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21</a:t>
            </a:r>
          </a:p>
        </p:txBody>
      </p:sp>
      <p:pic>
        <p:nvPicPr>
          <p:cNvPr id="7" name="Graphic 21">
            <a:extLst>
              <a:ext uri="{FF2B5EF4-FFF2-40B4-BE49-F238E27FC236}">
                <a16:creationId xmlns:a16="http://schemas.microsoft.com/office/drawing/2014/main" id="{0512ED1C-0FE9-5F65-0932-80278A1746B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AD910AC-AD10-2758-70AD-92EB9CEFD5D3}"/>
              </a:ext>
            </a:extLst>
          </p:cNvPr>
          <p:cNvSpPr txBox="1"/>
          <p:nvPr/>
        </p:nvSpPr>
        <p:spPr>
          <a:xfrm>
            <a:off x="689640" y="2117853"/>
            <a:ext cx="10668000" cy="3366563"/>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Singular value decomposition (SVD), which is closely related to principal components analysis, reduces the overall dimensionality of the input matrix (number of input documents by number of extracted terms) to a lower-dimensional space, where each consecutive dimension represents the largest degree of variability (between words and documents) possible.</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Task 3: Extract the Knowledge</a:t>
            </a:r>
          </a:p>
          <a:p>
            <a:pPr algn="just">
              <a:lnSpc>
                <a:spcPct val="150000"/>
              </a:lnSpc>
            </a:pPr>
            <a:r>
              <a:rPr lang="en-US" dirty="0">
                <a:latin typeface="Times New Roman" panose="02020603050405020304" pitchFamily="18" charset="0"/>
                <a:cs typeface="Times New Roman" panose="02020603050405020304" pitchFamily="18" charset="0"/>
              </a:rPr>
              <a:t>Using the well-structured TDM, and potentially augmented with other structured data elements, novel patterns are extracted in the context of the specific problem being addressed. The main categories of knowledge extraction methods are </a:t>
            </a:r>
            <a:r>
              <a:rPr lang="en-US" dirty="0">
                <a:solidFill>
                  <a:srgbClr val="FF0000"/>
                </a:solidFill>
                <a:latin typeface="Times New Roman" panose="02020603050405020304" pitchFamily="18" charset="0"/>
                <a:cs typeface="Times New Roman" panose="02020603050405020304" pitchFamily="18" charset="0"/>
              </a:rPr>
              <a:t>classification, clustering, association ,and trend analysis. </a:t>
            </a:r>
          </a:p>
        </p:txBody>
      </p:sp>
    </p:spTree>
    <p:extLst>
      <p:ext uri="{BB962C8B-B14F-4D97-AF65-F5344CB8AC3E}">
        <p14:creationId xmlns:p14="http://schemas.microsoft.com/office/powerpoint/2010/main" val="36181632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E2E00-FF4A-8CB5-9A4A-ADC85A6FA4A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A0FFFC3-12FE-1E6C-558B-42202FCFA86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C433FF0C-48D2-2865-AC07-42E773CAC4E6}"/>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D614DC5B-D691-BA21-E7FE-83253AA2C283}"/>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85C6627-76F0-D7E2-ADF7-1589E6A38F96}"/>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22</a:t>
            </a:r>
          </a:p>
        </p:txBody>
      </p:sp>
      <p:pic>
        <p:nvPicPr>
          <p:cNvPr id="7" name="Graphic 21">
            <a:extLst>
              <a:ext uri="{FF2B5EF4-FFF2-40B4-BE49-F238E27FC236}">
                <a16:creationId xmlns:a16="http://schemas.microsoft.com/office/drawing/2014/main" id="{5187099D-97B5-A660-DC40-9924564D887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E8DD5BC-B798-6DB6-FF43-952453A1FC66}"/>
              </a:ext>
            </a:extLst>
          </p:cNvPr>
          <p:cNvSpPr txBox="1"/>
          <p:nvPr/>
        </p:nvSpPr>
        <p:spPr>
          <a:xfrm>
            <a:off x="689640" y="1685495"/>
            <a:ext cx="10668000" cy="4439933"/>
          </a:xfrm>
          <a:prstGeom prst="rect">
            <a:avLst/>
          </a:prstGeom>
          <a:noFill/>
        </p:spPr>
        <p:txBody>
          <a:bodyPr wrap="square" rtlCol="0">
            <a:spAutoFit/>
          </a:bodyPr>
          <a:lstStyle/>
          <a:p>
            <a:pPr algn="just">
              <a:lnSpc>
                <a:spcPct val="200000"/>
              </a:lnSpc>
            </a:pPr>
            <a:r>
              <a:rPr lang="en-US" b="1" dirty="0">
                <a:latin typeface="Times New Roman" panose="02020603050405020304" pitchFamily="18" charset="0"/>
                <a:cs typeface="Times New Roman" panose="02020603050405020304" pitchFamily="18" charset="0"/>
              </a:rPr>
              <a:t>Sentiment Analysis:</a:t>
            </a:r>
          </a:p>
          <a:p>
            <a:pPr algn="just">
              <a:lnSpc>
                <a:spcPct val="200000"/>
              </a:lnSpc>
            </a:pPr>
            <a:r>
              <a:rPr lang="en-US" dirty="0">
                <a:latin typeface="Times New Roman" panose="02020603050405020304" pitchFamily="18" charset="0"/>
                <a:cs typeface="Times New Roman" panose="02020603050405020304" pitchFamily="18" charset="0"/>
              </a:rPr>
              <a:t>Sentiment is a difficult word to define. It is often linked to or confused with other terms like </a:t>
            </a:r>
            <a:r>
              <a:rPr lang="en-US" i="1" dirty="0">
                <a:solidFill>
                  <a:srgbClr val="FF0000"/>
                </a:solidFill>
                <a:latin typeface="Times New Roman" panose="02020603050405020304" pitchFamily="18" charset="0"/>
                <a:cs typeface="Times New Roman" panose="02020603050405020304" pitchFamily="18" charset="0"/>
              </a:rPr>
              <a:t>belief</a:t>
            </a:r>
            <a:r>
              <a:rPr lang="en-US" dirty="0">
                <a:solidFill>
                  <a:srgbClr val="FF0000"/>
                </a:solidFill>
                <a:latin typeface="Times New Roman" panose="02020603050405020304" pitchFamily="18" charset="0"/>
                <a:cs typeface="Times New Roman" panose="02020603050405020304" pitchFamily="18" charset="0"/>
              </a:rPr>
              <a:t>, </a:t>
            </a:r>
            <a:r>
              <a:rPr lang="en-US" i="1" dirty="0">
                <a:solidFill>
                  <a:srgbClr val="FF0000"/>
                </a:solidFill>
                <a:latin typeface="Times New Roman" panose="02020603050405020304" pitchFamily="18" charset="0"/>
                <a:cs typeface="Times New Roman" panose="02020603050405020304" pitchFamily="18" charset="0"/>
              </a:rPr>
              <a:t>view</a:t>
            </a:r>
            <a:r>
              <a:rPr lang="en-US" dirty="0">
                <a:solidFill>
                  <a:srgbClr val="FF0000"/>
                </a:solidFill>
                <a:latin typeface="Times New Roman" panose="02020603050405020304" pitchFamily="18" charset="0"/>
                <a:cs typeface="Times New Roman" panose="02020603050405020304" pitchFamily="18" charset="0"/>
              </a:rPr>
              <a:t>, </a:t>
            </a:r>
            <a:r>
              <a:rPr lang="en-US" i="1" dirty="0">
                <a:solidFill>
                  <a:srgbClr val="FF0000"/>
                </a:solidFill>
                <a:latin typeface="Times New Roman" panose="02020603050405020304" pitchFamily="18" charset="0"/>
                <a:cs typeface="Times New Roman" panose="02020603050405020304" pitchFamily="18" charset="0"/>
              </a:rPr>
              <a:t>opinion</a:t>
            </a:r>
            <a:r>
              <a:rPr lang="en-US" dirty="0">
                <a:solidFill>
                  <a:srgbClr val="FF0000"/>
                </a:solidFill>
                <a:latin typeface="Times New Roman" panose="02020603050405020304" pitchFamily="18" charset="0"/>
                <a:cs typeface="Times New Roman" panose="02020603050405020304" pitchFamily="18" charset="0"/>
              </a:rPr>
              <a:t>, and </a:t>
            </a:r>
            <a:r>
              <a:rPr lang="en-US" i="1" dirty="0">
                <a:solidFill>
                  <a:srgbClr val="FF0000"/>
                </a:solidFill>
                <a:latin typeface="Times New Roman" panose="02020603050405020304" pitchFamily="18" charset="0"/>
                <a:cs typeface="Times New Roman" panose="02020603050405020304" pitchFamily="18" charset="0"/>
              </a:rPr>
              <a:t>conviction</a:t>
            </a:r>
            <a:r>
              <a:rPr lang="en-US" dirty="0">
                <a:solidFill>
                  <a:srgbClr val="FF0000"/>
                </a:solidFill>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Sentiment suggests a </a:t>
            </a:r>
            <a:r>
              <a:rPr lang="en-US" dirty="0">
                <a:solidFill>
                  <a:srgbClr val="FF0000"/>
                </a:solidFill>
                <a:latin typeface="Times New Roman" panose="02020603050405020304" pitchFamily="18" charset="0"/>
                <a:cs typeface="Times New Roman" panose="02020603050405020304" pitchFamily="18" charset="0"/>
              </a:rPr>
              <a:t>settled opinion reflective of one’s feelings </a:t>
            </a:r>
            <a:r>
              <a:rPr lang="en-US" dirty="0">
                <a:latin typeface="Times New Roman" panose="02020603050405020304" pitchFamily="18" charset="0"/>
                <a:cs typeface="Times New Roman" panose="02020603050405020304" pitchFamily="18" charset="0"/>
              </a:rPr>
              <a:t>.Sentiment has some unique properties that set </a:t>
            </a:r>
            <a:r>
              <a:rPr lang="en-US" dirty="0">
                <a:solidFill>
                  <a:srgbClr val="FF0000"/>
                </a:solidFill>
                <a:latin typeface="Times New Roman" panose="02020603050405020304" pitchFamily="18" charset="0"/>
                <a:cs typeface="Times New Roman" panose="02020603050405020304" pitchFamily="18" charset="0"/>
              </a:rPr>
              <a:t>it apart from other concepts that we may want to identify in text. </a:t>
            </a:r>
            <a:r>
              <a:rPr lang="en-US" dirty="0">
                <a:latin typeface="Times New Roman" panose="02020603050405020304" pitchFamily="18" charset="0"/>
                <a:cs typeface="Times New Roman" panose="02020603050405020304" pitchFamily="18" charset="0"/>
              </a:rPr>
              <a:t>Often we want to categorize text by topic, which may involve dealing with whole taxonomies of topics. Sentiment classification, on the other hand, usually deals with </a:t>
            </a:r>
            <a:r>
              <a:rPr lang="en-US" dirty="0">
                <a:solidFill>
                  <a:srgbClr val="FF0000"/>
                </a:solidFill>
                <a:latin typeface="Times New Roman" panose="02020603050405020304" pitchFamily="18" charset="0"/>
                <a:cs typeface="Times New Roman" panose="02020603050405020304" pitchFamily="18" charset="0"/>
              </a:rPr>
              <a:t>two classes (positive versus negative), a range of polarity (e.g., star ratings for movies), or even a range in strength of opinion .</a:t>
            </a:r>
            <a:r>
              <a:rPr lang="en-US" dirty="0">
                <a:latin typeface="Times New Roman" panose="02020603050405020304" pitchFamily="18" charset="0"/>
                <a:cs typeface="Times New Roman" panose="02020603050405020304" pitchFamily="18" charset="0"/>
              </a:rPr>
              <a:t>These classes span many topics, users, and documents. Although dealing with only a few classes may seem like an easier task than standard text analysis, this is far from the truth. </a:t>
            </a:r>
          </a:p>
        </p:txBody>
      </p:sp>
    </p:spTree>
    <p:extLst>
      <p:ext uri="{BB962C8B-B14F-4D97-AF65-F5344CB8AC3E}">
        <p14:creationId xmlns:p14="http://schemas.microsoft.com/office/powerpoint/2010/main" val="26768087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824A6-9BB2-3ED5-36AE-6EE4A73B40F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DEBAC8-642C-4ACE-F753-E28305666CF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BEFC3526-DA02-E361-BE9D-1761E38DF348}"/>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1DCB634F-8D3F-E80A-AB50-6D0BB9D0D69B}"/>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96A145E-CA4D-270A-036E-A408A5DD9EC6}"/>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23</a:t>
            </a:r>
          </a:p>
        </p:txBody>
      </p:sp>
      <p:pic>
        <p:nvPicPr>
          <p:cNvPr id="7" name="Graphic 21">
            <a:extLst>
              <a:ext uri="{FF2B5EF4-FFF2-40B4-BE49-F238E27FC236}">
                <a16:creationId xmlns:a16="http://schemas.microsoft.com/office/drawing/2014/main" id="{F50131B9-AF3C-6086-15E1-E2A6BF7EE21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93EA5AD-B369-EB1C-CAD3-99BD65D67475}"/>
              </a:ext>
            </a:extLst>
          </p:cNvPr>
          <p:cNvSpPr txBox="1"/>
          <p:nvPr/>
        </p:nvSpPr>
        <p:spPr>
          <a:xfrm>
            <a:off x="617280" y="2019969"/>
            <a:ext cx="10812720" cy="4336059"/>
          </a:xfrm>
          <a:prstGeom prst="rect">
            <a:avLst/>
          </a:prstGeom>
          <a:noFill/>
        </p:spPr>
        <p:txBody>
          <a:bodyPr wrap="square" rtlCol="0">
            <a:spAutoFit/>
          </a:bodyPr>
          <a:lstStyle/>
          <a:p>
            <a:pPr algn="just">
              <a:lnSpc>
                <a:spcPct val="200000"/>
              </a:lnSpc>
            </a:pPr>
            <a:r>
              <a:rPr lang="en-US" dirty="0">
                <a:latin typeface="Times New Roman" panose="02020603050405020304" pitchFamily="18" charset="0"/>
                <a:cs typeface="Times New Roman" panose="02020603050405020304" pitchFamily="18" charset="0"/>
              </a:rPr>
              <a:t>As a field of research, sentiment analysis is closely related to </a:t>
            </a:r>
            <a:r>
              <a:rPr lang="en-US" dirty="0">
                <a:solidFill>
                  <a:srgbClr val="FF0000"/>
                </a:solidFill>
                <a:latin typeface="Times New Roman" panose="02020603050405020304" pitchFamily="18" charset="0"/>
                <a:cs typeface="Times New Roman" panose="02020603050405020304" pitchFamily="18" charset="0"/>
              </a:rPr>
              <a:t>computational linguistics, NLP, and text mining. </a:t>
            </a:r>
            <a:r>
              <a:rPr lang="en-US" dirty="0">
                <a:latin typeface="Times New Roman" panose="02020603050405020304" pitchFamily="18" charset="0"/>
                <a:cs typeface="Times New Roman" panose="02020603050405020304" pitchFamily="18" charset="0"/>
              </a:rPr>
              <a:t>Sentiment analysis has many names. It’s often referred to as </a:t>
            </a:r>
            <a:r>
              <a:rPr lang="en-US" dirty="0">
                <a:solidFill>
                  <a:srgbClr val="FF0000"/>
                </a:solidFill>
                <a:latin typeface="Times New Roman" panose="02020603050405020304" pitchFamily="18" charset="0"/>
                <a:cs typeface="Times New Roman" panose="02020603050405020304" pitchFamily="18" charset="0"/>
              </a:rPr>
              <a:t>opinion mining, subjectivity analysis, </a:t>
            </a:r>
            <a:r>
              <a:rPr lang="en-US" dirty="0">
                <a:latin typeface="Times New Roman" panose="02020603050405020304" pitchFamily="18" charset="0"/>
                <a:cs typeface="Times New Roman" panose="02020603050405020304" pitchFamily="18" charset="0"/>
              </a:rPr>
              <a:t>and appraisal extraction, with some connections to affective computing (computer recognition and expression of emotion). </a:t>
            </a:r>
            <a:endParaRPr lang="en-US" dirty="0">
              <a:solidFill>
                <a:srgbClr val="FF0000"/>
              </a:solidFill>
              <a:latin typeface="Times New Roman" panose="02020603050405020304" pitchFamily="18" charset="0"/>
              <a:cs typeface="Times New Roman" panose="02020603050405020304" pitchFamily="18" charset="0"/>
            </a:endParaRPr>
          </a:p>
          <a:p>
            <a:pPr algn="just">
              <a:lnSpc>
                <a:spcPct val="200000"/>
              </a:lnSpc>
            </a:pPr>
            <a:r>
              <a:rPr lang="en-US" dirty="0">
                <a:latin typeface="Times New Roman" panose="02020603050405020304" pitchFamily="18" charset="0"/>
                <a:cs typeface="Times New Roman" panose="02020603050405020304" pitchFamily="18" charset="0"/>
              </a:rPr>
              <a:t>Sentiment that appears in text comes in two flavors: </a:t>
            </a:r>
            <a:r>
              <a:rPr lang="en-US" dirty="0">
                <a:solidFill>
                  <a:srgbClr val="FF0000"/>
                </a:solidFill>
                <a:latin typeface="Times New Roman" panose="02020603050405020304" pitchFamily="18" charset="0"/>
                <a:cs typeface="Times New Roman" panose="02020603050405020304" pitchFamily="18" charset="0"/>
              </a:rPr>
              <a:t>explicit,</a:t>
            </a:r>
            <a:r>
              <a:rPr lang="en-US" dirty="0">
                <a:latin typeface="Times New Roman" panose="02020603050405020304" pitchFamily="18" charset="0"/>
                <a:cs typeface="Times New Roman" panose="02020603050405020304" pitchFamily="18" charset="0"/>
              </a:rPr>
              <a:t> where the subjective sentence directly expresses an opinion (“It’s a wonderful day”), and </a:t>
            </a:r>
            <a:r>
              <a:rPr lang="en-US" dirty="0">
                <a:solidFill>
                  <a:srgbClr val="FF0000"/>
                </a:solidFill>
                <a:latin typeface="Times New Roman" panose="02020603050405020304" pitchFamily="18" charset="0"/>
                <a:cs typeface="Times New Roman" panose="02020603050405020304" pitchFamily="18" charset="0"/>
              </a:rPr>
              <a:t>implicit,</a:t>
            </a:r>
            <a:r>
              <a:rPr lang="en-US" dirty="0">
                <a:latin typeface="Times New Roman" panose="02020603050405020304" pitchFamily="18" charset="0"/>
                <a:cs typeface="Times New Roman" panose="02020603050405020304" pitchFamily="18" charset="0"/>
              </a:rPr>
              <a:t> where the text implies an opinion (“The handle breaks too easily”). Most of the earlier work done in sentiment analysis focused on the first kind of sentiment because it is easier to analyze. Current trends are to implement analytical methods to consider both implicit and explicit sentiments.</a:t>
            </a:r>
          </a:p>
          <a:p>
            <a:pPr algn="just">
              <a:lnSpc>
                <a:spcPct val="150000"/>
              </a:lnSpc>
            </a:pPr>
            <a:endParaRPr lang="en-US"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1498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24B90-17C3-818B-6D8D-51321E4153D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2958463-9EC8-54BD-5447-431D3B5EDD4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558D5707-F7EA-19A0-7D2F-596AC4F06E6C}"/>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8E3CB01E-2393-588E-05DB-838227B9EA5C}"/>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66CE428-8F7E-C23F-6DFB-9514C572692E}"/>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24</a:t>
            </a:r>
          </a:p>
        </p:txBody>
      </p:sp>
      <p:pic>
        <p:nvPicPr>
          <p:cNvPr id="7" name="Graphic 21">
            <a:extLst>
              <a:ext uri="{FF2B5EF4-FFF2-40B4-BE49-F238E27FC236}">
                <a16:creationId xmlns:a16="http://schemas.microsoft.com/office/drawing/2014/main" id="{867FBD21-110C-0025-EED5-459A4A42930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BD5E5A4-E01C-334B-E823-4085597AF4CE}"/>
              </a:ext>
            </a:extLst>
          </p:cNvPr>
          <p:cNvSpPr txBox="1"/>
          <p:nvPr/>
        </p:nvSpPr>
        <p:spPr>
          <a:xfrm>
            <a:off x="689640" y="1978007"/>
            <a:ext cx="10668000" cy="873572"/>
          </a:xfrm>
          <a:prstGeom prst="rect">
            <a:avLst/>
          </a:prstGeom>
          <a:noFill/>
        </p:spPr>
        <p:txBody>
          <a:bodyPr wrap="square" rtlCol="0">
            <a:spAutoFit/>
          </a:bodyPr>
          <a:lstStyle/>
          <a:p>
            <a:pPr algn="just">
              <a:lnSpc>
                <a:spcPct val="150000"/>
              </a:lnSpc>
            </a:pPr>
            <a:endParaRPr lang="en-US" dirty="0"/>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D9A546E-AD90-77B4-48FA-D866995626FB}"/>
              </a:ext>
            </a:extLst>
          </p:cNvPr>
          <p:cNvPicPr>
            <a:picLocks noChangeAspect="1"/>
          </p:cNvPicPr>
          <p:nvPr/>
        </p:nvPicPr>
        <p:blipFill>
          <a:blip r:embed="rId4"/>
          <a:stretch>
            <a:fillRect/>
          </a:stretch>
        </p:blipFill>
        <p:spPr>
          <a:xfrm>
            <a:off x="689640" y="2252560"/>
            <a:ext cx="4404874" cy="3120283"/>
          </a:xfrm>
          <a:prstGeom prst="rect">
            <a:avLst/>
          </a:prstGeom>
        </p:spPr>
      </p:pic>
      <p:pic>
        <p:nvPicPr>
          <p:cNvPr id="8" name="Picture 7">
            <a:extLst>
              <a:ext uri="{FF2B5EF4-FFF2-40B4-BE49-F238E27FC236}">
                <a16:creationId xmlns:a16="http://schemas.microsoft.com/office/drawing/2014/main" id="{DDC65528-7E4F-AFBF-DF43-997BA71E7DDC}"/>
              </a:ext>
            </a:extLst>
          </p:cNvPr>
          <p:cNvPicPr>
            <a:picLocks noChangeAspect="1"/>
          </p:cNvPicPr>
          <p:nvPr/>
        </p:nvPicPr>
        <p:blipFill>
          <a:blip r:embed="rId5"/>
          <a:stretch>
            <a:fillRect/>
          </a:stretch>
        </p:blipFill>
        <p:spPr>
          <a:xfrm>
            <a:off x="5496448" y="2292222"/>
            <a:ext cx="5824136" cy="3156957"/>
          </a:xfrm>
          <a:prstGeom prst="rect">
            <a:avLst/>
          </a:prstGeom>
        </p:spPr>
      </p:pic>
      <p:sp>
        <p:nvSpPr>
          <p:cNvPr id="9" name="TextBox 8">
            <a:extLst>
              <a:ext uri="{FF2B5EF4-FFF2-40B4-BE49-F238E27FC236}">
                <a16:creationId xmlns:a16="http://schemas.microsoft.com/office/drawing/2014/main" id="{CE58CDCA-9DA8-A4C6-0ED8-F9F491DE96A3}"/>
              </a:ext>
            </a:extLst>
          </p:cNvPr>
          <p:cNvSpPr txBox="1"/>
          <p:nvPr/>
        </p:nvSpPr>
        <p:spPr>
          <a:xfrm>
            <a:off x="3888712" y="5566787"/>
            <a:ext cx="4160018" cy="369332"/>
          </a:xfrm>
          <a:prstGeom prst="rect">
            <a:avLst/>
          </a:prstGeom>
          <a:noFill/>
        </p:spPr>
        <p:txBody>
          <a:bodyPr wrap="square" rtlCol="0">
            <a:spAutoFit/>
          </a:bodyPr>
          <a:lstStyle/>
          <a:p>
            <a:pPr algn="ctr"/>
            <a:r>
              <a:rPr lang="en-US" dirty="0"/>
              <a:t>Sentiment Analysis Process</a:t>
            </a:r>
          </a:p>
        </p:txBody>
      </p:sp>
    </p:spTree>
    <p:extLst>
      <p:ext uri="{BB962C8B-B14F-4D97-AF65-F5344CB8AC3E}">
        <p14:creationId xmlns:p14="http://schemas.microsoft.com/office/powerpoint/2010/main" val="1230845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05353-9E47-6469-816A-97D2EBC73A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4C820A3-B146-E0B6-F595-8D85F590D8A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339A17B3-5EDC-9E95-0E97-8B61A060F387}"/>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0EA977E6-A261-32C8-AE3E-4A842005174B}"/>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8B34FC3-3A97-E284-79C2-471596EC03F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25</a:t>
            </a:r>
          </a:p>
        </p:txBody>
      </p:sp>
      <p:pic>
        <p:nvPicPr>
          <p:cNvPr id="7" name="Graphic 21">
            <a:extLst>
              <a:ext uri="{FF2B5EF4-FFF2-40B4-BE49-F238E27FC236}">
                <a16:creationId xmlns:a16="http://schemas.microsoft.com/office/drawing/2014/main" id="{2525F83A-5D78-60CA-B9C7-4B99B726D7F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6C89DE4-7E75-CA23-9C74-2DDCB330F6AC}"/>
              </a:ext>
            </a:extLst>
          </p:cNvPr>
          <p:cNvSpPr txBox="1"/>
          <p:nvPr/>
        </p:nvSpPr>
        <p:spPr>
          <a:xfrm>
            <a:off x="689640" y="1978007"/>
            <a:ext cx="10668000" cy="873572"/>
          </a:xfrm>
          <a:prstGeom prst="rect">
            <a:avLst/>
          </a:prstGeom>
          <a:noFill/>
        </p:spPr>
        <p:txBody>
          <a:bodyPr wrap="square" rtlCol="0">
            <a:spAutoFit/>
          </a:bodyPr>
          <a:lstStyle/>
          <a:p>
            <a:pPr algn="just">
              <a:lnSpc>
                <a:spcPct val="150000"/>
              </a:lnSpc>
            </a:pPr>
            <a:endParaRPr lang="en-US" dirty="0"/>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7F42096-D703-F9B1-7AC8-305E6E63E230}"/>
              </a:ext>
            </a:extLst>
          </p:cNvPr>
          <p:cNvSpPr txBox="1"/>
          <p:nvPr/>
        </p:nvSpPr>
        <p:spPr>
          <a:xfrm>
            <a:off x="653460" y="1871781"/>
            <a:ext cx="10740360" cy="4524315"/>
          </a:xfrm>
          <a:prstGeom prst="rect">
            <a:avLst/>
          </a:prstGeom>
          <a:noFill/>
        </p:spPr>
        <p:txBody>
          <a:bodyPr wrap="square" rtlCol="0">
            <a:spAutoFit/>
          </a:bodyPr>
          <a:lstStyle/>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Sentiment Analysis Applications:</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Improving services.</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Companies such as Uber rely on sentiment analysis when they monitor social media to gather information pertaining to whether users are pleased with the newest version of their app.</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Movie reviews.</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Review websites such as Rotten Tomatoes employ sentiment analysis to analyze movie reviews. Rotten Tomatoes performs sentiment analysis on huge stores of subjective opinion data. By using five values: negative, somewhat negative, neutral, somewhat positive, and positive, labels can be created that can classify all of the movie review phrases currently in the database. However, challenges occur when sentiments such as ambiguous language, brevity, sentence negation, or sarcasm are present in a review, all of which pose challenges for natural language processing tools that are designed to focus on the words rather than the intentions behind them.</a:t>
            </a:r>
          </a:p>
          <a:p>
            <a:endParaRPr lang="en-US"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91795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0687B-C7B1-3703-2D2E-69DEA8649E0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C25EDAC-BA23-C62A-66DB-3FA2648D65C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AB3AE74D-A24D-8594-2B7C-69C2243940A3}"/>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5D4D143D-9249-21F8-4C43-BDA8B5619E15}"/>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B711144-74A0-D83B-B6FA-F884B735F0A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26</a:t>
            </a:r>
          </a:p>
        </p:txBody>
      </p:sp>
      <p:pic>
        <p:nvPicPr>
          <p:cNvPr id="7" name="Graphic 21">
            <a:extLst>
              <a:ext uri="{FF2B5EF4-FFF2-40B4-BE49-F238E27FC236}">
                <a16:creationId xmlns:a16="http://schemas.microsoft.com/office/drawing/2014/main" id="{754E0033-ED7F-EEDA-FFD1-7ECB719FC4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F46108ED-1E9B-56EC-7395-F22B77456ABE}"/>
              </a:ext>
            </a:extLst>
          </p:cNvPr>
          <p:cNvSpPr txBox="1"/>
          <p:nvPr/>
        </p:nvSpPr>
        <p:spPr>
          <a:xfrm>
            <a:off x="689640" y="1646292"/>
            <a:ext cx="10668000" cy="4613058"/>
          </a:xfrm>
          <a:prstGeom prst="rect">
            <a:avLst/>
          </a:prstGeom>
          <a:noFill/>
        </p:spPr>
        <p:txBody>
          <a:bodyPr wrap="square" rtlCol="0">
            <a:spAutoFit/>
          </a:bodyPr>
          <a:lstStyle/>
          <a:p>
            <a:pPr algn="just">
              <a:lnSpc>
                <a:spcPct val="150000"/>
              </a:lnSpc>
            </a:pPr>
            <a:endParaRPr lang="en-US" dirty="0"/>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Politics.</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Political Scientists rely on sentiment analysis to determine how announcements are received by the public. In 2012, the Obama administration applied sentiment analysis to evaluate policy announcements. In addition, this form of analytics can be used to study the number of negative mentions about candidates in various news and media sources.</a:t>
            </a:r>
          </a:p>
          <a:p>
            <a:pPr algn="just">
              <a:lnSpc>
                <a:spcPct val="150000"/>
              </a:lnSpc>
            </a:pPr>
            <a:r>
              <a:rPr lang="en-US" b="1" dirty="0">
                <a:solidFill>
                  <a:srgbClr val="FF0000"/>
                </a:solidFill>
                <a:latin typeface="Times New Roman" panose="02020603050405020304" pitchFamily="18" charset="0"/>
                <a:cs typeface="Times New Roman" panose="02020603050405020304" pitchFamily="18" charset="0"/>
              </a:rPr>
              <a:t>Employee satisfaction.</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Businesses perform best when their employees are happy. Applying sentiment analysis can help an organization learn how engaged its employees are, how productive they have been, and ultimately how best to reduce turnover and ensure that workers are satisfied. By applying artificial intelligence to Slack messages, Glassdoor reviews, and employee surveys, it’s possible to subjectively evaluate employee feedback and to discover the most common concerns and points of discussion.</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6242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50F75-021C-DB02-F193-C774A6FF5B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B0B3CB4-AC4B-53FA-FBC2-C5DE53AFBD9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D312BA0-A245-3DCA-8831-ECE295524684}"/>
              </a:ext>
            </a:extLst>
          </p:cNvPr>
          <p:cNvSpPr txBox="1"/>
          <p:nvPr/>
        </p:nvSpPr>
        <p:spPr>
          <a:xfrm>
            <a:off x="2346764" y="971892"/>
            <a:ext cx="6913968" cy="677108"/>
          </a:xfrm>
          <a:prstGeom prst="rect">
            <a:avLst/>
          </a:prstGeom>
          <a:noFill/>
        </p:spPr>
        <p:txBody>
          <a:bodyPr wrap="square" rtlCol="0">
            <a:spAutoFit/>
          </a:bodyPr>
          <a:lstStyle/>
          <a:p>
            <a:endParaRPr lang="en-US" dirty="0"/>
          </a:p>
          <a:p>
            <a:r>
              <a:rPr lang="en-US" sz="2000" b="1" dirty="0"/>
              <a:t>Text mining process</a:t>
            </a:r>
          </a:p>
        </p:txBody>
      </p:sp>
      <p:sp>
        <p:nvSpPr>
          <p:cNvPr id="5" name="Rectangle 4">
            <a:extLst>
              <a:ext uri="{FF2B5EF4-FFF2-40B4-BE49-F238E27FC236}">
                <a16:creationId xmlns:a16="http://schemas.microsoft.com/office/drawing/2014/main" id="{F7BACB64-551A-574B-048A-4CE8736ACFA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CBACE8E-C17D-F7EB-BF4A-175E295C87E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27</a:t>
            </a:r>
          </a:p>
        </p:txBody>
      </p:sp>
      <p:pic>
        <p:nvPicPr>
          <p:cNvPr id="7" name="Graphic 21">
            <a:extLst>
              <a:ext uri="{FF2B5EF4-FFF2-40B4-BE49-F238E27FC236}">
                <a16:creationId xmlns:a16="http://schemas.microsoft.com/office/drawing/2014/main" id="{D80C63F3-E5BA-E58D-C220-E0158E5504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E33B0DFC-F590-4ACC-196C-06E18A3068E0}"/>
              </a:ext>
            </a:extLst>
          </p:cNvPr>
          <p:cNvPicPr>
            <a:picLocks noChangeAspect="1"/>
          </p:cNvPicPr>
          <p:nvPr/>
        </p:nvPicPr>
        <p:blipFill>
          <a:blip r:embed="rId3"/>
          <a:stretch>
            <a:fillRect/>
          </a:stretch>
        </p:blipFill>
        <p:spPr>
          <a:xfrm>
            <a:off x="2346764" y="2053496"/>
            <a:ext cx="7771091" cy="3119009"/>
          </a:xfrm>
          <a:prstGeom prst="rect">
            <a:avLst/>
          </a:prstGeom>
        </p:spPr>
      </p:pic>
    </p:spTree>
    <p:extLst>
      <p:ext uri="{BB962C8B-B14F-4D97-AF65-F5344CB8AC3E}">
        <p14:creationId xmlns:p14="http://schemas.microsoft.com/office/powerpoint/2010/main" val="1559071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83E89-D30C-7B54-0027-6752B40F8C6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3E63D0B-6E42-5361-982B-75A4B3D5E97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300C1EC2-987C-34B1-6953-F44B52398B44}"/>
              </a:ext>
            </a:extLst>
          </p:cNvPr>
          <p:cNvSpPr txBox="1"/>
          <p:nvPr/>
        </p:nvSpPr>
        <p:spPr>
          <a:xfrm>
            <a:off x="2346764" y="1285385"/>
            <a:ext cx="6917816" cy="400110"/>
          </a:xfrm>
          <a:prstGeom prst="rect">
            <a:avLst/>
          </a:prstGeom>
          <a:noFill/>
        </p:spPr>
        <p:txBody>
          <a:bodyPr wrap="square" rtlCol="0">
            <a:spAutoFit/>
          </a:bodyPr>
          <a:lstStyle/>
          <a:p>
            <a:r>
              <a:rPr lang="en-US" sz="2000" b="1" dirty="0"/>
              <a:t>Text mining process</a:t>
            </a:r>
          </a:p>
        </p:txBody>
      </p:sp>
      <p:sp>
        <p:nvSpPr>
          <p:cNvPr id="5" name="Rectangle 4">
            <a:extLst>
              <a:ext uri="{FF2B5EF4-FFF2-40B4-BE49-F238E27FC236}">
                <a16:creationId xmlns:a16="http://schemas.microsoft.com/office/drawing/2014/main" id="{3AD72CA7-4862-FC2E-A6EC-E35BAE13A1BB}"/>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9005F92-0C46-3D0F-F4B8-DB82EFF4289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28</a:t>
            </a:r>
          </a:p>
        </p:txBody>
      </p:sp>
      <p:pic>
        <p:nvPicPr>
          <p:cNvPr id="7" name="Graphic 21">
            <a:extLst>
              <a:ext uri="{FF2B5EF4-FFF2-40B4-BE49-F238E27FC236}">
                <a16:creationId xmlns:a16="http://schemas.microsoft.com/office/drawing/2014/main" id="{E7EE3969-FCAB-A448-B7B8-6F6FFD67632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2443EA8-B392-BA3A-36CA-6034D61F1167}"/>
              </a:ext>
            </a:extLst>
          </p:cNvPr>
          <p:cNvSpPr txBox="1"/>
          <p:nvPr/>
        </p:nvSpPr>
        <p:spPr>
          <a:xfrm>
            <a:off x="689640" y="1919502"/>
            <a:ext cx="10812720" cy="4555093"/>
          </a:xfrm>
          <a:prstGeom prst="rect">
            <a:avLst/>
          </a:prstGeom>
          <a:noFill/>
        </p:spPr>
        <p:txBody>
          <a:bodyPr wrap="square" rtlCol="0">
            <a:spAutoFit/>
          </a:bodyPr>
          <a:lstStyle/>
          <a:p>
            <a:pPr algn="just">
              <a:lnSpc>
                <a:spcPct val="150000"/>
              </a:lnSpc>
            </a:pPr>
            <a:r>
              <a:rPr lang="en-US" sz="2000" b="1" dirty="0">
                <a:solidFill>
                  <a:srgbClr val="FF0000"/>
                </a:solidFill>
                <a:latin typeface="Times New Roman" panose="02020603050405020304" pitchFamily="18" charset="0"/>
                <a:cs typeface="Times New Roman" panose="02020603050405020304" pitchFamily="18" charset="0"/>
              </a:rPr>
              <a:t>How Does NLP Work in Sentiment Analysis?</a:t>
            </a:r>
          </a:p>
          <a:p>
            <a:pPr marL="342900" indent="-342900" algn="just" defTabSz="179388">
              <a:lnSpc>
                <a:spcPct val="150000"/>
              </a:lnSpc>
              <a:buFont typeface="Arial" panose="020B0604020202020204" pitchFamily="34" charset="0"/>
              <a:buChar char="•"/>
            </a:pPr>
            <a:r>
              <a:rPr lang="en-US" sz="2000" b="1" dirty="0">
                <a:solidFill>
                  <a:srgbClr val="FF0000"/>
                </a:solidFill>
                <a:latin typeface="Times New Roman" panose="02020603050405020304" pitchFamily="18" charset="0"/>
                <a:cs typeface="Times New Roman" panose="02020603050405020304" pitchFamily="18" charset="0"/>
              </a:rPr>
              <a:t>Text Preprocessing: </a:t>
            </a:r>
            <a:r>
              <a:rPr lang="en-US" sz="2000" b="1" dirty="0">
                <a:latin typeface="Times New Roman" panose="02020603050405020304" pitchFamily="18" charset="0"/>
                <a:cs typeface="Times New Roman" panose="02020603050405020304" pitchFamily="18" charset="0"/>
              </a:rPr>
              <a:t>Sentiment Analysis</a:t>
            </a:r>
            <a:r>
              <a:rPr lang="en-US" sz="2000" dirty="0">
                <a:latin typeface="Times New Roman" panose="02020603050405020304" pitchFamily="18" charset="0"/>
                <a:cs typeface="Times New Roman" panose="02020603050405020304" pitchFamily="18" charset="0"/>
              </a:rPr>
              <a:t> begins with the preprocessing of raw text data. This involves cleaning and preparing the text.</a:t>
            </a:r>
          </a:p>
          <a:p>
            <a:pPr marL="342900" indent="-342900" algn="just">
              <a:lnSpc>
                <a:spcPct val="150000"/>
              </a:lnSpc>
              <a:buFont typeface="Arial" panose="020B0604020202020204" pitchFamily="34" charset="0"/>
              <a:buChar char="•"/>
            </a:pPr>
            <a:r>
              <a:rPr lang="en-US" sz="2000" b="1" dirty="0">
                <a:solidFill>
                  <a:srgbClr val="FF0000"/>
                </a:solidFill>
                <a:latin typeface="Times New Roman" panose="02020603050405020304" pitchFamily="18" charset="0"/>
                <a:cs typeface="Times New Roman" panose="02020603050405020304" pitchFamily="18" charset="0"/>
              </a:rPr>
              <a:t>Feature Extraction : </a:t>
            </a:r>
            <a:r>
              <a:rPr lang="en-US" sz="2000" dirty="0">
                <a:latin typeface="Times New Roman" panose="02020603050405020304" pitchFamily="18" charset="0"/>
                <a:cs typeface="Times New Roman" panose="02020603050405020304" pitchFamily="18" charset="0"/>
              </a:rPr>
              <a:t>Once the text is preprocessed, </a:t>
            </a:r>
            <a:r>
              <a:rPr lang="en-US" sz="2000" b="1" dirty="0">
                <a:latin typeface="Times New Roman" panose="02020603050405020304" pitchFamily="18" charset="0"/>
                <a:cs typeface="Times New Roman" panose="02020603050405020304" pitchFamily="18" charset="0"/>
              </a:rPr>
              <a:t>Sentiment Analysis</a:t>
            </a:r>
            <a:r>
              <a:rPr lang="en-US" sz="2000" dirty="0">
                <a:latin typeface="Times New Roman" panose="02020603050405020304" pitchFamily="18" charset="0"/>
                <a:cs typeface="Times New Roman" panose="02020603050405020304" pitchFamily="18" charset="0"/>
              </a:rPr>
              <a:t> techniques are used to extract relevant features from the text.</a:t>
            </a:r>
          </a:p>
          <a:p>
            <a:pPr marL="342900" indent="-342900" algn="just">
              <a:lnSpc>
                <a:spcPct val="150000"/>
              </a:lnSpc>
              <a:buFont typeface="Arial" panose="020B0604020202020204" pitchFamily="34" charset="0"/>
              <a:buChar char="•"/>
            </a:pPr>
            <a:r>
              <a:rPr lang="en-US" sz="2000" b="1" dirty="0">
                <a:solidFill>
                  <a:srgbClr val="FF0000"/>
                </a:solidFill>
                <a:latin typeface="Times New Roman" panose="02020603050405020304" pitchFamily="18" charset="0"/>
                <a:cs typeface="Times New Roman" panose="02020603050405020304" pitchFamily="18" charset="0"/>
              </a:rPr>
              <a:t>Sentiment Classification: </a:t>
            </a:r>
            <a:r>
              <a:rPr lang="en-US" sz="2000" b="1" dirty="0">
                <a:latin typeface="Times New Roman" panose="02020603050405020304" pitchFamily="18" charset="0"/>
                <a:cs typeface="Times New Roman" panose="02020603050405020304" pitchFamily="18" charset="0"/>
              </a:rPr>
              <a:t>Sentiment Analysis</a:t>
            </a:r>
            <a:r>
              <a:rPr lang="en-US" sz="2000" dirty="0">
                <a:latin typeface="Times New Roman" panose="02020603050405020304" pitchFamily="18" charset="0"/>
                <a:cs typeface="Times New Roman" panose="02020603050405020304" pitchFamily="18" charset="0"/>
              </a:rPr>
              <a:t> models, often machine learning-based, are trained on labeled data to classify text into sentiment categories.</a:t>
            </a:r>
          </a:p>
          <a:p>
            <a:pPr marL="342900" indent="-342900" algn="just">
              <a:lnSpc>
                <a:spcPct val="150000"/>
              </a:lnSpc>
              <a:buFont typeface="Arial" panose="020B0604020202020204" pitchFamily="34" charset="0"/>
              <a:buChar char="•"/>
            </a:pPr>
            <a:r>
              <a:rPr lang="en-US" sz="2000" b="1" dirty="0">
                <a:solidFill>
                  <a:srgbClr val="FF0000"/>
                </a:solidFill>
                <a:latin typeface="Times New Roman" panose="02020603050405020304" pitchFamily="18" charset="0"/>
                <a:cs typeface="Times New Roman" panose="02020603050405020304" pitchFamily="18" charset="0"/>
              </a:rPr>
              <a:t>Sentiment Scoring :</a:t>
            </a:r>
            <a:r>
              <a:rPr lang="en-US" sz="2000" dirty="0">
                <a:latin typeface="Times New Roman" panose="02020603050405020304" pitchFamily="18" charset="0"/>
                <a:cs typeface="Times New Roman" panose="02020603050405020304" pitchFamily="18" charset="0"/>
              </a:rPr>
              <a:t>Sentiment analysis tools assign a sentiment score or polarity to the text. Scores can range from -1 (very negative) to 1 (very positive), with 0 typically indicating neutrality.</a:t>
            </a:r>
          </a:p>
          <a:p>
            <a:endParaRPr lang="en-US" sz="2000"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4932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C2C67-8D40-711E-8210-B5DD26C3775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F660B82-C537-A29F-CB15-8E3910FB216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0A7B94DB-491D-D0FD-3CE6-45119C7F5002}"/>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CF4665FF-CCCD-ABD3-5BA2-E0CB6E97646F}"/>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021D54B0-B5D7-EDC4-C465-47217706BB7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29</a:t>
            </a:r>
          </a:p>
        </p:txBody>
      </p:sp>
      <p:pic>
        <p:nvPicPr>
          <p:cNvPr id="7" name="Graphic 21">
            <a:extLst>
              <a:ext uri="{FF2B5EF4-FFF2-40B4-BE49-F238E27FC236}">
                <a16:creationId xmlns:a16="http://schemas.microsoft.com/office/drawing/2014/main" id="{BED0D4EE-F94A-E46B-4A8A-3712E0A173E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FABFA56-F9EB-21E2-5CF0-B174857DDC1B}"/>
              </a:ext>
            </a:extLst>
          </p:cNvPr>
          <p:cNvSpPr txBox="1"/>
          <p:nvPr/>
        </p:nvSpPr>
        <p:spPr>
          <a:xfrm>
            <a:off x="617280" y="1853025"/>
            <a:ext cx="10812720" cy="5576976"/>
          </a:xfrm>
          <a:prstGeom prst="rect">
            <a:avLst/>
          </a:prstGeom>
          <a:noFill/>
        </p:spPr>
        <p:txBody>
          <a:bodyPr wrap="squar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This section provides a comprehensive examination of the most common functions used for data mining and text mining in the pandas and seaborn libraries:</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Pandas:            https://pandas.pydata.org/docs/</a:t>
            </a:r>
          </a:p>
          <a:p>
            <a:pPr marL="342900"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Seaborn:          </a:t>
            </a:r>
            <a:r>
              <a:rPr lang="en-US" sz="20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https://seaborn.pydata.org/</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Functions like </a:t>
            </a:r>
            <a:r>
              <a:rPr lang="en-US" sz="2000" dirty="0" err="1">
                <a:solidFill>
                  <a:srgbClr val="FF0000"/>
                </a:solidFill>
                <a:latin typeface="Times New Roman" panose="02020603050405020304" pitchFamily="18" charset="0"/>
                <a:cs typeface="Times New Roman" panose="02020603050405020304" pitchFamily="18" charset="0"/>
              </a:rPr>
              <a:t>read_csv</a:t>
            </a:r>
            <a:r>
              <a:rPr lang="en-US" sz="2000" dirty="0">
                <a:solidFill>
                  <a:srgbClr val="FF0000"/>
                </a:solidFill>
                <a:latin typeface="Times New Roman" panose="02020603050405020304" pitchFamily="18" charset="0"/>
                <a:cs typeface="Times New Roman" panose="02020603050405020304" pitchFamily="18" charset="0"/>
              </a:rPr>
              <a:t>() and </a:t>
            </a:r>
            <a:r>
              <a:rPr lang="en-US" sz="2000" dirty="0" err="1">
                <a:solidFill>
                  <a:srgbClr val="FF0000"/>
                </a:solidFill>
                <a:latin typeface="Times New Roman" panose="02020603050405020304" pitchFamily="18" charset="0"/>
                <a:cs typeface="Times New Roman" panose="02020603050405020304" pitchFamily="18" charset="0"/>
              </a:rPr>
              <a:t>to_csv</a:t>
            </a:r>
            <a:r>
              <a:rPr lang="en-US" sz="2000" dirty="0">
                <a:solidFill>
                  <a:srgbClr val="FF0000"/>
                </a:solidFill>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are fundamental for loading and saving text data, often used in initial data ingestion and final output stages.</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p>
          <a:p>
            <a:pPr algn="just">
              <a:lnSpc>
                <a:spcPct val="150000"/>
              </a:lnSpc>
            </a:pPr>
            <a:endParaRPr lang="en-US" sz="2000" dirty="0"/>
          </a:p>
          <a:p>
            <a:pPr algn="just">
              <a:lnSpc>
                <a:spcPct val="150000"/>
              </a:lnSpc>
            </a:pPr>
            <a:endParaRPr lang="en-US" sz="2000" dirty="0">
              <a:solidFill>
                <a:srgbClr val="C0000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7ADA628-1134-256E-A5F1-AC6950F98938}"/>
              </a:ext>
            </a:extLst>
          </p:cNvPr>
          <p:cNvPicPr>
            <a:picLocks noChangeAspect="1"/>
          </p:cNvPicPr>
          <p:nvPr/>
        </p:nvPicPr>
        <p:blipFill>
          <a:blip r:embed="rId5"/>
          <a:stretch>
            <a:fillRect/>
          </a:stretch>
        </p:blipFill>
        <p:spPr>
          <a:xfrm>
            <a:off x="3750443" y="5305915"/>
            <a:ext cx="3867150" cy="533400"/>
          </a:xfrm>
          <a:prstGeom prst="rect">
            <a:avLst/>
          </a:prstGeom>
        </p:spPr>
      </p:pic>
    </p:spTree>
    <p:extLst>
      <p:ext uri="{BB962C8B-B14F-4D97-AF65-F5344CB8AC3E}">
        <p14:creationId xmlns:p14="http://schemas.microsoft.com/office/powerpoint/2010/main" val="3751987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5A516-3251-BFB6-3B08-AAF749F89A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B68038D-F052-20ED-EDEE-8EA6722085B4}"/>
              </a:ext>
            </a:extLst>
          </p:cNvPr>
          <p:cNvSpPr/>
          <p:nvPr/>
        </p:nvSpPr>
        <p:spPr>
          <a:xfrm>
            <a:off x="546942" y="157856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EF4C4293-5AA6-7853-9E1F-01A058B2BAA6}"/>
              </a:ext>
            </a:extLst>
          </p:cNvPr>
          <p:cNvSpPr txBox="1"/>
          <p:nvPr/>
        </p:nvSpPr>
        <p:spPr>
          <a:xfrm>
            <a:off x="2392275" y="1315346"/>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3FAA5E9B-919C-4D58-10B9-F6AE932C89C8}"/>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9DA3CA1-6022-59BC-BA8B-F046383B1D5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30</a:t>
            </a:r>
          </a:p>
        </p:txBody>
      </p:sp>
      <p:pic>
        <p:nvPicPr>
          <p:cNvPr id="7" name="Graphic 21">
            <a:extLst>
              <a:ext uri="{FF2B5EF4-FFF2-40B4-BE49-F238E27FC236}">
                <a16:creationId xmlns:a16="http://schemas.microsoft.com/office/drawing/2014/main" id="{B2E2094A-C795-33DB-7947-B3DE3A3CA87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9" name="Rectangle 10">
            <a:extLst>
              <a:ext uri="{FF2B5EF4-FFF2-40B4-BE49-F238E27FC236}">
                <a16:creationId xmlns:a16="http://schemas.microsoft.com/office/drawing/2014/main" id="{5E3D7318-3148-5B90-099E-32C6807A2241}"/>
              </a:ext>
            </a:extLst>
          </p:cNvPr>
          <p:cNvSpPr>
            <a:spLocks noChangeArrowheads="1"/>
          </p:cNvSpPr>
          <p:nvPr/>
        </p:nvSpPr>
        <p:spPr bwMode="auto">
          <a:xfrm>
            <a:off x="644769" y="1841534"/>
            <a:ext cx="10527324" cy="4108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just" eaLnBrk="0" fontAlgn="base" hangingPunct="0">
              <a:lnSpc>
                <a:spcPct val="150000"/>
              </a:lnSpc>
              <a:spcBef>
                <a:spcPct val="0"/>
              </a:spcBef>
              <a:spcAft>
                <a:spcPct val="0"/>
              </a:spcAft>
            </a:pPr>
            <a:r>
              <a:rPr lang="en-US" b="1" dirty="0" err="1">
                <a:solidFill>
                  <a:srgbClr val="FF0000"/>
                </a:solidFill>
                <a:latin typeface="Times New Roman" panose="02020603050405020304" pitchFamily="18" charset="0"/>
                <a:cs typeface="Times New Roman" panose="02020603050405020304" pitchFamily="18" charset="0"/>
              </a:rPr>
              <a:t>df.describe</a:t>
            </a:r>
            <a:r>
              <a:rPr lang="en-US" b="1"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After loading, quickly check scale, range, and possible outliers in numeric columns.</a:t>
            </a:r>
          </a:p>
          <a:p>
            <a:pPr lvl="0" algn="just" eaLnBrk="0" fontAlgn="base" hangingPunct="0">
              <a:lnSpc>
                <a:spcPct val="150000"/>
              </a:lnSpc>
              <a:spcBef>
                <a:spcPct val="0"/>
              </a:spcBef>
              <a:spcAft>
                <a:spcPct val="0"/>
              </a:spcAft>
            </a:pPr>
            <a:r>
              <a:rPr lang="en-US" b="1" dirty="0" err="1">
                <a:solidFill>
                  <a:srgbClr val="FF0000"/>
                </a:solidFill>
                <a:latin typeface="Times New Roman" panose="02020603050405020304" pitchFamily="18" charset="0"/>
                <a:cs typeface="Times New Roman" panose="02020603050405020304" pitchFamily="18" charset="0"/>
              </a:rPr>
              <a:t>df.isna</a:t>
            </a:r>
            <a:r>
              <a:rPr lang="en-US" b="1" dirty="0">
                <a:solidFill>
                  <a:srgbClr val="FF0000"/>
                </a:solidFill>
                <a:latin typeface="Times New Roman" panose="02020603050405020304" pitchFamily="18" charset="0"/>
                <a:cs typeface="Times New Roman" panose="02020603050405020304" pitchFamily="18" charset="0"/>
              </a:rPr>
              <a:t>().sum: </a:t>
            </a:r>
            <a:r>
              <a:rPr lang="en-US" dirty="0">
                <a:latin typeface="Times New Roman" panose="02020603050405020304" pitchFamily="18" charset="0"/>
                <a:cs typeface="Times New Roman" panose="02020603050405020304" pitchFamily="18" charset="0"/>
              </a:rPr>
              <a:t>Determine which columns need imputation or row-dropping before modelling.</a:t>
            </a:r>
          </a:p>
          <a:p>
            <a:pPr lvl="0" algn="just" eaLnBrk="0" fontAlgn="base" hangingPunct="0">
              <a:lnSpc>
                <a:spcPct val="150000"/>
              </a:lnSpc>
              <a:spcBef>
                <a:spcPct val="0"/>
              </a:spcBef>
              <a:spcAft>
                <a:spcPct val="0"/>
              </a:spcAft>
            </a:pPr>
            <a:r>
              <a:rPr lang="en-US" dirty="0">
                <a:latin typeface="Times New Roman" panose="02020603050405020304" pitchFamily="18" charset="0"/>
                <a:cs typeface="Times New Roman" panose="02020603050405020304" pitchFamily="18" charset="0"/>
              </a:rPr>
              <a:t>Boolean indexing (no function, but a pattern):  </a:t>
            </a:r>
          </a:p>
          <a:p>
            <a:pPr lvl="0" algn="just" eaLnBrk="0" fontAlgn="base" hangingPunct="0">
              <a:lnSpc>
                <a:spcPct val="150000"/>
              </a:lnSpc>
              <a:spcBef>
                <a:spcPct val="0"/>
              </a:spcBef>
              <a:spcAft>
                <a:spcPct val="0"/>
              </a:spcAft>
            </a:pPr>
            <a:r>
              <a:rPr lang="en-US" dirty="0">
                <a:latin typeface="Times New Roman" panose="02020603050405020304" pitchFamily="18" charset="0"/>
                <a:cs typeface="Times New Roman" panose="02020603050405020304" pitchFamily="18" charset="0"/>
              </a:rPr>
              <a:t>Give me only rows that satisfy business rules (e.g., revenue&gt;0, age between 18-65).”</a:t>
            </a:r>
          </a:p>
          <a:p>
            <a:pPr lvl="0" algn="just" eaLnBrk="0" fontAlgn="base" hangingPunct="0">
              <a:lnSpc>
                <a:spcPct val="150000"/>
              </a:lnSpc>
              <a:spcBef>
                <a:spcPct val="0"/>
              </a:spcBef>
              <a:spcAft>
                <a:spcPct val="0"/>
              </a:spcAft>
            </a:pPr>
            <a:endParaRPr lang="en-US" dirty="0">
              <a:latin typeface="Times New Roman" panose="02020603050405020304" pitchFamily="18" charset="0"/>
              <a:cs typeface="Times New Roman" panose="02020603050405020304" pitchFamily="18" charset="0"/>
            </a:endParaRPr>
          </a:p>
          <a:p>
            <a:pPr lvl="0" algn="just" eaLnBrk="0" fontAlgn="base" hangingPunct="0">
              <a:lnSpc>
                <a:spcPct val="150000"/>
              </a:lnSpc>
              <a:spcBef>
                <a:spcPct val="0"/>
              </a:spcBef>
              <a:spcAft>
                <a:spcPct val="0"/>
              </a:spcAf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lvl="0" algn="just" eaLnBrk="0" fontAlgn="base" hangingPunct="0">
              <a:lnSpc>
                <a:spcPct val="150000"/>
              </a:lnSpc>
              <a:spcBef>
                <a:spcPct val="0"/>
              </a:spcBef>
              <a:spcAft>
                <a:spcPct val="0"/>
              </a:spcAf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lvl="0" algn="just" eaLnBrk="0" fontAlgn="base" hangingPunct="0">
              <a:lnSpc>
                <a:spcPct val="150000"/>
              </a:lnSpc>
              <a:spcBef>
                <a:spcPct val="0"/>
              </a:spcBef>
              <a:spcAft>
                <a:spcPct val="0"/>
              </a:spcAft>
            </a:pPr>
            <a:r>
              <a:rPr lang="en-US" b="1" dirty="0" err="1">
                <a:solidFill>
                  <a:srgbClr val="FF0000"/>
                </a:solidFill>
                <a:latin typeface="Times New Roman" panose="02020603050405020304" pitchFamily="18" charset="0"/>
                <a:cs typeface="Times New Roman" panose="02020603050405020304" pitchFamily="18" charset="0"/>
              </a:rPr>
              <a:t>DataFrame.corr</a:t>
            </a:r>
            <a:r>
              <a:rPr lang="en-US" b="1" dirty="0">
                <a:solidFill>
                  <a:srgbClr val="FF0000"/>
                </a:solidFill>
                <a:latin typeface="Times New Roman" panose="02020603050405020304" pitchFamily="18" charset="0"/>
                <a:cs typeface="Times New Roman" panose="02020603050405020304" pitchFamily="18" charset="0"/>
              </a:rPr>
              <a:t>:</a:t>
            </a:r>
          </a:p>
          <a:p>
            <a:pPr lvl="0" algn="just" eaLnBrk="0" fontAlgn="base" hangingPunct="0">
              <a:lnSpc>
                <a:spcPct val="150000"/>
              </a:lnSpc>
              <a:spcBef>
                <a:spcPct val="0"/>
              </a:spcBef>
              <a:spcAft>
                <a:spcPct val="0"/>
              </a:spcAft>
            </a:pPr>
            <a:r>
              <a:rPr lang="it-IT" dirty="0">
                <a:latin typeface="Times New Roman" panose="02020603050405020304" pitchFamily="18" charset="0"/>
                <a:cs typeface="Times New Roman" panose="02020603050405020304" pitchFamily="18" charset="0"/>
              </a:rPr>
              <a:t>A </a:t>
            </a:r>
            <a:r>
              <a:rPr lang="it-IT" b="1" dirty="0">
                <a:latin typeface="Times New Roman" panose="02020603050405020304" pitchFamily="18" charset="0"/>
                <a:cs typeface="Times New Roman" panose="02020603050405020304" pitchFamily="18" charset="0"/>
              </a:rPr>
              <a:t>DataFrame</a:t>
            </a:r>
            <a:r>
              <a:rPr lang="it-IT" dirty="0">
                <a:latin typeface="Times New Roman" panose="02020603050405020304" pitchFamily="18" charset="0"/>
                <a:cs typeface="Times New Roman" panose="02020603050405020304" pitchFamily="18" charset="0"/>
              </a:rPr>
              <a:t> (square correlation matrix)</a:t>
            </a:r>
          </a:p>
          <a:p>
            <a:pPr lvl="0" eaLnBrk="0" fontAlgn="base" hangingPunct="0">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49F19A9A-1CA8-AF7D-6200-54C3DD408337}"/>
              </a:ext>
            </a:extLst>
          </p:cNvPr>
          <p:cNvPicPr>
            <a:picLocks noChangeAspect="1"/>
          </p:cNvPicPr>
          <p:nvPr/>
        </p:nvPicPr>
        <p:blipFill>
          <a:blip r:embed="rId4"/>
          <a:stretch>
            <a:fillRect/>
          </a:stretch>
        </p:blipFill>
        <p:spPr>
          <a:xfrm>
            <a:off x="2722790" y="3588661"/>
            <a:ext cx="5962650" cy="1123950"/>
          </a:xfrm>
          <a:prstGeom prst="rect">
            <a:avLst/>
          </a:prstGeom>
        </p:spPr>
      </p:pic>
      <p:pic>
        <p:nvPicPr>
          <p:cNvPr id="12" name="Picture 11">
            <a:extLst>
              <a:ext uri="{FF2B5EF4-FFF2-40B4-BE49-F238E27FC236}">
                <a16:creationId xmlns:a16="http://schemas.microsoft.com/office/drawing/2014/main" id="{B7E5634B-671F-73A3-865D-CA8320320F56}"/>
              </a:ext>
            </a:extLst>
          </p:cNvPr>
          <p:cNvPicPr>
            <a:picLocks noChangeAspect="1"/>
          </p:cNvPicPr>
          <p:nvPr/>
        </p:nvPicPr>
        <p:blipFill>
          <a:blip r:embed="rId5"/>
          <a:stretch>
            <a:fillRect/>
          </a:stretch>
        </p:blipFill>
        <p:spPr>
          <a:xfrm>
            <a:off x="5124659" y="4945870"/>
            <a:ext cx="6047433" cy="952500"/>
          </a:xfrm>
          <a:prstGeom prst="rect">
            <a:avLst/>
          </a:prstGeom>
        </p:spPr>
      </p:pic>
    </p:spTree>
    <p:extLst>
      <p:ext uri="{BB962C8B-B14F-4D97-AF65-F5344CB8AC3E}">
        <p14:creationId xmlns:p14="http://schemas.microsoft.com/office/powerpoint/2010/main" val="17744468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0360E-1BFE-EDCB-9E36-C5C5E91E59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AF0F9D4-C354-AD59-5ECD-97EAF294329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228A58EF-7414-A1B6-D388-A0CA72635FB7}"/>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D880AC97-4F20-4025-F900-E3BA1E5BD7D8}"/>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7FCA521-94A4-4172-CCE9-33A5B29893C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31</a:t>
            </a:r>
          </a:p>
        </p:txBody>
      </p:sp>
      <p:pic>
        <p:nvPicPr>
          <p:cNvPr id="7" name="Graphic 21">
            <a:extLst>
              <a:ext uri="{FF2B5EF4-FFF2-40B4-BE49-F238E27FC236}">
                <a16:creationId xmlns:a16="http://schemas.microsoft.com/office/drawing/2014/main" id="{0A30524F-A94B-1A0C-D3F2-C85B0ED9233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9" name="Rectangle 10">
            <a:extLst>
              <a:ext uri="{FF2B5EF4-FFF2-40B4-BE49-F238E27FC236}">
                <a16:creationId xmlns:a16="http://schemas.microsoft.com/office/drawing/2014/main" id="{9D7D8752-6475-6962-0077-11084198059D}"/>
              </a:ext>
            </a:extLst>
          </p:cNvPr>
          <p:cNvSpPr>
            <a:spLocks noChangeArrowheads="1"/>
          </p:cNvSpPr>
          <p:nvPr/>
        </p:nvSpPr>
        <p:spPr bwMode="auto">
          <a:xfrm>
            <a:off x="617280" y="1989581"/>
            <a:ext cx="10812720" cy="4939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pPr>
            <a:r>
              <a:rPr lang="en-US" b="1" dirty="0">
                <a:solidFill>
                  <a:srgbClr val="FF0000"/>
                </a:solidFill>
                <a:latin typeface="Times New Roman" panose="02020603050405020304" pitchFamily="18" charset="0"/>
                <a:cs typeface="Times New Roman" panose="02020603050405020304" pitchFamily="18" charset="0"/>
              </a:rPr>
              <a:t>String Methods for Text Mining:</a:t>
            </a:r>
          </a:p>
          <a:p>
            <a:pPr algn="just" eaLnBrk="0" fontAlgn="base" hangingPunct="0">
              <a:lnSpc>
                <a:spcPct val="150000"/>
              </a:lnSpc>
              <a:spcBef>
                <a:spcPct val="0"/>
              </a:spcBef>
              <a:spcAft>
                <a:spcPct val="0"/>
              </a:spcAft>
            </a:pPr>
            <a:r>
              <a:rPr lang="en-US" dirty="0">
                <a:latin typeface="Times New Roman" panose="02020603050405020304" pitchFamily="18" charset="0"/>
                <a:cs typeface="Times New Roman" panose="02020603050405020304" pitchFamily="18" charset="0"/>
              </a:rPr>
              <a:t>The pandas string methods, accessible via the </a:t>
            </a:r>
            <a:r>
              <a:rPr lang="en-US" dirty="0">
                <a:solidFill>
                  <a:srgbClr val="FF0000"/>
                </a:solidFill>
                <a:latin typeface="Times New Roman" panose="02020603050405020304" pitchFamily="18" charset="0"/>
                <a:cs typeface="Times New Roman" panose="02020603050405020304" pitchFamily="18" charset="0"/>
              </a:rPr>
              <a:t>str accessor, </a:t>
            </a:r>
            <a:r>
              <a:rPr lang="en-US" dirty="0">
                <a:latin typeface="Times New Roman" panose="02020603050405020304" pitchFamily="18" charset="0"/>
                <a:cs typeface="Times New Roman" panose="02020603050405020304" pitchFamily="18" charset="0"/>
              </a:rPr>
              <a:t>are essential for text preprocessing. For instance, </a:t>
            </a:r>
            <a:r>
              <a:rPr lang="en-US" dirty="0" err="1">
                <a:solidFill>
                  <a:srgbClr val="FF0000"/>
                </a:solidFill>
                <a:latin typeface="Times New Roman" panose="02020603050405020304" pitchFamily="18" charset="0"/>
                <a:cs typeface="Times New Roman" panose="02020603050405020304" pitchFamily="18" charset="0"/>
              </a:rPr>
              <a:t>str.split</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is frequently used for tokenization, breaking text into individual words or tokens. Other common functions </a:t>
            </a:r>
            <a:r>
              <a:rPr lang="en-US" dirty="0">
                <a:solidFill>
                  <a:srgbClr val="FF0000"/>
                </a:solidFill>
                <a:latin typeface="Times New Roman" panose="02020603050405020304" pitchFamily="18" charset="0"/>
                <a:cs typeface="Times New Roman" panose="02020603050405020304" pitchFamily="18" charset="0"/>
              </a:rPr>
              <a:t>include </a:t>
            </a:r>
            <a:r>
              <a:rPr lang="en-US" dirty="0" err="1">
                <a:solidFill>
                  <a:srgbClr val="FF0000"/>
                </a:solidFill>
                <a:latin typeface="Times New Roman" panose="02020603050405020304" pitchFamily="18" charset="0"/>
                <a:cs typeface="Times New Roman" panose="02020603050405020304" pitchFamily="18" charset="0"/>
              </a:rPr>
              <a:t>str.lower</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for case normalization</a:t>
            </a:r>
            <a:r>
              <a:rPr lang="en-US" dirty="0">
                <a:solidFill>
                  <a:srgbClr val="FF0000"/>
                </a:solidFill>
                <a:latin typeface="Times New Roman" panose="02020603050405020304" pitchFamily="18" charset="0"/>
                <a:cs typeface="Times New Roman" panose="02020603050405020304" pitchFamily="18" charset="0"/>
              </a:rPr>
              <a:t>, </a:t>
            </a:r>
            <a:r>
              <a:rPr lang="en-US" dirty="0" err="1">
                <a:solidFill>
                  <a:srgbClr val="FF0000"/>
                </a:solidFill>
                <a:latin typeface="Times New Roman" panose="02020603050405020304" pitchFamily="18" charset="0"/>
                <a:cs typeface="Times New Roman" panose="02020603050405020304" pitchFamily="18" charset="0"/>
              </a:rPr>
              <a:t>str.replace</a:t>
            </a:r>
            <a:r>
              <a:rPr lang="en-US" dirty="0">
                <a:solidFill>
                  <a:srgbClr val="FF0000"/>
                </a:solidFill>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for cleaning unwanted characters, and </a:t>
            </a:r>
            <a:r>
              <a:rPr lang="en-US" dirty="0" err="1">
                <a:solidFill>
                  <a:srgbClr val="FF0000"/>
                </a:solidFill>
                <a:latin typeface="Times New Roman" panose="02020603050405020304" pitchFamily="18" charset="0"/>
                <a:cs typeface="Times New Roman" panose="02020603050405020304" pitchFamily="18" charset="0"/>
              </a:rPr>
              <a:t>str.contains</a:t>
            </a:r>
            <a:r>
              <a:rPr lang="en-US" dirty="0">
                <a:solidFill>
                  <a:srgbClr val="FF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for filtering based on patterns. These methods are critical for tasks such as </a:t>
            </a:r>
            <a:r>
              <a:rPr lang="en-US" dirty="0">
                <a:solidFill>
                  <a:srgbClr val="FF0000"/>
                </a:solidFill>
                <a:latin typeface="Times New Roman" panose="02020603050405020304" pitchFamily="18" charset="0"/>
                <a:cs typeface="Times New Roman" panose="02020603050405020304" pitchFamily="18" charset="0"/>
              </a:rPr>
              <a:t>removing punctuation, converting text to lowercase, and identifying specific patterns, </a:t>
            </a:r>
            <a:r>
              <a:rPr lang="en-US" dirty="0">
                <a:latin typeface="Times New Roman" panose="02020603050405020304" pitchFamily="18" charset="0"/>
                <a:cs typeface="Times New Roman" panose="02020603050405020304" pitchFamily="18" charset="0"/>
              </a:rPr>
              <a:t>which are foundational steps in text mining workflows.</a:t>
            </a:r>
          </a:p>
          <a:p>
            <a:pPr algn="just" eaLnBrk="0" fontAlgn="base" hangingPunct="0">
              <a:lnSpc>
                <a:spcPct val="150000"/>
              </a:lnSpc>
              <a:spcBef>
                <a:spcPct val="0"/>
              </a:spcBef>
              <a:spcAft>
                <a:spcPct val="0"/>
              </a:spcAft>
            </a:pPr>
            <a:r>
              <a:rPr lang="en-US" dirty="0">
                <a:latin typeface="Times New Roman" panose="02020603050405020304" pitchFamily="18" charset="0"/>
                <a:cs typeface="Times New Roman" panose="02020603050405020304" pitchFamily="18" charset="0"/>
              </a:rPr>
              <a:t>The following table 1 summarizes the most common pandas functions for text mining.</a:t>
            </a:r>
          </a:p>
          <a:p>
            <a:pPr algn="just" eaLnBrk="0" fontAlgn="base" hangingPunct="0">
              <a:lnSpc>
                <a:spcPct val="150000"/>
              </a:lnSpc>
              <a:spcBef>
                <a:spcPct val="0"/>
              </a:spcBef>
              <a:spcAft>
                <a:spcPct val="0"/>
              </a:spcAft>
            </a:pPr>
            <a:endParaRPr lang="en-US" dirty="0">
              <a:latin typeface="Times New Roman" panose="02020603050405020304" pitchFamily="18" charset="0"/>
              <a:cs typeface="Times New Roman" panose="02020603050405020304" pitchFamily="18" charset="0"/>
            </a:endParaRPr>
          </a:p>
          <a:p>
            <a:pPr algn="just" eaLnBrk="0" fontAlgn="base" hangingPunct="0">
              <a:lnSpc>
                <a:spcPct val="200000"/>
              </a:lnSpc>
              <a:spcBef>
                <a:spcPct val="0"/>
              </a:spcBef>
              <a:spcAft>
                <a:spcPct val="0"/>
              </a:spcAft>
            </a:pPr>
            <a:endParaRPr lang="en-US" dirty="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endParaRPr lang="en-US"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949240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53198-7639-1209-B3F3-ECC93AE176F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08FEF58-D417-3B68-B422-91D21CEB483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DFF77624-0286-0409-D9ED-297D5CA92627}"/>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A07FBF50-4216-1FAE-D939-1AE709BDFDE0}"/>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D8F1075D-5028-3A41-290B-3043B17065DA}"/>
              </a:ext>
            </a:extLst>
          </p:cNvPr>
          <p:cNvSpPr txBox="1"/>
          <p:nvPr/>
        </p:nvSpPr>
        <p:spPr>
          <a:xfrm>
            <a:off x="1218023" y="864576"/>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32</a:t>
            </a:r>
          </a:p>
        </p:txBody>
      </p:sp>
      <p:pic>
        <p:nvPicPr>
          <p:cNvPr id="7" name="Graphic 21">
            <a:extLst>
              <a:ext uri="{FF2B5EF4-FFF2-40B4-BE49-F238E27FC236}">
                <a16:creationId xmlns:a16="http://schemas.microsoft.com/office/drawing/2014/main" id="{C45B8DF1-BE72-7E29-32B3-FE630A4A46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05974113-E06E-BD55-497E-F58DFE0D35F9}"/>
              </a:ext>
            </a:extLst>
          </p:cNvPr>
          <p:cNvGraphicFramePr>
            <a:graphicFrameLocks noGrp="1"/>
          </p:cNvGraphicFramePr>
          <p:nvPr>
            <p:extLst>
              <p:ext uri="{D42A27DB-BD31-4B8C-83A1-F6EECF244321}">
                <p14:modId xmlns:p14="http://schemas.microsoft.com/office/powerpoint/2010/main" val="3902573964"/>
              </p:ext>
            </p:extLst>
          </p:nvPr>
        </p:nvGraphicFramePr>
        <p:xfrm>
          <a:off x="2346763" y="1745416"/>
          <a:ext cx="8902929" cy="5200792"/>
        </p:xfrm>
        <a:graphic>
          <a:graphicData uri="http://schemas.openxmlformats.org/drawingml/2006/table">
            <a:tbl>
              <a:tblPr/>
              <a:tblGrid>
                <a:gridCol w="2967643">
                  <a:extLst>
                    <a:ext uri="{9D8B030D-6E8A-4147-A177-3AD203B41FA5}">
                      <a16:colId xmlns:a16="http://schemas.microsoft.com/office/drawing/2014/main" val="179805473"/>
                    </a:ext>
                  </a:extLst>
                </a:gridCol>
                <a:gridCol w="2967643">
                  <a:extLst>
                    <a:ext uri="{9D8B030D-6E8A-4147-A177-3AD203B41FA5}">
                      <a16:colId xmlns:a16="http://schemas.microsoft.com/office/drawing/2014/main" val="1977779527"/>
                    </a:ext>
                  </a:extLst>
                </a:gridCol>
                <a:gridCol w="2967643">
                  <a:extLst>
                    <a:ext uri="{9D8B030D-6E8A-4147-A177-3AD203B41FA5}">
                      <a16:colId xmlns:a16="http://schemas.microsoft.com/office/drawing/2014/main" val="2413679896"/>
                    </a:ext>
                  </a:extLst>
                </a:gridCol>
              </a:tblGrid>
              <a:tr h="163501">
                <a:tc>
                  <a:txBody>
                    <a:bodyPr/>
                    <a:lstStyle/>
                    <a:p>
                      <a:r>
                        <a:rPr lang="en-US" sz="1400" b="1" dirty="0">
                          <a:latin typeface="Times New Roman" panose="02020603050405020304" pitchFamily="18" charset="0"/>
                          <a:cs typeface="Times New Roman" panose="02020603050405020304" pitchFamily="18" charset="0"/>
                        </a:rPr>
                        <a:t>Function</a:t>
                      </a:r>
                      <a:endParaRPr lang="en-US" sz="14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r>
                        <a:rPr lang="en-US" sz="1400" b="1" dirty="0">
                          <a:latin typeface="Times New Roman" panose="02020603050405020304" pitchFamily="18" charset="0"/>
                          <a:cs typeface="Times New Roman" panose="02020603050405020304" pitchFamily="18" charset="0"/>
                        </a:rPr>
                        <a:t>Description</a:t>
                      </a:r>
                      <a:endParaRPr lang="en-US" sz="14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pPr marL="0" algn="l" defTabSz="914400" rtl="0" eaLnBrk="1" latinLnBrk="0" hangingPunct="1"/>
                      <a:r>
                        <a:rPr lang="en-US" sz="1400" b="1" kern="1200" dirty="0">
                          <a:solidFill>
                            <a:schemeClr val="tx1"/>
                          </a:solidFill>
                          <a:latin typeface="Times New Roman" panose="02020603050405020304" pitchFamily="18" charset="0"/>
                          <a:ea typeface="+mn-ea"/>
                          <a:cs typeface="Times New Roman" panose="02020603050405020304" pitchFamily="18" charset="0"/>
                        </a:rPr>
                        <a:t>Example Usage in Text Mining</a:t>
                      </a:r>
                    </a:p>
                  </a:txBody>
                  <a:tcPr marL="54392" marR="54392" marT="27196" marB="27196" anchor="ctr">
                    <a:lnL>
                      <a:noFill/>
                    </a:lnL>
                    <a:lnR>
                      <a:noFill/>
                    </a:lnR>
                    <a:lnT>
                      <a:noFill/>
                    </a:lnT>
                    <a:lnB>
                      <a:noFill/>
                    </a:lnB>
                    <a:noFill/>
                  </a:tcPr>
                </a:tc>
                <a:extLst>
                  <a:ext uri="{0D108BD9-81ED-4DB2-BD59-A6C34878D82A}">
                    <a16:rowId xmlns:a16="http://schemas.microsoft.com/office/drawing/2014/main" val="1970681005"/>
                  </a:ext>
                </a:extLst>
              </a:tr>
              <a:tr h="331013">
                <a:tc>
                  <a:txBody>
                    <a:bodyPr/>
                    <a:lstStyle/>
                    <a:p>
                      <a:r>
                        <a:rPr lang="en-US" sz="1600" dirty="0" err="1">
                          <a:latin typeface="Times New Roman" panose="02020603050405020304" pitchFamily="18" charset="0"/>
                          <a:cs typeface="Times New Roman" panose="02020603050405020304" pitchFamily="18" charset="0"/>
                        </a:rPr>
                        <a:t>str.split</a:t>
                      </a:r>
                      <a:r>
                        <a:rPr lang="en-US" sz="1600" dirty="0">
                          <a:latin typeface="Times New Roman" panose="02020603050405020304" pitchFamily="18" charset="0"/>
                          <a:cs typeface="Times New Roman" panose="02020603050405020304" pitchFamily="18" charset="0"/>
                        </a:rPr>
                        <a:t>()</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Splits strings into lists, used for tokenization</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Breaking text into words for frequency analysis</a:t>
                      </a:r>
                    </a:p>
                  </a:txBody>
                  <a:tcPr marL="54392" marR="54392" marT="27196" marB="27196" anchor="ctr">
                    <a:lnL>
                      <a:noFill/>
                    </a:lnL>
                    <a:lnR>
                      <a:noFill/>
                    </a:lnR>
                    <a:lnT>
                      <a:noFill/>
                    </a:lnT>
                    <a:lnB>
                      <a:noFill/>
                    </a:lnB>
                    <a:noFill/>
                  </a:tcPr>
                </a:tc>
                <a:extLst>
                  <a:ext uri="{0D108BD9-81ED-4DB2-BD59-A6C34878D82A}">
                    <a16:rowId xmlns:a16="http://schemas.microsoft.com/office/drawing/2014/main" val="371861175"/>
                  </a:ext>
                </a:extLst>
              </a:tr>
              <a:tr h="331013">
                <a:tc>
                  <a:txBody>
                    <a:bodyPr/>
                    <a:lstStyle/>
                    <a:p>
                      <a:r>
                        <a:rPr lang="en-US" sz="1600" dirty="0" err="1">
                          <a:latin typeface="Times New Roman" panose="02020603050405020304" pitchFamily="18" charset="0"/>
                          <a:cs typeface="Times New Roman" panose="02020603050405020304" pitchFamily="18" charset="0"/>
                        </a:rPr>
                        <a:t>str.lower</a:t>
                      </a:r>
                      <a:r>
                        <a:rPr lang="en-US" sz="1600" dirty="0">
                          <a:latin typeface="Times New Roman" panose="02020603050405020304" pitchFamily="18" charset="0"/>
                          <a:cs typeface="Times New Roman" panose="02020603050405020304" pitchFamily="18" charset="0"/>
                        </a:rPr>
                        <a:t>()</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Converts strings to lowercase for normalization</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Standardizing text for consistent processing</a:t>
                      </a:r>
                    </a:p>
                  </a:txBody>
                  <a:tcPr marL="54392" marR="54392" marT="27196" marB="27196" anchor="ctr">
                    <a:lnL>
                      <a:noFill/>
                    </a:lnL>
                    <a:lnR>
                      <a:noFill/>
                    </a:lnR>
                    <a:lnT>
                      <a:noFill/>
                    </a:lnT>
                    <a:lnB>
                      <a:noFill/>
                    </a:lnB>
                    <a:noFill/>
                  </a:tcPr>
                </a:tc>
                <a:extLst>
                  <a:ext uri="{0D108BD9-81ED-4DB2-BD59-A6C34878D82A}">
                    <a16:rowId xmlns:a16="http://schemas.microsoft.com/office/drawing/2014/main" val="3094260290"/>
                  </a:ext>
                </a:extLst>
              </a:tr>
              <a:tr h="479912">
                <a:tc>
                  <a:txBody>
                    <a:bodyPr/>
                    <a:lstStyle/>
                    <a:p>
                      <a:r>
                        <a:rPr lang="en-US" sz="1600">
                          <a:latin typeface="Times New Roman" panose="02020603050405020304" pitchFamily="18" charset="0"/>
                          <a:cs typeface="Times New Roman" panose="02020603050405020304" pitchFamily="18" charset="0"/>
                        </a:rPr>
                        <a:t>str.replace()</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Replaces patterns in strings, used for cleaning</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Removing unwanted characters or replacing terms</a:t>
                      </a:r>
                    </a:p>
                  </a:txBody>
                  <a:tcPr marL="54392" marR="54392" marT="27196" marB="27196" anchor="ctr">
                    <a:lnL>
                      <a:noFill/>
                    </a:lnL>
                    <a:lnR>
                      <a:noFill/>
                    </a:lnR>
                    <a:lnT>
                      <a:noFill/>
                    </a:lnT>
                    <a:lnB>
                      <a:noFill/>
                    </a:lnB>
                    <a:noFill/>
                  </a:tcPr>
                </a:tc>
                <a:extLst>
                  <a:ext uri="{0D108BD9-81ED-4DB2-BD59-A6C34878D82A}">
                    <a16:rowId xmlns:a16="http://schemas.microsoft.com/office/drawing/2014/main" val="3119323261"/>
                  </a:ext>
                </a:extLst>
              </a:tr>
              <a:tr h="479912">
                <a:tc>
                  <a:txBody>
                    <a:bodyPr/>
                    <a:lstStyle/>
                    <a:p>
                      <a:r>
                        <a:rPr lang="en-US" sz="1600">
                          <a:latin typeface="Times New Roman" panose="02020603050405020304" pitchFamily="18" charset="0"/>
                          <a:cs typeface="Times New Roman" panose="02020603050405020304" pitchFamily="18" charset="0"/>
                        </a:rPr>
                        <a:t>str.contains()</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Checks for patterns in strings, used for filtering</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Identifying documents containing specific keywords</a:t>
                      </a:r>
                    </a:p>
                  </a:txBody>
                  <a:tcPr marL="54392" marR="54392" marT="27196" marB="27196" anchor="ctr">
                    <a:lnL>
                      <a:noFill/>
                    </a:lnL>
                    <a:lnR>
                      <a:noFill/>
                    </a:lnR>
                    <a:lnT>
                      <a:noFill/>
                    </a:lnT>
                    <a:lnB>
                      <a:noFill/>
                    </a:lnB>
                    <a:noFill/>
                  </a:tcPr>
                </a:tc>
                <a:extLst>
                  <a:ext uri="{0D108BD9-81ED-4DB2-BD59-A6C34878D82A}">
                    <a16:rowId xmlns:a16="http://schemas.microsoft.com/office/drawing/2014/main" val="1211104739"/>
                  </a:ext>
                </a:extLst>
              </a:tr>
              <a:tr h="479912">
                <a:tc>
                  <a:txBody>
                    <a:bodyPr/>
                    <a:lstStyle/>
                    <a:p>
                      <a:r>
                        <a:rPr lang="en-US" sz="1600">
                          <a:latin typeface="Times New Roman" panose="02020603050405020304" pitchFamily="18" charset="0"/>
                          <a:cs typeface="Times New Roman" panose="02020603050405020304" pitchFamily="18" charset="0"/>
                        </a:rPr>
                        <a:t>groupby()</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Groups data for aggregation, useful for categorizing text data</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Grouping by document or category for analysis</a:t>
                      </a:r>
                    </a:p>
                  </a:txBody>
                  <a:tcPr marL="54392" marR="54392" marT="27196" marB="27196" anchor="ctr">
                    <a:lnL>
                      <a:noFill/>
                    </a:lnL>
                    <a:lnR>
                      <a:noFill/>
                    </a:lnR>
                    <a:lnT>
                      <a:noFill/>
                    </a:lnT>
                    <a:lnB>
                      <a:noFill/>
                    </a:lnB>
                    <a:noFill/>
                  </a:tcPr>
                </a:tc>
                <a:extLst>
                  <a:ext uri="{0D108BD9-81ED-4DB2-BD59-A6C34878D82A}">
                    <a16:rowId xmlns:a16="http://schemas.microsoft.com/office/drawing/2014/main" val="1717796003"/>
                  </a:ext>
                </a:extLst>
              </a:tr>
              <a:tr h="479912">
                <a:tc>
                  <a:txBody>
                    <a:bodyPr/>
                    <a:lstStyle/>
                    <a:p>
                      <a:r>
                        <a:rPr lang="en-US" sz="1600" dirty="0" err="1">
                          <a:latin typeface="Times New Roman" panose="02020603050405020304" pitchFamily="18" charset="0"/>
                          <a:cs typeface="Times New Roman" panose="02020603050405020304" pitchFamily="18" charset="0"/>
                        </a:rPr>
                        <a:t>value_counts</a:t>
                      </a:r>
                      <a:r>
                        <a:rPr lang="en-US" sz="1600" dirty="0">
                          <a:latin typeface="Times New Roman" panose="02020603050405020304" pitchFamily="18" charset="0"/>
                          <a:cs typeface="Times New Roman" panose="02020603050405020304" pitchFamily="18" charset="0"/>
                        </a:rPr>
                        <a:t>()</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Computes frequency of unique values, key for word frequency analysis</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Counting occurrences of words after preprocessing</a:t>
                      </a:r>
                    </a:p>
                  </a:txBody>
                  <a:tcPr marL="54392" marR="54392" marT="27196" marB="27196" anchor="ctr">
                    <a:lnL>
                      <a:noFill/>
                    </a:lnL>
                    <a:lnR>
                      <a:noFill/>
                    </a:lnR>
                    <a:lnT>
                      <a:noFill/>
                    </a:lnT>
                    <a:lnB>
                      <a:noFill/>
                    </a:lnB>
                    <a:noFill/>
                  </a:tcPr>
                </a:tc>
                <a:extLst>
                  <a:ext uri="{0D108BD9-81ED-4DB2-BD59-A6C34878D82A}">
                    <a16:rowId xmlns:a16="http://schemas.microsoft.com/office/drawing/2014/main" val="1312725884"/>
                  </a:ext>
                </a:extLst>
              </a:tr>
              <a:tr h="479912">
                <a:tc>
                  <a:txBody>
                    <a:bodyPr/>
                    <a:lstStyle/>
                    <a:p>
                      <a:r>
                        <a:rPr lang="en-US" sz="1600">
                          <a:latin typeface="Times New Roman" panose="02020603050405020304" pitchFamily="18" charset="0"/>
                          <a:cs typeface="Times New Roman" panose="02020603050405020304" pitchFamily="18" charset="0"/>
                        </a:rPr>
                        <a:t>apply()</a:t>
                      </a:r>
                    </a:p>
                  </a:txBody>
                  <a:tcPr marL="54392" marR="54392" marT="27196" marB="27196" anchor="ctr">
                    <a:lnL>
                      <a:noFill/>
                    </a:lnL>
                    <a:lnR>
                      <a:noFill/>
                    </a:lnR>
                    <a:lnT>
                      <a:noFill/>
                    </a:lnT>
                    <a:lnB>
                      <a:noFill/>
                    </a:lnB>
                    <a:noFill/>
                  </a:tcPr>
                </a:tc>
                <a:tc>
                  <a:txBody>
                    <a:bodyPr/>
                    <a:lstStyle/>
                    <a:p>
                      <a:r>
                        <a:rPr lang="en-US" sz="1600">
                          <a:latin typeface="Times New Roman" panose="02020603050405020304" pitchFamily="18" charset="0"/>
                          <a:cs typeface="Times New Roman" panose="02020603050405020304" pitchFamily="18" charset="0"/>
                        </a:rPr>
                        <a:t>Applies custom functions, used for advanced text processing</a:t>
                      </a:r>
                    </a:p>
                  </a:txBody>
                  <a:tcPr marL="54392" marR="54392" marT="27196" marB="27196" anchor="ctr">
                    <a:lnL>
                      <a:noFill/>
                    </a:lnL>
                    <a:lnR>
                      <a:noFill/>
                    </a:lnR>
                    <a:lnT>
                      <a:noFill/>
                    </a:lnT>
                    <a:lnB>
                      <a:noFill/>
                    </a:lnB>
                    <a:noFill/>
                  </a:tcPr>
                </a:tc>
                <a:tc>
                  <a:txBody>
                    <a:bodyPr/>
                    <a:lstStyle/>
                    <a:p>
                      <a:r>
                        <a:rPr lang="en-US" sz="1600" dirty="0">
                          <a:latin typeface="Times New Roman" panose="02020603050405020304" pitchFamily="18" charset="0"/>
                          <a:cs typeface="Times New Roman" panose="02020603050405020304" pitchFamily="18" charset="0"/>
                        </a:rPr>
                        <a:t>Applying sentiment analysis or custom tokenization</a:t>
                      </a:r>
                    </a:p>
                  </a:txBody>
                  <a:tcPr marL="54392" marR="54392" marT="27196" marB="27196" anchor="ctr">
                    <a:lnL>
                      <a:noFill/>
                    </a:lnL>
                    <a:lnR>
                      <a:noFill/>
                    </a:lnR>
                    <a:lnT>
                      <a:noFill/>
                    </a:lnT>
                    <a:lnB>
                      <a:noFill/>
                    </a:lnB>
                    <a:noFill/>
                  </a:tcPr>
                </a:tc>
                <a:extLst>
                  <a:ext uri="{0D108BD9-81ED-4DB2-BD59-A6C34878D82A}">
                    <a16:rowId xmlns:a16="http://schemas.microsoft.com/office/drawing/2014/main" val="2454428578"/>
                  </a:ext>
                </a:extLst>
              </a:tr>
              <a:tr h="182113">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extLst>
                  <a:ext uri="{0D108BD9-81ED-4DB2-BD59-A6C34878D82A}">
                    <a16:rowId xmlns:a16="http://schemas.microsoft.com/office/drawing/2014/main" val="2078383349"/>
                  </a:ext>
                </a:extLst>
              </a:tr>
              <a:tr h="182113">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extLst>
                  <a:ext uri="{0D108BD9-81ED-4DB2-BD59-A6C34878D82A}">
                    <a16:rowId xmlns:a16="http://schemas.microsoft.com/office/drawing/2014/main" val="3783415445"/>
                  </a:ext>
                </a:extLst>
              </a:tr>
              <a:tr h="257861">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tc>
                  <a:txBody>
                    <a:bodyPr/>
                    <a:lstStyle/>
                    <a:p>
                      <a:endParaRPr lang="en-US" sz="1600" dirty="0">
                        <a:latin typeface="Times New Roman" panose="02020603050405020304" pitchFamily="18" charset="0"/>
                        <a:cs typeface="Times New Roman" panose="02020603050405020304" pitchFamily="18" charset="0"/>
                      </a:endParaRPr>
                    </a:p>
                  </a:txBody>
                  <a:tcPr marL="54392" marR="54392" marT="27196" marB="27196" anchor="ctr">
                    <a:lnL>
                      <a:noFill/>
                    </a:lnL>
                    <a:lnR>
                      <a:noFill/>
                    </a:lnR>
                    <a:lnT>
                      <a:noFill/>
                    </a:lnT>
                    <a:lnB>
                      <a:noFill/>
                    </a:lnB>
                    <a:noFill/>
                  </a:tcPr>
                </a:tc>
                <a:extLst>
                  <a:ext uri="{0D108BD9-81ED-4DB2-BD59-A6C34878D82A}">
                    <a16:rowId xmlns:a16="http://schemas.microsoft.com/office/drawing/2014/main" val="4282271085"/>
                  </a:ext>
                </a:extLst>
              </a:tr>
            </a:tbl>
          </a:graphicData>
        </a:graphic>
      </p:graphicFrame>
    </p:spTree>
    <p:extLst>
      <p:ext uri="{BB962C8B-B14F-4D97-AF65-F5344CB8AC3E}">
        <p14:creationId xmlns:p14="http://schemas.microsoft.com/office/powerpoint/2010/main" val="40226056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690C3-B5EE-F200-D893-E83EAFB62FC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57B3997-C3CC-C999-8C3D-408FBF886C12}"/>
              </a:ext>
            </a:extLst>
          </p:cNvPr>
          <p:cNvSpPr/>
          <p:nvPr/>
        </p:nvSpPr>
        <p:spPr>
          <a:xfrm>
            <a:off x="605217" y="177918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F0DFFF16-8C04-E948-25DE-4377894BE0D5}"/>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2C852C5F-F3BE-AD8F-170C-9EE336D68E82}"/>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C5CEFCD9-8F6B-6FD2-F231-1C405C56B316}"/>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33</a:t>
            </a:r>
          </a:p>
        </p:txBody>
      </p:sp>
      <p:pic>
        <p:nvPicPr>
          <p:cNvPr id="7" name="Graphic 21">
            <a:extLst>
              <a:ext uri="{FF2B5EF4-FFF2-40B4-BE49-F238E27FC236}">
                <a16:creationId xmlns:a16="http://schemas.microsoft.com/office/drawing/2014/main" id="{9A2352A0-8A6C-610B-98B1-9F4148D5C4B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9" name="Rectangle 10">
            <a:extLst>
              <a:ext uri="{FF2B5EF4-FFF2-40B4-BE49-F238E27FC236}">
                <a16:creationId xmlns:a16="http://schemas.microsoft.com/office/drawing/2014/main" id="{AAC4F588-CBC1-9806-7231-C2423EFA6B7A}"/>
              </a:ext>
            </a:extLst>
          </p:cNvPr>
          <p:cNvSpPr>
            <a:spLocks noChangeArrowheads="1"/>
          </p:cNvSpPr>
          <p:nvPr/>
        </p:nvSpPr>
        <p:spPr bwMode="auto">
          <a:xfrm>
            <a:off x="581091" y="1965484"/>
            <a:ext cx="10836845"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lnSpc>
                <a:spcPct val="150000"/>
              </a:lnSpc>
              <a:spcBef>
                <a:spcPct val="0"/>
              </a:spcBef>
              <a:spcAft>
                <a:spcPct val="0"/>
              </a:spcAft>
              <a:buFont typeface="Arial" panose="020B0604020202020204" pitchFamily="34" charset="0"/>
              <a:buChar char="•"/>
            </a:pPr>
            <a:r>
              <a:rPr lang="en-US" b="1" dirty="0" err="1">
                <a:solidFill>
                  <a:srgbClr val="C00000"/>
                </a:solidFill>
                <a:latin typeface="Times New Roman" panose="02020603050405020304" pitchFamily="18" charset="0"/>
                <a:cs typeface="Times New Roman" panose="02020603050405020304" pitchFamily="18" charset="0"/>
              </a:rPr>
              <a:t>Countplot</a:t>
            </a:r>
            <a:r>
              <a:rPr lang="en-US" b="1" dirty="0">
                <a:solidFill>
                  <a:srgbClr val="C0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is one of the most common functions for text mining, used to display the frequency of categorical data, such as word frequencies, n-grams, or named entity recognition results.</a:t>
            </a:r>
          </a:p>
          <a:p>
            <a:pPr marL="285750" indent="-285750" algn="just" eaLnBrk="0" fontAlgn="base" hangingPunct="0">
              <a:lnSpc>
                <a:spcPct val="150000"/>
              </a:lnSpc>
              <a:spcBef>
                <a:spcPct val="0"/>
              </a:spcBef>
              <a:spcAft>
                <a:spcPct val="0"/>
              </a:spcAft>
              <a:buFont typeface="Arial" panose="020B0604020202020204" pitchFamily="34" charset="0"/>
              <a:buChar char="•"/>
            </a:pPr>
            <a:r>
              <a:rPr lang="en-US" b="1" dirty="0" err="1">
                <a:solidFill>
                  <a:srgbClr val="C00000"/>
                </a:solidFill>
                <a:latin typeface="Times New Roman" panose="02020603050405020304" pitchFamily="18" charset="0"/>
                <a:cs typeface="Times New Roman" panose="02020603050405020304" pitchFamily="18" charset="0"/>
              </a:rPr>
              <a:t>Barplot</a:t>
            </a:r>
            <a:r>
              <a:rPr lang="en-US" b="1" dirty="0">
                <a:solidFill>
                  <a:srgbClr val="C0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offers similar functionality but with more flexibility, allowing for comparisons across categories, such as comparing word frequencies across different documents or categories.</a:t>
            </a:r>
          </a:p>
          <a:p>
            <a:pPr marL="285750" indent="-285750" algn="just" eaLnBrk="0" fontAlgn="base" hangingPunct="0">
              <a:lnSpc>
                <a:spcPct val="200000"/>
              </a:lnSpc>
              <a:spcBef>
                <a:spcPct val="0"/>
              </a:spcBef>
              <a:spcAft>
                <a:spcPct val="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gn="just" eaLnBrk="0" fontAlgn="base" hangingPunct="0">
              <a:lnSpc>
                <a:spcPct val="200000"/>
              </a:lnSpc>
              <a:spcBef>
                <a:spcPct val="0"/>
              </a:spcBef>
              <a:spcAft>
                <a:spcPct val="0"/>
              </a:spcAft>
            </a:pPr>
            <a:endParaRPr lang="en-US" dirty="0"/>
          </a:p>
          <a:p>
            <a:pPr algn="just" eaLnBrk="0" fontAlgn="base" hangingPunct="0">
              <a:lnSpc>
                <a:spcPct val="200000"/>
              </a:lnSpc>
              <a:spcBef>
                <a:spcPct val="0"/>
              </a:spcBef>
              <a:spcAft>
                <a:spcPct val="0"/>
              </a:spcAft>
            </a:pPr>
            <a:endParaRPr lang="en-US" dirty="0"/>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F34E4E0C-CD06-67EF-098C-201C03068879}"/>
              </a:ext>
            </a:extLst>
          </p:cNvPr>
          <p:cNvPicPr>
            <a:picLocks noChangeAspect="1"/>
          </p:cNvPicPr>
          <p:nvPr/>
        </p:nvPicPr>
        <p:blipFill>
          <a:blip r:embed="rId4"/>
          <a:stretch>
            <a:fillRect/>
          </a:stretch>
        </p:blipFill>
        <p:spPr>
          <a:xfrm>
            <a:off x="960492" y="3788565"/>
            <a:ext cx="2988510" cy="1735691"/>
          </a:xfrm>
          <a:prstGeom prst="rect">
            <a:avLst/>
          </a:prstGeom>
        </p:spPr>
      </p:pic>
      <p:pic>
        <p:nvPicPr>
          <p:cNvPr id="9" name="Picture 8">
            <a:extLst>
              <a:ext uri="{FF2B5EF4-FFF2-40B4-BE49-F238E27FC236}">
                <a16:creationId xmlns:a16="http://schemas.microsoft.com/office/drawing/2014/main" id="{DEB30584-E4C4-15E6-3A46-E72D73B60C50}"/>
              </a:ext>
            </a:extLst>
          </p:cNvPr>
          <p:cNvPicPr>
            <a:picLocks noChangeAspect="1"/>
          </p:cNvPicPr>
          <p:nvPr/>
        </p:nvPicPr>
        <p:blipFill>
          <a:blip r:embed="rId5"/>
          <a:stretch>
            <a:fillRect/>
          </a:stretch>
        </p:blipFill>
        <p:spPr>
          <a:xfrm>
            <a:off x="6096000" y="3661367"/>
            <a:ext cx="4775229" cy="1822415"/>
          </a:xfrm>
          <a:prstGeom prst="rect">
            <a:avLst/>
          </a:prstGeom>
        </p:spPr>
      </p:pic>
      <p:sp>
        <p:nvSpPr>
          <p:cNvPr id="12" name="TextBox 11">
            <a:extLst>
              <a:ext uri="{FF2B5EF4-FFF2-40B4-BE49-F238E27FC236}">
                <a16:creationId xmlns:a16="http://schemas.microsoft.com/office/drawing/2014/main" id="{0B5A17E6-4832-7859-53C1-88F4FCD2964C}"/>
              </a:ext>
            </a:extLst>
          </p:cNvPr>
          <p:cNvSpPr txBox="1"/>
          <p:nvPr/>
        </p:nvSpPr>
        <p:spPr>
          <a:xfrm>
            <a:off x="960492" y="5705004"/>
            <a:ext cx="2626807"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Count plot</a:t>
            </a:r>
          </a:p>
        </p:txBody>
      </p:sp>
      <p:sp>
        <p:nvSpPr>
          <p:cNvPr id="13" name="TextBox 12">
            <a:extLst>
              <a:ext uri="{FF2B5EF4-FFF2-40B4-BE49-F238E27FC236}">
                <a16:creationId xmlns:a16="http://schemas.microsoft.com/office/drawing/2014/main" id="{43A5C0D5-D79A-AE41-6A2E-9DCE8EB92699}"/>
              </a:ext>
            </a:extLst>
          </p:cNvPr>
          <p:cNvSpPr txBox="1"/>
          <p:nvPr/>
        </p:nvSpPr>
        <p:spPr>
          <a:xfrm>
            <a:off x="7477726" y="5488526"/>
            <a:ext cx="2626807"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Bar plot</a:t>
            </a:r>
          </a:p>
        </p:txBody>
      </p:sp>
    </p:spTree>
    <p:extLst>
      <p:ext uri="{BB962C8B-B14F-4D97-AF65-F5344CB8AC3E}">
        <p14:creationId xmlns:p14="http://schemas.microsoft.com/office/powerpoint/2010/main" val="2839272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974A1-EA6B-459B-96B6-DE7923E7EC9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242446-9A17-5717-C138-6B4A21A28043}"/>
              </a:ext>
            </a:extLst>
          </p:cNvPr>
          <p:cNvSpPr/>
          <p:nvPr/>
        </p:nvSpPr>
        <p:spPr>
          <a:xfrm>
            <a:off x="605217" y="177918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6CD157D9-79B5-2DCC-561A-D6C5EEECD01C}"/>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DB3AFF92-BF47-5A21-F971-6DD563C35BDD}"/>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6EBC7A5-F158-BB9D-97DE-ACB2CAF62FD8}"/>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33</a:t>
            </a:r>
          </a:p>
        </p:txBody>
      </p:sp>
      <p:pic>
        <p:nvPicPr>
          <p:cNvPr id="7" name="Graphic 21">
            <a:extLst>
              <a:ext uri="{FF2B5EF4-FFF2-40B4-BE49-F238E27FC236}">
                <a16:creationId xmlns:a16="http://schemas.microsoft.com/office/drawing/2014/main" id="{AF4C71C2-034D-493B-4D80-BB2DDBE6AF1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9" name="Rectangle 10">
            <a:extLst>
              <a:ext uri="{FF2B5EF4-FFF2-40B4-BE49-F238E27FC236}">
                <a16:creationId xmlns:a16="http://schemas.microsoft.com/office/drawing/2014/main" id="{BA02505A-1D95-F708-00AD-F03390F70386}"/>
              </a:ext>
            </a:extLst>
          </p:cNvPr>
          <p:cNvSpPr>
            <a:spLocks noChangeArrowheads="1"/>
          </p:cNvSpPr>
          <p:nvPr/>
        </p:nvSpPr>
        <p:spPr bwMode="auto">
          <a:xfrm>
            <a:off x="677577" y="1978007"/>
            <a:ext cx="10836845" cy="3554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lnSpc>
                <a:spcPct val="150000"/>
              </a:lnSpc>
              <a:spcBef>
                <a:spcPct val="0"/>
              </a:spcBef>
              <a:spcAft>
                <a:spcPct val="0"/>
              </a:spcAft>
              <a:buFont typeface="Arial" panose="020B0604020202020204" pitchFamily="34" charset="0"/>
              <a:buChar char="•"/>
            </a:pPr>
            <a:r>
              <a:rPr lang="en-US" b="1" dirty="0">
                <a:solidFill>
                  <a:srgbClr val="C00000"/>
                </a:solidFill>
                <a:latin typeface="Times New Roman" panose="02020603050405020304" pitchFamily="18" charset="0"/>
                <a:cs typeface="Times New Roman" panose="02020603050405020304" pitchFamily="18" charset="0"/>
              </a:rPr>
              <a:t>Heatmap() </a:t>
            </a:r>
            <a:r>
              <a:rPr lang="en-US" dirty="0">
                <a:latin typeface="Times New Roman" panose="02020603050405020304" pitchFamily="18" charset="0"/>
                <a:cs typeface="Times New Roman" panose="02020603050405020304" pitchFamily="18" charset="0"/>
              </a:rPr>
              <a:t>is frequently used to visualize co-occurrence matrices or correlation matrices between terms, aiding in understanding relationships in text data.</a:t>
            </a:r>
          </a:p>
          <a:p>
            <a:pPr marL="285750" indent="-285750" algn="just" eaLnBrk="0" fontAlgn="base" hangingPunct="0">
              <a:lnSpc>
                <a:spcPct val="150000"/>
              </a:lnSpc>
              <a:spcBef>
                <a:spcPct val="0"/>
              </a:spcBef>
              <a:spcAft>
                <a:spcPct val="0"/>
              </a:spcAft>
              <a:buFont typeface="Arial" panose="020B0604020202020204" pitchFamily="34" charset="0"/>
              <a:buChar char="•"/>
            </a:pPr>
            <a:r>
              <a:rPr lang="en-US" b="1" dirty="0" err="1">
                <a:solidFill>
                  <a:srgbClr val="C00000"/>
                </a:solidFill>
                <a:latin typeface="Times New Roman" panose="02020603050405020304" pitchFamily="18" charset="0"/>
                <a:cs typeface="Times New Roman" panose="02020603050405020304" pitchFamily="18" charset="0"/>
              </a:rPr>
              <a:t>Clustermap</a:t>
            </a:r>
            <a:r>
              <a:rPr lang="en-US" b="1" dirty="0">
                <a:solidFill>
                  <a:srgbClr val="C0000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is utilized for hierarchical clustering, which can visualize relationships between terms or documents, particularly useful in topic modeling.</a:t>
            </a:r>
          </a:p>
          <a:p>
            <a:pPr algn="just" eaLnBrk="0" fontAlgn="base" hangingPunct="0">
              <a:lnSpc>
                <a:spcPct val="150000"/>
              </a:lnSpc>
              <a:spcBef>
                <a:spcPct val="0"/>
              </a:spcBef>
              <a:spcAft>
                <a:spcPct val="0"/>
              </a:spcAft>
            </a:pPr>
            <a:endParaRPr lang="en-US" dirty="0"/>
          </a:p>
          <a:p>
            <a:pPr algn="just" eaLnBrk="0" fontAlgn="base" hangingPunct="0">
              <a:lnSpc>
                <a:spcPct val="200000"/>
              </a:lnSpc>
              <a:spcBef>
                <a:spcPct val="0"/>
              </a:spcBef>
              <a:spcAft>
                <a:spcPct val="0"/>
              </a:spcAft>
            </a:pPr>
            <a:endParaRPr lang="en-US" dirty="0"/>
          </a:p>
          <a:p>
            <a:pPr algn="just" eaLnBrk="0" fontAlgn="base" hangingPunct="0">
              <a:lnSpc>
                <a:spcPct val="200000"/>
              </a:lnSpc>
              <a:spcBef>
                <a:spcPct val="0"/>
              </a:spcBef>
              <a:spcAft>
                <a:spcPct val="0"/>
              </a:spcAft>
            </a:pPr>
            <a:endParaRPr lang="en-US" dirty="0"/>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DF36FD51-A116-2028-00AB-598CC4A7440B}"/>
              </a:ext>
            </a:extLst>
          </p:cNvPr>
          <p:cNvPicPr>
            <a:picLocks noChangeAspect="1"/>
          </p:cNvPicPr>
          <p:nvPr/>
        </p:nvPicPr>
        <p:blipFill>
          <a:blip r:embed="rId4"/>
          <a:stretch>
            <a:fillRect/>
          </a:stretch>
        </p:blipFill>
        <p:spPr>
          <a:xfrm>
            <a:off x="1161422" y="3647552"/>
            <a:ext cx="4164204" cy="1885074"/>
          </a:xfrm>
          <a:prstGeom prst="rect">
            <a:avLst/>
          </a:prstGeom>
        </p:spPr>
      </p:pic>
      <p:pic>
        <p:nvPicPr>
          <p:cNvPr id="8" name="Picture 7">
            <a:extLst>
              <a:ext uri="{FF2B5EF4-FFF2-40B4-BE49-F238E27FC236}">
                <a16:creationId xmlns:a16="http://schemas.microsoft.com/office/drawing/2014/main" id="{29433791-35FA-5252-9524-3A8BE19AC0AF}"/>
              </a:ext>
            </a:extLst>
          </p:cNvPr>
          <p:cNvPicPr>
            <a:picLocks noChangeAspect="1"/>
          </p:cNvPicPr>
          <p:nvPr/>
        </p:nvPicPr>
        <p:blipFill>
          <a:blip r:embed="rId5"/>
          <a:stretch>
            <a:fillRect/>
          </a:stretch>
        </p:blipFill>
        <p:spPr>
          <a:xfrm>
            <a:off x="6762542" y="3231609"/>
            <a:ext cx="4372356" cy="2341006"/>
          </a:xfrm>
          <a:prstGeom prst="rect">
            <a:avLst/>
          </a:prstGeom>
        </p:spPr>
      </p:pic>
      <p:sp>
        <p:nvSpPr>
          <p:cNvPr id="9" name="TextBox 8">
            <a:extLst>
              <a:ext uri="{FF2B5EF4-FFF2-40B4-BE49-F238E27FC236}">
                <a16:creationId xmlns:a16="http://schemas.microsoft.com/office/drawing/2014/main" id="{0C506EA3-1AB0-A82D-C852-FB2A95461081}"/>
              </a:ext>
            </a:extLst>
          </p:cNvPr>
          <p:cNvSpPr txBox="1"/>
          <p:nvPr/>
        </p:nvSpPr>
        <p:spPr>
          <a:xfrm>
            <a:off x="7498106" y="5707868"/>
            <a:ext cx="3215473" cy="369332"/>
          </a:xfrm>
          <a:prstGeom prst="rect">
            <a:avLst/>
          </a:prstGeom>
          <a:noFill/>
        </p:spPr>
        <p:txBody>
          <a:bodyPr wrap="square" rtlCol="0">
            <a:spAutoFit/>
          </a:bodyPr>
          <a:lstStyle/>
          <a:p>
            <a:pPr algn="ctr"/>
            <a:r>
              <a:rPr lang="en-US" b="1" dirty="0" err="1">
                <a:latin typeface="Times New Roman" panose="02020603050405020304" pitchFamily="18" charset="0"/>
                <a:cs typeface="Times New Roman" panose="02020603050405020304" pitchFamily="18" charset="0"/>
              </a:rPr>
              <a:t>Clustermap</a:t>
            </a:r>
            <a:endParaRPr lang="en-US"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D23B72C-758B-B696-9C9C-559F7664667E}"/>
              </a:ext>
            </a:extLst>
          </p:cNvPr>
          <p:cNvSpPr txBox="1"/>
          <p:nvPr/>
        </p:nvSpPr>
        <p:spPr>
          <a:xfrm>
            <a:off x="1094696" y="5626513"/>
            <a:ext cx="3215473" cy="369332"/>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Heatmap</a:t>
            </a:r>
          </a:p>
        </p:txBody>
      </p:sp>
    </p:spTree>
    <p:extLst>
      <p:ext uri="{BB962C8B-B14F-4D97-AF65-F5344CB8AC3E}">
        <p14:creationId xmlns:p14="http://schemas.microsoft.com/office/powerpoint/2010/main" val="866105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0AD7C-C6A3-2325-AE1A-C84749031C4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AEE3184-6174-55F0-525E-94AAA7427D9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Plot                 | Function              | Typica| Plot                 | Function              | Typical call                                          ||</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8976E3A4-38C4-0BFF-FA5D-28C8EADBD40F}"/>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BA437739-B492-24AC-D1BB-8364CAAEAD39}"/>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B8A129CF-D4C5-6EE1-DBDF-F45F21D5798B}"/>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35</a:t>
            </a:r>
          </a:p>
        </p:txBody>
      </p:sp>
      <p:pic>
        <p:nvPicPr>
          <p:cNvPr id="7" name="Graphic 21">
            <a:extLst>
              <a:ext uri="{FF2B5EF4-FFF2-40B4-BE49-F238E27FC236}">
                <a16:creationId xmlns:a16="http://schemas.microsoft.com/office/drawing/2014/main" id="{45851D61-1CAB-2EA8-45D0-CE0ADD58476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AF576820-1902-F807-AF0C-322AFF173B5F}"/>
              </a:ext>
            </a:extLst>
          </p:cNvPr>
          <p:cNvPicPr>
            <a:picLocks noChangeAspect="1"/>
          </p:cNvPicPr>
          <p:nvPr/>
        </p:nvPicPr>
        <p:blipFill>
          <a:blip r:embed="rId4"/>
          <a:stretch>
            <a:fillRect/>
          </a:stretch>
        </p:blipFill>
        <p:spPr>
          <a:xfrm>
            <a:off x="1346479" y="2360158"/>
            <a:ext cx="9395209" cy="3588466"/>
          </a:xfrm>
          <a:prstGeom prst="rect">
            <a:avLst/>
          </a:prstGeom>
        </p:spPr>
      </p:pic>
    </p:spTree>
    <p:extLst>
      <p:ext uri="{BB962C8B-B14F-4D97-AF65-F5344CB8AC3E}">
        <p14:creationId xmlns:p14="http://schemas.microsoft.com/office/powerpoint/2010/main" val="38279661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E8B0F-88BE-3AC8-7463-95447407247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5B970F7-20C7-9475-2FAB-78A71D18E27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Python libraries commonly used in data mining</a:t>
            </a:r>
            <a:endParaRPr lang="en-US" dirty="0"/>
          </a:p>
        </p:txBody>
      </p:sp>
      <p:sp>
        <p:nvSpPr>
          <p:cNvPr id="3" name="TextBox 2">
            <a:extLst>
              <a:ext uri="{FF2B5EF4-FFF2-40B4-BE49-F238E27FC236}">
                <a16:creationId xmlns:a16="http://schemas.microsoft.com/office/drawing/2014/main" id="{47324406-BFC4-6E5C-DA4C-08D61D8E05E5}"/>
              </a:ext>
            </a:extLst>
          </p:cNvPr>
          <p:cNvSpPr txBox="1"/>
          <p:nvPr/>
        </p:nvSpPr>
        <p:spPr>
          <a:xfrm>
            <a:off x="2346764" y="1285385"/>
            <a:ext cx="6917816" cy="400110"/>
          </a:xfrm>
          <a:prstGeom prst="rect">
            <a:avLst/>
          </a:prstGeom>
          <a:noFill/>
        </p:spPr>
        <p:txBody>
          <a:bodyPr wrap="square" rtlCol="0">
            <a:spAutoFit/>
          </a:bodyPr>
          <a:lstStyle/>
          <a:p>
            <a:r>
              <a:rPr lang="en-US" sz="2000" b="1" dirty="0"/>
              <a:t>Python for data mining and text mining</a:t>
            </a:r>
          </a:p>
        </p:txBody>
      </p:sp>
      <p:sp>
        <p:nvSpPr>
          <p:cNvPr id="5" name="Rectangle 4">
            <a:extLst>
              <a:ext uri="{FF2B5EF4-FFF2-40B4-BE49-F238E27FC236}">
                <a16:creationId xmlns:a16="http://schemas.microsoft.com/office/drawing/2014/main" id="{7A3CB1D1-9875-66C0-71D7-1B526BDACA05}"/>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037CE80-A97E-E01A-C2A3-D7DC83F8186A}"/>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36</a:t>
            </a:r>
          </a:p>
        </p:txBody>
      </p:sp>
      <p:pic>
        <p:nvPicPr>
          <p:cNvPr id="7" name="Graphic 21">
            <a:extLst>
              <a:ext uri="{FF2B5EF4-FFF2-40B4-BE49-F238E27FC236}">
                <a16:creationId xmlns:a16="http://schemas.microsoft.com/office/drawing/2014/main" id="{02F84965-3C49-B1DF-35AE-571BF854424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52EBF594-BA7A-1E17-EB43-C216E08E062A}"/>
              </a:ext>
            </a:extLst>
          </p:cNvPr>
          <p:cNvGraphicFramePr>
            <a:graphicFrameLocks noGrp="1"/>
          </p:cNvGraphicFramePr>
          <p:nvPr/>
        </p:nvGraphicFramePr>
        <p:xfrm>
          <a:off x="838200" y="1989614"/>
          <a:ext cx="10515600" cy="4023360"/>
        </p:xfrm>
        <a:graphic>
          <a:graphicData uri="http://schemas.openxmlformats.org/drawingml/2006/table">
            <a:tbl>
              <a:tblPr/>
              <a:tblGrid>
                <a:gridCol w="3505200">
                  <a:extLst>
                    <a:ext uri="{9D8B030D-6E8A-4147-A177-3AD203B41FA5}">
                      <a16:colId xmlns:a16="http://schemas.microsoft.com/office/drawing/2014/main" val="2014024080"/>
                    </a:ext>
                  </a:extLst>
                </a:gridCol>
                <a:gridCol w="3505200">
                  <a:extLst>
                    <a:ext uri="{9D8B030D-6E8A-4147-A177-3AD203B41FA5}">
                      <a16:colId xmlns:a16="http://schemas.microsoft.com/office/drawing/2014/main" val="362973519"/>
                    </a:ext>
                  </a:extLst>
                </a:gridCol>
                <a:gridCol w="3505200">
                  <a:extLst>
                    <a:ext uri="{9D8B030D-6E8A-4147-A177-3AD203B41FA5}">
                      <a16:colId xmlns:a16="http://schemas.microsoft.com/office/drawing/2014/main" val="3799968784"/>
                    </a:ext>
                  </a:extLst>
                </a:gridCol>
              </a:tblGrid>
              <a:tr h="0">
                <a:tc>
                  <a:txBody>
                    <a:bodyPr/>
                    <a:lstStyle/>
                    <a:p>
                      <a:r>
                        <a:rPr lang="en-US" b="1"/>
                        <a:t>Function</a:t>
                      </a:r>
                      <a:endParaRPr lang="en-US"/>
                    </a:p>
                  </a:txBody>
                  <a:tcPr anchor="ctr">
                    <a:lnL>
                      <a:noFill/>
                    </a:lnL>
                    <a:lnR>
                      <a:noFill/>
                    </a:lnR>
                    <a:lnT>
                      <a:noFill/>
                    </a:lnT>
                    <a:lnB>
                      <a:noFill/>
                    </a:lnB>
                    <a:noFill/>
                  </a:tcPr>
                </a:tc>
                <a:tc>
                  <a:txBody>
                    <a:bodyPr/>
                    <a:lstStyle/>
                    <a:p>
                      <a:r>
                        <a:rPr lang="en-US" b="1"/>
                        <a:t>Description</a:t>
                      </a:r>
                      <a:endParaRPr lang="en-US"/>
                    </a:p>
                  </a:txBody>
                  <a:tcPr anchor="ctr">
                    <a:lnL>
                      <a:noFill/>
                    </a:lnL>
                    <a:lnR>
                      <a:noFill/>
                    </a:lnR>
                    <a:lnT>
                      <a:noFill/>
                    </a:lnT>
                    <a:lnB>
                      <a:noFill/>
                    </a:lnB>
                    <a:noFill/>
                  </a:tcPr>
                </a:tc>
                <a:tc>
                  <a:txBody>
                    <a:bodyPr/>
                    <a:lstStyle/>
                    <a:p>
                      <a:r>
                        <a:rPr lang="en-US" b="1"/>
                        <a:t>Example Usage in Text Mining</a:t>
                      </a:r>
                      <a:endParaRPr lang="en-US"/>
                    </a:p>
                  </a:txBody>
                  <a:tcPr anchor="ctr">
                    <a:lnL>
                      <a:noFill/>
                    </a:lnL>
                    <a:lnR>
                      <a:noFill/>
                    </a:lnR>
                    <a:lnT>
                      <a:noFill/>
                    </a:lnT>
                    <a:lnB>
                      <a:noFill/>
                    </a:lnB>
                    <a:noFill/>
                  </a:tcPr>
                </a:tc>
                <a:extLst>
                  <a:ext uri="{0D108BD9-81ED-4DB2-BD59-A6C34878D82A}">
                    <a16:rowId xmlns:a16="http://schemas.microsoft.com/office/drawing/2014/main" val="1338596604"/>
                  </a:ext>
                </a:extLst>
              </a:tr>
              <a:tr h="0">
                <a:tc>
                  <a:txBody>
                    <a:bodyPr/>
                    <a:lstStyle/>
                    <a:p>
                      <a:r>
                        <a:rPr lang="en-US"/>
                        <a:t>countplot()</a:t>
                      </a:r>
                    </a:p>
                  </a:txBody>
                  <a:tcPr anchor="ctr">
                    <a:lnL>
                      <a:noFill/>
                    </a:lnL>
                    <a:lnR>
                      <a:noFill/>
                    </a:lnR>
                    <a:lnT>
                      <a:noFill/>
                    </a:lnT>
                    <a:lnB>
                      <a:noFill/>
                    </a:lnB>
                    <a:noFill/>
                  </a:tcPr>
                </a:tc>
                <a:tc>
                  <a:txBody>
                    <a:bodyPr/>
                    <a:lstStyle/>
                    <a:p>
                      <a:r>
                        <a:rPr lang="en-US"/>
                        <a:t>Creates bar plots for frequency counts, key for word frequency visualization</a:t>
                      </a:r>
                    </a:p>
                  </a:txBody>
                  <a:tcPr anchor="ctr">
                    <a:lnL>
                      <a:noFill/>
                    </a:lnL>
                    <a:lnR>
                      <a:noFill/>
                    </a:lnR>
                    <a:lnT>
                      <a:noFill/>
                    </a:lnT>
                    <a:lnB>
                      <a:noFill/>
                    </a:lnB>
                    <a:noFill/>
                  </a:tcPr>
                </a:tc>
                <a:tc>
                  <a:txBody>
                    <a:bodyPr/>
                    <a:lstStyle/>
                    <a:p>
                      <a:r>
                        <a:rPr lang="en-US"/>
                        <a:t>Displaying frequencies of top words or n-grams</a:t>
                      </a:r>
                    </a:p>
                  </a:txBody>
                  <a:tcPr anchor="ctr">
                    <a:lnL>
                      <a:noFill/>
                    </a:lnL>
                    <a:lnR>
                      <a:noFill/>
                    </a:lnR>
                    <a:lnT>
                      <a:noFill/>
                    </a:lnT>
                    <a:lnB>
                      <a:noFill/>
                    </a:lnB>
                    <a:noFill/>
                  </a:tcPr>
                </a:tc>
                <a:extLst>
                  <a:ext uri="{0D108BD9-81ED-4DB2-BD59-A6C34878D82A}">
                    <a16:rowId xmlns:a16="http://schemas.microsoft.com/office/drawing/2014/main" val="3266273594"/>
                  </a:ext>
                </a:extLst>
              </a:tr>
              <a:tr h="0">
                <a:tc>
                  <a:txBody>
                    <a:bodyPr/>
                    <a:lstStyle/>
                    <a:p>
                      <a:r>
                        <a:rPr lang="en-US"/>
                        <a:t>barplot()</a:t>
                      </a:r>
                    </a:p>
                  </a:txBody>
                  <a:tcPr anchor="ctr">
                    <a:lnL>
                      <a:noFill/>
                    </a:lnL>
                    <a:lnR>
                      <a:noFill/>
                    </a:lnR>
                    <a:lnT>
                      <a:noFill/>
                    </a:lnT>
                    <a:lnB>
                      <a:noFill/>
                    </a:lnB>
                    <a:noFill/>
                  </a:tcPr>
                </a:tc>
                <a:tc>
                  <a:txBody>
                    <a:bodyPr/>
                    <a:lstStyle/>
                    <a:p>
                      <a:r>
                        <a:rPr lang="en-US" dirty="0"/>
                        <a:t>Flexible bar plots for comparing frequencies across categories</a:t>
                      </a:r>
                    </a:p>
                  </a:txBody>
                  <a:tcPr anchor="ctr">
                    <a:lnL>
                      <a:noFill/>
                    </a:lnL>
                    <a:lnR>
                      <a:noFill/>
                    </a:lnR>
                    <a:lnT>
                      <a:noFill/>
                    </a:lnT>
                    <a:lnB>
                      <a:noFill/>
                    </a:lnB>
                    <a:noFill/>
                  </a:tcPr>
                </a:tc>
                <a:tc>
                  <a:txBody>
                    <a:bodyPr/>
                    <a:lstStyle/>
                    <a:p>
                      <a:r>
                        <a:rPr lang="en-US"/>
                        <a:t>Comparing word frequencies across different documents or categories</a:t>
                      </a:r>
                    </a:p>
                  </a:txBody>
                  <a:tcPr anchor="ctr">
                    <a:lnL>
                      <a:noFill/>
                    </a:lnL>
                    <a:lnR>
                      <a:noFill/>
                    </a:lnR>
                    <a:lnT>
                      <a:noFill/>
                    </a:lnT>
                    <a:lnB>
                      <a:noFill/>
                    </a:lnB>
                    <a:noFill/>
                  </a:tcPr>
                </a:tc>
                <a:extLst>
                  <a:ext uri="{0D108BD9-81ED-4DB2-BD59-A6C34878D82A}">
                    <a16:rowId xmlns:a16="http://schemas.microsoft.com/office/drawing/2014/main" val="1600050517"/>
                  </a:ext>
                </a:extLst>
              </a:tr>
              <a:tr h="0">
                <a:tc>
                  <a:txBody>
                    <a:bodyPr/>
                    <a:lstStyle/>
                    <a:p>
                      <a:r>
                        <a:rPr lang="en-US"/>
                        <a:t>heatmap()</a:t>
                      </a:r>
                    </a:p>
                  </a:txBody>
                  <a:tcPr anchor="ctr">
                    <a:lnL>
                      <a:noFill/>
                    </a:lnL>
                    <a:lnR>
                      <a:noFill/>
                    </a:lnR>
                    <a:lnT>
                      <a:noFill/>
                    </a:lnT>
                    <a:lnB>
                      <a:noFill/>
                    </a:lnB>
                    <a:noFill/>
                  </a:tcPr>
                </a:tc>
                <a:tc>
                  <a:txBody>
                    <a:bodyPr/>
                    <a:lstStyle/>
                    <a:p>
                      <a:r>
                        <a:rPr lang="en-US"/>
                        <a:t>Visualizes matrices, such as co-occurrence or correlation, for term relationships</a:t>
                      </a:r>
                    </a:p>
                  </a:txBody>
                  <a:tcPr anchor="ctr">
                    <a:lnL>
                      <a:noFill/>
                    </a:lnL>
                    <a:lnR>
                      <a:noFill/>
                    </a:lnR>
                    <a:lnT>
                      <a:noFill/>
                    </a:lnT>
                    <a:lnB>
                      <a:noFill/>
                    </a:lnB>
                    <a:noFill/>
                  </a:tcPr>
                </a:tc>
                <a:tc>
                  <a:txBody>
                    <a:bodyPr/>
                    <a:lstStyle/>
                    <a:p>
                      <a:r>
                        <a:rPr lang="en-US"/>
                        <a:t>Showing term co-occurrence in a document set</a:t>
                      </a:r>
                    </a:p>
                  </a:txBody>
                  <a:tcPr anchor="ctr">
                    <a:lnL>
                      <a:noFill/>
                    </a:lnL>
                    <a:lnR>
                      <a:noFill/>
                    </a:lnR>
                    <a:lnT>
                      <a:noFill/>
                    </a:lnT>
                    <a:lnB>
                      <a:noFill/>
                    </a:lnB>
                    <a:noFill/>
                  </a:tcPr>
                </a:tc>
                <a:extLst>
                  <a:ext uri="{0D108BD9-81ED-4DB2-BD59-A6C34878D82A}">
                    <a16:rowId xmlns:a16="http://schemas.microsoft.com/office/drawing/2014/main" val="2612916499"/>
                  </a:ext>
                </a:extLst>
              </a:tr>
              <a:tr h="0">
                <a:tc>
                  <a:txBody>
                    <a:bodyPr/>
                    <a:lstStyle/>
                    <a:p>
                      <a:r>
                        <a:rPr lang="en-US"/>
                        <a:t>clustermap()</a:t>
                      </a:r>
                    </a:p>
                  </a:txBody>
                  <a:tcPr anchor="ctr">
                    <a:lnL>
                      <a:noFill/>
                    </a:lnL>
                    <a:lnR>
                      <a:noFill/>
                    </a:lnR>
                    <a:lnT>
                      <a:noFill/>
                    </a:lnT>
                    <a:lnB>
                      <a:noFill/>
                    </a:lnB>
                    <a:noFill/>
                  </a:tcPr>
                </a:tc>
                <a:tc>
                  <a:txBody>
                    <a:bodyPr/>
                    <a:lstStyle/>
                    <a:p>
                      <a:r>
                        <a:rPr lang="en-US"/>
                        <a:t>Performs hierarchical clustering, useful for visualizing term or document clusters</a:t>
                      </a:r>
                    </a:p>
                  </a:txBody>
                  <a:tcPr anchor="ctr">
                    <a:lnL>
                      <a:noFill/>
                    </a:lnL>
                    <a:lnR>
                      <a:noFill/>
                    </a:lnR>
                    <a:lnT>
                      <a:noFill/>
                    </a:lnT>
                    <a:lnB>
                      <a:noFill/>
                    </a:lnB>
                    <a:noFill/>
                  </a:tcPr>
                </a:tc>
                <a:tc>
                  <a:txBody>
                    <a:bodyPr/>
                    <a:lstStyle/>
                    <a:p>
                      <a:r>
                        <a:rPr lang="en-US" dirty="0"/>
                        <a:t>Visualizing clusters in topic modeling results</a:t>
                      </a:r>
                    </a:p>
                  </a:txBody>
                  <a:tcPr anchor="ctr">
                    <a:lnL>
                      <a:noFill/>
                    </a:lnL>
                    <a:lnR>
                      <a:noFill/>
                    </a:lnR>
                    <a:lnT>
                      <a:noFill/>
                    </a:lnT>
                    <a:lnB>
                      <a:noFill/>
                    </a:lnB>
                    <a:noFill/>
                  </a:tcPr>
                </a:tc>
                <a:extLst>
                  <a:ext uri="{0D108BD9-81ED-4DB2-BD59-A6C34878D82A}">
                    <a16:rowId xmlns:a16="http://schemas.microsoft.com/office/drawing/2014/main" val="342642737"/>
                  </a:ext>
                </a:extLst>
              </a:tr>
            </a:tbl>
          </a:graphicData>
        </a:graphic>
      </p:graphicFrame>
    </p:spTree>
    <p:extLst>
      <p:ext uri="{BB962C8B-B14F-4D97-AF65-F5344CB8AC3E}">
        <p14:creationId xmlns:p14="http://schemas.microsoft.com/office/powerpoint/2010/main" val="386986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24920-C096-DD6F-47F3-4E7499061AC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719F754-E78F-BF3F-8EAD-822B506BFC10}"/>
              </a:ext>
            </a:extLst>
          </p:cNvPr>
          <p:cNvSpPr/>
          <p:nvPr/>
        </p:nvSpPr>
        <p:spPr>
          <a:xfrm>
            <a:off x="286247" y="19972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nSpc>
                <a:spcPct val="200000"/>
              </a:lnSpc>
              <a:buFont typeface="+mj-lt"/>
              <a:buAutoNum type="arabicPeriod"/>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AFFAE09-E692-8056-1289-A4611E4C700E}"/>
              </a:ext>
            </a:extLst>
          </p:cNvPr>
          <p:cNvSpPr txBox="1"/>
          <p:nvPr/>
        </p:nvSpPr>
        <p:spPr>
          <a:xfrm>
            <a:off x="2346764" y="1496721"/>
            <a:ext cx="7683588" cy="523220"/>
          </a:xfrm>
          <a:prstGeom prst="rect">
            <a:avLst/>
          </a:prstGeom>
          <a:noFill/>
        </p:spPr>
        <p:txBody>
          <a:bodyPr wrap="square" rtlCol="0">
            <a:spAutoFit/>
          </a:bodyPr>
          <a:lstStyle/>
          <a:p>
            <a:r>
              <a:rPr lang="en-US" sz="2800" b="1" dirty="0"/>
              <a:t>Summary</a:t>
            </a:r>
            <a:endParaRPr lang="en-US" sz="2400" b="1" dirty="0">
              <a:latin typeface="Alexandria"/>
            </a:endParaRPr>
          </a:p>
        </p:txBody>
      </p:sp>
      <p:sp>
        <p:nvSpPr>
          <p:cNvPr id="5" name="Rectangle 4">
            <a:extLst>
              <a:ext uri="{FF2B5EF4-FFF2-40B4-BE49-F238E27FC236}">
                <a16:creationId xmlns:a16="http://schemas.microsoft.com/office/drawing/2014/main" id="{282783C4-428B-5A46-CDDA-C72CD0248EB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27A8877-C7B3-D7F9-7C3B-89F35C3A7FB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37</a:t>
            </a:r>
          </a:p>
        </p:txBody>
      </p:sp>
      <p:pic>
        <p:nvPicPr>
          <p:cNvPr id="7" name="Graphic 21">
            <a:extLst>
              <a:ext uri="{FF2B5EF4-FFF2-40B4-BE49-F238E27FC236}">
                <a16:creationId xmlns:a16="http://schemas.microsoft.com/office/drawing/2014/main" id="{B87B291A-AEFB-E9B1-60D6-5786144FE5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0345FDB-AC56-EED4-4FC6-80CD49E026FD}"/>
              </a:ext>
            </a:extLst>
          </p:cNvPr>
          <p:cNvSpPr txBox="1"/>
          <p:nvPr/>
        </p:nvSpPr>
        <p:spPr>
          <a:xfrm>
            <a:off x="522515" y="2398077"/>
            <a:ext cx="9867481" cy="2703625"/>
          </a:xfrm>
          <a:prstGeom prst="rect">
            <a:avLst/>
          </a:prstGeom>
          <a:noFill/>
        </p:spPr>
        <p:txBody>
          <a:bodyPr wrap="square" rtlCol="0">
            <a:spAutoFit/>
          </a:bodyPr>
          <a:lstStyle/>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Text mining.</a:t>
            </a:r>
          </a:p>
          <a:p>
            <a:pPr marL="342900" indent="-342900">
              <a:lnSpc>
                <a:spcPct val="250000"/>
              </a:lnSpc>
              <a:buFont typeface="+mj-lt"/>
              <a:buAutoNum type="arabicPeriod"/>
            </a:pPr>
            <a:r>
              <a:rPr lang="en-US" sz="2400">
                <a:latin typeface="Times New Roman" panose="02020603050405020304" pitchFamily="18" charset="0"/>
                <a:cs typeface="Times New Roman" panose="02020603050405020304" pitchFamily="18" charset="0"/>
              </a:rPr>
              <a:t>Text </a:t>
            </a:r>
            <a:r>
              <a:rPr lang="en-US" sz="2400" dirty="0">
                <a:latin typeface="Times New Roman" panose="02020603050405020304" pitchFamily="18" charset="0"/>
                <a:cs typeface="Times New Roman" panose="02020603050405020304" pitchFamily="18" charset="0"/>
              </a:rPr>
              <a:t>mining process.</a:t>
            </a:r>
          </a:p>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Python libraries for data mining and text mining.</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66288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688354b5-287c-4cda-825e-1d7935aea40e"/>
    <ds:schemaRef ds:uri="http://schemas.microsoft.com/office/2006/documentManagement/types"/>
    <ds:schemaRef ds:uri="http://purl.org/dc/terms/"/>
    <ds:schemaRef ds:uri="aca13214-df29-4e3c-a050-857c0bf7bd8e"/>
    <ds:schemaRef ds:uri="http://www.w3.org/XML/1998/namespace"/>
    <ds:schemaRef ds:uri="http://purl.org/dc/dcmitype/"/>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2662</TotalTime>
  <Words>4347</Words>
  <Application>Microsoft Office PowerPoint</Application>
  <PresentationFormat>Widescreen</PresentationFormat>
  <Paragraphs>305</Paragraphs>
  <Slides>40</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Wesam Ahmed</cp:lastModifiedBy>
  <cp:revision>428</cp:revision>
  <dcterms:created xsi:type="dcterms:W3CDTF">2023-04-29T09:08:00Z</dcterms:created>
  <dcterms:modified xsi:type="dcterms:W3CDTF">2025-08-02T12:02:15Z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