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slideLayouts/slideLayout17.xml" ContentType="application/vnd.openxmlformats-officedocument.presentationml.slideLayout+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8" r:id="rId1"/>
  </p:sldMasterIdLst>
  <p:notesMasterIdLst>
    <p:notesMasterId r:id="rId22"/>
  </p:notesMasterIdLst>
  <p:handoutMasterIdLst>
    <p:handoutMasterId r:id="rId23"/>
  </p:handoutMasterIdLst>
  <p:sldIdLst>
    <p:sldId id="256" r:id="rId2"/>
    <p:sldId id="369" r:id="rId3"/>
    <p:sldId id="380" r:id="rId4"/>
    <p:sldId id="365" r:id="rId5"/>
    <p:sldId id="370" r:id="rId6"/>
    <p:sldId id="387" r:id="rId7"/>
    <p:sldId id="371" r:id="rId8"/>
    <p:sldId id="390" r:id="rId9"/>
    <p:sldId id="367" r:id="rId10"/>
    <p:sldId id="383" r:id="rId11"/>
    <p:sldId id="373" r:id="rId12"/>
    <p:sldId id="385" r:id="rId13"/>
    <p:sldId id="379" r:id="rId14"/>
    <p:sldId id="389" r:id="rId15"/>
    <p:sldId id="388" r:id="rId16"/>
    <p:sldId id="386" r:id="rId17"/>
    <p:sldId id="377" r:id="rId18"/>
    <p:sldId id="382" r:id="rId19"/>
    <p:sldId id="381" r:id="rId20"/>
    <p:sldId id="349" r:id="rId21"/>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06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282" autoAdjust="0"/>
  </p:normalViewPr>
  <p:slideViewPr>
    <p:cSldViewPr>
      <p:cViewPr varScale="1">
        <p:scale>
          <a:sx n="76" d="100"/>
          <a:sy n="76" d="100"/>
        </p:scale>
        <p:origin x="687" y="48"/>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 Id="rId30"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cs typeface="Arial" panose="020B0604020202020204" pitchFamily="34" charset="0"/>
              </a:defRPr>
            </a:lvl1pPr>
          </a:lstStyle>
          <a:p>
            <a:pPr>
              <a:defRPr/>
            </a:pPr>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cs typeface="Arial" panose="020B0604020202020204" pitchFamily="34" charset="0"/>
              </a:defRPr>
            </a:lvl1pPr>
          </a:lstStyle>
          <a:p>
            <a:pPr>
              <a:defRPr/>
            </a:pPr>
            <a:fld id="{3113D46D-4065-4A17-BF4D-6C30E413B4D1}" type="datetimeFigureOut">
              <a:rPr lang="en-US"/>
              <a:pPr>
                <a:defRPr/>
              </a:pPr>
              <a:t>1/19/2026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cs typeface="Arial" panose="020B0604020202020204" pitchFamily="34" charset="0"/>
              </a:defRPr>
            </a:lvl1pPr>
          </a:lstStyle>
          <a:p>
            <a:pPr>
              <a:defRPr/>
            </a:pPr>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pPr>
              <a:defRPr/>
            </a:pPr>
            <a:fld id="{1D42E491-B660-402F-B9F4-9CDE4A5A3DF8}" type="slidenum">
              <a:rPr lang="en-US"/>
              <a:pPr>
                <a:defRPr/>
              </a:pPr>
              <a:t>‹#›</a:t>
            </a:fld>
            <a:endParaRPr lang="en-US"/>
          </a:p>
        </p:txBody>
      </p:sp>
    </p:spTree>
    <p:extLst>
      <p:ext uri="{BB962C8B-B14F-4D97-AF65-F5344CB8AC3E}">
        <p14:creationId xmlns:p14="http://schemas.microsoft.com/office/powerpoint/2010/main" val="56350964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248B9DC0-9837-4C0D-91BC-480B9B759597}" type="datetimeFigureOut">
              <a:rPr lang="en-US"/>
              <a:pPr>
                <a:defRPr/>
              </a:pPr>
              <a:t>1/19/2026</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233DB91E-1848-49E0-A451-46FC7AAC1603}" type="slidenum">
              <a:rPr lang="en-US"/>
              <a:pPr>
                <a:defRPr/>
              </a:pPr>
              <a:t>‹#›</a:t>
            </a:fld>
            <a:endParaRPr lang="en-US"/>
          </a:p>
        </p:txBody>
      </p:sp>
    </p:spTree>
    <p:extLst>
      <p:ext uri="{BB962C8B-B14F-4D97-AF65-F5344CB8AC3E}">
        <p14:creationId xmlns:p14="http://schemas.microsoft.com/office/powerpoint/2010/main" val="983897450"/>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t>2</a:t>
            </a:fld>
            <a:endParaRPr lang="en-US"/>
          </a:p>
        </p:txBody>
      </p:sp>
    </p:spTree>
    <p:extLst>
      <p:ext uri="{BB962C8B-B14F-4D97-AF65-F5344CB8AC3E}">
        <p14:creationId xmlns:p14="http://schemas.microsoft.com/office/powerpoint/2010/main" val="35874174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FDF6AD1-BAE9-4C65-82CB-714C360FBA62}" type="slidenum">
              <a:rPr lang="en-US" smtClean="0"/>
              <a:t>3</a:t>
            </a:fld>
            <a:endParaRPr lang="en-US"/>
          </a:p>
        </p:txBody>
      </p:sp>
    </p:spTree>
    <p:extLst>
      <p:ext uri="{BB962C8B-B14F-4D97-AF65-F5344CB8AC3E}">
        <p14:creationId xmlns:p14="http://schemas.microsoft.com/office/powerpoint/2010/main" val="31690407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4</a:t>
            </a:fld>
            <a:endParaRPr lang="en-US"/>
          </a:p>
        </p:txBody>
      </p:sp>
    </p:spTree>
    <p:extLst>
      <p:ext uri="{BB962C8B-B14F-4D97-AF65-F5344CB8AC3E}">
        <p14:creationId xmlns:p14="http://schemas.microsoft.com/office/powerpoint/2010/main" val="2112037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5</a:t>
            </a:fld>
            <a:endParaRPr lang="en-US"/>
          </a:p>
        </p:txBody>
      </p:sp>
    </p:spTree>
    <p:extLst>
      <p:ext uri="{BB962C8B-B14F-4D97-AF65-F5344CB8AC3E}">
        <p14:creationId xmlns:p14="http://schemas.microsoft.com/office/powerpoint/2010/main" val="21712769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6</a:t>
            </a:fld>
            <a:endParaRPr lang="en-US"/>
          </a:p>
        </p:txBody>
      </p:sp>
    </p:spTree>
    <p:extLst>
      <p:ext uri="{BB962C8B-B14F-4D97-AF65-F5344CB8AC3E}">
        <p14:creationId xmlns:p14="http://schemas.microsoft.com/office/powerpoint/2010/main" val="36570127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11</a:t>
            </a:fld>
            <a:endParaRPr lang="en-US"/>
          </a:p>
        </p:txBody>
      </p:sp>
    </p:spTree>
    <p:extLst>
      <p:ext uri="{BB962C8B-B14F-4D97-AF65-F5344CB8AC3E}">
        <p14:creationId xmlns:p14="http://schemas.microsoft.com/office/powerpoint/2010/main" val="2844300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233DB91E-1848-49E0-A451-46FC7AAC1603}" type="slidenum">
              <a:rPr lang="en-US" smtClean="0"/>
              <a:pPr>
                <a:defRPr/>
              </a:pPr>
              <a:t>12</a:t>
            </a:fld>
            <a:endParaRPr lang="en-US"/>
          </a:p>
        </p:txBody>
      </p:sp>
    </p:spTree>
    <p:extLst>
      <p:ext uri="{BB962C8B-B14F-4D97-AF65-F5344CB8AC3E}">
        <p14:creationId xmlns:p14="http://schemas.microsoft.com/office/powerpoint/2010/main" val="5440293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5D09203-26C8-41C2-A1A2-75D29EF0E4F5}" type="slidenum">
              <a:rPr lang="en-US" smtClean="0">
                <a:latin typeface="Calibri" panose="020F0502020204030204" pitchFamily="34" charset="0"/>
              </a:rPr>
              <a:pPr/>
              <a:t>19</a:t>
            </a:fld>
            <a:endParaRPr lang="en-US">
              <a:latin typeface="Calibri" panose="020F0502020204030204" pitchFamily="34" charset="0"/>
            </a:endParaRPr>
          </a:p>
        </p:txBody>
      </p:sp>
    </p:spTree>
    <p:extLst>
      <p:ext uri="{BB962C8B-B14F-4D97-AF65-F5344CB8AC3E}">
        <p14:creationId xmlns:p14="http://schemas.microsoft.com/office/powerpoint/2010/main" val="1136080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13FE3D05-E49F-4AB4-A10A-303593E7A555}"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BC7E4EF3-2510-4CA4-AC11-B867A8637131}"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3195394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585A118-EBFB-4B26-899A-2119EABDE539}"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B1E69E91-E87B-45DD-B099-93F3FF06128A}"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478032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AE9E315D-89BE-4855-BACE-FBC3909E2A78}"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A831CBB-B184-4CEE-A904-A90280CB53B4}"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3243038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F8E74281-ABC8-473B-A89E-9F4118249E8B}" type="datetime1">
              <a:rPr lang="en-US" smtClean="0">
                <a:solidFill>
                  <a:prstClr val="black">
                    <a:tint val="75000"/>
                  </a:prstClr>
                </a:solidFill>
              </a:rPr>
              <a:pPr>
                <a:defRPr/>
              </a:pPr>
              <a:t>1/19/2026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3712B6BE-D494-49E6-A5E5-2B4EDE9C3F67}"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7217977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9E47BA70-00A0-49DB-90E8-CB5ECD9B109C}" type="datetime1">
              <a:rPr lang="en-US" smtClean="0">
                <a:solidFill>
                  <a:prstClr val="black">
                    <a:tint val="75000"/>
                  </a:prstClr>
                </a:solidFill>
              </a:rPr>
              <a:pPr>
                <a:defRPr/>
              </a:pPr>
              <a:t>1/19/2026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pPr>
              <a:defRPr/>
            </a:pPr>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pPr>
              <a:defRPr/>
            </a:pPr>
            <a:fld id="{2C953389-D827-46B3-AA9C-A956CB533B55}"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2758931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8E0661AA-0B9A-4C33-8B10-E114C41B2AAE}" type="datetime1">
              <a:rPr lang="en-US" smtClean="0">
                <a:solidFill>
                  <a:prstClr val="black">
                    <a:tint val="75000"/>
                  </a:prstClr>
                </a:solidFill>
              </a:rPr>
              <a:pPr>
                <a:defRPr/>
              </a:pPr>
              <a:t>1/19/2026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pPr>
              <a:defRPr/>
            </a:pPr>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pPr>
              <a:defRPr/>
            </a:pPr>
            <a:fld id="{EF39D963-7E45-43CD-BD7B-F60E9EF7FF00}"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04092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38FD98A0-AD63-4A8B-B2ED-5A8DBC33BD93}" type="datetime1">
              <a:rPr lang="en-US" smtClean="0">
                <a:solidFill>
                  <a:prstClr val="black">
                    <a:tint val="75000"/>
                  </a:prstClr>
                </a:solidFill>
              </a:rPr>
              <a:pPr>
                <a:defRPr/>
              </a:pPr>
              <a:t>1/19/2026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a:defRPr/>
            </a:pPr>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a:defRPr/>
            </a:pPr>
            <a:fld id="{485EBB11-54BE-472D-9F59-4E294CA4F9F4}"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907736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0EE7CC6D-7003-45BF-A175-1015924C295C}" type="datetime1">
              <a:rPr lang="en-US" smtClean="0">
                <a:solidFill>
                  <a:prstClr val="black">
                    <a:tint val="75000"/>
                  </a:prstClr>
                </a:solidFill>
              </a:rPr>
              <a:pPr>
                <a:defRPr/>
              </a:pPr>
              <a:t>1/19/2026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67FCABA0-58EF-47D2-BCD9-ABA7B4732CA0}"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499367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pPr>
              <a:defRPr/>
            </a:pPr>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pPr>
              <a:defRPr/>
            </a:pPr>
            <a:fld id="{5A389063-28AC-4D41-9AA1-8BDAB87C7FD5}" type="slidenum">
              <a:rPr lang="en-US" smtClean="0">
                <a:solidFill>
                  <a:srgbClr val="A5300F"/>
                </a:solidFill>
              </a:rPr>
              <a:pPr>
                <a:defRPr/>
              </a:pPr>
              <a:t>‹#›</a:t>
            </a:fld>
            <a:endParaRPr lang="en-US">
              <a:solidFill>
                <a:srgbClr val="A5300F"/>
              </a:solidFill>
            </a:endParaRPr>
          </a:p>
        </p:txBody>
      </p:sp>
      <p:sp>
        <p:nvSpPr>
          <p:cNvPr id="5" name="Date Placeholder 4"/>
          <p:cNvSpPr>
            <a:spLocks noGrp="1"/>
          </p:cNvSpPr>
          <p:nvPr>
            <p:ph type="dt" sz="half" idx="10"/>
          </p:nvPr>
        </p:nvSpPr>
        <p:spPr/>
        <p:txBody>
          <a:bodyPr/>
          <a:lstStyle/>
          <a:p>
            <a:pPr>
              <a:defRPr/>
            </a:pPr>
            <a:fld id="{5C27C7C6-24F9-4E54-A0BB-9D3CD7837305}" type="datetime1">
              <a:rPr lang="en-US" smtClean="0">
                <a:solidFill>
                  <a:prstClr val="black">
                    <a:tint val="75000"/>
                  </a:prstClr>
                </a:solidFill>
              </a:rPr>
              <a:pPr>
                <a:defRPr/>
              </a:pPr>
              <a:t>1/19/2026</a:t>
            </a:fld>
            <a:endParaRPr lang="en-US">
              <a:solidFill>
                <a:prstClr val="black">
                  <a:tint val="75000"/>
                </a:prstClr>
              </a:solidFill>
            </a:endParaRPr>
          </a:p>
        </p:txBody>
      </p:sp>
    </p:spTree>
    <p:extLst>
      <p:ext uri="{BB962C8B-B14F-4D97-AF65-F5344CB8AC3E}">
        <p14:creationId xmlns:p14="http://schemas.microsoft.com/office/powerpoint/2010/main" val="31745184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C93531F-42D5-4FDB-B679-D1D43990E1DB}"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68217262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C93531F-42D5-4FDB-B679-D1D43990E1DB}"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r>
              <a:rPr lang="en-US" sz="8000" dirty="0">
                <a:ln w="3175" cmpd="sng">
                  <a:noFill/>
                </a:ln>
                <a:solidFill>
                  <a:srgbClr val="A5300F">
                    <a:lumMod val="60000"/>
                    <a:lumOff val="40000"/>
                  </a:srgbClr>
                </a:solidFill>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r>
              <a:rPr lang="en-US" sz="8000" dirty="0">
                <a:ln w="3175" cmpd="sng">
                  <a:noFill/>
                </a:ln>
                <a:solidFill>
                  <a:srgbClr val="A5300F">
                    <a:lumMod val="60000"/>
                    <a:lumOff val="40000"/>
                  </a:srgbClr>
                </a:solidFill>
                <a:latin typeface="Arial"/>
              </a:rPr>
              <a:t>”</a:t>
            </a:r>
          </a:p>
        </p:txBody>
      </p:sp>
    </p:spTree>
    <p:extLst>
      <p:ext uri="{BB962C8B-B14F-4D97-AF65-F5344CB8AC3E}">
        <p14:creationId xmlns:p14="http://schemas.microsoft.com/office/powerpoint/2010/main" val="2321756235"/>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C93531F-42D5-4FDB-B679-D1D43990E1DB}"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11989536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C93531F-42D5-4FDB-B679-D1D43990E1DB}"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r>
              <a:rPr lang="en-US" sz="8000" dirty="0">
                <a:ln w="3175" cmpd="sng">
                  <a:noFill/>
                </a:ln>
                <a:solidFill>
                  <a:srgbClr val="A5300F">
                    <a:lumMod val="60000"/>
                    <a:lumOff val="40000"/>
                  </a:srgbClr>
                </a:solidFill>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r>
              <a:rPr lang="en-US" sz="8000" dirty="0">
                <a:ln w="3175" cmpd="sng">
                  <a:noFill/>
                </a:ln>
                <a:solidFill>
                  <a:srgbClr val="A5300F">
                    <a:lumMod val="60000"/>
                    <a:lumOff val="40000"/>
                  </a:srgbClr>
                </a:solidFill>
                <a:latin typeface="Arial"/>
              </a:rPr>
              <a:t>”</a:t>
            </a:r>
          </a:p>
        </p:txBody>
      </p:sp>
    </p:spTree>
    <p:extLst>
      <p:ext uri="{BB962C8B-B14F-4D97-AF65-F5344CB8AC3E}">
        <p14:creationId xmlns:p14="http://schemas.microsoft.com/office/powerpoint/2010/main" val="3634209985"/>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C93531F-42D5-4FDB-B679-D1D43990E1DB}"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93CE93DD-7EE5-4721-9DB4-AA21296D1CFA}"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307717694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EBDD2BA-44F9-4AB4-BD82-D6DDDEB02783}"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1A8BD21F-160C-4AE3-9057-B29D6E510D0B}"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7956153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2FB3E57F-9079-4ABB-BB29-54F2B86C2620}"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a:defRPr/>
            </a:pPr>
            <a:fld id="{E86382C3-FD8A-4893-B827-E3EC5FB4D3DD}"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12922554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544421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3C93531F-42D5-4FDB-B679-D1D43990E1DB}" type="datetime1">
              <a:rPr lang="en-US" smtClean="0">
                <a:solidFill>
                  <a:prstClr val="black">
                    <a:tint val="75000"/>
                  </a:prstClr>
                </a:solidFill>
              </a:rPr>
              <a:pPr>
                <a:defRPr/>
              </a:pPr>
              <a:t>1/19/2026</a:t>
            </a:fld>
            <a:endParaRPr lang="en-US">
              <a:solidFill>
                <a:prstClr val="black">
                  <a:tint val="75000"/>
                </a:prstClr>
              </a:solidFill>
            </a:endParaRP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a:defRPr/>
            </a:pPr>
            <a:fld id="{93CE93DD-7EE5-4721-9DB4-AA21296D1CFA}" type="slidenum">
              <a:rPr lang="en-US" smtClean="0">
                <a:solidFill>
                  <a:srgbClr val="A5300F"/>
                </a:solidFill>
              </a:rPr>
              <a:pPr>
                <a:defRPr/>
              </a:pPr>
              <a:t>‹#›</a:t>
            </a:fld>
            <a:endParaRPr lang="en-US">
              <a:solidFill>
                <a:srgbClr val="A5300F"/>
              </a:solidFill>
            </a:endParaRPr>
          </a:p>
        </p:txBody>
      </p:sp>
    </p:spTree>
    <p:extLst>
      <p:ext uri="{BB962C8B-B14F-4D97-AF65-F5344CB8AC3E}">
        <p14:creationId xmlns:p14="http://schemas.microsoft.com/office/powerpoint/2010/main" val="4172033411"/>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 id="2147483950" r:id="rId12"/>
    <p:sldLayoutId id="2147483951" r:id="rId13"/>
    <p:sldLayoutId id="2147483952" r:id="rId14"/>
    <p:sldLayoutId id="2147483953" r:id="rId15"/>
    <p:sldLayoutId id="2147483954" r:id="rId16"/>
    <p:sldLayoutId id="2147483955" r:id="rId17"/>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7.xml"/><Relationship Id="rId5" Type="http://schemas.openxmlformats.org/officeDocument/2006/relationships/image" Target="../media/image9.png"/><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46DB986-C2DC-DA05-5F46-79667A608C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992" y="-58059"/>
            <a:ext cx="10956592" cy="6103025"/>
          </a:xfrm>
          <a:prstGeom prst="rect">
            <a:avLst/>
          </a:prstGeom>
        </p:spPr>
      </p:pic>
      <p:sp>
        <p:nvSpPr>
          <p:cNvPr id="13" name="Rectangle: Single Corner Rounded 12">
            <a:extLst>
              <a:ext uri="{FF2B5EF4-FFF2-40B4-BE49-F238E27FC236}">
                <a16:creationId xmlns:a16="http://schemas.microsoft.com/office/drawing/2014/main" id="{38BE568A-3A0F-EAEB-DB22-D46DEF2E4BCB}"/>
              </a:ext>
            </a:extLst>
          </p:cNvPr>
          <p:cNvSpPr/>
          <p:nvPr/>
        </p:nvSpPr>
        <p:spPr>
          <a:xfrm flipV="1">
            <a:off x="3357" y="-43543"/>
            <a:ext cx="12188643" cy="6901542"/>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5" name="TextBox 14">
            <a:extLst>
              <a:ext uri="{FF2B5EF4-FFF2-40B4-BE49-F238E27FC236}">
                <a16:creationId xmlns:a16="http://schemas.microsoft.com/office/drawing/2014/main" id="{DE15A769-FB79-4B74-BE59-2DF1BE34667A}"/>
              </a:ext>
            </a:extLst>
          </p:cNvPr>
          <p:cNvSpPr txBox="1"/>
          <p:nvPr/>
        </p:nvSpPr>
        <p:spPr>
          <a:xfrm>
            <a:off x="6272979" y="3140402"/>
            <a:ext cx="3740126" cy="769441"/>
          </a:xfrm>
          <a:prstGeom prst="rect">
            <a:avLst/>
          </a:prstGeom>
          <a:noFill/>
        </p:spPr>
        <p:txBody>
          <a:bodyPr wrap="none" rtlCol="0">
            <a:spAutoFit/>
          </a:bodyPr>
          <a:lstStyle/>
          <a:p>
            <a:r>
              <a:rPr lang="en-US" sz="4400" b="1" dirty="0">
                <a:solidFill>
                  <a:srgbClr val="00AEEF"/>
                </a:solidFill>
                <a:latin typeface="Times New Roman" panose="02020603050405020304" pitchFamily="18" charset="0"/>
                <a:cs typeface="Times New Roman" panose="02020603050405020304" pitchFamily="18" charset="0"/>
              </a:rPr>
              <a:t>Mathematics 3</a:t>
            </a:r>
            <a:endParaRPr lang="en-US" sz="4400" b="1" dirty="0">
              <a:solidFill>
                <a:srgbClr val="00AEEF"/>
              </a:solidFill>
              <a:latin typeface="Alexandria" charset="0"/>
              <a:cs typeface="Alexandria" charset="0"/>
            </a:endParaRPr>
          </a:p>
        </p:txBody>
      </p:sp>
      <p:sp>
        <p:nvSpPr>
          <p:cNvPr id="16" name="Rectangle: Rounded Corners 15">
            <a:extLst>
              <a:ext uri="{FF2B5EF4-FFF2-40B4-BE49-F238E27FC236}">
                <a16:creationId xmlns:a16="http://schemas.microsoft.com/office/drawing/2014/main" id="{5B5348E7-7EC5-084D-5D3B-B83776CD72A4}"/>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a:t>
            </a:r>
            <a:r>
              <a:rPr lang="ar-EG" sz="2800" b="1" dirty="0">
                <a:solidFill>
                  <a:schemeClr val="tx1"/>
                </a:solidFill>
                <a:latin typeface="Alexandria" charset="0"/>
                <a:cs typeface="Alexandria" charset="0"/>
              </a:rPr>
              <a:t>0</a:t>
            </a:r>
            <a:endParaRPr lang="en-US" sz="2800" b="1" dirty="0">
              <a:solidFill>
                <a:schemeClr val="tx1"/>
              </a:solidFill>
              <a:latin typeface="Alexandria" charset="0"/>
              <a:cs typeface="Alexandria" charset="0"/>
            </a:endParaRPr>
          </a:p>
        </p:txBody>
      </p:sp>
      <p:sp>
        <p:nvSpPr>
          <p:cNvPr id="17" name="TextBox 16">
            <a:extLst>
              <a:ext uri="{FF2B5EF4-FFF2-40B4-BE49-F238E27FC236}">
                <a16:creationId xmlns:a16="http://schemas.microsoft.com/office/drawing/2014/main" id="{E6A60298-A5AA-EF4B-F67A-6527862766A4}"/>
              </a:ext>
            </a:extLst>
          </p:cNvPr>
          <p:cNvSpPr txBox="1"/>
          <p:nvPr/>
        </p:nvSpPr>
        <p:spPr>
          <a:xfrm>
            <a:off x="6453750" y="4797285"/>
            <a:ext cx="2011192" cy="707886"/>
          </a:xfrm>
          <a:prstGeom prst="rect">
            <a:avLst/>
          </a:prstGeom>
          <a:noFill/>
        </p:spPr>
        <p:txBody>
          <a:bodyPr wrap="none" rtlCol="0">
            <a:spAutoFit/>
          </a:bodyPr>
          <a:lstStyle/>
          <a:p>
            <a:r>
              <a:rPr lang="en-US" sz="2000" dirty="0">
                <a:latin typeface="Alexandria" charset="0"/>
                <a:cs typeface="Alexandria" charset="0"/>
              </a:rPr>
              <a:t>MAT 132</a:t>
            </a:r>
          </a:p>
          <a:p>
            <a:r>
              <a:rPr lang="en-US" sz="2000" dirty="0">
                <a:latin typeface="Alexandria" charset="0"/>
              </a:rPr>
              <a:t>Orientation Show</a:t>
            </a:r>
          </a:p>
        </p:txBody>
      </p:sp>
      <p:sp>
        <p:nvSpPr>
          <p:cNvPr id="18" name="TextBox 17">
            <a:extLst>
              <a:ext uri="{FF2B5EF4-FFF2-40B4-BE49-F238E27FC236}">
                <a16:creationId xmlns:a16="http://schemas.microsoft.com/office/drawing/2014/main" id="{6531F04E-7F90-32B1-BFB9-D429B66DDE80}"/>
              </a:ext>
            </a:extLst>
          </p:cNvPr>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Israa Lewaa</a:t>
            </a:r>
          </a:p>
        </p:txBody>
      </p:sp>
      <p:sp>
        <p:nvSpPr>
          <p:cNvPr id="20" name="TextBox 19">
            <a:extLst>
              <a:ext uri="{FF2B5EF4-FFF2-40B4-BE49-F238E27FC236}">
                <a16:creationId xmlns:a16="http://schemas.microsoft.com/office/drawing/2014/main" id="{4B53F5CA-BD04-D38D-9CF8-5E58DA5A6F40}"/>
              </a:ext>
            </a:extLst>
          </p:cNvPr>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21" name="Graphic 21">
            <a:extLst>
              <a:ext uri="{FF2B5EF4-FFF2-40B4-BE49-F238E27FC236}">
                <a16:creationId xmlns:a16="http://schemas.microsoft.com/office/drawing/2014/main" id="{095C27C3-83FF-154E-89EC-D48B65352B4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23" name="Picture 22">
            <a:extLst>
              <a:ext uri="{FF2B5EF4-FFF2-40B4-BE49-F238E27FC236}">
                <a16:creationId xmlns:a16="http://schemas.microsoft.com/office/drawing/2014/main" id="{1EEDB1D9-12FC-76B7-F3B3-B36C8CBB7EC8}"/>
              </a:ext>
            </a:extLst>
          </p:cNvPr>
          <p:cNvPicPr>
            <a:picLocks noChangeAspect="1"/>
          </p:cNvPicPr>
          <p:nvPr/>
        </p:nvPicPr>
        <p:blipFill>
          <a:blip r:embed="rId4"/>
          <a:stretch>
            <a:fillRect/>
          </a:stretch>
        </p:blipFill>
        <p:spPr>
          <a:xfrm>
            <a:off x="0" y="-43542"/>
            <a:ext cx="8663167" cy="5297883"/>
          </a:xfrm>
          <a:prstGeom prst="rect">
            <a:avLst/>
          </a:prstGeom>
        </p:spPr>
      </p:pic>
    </p:spTree>
    <p:extLst>
      <p:ext uri="{BB962C8B-B14F-4D97-AF65-F5344CB8AC3E}">
        <p14:creationId xmlns:p14="http://schemas.microsoft.com/office/powerpoint/2010/main" val="1870429447"/>
      </p:ext>
    </p:extLst>
  </p:cSld>
  <p:clrMapOvr>
    <a:masterClrMapping/>
  </p:clrMapOvr>
  <mc:AlternateContent xmlns:mc="http://schemas.openxmlformats.org/markup-compatibility/2006" xmlns:p14="http://schemas.microsoft.com/office/powerpoint/2010/main">
    <mc:Choice Requires="p14">
      <p:transition spd="slow" p14:dur="2000" advTm="83223"/>
    </mc:Choice>
    <mc:Fallback xmlns="">
      <p:transition spd="slow" advTm="8322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579326" y="381000"/>
            <a:ext cx="1748049" cy="523220"/>
          </a:xfrm>
          <a:prstGeom prst="rect">
            <a:avLst/>
          </a:prstGeom>
          <a:noFill/>
        </p:spPr>
        <p:txBody>
          <a:bodyPr wrap="square" rtlCol="0">
            <a:spAutoFit/>
          </a:bodyPr>
          <a:lstStyle/>
          <a:p>
            <a:r>
              <a:rPr lang="en-US" sz="2800" dirty="0">
                <a:solidFill>
                  <a:schemeClr val="bg1"/>
                </a:solidFill>
                <a:latin typeface="Tajawal Medium" panose="00000600000000000000" pitchFamily="2" charset="-78"/>
                <a:cs typeface="Tajawal Medium" panose="00000600000000000000" pitchFamily="2" charset="-78"/>
              </a:rPr>
              <a:t>Welcome</a:t>
            </a:r>
          </a:p>
        </p:txBody>
      </p:sp>
      <p:sp>
        <p:nvSpPr>
          <p:cNvPr id="11" name="Slide Number Placeholder 10"/>
          <p:cNvSpPr>
            <a:spLocks noGrp="1"/>
          </p:cNvSpPr>
          <p:nvPr>
            <p:ph type="sldNum" sz="quarter" idx="12"/>
          </p:nvPr>
        </p:nvSpPr>
        <p:spPr/>
        <p:txBody>
          <a:bodyPr/>
          <a:lstStyle/>
          <a:p>
            <a:fld id="{FDED41F8-FC0F-4085-8150-313B6CF05213}" type="slidenum">
              <a:rPr lang="en-US" smtClean="0"/>
              <a:t>2</a:t>
            </a:fld>
            <a:endParaRPr lang="en-US"/>
          </a:p>
        </p:txBody>
      </p:sp>
      <p:pic>
        <p:nvPicPr>
          <p:cNvPr id="2" name="Graphic 21">
            <a:extLst>
              <a:ext uri="{FF2B5EF4-FFF2-40B4-BE49-F238E27FC236}">
                <a16:creationId xmlns:a16="http://schemas.microsoft.com/office/drawing/2014/main" id="{85B8EA83-4E2C-FA61-48CF-7C3AAF290A2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08AA2433-CC81-31E0-8236-B7F723EBD5FB}"/>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CB1E91AA-7EE4-AE8C-9ACC-7A00EE25E07D}"/>
              </a:ext>
            </a:extLst>
          </p:cNvPr>
          <p:cNvSpPr txBox="1"/>
          <p:nvPr/>
        </p:nvSpPr>
        <p:spPr>
          <a:xfrm>
            <a:off x="1295400" y="325330"/>
            <a:ext cx="6790682" cy="646331"/>
          </a:xfrm>
          <a:prstGeom prst="rect">
            <a:avLst/>
          </a:prstGeom>
          <a:noFill/>
        </p:spPr>
        <p:txBody>
          <a:bodyPr wrap="square">
            <a:spAutoFit/>
          </a:bodyPr>
          <a:lstStyle/>
          <a:p>
            <a:pPr fontAlgn="auto">
              <a:spcAft>
                <a:spcPts val="0"/>
              </a:spcAft>
            </a:pPr>
            <a:r>
              <a:rPr lang="en-US" sz="3600" dirty="0"/>
              <a:t>Welcome</a:t>
            </a:r>
          </a:p>
        </p:txBody>
      </p:sp>
      <p:sp>
        <p:nvSpPr>
          <p:cNvPr id="14" name="TextBox 13">
            <a:extLst>
              <a:ext uri="{FF2B5EF4-FFF2-40B4-BE49-F238E27FC236}">
                <a16:creationId xmlns:a16="http://schemas.microsoft.com/office/drawing/2014/main" id="{E36E0C5C-C094-270C-A3A4-7E08C952C1D6}"/>
              </a:ext>
            </a:extLst>
          </p:cNvPr>
          <p:cNvSpPr txBox="1"/>
          <p:nvPr/>
        </p:nvSpPr>
        <p:spPr>
          <a:xfrm>
            <a:off x="1066800" y="1690062"/>
            <a:ext cx="9575475" cy="3477875"/>
          </a:xfrm>
          <a:prstGeom prst="rect">
            <a:avLst/>
          </a:prstGeom>
          <a:noFill/>
        </p:spPr>
        <p:txBody>
          <a:bodyPr wrap="square">
            <a:spAutoFit/>
          </a:bodyPr>
          <a:lstStyle/>
          <a:p>
            <a:pPr algn="just">
              <a:buNone/>
            </a:pPr>
            <a:r>
              <a:rPr lang="en-US" sz="4400" dirty="0"/>
              <a:t>Welcome everyone. I’m very pleased to have you in this course. I hope this week will be an engaging and productive learning experience for all of us.</a:t>
            </a:r>
          </a:p>
        </p:txBody>
      </p:sp>
      <p:sp>
        <p:nvSpPr>
          <p:cNvPr id="16" name="Rectangle: Rounded Corners 15">
            <a:extLst>
              <a:ext uri="{FF2B5EF4-FFF2-40B4-BE49-F238E27FC236}">
                <a16:creationId xmlns:a16="http://schemas.microsoft.com/office/drawing/2014/main" id="{388719C7-8002-7DA0-D151-12AF7DA8F0D5}"/>
              </a:ext>
            </a:extLst>
          </p:cNvPr>
          <p:cNvSpPr/>
          <p:nvPr/>
        </p:nvSpPr>
        <p:spPr>
          <a:xfrm>
            <a:off x="1180602" y="1401673"/>
            <a:ext cx="9347869" cy="437122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4000" dirty="0">
                <a:solidFill>
                  <a:schemeClr val="tx1"/>
                </a:solidFill>
              </a:rPr>
              <a:t>Welcome everyone. I’m very pleased to have you in this course. I hope this week will be an engaging and productive learning experience for all of us.</a:t>
            </a:r>
          </a:p>
          <a:p>
            <a:pPr algn="just">
              <a:buNone/>
            </a:pPr>
            <a:endParaRPr lang="en-US" sz="4000" dirty="0">
              <a:solidFill>
                <a:schemeClr val="tx1"/>
              </a:solidFill>
            </a:endParaRPr>
          </a:p>
        </p:txBody>
      </p:sp>
    </p:spTree>
    <p:extLst>
      <p:ext uri="{BB962C8B-B14F-4D97-AF65-F5344CB8AC3E}">
        <p14:creationId xmlns:p14="http://schemas.microsoft.com/office/powerpoint/2010/main" val="1449556719"/>
      </p:ext>
    </p:extLst>
  </p:cSld>
  <p:clrMapOvr>
    <a:masterClrMapping/>
  </p:clrMapOvr>
  <mc:AlternateContent xmlns:mc="http://schemas.openxmlformats.org/markup-compatibility/2006" xmlns:p14="http://schemas.microsoft.com/office/powerpoint/2010/main">
    <mc:Choice Requires="p14">
      <p:transition spd="slow" p14:dur="2000" advTm="54045"/>
    </mc:Choice>
    <mc:Fallback xmlns="">
      <p:transition spd="slow" advTm="54045"/>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609600" y="274320"/>
            <a:ext cx="7162799" cy="1077218"/>
          </a:xfrm>
          <a:prstGeom prst="rect">
            <a:avLst/>
          </a:prstGeom>
          <a:noFill/>
        </p:spPr>
        <p:txBody>
          <a:bodyPr wrap="square" rtlCol="0">
            <a:spAutoFit/>
          </a:bodyPr>
          <a:lstStyle/>
          <a:p>
            <a:r>
              <a:rPr lang="en-US" sz="3600" dirty="0">
                <a:solidFill>
                  <a:schemeClr val="bg1"/>
                </a:solidFill>
                <a:latin typeface="Tajawal Medium" panose="00000600000000000000" pitchFamily="2" charset="-78"/>
                <a:cs typeface="Tajawal Medium" panose="00000600000000000000" pitchFamily="2" charset="-78"/>
              </a:rPr>
              <a:t>Who </a:t>
            </a:r>
            <a:r>
              <a:rPr lang="en-US" sz="3600" dirty="0" err="1">
                <a:solidFill>
                  <a:schemeClr val="bg1"/>
                </a:solidFill>
                <a:latin typeface="Tajawal Medium" panose="00000600000000000000" pitchFamily="2" charset="-78"/>
                <a:cs typeface="Tajawal Medium" panose="00000600000000000000" pitchFamily="2" charset="-78"/>
              </a:rPr>
              <a:t>A</a:t>
            </a:r>
            <a:r>
              <a:rPr lang="en-US" sz="3600" dirty="0" err="1"/>
              <a:t>Who</a:t>
            </a:r>
            <a:r>
              <a:rPr lang="en-US" sz="3600" dirty="0"/>
              <a:t> Am I? </a:t>
            </a:r>
          </a:p>
          <a:p>
            <a:r>
              <a:rPr lang="en-US" sz="2800" dirty="0">
                <a:solidFill>
                  <a:schemeClr val="bg1"/>
                </a:solidFill>
                <a:latin typeface="Tajawal Medium" panose="00000600000000000000" pitchFamily="2" charset="-78"/>
                <a:cs typeface="Tajawal Medium" panose="00000600000000000000" pitchFamily="2" charset="-78"/>
              </a:rPr>
              <a:t>m I?</a:t>
            </a:r>
          </a:p>
        </p:txBody>
      </p:sp>
      <p:sp>
        <p:nvSpPr>
          <p:cNvPr id="10" name="TextBox 6"/>
          <p:cNvSpPr txBox="1">
            <a:spLocks noChangeArrowheads="1"/>
          </p:cNvSpPr>
          <p:nvPr/>
        </p:nvSpPr>
        <p:spPr bwMode="auto">
          <a:xfrm>
            <a:off x="1752600" y="1728384"/>
            <a:ext cx="7966521" cy="3453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457200" indent="-457200">
              <a:buFont typeface="Wingdings" panose="05000000000000000000" pitchFamily="2" charset="2"/>
              <a:buChar char="Ø"/>
              <a:defRPr/>
            </a:pPr>
            <a:endParaRPr lang="en-US" sz="2000" dirty="0"/>
          </a:p>
        </p:txBody>
      </p:sp>
      <p:sp>
        <p:nvSpPr>
          <p:cNvPr id="11" name="Slide Number Placeholder 10"/>
          <p:cNvSpPr>
            <a:spLocks noGrp="1"/>
          </p:cNvSpPr>
          <p:nvPr>
            <p:ph type="sldNum" sz="quarter" idx="12"/>
          </p:nvPr>
        </p:nvSpPr>
        <p:spPr/>
        <p:txBody>
          <a:bodyPr/>
          <a:lstStyle/>
          <a:p>
            <a:fld id="{FDED41F8-FC0F-4085-8150-313B6CF05213}" type="slidenum">
              <a:rPr lang="en-US" smtClean="0"/>
              <a:t>3</a:t>
            </a:fld>
            <a:endParaRPr lang="en-US"/>
          </a:p>
        </p:txBody>
      </p:sp>
      <p:pic>
        <p:nvPicPr>
          <p:cNvPr id="2" name="Graphic 21">
            <a:extLst>
              <a:ext uri="{FF2B5EF4-FFF2-40B4-BE49-F238E27FC236}">
                <a16:creationId xmlns:a16="http://schemas.microsoft.com/office/drawing/2014/main" id="{F0996C60-A28F-C997-C82B-0EA3976411E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E968DE5C-0B1D-8407-F8A5-5C17536FFF7D}"/>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3D8B2360-6D51-8E59-5218-726236B59908}"/>
              </a:ext>
            </a:extLst>
          </p:cNvPr>
          <p:cNvSpPr/>
          <p:nvPr/>
        </p:nvSpPr>
        <p:spPr>
          <a:xfrm>
            <a:off x="911404" y="1228428"/>
            <a:ext cx="9617067" cy="4544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defRPr/>
            </a:pPr>
            <a:endParaRPr lang="ar-EG" sz="2400" b="1" i="1" dirty="0">
              <a:solidFill>
                <a:schemeClr val="tx1"/>
              </a:solidFill>
            </a:endParaRPr>
          </a:p>
          <a:p>
            <a:pPr marL="457200" indent="-457200">
              <a:buFont typeface="Wingdings" panose="05000000000000000000" pitchFamily="2" charset="2"/>
              <a:buChar char="Ø"/>
              <a:defRPr/>
            </a:pPr>
            <a:r>
              <a:rPr lang="en-US" sz="2400" b="1" i="1" dirty="0">
                <a:solidFill>
                  <a:schemeClr val="tx1"/>
                </a:solidFill>
              </a:rPr>
              <a:t>Dr. Israa Lewaa</a:t>
            </a:r>
          </a:p>
          <a:p>
            <a:pPr marL="800100" lvl="1" indent="-342900">
              <a:spcBef>
                <a:spcPts val="1200"/>
              </a:spcBef>
              <a:buFont typeface="Wingdings" panose="05000000000000000000" pitchFamily="2" charset="2"/>
              <a:buChar char="v"/>
              <a:defRPr/>
            </a:pPr>
            <a:r>
              <a:rPr lang="en-US" sz="2000" dirty="0">
                <a:solidFill>
                  <a:schemeClr val="tx1"/>
                </a:solidFill>
              </a:rPr>
              <a:t>Lecturer in Statistics and Mathematics </a:t>
            </a:r>
          </a:p>
          <a:p>
            <a:pPr marL="1257300" lvl="2" indent="-342900">
              <a:lnSpc>
                <a:spcPct val="150000"/>
              </a:lnSpc>
              <a:buFont typeface="Wingdings" panose="05000000000000000000" pitchFamily="2" charset="2"/>
              <a:buChar char="§"/>
              <a:defRPr/>
            </a:pPr>
            <a:r>
              <a:rPr lang="en-US" sz="2000" dirty="0" err="1">
                <a:solidFill>
                  <a:schemeClr val="tx1"/>
                </a:solidFill>
              </a:rPr>
              <a:t>Ph.D</a:t>
            </a:r>
            <a:r>
              <a:rPr lang="en-US" sz="2000" dirty="0">
                <a:solidFill>
                  <a:schemeClr val="tx1"/>
                </a:solidFill>
              </a:rPr>
              <a:t> from Faculty of Economics and Political Science, Cairo University, Statistics Department. </a:t>
            </a:r>
          </a:p>
          <a:p>
            <a:pPr marL="1257300" lvl="2" indent="-342900">
              <a:lnSpc>
                <a:spcPct val="150000"/>
              </a:lnSpc>
              <a:buFont typeface="Wingdings" panose="05000000000000000000" pitchFamily="2" charset="2"/>
              <a:buChar char="§"/>
              <a:defRPr/>
            </a:pPr>
            <a:r>
              <a:rPr lang="en-US" sz="2000" dirty="0">
                <a:solidFill>
                  <a:schemeClr val="tx1"/>
                </a:solidFill>
              </a:rPr>
              <a:t>Thesis: “</a:t>
            </a:r>
            <a:r>
              <a:rPr lang="en-US" dirty="0">
                <a:solidFill>
                  <a:schemeClr val="tx1"/>
                </a:solidFill>
              </a:rPr>
              <a:t>Statistical data integration Using A latent Class Model”.</a:t>
            </a:r>
          </a:p>
          <a:p>
            <a:pPr marL="1257300" lvl="2" indent="-342900">
              <a:lnSpc>
                <a:spcPct val="150000"/>
              </a:lnSpc>
              <a:buFont typeface="Wingdings" panose="05000000000000000000" pitchFamily="2" charset="2"/>
              <a:buChar char="§"/>
              <a:defRPr/>
            </a:pPr>
            <a:r>
              <a:rPr lang="en-US" sz="2000" dirty="0">
                <a:solidFill>
                  <a:schemeClr val="tx1"/>
                </a:solidFill>
              </a:rPr>
              <a:t> </a:t>
            </a:r>
            <a:r>
              <a:rPr lang="en-US" sz="2000" dirty="0" err="1">
                <a:solidFill>
                  <a:schemeClr val="tx1"/>
                </a:solidFill>
              </a:rPr>
              <a:t>M.Sc</a:t>
            </a:r>
            <a:r>
              <a:rPr lang="en-US" sz="2000" dirty="0">
                <a:solidFill>
                  <a:schemeClr val="tx1"/>
                </a:solidFill>
              </a:rPr>
              <a:t> from Faculty of Economics and Political Science, Cairo University, Statistics Department. </a:t>
            </a:r>
          </a:p>
          <a:p>
            <a:pPr marL="1257300" lvl="2" indent="-342900">
              <a:lnSpc>
                <a:spcPct val="150000"/>
              </a:lnSpc>
              <a:buFont typeface="Wingdings" panose="05000000000000000000" pitchFamily="2" charset="2"/>
              <a:buChar char="§"/>
              <a:defRPr/>
            </a:pPr>
            <a:r>
              <a:rPr lang="en-US" sz="2000" dirty="0">
                <a:solidFill>
                  <a:schemeClr val="tx1"/>
                </a:solidFill>
              </a:rPr>
              <a:t> </a:t>
            </a:r>
            <a:r>
              <a:rPr lang="en-US" sz="2000" dirty="0" err="1">
                <a:solidFill>
                  <a:schemeClr val="tx1"/>
                </a:solidFill>
              </a:rPr>
              <a:t>B.Sc</a:t>
            </a:r>
            <a:r>
              <a:rPr lang="en-US" sz="2000" dirty="0">
                <a:solidFill>
                  <a:schemeClr val="tx1"/>
                </a:solidFill>
              </a:rPr>
              <a:t> from Faculty of Economics and Political Science, Cairo University, Statistics Department. </a:t>
            </a:r>
          </a:p>
          <a:p>
            <a:pPr algn="just">
              <a:buNone/>
            </a:pPr>
            <a:endParaRPr lang="en-US" sz="4000" dirty="0">
              <a:solidFill>
                <a:schemeClr val="tx1"/>
              </a:solidFill>
            </a:endParaRPr>
          </a:p>
        </p:txBody>
      </p:sp>
    </p:spTree>
    <p:extLst>
      <p:ext uri="{BB962C8B-B14F-4D97-AF65-F5344CB8AC3E}">
        <p14:creationId xmlns:p14="http://schemas.microsoft.com/office/powerpoint/2010/main" val="4200760550"/>
      </p:ext>
    </p:extLst>
  </p:cSld>
  <p:clrMapOvr>
    <a:masterClrMapping/>
  </p:clrMapOvr>
  <mc:AlternateContent xmlns:mc="http://schemas.openxmlformats.org/markup-compatibility/2006" xmlns:p14="http://schemas.microsoft.com/office/powerpoint/2010/main">
    <mc:Choice Requires="p14">
      <p:transition spd="slow" p14:dur="2000" advTm="22991"/>
    </mc:Choice>
    <mc:Fallback xmlns="">
      <p:transition spd="slow" advTm="22991"/>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1133334" y="271275"/>
            <a:ext cx="7457329" cy="646331"/>
          </a:xfrm>
          <a:prstGeom prst="rect">
            <a:avLst/>
          </a:prstGeom>
          <a:noFill/>
        </p:spPr>
        <p:txBody>
          <a:bodyPr wrap="square" rtlCol="0">
            <a:spAutoFit/>
          </a:bodyPr>
          <a:lstStyle/>
          <a:p>
            <a:r>
              <a:rPr lang="en-US" sz="3600" dirty="0">
                <a:latin typeface="Tajawal Medium" panose="00000600000000000000" pitchFamily="2" charset="-78"/>
                <a:cs typeface="Tajawal Medium" panose="00000600000000000000" pitchFamily="2" charset="-78"/>
              </a:rPr>
              <a:t>The course that</a:t>
            </a:r>
            <a:r>
              <a:rPr lang="ar-EG" sz="3600" dirty="0">
                <a:latin typeface="Tajawal Medium" panose="00000600000000000000" pitchFamily="2" charset="-78"/>
                <a:cs typeface="Tajawal Medium" panose="00000600000000000000" pitchFamily="2" charset="-78"/>
              </a:rPr>
              <a:t> </a:t>
            </a:r>
            <a:r>
              <a:rPr lang="en-US" sz="3600" dirty="0">
                <a:latin typeface="Tajawal Medium" panose="00000600000000000000" pitchFamily="2" charset="-78"/>
                <a:cs typeface="Tajawal Medium" panose="00000600000000000000" pitchFamily="2" charset="-78"/>
              </a:rPr>
              <a:t>will be taught</a:t>
            </a:r>
          </a:p>
        </p:txBody>
      </p:sp>
      <p:sp>
        <p:nvSpPr>
          <p:cNvPr id="11" name="Slide Number Placeholder 10"/>
          <p:cNvSpPr>
            <a:spLocks noGrp="1"/>
          </p:cNvSpPr>
          <p:nvPr>
            <p:ph type="sldNum" sz="quarter" idx="12"/>
          </p:nvPr>
        </p:nvSpPr>
        <p:spPr/>
        <p:txBody>
          <a:bodyPr/>
          <a:lstStyle/>
          <a:p>
            <a:fld id="{FDED41F8-FC0F-4085-8150-313B6CF05213}" type="slidenum">
              <a:rPr lang="en-US" smtClean="0"/>
              <a:t>4</a:t>
            </a:fld>
            <a:endParaRPr lang="en-US"/>
          </a:p>
        </p:txBody>
      </p:sp>
      <p:sp>
        <p:nvSpPr>
          <p:cNvPr id="15" name="مستطيل 14"/>
          <p:cNvSpPr/>
          <p:nvPr/>
        </p:nvSpPr>
        <p:spPr>
          <a:xfrm>
            <a:off x="2808223" y="2709153"/>
            <a:ext cx="4426085" cy="719847"/>
          </a:xfrm>
          <a:prstGeom prst="rect">
            <a:avLst/>
          </a:prstGeom>
          <a:solidFill>
            <a:srgbClr val="FFC000"/>
          </a:solidFill>
          <a:ln>
            <a:noFill/>
          </a:ln>
          <a:effectLst/>
          <a:scene3d>
            <a:camera prst="orthographicFront">
              <a:rot lat="0" lon="0" rev="0"/>
            </a:camera>
            <a:lightRig rig="glow" dir="t">
              <a:rot lat="0" lon="0" rev="14100000"/>
            </a:lightRig>
          </a:scene3d>
          <a:sp3d prstMaterial="softEdge">
            <a:bevelT w="127000" prst="artDeco"/>
          </a:sp3d>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latin typeface="Aardvark Cafe" pitchFamily="2" charset="0"/>
              </a:rPr>
              <a:t>Mathematics 3</a:t>
            </a:r>
            <a:endParaRPr lang="en-US" dirty="0">
              <a:latin typeface="Aardvark Cafe" pitchFamily="2" charset="0"/>
            </a:endParaRPr>
          </a:p>
        </p:txBody>
      </p:sp>
      <p:pic>
        <p:nvPicPr>
          <p:cNvPr id="2" name="Graphic 21">
            <a:extLst>
              <a:ext uri="{FF2B5EF4-FFF2-40B4-BE49-F238E27FC236}">
                <a16:creationId xmlns:a16="http://schemas.microsoft.com/office/drawing/2014/main" id="{BD9B41F9-A18A-C6E0-B5C0-0DDA625B912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0F3ADA34-0E97-A9DD-89B0-FC33696D786A}"/>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16F308DF-BEC6-B64A-05B6-661830D98C6C}"/>
              </a:ext>
            </a:extLst>
          </p:cNvPr>
          <p:cNvSpPr/>
          <p:nvPr/>
        </p:nvSpPr>
        <p:spPr>
          <a:xfrm>
            <a:off x="911404" y="1228428"/>
            <a:ext cx="9617067" cy="4544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Font typeface="Wingdings" panose="05000000000000000000" pitchFamily="2" charset="2"/>
              <a:buChar char="Ø"/>
              <a:defRPr/>
            </a:pPr>
            <a:endParaRPr lang="ar-EG" sz="2400" b="1" i="1" dirty="0">
              <a:solidFill>
                <a:schemeClr val="tx1"/>
              </a:solidFill>
            </a:endParaRPr>
          </a:p>
          <a:p>
            <a:pPr algn="ctr">
              <a:buNone/>
            </a:pPr>
            <a:r>
              <a:rPr lang="en-US" sz="8000" b="1" dirty="0">
                <a:solidFill>
                  <a:schemeClr val="tx1"/>
                </a:solidFill>
              </a:rPr>
              <a:t>Mathematics 3</a:t>
            </a:r>
          </a:p>
        </p:txBody>
      </p:sp>
    </p:spTree>
    <p:extLst>
      <p:ext uri="{BB962C8B-B14F-4D97-AF65-F5344CB8AC3E}">
        <p14:creationId xmlns:p14="http://schemas.microsoft.com/office/powerpoint/2010/main" val="1662297483"/>
      </p:ext>
    </p:extLst>
  </p:cSld>
  <p:clrMapOvr>
    <a:masterClrMapping/>
  </p:clrMapOvr>
  <mc:AlternateContent xmlns:mc="http://schemas.openxmlformats.org/markup-compatibility/2006" xmlns:p14="http://schemas.microsoft.com/office/powerpoint/2010/main">
    <mc:Choice Requires="p14">
      <p:transition spd="slow" p14:dur="2000" advTm="80591"/>
    </mc:Choice>
    <mc:Fallback xmlns="">
      <p:transition spd="slow" advTm="80591"/>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3506088" cy="523220"/>
          </a:xfrm>
          <a:prstGeom prst="rect">
            <a:avLst/>
          </a:prstGeom>
          <a:noFill/>
        </p:spPr>
        <p:txBody>
          <a:bodyPr wrap="none" rtlCol="0">
            <a:spAutoFit/>
          </a:bodyPr>
          <a:lstStyle/>
          <a:p>
            <a:r>
              <a:rPr lang="en-US" sz="2800" dirty="0">
                <a:solidFill>
                  <a:schemeClr val="bg1"/>
                </a:solidFill>
              </a:rPr>
              <a:t>Learning Resources:</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6"/>
          <p:cNvSpPr txBox="1">
            <a:spLocks noChangeArrowheads="1"/>
          </p:cNvSpPr>
          <p:nvPr/>
        </p:nvSpPr>
        <p:spPr bwMode="auto">
          <a:xfrm>
            <a:off x="1219200" y="1676400"/>
            <a:ext cx="9110319"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buFont typeface="Wingdings" panose="05000000000000000000" pitchFamily="2" charset="2"/>
              <a:buChar char="Ø"/>
              <a:defRPr/>
            </a:pPr>
            <a:r>
              <a:rPr lang="ar-YE" sz="2400" b="1" i="1" dirty="0">
                <a:solidFill>
                  <a:schemeClr val="bg2">
                    <a:lumMod val="75000"/>
                  </a:schemeClr>
                </a:solidFill>
              </a:rPr>
              <a:t> </a:t>
            </a:r>
            <a:r>
              <a:rPr lang="en-US" sz="2000" b="1" i="1" dirty="0">
                <a:solidFill>
                  <a:schemeClr val="bg2">
                    <a:lumMod val="75000"/>
                  </a:schemeClr>
                </a:solidFill>
                <a:latin typeface="Times New Roman" panose="02020603050405020304" pitchFamily="18" charset="0"/>
                <a:cs typeface="Times New Roman" panose="02020603050405020304" pitchFamily="18" charset="0"/>
              </a:rPr>
              <a:t>Credit Hours</a:t>
            </a:r>
            <a:r>
              <a:rPr lang="en-US" sz="2000" dirty="0">
                <a:solidFill>
                  <a:schemeClr val="bg2">
                    <a:lumMod val="75000"/>
                  </a:schemeClr>
                </a:solidFill>
                <a:latin typeface="Times New Roman" panose="02020603050405020304" pitchFamily="18" charset="0"/>
                <a:cs typeface="Times New Roman" panose="02020603050405020304" pitchFamily="18" charset="0"/>
              </a:rPr>
              <a:t>: </a:t>
            </a:r>
            <a:endParaRPr lang="ar-YE" sz="2000" dirty="0">
              <a:solidFill>
                <a:schemeClr val="bg2">
                  <a:lumMod val="75000"/>
                </a:schemeClr>
              </a:solidFill>
              <a:latin typeface="Times New Roman" panose="02020603050405020304" pitchFamily="18" charset="0"/>
              <a:cs typeface="Times New Roman" panose="02020603050405020304" pitchFamily="18" charset="0"/>
            </a:endParaRPr>
          </a:p>
          <a:p>
            <a:endParaRPr lang="ar-YE" sz="1600" dirty="0">
              <a:latin typeface="Times New Roman" panose="02020603050405020304" pitchFamily="18" charset="0"/>
              <a:cs typeface="Times New Roman" panose="02020603050405020304" pitchFamily="18" charset="0"/>
            </a:endParaRPr>
          </a:p>
          <a:p>
            <a:pPr marL="446088" indent="-446088"/>
            <a:r>
              <a:rPr lang="en-US" sz="2000" dirty="0">
                <a:latin typeface="Times New Roman" panose="02020603050405020304" pitchFamily="18" charset="0"/>
                <a:cs typeface="Times New Roman" panose="02020603050405020304" pitchFamily="18" charset="0"/>
              </a:rPr>
              <a:t>3 credit hours.  </a:t>
            </a:r>
            <a:endParaRPr lang="en-US" sz="1600" dirty="0">
              <a:latin typeface="Times New Roman" panose="02020603050405020304" pitchFamily="18" charset="0"/>
              <a:cs typeface="Times New Roman" panose="02020603050405020304" pitchFamily="18" charset="0"/>
            </a:endParaRPr>
          </a:p>
          <a:p>
            <a:pPr lvl="1">
              <a:defRPr/>
            </a:pPr>
            <a:endParaRPr lang="ar-YE" sz="2000" dirty="0">
              <a:solidFill>
                <a:srgbClr val="0070C0"/>
              </a:solidFill>
              <a:latin typeface="Times New Roman" panose="02020603050405020304" pitchFamily="18" charset="0"/>
              <a:cs typeface="Times New Roman" panose="02020603050405020304" pitchFamily="18" charset="0"/>
            </a:endParaRPr>
          </a:p>
          <a:p>
            <a:pPr lvl="1" indent="-457200">
              <a:buFont typeface="Wingdings" pitchFamily="2" charset="2"/>
              <a:buChar char="Ø"/>
              <a:defRPr/>
            </a:pPr>
            <a:r>
              <a:rPr lang="en-US" sz="2000" b="1" i="1" dirty="0">
                <a:solidFill>
                  <a:schemeClr val="bg2">
                    <a:lumMod val="75000"/>
                  </a:schemeClr>
                </a:solidFill>
                <a:latin typeface="Times New Roman" panose="02020603050405020304" pitchFamily="18" charset="0"/>
                <a:cs typeface="Times New Roman" panose="02020603050405020304" pitchFamily="18" charset="0"/>
              </a:rPr>
              <a:t>Required Textbook: </a:t>
            </a:r>
          </a:p>
          <a:p>
            <a:pPr lvl="1" indent="-457200">
              <a:buFont typeface="Wingdings" pitchFamily="2" charset="2"/>
              <a:buChar char="Ø"/>
              <a:defRPr/>
            </a:pPr>
            <a:endParaRPr lang="ar-YE" sz="2000" b="1" i="1" dirty="0">
              <a:solidFill>
                <a:srgbClr val="FF0000"/>
              </a:solidFill>
              <a:latin typeface="Times New Roman" panose="02020603050405020304" pitchFamily="18" charset="0"/>
              <a:cs typeface="Times New Roman" panose="02020603050405020304" pitchFamily="18" charset="0"/>
            </a:endParaRPr>
          </a:p>
          <a:p>
            <a:pPr marL="0" lvl="1">
              <a:defRPr/>
            </a:pP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CALCULUS, 6th edition , </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Swokowski</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kern="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Olinick</a:t>
            </a:r>
            <a:r>
              <a:rPr lang="en-US" sz="1800" kern="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 Pence PWS Publishing Company</a:t>
            </a:r>
          </a:p>
          <a:p>
            <a:pPr marL="514350" lvl="1" indent="-514350">
              <a:buAutoNum type="arabicPeriod"/>
              <a:defRPr/>
            </a:pPr>
            <a:endParaRPr lang="en-US" dirty="0">
              <a:solidFill>
                <a:srgbClr val="002060"/>
              </a:solidFill>
              <a:latin typeface="Times New Roman" panose="02020603050405020304" pitchFamily="18" charset="0"/>
              <a:cs typeface="Times New Roman" panose="02020603050405020304" pitchFamily="18" charset="0"/>
            </a:endParaRPr>
          </a:p>
          <a:p>
            <a:pPr marL="514350" lvl="1" indent="-514350">
              <a:buAutoNum type="arabicPeriod"/>
              <a:defRPr/>
            </a:pPr>
            <a:endParaRPr lang="en-US" dirty="0"/>
          </a:p>
          <a:p>
            <a:pPr marL="0" lvl="1">
              <a:defRPr/>
            </a:pPr>
            <a:endParaRPr lang="en-US" sz="2400" b="1" i="1" dirty="0">
              <a:solidFill>
                <a:srgbClr val="FF0000"/>
              </a:solidFill>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5</a:t>
            </a:fld>
            <a:endParaRPr lang="en-US"/>
          </a:p>
        </p:txBody>
      </p:sp>
      <p:pic>
        <p:nvPicPr>
          <p:cNvPr id="2" name="Graphic 21">
            <a:extLst>
              <a:ext uri="{FF2B5EF4-FFF2-40B4-BE49-F238E27FC236}">
                <a16:creationId xmlns:a16="http://schemas.microsoft.com/office/drawing/2014/main" id="{1FE572B2-6C54-C42E-44F7-76D4CE25CE5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B7A3E809-B92E-1605-3365-F38EDF1D9BD4}"/>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43DE9888-11A9-8938-A766-4DA41B3AAB94}"/>
              </a:ext>
            </a:extLst>
          </p:cNvPr>
          <p:cNvSpPr txBox="1"/>
          <p:nvPr/>
        </p:nvSpPr>
        <p:spPr>
          <a:xfrm>
            <a:off x="1109612" y="217170"/>
            <a:ext cx="8207202" cy="646331"/>
          </a:xfrm>
          <a:prstGeom prst="rect">
            <a:avLst/>
          </a:prstGeom>
          <a:noFill/>
        </p:spPr>
        <p:txBody>
          <a:bodyPr wrap="square">
            <a:spAutoFit/>
          </a:bodyPr>
          <a:lstStyle/>
          <a:p>
            <a:pPr fontAlgn="auto">
              <a:spcAft>
                <a:spcPts val="0"/>
              </a:spcAft>
            </a:pPr>
            <a:r>
              <a:rPr lang="en-US" sz="3600" dirty="0"/>
              <a:t>Learning Resources </a:t>
            </a:r>
          </a:p>
        </p:txBody>
      </p:sp>
    </p:spTree>
    <p:extLst>
      <p:ext uri="{BB962C8B-B14F-4D97-AF65-F5344CB8AC3E}">
        <p14:creationId xmlns:p14="http://schemas.microsoft.com/office/powerpoint/2010/main" val="3248449522"/>
      </p:ext>
    </p:extLst>
  </p:cSld>
  <p:clrMapOvr>
    <a:masterClrMapping/>
  </p:clrMapOvr>
  <mc:AlternateContent xmlns:mc="http://schemas.openxmlformats.org/markup-compatibility/2006" xmlns:p14="http://schemas.microsoft.com/office/powerpoint/2010/main">
    <mc:Choice Requires="p14">
      <p:transition spd="slow" p14:dur="2000" advTm="62204"/>
    </mc:Choice>
    <mc:Fallback xmlns="">
      <p:transition spd="slow" advTm="62204"/>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3506088" cy="523220"/>
          </a:xfrm>
          <a:prstGeom prst="rect">
            <a:avLst/>
          </a:prstGeom>
          <a:noFill/>
        </p:spPr>
        <p:txBody>
          <a:bodyPr wrap="none" rtlCol="0">
            <a:spAutoFit/>
          </a:bodyPr>
          <a:lstStyle/>
          <a:p>
            <a:r>
              <a:rPr lang="en-US" sz="2800" dirty="0">
                <a:solidFill>
                  <a:schemeClr val="bg1"/>
                </a:solidFill>
              </a:rPr>
              <a:t>Learning Resources:</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10" name="TextBox 6"/>
          <p:cNvSpPr txBox="1">
            <a:spLocks noChangeArrowheads="1"/>
          </p:cNvSpPr>
          <p:nvPr/>
        </p:nvSpPr>
        <p:spPr bwMode="auto">
          <a:xfrm>
            <a:off x="990600" y="1600200"/>
            <a:ext cx="9110319"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endParaRPr lang="en-US" dirty="0">
              <a:solidFill>
                <a:srgbClr val="002060"/>
              </a:solidFill>
              <a:latin typeface="Times New Roman" panose="02020603050405020304" pitchFamily="18" charset="0"/>
              <a:cs typeface="Times New Roman" panose="02020603050405020304" pitchFamily="18" charset="0"/>
            </a:endParaRPr>
          </a:p>
          <a:p>
            <a:pPr lvl="1" indent="-457200">
              <a:buFont typeface="Wingdings" panose="05000000000000000000" pitchFamily="2" charset="2"/>
              <a:buChar char="Ø"/>
              <a:defRPr/>
            </a:pPr>
            <a:r>
              <a:rPr lang="en-US" sz="2000" b="1" i="1" dirty="0">
                <a:solidFill>
                  <a:schemeClr val="bg2">
                    <a:lumMod val="75000"/>
                  </a:schemeClr>
                </a:solidFill>
                <a:latin typeface="Times New Roman" panose="02020603050405020304" pitchFamily="18" charset="0"/>
                <a:cs typeface="Times New Roman" panose="02020603050405020304" pitchFamily="18" charset="0"/>
              </a:rPr>
              <a:t>Essential References:</a:t>
            </a:r>
          </a:p>
          <a:p>
            <a:pPr algn="l" rtl="0"/>
            <a:r>
              <a:rPr lang="en-US" sz="2400" b="0" i="0" dirty="0" err="1">
                <a:solidFill>
                  <a:srgbClr val="222222"/>
                </a:solidFill>
                <a:effectLst/>
                <a:latin typeface="Times New Roman" panose="02020603050405020304" pitchFamily="18" charset="0"/>
                <a:cs typeface="Times New Roman" panose="02020603050405020304" pitchFamily="18" charset="0"/>
              </a:rPr>
              <a:t>Proakis</a:t>
            </a:r>
            <a:r>
              <a:rPr lang="en-US" sz="2400" b="0" i="0" dirty="0">
                <a:solidFill>
                  <a:srgbClr val="222222"/>
                </a:solidFill>
                <a:effectLst/>
                <a:latin typeface="Times New Roman" panose="02020603050405020304" pitchFamily="18" charset="0"/>
                <a:cs typeface="Times New Roman" panose="02020603050405020304" pitchFamily="18" charset="0"/>
              </a:rPr>
              <a:t>, J. G. (2007). </a:t>
            </a:r>
            <a:r>
              <a:rPr lang="en-US" sz="2400" b="0" i="1" dirty="0">
                <a:solidFill>
                  <a:srgbClr val="222222"/>
                </a:solidFill>
                <a:effectLst/>
                <a:latin typeface="Times New Roman" panose="02020603050405020304" pitchFamily="18" charset="0"/>
                <a:cs typeface="Times New Roman" panose="02020603050405020304" pitchFamily="18" charset="0"/>
              </a:rPr>
              <a:t>Digital signal processing: principles, algorithms, and applications, 4/E</a:t>
            </a:r>
            <a:r>
              <a:rPr lang="en-US" sz="2400" b="0" i="0" dirty="0">
                <a:solidFill>
                  <a:srgbClr val="222222"/>
                </a:solidFill>
                <a:effectLst/>
                <a:latin typeface="Times New Roman" panose="02020603050405020304" pitchFamily="18" charset="0"/>
                <a:cs typeface="Times New Roman" panose="02020603050405020304" pitchFamily="18" charset="0"/>
              </a:rPr>
              <a:t>. Pearson Education India.‏</a:t>
            </a:r>
          </a:p>
          <a:p>
            <a:pPr algn="l" rtl="0"/>
            <a:endParaRPr lang="en-US" sz="2400" b="0" i="0" dirty="0">
              <a:solidFill>
                <a:srgbClr val="222222"/>
              </a:solidFill>
              <a:effectLst/>
              <a:latin typeface="Times New Roman" panose="02020603050405020304" pitchFamily="18" charset="0"/>
              <a:cs typeface="Times New Roman" panose="02020603050405020304" pitchFamily="18" charset="0"/>
            </a:endParaRPr>
          </a:p>
          <a:p>
            <a:pPr algn="l" rtl="0"/>
            <a:r>
              <a:rPr lang="en-US" sz="2000" b="0" i="0" dirty="0" err="1">
                <a:solidFill>
                  <a:srgbClr val="222222"/>
                </a:solidFill>
                <a:effectLst/>
                <a:latin typeface="Times New Roman" panose="02020603050405020304" pitchFamily="18" charset="0"/>
                <a:cs typeface="Times New Roman" panose="02020603050405020304" pitchFamily="18" charset="0"/>
              </a:rPr>
              <a:t>Gayev</a:t>
            </a:r>
            <a:r>
              <a:rPr lang="en-US" sz="2000" b="0" i="0" dirty="0">
                <a:solidFill>
                  <a:srgbClr val="222222"/>
                </a:solidFill>
                <a:effectLst/>
                <a:latin typeface="Times New Roman" panose="02020603050405020304" pitchFamily="18" charset="0"/>
                <a:cs typeface="Times New Roman" panose="02020603050405020304" pitchFamily="18" charset="0"/>
              </a:rPr>
              <a:t>, Y. A., &amp; </a:t>
            </a:r>
            <a:r>
              <a:rPr lang="en-US" sz="2000" b="0" i="0" dirty="0" err="1">
                <a:solidFill>
                  <a:srgbClr val="222222"/>
                </a:solidFill>
                <a:effectLst/>
                <a:latin typeface="Times New Roman" panose="02020603050405020304" pitchFamily="18" charset="0"/>
                <a:cs typeface="Times New Roman" panose="02020603050405020304" pitchFamily="18" charset="0"/>
              </a:rPr>
              <a:t>Nesterenko</a:t>
            </a:r>
            <a:r>
              <a:rPr lang="en-US" sz="2000" b="0" i="0" dirty="0">
                <a:solidFill>
                  <a:srgbClr val="222222"/>
                </a:solidFill>
                <a:effectLst/>
                <a:latin typeface="Times New Roman" panose="02020603050405020304" pitchFamily="18" charset="0"/>
                <a:cs typeface="Times New Roman" panose="02020603050405020304" pitchFamily="18" charset="0"/>
              </a:rPr>
              <a:t>, B. N. (2006). MATLAB for Math and Programming (Textbook). Zaporizhzhia: Polygraph.‏</a:t>
            </a:r>
            <a:r>
              <a:rPr lang="ar-SA" sz="2000" dirty="0">
                <a:latin typeface="Times New Roman" panose="02020603050405020304" pitchFamily="18" charset="0"/>
                <a:cs typeface="Times New Roman" panose="02020603050405020304" pitchFamily="18" charset="0"/>
              </a:rPr>
              <a:t>‏</a:t>
            </a:r>
            <a:endParaRPr lang="en-US" sz="2000" dirty="0">
              <a:latin typeface="Times New Roman" panose="02020603050405020304" pitchFamily="18" charset="0"/>
              <a:cs typeface="Times New Roman" panose="02020603050405020304" pitchFamily="18" charset="0"/>
            </a:endParaRPr>
          </a:p>
          <a:p>
            <a:pPr marL="514350" lvl="1" indent="-514350">
              <a:buAutoNum type="arabicPeriod"/>
              <a:defRPr/>
            </a:pPr>
            <a:endParaRPr lang="en-US" dirty="0"/>
          </a:p>
          <a:p>
            <a:pPr marL="0" lvl="1">
              <a:defRPr/>
            </a:pPr>
            <a:endParaRPr lang="en-US" sz="2400" b="1" i="1" dirty="0">
              <a:solidFill>
                <a:srgbClr val="FF0000"/>
              </a:solidFill>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6</a:t>
            </a:fld>
            <a:endParaRPr lang="en-US"/>
          </a:p>
        </p:txBody>
      </p:sp>
      <p:pic>
        <p:nvPicPr>
          <p:cNvPr id="2" name="Graphic 21">
            <a:extLst>
              <a:ext uri="{FF2B5EF4-FFF2-40B4-BE49-F238E27FC236}">
                <a16:creationId xmlns:a16="http://schemas.microsoft.com/office/drawing/2014/main" id="{1FE572B2-6C54-C42E-44F7-76D4CE25CE5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B7A3E809-B92E-1605-3365-F38EDF1D9BD4}"/>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43DE9888-11A9-8938-A766-4DA41B3AAB94}"/>
              </a:ext>
            </a:extLst>
          </p:cNvPr>
          <p:cNvSpPr txBox="1"/>
          <p:nvPr/>
        </p:nvSpPr>
        <p:spPr>
          <a:xfrm>
            <a:off x="1109612" y="217170"/>
            <a:ext cx="8207202" cy="646331"/>
          </a:xfrm>
          <a:prstGeom prst="rect">
            <a:avLst/>
          </a:prstGeom>
          <a:noFill/>
        </p:spPr>
        <p:txBody>
          <a:bodyPr wrap="square">
            <a:spAutoFit/>
          </a:bodyPr>
          <a:lstStyle/>
          <a:p>
            <a:pPr fontAlgn="auto">
              <a:spcAft>
                <a:spcPts val="0"/>
              </a:spcAft>
            </a:pPr>
            <a:r>
              <a:rPr lang="en-US" sz="3600" dirty="0"/>
              <a:t>Learning Resources </a:t>
            </a:r>
          </a:p>
        </p:txBody>
      </p:sp>
    </p:spTree>
    <p:extLst>
      <p:ext uri="{BB962C8B-B14F-4D97-AF65-F5344CB8AC3E}">
        <p14:creationId xmlns:p14="http://schemas.microsoft.com/office/powerpoint/2010/main" val="1864136403"/>
      </p:ext>
    </p:extLst>
  </p:cSld>
  <p:clrMapOvr>
    <a:masterClrMapping/>
  </p:clrMapOvr>
  <mc:AlternateContent xmlns:mc="http://schemas.openxmlformats.org/markup-compatibility/2006" xmlns:p14="http://schemas.microsoft.com/office/powerpoint/2010/main">
    <mc:Choice Requires="p14">
      <p:transition spd="slow" p14:dur="2000" advTm="33809"/>
    </mc:Choice>
    <mc:Fallback xmlns="">
      <p:transition spd="slow" advTm="3380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127918" y="228600"/>
            <a:ext cx="7296732" cy="1077218"/>
          </a:xfrm>
          <a:prstGeom prst="rect">
            <a:avLst/>
          </a:prstGeom>
          <a:noFill/>
        </p:spPr>
        <p:txBody>
          <a:bodyPr wrap="square" rtlCol="0">
            <a:spAutoFit/>
          </a:bodyPr>
          <a:lstStyle/>
          <a:p>
            <a:r>
              <a:rPr lang="en-US" sz="3600" dirty="0">
                <a:latin typeface="Tajawal Medium" panose="00000600000000000000" pitchFamily="2" charset="-78"/>
                <a:cs typeface="Tajawal Medium" panose="00000600000000000000" pitchFamily="2" charset="-78"/>
              </a:rPr>
              <a:t>Primary Goal of This Course</a:t>
            </a:r>
          </a:p>
          <a:p>
            <a:endParaRPr lang="en-US" sz="2800" dirty="0">
              <a:latin typeface="Tajawal Medium" panose="00000600000000000000" pitchFamily="2" charset="-78"/>
              <a:cs typeface="Tajawal Medium" panose="00000600000000000000" pitchFamily="2" charset="-78"/>
            </a:endParaRPr>
          </a:p>
        </p:txBody>
      </p:sp>
      <p:sp>
        <p:nvSpPr>
          <p:cNvPr id="10" name="TextBox 6"/>
          <p:cNvSpPr txBox="1">
            <a:spLocks noChangeArrowheads="1"/>
          </p:cNvSpPr>
          <p:nvPr/>
        </p:nvSpPr>
        <p:spPr bwMode="auto">
          <a:xfrm>
            <a:off x="1066800" y="1562926"/>
            <a:ext cx="9936163" cy="292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nSpc>
                <a:spcPct val="150000"/>
              </a:lnSpc>
              <a:buFont typeface="Wingdings" panose="05000000000000000000" pitchFamily="2" charset="2"/>
              <a:buChar char="Ø"/>
              <a:defRPr/>
            </a:pPr>
            <a:r>
              <a:rPr lang="en-US" sz="2800" b="1" i="1" dirty="0">
                <a:solidFill>
                  <a:schemeClr val="bg2">
                    <a:lumMod val="75000"/>
                  </a:schemeClr>
                </a:solidFill>
              </a:rPr>
              <a:t>This course aims to:</a:t>
            </a:r>
          </a:p>
          <a:p>
            <a:pPr marL="403225" lvl="1">
              <a:lnSpc>
                <a:spcPct val="150000"/>
              </a:lnSpc>
              <a:defRPr/>
            </a:pPr>
            <a:r>
              <a:rPr lang="en-US" sz="2400" dirty="0">
                <a:solidFill>
                  <a:schemeClr val="bg2">
                    <a:lumMod val="75000"/>
                  </a:schemeClr>
                </a:solidFill>
              </a:rPr>
              <a:t> Provide students with concepts of </a:t>
            </a:r>
          </a:p>
          <a:p>
            <a:pPr marL="342900" marR="0" lvl="0" indent="-342900" algn="justLow" rtl="0">
              <a:lnSpc>
                <a:spcPct val="107000"/>
              </a:lnSpc>
              <a:spcBef>
                <a:spcPts val="0"/>
              </a:spcBef>
              <a:spcAft>
                <a:spcPts val="12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rPr>
              <a:t>D</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ifferential </a:t>
            </a:r>
            <a:r>
              <a:rPr lang="en-US" dirty="0">
                <a:solidFill>
                  <a:srgbClr val="000000"/>
                </a:solidFill>
                <a:latin typeface="Times New Roman" panose="02020603050405020304" pitchFamily="18" charset="0"/>
                <a:ea typeface="Calibri" panose="020F0502020204030204" pitchFamily="34" charset="0"/>
              </a:rPr>
              <a:t>E</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quations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ar-SA"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Fourier series, Fourier transform (FT).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Discrete Fourier transform (DFT).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Fast Fourier </a:t>
            </a:r>
            <a:r>
              <a:rPr lang="ar-SA"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transform(FFT)</a:t>
            </a:r>
            <a:endParaRPr lang="en-US"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1" name="Slide Number Placeholder 10"/>
          <p:cNvSpPr>
            <a:spLocks noGrp="1"/>
          </p:cNvSpPr>
          <p:nvPr>
            <p:ph type="sldNum" sz="quarter" idx="12"/>
          </p:nvPr>
        </p:nvSpPr>
        <p:spPr/>
        <p:txBody>
          <a:bodyPr/>
          <a:lstStyle/>
          <a:p>
            <a:fld id="{FDED41F8-FC0F-4085-8150-313B6CF05213}" type="slidenum">
              <a:rPr lang="en-US" smtClean="0"/>
              <a:t>7</a:t>
            </a:fld>
            <a:endParaRPr lang="en-US"/>
          </a:p>
        </p:txBody>
      </p:sp>
      <p:pic>
        <p:nvPicPr>
          <p:cNvPr id="2" name="Graphic 21">
            <a:extLst>
              <a:ext uri="{FF2B5EF4-FFF2-40B4-BE49-F238E27FC236}">
                <a16:creationId xmlns:a16="http://schemas.microsoft.com/office/drawing/2014/main" id="{4B7BC097-F3F6-F771-CFB6-4BF7D364DC3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BCD95287-59D4-AFE7-A030-272F1E034AD8}"/>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D8A45354-535D-E3B2-0AE7-A3F8830D0603}"/>
              </a:ext>
            </a:extLst>
          </p:cNvPr>
          <p:cNvSpPr/>
          <p:nvPr/>
        </p:nvSpPr>
        <p:spPr>
          <a:xfrm>
            <a:off x="838200" y="1228428"/>
            <a:ext cx="9690271" cy="4544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buFont typeface="Wingdings" panose="05000000000000000000" pitchFamily="2" charset="2"/>
              <a:buChar char="Ø"/>
              <a:defRPr/>
            </a:pPr>
            <a:r>
              <a:rPr lang="en-US" sz="2800" b="1" i="1" dirty="0">
                <a:solidFill>
                  <a:schemeClr val="bg2">
                    <a:lumMod val="75000"/>
                  </a:schemeClr>
                </a:solidFill>
              </a:rPr>
              <a:t>This course aims to:</a:t>
            </a:r>
          </a:p>
          <a:p>
            <a:pPr marL="403225" lvl="1">
              <a:lnSpc>
                <a:spcPct val="150000"/>
              </a:lnSpc>
              <a:defRPr/>
            </a:pPr>
            <a:r>
              <a:rPr lang="en-US" sz="2400" dirty="0">
                <a:solidFill>
                  <a:schemeClr val="bg2">
                    <a:lumMod val="75000"/>
                  </a:schemeClr>
                </a:solidFill>
              </a:rPr>
              <a:t> Provide students with concepts of </a:t>
            </a:r>
          </a:p>
          <a:p>
            <a:pPr marL="342900" lvl="0" indent="-342900" algn="justLow">
              <a:lnSpc>
                <a:spcPct val="107000"/>
              </a:lnSpc>
              <a:spcBef>
                <a:spcPts val="0"/>
              </a:spcBef>
              <a:spcAft>
                <a:spcPts val="12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rPr>
              <a:t>D</a:t>
            </a: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ifferential </a:t>
            </a:r>
            <a:r>
              <a:rPr lang="en-US" dirty="0">
                <a:solidFill>
                  <a:srgbClr val="000000"/>
                </a:solidFill>
                <a:latin typeface="Times New Roman" panose="02020603050405020304" pitchFamily="18" charset="0"/>
                <a:ea typeface="Calibri" panose="020F0502020204030204" pitchFamily="34" charset="0"/>
              </a:rPr>
              <a:t>E</a:t>
            </a: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quations</a:t>
            </a:r>
            <a:endParaRPr lang="en-US" dirty="0">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ar-SA" dirty="0">
                <a:solidFill>
                  <a:srgbClr val="000000"/>
                </a:solidFill>
                <a:latin typeface="Calibri" panose="020F0502020204030204" pitchFamily="34" charset="0"/>
                <a:ea typeface="Calibri" panose="020F0502020204030204" pitchFamily="34" charset="0"/>
                <a:cs typeface="Times New Roman" panose="02020603050405020304" pitchFamily="18" charset="0"/>
              </a:rPr>
              <a:t>‎</a:t>
            </a: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Fourier series, Fourier transform (FT).</a:t>
            </a:r>
            <a:endParaRPr lang="en-US" dirty="0">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Discrete Fourier transform (DFT).</a:t>
            </a:r>
            <a:endParaRPr lang="en-US" dirty="0">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Fast Fourier </a:t>
            </a:r>
            <a:r>
              <a:rPr lang="ar-SA" dirty="0">
                <a:solidFill>
                  <a:srgbClr val="000000"/>
                </a:solidFill>
                <a:latin typeface="Times New Roman" panose="02020603050405020304" pitchFamily="18" charset="0"/>
                <a:ea typeface="Calibri" panose="020F0502020204030204" pitchFamily="34" charset="0"/>
                <a:cs typeface="Arial" panose="020B0604020202020204" pitchFamily="34" charset="0"/>
              </a:rPr>
              <a:t>‎</a:t>
            </a: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transform(FFT)</a:t>
            </a:r>
            <a:endParaRPr lang="en-US"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297399369"/>
      </p:ext>
    </p:extLst>
  </p:cSld>
  <p:clrMapOvr>
    <a:masterClrMapping/>
  </p:clrMapOvr>
  <mc:AlternateContent xmlns:mc="http://schemas.openxmlformats.org/markup-compatibility/2006" xmlns:p14="http://schemas.microsoft.com/office/powerpoint/2010/main">
    <mc:Choice Requires="p14">
      <p:transition spd="slow" p14:dur="2000" advTm="67045"/>
    </mc:Choice>
    <mc:Fallback xmlns="">
      <p:transition spd="slow" advTm="6704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EE41D9-64F0-D1A2-A90D-9F441817DB58}"/>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58FB5815-E94D-659B-3F0F-94786C357396}"/>
              </a:ext>
            </a:extLst>
          </p:cNvPr>
          <p:cNvSpPr txBox="1"/>
          <p:nvPr/>
        </p:nvSpPr>
        <p:spPr>
          <a:xfrm>
            <a:off x="1127918" y="228600"/>
            <a:ext cx="7296732" cy="1077218"/>
          </a:xfrm>
          <a:prstGeom prst="rect">
            <a:avLst/>
          </a:prstGeom>
          <a:noFill/>
        </p:spPr>
        <p:txBody>
          <a:bodyPr wrap="square" rtlCol="0">
            <a:spAutoFit/>
          </a:bodyPr>
          <a:lstStyle/>
          <a:p>
            <a:r>
              <a:rPr lang="en-US" sz="3600" dirty="0">
                <a:latin typeface="Tajawal Medium" panose="00000600000000000000" pitchFamily="2" charset="-78"/>
                <a:cs typeface="Tajawal Medium" panose="00000600000000000000" pitchFamily="2" charset="-78"/>
              </a:rPr>
              <a:t>Primary Goal of This Course</a:t>
            </a:r>
          </a:p>
          <a:p>
            <a:endParaRPr lang="en-US" sz="2800" dirty="0">
              <a:latin typeface="Tajawal Medium" panose="00000600000000000000" pitchFamily="2" charset="-78"/>
              <a:cs typeface="Tajawal Medium" panose="00000600000000000000" pitchFamily="2" charset="-78"/>
            </a:endParaRPr>
          </a:p>
        </p:txBody>
      </p:sp>
      <p:sp>
        <p:nvSpPr>
          <p:cNvPr id="10" name="TextBox 6">
            <a:extLst>
              <a:ext uri="{FF2B5EF4-FFF2-40B4-BE49-F238E27FC236}">
                <a16:creationId xmlns:a16="http://schemas.microsoft.com/office/drawing/2014/main" id="{4AC6A637-2DE0-F00F-51A4-2306179AC485}"/>
              </a:ext>
            </a:extLst>
          </p:cNvPr>
          <p:cNvSpPr txBox="1">
            <a:spLocks noChangeArrowheads="1"/>
          </p:cNvSpPr>
          <p:nvPr/>
        </p:nvSpPr>
        <p:spPr bwMode="auto">
          <a:xfrm>
            <a:off x="1066800" y="1562926"/>
            <a:ext cx="9936163" cy="29248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nSpc>
                <a:spcPct val="150000"/>
              </a:lnSpc>
              <a:buFont typeface="Wingdings" panose="05000000000000000000" pitchFamily="2" charset="2"/>
              <a:buChar char="Ø"/>
              <a:defRPr/>
            </a:pPr>
            <a:r>
              <a:rPr lang="en-US" sz="2800" b="1" i="1" dirty="0">
                <a:solidFill>
                  <a:schemeClr val="bg2">
                    <a:lumMod val="75000"/>
                  </a:schemeClr>
                </a:solidFill>
              </a:rPr>
              <a:t>This course aims to:</a:t>
            </a:r>
          </a:p>
          <a:p>
            <a:pPr marL="403225" lvl="1">
              <a:lnSpc>
                <a:spcPct val="150000"/>
              </a:lnSpc>
              <a:defRPr/>
            </a:pPr>
            <a:r>
              <a:rPr lang="en-US" sz="2400" dirty="0">
                <a:solidFill>
                  <a:schemeClr val="bg2">
                    <a:lumMod val="75000"/>
                  </a:schemeClr>
                </a:solidFill>
              </a:rPr>
              <a:t> Provide students with concepts of </a:t>
            </a:r>
          </a:p>
          <a:p>
            <a:pPr marL="342900" marR="0" lvl="0" indent="-342900" algn="justLow" rtl="0">
              <a:lnSpc>
                <a:spcPct val="107000"/>
              </a:lnSpc>
              <a:spcBef>
                <a:spcPts val="0"/>
              </a:spcBef>
              <a:spcAft>
                <a:spcPts val="12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rPr>
              <a:t>D</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ifferential </a:t>
            </a:r>
            <a:r>
              <a:rPr lang="en-US" dirty="0">
                <a:solidFill>
                  <a:srgbClr val="000000"/>
                </a:solidFill>
                <a:latin typeface="Times New Roman" panose="02020603050405020304" pitchFamily="18" charset="0"/>
                <a:ea typeface="Calibri" panose="020F0502020204030204" pitchFamily="34" charset="0"/>
              </a:rPr>
              <a:t>E</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quations</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ar-SA"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Fourier series, Fourier transform (FT).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Discrete Fourier transform (DFT).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Fast Fourier </a:t>
            </a:r>
            <a:r>
              <a:rPr lang="ar-SA"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r>
              <a:rPr lang="en-US"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transform(FFT)</a:t>
            </a:r>
            <a:endParaRPr lang="en-US"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1" name="Slide Number Placeholder 10">
            <a:extLst>
              <a:ext uri="{FF2B5EF4-FFF2-40B4-BE49-F238E27FC236}">
                <a16:creationId xmlns:a16="http://schemas.microsoft.com/office/drawing/2014/main" id="{B79A8094-17EC-8ED7-2FF8-8BB9C966A393}"/>
              </a:ext>
            </a:extLst>
          </p:cNvPr>
          <p:cNvSpPr>
            <a:spLocks noGrp="1"/>
          </p:cNvSpPr>
          <p:nvPr>
            <p:ph type="sldNum" sz="quarter" idx="12"/>
          </p:nvPr>
        </p:nvSpPr>
        <p:spPr/>
        <p:txBody>
          <a:bodyPr/>
          <a:lstStyle/>
          <a:p>
            <a:fld id="{FDED41F8-FC0F-4085-8150-313B6CF05213}" type="slidenum">
              <a:rPr lang="en-US" smtClean="0"/>
              <a:t>8</a:t>
            </a:fld>
            <a:endParaRPr lang="en-US"/>
          </a:p>
        </p:txBody>
      </p:sp>
      <p:pic>
        <p:nvPicPr>
          <p:cNvPr id="2" name="Graphic 21">
            <a:extLst>
              <a:ext uri="{FF2B5EF4-FFF2-40B4-BE49-F238E27FC236}">
                <a16:creationId xmlns:a16="http://schemas.microsoft.com/office/drawing/2014/main" id="{92DB756F-2F21-D46D-3F3D-5D8226AFC5A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A84EE8CE-9C86-2E87-5F84-13D44A6D8B67}"/>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1F8D7286-D06B-15F4-F2D8-5AA81B001C9C}"/>
              </a:ext>
            </a:extLst>
          </p:cNvPr>
          <p:cNvSpPr/>
          <p:nvPr/>
        </p:nvSpPr>
        <p:spPr>
          <a:xfrm>
            <a:off x="838200" y="1228428"/>
            <a:ext cx="9690271" cy="4544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buFont typeface="Wingdings" panose="05000000000000000000" pitchFamily="2" charset="2"/>
              <a:buChar char="Ø"/>
              <a:defRPr/>
            </a:pPr>
            <a:r>
              <a:rPr lang="en-US" sz="2800" b="1" i="1" dirty="0">
                <a:solidFill>
                  <a:schemeClr val="bg2">
                    <a:lumMod val="75000"/>
                  </a:schemeClr>
                </a:solidFill>
              </a:rPr>
              <a:t>This course aims to:</a:t>
            </a:r>
          </a:p>
          <a:p>
            <a:pPr marL="403225" lvl="1">
              <a:lnSpc>
                <a:spcPct val="150000"/>
              </a:lnSpc>
              <a:defRPr/>
            </a:pPr>
            <a:r>
              <a:rPr lang="en-US" sz="2400" dirty="0">
                <a:solidFill>
                  <a:schemeClr val="bg2">
                    <a:lumMod val="75000"/>
                  </a:schemeClr>
                </a:solidFill>
              </a:rPr>
              <a:t> Provide students with concepts of </a:t>
            </a:r>
            <a:endParaRPr lang="ar-EG" sz="2400" dirty="0">
              <a:solidFill>
                <a:schemeClr val="bg2">
                  <a:lumMod val="75000"/>
                </a:schemeClr>
              </a:solidFill>
            </a:endParaRPr>
          </a:p>
          <a:p>
            <a:pPr marL="403225" lvl="1">
              <a:lnSpc>
                <a:spcPct val="150000"/>
              </a:lnSpc>
              <a:defRPr/>
            </a:pPr>
            <a:endParaRPr lang="en-US" sz="2400" dirty="0">
              <a:solidFill>
                <a:srgbClr val="0070C0"/>
              </a:solidFill>
            </a:endParaRPr>
          </a:p>
          <a:p>
            <a:pPr marL="342900" marR="0" lvl="0" indent="-342900" algn="justLow">
              <a:lnSpc>
                <a:spcPct val="107000"/>
              </a:lnSpc>
              <a:spcBef>
                <a:spcPts val="0"/>
              </a:spcBef>
              <a:spcAft>
                <a:spcPts val="12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Applications in computer science using MATLAB. </a:t>
            </a:r>
            <a:endParaRPr lang="en-US" dirty="0">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a:lnSpc>
                <a:spcPct val="107000"/>
              </a:lnSpc>
              <a:spcBef>
                <a:spcPts val="0"/>
              </a:spcBef>
              <a:spcAft>
                <a:spcPts val="1200"/>
              </a:spcAft>
              <a:buFont typeface="Wingdings" panose="05000000000000000000" pitchFamily="2" charset="2"/>
              <a:buChar char="q"/>
            </a:pP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Interpolating polynomial and least </a:t>
            </a:r>
            <a:r>
              <a:rPr lang="ar-SA" dirty="0">
                <a:solidFill>
                  <a:srgbClr val="000000"/>
                </a:solidFill>
                <a:latin typeface="Times New Roman" panose="02020603050405020304" pitchFamily="18" charset="0"/>
                <a:ea typeface="Calibri" panose="020F0502020204030204" pitchFamily="34" charset="0"/>
                <a:cs typeface="Arial" panose="020B0604020202020204" pitchFamily="34" charset="0"/>
              </a:rPr>
              <a:t>‎</a:t>
            </a:r>
            <a:r>
              <a:rPr lang="en-US" dirty="0">
                <a:solidFill>
                  <a:srgbClr val="000000"/>
                </a:solidFill>
                <a:latin typeface="Times New Roman" panose="02020603050405020304" pitchFamily="18" charset="0"/>
                <a:ea typeface="Calibri" panose="020F0502020204030204" pitchFamily="34" charset="0"/>
                <a:cs typeface="Arial" panose="020B0604020202020204" pitchFamily="34" charset="0"/>
              </a:rPr>
              <a:t>squares.</a:t>
            </a:r>
            <a:r>
              <a:rPr lang="ar-SA" dirty="0">
                <a:solidFill>
                  <a:srgbClr val="000000"/>
                </a:solidFill>
                <a:latin typeface="Times New Roman" panose="02020603050405020304" pitchFamily="18" charset="0"/>
                <a:ea typeface="Calibri" panose="020F0502020204030204" pitchFamily="34" charset="0"/>
                <a:cs typeface="Arial" panose="020B0604020202020204" pitchFamily="34" charset="0"/>
              </a:rPr>
              <a:t>‎</a:t>
            </a:r>
            <a:endParaRPr lang="en-US" dirty="0">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26962609"/>
      </p:ext>
    </p:extLst>
  </p:cSld>
  <p:clrMapOvr>
    <a:masterClrMapping/>
  </p:clrMapOvr>
  <mc:AlternateContent xmlns:mc="http://schemas.openxmlformats.org/markup-compatibility/2006" xmlns:p14="http://schemas.microsoft.com/office/powerpoint/2010/main">
    <mc:Choice Requires="p14">
      <p:transition spd="slow" p14:dur="2000" advTm="50675"/>
    </mc:Choice>
    <mc:Fallback xmlns="">
      <p:transition spd="slow" advTm="50675"/>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533992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Units of Course Contents</a:t>
            </a:r>
          </a:p>
        </p:txBody>
      </p:sp>
      <p:graphicFrame>
        <p:nvGraphicFramePr>
          <p:cNvPr id="10" name="Table 9"/>
          <p:cNvGraphicFramePr>
            <a:graphicFrameLocks noGrp="1"/>
          </p:cNvGraphicFramePr>
          <p:nvPr>
            <p:extLst>
              <p:ext uri="{D42A27DB-BD31-4B8C-83A1-F6EECF244321}">
                <p14:modId xmlns:p14="http://schemas.microsoft.com/office/powerpoint/2010/main" val="3391366610"/>
              </p:ext>
            </p:extLst>
          </p:nvPr>
        </p:nvGraphicFramePr>
        <p:xfrm>
          <a:off x="798593" y="1401673"/>
          <a:ext cx="10146846" cy="4254451"/>
        </p:xfrm>
        <a:graphic>
          <a:graphicData uri="http://schemas.openxmlformats.org/drawingml/2006/table">
            <a:tbl>
              <a:tblPr firstRow="1" bandRow="1">
                <a:tableStyleId>{5940675A-B579-460E-94D1-54222C63F5DA}</a:tableStyleId>
              </a:tblPr>
              <a:tblGrid>
                <a:gridCol w="1014685">
                  <a:extLst>
                    <a:ext uri="{9D8B030D-6E8A-4147-A177-3AD203B41FA5}">
                      <a16:colId xmlns:a16="http://schemas.microsoft.com/office/drawing/2014/main" val="20000"/>
                    </a:ext>
                  </a:extLst>
                </a:gridCol>
                <a:gridCol w="6931639">
                  <a:extLst>
                    <a:ext uri="{9D8B030D-6E8A-4147-A177-3AD203B41FA5}">
                      <a16:colId xmlns:a16="http://schemas.microsoft.com/office/drawing/2014/main" val="20001"/>
                    </a:ext>
                  </a:extLst>
                </a:gridCol>
                <a:gridCol w="1139136">
                  <a:extLst>
                    <a:ext uri="{9D8B030D-6E8A-4147-A177-3AD203B41FA5}">
                      <a16:colId xmlns:a16="http://schemas.microsoft.com/office/drawing/2014/main" val="20002"/>
                    </a:ext>
                  </a:extLst>
                </a:gridCol>
                <a:gridCol w="1061386">
                  <a:extLst>
                    <a:ext uri="{9D8B030D-6E8A-4147-A177-3AD203B41FA5}">
                      <a16:colId xmlns:a16="http://schemas.microsoft.com/office/drawing/2014/main" val="20003"/>
                    </a:ext>
                  </a:extLst>
                </a:gridCol>
              </a:tblGrid>
              <a:tr h="1053784">
                <a:tc>
                  <a:txBody>
                    <a:bodyPr/>
                    <a:lstStyle/>
                    <a:p>
                      <a:r>
                        <a:rPr lang="en-US" sz="1800" dirty="0"/>
                        <a:t>Module</a:t>
                      </a:r>
                    </a:p>
                  </a:txBody>
                  <a:tcPr marT="45721" marB="45721" anchor="ctr"/>
                </a:tc>
                <a:tc>
                  <a:txBody>
                    <a:bodyPr/>
                    <a:lstStyle/>
                    <a:p>
                      <a:r>
                        <a:rPr lang="en-US" sz="1800" dirty="0"/>
                        <a:t>Course</a:t>
                      </a:r>
                      <a:r>
                        <a:rPr lang="en-US" sz="1800" baseline="0" dirty="0"/>
                        <a:t> </a:t>
                      </a:r>
                      <a:r>
                        <a:rPr lang="en-US" sz="1800" dirty="0"/>
                        <a:t>Unit</a:t>
                      </a:r>
                    </a:p>
                  </a:txBody>
                  <a:tcPr marT="45721" marB="45721" anchor="ctr"/>
                </a:tc>
                <a:tc>
                  <a:txBody>
                    <a:bodyPr/>
                    <a:lstStyle/>
                    <a:p>
                      <a:r>
                        <a:rPr lang="en-US" sz="1800" dirty="0"/>
                        <a:t>No. of Weeks</a:t>
                      </a:r>
                      <a:r>
                        <a:rPr lang="en-US" sz="1800" baseline="0" dirty="0"/>
                        <a:t> </a:t>
                      </a:r>
                      <a:endParaRPr lang="en-US" sz="1800" dirty="0"/>
                    </a:p>
                  </a:txBody>
                  <a:tcPr marT="45721" marB="45721" anchor="ctr"/>
                </a:tc>
                <a:tc>
                  <a:txBody>
                    <a:bodyPr/>
                    <a:lstStyle/>
                    <a:p>
                      <a:r>
                        <a:rPr lang="en-US" sz="1800" dirty="0"/>
                        <a:t>Contact Hours</a:t>
                      </a:r>
                    </a:p>
                  </a:txBody>
                  <a:tcPr marT="45721" marB="45721" anchor="ctr"/>
                </a:tc>
                <a:extLst>
                  <a:ext uri="{0D108BD9-81ED-4DB2-BD59-A6C34878D82A}">
                    <a16:rowId xmlns:a16="http://schemas.microsoft.com/office/drawing/2014/main" val="10000"/>
                  </a:ext>
                </a:extLst>
              </a:tr>
              <a:tr h="611172">
                <a:tc>
                  <a:txBody>
                    <a:bodyPr/>
                    <a:lstStyle/>
                    <a:p>
                      <a:pPr marL="0" indent="0">
                        <a:buFont typeface="+mj-lt"/>
                        <a:buNone/>
                      </a:pPr>
                      <a:r>
                        <a:rPr lang="en-US" sz="1800" dirty="0"/>
                        <a:t>1</a:t>
                      </a:r>
                    </a:p>
                  </a:txBody>
                  <a:tcPr marT="45721" marB="45721" anchor="ct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t> Lecture_1_</a:t>
                      </a:r>
                      <a:r>
                        <a:rPr lang="en-US" dirty="0">
                          <a:solidFill>
                            <a:srgbClr val="000000"/>
                          </a:solidFill>
                        </a:rPr>
                        <a:t>D</a:t>
                      </a:r>
                      <a:r>
                        <a:rPr lang="en-US" sz="1800" dirty="0">
                          <a:solidFill>
                            <a:srgbClr val="000000"/>
                          </a:solidFill>
                          <a:effectLst/>
                        </a:rPr>
                        <a:t>ifferential </a:t>
                      </a:r>
                      <a:r>
                        <a:rPr lang="en-US" sz="1800" kern="1200" dirty="0">
                          <a:solidFill>
                            <a:srgbClr val="000000"/>
                          </a:solidFill>
                          <a:effectLst/>
                        </a:rPr>
                        <a:t>Equations: Part 1</a:t>
                      </a:r>
                      <a:endParaRPr lang="en-US" sz="1800" kern="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T="45721" marB="45721" anchor="ctr"/>
                </a:tc>
                <a:tc>
                  <a:txBody>
                    <a:bodyPr/>
                    <a:lstStyle/>
                    <a:p>
                      <a:pPr algn="ctr"/>
                      <a:r>
                        <a:rPr lang="en-US" sz="1800" dirty="0"/>
                        <a:t>1</a:t>
                      </a:r>
                      <a:r>
                        <a:rPr lang="en-US" sz="1800" baseline="30000" dirty="0"/>
                        <a:t>st</a:t>
                      </a:r>
                      <a:endParaRPr lang="en-US" sz="1800" dirty="0"/>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01"/>
                  </a:ext>
                </a:extLst>
              </a:tr>
              <a:tr h="602164">
                <a:tc>
                  <a:txBody>
                    <a:bodyPr/>
                    <a:lstStyle/>
                    <a:p>
                      <a:pPr marL="0" indent="0">
                        <a:buFont typeface="+mj-lt"/>
                        <a:buNone/>
                      </a:pPr>
                      <a:r>
                        <a:rPr lang="en-US" sz="1800" dirty="0"/>
                        <a:t>2</a:t>
                      </a:r>
                    </a:p>
                  </a:txBody>
                  <a:tcPr marT="45721" marB="45721" anchor="ct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t>Lecture_2_</a:t>
                      </a:r>
                      <a:r>
                        <a:rPr lang="en-US" dirty="0">
                          <a:solidFill>
                            <a:srgbClr val="000000"/>
                          </a:solidFill>
                        </a:rPr>
                        <a:t>D</a:t>
                      </a:r>
                      <a:r>
                        <a:rPr lang="en-US" sz="1800" dirty="0">
                          <a:solidFill>
                            <a:srgbClr val="000000"/>
                          </a:solidFill>
                          <a:effectLst/>
                        </a:rPr>
                        <a:t>ifferential </a:t>
                      </a:r>
                      <a:r>
                        <a:rPr lang="en-US" sz="1800" kern="1200" dirty="0">
                          <a:solidFill>
                            <a:srgbClr val="000000"/>
                          </a:solidFill>
                          <a:effectLst/>
                        </a:rPr>
                        <a:t>Equations: Part 2</a:t>
                      </a:r>
                      <a:endParaRPr lang="en-US" sz="1800" kern="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T="45721" marB="45721" anchor="ctr"/>
                </a:tc>
                <a:tc>
                  <a:txBody>
                    <a:bodyPr/>
                    <a:lstStyle/>
                    <a:p>
                      <a:pPr algn="ctr"/>
                      <a:r>
                        <a:rPr lang="en-US" sz="1800" baseline="0" dirty="0"/>
                        <a:t>2</a:t>
                      </a:r>
                      <a:r>
                        <a:rPr lang="en-US" sz="1800" baseline="30000" dirty="0"/>
                        <a:t>nd</a:t>
                      </a:r>
                      <a:r>
                        <a:rPr lang="en-US" sz="1800" baseline="0" dirty="0"/>
                        <a:t>  </a:t>
                      </a:r>
                      <a:r>
                        <a:rPr lang="en-US" sz="1800" dirty="0"/>
                        <a:t> </a:t>
                      </a:r>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02"/>
                  </a:ext>
                </a:extLst>
              </a:tr>
              <a:tr h="748909">
                <a:tc>
                  <a:txBody>
                    <a:bodyPr/>
                    <a:lstStyle/>
                    <a:p>
                      <a:pPr marL="0" indent="0">
                        <a:buFont typeface="+mj-lt"/>
                        <a:buNone/>
                      </a:pPr>
                      <a:r>
                        <a:rPr lang="en-US" sz="1800" dirty="0"/>
                        <a:t>3</a:t>
                      </a:r>
                    </a:p>
                  </a:txBody>
                  <a:tcPr marT="45721" marB="45721"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Lecture_3_</a:t>
                      </a:r>
                      <a:r>
                        <a:rPr lang="en-US" dirty="0">
                          <a:solidFill>
                            <a:srgbClr val="000000"/>
                          </a:solidFill>
                        </a:rPr>
                        <a:t>D</a:t>
                      </a:r>
                      <a:r>
                        <a:rPr lang="en-US" sz="1800" dirty="0">
                          <a:solidFill>
                            <a:srgbClr val="000000"/>
                          </a:solidFill>
                          <a:effectLst/>
                        </a:rPr>
                        <a:t>ifferential </a:t>
                      </a:r>
                      <a:r>
                        <a:rPr lang="en-US" sz="1800" kern="1200" dirty="0">
                          <a:solidFill>
                            <a:srgbClr val="000000"/>
                          </a:solidFill>
                          <a:effectLst/>
                        </a:rPr>
                        <a:t>Equations: Part 3</a:t>
                      </a:r>
                      <a:endParaRPr lang="en-US" sz="1800" kern="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T="45721" marB="45721" anchor="ctr"/>
                </a:tc>
                <a:tc>
                  <a:txBody>
                    <a:bodyPr/>
                    <a:lstStyle/>
                    <a:p>
                      <a:pPr algn="ctr"/>
                      <a:r>
                        <a:rPr lang="en-US" sz="1800" dirty="0"/>
                        <a:t>3 </a:t>
                      </a:r>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03"/>
                  </a:ext>
                </a:extLst>
              </a:tr>
              <a:tr h="627250">
                <a:tc>
                  <a:txBody>
                    <a:bodyPr/>
                    <a:lstStyle/>
                    <a:p>
                      <a:pPr marL="0" indent="0">
                        <a:buFont typeface="+mj-lt"/>
                        <a:buNone/>
                      </a:pPr>
                      <a:r>
                        <a:rPr lang="en-US" sz="1800"/>
                        <a:t>4</a:t>
                      </a:r>
                      <a:endParaRPr lang="en-US" sz="1800" dirty="0"/>
                    </a:p>
                  </a:txBody>
                  <a:tcPr marT="45721" marB="45721"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Lecture_4_</a:t>
                      </a:r>
                      <a:r>
                        <a:rPr lang="en-US" sz="1800" kern="1200" dirty="0">
                          <a:solidFill>
                            <a:srgbClr val="000000"/>
                          </a:solidFill>
                          <a:effectLst/>
                        </a:rPr>
                        <a:t>Fourier series and Fourier transform (FT)</a:t>
                      </a:r>
                      <a:endParaRPr lang="en-US" sz="1800" kern="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T="45721" marB="45721" anchor="ctr"/>
                </a:tc>
                <a:tc>
                  <a:txBody>
                    <a:bodyPr/>
                    <a:lstStyle/>
                    <a:p>
                      <a:pPr algn="ctr"/>
                      <a:r>
                        <a:rPr lang="en-US" sz="1800" dirty="0"/>
                        <a:t>4</a:t>
                      </a:r>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04"/>
                  </a:ext>
                </a:extLst>
              </a:tr>
              <a:tr h="611172">
                <a:tc>
                  <a:txBody>
                    <a:bodyPr/>
                    <a:lstStyle/>
                    <a:p>
                      <a:pPr marL="0" indent="0">
                        <a:buFont typeface="+mj-lt"/>
                        <a:buNone/>
                      </a:pPr>
                      <a:r>
                        <a:rPr lang="en-US" sz="1800" dirty="0"/>
                        <a:t>5</a:t>
                      </a:r>
                    </a:p>
                  </a:txBody>
                  <a:tcPr marT="45721" marB="45721"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t>Lecture_5_</a:t>
                      </a:r>
                      <a:r>
                        <a:rPr lang="en-US" sz="1800" dirty="0">
                          <a:solidFill>
                            <a:srgbClr val="000000"/>
                          </a:solidFill>
                          <a:effectLst/>
                        </a:rPr>
                        <a:t>Discrete Fourier transform (DFT).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T="45721" marB="45721" anchor="ctr"/>
                </a:tc>
                <a:tc>
                  <a:txBody>
                    <a:bodyPr/>
                    <a:lstStyle/>
                    <a:p>
                      <a:pPr algn="ctr"/>
                      <a:r>
                        <a:rPr lang="en-US" sz="1800" dirty="0"/>
                        <a:t>5</a:t>
                      </a:r>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05"/>
                  </a:ext>
                </a:extLst>
              </a:tr>
            </a:tbl>
          </a:graphicData>
        </a:graphic>
      </p:graphicFrame>
      <p:sp>
        <p:nvSpPr>
          <p:cNvPr id="11" name="TextBox 6"/>
          <p:cNvSpPr txBox="1">
            <a:spLocks noChangeArrowheads="1"/>
          </p:cNvSpPr>
          <p:nvPr/>
        </p:nvSpPr>
        <p:spPr bwMode="auto">
          <a:xfrm>
            <a:off x="778623" y="378251"/>
            <a:ext cx="87630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976313" lvl="1">
              <a:defRPr/>
            </a:pPr>
            <a:r>
              <a:rPr lang="en-US" sz="3600" dirty="0"/>
              <a:t>Lecture Structure</a:t>
            </a:r>
          </a:p>
        </p:txBody>
      </p:sp>
      <p:sp>
        <p:nvSpPr>
          <p:cNvPr id="13" name="Slide Number Placeholder 12"/>
          <p:cNvSpPr>
            <a:spLocks noGrp="1"/>
          </p:cNvSpPr>
          <p:nvPr>
            <p:ph type="sldNum" sz="quarter" idx="12"/>
          </p:nvPr>
        </p:nvSpPr>
        <p:spPr/>
        <p:txBody>
          <a:bodyPr/>
          <a:lstStyle/>
          <a:p>
            <a:fld id="{FDED41F8-FC0F-4085-8150-313B6CF05213}" type="slidenum">
              <a:rPr lang="en-US" smtClean="0"/>
              <a:t>9</a:t>
            </a:fld>
            <a:endParaRPr lang="en-US"/>
          </a:p>
        </p:txBody>
      </p:sp>
      <p:pic>
        <p:nvPicPr>
          <p:cNvPr id="2" name="Graphic 21">
            <a:extLst>
              <a:ext uri="{FF2B5EF4-FFF2-40B4-BE49-F238E27FC236}">
                <a16:creationId xmlns:a16="http://schemas.microsoft.com/office/drawing/2014/main" id="{888C915A-812C-DAB2-A25F-055F843415C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A27432C3-6D1E-AEF9-7F37-4214668EC81B}"/>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3929445"/>
      </p:ext>
    </p:extLst>
  </p:cSld>
  <p:clrMapOvr>
    <a:masterClrMapping/>
  </p:clrMapOvr>
  <mc:AlternateContent xmlns:mc="http://schemas.openxmlformats.org/markup-compatibility/2006" xmlns:p14="http://schemas.microsoft.com/office/powerpoint/2010/main">
    <mc:Choice Requires="p14">
      <p:transition spd="slow" p14:dur="2000" advTm="147862"/>
    </mc:Choice>
    <mc:Fallback xmlns="">
      <p:transition spd="slow" advTm="147862"/>
    </mc:Fallback>
  </mc:AlternateContent>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5339923"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Units of Course Contents</a:t>
            </a:r>
          </a:p>
        </p:txBody>
      </p:sp>
      <p:graphicFrame>
        <p:nvGraphicFramePr>
          <p:cNvPr id="10" name="Table 9"/>
          <p:cNvGraphicFramePr>
            <a:graphicFrameLocks noGrp="1"/>
          </p:cNvGraphicFramePr>
          <p:nvPr>
            <p:extLst>
              <p:ext uri="{D42A27DB-BD31-4B8C-83A1-F6EECF244321}">
                <p14:modId xmlns:p14="http://schemas.microsoft.com/office/powerpoint/2010/main" val="1839186210"/>
              </p:ext>
            </p:extLst>
          </p:nvPr>
        </p:nvGraphicFramePr>
        <p:xfrm>
          <a:off x="1054555" y="1231949"/>
          <a:ext cx="10223045" cy="4376687"/>
        </p:xfrm>
        <a:graphic>
          <a:graphicData uri="http://schemas.openxmlformats.org/drawingml/2006/table">
            <a:tbl>
              <a:tblPr firstRow="1" bandRow="1">
                <a:tableStyleId>{5940675A-B579-460E-94D1-54222C63F5DA}</a:tableStyleId>
              </a:tblPr>
              <a:tblGrid>
                <a:gridCol w="1022305">
                  <a:extLst>
                    <a:ext uri="{9D8B030D-6E8A-4147-A177-3AD203B41FA5}">
                      <a16:colId xmlns:a16="http://schemas.microsoft.com/office/drawing/2014/main" val="20000"/>
                    </a:ext>
                  </a:extLst>
                </a:gridCol>
                <a:gridCol w="6983693">
                  <a:extLst>
                    <a:ext uri="{9D8B030D-6E8A-4147-A177-3AD203B41FA5}">
                      <a16:colId xmlns:a16="http://schemas.microsoft.com/office/drawing/2014/main" val="20001"/>
                    </a:ext>
                  </a:extLst>
                </a:gridCol>
                <a:gridCol w="1147691">
                  <a:extLst>
                    <a:ext uri="{9D8B030D-6E8A-4147-A177-3AD203B41FA5}">
                      <a16:colId xmlns:a16="http://schemas.microsoft.com/office/drawing/2014/main" val="20002"/>
                    </a:ext>
                  </a:extLst>
                </a:gridCol>
                <a:gridCol w="1069356">
                  <a:extLst>
                    <a:ext uri="{9D8B030D-6E8A-4147-A177-3AD203B41FA5}">
                      <a16:colId xmlns:a16="http://schemas.microsoft.com/office/drawing/2014/main" val="20003"/>
                    </a:ext>
                  </a:extLst>
                </a:gridCol>
              </a:tblGrid>
              <a:tr h="1079211">
                <a:tc>
                  <a:txBody>
                    <a:bodyPr/>
                    <a:lstStyle/>
                    <a:p>
                      <a:r>
                        <a:rPr lang="en-US" sz="1800" dirty="0"/>
                        <a:t>Module</a:t>
                      </a:r>
                    </a:p>
                  </a:txBody>
                  <a:tcPr marT="45721" marB="45721" anchor="ctr"/>
                </a:tc>
                <a:tc>
                  <a:txBody>
                    <a:bodyPr/>
                    <a:lstStyle/>
                    <a:p>
                      <a:r>
                        <a:rPr lang="en-US" sz="1800" dirty="0"/>
                        <a:t>Course</a:t>
                      </a:r>
                      <a:r>
                        <a:rPr lang="en-US" sz="1800" baseline="0" dirty="0"/>
                        <a:t> </a:t>
                      </a:r>
                      <a:r>
                        <a:rPr lang="en-US" sz="1800" dirty="0"/>
                        <a:t>Unit</a:t>
                      </a:r>
                    </a:p>
                  </a:txBody>
                  <a:tcPr marT="45721" marB="45721" anchor="ctr"/>
                </a:tc>
                <a:tc>
                  <a:txBody>
                    <a:bodyPr/>
                    <a:lstStyle/>
                    <a:p>
                      <a:r>
                        <a:rPr lang="en-US" sz="1800" dirty="0" err="1"/>
                        <a:t>No.of</a:t>
                      </a:r>
                      <a:r>
                        <a:rPr lang="en-US" sz="1800" dirty="0"/>
                        <a:t>. Weeks</a:t>
                      </a:r>
                      <a:r>
                        <a:rPr lang="en-US" sz="1800" baseline="0" dirty="0"/>
                        <a:t> </a:t>
                      </a:r>
                      <a:endParaRPr lang="en-US" sz="1800" dirty="0"/>
                    </a:p>
                  </a:txBody>
                  <a:tcPr marT="45721" marB="45721" anchor="ctr"/>
                </a:tc>
                <a:tc>
                  <a:txBody>
                    <a:bodyPr/>
                    <a:lstStyle/>
                    <a:p>
                      <a:r>
                        <a:rPr lang="en-US" sz="1800" dirty="0"/>
                        <a:t>Contact Hours</a:t>
                      </a:r>
                    </a:p>
                  </a:txBody>
                  <a:tcPr marT="45721" marB="45721" anchor="ctr"/>
                </a:tc>
                <a:extLst>
                  <a:ext uri="{0D108BD9-81ED-4DB2-BD59-A6C34878D82A}">
                    <a16:rowId xmlns:a16="http://schemas.microsoft.com/office/drawing/2014/main" val="10000"/>
                  </a:ext>
                </a:extLst>
              </a:tr>
              <a:tr h="793800">
                <a:tc>
                  <a:txBody>
                    <a:bodyPr/>
                    <a:lstStyle/>
                    <a:p>
                      <a:pPr marL="0" indent="0">
                        <a:buFont typeface="+mj-lt"/>
                        <a:buNone/>
                      </a:pPr>
                      <a:r>
                        <a:rPr lang="en-US" sz="1800" dirty="0"/>
                        <a:t>6</a:t>
                      </a:r>
                    </a:p>
                  </a:txBody>
                  <a:tcPr marT="45721" marB="45721" anchor="ct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t>Lecture_6_</a:t>
                      </a:r>
                      <a:r>
                        <a:rPr lang="en-US" sz="1800" dirty="0">
                          <a:solidFill>
                            <a:srgbClr val="000000"/>
                          </a:solidFill>
                          <a:effectLst/>
                        </a:rPr>
                        <a:t>Fast Fourier </a:t>
                      </a:r>
                      <a:r>
                        <a:rPr lang="ar-SA" sz="1800" dirty="0">
                          <a:solidFill>
                            <a:srgbClr val="000000"/>
                          </a:solidFill>
                          <a:effectLst/>
                        </a:rPr>
                        <a:t>‎</a:t>
                      </a:r>
                      <a:r>
                        <a:rPr lang="en-US" sz="1800" dirty="0">
                          <a:solidFill>
                            <a:srgbClr val="000000"/>
                          </a:solidFill>
                          <a:effectLst/>
                        </a:rPr>
                        <a:t>transform(FFT)</a:t>
                      </a:r>
                      <a:endParaRPr lang="en-US" sz="1800" dirty="0">
                        <a:effectLst/>
                        <a:latin typeface="Calibri" panose="020F0502020204030204" pitchFamily="34" charset="0"/>
                        <a:ea typeface="Calibri" panose="020F0502020204030204" pitchFamily="34" charset="0"/>
                        <a:cs typeface="Arial" panose="020B0604020202020204" pitchFamily="34" charset="0"/>
                      </a:endParaRPr>
                    </a:p>
                  </a:txBody>
                  <a:tcPr marT="45721" marB="45721" anchor="ctr"/>
                </a:tc>
                <a:tc>
                  <a:txBody>
                    <a:bodyPr/>
                    <a:lstStyle/>
                    <a:p>
                      <a:pPr algn="ctr"/>
                      <a:r>
                        <a:rPr lang="en-US" sz="1800" dirty="0"/>
                        <a:t>6 </a:t>
                      </a:r>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06"/>
                  </a:ext>
                </a:extLst>
              </a:tr>
              <a:tr h="625919">
                <a:tc>
                  <a:txBody>
                    <a:bodyPr/>
                    <a:lstStyle/>
                    <a:p>
                      <a:pPr marL="0" indent="0">
                        <a:buFont typeface="+mj-lt"/>
                        <a:buNone/>
                      </a:pPr>
                      <a:r>
                        <a:rPr lang="en-US" sz="1800" dirty="0"/>
                        <a:t>7</a:t>
                      </a:r>
                    </a:p>
                  </a:txBody>
                  <a:tcPr marT="45721" marB="45721" anchor="ct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t>Lecture_7_</a:t>
                      </a:r>
                      <a:r>
                        <a:rPr lang="en-US" sz="1800" dirty="0">
                          <a:solidFill>
                            <a:srgbClr val="000000"/>
                          </a:solidFill>
                          <a:effectLst/>
                        </a:rPr>
                        <a:t>Applications in computer science using MATLAB: Part 1</a:t>
                      </a:r>
                      <a:endParaRPr lang="en-US" sz="1800" kern="1200" dirty="0">
                        <a:solidFill>
                          <a:schemeClr val="dk1"/>
                        </a:solidFill>
                        <a:effectLst/>
                        <a:latin typeface="+mn-lt"/>
                        <a:ea typeface="+mn-ea"/>
                        <a:cs typeface="+mn-cs"/>
                      </a:endParaRPr>
                    </a:p>
                  </a:txBody>
                  <a:tcPr marT="45721" marB="45721" anchor="ctr"/>
                </a:tc>
                <a:tc>
                  <a:txBody>
                    <a:bodyPr/>
                    <a:lstStyle/>
                    <a:p>
                      <a:pPr algn="ctr"/>
                      <a:r>
                        <a:rPr lang="en-US" sz="1800" dirty="0"/>
                        <a:t>7</a:t>
                      </a:r>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07"/>
                  </a:ext>
                </a:extLst>
              </a:tr>
              <a:tr h="625919">
                <a:tc>
                  <a:txBody>
                    <a:bodyPr/>
                    <a:lstStyle/>
                    <a:p>
                      <a:pPr marL="0" indent="0">
                        <a:buFont typeface="+mj-lt"/>
                        <a:buNone/>
                      </a:pPr>
                      <a:r>
                        <a:rPr lang="en-US" sz="1800" dirty="0"/>
                        <a:t>8</a:t>
                      </a:r>
                    </a:p>
                  </a:txBody>
                  <a:tcPr marT="45721" marB="45721" anchor="ct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t>Lecture_8_</a:t>
                      </a:r>
                      <a:r>
                        <a:rPr lang="en-US" sz="1800" kern="1200" dirty="0">
                          <a:solidFill>
                            <a:srgbClr val="000000"/>
                          </a:solidFill>
                          <a:effectLst/>
                        </a:rPr>
                        <a:t>Applications in computer </a:t>
                      </a:r>
                      <a:r>
                        <a:rPr lang="en-US" sz="1800" dirty="0">
                          <a:solidFill>
                            <a:srgbClr val="000000"/>
                          </a:solidFill>
                          <a:effectLst/>
                        </a:rPr>
                        <a:t>science using MATLAB: Part 2</a:t>
                      </a:r>
                      <a:endParaRPr lang="en-US" sz="1800" kern="1200" dirty="0">
                        <a:solidFill>
                          <a:schemeClr val="dk1"/>
                        </a:solidFill>
                        <a:effectLst/>
                        <a:latin typeface="+mn-lt"/>
                        <a:ea typeface="+mn-ea"/>
                        <a:cs typeface="+mn-cs"/>
                      </a:endParaRPr>
                    </a:p>
                  </a:txBody>
                  <a:tcPr marT="45721" marB="45721" anchor="ctr"/>
                </a:tc>
                <a:tc>
                  <a:txBody>
                    <a:bodyPr/>
                    <a:lstStyle/>
                    <a:p>
                      <a:pPr algn="ctr"/>
                      <a:r>
                        <a:rPr lang="en-US" sz="1800" dirty="0"/>
                        <a:t>8</a:t>
                      </a:r>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08"/>
                  </a:ext>
                </a:extLst>
              </a:tr>
              <a:tr h="625919">
                <a:tc>
                  <a:txBody>
                    <a:bodyPr/>
                    <a:lstStyle/>
                    <a:p>
                      <a:pPr marL="0" indent="0">
                        <a:buFont typeface="+mj-lt"/>
                        <a:buNone/>
                      </a:pPr>
                      <a:r>
                        <a:rPr lang="en-US" sz="1800" dirty="0"/>
                        <a:t>9</a:t>
                      </a:r>
                    </a:p>
                  </a:txBody>
                  <a:tcPr marT="45721" marB="45721" anchor="ct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t>Lecture_9_</a:t>
                      </a:r>
                      <a:r>
                        <a:rPr lang="en-US" sz="1800" dirty="0">
                          <a:solidFill>
                            <a:srgbClr val="000000"/>
                          </a:solidFill>
                          <a:effectLst/>
                        </a:rPr>
                        <a:t>Applications in computer science using MATLAB: Part 3</a:t>
                      </a:r>
                      <a:endParaRPr lang="en-US" sz="1800" kern="1200" dirty="0">
                        <a:solidFill>
                          <a:schemeClr val="dk1"/>
                        </a:solidFill>
                        <a:effectLst/>
                        <a:latin typeface="+mn-lt"/>
                        <a:ea typeface="+mn-ea"/>
                        <a:cs typeface="+mn-cs"/>
                      </a:endParaRPr>
                    </a:p>
                  </a:txBody>
                  <a:tcPr marT="45721" marB="45721" anchor="ctr"/>
                </a:tc>
                <a:tc>
                  <a:txBody>
                    <a:bodyPr/>
                    <a:lstStyle/>
                    <a:p>
                      <a:pPr algn="ctr"/>
                      <a:r>
                        <a:rPr lang="en-US" sz="1800" dirty="0"/>
                        <a:t>9</a:t>
                      </a:r>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09"/>
                  </a:ext>
                </a:extLst>
              </a:tr>
              <a:tr h="625919">
                <a:tc>
                  <a:txBody>
                    <a:bodyPr/>
                    <a:lstStyle/>
                    <a:p>
                      <a:pPr marL="0" indent="0">
                        <a:buFont typeface="+mj-lt"/>
                        <a:buNone/>
                      </a:pPr>
                      <a:r>
                        <a:rPr lang="en-US" sz="1800" dirty="0"/>
                        <a:t>10</a:t>
                      </a:r>
                    </a:p>
                  </a:txBody>
                  <a:tcPr marT="45721" marB="45721" anchor="ct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1800" dirty="0"/>
                        <a:t>Lecture_10_</a:t>
                      </a:r>
                      <a:r>
                        <a:rPr lang="en-US" sz="1800" kern="1200" dirty="0">
                          <a:solidFill>
                            <a:srgbClr val="000000"/>
                          </a:solidFill>
                          <a:effectLst/>
                        </a:rPr>
                        <a:t>Interpolating polynomial and least </a:t>
                      </a:r>
                      <a:r>
                        <a:rPr lang="ar-SA" sz="1800" kern="1200" dirty="0">
                          <a:solidFill>
                            <a:srgbClr val="000000"/>
                          </a:solidFill>
                          <a:effectLst/>
                        </a:rPr>
                        <a:t>‎</a:t>
                      </a:r>
                      <a:r>
                        <a:rPr lang="en-US" sz="1800" kern="1200" dirty="0">
                          <a:solidFill>
                            <a:srgbClr val="000000"/>
                          </a:solidFill>
                          <a:effectLst/>
                        </a:rPr>
                        <a:t>squares</a:t>
                      </a:r>
                      <a:endParaRPr lang="en-US" sz="1800" kern="12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T="45721" marB="45721" anchor="ctr"/>
                </a:tc>
                <a:tc>
                  <a:txBody>
                    <a:bodyPr/>
                    <a:lstStyle/>
                    <a:p>
                      <a:pPr algn="ctr"/>
                      <a:r>
                        <a:rPr lang="en-US" sz="1800" dirty="0"/>
                        <a:t>10</a:t>
                      </a:r>
                    </a:p>
                  </a:txBody>
                  <a:tcPr marT="45721" marB="45721" anchor="ctr"/>
                </a:tc>
                <a:tc>
                  <a:txBody>
                    <a:bodyPr/>
                    <a:lstStyle/>
                    <a:p>
                      <a:pPr algn="ctr"/>
                      <a:r>
                        <a:rPr lang="en-US" sz="1800" dirty="0"/>
                        <a:t>3</a:t>
                      </a:r>
                    </a:p>
                  </a:txBody>
                  <a:tcPr marT="45721" marB="45721" anchor="ctr"/>
                </a:tc>
                <a:extLst>
                  <a:ext uri="{0D108BD9-81ED-4DB2-BD59-A6C34878D82A}">
                    <a16:rowId xmlns:a16="http://schemas.microsoft.com/office/drawing/2014/main" val="10010"/>
                  </a:ext>
                </a:extLst>
              </a:tr>
            </a:tbl>
          </a:graphicData>
        </a:graphic>
      </p:graphicFrame>
      <p:sp>
        <p:nvSpPr>
          <p:cNvPr id="11" name="TextBox 6"/>
          <p:cNvSpPr txBox="1">
            <a:spLocks noChangeArrowheads="1"/>
          </p:cNvSpPr>
          <p:nvPr/>
        </p:nvSpPr>
        <p:spPr bwMode="auto">
          <a:xfrm>
            <a:off x="762000" y="208527"/>
            <a:ext cx="877962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marL="976313" lvl="1">
              <a:defRPr/>
            </a:pPr>
            <a:r>
              <a:rPr lang="en-US" sz="3600" dirty="0"/>
              <a:t>Lecture Structure</a:t>
            </a:r>
          </a:p>
        </p:txBody>
      </p:sp>
      <p:sp>
        <p:nvSpPr>
          <p:cNvPr id="13" name="Slide Number Placeholder 12"/>
          <p:cNvSpPr>
            <a:spLocks noGrp="1"/>
          </p:cNvSpPr>
          <p:nvPr>
            <p:ph type="sldNum" sz="quarter" idx="12"/>
          </p:nvPr>
        </p:nvSpPr>
        <p:spPr/>
        <p:txBody>
          <a:bodyPr/>
          <a:lstStyle/>
          <a:p>
            <a:fld id="{FDED41F8-FC0F-4085-8150-313B6CF05213}" type="slidenum">
              <a:rPr lang="en-US" smtClean="0"/>
              <a:t>10</a:t>
            </a:fld>
            <a:endParaRPr lang="en-US"/>
          </a:p>
        </p:txBody>
      </p:sp>
      <p:pic>
        <p:nvPicPr>
          <p:cNvPr id="2" name="Graphic 21">
            <a:extLst>
              <a:ext uri="{FF2B5EF4-FFF2-40B4-BE49-F238E27FC236}">
                <a16:creationId xmlns:a16="http://schemas.microsoft.com/office/drawing/2014/main" id="{888C915A-812C-DAB2-A25F-055F843415C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0F80D947-E4FA-CB79-561F-B46F513A369E}"/>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5166987"/>
      </p:ext>
    </p:extLst>
  </p:cSld>
  <p:clrMapOvr>
    <a:masterClrMapping/>
  </p:clrMapOvr>
  <mc:AlternateContent xmlns:mc="http://schemas.openxmlformats.org/markup-compatibility/2006" xmlns:p14="http://schemas.microsoft.com/office/powerpoint/2010/main">
    <mc:Choice Requires="p14">
      <p:transition spd="slow" p14:dur="2000" advTm="60463"/>
    </mc:Choice>
    <mc:Fallback xmlns="">
      <p:transition spd="slow" advTm="60463"/>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4051109" cy="523220"/>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Course Information</a:t>
            </a:r>
          </a:p>
        </p:txBody>
      </p:sp>
      <p:sp>
        <p:nvSpPr>
          <p:cNvPr id="13" name="Slide Number Placeholder 12"/>
          <p:cNvSpPr>
            <a:spLocks noGrp="1"/>
          </p:cNvSpPr>
          <p:nvPr>
            <p:ph type="sldNum" sz="quarter" idx="12"/>
          </p:nvPr>
        </p:nvSpPr>
        <p:spPr/>
        <p:txBody>
          <a:bodyPr/>
          <a:lstStyle/>
          <a:p>
            <a:fld id="{FDED41F8-FC0F-4085-8150-313B6CF05213}" type="slidenum">
              <a:rPr lang="en-US" smtClean="0"/>
              <a:t>11</a:t>
            </a:fld>
            <a:endParaRPr lang="en-US"/>
          </a:p>
        </p:txBody>
      </p:sp>
      <p:sp>
        <p:nvSpPr>
          <p:cNvPr id="16" name="Rectangle 15">
            <a:extLst>
              <a:ext uri="{FF2B5EF4-FFF2-40B4-BE49-F238E27FC236}">
                <a16:creationId xmlns:a16="http://schemas.microsoft.com/office/drawing/2014/main" id="{2E0C9977-69D3-30C2-EF43-50E13AC6F614}"/>
              </a:ext>
            </a:extLst>
          </p:cNvPr>
          <p:cNvSpPr>
            <a:spLocks noGrp="1" noChangeArrowheads="1"/>
          </p:cNvSpPr>
          <p:nvPr/>
        </p:nvSpPr>
        <p:spPr>
          <a:xfrm>
            <a:off x="2013324" y="2112104"/>
            <a:ext cx="5978430" cy="333219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nSpc>
                <a:spcPct val="90000"/>
              </a:lnSpc>
              <a:buNone/>
            </a:pPr>
            <a:r>
              <a:rPr lang="en-GB" sz="3200" dirty="0">
                <a:solidFill>
                  <a:schemeClr val="tx1"/>
                </a:solidFill>
              </a:rPr>
              <a:t>Short Exam</a:t>
            </a:r>
          </a:p>
          <a:p>
            <a:pPr marL="457200" lvl="1" indent="0">
              <a:lnSpc>
                <a:spcPct val="90000"/>
              </a:lnSpc>
              <a:buNone/>
            </a:pPr>
            <a:r>
              <a:rPr lang="en-US" sz="2800" dirty="0">
                <a:solidFill>
                  <a:schemeClr val="tx1"/>
                </a:solidFill>
              </a:rPr>
              <a:t>80</a:t>
            </a:r>
            <a:r>
              <a:rPr lang="en-GB" sz="2800" dirty="0">
                <a:solidFill>
                  <a:schemeClr val="tx1"/>
                </a:solidFill>
              </a:rPr>
              <a:t>% mark</a:t>
            </a:r>
            <a:r>
              <a:rPr lang="en-US" sz="2800" dirty="0">
                <a:solidFill>
                  <a:schemeClr val="tx1"/>
                </a:solidFill>
              </a:rPr>
              <a:t>s</a:t>
            </a:r>
            <a:endParaRPr lang="en-GB" sz="2800" dirty="0">
              <a:solidFill>
                <a:schemeClr val="tx1"/>
              </a:solidFill>
            </a:endParaRPr>
          </a:p>
          <a:p>
            <a:pPr marL="914400" lvl="2" indent="0">
              <a:lnSpc>
                <a:spcPct val="90000"/>
              </a:lnSpc>
              <a:buNone/>
            </a:pPr>
            <a:r>
              <a:rPr lang="en-GB" sz="2400" dirty="0">
                <a:solidFill>
                  <a:schemeClr val="tx1"/>
                </a:solidFill>
              </a:rPr>
              <a:t>Count of short Exam 10 (Weekly)</a:t>
            </a:r>
          </a:p>
          <a:p>
            <a:pPr marL="914400" lvl="2" indent="0">
              <a:lnSpc>
                <a:spcPct val="90000"/>
              </a:lnSpc>
              <a:buNone/>
            </a:pPr>
            <a:r>
              <a:rPr lang="en-GB" sz="2400" dirty="0">
                <a:solidFill>
                  <a:schemeClr val="tx1"/>
                </a:solidFill>
              </a:rPr>
              <a:t>8 Marks for each of short Exam. </a:t>
            </a:r>
          </a:p>
          <a:p>
            <a:pPr marL="914400" lvl="2" indent="0">
              <a:lnSpc>
                <a:spcPct val="90000"/>
              </a:lnSpc>
              <a:buNone/>
            </a:pPr>
            <a:endParaRPr lang="en-GB" sz="2400" dirty="0">
              <a:solidFill>
                <a:schemeClr val="tx1"/>
              </a:solidFill>
            </a:endParaRPr>
          </a:p>
        </p:txBody>
      </p:sp>
      <p:pic>
        <p:nvPicPr>
          <p:cNvPr id="2" name="Graphic 21">
            <a:extLst>
              <a:ext uri="{FF2B5EF4-FFF2-40B4-BE49-F238E27FC236}">
                <a16:creationId xmlns:a16="http://schemas.microsoft.com/office/drawing/2014/main" id="{CFB3D1B1-9D61-F276-4348-3156E62D430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5" name="TextBox 4">
            <a:extLst>
              <a:ext uri="{FF2B5EF4-FFF2-40B4-BE49-F238E27FC236}">
                <a16:creationId xmlns:a16="http://schemas.microsoft.com/office/drawing/2014/main" id="{40AE39F8-216C-7FB3-5078-9837CD316E7E}"/>
              </a:ext>
            </a:extLst>
          </p:cNvPr>
          <p:cNvSpPr txBox="1"/>
          <p:nvPr/>
        </p:nvSpPr>
        <p:spPr>
          <a:xfrm>
            <a:off x="1219200" y="6200844"/>
            <a:ext cx="10333038" cy="369332"/>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p:txBody>
      </p:sp>
      <p:sp>
        <p:nvSpPr>
          <p:cNvPr id="4" name="TextBox 3">
            <a:extLst>
              <a:ext uri="{FF2B5EF4-FFF2-40B4-BE49-F238E27FC236}">
                <a16:creationId xmlns:a16="http://schemas.microsoft.com/office/drawing/2014/main" id="{83AEAF1C-285F-19E2-C5C0-E0B2F9415DD2}"/>
              </a:ext>
            </a:extLst>
          </p:cNvPr>
          <p:cNvSpPr txBox="1"/>
          <p:nvPr/>
        </p:nvSpPr>
        <p:spPr>
          <a:xfrm>
            <a:off x="2013324" y="6217393"/>
            <a:ext cx="10333038" cy="369332"/>
          </a:xfrm>
          <a:prstGeom prst="rect">
            <a:avLst/>
          </a:prstGeom>
          <a:noFill/>
        </p:spPr>
        <p:txBody>
          <a:bodyPr wrap="square">
            <a:spAutoFit/>
          </a:bodyPr>
          <a:lstStyle/>
          <a:p>
            <a:pPr>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r>
              <a:rPr lang="en-US" b="1" dirty="0">
                <a:solidFill>
                  <a:prstClr val="black"/>
                </a:solidFill>
                <a:latin typeface="Times New Roman" panose="02020603050405020304" pitchFamily="18" charset="0"/>
                <a:cs typeface="Times New Roman" panose="02020603050405020304" pitchFamily="18" charset="0"/>
              </a:rPr>
              <a:t>Lecture 0                       </a:t>
            </a: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Dr. Israa Lewaa                                     Mathematics 3</a:t>
            </a:r>
          </a:p>
        </p:txBody>
      </p:sp>
      <p:sp>
        <p:nvSpPr>
          <p:cNvPr id="3" name="Rectangle 2">
            <a:extLst>
              <a:ext uri="{FF2B5EF4-FFF2-40B4-BE49-F238E27FC236}">
                <a16:creationId xmlns:a16="http://schemas.microsoft.com/office/drawing/2014/main" id="{900A2283-9746-EC57-FC4D-27D924590DE5}"/>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03F7DAC-73D3-C69A-76B1-EB007B1045B3}"/>
              </a:ext>
            </a:extLst>
          </p:cNvPr>
          <p:cNvSpPr txBox="1"/>
          <p:nvPr/>
        </p:nvSpPr>
        <p:spPr>
          <a:xfrm>
            <a:off x="1219200" y="240277"/>
            <a:ext cx="4549643" cy="707886"/>
          </a:xfrm>
          <a:prstGeom prst="rect">
            <a:avLst/>
          </a:prstGeom>
          <a:noFill/>
        </p:spPr>
        <p:txBody>
          <a:bodyPr wrap="none" rtlCol="0">
            <a:spAutoFit/>
          </a:bodyPr>
          <a:lstStyle/>
          <a:p>
            <a:r>
              <a:rPr lang="en-US" sz="4000" dirty="0">
                <a:latin typeface="Tajawal Medium" panose="00000600000000000000" pitchFamily="2" charset="-78"/>
                <a:cs typeface="Tajawal Medium" panose="00000600000000000000" pitchFamily="2" charset="-78"/>
              </a:rPr>
              <a:t>Course Information</a:t>
            </a:r>
          </a:p>
        </p:txBody>
      </p:sp>
    </p:spTree>
    <p:extLst>
      <p:ext uri="{BB962C8B-B14F-4D97-AF65-F5344CB8AC3E}">
        <p14:creationId xmlns:p14="http://schemas.microsoft.com/office/powerpoint/2010/main" val="1925246128"/>
      </p:ext>
    </p:extLst>
  </p:cSld>
  <p:clrMapOvr>
    <a:masterClrMapping/>
  </p:clrMapOvr>
  <mc:AlternateContent xmlns:mc="http://schemas.openxmlformats.org/markup-compatibility/2006" xmlns:p14="http://schemas.microsoft.com/office/powerpoint/2010/main">
    <mc:Choice Requires="p14">
      <p:transition spd="slow" p14:dur="2000" advTm="97613"/>
    </mc:Choice>
    <mc:Fallback xmlns="">
      <p:transition spd="slow" advTm="97613"/>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1219200" y="240277"/>
            <a:ext cx="4549643" cy="707886"/>
          </a:xfrm>
          <a:prstGeom prst="rect">
            <a:avLst/>
          </a:prstGeom>
          <a:noFill/>
        </p:spPr>
        <p:txBody>
          <a:bodyPr wrap="none" rtlCol="0">
            <a:spAutoFit/>
          </a:bodyPr>
          <a:lstStyle/>
          <a:p>
            <a:r>
              <a:rPr lang="en-US" sz="4000" dirty="0">
                <a:latin typeface="Tajawal Medium" panose="00000600000000000000" pitchFamily="2" charset="-78"/>
                <a:cs typeface="Tajawal Medium" panose="00000600000000000000" pitchFamily="2" charset="-78"/>
              </a:rPr>
              <a:t>Course Information</a:t>
            </a:r>
          </a:p>
        </p:txBody>
      </p:sp>
      <p:sp>
        <p:nvSpPr>
          <p:cNvPr id="13" name="Slide Number Placeholder 12"/>
          <p:cNvSpPr>
            <a:spLocks noGrp="1"/>
          </p:cNvSpPr>
          <p:nvPr>
            <p:ph type="sldNum" sz="quarter" idx="12"/>
          </p:nvPr>
        </p:nvSpPr>
        <p:spPr/>
        <p:txBody>
          <a:bodyPr/>
          <a:lstStyle/>
          <a:p>
            <a:fld id="{FDED41F8-FC0F-4085-8150-313B6CF05213}" type="slidenum">
              <a:rPr lang="en-US" smtClean="0"/>
              <a:t>12</a:t>
            </a:fld>
            <a:endParaRPr lang="en-US"/>
          </a:p>
        </p:txBody>
      </p:sp>
      <p:sp>
        <p:nvSpPr>
          <p:cNvPr id="16" name="Rectangle 15">
            <a:extLst>
              <a:ext uri="{FF2B5EF4-FFF2-40B4-BE49-F238E27FC236}">
                <a16:creationId xmlns:a16="http://schemas.microsoft.com/office/drawing/2014/main" id="{2E0C9977-69D3-30C2-EF43-50E13AC6F614}"/>
              </a:ext>
            </a:extLst>
          </p:cNvPr>
          <p:cNvSpPr>
            <a:spLocks noGrp="1" noChangeArrowheads="1"/>
          </p:cNvSpPr>
          <p:nvPr/>
        </p:nvSpPr>
        <p:spPr>
          <a:xfrm>
            <a:off x="4038600" y="2785746"/>
            <a:ext cx="5978430" cy="2319654"/>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lvl="2">
              <a:lnSpc>
                <a:spcPct val="90000"/>
              </a:lnSpc>
            </a:pPr>
            <a:endParaRPr lang="en-GB" sz="2400" dirty="0">
              <a:solidFill>
                <a:srgbClr val="002060"/>
              </a:solidFill>
            </a:endParaRPr>
          </a:p>
          <a:p>
            <a:pPr lvl="1">
              <a:lnSpc>
                <a:spcPct val="90000"/>
              </a:lnSpc>
            </a:pPr>
            <a:r>
              <a:rPr lang="en-US" sz="2800" dirty="0">
                <a:solidFill>
                  <a:srgbClr val="002060"/>
                </a:solidFill>
              </a:rPr>
              <a:t>20</a:t>
            </a:r>
            <a:r>
              <a:rPr lang="en-GB" sz="2800" dirty="0">
                <a:solidFill>
                  <a:srgbClr val="002060"/>
                </a:solidFill>
              </a:rPr>
              <a:t>% Final Examination</a:t>
            </a:r>
          </a:p>
        </p:txBody>
      </p:sp>
      <p:pic>
        <p:nvPicPr>
          <p:cNvPr id="18" name="Picture 2" descr="EXAM | University of Lapland">
            <a:extLst>
              <a:ext uri="{FF2B5EF4-FFF2-40B4-BE49-F238E27FC236}">
                <a16:creationId xmlns:a16="http://schemas.microsoft.com/office/drawing/2014/main" id="{ACB05D71-6B3C-2973-18E6-46D8049854FF}"/>
              </a:ext>
            </a:extLst>
          </p:cNvPr>
          <p:cNvPicPr>
            <a:picLocks noChangeAspect="1" noChangeArrowheads="1"/>
          </p:cNvPicPr>
          <p:nvPr/>
        </p:nvPicPr>
        <p:blipFill>
          <a:blip r:embed="rId3">
            <a:duotone>
              <a:prstClr val="black"/>
              <a:schemeClr val="bg2">
                <a:lumMod val="75000"/>
                <a:tint val="45000"/>
                <a:satMod val="400000"/>
              </a:schemeClr>
            </a:duotone>
            <a:extLst>
              <a:ext uri="{28A0092B-C50C-407E-A947-70E740481C1C}">
                <a14:useLocalDpi xmlns:a14="http://schemas.microsoft.com/office/drawing/2010/main" val="0"/>
              </a:ext>
            </a:extLst>
          </a:blip>
          <a:srcRect/>
          <a:stretch>
            <a:fillRect/>
          </a:stretch>
        </p:blipFill>
        <p:spPr bwMode="auto">
          <a:xfrm>
            <a:off x="586061" y="2720712"/>
            <a:ext cx="2856985" cy="1589974"/>
          </a:xfrm>
          <a:prstGeom prst="rect">
            <a:avLst/>
          </a:prstGeom>
          <a:noFill/>
          <a:extLst>
            <a:ext uri="{909E8E84-426E-40DD-AFC4-6F175D3DCCD1}">
              <a14:hiddenFill xmlns:a14="http://schemas.microsoft.com/office/drawing/2010/main">
                <a:solidFill>
                  <a:srgbClr val="FFFFFF"/>
                </a:solidFill>
              </a14:hiddenFill>
            </a:ext>
          </a:extLst>
        </p:spPr>
      </p:pic>
      <p:pic>
        <p:nvPicPr>
          <p:cNvPr id="2" name="Graphic 21">
            <a:extLst>
              <a:ext uri="{FF2B5EF4-FFF2-40B4-BE49-F238E27FC236}">
                <a16:creationId xmlns:a16="http://schemas.microsoft.com/office/drawing/2014/main" id="{CFB3D1B1-9D61-F276-4348-3156E62D430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5" name="TextBox 4">
            <a:extLst>
              <a:ext uri="{FF2B5EF4-FFF2-40B4-BE49-F238E27FC236}">
                <a16:creationId xmlns:a16="http://schemas.microsoft.com/office/drawing/2014/main" id="{40AE39F8-216C-7FB3-5078-9837CD316E7E}"/>
              </a:ext>
            </a:extLst>
          </p:cNvPr>
          <p:cNvSpPr txBox="1"/>
          <p:nvPr/>
        </p:nvSpPr>
        <p:spPr>
          <a:xfrm>
            <a:off x="1219200" y="6200844"/>
            <a:ext cx="10333038" cy="369332"/>
          </a:xfrm>
          <a:prstGeom prst="rect">
            <a:avLst/>
          </a:prstGeom>
          <a:noFill/>
        </p:spPr>
        <p:txBody>
          <a:bodyPr wrap="square">
            <a:spAutoFit/>
          </a:bodyPr>
          <a:lstStyle/>
          <a:p>
            <a:pPr eaLnBrk="1" fontAlgn="auto" hangingPunct="1">
              <a:spcBef>
                <a:spcPts val="0"/>
              </a:spcBef>
              <a:spcAft>
                <a:spcPts val="0"/>
              </a:spcAft>
              <a:defRPr/>
            </a:pPr>
            <a:r>
              <a:rPr kumimoji="0" lang="en-US" sz="18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a:t>
            </a:r>
          </a:p>
        </p:txBody>
      </p:sp>
      <p:sp>
        <p:nvSpPr>
          <p:cNvPr id="3" name="Rectangle 2">
            <a:extLst>
              <a:ext uri="{FF2B5EF4-FFF2-40B4-BE49-F238E27FC236}">
                <a16:creationId xmlns:a16="http://schemas.microsoft.com/office/drawing/2014/main" id="{894DD98D-316C-09FA-2048-4D9D7C7B3E61}"/>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4469913"/>
      </p:ext>
    </p:extLst>
  </p:cSld>
  <p:clrMapOvr>
    <a:masterClrMapping/>
  </p:clrMapOvr>
  <mc:AlternateContent xmlns:mc="http://schemas.openxmlformats.org/markup-compatibility/2006" xmlns:p14="http://schemas.microsoft.com/office/powerpoint/2010/main">
    <mc:Choice Requires="p14">
      <p:transition spd="slow" p14:dur="2000" advTm="40800"/>
    </mc:Choice>
    <mc:Fallback xmlns="">
      <p:transition spd="slow" advTm="40800"/>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368402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Assessment Method</a:t>
            </a:r>
          </a:p>
        </p:txBody>
      </p:sp>
      <p:sp>
        <p:nvSpPr>
          <p:cNvPr id="13" name="Slide Number Placeholder 12"/>
          <p:cNvSpPr>
            <a:spLocks noGrp="1"/>
          </p:cNvSpPr>
          <p:nvPr>
            <p:ph type="sldNum" sz="quarter" idx="12"/>
          </p:nvPr>
        </p:nvSpPr>
        <p:spPr/>
        <p:txBody>
          <a:bodyPr/>
          <a:lstStyle/>
          <a:p>
            <a:fld id="{FDED41F8-FC0F-4085-8150-313B6CF05213}" type="slidenum">
              <a:rPr lang="en-US" smtClean="0"/>
              <a:t>13</a:t>
            </a:fld>
            <a:endParaRPr lang="en-US"/>
          </a:p>
        </p:txBody>
      </p:sp>
      <p:sp>
        <p:nvSpPr>
          <p:cNvPr id="14" name="Rectangle 13"/>
          <p:cNvSpPr/>
          <p:nvPr/>
        </p:nvSpPr>
        <p:spPr>
          <a:xfrm>
            <a:off x="2446894" y="64973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endPar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pic>
        <p:nvPicPr>
          <p:cNvPr id="2" name="Graphic 21">
            <a:extLst>
              <a:ext uri="{FF2B5EF4-FFF2-40B4-BE49-F238E27FC236}">
                <a16:creationId xmlns:a16="http://schemas.microsoft.com/office/drawing/2014/main" id="{87EE4F8D-D51A-CDCD-BA03-9DD47F065F4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8" name="Rectangle 17">
            <a:extLst>
              <a:ext uri="{FF2B5EF4-FFF2-40B4-BE49-F238E27FC236}">
                <a16:creationId xmlns:a16="http://schemas.microsoft.com/office/drawing/2014/main" id="{9C79BD0F-D934-CD2B-D9E8-4F7428F900C0}"/>
              </a:ext>
            </a:extLst>
          </p:cNvPr>
          <p:cNvSpPr/>
          <p:nvPr/>
        </p:nvSpPr>
        <p:spPr>
          <a:xfrm>
            <a:off x="2286000" y="1219200"/>
            <a:ext cx="5638800" cy="762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A4FD5EC-3DFE-3598-F6A4-1F6A39B28BC2}"/>
              </a:ext>
            </a:extLst>
          </p:cNvPr>
          <p:cNvSpPr/>
          <p:nvPr/>
        </p:nvSpPr>
        <p:spPr>
          <a:xfrm>
            <a:off x="2209800" y="5334000"/>
            <a:ext cx="4876800" cy="37421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628EFD8-F7ED-6123-E116-327A0E96B26D}"/>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AB71204A-390B-7FBF-3551-22C85D971842}"/>
              </a:ext>
            </a:extLst>
          </p:cNvPr>
          <p:cNvSpPr txBox="1"/>
          <p:nvPr/>
        </p:nvSpPr>
        <p:spPr>
          <a:xfrm>
            <a:off x="1295400" y="259378"/>
            <a:ext cx="4365298" cy="646331"/>
          </a:xfrm>
          <a:prstGeom prst="rect">
            <a:avLst/>
          </a:prstGeom>
          <a:noFill/>
        </p:spPr>
        <p:txBody>
          <a:bodyPr wrap="none" rtlCol="0">
            <a:spAutoFit/>
          </a:bodyPr>
          <a:lstStyle/>
          <a:p>
            <a:r>
              <a:rPr lang="en-US" sz="3600" dirty="0">
                <a:latin typeface="Tajawal Medium" panose="00000600000000000000" pitchFamily="2" charset="-78"/>
                <a:cs typeface="Tajawal Medium" panose="00000600000000000000" pitchFamily="2" charset="-78"/>
              </a:rPr>
              <a:t>Assessment Method</a:t>
            </a:r>
          </a:p>
        </p:txBody>
      </p:sp>
      <p:sp>
        <p:nvSpPr>
          <p:cNvPr id="22" name="Rectangle: Rounded Corners 21">
            <a:extLst>
              <a:ext uri="{FF2B5EF4-FFF2-40B4-BE49-F238E27FC236}">
                <a16:creationId xmlns:a16="http://schemas.microsoft.com/office/drawing/2014/main" id="{2345D62E-B589-F65E-A00E-BEC05AC50177}"/>
              </a:ext>
            </a:extLst>
          </p:cNvPr>
          <p:cNvSpPr/>
          <p:nvPr/>
        </p:nvSpPr>
        <p:spPr>
          <a:xfrm>
            <a:off x="889925" y="1694826"/>
            <a:ext cx="9690271" cy="3370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71500" indent="-571500" algn="r" rtl="1">
              <a:buFont typeface="Arial" panose="020B0604020202020204" pitchFamily="34" charset="0"/>
              <a:buChar char="•"/>
            </a:pPr>
            <a:r>
              <a:rPr lang="ar-EG" sz="3200" dirty="0">
                <a:solidFill>
                  <a:schemeClr val="tx1"/>
                </a:solidFill>
              </a:rPr>
              <a:t>حضور المحاضرة</a:t>
            </a:r>
            <a:br>
              <a:rPr lang="ar-EG" sz="3200" dirty="0">
                <a:solidFill>
                  <a:schemeClr val="tx1"/>
                </a:solidFill>
              </a:rPr>
            </a:br>
            <a:r>
              <a:rPr lang="ar-EG" sz="3200" dirty="0">
                <a:solidFill>
                  <a:schemeClr val="tx1"/>
                </a:solidFill>
              </a:rPr>
              <a:t>حل الأسئلة المصاحبة</a:t>
            </a:r>
          </a:p>
          <a:p>
            <a:pPr marL="571500" indent="-571500" algn="r" rtl="1">
              <a:buFont typeface="Arial" panose="020B0604020202020204" pitchFamily="34" charset="0"/>
              <a:buChar char="•"/>
            </a:pPr>
            <a:r>
              <a:rPr lang="ar-EG" sz="3200" dirty="0">
                <a:solidFill>
                  <a:schemeClr val="tx1"/>
                </a:solidFill>
              </a:rPr>
              <a:t>8 درجات لكل اختبار قصير</a:t>
            </a:r>
            <a:br>
              <a:rPr lang="ar-EG" sz="3200" dirty="0">
                <a:solidFill>
                  <a:schemeClr val="tx1"/>
                </a:solidFill>
              </a:rPr>
            </a:br>
            <a:r>
              <a:rPr lang="ar-EG" sz="3200" dirty="0">
                <a:solidFill>
                  <a:schemeClr val="tx1"/>
                </a:solidFill>
              </a:rPr>
              <a:t>بمجموع 80%</a:t>
            </a:r>
          </a:p>
          <a:p>
            <a:pPr marL="571500" indent="-571500" algn="r" rtl="1">
              <a:buFont typeface="Arial" panose="020B0604020202020204" pitchFamily="34" charset="0"/>
              <a:buChar char="•"/>
            </a:pPr>
            <a:r>
              <a:rPr lang="ar-EG" sz="3200" dirty="0">
                <a:solidFill>
                  <a:schemeClr val="tx1"/>
                </a:solidFill>
              </a:rPr>
              <a:t>الحضور اختياري</a:t>
            </a:r>
          </a:p>
        </p:txBody>
      </p:sp>
    </p:spTree>
    <p:extLst>
      <p:ext uri="{BB962C8B-B14F-4D97-AF65-F5344CB8AC3E}">
        <p14:creationId xmlns:p14="http://schemas.microsoft.com/office/powerpoint/2010/main" val="374854711"/>
      </p:ext>
    </p:extLst>
  </p:cSld>
  <p:clrMapOvr>
    <a:masterClrMapping/>
  </p:clrMapOvr>
  <mc:AlternateContent xmlns:mc="http://schemas.openxmlformats.org/markup-compatibility/2006" xmlns:p14="http://schemas.microsoft.com/office/powerpoint/2010/main">
    <mc:Choice Requires="p14">
      <p:transition spd="slow" p14:dur="2000" advTm="56379"/>
    </mc:Choice>
    <mc:Fallback xmlns="">
      <p:transition spd="slow" advTm="56379"/>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1295400" y="259378"/>
            <a:ext cx="4365298" cy="646331"/>
          </a:xfrm>
          <a:prstGeom prst="rect">
            <a:avLst/>
          </a:prstGeom>
          <a:noFill/>
        </p:spPr>
        <p:txBody>
          <a:bodyPr wrap="none" rtlCol="0">
            <a:spAutoFit/>
          </a:bodyPr>
          <a:lstStyle/>
          <a:p>
            <a:r>
              <a:rPr lang="en-US" sz="3600" dirty="0">
                <a:latin typeface="Tajawal Medium" panose="00000600000000000000" pitchFamily="2" charset="-78"/>
                <a:cs typeface="Tajawal Medium" panose="00000600000000000000" pitchFamily="2" charset="-78"/>
              </a:rPr>
              <a:t>Assessment Method</a:t>
            </a:r>
          </a:p>
        </p:txBody>
      </p:sp>
      <p:sp>
        <p:nvSpPr>
          <p:cNvPr id="13" name="Slide Number Placeholder 12"/>
          <p:cNvSpPr>
            <a:spLocks noGrp="1"/>
          </p:cNvSpPr>
          <p:nvPr>
            <p:ph type="sldNum" sz="quarter" idx="12"/>
          </p:nvPr>
        </p:nvSpPr>
        <p:spPr/>
        <p:txBody>
          <a:bodyPr/>
          <a:lstStyle/>
          <a:p>
            <a:fld id="{FDED41F8-FC0F-4085-8150-313B6CF05213}" type="slidenum">
              <a:rPr lang="en-US" smtClean="0"/>
              <a:t>14</a:t>
            </a:fld>
            <a:endParaRPr lang="en-US"/>
          </a:p>
        </p:txBody>
      </p:sp>
      <p:sp>
        <p:nvSpPr>
          <p:cNvPr id="14" name="Rectangle 13"/>
          <p:cNvSpPr/>
          <p:nvPr/>
        </p:nvSpPr>
        <p:spPr>
          <a:xfrm>
            <a:off x="2446894" y="64973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endPar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pic>
        <p:nvPicPr>
          <p:cNvPr id="2" name="Graphic 21">
            <a:extLst>
              <a:ext uri="{FF2B5EF4-FFF2-40B4-BE49-F238E27FC236}">
                <a16:creationId xmlns:a16="http://schemas.microsoft.com/office/drawing/2014/main" id="{87EE4F8D-D51A-CDCD-BA03-9DD47F065F4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8" name="Rectangle 17">
            <a:extLst>
              <a:ext uri="{FF2B5EF4-FFF2-40B4-BE49-F238E27FC236}">
                <a16:creationId xmlns:a16="http://schemas.microsoft.com/office/drawing/2014/main" id="{9C79BD0F-D934-CD2B-D9E8-4F7428F900C0}"/>
              </a:ext>
            </a:extLst>
          </p:cNvPr>
          <p:cNvSpPr/>
          <p:nvPr/>
        </p:nvSpPr>
        <p:spPr>
          <a:xfrm>
            <a:off x="2286000" y="1219200"/>
            <a:ext cx="5638800" cy="762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A4FD5EC-3DFE-3598-F6A4-1F6A39B28BC2}"/>
              </a:ext>
            </a:extLst>
          </p:cNvPr>
          <p:cNvSpPr/>
          <p:nvPr/>
        </p:nvSpPr>
        <p:spPr>
          <a:xfrm>
            <a:off x="2209800" y="5334000"/>
            <a:ext cx="4876800" cy="37421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D5E9B09-2825-1792-84F5-32738FCAE283}"/>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Rounded Corners 19">
            <a:extLst>
              <a:ext uri="{FF2B5EF4-FFF2-40B4-BE49-F238E27FC236}">
                <a16:creationId xmlns:a16="http://schemas.microsoft.com/office/drawing/2014/main" id="{24A3B91F-ED03-CF68-22B8-2C0A7CC390BD}"/>
              </a:ext>
            </a:extLst>
          </p:cNvPr>
          <p:cNvSpPr/>
          <p:nvPr/>
        </p:nvSpPr>
        <p:spPr>
          <a:xfrm>
            <a:off x="1143000" y="1840956"/>
            <a:ext cx="9690271" cy="3370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r" rtl="1">
              <a:buFont typeface="Arial" panose="020B0604020202020204" pitchFamily="34" charset="0"/>
              <a:buChar char="•"/>
            </a:pPr>
            <a:r>
              <a:rPr lang="ar-EG" sz="2000" dirty="0">
                <a:solidFill>
                  <a:schemeClr val="tx1"/>
                </a:solidFill>
              </a:rPr>
              <a:t>محاضرة مسجلة أسبوعيًا</a:t>
            </a:r>
            <a:br>
              <a:rPr lang="ar-EG" sz="2000" dirty="0">
                <a:solidFill>
                  <a:schemeClr val="tx1"/>
                </a:solidFill>
              </a:rPr>
            </a:br>
            <a:r>
              <a:rPr lang="ar-EG" sz="2000" dirty="0">
                <a:solidFill>
                  <a:schemeClr val="tx1"/>
                </a:solidFill>
              </a:rPr>
              <a:t>السبت من كل أسبوع</a:t>
            </a:r>
          </a:p>
          <a:p>
            <a:pPr marL="457200" indent="-457200" algn="r" rtl="1">
              <a:buFont typeface="Arial" panose="020B0604020202020204" pitchFamily="34" charset="0"/>
              <a:buChar char="•"/>
            </a:pPr>
            <a:r>
              <a:rPr lang="ar-EG" sz="2000" dirty="0">
                <a:solidFill>
                  <a:schemeClr val="tx1"/>
                </a:solidFill>
              </a:rPr>
              <a:t>اختبار قصير مصاحب للمحاضرة</a:t>
            </a:r>
            <a:br>
              <a:rPr lang="ar-EG" sz="2000" dirty="0">
                <a:solidFill>
                  <a:schemeClr val="tx1"/>
                </a:solidFill>
              </a:rPr>
            </a:br>
            <a:r>
              <a:rPr lang="ar-EG" sz="2000" dirty="0">
                <a:solidFill>
                  <a:schemeClr val="tx1"/>
                </a:solidFill>
              </a:rPr>
              <a:t>بشكل أسبوعي</a:t>
            </a:r>
          </a:p>
          <a:p>
            <a:pPr marL="457200" indent="-457200" algn="r" rtl="1">
              <a:buFont typeface="Arial" panose="020B0604020202020204" pitchFamily="34" charset="0"/>
              <a:buChar char="•"/>
            </a:pPr>
            <a:r>
              <a:rPr lang="ar-EG" sz="2000" dirty="0">
                <a:solidFill>
                  <a:schemeClr val="tx1"/>
                </a:solidFill>
              </a:rPr>
              <a:t>حلقة نقاش أسبوعية</a:t>
            </a:r>
            <a:br>
              <a:rPr lang="ar-EG" sz="2000" dirty="0">
                <a:solidFill>
                  <a:schemeClr val="tx1"/>
                </a:solidFill>
              </a:rPr>
            </a:br>
            <a:r>
              <a:rPr lang="ar-EG" sz="2000" dirty="0">
                <a:solidFill>
                  <a:schemeClr val="tx1"/>
                </a:solidFill>
              </a:rPr>
              <a:t>لمناقشة محتوى المحاضرة المسجلة.</a:t>
            </a:r>
          </a:p>
          <a:p>
            <a:pPr marL="457200" indent="-457200" algn="r" rtl="1">
              <a:buFont typeface="Arial" panose="020B0604020202020204" pitchFamily="34" charset="0"/>
              <a:buChar char="•"/>
            </a:pPr>
            <a:r>
              <a:rPr lang="ar-EG" sz="2000" dirty="0">
                <a:solidFill>
                  <a:schemeClr val="tx1"/>
                </a:solidFill>
              </a:rPr>
              <a:t>الاختبار النهائي</a:t>
            </a:r>
          </a:p>
        </p:txBody>
      </p:sp>
    </p:spTree>
    <p:extLst>
      <p:ext uri="{BB962C8B-B14F-4D97-AF65-F5344CB8AC3E}">
        <p14:creationId xmlns:p14="http://schemas.microsoft.com/office/powerpoint/2010/main" val="397244172"/>
      </p:ext>
    </p:extLst>
  </p:cSld>
  <p:clrMapOvr>
    <a:masterClrMapping/>
  </p:clrMapOvr>
  <mc:AlternateContent xmlns:mc="http://schemas.openxmlformats.org/markup-compatibility/2006" xmlns:p14="http://schemas.microsoft.com/office/powerpoint/2010/main">
    <mc:Choice Requires="p14">
      <p:transition spd="slow" p14:dur="2000" advTm="35073"/>
    </mc:Choice>
    <mc:Fallback xmlns="">
      <p:transition spd="slow" advTm="35073"/>
    </mc:Fallback>
  </mc:AlternateContent>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368402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Assessment Method</a:t>
            </a:r>
          </a:p>
        </p:txBody>
      </p:sp>
      <p:sp>
        <p:nvSpPr>
          <p:cNvPr id="13" name="Slide Number Placeholder 12"/>
          <p:cNvSpPr>
            <a:spLocks noGrp="1"/>
          </p:cNvSpPr>
          <p:nvPr>
            <p:ph type="sldNum" sz="quarter" idx="12"/>
          </p:nvPr>
        </p:nvSpPr>
        <p:spPr/>
        <p:txBody>
          <a:bodyPr/>
          <a:lstStyle/>
          <a:p>
            <a:fld id="{FDED41F8-FC0F-4085-8150-313B6CF05213}" type="slidenum">
              <a:rPr lang="en-US" smtClean="0"/>
              <a:t>15</a:t>
            </a:fld>
            <a:endParaRPr lang="en-US"/>
          </a:p>
        </p:txBody>
      </p:sp>
      <p:sp>
        <p:nvSpPr>
          <p:cNvPr id="14" name="Rectangle 13"/>
          <p:cNvSpPr/>
          <p:nvPr/>
        </p:nvSpPr>
        <p:spPr>
          <a:xfrm>
            <a:off x="2446894" y="64973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endPar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pic>
        <p:nvPicPr>
          <p:cNvPr id="2" name="Graphic 21">
            <a:extLst>
              <a:ext uri="{FF2B5EF4-FFF2-40B4-BE49-F238E27FC236}">
                <a16:creationId xmlns:a16="http://schemas.microsoft.com/office/drawing/2014/main" id="{87EE4F8D-D51A-CDCD-BA03-9DD47F065F4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18" name="Rectangle 17">
            <a:extLst>
              <a:ext uri="{FF2B5EF4-FFF2-40B4-BE49-F238E27FC236}">
                <a16:creationId xmlns:a16="http://schemas.microsoft.com/office/drawing/2014/main" id="{9C79BD0F-D934-CD2B-D9E8-4F7428F900C0}"/>
              </a:ext>
            </a:extLst>
          </p:cNvPr>
          <p:cNvSpPr/>
          <p:nvPr/>
        </p:nvSpPr>
        <p:spPr>
          <a:xfrm>
            <a:off x="2286000" y="1219200"/>
            <a:ext cx="5638800" cy="762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C863C012-5D56-1DF0-E4EA-6D6DE89116AD}"/>
              </a:ext>
            </a:extLst>
          </p:cNvPr>
          <p:cNvSpPr txBox="1"/>
          <p:nvPr/>
        </p:nvSpPr>
        <p:spPr>
          <a:xfrm>
            <a:off x="1295400" y="259378"/>
            <a:ext cx="4365298" cy="646331"/>
          </a:xfrm>
          <a:prstGeom prst="rect">
            <a:avLst/>
          </a:prstGeom>
          <a:noFill/>
        </p:spPr>
        <p:txBody>
          <a:bodyPr wrap="none" rtlCol="0">
            <a:spAutoFit/>
          </a:bodyPr>
          <a:lstStyle/>
          <a:p>
            <a:r>
              <a:rPr lang="en-US" sz="3600" dirty="0">
                <a:latin typeface="Tajawal Medium" panose="00000600000000000000" pitchFamily="2" charset="-78"/>
                <a:cs typeface="Tajawal Medium" panose="00000600000000000000" pitchFamily="2" charset="-78"/>
              </a:rPr>
              <a:t>Assessment Method</a:t>
            </a:r>
          </a:p>
        </p:txBody>
      </p:sp>
      <p:sp>
        <p:nvSpPr>
          <p:cNvPr id="19" name="Rectangle 18">
            <a:extLst>
              <a:ext uri="{FF2B5EF4-FFF2-40B4-BE49-F238E27FC236}">
                <a16:creationId xmlns:a16="http://schemas.microsoft.com/office/drawing/2014/main" id="{C520482A-8AFE-ECE6-B299-08AFE5AC553B}"/>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Rounded Corners 19">
            <a:extLst>
              <a:ext uri="{FF2B5EF4-FFF2-40B4-BE49-F238E27FC236}">
                <a16:creationId xmlns:a16="http://schemas.microsoft.com/office/drawing/2014/main" id="{0D81FC47-265E-C3F6-C59F-857CA17C94A1}"/>
              </a:ext>
            </a:extLst>
          </p:cNvPr>
          <p:cNvSpPr/>
          <p:nvPr/>
        </p:nvSpPr>
        <p:spPr>
          <a:xfrm>
            <a:off x="1143000" y="1840956"/>
            <a:ext cx="9690271" cy="337058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r" rtl="1">
              <a:lnSpc>
                <a:spcPct val="107000"/>
              </a:lnSpc>
              <a:spcBef>
                <a:spcPts val="0"/>
              </a:spcBef>
              <a:spcAft>
                <a:spcPts val="1200"/>
              </a:spcAft>
            </a:pPr>
            <a:endParaRPr lang="ar-EG" sz="2000" dirty="0">
              <a:solidFill>
                <a:schemeClr val="tx1"/>
              </a:solidFill>
              <a:latin typeface="Calibri" panose="020F0502020204030204" pitchFamily="34" charset="0"/>
              <a:ea typeface="Calibri" panose="020F0502020204030204" pitchFamily="34" charset="0"/>
              <a:cs typeface="Arial" panose="020B0604020202020204" pitchFamily="34" charset="0"/>
            </a:endParaRPr>
          </a:p>
          <a:p>
            <a:pPr marL="342900" marR="0" lvl="0" indent="-342900" algn="just" rtl="1">
              <a:lnSpc>
                <a:spcPct val="107000"/>
              </a:lnSpc>
              <a:spcBef>
                <a:spcPts val="0"/>
              </a:spcBef>
              <a:spcAft>
                <a:spcPts val="1200"/>
              </a:spcAft>
              <a:buFont typeface="Wingdings" panose="05000000000000000000" pitchFamily="2" charset="2"/>
              <a:buChar char="q"/>
            </a:pPr>
            <a:r>
              <a:rPr lang="ar-EG" sz="2000" dirty="0">
                <a:solidFill>
                  <a:schemeClr val="tx1"/>
                </a:solidFill>
                <a:latin typeface="Calibri" panose="020F0502020204030204" pitchFamily="34" charset="0"/>
                <a:ea typeface="Calibri" panose="020F0502020204030204" pitchFamily="34" charset="0"/>
                <a:cs typeface="Arial" panose="020B0604020202020204" pitchFamily="34" charset="0"/>
              </a:rPr>
              <a:t>يتم احتساب الغياب من خلال حل الطالب للاختبار القصير المصاحب للمحاضرة المسجلة الأسبوعية، وإذا تغيب الطالب 4 اختبارات قصيرة يعتبر الطالب في هذه الحالة حرمان. آخر موعد للاعتذار عن أي اختبار قصير يكون قبل إغلاق موعد الاختبار، مع إرفاق دلائل ثبوتية لأي أعذار قهرية أو مرضية عبر نموذج الاعتذار عن اختبار قصير عبر منصة (</a:t>
            </a:r>
            <a:r>
              <a:rPr lang="en-US" sz="2000" dirty="0">
                <a:solidFill>
                  <a:schemeClr val="tx1"/>
                </a:solidFill>
                <a:latin typeface="Calibri" panose="020F0502020204030204" pitchFamily="34" charset="0"/>
                <a:ea typeface="Calibri" panose="020F0502020204030204" pitchFamily="34" charset="0"/>
                <a:cs typeface="Arial" panose="020B0604020202020204" pitchFamily="34" charset="0"/>
              </a:rPr>
              <a:t>SIS). </a:t>
            </a:r>
            <a:r>
              <a:rPr lang="ar-EG" sz="2000" dirty="0">
                <a:solidFill>
                  <a:schemeClr val="tx1"/>
                </a:solidFill>
                <a:latin typeface="Calibri" panose="020F0502020204030204" pitchFamily="34" charset="0"/>
                <a:ea typeface="Calibri" panose="020F0502020204030204" pitchFamily="34" charset="0"/>
                <a:cs typeface="Arial" panose="020B0604020202020204" pitchFamily="34" charset="0"/>
              </a:rPr>
              <a:t>آخر موعد للاعتذار عن الاختبار النهائي يكون قبل موعد عقد الاختبار مع إرفاق الدلائل الثبوتية لأي عذر قهري أو طبي عبر نموذج الأعذار عن اختبار نهائي عبر منصة (</a:t>
            </a:r>
            <a:r>
              <a:rPr lang="en-US" sz="2000" dirty="0">
                <a:solidFill>
                  <a:schemeClr val="tx1"/>
                </a:solidFill>
                <a:latin typeface="Calibri" panose="020F0502020204030204" pitchFamily="34" charset="0"/>
                <a:ea typeface="Calibri" panose="020F0502020204030204" pitchFamily="34" charset="0"/>
                <a:cs typeface="Arial" panose="020B0604020202020204" pitchFamily="34" charset="0"/>
              </a:rPr>
              <a:t>SIS)، </a:t>
            </a:r>
            <a:r>
              <a:rPr lang="ar-EG" sz="2000" dirty="0">
                <a:solidFill>
                  <a:schemeClr val="tx1"/>
                </a:solidFill>
                <a:latin typeface="Calibri" panose="020F0502020204030204" pitchFamily="34" charset="0"/>
                <a:ea typeface="Calibri" panose="020F0502020204030204" pitchFamily="34" charset="0"/>
                <a:cs typeface="Arial" panose="020B0604020202020204" pitchFamily="34" charset="0"/>
              </a:rPr>
              <a:t>ولن يتم احتساب أي أعذار بعد نهاية الموعد المحدد.</a:t>
            </a:r>
          </a:p>
          <a:p>
            <a:pPr marL="342900" marR="0" lvl="0" indent="-342900" algn="just" rtl="1">
              <a:lnSpc>
                <a:spcPct val="107000"/>
              </a:lnSpc>
              <a:spcBef>
                <a:spcPts val="0"/>
              </a:spcBef>
              <a:spcAft>
                <a:spcPts val="1200"/>
              </a:spcAft>
              <a:buFont typeface="Wingdings" panose="05000000000000000000" pitchFamily="2" charset="2"/>
              <a:buChar char="q"/>
            </a:pPr>
            <a:r>
              <a:rPr lang="ar-EG" sz="2000" dirty="0">
                <a:solidFill>
                  <a:schemeClr val="tx1"/>
                </a:solidFill>
                <a:latin typeface="Calibri" panose="020F0502020204030204" pitchFamily="34" charset="0"/>
                <a:ea typeface="Calibri" panose="020F0502020204030204" pitchFamily="34" charset="0"/>
                <a:cs typeface="Arial" panose="020B0604020202020204" pitchFamily="34" charset="0"/>
              </a:rPr>
              <a:t>يحق لإدارة الجامعة مراعاة بعض الظروف القهرية.</a:t>
            </a:r>
            <a:endParaRPr lang="en-US" sz="2000" dirty="0">
              <a:solidFill>
                <a:schemeClr val="tx1"/>
              </a:solidFill>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03342965"/>
      </p:ext>
    </p:extLst>
  </p:cSld>
  <p:clrMapOvr>
    <a:masterClrMapping/>
  </p:clrMapOvr>
  <mc:AlternateContent xmlns:mc="http://schemas.openxmlformats.org/markup-compatibility/2006" xmlns:p14="http://schemas.microsoft.com/office/powerpoint/2010/main">
    <mc:Choice Requires="p14">
      <p:transition spd="slow" p14:dur="2000" advTm="57850"/>
    </mc:Choice>
    <mc:Fallback xmlns="">
      <p:transition spd="slow" advTm="57850"/>
    </mc:Fallback>
  </mc:AlternateContent>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3684022"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Assessment Method</a:t>
            </a:r>
          </a:p>
        </p:txBody>
      </p:sp>
      <p:sp>
        <p:nvSpPr>
          <p:cNvPr id="13" name="Slide Number Placeholder 12"/>
          <p:cNvSpPr>
            <a:spLocks noGrp="1"/>
          </p:cNvSpPr>
          <p:nvPr>
            <p:ph type="sldNum" sz="quarter" idx="12"/>
          </p:nvPr>
        </p:nvSpPr>
        <p:spPr/>
        <p:txBody>
          <a:bodyPr/>
          <a:lstStyle/>
          <a:p>
            <a:fld id="{FDED41F8-FC0F-4085-8150-313B6CF05213}" type="slidenum">
              <a:rPr lang="en-US" smtClean="0"/>
              <a:t>16</a:t>
            </a:fld>
            <a:endParaRPr lang="en-US"/>
          </a:p>
        </p:txBody>
      </p:sp>
      <p:sp>
        <p:nvSpPr>
          <p:cNvPr id="14" name="Rectangle 13"/>
          <p:cNvSpPr/>
          <p:nvPr/>
        </p:nvSpPr>
        <p:spPr>
          <a:xfrm>
            <a:off x="2446894" y="6497332"/>
            <a:ext cx="6163706" cy="224143"/>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algn="l" rtl="0" eaLnBrk="0" fontAlgn="base" hangingPunct="0">
              <a:spcBef>
                <a:spcPct val="0"/>
              </a:spcBef>
              <a:spcAft>
                <a:spcPct val="0"/>
              </a:spcAft>
              <a:defRPr sz="2000" kern="1200">
                <a:solidFill>
                  <a:schemeClr val="lt1"/>
                </a:solidFill>
                <a:latin typeface="+mn-lt"/>
                <a:ea typeface="+mn-ea"/>
                <a:cs typeface="+mn-cs"/>
              </a:defRPr>
            </a:lvl1pPr>
            <a:lvl2pPr marL="457200" algn="l" rtl="0" eaLnBrk="0" fontAlgn="base" hangingPunct="0">
              <a:spcBef>
                <a:spcPct val="0"/>
              </a:spcBef>
              <a:spcAft>
                <a:spcPct val="0"/>
              </a:spcAft>
              <a:defRPr sz="2000" kern="1200">
                <a:solidFill>
                  <a:schemeClr val="lt1"/>
                </a:solidFill>
                <a:latin typeface="+mn-lt"/>
                <a:ea typeface="+mn-ea"/>
                <a:cs typeface="+mn-cs"/>
              </a:defRPr>
            </a:lvl2pPr>
            <a:lvl3pPr marL="914400" algn="l" rtl="0" eaLnBrk="0" fontAlgn="base" hangingPunct="0">
              <a:spcBef>
                <a:spcPct val="0"/>
              </a:spcBef>
              <a:spcAft>
                <a:spcPct val="0"/>
              </a:spcAft>
              <a:defRPr sz="2000" kern="1200">
                <a:solidFill>
                  <a:schemeClr val="lt1"/>
                </a:solidFill>
                <a:latin typeface="+mn-lt"/>
                <a:ea typeface="+mn-ea"/>
                <a:cs typeface="+mn-cs"/>
              </a:defRPr>
            </a:lvl3pPr>
            <a:lvl4pPr marL="1371600" algn="l" rtl="0" eaLnBrk="0" fontAlgn="base" hangingPunct="0">
              <a:spcBef>
                <a:spcPct val="0"/>
              </a:spcBef>
              <a:spcAft>
                <a:spcPct val="0"/>
              </a:spcAft>
              <a:defRPr sz="2000" kern="1200">
                <a:solidFill>
                  <a:schemeClr val="lt1"/>
                </a:solidFill>
                <a:latin typeface="+mn-lt"/>
                <a:ea typeface="+mn-ea"/>
                <a:cs typeface="+mn-cs"/>
              </a:defRPr>
            </a:lvl4pPr>
            <a:lvl5pPr marL="1828800" algn="l" rtl="0" eaLnBrk="0" fontAlgn="base" hangingPunct="0">
              <a:spcBef>
                <a:spcPct val="0"/>
              </a:spcBef>
              <a:spcAft>
                <a:spcPct val="0"/>
              </a:spcAft>
              <a:defRPr sz="2000" kern="1200">
                <a:solidFill>
                  <a:schemeClr val="lt1"/>
                </a:solidFill>
                <a:latin typeface="+mn-lt"/>
                <a:ea typeface="+mn-ea"/>
                <a:cs typeface="+mn-cs"/>
              </a:defRPr>
            </a:lvl5pPr>
            <a:lvl6pPr marL="2286000" algn="l" defTabSz="914400" rtl="0" eaLnBrk="1" latinLnBrk="0" hangingPunct="1">
              <a:defRPr sz="2000" kern="1200">
                <a:solidFill>
                  <a:schemeClr val="lt1"/>
                </a:solidFill>
                <a:latin typeface="+mn-lt"/>
                <a:ea typeface="+mn-ea"/>
                <a:cs typeface="+mn-cs"/>
              </a:defRPr>
            </a:lvl6pPr>
            <a:lvl7pPr marL="2743200" algn="l" defTabSz="914400" rtl="0" eaLnBrk="1" latinLnBrk="0" hangingPunct="1">
              <a:defRPr sz="2000" kern="1200">
                <a:solidFill>
                  <a:schemeClr val="lt1"/>
                </a:solidFill>
                <a:latin typeface="+mn-lt"/>
                <a:ea typeface="+mn-ea"/>
                <a:cs typeface="+mn-cs"/>
              </a:defRPr>
            </a:lvl7pPr>
            <a:lvl8pPr marL="3200400" algn="l" defTabSz="914400" rtl="0" eaLnBrk="1" latinLnBrk="0" hangingPunct="1">
              <a:defRPr sz="2000" kern="1200">
                <a:solidFill>
                  <a:schemeClr val="lt1"/>
                </a:solidFill>
                <a:latin typeface="+mn-lt"/>
                <a:ea typeface="+mn-ea"/>
                <a:cs typeface="+mn-cs"/>
              </a:defRPr>
            </a:lvl8pPr>
            <a:lvl9pPr marL="3657600" algn="l" defTabSz="914400" rtl="0" eaLnBrk="1" latinLnBrk="0" hangingPunct="1">
              <a:defRPr sz="2000" kern="1200">
                <a:solidFill>
                  <a:schemeClr val="lt1"/>
                </a:solidFill>
                <a:latin typeface="+mn-lt"/>
                <a:ea typeface="+mn-ea"/>
                <a:cs typeface="+mn-cs"/>
              </a:defRPr>
            </a:lvl9pPr>
          </a:lstStyle>
          <a:p>
            <a:pPr algn="ctr"/>
            <a:endParaRPr lang="en-US" sz="1200" i="1" dirty="0">
              <a:ln w="0"/>
              <a:solidFill>
                <a:schemeClr val="accent1"/>
              </a:solidFill>
              <a:effectLst>
                <a:outerShdw blurRad="38100" dist="25400" dir="5400000" algn="ctr" rotWithShape="0">
                  <a:srgbClr val="6E747A">
                    <a:alpha val="43000"/>
                  </a:srgbClr>
                </a:outerShdw>
              </a:effectLst>
              <a:latin typeface="Tajawal Medium" panose="00000600000000000000" pitchFamily="2" charset="-78"/>
              <a:cs typeface="Tajawal Medium" panose="00000600000000000000" pitchFamily="2" charset="-78"/>
            </a:endParaRPr>
          </a:p>
        </p:txBody>
      </p:sp>
      <p:sp>
        <p:nvSpPr>
          <p:cNvPr id="15" name="Google Shape;1103;p33">
            <a:extLst>
              <a:ext uri="{FF2B5EF4-FFF2-40B4-BE49-F238E27FC236}">
                <a16:creationId xmlns:a16="http://schemas.microsoft.com/office/drawing/2014/main" id="{A8AFFF94-2549-554A-A261-8AC7C77F1D82}"/>
              </a:ext>
            </a:extLst>
          </p:cNvPr>
          <p:cNvSpPr txBox="1">
            <a:spLocks/>
          </p:cNvSpPr>
          <p:nvPr/>
        </p:nvSpPr>
        <p:spPr>
          <a:xfrm>
            <a:off x="1296907" y="1856933"/>
            <a:ext cx="8654218" cy="2383382"/>
          </a:xfrm>
          <a:prstGeom prst="rect">
            <a:avLst/>
          </a:prstGeom>
          <a:solidFill>
            <a:schemeClr val="bg1"/>
          </a:solidFill>
        </p:spPr>
        <p:txBody>
          <a:bodyPr spcFirstLastPara="1" wrap="square" lIns="91425" tIns="91425" rIns="91425" bIns="91425"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rtl="1"/>
            <a:r>
              <a:rPr lang="ar-SA" sz="32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 اللغة الأساسية في المحاضرات هي</a:t>
            </a:r>
            <a:r>
              <a:rPr lang="en-US" sz="32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a:t>
            </a:r>
            <a:endParaRPr lang="ar-YE" sz="32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endParaRPr>
          </a:p>
          <a:p>
            <a:pPr algn="ctr" rtl="1"/>
            <a:r>
              <a:rPr lang="ar-SA" sz="32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 </a:t>
            </a:r>
            <a:r>
              <a:rPr lang="ar-SA" sz="3200" b="1" dirty="0">
                <a:solidFill>
                  <a:srgbClr val="24A9E1"/>
                </a:solidFill>
                <a:latin typeface="Tahoma" panose="020B0604030504040204" pitchFamily="34" charset="0"/>
                <a:ea typeface="Tahoma" panose="020B0604030504040204" pitchFamily="34" charset="0"/>
                <a:cs typeface="Bader" pitchFamily="2" charset="-78"/>
              </a:rPr>
              <a:t>اللغة الإنجليزية </a:t>
            </a:r>
            <a:endParaRPr lang="ar-EG" sz="3200" b="1" dirty="0">
              <a:solidFill>
                <a:srgbClr val="24A9E1"/>
              </a:solidFill>
              <a:latin typeface="Tahoma" panose="020B0604030504040204" pitchFamily="34" charset="0"/>
              <a:ea typeface="Tahoma" panose="020B0604030504040204" pitchFamily="34" charset="0"/>
              <a:cs typeface="Bader" pitchFamily="2" charset="-78"/>
            </a:endParaRPr>
          </a:p>
          <a:p>
            <a:pPr algn="ctr" rtl="1"/>
            <a:br>
              <a:rPr lang="ar-SA" sz="32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br>
            <a:r>
              <a:rPr lang="ar-SA" sz="32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 الاختبارات باللغة الإنجليزية مع وجود</a:t>
            </a:r>
            <a:endParaRPr lang="ar-YE" sz="32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endParaRPr>
          </a:p>
          <a:p>
            <a:pPr algn="ctr" rtl="1"/>
            <a:r>
              <a:rPr lang="ar-SA" sz="32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 </a:t>
            </a:r>
            <a:r>
              <a:rPr lang="ar-SA" sz="3200" b="1" dirty="0">
                <a:solidFill>
                  <a:schemeClr val="accent2"/>
                </a:solidFill>
                <a:latin typeface="Tahoma" panose="020B0604030504040204" pitchFamily="34" charset="0"/>
                <a:ea typeface="Tahoma" panose="020B0604030504040204" pitchFamily="34" charset="0"/>
                <a:cs typeface="Bader" pitchFamily="2" charset="-78"/>
              </a:rPr>
              <a:t>ترجمة للسؤال.</a:t>
            </a:r>
          </a:p>
        </p:txBody>
      </p:sp>
      <p:pic>
        <p:nvPicPr>
          <p:cNvPr id="2" name="Graphic 21">
            <a:extLst>
              <a:ext uri="{FF2B5EF4-FFF2-40B4-BE49-F238E27FC236}">
                <a16:creationId xmlns:a16="http://schemas.microsoft.com/office/drawing/2014/main" id="{87EE4F8D-D51A-CDCD-BA03-9DD47F065F4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3">
            <a:extLst>
              <a:ext uri="{FF2B5EF4-FFF2-40B4-BE49-F238E27FC236}">
                <a16:creationId xmlns:a16="http://schemas.microsoft.com/office/drawing/2014/main" id="{6A4FD5EC-3DFE-3598-F6A4-1F6A39B28BC2}"/>
              </a:ext>
            </a:extLst>
          </p:cNvPr>
          <p:cNvSpPr/>
          <p:nvPr/>
        </p:nvSpPr>
        <p:spPr>
          <a:xfrm>
            <a:off x="2209800" y="5334000"/>
            <a:ext cx="4876800" cy="37421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66BE7E2-B3F1-40EB-27D0-D93B26817687}"/>
              </a:ext>
            </a:extLst>
          </p:cNvPr>
          <p:cNvSpPr txBox="1"/>
          <p:nvPr/>
        </p:nvSpPr>
        <p:spPr>
          <a:xfrm>
            <a:off x="1295400" y="259378"/>
            <a:ext cx="4031873" cy="646331"/>
          </a:xfrm>
          <a:prstGeom prst="rect">
            <a:avLst/>
          </a:prstGeom>
          <a:noFill/>
        </p:spPr>
        <p:txBody>
          <a:bodyPr wrap="none" rtlCol="0">
            <a:spAutoFit/>
          </a:bodyPr>
          <a:lstStyle/>
          <a:p>
            <a:r>
              <a:rPr lang="en-US" sz="3600" dirty="0">
                <a:latin typeface="Tajawal Medium" panose="00000600000000000000" pitchFamily="2" charset="-78"/>
                <a:cs typeface="Tajawal Medium" panose="00000600000000000000" pitchFamily="2" charset="-78"/>
              </a:rPr>
              <a:t>Lecture Language </a:t>
            </a:r>
          </a:p>
        </p:txBody>
      </p:sp>
      <p:sp>
        <p:nvSpPr>
          <p:cNvPr id="12" name="Rectangle 11">
            <a:extLst>
              <a:ext uri="{FF2B5EF4-FFF2-40B4-BE49-F238E27FC236}">
                <a16:creationId xmlns:a16="http://schemas.microsoft.com/office/drawing/2014/main" id="{FAB4E44D-EE28-74B2-2F84-EA0B5F350B25}"/>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6">
            <a:extLst>
              <a:ext uri="{FF2B5EF4-FFF2-40B4-BE49-F238E27FC236}">
                <a16:creationId xmlns:a16="http://schemas.microsoft.com/office/drawing/2014/main" id="{34098D65-112B-3015-1A47-D35A0871FF31}"/>
              </a:ext>
            </a:extLst>
          </p:cNvPr>
          <p:cNvSpPr/>
          <p:nvPr/>
        </p:nvSpPr>
        <p:spPr>
          <a:xfrm>
            <a:off x="1143000" y="1386457"/>
            <a:ext cx="9690271" cy="4544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44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 اللغة الأساسية في المحاضرات هي</a:t>
            </a:r>
            <a:r>
              <a:rPr lang="en-US" sz="44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a:t>
            </a:r>
            <a:endParaRPr lang="ar-YE" sz="44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endParaRPr>
          </a:p>
          <a:p>
            <a:pPr algn="ctr" rtl="1"/>
            <a:r>
              <a:rPr lang="ar-SA" sz="44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 </a:t>
            </a:r>
            <a:r>
              <a:rPr lang="ar-SA" sz="4400" b="1" dirty="0">
                <a:solidFill>
                  <a:srgbClr val="24A9E1"/>
                </a:solidFill>
                <a:latin typeface="Tahoma" panose="020B0604030504040204" pitchFamily="34" charset="0"/>
                <a:ea typeface="Tahoma" panose="020B0604030504040204" pitchFamily="34" charset="0"/>
                <a:cs typeface="Bader" pitchFamily="2" charset="-78"/>
              </a:rPr>
              <a:t>اللغة الإنجليزية </a:t>
            </a:r>
            <a:endParaRPr lang="ar-EG" sz="4400" b="1" dirty="0">
              <a:solidFill>
                <a:srgbClr val="24A9E1"/>
              </a:solidFill>
              <a:latin typeface="Tahoma" panose="020B0604030504040204" pitchFamily="34" charset="0"/>
              <a:ea typeface="Tahoma" panose="020B0604030504040204" pitchFamily="34" charset="0"/>
              <a:cs typeface="Bader" pitchFamily="2" charset="-78"/>
            </a:endParaRPr>
          </a:p>
          <a:p>
            <a:pPr algn="ctr" rtl="1"/>
            <a:br>
              <a:rPr lang="ar-SA" sz="44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br>
            <a:r>
              <a:rPr lang="ar-SA" sz="44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 الاختبارات باللغة الإنجليزية مع وجود</a:t>
            </a:r>
            <a:endParaRPr lang="ar-YE" sz="44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endParaRPr>
          </a:p>
          <a:p>
            <a:pPr algn="ctr" rtl="1"/>
            <a:r>
              <a:rPr lang="ar-SA" sz="4400" b="1" dirty="0">
                <a:solidFill>
                  <a:schemeClr val="tx1">
                    <a:lumMod val="60000"/>
                    <a:lumOff val="40000"/>
                  </a:schemeClr>
                </a:solidFill>
                <a:latin typeface="Tahoma" panose="020B0604030504040204" pitchFamily="34" charset="0"/>
                <a:ea typeface="Tahoma" panose="020B0604030504040204" pitchFamily="34" charset="0"/>
                <a:cs typeface="Bader" pitchFamily="2" charset="-78"/>
              </a:rPr>
              <a:t> </a:t>
            </a:r>
            <a:r>
              <a:rPr lang="ar-SA" sz="4400" b="1" dirty="0">
                <a:solidFill>
                  <a:schemeClr val="accent2"/>
                </a:solidFill>
                <a:latin typeface="Tahoma" panose="020B0604030504040204" pitchFamily="34" charset="0"/>
                <a:ea typeface="Tahoma" panose="020B0604030504040204" pitchFamily="34" charset="0"/>
                <a:cs typeface="Bader" pitchFamily="2" charset="-78"/>
              </a:rPr>
              <a:t>ترجمة للسؤال.</a:t>
            </a:r>
          </a:p>
        </p:txBody>
      </p:sp>
    </p:spTree>
    <p:extLst>
      <p:ext uri="{BB962C8B-B14F-4D97-AF65-F5344CB8AC3E}">
        <p14:creationId xmlns:p14="http://schemas.microsoft.com/office/powerpoint/2010/main" val="1619489037"/>
      </p:ext>
    </p:extLst>
  </p:cSld>
  <p:clrMapOvr>
    <a:masterClrMapping/>
  </p:clrMapOvr>
  <mc:AlternateContent xmlns:mc="http://schemas.openxmlformats.org/markup-compatibility/2006" xmlns:p14="http://schemas.microsoft.com/office/powerpoint/2010/main">
    <mc:Choice Requires="p14">
      <p:transition spd="slow" p14:dur="2000" advTm="36996"/>
    </mc:Choice>
    <mc:Fallback xmlns="">
      <p:transition spd="slow" advTm="36996"/>
    </mc:Fallback>
  </mc:AlternateContent>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383630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Academic Calendar</a:t>
            </a:r>
          </a:p>
        </p:txBody>
      </p:sp>
      <p:sp>
        <p:nvSpPr>
          <p:cNvPr id="13" name="Slide Number Placeholder 12"/>
          <p:cNvSpPr>
            <a:spLocks noGrp="1"/>
          </p:cNvSpPr>
          <p:nvPr>
            <p:ph type="sldNum" sz="quarter" idx="12"/>
          </p:nvPr>
        </p:nvSpPr>
        <p:spPr/>
        <p:txBody>
          <a:bodyPr/>
          <a:lstStyle/>
          <a:p>
            <a:fld id="{FDED41F8-FC0F-4085-8150-313B6CF05213}" type="slidenum">
              <a:rPr lang="en-US" smtClean="0"/>
              <a:t>17</a:t>
            </a:fld>
            <a:endParaRPr lang="en-US"/>
          </a:p>
        </p:txBody>
      </p:sp>
      <p:sp>
        <p:nvSpPr>
          <p:cNvPr id="16" name="TextBox 15"/>
          <p:cNvSpPr txBox="1"/>
          <p:nvPr/>
        </p:nvSpPr>
        <p:spPr>
          <a:xfrm>
            <a:off x="2057400" y="2590800"/>
            <a:ext cx="6553200" cy="1323439"/>
          </a:xfrm>
          <a:prstGeom prst="rect">
            <a:avLst/>
          </a:prstGeom>
          <a:noFill/>
        </p:spPr>
        <p:txBody>
          <a:bodyPr wrap="square" rtlCol="0">
            <a:spAutoFit/>
          </a:bodyPr>
          <a:lstStyle/>
          <a:p>
            <a:pPr algn="ctr"/>
            <a:r>
              <a:rPr lang="ar-EG" sz="4000" b="1" dirty="0"/>
              <a:t>حلقة النقاش يوم من كل أسبوع والرابط موجود على صفحة المودل </a:t>
            </a:r>
            <a:endParaRPr lang="en-US" sz="4000" b="1" dirty="0"/>
          </a:p>
        </p:txBody>
      </p:sp>
      <p:pic>
        <p:nvPicPr>
          <p:cNvPr id="2" name="Graphic 21">
            <a:extLst>
              <a:ext uri="{FF2B5EF4-FFF2-40B4-BE49-F238E27FC236}">
                <a16:creationId xmlns:a16="http://schemas.microsoft.com/office/drawing/2014/main" id="{429D09CE-106B-C398-7CEF-D61B6C0F41F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Rectangle: Rounded Corners 3">
            <a:extLst>
              <a:ext uri="{FF2B5EF4-FFF2-40B4-BE49-F238E27FC236}">
                <a16:creationId xmlns:a16="http://schemas.microsoft.com/office/drawing/2014/main" id="{47C24732-62D4-7D83-8270-B908DB479EFA}"/>
              </a:ext>
            </a:extLst>
          </p:cNvPr>
          <p:cNvSpPr/>
          <p:nvPr/>
        </p:nvSpPr>
        <p:spPr>
          <a:xfrm>
            <a:off x="1176118" y="1388609"/>
            <a:ext cx="9690271" cy="4544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4400" b="1" dirty="0">
                <a:solidFill>
                  <a:schemeClr val="tx1"/>
                </a:solidFill>
              </a:rPr>
              <a:t>حلقة النقاش يوم من كل أسبوع والرابط موجود على صفحة المودل </a:t>
            </a:r>
            <a:endParaRPr lang="en-US" sz="4400" b="1" dirty="0">
              <a:solidFill>
                <a:schemeClr val="tx1"/>
              </a:solidFill>
            </a:endParaRPr>
          </a:p>
        </p:txBody>
      </p:sp>
      <p:sp>
        <p:nvSpPr>
          <p:cNvPr id="5" name="TextBox 4">
            <a:extLst>
              <a:ext uri="{FF2B5EF4-FFF2-40B4-BE49-F238E27FC236}">
                <a16:creationId xmlns:a16="http://schemas.microsoft.com/office/drawing/2014/main" id="{A631AE32-4DD3-B98B-CF4A-83F798E15361}"/>
              </a:ext>
            </a:extLst>
          </p:cNvPr>
          <p:cNvSpPr txBox="1"/>
          <p:nvPr/>
        </p:nvSpPr>
        <p:spPr>
          <a:xfrm>
            <a:off x="1295400" y="259378"/>
            <a:ext cx="4314001" cy="646331"/>
          </a:xfrm>
          <a:prstGeom prst="rect">
            <a:avLst/>
          </a:prstGeom>
          <a:noFill/>
        </p:spPr>
        <p:txBody>
          <a:bodyPr wrap="none" rtlCol="0">
            <a:spAutoFit/>
          </a:bodyPr>
          <a:lstStyle/>
          <a:p>
            <a:r>
              <a:rPr lang="en-US" sz="3600" dirty="0">
                <a:latin typeface="Tajawal Medium" panose="00000600000000000000" pitchFamily="2" charset="-78"/>
                <a:cs typeface="Tajawal Medium" panose="00000600000000000000" pitchFamily="2" charset="-78"/>
              </a:rPr>
              <a:t>Discussion Session </a:t>
            </a:r>
          </a:p>
        </p:txBody>
      </p:sp>
      <p:sp>
        <p:nvSpPr>
          <p:cNvPr id="17" name="Rectangle 16">
            <a:extLst>
              <a:ext uri="{FF2B5EF4-FFF2-40B4-BE49-F238E27FC236}">
                <a16:creationId xmlns:a16="http://schemas.microsoft.com/office/drawing/2014/main" id="{7D48CFB7-72CA-2064-A165-CA06F1A00A96}"/>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2962886"/>
      </p:ext>
    </p:extLst>
  </p:cSld>
  <p:clrMapOvr>
    <a:masterClrMapping/>
  </p:clrMapOvr>
  <mc:AlternateContent xmlns:mc="http://schemas.openxmlformats.org/markup-compatibility/2006" xmlns:p14="http://schemas.microsoft.com/office/powerpoint/2010/main">
    <mc:Choice Requires="p14">
      <p:transition spd="slow" p14:dur="2000" advTm="63144"/>
    </mc:Choice>
    <mc:Fallback xmlns="">
      <p:transition spd="slow" advTm="63144"/>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 name="TextBox 6"/>
          <p:cNvSpPr txBox="1"/>
          <p:nvPr/>
        </p:nvSpPr>
        <p:spPr>
          <a:xfrm>
            <a:off x="2650377" y="543490"/>
            <a:ext cx="3836307"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Academic Calendar</a:t>
            </a:r>
          </a:p>
        </p:txBody>
      </p:sp>
      <p:sp>
        <p:nvSpPr>
          <p:cNvPr id="13" name="Slide Number Placeholder 12"/>
          <p:cNvSpPr>
            <a:spLocks noGrp="1"/>
          </p:cNvSpPr>
          <p:nvPr>
            <p:ph type="sldNum" sz="quarter" idx="12"/>
          </p:nvPr>
        </p:nvSpPr>
        <p:spPr/>
        <p:txBody>
          <a:bodyPr/>
          <a:lstStyle/>
          <a:p>
            <a:fld id="{FDED41F8-FC0F-4085-8150-313B6CF05213}" type="slidenum">
              <a:rPr lang="en-US" smtClean="0"/>
              <a:t>18</a:t>
            </a:fld>
            <a:endParaRPr lang="en-US"/>
          </a:p>
        </p:txBody>
      </p:sp>
      <p:pic>
        <p:nvPicPr>
          <p:cNvPr id="2" name="Graphic 21">
            <a:extLst>
              <a:ext uri="{FF2B5EF4-FFF2-40B4-BE49-F238E27FC236}">
                <a16:creationId xmlns:a16="http://schemas.microsoft.com/office/drawing/2014/main" id="{429D09CE-106B-C398-7CEF-D61B6C0F41F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951125" y="325330"/>
            <a:ext cx="2305141" cy="1076343"/>
          </a:xfrm>
          <a:prstGeom prst="rect">
            <a:avLst/>
          </a:prstGeom>
        </p:spPr>
      </p:pic>
      <p:sp>
        <p:nvSpPr>
          <p:cNvPr id="4" name="TextBox 3">
            <a:extLst>
              <a:ext uri="{FF2B5EF4-FFF2-40B4-BE49-F238E27FC236}">
                <a16:creationId xmlns:a16="http://schemas.microsoft.com/office/drawing/2014/main" id="{33CCF343-437A-8E96-7C44-5D99321F2E7C}"/>
              </a:ext>
            </a:extLst>
          </p:cNvPr>
          <p:cNvSpPr txBox="1"/>
          <p:nvPr/>
        </p:nvSpPr>
        <p:spPr>
          <a:xfrm>
            <a:off x="1295400" y="259378"/>
            <a:ext cx="4314001" cy="646331"/>
          </a:xfrm>
          <a:prstGeom prst="rect">
            <a:avLst/>
          </a:prstGeom>
          <a:noFill/>
        </p:spPr>
        <p:txBody>
          <a:bodyPr wrap="none" rtlCol="0">
            <a:spAutoFit/>
          </a:bodyPr>
          <a:lstStyle/>
          <a:p>
            <a:r>
              <a:rPr lang="en-US" sz="3600" dirty="0">
                <a:latin typeface="Tajawal Medium" panose="00000600000000000000" pitchFamily="2" charset="-78"/>
                <a:cs typeface="Tajawal Medium" panose="00000600000000000000" pitchFamily="2" charset="-78"/>
              </a:rPr>
              <a:t>Discussion Session </a:t>
            </a:r>
          </a:p>
        </p:txBody>
      </p:sp>
      <p:sp>
        <p:nvSpPr>
          <p:cNvPr id="5" name="Rectangle 4">
            <a:extLst>
              <a:ext uri="{FF2B5EF4-FFF2-40B4-BE49-F238E27FC236}">
                <a16:creationId xmlns:a16="http://schemas.microsoft.com/office/drawing/2014/main" id="{53B26862-FFB8-8BA2-7D15-DD345FAC573A}"/>
              </a:ext>
            </a:extLst>
          </p:cNvPr>
          <p:cNvSpPr/>
          <p:nvPr/>
        </p:nvSpPr>
        <p:spPr>
          <a:xfrm>
            <a:off x="212733" y="902608"/>
            <a:ext cx="961706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16">
            <a:extLst>
              <a:ext uri="{FF2B5EF4-FFF2-40B4-BE49-F238E27FC236}">
                <a16:creationId xmlns:a16="http://schemas.microsoft.com/office/drawing/2014/main" id="{B23C0125-46B4-A318-556E-91BD1848856E}"/>
              </a:ext>
            </a:extLst>
          </p:cNvPr>
          <p:cNvSpPr/>
          <p:nvPr/>
        </p:nvSpPr>
        <p:spPr>
          <a:xfrm>
            <a:off x="1066800" y="1548939"/>
            <a:ext cx="9690271" cy="454446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YE" sz="4400" dirty="0">
                <a:solidFill>
                  <a:schemeClr val="tx1"/>
                </a:solidFill>
                <a:cs typeface="Bader" pitchFamily="2" charset="-78"/>
              </a:rPr>
              <a:t>عبر برنامج </a:t>
            </a:r>
            <a:r>
              <a:rPr lang="en-US" sz="4400" b="1" dirty="0">
                <a:solidFill>
                  <a:schemeClr val="tx1"/>
                </a:solidFill>
                <a:cs typeface="Bader" pitchFamily="2" charset="-78"/>
              </a:rPr>
              <a:t>Teams</a:t>
            </a:r>
          </a:p>
          <a:p>
            <a:pPr algn="ctr" rtl="1"/>
            <a:r>
              <a:rPr lang="ar-YE" sz="4400" dirty="0">
                <a:solidFill>
                  <a:schemeClr val="tx1"/>
                </a:solidFill>
                <a:cs typeface="Bader" pitchFamily="2" charset="-78"/>
              </a:rPr>
              <a:t>سيتم تثبيت رابط حلقة النقاش على صفحة المقرر</a:t>
            </a:r>
            <a:endParaRPr lang="en-US" sz="4400" dirty="0">
              <a:solidFill>
                <a:schemeClr val="tx1"/>
              </a:solidFill>
              <a:cs typeface="Bader" pitchFamily="2" charset="-78"/>
            </a:endParaRPr>
          </a:p>
        </p:txBody>
      </p:sp>
    </p:spTree>
    <p:extLst>
      <p:ext uri="{BB962C8B-B14F-4D97-AF65-F5344CB8AC3E}">
        <p14:creationId xmlns:p14="http://schemas.microsoft.com/office/powerpoint/2010/main" val="222289575"/>
      </p:ext>
    </p:extLst>
  </p:cSld>
  <p:clrMapOvr>
    <a:masterClrMapping/>
  </p:clrMapOvr>
  <mc:AlternateContent xmlns:mc="http://schemas.openxmlformats.org/markup-compatibility/2006" xmlns:p14="http://schemas.microsoft.com/office/powerpoint/2010/main">
    <mc:Choice Requires="p14">
      <p:transition spd="slow" p14:dur="2000" advTm="41980"/>
    </mc:Choice>
    <mc:Fallback xmlns="">
      <p:transition spd="slow" advTm="41980"/>
    </mc:Fallback>
  </mc:AlternateContent>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40" name="Slide Number Placeholder 1"/>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880E1B-9AE6-486B-BDD4-9CE0F37513D3}" type="slidenum">
              <a:rPr lang="en-US" smtClean="0">
                <a:solidFill>
                  <a:srgbClr val="045C75"/>
                </a:solidFill>
                <a:latin typeface="Constantia" panose="02030602050306030303" pitchFamily="18" charset="0"/>
              </a:rPr>
              <a:pPr/>
              <a:t>19</a:t>
            </a:fld>
            <a:endParaRPr lang="en-US">
              <a:solidFill>
                <a:srgbClr val="045C75"/>
              </a:solidFill>
              <a:latin typeface="Constantia" panose="02030602050306030303" pitchFamily="18" charset="0"/>
            </a:endParaRPr>
          </a:p>
        </p:txBody>
      </p:sp>
      <p:pic>
        <p:nvPicPr>
          <p:cNvPr id="7" name="Picture 6">
            <a:extLst>
              <a:ext uri="{FF2B5EF4-FFF2-40B4-BE49-F238E27FC236}">
                <a16:creationId xmlns:a16="http://schemas.microsoft.com/office/drawing/2014/main" id="{FF1165F4-8B05-DE45-8021-00287CC6DF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0665" y="1104900"/>
            <a:ext cx="7571667" cy="4380650"/>
          </a:xfrm>
          <a:prstGeom prst="rect">
            <a:avLst/>
          </a:prstGeom>
        </p:spPr>
      </p:pic>
    </p:spTree>
    <p:extLst>
      <p:ext uri="{BB962C8B-B14F-4D97-AF65-F5344CB8AC3E}">
        <p14:creationId xmlns:p14="http://schemas.microsoft.com/office/powerpoint/2010/main" val="3975266132"/>
      </p:ext>
    </p:extLst>
  </p:cSld>
  <p:clrMapOvr>
    <a:masterClrMapping/>
  </p:clrMapOvr>
  <p:transition spd="slow" advTm="76566">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4359"/>
    </mc:Choice>
    <mc:Fallback xmlns="">
      <p:transition spd="slow" advTm="34359"/>
    </mc:Fallback>
  </mc:AlternateContent>
</p:sld>
</file>

<file path=ppt/theme/theme1.xml><?xml version="1.0" encoding="utf-8"?>
<a:theme xmlns:a="http://schemas.openxmlformats.org/drawingml/2006/main" name="Facet">
  <a:themeElements>
    <a:clrScheme name="دفق الهواء">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61be54d4e1129e7f290b979abd74d0d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ee7624cd9ca63176be9d29f9c2ee78d3"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element ref="ns3:SharedWithUsers" minOccurs="0"/>
                <xsd:element ref="ns3:SharedWithDetails" minOccurs="0"/>
                <xsd:element ref="ns2:lcf76f155ced4ddcb4097134ff3c332f" minOccurs="0"/>
                <xsd:element ref="ns3:TaxCatchAll"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e7f495a-9f7b-4790-bf02-f985d85d70f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3FDCEA29-46EB-4528-B50D-DFE2E6BEDA89}"/>
</file>

<file path=customXml/itemProps2.xml><?xml version="1.0" encoding="utf-8"?>
<ds:datastoreItem xmlns:ds="http://schemas.openxmlformats.org/officeDocument/2006/customXml" ds:itemID="{1B08960C-9626-48DF-8ED5-225149B64040}"/>
</file>

<file path=customXml/itemProps3.xml><?xml version="1.0" encoding="utf-8"?>
<ds:datastoreItem xmlns:ds="http://schemas.openxmlformats.org/officeDocument/2006/customXml" ds:itemID="{B03C1CA8-E4BD-4150-8D08-D1F8B2631847}"/>
</file>

<file path=docProps/app.xml><?xml version="1.0" encoding="utf-8"?>
<Properties xmlns="http://schemas.openxmlformats.org/officeDocument/2006/extended-properties" xmlns:vt="http://schemas.openxmlformats.org/officeDocument/2006/docPropsVTypes">
  <Template/>
  <TotalTime>6062</TotalTime>
  <Words>896</Words>
  <Application>Microsoft Office PowerPoint</Application>
  <PresentationFormat>Widescreen</PresentationFormat>
  <Paragraphs>189</Paragraphs>
  <Slides>20</Slides>
  <Notes>8</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20</vt:i4>
      </vt:variant>
    </vt:vector>
  </HeadingPairs>
  <TitlesOfParts>
    <vt:vector size="33" baseType="lpstr">
      <vt:lpstr>Aardvark Cafe</vt:lpstr>
      <vt:lpstr>Alexandria</vt:lpstr>
      <vt:lpstr>Arial</vt:lpstr>
      <vt:lpstr>Bader</vt:lpstr>
      <vt:lpstr>Calibri</vt:lpstr>
      <vt:lpstr>Constantia</vt:lpstr>
      <vt:lpstr>Tahoma</vt:lpstr>
      <vt:lpstr>Tajawal Medium</vt:lpstr>
      <vt:lpstr>Times New Roman</vt:lpstr>
      <vt:lpstr>Trebuchet MS</vt:lpstr>
      <vt:lpstr>Wingdings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kadhum</dc:creator>
  <cp:lastModifiedBy>Israa Lewaa</cp:lastModifiedBy>
  <cp:revision>216</cp:revision>
  <dcterms:created xsi:type="dcterms:W3CDTF">2012-10-04T04:34:07Z</dcterms:created>
  <dcterms:modified xsi:type="dcterms:W3CDTF">2026-01-19T10:20:21Z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