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3"/>
    <p:sldMasterId id="2147483697" r:id="rId4"/>
  </p:sldMasterIdLst>
  <p:notesMasterIdLst>
    <p:notesMasterId r:id="rId56"/>
  </p:notesMasterIdLst>
  <p:sldIdLst>
    <p:sldId id="320" r:id="rId5"/>
    <p:sldId id="480" r:id="rId6"/>
    <p:sldId id="256" r:id="rId7"/>
    <p:sldId id="321" r:id="rId8"/>
    <p:sldId id="262" r:id="rId9"/>
    <p:sldId id="263" r:id="rId10"/>
    <p:sldId id="264" r:id="rId11"/>
    <p:sldId id="265" r:id="rId12"/>
    <p:sldId id="266" r:id="rId13"/>
    <p:sldId id="267" r:id="rId14"/>
    <p:sldId id="270" r:id="rId15"/>
    <p:sldId id="272" r:id="rId16"/>
    <p:sldId id="269" r:id="rId17"/>
    <p:sldId id="268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318" r:id="rId26"/>
    <p:sldId id="280" r:id="rId27"/>
    <p:sldId id="284" r:id="rId28"/>
    <p:sldId id="281" r:id="rId29"/>
    <p:sldId id="283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FFFF66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79" autoAdjust="0"/>
  </p:normalViewPr>
  <p:slideViewPr>
    <p:cSldViewPr>
      <p:cViewPr varScale="1">
        <p:scale>
          <a:sx n="81" d="100"/>
          <a:sy n="81" d="100"/>
        </p:scale>
        <p:origin x="1498" y="5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viewProps" Target="viewProps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2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slideMaster" Target="slideMasters/slideMaster1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theme" Target="theme/theme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presProps" Target="presProps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6F6A4A5-4975-4B93-B874-B372BB3187E9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/>
      <dgm:spPr/>
    </dgm:pt>
    <dgm:pt modelId="{B8BB1FBC-750A-4657-B1C0-FA181359225E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GB" altLang="en-US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Sources of Finance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GB" altLang="en-US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can be either:</a:t>
          </a:r>
          <a:endParaRPr kumimoji="0" lang="en-US" altLang="en-US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4B7DE62-C6FE-47D6-AE3E-111CA27B57BA}" type="parTrans" cxnId="{4EB262C1-27E8-4681-BBD6-BF1CC5A0D4D8}">
      <dgm:prSet/>
      <dgm:spPr/>
    </dgm:pt>
    <dgm:pt modelId="{4CD20B96-E844-474E-80C6-9EA606F8877A}" type="sibTrans" cxnId="{4EB262C1-27E8-4681-BBD6-BF1CC5A0D4D8}">
      <dgm:prSet/>
      <dgm:spPr/>
    </dgm:pt>
    <dgm:pt modelId="{721B71F8-C872-4EA5-AA77-36E2D6670C68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GB" altLang="en-US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Internal</a:t>
          </a:r>
          <a:endParaRPr kumimoji="0" lang="en-US" altLang="en-US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5B67E0A-107A-42C0-BE26-F19D760256DC}" type="parTrans" cxnId="{DCE40BBA-E37B-4283-9466-F03CC9A34076}">
      <dgm:prSet/>
      <dgm:spPr/>
    </dgm:pt>
    <dgm:pt modelId="{E80519FF-29DE-4BB0-9547-7229EF7D79F9}" type="sibTrans" cxnId="{DCE40BBA-E37B-4283-9466-F03CC9A34076}">
      <dgm:prSet/>
      <dgm:spPr/>
    </dgm:pt>
    <dgm:pt modelId="{8F1FFCF9-4F2C-487A-8C15-9F3C4FA38C2A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GB" altLang="en-US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External</a:t>
          </a:r>
          <a:endParaRPr kumimoji="0" lang="en-US" altLang="en-US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2EE2C4E-6596-48B4-AED8-79FBD2643ECA}" type="parTrans" cxnId="{98AC39C1-8CBF-461C-B64D-1B38E23730EA}">
      <dgm:prSet/>
      <dgm:spPr/>
    </dgm:pt>
    <dgm:pt modelId="{137B79C9-CD6C-4F67-A43E-4AC4A556E7A1}" type="sibTrans" cxnId="{98AC39C1-8CBF-461C-B64D-1B38E23730EA}">
      <dgm:prSet/>
      <dgm:spPr/>
    </dgm:pt>
    <dgm:pt modelId="{6995EEFE-5721-424F-B18F-F4639E6A5E32}" type="pres">
      <dgm:prSet presAssocID="{A6F6A4A5-4975-4B93-B874-B372BB3187E9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41BE3AB1-54F4-45D0-9CC9-45DB3E66C224}" type="pres">
      <dgm:prSet presAssocID="{B8BB1FBC-750A-4657-B1C0-FA181359225E}" presName="hierRoot1" presStyleCnt="0">
        <dgm:presLayoutVars>
          <dgm:hierBranch/>
        </dgm:presLayoutVars>
      </dgm:prSet>
      <dgm:spPr/>
    </dgm:pt>
    <dgm:pt modelId="{41814932-D47E-4157-B7A7-55798F8B514B}" type="pres">
      <dgm:prSet presAssocID="{B8BB1FBC-750A-4657-B1C0-FA181359225E}" presName="rootComposite1" presStyleCnt="0"/>
      <dgm:spPr/>
    </dgm:pt>
    <dgm:pt modelId="{F75FDA56-033E-4E20-A180-20C31DC7AC5A}" type="pres">
      <dgm:prSet presAssocID="{B8BB1FBC-750A-4657-B1C0-FA181359225E}" presName="rootText1" presStyleLbl="node0" presStyleIdx="0" presStyleCnt="1">
        <dgm:presLayoutVars>
          <dgm:chPref val="3"/>
        </dgm:presLayoutVars>
      </dgm:prSet>
      <dgm:spPr/>
    </dgm:pt>
    <dgm:pt modelId="{2C16FF92-0E67-476F-9FBE-11898D8703AF}" type="pres">
      <dgm:prSet presAssocID="{B8BB1FBC-750A-4657-B1C0-FA181359225E}" presName="rootConnector1" presStyleLbl="node1" presStyleIdx="0" presStyleCnt="0"/>
      <dgm:spPr/>
    </dgm:pt>
    <dgm:pt modelId="{BEA5239D-8F55-4F6B-9D85-1138E5814FD1}" type="pres">
      <dgm:prSet presAssocID="{B8BB1FBC-750A-4657-B1C0-FA181359225E}" presName="hierChild2" presStyleCnt="0"/>
      <dgm:spPr/>
    </dgm:pt>
    <dgm:pt modelId="{3A144B31-8D74-4DC8-81E9-F1DC7051E604}" type="pres">
      <dgm:prSet presAssocID="{25B67E0A-107A-42C0-BE26-F19D760256DC}" presName="Name35" presStyleLbl="parChTrans1D2" presStyleIdx="0" presStyleCnt="2"/>
      <dgm:spPr/>
    </dgm:pt>
    <dgm:pt modelId="{7647BBDF-36F9-4003-BE58-3E2759EBFB0B}" type="pres">
      <dgm:prSet presAssocID="{721B71F8-C872-4EA5-AA77-36E2D6670C68}" presName="hierRoot2" presStyleCnt="0">
        <dgm:presLayoutVars>
          <dgm:hierBranch/>
        </dgm:presLayoutVars>
      </dgm:prSet>
      <dgm:spPr/>
    </dgm:pt>
    <dgm:pt modelId="{1AB971D7-53BB-4A2F-BC12-BEA1422D2135}" type="pres">
      <dgm:prSet presAssocID="{721B71F8-C872-4EA5-AA77-36E2D6670C68}" presName="rootComposite" presStyleCnt="0"/>
      <dgm:spPr/>
    </dgm:pt>
    <dgm:pt modelId="{198AB67D-CF46-4CD4-974A-AFEA713C3EEE}" type="pres">
      <dgm:prSet presAssocID="{721B71F8-C872-4EA5-AA77-36E2D6670C68}" presName="rootText" presStyleLbl="node2" presStyleIdx="0" presStyleCnt="2">
        <dgm:presLayoutVars>
          <dgm:chPref val="3"/>
        </dgm:presLayoutVars>
      </dgm:prSet>
      <dgm:spPr/>
    </dgm:pt>
    <dgm:pt modelId="{EF1A12CB-1C36-4261-8628-4BE1E8B4D7BE}" type="pres">
      <dgm:prSet presAssocID="{721B71F8-C872-4EA5-AA77-36E2D6670C68}" presName="rootConnector" presStyleLbl="node2" presStyleIdx="0" presStyleCnt="2"/>
      <dgm:spPr/>
    </dgm:pt>
    <dgm:pt modelId="{DA187E9A-D9C5-47CE-9B0B-46F06BFB0C8E}" type="pres">
      <dgm:prSet presAssocID="{721B71F8-C872-4EA5-AA77-36E2D6670C68}" presName="hierChild4" presStyleCnt="0"/>
      <dgm:spPr/>
    </dgm:pt>
    <dgm:pt modelId="{CB034101-15E2-4133-8382-0151A21F7801}" type="pres">
      <dgm:prSet presAssocID="{721B71F8-C872-4EA5-AA77-36E2D6670C68}" presName="hierChild5" presStyleCnt="0"/>
      <dgm:spPr/>
    </dgm:pt>
    <dgm:pt modelId="{CF0E0846-B16D-4CC4-9C13-9AE3644CAADD}" type="pres">
      <dgm:prSet presAssocID="{02EE2C4E-6596-48B4-AED8-79FBD2643ECA}" presName="Name35" presStyleLbl="parChTrans1D2" presStyleIdx="1" presStyleCnt="2"/>
      <dgm:spPr/>
    </dgm:pt>
    <dgm:pt modelId="{CDEEF25F-BBC6-4446-B66A-431818CC0C5A}" type="pres">
      <dgm:prSet presAssocID="{8F1FFCF9-4F2C-487A-8C15-9F3C4FA38C2A}" presName="hierRoot2" presStyleCnt="0">
        <dgm:presLayoutVars>
          <dgm:hierBranch/>
        </dgm:presLayoutVars>
      </dgm:prSet>
      <dgm:spPr/>
    </dgm:pt>
    <dgm:pt modelId="{5BA5FE0B-BD7F-44C8-B468-5A138F05D56A}" type="pres">
      <dgm:prSet presAssocID="{8F1FFCF9-4F2C-487A-8C15-9F3C4FA38C2A}" presName="rootComposite" presStyleCnt="0"/>
      <dgm:spPr/>
    </dgm:pt>
    <dgm:pt modelId="{5155356F-A523-415A-9553-D215B5292A15}" type="pres">
      <dgm:prSet presAssocID="{8F1FFCF9-4F2C-487A-8C15-9F3C4FA38C2A}" presName="rootText" presStyleLbl="node2" presStyleIdx="1" presStyleCnt="2">
        <dgm:presLayoutVars>
          <dgm:chPref val="3"/>
        </dgm:presLayoutVars>
      </dgm:prSet>
      <dgm:spPr/>
    </dgm:pt>
    <dgm:pt modelId="{82659EAB-3264-422A-B5C8-74EF657AFCB7}" type="pres">
      <dgm:prSet presAssocID="{8F1FFCF9-4F2C-487A-8C15-9F3C4FA38C2A}" presName="rootConnector" presStyleLbl="node2" presStyleIdx="1" presStyleCnt="2"/>
      <dgm:spPr/>
    </dgm:pt>
    <dgm:pt modelId="{2513DCB8-C585-46C0-A310-0FB19817B1EC}" type="pres">
      <dgm:prSet presAssocID="{8F1FFCF9-4F2C-487A-8C15-9F3C4FA38C2A}" presName="hierChild4" presStyleCnt="0"/>
      <dgm:spPr/>
    </dgm:pt>
    <dgm:pt modelId="{AE3BB401-324E-4F18-8369-7A2A0A45E9AF}" type="pres">
      <dgm:prSet presAssocID="{8F1FFCF9-4F2C-487A-8C15-9F3C4FA38C2A}" presName="hierChild5" presStyleCnt="0"/>
      <dgm:spPr/>
    </dgm:pt>
    <dgm:pt modelId="{5BC72981-CE3D-4DEC-AC06-073EC6DA81D4}" type="pres">
      <dgm:prSet presAssocID="{B8BB1FBC-750A-4657-B1C0-FA181359225E}" presName="hierChild3" presStyleCnt="0"/>
      <dgm:spPr/>
    </dgm:pt>
  </dgm:ptLst>
  <dgm:cxnLst>
    <dgm:cxn modelId="{61617D0B-DA4B-44DB-8CDD-60CC3E8396C5}" type="presOf" srcId="{B8BB1FBC-750A-4657-B1C0-FA181359225E}" destId="{F75FDA56-033E-4E20-A180-20C31DC7AC5A}" srcOrd="0" destOrd="0" presId="urn:microsoft.com/office/officeart/2005/8/layout/orgChart1"/>
    <dgm:cxn modelId="{047F4F34-F611-487E-B53D-A83A8B28766B}" type="presOf" srcId="{721B71F8-C872-4EA5-AA77-36E2D6670C68}" destId="{EF1A12CB-1C36-4261-8628-4BE1E8B4D7BE}" srcOrd="1" destOrd="0" presId="urn:microsoft.com/office/officeart/2005/8/layout/orgChart1"/>
    <dgm:cxn modelId="{CC389140-63A1-4712-8FF3-85AFD10AFB79}" type="presOf" srcId="{25B67E0A-107A-42C0-BE26-F19D760256DC}" destId="{3A144B31-8D74-4DC8-81E9-F1DC7051E604}" srcOrd="0" destOrd="0" presId="urn:microsoft.com/office/officeart/2005/8/layout/orgChart1"/>
    <dgm:cxn modelId="{A7E53A45-143C-4399-A4C2-959DEED3C573}" type="presOf" srcId="{8F1FFCF9-4F2C-487A-8C15-9F3C4FA38C2A}" destId="{82659EAB-3264-422A-B5C8-74EF657AFCB7}" srcOrd="1" destOrd="0" presId="urn:microsoft.com/office/officeart/2005/8/layout/orgChart1"/>
    <dgm:cxn modelId="{3C0E0C55-F91B-471B-AAEE-5F2A6F6DF85D}" type="presOf" srcId="{A6F6A4A5-4975-4B93-B874-B372BB3187E9}" destId="{6995EEFE-5721-424F-B18F-F4639E6A5E32}" srcOrd="0" destOrd="0" presId="urn:microsoft.com/office/officeart/2005/8/layout/orgChart1"/>
    <dgm:cxn modelId="{BF066A86-C65D-4D9F-9819-6FA5946EFE6C}" type="presOf" srcId="{B8BB1FBC-750A-4657-B1C0-FA181359225E}" destId="{2C16FF92-0E67-476F-9FBE-11898D8703AF}" srcOrd="1" destOrd="0" presId="urn:microsoft.com/office/officeart/2005/8/layout/orgChart1"/>
    <dgm:cxn modelId="{F153E9AB-2FC5-4697-BE8A-262671173D6F}" type="presOf" srcId="{8F1FFCF9-4F2C-487A-8C15-9F3C4FA38C2A}" destId="{5155356F-A523-415A-9553-D215B5292A15}" srcOrd="0" destOrd="0" presId="urn:microsoft.com/office/officeart/2005/8/layout/orgChart1"/>
    <dgm:cxn modelId="{DCE40BBA-E37B-4283-9466-F03CC9A34076}" srcId="{B8BB1FBC-750A-4657-B1C0-FA181359225E}" destId="{721B71F8-C872-4EA5-AA77-36E2D6670C68}" srcOrd="0" destOrd="0" parTransId="{25B67E0A-107A-42C0-BE26-F19D760256DC}" sibTransId="{E80519FF-29DE-4BB0-9547-7229EF7D79F9}"/>
    <dgm:cxn modelId="{98AC39C1-8CBF-461C-B64D-1B38E23730EA}" srcId="{B8BB1FBC-750A-4657-B1C0-FA181359225E}" destId="{8F1FFCF9-4F2C-487A-8C15-9F3C4FA38C2A}" srcOrd="1" destOrd="0" parTransId="{02EE2C4E-6596-48B4-AED8-79FBD2643ECA}" sibTransId="{137B79C9-CD6C-4F67-A43E-4AC4A556E7A1}"/>
    <dgm:cxn modelId="{4EB262C1-27E8-4681-BBD6-BF1CC5A0D4D8}" srcId="{A6F6A4A5-4975-4B93-B874-B372BB3187E9}" destId="{B8BB1FBC-750A-4657-B1C0-FA181359225E}" srcOrd="0" destOrd="0" parTransId="{B4B7DE62-C6FE-47D6-AE3E-111CA27B57BA}" sibTransId="{4CD20B96-E844-474E-80C6-9EA606F8877A}"/>
    <dgm:cxn modelId="{EE0D08CC-A3A2-4996-80B5-552D9F578CE2}" type="presOf" srcId="{02EE2C4E-6596-48B4-AED8-79FBD2643ECA}" destId="{CF0E0846-B16D-4CC4-9C13-9AE3644CAADD}" srcOrd="0" destOrd="0" presId="urn:microsoft.com/office/officeart/2005/8/layout/orgChart1"/>
    <dgm:cxn modelId="{DFA37DD0-DE84-4830-A260-EB648F844195}" type="presOf" srcId="{721B71F8-C872-4EA5-AA77-36E2D6670C68}" destId="{198AB67D-CF46-4CD4-974A-AFEA713C3EEE}" srcOrd="0" destOrd="0" presId="urn:microsoft.com/office/officeart/2005/8/layout/orgChart1"/>
    <dgm:cxn modelId="{5C23E86B-75D1-4E76-90F4-65124093B680}" type="presParOf" srcId="{6995EEFE-5721-424F-B18F-F4639E6A5E32}" destId="{41BE3AB1-54F4-45D0-9CC9-45DB3E66C224}" srcOrd="0" destOrd="0" presId="urn:microsoft.com/office/officeart/2005/8/layout/orgChart1"/>
    <dgm:cxn modelId="{7D23B75E-4018-4F5B-B58E-3707D2CBF318}" type="presParOf" srcId="{41BE3AB1-54F4-45D0-9CC9-45DB3E66C224}" destId="{41814932-D47E-4157-B7A7-55798F8B514B}" srcOrd="0" destOrd="0" presId="urn:microsoft.com/office/officeart/2005/8/layout/orgChart1"/>
    <dgm:cxn modelId="{33A254D8-7BB5-4A39-A446-FD400ED51867}" type="presParOf" srcId="{41814932-D47E-4157-B7A7-55798F8B514B}" destId="{F75FDA56-033E-4E20-A180-20C31DC7AC5A}" srcOrd="0" destOrd="0" presId="urn:microsoft.com/office/officeart/2005/8/layout/orgChart1"/>
    <dgm:cxn modelId="{8ECC4C6E-FDA5-4DB9-84DA-30032CA8250C}" type="presParOf" srcId="{41814932-D47E-4157-B7A7-55798F8B514B}" destId="{2C16FF92-0E67-476F-9FBE-11898D8703AF}" srcOrd="1" destOrd="0" presId="urn:microsoft.com/office/officeart/2005/8/layout/orgChart1"/>
    <dgm:cxn modelId="{74730F07-8BA3-4C59-A16E-4239012EBF53}" type="presParOf" srcId="{41BE3AB1-54F4-45D0-9CC9-45DB3E66C224}" destId="{BEA5239D-8F55-4F6B-9D85-1138E5814FD1}" srcOrd="1" destOrd="0" presId="urn:microsoft.com/office/officeart/2005/8/layout/orgChart1"/>
    <dgm:cxn modelId="{DD909F65-847B-4913-8B80-0EB47AD5B48C}" type="presParOf" srcId="{BEA5239D-8F55-4F6B-9D85-1138E5814FD1}" destId="{3A144B31-8D74-4DC8-81E9-F1DC7051E604}" srcOrd="0" destOrd="0" presId="urn:microsoft.com/office/officeart/2005/8/layout/orgChart1"/>
    <dgm:cxn modelId="{CB2AC878-5D19-409A-8D32-7805A980016C}" type="presParOf" srcId="{BEA5239D-8F55-4F6B-9D85-1138E5814FD1}" destId="{7647BBDF-36F9-4003-BE58-3E2759EBFB0B}" srcOrd="1" destOrd="0" presId="urn:microsoft.com/office/officeart/2005/8/layout/orgChart1"/>
    <dgm:cxn modelId="{729F5E00-8099-464E-B57B-5D413DE8BD2D}" type="presParOf" srcId="{7647BBDF-36F9-4003-BE58-3E2759EBFB0B}" destId="{1AB971D7-53BB-4A2F-BC12-BEA1422D2135}" srcOrd="0" destOrd="0" presId="urn:microsoft.com/office/officeart/2005/8/layout/orgChart1"/>
    <dgm:cxn modelId="{33512E44-C424-4BE1-933E-C23B522BC068}" type="presParOf" srcId="{1AB971D7-53BB-4A2F-BC12-BEA1422D2135}" destId="{198AB67D-CF46-4CD4-974A-AFEA713C3EEE}" srcOrd="0" destOrd="0" presId="urn:microsoft.com/office/officeart/2005/8/layout/orgChart1"/>
    <dgm:cxn modelId="{53131BF2-1365-4D97-99F4-1D7DED1195DB}" type="presParOf" srcId="{1AB971D7-53BB-4A2F-BC12-BEA1422D2135}" destId="{EF1A12CB-1C36-4261-8628-4BE1E8B4D7BE}" srcOrd="1" destOrd="0" presId="urn:microsoft.com/office/officeart/2005/8/layout/orgChart1"/>
    <dgm:cxn modelId="{338F9866-A247-4650-8E50-E99AFE9AD2D4}" type="presParOf" srcId="{7647BBDF-36F9-4003-BE58-3E2759EBFB0B}" destId="{DA187E9A-D9C5-47CE-9B0B-46F06BFB0C8E}" srcOrd="1" destOrd="0" presId="urn:microsoft.com/office/officeart/2005/8/layout/orgChart1"/>
    <dgm:cxn modelId="{251278EF-89CA-44B2-AA91-334260D1FC07}" type="presParOf" srcId="{7647BBDF-36F9-4003-BE58-3E2759EBFB0B}" destId="{CB034101-15E2-4133-8382-0151A21F7801}" srcOrd="2" destOrd="0" presId="urn:microsoft.com/office/officeart/2005/8/layout/orgChart1"/>
    <dgm:cxn modelId="{B95747E0-C931-4159-953C-D1384EBF5C66}" type="presParOf" srcId="{BEA5239D-8F55-4F6B-9D85-1138E5814FD1}" destId="{CF0E0846-B16D-4CC4-9C13-9AE3644CAADD}" srcOrd="2" destOrd="0" presId="urn:microsoft.com/office/officeart/2005/8/layout/orgChart1"/>
    <dgm:cxn modelId="{CF8154A2-B847-469A-8DFB-C818FBC4EC3D}" type="presParOf" srcId="{BEA5239D-8F55-4F6B-9D85-1138E5814FD1}" destId="{CDEEF25F-BBC6-4446-B66A-431818CC0C5A}" srcOrd="3" destOrd="0" presId="urn:microsoft.com/office/officeart/2005/8/layout/orgChart1"/>
    <dgm:cxn modelId="{52780319-CD40-44C6-BEA5-34F87527556F}" type="presParOf" srcId="{CDEEF25F-BBC6-4446-B66A-431818CC0C5A}" destId="{5BA5FE0B-BD7F-44C8-B468-5A138F05D56A}" srcOrd="0" destOrd="0" presId="urn:microsoft.com/office/officeart/2005/8/layout/orgChart1"/>
    <dgm:cxn modelId="{271A9786-A9E6-4437-B2B3-A21AE9C2296F}" type="presParOf" srcId="{5BA5FE0B-BD7F-44C8-B468-5A138F05D56A}" destId="{5155356F-A523-415A-9553-D215B5292A15}" srcOrd="0" destOrd="0" presId="urn:microsoft.com/office/officeart/2005/8/layout/orgChart1"/>
    <dgm:cxn modelId="{108AA1B3-E2A1-4B72-BB28-2662E908A0FA}" type="presParOf" srcId="{5BA5FE0B-BD7F-44C8-B468-5A138F05D56A}" destId="{82659EAB-3264-422A-B5C8-74EF657AFCB7}" srcOrd="1" destOrd="0" presId="urn:microsoft.com/office/officeart/2005/8/layout/orgChart1"/>
    <dgm:cxn modelId="{C583E6EF-B589-4747-BA6B-5947DFC183D1}" type="presParOf" srcId="{CDEEF25F-BBC6-4446-B66A-431818CC0C5A}" destId="{2513DCB8-C585-46C0-A310-0FB19817B1EC}" srcOrd="1" destOrd="0" presId="urn:microsoft.com/office/officeart/2005/8/layout/orgChart1"/>
    <dgm:cxn modelId="{84E70337-9B78-412D-81AB-00782CF86231}" type="presParOf" srcId="{CDEEF25F-BBC6-4446-B66A-431818CC0C5A}" destId="{AE3BB401-324E-4F18-8369-7A2A0A45E9AF}" srcOrd="2" destOrd="0" presId="urn:microsoft.com/office/officeart/2005/8/layout/orgChart1"/>
    <dgm:cxn modelId="{8E91D3C0-8D04-49DA-A59E-77D012BF6B4E}" type="presParOf" srcId="{41BE3AB1-54F4-45D0-9CC9-45DB3E66C224}" destId="{5BC72981-CE3D-4DEC-AC06-073EC6DA81D4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49827BA-E996-4809-BC57-A4206308E6C3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/>
      <dgm:spPr/>
    </dgm:pt>
    <dgm:pt modelId="{486CABB0-15D4-4252-A956-9F70D53E8F65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GB" altLang="en-US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MEDIUM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GB" altLang="en-US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TERM</a:t>
          </a:r>
          <a:endParaRPr kumimoji="0" lang="en-US" altLang="en-US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789693A-A560-4A3A-A161-3E8878813CFB}" type="parTrans" cxnId="{D5346F46-1025-42B1-9C4F-7F884E82EB70}">
      <dgm:prSet/>
      <dgm:spPr/>
    </dgm:pt>
    <dgm:pt modelId="{BB5195CE-39F2-470D-9F00-679DF564E000}" type="sibTrans" cxnId="{D5346F46-1025-42B1-9C4F-7F884E82EB70}">
      <dgm:prSet/>
      <dgm:spPr/>
    </dgm:pt>
    <dgm:pt modelId="{D7D83C3C-8DB8-408B-9B7D-75EDCFDB0F42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GB" altLang="en-US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3 – 10 YEARS</a:t>
          </a:r>
          <a:endParaRPr kumimoji="0" lang="en-US" altLang="en-US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68B9AE3-0085-47E0-BD40-7AE9F852F67E}" type="parTrans" cxnId="{0342412B-156B-4F16-8D4D-52CADE3CD757}">
      <dgm:prSet/>
      <dgm:spPr/>
    </dgm:pt>
    <dgm:pt modelId="{5035FDC4-C02F-4E75-B9FE-707DD08D14F3}" type="sibTrans" cxnId="{0342412B-156B-4F16-8D4D-52CADE3CD757}">
      <dgm:prSet/>
      <dgm:spPr/>
    </dgm:pt>
    <dgm:pt modelId="{4017B153-245B-4265-8038-09A8CD25F6D6}" type="pres">
      <dgm:prSet presAssocID="{749827BA-E996-4809-BC57-A4206308E6C3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1C770895-D982-4F0D-BE71-9AA5588AF326}" type="pres">
      <dgm:prSet presAssocID="{486CABB0-15D4-4252-A956-9F70D53E8F65}" presName="hierRoot1" presStyleCnt="0">
        <dgm:presLayoutVars>
          <dgm:hierBranch/>
        </dgm:presLayoutVars>
      </dgm:prSet>
      <dgm:spPr/>
    </dgm:pt>
    <dgm:pt modelId="{DD305C3F-58E4-44B8-B553-E310A9530CE5}" type="pres">
      <dgm:prSet presAssocID="{486CABB0-15D4-4252-A956-9F70D53E8F65}" presName="rootComposite1" presStyleCnt="0"/>
      <dgm:spPr/>
    </dgm:pt>
    <dgm:pt modelId="{B39096CD-B805-4D9A-AABF-D2E776D40A90}" type="pres">
      <dgm:prSet presAssocID="{486CABB0-15D4-4252-A956-9F70D53E8F65}" presName="rootText1" presStyleLbl="node0" presStyleIdx="0" presStyleCnt="1">
        <dgm:presLayoutVars>
          <dgm:chPref val="3"/>
        </dgm:presLayoutVars>
      </dgm:prSet>
      <dgm:spPr/>
    </dgm:pt>
    <dgm:pt modelId="{ADD17527-0803-4ADC-8ABF-D4C20CF2B7C3}" type="pres">
      <dgm:prSet presAssocID="{486CABB0-15D4-4252-A956-9F70D53E8F65}" presName="rootConnector1" presStyleLbl="node1" presStyleIdx="0" presStyleCnt="0"/>
      <dgm:spPr/>
    </dgm:pt>
    <dgm:pt modelId="{278BC761-D45C-44F8-BB56-E72659A65E5B}" type="pres">
      <dgm:prSet presAssocID="{486CABB0-15D4-4252-A956-9F70D53E8F65}" presName="hierChild2" presStyleCnt="0"/>
      <dgm:spPr/>
    </dgm:pt>
    <dgm:pt modelId="{B3BA0C00-8790-4B89-96C0-64ACBBE83462}" type="pres">
      <dgm:prSet presAssocID="{068B9AE3-0085-47E0-BD40-7AE9F852F67E}" presName="Name35" presStyleLbl="parChTrans1D2" presStyleIdx="0" presStyleCnt="1"/>
      <dgm:spPr/>
    </dgm:pt>
    <dgm:pt modelId="{241CBA45-4C4B-48E6-99FA-563F8229EAB6}" type="pres">
      <dgm:prSet presAssocID="{D7D83C3C-8DB8-408B-9B7D-75EDCFDB0F42}" presName="hierRoot2" presStyleCnt="0">
        <dgm:presLayoutVars>
          <dgm:hierBranch/>
        </dgm:presLayoutVars>
      </dgm:prSet>
      <dgm:spPr/>
    </dgm:pt>
    <dgm:pt modelId="{8CDB5859-4EFF-4C26-B64B-8B6312488F7C}" type="pres">
      <dgm:prSet presAssocID="{D7D83C3C-8DB8-408B-9B7D-75EDCFDB0F42}" presName="rootComposite" presStyleCnt="0"/>
      <dgm:spPr/>
    </dgm:pt>
    <dgm:pt modelId="{E19FEBDC-A832-46E1-A99C-F55EE04F8E80}" type="pres">
      <dgm:prSet presAssocID="{D7D83C3C-8DB8-408B-9B7D-75EDCFDB0F42}" presName="rootText" presStyleLbl="node2" presStyleIdx="0" presStyleCnt="1">
        <dgm:presLayoutVars>
          <dgm:chPref val="3"/>
        </dgm:presLayoutVars>
      </dgm:prSet>
      <dgm:spPr/>
    </dgm:pt>
    <dgm:pt modelId="{A5D5EE9C-BC0B-47AB-A736-D5BDCB3A41F8}" type="pres">
      <dgm:prSet presAssocID="{D7D83C3C-8DB8-408B-9B7D-75EDCFDB0F42}" presName="rootConnector" presStyleLbl="node2" presStyleIdx="0" presStyleCnt="1"/>
      <dgm:spPr/>
    </dgm:pt>
    <dgm:pt modelId="{737E92A4-D0C5-49C6-9BDE-D02BB3DFAD73}" type="pres">
      <dgm:prSet presAssocID="{D7D83C3C-8DB8-408B-9B7D-75EDCFDB0F42}" presName="hierChild4" presStyleCnt="0"/>
      <dgm:spPr/>
    </dgm:pt>
    <dgm:pt modelId="{3A42260C-0C5E-4499-AB00-AF3A666E05AA}" type="pres">
      <dgm:prSet presAssocID="{D7D83C3C-8DB8-408B-9B7D-75EDCFDB0F42}" presName="hierChild5" presStyleCnt="0"/>
      <dgm:spPr/>
    </dgm:pt>
    <dgm:pt modelId="{7A83F03A-5193-4F50-96DA-68CC68D3008E}" type="pres">
      <dgm:prSet presAssocID="{486CABB0-15D4-4252-A956-9F70D53E8F65}" presName="hierChild3" presStyleCnt="0"/>
      <dgm:spPr/>
    </dgm:pt>
  </dgm:ptLst>
  <dgm:cxnLst>
    <dgm:cxn modelId="{0342412B-156B-4F16-8D4D-52CADE3CD757}" srcId="{486CABB0-15D4-4252-A956-9F70D53E8F65}" destId="{D7D83C3C-8DB8-408B-9B7D-75EDCFDB0F42}" srcOrd="0" destOrd="0" parTransId="{068B9AE3-0085-47E0-BD40-7AE9F852F67E}" sibTransId="{5035FDC4-C02F-4E75-B9FE-707DD08D14F3}"/>
    <dgm:cxn modelId="{007F9F2B-A801-4118-820A-12F8103B8BE2}" type="presOf" srcId="{068B9AE3-0085-47E0-BD40-7AE9F852F67E}" destId="{B3BA0C00-8790-4B89-96C0-64ACBBE83462}" srcOrd="0" destOrd="0" presId="urn:microsoft.com/office/officeart/2005/8/layout/orgChart1"/>
    <dgm:cxn modelId="{D5346F46-1025-42B1-9C4F-7F884E82EB70}" srcId="{749827BA-E996-4809-BC57-A4206308E6C3}" destId="{486CABB0-15D4-4252-A956-9F70D53E8F65}" srcOrd="0" destOrd="0" parTransId="{0789693A-A560-4A3A-A161-3E8878813CFB}" sibTransId="{BB5195CE-39F2-470D-9F00-679DF564E000}"/>
    <dgm:cxn modelId="{C0CA4F89-D996-4D31-A99C-1BFE3EE91200}" type="presOf" srcId="{D7D83C3C-8DB8-408B-9B7D-75EDCFDB0F42}" destId="{E19FEBDC-A832-46E1-A99C-F55EE04F8E80}" srcOrd="0" destOrd="0" presId="urn:microsoft.com/office/officeart/2005/8/layout/orgChart1"/>
    <dgm:cxn modelId="{CC985591-2906-4BCD-A377-68252A18D017}" type="presOf" srcId="{486CABB0-15D4-4252-A956-9F70D53E8F65}" destId="{ADD17527-0803-4ADC-8ABF-D4C20CF2B7C3}" srcOrd="1" destOrd="0" presId="urn:microsoft.com/office/officeart/2005/8/layout/orgChart1"/>
    <dgm:cxn modelId="{B0B6699B-FDE4-4B77-80C6-EE0769210C5A}" type="presOf" srcId="{749827BA-E996-4809-BC57-A4206308E6C3}" destId="{4017B153-245B-4265-8038-09A8CD25F6D6}" srcOrd="0" destOrd="0" presId="urn:microsoft.com/office/officeart/2005/8/layout/orgChart1"/>
    <dgm:cxn modelId="{505D76A3-DF59-421B-989F-9ABD3A5F5C71}" type="presOf" srcId="{486CABB0-15D4-4252-A956-9F70D53E8F65}" destId="{B39096CD-B805-4D9A-AABF-D2E776D40A90}" srcOrd="0" destOrd="0" presId="urn:microsoft.com/office/officeart/2005/8/layout/orgChart1"/>
    <dgm:cxn modelId="{18AB1BCD-B33B-41B9-9529-D4FCA02B095F}" type="presOf" srcId="{D7D83C3C-8DB8-408B-9B7D-75EDCFDB0F42}" destId="{A5D5EE9C-BC0B-47AB-A736-D5BDCB3A41F8}" srcOrd="1" destOrd="0" presId="urn:microsoft.com/office/officeart/2005/8/layout/orgChart1"/>
    <dgm:cxn modelId="{0FA5F86A-7CFB-4788-8DA8-B317BD08F9B9}" type="presParOf" srcId="{4017B153-245B-4265-8038-09A8CD25F6D6}" destId="{1C770895-D982-4F0D-BE71-9AA5588AF326}" srcOrd="0" destOrd="0" presId="urn:microsoft.com/office/officeart/2005/8/layout/orgChart1"/>
    <dgm:cxn modelId="{B84F5835-582C-4B99-9CFC-C22C02C68A41}" type="presParOf" srcId="{1C770895-D982-4F0D-BE71-9AA5588AF326}" destId="{DD305C3F-58E4-44B8-B553-E310A9530CE5}" srcOrd="0" destOrd="0" presId="urn:microsoft.com/office/officeart/2005/8/layout/orgChart1"/>
    <dgm:cxn modelId="{F5960AE0-1377-4906-8CFF-A374FDFAC3F4}" type="presParOf" srcId="{DD305C3F-58E4-44B8-B553-E310A9530CE5}" destId="{B39096CD-B805-4D9A-AABF-D2E776D40A90}" srcOrd="0" destOrd="0" presId="urn:microsoft.com/office/officeart/2005/8/layout/orgChart1"/>
    <dgm:cxn modelId="{72ED6C1D-3E96-46DA-BF6C-FFE96193D213}" type="presParOf" srcId="{DD305C3F-58E4-44B8-B553-E310A9530CE5}" destId="{ADD17527-0803-4ADC-8ABF-D4C20CF2B7C3}" srcOrd="1" destOrd="0" presId="urn:microsoft.com/office/officeart/2005/8/layout/orgChart1"/>
    <dgm:cxn modelId="{760ABA9C-5686-4697-BA16-4E377C7FB3ED}" type="presParOf" srcId="{1C770895-D982-4F0D-BE71-9AA5588AF326}" destId="{278BC761-D45C-44F8-BB56-E72659A65E5B}" srcOrd="1" destOrd="0" presId="urn:microsoft.com/office/officeart/2005/8/layout/orgChart1"/>
    <dgm:cxn modelId="{43B77258-6C46-4F3E-A252-8A1AEC04BCB3}" type="presParOf" srcId="{278BC761-D45C-44F8-BB56-E72659A65E5B}" destId="{B3BA0C00-8790-4B89-96C0-64ACBBE83462}" srcOrd="0" destOrd="0" presId="urn:microsoft.com/office/officeart/2005/8/layout/orgChart1"/>
    <dgm:cxn modelId="{AE6FA12C-7B6D-43E7-A962-E2947697E603}" type="presParOf" srcId="{278BC761-D45C-44F8-BB56-E72659A65E5B}" destId="{241CBA45-4C4B-48E6-99FA-563F8229EAB6}" srcOrd="1" destOrd="0" presId="urn:microsoft.com/office/officeart/2005/8/layout/orgChart1"/>
    <dgm:cxn modelId="{7C81C12F-9BE9-4711-BD9C-55AD4B969845}" type="presParOf" srcId="{241CBA45-4C4B-48E6-99FA-563F8229EAB6}" destId="{8CDB5859-4EFF-4C26-B64B-8B6312488F7C}" srcOrd="0" destOrd="0" presId="urn:microsoft.com/office/officeart/2005/8/layout/orgChart1"/>
    <dgm:cxn modelId="{B095D71A-02EB-4A64-910A-727AD8692B0F}" type="presParOf" srcId="{8CDB5859-4EFF-4C26-B64B-8B6312488F7C}" destId="{E19FEBDC-A832-46E1-A99C-F55EE04F8E80}" srcOrd="0" destOrd="0" presId="urn:microsoft.com/office/officeart/2005/8/layout/orgChart1"/>
    <dgm:cxn modelId="{3A53447D-A90A-4CCA-BE30-6823FF8736E6}" type="presParOf" srcId="{8CDB5859-4EFF-4C26-B64B-8B6312488F7C}" destId="{A5D5EE9C-BC0B-47AB-A736-D5BDCB3A41F8}" srcOrd="1" destOrd="0" presId="urn:microsoft.com/office/officeart/2005/8/layout/orgChart1"/>
    <dgm:cxn modelId="{EE490116-7697-4DB7-9C77-C282ADC865C9}" type="presParOf" srcId="{241CBA45-4C4B-48E6-99FA-563F8229EAB6}" destId="{737E92A4-D0C5-49C6-9BDE-D02BB3DFAD73}" srcOrd="1" destOrd="0" presId="urn:microsoft.com/office/officeart/2005/8/layout/orgChart1"/>
    <dgm:cxn modelId="{62FF2E19-2D1A-4A67-9672-376BFD3526BE}" type="presParOf" srcId="{241CBA45-4C4B-48E6-99FA-563F8229EAB6}" destId="{3A42260C-0C5E-4499-AB00-AF3A666E05AA}" srcOrd="2" destOrd="0" presId="urn:microsoft.com/office/officeart/2005/8/layout/orgChart1"/>
    <dgm:cxn modelId="{7C9CD1C8-295C-479E-BA50-D077A971FA70}" type="presParOf" srcId="{1C770895-D982-4F0D-BE71-9AA5588AF326}" destId="{7A83F03A-5193-4F50-96DA-68CC68D3008E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37CC1E2-E00A-44E4-A59A-5C9EDFE62C41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/>
      <dgm:spPr/>
    </dgm:pt>
    <dgm:pt modelId="{3A7FD0E1-524E-400C-B6B6-3E6740FD8DE6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GB" altLang="en-US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LONG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GB" altLang="en-US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TERM</a:t>
          </a:r>
          <a:endParaRPr kumimoji="0" lang="en-US" altLang="en-US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891B5DA-8316-408A-970B-F0CBA4CC3B02}" type="parTrans" cxnId="{311446FA-460D-425E-9C11-659B461A163C}">
      <dgm:prSet/>
      <dgm:spPr/>
    </dgm:pt>
    <dgm:pt modelId="{E930D148-0483-49D2-8BF2-9DB1D4E9D29C}" type="sibTrans" cxnId="{311446FA-460D-425E-9C11-659B461A163C}">
      <dgm:prSet/>
      <dgm:spPr/>
    </dgm:pt>
    <dgm:pt modelId="{ABE1E995-D4AB-4F6B-B45F-E59C4DBB1270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GB" altLang="en-US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OVER 10 YEARS</a:t>
          </a:r>
          <a:endParaRPr kumimoji="0" lang="en-US" altLang="en-US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FB8555F-46DA-466D-9DF0-4D85F9054CF7}" type="parTrans" cxnId="{D03B5FFA-4C86-46F7-A241-8A85C846CF0C}">
      <dgm:prSet/>
      <dgm:spPr/>
    </dgm:pt>
    <dgm:pt modelId="{22645144-D142-44BF-A6AD-267F461C5933}" type="sibTrans" cxnId="{D03B5FFA-4C86-46F7-A241-8A85C846CF0C}">
      <dgm:prSet/>
      <dgm:spPr/>
    </dgm:pt>
    <dgm:pt modelId="{AA06A78E-A876-4175-B2AF-20FDDE169E78}" type="pres">
      <dgm:prSet presAssocID="{B37CC1E2-E00A-44E4-A59A-5C9EDFE62C41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04BBA149-2060-4A1B-8533-377E011F305E}" type="pres">
      <dgm:prSet presAssocID="{3A7FD0E1-524E-400C-B6B6-3E6740FD8DE6}" presName="hierRoot1" presStyleCnt="0">
        <dgm:presLayoutVars>
          <dgm:hierBranch/>
        </dgm:presLayoutVars>
      </dgm:prSet>
      <dgm:spPr/>
    </dgm:pt>
    <dgm:pt modelId="{633E44DB-04F2-4395-A17B-97D55B25B436}" type="pres">
      <dgm:prSet presAssocID="{3A7FD0E1-524E-400C-B6B6-3E6740FD8DE6}" presName="rootComposite1" presStyleCnt="0"/>
      <dgm:spPr/>
    </dgm:pt>
    <dgm:pt modelId="{D75BAF3A-5AB9-4E5E-AC40-B44D650B21D6}" type="pres">
      <dgm:prSet presAssocID="{3A7FD0E1-524E-400C-B6B6-3E6740FD8DE6}" presName="rootText1" presStyleLbl="node0" presStyleIdx="0" presStyleCnt="1">
        <dgm:presLayoutVars>
          <dgm:chPref val="3"/>
        </dgm:presLayoutVars>
      </dgm:prSet>
      <dgm:spPr/>
    </dgm:pt>
    <dgm:pt modelId="{94067528-9F0E-4A0D-8CE8-CEDA3ECBE546}" type="pres">
      <dgm:prSet presAssocID="{3A7FD0E1-524E-400C-B6B6-3E6740FD8DE6}" presName="rootConnector1" presStyleLbl="node1" presStyleIdx="0" presStyleCnt="0"/>
      <dgm:spPr/>
    </dgm:pt>
    <dgm:pt modelId="{1A47CA64-21BA-4513-A48C-CDB29F532162}" type="pres">
      <dgm:prSet presAssocID="{3A7FD0E1-524E-400C-B6B6-3E6740FD8DE6}" presName="hierChild2" presStyleCnt="0"/>
      <dgm:spPr/>
    </dgm:pt>
    <dgm:pt modelId="{3C44FC28-6A5D-442F-8346-97730DA98582}" type="pres">
      <dgm:prSet presAssocID="{7FB8555F-46DA-466D-9DF0-4D85F9054CF7}" presName="Name35" presStyleLbl="parChTrans1D2" presStyleIdx="0" presStyleCnt="1"/>
      <dgm:spPr/>
    </dgm:pt>
    <dgm:pt modelId="{99A96EE9-FB9E-452F-A9CA-9FF2AC2FAE35}" type="pres">
      <dgm:prSet presAssocID="{ABE1E995-D4AB-4F6B-B45F-E59C4DBB1270}" presName="hierRoot2" presStyleCnt="0">
        <dgm:presLayoutVars>
          <dgm:hierBranch/>
        </dgm:presLayoutVars>
      </dgm:prSet>
      <dgm:spPr/>
    </dgm:pt>
    <dgm:pt modelId="{803B1D44-5D35-4C44-B694-B73FAB8D6D27}" type="pres">
      <dgm:prSet presAssocID="{ABE1E995-D4AB-4F6B-B45F-E59C4DBB1270}" presName="rootComposite" presStyleCnt="0"/>
      <dgm:spPr/>
    </dgm:pt>
    <dgm:pt modelId="{4FA3D346-443F-423C-8807-B44799AE93DC}" type="pres">
      <dgm:prSet presAssocID="{ABE1E995-D4AB-4F6B-B45F-E59C4DBB1270}" presName="rootText" presStyleLbl="node2" presStyleIdx="0" presStyleCnt="1">
        <dgm:presLayoutVars>
          <dgm:chPref val="3"/>
        </dgm:presLayoutVars>
      </dgm:prSet>
      <dgm:spPr/>
    </dgm:pt>
    <dgm:pt modelId="{5BB8F259-FF7A-4E2A-9CF1-C96514EBFA7B}" type="pres">
      <dgm:prSet presAssocID="{ABE1E995-D4AB-4F6B-B45F-E59C4DBB1270}" presName="rootConnector" presStyleLbl="node2" presStyleIdx="0" presStyleCnt="1"/>
      <dgm:spPr/>
    </dgm:pt>
    <dgm:pt modelId="{6F176ECD-67F9-4BDB-9B4F-05A1C1AE80F9}" type="pres">
      <dgm:prSet presAssocID="{ABE1E995-D4AB-4F6B-B45F-E59C4DBB1270}" presName="hierChild4" presStyleCnt="0"/>
      <dgm:spPr/>
    </dgm:pt>
    <dgm:pt modelId="{539CCF4A-885C-4324-8916-4A8D27E71A1C}" type="pres">
      <dgm:prSet presAssocID="{ABE1E995-D4AB-4F6B-B45F-E59C4DBB1270}" presName="hierChild5" presStyleCnt="0"/>
      <dgm:spPr/>
    </dgm:pt>
    <dgm:pt modelId="{A34C0DB8-4163-411E-A965-797839DBF608}" type="pres">
      <dgm:prSet presAssocID="{3A7FD0E1-524E-400C-B6B6-3E6740FD8DE6}" presName="hierChild3" presStyleCnt="0"/>
      <dgm:spPr/>
    </dgm:pt>
  </dgm:ptLst>
  <dgm:cxnLst>
    <dgm:cxn modelId="{E41E0E16-EFD3-4D38-8F8F-6D04D58203AE}" type="presOf" srcId="{ABE1E995-D4AB-4F6B-B45F-E59C4DBB1270}" destId="{4FA3D346-443F-423C-8807-B44799AE93DC}" srcOrd="0" destOrd="0" presId="urn:microsoft.com/office/officeart/2005/8/layout/orgChart1"/>
    <dgm:cxn modelId="{3D535E18-0022-4859-A074-E3299156E558}" type="presOf" srcId="{ABE1E995-D4AB-4F6B-B45F-E59C4DBB1270}" destId="{5BB8F259-FF7A-4E2A-9CF1-C96514EBFA7B}" srcOrd="1" destOrd="0" presId="urn:microsoft.com/office/officeart/2005/8/layout/orgChart1"/>
    <dgm:cxn modelId="{04FC8E37-A2E0-4815-BAA9-670CA1B226D2}" type="presOf" srcId="{3A7FD0E1-524E-400C-B6B6-3E6740FD8DE6}" destId="{94067528-9F0E-4A0D-8CE8-CEDA3ECBE546}" srcOrd="1" destOrd="0" presId="urn:microsoft.com/office/officeart/2005/8/layout/orgChart1"/>
    <dgm:cxn modelId="{48D2014A-793E-479B-986C-39ED680C39FE}" type="presOf" srcId="{B37CC1E2-E00A-44E4-A59A-5C9EDFE62C41}" destId="{AA06A78E-A876-4175-B2AF-20FDDE169E78}" srcOrd="0" destOrd="0" presId="urn:microsoft.com/office/officeart/2005/8/layout/orgChart1"/>
    <dgm:cxn modelId="{95BA2D6C-A412-459B-807F-5AEC0428B69F}" type="presOf" srcId="{3A7FD0E1-524E-400C-B6B6-3E6740FD8DE6}" destId="{D75BAF3A-5AB9-4E5E-AC40-B44D650B21D6}" srcOrd="0" destOrd="0" presId="urn:microsoft.com/office/officeart/2005/8/layout/orgChart1"/>
    <dgm:cxn modelId="{91AFFEA7-528C-4644-92C7-ACE6F9E1AA73}" type="presOf" srcId="{7FB8555F-46DA-466D-9DF0-4D85F9054CF7}" destId="{3C44FC28-6A5D-442F-8346-97730DA98582}" srcOrd="0" destOrd="0" presId="urn:microsoft.com/office/officeart/2005/8/layout/orgChart1"/>
    <dgm:cxn modelId="{D03B5FFA-4C86-46F7-A241-8A85C846CF0C}" srcId="{3A7FD0E1-524E-400C-B6B6-3E6740FD8DE6}" destId="{ABE1E995-D4AB-4F6B-B45F-E59C4DBB1270}" srcOrd="0" destOrd="0" parTransId="{7FB8555F-46DA-466D-9DF0-4D85F9054CF7}" sibTransId="{22645144-D142-44BF-A6AD-267F461C5933}"/>
    <dgm:cxn modelId="{311446FA-460D-425E-9C11-659B461A163C}" srcId="{B37CC1E2-E00A-44E4-A59A-5C9EDFE62C41}" destId="{3A7FD0E1-524E-400C-B6B6-3E6740FD8DE6}" srcOrd="0" destOrd="0" parTransId="{F891B5DA-8316-408A-970B-F0CBA4CC3B02}" sibTransId="{E930D148-0483-49D2-8BF2-9DB1D4E9D29C}"/>
    <dgm:cxn modelId="{C57911D4-1548-46C7-BBA2-44CB7365AB63}" type="presParOf" srcId="{AA06A78E-A876-4175-B2AF-20FDDE169E78}" destId="{04BBA149-2060-4A1B-8533-377E011F305E}" srcOrd="0" destOrd="0" presId="urn:microsoft.com/office/officeart/2005/8/layout/orgChart1"/>
    <dgm:cxn modelId="{B723A560-439E-4769-AC2A-00DA38185915}" type="presParOf" srcId="{04BBA149-2060-4A1B-8533-377E011F305E}" destId="{633E44DB-04F2-4395-A17B-97D55B25B436}" srcOrd="0" destOrd="0" presId="urn:microsoft.com/office/officeart/2005/8/layout/orgChart1"/>
    <dgm:cxn modelId="{13768E62-2B8D-4C13-90C6-34462F0B4807}" type="presParOf" srcId="{633E44DB-04F2-4395-A17B-97D55B25B436}" destId="{D75BAF3A-5AB9-4E5E-AC40-B44D650B21D6}" srcOrd="0" destOrd="0" presId="urn:microsoft.com/office/officeart/2005/8/layout/orgChart1"/>
    <dgm:cxn modelId="{133B8DFD-D75F-41BB-8E22-BBF278358F6A}" type="presParOf" srcId="{633E44DB-04F2-4395-A17B-97D55B25B436}" destId="{94067528-9F0E-4A0D-8CE8-CEDA3ECBE546}" srcOrd="1" destOrd="0" presId="urn:microsoft.com/office/officeart/2005/8/layout/orgChart1"/>
    <dgm:cxn modelId="{C37DE2AF-4E63-4174-96F9-EA4813722A85}" type="presParOf" srcId="{04BBA149-2060-4A1B-8533-377E011F305E}" destId="{1A47CA64-21BA-4513-A48C-CDB29F532162}" srcOrd="1" destOrd="0" presId="urn:microsoft.com/office/officeart/2005/8/layout/orgChart1"/>
    <dgm:cxn modelId="{CDF2AC3E-E7FA-4512-865A-2D649579A469}" type="presParOf" srcId="{1A47CA64-21BA-4513-A48C-CDB29F532162}" destId="{3C44FC28-6A5D-442F-8346-97730DA98582}" srcOrd="0" destOrd="0" presId="urn:microsoft.com/office/officeart/2005/8/layout/orgChart1"/>
    <dgm:cxn modelId="{D04725D7-8DF6-4ED3-B8F3-50D297984A61}" type="presParOf" srcId="{1A47CA64-21BA-4513-A48C-CDB29F532162}" destId="{99A96EE9-FB9E-452F-A9CA-9FF2AC2FAE35}" srcOrd="1" destOrd="0" presId="urn:microsoft.com/office/officeart/2005/8/layout/orgChart1"/>
    <dgm:cxn modelId="{C4BEF145-C9CC-4238-BDA7-AB2D9C54C9AB}" type="presParOf" srcId="{99A96EE9-FB9E-452F-A9CA-9FF2AC2FAE35}" destId="{803B1D44-5D35-4C44-B694-B73FAB8D6D27}" srcOrd="0" destOrd="0" presId="urn:microsoft.com/office/officeart/2005/8/layout/orgChart1"/>
    <dgm:cxn modelId="{B28DB2D0-FDAC-494D-8D17-CF6B7B20A711}" type="presParOf" srcId="{803B1D44-5D35-4C44-B694-B73FAB8D6D27}" destId="{4FA3D346-443F-423C-8807-B44799AE93DC}" srcOrd="0" destOrd="0" presId="urn:microsoft.com/office/officeart/2005/8/layout/orgChart1"/>
    <dgm:cxn modelId="{AC7A63B9-EC13-4B87-9F18-A1E9D0AA39BE}" type="presParOf" srcId="{803B1D44-5D35-4C44-B694-B73FAB8D6D27}" destId="{5BB8F259-FF7A-4E2A-9CF1-C96514EBFA7B}" srcOrd="1" destOrd="0" presId="urn:microsoft.com/office/officeart/2005/8/layout/orgChart1"/>
    <dgm:cxn modelId="{79EA3360-F4C2-4E32-BFC1-E3F6BC61C161}" type="presParOf" srcId="{99A96EE9-FB9E-452F-A9CA-9FF2AC2FAE35}" destId="{6F176ECD-67F9-4BDB-9B4F-05A1C1AE80F9}" srcOrd="1" destOrd="0" presId="urn:microsoft.com/office/officeart/2005/8/layout/orgChart1"/>
    <dgm:cxn modelId="{FB2A88B9-D149-42CB-BADB-168F9C504C72}" type="presParOf" srcId="{99A96EE9-FB9E-452F-A9CA-9FF2AC2FAE35}" destId="{539CCF4A-885C-4324-8916-4A8D27E71A1C}" srcOrd="2" destOrd="0" presId="urn:microsoft.com/office/officeart/2005/8/layout/orgChart1"/>
    <dgm:cxn modelId="{5A0DD617-8CAA-458E-9ADF-2CD708EFCB7C}" type="presParOf" srcId="{04BBA149-2060-4A1B-8533-377E011F305E}" destId="{A34C0DB8-4163-411E-A965-797839DBF608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DCBE9D0-F783-4843-8A8C-49F72D35F900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/>
      <dgm:spPr/>
    </dgm:pt>
    <dgm:pt modelId="{119DC16D-31FE-4D68-BF02-33DB9CFEE4BD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GB" altLang="en-US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SHORT TERM</a:t>
          </a:r>
          <a:endParaRPr kumimoji="0" lang="en-US" altLang="en-US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1990758-584B-47DF-8F15-3A0323550622}" type="parTrans" cxnId="{FD3E7B93-2800-4BB3-89EF-79E05E28978E}">
      <dgm:prSet/>
      <dgm:spPr/>
    </dgm:pt>
    <dgm:pt modelId="{5F59EAA5-5A93-4627-9944-7120D7C5C910}" type="sibTrans" cxnId="{FD3E7B93-2800-4BB3-89EF-79E05E28978E}">
      <dgm:prSet/>
      <dgm:spPr/>
    </dgm:pt>
    <dgm:pt modelId="{5E69D3CC-B3FA-4F56-AE76-93778BEFBBE7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GB" altLang="en-US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UP TO 3 YEARS</a:t>
          </a:r>
          <a:endParaRPr kumimoji="0" lang="en-US" altLang="en-US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97D78BA-0B0F-4A02-AA19-054708762B74}" type="parTrans" cxnId="{85A54427-41AA-4F4D-A939-2B1EC56BC086}">
      <dgm:prSet/>
      <dgm:spPr/>
    </dgm:pt>
    <dgm:pt modelId="{5E0DB732-955D-4803-821D-2880468817FF}" type="sibTrans" cxnId="{85A54427-41AA-4F4D-A939-2B1EC56BC086}">
      <dgm:prSet/>
      <dgm:spPr/>
    </dgm:pt>
    <dgm:pt modelId="{1BBC8201-2A26-44F8-8F90-526EBB59ABED}" type="pres">
      <dgm:prSet presAssocID="{2DCBE9D0-F783-4843-8A8C-49F72D35F900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972BBF58-3260-4A12-9F76-FDEB9E1FD85C}" type="pres">
      <dgm:prSet presAssocID="{119DC16D-31FE-4D68-BF02-33DB9CFEE4BD}" presName="hierRoot1" presStyleCnt="0">
        <dgm:presLayoutVars>
          <dgm:hierBranch/>
        </dgm:presLayoutVars>
      </dgm:prSet>
      <dgm:spPr/>
    </dgm:pt>
    <dgm:pt modelId="{E93AB3C7-903A-40C8-B9F2-F7EE871933C4}" type="pres">
      <dgm:prSet presAssocID="{119DC16D-31FE-4D68-BF02-33DB9CFEE4BD}" presName="rootComposite1" presStyleCnt="0"/>
      <dgm:spPr/>
    </dgm:pt>
    <dgm:pt modelId="{2408BD5F-64CF-4E49-9E06-DA0A63014A5A}" type="pres">
      <dgm:prSet presAssocID="{119DC16D-31FE-4D68-BF02-33DB9CFEE4BD}" presName="rootText1" presStyleLbl="node0" presStyleIdx="0" presStyleCnt="1">
        <dgm:presLayoutVars>
          <dgm:chPref val="3"/>
        </dgm:presLayoutVars>
      </dgm:prSet>
      <dgm:spPr/>
    </dgm:pt>
    <dgm:pt modelId="{26269364-217C-462A-8F65-40F13B8F3D71}" type="pres">
      <dgm:prSet presAssocID="{119DC16D-31FE-4D68-BF02-33DB9CFEE4BD}" presName="rootConnector1" presStyleLbl="node1" presStyleIdx="0" presStyleCnt="0"/>
      <dgm:spPr/>
    </dgm:pt>
    <dgm:pt modelId="{F286C6B7-C2A5-4D8A-9C07-C70C75DBC2AF}" type="pres">
      <dgm:prSet presAssocID="{119DC16D-31FE-4D68-BF02-33DB9CFEE4BD}" presName="hierChild2" presStyleCnt="0"/>
      <dgm:spPr/>
    </dgm:pt>
    <dgm:pt modelId="{85EEB6E2-2369-4BEC-9D86-A6A7CCD0C6E2}" type="pres">
      <dgm:prSet presAssocID="{397D78BA-0B0F-4A02-AA19-054708762B74}" presName="Name35" presStyleLbl="parChTrans1D2" presStyleIdx="0" presStyleCnt="1"/>
      <dgm:spPr/>
    </dgm:pt>
    <dgm:pt modelId="{27B94977-F3C9-427F-BDB0-AF5F9F2E42DB}" type="pres">
      <dgm:prSet presAssocID="{5E69D3CC-B3FA-4F56-AE76-93778BEFBBE7}" presName="hierRoot2" presStyleCnt="0">
        <dgm:presLayoutVars>
          <dgm:hierBranch/>
        </dgm:presLayoutVars>
      </dgm:prSet>
      <dgm:spPr/>
    </dgm:pt>
    <dgm:pt modelId="{5F2A95BE-6FD4-4E4A-9B04-400A244F8187}" type="pres">
      <dgm:prSet presAssocID="{5E69D3CC-B3FA-4F56-AE76-93778BEFBBE7}" presName="rootComposite" presStyleCnt="0"/>
      <dgm:spPr/>
    </dgm:pt>
    <dgm:pt modelId="{4D8DB4F1-420F-454B-9FD5-92F9F325000E}" type="pres">
      <dgm:prSet presAssocID="{5E69D3CC-B3FA-4F56-AE76-93778BEFBBE7}" presName="rootText" presStyleLbl="node2" presStyleIdx="0" presStyleCnt="1">
        <dgm:presLayoutVars>
          <dgm:chPref val="3"/>
        </dgm:presLayoutVars>
      </dgm:prSet>
      <dgm:spPr/>
    </dgm:pt>
    <dgm:pt modelId="{93EB4A04-46C8-418A-8644-7764D6B1CB09}" type="pres">
      <dgm:prSet presAssocID="{5E69D3CC-B3FA-4F56-AE76-93778BEFBBE7}" presName="rootConnector" presStyleLbl="node2" presStyleIdx="0" presStyleCnt="1"/>
      <dgm:spPr/>
    </dgm:pt>
    <dgm:pt modelId="{8A587214-79D0-4D91-90C9-65FD9BC02115}" type="pres">
      <dgm:prSet presAssocID="{5E69D3CC-B3FA-4F56-AE76-93778BEFBBE7}" presName="hierChild4" presStyleCnt="0"/>
      <dgm:spPr/>
    </dgm:pt>
    <dgm:pt modelId="{890B760A-3583-40E1-A069-27949F4A3045}" type="pres">
      <dgm:prSet presAssocID="{5E69D3CC-B3FA-4F56-AE76-93778BEFBBE7}" presName="hierChild5" presStyleCnt="0"/>
      <dgm:spPr/>
    </dgm:pt>
    <dgm:pt modelId="{8FC49479-4CEB-4AA1-BC54-122D84724B3A}" type="pres">
      <dgm:prSet presAssocID="{119DC16D-31FE-4D68-BF02-33DB9CFEE4BD}" presName="hierChild3" presStyleCnt="0"/>
      <dgm:spPr/>
    </dgm:pt>
  </dgm:ptLst>
  <dgm:cxnLst>
    <dgm:cxn modelId="{13084D18-22BC-4542-B980-047110DAA0CF}" type="presOf" srcId="{119DC16D-31FE-4D68-BF02-33DB9CFEE4BD}" destId="{26269364-217C-462A-8F65-40F13B8F3D71}" srcOrd="1" destOrd="0" presId="urn:microsoft.com/office/officeart/2005/8/layout/orgChart1"/>
    <dgm:cxn modelId="{FC1FEF23-C8BE-4CC5-B7DB-1AAB90B3D616}" type="presOf" srcId="{397D78BA-0B0F-4A02-AA19-054708762B74}" destId="{85EEB6E2-2369-4BEC-9D86-A6A7CCD0C6E2}" srcOrd="0" destOrd="0" presId="urn:microsoft.com/office/officeart/2005/8/layout/orgChart1"/>
    <dgm:cxn modelId="{85A54427-41AA-4F4D-A939-2B1EC56BC086}" srcId="{119DC16D-31FE-4D68-BF02-33DB9CFEE4BD}" destId="{5E69D3CC-B3FA-4F56-AE76-93778BEFBBE7}" srcOrd="0" destOrd="0" parTransId="{397D78BA-0B0F-4A02-AA19-054708762B74}" sibTransId="{5E0DB732-955D-4803-821D-2880468817FF}"/>
    <dgm:cxn modelId="{8F114C79-CCB4-453C-A3C7-BF5028CADB4D}" type="presOf" srcId="{5E69D3CC-B3FA-4F56-AE76-93778BEFBBE7}" destId="{93EB4A04-46C8-418A-8644-7764D6B1CB09}" srcOrd="1" destOrd="0" presId="urn:microsoft.com/office/officeart/2005/8/layout/orgChart1"/>
    <dgm:cxn modelId="{FD3E7B93-2800-4BB3-89EF-79E05E28978E}" srcId="{2DCBE9D0-F783-4843-8A8C-49F72D35F900}" destId="{119DC16D-31FE-4D68-BF02-33DB9CFEE4BD}" srcOrd="0" destOrd="0" parTransId="{D1990758-584B-47DF-8F15-3A0323550622}" sibTransId="{5F59EAA5-5A93-4627-9944-7120D7C5C910}"/>
    <dgm:cxn modelId="{1A5AE19A-617E-4F80-ABB9-1E4746B2D4BC}" type="presOf" srcId="{119DC16D-31FE-4D68-BF02-33DB9CFEE4BD}" destId="{2408BD5F-64CF-4E49-9E06-DA0A63014A5A}" srcOrd="0" destOrd="0" presId="urn:microsoft.com/office/officeart/2005/8/layout/orgChart1"/>
    <dgm:cxn modelId="{9EC4FFC1-E2C5-4446-A250-7DFAA5750106}" type="presOf" srcId="{5E69D3CC-B3FA-4F56-AE76-93778BEFBBE7}" destId="{4D8DB4F1-420F-454B-9FD5-92F9F325000E}" srcOrd="0" destOrd="0" presId="urn:microsoft.com/office/officeart/2005/8/layout/orgChart1"/>
    <dgm:cxn modelId="{28932CDA-2FA5-4246-8B09-9A3158039BAA}" type="presOf" srcId="{2DCBE9D0-F783-4843-8A8C-49F72D35F900}" destId="{1BBC8201-2A26-44F8-8F90-526EBB59ABED}" srcOrd="0" destOrd="0" presId="urn:microsoft.com/office/officeart/2005/8/layout/orgChart1"/>
    <dgm:cxn modelId="{6F60F0C5-8298-4D80-87A4-FCCC1B776F2E}" type="presParOf" srcId="{1BBC8201-2A26-44F8-8F90-526EBB59ABED}" destId="{972BBF58-3260-4A12-9F76-FDEB9E1FD85C}" srcOrd="0" destOrd="0" presId="urn:microsoft.com/office/officeart/2005/8/layout/orgChart1"/>
    <dgm:cxn modelId="{FFEEAE6C-9FDB-4C66-ADF2-226D824508E1}" type="presParOf" srcId="{972BBF58-3260-4A12-9F76-FDEB9E1FD85C}" destId="{E93AB3C7-903A-40C8-B9F2-F7EE871933C4}" srcOrd="0" destOrd="0" presId="urn:microsoft.com/office/officeart/2005/8/layout/orgChart1"/>
    <dgm:cxn modelId="{8E900D54-0B1B-4975-B940-0748E29E2B66}" type="presParOf" srcId="{E93AB3C7-903A-40C8-B9F2-F7EE871933C4}" destId="{2408BD5F-64CF-4E49-9E06-DA0A63014A5A}" srcOrd="0" destOrd="0" presId="urn:microsoft.com/office/officeart/2005/8/layout/orgChart1"/>
    <dgm:cxn modelId="{D756F7E3-E7FC-41F5-A700-0448AF0FA1B4}" type="presParOf" srcId="{E93AB3C7-903A-40C8-B9F2-F7EE871933C4}" destId="{26269364-217C-462A-8F65-40F13B8F3D71}" srcOrd="1" destOrd="0" presId="urn:microsoft.com/office/officeart/2005/8/layout/orgChart1"/>
    <dgm:cxn modelId="{75759D1D-7964-4ABA-AB6F-D5C70018D480}" type="presParOf" srcId="{972BBF58-3260-4A12-9F76-FDEB9E1FD85C}" destId="{F286C6B7-C2A5-4D8A-9C07-C70C75DBC2AF}" srcOrd="1" destOrd="0" presId="urn:microsoft.com/office/officeart/2005/8/layout/orgChart1"/>
    <dgm:cxn modelId="{9C31F7AF-5017-4338-BA93-83ACD6A2F4EF}" type="presParOf" srcId="{F286C6B7-C2A5-4D8A-9C07-C70C75DBC2AF}" destId="{85EEB6E2-2369-4BEC-9D86-A6A7CCD0C6E2}" srcOrd="0" destOrd="0" presId="urn:microsoft.com/office/officeart/2005/8/layout/orgChart1"/>
    <dgm:cxn modelId="{4DE3E982-DEB5-448F-8B1F-C6640C92A5B7}" type="presParOf" srcId="{F286C6B7-C2A5-4D8A-9C07-C70C75DBC2AF}" destId="{27B94977-F3C9-427F-BDB0-AF5F9F2E42DB}" srcOrd="1" destOrd="0" presId="urn:microsoft.com/office/officeart/2005/8/layout/orgChart1"/>
    <dgm:cxn modelId="{C0ADED65-CB70-428C-A0DE-A19875143004}" type="presParOf" srcId="{27B94977-F3C9-427F-BDB0-AF5F9F2E42DB}" destId="{5F2A95BE-6FD4-4E4A-9B04-400A244F8187}" srcOrd="0" destOrd="0" presId="urn:microsoft.com/office/officeart/2005/8/layout/orgChart1"/>
    <dgm:cxn modelId="{E8761ECF-5116-4311-BD33-EC4CB467ABC6}" type="presParOf" srcId="{5F2A95BE-6FD4-4E4A-9B04-400A244F8187}" destId="{4D8DB4F1-420F-454B-9FD5-92F9F325000E}" srcOrd="0" destOrd="0" presId="urn:microsoft.com/office/officeart/2005/8/layout/orgChart1"/>
    <dgm:cxn modelId="{B591875D-B13A-40E8-AB5F-9426F8DC8D58}" type="presParOf" srcId="{5F2A95BE-6FD4-4E4A-9B04-400A244F8187}" destId="{93EB4A04-46C8-418A-8644-7764D6B1CB09}" srcOrd="1" destOrd="0" presId="urn:microsoft.com/office/officeart/2005/8/layout/orgChart1"/>
    <dgm:cxn modelId="{99672D38-5D96-4524-8D21-663C85B3D75C}" type="presParOf" srcId="{27B94977-F3C9-427F-BDB0-AF5F9F2E42DB}" destId="{8A587214-79D0-4D91-90C9-65FD9BC02115}" srcOrd="1" destOrd="0" presId="urn:microsoft.com/office/officeart/2005/8/layout/orgChart1"/>
    <dgm:cxn modelId="{F2A3C293-A7E7-475F-ADFC-3A88FF669438}" type="presParOf" srcId="{27B94977-F3C9-427F-BDB0-AF5F9F2E42DB}" destId="{890B760A-3583-40E1-A069-27949F4A3045}" srcOrd="2" destOrd="0" presId="urn:microsoft.com/office/officeart/2005/8/layout/orgChart1"/>
    <dgm:cxn modelId="{7A53E3D8-2C8D-43E1-970D-24B2F318BED1}" type="presParOf" srcId="{972BBF58-3260-4A12-9F76-FDEB9E1FD85C}" destId="{8FC49479-4CEB-4AA1-BC54-122D84724B3A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A892B18-6B90-4E18-BD11-DCEE5939CECF}" type="doc">
      <dgm:prSet loTypeId="urn:microsoft.com/office/officeart/2005/8/layout/radial1" loCatId="relationship" qsTypeId="urn:microsoft.com/office/officeart/2005/8/quickstyle/simple1" qsCatId="simple" csTypeId="urn:microsoft.com/office/officeart/2005/8/colors/accent1_2" csCatId="accent1"/>
      <dgm:spPr/>
    </dgm:pt>
    <dgm:pt modelId="{DF327EB8-6E30-4B7C-A188-2EE6C0DD3C1E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GB" altLang="en-US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Factors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GB" altLang="en-US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influencing the choice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GB" altLang="en-US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 of finance</a:t>
          </a:r>
          <a:endParaRPr kumimoji="0" lang="en-US" altLang="en-US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6D94AB8-3C10-4220-9EAB-7BEC41BD393D}" type="parTrans" cxnId="{A3A1338F-F8CE-40D2-8999-C3AA13C14FBE}">
      <dgm:prSet/>
      <dgm:spPr/>
    </dgm:pt>
    <dgm:pt modelId="{90E8FB73-E968-4F96-AACE-6961563E25D9}" type="sibTrans" cxnId="{A3A1338F-F8CE-40D2-8999-C3AA13C14FBE}">
      <dgm:prSet/>
      <dgm:spPr/>
    </dgm:pt>
    <dgm:pt modelId="{5C4D6A98-9190-4D74-A6C0-8CAC7465C580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GB" altLang="en-US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Type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GB" altLang="en-US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of business</a:t>
          </a:r>
          <a:endParaRPr kumimoji="0" lang="en-US" altLang="en-US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0F62AD2-DF90-4114-82D0-C4610669DEB8}" type="parTrans" cxnId="{76B3EB1E-206D-42EF-9C45-671601336200}">
      <dgm:prSet/>
      <dgm:spPr/>
      <dgm:t>
        <a:bodyPr/>
        <a:lstStyle/>
        <a:p>
          <a:endParaRPr lang="en-US"/>
        </a:p>
      </dgm:t>
    </dgm:pt>
    <dgm:pt modelId="{341BB633-F84A-475B-B760-2F8E0657BBBB}" type="sibTrans" cxnId="{76B3EB1E-206D-42EF-9C45-671601336200}">
      <dgm:prSet/>
      <dgm:spPr/>
    </dgm:pt>
    <dgm:pt modelId="{D6F58537-3E8E-432E-95E5-38806FF73259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GB" altLang="en-US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Security</a:t>
          </a:r>
          <a:endParaRPr kumimoji="0" lang="en-US" altLang="en-US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B884FAF-1A0A-4ADB-94F5-6D878320CD50}" type="parTrans" cxnId="{7CD14E74-6F57-48D8-910A-B7F8DCACDDE8}">
      <dgm:prSet/>
      <dgm:spPr/>
      <dgm:t>
        <a:bodyPr/>
        <a:lstStyle/>
        <a:p>
          <a:endParaRPr lang="en-US"/>
        </a:p>
      </dgm:t>
    </dgm:pt>
    <dgm:pt modelId="{4C756821-5C5B-4E6E-9BD2-004838E5048A}" type="sibTrans" cxnId="{7CD14E74-6F57-48D8-910A-B7F8DCACDDE8}">
      <dgm:prSet/>
      <dgm:spPr/>
    </dgm:pt>
    <dgm:pt modelId="{FFE28888-B630-4967-A0AB-C5106499275B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GB" altLang="en-US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Control</a:t>
          </a:r>
          <a:endParaRPr kumimoji="0" lang="en-US" altLang="en-US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4BDFA24-B0E4-41D7-B934-CF7E3F611603}" type="parTrans" cxnId="{FF055D8D-3C63-4194-B40D-B9E09FFDC66D}">
      <dgm:prSet/>
      <dgm:spPr/>
      <dgm:t>
        <a:bodyPr/>
        <a:lstStyle/>
        <a:p>
          <a:endParaRPr lang="en-US"/>
        </a:p>
      </dgm:t>
    </dgm:pt>
    <dgm:pt modelId="{62F552C1-EA28-4BC8-BA53-F761777B14BE}" type="sibTrans" cxnId="{FF055D8D-3C63-4194-B40D-B9E09FFDC66D}">
      <dgm:prSet/>
      <dgm:spPr/>
    </dgm:pt>
    <dgm:pt modelId="{253D0FDD-8E4E-465C-949E-DBA0844D23DD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GB" altLang="en-US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Internal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GB" altLang="en-US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Vs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GB" altLang="en-US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External</a:t>
          </a:r>
          <a:endParaRPr kumimoji="0" lang="en-US" altLang="en-US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344D459-2447-4AFE-AA47-035B5C862298}" type="parTrans" cxnId="{A6E46A49-7595-4D53-B3AB-303E623C3759}">
      <dgm:prSet/>
      <dgm:spPr/>
      <dgm:t>
        <a:bodyPr/>
        <a:lstStyle/>
        <a:p>
          <a:endParaRPr lang="en-US"/>
        </a:p>
      </dgm:t>
    </dgm:pt>
    <dgm:pt modelId="{E637F457-6F75-4194-9C57-4D9540D98344}" type="sibTrans" cxnId="{A6E46A49-7595-4D53-B3AB-303E623C3759}">
      <dgm:prSet/>
      <dgm:spPr/>
    </dgm:pt>
    <dgm:pt modelId="{65567539-759A-4488-AF7E-EF930C853C97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GB" altLang="en-US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Existing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GB" altLang="en-US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Debt</a:t>
          </a:r>
          <a:endParaRPr kumimoji="0" lang="en-US" altLang="en-US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3B7342C-AA4D-4360-B777-FC6671F979A5}" type="parTrans" cxnId="{065A16F4-9FF8-424C-BC4A-BA57C46C8685}">
      <dgm:prSet/>
      <dgm:spPr/>
      <dgm:t>
        <a:bodyPr/>
        <a:lstStyle/>
        <a:p>
          <a:endParaRPr lang="en-US"/>
        </a:p>
      </dgm:t>
    </dgm:pt>
    <dgm:pt modelId="{BF454C93-AF76-4554-A7FD-B7CB42A3125D}" type="sibTrans" cxnId="{065A16F4-9FF8-424C-BC4A-BA57C46C8685}">
      <dgm:prSet/>
      <dgm:spPr/>
    </dgm:pt>
    <dgm:pt modelId="{77B70920-8BF9-4D63-B0F6-2FE73F0A716E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GB" altLang="en-US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Cash Flow</a:t>
          </a:r>
          <a:endParaRPr kumimoji="0" lang="en-US" altLang="en-US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7B83158-9CA6-4E16-B4F8-A4966BB0449A}" type="parTrans" cxnId="{B758E3F9-6EBE-4346-A162-52EF854BC36E}">
      <dgm:prSet/>
      <dgm:spPr/>
      <dgm:t>
        <a:bodyPr/>
        <a:lstStyle/>
        <a:p>
          <a:endParaRPr lang="en-US"/>
        </a:p>
      </dgm:t>
    </dgm:pt>
    <dgm:pt modelId="{1FC3920D-CA78-4AEE-96DA-D9B4C2C01F96}" type="sibTrans" cxnId="{B758E3F9-6EBE-4346-A162-52EF854BC36E}">
      <dgm:prSet/>
      <dgm:spPr/>
    </dgm:pt>
    <dgm:pt modelId="{9F07AA24-6AD5-4C71-A3BA-E7836D1E0CF3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GB" altLang="en-US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Length of Time</a:t>
          </a:r>
          <a:endParaRPr kumimoji="0" lang="en-US" altLang="en-US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4FC5A16-E96E-425E-B5EA-0186251B2B23}" type="parTrans" cxnId="{E51B76E2-5E40-43B1-82DF-DEA23D7EE858}">
      <dgm:prSet/>
      <dgm:spPr/>
      <dgm:t>
        <a:bodyPr/>
        <a:lstStyle/>
        <a:p>
          <a:endParaRPr lang="en-US"/>
        </a:p>
      </dgm:t>
    </dgm:pt>
    <dgm:pt modelId="{341589E4-DF29-4378-8386-414E13A17610}" type="sibTrans" cxnId="{E51B76E2-5E40-43B1-82DF-DEA23D7EE858}">
      <dgm:prSet/>
      <dgm:spPr/>
    </dgm:pt>
    <dgm:pt modelId="{8E41A539-2FE6-439E-B5F2-D7AAB2A4117A}" type="pres">
      <dgm:prSet presAssocID="{0A892B18-6B90-4E18-BD11-DCEE5939CECF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3E0A8771-6615-4D6E-BA01-BB13D95DC505}" type="pres">
      <dgm:prSet presAssocID="{DF327EB8-6E30-4B7C-A188-2EE6C0DD3C1E}" presName="centerShape" presStyleLbl="node0" presStyleIdx="0" presStyleCnt="1"/>
      <dgm:spPr/>
    </dgm:pt>
    <dgm:pt modelId="{C88FB054-1B7B-4C44-B0C6-9072599EA3D3}" type="pres">
      <dgm:prSet presAssocID="{F0F62AD2-DF90-4114-82D0-C4610669DEB8}" presName="Name9" presStyleLbl="parChTrans1D2" presStyleIdx="0" presStyleCnt="7"/>
      <dgm:spPr/>
    </dgm:pt>
    <dgm:pt modelId="{F03887EE-3CC9-4D4B-B9DC-E2DC1FA2106B}" type="pres">
      <dgm:prSet presAssocID="{F0F62AD2-DF90-4114-82D0-C4610669DEB8}" presName="connTx" presStyleLbl="parChTrans1D2" presStyleIdx="0" presStyleCnt="7"/>
      <dgm:spPr/>
    </dgm:pt>
    <dgm:pt modelId="{953ADA8D-2B0F-45D0-A525-7F17CD550A17}" type="pres">
      <dgm:prSet presAssocID="{5C4D6A98-9190-4D74-A6C0-8CAC7465C580}" presName="node" presStyleLbl="node1" presStyleIdx="0" presStyleCnt="7">
        <dgm:presLayoutVars>
          <dgm:bulletEnabled val="1"/>
        </dgm:presLayoutVars>
      </dgm:prSet>
      <dgm:spPr/>
    </dgm:pt>
    <dgm:pt modelId="{8D8639B5-3692-4570-889F-A94D98D83530}" type="pres">
      <dgm:prSet presAssocID="{AB884FAF-1A0A-4ADB-94F5-6D878320CD50}" presName="Name9" presStyleLbl="parChTrans1D2" presStyleIdx="1" presStyleCnt="7"/>
      <dgm:spPr/>
    </dgm:pt>
    <dgm:pt modelId="{7F19B736-1957-4A52-8FAC-FE0F2A1806EF}" type="pres">
      <dgm:prSet presAssocID="{AB884FAF-1A0A-4ADB-94F5-6D878320CD50}" presName="connTx" presStyleLbl="parChTrans1D2" presStyleIdx="1" presStyleCnt="7"/>
      <dgm:spPr/>
    </dgm:pt>
    <dgm:pt modelId="{1F6F6AEF-8DA0-47EF-84BE-6D4C0EBC8DD1}" type="pres">
      <dgm:prSet presAssocID="{D6F58537-3E8E-432E-95E5-38806FF73259}" presName="node" presStyleLbl="node1" presStyleIdx="1" presStyleCnt="7">
        <dgm:presLayoutVars>
          <dgm:bulletEnabled val="1"/>
        </dgm:presLayoutVars>
      </dgm:prSet>
      <dgm:spPr/>
    </dgm:pt>
    <dgm:pt modelId="{D66A27BE-AD14-490B-BC33-D7BD58971046}" type="pres">
      <dgm:prSet presAssocID="{94BDFA24-B0E4-41D7-B934-CF7E3F611603}" presName="Name9" presStyleLbl="parChTrans1D2" presStyleIdx="2" presStyleCnt="7"/>
      <dgm:spPr/>
    </dgm:pt>
    <dgm:pt modelId="{BC7CBEF6-6F09-4DFC-A3E0-B3A4D08744CF}" type="pres">
      <dgm:prSet presAssocID="{94BDFA24-B0E4-41D7-B934-CF7E3F611603}" presName="connTx" presStyleLbl="parChTrans1D2" presStyleIdx="2" presStyleCnt="7"/>
      <dgm:spPr/>
    </dgm:pt>
    <dgm:pt modelId="{A98CF585-0AE5-4325-BD84-8D27B0C368DB}" type="pres">
      <dgm:prSet presAssocID="{FFE28888-B630-4967-A0AB-C5106499275B}" presName="node" presStyleLbl="node1" presStyleIdx="2" presStyleCnt="7">
        <dgm:presLayoutVars>
          <dgm:bulletEnabled val="1"/>
        </dgm:presLayoutVars>
      </dgm:prSet>
      <dgm:spPr/>
    </dgm:pt>
    <dgm:pt modelId="{02897CB9-F8D9-46F3-91E4-AA99784453DA}" type="pres">
      <dgm:prSet presAssocID="{B344D459-2447-4AFE-AA47-035B5C862298}" presName="Name9" presStyleLbl="parChTrans1D2" presStyleIdx="3" presStyleCnt="7"/>
      <dgm:spPr/>
    </dgm:pt>
    <dgm:pt modelId="{275F6D75-E89D-4328-940C-7380E46E002D}" type="pres">
      <dgm:prSet presAssocID="{B344D459-2447-4AFE-AA47-035B5C862298}" presName="connTx" presStyleLbl="parChTrans1D2" presStyleIdx="3" presStyleCnt="7"/>
      <dgm:spPr/>
    </dgm:pt>
    <dgm:pt modelId="{DD8687CA-5D6E-410A-B88C-FF096555DAC9}" type="pres">
      <dgm:prSet presAssocID="{253D0FDD-8E4E-465C-949E-DBA0844D23DD}" presName="node" presStyleLbl="node1" presStyleIdx="3" presStyleCnt="7">
        <dgm:presLayoutVars>
          <dgm:bulletEnabled val="1"/>
        </dgm:presLayoutVars>
      </dgm:prSet>
      <dgm:spPr/>
    </dgm:pt>
    <dgm:pt modelId="{638928B8-C1EB-4DCB-9396-993C003CB20D}" type="pres">
      <dgm:prSet presAssocID="{D3B7342C-AA4D-4360-B777-FC6671F979A5}" presName="Name9" presStyleLbl="parChTrans1D2" presStyleIdx="4" presStyleCnt="7"/>
      <dgm:spPr/>
    </dgm:pt>
    <dgm:pt modelId="{68BD484E-834B-45CA-A8D6-978DFA19C0B2}" type="pres">
      <dgm:prSet presAssocID="{D3B7342C-AA4D-4360-B777-FC6671F979A5}" presName="connTx" presStyleLbl="parChTrans1D2" presStyleIdx="4" presStyleCnt="7"/>
      <dgm:spPr/>
    </dgm:pt>
    <dgm:pt modelId="{1F03F811-B057-499F-A8D6-B41C9025CAE4}" type="pres">
      <dgm:prSet presAssocID="{65567539-759A-4488-AF7E-EF930C853C97}" presName="node" presStyleLbl="node1" presStyleIdx="4" presStyleCnt="7">
        <dgm:presLayoutVars>
          <dgm:bulletEnabled val="1"/>
        </dgm:presLayoutVars>
      </dgm:prSet>
      <dgm:spPr/>
    </dgm:pt>
    <dgm:pt modelId="{C1CA0DFA-B1CB-4FC2-9A15-A9C0EF055C5E}" type="pres">
      <dgm:prSet presAssocID="{07B83158-9CA6-4E16-B4F8-A4966BB0449A}" presName="Name9" presStyleLbl="parChTrans1D2" presStyleIdx="5" presStyleCnt="7"/>
      <dgm:spPr/>
    </dgm:pt>
    <dgm:pt modelId="{B4E4B02F-A685-4BDB-A1C2-A39F8EE871EB}" type="pres">
      <dgm:prSet presAssocID="{07B83158-9CA6-4E16-B4F8-A4966BB0449A}" presName="connTx" presStyleLbl="parChTrans1D2" presStyleIdx="5" presStyleCnt="7"/>
      <dgm:spPr/>
    </dgm:pt>
    <dgm:pt modelId="{FA58294B-F1D4-4DA2-A701-2E1B2B09D678}" type="pres">
      <dgm:prSet presAssocID="{77B70920-8BF9-4D63-B0F6-2FE73F0A716E}" presName="node" presStyleLbl="node1" presStyleIdx="5" presStyleCnt="7">
        <dgm:presLayoutVars>
          <dgm:bulletEnabled val="1"/>
        </dgm:presLayoutVars>
      </dgm:prSet>
      <dgm:spPr/>
    </dgm:pt>
    <dgm:pt modelId="{A59691C5-934D-477A-B18C-A956EC22C9D2}" type="pres">
      <dgm:prSet presAssocID="{74FC5A16-E96E-425E-B5EA-0186251B2B23}" presName="Name9" presStyleLbl="parChTrans1D2" presStyleIdx="6" presStyleCnt="7"/>
      <dgm:spPr/>
    </dgm:pt>
    <dgm:pt modelId="{13BB5CEB-3192-4B99-A677-BDA62CC314F2}" type="pres">
      <dgm:prSet presAssocID="{74FC5A16-E96E-425E-B5EA-0186251B2B23}" presName="connTx" presStyleLbl="parChTrans1D2" presStyleIdx="6" presStyleCnt="7"/>
      <dgm:spPr/>
    </dgm:pt>
    <dgm:pt modelId="{DC2111EA-B07C-4E1C-95D2-E41A8F7207D5}" type="pres">
      <dgm:prSet presAssocID="{9F07AA24-6AD5-4C71-A3BA-E7836D1E0CF3}" presName="node" presStyleLbl="node1" presStyleIdx="6" presStyleCnt="7">
        <dgm:presLayoutVars>
          <dgm:bulletEnabled val="1"/>
        </dgm:presLayoutVars>
      </dgm:prSet>
      <dgm:spPr/>
    </dgm:pt>
  </dgm:ptLst>
  <dgm:cxnLst>
    <dgm:cxn modelId="{62142503-BD31-454E-8F0D-803EB97B7EFF}" type="presOf" srcId="{77B70920-8BF9-4D63-B0F6-2FE73F0A716E}" destId="{FA58294B-F1D4-4DA2-A701-2E1B2B09D678}" srcOrd="0" destOrd="0" presId="urn:microsoft.com/office/officeart/2005/8/layout/radial1"/>
    <dgm:cxn modelId="{5A99F213-ED02-40E7-828C-ABB40F848B87}" type="presOf" srcId="{B344D459-2447-4AFE-AA47-035B5C862298}" destId="{02897CB9-F8D9-46F3-91E4-AA99784453DA}" srcOrd="0" destOrd="0" presId="urn:microsoft.com/office/officeart/2005/8/layout/radial1"/>
    <dgm:cxn modelId="{81677B16-2A98-45B6-80D6-31AADF4EA74F}" type="presOf" srcId="{9F07AA24-6AD5-4C71-A3BA-E7836D1E0CF3}" destId="{DC2111EA-B07C-4E1C-95D2-E41A8F7207D5}" srcOrd="0" destOrd="0" presId="urn:microsoft.com/office/officeart/2005/8/layout/radial1"/>
    <dgm:cxn modelId="{76B3EB1E-206D-42EF-9C45-671601336200}" srcId="{DF327EB8-6E30-4B7C-A188-2EE6C0DD3C1E}" destId="{5C4D6A98-9190-4D74-A6C0-8CAC7465C580}" srcOrd="0" destOrd="0" parTransId="{F0F62AD2-DF90-4114-82D0-C4610669DEB8}" sibTransId="{341BB633-F84A-475B-B760-2F8E0657BBBB}"/>
    <dgm:cxn modelId="{12819F23-3369-40DD-AD34-6472C97F70BF}" type="presOf" srcId="{AB884FAF-1A0A-4ADB-94F5-6D878320CD50}" destId="{8D8639B5-3692-4570-889F-A94D98D83530}" srcOrd="0" destOrd="0" presId="urn:microsoft.com/office/officeart/2005/8/layout/radial1"/>
    <dgm:cxn modelId="{79FA6134-164B-4C94-87FC-D20674091B8C}" type="presOf" srcId="{94BDFA24-B0E4-41D7-B934-CF7E3F611603}" destId="{BC7CBEF6-6F09-4DFC-A3E0-B3A4D08744CF}" srcOrd="1" destOrd="0" presId="urn:microsoft.com/office/officeart/2005/8/layout/radial1"/>
    <dgm:cxn modelId="{E81E373A-1A02-413F-A284-E66AD24519FC}" type="presOf" srcId="{0A892B18-6B90-4E18-BD11-DCEE5939CECF}" destId="{8E41A539-2FE6-439E-B5F2-D7AAB2A4117A}" srcOrd="0" destOrd="0" presId="urn:microsoft.com/office/officeart/2005/8/layout/radial1"/>
    <dgm:cxn modelId="{F5C3493C-E245-4B72-AEC3-546CFAB3CA2F}" type="presOf" srcId="{5C4D6A98-9190-4D74-A6C0-8CAC7465C580}" destId="{953ADA8D-2B0F-45D0-A525-7F17CD550A17}" srcOrd="0" destOrd="0" presId="urn:microsoft.com/office/officeart/2005/8/layout/radial1"/>
    <dgm:cxn modelId="{6FDECA3F-D6A3-4858-94D0-2D2F33E95CA0}" type="presOf" srcId="{B344D459-2447-4AFE-AA47-035B5C862298}" destId="{275F6D75-E89D-4328-940C-7380E46E002D}" srcOrd="1" destOrd="0" presId="urn:microsoft.com/office/officeart/2005/8/layout/radial1"/>
    <dgm:cxn modelId="{0F988F43-6EE1-46FA-942B-7DF4DC1BAD6E}" type="presOf" srcId="{F0F62AD2-DF90-4114-82D0-C4610669DEB8}" destId="{C88FB054-1B7B-4C44-B0C6-9072599EA3D3}" srcOrd="0" destOrd="0" presId="urn:microsoft.com/office/officeart/2005/8/layout/radial1"/>
    <dgm:cxn modelId="{80E81768-ADD1-4436-B681-E5B91B9627D3}" type="presOf" srcId="{94BDFA24-B0E4-41D7-B934-CF7E3F611603}" destId="{D66A27BE-AD14-490B-BC33-D7BD58971046}" srcOrd="0" destOrd="0" presId="urn:microsoft.com/office/officeart/2005/8/layout/radial1"/>
    <dgm:cxn modelId="{A6E46A49-7595-4D53-B3AB-303E623C3759}" srcId="{DF327EB8-6E30-4B7C-A188-2EE6C0DD3C1E}" destId="{253D0FDD-8E4E-465C-949E-DBA0844D23DD}" srcOrd="3" destOrd="0" parTransId="{B344D459-2447-4AFE-AA47-035B5C862298}" sibTransId="{E637F457-6F75-4194-9C57-4D9540D98344}"/>
    <dgm:cxn modelId="{4A60F149-B889-4858-80F5-8C784111AD8B}" type="presOf" srcId="{F0F62AD2-DF90-4114-82D0-C4610669DEB8}" destId="{F03887EE-3CC9-4D4B-B9DC-E2DC1FA2106B}" srcOrd="1" destOrd="0" presId="urn:microsoft.com/office/officeart/2005/8/layout/radial1"/>
    <dgm:cxn modelId="{86DA856D-8090-491C-93AF-D9F84FFACFE8}" type="presOf" srcId="{AB884FAF-1A0A-4ADB-94F5-6D878320CD50}" destId="{7F19B736-1957-4A52-8FAC-FE0F2A1806EF}" srcOrd="1" destOrd="0" presId="urn:microsoft.com/office/officeart/2005/8/layout/radial1"/>
    <dgm:cxn modelId="{A2B9A350-C9BA-4389-B235-3B8901F6444E}" type="presOf" srcId="{74FC5A16-E96E-425E-B5EA-0186251B2B23}" destId="{13BB5CEB-3192-4B99-A677-BDA62CC314F2}" srcOrd="1" destOrd="0" presId="urn:microsoft.com/office/officeart/2005/8/layout/radial1"/>
    <dgm:cxn modelId="{7CD14E74-6F57-48D8-910A-B7F8DCACDDE8}" srcId="{DF327EB8-6E30-4B7C-A188-2EE6C0DD3C1E}" destId="{D6F58537-3E8E-432E-95E5-38806FF73259}" srcOrd="1" destOrd="0" parTransId="{AB884FAF-1A0A-4ADB-94F5-6D878320CD50}" sibTransId="{4C756821-5C5B-4E6E-9BD2-004838E5048A}"/>
    <dgm:cxn modelId="{48F6A956-DD7F-4677-984B-A8A8A35108FD}" type="presOf" srcId="{65567539-759A-4488-AF7E-EF930C853C97}" destId="{1F03F811-B057-499F-A8D6-B41C9025CAE4}" srcOrd="0" destOrd="0" presId="urn:microsoft.com/office/officeart/2005/8/layout/radial1"/>
    <dgm:cxn modelId="{3C7F097E-CEEA-4E7D-9D75-5E90A3A2BF90}" type="presOf" srcId="{07B83158-9CA6-4E16-B4F8-A4966BB0449A}" destId="{B4E4B02F-A685-4BDB-A1C2-A39F8EE871EB}" srcOrd="1" destOrd="0" presId="urn:microsoft.com/office/officeart/2005/8/layout/radial1"/>
    <dgm:cxn modelId="{FF055D8D-3C63-4194-B40D-B9E09FFDC66D}" srcId="{DF327EB8-6E30-4B7C-A188-2EE6C0DD3C1E}" destId="{FFE28888-B630-4967-A0AB-C5106499275B}" srcOrd="2" destOrd="0" parTransId="{94BDFA24-B0E4-41D7-B934-CF7E3F611603}" sibTransId="{62F552C1-EA28-4BC8-BA53-F761777B14BE}"/>
    <dgm:cxn modelId="{4D52878E-D00A-4019-99D9-7935FDFAD7C1}" type="presOf" srcId="{D6F58537-3E8E-432E-95E5-38806FF73259}" destId="{1F6F6AEF-8DA0-47EF-84BE-6D4C0EBC8DD1}" srcOrd="0" destOrd="0" presId="urn:microsoft.com/office/officeart/2005/8/layout/radial1"/>
    <dgm:cxn modelId="{A3A1338F-F8CE-40D2-8999-C3AA13C14FBE}" srcId="{0A892B18-6B90-4E18-BD11-DCEE5939CECF}" destId="{DF327EB8-6E30-4B7C-A188-2EE6C0DD3C1E}" srcOrd="0" destOrd="0" parTransId="{06D94AB8-3C10-4220-9EAB-7BEC41BD393D}" sibTransId="{90E8FB73-E968-4F96-AACE-6961563E25D9}"/>
    <dgm:cxn modelId="{B1513B91-3AEA-4D7C-8A6D-1756CC5C24EE}" type="presOf" srcId="{07B83158-9CA6-4E16-B4F8-A4966BB0449A}" destId="{C1CA0DFA-B1CB-4FC2-9A15-A9C0EF055C5E}" srcOrd="0" destOrd="0" presId="urn:microsoft.com/office/officeart/2005/8/layout/radial1"/>
    <dgm:cxn modelId="{6AF83299-CA7F-4589-83A3-9E0021C08E14}" type="presOf" srcId="{FFE28888-B630-4967-A0AB-C5106499275B}" destId="{A98CF585-0AE5-4325-BD84-8D27B0C368DB}" srcOrd="0" destOrd="0" presId="urn:microsoft.com/office/officeart/2005/8/layout/radial1"/>
    <dgm:cxn modelId="{1E408DA6-2889-4AF3-81CA-43A1ADFC7DB2}" type="presOf" srcId="{D3B7342C-AA4D-4360-B777-FC6671F979A5}" destId="{638928B8-C1EB-4DCB-9396-993C003CB20D}" srcOrd="0" destOrd="0" presId="urn:microsoft.com/office/officeart/2005/8/layout/radial1"/>
    <dgm:cxn modelId="{058617AE-1A17-4E36-8D9C-8686F30F57CA}" type="presOf" srcId="{253D0FDD-8E4E-465C-949E-DBA0844D23DD}" destId="{DD8687CA-5D6E-410A-B88C-FF096555DAC9}" srcOrd="0" destOrd="0" presId="urn:microsoft.com/office/officeart/2005/8/layout/radial1"/>
    <dgm:cxn modelId="{A1947CAE-92CC-41DA-A4FA-F3F83040E454}" type="presOf" srcId="{74FC5A16-E96E-425E-B5EA-0186251B2B23}" destId="{A59691C5-934D-477A-B18C-A956EC22C9D2}" srcOrd="0" destOrd="0" presId="urn:microsoft.com/office/officeart/2005/8/layout/radial1"/>
    <dgm:cxn modelId="{A1AE80D1-1CF3-431D-9C7C-20EDF4BF3BAE}" type="presOf" srcId="{DF327EB8-6E30-4B7C-A188-2EE6C0DD3C1E}" destId="{3E0A8771-6615-4D6E-BA01-BB13D95DC505}" srcOrd="0" destOrd="0" presId="urn:microsoft.com/office/officeart/2005/8/layout/radial1"/>
    <dgm:cxn modelId="{E51B76E2-5E40-43B1-82DF-DEA23D7EE858}" srcId="{DF327EB8-6E30-4B7C-A188-2EE6C0DD3C1E}" destId="{9F07AA24-6AD5-4C71-A3BA-E7836D1E0CF3}" srcOrd="6" destOrd="0" parTransId="{74FC5A16-E96E-425E-B5EA-0186251B2B23}" sibTransId="{341589E4-DF29-4378-8386-414E13A17610}"/>
    <dgm:cxn modelId="{FA314EE5-2CB9-4444-A0FD-B5FC96DD9E89}" type="presOf" srcId="{D3B7342C-AA4D-4360-B777-FC6671F979A5}" destId="{68BD484E-834B-45CA-A8D6-978DFA19C0B2}" srcOrd="1" destOrd="0" presId="urn:microsoft.com/office/officeart/2005/8/layout/radial1"/>
    <dgm:cxn modelId="{065A16F4-9FF8-424C-BC4A-BA57C46C8685}" srcId="{DF327EB8-6E30-4B7C-A188-2EE6C0DD3C1E}" destId="{65567539-759A-4488-AF7E-EF930C853C97}" srcOrd="4" destOrd="0" parTransId="{D3B7342C-AA4D-4360-B777-FC6671F979A5}" sibTransId="{BF454C93-AF76-4554-A7FD-B7CB42A3125D}"/>
    <dgm:cxn modelId="{B758E3F9-6EBE-4346-A162-52EF854BC36E}" srcId="{DF327EB8-6E30-4B7C-A188-2EE6C0DD3C1E}" destId="{77B70920-8BF9-4D63-B0F6-2FE73F0A716E}" srcOrd="5" destOrd="0" parTransId="{07B83158-9CA6-4E16-B4F8-A4966BB0449A}" sibTransId="{1FC3920D-CA78-4AEE-96DA-D9B4C2C01F96}"/>
    <dgm:cxn modelId="{12EA3133-38DF-43E5-9273-AF455CD3D71E}" type="presParOf" srcId="{8E41A539-2FE6-439E-B5F2-D7AAB2A4117A}" destId="{3E0A8771-6615-4D6E-BA01-BB13D95DC505}" srcOrd="0" destOrd="0" presId="urn:microsoft.com/office/officeart/2005/8/layout/radial1"/>
    <dgm:cxn modelId="{F2A1ECE0-A5ED-4693-A770-88582E83241A}" type="presParOf" srcId="{8E41A539-2FE6-439E-B5F2-D7AAB2A4117A}" destId="{C88FB054-1B7B-4C44-B0C6-9072599EA3D3}" srcOrd="1" destOrd="0" presId="urn:microsoft.com/office/officeart/2005/8/layout/radial1"/>
    <dgm:cxn modelId="{C0534F69-511C-4F64-87B9-6C47492525AA}" type="presParOf" srcId="{C88FB054-1B7B-4C44-B0C6-9072599EA3D3}" destId="{F03887EE-3CC9-4D4B-B9DC-E2DC1FA2106B}" srcOrd="0" destOrd="0" presId="urn:microsoft.com/office/officeart/2005/8/layout/radial1"/>
    <dgm:cxn modelId="{4F9FA293-9CFF-478F-ACEA-65839799095F}" type="presParOf" srcId="{8E41A539-2FE6-439E-B5F2-D7AAB2A4117A}" destId="{953ADA8D-2B0F-45D0-A525-7F17CD550A17}" srcOrd="2" destOrd="0" presId="urn:microsoft.com/office/officeart/2005/8/layout/radial1"/>
    <dgm:cxn modelId="{22C77AB3-FD4C-4CD8-8232-EF6B5B90F3EA}" type="presParOf" srcId="{8E41A539-2FE6-439E-B5F2-D7AAB2A4117A}" destId="{8D8639B5-3692-4570-889F-A94D98D83530}" srcOrd="3" destOrd="0" presId="urn:microsoft.com/office/officeart/2005/8/layout/radial1"/>
    <dgm:cxn modelId="{5DD1A685-7D52-41D8-B069-F44C999BC6A6}" type="presParOf" srcId="{8D8639B5-3692-4570-889F-A94D98D83530}" destId="{7F19B736-1957-4A52-8FAC-FE0F2A1806EF}" srcOrd="0" destOrd="0" presId="urn:microsoft.com/office/officeart/2005/8/layout/radial1"/>
    <dgm:cxn modelId="{F00E2CF7-C38C-45A2-8E26-D8C5C2460B0E}" type="presParOf" srcId="{8E41A539-2FE6-439E-B5F2-D7AAB2A4117A}" destId="{1F6F6AEF-8DA0-47EF-84BE-6D4C0EBC8DD1}" srcOrd="4" destOrd="0" presId="urn:microsoft.com/office/officeart/2005/8/layout/radial1"/>
    <dgm:cxn modelId="{C98E919D-7863-44CC-AAD5-C4D0515FC596}" type="presParOf" srcId="{8E41A539-2FE6-439E-B5F2-D7AAB2A4117A}" destId="{D66A27BE-AD14-490B-BC33-D7BD58971046}" srcOrd="5" destOrd="0" presId="urn:microsoft.com/office/officeart/2005/8/layout/radial1"/>
    <dgm:cxn modelId="{A82D1C36-C7B5-4DEC-9485-B50014C5740F}" type="presParOf" srcId="{D66A27BE-AD14-490B-BC33-D7BD58971046}" destId="{BC7CBEF6-6F09-4DFC-A3E0-B3A4D08744CF}" srcOrd="0" destOrd="0" presId="urn:microsoft.com/office/officeart/2005/8/layout/radial1"/>
    <dgm:cxn modelId="{F2796719-D4B8-4190-86B6-D6ED3EC990E3}" type="presParOf" srcId="{8E41A539-2FE6-439E-B5F2-D7AAB2A4117A}" destId="{A98CF585-0AE5-4325-BD84-8D27B0C368DB}" srcOrd="6" destOrd="0" presId="urn:microsoft.com/office/officeart/2005/8/layout/radial1"/>
    <dgm:cxn modelId="{D992F366-A9EC-48C3-B31A-164908044C53}" type="presParOf" srcId="{8E41A539-2FE6-439E-B5F2-D7AAB2A4117A}" destId="{02897CB9-F8D9-46F3-91E4-AA99784453DA}" srcOrd="7" destOrd="0" presId="urn:microsoft.com/office/officeart/2005/8/layout/radial1"/>
    <dgm:cxn modelId="{80C1AC3B-DD04-4074-B034-9FA9D8A980DB}" type="presParOf" srcId="{02897CB9-F8D9-46F3-91E4-AA99784453DA}" destId="{275F6D75-E89D-4328-940C-7380E46E002D}" srcOrd="0" destOrd="0" presId="urn:microsoft.com/office/officeart/2005/8/layout/radial1"/>
    <dgm:cxn modelId="{B0704E29-9318-4094-B617-8B6F3F1F9358}" type="presParOf" srcId="{8E41A539-2FE6-439E-B5F2-D7AAB2A4117A}" destId="{DD8687CA-5D6E-410A-B88C-FF096555DAC9}" srcOrd="8" destOrd="0" presId="urn:microsoft.com/office/officeart/2005/8/layout/radial1"/>
    <dgm:cxn modelId="{50CE9659-FC67-4F97-8B8D-1FD829587184}" type="presParOf" srcId="{8E41A539-2FE6-439E-B5F2-D7AAB2A4117A}" destId="{638928B8-C1EB-4DCB-9396-993C003CB20D}" srcOrd="9" destOrd="0" presId="urn:microsoft.com/office/officeart/2005/8/layout/radial1"/>
    <dgm:cxn modelId="{852B5C49-D676-4A4B-BAF4-D0C9FE2FB1C5}" type="presParOf" srcId="{638928B8-C1EB-4DCB-9396-993C003CB20D}" destId="{68BD484E-834B-45CA-A8D6-978DFA19C0B2}" srcOrd="0" destOrd="0" presId="urn:microsoft.com/office/officeart/2005/8/layout/radial1"/>
    <dgm:cxn modelId="{244C3A54-6581-47C6-8008-C2D86BDC8EC0}" type="presParOf" srcId="{8E41A539-2FE6-439E-B5F2-D7AAB2A4117A}" destId="{1F03F811-B057-499F-A8D6-B41C9025CAE4}" srcOrd="10" destOrd="0" presId="urn:microsoft.com/office/officeart/2005/8/layout/radial1"/>
    <dgm:cxn modelId="{ED175F03-165E-4B70-A376-52E219F789CE}" type="presParOf" srcId="{8E41A539-2FE6-439E-B5F2-D7AAB2A4117A}" destId="{C1CA0DFA-B1CB-4FC2-9A15-A9C0EF055C5E}" srcOrd="11" destOrd="0" presId="urn:microsoft.com/office/officeart/2005/8/layout/radial1"/>
    <dgm:cxn modelId="{1D56A5C3-C2D8-49B7-BF95-AE3D33832A9A}" type="presParOf" srcId="{C1CA0DFA-B1CB-4FC2-9A15-A9C0EF055C5E}" destId="{B4E4B02F-A685-4BDB-A1C2-A39F8EE871EB}" srcOrd="0" destOrd="0" presId="urn:microsoft.com/office/officeart/2005/8/layout/radial1"/>
    <dgm:cxn modelId="{FE745508-FDB4-4637-A117-D6B172E30CAE}" type="presParOf" srcId="{8E41A539-2FE6-439E-B5F2-D7AAB2A4117A}" destId="{FA58294B-F1D4-4DA2-A701-2E1B2B09D678}" srcOrd="12" destOrd="0" presId="urn:microsoft.com/office/officeart/2005/8/layout/radial1"/>
    <dgm:cxn modelId="{BD1321FF-0CDE-4FF5-A113-C57825963073}" type="presParOf" srcId="{8E41A539-2FE6-439E-B5F2-D7AAB2A4117A}" destId="{A59691C5-934D-477A-B18C-A956EC22C9D2}" srcOrd="13" destOrd="0" presId="urn:microsoft.com/office/officeart/2005/8/layout/radial1"/>
    <dgm:cxn modelId="{CB157E52-618F-4ED5-8BFD-EDE9A0F82485}" type="presParOf" srcId="{A59691C5-934D-477A-B18C-A956EC22C9D2}" destId="{13BB5CEB-3192-4B99-A677-BDA62CC314F2}" srcOrd="0" destOrd="0" presId="urn:microsoft.com/office/officeart/2005/8/layout/radial1"/>
    <dgm:cxn modelId="{2BB10E6E-72D7-4F75-9718-D94FFC29BB34}" type="presParOf" srcId="{8E41A539-2FE6-439E-B5F2-D7AAB2A4117A}" destId="{DC2111EA-B07C-4E1C-95D2-E41A8F7207D5}" srcOrd="14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0E0846-B16D-4CC4-9C13-9AE3644CAADD}">
      <dsp:nvSpPr>
        <dsp:cNvPr id="0" name=""/>
        <dsp:cNvSpPr/>
      </dsp:nvSpPr>
      <dsp:spPr>
        <a:xfrm>
          <a:off x="3962400" y="1833463"/>
          <a:ext cx="2168412" cy="75267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6336"/>
              </a:lnTo>
              <a:lnTo>
                <a:pt x="2168412" y="376336"/>
              </a:lnTo>
              <a:lnTo>
                <a:pt x="2168412" y="75267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A144B31-8D74-4DC8-81E9-F1DC7051E604}">
      <dsp:nvSpPr>
        <dsp:cNvPr id="0" name=""/>
        <dsp:cNvSpPr/>
      </dsp:nvSpPr>
      <dsp:spPr>
        <a:xfrm>
          <a:off x="1793987" y="1833463"/>
          <a:ext cx="2168412" cy="752672"/>
        </a:xfrm>
        <a:custGeom>
          <a:avLst/>
          <a:gdLst/>
          <a:ahLst/>
          <a:cxnLst/>
          <a:rect l="0" t="0" r="0" b="0"/>
          <a:pathLst>
            <a:path>
              <a:moveTo>
                <a:pt x="2168412" y="0"/>
              </a:moveTo>
              <a:lnTo>
                <a:pt x="2168412" y="376336"/>
              </a:lnTo>
              <a:lnTo>
                <a:pt x="0" y="376336"/>
              </a:lnTo>
              <a:lnTo>
                <a:pt x="0" y="75267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75FDA56-033E-4E20-A180-20C31DC7AC5A}">
      <dsp:nvSpPr>
        <dsp:cNvPr id="0" name=""/>
        <dsp:cNvSpPr/>
      </dsp:nvSpPr>
      <dsp:spPr>
        <a:xfrm>
          <a:off x="2170323" y="41387"/>
          <a:ext cx="3584153" cy="179207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GB" altLang="en-US" sz="3900" b="0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Sources of Finance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GB" altLang="en-US" sz="3900" b="0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can be either:</a:t>
          </a:r>
          <a:endParaRPr kumimoji="0" lang="en-US" altLang="en-US" sz="3900" b="0" i="0" u="none" strike="noStrike" kern="1200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170323" y="41387"/>
        <a:ext cx="3584153" cy="1792076"/>
      </dsp:txXfrm>
    </dsp:sp>
    <dsp:sp modelId="{198AB67D-CF46-4CD4-974A-AFEA713C3EEE}">
      <dsp:nvSpPr>
        <dsp:cNvPr id="0" name=""/>
        <dsp:cNvSpPr/>
      </dsp:nvSpPr>
      <dsp:spPr>
        <a:xfrm>
          <a:off x="1910" y="2586136"/>
          <a:ext cx="3584153" cy="179207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GB" altLang="en-US" sz="3900" b="0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Internal</a:t>
          </a:r>
          <a:endParaRPr kumimoji="0" lang="en-US" altLang="en-US" sz="3900" b="0" i="0" u="none" strike="noStrike" kern="1200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910" y="2586136"/>
        <a:ext cx="3584153" cy="1792076"/>
      </dsp:txXfrm>
    </dsp:sp>
    <dsp:sp modelId="{5155356F-A523-415A-9553-D215B5292A15}">
      <dsp:nvSpPr>
        <dsp:cNvPr id="0" name=""/>
        <dsp:cNvSpPr/>
      </dsp:nvSpPr>
      <dsp:spPr>
        <a:xfrm>
          <a:off x="4338736" y="2586136"/>
          <a:ext cx="3584153" cy="179207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GB" altLang="en-US" sz="3900" b="0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External</a:t>
          </a:r>
          <a:endParaRPr kumimoji="0" lang="en-US" altLang="en-US" sz="3900" b="0" i="0" u="none" strike="noStrike" kern="1200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338736" y="2586136"/>
        <a:ext cx="3584153" cy="179207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BA0C00-8790-4B89-96C0-64ACBBE83462}">
      <dsp:nvSpPr>
        <dsp:cNvPr id="0" name=""/>
        <dsp:cNvSpPr/>
      </dsp:nvSpPr>
      <dsp:spPr>
        <a:xfrm>
          <a:off x="818674" y="885321"/>
          <a:ext cx="91440" cy="36295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6295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39096CD-B805-4D9A-AABF-D2E776D40A90}">
      <dsp:nvSpPr>
        <dsp:cNvPr id="0" name=""/>
        <dsp:cNvSpPr/>
      </dsp:nvSpPr>
      <dsp:spPr>
        <a:xfrm>
          <a:off x="211" y="21138"/>
          <a:ext cx="1728365" cy="8641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GB" altLang="en-US" sz="2800" b="1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MEDIUM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GB" altLang="en-US" sz="2800" b="1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TERM</a:t>
          </a:r>
          <a:endParaRPr kumimoji="0" lang="en-US" altLang="en-US" sz="2800" b="1" i="0" u="none" strike="noStrike" kern="1200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11" y="21138"/>
        <a:ext cx="1728365" cy="864182"/>
      </dsp:txXfrm>
    </dsp:sp>
    <dsp:sp modelId="{E19FEBDC-A832-46E1-A99C-F55EE04F8E80}">
      <dsp:nvSpPr>
        <dsp:cNvPr id="0" name=""/>
        <dsp:cNvSpPr/>
      </dsp:nvSpPr>
      <dsp:spPr>
        <a:xfrm>
          <a:off x="211" y="1248278"/>
          <a:ext cx="1728365" cy="8641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GB" altLang="en-US" sz="2800" b="1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3 – 10 YEARS</a:t>
          </a:r>
          <a:endParaRPr kumimoji="0" lang="en-US" altLang="en-US" sz="2800" b="1" i="0" u="none" strike="noStrike" kern="1200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11" y="1248278"/>
        <a:ext cx="1728365" cy="86418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44FC28-6A5D-442F-8346-97730DA98582}">
      <dsp:nvSpPr>
        <dsp:cNvPr id="0" name=""/>
        <dsp:cNvSpPr/>
      </dsp:nvSpPr>
      <dsp:spPr>
        <a:xfrm>
          <a:off x="818674" y="885321"/>
          <a:ext cx="91440" cy="36295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6295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75BAF3A-5AB9-4E5E-AC40-B44D650B21D6}">
      <dsp:nvSpPr>
        <dsp:cNvPr id="0" name=""/>
        <dsp:cNvSpPr/>
      </dsp:nvSpPr>
      <dsp:spPr>
        <a:xfrm>
          <a:off x="211" y="21138"/>
          <a:ext cx="1728365" cy="8641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GB" altLang="en-US" sz="2800" b="1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LONG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GB" altLang="en-US" sz="2800" b="1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TERM</a:t>
          </a:r>
          <a:endParaRPr kumimoji="0" lang="en-US" altLang="en-US" sz="2800" b="1" i="0" u="none" strike="noStrike" kern="1200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11" y="21138"/>
        <a:ext cx="1728365" cy="864182"/>
      </dsp:txXfrm>
    </dsp:sp>
    <dsp:sp modelId="{4FA3D346-443F-423C-8807-B44799AE93DC}">
      <dsp:nvSpPr>
        <dsp:cNvPr id="0" name=""/>
        <dsp:cNvSpPr/>
      </dsp:nvSpPr>
      <dsp:spPr>
        <a:xfrm>
          <a:off x="211" y="1248278"/>
          <a:ext cx="1728365" cy="8641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GB" altLang="en-US" sz="2800" b="1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OVER 10 YEARS</a:t>
          </a:r>
          <a:endParaRPr kumimoji="0" lang="en-US" altLang="en-US" sz="2800" b="1" i="0" u="none" strike="noStrike" kern="1200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11" y="1248278"/>
        <a:ext cx="1728365" cy="86418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EEB6E2-2369-4BEC-9D86-A6A7CCD0C6E2}">
      <dsp:nvSpPr>
        <dsp:cNvPr id="0" name=""/>
        <dsp:cNvSpPr/>
      </dsp:nvSpPr>
      <dsp:spPr>
        <a:xfrm>
          <a:off x="818673" y="885321"/>
          <a:ext cx="91440" cy="36295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6295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408BD5F-64CF-4E49-9E06-DA0A63014A5A}">
      <dsp:nvSpPr>
        <dsp:cNvPr id="0" name=""/>
        <dsp:cNvSpPr/>
      </dsp:nvSpPr>
      <dsp:spPr>
        <a:xfrm>
          <a:off x="211" y="21139"/>
          <a:ext cx="1728364" cy="8641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GB" altLang="en-US" sz="2800" b="1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SHORT TERM</a:t>
          </a:r>
          <a:endParaRPr kumimoji="0" lang="en-US" altLang="en-US" sz="2800" b="1" i="0" u="none" strike="noStrike" kern="1200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11" y="21139"/>
        <a:ext cx="1728364" cy="864182"/>
      </dsp:txXfrm>
    </dsp:sp>
    <dsp:sp modelId="{4D8DB4F1-420F-454B-9FD5-92F9F325000E}">
      <dsp:nvSpPr>
        <dsp:cNvPr id="0" name=""/>
        <dsp:cNvSpPr/>
      </dsp:nvSpPr>
      <dsp:spPr>
        <a:xfrm>
          <a:off x="211" y="1248278"/>
          <a:ext cx="1728364" cy="8641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GB" altLang="en-US" sz="2800" b="1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UP TO 3 YEARS</a:t>
          </a:r>
          <a:endParaRPr kumimoji="0" lang="en-US" altLang="en-US" sz="2800" b="1" i="0" u="none" strike="noStrike" kern="1200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11" y="1248278"/>
        <a:ext cx="1728364" cy="86418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0A8771-6615-4D6E-BA01-BB13D95DC505}">
      <dsp:nvSpPr>
        <dsp:cNvPr id="0" name=""/>
        <dsp:cNvSpPr/>
      </dsp:nvSpPr>
      <dsp:spPr>
        <a:xfrm>
          <a:off x="5477290" y="1823328"/>
          <a:ext cx="1215194" cy="121519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GB" altLang="en-US" sz="1300" b="0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Factors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GB" altLang="en-US" sz="1300" b="0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influencing the choice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GB" altLang="en-US" sz="1300" b="0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 of finance</a:t>
          </a:r>
          <a:endParaRPr kumimoji="0" lang="en-US" altLang="en-US" sz="1300" b="0" i="0" u="none" strike="noStrike" kern="1200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655251" y="2001289"/>
        <a:ext cx="859272" cy="859272"/>
      </dsp:txXfrm>
    </dsp:sp>
    <dsp:sp modelId="{C88FB054-1B7B-4C44-B0C6-9072599EA3D3}">
      <dsp:nvSpPr>
        <dsp:cNvPr id="0" name=""/>
        <dsp:cNvSpPr/>
      </dsp:nvSpPr>
      <dsp:spPr>
        <a:xfrm rot="16200000">
          <a:off x="5782088" y="1511542"/>
          <a:ext cx="605598" cy="17973"/>
        </a:xfrm>
        <a:custGeom>
          <a:avLst/>
          <a:gdLst/>
          <a:ahLst/>
          <a:cxnLst/>
          <a:rect l="0" t="0" r="0" b="0"/>
          <a:pathLst>
            <a:path>
              <a:moveTo>
                <a:pt x="0" y="8986"/>
              </a:moveTo>
              <a:lnTo>
                <a:pt x="605598" y="898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069747" y="1505389"/>
        <a:ext cx="30279" cy="30279"/>
      </dsp:txXfrm>
    </dsp:sp>
    <dsp:sp modelId="{953ADA8D-2B0F-45D0-A525-7F17CD550A17}">
      <dsp:nvSpPr>
        <dsp:cNvPr id="0" name=""/>
        <dsp:cNvSpPr/>
      </dsp:nvSpPr>
      <dsp:spPr>
        <a:xfrm>
          <a:off x="5477290" y="2535"/>
          <a:ext cx="1215194" cy="121519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GB" altLang="en-US" sz="1600" b="0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Type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GB" altLang="en-US" sz="1600" b="0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of business</a:t>
          </a:r>
          <a:endParaRPr kumimoji="0" lang="en-US" altLang="en-US" sz="1600" b="0" i="0" u="none" strike="noStrike" kern="1200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655251" y="180496"/>
        <a:ext cx="859272" cy="859272"/>
      </dsp:txXfrm>
    </dsp:sp>
    <dsp:sp modelId="{8D8639B5-3692-4570-889F-A94D98D83530}">
      <dsp:nvSpPr>
        <dsp:cNvPr id="0" name=""/>
        <dsp:cNvSpPr/>
      </dsp:nvSpPr>
      <dsp:spPr>
        <a:xfrm rot="19285714">
          <a:off x="6493865" y="1854316"/>
          <a:ext cx="605598" cy="17973"/>
        </a:xfrm>
        <a:custGeom>
          <a:avLst/>
          <a:gdLst/>
          <a:ahLst/>
          <a:cxnLst/>
          <a:rect l="0" t="0" r="0" b="0"/>
          <a:pathLst>
            <a:path>
              <a:moveTo>
                <a:pt x="0" y="8986"/>
              </a:moveTo>
              <a:lnTo>
                <a:pt x="605598" y="898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81524" y="1848163"/>
        <a:ext cx="30279" cy="30279"/>
      </dsp:txXfrm>
    </dsp:sp>
    <dsp:sp modelId="{1F6F6AEF-8DA0-47EF-84BE-6D4C0EBC8DD1}">
      <dsp:nvSpPr>
        <dsp:cNvPr id="0" name=""/>
        <dsp:cNvSpPr/>
      </dsp:nvSpPr>
      <dsp:spPr>
        <a:xfrm>
          <a:off x="6900843" y="688082"/>
          <a:ext cx="1215194" cy="121519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GB" altLang="en-US" sz="1600" b="0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Security</a:t>
          </a:r>
          <a:endParaRPr kumimoji="0" lang="en-US" altLang="en-US" sz="1600" b="0" i="0" u="none" strike="noStrike" kern="1200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078804" y="866043"/>
        <a:ext cx="859272" cy="859272"/>
      </dsp:txXfrm>
    </dsp:sp>
    <dsp:sp modelId="{D66A27BE-AD14-490B-BC33-D7BD58971046}">
      <dsp:nvSpPr>
        <dsp:cNvPr id="0" name=""/>
        <dsp:cNvSpPr/>
      </dsp:nvSpPr>
      <dsp:spPr>
        <a:xfrm rot="771429">
          <a:off x="6669659" y="2624521"/>
          <a:ext cx="605598" cy="17973"/>
        </a:xfrm>
        <a:custGeom>
          <a:avLst/>
          <a:gdLst/>
          <a:ahLst/>
          <a:cxnLst/>
          <a:rect l="0" t="0" r="0" b="0"/>
          <a:pathLst>
            <a:path>
              <a:moveTo>
                <a:pt x="0" y="8986"/>
              </a:moveTo>
              <a:lnTo>
                <a:pt x="605598" y="898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957318" y="2618368"/>
        <a:ext cx="30279" cy="30279"/>
      </dsp:txXfrm>
    </dsp:sp>
    <dsp:sp modelId="{A98CF585-0AE5-4325-BD84-8D27B0C368DB}">
      <dsp:nvSpPr>
        <dsp:cNvPr id="0" name=""/>
        <dsp:cNvSpPr/>
      </dsp:nvSpPr>
      <dsp:spPr>
        <a:xfrm>
          <a:off x="7252432" y="2228493"/>
          <a:ext cx="1215194" cy="121519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GB" altLang="en-US" sz="1600" b="0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Control</a:t>
          </a:r>
          <a:endParaRPr kumimoji="0" lang="en-US" altLang="en-US" sz="1600" b="0" i="0" u="none" strike="noStrike" kern="1200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430393" y="2406454"/>
        <a:ext cx="859272" cy="859272"/>
      </dsp:txXfrm>
    </dsp:sp>
    <dsp:sp modelId="{02897CB9-F8D9-46F3-91E4-AA99784453DA}">
      <dsp:nvSpPr>
        <dsp:cNvPr id="0" name=""/>
        <dsp:cNvSpPr/>
      </dsp:nvSpPr>
      <dsp:spPr>
        <a:xfrm rot="3857143">
          <a:off x="6177094" y="3242178"/>
          <a:ext cx="605598" cy="17973"/>
        </a:xfrm>
        <a:custGeom>
          <a:avLst/>
          <a:gdLst/>
          <a:ahLst/>
          <a:cxnLst/>
          <a:rect l="0" t="0" r="0" b="0"/>
          <a:pathLst>
            <a:path>
              <a:moveTo>
                <a:pt x="0" y="8986"/>
              </a:moveTo>
              <a:lnTo>
                <a:pt x="605598" y="898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464753" y="3236025"/>
        <a:ext cx="30279" cy="30279"/>
      </dsp:txXfrm>
    </dsp:sp>
    <dsp:sp modelId="{DD8687CA-5D6E-410A-B88C-FF096555DAC9}">
      <dsp:nvSpPr>
        <dsp:cNvPr id="0" name=""/>
        <dsp:cNvSpPr/>
      </dsp:nvSpPr>
      <dsp:spPr>
        <a:xfrm>
          <a:off x="6267302" y="3463806"/>
          <a:ext cx="1215194" cy="121519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GB" altLang="en-US" sz="1600" b="0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Internal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GB" altLang="en-US" sz="1600" b="0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Vs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GB" altLang="en-US" sz="1600" b="0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External</a:t>
          </a:r>
          <a:endParaRPr kumimoji="0" lang="en-US" altLang="en-US" sz="1600" b="0" i="0" u="none" strike="noStrike" kern="1200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445263" y="3641767"/>
        <a:ext cx="859272" cy="859272"/>
      </dsp:txXfrm>
    </dsp:sp>
    <dsp:sp modelId="{638928B8-C1EB-4DCB-9396-993C003CB20D}">
      <dsp:nvSpPr>
        <dsp:cNvPr id="0" name=""/>
        <dsp:cNvSpPr/>
      </dsp:nvSpPr>
      <dsp:spPr>
        <a:xfrm rot="6942857">
          <a:off x="5387082" y="3242178"/>
          <a:ext cx="605598" cy="17973"/>
        </a:xfrm>
        <a:custGeom>
          <a:avLst/>
          <a:gdLst/>
          <a:ahLst/>
          <a:cxnLst/>
          <a:rect l="0" t="0" r="0" b="0"/>
          <a:pathLst>
            <a:path>
              <a:moveTo>
                <a:pt x="0" y="8986"/>
              </a:moveTo>
              <a:lnTo>
                <a:pt x="605598" y="898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 rot="10800000">
        <a:off x="5674741" y="3236025"/>
        <a:ext cx="30279" cy="30279"/>
      </dsp:txXfrm>
    </dsp:sp>
    <dsp:sp modelId="{1F03F811-B057-499F-A8D6-B41C9025CAE4}">
      <dsp:nvSpPr>
        <dsp:cNvPr id="0" name=""/>
        <dsp:cNvSpPr/>
      </dsp:nvSpPr>
      <dsp:spPr>
        <a:xfrm>
          <a:off x="4687277" y="3463806"/>
          <a:ext cx="1215194" cy="121519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GB" altLang="en-US" sz="1600" b="0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Existing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GB" altLang="en-US" sz="1600" b="0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Debt</a:t>
          </a:r>
          <a:endParaRPr kumimoji="0" lang="en-US" altLang="en-US" sz="1600" b="0" i="0" u="none" strike="noStrike" kern="1200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865238" y="3641767"/>
        <a:ext cx="859272" cy="859272"/>
      </dsp:txXfrm>
    </dsp:sp>
    <dsp:sp modelId="{C1CA0DFA-B1CB-4FC2-9A15-A9C0EF055C5E}">
      <dsp:nvSpPr>
        <dsp:cNvPr id="0" name=""/>
        <dsp:cNvSpPr/>
      </dsp:nvSpPr>
      <dsp:spPr>
        <a:xfrm rot="10028571">
          <a:off x="4894517" y="2624521"/>
          <a:ext cx="605598" cy="17973"/>
        </a:xfrm>
        <a:custGeom>
          <a:avLst/>
          <a:gdLst/>
          <a:ahLst/>
          <a:cxnLst/>
          <a:rect l="0" t="0" r="0" b="0"/>
          <a:pathLst>
            <a:path>
              <a:moveTo>
                <a:pt x="0" y="8986"/>
              </a:moveTo>
              <a:lnTo>
                <a:pt x="605598" y="898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 rot="10800000">
        <a:off x="5182176" y="2618368"/>
        <a:ext cx="30279" cy="30279"/>
      </dsp:txXfrm>
    </dsp:sp>
    <dsp:sp modelId="{FA58294B-F1D4-4DA2-A701-2E1B2B09D678}">
      <dsp:nvSpPr>
        <dsp:cNvPr id="0" name=""/>
        <dsp:cNvSpPr/>
      </dsp:nvSpPr>
      <dsp:spPr>
        <a:xfrm>
          <a:off x="3702148" y="2228493"/>
          <a:ext cx="1215194" cy="121519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GB" altLang="en-US" sz="1600" b="0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Cash Flow</a:t>
          </a:r>
          <a:endParaRPr kumimoji="0" lang="en-US" altLang="en-US" sz="1600" b="0" i="0" u="none" strike="noStrike" kern="1200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880109" y="2406454"/>
        <a:ext cx="859272" cy="859272"/>
      </dsp:txXfrm>
    </dsp:sp>
    <dsp:sp modelId="{A59691C5-934D-477A-B18C-A956EC22C9D2}">
      <dsp:nvSpPr>
        <dsp:cNvPr id="0" name=""/>
        <dsp:cNvSpPr/>
      </dsp:nvSpPr>
      <dsp:spPr>
        <a:xfrm rot="13114286">
          <a:off x="5070311" y="1854316"/>
          <a:ext cx="605598" cy="17973"/>
        </a:xfrm>
        <a:custGeom>
          <a:avLst/>
          <a:gdLst/>
          <a:ahLst/>
          <a:cxnLst/>
          <a:rect l="0" t="0" r="0" b="0"/>
          <a:pathLst>
            <a:path>
              <a:moveTo>
                <a:pt x="0" y="8986"/>
              </a:moveTo>
              <a:lnTo>
                <a:pt x="605598" y="898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 rot="10800000">
        <a:off x="5357970" y="1848163"/>
        <a:ext cx="30279" cy="30279"/>
      </dsp:txXfrm>
    </dsp:sp>
    <dsp:sp modelId="{DC2111EA-B07C-4E1C-95D2-E41A8F7207D5}">
      <dsp:nvSpPr>
        <dsp:cNvPr id="0" name=""/>
        <dsp:cNvSpPr/>
      </dsp:nvSpPr>
      <dsp:spPr>
        <a:xfrm>
          <a:off x="4053736" y="688082"/>
          <a:ext cx="1215194" cy="121519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GB" altLang="en-US" sz="1600" b="0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Length of Time</a:t>
          </a:r>
          <a:endParaRPr kumimoji="0" lang="en-US" altLang="en-US" sz="1600" b="0" i="0" u="none" strike="noStrike" kern="1200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231697" y="866043"/>
        <a:ext cx="859272" cy="85927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>
            <a:extLst>
              <a:ext uri="{FF2B5EF4-FFF2-40B4-BE49-F238E27FC236}">
                <a16:creationId xmlns:a16="http://schemas.microsoft.com/office/drawing/2014/main" id="{C018D92D-8ABB-D24C-0224-BC289171A73B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6019" name="Rectangle 3">
            <a:extLst>
              <a:ext uri="{FF2B5EF4-FFF2-40B4-BE49-F238E27FC236}">
                <a16:creationId xmlns:a16="http://schemas.microsoft.com/office/drawing/2014/main" id="{C2890BE8-A4D0-E841-174D-2F81FAA3BE3C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23556" name="Rectangle 4">
            <a:extLst>
              <a:ext uri="{FF2B5EF4-FFF2-40B4-BE49-F238E27FC236}">
                <a16:creationId xmlns:a16="http://schemas.microsoft.com/office/drawing/2014/main" id="{5DC5155D-7DD4-DF40-4DC7-5C979134A884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6021" name="Rectangle 5">
            <a:extLst>
              <a:ext uri="{FF2B5EF4-FFF2-40B4-BE49-F238E27FC236}">
                <a16:creationId xmlns:a16="http://schemas.microsoft.com/office/drawing/2014/main" id="{03A84258-E3BE-5E66-FBCD-0505121B303F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/>
              <a:t>Click to edit Master text styles</a:t>
            </a:r>
          </a:p>
          <a:p>
            <a:pPr lvl="1"/>
            <a:r>
              <a:rPr lang="en-US" altLang="en-US" noProof="0"/>
              <a:t>Second level</a:t>
            </a:r>
          </a:p>
          <a:p>
            <a:pPr lvl="2"/>
            <a:r>
              <a:rPr lang="en-US" altLang="en-US" noProof="0"/>
              <a:t>Third level</a:t>
            </a:r>
          </a:p>
          <a:p>
            <a:pPr lvl="3"/>
            <a:r>
              <a:rPr lang="en-US" altLang="en-US" noProof="0"/>
              <a:t>Fourth level</a:t>
            </a:r>
          </a:p>
          <a:p>
            <a:pPr lvl="4"/>
            <a:r>
              <a:rPr lang="en-US" altLang="en-US" noProof="0"/>
              <a:t>Fifth level</a:t>
            </a:r>
          </a:p>
        </p:txBody>
      </p:sp>
      <p:sp>
        <p:nvSpPr>
          <p:cNvPr id="86022" name="Rectangle 6">
            <a:extLst>
              <a:ext uri="{FF2B5EF4-FFF2-40B4-BE49-F238E27FC236}">
                <a16:creationId xmlns:a16="http://schemas.microsoft.com/office/drawing/2014/main" id="{DBBAEC2C-09D8-A21A-8A03-C486978B82E7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6023" name="Rectangle 7">
            <a:extLst>
              <a:ext uri="{FF2B5EF4-FFF2-40B4-BE49-F238E27FC236}">
                <a16:creationId xmlns:a16="http://schemas.microsoft.com/office/drawing/2014/main" id="{8576F350-7A28-5016-4B3A-7AD22F03E33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F02E580D-D49E-4E13-A5EB-F8A4AEA13ED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>
            <a:extLst>
              <a:ext uri="{FF2B5EF4-FFF2-40B4-BE49-F238E27FC236}">
                <a16:creationId xmlns:a16="http://schemas.microsoft.com/office/drawing/2014/main" id="{04A71C90-6011-79A7-B8E5-2BB366F7D3E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25603" name="Notes Placeholder 2">
            <a:extLst>
              <a:ext uri="{FF2B5EF4-FFF2-40B4-BE49-F238E27FC236}">
                <a16:creationId xmlns:a16="http://schemas.microsoft.com/office/drawing/2014/main" id="{75AB40D5-7476-4977-5E04-776EA0625AD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25604" name="Slide Number Placeholder 3">
            <a:extLst>
              <a:ext uri="{FF2B5EF4-FFF2-40B4-BE49-F238E27FC236}">
                <a16:creationId xmlns:a16="http://schemas.microsoft.com/office/drawing/2014/main" id="{DA1DF49C-8932-DFCC-E453-969B0D097FE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xfrm>
            <a:off x="0" y="0"/>
            <a:ext cx="0" cy="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fld id="{BE99AFB7-A2C1-44BB-BEE0-655F54435C9F}" type="slidenum">
              <a:rPr lang="en-US" altLang="en-US" b="1" smtClean="0">
                <a:ea typeface="MS PGothic" panose="020B0600070205080204" pitchFamily="34" charset="-128"/>
              </a:rPr>
              <a:pPr algn="ctr"/>
              <a:t>1</a:t>
            </a:fld>
            <a:endParaRPr lang="en-US" altLang="en-US" b="1">
              <a:ea typeface="MS PGothic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>
            <a:extLst>
              <a:ext uri="{FF2B5EF4-FFF2-40B4-BE49-F238E27FC236}">
                <a16:creationId xmlns:a16="http://schemas.microsoft.com/office/drawing/2014/main" id="{E70DE62A-E28E-D4D0-C37E-B4E77F6817F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27651" name="Notes Placeholder 2">
            <a:extLst>
              <a:ext uri="{FF2B5EF4-FFF2-40B4-BE49-F238E27FC236}">
                <a16:creationId xmlns:a16="http://schemas.microsoft.com/office/drawing/2014/main" id="{35B85C89-FBB7-5B87-7B6B-F95B457BA4F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27652" name="Slide Number Placeholder 3">
            <a:extLst>
              <a:ext uri="{FF2B5EF4-FFF2-40B4-BE49-F238E27FC236}">
                <a16:creationId xmlns:a16="http://schemas.microsoft.com/office/drawing/2014/main" id="{4DD1E718-505D-9CDF-C72E-B810997A629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xfrm>
            <a:off x="0" y="0"/>
            <a:ext cx="0" cy="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fld id="{3F4A2D67-F2F4-4150-B7C5-F28CC399672B}" type="slidenum">
              <a:rPr lang="en-US" altLang="en-US" b="1" smtClean="0">
                <a:ea typeface="MS PGothic" panose="020B0600070205080204" pitchFamily="34" charset="-128"/>
              </a:rPr>
              <a:pPr algn="ctr"/>
              <a:t>2</a:t>
            </a:fld>
            <a:endParaRPr lang="en-US" altLang="en-US" b="1">
              <a:ea typeface="MS PGothic" panose="020B0600070205080204" pitchFamily="34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E14055C4-4EE9-0787-DF22-639C588D7069}"/>
              </a:ext>
            </a:extLst>
          </p:cNvPr>
          <p:cNvGrpSpPr>
            <a:grpSpLocks/>
          </p:cNvGrpSpPr>
          <p:nvPr/>
        </p:nvGrpSpPr>
        <p:grpSpPr bwMode="auto">
          <a:xfrm>
            <a:off x="0" y="927100"/>
            <a:ext cx="8991600" cy="4495800"/>
            <a:chOff x="0" y="584"/>
            <a:chExt cx="5664" cy="2832"/>
          </a:xfrm>
        </p:grpSpPr>
        <p:sp>
          <p:nvSpPr>
            <p:cNvPr id="3" name="AutoShape 3">
              <a:extLst>
                <a:ext uri="{FF2B5EF4-FFF2-40B4-BE49-F238E27FC236}">
                  <a16:creationId xmlns:a16="http://schemas.microsoft.com/office/drawing/2014/main" id="{26272480-0A08-C903-612C-148A3EF834D3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32" y="1304"/>
              <a:ext cx="4656" cy="2112"/>
            </a:xfrm>
            <a:prstGeom prst="roundRect">
              <a:avLst>
                <a:gd name="adj" fmla="val 16667"/>
              </a:avLst>
            </a:prstGeom>
            <a:noFill/>
            <a:ln w="50800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 wrap="none" anchor="ctr"/>
            <a:lstStyle>
              <a:lvl1pPr algn="ctr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ctr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ctr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ctr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ctr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en-GB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4" name="Rectangle 4">
              <a:extLst>
                <a:ext uri="{FF2B5EF4-FFF2-40B4-BE49-F238E27FC236}">
                  <a16:creationId xmlns:a16="http://schemas.microsoft.com/office/drawing/2014/main" id="{9BEC7D18-6AB2-B5F3-8FE7-994EFF35840C}"/>
                </a:ext>
              </a:extLst>
            </p:cNvPr>
            <p:cNvSpPr>
              <a:spLocks noChangeArrowheads="1"/>
            </p:cNvSpPr>
            <p:nvPr userDrawn="1"/>
          </p:nvSpPr>
          <p:spPr bwMode="blackWhite">
            <a:xfrm>
              <a:off x="144" y="584"/>
              <a:ext cx="4512" cy="624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bg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>
              <a:lvl1pPr algn="ctr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ctr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ctr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ctr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ctr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en-GB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5" name="AutoShape 5">
              <a:extLst>
                <a:ext uri="{FF2B5EF4-FFF2-40B4-BE49-F238E27FC236}">
                  <a16:creationId xmlns:a16="http://schemas.microsoft.com/office/drawing/2014/main" id="{B0CA81B3-64E8-D98B-803B-437AC7637382}"/>
                </a:ext>
              </a:extLst>
            </p:cNvPr>
            <p:cNvSpPr>
              <a:spLocks noChangeArrowheads="1"/>
            </p:cNvSpPr>
            <p:nvPr userDrawn="1"/>
          </p:nvSpPr>
          <p:spPr bwMode="blackWhite">
            <a:xfrm>
              <a:off x="0" y="872"/>
              <a:ext cx="5664" cy="1152"/>
            </a:xfrm>
            <a:custGeom>
              <a:avLst/>
              <a:gdLst>
                <a:gd name="T0" fmla="*/ 0 w 4917"/>
                <a:gd name="T1" fmla="*/ 0 h 1000"/>
                <a:gd name="T2" fmla="*/ 44049 w 4917"/>
                <a:gd name="T3" fmla="*/ 0 h 1000"/>
                <a:gd name="T4" fmla="*/ 49036 w 4917"/>
                <a:gd name="T5" fmla="*/ 1015 h 1000"/>
                <a:gd name="T6" fmla="*/ 44049 w 4917"/>
                <a:gd name="T7" fmla="*/ 2029 h 1000"/>
                <a:gd name="T8" fmla="*/ 0 w 4917"/>
                <a:gd name="T9" fmla="*/ 2029 h 10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917"/>
                <a:gd name="T16" fmla="*/ 0 h 1000"/>
                <a:gd name="T17" fmla="*/ 2459 w 4917"/>
                <a:gd name="T18" fmla="*/ 1000 h 100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917" h="1000">
                  <a:moveTo>
                    <a:pt x="0" y="0"/>
                  </a:moveTo>
                  <a:lnTo>
                    <a:pt x="4417" y="0"/>
                  </a:lnTo>
                  <a:cubicBezTo>
                    <a:pt x="4693" y="0"/>
                    <a:pt x="4917" y="223"/>
                    <a:pt x="4917" y="500"/>
                  </a:cubicBezTo>
                  <a:cubicBezTo>
                    <a:pt x="4917" y="776"/>
                    <a:pt x="4693" y="1000"/>
                    <a:pt x="4417" y="1000"/>
                  </a:cubicBezTo>
                  <a:lnTo>
                    <a:pt x="0" y="1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" name="Line 6">
              <a:extLst>
                <a:ext uri="{FF2B5EF4-FFF2-40B4-BE49-F238E27FC236}">
                  <a16:creationId xmlns:a16="http://schemas.microsoft.com/office/drawing/2014/main" id="{96DC9122-D168-8FF6-B754-0AB33A8F070B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0" y="1928"/>
              <a:ext cx="5232" cy="0"/>
            </a:xfrm>
            <a:prstGeom prst="line">
              <a:avLst/>
            </a:prstGeom>
            <a:noFill/>
            <a:ln w="50800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127" name="Rectangle 7"/>
          <p:cNvSpPr>
            <a:spLocks noGrp="1" noChangeArrowheads="1"/>
          </p:cNvSpPr>
          <p:nvPr>
            <p:ph type="ctrTitle"/>
          </p:nvPr>
        </p:nvSpPr>
        <p:spPr>
          <a:xfrm>
            <a:off x="228600" y="1427163"/>
            <a:ext cx="8077200" cy="1609725"/>
          </a:xfrm>
        </p:spPr>
        <p:txBody>
          <a:bodyPr/>
          <a:lstStyle>
            <a:lvl1pPr>
              <a:defRPr sz="4600"/>
            </a:lvl1pPr>
          </a:lstStyle>
          <a:p>
            <a:pPr lvl="0"/>
            <a:r>
              <a:rPr lang="en-US" altLang="en-US" noProof="0"/>
              <a:t>Click to edit Master title style</a:t>
            </a:r>
          </a:p>
        </p:txBody>
      </p:sp>
      <p:sp>
        <p:nvSpPr>
          <p:cNvPr id="5128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1066800" y="3441700"/>
            <a:ext cx="6629400" cy="1676400"/>
          </a:xfrm>
        </p:spPr>
        <p:txBody>
          <a:bodyPr/>
          <a:lstStyle>
            <a:lvl1pPr marL="0" indent="0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en-US" altLang="en-US" noProof="0"/>
              <a:t>Click to edit Master subtitle style</a:t>
            </a:r>
          </a:p>
        </p:txBody>
      </p:sp>
      <p:sp>
        <p:nvSpPr>
          <p:cNvPr id="7" name="Date Placeholder 9">
            <a:extLst>
              <a:ext uri="{FF2B5EF4-FFF2-40B4-BE49-F238E27FC236}">
                <a16:creationId xmlns:a16="http://schemas.microsoft.com/office/drawing/2014/main" id="{4AD43593-1727-AC71-838A-F3A12C449F5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7148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Footer Placeholder 10">
            <a:extLst>
              <a:ext uri="{FF2B5EF4-FFF2-40B4-BE49-F238E27FC236}">
                <a16:creationId xmlns:a16="http://schemas.microsoft.com/office/drawing/2014/main" id="{AD5B23AA-CA64-91E0-7E42-C336FBD948D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53163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Slide Number Placeholder 11">
            <a:extLst>
              <a:ext uri="{FF2B5EF4-FFF2-40B4-BE49-F238E27FC236}">
                <a16:creationId xmlns:a16="http://schemas.microsoft.com/office/drawing/2014/main" id="{E77713D9-2344-B1F4-2FDC-A04842F1A5D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2133600" cy="47148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7E98BA-E5C1-4E1F-A902-122480FF5B0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634305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N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NZ"/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id="{1445DF44-0D50-9675-C2AB-EFB2FE560F4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2E65689A-9A6D-E424-0DBC-A810CFF6976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C4F4C115-FC95-A4A1-B296-475FE5B8FE9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9E4515-121E-4D49-A587-4BFC0917A4B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057214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N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id="{AA9E2FD0-8D35-41CF-39F1-57EAEB39C82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1F2DE5A9-1616-A718-832C-E2A05F3DD4F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A8A3F7B6-E3C1-49CE-3CCE-6F4CB02A4EA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06F355-9FF0-4CB9-8D06-D3C373AB779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115413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NZ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3886200" cy="44196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NZ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3886200" cy="44196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NZ"/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63310D32-3FA9-202C-FCD4-FDFE002D6CB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4D2D7488-99C8-76C2-AC72-BF8B027EDE6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99DFDED1-B035-D977-A492-F047224C935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08C63D-FCA6-46E5-9C16-6D89E86BB30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723884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N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NZ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NZ"/>
          </a:p>
        </p:txBody>
      </p:sp>
      <p:sp>
        <p:nvSpPr>
          <p:cNvPr id="7" name="Rectangle 8">
            <a:extLst>
              <a:ext uri="{FF2B5EF4-FFF2-40B4-BE49-F238E27FC236}">
                <a16:creationId xmlns:a16="http://schemas.microsoft.com/office/drawing/2014/main" id="{FB7D0AE4-97AC-B740-BA15-20F21164B65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9">
            <a:extLst>
              <a:ext uri="{FF2B5EF4-FFF2-40B4-BE49-F238E27FC236}">
                <a16:creationId xmlns:a16="http://schemas.microsoft.com/office/drawing/2014/main" id="{7C09FDF3-B52B-BBC8-FB06-70C604E1D90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Rectangle 10">
            <a:extLst>
              <a:ext uri="{FF2B5EF4-FFF2-40B4-BE49-F238E27FC236}">
                <a16:creationId xmlns:a16="http://schemas.microsoft.com/office/drawing/2014/main" id="{418C92A7-6292-595F-52EA-45EDF03178E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633309-9D5E-4BB1-A6B2-2AA79C815FF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08199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NZ"/>
          </a:p>
        </p:txBody>
      </p:sp>
      <p:sp>
        <p:nvSpPr>
          <p:cNvPr id="3" name="Rectangle 8">
            <a:extLst>
              <a:ext uri="{FF2B5EF4-FFF2-40B4-BE49-F238E27FC236}">
                <a16:creationId xmlns:a16="http://schemas.microsoft.com/office/drawing/2014/main" id="{6B0A5BF1-0F64-BAA5-F8C4-B312E2B866A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D256F044-1BAD-BC11-1B6F-28F0AFAD638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id="{6B437C18-3A51-77A1-CACB-36FAFE5BCD4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364D54-D0D7-46A1-AA75-691B4843717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166292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>
            <a:extLst>
              <a:ext uri="{FF2B5EF4-FFF2-40B4-BE49-F238E27FC236}">
                <a16:creationId xmlns:a16="http://schemas.microsoft.com/office/drawing/2014/main" id="{CB3F00A3-B5C9-9A38-0632-6E14784A4FC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id="{BF743743-261F-C933-3E0E-A48C9CD455F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10">
            <a:extLst>
              <a:ext uri="{FF2B5EF4-FFF2-40B4-BE49-F238E27FC236}">
                <a16:creationId xmlns:a16="http://schemas.microsoft.com/office/drawing/2014/main" id="{8C4A97A6-AE4B-7EFD-CC23-8EC0B709B3A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42BB68-7E2B-430A-B86B-7A863C2BE28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081040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N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N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1F023072-94B2-1660-611F-17256D649D0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B9BDE8BA-A643-F6BB-69D7-B0254528496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C33ED4AB-D5A0-76D3-2486-13A13D44214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CF4CD8-A160-4920-A4BC-FF5F89F6F6E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915957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N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NZ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97A62B7E-81FB-2E60-8DB6-D640EA2EBD6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050EEA35-1EAE-D5E1-31D1-53AC8A93E43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5A195AF9-66BA-F3C6-93E8-A829A47CCA1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75D535-4CB3-48AD-B2AB-03AF7BFB0EF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705944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NZ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NZ"/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id="{08CD4B1D-22D1-EC04-3885-847D5DCDFF4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03A8B31A-51DC-16E0-B33E-AE6E42CFD5E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5C6F574A-6FDB-398C-8320-1DE85C48B05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1B5E25-5D8B-4250-B76F-2D56D25B00A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98208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50013" y="228600"/>
            <a:ext cx="2084387" cy="5791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NZ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5263" y="228600"/>
            <a:ext cx="6102350" cy="5791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NZ"/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id="{6B3B82C2-A09A-8FBB-6DCB-4C0648EAB26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7285C4BE-DF43-F47E-901D-DD43F5A8490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A8E3B583-7FA5-D81C-A8DC-3F0364019C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86BF73-729B-4F69-AABD-107D8FE7CE2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573426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dgm" preserve="1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5263" y="228600"/>
            <a:ext cx="8015287" cy="914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NZ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609600" y="1600200"/>
            <a:ext cx="7924800" cy="4419600"/>
          </a:xfrm>
        </p:spPr>
        <p:txBody>
          <a:bodyPr/>
          <a:lstStyle/>
          <a:p>
            <a:pPr lvl="0"/>
            <a:endParaRPr lang="en-NZ" noProof="0"/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id="{E15AD19C-3AB0-CC72-CD5F-E97338C622E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83FD564C-05D9-224B-9242-EF2BD853CD6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DF21A57B-24A0-4F85-1BDA-26867CA0895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FD3287-BF07-4E76-8295-3065382D3CE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832942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5263" y="228600"/>
            <a:ext cx="8015287" cy="914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NZ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0"/>
            <a:ext cx="3886200" cy="44196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NZ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3886200" cy="21336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NZ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886200"/>
            <a:ext cx="3886200" cy="21336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NZ"/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id="{B0F1F768-8ED8-3D02-8B7A-7CD4FF0AB08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9">
            <a:extLst>
              <a:ext uri="{FF2B5EF4-FFF2-40B4-BE49-F238E27FC236}">
                <a16:creationId xmlns:a16="http://schemas.microsoft.com/office/drawing/2014/main" id="{ED8FE739-A2BC-CF5B-F064-8CA6949834B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10">
            <a:extLst>
              <a:ext uri="{FF2B5EF4-FFF2-40B4-BE49-F238E27FC236}">
                <a16:creationId xmlns:a16="http://schemas.microsoft.com/office/drawing/2014/main" id="{0E84EC8B-A363-BC59-F5E7-2B521A659F6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EB1594-DC09-43A3-8B26-59AA2474052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158744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5263" y="228600"/>
            <a:ext cx="8015287" cy="914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NZ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0"/>
            <a:ext cx="3886200" cy="44196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NZ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3886200" cy="44196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NZ"/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89CBAB85-CD97-C0F8-DB6C-91CCC9CDCDA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EB31931E-60FE-F081-ACEF-DDBFF507C72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9C2507D9-20E3-C94F-3E51-C29739D96F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7DF78E-E5B9-48B9-AA3C-24F231A5F1B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550140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5263" y="228600"/>
            <a:ext cx="8015287" cy="914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NZ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600200"/>
            <a:ext cx="7924800" cy="4419600"/>
          </a:xfrm>
        </p:spPr>
        <p:txBody>
          <a:bodyPr/>
          <a:lstStyle/>
          <a:p>
            <a:pPr lvl="0"/>
            <a:endParaRPr lang="en-NZ" noProof="0"/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id="{FFF15434-7677-56CA-776A-3EBB2CE8093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14A7BFE0-2513-8FE5-8A1F-8FD5A7A97E1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0508AA97-F244-4A7F-820A-61ABDA518E0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FE2A22-E1DA-43DB-93C3-E88B2BAA867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755618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1E6B0F-91B7-940E-B323-597A084028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059D56-1208-40E3-8E16-73B744FED77B}" type="datetimeFigureOut">
              <a:rPr lang="en-US"/>
              <a:pPr>
                <a:defRPr/>
              </a:pPr>
              <a:t>7/26/2024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9D9237-5F78-9921-6AD4-29BD191C51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AC251F-A606-56DE-626B-435F123703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4539FF-894C-4497-9A2F-DEDAEB8F51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958294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400A9D-3458-2794-895A-8D46EAE217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0767F0-74A2-41E5-B347-6FBDA973BF34}" type="datetimeFigureOut">
              <a:rPr lang="en-US"/>
              <a:pPr>
                <a:defRPr/>
              </a:pPr>
              <a:t>7/26/2024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731628-A4A7-A39D-B4D7-F2ED367584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20E197-AD20-5215-821E-071B2D9A04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1BAEDC-8FDE-4575-87CA-21DDA04D991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758832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DF1568-BE6F-037F-EADA-43A0C894A1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133161-DFD4-4D85-9FCB-6CB408BA3010}" type="datetimeFigureOut">
              <a:rPr lang="en-US"/>
              <a:pPr>
                <a:defRPr/>
              </a:pPr>
              <a:t>7/26/2024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AB7135-8B5F-977B-4503-2FF8EF3460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3BF515-0F04-5258-C664-8FB41D4D88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4A91D8-32EA-421B-B81F-9E81AD4A409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310484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E97C513-6A63-0ABC-747E-66F264D92B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114826-13B3-4241-9712-CEEC30AD9C43}" type="datetimeFigureOut">
              <a:rPr lang="en-US"/>
              <a:pPr>
                <a:defRPr/>
              </a:pPr>
              <a:t>7/26/2024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2544370-36FA-BB79-33FF-7C6F76238F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B858319-E3E8-69B4-E4BB-76F4B829F8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CE259C-AA62-4979-A07F-1483C54C14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072128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0D65DFDE-05C2-20CE-A559-F8E0AA660F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1E1898-39A6-4D76-997A-B3B7D793A505}" type="datetimeFigureOut">
              <a:rPr lang="en-US"/>
              <a:pPr>
                <a:defRPr/>
              </a:pPr>
              <a:t>7/26/2024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12857960-D4CA-FE10-8935-72FE0EBC41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86CB6A6B-BC99-C6B5-737C-392C242174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DC0B16-5D9B-4C41-B68A-62012A610B9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232627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A57F5D37-5763-8E96-A250-326F6D7B30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93C3E0-8299-4943-AB75-BC973410AE05}" type="datetimeFigureOut">
              <a:rPr lang="en-US"/>
              <a:pPr>
                <a:defRPr/>
              </a:pPr>
              <a:t>7/26/2024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A40F888D-8A37-2478-2A40-26FB7C6F3A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43D87A3-124F-5293-82B4-872F1A0173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9D15B9-85F6-4E0D-9771-9AFF4EA217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60681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6A7F64EE-878D-9655-B078-B7417F755D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430883-BDEC-458F-9231-4DE39A747352}" type="datetimeFigureOut">
              <a:rPr lang="en-US"/>
              <a:pPr>
                <a:defRPr/>
              </a:pPr>
              <a:t>7/26/2024</a:t>
            </a:fld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67D1A45-E178-C9AA-A1A4-63439D14A4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2BCBB47B-E3B8-DE5F-9D3A-3C445000E5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914722-9318-4386-B732-D2E55E43F0D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597659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46D606E0-8FE3-A47F-3F81-E7886985F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865578-7230-4C12-859E-603B3DFAFFA8}" type="datetimeFigureOut">
              <a:rPr lang="en-US"/>
              <a:pPr>
                <a:defRPr/>
              </a:pPr>
              <a:t>7/26/2024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9B4088E-BA69-FCFF-56FE-B5AAD4C1E1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7F930FD-4D29-85D7-DAC5-EABA850277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C8F5C2-5FE4-4F74-91D3-B07EE5D0E66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27187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8E5147B5-2EC4-09BA-6757-9F7D5EC50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6D4D15-DF75-4F5C-978B-ED24435103D7}" type="datetimeFigureOut">
              <a:rPr lang="en-US"/>
              <a:pPr>
                <a:defRPr/>
              </a:pPr>
              <a:t>7/26/2024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60555A1-C353-24B7-24E3-1A59F8D6A1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093BF3F-38C3-B405-5133-CCA58897C6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B0D975-9EFD-4DAA-807F-69FF6CBCBC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60644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3EEA10-0E7D-C0E9-1C9A-056E0F711D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280881-CB25-46D6-B2C5-F0FF8EFC4BAA}" type="datetimeFigureOut">
              <a:rPr lang="en-US"/>
              <a:pPr>
                <a:defRPr/>
              </a:pPr>
              <a:t>7/26/2024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65358C-6F08-4AE0-D04D-9C1C2633E2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A22A49-4382-F510-A555-FEC936DD41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3BE295-B590-4071-9272-1F6CD7113B3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465604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B494B2-CBCE-01AD-A6D1-736768770A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47CB04-4A29-4501-A697-FFF6D1418408}" type="datetimeFigureOut">
              <a:rPr lang="en-US"/>
              <a:pPr>
                <a:defRPr/>
              </a:pPr>
              <a:t>7/26/2024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F816FC-9E3E-FAA5-080B-68DBAA243F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725A65-41E4-9F2A-09BC-02A763BB84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763E0D-63E0-49DC-8F4C-CE4E5B1987E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507650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7305674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rtlCol="0">
            <a:noAutofit/>
          </a:bodyPr>
          <a:lstStyle>
            <a:lvl1pPr marL="0" indent="0">
              <a:buNone/>
              <a:defRPr sz="9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296997018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rtlCol="0">
            <a:noAutofit/>
          </a:bodyPr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2946120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8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7">
            <a:lum/>
          </a:blip>
          <a:srcRect/>
          <a:stretch>
            <a:fillRect l="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2">
            <a:extLst>
              <a:ext uri="{FF2B5EF4-FFF2-40B4-BE49-F238E27FC236}">
                <a16:creationId xmlns:a16="http://schemas.microsoft.com/office/drawing/2014/main" id="{A71CB922-BE90-F82D-49AC-0452AC34B2B4}"/>
              </a:ext>
            </a:extLst>
          </p:cNvPr>
          <p:cNvGrpSpPr>
            <a:grpSpLocks/>
          </p:cNvGrpSpPr>
          <p:nvPr/>
        </p:nvGrpSpPr>
        <p:grpSpPr bwMode="auto">
          <a:xfrm>
            <a:off x="0" y="152400"/>
            <a:ext cx="8686800" cy="6096000"/>
            <a:chOff x="0" y="96"/>
            <a:chExt cx="5472" cy="3840"/>
          </a:xfrm>
        </p:grpSpPr>
        <p:sp>
          <p:nvSpPr>
            <p:cNvPr id="2" name="AutoShape 3">
              <a:extLst>
                <a:ext uri="{FF2B5EF4-FFF2-40B4-BE49-F238E27FC236}">
                  <a16:creationId xmlns:a16="http://schemas.microsoft.com/office/drawing/2014/main" id="{07CA52D5-0ED4-339E-2F5B-05CD6A9B08E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0" y="336"/>
              <a:ext cx="5232" cy="3600"/>
            </a:xfrm>
            <a:prstGeom prst="roundRect">
              <a:avLst>
                <a:gd name="adj" fmla="val 13727"/>
              </a:avLst>
            </a:prstGeom>
            <a:noFill/>
            <a:ln w="50800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 wrap="none" anchor="ctr"/>
            <a:lstStyle>
              <a:lvl1pPr algn="ctr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ctr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ctr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ctr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ctr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en-GB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3" name="AutoShape 4">
              <a:extLst>
                <a:ext uri="{FF2B5EF4-FFF2-40B4-BE49-F238E27FC236}">
                  <a16:creationId xmlns:a16="http://schemas.microsoft.com/office/drawing/2014/main" id="{ABA51F66-6E8B-8271-D96E-463B9EBEC588}"/>
                </a:ext>
              </a:extLst>
            </p:cNvPr>
            <p:cNvSpPr>
              <a:spLocks noChangeArrowheads="1"/>
            </p:cNvSpPr>
            <p:nvPr/>
          </p:nvSpPr>
          <p:spPr bwMode="blackWhite">
            <a:xfrm>
              <a:off x="0" y="96"/>
              <a:ext cx="5376" cy="768"/>
            </a:xfrm>
            <a:custGeom>
              <a:avLst/>
              <a:gdLst>
                <a:gd name="T0" fmla="*/ 0 w 7000"/>
                <a:gd name="T1" fmla="*/ 0 h 1000"/>
                <a:gd name="T2" fmla="*/ 12157 w 7000"/>
                <a:gd name="T3" fmla="*/ 0 h 1000"/>
                <a:gd name="T4" fmla="*/ 13092 w 7000"/>
                <a:gd name="T5" fmla="*/ 134 h 1000"/>
                <a:gd name="T6" fmla="*/ 12157 w 7000"/>
                <a:gd name="T7" fmla="*/ 267 h 1000"/>
                <a:gd name="T8" fmla="*/ 0 w 7000"/>
                <a:gd name="T9" fmla="*/ 267 h 10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000"/>
                <a:gd name="T16" fmla="*/ 0 h 1000"/>
                <a:gd name="T17" fmla="*/ 3500 w 7000"/>
                <a:gd name="T18" fmla="*/ 1000 h 100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000" h="1000">
                  <a:moveTo>
                    <a:pt x="0" y="0"/>
                  </a:moveTo>
                  <a:lnTo>
                    <a:pt x="6500" y="0"/>
                  </a:lnTo>
                  <a:cubicBezTo>
                    <a:pt x="6776" y="0"/>
                    <a:pt x="7000" y="223"/>
                    <a:pt x="7000" y="500"/>
                  </a:cubicBezTo>
                  <a:cubicBezTo>
                    <a:pt x="7000" y="776"/>
                    <a:pt x="6776" y="1000"/>
                    <a:pt x="6500" y="1000"/>
                  </a:cubicBezTo>
                  <a:lnTo>
                    <a:pt x="0" y="1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Line 5">
              <a:extLst>
                <a:ext uri="{FF2B5EF4-FFF2-40B4-BE49-F238E27FC236}">
                  <a16:creationId xmlns:a16="http://schemas.microsoft.com/office/drawing/2014/main" id="{D11B6D68-839F-E9FF-8CA6-640B0451BCE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0" y="768"/>
              <a:ext cx="5088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099" name="Rectangle 6">
            <a:extLst>
              <a:ext uri="{FF2B5EF4-FFF2-40B4-BE49-F238E27FC236}">
                <a16:creationId xmlns:a16="http://schemas.microsoft.com/office/drawing/2014/main" id="{7E5DA908-82CC-6D6F-8B66-2414FBCC614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5263" y="228600"/>
            <a:ext cx="8015287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4100" name="Rectangle 7">
            <a:extLst>
              <a:ext uri="{FF2B5EF4-FFF2-40B4-BE49-F238E27FC236}">
                <a16:creationId xmlns:a16="http://schemas.microsoft.com/office/drawing/2014/main" id="{20253BB2-2B1C-0399-D2CA-62BCAECC2AE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7924800" cy="441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104" name="Rectangle 8">
            <a:extLst>
              <a:ext uri="{FF2B5EF4-FFF2-40B4-BE49-F238E27FC236}">
                <a16:creationId xmlns:a16="http://schemas.microsoft.com/office/drawing/2014/main" id="{5DC32148-DD95-6A07-8307-7CE14658DFF4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105" name="Rectangle 9">
            <a:extLst>
              <a:ext uri="{FF2B5EF4-FFF2-40B4-BE49-F238E27FC236}">
                <a16:creationId xmlns:a16="http://schemas.microsoft.com/office/drawing/2014/main" id="{BEECA429-3A81-CFDF-BD05-67A329A9A8D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106" name="Rectangle 10">
            <a:extLst>
              <a:ext uri="{FF2B5EF4-FFF2-40B4-BE49-F238E27FC236}">
                <a16:creationId xmlns:a16="http://schemas.microsoft.com/office/drawing/2014/main" id="{6F5250DD-B567-6A9B-E0F7-055CA74083FF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 Black" panose="020B0A04020102020204" pitchFamily="34" charset="0"/>
              </a:defRPr>
            </a:lvl1pPr>
          </a:lstStyle>
          <a:p>
            <a:pPr>
              <a:defRPr/>
            </a:pPr>
            <a:fld id="{DC86161E-AE67-48E5-8838-2EA1F43B10E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7" r:id="rId1"/>
    <p:sldLayoutId id="2147483848" r:id="rId2"/>
    <p:sldLayoutId id="2147483849" r:id="rId3"/>
    <p:sldLayoutId id="2147483850" r:id="rId4"/>
    <p:sldLayoutId id="2147483851" r:id="rId5"/>
    <p:sldLayoutId id="2147483852" r:id="rId6"/>
    <p:sldLayoutId id="2147483853" r:id="rId7"/>
    <p:sldLayoutId id="2147483854" r:id="rId8"/>
    <p:sldLayoutId id="2147483855" r:id="rId9"/>
    <p:sldLayoutId id="2147483856" r:id="rId10"/>
    <p:sldLayoutId id="2147483857" r:id="rId11"/>
    <p:sldLayoutId id="2147483858" r:id="rId12"/>
    <p:sldLayoutId id="2147483859" r:id="rId13"/>
    <p:sldLayoutId id="2147483860" r:id="rId14"/>
    <p:sldLayoutId id="2147483861" r:id="rId15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l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anose="05000000000000000000" pitchFamily="2" charset="2"/>
        <a:buChar char="l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anose="05000000000000000000" pitchFamily="2" charset="2"/>
        <a:buChar char="l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anose="05000000000000000000" pitchFamily="2" charset="2"/>
        <a:buChar char="l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40000"/>
        <a:buFont typeface="Wingdings" panose="05000000000000000000" pitchFamily="2" charset="2"/>
        <a:buChar char="l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>
            <a:lum/>
          </a:blip>
          <a:srcRect/>
          <a:stretch>
            <a:fillRect l="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Placeholder 1">
            <a:extLst>
              <a:ext uri="{FF2B5EF4-FFF2-40B4-BE49-F238E27FC236}">
                <a16:creationId xmlns:a16="http://schemas.microsoft.com/office/drawing/2014/main" id="{A59BCBE1-C71B-1EE2-A1A3-72F6A9B6146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5123" name="Text Placeholder 2">
            <a:extLst>
              <a:ext uri="{FF2B5EF4-FFF2-40B4-BE49-F238E27FC236}">
                <a16:creationId xmlns:a16="http://schemas.microsoft.com/office/drawing/2014/main" id="{1413EF8C-BA85-AAA9-A0D6-400DB3B06BD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557141-94E7-5091-2AC0-46B15D99AFA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9DECAAE-6305-41AA-ABB2-9E51E0F6A539}" type="datetimeFigureOut">
              <a:rPr lang="en-US"/>
              <a:pPr>
                <a:defRPr/>
              </a:pPr>
              <a:t>7/26/2024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84E35A-09A7-7944-B3F1-5BA5B0A6A25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1B0EF7-FF4D-EC4B-BFC2-2046EBEBEE7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6585119-B73D-49BD-8CC6-C485F8D582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6" r:id="rId1"/>
    <p:sldLayoutId id="2147483837" r:id="rId2"/>
    <p:sldLayoutId id="2147483838" r:id="rId3"/>
    <p:sldLayoutId id="2147483839" r:id="rId4"/>
    <p:sldLayoutId id="2147483840" r:id="rId5"/>
    <p:sldLayoutId id="2147483841" r:id="rId6"/>
    <p:sldLayoutId id="2147483842" r:id="rId7"/>
    <p:sldLayoutId id="2147483843" r:id="rId8"/>
    <p:sldLayoutId id="2147483844" r:id="rId9"/>
    <p:sldLayoutId id="2147483845" r:id="rId10"/>
    <p:sldLayoutId id="2147483846" r:id="rId11"/>
    <p:sldLayoutId id="2147483862" r:id="rId12"/>
    <p:sldLayoutId id="2147483863" r:id="rId13"/>
  </p:sldLayoutIdLst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13" Type="http://schemas.openxmlformats.org/officeDocument/2006/relationships/diagramLayout" Target="../diagrams/layout4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12" Type="http://schemas.openxmlformats.org/officeDocument/2006/relationships/diagramData" Target="../diagrams/data4.xml"/><Relationship Id="rId17" Type="http://schemas.openxmlformats.org/officeDocument/2006/relationships/image" Target="../media/image12.png"/><Relationship Id="rId2" Type="http://schemas.openxmlformats.org/officeDocument/2006/relationships/diagramData" Target="../diagrams/data2.xml"/><Relationship Id="rId16" Type="http://schemas.microsoft.com/office/2007/relationships/diagramDrawing" Target="../diagrams/drawing4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5" Type="http://schemas.openxmlformats.org/officeDocument/2006/relationships/diagramColors" Target="../diagrams/colors4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Relationship Id="rId14" Type="http://schemas.openxmlformats.org/officeDocument/2006/relationships/diagramQuickStyle" Target="../diagrams/quickStyle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5" Type="http://schemas.openxmlformats.org/officeDocument/2006/relationships/image" Target="../media/image14.png"/><Relationship Id="rId4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tags" Target="../tags/tag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Relationship Id="rId4" Type="http://schemas.openxmlformats.org/officeDocument/2006/relationships/image" Target="../media/image20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tags" Target="../tags/tag20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tags" Target="../tags/tag2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4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5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6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7.xml"/><Relationship Id="rId4" Type="http://schemas.openxmlformats.org/officeDocument/2006/relationships/image" Target="../media/image26.wmf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9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E383AA1-90DE-052F-740B-C5EE2BD7989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/>
          <a:srcRect l="4175" r="4175"/>
          <a:stretch>
            <a:fillRect/>
          </a:stretch>
        </p:blipFill>
        <p:spPr>
          <a:xfrm>
            <a:off x="1259632" y="627463"/>
            <a:ext cx="6120680" cy="2981699"/>
          </a:xfrm>
        </p:spPr>
      </p:pic>
      <p:sp>
        <p:nvSpPr>
          <p:cNvPr id="24579" name="TextBox 8">
            <a:extLst>
              <a:ext uri="{FF2B5EF4-FFF2-40B4-BE49-F238E27FC236}">
                <a16:creationId xmlns:a16="http://schemas.microsoft.com/office/drawing/2014/main" id="{A6697309-E81B-3626-D8AA-FFACB19C82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4311" y="3648028"/>
            <a:ext cx="4992841" cy="478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285750" indent="-285750"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solidFill>
                  <a:srgbClr val="005AB4"/>
                </a:solidFill>
              </a:rPr>
              <a:t>Finance Sources Budgeting Techniques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B4731C18-3D8A-B79B-25B2-7B183A94E5F9}"/>
              </a:ext>
            </a:extLst>
          </p:cNvPr>
          <p:cNvSpPr/>
          <p:nvPr/>
        </p:nvSpPr>
        <p:spPr>
          <a:xfrm>
            <a:off x="4696025" y="4209084"/>
            <a:ext cx="1979613" cy="298450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575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7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A155CC5-B598-1F80-8D62-375963E97CEA}"/>
              </a:ext>
            </a:extLst>
          </p:cNvPr>
          <p:cNvSpPr txBox="1"/>
          <p:nvPr/>
        </p:nvSpPr>
        <p:spPr>
          <a:xfrm>
            <a:off x="5025827" y="4643438"/>
            <a:ext cx="1649811" cy="27699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just">
              <a:spcBef>
                <a:spcPts val="4"/>
              </a:spcBef>
              <a:tabLst>
                <a:tab pos="219075" algn="l"/>
              </a:tabLst>
              <a:defRPr/>
            </a:pPr>
            <a:r>
              <a:rPr lang="en-US" sz="1200" u="sng" kern="0" dirty="0">
                <a:solidFill>
                  <a:srgbClr val="44546A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Introduction to Finance</a:t>
            </a:r>
            <a:endParaRPr lang="en-US" sz="900" kern="0" dirty="0"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7414" name="TextBox 11">
            <a:extLst>
              <a:ext uri="{FF2B5EF4-FFF2-40B4-BE49-F238E27FC236}">
                <a16:creationId xmlns:a16="http://schemas.microsoft.com/office/drawing/2014/main" id="{4C4F94ED-6F26-A8C7-F254-2CDE8F7F16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5775" y="4894263"/>
            <a:ext cx="2749550" cy="33496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en-US" sz="1575">
                <a:solidFill>
                  <a:srgbClr val="00B0F0"/>
                </a:solidFill>
                <a:latin typeface="Alexandria"/>
                <a:ea typeface="Alexandria"/>
                <a:cs typeface="Alexandria"/>
              </a:rPr>
              <a:t>Dr. Mohamed Hamouda</a:t>
            </a:r>
          </a:p>
        </p:txBody>
      </p:sp>
      <p:sp>
        <p:nvSpPr>
          <p:cNvPr id="17415" name="TextBox 12">
            <a:extLst>
              <a:ext uri="{FF2B5EF4-FFF2-40B4-BE49-F238E27FC236}">
                <a16:creationId xmlns:a16="http://schemas.microsoft.com/office/drawing/2014/main" id="{9542815C-4ABD-C01A-47A6-F2697D54CA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1650" y="4643438"/>
            <a:ext cx="2749550" cy="3000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en-US" sz="1350">
                <a:solidFill>
                  <a:srgbClr val="00B0F0"/>
                </a:solidFill>
                <a:latin typeface="Alexandria"/>
                <a:ea typeface="Alexandria"/>
                <a:cs typeface="Alexandria"/>
              </a:rPr>
              <a:t>Prepared by</a:t>
            </a:r>
          </a:p>
        </p:txBody>
      </p:sp>
      <p:sp>
        <p:nvSpPr>
          <p:cNvPr id="17416" name="TextBox 2">
            <a:extLst>
              <a:ext uri="{FF2B5EF4-FFF2-40B4-BE49-F238E27FC236}">
                <a16:creationId xmlns:a16="http://schemas.microsoft.com/office/drawing/2014/main" id="{E294B082-1B11-7822-F6BF-6D85F874FD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54763" y="5040313"/>
            <a:ext cx="1471612" cy="26511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en-US" sz="1125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FB3B4A86-CFE7-A29A-2FB8-A71D7F041D76}"/>
              </a:ext>
            </a:extLst>
          </p:cNvPr>
          <p:cNvSpPr/>
          <p:nvPr/>
        </p:nvSpPr>
        <p:spPr>
          <a:xfrm>
            <a:off x="4548188" y="1095375"/>
            <a:ext cx="4378325" cy="426243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D4A8E272-152A-DC86-3FB6-8E45C93EB404}"/>
              </a:ext>
            </a:extLst>
          </p:cNvPr>
          <p:cNvSpPr/>
          <p:nvPr/>
        </p:nvSpPr>
        <p:spPr>
          <a:xfrm>
            <a:off x="4630693" y="1331497"/>
            <a:ext cx="4168379" cy="4168379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extBox 8">
            <a:extLst>
              <a:ext uri="{FF2B5EF4-FFF2-40B4-BE49-F238E27FC236}">
                <a16:creationId xmlns:a16="http://schemas.microsoft.com/office/drawing/2014/main" id="{895027E1-8AA7-07FB-AD62-CD8BA650DB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770" y="2784325"/>
            <a:ext cx="3915732" cy="884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solidFill>
                  <a:srgbClr val="005AB4"/>
                </a:solidFill>
              </a:rPr>
              <a:t>Finance Sources Budgeting Techniques</a:t>
            </a:r>
          </a:p>
        </p:txBody>
      </p:sp>
    </p:spTree>
  </p:cSld>
  <p:clrMapOvr>
    <a:masterClrMapping/>
  </p:clrMapOvr>
  <p:transition spd="slow" advTm="65399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8">
            <a:extLst>
              <a:ext uri="{FF2B5EF4-FFF2-40B4-BE49-F238E27FC236}">
                <a16:creationId xmlns:a16="http://schemas.microsoft.com/office/drawing/2014/main" id="{F3C7E081-E5EE-68B8-D456-DFE87A748F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9752" y="2852936"/>
            <a:ext cx="3915732" cy="884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solidFill>
                  <a:srgbClr val="005AB4"/>
                </a:solidFill>
              </a:rPr>
              <a:t>Finance Sources Budgeting Techniques</a:t>
            </a:r>
          </a:p>
        </p:txBody>
      </p:sp>
    </p:spTree>
  </p:cSld>
  <p:clrMapOvr>
    <a:masterClrMapping/>
  </p:clrMapOvr>
  <p:transition spd="slow" advTm="56215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9" name="Rectangle 3">
            <a:extLst>
              <a:ext uri="{FF2B5EF4-FFF2-40B4-BE49-F238E27FC236}">
                <a16:creationId xmlns:a16="http://schemas.microsoft.com/office/drawing/2014/main" id="{0416A91D-29D8-FB49-EED6-DA9CBB3E337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09600" y="2060575"/>
            <a:ext cx="7924800" cy="44196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sz="2800" dirty="0"/>
              <a:t>Define different sources of finance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/>
              <a:t>Advantages and Disadvantages of different sources of finance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/>
              <a:t>Purpose of different sources of finance</a:t>
            </a:r>
          </a:p>
          <a:p>
            <a:pPr eaLnBrk="1" hangingPunct="1">
              <a:lnSpc>
                <a:spcPct val="90000"/>
              </a:lnSpc>
            </a:pPr>
            <a:endParaRPr lang="en-GB" altLang="en-US" sz="2800" dirty="0"/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GB" altLang="en-US" sz="2000" dirty="0">
                <a:solidFill>
                  <a:srgbClr val="FF0000"/>
                </a:solidFill>
              </a:rPr>
              <a:t>Exam Q </a:t>
            </a:r>
            <a:r>
              <a:rPr lang="en-GB" altLang="en-US" sz="2000" dirty="0"/>
              <a:t>– Anne wanted to raise £60,000 of start-up capital from a venture capitalist rather than arranging a bank loan. To what extent do you agree with her? 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GB" altLang="en-US" sz="2000" dirty="0">
                <a:solidFill>
                  <a:srgbClr val="FF0000"/>
                </a:solidFill>
              </a:rPr>
              <a:t>KEEP YOUR UNIT SUMMARY SHEET UP TO DATE!</a:t>
            </a:r>
            <a:endParaRPr lang="en-US" altLang="en-US" sz="2000" dirty="0">
              <a:solidFill>
                <a:srgbClr val="FF0000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 advTm="6014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13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013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013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013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13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13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A8BC03B7-03F9-2557-C2E1-B0AB6308FB0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01762" y="1005801"/>
            <a:ext cx="8015287" cy="914400"/>
          </a:xfrm>
        </p:spPr>
        <p:txBody>
          <a:bodyPr/>
          <a:lstStyle/>
          <a:p>
            <a:pPr eaLnBrk="1" hangingPunct="1"/>
            <a:r>
              <a:rPr lang="en-GB" altLang="en-US" sz="2400" b="1" dirty="0">
                <a:solidFill>
                  <a:schemeClr val="tx1"/>
                </a:solidFill>
              </a:rPr>
              <a:t>What is Finance?</a:t>
            </a:r>
            <a:endParaRPr lang="en-US" altLang="en-US" sz="2400" b="1" dirty="0">
              <a:solidFill>
                <a:schemeClr val="tx1"/>
              </a:solidFill>
            </a:endParaRPr>
          </a:p>
        </p:txBody>
      </p:sp>
      <p:pic>
        <p:nvPicPr>
          <p:cNvPr id="30723" name="Picture 3">
            <a:extLst>
              <a:ext uri="{FF2B5EF4-FFF2-40B4-BE49-F238E27FC236}">
                <a16:creationId xmlns:a16="http://schemas.microsoft.com/office/drawing/2014/main" id="{22FC64F2-60F8-6D5D-E912-47F2460A2C62}"/>
              </a:ext>
            </a:extLst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31913" y="1916113"/>
            <a:ext cx="6410325" cy="3575050"/>
          </a:xfrm>
        </p:spPr>
      </p:pic>
    </p:spTree>
  </p:cSld>
  <p:clrMapOvr>
    <a:masterClrMapping/>
  </p:clrMapOvr>
  <p:transition spd="slow" advTm="4336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>
            <a:extLst>
              <a:ext uri="{FF2B5EF4-FFF2-40B4-BE49-F238E27FC236}">
                <a16:creationId xmlns:a16="http://schemas.microsoft.com/office/drawing/2014/main" id="{9F28FE9D-A34B-627D-2EC9-615A049D662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GB" altLang="en-US" b="1" u="sng" dirty="0">
              <a:solidFill>
                <a:schemeClr val="folHlink"/>
              </a:solidFill>
            </a:endParaRP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GB" altLang="en-US" b="1" u="sng" dirty="0">
                <a:solidFill>
                  <a:schemeClr val="folHlink"/>
                </a:solidFill>
              </a:rPr>
              <a:t>FINANCE</a:t>
            </a:r>
            <a:r>
              <a:rPr lang="en-GB" altLang="en-US" b="1" dirty="0">
                <a:solidFill>
                  <a:schemeClr val="folHlink"/>
                </a:solidFill>
              </a:rPr>
              <a:t> </a:t>
            </a:r>
            <a:r>
              <a:rPr lang="en-GB" altLang="en-US" b="1" dirty="0"/>
              <a:t>– </a:t>
            </a:r>
            <a:r>
              <a:rPr lang="en-GB" altLang="en-US" dirty="0"/>
              <a:t>This is money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GB" altLang="en-US" dirty="0"/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GB" altLang="en-US" b="1" u="sng" dirty="0">
              <a:solidFill>
                <a:schemeClr val="folHlink"/>
              </a:solidFill>
            </a:endParaRP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GB" altLang="en-US" b="1" u="sng" dirty="0">
                <a:solidFill>
                  <a:schemeClr val="folHlink"/>
                </a:solidFill>
              </a:rPr>
              <a:t>SOURCES OF FINANCE</a:t>
            </a:r>
            <a:r>
              <a:rPr lang="en-GB" altLang="en-US" b="1" dirty="0">
                <a:solidFill>
                  <a:schemeClr val="accent2"/>
                </a:solidFill>
              </a:rPr>
              <a:t> </a:t>
            </a:r>
            <a:r>
              <a:rPr lang="en-GB" altLang="en-US" b="1" dirty="0"/>
              <a:t>– </a:t>
            </a:r>
            <a:r>
              <a:rPr lang="en-GB" altLang="en-US" dirty="0"/>
              <a:t>This is </a:t>
            </a:r>
            <a:r>
              <a:rPr lang="en-GB" altLang="en-US" b="1" dirty="0">
                <a:solidFill>
                  <a:srgbClr val="FF0000"/>
                </a:solidFill>
              </a:rPr>
              <a:t>WHERE</a:t>
            </a:r>
            <a:r>
              <a:rPr lang="en-GB" altLang="en-US" dirty="0"/>
              <a:t> we get finance from </a:t>
            </a:r>
            <a:endParaRPr lang="en-GB" altLang="en-US" b="1" dirty="0">
              <a:solidFill>
                <a:schemeClr val="accent2"/>
              </a:solidFill>
            </a:endParaRP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GB" altLang="en-US" dirty="0"/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GB" altLang="en-US" dirty="0"/>
              <a:t> </a:t>
            </a:r>
            <a:endParaRPr lang="en-US" altLang="en-US" b="1" dirty="0"/>
          </a:p>
        </p:txBody>
      </p:sp>
      <p:pic>
        <p:nvPicPr>
          <p:cNvPr id="18436" name="Picture 4">
            <a:extLst>
              <a:ext uri="{FF2B5EF4-FFF2-40B4-BE49-F238E27FC236}">
                <a16:creationId xmlns:a16="http://schemas.microsoft.com/office/drawing/2014/main" id="{4740ACA0-4FE2-5084-E50C-4C1E2ACBAD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1557338"/>
            <a:ext cx="1570037" cy="2016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</p:cSld>
  <p:clrMapOvr>
    <a:masterClrMapping/>
  </p:clrMapOvr>
  <p:transition spd="slow" advTm="5828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>
            <a:extLst>
              <a:ext uri="{FF2B5EF4-FFF2-40B4-BE49-F238E27FC236}">
                <a16:creationId xmlns:a16="http://schemas.microsoft.com/office/drawing/2014/main" id="{88D16195-3C36-8D62-82F9-65CD3FEA6D7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389063" y="654050"/>
            <a:ext cx="8015287" cy="914400"/>
          </a:xfrm>
        </p:spPr>
        <p:txBody>
          <a:bodyPr/>
          <a:lstStyle/>
          <a:p>
            <a:pPr eaLnBrk="1" hangingPunct="1"/>
            <a:r>
              <a:rPr lang="en-GB" altLang="en-US" sz="2400" b="1">
                <a:solidFill>
                  <a:schemeClr val="tx1"/>
                </a:solidFill>
              </a:rPr>
              <a:t>Why Do Businesses Need Finance?</a:t>
            </a:r>
            <a:endParaRPr lang="en-US" altLang="en-US" sz="2400" b="1">
              <a:solidFill>
                <a:schemeClr val="tx1"/>
              </a:solidFill>
            </a:endParaRPr>
          </a:p>
        </p:txBody>
      </p:sp>
      <p:sp>
        <p:nvSpPr>
          <p:cNvPr id="32771" name="Cloud">
            <a:extLst>
              <a:ext uri="{FF2B5EF4-FFF2-40B4-BE49-F238E27FC236}">
                <a16:creationId xmlns:a16="http://schemas.microsoft.com/office/drawing/2014/main" id="{C28416B7-12CD-062A-ED1F-B5BA94049447}"/>
              </a:ext>
            </a:extLst>
          </p:cNvPr>
          <p:cNvSpPr>
            <a:spLocks noChangeAspect="1" noEditPoints="1" noChangeArrowheads="1"/>
          </p:cNvSpPr>
          <p:nvPr/>
        </p:nvSpPr>
        <p:spPr bwMode="auto">
          <a:xfrm>
            <a:off x="3059113" y="2997200"/>
            <a:ext cx="2743200" cy="183832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2977 w 21600"/>
              <a:gd name="T13" fmla="*/ 3262 h 21600"/>
              <a:gd name="T14" fmla="*/ 17087 w 21600"/>
              <a:gd name="T15" fmla="*/ 1733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0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1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300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7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7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0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0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50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2" y="6774"/>
                  <a:pt x="1922" y="6981"/>
                  <a:pt x="1942" y="7186"/>
                </a:cubicBezTo>
                <a:lnTo>
                  <a:pt x="1949" y="7180"/>
                </a:ln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10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32772" name="Text Box 5">
            <a:extLst>
              <a:ext uri="{FF2B5EF4-FFF2-40B4-BE49-F238E27FC236}">
                <a16:creationId xmlns:a16="http://schemas.microsoft.com/office/drawing/2014/main" id="{57A2AA62-93DB-091F-DAEC-436D22008E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63938" y="3357563"/>
            <a:ext cx="1800225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1800" b="1"/>
              <a:t>Businesses need money for…</a:t>
            </a:r>
            <a:endParaRPr lang="en-US" altLang="en-US" sz="1800" b="1"/>
          </a:p>
        </p:txBody>
      </p:sp>
      <p:sp>
        <p:nvSpPr>
          <p:cNvPr id="19462" name="Text Box 6">
            <a:extLst>
              <a:ext uri="{FF2B5EF4-FFF2-40B4-BE49-F238E27FC236}">
                <a16:creationId xmlns:a16="http://schemas.microsoft.com/office/drawing/2014/main" id="{609497BB-EDA9-E939-3F8B-E2D3A52232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87450" y="1916113"/>
            <a:ext cx="216058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1800" b="1"/>
              <a:t>For starting up</a:t>
            </a:r>
            <a:endParaRPr lang="en-US" altLang="en-US" sz="1800" b="1"/>
          </a:p>
        </p:txBody>
      </p:sp>
      <p:sp>
        <p:nvSpPr>
          <p:cNvPr id="19463" name="Text Box 7">
            <a:extLst>
              <a:ext uri="{FF2B5EF4-FFF2-40B4-BE49-F238E27FC236}">
                <a16:creationId xmlns:a16="http://schemas.microsoft.com/office/drawing/2014/main" id="{E25E9C9A-6581-504D-6B22-F84F432F9F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11638" y="1916113"/>
            <a:ext cx="29527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1800" b="1"/>
              <a:t>Everyday bill payments</a:t>
            </a:r>
            <a:endParaRPr lang="en-US" altLang="en-US" sz="1800" b="1"/>
          </a:p>
        </p:txBody>
      </p:sp>
      <p:sp>
        <p:nvSpPr>
          <p:cNvPr id="19464" name="Text Box 8">
            <a:extLst>
              <a:ext uri="{FF2B5EF4-FFF2-40B4-BE49-F238E27FC236}">
                <a16:creationId xmlns:a16="http://schemas.microsoft.com/office/drawing/2014/main" id="{A0874F0E-48AE-B228-ED35-BBA3B1FA89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188" y="3500438"/>
            <a:ext cx="19431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1800" b="1"/>
              <a:t>Expansion</a:t>
            </a:r>
            <a:endParaRPr lang="en-US" altLang="en-US" sz="1800" b="1"/>
          </a:p>
        </p:txBody>
      </p:sp>
      <p:sp>
        <p:nvSpPr>
          <p:cNvPr id="19465" name="Text Box 9">
            <a:extLst>
              <a:ext uri="{FF2B5EF4-FFF2-40B4-BE49-F238E27FC236}">
                <a16:creationId xmlns:a16="http://schemas.microsoft.com/office/drawing/2014/main" id="{F4599FAB-D78B-8333-6AE1-A22F955B29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6375" y="5157788"/>
            <a:ext cx="21082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b="1"/>
              <a:t>Internal Growth</a:t>
            </a:r>
            <a:endParaRPr lang="en-US" altLang="en-US" sz="1800" b="1"/>
          </a:p>
        </p:txBody>
      </p:sp>
      <p:sp>
        <p:nvSpPr>
          <p:cNvPr id="19466" name="Text Box 10">
            <a:extLst>
              <a:ext uri="{FF2B5EF4-FFF2-40B4-BE49-F238E27FC236}">
                <a16:creationId xmlns:a16="http://schemas.microsoft.com/office/drawing/2014/main" id="{1D5567CF-BCD2-5CC5-7097-89491104A7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56325" y="3500438"/>
            <a:ext cx="23034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1800" b="1"/>
              <a:t>Take over bid</a:t>
            </a:r>
            <a:endParaRPr lang="en-US" altLang="en-US" sz="1800" b="1"/>
          </a:p>
        </p:txBody>
      </p:sp>
      <p:sp>
        <p:nvSpPr>
          <p:cNvPr id="19467" name="Text Box 11">
            <a:extLst>
              <a:ext uri="{FF2B5EF4-FFF2-40B4-BE49-F238E27FC236}">
                <a16:creationId xmlns:a16="http://schemas.microsoft.com/office/drawing/2014/main" id="{CD902D30-0422-B461-B0CB-C3EB4B9D5F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80063" y="5157788"/>
            <a:ext cx="26638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1800" b="1"/>
              <a:t>Replace machinery/equipment</a:t>
            </a:r>
            <a:endParaRPr lang="en-US" altLang="en-US" sz="1800" b="1"/>
          </a:p>
        </p:txBody>
      </p:sp>
      <p:sp>
        <p:nvSpPr>
          <p:cNvPr id="32779" name="Line 12">
            <a:extLst>
              <a:ext uri="{FF2B5EF4-FFF2-40B4-BE49-F238E27FC236}">
                <a16:creationId xmlns:a16="http://schemas.microsoft.com/office/drawing/2014/main" id="{2948B339-C8A9-883C-2580-0B468085803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843213" y="4724400"/>
            <a:ext cx="865187" cy="504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2780" name="Line 15">
            <a:extLst>
              <a:ext uri="{FF2B5EF4-FFF2-40B4-BE49-F238E27FC236}">
                <a16:creationId xmlns:a16="http://schemas.microsoft.com/office/drawing/2014/main" id="{62837A95-43BC-7C6E-5E81-FCFF9D60ED0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908175" y="3789363"/>
            <a:ext cx="11509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2781" name="Line 16">
            <a:extLst>
              <a:ext uri="{FF2B5EF4-FFF2-40B4-BE49-F238E27FC236}">
                <a16:creationId xmlns:a16="http://schemas.microsoft.com/office/drawing/2014/main" id="{7041E37F-CF88-7A2D-151A-8808841EF24D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2627313" y="2276475"/>
            <a:ext cx="865187" cy="9366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2782" name="Line 17">
            <a:extLst>
              <a:ext uri="{FF2B5EF4-FFF2-40B4-BE49-F238E27FC236}">
                <a16:creationId xmlns:a16="http://schemas.microsoft.com/office/drawing/2014/main" id="{8DC970A8-70C1-0620-5366-B9343267426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364163" y="2276475"/>
            <a:ext cx="720725" cy="7207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2783" name="Line 18">
            <a:extLst>
              <a:ext uri="{FF2B5EF4-FFF2-40B4-BE49-F238E27FC236}">
                <a16:creationId xmlns:a16="http://schemas.microsoft.com/office/drawing/2014/main" id="{6EFD46C8-13AF-45D1-32EE-D52DDF5EEBF0}"/>
              </a:ext>
            </a:extLst>
          </p:cNvPr>
          <p:cNvSpPr>
            <a:spLocks noChangeShapeType="1"/>
          </p:cNvSpPr>
          <p:nvPr/>
        </p:nvSpPr>
        <p:spPr bwMode="auto">
          <a:xfrm>
            <a:off x="5724525" y="3644900"/>
            <a:ext cx="431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2784" name="Line 19">
            <a:extLst>
              <a:ext uri="{FF2B5EF4-FFF2-40B4-BE49-F238E27FC236}">
                <a16:creationId xmlns:a16="http://schemas.microsoft.com/office/drawing/2014/main" id="{78142945-60D2-8760-9186-CEFFEB312CCC}"/>
              </a:ext>
            </a:extLst>
          </p:cNvPr>
          <p:cNvSpPr>
            <a:spLocks noChangeShapeType="1"/>
          </p:cNvSpPr>
          <p:nvPr/>
        </p:nvSpPr>
        <p:spPr bwMode="auto">
          <a:xfrm>
            <a:off x="5292725" y="4508500"/>
            <a:ext cx="1008063" cy="8651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19476" name="Picture 20">
            <a:extLst>
              <a:ext uri="{FF2B5EF4-FFF2-40B4-BE49-F238E27FC236}">
                <a16:creationId xmlns:a16="http://schemas.microsoft.com/office/drawing/2014/main" id="{748564F4-A81C-EC41-5666-A0FC62E03A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2276475"/>
            <a:ext cx="925512" cy="1201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77" name="Picture 21">
            <a:extLst>
              <a:ext uri="{FF2B5EF4-FFF2-40B4-BE49-F238E27FC236}">
                <a16:creationId xmlns:a16="http://schemas.microsoft.com/office/drawing/2014/main" id="{E345480A-5620-3D8B-ADE4-15A954E0A3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933825"/>
            <a:ext cx="1616075" cy="1077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78" name="Picture 22">
            <a:extLst>
              <a:ext uri="{FF2B5EF4-FFF2-40B4-BE49-F238E27FC236}">
                <a16:creationId xmlns:a16="http://schemas.microsoft.com/office/drawing/2014/main" id="{3DB23BF2-6896-3659-26D5-FDE6A19041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400" y="4941888"/>
            <a:ext cx="1689100" cy="1041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81" name="Picture 25">
            <a:extLst>
              <a:ext uri="{FF2B5EF4-FFF2-40B4-BE49-F238E27FC236}">
                <a16:creationId xmlns:a16="http://schemas.microsoft.com/office/drawing/2014/main" id="{1AB0E9ED-E915-89D1-D0A1-25DD666B8A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2492375"/>
            <a:ext cx="1400175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</p:cSld>
  <p:clrMapOvr>
    <a:masterClrMapping/>
  </p:clrMapOvr>
  <p:transition spd="slow" advTm="17328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9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9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19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2" grpId="0"/>
      <p:bldP spid="19463" grpId="0"/>
      <p:bldP spid="19464" grpId="0"/>
      <p:bldP spid="19465" grpId="0"/>
      <p:bldP spid="19466" grpId="0"/>
      <p:bldP spid="1946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>
            <a:extLst>
              <a:ext uri="{FF2B5EF4-FFF2-40B4-BE49-F238E27FC236}">
                <a16:creationId xmlns:a16="http://schemas.microsoft.com/office/drawing/2014/main" id="{02B3C852-C68A-3F46-7218-15D2304E8B2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5656" y="1152932"/>
            <a:ext cx="8015288" cy="914400"/>
          </a:xfrm>
        </p:spPr>
        <p:txBody>
          <a:bodyPr/>
          <a:lstStyle/>
          <a:p>
            <a:pPr eaLnBrk="1" hangingPunct="1"/>
            <a:r>
              <a:rPr lang="en-GB" altLang="en-US" sz="2400" b="1" dirty="0">
                <a:solidFill>
                  <a:schemeClr val="tx1"/>
                </a:solidFill>
              </a:rPr>
              <a:t>Why Do Businesses Need Finance?</a:t>
            </a:r>
            <a:endParaRPr lang="en-US" altLang="en-US" sz="2400" b="1" dirty="0">
              <a:solidFill>
                <a:schemeClr val="tx1"/>
              </a:solidFill>
            </a:endParaRPr>
          </a:p>
        </p:txBody>
      </p:sp>
      <p:sp>
        <p:nvSpPr>
          <p:cNvPr id="33795" name="Rectangle 3">
            <a:extLst>
              <a:ext uri="{FF2B5EF4-FFF2-40B4-BE49-F238E27FC236}">
                <a16:creationId xmlns:a16="http://schemas.microsoft.com/office/drawing/2014/main" id="{0C1BAE18-88E9-77CC-FF1A-E09696AC692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68313" y="2205038"/>
            <a:ext cx="7924800" cy="44196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sz="2400" b="1" u="sng">
                <a:solidFill>
                  <a:schemeClr val="folHlink"/>
                </a:solidFill>
              </a:rPr>
              <a:t>Starting Up</a:t>
            </a:r>
            <a:r>
              <a:rPr lang="en-GB" altLang="en-US" sz="2400"/>
              <a:t> – Buildings, machinery, raw materials and office equipment </a:t>
            </a:r>
          </a:p>
          <a:p>
            <a:pPr eaLnBrk="1" hangingPunct="1">
              <a:lnSpc>
                <a:spcPct val="90000"/>
              </a:lnSpc>
            </a:pPr>
            <a:endParaRPr lang="en-GB" altLang="en-US" sz="2400">
              <a:solidFill>
                <a:srgbClr val="FF0000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en-GB" altLang="en-US" sz="2400" b="1" u="sng">
                <a:solidFill>
                  <a:schemeClr val="folHlink"/>
                </a:solidFill>
              </a:rPr>
              <a:t>WORKING CAPITAL</a:t>
            </a:r>
            <a:r>
              <a:rPr lang="en-GB" altLang="en-US" sz="2400"/>
              <a:t> – Short term finance required for the day-to-day running of a business</a:t>
            </a:r>
          </a:p>
          <a:p>
            <a:pPr eaLnBrk="1" hangingPunct="1">
              <a:lnSpc>
                <a:spcPct val="90000"/>
              </a:lnSpc>
            </a:pPr>
            <a:endParaRPr lang="en-GB" altLang="en-US" sz="2400">
              <a:solidFill>
                <a:srgbClr val="FF0000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en-GB" altLang="en-US" sz="2400" b="1" u="sng">
                <a:solidFill>
                  <a:schemeClr val="folHlink"/>
                </a:solidFill>
              </a:rPr>
              <a:t>Unforeseen Events</a:t>
            </a:r>
            <a:r>
              <a:rPr lang="en-GB" altLang="en-US" sz="2400"/>
              <a:t> – Sudden decline in sales, large customer fails to pay on time or pay expenses quickly</a:t>
            </a:r>
            <a:endParaRPr lang="en-GB" altLang="en-US" sz="2400">
              <a:solidFill>
                <a:srgbClr val="FF0000"/>
              </a:solidFill>
            </a:endParaRP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US" alt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66492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>
            <a:extLst>
              <a:ext uri="{FF2B5EF4-FFF2-40B4-BE49-F238E27FC236}">
                <a16:creationId xmlns:a16="http://schemas.microsoft.com/office/drawing/2014/main" id="{FF1E4B08-0B90-96E5-CE9D-81BD70B359F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03648" y="1143000"/>
            <a:ext cx="8015288" cy="914400"/>
          </a:xfrm>
        </p:spPr>
        <p:txBody>
          <a:bodyPr/>
          <a:lstStyle/>
          <a:p>
            <a:pPr eaLnBrk="1" hangingPunct="1"/>
            <a:r>
              <a:rPr lang="en-GB" altLang="en-US" sz="2000" b="1" dirty="0">
                <a:solidFill>
                  <a:schemeClr val="tx1"/>
                </a:solidFill>
              </a:rPr>
              <a:t>The purpose of finance</a:t>
            </a:r>
            <a:endParaRPr lang="en-US" altLang="en-US" sz="2000" b="1" dirty="0">
              <a:solidFill>
                <a:schemeClr val="tx1"/>
              </a:solidFill>
            </a:endParaRPr>
          </a:p>
        </p:txBody>
      </p:sp>
      <p:sp>
        <p:nvSpPr>
          <p:cNvPr id="34819" name="Rectangle 3">
            <a:extLst>
              <a:ext uri="{FF2B5EF4-FFF2-40B4-BE49-F238E27FC236}">
                <a16:creationId xmlns:a16="http://schemas.microsoft.com/office/drawing/2014/main" id="{C3B8A9EF-3F84-EE1F-852F-6C188030508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endParaRPr lang="en-GB" altLang="en-US" b="1"/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GB" altLang="en-US" sz="3600"/>
              <a:t>“</a:t>
            </a:r>
            <a:r>
              <a:rPr lang="en-GB" altLang="en-US" sz="3600" b="1">
                <a:solidFill>
                  <a:srgbClr val="FF0000"/>
                </a:solidFill>
              </a:rPr>
              <a:t>Different sources of finance</a:t>
            </a:r>
            <a:r>
              <a:rPr lang="en-GB" altLang="en-US" sz="3600"/>
              <a:t> have </a:t>
            </a:r>
            <a:r>
              <a:rPr lang="en-GB" altLang="en-US" sz="3600" b="1">
                <a:solidFill>
                  <a:srgbClr val="FF0000"/>
                </a:solidFill>
              </a:rPr>
              <a:t>different implications</a:t>
            </a:r>
            <a:r>
              <a:rPr lang="en-GB" altLang="en-US" sz="3600"/>
              <a:t> for a business, so it is important that the </a:t>
            </a:r>
            <a:r>
              <a:rPr lang="en-GB" altLang="en-US" sz="3600" b="1">
                <a:solidFill>
                  <a:srgbClr val="FF0000"/>
                </a:solidFill>
              </a:rPr>
              <a:t>most appropriate</a:t>
            </a:r>
            <a:r>
              <a:rPr lang="en-GB" altLang="en-US" sz="3600"/>
              <a:t> method of finance </a:t>
            </a:r>
            <a:r>
              <a:rPr lang="en-GB" altLang="en-US" sz="3600" b="1">
                <a:solidFill>
                  <a:srgbClr val="FF0000"/>
                </a:solidFill>
              </a:rPr>
              <a:t>is chosen</a:t>
            </a:r>
            <a:r>
              <a:rPr lang="en-GB" altLang="en-US" sz="3600"/>
              <a:t> for the purpose that the business has in mind”</a:t>
            </a:r>
            <a:endParaRPr lang="en-US" altLang="en-US" sz="3600"/>
          </a:p>
        </p:txBody>
      </p:sp>
    </p:spTree>
  </p:cSld>
  <p:clrMapOvr>
    <a:masterClrMapping/>
  </p:clrMapOvr>
  <p:transition spd="slow" advTm="58949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3" name="Rectangle 2">
            <a:extLst>
              <a:ext uri="{FF2B5EF4-FFF2-40B4-BE49-F238E27FC236}">
                <a16:creationId xmlns:a16="http://schemas.microsoft.com/office/drawing/2014/main" id="{003B0E33-F659-4F27-9598-26D05BBEDE6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03350" y="650875"/>
            <a:ext cx="8015288" cy="914400"/>
          </a:xfrm>
        </p:spPr>
        <p:txBody>
          <a:bodyPr/>
          <a:lstStyle/>
          <a:p>
            <a:pPr eaLnBrk="1" hangingPunct="1"/>
            <a:r>
              <a:rPr lang="en-GB" altLang="en-US" sz="2400" b="1">
                <a:solidFill>
                  <a:schemeClr val="tx1"/>
                </a:solidFill>
              </a:rPr>
              <a:t>Sources of Finance </a:t>
            </a:r>
            <a:endParaRPr lang="en-US" altLang="en-US" sz="2400" b="1">
              <a:solidFill>
                <a:schemeClr val="tx1"/>
              </a:solidFill>
            </a:endParaRP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67670CAB-AFE6-993F-369A-7169EB837DB1}"/>
              </a:ext>
            </a:extLst>
          </p:cNvPr>
          <p:cNvGraphicFramePr/>
          <p:nvPr/>
        </p:nvGraphicFramePr>
        <p:xfrm>
          <a:off x="609600" y="1600200"/>
          <a:ext cx="7924800" cy="4419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 advTm="43183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>
            <a:extLst>
              <a:ext uri="{FF2B5EF4-FFF2-40B4-BE49-F238E27FC236}">
                <a16:creationId xmlns:a16="http://schemas.microsoft.com/office/drawing/2014/main" id="{8F130D08-A985-3A27-4055-8B75D31D568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59632" y="1066546"/>
            <a:ext cx="8015287" cy="914400"/>
          </a:xfrm>
        </p:spPr>
        <p:txBody>
          <a:bodyPr/>
          <a:lstStyle/>
          <a:p>
            <a:pPr eaLnBrk="1" hangingPunct="1"/>
            <a:r>
              <a:rPr lang="en-GB" altLang="en-US" sz="2400" b="1" dirty="0">
                <a:solidFill>
                  <a:schemeClr val="tx1"/>
                </a:solidFill>
              </a:rPr>
              <a:t>Internal Sources of Finance</a:t>
            </a:r>
            <a:endParaRPr lang="en-US" altLang="en-US" sz="2400" b="1" dirty="0">
              <a:solidFill>
                <a:schemeClr val="tx1"/>
              </a:solidFill>
            </a:endParaRPr>
          </a:p>
        </p:txBody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B964EDDC-7933-71AC-80BD-E7E865F6696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11188" y="1939925"/>
            <a:ext cx="7924800" cy="44196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GB" altLang="en-US" sz="2800" b="1" u="sng">
                <a:solidFill>
                  <a:schemeClr val="folHlink"/>
                </a:solidFill>
              </a:rPr>
              <a:t>INTERNAL SOURCES OF FINANCE</a:t>
            </a:r>
            <a:r>
              <a:rPr lang="en-GB" altLang="en-US" sz="2800">
                <a:solidFill>
                  <a:schemeClr val="folHlink"/>
                </a:solidFill>
              </a:rPr>
              <a:t> </a:t>
            </a:r>
            <a:r>
              <a:rPr lang="en-GB" altLang="en-US" sz="2800"/>
              <a:t>– Finance which is raised internally, it does not increase the debts of the business.  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GB" altLang="en-US" sz="2800"/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GB" altLang="en-US" sz="2800" b="1" u="sng">
                <a:solidFill>
                  <a:schemeClr val="folHlink"/>
                </a:solidFill>
              </a:rPr>
              <a:t>Examples: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GB" altLang="en-US" sz="2400"/>
              <a:t>Retained profit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GB" altLang="en-US" sz="2400"/>
              <a:t>Personal savings 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GB" altLang="en-US" sz="2400"/>
              <a:t>Sale of unwanted assets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GB" altLang="en-US" sz="2400"/>
              <a:t>Sale and leaseback</a:t>
            </a:r>
            <a:endParaRPr lang="en-US" altLang="en-US" sz="2400"/>
          </a:p>
        </p:txBody>
      </p:sp>
      <p:pic>
        <p:nvPicPr>
          <p:cNvPr id="28676" name="Picture 4">
            <a:extLst>
              <a:ext uri="{FF2B5EF4-FFF2-40B4-BE49-F238E27FC236}">
                <a16:creationId xmlns:a16="http://schemas.microsoft.com/office/drawing/2014/main" id="{CDF8DB2D-D1BE-12F0-07C0-F9C0AF9C05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4149725"/>
            <a:ext cx="2016125" cy="1655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</p:cSld>
  <p:clrMapOvr>
    <a:masterClrMapping/>
  </p:clrMapOvr>
  <p:transition spd="slow" advTm="12776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86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>
            <a:extLst>
              <a:ext uri="{FF2B5EF4-FFF2-40B4-BE49-F238E27FC236}">
                <a16:creationId xmlns:a16="http://schemas.microsoft.com/office/drawing/2014/main" id="{D8BBF7B7-D4C3-206F-93B8-23AF8C7AA05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03648" y="1050379"/>
            <a:ext cx="8015288" cy="914400"/>
          </a:xfrm>
        </p:spPr>
        <p:txBody>
          <a:bodyPr/>
          <a:lstStyle/>
          <a:p>
            <a:pPr eaLnBrk="1" hangingPunct="1"/>
            <a:r>
              <a:rPr lang="en-GB" altLang="en-US" sz="2400" b="1" dirty="0">
                <a:solidFill>
                  <a:schemeClr val="tx1"/>
                </a:solidFill>
              </a:rPr>
              <a:t>External Sources of Finance</a:t>
            </a:r>
            <a:endParaRPr lang="en-US" altLang="en-US" sz="2400" b="1" dirty="0">
              <a:solidFill>
                <a:schemeClr val="tx1"/>
              </a:solidFill>
            </a:endParaRPr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1596941F-46B1-6831-428F-40CF9D06D3B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68313" y="2082800"/>
            <a:ext cx="7924800" cy="441960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GB" altLang="en-US" sz="2400" b="1" u="sng">
                <a:solidFill>
                  <a:schemeClr val="folHlink"/>
                </a:solidFill>
              </a:rPr>
              <a:t>EXTERNAL SOURCES OF FINANCE</a:t>
            </a:r>
            <a:r>
              <a:rPr lang="en-GB" altLang="en-US" sz="2400">
                <a:solidFill>
                  <a:schemeClr val="folHlink"/>
                </a:solidFill>
              </a:rPr>
              <a:t> </a:t>
            </a:r>
            <a:r>
              <a:rPr lang="en-GB" altLang="en-US" sz="2400"/>
              <a:t>– Finance provided by people or institutions outside the business, creates a debt that will require payment.  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GB" altLang="en-US" sz="2400"/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GB" altLang="en-US" sz="2400" b="1" u="sng">
                <a:solidFill>
                  <a:schemeClr val="folHlink"/>
                </a:solidFill>
              </a:rPr>
              <a:t>Examples:</a:t>
            </a:r>
          </a:p>
          <a:p>
            <a:pPr algn="ctr" eaLnBrk="1" hangingPunct="1">
              <a:buFont typeface="Wingdings" panose="05000000000000000000" pitchFamily="2" charset="2"/>
              <a:buNone/>
            </a:pPr>
            <a:r>
              <a:rPr lang="en-GB" altLang="en-US" sz="2400"/>
              <a:t>Loans</a:t>
            </a:r>
          </a:p>
          <a:p>
            <a:pPr algn="ctr" eaLnBrk="1" hangingPunct="1">
              <a:buFont typeface="Wingdings" panose="05000000000000000000" pitchFamily="2" charset="2"/>
              <a:buNone/>
            </a:pPr>
            <a:r>
              <a:rPr lang="en-GB" altLang="en-US" sz="2400"/>
              <a:t>Overdraft</a:t>
            </a:r>
          </a:p>
          <a:p>
            <a:pPr algn="ctr" eaLnBrk="1" hangingPunct="1">
              <a:buFont typeface="Wingdings" panose="05000000000000000000" pitchFamily="2" charset="2"/>
              <a:buNone/>
            </a:pPr>
            <a:r>
              <a:rPr lang="en-GB" altLang="en-US" sz="2400"/>
              <a:t>Shares</a:t>
            </a:r>
          </a:p>
          <a:p>
            <a:pPr algn="ctr" eaLnBrk="1" hangingPunct="1">
              <a:buFont typeface="Wingdings" panose="05000000000000000000" pitchFamily="2" charset="2"/>
              <a:buNone/>
            </a:pPr>
            <a:r>
              <a:rPr lang="en-GB" altLang="en-US" sz="2400"/>
              <a:t>Debentures</a:t>
            </a:r>
            <a:endParaRPr lang="en-US" altLang="en-US" sz="2400"/>
          </a:p>
        </p:txBody>
      </p:sp>
      <p:pic>
        <p:nvPicPr>
          <p:cNvPr id="30724" name="Picture 4">
            <a:extLst>
              <a:ext uri="{FF2B5EF4-FFF2-40B4-BE49-F238E27FC236}">
                <a16:creationId xmlns:a16="http://schemas.microsoft.com/office/drawing/2014/main" id="{8438A8E0-2164-F934-7E7F-C81496EBBE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4292600"/>
            <a:ext cx="2149475" cy="1497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</p:cSld>
  <p:clrMapOvr>
    <a:masterClrMapping/>
  </p:clrMapOvr>
  <p:transition spd="slow" advTm="9135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0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07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07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5" name="Rectangle 2">
            <a:extLst>
              <a:ext uri="{FF2B5EF4-FFF2-40B4-BE49-F238E27FC236}">
                <a16:creationId xmlns:a16="http://schemas.microsoft.com/office/drawing/2014/main" id="{7F741C17-AECA-D8C8-D448-C200D5576E8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59632" y="1164972"/>
            <a:ext cx="8015287" cy="914400"/>
          </a:xfrm>
        </p:spPr>
        <p:txBody>
          <a:bodyPr/>
          <a:lstStyle/>
          <a:p>
            <a:pPr eaLnBrk="1" hangingPunct="1"/>
            <a:r>
              <a:rPr lang="en-GB" altLang="en-US" sz="2400" b="1" dirty="0">
                <a:solidFill>
                  <a:schemeClr val="tx1"/>
                </a:solidFill>
              </a:rPr>
              <a:t>Time Periods for Finance</a:t>
            </a:r>
            <a:endParaRPr lang="en-US" altLang="en-US" sz="2400" b="1" dirty="0">
              <a:solidFill>
                <a:schemeClr val="tx1"/>
              </a:solidFill>
            </a:endParaRPr>
          </a:p>
        </p:txBody>
      </p:sp>
      <p:sp>
        <p:nvSpPr>
          <p:cNvPr id="2066" name="Rectangle 3">
            <a:extLst>
              <a:ext uri="{FF2B5EF4-FFF2-40B4-BE49-F238E27FC236}">
                <a16:creationId xmlns:a16="http://schemas.microsoft.com/office/drawing/2014/main" id="{A3B15A88-CF21-8948-6410-FEF8EAD518B5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989138"/>
            <a:ext cx="7707313" cy="441960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GB" altLang="en-US" sz="2400"/>
              <a:t>Finance is generally considered to be 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GB" altLang="en-US" sz="2400"/>
              <a:t>either: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US" altLang="en-US" sz="2400"/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AF3EE7DA-D3CB-7136-677E-7D2F193D7067}"/>
              </a:ext>
            </a:extLst>
          </p:cNvPr>
          <p:cNvGraphicFramePr/>
          <p:nvPr/>
        </p:nvGraphicFramePr>
        <p:xfrm>
          <a:off x="3419475" y="2997200"/>
          <a:ext cx="1728788" cy="2133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B836D7B7-3FC8-BEEA-CEDE-83E24321FB6D}"/>
              </a:ext>
            </a:extLst>
          </p:cNvPr>
          <p:cNvGraphicFramePr/>
          <p:nvPr/>
        </p:nvGraphicFramePr>
        <p:xfrm>
          <a:off x="5940425" y="2997200"/>
          <a:ext cx="1728788" cy="2133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045C2B1D-0D38-B5C4-6C92-21926E7EECC9}"/>
              </a:ext>
            </a:extLst>
          </p:cNvPr>
          <p:cNvGraphicFramePr/>
          <p:nvPr/>
        </p:nvGraphicFramePr>
        <p:xfrm>
          <a:off x="827088" y="2997200"/>
          <a:ext cx="1728787" cy="2133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pic>
        <p:nvPicPr>
          <p:cNvPr id="2067" name="Picture 25">
            <a:extLst>
              <a:ext uri="{FF2B5EF4-FFF2-40B4-BE49-F238E27FC236}">
                <a16:creationId xmlns:a16="http://schemas.microsoft.com/office/drawing/2014/main" id="{C0A5E2B3-B3AA-F9DB-5467-A4A89C5B16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1557338"/>
            <a:ext cx="1203325" cy="1203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8703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>
            <a:extLst>
              <a:ext uri="{FF2B5EF4-FFF2-40B4-BE49-F238E27FC236}">
                <a16:creationId xmlns:a16="http://schemas.microsoft.com/office/drawing/2014/main" id="{072475C6-ED88-1AD6-1AC1-F0025596A9B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03648" y="1111404"/>
            <a:ext cx="8015288" cy="914400"/>
          </a:xfrm>
        </p:spPr>
        <p:txBody>
          <a:bodyPr/>
          <a:lstStyle/>
          <a:p>
            <a:pPr eaLnBrk="1" hangingPunct="1"/>
            <a:r>
              <a:rPr lang="en-GB" altLang="en-US" sz="2400" b="1" dirty="0">
                <a:solidFill>
                  <a:schemeClr val="tx1"/>
                </a:solidFill>
              </a:rPr>
              <a:t>Short-term Finance</a:t>
            </a:r>
            <a:endParaRPr lang="en-US" altLang="en-US" sz="2400" b="1" dirty="0">
              <a:solidFill>
                <a:schemeClr val="tx1"/>
              </a:solidFill>
            </a:endParaRPr>
          </a:p>
        </p:txBody>
      </p:sp>
      <p:sp>
        <p:nvSpPr>
          <p:cNvPr id="37891" name="Rectangle 3">
            <a:extLst>
              <a:ext uri="{FF2B5EF4-FFF2-40B4-BE49-F238E27FC236}">
                <a16:creationId xmlns:a16="http://schemas.microsoft.com/office/drawing/2014/main" id="{77C98370-BC04-B768-4AF4-87980335375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09600" y="2205038"/>
            <a:ext cx="7924800" cy="4419600"/>
          </a:xfrm>
        </p:spPr>
        <p:txBody>
          <a:bodyPr/>
          <a:lstStyle/>
          <a:p>
            <a:pPr eaLnBrk="1" hangingPunct="1"/>
            <a:r>
              <a:rPr lang="en-GB" altLang="en-US" sz="2800" b="1" u="sng">
                <a:solidFill>
                  <a:schemeClr val="folHlink"/>
                </a:solidFill>
              </a:rPr>
              <a:t>Short-term Finance</a:t>
            </a:r>
            <a:r>
              <a:rPr lang="en-GB" altLang="en-US" sz="2800"/>
              <a:t> is needed for the day-to-day running of a business and is usually for a period of up to 3 years</a:t>
            </a:r>
          </a:p>
          <a:p>
            <a:pPr eaLnBrk="1" hangingPunct="1"/>
            <a:endParaRPr lang="en-GB" altLang="en-US" sz="2800"/>
          </a:p>
          <a:p>
            <a:pPr eaLnBrk="1" hangingPunct="1"/>
            <a:r>
              <a:rPr lang="en-GB" altLang="en-US" sz="2800"/>
              <a:t>In order to understand short-term finance it is necessary to understand the concept of </a:t>
            </a:r>
            <a:r>
              <a:rPr lang="en-GB" altLang="en-US" sz="2800" b="1">
                <a:solidFill>
                  <a:srgbClr val="FF0000"/>
                </a:solidFill>
              </a:rPr>
              <a:t>CASH FLOW</a:t>
            </a:r>
            <a:endParaRPr lang="en-US" altLang="en-US" sz="2800"/>
          </a:p>
        </p:txBody>
      </p:sp>
    </p:spTree>
  </p:cSld>
  <p:clrMapOvr>
    <a:masterClrMapping/>
  </p:clrMapOvr>
  <p:transition spd="slow" advTm="52447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>
            <a:extLst>
              <a:ext uri="{FF2B5EF4-FFF2-40B4-BE49-F238E27FC236}">
                <a16:creationId xmlns:a16="http://schemas.microsoft.com/office/drawing/2014/main" id="{CD412F4E-B021-574A-8C16-71A94E32091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331640" y="1054314"/>
            <a:ext cx="8015287" cy="914400"/>
          </a:xfrm>
        </p:spPr>
        <p:txBody>
          <a:bodyPr/>
          <a:lstStyle/>
          <a:p>
            <a:pPr eaLnBrk="1" hangingPunct="1"/>
            <a:r>
              <a:rPr lang="en-GB" altLang="en-US" sz="2400" b="1" dirty="0">
                <a:solidFill>
                  <a:schemeClr val="tx1"/>
                </a:solidFill>
              </a:rPr>
              <a:t>Cash Flow</a:t>
            </a:r>
            <a:endParaRPr lang="en-US" altLang="en-US" sz="2400" b="1" dirty="0">
              <a:solidFill>
                <a:schemeClr val="tx1"/>
              </a:solidFill>
            </a:endParaRPr>
          </a:p>
        </p:txBody>
      </p:sp>
      <p:sp>
        <p:nvSpPr>
          <p:cNvPr id="32771" name="Rectangle 3">
            <a:extLst>
              <a:ext uri="{FF2B5EF4-FFF2-40B4-BE49-F238E27FC236}">
                <a16:creationId xmlns:a16="http://schemas.microsoft.com/office/drawing/2014/main" id="{C5102026-19D2-4052-B692-36BAC196246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38163" y="2060575"/>
            <a:ext cx="7924800" cy="441960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GB" altLang="en-US" sz="2800" b="1" u="sng">
                <a:solidFill>
                  <a:schemeClr val="folHlink"/>
                </a:solidFill>
              </a:rPr>
              <a:t>CASH FLOW</a:t>
            </a:r>
            <a:r>
              <a:rPr lang="en-GB" altLang="en-US" sz="2800">
                <a:solidFill>
                  <a:schemeClr val="folHlink"/>
                </a:solidFill>
              </a:rPr>
              <a:t> </a:t>
            </a:r>
            <a:r>
              <a:rPr lang="en-GB" altLang="en-US" sz="2800"/>
              <a:t>– </a:t>
            </a:r>
            <a:r>
              <a:rPr lang="en-GB" altLang="en-US" sz="2400"/>
              <a:t>A business needs sufficient inflows of cash to finance its day-to-day outgoings. 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GB" altLang="en-US" sz="2400"/>
          </a:p>
          <a:p>
            <a:pPr eaLnBrk="1" hangingPunct="1">
              <a:buFont typeface="Wingdings" panose="05000000000000000000" pitchFamily="2" charset="2"/>
              <a:buNone/>
            </a:pPr>
            <a:endParaRPr lang="en-US" altLang="en-US" sz="2800" b="1" u="sng"/>
          </a:p>
        </p:txBody>
      </p:sp>
      <p:pic>
        <p:nvPicPr>
          <p:cNvPr id="32772" name="Picture 4" descr="MC900437685[1]">
            <a:extLst>
              <a:ext uri="{FF2B5EF4-FFF2-40B4-BE49-F238E27FC236}">
                <a16:creationId xmlns:a16="http://schemas.microsoft.com/office/drawing/2014/main" id="{9404D859-5534-C8C9-D054-F43D37D4E1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3716338"/>
            <a:ext cx="1733550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3" name="Text Box 5">
            <a:extLst>
              <a:ext uri="{FF2B5EF4-FFF2-40B4-BE49-F238E27FC236}">
                <a16:creationId xmlns:a16="http://schemas.microsoft.com/office/drawing/2014/main" id="{CC59C99E-F487-9547-9928-2E2A0EFB88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08400" y="5157788"/>
            <a:ext cx="23050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1800" b="1"/>
              <a:t>BUSINESS </a:t>
            </a:r>
            <a:endParaRPr lang="en-US" altLang="en-US" sz="1800" b="1"/>
          </a:p>
        </p:txBody>
      </p:sp>
      <p:sp>
        <p:nvSpPr>
          <p:cNvPr id="32774" name="Text Box 6">
            <a:extLst>
              <a:ext uri="{FF2B5EF4-FFF2-40B4-BE49-F238E27FC236}">
                <a16:creationId xmlns:a16="http://schemas.microsoft.com/office/drawing/2014/main" id="{817E9297-125B-F0E2-2DF9-0D2B6D8555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3213100"/>
            <a:ext cx="2520950" cy="915988"/>
          </a:xfrm>
          <a:prstGeom prst="rect">
            <a:avLst/>
          </a:prstGeom>
          <a:solidFill>
            <a:srgbClr val="FFCC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1800">
                <a:solidFill>
                  <a:schemeClr val="folHlink"/>
                </a:solidFill>
              </a:rPr>
              <a:t>INFLOWS</a:t>
            </a:r>
            <a:r>
              <a:rPr lang="en-GB" altLang="en-US" sz="1800"/>
              <a:t> refers to money received by the business</a:t>
            </a:r>
            <a:endParaRPr lang="en-US" altLang="en-US" sz="1800"/>
          </a:p>
        </p:txBody>
      </p:sp>
      <p:sp>
        <p:nvSpPr>
          <p:cNvPr id="32775" name="Text Box 7">
            <a:extLst>
              <a:ext uri="{FF2B5EF4-FFF2-40B4-BE49-F238E27FC236}">
                <a16:creationId xmlns:a16="http://schemas.microsoft.com/office/drawing/2014/main" id="{6B14A34E-4882-B25A-3FB2-642D4A2575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4149725"/>
            <a:ext cx="2519362" cy="1643063"/>
          </a:xfrm>
          <a:prstGeom prst="rect">
            <a:avLst/>
          </a:prstGeom>
          <a:solidFill>
            <a:srgbClr val="008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1800">
                <a:solidFill>
                  <a:schemeClr val="folHlink"/>
                </a:solidFill>
              </a:rPr>
              <a:t>EXAMPLES:</a:t>
            </a:r>
          </a:p>
          <a:p>
            <a:pPr algn="ctr" eaLnBrk="1" hangingPunct="1">
              <a:spcBef>
                <a:spcPct val="50000"/>
              </a:spcBef>
              <a:buClrTx/>
              <a:buSzTx/>
              <a:buFontTx/>
              <a:buChar char="•"/>
            </a:pPr>
            <a:r>
              <a:rPr lang="en-GB" altLang="en-US" sz="1400" b="1"/>
              <a:t>Sales revenue</a:t>
            </a:r>
          </a:p>
          <a:p>
            <a:pPr algn="ctr" eaLnBrk="1" hangingPunct="1">
              <a:spcBef>
                <a:spcPct val="50000"/>
              </a:spcBef>
              <a:buClrTx/>
              <a:buSzTx/>
              <a:buFontTx/>
              <a:buChar char="•"/>
            </a:pPr>
            <a:r>
              <a:rPr lang="en-GB" altLang="en-US" sz="1400" b="1"/>
              <a:t>Capital</a:t>
            </a:r>
          </a:p>
          <a:p>
            <a:pPr algn="ctr" eaLnBrk="1" hangingPunct="1">
              <a:spcBef>
                <a:spcPct val="50000"/>
              </a:spcBef>
              <a:buClrTx/>
              <a:buSzTx/>
              <a:buFontTx/>
              <a:buChar char="•"/>
            </a:pPr>
            <a:r>
              <a:rPr lang="en-GB" altLang="en-US" sz="1400" b="1"/>
              <a:t>Loans</a:t>
            </a:r>
          </a:p>
          <a:p>
            <a:pPr algn="ctr" eaLnBrk="1" hangingPunct="1">
              <a:spcBef>
                <a:spcPct val="50000"/>
              </a:spcBef>
              <a:buClrTx/>
              <a:buSzTx/>
              <a:buFontTx/>
              <a:buChar char="•"/>
            </a:pPr>
            <a:r>
              <a:rPr lang="en-GB" altLang="en-US" sz="1400" b="1"/>
              <a:t>Grants</a:t>
            </a:r>
            <a:endParaRPr lang="en-US" altLang="en-US" sz="1400" b="1"/>
          </a:p>
        </p:txBody>
      </p:sp>
      <p:pic>
        <p:nvPicPr>
          <p:cNvPr id="32776" name="Picture 8" descr="MC900432618[1]">
            <a:extLst>
              <a:ext uri="{FF2B5EF4-FFF2-40B4-BE49-F238E27FC236}">
                <a16:creationId xmlns:a16="http://schemas.microsoft.com/office/drawing/2014/main" id="{2C2BE4D9-40EE-1727-8519-31F35C4418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3500438"/>
            <a:ext cx="554037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7" name="Picture 9" descr="MC900432618[1]">
            <a:extLst>
              <a:ext uri="{FF2B5EF4-FFF2-40B4-BE49-F238E27FC236}">
                <a16:creationId xmlns:a16="http://schemas.microsoft.com/office/drawing/2014/main" id="{E6C3D828-B87E-04DE-DA9E-A07FD6F5F8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3573463"/>
            <a:ext cx="627063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8" name="Text Box 10">
            <a:extLst>
              <a:ext uri="{FF2B5EF4-FFF2-40B4-BE49-F238E27FC236}">
                <a16:creationId xmlns:a16="http://schemas.microsoft.com/office/drawing/2014/main" id="{C53F37D0-7D99-6593-CD36-3404CDDCBA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0788" y="3213100"/>
            <a:ext cx="2305050" cy="915988"/>
          </a:xfrm>
          <a:prstGeom prst="rect">
            <a:avLst/>
          </a:prstGeom>
          <a:solidFill>
            <a:srgbClr val="FFCC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1800">
                <a:solidFill>
                  <a:schemeClr val="folHlink"/>
                </a:solidFill>
              </a:rPr>
              <a:t>OUTFLOWS</a:t>
            </a:r>
            <a:r>
              <a:rPr lang="en-GB" altLang="en-US" sz="1800"/>
              <a:t> refers to money paid out by the business</a:t>
            </a:r>
            <a:endParaRPr lang="en-US" altLang="en-US" sz="1800"/>
          </a:p>
        </p:txBody>
      </p:sp>
      <p:sp>
        <p:nvSpPr>
          <p:cNvPr id="32779" name="Text Box 11">
            <a:extLst>
              <a:ext uri="{FF2B5EF4-FFF2-40B4-BE49-F238E27FC236}">
                <a16:creationId xmlns:a16="http://schemas.microsoft.com/office/drawing/2014/main" id="{44B494DD-8C28-2A62-235E-072A5F7D51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0788" y="4149725"/>
            <a:ext cx="2303462" cy="1643063"/>
          </a:xfrm>
          <a:prstGeom prst="rect">
            <a:avLst/>
          </a:prstGeom>
          <a:solidFill>
            <a:srgbClr val="008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1800">
                <a:solidFill>
                  <a:schemeClr val="folHlink"/>
                </a:solidFill>
              </a:rPr>
              <a:t>EXAMPLES:</a:t>
            </a:r>
          </a:p>
          <a:p>
            <a:pPr algn="ctr" eaLnBrk="1" hangingPunct="1">
              <a:spcBef>
                <a:spcPct val="50000"/>
              </a:spcBef>
              <a:buClrTx/>
              <a:buSzTx/>
              <a:buFontTx/>
              <a:buChar char="•"/>
            </a:pPr>
            <a:r>
              <a:rPr lang="en-GB" altLang="en-US" sz="1400" b="1"/>
              <a:t>Purchases</a:t>
            </a:r>
          </a:p>
          <a:p>
            <a:pPr algn="ctr" eaLnBrk="1" hangingPunct="1">
              <a:spcBef>
                <a:spcPct val="50000"/>
              </a:spcBef>
              <a:buClrTx/>
              <a:buSzTx/>
              <a:buFontTx/>
              <a:buChar char="•"/>
            </a:pPr>
            <a:r>
              <a:rPr lang="en-GB" altLang="en-US" sz="1400" b="1"/>
              <a:t>Rent &amp; Rates</a:t>
            </a:r>
          </a:p>
          <a:p>
            <a:pPr algn="ctr" eaLnBrk="1" hangingPunct="1">
              <a:spcBef>
                <a:spcPct val="50000"/>
              </a:spcBef>
              <a:buClrTx/>
              <a:buSzTx/>
              <a:buFontTx/>
              <a:buChar char="•"/>
            </a:pPr>
            <a:r>
              <a:rPr lang="en-GB" altLang="en-US" sz="1400" b="1"/>
              <a:t>Wages &amp; Salaries</a:t>
            </a:r>
          </a:p>
          <a:p>
            <a:pPr algn="ctr" eaLnBrk="1" hangingPunct="1">
              <a:spcBef>
                <a:spcPct val="50000"/>
              </a:spcBef>
              <a:buClrTx/>
              <a:buSzTx/>
              <a:buFontTx/>
              <a:buChar char="•"/>
            </a:pPr>
            <a:endParaRPr lang="en-US" altLang="en-US" sz="1400" b="1"/>
          </a:p>
        </p:txBody>
      </p:sp>
    </p:spTree>
    <p:custDataLst>
      <p:tags r:id="rId1"/>
    </p:custDataLst>
  </p:cSld>
  <p:clrMapOvr>
    <a:masterClrMapping/>
  </p:clrMapOvr>
  <p:transition spd="slow" advTm="13826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2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2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2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32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32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3" grpId="0"/>
      <p:bldP spid="32774" grpId="0" animBg="1"/>
      <p:bldP spid="32775" grpId="0" animBg="1"/>
      <p:bldP spid="32778" grpId="0" animBg="1"/>
      <p:bldP spid="3277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>
            <a:extLst>
              <a:ext uri="{FF2B5EF4-FFF2-40B4-BE49-F238E27FC236}">
                <a16:creationId xmlns:a16="http://schemas.microsoft.com/office/drawing/2014/main" id="{3F21E496-E8E9-E34D-2BD1-90E12325EC8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03350" y="617538"/>
            <a:ext cx="8015288" cy="914400"/>
          </a:xfrm>
        </p:spPr>
        <p:txBody>
          <a:bodyPr/>
          <a:lstStyle/>
          <a:p>
            <a:pPr eaLnBrk="1" hangingPunct="1"/>
            <a:r>
              <a:rPr lang="en-GB" altLang="en-US" sz="2400" b="1">
                <a:solidFill>
                  <a:schemeClr val="tx1"/>
                </a:solidFill>
              </a:rPr>
              <a:t>Why is Cash Flow Important?</a:t>
            </a:r>
            <a:endParaRPr lang="en-US" altLang="en-US" sz="2400" b="1">
              <a:solidFill>
                <a:schemeClr val="tx1"/>
              </a:solidFill>
            </a:endParaRPr>
          </a:p>
        </p:txBody>
      </p:sp>
      <p:sp>
        <p:nvSpPr>
          <p:cNvPr id="33795" name="Rectangle 3">
            <a:extLst>
              <a:ext uri="{FF2B5EF4-FFF2-40B4-BE49-F238E27FC236}">
                <a16:creationId xmlns:a16="http://schemas.microsoft.com/office/drawing/2014/main" id="{F4E8BB1F-BAD0-F136-F9F4-27E308A338C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498600" y="1412875"/>
            <a:ext cx="7924800" cy="4678363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GB" altLang="en-US" sz="2000"/>
              <a:t>Think of a business as a bath without a plug…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GB" altLang="en-US" sz="2000"/>
          </a:p>
          <a:p>
            <a:pPr eaLnBrk="1" hangingPunct="1">
              <a:buFont typeface="Wingdings" panose="05000000000000000000" pitchFamily="2" charset="2"/>
              <a:buNone/>
            </a:pPr>
            <a:endParaRPr lang="en-GB" altLang="en-US" sz="2000"/>
          </a:p>
          <a:p>
            <a:pPr eaLnBrk="1" hangingPunct="1">
              <a:buFont typeface="Wingdings" panose="05000000000000000000" pitchFamily="2" charset="2"/>
              <a:buNone/>
            </a:pPr>
            <a:endParaRPr lang="en-US" altLang="en-US" sz="2000"/>
          </a:p>
        </p:txBody>
      </p:sp>
      <p:pic>
        <p:nvPicPr>
          <p:cNvPr id="33796" name="Picture 4" descr="MC900330169[1]">
            <a:extLst>
              <a:ext uri="{FF2B5EF4-FFF2-40B4-BE49-F238E27FC236}">
                <a16:creationId xmlns:a16="http://schemas.microsoft.com/office/drawing/2014/main" id="{44FB9E12-CC7A-FB55-50EB-BC16A9EDC1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213" y="1773238"/>
            <a:ext cx="2663825" cy="2767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8" name="WordArt 6">
            <a:extLst>
              <a:ext uri="{FF2B5EF4-FFF2-40B4-BE49-F238E27FC236}">
                <a16:creationId xmlns:a16="http://schemas.microsoft.com/office/drawing/2014/main" id="{DBE32F81-E01C-8120-F144-4552B2703E7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 rot="654684">
            <a:off x="506413" y="2263775"/>
            <a:ext cx="2952750" cy="1512888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en-U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FFFF"/>
                </a:solidFill>
                <a:latin typeface="Arial Black" panose="020B0A04020102020204" pitchFamily="34" charset="0"/>
              </a:rPr>
              <a:t>Cash Flows In...</a:t>
            </a:r>
          </a:p>
        </p:txBody>
      </p:sp>
      <p:sp>
        <p:nvSpPr>
          <p:cNvPr id="33801" name="WordArt 9">
            <a:extLst>
              <a:ext uri="{FF2B5EF4-FFF2-40B4-BE49-F238E27FC236}">
                <a16:creationId xmlns:a16="http://schemas.microsoft.com/office/drawing/2014/main" id="{182B7542-9DD2-1714-FA9C-C6590C20EB6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716463" y="3284538"/>
            <a:ext cx="3887787" cy="2160587"/>
          </a:xfrm>
          <a:prstGeom prst="rect">
            <a:avLst/>
          </a:prstGeom>
        </p:spPr>
        <p:txBody>
          <a:bodyPr wrap="none" fromWordArt="1">
            <a:prstTxWarp prst="textArchDownPour">
              <a:avLst>
                <a:gd name="adj1" fmla="val 0"/>
                <a:gd name="adj2" fmla="val 50000"/>
              </a:avLst>
            </a:prstTxWarp>
          </a:bodyPr>
          <a:lstStyle/>
          <a:p>
            <a:pPr algn="ctr"/>
            <a:r>
              <a:rPr lang="en-U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FFFF"/>
                </a:solidFill>
                <a:latin typeface="Arial Black" panose="020B0A04020102020204" pitchFamily="34" charset="0"/>
              </a:rPr>
              <a:t>Cash Flows Out...</a:t>
            </a:r>
          </a:p>
        </p:txBody>
      </p:sp>
      <p:sp>
        <p:nvSpPr>
          <p:cNvPr id="33802" name="Text Box 10">
            <a:extLst>
              <a:ext uri="{FF2B5EF4-FFF2-40B4-BE49-F238E27FC236}">
                <a16:creationId xmlns:a16="http://schemas.microsoft.com/office/drawing/2014/main" id="{1605E053-CE83-98DB-2E9C-D0E994C0AF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1863" y="2420938"/>
            <a:ext cx="2305050" cy="1465262"/>
          </a:xfrm>
          <a:prstGeom prst="rect">
            <a:avLst/>
          </a:prstGeom>
          <a:solidFill>
            <a:srgbClr val="0000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1800"/>
              <a:t>If the bath is ever empty the business is in </a:t>
            </a:r>
            <a:r>
              <a:rPr lang="en-GB" altLang="en-US" sz="1800">
                <a:solidFill>
                  <a:srgbClr val="FF0000"/>
                </a:solidFill>
              </a:rPr>
              <a:t>TROUBLE</a:t>
            </a:r>
            <a:r>
              <a:rPr lang="en-GB" altLang="en-US" sz="1800"/>
              <a:t> – it has a </a:t>
            </a:r>
            <a:r>
              <a:rPr lang="en-GB" altLang="en-US" sz="1800">
                <a:solidFill>
                  <a:srgbClr val="FF0000"/>
                </a:solidFill>
              </a:rPr>
              <a:t>CASH FLOW PROBLEM. </a:t>
            </a:r>
            <a:endParaRPr lang="en-US" altLang="en-US" sz="1800">
              <a:solidFill>
                <a:srgbClr val="FF0000"/>
              </a:solidFill>
            </a:endParaRPr>
          </a:p>
        </p:txBody>
      </p:sp>
      <p:sp>
        <p:nvSpPr>
          <p:cNvPr id="33803" name="Text Box 11">
            <a:extLst>
              <a:ext uri="{FF2B5EF4-FFF2-40B4-BE49-F238E27FC236}">
                <a16:creationId xmlns:a16="http://schemas.microsoft.com/office/drawing/2014/main" id="{F4AE183A-74FD-306F-F90C-7BC45E21D9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188" y="3141663"/>
            <a:ext cx="2016125" cy="1465262"/>
          </a:xfrm>
          <a:prstGeom prst="rect">
            <a:avLst/>
          </a:prstGeom>
          <a:solidFill>
            <a:srgbClr val="0000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1800"/>
              <a:t>There should always be cash available – so the bath is never empty!</a:t>
            </a:r>
            <a:endParaRPr lang="en-US" altLang="en-US" sz="1800"/>
          </a:p>
        </p:txBody>
      </p:sp>
      <p:sp>
        <p:nvSpPr>
          <p:cNvPr id="33804" name="Text Box 12">
            <a:extLst>
              <a:ext uri="{FF2B5EF4-FFF2-40B4-BE49-F238E27FC236}">
                <a16:creationId xmlns:a16="http://schemas.microsoft.com/office/drawing/2014/main" id="{3B7F58F7-9B7B-4FC7-F9FF-DA9BF0D793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5373688"/>
            <a:ext cx="5184775" cy="641350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1800" b="1"/>
              <a:t>If this is not the case the business needs short-term finance to overcome this problem!</a:t>
            </a:r>
            <a:endParaRPr lang="en-US" altLang="en-US" sz="1800" b="1"/>
          </a:p>
        </p:txBody>
      </p:sp>
    </p:spTree>
    <p:custDataLst>
      <p:tags r:id="rId1"/>
    </p:custDataLst>
  </p:cSld>
  <p:clrMapOvr>
    <a:masterClrMapping/>
  </p:clrMapOvr>
  <p:transition spd="slow" advTm="8762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02" grpId="0" animBg="1"/>
      <p:bldP spid="33803" grpId="0" animBg="1"/>
      <p:bldP spid="3380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>
            <a:extLst>
              <a:ext uri="{FF2B5EF4-FFF2-40B4-BE49-F238E27FC236}">
                <a16:creationId xmlns:a16="http://schemas.microsoft.com/office/drawing/2014/main" id="{B032BB4C-6240-25B2-E6AD-2A8F1F5A3C0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50156" y="1065086"/>
            <a:ext cx="8015288" cy="914400"/>
          </a:xfrm>
        </p:spPr>
        <p:txBody>
          <a:bodyPr/>
          <a:lstStyle/>
          <a:p>
            <a:pPr eaLnBrk="1" hangingPunct="1"/>
            <a:r>
              <a:rPr lang="en-GB" altLang="en-US" sz="2400" b="1" dirty="0">
                <a:solidFill>
                  <a:schemeClr val="tx1"/>
                </a:solidFill>
              </a:rPr>
              <a:t>Sources of Short-Term Finance</a:t>
            </a:r>
            <a:endParaRPr lang="en-US" altLang="en-US" sz="2400" b="1" dirty="0">
              <a:solidFill>
                <a:schemeClr val="tx1"/>
              </a:solidFill>
            </a:endParaRPr>
          </a:p>
        </p:txBody>
      </p:sp>
      <p:sp>
        <p:nvSpPr>
          <p:cNvPr id="34819" name="Rectangle 3">
            <a:extLst>
              <a:ext uri="{FF2B5EF4-FFF2-40B4-BE49-F238E27FC236}">
                <a16:creationId xmlns:a16="http://schemas.microsoft.com/office/drawing/2014/main" id="{07B8DE7A-6046-837B-CC7C-1B6943CD9F1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39750" y="2005013"/>
            <a:ext cx="7924800" cy="441960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GB" altLang="en-US" sz="2000"/>
              <a:t>All </a:t>
            </a:r>
            <a:r>
              <a:rPr lang="en-GB" altLang="en-US" sz="2000" b="1" u="sng"/>
              <a:t>commercial banks</a:t>
            </a:r>
            <a:r>
              <a:rPr lang="en-GB" altLang="en-US" sz="2000"/>
              <a:t> offer various methods of short-term finance for businesses: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GB" altLang="en-US" sz="2000"/>
          </a:p>
          <a:p>
            <a:pPr eaLnBrk="1" hangingPunct="1"/>
            <a:r>
              <a:rPr lang="en-GB" altLang="en-US" sz="2000"/>
              <a:t>Overdraft</a:t>
            </a:r>
          </a:p>
          <a:p>
            <a:pPr eaLnBrk="1" hangingPunct="1"/>
            <a:r>
              <a:rPr lang="en-GB" altLang="en-US" sz="2000"/>
              <a:t>Short-term Loan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GB" altLang="en-US" sz="2000"/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GB" altLang="en-US" sz="2000" b="1" u="sng"/>
              <a:t>Other sources</a:t>
            </a:r>
            <a:r>
              <a:rPr lang="en-GB" altLang="en-US" sz="2000"/>
              <a:t> of Short-Term Finance: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GB" altLang="en-US" sz="2000"/>
          </a:p>
          <a:p>
            <a:pPr eaLnBrk="1" hangingPunct="1"/>
            <a:r>
              <a:rPr lang="en-GB" altLang="en-US" sz="2000"/>
              <a:t>Hire Purchase (External)</a:t>
            </a:r>
          </a:p>
          <a:p>
            <a:pPr eaLnBrk="1" hangingPunct="1"/>
            <a:r>
              <a:rPr lang="en-GB" altLang="en-US" sz="2000"/>
              <a:t>Trade Credit (Internal)</a:t>
            </a:r>
            <a:endParaRPr lang="en-US" altLang="en-US" sz="2000"/>
          </a:p>
        </p:txBody>
      </p:sp>
      <p:pic>
        <p:nvPicPr>
          <p:cNvPr id="34820" name="Picture 4" descr="MC900437685[1]">
            <a:extLst>
              <a:ext uri="{FF2B5EF4-FFF2-40B4-BE49-F238E27FC236}">
                <a16:creationId xmlns:a16="http://schemas.microsoft.com/office/drawing/2014/main" id="{0993BFBE-709C-33EC-8C4D-28907DD59B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050" y="2492375"/>
            <a:ext cx="1250950" cy="1306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1" name="Picture 5" descr="MC900440380[1]">
            <a:extLst>
              <a:ext uri="{FF2B5EF4-FFF2-40B4-BE49-F238E27FC236}">
                <a16:creationId xmlns:a16="http://schemas.microsoft.com/office/drawing/2014/main" id="{64F934B9-2F99-EF38-CBDF-704CD99C4D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492375"/>
            <a:ext cx="1371600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2" name="Picture 6" descr="MC900432618[1]">
            <a:extLst>
              <a:ext uri="{FF2B5EF4-FFF2-40B4-BE49-F238E27FC236}">
                <a16:creationId xmlns:a16="http://schemas.microsoft.com/office/drawing/2014/main" id="{E26C2C19-3FFD-72AA-71E0-B5BA063C1E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2349500"/>
            <a:ext cx="554037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3" name="Text Box 7">
            <a:extLst>
              <a:ext uri="{FF2B5EF4-FFF2-40B4-BE49-F238E27FC236}">
                <a16:creationId xmlns:a16="http://schemas.microsoft.com/office/drawing/2014/main" id="{F85EC87F-DF85-731F-7BD6-B31E5252EA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41863" y="3965575"/>
            <a:ext cx="324008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1800"/>
              <a:t>EXTERNAL SHORT-TERM FINANCE</a:t>
            </a:r>
            <a:endParaRPr lang="en-US" altLang="en-US" sz="1800"/>
          </a:p>
        </p:txBody>
      </p:sp>
    </p:spTree>
    <p:custDataLst>
      <p:tags r:id="rId1"/>
    </p:custDataLst>
  </p:cSld>
  <p:clrMapOvr>
    <a:masterClrMapping/>
  </p:clrMapOvr>
  <p:transition spd="slow" advTm="5977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34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348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348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>
            <a:extLst>
              <a:ext uri="{FF2B5EF4-FFF2-40B4-BE49-F238E27FC236}">
                <a16:creationId xmlns:a16="http://schemas.microsoft.com/office/drawing/2014/main" id="{15FA2858-2654-E202-02EA-32112A696A8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331913" y="1031621"/>
            <a:ext cx="8015287" cy="914400"/>
          </a:xfrm>
        </p:spPr>
        <p:txBody>
          <a:bodyPr/>
          <a:lstStyle/>
          <a:p>
            <a:pPr eaLnBrk="1" hangingPunct="1"/>
            <a:r>
              <a:rPr lang="en-GB" altLang="en-US" sz="2400" b="1" dirty="0">
                <a:solidFill>
                  <a:schemeClr val="tx1"/>
                </a:solidFill>
              </a:rPr>
              <a:t>External Short-term Finance</a:t>
            </a:r>
            <a:endParaRPr lang="en-US" altLang="en-US" sz="2400" b="1" dirty="0">
              <a:solidFill>
                <a:schemeClr val="tx1"/>
              </a:solidFill>
            </a:endParaRPr>
          </a:p>
        </p:txBody>
      </p:sp>
      <p:sp>
        <p:nvSpPr>
          <p:cNvPr id="35843" name="Rectangle 3">
            <a:extLst>
              <a:ext uri="{FF2B5EF4-FFF2-40B4-BE49-F238E27FC236}">
                <a16:creationId xmlns:a16="http://schemas.microsoft.com/office/drawing/2014/main" id="{8E8A354F-6180-AF7C-F9D5-F1CCEBD0340F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331913" y="1600200"/>
            <a:ext cx="7778750" cy="4606925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GB" altLang="en-US" sz="1800" b="1" u="sng">
                <a:solidFill>
                  <a:schemeClr val="folHlink"/>
                </a:solidFill>
              </a:rPr>
              <a:t>OVERDRAFT</a:t>
            </a:r>
            <a:r>
              <a:rPr lang="en-GB" altLang="en-US" sz="1800"/>
              <a:t> -  The bank allows the business to draw more money from their bank account than they actually have in it.</a:t>
            </a:r>
            <a:r>
              <a:rPr lang="en-US" altLang="en-US" sz="1800"/>
              <a:t> 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US" altLang="en-US" sz="1800"/>
          </a:p>
        </p:txBody>
      </p:sp>
      <p:graphicFrame>
        <p:nvGraphicFramePr>
          <p:cNvPr id="35904" name="Group 64">
            <a:extLst>
              <a:ext uri="{FF2B5EF4-FFF2-40B4-BE49-F238E27FC236}">
                <a16:creationId xmlns:a16="http://schemas.microsoft.com/office/drawing/2014/main" id="{BEDA966E-658E-4A37-7073-852574D07D5E}"/>
              </a:ext>
            </a:extLst>
          </p:cNvPr>
          <p:cNvGraphicFramePr>
            <a:graphicFrameLocks noGrp="1"/>
          </p:cNvGraphicFramePr>
          <p:nvPr>
            <p:ph sz="half" idx="2"/>
          </p:nvPr>
        </p:nvGraphicFramePr>
        <p:xfrm>
          <a:off x="827088" y="2636838"/>
          <a:ext cx="6985000" cy="3467117"/>
        </p:xfrm>
        <a:graphic>
          <a:graphicData uri="http://schemas.openxmlformats.org/drawingml/2006/table">
            <a:tbl>
              <a:tblPr/>
              <a:tblGrid>
                <a:gridCol w="34940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909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8140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800" b="0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Advantages</a:t>
                      </a:r>
                      <a:endParaRPr kumimoji="0" lang="en-US" altLang="en-US" sz="2800" b="0" i="0" u="sng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800" b="0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Disadvantages</a:t>
                      </a:r>
                      <a:endParaRPr kumimoji="0" lang="en-US" altLang="en-US" sz="2800" b="0" i="0" u="sng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2937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Very quick to arrange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Only suitable for smaller amounts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2937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Only pay interest on amount overdrawn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Has to be repaid within a short amount of time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03085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 good short term solution to a cash flow problem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Interest or charges are paid</a:t>
                      </a: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custDataLst>
      <p:tags r:id="rId1"/>
    </p:custDataLst>
  </p:cSld>
  <p:clrMapOvr>
    <a:masterClrMapping/>
  </p:clrMapOvr>
  <p:transition spd="slow" advTm="11040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5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Rectangle 3">
            <a:extLst>
              <a:ext uri="{FF2B5EF4-FFF2-40B4-BE49-F238E27FC236}">
                <a16:creationId xmlns:a16="http://schemas.microsoft.com/office/drawing/2014/main" id="{FB3BAE93-4392-2DAC-1501-136D7F10E7B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68313" y="2205038"/>
            <a:ext cx="7924800" cy="441960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GB" altLang="en-US" sz="2000" b="1" u="sng">
                <a:solidFill>
                  <a:schemeClr val="folHlink"/>
                </a:solidFill>
              </a:rPr>
              <a:t>SHORT-TERM LOAN</a:t>
            </a:r>
            <a:r>
              <a:rPr lang="en-GB" altLang="en-US" sz="2000"/>
              <a:t> – An amount of money is borrowed from the bank, then repaid (with interest) over a set period of time (0 – 3 years).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GB" altLang="en-US" sz="2000"/>
          </a:p>
          <a:p>
            <a:pPr eaLnBrk="1" hangingPunct="1"/>
            <a:r>
              <a:rPr lang="en-GB" altLang="en-US" sz="2000"/>
              <a:t>Tends to be used to </a:t>
            </a:r>
            <a:r>
              <a:rPr lang="en-GB" altLang="en-US" sz="2000" b="1">
                <a:solidFill>
                  <a:srgbClr val="FF0000"/>
                </a:solidFill>
              </a:rPr>
              <a:t>buy specific pieces of equipment</a:t>
            </a:r>
            <a:r>
              <a:rPr lang="en-GB" altLang="en-US" sz="2000"/>
              <a:t> or to purchase a particular consignment of raw materials in order to </a:t>
            </a:r>
            <a:r>
              <a:rPr lang="en-GB" altLang="en-US" sz="2000" b="1">
                <a:solidFill>
                  <a:srgbClr val="FF0000"/>
                </a:solidFill>
              </a:rPr>
              <a:t>fulfil a contract</a:t>
            </a:r>
            <a:r>
              <a:rPr lang="en-GB" altLang="en-US" sz="2000"/>
              <a:t> </a:t>
            </a:r>
          </a:p>
          <a:p>
            <a:pPr eaLnBrk="1" hangingPunct="1"/>
            <a:endParaRPr lang="en-GB" altLang="en-US" sz="2000"/>
          </a:p>
          <a:p>
            <a:pPr eaLnBrk="1" hangingPunct="1"/>
            <a:r>
              <a:rPr lang="en-GB" altLang="en-US" sz="2000" b="1">
                <a:solidFill>
                  <a:srgbClr val="FF0000"/>
                </a:solidFill>
              </a:rPr>
              <a:t>Not a safety net</a:t>
            </a:r>
            <a:r>
              <a:rPr lang="en-GB" altLang="en-US" sz="2000"/>
              <a:t> in the way an overdraft is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US" altLang="en-US" sz="2000" b="1" u="sng">
              <a:solidFill>
                <a:schemeClr val="folHlink"/>
              </a:solidFill>
            </a:endParaRPr>
          </a:p>
        </p:txBody>
      </p:sp>
      <p:pic>
        <p:nvPicPr>
          <p:cNvPr id="37893" name="Picture 5" descr="j0292982">
            <a:extLst>
              <a:ext uri="{FF2B5EF4-FFF2-40B4-BE49-F238E27FC236}">
                <a16:creationId xmlns:a16="http://schemas.microsoft.com/office/drawing/2014/main" id="{14A1B548-4AB1-984B-6AEA-E1FDC71895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050" y="4149725"/>
            <a:ext cx="1698625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4321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7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>
            <a:extLst>
              <a:ext uri="{FF2B5EF4-FFF2-40B4-BE49-F238E27FC236}">
                <a16:creationId xmlns:a16="http://schemas.microsoft.com/office/drawing/2014/main" id="{0B863F5D-59E5-A785-CEEB-01A034C72FC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47813" y="620713"/>
            <a:ext cx="8015287" cy="914400"/>
          </a:xfrm>
        </p:spPr>
        <p:txBody>
          <a:bodyPr/>
          <a:lstStyle/>
          <a:p>
            <a:pPr eaLnBrk="1" hangingPunct="1"/>
            <a:r>
              <a:rPr lang="en-GB" altLang="en-US" sz="2400" b="1">
                <a:solidFill>
                  <a:schemeClr val="tx1"/>
                </a:solidFill>
              </a:rPr>
              <a:t>Continued…</a:t>
            </a:r>
            <a:endParaRPr lang="en-US" altLang="en-US" sz="2400" b="1">
              <a:solidFill>
                <a:schemeClr val="tx1"/>
              </a:solidFill>
            </a:endParaRPr>
          </a:p>
        </p:txBody>
      </p:sp>
      <p:graphicFrame>
        <p:nvGraphicFramePr>
          <p:cNvPr id="38951" name="Group 39">
            <a:extLst>
              <a:ext uri="{FF2B5EF4-FFF2-40B4-BE49-F238E27FC236}">
                <a16:creationId xmlns:a16="http://schemas.microsoft.com/office/drawing/2014/main" id="{EC68DB92-DCA7-4217-ACB5-426B03AAD481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512888" y="1628775"/>
          <a:ext cx="6840538" cy="4156259"/>
        </p:xfrm>
        <a:graphic>
          <a:graphicData uri="http://schemas.openxmlformats.org/drawingml/2006/table">
            <a:tbl>
              <a:tblPr/>
              <a:tblGrid>
                <a:gridCol w="34202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202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8110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800" b="0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Advantages</a:t>
                      </a:r>
                      <a:endParaRPr kumimoji="0" lang="en-US" altLang="en-US" sz="2800" b="0" i="0" u="sng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7" marR="91437" marT="45708" marB="4570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800" b="0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Disadvantages</a:t>
                      </a:r>
                      <a:endParaRPr kumimoji="0" lang="en-US" altLang="en-US" sz="2800" b="0" i="0" u="sng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7" marR="91437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94971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Easy and quick to set up</a:t>
                      </a:r>
                      <a:endParaRPr kumimoji="0" lang="en-US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7" marR="91437" marT="45708" marB="4570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Interest payable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7" marR="91437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20103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Small or Large amounts of money can be borrowed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7" marR="91437" marT="45708" marB="4570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If repayments cannot be kept up, the business risks getting a poor credit rating or being made bankrupt</a:t>
                      </a: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 marL="91437" marR="91437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22891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Structured repayment term</a:t>
                      </a: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 marL="91437" marR="91437" marT="45708" marB="4570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GB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7" marR="91437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 advTm="47475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>
            <a:extLst>
              <a:ext uri="{FF2B5EF4-FFF2-40B4-BE49-F238E27FC236}">
                <a16:creationId xmlns:a16="http://schemas.microsoft.com/office/drawing/2014/main" id="{81D66D74-4AD1-9712-6550-AA34A5C69C0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03350" y="522288"/>
            <a:ext cx="8015288" cy="914400"/>
          </a:xfrm>
        </p:spPr>
        <p:txBody>
          <a:bodyPr/>
          <a:lstStyle/>
          <a:p>
            <a:pPr eaLnBrk="1" hangingPunct="1"/>
            <a:r>
              <a:rPr lang="en-GB" altLang="en-US" sz="2400" b="1">
                <a:solidFill>
                  <a:schemeClr val="tx1"/>
                </a:solidFill>
              </a:rPr>
              <a:t>Factors Influencing a Bank’s Decision to Lend</a:t>
            </a:r>
            <a:endParaRPr lang="en-US" altLang="en-US" sz="2400" b="1">
              <a:solidFill>
                <a:schemeClr val="tx1"/>
              </a:solidFill>
            </a:endParaRPr>
          </a:p>
        </p:txBody>
      </p:sp>
      <p:pic>
        <p:nvPicPr>
          <p:cNvPr id="45059" name="Picture 3">
            <a:extLst>
              <a:ext uri="{FF2B5EF4-FFF2-40B4-BE49-F238E27FC236}">
                <a16:creationId xmlns:a16="http://schemas.microsoft.com/office/drawing/2014/main" id="{765578A4-E94A-F18F-8B74-DD3DBC923383}"/>
              </a:ext>
            </a:extLst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292725" y="3357563"/>
            <a:ext cx="3024188" cy="2697162"/>
          </a:xfrm>
        </p:spPr>
      </p:pic>
      <p:sp>
        <p:nvSpPr>
          <p:cNvPr id="40970" name="PubOvalCallout">
            <a:extLst>
              <a:ext uri="{FF2B5EF4-FFF2-40B4-BE49-F238E27FC236}">
                <a16:creationId xmlns:a16="http://schemas.microsoft.com/office/drawing/2014/main" id="{8F3237A6-3286-D34F-57C6-3108BE9B07F3}"/>
              </a:ext>
            </a:extLst>
          </p:cNvPr>
          <p:cNvSpPr>
            <a:spLocks noEditPoints="1" noChangeArrowheads="1"/>
          </p:cNvSpPr>
          <p:nvPr/>
        </p:nvSpPr>
        <p:spPr bwMode="auto">
          <a:xfrm>
            <a:off x="3419475" y="1412875"/>
            <a:ext cx="2376488" cy="1600200"/>
          </a:xfrm>
          <a:custGeom>
            <a:avLst/>
            <a:gdLst>
              <a:gd name="T0" fmla="*/ 2147483646 w 21600"/>
              <a:gd name="T1" fmla="*/ 0 h 21600"/>
              <a:gd name="T2" fmla="*/ 0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2147483646 w 21600"/>
              <a:gd name="T9" fmla="*/ 2147483646 h 216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3163 w 21600"/>
              <a:gd name="T16" fmla="*/ 2374 h 21600"/>
              <a:gd name="T17" fmla="*/ 18437 w 21600"/>
              <a:gd name="T18" fmla="*/ 13836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10766" y="21600"/>
                </a:moveTo>
                <a:lnTo>
                  <a:pt x="9590" y="16158"/>
                </a:lnTo>
                <a:cubicBezTo>
                  <a:pt x="9991" y="16192"/>
                  <a:pt x="10395" y="16210"/>
                  <a:pt x="10800" y="16210"/>
                </a:cubicBezTo>
                <a:cubicBezTo>
                  <a:pt x="16764" y="16210"/>
                  <a:pt x="21600" y="12581"/>
                  <a:pt x="21600" y="8105"/>
                </a:cubicBezTo>
                <a:cubicBezTo>
                  <a:pt x="21600" y="3628"/>
                  <a:pt x="16764" y="0"/>
                  <a:pt x="10800" y="0"/>
                </a:cubicBezTo>
                <a:cubicBezTo>
                  <a:pt x="4835" y="0"/>
                  <a:pt x="0" y="3628"/>
                  <a:pt x="0" y="8105"/>
                </a:cubicBezTo>
                <a:cubicBezTo>
                  <a:pt x="0" y="10568"/>
                  <a:pt x="1493" y="12898"/>
                  <a:pt x="4057" y="14436"/>
                </a:cubicBezTo>
                <a:lnTo>
                  <a:pt x="10766" y="21600"/>
                </a:lnTo>
                <a:close/>
              </a:path>
            </a:pathLst>
          </a:custGeom>
          <a:solidFill>
            <a:srgbClr val="CCCC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/>
              <a:t>Purpose of the Finance?</a:t>
            </a:r>
            <a:endParaRPr lang="en-US" altLang="en-US" sz="1800"/>
          </a:p>
        </p:txBody>
      </p:sp>
      <p:sp>
        <p:nvSpPr>
          <p:cNvPr id="40971" name="PubOvalCallout">
            <a:extLst>
              <a:ext uri="{FF2B5EF4-FFF2-40B4-BE49-F238E27FC236}">
                <a16:creationId xmlns:a16="http://schemas.microsoft.com/office/drawing/2014/main" id="{815B7D8C-A80A-E071-DECD-30064D053A55}"/>
              </a:ext>
            </a:extLst>
          </p:cNvPr>
          <p:cNvSpPr>
            <a:spLocks noEditPoints="1" noChangeArrowheads="1"/>
          </p:cNvSpPr>
          <p:nvPr/>
        </p:nvSpPr>
        <p:spPr bwMode="auto">
          <a:xfrm>
            <a:off x="6011863" y="1484313"/>
            <a:ext cx="2520950" cy="1600200"/>
          </a:xfrm>
          <a:custGeom>
            <a:avLst/>
            <a:gdLst>
              <a:gd name="T0" fmla="*/ 2147483646 w 21600"/>
              <a:gd name="T1" fmla="*/ 0 h 21600"/>
              <a:gd name="T2" fmla="*/ 0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2147483646 w 21600"/>
              <a:gd name="T9" fmla="*/ 2147483646 h 216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3163 w 21600"/>
              <a:gd name="T16" fmla="*/ 2374 h 21600"/>
              <a:gd name="T17" fmla="*/ 18437 w 21600"/>
              <a:gd name="T18" fmla="*/ 13836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10766" y="21600"/>
                </a:moveTo>
                <a:lnTo>
                  <a:pt x="9590" y="16158"/>
                </a:lnTo>
                <a:cubicBezTo>
                  <a:pt x="9991" y="16192"/>
                  <a:pt x="10395" y="16210"/>
                  <a:pt x="10800" y="16210"/>
                </a:cubicBezTo>
                <a:cubicBezTo>
                  <a:pt x="16764" y="16210"/>
                  <a:pt x="21600" y="12581"/>
                  <a:pt x="21600" y="8105"/>
                </a:cubicBezTo>
                <a:cubicBezTo>
                  <a:pt x="21600" y="3628"/>
                  <a:pt x="16764" y="0"/>
                  <a:pt x="10800" y="0"/>
                </a:cubicBezTo>
                <a:cubicBezTo>
                  <a:pt x="4835" y="0"/>
                  <a:pt x="0" y="3628"/>
                  <a:pt x="0" y="8105"/>
                </a:cubicBezTo>
                <a:cubicBezTo>
                  <a:pt x="0" y="10568"/>
                  <a:pt x="1493" y="12898"/>
                  <a:pt x="4057" y="14436"/>
                </a:cubicBezTo>
                <a:lnTo>
                  <a:pt x="10766" y="21600"/>
                </a:lnTo>
                <a:close/>
              </a:path>
            </a:pathLst>
          </a:custGeom>
          <a:solidFill>
            <a:srgbClr val="CCCC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/>
              <a:t>Past Trading Record?</a:t>
            </a:r>
            <a:endParaRPr lang="en-US" altLang="en-US" sz="1800"/>
          </a:p>
        </p:txBody>
      </p:sp>
      <p:sp>
        <p:nvSpPr>
          <p:cNvPr id="40972" name="PubOvalCallout">
            <a:extLst>
              <a:ext uri="{FF2B5EF4-FFF2-40B4-BE49-F238E27FC236}">
                <a16:creationId xmlns:a16="http://schemas.microsoft.com/office/drawing/2014/main" id="{A85CB71E-9A8A-90FA-D17C-3A7CF9273DB0}"/>
              </a:ext>
            </a:extLst>
          </p:cNvPr>
          <p:cNvSpPr>
            <a:spLocks noEditPoints="1" noChangeArrowheads="1"/>
          </p:cNvSpPr>
          <p:nvPr/>
        </p:nvSpPr>
        <p:spPr bwMode="auto">
          <a:xfrm>
            <a:off x="4067175" y="3068638"/>
            <a:ext cx="1828800" cy="1600200"/>
          </a:xfrm>
          <a:custGeom>
            <a:avLst/>
            <a:gdLst>
              <a:gd name="T0" fmla="*/ 2147483646 w 21600"/>
              <a:gd name="T1" fmla="*/ 0 h 21600"/>
              <a:gd name="T2" fmla="*/ 0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2147483646 w 21600"/>
              <a:gd name="T9" fmla="*/ 2147483646 h 216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3163 w 21600"/>
              <a:gd name="T16" fmla="*/ 2374 h 21600"/>
              <a:gd name="T17" fmla="*/ 18437 w 21600"/>
              <a:gd name="T18" fmla="*/ 13836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10766" y="21600"/>
                </a:moveTo>
                <a:lnTo>
                  <a:pt x="9590" y="16158"/>
                </a:lnTo>
                <a:cubicBezTo>
                  <a:pt x="9991" y="16192"/>
                  <a:pt x="10395" y="16210"/>
                  <a:pt x="10800" y="16210"/>
                </a:cubicBezTo>
                <a:cubicBezTo>
                  <a:pt x="16764" y="16210"/>
                  <a:pt x="21600" y="12581"/>
                  <a:pt x="21600" y="8105"/>
                </a:cubicBezTo>
                <a:cubicBezTo>
                  <a:pt x="21600" y="3628"/>
                  <a:pt x="16764" y="0"/>
                  <a:pt x="10800" y="0"/>
                </a:cubicBezTo>
                <a:cubicBezTo>
                  <a:pt x="4835" y="0"/>
                  <a:pt x="0" y="3628"/>
                  <a:pt x="0" y="8105"/>
                </a:cubicBezTo>
                <a:cubicBezTo>
                  <a:pt x="0" y="10568"/>
                  <a:pt x="1493" y="12898"/>
                  <a:pt x="4057" y="14436"/>
                </a:cubicBezTo>
                <a:lnTo>
                  <a:pt x="10766" y="21600"/>
                </a:lnTo>
                <a:close/>
              </a:path>
            </a:pathLst>
          </a:custGeom>
          <a:solidFill>
            <a:srgbClr val="CCCC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/>
              <a:t>Business Proposal?</a:t>
            </a:r>
            <a:endParaRPr lang="en-US" altLang="en-US" sz="1800"/>
          </a:p>
        </p:txBody>
      </p:sp>
      <p:sp>
        <p:nvSpPr>
          <p:cNvPr id="40973" name="PubOvalCallout">
            <a:extLst>
              <a:ext uri="{FF2B5EF4-FFF2-40B4-BE49-F238E27FC236}">
                <a16:creationId xmlns:a16="http://schemas.microsoft.com/office/drawing/2014/main" id="{DD009F3D-2A5D-C5AB-79AA-8F6F8A7A83C3}"/>
              </a:ext>
            </a:extLst>
          </p:cNvPr>
          <p:cNvSpPr>
            <a:spLocks noEditPoints="1" noChangeArrowheads="1"/>
          </p:cNvSpPr>
          <p:nvPr/>
        </p:nvSpPr>
        <p:spPr bwMode="auto">
          <a:xfrm>
            <a:off x="1473200" y="1476375"/>
            <a:ext cx="1871663" cy="1600200"/>
          </a:xfrm>
          <a:custGeom>
            <a:avLst/>
            <a:gdLst>
              <a:gd name="T0" fmla="*/ 2147483646 w 21600"/>
              <a:gd name="T1" fmla="*/ 0 h 21600"/>
              <a:gd name="T2" fmla="*/ 0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2147483646 w 21600"/>
              <a:gd name="T9" fmla="*/ 2147483646 h 216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3163 w 21600"/>
              <a:gd name="T16" fmla="*/ 2374 h 21600"/>
              <a:gd name="T17" fmla="*/ 18437 w 21600"/>
              <a:gd name="T18" fmla="*/ 13836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10766" y="21600"/>
                </a:moveTo>
                <a:lnTo>
                  <a:pt x="9590" y="16158"/>
                </a:lnTo>
                <a:cubicBezTo>
                  <a:pt x="9991" y="16192"/>
                  <a:pt x="10395" y="16210"/>
                  <a:pt x="10800" y="16210"/>
                </a:cubicBezTo>
                <a:cubicBezTo>
                  <a:pt x="16764" y="16210"/>
                  <a:pt x="21600" y="12581"/>
                  <a:pt x="21600" y="8105"/>
                </a:cubicBezTo>
                <a:cubicBezTo>
                  <a:pt x="21600" y="3628"/>
                  <a:pt x="16764" y="0"/>
                  <a:pt x="10800" y="0"/>
                </a:cubicBezTo>
                <a:cubicBezTo>
                  <a:pt x="4835" y="0"/>
                  <a:pt x="0" y="3628"/>
                  <a:pt x="0" y="8105"/>
                </a:cubicBezTo>
                <a:cubicBezTo>
                  <a:pt x="0" y="10568"/>
                  <a:pt x="1493" y="12898"/>
                  <a:pt x="4057" y="14436"/>
                </a:cubicBezTo>
                <a:lnTo>
                  <a:pt x="10766" y="21600"/>
                </a:lnTo>
                <a:close/>
              </a:path>
            </a:pathLst>
          </a:custGeom>
          <a:solidFill>
            <a:srgbClr val="CCCC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/>
              <a:t>Type of Product?</a:t>
            </a:r>
            <a:endParaRPr lang="en-US" altLang="en-US" sz="1800"/>
          </a:p>
        </p:txBody>
      </p:sp>
      <p:sp>
        <p:nvSpPr>
          <p:cNvPr id="40974" name="PubOvalCallout">
            <a:extLst>
              <a:ext uri="{FF2B5EF4-FFF2-40B4-BE49-F238E27FC236}">
                <a16:creationId xmlns:a16="http://schemas.microsoft.com/office/drawing/2014/main" id="{6A956F0F-A9CA-3610-6F00-1CE293A6431A}"/>
              </a:ext>
            </a:extLst>
          </p:cNvPr>
          <p:cNvSpPr>
            <a:spLocks noEditPoints="1" noChangeArrowheads="1"/>
          </p:cNvSpPr>
          <p:nvPr/>
        </p:nvSpPr>
        <p:spPr bwMode="auto">
          <a:xfrm>
            <a:off x="2124075" y="2636838"/>
            <a:ext cx="1828800" cy="1600200"/>
          </a:xfrm>
          <a:custGeom>
            <a:avLst/>
            <a:gdLst>
              <a:gd name="T0" fmla="*/ 2147483646 w 21600"/>
              <a:gd name="T1" fmla="*/ 0 h 21600"/>
              <a:gd name="T2" fmla="*/ 0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2147483646 w 21600"/>
              <a:gd name="T9" fmla="*/ 2147483646 h 216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3163 w 21600"/>
              <a:gd name="T16" fmla="*/ 2374 h 21600"/>
              <a:gd name="T17" fmla="*/ 18437 w 21600"/>
              <a:gd name="T18" fmla="*/ 13836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10766" y="21600"/>
                </a:moveTo>
                <a:lnTo>
                  <a:pt x="9590" y="16158"/>
                </a:lnTo>
                <a:cubicBezTo>
                  <a:pt x="9991" y="16192"/>
                  <a:pt x="10395" y="16210"/>
                  <a:pt x="10800" y="16210"/>
                </a:cubicBezTo>
                <a:cubicBezTo>
                  <a:pt x="16764" y="16210"/>
                  <a:pt x="21600" y="12581"/>
                  <a:pt x="21600" y="8105"/>
                </a:cubicBezTo>
                <a:cubicBezTo>
                  <a:pt x="21600" y="3628"/>
                  <a:pt x="16764" y="0"/>
                  <a:pt x="10800" y="0"/>
                </a:cubicBezTo>
                <a:cubicBezTo>
                  <a:pt x="4835" y="0"/>
                  <a:pt x="0" y="3628"/>
                  <a:pt x="0" y="8105"/>
                </a:cubicBezTo>
                <a:cubicBezTo>
                  <a:pt x="0" y="10568"/>
                  <a:pt x="1493" y="12898"/>
                  <a:pt x="4057" y="14436"/>
                </a:cubicBezTo>
                <a:lnTo>
                  <a:pt x="10766" y="21600"/>
                </a:lnTo>
                <a:close/>
              </a:path>
            </a:pathLst>
          </a:custGeom>
          <a:solidFill>
            <a:srgbClr val="CCCC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/>
              <a:t>Current Financial Position?</a:t>
            </a:r>
            <a:endParaRPr lang="en-US" altLang="en-US" sz="1800"/>
          </a:p>
        </p:txBody>
      </p:sp>
      <p:sp>
        <p:nvSpPr>
          <p:cNvPr id="40975" name="PubOvalCallout">
            <a:extLst>
              <a:ext uri="{FF2B5EF4-FFF2-40B4-BE49-F238E27FC236}">
                <a16:creationId xmlns:a16="http://schemas.microsoft.com/office/drawing/2014/main" id="{4A04663C-5111-5784-CB45-21A399CBE5DA}"/>
              </a:ext>
            </a:extLst>
          </p:cNvPr>
          <p:cNvSpPr>
            <a:spLocks noEditPoints="1" noChangeArrowheads="1"/>
          </p:cNvSpPr>
          <p:nvPr/>
        </p:nvSpPr>
        <p:spPr bwMode="auto">
          <a:xfrm>
            <a:off x="539750" y="3716338"/>
            <a:ext cx="2232025" cy="1600200"/>
          </a:xfrm>
          <a:custGeom>
            <a:avLst/>
            <a:gdLst>
              <a:gd name="T0" fmla="*/ 2147483646 w 21600"/>
              <a:gd name="T1" fmla="*/ 0 h 21600"/>
              <a:gd name="T2" fmla="*/ 0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2147483646 w 21600"/>
              <a:gd name="T9" fmla="*/ 2147483646 h 216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3163 w 21600"/>
              <a:gd name="T16" fmla="*/ 2374 h 21600"/>
              <a:gd name="T17" fmla="*/ 18437 w 21600"/>
              <a:gd name="T18" fmla="*/ 13836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10766" y="21600"/>
                </a:moveTo>
                <a:lnTo>
                  <a:pt x="9590" y="16158"/>
                </a:lnTo>
                <a:cubicBezTo>
                  <a:pt x="9991" y="16192"/>
                  <a:pt x="10395" y="16210"/>
                  <a:pt x="10800" y="16210"/>
                </a:cubicBezTo>
                <a:cubicBezTo>
                  <a:pt x="16764" y="16210"/>
                  <a:pt x="21600" y="12581"/>
                  <a:pt x="21600" y="8105"/>
                </a:cubicBezTo>
                <a:cubicBezTo>
                  <a:pt x="21600" y="3628"/>
                  <a:pt x="16764" y="0"/>
                  <a:pt x="10800" y="0"/>
                </a:cubicBezTo>
                <a:cubicBezTo>
                  <a:pt x="4835" y="0"/>
                  <a:pt x="0" y="3628"/>
                  <a:pt x="0" y="8105"/>
                </a:cubicBezTo>
                <a:cubicBezTo>
                  <a:pt x="0" y="10568"/>
                  <a:pt x="1493" y="12898"/>
                  <a:pt x="4057" y="14436"/>
                </a:cubicBezTo>
                <a:lnTo>
                  <a:pt x="10766" y="21600"/>
                </a:lnTo>
                <a:close/>
              </a:path>
            </a:pathLst>
          </a:custGeom>
          <a:solidFill>
            <a:srgbClr val="CCCC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/>
              <a:t>Financial Projections?</a:t>
            </a:r>
            <a:endParaRPr lang="en-US" altLang="en-US" sz="1800"/>
          </a:p>
        </p:txBody>
      </p:sp>
      <p:sp>
        <p:nvSpPr>
          <p:cNvPr id="40976" name="PubOvalCallout">
            <a:extLst>
              <a:ext uri="{FF2B5EF4-FFF2-40B4-BE49-F238E27FC236}">
                <a16:creationId xmlns:a16="http://schemas.microsoft.com/office/drawing/2014/main" id="{03EA50EC-D003-5539-F9FA-898E5B7E44AD}"/>
              </a:ext>
            </a:extLst>
          </p:cNvPr>
          <p:cNvSpPr>
            <a:spLocks noEditPoints="1" noChangeArrowheads="1"/>
          </p:cNvSpPr>
          <p:nvPr/>
        </p:nvSpPr>
        <p:spPr bwMode="auto">
          <a:xfrm>
            <a:off x="2555875" y="4437063"/>
            <a:ext cx="2447925" cy="1600200"/>
          </a:xfrm>
          <a:custGeom>
            <a:avLst/>
            <a:gdLst>
              <a:gd name="T0" fmla="*/ 2147483646 w 21600"/>
              <a:gd name="T1" fmla="*/ 0 h 21600"/>
              <a:gd name="T2" fmla="*/ 0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2147483646 w 21600"/>
              <a:gd name="T9" fmla="*/ 2147483646 h 216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3163 w 21600"/>
              <a:gd name="T16" fmla="*/ 2374 h 21600"/>
              <a:gd name="T17" fmla="*/ 18437 w 21600"/>
              <a:gd name="T18" fmla="*/ 13836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10766" y="21600"/>
                </a:moveTo>
                <a:lnTo>
                  <a:pt x="9590" y="16158"/>
                </a:lnTo>
                <a:cubicBezTo>
                  <a:pt x="9991" y="16192"/>
                  <a:pt x="10395" y="16210"/>
                  <a:pt x="10800" y="16210"/>
                </a:cubicBezTo>
                <a:cubicBezTo>
                  <a:pt x="16764" y="16210"/>
                  <a:pt x="21600" y="12581"/>
                  <a:pt x="21600" y="8105"/>
                </a:cubicBezTo>
                <a:cubicBezTo>
                  <a:pt x="21600" y="3628"/>
                  <a:pt x="16764" y="0"/>
                  <a:pt x="10800" y="0"/>
                </a:cubicBezTo>
                <a:cubicBezTo>
                  <a:pt x="4835" y="0"/>
                  <a:pt x="0" y="3628"/>
                  <a:pt x="0" y="8105"/>
                </a:cubicBezTo>
                <a:cubicBezTo>
                  <a:pt x="0" y="10568"/>
                  <a:pt x="1493" y="12898"/>
                  <a:pt x="4057" y="14436"/>
                </a:cubicBezTo>
                <a:lnTo>
                  <a:pt x="10766" y="21600"/>
                </a:lnTo>
                <a:close/>
              </a:path>
            </a:pathLst>
          </a:custGeom>
          <a:solidFill>
            <a:srgbClr val="CCCC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/>
              <a:t>Nature of the Market/Sales forecast?</a:t>
            </a:r>
            <a:endParaRPr lang="en-US" altLang="en-US" sz="1800"/>
          </a:p>
        </p:txBody>
      </p:sp>
    </p:spTree>
    <p:custDataLst>
      <p:tags r:id="rId1"/>
    </p:custDataLst>
  </p:cSld>
  <p:clrMapOvr>
    <a:masterClrMapping/>
  </p:clrMapOvr>
  <p:transition spd="slow" advTm="14363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0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0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0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0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0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0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09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70" grpId="0" animBg="1"/>
      <p:bldP spid="40971" grpId="0" animBg="1"/>
      <p:bldP spid="40972" grpId="0" animBg="1"/>
      <p:bldP spid="40973" grpId="0" animBg="1"/>
      <p:bldP spid="40974" grpId="0" animBg="1"/>
      <p:bldP spid="40975" grpId="0" animBg="1"/>
      <p:bldP spid="4097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>
            <a:extLst>
              <a:ext uri="{FF2B5EF4-FFF2-40B4-BE49-F238E27FC236}">
                <a16:creationId xmlns:a16="http://schemas.microsoft.com/office/drawing/2014/main" id="{C5F9D62F-ED43-8E35-2E05-539EC5EAA9A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6375" y="549275"/>
            <a:ext cx="8015288" cy="914400"/>
          </a:xfrm>
        </p:spPr>
        <p:txBody>
          <a:bodyPr/>
          <a:lstStyle/>
          <a:p>
            <a:pPr eaLnBrk="1" hangingPunct="1"/>
            <a:r>
              <a:rPr lang="en-GB" altLang="en-US" sz="2400" b="1">
                <a:solidFill>
                  <a:schemeClr val="tx1"/>
                </a:solidFill>
              </a:rPr>
              <a:t>Banks Use this Information to…</a:t>
            </a:r>
            <a:endParaRPr lang="en-US" altLang="en-US" sz="2400" b="1">
              <a:solidFill>
                <a:schemeClr val="tx1"/>
              </a:solidFill>
            </a:endParaRPr>
          </a:p>
        </p:txBody>
      </p:sp>
      <p:sp>
        <p:nvSpPr>
          <p:cNvPr id="46083" name="Rectangle 3">
            <a:extLst>
              <a:ext uri="{FF2B5EF4-FFF2-40B4-BE49-F238E27FC236}">
                <a16:creationId xmlns:a16="http://schemas.microsoft.com/office/drawing/2014/main" id="{E5C49145-BBAF-410A-EAC4-529B60B22B7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09600" y="2133600"/>
            <a:ext cx="7924800" cy="44196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GB" altLang="en-US" sz="2400"/>
              <a:t>Determine who qualifies for lending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400"/>
              <a:t>Determine what interest rate they will lend at</a:t>
            </a:r>
          </a:p>
          <a:p>
            <a:pPr eaLnBrk="1" hangingPunct="1">
              <a:lnSpc>
                <a:spcPct val="80000"/>
              </a:lnSpc>
            </a:pPr>
            <a:endParaRPr lang="en-GB" altLang="en-US" sz="2400"/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GB" altLang="en-US" sz="2400">
                <a:solidFill>
                  <a:srgbClr val="FF0000"/>
                </a:solidFill>
              </a:rPr>
              <a:t>INTEREST RATE </a:t>
            </a:r>
            <a:r>
              <a:rPr lang="en-GB" altLang="en-US" sz="2400"/>
              <a:t>- cost of borrowing money (reward for savings)</a:t>
            </a:r>
            <a:r>
              <a:rPr lang="en-US" altLang="en-US" sz="2400"/>
              <a:t> </a:t>
            </a:r>
            <a:r>
              <a:rPr lang="en-GB" altLang="en-US" sz="2400"/>
              <a:t> 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en-GB" altLang="en-US" sz="2400"/>
          </a:p>
          <a:p>
            <a:pPr eaLnBrk="1" hangingPunct="1">
              <a:lnSpc>
                <a:spcPct val="80000"/>
              </a:lnSpc>
            </a:pPr>
            <a:r>
              <a:rPr lang="en-GB" altLang="en-US" sz="2400"/>
              <a:t>What credit limit to set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400"/>
              <a:t>Banks also use this information to determine which customers are likely to bring in the most revenue</a:t>
            </a:r>
            <a:endParaRPr lang="en-US" altLang="en-US" sz="2400"/>
          </a:p>
        </p:txBody>
      </p:sp>
    </p:spTree>
  </p:cSld>
  <p:clrMapOvr>
    <a:masterClrMapping/>
  </p:clrMapOvr>
  <p:transition spd="slow" advTm="35141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>
            <a:extLst>
              <a:ext uri="{FF2B5EF4-FFF2-40B4-BE49-F238E27FC236}">
                <a16:creationId xmlns:a16="http://schemas.microsoft.com/office/drawing/2014/main" id="{415831E8-183F-BAC4-E558-FAFE50B388A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62088" y="582613"/>
            <a:ext cx="8013700" cy="914400"/>
          </a:xfrm>
        </p:spPr>
        <p:txBody>
          <a:bodyPr/>
          <a:lstStyle/>
          <a:p>
            <a:pPr eaLnBrk="1" hangingPunct="1"/>
            <a:r>
              <a:rPr lang="en-GB" altLang="en-US" sz="2400" b="1">
                <a:solidFill>
                  <a:schemeClr val="tx1"/>
                </a:solidFill>
              </a:rPr>
              <a:t>Security</a:t>
            </a:r>
            <a:endParaRPr lang="en-US" altLang="en-US" sz="2400" b="1">
              <a:solidFill>
                <a:schemeClr val="tx1"/>
              </a:solidFill>
            </a:endParaRPr>
          </a:p>
        </p:txBody>
      </p:sp>
      <p:sp>
        <p:nvSpPr>
          <p:cNvPr id="41987" name="Rectangle 3">
            <a:extLst>
              <a:ext uri="{FF2B5EF4-FFF2-40B4-BE49-F238E27FC236}">
                <a16:creationId xmlns:a16="http://schemas.microsoft.com/office/drawing/2014/main" id="{B0F77642-E3F3-B7B0-8865-D3D533FBDDC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09600" y="2011363"/>
            <a:ext cx="7923213" cy="441960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GB" altLang="en-US" sz="2400" b="1" u="sng">
                <a:solidFill>
                  <a:schemeClr val="folHlink"/>
                </a:solidFill>
              </a:rPr>
              <a:t>SECURITY</a:t>
            </a:r>
            <a:r>
              <a:rPr lang="en-GB" altLang="en-US" sz="2400"/>
              <a:t> – Something that acts as 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GB" altLang="en-US" sz="2400"/>
              <a:t>assurance to a lender that it will get its 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GB" altLang="en-US" sz="2400"/>
              <a:t>money back if a business is unable to 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GB" altLang="en-US" sz="2400"/>
              <a:t>pay back money it has borrowed. 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GB" altLang="en-US" sz="2400"/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GB" altLang="en-US" sz="2400"/>
              <a:t>If the business fails to repay the loan, the bank – as 			holder of the deeds – is legally entitled to 		sell the factory or office in order to recover 		any amount outstanding on the loan.</a:t>
            </a:r>
            <a:endParaRPr lang="en-US" altLang="en-US" sz="2400" b="1" u="sng">
              <a:solidFill>
                <a:schemeClr val="folHlink"/>
              </a:solidFill>
            </a:endParaRPr>
          </a:p>
        </p:txBody>
      </p:sp>
      <p:pic>
        <p:nvPicPr>
          <p:cNvPr id="41988" name="Picture 4">
            <a:extLst>
              <a:ext uri="{FF2B5EF4-FFF2-40B4-BE49-F238E27FC236}">
                <a16:creationId xmlns:a16="http://schemas.microsoft.com/office/drawing/2014/main" id="{94B9EC45-046E-703D-D43F-488B6EF4B8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4221163"/>
            <a:ext cx="1554162" cy="1728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989" name="Picture 5">
            <a:extLst>
              <a:ext uri="{FF2B5EF4-FFF2-40B4-BE49-F238E27FC236}">
                <a16:creationId xmlns:a16="http://schemas.microsoft.com/office/drawing/2014/main" id="{0A11DF8E-E9EF-C263-F584-32939A9D97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1773238"/>
            <a:ext cx="1728787" cy="2303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custDataLst>
      <p:tags r:id="rId1"/>
    </p:custDataLst>
  </p:cSld>
  <p:clrMapOvr>
    <a:masterClrMapping/>
  </p:clrMapOvr>
  <p:transition spd="slow" advTm="6125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41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>
            <a:extLst>
              <a:ext uri="{FF2B5EF4-FFF2-40B4-BE49-F238E27FC236}">
                <a16:creationId xmlns:a16="http://schemas.microsoft.com/office/drawing/2014/main" id="{AF433D3D-C598-1096-25FE-E3FCCB8872F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47813" y="647700"/>
            <a:ext cx="8015287" cy="914400"/>
          </a:xfrm>
        </p:spPr>
        <p:txBody>
          <a:bodyPr/>
          <a:lstStyle/>
          <a:p>
            <a:pPr eaLnBrk="1" hangingPunct="1"/>
            <a:r>
              <a:rPr lang="en-GB" altLang="en-US" sz="2400" b="1">
                <a:solidFill>
                  <a:schemeClr val="tx1"/>
                </a:solidFill>
              </a:rPr>
              <a:t>Other External Short-term Finance</a:t>
            </a:r>
            <a:endParaRPr lang="en-US" altLang="en-US" sz="2400" b="1">
              <a:solidFill>
                <a:schemeClr val="tx1"/>
              </a:solidFill>
            </a:endParaRPr>
          </a:p>
        </p:txBody>
      </p:sp>
      <p:sp>
        <p:nvSpPr>
          <p:cNvPr id="48131" name="Rectangle 3">
            <a:extLst>
              <a:ext uri="{FF2B5EF4-FFF2-40B4-BE49-F238E27FC236}">
                <a16:creationId xmlns:a16="http://schemas.microsoft.com/office/drawing/2014/main" id="{4B96BB12-4B0F-E211-1622-D60B9BBC1CBC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365250" y="1562100"/>
            <a:ext cx="7310438" cy="132397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GB" altLang="en-US" sz="1800" b="1" u="sng">
                <a:solidFill>
                  <a:schemeClr val="folHlink"/>
                </a:solidFill>
              </a:rPr>
              <a:t>HIRE PURCHASE</a:t>
            </a:r>
            <a:r>
              <a:rPr lang="en-GB" altLang="en-US" sz="1800"/>
              <a:t> – Pay for an item in instalments, to a hire company, over a set period of time. The item is being hired until the last payment is made.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GB" altLang="en-US" sz="1800"/>
              <a:t> </a:t>
            </a:r>
            <a:endParaRPr lang="en-US" altLang="en-US" sz="1800" b="1" u="sng">
              <a:solidFill>
                <a:schemeClr val="folHlink"/>
              </a:solidFill>
            </a:endParaRPr>
          </a:p>
        </p:txBody>
      </p:sp>
      <p:graphicFrame>
        <p:nvGraphicFramePr>
          <p:cNvPr id="49156" name="Group 4">
            <a:extLst>
              <a:ext uri="{FF2B5EF4-FFF2-40B4-BE49-F238E27FC236}">
                <a16:creationId xmlns:a16="http://schemas.microsoft.com/office/drawing/2014/main" id="{95520804-A2E7-EFA2-C4A7-856C26ED8650}"/>
              </a:ext>
            </a:extLst>
          </p:cNvPr>
          <p:cNvGraphicFramePr>
            <a:graphicFrameLocks noGrp="1"/>
          </p:cNvGraphicFramePr>
          <p:nvPr>
            <p:ph sz="half" idx="2"/>
          </p:nvPr>
        </p:nvGraphicFramePr>
        <p:xfrm>
          <a:off x="468313" y="2565400"/>
          <a:ext cx="8207375" cy="3292546"/>
        </p:xfrm>
        <a:graphic>
          <a:graphicData uri="http://schemas.openxmlformats.org/drawingml/2006/table">
            <a:tbl>
              <a:tblPr/>
              <a:tblGrid>
                <a:gridCol w="41045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028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8141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800" b="0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Advantages</a:t>
                      </a:r>
                      <a:endParaRPr kumimoji="0" lang="en-US" altLang="en-US" sz="2800" b="0" i="0" u="sng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800" b="0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Disadvantages</a:t>
                      </a:r>
                      <a:endParaRPr kumimoji="0" lang="en-US" altLang="en-US" sz="2800" b="0" i="0" u="sng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6751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Large sum of money does not have to be found at once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High interest is often charged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88676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Spread payment over a period of time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Item doesn’t belong to the business until the end of the term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8141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Improved cash flow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GB" alt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 advTm="35498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>
            <a:extLst>
              <a:ext uri="{FF2B5EF4-FFF2-40B4-BE49-F238E27FC236}">
                <a16:creationId xmlns:a16="http://schemas.microsoft.com/office/drawing/2014/main" id="{BE14720C-C3B0-BC23-D5FD-38D9DC4FF82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03350" y="554038"/>
            <a:ext cx="8015288" cy="914400"/>
          </a:xfrm>
        </p:spPr>
        <p:txBody>
          <a:bodyPr/>
          <a:lstStyle/>
          <a:p>
            <a:pPr eaLnBrk="1" hangingPunct="1"/>
            <a:r>
              <a:rPr lang="en-GB" altLang="en-US" sz="2400" b="1">
                <a:solidFill>
                  <a:schemeClr val="tx1"/>
                </a:solidFill>
              </a:rPr>
              <a:t>Internal Short-term Finance</a:t>
            </a:r>
            <a:endParaRPr lang="en-US" altLang="en-US" sz="2400" b="1">
              <a:solidFill>
                <a:schemeClr val="tx1"/>
              </a:solidFill>
            </a:endParaRPr>
          </a:p>
        </p:txBody>
      </p:sp>
      <p:sp>
        <p:nvSpPr>
          <p:cNvPr id="49155" name="Rectangle 3">
            <a:extLst>
              <a:ext uri="{FF2B5EF4-FFF2-40B4-BE49-F238E27FC236}">
                <a16:creationId xmlns:a16="http://schemas.microsoft.com/office/drawing/2014/main" id="{FA15FCBF-556B-CCC9-2234-AD0A9F36A654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574675" y="1989138"/>
            <a:ext cx="7994650" cy="1108075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GB" altLang="en-US" sz="2400" b="1" u="sng">
                <a:solidFill>
                  <a:schemeClr val="folHlink"/>
                </a:solidFill>
              </a:rPr>
              <a:t>TRADE CREDIT</a:t>
            </a:r>
            <a:r>
              <a:rPr lang="en-GB" altLang="en-US" sz="2400"/>
              <a:t> - Items are bought from suppliers on a </a:t>
            </a:r>
            <a:r>
              <a:rPr lang="en-GB" altLang="en-US" sz="2400" b="1">
                <a:solidFill>
                  <a:srgbClr val="FF0000"/>
                </a:solidFill>
              </a:rPr>
              <a:t>‘buy now pay later’</a:t>
            </a:r>
            <a:r>
              <a:rPr lang="en-GB" altLang="en-US" sz="2400"/>
              <a:t> basis. 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GB" altLang="en-US" sz="2400"/>
          </a:p>
        </p:txBody>
      </p:sp>
      <p:graphicFrame>
        <p:nvGraphicFramePr>
          <p:cNvPr id="44062" name="Group 30">
            <a:extLst>
              <a:ext uri="{FF2B5EF4-FFF2-40B4-BE49-F238E27FC236}">
                <a16:creationId xmlns:a16="http://schemas.microsoft.com/office/drawing/2014/main" id="{239A9147-64EB-ECF9-769D-284924FDE093}"/>
              </a:ext>
            </a:extLst>
          </p:cNvPr>
          <p:cNvGraphicFramePr>
            <a:graphicFrameLocks noGrp="1"/>
          </p:cNvGraphicFramePr>
          <p:nvPr>
            <p:ph sz="half" idx="2"/>
          </p:nvPr>
        </p:nvGraphicFramePr>
        <p:xfrm>
          <a:off x="755650" y="2767013"/>
          <a:ext cx="7632700" cy="3281594"/>
        </p:xfrm>
        <a:graphic>
          <a:graphicData uri="http://schemas.openxmlformats.org/drawingml/2006/table">
            <a:tbl>
              <a:tblPr/>
              <a:tblGrid>
                <a:gridCol w="3816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163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3845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800" b="0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Advantages</a:t>
                      </a:r>
                      <a:endParaRPr kumimoji="0" lang="en-US" altLang="en-US" sz="2800" b="0" i="0" u="sng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9" marR="91439" marT="45704" marB="457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800" b="0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Disadvantages</a:t>
                      </a:r>
                      <a:endParaRPr kumimoji="0" lang="en-US" altLang="en-US" sz="2800" b="0" i="0" u="sng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9" marR="91439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71452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Gives the business more cash to use in the immediate future</a:t>
                      </a: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9" marR="91439" marT="45704" marB="457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Can only be used to buy certain goods</a:t>
                      </a: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9" marR="91439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71452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Does not incur interest charges</a:t>
                      </a: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9" marR="91439" marT="45704" marB="457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Bills usually have to be settled within 30,60 or 90 days</a:t>
                      </a:r>
                      <a:endParaRPr kumimoji="0" lang="en-US" alt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9" marR="91439" marT="45704" marB="457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 advTm="55823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>
            <a:extLst>
              <a:ext uri="{FF2B5EF4-FFF2-40B4-BE49-F238E27FC236}">
                <a16:creationId xmlns:a16="http://schemas.microsoft.com/office/drawing/2014/main" id="{1789BCB8-A8AF-95EE-A521-739FB278CAB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331640" y="1022692"/>
            <a:ext cx="8015288" cy="914400"/>
          </a:xfrm>
        </p:spPr>
        <p:txBody>
          <a:bodyPr/>
          <a:lstStyle/>
          <a:p>
            <a:pPr eaLnBrk="1" hangingPunct="1"/>
            <a:r>
              <a:rPr lang="en-GB" altLang="en-US" sz="2400" b="1" dirty="0">
                <a:solidFill>
                  <a:schemeClr val="tx1"/>
                </a:solidFill>
              </a:rPr>
              <a:t>Medium-term Finance</a:t>
            </a:r>
            <a:endParaRPr lang="en-US" altLang="en-US" sz="2400" b="1" dirty="0">
              <a:solidFill>
                <a:schemeClr val="tx1"/>
              </a:solidFill>
            </a:endParaRPr>
          </a:p>
        </p:txBody>
      </p:sp>
      <p:sp>
        <p:nvSpPr>
          <p:cNvPr id="50179" name="Rectangle 3">
            <a:extLst>
              <a:ext uri="{FF2B5EF4-FFF2-40B4-BE49-F238E27FC236}">
                <a16:creationId xmlns:a16="http://schemas.microsoft.com/office/drawing/2014/main" id="{29AC2398-2DD4-A9B3-3592-D566FE259DC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09600" y="1844675"/>
            <a:ext cx="7924800" cy="4419600"/>
          </a:xfrm>
        </p:spPr>
        <p:txBody>
          <a:bodyPr/>
          <a:lstStyle/>
          <a:p>
            <a:pPr eaLnBrk="1" hangingPunct="1"/>
            <a:r>
              <a:rPr lang="en-GB" altLang="en-US" sz="2800" b="1" u="sng">
                <a:solidFill>
                  <a:schemeClr val="folHlink"/>
                </a:solidFill>
              </a:rPr>
              <a:t>Medium-term Finance</a:t>
            </a:r>
            <a:r>
              <a:rPr lang="en-GB" altLang="en-US" sz="2800"/>
              <a:t> is normally thought of as being for between 3 – 10 years. 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GB" altLang="en-US" sz="2800"/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GB" altLang="en-US" sz="2800"/>
              <a:t>Purpose of obtaining medium term finance:</a:t>
            </a:r>
          </a:p>
          <a:p>
            <a:pPr eaLnBrk="1" hangingPunct="1"/>
            <a:r>
              <a:rPr lang="en-GB" altLang="en-US" sz="2800"/>
              <a:t>Replace expensive equipment</a:t>
            </a:r>
          </a:p>
          <a:p>
            <a:pPr eaLnBrk="1" hangingPunct="1"/>
            <a:r>
              <a:rPr lang="en-GB" altLang="en-US" sz="2800"/>
              <a:t>To expand</a:t>
            </a:r>
          </a:p>
          <a:p>
            <a:pPr eaLnBrk="1" hangingPunct="1"/>
            <a:r>
              <a:rPr lang="en-GB" altLang="en-US" sz="2800"/>
              <a:t>Convert persistent overdraft into 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GB" altLang="en-US" sz="2800"/>
              <a:t>	formal medium-term loan</a:t>
            </a:r>
            <a:endParaRPr lang="en-US" altLang="en-US" sz="2800"/>
          </a:p>
        </p:txBody>
      </p:sp>
      <p:pic>
        <p:nvPicPr>
          <p:cNvPr id="50180" name="Picture 4" descr="MC900323115[1]">
            <a:extLst>
              <a:ext uri="{FF2B5EF4-FFF2-40B4-BE49-F238E27FC236}">
                <a16:creationId xmlns:a16="http://schemas.microsoft.com/office/drawing/2014/main" id="{C011A217-7008-EC8C-21C2-4560E59F32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3716338"/>
            <a:ext cx="1595438" cy="215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891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>
            <a:extLst>
              <a:ext uri="{FF2B5EF4-FFF2-40B4-BE49-F238E27FC236}">
                <a16:creationId xmlns:a16="http://schemas.microsoft.com/office/drawing/2014/main" id="{91E0C3FF-BD91-201B-1FF1-3B35226DAB1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331640" y="1189037"/>
            <a:ext cx="8015287" cy="914400"/>
          </a:xfrm>
        </p:spPr>
        <p:txBody>
          <a:bodyPr/>
          <a:lstStyle/>
          <a:p>
            <a:pPr eaLnBrk="1" hangingPunct="1"/>
            <a:r>
              <a:rPr lang="en-GB" altLang="en-US" sz="2400" b="1" dirty="0">
                <a:solidFill>
                  <a:schemeClr val="tx1"/>
                </a:solidFill>
              </a:rPr>
              <a:t>Sources of Medium-term Finance</a:t>
            </a:r>
            <a:endParaRPr lang="en-US" altLang="en-US" sz="2400" b="1" dirty="0">
              <a:solidFill>
                <a:schemeClr val="tx1"/>
              </a:solidFill>
            </a:endParaRPr>
          </a:p>
        </p:txBody>
      </p:sp>
      <p:sp>
        <p:nvSpPr>
          <p:cNvPr id="51203" name="Rectangle 3">
            <a:extLst>
              <a:ext uri="{FF2B5EF4-FFF2-40B4-BE49-F238E27FC236}">
                <a16:creationId xmlns:a16="http://schemas.microsoft.com/office/drawing/2014/main" id="{220E550C-E89A-F056-D418-9FAAD23B97E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09600" y="1939925"/>
            <a:ext cx="7924800" cy="441960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GB" altLang="en-US"/>
              <a:t>Various different forms of medium-term finance are available to a business: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GB" altLang="en-US"/>
          </a:p>
          <a:p>
            <a:pPr eaLnBrk="1" hangingPunct="1"/>
            <a:r>
              <a:rPr lang="en-GB" altLang="en-US"/>
              <a:t>Medium-term Loan</a:t>
            </a:r>
          </a:p>
          <a:p>
            <a:pPr eaLnBrk="1" hangingPunct="1"/>
            <a:r>
              <a:rPr lang="en-GB" altLang="en-US"/>
              <a:t>Hire purchase </a:t>
            </a:r>
          </a:p>
          <a:p>
            <a:pPr eaLnBrk="1" hangingPunct="1"/>
            <a:r>
              <a:rPr lang="en-GB" altLang="en-US"/>
              <a:t>Leasing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GB" altLang="en-US"/>
          </a:p>
          <a:p>
            <a:pPr eaLnBrk="1" hangingPunct="1">
              <a:buFont typeface="Wingdings" panose="05000000000000000000" pitchFamily="2" charset="2"/>
              <a:buNone/>
            </a:pPr>
            <a:endParaRPr lang="en-US" altLang="en-US"/>
          </a:p>
        </p:txBody>
      </p:sp>
      <p:pic>
        <p:nvPicPr>
          <p:cNvPr id="51204" name="Picture 5" descr="MC900440380[1]">
            <a:extLst>
              <a:ext uri="{FF2B5EF4-FFF2-40B4-BE49-F238E27FC236}">
                <a16:creationId xmlns:a16="http://schemas.microsoft.com/office/drawing/2014/main" id="{273338CA-8C8A-508F-DAE6-DE10DE0AF1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4221163"/>
            <a:ext cx="1447800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05" name="Picture 6" descr="MC900437685[1]">
            <a:extLst>
              <a:ext uri="{FF2B5EF4-FFF2-40B4-BE49-F238E27FC236}">
                <a16:creationId xmlns:a16="http://schemas.microsoft.com/office/drawing/2014/main" id="{35EFF853-C483-5D9B-20D1-241CD181E4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4149725"/>
            <a:ext cx="1182688" cy="137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06" name="Picture 7" descr="MC900432618[1]">
            <a:extLst>
              <a:ext uri="{FF2B5EF4-FFF2-40B4-BE49-F238E27FC236}">
                <a16:creationId xmlns:a16="http://schemas.microsoft.com/office/drawing/2014/main" id="{07170364-6404-B97B-9BFC-1E84FF261B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4221163"/>
            <a:ext cx="698500" cy="141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7" name="Text Box 10">
            <a:extLst>
              <a:ext uri="{FF2B5EF4-FFF2-40B4-BE49-F238E27FC236}">
                <a16:creationId xmlns:a16="http://schemas.microsoft.com/office/drawing/2014/main" id="{C3E13F9D-4865-62C2-80C8-FA3D2DAD1B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03800" y="5445125"/>
            <a:ext cx="32400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1800"/>
              <a:t>EXTERNAL MEDIUM-TERM FINANCE</a:t>
            </a:r>
            <a:endParaRPr lang="en-US" altLang="en-US" sz="1800"/>
          </a:p>
        </p:txBody>
      </p:sp>
    </p:spTree>
  </p:cSld>
  <p:clrMapOvr>
    <a:masterClrMapping/>
  </p:clrMapOvr>
  <p:transition spd="slow" advTm="13286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>
            <a:extLst>
              <a:ext uri="{FF2B5EF4-FFF2-40B4-BE49-F238E27FC236}">
                <a16:creationId xmlns:a16="http://schemas.microsoft.com/office/drawing/2014/main" id="{37CDD6E7-ED69-D0AB-E1BC-93419B753AC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03648" y="1018922"/>
            <a:ext cx="8015288" cy="914400"/>
          </a:xfrm>
        </p:spPr>
        <p:txBody>
          <a:bodyPr/>
          <a:lstStyle/>
          <a:p>
            <a:pPr eaLnBrk="1" hangingPunct="1"/>
            <a:r>
              <a:rPr lang="en-GB" altLang="en-US" sz="2400" b="1" dirty="0">
                <a:solidFill>
                  <a:schemeClr val="tx1"/>
                </a:solidFill>
              </a:rPr>
              <a:t>External Medium-term Finance</a:t>
            </a:r>
            <a:endParaRPr lang="en-US" altLang="en-US" sz="2400" b="1" dirty="0">
              <a:solidFill>
                <a:schemeClr val="tx1"/>
              </a:solidFill>
            </a:endParaRPr>
          </a:p>
        </p:txBody>
      </p:sp>
      <p:sp>
        <p:nvSpPr>
          <p:cNvPr id="52227" name="Rectangle 3">
            <a:extLst>
              <a:ext uri="{FF2B5EF4-FFF2-40B4-BE49-F238E27FC236}">
                <a16:creationId xmlns:a16="http://schemas.microsoft.com/office/drawing/2014/main" id="{426C6054-AAB3-9F31-40B4-D920893D79A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68313" y="1916113"/>
            <a:ext cx="7924800" cy="44196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GB" altLang="en-US" sz="2400" b="1" u="sng">
                <a:solidFill>
                  <a:schemeClr val="folHlink"/>
                </a:solidFill>
              </a:rPr>
              <a:t>MEDIUM-TERM LOAN</a:t>
            </a:r>
            <a:r>
              <a:rPr lang="en-GB" altLang="en-US" sz="2400"/>
              <a:t> - An amount of money is borrowed from the bank, then repaid (with interest) over a set period of time (3 – 10 years).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GB" altLang="en-US" sz="2400"/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GB" altLang="en-US" sz="2400"/>
              <a:t>The </a:t>
            </a:r>
            <a:r>
              <a:rPr lang="en-GB" altLang="en-US" sz="2400" b="1">
                <a:solidFill>
                  <a:srgbClr val="FF0000"/>
                </a:solidFill>
              </a:rPr>
              <a:t>rate of interest</a:t>
            </a:r>
            <a:r>
              <a:rPr lang="en-GB" altLang="en-US" sz="2400"/>
              <a:t> charged is </a:t>
            </a:r>
            <a:r>
              <a:rPr lang="en-GB" altLang="en-US" sz="2400" b="1">
                <a:solidFill>
                  <a:srgbClr val="FF0000"/>
                </a:solidFill>
              </a:rPr>
              <a:t>particularly important!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GB" altLang="en-US" sz="2400" b="1">
              <a:solidFill>
                <a:srgbClr val="FF0000"/>
              </a:solidFill>
            </a:endParaRP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GB" altLang="en-US" sz="2400"/>
              <a:t>The rate of interest payable on a medium-term loan depends on: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400"/>
              <a:t>How much is borrowed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400"/>
              <a:t>How long the money is wanted for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400"/>
              <a:t>The security that is provided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GB" altLang="en-US" sz="2400" b="1">
              <a:solidFill>
                <a:srgbClr val="FF0000"/>
              </a:solidFill>
            </a:endParaRP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US" altLang="en-US" sz="2400" b="1" u="sng">
              <a:solidFill>
                <a:schemeClr val="folHlink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 advTm="3696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2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522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522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522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522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>
            <a:extLst>
              <a:ext uri="{FF2B5EF4-FFF2-40B4-BE49-F238E27FC236}">
                <a16:creationId xmlns:a16="http://schemas.microsoft.com/office/drawing/2014/main" id="{18CABB3E-D08B-CD70-1C37-EEC017B19F0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59632" y="1225296"/>
            <a:ext cx="8015288" cy="914400"/>
          </a:xfrm>
        </p:spPr>
        <p:txBody>
          <a:bodyPr/>
          <a:lstStyle/>
          <a:p>
            <a:pPr eaLnBrk="1" hangingPunct="1"/>
            <a:r>
              <a:rPr lang="en-GB" altLang="en-US" sz="2400" b="1" dirty="0">
                <a:solidFill>
                  <a:schemeClr val="tx1"/>
                </a:solidFill>
              </a:rPr>
              <a:t>Continued…</a:t>
            </a:r>
            <a:endParaRPr lang="en-US" altLang="en-US" sz="2400" b="1" dirty="0">
              <a:solidFill>
                <a:schemeClr val="tx1"/>
              </a:solidFill>
            </a:endParaRPr>
          </a:p>
        </p:txBody>
      </p:sp>
      <p:sp>
        <p:nvSpPr>
          <p:cNvPr id="53251" name="Rectangle 3">
            <a:extLst>
              <a:ext uri="{FF2B5EF4-FFF2-40B4-BE49-F238E27FC236}">
                <a16:creationId xmlns:a16="http://schemas.microsoft.com/office/drawing/2014/main" id="{0DD6F0F1-1389-AAB0-6BD9-2DE728050B8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68313" y="1916113"/>
            <a:ext cx="7924800" cy="441960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GB" altLang="en-US" sz="2800"/>
              <a:t>Businesses have the option to choose either a </a:t>
            </a:r>
            <a:r>
              <a:rPr lang="en-GB" altLang="en-US" sz="2800" b="1">
                <a:solidFill>
                  <a:srgbClr val="FF0000"/>
                </a:solidFill>
              </a:rPr>
              <a:t>variable rate</a:t>
            </a:r>
            <a:r>
              <a:rPr lang="en-GB" altLang="en-US" sz="2800"/>
              <a:t> or a </a:t>
            </a:r>
            <a:r>
              <a:rPr lang="en-GB" altLang="en-US" sz="2800" b="1">
                <a:solidFill>
                  <a:srgbClr val="FF0000"/>
                </a:solidFill>
              </a:rPr>
              <a:t>fixed rate loan</a:t>
            </a:r>
            <a:r>
              <a:rPr lang="en-GB" altLang="en-US" sz="2800" b="1"/>
              <a:t>.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GB" altLang="en-US" sz="2800" b="1">
              <a:solidFill>
                <a:srgbClr val="FF0000"/>
              </a:solidFill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GB" altLang="en-US" sz="2800" b="1" u="sng">
                <a:solidFill>
                  <a:schemeClr val="folHlink"/>
                </a:solidFill>
              </a:rPr>
              <a:t>VARIABLE RATE</a:t>
            </a:r>
            <a:r>
              <a:rPr lang="en-GB" altLang="en-US" sz="2800">
                <a:solidFill>
                  <a:schemeClr val="folHlink"/>
                </a:solidFill>
              </a:rPr>
              <a:t> </a:t>
            </a:r>
            <a:r>
              <a:rPr lang="en-GB" altLang="en-US" sz="2800"/>
              <a:t>–</a:t>
            </a:r>
            <a:r>
              <a:rPr lang="en-GB" altLang="en-US" sz="2800">
                <a:solidFill>
                  <a:schemeClr val="folHlink"/>
                </a:solidFill>
              </a:rPr>
              <a:t> </a:t>
            </a:r>
            <a:r>
              <a:rPr lang="en-GB" altLang="en-US" sz="2800"/>
              <a:t>interest varies with whatever decisions the Bank of England make with regard to interest rates.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GB" altLang="en-US" sz="2800"/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GB" altLang="en-US" sz="2800" b="1" u="sng">
                <a:solidFill>
                  <a:schemeClr val="folHlink"/>
                </a:solidFill>
              </a:rPr>
              <a:t>FIXED RATE</a:t>
            </a:r>
            <a:r>
              <a:rPr lang="en-GB" altLang="en-US" sz="2800"/>
              <a:t> – interest is fixed for the duration of the loan.</a:t>
            </a:r>
            <a:endParaRPr lang="en-US" altLang="en-US" sz="2800" b="1" u="sng">
              <a:solidFill>
                <a:schemeClr val="folHlink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 advTm="5214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3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532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>
            <a:extLst>
              <a:ext uri="{FF2B5EF4-FFF2-40B4-BE49-F238E27FC236}">
                <a16:creationId xmlns:a16="http://schemas.microsoft.com/office/drawing/2014/main" id="{9920F92A-5C79-2726-8F00-71E8790687C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6375" y="595313"/>
            <a:ext cx="8015288" cy="914400"/>
          </a:xfrm>
        </p:spPr>
        <p:txBody>
          <a:bodyPr/>
          <a:lstStyle/>
          <a:p>
            <a:pPr eaLnBrk="1" hangingPunct="1"/>
            <a:r>
              <a:rPr lang="en-GB" altLang="en-US" sz="2400" b="1">
                <a:solidFill>
                  <a:schemeClr val="tx1"/>
                </a:solidFill>
              </a:rPr>
              <a:t>Continued…</a:t>
            </a:r>
            <a:endParaRPr lang="en-US" altLang="en-US" sz="2400" b="1">
              <a:solidFill>
                <a:schemeClr val="tx1"/>
              </a:solidFill>
            </a:endParaRPr>
          </a:p>
        </p:txBody>
      </p:sp>
      <p:graphicFrame>
        <p:nvGraphicFramePr>
          <p:cNvPr id="54311" name="Group 39">
            <a:extLst>
              <a:ext uri="{FF2B5EF4-FFF2-40B4-BE49-F238E27FC236}">
                <a16:creationId xmlns:a16="http://schemas.microsoft.com/office/drawing/2014/main" id="{32B8FEAB-9459-95BD-8528-22E9BF114436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077913" y="2133600"/>
          <a:ext cx="6988176" cy="3711661"/>
        </p:xfrm>
        <a:graphic>
          <a:graphicData uri="http://schemas.openxmlformats.org/drawingml/2006/table">
            <a:tbl>
              <a:tblPr/>
              <a:tblGrid>
                <a:gridCol w="34940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940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0280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800" b="0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Advantages</a:t>
                      </a:r>
                      <a:endParaRPr kumimoji="0" lang="en-US" altLang="en-US" sz="2800" b="0" i="0" u="sng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9991" marR="89991" marT="46789" marB="4678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800" b="0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Disadvantages</a:t>
                      </a:r>
                      <a:endParaRPr kumimoji="0" lang="en-US" altLang="en-US" sz="2800" b="0" i="0" u="sng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9991" marR="89991" marT="46789" marB="467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51865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Fixed Rate: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Char char="l"/>
                        <a:tabLst/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Know what repayment costs are going to be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Char char="l"/>
                        <a:tabLst/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Financial planning is easier</a:t>
                      </a:r>
                      <a:endParaRPr kumimoji="0" lang="en-US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9991" marR="89991" marT="46789" marB="4678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Fixed Rate: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Char char="l"/>
                        <a:tabLst/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If the rate falls still have to pay the higher fixed rate</a:t>
                      </a:r>
                      <a:endParaRPr kumimoji="0" lang="en-US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9991" marR="89991" marT="46789" marB="467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39430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Variable Rate: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Char char="l"/>
                        <a:tabLst/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If the rate falls business pays the new lower rate</a:t>
                      </a:r>
                      <a:endParaRPr kumimoji="0" lang="en-US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9991" marR="89991" marT="46789" marB="4678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Variable Rate: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Char char="l"/>
                        <a:tabLst/>
                      </a:pPr>
                      <a:r>
                        <a:rPr kumimoji="0" lang="en-GB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Don’t now what repayment costs are going to be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Char char="l"/>
                        <a:tabLst/>
                      </a:pPr>
                      <a:r>
                        <a:rPr kumimoji="0" lang="en-GB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Financial planning is more difficult</a:t>
                      </a:r>
                      <a:endParaRPr kumimoji="0" lang="en-US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9991" marR="89991" marT="46789" marB="467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 advTm="31944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>
            <a:extLst>
              <a:ext uri="{FF2B5EF4-FFF2-40B4-BE49-F238E27FC236}">
                <a16:creationId xmlns:a16="http://schemas.microsoft.com/office/drawing/2014/main" id="{9C521BAE-1020-10BF-E4C3-033B253873D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03648" y="993865"/>
            <a:ext cx="8015288" cy="914400"/>
          </a:xfrm>
        </p:spPr>
        <p:txBody>
          <a:bodyPr/>
          <a:lstStyle/>
          <a:p>
            <a:pPr eaLnBrk="1" hangingPunct="1"/>
            <a:r>
              <a:rPr lang="en-GB" altLang="en-US" sz="2400" b="1" dirty="0">
                <a:solidFill>
                  <a:schemeClr val="tx1"/>
                </a:solidFill>
              </a:rPr>
              <a:t>Continued…</a:t>
            </a:r>
            <a:endParaRPr lang="en-US" altLang="en-US" sz="2400" b="1" dirty="0">
              <a:solidFill>
                <a:schemeClr val="tx1"/>
              </a:solidFill>
            </a:endParaRP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F1EFCDE5-3533-6903-7844-2C99BDE5101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95288" y="1916113"/>
            <a:ext cx="7924800" cy="441960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GB" altLang="en-US" b="1" u="sng">
                <a:solidFill>
                  <a:schemeClr val="folHlink"/>
                </a:solidFill>
              </a:rPr>
              <a:t>HIRE PURCHASE</a:t>
            </a:r>
            <a:r>
              <a:rPr lang="en-GB" altLang="en-US"/>
              <a:t> – Mentioned before - can also be medium-term finance.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GB" altLang="en-US"/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GB" altLang="en-US" b="1" u="sng">
                <a:solidFill>
                  <a:schemeClr val="folHlink"/>
                </a:solidFill>
              </a:rPr>
              <a:t>LEASING</a:t>
            </a:r>
            <a:r>
              <a:rPr lang="en-GB" altLang="en-US"/>
              <a:t> – Pay instalments over a set period of time to rent an item – business </a:t>
            </a:r>
            <a:r>
              <a:rPr lang="en-GB" altLang="en-US" b="1">
                <a:solidFill>
                  <a:srgbClr val="FF0000"/>
                </a:solidFill>
              </a:rPr>
              <a:t>never actually owns 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GB" altLang="en-US" b="1">
                <a:solidFill>
                  <a:srgbClr val="FF0000"/>
                </a:solidFill>
              </a:rPr>
              <a:t>	the item!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GB" altLang="en-US"/>
              <a:t> </a:t>
            </a:r>
            <a:endParaRPr lang="en-US" altLang="en-US" b="1" u="sng">
              <a:solidFill>
                <a:schemeClr val="folHlink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 advTm="901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6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56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7A9D8FF6-EB31-8CEC-4F67-552271AEA1E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03350" y="661988"/>
            <a:ext cx="8015288" cy="914400"/>
          </a:xfrm>
        </p:spPr>
        <p:txBody>
          <a:bodyPr/>
          <a:lstStyle/>
          <a:p>
            <a:pPr eaLnBrk="1" hangingPunct="1"/>
            <a:r>
              <a:rPr lang="en-GB" altLang="en-US" sz="2400" b="1">
                <a:solidFill>
                  <a:schemeClr val="tx1"/>
                </a:solidFill>
              </a:rPr>
              <a:t>Continued…</a:t>
            </a:r>
            <a:endParaRPr lang="en-US" altLang="en-US" sz="2400" b="1">
              <a:solidFill>
                <a:schemeClr val="tx1"/>
              </a:solidFill>
            </a:endParaRPr>
          </a:p>
        </p:txBody>
      </p:sp>
      <p:graphicFrame>
        <p:nvGraphicFramePr>
          <p:cNvPr id="57384" name="Group 40">
            <a:extLst>
              <a:ext uri="{FF2B5EF4-FFF2-40B4-BE49-F238E27FC236}">
                <a16:creationId xmlns:a16="http://schemas.microsoft.com/office/drawing/2014/main" id="{FA423909-CAD1-70F3-B888-0089E507D1B6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547813" y="1573213"/>
          <a:ext cx="6842126" cy="4218327"/>
        </p:xfrm>
        <a:graphic>
          <a:graphicData uri="http://schemas.openxmlformats.org/drawingml/2006/table">
            <a:tbl>
              <a:tblPr/>
              <a:tblGrid>
                <a:gridCol w="34210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210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51382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8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Advantages</a:t>
                      </a:r>
                      <a:endParaRPr kumimoji="0" lang="en-US" altLang="en-US" sz="2800" b="1" i="0" u="sng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9992" marR="89992" marT="46776" marB="4677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8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Disadvantages</a:t>
                      </a:r>
                      <a:endParaRPr kumimoji="0" lang="en-US" altLang="en-US" sz="2800" b="1" i="0" u="sng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9992" marR="89992" marT="46776" marB="4677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90705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Large sum of money does not have to be found at once</a:t>
                      </a: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9992" marR="89992" marT="46776" marB="4677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High interest is often charged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9992" marR="89992" marT="46776" marB="4677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4987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Spread payment over a period of time</a:t>
                      </a: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9992" marR="89992" marT="46776" marB="4677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Item doesn’t belong to the business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9992" marR="89992" marT="46776" marB="4677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0209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Improved cash flow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9992" marR="89992" marT="46776" marB="4677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GB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9992" marR="89992" marT="46776" marB="4677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90705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Leasing company is responsible for maintenance of item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9992" marR="89992" marT="46776" marB="4677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GB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9992" marR="89992" marT="46776" marB="4677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 advTm="39207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>
            <a:extLst>
              <a:ext uri="{FF2B5EF4-FFF2-40B4-BE49-F238E27FC236}">
                <a16:creationId xmlns:a16="http://schemas.microsoft.com/office/drawing/2014/main" id="{363273EA-6B9A-0990-8122-86AF14912AD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47813" y="576263"/>
            <a:ext cx="8015287" cy="914400"/>
          </a:xfrm>
        </p:spPr>
        <p:txBody>
          <a:bodyPr/>
          <a:lstStyle/>
          <a:p>
            <a:pPr eaLnBrk="1" hangingPunct="1"/>
            <a:r>
              <a:rPr lang="en-GB" altLang="en-US" sz="2400" b="1">
                <a:solidFill>
                  <a:schemeClr val="tx1"/>
                </a:solidFill>
              </a:rPr>
              <a:t>Long-term Finance</a:t>
            </a:r>
            <a:endParaRPr lang="en-US" altLang="en-US" sz="2400" b="1">
              <a:solidFill>
                <a:schemeClr val="tx1"/>
              </a:solidFill>
            </a:endParaRPr>
          </a:p>
        </p:txBody>
      </p:sp>
      <p:sp>
        <p:nvSpPr>
          <p:cNvPr id="57347" name="Rectangle 3">
            <a:extLst>
              <a:ext uri="{FF2B5EF4-FFF2-40B4-BE49-F238E27FC236}">
                <a16:creationId xmlns:a16="http://schemas.microsoft.com/office/drawing/2014/main" id="{8EBDCAE1-56A7-91F6-978C-5BCE5D93CBE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95288" y="1844675"/>
            <a:ext cx="7924800" cy="4419600"/>
          </a:xfrm>
        </p:spPr>
        <p:txBody>
          <a:bodyPr/>
          <a:lstStyle/>
          <a:p>
            <a:pPr eaLnBrk="1" hangingPunct="1"/>
            <a:r>
              <a:rPr lang="en-GB" altLang="en-US" b="1" u="sng">
                <a:solidFill>
                  <a:schemeClr val="folHlink"/>
                </a:solidFill>
              </a:rPr>
              <a:t>Long-term finance</a:t>
            </a:r>
            <a:r>
              <a:rPr lang="en-GB" altLang="en-US"/>
              <a:t> is usually thought of as being for periods in excess of 10 years.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GB" altLang="en-US"/>
          </a:p>
          <a:p>
            <a:pPr eaLnBrk="1" hangingPunct="1"/>
            <a:r>
              <a:rPr lang="en-GB" altLang="en-US"/>
              <a:t>This Finance is for securing the resources for </a:t>
            </a:r>
            <a:r>
              <a:rPr lang="en-GB" altLang="en-US" b="1">
                <a:solidFill>
                  <a:srgbClr val="FF0000"/>
                </a:solidFill>
              </a:rPr>
              <a:t>long-term 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GB" altLang="en-US" b="1">
                <a:solidFill>
                  <a:srgbClr val="FF0000"/>
                </a:solidFill>
              </a:rPr>
              <a:t>	growth</a:t>
            </a:r>
            <a:r>
              <a:rPr lang="en-GB" altLang="en-US"/>
              <a:t>. </a:t>
            </a:r>
            <a:endParaRPr lang="en-US" altLang="en-US"/>
          </a:p>
        </p:txBody>
      </p:sp>
      <p:pic>
        <p:nvPicPr>
          <p:cNvPr id="57348" name="Picture 4">
            <a:extLst>
              <a:ext uri="{FF2B5EF4-FFF2-40B4-BE49-F238E27FC236}">
                <a16:creationId xmlns:a16="http://schemas.microsoft.com/office/drawing/2014/main" id="{631DB918-6F8C-FDF0-92FB-2BFD83F784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4365625"/>
            <a:ext cx="2592388" cy="154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16576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>
            <a:extLst>
              <a:ext uri="{FF2B5EF4-FFF2-40B4-BE49-F238E27FC236}">
                <a16:creationId xmlns:a16="http://schemas.microsoft.com/office/drawing/2014/main" id="{38FD86C9-56B2-31B4-094A-9B93F5EBAC7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6375" y="685800"/>
            <a:ext cx="8015288" cy="914400"/>
          </a:xfrm>
        </p:spPr>
        <p:txBody>
          <a:bodyPr/>
          <a:lstStyle/>
          <a:p>
            <a:pPr eaLnBrk="1" hangingPunct="1"/>
            <a:r>
              <a:rPr lang="en-GB" altLang="en-US" sz="2400" b="1">
                <a:solidFill>
                  <a:schemeClr val="tx1"/>
                </a:solidFill>
              </a:rPr>
              <a:t>Sources of Long-term Finance</a:t>
            </a:r>
            <a:endParaRPr lang="en-US" altLang="en-US" sz="2400" b="1">
              <a:solidFill>
                <a:schemeClr val="tx1"/>
              </a:solidFill>
            </a:endParaRPr>
          </a:p>
        </p:txBody>
      </p:sp>
      <p:sp>
        <p:nvSpPr>
          <p:cNvPr id="61443" name="Rectangle 3">
            <a:extLst>
              <a:ext uri="{FF2B5EF4-FFF2-40B4-BE49-F238E27FC236}">
                <a16:creationId xmlns:a16="http://schemas.microsoft.com/office/drawing/2014/main" id="{9C39259D-8829-AE7A-688A-D0B96EB057F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23850" y="1989138"/>
            <a:ext cx="7924800" cy="441960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GB" altLang="en-US" sz="2400" b="1">
                <a:solidFill>
                  <a:srgbClr val="FF0000"/>
                </a:solidFill>
              </a:rPr>
              <a:t>For the long-term</a:t>
            </a:r>
            <a:r>
              <a:rPr lang="en-GB" altLang="en-US" sz="2400"/>
              <a:t>, a business essentially has the choice of raising finance by </a:t>
            </a:r>
            <a:r>
              <a:rPr lang="en-GB" altLang="en-US" sz="2400" b="1">
                <a:solidFill>
                  <a:srgbClr val="FF0000"/>
                </a:solidFill>
              </a:rPr>
              <a:t>borrowing</a:t>
            </a:r>
            <a:r>
              <a:rPr lang="en-GB" altLang="en-US" sz="2400"/>
              <a:t> or through the </a:t>
            </a:r>
            <a:r>
              <a:rPr lang="en-GB" altLang="en-US" sz="2400" b="1">
                <a:solidFill>
                  <a:srgbClr val="FF0000"/>
                </a:solidFill>
              </a:rPr>
              <a:t>issue of shares</a:t>
            </a:r>
            <a:r>
              <a:rPr lang="en-GB" altLang="en-US" sz="2400"/>
              <a:t>.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GB" altLang="en-US" sz="2400"/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GB" altLang="en-US" sz="2400" b="1"/>
              <a:t>Sources of Long-term Finance:</a:t>
            </a:r>
          </a:p>
          <a:p>
            <a:pPr eaLnBrk="1" hangingPunct="1"/>
            <a:r>
              <a:rPr lang="en-GB" altLang="en-US" sz="2400"/>
              <a:t>Long-term loans		 </a:t>
            </a:r>
            <a:r>
              <a:rPr lang="en-GB" altLang="en-US" sz="2400" b="1"/>
              <a:t>(External)</a:t>
            </a:r>
            <a:endParaRPr lang="en-GB" altLang="en-US" sz="2400"/>
          </a:p>
          <a:p>
            <a:pPr eaLnBrk="1" hangingPunct="1"/>
            <a:r>
              <a:rPr lang="en-GB" altLang="en-US" sz="2400"/>
              <a:t>Issue of shares		</a:t>
            </a:r>
            <a:endParaRPr lang="en-GB" altLang="en-US" sz="2400" b="1"/>
          </a:p>
          <a:p>
            <a:pPr eaLnBrk="1" hangingPunct="1"/>
            <a:r>
              <a:rPr lang="en-GB" altLang="en-US" sz="2400"/>
              <a:t>Sale and leaseback	</a:t>
            </a:r>
            <a:r>
              <a:rPr lang="en-GB" altLang="en-US" sz="2400" b="1"/>
              <a:t>(Internal)</a:t>
            </a:r>
            <a:endParaRPr lang="en-GB" altLang="en-US" sz="2400"/>
          </a:p>
          <a:p>
            <a:pPr eaLnBrk="1" hangingPunct="1"/>
            <a:r>
              <a:rPr lang="en-GB" altLang="en-US" sz="2400"/>
              <a:t>Retained profit</a:t>
            </a:r>
            <a:endParaRPr lang="en-US" altLang="en-US" sz="2400"/>
          </a:p>
        </p:txBody>
      </p:sp>
      <p:pic>
        <p:nvPicPr>
          <p:cNvPr id="58372" name="Picture 4">
            <a:extLst>
              <a:ext uri="{FF2B5EF4-FFF2-40B4-BE49-F238E27FC236}">
                <a16:creationId xmlns:a16="http://schemas.microsoft.com/office/drawing/2014/main" id="{A2DDCDAB-AA04-1224-3CC3-BF6751934A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2924175"/>
            <a:ext cx="2559050" cy="275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8373" name="Line 5">
            <a:extLst>
              <a:ext uri="{FF2B5EF4-FFF2-40B4-BE49-F238E27FC236}">
                <a16:creationId xmlns:a16="http://schemas.microsoft.com/office/drawing/2014/main" id="{72FE26B3-946F-1FC4-F415-7B27BCC32C90}"/>
              </a:ext>
            </a:extLst>
          </p:cNvPr>
          <p:cNvSpPr>
            <a:spLocks noChangeShapeType="1"/>
          </p:cNvSpPr>
          <p:nvPr/>
        </p:nvSpPr>
        <p:spPr bwMode="auto">
          <a:xfrm>
            <a:off x="3708400" y="3860800"/>
            <a:ext cx="503238" cy="0"/>
          </a:xfrm>
          <a:prstGeom prst="line">
            <a:avLst/>
          </a:prstGeom>
          <a:noFill/>
          <a:ln>
            <a:noFill/>
          </a:ln>
          <a:effectLst>
            <a:outerShdw dist="107763" dir="2700000" algn="ctr" rotWithShape="0">
              <a:srgbClr val="808080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endParaRPr lang="en-US"/>
          </a:p>
        </p:txBody>
      </p:sp>
      <p:sp>
        <p:nvSpPr>
          <p:cNvPr id="58374" name="Line 6">
            <a:extLst>
              <a:ext uri="{FF2B5EF4-FFF2-40B4-BE49-F238E27FC236}">
                <a16:creationId xmlns:a16="http://schemas.microsoft.com/office/drawing/2014/main" id="{D8DA65FF-E82D-5AE9-ED5D-B96D5B821993}"/>
              </a:ext>
            </a:extLst>
          </p:cNvPr>
          <p:cNvSpPr>
            <a:spLocks noChangeShapeType="1"/>
          </p:cNvSpPr>
          <p:nvPr/>
        </p:nvSpPr>
        <p:spPr bwMode="auto">
          <a:xfrm>
            <a:off x="3851275" y="3860800"/>
            <a:ext cx="360363" cy="0"/>
          </a:xfrm>
          <a:prstGeom prst="line">
            <a:avLst/>
          </a:prstGeom>
          <a:noFill/>
          <a:ln>
            <a:noFill/>
          </a:ln>
          <a:effectLst>
            <a:outerShdw dist="107763" dir="2700000" algn="ctr" rotWithShape="0">
              <a:srgbClr val="808080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 type="triangle" w="med" len="med"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endParaRPr lang="en-US"/>
          </a:p>
        </p:txBody>
      </p:sp>
      <p:sp>
        <p:nvSpPr>
          <p:cNvPr id="58375" name="Line 7">
            <a:extLst>
              <a:ext uri="{FF2B5EF4-FFF2-40B4-BE49-F238E27FC236}">
                <a16:creationId xmlns:a16="http://schemas.microsoft.com/office/drawing/2014/main" id="{9E6F4761-A9E6-D0AA-7CDA-1F85BE751984}"/>
              </a:ext>
            </a:extLst>
          </p:cNvPr>
          <p:cNvSpPr>
            <a:spLocks noChangeShapeType="1"/>
          </p:cNvSpPr>
          <p:nvPr/>
        </p:nvSpPr>
        <p:spPr bwMode="auto">
          <a:xfrm>
            <a:off x="3851275" y="3860800"/>
            <a:ext cx="360363" cy="0"/>
          </a:xfrm>
          <a:prstGeom prst="line">
            <a:avLst/>
          </a:prstGeom>
          <a:noFill/>
          <a:ln>
            <a:noFill/>
          </a:ln>
          <a:effectLst>
            <a:outerShdw dist="107763" dir="2700000" algn="ctr" rotWithShape="0">
              <a:srgbClr val="808080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endParaRPr lang="en-US"/>
          </a:p>
        </p:txBody>
      </p:sp>
    </p:spTree>
    <p:custDataLst>
      <p:tags r:id="rId1"/>
    </p:custDataLst>
  </p:cSld>
  <p:clrMapOvr>
    <a:masterClrMapping/>
  </p:clrMapOvr>
  <p:transition spd="slow" advTm="2560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14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14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614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614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>
            <a:extLst>
              <a:ext uri="{FF2B5EF4-FFF2-40B4-BE49-F238E27FC236}">
                <a16:creationId xmlns:a16="http://schemas.microsoft.com/office/drawing/2014/main" id="{71D10A54-972D-AB49-4F2A-A7FC7F705E1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6375" y="661988"/>
            <a:ext cx="8015288" cy="914400"/>
          </a:xfrm>
        </p:spPr>
        <p:txBody>
          <a:bodyPr/>
          <a:lstStyle/>
          <a:p>
            <a:pPr eaLnBrk="1" hangingPunct="1"/>
            <a:r>
              <a:rPr lang="en-GB" altLang="en-US" sz="2400" b="1">
                <a:solidFill>
                  <a:schemeClr val="tx1"/>
                </a:solidFill>
              </a:rPr>
              <a:t>External Long-term Finance</a:t>
            </a:r>
            <a:endParaRPr lang="en-US" altLang="en-US" sz="2400" b="1">
              <a:solidFill>
                <a:schemeClr val="tx1"/>
              </a:solidFill>
            </a:endParaRPr>
          </a:p>
        </p:txBody>
      </p:sp>
      <p:sp>
        <p:nvSpPr>
          <p:cNvPr id="62467" name="Rectangle 3">
            <a:extLst>
              <a:ext uri="{FF2B5EF4-FFF2-40B4-BE49-F238E27FC236}">
                <a16:creationId xmlns:a16="http://schemas.microsoft.com/office/drawing/2014/main" id="{6AE111BF-2EFF-C756-4705-99CB9E2AC47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23850" y="1989138"/>
            <a:ext cx="7924800" cy="441960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GB" altLang="en-US" sz="2800" b="1" u="sng">
                <a:solidFill>
                  <a:schemeClr val="folHlink"/>
                </a:solidFill>
              </a:rPr>
              <a:t>LONG-TERM LOAN</a:t>
            </a:r>
            <a:r>
              <a:rPr lang="en-GB" altLang="en-US" sz="2800"/>
              <a:t> - </a:t>
            </a:r>
            <a:r>
              <a:rPr lang="en-GB" altLang="en-US" sz="2000"/>
              <a:t>An amount of money is borrowed from the bank, then repaid (with interest) over a set period of time (10 years +).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GB" altLang="en-US" sz="2000"/>
          </a:p>
          <a:p>
            <a:pPr eaLnBrk="1" hangingPunct="1"/>
            <a:r>
              <a:rPr lang="en-GB" altLang="en-US" sz="2000"/>
              <a:t>Used for </a:t>
            </a:r>
            <a:r>
              <a:rPr lang="en-GB" altLang="en-US" sz="2000" b="1">
                <a:solidFill>
                  <a:srgbClr val="FF0000"/>
                </a:solidFill>
              </a:rPr>
              <a:t>expensive</a:t>
            </a:r>
            <a:r>
              <a:rPr lang="en-GB" altLang="en-US" sz="2000"/>
              <a:t> pieces of </a:t>
            </a:r>
            <a:r>
              <a:rPr lang="en-GB" altLang="en-US" sz="2000" b="1">
                <a:solidFill>
                  <a:srgbClr val="FF0000"/>
                </a:solidFill>
              </a:rPr>
              <a:t>machinery</a:t>
            </a:r>
          </a:p>
          <a:p>
            <a:pPr eaLnBrk="1" hangingPunct="1"/>
            <a:r>
              <a:rPr lang="en-GB" altLang="en-US" sz="2000"/>
              <a:t>Loans for buildings – </a:t>
            </a:r>
            <a:r>
              <a:rPr lang="en-GB" altLang="en-US" sz="2000" b="1">
                <a:solidFill>
                  <a:srgbClr val="FF0000"/>
                </a:solidFill>
              </a:rPr>
              <a:t>mortgages</a:t>
            </a:r>
          </a:p>
          <a:p>
            <a:pPr eaLnBrk="1" hangingPunct="1"/>
            <a:r>
              <a:rPr lang="en-GB" altLang="en-US" sz="2000"/>
              <a:t>Variable Rate or Fixed Rate</a:t>
            </a:r>
          </a:p>
          <a:p>
            <a:pPr eaLnBrk="1" hangingPunct="1"/>
            <a:r>
              <a:rPr lang="en-GB" altLang="en-US" sz="2000" b="1">
                <a:solidFill>
                  <a:srgbClr val="FF0000"/>
                </a:solidFill>
              </a:rPr>
              <a:t>Fixed Rate</a:t>
            </a:r>
            <a:r>
              <a:rPr lang="en-GB" altLang="en-US" sz="2000"/>
              <a:t> – not fixed for whole length of the loan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GB" altLang="en-US" sz="2000"/>
          </a:p>
          <a:p>
            <a:pPr algn="ctr" eaLnBrk="1" hangingPunct="1">
              <a:buFont typeface="Wingdings" panose="05000000000000000000" pitchFamily="2" charset="2"/>
              <a:buNone/>
            </a:pPr>
            <a:r>
              <a:rPr lang="en-GB" altLang="en-US" sz="2000" b="1" u="sng">
                <a:solidFill>
                  <a:srgbClr val="FF0000"/>
                </a:solidFill>
              </a:rPr>
              <a:t>Advantages and Disadvantages as before!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US" altLang="en-US" sz="2800" b="1" u="sng">
              <a:solidFill>
                <a:srgbClr val="FF0000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 advTm="4208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2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24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624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>
            <a:extLst>
              <a:ext uri="{FF2B5EF4-FFF2-40B4-BE49-F238E27FC236}">
                <a16:creationId xmlns:a16="http://schemas.microsoft.com/office/drawing/2014/main" id="{B8471CFA-D83B-334E-6F76-26CD44B3237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03350" y="661988"/>
            <a:ext cx="8015288" cy="914400"/>
          </a:xfrm>
        </p:spPr>
        <p:txBody>
          <a:bodyPr/>
          <a:lstStyle/>
          <a:p>
            <a:pPr eaLnBrk="1" hangingPunct="1"/>
            <a:r>
              <a:rPr lang="en-GB" altLang="en-US" sz="2400" b="1">
                <a:solidFill>
                  <a:schemeClr val="tx1"/>
                </a:solidFill>
              </a:rPr>
              <a:t>Continued…</a:t>
            </a:r>
            <a:endParaRPr lang="en-US" altLang="en-US" sz="2400" b="1">
              <a:solidFill>
                <a:schemeClr val="tx1"/>
              </a:solidFill>
            </a:endParaRPr>
          </a:p>
        </p:txBody>
      </p:sp>
      <p:sp>
        <p:nvSpPr>
          <p:cNvPr id="63491" name="Rectangle 3">
            <a:extLst>
              <a:ext uri="{FF2B5EF4-FFF2-40B4-BE49-F238E27FC236}">
                <a16:creationId xmlns:a16="http://schemas.microsoft.com/office/drawing/2014/main" id="{DDE5D04D-65EE-1DE5-71BD-CDC52D78D80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39750" y="1989138"/>
            <a:ext cx="7924800" cy="441960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GB" altLang="en-US" sz="2400" b="1" u="sng">
                <a:solidFill>
                  <a:schemeClr val="folHlink"/>
                </a:solidFill>
              </a:rPr>
              <a:t>ISSUE OF SHARES</a:t>
            </a:r>
            <a:r>
              <a:rPr lang="en-GB" altLang="en-US" sz="2400"/>
              <a:t> - A share in the business is sold to an individual or another business - also know as equity finance. This money then used to purchase new assets.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GB" altLang="en-US" sz="2400"/>
          </a:p>
          <a:p>
            <a:pPr eaLnBrk="1" hangingPunct="1"/>
            <a:r>
              <a:rPr lang="en-GB" altLang="en-US" sz="2400"/>
              <a:t>Shareholders are entitled to a dividend (share of company profits)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GB" altLang="en-US" sz="2400" b="1" u="sng">
              <a:solidFill>
                <a:schemeClr val="folHlink"/>
              </a:solidFill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GB" altLang="en-US" sz="2400" b="1" u="sng">
                <a:solidFill>
                  <a:schemeClr val="folHlink"/>
                </a:solidFill>
              </a:rPr>
              <a:t>RIGHTS ISSUE</a:t>
            </a:r>
            <a:r>
              <a:rPr lang="en-GB" altLang="en-US" sz="2400"/>
              <a:t> – When a company issues more shares. </a:t>
            </a:r>
            <a:endParaRPr lang="en-GB" altLang="en-US" sz="2400" b="1" u="sng">
              <a:solidFill>
                <a:schemeClr val="folHlink"/>
              </a:solidFill>
            </a:endParaRPr>
          </a:p>
          <a:p>
            <a:pPr eaLnBrk="1" hangingPunct="1"/>
            <a:endParaRPr lang="en-GB" altLang="en-US" sz="2400"/>
          </a:p>
          <a:p>
            <a:pPr eaLnBrk="1" hangingPunct="1">
              <a:buFont typeface="Wingdings" panose="05000000000000000000" pitchFamily="2" charset="2"/>
              <a:buNone/>
            </a:pPr>
            <a:endParaRPr lang="en-GB" altLang="en-US" sz="2400"/>
          </a:p>
        </p:txBody>
      </p:sp>
    </p:spTree>
    <p:custDataLst>
      <p:tags r:id="rId1"/>
    </p:custDataLst>
  </p:cSld>
  <p:clrMapOvr>
    <a:masterClrMapping/>
  </p:clrMapOvr>
  <p:transition spd="slow" advTm="3287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3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34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34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>
            <a:extLst>
              <a:ext uri="{FF2B5EF4-FFF2-40B4-BE49-F238E27FC236}">
                <a16:creationId xmlns:a16="http://schemas.microsoft.com/office/drawing/2014/main" id="{D19E679F-E877-572D-8EBD-DE30136D069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6375" y="612775"/>
            <a:ext cx="8015288" cy="914400"/>
          </a:xfrm>
        </p:spPr>
        <p:txBody>
          <a:bodyPr/>
          <a:lstStyle/>
          <a:p>
            <a:pPr eaLnBrk="1" hangingPunct="1"/>
            <a:r>
              <a:rPr lang="en-GB" altLang="en-US" sz="2400" b="1">
                <a:solidFill>
                  <a:schemeClr val="tx1"/>
                </a:solidFill>
              </a:rPr>
              <a:t>Continued…</a:t>
            </a:r>
            <a:endParaRPr lang="en-US" altLang="en-US" sz="2400" b="1">
              <a:solidFill>
                <a:schemeClr val="tx1"/>
              </a:solidFill>
            </a:endParaRPr>
          </a:p>
        </p:txBody>
      </p:sp>
      <p:sp>
        <p:nvSpPr>
          <p:cNvPr id="64515" name="Rectangle 3">
            <a:extLst>
              <a:ext uri="{FF2B5EF4-FFF2-40B4-BE49-F238E27FC236}">
                <a16:creationId xmlns:a16="http://schemas.microsoft.com/office/drawing/2014/main" id="{EA871F27-CEB2-F8B7-0984-209920A72E9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49250" y="2060575"/>
            <a:ext cx="7924800" cy="441960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GB" altLang="en-US" sz="2400" b="1"/>
              <a:t>This type of finance is only available to a company: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GB" altLang="en-US" sz="2400" b="1"/>
          </a:p>
          <a:p>
            <a:pPr eaLnBrk="1" hangingPunct="1"/>
            <a:r>
              <a:rPr lang="en-GB" altLang="en-US" sz="2000" b="1"/>
              <a:t>Private Company (Ltd)</a:t>
            </a:r>
            <a:r>
              <a:rPr lang="en-GB" altLang="en-US" sz="2000"/>
              <a:t> – restrictions on the transfer of shares and value not readily available as they are not traded in a market. </a:t>
            </a:r>
          </a:p>
          <a:p>
            <a:pPr eaLnBrk="1" hangingPunct="1"/>
            <a:r>
              <a:rPr lang="en-GB" altLang="en-US" sz="2000" b="1"/>
              <a:t>Public Company (Plc) </a:t>
            </a:r>
            <a:r>
              <a:rPr lang="en-GB" altLang="en-US" sz="2000"/>
              <a:t>– Shares are traded on the stock market.</a:t>
            </a:r>
            <a:endParaRPr lang="en-US" altLang="en-US" sz="2000" b="1"/>
          </a:p>
          <a:p>
            <a:pPr eaLnBrk="1" hangingPunct="1">
              <a:buFont typeface="Wingdings" panose="05000000000000000000" pitchFamily="2" charset="2"/>
              <a:buNone/>
            </a:pPr>
            <a:endParaRPr lang="en-GB" altLang="en-US" sz="2400"/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GB" altLang="en-US" sz="2400" b="1" u="sng">
                <a:solidFill>
                  <a:schemeClr val="folHlink"/>
                </a:solidFill>
              </a:rPr>
              <a:t>STOCK MARKET</a:t>
            </a:r>
            <a:r>
              <a:rPr lang="en-GB" altLang="en-US" sz="2400">
                <a:solidFill>
                  <a:schemeClr val="folHlink"/>
                </a:solidFill>
              </a:rPr>
              <a:t> </a:t>
            </a:r>
            <a:r>
              <a:rPr lang="en-GB" altLang="en-US" sz="2400"/>
              <a:t>- A market where shares and debentures are bought and sold.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GB" altLang="en-US" sz="2400"/>
          </a:p>
          <a:p>
            <a:pPr eaLnBrk="1" hangingPunct="1">
              <a:buFont typeface="Wingdings" panose="05000000000000000000" pitchFamily="2" charset="2"/>
              <a:buNone/>
            </a:pPr>
            <a:endParaRPr lang="en-US" altLang="en-US" sz="2400" b="1" u="sng">
              <a:solidFill>
                <a:schemeClr val="folHlink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 advTm="353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4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45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45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645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>
            <a:extLst>
              <a:ext uri="{FF2B5EF4-FFF2-40B4-BE49-F238E27FC236}">
                <a16:creationId xmlns:a16="http://schemas.microsoft.com/office/drawing/2014/main" id="{EBE7E9D1-487B-7FF2-9694-E680462CEEB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6375" y="549275"/>
            <a:ext cx="8015288" cy="914400"/>
          </a:xfrm>
        </p:spPr>
        <p:txBody>
          <a:bodyPr/>
          <a:lstStyle/>
          <a:p>
            <a:pPr eaLnBrk="1" hangingPunct="1"/>
            <a:r>
              <a:rPr lang="en-GB" altLang="en-US" sz="2400" b="1">
                <a:solidFill>
                  <a:schemeClr val="tx1"/>
                </a:solidFill>
              </a:rPr>
              <a:t>Continued…</a:t>
            </a:r>
            <a:endParaRPr lang="en-US" altLang="en-US" sz="2400" b="1">
              <a:solidFill>
                <a:schemeClr val="tx1"/>
              </a:solidFill>
            </a:endParaRPr>
          </a:p>
        </p:txBody>
      </p:sp>
      <p:graphicFrame>
        <p:nvGraphicFramePr>
          <p:cNvPr id="65572" name="Group 36">
            <a:extLst>
              <a:ext uri="{FF2B5EF4-FFF2-40B4-BE49-F238E27FC236}">
                <a16:creationId xmlns:a16="http://schemas.microsoft.com/office/drawing/2014/main" id="{FCB7B04E-0192-045B-6D2C-514FA9FADFE1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692275" y="1557338"/>
          <a:ext cx="6767514" cy="4459287"/>
        </p:xfrm>
        <a:graphic>
          <a:graphicData uri="http://schemas.openxmlformats.org/drawingml/2006/table">
            <a:tbl>
              <a:tblPr/>
              <a:tblGrid>
                <a:gridCol w="33837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837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0366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8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Advantages</a:t>
                      </a:r>
                      <a:endParaRPr kumimoji="0" lang="en-US" altLang="en-US" sz="2800" b="1" i="0" u="sng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9984" marR="89984" marT="46789" marB="4678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8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Disadvantages</a:t>
                      </a:r>
                      <a:endParaRPr kumimoji="0" lang="en-US" altLang="en-US" sz="2800" b="1" i="0" u="sng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9984" marR="89984" marT="46789" marB="467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91034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 need to repay the money invested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9984" marR="89984" marT="46789" marB="4678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Need to pay the shareholders a share of future profits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9984" marR="89984" marT="46789" marB="467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91034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Cheaper than a loan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9984" marR="89984" marT="46789" marB="4678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Original owners may lose control of the business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9984" marR="89984" marT="46789" marB="467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56853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Some businesses can raise large sums of money this way</a:t>
                      </a: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 marL="89984" marR="89984" marT="46789" marB="4678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Risky for the shareholder - the investment may be lost if the business fails</a:t>
                      </a:r>
                      <a:r>
                        <a:rPr kumimoji="0" lang="en-US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 marL="89984" marR="89984" marT="46789" marB="4678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 advTm="31798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>
            <a:extLst>
              <a:ext uri="{FF2B5EF4-FFF2-40B4-BE49-F238E27FC236}">
                <a16:creationId xmlns:a16="http://schemas.microsoft.com/office/drawing/2014/main" id="{13CF1E80-FF66-4666-88D1-5EF6223C94F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335043" y="980728"/>
            <a:ext cx="8015288" cy="914400"/>
          </a:xfrm>
        </p:spPr>
        <p:txBody>
          <a:bodyPr/>
          <a:lstStyle/>
          <a:p>
            <a:pPr eaLnBrk="1" hangingPunct="1"/>
            <a:r>
              <a:rPr lang="en-GB" altLang="en-US" sz="2400" b="1" dirty="0">
                <a:solidFill>
                  <a:schemeClr val="tx1"/>
                </a:solidFill>
              </a:rPr>
              <a:t>Internal Long-term Finance</a:t>
            </a:r>
            <a:endParaRPr lang="en-US" altLang="en-US" sz="2400" b="1" dirty="0">
              <a:solidFill>
                <a:schemeClr val="tx1"/>
              </a:solidFill>
            </a:endParaRPr>
          </a:p>
        </p:txBody>
      </p:sp>
      <p:sp>
        <p:nvSpPr>
          <p:cNvPr id="67587" name="Rectangle 3">
            <a:extLst>
              <a:ext uri="{FF2B5EF4-FFF2-40B4-BE49-F238E27FC236}">
                <a16:creationId xmlns:a16="http://schemas.microsoft.com/office/drawing/2014/main" id="{D631398A-26BF-873C-BD55-E70D25CF380D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403350" y="1646238"/>
            <a:ext cx="7923213" cy="8223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GB" altLang="en-US" sz="2000" b="1" u="sng">
                <a:solidFill>
                  <a:schemeClr val="folHlink"/>
                </a:solidFill>
              </a:rPr>
              <a:t>SALE AND LEASEBACK</a:t>
            </a:r>
            <a:r>
              <a:rPr lang="en-GB" altLang="en-US" sz="2000"/>
              <a:t> – Asset is sold but then leased back – usually for a long period of time.</a:t>
            </a:r>
            <a:r>
              <a:rPr lang="en-GB" altLang="en-US" sz="2800"/>
              <a:t> 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US" altLang="en-US" sz="2800" b="1" u="sng">
              <a:solidFill>
                <a:schemeClr val="folHlink"/>
              </a:solidFill>
            </a:endParaRPr>
          </a:p>
        </p:txBody>
      </p:sp>
      <p:graphicFrame>
        <p:nvGraphicFramePr>
          <p:cNvPr id="67624" name="Group 40">
            <a:extLst>
              <a:ext uri="{FF2B5EF4-FFF2-40B4-BE49-F238E27FC236}">
                <a16:creationId xmlns:a16="http://schemas.microsoft.com/office/drawing/2014/main" id="{2B2100F9-D6F2-4C3B-DB80-92131BCBFEE4}"/>
              </a:ext>
            </a:extLst>
          </p:cNvPr>
          <p:cNvGraphicFramePr>
            <a:graphicFrameLocks noGrp="1"/>
          </p:cNvGraphicFramePr>
          <p:nvPr>
            <p:ph sz="half" idx="2"/>
          </p:nvPr>
        </p:nvGraphicFramePr>
        <p:xfrm>
          <a:off x="684213" y="2420938"/>
          <a:ext cx="7775575" cy="3532187"/>
        </p:xfrm>
        <a:graphic>
          <a:graphicData uri="http://schemas.openxmlformats.org/drawingml/2006/table">
            <a:tbl>
              <a:tblPr/>
              <a:tblGrid>
                <a:gridCol w="38877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877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76325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8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Advantages</a:t>
                      </a:r>
                      <a:endParaRPr kumimoji="0" lang="en-US" altLang="en-US" sz="2800" b="1" i="0" u="sng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0000" marR="90000" marT="46805" marB="468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8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Disadvantages</a:t>
                      </a:r>
                      <a:endParaRPr kumimoji="0" lang="en-US" altLang="en-US" sz="2800" b="1" i="0" u="sng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0000" marR="90000" marT="46805" marB="468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520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Large sum of money is created</a:t>
                      </a: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0000" marR="90000" marT="46805" marB="468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High interest is often charged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0000" marR="90000" marT="46805" marB="468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33527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Business can operate as normal after the sale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0000" marR="90000" marT="46805" marB="468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Item doesn’t belong to the business</a:t>
                      </a: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anymore</a:t>
                      </a: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0000" marR="90000" marT="46805" marB="468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97127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Leasing company is responsible for maintenance of item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0000" marR="90000" marT="46805" marB="468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 guarantee that lease will be renewed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0000" marR="90000" marT="46805" marB="468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custDataLst>
      <p:tags r:id="rId1"/>
    </p:custDataLst>
  </p:cSld>
  <p:clrMapOvr>
    <a:masterClrMapping/>
  </p:clrMapOvr>
  <p:transition spd="slow" advTm="234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7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76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>
            <a:extLst>
              <a:ext uri="{FF2B5EF4-FFF2-40B4-BE49-F238E27FC236}">
                <a16:creationId xmlns:a16="http://schemas.microsoft.com/office/drawing/2014/main" id="{A0AEE720-9126-0264-7B6E-0C6B915FB16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6375" y="549275"/>
            <a:ext cx="8015288" cy="914400"/>
          </a:xfrm>
        </p:spPr>
        <p:txBody>
          <a:bodyPr/>
          <a:lstStyle/>
          <a:p>
            <a:pPr eaLnBrk="1" hangingPunct="1"/>
            <a:r>
              <a:rPr lang="en-GB" altLang="en-US" sz="2400" b="1">
                <a:solidFill>
                  <a:schemeClr val="tx1"/>
                </a:solidFill>
              </a:rPr>
              <a:t>Continued…</a:t>
            </a:r>
            <a:endParaRPr lang="en-US" altLang="en-US" sz="2400" b="1">
              <a:solidFill>
                <a:schemeClr val="tx1"/>
              </a:solidFill>
            </a:endParaRPr>
          </a:p>
        </p:txBody>
      </p:sp>
      <p:sp>
        <p:nvSpPr>
          <p:cNvPr id="69635" name="Rectangle 3">
            <a:extLst>
              <a:ext uri="{FF2B5EF4-FFF2-40B4-BE49-F238E27FC236}">
                <a16:creationId xmlns:a16="http://schemas.microsoft.com/office/drawing/2014/main" id="{BE0C48E4-7DC6-2BDD-EB06-8BEE16BEAD6F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412875" y="1541463"/>
            <a:ext cx="7707313" cy="1036637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GB" altLang="en-US" sz="2800" b="1" u="sng">
                <a:solidFill>
                  <a:schemeClr val="folHlink"/>
                </a:solidFill>
              </a:rPr>
              <a:t>RETAINED PROFIT</a:t>
            </a:r>
            <a:r>
              <a:rPr lang="en-GB" altLang="en-US" sz="2800"/>
              <a:t> – Profit retained for the purpose of using in the future. </a:t>
            </a:r>
            <a:endParaRPr lang="en-US" altLang="en-US" sz="2800" b="1" u="sng">
              <a:solidFill>
                <a:schemeClr val="folHlink"/>
              </a:solidFill>
            </a:endParaRPr>
          </a:p>
        </p:txBody>
      </p:sp>
      <p:graphicFrame>
        <p:nvGraphicFramePr>
          <p:cNvPr id="69675" name="Group 43">
            <a:extLst>
              <a:ext uri="{FF2B5EF4-FFF2-40B4-BE49-F238E27FC236}">
                <a16:creationId xmlns:a16="http://schemas.microsoft.com/office/drawing/2014/main" id="{FA027AC6-699C-1153-9CC0-F3CC7BB05BFD}"/>
              </a:ext>
            </a:extLst>
          </p:cNvPr>
          <p:cNvGraphicFramePr>
            <a:graphicFrameLocks noGrp="1"/>
          </p:cNvGraphicFramePr>
          <p:nvPr>
            <p:ph sz="half" idx="2"/>
          </p:nvPr>
        </p:nvGraphicFramePr>
        <p:xfrm>
          <a:off x="719138" y="2506663"/>
          <a:ext cx="7705726" cy="3544888"/>
        </p:xfrm>
        <a:graphic>
          <a:graphicData uri="http://schemas.openxmlformats.org/drawingml/2006/table">
            <a:tbl>
              <a:tblPr/>
              <a:tblGrid>
                <a:gridCol w="38528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528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0405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8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Advantages</a:t>
                      </a:r>
                      <a:endParaRPr kumimoji="0" lang="en-US" altLang="en-US" sz="2800" b="1" i="0" u="sng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9981" marR="89981" marT="46809" marB="468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8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Disadvantages</a:t>
                      </a:r>
                      <a:endParaRPr kumimoji="0" lang="en-US" altLang="en-US" sz="2800" b="1" i="0" u="sng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9981" marR="89981" marT="46809" marB="468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08161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 need to pay interest on the money</a:t>
                      </a:r>
                      <a:endParaRPr kumimoji="0" lang="en-US" altLang="en-US" sz="2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9981" marR="89981" marT="46809" marB="468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 Unicode MS" panose="020B0604020202020204" pitchFamily="34" charset="-128"/>
                          <a:cs typeface="Tahoma" panose="020B0604030504040204" pitchFamily="34" charset="0"/>
                        </a:rPr>
                        <a:t>Could have been invested elsewhere, earning a higher profit</a:t>
                      </a:r>
                      <a:endParaRPr kumimoji="0" lang="en-US" altLang="en-US" sz="2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Tahoma" panose="020B0604030504040204" pitchFamily="34" charset="0"/>
                      </a:endParaRPr>
                    </a:p>
                  </a:txBody>
                  <a:tcPr marL="89981" marR="89981" marT="46809" marB="468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08161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GB" altLang="en-US" sz="2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9981" marR="89981" marT="46809" marB="468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The business may not have enough retained profit to meet its needs</a:t>
                      </a:r>
                      <a:endParaRPr kumimoji="0" lang="en-US" altLang="en-US" sz="2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9981" marR="89981" marT="46809" marB="468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08161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GB" alt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9981" marR="89981" marT="46809" marB="468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Shareholders may become unhappy if this means lower dividend payments</a:t>
                      </a:r>
                      <a:endParaRPr kumimoji="0" lang="en-US" alt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9981" marR="89981" marT="46809" marB="468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custDataLst>
      <p:tags r:id="rId1"/>
    </p:custDataLst>
  </p:cSld>
  <p:clrMapOvr>
    <a:masterClrMapping/>
  </p:clrMapOvr>
  <p:transition spd="slow" advTm="4546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9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9D3CCD3F-6D2A-29A6-0CFC-82B5C81974E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47813" y="765175"/>
            <a:ext cx="8015287" cy="914400"/>
          </a:xfrm>
        </p:spPr>
        <p:txBody>
          <a:bodyPr/>
          <a:lstStyle/>
          <a:p>
            <a:pPr eaLnBrk="1" hangingPunct="1"/>
            <a:r>
              <a:rPr lang="en-GB" altLang="en-US" sz="2400" b="1">
                <a:solidFill>
                  <a:schemeClr val="tx1"/>
                </a:solidFill>
              </a:rPr>
              <a:t>Other Sources of Finance</a:t>
            </a:r>
            <a:endParaRPr lang="en-US" altLang="en-US" sz="2400" b="1">
              <a:solidFill>
                <a:schemeClr val="tx1"/>
              </a:solidFill>
            </a:endParaRPr>
          </a:p>
        </p:txBody>
      </p:sp>
      <p:sp>
        <p:nvSpPr>
          <p:cNvPr id="71683" name="Rectangle 3">
            <a:extLst>
              <a:ext uri="{FF2B5EF4-FFF2-40B4-BE49-F238E27FC236}">
                <a16:creationId xmlns:a16="http://schemas.microsoft.com/office/drawing/2014/main" id="{9A6511BE-328F-7DF5-7201-AF4D596B8A7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08013" y="2081213"/>
            <a:ext cx="7924800" cy="441960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GB" altLang="en-US"/>
              <a:t>Other sources of finance include: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GB" altLang="en-US"/>
          </a:p>
          <a:p>
            <a:pPr eaLnBrk="1" hangingPunct="1"/>
            <a:r>
              <a:rPr lang="en-GB" altLang="en-US"/>
              <a:t>Government Assistance </a:t>
            </a:r>
          </a:p>
          <a:p>
            <a:pPr eaLnBrk="1" hangingPunct="1"/>
            <a:r>
              <a:rPr lang="en-GB" altLang="en-US"/>
              <a:t>Venture Capital</a:t>
            </a:r>
          </a:p>
          <a:p>
            <a:pPr eaLnBrk="1" hangingPunct="1"/>
            <a:r>
              <a:rPr lang="en-GB" altLang="en-US"/>
              <a:t>Business Angles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GB" altLang="en-US" b="1" u="sng">
              <a:solidFill>
                <a:schemeClr val="folHlink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 advTm="3538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1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71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716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>
            <a:extLst>
              <a:ext uri="{FF2B5EF4-FFF2-40B4-BE49-F238E27FC236}">
                <a16:creationId xmlns:a16="http://schemas.microsoft.com/office/drawing/2014/main" id="{714D3569-56B9-BBFC-2250-B5922EC4830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6375" y="549275"/>
            <a:ext cx="8015288" cy="914400"/>
          </a:xfrm>
        </p:spPr>
        <p:txBody>
          <a:bodyPr/>
          <a:lstStyle/>
          <a:p>
            <a:pPr eaLnBrk="1" hangingPunct="1"/>
            <a:r>
              <a:rPr lang="en-GB" altLang="en-US" sz="2400" b="1">
                <a:solidFill>
                  <a:schemeClr val="tx1"/>
                </a:solidFill>
              </a:rPr>
              <a:t>Continued…</a:t>
            </a:r>
            <a:endParaRPr lang="en-US" altLang="en-US" sz="2400" b="1">
              <a:solidFill>
                <a:schemeClr val="tx1"/>
              </a:solidFill>
            </a:endParaRPr>
          </a:p>
        </p:txBody>
      </p:sp>
      <p:sp>
        <p:nvSpPr>
          <p:cNvPr id="72707" name="Rectangle 3">
            <a:extLst>
              <a:ext uri="{FF2B5EF4-FFF2-40B4-BE49-F238E27FC236}">
                <a16:creationId xmlns:a16="http://schemas.microsoft.com/office/drawing/2014/main" id="{BC45B340-A6CC-5780-EBF2-4B71E6188BB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23850" y="1989138"/>
            <a:ext cx="7924800" cy="44196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GB" altLang="en-US" sz="2800" b="1" u="sng">
                <a:solidFill>
                  <a:schemeClr val="folHlink"/>
                </a:solidFill>
              </a:rPr>
              <a:t>Government Assistants</a:t>
            </a:r>
            <a:r>
              <a:rPr lang="en-GB" altLang="en-US" sz="2800"/>
              <a:t> falls into two categories – assistance with obtaining a loan and regional aid. 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GB" altLang="en-US" sz="2800"/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GB" altLang="en-US" sz="2800" b="1" u="sng">
                <a:solidFill>
                  <a:schemeClr val="folHlink"/>
                </a:solidFill>
              </a:rPr>
              <a:t>THE SMALL FIRMS LOAN GUARANTEE SCHEME (SFLG)</a:t>
            </a:r>
            <a:r>
              <a:rPr lang="en-GB" altLang="en-US" sz="2800"/>
              <a:t> – Government provided security scheme which began in 2003, to enable small firms with little security to get finance. </a:t>
            </a:r>
            <a:endParaRPr lang="en-US" altLang="en-US" sz="2800"/>
          </a:p>
        </p:txBody>
      </p:sp>
    </p:spTree>
    <p:custDataLst>
      <p:tags r:id="rId1"/>
    </p:custDataLst>
  </p:cSld>
  <p:clrMapOvr>
    <a:masterClrMapping/>
  </p:clrMapOvr>
  <p:transition spd="slow" advTm="430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2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>
            <a:extLst>
              <a:ext uri="{FF2B5EF4-FFF2-40B4-BE49-F238E27FC236}">
                <a16:creationId xmlns:a16="http://schemas.microsoft.com/office/drawing/2014/main" id="{B631DD91-6DB2-A171-69C0-7D5857289C7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47813" y="549275"/>
            <a:ext cx="8015287" cy="914400"/>
          </a:xfrm>
        </p:spPr>
        <p:txBody>
          <a:bodyPr/>
          <a:lstStyle/>
          <a:p>
            <a:pPr eaLnBrk="1" hangingPunct="1"/>
            <a:r>
              <a:rPr lang="en-GB" altLang="en-US" sz="2400" b="1">
                <a:solidFill>
                  <a:schemeClr val="tx1"/>
                </a:solidFill>
              </a:rPr>
              <a:t>Continued…</a:t>
            </a:r>
            <a:endParaRPr lang="en-US" altLang="en-US" sz="2400" b="1">
              <a:solidFill>
                <a:schemeClr val="tx1"/>
              </a:solidFill>
            </a:endParaRPr>
          </a:p>
        </p:txBody>
      </p:sp>
      <p:sp>
        <p:nvSpPr>
          <p:cNvPr id="73731" name="Rectangle 3">
            <a:extLst>
              <a:ext uri="{FF2B5EF4-FFF2-40B4-BE49-F238E27FC236}">
                <a16:creationId xmlns:a16="http://schemas.microsoft.com/office/drawing/2014/main" id="{254EE750-1A22-5190-417C-2D144978E04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68313" y="2133600"/>
            <a:ext cx="7924800" cy="4419600"/>
          </a:xfrm>
        </p:spPr>
        <p:txBody>
          <a:bodyPr/>
          <a:lstStyle/>
          <a:p>
            <a:pPr eaLnBrk="1" hangingPunct="1"/>
            <a:r>
              <a:rPr lang="en-GB" altLang="en-US" sz="2400"/>
              <a:t>Targeted at smaller businesses</a:t>
            </a:r>
          </a:p>
          <a:p>
            <a:pPr eaLnBrk="1" hangingPunct="1"/>
            <a:r>
              <a:rPr lang="en-GB" altLang="en-US" sz="2400" b="1">
                <a:solidFill>
                  <a:srgbClr val="FF0000"/>
                </a:solidFill>
              </a:rPr>
              <a:t>Not</a:t>
            </a:r>
            <a:r>
              <a:rPr lang="en-GB" altLang="en-US" sz="2400"/>
              <a:t> a loan from the </a:t>
            </a:r>
            <a:r>
              <a:rPr lang="en-GB" altLang="en-US" sz="2400" b="1">
                <a:solidFill>
                  <a:srgbClr val="FF0000"/>
                </a:solidFill>
              </a:rPr>
              <a:t>government</a:t>
            </a:r>
            <a:r>
              <a:rPr lang="en-GB" altLang="en-US" sz="2400"/>
              <a:t> but from a bank</a:t>
            </a:r>
          </a:p>
          <a:p>
            <a:pPr eaLnBrk="1" hangingPunct="1"/>
            <a:r>
              <a:rPr lang="en-GB" altLang="en-US" sz="2400"/>
              <a:t>Bank will want to see the usual documents</a:t>
            </a:r>
          </a:p>
          <a:p>
            <a:pPr eaLnBrk="1" hangingPunct="1"/>
            <a:r>
              <a:rPr lang="en-GB" altLang="en-US" sz="2400" b="1">
                <a:solidFill>
                  <a:srgbClr val="FF0000"/>
                </a:solidFill>
              </a:rPr>
              <a:t>Decision to lend lies with the bank!</a:t>
            </a:r>
          </a:p>
          <a:p>
            <a:pPr eaLnBrk="1" hangingPunct="1"/>
            <a:r>
              <a:rPr lang="en-GB" altLang="en-US" sz="2400" b="1">
                <a:solidFill>
                  <a:srgbClr val="FF0000"/>
                </a:solidFill>
              </a:rPr>
              <a:t>Government provides 75%</a:t>
            </a:r>
            <a:r>
              <a:rPr lang="en-GB" altLang="en-US" sz="2400"/>
              <a:t> of the security via the </a:t>
            </a:r>
            <a:r>
              <a:rPr lang="en-GB" altLang="en-US" sz="2400" b="1">
                <a:solidFill>
                  <a:srgbClr val="FF0000"/>
                </a:solidFill>
              </a:rPr>
              <a:t>Department for Business, Enterprise and Regulatory Reform</a:t>
            </a:r>
            <a:endParaRPr lang="en-US" altLang="en-US" sz="2400" b="1">
              <a:solidFill>
                <a:srgbClr val="FF0000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 advTm="1182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3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3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3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37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37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>
            <a:extLst>
              <a:ext uri="{FF2B5EF4-FFF2-40B4-BE49-F238E27FC236}">
                <a16:creationId xmlns:a16="http://schemas.microsoft.com/office/drawing/2014/main" id="{D26C52CE-B915-871F-A31A-4D225E02CB0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6375" y="549275"/>
            <a:ext cx="8015288" cy="914400"/>
          </a:xfrm>
        </p:spPr>
        <p:txBody>
          <a:bodyPr/>
          <a:lstStyle/>
          <a:p>
            <a:pPr eaLnBrk="1" hangingPunct="1"/>
            <a:r>
              <a:rPr lang="en-GB" altLang="en-US" sz="2400" b="1">
                <a:solidFill>
                  <a:schemeClr val="tx1"/>
                </a:solidFill>
              </a:rPr>
              <a:t>Continued…</a:t>
            </a:r>
            <a:endParaRPr lang="en-US" altLang="en-US" sz="2400" b="1">
              <a:solidFill>
                <a:schemeClr val="tx1"/>
              </a:solidFill>
            </a:endParaRPr>
          </a:p>
        </p:txBody>
      </p:sp>
      <p:sp>
        <p:nvSpPr>
          <p:cNvPr id="68611" name="Rectangle 3">
            <a:extLst>
              <a:ext uri="{FF2B5EF4-FFF2-40B4-BE49-F238E27FC236}">
                <a16:creationId xmlns:a16="http://schemas.microsoft.com/office/drawing/2014/main" id="{F85C5434-B732-240A-CD94-2B9768105CD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68313" y="1989138"/>
            <a:ext cx="7924800" cy="441960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GB" altLang="en-US" sz="2400" b="1" u="sng">
                <a:solidFill>
                  <a:schemeClr val="folHlink"/>
                </a:solidFill>
              </a:rPr>
              <a:t>REGIONAL DEVELOPMENT ASSISTNACE (RDA)</a:t>
            </a:r>
            <a:r>
              <a:rPr lang="en-GB" altLang="en-US" sz="2400"/>
              <a:t> – Government financial assistance available if the business is located, or is prepared to locate, in certain areas of the UK. 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GB" altLang="en-US" sz="2400"/>
          </a:p>
          <a:p>
            <a:pPr eaLnBrk="1" hangingPunct="1"/>
            <a:r>
              <a:rPr lang="en-GB" altLang="en-US" sz="2400"/>
              <a:t>Usually areas where traditional industries have been in decline</a:t>
            </a:r>
          </a:p>
          <a:p>
            <a:pPr eaLnBrk="1" hangingPunct="1"/>
            <a:r>
              <a:rPr lang="en-GB" altLang="en-US" sz="2400"/>
              <a:t>Business must safeguard and create jobs or grow so that it can compete more effectively at home or abroad</a:t>
            </a:r>
          </a:p>
          <a:p>
            <a:pPr eaLnBrk="1" hangingPunct="1"/>
            <a:r>
              <a:rPr lang="en-GB" altLang="en-US" sz="2400"/>
              <a:t>Available to small and large businesses</a:t>
            </a:r>
            <a:endParaRPr lang="en-US" altLang="en-US" sz="2400"/>
          </a:p>
        </p:txBody>
      </p:sp>
    </p:spTree>
  </p:cSld>
  <p:clrMapOvr>
    <a:masterClrMapping/>
  </p:clrMapOvr>
  <p:transition spd="slow" advTm="3507"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>
            <a:extLst>
              <a:ext uri="{FF2B5EF4-FFF2-40B4-BE49-F238E27FC236}">
                <a16:creationId xmlns:a16="http://schemas.microsoft.com/office/drawing/2014/main" id="{A95BA558-651E-24B5-4298-8C3256CE085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692275" y="690563"/>
            <a:ext cx="8015288" cy="914400"/>
          </a:xfrm>
        </p:spPr>
        <p:txBody>
          <a:bodyPr/>
          <a:lstStyle/>
          <a:p>
            <a:pPr eaLnBrk="1" hangingPunct="1"/>
            <a:r>
              <a:rPr lang="en-GB" altLang="en-US" sz="2400" b="1">
                <a:solidFill>
                  <a:schemeClr val="tx1"/>
                </a:solidFill>
              </a:rPr>
              <a:t>Continued…</a:t>
            </a:r>
            <a:endParaRPr lang="en-US" altLang="en-US" sz="2400" b="1">
              <a:solidFill>
                <a:schemeClr val="tx1"/>
              </a:solidFill>
            </a:endParaRPr>
          </a:p>
        </p:txBody>
      </p:sp>
      <p:pic>
        <p:nvPicPr>
          <p:cNvPr id="69635" name="Picture 3">
            <a:extLst>
              <a:ext uri="{FF2B5EF4-FFF2-40B4-BE49-F238E27FC236}">
                <a16:creationId xmlns:a16="http://schemas.microsoft.com/office/drawing/2014/main" id="{06A0A6C0-8191-3AA4-0F80-2064847A7164}"/>
              </a:ext>
            </a:extLst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211638" y="1484313"/>
            <a:ext cx="4186237" cy="4392612"/>
          </a:xfrm>
        </p:spPr>
      </p:pic>
      <p:sp>
        <p:nvSpPr>
          <p:cNvPr id="75780" name="Text Box 4">
            <a:extLst>
              <a:ext uri="{FF2B5EF4-FFF2-40B4-BE49-F238E27FC236}">
                <a16:creationId xmlns:a16="http://schemas.microsoft.com/office/drawing/2014/main" id="{930A3225-8371-8727-A581-AD82619ED7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188" y="1976438"/>
            <a:ext cx="3240087" cy="353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1800" b="1"/>
              <a:t>INCENTIVES: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Char char="•"/>
            </a:pPr>
            <a:r>
              <a:rPr lang="en-GB" altLang="en-US" sz="1800"/>
              <a:t>Tax incentives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Char char="•"/>
            </a:pPr>
            <a:r>
              <a:rPr lang="en-GB" altLang="en-US" sz="1800"/>
              <a:t>Sale of land or property at discounted rate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Char char="•"/>
            </a:pPr>
            <a:r>
              <a:rPr lang="en-GB" altLang="en-US" sz="1800"/>
              <a:t>Reduced rent 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1800" b="1"/>
              <a:t>GRANTS: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Char char="•"/>
            </a:pPr>
            <a:r>
              <a:rPr lang="en-GB" altLang="en-US" sz="1800"/>
              <a:t>Investment in equipment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Char char="•"/>
            </a:pPr>
            <a:r>
              <a:rPr lang="en-GB" altLang="en-US" sz="1800"/>
              <a:t>Training or retraining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Char char="•"/>
            </a:pPr>
            <a:r>
              <a:rPr lang="en-GB" altLang="en-US" sz="1800"/>
              <a:t>Research and Development</a:t>
            </a:r>
            <a:endParaRPr lang="en-US" altLang="en-US" sz="1800"/>
          </a:p>
        </p:txBody>
      </p:sp>
    </p:spTree>
    <p:custDataLst>
      <p:tags r:id="rId1"/>
    </p:custDataLst>
  </p:cSld>
  <p:clrMapOvr>
    <a:masterClrMapping/>
  </p:clrMapOvr>
  <p:transition spd="slow" advTm="1195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57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57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757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7578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7578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7578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578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7578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>
            <a:extLst>
              <a:ext uri="{FF2B5EF4-FFF2-40B4-BE49-F238E27FC236}">
                <a16:creationId xmlns:a16="http://schemas.microsoft.com/office/drawing/2014/main" id="{540F0A58-BB5B-12E2-01C6-CC4D0DB3E1A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619250" y="685800"/>
            <a:ext cx="8015288" cy="914400"/>
          </a:xfrm>
        </p:spPr>
        <p:txBody>
          <a:bodyPr/>
          <a:lstStyle/>
          <a:p>
            <a:pPr eaLnBrk="1" hangingPunct="1"/>
            <a:r>
              <a:rPr lang="en-GB" altLang="en-US" sz="2400" b="1">
                <a:solidFill>
                  <a:schemeClr val="tx1"/>
                </a:solidFill>
              </a:rPr>
              <a:t>Continued…</a:t>
            </a:r>
            <a:endParaRPr lang="en-US" altLang="en-US" sz="2400" b="1">
              <a:solidFill>
                <a:schemeClr val="tx1"/>
              </a:solidFill>
            </a:endParaRPr>
          </a:p>
        </p:txBody>
      </p:sp>
      <p:sp>
        <p:nvSpPr>
          <p:cNvPr id="76803" name="Rectangle 3">
            <a:extLst>
              <a:ext uri="{FF2B5EF4-FFF2-40B4-BE49-F238E27FC236}">
                <a16:creationId xmlns:a16="http://schemas.microsoft.com/office/drawing/2014/main" id="{20E867B3-5C1F-7D39-7EE8-B3C0E8CC8BB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68313" y="1916113"/>
            <a:ext cx="7924800" cy="44196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GB" altLang="en-US" sz="2400" b="1" u="sng">
                <a:solidFill>
                  <a:schemeClr val="folHlink"/>
                </a:solidFill>
              </a:rPr>
              <a:t>VENTURE CAPITAL</a:t>
            </a:r>
            <a:r>
              <a:rPr lang="en-GB" altLang="en-US" sz="2400"/>
              <a:t> – Individuals or firms who lend money, known as venture capital. 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GB" altLang="en-US" sz="2400"/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GB" altLang="en-US" sz="2400"/>
              <a:t>A venture capitalist might agree to provide a certain amount of </a:t>
            </a:r>
            <a:r>
              <a:rPr lang="en-GB" altLang="en-US" sz="2400" b="1">
                <a:solidFill>
                  <a:srgbClr val="FF0000"/>
                </a:solidFill>
              </a:rPr>
              <a:t>finance in exchange for a high % of the company’s shares</a:t>
            </a:r>
            <a:r>
              <a:rPr lang="en-GB" altLang="en-US" sz="2400"/>
              <a:t> and might adopt a “take it or leave it” approach. 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GB" altLang="en-US" sz="2400"/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GB" altLang="en-US" sz="2400" b="1" u="sng">
                <a:solidFill>
                  <a:schemeClr val="folHlink"/>
                </a:solidFill>
              </a:rPr>
              <a:t>BUSINESS ANGELS</a:t>
            </a:r>
            <a:r>
              <a:rPr lang="en-GB" altLang="en-US" sz="2400"/>
              <a:t> – Individuals or firms who offer management advice as well. </a:t>
            </a:r>
            <a:endParaRPr lang="en-US" altLang="en-US" sz="2400"/>
          </a:p>
        </p:txBody>
      </p:sp>
    </p:spTree>
    <p:custDataLst>
      <p:tags r:id="rId1"/>
    </p:custDataLst>
  </p:cSld>
  <p:clrMapOvr>
    <a:masterClrMapping/>
  </p:clrMapOvr>
  <p:transition spd="slow" advTm="1152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>
            <a:extLst>
              <a:ext uri="{FF2B5EF4-FFF2-40B4-BE49-F238E27FC236}">
                <a16:creationId xmlns:a16="http://schemas.microsoft.com/office/drawing/2014/main" id="{1547F285-7104-3163-8A1D-671E1C9B0A0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47813" y="757238"/>
            <a:ext cx="8015287" cy="914400"/>
          </a:xfrm>
        </p:spPr>
        <p:txBody>
          <a:bodyPr/>
          <a:lstStyle/>
          <a:p>
            <a:pPr eaLnBrk="1" hangingPunct="1"/>
            <a:r>
              <a:rPr lang="en-GB" altLang="en-US" sz="2400" b="1">
                <a:solidFill>
                  <a:schemeClr val="tx1"/>
                </a:solidFill>
              </a:rPr>
              <a:t>A Business’s Choice of Finance</a:t>
            </a:r>
            <a:endParaRPr lang="en-US" altLang="en-US" sz="2400" b="1">
              <a:solidFill>
                <a:schemeClr val="tx1"/>
              </a:solidFill>
            </a:endParaRPr>
          </a:p>
        </p:txBody>
      </p:sp>
      <p:sp>
        <p:nvSpPr>
          <p:cNvPr id="71683" name="Rectangle 3">
            <a:extLst>
              <a:ext uri="{FF2B5EF4-FFF2-40B4-BE49-F238E27FC236}">
                <a16:creationId xmlns:a16="http://schemas.microsoft.com/office/drawing/2014/main" id="{774336EC-4320-2A7B-77C2-E0A39A9D5DD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14313" y="1878013"/>
            <a:ext cx="2881312" cy="26924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GB" altLang="en-US" sz="2800"/>
              <a:t>The business’s </a:t>
            </a:r>
            <a:r>
              <a:rPr lang="en-GB" altLang="en-US" sz="2800" b="1">
                <a:solidFill>
                  <a:srgbClr val="FF0000"/>
                </a:solidFill>
              </a:rPr>
              <a:t>choice</a:t>
            </a:r>
            <a:r>
              <a:rPr lang="en-GB" altLang="en-US" sz="2800"/>
              <a:t> of source of finance </a:t>
            </a:r>
            <a:r>
              <a:rPr lang="en-GB" altLang="en-US" sz="2800" b="1">
                <a:solidFill>
                  <a:srgbClr val="FF0000"/>
                </a:solidFill>
              </a:rPr>
              <a:t>depends on several factors!</a:t>
            </a:r>
            <a:endParaRPr lang="en-GB" altLang="en-US" sz="2800"/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US" altLang="en-US" sz="2800"/>
          </a:p>
        </p:txBody>
      </p:sp>
      <p:pic>
        <p:nvPicPr>
          <p:cNvPr id="77828" name="Picture 4">
            <a:extLst>
              <a:ext uri="{FF2B5EF4-FFF2-40B4-BE49-F238E27FC236}">
                <a16:creationId xmlns:a16="http://schemas.microsoft.com/office/drawing/2014/main" id="{C04586FF-B8F4-71F0-9CFF-547D412F40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3860800"/>
            <a:ext cx="3455988" cy="2066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7829" name="Picture 5" descr="MC900434667[1]">
            <a:extLst>
              <a:ext uri="{FF2B5EF4-FFF2-40B4-BE49-F238E27FC236}">
                <a16:creationId xmlns:a16="http://schemas.microsoft.com/office/drawing/2014/main" id="{D7A8269B-06D1-51FC-F656-10E36BDC3D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1844675"/>
            <a:ext cx="4321175" cy="237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32" name="Text Box 8">
            <a:extLst>
              <a:ext uri="{FF2B5EF4-FFF2-40B4-BE49-F238E27FC236}">
                <a16:creationId xmlns:a16="http://schemas.microsoft.com/office/drawing/2014/main" id="{83BF860A-2BBF-F1EA-3656-97D2140659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4663" y="2205038"/>
            <a:ext cx="3240087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1800"/>
              <a:t>There are too many considerations…I don’t know which sources to choose!!!</a:t>
            </a:r>
            <a:endParaRPr lang="en-US" altLang="en-US" sz="1800"/>
          </a:p>
        </p:txBody>
      </p:sp>
    </p:spTree>
    <p:custDataLst>
      <p:tags r:id="rId1"/>
    </p:custDataLst>
  </p:cSld>
  <p:clrMapOvr>
    <a:masterClrMapping/>
  </p:clrMapOvr>
  <p:transition spd="slow" advTm="3711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7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7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77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32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>
            <a:extLst>
              <a:ext uri="{FF2B5EF4-FFF2-40B4-BE49-F238E27FC236}">
                <a16:creationId xmlns:a16="http://schemas.microsoft.com/office/drawing/2014/main" id="{8EFEDC70-A48C-8909-28E1-ADB08D51881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03350" y="692150"/>
            <a:ext cx="8015288" cy="914400"/>
          </a:xfrm>
        </p:spPr>
        <p:txBody>
          <a:bodyPr/>
          <a:lstStyle/>
          <a:p>
            <a:pPr eaLnBrk="1" hangingPunct="1"/>
            <a:r>
              <a:rPr lang="en-GB" altLang="en-US" sz="2400" b="1">
                <a:solidFill>
                  <a:schemeClr val="tx1"/>
                </a:solidFill>
              </a:rPr>
              <a:t>Continued…</a:t>
            </a:r>
            <a:endParaRPr lang="en-US" altLang="en-US" sz="2400" b="1">
              <a:solidFill>
                <a:schemeClr val="tx1"/>
              </a:solidFill>
            </a:endParaRPr>
          </a:p>
        </p:txBody>
      </p:sp>
      <p:sp>
        <p:nvSpPr>
          <p:cNvPr id="78851" name="Rectangle 3">
            <a:extLst>
              <a:ext uri="{FF2B5EF4-FFF2-40B4-BE49-F238E27FC236}">
                <a16:creationId xmlns:a16="http://schemas.microsoft.com/office/drawing/2014/main" id="{8F71A64F-2F0E-9005-4B73-723D3C8E8F5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09600" y="2060575"/>
            <a:ext cx="7924800" cy="44196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sz="2800" b="1" u="sng">
                <a:solidFill>
                  <a:schemeClr val="folHlink"/>
                </a:solidFill>
              </a:rPr>
              <a:t>The type of business</a:t>
            </a:r>
            <a:r>
              <a:rPr lang="en-GB" altLang="en-US" sz="2800"/>
              <a:t> – Sole traders and partnerships cannot issue shares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b="1" u="sng">
                <a:solidFill>
                  <a:schemeClr val="folHlink"/>
                </a:solidFill>
              </a:rPr>
              <a:t>The amount of control desired</a:t>
            </a:r>
            <a:r>
              <a:rPr lang="en-GB" altLang="en-US" sz="2800"/>
              <a:t> – Becoming a partnership or company can weaken control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b="1" u="sng">
                <a:solidFill>
                  <a:schemeClr val="folHlink"/>
                </a:solidFill>
              </a:rPr>
              <a:t>Security</a:t>
            </a:r>
            <a:r>
              <a:rPr lang="en-GB" altLang="en-US" sz="2800"/>
              <a:t> – A lack of security may mean that banks are unwilling to grant a loan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b="1" u="sng">
                <a:solidFill>
                  <a:schemeClr val="folHlink"/>
                </a:solidFill>
              </a:rPr>
              <a:t>Existing levels of debt</a:t>
            </a:r>
            <a:r>
              <a:rPr lang="en-GB" altLang="en-US" sz="2800"/>
              <a:t> – If high banks will think twice about lending </a:t>
            </a:r>
            <a:endParaRPr lang="en-US" altLang="en-US" sz="2800" b="1" u="sng">
              <a:solidFill>
                <a:schemeClr val="folHlink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 advTm="3451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8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88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88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88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>
            <a:extLst>
              <a:ext uri="{FF2B5EF4-FFF2-40B4-BE49-F238E27FC236}">
                <a16:creationId xmlns:a16="http://schemas.microsoft.com/office/drawing/2014/main" id="{627246AF-3E4A-39F1-FCD5-77FD60CFEAA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03350" y="549275"/>
            <a:ext cx="8015288" cy="914400"/>
          </a:xfrm>
        </p:spPr>
        <p:txBody>
          <a:bodyPr/>
          <a:lstStyle/>
          <a:p>
            <a:pPr eaLnBrk="1" hangingPunct="1"/>
            <a:r>
              <a:rPr lang="en-GB" altLang="en-US" sz="2000">
                <a:solidFill>
                  <a:schemeClr val="tx1"/>
                </a:solidFill>
              </a:rPr>
              <a:t>Continued…</a:t>
            </a:r>
            <a:endParaRPr lang="en-US" altLang="en-US" sz="2000">
              <a:solidFill>
                <a:schemeClr val="tx1"/>
              </a:solidFill>
            </a:endParaRPr>
          </a:p>
        </p:txBody>
      </p:sp>
      <p:sp>
        <p:nvSpPr>
          <p:cNvPr id="79875" name="Rectangle 3">
            <a:extLst>
              <a:ext uri="{FF2B5EF4-FFF2-40B4-BE49-F238E27FC236}">
                <a16:creationId xmlns:a16="http://schemas.microsoft.com/office/drawing/2014/main" id="{CD7342EA-5094-7763-8D90-4EDE8C7A023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68313" y="2133600"/>
            <a:ext cx="7924800" cy="4419600"/>
          </a:xfrm>
        </p:spPr>
        <p:txBody>
          <a:bodyPr/>
          <a:lstStyle/>
          <a:p>
            <a:pPr eaLnBrk="1" hangingPunct="1"/>
            <a:r>
              <a:rPr lang="en-GB" altLang="en-US" sz="2400" b="1" u="sng">
                <a:solidFill>
                  <a:schemeClr val="folHlink"/>
                </a:solidFill>
              </a:rPr>
              <a:t>Internal Funds</a:t>
            </a:r>
            <a:r>
              <a:rPr lang="en-GB" altLang="en-US" sz="2400"/>
              <a:t> – If the business uses them for finance there will be no interest to pay; but once used the firm has no cushion to fall back on</a:t>
            </a:r>
          </a:p>
          <a:p>
            <a:pPr eaLnBrk="1" hangingPunct="1"/>
            <a:r>
              <a:rPr lang="en-GB" altLang="en-US" sz="2400" b="1" u="sng">
                <a:solidFill>
                  <a:schemeClr val="folHlink"/>
                </a:solidFill>
              </a:rPr>
              <a:t>Length of time</a:t>
            </a:r>
            <a:r>
              <a:rPr lang="en-GB" altLang="en-US" sz="2400"/>
              <a:t> – How long will it take to generate the funds to pay back investment</a:t>
            </a:r>
          </a:p>
          <a:p>
            <a:pPr eaLnBrk="1" hangingPunct="1"/>
            <a:r>
              <a:rPr lang="en-GB" altLang="en-US" sz="2400" b="1" u="sng">
                <a:solidFill>
                  <a:schemeClr val="folHlink"/>
                </a:solidFill>
              </a:rPr>
              <a:t>Current methods of finance being used</a:t>
            </a:r>
            <a:r>
              <a:rPr lang="en-GB" altLang="en-US" sz="2400"/>
              <a:t> – Inappropriate financial management will discourage the bank from lending</a:t>
            </a:r>
            <a:endParaRPr lang="en-US" altLang="en-US" sz="2400" b="1" u="sng">
              <a:solidFill>
                <a:schemeClr val="folHlink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 advTm="2128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98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98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98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>
            <a:extLst>
              <a:ext uri="{FF2B5EF4-FFF2-40B4-BE49-F238E27FC236}">
                <a16:creationId xmlns:a16="http://schemas.microsoft.com/office/drawing/2014/main" id="{DA8B511B-B6F2-51AD-9CFE-2894A48D1A0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47813" y="569913"/>
            <a:ext cx="8015287" cy="914400"/>
          </a:xfrm>
        </p:spPr>
        <p:txBody>
          <a:bodyPr/>
          <a:lstStyle/>
          <a:p>
            <a:pPr eaLnBrk="1" hangingPunct="1"/>
            <a:r>
              <a:rPr lang="en-GB" altLang="en-US" sz="2400" b="1">
                <a:solidFill>
                  <a:schemeClr val="tx1"/>
                </a:solidFill>
              </a:rPr>
              <a:t>Recap…</a:t>
            </a:r>
            <a:endParaRPr lang="en-US" altLang="en-US" sz="2400" b="1">
              <a:solidFill>
                <a:schemeClr val="tx1"/>
              </a:solidFill>
            </a:endParaRPr>
          </a:p>
        </p:txBody>
      </p:sp>
      <p:graphicFrame>
        <p:nvGraphicFramePr>
          <p:cNvPr id="81107" name="Group 211">
            <a:extLst>
              <a:ext uri="{FF2B5EF4-FFF2-40B4-BE49-F238E27FC236}">
                <a16:creationId xmlns:a16="http://schemas.microsoft.com/office/drawing/2014/main" id="{E99159D5-86DA-AA16-DC1A-DDF6F09960C1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39750" y="2349500"/>
          <a:ext cx="7924800" cy="3554412"/>
        </p:xfrm>
        <a:graphic>
          <a:graphicData uri="http://schemas.openxmlformats.org/drawingml/2006/table">
            <a:tbl>
              <a:tblPr/>
              <a:tblGrid>
                <a:gridCol w="1225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605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64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621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0813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GB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0000" marR="90000" marT="46792" marB="4679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400" b="0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Short-term</a:t>
                      </a:r>
                      <a:endParaRPr kumimoji="0" lang="en-US" altLang="en-US" sz="2400" b="0" i="0" u="sng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0000" marR="90000" marT="46792" marB="4679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400" b="0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Medium-term</a:t>
                      </a:r>
                      <a:endParaRPr kumimoji="0" lang="en-US" altLang="en-US" sz="2400" b="0" i="0" u="sng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0000" marR="90000" marT="46792" marB="4679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GB" altLang="en-US" sz="2400" b="0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Long-term</a:t>
                      </a:r>
                      <a:endParaRPr kumimoji="0" lang="en-US" altLang="en-US" sz="2400" b="0" i="0" u="sng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0000" marR="90000" marT="46792" marB="4679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23137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GB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0000" marR="90000" marT="46792" marB="4679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Char char="l"/>
                        <a:tabLst/>
                      </a:pPr>
                      <a:r>
                        <a:rPr kumimoji="0" lang="en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Overdraft</a:t>
                      </a:r>
                      <a:endParaRPr kumimoji="0" lang="en-US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Char char="l"/>
                        <a:tabLst/>
                      </a:pPr>
                      <a:r>
                        <a:rPr kumimoji="0" lang="en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Short-term Loan</a:t>
                      </a:r>
                      <a:endParaRPr kumimoji="0" lang="en-US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Char char="l"/>
                        <a:tabLst/>
                      </a:pPr>
                      <a:r>
                        <a:rPr kumimoji="0" lang="en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Hire Purchase</a:t>
                      </a:r>
                      <a:endParaRPr kumimoji="0" lang="en-US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0000" marR="90000" marT="46792" marB="4679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Char char="l"/>
                        <a:tabLst/>
                      </a:pPr>
                      <a:r>
                        <a:rPr kumimoji="0" lang="en-GB" alt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Medium-term Loan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Char char="l"/>
                        <a:tabLst/>
                      </a:pPr>
                      <a:r>
                        <a:rPr kumimoji="0" lang="en-GB" alt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Hire Purchase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Char char="l"/>
                        <a:tabLst/>
                      </a:pPr>
                      <a:r>
                        <a:rPr kumimoji="0" lang="en-GB" alt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Leasing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0000" marR="90000" marT="46792" marB="4679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Char char="l"/>
                        <a:tabLst/>
                      </a:pPr>
                      <a:r>
                        <a:rPr kumimoji="0" lang="en-GB" alt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Long-term Loan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Char char="l"/>
                        <a:tabLst/>
                      </a:pPr>
                      <a:r>
                        <a:rPr kumimoji="0" lang="en-GB" alt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Shares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Char char="l"/>
                        <a:tabLst/>
                      </a:pPr>
                      <a:r>
                        <a:rPr kumimoji="0" lang="en-GB" alt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Debentures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0000" marR="90000" marT="46792" marB="4679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23137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GB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0000" marR="90000" marT="46792" marB="4679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Char char="l"/>
                        <a:tabLst/>
                      </a:pPr>
                      <a:r>
                        <a:rPr kumimoji="0" lang="en-GB" alt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Trade Credit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Char char="l"/>
                        <a:tabLst/>
                      </a:pP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Char char="l"/>
                        <a:tabLst/>
                      </a:pP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0000" marR="90000" marT="46792" marB="4679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Char char="l"/>
                        <a:tabLst/>
                      </a:pPr>
                      <a:r>
                        <a:rPr kumimoji="0" lang="en-GB" alt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Retained Profit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0000" marR="90000" marT="46792" marB="4679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4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Char char="l"/>
                        <a:tabLst/>
                      </a:pPr>
                      <a:r>
                        <a:rPr kumimoji="0" lang="en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Retained profit</a:t>
                      </a:r>
                      <a:endParaRPr kumimoji="0" lang="en-US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Char char="l"/>
                        <a:tabLst/>
                      </a:pPr>
                      <a:r>
                        <a:rPr kumimoji="0" lang="en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Sale of Assets</a:t>
                      </a:r>
                      <a:endParaRPr kumimoji="0" lang="en-US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Char char="l"/>
                        <a:tabLst/>
                      </a:pPr>
                      <a:r>
                        <a:rPr kumimoji="0" lang="en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Sale and Leaseback</a:t>
                      </a:r>
                      <a:endParaRPr kumimoji="0" lang="en-US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0000" marR="90000" marT="46792" marB="4679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4777" name="Text Box 207">
            <a:extLst>
              <a:ext uri="{FF2B5EF4-FFF2-40B4-BE49-F238E27FC236}">
                <a16:creationId xmlns:a16="http://schemas.microsoft.com/office/drawing/2014/main" id="{4717D150-61D0-B4E8-62F8-FFB54C7CC66A}"/>
              </a:ext>
            </a:extLst>
          </p:cNvPr>
          <p:cNvSpPr txBox="1">
            <a:spLocks noChangeArrowheads="1"/>
          </p:cNvSpPr>
          <p:nvPr/>
        </p:nvSpPr>
        <p:spPr bwMode="auto">
          <a:xfrm rot="-5400000">
            <a:off x="146844" y="3390106"/>
            <a:ext cx="20161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1800"/>
              <a:t>EXTERNAL</a:t>
            </a:r>
            <a:endParaRPr lang="en-US" altLang="en-US" sz="1800"/>
          </a:p>
        </p:txBody>
      </p:sp>
      <p:sp>
        <p:nvSpPr>
          <p:cNvPr id="74778" name="Text Box 208">
            <a:extLst>
              <a:ext uri="{FF2B5EF4-FFF2-40B4-BE49-F238E27FC236}">
                <a16:creationId xmlns:a16="http://schemas.microsoft.com/office/drawing/2014/main" id="{5223BE1F-D794-8070-628F-E5A2764B4E4D}"/>
              </a:ext>
            </a:extLst>
          </p:cNvPr>
          <p:cNvSpPr txBox="1">
            <a:spLocks noChangeArrowheads="1"/>
          </p:cNvSpPr>
          <p:nvPr/>
        </p:nvSpPr>
        <p:spPr bwMode="auto">
          <a:xfrm rot="-5400000">
            <a:off x="146844" y="5025231"/>
            <a:ext cx="20161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1800"/>
              <a:t>INTERNAL</a:t>
            </a:r>
            <a:endParaRPr lang="en-US" altLang="en-US" sz="1800"/>
          </a:p>
        </p:txBody>
      </p:sp>
    </p:spTree>
  </p:cSld>
  <p:clrMapOvr>
    <a:masterClrMapping/>
  </p:clrMapOvr>
  <p:transition spd="slow" advTm="8106"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1" name="Rectangle 2">
            <a:extLst>
              <a:ext uri="{FF2B5EF4-FFF2-40B4-BE49-F238E27FC236}">
                <a16:creationId xmlns:a16="http://schemas.microsoft.com/office/drawing/2014/main" id="{64691675-DF41-5817-D1EC-4CC82507CEC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63713" y="577850"/>
            <a:ext cx="8015287" cy="914400"/>
          </a:xfrm>
        </p:spPr>
        <p:txBody>
          <a:bodyPr/>
          <a:lstStyle/>
          <a:p>
            <a:pPr eaLnBrk="1" hangingPunct="1"/>
            <a:r>
              <a:rPr lang="en-GB" altLang="en-US" sz="2400" b="1">
                <a:solidFill>
                  <a:schemeClr val="tx1"/>
                </a:solidFill>
              </a:rPr>
              <a:t>Continued…</a:t>
            </a:r>
            <a:endParaRPr lang="en-US" altLang="en-US" sz="2400" b="1">
              <a:solidFill>
                <a:schemeClr val="tx1"/>
              </a:solidFill>
            </a:endParaRP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D1E7F015-1C39-0415-5712-204B57ACCD0B}"/>
              </a:ext>
            </a:extLst>
          </p:cNvPr>
          <p:cNvGraphicFramePr/>
          <p:nvPr/>
        </p:nvGraphicFramePr>
        <p:xfrm>
          <a:off x="-1549400" y="1484313"/>
          <a:ext cx="12169775" cy="46815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 advTm="78021"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53.6|4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8|11.7|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9|25.8|27.8|24.8|18.1|20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2|34.8|0.8|1|9.7|9.2|26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3|49.1|2.3|3.3|5.1|3.7|4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16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|0.7|2.9|1.2|63.5|0.8|0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9|7.9|21.5|4.4|1.3|3.8|2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31.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|5.6|22.5|1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|32|11.6|19.4|26.6|9.4|14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|21.8|1.7|28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26.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8.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4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8|13.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4.4|4.1|1.4|2.4|2.8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3.6|26.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.3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3.9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9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0.8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0.8|6.5|0.6|0.8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0.6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9.7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5.6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1|8.7|4.3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|8.6|7.8"/>
</p:tagLst>
</file>

<file path=ppt/theme/theme1.xml><?xml version="1.0" encoding="utf-8"?>
<a:theme xmlns:a="http://schemas.openxmlformats.org/drawingml/2006/main" name="Radial">
  <a:themeElements>
    <a:clrScheme name="Radial 1">
      <a:dk1>
        <a:srgbClr val="000000"/>
      </a:dk1>
      <a:lt1>
        <a:srgbClr val="FFFFFF"/>
      </a:lt1>
      <a:dk2>
        <a:srgbClr val="FFFFFF"/>
      </a:dk2>
      <a:lt2>
        <a:srgbClr val="669999"/>
      </a:lt2>
      <a:accent1>
        <a:srgbClr val="99CCFF"/>
      </a:accent1>
      <a:accent2>
        <a:srgbClr val="9999FF"/>
      </a:accent2>
      <a:accent3>
        <a:srgbClr val="FFFFFF"/>
      </a:accent3>
      <a:accent4>
        <a:srgbClr val="000000"/>
      </a:accent4>
      <a:accent5>
        <a:srgbClr val="CAE2FF"/>
      </a:accent5>
      <a:accent6>
        <a:srgbClr val="8A8AE7"/>
      </a:accent6>
      <a:hlink>
        <a:srgbClr val="996666"/>
      </a:hlink>
      <a:folHlink>
        <a:srgbClr val="6666CC"/>
      </a:folHlink>
    </a:clrScheme>
    <a:fontScheme name="Radial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>
          <a:outerShdw dist="107763" dir="2700000" algn="ctr" rotWithShape="0">
            <a:srgbClr val="808080"/>
          </a:outerShdw>
        </a:effectLst>
        <a:extLst>
          <a:ext uri="{909E8E84-426E-40DD-AFC4-6F175D3DCCD1}">
            <a14:hiddenFill xmlns:a14="http://schemas.microsoft.com/office/drawing/2010/main">
              <a:solidFill>
                <a:srgbClr val="CCCCFF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>
          <a:outerShdw dist="107763" dir="2700000" algn="ctr" rotWithShape="0">
            <a:srgbClr val="808080"/>
          </a:outerShdw>
        </a:effectLst>
        <a:extLst>
          <a:ext uri="{909E8E84-426E-40DD-AFC4-6F175D3DCCD1}">
            <a14:hiddenFill xmlns:a14="http://schemas.microsoft.com/office/drawing/2010/main">
              <a:solidFill>
                <a:srgbClr val="CCCCFF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defRPr>
        </a:defPPr>
      </a:lstStyle>
    </a:lnDef>
  </a:objectDefaults>
  <a:extraClrSchemeLst>
    <a:extraClrScheme>
      <a:clrScheme name="Radial 1">
        <a:dk1>
          <a:srgbClr val="000000"/>
        </a:dk1>
        <a:lt1>
          <a:srgbClr val="FFFFFF"/>
        </a:lt1>
        <a:dk2>
          <a:srgbClr val="FFFFFF"/>
        </a:dk2>
        <a:lt2>
          <a:srgbClr val="669999"/>
        </a:lt2>
        <a:accent1>
          <a:srgbClr val="99CCFF"/>
        </a:accent1>
        <a:accent2>
          <a:srgbClr val="9999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8A8AE7"/>
        </a:accent6>
        <a:hlink>
          <a:srgbClr val="996666"/>
        </a:hlink>
        <a:folHlink>
          <a:srgbClr val="66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adial 2">
        <a:dk1>
          <a:srgbClr val="000000"/>
        </a:dk1>
        <a:lt1>
          <a:srgbClr val="FFFFFF"/>
        </a:lt1>
        <a:dk2>
          <a:srgbClr val="FFFFFF"/>
        </a:dk2>
        <a:lt2>
          <a:srgbClr val="817F3F"/>
        </a:lt2>
        <a:accent1>
          <a:srgbClr val="FFCC00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8A00"/>
        </a:accent6>
        <a:hlink>
          <a:srgbClr val="996666"/>
        </a:hlink>
        <a:folHlink>
          <a:srgbClr val="C9450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adial 3">
        <a:dk1>
          <a:srgbClr val="CC6600"/>
        </a:dk1>
        <a:lt1>
          <a:srgbClr val="FFFFFF"/>
        </a:lt1>
        <a:dk2>
          <a:srgbClr val="800000"/>
        </a:dk2>
        <a:lt2>
          <a:srgbClr val="FFFFFF"/>
        </a:lt2>
        <a:accent1>
          <a:srgbClr val="FF6600"/>
        </a:accent1>
        <a:accent2>
          <a:srgbClr val="33CCCC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2DB9B9"/>
        </a:accent6>
        <a:hlink>
          <a:srgbClr val="99FF33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adial 4">
        <a:dk1>
          <a:srgbClr val="993300"/>
        </a:dk1>
        <a:lt1>
          <a:srgbClr val="FFFFFF"/>
        </a:lt1>
        <a:dk2>
          <a:srgbClr val="431A01"/>
        </a:dk2>
        <a:lt2>
          <a:srgbClr val="FFFFFF"/>
        </a:lt2>
        <a:accent1>
          <a:srgbClr val="FFCC00"/>
        </a:accent1>
        <a:accent2>
          <a:srgbClr val="FF9966"/>
        </a:accent2>
        <a:accent3>
          <a:srgbClr val="B0ABAA"/>
        </a:accent3>
        <a:accent4>
          <a:srgbClr val="DADADA"/>
        </a:accent4>
        <a:accent5>
          <a:srgbClr val="FFE2AA"/>
        </a:accent5>
        <a:accent6>
          <a:srgbClr val="E78A5C"/>
        </a:accent6>
        <a:hlink>
          <a:srgbClr val="FF6600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adial 5">
        <a:dk1>
          <a:srgbClr val="75878B"/>
        </a:dk1>
        <a:lt1>
          <a:srgbClr val="FFFFFF"/>
        </a:lt1>
        <a:dk2>
          <a:srgbClr val="260000"/>
        </a:dk2>
        <a:lt2>
          <a:srgbClr val="FFFFFF"/>
        </a:lt2>
        <a:accent1>
          <a:srgbClr val="0099CC"/>
        </a:accent1>
        <a:accent2>
          <a:srgbClr val="FF3300"/>
        </a:accent2>
        <a:accent3>
          <a:srgbClr val="ACAAAA"/>
        </a:accent3>
        <a:accent4>
          <a:srgbClr val="DADADA"/>
        </a:accent4>
        <a:accent5>
          <a:srgbClr val="AACAE2"/>
        </a:accent5>
        <a:accent6>
          <a:srgbClr val="E72D00"/>
        </a:accent6>
        <a:hlink>
          <a:srgbClr val="FFCC00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adial 6">
        <a:dk1>
          <a:srgbClr val="666699"/>
        </a:dk1>
        <a:lt1>
          <a:srgbClr val="FFFFFF"/>
        </a:lt1>
        <a:dk2>
          <a:srgbClr val="000000"/>
        </a:dk2>
        <a:lt2>
          <a:srgbClr val="FFFFFF"/>
        </a:lt2>
        <a:accent1>
          <a:srgbClr val="9966FF"/>
        </a:accent1>
        <a:accent2>
          <a:srgbClr val="99CCFF"/>
        </a:accent2>
        <a:accent3>
          <a:srgbClr val="AAAAAA"/>
        </a:accent3>
        <a:accent4>
          <a:srgbClr val="DADADA"/>
        </a:accent4>
        <a:accent5>
          <a:srgbClr val="CAB8FF"/>
        </a:accent5>
        <a:accent6>
          <a:srgbClr val="8AB9E7"/>
        </a:accent6>
        <a:hlink>
          <a:srgbClr val="FFFFCC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adial 7">
        <a:dk1>
          <a:srgbClr val="666699"/>
        </a:dk1>
        <a:lt1>
          <a:srgbClr val="FFFFFF"/>
        </a:lt1>
        <a:dk2>
          <a:srgbClr val="2A2A40"/>
        </a:dk2>
        <a:lt2>
          <a:srgbClr val="FFFFFF"/>
        </a:lt2>
        <a:accent1>
          <a:srgbClr val="006699"/>
        </a:accent1>
        <a:accent2>
          <a:srgbClr val="CC9900"/>
        </a:accent2>
        <a:accent3>
          <a:srgbClr val="ACACAF"/>
        </a:accent3>
        <a:accent4>
          <a:srgbClr val="DADADA"/>
        </a:accent4>
        <a:accent5>
          <a:srgbClr val="AAB8CA"/>
        </a:accent5>
        <a:accent6>
          <a:srgbClr val="B98A00"/>
        </a:accent6>
        <a:hlink>
          <a:srgbClr val="CC6600"/>
        </a:hlink>
        <a:folHlink>
          <a:srgbClr val="6C948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adial 8">
        <a:dk1>
          <a:srgbClr val="BECBD8"/>
        </a:dk1>
        <a:lt1>
          <a:srgbClr val="FFFFFF"/>
        </a:lt1>
        <a:dk2>
          <a:srgbClr val="2B335B"/>
        </a:dk2>
        <a:lt2>
          <a:srgbClr val="FFFFFF"/>
        </a:lt2>
        <a:accent1>
          <a:srgbClr val="0099CC"/>
        </a:accent1>
        <a:accent2>
          <a:srgbClr val="B5DBE3"/>
        </a:accent2>
        <a:accent3>
          <a:srgbClr val="ACADB5"/>
        </a:accent3>
        <a:accent4>
          <a:srgbClr val="DADADA"/>
        </a:accent4>
        <a:accent5>
          <a:srgbClr val="AACAE2"/>
        </a:accent5>
        <a:accent6>
          <a:srgbClr val="A4C6CE"/>
        </a:accent6>
        <a:hlink>
          <a:srgbClr val="FFCC00"/>
        </a:hlink>
        <a:folHlink>
          <a:srgbClr val="58648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adial 9">
        <a:dk1>
          <a:srgbClr val="3333FF"/>
        </a:dk1>
        <a:lt1>
          <a:srgbClr val="FFFFFF"/>
        </a:lt1>
        <a:dk2>
          <a:srgbClr val="000099"/>
        </a:dk2>
        <a:lt2>
          <a:srgbClr val="FFFFFF"/>
        </a:lt2>
        <a:accent1>
          <a:srgbClr val="339966"/>
        </a:accent1>
        <a:accent2>
          <a:srgbClr val="9999FF"/>
        </a:accent2>
        <a:accent3>
          <a:srgbClr val="AAAACA"/>
        </a:accent3>
        <a:accent4>
          <a:srgbClr val="DADADA"/>
        </a:accent4>
        <a:accent5>
          <a:srgbClr val="ADCAB8"/>
        </a:accent5>
        <a:accent6>
          <a:srgbClr val="8A8AE7"/>
        </a:accent6>
        <a:hlink>
          <a:srgbClr val="FFFF99"/>
        </a:hlink>
        <a:folHlink>
          <a:srgbClr val="17A0D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adial 10">
        <a:dk1>
          <a:srgbClr val="808000"/>
        </a:dk1>
        <a:lt1>
          <a:srgbClr val="FFFFFF"/>
        </a:lt1>
        <a:dk2>
          <a:srgbClr val="354418"/>
        </a:dk2>
        <a:lt2>
          <a:srgbClr val="FFFFFF"/>
        </a:lt2>
        <a:accent1>
          <a:srgbClr val="60897C"/>
        </a:accent1>
        <a:accent2>
          <a:srgbClr val="99CC00"/>
        </a:accent2>
        <a:accent3>
          <a:srgbClr val="AEB0AB"/>
        </a:accent3>
        <a:accent4>
          <a:srgbClr val="DADADA"/>
        </a:accent4>
        <a:accent5>
          <a:srgbClr val="B6C4BF"/>
        </a:accent5>
        <a:accent6>
          <a:srgbClr val="8AB900"/>
        </a:accent6>
        <a:hlink>
          <a:srgbClr val="CCCC00"/>
        </a:hlink>
        <a:folHlink>
          <a:srgbClr val="66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6A254F5D6A14094B8840E79896A2F150" ma:contentTypeVersion="14" ma:contentTypeDescription="إنشاء مستند جديد." ma:contentTypeScope="" ma:versionID="ea25f9567e36108ede0f0801bedb611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793d9b42bd9af50412ee4611a05e29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علامات الصور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تمت مشاركته مع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مشتركة مع تفاصيل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7321A8B-563B-42A2-955C-968CC2407C5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35560EC-43D0-4E38-8ADE-A445C0AA441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Radial</Template>
  <TotalTime>1466</TotalTime>
  <Words>2288</Words>
  <Application>Microsoft Office PowerPoint</Application>
  <PresentationFormat>On-screen Show (4:3)</PresentationFormat>
  <Paragraphs>378</Paragraphs>
  <Slides>51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51</vt:i4>
      </vt:variant>
    </vt:vector>
  </HeadingPairs>
  <TitlesOfParts>
    <vt:vector size="61" baseType="lpstr">
      <vt:lpstr>MS PGothic</vt:lpstr>
      <vt:lpstr>Alexandria</vt:lpstr>
      <vt:lpstr>Arial</vt:lpstr>
      <vt:lpstr>Arial Black</vt:lpstr>
      <vt:lpstr>Calibri</vt:lpstr>
      <vt:lpstr>Calibri Light</vt:lpstr>
      <vt:lpstr>Times New Roman</vt:lpstr>
      <vt:lpstr>Wingdings</vt:lpstr>
      <vt:lpstr>Radial</vt:lpstr>
      <vt:lpstr>Office Theme</vt:lpstr>
      <vt:lpstr>PowerPoint Presentation</vt:lpstr>
      <vt:lpstr>PowerPoint Presentation</vt:lpstr>
      <vt:lpstr>PowerPoint Presentation</vt:lpstr>
      <vt:lpstr>PowerPoint Presentation</vt:lpstr>
      <vt:lpstr>What is Finance?</vt:lpstr>
      <vt:lpstr>PowerPoint Presentation</vt:lpstr>
      <vt:lpstr>Why Do Businesses Need Finance?</vt:lpstr>
      <vt:lpstr>Why Do Businesses Need Finance?</vt:lpstr>
      <vt:lpstr>The purpose of finance</vt:lpstr>
      <vt:lpstr>Sources of Finance </vt:lpstr>
      <vt:lpstr>Internal Sources of Finance</vt:lpstr>
      <vt:lpstr>External Sources of Finance</vt:lpstr>
      <vt:lpstr>Time Periods for Finance</vt:lpstr>
      <vt:lpstr>Short-term Finance</vt:lpstr>
      <vt:lpstr>Cash Flow</vt:lpstr>
      <vt:lpstr>Why is Cash Flow Important?</vt:lpstr>
      <vt:lpstr>Sources of Short-Term Finance</vt:lpstr>
      <vt:lpstr>External Short-term Finance</vt:lpstr>
      <vt:lpstr>PowerPoint Presentation</vt:lpstr>
      <vt:lpstr>Continued…</vt:lpstr>
      <vt:lpstr>Factors Influencing a Bank’s Decision to Lend</vt:lpstr>
      <vt:lpstr>Banks Use this Information to…</vt:lpstr>
      <vt:lpstr>Security</vt:lpstr>
      <vt:lpstr>Other External Short-term Finance</vt:lpstr>
      <vt:lpstr>Internal Short-term Finance</vt:lpstr>
      <vt:lpstr>Medium-term Finance</vt:lpstr>
      <vt:lpstr>Sources of Medium-term Finance</vt:lpstr>
      <vt:lpstr>External Medium-term Finance</vt:lpstr>
      <vt:lpstr>Continued…</vt:lpstr>
      <vt:lpstr>Continued…</vt:lpstr>
      <vt:lpstr>Continued…</vt:lpstr>
      <vt:lpstr>Continued…</vt:lpstr>
      <vt:lpstr>Long-term Finance</vt:lpstr>
      <vt:lpstr>Sources of Long-term Finance</vt:lpstr>
      <vt:lpstr>External Long-term Finance</vt:lpstr>
      <vt:lpstr>Continued…</vt:lpstr>
      <vt:lpstr>Continued…</vt:lpstr>
      <vt:lpstr>Continued…</vt:lpstr>
      <vt:lpstr>Internal Long-term Finance</vt:lpstr>
      <vt:lpstr>Continued…</vt:lpstr>
      <vt:lpstr>Other Sources of Finance</vt:lpstr>
      <vt:lpstr>Continued…</vt:lpstr>
      <vt:lpstr>Continued…</vt:lpstr>
      <vt:lpstr>Continued…</vt:lpstr>
      <vt:lpstr>Continued…</vt:lpstr>
      <vt:lpstr>Continued…</vt:lpstr>
      <vt:lpstr>A Business’s Choice of Finance</vt:lpstr>
      <vt:lpstr>Continued…</vt:lpstr>
      <vt:lpstr>Continued…</vt:lpstr>
      <vt:lpstr>Recap…</vt:lpstr>
      <vt:lpstr>Continued…</vt:lpstr>
    </vt:vector>
  </TitlesOfParts>
  <Company> 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About me…</dc:title>
  <dc:creator>Rachel Johnston</dc:creator>
  <cp:lastModifiedBy>Gitex</cp:lastModifiedBy>
  <cp:revision>30</cp:revision>
  <dcterms:created xsi:type="dcterms:W3CDTF">2010-10-27T13:47:16Z</dcterms:created>
  <dcterms:modified xsi:type="dcterms:W3CDTF">2024-07-25T18:52:59Z</dcterms:modified>
</cp:coreProperties>
</file>