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532" r:id="rId5"/>
    <p:sldId id="533" r:id="rId6"/>
    <p:sldId id="480" r:id="rId7"/>
    <p:sldId id="313" r:id="rId8"/>
    <p:sldId id="276" r:id="rId9"/>
    <p:sldId id="496" r:id="rId10"/>
    <p:sldId id="497" r:id="rId11"/>
    <p:sldId id="518" r:id="rId12"/>
    <p:sldId id="499" r:id="rId13"/>
    <p:sldId id="498" r:id="rId14"/>
    <p:sldId id="501" r:id="rId15"/>
    <p:sldId id="500" r:id="rId16"/>
    <p:sldId id="519" r:id="rId17"/>
    <p:sldId id="502" r:id="rId18"/>
    <p:sldId id="503" r:id="rId19"/>
    <p:sldId id="520" r:id="rId20"/>
    <p:sldId id="504" r:id="rId21"/>
    <p:sldId id="505" r:id="rId22"/>
    <p:sldId id="521" r:id="rId23"/>
    <p:sldId id="506" r:id="rId24"/>
    <p:sldId id="508" r:id="rId25"/>
    <p:sldId id="507" r:id="rId26"/>
    <p:sldId id="509" r:id="rId27"/>
    <p:sldId id="522" r:id="rId28"/>
    <p:sldId id="510" r:id="rId29"/>
    <p:sldId id="511" r:id="rId30"/>
    <p:sldId id="512" r:id="rId31"/>
    <p:sldId id="513" r:id="rId32"/>
    <p:sldId id="514" r:id="rId33"/>
    <p:sldId id="515" r:id="rId34"/>
    <p:sldId id="516" r:id="rId35"/>
    <p:sldId id="517" r:id="rId36"/>
    <p:sldId id="523" r:id="rId37"/>
    <p:sldId id="524" r:id="rId38"/>
    <p:sldId id="525" r:id="rId39"/>
    <p:sldId id="526" r:id="rId40"/>
    <p:sldId id="527" r:id="rId41"/>
    <p:sldId id="528" r:id="rId42"/>
    <p:sldId id="530" r:id="rId43"/>
    <p:sldId id="531"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2"/>
            <p14:sldId id="533"/>
            <p14:sldId id="480"/>
            <p14:sldId id="313"/>
            <p14:sldId id="276"/>
            <p14:sldId id="496"/>
            <p14:sldId id="497"/>
            <p14:sldId id="518"/>
            <p14:sldId id="499"/>
            <p14:sldId id="498"/>
            <p14:sldId id="501"/>
            <p14:sldId id="500"/>
            <p14:sldId id="519"/>
            <p14:sldId id="502"/>
            <p14:sldId id="503"/>
            <p14:sldId id="520"/>
            <p14:sldId id="504"/>
            <p14:sldId id="505"/>
            <p14:sldId id="521"/>
            <p14:sldId id="506"/>
            <p14:sldId id="508"/>
            <p14:sldId id="507"/>
            <p14:sldId id="509"/>
            <p14:sldId id="522"/>
            <p14:sldId id="510"/>
            <p14:sldId id="511"/>
            <p14:sldId id="512"/>
            <p14:sldId id="513"/>
            <p14:sldId id="514"/>
            <p14:sldId id="515"/>
            <p14:sldId id="516"/>
            <p14:sldId id="517"/>
            <p14:sldId id="523"/>
            <p14:sldId id="524"/>
            <p14:sldId id="525"/>
            <p14:sldId id="526"/>
            <p14:sldId id="527"/>
            <p14:sldId id="528"/>
            <p14:sldId id="530"/>
            <p14:sldId id="53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492"/>
    <p:restoredTop sz="93699" autoAdjust="0"/>
  </p:normalViewPr>
  <p:slideViewPr>
    <p:cSldViewPr snapToGrid="0">
      <p:cViewPr varScale="1">
        <p:scale>
          <a:sx n="66" d="100"/>
          <a:sy n="66" d="100"/>
        </p:scale>
        <p:origin x="204"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967CC1E-D9F3-4930-BD36-C3B794D852EC}"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F247CEE2-BF1A-4195-BC1E-29197E130278}">
      <dgm:prSet phldrT="[Text]"/>
      <dgm:spPr/>
      <dgm:t>
        <a:bodyPr/>
        <a:lstStyle/>
        <a:p>
          <a:r>
            <a:rPr lang="ar-QA" dirty="0"/>
            <a:t>كبر حجم المؤسسات الصناعية والتجارية وازدياد التنافس بينها</a:t>
          </a:r>
          <a:endParaRPr lang="en-US" dirty="0"/>
        </a:p>
      </dgm:t>
    </dgm:pt>
    <dgm:pt modelId="{07654BA0-3C67-494E-BFB7-D49E6AD5D8DC}" type="parTrans" cxnId="{54F18C83-2619-4C4B-ABB1-E0F7958F1A6C}">
      <dgm:prSet/>
      <dgm:spPr/>
      <dgm:t>
        <a:bodyPr/>
        <a:lstStyle/>
        <a:p>
          <a:endParaRPr lang="en-US"/>
        </a:p>
      </dgm:t>
    </dgm:pt>
    <dgm:pt modelId="{2A1FB469-0391-47AC-AEEB-615AB49E03C8}" type="sibTrans" cxnId="{54F18C83-2619-4C4B-ABB1-E0F7958F1A6C}">
      <dgm:prSet/>
      <dgm:spPr/>
      <dgm:t>
        <a:bodyPr/>
        <a:lstStyle/>
        <a:p>
          <a:endParaRPr lang="en-US"/>
        </a:p>
      </dgm:t>
    </dgm:pt>
    <dgm:pt modelId="{3978B1EB-407F-4CF0-BB12-3A3E579F352E}">
      <dgm:prSet phldrT="[Text]"/>
      <dgm:spPr/>
      <dgm:t>
        <a:bodyPr/>
        <a:lstStyle/>
        <a:p>
          <a:r>
            <a:rPr lang="ar-QA" dirty="0"/>
            <a:t>ظهور قوى متعددة متصارعة تحاول كل منها جذب الرأي العام لها</a:t>
          </a:r>
          <a:endParaRPr lang="en-US" dirty="0"/>
        </a:p>
      </dgm:t>
    </dgm:pt>
    <dgm:pt modelId="{EDB80C2C-819B-4177-8621-068940100CF2}" type="parTrans" cxnId="{3E1912AD-6433-45EA-BD05-4F5B69AF607F}">
      <dgm:prSet/>
      <dgm:spPr/>
      <dgm:t>
        <a:bodyPr/>
        <a:lstStyle/>
        <a:p>
          <a:endParaRPr lang="en-US"/>
        </a:p>
      </dgm:t>
    </dgm:pt>
    <dgm:pt modelId="{05B9E1AA-E831-4920-860D-1855E7C874AA}" type="sibTrans" cxnId="{3E1912AD-6433-45EA-BD05-4F5B69AF607F}">
      <dgm:prSet/>
      <dgm:spPr/>
      <dgm:t>
        <a:bodyPr/>
        <a:lstStyle/>
        <a:p>
          <a:endParaRPr lang="en-US"/>
        </a:p>
      </dgm:t>
    </dgm:pt>
    <dgm:pt modelId="{CCD5F534-D6C3-40CE-B5A7-77D862A13479}">
      <dgm:prSet phldrT="[Text]"/>
      <dgm:spPr/>
      <dgm:t>
        <a:bodyPr/>
        <a:lstStyle/>
        <a:p>
          <a:r>
            <a:rPr lang="ar-QA" dirty="0"/>
            <a:t>تقدم وسائل الإعلام والنشر نتيجة للتقدم الفكري والتكنولوجي الك</a:t>
          </a:r>
          <a:r>
            <a:rPr lang="ar-JO" dirty="0"/>
            <a:t>بير</a:t>
          </a:r>
          <a:endParaRPr lang="en-US" dirty="0"/>
        </a:p>
      </dgm:t>
    </dgm:pt>
    <dgm:pt modelId="{353B7B58-25E0-43D6-B0E0-9A40FCBC0AC5}" type="parTrans" cxnId="{4D4F42C1-2699-48D4-93DD-BD572BC38A3B}">
      <dgm:prSet/>
      <dgm:spPr/>
      <dgm:t>
        <a:bodyPr/>
        <a:lstStyle/>
        <a:p>
          <a:endParaRPr lang="en-US"/>
        </a:p>
      </dgm:t>
    </dgm:pt>
    <dgm:pt modelId="{B894EDAE-F791-43E5-91C5-D451ACDEC154}" type="sibTrans" cxnId="{4D4F42C1-2699-48D4-93DD-BD572BC38A3B}">
      <dgm:prSet/>
      <dgm:spPr/>
      <dgm:t>
        <a:bodyPr/>
        <a:lstStyle/>
        <a:p>
          <a:endParaRPr lang="en-US"/>
        </a:p>
      </dgm:t>
    </dgm:pt>
    <dgm:pt modelId="{6926B597-87F3-499F-854C-8BE2F606DE72}">
      <dgm:prSet phldrT="[Text]"/>
      <dgm:spPr/>
      <dgm:t>
        <a:bodyPr/>
        <a:lstStyle/>
        <a:p>
          <a:r>
            <a:rPr lang="ar-QA" dirty="0"/>
            <a:t> العلاقات العامة إحدى الوسائل الفعالة التي يمكن عن طريقها تنمية الشعو</a:t>
          </a:r>
          <a:r>
            <a:rPr lang="ar-JO" dirty="0"/>
            <a:t>ر بالمسؤولية</a:t>
          </a:r>
          <a:endParaRPr lang="en-US" dirty="0"/>
        </a:p>
      </dgm:t>
    </dgm:pt>
    <dgm:pt modelId="{A696E6AA-E332-4707-B043-A96CBA3D5096}" type="parTrans" cxnId="{D6D4A297-A3CE-4A8B-988A-FAC102D8BE76}">
      <dgm:prSet/>
      <dgm:spPr/>
      <dgm:t>
        <a:bodyPr/>
        <a:lstStyle/>
        <a:p>
          <a:endParaRPr lang="en-US"/>
        </a:p>
      </dgm:t>
    </dgm:pt>
    <dgm:pt modelId="{035CA8C1-1C8C-4C12-95D1-E38140ED5A0F}" type="sibTrans" cxnId="{D6D4A297-A3CE-4A8B-988A-FAC102D8BE76}">
      <dgm:prSet/>
      <dgm:spPr/>
      <dgm:t>
        <a:bodyPr/>
        <a:lstStyle/>
        <a:p>
          <a:endParaRPr lang="en-US"/>
        </a:p>
      </dgm:t>
    </dgm:pt>
    <dgm:pt modelId="{3C26A61A-8140-478C-B0D7-53A62DD0A7E3}" type="pres">
      <dgm:prSet presAssocID="{7967CC1E-D9F3-4930-BD36-C3B794D852EC}" presName="Name0" presStyleCnt="0">
        <dgm:presLayoutVars>
          <dgm:chMax val="7"/>
          <dgm:chPref val="7"/>
          <dgm:dir/>
        </dgm:presLayoutVars>
      </dgm:prSet>
      <dgm:spPr/>
    </dgm:pt>
    <dgm:pt modelId="{39F71072-EA29-4AEB-A2C8-EBD804D5CF53}" type="pres">
      <dgm:prSet presAssocID="{7967CC1E-D9F3-4930-BD36-C3B794D852EC}" presName="Name1" presStyleCnt="0"/>
      <dgm:spPr/>
    </dgm:pt>
    <dgm:pt modelId="{96BF7BD9-8ACF-402E-A87B-F2294D1E69DA}" type="pres">
      <dgm:prSet presAssocID="{7967CC1E-D9F3-4930-BD36-C3B794D852EC}" presName="cycle" presStyleCnt="0"/>
      <dgm:spPr/>
    </dgm:pt>
    <dgm:pt modelId="{284EE5EB-60E2-4247-8C5B-46B46D966975}" type="pres">
      <dgm:prSet presAssocID="{7967CC1E-D9F3-4930-BD36-C3B794D852EC}" presName="srcNode" presStyleLbl="node1" presStyleIdx="0" presStyleCnt="4"/>
      <dgm:spPr/>
    </dgm:pt>
    <dgm:pt modelId="{6ECE8589-21A3-4439-9650-2164FBE09C23}" type="pres">
      <dgm:prSet presAssocID="{7967CC1E-D9F3-4930-BD36-C3B794D852EC}" presName="conn" presStyleLbl="parChTrans1D2" presStyleIdx="0" presStyleCnt="1"/>
      <dgm:spPr/>
    </dgm:pt>
    <dgm:pt modelId="{3696B5B6-9EF5-4177-8FD8-EC9B4FCC8E4B}" type="pres">
      <dgm:prSet presAssocID="{7967CC1E-D9F3-4930-BD36-C3B794D852EC}" presName="extraNode" presStyleLbl="node1" presStyleIdx="0" presStyleCnt="4"/>
      <dgm:spPr/>
    </dgm:pt>
    <dgm:pt modelId="{4F10FBF6-4319-449C-B580-68F98A5914AC}" type="pres">
      <dgm:prSet presAssocID="{7967CC1E-D9F3-4930-BD36-C3B794D852EC}" presName="dstNode" presStyleLbl="node1" presStyleIdx="0" presStyleCnt="4"/>
      <dgm:spPr/>
    </dgm:pt>
    <dgm:pt modelId="{34296E03-82CF-4777-88EB-80FE19A34DDC}" type="pres">
      <dgm:prSet presAssocID="{F247CEE2-BF1A-4195-BC1E-29197E130278}" presName="text_1" presStyleLbl="node1" presStyleIdx="0" presStyleCnt="4">
        <dgm:presLayoutVars>
          <dgm:bulletEnabled val="1"/>
        </dgm:presLayoutVars>
      </dgm:prSet>
      <dgm:spPr/>
    </dgm:pt>
    <dgm:pt modelId="{1482E7C6-DE2D-446C-8EE7-36375B405BFF}" type="pres">
      <dgm:prSet presAssocID="{F247CEE2-BF1A-4195-BC1E-29197E130278}" presName="accent_1" presStyleCnt="0"/>
      <dgm:spPr/>
    </dgm:pt>
    <dgm:pt modelId="{EB876BBD-0689-4E52-9EAA-7E7E0AD315E4}" type="pres">
      <dgm:prSet presAssocID="{F247CEE2-BF1A-4195-BC1E-29197E130278}" presName="accentRepeatNode" presStyleLbl="solidFgAcc1" presStyleIdx="0" presStyleCnt="4"/>
      <dgm:spPr/>
    </dgm:pt>
    <dgm:pt modelId="{ADD26F64-E224-4E9A-9936-26CF376704BE}" type="pres">
      <dgm:prSet presAssocID="{3978B1EB-407F-4CF0-BB12-3A3E579F352E}" presName="text_2" presStyleLbl="node1" presStyleIdx="1" presStyleCnt="4">
        <dgm:presLayoutVars>
          <dgm:bulletEnabled val="1"/>
        </dgm:presLayoutVars>
      </dgm:prSet>
      <dgm:spPr/>
    </dgm:pt>
    <dgm:pt modelId="{6D54FDA1-60D1-409D-85C3-117F487C8E0A}" type="pres">
      <dgm:prSet presAssocID="{3978B1EB-407F-4CF0-BB12-3A3E579F352E}" presName="accent_2" presStyleCnt="0"/>
      <dgm:spPr/>
    </dgm:pt>
    <dgm:pt modelId="{DE36CA58-22F0-4559-AE83-8027E02B3A21}" type="pres">
      <dgm:prSet presAssocID="{3978B1EB-407F-4CF0-BB12-3A3E579F352E}" presName="accentRepeatNode" presStyleLbl="solidFgAcc1" presStyleIdx="1" presStyleCnt="4"/>
      <dgm:spPr/>
    </dgm:pt>
    <dgm:pt modelId="{E6B3E4C2-48EA-4A8F-85BE-A7AA3FF18069}" type="pres">
      <dgm:prSet presAssocID="{CCD5F534-D6C3-40CE-B5A7-77D862A13479}" presName="text_3" presStyleLbl="node1" presStyleIdx="2" presStyleCnt="4">
        <dgm:presLayoutVars>
          <dgm:bulletEnabled val="1"/>
        </dgm:presLayoutVars>
      </dgm:prSet>
      <dgm:spPr/>
    </dgm:pt>
    <dgm:pt modelId="{DCFDD487-C73F-405B-933D-BF16AF6A6E97}" type="pres">
      <dgm:prSet presAssocID="{CCD5F534-D6C3-40CE-B5A7-77D862A13479}" presName="accent_3" presStyleCnt="0"/>
      <dgm:spPr/>
    </dgm:pt>
    <dgm:pt modelId="{DBF98FD4-BD44-4F36-94DC-547E6D012C8E}" type="pres">
      <dgm:prSet presAssocID="{CCD5F534-D6C3-40CE-B5A7-77D862A13479}" presName="accentRepeatNode" presStyleLbl="solidFgAcc1" presStyleIdx="2" presStyleCnt="4"/>
      <dgm:spPr/>
    </dgm:pt>
    <dgm:pt modelId="{4BD07481-53EF-4CF0-94F1-51CB5493E956}" type="pres">
      <dgm:prSet presAssocID="{6926B597-87F3-499F-854C-8BE2F606DE72}" presName="text_4" presStyleLbl="node1" presStyleIdx="3" presStyleCnt="4">
        <dgm:presLayoutVars>
          <dgm:bulletEnabled val="1"/>
        </dgm:presLayoutVars>
      </dgm:prSet>
      <dgm:spPr/>
    </dgm:pt>
    <dgm:pt modelId="{2A76E560-DEAC-4A7E-B4F5-57B192D74331}" type="pres">
      <dgm:prSet presAssocID="{6926B597-87F3-499F-854C-8BE2F606DE72}" presName="accent_4" presStyleCnt="0"/>
      <dgm:spPr/>
    </dgm:pt>
    <dgm:pt modelId="{9A2EB138-1F17-495C-8690-6703992C3B9F}" type="pres">
      <dgm:prSet presAssocID="{6926B597-87F3-499F-854C-8BE2F606DE72}" presName="accentRepeatNode" presStyleLbl="solidFgAcc1" presStyleIdx="3" presStyleCnt="4"/>
      <dgm:spPr/>
    </dgm:pt>
  </dgm:ptLst>
  <dgm:cxnLst>
    <dgm:cxn modelId="{4E885608-B0A9-4542-818C-4834A4540C90}" type="presOf" srcId="{6926B597-87F3-499F-854C-8BE2F606DE72}" destId="{4BD07481-53EF-4CF0-94F1-51CB5493E956}" srcOrd="0" destOrd="0" presId="urn:microsoft.com/office/officeart/2008/layout/VerticalCurvedList"/>
    <dgm:cxn modelId="{95CAB426-87EF-4321-A38C-2BD2B317EC83}" type="presOf" srcId="{7967CC1E-D9F3-4930-BD36-C3B794D852EC}" destId="{3C26A61A-8140-478C-B0D7-53A62DD0A7E3}" srcOrd="0" destOrd="0" presId="urn:microsoft.com/office/officeart/2008/layout/VerticalCurvedList"/>
    <dgm:cxn modelId="{8C4C223C-CD62-4322-B140-652B3968EDF0}" type="presOf" srcId="{2A1FB469-0391-47AC-AEEB-615AB49E03C8}" destId="{6ECE8589-21A3-4439-9650-2164FBE09C23}" srcOrd="0" destOrd="0" presId="urn:microsoft.com/office/officeart/2008/layout/VerticalCurvedList"/>
    <dgm:cxn modelId="{3FCA6B50-6B5A-43E3-9B42-B08EED6B4876}" type="presOf" srcId="{F247CEE2-BF1A-4195-BC1E-29197E130278}" destId="{34296E03-82CF-4777-88EB-80FE19A34DDC}" srcOrd="0" destOrd="0" presId="urn:microsoft.com/office/officeart/2008/layout/VerticalCurvedList"/>
    <dgm:cxn modelId="{5A6EED7E-0600-4736-91EA-AFFB072D2274}" type="presOf" srcId="{3978B1EB-407F-4CF0-BB12-3A3E579F352E}" destId="{ADD26F64-E224-4E9A-9936-26CF376704BE}" srcOrd="0" destOrd="0" presId="urn:microsoft.com/office/officeart/2008/layout/VerticalCurvedList"/>
    <dgm:cxn modelId="{54F18C83-2619-4C4B-ABB1-E0F7958F1A6C}" srcId="{7967CC1E-D9F3-4930-BD36-C3B794D852EC}" destId="{F247CEE2-BF1A-4195-BC1E-29197E130278}" srcOrd="0" destOrd="0" parTransId="{07654BA0-3C67-494E-BFB7-D49E6AD5D8DC}" sibTransId="{2A1FB469-0391-47AC-AEEB-615AB49E03C8}"/>
    <dgm:cxn modelId="{D6D4A297-A3CE-4A8B-988A-FAC102D8BE76}" srcId="{7967CC1E-D9F3-4930-BD36-C3B794D852EC}" destId="{6926B597-87F3-499F-854C-8BE2F606DE72}" srcOrd="3" destOrd="0" parTransId="{A696E6AA-E332-4707-B043-A96CBA3D5096}" sibTransId="{035CA8C1-1C8C-4C12-95D1-E38140ED5A0F}"/>
    <dgm:cxn modelId="{3E1912AD-6433-45EA-BD05-4F5B69AF607F}" srcId="{7967CC1E-D9F3-4930-BD36-C3B794D852EC}" destId="{3978B1EB-407F-4CF0-BB12-3A3E579F352E}" srcOrd="1" destOrd="0" parTransId="{EDB80C2C-819B-4177-8621-068940100CF2}" sibTransId="{05B9E1AA-E831-4920-860D-1855E7C874AA}"/>
    <dgm:cxn modelId="{4D4F42C1-2699-48D4-93DD-BD572BC38A3B}" srcId="{7967CC1E-D9F3-4930-BD36-C3B794D852EC}" destId="{CCD5F534-D6C3-40CE-B5A7-77D862A13479}" srcOrd="2" destOrd="0" parTransId="{353B7B58-25E0-43D6-B0E0-9A40FCBC0AC5}" sibTransId="{B894EDAE-F791-43E5-91C5-D451ACDEC154}"/>
    <dgm:cxn modelId="{D87642D9-0F73-4E6F-BA3F-4F592BEB0847}" type="presOf" srcId="{CCD5F534-D6C3-40CE-B5A7-77D862A13479}" destId="{E6B3E4C2-48EA-4A8F-85BE-A7AA3FF18069}" srcOrd="0" destOrd="0" presId="urn:microsoft.com/office/officeart/2008/layout/VerticalCurvedList"/>
    <dgm:cxn modelId="{85F13EBE-7783-4A1A-A799-FDD20A1A06E2}" type="presParOf" srcId="{3C26A61A-8140-478C-B0D7-53A62DD0A7E3}" destId="{39F71072-EA29-4AEB-A2C8-EBD804D5CF53}" srcOrd="0" destOrd="0" presId="urn:microsoft.com/office/officeart/2008/layout/VerticalCurvedList"/>
    <dgm:cxn modelId="{EEB28AFB-B99E-41B7-84C8-86BB10F61D7E}" type="presParOf" srcId="{39F71072-EA29-4AEB-A2C8-EBD804D5CF53}" destId="{96BF7BD9-8ACF-402E-A87B-F2294D1E69DA}" srcOrd="0" destOrd="0" presId="urn:microsoft.com/office/officeart/2008/layout/VerticalCurvedList"/>
    <dgm:cxn modelId="{D9AD438E-031F-4B0F-958E-3CE93CB7784A}" type="presParOf" srcId="{96BF7BD9-8ACF-402E-A87B-F2294D1E69DA}" destId="{284EE5EB-60E2-4247-8C5B-46B46D966975}" srcOrd="0" destOrd="0" presId="urn:microsoft.com/office/officeart/2008/layout/VerticalCurvedList"/>
    <dgm:cxn modelId="{1065BA01-B106-41DA-9812-C80684921244}" type="presParOf" srcId="{96BF7BD9-8ACF-402E-A87B-F2294D1E69DA}" destId="{6ECE8589-21A3-4439-9650-2164FBE09C23}" srcOrd="1" destOrd="0" presId="urn:microsoft.com/office/officeart/2008/layout/VerticalCurvedList"/>
    <dgm:cxn modelId="{1AFB1F67-1A08-4FC4-8529-A4636A8161F2}" type="presParOf" srcId="{96BF7BD9-8ACF-402E-A87B-F2294D1E69DA}" destId="{3696B5B6-9EF5-4177-8FD8-EC9B4FCC8E4B}" srcOrd="2" destOrd="0" presId="urn:microsoft.com/office/officeart/2008/layout/VerticalCurvedList"/>
    <dgm:cxn modelId="{5A61C1B7-9B9A-409A-9EF7-46A1B2EACEC3}" type="presParOf" srcId="{96BF7BD9-8ACF-402E-A87B-F2294D1E69DA}" destId="{4F10FBF6-4319-449C-B580-68F98A5914AC}" srcOrd="3" destOrd="0" presId="urn:microsoft.com/office/officeart/2008/layout/VerticalCurvedList"/>
    <dgm:cxn modelId="{7215A618-8C41-477E-818B-21D08A6AE9EF}" type="presParOf" srcId="{39F71072-EA29-4AEB-A2C8-EBD804D5CF53}" destId="{34296E03-82CF-4777-88EB-80FE19A34DDC}" srcOrd="1" destOrd="0" presId="urn:microsoft.com/office/officeart/2008/layout/VerticalCurvedList"/>
    <dgm:cxn modelId="{19ACE24B-2D44-4922-BEFC-3399DD619847}" type="presParOf" srcId="{39F71072-EA29-4AEB-A2C8-EBD804D5CF53}" destId="{1482E7C6-DE2D-446C-8EE7-36375B405BFF}" srcOrd="2" destOrd="0" presId="urn:microsoft.com/office/officeart/2008/layout/VerticalCurvedList"/>
    <dgm:cxn modelId="{475DAC08-1793-4A0A-95C6-869C8B5BA680}" type="presParOf" srcId="{1482E7C6-DE2D-446C-8EE7-36375B405BFF}" destId="{EB876BBD-0689-4E52-9EAA-7E7E0AD315E4}" srcOrd="0" destOrd="0" presId="urn:microsoft.com/office/officeart/2008/layout/VerticalCurvedList"/>
    <dgm:cxn modelId="{BD5025CB-8833-4AC1-9621-B120EEE18241}" type="presParOf" srcId="{39F71072-EA29-4AEB-A2C8-EBD804D5CF53}" destId="{ADD26F64-E224-4E9A-9936-26CF376704BE}" srcOrd="3" destOrd="0" presId="urn:microsoft.com/office/officeart/2008/layout/VerticalCurvedList"/>
    <dgm:cxn modelId="{285BA5D6-30A0-40F3-9D8A-EC4A351F63B4}" type="presParOf" srcId="{39F71072-EA29-4AEB-A2C8-EBD804D5CF53}" destId="{6D54FDA1-60D1-409D-85C3-117F487C8E0A}" srcOrd="4" destOrd="0" presId="urn:microsoft.com/office/officeart/2008/layout/VerticalCurvedList"/>
    <dgm:cxn modelId="{62E78E3B-F47F-4F0A-B096-6D3E6FF30374}" type="presParOf" srcId="{6D54FDA1-60D1-409D-85C3-117F487C8E0A}" destId="{DE36CA58-22F0-4559-AE83-8027E02B3A21}" srcOrd="0" destOrd="0" presId="urn:microsoft.com/office/officeart/2008/layout/VerticalCurvedList"/>
    <dgm:cxn modelId="{61F0E544-EB47-47C6-A80C-0CFAD6D3BCC9}" type="presParOf" srcId="{39F71072-EA29-4AEB-A2C8-EBD804D5CF53}" destId="{E6B3E4C2-48EA-4A8F-85BE-A7AA3FF18069}" srcOrd="5" destOrd="0" presId="urn:microsoft.com/office/officeart/2008/layout/VerticalCurvedList"/>
    <dgm:cxn modelId="{E3D054E4-DBAF-4919-8538-2BDD4BDECED7}" type="presParOf" srcId="{39F71072-EA29-4AEB-A2C8-EBD804D5CF53}" destId="{DCFDD487-C73F-405B-933D-BF16AF6A6E97}" srcOrd="6" destOrd="0" presId="urn:microsoft.com/office/officeart/2008/layout/VerticalCurvedList"/>
    <dgm:cxn modelId="{41BBA03E-B518-434D-A983-AE638C77E6D6}" type="presParOf" srcId="{DCFDD487-C73F-405B-933D-BF16AF6A6E97}" destId="{DBF98FD4-BD44-4F36-94DC-547E6D012C8E}" srcOrd="0" destOrd="0" presId="urn:microsoft.com/office/officeart/2008/layout/VerticalCurvedList"/>
    <dgm:cxn modelId="{2F47CBB3-4AF8-451F-9281-7F1479C0D12C}" type="presParOf" srcId="{39F71072-EA29-4AEB-A2C8-EBD804D5CF53}" destId="{4BD07481-53EF-4CF0-94F1-51CB5493E956}" srcOrd="7" destOrd="0" presId="urn:microsoft.com/office/officeart/2008/layout/VerticalCurvedList"/>
    <dgm:cxn modelId="{67BFAA86-1254-4CA4-A89C-57D96AD64A9D}" type="presParOf" srcId="{39F71072-EA29-4AEB-A2C8-EBD804D5CF53}" destId="{2A76E560-DEAC-4A7E-B4F5-57B192D74331}" srcOrd="8" destOrd="0" presId="urn:microsoft.com/office/officeart/2008/layout/VerticalCurvedList"/>
    <dgm:cxn modelId="{6F3EDD65-FAA7-4E77-AE68-74F0917F5CD8}" type="presParOf" srcId="{2A76E560-DEAC-4A7E-B4F5-57B192D74331}" destId="{9A2EB138-1F17-495C-8690-6703992C3B9F}"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CE8589-21A3-4439-9650-2164FBE09C23}">
      <dsp:nvSpPr>
        <dsp:cNvPr id="0" name=""/>
        <dsp:cNvSpPr/>
      </dsp:nvSpPr>
      <dsp:spPr>
        <a:xfrm>
          <a:off x="-3593065" y="-552188"/>
          <a:ext cx="4283378" cy="4283378"/>
        </a:xfrm>
        <a:prstGeom prst="blockArc">
          <a:avLst>
            <a:gd name="adj1" fmla="val 18900000"/>
            <a:gd name="adj2" fmla="val 2700000"/>
            <a:gd name="adj3" fmla="val 504"/>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4296E03-82CF-4777-88EB-80FE19A34DDC}">
      <dsp:nvSpPr>
        <dsp:cNvPr id="0" name=""/>
        <dsp:cNvSpPr/>
      </dsp:nvSpPr>
      <dsp:spPr>
        <a:xfrm>
          <a:off x="361888" y="244401"/>
          <a:ext cx="8620829" cy="48905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8190" tIns="58420" rIns="58420" bIns="58420" numCol="1" spcCol="1270" anchor="ctr" anchorCtr="0">
          <a:noAutofit/>
        </a:bodyPr>
        <a:lstStyle/>
        <a:p>
          <a:pPr marL="0" lvl="0" indent="0" algn="l" defTabSz="1022350">
            <a:lnSpc>
              <a:spcPct val="90000"/>
            </a:lnSpc>
            <a:spcBef>
              <a:spcPct val="0"/>
            </a:spcBef>
            <a:spcAft>
              <a:spcPct val="35000"/>
            </a:spcAft>
            <a:buNone/>
          </a:pPr>
          <a:r>
            <a:rPr lang="ar-QA" sz="2300" kern="1200" dirty="0"/>
            <a:t>كبر حجم المؤسسات الصناعية والتجارية وازدياد التنافس بينها</a:t>
          </a:r>
          <a:endParaRPr lang="en-US" sz="2300" kern="1200" dirty="0"/>
        </a:p>
      </dsp:txBody>
      <dsp:txXfrm>
        <a:off x="361888" y="244401"/>
        <a:ext cx="8620829" cy="489057"/>
      </dsp:txXfrm>
    </dsp:sp>
    <dsp:sp modelId="{EB876BBD-0689-4E52-9EAA-7E7E0AD315E4}">
      <dsp:nvSpPr>
        <dsp:cNvPr id="0" name=""/>
        <dsp:cNvSpPr/>
      </dsp:nvSpPr>
      <dsp:spPr>
        <a:xfrm>
          <a:off x="56227" y="183269"/>
          <a:ext cx="611322" cy="611322"/>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DD26F64-E224-4E9A-9936-26CF376704BE}">
      <dsp:nvSpPr>
        <dsp:cNvPr id="0" name=""/>
        <dsp:cNvSpPr/>
      </dsp:nvSpPr>
      <dsp:spPr>
        <a:xfrm>
          <a:off x="642276" y="978115"/>
          <a:ext cx="8340441" cy="48905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8190" tIns="58420" rIns="58420" bIns="58420" numCol="1" spcCol="1270" anchor="ctr" anchorCtr="0">
          <a:noAutofit/>
        </a:bodyPr>
        <a:lstStyle/>
        <a:p>
          <a:pPr marL="0" lvl="0" indent="0" algn="l" defTabSz="1022350">
            <a:lnSpc>
              <a:spcPct val="90000"/>
            </a:lnSpc>
            <a:spcBef>
              <a:spcPct val="0"/>
            </a:spcBef>
            <a:spcAft>
              <a:spcPct val="35000"/>
            </a:spcAft>
            <a:buNone/>
          </a:pPr>
          <a:r>
            <a:rPr lang="ar-QA" sz="2300" kern="1200" dirty="0"/>
            <a:t>ظهور قوى متعددة متصارعة تحاول كل منها جذب الرأي العام لها</a:t>
          </a:r>
          <a:endParaRPr lang="en-US" sz="2300" kern="1200" dirty="0"/>
        </a:p>
      </dsp:txBody>
      <dsp:txXfrm>
        <a:off x="642276" y="978115"/>
        <a:ext cx="8340441" cy="489057"/>
      </dsp:txXfrm>
    </dsp:sp>
    <dsp:sp modelId="{DE36CA58-22F0-4559-AE83-8027E02B3A21}">
      <dsp:nvSpPr>
        <dsp:cNvPr id="0" name=""/>
        <dsp:cNvSpPr/>
      </dsp:nvSpPr>
      <dsp:spPr>
        <a:xfrm>
          <a:off x="336615" y="916983"/>
          <a:ext cx="611322" cy="611322"/>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6B3E4C2-48EA-4A8F-85BE-A7AA3FF18069}">
      <dsp:nvSpPr>
        <dsp:cNvPr id="0" name=""/>
        <dsp:cNvSpPr/>
      </dsp:nvSpPr>
      <dsp:spPr>
        <a:xfrm>
          <a:off x="642276" y="1711828"/>
          <a:ext cx="8340441" cy="48905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8190" tIns="58420" rIns="58420" bIns="58420" numCol="1" spcCol="1270" anchor="ctr" anchorCtr="0">
          <a:noAutofit/>
        </a:bodyPr>
        <a:lstStyle/>
        <a:p>
          <a:pPr marL="0" lvl="0" indent="0" algn="l" defTabSz="1022350">
            <a:lnSpc>
              <a:spcPct val="90000"/>
            </a:lnSpc>
            <a:spcBef>
              <a:spcPct val="0"/>
            </a:spcBef>
            <a:spcAft>
              <a:spcPct val="35000"/>
            </a:spcAft>
            <a:buNone/>
          </a:pPr>
          <a:r>
            <a:rPr lang="ar-QA" sz="2300" kern="1200" dirty="0"/>
            <a:t>تقدم وسائل الإعلام والنشر نتيجة للتقدم الفكري والتكنولوجي الك</a:t>
          </a:r>
          <a:r>
            <a:rPr lang="ar-JO" sz="2300" kern="1200" dirty="0"/>
            <a:t>بير</a:t>
          </a:r>
          <a:endParaRPr lang="en-US" sz="2300" kern="1200" dirty="0"/>
        </a:p>
      </dsp:txBody>
      <dsp:txXfrm>
        <a:off x="642276" y="1711828"/>
        <a:ext cx="8340441" cy="489057"/>
      </dsp:txXfrm>
    </dsp:sp>
    <dsp:sp modelId="{DBF98FD4-BD44-4F36-94DC-547E6D012C8E}">
      <dsp:nvSpPr>
        <dsp:cNvPr id="0" name=""/>
        <dsp:cNvSpPr/>
      </dsp:nvSpPr>
      <dsp:spPr>
        <a:xfrm>
          <a:off x="336615" y="1650696"/>
          <a:ext cx="611322" cy="611322"/>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BD07481-53EF-4CF0-94F1-51CB5493E956}">
      <dsp:nvSpPr>
        <dsp:cNvPr id="0" name=""/>
        <dsp:cNvSpPr/>
      </dsp:nvSpPr>
      <dsp:spPr>
        <a:xfrm>
          <a:off x="361888" y="2445542"/>
          <a:ext cx="8620829" cy="48905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8190" tIns="58420" rIns="58420" bIns="58420" numCol="1" spcCol="1270" anchor="ctr" anchorCtr="0">
          <a:noAutofit/>
        </a:bodyPr>
        <a:lstStyle/>
        <a:p>
          <a:pPr marL="0" lvl="0" indent="0" algn="l" defTabSz="1022350">
            <a:lnSpc>
              <a:spcPct val="90000"/>
            </a:lnSpc>
            <a:spcBef>
              <a:spcPct val="0"/>
            </a:spcBef>
            <a:spcAft>
              <a:spcPct val="35000"/>
            </a:spcAft>
            <a:buNone/>
          </a:pPr>
          <a:r>
            <a:rPr lang="ar-QA" sz="2300" kern="1200" dirty="0"/>
            <a:t> العلاقات العامة إحدى الوسائل الفعالة التي يمكن عن طريقها تنمية الشعو</a:t>
          </a:r>
          <a:r>
            <a:rPr lang="ar-JO" sz="2300" kern="1200" dirty="0"/>
            <a:t>ر بالمسؤولية</a:t>
          </a:r>
          <a:endParaRPr lang="en-US" sz="2300" kern="1200" dirty="0"/>
        </a:p>
      </dsp:txBody>
      <dsp:txXfrm>
        <a:off x="361888" y="2445542"/>
        <a:ext cx="8620829" cy="489057"/>
      </dsp:txXfrm>
    </dsp:sp>
    <dsp:sp modelId="{9A2EB138-1F17-495C-8690-6703992C3B9F}">
      <dsp:nvSpPr>
        <dsp:cNvPr id="0" name=""/>
        <dsp:cNvSpPr/>
      </dsp:nvSpPr>
      <dsp:spPr>
        <a:xfrm>
          <a:off x="56227" y="2384410"/>
          <a:ext cx="611322" cy="611322"/>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4846932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8756075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3992552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4686465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4713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6/3/2026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29.svg"/><Relationship Id="rId2" Type="http://schemas.openxmlformats.org/officeDocument/2006/relationships/image" Target="../media/image28.jpeg"/><Relationship Id="rId1" Type="http://schemas.openxmlformats.org/officeDocument/2006/relationships/slideLayout" Target="../slideLayouts/slideLayout15.xml"/><Relationship Id="rId4" Type="http://schemas.openxmlformats.org/officeDocument/2006/relationships/image" Target="../media/image3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2" y="440267"/>
            <a:ext cx="5602191" cy="593255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065769" y="3848648"/>
            <a:ext cx="3327829" cy="400110"/>
          </a:xfrm>
          <a:prstGeom prst="rect">
            <a:avLst/>
          </a:prstGeom>
          <a:noFill/>
        </p:spPr>
        <p:txBody>
          <a:bodyPr wrap="square" rtlCol="0">
            <a:spAutoFit/>
          </a:bodyPr>
          <a:lstStyle/>
          <a:p>
            <a:r>
              <a:rPr lang="en-US" sz="2000" dirty="0">
                <a:latin typeface="Alexandria" charset="0"/>
                <a:cs typeface="Alexandria" charset="0"/>
              </a:rPr>
              <a:t>Prepared by Dr. Ibrahim Siam </a:t>
            </a:r>
          </a:p>
        </p:txBody>
      </p:sp>
      <p:sp>
        <p:nvSpPr>
          <p:cNvPr id="31" name="TextBox 30"/>
          <p:cNvSpPr txBox="1"/>
          <p:nvPr/>
        </p:nvSpPr>
        <p:spPr>
          <a:xfrm>
            <a:off x="546078" y="2592304"/>
            <a:ext cx="4621778" cy="769441"/>
          </a:xfrm>
          <a:prstGeom prst="rect">
            <a:avLst/>
          </a:prstGeom>
          <a:noFill/>
        </p:spPr>
        <p:txBody>
          <a:bodyPr wrap="none" rtlCol="0">
            <a:spAutoFit/>
          </a:bodyPr>
          <a:lstStyle/>
          <a:p>
            <a:r>
              <a:rPr lang="ar-JO" sz="4400" b="1" dirty="0">
                <a:solidFill>
                  <a:srgbClr val="00B0F0"/>
                </a:solidFill>
                <a:latin typeface="Alexandria"/>
                <a:cs typeface="Alexandria" charset="0"/>
              </a:rPr>
              <a:t>الاتصالات الاستراتيج</a:t>
            </a:r>
            <a:r>
              <a:rPr lang="ar-EG" sz="4400" b="1" dirty="0">
                <a:solidFill>
                  <a:srgbClr val="00B0F0"/>
                </a:solidFill>
                <a:latin typeface="Alexandria"/>
                <a:cs typeface="Alexandria" charset="0"/>
              </a:rPr>
              <a:t>ية</a:t>
            </a:r>
            <a:endParaRPr lang="en-US" sz="4400" b="1" dirty="0">
              <a:solidFill>
                <a:srgbClr val="00B0F0"/>
              </a:solidFill>
              <a:latin typeface="Alexandria"/>
              <a:cs typeface="Alexandria" charset="0"/>
            </a:endParaRPr>
          </a:p>
        </p:txBody>
      </p:sp>
      <p:sp>
        <p:nvSpPr>
          <p:cNvPr id="34" name="Rectangle: Rounded Corners 33"/>
          <p:cNvSpPr/>
          <p:nvPr/>
        </p:nvSpPr>
        <p:spPr>
          <a:xfrm>
            <a:off x="1065769" y="576922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rgbClr val="2D3956"/>
                </a:solidFill>
                <a:latin typeface="Tajawal Medium" panose="00000600000000000000" pitchFamily="2" charset="-78"/>
                <a:cs typeface="Tajawal Medium" panose="00000600000000000000" pitchFamily="2" charset="-78"/>
              </a:rPr>
              <a:t>المحاضر</a:t>
            </a:r>
            <a:r>
              <a:rPr lang="ar-EG" sz="2800" b="1" dirty="0">
                <a:solidFill>
                  <a:srgbClr val="2D3956"/>
                </a:solidFill>
                <a:latin typeface="Tajawal Medium" panose="00000600000000000000" pitchFamily="2" charset="-78"/>
                <a:cs typeface="Tajawal Medium" panose="00000600000000000000" pitchFamily="2" charset="-78"/>
              </a:rPr>
              <a:t>ة</a:t>
            </a:r>
            <a:r>
              <a:rPr lang="ar-JO" sz="2800" b="1" dirty="0">
                <a:solidFill>
                  <a:srgbClr val="2D3956"/>
                </a:solidFill>
                <a:latin typeface="Tajawal Medium" panose="00000600000000000000" pitchFamily="2" charset="-78"/>
                <a:cs typeface="Tajawal Medium" panose="00000600000000000000" pitchFamily="2" charset="-78"/>
              </a:rPr>
              <a:t> الاولى </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46" name="TextBox 45"/>
          <p:cNvSpPr txBox="1"/>
          <p:nvPr/>
        </p:nvSpPr>
        <p:spPr>
          <a:xfrm>
            <a:off x="1554664" y="4735661"/>
            <a:ext cx="2199640" cy="707886"/>
          </a:xfrm>
          <a:prstGeom prst="rect">
            <a:avLst/>
          </a:prstGeom>
          <a:noFill/>
        </p:spPr>
        <p:txBody>
          <a:bodyPr wrap="none" rtlCol="0">
            <a:spAutoFit/>
          </a:bodyPr>
          <a:lstStyle/>
          <a:p>
            <a:pPr algn="ctr"/>
            <a:r>
              <a:rPr lang="en-US" sz="2000" b="1" dirty="0">
                <a:solidFill>
                  <a:srgbClr val="2D3956"/>
                </a:solidFill>
                <a:latin typeface="Tajawal Medium" panose="00000600000000000000" pitchFamily="2" charset="-78"/>
                <a:cs typeface="Tajawal Medium" panose="00000600000000000000" pitchFamily="2" charset="-78"/>
              </a:rPr>
              <a:t>PRL633</a:t>
            </a:r>
            <a:endParaRPr lang="ar-JO" sz="2000" b="1" dirty="0">
              <a:solidFill>
                <a:srgbClr val="2D3956"/>
              </a:solidFill>
              <a:latin typeface="Tajawal Medium" panose="00000600000000000000" pitchFamily="2" charset="-78"/>
              <a:cs typeface="Tajawal Medium" panose="00000600000000000000" pitchFamily="2" charset="-78"/>
            </a:endParaRPr>
          </a:p>
          <a:p>
            <a:pPr algn="ctr"/>
            <a:r>
              <a:rPr lang="ar-JO" sz="2000" b="1" dirty="0">
                <a:solidFill>
                  <a:srgbClr val="00B0F0"/>
                </a:solidFill>
                <a:latin typeface="Alexandria"/>
                <a:cs typeface="Alexandria" charset="0"/>
              </a:rPr>
              <a:t>الاتصالات الاستراتيج</a:t>
            </a:r>
            <a:r>
              <a:rPr lang="ar-EG" sz="2000" b="1" dirty="0">
                <a:solidFill>
                  <a:srgbClr val="00B0F0"/>
                </a:solidFill>
                <a:latin typeface="Alexandria"/>
                <a:cs typeface="Alexandria" charset="0"/>
              </a:rPr>
              <a:t>ية</a:t>
            </a:r>
            <a:endParaRPr lang="en-US" sz="2000" b="1" dirty="0">
              <a:solidFill>
                <a:srgbClr val="00B0F0"/>
              </a:solidFill>
              <a:latin typeface="Alexandria"/>
              <a:cs typeface="Alexandria" charset="0"/>
            </a:endParaRPr>
          </a:p>
        </p:txBody>
      </p:sp>
      <p:sp>
        <p:nvSpPr>
          <p:cNvPr id="14" name="Oval 13"/>
          <p:cNvSpPr/>
          <p:nvPr/>
        </p:nvSpPr>
        <p:spPr>
          <a:xfrm>
            <a:off x="6200343" y="812799"/>
            <a:ext cx="5602191" cy="5560025"/>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46745" y="646867"/>
            <a:ext cx="2954655" cy="1379622"/>
          </a:xfrm>
          <a:prstGeom prst="rect">
            <a:avLst/>
          </a:prstGeom>
        </p:spPr>
      </p:pic>
    </p:spTree>
    <p:extLst>
      <p:ext uri="{BB962C8B-B14F-4D97-AF65-F5344CB8AC3E}">
        <p14:creationId xmlns:p14="http://schemas.microsoft.com/office/powerpoint/2010/main" val="14729214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13791" y="2946500"/>
            <a:ext cx="4621778" cy="769441"/>
          </a:xfrm>
          <a:prstGeom prst="rect">
            <a:avLst/>
          </a:prstGeom>
          <a:noFill/>
        </p:spPr>
        <p:txBody>
          <a:bodyPr wrap="none" rtlCol="0">
            <a:spAutoFit/>
          </a:bodyPr>
          <a:lstStyle/>
          <a:p>
            <a:r>
              <a:rPr lang="ar-JO" sz="4400" b="1" dirty="0">
                <a:solidFill>
                  <a:srgbClr val="00B0F0"/>
                </a:solidFill>
                <a:latin typeface="Alexandria"/>
                <a:cs typeface="Alexandria" charset="0"/>
              </a:rPr>
              <a:t>الاتصالات الاستراتيج</a:t>
            </a:r>
            <a:r>
              <a:rPr lang="ar-EG" sz="4400" b="1" dirty="0">
                <a:solidFill>
                  <a:srgbClr val="00B0F0"/>
                </a:solidFill>
                <a:latin typeface="Alexandria"/>
                <a:cs typeface="Alexandria" charset="0"/>
              </a:rPr>
              <a:t>ية</a:t>
            </a:r>
            <a:endParaRPr lang="en-US" sz="4400" b="1" dirty="0">
              <a:solidFill>
                <a:srgbClr val="00B0F0"/>
              </a:solidFill>
              <a:latin typeface="Alexandria"/>
              <a:cs typeface="Alexandria" charset="0"/>
            </a:endParaRPr>
          </a:p>
        </p:txBody>
      </p:sp>
      <p:sp>
        <p:nvSpPr>
          <p:cNvPr id="10" name="Rectangle: Rounded Corners 9"/>
          <p:cNvSpPr/>
          <p:nvPr/>
        </p:nvSpPr>
        <p:spPr>
          <a:xfrm>
            <a:off x="6384738" y="3894759"/>
            <a:ext cx="4550831" cy="907793"/>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2D3956"/>
                </a:solidFill>
                <a:latin typeface="Tajawal Medium" panose="00000600000000000000" pitchFamily="2" charset="-78"/>
                <a:cs typeface="Tajawal Medium" panose="00000600000000000000" pitchFamily="2" charset="-78"/>
              </a:rPr>
              <a:t>PRL633</a:t>
            </a:r>
            <a:endParaRPr lang="ar-JO" sz="2000" b="1" dirty="0">
              <a:solidFill>
                <a:srgbClr val="2D3956"/>
              </a:solidFill>
              <a:latin typeface="Tajawal Medium" panose="00000600000000000000" pitchFamily="2" charset="-78"/>
              <a:cs typeface="Tajawal Medium" panose="00000600000000000000" pitchFamily="2" charset="-78"/>
            </a:endParaRPr>
          </a:p>
          <a:p>
            <a:pPr algn="ctr"/>
            <a:r>
              <a:rPr lang="ar-JO" sz="2000" b="1" dirty="0">
                <a:solidFill>
                  <a:srgbClr val="00B0F0"/>
                </a:solidFill>
                <a:latin typeface="Alexandria"/>
                <a:cs typeface="Alexandria" charset="0"/>
              </a:rPr>
              <a:t>الاتصالات الاستراتيج</a:t>
            </a:r>
            <a:r>
              <a:rPr lang="ar-EG" sz="2000" b="1" dirty="0">
                <a:solidFill>
                  <a:srgbClr val="00B0F0"/>
                </a:solidFill>
                <a:latin typeface="Alexandria"/>
                <a:cs typeface="Alexandria" charset="0"/>
              </a:rPr>
              <a:t>ية</a:t>
            </a:r>
            <a:endParaRPr lang="en-US" sz="2000" b="1" dirty="0">
              <a:solidFill>
                <a:srgbClr val="00B0F0"/>
              </a:solidFill>
              <a:latin typeface="Alexandria"/>
              <a:cs typeface="Alexandria" charset="0"/>
            </a:endParaRPr>
          </a:p>
        </p:txBody>
      </p:sp>
      <p:sp>
        <p:nvSpPr>
          <p:cNvPr id="12" name="TextBox 11"/>
          <p:cNvSpPr txBox="1"/>
          <p:nvPr/>
        </p:nvSpPr>
        <p:spPr>
          <a:xfrm>
            <a:off x="459186" y="6187539"/>
            <a:ext cx="3459672"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Ibrahim Siam </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err="1">
                <a:solidFill>
                  <a:schemeClr val="bg1"/>
                </a:solidFill>
              </a:rPr>
              <a:t>midocean.edu.km</a:t>
            </a:r>
            <a:endParaRPr lang="en-US" sz="2000" b="1" dirty="0">
              <a:solidFill>
                <a:schemeClr val="bg1"/>
              </a:solidFill>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Rectangle: Rounded Corners 33">
            <a:extLst>
              <a:ext uri="{FF2B5EF4-FFF2-40B4-BE49-F238E27FC236}">
                <a16:creationId xmlns:a16="http://schemas.microsoft.com/office/drawing/2014/main" id="{15C30772-0DD8-7BE1-E943-20DE696CFBEA}"/>
              </a:ext>
            </a:extLst>
          </p:cNvPr>
          <p:cNvSpPr/>
          <p:nvPr/>
        </p:nvSpPr>
        <p:spPr>
          <a:xfrm>
            <a:off x="6384738" y="5011836"/>
            <a:ext cx="4597472"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400" b="1" dirty="0">
                <a:solidFill>
                  <a:srgbClr val="2D3956"/>
                </a:solidFill>
                <a:latin typeface="Tajawal Medium" panose="00000600000000000000" pitchFamily="2" charset="-78"/>
                <a:cs typeface="Tajawal Medium" panose="00000600000000000000" pitchFamily="2" charset="-78"/>
              </a:rPr>
              <a:t>المحاضر</a:t>
            </a:r>
            <a:r>
              <a:rPr lang="ar-SA" sz="2400" b="1" dirty="0" err="1">
                <a:solidFill>
                  <a:srgbClr val="2D3956"/>
                </a:solidFill>
                <a:latin typeface="Tajawal Medium" panose="00000600000000000000" pitchFamily="2" charset="-78"/>
                <a:cs typeface="Tajawal Medium" panose="00000600000000000000" pitchFamily="2" charset="-78"/>
              </a:rPr>
              <a:t>ة</a:t>
            </a:r>
            <a:r>
              <a:rPr lang="ar-JO" sz="2400" b="1" dirty="0">
                <a:solidFill>
                  <a:srgbClr val="2D3956"/>
                </a:solidFill>
                <a:latin typeface="Tajawal Medium" panose="00000600000000000000" pitchFamily="2" charset="-78"/>
                <a:cs typeface="Tajawal Medium" panose="00000600000000000000" pitchFamily="2" charset="-78"/>
              </a:rPr>
              <a:t> الاولى </a:t>
            </a:r>
            <a:endParaRPr lang="en-US" sz="2400" b="1" dirty="0">
              <a:solidFill>
                <a:srgbClr val="2D3956"/>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134928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656893" y="4450185"/>
            <a:ext cx="4240992" cy="400110"/>
          </a:xfrm>
          <a:prstGeom prst="rect">
            <a:avLst/>
          </a:prstGeom>
          <a:noFill/>
        </p:spPr>
        <p:txBody>
          <a:bodyPr wrap="square" rtlCol="0">
            <a:spAutoFit/>
          </a:bodyPr>
          <a:lstStyle/>
          <a:p>
            <a:pPr algn="ctr"/>
            <a:r>
              <a:rPr lang="en-US" sz="2000" b="1" dirty="0">
                <a:latin typeface="Alexandria" charset="0"/>
                <a:cs typeface="Alexandria" charset="0"/>
              </a:rPr>
              <a:t>Prepared by Dr. Ibrahim Siam</a:t>
            </a:r>
          </a:p>
        </p:txBody>
      </p:sp>
      <p:sp>
        <p:nvSpPr>
          <p:cNvPr id="31" name="TextBox 30"/>
          <p:cNvSpPr txBox="1"/>
          <p:nvPr/>
        </p:nvSpPr>
        <p:spPr>
          <a:xfrm>
            <a:off x="474515" y="2489030"/>
            <a:ext cx="4605748" cy="1446550"/>
          </a:xfrm>
          <a:prstGeom prst="rect">
            <a:avLst/>
          </a:prstGeom>
          <a:noFill/>
        </p:spPr>
        <p:txBody>
          <a:bodyPr wrap="none" rtlCol="0">
            <a:spAutoFit/>
          </a:bodyPr>
          <a:lstStyle/>
          <a:p>
            <a:pPr algn="ctr"/>
            <a:r>
              <a:rPr lang="en-US" sz="4400" b="1" dirty="0">
                <a:solidFill>
                  <a:srgbClr val="00B0F0"/>
                </a:solidFill>
                <a:latin typeface="Alexandria" charset="0"/>
                <a:cs typeface="Alexandria" charset="0"/>
              </a:rPr>
              <a:t>Strategic</a:t>
            </a:r>
          </a:p>
          <a:p>
            <a:pPr algn="ctr"/>
            <a:r>
              <a:rPr lang="en-US" sz="4400" b="1" dirty="0">
                <a:solidFill>
                  <a:srgbClr val="00B0F0"/>
                </a:solidFill>
                <a:latin typeface="Alexandria" charset="0"/>
                <a:cs typeface="Alexandria" charset="0"/>
              </a:rPr>
              <a:t> Communication</a:t>
            </a:r>
          </a:p>
        </p:txBody>
      </p:sp>
      <p:sp>
        <p:nvSpPr>
          <p:cNvPr id="34" name="Rectangle: Rounded Corners 33"/>
          <p:cNvSpPr/>
          <p:nvPr/>
        </p:nvSpPr>
        <p:spPr>
          <a:xfrm>
            <a:off x="1068418" y="5457617"/>
            <a:ext cx="405148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charset="0"/>
                <a:cs typeface="Alexandria" charset="0"/>
              </a:rPr>
              <a:t> </a:t>
            </a:r>
            <a:r>
              <a:rPr lang="en-US" sz="2400" b="1" dirty="0">
                <a:solidFill>
                  <a:srgbClr val="2D3956"/>
                </a:solidFill>
                <a:latin typeface="Tajawal Medium" panose="00000600000000000000" pitchFamily="2" charset="-78"/>
                <a:cs typeface="Tajawal Medium" panose="00000600000000000000" pitchFamily="2" charset="-78"/>
              </a:rPr>
              <a:t>PRL633</a:t>
            </a:r>
            <a:r>
              <a:rPr lang="en-US" sz="2400" b="1" dirty="0">
                <a:solidFill>
                  <a:schemeClr val="bg1"/>
                </a:solidFill>
                <a:latin typeface="Alexandria" charset="0"/>
                <a:cs typeface="Alexandria" charset="0"/>
              </a:rPr>
              <a:t>     Lecture 1</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8418" y="594803"/>
            <a:ext cx="2954655" cy="1379622"/>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85658" y="1705390"/>
            <a:ext cx="5968538" cy="3752227"/>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241697" y="3498323"/>
            <a:ext cx="4090800" cy="219675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solidFill>
                <a:srgbClr val="669BBC"/>
              </a:solidFill>
            </a:endParaRPr>
          </a:p>
        </p:txBody>
      </p:sp>
      <p:sp>
        <p:nvSpPr>
          <p:cNvPr id="25" name="TextBox 24"/>
          <p:cNvSpPr txBox="1"/>
          <p:nvPr/>
        </p:nvSpPr>
        <p:spPr>
          <a:xfrm>
            <a:off x="5550493" y="1753081"/>
            <a:ext cx="4113898" cy="461665"/>
          </a:xfrm>
          <a:prstGeom prst="rect">
            <a:avLst/>
          </a:prstGeom>
          <a:noFill/>
        </p:spPr>
        <p:txBody>
          <a:bodyPr wrap="square" rtlCol="0">
            <a:spAutoFit/>
          </a:bodyPr>
          <a:lstStyle/>
          <a:p>
            <a:pPr algn="ctr"/>
            <a:r>
              <a:rPr lang="ar-QA" sz="2400" b="1" dirty="0"/>
              <a:t>مقدمة في العلاقات العامة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854558"/>
            <a:ext cx="8417320" cy="2585323"/>
          </a:xfrm>
          <a:prstGeom prst="rect">
            <a:avLst/>
          </a:prstGeom>
          <a:noFill/>
        </p:spPr>
        <p:txBody>
          <a:bodyPr wrap="square" rtlCol="0">
            <a:spAutoFit/>
          </a:bodyPr>
          <a:lstStyle/>
          <a:p>
            <a:pPr algn="r" rtl="1"/>
            <a:r>
              <a:rPr lang="ar-QA" b="1" dirty="0"/>
              <a:t>تعتبر الولايات المتحدة الأمريكية هي المكان الأول الذي ظهرت فيه ممارسة مهنة العلاقات العامة. وهي أيضاً المكان الذي شهد تطورها من مجرد ممارسة غير مقننة إلى ممارسة أكثر تتسم بالتكنيك العلمي. حتي أصبحت علماً يدرس في المعاهد االتخصصة والجامعات ومنها انطلقت إلى باقي دول العالم تدريجياً حتي وصلت الوطن العربي </a:t>
            </a:r>
            <a:r>
              <a:rPr lang="en-US" b="1" dirty="0"/>
              <a:t>.</a:t>
            </a:r>
          </a:p>
          <a:p>
            <a:pPr algn="r" rtl="1"/>
            <a:endParaRPr lang="en-US" b="1" dirty="0"/>
          </a:p>
          <a:p>
            <a:pPr algn="r" rtl="1"/>
            <a:r>
              <a:rPr lang="ar-QA" b="1" dirty="0"/>
              <a:t>وكان للرواج الاقتصادي والمشكلات التي تبعت الإنتاج ‏</a:t>
            </a:r>
            <a:r>
              <a:rPr lang="en-US" b="1" dirty="0"/>
              <a:t>Al</a:t>
            </a:r>
            <a:r>
              <a:rPr lang="ar-QA" b="1" dirty="0"/>
              <a:t>الضخم الفضل في انتشار العلاقات العامة. وقد جاء تطورها كاستجابة طبيعية لحاجة الإدارة العليا في المؤسسات الصناعية. لتواجه به ثورة الرأي العام في البيئة الاجتماعية. والذي سببته سلبياتها في مواجهة الظروف التي خلقتها أعمالها وعملياتها. ولتتعامل مع الإضرابات التي قام بها العاملون في مواجهة الإدارة العليا.. بسبب ظروف العمل السيئة. </a:t>
            </a:r>
            <a:endParaRPr lang="en-US" b="1" dirty="0">
              <a:latin typeface="Alexandria" charset="0"/>
              <a:cs typeface="Alexandria" charset="0"/>
            </a:endParaRPr>
          </a:p>
        </p:txBody>
      </p:sp>
      <p:sp>
        <p:nvSpPr>
          <p:cNvPr id="32" name="Rectangle 31"/>
          <p:cNvSpPr/>
          <p:nvPr/>
        </p:nvSpPr>
        <p:spPr>
          <a:xfrm>
            <a:off x="3866604" y="1379689"/>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a:ea typeface="Roboto Light" panose="02000000000000000000" pitchFamily="2" charset="0"/>
            </a:endParaRPr>
          </a:p>
        </p:txBody>
      </p:sp>
      <p:sp>
        <p:nvSpPr>
          <p:cNvPr id="33" name="TextBox 32"/>
          <p:cNvSpPr txBox="1"/>
          <p:nvPr/>
        </p:nvSpPr>
        <p:spPr>
          <a:xfrm>
            <a:off x="3866604" y="1393458"/>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4052354" y="1626759"/>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92349"/>
            <a:ext cx="10812720" cy="45002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p:cNvSpPr txBox="1"/>
          <p:nvPr/>
        </p:nvSpPr>
        <p:spPr>
          <a:xfrm>
            <a:off x="2513150" y="1019069"/>
            <a:ext cx="4678482" cy="521970"/>
          </a:xfrm>
          <a:prstGeom prst="rect">
            <a:avLst/>
          </a:prstGeom>
          <a:noFill/>
        </p:spPr>
        <p:txBody>
          <a:bodyPr wrap="square" rtlCol="0">
            <a:spAutoFit/>
          </a:bodyPr>
          <a:lstStyle/>
          <a:p>
            <a:pPr algn="ctr"/>
            <a:r>
              <a:rPr lang="ar-JO" sz="2800" b="1" dirty="0">
                <a:latin typeface="Alexandria" charset="0"/>
                <a:cs typeface="Alexandria" charset="0"/>
              </a:rPr>
              <a:t>مفهوم العلاقات العامة </a:t>
            </a:r>
            <a:endParaRPr lang="en-US" sz="2800" b="1" dirty="0">
              <a:latin typeface="Alexandria" charset="0"/>
              <a:cs typeface="Alexandria" charset="0"/>
            </a:endParaRPr>
          </a:p>
        </p:txBody>
      </p:sp>
      <p:sp>
        <p:nvSpPr>
          <p:cNvPr id="5" name="Rectangle 4"/>
          <p:cNvSpPr/>
          <p:nvPr/>
        </p:nvSpPr>
        <p:spPr>
          <a:xfrm>
            <a:off x="1153149" y="874418"/>
            <a:ext cx="1117085" cy="83271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21743" y="1061194"/>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6847" y="4705190"/>
            <a:ext cx="4411272" cy="1400665"/>
          </a:xfrm>
          <a:prstGeom prst="rect">
            <a:avLst/>
          </a:prstGeom>
        </p:spPr>
      </p:pic>
      <p:sp>
        <p:nvSpPr>
          <p:cNvPr id="48" name="TextBox 47"/>
          <p:cNvSpPr txBox="1"/>
          <p:nvPr/>
        </p:nvSpPr>
        <p:spPr>
          <a:xfrm>
            <a:off x="1153149" y="1893905"/>
            <a:ext cx="10050549" cy="2862322"/>
          </a:xfrm>
          <a:prstGeom prst="rect">
            <a:avLst/>
          </a:prstGeom>
          <a:noFill/>
        </p:spPr>
        <p:txBody>
          <a:bodyPr wrap="square" rtlCol="0">
            <a:spAutoFit/>
          </a:bodyPr>
          <a:lstStyle/>
          <a:p>
            <a:pPr algn="just" rtl="1"/>
            <a:r>
              <a:rPr lang="ar-QA" b="1" dirty="0"/>
              <a:t>يقصد بالعلاقات العامة بأبسط معانيها: إقامة صلات طيبة بين المنظمة وبين جمهورها وإدارة هذه الصلات بما يضمن تحقيق الرضا والتفاهم والثقة المتبادلة بينهما. لذا تسعى المنظمات إلى كسب تأييد الرأي "وثقته ,ويعد ذلك من الواجبات الأساسية للإدارة  ودليلاً على نجاحها. </a:t>
            </a:r>
            <a:endParaRPr lang="ar-JO" b="1" dirty="0"/>
          </a:p>
          <a:p>
            <a:pPr algn="just" rtl="1"/>
            <a:endParaRPr lang="ar-JO" b="1" dirty="0">
              <a:latin typeface="Alexandria" charset="0"/>
              <a:cs typeface="Alexandria" charset="0"/>
            </a:endParaRPr>
          </a:p>
          <a:p>
            <a:pPr algn="just" rtl="1"/>
            <a:r>
              <a:rPr lang="ar-QA" b="1" dirty="0"/>
              <a:t>ول</a:t>
            </a:r>
            <a:r>
              <a:rPr lang="ar-JO" b="1" dirty="0"/>
              <a:t>ك</a:t>
            </a:r>
            <a:r>
              <a:rPr lang="ar-QA" b="1" dirty="0"/>
              <a:t>ي تقوم العلاقات العامة ببناء علاقات إيجابية بين المنظمة وبيئتها لابد أن تسعى إلى تعريف جمهورها والرأي العام بما تقدمه المنظمة إلى بيئتها »وكذلك ما تحتاجه من بيئتها تعريفاً صادقاً يحقق جسور الثقة المتبادلة ويدعم التفاعل المستمر بينها وبين جمهورها على نحو متواصل. </a:t>
            </a:r>
            <a:endParaRPr lang="ar-JO" b="1" dirty="0"/>
          </a:p>
          <a:p>
            <a:pPr algn="just" rtl="1"/>
            <a:endParaRPr lang="ar-JO" b="1" dirty="0">
              <a:latin typeface="Alexandria" charset="0"/>
              <a:cs typeface="Alexandria" charset="0"/>
            </a:endParaRPr>
          </a:p>
          <a:p>
            <a:pPr algn="just" rtl="1"/>
            <a:r>
              <a:rPr lang="ar-QA" b="1" dirty="0"/>
              <a:t>ودراسة العلاقات العامة باعتبارها عملية إدارة العلاقات. تجعل من الضروري دمج مفاهيم من فروع معرفية كثيرة. مثل الاتصال الجماهيري. والاتصال الشخصي. والسلوك التنظيمي. وعلم النفس الاجتماعي, والتسويق والإدارة.</a:t>
            </a:r>
            <a:endParaRPr lang="en-US" b="1" dirty="0">
              <a:latin typeface="Alexandria" charset="0"/>
              <a:cs typeface="Alexandria"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535377" y="718982"/>
            <a:ext cx="4995954" cy="523220"/>
          </a:xfrm>
          <a:prstGeom prst="rect">
            <a:avLst/>
          </a:prstGeom>
          <a:noFill/>
        </p:spPr>
        <p:txBody>
          <a:bodyPr wrap="square" rtlCol="0">
            <a:spAutoFit/>
          </a:bodyPr>
          <a:lstStyle/>
          <a:p>
            <a:pPr algn="ctr"/>
            <a:r>
              <a:rPr lang="ar-QA" sz="2800" b="1" dirty="0"/>
              <a:t>دواعي الحاجة إلى العلاقات العامة</a:t>
            </a:r>
            <a:endParaRPr lang="en-US" sz="2800" b="1" dirty="0">
              <a:latin typeface="Alexandria" charset="0"/>
              <a:cs typeface="Alexandria" charset="0"/>
            </a:endParaRP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Diagram 7"/>
          <p:cNvGraphicFramePr/>
          <p:nvPr>
            <p:extLst>
              <p:ext uri="{D42A27DB-BD31-4B8C-83A1-F6EECF244321}">
                <p14:modId xmlns:p14="http://schemas.microsoft.com/office/powerpoint/2010/main" val="1389226791"/>
              </p:ext>
            </p:extLst>
          </p:nvPr>
        </p:nvGraphicFramePr>
        <p:xfrm>
          <a:off x="1807493" y="2693324"/>
          <a:ext cx="9023927" cy="317900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2" name="Rectangle 11"/>
          <p:cNvSpPr/>
          <p:nvPr/>
        </p:nvSpPr>
        <p:spPr>
          <a:xfrm>
            <a:off x="1538656" y="1931728"/>
            <a:ext cx="9797506" cy="757130"/>
          </a:xfrm>
          <a:prstGeom prst="rect">
            <a:avLst/>
          </a:prstGeom>
        </p:spPr>
        <p:txBody>
          <a:bodyPr wrap="square">
            <a:spAutoFit/>
          </a:bodyPr>
          <a:lstStyle/>
          <a:p>
            <a:pPr algn="ctr" rtl="1">
              <a:lnSpc>
                <a:spcPct val="120000"/>
              </a:lnSpc>
            </a:pPr>
            <a:r>
              <a:rPr lang="ar-QA" b="1" dirty="0"/>
              <a:t>لقد ظهرت الحاجة إلى تنظيم برامج العلاقات العامة على أثر التغيير الكبير الذي حدث في المجتمع؛ حيث تميز المجتمع الحديث بتغيرات كبيرة في شكله وتكوينه وطبيعته من الجوانب السياسية والاجتماعية والاقتصادية</a:t>
            </a:r>
            <a:endParaRPr lang="en-US" b="1" dirty="0">
              <a:latin typeface="Alexandria" charset="0"/>
              <a:cs typeface="Alexandria" charset="0"/>
            </a:endParaRPr>
          </a:p>
        </p:txBody>
      </p:sp>
    </p:spTree>
    <p:extLst>
      <p:ext uri="{BB962C8B-B14F-4D97-AF65-F5344CB8AC3E}">
        <p14:creationId xmlns:p14="http://schemas.microsoft.com/office/powerpoint/2010/main" val="4930647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3902032" cy="523220"/>
          </a:xfrm>
          <a:prstGeom prst="rect">
            <a:avLst/>
          </a:prstGeom>
          <a:noFill/>
        </p:spPr>
        <p:txBody>
          <a:bodyPr wrap="square" rtlCol="0">
            <a:spAutoFit/>
          </a:bodyPr>
          <a:lstStyle/>
          <a:p>
            <a:pPr algn="ctr"/>
            <a:r>
              <a:rPr lang="ar-QA" sz="2800" b="1" dirty="0"/>
              <a:t>العلاقات العامة والدعا</a:t>
            </a:r>
            <a:r>
              <a:rPr lang="ar-JO" sz="2800" b="1" dirty="0"/>
              <a:t>ية</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4638978" y="2884505"/>
            <a:ext cx="6739532" cy="1200329"/>
          </a:xfrm>
          <a:prstGeom prst="rect">
            <a:avLst/>
          </a:prstGeom>
          <a:noFill/>
        </p:spPr>
        <p:txBody>
          <a:bodyPr wrap="square" rtlCol="0">
            <a:spAutoFit/>
          </a:bodyPr>
          <a:lstStyle/>
          <a:p>
            <a:pPr algn="just" rtl="1"/>
            <a:r>
              <a:rPr lang="ar-QA" b="1" dirty="0"/>
              <a:t>الدعاية: </a:t>
            </a:r>
            <a:r>
              <a:rPr lang="ar-QA" dirty="0"/>
              <a:t>هي محاولة لإقناع الرأي العام برأي معين أو فكرة محددة لأجل خدمة مصالح ذاتية. حيث تحاول فئة السيطرة على عقول الجماهير أو جعلها تسلك مسلكاً معيناً يخدم أهداف الجهة القائمة بالدعاي</a:t>
            </a:r>
            <a:r>
              <a:rPr lang="ar-JO" dirty="0"/>
              <a:t>ه</a:t>
            </a:r>
            <a:r>
              <a:rPr lang="ar-QA" b="1" dirty="0"/>
              <a:t>.</a:t>
            </a:r>
            <a:endParaRPr lang="ar-JO" b="1" dirty="0"/>
          </a:p>
          <a:p>
            <a:pPr algn="just" rtl="1"/>
            <a:endParaRPr lang="ar-JO" b="1"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7697" y="2453845"/>
            <a:ext cx="3606053" cy="2832001"/>
          </a:xfrm>
          <a:prstGeom prst="rect">
            <a:avLst/>
          </a:prstGeom>
        </p:spPr>
      </p:pic>
    </p:spTree>
    <p:extLst>
      <p:ext uri="{BB962C8B-B14F-4D97-AF65-F5344CB8AC3E}">
        <p14:creationId xmlns:p14="http://schemas.microsoft.com/office/powerpoint/2010/main" val="7818722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3902032" cy="523220"/>
          </a:xfrm>
          <a:prstGeom prst="rect">
            <a:avLst/>
          </a:prstGeom>
          <a:noFill/>
        </p:spPr>
        <p:txBody>
          <a:bodyPr wrap="square" rtlCol="0">
            <a:spAutoFit/>
          </a:bodyPr>
          <a:lstStyle/>
          <a:p>
            <a:pPr algn="ctr"/>
            <a:r>
              <a:rPr lang="ar-QA" sz="2800" b="1" dirty="0"/>
              <a:t>العلاقات العامة والدعا</a:t>
            </a:r>
            <a:r>
              <a:rPr lang="ar-JO" sz="2800" b="1" dirty="0"/>
              <a:t>ية</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4254500" y="2453845"/>
            <a:ext cx="6949199" cy="2862322"/>
          </a:xfrm>
          <a:prstGeom prst="rect">
            <a:avLst/>
          </a:prstGeom>
          <a:noFill/>
        </p:spPr>
        <p:txBody>
          <a:bodyPr wrap="square" rtlCol="0">
            <a:spAutoFit/>
          </a:bodyPr>
          <a:lstStyle/>
          <a:p>
            <a:pPr marL="285750" indent="-285750" algn="just" rtl="1">
              <a:buFont typeface="Arial" panose="020B0604020202020204" pitchFamily="34" charset="0"/>
              <a:buChar char="•"/>
            </a:pPr>
            <a:r>
              <a:rPr lang="ar-QA" dirty="0"/>
              <a:t>إن الدعاية قد تتضمن تشويه الصورة الحقيقية ومبالغة في الأمور الواقع</a:t>
            </a:r>
            <a:r>
              <a:rPr lang="ar-JO" dirty="0"/>
              <a:t> </a:t>
            </a:r>
            <a:r>
              <a:rPr lang="ar-QA" dirty="0"/>
              <a:t>وتعتمد دائماً أساليب الإثارة والإغراء والاستمالة لخدمة مصالح شخصية. إن الدعاية هي تلك الجهود المقصودة للتأثير في الغير لإقناعه بفكرة أو رأي أو كسب تأييده لقضية أو شخص أو منظمة أو تغيير الآراء والاتجاهات السائدة نحو ق</a:t>
            </a:r>
            <a:r>
              <a:rPr lang="ar-JO" dirty="0"/>
              <a:t>ضيه معينه </a:t>
            </a:r>
          </a:p>
          <a:p>
            <a:pPr marL="285750" indent="-285750" algn="just" rtl="1">
              <a:buFont typeface="Arial" panose="020B0604020202020204" pitchFamily="34" charset="0"/>
              <a:buChar char="•"/>
            </a:pPr>
            <a:endParaRPr lang="ar-JO" b="1" dirty="0">
              <a:latin typeface="Alexandria" charset="0"/>
              <a:cs typeface="Alexandria" charset="0"/>
            </a:endParaRPr>
          </a:p>
          <a:p>
            <a:pPr marL="285750" indent="-285750" algn="just" rtl="1">
              <a:buFont typeface="Arial" panose="020B0604020202020204" pitchFamily="34" charset="0"/>
              <a:buChar char="•"/>
            </a:pPr>
            <a:r>
              <a:rPr lang="ar-QA" dirty="0"/>
              <a:t>تقوم الدعاية باستخدام أسلوب مستتر تشرح فيه تاريخ ومزايا منتجاتها وكفاءة إدارتها وقد تتخذ أشكالاً مختلفة مثل مقالة في صحيفة أو تقرير وتقوم الدعاية باستخدام أسلوب مستتر تشرح فيه تاريخ المنظمة وإنجازاتها تلفزيوني أو خبر قصير عن تحسينات تمت في السلعة أثناء مشاركة المنظمة في أحد المعارض المقامة أو تقرير عن أنشطة المنظمة أثناء انعقاد مؤتمر ص</a:t>
            </a:r>
            <a:r>
              <a:rPr lang="ar-JO" dirty="0"/>
              <a:t>حفي </a:t>
            </a:r>
            <a:endParaRPr lang="en-US" b="1" dirty="0">
              <a:latin typeface="Alexandria" charset="0"/>
              <a:cs typeface="Alexandria" charset="0"/>
            </a:endParaRP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3807" y="2560313"/>
            <a:ext cx="3269535" cy="2857500"/>
          </a:xfrm>
          <a:prstGeom prst="rect">
            <a:avLst/>
          </a:prstGeom>
        </p:spPr>
      </p:pic>
    </p:spTree>
    <p:extLst>
      <p:ext uri="{BB962C8B-B14F-4D97-AF65-F5344CB8AC3E}">
        <p14:creationId xmlns:p14="http://schemas.microsoft.com/office/powerpoint/2010/main" val="39691141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3902032" cy="523220"/>
          </a:xfrm>
          <a:prstGeom prst="rect">
            <a:avLst/>
          </a:prstGeom>
          <a:noFill/>
        </p:spPr>
        <p:txBody>
          <a:bodyPr wrap="square" rtlCol="0">
            <a:spAutoFit/>
          </a:bodyPr>
          <a:lstStyle/>
          <a:p>
            <a:pPr algn="ctr"/>
            <a:r>
              <a:rPr lang="ar-QA" sz="2800" b="1" dirty="0"/>
              <a:t>العلاقات العامة والدعا</a:t>
            </a:r>
            <a:r>
              <a:rPr lang="ar-JO" sz="2800" b="1" dirty="0"/>
              <a:t>ية</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4400208" y="1669616"/>
            <a:ext cx="6940323" cy="4524315"/>
          </a:xfrm>
          <a:prstGeom prst="rect">
            <a:avLst/>
          </a:prstGeom>
          <a:noFill/>
        </p:spPr>
        <p:txBody>
          <a:bodyPr wrap="square" rtlCol="0">
            <a:spAutoFit/>
          </a:bodyPr>
          <a:lstStyle/>
          <a:p>
            <a:pPr algn="just" rtl="1"/>
            <a:r>
              <a:rPr lang="ar-QA" b="1" dirty="0"/>
              <a:t>يمكن التمييز بين مفهوم الدعاية ومفهوم العلاقات العامة كما يلي:</a:t>
            </a:r>
            <a:endParaRPr lang="ar-JO" b="1" dirty="0"/>
          </a:p>
          <a:p>
            <a:pPr algn="just" rtl="1"/>
            <a:endParaRPr lang="ar-JO" dirty="0"/>
          </a:p>
          <a:p>
            <a:pPr marL="285750" indent="-285750" algn="just" rtl="1">
              <a:buFont typeface="Arial" panose="020B0604020202020204" pitchFamily="34" charset="0"/>
              <a:buChar char="•"/>
            </a:pPr>
            <a:r>
              <a:rPr lang="ar-QA" dirty="0"/>
              <a:t>تعتمد الدعاية صيغة المبالغة في ذكر الحقائق في حين أن العلاقات العامة تعتمد</a:t>
            </a:r>
            <a:r>
              <a:rPr lang="ar-JO" dirty="0"/>
              <a:t> </a:t>
            </a:r>
            <a:r>
              <a:rPr lang="ar-QA" dirty="0"/>
              <a:t>الإعلام الصادق الهادف إلى خدمة المصلحة العامة. </a:t>
            </a:r>
            <a:endParaRPr lang="ar-JO" dirty="0"/>
          </a:p>
          <a:p>
            <a:pPr marL="285750" indent="-285750" algn="just" rtl="1">
              <a:buFont typeface="Arial" panose="020B0604020202020204" pitchFamily="34" charset="0"/>
              <a:buChar char="•"/>
            </a:pPr>
            <a:endParaRPr lang="ar-JO" dirty="0"/>
          </a:p>
          <a:p>
            <a:pPr marL="285750" indent="-285750" algn="just" rtl="1">
              <a:buFont typeface="Arial" panose="020B0604020202020204" pitchFamily="34" charset="0"/>
              <a:buChar char="•"/>
            </a:pPr>
            <a:r>
              <a:rPr lang="ar-QA" dirty="0"/>
              <a:t>تعتمد الدعاية أسلوب الإثارة والاستمالة بهدف التأثير في مواقف الجمهو</a:t>
            </a:r>
            <a:r>
              <a:rPr lang="ar-JO" dirty="0"/>
              <a:t>ر </a:t>
            </a:r>
            <a:r>
              <a:rPr lang="ar-QA" dirty="0"/>
              <a:t>وتحفيز رغباته وميوله.؛ في حين تعتمد العلاقات العامة أسلوب الإقناع الذي يعرض</a:t>
            </a:r>
            <a:r>
              <a:rPr lang="ar-JO" dirty="0"/>
              <a:t> </a:t>
            </a:r>
            <a:r>
              <a:rPr lang="ar-QA" dirty="0"/>
              <a:t>الحقائق عن السلع والخدمات التي تقدمها المنظمة</a:t>
            </a:r>
            <a:endParaRPr lang="ar-JO" dirty="0"/>
          </a:p>
          <a:p>
            <a:pPr marL="285750" indent="-285750" algn="just" rtl="1">
              <a:buFont typeface="Arial" panose="020B0604020202020204" pitchFamily="34" charset="0"/>
              <a:buChar char="•"/>
            </a:pPr>
            <a:endParaRPr lang="ar-JO" dirty="0"/>
          </a:p>
          <a:p>
            <a:pPr marL="285750" indent="-285750" algn="just" rtl="1">
              <a:buFont typeface="Arial" panose="020B0604020202020204" pitchFamily="34" charset="0"/>
              <a:buChar char="•"/>
            </a:pPr>
            <a:r>
              <a:rPr lang="ar-QA" dirty="0"/>
              <a:t>تهدف الدعاية إلى تحقيق أهداف سريعة ووقتية ولا تهتم بالنتائج بعيدة المد</a:t>
            </a:r>
            <a:r>
              <a:rPr lang="ar-JO" dirty="0"/>
              <a:t>ى </a:t>
            </a:r>
            <a:r>
              <a:rPr lang="ar-QA" dirty="0"/>
              <a:t>فالجماهير لابد أن تكتشف الحقيقة يوماً ما ولكن بعد فوات الأوان. بينما العلاقات العام</a:t>
            </a:r>
            <a:r>
              <a:rPr lang="ar-JO" dirty="0"/>
              <a:t>ة </a:t>
            </a:r>
            <a:r>
              <a:rPr lang="ar-QA" dirty="0"/>
              <a:t>تعمل للمدى البعيد في كافة نشاطاته</a:t>
            </a:r>
            <a:endParaRPr lang="ar-JO" dirty="0"/>
          </a:p>
          <a:p>
            <a:pPr marL="285750" indent="-285750" algn="just" rtl="1">
              <a:buFont typeface="Arial" panose="020B0604020202020204" pitchFamily="34" charset="0"/>
              <a:buChar char="•"/>
            </a:pPr>
            <a:endParaRPr lang="ar-JO" dirty="0"/>
          </a:p>
          <a:p>
            <a:pPr marL="285750" indent="-285750" algn="just" rtl="1">
              <a:buFont typeface="Arial" panose="020B0604020202020204" pitchFamily="34" charset="0"/>
              <a:buChar char="•"/>
            </a:pPr>
            <a:r>
              <a:rPr lang="ar-QA" dirty="0"/>
              <a:t>تحاول الدعاية السيطرة على الجماهير ودفعها لسلوك معين يخدم الجهة ا</a:t>
            </a:r>
            <a:r>
              <a:rPr lang="ar-JO" dirty="0"/>
              <a:t>لتي </a:t>
            </a:r>
            <a:r>
              <a:rPr lang="ar-QA" dirty="0"/>
              <a:t>تقوم بالدعاية دون مراعاة مصلحة الجمهور, </a:t>
            </a:r>
            <a:r>
              <a:rPr lang="ar-JO" dirty="0"/>
              <a:t>اما </a:t>
            </a:r>
            <a:r>
              <a:rPr lang="ar-QA" dirty="0"/>
              <a:t>العلاقات العامة فهي تقوم أساساً ع</a:t>
            </a:r>
            <a:r>
              <a:rPr lang="ar-JO" dirty="0"/>
              <a:t>لى </a:t>
            </a:r>
            <a:r>
              <a:rPr lang="ar-QA" dirty="0"/>
              <a:t>خدمة المصلحة العامة ووضع مصلحة جمهور المؤسسة في المقام الأول من سياسا</a:t>
            </a:r>
            <a:r>
              <a:rPr lang="ar-JO" dirty="0"/>
              <a:t>تها </a:t>
            </a:r>
            <a:r>
              <a:rPr lang="ar-QA" dirty="0"/>
              <a:t> وأعما</a:t>
            </a:r>
            <a:r>
              <a:rPr lang="ar-JO" dirty="0"/>
              <a:t>لها </a:t>
            </a:r>
            <a:endParaRPr lang="en-US" b="1" dirty="0">
              <a:latin typeface="Alexandria" charset="0"/>
              <a:cs typeface="Alexandria" charset="0"/>
            </a:endParaRP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3066" y="2418674"/>
            <a:ext cx="3627674" cy="2609222"/>
          </a:xfrm>
          <a:prstGeom prst="rect">
            <a:avLst/>
          </a:prstGeom>
        </p:spPr>
      </p:pic>
    </p:spTree>
    <p:extLst>
      <p:ext uri="{BB962C8B-B14F-4D97-AF65-F5344CB8AC3E}">
        <p14:creationId xmlns:p14="http://schemas.microsoft.com/office/powerpoint/2010/main" val="10091917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3902032" cy="523220"/>
          </a:xfrm>
          <a:prstGeom prst="rect">
            <a:avLst/>
          </a:prstGeom>
          <a:noFill/>
        </p:spPr>
        <p:txBody>
          <a:bodyPr wrap="square" rtlCol="0">
            <a:spAutoFit/>
          </a:bodyPr>
          <a:lstStyle/>
          <a:p>
            <a:pPr algn="ctr"/>
            <a:r>
              <a:rPr lang="ar-QA" sz="2800" b="1" dirty="0"/>
              <a:t>العلاقات العامة والدعا</a:t>
            </a:r>
            <a:r>
              <a:rPr lang="ar-JO" sz="2800" b="1" dirty="0"/>
              <a:t>ية</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85600" y="2043952"/>
            <a:ext cx="6620799" cy="4059453"/>
          </a:xfrm>
          <a:prstGeom prst="rect">
            <a:avLst/>
          </a:prstGeom>
        </p:spPr>
      </p:pic>
    </p:spTree>
    <p:extLst>
      <p:ext uri="{BB962C8B-B14F-4D97-AF65-F5344CB8AC3E}">
        <p14:creationId xmlns:p14="http://schemas.microsoft.com/office/powerpoint/2010/main" val="4201705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3902032" cy="523220"/>
          </a:xfrm>
          <a:prstGeom prst="rect">
            <a:avLst/>
          </a:prstGeom>
          <a:noFill/>
        </p:spPr>
        <p:txBody>
          <a:bodyPr wrap="square" rtlCol="0">
            <a:spAutoFit/>
          </a:bodyPr>
          <a:lstStyle/>
          <a:p>
            <a:pPr algn="ctr"/>
            <a:r>
              <a:rPr lang="ar-QA" sz="2800" dirty="0"/>
              <a:t>. العلاقات العامة والإع</a:t>
            </a:r>
            <a:r>
              <a:rPr lang="ar-JO" sz="2800" dirty="0"/>
              <a:t>لان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670559" y="1732060"/>
            <a:ext cx="7763614" cy="923330"/>
          </a:xfrm>
          <a:prstGeom prst="rect">
            <a:avLst/>
          </a:prstGeom>
          <a:noFill/>
        </p:spPr>
        <p:txBody>
          <a:bodyPr wrap="square" rtlCol="0">
            <a:spAutoFit/>
          </a:bodyPr>
          <a:lstStyle/>
          <a:p>
            <a:pPr algn="ctr" rtl="1"/>
            <a:r>
              <a:rPr lang="ar-QA" b="1" dirty="0"/>
              <a:t>اختلاف بين وظيفة العلاقات العامة والإعلان. </a:t>
            </a:r>
            <a:endParaRPr lang="ar-JO" b="1" dirty="0"/>
          </a:p>
          <a:p>
            <a:pPr algn="just" rtl="1"/>
            <a:endParaRPr lang="ar-JO" b="1" dirty="0"/>
          </a:p>
          <a:p>
            <a:pPr marL="285750" indent="-285750" algn="just" rtl="1">
              <a:buFont typeface="Arial" panose="020B0604020202020204" pitchFamily="34" charset="0"/>
              <a:buChar char="•"/>
            </a:pPr>
            <a:r>
              <a:rPr lang="ar-QA" dirty="0"/>
              <a:t>. </a:t>
            </a:r>
            <a:endParaRPr lang="en-US" b="1" dirty="0">
              <a:latin typeface="Alexandria" charset="0"/>
              <a:cs typeface="Alexandria" charset="0"/>
            </a:endParaRPr>
          </a:p>
        </p:txBody>
      </p:sp>
      <p:pic>
        <p:nvPicPr>
          <p:cNvPr id="9" name="Picture 8"/>
          <p:cNvPicPr>
            <a:picLocks noChangeAspect="1"/>
          </p:cNvPicPr>
          <p:nvPr/>
        </p:nvPicPr>
        <p:blipFill>
          <a:blip r:embed="rId3"/>
          <a:stretch>
            <a:fillRect/>
          </a:stretch>
        </p:blipFill>
        <p:spPr>
          <a:xfrm>
            <a:off x="3153509" y="2275884"/>
            <a:ext cx="5740262" cy="3826841"/>
          </a:xfrm>
          <a:prstGeom prst="rect">
            <a:avLst/>
          </a:prstGeom>
        </p:spPr>
      </p:pic>
    </p:spTree>
    <p:extLst>
      <p:ext uri="{BB962C8B-B14F-4D97-AF65-F5344CB8AC3E}">
        <p14:creationId xmlns:p14="http://schemas.microsoft.com/office/powerpoint/2010/main" val="3849330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3902032" cy="523220"/>
          </a:xfrm>
          <a:prstGeom prst="rect">
            <a:avLst/>
          </a:prstGeom>
          <a:noFill/>
        </p:spPr>
        <p:txBody>
          <a:bodyPr wrap="square" rtlCol="0">
            <a:spAutoFit/>
          </a:bodyPr>
          <a:lstStyle/>
          <a:p>
            <a:pPr algn="ctr"/>
            <a:r>
              <a:rPr lang="ar-QA" sz="2800" dirty="0"/>
              <a:t>العلاقات العامة والإع</a:t>
            </a:r>
            <a:r>
              <a:rPr lang="ar-JO" sz="2800" dirty="0"/>
              <a:t>لان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3444156" y="1906273"/>
            <a:ext cx="7763614" cy="3970318"/>
          </a:xfrm>
          <a:prstGeom prst="rect">
            <a:avLst/>
          </a:prstGeom>
          <a:noFill/>
        </p:spPr>
        <p:txBody>
          <a:bodyPr wrap="square" rtlCol="0">
            <a:spAutoFit/>
          </a:bodyPr>
          <a:lstStyle/>
          <a:p>
            <a:pPr algn="just" rtl="1"/>
            <a:r>
              <a:rPr lang="ar-QA" b="1" dirty="0"/>
              <a:t>هناك اختلاف كبير بين وظيفة العلاقات العامة والإعلان. </a:t>
            </a:r>
            <a:endParaRPr lang="ar-JO" b="1" dirty="0"/>
          </a:p>
          <a:p>
            <a:pPr algn="just" rtl="1"/>
            <a:endParaRPr lang="ar-JO" dirty="0"/>
          </a:p>
          <a:p>
            <a:pPr marL="285750" indent="-285750" algn="just" rtl="1">
              <a:buFont typeface="Arial" panose="020B0604020202020204" pitchFamily="34" charset="0"/>
              <a:buChar char="•"/>
            </a:pPr>
            <a:r>
              <a:rPr lang="ar-QA" dirty="0"/>
              <a:t>فالإعلان يعتبر وظيفة تسويقية تهدف إلى زياد مبيعات السلعة أو الخدمة من خلال استخدام وسائل الإعلا</a:t>
            </a:r>
            <a:r>
              <a:rPr lang="ar-JO" dirty="0"/>
              <a:t>م</a:t>
            </a:r>
            <a:r>
              <a:rPr lang="ar-QA" dirty="0"/>
              <a:t> المعر</a:t>
            </a:r>
            <a:r>
              <a:rPr lang="ar-JO" dirty="0"/>
              <a:t>وفه </a:t>
            </a:r>
          </a:p>
          <a:p>
            <a:pPr marL="285750" indent="-285750" algn="just" rtl="1">
              <a:buFont typeface="Arial" panose="020B0604020202020204" pitchFamily="34" charset="0"/>
              <a:buChar char="•"/>
            </a:pPr>
            <a:endParaRPr lang="ar-JO" dirty="0"/>
          </a:p>
          <a:p>
            <a:pPr marL="285750" indent="-285750" algn="just" rtl="1">
              <a:buFont typeface="Arial" panose="020B0604020202020204" pitchFamily="34" charset="0"/>
              <a:buChar char="•"/>
            </a:pPr>
            <a:r>
              <a:rPr lang="ar-QA" dirty="0"/>
              <a:t>يمكن تعريف الإعلان بأنه: اتصالات غير شخصية مدفوعة الثمن يقوم بها فرد أو منشأة تجارية أو منظمة قد لا تهدف إلى الربح من أجل إبلاغ الجمهور أو إقناعه بشئون محددة من خلال وسائل اتصال معرو</a:t>
            </a:r>
            <a:r>
              <a:rPr lang="ar-JO" dirty="0"/>
              <a:t>فة</a:t>
            </a:r>
          </a:p>
          <a:p>
            <a:pPr marL="285750" indent="-285750" algn="just" rtl="1">
              <a:buFont typeface="Arial" panose="020B0604020202020204" pitchFamily="34" charset="0"/>
              <a:buChar char="•"/>
            </a:pPr>
            <a:endParaRPr lang="ar-JO" dirty="0"/>
          </a:p>
          <a:p>
            <a:pPr marL="285750" indent="-285750" algn="just" rtl="1">
              <a:buFont typeface="Arial" panose="020B0604020202020204" pitchFamily="34" charset="0"/>
              <a:buChar char="•"/>
            </a:pPr>
            <a:r>
              <a:rPr lang="ar-QA" dirty="0"/>
              <a:t> ويسعى الإعلان إلى التأثير في الجماهير بهدف تحقيق مصالح خاصة والتي أحياناً ما تتعارض مع المصالح العامة لهذه الجماهير, فالهدف النهائي للإعلان هو حث المستهلك على شراء السلعة أو الخدمة واهتمامه ينصب على زيادة المبيعات من ال</a:t>
            </a:r>
            <a:r>
              <a:rPr lang="ar-JO" dirty="0"/>
              <a:t>سلع </a:t>
            </a:r>
            <a:r>
              <a:rPr lang="ar-QA" dirty="0"/>
              <a:t>والخدمات ومن الانتقادات التي توجه إلى الإعلان أنه يدفع المستهلك إلى شراء سلعة أو خدمة قد يكون في الحقيقة غير محتاج إليها لكن الإعلان عن طريق الترغيب وإثارة الحاجات أوحى إليه بأنه في أمس الحاجة إليها. </a:t>
            </a:r>
            <a:endParaRPr lang="en-US" dirty="0">
              <a:latin typeface="Alexandria" charset="0"/>
              <a:cs typeface="Alexandria"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5343" y="2621980"/>
            <a:ext cx="2190750" cy="2085975"/>
          </a:xfrm>
          <a:prstGeom prst="rect">
            <a:avLst/>
          </a:prstGeom>
        </p:spPr>
      </p:pic>
    </p:spTree>
    <p:extLst>
      <p:ext uri="{BB962C8B-B14F-4D97-AF65-F5344CB8AC3E}">
        <p14:creationId xmlns:p14="http://schemas.microsoft.com/office/powerpoint/2010/main" val="24124487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3902032" cy="523220"/>
          </a:xfrm>
          <a:prstGeom prst="rect">
            <a:avLst/>
          </a:prstGeom>
          <a:noFill/>
        </p:spPr>
        <p:txBody>
          <a:bodyPr wrap="square" rtlCol="0">
            <a:spAutoFit/>
          </a:bodyPr>
          <a:lstStyle/>
          <a:p>
            <a:pPr algn="ctr"/>
            <a:r>
              <a:rPr lang="ar-QA" sz="2800" dirty="0"/>
              <a:t>العلاقات العامة والإع</a:t>
            </a:r>
            <a:r>
              <a:rPr lang="ar-JO" sz="2800" dirty="0"/>
              <a:t>لان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3348318" y="1906273"/>
            <a:ext cx="7859452" cy="4385816"/>
          </a:xfrm>
          <a:prstGeom prst="rect">
            <a:avLst/>
          </a:prstGeom>
          <a:noFill/>
        </p:spPr>
        <p:txBody>
          <a:bodyPr wrap="square" rtlCol="0">
            <a:spAutoFit/>
          </a:bodyPr>
          <a:lstStyle/>
          <a:p>
            <a:pPr algn="just" rtl="1">
              <a:lnSpc>
                <a:spcPct val="150000"/>
              </a:lnSpc>
            </a:pPr>
            <a:r>
              <a:rPr lang="ar-QA" b="1" dirty="0"/>
              <a:t>هناك نوعان من الإعلانات:</a:t>
            </a:r>
            <a:endParaRPr lang="ar-JO" b="1" dirty="0"/>
          </a:p>
          <a:p>
            <a:pPr algn="just" rtl="1">
              <a:lnSpc>
                <a:spcPct val="150000"/>
              </a:lnSpc>
            </a:pPr>
            <a:r>
              <a:rPr lang="ar-QA" dirty="0"/>
              <a:t>يعد إعلان العلاقات العامة عملية اتصال غير شخصي من خلال وسائل الاتصال الجماهيرية </a:t>
            </a:r>
            <a:r>
              <a:rPr lang="ar-JO" dirty="0"/>
              <a:t>(</a:t>
            </a:r>
            <a:r>
              <a:rPr lang="ar-QA" dirty="0"/>
              <a:t>صحف -إذاعة –تليفزيون</a:t>
            </a:r>
            <a:r>
              <a:rPr lang="ar-JO" dirty="0"/>
              <a:t>)</a:t>
            </a:r>
            <a:r>
              <a:rPr lang="ar-QA" dirty="0"/>
              <a:t> بواسطة مُعلن يدفع ثمناً لتوصيل أفكار معينة إلى فئات محددة من الجماهير أو إلى الجمهور العام وذلك بهدف الحصول على ثبتهم وتأييدهم.</a:t>
            </a:r>
            <a:endParaRPr lang="ar-JO" dirty="0"/>
          </a:p>
          <a:p>
            <a:pPr algn="just" rtl="1">
              <a:lnSpc>
                <a:spcPct val="150000"/>
              </a:lnSpc>
            </a:pPr>
            <a:endParaRPr lang="ar-JO" dirty="0"/>
          </a:p>
          <a:p>
            <a:pPr algn="just" rtl="1">
              <a:lnSpc>
                <a:spcPct val="150000"/>
              </a:lnSpc>
            </a:pPr>
            <a:r>
              <a:rPr lang="ar-QA" b="1" dirty="0"/>
              <a:t>يعتبر الإعلان أحد الأساليب الترويجية التي تستخدمها أي منظمة. </a:t>
            </a:r>
            <a:endParaRPr lang="ar-JO" b="1" dirty="0"/>
          </a:p>
          <a:p>
            <a:pPr algn="just" rtl="1">
              <a:lnSpc>
                <a:spcPct val="150000"/>
              </a:lnSpc>
            </a:pPr>
            <a:r>
              <a:rPr lang="ar-QA" dirty="0"/>
              <a:t>يرتبط بالإستراتيجية الترويجية لها لسبب</a:t>
            </a:r>
            <a:r>
              <a:rPr lang="ar-EG" dirty="0"/>
              <a:t>ا</a:t>
            </a:r>
            <a:r>
              <a:rPr lang="ar-QA" dirty="0"/>
              <a:t>ن هامين هما:</a:t>
            </a:r>
            <a:endParaRPr lang="ar-JO" dirty="0"/>
          </a:p>
          <a:p>
            <a:pPr marL="285750" indent="-285750" algn="just" rtl="1">
              <a:lnSpc>
                <a:spcPct val="150000"/>
              </a:lnSpc>
              <a:buFont typeface="Arial" panose="020B0604020202020204" pitchFamily="34" charset="0"/>
              <a:buChar char="•"/>
            </a:pPr>
            <a:r>
              <a:rPr lang="ar-QA" dirty="0"/>
              <a:t>أن الإعلان جزء من المكونات الأساسية للمزيج الترويجي.</a:t>
            </a:r>
            <a:endParaRPr lang="ar-JO" dirty="0"/>
          </a:p>
          <a:p>
            <a:pPr marL="285750" indent="-285750" algn="just" rtl="1">
              <a:lnSpc>
                <a:spcPct val="150000"/>
              </a:lnSpc>
              <a:buFont typeface="Arial" panose="020B0604020202020204" pitchFamily="34" charset="0"/>
              <a:buChar char="•"/>
            </a:pPr>
            <a:r>
              <a:rPr lang="ar-QA" dirty="0"/>
              <a:t>أن الإعلان يخضع للمتطلبات الترويجية للمنظمة. ‏</a:t>
            </a:r>
            <a:endParaRPr lang="ar-JO" dirty="0"/>
          </a:p>
          <a:p>
            <a:pPr marL="285750" indent="-285750" algn="just" rtl="1">
              <a:buFont typeface="Arial" panose="020B0604020202020204" pitchFamily="34" charset="0"/>
              <a:buChar char="•"/>
            </a:pPr>
            <a:endParaRPr lang="ar-JO" dirty="0"/>
          </a:p>
          <a:p>
            <a:pPr algn="just" rtl="1"/>
            <a:r>
              <a:rPr lang="ar-QA" dirty="0"/>
              <a:t>.</a:t>
            </a:r>
            <a:endParaRPr lang="en-US" b="1" dirty="0">
              <a:latin typeface="Alexandria" charset="0"/>
              <a:cs typeface="Alexandria" charset="0"/>
            </a:endParaRP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7390" y="3579375"/>
            <a:ext cx="4677395" cy="1850055"/>
          </a:xfrm>
          <a:prstGeom prst="rect">
            <a:avLst/>
          </a:prstGeom>
        </p:spPr>
      </p:pic>
    </p:spTree>
    <p:extLst>
      <p:ext uri="{BB962C8B-B14F-4D97-AF65-F5344CB8AC3E}">
        <p14:creationId xmlns:p14="http://schemas.microsoft.com/office/powerpoint/2010/main" val="9443442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3902032" cy="523220"/>
          </a:xfrm>
          <a:prstGeom prst="rect">
            <a:avLst/>
          </a:prstGeom>
          <a:noFill/>
        </p:spPr>
        <p:txBody>
          <a:bodyPr wrap="square" rtlCol="0">
            <a:spAutoFit/>
          </a:bodyPr>
          <a:lstStyle/>
          <a:p>
            <a:pPr algn="just" rtl="1"/>
            <a:r>
              <a:rPr lang="ar-JO" sz="2800" b="1" dirty="0">
                <a:latin typeface="Alexandria" charset="0"/>
                <a:cs typeface="Alexandria" charset="0"/>
              </a:rPr>
              <a:t>أنواع الاعلانات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5421565" y="1027283"/>
            <a:ext cx="5502753" cy="5078313"/>
          </a:xfrm>
          <a:prstGeom prst="rect">
            <a:avLst/>
          </a:prstGeom>
          <a:noFill/>
        </p:spPr>
        <p:txBody>
          <a:bodyPr wrap="square" rtlCol="0">
            <a:spAutoFit/>
          </a:bodyPr>
          <a:lstStyle/>
          <a:p>
            <a:pPr algn="just" rtl="1"/>
            <a:r>
              <a:rPr lang="ar-QA" dirty="0"/>
              <a:t>‏</a:t>
            </a:r>
            <a:endParaRPr lang="ar-JO" dirty="0"/>
          </a:p>
          <a:p>
            <a:pPr marL="285750" indent="-285750" algn="just" rtl="1">
              <a:lnSpc>
                <a:spcPct val="200000"/>
              </a:lnSpc>
              <a:buFont typeface="Arial" panose="020B0604020202020204" pitchFamily="34" charset="0"/>
              <a:buChar char="•"/>
            </a:pPr>
            <a:endParaRPr lang="ar-JO" dirty="0"/>
          </a:p>
          <a:p>
            <a:pPr algn="just" rtl="1">
              <a:lnSpc>
                <a:spcPct val="200000"/>
              </a:lnSpc>
            </a:pPr>
            <a:r>
              <a:rPr lang="ar-JO" b="1" dirty="0">
                <a:latin typeface="Alexandria" charset="0"/>
                <a:cs typeface="Alexandria" charset="0"/>
              </a:rPr>
              <a:t>أنواع الاعلانات </a:t>
            </a:r>
          </a:p>
          <a:p>
            <a:pPr algn="just" rtl="1">
              <a:lnSpc>
                <a:spcPct val="200000"/>
              </a:lnSpc>
            </a:pPr>
            <a:r>
              <a:rPr lang="ar-QA" dirty="0"/>
              <a:t>تنقسم الإعلانات إلى قسمين رئيسين. ويندرج تحت كل منهما أنواع عديدة وهما:</a:t>
            </a:r>
            <a:endParaRPr lang="ar-JO" dirty="0"/>
          </a:p>
          <a:p>
            <a:pPr marL="285750" indent="-285750" algn="just" rtl="1">
              <a:lnSpc>
                <a:spcPct val="200000"/>
              </a:lnSpc>
              <a:buFont typeface="Arial" panose="020B0604020202020204" pitchFamily="34" charset="0"/>
              <a:buChar char="•"/>
            </a:pPr>
            <a:r>
              <a:rPr lang="ar-QA" b="1" dirty="0">
                <a:solidFill>
                  <a:srgbClr val="FF0000"/>
                </a:solidFill>
              </a:rPr>
              <a:t>الإعلان التجاري: </a:t>
            </a:r>
            <a:r>
              <a:rPr lang="ar-QA" dirty="0"/>
              <a:t>إعلان يستهدف بيع السلعة أو الخدمة المعلن عنها.</a:t>
            </a:r>
            <a:endParaRPr lang="ar-JO" dirty="0"/>
          </a:p>
          <a:p>
            <a:pPr marL="285750" indent="-285750" algn="just" rtl="1">
              <a:lnSpc>
                <a:spcPct val="200000"/>
              </a:lnSpc>
              <a:buFont typeface="Arial" panose="020B0604020202020204" pitchFamily="34" charset="0"/>
              <a:buChar char="•"/>
            </a:pPr>
            <a:r>
              <a:rPr lang="ar-QA" dirty="0"/>
              <a:t> </a:t>
            </a:r>
            <a:r>
              <a:rPr lang="ar-QA" b="1" dirty="0">
                <a:solidFill>
                  <a:srgbClr val="FF0000"/>
                </a:solidFill>
              </a:rPr>
              <a:t>إعلان العلاقات العامة: </a:t>
            </a:r>
            <a:r>
              <a:rPr lang="ar-QA" dirty="0"/>
              <a:t>إعلان يستهدف مجموعة من الأهداف تندرج تحت هدف رئيسي هو ترويج الأفكار للحصول على فهم وثقة وتأييد جماهير المنظمة من خلال بناء صورة طيبة عنها.</a:t>
            </a:r>
            <a:endParaRPr lang="ar-JO" dirty="0"/>
          </a:p>
          <a:p>
            <a:pPr marL="285750" indent="-285750" algn="just" rtl="1">
              <a:buFont typeface="Arial" panose="020B0604020202020204" pitchFamily="34" charset="0"/>
              <a:buChar char="•"/>
            </a:pPr>
            <a:endParaRPr lang="en-US" b="1" dirty="0">
              <a:latin typeface="Alexandria" charset="0"/>
              <a:cs typeface="Alexandria" charset="0"/>
            </a:endParaRP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2451" y="3040049"/>
            <a:ext cx="4028949" cy="1850055"/>
          </a:xfrm>
          <a:prstGeom prst="rect">
            <a:avLst/>
          </a:prstGeom>
        </p:spPr>
      </p:pic>
    </p:spTree>
    <p:extLst>
      <p:ext uri="{BB962C8B-B14F-4D97-AF65-F5344CB8AC3E}">
        <p14:creationId xmlns:p14="http://schemas.microsoft.com/office/powerpoint/2010/main" val="12010788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3902032" cy="523220"/>
          </a:xfrm>
          <a:prstGeom prst="rect">
            <a:avLst/>
          </a:prstGeom>
          <a:noFill/>
        </p:spPr>
        <p:txBody>
          <a:bodyPr wrap="square" rtlCol="0">
            <a:spAutoFit/>
          </a:bodyPr>
          <a:lstStyle/>
          <a:p>
            <a:pPr algn="just" rtl="1"/>
            <a:r>
              <a:rPr lang="ar-QA" sz="2800" dirty="0"/>
              <a:t>أهداف إعلان العلاقات العامة</a:t>
            </a:r>
            <a:endParaRPr lang="en-US"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2" y="1673189"/>
            <a:ext cx="9864768" cy="4247317"/>
          </a:xfrm>
          <a:prstGeom prst="rect">
            <a:avLst/>
          </a:prstGeom>
          <a:noFill/>
        </p:spPr>
        <p:txBody>
          <a:bodyPr wrap="square" rtlCol="0">
            <a:spAutoFit/>
          </a:bodyPr>
          <a:lstStyle/>
          <a:p>
            <a:pPr algn="just" rtl="1"/>
            <a:r>
              <a:rPr lang="ar-QA" b="1" dirty="0"/>
              <a:t>أهداف إعلان العلاقات العامة:</a:t>
            </a:r>
            <a:endParaRPr lang="en-US" b="1" dirty="0"/>
          </a:p>
          <a:p>
            <a:pPr algn="just" rtl="1"/>
            <a:endParaRPr lang="en-US" b="1" dirty="0"/>
          </a:p>
          <a:p>
            <a:pPr marL="285750" indent="-285750" algn="just" rtl="1">
              <a:lnSpc>
                <a:spcPct val="150000"/>
              </a:lnSpc>
              <a:buFont typeface="Arial" panose="020B0604020202020204" pitchFamily="34" charset="0"/>
              <a:buChar char="•"/>
            </a:pPr>
            <a:r>
              <a:rPr lang="ar-QA" dirty="0"/>
              <a:t>بناء رأي عام محابي للمنظمة, عن طريق تعريف الجماهير بوظائفها وأهدافها وفلسفتها. ومستوى الأداء فيها وقدرات الإدارة وكفاءتها. ومساهماتها في تنمية المجتمع ورفاهيته. وذلك من خلال الإعلانات المقدمة في وسائل الإعلام الجماهيرية. </a:t>
            </a:r>
            <a:endParaRPr lang="en-US" dirty="0"/>
          </a:p>
          <a:p>
            <a:pPr marL="285750" indent="-285750" algn="just" rtl="1">
              <a:lnSpc>
                <a:spcPct val="150000"/>
              </a:lnSpc>
              <a:buFont typeface="Arial" panose="020B0604020202020204" pitchFamily="34" charset="0"/>
              <a:buChar char="•"/>
            </a:pPr>
            <a:endParaRPr lang="en-US" dirty="0"/>
          </a:p>
          <a:p>
            <a:pPr marL="285750" indent="-285750" algn="just" rtl="1">
              <a:lnSpc>
                <a:spcPct val="150000"/>
              </a:lnSpc>
              <a:buFont typeface="Arial" panose="020B0604020202020204" pitchFamily="34" charset="0"/>
              <a:buChar char="•"/>
            </a:pPr>
            <a:r>
              <a:rPr lang="ar-QA" dirty="0"/>
              <a:t>بناء صورة ذهنية إيجابية عن المنظمة في أذهان الجماهير وتدعيمها باستمرار.</a:t>
            </a:r>
            <a:endParaRPr lang="en-US" dirty="0"/>
          </a:p>
          <a:p>
            <a:pPr marL="285750" indent="-285750" algn="just" rtl="1">
              <a:lnSpc>
                <a:spcPct val="150000"/>
              </a:lnSpc>
              <a:buFont typeface="Arial" panose="020B0604020202020204" pitchFamily="34" charset="0"/>
              <a:buChar char="•"/>
            </a:pPr>
            <a:endParaRPr lang="en-US" dirty="0"/>
          </a:p>
          <a:p>
            <a:pPr marL="285750" indent="-285750" algn="just" rtl="1">
              <a:lnSpc>
                <a:spcPct val="150000"/>
              </a:lnSpc>
              <a:buFont typeface="Arial" panose="020B0604020202020204" pitchFamily="34" charset="0"/>
              <a:buChar char="•"/>
            </a:pPr>
            <a:r>
              <a:rPr lang="ar-QA" dirty="0"/>
              <a:t>كسب ثقة جماهير المنظمة. وتحسين علاقاتها مع جماهيرها النوعية. فكثيراً ما يوجه الإعلان الإعلامي إلى كل جمهور نوعي من جماهير المنظمة على حده للتأثير على هذا الجمهور وكسب تأييده للسياسة التي تتبعها المنظمة أو إعلامه ببعض الامتيازات أو التوجيهات التي تخصه بها أو مده بالمعلومات الصحيحة لممارسة نشاط معين. </a:t>
            </a:r>
            <a:endParaRPr lang="en-US" dirty="0"/>
          </a:p>
          <a:p>
            <a:pPr algn="just" rtl="1"/>
            <a:r>
              <a:rPr lang="ar-QA" dirty="0"/>
              <a:t> </a:t>
            </a:r>
            <a:endParaRPr lang="en-US" b="1" dirty="0">
              <a:latin typeface="Alexandria" charset="0"/>
              <a:cs typeface="Alexandria" charset="0"/>
            </a:endParaRPr>
          </a:p>
        </p:txBody>
      </p:sp>
    </p:spTree>
    <p:extLst>
      <p:ext uri="{BB962C8B-B14F-4D97-AF65-F5344CB8AC3E}">
        <p14:creationId xmlns:p14="http://schemas.microsoft.com/office/powerpoint/2010/main" val="18721750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3902032" cy="523220"/>
          </a:xfrm>
          <a:prstGeom prst="rect">
            <a:avLst/>
          </a:prstGeom>
          <a:noFill/>
        </p:spPr>
        <p:txBody>
          <a:bodyPr wrap="square" rtlCol="0">
            <a:spAutoFit/>
          </a:bodyPr>
          <a:lstStyle/>
          <a:p>
            <a:pPr algn="just" rtl="1"/>
            <a:r>
              <a:rPr lang="ar-QA" sz="2800" dirty="0"/>
              <a:t>أهداف إعلان العلاقات العامة</a:t>
            </a:r>
            <a:endParaRPr lang="en-US"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2" y="1673189"/>
            <a:ext cx="9864768" cy="3000821"/>
          </a:xfrm>
          <a:prstGeom prst="rect">
            <a:avLst/>
          </a:prstGeom>
          <a:noFill/>
        </p:spPr>
        <p:txBody>
          <a:bodyPr wrap="square" rtlCol="0">
            <a:spAutoFit/>
          </a:bodyPr>
          <a:lstStyle/>
          <a:p>
            <a:pPr algn="just" rtl="1"/>
            <a:r>
              <a:rPr lang="ar-QA" b="1" dirty="0"/>
              <a:t>أهداف إعلان العلاقات العامة:</a:t>
            </a:r>
            <a:endParaRPr lang="en-US" b="1" dirty="0"/>
          </a:p>
          <a:p>
            <a:pPr algn="just" rtl="1"/>
            <a:endParaRPr lang="en-US" b="1" dirty="0"/>
          </a:p>
          <a:p>
            <a:pPr algn="just" rtl="1"/>
            <a:endParaRPr lang="en-US" dirty="0"/>
          </a:p>
          <a:p>
            <a:pPr marL="285750" indent="-285750" algn="just" rtl="1">
              <a:lnSpc>
                <a:spcPct val="150000"/>
              </a:lnSpc>
              <a:buFont typeface="Arial" panose="020B0604020202020204" pitchFamily="34" charset="0"/>
              <a:buChar char="•"/>
            </a:pPr>
            <a:r>
              <a:rPr lang="ar-QA" dirty="0"/>
              <a:t>تصحيح سوء الفهم لبعض أعمال المنظمة</a:t>
            </a:r>
            <a:r>
              <a:rPr lang="en-US" dirty="0"/>
              <a:t> </a:t>
            </a:r>
            <a:r>
              <a:rPr lang="ar-QA" dirty="0"/>
              <a:t>ومواجهة حملات النقد التي تتعرض لها أثناء وبعد بعض الأزمات التي تواجهها.</a:t>
            </a:r>
            <a:endParaRPr lang="en-US" dirty="0"/>
          </a:p>
          <a:p>
            <a:pPr marL="285750" indent="-285750" algn="just" rtl="1">
              <a:lnSpc>
                <a:spcPct val="150000"/>
              </a:lnSpc>
              <a:buFont typeface="Arial" panose="020B0604020202020204" pitchFamily="34" charset="0"/>
              <a:buChar char="•"/>
            </a:pPr>
            <a:endParaRPr lang="en-US" dirty="0"/>
          </a:p>
          <a:p>
            <a:pPr marL="285750" indent="-285750" algn="just" rtl="1">
              <a:lnSpc>
                <a:spcPct val="150000"/>
              </a:lnSpc>
              <a:buFont typeface="Arial" panose="020B0604020202020204" pitchFamily="34" charset="0"/>
              <a:buChar char="•"/>
            </a:pPr>
            <a:r>
              <a:rPr lang="ar-QA" dirty="0"/>
              <a:t>إظهار الدور الاجتماعي للمنظمة ومدى مساهمتها في حل بعض المشكلات التي تواجهه والمساهمة في تنميته. </a:t>
            </a:r>
            <a:endParaRPr lang="en-US" dirty="0"/>
          </a:p>
          <a:p>
            <a:pPr marL="285750" indent="-285750" algn="just" rtl="1">
              <a:lnSpc>
                <a:spcPct val="150000"/>
              </a:lnSpc>
              <a:buFont typeface="Arial" panose="020B0604020202020204" pitchFamily="34" charset="0"/>
              <a:buChar char="•"/>
            </a:pPr>
            <a:endParaRPr lang="en-US" dirty="0"/>
          </a:p>
          <a:p>
            <a:pPr marL="285750" indent="-285750" algn="just" rtl="1">
              <a:lnSpc>
                <a:spcPct val="150000"/>
              </a:lnSpc>
              <a:buFont typeface="Arial" panose="020B0604020202020204" pitchFamily="34" charset="0"/>
              <a:buChar char="•"/>
            </a:pPr>
            <a:r>
              <a:rPr lang="ar-QA" dirty="0"/>
              <a:t>المساهمة في جذب العاملين الأكفاء للعمل في المنظمة. </a:t>
            </a:r>
            <a:endParaRPr lang="en-US" b="1" dirty="0">
              <a:latin typeface="Alexandria" charset="0"/>
              <a:cs typeface="Alexandria" charset="0"/>
            </a:endParaRPr>
          </a:p>
        </p:txBody>
      </p:sp>
    </p:spTree>
    <p:extLst>
      <p:ext uri="{BB962C8B-B14F-4D97-AF65-F5344CB8AC3E}">
        <p14:creationId xmlns:p14="http://schemas.microsoft.com/office/powerpoint/2010/main" val="5566392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3902032" cy="523220"/>
          </a:xfrm>
          <a:prstGeom prst="rect">
            <a:avLst/>
          </a:prstGeom>
          <a:noFill/>
        </p:spPr>
        <p:txBody>
          <a:bodyPr wrap="square" rtlCol="0">
            <a:spAutoFit/>
          </a:bodyPr>
          <a:lstStyle/>
          <a:p>
            <a:pPr algn="ctr"/>
            <a:r>
              <a:rPr lang="ar-QA" sz="2800" dirty="0"/>
              <a:t>وظائف إعلان العلاقات العامة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515814" y="1761675"/>
            <a:ext cx="9435241" cy="4247317"/>
          </a:xfrm>
          <a:prstGeom prst="rect">
            <a:avLst/>
          </a:prstGeom>
          <a:noFill/>
        </p:spPr>
        <p:txBody>
          <a:bodyPr wrap="square" rtlCol="0">
            <a:spAutoFit/>
          </a:bodyPr>
          <a:lstStyle/>
          <a:p>
            <a:pPr algn="just" rtl="1"/>
            <a:r>
              <a:rPr lang="ar-JO" b="1" dirty="0"/>
              <a:t>الوظيفه الاعلامية:</a:t>
            </a:r>
          </a:p>
          <a:p>
            <a:pPr algn="just" rtl="1"/>
            <a:endParaRPr lang="ar-JO" b="1" dirty="0"/>
          </a:p>
          <a:p>
            <a:pPr algn="just" rtl="1"/>
            <a:r>
              <a:rPr lang="ar-QA" dirty="0"/>
              <a:t>يساهم إعلان العلاقات العامة في تحقيق هذه الوظيفة عن طريق إعلام الجماهير بأعمال المنشأة. سياسته</a:t>
            </a:r>
            <a:r>
              <a:rPr lang="ar-JO" dirty="0"/>
              <a:t>ا </a:t>
            </a:r>
            <a:r>
              <a:rPr lang="ar-QA" dirty="0"/>
              <a:t> برامجه</a:t>
            </a:r>
            <a:r>
              <a:rPr lang="ar-JO" dirty="0"/>
              <a:t>ا</a:t>
            </a:r>
            <a:r>
              <a:rPr lang="ar-QA" dirty="0"/>
              <a:t> مهارة العاملين بها تنوع منتجاتها كفاءة إدارتها كذلك يظهر مشاركتها في خدمة المجتمع والأحداث الهامة وكلها معلومات تساهم في بناء وتدعيم صورتها الذهنية لدى الجماهير. </a:t>
            </a:r>
            <a:endParaRPr lang="ar-JO" dirty="0"/>
          </a:p>
          <a:p>
            <a:pPr algn="just" rtl="1"/>
            <a:endParaRPr lang="ar-JO" b="1" dirty="0">
              <a:latin typeface="Alexandria" charset="0"/>
              <a:cs typeface="Alexandria" charset="0"/>
            </a:endParaRPr>
          </a:p>
          <a:p>
            <a:pPr algn="just" rtl="1"/>
            <a:r>
              <a:rPr lang="ar-JO" b="1" dirty="0">
                <a:latin typeface="Alexandria" charset="0"/>
                <a:cs typeface="Alexandria" charset="0"/>
              </a:rPr>
              <a:t>الوظيفه الوقائية: </a:t>
            </a:r>
          </a:p>
          <a:p>
            <a:pPr algn="just" rtl="1"/>
            <a:endParaRPr lang="ar-JO" b="1" dirty="0">
              <a:latin typeface="Alexandria" charset="0"/>
              <a:cs typeface="Alexandria" charset="0"/>
            </a:endParaRPr>
          </a:p>
          <a:p>
            <a:pPr algn="just" rtl="1"/>
            <a:r>
              <a:rPr lang="ar-QA" dirty="0"/>
              <a:t>تتحقق هذه الوظيفة من خلال تقديم المعلومات. والحقائق الصادقة بطريقة موضوعية توضح سلامة موقف المنشأة وتضمن كسب تأييد الهيئات التشريعية والتنفيذية والجماهير لها. </a:t>
            </a:r>
            <a:endParaRPr lang="ar-JO" dirty="0"/>
          </a:p>
          <a:p>
            <a:pPr algn="just" rtl="1"/>
            <a:endParaRPr lang="ar-JO" b="1" dirty="0">
              <a:latin typeface="Alexandria" charset="0"/>
              <a:cs typeface="Alexandria" charset="0"/>
            </a:endParaRPr>
          </a:p>
          <a:p>
            <a:pPr algn="just" rtl="1"/>
            <a:r>
              <a:rPr lang="ar-QA" b="1" dirty="0"/>
              <a:t>الوظيفة الدفاعية: </a:t>
            </a:r>
            <a:endParaRPr lang="ar-JO" b="1" dirty="0"/>
          </a:p>
          <a:p>
            <a:pPr algn="just" rtl="1"/>
            <a:endParaRPr lang="ar-JO" b="1" dirty="0"/>
          </a:p>
          <a:p>
            <a:pPr algn="just" rtl="1"/>
            <a:r>
              <a:rPr lang="ar-QA" dirty="0"/>
              <a:t>تقوم هذه الإعلانات على مواجهة حملات النقد الموجهة للمنشأة والدفاع عن سياستها وقراراتها وتفسير الحقائق المتعلقة بها ومواجهة بعض الأزمات التي تتعرض لها والتي قد تؤثر على مصالح الجماهير أو المنظمة. </a:t>
            </a:r>
            <a:endParaRPr lang="ar-JO" b="1" dirty="0">
              <a:latin typeface="Alexandria" charset="0"/>
              <a:cs typeface="Alexandria" charset="0"/>
            </a:endParaRPr>
          </a:p>
        </p:txBody>
      </p:sp>
    </p:spTree>
    <p:extLst>
      <p:ext uri="{BB962C8B-B14F-4D97-AF65-F5344CB8AC3E}">
        <p14:creationId xmlns:p14="http://schemas.microsoft.com/office/powerpoint/2010/main" val="1967927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3902032" cy="523220"/>
          </a:xfrm>
          <a:prstGeom prst="rect">
            <a:avLst/>
          </a:prstGeom>
          <a:noFill/>
        </p:spPr>
        <p:txBody>
          <a:bodyPr wrap="square" rtlCol="0">
            <a:spAutoFit/>
          </a:bodyPr>
          <a:lstStyle/>
          <a:p>
            <a:pPr algn="ctr"/>
            <a:r>
              <a:rPr lang="ar-QA" sz="2800" dirty="0"/>
              <a:t>وظائف إعلان العلاقات العامة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487679" y="1814442"/>
            <a:ext cx="9435241" cy="3970318"/>
          </a:xfrm>
          <a:prstGeom prst="rect">
            <a:avLst/>
          </a:prstGeom>
          <a:noFill/>
        </p:spPr>
        <p:txBody>
          <a:bodyPr wrap="square" rtlCol="0">
            <a:spAutoFit/>
          </a:bodyPr>
          <a:lstStyle/>
          <a:p>
            <a:pPr algn="just" rtl="1"/>
            <a:r>
              <a:rPr lang="ar-JO" b="1" dirty="0"/>
              <a:t>وظيفة الخدمه العامة :</a:t>
            </a:r>
          </a:p>
          <a:p>
            <a:pPr algn="just" rtl="1"/>
            <a:endParaRPr lang="ar-JO" b="1" dirty="0"/>
          </a:p>
          <a:p>
            <a:pPr algn="just" rtl="1"/>
            <a:r>
              <a:rPr lang="ar-QA" dirty="0"/>
              <a:t>تتحقق هذه الوظيفة من خلال تعزيز أو تغيير اتجاهات الجماهير حول قضايا اجتماعية متنوعة, ودعوة الجماهير لاتخاذ موقف إيجابي نحوها أو القيام بسلوك مفيد. ويسعى هذا الإعلان إلى تسويق المؤسسة كهيئة حريصة على مصالح المجتمع والجماهير</a:t>
            </a:r>
            <a:r>
              <a:rPr lang="ar-JO" dirty="0"/>
              <a:t> </a:t>
            </a:r>
            <a:r>
              <a:rPr lang="ar-QA" dirty="0"/>
              <a:t>وتقوم بتسويق فكرة ذات فائدة للمجتمع وغالباً ما تلجأ المؤسسات إلى مثل هذا النمط من الإعلان في الترويج لبعض المفاهيم المرغوبة اجتماعيا كما قد تستخدمه المؤسسات الخيرية الأهلية في جمع التبرعات للأغراض الخاصة بها مثل رعاية المعوقين المسنين</a:t>
            </a:r>
            <a:r>
              <a:rPr lang="ar-JO" dirty="0"/>
              <a:t>..</a:t>
            </a:r>
          </a:p>
          <a:p>
            <a:pPr algn="just" rtl="1"/>
            <a:endParaRPr lang="ar-JO" b="1" dirty="0">
              <a:latin typeface="Alexandria" charset="0"/>
              <a:cs typeface="Alexandria" charset="0"/>
            </a:endParaRPr>
          </a:p>
          <a:p>
            <a:pPr algn="just" rtl="1"/>
            <a:r>
              <a:rPr lang="ar-QA" b="1" dirty="0"/>
              <a:t>الوظيفة التعليمية: </a:t>
            </a:r>
            <a:endParaRPr lang="ar-JO" b="1" dirty="0"/>
          </a:p>
          <a:p>
            <a:pPr algn="just" rtl="1"/>
            <a:endParaRPr lang="ar-JO" b="1" dirty="0">
              <a:latin typeface="Alexandria" charset="0"/>
              <a:cs typeface="Alexandria" charset="0"/>
            </a:endParaRPr>
          </a:p>
          <a:p>
            <a:pPr algn="just" rtl="1"/>
            <a:r>
              <a:rPr lang="ar-QA" dirty="0"/>
              <a:t>يستخدم هذا الإعلان لتعليم وتدريب الجمهور على كيفية الاستفادة من خدمة ما للمنشأة. أو يقدم للقارئ معلومات تفيده في تحقيق منافع شخصية (كما قد يستخدم للتعرف بالأساليب العلمية المتطورة التي تتبعها المنظمة. والمطلوب من العميل تعلم كيفية استخدامها والانتفاع بها.</a:t>
            </a:r>
            <a:endParaRPr lang="ar-JO" dirty="0"/>
          </a:p>
          <a:p>
            <a:pPr algn="just" rtl="1"/>
            <a:endParaRPr lang="ar-JO" b="1" dirty="0">
              <a:latin typeface="Alexandria" charset="0"/>
              <a:cs typeface="Alexandria" charset="0"/>
            </a:endParaRPr>
          </a:p>
        </p:txBody>
      </p:sp>
    </p:spTree>
    <p:extLst>
      <p:ext uri="{BB962C8B-B14F-4D97-AF65-F5344CB8AC3E}">
        <p14:creationId xmlns:p14="http://schemas.microsoft.com/office/powerpoint/2010/main" val="22048369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3902032" cy="523220"/>
          </a:xfrm>
          <a:prstGeom prst="rect">
            <a:avLst/>
          </a:prstGeom>
          <a:noFill/>
        </p:spPr>
        <p:txBody>
          <a:bodyPr wrap="square" rtlCol="0">
            <a:spAutoFit/>
          </a:bodyPr>
          <a:lstStyle/>
          <a:p>
            <a:pPr algn="ctr"/>
            <a:r>
              <a:rPr lang="ar-QA" sz="2800" dirty="0"/>
              <a:t>العلاقات العامة والإعلام: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3251200" y="1871351"/>
            <a:ext cx="8026026" cy="3831818"/>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QA" dirty="0"/>
              <a:t>يهدف الإعلام إلى تزويد الناس بالأخبار الصحيحة والمعلومات والحقائق التي تمكن الجمهور من تكوين رأي سليم في أي موضوع أو مشكلة معينة</a:t>
            </a:r>
            <a:r>
              <a:rPr lang="ar-JO" dirty="0"/>
              <a:t> </a:t>
            </a:r>
            <a:r>
              <a:rPr lang="ar-QA" dirty="0"/>
              <a:t>ويعتبر الصدق وعدم الغش وعدم تشويه الحقائق من الصفات المهمة لنجاح الإعلام.فيكون الإعلام وسيلة </a:t>
            </a:r>
            <a:r>
              <a:rPr lang="en-US" dirty="0"/>
              <a:t>‏</a:t>
            </a:r>
            <a:r>
              <a:rPr lang="ar-QA" dirty="0"/>
              <a:t>في نشر الحقيقة وليس تضليل الجمهور وطمس الحقيقة.ولذلك أصبح الإعلام اليوم علما ومهنة في مجال الصحافة ووكالات النشر ووسائل الاتصال الجماهيري. </a:t>
            </a:r>
            <a:endParaRPr lang="ar-JO" dirty="0"/>
          </a:p>
          <a:p>
            <a:pPr marL="285750" indent="-285750" algn="just" rtl="1">
              <a:lnSpc>
                <a:spcPct val="150000"/>
              </a:lnSpc>
              <a:buFont typeface="Arial" panose="020B0604020202020204" pitchFamily="34" charset="0"/>
              <a:buChar char="•"/>
            </a:pPr>
            <a:endParaRPr lang="ar-JO" b="1" dirty="0">
              <a:latin typeface="Alexandria" charset="0"/>
              <a:cs typeface="Alexandria" charset="0"/>
            </a:endParaRPr>
          </a:p>
          <a:p>
            <a:pPr marL="285750" indent="-285750" algn="just" rtl="1">
              <a:lnSpc>
                <a:spcPct val="150000"/>
              </a:lnSpc>
              <a:buFont typeface="Arial" panose="020B0604020202020204" pitchFamily="34" charset="0"/>
              <a:buChar char="•"/>
            </a:pPr>
            <a:r>
              <a:rPr lang="ar-QA" dirty="0"/>
              <a:t>يعتمد نشاط العلاقات العامة اعتمادا كبيرا على الاتصال الإعلامي أي نشر الأخبار والأفكار على الجمهور بوسيلة إعلامية مناسبة</a:t>
            </a:r>
            <a:r>
              <a:rPr lang="ar-JO" dirty="0"/>
              <a:t> </a:t>
            </a:r>
            <a:r>
              <a:rPr lang="ar-QA" dirty="0"/>
              <a:t>من أجل كسب رضا وتأييد الجمهور</a:t>
            </a:r>
            <a:r>
              <a:rPr lang="ar-JO" dirty="0"/>
              <a:t> </a:t>
            </a:r>
            <a:r>
              <a:rPr lang="ar-QA" dirty="0"/>
              <a:t>فالعلاقة والصلة قوية ما بين العلاقات العامة والإعلام من حيث وصول الرسالة الإعلامية المطلوبة وبصورتها الواضحة للجمهور ثم تقبل رد الفعل من الجمهور حول هذه الرسالة إيجابا أو سلبا. </a:t>
            </a:r>
            <a:endParaRPr lang="ar-JO"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9846" y="3031130"/>
            <a:ext cx="2000529" cy="1771897"/>
          </a:xfrm>
          <a:prstGeom prst="rect">
            <a:avLst/>
          </a:prstGeom>
        </p:spPr>
      </p:pic>
    </p:spTree>
    <p:extLst>
      <p:ext uri="{BB962C8B-B14F-4D97-AF65-F5344CB8AC3E}">
        <p14:creationId xmlns:p14="http://schemas.microsoft.com/office/powerpoint/2010/main" val="3585625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3902032" cy="523220"/>
          </a:xfrm>
          <a:prstGeom prst="rect">
            <a:avLst/>
          </a:prstGeom>
          <a:noFill/>
        </p:spPr>
        <p:txBody>
          <a:bodyPr wrap="square" rtlCol="0">
            <a:spAutoFit/>
          </a:bodyPr>
          <a:lstStyle/>
          <a:p>
            <a:pPr algn="ctr"/>
            <a:r>
              <a:rPr lang="ar-QA" sz="2800" dirty="0"/>
              <a:t>العلاقات العامة والإعلام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3413906" y="2275884"/>
            <a:ext cx="7505326" cy="2585323"/>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endParaRPr lang="ar-JO" dirty="0"/>
          </a:p>
          <a:p>
            <a:pPr algn="just" rtl="1">
              <a:lnSpc>
                <a:spcPct val="150000"/>
              </a:lnSpc>
            </a:pPr>
            <a:r>
              <a:rPr lang="ar-JO" dirty="0"/>
              <a:t>ي</a:t>
            </a:r>
            <a:r>
              <a:rPr lang="ar-QA" dirty="0"/>
              <a:t>عتبر الإعلام جزء من العلاقات العامة</a:t>
            </a:r>
            <a:r>
              <a:rPr lang="ar-JO" dirty="0"/>
              <a:t> </a:t>
            </a:r>
            <a:r>
              <a:rPr lang="ar-QA" dirty="0"/>
              <a:t>وهو أداة من أدواتها</a:t>
            </a:r>
            <a:r>
              <a:rPr lang="ar-JO" dirty="0"/>
              <a:t> </a:t>
            </a:r>
            <a:r>
              <a:rPr lang="ar-QA" dirty="0"/>
              <a:t>فالعلاقات العامة تشمل تخطيط البرامج</a:t>
            </a:r>
            <a:endParaRPr lang="ar-JO" dirty="0"/>
          </a:p>
          <a:p>
            <a:pPr algn="just" rtl="1">
              <a:lnSpc>
                <a:spcPct val="150000"/>
              </a:lnSpc>
            </a:pPr>
            <a:r>
              <a:rPr lang="ar-QA" dirty="0"/>
              <a:t>وإجراء البحوث والدراسات للرأي العام من خلال وسائل الاتصال الشخصي المختلفة</a:t>
            </a:r>
            <a:r>
              <a:rPr lang="ar-JO" dirty="0"/>
              <a:t> </a:t>
            </a:r>
            <a:r>
              <a:rPr lang="ar-QA" dirty="0"/>
              <a:t>ومن خلال الإعلام</a:t>
            </a:r>
            <a:endParaRPr lang="ar-JO" dirty="0"/>
          </a:p>
          <a:p>
            <a:pPr algn="just" rtl="1">
              <a:lnSpc>
                <a:spcPct val="150000"/>
              </a:lnSpc>
            </a:pPr>
            <a:r>
              <a:rPr lang="ar-QA" dirty="0"/>
              <a:t> ووسائله وجماهيره</a:t>
            </a:r>
            <a:r>
              <a:rPr lang="ar-JO" dirty="0"/>
              <a:t> </a:t>
            </a:r>
            <a:r>
              <a:rPr lang="ar-QA" dirty="0"/>
              <a:t>ولذلك نجد أن الإعلام هو نشر للأخبار والمعلومات </a:t>
            </a:r>
            <a:r>
              <a:rPr lang="ar-JO" dirty="0"/>
              <a:t>ا</a:t>
            </a:r>
            <a:r>
              <a:rPr lang="ar-QA" dirty="0"/>
              <a:t>لصادقة على الجمهور</a:t>
            </a:r>
            <a:r>
              <a:rPr lang="ar-JO" dirty="0"/>
              <a:t> </a:t>
            </a:r>
            <a:r>
              <a:rPr lang="ar-QA" dirty="0"/>
              <a:t>وفي ذلك خدمة للصالح العام</a:t>
            </a:r>
            <a:r>
              <a:rPr lang="ar-JO" dirty="0"/>
              <a:t> </a:t>
            </a:r>
            <a:r>
              <a:rPr lang="ar-QA" dirty="0"/>
              <a:t>ولكن العلاقات العامة نشر الأخبار الصادقة وتتلقى ردود </a:t>
            </a:r>
            <a:endParaRPr lang="ar-JO" b="1" dirty="0">
              <a:latin typeface="Alexandria" charset="0"/>
              <a:cs typeface="Alexandria"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4421" y="3079128"/>
            <a:ext cx="2000529" cy="1771897"/>
          </a:xfrm>
          <a:prstGeom prst="rect">
            <a:avLst/>
          </a:prstGeom>
        </p:spPr>
      </p:pic>
    </p:spTree>
    <p:extLst>
      <p:ext uri="{BB962C8B-B14F-4D97-AF65-F5344CB8AC3E}">
        <p14:creationId xmlns:p14="http://schemas.microsoft.com/office/powerpoint/2010/main" val="4233759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rtl="1">
              <a:buFont typeface="Arial" panose="020B0604020202020204" pitchFamily="34" charset="0"/>
              <a:buChar char="•"/>
            </a:pPr>
            <a:r>
              <a:rPr lang="ar-QA" dirty="0"/>
              <a:t>اهتمت العلاقات العامة بدراسة صورة الشخصيات القيادية والمنظمات والشركات والمؤسسات المختلفة للتعرف على نظرة الجماهير لهذه الشخصيات أو المنظمات</a:t>
            </a:r>
            <a:r>
              <a:rPr lang="ar-JO" dirty="0"/>
              <a:t> </a:t>
            </a:r>
            <a:r>
              <a:rPr lang="ar-QA" dirty="0"/>
              <a:t>ومعرفة العناصر الايجابية والسلبية في هذه الصورة للتأكيد على العناصر الايجابية وعلاج الأسباب التى أدت إلى تكوين الاتجاهات السلبية إن وجدت. كما اهتم خبراء العلاقات العامة بدراسة العوامل المؤثرة على تكوين الصورة الذهنية وتطورها فى ظل وسائل الاتصال الجماهيرية. </a:t>
            </a:r>
            <a:endParaRPr lang="ar-JO" dirty="0"/>
          </a:p>
        </p:txBody>
      </p:sp>
      <p:sp>
        <p:nvSpPr>
          <p:cNvPr id="3" name="TextBox 2"/>
          <p:cNvSpPr txBox="1"/>
          <p:nvPr/>
        </p:nvSpPr>
        <p:spPr>
          <a:xfrm>
            <a:off x="2687962" y="814194"/>
            <a:ext cx="3902032" cy="523220"/>
          </a:xfrm>
          <a:prstGeom prst="rect">
            <a:avLst/>
          </a:prstGeom>
          <a:noFill/>
        </p:spPr>
        <p:txBody>
          <a:bodyPr wrap="square" rtlCol="0">
            <a:spAutoFit/>
          </a:bodyPr>
          <a:lstStyle/>
          <a:p>
            <a:pPr algn="ctr"/>
            <a:r>
              <a:rPr lang="ar-QA" sz="2800" dirty="0"/>
              <a:t>مفهوم الصورة الذهنية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70411" y="2352388"/>
            <a:ext cx="3639058" cy="3033384"/>
          </a:xfrm>
          <a:prstGeom prst="rect">
            <a:avLst/>
          </a:prstGeom>
        </p:spPr>
      </p:pic>
      <p:sp>
        <p:nvSpPr>
          <p:cNvPr id="12" name="TextBox 11"/>
          <p:cNvSpPr txBox="1"/>
          <p:nvPr/>
        </p:nvSpPr>
        <p:spPr>
          <a:xfrm>
            <a:off x="5379880" y="2047424"/>
            <a:ext cx="5579708" cy="3970318"/>
          </a:xfrm>
          <a:prstGeom prst="rect">
            <a:avLst/>
          </a:prstGeom>
          <a:noFill/>
        </p:spPr>
        <p:txBody>
          <a:bodyPr wrap="square" rtlCol="0">
            <a:spAutoFit/>
          </a:bodyPr>
          <a:lstStyle/>
          <a:p>
            <a:pPr marL="285750" indent="-285750" algn="ctr" rtl="1">
              <a:lnSpc>
                <a:spcPct val="200000"/>
              </a:lnSpc>
              <a:buFont typeface="Arial" panose="020B0604020202020204" pitchFamily="34" charset="0"/>
              <a:buChar char="•"/>
            </a:pPr>
            <a:r>
              <a:rPr lang="ar-QA" dirty="0"/>
              <a:t>اهتمت العلاقات العامة بدراسة صورة الشخصيات القيادية والمنظمات والشركات والمؤسسات المختلفة للتعرف على نظرة الجماهير لهذه الشخصيات أو المنظمات</a:t>
            </a:r>
            <a:r>
              <a:rPr lang="ar-JO" dirty="0"/>
              <a:t> </a:t>
            </a:r>
            <a:r>
              <a:rPr lang="ar-QA" dirty="0"/>
              <a:t>ومعرفة العناصر الايجابية والسلبية في هذه الصورة للتأكيد على العناصر الايجابية وعلاج الأسباب التى أدت إلى تكوين الاتجاهات السلبية إن وجدت. كما اهتم خبراء العلاقات العامة بدراسة العوامل المؤثرة على تكوين الصورة الذهنية وتطورها فى ظل وسائل الاتصال الجماهيرية. </a:t>
            </a:r>
            <a:endParaRPr lang="ar-JO" dirty="0"/>
          </a:p>
        </p:txBody>
      </p:sp>
    </p:spTree>
    <p:extLst>
      <p:ext uri="{BB962C8B-B14F-4D97-AF65-F5344CB8AC3E}">
        <p14:creationId xmlns:p14="http://schemas.microsoft.com/office/powerpoint/2010/main" val="9667821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3902032" cy="523220"/>
          </a:xfrm>
          <a:prstGeom prst="rect">
            <a:avLst/>
          </a:prstGeom>
          <a:noFill/>
        </p:spPr>
        <p:txBody>
          <a:bodyPr wrap="square" rtlCol="0">
            <a:spAutoFit/>
          </a:bodyPr>
          <a:lstStyle/>
          <a:p>
            <a:pPr algn="ctr"/>
            <a:r>
              <a:rPr lang="ar-JO" sz="2800" dirty="0"/>
              <a:t>أنواع الصوره الذهنية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1705663"/>
            <a:ext cx="9954863" cy="4247317"/>
          </a:xfrm>
          <a:prstGeom prst="rect">
            <a:avLst/>
          </a:prstGeom>
          <a:noFill/>
        </p:spPr>
        <p:txBody>
          <a:bodyPr wrap="square" rtlCol="0">
            <a:spAutoFit/>
          </a:bodyPr>
          <a:lstStyle/>
          <a:p>
            <a:pPr marL="285750" indent="-285750" algn="just" rtl="1">
              <a:buFont typeface="Arial" panose="020B0604020202020204" pitchFamily="34" charset="0"/>
              <a:buChar char="•"/>
            </a:pPr>
            <a:endParaRPr lang="ar-JO" b="1" dirty="0">
              <a:latin typeface="Alexandria" charset="0"/>
              <a:cs typeface="Alexandria" charset="0"/>
            </a:endParaRPr>
          </a:p>
          <a:p>
            <a:pPr algn="just" rtl="1"/>
            <a:r>
              <a:rPr lang="ar-JO" b="1" dirty="0">
                <a:latin typeface="Alexandria" charset="0"/>
                <a:cs typeface="Alexandria" charset="0"/>
              </a:rPr>
              <a:t>أنواع الصوره الذهنية :</a:t>
            </a:r>
          </a:p>
          <a:p>
            <a:pPr marL="285750" indent="-285750" algn="just" rtl="1">
              <a:buFont typeface="Arial" panose="020B0604020202020204" pitchFamily="34" charset="0"/>
              <a:buChar char="•"/>
            </a:pPr>
            <a:endParaRPr lang="ar-JO" b="1" dirty="0">
              <a:latin typeface="Alexandria" charset="0"/>
              <a:cs typeface="Alexandria" charset="0"/>
            </a:endParaRPr>
          </a:p>
          <a:p>
            <a:pPr marL="285750" indent="-285750" algn="just" rtl="1">
              <a:buFont typeface="Arial" panose="020B0604020202020204" pitchFamily="34" charset="0"/>
              <a:buChar char="•"/>
            </a:pPr>
            <a:r>
              <a:rPr lang="ar-QA" b="1" dirty="0"/>
              <a:t>الصورة المرأة: </a:t>
            </a:r>
            <a:r>
              <a:rPr lang="ar-QA" dirty="0"/>
              <a:t>هي الصورة التي تري المنظمة نفسها من خلالها. </a:t>
            </a:r>
            <a:endParaRPr lang="ar-JO" dirty="0"/>
          </a:p>
          <a:p>
            <a:pPr marL="285750" indent="-285750" algn="just" rtl="1">
              <a:buFont typeface="Arial" panose="020B0604020202020204" pitchFamily="34" charset="0"/>
              <a:buChar char="•"/>
            </a:pPr>
            <a:endParaRPr lang="ar-JO" dirty="0"/>
          </a:p>
          <a:p>
            <a:pPr marL="285750" indent="-285750" algn="just" rtl="1">
              <a:buFont typeface="Arial" panose="020B0604020202020204" pitchFamily="34" charset="0"/>
              <a:buChar char="•"/>
            </a:pPr>
            <a:r>
              <a:rPr lang="ar-QA" b="1" dirty="0"/>
              <a:t>الصورة الحالية: </a:t>
            </a:r>
            <a:r>
              <a:rPr lang="ar-QA" dirty="0"/>
              <a:t>هي التي يرى بها الآخرون المنظمة. </a:t>
            </a:r>
            <a:endParaRPr lang="ar-JO" dirty="0"/>
          </a:p>
          <a:p>
            <a:pPr marL="285750" indent="-285750" algn="just" rtl="1">
              <a:buFont typeface="Arial" panose="020B0604020202020204" pitchFamily="34" charset="0"/>
              <a:buChar char="•"/>
            </a:pPr>
            <a:endParaRPr lang="ar-JO" dirty="0"/>
          </a:p>
          <a:p>
            <a:pPr marL="285750" indent="-285750" algn="just" rtl="1">
              <a:buFont typeface="Arial" panose="020B0604020202020204" pitchFamily="34" charset="0"/>
              <a:buChar char="•"/>
            </a:pPr>
            <a:r>
              <a:rPr lang="ar-JO" b="1" dirty="0"/>
              <a:t>ا</a:t>
            </a:r>
            <a:r>
              <a:rPr lang="ar-QA" b="1" dirty="0"/>
              <a:t>لصورة المرغوبة:</a:t>
            </a:r>
            <a:r>
              <a:rPr lang="ar-QA" dirty="0"/>
              <a:t>هي التي تود المنظمة أن تكونها لنفسها في أذهان الجماهير. </a:t>
            </a:r>
            <a:endParaRPr lang="ar-JO" dirty="0"/>
          </a:p>
          <a:p>
            <a:pPr marL="285750" indent="-285750" algn="just" rtl="1">
              <a:buFont typeface="Arial" panose="020B0604020202020204" pitchFamily="34" charset="0"/>
              <a:buChar char="•"/>
            </a:pPr>
            <a:endParaRPr lang="ar-JO" dirty="0"/>
          </a:p>
          <a:p>
            <a:pPr marL="285750" indent="-285750" algn="just" rtl="1">
              <a:buFont typeface="Arial" panose="020B0604020202020204" pitchFamily="34" charset="0"/>
              <a:buChar char="•"/>
            </a:pPr>
            <a:r>
              <a:rPr lang="ar-QA" b="1" dirty="0"/>
              <a:t>الصورة المثلي: </a:t>
            </a:r>
            <a:r>
              <a:rPr lang="ar-QA" dirty="0"/>
              <a:t>هي أمثل صورة يمكن أن تتحقق إذا أخذنا في الاعتبار منافسة المنشآت الأخرى وجهودها في التأثير على الجماهير. ولذلك يمكن أن تسمى بالصورة المتوقعة.</a:t>
            </a:r>
            <a:endParaRPr lang="ar-JO" dirty="0"/>
          </a:p>
          <a:p>
            <a:pPr marL="285750" indent="-285750" algn="just" rtl="1">
              <a:buFont typeface="Arial" panose="020B0604020202020204" pitchFamily="34" charset="0"/>
              <a:buChar char="•"/>
            </a:pPr>
            <a:r>
              <a:rPr lang="ar-QA" dirty="0"/>
              <a:t> </a:t>
            </a:r>
            <a:endParaRPr lang="ar-JO" dirty="0"/>
          </a:p>
          <a:p>
            <a:pPr marL="285750" indent="-285750" algn="just" rtl="1">
              <a:buFont typeface="Arial" panose="020B0604020202020204" pitchFamily="34" charset="0"/>
              <a:buChar char="•"/>
            </a:pPr>
            <a:r>
              <a:rPr lang="ar-QA" b="1" dirty="0"/>
              <a:t>الصورة المتعددة: </a:t>
            </a:r>
            <a:r>
              <a:rPr lang="ar-QA" dirty="0"/>
              <a:t>تحدث عندما يتعرض الأفراد لمثالين مختلفين من المؤسسة، فإنه يُعطى كل منهم انطباعاً مختلفاً عنها. ومن الطبيعي أن </a:t>
            </a:r>
            <a:r>
              <a:rPr lang="ar-SA" dirty="0"/>
              <a:t>لا </a:t>
            </a:r>
            <a:r>
              <a:rPr lang="ar-QA" dirty="0"/>
              <a:t>يستمر هذا التعدد طويلاً فإما أن يتحول إلى صورة سلبية أو أن تجمع بين الجانبين صورة موحدة تظلها العناصر الايجابية والسلبية تبعاً لشدة تأثير كل منها على هؤلاء الأفراد. </a:t>
            </a:r>
            <a:endParaRPr lang="en-US" b="1" dirty="0">
              <a:latin typeface="Alexandria" charset="0"/>
              <a:cs typeface="Alexandria" charset="0"/>
            </a:endParaRPr>
          </a:p>
        </p:txBody>
      </p:sp>
    </p:spTree>
    <p:extLst>
      <p:ext uri="{BB962C8B-B14F-4D97-AF65-F5344CB8AC3E}">
        <p14:creationId xmlns:p14="http://schemas.microsoft.com/office/powerpoint/2010/main" val="13891254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فوائد تكوين الصورة الذهنية الطيبة</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782252" y="1910668"/>
            <a:ext cx="10304975" cy="4108817"/>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QA" b="1" dirty="0"/>
              <a:t>تساعد الصورة الطيبة للمنشأة على </a:t>
            </a:r>
            <a:r>
              <a:rPr lang="ar-JO" b="1" dirty="0"/>
              <a:t>:</a:t>
            </a:r>
          </a:p>
          <a:p>
            <a:pPr marL="285750" indent="-285750" algn="just" rtl="1">
              <a:lnSpc>
                <a:spcPct val="200000"/>
              </a:lnSpc>
              <a:buFont typeface="Arial" panose="020B0604020202020204" pitchFamily="34" charset="0"/>
              <a:buChar char="•"/>
            </a:pPr>
            <a:r>
              <a:rPr lang="ar-QA" dirty="0"/>
              <a:t>اجتذاب ال</a:t>
            </a:r>
            <a:r>
              <a:rPr lang="ar-JO" dirty="0"/>
              <a:t>م</a:t>
            </a:r>
            <a:r>
              <a:rPr lang="ar-QA" dirty="0"/>
              <a:t>هارات البشرية اللازمة للعمل فيها وسعادة العاملين فضلاً عن انتمائهم؛</a:t>
            </a:r>
            <a:endParaRPr lang="ar-JO" dirty="0"/>
          </a:p>
          <a:p>
            <a:pPr marL="285750" indent="-285750" algn="just" rtl="1">
              <a:lnSpc>
                <a:spcPct val="200000"/>
              </a:lnSpc>
              <a:buFont typeface="Arial" panose="020B0604020202020204" pitchFamily="34" charset="0"/>
              <a:buChar char="•"/>
            </a:pPr>
            <a:r>
              <a:rPr lang="ar-QA" dirty="0"/>
              <a:t> كما أنها تساهم في انخفاض المشاكل العمالية وارتفاع الروح المعنوية للجمهور الداخلي الأمر الذي يدعم الكفاءة الإنتاجية.</a:t>
            </a:r>
            <a:endParaRPr lang="ar-JO" dirty="0"/>
          </a:p>
          <a:p>
            <a:pPr marL="285750" indent="-285750" algn="just" rtl="1">
              <a:lnSpc>
                <a:spcPct val="200000"/>
              </a:lnSpc>
              <a:buFont typeface="Arial" panose="020B0604020202020204" pitchFamily="34" charset="0"/>
              <a:buChar char="•"/>
            </a:pPr>
            <a:r>
              <a:rPr lang="ar-QA" dirty="0"/>
              <a:t> كما تلعب الصورة الطيبة للمنشأة دوراً هاماً في جذب رؤوس الأموال وزيادة أعداد المساهمين.</a:t>
            </a:r>
            <a:endParaRPr lang="ar-JO" dirty="0"/>
          </a:p>
          <a:p>
            <a:pPr marL="285750" indent="-285750" algn="just" rtl="1">
              <a:lnSpc>
                <a:spcPct val="200000"/>
              </a:lnSpc>
              <a:buFont typeface="Arial" panose="020B0604020202020204" pitchFamily="34" charset="0"/>
              <a:buChar char="•"/>
            </a:pPr>
            <a:r>
              <a:rPr lang="ar-QA" dirty="0"/>
              <a:t> وكذلك تساهم هذه الصورة في اجتذاب الموردين والمتعهدين والموزعين. </a:t>
            </a:r>
            <a:endParaRPr lang="ar-JO" dirty="0"/>
          </a:p>
          <a:p>
            <a:pPr marL="285750" indent="-285750" algn="just" rtl="1">
              <a:lnSpc>
                <a:spcPct val="200000"/>
              </a:lnSpc>
              <a:buFont typeface="Arial" panose="020B0604020202020204" pitchFamily="34" charset="0"/>
              <a:buChar char="•"/>
            </a:pPr>
            <a:r>
              <a:rPr lang="ar-QA" dirty="0"/>
              <a:t>بالإضافة إلى سهولة التعامل مع الهيئات التنفيذية والتشريعية في الدولة. </a:t>
            </a:r>
            <a:endParaRPr lang="ar-JO" dirty="0"/>
          </a:p>
          <a:p>
            <a:pPr marL="285750" indent="-285750" algn="just" rtl="1">
              <a:lnSpc>
                <a:spcPct val="150000"/>
              </a:lnSpc>
              <a:buFont typeface="Arial" panose="020B0604020202020204" pitchFamily="34" charset="0"/>
              <a:buChar char="•"/>
            </a:pPr>
            <a:endParaRPr lang="ar-JO" dirty="0"/>
          </a:p>
          <a:p>
            <a:pPr algn="ctr" rtl="1">
              <a:lnSpc>
                <a:spcPct val="150000"/>
              </a:lnSpc>
            </a:pPr>
            <a:r>
              <a:rPr lang="ar-QA" dirty="0"/>
              <a:t> </a:t>
            </a:r>
            <a:endParaRPr lang="ar-JO" b="1" dirty="0">
              <a:latin typeface="Alexandria" charset="0"/>
              <a:cs typeface="Alexandria" charset="0"/>
            </a:endParaRPr>
          </a:p>
        </p:txBody>
      </p:sp>
    </p:spTree>
    <p:extLst>
      <p:ext uri="{BB962C8B-B14F-4D97-AF65-F5344CB8AC3E}">
        <p14:creationId xmlns:p14="http://schemas.microsoft.com/office/powerpoint/2010/main" val="2894965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فوائد تكوين الصورة الذهنية الطيبة</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3974973" y="1729924"/>
            <a:ext cx="7455027" cy="3884397"/>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endParaRPr lang="ar-JO" dirty="0"/>
          </a:p>
          <a:p>
            <a:pPr algn="ctr" rtl="1">
              <a:lnSpc>
                <a:spcPct val="200000"/>
              </a:lnSpc>
            </a:pPr>
            <a:r>
              <a:rPr lang="ar-QA" dirty="0"/>
              <a:t> كما أن الصورة الطيبة للمؤسسة هي التي تهيئ الثقة في إنتاج يحمل اسمها وتساعد على تقبل الجمهور ‏</a:t>
            </a:r>
            <a:r>
              <a:rPr lang="ar-JO" dirty="0"/>
              <a:t>لاي </a:t>
            </a:r>
            <a:r>
              <a:rPr lang="ar-QA" dirty="0"/>
              <a:t>إنتاج جديد قبل أن يظهر مما يؤدي إلى ارتفاع نسبة ال</a:t>
            </a:r>
            <a:r>
              <a:rPr lang="ar-JO" dirty="0"/>
              <a:t>م</a:t>
            </a:r>
            <a:r>
              <a:rPr lang="ar-QA" dirty="0"/>
              <a:t>بيعات أو تنشيط الخدمات</a:t>
            </a:r>
            <a:r>
              <a:rPr lang="ar-JO" dirty="0"/>
              <a:t> </a:t>
            </a:r>
            <a:r>
              <a:rPr lang="ar-QA" dirty="0"/>
              <a:t>كما أنه لا يمكن اغفال أثر الصورة الطيبة للمنشأة في استعداد الجماهير للتريث قبل إصدار الحكم عليها في أي أزمة حتي يتسني للقائمين عليها شرح الأبعاد المختلفة للموقف وتبيان مغزى القرارات التي اتخذت أو السياسات التي عدلت أو الأحداث التي وقعت والآثار المترتبة على ذلك في جو من الهدوء والاستعداد للفهم والإقناع. </a:t>
            </a:r>
            <a:endParaRPr lang="ar-JO" b="1" dirty="0">
              <a:latin typeface="Alexandria" charset="0"/>
              <a:cs typeface="Alexandria"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3554" y="2498022"/>
            <a:ext cx="2978467" cy="2934109"/>
          </a:xfrm>
          <a:prstGeom prst="rect">
            <a:avLst/>
          </a:prstGeom>
        </p:spPr>
      </p:pic>
    </p:spTree>
    <p:extLst>
      <p:ext uri="{BB962C8B-B14F-4D97-AF65-F5344CB8AC3E}">
        <p14:creationId xmlns:p14="http://schemas.microsoft.com/office/powerpoint/2010/main" val="37962238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مبادئ التخطيط لبرامج الصورة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06019" y="1988178"/>
            <a:ext cx="9435241" cy="1200329"/>
          </a:xfrm>
          <a:prstGeom prst="rect">
            <a:avLst/>
          </a:prstGeom>
          <a:noFill/>
        </p:spPr>
        <p:txBody>
          <a:bodyPr wrap="square" rtlCol="0">
            <a:spAutoFit/>
          </a:bodyPr>
          <a:lstStyle/>
          <a:p>
            <a:pPr marL="285750" indent="-285750" algn="just" rtl="1">
              <a:buFont typeface="Arial" panose="020B0604020202020204" pitchFamily="34" charset="0"/>
              <a:buChar char="•"/>
            </a:pPr>
            <a:r>
              <a:rPr lang="ar-QA" dirty="0"/>
              <a:t>تقوم العلاقات العامة في معظم المنظمات بأداء رسالتها في تحقيق التفاهم بين المنظمة وجماهيرها الداخلية والخارجية من خلال البرامج الإعلامية والتأثيرية والتثقيفية والترفيهية بالإضافة إلى برامج الخدمات التي تهدف إلى تذليل العقبات والمساهمة في حل المشكلات التي تواجه الجماهير وتشترك هذه البرامج مع سياسات المنظمة وسلوك العاملين فيها بالإضافة إلى أوضاع المنظمات المنافسة أو الشبيهة</a:t>
            </a:r>
            <a:r>
              <a:rPr lang="ar-JO" dirty="0"/>
              <a:t> </a:t>
            </a:r>
            <a:r>
              <a:rPr lang="ar-QA" dirty="0"/>
              <a:t> في تكوين صورة معينة للمنظمة في أذهان الجماهير. </a:t>
            </a:r>
            <a:endParaRPr lang="ar-JO" b="1" dirty="0">
              <a:latin typeface="Alexandria" charset="0"/>
              <a:cs typeface="Alexandria"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87962" y="3305334"/>
            <a:ext cx="6190227" cy="2642120"/>
          </a:xfrm>
          <a:prstGeom prst="rect">
            <a:avLst/>
          </a:prstGeom>
        </p:spPr>
      </p:pic>
    </p:spTree>
    <p:extLst>
      <p:ext uri="{BB962C8B-B14F-4D97-AF65-F5344CB8AC3E}">
        <p14:creationId xmlns:p14="http://schemas.microsoft.com/office/powerpoint/2010/main" val="23486115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مبادئ التخطيط لبرامج الصورة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06019" y="2275884"/>
            <a:ext cx="9435241" cy="3000821"/>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QA" u="sng" dirty="0">
                <a:solidFill>
                  <a:srgbClr val="FF0000"/>
                </a:solidFill>
              </a:rPr>
              <a:t>ويبدأ التخطيط للصورة المرغوبة بتحديد نقاط الضعف والقوة </a:t>
            </a:r>
            <a:r>
              <a:rPr lang="ar-QA" dirty="0"/>
              <a:t>في الصورة الحالية للفرد أو المنظمة وهذا يستدعي القيام بدراسة دقيقة للتعرف على المعالم الأساسية والهامشية لهذه الصورة والدوافع التي تستند إليها بين القطاعات الجماهيرية التي تستحوذ على اهتمام المنظمة.</a:t>
            </a:r>
            <a:endParaRPr lang="ar-JO" dirty="0"/>
          </a:p>
          <a:p>
            <a:pPr algn="just" rtl="1">
              <a:lnSpc>
                <a:spcPct val="150000"/>
              </a:lnSpc>
            </a:pPr>
            <a:endParaRPr lang="ar-JO" dirty="0"/>
          </a:p>
          <a:p>
            <a:pPr marL="285750" indent="-285750" algn="just" rtl="1">
              <a:lnSpc>
                <a:spcPct val="150000"/>
              </a:lnSpc>
              <a:buFont typeface="Arial" panose="020B0604020202020204" pitchFamily="34" charset="0"/>
              <a:buChar char="•"/>
            </a:pPr>
            <a:r>
              <a:rPr lang="ar-QA" dirty="0"/>
              <a:t> وبمراجعة النقاط الايجابية والسلبية مع الإدارة العليا للمنظمة حتى تدرك الإدارة نواحي القبول أو الرفض لسياساتها بين الجماهير المعنية, وتتعرف على الإجراءات التي ينبغي أن تقوم بها لإضعاف دوافع الرفض وتحييدها كما يدرك المسئولون عن العلاقات العامة أسباب النجاح أو الفشل في التعبير عن المنظمة وتقديها إلى الجماهير المستهدفة. </a:t>
            </a:r>
            <a:endParaRPr lang="ar-JO" b="1" dirty="0">
              <a:latin typeface="Alexandria" charset="0"/>
              <a:cs typeface="Alexandria" charset="0"/>
            </a:endParaRPr>
          </a:p>
        </p:txBody>
      </p:sp>
    </p:spTree>
    <p:extLst>
      <p:ext uri="{BB962C8B-B14F-4D97-AF65-F5344CB8AC3E}">
        <p14:creationId xmlns:p14="http://schemas.microsoft.com/office/powerpoint/2010/main" val="7395032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مبادئ التخطيط لبرامج الصورة</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06019" y="2275884"/>
            <a:ext cx="9435241" cy="2534027"/>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QA" u="sng" dirty="0">
                <a:solidFill>
                  <a:srgbClr val="FF0000"/>
                </a:solidFill>
              </a:rPr>
              <a:t>وضع تخطيط مكتوب عام الصورة المرغوبة التي تود المنظمة أن تكونها لنفسها لدي جماهيرها</a:t>
            </a:r>
            <a:r>
              <a:rPr lang="ar-QA" dirty="0"/>
              <a:t>.</a:t>
            </a:r>
            <a:endParaRPr lang="ar-JO" dirty="0"/>
          </a:p>
          <a:p>
            <a:pPr marL="285750" indent="-285750" algn="just" rtl="1">
              <a:lnSpc>
                <a:spcPct val="150000"/>
              </a:lnSpc>
              <a:buFont typeface="Arial" panose="020B0604020202020204" pitchFamily="34" charset="0"/>
              <a:buChar char="•"/>
            </a:pPr>
            <a:endParaRPr lang="ar-JO" dirty="0"/>
          </a:p>
          <a:p>
            <a:pPr marL="285750" indent="-285750" algn="just" rtl="1">
              <a:lnSpc>
                <a:spcPct val="150000"/>
              </a:lnSpc>
              <a:buFont typeface="Arial" panose="020B0604020202020204" pitchFamily="34" charset="0"/>
              <a:buChar char="•"/>
            </a:pPr>
            <a:r>
              <a:rPr lang="ar-QA" dirty="0"/>
              <a:t> وهنا يلزم معرفة حقيقة الأوضاع داخل المنظمة. لان الصورة المرغوبة إذا كانت بعيدة عن الواقع فإن احتمال تحقيقها سوف تعترضه المصاعب وربما يكون بعدها عن الواقع سبباً في تحول الجهود التي تبذل في سبيل تكوينها إلى سلاح عكسي يكشف عن التناقض بين أقوال المنظمة وواقعها. ولذلك فإنه من الضروري أن نجيب على هذه التساؤلات بدقة كاملة. </a:t>
            </a:r>
            <a:endParaRPr lang="ar-JO" dirty="0"/>
          </a:p>
          <a:p>
            <a:pPr marL="285750" indent="-285750" algn="just" rtl="1">
              <a:lnSpc>
                <a:spcPct val="150000"/>
              </a:lnSpc>
              <a:buFont typeface="Arial" panose="020B0604020202020204" pitchFamily="34" charset="0"/>
              <a:buChar char="•"/>
            </a:pPr>
            <a:endParaRPr lang="ar-JO" b="1" dirty="0">
              <a:latin typeface="Alexandria" charset="0"/>
              <a:cs typeface="Alexandria" charset="0"/>
            </a:endParaRPr>
          </a:p>
        </p:txBody>
      </p:sp>
    </p:spTree>
    <p:extLst>
      <p:ext uri="{BB962C8B-B14F-4D97-AF65-F5344CB8AC3E}">
        <p14:creationId xmlns:p14="http://schemas.microsoft.com/office/powerpoint/2010/main" val="30067364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مبادئ التخطيط لبرامج الصورة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06019" y="2275884"/>
            <a:ext cx="9435241" cy="3330399"/>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u="sng" dirty="0">
                <a:solidFill>
                  <a:srgbClr val="FF0000"/>
                </a:solidFill>
              </a:rPr>
              <a:t>المرحلة الثالثة في تخطيط برامج الصورة ابتكار وتقوم على الأفكار وعلي أي نحو نود أن يفكر فينا الأخر</a:t>
            </a:r>
            <a:r>
              <a:rPr lang="ar-JO" u="sng" dirty="0">
                <a:solidFill>
                  <a:srgbClr val="FF0000"/>
                </a:solidFill>
              </a:rPr>
              <a:t> </a:t>
            </a:r>
            <a:r>
              <a:rPr lang="ar-QA" u="sng" dirty="0">
                <a:solidFill>
                  <a:srgbClr val="FF0000"/>
                </a:solidFill>
              </a:rPr>
              <a:t>هنا يلزم تحديد البرامج الإعلامية والتأثيرية التي تستهدف تقديم المنظمة إلى الجماهير.</a:t>
            </a:r>
            <a:endParaRPr lang="ar-JO" u="sng" dirty="0">
              <a:solidFill>
                <a:srgbClr val="FF0000"/>
              </a:solidFill>
            </a:endParaRPr>
          </a:p>
          <a:p>
            <a:pPr marL="285750" indent="-285750" algn="just" rtl="1">
              <a:lnSpc>
                <a:spcPct val="200000"/>
              </a:lnSpc>
              <a:buFont typeface="Arial" panose="020B0604020202020204" pitchFamily="34" charset="0"/>
              <a:buChar char="•"/>
            </a:pPr>
            <a:r>
              <a:rPr lang="ar-QA" dirty="0"/>
              <a:t>فالبرامج الإعلامية تثير انتباه الأفراد وتركز اهتمامهم حول الموضوعات التي يتناولها الاتصال وهي تنقل المعلومات المتعلقة بانجازات المنظمة وتقوم بتفسير سياستها وأهدافها للجماهير المختلفة وتعتبر هذه البداية الصحيحة لتشكيل آراء الجماهير بالنسبة للمنشآت المختلفة التي يضمها المجتمع على نحو يستند إلى المعرفة الدقيقة لأوضاع هذه المنشآت أو تلك المنظمة. وهي أيضاً البداية الصحيحة لتكوين رأي عام مستنير على مستوي الدولة.</a:t>
            </a:r>
            <a:endParaRPr lang="ar-JO" b="1" dirty="0">
              <a:latin typeface="Alexandria" charset="0"/>
              <a:cs typeface="Alexandria" charset="0"/>
            </a:endParaRPr>
          </a:p>
        </p:txBody>
      </p:sp>
    </p:spTree>
    <p:extLst>
      <p:ext uri="{BB962C8B-B14F-4D97-AF65-F5344CB8AC3E}">
        <p14:creationId xmlns:p14="http://schemas.microsoft.com/office/powerpoint/2010/main" val="2647105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JO" sz="2800" dirty="0"/>
              <a:t>أهداف العلاقات العامة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3246762" y="1909291"/>
            <a:ext cx="8053298" cy="3970318"/>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dirty="0"/>
              <a:t>الأهداف هي النتائج النهائية التي ترغب المنظمة في تحقيقها ويمكن إجمال أهداف العلاقات العامة كالآتي: </a:t>
            </a:r>
            <a:endParaRPr lang="ar-JO" dirty="0"/>
          </a:p>
          <a:p>
            <a:pPr algn="just" rtl="1">
              <a:lnSpc>
                <a:spcPct val="200000"/>
              </a:lnSpc>
            </a:pPr>
            <a:endParaRPr lang="ar-JO" dirty="0"/>
          </a:p>
          <a:p>
            <a:pPr algn="ctr" rtl="1">
              <a:lnSpc>
                <a:spcPct val="200000"/>
              </a:lnSpc>
            </a:pPr>
            <a:r>
              <a:rPr lang="ar-QA" u="sng" dirty="0">
                <a:solidFill>
                  <a:srgbClr val="FF0000"/>
                </a:solidFill>
              </a:rPr>
              <a:t>تحقيق السمعة الطيبة للمنظمة وتدعيم صورتها الذهنية:</a:t>
            </a:r>
            <a:r>
              <a:rPr lang="ar-QA" dirty="0"/>
              <a:t> وتهدف أنشطة العلاقات العامة إلى توطيد سمعة المنظمة باعتبار أن السمعة الطيبة هي إحدى الدعائم الأساسية التي يقوم عليها كيان المنظمة. وتعتبر الصورة الذهنية للمنظمة من أحسن المؤشرات على نجاح المنظمة أو فشلها ء لأنها مقياس لقدرة الإدارة على تحقيق مسئولياتها الاجتماعية تجاه المجتمع. </a:t>
            </a:r>
            <a:endParaRPr lang="ar-JO" dirty="0"/>
          </a:p>
          <a:p>
            <a:pPr marL="285750" indent="-285750" algn="just" rtl="1">
              <a:lnSpc>
                <a:spcPct val="200000"/>
              </a:lnSpc>
              <a:buFont typeface="Arial" panose="020B0604020202020204" pitchFamily="34" charset="0"/>
              <a:buChar char="•"/>
            </a:pPr>
            <a:endParaRPr lang="ar-JO"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0459" y="3894450"/>
            <a:ext cx="2143125" cy="2143125"/>
          </a:xfrm>
          <a:prstGeom prst="rect">
            <a:avLst/>
          </a:prstGeom>
        </p:spPr>
      </p:pic>
    </p:spTree>
    <p:extLst>
      <p:ext uri="{BB962C8B-B14F-4D97-AF65-F5344CB8AC3E}">
        <p14:creationId xmlns:p14="http://schemas.microsoft.com/office/powerpoint/2010/main" val="36765208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EG" sz="2800" dirty="0"/>
              <a:t>أهداف</a:t>
            </a:r>
            <a:r>
              <a:rPr lang="ar-JO" sz="2800" dirty="0"/>
              <a:t> العلاقات العامة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5588000" y="2186290"/>
            <a:ext cx="5419960" cy="3333990"/>
          </a:xfrm>
          <a:prstGeom prst="rect">
            <a:avLst/>
          </a:prstGeom>
          <a:noFill/>
        </p:spPr>
        <p:txBody>
          <a:bodyPr wrap="square" rtlCol="0">
            <a:spAutoFit/>
          </a:bodyPr>
          <a:lstStyle/>
          <a:p>
            <a:pPr algn="just" rtl="1">
              <a:lnSpc>
                <a:spcPct val="200000"/>
              </a:lnSpc>
            </a:pPr>
            <a:r>
              <a:rPr lang="ar-QA" u="sng" dirty="0">
                <a:solidFill>
                  <a:srgbClr val="FF0000"/>
                </a:solidFill>
              </a:rPr>
              <a:t>المساعدة في ترويج المبيعات: </a:t>
            </a:r>
            <a:r>
              <a:rPr lang="ar-QA" dirty="0"/>
              <a:t>تلعب العلاقات العامة دوراً مساعداً لنشاط التسويق في الترويج عن منتجات الشركة سواء </a:t>
            </a:r>
            <a:r>
              <a:rPr lang="ar-EG" dirty="0"/>
              <a:t>الحالية</a:t>
            </a:r>
            <a:r>
              <a:rPr lang="ar-QA" dirty="0"/>
              <a:t> أو المنتجات الجديدة فبالنسبة للمنتجات الحالية يكون دور العلاقات العامة قي ترويج المنتجات الهامشية التي يزيد تكاليف إعلانها عن المتحصل من مبيعاتها وبالتالي فعن طريق برامح توطيد السمعة يمكن ترويج وتسويق تلك ال</a:t>
            </a:r>
            <a:r>
              <a:rPr lang="ar-EG" dirty="0"/>
              <a:t>م</a:t>
            </a:r>
            <a:r>
              <a:rPr lang="ar-QA" dirty="0"/>
              <a:t>نتجات. </a:t>
            </a:r>
            <a:endParaRPr lang="ar-JO" b="1" dirty="0">
              <a:latin typeface="Alexandria" charset="0"/>
              <a:cs typeface="Alexandria"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1427" y="2750470"/>
            <a:ext cx="4534533" cy="2429214"/>
          </a:xfrm>
          <a:prstGeom prst="rect">
            <a:avLst/>
          </a:prstGeom>
        </p:spPr>
      </p:pic>
    </p:spTree>
    <p:extLst>
      <p:ext uri="{BB962C8B-B14F-4D97-AF65-F5344CB8AC3E}">
        <p14:creationId xmlns:p14="http://schemas.microsoft.com/office/powerpoint/2010/main" val="19197570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JO" sz="2800" dirty="0"/>
              <a:t>أهداف العلاقات العامة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3886200" y="1729924"/>
            <a:ext cx="7543800" cy="3416320"/>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u="sng" dirty="0">
                <a:solidFill>
                  <a:srgbClr val="FF0000"/>
                </a:solidFill>
              </a:rPr>
              <a:t>كسب تأييد الجمهور الداخلي: </a:t>
            </a:r>
            <a:r>
              <a:rPr lang="ar-QA" dirty="0"/>
              <a:t>كما سبق القول فإن العلاقات العامة يجب أن تبدأ من داخل المنظمة أي أن يكون هناك تفاهم متبادل بين جماهير المنظمة الداخلية وأن تعمل العلاقات العامة على إشعار العاملين بأهميتهم داخل المنظمة ,وهنا نجد أن دور العلاقات العامة يبرز في تنمية الشعور بالانتماء للمنظمة والاستقرار الوظيفي وتقدير المنظمة لعمل الأفراد وتحقيق الذات لهم. </a:t>
            </a:r>
            <a:endParaRPr lang="ar-JO" dirty="0"/>
          </a:p>
          <a:p>
            <a:pPr algn="ctr" rtl="1">
              <a:lnSpc>
                <a:spcPct val="200000"/>
              </a:lnSpc>
            </a:pPr>
            <a:r>
              <a:rPr lang="ar-QA" dirty="0"/>
              <a:t>تستعين العلاقات العامة في ذلك بوسائل الاتصال الداخلي والبرامج التعليمية الداخلية وتشجع الأنشطة الثقافية والاجتماعية والرحلات الترفيهية والرياضية  والمساهمة في حل المشكلات الخاصة بالعاملين. </a:t>
            </a:r>
            <a:endParaRPr lang="ar-JO" b="1" dirty="0">
              <a:latin typeface="Alexandria" charset="0"/>
              <a:cs typeface="Alexandria"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0185" y="2575993"/>
            <a:ext cx="2466975" cy="2678632"/>
          </a:xfrm>
          <a:prstGeom prst="rect">
            <a:avLst/>
          </a:prstGeom>
        </p:spPr>
      </p:pic>
    </p:spTree>
    <p:extLst>
      <p:ext uri="{BB962C8B-B14F-4D97-AF65-F5344CB8AC3E}">
        <p14:creationId xmlns:p14="http://schemas.microsoft.com/office/powerpoint/2010/main" val="1229481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JO" sz="2800" dirty="0"/>
              <a:t>أهداف العلاقات العامة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06019" y="2275884"/>
            <a:ext cx="9435241" cy="2222403"/>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u="sng" dirty="0">
                <a:solidFill>
                  <a:srgbClr val="FF0000"/>
                </a:solidFill>
              </a:rPr>
              <a:t>كسب ثقة إل</a:t>
            </a:r>
            <a:r>
              <a:rPr lang="ar-JO" u="sng" dirty="0">
                <a:solidFill>
                  <a:srgbClr val="FF0000"/>
                </a:solidFill>
              </a:rPr>
              <a:t>جمهور</a:t>
            </a:r>
            <a:r>
              <a:rPr lang="ar-QA" u="sng" dirty="0">
                <a:solidFill>
                  <a:srgbClr val="FF0000"/>
                </a:solidFill>
              </a:rPr>
              <a:t> </a:t>
            </a:r>
            <a:r>
              <a:rPr lang="ar-JO" u="sng" dirty="0">
                <a:solidFill>
                  <a:srgbClr val="FF0000"/>
                </a:solidFill>
              </a:rPr>
              <a:t>ال</a:t>
            </a:r>
            <a:r>
              <a:rPr lang="ar-QA" u="sng" dirty="0">
                <a:solidFill>
                  <a:srgbClr val="FF0000"/>
                </a:solidFill>
              </a:rPr>
              <a:t>خارجى</a:t>
            </a:r>
            <a:r>
              <a:rPr lang="ar-QA" dirty="0"/>
              <a:t>: ينطوي هدف العلاقات العامة على إقامة وتدعيم العلاقات الطيبة مع جماهير المنظمة المتصلة بها ولذلك يعتبر كسب ثقة الجمهور الخارجي من أهم أهداف أنشطة العلاقات العامة المتصلة بها ولذلك يعتبر كسب ثقة الجمهور الخارجي من أهم أهداف أنشطة العلاقات العامة داخل أي منظمة</a:t>
            </a:r>
            <a:r>
              <a:rPr lang="ar-JO" dirty="0"/>
              <a:t> </a:t>
            </a:r>
            <a:r>
              <a:rPr lang="ar-QA" dirty="0"/>
              <a:t>فعلى المنظمة أن تقوم بتحديد أهم الجماهير المتصلة بها وتسعى إلى تدعيم علاقتها معها والعمل على إرضائها. </a:t>
            </a:r>
            <a:endParaRPr lang="ar-JO" b="1" dirty="0">
              <a:latin typeface="Alexandria" charset="0"/>
              <a:cs typeface="Alexandria"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5412" y="4293685"/>
            <a:ext cx="2705100" cy="1685925"/>
          </a:xfrm>
          <a:prstGeom prst="rect">
            <a:avLst/>
          </a:prstGeom>
        </p:spPr>
      </p:pic>
    </p:spTree>
    <p:extLst>
      <p:ext uri="{BB962C8B-B14F-4D97-AF65-F5344CB8AC3E}">
        <p14:creationId xmlns:p14="http://schemas.microsoft.com/office/powerpoint/2010/main" val="1054911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JO" sz="2800" dirty="0"/>
              <a:t>وظائف العلاقات العامة</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471119" y="1814442"/>
            <a:ext cx="9435241" cy="3416320"/>
          </a:xfrm>
          <a:prstGeom prst="rect">
            <a:avLst/>
          </a:prstGeom>
          <a:noFill/>
        </p:spPr>
        <p:txBody>
          <a:bodyPr wrap="square" rtlCol="0">
            <a:spAutoFit/>
          </a:bodyPr>
          <a:lstStyle/>
          <a:p>
            <a:pPr marL="285750" indent="-285750" algn="ctr" rtl="1">
              <a:lnSpc>
                <a:spcPct val="200000"/>
              </a:lnSpc>
              <a:buFont typeface="Arial" panose="020B0604020202020204" pitchFamily="34" charset="0"/>
              <a:buChar char="•"/>
            </a:pPr>
            <a:r>
              <a:rPr lang="ar-QA" dirty="0"/>
              <a:t>علي الرغم من تنوع واختلاف الوظائف التي تؤديها إدارة العلاقات العامة لبلوغ الأهداف المحددة لها من منظمة لأخرى. إلا أنه يوجد وظائف شائعة في أغلب إدارات العلاقات العامة وهي كالآتي:</a:t>
            </a:r>
            <a:endParaRPr lang="ar-JO" dirty="0"/>
          </a:p>
          <a:p>
            <a:pPr marL="285750" indent="-285750" algn="just" rtl="1">
              <a:lnSpc>
                <a:spcPct val="200000"/>
              </a:lnSpc>
              <a:buFont typeface="Arial" panose="020B0604020202020204" pitchFamily="34" charset="0"/>
              <a:buChar char="•"/>
            </a:pPr>
            <a:r>
              <a:rPr lang="ar-QA" b="1" dirty="0"/>
              <a:t>تقديم المشورة: </a:t>
            </a:r>
            <a:r>
              <a:rPr lang="ar-QA" dirty="0"/>
              <a:t>تقديم المشورة للإدارة العليا فيما يختص بالسياسات الخاصة بالمؤسسة. واتجاهات وسلوك الجماهير التي تتعامل ‏</a:t>
            </a:r>
            <a:r>
              <a:rPr lang="ar-JO" dirty="0"/>
              <a:t>مع و</a:t>
            </a:r>
            <a:r>
              <a:rPr lang="ar-QA" dirty="0"/>
              <a:t>سائل الإعلام. </a:t>
            </a:r>
            <a:endParaRPr lang="ar-JO" dirty="0"/>
          </a:p>
          <a:p>
            <a:pPr marL="285750" indent="-285750" algn="just" rtl="1">
              <a:lnSpc>
                <a:spcPct val="200000"/>
              </a:lnSpc>
              <a:buFont typeface="Arial" panose="020B0604020202020204" pitchFamily="34" charset="0"/>
              <a:buChar char="•"/>
            </a:pPr>
            <a:r>
              <a:rPr lang="ar-QA" b="1" dirty="0"/>
              <a:t>البحوث: </a:t>
            </a:r>
            <a:r>
              <a:rPr lang="ar-QA" dirty="0"/>
              <a:t>التعرف على اتجاهات وسلوكيات الجماهير الداخلية والخارجية من خلال الدراسات التي تقوم فيها من أجل تخطيط وتنفيذ وقياس الأنشطة التي تستهدف التأثير في وعي ومعرفة واتجاهات الجماهير. </a:t>
            </a:r>
            <a:endParaRPr lang="ar-JO" dirty="0"/>
          </a:p>
        </p:txBody>
      </p:sp>
    </p:spTree>
    <p:extLst>
      <p:ext uri="{BB962C8B-B14F-4D97-AF65-F5344CB8AC3E}">
        <p14:creationId xmlns:p14="http://schemas.microsoft.com/office/powerpoint/2010/main" val="2743877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JO" sz="2800" dirty="0"/>
              <a:t>وظائف العلاقات العامة</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471119" y="1814442"/>
            <a:ext cx="9435241" cy="4524315"/>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b="1" dirty="0"/>
              <a:t>العلاقات بوسائل الاتصال: </a:t>
            </a:r>
            <a:r>
              <a:rPr lang="ar-QA" dirty="0"/>
              <a:t>من خلال إقامة علاقات جيدة مع وسائل الاتصال. سعياً منها لقول الحقيقة وترويج المؤسسة وإشباع الاحتياجات الإعلامية لوسائل الإعلام. </a:t>
            </a:r>
            <a:endParaRPr lang="ar-JO" dirty="0"/>
          </a:p>
          <a:p>
            <a:pPr marL="285750" indent="-285750" algn="just" rtl="1">
              <a:lnSpc>
                <a:spcPct val="200000"/>
              </a:lnSpc>
              <a:buFont typeface="Arial" panose="020B0604020202020204" pitchFamily="34" charset="0"/>
              <a:buChar char="•"/>
            </a:pPr>
            <a:r>
              <a:rPr lang="ar-QA" b="1" dirty="0"/>
              <a:t>النشر: </a:t>
            </a:r>
            <a:r>
              <a:rPr lang="ar-QA" dirty="0"/>
              <a:t>نشر رسائل مخططة في وسائل الإعلام لتعزيز مصالح المنظمة. العلاقات بالعاملين في المنظمة: من خلال الاستجابة لاهتماماتهم ومصالحهم. وإعلامهم عن كل ما يخص المنظمة وسياسيتها.</a:t>
            </a:r>
            <a:endParaRPr lang="ar-JO" dirty="0"/>
          </a:p>
          <a:p>
            <a:pPr marL="285750" indent="-285750" algn="just" rtl="1">
              <a:lnSpc>
                <a:spcPct val="200000"/>
              </a:lnSpc>
              <a:buFont typeface="Arial" panose="020B0604020202020204" pitchFamily="34" charset="0"/>
              <a:buChar char="•"/>
            </a:pPr>
            <a:r>
              <a:rPr lang="ar-QA" b="1" dirty="0"/>
              <a:t>التخطيط الإداري: </a:t>
            </a:r>
            <a:r>
              <a:rPr lang="ar-QA" dirty="0"/>
              <a:t>ويقصد به ما يتم تحديده من العمليات الإدارية ووفقاً لذلك تحديد عمليات التنظيم ويتم حشد القوى المادية والبشرية.</a:t>
            </a:r>
            <a:endParaRPr lang="ar-JO" dirty="0"/>
          </a:p>
          <a:p>
            <a:pPr marL="285750" indent="-285750" algn="just" rtl="1">
              <a:lnSpc>
                <a:spcPct val="200000"/>
              </a:lnSpc>
              <a:buFont typeface="Arial" panose="020B0604020202020204" pitchFamily="34" charset="0"/>
              <a:buChar char="•"/>
            </a:pPr>
            <a:r>
              <a:rPr lang="ar-QA" b="1" dirty="0"/>
              <a:t>التوظيف: </a:t>
            </a:r>
            <a:r>
              <a:rPr lang="ar-QA" dirty="0"/>
              <a:t>يتم اختيار العاملين في المنظمة وفق معايير وأسس علمية واضحة ويتم وضع التدريب أيضاً بطرق محددة وتشترك إدارة العلاقات العامة في وضع هذه الطرق والأساليب العلمية.</a:t>
            </a:r>
            <a:endParaRPr lang="ar-JO" b="1" dirty="0">
              <a:latin typeface="Alexandria" charset="0"/>
              <a:cs typeface="Alexandria" charset="0"/>
            </a:endParaRPr>
          </a:p>
        </p:txBody>
      </p:sp>
    </p:spTree>
    <p:extLst>
      <p:ext uri="{BB962C8B-B14F-4D97-AF65-F5344CB8AC3E}">
        <p14:creationId xmlns:p14="http://schemas.microsoft.com/office/powerpoint/2010/main" val="5263008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JO" sz="2800" dirty="0"/>
              <a:t>وظائف العلاقات العامة</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09900" y="1892300"/>
            <a:ext cx="6070600" cy="4146914"/>
          </a:xfrm>
          <a:prstGeom prst="rect">
            <a:avLst/>
          </a:prstGeom>
        </p:spPr>
      </p:pic>
    </p:spTree>
    <p:extLst>
      <p:ext uri="{BB962C8B-B14F-4D97-AF65-F5344CB8AC3E}">
        <p14:creationId xmlns:p14="http://schemas.microsoft.com/office/powerpoint/2010/main" val="1480208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523220"/>
          </a:xfrm>
          <a:prstGeom prst="rect">
            <a:avLst/>
          </a:prstGeom>
          <a:noFill/>
        </p:spPr>
        <p:txBody>
          <a:bodyPr wrap="square" rtlCol="0">
            <a:spAutoFit/>
          </a:bodyPr>
          <a:lstStyle/>
          <a:p>
            <a:pPr algn="ctr"/>
            <a:r>
              <a:rPr lang="ar-JO" sz="2800" dirty="0"/>
              <a:t>ا</a:t>
            </a:r>
            <a:r>
              <a:rPr lang="ar-QA" sz="2800" dirty="0"/>
              <a:t>لأعمال التي يقوم بها موظفو العلاقات العامة</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471119" y="1814442"/>
            <a:ext cx="9435241" cy="3970318"/>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dirty="0"/>
              <a:t>استقبال زوار وضيوف المنشأة والترحيب بهم. </a:t>
            </a:r>
            <a:endParaRPr lang="ar-JO" dirty="0"/>
          </a:p>
          <a:p>
            <a:pPr marL="285750" indent="-285750" algn="just" rtl="1">
              <a:lnSpc>
                <a:spcPct val="200000"/>
              </a:lnSpc>
              <a:buFont typeface="Arial" panose="020B0604020202020204" pitchFamily="34" charset="0"/>
              <a:buChar char="•"/>
            </a:pPr>
            <a:r>
              <a:rPr lang="ar-QA" dirty="0"/>
              <a:t>-القيام بعمل التسهيلات اللازمة بالمنشأة -بصفة خاصة-كبار العاملين عند سفرهم أو عودتهم من الخارج. </a:t>
            </a:r>
            <a:endParaRPr lang="ar-JO" dirty="0"/>
          </a:p>
          <a:p>
            <a:pPr marL="285750" indent="-285750" algn="just" rtl="1">
              <a:lnSpc>
                <a:spcPct val="200000"/>
              </a:lnSpc>
              <a:buFont typeface="Arial" panose="020B0604020202020204" pitchFamily="34" charset="0"/>
              <a:buChar char="•"/>
            </a:pPr>
            <a:r>
              <a:rPr lang="ar-QA" dirty="0"/>
              <a:t>-إعداد برامج العلاقات العامة المتعلقة بزيارات الوفود التي تزور المنشأة سواء من الداخل أو الخارج. </a:t>
            </a:r>
            <a:endParaRPr lang="ar-JO" dirty="0"/>
          </a:p>
          <a:p>
            <a:pPr marL="285750" indent="-285750" algn="just" rtl="1">
              <a:lnSpc>
                <a:spcPct val="200000"/>
              </a:lnSpc>
              <a:buFont typeface="Arial" panose="020B0604020202020204" pitchFamily="34" charset="0"/>
              <a:buChar char="•"/>
            </a:pPr>
            <a:r>
              <a:rPr lang="ar-QA" dirty="0"/>
              <a:t>خلق وتنمية الوعي والمعرفة بأنشطة المنشأة. </a:t>
            </a:r>
            <a:endParaRPr lang="ar-JO" dirty="0"/>
          </a:p>
          <a:p>
            <a:pPr marL="285750" indent="-285750" algn="just" rtl="1">
              <a:lnSpc>
                <a:spcPct val="200000"/>
              </a:lnSpc>
              <a:buFont typeface="Arial" panose="020B0604020202020204" pitchFamily="34" charset="0"/>
              <a:buChar char="•"/>
            </a:pPr>
            <a:r>
              <a:rPr lang="ar-QA" dirty="0"/>
              <a:t>جمع المعلومات وتوزيع الاستمارات البحثية والتعامل مع الجمهور. </a:t>
            </a:r>
            <a:endParaRPr lang="ar-JO" dirty="0"/>
          </a:p>
          <a:p>
            <a:pPr marL="285750" indent="-285750" algn="just" rtl="1">
              <a:lnSpc>
                <a:spcPct val="200000"/>
              </a:lnSpc>
              <a:buFont typeface="Arial" panose="020B0604020202020204" pitchFamily="34" charset="0"/>
              <a:buChar char="•"/>
            </a:pPr>
            <a:r>
              <a:rPr lang="ar-QA" dirty="0"/>
              <a:t>الرد على الهواتف والاستفسارات اليومية العادية. </a:t>
            </a:r>
            <a:endParaRPr lang="ar-JO" dirty="0"/>
          </a:p>
          <a:p>
            <a:pPr marL="285750" indent="-285750" algn="just" rtl="1">
              <a:lnSpc>
                <a:spcPct val="200000"/>
              </a:lnSpc>
              <a:buFont typeface="Arial" panose="020B0604020202020204" pitchFamily="34" charset="0"/>
              <a:buChar char="•"/>
            </a:pPr>
            <a:r>
              <a:rPr lang="ar-QA" dirty="0"/>
              <a:t>استقبال الضيوف ومصاحبتهم وإجابة احتياجاتهم.</a:t>
            </a:r>
            <a:endParaRPr lang="ar-JO" b="1" dirty="0">
              <a:latin typeface="Alexandria" charset="0"/>
              <a:cs typeface="Alexandria" charset="0"/>
            </a:endParaRPr>
          </a:p>
        </p:txBody>
      </p:sp>
    </p:spTree>
    <p:extLst>
      <p:ext uri="{BB962C8B-B14F-4D97-AF65-F5344CB8AC3E}">
        <p14:creationId xmlns:p14="http://schemas.microsoft.com/office/powerpoint/2010/main" val="155196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523220"/>
          </a:xfrm>
          <a:prstGeom prst="rect">
            <a:avLst/>
          </a:prstGeom>
          <a:noFill/>
        </p:spPr>
        <p:txBody>
          <a:bodyPr wrap="square" rtlCol="0">
            <a:spAutoFit/>
          </a:bodyPr>
          <a:lstStyle/>
          <a:p>
            <a:pPr algn="ctr"/>
            <a:r>
              <a:rPr lang="ar-JO" sz="2800" dirty="0"/>
              <a:t>متطلبات العمل في قسم العلاقات العامة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4133703" y="1571068"/>
            <a:ext cx="6977103" cy="4476610"/>
          </a:xfrm>
          <a:prstGeom prst="rect">
            <a:avLst/>
          </a:prstGeom>
          <a:noFill/>
        </p:spPr>
        <p:txBody>
          <a:bodyPr wrap="square" rtlCol="0">
            <a:spAutoFit/>
          </a:bodyPr>
          <a:lstStyle/>
          <a:p>
            <a:pPr algn="r"/>
            <a:endParaRPr lang="ar-JO" dirty="0"/>
          </a:p>
          <a:p>
            <a:pPr algn="r" rtl="1">
              <a:lnSpc>
                <a:spcPct val="150000"/>
              </a:lnSpc>
            </a:pPr>
            <a:r>
              <a:rPr lang="ar-JO" u="sng" dirty="0">
                <a:solidFill>
                  <a:srgbClr val="FF0000"/>
                </a:solidFill>
              </a:rPr>
              <a:t>اولا </a:t>
            </a:r>
            <a:r>
              <a:rPr lang="ar-QA" u="sng" dirty="0">
                <a:solidFill>
                  <a:srgbClr val="FF0000"/>
                </a:solidFill>
              </a:rPr>
              <a:t>الصفات الشخصية: </a:t>
            </a:r>
            <a:r>
              <a:rPr lang="ar-QA" dirty="0"/>
              <a:t>وهي تلك الصفات التي يجب أن يتسم بها رجل العلاقات العامة والتي تدعمه على القيام بدوره على أكمل وجه. </a:t>
            </a:r>
            <a:endParaRPr lang="ar-JO" dirty="0"/>
          </a:p>
          <a:p>
            <a:pPr algn="r" rtl="1">
              <a:lnSpc>
                <a:spcPct val="150000"/>
              </a:lnSpc>
            </a:pPr>
            <a:endParaRPr lang="ar-JO" dirty="0"/>
          </a:p>
          <a:p>
            <a:pPr marL="285750" indent="-285750" algn="just" rtl="1">
              <a:lnSpc>
                <a:spcPct val="150000"/>
              </a:lnSpc>
              <a:buFont typeface="Arial" panose="020B0604020202020204" pitchFamily="34" charset="0"/>
              <a:buChar char="•"/>
            </a:pPr>
            <a:r>
              <a:rPr lang="ar-QA" dirty="0"/>
              <a:t>قوة الشخصية: إن هذه الصفة يصعب تحديدها ووضع مواصفاتها غير أنه من السهل التعرف عليها في تعاملنا مع الآخرين ومن أهم عناصرها حسن المظهر والقوام والأناقة ودقة الحديث « فصاحب الشخصية القوية هو الذي يوحي بالاحترام ويجذب الناس له.</a:t>
            </a:r>
            <a:endParaRPr lang="ar-JO" dirty="0"/>
          </a:p>
          <a:p>
            <a:pPr algn="r">
              <a:lnSpc>
                <a:spcPct val="150000"/>
              </a:lnSpc>
            </a:pPr>
            <a:endParaRPr lang="ar-JO" dirty="0"/>
          </a:p>
          <a:p>
            <a:pPr marL="285750" indent="-285750" algn="just" rtl="1">
              <a:lnSpc>
                <a:spcPct val="150000"/>
              </a:lnSpc>
              <a:buFont typeface="Arial" panose="020B0604020202020204" pitchFamily="34" charset="0"/>
              <a:buChar char="•"/>
            </a:pPr>
            <a:r>
              <a:rPr lang="ar-QA" dirty="0"/>
              <a:t> اللباقة: وهي القدرة على التحدث مع الآخرين والتأثير في آرائهم .ويتضمن ذلك الاستماع إلى الآخرين فمن الثابت أن اللباقة ليست في أن تحسن الحديث بل أن تحسن الإنصات كذلك. </a:t>
            </a:r>
            <a:endParaRPr lang="en-US" b="1" dirty="0">
              <a:latin typeface="Alexandria" charset="0"/>
              <a:cs typeface="Alexandria"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5319" y="3903482"/>
            <a:ext cx="3129270" cy="2073275"/>
          </a:xfrm>
          <a:prstGeom prst="rect">
            <a:avLst/>
          </a:prstGeom>
        </p:spPr>
      </p:pic>
    </p:spTree>
    <p:extLst>
      <p:ext uri="{BB962C8B-B14F-4D97-AF65-F5344CB8AC3E}">
        <p14:creationId xmlns:p14="http://schemas.microsoft.com/office/powerpoint/2010/main" val="38570540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523220"/>
          </a:xfrm>
          <a:prstGeom prst="rect">
            <a:avLst/>
          </a:prstGeom>
          <a:noFill/>
        </p:spPr>
        <p:txBody>
          <a:bodyPr wrap="square" rtlCol="0">
            <a:spAutoFit/>
          </a:bodyPr>
          <a:lstStyle/>
          <a:p>
            <a:pPr algn="ctr"/>
            <a:r>
              <a:rPr lang="ar-JO" sz="2800" dirty="0"/>
              <a:t>متطلبات العمل في قسم العلاقات العامة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872806" y="1987573"/>
            <a:ext cx="8699919" cy="3752437"/>
          </a:xfrm>
          <a:prstGeom prst="rect">
            <a:avLst/>
          </a:prstGeom>
          <a:noFill/>
        </p:spPr>
        <p:txBody>
          <a:bodyPr wrap="square" rtlCol="0">
            <a:spAutoFit/>
          </a:bodyPr>
          <a:lstStyle/>
          <a:p>
            <a:pPr algn="r" rtl="1">
              <a:lnSpc>
                <a:spcPct val="150000"/>
              </a:lnSpc>
            </a:pPr>
            <a:endParaRPr lang="ar-JO" dirty="0"/>
          </a:p>
          <a:p>
            <a:pPr marL="285750" indent="-285750" algn="just" rtl="1">
              <a:lnSpc>
                <a:spcPct val="200000"/>
              </a:lnSpc>
              <a:buFont typeface="Arial" panose="020B0604020202020204" pitchFamily="34" charset="0"/>
              <a:buChar char="•"/>
            </a:pPr>
            <a:r>
              <a:rPr lang="ar-QA" dirty="0"/>
              <a:t>القدرة على الإقناع: يستطيع أن يوظف أسلوبه الإلقائي الممزوج بالحجج والبراهين وذلك لدعم موقفه في أقناع الآخرين. </a:t>
            </a:r>
            <a:endParaRPr lang="ar-JO" dirty="0"/>
          </a:p>
          <a:p>
            <a:pPr marL="285750" indent="-285750" algn="just" rtl="1">
              <a:lnSpc>
                <a:spcPct val="200000"/>
              </a:lnSpc>
              <a:buFont typeface="Arial" panose="020B0604020202020204" pitchFamily="34" charset="0"/>
              <a:buChar char="•"/>
            </a:pPr>
            <a:r>
              <a:rPr lang="ar-QA" dirty="0"/>
              <a:t>حب الاستطلاع: إن حاجة المشتغل في العلاقات العامة الدائمة إلى المعلومات يتطلب أن تكون لديه الرغبة المستمرة واليقظة التامة في تتبع ما يجري حوله من الأحداث والسعي وراء الحقائق وتفسيرها.</a:t>
            </a:r>
            <a:endParaRPr lang="ar-JO" dirty="0"/>
          </a:p>
          <a:p>
            <a:pPr marL="285750" indent="-285750" algn="just" rtl="1">
              <a:lnSpc>
                <a:spcPct val="200000"/>
              </a:lnSpc>
              <a:buFont typeface="Arial" panose="020B0604020202020204" pitchFamily="34" charset="0"/>
              <a:buChar char="•"/>
            </a:pPr>
            <a:r>
              <a:rPr lang="ar-QA" dirty="0"/>
              <a:t> الموضوعية: وهي القدرة على النظر إلى الأمور بتجرد عن الذات والميول الشخصية وعدم التحيز لجهة دون أخرى.</a:t>
            </a:r>
            <a:endParaRPr lang="en-US" b="1" dirty="0">
              <a:latin typeface="Alexandria" charset="0"/>
              <a:cs typeface="Alexandria" charset="0"/>
            </a:endParaRPr>
          </a:p>
        </p:txBody>
      </p:sp>
    </p:spTree>
    <p:extLst>
      <p:ext uri="{BB962C8B-B14F-4D97-AF65-F5344CB8AC3E}">
        <p14:creationId xmlns:p14="http://schemas.microsoft.com/office/powerpoint/2010/main" val="13343445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523220"/>
          </a:xfrm>
          <a:prstGeom prst="rect">
            <a:avLst/>
          </a:prstGeom>
          <a:noFill/>
        </p:spPr>
        <p:txBody>
          <a:bodyPr wrap="square" rtlCol="0">
            <a:spAutoFit/>
          </a:bodyPr>
          <a:lstStyle/>
          <a:p>
            <a:pPr algn="ctr"/>
            <a:r>
              <a:rPr lang="ar-JO" sz="2800" dirty="0"/>
              <a:t>متطلبات العمل في قسم العلاقات العامة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1601182"/>
            <a:ext cx="10220369" cy="4524315"/>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JO" u="sng" dirty="0">
                <a:solidFill>
                  <a:srgbClr val="FF0000"/>
                </a:solidFill>
              </a:rPr>
              <a:t>ثانيا الاعداد العلمي :</a:t>
            </a:r>
          </a:p>
          <a:p>
            <a:pPr marL="285750" indent="-285750" algn="just" rtl="1">
              <a:lnSpc>
                <a:spcPct val="200000"/>
              </a:lnSpc>
              <a:buFont typeface="Arial" panose="020B0604020202020204" pitchFamily="34" charset="0"/>
              <a:buChar char="•"/>
            </a:pPr>
            <a:r>
              <a:rPr lang="ar-JO" dirty="0"/>
              <a:t> اللغه : </a:t>
            </a:r>
            <a:r>
              <a:rPr lang="ar-QA" dirty="0"/>
              <a:t>أن يكون رجل العلاقات العامة متمكناً من الاستعمال السليم للغة سواء فيما يكتبه هو أو عند قيامه بتقييم ما يكتبه الآخرون في دائرته ؛ كذلك تتضمن مسئولية الإشراف على كل ما يصدر عن المؤسسة من اتصالات وضمان وضوحاً وسلامتها من حيث</a:t>
            </a:r>
            <a:r>
              <a:rPr lang="ar-JO" dirty="0"/>
              <a:t> اللغ</a:t>
            </a:r>
            <a:r>
              <a:rPr lang="ar-EG" dirty="0"/>
              <a:t>ة</a:t>
            </a:r>
            <a:endParaRPr lang="ar-JO" dirty="0"/>
          </a:p>
          <a:p>
            <a:pPr marL="285750" indent="-285750" algn="just" rtl="1">
              <a:lnSpc>
                <a:spcPct val="200000"/>
              </a:lnSpc>
              <a:buFont typeface="Arial" panose="020B0604020202020204" pitchFamily="34" charset="0"/>
              <a:buChar char="•"/>
            </a:pPr>
            <a:r>
              <a:rPr lang="ar-QA" dirty="0"/>
              <a:t> </a:t>
            </a:r>
            <a:r>
              <a:rPr lang="ar-JO" dirty="0"/>
              <a:t> الكتابة : </a:t>
            </a:r>
            <a:r>
              <a:rPr lang="ar-QA" dirty="0"/>
              <a:t>إن التأثير في الآخرين هو محور عمل العلاقات العامة والالمام بأصول الكتابة هو اللبنة الأولى في ذلك الطريق فالطرق الإعلامية يجب أن تكون سهلة وممتعة سواء كانت مذاعة أو مكتوبة. </a:t>
            </a:r>
            <a:endParaRPr lang="ar-JO" dirty="0"/>
          </a:p>
          <a:p>
            <a:pPr marL="285750" indent="-285750" algn="just" rtl="1">
              <a:lnSpc>
                <a:spcPct val="200000"/>
              </a:lnSpc>
              <a:buFont typeface="Arial" panose="020B0604020202020204" pitchFamily="34" charset="0"/>
              <a:buChar char="•"/>
            </a:pPr>
            <a:r>
              <a:rPr lang="ar-QA" dirty="0"/>
              <a:t>الصحافة: من الضروري أن يكون المشتغل في العلاقات العامة ملماً بالفنون الصحفية كصياغة الأخبار وإجراء التحقيقات والمقابلات وتحرير الاجتماعات كما أن طبيعة عمله تجعله على اتصال دائم برجال الصحافة والمؤسسات الإعلامية مما يتطلب اطلاعاً واسعاً بطبيعة العمل الصحفي. </a:t>
            </a:r>
            <a:endParaRPr lang="en-US" b="1" dirty="0">
              <a:latin typeface="Alexandria" charset="0"/>
              <a:cs typeface="Alexandria" charset="0"/>
            </a:endParaRPr>
          </a:p>
        </p:txBody>
      </p:sp>
    </p:spTree>
    <p:extLst>
      <p:ext uri="{BB962C8B-B14F-4D97-AF65-F5344CB8AC3E}">
        <p14:creationId xmlns:p14="http://schemas.microsoft.com/office/powerpoint/2010/main" val="17043381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523220"/>
          </a:xfrm>
          <a:prstGeom prst="rect">
            <a:avLst/>
          </a:prstGeom>
          <a:noFill/>
        </p:spPr>
        <p:txBody>
          <a:bodyPr wrap="square" rtlCol="0">
            <a:spAutoFit/>
          </a:bodyPr>
          <a:lstStyle/>
          <a:p>
            <a:pPr algn="ctr"/>
            <a:r>
              <a:rPr lang="ar-JO" sz="2800" dirty="0"/>
              <a:t>متطلبات العمل في قسم العلاقات العامة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72788" y="1970094"/>
            <a:ext cx="6780654" cy="3848713"/>
          </a:xfrm>
          <a:prstGeom prst="rect">
            <a:avLst/>
          </a:prstGeom>
        </p:spPr>
      </p:pic>
    </p:spTree>
    <p:extLst>
      <p:ext uri="{BB962C8B-B14F-4D97-AF65-F5344CB8AC3E}">
        <p14:creationId xmlns:p14="http://schemas.microsoft.com/office/powerpoint/2010/main" val="8748872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646187" y="3141025"/>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BB6B1C3F-E45E-440E-8797-F7DF07C54CA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http://www.w3.org/XML/1998/namespace"/>
    <ds:schemaRef ds:uri="http://schemas.openxmlformats.org/package/2006/metadata/core-properties"/>
    <ds:schemaRef ds:uri="http://purl.org/dc/elements/1.1/"/>
    <ds:schemaRef ds:uri="http://schemas.microsoft.com/office/2006/documentManagement/types"/>
    <ds:schemaRef ds:uri="http://purl.org/dc/dcmitype/"/>
    <ds:schemaRef ds:uri="http://purl.org/dc/terms/"/>
    <ds:schemaRef ds:uri="http://schemas.microsoft.com/office/infopath/2007/PartnerControls"/>
    <ds:schemaRef ds:uri="688354b5-287c-4cda-825e-1d7935aea40e"/>
    <ds:schemaRef ds:uri="aca13214-df29-4e3c-a050-857c0bf7bd8e"/>
    <ds:schemaRef ds:uri="http://schemas.microsoft.com/office/2006/metadata/properties"/>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1194</TotalTime>
  <Words>3543</Words>
  <Application>Microsoft Office PowerPoint</Application>
  <PresentationFormat>Widescreen</PresentationFormat>
  <Paragraphs>330</Paragraphs>
  <Slides>41</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Alexandria</vt:lpstr>
      <vt:lpstr>Arial</vt:lpstr>
      <vt:lpstr>Calibri</vt:lpstr>
      <vt:lpstr>Calibri Light</vt:lpstr>
      <vt:lpstr>Roboto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cp:lastModifiedBy>
  <cp:revision>62</cp:revision>
  <dcterms:created xsi:type="dcterms:W3CDTF">2023-04-29T09:08:00Z</dcterms:created>
  <dcterms:modified xsi:type="dcterms:W3CDTF">2026-06-04T06:17:18Z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