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259" r:id="rId6"/>
    <p:sldId id="260" r:id="rId7"/>
    <p:sldId id="264" r:id="rId8"/>
    <p:sldId id="266" r:id="rId9"/>
    <p:sldId id="265" r:id="rId10"/>
    <p:sldId id="270" r:id="rId11"/>
    <p:sldId id="268" r:id="rId12"/>
    <p:sldId id="269" r:id="rId13"/>
    <p:sldId id="262" r:id="rId14"/>
    <p:sldId id="267" r:id="rId15"/>
    <p:sldId id="263" r:id="rId16"/>
    <p:sldId id="305" r:id="rId17"/>
    <p:sldId id="495" r:id="rId18"/>
    <p:sldId id="307" r:id="rId19"/>
    <p:sldId id="272" r:id="rId20"/>
    <p:sldId id="274" r:id="rId21"/>
    <p:sldId id="273" r:id="rId22"/>
    <p:sldId id="308" r:id="rId23"/>
    <p:sldId id="278" r:id="rId24"/>
    <p:sldId id="309" r:id="rId25"/>
    <p:sldId id="297" r:id="rId26"/>
    <p:sldId id="275" r:id="rId27"/>
    <p:sldId id="310" r:id="rId28"/>
    <p:sldId id="311" r:id="rId29"/>
    <p:sldId id="312" r:id="rId30"/>
    <p:sldId id="496" r:id="rId31"/>
    <p:sldId id="315" r:id="rId32"/>
    <p:sldId id="497" r:id="rId33"/>
    <p:sldId id="314" r:id="rId34"/>
    <p:sldId id="277" r:id="rId35"/>
    <p:sldId id="316" r:id="rId36"/>
    <p:sldId id="279" r:id="rId37"/>
    <p:sldId id="291" r:id="rId38"/>
    <p:sldId id="281" r:id="rId39"/>
    <p:sldId id="280" r:id="rId40"/>
    <p:sldId id="286" r:id="rId41"/>
    <p:sldId id="284" r:id="rId42"/>
    <p:sldId id="285" r:id="rId43"/>
    <p:sldId id="287" r:id="rId44"/>
    <p:sldId id="290" r:id="rId45"/>
    <p:sldId id="499" r:id="rId46"/>
    <p:sldId id="292" r:id="rId47"/>
    <p:sldId id="293" r:id="rId48"/>
    <p:sldId id="295" r:id="rId49"/>
    <p:sldId id="304" r:id="rId50"/>
    <p:sldId id="283" r:id="rId51"/>
    <p:sldId id="299" r:id="rId52"/>
    <p:sldId id="302" r:id="rId53"/>
    <p:sldId id="49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9"/>
            <p14:sldId id="260"/>
            <p14:sldId id="264"/>
            <p14:sldId id="266"/>
            <p14:sldId id="265"/>
            <p14:sldId id="270"/>
            <p14:sldId id="268"/>
            <p14:sldId id="269"/>
            <p14:sldId id="262"/>
            <p14:sldId id="267"/>
            <p14:sldId id="263"/>
            <p14:sldId id="305"/>
            <p14:sldId id="495"/>
            <p14:sldId id="307"/>
            <p14:sldId id="272"/>
            <p14:sldId id="274"/>
            <p14:sldId id="273"/>
            <p14:sldId id="308"/>
            <p14:sldId id="278"/>
            <p14:sldId id="309"/>
            <p14:sldId id="297"/>
            <p14:sldId id="275"/>
            <p14:sldId id="310"/>
            <p14:sldId id="311"/>
            <p14:sldId id="312"/>
            <p14:sldId id="496"/>
            <p14:sldId id="315"/>
            <p14:sldId id="497"/>
            <p14:sldId id="314"/>
            <p14:sldId id="277"/>
            <p14:sldId id="316"/>
            <p14:sldId id="279"/>
            <p14:sldId id="291"/>
            <p14:sldId id="281"/>
            <p14:sldId id="280"/>
            <p14:sldId id="286"/>
            <p14:sldId id="284"/>
            <p14:sldId id="285"/>
            <p14:sldId id="287"/>
            <p14:sldId id="290"/>
            <p14:sldId id="499"/>
            <p14:sldId id="292"/>
            <p14:sldId id="293"/>
            <p14:sldId id="295"/>
            <p14:sldId id="304"/>
            <p14:sldId id="283"/>
            <p14:sldId id="299"/>
            <p14:sldId id="302"/>
            <p14:sldId id="49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FB00E3-BA65-1F5B-52DA-47C3CC07ED03}" v="1" dt="2024-05-26T15:59:55.2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681"/>
    <p:restoredTop sz="93720" autoAdjust="0"/>
  </p:normalViewPr>
  <p:slideViewPr>
    <p:cSldViewPr snapToGrid="0">
      <p:cViewPr>
        <p:scale>
          <a:sx n="73" d="100"/>
          <a:sy n="73" d="100"/>
        </p:scale>
        <p:origin x="-126" y="-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61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dAljeraisi" userId="S::majdaljeraisi@midocean.edu.km::897047ab-843a-472a-8f98-004984b01199" providerId="AD" clId="Web-{BFFB00E3-BA65-1F5B-52DA-47C3CC07ED03}"/>
    <pc:docChg chg="modSld">
      <pc:chgData name="MajdAljeraisi" userId="S::majdaljeraisi@midocean.edu.km::897047ab-843a-472a-8f98-004984b01199" providerId="AD" clId="Web-{BFFB00E3-BA65-1F5B-52DA-47C3CC07ED03}" dt="2024-05-26T15:59:55.233" v="0"/>
      <pc:docMkLst>
        <pc:docMk/>
      </pc:docMkLst>
      <pc:sldChg chg="delSp">
        <pc:chgData name="MajdAljeraisi" userId="S::majdaljeraisi@midocean.edu.km::897047ab-843a-472a-8f98-004984b01199" providerId="AD" clId="Web-{BFFB00E3-BA65-1F5B-52DA-47C3CC07ED03}" dt="2024-05-26T15:59:55.233" v="0"/>
        <pc:sldMkLst>
          <pc:docMk/>
          <pc:sldMk cId="3339352227" sldId="262"/>
        </pc:sldMkLst>
        <pc:picChg chg="del">
          <ac:chgData name="MajdAljeraisi" userId="S::majdaljeraisi@midocean.edu.km::897047ab-843a-472a-8f98-004984b01199" providerId="AD" clId="Web-{BFFB00E3-BA65-1F5B-52DA-47C3CC07ED03}" dt="2024-05-26T15:59:55.233" v="0"/>
          <ac:picMkLst>
            <pc:docMk/>
            <pc:sldMk cId="3339352227" sldId="262"/>
            <ac:picMk id="12" creationId="{6BE3A03B-8D61-444C-A075-1AE14BC867CE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5.png"/><Relationship Id="rId14" Type="http://schemas.openxmlformats.org/officeDocument/2006/relationships/image" Target="../media/image3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5.png"/><Relationship Id="rId1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en-US" dirty="0"/>
            <a:t>Price</a:t>
          </a:r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en-US" dirty="0"/>
            <a:t>Promotion</a:t>
          </a:r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FC3D05-66EA-494C-9C8E-BCD69B4A04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C43DC-A374-4B9D-B981-5BD5701FF8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Marketing isn't simply an important part of business success it is the business.</a:t>
          </a:r>
          <a:endParaRPr lang="en-US"/>
        </a:p>
      </dgm:t>
    </dgm:pt>
    <dgm:pt modelId="{C3C81029-8319-49B6-BD47-D620AD1CE134}" type="parTrans" cxnId="{D5151E5E-2073-4C15-A9D9-37B2BDD46349}">
      <dgm:prSet/>
      <dgm:spPr/>
      <dgm:t>
        <a:bodyPr/>
        <a:lstStyle/>
        <a:p>
          <a:endParaRPr lang="en-US"/>
        </a:p>
      </dgm:t>
    </dgm:pt>
    <dgm:pt modelId="{3F3DEB9C-B96F-48E9-BF37-C0D218FEB395}" type="sibTrans" cxnId="{D5151E5E-2073-4C15-A9D9-37B2BDD46349}">
      <dgm:prSet/>
      <dgm:spPr/>
      <dgm:t>
        <a:bodyPr/>
        <a:lstStyle/>
        <a:p>
          <a:endParaRPr lang="en-US"/>
        </a:p>
      </dgm:t>
    </dgm:pt>
    <dgm:pt modelId="{5D087390-42B0-4AEB-9141-0950807C6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Everything else in the business depends upon marketing. </a:t>
          </a:r>
          <a:endParaRPr lang="en-US"/>
        </a:p>
      </dgm:t>
    </dgm:pt>
    <dgm:pt modelId="{159CBD08-CFE1-41DF-BC90-7886F7174D34}" type="parTrans" cxnId="{5AE0F1BA-3D21-4FDD-8020-72F5E9E1A5B6}">
      <dgm:prSet/>
      <dgm:spPr/>
      <dgm:t>
        <a:bodyPr/>
        <a:lstStyle/>
        <a:p>
          <a:endParaRPr lang="en-US"/>
        </a:p>
      </dgm:t>
    </dgm:pt>
    <dgm:pt modelId="{A2B5210D-F5AB-4D33-84B3-51DA5B58F2EC}" type="sibTrans" cxnId="{5AE0F1BA-3D21-4FDD-8020-72F5E9E1A5B6}">
      <dgm:prSet/>
      <dgm:spPr/>
      <dgm:t>
        <a:bodyPr/>
        <a:lstStyle/>
        <a:p>
          <a:endParaRPr lang="en-US"/>
        </a:p>
      </dgm:t>
    </dgm:pt>
    <dgm:pt modelId="{7133F848-5CA8-4F92-B5F7-D5D383CF223A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3600" b="1" dirty="0">
              <a:solidFill>
                <a:srgbClr val="C00000"/>
              </a:solidFill>
            </a:rPr>
            <a:t>"No sales. No company."</a:t>
          </a:r>
          <a:endParaRPr lang="en-US" sz="3600" dirty="0">
            <a:solidFill>
              <a:srgbClr val="C00000"/>
            </a:solidFill>
          </a:endParaRPr>
        </a:p>
      </dgm:t>
    </dgm:pt>
    <dgm:pt modelId="{2EF37304-7726-4E80-9FD8-BB5BEF19767F}" type="parTrans" cxnId="{59FD2EB6-F1EF-4753-A66F-01EC434FA571}">
      <dgm:prSet/>
      <dgm:spPr/>
      <dgm:t>
        <a:bodyPr/>
        <a:lstStyle/>
        <a:p>
          <a:endParaRPr lang="en-US"/>
        </a:p>
      </dgm:t>
    </dgm:pt>
    <dgm:pt modelId="{9570EDBA-2851-4823-B372-8C6C526D31F6}" type="sibTrans" cxnId="{59FD2EB6-F1EF-4753-A66F-01EC434FA571}">
      <dgm:prSet/>
      <dgm:spPr/>
      <dgm:t>
        <a:bodyPr/>
        <a:lstStyle/>
        <a:p>
          <a:endParaRPr lang="en-US"/>
        </a:p>
      </dgm:t>
    </dgm:pt>
    <dgm:pt modelId="{1D67327F-A978-4C9F-94B0-1E7174D0DD89}" type="pres">
      <dgm:prSet presAssocID="{29FC3D05-66EA-494C-9C8E-BCD69B4A04E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pPr rtl="1"/>
          <a:endParaRPr lang="ar-SA"/>
        </a:p>
      </dgm:t>
    </dgm:pt>
    <dgm:pt modelId="{94548CB6-EB24-4E1D-B84A-C7E2A1149FA2}" type="pres">
      <dgm:prSet presAssocID="{076C43DC-A374-4B9D-B981-5BD5701FF893}" presName="thickLine" presStyleLbl="alignNode1" presStyleIdx="0" presStyleCnt="3"/>
      <dgm:spPr/>
    </dgm:pt>
    <dgm:pt modelId="{DAED6E8A-3956-49B0-8CCB-5FD18A66FE10}" type="pres">
      <dgm:prSet presAssocID="{076C43DC-A374-4B9D-B981-5BD5701FF893}" presName="horz1" presStyleCnt="0"/>
      <dgm:spPr/>
    </dgm:pt>
    <dgm:pt modelId="{80E6DCBB-83A3-40C9-BEF0-BA8BD58C0AF9}" type="pres">
      <dgm:prSet presAssocID="{076C43DC-A374-4B9D-B981-5BD5701FF893}" presName="tx1" presStyleLbl="revTx" presStyleIdx="0" presStyleCnt="3"/>
      <dgm:spPr/>
      <dgm:t>
        <a:bodyPr/>
        <a:lstStyle/>
        <a:p>
          <a:pPr rtl="1"/>
          <a:endParaRPr lang="ar-SA"/>
        </a:p>
      </dgm:t>
    </dgm:pt>
    <dgm:pt modelId="{B9AD82B6-804D-42AC-B208-442946AF1BB5}" type="pres">
      <dgm:prSet presAssocID="{076C43DC-A374-4B9D-B981-5BD5701FF893}" presName="vert1" presStyleCnt="0"/>
      <dgm:spPr/>
    </dgm:pt>
    <dgm:pt modelId="{BD86D0C5-B111-45CD-8260-B57E69AFB140}" type="pres">
      <dgm:prSet presAssocID="{5D087390-42B0-4AEB-9141-0950807C685A}" presName="thickLine" presStyleLbl="alignNode1" presStyleIdx="1" presStyleCnt="3"/>
      <dgm:spPr/>
    </dgm:pt>
    <dgm:pt modelId="{BA93EEA9-7619-400C-9865-90859709D90A}" type="pres">
      <dgm:prSet presAssocID="{5D087390-42B0-4AEB-9141-0950807C685A}" presName="horz1" presStyleCnt="0"/>
      <dgm:spPr/>
    </dgm:pt>
    <dgm:pt modelId="{FB289477-9D0D-423A-9236-5190C38EE686}" type="pres">
      <dgm:prSet presAssocID="{5D087390-42B0-4AEB-9141-0950807C685A}" presName="tx1" presStyleLbl="revTx" presStyleIdx="1" presStyleCnt="3"/>
      <dgm:spPr/>
      <dgm:t>
        <a:bodyPr/>
        <a:lstStyle/>
        <a:p>
          <a:pPr rtl="1"/>
          <a:endParaRPr lang="ar-SA"/>
        </a:p>
      </dgm:t>
    </dgm:pt>
    <dgm:pt modelId="{B2FFD6AC-F41A-44F4-8987-1F8CD837B785}" type="pres">
      <dgm:prSet presAssocID="{5D087390-42B0-4AEB-9141-0950807C685A}" presName="vert1" presStyleCnt="0"/>
      <dgm:spPr/>
    </dgm:pt>
    <dgm:pt modelId="{9B60B3B4-F3D6-4D4D-90AD-D0BA302147AC}" type="pres">
      <dgm:prSet presAssocID="{7133F848-5CA8-4F92-B5F7-D5D383CF223A}" presName="thickLine" presStyleLbl="alignNode1" presStyleIdx="2" presStyleCnt="3"/>
      <dgm:spPr/>
    </dgm:pt>
    <dgm:pt modelId="{C555F1D7-ED85-462A-A9CC-3C7ED7658514}" type="pres">
      <dgm:prSet presAssocID="{7133F848-5CA8-4F92-B5F7-D5D383CF223A}" presName="horz1" presStyleCnt="0"/>
      <dgm:spPr/>
    </dgm:pt>
    <dgm:pt modelId="{6DF804EF-829F-4B00-AF63-F00D9C1F985D}" type="pres">
      <dgm:prSet presAssocID="{7133F848-5CA8-4F92-B5F7-D5D383CF223A}" presName="tx1" presStyleLbl="revTx" presStyleIdx="2" presStyleCnt="3"/>
      <dgm:spPr/>
      <dgm:t>
        <a:bodyPr/>
        <a:lstStyle/>
        <a:p>
          <a:pPr rtl="1"/>
          <a:endParaRPr lang="ar-SA"/>
        </a:p>
      </dgm:t>
    </dgm:pt>
    <dgm:pt modelId="{49091EA2-AC73-40A5-83FE-3B9AEE7CE0FA}" type="pres">
      <dgm:prSet presAssocID="{7133F848-5CA8-4F92-B5F7-D5D383CF223A}" presName="vert1" presStyleCnt="0"/>
      <dgm:spPr/>
    </dgm:pt>
  </dgm:ptLst>
  <dgm:cxnLst>
    <dgm:cxn modelId="{5AE0F1BA-3D21-4FDD-8020-72F5E9E1A5B6}" srcId="{29FC3D05-66EA-494C-9C8E-BCD69B4A04E8}" destId="{5D087390-42B0-4AEB-9141-0950807C685A}" srcOrd="1" destOrd="0" parTransId="{159CBD08-CFE1-41DF-BC90-7886F7174D34}" sibTransId="{A2B5210D-F5AB-4D33-84B3-51DA5B58F2EC}"/>
    <dgm:cxn modelId="{D5151E5E-2073-4C15-A9D9-37B2BDD46349}" srcId="{29FC3D05-66EA-494C-9C8E-BCD69B4A04E8}" destId="{076C43DC-A374-4B9D-B981-5BD5701FF893}" srcOrd="0" destOrd="0" parTransId="{C3C81029-8319-49B6-BD47-D620AD1CE134}" sibTransId="{3F3DEB9C-B96F-48E9-BF37-C0D218FEB395}"/>
    <dgm:cxn modelId="{F2FCA7E8-5A7D-4CF7-AE3B-8DF970BB7B61}" type="presOf" srcId="{5D087390-42B0-4AEB-9141-0950807C685A}" destId="{FB289477-9D0D-423A-9236-5190C38EE686}" srcOrd="0" destOrd="0" presId="urn:microsoft.com/office/officeart/2008/layout/LinedList"/>
    <dgm:cxn modelId="{0C2E2EB8-CE82-4C48-9105-B12842C40504}" type="presOf" srcId="{29FC3D05-66EA-494C-9C8E-BCD69B4A04E8}" destId="{1D67327F-A978-4C9F-94B0-1E7174D0DD89}" srcOrd="0" destOrd="0" presId="urn:microsoft.com/office/officeart/2008/layout/LinedList"/>
    <dgm:cxn modelId="{57298A04-A77C-403F-8961-74E05E296A0F}" type="presOf" srcId="{7133F848-5CA8-4F92-B5F7-D5D383CF223A}" destId="{6DF804EF-829F-4B00-AF63-F00D9C1F985D}" srcOrd="0" destOrd="0" presId="urn:microsoft.com/office/officeart/2008/layout/LinedList"/>
    <dgm:cxn modelId="{59FD2EB6-F1EF-4753-A66F-01EC434FA571}" srcId="{29FC3D05-66EA-494C-9C8E-BCD69B4A04E8}" destId="{7133F848-5CA8-4F92-B5F7-D5D383CF223A}" srcOrd="2" destOrd="0" parTransId="{2EF37304-7726-4E80-9FD8-BB5BEF19767F}" sibTransId="{9570EDBA-2851-4823-B372-8C6C526D31F6}"/>
    <dgm:cxn modelId="{82BBBDDF-F5AB-4E1B-AE4E-9BE173D9E9BB}" type="presOf" srcId="{076C43DC-A374-4B9D-B981-5BD5701FF893}" destId="{80E6DCBB-83A3-40C9-BEF0-BA8BD58C0AF9}" srcOrd="0" destOrd="0" presId="urn:microsoft.com/office/officeart/2008/layout/LinedList"/>
    <dgm:cxn modelId="{33A3DFB5-A459-481C-8D38-B5CC1B26A517}" type="presParOf" srcId="{1D67327F-A978-4C9F-94B0-1E7174D0DD89}" destId="{94548CB6-EB24-4E1D-B84A-C7E2A1149FA2}" srcOrd="0" destOrd="0" presId="urn:microsoft.com/office/officeart/2008/layout/LinedList"/>
    <dgm:cxn modelId="{33AB5187-08B1-4F55-AA3B-E6D2363B36CE}" type="presParOf" srcId="{1D67327F-A978-4C9F-94B0-1E7174D0DD89}" destId="{DAED6E8A-3956-49B0-8CCB-5FD18A66FE10}" srcOrd="1" destOrd="0" presId="urn:microsoft.com/office/officeart/2008/layout/LinedList"/>
    <dgm:cxn modelId="{8A428707-8A6D-4BD6-9037-BFAFBD858D62}" type="presParOf" srcId="{DAED6E8A-3956-49B0-8CCB-5FD18A66FE10}" destId="{80E6DCBB-83A3-40C9-BEF0-BA8BD58C0AF9}" srcOrd="0" destOrd="0" presId="urn:microsoft.com/office/officeart/2008/layout/LinedList"/>
    <dgm:cxn modelId="{8F6147A5-0758-4E72-A1C8-7560A521D0A7}" type="presParOf" srcId="{DAED6E8A-3956-49B0-8CCB-5FD18A66FE10}" destId="{B9AD82B6-804D-42AC-B208-442946AF1BB5}" srcOrd="1" destOrd="0" presId="urn:microsoft.com/office/officeart/2008/layout/LinedList"/>
    <dgm:cxn modelId="{A1A17F85-D65A-4A17-82E7-E389763EFEB1}" type="presParOf" srcId="{1D67327F-A978-4C9F-94B0-1E7174D0DD89}" destId="{BD86D0C5-B111-45CD-8260-B57E69AFB140}" srcOrd="2" destOrd="0" presId="urn:microsoft.com/office/officeart/2008/layout/LinedList"/>
    <dgm:cxn modelId="{239B6F9D-3A1D-4E49-84AD-9BE1C3554D85}" type="presParOf" srcId="{1D67327F-A978-4C9F-94B0-1E7174D0DD89}" destId="{BA93EEA9-7619-400C-9865-90859709D90A}" srcOrd="3" destOrd="0" presId="urn:microsoft.com/office/officeart/2008/layout/LinedList"/>
    <dgm:cxn modelId="{EF592B63-02E1-458F-B4A7-0CCF43BC9928}" type="presParOf" srcId="{BA93EEA9-7619-400C-9865-90859709D90A}" destId="{FB289477-9D0D-423A-9236-5190C38EE686}" srcOrd="0" destOrd="0" presId="urn:microsoft.com/office/officeart/2008/layout/LinedList"/>
    <dgm:cxn modelId="{E378BBEC-6241-44C0-8094-EAA820885628}" type="presParOf" srcId="{BA93EEA9-7619-400C-9865-90859709D90A}" destId="{B2FFD6AC-F41A-44F4-8987-1F8CD837B785}" srcOrd="1" destOrd="0" presId="urn:microsoft.com/office/officeart/2008/layout/LinedList"/>
    <dgm:cxn modelId="{A1EEB288-06A6-40E3-948D-208319A9F787}" type="presParOf" srcId="{1D67327F-A978-4C9F-94B0-1E7174D0DD89}" destId="{9B60B3B4-F3D6-4D4D-90AD-D0BA302147AC}" srcOrd="4" destOrd="0" presId="urn:microsoft.com/office/officeart/2008/layout/LinedList"/>
    <dgm:cxn modelId="{D9A14CFD-9A62-4EEC-AEB1-1F02E9B7B5BA}" type="presParOf" srcId="{1D67327F-A978-4C9F-94B0-1E7174D0DD89}" destId="{C555F1D7-ED85-462A-A9CC-3C7ED7658514}" srcOrd="5" destOrd="0" presId="urn:microsoft.com/office/officeart/2008/layout/LinedList"/>
    <dgm:cxn modelId="{0DF53197-21B2-4A03-9044-9EB746DEB5FF}" type="presParOf" srcId="{C555F1D7-ED85-462A-A9CC-3C7ED7658514}" destId="{6DF804EF-829F-4B00-AF63-F00D9C1F985D}" srcOrd="0" destOrd="0" presId="urn:microsoft.com/office/officeart/2008/layout/LinedList"/>
    <dgm:cxn modelId="{9B494F90-3A84-4CF8-9067-D5D1C474743A}" type="presParOf" srcId="{C555F1D7-ED85-462A-A9CC-3C7ED7658514}" destId="{49091EA2-AC73-40A5-83FE-3B9AEE7CE0F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11AF1D-D297-47FA-8405-912D119390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211E5B-E028-4B5D-B691-51B6275721BC}">
      <dgm:prSet custT="1"/>
      <dgm:spPr/>
      <dgm:t>
        <a:bodyPr/>
        <a:lstStyle/>
        <a:p>
          <a:r>
            <a:rPr lang="en-US" sz="1800" b="1" dirty="0"/>
            <a:t>Marketing Helps in Transfer, Exchange and Movement of Goods</a:t>
          </a:r>
          <a:endParaRPr lang="en-US" sz="1800" dirty="0"/>
        </a:p>
      </dgm:t>
    </dgm:pt>
    <dgm:pt modelId="{4E40D0EF-1054-4621-B785-B1546FDAC936}" type="parTrans" cxnId="{8D226E99-46DE-4482-BBE8-CEA41508082A}">
      <dgm:prSet/>
      <dgm:spPr/>
      <dgm:t>
        <a:bodyPr/>
        <a:lstStyle/>
        <a:p>
          <a:endParaRPr lang="en-US" sz="2000"/>
        </a:p>
      </dgm:t>
    </dgm:pt>
    <dgm:pt modelId="{FEA77563-6F54-44E7-AA5F-87883BC71527}" type="sibTrans" cxnId="{8D226E99-46DE-4482-BBE8-CEA41508082A}">
      <dgm:prSet/>
      <dgm:spPr/>
      <dgm:t>
        <a:bodyPr/>
        <a:lstStyle/>
        <a:p>
          <a:endParaRPr lang="en-US" sz="2000"/>
        </a:p>
      </dgm:t>
    </dgm:pt>
    <dgm:pt modelId="{5A3EB068-5D83-4721-8A6E-184AB97B530A}">
      <dgm:prSet custT="1"/>
      <dgm:spPr/>
      <dgm:t>
        <a:bodyPr/>
        <a:lstStyle/>
        <a:p>
          <a:r>
            <a:rPr lang="en-US" sz="1800" b="1" dirty="0"/>
            <a:t>Marketing Is Helpful In Raising And Maintaining The Standard Of Living Of The Community</a:t>
          </a:r>
          <a:endParaRPr lang="en-US" sz="1800" dirty="0"/>
        </a:p>
      </dgm:t>
    </dgm:pt>
    <dgm:pt modelId="{24554BBB-C223-42E0-ABB5-74A2F59CDD33}" type="parTrans" cxnId="{FE2186FE-314E-4D8E-B8EC-3B55C93345C4}">
      <dgm:prSet/>
      <dgm:spPr/>
      <dgm:t>
        <a:bodyPr/>
        <a:lstStyle/>
        <a:p>
          <a:endParaRPr lang="en-US" sz="2000"/>
        </a:p>
      </dgm:t>
    </dgm:pt>
    <dgm:pt modelId="{D2D4A66F-EBB4-49EA-A10D-ED6FCA9B1D07}" type="sibTrans" cxnId="{FE2186FE-314E-4D8E-B8EC-3B55C93345C4}">
      <dgm:prSet/>
      <dgm:spPr/>
      <dgm:t>
        <a:bodyPr/>
        <a:lstStyle/>
        <a:p>
          <a:endParaRPr lang="en-US" sz="2000"/>
        </a:p>
      </dgm:t>
    </dgm:pt>
    <dgm:pt modelId="{23A12AA8-DEB9-4966-8779-34D935C5349A}">
      <dgm:prSet custT="1"/>
      <dgm:spPr/>
      <dgm:t>
        <a:bodyPr/>
        <a:lstStyle/>
        <a:p>
          <a:r>
            <a:rPr lang="en-US" sz="1800" b="1"/>
            <a:t>Marketing Creates Employment</a:t>
          </a:r>
          <a:endParaRPr lang="en-US" sz="1800"/>
        </a:p>
      </dgm:t>
    </dgm:pt>
    <dgm:pt modelId="{1591A24E-EF64-48C8-BA8F-2087B7640B3F}" type="parTrans" cxnId="{8808F259-7311-4805-9A44-C516D289E548}">
      <dgm:prSet/>
      <dgm:spPr/>
      <dgm:t>
        <a:bodyPr/>
        <a:lstStyle/>
        <a:p>
          <a:endParaRPr lang="en-US" sz="2000"/>
        </a:p>
      </dgm:t>
    </dgm:pt>
    <dgm:pt modelId="{FCFCF3C7-5484-41C2-A46E-12CEA9207ADA}" type="sibTrans" cxnId="{8808F259-7311-4805-9A44-C516D289E548}">
      <dgm:prSet/>
      <dgm:spPr/>
      <dgm:t>
        <a:bodyPr/>
        <a:lstStyle/>
        <a:p>
          <a:endParaRPr lang="en-US" sz="2000"/>
        </a:p>
      </dgm:t>
    </dgm:pt>
    <dgm:pt modelId="{7A5F648A-1C8B-43F1-AD28-4E22E765E3C0}">
      <dgm:prSet custT="1"/>
      <dgm:spPr/>
      <dgm:t>
        <a:bodyPr/>
        <a:lstStyle/>
        <a:p>
          <a:r>
            <a:rPr lang="en-US" sz="1800" b="1"/>
            <a:t>Marketing as a Source of Income and Revenue</a:t>
          </a:r>
          <a:endParaRPr lang="en-US" sz="1800"/>
        </a:p>
      </dgm:t>
    </dgm:pt>
    <dgm:pt modelId="{262C4415-8533-4855-9F0E-AD8C1973086F}" type="parTrans" cxnId="{05D3C745-443B-4553-B229-7FEBDDC265FF}">
      <dgm:prSet/>
      <dgm:spPr/>
      <dgm:t>
        <a:bodyPr/>
        <a:lstStyle/>
        <a:p>
          <a:endParaRPr lang="en-US" sz="2000"/>
        </a:p>
      </dgm:t>
    </dgm:pt>
    <dgm:pt modelId="{F06DDB2D-7A65-491C-A02A-EC2F52575EDD}" type="sibTrans" cxnId="{05D3C745-443B-4553-B229-7FEBDDC265FF}">
      <dgm:prSet/>
      <dgm:spPr/>
      <dgm:t>
        <a:bodyPr/>
        <a:lstStyle/>
        <a:p>
          <a:endParaRPr lang="en-US" sz="2000"/>
        </a:p>
      </dgm:t>
    </dgm:pt>
    <dgm:pt modelId="{EA7F1433-0DA5-4FD5-9601-141281901952}">
      <dgm:prSet custT="1"/>
      <dgm:spPr/>
      <dgm:t>
        <a:bodyPr/>
        <a:lstStyle/>
        <a:p>
          <a:r>
            <a:rPr lang="en-US" sz="1800" b="1"/>
            <a:t>Marketing Acts as a Basis for Making Decisions</a:t>
          </a:r>
          <a:endParaRPr lang="en-US" sz="1800"/>
        </a:p>
      </dgm:t>
    </dgm:pt>
    <dgm:pt modelId="{5A2D406D-91D6-4E12-B948-4B548CA13D2A}" type="parTrans" cxnId="{15F67384-E999-45FB-B1F1-38AD32D979F3}">
      <dgm:prSet/>
      <dgm:spPr/>
      <dgm:t>
        <a:bodyPr/>
        <a:lstStyle/>
        <a:p>
          <a:endParaRPr lang="en-US" sz="2000"/>
        </a:p>
      </dgm:t>
    </dgm:pt>
    <dgm:pt modelId="{21A82FE9-9158-4B4F-84D6-9A6A919CBBDE}" type="sibTrans" cxnId="{15F67384-E999-45FB-B1F1-38AD32D979F3}">
      <dgm:prSet/>
      <dgm:spPr/>
      <dgm:t>
        <a:bodyPr/>
        <a:lstStyle/>
        <a:p>
          <a:endParaRPr lang="en-US" sz="2000"/>
        </a:p>
      </dgm:t>
    </dgm:pt>
    <dgm:pt modelId="{40E0CAF8-CDA0-4487-8C86-F19406802B8A}">
      <dgm:prSet custT="1"/>
      <dgm:spPr/>
      <dgm:t>
        <a:bodyPr/>
        <a:lstStyle/>
        <a:p>
          <a:r>
            <a:rPr lang="en-US" sz="1800" b="1"/>
            <a:t>Marketing Acts as a Source of New Ideas</a:t>
          </a:r>
          <a:endParaRPr lang="en-US" sz="1800"/>
        </a:p>
      </dgm:t>
    </dgm:pt>
    <dgm:pt modelId="{ADAA6030-6202-47BA-8A1B-D95ABABE6E66}" type="parTrans" cxnId="{648F11DD-4429-40F8-B930-69E1495A8D52}">
      <dgm:prSet/>
      <dgm:spPr/>
      <dgm:t>
        <a:bodyPr/>
        <a:lstStyle/>
        <a:p>
          <a:endParaRPr lang="en-US" sz="2000"/>
        </a:p>
      </dgm:t>
    </dgm:pt>
    <dgm:pt modelId="{A6821E90-F49D-4A76-BA5A-D8A1E15C8897}" type="sibTrans" cxnId="{648F11DD-4429-40F8-B930-69E1495A8D52}">
      <dgm:prSet/>
      <dgm:spPr/>
      <dgm:t>
        <a:bodyPr/>
        <a:lstStyle/>
        <a:p>
          <a:endParaRPr lang="en-US" sz="2000"/>
        </a:p>
      </dgm:t>
    </dgm:pt>
    <dgm:pt modelId="{41483FCB-E18F-4D62-8C95-C0D83CBF1A8A}">
      <dgm:prSet custT="1"/>
      <dgm:spPr/>
      <dgm:t>
        <a:bodyPr/>
        <a:lstStyle/>
        <a:p>
          <a:r>
            <a:rPr lang="en-US" sz="1800" b="1"/>
            <a:t>Marketing Is Helpful In Development Of An Economy</a:t>
          </a:r>
          <a:r>
            <a:rPr lang="en-US" sz="1800"/>
            <a:t/>
          </a:r>
          <a:br>
            <a:rPr lang="en-US" sz="1800"/>
          </a:br>
          <a:endParaRPr lang="en-US" sz="1800"/>
        </a:p>
      </dgm:t>
    </dgm:pt>
    <dgm:pt modelId="{935FEEE3-0DB1-4C67-B3E1-556BFFF488EF}" type="parTrans" cxnId="{B17DD1FB-3CCB-4176-A4B5-46DCE3AB574D}">
      <dgm:prSet/>
      <dgm:spPr/>
      <dgm:t>
        <a:bodyPr/>
        <a:lstStyle/>
        <a:p>
          <a:endParaRPr lang="en-US" sz="2000"/>
        </a:p>
      </dgm:t>
    </dgm:pt>
    <dgm:pt modelId="{BF325188-D7D4-4C58-AA14-4E90B61C9A90}" type="sibTrans" cxnId="{B17DD1FB-3CCB-4176-A4B5-46DCE3AB574D}">
      <dgm:prSet/>
      <dgm:spPr/>
      <dgm:t>
        <a:bodyPr/>
        <a:lstStyle/>
        <a:p>
          <a:endParaRPr lang="en-US" sz="2000"/>
        </a:p>
      </dgm:t>
    </dgm:pt>
    <dgm:pt modelId="{649D6161-1FB9-462E-8067-DA9D5B340EB1}" type="pres">
      <dgm:prSet presAssocID="{0F11AF1D-D297-47FA-8405-912D11939007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54E78FC2-FCEC-4076-8697-1797389832F0}" type="pres">
      <dgm:prSet presAssocID="{BC211E5B-E028-4B5D-B691-51B6275721BC}" presName="compNode" presStyleCnt="0"/>
      <dgm:spPr/>
    </dgm:pt>
    <dgm:pt modelId="{9C8B2AB7-AAEA-4208-B13B-5A0E0BEF5684}" type="pres">
      <dgm:prSet presAssocID="{BC211E5B-E028-4B5D-B691-51B6275721BC}" presName="bgRect" presStyleLbl="bgShp" presStyleIdx="0" presStyleCnt="7"/>
      <dgm:spPr/>
    </dgm:pt>
    <dgm:pt modelId="{1BA6B472-5F91-453A-8097-778BF84CDCA2}" type="pres">
      <dgm:prSet presAssocID="{BC211E5B-E028-4B5D-B691-51B6275721BC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2BCA6D6-B2B7-462A-8D37-4A83673A0CB8}" type="pres">
      <dgm:prSet presAssocID="{BC211E5B-E028-4B5D-B691-51B6275721BC}" presName="spaceRect" presStyleCnt="0"/>
      <dgm:spPr/>
    </dgm:pt>
    <dgm:pt modelId="{F79D7C02-40CB-4641-A6F2-9262F72359C4}" type="pres">
      <dgm:prSet presAssocID="{BC211E5B-E028-4B5D-B691-51B6275721BC}" presName="parTx" presStyleLbl="revTx" presStyleIdx="0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274AFF3C-264B-451B-8F8F-5336650BDF56}" type="pres">
      <dgm:prSet presAssocID="{FEA77563-6F54-44E7-AA5F-87883BC71527}" presName="sibTrans" presStyleCnt="0"/>
      <dgm:spPr/>
    </dgm:pt>
    <dgm:pt modelId="{52A12A34-04D6-418A-BC48-42FCFC6FA11A}" type="pres">
      <dgm:prSet presAssocID="{5A3EB068-5D83-4721-8A6E-184AB97B530A}" presName="compNode" presStyleCnt="0"/>
      <dgm:spPr/>
    </dgm:pt>
    <dgm:pt modelId="{5FCB505A-EDDF-41A1-A2AA-310640D7EB4A}" type="pres">
      <dgm:prSet presAssocID="{5A3EB068-5D83-4721-8A6E-184AB97B530A}" presName="bgRect" presStyleLbl="bgShp" presStyleIdx="1" presStyleCnt="7"/>
      <dgm:spPr/>
    </dgm:pt>
    <dgm:pt modelId="{DDCA6F47-EF11-41B0-AD5B-5C55AE6DC9C9}" type="pres">
      <dgm:prSet presAssocID="{5A3EB068-5D83-4721-8A6E-184AB97B530A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A4C8CFF-988B-4A8B-A049-15658C929435}" type="pres">
      <dgm:prSet presAssocID="{5A3EB068-5D83-4721-8A6E-184AB97B530A}" presName="spaceRect" presStyleCnt="0"/>
      <dgm:spPr/>
    </dgm:pt>
    <dgm:pt modelId="{5E68DCC6-9D9F-4DB0-8223-C846EC003431}" type="pres">
      <dgm:prSet presAssocID="{5A3EB068-5D83-4721-8A6E-184AB97B530A}" presName="parTx" presStyleLbl="revTx" presStyleIdx="1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D1BE5908-017F-4694-AD0B-AF0A922C7272}" type="pres">
      <dgm:prSet presAssocID="{D2D4A66F-EBB4-49EA-A10D-ED6FCA9B1D07}" presName="sibTrans" presStyleCnt="0"/>
      <dgm:spPr/>
    </dgm:pt>
    <dgm:pt modelId="{BAA4FB9D-10B0-455E-906F-249C0EB4A208}" type="pres">
      <dgm:prSet presAssocID="{23A12AA8-DEB9-4966-8779-34D935C5349A}" presName="compNode" presStyleCnt="0"/>
      <dgm:spPr/>
    </dgm:pt>
    <dgm:pt modelId="{19CAC900-2DD4-46B1-A4E2-5B63C458CB06}" type="pres">
      <dgm:prSet presAssocID="{23A12AA8-DEB9-4966-8779-34D935C5349A}" presName="bgRect" presStyleLbl="bgShp" presStyleIdx="2" presStyleCnt="7"/>
      <dgm:spPr/>
    </dgm:pt>
    <dgm:pt modelId="{26C43BB8-9A3E-474E-8F63-54F6C78ACBD3}" type="pres">
      <dgm:prSet presAssocID="{23A12AA8-DEB9-4966-8779-34D935C5349A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A15ADA8-83EF-4E27-8688-EB9F1D4D3BC8}" type="pres">
      <dgm:prSet presAssocID="{23A12AA8-DEB9-4966-8779-34D935C5349A}" presName="spaceRect" presStyleCnt="0"/>
      <dgm:spPr/>
    </dgm:pt>
    <dgm:pt modelId="{4404D863-803B-4A18-9C13-854B43F3429B}" type="pres">
      <dgm:prSet presAssocID="{23A12AA8-DEB9-4966-8779-34D935C5349A}" presName="parTx" presStyleLbl="revTx" presStyleIdx="2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9C3479B1-8F02-408B-8A71-6398417DBF7E}" type="pres">
      <dgm:prSet presAssocID="{FCFCF3C7-5484-41C2-A46E-12CEA9207ADA}" presName="sibTrans" presStyleCnt="0"/>
      <dgm:spPr/>
    </dgm:pt>
    <dgm:pt modelId="{85447326-C699-410C-8990-ECCC2DBA47A9}" type="pres">
      <dgm:prSet presAssocID="{7A5F648A-1C8B-43F1-AD28-4E22E765E3C0}" presName="compNode" presStyleCnt="0"/>
      <dgm:spPr/>
    </dgm:pt>
    <dgm:pt modelId="{144A13B7-B8FA-4556-B01E-57B9E5F992ED}" type="pres">
      <dgm:prSet presAssocID="{7A5F648A-1C8B-43F1-AD28-4E22E765E3C0}" presName="bgRect" presStyleLbl="bgShp" presStyleIdx="3" presStyleCnt="7"/>
      <dgm:spPr/>
    </dgm:pt>
    <dgm:pt modelId="{88395E76-6FD5-4A1B-B265-3C2FB835E0D6}" type="pres">
      <dgm:prSet presAssocID="{7A5F648A-1C8B-43F1-AD28-4E22E765E3C0}" presName="iconRect" presStyleLbl="node1" presStyleIdx="3" presStyleCnt="7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E3067F-5200-4113-B8B0-AE99F6F0F4A2}" type="pres">
      <dgm:prSet presAssocID="{7A5F648A-1C8B-43F1-AD28-4E22E765E3C0}" presName="spaceRect" presStyleCnt="0"/>
      <dgm:spPr/>
    </dgm:pt>
    <dgm:pt modelId="{EAE2CF61-EDA3-4C88-A657-378559D01060}" type="pres">
      <dgm:prSet presAssocID="{7A5F648A-1C8B-43F1-AD28-4E22E765E3C0}" presName="parTx" presStyleLbl="revTx" presStyleIdx="3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3E5C24C3-F3D0-4242-B893-BEB3075595CC}" type="pres">
      <dgm:prSet presAssocID="{F06DDB2D-7A65-491C-A02A-EC2F52575EDD}" presName="sibTrans" presStyleCnt="0"/>
      <dgm:spPr/>
    </dgm:pt>
    <dgm:pt modelId="{EB05F42F-11B6-4B53-AFA2-4B5F3DC4F594}" type="pres">
      <dgm:prSet presAssocID="{EA7F1433-0DA5-4FD5-9601-141281901952}" presName="compNode" presStyleCnt="0"/>
      <dgm:spPr/>
    </dgm:pt>
    <dgm:pt modelId="{6689FD30-667F-4224-BE55-40598D433581}" type="pres">
      <dgm:prSet presAssocID="{EA7F1433-0DA5-4FD5-9601-141281901952}" presName="bgRect" presStyleLbl="bgShp" presStyleIdx="4" presStyleCnt="7"/>
      <dgm:spPr/>
    </dgm:pt>
    <dgm:pt modelId="{2CE16642-F4D6-48E0-B6AD-782003C49CDD}" type="pres">
      <dgm:prSet presAssocID="{EA7F1433-0DA5-4FD5-9601-141281901952}" presName="iconRect" presStyleLbl="node1" presStyleIdx="4" presStyleCnt="7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3958EDE-D6EF-4B08-9381-492F2EEF9513}" type="pres">
      <dgm:prSet presAssocID="{EA7F1433-0DA5-4FD5-9601-141281901952}" presName="spaceRect" presStyleCnt="0"/>
      <dgm:spPr/>
    </dgm:pt>
    <dgm:pt modelId="{DE08746D-2B41-4153-AEE6-C87F5C2D4C4D}" type="pres">
      <dgm:prSet presAssocID="{EA7F1433-0DA5-4FD5-9601-141281901952}" presName="parTx" presStyleLbl="revTx" presStyleIdx="4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D99DF684-A1BA-4C25-9A51-1A8DD4082F60}" type="pres">
      <dgm:prSet presAssocID="{21A82FE9-9158-4B4F-84D6-9A6A919CBBDE}" presName="sibTrans" presStyleCnt="0"/>
      <dgm:spPr/>
    </dgm:pt>
    <dgm:pt modelId="{DA6E27AF-B6F0-4F82-8459-1C4BE64D6FEB}" type="pres">
      <dgm:prSet presAssocID="{40E0CAF8-CDA0-4487-8C86-F19406802B8A}" presName="compNode" presStyleCnt="0"/>
      <dgm:spPr/>
    </dgm:pt>
    <dgm:pt modelId="{AAA8DA11-AE3A-47FF-91AA-8D742B476585}" type="pres">
      <dgm:prSet presAssocID="{40E0CAF8-CDA0-4487-8C86-F19406802B8A}" presName="bgRect" presStyleLbl="bgShp" presStyleIdx="5" presStyleCnt="7"/>
      <dgm:spPr/>
    </dgm:pt>
    <dgm:pt modelId="{61B80CCD-0C3D-446F-A997-AF8B316AE2B3}" type="pres">
      <dgm:prSet presAssocID="{40E0CAF8-CDA0-4487-8C86-F19406802B8A}" presName="iconRect" presStyleLbl="node1" presStyleIdx="5" presStyleCnt="7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38C0B0A-9CD3-4BD1-99E3-D3C5775F729B}" type="pres">
      <dgm:prSet presAssocID="{40E0CAF8-CDA0-4487-8C86-F19406802B8A}" presName="spaceRect" presStyleCnt="0"/>
      <dgm:spPr/>
    </dgm:pt>
    <dgm:pt modelId="{A871997A-0859-475E-976B-A83FE59343FF}" type="pres">
      <dgm:prSet presAssocID="{40E0CAF8-CDA0-4487-8C86-F19406802B8A}" presName="parTx" presStyleLbl="revTx" presStyleIdx="5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  <dgm:pt modelId="{05EAFF6F-0CE1-4A3B-8D3B-71902FAA46F6}" type="pres">
      <dgm:prSet presAssocID="{A6821E90-F49D-4A76-BA5A-D8A1E15C8897}" presName="sibTrans" presStyleCnt="0"/>
      <dgm:spPr/>
    </dgm:pt>
    <dgm:pt modelId="{FC3582C4-6DDB-4880-A5AA-61FDC927F41C}" type="pres">
      <dgm:prSet presAssocID="{41483FCB-E18F-4D62-8C95-C0D83CBF1A8A}" presName="compNode" presStyleCnt="0"/>
      <dgm:spPr/>
    </dgm:pt>
    <dgm:pt modelId="{A19F57F8-760D-4167-BD5C-9AFAF0840B34}" type="pres">
      <dgm:prSet presAssocID="{41483FCB-E18F-4D62-8C95-C0D83CBF1A8A}" presName="bgRect" presStyleLbl="bgShp" presStyleIdx="6" presStyleCnt="7"/>
      <dgm:spPr/>
    </dgm:pt>
    <dgm:pt modelId="{689AE8A2-2139-4C5A-BCEA-0A7497E34E50}" type="pres">
      <dgm:prSet presAssocID="{41483FCB-E18F-4D62-8C95-C0D83CBF1A8A}" presName="iconRect" presStyleLbl="node1" presStyleIdx="6" presStyleCnt="7"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pPr rtl="1"/>
          <a:endParaRPr lang="ar-SA"/>
        </a:p>
      </dgm:t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0FFA242-53D6-4027-B4A4-7490EF10450E}" type="pres">
      <dgm:prSet presAssocID="{41483FCB-E18F-4D62-8C95-C0D83CBF1A8A}" presName="spaceRect" presStyleCnt="0"/>
      <dgm:spPr/>
    </dgm:pt>
    <dgm:pt modelId="{C8FC8751-0E5A-4B2F-A39A-C494F98F17B8}" type="pres">
      <dgm:prSet presAssocID="{41483FCB-E18F-4D62-8C95-C0D83CBF1A8A}" presName="parTx" presStyleLbl="revTx" presStyleIdx="6" presStyleCnt="7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6883A147-AB9E-428E-A269-5C9E64524B54}" type="presOf" srcId="{BC211E5B-E028-4B5D-B691-51B6275721BC}" destId="{F79D7C02-40CB-4641-A6F2-9262F72359C4}" srcOrd="0" destOrd="0" presId="urn:microsoft.com/office/officeart/2018/2/layout/IconVerticalSolidList"/>
    <dgm:cxn modelId="{15F67384-E999-45FB-B1F1-38AD32D979F3}" srcId="{0F11AF1D-D297-47FA-8405-912D11939007}" destId="{EA7F1433-0DA5-4FD5-9601-141281901952}" srcOrd="4" destOrd="0" parTransId="{5A2D406D-91D6-4E12-B948-4B548CA13D2A}" sibTransId="{21A82FE9-9158-4B4F-84D6-9A6A919CBBDE}"/>
    <dgm:cxn modelId="{09280B61-16E7-4925-8798-E4A30913B778}" type="presOf" srcId="{EA7F1433-0DA5-4FD5-9601-141281901952}" destId="{DE08746D-2B41-4153-AEE6-C87F5C2D4C4D}" srcOrd="0" destOrd="0" presId="urn:microsoft.com/office/officeart/2018/2/layout/IconVerticalSolidList"/>
    <dgm:cxn modelId="{648F11DD-4429-40F8-B930-69E1495A8D52}" srcId="{0F11AF1D-D297-47FA-8405-912D11939007}" destId="{40E0CAF8-CDA0-4487-8C86-F19406802B8A}" srcOrd="5" destOrd="0" parTransId="{ADAA6030-6202-47BA-8A1B-D95ABABE6E66}" sibTransId="{A6821E90-F49D-4A76-BA5A-D8A1E15C8897}"/>
    <dgm:cxn modelId="{5274E8C7-66B3-48BF-9734-70D5A0065DBD}" type="presOf" srcId="{0F11AF1D-D297-47FA-8405-912D11939007}" destId="{649D6161-1FB9-462E-8067-DA9D5B340EB1}" srcOrd="0" destOrd="0" presId="urn:microsoft.com/office/officeart/2018/2/layout/IconVerticalSolidList"/>
    <dgm:cxn modelId="{8808F259-7311-4805-9A44-C516D289E548}" srcId="{0F11AF1D-D297-47FA-8405-912D11939007}" destId="{23A12AA8-DEB9-4966-8779-34D935C5349A}" srcOrd="2" destOrd="0" parTransId="{1591A24E-EF64-48C8-BA8F-2087B7640B3F}" sibTransId="{FCFCF3C7-5484-41C2-A46E-12CEA9207ADA}"/>
    <dgm:cxn modelId="{8D226E99-46DE-4482-BBE8-CEA41508082A}" srcId="{0F11AF1D-D297-47FA-8405-912D11939007}" destId="{BC211E5B-E028-4B5D-B691-51B6275721BC}" srcOrd="0" destOrd="0" parTransId="{4E40D0EF-1054-4621-B785-B1546FDAC936}" sibTransId="{FEA77563-6F54-44E7-AA5F-87883BC71527}"/>
    <dgm:cxn modelId="{05D3C745-443B-4553-B229-7FEBDDC265FF}" srcId="{0F11AF1D-D297-47FA-8405-912D11939007}" destId="{7A5F648A-1C8B-43F1-AD28-4E22E765E3C0}" srcOrd="3" destOrd="0" parTransId="{262C4415-8533-4855-9F0E-AD8C1973086F}" sibTransId="{F06DDB2D-7A65-491C-A02A-EC2F52575EDD}"/>
    <dgm:cxn modelId="{64A09394-1535-4B4D-8C00-25E26B7AC4DF}" type="presOf" srcId="{41483FCB-E18F-4D62-8C95-C0D83CBF1A8A}" destId="{C8FC8751-0E5A-4B2F-A39A-C494F98F17B8}" srcOrd="0" destOrd="0" presId="urn:microsoft.com/office/officeart/2018/2/layout/IconVerticalSolidList"/>
    <dgm:cxn modelId="{21576AC3-4161-4CBD-BB8B-739911629DD0}" type="presOf" srcId="{7A5F648A-1C8B-43F1-AD28-4E22E765E3C0}" destId="{EAE2CF61-EDA3-4C88-A657-378559D01060}" srcOrd="0" destOrd="0" presId="urn:microsoft.com/office/officeart/2018/2/layout/IconVerticalSolidList"/>
    <dgm:cxn modelId="{431B0CF5-1673-49C0-B1AE-E85B211CCEA1}" type="presOf" srcId="{23A12AA8-DEB9-4966-8779-34D935C5349A}" destId="{4404D863-803B-4A18-9C13-854B43F3429B}" srcOrd="0" destOrd="0" presId="urn:microsoft.com/office/officeart/2018/2/layout/IconVerticalSolidList"/>
    <dgm:cxn modelId="{FE2186FE-314E-4D8E-B8EC-3B55C93345C4}" srcId="{0F11AF1D-D297-47FA-8405-912D11939007}" destId="{5A3EB068-5D83-4721-8A6E-184AB97B530A}" srcOrd="1" destOrd="0" parTransId="{24554BBB-C223-42E0-ABB5-74A2F59CDD33}" sibTransId="{D2D4A66F-EBB4-49EA-A10D-ED6FCA9B1D07}"/>
    <dgm:cxn modelId="{9AFEF348-ABE8-4F98-B885-40A8E4DAB07D}" type="presOf" srcId="{40E0CAF8-CDA0-4487-8C86-F19406802B8A}" destId="{A871997A-0859-475E-976B-A83FE59343FF}" srcOrd="0" destOrd="0" presId="urn:microsoft.com/office/officeart/2018/2/layout/IconVerticalSolidList"/>
    <dgm:cxn modelId="{4FDCCC23-BFA6-4E12-8A48-D08293A04B76}" type="presOf" srcId="{5A3EB068-5D83-4721-8A6E-184AB97B530A}" destId="{5E68DCC6-9D9F-4DB0-8223-C846EC003431}" srcOrd="0" destOrd="0" presId="urn:microsoft.com/office/officeart/2018/2/layout/IconVerticalSolidList"/>
    <dgm:cxn modelId="{B17DD1FB-3CCB-4176-A4B5-46DCE3AB574D}" srcId="{0F11AF1D-D297-47FA-8405-912D11939007}" destId="{41483FCB-E18F-4D62-8C95-C0D83CBF1A8A}" srcOrd="6" destOrd="0" parTransId="{935FEEE3-0DB1-4C67-B3E1-556BFFF488EF}" sibTransId="{BF325188-D7D4-4C58-AA14-4E90B61C9A90}"/>
    <dgm:cxn modelId="{4014FFA6-C414-4303-A593-972E6F16092C}" type="presParOf" srcId="{649D6161-1FB9-462E-8067-DA9D5B340EB1}" destId="{54E78FC2-FCEC-4076-8697-1797389832F0}" srcOrd="0" destOrd="0" presId="urn:microsoft.com/office/officeart/2018/2/layout/IconVerticalSolidList"/>
    <dgm:cxn modelId="{8C1193CF-B4B4-48B3-B0FD-0D5D6D23DE7B}" type="presParOf" srcId="{54E78FC2-FCEC-4076-8697-1797389832F0}" destId="{9C8B2AB7-AAEA-4208-B13B-5A0E0BEF5684}" srcOrd="0" destOrd="0" presId="urn:microsoft.com/office/officeart/2018/2/layout/IconVerticalSolidList"/>
    <dgm:cxn modelId="{DF768D19-CF31-4AEC-85C5-42A5A1CFE135}" type="presParOf" srcId="{54E78FC2-FCEC-4076-8697-1797389832F0}" destId="{1BA6B472-5F91-453A-8097-778BF84CDCA2}" srcOrd="1" destOrd="0" presId="urn:microsoft.com/office/officeart/2018/2/layout/IconVerticalSolidList"/>
    <dgm:cxn modelId="{B4652E2D-E8DB-4C4F-9612-39A729A99D65}" type="presParOf" srcId="{54E78FC2-FCEC-4076-8697-1797389832F0}" destId="{82BCA6D6-B2B7-462A-8D37-4A83673A0CB8}" srcOrd="2" destOrd="0" presId="urn:microsoft.com/office/officeart/2018/2/layout/IconVerticalSolidList"/>
    <dgm:cxn modelId="{B7BD4045-99E9-47FF-BDD4-9C99C926F0DF}" type="presParOf" srcId="{54E78FC2-FCEC-4076-8697-1797389832F0}" destId="{F79D7C02-40CB-4641-A6F2-9262F72359C4}" srcOrd="3" destOrd="0" presId="urn:microsoft.com/office/officeart/2018/2/layout/IconVerticalSolidList"/>
    <dgm:cxn modelId="{A761BA64-3DA6-4C73-AC94-E9A02B3EF6ED}" type="presParOf" srcId="{649D6161-1FB9-462E-8067-DA9D5B340EB1}" destId="{274AFF3C-264B-451B-8F8F-5336650BDF56}" srcOrd="1" destOrd="0" presId="urn:microsoft.com/office/officeart/2018/2/layout/IconVerticalSolidList"/>
    <dgm:cxn modelId="{C9B7BF4E-D014-421E-AEDE-12DE66A9B0C8}" type="presParOf" srcId="{649D6161-1FB9-462E-8067-DA9D5B340EB1}" destId="{52A12A34-04D6-418A-BC48-42FCFC6FA11A}" srcOrd="2" destOrd="0" presId="urn:microsoft.com/office/officeart/2018/2/layout/IconVerticalSolidList"/>
    <dgm:cxn modelId="{269F3946-3FE6-476E-A125-EE64EC4AD2DE}" type="presParOf" srcId="{52A12A34-04D6-418A-BC48-42FCFC6FA11A}" destId="{5FCB505A-EDDF-41A1-A2AA-310640D7EB4A}" srcOrd="0" destOrd="0" presId="urn:microsoft.com/office/officeart/2018/2/layout/IconVerticalSolidList"/>
    <dgm:cxn modelId="{A4048100-F0AF-4675-B7E1-304F7B0CB3C2}" type="presParOf" srcId="{52A12A34-04D6-418A-BC48-42FCFC6FA11A}" destId="{DDCA6F47-EF11-41B0-AD5B-5C55AE6DC9C9}" srcOrd="1" destOrd="0" presId="urn:microsoft.com/office/officeart/2018/2/layout/IconVerticalSolidList"/>
    <dgm:cxn modelId="{110013FD-22DE-45A6-93E3-7FBB97931FA4}" type="presParOf" srcId="{52A12A34-04D6-418A-BC48-42FCFC6FA11A}" destId="{AA4C8CFF-988B-4A8B-A049-15658C929435}" srcOrd="2" destOrd="0" presId="urn:microsoft.com/office/officeart/2018/2/layout/IconVerticalSolidList"/>
    <dgm:cxn modelId="{18ED41AE-A5BD-4E4C-936D-6216A6EF18E8}" type="presParOf" srcId="{52A12A34-04D6-418A-BC48-42FCFC6FA11A}" destId="{5E68DCC6-9D9F-4DB0-8223-C846EC003431}" srcOrd="3" destOrd="0" presId="urn:microsoft.com/office/officeart/2018/2/layout/IconVerticalSolidList"/>
    <dgm:cxn modelId="{DA5BDBBC-73B7-4372-AA03-2B7EAB63F67F}" type="presParOf" srcId="{649D6161-1FB9-462E-8067-DA9D5B340EB1}" destId="{D1BE5908-017F-4694-AD0B-AF0A922C7272}" srcOrd="3" destOrd="0" presId="urn:microsoft.com/office/officeart/2018/2/layout/IconVerticalSolidList"/>
    <dgm:cxn modelId="{AE71E54A-FE79-40DA-83E2-98E35D3303E2}" type="presParOf" srcId="{649D6161-1FB9-462E-8067-DA9D5B340EB1}" destId="{BAA4FB9D-10B0-455E-906F-249C0EB4A208}" srcOrd="4" destOrd="0" presId="urn:microsoft.com/office/officeart/2018/2/layout/IconVerticalSolidList"/>
    <dgm:cxn modelId="{5656086B-0155-4F69-997F-759DB3C44C35}" type="presParOf" srcId="{BAA4FB9D-10B0-455E-906F-249C0EB4A208}" destId="{19CAC900-2DD4-46B1-A4E2-5B63C458CB06}" srcOrd="0" destOrd="0" presId="urn:microsoft.com/office/officeart/2018/2/layout/IconVerticalSolidList"/>
    <dgm:cxn modelId="{E4F28A21-C1EE-466D-BC6E-ACF37EBABC63}" type="presParOf" srcId="{BAA4FB9D-10B0-455E-906F-249C0EB4A208}" destId="{26C43BB8-9A3E-474E-8F63-54F6C78ACBD3}" srcOrd="1" destOrd="0" presId="urn:microsoft.com/office/officeart/2018/2/layout/IconVerticalSolidList"/>
    <dgm:cxn modelId="{BD4C89A2-2F39-4AE6-B6F7-A384CA59BE43}" type="presParOf" srcId="{BAA4FB9D-10B0-455E-906F-249C0EB4A208}" destId="{8A15ADA8-83EF-4E27-8688-EB9F1D4D3BC8}" srcOrd="2" destOrd="0" presId="urn:microsoft.com/office/officeart/2018/2/layout/IconVerticalSolidList"/>
    <dgm:cxn modelId="{2A53DD5E-FCF4-42B4-A67F-A93ABB6F04FC}" type="presParOf" srcId="{BAA4FB9D-10B0-455E-906F-249C0EB4A208}" destId="{4404D863-803B-4A18-9C13-854B43F3429B}" srcOrd="3" destOrd="0" presId="urn:microsoft.com/office/officeart/2018/2/layout/IconVerticalSolidList"/>
    <dgm:cxn modelId="{5ED63039-1804-4B96-B34C-D7D19DA12B2F}" type="presParOf" srcId="{649D6161-1FB9-462E-8067-DA9D5B340EB1}" destId="{9C3479B1-8F02-408B-8A71-6398417DBF7E}" srcOrd="5" destOrd="0" presId="urn:microsoft.com/office/officeart/2018/2/layout/IconVerticalSolidList"/>
    <dgm:cxn modelId="{67C49C3A-B299-4914-B433-5C5E4712BFA7}" type="presParOf" srcId="{649D6161-1FB9-462E-8067-DA9D5B340EB1}" destId="{85447326-C699-410C-8990-ECCC2DBA47A9}" srcOrd="6" destOrd="0" presId="urn:microsoft.com/office/officeart/2018/2/layout/IconVerticalSolidList"/>
    <dgm:cxn modelId="{3C25F8D7-AE10-4B0F-9BD9-6F3D38DFB26C}" type="presParOf" srcId="{85447326-C699-410C-8990-ECCC2DBA47A9}" destId="{144A13B7-B8FA-4556-B01E-57B9E5F992ED}" srcOrd="0" destOrd="0" presId="urn:microsoft.com/office/officeart/2018/2/layout/IconVerticalSolidList"/>
    <dgm:cxn modelId="{EDA7D6F6-E150-4F48-988E-37A6CD8705B7}" type="presParOf" srcId="{85447326-C699-410C-8990-ECCC2DBA47A9}" destId="{88395E76-6FD5-4A1B-B265-3C2FB835E0D6}" srcOrd="1" destOrd="0" presId="urn:microsoft.com/office/officeart/2018/2/layout/IconVerticalSolidList"/>
    <dgm:cxn modelId="{875B048D-60E4-43E9-B93B-2D0DC292DD63}" type="presParOf" srcId="{85447326-C699-410C-8990-ECCC2DBA47A9}" destId="{77E3067F-5200-4113-B8B0-AE99F6F0F4A2}" srcOrd="2" destOrd="0" presId="urn:microsoft.com/office/officeart/2018/2/layout/IconVerticalSolidList"/>
    <dgm:cxn modelId="{82247F79-00E5-4D4B-AC3D-F3B86E411382}" type="presParOf" srcId="{85447326-C699-410C-8990-ECCC2DBA47A9}" destId="{EAE2CF61-EDA3-4C88-A657-378559D01060}" srcOrd="3" destOrd="0" presId="urn:microsoft.com/office/officeart/2018/2/layout/IconVerticalSolidList"/>
    <dgm:cxn modelId="{213C6AB9-88B8-4A83-87DC-805AF50F5F67}" type="presParOf" srcId="{649D6161-1FB9-462E-8067-DA9D5B340EB1}" destId="{3E5C24C3-F3D0-4242-B893-BEB3075595CC}" srcOrd="7" destOrd="0" presId="urn:microsoft.com/office/officeart/2018/2/layout/IconVerticalSolidList"/>
    <dgm:cxn modelId="{9AAA2E65-BBED-4B09-80D3-8803DD691D9D}" type="presParOf" srcId="{649D6161-1FB9-462E-8067-DA9D5B340EB1}" destId="{EB05F42F-11B6-4B53-AFA2-4B5F3DC4F594}" srcOrd="8" destOrd="0" presId="urn:microsoft.com/office/officeart/2018/2/layout/IconVerticalSolidList"/>
    <dgm:cxn modelId="{CCEA42A2-2C7B-4BB6-A9CF-35CD74B03A28}" type="presParOf" srcId="{EB05F42F-11B6-4B53-AFA2-4B5F3DC4F594}" destId="{6689FD30-667F-4224-BE55-40598D433581}" srcOrd="0" destOrd="0" presId="urn:microsoft.com/office/officeart/2018/2/layout/IconVerticalSolidList"/>
    <dgm:cxn modelId="{2C13335D-19C3-4200-BCBB-DF518EAD923F}" type="presParOf" srcId="{EB05F42F-11B6-4B53-AFA2-4B5F3DC4F594}" destId="{2CE16642-F4D6-48E0-B6AD-782003C49CDD}" srcOrd="1" destOrd="0" presId="urn:microsoft.com/office/officeart/2018/2/layout/IconVerticalSolidList"/>
    <dgm:cxn modelId="{F863612B-7CF1-46EE-AB74-A2B049D22E32}" type="presParOf" srcId="{EB05F42F-11B6-4B53-AFA2-4B5F3DC4F594}" destId="{A3958EDE-D6EF-4B08-9381-492F2EEF9513}" srcOrd="2" destOrd="0" presId="urn:microsoft.com/office/officeart/2018/2/layout/IconVerticalSolidList"/>
    <dgm:cxn modelId="{E58133CF-1057-49D1-A280-6A59D1E4223A}" type="presParOf" srcId="{EB05F42F-11B6-4B53-AFA2-4B5F3DC4F594}" destId="{DE08746D-2B41-4153-AEE6-C87F5C2D4C4D}" srcOrd="3" destOrd="0" presId="urn:microsoft.com/office/officeart/2018/2/layout/IconVerticalSolidList"/>
    <dgm:cxn modelId="{513B4DB3-E930-45EF-950C-E149EFF00A4D}" type="presParOf" srcId="{649D6161-1FB9-462E-8067-DA9D5B340EB1}" destId="{D99DF684-A1BA-4C25-9A51-1A8DD4082F60}" srcOrd="9" destOrd="0" presId="urn:microsoft.com/office/officeart/2018/2/layout/IconVerticalSolidList"/>
    <dgm:cxn modelId="{0FCFBDB1-43B0-498F-BD5B-3743A091120B}" type="presParOf" srcId="{649D6161-1FB9-462E-8067-DA9D5B340EB1}" destId="{DA6E27AF-B6F0-4F82-8459-1C4BE64D6FEB}" srcOrd="10" destOrd="0" presId="urn:microsoft.com/office/officeart/2018/2/layout/IconVerticalSolidList"/>
    <dgm:cxn modelId="{A3D54A26-9A4E-41EE-BF41-91495D0C9906}" type="presParOf" srcId="{DA6E27AF-B6F0-4F82-8459-1C4BE64D6FEB}" destId="{AAA8DA11-AE3A-47FF-91AA-8D742B476585}" srcOrd="0" destOrd="0" presId="urn:microsoft.com/office/officeart/2018/2/layout/IconVerticalSolidList"/>
    <dgm:cxn modelId="{0237E0E9-6A7F-469F-A52B-055D70BB6287}" type="presParOf" srcId="{DA6E27AF-B6F0-4F82-8459-1C4BE64D6FEB}" destId="{61B80CCD-0C3D-446F-A997-AF8B316AE2B3}" srcOrd="1" destOrd="0" presId="urn:microsoft.com/office/officeart/2018/2/layout/IconVerticalSolidList"/>
    <dgm:cxn modelId="{7D268BDC-D656-4F5B-AC17-0EB744F8A964}" type="presParOf" srcId="{DA6E27AF-B6F0-4F82-8459-1C4BE64D6FEB}" destId="{138C0B0A-9CD3-4BD1-99E3-D3C5775F729B}" srcOrd="2" destOrd="0" presId="urn:microsoft.com/office/officeart/2018/2/layout/IconVerticalSolidList"/>
    <dgm:cxn modelId="{ABFA9B2C-8BA6-4D81-BEB6-7BD9ED69274B}" type="presParOf" srcId="{DA6E27AF-B6F0-4F82-8459-1C4BE64D6FEB}" destId="{A871997A-0859-475E-976B-A83FE59343FF}" srcOrd="3" destOrd="0" presId="urn:microsoft.com/office/officeart/2018/2/layout/IconVerticalSolidList"/>
    <dgm:cxn modelId="{0565C535-F442-439E-834E-D6FFDE013F1E}" type="presParOf" srcId="{649D6161-1FB9-462E-8067-DA9D5B340EB1}" destId="{05EAFF6F-0CE1-4A3B-8D3B-71902FAA46F6}" srcOrd="11" destOrd="0" presId="urn:microsoft.com/office/officeart/2018/2/layout/IconVerticalSolidList"/>
    <dgm:cxn modelId="{BCA1A757-D795-43C3-B5C5-09E739C3E2BA}" type="presParOf" srcId="{649D6161-1FB9-462E-8067-DA9D5B340EB1}" destId="{FC3582C4-6DDB-4880-A5AA-61FDC927F41C}" srcOrd="12" destOrd="0" presId="urn:microsoft.com/office/officeart/2018/2/layout/IconVerticalSolidList"/>
    <dgm:cxn modelId="{7928F272-1FE1-48C8-BBE6-ADC61142FE50}" type="presParOf" srcId="{FC3582C4-6DDB-4880-A5AA-61FDC927F41C}" destId="{A19F57F8-760D-4167-BD5C-9AFAF0840B34}" srcOrd="0" destOrd="0" presId="urn:microsoft.com/office/officeart/2018/2/layout/IconVerticalSolidList"/>
    <dgm:cxn modelId="{CE913D88-4EE3-4819-9BBE-719676A55F20}" type="presParOf" srcId="{FC3582C4-6DDB-4880-A5AA-61FDC927F41C}" destId="{689AE8A2-2139-4C5A-BCEA-0A7497E34E50}" srcOrd="1" destOrd="0" presId="urn:microsoft.com/office/officeart/2018/2/layout/IconVerticalSolidList"/>
    <dgm:cxn modelId="{30DCC82B-4A56-43E9-9E0A-980B2C411893}" type="presParOf" srcId="{FC3582C4-6DDB-4880-A5AA-61FDC927F41C}" destId="{40FFA242-53D6-4027-B4A4-7490EF10450E}" srcOrd="2" destOrd="0" presId="urn:microsoft.com/office/officeart/2018/2/layout/IconVerticalSolidList"/>
    <dgm:cxn modelId="{C0E2582C-7689-4972-A3E8-E9BDE040837C}" type="presParOf" srcId="{FC3582C4-6DDB-4880-A5AA-61FDC927F41C}" destId="{C8FC8751-0E5A-4B2F-A39A-C494F98F17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8D8C31-AC65-4A2B-A842-FCF0E9B35455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74F0965-4DAA-477F-94A6-A02E807FCE37}">
      <dgm:prSet/>
      <dgm:spPr/>
      <dgm:t>
        <a:bodyPr/>
        <a:lstStyle/>
        <a:p>
          <a:r>
            <a:rPr lang="en-US"/>
            <a:t>Marketing management is the art and science of choosing target markets and building profitable relationship with them.</a:t>
          </a:r>
        </a:p>
      </dgm:t>
    </dgm:pt>
    <dgm:pt modelId="{3F3847E7-CFAC-46CF-8195-6C16AFD57E7F}" type="parTrans" cxnId="{A3A50ABF-E2F8-4091-84EC-400FF359D13D}">
      <dgm:prSet/>
      <dgm:spPr/>
      <dgm:t>
        <a:bodyPr/>
        <a:lstStyle/>
        <a:p>
          <a:endParaRPr lang="en-US"/>
        </a:p>
      </dgm:t>
    </dgm:pt>
    <dgm:pt modelId="{EC8E96C6-2088-4E17-A5EA-3752D4B9AC34}" type="sibTrans" cxnId="{A3A50ABF-E2F8-4091-84EC-400FF359D13D}">
      <dgm:prSet/>
      <dgm:spPr/>
      <dgm:t>
        <a:bodyPr/>
        <a:lstStyle/>
        <a:p>
          <a:endParaRPr lang="en-US"/>
        </a:p>
      </dgm:t>
    </dgm:pt>
    <dgm:pt modelId="{8440471E-D220-4721-A24C-DDB918DCC788}">
      <dgm:prSet/>
      <dgm:spPr/>
      <dgm:t>
        <a:bodyPr/>
        <a:lstStyle/>
        <a:p>
          <a:r>
            <a:rPr lang="en-US"/>
            <a:t>We must ask the question:</a:t>
          </a:r>
        </a:p>
      </dgm:t>
    </dgm:pt>
    <dgm:pt modelId="{475F8079-FBC3-449F-9411-8162628E45E3}" type="parTrans" cxnId="{D44916FF-3EE7-493A-BA2C-D29D8D806441}">
      <dgm:prSet/>
      <dgm:spPr/>
      <dgm:t>
        <a:bodyPr/>
        <a:lstStyle/>
        <a:p>
          <a:endParaRPr lang="en-US"/>
        </a:p>
      </dgm:t>
    </dgm:pt>
    <dgm:pt modelId="{99D82D25-1090-4BC0-95ED-2A30E9A238A8}" type="sibTrans" cxnId="{D44916FF-3EE7-493A-BA2C-D29D8D806441}">
      <dgm:prSet/>
      <dgm:spPr/>
      <dgm:t>
        <a:bodyPr/>
        <a:lstStyle/>
        <a:p>
          <a:endParaRPr lang="en-US"/>
        </a:p>
      </dgm:t>
    </dgm:pt>
    <dgm:pt modelId="{701A4B79-78D8-4985-83B5-3CC46D25F644}">
      <dgm:prSet/>
      <dgm:spPr/>
      <dgm:t>
        <a:bodyPr/>
        <a:lstStyle/>
        <a:p>
          <a:r>
            <a:rPr lang="en-US" dirty="0"/>
            <a:t>What customers will we serve? (what's our target market)</a:t>
          </a:r>
        </a:p>
      </dgm:t>
    </dgm:pt>
    <dgm:pt modelId="{BD94BD40-CFEF-42BF-A907-FDB2614FDD5E}" type="parTrans" cxnId="{869796F2-CDC8-44BF-BF6C-CABBFFF9C971}">
      <dgm:prSet/>
      <dgm:spPr/>
      <dgm:t>
        <a:bodyPr/>
        <a:lstStyle/>
        <a:p>
          <a:endParaRPr lang="en-US"/>
        </a:p>
      </dgm:t>
    </dgm:pt>
    <dgm:pt modelId="{B0C2E3FA-9344-4DF7-A3CA-E39E863C4E40}" type="sibTrans" cxnId="{869796F2-CDC8-44BF-BF6C-CABBFFF9C971}">
      <dgm:prSet/>
      <dgm:spPr/>
      <dgm:t>
        <a:bodyPr/>
        <a:lstStyle/>
        <a:p>
          <a:endParaRPr lang="en-US"/>
        </a:p>
      </dgm:t>
    </dgm:pt>
    <dgm:pt modelId="{13EE4E85-4AB0-46FE-81D1-08F5A62D545F}">
      <dgm:prSet/>
      <dgm:spPr/>
      <dgm:t>
        <a:bodyPr/>
        <a:lstStyle/>
        <a:p>
          <a:r>
            <a:rPr lang="en-US" dirty="0"/>
            <a:t>how can we serve </a:t>
          </a:r>
          <a:r>
            <a:rPr lang="en-US"/>
            <a:t>the customers </a:t>
          </a:r>
          <a:r>
            <a:rPr lang="en-US" dirty="0"/>
            <a:t>best (what's our value proposition) </a:t>
          </a:r>
        </a:p>
      </dgm:t>
    </dgm:pt>
    <dgm:pt modelId="{89B795A8-BE02-4685-9CEB-33C6BB8CE388}" type="parTrans" cxnId="{7419612D-5B05-4744-98F5-A97FD864AC52}">
      <dgm:prSet/>
      <dgm:spPr/>
      <dgm:t>
        <a:bodyPr/>
        <a:lstStyle/>
        <a:p>
          <a:endParaRPr lang="en-US"/>
        </a:p>
      </dgm:t>
    </dgm:pt>
    <dgm:pt modelId="{584F514A-597B-497C-9178-3C4B2B715662}" type="sibTrans" cxnId="{7419612D-5B05-4744-98F5-A97FD864AC52}">
      <dgm:prSet/>
      <dgm:spPr/>
      <dgm:t>
        <a:bodyPr/>
        <a:lstStyle/>
        <a:p>
          <a:endParaRPr lang="en-US"/>
        </a:p>
      </dgm:t>
    </dgm:pt>
    <dgm:pt modelId="{D841D07B-76E5-4712-A4CF-E1D06751670C}" type="pres">
      <dgm:prSet presAssocID="{0E8D8C31-AC65-4A2B-A842-FCF0E9B3545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F58D1D01-9D6B-46EC-AC67-8979A88F5567}" type="pres">
      <dgm:prSet presAssocID="{8440471E-D220-4721-A24C-DDB918DCC788}" presName="boxAndChildren" presStyleCnt="0"/>
      <dgm:spPr/>
    </dgm:pt>
    <dgm:pt modelId="{20321080-9820-43C9-9842-562DA35FAFFA}" type="pres">
      <dgm:prSet presAssocID="{8440471E-D220-4721-A24C-DDB918DCC788}" presName="parentTextBox" presStyleLbl="node1" presStyleIdx="0" presStyleCnt="2"/>
      <dgm:spPr/>
      <dgm:t>
        <a:bodyPr/>
        <a:lstStyle/>
        <a:p>
          <a:pPr rtl="1"/>
          <a:endParaRPr lang="ar-SA"/>
        </a:p>
      </dgm:t>
    </dgm:pt>
    <dgm:pt modelId="{FF058344-6702-45F4-8C38-39BC1F434E4A}" type="pres">
      <dgm:prSet presAssocID="{8440471E-D220-4721-A24C-DDB918DCC788}" presName="entireBox" presStyleLbl="node1" presStyleIdx="0" presStyleCnt="2"/>
      <dgm:spPr/>
      <dgm:t>
        <a:bodyPr/>
        <a:lstStyle/>
        <a:p>
          <a:pPr rtl="1"/>
          <a:endParaRPr lang="ar-SA"/>
        </a:p>
      </dgm:t>
    </dgm:pt>
    <dgm:pt modelId="{9651D0C8-3D62-4950-95CA-0D94CEBD29AA}" type="pres">
      <dgm:prSet presAssocID="{8440471E-D220-4721-A24C-DDB918DCC788}" presName="descendantBox" presStyleCnt="0"/>
      <dgm:spPr/>
    </dgm:pt>
    <dgm:pt modelId="{431796F0-0BA7-44EA-AA2E-A8C2ADA7D8B4}" type="pres">
      <dgm:prSet presAssocID="{701A4B79-78D8-4985-83B5-3CC46D25F64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CF43B98-B7D5-4801-B1E3-ED304542D281}" type="pres">
      <dgm:prSet presAssocID="{13EE4E85-4AB0-46FE-81D1-08F5A62D545F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6A6C3D0-D99A-4868-9688-3598886C7093}" type="pres">
      <dgm:prSet presAssocID="{EC8E96C6-2088-4E17-A5EA-3752D4B9AC34}" presName="sp" presStyleCnt="0"/>
      <dgm:spPr/>
    </dgm:pt>
    <dgm:pt modelId="{193E6796-C016-4D1A-8C11-28A87EA5FD7D}" type="pres">
      <dgm:prSet presAssocID="{774F0965-4DAA-477F-94A6-A02E807FCE37}" presName="arrowAndChildren" presStyleCnt="0"/>
      <dgm:spPr/>
    </dgm:pt>
    <dgm:pt modelId="{50166F36-0413-4CEE-B8B0-D41B99CEA454}" type="pres">
      <dgm:prSet presAssocID="{774F0965-4DAA-477F-94A6-A02E807FCE37}" presName="parentTextArrow" presStyleLbl="node1" presStyleIdx="1" presStyleCnt="2"/>
      <dgm:spPr/>
      <dgm:t>
        <a:bodyPr/>
        <a:lstStyle/>
        <a:p>
          <a:pPr rtl="1"/>
          <a:endParaRPr lang="ar-SA"/>
        </a:p>
      </dgm:t>
    </dgm:pt>
  </dgm:ptLst>
  <dgm:cxnLst>
    <dgm:cxn modelId="{A3A50ABF-E2F8-4091-84EC-400FF359D13D}" srcId="{0E8D8C31-AC65-4A2B-A842-FCF0E9B35455}" destId="{774F0965-4DAA-477F-94A6-A02E807FCE37}" srcOrd="0" destOrd="0" parTransId="{3F3847E7-CFAC-46CF-8195-6C16AFD57E7F}" sibTransId="{EC8E96C6-2088-4E17-A5EA-3752D4B9AC34}"/>
    <dgm:cxn modelId="{FC2A0AEC-9186-4EA9-BA4D-31781802F4E6}" type="presOf" srcId="{13EE4E85-4AB0-46FE-81D1-08F5A62D545F}" destId="{8CF43B98-B7D5-4801-B1E3-ED304542D281}" srcOrd="0" destOrd="0" presId="urn:microsoft.com/office/officeart/2005/8/layout/process4"/>
    <dgm:cxn modelId="{D44916FF-3EE7-493A-BA2C-D29D8D806441}" srcId="{0E8D8C31-AC65-4A2B-A842-FCF0E9B35455}" destId="{8440471E-D220-4721-A24C-DDB918DCC788}" srcOrd="1" destOrd="0" parTransId="{475F8079-FBC3-449F-9411-8162628E45E3}" sibTransId="{99D82D25-1090-4BC0-95ED-2A30E9A238A8}"/>
    <dgm:cxn modelId="{A3444493-FEB9-4499-B535-6EC1EEA7B91C}" type="presOf" srcId="{774F0965-4DAA-477F-94A6-A02E807FCE37}" destId="{50166F36-0413-4CEE-B8B0-D41B99CEA454}" srcOrd="0" destOrd="0" presId="urn:microsoft.com/office/officeart/2005/8/layout/process4"/>
    <dgm:cxn modelId="{7419612D-5B05-4744-98F5-A97FD864AC52}" srcId="{8440471E-D220-4721-A24C-DDB918DCC788}" destId="{13EE4E85-4AB0-46FE-81D1-08F5A62D545F}" srcOrd="1" destOrd="0" parTransId="{89B795A8-BE02-4685-9CEB-33C6BB8CE388}" sibTransId="{584F514A-597B-497C-9178-3C4B2B715662}"/>
    <dgm:cxn modelId="{42FF0BBF-59F8-4E77-8DC1-D87872387D43}" type="presOf" srcId="{8440471E-D220-4721-A24C-DDB918DCC788}" destId="{20321080-9820-43C9-9842-562DA35FAFFA}" srcOrd="0" destOrd="0" presId="urn:microsoft.com/office/officeart/2005/8/layout/process4"/>
    <dgm:cxn modelId="{869796F2-CDC8-44BF-BF6C-CABBFFF9C971}" srcId="{8440471E-D220-4721-A24C-DDB918DCC788}" destId="{701A4B79-78D8-4985-83B5-3CC46D25F644}" srcOrd="0" destOrd="0" parTransId="{BD94BD40-CFEF-42BF-A907-FDB2614FDD5E}" sibTransId="{B0C2E3FA-9344-4DF7-A3CA-E39E863C4E40}"/>
    <dgm:cxn modelId="{414AB15F-5E28-4DBA-ACBB-A0012DF75B35}" type="presOf" srcId="{701A4B79-78D8-4985-83B5-3CC46D25F644}" destId="{431796F0-0BA7-44EA-AA2E-A8C2ADA7D8B4}" srcOrd="0" destOrd="0" presId="urn:microsoft.com/office/officeart/2005/8/layout/process4"/>
    <dgm:cxn modelId="{1DFC2F01-FB99-458F-833A-A11D116D51C1}" type="presOf" srcId="{8440471E-D220-4721-A24C-DDB918DCC788}" destId="{FF058344-6702-45F4-8C38-39BC1F434E4A}" srcOrd="1" destOrd="0" presId="urn:microsoft.com/office/officeart/2005/8/layout/process4"/>
    <dgm:cxn modelId="{7D70768E-B57D-4DEA-8539-55276C580BFA}" type="presOf" srcId="{0E8D8C31-AC65-4A2B-A842-FCF0E9B35455}" destId="{D841D07B-76E5-4712-A4CF-E1D06751670C}" srcOrd="0" destOrd="0" presId="urn:microsoft.com/office/officeart/2005/8/layout/process4"/>
    <dgm:cxn modelId="{74B67419-FEEE-4669-A738-430B70339973}" type="presParOf" srcId="{D841D07B-76E5-4712-A4CF-E1D06751670C}" destId="{F58D1D01-9D6B-46EC-AC67-8979A88F5567}" srcOrd="0" destOrd="0" presId="urn:microsoft.com/office/officeart/2005/8/layout/process4"/>
    <dgm:cxn modelId="{DD87E5ED-29F5-4BB6-B3AB-05D644F665F6}" type="presParOf" srcId="{F58D1D01-9D6B-46EC-AC67-8979A88F5567}" destId="{20321080-9820-43C9-9842-562DA35FAFFA}" srcOrd="0" destOrd="0" presId="urn:microsoft.com/office/officeart/2005/8/layout/process4"/>
    <dgm:cxn modelId="{B2A7E31B-91A6-4679-A276-B3960AC73EFA}" type="presParOf" srcId="{F58D1D01-9D6B-46EC-AC67-8979A88F5567}" destId="{FF058344-6702-45F4-8C38-39BC1F434E4A}" srcOrd="1" destOrd="0" presId="urn:microsoft.com/office/officeart/2005/8/layout/process4"/>
    <dgm:cxn modelId="{C98CD6EA-4CC6-4A2F-B541-282A94F3AB6A}" type="presParOf" srcId="{F58D1D01-9D6B-46EC-AC67-8979A88F5567}" destId="{9651D0C8-3D62-4950-95CA-0D94CEBD29AA}" srcOrd="2" destOrd="0" presId="urn:microsoft.com/office/officeart/2005/8/layout/process4"/>
    <dgm:cxn modelId="{0D303AC2-E7BE-4F62-AC5F-E335088184C8}" type="presParOf" srcId="{9651D0C8-3D62-4950-95CA-0D94CEBD29AA}" destId="{431796F0-0BA7-44EA-AA2E-A8C2ADA7D8B4}" srcOrd="0" destOrd="0" presId="urn:microsoft.com/office/officeart/2005/8/layout/process4"/>
    <dgm:cxn modelId="{0287E65C-EF74-4872-9322-23A139003ECF}" type="presParOf" srcId="{9651D0C8-3D62-4950-95CA-0D94CEBD29AA}" destId="{8CF43B98-B7D5-4801-B1E3-ED304542D281}" srcOrd="1" destOrd="0" presId="urn:microsoft.com/office/officeart/2005/8/layout/process4"/>
    <dgm:cxn modelId="{C7C72720-3918-4CE5-931C-3A0A836AD687}" type="presParOf" srcId="{D841D07B-76E5-4712-A4CF-E1D06751670C}" destId="{66A6C3D0-D99A-4868-9688-3598886C7093}" srcOrd="1" destOrd="0" presId="urn:microsoft.com/office/officeart/2005/8/layout/process4"/>
    <dgm:cxn modelId="{C2A7C297-E717-4F25-8319-C8F56F8C1B65}" type="presParOf" srcId="{D841D07B-76E5-4712-A4CF-E1D06751670C}" destId="{193E6796-C016-4D1A-8C11-28A87EA5FD7D}" srcOrd="2" destOrd="0" presId="urn:microsoft.com/office/officeart/2005/8/layout/process4"/>
    <dgm:cxn modelId="{D0269ADD-B42F-4212-82AD-FE97E8BE2831}" type="presParOf" srcId="{193E6796-C016-4D1A-8C11-28A87EA5FD7D}" destId="{50166F36-0413-4CEE-B8B0-D41B99CEA45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en-US" b="1" i="0"/>
            <a:t>Fewer organizational buyers</a:t>
          </a:r>
          <a:endParaRPr lang="en-US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en-US" b="1" i="0"/>
            <a:t>Close, long-term relationship between organizational buyers and sellers</a:t>
          </a:r>
          <a:endParaRPr lang="en-US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en-US" b="1" i="0"/>
            <a:t>Organizational buyers are more rational</a:t>
          </a:r>
          <a:endParaRPr lang="en-US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en-US" b="1" i="0"/>
            <a:t>Organizational buying may be to specific requirements</a:t>
          </a:r>
          <a:endParaRPr lang="en-US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en-US" b="1" i="0"/>
            <a:t>Reciprocal buying may be important in organizational buying</a:t>
          </a:r>
          <a:endParaRPr lang="en-US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en-US" b="1" i="0"/>
            <a:t>Organizational selling/ buying may be more risky</a:t>
          </a:r>
          <a:endParaRPr lang="en-US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en-US" b="1" i="0"/>
            <a:t>Organizational buying is more complex</a:t>
          </a:r>
          <a:endParaRPr lang="en-US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en-US" b="1" i="0"/>
            <a:t>Negotiation is often more important in organizational buying</a:t>
          </a:r>
          <a:endParaRPr lang="en-US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Product</a:t>
          </a:r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Price</a:t>
          </a:r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Place</a:t>
          </a:r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Promotion</a:t>
          </a:r>
        </a:p>
      </dsp:txBody>
      <dsp:txXfrm>
        <a:off x="1060325" y="1288670"/>
        <a:ext cx="963707" cy="578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48CB6-EB24-4E1D-B84A-C7E2A1149FA2}">
      <dsp:nvSpPr>
        <dsp:cNvPr id="0" name=""/>
        <dsp:cNvSpPr/>
      </dsp:nvSpPr>
      <dsp:spPr>
        <a:xfrm>
          <a:off x="0" y="10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6DCBB-83A3-40C9-BEF0-BA8BD58C0AF9}">
      <dsp:nvSpPr>
        <dsp:cNvPr id="0" name=""/>
        <dsp:cNvSpPr/>
      </dsp:nvSpPr>
      <dsp:spPr>
        <a:xfrm>
          <a:off x="0" y="1024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/>
            <a:t>Marketing isn't simply an important part of business success it is the business.</a:t>
          </a:r>
          <a:endParaRPr lang="en-US" sz="2500" kern="1200"/>
        </a:p>
      </dsp:txBody>
      <dsp:txXfrm>
        <a:off x="0" y="1024"/>
        <a:ext cx="10515600" cy="698465"/>
      </dsp:txXfrm>
    </dsp:sp>
    <dsp:sp modelId="{BD86D0C5-B111-45CD-8260-B57E69AFB140}">
      <dsp:nvSpPr>
        <dsp:cNvPr id="0" name=""/>
        <dsp:cNvSpPr/>
      </dsp:nvSpPr>
      <dsp:spPr>
        <a:xfrm>
          <a:off x="0" y="69949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89477-9D0D-423A-9236-5190C38EE686}">
      <dsp:nvSpPr>
        <dsp:cNvPr id="0" name=""/>
        <dsp:cNvSpPr/>
      </dsp:nvSpPr>
      <dsp:spPr>
        <a:xfrm>
          <a:off x="0" y="699490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/>
            <a:t>Everything else in the business depends upon marketing. </a:t>
          </a:r>
          <a:endParaRPr lang="en-US" sz="2500" kern="1200"/>
        </a:p>
      </dsp:txBody>
      <dsp:txXfrm>
        <a:off x="0" y="699490"/>
        <a:ext cx="10515600" cy="698465"/>
      </dsp:txXfrm>
    </dsp:sp>
    <dsp:sp modelId="{9B60B3B4-F3D6-4D4D-90AD-D0BA302147AC}">
      <dsp:nvSpPr>
        <dsp:cNvPr id="0" name=""/>
        <dsp:cNvSpPr/>
      </dsp:nvSpPr>
      <dsp:spPr>
        <a:xfrm>
          <a:off x="0" y="139795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804EF-829F-4B00-AF63-F00D9C1F985D}">
      <dsp:nvSpPr>
        <dsp:cNvPr id="0" name=""/>
        <dsp:cNvSpPr/>
      </dsp:nvSpPr>
      <dsp:spPr>
        <a:xfrm>
          <a:off x="0" y="1397955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>
              <a:solidFill>
                <a:srgbClr val="C00000"/>
              </a:solidFill>
            </a:rPr>
            <a:t>"No sales. No company."</a:t>
          </a:r>
          <a:endParaRPr lang="en-US" sz="3600" kern="1200" dirty="0">
            <a:solidFill>
              <a:srgbClr val="C00000"/>
            </a:solidFill>
          </a:endParaRPr>
        </a:p>
      </dsp:txBody>
      <dsp:txXfrm>
        <a:off x="0" y="1397955"/>
        <a:ext cx="10515600" cy="698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B2AB7-AAEA-4208-B13B-5A0E0BEF5684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6B472-5F91-453A-8097-778BF84CDCA2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D7C02-40CB-4641-A6F2-9262F72359C4}">
      <dsp:nvSpPr>
        <dsp:cNvPr id="0" name=""/>
        <dsp:cNvSpPr/>
      </dsp:nvSpPr>
      <dsp:spPr>
        <a:xfrm>
          <a:off x="747862" y="470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Marketing Helps in Transfer, Exchange and Movement of Goods</a:t>
          </a:r>
          <a:endParaRPr lang="en-US" sz="1800" kern="1200" dirty="0"/>
        </a:p>
      </dsp:txBody>
      <dsp:txXfrm>
        <a:off x="747862" y="470"/>
        <a:ext cx="5515777" cy="647499"/>
      </dsp:txXfrm>
    </dsp:sp>
    <dsp:sp modelId="{5FCB505A-EDDF-41A1-A2AA-310640D7EB4A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A6F47-EF11-41B0-AD5B-5C55AE6DC9C9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8DCC6-9D9F-4DB0-8223-C846EC00343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Marketing Is Helpful In Raising And Maintaining The Standard Of Living Of The Community</a:t>
          </a:r>
          <a:endParaRPr lang="en-US" sz="1800" kern="1200" dirty="0"/>
        </a:p>
      </dsp:txBody>
      <dsp:txXfrm>
        <a:off x="747862" y="809844"/>
        <a:ext cx="5515777" cy="647499"/>
      </dsp:txXfrm>
    </dsp:sp>
    <dsp:sp modelId="{19CAC900-2DD4-46B1-A4E2-5B63C458CB06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43BB8-9A3E-474E-8F63-54F6C78ACBD3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D863-803B-4A18-9C13-854B43F3429B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/>
            <a:t>Marketing Creates Employment</a:t>
          </a:r>
          <a:endParaRPr lang="en-US" sz="1800" kern="1200"/>
        </a:p>
      </dsp:txBody>
      <dsp:txXfrm>
        <a:off x="747862" y="1619219"/>
        <a:ext cx="5515777" cy="647499"/>
      </dsp:txXfrm>
    </dsp:sp>
    <dsp:sp modelId="{144A13B7-B8FA-4556-B01E-57B9E5F992ED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95E76-6FD5-4A1B-B265-3C2FB835E0D6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2CF61-EDA3-4C88-A657-378559D01060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/>
            <a:t>Marketing as a Source of Income and Revenue</a:t>
          </a:r>
          <a:endParaRPr lang="en-US" sz="1800" kern="1200"/>
        </a:p>
      </dsp:txBody>
      <dsp:txXfrm>
        <a:off x="747862" y="2428594"/>
        <a:ext cx="5515777" cy="647499"/>
      </dsp:txXfrm>
    </dsp:sp>
    <dsp:sp modelId="{6689FD30-667F-4224-BE55-40598D433581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16642-F4D6-48E0-B6AD-782003C49CDD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08746D-2B41-4153-AEE6-C87F5C2D4C4D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/>
            <a:t>Marketing Acts as a Basis for Making Decisions</a:t>
          </a:r>
          <a:endParaRPr lang="en-US" sz="1800" kern="1200"/>
        </a:p>
      </dsp:txBody>
      <dsp:txXfrm>
        <a:off x="747862" y="3237968"/>
        <a:ext cx="5515777" cy="647499"/>
      </dsp:txXfrm>
    </dsp:sp>
    <dsp:sp modelId="{AAA8DA11-AE3A-47FF-91AA-8D742B476585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80CCD-0C3D-446F-A997-AF8B316AE2B3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1997A-0859-475E-976B-A83FE59343FF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/>
            <a:t>Marketing Acts as a Source of New Ideas</a:t>
          </a:r>
          <a:endParaRPr lang="en-US" sz="1800" kern="1200"/>
        </a:p>
      </dsp:txBody>
      <dsp:txXfrm>
        <a:off x="747862" y="4047343"/>
        <a:ext cx="5515777" cy="647499"/>
      </dsp:txXfrm>
    </dsp:sp>
    <dsp:sp modelId="{A19F57F8-760D-4167-BD5C-9AFAF0840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E8A2-2139-4C5A-BCEA-0A7497E34E50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C8751-0E5A-4B2F-A39A-C494F98F17B8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/>
            <a:t>Marketing Is Helpful In Development Of An Economy</a:t>
          </a:r>
          <a:r>
            <a:rPr lang="en-US" sz="1800" kern="1200"/>
            <a:t/>
          </a:r>
          <a:br>
            <a:rPr lang="en-US" sz="1800" kern="1200"/>
          </a:br>
          <a:endParaRPr lang="en-US" sz="1800" kern="1200"/>
        </a:p>
      </dsp:txBody>
      <dsp:txXfrm>
        <a:off x="747862" y="4856717"/>
        <a:ext cx="5515777" cy="647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8344-6702-45F4-8C38-39BC1F434E4A}">
      <dsp:nvSpPr>
        <dsp:cNvPr id="0" name=""/>
        <dsp:cNvSpPr/>
      </dsp:nvSpPr>
      <dsp:spPr>
        <a:xfrm>
          <a:off x="0" y="3304625"/>
          <a:ext cx="7037387" cy="21681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We must ask the question:</a:t>
          </a:r>
        </a:p>
      </dsp:txBody>
      <dsp:txXfrm>
        <a:off x="0" y="3304625"/>
        <a:ext cx="7037387" cy="1170823"/>
      </dsp:txXfrm>
    </dsp:sp>
    <dsp:sp modelId="{431796F0-0BA7-44EA-AA2E-A8C2ADA7D8B4}">
      <dsp:nvSpPr>
        <dsp:cNvPr id="0" name=""/>
        <dsp:cNvSpPr/>
      </dsp:nvSpPr>
      <dsp:spPr>
        <a:xfrm>
          <a:off x="0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27940" rIns="156464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What customers will we serve? (what's our target market)</a:t>
          </a:r>
        </a:p>
      </dsp:txBody>
      <dsp:txXfrm>
        <a:off x="0" y="4432085"/>
        <a:ext cx="3518693" cy="997368"/>
      </dsp:txXfrm>
    </dsp:sp>
    <dsp:sp modelId="{8CF43B98-B7D5-4801-B1E3-ED304542D281}">
      <dsp:nvSpPr>
        <dsp:cNvPr id="0" name=""/>
        <dsp:cNvSpPr/>
      </dsp:nvSpPr>
      <dsp:spPr>
        <a:xfrm>
          <a:off x="3518693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27940" rIns="156464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how can we serve </a:t>
          </a:r>
          <a:r>
            <a:rPr lang="en-US" sz="2200" kern="1200"/>
            <a:t>the customers </a:t>
          </a:r>
          <a:r>
            <a:rPr lang="en-US" sz="2200" kern="1200" dirty="0"/>
            <a:t>best (what's our value proposition) </a:t>
          </a:r>
        </a:p>
      </dsp:txBody>
      <dsp:txXfrm>
        <a:off x="3518693" y="4432085"/>
        <a:ext cx="3518693" cy="997368"/>
      </dsp:txXfrm>
    </dsp:sp>
    <dsp:sp modelId="{50166F36-0413-4CEE-B8B0-D41B99CEA454}">
      <dsp:nvSpPr>
        <dsp:cNvPr id="0" name=""/>
        <dsp:cNvSpPr/>
      </dsp:nvSpPr>
      <dsp:spPr>
        <a:xfrm rot="10800000">
          <a:off x="0" y="2468"/>
          <a:ext cx="7037387" cy="3334679"/>
        </a:xfrm>
        <a:prstGeom prst="upArrowCallou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Marketing management is the art and science of choosing target markets and building profitable relationship with them.</a:t>
          </a:r>
        </a:p>
      </dsp:txBody>
      <dsp:txXfrm rot="10800000">
        <a:off x="0" y="2468"/>
        <a:ext cx="7037387" cy="21667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267576" y="1666"/>
          <a:ext cx="1891042" cy="11346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Fewer organizational buyers</a:t>
          </a:r>
          <a:endParaRPr lang="en-US" sz="1500" kern="1200"/>
        </a:p>
      </dsp:txBody>
      <dsp:txXfrm>
        <a:off x="267576" y="1666"/>
        <a:ext cx="1891042" cy="1134625"/>
      </dsp:txXfrm>
    </dsp:sp>
    <dsp:sp modelId="{F4C62C00-BAF4-4B70-9672-42CFDCAD987F}">
      <dsp:nvSpPr>
        <dsp:cNvPr id="0" name=""/>
        <dsp:cNvSpPr/>
      </dsp:nvSpPr>
      <dsp:spPr>
        <a:xfrm>
          <a:off x="2347723" y="1666"/>
          <a:ext cx="1891042" cy="1134625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Close, long-term relationship between organizational buyers and sellers</a:t>
          </a:r>
          <a:endParaRPr lang="en-US" sz="1500" kern="1200"/>
        </a:p>
      </dsp:txBody>
      <dsp:txXfrm>
        <a:off x="2347723" y="1666"/>
        <a:ext cx="1891042" cy="1134625"/>
      </dsp:txXfrm>
    </dsp:sp>
    <dsp:sp modelId="{92DC61BB-C55D-4E37-8492-D03D2CCD648E}">
      <dsp:nvSpPr>
        <dsp:cNvPr id="0" name=""/>
        <dsp:cNvSpPr/>
      </dsp:nvSpPr>
      <dsp:spPr>
        <a:xfrm>
          <a:off x="4427870" y="1666"/>
          <a:ext cx="1891042" cy="1134625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Organizational buyers are more rational</a:t>
          </a:r>
          <a:endParaRPr lang="en-US" sz="1500" kern="1200"/>
        </a:p>
      </dsp:txBody>
      <dsp:txXfrm>
        <a:off x="4427870" y="1666"/>
        <a:ext cx="1891042" cy="1134625"/>
      </dsp:txXfrm>
    </dsp:sp>
    <dsp:sp modelId="{C5B1EF01-49B3-4FDA-BD5F-77EAB419C760}">
      <dsp:nvSpPr>
        <dsp:cNvPr id="0" name=""/>
        <dsp:cNvSpPr/>
      </dsp:nvSpPr>
      <dsp:spPr>
        <a:xfrm>
          <a:off x="267576" y="1325396"/>
          <a:ext cx="1891042" cy="1134625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Organizational buying may be to specific requirements</a:t>
          </a:r>
          <a:endParaRPr lang="en-US" sz="1500" kern="1200"/>
        </a:p>
      </dsp:txBody>
      <dsp:txXfrm>
        <a:off x="267576" y="1325396"/>
        <a:ext cx="1891042" cy="1134625"/>
      </dsp:txXfrm>
    </dsp:sp>
    <dsp:sp modelId="{8E98A52C-8FBF-4237-BDB9-CA32BED79E61}">
      <dsp:nvSpPr>
        <dsp:cNvPr id="0" name=""/>
        <dsp:cNvSpPr/>
      </dsp:nvSpPr>
      <dsp:spPr>
        <a:xfrm>
          <a:off x="2347723" y="1325396"/>
          <a:ext cx="1891042" cy="1134625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Reciprocal buying may be important in organizational buying</a:t>
          </a:r>
          <a:endParaRPr lang="en-US" sz="1500" kern="1200"/>
        </a:p>
      </dsp:txBody>
      <dsp:txXfrm>
        <a:off x="2347723" y="1325396"/>
        <a:ext cx="1891042" cy="1134625"/>
      </dsp:txXfrm>
    </dsp:sp>
    <dsp:sp modelId="{37A52906-BE33-49DC-9067-BE2B87A5DF35}">
      <dsp:nvSpPr>
        <dsp:cNvPr id="0" name=""/>
        <dsp:cNvSpPr/>
      </dsp:nvSpPr>
      <dsp:spPr>
        <a:xfrm>
          <a:off x="4427870" y="1325396"/>
          <a:ext cx="1891042" cy="1134625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Organizational selling/ buying may be more risky</a:t>
          </a:r>
          <a:endParaRPr lang="en-US" sz="1500" kern="1200"/>
        </a:p>
      </dsp:txBody>
      <dsp:txXfrm>
        <a:off x="4427870" y="1325396"/>
        <a:ext cx="1891042" cy="1134625"/>
      </dsp:txXfrm>
    </dsp:sp>
    <dsp:sp modelId="{F9E38571-E897-4135-B36F-4D582FE183C3}">
      <dsp:nvSpPr>
        <dsp:cNvPr id="0" name=""/>
        <dsp:cNvSpPr/>
      </dsp:nvSpPr>
      <dsp:spPr>
        <a:xfrm>
          <a:off x="1307649" y="2649126"/>
          <a:ext cx="1891042" cy="1134625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Organizational buying is more complex</a:t>
          </a:r>
          <a:endParaRPr lang="en-US" sz="1500" kern="1200"/>
        </a:p>
      </dsp:txBody>
      <dsp:txXfrm>
        <a:off x="1307649" y="2649126"/>
        <a:ext cx="1891042" cy="1134625"/>
      </dsp:txXfrm>
    </dsp:sp>
    <dsp:sp modelId="{6A8CAF10-F20F-4823-A26B-D32E74E99B6F}">
      <dsp:nvSpPr>
        <dsp:cNvPr id="0" name=""/>
        <dsp:cNvSpPr/>
      </dsp:nvSpPr>
      <dsp:spPr>
        <a:xfrm>
          <a:off x="3387796" y="2649126"/>
          <a:ext cx="1891042" cy="1134625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/>
            <a:t>Negotiation is often more important in organizational buying</a:t>
          </a:r>
          <a:endParaRPr lang="en-US" sz="1500" kern="1200"/>
        </a:p>
      </dsp:txBody>
      <dsp:txXfrm>
        <a:off x="3387796" y="2649126"/>
        <a:ext cx="1891042" cy="1134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314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458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256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Chapter 1 An Overview of Marketing</a:t>
            </a:r>
            <a:endParaRPr/>
          </a:p>
        </p:txBody>
      </p:sp>
      <p:sp>
        <p:nvSpPr>
          <p:cNvPr id="213" name="Google Shape;213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147483648" y="-2147483648"/>
            <a:ext cx="0" cy="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-2147483648" y="-214748364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8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05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253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E264B0E-CA0E-E969-475D-BEFA5B30A467}"/>
              </a:ext>
            </a:extLst>
          </p:cNvPr>
          <p:cNvSpPr txBox="1"/>
          <p:nvPr userDrawn="1"/>
        </p:nvSpPr>
        <p:spPr>
          <a:xfrm>
            <a:off x="10311283" y="6369773"/>
            <a:ext cx="6221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A1F6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13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3" Type="http://schemas.openxmlformats.org/officeDocument/2006/relationships/slide" Target="slide24.xml"/><Relationship Id="rId7" Type="http://schemas.openxmlformats.org/officeDocument/2006/relationships/slide" Target="slide26.xml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image" Target="../media/image38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slide" Target="slide28.xml"/><Relationship Id="rId5" Type="http://schemas.openxmlformats.org/officeDocument/2006/relationships/slide" Target="slide25.xml"/><Relationship Id="rId15" Type="http://schemas.openxmlformats.org/officeDocument/2006/relationships/image" Target="../media/image46.png"/><Relationship Id="rId10" Type="http://schemas.openxmlformats.org/officeDocument/2006/relationships/image" Target="../media/image42.png"/><Relationship Id="rId4" Type="http://schemas.openxmlformats.org/officeDocument/2006/relationships/image" Target="../media/image39.png"/><Relationship Id="rId9" Type="http://schemas.openxmlformats.org/officeDocument/2006/relationships/slide" Target="slide27.xml"/><Relationship Id="rId1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customXml" Target="../ink/ink7.xml"/><Relationship Id="rId18" Type="http://schemas.openxmlformats.org/officeDocument/2006/relationships/customXml" Target="../ink/ink11.xml"/><Relationship Id="rId26" Type="http://schemas.openxmlformats.org/officeDocument/2006/relationships/customXml" Target="../ink/ink17.xml"/><Relationship Id="rId21" Type="http://schemas.openxmlformats.org/officeDocument/2006/relationships/customXml" Target="../ink/ink13.xml"/><Relationship Id="rId34" Type="http://schemas.openxmlformats.org/officeDocument/2006/relationships/image" Target="../media/image600.png"/><Relationship Id="rId7" Type="http://schemas.openxmlformats.org/officeDocument/2006/relationships/image" Target="../media/image510.png"/><Relationship Id="rId12" Type="http://schemas.openxmlformats.org/officeDocument/2006/relationships/image" Target="../media/image530.png"/><Relationship Id="rId17" Type="http://schemas.openxmlformats.org/officeDocument/2006/relationships/image" Target="../media/image540.png"/><Relationship Id="rId25" Type="http://schemas.openxmlformats.org/officeDocument/2006/relationships/customXml" Target="../ink/ink16.xml"/><Relationship Id="rId33" Type="http://schemas.openxmlformats.org/officeDocument/2006/relationships/customXml" Target="../ink/ink21.xml"/><Relationship Id="rId2" Type="http://schemas.openxmlformats.org/officeDocument/2006/relationships/customXml" Target="../ink/ink2.xml"/><Relationship Id="rId16" Type="http://schemas.openxmlformats.org/officeDocument/2006/relationships/customXml" Target="../ink/ink10.xml"/><Relationship Id="rId20" Type="http://schemas.openxmlformats.org/officeDocument/2006/relationships/image" Target="../media/image550.png"/><Relationship Id="rId29" Type="http://schemas.openxmlformats.org/officeDocument/2006/relationships/image" Target="../media/image580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11" Type="http://schemas.openxmlformats.org/officeDocument/2006/relationships/customXml" Target="../ink/ink6.xml"/><Relationship Id="rId24" Type="http://schemas.openxmlformats.org/officeDocument/2006/relationships/customXml" Target="../ink/ink15.xml"/><Relationship Id="rId32" Type="http://schemas.openxmlformats.org/officeDocument/2006/relationships/image" Target="../media/image590.png"/><Relationship Id="rId5" Type="http://schemas.openxmlformats.org/officeDocument/2006/relationships/image" Target="../media/image500.png"/><Relationship Id="rId15" Type="http://schemas.openxmlformats.org/officeDocument/2006/relationships/customXml" Target="../ink/ink9.xml"/><Relationship Id="rId23" Type="http://schemas.openxmlformats.org/officeDocument/2006/relationships/image" Target="../media/image560.png"/><Relationship Id="rId28" Type="http://schemas.openxmlformats.org/officeDocument/2006/relationships/customXml" Target="../ink/ink18.xml"/><Relationship Id="rId36" Type="http://schemas.openxmlformats.org/officeDocument/2006/relationships/image" Target="../media/image67.png"/><Relationship Id="rId10" Type="http://schemas.openxmlformats.org/officeDocument/2006/relationships/customXml" Target="../ink/ink5.xml"/><Relationship Id="rId19" Type="http://schemas.openxmlformats.org/officeDocument/2006/relationships/customXml" Target="../ink/ink12.xml"/><Relationship Id="rId31" Type="http://schemas.openxmlformats.org/officeDocument/2006/relationships/customXml" Target="../ink/ink20.xml"/><Relationship Id="rId9" Type="http://schemas.openxmlformats.org/officeDocument/2006/relationships/image" Target="../media/image520.png"/><Relationship Id="rId14" Type="http://schemas.openxmlformats.org/officeDocument/2006/relationships/customXml" Target="../ink/ink8.xml"/><Relationship Id="rId22" Type="http://schemas.openxmlformats.org/officeDocument/2006/relationships/customXml" Target="../ink/ink14.xml"/><Relationship Id="rId27" Type="http://schemas.openxmlformats.org/officeDocument/2006/relationships/image" Target="../media/image570.png"/><Relationship Id="rId30" Type="http://schemas.openxmlformats.org/officeDocument/2006/relationships/customXml" Target="../ink/ink19.xml"/><Relationship Id="rId35" Type="http://schemas.openxmlformats.org/officeDocument/2006/relationships/customXml" Target="../ink/ink2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0.png"/><Relationship Id="rId13" Type="http://schemas.openxmlformats.org/officeDocument/2006/relationships/image" Target="../media/image530.png"/><Relationship Id="rId18" Type="http://schemas.openxmlformats.org/officeDocument/2006/relationships/image" Target="../media/image540.png"/><Relationship Id="rId26" Type="http://schemas.openxmlformats.org/officeDocument/2006/relationships/customXml" Target="../ink/ink37.xml"/><Relationship Id="rId3" Type="http://schemas.openxmlformats.org/officeDocument/2006/relationships/customXml" Target="../ink/ink23.xml"/><Relationship Id="rId21" Type="http://schemas.openxmlformats.org/officeDocument/2006/relationships/image" Target="../media/image550.png"/><Relationship Id="rId34" Type="http://schemas.openxmlformats.org/officeDocument/2006/relationships/customXml" Target="../ink/ink42.xml"/><Relationship Id="rId7" Type="http://schemas.openxmlformats.org/officeDocument/2006/relationships/customXml" Target="../ink/ink24.xml"/><Relationship Id="rId12" Type="http://schemas.openxmlformats.org/officeDocument/2006/relationships/customXml" Target="../ink/ink27.xml"/><Relationship Id="rId17" Type="http://schemas.openxmlformats.org/officeDocument/2006/relationships/customXml" Target="../ink/ink31.xml"/><Relationship Id="rId25" Type="http://schemas.openxmlformats.org/officeDocument/2006/relationships/customXml" Target="../ink/ink36.xml"/><Relationship Id="rId33" Type="http://schemas.openxmlformats.org/officeDocument/2006/relationships/image" Target="../media/image590.png"/><Relationship Id="rId2" Type="http://schemas.openxmlformats.org/officeDocument/2006/relationships/image" Target="../media/image68.png"/><Relationship Id="rId16" Type="http://schemas.openxmlformats.org/officeDocument/2006/relationships/customXml" Target="../ink/ink30.xml"/><Relationship Id="rId20" Type="http://schemas.openxmlformats.org/officeDocument/2006/relationships/customXml" Target="../ink/ink33.xml"/><Relationship Id="rId29" Type="http://schemas.openxmlformats.org/officeDocument/2006/relationships/customXml" Target="../ink/ink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0.png"/><Relationship Id="rId11" Type="http://schemas.openxmlformats.org/officeDocument/2006/relationships/customXml" Target="../ink/ink26.xml"/><Relationship Id="rId24" Type="http://schemas.openxmlformats.org/officeDocument/2006/relationships/image" Target="../media/image560.png"/><Relationship Id="rId32" Type="http://schemas.openxmlformats.org/officeDocument/2006/relationships/customXml" Target="../ink/ink41.xml"/><Relationship Id="rId15" Type="http://schemas.openxmlformats.org/officeDocument/2006/relationships/customXml" Target="../ink/ink29.xml"/><Relationship Id="rId23" Type="http://schemas.openxmlformats.org/officeDocument/2006/relationships/customXml" Target="../ink/ink35.xml"/><Relationship Id="rId28" Type="http://schemas.openxmlformats.org/officeDocument/2006/relationships/image" Target="../media/image570.png"/><Relationship Id="rId36" Type="http://schemas.openxmlformats.org/officeDocument/2006/relationships/customXml" Target="../ink/ink43.xml"/><Relationship Id="rId10" Type="http://schemas.openxmlformats.org/officeDocument/2006/relationships/image" Target="../media/image520.png"/><Relationship Id="rId19" Type="http://schemas.openxmlformats.org/officeDocument/2006/relationships/customXml" Target="../ink/ink32.xml"/><Relationship Id="rId31" Type="http://schemas.openxmlformats.org/officeDocument/2006/relationships/customXml" Target="../ink/ink40.xml"/><Relationship Id="rId9" Type="http://schemas.openxmlformats.org/officeDocument/2006/relationships/customXml" Target="../ink/ink25.xml"/><Relationship Id="rId14" Type="http://schemas.openxmlformats.org/officeDocument/2006/relationships/customXml" Target="../ink/ink28.xml"/><Relationship Id="rId22" Type="http://schemas.openxmlformats.org/officeDocument/2006/relationships/customXml" Target="../ink/ink34.xml"/><Relationship Id="rId27" Type="http://schemas.openxmlformats.org/officeDocument/2006/relationships/customXml" Target="../ink/ink38.xml"/><Relationship Id="rId30" Type="http://schemas.openxmlformats.org/officeDocument/2006/relationships/image" Target="../media/image580.png"/><Relationship Id="rId35" Type="http://schemas.openxmlformats.org/officeDocument/2006/relationships/image" Target="../media/image60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249250" y="-268287"/>
            <a:ext cx="7882550" cy="755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49294" y="1680806"/>
            <a:ext cx="41999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MGM204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MARKETING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1819" y="591805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6" name="Picture 5" descr="Close up of open sign on glass door to a bakery">
            <a:extLst>
              <a:ext uri="{FF2B5EF4-FFF2-40B4-BE49-F238E27FC236}">
                <a16:creationId xmlns:a16="http://schemas.microsoft.com/office/drawing/2014/main" xmlns="" id="{D934557F-8C85-734E-BB60-5F2D66E6C6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250" y="-247650"/>
            <a:ext cx="7463242" cy="7353300"/>
          </a:xfrm>
          <a:prstGeom prst="ellipse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6152" y="1058759"/>
            <a:ext cx="4269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  <a:cs typeface="Tajawal Medium" panose="00000600000000000000" pitchFamily="2" charset="-78"/>
              </a:rPr>
              <a:t>CONTENT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700" y="227763"/>
            <a:ext cx="2410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2060"/>
                </a:solidFill>
                <a:cs typeface="Tajawal Medium" panose="00000600000000000000" pitchFamily="2" charset="-78"/>
              </a:rPr>
              <a:t>Chapter 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6152" y="2404016"/>
            <a:ext cx="5530361" cy="3798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What Is Marketing? Marketing Define</a:t>
            </a:r>
          </a:p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Why is marketing important?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Understanding the Market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Customer Needs, Wants, and Demands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Market Value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The Marketing Mix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Consumer and Organizational Buying</a:t>
            </a:r>
          </a:p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i="0" u="none" strike="noStrike" dirty="0">
              <a:solidFill>
                <a:schemeClr val="accent1">
                  <a:lumMod val="50000"/>
                </a:schemeClr>
              </a:solidFill>
              <a:effectLst/>
              <a:latin typeface="Noto Sans Symbols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xmlns="" id="{21021011-4240-4A89-AD98-8BB49AEDCB16}"/>
              </a:ext>
            </a:extLst>
          </p:cNvPr>
          <p:cNvGraphicFramePr/>
          <p:nvPr/>
        </p:nvGraphicFramePr>
        <p:xfrm>
          <a:off x="3558956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xmlns="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029" name="Connector: Elbow 1028">
            <a:extLst>
              <a:ext uri="{FF2B5EF4-FFF2-40B4-BE49-F238E27FC236}">
                <a16:creationId xmlns:a16="http://schemas.microsoft.com/office/drawing/2014/main" xmlns="" id="{8015063A-BF5E-407A-BEC6-1E0A13784555}"/>
              </a:ext>
            </a:extLst>
          </p:cNvPr>
          <p:cNvCxnSpPr>
            <a:cxnSpLocks/>
          </p:cNvCxnSpPr>
          <p:nvPr/>
        </p:nvCxnSpPr>
        <p:spPr>
          <a:xfrm>
            <a:off x="3328995" y="4469303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arallelogram 13">
            <a:extLst>
              <a:ext uri="{FF2B5EF4-FFF2-40B4-BE49-F238E27FC236}">
                <a16:creationId xmlns:a16="http://schemas.microsoft.com/office/drawing/2014/main" xmlns="" id="{EEA0506C-9394-9355-E41D-76D42353B77D}"/>
              </a:ext>
            </a:extLst>
          </p:cNvPr>
          <p:cNvSpPr/>
          <p:nvPr/>
        </p:nvSpPr>
        <p:spPr>
          <a:xfrm rot="16200000" flipV="1">
            <a:off x="-1737612" y="4806820"/>
            <a:ext cx="3801492" cy="30086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F1B364-699B-AAFF-4F0A-A2738F91AFE8}"/>
              </a:ext>
            </a:extLst>
          </p:cNvPr>
          <p:cNvSpPr/>
          <p:nvPr/>
        </p:nvSpPr>
        <p:spPr>
          <a:xfrm>
            <a:off x="2257097" y="498332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arallelogram 13">
            <a:extLst>
              <a:ext uri="{FF2B5EF4-FFF2-40B4-BE49-F238E27FC236}">
                <a16:creationId xmlns:a16="http://schemas.microsoft.com/office/drawing/2014/main" xmlns="" id="{C15D9310-22C1-0B37-70BB-736ED06049BB}"/>
              </a:ext>
            </a:extLst>
          </p:cNvPr>
          <p:cNvSpPr/>
          <p:nvPr/>
        </p:nvSpPr>
        <p:spPr>
          <a:xfrm rot="16200000" flipV="1">
            <a:off x="8852467" y="535080"/>
            <a:ext cx="5217819" cy="146124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030" name="Picture 6" descr="Marketing - Al Yamamah University">
            <a:extLst>
              <a:ext uri="{FF2B5EF4-FFF2-40B4-BE49-F238E27FC236}">
                <a16:creationId xmlns:a16="http://schemas.microsoft.com/office/drawing/2014/main" xmlns="" id="{FD1FA4DB-C6EE-4A34-8DCC-309018172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11088"/>
            <a:ext cx="5530361" cy="3097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gnifying glass and question mark">
            <a:extLst>
              <a:ext uri="{FF2B5EF4-FFF2-40B4-BE49-F238E27FC236}">
                <a16:creationId xmlns:a16="http://schemas.microsoft.com/office/drawing/2014/main" xmlns="" id="{3F7568E1-A66E-424D-BE58-657A82EF6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00" t="9091" r="25864"/>
          <a:stretch/>
        </p:blipFill>
        <p:spPr>
          <a:xfrm>
            <a:off x="6414866" y="10"/>
            <a:ext cx="5777133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C46819D-20CB-4E97-96FF-26DC3638919D}"/>
              </a:ext>
            </a:extLst>
          </p:cNvPr>
          <p:cNvSpPr txBox="1"/>
          <p:nvPr/>
        </p:nvSpPr>
        <p:spPr>
          <a:xfrm>
            <a:off x="477979" y="601663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rgbClr val="203E5F"/>
                </a:solidFill>
                <a:ea typeface="+mj-ea"/>
                <a:cs typeface="+mj-cs"/>
              </a:rPr>
              <a:t>WHAT IS MARKETING?</a:t>
            </a:r>
          </a:p>
        </p:txBody>
      </p:sp>
    </p:spTree>
    <p:extLst>
      <p:ext uri="{BB962C8B-B14F-4D97-AF65-F5344CB8AC3E}">
        <p14:creationId xmlns:p14="http://schemas.microsoft.com/office/powerpoint/2010/main" val="1004841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xmlns="" id="{C84B099E-3138-DD6B-A1B4-FC5CBD90CA9D}"/>
              </a:ext>
            </a:extLst>
          </p:cNvPr>
          <p:cNvSpPr/>
          <p:nvPr/>
        </p:nvSpPr>
        <p:spPr>
          <a:xfrm>
            <a:off x="7759694" y="137412"/>
            <a:ext cx="4128422" cy="63014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5ACC7B0-E3BD-450F-89EC-002ED200D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84" y="759944"/>
            <a:ext cx="10900593" cy="52125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9F5512B-FF17-4082-9112-CD0630CA4A4C}"/>
              </a:ext>
            </a:extLst>
          </p:cNvPr>
          <p:cNvSpPr txBox="1"/>
          <p:nvPr/>
        </p:nvSpPr>
        <p:spPr>
          <a:xfrm>
            <a:off x="241557" y="236724"/>
            <a:ext cx="1545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203E5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CA17A9-C8C1-4D6E-B3D6-8E1BDE17B8CE}"/>
              </a:ext>
            </a:extLst>
          </p:cNvPr>
          <p:cNvSpPr txBox="1"/>
          <p:nvPr/>
        </p:nvSpPr>
        <p:spPr>
          <a:xfrm>
            <a:off x="4938136" y="1988024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“Marketing is a social and managerial process by which individuals and groups obtain what they need and want through creating and exchanging products and value with others.”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 </a:t>
            </a:r>
            <a:r>
              <a:rPr lang="en-US" sz="3200" i="1" dirty="0"/>
              <a:t>KOTLER, 1991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61D7F6E-D78D-41CC-99C8-A47416825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63" r="1106"/>
          <a:stretch/>
        </p:blipFill>
        <p:spPr>
          <a:xfrm>
            <a:off x="0" y="10"/>
            <a:ext cx="4635571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054A039-923C-4DB6-B918-1491D05A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71" y="-1"/>
            <a:ext cx="7556429" cy="1084557"/>
          </a:xfrm>
          <a:prstGeom prst="rect">
            <a:avLst/>
          </a:prstGeom>
          <a:solidFill>
            <a:srgbClr val="203E5F"/>
          </a:solidFill>
        </p:spPr>
      </p:pic>
    </p:spTree>
    <p:extLst>
      <p:ext uri="{BB962C8B-B14F-4D97-AF65-F5344CB8AC3E}">
        <p14:creationId xmlns:p14="http://schemas.microsoft.com/office/powerpoint/2010/main" val="2952847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87384" y="1277479"/>
            <a:ext cx="2483251" cy="5459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86BF0A5-388E-4872-95B8-4DFD22DEC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169" y="2028740"/>
            <a:ext cx="10937172" cy="41883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B2A9A33-3634-4592-B022-1CA1E3DBD390}"/>
              </a:ext>
            </a:extLst>
          </p:cNvPr>
          <p:cNvSpPr txBox="1"/>
          <p:nvPr/>
        </p:nvSpPr>
        <p:spPr>
          <a:xfrm>
            <a:off x="374173" y="190117"/>
            <a:ext cx="4729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03E5F"/>
                </a:solidFill>
              </a:rPr>
              <a:t>WHAT IS AN EXCHANGE?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1A941DD-8ED7-456F-A69A-09C81579B7A7}"/>
              </a:ext>
            </a:extLst>
          </p:cNvPr>
          <p:cNvSpPr txBox="1"/>
          <p:nvPr/>
        </p:nvSpPr>
        <p:spPr>
          <a:xfrm>
            <a:off x="2738754" y="1579992"/>
            <a:ext cx="6231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en-US" sz="2000" b="1" i="0" u="none" dirty="0">
                <a:solidFill>
                  <a:srgbClr val="0070C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Exchange= Act of obtaining a desired object from someone by offering something in return.</a:t>
            </a:r>
            <a:endParaRPr lang="en-US" sz="24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0D2DD8FB-5200-4364-9E9A-DDA117946C44}"/>
              </a:ext>
            </a:extLst>
          </p:cNvPr>
          <p:cNvCxnSpPr>
            <a:cxnSpLocks/>
          </p:cNvCxnSpPr>
          <p:nvPr/>
        </p:nvCxnSpPr>
        <p:spPr>
          <a:xfrm>
            <a:off x="5506474" y="3797300"/>
            <a:ext cx="120936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7AC002A6-8847-4FA2-B2B9-86DC8418ED08}"/>
              </a:ext>
            </a:extLst>
          </p:cNvPr>
          <p:cNvCxnSpPr/>
          <p:nvPr/>
        </p:nvCxnSpPr>
        <p:spPr>
          <a:xfrm flipH="1">
            <a:off x="5506474" y="4407781"/>
            <a:ext cx="112056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0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xmlns="" id="{BCFE3407-AF6B-FF89-30FB-EC7E1E3CD7DD}"/>
              </a:ext>
            </a:extLst>
          </p:cNvPr>
          <p:cNvSpPr/>
          <p:nvPr/>
        </p:nvSpPr>
        <p:spPr>
          <a:xfrm>
            <a:off x="9575800" y="0"/>
            <a:ext cx="3149600" cy="109807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x-non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C9719A-EDB9-4BE1-8472-3217D495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227" y="269591"/>
            <a:ext cx="10515600" cy="1325563"/>
          </a:xfrm>
        </p:spPr>
        <p:txBody>
          <a:bodyPr/>
          <a:lstStyle/>
          <a:p>
            <a:r>
              <a:rPr lang="en-US" sz="4400" b="1" i="1" u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For an exchange to occur…..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AD83652-8A83-4027-A961-DACAA598E2AA}"/>
              </a:ext>
            </a:extLst>
          </p:cNvPr>
          <p:cNvSpPr txBox="1"/>
          <p:nvPr/>
        </p:nvSpPr>
        <p:spPr>
          <a:xfrm>
            <a:off x="1951630" y="1799870"/>
            <a:ext cx="8734567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spcBef>
                <a:spcPts val="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ea typeface="Libre Baskerville"/>
                <a:cs typeface="Libre Baskerville"/>
                <a:sym typeface="Libre Baskerville"/>
              </a:rPr>
              <a:t>There are at least two parties.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ea typeface="Libre Baskerville"/>
                <a:cs typeface="Libre Baskerville"/>
                <a:sym typeface="Libre Baskerville"/>
              </a:rPr>
              <a:t>Each party has something that might be of value to the other party.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ea typeface="Libre Baskerville"/>
                <a:cs typeface="Libre Baskerville"/>
                <a:sym typeface="Libre Baskerville"/>
              </a:rPr>
              <a:t>Each party is capable of communication and delivery.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ea typeface="Libre Baskerville"/>
                <a:cs typeface="Libre Baskerville"/>
                <a:sym typeface="Libre Baskerville"/>
              </a:rPr>
              <a:t>Each party is free to reject the exchange offer.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ea typeface="Libre Baskerville"/>
                <a:cs typeface="Libre Baskerville"/>
                <a:sym typeface="Libre Baskerville"/>
              </a:rPr>
              <a:t>Each party believes it is appropriate or desirable to deal with the other party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xmlns="" id="{DD4410B0-4D8B-4D51-1380-CD17890F52CC}"/>
              </a:ext>
            </a:extLst>
          </p:cNvPr>
          <p:cNvSpPr/>
          <p:nvPr/>
        </p:nvSpPr>
        <p:spPr>
          <a:xfrm>
            <a:off x="-241300" y="5759928"/>
            <a:ext cx="2311400" cy="109807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254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702049-4013-4156-8337-2ECFD124B898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none">
                <a:solidFill>
                  <a:srgbClr val="002060"/>
                </a:solidFill>
                <a:latin typeface="+mj-lt"/>
                <a:ea typeface="+mj-ea"/>
                <a:cs typeface="+mj-cs"/>
                <a:sym typeface="Calibri"/>
              </a:rPr>
              <a:t>What is a Market?</a:t>
            </a:r>
            <a:endParaRPr lang="en-US" sz="5400" b="1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xmlns="" id="{40721D0E-C948-423D-935E-BC7449ADA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62" y="1813073"/>
            <a:ext cx="4706816" cy="3997637"/>
          </a:xfrm>
          <a:prstGeom prst="rect">
            <a:avLst/>
          </a:prstGeom>
        </p:spPr>
      </p:pic>
      <p:pic>
        <p:nvPicPr>
          <p:cNvPr id="7" name="Picture 6" descr="A hand holding a sign&#10;&#10;Description automatically generated with low confidence">
            <a:extLst>
              <a:ext uri="{FF2B5EF4-FFF2-40B4-BE49-F238E27FC236}">
                <a16:creationId xmlns:a16="http://schemas.microsoft.com/office/drawing/2014/main" xmlns="" id="{5E3C1AAE-89D5-4C89-B540-B62CEE1BA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932" y="1813073"/>
            <a:ext cx="5455917" cy="3630664"/>
          </a:xfrm>
          <a:prstGeom prst="rect">
            <a:avLst/>
          </a:prstGeom>
        </p:spPr>
      </p:pic>
      <p:sp>
        <p:nvSpPr>
          <p:cNvPr id="2" name="Parallelogram 1">
            <a:extLst>
              <a:ext uri="{FF2B5EF4-FFF2-40B4-BE49-F238E27FC236}">
                <a16:creationId xmlns:a16="http://schemas.microsoft.com/office/drawing/2014/main" xmlns="" id="{4CF9BF8B-C8C5-BD12-94FD-E026800C2168}"/>
              </a:ext>
            </a:extLst>
          </p:cNvPr>
          <p:cNvSpPr/>
          <p:nvPr/>
        </p:nvSpPr>
        <p:spPr>
          <a:xfrm>
            <a:off x="9575800" y="0"/>
            <a:ext cx="3149600" cy="109807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9462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2A6666-C2B6-4323-BBC6-AD24A8D9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50" y="238516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WHAT IS A MARKET?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71BE0F0-B02C-4352-BE99-C3EEC2D4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Economic Definition of Market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1894EC30-8E72-4402-9C5B-E0193B49B1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72302" y="2742975"/>
            <a:ext cx="2590800" cy="17621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CB233E2-3ACD-40B6-B4CB-03D4B4EF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Marketing Definition of market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2D05B347-B62D-4DE5-9827-E24181CE108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92119" y="2622159"/>
            <a:ext cx="2920621" cy="21876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02D0006-83A0-46E9-AC18-942EB985AC1C}"/>
              </a:ext>
            </a:extLst>
          </p:cNvPr>
          <p:cNvSpPr txBox="1"/>
          <p:nvPr/>
        </p:nvSpPr>
        <p:spPr>
          <a:xfrm>
            <a:off x="1122671" y="4743000"/>
            <a:ext cx="396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 place where buyer and sellers gather to exchange goods- Supply /Demand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A6486CB-2C93-4800-9E11-81205D2C8B03}"/>
              </a:ext>
            </a:extLst>
          </p:cNvPr>
          <p:cNvSpPr txBox="1"/>
          <p:nvPr/>
        </p:nvSpPr>
        <p:spPr>
          <a:xfrm>
            <a:off x="6640157" y="4881499"/>
            <a:ext cx="39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Customers</a:t>
            </a:r>
          </a:p>
        </p:txBody>
      </p:sp>
      <p:sp>
        <p:nvSpPr>
          <p:cNvPr id="10" name="Parallelogram 9">
            <a:extLst>
              <a:ext uri="{FF2B5EF4-FFF2-40B4-BE49-F238E27FC236}">
                <a16:creationId xmlns:a16="http://schemas.microsoft.com/office/drawing/2014/main" xmlns="" id="{DE62B053-9DDD-657C-037E-1FB55C8F57A8}"/>
              </a:ext>
            </a:extLst>
          </p:cNvPr>
          <p:cNvSpPr/>
          <p:nvPr/>
        </p:nvSpPr>
        <p:spPr>
          <a:xfrm>
            <a:off x="9575800" y="0"/>
            <a:ext cx="2616200" cy="1092200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807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xmlns="" id="{7DE0F3A6-AA59-7E66-FB1E-01C38279C243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A072B7-D8A2-4329-ADFB-8053C9B5B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20" r="8768" b="-1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9FB5241-52C3-4263-A65D-E95C090A23A8}"/>
              </a:ext>
            </a:extLst>
          </p:cNvPr>
          <p:cNvSpPr txBox="1"/>
          <p:nvPr/>
        </p:nvSpPr>
        <p:spPr>
          <a:xfrm>
            <a:off x="5247249" y="2799522"/>
            <a:ext cx="6512638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i="0" u="none" strike="noStrike" dirty="0">
                <a:effectLst/>
              </a:rPr>
              <a:t>Marketing is the process by which companies create value for customers and build strong customer relationships to capture value from customers in return.</a:t>
            </a:r>
            <a:endParaRPr lang="en-US" sz="3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11961F4-E587-405D-8906-5866F92107BE}"/>
              </a:ext>
            </a:extLst>
          </p:cNvPr>
          <p:cNvSpPr txBox="1"/>
          <p:nvPr/>
        </p:nvSpPr>
        <p:spPr>
          <a:xfrm>
            <a:off x="6096000" y="614931"/>
            <a:ext cx="6216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u="none" strike="noStrike" dirty="0">
                <a:solidFill>
                  <a:schemeClr val="bg1"/>
                </a:solidFill>
                <a:effectLst/>
              </a:rPr>
              <a:t>WHAT IS MARKETING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352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0F3EC09-97AD-4A49-BE94-665036727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0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9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Picture 219" descr="Desk with productivity items">
            <a:extLst>
              <a:ext uri="{FF2B5EF4-FFF2-40B4-BE49-F238E27FC236}">
                <a16:creationId xmlns:a16="http://schemas.microsoft.com/office/drawing/2014/main" xmlns="" id="{7678B468-2E46-435E-A23F-BD0A3EC44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b="15730"/>
          <a:stretch/>
        </p:blipFill>
        <p:spPr>
          <a:xfrm>
            <a:off x="0" y="1"/>
            <a:ext cx="12191980" cy="6857999"/>
          </a:xfrm>
          <a:prstGeom prst="rect">
            <a:avLst/>
          </a:prstGeom>
        </p:spPr>
      </p:pic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-53282" y="1434162"/>
            <a:ext cx="3313164" cy="4726276"/>
          </a:xfrm>
          <a:prstGeom prst="rect">
            <a:avLst/>
          </a:prstGeom>
        </p:spPr>
        <p:txBody>
          <a:bodyPr spcFirstLastPara="1" lIns="91425" tIns="45700" rIns="91425" bIns="91425" anchorCtr="0">
            <a:normAutofit/>
          </a:bodyPr>
          <a:lstStyle/>
          <a:p>
            <a:pPr marL="533400" lvl="0" indent="-5334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4000" b="1" i="1" u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Why Study Marketing?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217" name="Google Shape;217;p8"/>
          <p:cNvSpPr txBox="1">
            <a:spLocks noGrp="1"/>
          </p:cNvSpPr>
          <p:nvPr>
            <p:ph type="body" idx="1"/>
          </p:nvPr>
        </p:nvSpPr>
        <p:spPr>
          <a:xfrm>
            <a:off x="3809180" y="1927035"/>
            <a:ext cx="5804720" cy="4069791"/>
          </a:xfrm>
          <a:prstGeom prst="rect">
            <a:avLst/>
          </a:prstGeom>
          <a:solidFill>
            <a:schemeClr val="bg1"/>
          </a:solidFill>
        </p:spPr>
        <p:txBody>
          <a:bodyPr spcFirstLastPara="1" lIns="91425" tIns="45700" rIns="91425" bIns="45700" anchor="ctr" anchorCtr="0">
            <a:normAutofit/>
          </a:bodyPr>
          <a:lstStyle/>
          <a:p>
            <a:pPr marL="622300" lvl="0" indent="-622300" rtl="0">
              <a:spcBef>
                <a:spcPts val="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Plays an important role in society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Vital to business survival, profits and growth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Offers career opportunities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Affects your life every day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Half of every dollar spent pays for marketing costs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Better-informed consumers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Demand for customer satisfaction 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481965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None/>
            </a:pPr>
            <a:endParaRPr lang="en-US" sz="2000" b="1" i="0" u="none" dirty="0">
              <a:solidFill>
                <a:srgbClr val="00206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132715" rtl="0">
              <a:spcBef>
                <a:spcPts val="575"/>
              </a:spcBef>
              <a:spcAft>
                <a:spcPts val="0"/>
              </a:spcAft>
              <a:buSzPts val="2210"/>
              <a:buNone/>
            </a:pPr>
            <a:endParaRPr lang="en-US" sz="2000" b="1" i="0" u="none" dirty="0">
              <a:solidFill>
                <a:srgbClr val="00206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408CB49-2AEB-4F49-96C0-93C1F08504FB}"/>
              </a:ext>
            </a:extLst>
          </p:cNvPr>
          <p:cNvSpPr txBox="1"/>
          <p:nvPr/>
        </p:nvSpPr>
        <p:spPr>
          <a:xfrm>
            <a:off x="3519471" y="542642"/>
            <a:ext cx="485860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IMPORTANCE OF MARKETING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266E75C4-9217-232E-A03D-5A194A560661}"/>
              </a:ext>
            </a:extLst>
          </p:cNvPr>
          <p:cNvSpPr/>
          <p:nvPr/>
        </p:nvSpPr>
        <p:spPr>
          <a:xfrm flipH="1">
            <a:off x="6512625" y="3153100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xmlns="" id="{239851D4-1B99-9A6E-0860-732F629D33AB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897571-C100-4973-B5D8-F778D1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32390"/>
            <a:ext cx="9067800" cy="1325563"/>
          </a:xfrm>
        </p:spPr>
        <p:txBody>
          <a:bodyPr/>
          <a:lstStyle/>
          <a:p>
            <a:r>
              <a:rPr lang="en-US" altLang="en-US" sz="4400" b="1" i="1" dirty="0">
                <a:solidFill>
                  <a:schemeClr val="bg1"/>
                </a:solidFill>
                <a:latin typeface="Calibri" panose="020F0502020204030204" pitchFamily="34" charset="0"/>
              </a:rPr>
              <a:t>The Importance of Marketing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xmlns="" id="{361F4575-0B4D-4DEC-9B90-E41E4670A2F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2097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1C40ABF0-B0CA-482C-8684-C8D828532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559344"/>
            <a:ext cx="10099287" cy="5086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Blip>
                <a:blip r:embed="rId7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en-US" altLang="en-US" sz="2400" b="1" i="1" dirty="0">
                <a:solidFill>
                  <a:srgbClr val="000000"/>
                </a:solidFill>
              </a:rPr>
              <a:t>Marketing supports competition and offers benefits to consumers</a:t>
            </a:r>
            <a:endParaRPr lang="en-US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3825041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73D2F9-4AB6-4345-84CD-3C024FF7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0" y="620392"/>
            <a:ext cx="4428259" cy="550468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203E5F"/>
                </a:solidFill>
              </a:rPr>
              <a:t>Importance of marketing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xmlns="" id="{2C49D0D2-1043-4A64-BB78-B4FB769494F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arallelogram 2">
            <a:extLst>
              <a:ext uri="{FF2B5EF4-FFF2-40B4-BE49-F238E27FC236}">
                <a16:creationId xmlns:a16="http://schemas.microsoft.com/office/drawing/2014/main" xmlns="" id="{DCDBD9B4-7E1A-0AC0-D5FD-A20D20712531}"/>
              </a:ext>
            </a:extLst>
          </p:cNvPr>
          <p:cNvSpPr/>
          <p:nvPr/>
        </p:nvSpPr>
        <p:spPr>
          <a:xfrm>
            <a:off x="-368300" y="281295"/>
            <a:ext cx="5722389" cy="1063010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5354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xmlns="" id="{327C6483-220C-C8BB-2B30-AC20A7468D0E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6A8EA-7B3A-45C2-B2F2-818F2D9D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855" y="103618"/>
            <a:ext cx="9112045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marketing process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83D0972-0D44-4B9A-B7A8-F85E5A439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37" y="1487820"/>
            <a:ext cx="11177325" cy="38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0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473AE387-0B01-5953-4C37-56798052CB79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D9A8C2-DBBE-4049-BA03-68ECC3BB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2158" y="123421"/>
            <a:ext cx="10515600" cy="1325563"/>
          </a:xfrm>
        </p:spPr>
        <p:txBody>
          <a:bodyPr/>
          <a:lstStyle/>
          <a:p>
            <a:r>
              <a:rPr lang="en-US" sz="44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ECF3D8-BE8E-48D1-A148-5F8C7FDB8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93860" cy="4351338"/>
          </a:xfrm>
        </p:spPr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8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Need</a:t>
            </a:r>
            <a:r>
              <a:rPr lang="en-US" sz="2800" b="1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:</a:t>
            </a: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b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State of felt deprivation including physical, social, and individual needs.</a:t>
            </a:r>
            <a:endParaRPr lang="en-US" sz="2400" dirty="0">
              <a:sym typeface="Libre Baskerville"/>
            </a:endParaRPr>
          </a:p>
          <a:p>
            <a:pPr marL="273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0" i="0" u="none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SzPts val="2380"/>
            </a:pP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Physical, social, and individual needs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871A574-C13C-4AB9-BC98-5D2E3754F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252903" cy="354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0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xmlns="" id="{6715F451-9641-D3C5-0A81-76054FDDC458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244E259C-890F-41AE-B027-9B76FF4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232" y="-23812"/>
            <a:ext cx="9085914" cy="1676603"/>
          </a:xfrm>
        </p:spPr>
        <p:txBody>
          <a:bodyPr>
            <a:normAutofit/>
          </a:bodyPr>
          <a:lstStyle/>
          <a:p>
            <a:r>
              <a:rPr lang="en-US" sz="32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C89428-1B81-44B1-AE73-EE93E4FD7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3" y="2061187"/>
            <a:ext cx="6949767" cy="3152444"/>
          </a:xfrm>
        </p:spPr>
        <p:txBody>
          <a:bodyPr>
            <a:normAutofit fontScale="92500"/>
          </a:bodyPr>
          <a:lstStyle/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Wants:</a:t>
            </a:r>
            <a:r>
              <a:rPr lang="en-US" sz="2400" b="0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2400" b="0" i="0" u="none" dirty="0">
                <a:latin typeface="Libre Baskerville"/>
                <a:ea typeface="Libre Baskerville"/>
                <a:cs typeface="Libre Baskerville"/>
                <a:sym typeface="Libre Baskerville"/>
              </a:rPr>
              <a:t>Form that a human need takes, as shaped by culture and individual personality.</a:t>
            </a:r>
          </a:p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dirty="0">
              <a:sym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 + Buying Power = Demand</a:t>
            </a: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i="0" u="none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2730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Libre Baskerville"/>
                <a:sym typeface="Libre Baskerville"/>
              </a:rPr>
              <a:t>Demand: </a:t>
            </a:r>
            <a:r>
              <a:rPr lang="en-US" sz="2400" dirty="0">
                <a:latin typeface="Libre Baskerville"/>
                <a:sym typeface="Libre Baskerville"/>
              </a:rPr>
              <a:t>Customers’ desires for products coupled with the resources needed to obtain them</a:t>
            </a:r>
            <a:endParaRPr lang="en-US" sz="2400" dirty="0">
              <a:latin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dirty="0">
              <a:solidFill>
                <a:srgbClr val="C00000"/>
              </a:solidFill>
            </a:endParaRPr>
          </a:p>
          <a:p>
            <a:endParaRPr lang="en-US" sz="2000" dirty="0"/>
          </a:p>
        </p:txBody>
      </p:sp>
      <p:pic>
        <p:nvPicPr>
          <p:cNvPr id="1026" name="Picture 2" descr="Treat Your Customers Like They Deserve and Expect - Business 2 Community">
            <a:extLst>
              <a:ext uri="{FF2B5EF4-FFF2-40B4-BE49-F238E27FC236}">
                <a16:creationId xmlns:a16="http://schemas.microsoft.com/office/drawing/2014/main" xmlns="" id="{479A0C17-FD9B-4774-95F8-123593E31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082" y="2033704"/>
            <a:ext cx="3026664" cy="27873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83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xmlns="" id="{05C38B33-966F-4CEB-AE47-A0A20F69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610" y="963228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 b="1" u="none" dirty="0">
                <a:solidFill>
                  <a:srgbClr val="203E5F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600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B8E814-6FE3-4EB5-8757-6A9BB8A63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730500"/>
            <a:ext cx="3822192" cy="3446995"/>
          </a:xfrm>
        </p:spPr>
        <p:txBody>
          <a:bodyPr>
            <a:normAutofit/>
          </a:bodyPr>
          <a:lstStyle/>
          <a:p>
            <a:pPr marL="0" lvl="0" indent="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000" b="1" i="0" u="none" dirty="0">
                <a:solidFill>
                  <a:srgbClr val="203E5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Benefits</a:t>
            </a:r>
            <a:r>
              <a:rPr lang="en-US" sz="2000" dirty="0">
                <a:solidFill>
                  <a:srgbClr val="203E5F"/>
                </a:solidFill>
                <a:sym typeface="Libre Baskerville"/>
              </a:rPr>
              <a:t>: </a:t>
            </a:r>
            <a:r>
              <a:rPr lang="en-US" sz="2000" b="0" i="0" u="none" dirty="0">
                <a:solidFill>
                  <a:srgbClr val="203E5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Outcome sought by consumer that satisfies need or want and motivates buying behavior</a:t>
            </a:r>
            <a:endParaRPr lang="en-US" sz="2000" dirty="0">
              <a:solidFill>
                <a:srgbClr val="203E5F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rgbClr val="203E5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BB2F9E6-7871-4D97-8B5D-3303CB532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877531"/>
            <a:ext cx="6596652" cy="4947489"/>
          </a:xfrm>
          <a:prstGeom prst="rect">
            <a:avLst/>
          </a:prstGeom>
        </p:spPr>
      </p:pic>
      <p:pic>
        <p:nvPicPr>
          <p:cNvPr id="8" name="Picture 7" descr="A person standing next to a calculator&#10;&#10;Description automatically generated">
            <a:extLst>
              <a:ext uri="{FF2B5EF4-FFF2-40B4-BE49-F238E27FC236}">
                <a16:creationId xmlns:a16="http://schemas.microsoft.com/office/drawing/2014/main" xmlns="" id="{44E4A7AF-FCD3-06A5-944F-463ACFE1A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050" y="2730500"/>
            <a:ext cx="1485900" cy="1397000"/>
          </a:xfrm>
          <a:prstGeom prst="rect">
            <a:avLst/>
          </a:prstGeom>
        </p:spPr>
      </p:pic>
      <p:pic>
        <p:nvPicPr>
          <p:cNvPr id="13" name="Picture 12" descr="A hands shaking with a circle&#10;&#10;Description automatically generated with medium confidence">
            <a:extLst>
              <a:ext uri="{FF2B5EF4-FFF2-40B4-BE49-F238E27FC236}">
                <a16:creationId xmlns:a16="http://schemas.microsoft.com/office/drawing/2014/main" xmlns="" id="{9613C7D2-D66F-BD29-56FD-C1587B5A75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2787650"/>
            <a:ext cx="1422400" cy="1282700"/>
          </a:xfrm>
          <a:prstGeom prst="rect">
            <a:avLst/>
          </a:prstGeom>
        </p:spPr>
      </p:pic>
      <p:pic>
        <p:nvPicPr>
          <p:cNvPr id="16" name="Picture 15" descr="A person holding a bag of money&#10;&#10;Description automatically generated">
            <a:extLst>
              <a:ext uri="{FF2B5EF4-FFF2-40B4-BE49-F238E27FC236}">
                <a16:creationId xmlns:a16="http://schemas.microsoft.com/office/drawing/2014/main" xmlns="" id="{5430FEA1-EC0C-3AEB-84CC-28A66EAD3A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2705100"/>
            <a:ext cx="14986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5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63BEB0-CDAC-4015-9EDB-807BFEDFC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484" y="365126"/>
            <a:ext cx="8920316" cy="1139210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MARKET OFFERING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04D9C4-2308-400D-B424-C1ADC48E2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Customers needs and wants are fulfilled through </a:t>
            </a:r>
            <a:r>
              <a:rPr lang="en-US" dirty="0">
                <a:solidFill>
                  <a:srgbClr val="C00000"/>
                </a:solidFill>
              </a:rPr>
              <a:t>market offerings </a:t>
            </a:r>
            <a:r>
              <a:rPr lang="en-US" dirty="0"/>
              <a:t>some combination of products, services, information, or experiences offered to a market to satisfy a need or want.</a:t>
            </a:r>
          </a:p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Market offerings= </a:t>
            </a:r>
            <a:r>
              <a:rPr lang="en-US" dirty="0"/>
              <a:t>physical products, services, persons, places, Organizations, information, and idea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Marketing myopia</a:t>
            </a:r>
            <a:r>
              <a:rPr lang="en-US" dirty="0"/>
              <a:t>= the mistake of paying more attention to the specific products a company offers than to the benefits and experiences produced by these products. </a:t>
            </a:r>
          </a:p>
        </p:txBody>
      </p:sp>
    </p:spTree>
    <p:extLst>
      <p:ext uri="{BB962C8B-B14F-4D97-AF65-F5344CB8AC3E}">
        <p14:creationId xmlns:p14="http://schemas.microsoft.com/office/powerpoint/2010/main" val="12892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85271C-D82C-497B-A6D2-8C6FA7A3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796" y="546100"/>
            <a:ext cx="7238704" cy="2142709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MARKET</a:t>
            </a:r>
            <a:r>
              <a:rPr lang="en-US" sz="36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600" b="1" dirty="0">
                <a:solidFill>
                  <a:srgbClr val="203E5F"/>
                </a:solidFill>
              </a:rPr>
              <a:t>VALUE</a:t>
            </a:r>
          </a:p>
        </p:txBody>
      </p:sp>
      <p:pic>
        <p:nvPicPr>
          <p:cNvPr id="4" name="Google Shape;265;p15">
            <a:extLst>
              <a:ext uri="{FF2B5EF4-FFF2-40B4-BE49-F238E27FC236}">
                <a16:creationId xmlns:a16="http://schemas.microsoft.com/office/drawing/2014/main" xmlns="" id="{0A71CCD5-FE3D-44EE-989D-6FBAC8BE30A7}"/>
              </a:ext>
            </a:extLst>
          </p:cNvPr>
          <p:cNvPicPr preferRelativeResize="0"/>
          <p:nvPr/>
        </p:nvPicPr>
        <p:blipFill rotWithShape="1">
          <a:blip r:embed="rId2"/>
          <a:stretch/>
        </p:blipFill>
        <p:spPr>
          <a:xfrm>
            <a:off x="577850" y="1079500"/>
            <a:ext cx="11036300" cy="523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9285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57FF5A-859D-4B94-82D8-254BE124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" y="1569719"/>
            <a:ext cx="2845191" cy="3237579"/>
          </a:xfrm>
        </p:spPr>
        <p:txBody>
          <a:bodyPr>
            <a:normAutofit/>
          </a:bodyPr>
          <a:lstStyle/>
          <a:p>
            <a:r>
              <a:rPr lang="en-US" sz="3800" b="1" dirty="0">
                <a:solidFill>
                  <a:srgbClr val="203E5F"/>
                </a:solidFill>
              </a:rPr>
              <a:t>Customer value driven marketing strategy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0CAE36B8-8816-42A5-8AFB-15DA2B7D5F5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379913" y="687388"/>
          <a:ext cx="7037387" cy="5475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7849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70FF80-AFC3-4197-9026-975DB6A5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0" y="172344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rgbClr val="203E5F"/>
                </a:solidFill>
              </a:rPr>
              <a:t>STP FRAMEWORK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F32D7C3-4D42-4055-A724-DC71227C2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9" y="3423354"/>
            <a:ext cx="4974336" cy="2125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FD1F1FF-3E42-42FC-BFE5-86A91748A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365" y="3393085"/>
            <a:ext cx="4974336" cy="2213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3A0D52E-CF98-4987-881C-D97FAAF487D2}"/>
              </a:ext>
            </a:extLst>
          </p:cNvPr>
          <p:cNvSpPr txBox="1"/>
          <p:nvPr/>
        </p:nvSpPr>
        <p:spPr>
          <a:xfrm rot="10800000" flipH="1" flipV="1">
            <a:off x="871704" y="2251530"/>
            <a:ext cx="10766089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Value proposition </a:t>
            </a:r>
            <a:r>
              <a:rPr lang="en-US" sz="2400" dirty="0"/>
              <a:t>is the set of benefits of values it promises to deliver to customers to satisfy their needs </a:t>
            </a:r>
          </a:p>
        </p:txBody>
      </p:sp>
    </p:spTree>
    <p:extLst>
      <p:ext uri="{BB962C8B-B14F-4D97-AF65-F5344CB8AC3E}">
        <p14:creationId xmlns:p14="http://schemas.microsoft.com/office/powerpoint/2010/main" val="3380409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92E712-BC3D-4365-816A-67B75CA1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30" y="16907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Marketing Management Orientation </a:t>
            </a:r>
          </a:p>
        </p:txBody>
      </p:sp>
      <p:pic>
        <p:nvPicPr>
          <p:cNvPr id="3074" name="Picture 2" descr="Evolution of Marketing Theory - Evolutionary Stages">
            <a:extLst>
              <a:ext uri="{FF2B5EF4-FFF2-40B4-BE49-F238E27FC236}">
                <a16:creationId xmlns:a16="http://schemas.microsoft.com/office/drawing/2014/main" xmlns="" id="{BFFD89EC-2889-4A4F-8335-6AD62571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" y="1314449"/>
            <a:ext cx="7467600" cy="543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xmlns="" id="{752BB2F5-832F-402A-92FC-1D6DE46A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495" y="2378885"/>
            <a:ext cx="649352" cy="60498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xmlns="" id="{78BA7A0F-4413-4AEC-A3D7-1FE49A417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38011" y="3324143"/>
            <a:ext cx="590320" cy="549987"/>
          </a:xfrm>
          <a:prstGeom prst="rect">
            <a:avLst/>
          </a:prstGeom>
        </p:spPr>
      </p:pic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xmlns="" id="{FC1130EB-A9C0-4A2F-A7E7-E0562AAF1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8010" y="4211226"/>
            <a:ext cx="590321" cy="549987"/>
          </a:xfrm>
          <a:prstGeom prst="rect">
            <a:avLst/>
          </a:prstGeom>
        </p:spPr>
      </p:pic>
      <p:pic>
        <p:nvPicPr>
          <p:cNvPr id="5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xmlns="" id="{C4160E47-161E-4FD2-B950-27E271C60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67527" y="5151288"/>
            <a:ext cx="590320" cy="549987"/>
          </a:xfrm>
          <a:prstGeom prst="rect">
            <a:avLst/>
          </a:prstGeom>
        </p:spPr>
      </p:pic>
      <p:pic>
        <p:nvPicPr>
          <p:cNvPr id="8" name="Picture 7">
            <a:hlinkClick r:id="rId11" action="ppaction://hlinksldjump"/>
            <a:extLst>
              <a:ext uri="{FF2B5EF4-FFF2-40B4-BE49-F238E27FC236}">
                <a16:creationId xmlns:a16="http://schemas.microsoft.com/office/drawing/2014/main" xmlns="" id="{456DA73E-46D0-4447-9D1B-D257A18D53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67527" y="6038371"/>
            <a:ext cx="590320" cy="5499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93D55AD-973F-5971-36B4-EF1E86BA2F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79029" y="80808"/>
            <a:ext cx="3014643" cy="1413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C3F5D38-E396-3271-8344-669F22A6CB2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79029" y="1465612"/>
            <a:ext cx="3014643" cy="1413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4E1880A-0FB8-F517-6685-FDA9217ED2B0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860" b="1"/>
          <a:stretch/>
        </p:blipFill>
        <p:spPr>
          <a:xfrm>
            <a:off x="8379028" y="2852961"/>
            <a:ext cx="3014644" cy="1279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 descr="Text&#10;&#10;Description automatically generated">
            <a:extLst>
              <a:ext uri="{FF2B5EF4-FFF2-40B4-BE49-F238E27FC236}">
                <a16:creationId xmlns:a16="http://schemas.microsoft.com/office/drawing/2014/main" xmlns="" id="{2B472C51-7612-C4EC-A68C-E84EB8F5B98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79029" y="4124142"/>
            <a:ext cx="3014643" cy="1569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5FDE432-9520-BDE3-6AA2-555B67DE96E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79028" y="5614191"/>
            <a:ext cx="3014643" cy="1247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436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34" y="364832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Production orientation </a:t>
            </a:r>
            <a:endParaRPr lang="en-US" sz="5400" b="1" kern="1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EC817A9-2FDA-49EE-AF63-215EB5B9C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60" y="2513432"/>
            <a:ext cx="4971703" cy="270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hlinkClick r:id="rId3" action="ppaction://hlinksldjump"/>
            <a:extLst>
              <a:ext uri="{FF2B5EF4-FFF2-40B4-BE49-F238E27FC236}">
                <a16:creationId xmlns:a16="http://schemas.microsoft.com/office/drawing/2014/main" xmlns="" id="{DEF53C25-61A6-4EEF-BF07-0546810BA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513432"/>
            <a:ext cx="2941320" cy="273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3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546F486-1086-4F74-B2B1-44E0156C7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27263"/>
            <a:ext cx="5392738" cy="333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What is The Concept of Product in Marketing - Muzawed">
            <a:hlinkClick r:id="rId3" action="ppaction://hlinksldjump"/>
            <a:extLst>
              <a:ext uri="{FF2B5EF4-FFF2-40B4-BE49-F238E27FC236}">
                <a16:creationId xmlns:a16="http://schemas.microsoft.com/office/drawing/2014/main" xmlns="" id="{75BBC4E3-C31A-4172-AFBF-555757060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2227263"/>
            <a:ext cx="5051425" cy="33369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sz="48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Product orientation </a:t>
            </a:r>
          </a:p>
        </p:txBody>
      </p:sp>
    </p:spTree>
    <p:extLst>
      <p:ext uri="{BB962C8B-B14F-4D97-AF65-F5344CB8AC3E}">
        <p14:creationId xmlns:p14="http://schemas.microsoft.com/office/powerpoint/2010/main" val="124437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9742" y="0"/>
            <a:ext cx="10136075" cy="1350712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b="1" dirty="0">
                <a:solidFill>
                  <a:srgbClr val="203E5F"/>
                </a:solidFill>
              </a:rPr>
              <a:t>Selling orientation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CBACCC4-7868-4023-B8D0-C61150AFF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60" b="1"/>
          <a:stretch/>
        </p:blipFill>
        <p:spPr>
          <a:xfrm>
            <a:off x="996499" y="1677832"/>
            <a:ext cx="6431280" cy="3502335"/>
          </a:xfrm>
          <a:prstGeom prst="rect">
            <a:avLst/>
          </a:prstGeom>
          <a:effectLst/>
        </p:spPr>
      </p:pic>
      <p:pic>
        <p:nvPicPr>
          <p:cNvPr id="6" name="Picture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D46DEE0E-117C-4418-B0AA-F14E8923B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5809" y="1961534"/>
            <a:ext cx="3502335" cy="350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148" y="235216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rgbClr val="203E5F"/>
                </a:solidFill>
              </a:rPr>
              <a:t>Marketing orientation </a:t>
            </a:r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3E1E72B1-B064-4E85-8D39-DA96F417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48" y="1803400"/>
            <a:ext cx="5456852" cy="3817397"/>
          </a:xfrm>
          <a:prstGeom prst="rect">
            <a:avLst/>
          </a:prstGeom>
        </p:spPr>
      </p:pic>
      <p:pic>
        <p:nvPicPr>
          <p:cNvPr id="11" name="Picture 10" descr="A hand holding a pen&#10;&#10;Description automatically generated with low confidence">
            <a:hlinkClick r:id="rId3" action="ppaction://hlinksldjump"/>
            <a:extLst>
              <a:ext uri="{FF2B5EF4-FFF2-40B4-BE49-F238E27FC236}">
                <a16:creationId xmlns:a16="http://schemas.microsoft.com/office/drawing/2014/main" xmlns="" id="{E41CC1AF-508A-48CF-8E86-09B0E5941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516" y="1803401"/>
            <a:ext cx="4974336" cy="374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80" y="156973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rgbClr val="203E5F"/>
                </a:solidFill>
              </a:rPr>
              <a:t>Societal orientation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9320A68-23DE-4A71-AECD-C88ED1F10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18" y="1854200"/>
            <a:ext cx="6128882" cy="3933827"/>
          </a:xfrm>
          <a:prstGeom prst="rect">
            <a:avLst/>
          </a:prstGeom>
        </p:spPr>
      </p:pic>
      <p:pic>
        <p:nvPicPr>
          <p:cNvPr id="2050" name="Picture 2" descr="Societal Marketing Concept: Definition, Advantages, Examples">
            <a:hlinkClick r:id="rId3" action="ppaction://hlinksldjump"/>
            <a:extLst>
              <a:ext uri="{FF2B5EF4-FFF2-40B4-BE49-F238E27FC236}">
                <a16:creationId xmlns:a16="http://schemas.microsoft.com/office/drawing/2014/main" xmlns="" id="{BE7CB927-699B-4D4B-BEC1-4C943577F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1803" y="1854200"/>
            <a:ext cx="4074059" cy="393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32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58AEC555-3BFA-4DF3-AD65-EA36CE0F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</a:rPr>
              <a:t>EVOLUTION OF MARKETING</a:t>
            </a:r>
          </a:p>
        </p:txBody>
      </p:sp>
      <p:graphicFrame>
        <p:nvGraphicFramePr>
          <p:cNvPr id="3" name="Google Shape;258;p14">
            <a:extLst>
              <a:ext uri="{FF2B5EF4-FFF2-40B4-BE49-F238E27FC236}">
                <a16:creationId xmlns:a16="http://schemas.microsoft.com/office/drawing/2014/main" xmlns="" id="{9839A07A-2BB1-48FF-B6F2-45150C525AAD}"/>
              </a:ext>
            </a:extLst>
          </p:cNvPr>
          <p:cNvGraphicFramePr/>
          <p:nvPr/>
        </p:nvGraphicFramePr>
        <p:xfrm>
          <a:off x="4777316" y="1032492"/>
          <a:ext cx="6780701" cy="4790689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7089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717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43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Orientation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Key Ideas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  <a:tabLst/>
                        <a:defRPr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Tahoma"/>
                        </a:rPr>
                        <a:t>Production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efficiency of internal operations – 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if we make it, they will buy it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233560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Arial"/>
                        </a:rPr>
                        <a:t>Product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Arial"/>
                          <a:cs typeface="Arial"/>
                          <a:sym typeface="Arial"/>
                        </a:rPr>
                        <a:t>Is the view that an ideal product can be produced that will have all the features any potential customer might want.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4116694"/>
                  </a:ext>
                </a:extLst>
              </a:tr>
              <a:tr h="66723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Sales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aggressive sales techniques and believe that high sales result in high profits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6394115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Marketing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wants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while meeting objectives - if they will buy it, we will make it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4516436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Societal 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wants while enhancing individual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societal well-being.  I.e.- using recyclables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7087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712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D4D3EC2-8E19-4592-A389-344FE57C6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75138"/>
            <a:ext cx="10905066" cy="370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1D352F-9864-498D-838B-528D958F191C}"/>
              </a:ext>
            </a:extLst>
          </p:cNvPr>
          <p:cNvSpPr txBox="1"/>
          <p:nvPr/>
        </p:nvSpPr>
        <p:spPr>
          <a:xfrm>
            <a:off x="2730500" y="596900"/>
            <a:ext cx="5669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</a:rPr>
              <a:t>SELLING VS. MARKETING CONCEPTS</a:t>
            </a:r>
          </a:p>
        </p:txBody>
      </p:sp>
    </p:spTree>
    <p:extLst>
      <p:ext uri="{BB962C8B-B14F-4D97-AF65-F5344CB8AC3E}">
        <p14:creationId xmlns:p14="http://schemas.microsoft.com/office/powerpoint/2010/main" val="55555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291A36-6A7F-4983-8461-86636DEA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914" y="2074363"/>
            <a:ext cx="2752354" cy="2709275"/>
          </a:xfrm>
          <a:prstGeom prst="rect">
            <a:avLst/>
          </a:prstGeom>
          <a:solidFill>
            <a:schemeClr val="accent1"/>
          </a:solidFill>
          <a:ln w="174625" cmpd="thinThick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TO WANT ERA DOES THIS FAMOUS QUOTE BELONGS TO?</a:t>
            </a:r>
          </a:p>
        </p:txBody>
      </p:sp>
      <p:pic>
        <p:nvPicPr>
          <p:cNvPr id="4098" name="Picture 2" descr="Henry Ford quote: Any customer can have a car painted any colour that...">
            <a:extLst>
              <a:ext uri="{FF2B5EF4-FFF2-40B4-BE49-F238E27FC236}">
                <a16:creationId xmlns:a16="http://schemas.microsoft.com/office/drawing/2014/main" xmlns="" id="{B2BD8EA9-6D7F-4955-83E0-17C6060C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0665" y="1826817"/>
            <a:ext cx="6804078" cy="32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: 8 Points 2">
            <a:extLst>
              <a:ext uri="{FF2B5EF4-FFF2-40B4-BE49-F238E27FC236}">
                <a16:creationId xmlns:a16="http://schemas.microsoft.com/office/drawing/2014/main" xmlns="" id="{8AF0EE44-5040-49B2-86BA-086E91F8FBA2}"/>
              </a:ext>
            </a:extLst>
          </p:cNvPr>
          <p:cNvSpPr/>
          <p:nvPr/>
        </p:nvSpPr>
        <p:spPr>
          <a:xfrm>
            <a:off x="7287905" y="2947917"/>
            <a:ext cx="3725839" cy="309804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PRODUCTION ERA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9F04B3F-F7FB-41A0-874F-F1D498442743}"/>
              </a:ext>
            </a:extLst>
          </p:cNvPr>
          <p:cNvSpPr/>
          <p:nvPr/>
        </p:nvSpPr>
        <p:spPr>
          <a:xfrm>
            <a:off x="2906973" y="572118"/>
            <a:ext cx="5472752" cy="6277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203E5F"/>
                </a:solidFill>
              </a:rPr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358650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0733E7F9-37D4-47B0-BD7A-1F1C18CAB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150" y="643467"/>
            <a:ext cx="458121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17947AC-68E6-4EC0-B69C-2082308E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368" y="2250891"/>
            <a:ext cx="5291667" cy="3963642"/>
          </a:xfrm>
          <a:prstGeom prst="rect">
            <a:avLst/>
          </a:prstGeom>
        </p:spPr>
      </p:pic>
      <p:sp>
        <p:nvSpPr>
          <p:cNvPr id="4" name="Explosion: 8 Points 3">
            <a:extLst>
              <a:ext uri="{FF2B5EF4-FFF2-40B4-BE49-F238E27FC236}">
                <a16:creationId xmlns:a16="http://schemas.microsoft.com/office/drawing/2014/main" xmlns="" id="{69CA4D05-D602-4ED5-9ACF-8CE87760A10E}"/>
              </a:ext>
            </a:extLst>
          </p:cNvPr>
          <p:cNvSpPr/>
          <p:nvPr/>
        </p:nvSpPr>
        <p:spPr>
          <a:xfrm>
            <a:off x="6410634" y="643467"/>
            <a:ext cx="4100051" cy="272845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WHAT IS THE MARKETING CONCEPT THAT THIS BRAND FOLLOWS</a:t>
            </a:r>
            <a:r>
              <a:rPr lang="en-US" sz="1800" b="1" dirty="0">
                <a:solidFill>
                  <a:srgbClr val="FFFFFF"/>
                </a:solidFill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27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8EC232-E25C-44A5-97CD-4911AA907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rgbClr val="203E5F"/>
                </a:solidFill>
              </a:rPr>
              <a:t>THE MARKETING MIX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1A5C6687-C8AE-4891-9552-E2533BA26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07" y="2426818"/>
            <a:ext cx="3997637" cy="3997637"/>
          </a:xfrm>
          <a:prstGeom prst="rect">
            <a:avLst/>
          </a:prstGeom>
        </p:spPr>
      </p:pic>
      <p:pic>
        <p:nvPicPr>
          <p:cNvPr id="6146" name="Picture 2" descr="Articles Junction: 4 P's of Marketing Mix - Elements of Marketing Mix -  Definition">
            <a:extLst>
              <a:ext uri="{FF2B5EF4-FFF2-40B4-BE49-F238E27FC236}">
                <a16:creationId xmlns:a16="http://schemas.microsoft.com/office/drawing/2014/main" xmlns="" id="{B2188426-3B16-49D3-9B31-8BDFEBB5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5073" y="2469742"/>
            <a:ext cx="5455917" cy="391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DFF1B84-486F-4481-AC6F-CF1BF87F96A4}"/>
              </a:ext>
            </a:extLst>
          </p:cNvPr>
          <p:cNvSpPr txBox="1"/>
          <p:nvPr/>
        </p:nvSpPr>
        <p:spPr>
          <a:xfrm>
            <a:off x="8102991" y="5641144"/>
            <a:ext cx="2124221" cy="2831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505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D8C100-2219-4F74-8FE0-F0E9E8A0A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005" y="281698"/>
            <a:ext cx="8528713" cy="1325563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THE MARKETING MIX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AC19D7-5D36-4074-B80E-DCEEC2EDC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“Barbara Kahn” definition of 4Ps</a:t>
            </a:r>
          </a:p>
          <a:p>
            <a:r>
              <a:rPr lang="en-US" dirty="0"/>
              <a:t>PRODUCT = What the SELLER puts into the exchange</a:t>
            </a:r>
          </a:p>
          <a:p>
            <a:r>
              <a:rPr lang="en-US" dirty="0"/>
              <a:t>PRICE= What the BUYER puts into the exchange</a:t>
            </a:r>
          </a:p>
          <a:p>
            <a:r>
              <a:rPr lang="en-US" dirty="0"/>
              <a:t>PROMOTION= The way the seller communicates the benefits about that product to the buyer</a:t>
            </a:r>
          </a:p>
          <a:p>
            <a:r>
              <a:rPr lang="en-US" dirty="0"/>
              <a:t>PLACE= The way the seller delivers the product to the customer</a:t>
            </a:r>
          </a:p>
        </p:txBody>
      </p:sp>
    </p:spTree>
    <p:extLst>
      <p:ext uri="{BB962C8B-B14F-4D97-AF65-F5344CB8AC3E}">
        <p14:creationId xmlns:p14="http://schemas.microsoft.com/office/powerpoint/2010/main" val="3186723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DE9DC1D-E119-4520-ABB5-417A43550AEE}"/>
              </a:ext>
            </a:extLst>
          </p:cNvPr>
          <p:cNvSpPr txBox="1"/>
          <p:nvPr/>
        </p:nvSpPr>
        <p:spPr>
          <a:xfrm>
            <a:off x="2562367" y="545489"/>
            <a:ext cx="6663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u="none" dirty="0">
                <a:solidFill>
                  <a:srgbClr val="203E5F"/>
                </a:solidFill>
                <a:latin typeface="Calibri"/>
                <a:ea typeface="Calibri"/>
                <a:cs typeface="Calibri"/>
                <a:sym typeface="Calibri"/>
              </a:rPr>
              <a:t>Marketing Mix and the Customer</a:t>
            </a:r>
            <a:endParaRPr lang="en-US" sz="3600" dirty="0">
              <a:solidFill>
                <a:srgbClr val="203E5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AFBF199-B72F-4C97-962B-FFC810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505" y="1885144"/>
            <a:ext cx="8272989" cy="370668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203E5F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xmlns="" id="{6B7FE998-B39C-4E11-B2B7-7377D525DB5F}"/>
              </a:ext>
            </a:extLst>
          </p:cNvPr>
          <p:cNvGraphicFramePr/>
          <p:nvPr/>
        </p:nvGraphicFramePr>
        <p:xfrm>
          <a:off x="1624083" y="1552576"/>
          <a:ext cx="10213785" cy="44570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Product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Promotion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Place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Price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Is there a demand for the product or service?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How to make the product appeal to consumer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Packaging includes the design, color, size, and brand names</a:t>
                      </a:r>
                      <a:endParaRPr/>
                    </a:p>
                    <a:p>
                      <a:pPr marL="342900" marR="0" lvl="0" indent="-215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Making customers aware of a product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Advertising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Coupons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Rebates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Sales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Free give aways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Publicity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Distribution is getting the right product to the right place at the right time in the right amount and in the right condition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Storage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Warehousing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Transporting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How much are customers willing to pay?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Is the price competitive with other products?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Can the company make a profit?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0727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BEF84C-F53B-4A13-AD5E-DC9C6D2E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DISTRIBUTION</a:t>
            </a:r>
          </a:p>
        </p:txBody>
      </p:sp>
      <p:pic>
        <p:nvPicPr>
          <p:cNvPr id="7174" name="Picture 6" descr="Jarir Bookstore opens in Medina Airport - Mubasher Info">
            <a:extLst>
              <a:ext uri="{FF2B5EF4-FFF2-40B4-BE49-F238E27FC236}">
                <a16:creationId xmlns:a16="http://schemas.microsoft.com/office/drawing/2014/main" xmlns="" id="{A29CC68F-D833-4BA0-82A7-3FB2C2E6BE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307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tra Stores (@eXtraStores) / Twitter">
            <a:extLst>
              <a:ext uri="{FF2B5EF4-FFF2-40B4-BE49-F238E27FC236}">
                <a16:creationId xmlns:a16="http://schemas.microsoft.com/office/drawing/2014/main" xmlns="" id="{A82F0DD1-7EDB-49E5-A891-F2FC5C363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r="11115" b="2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store with shelves of products&#10;&#10;Description automatically generated with low confidence">
            <a:extLst>
              <a:ext uri="{FF2B5EF4-FFF2-40B4-BE49-F238E27FC236}">
                <a16:creationId xmlns:a16="http://schemas.microsoft.com/office/drawing/2014/main" xmlns="" id="{9D1BCE54-FE4C-4514-B106-F65C0CA14B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46" r="23654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pic>
        <p:nvPicPr>
          <p:cNvPr id="7170" name="Picture 2" descr="Apple Store Ksa (@AppleStoreKSA) / Twitter">
            <a:extLst>
              <a:ext uri="{FF2B5EF4-FFF2-40B4-BE49-F238E27FC236}">
                <a16:creationId xmlns:a16="http://schemas.microsoft.com/office/drawing/2014/main" xmlns="" id="{FA1E8719-6809-4943-AB25-B63F2718A9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2" r="3140" b="-2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21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BFCF61-C848-4BBF-90D8-D7D6EFE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79" y="161368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PRODUCT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1128A3E-BFAE-48D1-8D14-E5D8DFF7B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424" y="643467"/>
            <a:ext cx="4703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768BFA4-3326-4200-B41F-2E68A6BD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213" y="481014"/>
            <a:ext cx="3294950" cy="52395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13D6E0-C16C-4BCA-962E-B1CE181F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344" y="4005072"/>
            <a:ext cx="4032504" cy="2276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33679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9709DB-C65C-44A1-B0A9-F121ED6BF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1274" y="1031716"/>
            <a:ext cx="2929426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PROMOTION</a:t>
            </a:r>
          </a:p>
        </p:txBody>
      </p:sp>
      <p:pic>
        <p:nvPicPr>
          <p:cNvPr id="4" name="Introducing iPhone 13 Pro _ Apple">
            <a:hlinkClick r:id="" action="ppaction://media"/>
            <a:extLst>
              <a:ext uri="{FF2B5EF4-FFF2-40B4-BE49-F238E27FC236}">
                <a16:creationId xmlns:a16="http://schemas.microsoft.com/office/drawing/2014/main" xmlns="" id="{46E3297D-FD35-4039-ACEE-9C19C2AC4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228" y="484631"/>
            <a:ext cx="8015268" cy="534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2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04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xmlns="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xmlns="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xmlns="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xmlns="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xmlns="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xmlns="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xmlns="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xmlns="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xmlns="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xmlns="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xmlns="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xmlns="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xmlns="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xmlns="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xmlns="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xmlns="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xmlns="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xmlns="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xmlns="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xmlns="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xmlns="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xmlns="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9" name="Picture 2" descr="Apple (@Apple) / X">
            <a:extLst>
              <a:ext uri="{FF2B5EF4-FFF2-40B4-BE49-F238E27FC236}">
                <a16:creationId xmlns:a16="http://schemas.microsoft.com/office/drawing/2014/main" xmlns="" id="{AC76FFC2-5269-533C-517B-AFBE012AD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409" y="623117"/>
            <a:ext cx="5611765" cy="561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9430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9C5EEB-E1AC-4CEE-98E2-01F95611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1"/>
              <a:t>The marketing mix for non-for-profit organizations</a:t>
            </a:r>
          </a:p>
        </p:txBody>
      </p:sp>
      <p:pic>
        <p:nvPicPr>
          <p:cNvPr id="1026" name="Picture 2" descr="الصحة» تنظم حملة للتبرع بالدم بمناسبة اليوم العالمي - أخبار السعودية |  صحيفة عكاظ">
            <a:extLst>
              <a:ext uri="{FF2B5EF4-FFF2-40B4-BE49-F238E27FC236}">
                <a16:creationId xmlns:a16="http://schemas.microsoft.com/office/drawing/2014/main" xmlns="" id="{B25DD976-275C-4A3C-98FE-7D43748C0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0" y="10"/>
            <a:ext cx="7034981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xmlns="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xmlns="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xmlns="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xmlns="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xmlns="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xmlns="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xmlns="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xmlns="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xmlns="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xmlns="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xmlns="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xmlns="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xmlns="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xmlns="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xmlns="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xmlns="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xmlns="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xmlns="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xmlns="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xmlns="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xmlns="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xmlns="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2215686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97C46C-F6A6-4F19-A091-421A0DD20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093" y="2085766"/>
            <a:ext cx="6006192" cy="701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PRODUCT</a:t>
            </a:r>
            <a:r>
              <a:rPr lang="en-US" sz="4800" dirty="0">
                <a:solidFill>
                  <a:srgbClr val="404B54"/>
                </a:solidFill>
              </a:rPr>
              <a:t>=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71CC69B-AD54-43F4-93F5-DD87E1A36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1410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07CAF81-8CAB-4765-B004-3D6A6628CF46}"/>
              </a:ext>
            </a:extLst>
          </p:cNvPr>
          <p:cNvSpPr txBox="1"/>
          <p:nvPr/>
        </p:nvSpPr>
        <p:spPr>
          <a:xfrm>
            <a:off x="1055946" y="2787445"/>
            <a:ext cx="664373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C00000"/>
                </a:solidFill>
              </a:rPr>
              <a:t>IDEA</a:t>
            </a:r>
            <a:r>
              <a:rPr lang="en-US" sz="4400" dirty="0">
                <a:solidFill>
                  <a:srgbClr val="404B54"/>
                </a:solidFill>
              </a:rPr>
              <a:t> “Feel good about yourself, you're going to help save lives”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369572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02" y="2572006"/>
            <a:ext cx="3438832" cy="1065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rgbClr val="0070C0"/>
                </a:solidFill>
              </a:rPr>
              <a:t>PRICE =</a:t>
            </a:r>
            <a:endParaRPr lang="en-US" sz="6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FE5C6A9-D79D-4973-AEF4-F709D0FA1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515" y="1549012"/>
            <a:ext cx="1676400" cy="2733675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DAC34D4E-FC0F-6099-9658-B0008DE43B7B}"/>
              </a:ext>
            </a:extLst>
          </p:cNvPr>
          <p:cNvSpPr txBox="1">
            <a:spLocks/>
          </p:cNvSpPr>
          <p:nvPr/>
        </p:nvSpPr>
        <p:spPr>
          <a:xfrm>
            <a:off x="5353301" y="2341165"/>
            <a:ext cx="6243613" cy="1295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6000" dirty="0">
                <a:solidFill>
                  <a:srgbClr val="0070C0"/>
                </a:solidFill>
              </a:rPr>
              <a:t>PLACE =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560DEAE-805D-0820-AF23-3D5485E98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2028" y="1144094"/>
            <a:ext cx="3512457" cy="1960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3E3221A-1529-6308-1B1C-FBF96A694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028" y="3347292"/>
            <a:ext cx="3638272" cy="2725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41959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5B1628-1AA8-4424-95A4-BFD6B1A0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46" y="1655930"/>
            <a:ext cx="4208656" cy="15117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E03924-00F5-418A-B1F4-4456D88D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4013165"/>
            <a:ext cx="4204012" cy="22057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kern="1200" dirty="0">
                <a:latin typeface="+mn-lt"/>
                <a:ea typeface="+mn-ea"/>
                <a:cs typeface="+mn-cs"/>
              </a:rPr>
              <a:t>the way they communicate the benefits of giving blood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1592AC6-BB9A-402E-A202-B3A77FA8D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657" y="640080"/>
            <a:ext cx="3928155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37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76B70E-EFF0-4FE9-8D35-502B9BD9A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567" y="269432"/>
            <a:ext cx="8621233" cy="1325563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To sum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E3F914B-1D24-4BEF-942C-1603340F2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product can be:</a:t>
            </a:r>
          </a:p>
          <a:p>
            <a:pPr lvl="1"/>
            <a:r>
              <a:rPr lang="en-US" dirty="0"/>
              <a:t>Tangible (Goods)</a:t>
            </a:r>
          </a:p>
          <a:p>
            <a:pPr lvl="1"/>
            <a:r>
              <a:rPr lang="en-US" dirty="0"/>
              <a:t>Intangible (Service)</a:t>
            </a:r>
          </a:p>
          <a:p>
            <a:pPr lvl="1"/>
            <a:r>
              <a:rPr lang="en-US" dirty="0"/>
              <a:t>Place</a:t>
            </a:r>
          </a:p>
          <a:p>
            <a:pPr lvl="1"/>
            <a:r>
              <a:rPr lang="en-US" dirty="0"/>
              <a:t>Person</a:t>
            </a:r>
          </a:p>
          <a:p>
            <a:pPr lvl="1"/>
            <a:r>
              <a:rPr lang="en-US" dirty="0"/>
              <a:t>Idea</a:t>
            </a:r>
          </a:p>
          <a:p>
            <a:pPr lvl="1"/>
            <a:r>
              <a:rPr lang="en-US" dirty="0"/>
              <a:t>App </a:t>
            </a:r>
          </a:p>
          <a:p>
            <a:pPr lvl="1"/>
            <a:r>
              <a:rPr lang="en-US" dirty="0"/>
              <a:t>….</a:t>
            </a:r>
          </a:p>
          <a:p>
            <a:pPr lvl="1"/>
            <a:endParaRPr lang="en-US" dirty="0"/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Anything that satisfies customers’ needs and wants</a:t>
            </a:r>
          </a:p>
        </p:txBody>
      </p:sp>
    </p:spTree>
    <p:extLst>
      <p:ext uri="{BB962C8B-B14F-4D97-AF65-F5344CB8AC3E}">
        <p14:creationId xmlns:p14="http://schemas.microsoft.com/office/powerpoint/2010/main" val="209518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Controllable Vs. Uncontrollable Factors </a:t>
            </a:r>
            <a:endParaRPr lang="en-US" sz="3600" dirty="0">
              <a:solidFill>
                <a:srgbClr val="203E5F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2CAF27A-F398-40F1-94A1-55940058C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580" y="1539883"/>
            <a:ext cx="9462379" cy="823912"/>
          </a:xfrm>
        </p:spPr>
        <p:txBody>
          <a:bodyPr/>
          <a:lstStyle/>
          <a:p>
            <a:r>
              <a:rPr lang="en-US" sz="2400" b="1" i="1" u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CONTROLLABLE FACTORS AFFECTING MARKETING DECISIONS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xmlns="" id="{C4B65F78-59BD-46C9-A56E-2751FDC6CDDB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-555371" y="5918793"/>
            <a:ext cx="345373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cs typeface="Arial"/>
                <a:sym typeface="Times"/>
              </a:rPr>
              <a:t>the “arrow”</a:t>
            </a:r>
            <a:endParaRPr lang="en-US" sz="1800" b="1" dirty="0">
              <a:solidFill>
                <a:schemeClr val="dk1"/>
              </a:solidFill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BAA494D-4359-4C2E-AE07-6CB051269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24" y="2793317"/>
            <a:ext cx="4787684" cy="3037586"/>
          </a:xfrm>
          <a:prstGeom prst="rect">
            <a:avLst/>
          </a:prstGeom>
        </p:spPr>
      </p:pic>
      <p:grpSp>
        <p:nvGrpSpPr>
          <p:cNvPr id="5" name="Google Shape;301;p20">
            <a:extLst>
              <a:ext uri="{FF2B5EF4-FFF2-40B4-BE49-F238E27FC236}">
                <a16:creationId xmlns:a16="http://schemas.microsoft.com/office/drawing/2014/main" xmlns="" id="{AF3B9968-5F72-8E95-D5BE-8EF78FE89A0D}"/>
              </a:ext>
            </a:extLst>
          </p:cNvPr>
          <p:cNvGrpSpPr/>
          <p:nvPr/>
        </p:nvGrpSpPr>
        <p:grpSpPr>
          <a:xfrm>
            <a:off x="6317955" y="2686216"/>
            <a:ext cx="5611150" cy="3169903"/>
            <a:chOff x="-350" y="856"/>
            <a:chExt cx="6513" cy="3006"/>
          </a:xfrm>
        </p:grpSpPr>
        <p:sp>
          <p:nvSpPr>
            <p:cNvPr id="6" name="Google Shape;302;p20">
              <a:extLst>
                <a:ext uri="{FF2B5EF4-FFF2-40B4-BE49-F238E27FC236}">
                  <a16:creationId xmlns:a16="http://schemas.microsoft.com/office/drawing/2014/main" xmlns="" id="{91F947DA-2F55-9213-F450-D61DF4E1F674}"/>
                </a:ext>
              </a:extLst>
            </p:cNvPr>
            <p:cNvSpPr txBox="1"/>
            <p:nvPr/>
          </p:nvSpPr>
          <p:spPr>
            <a:xfrm>
              <a:off x="1290" y="1305"/>
              <a:ext cx="2359" cy="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" name="Google Shape;303;p20">
              <a:extLst>
                <a:ext uri="{FF2B5EF4-FFF2-40B4-BE49-F238E27FC236}">
                  <a16:creationId xmlns:a16="http://schemas.microsoft.com/office/drawing/2014/main" xmlns="" id="{43046E42-6680-1591-D1D2-239D0B908ED0}"/>
                </a:ext>
              </a:extLst>
            </p:cNvPr>
            <p:cNvSpPr txBox="1"/>
            <p:nvPr/>
          </p:nvSpPr>
          <p:spPr>
            <a:xfrm>
              <a:off x="288" y="856"/>
              <a:ext cx="1994" cy="350"/>
            </a:xfrm>
            <a:prstGeom prst="rect">
              <a:avLst/>
            </a:prstGeom>
            <a:solidFill>
              <a:srgbClr val="CADBFE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Social</a:t>
              </a:r>
              <a:endParaRPr dirty="0"/>
            </a:p>
          </p:txBody>
        </p:sp>
        <p:sp>
          <p:nvSpPr>
            <p:cNvPr id="8" name="Google Shape;304;p20">
              <a:extLst>
                <a:ext uri="{FF2B5EF4-FFF2-40B4-BE49-F238E27FC236}">
                  <a16:creationId xmlns:a16="http://schemas.microsoft.com/office/drawing/2014/main" xmlns="" id="{F2A163B2-272E-99E0-A2DE-D6F362D7B22C}"/>
                </a:ext>
              </a:extLst>
            </p:cNvPr>
            <p:cNvSpPr txBox="1"/>
            <p:nvPr/>
          </p:nvSpPr>
          <p:spPr>
            <a:xfrm>
              <a:off x="971" y="1325"/>
              <a:ext cx="1994" cy="351"/>
            </a:xfrm>
            <a:prstGeom prst="rect">
              <a:avLst/>
            </a:prstGeom>
            <a:solidFill>
              <a:srgbClr val="33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Natural</a:t>
              </a:r>
              <a:endParaRPr dirty="0"/>
            </a:p>
          </p:txBody>
        </p:sp>
        <p:sp>
          <p:nvSpPr>
            <p:cNvPr id="9" name="Google Shape;305;p20">
              <a:extLst>
                <a:ext uri="{FF2B5EF4-FFF2-40B4-BE49-F238E27FC236}">
                  <a16:creationId xmlns:a16="http://schemas.microsoft.com/office/drawing/2014/main" xmlns="" id="{35620563-D191-7D4F-8A7B-E66E4BF4515F}"/>
                </a:ext>
              </a:extLst>
            </p:cNvPr>
            <p:cNvSpPr txBox="1"/>
            <p:nvPr/>
          </p:nvSpPr>
          <p:spPr>
            <a:xfrm>
              <a:off x="1846" y="1884"/>
              <a:ext cx="1994" cy="351"/>
            </a:xfrm>
            <a:prstGeom prst="rect">
              <a:avLst/>
            </a:prstGeom>
            <a:solidFill>
              <a:srgbClr val="FDDBA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</a:t>
              </a:r>
              <a:endParaRPr dirty="0"/>
            </a:p>
          </p:txBody>
        </p:sp>
        <p:sp>
          <p:nvSpPr>
            <p:cNvPr id="10" name="Google Shape;306;p20">
              <a:extLst>
                <a:ext uri="{FF2B5EF4-FFF2-40B4-BE49-F238E27FC236}">
                  <a16:creationId xmlns:a16="http://schemas.microsoft.com/office/drawing/2014/main" xmlns="" id="{C7967E2D-B2EB-3A90-1478-59B492470D53}"/>
                </a:ext>
              </a:extLst>
            </p:cNvPr>
            <p:cNvSpPr txBox="1"/>
            <p:nvPr/>
          </p:nvSpPr>
          <p:spPr>
            <a:xfrm>
              <a:off x="2579" y="2397"/>
              <a:ext cx="1991" cy="350"/>
            </a:xfrm>
            <a:prstGeom prst="rect">
              <a:avLst/>
            </a:prstGeom>
            <a:solidFill>
              <a:srgbClr val="FF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Technologic</a:t>
              </a:r>
              <a:endParaRPr/>
            </a:p>
          </p:txBody>
        </p:sp>
        <p:sp>
          <p:nvSpPr>
            <p:cNvPr id="11" name="Google Shape;307;p20">
              <a:extLst>
                <a:ext uri="{FF2B5EF4-FFF2-40B4-BE49-F238E27FC236}">
                  <a16:creationId xmlns:a16="http://schemas.microsoft.com/office/drawing/2014/main" xmlns="" id="{10DB91A7-E674-695C-2B11-914C697AFC27}"/>
                </a:ext>
              </a:extLst>
            </p:cNvPr>
            <p:cNvSpPr txBox="1"/>
            <p:nvPr/>
          </p:nvSpPr>
          <p:spPr>
            <a:xfrm>
              <a:off x="2965" y="2904"/>
              <a:ext cx="3198" cy="351"/>
            </a:xfrm>
            <a:prstGeom prst="rect">
              <a:avLst/>
            </a:prstGeom>
            <a:solidFill>
              <a:srgbClr val="99FF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Political and Legal</a:t>
              </a:r>
              <a:endParaRPr dirty="0"/>
            </a:p>
          </p:txBody>
        </p:sp>
        <p:sp>
          <p:nvSpPr>
            <p:cNvPr id="12" name="Google Shape;308;p20">
              <a:extLst>
                <a:ext uri="{FF2B5EF4-FFF2-40B4-BE49-F238E27FC236}">
                  <a16:creationId xmlns:a16="http://schemas.microsoft.com/office/drawing/2014/main" xmlns="" id="{AB7E54F3-6672-537F-FDEC-A15BA226FE43}"/>
                </a:ext>
              </a:extLst>
            </p:cNvPr>
            <p:cNvSpPr txBox="1"/>
            <p:nvPr/>
          </p:nvSpPr>
          <p:spPr>
            <a:xfrm>
              <a:off x="3639" y="3447"/>
              <a:ext cx="1994" cy="351"/>
            </a:xfrm>
            <a:prstGeom prst="rect">
              <a:avLst/>
            </a:prstGeom>
            <a:solidFill>
              <a:srgbClr val="EB7F82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Competitive</a:t>
              </a:r>
              <a:endParaRPr dirty="0"/>
            </a:p>
          </p:txBody>
        </p:sp>
        <p:sp>
          <p:nvSpPr>
            <p:cNvPr id="13" name="Google Shape;309;p20">
              <a:extLst>
                <a:ext uri="{FF2B5EF4-FFF2-40B4-BE49-F238E27FC236}">
                  <a16:creationId xmlns:a16="http://schemas.microsoft.com/office/drawing/2014/main" xmlns="" id="{E561C157-98DB-30D6-B704-E5CAB0C94EBB}"/>
                </a:ext>
              </a:extLst>
            </p:cNvPr>
            <p:cNvSpPr/>
            <p:nvPr/>
          </p:nvSpPr>
          <p:spPr>
            <a:xfrm>
              <a:off x="-350" y="886"/>
              <a:ext cx="3860" cy="2976"/>
            </a:xfrm>
            <a:prstGeom prst="rtTriangle">
              <a:avLst/>
            </a:prstGeom>
            <a:solidFill>
              <a:srgbClr val="DDDDD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External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Environmental 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Factor</a:t>
              </a:r>
              <a:r>
                <a:rPr lang="en-US" sz="2000" b="1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8CDB290-EDAF-B9C0-9FF7-983E48D151F7}"/>
              </a:ext>
            </a:extLst>
          </p:cNvPr>
          <p:cNvSpPr txBox="1"/>
          <p:nvPr/>
        </p:nvSpPr>
        <p:spPr>
          <a:xfrm>
            <a:off x="6317955" y="6089609"/>
            <a:ext cx="64963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18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Helps identify market opportunities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8128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CAD5692-9249-40DE-B997-B7E7623A55FC}"/>
              </a:ext>
            </a:extLst>
          </p:cNvPr>
          <p:cNvSpPr txBox="1"/>
          <p:nvPr/>
        </p:nvSpPr>
        <p:spPr>
          <a:xfrm>
            <a:off x="739771" y="-142709"/>
            <a:ext cx="10966458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i="1" u="none" dirty="0">
                <a:solidFill>
                  <a:srgbClr val="203E5F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3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80" name="Google Shape;377;p30">
            <a:extLst>
              <a:ext uri="{FF2B5EF4-FFF2-40B4-BE49-F238E27FC236}">
                <a16:creationId xmlns:a16="http://schemas.microsoft.com/office/drawing/2014/main" xmlns="" id="{2EF88BF3-B614-4D1E-A0DE-F9B3058918B1}"/>
              </a:ext>
            </a:extLst>
          </p:cNvPr>
          <p:cNvGraphicFramePr/>
          <p:nvPr/>
        </p:nvGraphicFramePr>
        <p:xfrm>
          <a:off x="4942369" y="2246671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39F7E8C-6471-4A4C-983B-770238F11E89}"/>
              </a:ext>
            </a:extLst>
          </p:cNvPr>
          <p:cNvSpPr txBox="1"/>
          <p:nvPr/>
        </p:nvSpPr>
        <p:spPr>
          <a:xfrm>
            <a:off x="6588105" y="1512160"/>
            <a:ext cx="62164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Organizational buyers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ECF2EFC-0926-4DEC-BE24-626B65CEF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285" y="1773770"/>
            <a:ext cx="4630649" cy="3889611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26052A9-B74E-49FA-94B8-21D534FAD26D}"/>
              </a:ext>
            </a:extLst>
          </p:cNvPr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Consumers are individuals who buy products and services for personal consumption. </a:t>
            </a:r>
            <a:endParaRPr lang="en-US" sz="2000" b="1" i="1" u="sng" dirty="0">
              <a:sym typeface="Libre Baskerville"/>
            </a:endParaRPr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An understanding of customers can only be obtained by answering the following questions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Who is important in the buying decision?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How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What are their choice criteria?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Where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When do they buy?</a:t>
            </a:r>
            <a:endParaRPr lang="en-US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CAEBDEB-05C2-4A8E-BFEC-5E2F0DE17F9C}"/>
              </a:ext>
            </a:extLst>
          </p:cNvPr>
          <p:cNvSpPr txBox="1"/>
          <p:nvPr/>
        </p:nvSpPr>
        <p:spPr>
          <a:xfrm>
            <a:off x="5975556" y="1564960"/>
            <a:ext cx="6216444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en-US" sz="2800" b="1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Consumer Buyer Behavior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7519D65-FEF4-49BA-BA4D-E6C9E572A640}"/>
              </a:ext>
            </a:extLst>
          </p:cNvPr>
          <p:cNvSpPr txBox="1"/>
          <p:nvPr/>
        </p:nvSpPr>
        <p:spPr>
          <a:xfrm>
            <a:off x="551239" y="278800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i="1" u="none" dirty="0">
                <a:solidFill>
                  <a:srgbClr val="203E5F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40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EA33303-3180-4BB2-BD65-96ECB2F4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48" y="2138745"/>
            <a:ext cx="4381136" cy="30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383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xmlns="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7B2080-7054-4A3E-850B-FEE00D5A0FC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48D49F9D-7139-42E9-8EFC-CE90FE810B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01DC64-B96B-46D7-9372-9BE5E80995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1004</TotalTime>
  <Words>1119</Words>
  <Application>Microsoft Office PowerPoint</Application>
  <PresentationFormat>مخصص</PresentationFormat>
  <Paragraphs>208</Paragraphs>
  <Slides>50</Slides>
  <Notes>10</Notes>
  <HiddenSlides>5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1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For an exchange to occur…..</vt:lpstr>
      <vt:lpstr>عرض تقديمي في PowerPoint</vt:lpstr>
      <vt:lpstr>WHAT IS A MARKET?</vt:lpstr>
      <vt:lpstr>عرض تقديمي في PowerPoint</vt:lpstr>
      <vt:lpstr>عرض تقديمي في PowerPoint</vt:lpstr>
      <vt:lpstr>Why Study Marketing?</vt:lpstr>
      <vt:lpstr>The Importance of Marketing</vt:lpstr>
      <vt:lpstr>Importance of marketing</vt:lpstr>
      <vt:lpstr>The marketing process</vt:lpstr>
      <vt:lpstr>Needs, Wants, and Demands</vt:lpstr>
      <vt:lpstr>Needs, Wants, and Demands</vt:lpstr>
      <vt:lpstr>Needs, Wants, and Demands</vt:lpstr>
      <vt:lpstr>MARKET OFFERING</vt:lpstr>
      <vt:lpstr>MARKET VALUE</vt:lpstr>
      <vt:lpstr>Customer value driven marketing strategy </vt:lpstr>
      <vt:lpstr>STP FRAMEWORK</vt:lpstr>
      <vt:lpstr>Marketing Management Orientation </vt:lpstr>
      <vt:lpstr>Production orientation </vt:lpstr>
      <vt:lpstr>Product orientation </vt:lpstr>
      <vt:lpstr>Selling orientation </vt:lpstr>
      <vt:lpstr>Marketing orientation </vt:lpstr>
      <vt:lpstr>Societal orientation </vt:lpstr>
      <vt:lpstr>EVOLUTION OF MARKETING</vt:lpstr>
      <vt:lpstr>عرض تقديمي في PowerPoint</vt:lpstr>
      <vt:lpstr>TO WANT ERA DOES THIS FAMOUS QUOTE BELONGS TO?</vt:lpstr>
      <vt:lpstr>عرض تقديمي في PowerPoint</vt:lpstr>
      <vt:lpstr>THE MARKETING MIX</vt:lpstr>
      <vt:lpstr>THE MARKETING MIX</vt:lpstr>
      <vt:lpstr>عرض تقديمي في PowerPoint</vt:lpstr>
      <vt:lpstr>THE MARKETING MIX</vt:lpstr>
      <vt:lpstr>DISTRIBUTION</vt:lpstr>
      <vt:lpstr>PRODUCT</vt:lpstr>
      <vt:lpstr>PRICE</vt:lpstr>
      <vt:lpstr>PROMOTION</vt:lpstr>
      <vt:lpstr>عرض تقديمي في PowerPoint</vt:lpstr>
      <vt:lpstr>The marketing mix for non-for-profit organizations</vt:lpstr>
      <vt:lpstr>عرض تقديمي في PowerPoint</vt:lpstr>
      <vt:lpstr>عرض تقديمي في PowerPoint</vt:lpstr>
      <vt:lpstr>PROMOTION</vt:lpstr>
      <vt:lpstr>To sum up</vt:lpstr>
      <vt:lpstr>Controllable Vs. Uncontrollable Factors 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104</cp:revision>
  <dcterms:created xsi:type="dcterms:W3CDTF">2023-04-29T09:08:00Z</dcterms:created>
  <dcterms:modified xsi:type="dcterms:W3CDTF">2024-06-09T02:09:42Z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