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4"/>
  </p:notesMasterIdLst>
  <p:sldIdLst>
    <p:sldId id="303" r:id="rId3"/>
    <p:sldId id="504" r:id="rId4"/>
    <p:sldId id="511" r:id="rId5"/>
    <p:sldId id="512" r:id="rId6"/>
    <p:sldId id="513" r:id="rId7"/>
    <p:sldId id="514" r:id="rId8"/>
    <p:sldId id="515" r:id="rId9"/>
    <p:sldId id="516" r:id="rId10"/>
    <p:sldId id="517" r:id="rId11"/>
    <p:sldId id="518"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538" r:id="rId32"/>
    <p:sldId id="539" r:id="rId33"/>
    <p:sldId id="540" r:id="rId34"/>
    <p:sldId id="541" r:id="rId35"/>
    <p:sldId id="542" r:id="rId36"/>
    <p:sldId id="543" r:id="rId37"/>
    <p:sldId id="544" r:id="rId38"/>
    <p:sldId id="545" r:id="rId39"/>
    <p:sldId id="546" r:id="rId40"/>
    <p:sldId id="547" r:id="rId41"/>
    <p:sldId id="548" r:id="rId42"/>
    <p:sldId id="5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4"/>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82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9568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1344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4458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83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0888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9469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3361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489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66993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6540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024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630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660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6387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2452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146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662353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14.jpe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15.jpe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5.svg"/><Relationship Id="rId2" Type="http://schemas.openxmlformats.org/officeDocument/2006/relationships/image" Target="../media/image17.jpeg"/><Relationship Id="rId1" Type="http://schemas.openxmlformats.org/officeDocument/2006/relationships/slideLayout" Target="../slideLayouts/slideLayout28.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7926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Introduction to Economics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1802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MGM112</a:t>
            </a:r>
          </a:p>
          <a:p>
            <a:r>
              <a:rPr lang="en-US" sz="2000" dirty="0">
                <a:latin typeface="Times New Roman" panose="02020603050405020304" pitchFamily="18" charset="0"/>
                <a:cs typeface="Times New Roman" panose="02020603050405020304" pitchFamily="18" charset="0"/>
              </a:rPr>
              <a:t>The Economic Problem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Objectives of Lecture (1)</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27302" y="1474508"/>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88119" y="1744837"/>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6DB0636C-9114-F02E-F6B0-D2073159459D}"/>
              </a:ext>
            </a:extLst>
          </p:cNvPr>
          <p:cNvSpPr txBox="1">
            <a:spLocks/>
          </p:cNvSpPr>
          <p:nvPr/>
        </p:nvSpPr>
        <p:spPr>
          <a:xfrm>
            <a:off x="3598250" y="2564109"/>
            <a:ext cx="7416247"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b="1" dirty="0">
                <a:latin typeface="Alexandria"/>
              </a:rPr>
              <a:t>After studying this lecture, you will be able to:</a:t>
            </a:r>
          </a:p>
          <a:p>
            <a:pPr marL="347663" lvl="1" indent="-233363" algn="just">
              <a:buFont typeface="Wingdings" panose="05000000000000000000" pitchFamily="2" charset="2"/>
              <a:buChar char="§"/>
            </a:pPr>
            <a:r>
              <a:rPr lang="en-US" altLang="en-US" sz="2000" dirty="0">
                <a:latin typeface="Alexandria"/>
              </a:rPr>
              <a:t>Define the </a:t>
            </a:r>
            <a:r>
              <a:rPr lang="en-CA" sz="2000" dirty="0">
                <a:latin typeface="Alexandria"/>
              </a:rPr>
              <a:t>Production Possibility frontier (PPF) and use it to calculate Opportunity cost</a:t>
            </a:r>
          </a:p>
          <a:p>
            <a:pPr marL="347663" lvl="1" indent="-233363" algn="just">
              <a:buFont typeface="Wingdings" panose="05000000000000000000" pitchFamily="2" charset="2"/>
              <a:buChar char="§"/>
            </a:pPr>
            <a:r>
              <a:rPr lang="en-CA" sz="2000" dirty="0">
                <a:latin typeface="Alexandria"/>
              </a:rPr>
              <a:t>Explain How the production possibilities frontier (PPF) illustrates production efficiency, and Scarcity</a:t>
            </a:r>
          </a:p>
          <a:p>
            <a:pPr marL="347663" lvl="1" indent="-233363" algn="just">
              <a:buFont typeface="Wingdings" panose="05000000000000000000" pitchFamily="2" charset="2"/>
              <a:buChar char="§"/>
            </a:pPr>
            <a:r>
              <a:rPr lang="en-CA" sz="2000" dirty="0">
                <a:latin typeface="Alexandria"/>
              </a:rPr>
              <a:t>Show How economic growth influences the Production Possibility frontier (PPF)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E8AA6A48-768E-67E4-E573-D8621EEFE566}"/>
              </a:ext>
            </a:extLst>
          </p:cNvPr>
          <p:cNvSpPr txBox="1">
            <a:spLocks/>
          </p:cNvSpPr>
          <p:nvPr/>
        </p:nvSpPr>
        <p:spPr>
          <a:xfrm>
            <a:off x="1022239" y="2395678"/>
            <a:ext cx="6141148"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eaLnBrk="1" hangingPunct="1">
              <a:buNone/>
            </a:pPr>
            <a:r>
              <a:rPr lang="en-US" altLang="en-US" sz="2000" dirty="0">
                <a:latin typeface="Alexandria"/>
              </a:rPr>
              <a:t>It is a graphical model that represents </a:t>
            </a:r>
            <a:r>
              <a:rPr lang="en-US" altLang="en-US" sz="2000" b="1" dirty="0">
                <a:solidFill>
                  <a:srgbClr val="0070C0"/>
                </a:solidFill>
                <a:latin typeface="Alexandria"/>
              </a:rPr>
              <a:t>all the different combinations of goods and services that </a:t>
            </a:r>
            <a:r>
              <a:rPr lang="en-US" altLang="en-US" sz="2000" b="1" u="sng" dirty="0">
                <a:solidFill>
                  <a:srgbClr val="0070C0"/>
                </a:solidFill>
                <a:latin typeface="Alexandria"/>
              </a:rPr>
              <a:t>can be produced </a:t>
            </a:r>
            <a:r>
              <a:rPr lang="en-US" altLang="en-US" sz="2000" b="1" dirty="0">
                <a:solidFill>
                  <a:srgbClr val="0070C0"/>
                </a:solidFill>
                <a:latin typeface="Alexandria"/>
              </a:rPr>
              <a:t>and </a:t>
            </a:r>
            <a:r>
              <a:rPr lang="en-US" altLang="en-US" sz="2000" b="1" u="sng" dirty="0">
                <a:solidFill>
                  <a:srgbClr val="0070C0"/>
                </a:solidFill>
                <a:latin typeface="Alexandria"/>
              </a:rPr>
              <a:t>those that cannot </a:t>
            </a:r>
            <a:r>
              <a:rPr lang="en-US" altLang="en-US" sz="2000" b="1" dirty="0">
                <a:solidFill>
                  <a:srgbClr val="0070C0"/>
                </a:solidFill>
                <a:latin typeface="Alexandria"/>
              </a:rPr>
              <a:t>given </a:t>
            </a:r>
            <a:r>
              <a:rPr lang="en-US" altLang="en-US" sz="2000" b="1" u="sng" dirty="0">
                <a:solidFill>
                  <a:srgbClr val="0070C0"/>
                </a:solidFill>
                <a:latin typeface="Alexandria"/>
              </a:rPr>
              <a:t>resources</a:t>
            </a:r>
            <a:r>
              <a:rPr lang="en-US" altLang="en-US" sz="2000" b="1" dirty="0">
                <a:solidFill>
                  <a:srgbClr val="0070C0"/>
                </a:solidFill>
                <a:latin typeface="Alexandria"/>
              </a:rPr>
              <a:t> and the current state of </a:t>
            </a:r>
            <a:r>
              <a:rPr lang="en-US" altLang="en-US" sz="2000" b="1" u="sng" dirty="0">
                <a:solidFill>
                  <a:srgbClr val="0070C0"/>
                </a:solidFill>
                <a:latin typeface="Alexandria"/>
              </a:rPr>
              <a:t>technology</a:t>
            </a:r>
            <a:r>
              <a:rPr lang="en-US" altLang="en-US" sz="2000" b="1" dirty="0">
                <a:solidFill>
                  <a:srgbClr val="0070C0"/>
                </a:solidFill>
                <a:latin typeface="Alexandria"/>
              </a:rPr>
              <a:t>.</a:t>
            </a:r>
            <a:endParaRPr lang="en-US" altLang="en-US" sz="2000" dirty="0">
              <a:solidFill>
                <a:srgbClr val="0070C0"/>
              </a:solidFill>
              <a:latin typeface="Alexandria"/>
            </a:endParaRPr>
          </a:p>
        </p:txBody>
      </p:sp>
      <p:pic>
        <p:nvPicPr>
          <p:cNvPr id="10" name="Picture 9">
            <a:extLst>
              <a:ext uri="{FF2B5EF4-FFF2-40B4-BE49-F238E27FC236}">
                <a16:creationId xmlns:a16="http://schemas.microsoft.com/office/drawing/2014/main" id="{FC9E161C-658B-61C7-027F-335DBFE6249A}"/>
              </a:ext>
            </a:extLst>
          </p:cNvPr>
          <p:cNvPicPr>
            <a:picLocks noChangeAspect="1"/>
          </p:cNvPicPr>
          <p:nvPr/>
        </p:nvPicPr>
        <p:blipFill>
          <a:blip r:embed="rId3"/>
          <a:stretch>
            <a:fillRect/>
          </a:stretch>
        </p:blipFill>
        <p:spPr>
          <a:xfrm>
            <a:off x="7211092" y="1903342"/>
            <a:ext cx="4038600" cy="3685417"/>
          </a:xfrm>
          <a:prstGeom prst="rect">
            <a:avLst/>
          </a:prstGeom>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B629F6D0-8D01-C8B5-FBE8-758812A3550B}"/>
              </a:ext>
            </a:extLst>
          </p:cNvPr>
          <p:cNvSpPr txBox="1">
            <a:spLocks/>
          </p:cNvSpPr>
          <p:nvPr/>
        </p:nvSpPr>
        <p:spPr>
          <a:xfrm>
            <a:off x="1262952" y="2204822"/>
            <a:ext cx="6702287"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b="1" dirty="0">
                <a:solidFill>
                  <a:srgbClr val="0070C0"/>
                </a:solidFill>
                <a:latin typeface="Alexandria"/>
              </a:rPr>
              <a:t>Under assumptions as :</a:t>
            </a:r>
          </a:p>
          <a:p>
            <a:pPr marL="457200" lvl="1" indent="0">
              <a:buNone/>
            </a:pPr>
            <a:r>
              <a:rPr lang="en-US" altLang="en-US" sz="2000" dirty="0">
                <a:latin typeface="Alexandria"/>
              </a:rPr>
              <a:t>O Only Two goods</a:t>
            </a:r>
          </a:p>
          <a:p>
            <a:pPr marL="457200" lvl="1" indent="0">
              <a:buNone/>
            </a:pPr>
            <a:r>
              <a:rPr lang="en-US" altLang="en-US" sz="2000" dirty="0">
                <a:latin typeface="Alexandria"/>
              </a:rPr>
              <a:t>O Fixed resources </a:t>
            </a:r>
          </a:p>
          <a:p>
            <a:pPr marL="457200" lvl="1" indent="0">
              <a:buNone/>
            </a:pPr>
            <a:r>
              <a:rPr lang="en-US" altLang="en-US" sz="2000" dirty="0">
                <a:latin typeface="Alexandria"/>
              </a:rPr>
              <a:t>O Fixed technology </a:t>
            </a:r>
          </a:p>
          <a:p>
            <a:pPr marL="457200" lvl="1" indent="0">
              <a:buNone/>
            </a:pPr>
            <a:r>
              <a:rPr lang="en-US" altLang="en-US" sz="2000" dirty="0">
                <a:latin typeface="Alexandria"/>
              </a:rPr>
              <a:t>O At  given moment / Time</a:t>
            </a:r>
          </a:p>
          <a:p>
            <a:pPr marL="457200" lvl="1" indent="0">
              <a:buNone/>
            </a:pPr>
            <a:r>
              <a:rPr lang="en-US" altLang="en-US" sz="2000" dirty="0">
                <a:latin typeface="Alexandria"/>
              </a:rPr>
              <a:t>O Efficiency - the economy is achieving maximum production by utilizing scarce resources to the fullest.</a:t>
            </a:r>
          </a:p>
        </p:txBody>
      </p:sp>
      <p:pic>
        <p:nvPicPr>
          <p:cNvPr id="11" name="Picture 10">
            <a:extLst>
              <a:ext uri="{FF2B5EF4-FFF2-40B4-BE49-F238E27FC236}">
                <a16:creationId xmlns:a16="http://schemas.microsoft.com/office/drawing/2014/main" id="{E9813DEE-7C5C-C396-B9EC-1E868F7ECBF2}"/>
              </a:ext>
            </a:extLst>
          </p:cNvPr>
          <p:cNvPicPr>
            <a:picLocks noChangeAspect="1"/>
          </p:cNvPicPr>
          <p:nvPr/>
        </p:nvPicPr>
        <p:blipFill>
          <a:blip r:embed="rId3"/>
          <a:stretch>
            <a:fillRect/>
          </a:stretch>
        </p:blipFill>
        <p:spPr>
          <a:xfrm>
            <a:off x="7540487" y="1962943"/>
            <a:ext cx="3820492" cy="3486383"/>
          </a:xfrm>
          <a:prstGeom prst="rect">
            <a:avLst/>
          </a:prstGeom>
        </p:spPr>
      </p:pic>
    </p:spTree>
    <p:extLst>
      <p:ext uri="{BB962C8B-B14F-4D97-AF65-F5344CB8AC3E}">
        <p14:creationId xmlns:p14="http://schemas.microsoft.com/office/powerpoint/2010/main" val="144921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Content Placeholder 2">
            <a:extLst>
              <a:ext uri="{FF2B5EF4-FFF2-40B4-BE49-F238E27FC236}">
                <a16:creationId xmlns:a16="http://schemas.microsoft.com/office/drawing/2014/main" id="{F3CA2D60-AA1D-016C-F65E-CE3D73D0C034}"/>
              </a:ext>
            </a:extLst>
          </p:cNvPr>
          <p:cNvSpPr txBox="1">
            <a:spLocks/>
          </p:cNvSpPr>
          <p:nvPr/>
        </p:nvSpPr>
        <p:spPr>
          <a:xfrm>
            <a:off x="1050649" y="2119001"/>
            <a:ext cx="5721157"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on/ Along</a:t>
            </a:r>
            <a:r>
              <a:rPr lang="en-US" altLang="en-US" sz="2000" dirty="0">
                <a:solidFill>
                  <a:srgbClr val="0070C0"/>
                </a:solidFill>
                <a:latin typeface="Alexandria"/>
              </a:rPr>
              <a:t> </a:t>
            </a:r>
            <a:r>
              <a:rPr lang="en-US" altLang="en-US" sz="2000" dirty="0">
                <a:latin typeface="Alexandria"/>
              </a:rPr>
              <a:t>the PPF (A, B,C , D, E): </a:t>
            </a:r>
            <a:r>
              <a:rPr lang="en-US" altLang="en-US" sz="2000" b="1" dirty="0">
                <a:solidFill>
                  <a:srgbClr val="0070C0"/>
                </a:solidFill>
                <a:latin typeface="Alexandria"/>
              </a:rPr>
              <a:t>Efficient, Attainable</a:t>
            </a:r>
          </a:p>
          <a:p>
            <a:pPr lvl="1"/>
            <a:r>
              <a:rPr lang="en-US" altLang="en-US" sz="2000" b="1" u="sng" dirty="0">
                <a:solidFill>
                  <a:srgbClr val="00B0F0"/>
                </a:solidFill>
                <a:latin typeface="Alexandria"/>
              </a:rPr>
              <a:t>Efficient: </a:t>
            </a:r>
            <a:r>
              <a:rPr lang="en-US" sz="2000" dirty="0">
                <a:effectLst/>
                <a:latin typeface="Alexandria"/>
                <a:ea typeface="Times New Roman" panose="02020603050405020304" pitchFamily="18" charset="0"/>
                <a:cs typeface="Times New Roman" panose="02020603050405020304" pitchFamily="18" charset="0"/>
              </a:rPr>
              <a:t>full employment of resources</a:t>
            </a:r>
          </a:p>
          <a:p>
            <a:pPr lvl="2" algn="just"/>
            <a:r>
              <a:rPr lang="en-US" dirty="0">
                <a:solidFill>
                  <a:srgbClr val="002060"/>
                </a:solidFill>
                <a:effectLst/>
                <a:latin typeface="Alexandria"/>
                <a:ea typeface="Times New Roman" panose="02020603050405020304" pitchFamily="18" charset="0"/>
                <a:cs typeface="Palatino Linotype" panose="02040502050505030304" pitchFamily="18" charset="0"/>
              </a:rPr>
              <a:t>The production possibilities frontier shows the combination of goods and services</a:t>
            </a:r>
            <a:r>
              <a:rPr lang="en-US" b="1" dirty="0">
                <a:solidFill>
                  <a:srgbClr val="002060"/>
                </a:solidFill>
                <a:effectLst/>
                <a:latin typeface="Alexandria"/>
                <a:ea typeface="Times New Roman" panose="02020603050405020304" pitchFamily="18" charset="0"/>
                <a:cs typeface="Palatino Linotype" panose="02040502050505030304" pitchFamily="18" charset="0"/>
              </a:rPr>
              <a:t> </a:t>
            </a:r>
            <a:r>
              <a:rPr lang="en-US" b="1" u="sng" dirty="0">
                <a:solidFill>
                  <a:srgbClr val="002060"/>
                </a:solidFill>
                <a:effectLst/>
                <a:latin typeface="Alexandria"/>
                <a:ea typeface="Times New Roman" panose="02020603050405020304" pitchFamily="18" charset="0"/>
                <a:cs typeface="Palatino Linotype" panose="02040502050505030304" pitchFamily="18" charset="0"/>
              </a:rPr>
              <a:t>that can be produced efficiently</a:t>
            </a:r>
          </a:p>
          <a:p>
            <a:pPr marL="914400" lvl="2" indent="0" algn="just">
              <a:buNone/>
            </a:pPr>
            <a:endParaRPr lang="en-US" u="sng" dirty="0">
              <a:solidFill>
                <a:srgbClr val="002060"/>
              </a:solidFill>
              <a:effectLst/>
              <a:latin typeface="Alexandria"/>
              <a:ea typeface="Times New Roman" panose="02020603050405020304" pitchFamily="18" charset="0"/>
              <a:cs typeface="Palatino Linotype" panose="02040502050505030304" pitchFamily="18" charset="0"/>
            </a:endParaRPr>
          </a:p>
          <a:p>
            <a:pPr lvl="1"/>
            <a:r>
              <a:rPr lang="en-US" altLang="en-US" sz="2000" b="1" u="sng" dirty="0">
                <a:solidFill>
                  <a:srgbClr val="00B0F0"/>
                </a:solidFill>
                <a:latin typeface="Alexandria"/>
              </a:rPr>
              <a:t>Attainable:</a:t>
            </a:r>
            <a:r>
              <a:rPr lang="en-US" altLang="en-US" sz="2000" b="1" dirty="0">
                <a:solidFill>
                  <a:srgbClr val="FF0000"/>
                </a:solidFill>
                <a:latin typeface="Alexandria"/>
              </a:rPr>
              <a:t> </a:t>
            </a:r>
            <a:r>
              <a:rPr lang="en-US" altLang="en-US" sz="2000" dirty="0">
                <a:latin typeface="Alexandria"/>
              </a:rPr>
              <a:t>Can be produced by the current available resources</a:t>
            </a:r>
          </a:p>
          <a:p>
            <a:pPr lvl="2" algn="just"/>
            <a:r>
              <a:rPr lang="en-US" dirty="0">
                <a:solidFill>
                  <a:srgbClr val="002060"/>
                </a:solidFill>
                <a:latin typeface="Alexandria"/>
              </a:rPr>
              <a:t>The production possibilities frontier shows  the maximum levels of production </a:t>
            </a:r>
            <a:r>
              <a:rPr lang="en-US" b="1" u="sng" dirty="0">
                <a:solidFill>
                  <a:srgbClr val="002060"/>
                </a:solidFill>
                <a:latin typeface="Alexandria"/>
              </a:rPr>
              <a:t>that can be attained.</a:t>
            </a:r>
          </a:p>
          <a:p>
            <a:pPr lvl="1"/>
            <a:endParaRPr lang="en-US" altLang="en-US" sz="2000" dirty="0">
              <a:latin typeface="Alexandria"/>
            </a:endParaRPr>
          </a:p>
          <a:p>
            <a:pPr marL="0" indent="0">
              <a:buNone/>
            </a:pPr>
            <a:endParaRPr lang="en-US" altLang="en-US" sz="2000" b="1" dirty="0">
              <a:solidFill>
                <a:srgbClr val="FF0000"/>
              </a:solidFill>
              <a:latin typeface="Alexandria"/>
            </a:endParaRPr>
          </a:p>
          <a:p>
            <a:endParaRPr lang="en-US" altLang="en-US" sz="2000" dirty="0">
              <a:latin typeface="Alexandria"/>
            </a:endParaRPr>
          </a:p>
          <a:p>
            <a:endParaRPr lang="en-US" altLang="en-US" sz="2000" dirty="0">
              <a:latin typeface="Alexandria"/>
            </a:endParaRPr>
          </a:p>
          <a:p>
            <a:pPr marL="0" indent="0" eaLnBrk="1" hangingPunct="1">
              <a:buNone/>
            </a:pPr>
            <a:r>
              <a:rPr lang="en-US" altLang="en-US" sz="2000" dirty="0">
                <a:latin typeface="Alexandria"/>
              </a:rPr>
              <a:t> </a:t>
            </a:r>
          </a:p>
        </p:txBody>
      </p:sp>
      <p:pic>
        <p:nvPicPr>
          <p:cNvPr id="10" name="Picture 9"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226611"/>
            <a:ext cx="4549309" cy="3546312"/>
          </a:xfrm>
          <a:prstGeom prst="rect">
            <a:avLst/>
          </a:prstGeom>
        </p:spPr>
      </p:pic>
    </p:spTree>
    <p:extLst>
      <p:ext uri="{BB962C8B-B14F-4D97-AF65-F5344CB8AC3E}">
        <p14:creationId xmlns:p14="http://schemas.microsoft.com/office/powerpoint/2010/main" val="1467917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2" name="Picture 1"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5091" y="2095405"/>
            <a:ext cx="4549309" cy="3546312"/>
          </a:xfrm>
          <a:prstGeom prst="rect">
            <a:avLst/>
          </a:prstGeom>
        </p:spPr>
      </p:pic>
      <p:sp>
        <p:nvSpPr>
          <p:cNvPr id="11" name="Content Placeholder 2">
            <a:extLst>
              <a:ext uri="{FF2B5EF4-FFF2-40B4-BE49-F238E27FC236}">
                <a16:creationId xmlns:a16="http://schemas.microsoft.com/office/drawing/2014/main" id="{B77B0320-CAFB-C44F-18E5-AE52183083D6}"/>
              </a:ext>
            </a:extLst>
          </p:cNvPr>
          <p:cNvSpPr txBox="1">
            <a:spLocks/>
          </p:cNvSpPr>
          <p:nvPr/>
        </p:nvSpPr>
        <p:spPr>
          <a:xfrm>
            <a:off x="857250" y="2364102"/>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inside</a:t>
            </a:r>
            <a:r>
              <a:rPr lang="en-US" altLang="en-US" sz="2000" dirty="0">
                <a:latin typeface="Alexandria"/>
              </a:rPr>
              <a:t> the PPF (F): </a:t>
            </a:r>
            <a:r>
              <a:rPr lang="en-US" altLang="en-US" sz="2000" b="1" dirty="0">
                <a:solidFill>
                  <a:srgbClr val="0070C0"/>
                </a:solidFill>
                <a:latin typeface="Alexandria"/>
              </a:rPr>
              <a:t>Inefficient, Attainable</a:t>
            </a:r>
          </a:p>
          <a:p>
            <a:pPr lvl="1"/>
            <a:r>
              <a:rPr lang="en-US" altLang="en-US" sz="2000" b="1" u="sng" dirty="0">
                <a:solidFill>
                  <a:srgbClr val="00B0F0"/>
                </a:solidFill>
                <a:latin typeface="Alexandria"/>
              </a:rPr>
              <a:t>Inefficient: </a:t>
            </a:r>
            <a:r>
              <a:rPr lang="en-US" sz="2000" dirty="0">
                <a:effectLst/>
                <a:latin typeface="Alexandria"/>
                <a:ea typeface="Times New Roman" panose="02020603050405020304" pitchFamily="18" charset="0"/>
                <a:cs typeface="Times New Roman" panose="02020603050405020304" pitchFamily="18" charset="0"/>
              </a:rPr>
              <a:t>Underemployment of resources</a:t>
            </a:r>
            <a:endParaRPr lang="en-US" sz="2000" dirty="0">
              <a:latin typeface="Alexandria"/>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Alexandria"/>
              <a:cs typeface="Times New Roman" panose="02020603050405020304" pitchFamily="18" charset="0"/>
            </a:endParaRPr>
          </a:p>
          <a:p>
            <a:pPr lvl="1"/>
            <a:r>
              <a:rPr lang="en-US" altLang="en-US" sz="2000" b="1" u="sng" dirty="0">
                <a:solidFill>
                  <a:srgbClr val="00B0F0"/>
                </a:solidFill>
                <a:latin typeface="Alexandria"/>
              </a:rPr>
              <a:t>Attainable:</a:t>
            </a:r>
            <a:r>
              <a:rPr lang="en-US" altLang="en-US" sz="2000" b="1" dirty="0">
                <a:solidFill>
                  <a:srgbClr val="FF0000"/>
                </a:solidFill>
                <a:latin typeface="Alexandria"/>
              </a:rPr>
              <a:t> </a:t>
            </a:r>
            <a:r>
              <a:rPr lang="en-US" altLang="en-US" sz="2000" dirty="0">
                <a:latin typeface="Alexandria"/>
              </a:rPr>
              <a:t>Can be produced by the current available resources</a:t>
            </a:r>
          </a:p>
          <a:p>
            <a:pPr marL="0" indent="0">
              <a:buNone/>
            </a:pPr>
            <a:endParaRPr lang="en-US" altLang="en-US" sz="2000" dirty="0">
              <a:latin typeface="Alexandria"/>
            </a:endParaRPr>
          </a:p>
          <a:p>
            <a:endParaRPr lang="en-US" altLang="en-US" sz="2000" dirty="0">
              <a:latin typeface="Alexandria"/>
            </a:endParaRPr>
          </a:p>
          <a:p>
            <a:pPr marL="0" indent="0" eaLnBrk="1" hangingPunct="1">
              <a:buNone/>
            </a:pPr>
            <a:r>
              <a:rPr lang="en-US" altLang="en-US" sz="2000" dirty="0">
                <a:latin typeface="Alexandria"/>
              </a:rPr>
              <a:t> </a:t>
            </a:r>
          </a:p>
        </p:txBody>
      </p:sp>
    </p:spTree>
    <p:extLst>
      <p:ext uri="{BB962C8B-B14F-4D97-AF65-F5344CB8AC3E}">
        <p14:creationId xmlns:p14="http://schemas.microsoft.com/office/powerpoint/2010/main" val="387475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9" name="Picture 8" descr="Chart&#10;&#10;Description automatically generated">
            <a:extLst>
              <a:ext uri="{FF2B5EF4-FFF2-40B4-BE49-F238E27FC236}">
                <a16:creationId xmlns:a16="http://schemas.microsoft.com/office/drawing/2014/main" id="{F568F396-B41E-CE96-569A-A2532257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6" y="2117746"/>
            <a:ext cx="4549309" cy="3546312"/>
          </a:xfrm>
          <a:prstGeom prst="rect">
            <a:avLst/>
          </a:prstGeom>
        </p:spPr>
      </p:pic>
      <p:sp>
        <p:nvSpPr>
          <p:cNvPr id="10" name="Content Placeholder 2">
            <a:extLst>
              <a:ext uri="{FF2B5EF4-FFF2-40B4-BE49-F238E27FC236}">
                <a16:creationId xmlns:a16="http://schemas.microsoft.com/office/drawing/2014/main" id="{321FFE40-ECD6-7909-584F-72CB62155256}"/>
              </a:ext>
            </a:extLst>
          </p:cNvPr>
          <p:cNvSpPr txBox="1">
            <a:spLocks/>
          </p:cNvSpPr>
          <p:nvPr/>
        </p:nvSpPr>
        <p:spPr>
          <a:xfrm>
            <a:off x="762000" y="2371725"/>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latin typeface="Alexandria"/>
              </a:rPr>
              <a:t>Points </a:t>
            </a:r>
            <a:r>
              <a:rPr lang="en-US" altLang="en-US" sz="2000" b="1" dirty="0">
                <a:solidFill>
                  <a:srgbClr val="0070C0"/>
                </a:solidFill>
                <a:latin typeface="Alexandria"/>
              </a:rPr>
              <a:t>Outside/ Beyond </a:t>
            </a:r>
            <a:r>
              <a:rPr lang="en-US" altLang="en-US" sz="2000" dirty="0">
                <a:latin typeface="Alexandria"/>
              </a:rPr>
              <a:t>the PPF (G): </a:t>
            </a:r>
            <a:r>
              <a:rPr lang="en-US" altLang="en-US" sz="2000" b="1" dirty="0">
                <a:solidFill>
                  <a:srgbClr val="0070C0"/>
                </a:solidFill>
                <a:latin typeface="Alexandria"/>
              </a:rPr>
              <a:t>Unattainable</a:t>
            </a:r>
            <a:r>
              <a:rPr lang="en-US" altLang="en-US" sz="2000" dirty="0">
                <a:latin typeface="Alexandria"/>
              </a:rPr>
              <a:t> (Can nor be produced by the current available resources)</a:t>
            </a:r>
          </a:p>
          <a:p>
            <a:pPr lvl="1"/>
            <a:endParaRPr lang="en-US" altLang="en-US" sz="2000" b="1" u="sng" dirty="0">
              <a:solidFill>
                <a:srgbClr val="00B0F0"/>
              </a:solidFill>
              <a:latin typeface="Alexandria"/>
            </a:endParaRPr>
          </a:p>
          <a:p>
            <a:pPr lvl="1"/>
            <a:r>
              <a:rPr lang="en-US" altLang="en-US" sz="2000" b="1" u="sng" dirty="0">
                <a:solidFill>
                  <a:srgbClr val="00B0F0"/>
                </a:solidFill>
                <a:latin typeface="Alexandria"/>
              </a:rPr>
              <a:t>Unattainable:</a:t>
            </a:r>
            <a:r>
              <a:rPr lang="en-US" altLang="en-US" sz="2000" b="1" dirty="0">
                <a:solidFill>
                  <a:srgbClr val="FF0000"/>
                </a:solidFill>
                <a:latin typeface="Alexandria"/>
              </a:rPr>
              <a:t> </a:t>
            </a:r>
            <a:r>
              <a:rPr lang="en-US" altLang="en-US" sz="2000" dirty="0">
                <a:latin typeface="Alexandria"/>
              </a:rPr>
              <a:t>Can not be produced by the current available resources</a:t>
            </a:r>
          </a:p>
          <a:p>
            <a:endParaRPr lang="en-US" altLang="en-US" sz="2000" dirty="0">
              <a:latin typeface="Alexandria"/>
            </a:endParaRPr>
          </a:p>
          <a:p>
            <a:endParaRPr lang="en-US" altLang="en-US" sz="2000" dirty="0">
              <a:latin typeface="Alexandria"/>
            </a:endParaRPr>
          </a:p>
          <a:p>
            <a:endParaRPr lang="en-US" altLang="en-US" sz="2000" dirty="0">
              <a:latin typeface="Alexandria"/>
            </a:endParaRPr>
          </a:p>
          <a:p>
            <a:pPr marL="0" indent="0" eaLnBrk="1" hangingPunct="1">
              <a:buNone/>
            </a:pPr>
            <a:r>
              <a:rPr lang="en-US" altLang="en-US" sz="2000" dirty="0">
                <a:latin typeface="Alexandria"/>
              </a:rPr>
              <a:t> </a:t>
            </a:r>
          </a:p>
        </p:txBody>
      </p:sp>
    </p:spTree>
    <p:extLst>
      <p:ext uri="{BB962C8B-B14F-4D97-AF65-F5344CB8AC3E}">
        <p14:creationId xmlns:p14="http://schemas.microsoft.com/office/powerpoint/2010/main" val="239578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Definition of Production Possibility frontier (PPF).</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8F91F576-8ADF-64D5-2396-768C2AEB043E}"/>
              </a:ext>
            </a:extLst>
          </p:cNvPr>
          <p:cNvSpPr txBox="1">
            <a:spLocks/>
          </p:cNvSpPr>
          <p:nvPr/>
        </p:nvSpPr>
        <p:spPr>
          <a:xfrm>
            <a:off x="762000" y="2664043"/>
            <a:ext cx="6702287"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sz="2000" b="1" dirty="0">
                <a:solidFill>
                  <a:srgbClr val="0070C0"/>
                </a:solidFill>
                <a:latin typeface="Alexandria"/>
              </a:rPr>
              <a:t>The PPC can be used to illustrate the concepts of:</a:t>
            </a:r>
          </a:p>
          <a:p>
            <a:pPr marL="914400" lvl="1" indent="-457200">
              <a:buFont typeface="+mj-lt"/>
              <a:buAutoNum type="arabicPeriod"/>
            </a:pPr>
            <a:r>
              <a:rPr lang="en-US" altLang="en-US" sz="2000" dirty="0">
                <a:latin typeface="Alexandria"/>
              </a:rPr>
              <a:t>Scarcity, </a:t>
            </a:r>
          </a:p>
          <a:p>
            <a:pPr marL="914400" lvl="1" indent="-457200">
              <a:buFont typeface="+mj-lt"/>
              <a:buAutoNum type="arabicPeriod"/>
            </a:pPr>
            <a:r>
              <a:rPr lang="en-US" altLang="en-US" sz="2000" dirty="0">
                <a:latin typeface="Alexandria"/>
              </a:rPr>
              <a:t>Efficiency, Inefficiency,</a:t>
            </a:r>
          </a:p>
          <a:p>
            <a:pPr marL="914400" lvl="1" indent="-457200">
              <a:buFont typeface="+mj-lt"/>
              <a:buAutoNum type="arabicPeriod"/>
            </a:pPr>
            <a:r>
              <a:rPr lang="en-US" altLang="en-US" sz="2000" dirty="0">
                <a:latin typeface="Alexandria"/>
              </a:rPr>
              <a:t>Opportunity cost, </a:t>
            </a:r>
          </a:p>
          <a:p>
            <a:pPr marL="914400" lvl="1" indent="-457200">
              <a:buFont typeface="+mj-lt"/>
              <a:buAutoNum type="arabicPeriod"/>
            </a:pPr>
            <a:r>
              <a:rPr lang="en-US" altLang="en-US" sz="2000" dirty="0">
                <a:latin typeface="Alexandria"/>
              </a:rPr>
              <a:t>Economic growth.</a:t>
            </a:r>
          </a:p>
        </p:txBody>
      </p:sp>
      <p:pic>
        <p:nvPicPr>
          <p:cNvPr id="11" name="Picture 10">
            <a:extLst>
              <a:ext uri="{FF2B5EF4-FFF2-40B4-BE49-F238E27FC236}">
                <a16:creationId xmlns:a16="http://schemas.microsoft.com/office/drawing/2014/main" id="{908788F3-F94E-340B-148B-EAE2CFC7DD71}"/>
              </a:ext>
            </a:extLst>
          </p:cNvPr>
          <p:cNvPicPr>
            <a:picLocks noChangeAspect="1"/>
          </p:cNvPicPr>
          <p:nvPr/>
        </p:nvPicPr>
        <p:blipFill>
          <a:blip r:embed="rId3"/>
          <a:stretch>
            <a:fillRect/>
          </a:stretch>
        </p:blipFill>
        <p:spPr>
          <a:xfrm>
            <a:off x="7191452" y="2190262"/>
            <a:ext cx="4038600" cy="3685417"/>
          </a:xfrm>
          <a:prstGeom prst="rect">
            <a:avLst/>
          </a:prstGeom>
        </p:spPr>
      </p:pic>
    </p:spTree>
    <p:extLst>
      <p:ext uri="{BB962C8B-B14F-4D97-AF65-F5344CB8AC3E}">
        <p14:creationId xmlns:p14="http://schemas.microsoft.com/office/powerpoint/2010/main" val="6992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 </a:t>
            </a:r>
            <a:r>
              <a:rPr lang="en-US" sz="2400" b="1" u="sng" dirty="0">
                <a:solidFill>
                  <a:srgbClr val="4F81BD"/>
                </a:solidFill>
                <a:effectLst/>
                <a:latin typeface="Alexandria"/>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Inside / Along / Outside</a:t>
            </a:r>
            <a:endParaRPr lang="en-US" sz="2400" dirty="0">
              <a:solidFill>
                <a:srgbClr val="00206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109273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2" name="Content Placeholder 2">
            <a:extLst>
              <a:ext uri="{FF2B5EF4-FFF2-40B4-BE49-F238E27FC236}">
                <a16:creationId xmlns:a16="http://schemas.microsoft.com/office/drawing/2014/main" id="{200E5536-FFB7-88D7-734D-3BA29BA78C34}"/>
              </a:ext>
            </a:extLst>
          </p:cNvPr>
          <p:cNvSpPr txBox="1">
            <a:spLocks/>
          </p:cNvSpPr>
          <p:nvPr/>
        </p:nvSpPr>
        <p:spPr>
          <a:xfrm>
            <a:off x="879931" y="3059683"/>
            <a:ext cx="5688497"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000" dirty="0">
                <a:effectLst/>
                <a:latin typeface="+mj-lt"/>
                <a:ea typeface="Times New Roman" panose="02020603050405020304" pitchFamily="18" charset="0"/>
                <a:cs typeface="Times New Roman" panose="02020603050405020304" pitchFamily="18" charset="0"/>
              </a:rPr>
              <a:t>All points </a:t>
            </a:r>
            <a:r>
              <a:rPr lang="en-US" sz="2000" b="1" u="sng" dirty="0">
                <a:solidFill>
                  <a:srgbClr val="002060"/>
                </a:solidFill>
                <a:latin typeface="+mj-lt"/>
                <a:cs typeface="Times New Roman" panose="02020603050405020304" pitchFamily="18" charset="0"/>
              </a:rPr>
              <a:t>Outside/ Beyond </a:t>
            </a:r>
            <a:r>
              <a:rPr lang="en-US" sz="2000" dirty="0">
                <a:effectLst/>
                <a:latin typeface="+mj-lt"/>
                <a:ea typeface="Times New Roman" panose="02020603050405020304" pitchFamily="18" charset="0"/>
                <a:cs typeface="Times New Roman" panose="02020603050405020304" pitchFamily="18" charset="0"/>
              </a:rPr>
              <a:t>PPF as point </a:t>
            </a:r>
            <a:r>
              <a:rPr lang="en-US" sz="2000" b="1" u="sng" dirty="0">
                <a:effectLst/>
                <a:latin typeface="+mj-lt"/>
                <a:ea typeface="Times New Roman" panose="02020603050405020304" pitchFamily="18" charset="0"/>
                <a:cs typeface="Times New Roman" panose="02020603050405020304" pitchFamily="18" charset="0"/>
              </a:rPr>
              <a:t>(G)</a:t>
            </a:r>
            <a:r>
              <a:rPr lang="en-US" sz="2000" dirty="0">
                <a:effectLst/>
                <a:latin typeface="+mj-lt"/>
                <a:ea typeface="Times New Roman" panose="02020603050405020304" pitchFamily="18" charset="0"/>
                <a:cs typeface="Times New Roman" panose="02020603050405020304" pitchFamily="18" charset="0"/>
              </a:rPr>
              <a:t> are </a:t>
            </a:r>
            <a:r>
              <a:rPr lang="en-US" sz="2000" b="1" u="sng" dirty="0">
                <a:solidFill>
                  <a:srgbClr val="002060"/>
                </a:solidFill>
                <a:latin typeface="+mj-lt"/>
                <a:cs typeface="Times New Roman" panose="02020603050405020304" pitchFamily="18" charset="0"/>
              </a:rPr>
              <a:t>unattainable</a:t>
            </a:r>
            <a:r>
              <a:rPr lang="en-US" sz="2000" dirty="0">
                <a:effectLst/>
                <a:latin typeface="+mj-lt"/>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000" dirty="0">
              <a:effectLst/>
              <a:latin typeface="+mj-lt"/>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mj-lt"/>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solidFill>
                <a:srgbClr val="002060"/>
              </a:solidFill>
              <a:effectLst/>
              <a:latin typeface="+mj-lt"/>
              <a:ea typeface="Times New Roman" panose="02020603050405020304" pitchFamily="18" charset="0"/>
            </a:endParaRPr>
          </a:p>
          <a:p>
            <a:pPr marL="685800" marR="0" indent="0" algn="just">
              <a:spcBef>
                <a:spcPts val="0"/>
              </a:spcBef>
              <a:spcAft>
                <a:spcPts val="0"/>
              </a:spcAft>
              <a:buNone/>
            </a:pPr>
            <a:endParaRPr lang="en-US" sz="20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Tree>
    <p:extLst>
      <p:ext uri="{BB962C8B-B14F-4D97-AF65-F5344CB8AC3E}">
        <p14:creationId xmlns:p14="http://schemas.microsoft.com/office/powerpoint/2010/main" val="47664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Content Placeholder 2">
            <a:extLst>
              <a:ext uri="{FF2B5EF4-FFF2-40B4-BE49-F238E27FC236}">
                <a16:creationId xmlns:a16="http://schemas.microsoft.com/office/drawing/2014/main" id="{31AC0754-068D-A7D8-4799-57D2ED40B015}"/>
              </a:ext>
            </a:extLst>
          </p:cNvPr>
          <p:cNvSpPr txBox="1">
            <a:spLocks/>
          </p:cNvSpPr>
          <p:nvPr/>
        </p:nvSpPr>
        <p:spPr>
          <a:xfrm>
            <a:off x="942308" y="2732593"/>
            <a:ext cx="5587301" cy="30239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All points </a:t>
            </a:r>
            <a:r>
              <a:rPr lang="en-US" sz="2000" b="1" u="sng" dirty="0">
                <a:solidFill>
                  <a:srgbClr val="002060"/>
                </a:solidFill>
                <a:latin typeface="Alexandria"/>
                <a:cs typeface="Times New Roman" panose="02020603050405020304" pitchFamily="18" charset="0"/>
              </a:rPr>
              <a:t>On</a:t>
            </a:r>
            <a:r>
              <a:rPr lang="en-US" sz="2000" dirty="0">
                <a:effectLst/>
                <a:latin typeface="Alexandria"/>
                <a:ea typeface="Times New Roman" panose="02020603050405020304" pitchFamily="18" charset="0"/>
                <a:cs typeface="Times New Roman" panose="02020603050405020304" pitchFamily="18" charset="0"/>
              </a:rPr>
              <a:t> PPF as points </a:t>
            </a:r>
            <a:r>
              <a:rPr lang="en-US" sz="2000" b="1" u="sng" dirty="0">
                <a:effectLst/>
                <a:latin typeface="Alexandria"/>
                <a:ea typeface="Times New Roman" panose="02020603050405020304" pitchFamily="18" charset="0"/>
                <a:cs typeface="Times New Roman" panose="02020603050405020304" pitchFamily="18" charset="0"/>
              </a:rPr>
              <a:t>(A, B, C, D, E)</a:t>
            </a:r>
            <a:r>
              <a:rPr lang="en-US" sz="2000" dirty="0">
                <a:effectLst/>
                <a:latin typeface="Alexandria"/>
                <a:ea typeface="Times New Roman" panose="02020603050405020304" pitchFamily="18" charset="0"/>
                <a:cs typeface="Times New Roman" panose="02020603050405020304" pitchFamily="18" charset="0"/>
              </a:rPr>
              <a:t> or </a:t>
            </a:r>
            <a:r>
              <a:rPr lang="en-US" sz="2000" b="1" u="sng" dirty="0">
                <a:solidFill>
                  <a:srgbClr val="002060"/>
                </a:solidFill>
                <a:latin typeface="Alexandria"/>
                <a:cs typeface="Times New Roman" panose="02020603050405020304" pitchFamily="18" charset="0"/>
              </a:rPr>
              <a:t>Inside</a:t>
            </a:r>
            <a:r>
              <a:rPr lang="en-US" sz="2000" b="1" u="sng" dirty="0">
                <a:solidFill>
                  <a:srgbClr val="00B05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PPF as point </a:t>
            </a:r>
            <a:r>
              <a:rPr lang="en-US" sz="2000" b="1" u="sng" dirty="0">
                <a:effectLst/>
                <a:latin typeface="Alexandria"/>
                <a:ea typeface="Times New Roman" panose="02020603050405020304" pitchFamily="18" charset="0"/>
                <a:cs typeface="Times New Roman" panose="02020603050405020304" pitchFamily="18" charset="0"/>
              </a:rPr>
              <a:t>(D)</a:t>
            </a:r>
            <a:r>
              <a:rPr lang="en-US" sz="2000" dirty="0">
                <a:effectLst/>
                <a:latin typeface="Alexandria"/>
                <a:ea typeface="Times New Roman" panose="02020603050405020304" pitchFamily="18" charset="0"/>
                <a:cs typeface="Times New Roman" panose="02020603050405020304" pitchFamily="18" charset="0"/>
              </a:rPr>
              <a:t> are </a:t>
            </a:r>
            <a:r>
              <a:rPr lang="en-US" sz="2000" b="1" u="sng" dirty="0">
                <a:solidFill>
                  <a:srgbClr val="002060"/>
                </a:solidFill>
                <a:latin typeface="Alexandria"/>
                <a:cs typeface="Times New Roman" panose="02020603050405020304" pitchFamily="18" charset="0"/>
              </a:rPr>
              <a:t>attainable</a:t>
            </a:r>
            <a:r>
              <a:rPr lang="en-US" sz="2000" b="1" u="sng" dirty="0">
                <a:solidFill>
                  <a:srgbClr val="FF0000"/>
                </a:solidFill>
                <a:latin typeface="Alexandria"/>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2000" dirty="0">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(Trade-Off)</a:t>
            </a:r>
            <a:r>
              <a:rPr lang="en-US" sz="2000" dirty="0">
                <a:solidFill>
                  <a:srgbClr val="002060"/>
                </a:solidFill>
                <a:effectLst/>
                <a:latin typeface="Alexandria"/>
                <a:ea typeface="Times New Roman" panose="02020603050405020304" pitchFamily="18" charset="0"/>
                <a:cs typeface="Times New Roman" panose="02020603050405020304" pitchFamily="18" charset="0"/>
              </a:rPr>
              <a:t> , which also illustrates scarcity	</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346242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the PPF&amp; </a:t>
            </a:r>
            <a:r>
              <a:rPr lang="en-US" sz="2400" b="1" dirty="0">
                <a:solidFill>
                  <a:srgbClr val="0070C0"/>
                </a:solidFill>
                <a:latin typeface="+mj-lt"/>
                <a:cs typeface="Times New Roman" panose="02020603050405020304" pitchFamily="18" charset="0"/>
              </a:rPr>
              <a:t>scarcity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 </a:t>
            </a:r>
            <a:r>
              <a:rPr lang="en-US" sz="2000" b="1" u="sng" dirty="0">
                <a:solidFill>
                  <a:srgbClr val="4F81BD"/>
                </a:solidFill>
                <a:effectLst/>
                <a:latin typeface="+mj-lt"/>
                <a:ea typeface="Times New Roman" panose="02020603050405020304" pitchFamily="18" charset="0"/>
                <a:cs typeface="Times New Roman" panose="02020603050405020304" pitchFamily="18" charset="0"/>
              </a:rPr>
              <a:t>attainable , unattainable )</a:t>
            </a:r>
            <a:endParaRPr lang="en-US" sz="2000" dirty="0">
              <a:effectLst/>
              <a:latin typeface="+mj-lt"/>
              <a:ea typeface="Times New Roman" panose="02020603050405020304" pitchFamily="18" charset="0"/>
            </a:endParaRP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2" name="Content Placeholder 2">
            <a:extLst>
              <a:ext uri="{FF2B5EF4-FFF2-40B4-BE49-F238E27FC236}">
                <a16:creationId xmlns:a16="http://schemas.microsoft.com/office/drawing/2014/main" id="{B8694931-3206-56C7-062C-B7169F126170}"/>
              </a:ext>
            </a:extLst>
          </p:cNvPr>
          <p:cNvSpPr txBox="1">
            <a:spLocks/>
          </p:cNvSpPr>
          <p:nvPr/>
        </p:nvSpPr>
        <p:spPr>
          <a:xfrm>
            <a:off x="574561" y="2851495"/>
            <a:ext cx="5888945"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Alexandria"/>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Alexandria"/>
                <a:ea typeface="Times New Roman" panose="02020603050405020304" pitchFamily="18" charset="0"/>
                <a:cs typeface="Times New Roman" panose="02020603050405020304" pitchFamily="18" charset="0"/>
              </a:rPr>
              <a:t>B to C</a:t>
            </a:r>
            <a:r>
              <a:rPr lang="en-US" sz="2000" dirty="0">
                <a:solidFill>
                  <a:srgbClr val="002060"/>
                </a:solidFill>
                <a:effectLst/>
                <a:latin typeface="Alexandria"/>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98385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B0A83F9-8390-D800-6259-5337C085F31D}"/>
              </a:ext>
            </a:extLst>
          </p:cNvPr>
          <p:cNvSpPr txBox="1"/>
          <p:nvPr/>
        </p:nvSpPr>
        <p:spPr>
          <a:xfrm>
            <a:off x="617280" y="2847841"/>
            <a:ext cx="10427077" cy="830997"/>
          </a:xfrm>
          <a:prstGeom prst="rect">
            <a:avLst/>
          </a:prstGeom>
          <a:noFill/>
        </p:spPr>
        <p:txBody>
          <a:bodyPr wrap="square">
            <a:spAutoFit/>
          </a:bodyPr>
          <a:lstStyle/>
          <a:p>
            <a:pPr marL="457200" marR="0" algn="ctr">
              <a:spcBef>
                <a:spcPts val="0"/>
              </a:spcBef>
              <a:spcAft>
                <a:spcPts val="0"/>
              </a:spcAft>
            </a:pPr>
            <a:r>
              <a:rPr lang="en-US" sz="2400" b="1" dirty="0">
                <a:solidFill>
                  <a:srgbClr val="4F81BD"/>
                </a:solidFill>
                <a:effectLst/>
                <a:latin typeface="Alexandria"/>
                <a:ea typeface="Times New Roman" panose="02020603050405020304" pitchFamily="18" charset="0"/>
                <a:cs typeface="Times New Roman" panose="02020603050405020304" pitchFamily="18" charset="0"/>
              </a:rPr>
              <a:t>(Efficient, Inefficient)</a:t>
            </a:r>
          </a:p>
          <a:p>
            <a:pPr marL="457200" marR="0" algn="ctr">
              <a:spcBef>
                <a:spcPts val="0"/>
              </a:spcBef>
              <a:spcAft>
                <a:spcPts val="0"/>
              </a:spcAft>
            </a:pPr>
            <a:r>
              <a:rPr lang="en-US" sz="2400" b="1" dirty="0">
                <a:solidFill>
                  <a:srgbClr val="002060"/>
                </a:solidFill>
                <a:latin typeface="Alexandria"/>
                <a:ea typeface="Times New Roman" panose="02020603050405020304" pitchFamily="18" charset="0"/>
                <a:cs typeface="Times New Roman" panose="02020603050405020304" pitchFamily="18" charset="0"/>
              </a:rPr>
              <a:t>Along / Inside</a:t>
            </a:r>
          </a:p>
        </p:txBody>
      </p:sp>
    </p:spTree>
    <p:extLst>
      <p:ext uri="{BB962C8B-B14F-4D97-AF65-F5344CB8AC3E}">
        <p14:creationId xmlns:p14="http://schemas.microsoft.com/office/powerpoint/2010/main" val="13331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12" name="Content Placeholder 2">
            <a:extLst>
              <a:ext uri="{FF2B5EF4-FFF2-40B4-BE49-F238E27FC236}">
                <a16:creationId xmlns:a16="http://schemas.microsoft.com/office/drawing/2014/main" id="{2CB62FB0-7036-4D21-9015-34C703709A9E}"/>
              </a:ext>
            </a:extLst>
          </p:cNvPr>
          <p:cNvSpPr txBox="1">
            <a:spLocks/>
          </p:cNvSpPr>
          <p:nvPr/>
        </p:nvSpPr>
        <p:spPr>
          <a:xfrm>
            <a:off x="762000" y="3085090"/>
            <a:ext cx="6241155" cy="14737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70C0"/>
                </a:solidFill>
                <a:effectLst/>
                <a:latin typeface="Alexandria"/>
                <a:ea typeface="Times New Roman" panose="02020603050405020304" pitchFamily="18" charset="0"/>
              </a:rPr>
              <a:t>Efficiency:</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means the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full employment of resources</a:t>
            </a:r>
            <a:r>
              <a:rPr lang="en-US" sz="20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 production; </a:t>
            </a:r>
            <a:r>
              <a:rPr lang="en-US" sz="2000" b="1" dirty="0">
                <a:effectLst/>
                <a:latin typeface="Alexandria"/>
                <a:ea typeface="Times New Roman" panose="02020603050405020304" pitchFamily="18" charset="0"/>
                <a:cs typeface="Times New Roman" panose="02020603050405020304" pitchFamily="18" charset="0"/>
              </a:rPr>
              <a:t>all resources are </a:t>
            </a:r>
            <a:r>
              <a:rPr lang="en-US" sz="2000" b="1" u="sng" dirty="0">
                <a:solidFill>
                  <a:srgbClr val="002060"/>
                </a:solidFill>
                <a:latin typeface="Alexandria"/>
                <a:cs typeface="Times New Roman" panose="02020603050405020304" pitchFamily="18" charset="0"/>
              </a:rPr>
              <a:t>fully utilized</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423468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2" name="Content Placeholder 2">
            <a:extLst>
              <a:ext uri="{FF2B5EF4-FFF2-40B4-BE49-F238E27FC236}">
                <a16:creationId xmlns:a16="http://schemas.microsoft.com/office/drawing/2014/main" id="{ED48DDC8-9781-7F5C-7080-7AD0218B46BB}"/>
              </a:ext>
            </a:extLst>
          </p:cNvPr>
          <p:cNvSpPr txBox="1">
            <a:spLocks/>
          </p:cNvSpPr>
          <p:nvPr/>
        </p:nvSpPr>
        <p:spPr>
          <a:xfrm>
            <a:off x="848579" y="2540816"/>
            <a:ext cx="5955225"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u="sng" dirty="0">
                <a:solidFill>
                  <a:srgbClr val="0070C0"/>
                </a:solidFill>
                <a:latin typeface="Alexandria"/>
              </a:rPr>
              <a:t>Efficiency:</a:t>
            </a: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002060"/>
                </a:solidFill>
                <a:latin typeface="Alexandria"/>
              </a:rPr>
              <a:t>Efficient combinations </a:t>
            </a:r>
            <a:r>
              <a:rPr lang="en-US" sz="20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rPr>
              <a:t>on</a:t>
            </a:r>
            <a:r>
              <a:rPr lang="en-US" sz="2000" dirty="0">
                <a:solidFill>
                  <a:srgbClr val="002060"/>
                </a:solidFill>
                <a:effectLst/>
                <a:latin typeface="Alexandria"/>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2000"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Alexandria"/>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002060"/>
                </a:solidFill>
                <a:effectLst/>
                <a:latin typeface="Alexandria"/>
                <a:ea typeface="Times New Roman" panose="02020603050405020304" pitchFamily="18" charset="0"/>
              </a:rPr>
              <a:t>a tradeoff </a:t>
            </a:r>
            <a:r>
              <a:rPr lang="en-US" sz="2000" dirty="0">
                <a:solidFill>
                  <a:srgbClr val="002060"/>
                </a:solidFill>
                <a:effectLst/>
                <a:latin typeface="Alexandria"/>
                <a:ea typeface="Times New Roman" panose="02020603050405020304" pitchFamily="18" charset="0"/>
              </a:rPr>
              <a:t>must be made when producing output efficiently</a:t>
            </a:r>
          </a:p>
          <a:p>
            <a:pPr marL="742950" marR="0" lvl="1" indent="-285750" algn="just">
              <a:spcBef>
                <a:spcPts val="0"/>
              </a:spcBef>
              <a:spcAft>
                <a:spcPts val="0"/>
              </a:spcAft>
              <a:buFont typeface="Courier New" panose="02070309020205020404" pitchFamily="49" charset="0"/>
              <a:buChar char="o"/>
            </a:pP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8083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10" name="TextBox 9">
            <a:extLst>
              <a:ext uri="{FF2B5EF4-FFF2-40B4-BE49-F238E27FC236}">
                <a16:creationId xmlns:a16="http://schemas.microsoft.com/office/drawing/2014/main" id="{4C9E94C0-E876-E6CF-CA9C-9CD43BF9220F}"/>
              </a:ext>
            </a:extLst>
          </p:cNvPr>
          <p:cNvSpPr txBox="1"/>
          <p:nvPr/>
        </p:nvSpPr>
        <p:spPr>
          <a:xfrm>
            <a:off x="3562718" y="1889164"/>
            <a:ext cx="4566870" cy="400110"/>
          </a:xfrm>
          <a:prstGeom prst="rect">
            <a:avLst/>
          </a:prstGeom>
          <a:noFill/>
        </p:spPr>
        <p:txBody>
          <a:bodyPr wrap="square">
            <a:spAutoFit/>
          </a:bodyPr>
          <a:lstStyle/>
          <a:p>
            <a:pPr marL="457200" marR="0" algn="ctr">
              <a:spcBef>
                <a:spcPts val="0"/>
              </a:spcBef>
              <a:spcAft>
                <a:spcPts val="0"/>
              </a:spcAft>
            </a:pPr>
            <a:r>
              <a:rPr lang="en-US" sz="2000" b="1" dirty="0">
                <a:solidFill>
                  <a:srgbClr val="4F81BD"/>
                </a:solidFill>
                <a:effectLst/>
                <a:latin typeface="+mj-lt"/>
                <a:ea typeface="Times New Roman" panose="02020603050405020304" pitchFamily="18" charset="0"/>
                <a:cs typeface="Times New Roman" panose="02020603050405020304" pitchFamily="18" charset="0"/>
              </a:rPr>
              <a:t>(Efficient, Inefficient)</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the PPF&amp; </a:t>
            </a:r>
            <a:r>
              <a:rPr lang="en-US" sz="2400" b="1" dirty="0">
                <a:solidFill>
                  <a:srgbClr val="0070C0"/>
                </a:solidFill>
                <a:latin typeface="+mj-lt"/>
                <a:cs typeface="Times New Roman" panose="02020603050405020304" pitchFamily="18" charset="0"/>
              </a:rPr>
              <a:t>Efficiency</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97483B85-3D03-48FA-97E9-99A79B614158}"/>
              </a:ext>
            </a:extLst>
          </p:cNvPr>
          <p:cNvSpPr txBox="1">
            <a:spLocks/>
          </p:cNvSpPr>
          <p:nvPr/>
        </p:nvSpPr>
        <p:spPr>
          <a:xfrm>
            <a:off x="942308" y="2540816"/>
            <a:ext cx="6088626" cy="2709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a:spcBef>
                <a:spcPts val="0"/>
              </a:spcBef>
              <a:spcAft>
                <a:spcPts val="0"/>
              </a:spcAft>
            </a:pPr>
            <a:r>
              <a:rPr lang="en-US" sz="2000" b="1" u="sng" dirty="0">
                <a:solidFill>
                  <a:srgbClr val="0070C0"/>
                </a:solidFill>
                <a:latin typeface="Alexandria"/>
              </a:rPr>
              <a:t>Inefficiency:</a:t>
            </a: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means the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Underemployment of resources</a:t>
            </a:r>
            <a:r>
              <a:rPr lang="en-US" sz="2000"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 production; </a:t>
            </a:r>
            <a:r>
              <a:rPr lang="en-US" sz="2000" b="1" dirty="0">
                <a:effectLst/>
                <a:latin typeface="Alexandria"/>
                <a:ea typeface="Times New Roman" panose="02020603050405020304" pitchFamily="18" charset="0"/>
                <a:cs typeface="Times New Roman" panose="02020603050405020304" pitchFamily="18" charset="0"/>
              </a:rPr>
              <a:t>all resources are </a:t>
            </a:r>
            <a:r>
              <a:rPr lang="en-US" sz="2000" b="1" u="sng" dirty="0">
                <a:solidFill>
                  <a:srgbClr val="002060"/>
                </a:solidFill>
                <a:latin typeface="Alexandria"/>
                <a:cs typeface="Times New Roman" panose="02020603050405020304" pitchFamily="18" charset="0"/>
              </a:rPr>
              <a:t>not</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cs typeface="Times New Roman" panose="02020603050405020304" pitchFamily="18" charset="0"/>
              </a:rPr>
              <a:t>i.e., one or both outputs may be increased without decreasing the other output level. </a:t>
            </a:r>
            <a:endParaRPr lang="en-US" sz="2000" dirty="0">
              <a:solidFill>
                <a:srgbClr val="0070C0"/>
              </a:solidFill>
              <a:effectLst/>
              <a:latin typeface="Alexandria"/>
              <a:ea typeface="Times New Roman" panose="02020603050405020304" pitchFamily="18" charset="0"/>
            </a:endParaRP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002060"/>
                </a:solidFill>
                <a:latin typeface="Alexandria"/>
              </a:rPr>
              <a:t>Inefficient combinations </a:t>
            </a:r>
            <a:r>
              <a:rPr lang="en-US" sz="2000" dirty="0">
                <a:solidFill>
                  <a:srgbClr val="002060"/>
                </a:solidFill>
                <a:effectLst/>
                <a:latin typeface="Alexandria"/>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2060"/>
                </a:solidFill>
                <a:latin typeface="Alexandria"/>
              </a:rPr>
              <a:t>inside</a:t>
            </a:r>
            <a:r>
              <a:rPr lang="en-US" sz="2000" dirty="0">
                <a:solidFill>
                  <a:srgbClr val="002060"/>
                </a:solidFill>
                <a:effectLst/>
                <a:latin typeface="Alexandria"/>
                <a:ea typeface="Times New Roman" panose="02020603050405020304" pitchFamily="18" charset="0"/>
                <a:cs typeface="Times New Roman" panose="02020603050405020304" pitchFamily="18" charset="0"/>
              </a:rPr>
              <a:t> the PPF as point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(F)</a:t>
            </a:r>
            <a:endParaRPr lang="en-US" sz="2000" dirty="0">
              <a:solidFill>
                <a:srgbClr val="002060"/>
              </a:solidFill>
              <a:effectLst/>
              <a:latin typeface="Alexandria"/>
              <a:ea typeface="Times New Roman" panose="02020603050405020304" pitchFamily="18" charset="0"/>
            </a:endParaRPr>
          </a:p>
          <a:p>
            <a:pPr marL="685800" marR="0" indent="0" algn="just">
              <a:spcBef>
                <a:spcPts val="0"/>
              </a:spcBef>
              <a:spcAft>
                <a:spcPts val="0"/>
              </a:spcAft>
              <a:buNone/>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609189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079" y="2492943"/>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5A136B8-A26E-13B5-8A47-87D6B66DA01A}"/>
              </a:ext>
            </a:extLst>
          </p:cNvPr>
          <p:cNvSpPr txBox="1"/>
          <p:nvPr/>
        </p:nvSpPr>
        <p:spPr>
          <a:xfrm>
            <a:off x="709310" y="3162815"/>
            <a:ext cx="6029739" cy="707886"/>
          </a:xfrm>
          <a:prstGeom prst="rect">
            <a:avLst/>
          </a:prstGeom>
          <a:noFill/>
        </p:spPr>
        <p:txBody>
          <a:bodyPr wrap="square">
            <a:spAutoFit/>
          </a:bodyPr>
          <a:lstStyle/>
          <a:p>
            <a:pPr marL="457200" marR="0">
              <a:spcBef>
                <a:spcPts val="0"/>
              </a:spcBef>
              <a:spcAft>
                <a:spcPts val="0"/>
              </a:spcAft>
            </a:pPr>
            <a:r>
              <a:rPr lang="en-US" sz="2000" b="1" dirty="0">
                <a:solidFill>
                  <a:srgbClr val="002060"/>
                </a:solidFill>
                <a:latin typeface="Alexandria"/>
              </a:rPr>
              <a:t>Opportunity cost: </a:t>
            </a:r>
            <a:r>
              <a:rPr lang="en-US" sz="2000" dirty="0">
                <a:latin typeface="Alexandria"/>
              </a:rPr>
              <a:t>The units you give up/ sacrifice of one good to get extra units of the other good</a:t>
            </a:r>
            <a:endParaRPr lang="en-US" sz="2000" dirty="0">
              <a:effectLst/>
              <a:highlight>
                <a:srgbClr val="FFFF00"/>
              </a:highlight>
              <a:latin typeface="Alexandria"/>
              <a:ea typeface="Times New Roman" panose="02020603050405020304" pitchFamily="18" charset="0"/>
            </a:endParaRPr>
          </a:p>
        </p:txBody>
      </p:sp>
    </p:spTree>
    <p:extLst>
      <p:ext uri="{BB962C8B-B14F-4D97-AF65-F5344CB8AC3E}">
        <p14:creationId xmlns:p14="http://schemas.microsoft.com/office/powerpoint/2010/main" val="92156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9475" y="2364292"/>
            <a:ext cx="4418613"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Content Placeholder 2">
            <a:extLst>
              <a:ext uri="{FF2B5EF4-FFF2-40B4-BE49-F238E27FC236}">
                <a16:creationId xmlns:a16="http://schemas.microsoft.com/office/drawing/2014/main" id="{40CE33BF-4D2F-291D-3966-A97FB7A1487A}"/>
              </a:ext>
            </a:extLst>
          </p:cNvPr>
          <p:cNvSpPr txBox="1">
            <a:spLocks/>
          </p:cNvSpPr>
          <p:nvPr/>
        </p:nvSpPr>
        <p:spPr>
          <a:xfrm>
            <a:off x="617280" y="2355412"/>
            <a:ext cx="6457931" cy="3392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2000" b="1" u="sng" dirty="0">
                <a:solidFill>
                  <a:srgbClr val="002060"/>
                </a:solidFill>
                <a:effectLst/>
                <a:latin typeface="Alexandria"/>
                <a:ea typeface="Times New Roman" panose="02020603050405020304" pitchFamily="18" charset="0"/>
              </a:rPr>
              <a:t>The negative slope of PPF </a:t>
            </a:r>
            <a:r>
              <a:rPr lang="en-US" sz="2000" dirty="0">
                <a:solidFill>
                  <a:srgbClr val="000000"/>
                </a:solidFill>
                <a:effectLst/>
                <a:latin typeface="Alexandria"/>
                <a:ea typeface="Times New Roman" panose="02020603050405020304" pitchFamily="18" charset="0"/>
              </a:rPr>
              <a:t>illustrates the concept of </a:t>
            </a:r>
            <a:r>
              <a:rPr lang="en-US" sz="2000" b="1" u="sng" dirty="0">
                <a:solidFill>
                  <a:srgbClr val="002060"/>
                </a:solidFill>
                <a:effectLst/>
                <a:latin typeface="Alexandria"/>
                <a:ea typeface="Times New Roman" panose="02020603050405020304" pitchFamily="18" charset="0"/>
              </a:rPr>
              <a:t>opportunity cost (</a:t>
            </a:r>
            <a:r>
              <a:rPr lang="en-US" sz="2000" b="1" u="sng" dirty="0">
                <a:solidFill>
                  <a:srgbClr val="002060"/>
                </a:solidFill>
                <a:effectLst/>
                <a:latin typeface="Alexandria"/>
                <a:ea typeface="Times New Roman" panose="02020603050405020304" pitchFamily="18" charset="0"/>
                <a:cs typeface="Times New Roman" panose="02020603050405020304" pitchFamily="18" charset="0"/>
              </a:rPr>
              <a:t>the marginal rate of transformation (MRT)),</a:t>
            </a:r>
            <a:endParaRPr lang="en-US" sz="2000" b="1" u="sng" dirty="0">
              <a:solidFill>
                <a:srgbClr val="00206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Which implies that whenever moving along PPF to increase the production of one good, we must decrease the production of the other good. </a:t>
            </a:r>
            <a:r>
              <a:rPr lang="en-US" sz="2000" b="1" u="sng" dirty="0">
                <a:solidFill>
                  <a:srgbClr val="002060"/>
                </a:solidFill>
                <a:effectLst/>
                <a:latin typeface="Alexandria"/>
                <a:ea typeface="Times New Roman" panose="02020603050405020304" pitchFamily="18" charset="0"/>
              </a:rPr>
              <a:t>(Trade off in choices)</a:t>
            </a:r>
          </a:p>
          <a:p>
            <a:pPr marL="457200" marR="0" lvl="1" indent="0">
              <a:spcBef>
                <a:spcPts val="0"/>
              </a:spcBef>
              <a:spcAft>
                <a:spcPts val="0"/>
              </a:spcAft>
              <a:buNone/>
            </a:pPr>
            <a:endParaRPr lang="en-US" sz="2000" dirty="0">
              <a:solidFill>
                <a:srgbClr val="0070C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spTree>
    <p:extLst>
      <p:ext uri="{BB962C8B-B14F-4D97-AF65-F5344CB8AC3E}">
        <p14:creationId xmlns:p14="http://schemas.microsoft.com/office/powerpoint/2010/main" val="3779635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pic>
        <p:nvPicPr>
          <p:cNvPr id="11" name="Picture 10" descr="Chart&#10;&#10;Description automatically generated">
            <a:extLst>
              <a:ext uri="{FF2B5EF4-FFF2-40B4-BE49-F238E27FC236}">
                <a16:creationId xmlns:a16="http://schemas.microsoft.com/office/drawing/2014/main" id="{26C671F7-DA55-FDB3-3FDB-6554B6E58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561" y="2260163"/>
            <a:ext cx="3633807" cy="3537745"/>
          </a:xfrm>
          <a:prstGeom prst="rect">
            <a:avLst/>
          </a:prstGeom>
        </p:spPr>
      </p:pic>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graphicFrame>
        <p:nvGraphicFramePr>
          <p:cNvPr id="2" name="Table 1">
            <a:extLst>
              <a:ext uri="{FF2B5EF4-FFF2-40B4-BE49-F238E27FC236}">
                <a16:creationId xmlns:a16="http://schemas.microsoft.com/office/drawing/2014/main" id="{E700DB86-D8CC-BD9D-EA83-04B7BD822677}"/>
              </a:ext>
            </a:extLst>
          </p:cNvPr>
          <p:cNvGraphicFramePr>
            <a:graphicFrameLocks noGrp="1"/>
          </p:cNvGraphicFramePr>
          <p:nvPr>
            <p:extLst>
              <p:ext uri="{D42A27DB-BD31-4B8C-83A1-F6EECF244321}">
                <p14:modId xmlns:p14="http://schemas.microsoft.com/office/powerpoint/2010/main" val="3138283822"/>
              </p:ext>
            </p:extLst>
          </p:nvPr>
        </p:nvGraphicFramePr>
        <p:xfrm>
          <a:off x="762000" y="3114636"/>
          <a:ext cx="6857561" cy="914400"/>
        </p:xfrm>
        <a:graphic>
          <a:graphicData uri="http://schemas.openxmlformats.org/drawingml/2006/table">
            <a:tbl>
              <a:tblPr>
                <a:tableStyleId>{5C22544A-7EE6-4342-B048-85BDC9FD1C3A}</a:tableStyleId>
              </a:tblPr>
              <a:tblGrid>
                <a:gridCol w="6857561">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000" dirty="0">
                          <a:effectLst/>
                          <a:latin typeface="Alexandria"/>
                        </a:rPr>
                        <a:t>Opportunity cost of good X in terms of good Y = │∆Y/∆X│</a:t>
                      </a:r>
                    </a:p>
                    <a:p>
                      <a:pPr marL="0" marR="0" lvl="0" indent="0" rtl="0">
                        <a:buFont typeface="Symbol" panose="05050102010706020507" pitchFamily="18" charset="2"/>
                        <a:buNone/>
                      </a:pPr>
                      <a:endParaRPr lang="en-US" sz="2000" dirty="0">
                        <a:effectLst/>
                        <a:latin typeface="Alexandria"/>
                      </a:endParaRPr>
                    </a:p>
                    <a:p>
                      <a:pPr marL="342900" marR="0" lvl="0" indent="-342900">
                        <a:buFont typeface="Symbol" panose="05050102010706020507" pitchFamily="18" charset="2"/>
                        <a:buChar char=""/>
                      </a:pPr>
                      <a:r>
                        <a:rPr lang="en-US" sz="2000" dirty="0">
                          <a:effectLst/>
                          <a:latin typeface="Alexandria"/>
                        </a:rPr>
                        <a:t>Opportunity cost of good Y in terms of good X=│∆X/∆Y│</a:t>
                      </a:r>
                      <a:endParaRPr lang="en-US" sz="2000" dirty="0">
                        <a:solidFill>
                          <a:srgbClr val="31849B"/>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Tree>
    <p:extLst>
      <p:ext uri="{BB962C8B-B14F-4D97-AF65-F5344CB8AC3E}">
        <p14:creationId xmlns:p14="http://schemas.microsoft.com/office/powerpoint/2010/main" val="38166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7C23271-834F-AAB6-24BA-89CC9D590299}"/>
              </a:ext>
            </a:extLst>
          </p:cNvPr>
          <p:cNvSpPr txBox="1"/>
          <p:nvPr/>
        </p:nvSpPr>
        <p:spPr>
          <a:xfrm>
            <a:off x="870394" y="2933921"/>
            <a:ext cx="6480945" cy="1631216"/>
          </a:xfrm>
          <a:prstGeom prst="rect">
            <a:avLst/>
          </a:prstGeom>
          <a:noFill/>
        </p:spPr>
        <p:txBody>
          <a:bodyPr wrap="square">
            <a:spAutoFit/>
          </a:bodyPr>
          <a:lstStyle/>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Start at point </a:t>
            </a:r>
            <a:r>
              <a:rPr lang="en-US" sz="2000" b="1" u="sng" dirty="0">
                <a:solidFill>
                  <a:srgbClr val="000000"/>
                </a:solidFill>
                <a:effectLst/>
                <a:latin typeface="Alexandria"/>
                <a:ea typeface="Times New Roman" panose="02020603050405020304" pitchFamily="18" charset="0"/>
              </a:rPr>
              <a:t>C (800X , 1500Y)</a:t>
            </a:r>
            <a:r>
              <a:rPr lang="en-US" sz="2000" b="1" dirty="0">
                <a:solidFill>
                  <a:srgbClr val="000000"/>
                </a:solidFill>
                <a:effectLst/>
                <a:latin typeface="Alexandria"/>
                <a:ea typeface="Times New Roman" panose="02020603050405020304" pitchFamily="18" charset="0"/>
              </a:rPr>
              <a:t> </a:t>
            </a:r>
            <a:r>
              <a:rPr lang="en-US" sz="2000" dirty="0">
                <a:solidFill>
                  <a:srgbClr val="000000"/>
                </a:solidFill>
                <a:effectLst/>
                <a:latin typeface="Alexandria"/>
                <a:ea typeface="Times New Roman" panose="02020603050405020304" pitchFamily="18" charset="0"/>
              </a:rPr>
              <a:t>, </a:t>
            </a:r>
          </a:p>
          <a:p>
            <a:pPr marL="342900" marR="0" indent="-342900" algn="just">
              <a:spcBef>
                <a:spcPts val="0"/>
              </a:spcBef>
              <a:spcAft>
                <a:spcPts val="0"/>
              </a:spcAft>
              <a:buFontTx/>
              <a:buChar char="-"/>
            </a:pPr>
            <a:r>
              <a:rPr lang="en-US" sz="2000" dirty="0">
                <a:solidFill>
                  <a:srgbClr val="000000"/>
                </a:solidFill>
                <a:effectLst/>
                <a:latin typeface="Alexandria"/>
                <a:ea typeface="Times New Roman" panose="02020603050405020304" pitchFamily="18" charset="0"/>
              </a:rPr>
              <a:t>If we want to increase the number of good </a:t>
            </a:r>
            <a:r>
              <a:rPr lang="en-US" sz="2000" b="1" dirty="0">
                <a:solidFill>
                  <a:srgbClr val="000000"/>
                </a:solidFill>
                <a:effectLst/>
                <a:latin typeface="Alexandria"/>
                <a:ea typeface="Times New Roman" panose="02020603050405020304" pitchFamily="18" charset="0"/>
              </a:rPr>
              <a:t>Y to 2000</a:t>
            </a:r>
            <a:r>
              <a:rPr lang="en-US" sz="2000" dirty="0">
                <a:solidFill>
                  <a:srgbClr val="000000"/>
                </a:solidFill>
                <a:effectLst/>
                <a:latin typeface="Alexandria"/>
                <a:ea typeface="Times New Roman" panose="02020603050405020304" pitchFamily="18" charset="0"/>
              </a:rPr>
              <a:t>, so we will move </a:t>
            </a:r>
            <a:r>
              <a:rPr lang="en-US" sz="2000" b="1" dirty="0">
                <a:solidFill>
                  <a:srgbClr val="000000"/>
                </a:solidFill>
                <a:effectLst/>
                <a:latin typeface="Alexandria"/>
                <a:ea typeface="Times New Roman" panose="02020603050405020304" pitchFamily="18" charset="0"/>
              </a:rPr>
              <a:t>along PPF from point C to point B , At point B ( 600X, 2000Y )</a:t>
            </a:r>
            <a:r>
              <a:rPr lang="en-US" sz="2000" dirty="0">
                <a:solidFill>
                  <a:srgbClr val="000000"/>
                </a:solidFill>
                <a:effectLst/>
                <a:latin typeface="Alexandria"/>
                <a:ea typeface="Times New Roman" panose="02020603050405020304" pitchFamily="18" charset="0"/>
              </a:rPr>
              <a:t> , </a:t>
            </a:r>
            <a:endParaRPr lang="en-US" sz="2000" dirty="0">
              <a:effectLst/>
              <a:latin typeface="Alexandria"/>
              <a:ea typeface="Times New Roman" panose="02020603050405020304" pitchFamily="18" charset="0"/>
            </a:endParaRPr>
          </a:p>
          <a:p>
            <a:pPr marL="0" marR="0">
              <a:spcBef>
                <a:spcPts val="0"/>
              </a:spcBef>
              <a:spcAft>
                <a:spcPts val="0"/>
              </a:spcAft>
            </a:pPr>
            <a:r>
              <a:rPr lang="en-CA" sz="2000"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Tree>
    <p:extLst>
      <p:ext uri="{BB962C8B-B14F-4D97-AF65-F5344CB8AC3E}">
        <p14:creationId xmlns:p14="http://schemas.microsoft.com/office/powerpoint/2010/main" val="293044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2" name="TextBox 1">
            <a:extLst>
              <a:ext uri="{FF2B5EF4-FFF2-40B4-BE49-F238E27FC236}">
                <a16:creationId xmlns:a16="http://schemas.microsoft.com/office/drawing/2014/main" id="{31369BAE-63D8-3DFD-CE23-8F8B80796EDC}"/>
              </a:ext>
            </a:extLst>
          </p:cNvPr>
          <p:cNvSpPr txBox="1"/>
          <p:nvPr/>
        </p:nvSpPr>
        <p:spPr>
          <a:xfrm>
            <a:off x="831749" y="2921168"/>
            <a:ext cx="6772704" cy="1015663"/>
          </a:xfrm>
          <a:prstGeom prst="rect">
            <a:avLst/>
          </a:prstGeom>
          <a:noFill/>
        </p:spPr>
        <p:txBody>
          <a:bodyPr wrap="square">
            <a:spAutoFit/>
          </a:bodyPr>
          <a:lstStyle/>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-So, to </a:t>
            </a:r>
            <a:r>
              <a:rPr lang="en-US" sz="2000" b="1" dirty="0">
                <a:solidFill>
                  <a:srgbClr val="000000"/>
                </a:solidFill>
                <a:effectLst/>
                <a:latin typeface="Alexandria"/>
                <a:ea typeface="Times New Roman" panose="02020603050405020304" pitchFamily="18" charset="0"/>
              </a:rPr>
              <a:t>increase the production of good</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Y by 500 ( 2000-1500)</a:t>
            </a:r>
            <a:r>
              <a:rPr lang="en-US" sz="2000" dirty="0">
                <a:solidFill>
                  <a:srgbClr val="000000"/>
                </a:solidFill>
                <a:effectLst/>
                <a:latin typeface="Alexandria"/>
                <a:ea typeface="Times New Roman" panose="02020603050405020304" pitchFamily="18" charset="0"/>
              </a:rPr>
              <a:t> , </a:t>
            </a:r>
          </a:p>
          <a:p>
            <a:pPr marL="0" marR="0" algn="just">
              <a:spcBef>
                <a:spcPts val="0"/>
              </a:spcBef>
              <a:spcAft>
                <a:spcPts val="0"/>
              </a:spcAft>
            </a:pPr>
            <a:endParaRPr lang="en-US" sz="2000" dirty="0">
              <a:solidFill>
                <a:srgbClr val="000000"/>
              </a:solidFill>
              <a:latin typeface="Alexandria"/>
              <a:ea typeface="Times New Roman" panose="02020603050405020304" pitchFamily="18" charset="0"/>
            </a:endParaRPr>
          </a:p>
          <a:p>
            <a:pPr marL="0" marR="0" algn="just">
              <a:spcBef>
                <a:spcPts val="0"/>
              </a:spcBef>
              <a:spcAft>
                <a:spcPts val="0"/>
              </a:spcAft>
            </a:pPr>
            <a:r>
              <a:rPr lang="en-US" sz="2000" dirty="0">
                <a:solidFill>
                  <a:srgbClr val="000000"/>
                </a:solidFill>
                <a:effectLst/>
                <a:latin typeface="Alexandria"/>
                <a:ea typeface="Times New Roman" panose="02020603050405020304" pitchFamily="18" charset="0"/>
              </a:rPr>
              <a:t>We must </a:t>
            </a:r>
            <a:r>
              <a:rPr lang="en-US" sz="2000" b="1" dirty="0">
                <a:solidFill>
                  <a:srgbClr val="000000"/>
                </a:solidFill>
                <a:effectLst/>
                <a:latin typeface="Alexandria"/>
                <a:ea typeface="Times New Roman" panose="02020603050405020304" pitchFamily="18" charset="0"/>
              </a:rPr>
              <a:t>decrease the production of good X by 200( 800-600)</a:t>
            </a:r>
            <a:r>
              <a:rPr lang="en-US" sz="2000" dirty="0">
                <a:solidFill>
                  <a:srgbClr val="0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578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3" name="TextBox 2">
            <a:extLst>
              <a:ext uri="{FF2B5EF4-FFF2-40B4-BE49-F238E27FC236}">
                <a16:creationId xmlns:a16="http://schemas.microsoft.com/office/drawing/2014/main" id="{4AD981CA-A913-BA3F-FA5C-36122C2DB5A6}"/>
              </a:ext>
            </a:extLst>
          </p:cNvPr>
          <p:cNvSpPr txBox="1"/>
          <p:nvPr/>
        </p:nvSpPr>
        <p:spPr>
          <a:xfrm>
            <a:off x="3397557" y="1831295"/>
            <a:ext cx="3700668" cy="400110"/>
          </a:xfrm>
          <a:prstGeom prst="rect">
            <a:avLst/>
          </a:prstGeom>
          <a:noFill/>
        </p:spPr>
        <p:txBody>
          <a:bodyPr wrap="square">
            <a:spAutoFit/>
          </a:bodyPr>
          <a:lstStyle/>
          <a:p>
            <a:pPr marL="0" marR="0" algn="ctr">
              <a:spcBef>
                <a:spcPts val="0"/>
              </a:spcBef>
              <a:spcAft>
                <a:spcPts val="0"/>
              </a:spcAft>
            </a:pPr>
            <a:r>
              <a:rPr lang="en-CA" sz="2000" dirty="0">
                <a:solidFill>
                  <a:srgbClr val="0070C0"/>
                </a:solidFill>
                <a:effectLst/>
                <a:latin typeface="Alexandria"/>
                <a:ea typeface="Times New Roman" panose="02020603050405020304" pitchFamily="18" charset="0"/>
                <a:cs typeface="Times New Roman" panose="02020603050405020304" pitchFamily="18" charset="0"/>
              </a:rPr>
              <a:t>Numerical example</a:t>
            </a:r>
            <a:endParaRPr lang="en-US" sz="2000"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3E4F9751-DA56-4021-52FE-FF514D736986}"/>
              </a:ext>
            </a:extLst>
          </p:cNvPr>
          <p:cNvPicPr>
            <a:picLocks noChangeAspect="1"/>
          </p:cNvPicPr>
          <p:nvPr/>
        </p:nvPicPr>
        <p:blipFill>
          <a:blip r:embed="rId3"/>
          <a:stretch>
            <a:fillRect/>
          </a:stretch>
        </p:blipFill>
        <p:spPr>
          <a:xfrm>
            <a:off x="7604453" y="2270975"/>
            <a:ext cx="3755798" cy="3199452"/>
          </a:xfrm>
          <a:prstGeom prst="rect">
            <a:avLst/>
          </a:prstGeom>
        </p:spPr>
      </p:pic>
      <p:sp>
        <p:nvSpPr>
          <p:cNvPr id="10" name="TextBox 9">
            <a:extLst>
              <a:ext uri="{FF2B5EF4-FFF2-40B4-BE49-F238E27FC236}">
                <a16:creationId xmlns:a16="http://schemas.microsoft.com/office/drawing/2014/main" id="{5648026C-3AD0-CD33-F5CE-0A62038CECBF}"/>
              </a:ext>
            </a:extLst>
          </p:cNvPr>
          <p:cNvSpPr txBox="1"/>
          <p:nvPr/>
        </p:nvSpPr>
        <p:spPr>
          <a:xfrm>
            <a:off x="942308" y="2740599"/>
            <a:ext cx="6882624" cy="2246769"/>
          </a:xfrm>
          <a:prstGeom prst="rect">
            <a:avLst/>
          </a:prstGeom>
          <a:noFill/>
        </p:spPr>
        <p:txBody>
          <a:bodyPr wrap="square">
            <a:spAutoFit/>
          </a:bodyPr>
          <a:lstStyle/>
          <a:p>
            <a:pPr marL="0" marR="0">
              <a:spcBef>
                <a:spcPts val="0"/>
              </a:spcBef>
              <a:spcAft>
                <a:spcPts val="0"/>
              </a:spcAft>
            </a:pPr>
            <a:r>
              <a:rPr lang="en-US" sz="2000" dirty="0">
                <a:solidFill>
                  <a:srgbClr val="000000"/>
                </a:solidFill>
                <a:effectLst/>
                <a:latin typeface="Alexandria"/>
                <a:ea typeface="Times New Roman" panose="02020603050405020304" pitchFamily="18" charset="0"/>
              </a:rPr>
              <a:t>-</a:t>
            </a:r>
            <a:r>
              <a:rPr lang="en-US" sz="2000" b="1" dirty="0">
                <a:solidFill>
                  <a:srgbClr val="002060"/>
                </a:solidFill>
                <a:effectLst/>
                <a:latin typeface="Alexandria"/>
                <a:ea typeface="Times New Roman" panose="02020603050405020304" pitchFamily="18" charset="0"/>
              </a:rPr>
              <a:t>Opportunity cost of good Y in terms of good X </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a:t>
            </a:r>
            <a:r>
              <a:rPr lang="en-US" sz="2000" dirty="0">
                <a:solidFill>
                  <a:srgbClr val="000000"/>
                </a:solidFill>
                <a:effectLst/>
                <a:latin typeface="Alexandria"/>
                <a:ea typeface="Times New Roman" panose="02020603050405020304" pitchFamily="18" charset="0"/>
              </a:rPr>
              <a:t>the decrease in X / The increase in Y</a:t>
            </a:r>
            <a:r>
              <a:rPr lang="en-US" sz="2000" b="1" dirty="0">
                <a:solidFill>
                  <a:srgbClr val="000000"/>
                </a:solidFill>
                <a:effectLst/>
                <a:latin typeface="Alexandria"/>
                <a:ea typeface="Times New Roman" panose="02020603050405020304" pitchFamily="18" charset="0"/>
              </a:rPr>
              <a:t>│</a:t>
            </a:r>
          </a:p>
          <a:p>
            <a:pPr marL="0" marR="0">
              <a:spcBef>
                <a:spcPts val="0"/>
              </a:spcBef>
              <a:spcAft>
                <a:spcPts val="0"/>
              </a:spcAft>
            </a:pPr>
            <a:endParaRPr lang="en-US" sz="2000" dirty="0">
              <a:effectLst/>
              <a:latin typeface="Alexandria"/>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sz="2000" b="1" dirty="0">
                <a:solidFill>
                  <a:srgbClr val="002060"/>
                </a:solidFill>
                <a:effectLst/>
                <a:latin typeface="Alexandria"/>
                <a:ea typeface="Times New Roman" panose="02020603050405020304" pitchFamily="18" charset="0"/>
              </a:rPr>
              <a:t>Opportunity cost of good Y in terms of good X </a:t>
            </a:r>
            <a:r>
              <a:rPr lang="en-US" sz="2000" dirty="0">
                <a:solidFill>
                  <a:srgbClr val="000000"/>
                </a:solidFill>
                <a:effectLst/>
                <a:latin typeface="Alexandria"/>
                <a:ea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rPr>
              <a:t>│</a:t>
            </a:r>
            <a:r>
              <a:rPr lang="en-US" sz="2000" dirty="0">
                <a:solidFill>
                  <a:srgbClr val="000000"/>
                </a:solidFill>
                <a:effectLst/>
                <a:latin typeface="Alexandria"/>
                <a:ea typeface="Times New Roman" panose="02020603050405020304" pitchFamily="18" charset="0"/>
              </a:rPr>
              <a:t>200/500</a:t>
            </a:r>
            <a:r>
              <a:rPr lang="en-US" sz="2000" b="1" dirty="0">
                <a:solidFill>
                  <a:srgbClr val="000000"/>
                </a:solidFill>
                <a:effectLst/>
                <a:latin typeface="Alexandria"/>
                <a:ea typeface="Times New Roman" panose="02020603050405020304" pitchFamily="18" charset="0"/>
              </a:rPr>
              <a:t>│</a:t>
            </a:r>
            <a:r>
              <a:rPr lang="en-US" sz="2000" dirty="0">
                <a:solidFill>
                  <a:srgbClr val="000000"/>
                </a:solidFill>
                <a:effectLst/>
                <a:latin typeface="Alexandria"/>
                <a:ea typeface="Times New Roman" panose="02020603050405020304" pitchFamily="18" charset="0"/>
              </a:rPr>
              <a:t> = </a:t>
            </a:r>
            <a:r>
              <a:rPr lang="en-US" sz="2000" b="1" dirty="0">
                <a:solidFill>
                  <a:srgbClr val="002060"/>
                </a:solidFill>
                <a:effectLst/>
                <a:latin typeface="Alexandria"/>
                <a:ea typeface="Times New Roman" panose="02020603050405020304" pitchFamily="18" charset="0"/>
              </a:rPr>
              <a:t>0.4</a:t>
            </a:r>
            <a:r>
              <a:rPr lang="en-US" sz="2000" b="1" dirty="0">
                <a:solidFill>
                  <a:srgbClr val="FF0000"/>
                </a:solidFill>
                <a:effectLst/>
                <a:latin typeface="Alexandria"/>
                <a:ea typeface="Times New Roman" panose="02020603050405020304" pitchFamily="18" charset="0"/>
              </a:rPr>
              <a:t> </a:t>
            </a:r>
            <a:r>
              <a:rPr lang="en-US" sz="2000" dirty="0">
                <a:solidFill>
                  <a:srgbClr val="000000"/>
                </a:solidFill>
                <a:effectLst/>
                <a:latin typeface="Alexandria"/>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sz="2000" dirty="0">
                <a:solidFill>
                  <a:srgbClr val="000000"/>
                </a:solidFill>
                <a:effectLst/>
                <a:latin typeface="Alexandria"/>
                <a:ea typeface="Times New Roman" panose="02020603050405020304" pitchFamily="18" charset="0"/>
              </a:rPr>
              <a:t> Means </a:t>
            </a:r>
            <a:r>
              <a:rPr lang="en-US" sz="2000" b="1" dirty="0">
                <a:solidFill>
                  <a:srgbClr val="002060"/>
                </a:solidFill>
                <a:effectLst/>
                <a:latin typeface="Alexandria"/>
                <a:ea typeface="Times New Roman" panose="02020603050405020304" pitchFamily="18" charset="0"/>
              </a:rPr>
              <a:t>The cost of producing one more unit of good Y is giving up 0.4 units of good X</a:t>
            </a:r>
          </a:p>
        </p:txBody>
      </p:sp>
    </p:spTree>
    <p:extLst>
      <p:ext uri="{BB962C8B-B14F-4D97-AF65-F5344CB8AC3E}">
        <p14:creationId xmlns:p14="http://schemas.microsoft.com/office/powerpoint/2010/main" val="373250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sp>
        <p:nvSpPr>
          <p:cNvPr id="2" name="TextBox 1">
            <a:extLst>
              <a:ext uri="{FF2B5EF4-FFF2-40B4-BE49-F238E27FC236}">
                <a16:creationId xmlns:a16="http://schemas.microsoft.com/office/drawing/2014/main" id="{CB6AFC20-FEE1-4012-1429-35DAE98677C5}"/>
              </a:ext>
            </a:extLst>
          </p:cNvPr>
          <p:cNvSpPr txBox="1"/>
          <p:nvPr/>
        </p:nvSpPr>
        <p:spPr>
          <a:xfrm>
            <a:off x="1214179" y="2905218"/>
            <a:ext cx="5257956" cy="461665"/>
          </a:xfrm>
          <a:prstGeom prst="rect">
            <a:avLst/>
          </a:prstGeom>
          <a:noFill/>
        </p:spPr>
        <p:txBody>
          <a:bodyPr wrap="square">
            <a:spAutoFit/>
          </a:bodyPr>
          <a:lstStyle/>
          <a:p>
            <a:pPr marL="0" marR="0" algn="ctr">
              <a:spcBef>
                <a:spcPts val="0"/>
              </a:spcBef>
              <a:spcAft>
                <a:spcPts val="0"/>
              </a:spcAft>
            </a:pPr>
            <a:r>
              <a:rPr lang="en-US" sz="2400" b="1"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pic>
        <p:nvPicPr>
          <p:cNvPr id="11" name="Picture 10">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6534011" y="2172347"/>
            <a:ext cx="4373462" cy="3639513"/>
          </a:xfrm>
          <a:prstGeom prst="rect">
            <a:avLst/>
          </a:prstGeom>
        </p:spPr>
      </p:pic>
    </p:spTree>
    <p:extLst>
      <p:ext uri="{BB962C8B-B14F-4D97-AF65-F5344CB8AC3E}">
        <p14:creationId xmlns:p14="http://schemas.microsoft.com/office/powerpoint/2010/main" val="100701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0" name="TextBox 9">
            <a:extLst>
              <a:ext uri="{FF2B5EF4-FFF2-40B4-BE49-F238E27FC236}">
                <a16:creationId xmlns:a16="http://schemas.microsoft.com/office/drawing/2014/main" id="{C6E6BAA6-DDAE-7558-FFE0-62B44B8BB18F}"/>
              </a:ext>
            </a:extLst>
          </p:cNvPr>
          <p:cNvSpPr txBox="1"/>
          <p:nvPr/>
        </p:nvSpPr>
        <p:spPr>
          <a:xfrm>
            <a:off x="617281" y="2733112"/>
            <a:ext cx="6926520" cy="1969770"/>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000" b="1" dirty="0">
                <a:solidFill>
                  <a:srgbClr val="002060"/>
                </a:solidFill>
                <a:effectLst/>
                <a:latin typeface="Alexandria"/>
                <a:ea typeface="Times New Roman" panose="02020603050405020304" pitchFamily="18" charset="0"/>
              </a:rPr>
              <a:t>The Concavity of the PPF means that </a:t>
            </a:r>
            <a:r>
              <a:rPr lang="en-US" sz="2000" dirty="0">
                <a:effectLst/>
                <a:latin typeface="Alexandria"/>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en-US" sz="2000" b="1" dirty="0">
              <a:solidFill>
                <a:srgbClr val="FF0000"/>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844983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368980" y="217234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400110"/>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p:txBody>
      </p:sp>
      <p:graphicFrame>
        <p:nvGraphicFramePr>
          <p:cNvPr id="2" name="Table 1">
            <a:extLst>
              <a:ext uri="{FF2B5EF4-FFF2-40B4-BE49-F238E27FC236}">
                <a16:creationId xmlns:a16="http://schemas.microsoft.com/office/drawing/2014/main" id="{9F515D5D-F285-9221-BBAA-F67D357EBA45}"/>
              </a:ext>
            </a:extLst>
          </p:cNvPr>
          <p:cNvGraphicFramePr>
            <a:graphicFrameLocks noGrp="1"/>
          </p:cNvGraphicFramePr>
          <p:nvPr>
            <p:extLst>
              <p:ext uri="{D42A27DB-BD31-4B8C-83A1-F6EECF244321}">
                <p14:modId xmlns:p14="http://schemas.microsoft.com/office/powerpoint/2010/main" val="2576819881"/>
              </p:ext>
            </p:extLst>
          </p:nvPr>
        </p:nvGraphicFramePr>
        <p:xfrm>
          <a:off x="762000" y="2902466"/>
          <a:ext cx="6940808" cy="1732026"/>
        </p:xfrm>
        <a:graphic>
          <a:graphicData uri="http://schemas.openxmlformats.org/drawingml/2006/table">
            <a:tbl>
              <a:tblPr>
                <a:tableStyleId>{5C22544A-7EE6-4342-B048-85BDC9FD1C3A}</a:tableStyleId>
              </a:tblPr>
              <a:tblGrid>
                <a:gridCol w="6940808">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000" dirty="0">
                          <a:effectLst/>
                          <a:latin typeface="Alexandria"/>
                        </a:rPr>
                        <a:t>As we </a:t>
                      </a:r>
                      <a:r>
                        <a:rPr lang="en-US" sz="2000" b="1" dirty="0">
                          <a:effectLst/>
                          <a:latin typeface="Alexandria"/>
                        </a:rPr>
                        <a:t>move down </a:t>
                      </a:r>
                      <a:r>
                        <a:rPr lang="en-US" sz="2000" dirty="0">
                          <a:effectLst/>
                          <a:latin typeface="Alexandria"/>
                        </a:rPr>
                        <a:t>along PPF </a:t>
                      </a:r>
                    </a:p>
                    <a:p>
                      <a:pPr marL="119380" marR="0" algn="just">
                        <a:lnSpc>
                          <a:spcPct val="115000"/>
                        </a:lnSpc>
                        <a:spcBef>
                          <a:spcPts val="0"/>
                        </a:spcBef>
                        <a:spcAft>
                          <a:spcPts val="0"/>
                        </a:spcAft>
                      </a:pPr>
                      <a:r>
                        <a:rPr lang="en-US" sz="2000" dirty="0">
                          <a:effectLst/>
                          <a:latin typeface="Alexandria"/>
                        </a:rPr>
                        <a:t>→ produce </a:t>
                      </a:r>
                      <a:r>
                        <a:rPr lang="en-US" sz="2000" b="1" dirty="0">
                          <a:effectLst/>
                          <a:latin typeface="Alexandria"/>
                        </a:rPr>
                        <a:t>additional unit of one good </a:t>
                      </a:r>
                    </a:p>
                    <a:p>
                      <a:pPr marL="119380" marR="0" algn="just">
                        <a:lnSpc>
                          <a:spcPct val="115000"/>
                        </a:lnSpc>
                        <a:spcBef>
                          <a:spcPts val="0"/>
                        </a:spcBef>
                        <a:spcAft>
                          <a:spcPts val="0"/>
                        </a:spcAft>
                      </a:pPr>
                      <a:r>
                        <a:rPr lang="en-US" sz="2000" dirty="0">
                          <a:effectLst/>
                          <a:latin typeface="Alexandria"/>
                        </a:rPr>
                        <a:t>→ more and </a:t>
                      </a:r>
                      <a:r>
                        <a:rPr lang="en-US" sz="2000" b="1" dirty="0">
                          <a:effectLst/>
                          <a:latin typeface="Alexandria"/>
                        </a:rPr>
                        <a:t>more units of the other good needed to be sacrificed </a:t>
                      </a:r>
                      <a:r>
                        <a:rPr lang="en-US" sz="2000" dirty="0">
                          <a:effectLst/>
                          <a:latin typeface="Alexandria"/>
                        </a:rPr>
                        <a:t>→ </a:t>
                      </a:r>
                      <a:r>
                        <a:rPr lang="en-US" sz="2000" b="1" dirty="0">
                          <a:effectLst/>
                          <a:latin typeface="Alexandria"/>
                        </a:rPr>
                        <a:t>The opportunity cost increases</a:t>
                      </a:r>
                    </a:p>
                    <a:p>
                      <a:pPr marL="119380" marR="0" algn="just">
                        <a:lnSpc>
                          <a:spcPct val="115000"/>
                        </a:lnSpc>
                        <a:spcBef>
                          <a:spcPts val="0"/>
                        </a:spcBef>
                        <a:spcAft>
                          <a:spcPts val="0"/>
                        </a:spcAft>
                      </a:pPr>
                      <a:r>
                        <a:rPr lang="en-US" sz="2000" b="1" dirty="0">
                          <a:effectLst/>
                          <a:latin typeface="Alexandria"/>
                        </a:rPr>
                        <a:t> </a:t>
                      </a:r>
                      <a:r>
                        <a:rPr lang="en-US" sz="2000" dirty="0">
                          <a:effectLst/>
                          <a:latin typeface="Alexandria"/>
                        </a:rPr>
                        <a:t>→ Causes </a:t>
                      </a:r>
                      <a:r>
                        <a:rPr lang="en-US" sz="2000" b="1" dirty="0">
                          <a:solidFill>
                            <a:srgbClr val="002060"/>
                          </a:solidFill>
                          <a:effectLst/>
                          <a:latin typeface="Alexandria"/>
                        </a:rPr>
                        <a:t>the concave shape of PPF                 </a:t>
                      </a:r>
                      <a:endParaRPr lang="en-US" sz="20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3007259114"/>
                  </a:ext>
                </a:extLst>
              </a:tr>
            </a:tbl>
          </a:graphicData>
        </a:graphic>
      </p:graphicFrame>
    </p:spTree>
    <p:extLst>
      <p:ext uri="{BB962C8B-B14F-4D97-AF65-F5344CB8AC3E}">
        <p14:creationId xmlns:p14="http://schemas.microsoft.com/office/powerpoint/2010/main" val="684927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9C1CA9C8-5E03-79B7-AAEE-70BB3BE8C851}"/>
              </a:ext>
            </a:extLst>
          </p:cNvPr>
          <p:cNvSpPr txBox="1"/>
          <p:nvPr/>
        </p:nvSpPr>
        <p:spPr>
          <a:xfrm>
            <a:off x="1153149" y="2805295"/>
            <a:ext cx="6250951" cy="249299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sz="2000" dirty="0">
                <a:effectLst/>
                <a:latin typeface="Alexandria"/>
                <a:ea typeface="Times New Roman" panose="02020603050405020304" pitchFamily="18" charset="0"/>
              </a:rPr>
              <a:t>Starting at point </a:t>
            </a:r>
            <a:r>
              <a:rPr lang="en-US" sz="2000" b="1" u="sng" dirty="0">
                <a:effectLst/>
                <a:latin typeface="Alexandria"/>
                <a:ea typeface="Times New Roman" panose="02020603050405020304" pitchFamily="18" charset="0"/>
              </a:rPr>
              <a:t>B (1X, 14 Y )</a:t>
            </a:r>
            <a:endParaRPr lang="en-US" sz="16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sz="2000" b="1" u="none" strike="noStrike" dirty="0">
                <a:effectLst/>
                <a:latin typeface="Alexandria"/>
                <a:ea typeface="Times New Roman" panose="02020603050405020304" pitchFamily="18" charset="0"/>
              </a:rPr>
              <a:t> </a:t>
            </a:r>
            <a:endParaRPr lang="en-US" sz="1600" dirty="0">
              <a:effectLst/>
              <a:latin typeface="Alexandria"/>
              <a:ea typeface="Times New Roman" panose="02020603050405020304" pitchFamily="18" charset="0"/>
            </a:endParaRPr>
          </a:p>
          <a:p>
            <a:pPr marR="0" lvl="0">
              <a:spcBef>
                <a:spcPts val="0"/>
              </a:spcBef>
              <a:spcAft>
                <a:spcPts val="0"/>
              </a:spcAft>
              <a:tabLst>
                <a:tab pos="1450975" algn="l"/>
              </a:tabLst>
            </a:pPr>
            <a:r>
              <a:rPr lang="en-US" sz="2000" b="1" i="1" u="sng" dirty="0">
                <a:solidFill>
                  <a:srgbClr val="0070C0"/>
                </a:solidFill>
                <a:effectLst/>
                <a:latin typeface="Alexandria"/>
                <a:ea typeface="Times New Roman" panose="02020603050405020304" pitchFamily="18" charset="0"/>
              </a:rPr>
              <a:t>2)</a:t>
            </a:r>
            <a:r>
              <a:rPr lang="en-US" sz="2000" b="1" i="1" u="sng" dirty="0">
                <a:solidFill>
                  <a:srgbClr val="0070C0"/>
                </a:solidFill>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rPr>
              <a:t>B</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sz="2000" dirty="0">
                <a:solidFill>
                  <a:srgbClr val="0070C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 if we move down to point (</a:t>
            </a:r>
            <a:r>
              <a:rPr lang="en-US" sz="2000" b="1" dirty="0">
                <a:effectLst/>
                <a:latin typeface="Alexandria"/>
                <a:ea typeface="Times New Roman" panose="02020603050405020304" pitchFamily="18" charset="0"/>
              </a:rPr>
              <a:t>C)</a:t>
            </a:r>
            <a:r>
              <a:rPr lang="en-US" sz="2000" dirty="0">
                <a:effectLst/>
                <a:latin typeface="Alexandria"/>
                <a:ea typeface="Times New Roman" panose="02020603050405020304" pitchFamily="18" charset="0"/>
              </a:rPr>
              <a:t> to  produce additional unit of good X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so we  will  sacrifice </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2 units of Y (14-12)</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rPr>
              <a:t>so we  will move to point </a:t>
            </a:r>
            <a:r>
              <a:rPr lang="en-US" sz="2000" b="1" u="sng" dirty="0">
                <a:effectLst/>
                <a:latin typeface="Alexandria"/>
                <a:ea typeface="Times New Roman" panose="02020603050405020304" pitchFamily="18" charset="0"/>
              </a:rPr>
              <a:t>C (2X, 12Y)</a:t>
            </a:r>
            <a:endParaRPr lang="en-US" sz="1600" dirty="0">
              <a:effectLst/>
              <a:latin typeface="Alexandria"/>
              <a:ea typeface="Times New Roman" panose="02020603050405020304" pitchFamily="18" charset="0"/>
            </a:endParaRPr>
          </a:p>
          <a:p>
            <a:pPr marL="457200" marR="0">
              <a:spcBef>
                <a:spcPts val="0"/>
              </a:spcBef>
              <a:spcAft>
                <a:spcPts val="0"/>
              </a:spcAft>
            </a:pPr>
            <a:r>
              <a:rPr lang="en-US" sz="2000" dirty="0">
                <a:effectLst/>
                <a:latin typeface="Alexandria"/>
                <a:ea typeface="Times New Roman" panose="02020603050405020304" pitchFamily="18" charset="0"/>
              </a:rPr>
              <a:t> </a:t>
            </a:r>
            <a:endParaRPr lang="en-US" sz="16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latin typeface="Alexandria"/>
                <a:ea typeface="Times New Roman" panose="02020603050405020304" pitchFamily="18" charset="0"/>
                <a:cs typeface="Times New Roman" panose="02020603050405020304" pitchFamily="18" charset="0"/>
              </a:rPr>
              <a:t>opportunity cost for good X = </a:t>
            </a:r>
            <a:r>
              <a:rPr lang="en-US" sz="2000" dirty="0">
                <a:effectLst/>
                <a:latin typeface="Alexandria"/>
                <a:ea typeface="Times New Roman" panose="02020603050405020304" pitchFamily="18" charset="0"/>
              </a:rPr>
              <a:t>│</a:t>
            </a:r>
            <a:r>
              <a:rPr lang="en-US" sz="2000" b="1" dirty="0">
                <a:effectLst/>
                <a:latin typeface="Alexandria"/>
                <a:ea typeface="Times New Roman" panose="02020603050405020304" pitchFamily="18" charset="0"/>
                <a:cs typeface="Times New Roman" panose="02020603050405020304" pitchFamily="18" charset="0"/>
              </a:rPr>
              <a:t>∆Y/∆X</a:t>
            </a:r>
            <a:r>
              <a:rPr lang="en-US" sz="2000" dirty="0">
                <a:effectLst/>
                <a:latin typeface="Alexandria"/>
                <a:ea typeface="Times New Roman" panose="02020603050405020304" pitchFamily="18" charset="0"/>
              </a:rPr>
              <a:t>│</a:t>
            </a:r>
            <a:r>
              <a:rPr lang="en-US" sz="2000" b="1" dirty="0">
                <a:effectLst/>
                <a:latin typeface="Alexandria"/>
                <a:ea typeface="Times New Roman" panose="02020603050405020304" pitchFamily="18" charset="0"/>
                <a:cs typeface="Times New Roman" panose="02020603050405020304" pitchFamily="18" charset="0"/>
              </a:rPr>
              <a:t> = 2 </a:t>
            </a:r>
            <a:endParaRPr lang="en-US" sz="1600" dirty="0">
              <a:effectLst/>
              <a:latin typeface="Alexandria"/>
              <a:ea typeface="Times New Roman" panose="02020603050405020304" pitchFamily="18" charset="0"/>
            </a:endParaRPr>
          </a:p>
          <a:p>
            <a:pPr marL="228600" marR="0">
              <a:spcBef>
                <a:spcPts val="0"/>
              </a:spcBef>
              <a:spcAft>
                <a:spcPts val="0"/>
              </a:spcAft>
              <a:tabLst>
                <a:tab pos="1450975" algn="l"/>
              </a:tabLst>
            </a:pPr>
            <a:r>
              <a:rPr lang="en-US" sz="1600" dirty="0">
                <a:effectLst/>
                <a:latin typeface="Alexandria"/>
                <a:ea typeface="Times New Roman" panose="02020603050405020304" pitchFamily="18" charset="0"/>
              </a:rPr>
              <a:t> </a:t>
            </a:r>
            <a:endParaRPr lang="en-US" sz="12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8584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2" name="TextBox 1">
            <a:extLst>
              <a:ext uri="{FF2B5EF4-FFF2-40B4-BE49-F238E27FC236}">
                <a16:creationId xmlns:a16="http://schemas.microsoft.com/office/drawing/2014/main" id="{59832DE4-1FA8-59AE-D119-1B520975690A}"/>
              </a:ext>
            </a:extLst>
          </p:cNvPr>
          <p:cNvSpPr txBox="1"/>
          <p:nvPr/>
        </p:nvSpPr>
        <p:spPr>
          <a:xfrm>
            <a:off x="762000" y="2961472"/>
            <a:ext cx="6951031" cy="1631216"/>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70C0"/>
                </a:solidFill>
                <a:effectLst/>
                <a:latin typeface="Alexandria"/>
                <a:ea typeface="Times New Roman" panose="02020603050405020304" pitchFamily="18" charset="0"/>
              </a:rPr>
              <a:t>3)</a:t>
            </a:r>
            <a:r>
              <a:rPr lang="en-US" sz="2000" b="1" i="1" u="sng" dirty="0">
                <a:solidFill>
                  <a:srgbClr val="0070C0"/>
                </a:solidFill>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rPr>
              <a:t>C</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dirty="0">
                <a:solidFill>
                  <a:srgbClr val="0070C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if we move down to point (</a:t>
            </a:r>
            <a:r>
              <a:rPr lang="en-US" sz="2000" b="1" dirty="0">
                <a:effectLst/>
                <a:latin typeface="Alexandria"/>
                <a:ea typeface="Times New Roman" panose="02020603050405020304" pitchFamily="18" charset="0"/>
              </a:rPr>
              <a:t>D)</a:t>
            </a:r>
            <a:r>
              <a:rPr lang="en-US" sz="2000" dirty="0">
                <a:effectLst/>
                <a:latin typeface="Alexandria"/>
                <a:ea typeface="Times New Roman" panose="02020603050405020304" pitchFamily="18" charset="0"/>
              </a:rPr>
              <a:t> to  produce additional unit of good X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so we  will  sacrifice </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3 units of Y(12-9 )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rPr>
              <a:t>so we  will move to point </a:t>
            </a:r>
            <a:r>
              <a:rPr lang="en-US" sz="2000" b="1" u="sng" dirty="0">
                <a:effectLst/>
                <a:latin typeface="Alexandria"/>
                <a:ea typeface="Times New Roman" panose="02020603050405020304" pitchFamily="18" charset="0"/>
              </a:rPr>
              <a:t>D (3X, 9Y)</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latin typeface="Alexandria"/>
                <a:ea typeface="Times New Roman" panose="02020603050405020304" pitchFamily="18" charset="0"/>
                <a:cs typeface="Times New Roman" panose="02020603050405020304" pitchFamily="18" charset="0"/>
              </a:rPr>
              <a:t>opportunity cost for good X = │∆Y/∆X│ = 3 </a:t>
            </a:r>
            <a:endParaRPr lang="en-US" sz="2000" dirty="0">
              <a:effectLst/>
              <a:latin typeface="Alexandria"/>
              <a:ea typeface="Times New Roman" panose="02020603050405020304" pitchFamily="18" charset="0"/>
            </a:endParaRPr>
          </a:p>
          <a:p>
            <a:pPr marL="457200" marR="0">
              <a:spcBef>
                <a:spcPts val="0"/>
              </a:spcBef>
              <a:spcAft>
                <a:spcPts val="0"/>
              </a:spcAft>
            </a:pPr>
            <a:r>
              <a:rPr lang="en-US" sz="2000" dirty="0">
                <a:effectLst/>
                <a:latin typeface="Alexandria"/>
                <a:ea typeface="Times New Roman" panose="02020603050405020304" pitchFamily="18" charset="0"/>
              </a:rPr>
              <a:t> </a:t>
            </a:r>
          </a:p>
        </p:txBody>
      </p:sp>
    </p:spTree>
    <p:extLst>
      <p:ext uri="{BB962C8B-B14F-4D97-AF65-F5344CB8AC3E}">
        <p14:creationId xmlns:p14="http://schemas.microsoft.com/office/powerpoint/2010/main" val="340210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the PPF&amp; </a:t>
            </a:r>
            <a:r>
              <a:rPr lang="en-US" sz="2400" b="1" dirty="0">
                <a:solidFill>
                  <a:srgbClr val="0070C0"/>
                </a:solidFill>
                <a:latin typeface="+mj-lt"/>
                <a:cs typeface="Times New Roman" panose="02020603050405020304" pitchFamily="18" charset="0"/>
              </a:rPr>
              <a:t>opportunity cost</a:t>
            </a:r>
            <a:r>
              <a:rPr lang="en-US" sz="2400" b="1" dirty="0">
                <a:latin typeface="+mj-lt"/>
                <a:cs typeface="Times New Roman" panose="02020603050405020304" pitchFamily="18" charset="0"/>
              </a:rPr>
              <a:t> </a:t>
            </a:r>
          </a:p>
        </p:txBody>
      </p:sp>
      <p:pic>
        <p:nvPicPr>
          <p:cNvPr id="3" name="Picture 2">
            <a:extLst>
              <a:ext uri="{FF2B5EF4-FFF2-40B4-BE49-F238E27FC236}">
                <a16:creationId xmlns:a16="http://schemas.microsoft.com/office/drawing/2014/main" id="{C6B32197-A9B5-6798-9C45-DDD973E13698}"/>
              </a:ext>
            </a:extLst>
          </p:cNvPr>
          <p:cNvPicPr>
            <a:picLocks noChangeAspect="1"/>
          </p:cNvPicPr>
          <p:nvPr/>
        </p:nvPicPr>
        <p:blipFill>
          <a:blip r:embed="rId3"/>
          <a:stretch>
            <a:fillRect/>
          </a:stretch>
        </p:blipFill>
        <p:spPr>
          <a:xfrm>
            <a:off x="7234115" y="2362038"/>
            <a:ext cx="4061020" cy="3379504"/>
          </a:xfrm>
          <a:prstGeom prst="rect">
            <a:avLst/>
          </a:prstGeom>
        </p:spPr>
      </p:pic>
      <p:sp>
        <p:nvSpPr>
          <p:cNvPr id="12" name="TextBox 11">
            <a:extLst>
              <a:ext uri="{FF2B5EF4-FFF2-40B4-BE49-F238E27FC236}">
                <a16:creationId xmlns:a16="http://schemas.microsoft.com/office/drawing/2014/main" id="{3CED06A7-8582-3C4E-28DA-33578DD36017}"/>
              </a:ext>
            </a:extLst>
          </p:cNvPr>
          <p:cNvSpPr txBox="1"/>
          <p:nvPr/>
        </p:nvSpPr>
        <p:spPr>
          <a:xfrm>
            <a:off x="2671793" y="1867929"/>
            <a:ext cx="5257956" cy="707886"/>
          </a:xfrm>
          <a:prstGeom prst="rect">
            <a:avLst/>
          </a:prstGeom>
          <a:noFill/>
        </p:spPr>
        <p:txBody>
          <a:bodyPr wrap="square">
            <a:spAutoFit/>
          </a:bodyPr>
          <a:lstStyle/>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US" sz="2000" dirty="0">
                <a:solidFill>
                  <a:srgbClr val="002060"/>
                </a:solidFill>
                <a:effectLst/>
                <a:latin typeface="Alexandria"/>
                <a:ea typeface="Times New Roman" panose="02020603050405020304" pitchFamily="18" charset="0"/>
                <a:cs typeface="Times New Roman" panose="02020603050405020304" pitchFamily="18" charset="0"/>
              </a:rPr>
              <a:t>Numerical example  </a:t>
            </a:r>
          </a:p>
        </p:txBody>
      </p:sp>
      <p:sp>
        <p:nvSpPr>
          <p:cNvPr id="10" name="TextBox 9">
            <a:extLst>
              <a:ext uri="{FF2B5EF4-FFF2-40B4-BE49-F238E27FC236}">
                <a16:creationId xmlns:a16="http://schemas.microsoft.com/office/drawing/2014/main" id="{EFCA696F-0739-DCF6-6F43-84396F556561}"/>
              </a:ext>
            </a:extLst>
          </p:cNvPr>
          <p:cNvSpPr txBox="1"/>
          <p:nvPr/>
        </p:nvSpPr>
        <p:spPr>
          <a:xfrm>
            <a:off x="942308" y="2926763"/>
            <a:ext cx="6593820" cy="1631216"/>
          </a:xfrm>
          <a:prstGeom prst="rect">
            <a:avLst/>
          </a:prstGeom>
          <a:noFill/>
        </p:spPr>
        <p:txBody>
          <a:bodyPr wrap="square">
            <a:spAutoFit/>
          </a:bodyPr>
          <a:lstStyle/>
          <a:p>
            <a:pPr marR="0" lvl="0" algn="ctr">
              <a:spcBef>
                <a:spcPts val="0"/>
              </a:spcBef>
              <a:spcAft>
                <a:spcPts val="0"/>
              </a:spcAft>
              <a:tabLst>
                <a:tab pos="1450975" algn="l"/>
              </a:tabLst>
            </a:pPr>
            <a:r>
              <a:rPr lang="en-US" sz="2000" u="sng" dirty="0">
                <a:effectLst/>
                <a:latin typeface="Alexandria"/>
                <a:ea typeface="Times New Roman" panose="02020603050405020304" pitchFamily="18" charset="0"/>
              </a:rPr>
              <a:t>4) So, as we move down along</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u="sng" dirty="0">
                <a:effectLst/>
                <a:latin typeface="Alexandria"/>
                <a:ea typeface="Times New Roman" panose="02020603050405020304" pitchFamily="18" charset="0"/>
              </a:rPr>
              <a:t>PPF </a:t>
            </a:r>
            <a:r>
              <a:rPr lang="en-US" sz="2000" u="sng" dirty="0">
                <a:solidFill>
                  <a:srgbClr val="0070C0"/>
                </a:solidFill>
                <a:effectLst/>
                <a:latin typeface="Alexandria"/>
                <a:ea typeface="Times New Roman" panose="02020603050405020304" pitchFamily="18" charset="0"/>
              </a:rPr>
              <a:t>(</a:t>
            </a:r>
            <a:r>
              <a:rPr lang="en-US" sz="2000" b="1" i="1" u="sng" dirty="0">
                <a:solidFill>
                  <a:srgbClr val="0070C0"/>
                </a:solidFill>
                <a:effectLst/>
                <a:latin typeface="Alexandria"/>
                <a:ea typeface="Times New Roman" panose="02020603050405020304" pitchFamily="18" charset="0"/>
              </a:rPr>
              <a:t>B</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→C</a:t>
            </a:r>
            <a:r>
              <a:rPr lang="en-US" sz="2000" u="sng" dirty="0">
                <a:solidFill>
                  <a:srgbClr val="0070C0"/>
                </a:solidFill>
                <a:effectLst/>
                <a:latin typeface="Alexandria"/>
                <a:ea typeface="Times New Roman" panose="02020603050405020304" pitchFamily="18" charset="0"/>
              </a:rPr>
              <a:t>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→D</a:t>
            </a:r>
            <a:r>
              <a:rPr lang="en-US" sz="2000" u="sng" dirty="0">
                <a:solidFill>
                  <a:srgbClr val="0070C0"/>
                </a:solidFill>
                <a:effectLst/>
                <a:latin typeface="Alexandria"/>
                <a:ea typeface="Times New Roman" panose="02020603050405020304" pitchFamily="18" charset="0"/>
              </a:rPr>
              <a:t> )  </a:t>
            </a:r>
            <a:endParaRPr lang="en-US" sz="2000" dirty="0">
              <a:solidFill>
                <a:srgbClr val="0070C0"/>
              </a:solidFill>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Good (X) increases</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rPr>
              <a:t>Sacrifice more and more of good (Y)</a:t>
            </a: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opportunity cost for good X increases</a:t>
            </a:r>
            <a:endParaRPr lang="en-US" sz="2000" dirty="0">
              <a:effectLst/>
              <a:latin typeface="Alexandria"/>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000" dirty="0">
                <a:effectLst/>
                <a:latin typeface="Alexandria"/>
                <a:ea typeface="Times New Roman" panose="02020603050405020304" pitchFamily="18" charset="0"/>
                <a:cs typeface="Times New Roman" panose="02020603050405020304" pitchFamily="18" charset="0"/>
              </a:rPr>
              <a:t>so, the PPF is concave</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859191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2" name="TextBox 1">
            <a:extLst>
              <a:ext uri="{FF2B5EF4-FFF2-40B4-BE49-F238E27FC236}">
                <a16:creationId xmlns:a16="http://schemas.microsoft.com/office/drawing/2014/main" id="{92A0B660-F055-52FC-E257-8AA073DC6F35}"/>
              </a:ext>
            </a:extLst>
          </p:cNvPr>
          <p:cNvSpPr txBox="1"/>
          <p:nvPr/>
        </p:nvSpPr>
        <p:spPr>
          <a:xfrm>
            <a:off x="2346765" y="1833345"/>
            <a:ext cx="7988567" cy="707886"/>
          </a:xfrm>
          <a:prstGeom prst="rect">
            <a:avLst/>
          </a:prstGeom>
          <a:solidFill>
            <a:schemeClr val="bg1"/>
          </a:solidFill>
        </p:spPr>
        <p:txBody>
          <a:bodyPr wrap="square">
            <a:spAutoFit/>
          </a:bodyPr>
          <a:lstStyle/>
          <a:p>
            <a:pPr marL="228600" marR="0" algn="ctr">
              <a:spcBef>
                <a:spcPts val="0"/>
              </a:spcBef>
              <a:spcAft>
                <a:spcPts val="0"/>
              </a:spcAft>
              <a:tabLst>
                <a:tab pos="1450975" algn="l"/>
              </a:tabLst>
            </a:pPr>
            <a:r>
              <a:rPr lang="en-US" sz="2000" i="1" u="sng" dirty="0">
                <a:solidFill>
                  <a:srgbClr val="002060"/>
                </a:solidFill>
                <a:effectLst/>
                <a:latin typeface="Alexandria"/>
                <a:ea typeface="Times New Roman" panose="02020603050405020304" pitchFamily="18" charset="0"/>
              </a:rPr>
              <a:t>Economic growth </a:t>
            </a:r>
            <a:r>
              <a:rPr lang="en-US" sz="2000" b="1" i="1" u="heavy" dirty="0">
                <a:solidFill>
                  <a:srgbClr val="002060"/>
                </a:solidFill>
                <a:effectLst/>
                <a:latin typeface="Alexandria"/>
                <a:ea typeface="Times New Roman" panose="02020603050405020304" pitchFamily="18" charset="0"/>
              </a:rPr>
              <a:t>shifts</a:t>
            </a:r>
            <a:r>
              <a:rPr lang="en-US" sz="2000" i="1" u="sng" dirty="0">
                <a:solidFill>
                  <a:srgbClr val="002060"/>
                </a:solidFill>
                <a:effectLst/>
                <a:latin typeface="Alexandria"/>
                <a:ea typeface="Times New Roman" panose="02020603050405020304" pitchFamily="18" charset="0"/>
              </a:rPr>
              <a:t> the PPF outward.</a:t>
            </a:r>
            <a:endParaRPr lang="en-US" sz="2000" dirty="0">
              <a:effectLst/>
              <a:latin typeface="Alexandria"/>
              <a:ea typeface="Times New Roman" panose="02020603050405020304" pitchFamily="18" charset="0"/>
            </a:endParaRPr>
          </a:p>
          <a:p>
            <a:pPr marR="0" lvl="0" algn="ctr"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339B64A9-8AF1-6659-C28D-897306ED6211}"/>
              </a:ext>
            </a:extLst>
          </p:cNvPr>
          <p:cNvPicPr>
            <a:picLocks noChangeAspect="1"/>
          </p:cNvPicPr>
          <p:nvPr/>
        </p:nvPicPr>
        <p:blipFill>
          <a:blip r:embed="rId3"/>
          <a:stretch>
            <a:fillRect/>
          </a:stretch>
        </p:blipFill>
        <p:spPr>
          <a:xfrm>
            <a:off x="2896967" y="2599352"/>
            <a:ext cx="6167520" cy="3274016"/>
          </a:xfrm>
          <a:prstGeom prst="rect">
            <a:avLst/>
          </a:prstGeom>
        </p:spPr>
      </p:pic>
    </p:spTree>
    <p:extLst>
      <p:ext uri="{BB962C8B-B14F-4D97-AF65-F5344CB8AC3E}">
        <p14:creationId xmlns:p14="http://schemas.microsoft.com/office/powerpoint/2010/main" val="3633517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sp>
        <p:nvSpPr>
          <p:cNvPr id="3" name="TextBox 2">
            <a:extLst>
              <a:ext uri="{FF2B5EF4-FFF2-40B4-BE49-F238E27FC236}">
                <a16:creationId xmlns:a16="http://schemas.microsoft.com/office/drawing/2014/main" id="{7BA5ED15-4E9C-0183-B852-F65C51F88EB5}"/>
              </a:ext>
            </a:extLst>
          </p:cNvPr>
          <p:cNvSpPr txBox="1"/>
          <p:nvPr/>
        </p:nvSpPr>
        <p:spPr>
          <a:xfrm>
            <a:off x="762001" y="2479920"/>
            <a:ext cx="609600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L="342900" marR="0" lvl="0" indent="-342900">
              <a:spcBef>
                <a:spcPts val="0"/>
              </a:spcBef>
              <a:spcAft>
                <a:spcPts val="0"/>
              </a:spcAft>
              <a:buFont typeface="+mj-lt"/>
              <a:buAutoNum type="arabicParenR"/>
              <a:tabLst>
                <a:tab pos="1450975" algn="l"/>
              </a:tabLst>
            </a:pPr>
            <a:r>
              <a:rPr lang="en-US" sz="2000" b="1" dirty="0">
                <a:solidFill>
                  <a:srgbClr val="0070C0"/>
                </a:solidFill>
                <a:effectLst/>
                <a:latin typeface="Alexandria"/>
                <a:ea typeface="Times New Roman" panose="02020603050405020304" pitchFamily="18" charset="0"/>
              </a:rPr>
              <a:t>Technological change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allows an economy to </a:t>
            </a:r>
            <a:r>
              <a:rPr lang="en-US" sz="2000" b="1" dirty="0">
                <a:solidFill>
                  <a:srgbClr val="002060"/>
                </a:solidFill>
                <a:effectLst/>
                <a:latin typeface="Alexandria"/>
                <a:ea typeface="Times New Roman" panose="02020603050405020304" pitchFamily="18" charset="0"/>
              </a:rPr>
              <a:t>produce more</a:t>
            </a:r>
            <a:r>
              <a:rPr lang="en-US" sz="2000" dirty="0">
                <a:solidFill>
                  <a:srgbClr val="002060"/>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of goods </a:t>
            </a:r>
            <a:r>
              <a:rPr lang="en-US" sz="2000" b="1" dirty="0">
                <a:solidFill>
                  <a:srgbClr val="002060"/>
                </a:solidFill>
                <a:effectLst/>
                <a:latin typeface="Alexandria"/>
                <a:ea typeface="Times New Roman" panose="02020603050405020304" pitchFamily="18" charset="0"/>
              </a:rPr>
              <a:t>with the same amount of limited resources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Tree>
    <p:extLst>
      <p:ext uri="{BB962C8B-B14F-4D97-AF65-F5344CB8AC3E}">
        <p14:creationId xmlns:p14="http://schemas.microsoft.com/office/powerpoint/2010/main" val="37616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algn="ctr"/>
            <a:r>
              <a:rPr lang="en-US" sz="2000" b="1" dirty="0">
                <a:solidFill>
                  <a:schemeClr val="bg1"/>
                </a:solidFill>
                <a:latin typeface="Alexandria"/>
                <a:cs typeface="Times New Roman" panose="02020603050405020304" pitchFamily="18" charset="0"/>
              </a:rPr>
              <a:t>01</a:t>
            </a:r>
          </a:p>
        </p:txBody>
      </p:sp>
      <p:sp>
        <p:nvSpPr>
          <p:cNvPr id="9" name="TextBox 8">
            <a:extLst>
              <a:ext uri="{FF2B5EF4-FFF2-40B4-BE49-F238E27FC236}">
                <a16:creationId xmlns:a16="http://schemas.microsoft.com/office/drawing/2014/main" id="{1A63C5CE-4B67-AF4C-7A83-CE0C2FD0205B}"/>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the PPF&amp; </a:t>
            </a:r>
            <a:r>
              <a:rPr lang="en-US" sz="2400" b="1" dirty="0">
                <a:solidFill>
                  <a:srgbClr val="0070C0"/>
                </a:solidFill>
                <a:latin typeface="+mj-lt"/>
                <a:cs typeface="Times New Roman" panose="02020603050405020304" pitchFamily="18" charset="0"/>
              </a:rPr>
              <a:t>Economic Growth</a:t>
            </a:r>
            <a:endParaRPr lang="en-US" sz="2400" b="1" dirty="0">
              <a:latin typeface="+mj-lt"/>
              <a:cs typeface="Times New Roman" panose="02020603050405020304" pitchFamily="18" charset="0"/>
            </a:endParaRPr>
          </a:p>
        </p:txBody>
      </p:sp>
      <p:pic>
        <p:nvPicPr>
          <p:cNvPr id="10" name="Picture 9">
            <a:extLst>
              <a:ext uri="{FF2B5EF4-FFF2-40B4-BE49-F238E27FC236}">
                <a16:creationId xmlns:a16="http://schemas.microsoft.com/office/drawing/2014/main" id="{466A5DA3-421D-4063-8B93-FE44AA6D15D7}"/>
              </a:ext>
            </a:extLst>
          </p:cNvPr>
          <p:cNvPicPr>
            <a:picLocks noChangeAspect="1"/>
          </p:cNvPicPr>
          <p:nvPr/>
        </p:nvPicPr>
        <p:blipFill>
          <a:blip r:embed="rId3"/>
          <a:stretch>
            <a:fillRect/>
          </a:stretch>
        </p:blipFill>
        <p:spPr>
          <a:xfrm>
            <a:off x="6495834" y="2329318"/>
            <a:ext cx="4728210" cy="3082766"/>
          </a:xfrm>
          <a:prstGeom prst="rect">
            <a:avLst/>
          </a:prstGeom>
        </p:spPr>
      </p:pic>
      <p:sp>
        <p:nvSpPr>
          <p:cNvPr id="2" name="TextBox 1">
            <a:extLst>
              <a:ext uri="{FF2B5EF4-FFF2-40B4-BE49-F238E27FC236}">
                <a16:creationId xmlns:a16="http://schemas.microsoft.com/office/drawing/2014/main" id="{A1CF8095-A20D-E062-9969-9AFF2E9F0FE9}"/>
              </a:ext>
            </a:extLst>
          </p:cNvPr>
          <p:cNvSpPr txBox="1"/>
          <p:nvPr/>
        </p:nvSpPr>
        <p:spPr>
          <a:xfrm>
            <a:off x="761999" y="2463825"/>
            <a:ext cx="6355020" cy="1938992"/>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two key factors that generate economic growth are</a:t>
            </a:r>
          </a:p>
          <a:p>
            <a:pPr marR="0" lvl="0">
              <a:spcBef>
                <a:spcPts val="0"/>
              </a:spcBef>
              <a:spcAft>
                <a:spcPts val="0"/>
              </a:spcAft>
              <a:tabLst>
                <a:tab pos="1450975" algn="l"/>
              </a:tabLst>
            </a:pPr>
            <a:r>
              <a:rPr lang="en-US" sz="2000" b="1" dirty="0">
                <a:solidFill>
                  <a:srgbClr val="0070C0"/>
                </a:solidFill>
                <a:effectLst/>
                <a:latin typeface="Alexandria"/>
                <a:ea typeface="Times New Roman" panose="02020603050405020304" pitchFamily="18" charset="0"/>
              </a:rPr>
              <a:t>2) Capital accumulation (human capital).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000" dirty="0">
                <a:effectLst/>
                <a:latin typeface="Alexandria"/>
                <a:ea typeface="Times New Roman" panose="02020603050405020304" pitchFamily="18" charset="0"/>
              </a:rPr>
              <a:t>The growth of capital resources including human capital, Means that an economy has </a:t>
            </a:r>
            <a:r>
              <a:rPr lang="en-US" sz="2000" b="1" dirty="0">
                <a:effectLst/>
                <a:latin typeface="Alexandria"/>
                <a:ea typeface="Times New Roman" panose="02020603050405020304" pitchFamily="18" charset="0"/>
              </a:rPr>
              <a:t>increased its available resources for production of goods.</a:t>
            </a:r>
          </a:p>
          <a:p>
            <a:pPr marR="0" lvl="0" rtl="0">
              <a:spcBef>
                <a:spcPts val="0"/>
              </a:spcBef>
              <a:spcAft>
                <a:spcPts val="0"/>
              </a:spcAft>
              <a:tabLst>
                <a:tab pos="1450975" algn="l"/>
              </a:tabLst>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4268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11" name="Content Placeholder 2">
            <a:extLst>
              <a:ext uri="{FF2B5EF4-FFF2-40B4-BE49-F238E27FC236}">
                <a16:creationId xmlns:a16="http://schemas.microsoft.com/office/drawing/2014/main" id="{8A247D2A-B68D-46A6-BBD6-04735E2AAEC4}"/>
              </a:ext>
            </a:extLst>
          </p:cNvPr>
          <p:cNvSpPr txBox="1">
            <a:spLocks/>
          </p:cNvSpPr>
          <p:nvPr/>
        </p:nvSpPr>
        <p:spPr>
          <a:xfrm>
            <a:off x="762000" y="2223738"/>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production possibilities frontier represents________. </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the maximum number of resources available at any given time.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combinations of goods and services that do not fully use available resources.</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the maximum rate of growth of output possible for an economy.</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the maximum levels of production that can be attained.</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2000" dirty="0">
                <a:effectLst/>
                <a:latin typeface="Alexandria"/>
                <a:ea typeface="Calibri" panose="020F0502020204030204" pitchFamily="34" charset="0"/>
                <a:cs typeface="Arial" panose="020B0604020202020204" pitchFamily="34"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When producing </a:t>
            </a:r>
            <a:r>
              <a:rPr lang="en-US" sz="2000" b="1" dirty="0">
                <a:solidFill>
                  <a:srgbClr val="0070C0"/>
                </a:solidFill>
                <a:latin typeface="Alexandria"/>
              </a:rPr>
              <a:t>at</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a production efficient point, ________. </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our choice of the goods can be either on or within the production possibilities frontier</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we can satisfy our all wants</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the opportunity cost of another good is zero</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we face a tradeoff and incur an opportunity cost</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Tree>
    <p:extLst>
      <p:ext uri="{BB962C8B-B14F-4D97-AF65-F5344CB8AC3E}">
        <p14:creationId xmlns:p14="http://schemas.microsoft.com/office/powerpoint/2010/main" val="1575297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F6535D72-C22C-C325-FD20-D3BAACC0A255}"/>
              </a:ext>
            </a:extLst>
          </p:cNvPr>
          <p:cNvSpPr txBox="1">
            <a:spLocks/>
          </p:cNvSpPr>
          <p:nvPr/>
        </p:nvSpPr>
        <p:spPr>
          <a:xfrm>
            <a:off x="914400" y="2155119"/>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production possibilities frontier figure does </a:t>
            </a: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illustrate ________.</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the limits on production imposed by our limited resources and technology.</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who gets the goods.</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opportunity cost.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attainable and unattainable points.</a:t>
            </a:r>
          </a:p>
          <a:p>
            <a:pPr marL="0" marR="0" indent="0">
              <a:lnSpc>
                <a:spcPct val="107000"/>
              </a:lnSpc>
              <a:spcBef>
                <a:spcPts val="0"/>
              </a:spcBef>
              <a:spcAft>
                <a:spcPts val="800"/>
              </a:spcAft>
              <a:buNone/>
            </a:pPr>
            <a:r>
              <a:rPr lang="en-US" sz="20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2000" b="1" dirty="0">
                <a:solidFill>
                  <a:srgbClr val="0070C0"/>
                </a:solidFill>
                <a:latin typeface="Alexandria"/>
              </a:rPr>
              <a:t>Scarcity is represented on a production possibilities frontier figure by</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________.</a:t>
            </a:r>
            <a:endParaRPr lang="en-US" sz="2000" b="1" dirty="0">
              <a:solidFill>
                <a:srgbClr val="0070C0"/>
              </a:solidFill>
              <a:latin typeface="Alexandria"/>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the amount of the good on the horizontal axis forgone.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the fact that there are only two goods in the diagram.</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technological progress.</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the fact there are attainable and unattainable points.</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Tree>
    <p:extLst>
      <p:ext uri="{BB962C8B-B14F-4D97-AF65-F5344CB8AC3E}">
        <p14:creationId xmlns:p14="http://schemas.microsoft.com/office/powerpoint/2010/main" val="129603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9" name="Content Placeholder 2">
            <a:extLst>
              <a:ext uri="{FF2B5EF4-FFF2-40B4-BE49-F238E27FC236}">
                <a16:creationId xmlns:a16="http://schemas.microsoft.com/office/drawing/2014/main" id="{2E321864-89EE-D443-57B8-8ADB323A46B8}"/>
              </a:ext>
            </a:extLst>
          </p:cNvPr>
          <p:cNvSpPr txBox="1">
            <a:spLocks/>
          </p:cNvSpPr>
          <p:nvPr/>
        </p:nvSpPr>
        <p:spPr>
          <a:xfrm>
            <a:off x="838200" y="2090962"/>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country that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must</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decrease production of one good in order to increase the production of another________.</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must be using resources inefficiently.</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must be producing on its production possibilities frontier.</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must be producing beyond its production possibilities frontier.</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must have private ownership of property.</a:t>
            </a:r>
          </a:p>
          <a:p>
            <a:pPr marL="0" marR="0" indent="0">
              <a:lnSpc>
                <a:spcPct val="107000"/>
              </a:lnSpc>
              <a:spcBef>
                <a:spcPts val="0"/>
              </a:spcBef>
              <a:spcAft>
                <a:spcPts val="800"/>
              </a:spcAft>
              <a:buNone/>
            </a:pPr>
            <a:r>
              <a:rPr lang="en-US" sz="2000" dirty="0">
                <a:effectLst/>
                <a:latin typeface="Alexandria"/>
                <a:ea typeface="Calibri" panose="020F0502020204030204" pitchFamily="34" charset="0"/>
                <a:cs typeface="Arial" panose="020B0604020202020204" pitchFamily="34" charset="0"/>
              </a:rPr>
              <a:t> </a:t>
            </a:r>
          </a:p>
          <a:p>
            <a:pPr marL="0" indent="0">
              <a:spcBef>
                <a:spcPts val="0"/>
              </a:spcBef>
              <a:buNone/>
            </a:pPr>
            <a:r>
              <a:rPr lang="en-US" sz="2000" b="1" dirty="0">
                <a:solidFill>
                  <a:srgbClr val="0070C0"/>
                </a:solidFill>
                <a:latin typeface="Alexandria"/>
              </a:rPr>
              <a:t>Production points inside the production possibilities frontier</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________.</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are unattainable.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are attainable only with the full utilization of all resources.</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are associated with unused or misallocated resources.</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result in more rapid growth.</a:t>
            </a:r>
          </a:p>
          <a:p>
            <a:pPr marL="0" indent="0">
              <a:buFont typeface="Arial" panose="020B0604020202020204" pitchFamily="34" charset="0"/>
              <a:buNone/>
            </a:pPr>
            <a:endParaRPr lang="en-US" sz="2000" dirty="0">
              <a:latin typeface="Alexandria"/>
            </a:endParaRPr>
          </a:p>
        </p:txBody>
      </p:sp>
    </p:spTree>
    <p:extLst>
      <p:ext uri="{BB962C8B-B14F-4D97-AF65-F5344CB8AC3E}">
        <p14:creationId xmlns:p14="http://schemas.microsoft.com/office/powerpoint/2010/main" val="206679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E216DFFD-008A-E3FB-61E3-C90FA7446521}"/>
              </a:ext>
            </a:extLst>
          </p:cNvPr>
          <p:cNvSpPr txBox="1">
            <a:spLocks/>
          </p:cNvSpPr>
          <p:nvPr/>
        </p:nvSpPr>
        <p:spPr>
          <a:xfrm>
            <a:off x="765840" y="2155119"/>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Consider the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PPF</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 Point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F</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G</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H</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I</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pic>
        <p:nvPicPr>
          <p:cNvPr id="11" name="Picture 10" descr="Diagram&#10;&#10;Description automatically generated">
            <a:extLst>
              <a:ext uri="{FF2B5EF4-FFF2-40B4-BE49-F238E27FC236}">
                <a16:creationId xmlns:a16="http://schemas.microsoft.com/office/drawing/2014/main" id="{E750BABD-DE2F-3A15-AD59-29A16EAD9E4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6021" y="2777078"/>
            <a:ext cx="3536259" cy="3243448"/>
          </a:xfrm>
          <a:prstGeom prst="rect">
            <a:avLst/>
          </a:prstGeom>
          <a:noFill/>
          <a:ln>
            <a:noFill/>
          </a:ln>
        </p:spPr>
      </p:pic>
    </p:spTree>
    <p:extLst>
      <p:ext uri="{BB962C8B-B14F-4D97-AF65-F5344CB8AC3E}">
        <p14:creationId xmlns:p14="http://schemas.microsoft.com/office/powerpoint/2010/main" val="356752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0D55F6C0-D034-72A5-AFC8-A0D49F72CEF7}"/>
              </a:ext>
            </a:extLst>
          </p:cNvPr>
          <p:cNvSpPr txBox="1">
            <a:spLocks/>
          </p:cNvSpPr>
          <p:nvPr/>
        </p:nvSpPr>
        <p:spPr>
          <a:xfrm>
            <a:off x="762000" y="2155259"/>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unattainable.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e</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inefficient.</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c</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 inefficient.</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Font typeface="Arial" panose="020B0604020202020204" pitchFamily="34" charset="0"/>
              <a:buNone/>
            </a:pPr>
            <a:endParaRPr lang="en-US" sz="2000" dirty="0">
              <a:latin typeface="Alexandria"/>
            </a:endParaRPr>
          </a:p>
        </p:txBody>
      </p:sp>
      <p:pic>
        <p:nvPicPr>
          <p:cNvPr id="11" name="Picture 10" descr="Chart&#10;&#10;Description automatically generated">
            <a:extLst>
              <a:ext uri="{FF2B5EF4-FFF2-40B4-BE49-F238E27FC236}">
                <a16:creationId xmlns:a16="http://schemas.microsoft.com/office/drawing/2014/main" id="{3D699D5E-C6B2-25DB-166C-5B8540B0DB6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40063" y="2757488"/>
            <a:ext cx="3619876" cy="3053591"/>
          </a:xfrm>
          <a:prstGeom prst="rect">
            <a:avLst/>
          </a:prstGeom>
          <a:noFill/>
          <a:ln>
            <a:noFill/>
          </a:ln>
        </p:spPr>
      </p:pic>
    </p:spTree>
    <p:extLst>
      <p:ext uri="{BB962C8B-B14F-4D97-AF65-F5344CB8AC3E}">
        <p14:creationId xmlns:p14="http://schemas.microsoft.com/office/powerpoint/2010/main" val="43815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9" name="Content Placeholder 2">
            <a:extLst>
              <a:ext uri="{FF2B5EF4-FFF2-40B4-BE49-F238E27FC236}">
                <a16:creationId xmlns:a16="http://schemas.microsoft.com/office/drawing/2014/main" id="{1FB9AB8F-9ACB-5141-52D9-85EA7DB43151}"/>
              </a:ext>
            </a:extLst>
          </p:cNvPr>
          <p:cNvSpPr txBox="1">
            <a:spLocks/>
          </p:cNvSpPr>
          <p:nvPr/>
        </p:nvSpPr>
        <p:spPr>
          <a:xfrm>
            <a:off x="838200" y="2117823"/>
            <a:ext cx="9648825"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if the United States is producing at a point on its production possibilities frontier.</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if the United States is producing at a point beyond its production possibilities frontier.</a:t>
            </a:r>
          </a:p>
          <a:p>
            <a:pPr marL="0" indent="0">
              <a:buNone/>
            </a:pPr>
            <a:r>
              <a:rPr lang="en-US" sz="2000" dirty="0">
                <a:effectLst/>
                <a:latin typeface="Alexandria"/>
                <a:ea typeface="Times New Roman" panose="02020603050405020304" pitchFamily="18" charset="0"/>
              </a:rPr>
              <a:t>D) only if the production possibilities frontier shifts rightward</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0" indent="0">
              <a:buNone/>
            </a:pPr>
            <a:endParaRPr lang="en-US" sz="2000" dirty="0">
              <a:solidFill>
                <a:srgbClr val="000000"/>
              </a:solidFill>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Using the production possibilities frontier model, unemployment is described as producing at a point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on the exact middle of the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on either end of the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curve.</a:t>
            </a:r>
          </a:p>
          <a:p>
            <a:pPr marL="0" indent="0">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sz="2000" dirty="0">
              <a:latin typeface="Alexandria"/>
            </a:endParaRPr>
          </a:p>
        </p:txBody>
      </p:sp>
    </p:spTree>
    <p:extLst>
      <p:ext uri="{BB962C8B-B14F-4D97-AF65-F5344CB8AC3E}">
        <p14:creationId xmlns:p14="http://schemas.microsoft.com/office/powerpoint/2010/main" val="7796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8DA5403-8502-4519-F7CF-5C81CD6EF3B0}"/>
              </a:ext>
            </a:extLst>
          </p:cNvPr>
          <p:cNvSpPr txBox="1">
            <a:spLocks/>
          </p:cNvSpPr>
          <p:nvPr/>
        </p:nvSpPr>
        <p:spPr>
          <a:xfrm>
            <a:off x="779794" y="2098870"/>
            <a:ext cx="8035788"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where the slope of the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is positive.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where the slope of the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is zero.</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inside the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outside the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b</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to point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c</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she must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improve technology.</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increase the accumulation of capital.</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give up some of good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Y</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X</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give up some of good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X</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in order to obtain more of good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Y</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0" indent="0">
              <a:buFont typeface="Arial" panose="020B0604020202020204" pitchFamily="34" charset="0"/>
              <a:buNone/>
            </a:pPr>
            <a:endParaRPr lang="en-US" sz="2000" dirty="0">
              <a:latin typeface="Alexandria"/>
            </a:endParaRPr>
          </a:p>
        </p:txBody>
      </p:sp>
      <p:pic>
        <p:nvPicPr>
          <p:cNvPr id="11" name="Picture 2">
            <a:extLst>
              <a:ext uri="{FF2B5EF4-FFF2-40B4-BE49-F238E27FC236}">
                <a16:creationId xmlns:a16="http://schemas.microsoft.com/office/drawing/2014/main" id="{EBFF7E55-049C-49C5-EBCF-D34BF86CF0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78096" y="2597631"/>
            <a:ext cx="3177254" cy="2924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5849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655176D9-A2CB-066F-04D5-5CFCEF4D616B}"/>
              </a:ext>
            </a:extLst>
          </p:cNvPr>
          <p:cNvSpPr txBox="1">
            <a:spLocks/>
          </p:cNvSpPr>
          <p:nvPr/>
        </p:nvSpPr>
        <p:spPr>
          <a:xfrm>
            <a:off x="872660" y="2226126"/>
            <a:ext cx="1070206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nation can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produce</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at a point outside its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PPF</a:t>
            </a:r>
            <a:endParaRPr lang="en-US"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when it trades with other nations.</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when it produces inefficiently.</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when its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PPF</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is bowed out.</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never.</a:t>
            </a:r>
          </a:p>
          <a:p>
            <a:pPr marL="0" indent="0">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key factor that leads to economic growth is</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 human capital accumulation.</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increasing current consumption.</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avoiding the opportunity cost of investment.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Both answers A and B are correct.</a:t>
            </a:r>
          </a:p>
          <a:p>
            <a:pPr marL="0" indent="0">
              <a:buFont typeface="Arial" panose="020B0604020202020204" pitchFamily="34" charset="0"/>
              <a:buNone/>
            </a:pPr>
            <a:endParaRPr lang="en-US" sz="2000" dirty="0">
              <a:latin typeface="Alexandria"/>
            </a:endParaRPr>
          </a:p>
        </p:txBody>
      </p:sp>
    </p:spTree>
    <p:extLst>
      <p:ext uri="{BB962C8B-B14F-4D97-AF65-F5344CB8AC3E}">
        <p14:creationId xmlns:p14="http://schemas.microsoft.com/office/powerpoint/2010/main" val="3361765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 outlines</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28821" y="3016562"/>
            <a:ext cx="1752004" cy="2336007"/>
          </a:xfrm>
          <a:prstGeom prst="rect">
            <a:avLst/>
          </a:prstGeom>
        </p:spPr>
      </p:pic>
      <p:sp>
        <p:nvSpPr>
          <p:cNvPr id="2" name="Content Placeholder 2">
            <a:extLst>
              <a:ext uri="{FF2B5EF4-FFF2-40B4-BE49-F238E27FC236}">
                <a16:creationId xmlns:a16="http://schemas.microsoft.com/office/drawing/2014/main" id="{85A88644-58EC-8C60-9364-CE556F253D88}"/>
              </a:ext>
            </a:extLst>
          </p:cNvPr>
          <p:cNvSpPr txBox="1">
            <a:spLocks/>
          </p:cNvSpPr>
          <p:nvPr/>
        </p:nvSpPr>
        <p:spPr>
          <a:xfrm>
            <a:off x="838200" y="2187591"/>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Definition of PPF</a:t>
            </a:r>
          </a:p>
          <a:p>
            <a:pPr marL="514350" indent="-514350">
              <a:buFont typeface="+mj-lt"/>
              <a:buAutoNum type="arabicPeriod"/>
            </a:pPr>
            <a:r>
              <a:rPr lang="en-US" sz="2000" dirty="0">
                <a:latin typeface="Alexandria"/>
              </a:rPr>
              <a:t>The PPF&amp; Scarcity</a:t>
            </a:r>
          </a:p>
          <a:p>
            <a:pPr marL="514350" indent="-514350">
              <a:buFont typeface="+mj-lt"/>
              <a:buAutoNum type="arabicPeriod"/>
            </a:pPr>
            <a:r>
              <a:rPr lang="en-US" sz="2000" dirty="0">
                <a:latin typeface="Alexandria"/>
              </a:rPr>
              <a:t>The PPF&amp; Efficiency </a:t>
            </a:r>
          </a:p>
          <a:p>
            <a:pPr marL="514350" indent="-514350">
              <a:buFont typeface="+mj-lt"/>
              <a:buAutoNum type="arabicPeriod"/>
            </a:pPr>
            <a:r>
              <a:rPr lang="en-US" sz="2000" dirty="0">
                <a:latin typeface="Alexandria"/>
              </a:rPr>
              <a:t>The PPF&amp; Inefficiency </a:t>
            </a:r>
          </a:p>
          <a:p>
            <a:pPr marL="514350" indent="-514350">
              <a:buFont typeface="+mj-lt"/>
              <a:buAutoNum type="arabicPeriod"/>
            </a:pPr>
            <a:r>
              <a:rPr lang="en-US" sz="2000" dirty="0">
                <a:latin typeface="Alexandria"/>
              </a:rPr>
              <a:t> The PPF&amp; Opportunity cost</a:t>
            </a:r>
          </a:p>
          <a:p>
            <a:pPr marL="514350" indent="-514350">
              <a:buFont typeface="+mj-lt"/>
              <a:buAutoNum type="arabicPeriod"/>
            </a:pPr>
            <a:r>
              <a:rPr lang="en-US" sz="2000" dirty="0">
                <a:latin typeface="Alexandria"/>
              </a:rPr>
              <a:t>The PPF&amp; Economic Growth </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680</TotalTime>
  <Words>2534</Words>
  <Application>Microsoft Office PowerPoint</Application>
  <PresentationFormat>Widescreen</PresentationFormat>
  <Paragraphs>362</Paragraphs>
  <Slides>41</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41</vt:i4>
      </vt:variant>
    </vt:vector>
  </HeadingPairs>
  <TitlesOfParts>
    <vt:vector size="52" baseType="lpstr">
      <vt:lpstr>Alexandria</vt:lpstr>
      <vt:lpstr>Arial</vt:lpstr>
      <vt:lpstr>Calibri</vt:lpstr>
      <vt:lpstr>Calibri Light</vt:lpstr>
      <vt:lpstr>Courier New</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28</cp:revision>
  <dcterms:created xsi:type="dcterms:W3CDTF">2023-04-29T09:08:23Z</dcterms:created>
  <dcterms:modified xsi:type="dcterms:W3CDTF">2024-01-13T15:37:38Z</dcterms:modified>
</cp:coreProperties>
</file>