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Lst>
  <p:sldSz cy="6858000" cx="12192000"/>
  <p:notesSz cx="6858000" cy="9144000"/>
  <p:embeddedFontLst>
    <p:embeddedFont>
      <p:font typeface="Tajawal Medium"/>
      <p:regular r:id="rId55"/>
      <p:bold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57" roundtripDataSignature="AMtx7mgFBXQsOIQyWymcpPV88qrKI4w75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B6CB98A-9968-4FE4-989E-28DE536C067D}">
  <a:tblStyle styleId="{DB6CB98A-9968-4FE4-989E-28DE536C067D}"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C4DF5234-3ED9-41F4-ACA7-B4D7E21D713B}"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font" Target="fonts/TajawalMedium-regular.fntdata"/><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customschemas.google.com/relationships/presentationmetadata" Target="metadata"/><Relationship Id="rId12" Type="http://schemas.openxmlformats.org/officeDocument/2006/relationships/slide" Target="slides/slide6.xml"/><Relationship Id="rId56" Type="http://schemas.openxmlformats.org/officeDocument/2006/relationships/font" Target="fonts/TajawalMedium-bold.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 name="Google Shape;92;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7" name="Google Shape;447;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2" name="Google Shape;46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7" name="Google Shape;47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2" name="Google Shape;52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7" name="Google Shape;53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2" name="Google Shape;552;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7" name="Google Shape;56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2" name="Google Shape;58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7" name="Google Shape;597;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2" name="Google Shape;612;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7" name="Google Shape;627;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2" name="Google Shape;642;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7" name="Google Shape;657;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2" name="Google Shape;672;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5" name="Shape 685"/>
        <p:cNvGrpSpPr/>
        <p:nvPr/>
      </p:nvGrpSpPr>
      <p:grpSpPr>
        <a:xfrm>
          <a:off x="0" y="0"/>
          <a:ext cx="0" cy="0"/>
          <a:chOff x="0" y="0"/>
          <a:chExt cx="0" cy="0"/>
        </a:xfrm>
      </p:grpSpPr>
      <p:sp>
        <p:nvSpPr>
          <p:cNvPr id="686" name="Google Shape;686;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7" name="Google Shape;687;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0" name="Shape 700"/>
        <p:cNvGrpSpPr/>
        <p:nvPr/>
      </p:nvGrpSpPr>
      <p:grpSpPr>
        <a:xfrm>
          <a:off x="0" y="0"/>
          <a:ext cx="0" cy="0"/>
          <a:chOff x="0" y="0"/>
          <a:chExt cx="0" cy="0"/>
        </a:xfrm>
      </p:grpSpPr>
      <p:sp>
        <p:nvSpPr>
          <p:cNvPr id="701" name="Google Shape;701;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2" name="Google Shape;702;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7" name="Google Shape;717;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2" name="Google Shape;732;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5" name="Shape 745"/>
        <p:cNvGrpSpPr/>
        <p:nvPr/>
      </p:nvGrpSpPr>
      <p:grpSpPr>
        <a:xfrm>
          <a:off x="0" y="0"/>
          <a:ext cx="0" cy="0"/>
          <a:chOff x="0" y="0"/>
          <a:chExt cx="0" cy="0"/>
        </a:xfrm>
      </p:grpSpPr>
      <p:sp>
        <p:nvSpPr>
          <p:cNvPr id="746" name="Google Shape;746;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7" name="Google Shape;747;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2" name="Google Shape;762;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5" name="Shape 775"/>
        <p:cNvGrpSpPr/>
        <p:nvPr/>
      </p:nvGrpSpPr>
      <p:grpSpPr>
        <a:xfrm>
          <a:off x="0" y="0"/>
          <a:ext cx="0" cy="0"/>
          <a:chOff x="0" y="0"/>
          <a:chExt cx="0" cy="0"/>
        </a:xfrm>
      </p:grpSpPr>
      <p:sp>
        <p:nvSpPr>
          <p:cNvPr id="776" name="Google Shape;776;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7" name="Google Shape;777;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7" name="Shape 787"/>
        <p:cNvGrpSpPr/>
        <p:nvPr/>
      </p:nvGrpSpPr>
      <p:grpSpPr>
        <a:xfrm>
          <a:off x="0" y="0"/>
          <a:ext cx="0" cy="0"/>
          <a:chOff x="0" y="0"/>
          <a:chExt cx="0" cy="0"/>
        </a:xfrm>
      </p:grpSpPr>
      <p:sp>
        <p:nvSpPr>
          <p:cNvPr id="788" name="Google Shape;788;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9" name="Google Shape;789;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5" name="Shape 15"/>
        <p:cNvGrpSpPr/>
        <p:nvPr/>
      </p:nvGrpSpPr>
      <p:grpSpPr>
        <a:xfrm>
          <a:off x="0" y="0"/>
          <a:ext cx="0" cy="0"/>
          <a:chOff x="0" y="0"/>
          <a:chExt cx="0" cy="0"/>
        </a:xfrm>
      </p:grpSpPr>
      <p:sp>
        <p:nvSpPr>
          <p:cNvPr id="16" name="Google Shape;16;p50"/>
          <p:cNvSpPr/>
          <p:nvPr>
            <p:ph idx="2" type="pic"/>
          </p:nvPr>
        </p:nvSpPr>
        <p:spPr>
          <a:xfrm>
            <a:off x="1" y="0"/>
            <a:ext cx="9740899"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p:tgtEl>
                                          <p:spTgt spid="1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17" name="Shape 17"/>
        <p:cNvGrpSpPr/>
        <p:nvPr/>
      </p:nvGrpSpPr>
      <p:grpSpPr>
        <a:xfrm>
          <a:off x="0" y="0"/>
          <a:ext cx="0" cy="0"/>
          <a:chOff x="0" y="0"/>
          <a:chExt cx="0" cy="0"/>
        </a:xfrm>
      </p:grpSpPr>
      <p:sp>
        <p:nvSpPr>
          <p:cNvPr id="18" name="Google Shape;18;p51"/>
          <p:cNvSpPr/>
          <p:nvPr>
            <p:ph idx="2" type="pic"/>
          </p:nvPr>
        </p:nvSpPr>
        <p:spPr>
          <a:xfrm>
            <a:off x="7088926" y="508822"/>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9" name="Shape 19"/>
        <p:cNvGrpSpPr/>
        <p:nvPr/>
      </p:nvGrpSpPr>
      <p:grpSpPr>
        <a:xfrm>
          <a:off x="0" y="0"/>
          <a:ext cx="0" cy="0"/>
          <a:chOff x="0" y="0"/>
          <a:chExt cx="0" cy="0"/>
        </a:xfrm>
      </p:grpSpPr>
      <p:sp>
        <p:nvSpPr>
          <p:cNvPr id="20" name="Google Shape;20;p52"/>
          <p:cNvSpPr/>
          <p:nvPr>
            <p:ph idx="2" type="pic"/>
          </p:nvPr>
        </p:nvSpPr>
        <p:spPr>
          <a:xfrm>
            <a:off x="3452650"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5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5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5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5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5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5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5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5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6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6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7" name="Google Shape;67;p6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8" name="Google Shape;68;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6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61"/>
          <p:cNvSpPr/>
          <p:nvPr>
            <p:ph idx="2" type="pic"/>
          </p:nvPr>
        </p:nvSpPr>
        <p:spPr>
          <a:xfrm>
            <a:off x="5183188" y="987425"/>
            <a:ext cx="6172200" cy="4873625"/>
          </a:xfrm>
          <a:prstGeom prst="rect">
            <a:avLst/>
          </a:prstGeom>
          <a:noFill/>
          <a:ln>
            <a:noFill/>
          </a:ln>
        </p:spPr>
      </p:sp>
      <p:sp>
        <p:nvSpPr>
          <p:cNvPr id="74" name="Google Shape;74;p6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6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6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6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theme" Target="../theme/theme2.xml"/><Relationship Id="rId14" Type="http://schemas.openxmlformats.org/officeDocument/2006/relationships/slideLayout" Target="../slideLayouts/slideLayout1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jpg"/><Relationship Id="rId4" Type="http://schemas.openxmlformats.org/officeDocument/2006/relationships/image" Target="../media/image1.png"/><Relationship Id="rId5" Type="http://schemas.openxmlformats.org/officeDocument/2006/relationships/image" Target="../media/image6.png"/><Relationship Id="rId6"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 Id="rId6" Type="http://schemas.openxmlformats.org/officeDocument/2006/relationships/image" Target="../media/image2.png"/><Relationship Id="rId7"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 Id="rId6"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 Id="rId6"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 Id="rId6"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 Id="rId6" Type="http://schemas.openxmlformats.org/officeDocument/2006/relationships/image" Target="../media/image1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 Id="rId3" Type="http://schemas.openxmlformats.org/officeDocument/2006/relationships/image" Target="../media/image17.png"/><Relationship Id="rId4" Type="http://schemas.openxmlformats.org/officeDocument/2006/relationships/image" Target="../media/image15.png"/><Relationship Id="rId5" Type="http://schemas.openxmlformats.org/officeDocument/2006/relationships/image" Target="../media/image10.png"/><Relationship Id="rId6"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6" name="Google Shape;96;p1"/>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803"/>
            </a:srgbClr>
          </a:solidFill>
          <a:ln>
            <a:noFill/>
          </a:ln>
        </p:spPr>
      </p:pic>
      <p:sp>
        <p:nvSpPr>
          <p:cNvPr id="97" name="Google Shape;97;p1"/>
          <p:cNvSpPr txBox="1"/>
          <p:nvPr/>
        </p:nvSpPr>
        <p:spPr>
          <a:xfrm>
            <a:off x="6482303" y="2606857"/>
            <a:ext cx="5109091"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000" u="none" cap="none" strike="noStrike">
                <a:solidFill>
                  <a:schemeClr val="lt1"/>
                </a:solidFill>
                <a:latin typeface="Tajawal Medium"/>
                <a:ea typeface="Tajawal Medium"/>
                <a:cs typeface="Tajawal Medium"/>
                <a:sym typeface="Tajawal Medium"/>
              </a:rPr>
              <a:t>Fundamentals of </a:t>
            </a:r>
            <a:endParaRPr/>
          </a:p>
          <a:p>
            <a:pPr indent="0" lvl="0" marL="0" marR="0" rtl="0" algn="l">
              <a:spcBef>
                <a:spcPts val="0"/>
              </a:spcBef>
              <a:spcAft>
                <a:spcPts val="0"/>
              </a:spcAft>
              <a:buNone/>
            </a:pPr>
            <a:r>
              <a:rPr b="1" lang="en-US" sz="4000">
                <a:solidFill>
                  <a:schemeClr val="lt1"/>
                </a:solidFill>
                <a:latin typeface="Tajawal Medium"/>
                <a:ea typeface="Tajawal Medium"/>
                <a:cs typeface="Tajawal Medium"/>
                <a:sym typeface="Tajawal Medium"/>
              </a:rPr>
              <a:t>Risk Management</a:t>
            </a:r>
            <a:endParaRPr/>
          </a:p>
        </p:txBody>
      </p:sp>
      <p:sp>
        <p:nvSpPr>
          <p:cNvPr id="98" name="Google Shape;98;p1"/>
          <p:cNvSpPr/>
          <p:nvPr/>
        </p:nvSpPr>
        <p:spPr>
          <a:xfrm>
            <a:off x="6384738" y="3930296"/>
            <a:ext cx="3516608" cy="831131"/>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669BBC"/>
                </a:solidFill>
                <a:latin typeface="Tajawal Medium"/>
                <a:ea typeface="Tajawal Medium"/>
                <a:cs typeface="Tajawal Medium"/>
                <a:sym typeface="Tajawal Medium"/>
              </a:rPr>
              <a:t>Lecture 5</a:t>
            </a:r>
            <a:endParaRPr/>
          </a:p>
        </p:txBody>
      </p:sp>
      <p:sp>
        <p:nvSpPr>
          <p:cNvPr id="99" name="Google Shape;99;p1"/>
          <p:cNvSpPr txBox="1"/>
          <p:nvPr/>
        </p:nvSpPr>
        <p:spPr>
          <a:xfrm>
            <a:off x="10308971" y="4068657"/>
            <a:ext cx="110799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FAC748"/>
                </a:solidFill>
                <a:latin typeface="Tajawal Medium"/>
                <a:ea typeface="Tajawal Medium"/>
                <a:cs typeface="Tajawal Medium"/>
                <a:sym typeface="Tajawal Medium"/>
              </a:rPr>
              <a:t>PMG510</a:t>
            </a:r>
            <a:endParaRPr/>
          </a:p>
        </p:txBody>
      </p:sp>
      <p:sp>
        <p:nvSpPr>
          <p:cNvPr id="100" name="Google Shape;100;p1"/>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2D3956"/>
                </a:solidFill>
                <a:latin typeface="Tajawal Medium"/>
                <a:ea typeface="Tajawal Medium"/>
                <a:cs typeface="Tajawal Medium"/>
                <a:sym typeface="Tajawal Medium"/>
              </a:rPr>
              <a:t>Dr. Usama Al-Fendi</a:t>
            </a:r>
            <a:endParaRPr/>
          </a:p>
        </p:txBody>
      </p:sp>
      <p:sp>
        <p:nvSpPr>
          <p:cNvPr id="101" name="Google Shape;101;p1"/>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2D3956"/>
                </a:solidFill>
                <a:latin typeface="Tajawal Medium"/>
                <a:ea typeface="Tajawal Medium"/>
                <a:cs typeface="Tajawal Medium"/>
                <a:sym typeface="Tajawal Medium"/>
              </a:rPr>
              <a:t>Prepared by</a:t>
            </a:r>
            <a:endParaRPr/>
          </a:p>
        </p:txBody>
      </p:sp>
      <p:pic>
        <p:nvPicPr>
          <p:cNvPr id="102" name="Google Shape;102;p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03" name="Google Shape;103;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pic>
        <p:nvPicPr>
          <p:cNvPr id="104" name="Google Shape;104;p1"/>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
          <p:cNvSpPr/>
          <p:nvPr/>
        </p:nvSpPr>
        <p:spPr>
          <a:xfrm>
            <a:off x="1960706" y="2"/>
            <a:ext cx="10231295"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10" name="Google Shape;110;p2"/>
          <p:cNvSpPr/>
          <p:nvPr/>
        </p:nvSpPr>
        <p:spPr>
          <a:xfrm>
            <a:off x="1423125" y="1676400"/>
            <a:ext cx="9345750"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1" name="Google Shape;111;p2"/>
          <p:cNvSpPr txBox="1"/>
          <p:nvPr/>
        </p:nvSpPr>
        <p:spPr>
          <a:xfrm>
            <a:off x="2486093" y="498147"/>
            <a:ext cx="5653527"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000">
                <a:solidFill>
                  <a:schemeClr val="lt1"/>
                </a:solidFill>
                <a:latin typeface="Tajawal Medium"/>
                <a:ea typeface="Tajawal Medium"/>
                <a:cs typeface="Tajawal Medium"/>
                <a:sym typeface="Tajawal Medium"/>
              </a:rPr>
              <a:t>Lecture Outlines</a:t>
            </a:r>
            <a:endParaRPr/>
          </a:p>
        </p:txBody>
      </p:sp>
      <p:sp>
        <p:nvSpPr>
          <p:cNvPr id="112" name="Google Shape;112;p2"/>
          <p:cNvSpPr/>
          <p:nvPr/>
        </p:nvSpPr>
        <p:spPr>
          <a:xfrm>
            <a:off x="367466" y="3"/>
            <a:ext cx="1404457"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Calibri"/>
                <a:ea typeface="Calibri"/>
                <a:cs typeface="Calibri"/>
                <a:sym typeface="Calibri"/>
              </a:rPr>
              <a:t>Lecture 5</a:t>
            </a:r>
            <a:endParaRPr/>
          </a:p>
        </p:txBody>
      </p:sp>
      <p:pic>
        <p:nvPicPr>
          <p:cNvPr id="113" name="Google Shape;113;p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14" name="Google Shape;114;p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15" name="Google Shape;115;p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16" name="Google Shape;116;p2"/>
          <p:cNvSpPr txBox="1"/>
          <p:nvPr/>
        </p:nvSpPr>
        <p:spPr>
          <a:xfrm>
            <a:off x="1721987" y="1362920"/>
            <a:ext cx="9037056" cy="4575990"/>
          </a:xfrm>
          <a:prstGeom prst="rect">
            <a:avLst/>
          </a:prstGeom>
          <a:noFill/>
          <a:ln>
            <a:noFill/>
          </a:ln>
        </p:spPr>
        <p:txBody>
          <a:bodyPr anchorCtr="0" anchor="t" bIns="45700" lIns="91425" spcFirstLastPara="1" rIns="91425" wrap="square" tIns="45700">
            <a:noAutofit/>
          </a:bodyPr>
          <a:lstStyle/>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dk1"/>
              </a:buClr>
              <a:buSzPts val="1800"/>
              <a:buFont typeface="Calibri"/>
              <a:buAutoNum type="arabicPeriod"/>
            </a:pPr>
            <a:r>
              <a:rPr b="1" lang="en-US" sz="1800">
                <a:solidFill>
                  <a:schemeClr val="dk1"/>
                </a:solidFill>
                <a:latin typeface="Times New Roman"/>
                <a:ea typeface="Times New Roman"/>
                <a:cs typeface="Times New Roman"/>
                <a:sym typeface="Times New Roman"/>
              </a:rPr>
              <a:t>Application of a risk matrix</a:t>
            </a:r>
            <a:endParaRPr/>
          </a:p>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dk1"/>
              </a:buClr>
              <a:buSzPts val="1800"/>
              <a:buFont typeface="Calibri"/>
              <a:buAutoNum type="arabicPeriod"/>
            </a:pPr>
            <a:r>
              <a:rPr b="1" lang="en-US" sz="1800">
                <a:solidFill>
                  <a:schemeClr val="dk1"/>
                </a:solidFill>
                <a:latin typeface="Times New Roman"/>
                <a:ea typeface="Times New Roman"/>
                <a:cs typeface="Times New Roman"/>
                <a:sym typeface="Times New Roman"/>
              </a:rPr>
              <a:t>Inherent and current level of risk</a:t>
            </a:r>
            <a:endParaRPr/>
          </a:p>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dk1"/>
              </a:buClr>
              <a:buSzPts val="1800"/>
              <a:buFont typeface="Calibri"/>
              <a:buAutoNum type="arabicPeriod"/>
            </a:pPr>
            <a:r>
              <a:rPr b="1" lang="en-US" sz="1800">
                <a:solidFill>
                  <a:schemeClr val="dk1"/>
                </a:solidFill>
                <a:latin typeface="Times New Roman"/>
                <a:ea typeface="Times New Roman"/>
                <a:cs typeface="Times New Roman"/>
                <a:sym typeface="Times New Roman"/>
              </a:rPr>
              <a:t>Control confidence</a:t>
            </a:r>
            <a:endParaRPr/>
          </a:p>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dk1"/>
              </a:buClr>
              <a:buSzPts val="1800"/>
              <a:buFont typeface="Calibri"/>
              <a:buAutoNum type="arabicPeriod"/>
            </a:pPr>
            <a:r>
              <a:rPr b="1" lang="en-US" sz="1800">
                <a:solidFill>
                  <a:schemeClr val="dk1"/>
                </a:solidFill>
                <a:latin typeface="Times New Roman"/>
                <a:ea typeface="Times New Roman"/>
                <a:cs typeface="Times New Roman"/>
                <a:sym typeface="Times New Roman"/>
              </a:rPr>
              <a:t>4T’s of risk response</a:t>
            </a:r>
            <a:endParaRPr/>
          </a:p>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dk1"/>
              </a:buClr>
              <a:buSzPts val="1800"/>
              <a:buFont typeface="Calibri"/>
              <a:buAutoNum type="arabicPeriod"/>
            </a:pPr>
            <a:r>
              <a:rPr b="1" lang="en-US" sz="1800">
                <a:solidFill>
                  <a:schemeClr val="dk1"/>
                </a:solidFill>
                <a:latin typeface="Times New Roman"/>
                <a:ea typeface="Times New Roman"/>
                <a:cs typeface="Times New Roman"/>
                <a:sym typeface="Times New Roman"/>
              </a:rPr>
              <a:t>Risk capacity</a:t>
            </a:r>
            <a:endParaRPr/>
          </a:p>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dk1"/>
              </a:buClr>
              <a:buSzPts val="1800"/>
              <a:buFont typeface="Calibri"/>
              <a:buAutoNum type="arabicPeriod"/>
            </a:pPr>
            <a:r>
              <a:rPr b="1" lang="en-US" sz="1800">
                <a:solidFill>
                  <a:schemeClr val="dk1"/>
                </a:solidFill>
                <a:latin typeface="Times New Roman"/>
                <a:ea typeface="Times New Roman"/>
                <a:cs typeface="Times New Roman"/>
                <a:sym typeface="Times New Roman"/>
              </a:rPr>
              <a:t>Risk likelihood</a:t>
            </a:r>
            <a:endParaRPr/>
          </a:p>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dk1"/>
              </a:buClr>
              <a:buSzPts val="1800"/>
              <a:buFont typeface="Calibri"/>
              <a:buAutoNum type="arabicPeriod"/>
            </a:pPr>
            <a:r>
              <a:rPr b="1" lang="en-US" sz="1800">
                <a:solidFill>
                  <a:schemeClr val="dk1"/>
                </a:solidFill>
                <a:latin typeface="Times New Roman"/>
                <a:ea typeface="Times New Roman"/>
                <a:cs typeface="Times New Roman"/>
                <a:sym typeface="Times New Roman"/>
              </a:rPr>
              <a:t>Risk Magnitude</a:t>
            </a:r>
            <a:endParaRPr/>
          </a:p>
          <a:p>
            <a:pPr indent="-406400" lvl="0" marL="457200" marR="0" rtl="0" algn="l">
              <a:lnSpc>
                <a:spcPct val="100000"/>
              </a:lnSpc>
              <a:spcBef>
                <a:spcPts val="0"/>
              </a:spcBef>
              <a:spcAft>
                <a:spcPts val="0"/>
              </a:spcAft>
              <a:buClr>
                <a:schemeClr val="dk1"/>
              </a:buClr>
              <a:buSzPts val="800"/>
              <a:buFont typeface="Calibri"/>
              <a:buNone/>
            </a:pPr>
            <a:r>
              <a:t/>
            </a:r>
            <a:endParaRPr b="1" sz="800">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dk1"/>
              </a:buClr>
              <a:buSzPts val="1800"/>
              <a:buFont typeface="Calibri"/>
              <a:buAutoNum type="arabicPeriod"/>
            </a:pPr>
            <a:r>
              <a:rPr b="1" lang="en-US" sz="1800">
                <a:solidFill>
                  <a:schemeClr val="dk1"/>
                </a:solidFill>
                <a:latin typeface="Times New Roman"/>
                <a:ea typeface="Times New Roman"/>
                <a:cs typeface="Times New Roman"/>
                <a:sym typeface="Times New Roman"/>
              </a:rPr>
              <a:t>Loss prevention, Limit damage, and cost containment </a:t>
            </a:r>
            <a:endParaRPr/>
          </a:p>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342900" lvl="0" marL="45720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800"/>
              <a:buFont typeface="Times New Roman"/>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3"/>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22" name="Google Shape;122;p3"/>
          <p:cNvSpPr/>
          <p:nvPr/>
        </p:nvSpPr>
        <p:spPr>
          <a:xfrm>
            <a:off x="687472" y="1674193"/>
            <a:ext cx="9980531"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123" name="Google Shape;123;p3"/>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124" name="Google Shape;124;p3"/>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125" name="Google Shape;125;p3"/>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126" name="Google Shape;126;p3"/>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127" name="Google Shape;127;p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28" name="Google Shape;128;p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29" name="Google Shape;129;p3"/>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130" name="Google Shape;130;p3"/>
          <p:cNvSpPr txBox="1"/>
          <p:nvPr/>
        </p:nvSpPr>
        <p:spPr>
          <a:xfrm>
            <a:off x="1038137"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u="sng">
                <a:solidFill>
                  <a:srgbClr val="2E75B5"/>
                </a:solidFill>
                <a:latin typeface="Times New Roman"/>
                <a:ea typeface="Times New Roman"/>
                <a:cs typeface="Times New Roman"/>
                <a:sym typeface="Times New Roman"/>
              </a:rPr>
              <a:t>Application of a risk matrix:</a:t>
            </a:r>
            <a:endParaRPr/>
          </a:p>
        </p:txBody>
      </p:sp>
      <p:sp>
        <p:nvSpPr>
          <p:cNvPr id="131" name="Google Shape;131;p3"/>
          <p:cNvSpPr txBox="1"/>
          <p:nvPr/>
        </p:nvSpPr>
        <p:spPr>
          <a:xfrm>
            <a:off x="726622" y="2001565"/>
            <a:ext cx="9902229" cy="341632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Calibri"/>
              <a:buNone/>
            </a:pPr>
            <a:r>
              <a:t/>
            </a:r>
            <a:endParaRPr b="0" i="0" sz="2400" u="none"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Large organizations frequently make use of a </a:t>
            </a:r>
            <a:r>
              <a:rPr b="1" i="0" lang="en-US" sz="2400" u="sng" cap="none" strike="noStrike">
                <a:solidFill>
                  <a:srgbClr val="000000"/>
                </a:solidFill>
                <a:latin typeface="Times New Roman"/>
                <a:ea typeface="Times New Roman"/>
                <a:cs typeface="Times New Roman"/>
                <a:sym typeface="Times New Roman"/>
              </a:rPr>
              <a:t>risk matrix </a:t>
            </a:r>
            <a:r>
              <a:rPr b="0" i="0" lang="en-US" sz="2400" u="none" cap="none" strike="noStrike">
                <a:solidFill>
                  <a:srgbClr val="000000"/>
                </a:solidFill>
                <a:latin typeface="Times New Roman"/>
                <a:ea typeface="Times New Roman"/>
                <a:cs typeface="Times New Roman"/>
                <a:sym typeface="Times New Roman"/>
              </a:rPr>
              <a:t>as a means of </a:t>
            </a:r>
            <a:r>
              <a:rPr b="1" i="0" lang="en-US" sz="2400" u="sng" cap="none" strike="noStrike">
                <a:solidFill>
                  <a:srgbClr val="000000"/>
                </a:solidFill>
                <a:latin typeface="Times New Roman"/>
                <a:ea typeface="Times New Roman"/>
                <a:cs typeface="Times New Roman"/>
                <a:sym typeface="Times New Roman"/>
              </a:rPr>
              <a:t>summarizing</a:t>
            </a:r>
            <a:r>
              <a:rPr b="0" i="0" lang="en-US" sz="2400" u="none" cap="none" strike="noStrike">
                <a:solidFill>
                  <a:srgbClr val="000000"/>
                </a:solidFill>
                <a:latin typeface="Times New Roman"/>
                <a:ea typeface="Times New Roman"/>
                <a:cs typeface="Times New Roman"/>
                <a:sym typeface="Times New Roman"/>
              </a:rPr>
              <a:t> their </a:t>
            </a:r>
            <a:r>
              <a:rPr b="1" i="0" lang="en-US" sz="2400" u="sng" cap="none" strike="noStrike">
                <a:solidFill>
                  <a:srgbClr val="000000"/>
                </a:solidFill>
                <a:latin typeface="Times New Roman"/>
                <a:ea typeface="Times New Roman"/>
                <a:cs typeface="Times New Roman"/>
                <a:sym typeface="Times New Roman"/>
              </a:rPr>
              <a:t>risk profile</a:t>
            </a:r>
            <a:r>
              <a:rPr b="0" i="0" lang="en-US" sz="2400" u="none" cap="none" strike="noStrike">
                <a:solidFill>
                  <a:srgbClr val="000000"/>
                </a:solidFill>
                <a:latin typeface="Times New Roman"/>
                <a:ea typeface="Times New Roman"/>
                <a:cs typeface="Times New Roman"/>
                <a:sym typeface="Times New Roman"/>
              </a:rPr>
              <a:t>.</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The </a:t>
            </a:r>
            <a:r>
              <a:rPr b="1" i="0" lang="en-US" sz="2400" u="sng" cap="none" strike="noStrike">
                <a:solidFill>
                  <a:srgbClr val="000000"/>
                </a:solidFill>
                <a:latin typeface="Times New Roman"/>
                <a:ea typeface="Times New Roman"/>
                <a:cs typeface="Times New Roman"/>
                <a:sym typeface="Times New Roman"/>
              </a:rPr>
              <a:t>risk matrix </a:t>
            </a:r>
            <a:r>
              <a:rPr b="0" i="0" lang="en-US" sz="2400" u="none" cap="none" strike="noStrike">
                <a:solidFill>
                  <a:srgbClr val="000000"/>
                </a:solidFill>
                <a:latin typeface="Times New Roman"/>
                <a:ea typeface="Times New Roman"/>
                <a:cs typeface="Times New Roman"/>
                <a:sym typeface="Times New Roman"/>
              </a:rPr>
              <a:t>is very useful and can be used for </a:t>
            </a:r>
            <a:r>
              <a:rPr b="1" i="0" lang="en-US" sz="2400" u="sng" cap="none" strike="noStrike">
                <a:solidFill>
                  <a:srgbClr val="000000"/>
                </a:solidFill>
                <a:latin typeface="Times New Roman"/>
                <a:ea typeface="Times New Roman"/>
                <a:cs typeface="Times New Roman"/>
                <a:sym typeface="Times New Roman"/>
              </a:rPr>
              <a:t>a range of applications </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It can also be used to identify </a:t>
            </a:r>
            <a:r>
              <a:rPr b="1" i="0" lang="en-US" sz="2400" u="sng" cap="none" strike="noStrike">
                <a:solidFill>
                  <a:srgbClr val="000000"/>
                </a:solidFill>
                <a:latin typeface="Times New Roman"/>
                <a:ea typeface="Times New Roman"/>
                <a:cs typeface="Times New Roman"/>
                <a:sym typeface="Times New Roman"/>
              </a:rPr>
              <a:t>the type of risk response </a:t>
            </a:r>
            <a:r>
              <a:rPr b="0" i="0" lang="en-US" sz="2400" u="none" cap="none" strike="noStrike">
                <a:solidFill>
                  <a:srgbClr val="000000"/>
                </a:solidFill>
                <a:latin typeface="Times New Roman"/>
                <a:ea typeface="Times New Roman"/>
                <a:cs typeface="Times New Roman"/>
                <a:sym typeface="Times New Roman"/>
              </a:rPr>
              <a:t>that is most likely to be </a:t>
            </a:r>
            <a:r>
              <a:rPr b="1" i="0" lang="en-US" sz="2400" u="sng" cap="none" strike="noStrike">
                <a:solidFill>
                  <a:srgbClr val="000000"/>
                </a:solidFill>
                <a:latin typeface="Times New Roman"/>
                <a:ea typeface="Times New Roman"/>
                <a:cs typeface="Times New Roman"/>
                <a:sym typeface="Times New Roman"/>
              </a:rPr>
              <a:t>employed</a:t>
            </a:r>
            <a:r>
              <a:rPr b="0" i="0" lang="en-US" sz="2400" u="none" cap="none" strike="noStrike">
                <a:solidFill>
                  <a:srgbClr val="000000"/>
                </a:solidFill>
                <a:latin typeface="Times New Roman"/>
                <a:ea typeface="Times New Roman"/>
                <a:cs typeface="Times New Roman"/>
                <a:sym typeface="Times New Roman"/>
              </a:rPr>
              <a:t>.</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4"/>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37" name="Google Shape;137;p4"/>
          <p:cNvSpPr/>
          <p:nvPr/>
        </p:nvSpPr>
        <p:spPr>
          <a:xfrm>
            <a:off x="687472" y="1674193"/>
            <a:ext cx="9980531"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138" name="Google Shape;138;p4"/>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139" name="Google Shape;139;p4"/>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140" name="Google Shape;140;p4"/>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141" name="Google Shape;141;p4"/>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142" name="Google Shape;142;p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43" name="Google Shape;143;p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44" name="Google Shape;144;p4"/>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145" name="Google Shape;145;p4"/>
          <p:cNvSpPr txBox="1"/>
          <p:nvPr/>
        </p:nvSpPr>
        <p:spPr>
          <a:xfrm>
            <a:off x="1038137"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u="sng">
                <a:solidFill>
                  <a:srgbClr val="2E75B5"/>
                </a:solidFill>
                <a:latin typeface="Times New Roman"/>
                <a:ea typeface="Times New Roman"/>
                <a:cs typeface="Times New Roman"/>
                <a:sym typeface="Times New Roman"/>
              </a:rPr>
              <a:t>Application of a risk matrix:</a:t>
            </a:r>
            <a:endParaRPr/>
          </a:p>
        </p:txBody>
      </p:sp>
      <p:pic>
        <p:nvPicPr>
          <p:cNvPr id="146" name="Google Shape;146;p4"/>
          <p:cNvPicPr preferRelativeResize="0"/>
          <p:nvPr/>
        </p:nvPicPr>
        <p:blipFill rotWithShape="1">
          <a:blip r:embed="rId6">
            <a:alphaModFix/>
          </a:blip>
          <a:srcRect b="0" l="0" r="0" t="0"/>
          <a:stretch/>
        </p:blipFill>
        <p:spPr>
          <a:xfrm>
            <a:off x="838771" y="2100237"/>
            <a:ext cx="3835019" cy="3920801"/>
          </a:xfrm>
          <a:prstGeom prst="rect">
            <a:avLst/>
          </a:prstGeom>
          <a:noFill/>
          <a:ln>
            <a:noFill/>
          </a:ln>
        </p:spPr>
      </p:pic>
      <p:pic>
        <p:nvPicPr>
          <p:cNvPr id="147" name="Google Shape;147;p4"/>
          <p:cNvPicPr preferRelativeResize="0"/>
          <p:nvPr/>
        </p:nvPicPr>
        <p:blipFill rotWithShape="1">
          <a:blip r:embed="rId7">
            <a:alphaModFix/>
          </a:blip>
          <a:srcRect b="0" l="0" r="0" t="0"/>
          <a:stretch/>
        </p:blipFill>
        <p:spPr>
          <a:xfrm>
            <a:off x="4520413" y="2069460"/>
            <a:ext cx="6496393" cy="37528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5"/>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53" name="Google Shape;153;p5"/>
          <p:cNvSpPr/>
          <p:nvPr/>
        </p:nvSpPr>
        <p:spPr>
          <a:xfrm>
            <a:off x="687472" y="1674193"/>
            <a:ext cx="10329334"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154" name="Google Shape;154;p5"/>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155" name="Google Shape;155;p5"/>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156" name="Google Shape;156;p5"/>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157" name="Google Shape;157;p5"/>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158" name="Google Shape;158;p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59" name="Google Shape;159;p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60" name="Google Shape;160;p5"/>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161" name="Google Shape;161;p5"/>
          <p:cNvSpPr txBox="1"/>
          <p:nvPr/>
        </p:nvSpPr>
        <p:spPr>
          <a:xfrm>
            <a:off x="1038137"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u="sng">
                <a:solidFill>
                  <a:srgbClr val="2E75B5"/>
                </a:solidFill>
                <a:latin typeface="Times New Roman"/>
                <a:ea typeface="Times New Roman"/>
                <a:cs typeface="Times New Roman"/>
                <a:sym typeface="Times New Roman"/>
              </a:rPr>
              <a:t>Application of a risk matrix:</a:t>
            </a:r>
            <a:endParaRPr/>
          </a:p>
        </p:txBody>
      </p:sp>
      <p:sp>
        <p:nvSpPr>
          <p:cNvPr id="162" name="Google Shape;162;p5"/>
          <p:cNvSpPr txBox="1"/>
          <p:nvPr/>
        </p:nvSpPr>
        <p:spPr>
          <a:xfrm>
            <a:off x="726622" y="2287836"/>
            <a:ext cx="9902229" cy="341632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0000"/>
              </a:buClr>
              <a:buSzPts val="2400"/>
              <a:buFont typeface="Noto Sans Symbols"/>
              <a:buChar char="▪"/>
            </a:pPr>
            <a:r>
              <a:rPr b="1" i="0" lang="en-US" sz="2400" u="sng" cap="none" strike="noStrike">
                <a:solidFill>
                  <a:srgbClr val="000000"/>
                </a:solidFill>
                <a:latin typeface="Times New Roman"/>
                <a:ea typeface="Times New Roman"/>
                <a:cs typeface="Times New Roman"/>
                <a:sym typeface="Times New Roman"/>
              </a:rPr>
              <a:t>Impact</a:t>
            </a:r>
            <a:r>
              <a:rPr b="0" i="0" lang="en-US" sz="2400" u="none" cap="none" strike="noStrike">
                <a:solidFill>
                  <a:srgbClr val="000000"/>
                </a:solidFill>
                <a:latin typeface="Times New Roman"/>
                <a:ea typeface="Times New Roman"/>
                <a:cs typeface="Times New Roman"/>
                <a:sym typeface="Times New Roman"/>
              </a:rPr>
              <a:t> is not the same as </a:t>
            </a:r>
            <a:r>
              <a:rPr b="1" i="0" lang="en-US" sz="2400" u="sng" cap="none" strike="noStrike">
                <a:solidFill>
                  <a:srgbClr val="000000"/>
                </a:solidFill>
                <a:latin typeface="Times New Roman"/>
                <a:ea typeface="Times New Roman"/>
                <a:cs typeface="Times New Roman"/>
                <a:sym typeface="Times New Roman"/>
              </a:rPr>
              <a:t>magnitude</a:t>
            </a:r>
            <a:r>
              <a:rPr b="0" i="0" lang="en-US" sz="2400" u="none" cap="none" strike="noStrike">
                <a:solidFill>
                  <a:srgbClr val="000000"/>
                </a:solidFill>
                <a:latin typeface="Times New Roman"/>
                <a:ea typeface="Times New Roman"/>
                <a:cs typeface="Times New Roman"/>
                <a:sym typeface="Times New Roman"/>
              </a:rPr>
              <a:t>, because a risk may have a high </a:t>
            </a:r>
            <a:r>
              <a:rPr b="1" i="0" lang="en-US" sz="2400" u="sng" cap="none" strike="noStrike">
                <a:solidFill>
                  <a:srgbClr val="000000"/>
                </a:solidFill>
                <a:latin typeface="Times New Roman"/>
                <a:ea typeface="Times New Roman"/>
                <a:cs typeface="Times New Roman"/>
                <a:sym typeface="Times New Roman"/>
              </a:rPr>
              <a:t>magnitude</a:t>
            </a:r>
            <a:r>
              <a:rPr b="0" i="0" lang="en-US" sz="2400" u="none" cap="none" strike="noStrike">
                <a:solidFill>
                  <a:srgbClr val="000000"/>
                </a:solidFill>
                <a:latin typeface="Times New Roman"/>
                <a:ea typeface="Times New Roman"/>
                <a:cs typeface="Times New Roman"/>
                <a:sym typeface="Times New Roman"/>
              </a:rPr>
              <a:t> in terms of the </a:t>
            </a:r>
            <a:r>
              <a:rPr b="1" i="0" lang="en-US" sz="2400" u="sng" cap="none" strike="noStrike">
                <a:solidFill>
                  <a:srgbClr val="000000"/>
                </a:solidFill>
                <a:latin typeface="Times New Roman"/>
                <a:ea typeface="Times New Roman"/>
                <a:cs typeface="Times New Roman"/>
                <a:sym typeface="Times New Roman"/>
              </a:rPr>
              <a:t>size</a:t>
            </a:r>
            <a:r>
              <a:rPr b="0" i="0" lang="en-US" sz="2400" u="none" cap="none" strike="noStrike">
                <a:solidFill>
                  <a:srgbClr val="000000"/>
                </a:solidFill>
                <a:latin typeface="Times New Roman"/>
                <a:ea typeface="Times New Roman"/>
                <a:cs typeface="Times New Roman"/>
                <a:sym typeface="Times New Roman"/>
              </a:rPr>
              <a:t> of the event, but the </a:t>
            </a:r>
            <a:r>
              <a:rPr b="1" i="0" lang="en-US" sz="2400" u="sng" cap="none" strike="noStrike">
                <a:solidFill>
                  <a:srgbClr val="000000"/>
                </a:solidFill>
                <a:latin typeface="Times New Roman"/>
                <a:ea typeface="Times New Roman"/>
                <a:cs typeface="Times New Roman"/>
                <a:sym typeface="Times New Roman"/>
              </a:rPr>
              <a:t>impact</a:t>
            </a:r>
            <a:r>
              <a:rPr b="0" i="0" lang="en-US" sz="2400" u="none" cap="none" strike="noStrike">
                <a:solidFill>
                  <a:srgbClr val="000000"/>
                </a:solidFill>
                <a:latin typeface="Times New Roman"/>
                <a:ea typeface="Times New Roman"/>
                <a:cs typeface="Times New Roman"/>
                <a:sym typeface="Times New Roman"/>
              </a:rPr>
              <a:t> and consequences may be </a:t>
            </a:r>
            <a:r>
              <a:rPr b="1" i="0" lang="en-US" sz="2400" u="sng" cap="none" strike="noStrike">
                <a:solidFill>
                  <a:srgbClr val="000000"/>
                </a:solidFill>
                <a:latin typeface="Times New Roman"/>
                <a:ea typeface="Times New Roman"/>
                <a:cs typeface="Times New Roman"/>
                <a:sym typeface="Times New Roman"/>
              </a:rPr>
              <a:t>smaller</a:t>
            </a:r>
            <a:r>
              <a:rPr b="0" i="0" lang="en-US" sz="2400" u="none" cap="none" strike="noStrike">
                <a:solidFill>
                  <a:srgbClr val="000000"/>
                </a:solidFill>
                <a:latin typeface="Times New Roman"/>
                <a:ea typeface="Times New Roman"/>
                <a:cs typeface="Times New Roman"/>
                <a:sym typeface="Times New Roman"/>
              </a:rPr>
              <a:t>.</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FF0000"/>
              </a:buClr>
              <a:buSzPts val="2400"/>
              <a:buFont typeface="Noto Sans Symbols"/>
              <a:buChar char="▪"/>
            </a:pPr>
            <a:r>
              <a:rPr b="0" i="0" lang="en-US" sz="2400" u="none" cap="none" strike="noStrike">
                <a:solidFill>
                  <a:srgbClr val="FF0000"/>
                </a:solidFill>
                <a:latin typeface="Times New Roman"/>
                <a:ea typeface="Times New Roman"/>
                <a:cs typeface="Times New Roman"/>
                <a:sym typeface="Times New Roman"/>
              </a:rPr>
              <a:t>Example</a:t>
            </a:r>
            <a:r>
              <a:rPr b="0" i="0" lang="en-US" sz="2400" u="none" cap="none" strike="noStrike">
                <a:solidFill>
                  <a:srgbClr val="000000"/>
                </a:solidFill>
                <a:latin typeface="Times New Roman"/>
                <a:ea typeface="Times New Roman"/>
                <a:cs typeface="Times New Roman"/>
                <a:sym typeface="Times New Roman"/>
              </a:rPr>
              <a:t>, a road transport company may suffer the complete loss of one of its vehicles but, depending on the exact circumstances, this may have a very small overall impact on the business. This will be especially true if the company did not have sufficient work to fully utilize the type of vehicle involved in the loss.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6"/>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68" name="Google Shape;168;p6"/>
          <p:cNvSpPr/>
          <p:nvPr/>
        </p:nvSpPr>
        <p:spPr>
          <a:xfrm>
            <a:off x="687472" y="1674193"/>
            <a:ext cx="10437728"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169" name="Google Shape;169;p6"/>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170" name="Google Shape;170;p6"/>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171" name="Google Shape;171;p6"/>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172" name="Google Shape;172;p6"/>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173" name="Google Shape;173;p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74" name="Google Shape;174;p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75" name="Google Shape;175;p6"/>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176" name="Google Shape;176;p6"/>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Inherent and current level of risk:</a:t>
            </a:r>
            <a:endParaRPr/>
          </a:p>
        </p:txBody>
      </p:sp>
      <p:sp>
        <p:nvSpPr>
          <p:cNvPr id="177" name="Google Shape;177;p6"/>
          <p:cNvSpPr txBox="1"/>
          <p:nvPr/>
        </p:nvSpPr>
        <p:spPr>
          <a:xfrm>
            <a:off x="687472" y="2270024"/>
            <a:ext cx="9902229" cy="3046988"/>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Many risk management practitioners assess risk at its current (also referred to as residual) level. However, internal auditors prefer to undertake an assessment of the risk at its inherent level.</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Considering </a:t>
            </a:r>
            <a:r>
              <a:rPr b="1" i="0" lang="en-US" sz="2400" u="sng" cap="none" strike="noStrike">
                <a:solidFill>
                  <a:srgbClr val="000000"/>
                </a:solidFill>
                <a:latin typeface="Times New Roman"/>
                <a:ea typeface="Times New Roman"/>
                <a:cs typeface="Times New Roman"/>
                <a:sym typeface="Times New Roman"/>
              </a:rPr>
              <a:t>the inherent level </a:t>
            </a:r>
            <a:r>
              <a:rPr b="0" i="0" lang="en-US" sz="2400" u="none" cap="none" strike="noStrike">
                <a:solidFill>
                  <a:srgbClr val="000000"/>
                </a:solidFill>
                <a:latin typeface="Times New Roman"/>
                <a:ea typeface="Times New Roman"/>
                <a:cs typeface="Times New Roman"/>
                <a:sym typeface="Times New Roman"/>
              </a:rPr>
              <a:t>will enable the </a:t>
            </a:r>
            <a:r>
              <a:rPr b="1" i="0" lang="en-US" sz="2400" u="sng" cap="none" strike="noStrike">
                <a:solidFill>
                  <a:srgbClr val="000000"/>
                </a:solidFill>
                <a:latin typeface="Times New Roman"/>
                <a:ea typeface="Times New Roman"/>
                <a:cs typeface="Times New Roman"/>
                <a:sym typeface="Times New Roman"/>
              </a:rPr>
              <a:t>effect</a:t>
            </a:r>
            <a:r>
              <a:rPr b="0" i="0" lang="en-US" sz="2400" u="none" cap="none" strike="noStrike">
                <a:solidFill>
                  <a:srgbClr val="000000"/>
                </a:solidFill>
                <a:latin typeface="Times New Roman"/>
                <a:ea typeface="Times New Roman"/>
                <a:cs typeface="Times New Roman"/>
                <a:sym typeface="Times New Roman"/>
              </a:rPr>
              <a:t> of individual </a:t>
            </a:r>
            <a:r>
              <a:rPr b="1" i="0" lang="en-US" sz="2400" u="sng" cap="none" strike="noStrike">
                <a:solidFill>
                  <a:srgbClr val="000000"/>
                </a:solidFill>
                <a:latin typeface="Times New Roman"/>
                <a:ea typeface="Times New Roman"/>
                <a:cs typeface="Times New Roman"/>
                <a:sym typeface="Times New Roman"/>
              </a:rPr>
              <a:t>control measures</a:t>
            </a:r>
            <a:r>
              <a:rPr b="0" i="0" lang="en-US" sz="2400" u="none" cap="none" strike="noStrike">
                <a:solidFill>
                  <a:srgbClr val="000000"/>
                </a:solidFill>
                <a:latin typeface="Times New Roman"/>
                <a:ea typeface="Times New Roman"/>
                <a:cs typeface="Times New Roman"/>
                <a:sym typeface="Times New Roman"/>
              </a:rPr>
              <a:t> to be </a:t>
            </a:r>
            <a:r>
              <a:rPr b="1" i="0" lang="en-US" sz="2400" u="sng" cap="none" strike="noStrike">
                <a:solidFill>
                  <a:srgbClr val="000000"/>
                </a:solidFill>
                <a:latin typeface="Times New Roman"/>
                <a:ea typeface="Times New Roman"/>
                <a:cs typeface="Times New Roman"/>
                <a:sym typeface="Times New Roman"/>
              </a:rPr>
              <a:t>identified</a:t>
            </a:r>
            <a:r>
              <a:rPr b="0" i="0" lang="en-US" sz="2400" u="none" cap="none" strike="noStrike">
                <a:solidFill>
                  <a:srgbClr val="000000"/>
                </a:solidFill>
                <a:latin typeface="Times New Roman"/>
                <a:ea typeface="Times New Roman"/>
                <a:cs typeface="Times New Roman"/>
                <a:sym typeface="Times New Roman"/>
              </a:rPr>
              <a:t>.</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NEXT Figure  illustrates the effect of controls on the level of risk.</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7"/>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83" name="Google Shape;183;p7"/>
          <p:cNvSpPr/>
          <p:nvPr/>
        </p:nvSpPr>
        <p:spPr>
          <a:xfrm>
            <a:off x="687472" y="1674193"/>
            <a:ext cx="10329334"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184" name="Google Shape;184;p7"/>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185" name="Google Shape;185;p7"/>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186" name="Google Shape;186;p7"/>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187" name="Google Shape;187;p7"/>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188" name="Google Shape;188;p7"/>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89" name="Google Shape;189;p7"/>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190" name="Google Shape;190;p7"/>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191" name="Google Shape;191;p7"/>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Inherent and current level of risk:</a:t>
            </a:r>
            <a:endParaRPr/>
          </a:p>
        </p:txBody>
      </p:sp>
      <p:pic>
        <p:nvPicPr>
          <p:cNvPr id="192" name="Google Shape;192;p7"/>
          <p:cNvPicPr preferRelativeResize="0"/>
          <p:nvPr/>
        </p:nvPicPr>
        <p:blipFill rotWithShape="1">
          <a:blip r:embed="rId6">
            <a:alphaModFix/>
          </a:blip>
          <a:srcRect b="0" l="0" r="0" t="0"/>
          <a:stretch/>
        </p:blipFill>
        <p:spPr>
          <a:xfrm>
            <a:off x="914400" y="2155032"/>
            <a:ext cx="9399286" cy="367378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8"/>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98" name="Google Shape;198;p8"/>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199" name="Google Shape;199;p8"/>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200" name="Google Shape;200;p8"/>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201" name="Google Shape;201;p8"/>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202" name="Google Shape;202;p8"/>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203" name="Google Shape;203;p8"/>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04" name="Google Shape;204;p8"/>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05" name="Google Shape;205;p8"/>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206" name="Google Shape;206;p8"/>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Inherent and current level of risk:</a:t>
            </a:r>
            <a:endParaRPr/>
          </a:p>
        </p:txBody>
      </p:sp>
      <p:sp>
        <p:nvSpPr>
          <p:cNvPr id="207" name="Google Shape;207;p8"/>
          <p:cNvSpPr txBox="1"/>
          <p:nvPr/>
        </p:nvSpPr>
        <p:spPr>
          <a:xfrm>
            <a:off x="778339" y="2503563"/>
            <a:ext cx="10238467" cy="2308324"/>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Control 1 </a:t>
            </a:r>
            <a:r>
              <a:rPr lang="en-US" sz="2400">
                <a:solidFill>
                  <a:srgbClr val="000000"/>
                </a:solidFill>
                <a:latin typeface="Times New Roman"/>
                <a:ea typeface="Times New Roman"/>
                <a:cs typeface="Times New Roman"/>
                <a:sym typeface="Times New Roman"/>
              </a:rPr>
              <a:t>is an existing control and it reduces the risk from </a:t>
            </a:r>
            <a:r>
              <a:rPr b="1" lang="en-US" sz="2400" u="sng">
                <a:solidFill>
                  <a:srgbClr val="000000"/>
                </a:solidFill>
                <a:latin typeface="Times New Roman"/>
                <a:ea typeface="Times New Roman"/>
                <a:cs typeface="Times New Roman"/>
                <a:sym typeface="Times New Roman"/>
              </a:rPr>
              <a:t>the inherent level to the current (or residual) level</a:t>
            </a:r>
            <a:r>
              <a:rPr lang="en-US" sz="2400">
                <a:solidFill>
                  <a:srgbClr val="000000"/>
                </a:solidFill>
                <a:latin typeface="Times New Roman"/>
                <a:ea typeface="Times New Roman"/>
                <a:cs typeface="Times New Roman"/>
                <a:sym typeface="Times New Roman"/>
              </a:rPr>
              <a:t> and it can be seen that this control has its main effect on the likelihood of the risk materializing.</a:t>
            </a:r>
            <a:endParaRPr/>
          </a:p>
          <a:p>
            <a:pPr indent="-133350" lvl="0" marL="285750" marR="0" rtl="0" algn="just">
              <a:spcBef>
                <a:spcPts val="0"/>
              </a:spcBef>
              <a:spcAft>
                <a:spcPts val="0"/>
              </a:spcAft>
              <a:buClr>
                <a:schemeClr val="dk1"/>
              </a:buClr>
              <a:buSzPts val="2400"/>
              <a:buFont typeface="Noto Sans Symbols"/>
              <a:buNone/>
            </a:pPr>
            <a:r>
              <a:t/>
            </a:r>
            <a:endParaRPr b="1" sz="2400" u="sng">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Control 2  </a:t>
            </a:r>
            <a:r>
              <a:rPr lang="en-US" sz="2400">
                <a:solidFill>
                  <a:srgbClr val="000000"/>
                </a:solidFill>
                <a:latin typeface="Times New Roman"/>
                <a:ea typeface="Times New Roman"/>
                <a:cs typeface="Times New Roman"/>
                <a:sym typeface="Times New Roman"/>
              </a:rPr>
              <a:t>is an </a:t>
            </a:r>
            <a:r>
              <a:rPr b="1" lang="en-US" sz="2400" u="sng">
                <a:solidFill>
                  <a:srgbClr val="000000"/>
                </a:solidFill>
                <a:latin typeface="Times New Roman"/>
                <a:ea typeface="Times New Roman"/>
                <a:cs typeface="Times New Roman"/>
                <a:sym typeface="Times New Roman"/>
              </a:rPr>
              <a:t>additional control </a:t>
            </a:r>
            <a:r>
              <a:rPr lang="en-US" sz="2400">
                <a:solidFill>
                  <a:srgbClr val="000000"/>
                </a:solidFill>
                <a:latin typeface="Times New Roman"/>
                <a:ea typeface="Times New Roman"/>
                <a:cs typeface="Times New Roman"/>
                <a:sym typeface="Times New Roman"/>
              </a:rPr>
              <a:t>that will be introduced to affect the impact oftherisk and to reduce the risk from </a:t>
            </a:r>
            <a:r>
              <a:rPr b="1" lang="en-US" sz="2400" u="sng">
                <a:solidFill>
                  <a:srgbClr val="000000"/>
                </a:solidFill>
                <a:latin typeface="Times New Roman"/>
                <a:ea typeface="Times New Roman"/>
                <a:cs typeface="Times New Roman"/>
                <a:sym typeface="Times New Roman"/>
              </a:rPr>
              <a:t>the current level to the target level.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9"/>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13" name="Google Shape;213;p9"/>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214" name="Google Shape;214;p9"/>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215" name="Google Shape;215;p9"/>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216" name="Google Shape;216;p9"/>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217" name="Google Shape;217;p9"/>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218" name="Google Shape;218;p9"/>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19" name="Google Shape;219;p9"/>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20" name="Google Shape;220;p9"/>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221" name="Google Shape;221;p9"/>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Inherent and current level of risk:</a:t>
            </a:r>
            <a:endParaRPr/>
          </a:p>
        </p:txBody>
      </p:sp>
      <p:sp>
        <p:nvSpPr>
          <p:cNvPr id="222" name="Google Shape;222;p9"/>
          <p:cNvSpPr txBox="1"/>
          <p:nvPr/>
        </p:nvSpPr>
        <p:spPr>
          <a:xfrm>
            <a:off x="805378" y="2202536"/>
            <a:ext cx="10349302" cy="3416320"/>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When seeking to establish </a:t>
            </a:r>
            <a:r>
              <a:rPr b="1" lang="en-US" sz="2400" u="sng">
                <a:solidFill>
                  <a:srgbClr val="000000"/>
                </a:solidFill>
                <a:latin typeface="Times New Roman"/>
                <a:ea typeface="Times New Roman"/>
                <a:cs typeface="Times New Roman"/>
                <a:sym typeface="Times New Roman"/>
              </a:rPr>
              <a:t>the target level of risk</a:t>
            </a:r>
            <a:r>
              <a:rPr lang="en-US" sz="2400">
                <a:solidFill>
                  <a:srgbClr val="000000"/>
                </a:solidFill>
                <a:latin typeface="Times New Roman"/>
                <a:ea typeface="Times New Roman"/>
                <a:cs typeface="Times New Roman"/>
                <a:sym typeface="Times New Roman"/>
              </a:rPr>
              <a:t>, a concept that is often used </a:t>
            </a:r>
            <a:r>
              <a:rPr b="1" lang="en-US" sz="2400" u="sng">
                <a:solidFill>
                  <a:srgbClr val="000000"/>
                </a:solidFill>
                <a:latin typeface="Times New Roman"/>
                <a:ea typeface="Times New Roman"/>
                <a:cs typeface="Times New Roman"/>
                <a:sym typeface="Times New Roman"/>
              </a:rPr>
              <a:t>by health and safety practitioners</a:t>
            </a:r>
            <a:r>
              <a:rPr lang="en-US" sz="2400">
                <a:solidFill>
                  <a:srgbClr val="000000"/>
                </a:solidFill>
                <a:latin typeface="Times New Roman"/>
                <a:ea typeface="Times New Roman"/>
                <a:cs typeface="Times New Roman"/>
                <a:sym typeface="Times New Roman"/>
              </a:rPr>
              <a:t> is seeking to </a:t>
            </a:r>
            <a:r>
              <a:rPr b="1" lang="en-US" sz="2400" u="sng">
                <a:solidFill>
                  <a:srgbClr val="000000"/>
                </a:solidFill>
                <a:latin typeface="Times New Roman"/>
                <a:ea typeface="Times New Roman"/>
                <a:cs typeface="Times New Roman"/>
                <a:sym typeface="Times New Roman"/>
              </a:rPr>
              <a:t>reduce the risk </a:t>
            </a:r>
            <a:r>
              <a:rPr lang="en-US" sz="2400">
                <a:solidFill>
                  <a:srgbClr val="000000"/>
                </a:solidFill>
                <a:latin typeface="Times New Roman"/>
                <a:ea typeface="Times New Roman"/>
                <a:cs typeface="Times New Roman"/>
                <a:sym typeface="Times New Roman"/>
              </a:rPr>
              <a:t>to the </a:t>
            </a:r>
            <a:r>
              <a:rPr b="1" lang="en-US" sz="2400" u="sng">
                <a:solidFill>
                  <a:srgbClr val="000000"/>
                </a:solidFill>
                <a:latin typeface="Times New Roman"/>
                <a:ea typeface="Times New Roman"/>
                <a:cs typeface="Times New Roman"/>
                <a:sym typeface="Times New Roman"/>
              </a:rPr>
              <a:t>level</a:t>
            </a:r>
            <a:r>
              <a:rPr lang="en-US" sz="2400">
                <a:solidFill>
                  <a:srgbClr val="000000"/>
                </a:solidFill>
                <a:latin typeface="Times New Roman"/>
                <a:ea typeface="Times New Roman"/>
                <a:cs typeface="Times New Roman"/>
                <a:sym typeface="Times New Roman"/>
              </a:rPr>
              <a:t> that is ‘</a:t>
            </a:r>
            <a:r>
              <a:rPr b="1" lang="en-US" sz="2400" u="sng">
                <a:solidFill>
                  <a:srgbClr val="000000"/>
                </a:solidFill>
                <a:latin typeface="Times New Roman"/>
                <a:ea typeface="Times New Roman"/>
                <a:cs typeface="Times New Roman"/>
                <a:sym typeface="Times New Roman"/>
              </a:rPr>
              <a:t>as low as reasonably practicable’ (</a:t>
            </a:r>
            <a:r>
              <a:rPr b="1" lang="en-US" sz="2400" u="sng">
                <a:solidFill>
                  <a:srgbClr val="FF0000"/>
                </a:solidFill>
                <a:latin typeface="Times New Roman"/>
                <a:ea typeface="Times New Roman"/>
                <a:cs typeface="Times New Roman"/>
                <a:sym typeface="Times New Roman"/>
              </a:rPr>
              <a:t>ALARP</a:t>
            </a:r>
            <a:r>
              <a:rPr b="1" lang="en-US" sz="2400" u="sng">
                <a:solidFill>
                  <a:srgbClr val="000000"/>
                </a:solidFill>
                <a:latin typeface="Times New Roman"/>
                <a:ea typeface="Times New Roman"/>
                <a:cs typeface="Times New Roman"/>
                <a:sym typeface="Times New Roman"/>
              </a:rPr>
              <a:t>). </a:t>
            </a:r>
            <a:endParaRPr/>
          </a:p>
          <a:p>
            <a:pPr indent="-133350" lvl="0" marL="285750" marR="0" rtl="0" algn="just">
              <a:spcBef>
                <a:spcPts val="0"/>
              </a:spcBef>
              <a:spcAft>
                <a:spcPts val="0"/>
              </a:spcAft>
              <a:buClr>
                <a:schemeClr val="dk1"/>
              </a:buClr>
              <a:buSzPts val="2400"/>
              <a:buFont typeface="Noto Sans Symbols"/>
              <a:buNone/>
            </a:pPr>
            <a:r>
              <a:t/>
            </a:r>
            <a:endParaRPr b="1" sz="2400" u="sng">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ALARP </a:t>
            </a:r>
            <a:r>
              <a:rPr lang="en-US" sz="2400">
                <a:solidFill>
                  <a:srgbClr val="000000"/>
                </a:solidFill>
                <a:latin typeface="Times New Roman"/>
                <a:ea typeface="Times New Roman"/>
                <a:cs typeface="Times New Roman"/>
                <a:sym typeface="Times New Roman"/>
              </a:rPr>
              <a:t>is one of the fundamental principles of risk management for </a:t>
            </a:r>
            <a:r>
              <a:rPr b="1" lang="en-US" sz="2400" u="sng">
                <a:solidFill>
                  <a:srgbClr val="000000"/>
                </a:solidFill>
                <a:latin typeface="Times New Roman"/>
                <a:ea typeface="Times New Roman"/>
                <a:cs typeface="Times New Roman"/>
                <a:sym typeface="Times New Roman"/>
              </a:rPr>
              <a:t>health and safety risks</a:t>
            </a:r>
            <a:r>
              <a:rPr lang="en-US" sz="2400">
                <a:solidFill>
                  <a:srgbClr val="000000"/>
                </a:solidFill>
                <a:latin typeface="Times New Roman"/>
                <a:ea typeface="Times New Roman"/>
                <a:cs typeface="Times New Roman"/>
                <a:sym typeface="Times New Roman"/>
              </a:rPr>
              <a: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It is </a:t>
            </a:r>
            <a:r>
              <a:rPr b="1" lang="en-US" sz="2400" u="sng">
                <a:solidFill>
                  <a:srgbClr val="000000"/>
                </a:solidFill>
                <a:latin typeface="Times New Roman"/>
                <a:ea typeface="Times New Roman"/>
                <a:cs typeface="Times New Roman"/>
                <a:sym typeface="Times New Roman"/>
              </a:rPr>
              <a:t>not necessary </a:t>
            </a:r>
            <a:r>
              <a:rPr lang="en-US" sz="2400">
                <a:solidFill>
                  <a:srgbClr val="000000"/>
                </a:solidFill>
                <a:latin typeface="Times New Roman"/>
                <a:ea typeface="Times New Roman"/>
                <a:cs typeface="Times New Roman"/>
                <a:sym typeface="Times New Roman"/>
              </a:rPr>
              <a:t>to </a:t>
            </a:r>
            <a:r>
              <a:rPr b="1" lang="en-US" sz="2400" u="sng">
                <a:solidFill>
                  <a:srgbClr val="000000"/>
                </a:solidFill>
                <a:latin typeface="Times New Roman"/>
                <a:ea typeface="Times New Roman"/>
                <a:cs typeface="Times New Roman"/>
                <a:sym typeface="Times New Roman"/>
              </a:rPr>
              <a:t>manage risk </a:t>
            </a:r>
            <a:r>
              <a:rPr lang="en-US" sz="2400">
                <a:solidFill>
                  <a:srgbClr val="000000"/>
                </a:solidFill>
                <a:latin typeface="Times New Roman"/>
                <a:ea typeface="Times New Roman"/>
                <a:cs typeface="Times New Roman"/>
                <a:sym typeface="Times New Roman"/>
              </a:rPr>
              <a:t>to the point where it </a:t>
            </a:r>
            <a:r>
              <a:rPr b="1" lang="en-US" sz="2400" u="sng">
                <a:solidFill>
                  <a:srgbClr val="000000"/>
                </a:solidFill>
                <a:latin typeface="Times New Roman"/>
                <a:ea typeface="Times New Roman"/>
                <a:cs typeface="Times New Roman"/>
                <a:sym typeface="Times New Roman"/>
              </a:rPr>
              <a:t>is eliminated</a:t>
            </a:r>
            <a:r>
              <a:rPr lang="en-US" sz="2400">
                <a:solidFill>
                  <a:srgbClr val="000000"/>
                </a:solidFill>
                <a:latin typeface="Times New Roman"/>
                <a:ea typeface="Times New Roman"/>
                <a:cs typeface="Times New Roman"/>
                <a:sym typeface="Times New Roman"/>
              </a:rPr>
              <a:t>, but to the point where </a:t>
            </a:r>
            <a:r>
              <a:rPr b="1" lang="en-US" sz="2400" u="sng">
                <a:solidFill>
                  <a:srgbClr val="000000"/>
                </a:solidFill>
                <a:latin typeface="Times New Roman"/>
                <a:ea typeface="Times New Roman"/>
                <a:cs typeface="Times New Roman"/>
                <a:sym typeface="Times New Roman"/>
              </a:rPr>
              <a:t>the cost </a:t>
            </a:r>
            <a:r>
              <a:rPr lang="en-US" sz="2400">
                <a:solidFill>
                  <a:srgbClr val="000000"/>
                </a:solidFill>
                <a:latin typeface="Times New Roman"/>
                <a:ea typeface="Times New Roman"/>
                <a:cs typeface="Times New Roman"/>
                <a:sym typeface="Times New Roman"/>
              </a:rPr>
              <a:t>of additional </a:t>
            </a:r>
            <a:r>
              <a:rPr b="1" lang="en-US" sz="2400" u="sng">
                <a:solidFill>
                  <a:srgbClr val="000000"/>
                </a:solidFill>
                <a:latin typeface="Times New Roman"/>
                <a:ea typeface="Times New Roman"/>
                <a:cs typeface="Times New Roman"/>
                <a:sym typeface="Times New Roman"/>
              </a:rPr>
              <a:t>controls</a:t>
            </a:r>
            <a:r>
              <a:rPr lang="en-US" sz="2400">
                <a:solidFill>
                  <a:srgbClr val="000000"/>
                </a:solidFill>
                <a:latin typeface="Times New Roman"/>
                <a:ea typeface="Times New Roman"/>
                <a:cs typeface="Times New Roman"/>
                <a:sym typeface="Times New Roman"/>
              </a:rPr>
              <a:t> would </a:t>
            </a:r>
            <a:r>
              <a:rPr b="1" lang="en-US" sz="2400" u="sng">
                <a:solidFill>
                  <a:srgbClr val="000000"/>
                </a:solidFill>
                <a:latin typeface="Times New Roman"/>
                <a:ea typeface="Times New Roman"/>
                <a:cs typeface="Times New Roman"/>
                <a:sym typeface="Times New Roman"/>
              </a:rPr>
              <a:t>exceed the benefits</a:t>
            </a:r>
            <a:r>
              <a:rPr lang="en-US" sz="2400">
                <a:solidFill>
                  <a:srgbClr val="000000"/>
                </a:solidFill>
                <a:latin typeface="Times New Roman"/>
                <a:ea typeface="Times New Roman"/>
                <a:cs typeface="Times New Roman"/>
                <a:sym typeface="Times New Roman"/>
              </a:rPr>
              <a:t>.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0"/>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28" name="Google Shape;228;p10"/>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229" name="Google Shape;229;p10"/>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230" name="Google Shape;230;p10"/>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231" name="Google Shape;231;p10"/>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232" name="Google Shape;232;p10"/>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233" name="Google Shape;233;p10"/>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34" name="Google Shape;234;p10"/>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35" name="Google Shape;235;p10"/>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236" name="Google Shape;236;p10"/>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Inherent and current level of risk:</a:t>
            </a:r>
            <a:endParaRPr/>
          </a:p>
        </p:txBody>
      </p:sp>
      <p:sp>
        <p:nvSpPr>
          <p:cNvPr id="237" name="Google Shape;237;p10"/>
          <p:cNvSpPr txBox="1"/>
          <p:nvPr/>
        </p:nvSpPr>
        <p:spPr>
          <a:xfrm>
            <a:off x="956073" y="2155032"/>
            <a:ext cx="10321527" cy="3477875"/>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C00000"/>
              </a:buClr>
              <a:buSzPts val="2000"/>
              <a:buFont typeface="Times New Roman"/>
              <a:buNone/>
            </a:pPr>
            <a:r>
              <a:rPr b="1" i="1" lang="en-US" sz="2000" u="sng" cap="none" strike="noStrike">
                <a:solidFill>
                  <a:srgbClr val="C00000"/>
                </a:solidFill>
                <a:latin typeface="Times New Roman"/>
                <a:ea typeface="Times New Roman"/>
                <a:cs typeface="Times New Roman"/>
                <a:sym typeface="Times New Roman"/>
              </a:rPr>
              <a:t>As Low As Reasonably Practicable (ALARP)</a:t>
            </a:r>
            <a:endParaRPr/>
          </a:p>
          <a:p>
            <a:pPr indent="-342900" lvl="0" marL="342900" marR="0" rtl="0" algn="just">
              <a:lnSpc>
                <a:spcPct val="100000"/>
              </a:lnSpc>
              <a:spcBef>
                <a:spcPts val="0"/>
              </a:spcBef>
              <a:spcAft>
                <a:spcPts val="0"/>
              </a:spcAft>
              <a:buClr>
                <a:srgbClr val="000000"/>
              </a:buClr>
              <a:buSzPts val="2000"/>
              <a:buFont typeface="Noto Sans Symbols"/>
              <a:buChar char="▪"/>
            </a:pPr>
            <a:r>
              <a:rPr b="0" i="1" lang="en-US" sz="2000" u="none" cap="none" strike="noStrike">
                <a:solidFill>
                  <a:srgbClr val="000000"/>
                </a:solidFill>
                <a:latin typeface="Times New Roman"/>
                <a:ea typeface="Times New Roman"/>
                <a:cs typeface="Times New Roman"/>
                <a:sym typeface="Times New Roman"/>
              </a:rPr>
              <a:t>The requirement for risks to be ALARP is fundamental and in simple terms it is a requirement to </a:t>
            </a:r>
            <a:r>
              <a:rPr b="1" i="1" lang="en-US" sz="2000" u="sng" cap="none" strike="noStrike">
                <a:solidFill>
                  <a:srgbClr val="000000"/>
                </a:solidFill>
                <a:latin typeface="Times New Roman"/>
                <a:ea typeface="Times New Roman"/>
                <a:cs typeface="Times New Roman"/>
                <a:sym typeface="Times New Roman"/>
              </a:rPr>
              <a:t>take all measures to reduce risk where doing so is reasonable</a:t>
            </a:r>
            <a:r>
              <a:rPr b="0" i="1" lang="en-US" sz="2000" u="none" cap="none" strike="noStrike">
                <a:solidFill>
                  <a:srgbClr val="000000"/>
                </a:solidFill>
                <a:latin typeface="Times New Roman"/>
                <a:ea typeface="Times New Roman"/>
                <a:cs typeface="Times New Roman"/>
                <a:sym typeface="Times New Roman"/>
              </a:rPr>
              <a:t>. </a:t>
            </a:r>
            <a:endParaRPr/>
          </a:p>
          <a:p>
            <a:pPr indent="-342900" lvl="0" marL="342900" marR="0" rtl="0" algn="just">
              <a:lnSpc>
                <a:spcPct val="100000"/>
              </a:lnSpc>
              <a:spcBef>
                <a:spcPts val="0"/>
              </a:spcBef>
              <a:spcAft>
                <a:spcPts val="0"/>
              </a:spcAft>
              <a:buClr>
                <a:srgbClr val="000000"/>
              </a:buClr>
              <a:buSzPts val="2000"/>
              <a:buFont typeface="Noto Sans Symbols"/>
              <a:buChar char="▪"/>
            </a:pPr>
            <a:r>
              <a:rPr b="0" i="1" lang="en-US" sz="2000" u="none" cap="none" strike="noStrike">
                <a:solidFill>
                  <a:srgbClr val="000000"/>
                </a:solidFill>
                <a:latin typeface="Times New Roman"/>
                <a:ea typeface="Times New Roman"/>
                <a:cs typeface="Times New Roman"/>
                <a:sym typeface="Times New Roman"/>
              </a:rPr>
              <a:t>In most cases this is </a:t>
            </a:r>
            <a:r>
              <a:rPr b="1" i="1" lang="en-US" sz="2000" u="sng" cap="none" strike="noStrike">
                <a:solidFill>
                  <a:srgbClr val="000000"/>
                </a:solidFill>
                <a:latin typeface="Times New Roman"/>
                <a:ea typeface="Times New Roman"/>
                <a:cs typeface="Times New Roman"/>
                <a:sym typeface="Times New Roman"/>
              </a:rPr>
              <a:t>not done through an explicit comparison of costs and benefits, </a:t>
            </a:r>
            <a:r>
              <a:rPr b="0" i="1" lang="en-US" sz="2000" u="none" cap="none" strike="noStrike">
                <a:solidFill>
                  <a:srgbClr val="000000"/>
                </a:solidFill>
                <a:latin typeface="Times New Roman"/>
                <a:ea typeface="Times New Roman"/>
                <a:cs typeface="Times New Roman"/>
                <a:sym typeface="Times New Roman"/>
              </a:rPr>
              <a:t>but rather by </a:t>
            </a:r>
            <a:r>
              <a:rPr b="1" i="1" lang="en-US" sz="2000" u="sng" cap="none" strike="noStrike">
                <a:solidFill>
                  <a:srgbClr val="000000"/>
                </a:solidFill>
                <a:latin typeface="Times New Roman"/>
                <a:ea typeface="Times New Roman"/>
                <a:cs typeface="Times New Roman"/>
                <a:sym typeface="Times New Roman"/>
              </a:rPr>
              <a:t>applying established relevant good practice and standards</a:t>
            </a:r>
            <a:r>
              <a:rPr b="0" i="1" lang="en-US" sz="2000" u="none" cap="none" strike="noStrike">
                <a:solidFill>
                  <a:srgbClr val="000000"/>
                </a:solidFill>
                <a:latin typeface="Times New Roman"/>
                <a:ea typeface="Times New Roman"/>
                <a:cs typeface="Times New Roman"/>
                <a:sym typeface="Times New Roman"/>
              </a:rPr>
              <a:t>.</a:t>
            </a:r>
            <a:endParaRPr/>
          </a:p>
          <a:p>
            <a:pPr indent="-342900" lvl="0" marL="342900" marR="0" rtl="0" algn="just">
              <a:lnSpc>
                <a:spcPct val="100000"/>
              </a:lnSpc>
              <a:spcBef>
                <a:spcPts val="0"/>
              </a:spcBef>
              <a:spcAft>
                <a:spcPts val="0"/>
              </a:spcAft>
              <a:buClr>
                <a:srgbClr val="000000"/>
              </a:buClr>
              <a:buSzPts val="2000"/>
              <a:buFont typeface="Noto Sans Symbols"/>
              <a:buChar char="▪"/>
            </a:pPr>
            <a:r>
              <a:rPr b="0" i="1" lang="en-US" sz="2000" u="none" cap="none" strike="noStrike">
                <a:solidFill>
                  <a:srgbClr val="000000"/>
                </a:solidFill>
                <a:latin typeface="Times New Roman"/>
                <a:ea typeface="Times New Roman"/>
                <a:cs typeface="Times New Roman"/>
                <a:sym typeface="Times New Roman"/>
              </a:rPr>
              <a:t> The development of relevant good practice and standards includes ALARP considerations, so in many cases meeting </a:t>
            </a:r>
            <a:r>
              <a:rPr b="1" i="1" lang="en-US" sz="2000" u="sng" cap="none" strike="noStrike">
                <a:solidFill>
                  <a:srgbClr val="000000"/>
                </a:solidFill>
                <a:latin typeface="Times New Roman"/>
                <a:ea typeface="Times New Roman"/>
                <a:cs typeface="Times New Roman"/>
                <a:sym typeface="Times New Roman"/>
              </a:rPr>
              <a:t>those standards is sufficient</a:t>
            </a:r>
            <a:r>
              <a:rPr b="0" i="1" lang="en-US" sz="2000" u="none" cap="none" strike="noStrike">
                <a:solidFill>
                  <a:srgbClr val="000000"/>
                </a:solidFill>
                <a:latin typeface="Times New Roman"/>
                <a:ea typeface="Times New Roman"/>
                <a:cs typeface="Times New Roman"/>
                <a:sym typeface="Times New Roman"/>
              </a:rPr>
              <a:t>. </a:t>
            </a:r>
            <a:endParaRPr/>
          </a:p>
          <a:p>
            <a:pPr indent="-342900" lvl="0" marL="342900" marR="0" rtl="0" algn="just">
              <a:lnSpc>
                <a:spcPct val="100000"/>
              </a:lnSpc>
              <a:spcBef>
                <a:spcPts val="0"/>
              </a:spcBef>
              <a:spcAft>
                <a:spcPts val="0"/>
              </a:spcAft>
              <a:buClr>
                <a:srgbClr val="000000"/>
              </a:buClr>
              <a:buSzPts val="2000"/>
              <a:buFont typeface="Noto Sans Symbols"/>
              <a:buChar char="▪"/>
            </a:pPr>
            <a:r>
              <a:rPr b="0" i="1" lang="en-US" sz="2000" u="none" cap="none" strike="noStrike">
                <a:solidFill>
                  <a:srgbClr val="000000"/>
                </a:solidFill>
                <a:latin typeface="Times New Roman"/>
                <a:ea typeface="Times New Roman"/>
                <a:cs typeface="Times New Roman"/>
                <a:sym typeface="Times New Roman"/>
              </a:rPr>
              <a:t>In other cases, either where standards and relevant good practice are less evident, or not fully applicable, measures must be implemented to the point where </a:t>
            </a:r>
            <a:r>
              <a:rPr b="1" i="1" lang="en-US" sz="2000" u="sng" cap="none" strike="noStrike">
                <a:solidFill>
                  <a:srgbClr val="000000"/>
                </a:solidFill>
                <a:latin typeface="Times New Roman"/>
                <a:ea typeface="Times New Roman"/>
                <a:cs typeface="Times New Roman"/>
                <a:sym typeface="Times New Roman"/>
              </a:rPr>
              <a:t>the costs </a:t>
            </a:r>
            <a:r>
              <a:rPr b="0" i="1" lang="en-US" sz="2000" u="none" cap="none" strike="noStrike">
                <a:solidFill>
                  <a:srgbClr val="000000"/>
                </a:solidFill>
                <a:latin typeface="Times New Roman"/>
                <a:ea typeface="Times New Roman"/>
                <a:cs typeface="Times New Roman"/>
                <a:sym typeface="Times New Roman"/>
              </a:rPr>
              <a:t>of any additional </a:t>
            </a:r>
            <a:r>
              <a:rPr b="1" i="1" lang="en-US" sz="2000" u="sng" cap="none" strike="noStrike">
                <a:solidFill>
                  <a:srgbClr val="000000"/>
                </a:solidFill>
                <a:latin typeface="Times New Roman"/>
                <a:ea typeface="Times New Roman"/>
                <a:cs typeface="Times New Roman"/>
                <a:sym typeface="Times New Roman"/>
              </a:rPr>
              <a:t>measures</a:t>
            </a:r>
            <a:r>
              <a:rPr b="0" i="1" lang="en-US" sz="2000" u="none" cap="none" strike="noStrike">
                <a:solidFill>
                  <a:srgbClr val="000000"/>
                </a:solidFill>
                <a:latin typeface="Times New Roman"/>
                <a:ea typeface="Times New Roman"/>
                <a:cs typeface="Times New Roman"/>
                <a:sym typeface="Times New Roman"/>
              </a:rPr>
              <a:t> (in terms of money, time or trouble) would be grossly disproportionate to the further </a:t>
            </a:r>
            <a:r>
              <a:rPr b="1" i="1" lang="en-US" sz="2000" u="sng" cap="none" strike="noStrike">
                <a:solidFill>
                  <a:srgbClr val="000000"/>
                </a:solidFill>
                <a:latin typeface="Times New Roman"/>
                <a:ea typeface="Times New Roman"/>
                <a:cs typeface="Times New Roman"/>
                <a:sym typeface="Times New Roman"/>
              </a:rPr>
              <a:t>risk reduction </a:t>
            </a:r>
            <a:r>
              <a:rPr b="0" i="1" lang="en-US" sz="2000" u="none" cap="none" strike="noStrike">
                <a:solidFill>
                  <a:srgbClr val="000000"/>
                </a:solidFill>
                <a:latin typeface="Times New Roman"/>
                <a:ea typeface="Times New Roman"/>
                <a:cs typeface="Times New Roman"/>
                <a:sym typeface="Times New Roman"/>
              </a:rPr>
              <a:t>(or safety benefit) that would be </a:t>
            </a:r>
            <a:r>
              <a:rPr b="1" i="1" lang="en-US" sz="2000" u="sng" cap="none" strike="noStrike">
                <a:solidFill>
                  <a:srgbClr val="000000"/>
                </a:solidFill>
                <a:latin typeface="Times New Roman"/>
                <a:ea typeface="Times New Roman"/>
                <a:cs typeface="Times New Roman"/>
                <a:sym typeface="Times New Roman"/>
              </a:rPr>
              <a:t>achieved</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1"/>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43" name="Google Shape;243;p11"/>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244" name="Google Shape;244;p11"/>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245" name="Google Shape;245;p11"/>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246" name="Google Shape;246;p11"/>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247" name="Google Shape;247;p11"/>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248" name="Google Shape;248;p11"/>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49" name="Google Shape;249;p11"/>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50" name="Google Shape;250;p11"/>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251" name="Google Shape;251;p11"/>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Control confidence:</a:t>
            </a:r>
            <a:endParaRPr/>
          </a:p>
        </p:txBody>
      </p:sp>
      <p:sp>
        <p:nvSpPr>
          <p:cNvPr id="252" name="Google Shape;252;p11"/>
          <p:cNvSpPr txBox="1"/>
          <p:nvPr/>
        </p:nvSpPr>
        <p:spPr>
          <a:xfrm>
            <a:off x="914400" y="2269349"/>
            <a:ext cx="10499261" cy="3416320"/>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It is not possible for an organization to be </a:t>
            </a:r>
            <a:r>
              <a:rPr b="1" lang="en-US" sz="2400" u="sng">
                <a:solidFill>
                  <a:srgbClr val="000000"/>
                </a:solidFill>
                <a:latin typeface="Times New Roman"/>
                <a:ea typeface="Times New Roman"/>
                <a:cs typeface="Times New Roman"/>
                <a:sym typeface="Times New Roman"/>
              </a:rPr>
              <a:t>absolutely confident that controls </a:t>
            </a:r>
            <a:r>
              <a:rPr lang="en-US" sz="2400">
                <a:solidFill>
                  <a:srgbClr val="000000"/>
                </a:solidFill>
                <a:latin typeface="Times New Roman"/>
                <a:ea typeface="Times New Roman"/>
                <a:cs typeface="Times New Roman"/>
                <a:sym typeface="Times New Roman"/>
              </a:rPr>
              <a:t>will always be fully </a:t>
            </a:r>
            <a:r>
              <a:rPr b="1" lang="en-US" sz="2400" u="sng">
                <a:solidFill>
                  <a:srgbClr val="000000"/>
                </a:solidFill>
                <a:latin typeface="Times New Roman"/>
                <a:ea typeface="Times New Roman"/>
                <a:cs typeface="Times New Roman"/>
                <a:sym typeface="Times New Roman"/>
              </a:rPr>
              <a:t>implemented</a:t>
            </a:r>
            <a:r>
              <a:rPr lang="en-US" sz="2400">
                <a:solidFill>
                  <a:srgbClr val="000000"/>
                </a:solidFill>
                <a:latin typeface="Times New Roman"/>
                <a:ea typeface="Times New Roman"/>
                <a:cs typeface="Times New Roman"/>
                <a:sym typeface="Times New Roman"/>
              </a:rPr>
              <a:t> and will be as </a:t>
            </a:r>
            <a:r>
              <a:rPr b="1" lang="en-US" sz="2400" u="sng">
                <a:solidFill>
                  <a:srgbClr val="000000"/>
                </a:solidFill>
                <a:latin typeface="Times New Roman"/>
                <a:ea typeface="Times New Roman"/>
                <a:cs typeface="Times New Roman"/>
                <a:sym typeface="Times New Roman"/>
              </a:rPr>
              <a:t>effective as expected or required</a:t>
            </a:r>
            <a:r>
              <a:rPr lang="en-US" sz="2400">
                <a:solidFill>
                  <a:srgbClr val="000000"/>
                </a:solidFill>
                <a:latin typeface="Times New Roman"/>
                <a:ea typeface="Times New Roman"/>
                <a:cs typeface="Times New Roman"/>
                <a:sym typeface="Times New Roman"/>
              </a:rPr>
              <a: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a:t>
            </a:r>
            <a:r>
              <a:rPr b="1" lang="en-US" sz="2400" u="sng">
                <a:solidFill>
                  <a:srgbClr val="000000"/>
                </a:solidFill>
                <a:latin typeface="Times New Roman"/>
                <a:ea typeface="Times New Roman"/>
                <a:cs typeface="Times New Roman"/>
                <a:sym typeface="Times New Roman"/>
              </a:rPr>
              <a:t>Controls</a:t>
            </a:r>
            <a:r>
              <a:rPr lang="en-US" sz="2400">
                <a:solidFill>
                  <a:srgbClr val="000000"/>
                </a:solidFill>
                <a:latin typeface="Times New Roman"/>
                <a:ea typeface="Times New Roman"/>
                <a:cs typeface="Times New Roman"/>
                <a:sym typeface="Times New Roman"/>
              </a:rPr>
              <a:t> will need to be </a:t>
            </a:r>
            <a:r>
              <a:rPr b="1" lang="en-US" sz="2400" u="sng">
                <a:solidFill>
                  <a:srgbClr val="000000"/>
                </a:solidFill>
                <a:latin typeface="Times New Roman"/>
                <a:ea typeface="Times New Roman"/>
                <a:cs typeface="Times New Roman"/>
                <a:sym typeface="Times New Roman"/>
              </a:rPr>
              <a:t>audited</a:t>
            </a:r>
            <a:r>
              <a:rPr lang="en-US" sz="2400">
                <a:solidFill>
                  <a:srgbClr val="000000"/>
                </a:solidFill>
                <a:latin typeface="Times New Roman"/>
                <a:ea typeface="Times New Roman"/>
                <a:cs typeface="Times New Roman"/>
                <a:sym typeface="Times New Roman"/>
              </a:rPr>
              <a:t> in order to </a:t>
            </a:r>
            <a:r>
              <a:rPr b="1" lang="en-US" sz="2400" u="sng">
                <a:solidFill>
                  <a:srgbClr val="000000"/>
                </a:solidFill>
                <a:latin typeface="Times New Roman"/>
                <a:ea typeface="Times New Roman"/>
                <a:cs typeface="Times New Roman"/>
                <a:sym typeface="Times New Roman"/>
              </a:rPr>
              <a:t>allow confidence </a:t>
            </a:r>
            <a:r>
              <a:rPr lang="en-US" sz="2400">
                <a:solidFill>
                  <a:srgbClr val="000000"/>
                </a:solidFill>
                <a:latin typeface="Times New Roman"/>
                <a:ea typeface="Times New Roman"/>
                <a:cs typeface="Times New Roman"/>
                <a:sym typeface="Times New Roman"/>
              </a:rPr>
              <a:t>that the control selected has been properly designed and implemented and is producing the </a:t>
            </a:r>
            <a:r>
              <a:rPr b="1" lang="en-US" sz="2400" u="sng">
                <a:solidFill>
                  <a:srgbClr val="000000"/>
                </a:solidFill>
                <a:latin typeface="Times New Roman"/>
                <a:ea typeface="Times New Roman"/>
                <a:cs typeface="Times New Roman"/>
                <a:sym typeface="Times New Roman"/>
              </a:rPr>
              <a:t>desired</a:t>
            </a:r>
            <a:r>
              <a:rPr lang="en-US" sz="2400">
                <a:solidFill>
                  <a:srgbClr val="000000"/>
                </a:solidFill>
                <a:latin typeface="Times New Roman"/>
                <a:ea typeface="Times New Roman"/>
                <a:cs typeface="Times New Roman"/>
                <a:sym typeface="Times New Roman"/>
              </a:rPr>
              <a:t> </a:t>
            </a:r>
            <a:r>
              <a:rPr b="1" lang="en-US" sz="2400" u="sng">
                <a:solidFill>
                  <a:srgbClr val="000000"/>
                </a:solidFill>
                <a:latin typeface="Times New Roman"/>
                <a:ea typeface="Times New Roman"/>
                <a:cs typeface="Times New Roman"/>
                <a:sym typeface="Times New Roman"/>
              </a:rPr>
              <a:t>effect</a:t>
            </a:r>
            <a:r>
              <a:rPr lang="en-US" sz="2400">
                <a:solidFill>
                  <a:srgbClr val="000000"/>
                </a:solidFill>
                <a:latin typeface="Times New Roman"/>
                <a:ea typeface="Times New Roman"/>
                <a:cs typeface="Times New Roman"/>
                <a:sym typeface="Times New Roman"/>
              </a:rPr>
              <a: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2"/>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58" name="Google Shape;258;p12"/>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259" name="Google Shape;259;p12"/>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260" name="Google Shape;260;p12"/>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261" name="Google Shape;261;p12"/>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262" name="Google Shape;262;p12"/>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263" name="Google Shape;263;p12"/>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64" name="Google Shape;264;p12"/>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65" name="Google Shape;265;p12"/>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266" name="Google Shape;266;p12"/>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Control confidence:</a:t>
            </a:r>
            <a:endParaRPr/>
          </a:p>
        </p:txBody>
      </p:sp>
      <p:sp>
        <p:nvSpPr>
          <p:cNvPr id="267" name="Google Shape;267;p12"/>
          <p:cNvSpPr txBox="1"/>
          <p:nvPr/>
        </p:nvSpPr>
        <p:spPr>
          <a:xfrm>
            <a:off x="806523" y="2503563"/>
            <a:ext cx="10471077" cy="1938992"/>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If the </a:t>
            </a:r>
            <a:r>
              <a:rPr b="1" lang="en-US" sz="2400" u="sng">
                <a:solidFill>
                  <a:srgbClr val="000000"/>
                </a:solidFill>
                <a:latin typeface="Times New Roman"/>
                <a:ea typeface="Times New Roman"/>
                <a:cs typeface="Times New Roman"/>
                <a:sym typeface="Times New Roman"/>
              </a:rPr>
              <a:t>effectiveness</a:t>
            </a:r>
            <a:r>
              <a:rPr lang="en-US" sz="2400">
                <a:solidFill>
                  <a:srgbClr val="000000"/>
                </a:solidFill>
                <a:latin typeface="Times New Roman"/>
                <a:ea typeface="Times New Roman"/>
                <a:cs typeface="Times New Roman"/>
                <a:sym typeface="Times New Roman"/>
              </a:rPr>
              <a:t> of a control is </a:t>
            </a:r>
            <a:r>
              <a:rPr b="1" lang="en-US" sz="2400" u="sng">
                <a:solidFill>
                  <a:srgbClr val="000000"/>
                </a:solidFill>
                <a:latin typeface="Times New Roman"/>
                <a:ea typeface="Times New Roman"/>
                <a:cs typeface="Times New Roman"/>
                <a:sym typeface="Times New Roman"/>
              </a:rPr>
              <a:t>uncertain</a:t>
            </a:r>
            <a:r>
              <a:rPr lang="en-US" sz="2400">
                <a:solidFill>
                  <a:srgbClr val="000000"/>
                </a:solidFill>
                <a:latin typeface="Times New Roman"/>
                <a:ea typeface="Times New Roman"/>
                <a:cs typeface="Times New Roman"/>
                <a:sym typeface="Times New Roman"/>
              </a:rPr>
              <a:t>, a greater </a:t>
            </a:r>
            <a:r>
              <a:rPr b="1" lang="en-US" sz="2400" u="sng">
                <a:solidFill>
                  <a:srgbClr val="000000"/>
                </a:solidFill>
                <a:latin typeface="Times New Roman"/>
                <a:ea typeface="Times New Roman"/>
                <a:cs typeface="Times New Roman"/>
                <a:sym typeface="Times New Roman"/>
              </a:rPr>
              <a:t>variability</a:t>
            </a:r>
            <a:r>
              <a:rPr lang="en-US" sz="2400">
                <a:solidFill>
                  <a:srgbClr val="000000"/>
                </a:solidFill>
                <a:latin typeface="Times New Roman"/>
                <a:ea typeface="Times New Roman"/>
                <a:cs typeface="Times New Roman"/>
                <a:sym typeface="Times New Roman"/>
              </a:rPr>
              <a:t> of the outcome may be  </a:t>
            </a:r>
            <a:r>
              <a:rPr b="1" lang="en-US" sz="2400" u="sng">
                <a:solidFill>
                  <a:srgbClr val="000000"/>
                </a:solidFill>
                <a:latin typeface="Times New Roman"/>
                <a:ea typeface="Times New Roman"/>
                <a:cs typeface="Times New Roman"/>
                <a:sym typeface="Times New Roman"/>
              </a:rPr>
              <a:t>expected</a:t>
            </a:r>
            <a:r>
              <a:rPr lang="en-US" sz="2400">
                <a:solidFill>
                  <a:srgbClr val="000000"/>
                </a:solidFill>
                <a:latin typeface="Times New Roman"/>
                <a:ea typeface="Times New Roman"/>
                <a:cs typeface="Times New Roman"/>
                <a:sym typeface="Times New Roman"/>
              </a:rPr>
              <a:t>. </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It is the responsibility of </a:t>
            </a:r>
            <a:r>
              <a:rPr b="1" lang="en-US" sz="2400" u="sng">
                <a:solidFill>
                  <a:srgbClr val="000000"/>
                </a:solidFill>
                <a:latin typeface="Times New Roman"/>
                <a:ea typeface="Times New Roman"/>
                <a:cs typeface="Times New Roman"/>
                <a:sym typeface="Times New Roman"/>
              </a:rPr>
              <a:t>internal auditors </a:t>
            </a:r>
            <a:r>
              <a:rPr lang="en-US" sz="2400">
                <a:solidFill>
                  <a:srgbClr val="000000"/>
                </a:solidFill>
                <a:latin typeface="Times New Roman"/>
                <a:ea typeface="Times New Roman"/>
                <a:cs typeface="Times New Roman"/>
                <a:sym typeface="Times New Roman"/>
              </a:rPr>
              <a:t>to check that the </a:t>
            </a:r>
            <a:r>
              <a:rPr b="1" lang="en-US" sz="2400" u="sng">
                <a:solidFill>
                  <a:srgbClr val="000000"/>
                </a:solidFill>
                <a:latin typeface="Times New Roman"/>
                <a:ea typeface="Times New Roman"/>
                <a:cs typeface="Times New Roman"/>
                <a:sym typeface="Times New Roman"/>
              </a:rPr>
              <a:t>correct controls </a:t>
            </a:r>
            <a:r>
              <a:rPr lang="en-US" sz="2400">
                <a:solidFill>
                  <a:srgbClr val="000000"/>
                </a:solidFill>
                <a:latin typeface="Times New Roman"/>
                <a:ea typeface="Times New Roman"/>
                <a:cs typeface="Times New Roman"/>
                <a:sym typeface="Times New Roman"/>
              </a:rPr>
              <a:t>have been </a:t>
            </a:r>
            <a:r>
              <a:rPr b="1" lang="en-US" sz="2400" u="sng">
                <a:solidFill>
                  <a:srgbClr val="000000"/>
                </a:solidFill>
                <a:latin typeface="Times New Roman"/>
                <a:ea typeface="Times New Roman"/>
                <a:cs typeface="Times New Roman"/>
                <a:sym typeface="Times New Roman"/>
              </a:rPr>
              <a:t>selected</a:t>
            </a:r>
            <a:r>
              <a:rPr lang="en-US" sz="2400">
                <a:solidFill>
                  <a:srgbClr val="000000"/>
                </a:solidFill>
                <a:latin typeface="Times New Roman"/>
                <a:ea typeface="Times New Roman"/>
                <a:cs typeface="Times New Roman"/>
                <a:sym typeface="Times New Roman"/>
              </a:rPr>
              <a:t> and that they are working </a:t>
            </a:r>
            <a:r>
              <a:rPr b="1" lang="en-US" sz="2400" u="sng">
                <a:solidFill>
                  <a:srgbClr val="000000"/>
                </a:solidFill>
                <a:latin typeface="Times New Roman"/>
                <a:ea typeface="Times New Roman"/>
                <a:cs typeface="Times New Roman"/>
                <a:sym typeface="Times New Roman"/>
              </a:rPr>
              <a:t>correctly</a:t>
            </a:r>
            <a:r>
              <a:rPr lang="en-US" sz="2400">
                <a:solidFill>
                  <a:srgbClr val="000000"/>
                </a:solidFill>
                <a:latin typeface="Times New Roman"/>
                <a:ea typeface="Times New Roman"/>
                <a:cs typeface="Times New Roman"/>
                <a:sym typeface="Times New Roman"/>
              </a:rPr>
              <a:t> in practice.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3"/>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73" name="Google Shape;273;p13"/>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274" name="Google Shape;274;p13"/>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275" name="Google Shape;275;p13"/>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276" name="Google Shape;276;p13"/>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277" name="Google Shape;277;p13"/>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278" name="Google Shape;278;p1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79" name="Google Shape;279;p1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80" name="Google Shape;280;p13"/>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281" name="Google Shape;281;p13"/>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4T’s of hazard risk response:</a:t>
            </a:r>
            <a:endParaRPr/>
          </a:p>
        </p:txBody>
      </p:sp>
      <p:sp>
        <p:nvSpPr>
          <p:cNvPr id="282" name="Google Shape;282;p13"/>
          <p:cNvSpPr txBox="1"/>
          <p:nvPr/>
        </p:nvSpPr>
        <p:spPr>
          <a:xfrm>
            <a:off x="891146" y="2329590"/>
            <a:ext cx="10386454" cy="3046988"/>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Tolerate</a:t>
            </a:r>
            <a:r>
              <a:rPr lang="en-US" sz="2400">
                <a:solidFill>
                  <a:srgbClr val="000000"/>
                </a:solidFill>
                <a:latin typeface="Times New Roman"/>
                <a:ea typeface="Times New Roman"/>
                <a:cs typeface="Times New Roman"/>
                <a:sym typeface="Times New Roman"/>
              </a:rPr>
              <a:t> will be the dominant response for the </a:t>
            </a:r>
            <a:r>
              <a:rPr b="1" lang="en-US" sz="2400" u="sng">
                <a:solidFill>
                  <a:srgbClr val="000000"/>
                </a:solidFill>
                <a:latin typeface="Times New Roman"/>
                <a:ea typeface="Times New Roman"/>
                <a:cs typeface="Times New Roman"/>
                <a:sym typeface="Times New Roman"/>
              </a:rPr>
              <a:t>low-likelihood/low-impact </a:t>
            </a:r>
            <a:r>
              <a:rPr lang="en-US" sz="2400">
                <a:solidFill>
                  <a:srgbClr val="000000"/>
                </a:solidFill>
                <a:latin typeface="Times New Roman"/>
                <a:ea typeface="Times New Roman"/>
                <a:cs typeface="Times New Roman"/>
                <a:sym typeface="Times New Roman"/>
              </a:rPr>
              <a:t>risks.</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Treat</a:t>
            </a:r>
            <a:r>
              <a:rPr lang="en-US" sz="2400">
                <a:solidFill>
                  <a:srgbClr val="000000"/>
                </a:solidFill>
                <a:latin typeface="Times New Roman"/>
                <a:ea typeface="Times New Roman"/>
                <a:cs typeface="Times New Roman"/>
                <a:sym typeface="Times New Roman"/>
              </a:rPr>
              <a:t> will be the dominant response for </a:t>
            </a:r>
            <a:r>
              <a:rPr b="1" lang="en-US" sz="2400" u="sng">
                <a:solidFill>
                  <a:srgbClr val="000000"/>
                </a:solidFill>
                <a:latin typeface="Times New Roman"/>
                <a:ea typeface="Times New Roman"/>
                <a:cs typeface="Times New Roman"/>
                <a:sym typeface="Times New Roman"/>
              </a:rPr>
              <a:t>high-likelihood/low-impact </a:t>
            </a:r>
            <a:r>
              <a:rPr lang="en-US" sz="2400">
                <a:solidFill>
                  <a:srgbClr val="000000"/>
                </a:solidFill>
                <a:latin typeface="Times New Roman"/>
                <a:ea typeface="Times New Roman"/>
                <a:cs typeface="Times New Roman"/>
                <a:sym typeface="Times New Roman"/>
              </a:rPr>
              <a:t>risks.</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Transfer</a:t>
            </a:r>
            <a:r>
              <a:rPr lang="en-US" sz="2400">
                <a:solidFill>
                  <a:srgbClr val="000000"/>
                </a:solidFill>
                <a:latin typeface="Times New Roman"/>
                <a:ea typeface="Times New Roman"/>
                <a:cs typeface="Times New Roman"/>
                <a:sym typeface="Times New Roman"/>
              </a:rPr>
              <a:t> will be the dominant response for </a:t>
            </a:r>
            <a:r>
              <a:rPr b="1" lang="en-US" sz="2400" u="sng">
                <a:solidFill>
                  <a:srgbClr val="000000"/>
                </a:solidFill>
                <a:latin typeface="Times New Roman"/>
                <a:ea typeface="Times New Roman"/>
                <a:cs typeface="Times New Roman"/>
                <a:sym typeface="Times New Roman"/>
              </a:rPr>
              <a:t>high-impact/low-likelihood </a:t>
            </a:r>
            <a:r>
              <a:rPr lang="en-US" sz="2400">
                <a:solidFill>
                  <a:srgbClr val="000000"/>
                </a:solidFill>
                <a:latin typeface="Times New Roman"/>
                <a:ea typeface="Times New Roman"/>
                <a:cs typeface="Times New Roman"/>
                <a:sym typeface="Times New Roman"/>
              </a:rPr>
              <a:t>risks.</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Terminate</a:t>
            </a:r>
            <a:r>
              <a:rPr lang="en-US" sz="2400">
                <a:solidFill>
                  <a:srgbClr val="000000"/>
                </a:solidFill>
                <a:latin typeface="Times New Roman"/>
                <a:ea typeface="Times New Roman"/>
                <a:cs typeface="Times New Roman"/>
                <a:sym typeface="Times New Roman"/>
              </a:rPr>
              <a:t> will be the dominant response for </a:t>
            </a:r>
            <a:r>
              <a:rPr b="1" lang="en-US" sz="2400" u="sng">
                <a:solidFill>
                  <a:srgbClr val="000000"/>
                </a:solidFill>
                <a:latin typeface="Times New Roman"/>
                <a:ea typeface="Times New Roman"/>
                <a:cs typeface="Times New Roman"/>
                <a:sym typeface="Times New Roman"/>
              </a:rPr>
              <a:t>high-impact/high-likelihood </a:t>
            </a:r>
            <a:r>
              <a:rPr lang="en-US" sz="2400">
                <a:solidFill>
                  <a:srgbClr val="000000"/>
                </a:solidFill>
                <a:latin typeface="Times New Roman"/>
                <a:ea typeface="Times New Roman"/>
                <a:cs typeface="Times New Roman"/>
                <a:sym typeface="Times New Roman"/>
              </a:rPr>
              <a:t>risks.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14"/>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88" name="Google Shape;288;p14"/>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289" name="Google Shape;289;p14"/>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290" name="Google Shape;290;p14"/>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291" name="Google Shape;291;p14"/>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292" name="Google Shape;292;p14"/>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293" name="Google Shape;293;p1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94" name="Google Shape;294;p1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295" name="Google Shape;295;p14"/>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296" name="Google Shape;296;p14"/>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4T’s of hazard risk response:</a:t>
            </a:r>
            <a:endParaRPr/>
          </a:p>
        </p:txBody>
      </p:sp>
      <p:pic>
        <p:nvPicPr>
          <p:cNvPr id="297" name="Google Shape;297;p14"/>
          <p:cNvPicPr preferRelativeResize="0"/>
          <p:nvPr/>
        </p:nvPicPr>
        <p:blipFill rotWithShape="1">
          <a:blip r:embed="rId6">
            <a:alphaModFix/>
          </a:blip>
          <a:srcRect b="0" l="0" r="0" t="0"/>
          <a:stretch/>
        </p:blipFill>
        <p:spPr>
          <a:xfrm>
            <a:off x="1224325" y="2070349"/>
            <a:ext cx="9033178" cy="375196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15"/>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03" name="Google Shape;303;p15"/>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304" name="Google Shape;304;p15"/>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305" name="Google Shape;305;p15"/>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306" name="Google Shape;306;p15"/>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307" name="Google Shape;307;p15"/>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308" name="Google Shape;308;p1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09" name="Google Shape;309;p1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10" name="Google Shape;310;p15"/>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311" name="Google Shape;311;p15"/>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4T’s of hazard risk response:</a:t>
            </a:r>
            <a:endParaRPr/>
          </a:p>
        </p:txBody>
      </p:sp>
      <p:sp>
        <p:nvSpPr>
          <p:cNvPr id="312" name="Google Shape;312;p15"/>
          <p:cNvSpPr txBox="1"/>
          <p:nvPr/>
        </p:nvSpPr>
        <p:spPr>
          <a:xfrm>
            <a:off x="877528" y="2240864"/>
            <a:ext cx="10400071" cy="341632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0000"/>
              </a:buClr>
              <a:buSzPts val="2400"/>
              <a:buFont typeface="Noto Sans Symbols"/>
              <a:buChar char="▪"/>
            </a:pPr>
            <a:r>
              <a:rPr b="1" i="0" lang="en-US" sz="2400" u="sng" cap="none" strike="noStrike">
                <a:solidFill>
                  <a:srgbClr val="000000"/>
                </a:solidFill>
                <a:latin typeface="Times New Roman"/>
                <a:ea typeface="Times New Roman"/>
                <a:cs typeface="Times New Roman"/>
                <a:sym typeface="Times New Roman"/>
              </a:rPr>
              <a:t>Assessment</a:t>
            </a:r>
            <a:r>
              <a:rPr b="0" i="0" lang="en-US" sz="2400" u="none" cap="none" strike="noStrike">
                <a:solidFill>
                  <a:srgbClr val="000000"/>
                </a:solidFill>
                <a:latin typeface="Times New Roman"/>
                <a:ea typeface="Times New Roman"/>
                <a:cs typeface="Times New Roman"/>
                <a:sym typeface="Times New Roman"/>
              </a:rPr>
              <a:t> of each of the risks will enable the organization to place the risk on a </a:t>
            </a:r>
            <a:r>
              <a:rPr b="1" i="0" lang="en-US" sz="2400" u="sng" cap="none" strike="noStrike">
                <a:solidFill>
                  <a:srgbClr val="000000"/>
                </a:solidFill>
                <a:latin typeface="Times New Roman"/>
                <a:ea typeface="Times New Roman"/>
                <a:cs typeface="Times New Roman"/>
                <a:sym typeface="Times New Roman"/>
              </a:rPr>
              <a:t>risk matrix</a:t>
            </a:r>
            <a:r>
              <a:rPr b="0" i="0" lang="en-US" sz="2400" u="none" cap="none" strike="noStrike">
                <a:solidFill>
                  <a:srgbClr val="000000"/>
                </a:solidFill>
                <a:latin typeface="Times New Roman"/>
                <a:ea typeface="Times New Roman"/>
                <a:cs typeface="Times New Roman"/>
                <a:sym typeface="Times New Roman"/>
              </a:rPr>
              <a:t>. </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The </a:t>
            </a:r>
            <a:r>
              <a:rPr b="1" i="0" lang="en-US" sz="2400" u="sng" cap="none" strike="noStrike">
                <a:solidFill>
                  <a:srgbClr val="000000"/>
                </a:solidFill>
                <a:latin typeface="Times New Roman"/>
                <a:ea typeface="Times New Roman"/>
                <a:cs typeface="Times New Roman"/>
                <a:sym typeface="Times New Roman"/>
              </a:rPr>
              <a:t>position</a:t>
            </a:r>
            <a:r>
              <a:rPr b="0" i="0" lang="en-US" sz="2400" u="none" cap="none" strike="noStrike">
                <a:solidFill>
                  <a:srgbClr val="000000"/>
                </a:solidFill>
                <a:latin typeface="Times New Roman"/>
                <a:ea typeface="Times New Roman"/>
                <a:cs typeface="Times New Roman"/>
                <a:sym typeface="Times New Roman"/>
              </a:rPr>
              <a:t> of the risk on </a:t>
            </a:r>
            <a:r>
              <a:rPr b="1" i="0" lang="en-US" sz="2400" u="sng" cap="none" strike="noStrike">
                <a:solidFill>
                  <a:srgbClr val="000000"/>
                </a:solidFill>
                <a:latin typeface="Times New Roman"/>
                <a:ea typeface="Times New Roman"/>
                <a:cs typeface="Times New Roman"/>
                <a:sym typeface="Times New Roman"/>
              </a:rPr>
              <a:t>the risk matrix </a:t>
            </a:r>
            <a:r>
              <a:rPr b="0" i="0" lang="en-US" sz="2400" u="none" cap="none" strike="noStrike">
                <a:solidFill>
                  <a:srgbClr val="000000"/>
                </a:solidFill>
                <a:latin typeface="Times New Roman"/>
                <a:ea typeface="Times New Roman"/>
                <a:cs typeface="Times New Roman"/>
                <a:sym typeface="Times New Roman"/>
              </a:rPr>
              <a:t>will then indicate the most likely response to that risk. </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If </a:t>
            </a:r>
            <a:r>
              <a:rPr b="1" i="0" lang="en-US" sz="2400" u="sng" cap="none" strike="noStrike">
                <a:solidFill>
                  <a:srgbClr val="000000"/>
                </a:solidFill>
                <a:latin typeface="Times New Roman"/>
                <a:ea typeface="Times New Roman"/>
                <a:cs typeface="Times New Roman"/>
                <a:sym typeface="Times New Roman"/>
              </a:rPr>
              <a:t>the risk assessment </a:t>
            </a:r>
            <a:r>
              <a:rPr b="0" i="0" lang="en-US" sz="2400" u="none" cap="none" strike="noStrike">
                <a:solidFill>
                  <a:srgbClr val="000000"/>
                </a:solidFill>
                <a:latin typeface="Times New Roman"/>
                <a:ea typeface="Times New Roman"/>
                <a:cs typeface="Times New Roman"/>
                <a:sym typeface="Times New Roman"/>
              </a:rPr>
              <a:t>is undertaken at </a:t>
            </a:r>
            <a:r>
              <a:rPr b="1" i="0" lang="en-US" sz="2400" u="none" cap="none" strike="noStrike">
                <a:solidFill>
                  <a:srgbClr val="000000"/>
                </a:solidFill>
                <a:latin typeface="Times New Roman"/>
                <a:ea typeface="Times New Roman"/>
                <a:cs typeface="Times New Roman"/>
                <a:sym typeface="Times New Roman"/>
              </a:rPr>
              <a:t>the current level of risk</a:t>
            </a:r>
            <a:r>
              <a:rPr b="0" i="0" lang="en-US" sz="2400" u="none" cap="none" strike="noStrike">
                <a:solidFill>
                  <a:srgbClr val="000000"/>
                </a:solidFill>
                <a:latin typeface="Times New Roman"/>
                <a:ea typeface="Times New Roman"/>
                <a:cs typeface="Times New Roman"/>
                <a:sym typeface="Times New Roman"/>
              </a:rPr>
              <a:t>, the effect of the </a:t>
            </a:r>
            <a:r>
              <a:rPr b="1" i="0" lang="en-US" sz="2400" u="sng" cap="none" strike="noStrike">
                <a:solidFill>
                  <a:srgbClr val="000000"/>
                </a:solidFill>
                <a:latin typeface="Times New Roman"/>
                <a:ea typeface="Times New Roman"/>
                <a:cs typeface="Times New Roman"/>
                <a:sym typeface="Times New Roman"/>
              </a:rPr>
              <a:t>existing controls </a:t>
            </a:r>
            <a:r>
              <a:rPr b="0" i="0" lang="en-US" sz="2400" u="none" cap="none" strike="noStrike">
                <a:solidFill>
                  <a:srgbClr val="000000"/>
                </a:solidFill>
                <a:latin typeface="Times New Roman"/>
                <a:ea typeface="Times New Roman"/>
                <a:cs typeface="Times New Roman"/>
                <a:sym typeface="Times New Roman"/>
              </a:rPr>
              <a:t>will already have been evaluated as part of the risk assessment exercise.</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16"/>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18" name="Google Shape;318;p16"/>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319" name="Google Shape;319;p16"/>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320" name="Google Shape;320;p16"/>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321" name="Google Shape;321;p16"/>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322" name="Google Shape;322;p16"/>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323" name="Google Shape;323;p1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24" name="Google Shape;324;p1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25" name="Google Shape;325;p16"/>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326" name="Google Shape;326;p16"/>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4T’s of hazard risk response:</a:t>
            </a:r>
            <a:endParaRPr/>
          </a:p>
        </p:txBody>
      </p:sp>
      <p:sp>
        <p:nvSpPr>
          <p:cNvPr id="327" name="Google Shape;327;p16"/>
          <p:cNvSpPr txBox="1"/>
          <p:nvPr/>
        </p:nvSpPr>
        <p:spPr>
          <a:xfrm>
            <a:off x="914400" y="2287836"/>
            <a:ext cx="10363200" cy="3416320"/>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Example:</a:t>
            </a:r>
            <a:endParaRPr/>
          </a:p>
          <a:p>
            <a:pPr indent="-342900" lvl="0" marL="34290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Consider the case of a theatre that needs to respond to the increasing use of agents who require payment at the time of the booking, rather than after the performance.</a:t>
            </a:r>
            <a:endParaRPr/>
          </a:p>
          <a:p>
            <a:pPr indent="-342900" lvl="0" marL="34290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Also, a recent failure of an actor to arrive on the night of the performance caused the theatre considerable financial loss. </a:t>
            </a:r>
            <a:endParaRPr/>
          </a:p>
          <a:p>
            <a:pPr indent="-342900" lvl="0" marL="34290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This has resulted in the theatre reviewing the booking and appearance arrangements for actors and deciding responses that are appropriate in relation to all 4Ts.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17"/>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33" name="Google Shape;333;p17"/>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334" name="Google Shape;334;p17"/>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335" name="Google Shape;335;p17"/>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336" name="Google Shape;336;p17"/>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337" name="Google Shape;337;p17"/>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338" name="Google Shape;338;p17"/>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39" name="Google Shape;339;p17"/>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40" name="Google Shape;340;p17"/>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341" name="Google Shape;341;p17"/>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4T’s of hazard risk response:</a:t>
            </a:r>
            <a:endParaRPr/>
          </a:p>
        </p:txBody>
      </p:sp>
      <p:sp>
        <p:nvSpPr>
          <p:cNvPr id="342" name="Google Shape;342;p17"/>
          <p:cNvSpPr txBox="1"/>
          <p:nvPr/>
        </p:nvSpPr>
        <p:spPr>
          <a:xfrm>
            <a:off x="1007190" y="2300126"/>
            <a:ext cx="10270410" cy="3416320"/>
          </a:xfrm>
          <a:prstGeom prst="rect">
            <a:avLst/>
          </a:prstGeom>
          <a:solidFill>
            <a:srgbClr val="FFFFFF"/>
          </a:solid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Example : </a:t>
            </a:r>
            <a:endParaRPr/>
          </a:p>
          <a:p>
            <a:pPr indent="-342900" lvl="0" marL="34290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The theatre might decide that it has to tolerate the new booking fee arrangements.</a:t>
            </a:r>
            <a:endParaRPr/>
          </a:p>
          <a:p>
            <a:pPr indent="-342900" lvl="0" marL="34290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It has also decided that in order to treat/reduce the risk, it will only deal with established agents in future and terminate existing arrangements with an agency that has proved unreliable in the past. </a:t>
            </a:r>
            <a:endParaRPr/>
          </a:p>
          <a:p>
            <a:pPr indent="-342900" lvl="0" marL="34290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The theatre might also investigate the possibility of buying insurance, so that the theatre can transfer the cost of a performance cancelled because the actor fails to arrive on the night.</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18"/>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48" name="Google Shape;348;p18"/>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349" name="Google Shape;349;p18"/>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350" name="Google Shape;350;p18"/>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351" name="Google Shape;351;p18"/>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352" name="Google Shape;352;p18"/>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353" name="Google Shape;353;p18"/>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54" name="Google Shape;354;p18"/>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55" name="Google Shape;355;p18"/>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pic>
        <p:nvPicPr>
          <p:cNvPr id="356" name="Google Shape;356;p18"/>
          <p:cNvPicPr preferRelativeResize="0"/>
          <p:nvPr/>
        </p:nvPicPr>
        <p:blipFill rotWithShape="1">
          <a:blip r:embed="rId6">
            <a:alphaModFix/>
          </a:blip>
          <a:srcRect b="0" l="0" r="0" t="0"/>
          <a:stretch/>
        </p:blipFill>
        <p:spPr>
          <a:xfrm>
            <a:off x="2833463" y="1636302"/>
            <a:ext cx="5848350" cy="47815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19"/>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62" name="Google Shape;362;p19"/>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363" name="Google Shape;363;p19"/>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364" name="Google Shape;364;p19"/>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365" name="Google Shape;365;p19"/>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366" name="Google Shape;366;p19"/>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367" name="Google Shape;367;p19"/>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68" name="Google Shape;368;p19"/>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69" name="Google Shape;369;p19"/>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graphicFrame>
        <p:nvGraphicFramePr>
          <p:cNvPr id="370" name="Google Shape;370;p19"/>
          <p:cNvGraphicFramePr/>
          <p:nvPr/>
        </p:nvGraphicFramePr>
        <p:xfrm>
          <a:off x="2259153" y="1813750"/>
          <a:ext cx="3000000" cy="3000000"/>
        </p:xfrm>
        <a:graphic>
          <a:graphicData uri="http://schemas.openxmlformats.org/drawingml/2006/table">
            <a:tbl>
              <a:tblPr>
                <a:noFill/>
                <a:tableStyleId>{DB6CB98A-9968-4FE4-989E-28DE536C067D}</a:tableStyleId>
              </a:tblPr>
              <a:tblGrid>
                <a:gridCol w="6589500"/>
              </a:tblGrid>
              <a:tr h="323500">
                <a:tc>
                  <a:txBody>
                    <a:bodyPr/>
                    <a:lstStyle/>
                    <a:p>
                      <a:pPr indent="0" lvl="0" marL="0" marR="0" rtl="0" algn="ctr">
                        <a:lnSpc>
                          <a:spcPct val="115000"/>
                        </a:lnSpc>
                        <a:spcBef>
                          <a:spcPts val="0"/>
                        </a:spcBef>
                        <a:spcAft>
                          <a:spcPts val="0"/>
                        </a:spcAft>
                        <a:buNone/>
                      </a:pPr>
                      <a:r>
                        <a:rPr lang="en-US" sz="2000" u="none" cap="none" strike="noStrike">
                          <a:solidFill>
                            <a:srgbClr val="365F91"/>
                          </a:solidFill>
                          <a:latin typeface="Calibri"/>
                          <a:ea typeface="Calibri"/>
                          <a:cs typeface="Calibri"/>
                          <a:sym typeface="Calibri"/>
                        </a:rPr>
                        <a:t>  </a:t>
                      </a:r>
                      <a:r>
                        <a:rPr b="1" lang="en-US" sz="2000" u="none" cap="none" strike="noStrike">
                          <a:solidFill>
                            <a:srgbClr val="365F91"/>
                          </a:solidFill>
                          <a:latin typeface="Calibri"/>
                          <a:ea typeface="Calibri"/>
                          <a:cs typeface="Calibri"/>
                          <a:sym typeface="Calibri"/>
                        </a:rPr>
                        <a:t>Likelihood Rating Scale</a:t>
                      </a:r>
                      <a:endParaRPr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BE5F1"/>
                    </a:solidFill>
                  </a:tcPr>
                </a:tc>
              </a:tr>
            </a:tbl>
          </a:graphicData>
        </a:graphic>
      </p:graphicFrame>
      <p:graphicFrame>
        <p:nvGraphicFramePr>
          <p:cNvPr id="371" name="Google Shape;371;p19"/>
          <p:cNvGraphicFramePr/>
          <p:nvPr/>
        </p:nvGraphicFramePr>
        <p:xfrm>
          <a:off x="1962026" y="2313559"/>
          <a:ext cx="3000000" cy="3000000"/>
        </p:xfrm>
        <a:graphic>
          <a:graphicData uri="http://schemas.openxmlformats.org/drawingml/2006/table">
            <a:tbl>
              <a:tblPr>
                <a:noFill/>
                <a:tableStyleId>{DB6CB98A-9968-4FE4-989E-28DE536C067D}</a:tableStyleId>
              </a:tblPr>
              <a:tblGrid>
                <a:gridCol w="3235000"/>
                <a:gridCol w="3948750"/>
              </a:tblGrid>
              <a:tr h="229175">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Rating System</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Criteria</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r h="516700">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6</a:t>
                      </a:r>
                      <a:r>
                        <a:rPr lang="en-US" sz="1200" u="none" cap="none" strike="noStrike">
                          <a:solidFill>
                            <a:srgbClr val="365F91"/>
                          </a:solidFill>
                          <a:latin typeface="Calibri"/>
                          <a:ea typeface="Calibri"/>
                          <a:cs typeface="Calibri"/>
                          <a:sym typeface="Calibri"/>
                        </a:rPr>
                        <a:t>: Almost Certain/ Frequent</a:t>
                      </a:r>
                      <a:endParaRPr sz="1200" u="none" cap="none" strike="noStrike">
                        <a:latin typeface="Calibri"/>
                        <a:ea typeface="Calibri"/>
                        <a:cs typeface="Calibri"/>
                        <a:sym typeface="Calibri"/>
                      </a:endParaRPr>
                    </a:p>
                    <a:p>
                      <a:pPr indent="0" lvl="0" marL="0" marR="0" rtl="0" algn="l">
                        <a:lnSpc>
                          <a:spcPct val="115000"/>
                        </a:lnSpc>
                        <a:spcBef>
                          <a:spcPts val="300"/>
                        </a:spcBef>
                        <a:spcAft>
                          <a:spcPts val="0"/>
                        </a:spcAft>
                        <a:buNone/>
                      </a:pPr>
                      <a:r>
                        <a:rPr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200" u="none" cap="none" strike="noStrike">
                          <a:solidFill>
                            <a:srgbClr val="365F91"/>
                          </a:solidFill>
                          <a:latin typeface="Calibri"/>
                          <a:ea typeface="Calibri"/>
                          <a:cs typeface="Calibri"/>
                          <a:sym typeface="Calibri"/>
                        </a:rPr>
                        <a:t>Happens on a regular basis – at least once a week</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6700">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5</a:t>
                      </a:r>
                      <a:r>
                        <a:rPr lang="en-US" sz="1200" u="none" cap="none" strike="noStrike">
                          <a:solidFill>
                            <a:srgbClr val="365F91"/>
                          </a:solidFill>
                          <a:latin typeface="Calibri"/>
                          <a:ea typeface="Calibri"/>
                          <a:cs typeface="Calibri"/>
                          <a:sym typeface="Calibri"/>
                        </a:rPr>
                        <a:t>: Likely</a:t>
                      </a:r>
                      <a:endParaRPr sz="1200" u="none" cap="none" strike="noStrike">
                        <a:latin typeface="Calibri"/>
                        <a:ea typeface="Calibri"/>
                        <a:cs typeface="Calibri"/>
                        <a:sym typeface="Calibri"/>
                      </a:endParaRPr>
                    </a:p>
                    <a:p>
                      <a:pPr indent="0" lvl="0" marL="0" marR="0" rtl="0" algn="l">
                        <a:lnSpc>
                          <a:spcPct val="115000"/>
                        </a:lnSpc>
                        <a:spcBef>
                          <a:spcPts val="300"/>
                        </a:spcBef>
                        <a:spcAft>
                          <a:spcPts val="0"/>
                        </a:spcAft>
                        <a:buNone/>
                      </a:pPr>
                      <a:r>
                        <a:rPr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200" u="none" cap="none" strike="noStrike">
                          <a:solidFill>
                            <a:srgbClr val="365F91"/>
                          </a:solidFill>
                          <a:latin typeface="Calibri"/>
                          <a:ea typeface="Calibri"/>
                          <a:cs typeface="Calibri"/>
                          <a:sym typeface="Calibri"/>
                        </a:rPr>
                        <a:t>Likely to happen once or twice in the next month</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6700">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4</a:t>
                      </a:r>
                      <a:r>
                        <a:rPr lang="en-US" sz="1200" u="none" cap="none" strike="noStrike">
                          <a:solidFill>
                            <a:srgbClr val="365F91"/>
                          </a:solidFill>
                          <a:latin typeface="Calibri"/>
                          <a:ea typeface="Calibri"/>
                          <a:cs typeface="Calibri"/>
                          <a:sym typeface="Calibri"/>
                        </a:rPr>
                        <a:t>: Possible/ Probable</a:t>
                      </a:r>
                      <a:endParaRPr sz="1200" u="none" cap="none" strike="noStrike">
                        <a:latin typeface="Calibri"/>
                        <a:ea typeface="Calibri"/>
                        <a:cs typeface="Calibri"/>
                        <a:sym typeface="Calibri"/>
                      </a:endParaRPr>
                    </a:p>
                    <a:p>
                      <a:pPr indent="457200" lvl="0" marL="228600" marR="0" rtl="0" algn="l">
                        <a:lnSpc>
                          <a:spcPct val="115000"/>
                        </a:lnSpc>
                        <a:spcBef>
                          <a:spcPts val="300"/>
                        </a:spcBef>
                        <a:spcAft>
                          <a:spcPts val="0"/>
                        </a:spcAft>
                        <a:buNone/>
                      </a:pPr>
                      <a:r>
                        <a:rPr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200" u="none" cap="none" strike="noStrike">
                          <a:solidFill>
                            <a:srgbClr val="365F91"/>
                          </a:solidFill>
                          <a:latin typeface="Calibri"/>
                          <a:ea typeface="Calibri"/>
                          <a:cs typeface="Calibri"/>
                          <a:sym typeface="Calibri"/>
                        </a:rPr>
                        <a:t>Likely to happen once or twice in the next three months</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6700">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3</a:t>
                      </a:r>
                      <a:r>
                        <a:rPr lang="en-US" sz="1200" u="none" cap="none" strike="noStrike">
                          <a:solidFill>
                            <a:srgbClr val="365F91"/>
                          </a:solidFill>
                          <a:latin typeface="Calibri"/>
                          <a:ea typeface="Calibri"/>
                          <a:cs typeface="Calibri"/>
                          <a:sym typeface="Calibri"/>
                        </a:rPr>
                        <a:t>: Occasional</a:t>
                      </a:r>
                      <a:endParaRPr sz="1100" u="none" cap="none" strike="noStrike">
                        <a:latin typeface="Cambria"/>
                        <a:ea typeface="Cambria"/>
                        <a:cs typeface="Cambria"/>
                        <a:sym typeface="Cambria"/>
                      </a:endParaRPr>
                    </a:p>
                    <a:p>
                      <a:pPr indent="0" lvl="0" marL="0" marR="0" rtl="0" algn="l">
                        <a:lnSpc>
                          <a:spcPct val="115000"/>
                        </a:lnSpc>
                        <a:spcBef>
                          <a:spcPts val="300"/>
                        </a:spcBef>
                        <a:spcAft>
                          <a:spcPts val="0"/>
                        </a:spcAft>
                        <a:buNone/>
                      </a:pPr>
                      <a:r>
                        <a:rPr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200" u="none" cap="none" strike="noStrike">
                          <a:solidFill>
                            <a:srgbClr val="365F91"/>
                          </a:solidFill>
                          <a:latin typeface="Calibri"/>
                          <a:ea typeface="Calibri"/>
                          <a:cs typeface="Calibri"/>
                          <a:sym typeface="Calibri"/>
                        </a:rPr>
                        <a:t>Likely to happen once or twice in the next year</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6700">
                <a:tc>
                  <a:txBody>
                    <a:bodyPr/>
                    <a:lstStyle/>
                    <a:p>
                      <a:pPr indent="0" lvl="0" marL="0" marR="0" rtl="0" algn="l">
                        <a:lnSpc>
                          <a:spcPct val="115000"/>
                        </a:lnSpc>
                        <a:spcBef>
                          <a:spcPts val="0"/>
                        </a:spcBef>
                        <a:spcAft>
                          <a:spcPts val="0"/>
                        </a:spcAft>
                        <a:buNone/>
                      </a:pPr>
                      <a:r>
                        <a:rPr b="1" i="0" lang="en-US" sz="1200" u="none" cap="none" strike="noStrike">
                          <a:solidFill>
                            <a:srgbClr val="365F91"/>
                          </a:solidFill>
                          <a:latin typeface="Calibri"/>
                          <a:ea typeface="Calibri"/>
                          <a:cs typeface="Calibri"/>
                          <a:sym typeface="Calibri"/>
                        </a:rPr>
                        <a:t>2</a:t>
                      </a:r>
                      <a:r>
                        <a:rPr i="1" lang="en-US" sz="1200" u="none" cap="none" strike="noStrike">
                          <a:solidFill>
                            <a:srgbClr val="365F91"/>
                          </a:solidFill>
                          <a:latin typeface="Calibri"/>
                          <a:ea typeface="Calibri"/>
                          <a:cs typeface="Calibri"/>
                          <a:sym typeface="Calibri"/>
                        </a:rPr>
                        <a:t>: Remote</a:t>
                      </a:r>
                      <a:endParaRPr i="1" sz="1200" u="none" cap="none" strike="noStrike">
                        <a:latin typeface="Calibri"/>
                        <a:ea typeface="Calibri"/>
                        <a:cs typeface="Calibri"/>
                        <a:sym typeface="Calibri"/>
                      </a:endParaRPr>
                    </a:p>
                    <a:p>
                      <a:pPr indent="0" lvl="0" marL="0" marR="0" rtl="0" algn="l">
                        <a:lnSpc>
                          <a:spcPct val="115000"/>
                        </a:lnSpc>
                        <a:spcBef>
                          <a:spcPts val="300"/>
                        </a:spcBef>
                        <a:spcAft>
                          <a:spcPts val="0"/>
                        </a:spcAft>
                        <a:buNone/>
                      </a:pPr>
                      <a:r>
                        <a:rPr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200" u="none" cap="none" strike="noStrike">
                          <a:solidFill>
                            <a:srgbClr val="365F91"/>
                          </a:solidFill>
                          <a:latin typeface="Calibri"/>
                          <a:ea typeface="Calibri"/>
                          <a:cs typeface="Calibri"/>
                          <a:sym typeface="Calibri"/>
                        </a:rPr>
                        <a:t>Likely to happen once or twice in the next 3 years</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6700">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1</a:t>
                      </a:r>
                      <a:r>
                        <a:rPr lang="en-US" sz="1200" u="none" cap="none" strike="noStrike">
                          <a:solidFill>
                            <a:srgbClr val="365F91"/>
                          </a:solidFill>
                          <a:latin typeface="Calibri"/>
                          <a:ea typeface="Calibri"/>
                          <a:cs typeface="Calibri"/>
                          <a:sym typeface="Calibri"/>
                        </a:rPr>
                        <a:t>: Rare/ Incredible</a:t>
                      </a:r>
                      <a:endParaRPr sz="1200" u="none" cap="none" strike="noStrike">
                        <a:latin typeface="Calibri"/>
                        <a:ea typeface="Calibri"/>
                        <a:cs typeface="Calibri"/>
                        <a:sym typeface="Calibri"/>
                      </a:endParaRPr>
                    </a:p>
                    <a:p>
                      <a:pPr indent="0" lvl="0" marL="0" marR="0" rtl="0" algn="l">
                        <a:lnSpc>
                          <a:spcPct val="115000"/>
                        </a:lnSpc>
                        <a:spcBef>
                          <a:spcPts val="300"/>
                        </a:spcBef>
                        <a:spcAft>
                          <a:spcPts val="0"/>
                        </a:spcAft>
                        <a:buNone/>
                      </a:pPr>
                      <a:r>
                        <a:rPr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200" u="none" cap="none" strike="noStrike">
                          <a:solidFill>
                            <a:srgbClr val="365F91"/>
                          </a:solidFill>
                          <a:latin typeface="Calibri"/>
                          <a:ea typeface="Calibri"/>
                          <a:cs typeface="Calibri"/>
                          <a:sym typeface="Calibri"/>
                        </a:rPr>
                        <a:t>Unlikely to happen in the next 5 Years</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0"/>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77" name="Google Shape;377;p20"/>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378" name="Google Shape;378;p20"/>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379" name="Google Shape;379;p20"/>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380" name="Google Shape;380;p20"/>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381" name="Google Shape;381;p20"/>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382" name="Google Shape;382;p20"/>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83" name="Google Shape;383;p20"/>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84" name="Google Shape;384;p20"/>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graphicFrame>
        <p:nvGraphicFramePr>
          <p:cNvPr id="385" name="Google Shape;385;p20"/>
          <p:cNvGraphicFramePr/>
          <p:nvPr/>
        </p:nvGraphicFramePr>
        <p:xfrm>
          <a:off x="2667375" y="1704893"/>
          <a:ext cx="3000000" cy="3000000"/>
        </p:xfrm>
        <a:graphic>
          <a:graphicData uri="http://schemas.openxmlformats.org/drawingml/2006/table">
            <a:tbl>
              <a:tblPr>
                <a:noFill/>
                <a:tableStyleId>{DB6CB98A-9968-4FE4-989E-28DE536C067D}</a:tableStyleId>
              </a:tblPr>
              <a:tblGrid>
                <a:gridCol w="6589500"/>
              </a:tblGrid>
              <a:tr h="323500">
                <a:tc>
                  <a:txBody>
                    <a:bodyPr/>
                    <a:lstStyle/>
                    <a:p>
                      <a:pPr indent="0" lvl="0" marL="0" marR="0" rtl="0" algn="ctr">
                        <a:lnSpc>
                          <a:spcPct val="115000"/>
                        </a:lnSpc>
                        <a:spcBef>
                          <a:spcPts val="0"/>
                        </a:spcBef>
                        <a:spcAft>
                          <a:spcPts val="0"/>
                        </a:spcAft>
                        <a:buNone/>
                      </a:pPr>
                      <a:r>
                        <a:rPr b="1" lang="en-US" sz="2000" u="none" cap="none" strike="noStrike">
                          <a:solidFill>
                            <a:srgbClr val="365F91"/>
                          </a:solidFill>
                          <a:latin typeface="Calibri"/>
                          <a:ea typeface="Calibri"/>
                          <a:cs typeface="Calibri"/>
                          <a:sym typeface="Calibri"/>
                        </a:rPr>
                        <a:t>Impact Rating Scale</a:t>
                      </a:r>
                      <a:endParaRPr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BE5F1"/>
                    </a:solidFill>
                  </a:tcPr>
                </a:tc>
              </a:tr>
            </a:tbl>
          </a:graphicData>
        </a:graphic>
      </p:graphicFrame>
      <p:graphicFrame>
        <p:nvGraphicFramePr>
          <p:cNvPr id="386" name="Google Shape;386;p20"/>
          <p:cNvGraphicFramePr/>
          <p:nvPr/>
        </p:nvGraphicFramePr>
        <p:xfrm>
          <a:off x="885195" y="2071459"/>
          <a:ext cx="3000000" cy="3000000"/>
        </p:xfrm>
        <a:graphic>
          <a:graphicData uri="http://schemas.openxmlformats.org/drawingml/2006/table">
            <a:tbl>
              <a:tblPr>
                <a:noFill/>
                <a:tableStyleId>{DB6CB98A-9968-4FE4-989E-28DE536C067D}</a:tableStyleId>
              </a:tblPr>
              <a:tblGrid>
                <a:gridCol w="2625050"/>
                <a:gridCol w="3254675"/>
                <a:gridCol w="4159625"/>
              </a:tblGrid>
              <a:tr h="121925">
                <a:tc>
                  <a:txBody>
                    <a:bodyPr/>
                    <a:lstStyle/>
                    <a:p>
                      <a:pPr indent="0" lvl="0" marL="0" marR="0" rtl="0" algn="ctr">
                        <a:lnSpc>
                          <a:spcPct val="115000"/>
                        </a:lnSpc>
                        <a:spcBef>
                          <a:spcPts val="0"/>
                        </a:spcBef>
                        <a:spcAft>
                          <a:spcPts val="0"/>
                        </a:spcAft>
                        <a:buNone/>
                      </a:pPr>
                      <a:r>
                        <a:rPr b="1" lang="en-US" sz="800" u="none" cap="none" strike="noStrike">
                          <a:solidFill>
                            <a:srgbClr val="365F91"/>
                          </a:solidFill>
                          <a:latin typeface="Calibri"/>
                          <a:ea typeface="Calibri"/>
                          <a:cs typeface="Calibri"/>
                          <a:sym typeface="Calibri"/>
                        </a:rPr>
                        <a:t>Rating System</a:t>
                      </a:r>
                      <a:endParaRPr sz="800" u="none" cap="none" strike="noStrike">
                        <a:latin typeface="Calibri"/>
                        <a:ea typeface="Calibri"/>
                        <a:cs typeface="Calibri"/>
                        <a:sym typeface="Calibri"/>
                      </a:endParaRPr>
                    </a:p>
                  </a:txBody>
                  <a:tcPr marT="0" marB="0" marR="37575" marL="37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lnSpc>
                          <a:spcPct val="115000"/>
                        </a:lnSpc>
                        <a:spcBef>
                          <a:spcPts val="0"/>
                        </a:spcBef>
                        <a:spcAft>
                          <a:spcPts val="0"/>
                        </a:spcAft>
                        <a:buNone/>
                      </a:pPr>
                      <a:r>
                        <a:rPr b="1" lang="en-US" sz="800" u="none" cap="none" strike="noStrike">
                          <a:solidFill>
                            <a:srgbClr val="365F91"/>
                          </a:solidFill>
                          <a:latin typeface="Calibri"/>
                          <a:ea typeface="Calibri"/>
                          <a:cs typeface="Calibri"/>
                          <a:sym typeface="Calibri"/>
                        </a:rPr>
                        <a:t>Definition</a:t>
                      </a:r>
                      <a:endParaRPr sz="800" u="none" cap="none" strike="noStrike">
                        <a:latin typeface="Calibri"/>
                        <a:ea typeface="Calibri"/>
                        <a:cs typeface="Calibri"/>
                        <a:sym typeface="Calibri"/>
                      </a:endParaRPr>
                    </a:p>
                  </a:txBody>
                  <a:tcPr marT="0" marB="0" marR="37575" marL="37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lnSpc>
                          <a:spcPct val="115000"/>
                        </a:lnSpc>
                        <a:spcBef>
                          <a:spcPts val="0"/>
                        </a:spcBef>
                        <a:spcAft>
                          <a:spcPts val="0"/>
                        </a:spcAft>
                        <a:buNone/>
                      </a:pPr>
                      <a:r>
                        <a:rPr b="1" lang="en-US" sz="800" u="none" cap="none" strike="noStrike">
                          <a:solidFill>
                            <a:srgbClr val="365F91"/>
                          </a:solidFill>
                          <a:latin typeface="Calibri"/>
                          <a:ea typeface="Calibri"/>
                          <a:cs typeface="Calibri"/>
                          <a:sym typeface="Calibri"/>
                        </a:rPr>
                        <a:t>Criteria</a:t>
                      </a:r>
                      <a:endParaRPr sz="800" u="none" cap="none" strike="noStrike">
                        <a:latin typeface="Calibri"/>
                        <a:ea typeface="Calibri"/>
                        <a:cs typeface="Calibri"/>
                        <a:sym typeface="Calibri"/>
                      </a:endParaRPr>
                    </a:p>
                  </a:txBody>
                  <a:tcPr marT="0" marB="0" marR="37575" marL="37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r h="1243600">
                <a:tc>
                  <a:txBody>
                    <a:bodyPr/>
                    <a:lstStyle/>
                    <a:p>
                      <a:pPr indent="0" lvl="0" marL="0" marR="0" rtl="0" algn="l">
                        <a:lnSpc>
                          <a:spcPct val="115000"/>
                        </a:lnSpc>
                        <a:spcBef>
                          <a:spcPts val="0"/>
                        </a:spcBef>
                        <a:spcAft>
                          <a:spcPts val="0"/>
                        </a:spcAft>
                        <a:buNone/>
                      </a:pPr>
                      <a:r>
                        <a:rPr b="1" lang="en-US" sz="800" u="none" cap="none" strike="noStrike">
                          <a:solidFill>
                            <a:srgbClr val="365F91"/>
                          </a:solidFill>
                          <a:latin typeface="Calibri"/>
                          <a:ea typeface="Calibri"/>
                          <a:cs typeface="Calibri"/>
                          <a:sym typeface="Calibri"/>
                        </a:rPr>
                        <a:t>6: Catastrophic</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Potential or actual loss in excess of USD 2 MM</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Requires immediate action to resolve (usually completed within 3 months)</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Monthly status report to CORC until resolved</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Serious impact on the business or country</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Serious operations risk or corporate governance breach</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Critical control weaknesses</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Serious regulatory implications (e.g. revocation of banking license, imprisonment)</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High possibility of reputational risk</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Country manager will have been immediately informed of the issues</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Potential or actual implications of share price</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43600">
                <a:tc>
                  <a:txBody>
                    <a:bodyPr/>
                    <a:lstStyle/>
                    <a:p>
                      <a:pPr indent="0" lvl="0" marL="0" marR="0" rtl="0" algn="l">
                        <a:lnSpc>
                          <a:spcPct val="115000"/>
                        </a:lnSpc>
                        <a:spcBef>
                          <a:spcPts val="0"/>
                        </a:spcBef>
                        <a:spcAft>
                          <a:spcPts val="0"/>
                        </a:spcAft>
                        <a:buNone/>
                      </a:pPr>
                      <a:r>
                        <a:rPr b="1" lang="en-US" sz="800" u="none" cap="none" strike="noStrike">
                          <a:solidFill>
                            <a:srgbClr val="365F91"/>
                          </a:solidFill>
                          <a:latin typeface="Calibri"/>
                          <a:ea typeface="Calibri"/>
                          <a:cs typeface="Calibri"/>
                          <a:sym typeface="Calibri"/>
                        </a:rPr>
                        <a:t>5: Major</a:t>
                      </a:r>
                      <a:endParaRPr sz="800" u="none" cap="none" strike="noStrike">
                        <a:latin typeface="Calibri"/>
                        <a:ea typeface="Calibri"/>
                        <a:cs typeface="Calibri"/>
                        <a:sym typeface="Calibri"/>
                      </a:endParaRPr>
                    </a:p>
                    <a:p>
                      <a:pPr indent="0" lvl="0" marL="0" marR="0" rtl="0" algn="l">
                        <a:lnSpc>
                          <a:spcPct val="115000"/>
                        </a:lnSpc>
                        <a:spcBef>
                          <a:spcPts val="300"/>
                        </a:spcBef>
                        <a:spcAft>
                          <a:spcPts val="0"/>
                        </a:spcAft>
                        <a:buNone/>
                      </a:pPr>
                      <a:r>
                        <a:rPr b="1" lang="en-US" sz="800" u="none" cap="none" strike="noStrike">
                          <a:solidFill>
                            <a:srgbClr val="365F91"/>
                          </a:solidFill>
                          <a:latin typeface="Calibri"/>
                          <a:ea typeface="Calibri"/>
                          <a:cs typeface="Calibri"/>
                          <a:sym typeface="Calibri"/>
                        </a:rPr>
                        <a:t> </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Potential or actual loss greater than USD1 Million but less than USD 2 Million</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Requires immediate action to resolve (usually completed within 3 months)</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Monthly status report to CORC until resolved</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Major impact on the business or country</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Major operations risk or corporate governance breach</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Major control weaknesses</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Serious regulatory implications (e.g. revocation of banking license, imprisonment)</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High possibility of reputational risk</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Country manager will have been immediately informed of the issues</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Potential or actual implications of share price</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80950">
                <a:tc>
                  <a:txBody>
                    <a:bodyPr/>
                    <a:lstStyle/>
                    <a:p>
                      <a:pPr indent="0" lvl="0" marL="0" marR="0" rtl="0" algn="l">
                        <a:lnSpc>
                          <a:spcPct val="115000"/>
                        </a:lnSpc>
                        <a:spcBef>
                          <a:spcPts val="0"/>
                        </a:spcBef>
                        <a:spcAft>
                          <a:spcPts val="0"/>
                        </a:spcAft>
                        <a:buNone/>
                      </a:pPr>
                      <a:r>
                        <a:rPr b="1" lang="en-US" sz="800" u="none" cap="none" strike="noStrike">
                          <a:solidFill>
                            <a:srgbClr val="365F91"/>
                          </a:solidFill>
                          <a:latin typeface="Calibri"/>
                          <a:ea typeface="Calibri"/>
                          <a:cs typeface="Calibri"/>
                          <a:sym typeface="Calibri"/>
                        </a:rPr>
                        <a:t>4: Substantial</a:t>
                      </a:r>
                      <a:endParaRPr sz="800" u="none" cap="none" strike="noStrike">
                        <a:latin typeface="Calibri"/>
                        <a:ea typeface="Calibri"/>
                        <a:cs typeface="Calibri"/>
                        <a:sym typeface="Calibri"/>
                      </a:endParaRPr>
                    </a:p>
                    <a:p>
                      <a:pPr indent="0" lvl="0" marL="0" marR="0" rtl="0" algn="l">
                        <a:lnSpc>
                          <a:spcPct val="115000"/>
                        </a:lnSpc>
                        <a:spcBef>
                          <a:spcPts val="1500"/>
                        </a:spcBef>
                        <a:spcAft>
                          <a:spcPts val="0"/>
                        </a:spcAft>
                        <a:buNone/>
                      </a:pPr>
                      <a:r>
                        <a:rPr b="1" lang="en-US" sz="800" u="none" cap="none" strike="noStrike">
                          <a:solidFill>
                            <a:srgbClr val="365F91"/>
                          </a:solidFill>
                          <a:latin typeface="Calibri"/>
                          <a:ea typeface="Calibri"/>
                          <a:cs typeface="Calibri"/>
                          <a:sym typeface="Calibri"/>
                        </a:rPr>
                        <a:t> </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Potential or actual loss greater than USD500,000 but less than USD 1 Million</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Requires action to resolve (usually completed within 6 months)</a:t>
                      </a:r>
                      <a:endParaRPr sz="800" u="none" cap="none" strike="noStrike">
                        <a:latin typeface="Calibri"/>
                        <a:ea typeface="Calibri"/>
                        <a:cs typeface="Calibri"/>
                        <a:sym typeface="Calibri"/>
                      </a:endParaRPr>
                    </a:p>
                    <a:p>
                      <a:pPr indent="0" lvl="0" marL="201295" marR="0" rtl="0" algn="l">
                        <a:lnSpc>
                          <a:spcPct val="115000"/>
                        </a:lnSpc>
                        <a:spcBef>
                          <a:spcPts val="0"/>
                        </a:spcBef>
                        <a:spcAft>
                          <a:spcPts val="0"/>
                        </a:spcAft>
                        <a:buNone/>
                      </a:pPr>
                      <a:r>
                        <a:rPr lang="en-US" sz="800" u="none" cap="none" strike="noStrike">
                          <a:solidFill>
                            <a:srgbClr val="365F91"/>
                          </a:solidFill>
                          <a:latin typeface="Calibri"/>
                          <a:ea typeface="Calibri"/>
                          <a:cs typeface="Calibri"/>
                          <a:sym typeface="Calibri"/>
                        </a:rPr>
                        <a:t> </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Substantial impact on the business or country</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Substantial  operations risk or corporate governance breach</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Unacceptable exposure to control weaknesses medium reputational risk</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Recurring issues that were previously rated 1 or 2</a:t>
                      </a:r>
                      <a:endParaRPr sz="8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800"/>
                        <a:buFont typeface="Noto Sans Symbols"/>
                        <a:buChar char="∙"/>
                      </a:pPr>
                      <a:r>
                        <a:rPr lang="en-US" sz="800" u="none" cap="none" strike="noStrike">
                          <a:solidFill>
                            <a:srgbClr val="365F91"/>
                          </a:solidFill>
                          <a:latin typeface="Calibri"/>
                          <a:ea typeface="Calibri"/>
                          <a:cs typeface="Calibri"/>
                          <a:sym typeface="Calibri"/>
                        </a:rPr>
                        <a:t>Likelihood of serious regulatory sanctions.</a:t>
                      </a:r>
                      <a:endParaRPr sz="800" u="none" cap="none" strike="noStrike">
                        <a:latin typeface="Calibri"/>
                        <a:ea typeface="Calibri"/>
                        <a:cs typeface="Calibri"/>
                        <a:sym typeface="Calibri"/>
                      </a:endParaRPr>
                    </a:p>
                  </a:txBody>
                  <a:tcPr marT="0" marB="0" marR="37575" marL="37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21"/>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92" name="Google Shape;392;p21"/>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393" name="Google Shape;393;p21"/>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394" name="Google Shape;394;p21"/>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395" name="Google Shape;395;p21"/>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396" name="Google Shape;396;p21"/>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397" name="Google Shape;397;p21"/>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98" name="Google Shape;398;p21"/>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399" name="Google Shape;399;p21"/>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graphicFrame>
        <p:nvGraphicFramePr>
          <p:cNvPr id="400" name="Google Shape;400;p21"/>
          <p:cNvGraphicFramePr/>
          <p:nvPr/>
        </p:nvGraphicFramePr>
        <p:xfrm>
          <a:off x="2667375" y="1704893"/>
          <a:ext cx="3000000" cy="3000000"/>
        </p:xfrm>
        <a:graphic>
          <a:graphicData uri="http://schemas.openxmlformats.org/drawingml/2006/table">
            <a:tbl>
              <a:tblPr>
                <a:noFill/>
                <a:tableStyleId>{DB6CB98A-9968-4FE4-989E-28DE536C067D}</a:tableStyleId>
              </a:tblPr>
              <a:tblGrid>
                <a:gridCol w="6589500"/>
              </a:tblGrid>
              <a:tr h="323500">
                <a:tc>
                  <a:txBody>
                    <a:bodyPr/>
                    <a:lstStyle/>
                    <a:p>
                      <a:pPr indent="0" lvl="0" marL="0" marR="0" rtl="0" algn="ctr">
                        <a:lnSpc>
                          <a:spcPct val="115000"/>
                        </a:lnSpc>
                        <a:spcBef>
                          <a:spcPts val="0"/>
                        </a:spcBef>
                        <a:spcAft>
                          <a:spcPts val="0"/>
                        </a:spcAft>
                        <a:buNone/>
                      </a:pPr>
                      <a:r>
                        <a:rPr b="1" lang="en-US" sz="2000" u="none" cap="none" strike="noStrike">
                          <a:solidFill>
                            <a:srgbClr val="365F91"/>
                          </a:solidFill>
                          <a:latin typeface="Calibri"/>
                          <a:ea typeface="Calibri"/>
                          <a:cs typeface="Calibri"/>
                          <a:sym typeface="Calibri"/>
                        </a:rPr>
                        <a:t>Impact Rating Scale</a:t>
                      </a:r>
                      <a:endParaRPr sz="20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BE5F1"/>
                    </a:solidFill>
                  </a:tcPr>
                </a:tc>
              </a:tr>
            </a:tbl>
          </a:graphicData>
        </a:graphic>
      </p:graphicFrame>
      <p:graphicFrame>
        <p:nvGraphicFramePr>
          <p:cNvPr id="401" name="Google Shape;401;p21"/>
          <p:cNvGraphicFramePr/>
          <p:nvPr/>
        </p:nvGraphicFramePr>
        <p:xfrm>
          <a:off x="1592328" y="2034839"/>
          <a:ext cx="3000000" cy="3000000"/>
        </p:xfrm>
        <a:graphic>
          <a:graphicData uri="http://schemas.openxmlformats.org/drawingml/2006/table">
            <a:tbl>
              <a:tblPr>
                <a:noFill/>
                <a:tableStyleId>{DB6CB98A-9968-4FE4-989E-28DE536C067D}</a:tableStyleId>
              </a:tblPr>
              <a:tblGrid>
                <a:gridCol w="2213850"/>
                <a:gridCol w="2819975"/>
                <a:gridCol w="4121900"/>
              </a:tblGrid>
              <a:tr h="165400">
                <a:tc>
                  <a:txBody>
                    <a:bodyPr/>
                    <a:lstStyle/>
                    <a:p>
                      <a:pPr indent="0" lvl="0" marL="0" marR="0" rtl="0" algn="ctr">
                        <a:lnSpc>
                          <a:spcPct val="115000"/>
                        </a:lnSpc>
                        <a:spcBef>
                          <a:spcPts val="0"/>
                        </a:spcBef>
                        <a:spcAft>
                          <a:spcPts val="0"/>
                        </a:spcAft>
                        <a:buNone/>
                      </a:pPr>
                      <a:r>
                        <a:rPr b="1" lang="en-US" sz="1000" u="none" cap="none" strike="noStrike">
                          <a:solidFill>
                            <a:srgbClr val="365F91"/>
                          </a:solidFill>
                          <a:latin typeface="Calibri"/>
                          <a:ea typeface="Calibri"/>
                          <a:cs typeface="Calibri"/>
                          <a:sym typeface="Calibri"/>
                        </a:rPr>
                        <a:t>Rating System</a:t>
                      </a:r>
                      <a:endParaRPr sz="900" u="none" cap="none" strike="noStrike">
                        <a:latin typeface="Calibri"/>
                        <a:ea typeface="Calibri"/>
                        <a:cs typeface="Calibri"/>
                        <a:sym typeface="Calibri"/>
                      </a:endParaRPr>
                    </a:p>
                  </a:txBody>
                  <a:tcPr marT="0" marB="0" marR="57300" marL="573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lnSpc>
                          <a:spcPct val="115000"/>
                        </a:lnSpc>
                        <a:spcBef>
                          <a:spcPts val="0"/>
                        </a:spcBef>
                        <a:spcAft>
                          <a:spcPts val="0"/>
                        </a:spcAft>
                        <a:buNone/>
                      </a:pPr>
                      <a:r>
                        <a:rPr b="1" lang="en-US" sz="1000" u="none" cap="none" strike="noStrike">
                          <a:solidFill>
                            <a:srgbClr val="365F91"/>
                          </a:solidFill>
                          <a:latin typeface="Calibri"/>
                          <a:ea typeface="Calibri"/>
                          <a:cs typeface="Calibri"/>
                          <a:sym typeface="Calibri"/>
                        </a:rPr>
                        <a:t>Definition</a:t>
                      </a:r>
                      <a:endParaRPr sz="900" u="none" cap="none" strike="noStrike">
                        <a:latin typeface="Calibri"/>
                        <a:ea typeface="Calibri"/>
                        <a:cs typeface="Calibri"/>
                        <a:sym typeface="Calibri"/>
                      </a:endParaRPr>
                    </a:p>
                  </a:txBody>
                  <a:tcPr marT="0" marB="0" marR="57300" marL="573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lnSpc>
                          <a:spcPct val="115000"/>
                        </a:lnSpc>
                        <a:spcBef>
                          <a:spcPts val="0"/>
                        </a:spcBef>
                        <a:spcAft>
                          <a:spcPts val="0"/>
                        </a:spcAft>
                        <a:buNone/>
                      </a:pPr>
                      <a:r>
                        <a:rPr b="1" lang="en-US" sz="1000" u="none" cap="none" strike="noStrike">
                          <a:solidFill>
                            <a:srgbClr val="365F91"/>
                          </a:solidFill>
                          <a:latin typeface="Calibri"/>
                          <a:ea typeface="Calibri"/>
                          <a:cs typeface="Calibri"/>
                          <a:sym typeface="Calibri"/>
                        </a:rPr>
                        <a:t>Criteria</a:t>
                      </a:r>
                      <a:endParaRPr sz="900" u="none" cap="none" strike="noStrike">
                        <a:latin typeface="Calibri"/>
                        <a:ea typeface="Calibri"/>
                        <a:cs typeface="Calibri"/>
                        <a:sym typeface="Calibri"/>
                      </a:endParaRPr>
                    </a:p>
                  </a:txBody>
                  <a:tcPr marT="0" marB="0" marR="57300" marL="573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r h="1395300">
                <a:tc>
                  <a:txBody>
                    <a:bodyPr/>
                    <a:lstStyle/>
                    <a:p>
                      <a:pPr indent="0" lvl="0" marL="0" marR="0" rtl="0" algn="l">
                        <a:lnSpc>
                          <a:spcPct val="115000"/>
                        </a:lnSpc>
                        <a:spcBef>
                          <a:spcPts val="0"/>
                        </a:spcBef>
                        <a:spcAft>
                          <a:spcPts val="0"/>
                        </a:spcAft>
                        <a:buNone/>
                      </a:pPr>
                      <a:r>
                        <a:rPr b="1" lang="en-US" sz="1000" u="none" cap="none" strike="noStrike">
                          <a:solidFill>
                            <a:srgbClr val="365F91"/>
                          </a:solidFill>
                          <a:latin typeface="Calibri"/>
                          <a:ea typeface="Calibri"/>
                          <a:cs typeface="Calibri"/>
                          <a:sym typeface="Calibri"/>
                        </a:rPr>
                        <a:t>3: Significant</a:t>
                      </a:r>
                      <a:endParaRPr sz="900" u="none" cap="none" strike="noStrike">
                        <a:latin typeface="Cambria"/>
                        <a:ea typeface="Cambria"/>
                        <a:cs typeface="Cambria"/>
                        <a:sym typeface="Cambria"/>
                      </a:endParaRPr>
                    </a:p>
                    <a:p>
                      <a:pPr indent="0" lvl="0" marL="0" marR="0" rtl="0" algn="l">
                        <a:lnSpc>
                          <a:spcPct val="115000"/>
                        </a:lnSpc>
                        <a:spcBef>
                          <a:spcPts val="1500"/>
                        </a:spcBef>
                        <a:spcAft>
                          <a:spcPts val="0"/>
                        </a:spcAft>
                        <a:buNone/>
                      </a:pPr>
                      <a:r>
                        <a:rPr b="1" lang="en-US" sz="1000" u="none" cap="none" strike="noStrike">
                          <a:solidFill>
                            <a:srgbClr val="365F91"/>
                          </a:solidFill>
                          <a:latin typeface="Calibri"/>
                          <a:ea typeface="Calibri"/>
                          <a:cs typeface="Calibri"/>
                          <a:sym typeface="Calibri"/>
                        </a:rPr>
                        <a:t> </a:t>
                      </a:r>
                      <a:endParaRPr sz="1000" u="none" cap="none" strike="noStrike">
                        <a:latin typeface="Calibri"/>
                        <a:ea typeface="Calibri"/>
                        <a:cs typeface="Calibri"/>
                        <a:sym typeface="Calibri"/>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1000"/>
                        <a:buFont typeface="Noto Sans Symbols"/>
                        <a:buChar char="∙"/>
                      </a:pPr>
                      <a:r>
                        <a:rPr b="0" lang="en-US" sz="1000" u="none" cap="none" strike="noStrike">
                          <a:solidFill>
                            <a:srgbClr val="365F91"/>
                          </a:solidFill>
                          <a:latin typeface="Times New Roman"/>
                          <a:ea typeface="Times New Roman"/>
                          <a:cs typeface="Times New Roman"/>
                          <a:sym typeface="Times New Roman"/>
                        </a:rPr>
                        <a:t>Potential or actual loss greater than USD100,000 but less than USD500,000</a:t>
                      </a:r>
                      <a:endParaRPr b="1" sz="800" u="none" cap="none" strike="noStrike">
                        <a:latin typeface="Times New Roman"/>
                        <a:ea typeface="Times New Roman"/>
                        <a:cs typeface="Times New Roman"/>
                        <a:sym typeface="Times New Roman"/>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Requires action to resolve (usually completed within 6 months)</a:t>
                      </a:r>
                      <a:endParaRPr sz="900" u="none" cap="none" strike="noStrike">
                        <a:latin typeface="Calibri"/>
                        <a:ea typeface="Calibri"/>
                        <a:cs typeface="Calibri"/>
                        <a:sym typeface="Calibri"/>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Significant impact on the business or country</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i="0" lang="en-US" sz="1000" u="none" cap="none" strike="noStrike">
                          <a:solidFill>
                            <a:srgbClr val="365F91"/>
                          </a:solidFill>
                          <a:latin typeface="Calibri"/>
                          <a:ea typeface="Calibri"/>
                          <a:cs typeface="Calibri"/>
                          <a:sym typeface="Calibri"/>
                        </a:rPr>
                        <a:t>Significant operations risk or corporate governance breach</a:t>
                      </a:r>
                      <a:endParaRPr i="1" sz="10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Unacceptable exposure to control weaknesses medium reputational risk</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Recurring issues that were previously rated 1 or 2</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Possibility of fines/penalties by regulators</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Medium financial losses with some potential for recovery</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Customer service issues requiring management's intervention</a:t>
                      </a:r>
                      <a:endParaRPr sz="900" u="none" cap="none" strike="noStrike">
                        <a:latin typeface="Calibri"/>
                        <a:ea typeface="Calibri"/>
                        <a:cs typeface="Calibri"/>
                        <a:sym typeface="Calibri"/>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746700">
                <a:tc>
                  <a:txBody>
                    <a:bodyPr/>
                    <a:lstStyle/>
                    <a:p>
                      <a:pPr indent="0" lvl="0" marL="0" marR="0" rtl="0" algn="l">
                        <a:lnSpc>
                          <a:spcPct val="115000"/>
                        </a:lnSpc>
                        <a:spcBef>
                          <a:spcPts val="0"/>
                        </a:spcBef>
                        <a:spcAft>
                          <a:spcPts val="0"/>
                        </a:spcAft>
                        <a:buNone/>
                      </a:pPr>
                      <a:r>
                        <a:rPr b="1" lang="en-US" sz="1000" u="none" cap="none" strike="noStrike">
                          <a:solidFill>
                            <a:srgbClr val="365F91"/>
                          </a:solidFill>
                          <a:latin typeface="Calibri"/>
                          <a:ea typeface="Calibri"/>
                          <a:cs typeface="Calibri"/>
                          <a:sym typeface="Calibri"/>
                        </a:rPr>
                        <a:t>2: Moderate</a:t>
                      </a:r>
                      <a:endParaRPr sz="900" u="none" cap="none" strike="noStrike">
                        <a:latin typeface="Cambria"/>
                        <a:ea typeface="Cambria"/>
                        <a:cs typeface="Cambria"/>
                        <a:sym typeface="Cambria"/>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Potential or actual loss greater than USD25,000 but less than USD100,000</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b="0" lang="en-US" sz="1000" u="none" cap="none" strike="noStrike">
                          <a:solidFill>
                            <a:srgbClr val="365F91"/>
                          </a:solidFill>
                          <a:latin typeface="Times New Roman"/>
                          <a:ea typeface="Times New Roman"/>
                          <a:cs typeface="Times New Roman"/>
                          <a:sym typeface="Times New Roman"/>
                        </a:rPr>
                        <a:t>Actions not time critical</a:t>
                      </a:r>
                      <a:endParaRPr b="1" sz="800" u="none" cap="none" strike="noStrike">
                        <a:latin typeface="Times New Roman"/>
                        <a:ea typeface="Times New Roman"/>
                        <a:cs typeface="Times New Roman"/>
                        <a:sym typeface="Times New Roman"/>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Moderate impact on the business or country</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Watch list issues</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b="0" lang="en-US" sz="1000" u="none" cap="none" strike="noStrike">
                          <a:solidFill>
                            <a:srgbClr val="365F91"/>
                          </a:solidFill>
                          <a:latin typeface="Times New Roman"/>
                          <a:ea typeface="Times New Roman"/>
                          <a:cs typeface="Times New Roman"/>
                          <a:sym typeface="Times New Roman"/>
                        </a:rPr>
                        <a:t>Control weaknesses identified which could escalate if not brought under control</a:t>
                      </a:r>
                      <a:endParaRPr b="1" sz="800" u="none" cap="none" strike="noStrike">
                        <a:latin typeface="Times New Roman"/>
                        <a:ea typeface="Times New Roman"/>
                        <a:cs typeface="Times New Roman"/>
                        <a:sym typeface="Times New Roman"/>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Moderate reputational risk</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Resolution of issues usually at a business level</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Exposure to regulatory sanctions low</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Exposures low and hence acceptable as part of doing business</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Customer service issues are within expected levels</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Limited vulnerability to financial loss or reputation</a:t>
                      </a:r>
                      <a:endParaRPr sz="900" u="none" cap="none" strike="noStrike">
                        <a:latin typeface="Calibri"/>
                        <a:ea typeface="Calibri"/>
                        <a:cs typeface="Calibri"/>
                        <a:sym typeface="Calibri"/>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70475">
                <a:tc>
                  <a:txBody>
                    <a:bodyPr/>
                    <a:lstStyle/>
                    <a:p>
                      <a:pPr indent="0" lvl="0" marL="0" marR="0" rtl="0" algn="l">
                        <a:lnSpc>
                          <a:spcPct val="115000"/>
                        </a:lnSpc>
                        <a:spcBef>
                          <a:spcPts val="0"/>
                        </a:spcBef>
                        <a:spcAft>
                          <a:spcPts val="0"/>
                        </a:spcAft>
                        <a:buNone/>
                      </a:pPr>
                      <a:r>
                        <a:rPr b="1" lang="en-US" sz="1000" u="none" cap="none" strike="noStrike">
                          <a:solidFill>
                            <a:srgbClr val="365F91"/>
                          </a:solidFill>
                          <a:latin typeface="Calibri"/>
                          <a:ea typeface="Calibri"/>
                          <a:cs typeface="Calibri"/>
                          <a:sym typeface="Calibri"/>
                        </a:rPr>
                        <a:t>1: Minor</a:t>
                      </a:r>
                      <a:endParaRPr sz="1000" u="none" cap="none" strike="noStrike">
                        <a:latin typeface="Calibri"/>
                        <a:ea typeface="Calibri"/>
                        <a:cs typeface="Calibri"/>
                        <a:sym typeface="Calibri"/>
                      </a:endParaRPr>
                    </a:p>
                    <a:p>
                      <a:pPr indent="0" lvl="0" marL="0" marR="0" rtl="0" algn="l">
                        <a:lnSpc>
                          <a:spcPct val="115000"/>
                        </a:lnSpc>
                        <a:spcBef>
                          <a:spcPts val="1500"/>
                        </a:spcBef>
                        <a:spcAft>
                          <a:spcPts val="0"/>
                        </a:spcAft>
                        <a:buNone/>
                      </a:pPr>
                      <a:r>
                        <a:rPr b="1" lang="en-US" sz="1000" u="none" cap="none" strike="noStrike">
                          <a:solidFill>
                            <a:srgbClr val="365F91"/>
                          </a:solidFill>
                          <a:latin typeface="Calibri"/>
                          <a:ea typeface="Calibri"/>
                          <a:cs typeface="Calibri"/>
                          <a:sym typeface="Calibri"/>
                        </a:rPr>
                        <a:t> </a:t>
                      </a:r>
                      <a:endParaRPr sz="900" u="none" cap="none" strike="noStrike">
                        <a:latin typeface="Cambria"/>
                        <a:ea typeface="Cambria"/>
                        <a:cs typeface="Cambria"/>
                        <a:sym typeface="Cambria"/>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Potential or actual loss less than USD25,000</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Actions not time critical</a:t>
                      </a:r>
                      <a:endParaRPr sz="900" u="none" cap="none" strike="noStrike">
                        <a:latin typeface="Calibri"/>
                        <a:ea typeface="Calibri"/>
                        <a:cs typeface="Calibri"/>
                        <a:sym typeface="Calibri"/>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Minor impact on the business or country</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Watch list issues</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Control weaknesses identified, which could escalate if not brought under control</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Low  reputational risk</a:t>
                      </a:r>
                      <a:endParaRPr sz="900" u="none" cap="none" strike="noStrike">
                        <a:latin typeface="Calibri"/>
                        <a:ea typeface="Calibri"/>
                        <a:cs typeface="Calibri"/>
                        <a:sym typeface="Calibri"/>
                      </a:endParaRPr>
                    </a:p>
                    <a:p>
                      <a:pPr indent="-342900" lvl="0" marL="342900" marR="0" rtl="0" algn="l">
                        <a:lnSpc>
                          <a:spcPct val="115000"/>
                        </a:lnSpc>
                        <a:spcBef>
                          <a:spcPts val="0"/>
                        </a:spcBef>
                        <a:spcAft>
                          <a:spcPts val="0"/>
                        </a:spcAft>
                        <a:buClr>
                          <a:srgbClr val="365F91"/>
                        </a:buClr>
                        <a:buSzPts val="1000"/>
                        <a:buFont typeface="Noto Sans Symbols"/>
                        <a:buChar char="∙"/>
                      </a:pPr>
                      <a:r>
                        <a:rPr lang="en-US" sz="1000" u="none" cap="none" strike="noStrike">
                          <a:solidFill>
                            <a:srgbClr val="365F91"/>
                          </a:solidFill>
                          <a:latin typeface="Calibri"/>
                          <a:ea typeface="Calibri"/>
                          <a:cs typeface="Calibri"/>
                          <a:sym typeface="Calibri"/>
                        </a:rPr>
                        <a:t>Resolution of issues usually at a business level</a:t>
                      </a:r>
                      <a:endParaRPr sz="900" u="none" cap="none" strike="noStrike">
                        <a:latin typeface="Calibri"/>
                        <a:ea typeface="Calibri"/>
                        <a:cs typeface="Calibri"/>
                        <a:sym typeface="Calibri"/>
                      </a:endParaRPr>
                    </a:p>
                  </a:txBody>
                  <a:tcPr marT="0" marB="0" marR="57300" marL="573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22"/>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07" name="Google Shape;407;p22"/>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408" name="Google Shape;408;p22"/>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409" name="Google Shape;409;p22"/>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410" name="Google Shape;410;p22"/>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411" name="Google Shape;411;p22"/>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412" name="Google Shape;412;p22"/>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13" name="Google Shape;413;p22"/>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14" name="Google Shape;414;p22"/>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graphicFrame>
        <p:nvGraphicFramePr>
          <p:cNvPr id="415" name="Google Shape;415;p22"/>
          <p:cNvGraphicFramePr/>
          <p:nvPr/>
        </p:nvGraphicFramePr>
        <p:xfrm>
          <a:off x="2320563" y="1851325"/>
          <a:ext cx="3000000" cy="3000000"/>
        </p:xfrm>
        <a:graphic>
          <a:graphicData uri="http://schemas.openxmlformats.org/drawingml/2006/table">
            <a:tbl>
              <a:tblPr>
                <a:noFill/>
                <a:tableStyleId>{DB6CB98A-9968-4FE4-989E-28DE536C067D}</a:tableStyleId>
              </a:tblPr>
              <a:tblGrid>
                <a:gridCol w="1274225"/>
                <a:gridCol w="6006425"/>
              </a:tblGrid>
              <a:tr h="210450">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Times New Roman"/>
                          <a:ea typeface="Times New Roman"/>
                          <a:cs typeface="Times New Roman"/>
                          <a:sym typeface="Times New Roman"/>
                        </a:rPr>
                        <a:t>Rating System</a:t>
                      </a:r>
                      <a:endParaRPr b="1" sz="1000" u="none" cap="none" strike="noStrike">
                        <a:latin typeface="Times New Roman"/>
                        <a:ea typeface="Times New Roman"/>
                        <a:cs typeface="Times New Roman"/>
                        <a:sym typeface="Times New Roman"/>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Criteria For the Level of Risk</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r h="943550">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p>
                      <a:pPr indent="0" lvl="0" marL="0" marR="0" rtl="0" algn="l">
                        <a:lnSpc>
                          <a:spcPct val="115000"/>
                        </a:lnSpc>
                        <a:spcBef>
                          <a:spcPts val="1000"/>
                        </a:spcBef>
                        <a:spcAft>
                          <a:spcPts val="0"/>
                        </a:spcAft>
                        <a:buNone/>
                      </a:pPr>
                      <a:r>
                        <a:rPr b="1" lang="en-US" sz="1200" u="none" cap="none" strike="noStrike">
                          <a:solidFill>
                            <a:srgbClr val="365F91"/>
                          </a:solidFill>
                          <a:latin typeface="Calibri"/>
                          <a:ea typeface="Calibri"/>
                          <a:cs typeface="Calibri"/>
                          <a:sym typeface="Calibri"/>
                        </a:rPr>
                        <a:t>Extreme Risk</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l">
                        <a:lnSpc>
                          <a:spcPct val="115000"/>
                        </a:lnSpc>
                        <a:spcBef>
                          <a:spcPts val="0"/>
                        </a:spcBef>
                        <a:spcAft>
                          <a:spcPts val="0"/>
                        </a:spcAft>
                        <a:buNone/>
                      </a:pPr>
                      <a:r>
                        <a:rPr lang="en-US" sz="1200" u="none" cap="none" strike="noStrike">
                          <a:solidFill>
                            <a:srgbClr val="365F91"/>
                          </a:solidFill>
                          <a:latin typeface="Calibri"/>
                          <a:ea typeface="Calibri"/>
                          <a:cs typeface="Calibri"/>
                          <a:sym typeface="Calibri"/>
                        </a:rPr>
                        <a:t> </a:t>
                      </a:r>
                      <a:r>
                        <a:rPr i="1" lang="en-US" sz="1200" u="none" cap="none" strike="noStrike">
                          <a:solidFill>
                            <a:srgbClr val="365F91"/>
                          </a:solidFill>
                          <a:latin typeface="Calibri"/>
                          <a:ea typeface="Calibri"/>
                          <a:cs typeface="Calibri"/>
                          <a:sym typeface="Calibri"/>
                        </a:rPr>
                        <a:t>The risk cannot be justified under any circumstances. Where the impact of a risk is considered to be catastrophic then the objective should be to achieve a probability of rare. All catastrophic risks will be submitted to the Bank Executives for review and acceptance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25325">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 </a:t>
                      </a:r>
                      <a:endParaRPr sz="1200" u="none" cap="none" strike="noStrike">
                        <a:latin typeface="Calibri"/>
                        <a:ea typeface="Calibri"/>
                        <a:cs typeface="Calibri"/>
                        <a:sym typeface="Calibri"/>
                      </a:endParaRPr>
                    </a:p>
                    <a:p>
                      <a:pPr indent="0" lvl="0" marL="0" marR="0" rtl="0" algn="l">
                        <a:lnSpc>
                          <a:spcPct val="115000"/>
                        </a:lnSpc>
                        <a:spcBef>
                          <a:spcPts val="300"/>
                        </a:spcBef>
                        <a:spcAft>
                          <a:spcPts val="0"/>
                        </a:spcAft>
                        <a:buNone/>
                      </a:pPr>
                      <a:r>
                        <a:rPr b="1" lang="en-US" sz="1200" u="none" cap="none" strike="noStrike">
                          <a:solidFill>
                            <a:srgbClr val="365F91"/>
                          </a:solidFill>
                          <a:latin typeface="Calibri"/>
                          <a:ea typeface="Calibri"/>
                          <a:cs typeface="Calibri"/>
                          <a:sym typeface="Calibri"/>
                        </a:rPr>
                        <a:t>High Risk</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c>
                  <a:txBody>
                    <a:bodyPr/>
                    <a:lstStyle/>
                    <a:p>
                      <a:pPr indent="0" lvl="0" marL="0" marR="0" rtl="0" algn="l">
                        <a:lnSpc>
                          <a:spcPct val="115000"/>
                        </a:lnSpc>
                        <a:spcBef>
                          <a:spcPts val="0"/>
                        </a:spcBef>
                        <a:spcAft>
                          <a:spcPts val="0"/>
                        </a:spcAft>
                        <a:buNone/>
                      </a:pPr>
                      <a:r>
                        <a:rPr i="1" lang="en-US" sz="1200" u="none" cap="none" strike="noStrike">
                          <a:solidFill>
                            <a:srgbClr val="365F91"/>
                          </a:solidFill>
                          <a:latin typeface="Calibri"/>
                          <a:ea typeface="Calibri"/>
                          <a:cs typeface="Calibri"/>
                          <a:sym typeface="Calibri"/>
                        </a:rPr>
                        <a:t>Further risk reduction may be impractical, but the opportunities and the benefits of the proposed activity outweigh the risks. A residual high risk score will require additional controls to be implemented unless the level of residual risk is approved and accepted at executive level;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57525">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p>
                      <a:pPr indent="0" lvl="0" marL="0" marR="0" rtl="0" algn="l">
                        <a:lnSpc>
                          <a:spcPct val="115000"/>
                        </a:lnSpc>
                        <a:spcBef>
                          <a:spcPts val="1000"/>
                        </a:spcBef>
                        <a:spcAft>
                          <a:spcPts val="0"/>
                        </a:spcAft>
                        <a:buNone/>
                      </a:pPr>
                      <a:r>
                        <a:rPr b="1" lang="en-US" sz="1200" u="none" cap="none" strike="noStrike">
                          <a:solidFill>
                            <a:srgbClr val="365F91"/>
                          </a:solidFill>
                          <a:latin typeface="Calibri"/>
                          <a:ea typeface="Calibri"/>
                          <a:cs typeface="Calibri"/>
                          <a:sym typeface="Calibri"/>
                        </a:rPr>
                        <a:t>Medium Risk</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l">
                        <a:lnSpc>
                          <a:spcPct val="115000"/>
                        </a:lnSpc>
                        <a:spcBef>
                          <a:spcPts val="0"/>
                        </a:spcBef>
                        <a:spcAft>
                          <a:spcPts val="0"/>
                        </a:spcAft>
                        <a:buNone/>
                      </a:pPr>
                      <a:r>
                        <a:rPr i="1" lang="en-US" sz="1200" u="none" cap="none" strike="noStrike">
                          <a:solidFill>
                            <a:srgbClr val="365F91"/>
                          </a:solidFill>
                          <a:latin typeface="Calibri"/>
                          <a:ea typeface="Calibri"/>
                          <a:cs typeface="Calibri"/>
                          <a:sym typeface="Calibri"/>
                        </a:rPr>
                        <a:t>This risk level may be managed through innovative approaches that go beyond the common measures. A medium residual risk score requires additional controls to be implemented unless subject to Executive agreement and acceptance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104575">
                <a:tc>
                  <a:txBody>
                    <a:bodyPr/>
                    <a:lstStyle/>
                    <a:p>
                      <a:pPr indent="0" lvl="0" marL="0" marR="0" rtl="0" algn="l">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 </a:t>
                      </a:r>
                      <a:endParaRPr sz="1100" u="none" cap="none" strike="noStrike">
                        <a:latin typeface="Cambria"/>
                        <a:ea typeface="Cambria"/>
                        <a:cs typeface="Cambria"/>
                        <a:sym typeface="Cambria"/>
                      </a:endParaRPr>
                    </a:p>
                    <a:p>
                      <a:pPr indent="0" lvl="0" marL="0" marR="0" rtl="0" algn="l">
                        <a:lnSpc>
                          <a:spcPct val="115000"/>
                        </a:lnSpc>
                        <a:spcBef>
                          <a:spcPts val="1500"/>
                        </a:spcBef>
                        <a:spcAft>
                          <a:spcPts val="0"/>
                        </a:spcAft>
                        <a:buNone/>
                      </a:pPr>
                      <a:r>
                        <a:rPr b="1" lang="en-US" sz="1200" u="none" cap="none" strike="noStrike">
                          <a:solidFill>
                            <a:srgbClr val="365F91"/>
                          </a:solidFill>
                          <a:latin typeface="Calibri"/>
                          <a:ea typeface="Calibri"/>
                          <a:cs typeface="Calibri"/>
                          <a:sym typeface="Calibri"/>
                        </a:rPr>
                        <a:t>Low Risk</a:t>
                      </a:r>
                      <a:endParaRPr sz="1100" u="none" cap="none" strike="noStrike">
                        <a:latin typeface="Cambria"/>
                        <a:ea typeface="Cambria"/>
                        <a:cs typeface="Cambria"/>
                        <a:sym typeface="Cambria"/>
                      </a:endParaRPr>
                    </a:p>
                    <a:p>
                      <a:pPr indent="0" lvl="0" marL="0" marR="0" rtl="0" algn="l">
                        <a:lnSpc>
                          <a:spcPct val="115000"/>
                        </a:lnSpc>
                        <a:spcBef>
                          <a:spcPts val="300"/>
                        </a:spcBef>
                        <a:spcAft>
                          <a:spcPts val="0"/>
                        </a:spcAft>
                        <a:buNone/>
                      </a:pPr>
                      <a:r>
                        <a:rPr b="1"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339966"/>
                    </a:solidFill>
                  </a:tcPr>
                </a:tc>
                <a:tc>
                  <a:txBody>
                    <a:bodyPr/>
                    <a:lstStyle/>
                    <a:p>
                      <a:pPr indent="0" lvl="0" marL="0" marR="0" rtl="0" algn="l">
                        <a:lnSpc>
                          <a:spcPct val="115000"/>
                        </a:lnSpc>
                        <a:spcBef>
                          <a:spcPts val="0"/>
                        </a:spcBef>
                        <a:spcAft>
                          <a:spcPts val="0"/>
                        </a:spcAft>
                        <a:buNone/>
                      </a:pPr>
                      <a:r>
                        <a:rPr i="1" lang="en-US" sz="1200" u="none" cap="none" strike="noStrike">
                          <a:solidFill>
                            <a:srgbClr val="365F91"/>
                          </a:solidFill>
                          <a:latin typeface="Calibri"/>
                          <a:ea typeface="Calibri"/>
                          <a:cs typeface="Calibri"/>
                          <a:sym typeface="Calibri"/>
                        </a:rPr>
                        <a:t>The risk is acceptable giving that current risk treatments continue, and no other risk controls can be added to reduce risk to acceptable level. A low residual risk score is considered acceptable to the Bank and will require no further action or treatment other than to ensure the relevant controls are operating effectively. Management should review the controls for low risk areas carefully to ensure there is not over control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23"/>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21" name="Google Shape;421;p23"/>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422" name="Google Shape;422;p23"/>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423" name="Google Shape;423;p23"/>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424" name="Google Shape;424;p23"/>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425" name="Google Shape;425;p23"/>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426" name="Google Shape;426;p2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27" name="Google Shape;427;p2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28" name="Google Shape;428;p23"/>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graphicFrame>
        <p:nvGraphicFramePr>
          <p:cNvPr id="429" name="Google Shape;429;p23"/>
          <p:cNvGraphicFramePr/>
          <p:nvPr/>
        </p:nvGraphicFramePr>
        <p:xfrm>
          <a:off x="1828800" y="1798233"/>
          <a:ext cx="3000000" cy="3000000"/>
        </p:xfrm>
        <a:graphic>
          <a:graphicData uri="http://schemas.openxmlformats.org/drawingml/2006/table">
            <a:tbl>
              <a:tblPr>
                <a:noFill/>
                <a:tableStyleId>{DB6CB98A-9968-4FE4-989E-28DE536C067D}</a:tableStyleId>
              </a:tblPr>
              <a:tblGrid>
                <a:gridCol w="3115950"/>
                <a:gridCol w="1019050"/>
                <a:gridCol w="1019050"/>
                <a:gridCol w="1018250"/>
                <a:gridCol w="1018250"/>
                <a:gridCol w="1018250"/>
                <a:gridCol w="423350"/>
              </a:tblGrid>
              <a:tr h="488675">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LIKELIHOOD</a:t>
                      </a:r>
                      <a:endParaRPr sz="1100" u="none" cap="none" strike="noStrike">
                        <a:latin typeface="Cambria"/>
                        <a:ea typeface="Cambria"/>
                        <a:cs typeface="Cambria"/>
                        <a:sym typeface="Cambria"/>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CCCCC"/>
                    </a:solidFill>
                  </a:tcPr>
                </a:tc>
                <a:tc gridSpan="6">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LEVEL OF RISK - RISK SCORE</a:t>
                      </a:r>
                      <a:endParaRPr sz="1100" u="none" cap="none" strike="noStrike">
                        <a:latin typeface="Calibri"/>
                        <a:ea typeface="Calibri"/>
                        <a:cs typeface="Calibri"/>
                        <a:sym typeface="Calibri"/>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6E6E6"/>
                    </a:solidFill>
                  </a:tcPr>
                </a:tc>
                <a:tc hMerge="1"/>
                <a:tc hMerge="1"/>
                <a:tc hMerge="1"/>
                <a:tc hMerge="1"/>
                <a:tc hMerge="1"/>
              </a:tr>
              <a:tr h="350275">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6</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0E0E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r>
              <a:tr h="350275">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5</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0E0E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r>
              <a:tr h="350275">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4</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0E0E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r>
              <a:tr h="549325">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3</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0E0E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33996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r>
              <a:tr h="350275">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2</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0E0E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33996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33996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solidFill>
                  </a:tcPr>
                </a:tc>
              </a:tr>
              <a:tr h="529125">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1</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0E0E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33996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33996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33996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M</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36C0A"/>
                    </a:solidFill>
                  </a:tcPr>
                </a:tc>
              </a:tr>
              <a:tr h="428000">
                <a:tc rowSpan="2">
                  <a:txBody>
                    <a:bodyPr/>
                    <a:lstStyle/>
                    <a:p>
                      <a:pPr indent="0" lvl="0" marL="0" marR="0" rtl="0" algn="l">
                        <a:lnSpc>
                          <a:spcPct val="115000"/>
                        </a:lnSpc>
                        <a:spcBef>
                          <a:spcPts val="0"/>
                        </a:spcBef>
                        <a:spcAft>
                          <a:spcPts val="0"/>
                        </a:spcAft>
                        <a:buNone/>
                      </a:pPr>
                      <a:r>
                        <a:rPr lang="en-US" sz="1200" u="none" cap="none" strike="noStrike">
                          <a:solidFill>
                            <a:srgbClr val="365F91"/>
                          </a:solidFill>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3B3B3"/>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1</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6E6E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2</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6E6E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3</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6E6E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4</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6E6E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5</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6E6E6"/>
                    </a:solidFill>
                  </a:tcPr>
                </a:tc>
                <a:tc>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6</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6E6E6"/>
                    </a:solidFill>
                  </a:tcPr>
                </a:tc>
              </a:tr>
              <a:tr h="350275">
                <a:tc vMerge="1"/>
                <a:tc gridSpan="6">
                  <a:txBody>
                    <a:bodyPr/>
                    <a:lstStyle/>
                    <a:p>
                      <a:pPr indent="0" lvl="0" marL="0" marR="0" rtl="0" algn="ctr">
                        <a:lnSpc>
                          <a:spcPct val="115000"/>
                        </a:lnSpc>
                        <a:spcBef>
                          <a:spcPts val="0"/>
                        </a:spcBef>
                        <a:spcAft>
                          <a:spcPts val="0"/>
                        </a:spcAft>
                        <a:buNone/>
                      </a:pPr>
                      <a:r>
                        <a:rPr b="1" lang="en-US" sz="1200" u="none" cap="none" strike="noStrike">
                          <a:solidFill>
                            <a:srgbClr val="365F91"/>
                          </a:solidFill>
                          <a:latin typeface="Calibri"/>
                          <a:ea typeface="Calibri"/>
                          <a:cs typeface="Calibri"/>
                          <a:sym typeface="Calibri"/>
                        </a:rPr>
                        <a:t>IMPACT</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CCCCC"/>
                    </a:solidFill>
                  </a:tcPr>
                </a:tc>
                <a:tc hMerge="1"/>
                <a:tc hMerge="1"/>
                <a:tc hMerge="1"/>
                <a:tc hMerge="1"/>
                <a:tc hMerge="1"/>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24"/>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35" name="Google Shape;435;p24"/>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436" name="Google Shape;436;p24"/>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437" name="Google Shape;437;p24"/>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438" name="Google Shape;438;p24"/>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439" name="Google Shape;439;p24"/>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440" name="Google Shape;440;p2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41" name="Google Shape;441;p2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42" name="Google Shape;442;p24"/>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443" name="Google Shape;443;p24"/>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capacity:</a:t>
            </a:r>
            <a:endParaRPr/>
          </a:p>
        </p:txBody>
      </p:sp>
      <p:sp>
        <p:nvSpPr>
          <p:cNvPr id="444" name="Google Shape;444;p24"/>
          <p:cNvSpPr txBox="1"/>
          <p:nvPr/>
        </p:nvSpPr>
        <p:spPr>
          <a:xfrm>
            <a:off x="687472" y="2098267"/>
            <a:ext cx="10590128" cy="2308324"/>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Overall, the organization will have a </a:t>
            </a:r>
            <a:r>
              <a:rPr b="1" lang="en-US" sz="2400" u="sng">
                <a:solidFill>
                  <a:srgbClr val="000000"/>
                </a:solidFill>
                <a:latin typeface="Times New Roman"/>
                <a:ea typeface="Times New Roman"/>
                <a:cs typeface="Times New Roman"/>
                <a:sym typeface="Times New Roman"/>
              </a:rPr>
              <a:t>total risk exposure. </a:t>
            </a:r>
            <a:r>
              <a:rPr lang="en-US" sz="2400">
                <a:solidFill>
                  <a:srgbClr val="000000"/>
                </a:solidFill>
                <a:latin typeface="Times New Roman"/>
                <a:ea typeface="Times New Roman"/>
                <a:cs typeface="Times New Roman"/>
                <a:sym typeface="Times New Roman"/>
              </a:rPr>
              <a:t>This is the sum of the total risk that the organization has taken in these three categories.</a:t>
            </a:r>
            <a:endParaRPr/>
          </a:p>
          <a:p>
            <a:pPr indent="-190500" lvl="0" marL="34290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There will also be </a:t>
            </a:r>
            <a:r>
              <a:rPr b="1" lang="en-US" sz="2400" u="sng">
                <a:solidFill>
                  <a:srgbClr val="000000"/>
                </a:solidFill>
                <a:latin typeface="Times New Roman"/>
                <a:ea typeface="Times New Roman"/>
                <a:cs typeface="Times New Roman"/>
                <a:sym typeface="Times New Roman"/>
              </a:rPr>
              <a:t>compliance risks, </a:t>
            </a:r>
            <a:r>
              <a:rPr lang="en-US" sz="2400">
                <a:solidFill>
                  <a:srgbClr val="000000"/>
                </a:solidFill>
                <a:latin typeface="Times New Roman"/>
                <a:ea typeface="Times New Roman"/>
                <a:cs typeface="Times New Roman"/>
                <a:sym typeface="Times New Roman"/>
              </a:rPr>
              <a:t>but most organizations seek to </a:t>
            </a:r>
            <a:r>
              <a:rPr b="1" lang="en-US" sz="2400" u="sng">
                <a:solidFill>
                  <a:srgbClr val="000000"/>
                </a:solidFill>
                <a:latin typeface="Times New Roman"/>
                <a:ea typeface="Times New Roman"/>
                <a:cs typeface="Times New Roman"/>
                <a:sym typeface="Times New Roman"/>
              </a:rPr>
              <a:t>minimize compliance risks </a:t>
            </a:r>
            <a:r>
              <a:rPr lang="en-US" sz="2400">
                <a:solidFill>
                  <a:srgbClr val="000000"/>
                </a:solidFill>
                <a:latin typeface="Times New Roman"/>
                <a:ea typeface="Times New Roman"/>
                <a:cs typeface="Times New Roman"/>
                <a:sym typeface="Times New Roman"/>
              </a:rPr>
              <a:t>and have the necessary </a:t>
            </a:r>
            <a:r>
              <a:rPr b="1" lang="en-US" sz="2400" u="sng">
                <a:solidFill>
                  <a:srgbClr val="000000"/>
                </a:solidFill>
                <a:latin typeface="Times New Roman"/>
                <a:ea typeface="Times New Roman"/>
                <a:cs typeface="Times New Roman"/>
                <a:sym typeface="Times New Roman"/>
              </a:rPr>
              <a:t>compliance controls embedded into core processes.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25"/>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50" name="Google Shape;450;p25"/>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451" name="Google Shape;451;p25"/>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452" name="Google Shape;452;p25"/>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453" name="Google Shape;453;p25"/>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454" name="Google Shape;454;p25"/>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455" name="Google Shape;455;p2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56" name="Google Shape;456;p2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57" name="Google Shape;457;p25"/>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458" name="Google Shape;458;p25"/>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capacity:</a:t>
            </a:r>
            <a:endParaRPr/>
          </a:p>
        </p:txBody>
      </p:sp>
      <p:sp>
        <p:nvSpPr>
          <p:cNvPr id="459" name="Google Shape;459;p25"/>
          <p:cNvSpPr txBox="1"/>
          <p:nvPr/>
        </p:nvSpPr>
        <p:spPr>
          <a:xfrm>
            <a:off x="761132" y="2086258"/>
            <a:ext cx="10516467" cy="3785652"/>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b="1" lang="en-US" sz="2400">
                <a:solidFill>
                  <a:srgbClr val="000000"/>
                </a:solidFill>
                <a:latin typeface="Times New Roman"/>
                <a:ea typeface="Times New Roman"/>
                <a:cs typeface="Times New Roman"/>
                <a:sym typeface="Times New Roman"/>
              </a:rPr>
              <a:t>Risk exposure </a:t>
            </a:r>
            <a:r>
              <a:rPr lang="en-US" sz="2400">
                <a:solidFill>
                  <a:srgbClr val="000000"/>
                </a:solidFill>
                <a:latin typeface="Times New Roman"/>
                <a:ea typeface="Times New Roman"/>
                <a:cs typeface="Times New Roman"/>
                <a:sym typeface="Times New Roman"/>
              </a:rPr>
              <a:t>is the </a:t>
            </a:r>
            <a:r>
              <a:rPr b="1" lang="en-US" sz="2400" u="sng">
                <a:solidFill>
                  <a:srgbClr val="000000"/>
                </a:solidFill>
                <a:latin typeface="Times New Roman"/>
                <a:ea typeface="Times New Roman"/>
                <a:cs typeface="Times New Roman"/>
                <a:sym typeface="Times New Roman"/>
              </a:rPr>
              <a:t>actual risk that the organization is taking</a:t>
            </a:r>
            <a:r>
              <a:rPr lang="en-US" sz="2400">
                <a:solidFill>
                  <a:srgbClr val="000000"/>
                </a:solidFill>
                <a:latin typeface="Times New Roman"/>
                <a:ea typeface="Times New Roman"/>
                <a:cs typeface="Times New Roman"/>
                <a:sym typeface="Times New Roman"/>
              </a:rPr>
              <a:t> and this </a:t>
            </a:r>
            <a:r>
              <a:rPr b="1" lang="en-US" sz="2400" u="sng">
                <a:solidFill>
                  <a:srgbClr val="000000"/>
                </a:solidFill>
                <a:latin typeface="Times New Roman"/>
                <a:ea typeface="Times New Roman"/>
                <a:cs typeface="Times New Roman"/>
                <a:sym typeface="Times New Roman"/>
              </a:rPr>
              <a:t>may not be the same as the risk appetite </a:t>
            </a:r>
            <a:r>
              <a:rPr lang="en-US" sz="2400">
                <a:solidFill>
                  <a:srgbClr val="000000"/>
                </a:solidFill>
                <a:latin typeface="Times New Roman"/>
                <a:ea typeface="Times New Roman"/>
                <a:cs typeface="Times New Roman"/>
                <a:sym typeface="Times New Roman"/>
              </a:rPr>
              <a:t>that the board believes is appropriate for the organization.</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There is also another important measure of risk, and that is </a:t>
            </a:r>
            <a:r>
              <a:rPr b="1" lang="en-US" sz="2400" u="sng">
                <a:solidFill>
                  <a:srgbClr val="000000"/>
                </a:solidFill>
                <a:latin typeface="Times New Roman"/>
                <a:ea typeface="Times New Roman"/>
                <a:cs typeface="Times New Roman"/>
                <a:sym typeface="Times New Roman"/>
              </a:rPr>
              <a:t>the risk capacity </a:t>
            </a:r>
            <a:r>
              <a:rPr lang="en-US" sz="2400">
                <a:solidFill>
                  <a:srgbClr val="000000"/>
                </a:solidFill>
                <a:latin typeface="Times New Roman"/>
                <a:ea typeface="Times New Roman"/>
                <a:cs typeface="Times New Roman"/>
                <a:sym typeface="Times New Roman"/>
              </a:rPr>
              <a:t>of the organization. This is a measure </a:t>
            </a:r>
            <a:r>
              <a:rPr b="1" lang="en-US" sz="2400" u="sng">
                <a:solidFill>
                  <a:srgbClr val="000000"/>
                </a:solidFill>
                <a:latin typeface="Times New Roman"/>
                <a:ea typeface="Times New Roman"/>
                <a:cs typeface="Times New Roman"/>
                <a:sym typeface="Times New Roman"/>
              </a:rPr>
              <a:t>of how much risk the organization should take or can afford to take</a:t>
            </a:r>
            <a:r>
              <a:rPr lang="en-US" sz="2400">
                <a:solidFill>
                  <a:srgbClr val="000000"/>
                </a:solidFill>
                <a:latin typeface="Times New Roman"/>
                <a:ea typeface="Times New Roman"/>
                <a:cs typeface="Times New Roman"/>
                <a:sym typeface="Times New Roman"/>
              </a:rPr>
              <a: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All of these ways of analyzing risk should be </a:t>
            </a:r>
            <a:r>
              <a:rPr b="1" lang="en-US" sz="2400" u="sng">
                <a:solidFill>
                  <a:srgbClr val="000000"/>
                </a:solidFill>
                <a:latin typeface="Times New Roman"/>
                <a:ea typeface="Times New Roman"/>
                <a:cs typeface="Times New Roman"/>
                <a:sym typeface="Times New Roman"/>
              </a:rPr>
              <a:t>compatible with the attitude </a:t>
            </a:r>
            <a:r>
              <a:rPr lang="en-US" sz="2400">
                <a:solidFill>
                  <a:srgbClr val="000000"/>
                </a:solidFill>
                <a:latin typeface="Times New Roman"/>
                <a:ea typeface="Times New Roman"/>
                <a:cs typeface="Times New Roman"/>
                <a:sym typeface="Times New Roman"/>
              </a:rPr>
              <a:t>of the organization to risk.</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26"/>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65" name="Google Shape;465;p26"/>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466" name="Google Shape;466;p26"/>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467" name="Google Shape;467;p26"/>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468" name="Google Shape;468;p26"/>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469" name="Google Shape;469;p26"/>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470" name="Google Shape;470;p2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71" name="Google Shape;471;p2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72" name="Google Shape;472;p26"/>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473" name="Google Shape;473;p26"/>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capacity:</a:t>
            </a:r>
            <a:endParaRPr/>
          </a:p>
        </p:txBody>
      </p:sp>
      <p:sp>
        <p:nvSpPr>
          <p:cNvPr id="474" name="Google Shape;474;p26"/>
          <p:cNvSpPr txBox="1"/>
          <p:nvPr/>
        </p:nvSpPr>
        <p:spPr>
          <a:xfrm>
            <a:off x="778339" y="2383096"/>
            <a:ext cx="10635322" cy="2677656"/>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The risk appetite </a:t>
            </a:r>
            <a:r>
              <a:rPr lang="en-US" sz="2400">
                <a:solidFill>
                  <a:srgbClr val="000000"/>
                </a:solidFill>
                <a:latin typeface="Times New Roman"/>
                <a:ea typeface="Times New Roman"/>
                <a:cs typeface="Times New Roman"/>
                <a:sym typeface="Times New Roman"/>
              </a:rPr>
              <a:t>of the board should be </a:t>
            </a:r>
            <a:r>
              <a:rPr b="1" lang="en-US" sz="2400" u="sng">
                <a:solidFill>
                  <a:srgbClr val="000000"/>
                </a:solidFill>
                <a:latin typeface="Times New Roman"/>
                <a:ea typeface="Times New Roman"/>
                <a:cs typeface="Times New Roman"/>
                <a:sym typeface="Times New Roman"/>
              </a:rPr>
              <a:t>within the risk capacity </a:t>
            </a:r>
            <a:r>
              <a:rPr lang="en-US" sz="2400">
                <a:solidFill>
                  <a:srgbClr val="000000"/>
                </a:solidFill>
                <a:latin typeface="Times New Roman"/>
                <a:ea typeface="Times New Roman"/>
                <a:cs typeface="Times New Roman"/>
                <a:sym typeface="Times New Roman"/>
              </a:rPr>
              <a:t>of the organization and </a:t>
            </a:r>
            <a:r>
              <a:rPr b="1" lang="en-US" sz="2400" u="sng">
                <a:solidFill>
                  <a:srgbClr val="000000"/>
                </a:solidFill>
                <a:latin typeface="Times New Roman"/>
                <a:ea typeface="Times New Roman"/>
                <a:cs typeface="Times New Roman"/>
                <a:sym typeface="Times New Roman"/>
              </a:rPr>
              <a:t>greater than or equal to the actual risk exposure </a:t>
            </a:r>
            <a:r>
              <a:rPr lang="en-US" sz="2400">
                <a:solidFill>
                  <a:srgbClr val="000000"/>
                </a:solidFill>
                <a:latin typeface="Times New Roman"/>
                <a:ea typeface="Times New Roman"/>
                <a:cs typeface="Times New Roman"/>
                <a:sym typeface="Times New Roman"/>
              </a:rPr>
              <a:t>that the organization faces.</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Example</a:t>
            </a:r>
            <a:r>
              <a:rPr lang="en-US" sz="2400">
                <a:solidFill>
                  <a:srgbClr val="000000"/>
                </a:solidFill>
                <a:latin typeface="Times New Roman"/>
                <a:ea typeface="Times New Roman"/>
                <a:cs typeface="Times New Roman"/>
                <a:sym typeface="Times New Roman"/>
              </a:rPr>
              <a:t>: </a:t>
            </a:r>
            <a:r>
              <a:rPr i="1" lang="en-US" sz="2400" u="sng">
                <a:solidFill>
                  <a:srgbClr val="000000"/>
                </a:solidFill>
                <a:latin typeface="Times New Roman"/>
                <a:ea typeface="Times New Roman"/>
                <a:cs typeface="Times New Roman"/>
                <a:sym typeface="Times New Roman"/>
              </a:rPr>
              <a:t>A contributing factor to the global financial crisis was that certain financial institutions were exposed to a level of risk beyond the risk-bearing capacity of those organizations</a:t>
            </a:r>
            <a:r>
              <a:rPr i="1" lang="en-US" sz="2400">
                <a:solidFill>
                  <a:srgbClr val="000000"/>
                </a:solidFill>
                <a:latin typeface="Times New Roman"/>
                <a:ea typeface="Times New Roman"/>
                <a:cs typeface="Times New Roman"/>
                <a:sym typeface="Times New Roman"/>
              </a:rPr>
              <a: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sp>
        <p:nvSpPr>
          <p:cNvPr id="479" name="Google Shape;479;p27"/>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80" name="Google Shape;480;p27"/>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481" name="Google Shape;481;p27"/>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482" name="Google Shape;482;p27"/>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483" name="Google Shape;483;p27"/>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484" name="Google Shape;484;p27"/>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485" name="Google Shape;485;p27"/>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86" name="Google Shape;486;p27"/>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487" name="Google Shape;487;p27"/>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488" name="Google Shape;488;p27"/>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capacity:</a:t>
            </a:r>
            <a:endParaRPr/>
          </a:p>
        </p:txBody>
      </p:sp>
      <p:sp>
        <p:nvSpPr>
          <p:cNvPr id="489" name="Google Shape;489;p27"/>
          <p:cNvSpPr txBox="1"/>
          <p:nvPr/>
        </p:nvSpPr>
        <p:spPr>
          <a:xfrm>
            <a:off x="778339" y="2098267"/>
            <a:ext cx="10499261" cy="3416320"/>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It would be </a:t>
            </a:r>
            <a:r>
              <a:rPr b="1" lang="en-US" sz="2400" u="sng">
                <a:solidFill>
                  <a:srgbClr val="000000"/>
                </a:solidFill>
                <a:latin typeface="Times New Roman"/>
                <a:ea typeface="Times New Roman"/>
                <a:cs typeface="Times New Roman"/>
                <a:sym typeface="Times New Roman"/>
              </a:rPr>
              <a:t>inappropriate</a:t>
            </a:r>
            <a:r>
              <a:rPr lang="en-US" sz="2400">
                <a:solidFill>
                  <a:srgbClr val="000000"/>
                </a:solidFill>
                <a:latin typeface="Times New Roman"/>
                <a:ea typeface="Times New Roman"/>
                <a:cs typeface="Times New Roman"/>
                <a:sym typeface="Times New Roman"/>
              </a:rPr>
              <a:t> for an </a:t>
            </a:r>
            <a:r>
              <a:rPr b="1" lang="en-US" sz="2400" u="sng">
                <a:solidFill>
                  <a:srgbClr val="000000"/>
                </a:solidFill>
                <a:latin typeface="Times New Roman"/>
                <a:ea typeface="Times New Roman"/>
                <a:cs typeface="Times New Roman"/>
                <a:sym typeface="Times New Roman"/>
              </a:rPr>
              <a:t>organization to embark </a:t>
            </a:r>
            <a:r>
              <a:rPr lang="en-US" sz="2400">
                <a:solidFill>
                  <a:srgbClr val="000000"/>
                </a:solidFill>
                <a:latin typeface="Times New Roman"/>
                <a:ea typeface="Times New Roman"/>
                <a:cs typeface="Times New Roman"/>
                <a:sym typeface="Times New Roman"/>
              </a:rPr>
              <a:t>on a project that could </a:t>
            </a:r>
            <a:r>
              <a:rPr b="1" lang="en-US" sz="2400" u="sng">
                <a:solidFill>
                  <a:srgbClr val="000000"/>
                </a:solidFill>
                <a:latin typeface="Times New Roman"/>
                <a:ea typeface="Times New Roman"/>
                <a:cs typeface="Times New Roman"/>
                <a:sym typeface="Times New Roman"/>
              </a:rPr>
              <a:t>exhaust all of its resources</a:t>
            </a:r>
            <a:r>
              <a:rPr lang="en-US" sz="2400">
                <a:solidFill>
                  <a:srgbClr val="000000"/>
                </a:solidFill>
                <a:latin typeface="Times New Roman"/>
                <a:ea typeface="Times New Roman"/>
                <a:cs typeface="Times New Roman"/>
                <a:sym typeface="Times New Roman"/>
              </a:rPr>
              <a: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a:t>
            </a:r>
            <a:r>
              <a:rPr b="1" lang="en-US" sz="2400" u="sng">
                <a:solidFill>
                  <a:srgbClr val="000000"/>
                </a:solidFill>
                <a:latin typeface="Times New Roman"/>
                <a:ea typeface="Times New Roman"/>
                <a:cs typeface="Times New Roman"/>
                <a:sym typeface="Times New Roman"/>
              </a:rPr>
              <a:t>The capacity of the organization </a:t>
            </a:r>
            <a:r>
              <a:rPr lang="en-US" sz="2400">
                <a:solidFill>
                  <a:srgbClr val="000000"/>
                </a:solidFill>
                <a:latin typeface="Times New Roman"/>
                <a:ea typeface="Times New Roman"/>
                <a:cs typeface="Times New Roman"/>
                <a:sym typeface="Times New Roman"/>
              </a:rPr>
              <a:t>to accept risk will depend on </a:t>
            </a:r>
            <a:r>
              <a:rPr b="1" lang="en-US" sz="2400" u="sng">
                <a:solidFill>
                  <a:srgbClr val="000000"/>
                </a:solidFill>
                <a:latin typeface="Times New Roman"/>
                <a:ea typeface="Times New Roman"/>
                <a:cs typeface="Times New Roman"/>
                <a:sym typeface="Times New Roman"/>
              </a:rPr>
              <a:t>its financial strength, the robustness of its infrastructure, the strength of its reputation and brands and the competitive nature</a:t>
            </a:r>
            <a:r>
              <a:rPr lang="en-US" sz="2400">
                <a:solidFill>
                  <a:srgbClr val="000000"/>
                </a:solidFill>
                <a:latin typeface="Times New Roman"/>
                <a:ea typeface="Times New Roman"/>
                <a:cs typeface="Times New Roman"/>
                <a:sym typeface="Times New Roman"/>
              </a:rPr>
              <a:t> of the marketplace in which it operates.</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The more </a:t>
            </a:r>
            <a:r>
              <a:rPr b="1" lang="en-US" sz="2400" u="sng">
                <a:solidFill>
                  <a:srgbClr val="000000"/>
                </a:solidFill>
                <a:latin typeface="Times New Roman"/>
                <a:ea typeface="Times New Roman"/>
                <a:cs typeface="Times New Roman"/>
                <a:sym typeface="Times New Roman"/>
              </a:rPr>
              <a:t>rapidly the marketplace </a:t>
            </a:r>
            <a:r>
              <a:rPr lang="en-US" sz="2400">
                <a:solidFill>
                  <a:srgbClr val="000000"/>
                </a:solidFill>
                <a:latin typeface="Times New Roman"/>
                <a:ea typeface="Times New Roman"/>
                <a:cs typeface="Times New Roman"/>
                <a:sym typeface="Times New Roman"/>
              </a:rPr>
              <a:t>is changing, </a:t>
            </a:r>
            <a:r>
              <a:rPr b="1" lang="en-US" sz="2400" u="sng">
                <a:solidFill>
                  <a:srgbClr val="000000"/>
                </a:solidFill>
                <a:latin typeface="Times New Roman"/>
                <a:ea typeface="Times New Roman"/>
                <a:cs typeface="Times New Roman"/>
                <a:sym typeface="Times New Roman"/>
              </a:rPr>
              <a:t>the greater capacity for risk the organization is required to have available</a:t>
            </a:r>
            <a:r>
              <a:rPr lang="en-US" sz="2400">
                <a:solidFill>
                  <a:srgbClr val="000000"/>
                </a:solidFill>
                <a:latin typeface="Times New Roman"/>
                <a:ea typeface="Times New Roman"/>
                <a:cs typeface="Times New Roman"/>
                <a:sym typeface="Times New Roman"/>
              </a:rPr>
              <a:t>.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28"/>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95" name="Google Shape;495;p28"/>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496" name="Google Shape;496;p28"/>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497" name="Google Shape;497;p28"/>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498" name="Google Shape;498;p28"/>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499" name="Google Shape;499;p28"/>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500" name="Google Shape;500;p28"/>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01" name="Google Shape;501;p28"/>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02" name="Google Shape;502;p28"/>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503" name="Google Shape;503;p28"/>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capacity:</a:t>
            </a:r>
            <a:endParaRPr/>
          </a:p>
        </p:txBody>
      </p:sp>
      <p:sp>
        <p:nvSpPr>
          <p:cNvPr id="504" name="Google Shape;504;p28"/>
          <p:cNvSpPr txBox="1"/>
          <p:nvPr/>
        </p:nvSpPr>
        <p:spPr>
          <a:xfrm>
            <a:off x="778339" y="2145445"/>
            <a:ext cx="10589978" cy="3477875"/>
          </a:xfrm>
          <a:prstGeom prst="rect">
            <a:avLst/>
          </a:prstGeom>
          <a:solidFill>
            <a:srgbClr val="FFFFFF"/>
          </a:solid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C00000"/>
              </a:buClr>
              <a:buSzPts val="2000"/>
              <a:buFont typeface="Noto Sans Symbols"/>
              <a:buChar char="▪"/>
            </a:pPr>
            <a:r>
              <a:rPr b="1" i="0" lang="en-US" sz="2000" u="sng" cap="none" strike="noStrike">
                <a:solidFill>
                  <a:srgbClr val="C00000"/>
                </a:solidFill>
                <a:latin typeface="Times New Roman"/>
                <a:ea typeface="Times New Roman"/>
                <a:cs typeface="Times New Roman"/>
                <a:sym typeface="Times New Roman"/>
              </a:rPr>
              <a:t>Example</a:t>
            </a:r>
            <a:r>
              <a:rPr b="0" i="0" lang="en-US" sz="2000" u="none" cap="none" strike="noStrike">
                <a:solidFill>
                  <a:srgbClr val="C00000"/>
                </a:solidFill>
                <a:latin typeface="Times New Roman"/>
                <a:ea typeface="Times New Roman"/>
                <a:cs typeface="Times New Roman"/>
                <a:sym typeface="Times New Roman"/>
              </a:rPr>
              <a:t>, </a:t>
            </a:r>
            <a:endParaRPr/>
          </a:p>
          <a:p>
            <a:pPr indent="-342900" lvl="0" marL="342900" marR="0" rtl="0" algn="just">
              <a:lnSpc>
                <a:spcPct val="100000"/>
              </a:lnSpc>
              <a:spcBef>
                <a:spcPts val="0"/>
              </a:spcBef>
              <a:spcAft>
                <a:spcPts val="0"/>
              </a:spcAft>
              <a:buClr>
                <a:srgbClr val="000000"/>
              </a:buClr>
              <a:buSzPts val="2000"/>
              <a:buFont typeface="Noto Sans Symbols"/>
              <a:buChar char="⮚"/>
            </a:pPr>
            <a:r>
              <a:rPr b="0" i="1" lang="en-US" sz="2000" u="none" cap="none" strike="noStrike">
                <a:solidFill>
                  <a:srgbClr val="000000"/>
                </a:solidFill>
                <a:latin typeface="Times New Roman"/>
                <a:ea typeface="Times New Roman"/>
                <a:cs typeface="Times New Roman"/>
                <a:sym typeface="Times New Roman"/>
              </a:rPr>
              <a:t>If an organization is facing a significant change in technology, the strategic options may be limited. Consider an organization that is involved in the manufacture of DVD players when it becomes obvious that streaming technology is taking over.</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0" i="1" sz="2000" u="none" cap="none" strike="noStrike">
              <a:solidFill>
                <a:srgbClr val="000000"/>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rgbClr val="000000"/>
              </a:buClr>
              <a:buSzPts val="2000"/>
              <a:buFont typeface="Noto Sans Symbols"/>
              <a:buChar char="⮚"/>
            </a:pPr>
            <a:r>
              <a:rPr b="0" i="1" lang="en-US" sz="2000" u="none" cap="none" strike="noStrike">
                <a:solidFill>
                  <a:srgbClr val="000000"/>
                </a:solidFill>
                <a:latin typeface="Times New Roman"/>
                <a:ea typeface="Times New Roman"/>
                <a:cs typeface="Times New Roman"/>
                <a:sym typeface="Times New Roman"/>
              </a:rPr>
              <a:t> The organization will be faced with a significant risk related to the change in technology and will need to develop a new business model.</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0" i="1" sz="2000" u="none" cap="none" strike="noStrike">
              <a:solidFill>
                <a:srgbClr val="000000"/>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rgbClr val="000000"/>
              </a:buClr>
              <a:buSzPts val="2000"/>
              <a:buFont typeface="Noto Sans Symbols"/>
              <a:buChar char="⮚"/>
            </a:pPr>
            <a:r>
              <a:rPr b="0" i="1" lang="en-US" sz="2000" u="none" cap="none" strike="noStrike">
                <a:solidFill>
                  <a:srgbClr val="000000"/>
                </a:solidFill>
                <a:latin typeface="Times New Roman"/>
                <a:ea typeface="Times New Roman"/>
                <a:cs typeface="Times New Roman"/>
                <a:sym typeface="Times New Roman"/>
              </a:rPr>
              <a:t> It will have to acquire new production equipment, new skills and new distribution patterns. It may be that the transfer to the new technology and the risks that it involves are outside the resources and risk capacity of the organization.</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29"/>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10" name="Google Shape;510;p29"/>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511" name="Google Shape;511;p29"/>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512" name="Google Shape;512;p29"/>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513" name="Google Shape;513;p29"/>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514" name="Google Shape;514;p29"/>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515" name="Google Shape;515;p29"/>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16" name="Google Shape;516;p29"/>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17" name="Google Shape;517;p29"/>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518" name="Google Shape;518;p29"/>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capacity:</a:t>
            </a:r>
            <a:endParaRPr/>
          </a:p>
        </p:txBody>
      </p:sp>
      <p:sp>
        <p:nvSpPr>
          <p:cNvPr id="519" name="Google Shape;519;p29"/>
          <p:cNvSpPr txBox="1"/>
          <p:nvPr/>
        </p:nvSpPr>
        <p:spPr>
          <a:xfrm>
            <a:off x="778339" y="2220082"/>
            <a:ext cx="10499261" cy="3477875"/>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0000"/>
              </a:buClr>
              <a:buSzPts val="2000"/>
              <a:buFont typeface="Calibri"/>
              <a:buNone/>
            </a:pPr>
            <a:r>
              <a:rPr b="1" i="0" lang="en-US" sz="2000" u="sng" cap="none" strike="noStrike">
                <a:solidFill>
                  <a:srgbClr val="FF0000"/>
                </a:solidFill>
                <a:latin typeface="Calibri"/>
                <a:ea typeface="Calibri"/>
                <a:cs typeface="Calibri"/>
                <a:sym typeface="Calibri"/>
              </a:rPr>
              <a:t>Risk Capacity of a bank</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Risk capacity is the level of risk the bank considers itself capable of absorbing, based on its earnings power, without damage to its dividend paying ability, its strategic plans and, ultimately, its reputation and ongoing business viability. It is based on a combination of budgeted, forecast and historical revenues and costs, adjusted for variable compensation, dividends and related taxes.</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Risk exposure is an estimate of potential loss based on current and prospective risk positions across major risk categories – primary risks, operational risk and business risk.</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It builds as far as possible on the statistical loss measures used in the day-to-day operating controls. Correlations are taken into account when aggregating potential losses from risk positions in various risk categories to obtain an overall estimate of the risk exposure.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sp>
        <p:nvSpPr>
          <p:cNvPr id="524" name="Google Shape;524;p30"/>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25" name="Google Shape;525;p30"/>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526" name="Google Shape;526;p30"/>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527" name="Google Shape;527;p30"/>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528" name="Google Shape;528;p30"/>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529" name="Google Shape;529;p30"/>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530" name="Google Shape;530;p30"/>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31" name="Google Shape;531;p30"/>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32" name="Google Shape;532;p30"/>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Risk analysis and evaluation</a:t>
            </a:r>
            <a:endParaRPr sz="3200">
              <a:solidFill>
                <a:srgbClr val="FFFFFF"/>
              </a:solidFill>
              <a:latin typeface="Times New Roman"/>
              <a:ea typeface="Times New Roman"/>
              <a:cs typeface="Times New Roman"/>
              <a:sym typeface="Times New Roman"/>
            </a:endParaRPr>
          </a:p>
        </p:txBody>
      </p:sp>
      <p:sp>
        <p:nvSpPr>
          <p:cNvPr id="533" name="Google Shape;533;p30"/>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capacity:</a:t>
            </a:r>
            <a:endParaRPr/>
          </a:p>
        </p:txBody>
      </p:sp>
      <p:sp>
        <p:nvSpPr>
          <p:cNvPr id="534" name="Google Shape;534;p30"/>
          <p:cNvSpPr txBox="1"/>
          <p:nvPr/>
        </p:nvSpPr>
        <p:spPr>
          <a:xfrm>
            <a:off x="746997" y="2250835"/>
            <a:ext cx="10607138" cy="3170099"/>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0000"/>
              </a:buClr>
              <a:buSzPts val="2000"/>
              <a:buFont typeface="Calibri"/>
              <a:buNone/>
            </a:pPr>
            <a:r>
              <a:rPr b="1" i="0" lang="en-US" sz="2000" u="sng" cap="none" strike="noStrike">
                <a:solidFill>
                  <a:srgbClr val="FF0000"/>
                </a:solidFill>
                <a:latin typeface="Calibri"/>
                <a:ea typeface="Calibri"/>
                <a:cs typeface="Calibri"/>
                <a:sym typeface="Calibri"/>
              </a:rPr>
              <a:t>Risk Capacity of a bank</a:t>
            </a:r>
            <a:endParaRPr/>
          </a:p>
          <a:p>
            <a:pPr indent="-158750" lvl="0" marL="285750" marR="0" rtl="0" algn="just">
              <a:lnSpc>
                <a:spcPct val="100000"/>
              </a:lnSpc>
              <a:spcBef>
                <a:spcPts val="0"/>
              </a:spcBef>
              <a:spcAft>
                <a:spcPts val="0"/>
              </a:spcAft>
              <a:buClr>
                <a:schemeClr val="dk1"/>
              </a:buClr>
              <a:buSzPts val="2000"/>
              <a:buFont typeface="Noto Sans Symbols"/>
              <a:buNone/>
            </a:pPr>
            <a:r>
              <a:t/>
            </a:r>
            <a:endParaRPr b="0" i="0" sz="2000" u="none"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The bank recorded a large net loss, showing that the risk exposures remained greater than its risk capacity.</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 Risk exposure remained high as a result of a lack of liquidity in the markets for securitized assets and due to significantly increased volatility levels in global markets. </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The reduction in risk exposure that was achieved through sales in addition to the significant write-downs incurred on risk positions was offset by a simultaneous decrease of risk capacity due to downward revisions of earnings expectations as a consequence of the deteriorating economic outlook</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sp>
        <p:nvSpPr>
          <p:cNvPr id="539" name="Google Shape;539;p31"/>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40" name="Google Shape;540;p31"/>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541" name="Google Shape;541;p31"/>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542" name="Google Shape;542;p31"/>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543" name="Google Shape;543;p31"/>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544" name="Google Shape;544;p31"/>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545" name="Google Shape;545;p31"/>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46" name="Google Shape;546;p31"/>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47" name="Google Shape;547;p31"/>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548" name="Google Shape;548;p31"/>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likelihood:</a:t>
            </a:r>
            <a:endParaRPr/>
          </a:p>
        </p:txBody>
      </p:sp>
      <p:sp>
        <p:nvSpPr>
          <p:cNvPr id="549" name="Google Shape;549;p31"/>
          <p:cNvSpPr txBox="1"/>
          <p:nvPr/>
        </p:nvSpPr>
        <p:spPr>
          <a:xfrm>
            <a:off x="914400" y="2447577"/>
            <a:ext cx="10499261" cy="3416320"/>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For risk in general</a:t>
            </a:r>
            <a:r>
              <a:rPr lang="en-US" sz="2400">
                <a:solidFill>
                  <a:srgbClr val="000000"/>
                </a:solidFill>
                <a:latin typeface="Times New Roman"/>
                <a:ea typeface="Times New Roman"/>
                <a:cs typeface="Times New Roman"/>
                <a:sym typeface="Times New Roman"/>
              </a:rPr>
              <a:t>, previous history may be a </a:t>
            </a:r>
            <a:r>
              <a:rPr b="1" lang="en-US" sz="2400" u="sng">
                <a:solidFill>
                  <a:srgbClr val="000000"/>
                </a:solidFill>
                <a:latin typeface="Times New Roman"/>
                <a:ea typeface="Times New Roman"/>
                <a:cs typeface="Times New Roman"/>
                <a:sym typeface="Times New Roman"/>
              </a:rPr>
              <a:t>good indication </a:t>
            </a:r>
            <a:r>
              <a:rPr lang="en-US" sz="2400">
                <a:solidFill>
                  <a:srgbClr val="000000"/>
                </a:solidFill>
                <a:latin typeface="Times New Roman"/>
                <a:ea typeface="Times New Roman"/>
                <a:cs typeface="Times New Roman"/>
                <a:sym typeface="Times New Roman"/>
              </a:rPr>
              <a:t>of how likely the risk is to occur.</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For a fleet of </a:t>
            </a:r>
            <a:r>
              <a:rPr b="1" lang="en-US" sz="2400" u="sng">
                <a:solidFill>
                  <a:srgbClr val="000000"/>
                </a:solidFill>
                <a:latin typeface="Times New Roman"/>
                <a:ea typeface="Times New Roman"/>
                <a:cs typeface="Times New Roman"/>
                <a:sym typeface="Times New Roman"/>
              </a:rPr>
              <a:t>motor vehicles</a:t>
            </a:r>
            <a:r>
              <a:rPr lang="en-US" sz="2400">
                <a:solidFill>
                  <a:srgbClr val="000000"/>
                </a:solidFill>
                <a:latin typeface="Times New Roman"/>
                <a:ea typeface="Times New Roman"/>
                <a:cs typeface="Times New Roman"/>
                <a:sym typeface="Times New Roman"/>
              </a:rPr>
              <a:t>, there is certain to be a history of vehicle </a:t>
            </a:r>
            <a:r>
              <a:rPr b="1" lang="en-US" sz="2400" u="sng">
                <a:solidFill>
                  <a:srgbClr val="000000"/>
                </a:solidFill>
                <a:latin typeface="Times New Roman"/>
                <a:ea typeface="Times New Roman"/>
                <a:cs typeface="Times New Roman"/>
                <a:sym typeface="Times New Roman"/>
              </a:rPr>
              <a:t>accidents and breakdowns. </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Controls</a:t>
            </a:r>
            <a:r>
              <a:rPr lang="en-US" sz="2400">
                <a:solidFill>
                  <a:srgbClr val="000000"/>
                </a:solidFill>
                <a:latin typeface="Times New Roman"/>
                <a:ea typeface="Times New Roman"/>
                <a:cs typeface="Times New Roman"/>
                <a:sym typeface="Times New Roman"/>
              </a:rPr>
              <a:t> will be in place to </a:t>
            </a:r>
            <a:r>
              <a:rPr b="1" lang="en-US" sz="2400" u="sng">
                <a:solidFill>
                  <a:srgbClr val="000000"/>
                </a:solidFill>
                <a:latin typeface="Times New Roman"/>
                <a:ea typeface="Times New Roman"/>
                <a:cs typeface="Times New Roman"/>
                <a:sym typeface="Times New Roman"/>
              </a:rPr>
              <a:t>reduce</a:t>
            </a:r>
            <a:r>
              <a:rPr lang="en-US" sz="2400">
                <a:solidFill>
                  <a:srgbClr val="000000"/>
                </a:solidFill>
                <a:latin typeface="Times New Roman"/>
                <a:ea typeface="Times New Roman"/>
                <a:cs typeface="Times New Roman"/>
                <a:sym typeface="Times New Roman"/>
              </a:rPr>
              <a:t> the likelihood of </a:t>
            </a:r>
            <a:r>
              <a:rPr b="1" lang="en-US" sz="2400" u="sng">
                <a:solidFill>
                  <a:srgbClr val="000000"/>
                </a:solidFill>
                <a:latin typeface="Times New Roman"/>
                <a:ea typeface="Times New Roman"/>
                <a:cs typeface="Times New Roman"/>
                <a:sym typeface="Times New Roman"/>
              </a:rPr>
              <a:t>these events</a:t>
            </a:r>
            <a:r>
              <a:rPr lang="en-US" sz="2400">
                <a:solidFill>
                  <a:srgbClr val="000000"/>
                </a:solidFill>
                <a:latin typeface="Times New Roman"/>
                <a:ea typeface="Times New Roman"/>
                <a:cs typeface="Times New Roman"/>
                <a:sym typeface="Times New Roman"/>
              </a:rPr>
              <a: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32"/>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55" name="Google Shape;555;p32"/>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556" name="Google Shape;556;p32"/>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557" name="Google Shape;557;p32"/>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558" name="Google Shape;558;p32"/>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559" name="Google Shape;559;p32"/>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560" name="Google Shape;560;p32"/>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61" name="Google Shape;561;p32"/>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62" name="Google Shape;562;p32"/>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563" name="Google Shape;563;p32"/>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likelihood:</a:t>
            </a:r>
            <a:endParaRPr/>
          </a:p>
        </p:txBody>
      </p:sp>
      <p:sp>
        <p:nvSpPr>
          <p:cNvPr id="564" name="Google Shape;564;p32"/>
          <p:cNvSpPr txBox="1"/>
          <p:nvPr/>
        </p:nvSpPr>
        <p:spPr>
          <a:xfrm>
            <a:off x="806523" y="2167568"/>
            <a:ext cx="10471077" cy="3785652"/>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A </a:t>
            </a:r>
            <a:r>
              <a:rPr b="1" lang="en-US" sz="2400" u="sng">
                <a:solidFill>
                  <a:srgbClr val="000000"/>
                </a:solidFill>
                <a:latin typeface="Times New Roman"/>
                <a:ea typeface="Times New Roman"/>
                <a:cs typeface="Times New Roman"/>
                <a:sym typeface="Times New Roman"/>
              </a:rPr>
              <a:t>road haulage </a:t>
            </a:r>
            <a:r>
              <a:rPr lang="en-US" sz="2400">
                <a:solidFill>
                  <a:srgbClr val="000000"/>
                </a:solidFill>
                <a:latin typeface="Times New Roman"/>
                <a:ea typeface="Times New Roman"/>
                <a:cs typeface="Times New Roman"/>
                <a:sym typeface="Times New Roman"/>
              </a:rPr>
              <a:t>company should </a:t>
            </a:r>
            <a:r>
              <a:rPr b="1" lang="en-US" sz="2400" u="sng">
                <a:solidFill>
                  <a:srgbClr val="000000"/>
                </a:solidFill>
                <a:latin typeface="Times New Roman"/>
                <a:ea typeface="Times New Roman"/>
                <a:cs typeface="Times New Roman"/>
                <a:sym typeface="Times New Roman"/>
              </a:rPr>
              <a:t>assess the likelihood </a:t>
            </a:r>
            <a:r>
              <a:rPr lang="en-US" sz="2400">
                <a:solidFill>
                  <a:srgbClr val="000000"/>
                </a:solidFill>
                <a:latin typeface="Times New Roman"/>
                <a:ea typeface="Times New Roman"/>
                <a:cs typeface="Times New Roman"/>
                <a:sym typeface="Times New Roman"/>
              </a:rPr>
              <a:t>of vehicle breakdowns on an </a:t>
            </a:r>
            <a:r>
              <a:rPr b="1" lang="en-US" sz="2400" u="sng">
                <a:solidFill>
                  <a:srgbClr val="000000"/>
                </a:solidFill>
                <a:latin typeface="Times New Roman"/>
                <a:ea typeface="Times New Roman"/>
                <a:cs typeface="Times New Roman"/>
                <a:sym typeface="Times New Roman"/>
              </a:rPr>
              <a:t>inherent basis </a:t>
            </a:r>
            <a:r>
              <a:rPr lang="en-US" sz="2400">
                <a:solidFill>
                  <a:srgbClr val="000000"/>
                </a:solidFill>
                <a:latin typeface="Times New Roman"/>
                <a:ea typeface="Times New Roman"/>
                <a:cs typeface="Times New Roman"/>
                <a:sym typeface="Times New Roman"/>
              </a:rPr>
              <a:t>and also on </a:t>
            </a:r>
            <a:r>
              <a:rPr b="1" lang="en-US" sz="2400" u="sng">
                <a:solidFill>
                  <a:srgbClr val="000000"/>
                </a:solidFill>
                <a:latin typeface="Times New Roman"/>
                <a:ea typeface="Times New Roman"/>
                <a:cs typeface="Times New Roman"/>
                <a:sym typeface="Times New Roman"/>
              </a:rPr>
              <a:t>the basis of current controls. </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There are, however, </a:t>
            </a:r>
            <a:r>
              <a:rPr b="1" lang="en-US" sz="2400" u="sng">
                <a:solidFill>
                  <a:srgbClr val="000000"/>
                </a:solidFill>
                <a:latin typeface="Times New Roman"/>
                <a:ea typeface="Times New Roman"/>
                <a:cs typeface="Times New Roman"/>
                <a:sym typeface="Times New Roman"/>
              </a:rPr>
              <a:t>difficulties in assessing the inherent likelihood </a:t>
            </a:r>
            <a:r>
              <a:rPr lang="en-US" sz="2400">
                <a:solidFill>
                  <a:srgbClr val="000000"/>
                </a:solidFill>
                <a:latin typeface="Times New Roman"/>
                <a:ea typeface="Times New Roman"/>
                <a:cs typeface="Times New Roman"/>
                <a:sym typeface="Times New Roman"/>
              </a:rPr>
              <a:t>of </a:t>
            </a:r>
            <a:r>
              <a:rPr b="1" lang="en-US" sz="2400" u="sng">
                <a:solidFill>
                  <a:srgbClr val="000000"/>
                </a:solidFill>
                <a:latin typeface="Times New Roman"/>
                <a:ea typeface="Times New Roman"/>
                <a:cs typeface="Times New Roman"/>
                <a:sym typeface="Times New Roman"/>
              </a:rPr>
              <a:t>vehicle accidents</a:t>
            </a:r>
            <a:r>
              <a:rPr lang="en-US" sz="2400">
                <a:solidFill>
                  <a:srgbClr val="000000"/>
                </a:solidFill>
                <a:latin typeface="Times New Roman"/>
                <a:ea typeface="Times New Roman"/>
                <a:cs typeface="Times New Roman"/>
                <a:sym typeface="Times New Roman"/>
              </a:rPr>
              <a:t>, because certain </a:t>
            </a:r>
            <a:r>
              <a:rPr b="1" lang="en-US" sz="2400" u="sng">
                <a:solidFill>
                  <a:srgbClr val="000000"/>
                </a:solidFill>
                <a:latin typeface="Times New Roman"/>
                <a:ea typeface="Times New Roman"/>
                <a:cs typeface="Times New Roman"/>
                <a:sym typeface="Times New Roman"/>
              </a:rPr>
              <a:t>assumptions</a:t>
            </a:r>
            <a:r>
              <a:rPr lang="en-US" sz="2400">
                <a:solidFill>
                  <a:srgbClr val="000000"/>
                </a:solidFill>
                <a:latin typeface="Times New Roman"/>
                <a:ea typeface="Times New Roman"/>
                <a:cs typeface="Times New Roman"/>
                <a:sym typeface="Times New Roman"/>
              </a:rPr>
              <a:t> would have to be taken about what </a:t>
            </a:r>
            <a:r>
              <a:rPr b="1" lang="en-US" sz="2400" u="sng">
                <a:solidFill>
                  <a:srgbClr val="000000"/>
                </a:solidFill>
                <a:latin typeface="Times New Roman"/>
                <a:ea typeface="Times New Roman"/>
                <a:cs typeface="Times New Roman"/>
                <a:sym typeface="Times New Roman"/>
              </a:rPr>
              <a:t>effect the removal of controls </a:t>
            </a:r>
            <a:r>
              <a:rPr lang="en-US" sz="2400">
                <a:solidFill>
                  <a:srgbClr val="000000"/>
                </a:solidFill>
                <a:latin typeface="Times New Roman"/>
                <a:ea typeface="Times New Roman"/>
                <a:cs typeface="Times New Roman"/>
                <a:sym typeface="Times New Roman"/>
              </a:rPr>
              <a:t>would have on </a:t>
            </a:r>
            <a:r>
              <a:rPr b="1" lang="en-US" sz="2400" u="sng">
                <a:solidFill>
                  <a:srgbClr val="000000"/>
                </a:solidFill>
                <a:latin typeface="Times New Roman"/>
                <a:ea typeface="Times New Roman"/>
                <a:cs typeface="Times New Roman"/>
                <a:sym typeface="Times New Roman"/>
              </a:rPr>
              <a:t>the likelihood of accidents.</a:t>
            </a:r>
            <a:endParaRPr/>
          </a:p>
          <a:p>
            <a:pPr indent="-133350" lvl="0" marL="285750" marR="0" rtl="0" algn="just">
              <a:spcBef>
                <a:spcPts val="0"/>
              </a:spcBef>
              <a:spcAft>
                <a:spcPts val="0"/>
              </a:spcAft>
              <a:buClr>
                <a:schemeClr val="dk1"/>
              </a:buClr>
              <a:buSzPts val="2400"/>
              <a:buFont typeface="Noto Sans Symbols"/>
              <a:buNone/>
            </a:pPr>
            <a:r>
              <a:t/>
            </a:r>
            <a:endParaRPr b="1" sz="2400" u="sng">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For risks, </a:t>
            </a:r>
            <a:r>
              <a:rPr lang="en-US" sz="2400">
                <a:solidFill>
                  <a:srgbClr val="000000"/>
                </a:solidFill>
                <a:latin typeface="Times New Roman"/>
                <a:ea typeface="Times New Roman"/>
                <a:cs typeface="Times New Roman"/>
                <a:sym typeface="Times New Roman"/>
              </a:rPr>
              <a:t>previous history may be a good indication of how likely the risk is to occur.</a:t>
            </a:r>
            <a:endParaRPr/>
          </a:p>
          <a:p>
            <a:pPr indent="-133350" lvl="0" marL="285750" marR="0" rtl="0" algn="just">
              <a:spcBef>
                <a:spcPts val="0"/>
              </a:spcBef>
              <a:spcAft>
                <a:spcPts val="0"/>
              </a:spcAft>
              <a:buClr>
                <a:schemeClr val="dk1"/>
              </a:buClr>
              <a:buSzPts val="2400"/>
              <a:buFont typeface="Noto Sans Symbols"/>
              <a:buNone/>
            </a:pPr>
            <a:r>
              <a:t/>
            </a:r>
            <a:endParaRPr b="1" sz="2400" u="sng">
              <a:solidFill>
                <a:srgbClr val="000000"/>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sp>
        <p:nvSpPr>
          <p:cNvPr id="569" name="Google Shape;569;p33"/>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70" name="Google Shape;570;p33"/>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571" name="Google Shape;571;p33"/>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572" name="Google Shape;572;p33"/>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573" name="Google Shape;573;p33"/>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574" name="Google Shape;574;p33"/>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575" name="Google Shape;575;p3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76" name="Google Shape;576;p3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77" name="Google Shape;577;p33"/>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578" name="Google Shape;578;p33"/>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likelihood:</a:t>
            </a:r>
            <a:endParaRPr/>
          </a:p>
        </p:txBody>
      </p:sp>
      <p:sp>
        <p:nvSpPr>
          <p:cNvPr id="579" name="Google Shape;579;p33"/>
          <p:cNvSpPr txBox="1"/>
          <p:nvPr/>
        </p:nvSpPr>
        <p:spPr>
          <a:xfrm>
            <a:off x="914400" y="2258339"/>
            <a:ext cx="10363200" cy="3046988"/>
          </a:xfrm>
          <a:prstGeom prst="rect">
            <a:avLst/>
          </a:prstGeom>
          <a:solidFill>
            <a:srgbClr val="FFFFFF"/>
          </a:solid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C00000"/>
              </a:buClr>
              <a:buSzPts val="2400"/>
              <a:buFont typeface="Noto Sans Symbols"/>
              <a:buChar char="▪"/>
            </a:pPr>
            <a:r>
              <a:rPr b="1" i="0" lang="en-US" sz="2400" u="sng" cap="none" strike="noStrike">
                <a:solidFill>
                  <a:srgbClr val="C00000"/>
                </a:solidFill>
                <a:latin typeface="Times New Roman"/>
                <a:ea typeface="Times New Roman"/>
                <a:cs typeface="Times New Roman"/>
                <a:sym typeface="Times New Roman"/>
              </a:rPr>
              <a:t>Example</a:t>
            </a:r>
            <a:r>
              <a:rPr b="0" i="0" lang="en-US" sz="2400" u="none" cap="none" strike="noStrike">
                <a:solidFill>
                  <a:srgbClr val="000000"/>
                </a:solidFill>
                <a:latin typeface="Times New Roman"/>
                <a:ea typeface="Times New Roman"/>
                <a:cs typeface="Times New Roman"/>
                <a:sym typeface="Times New Roman"/>
              </a:rPr>
              <a:t> </a:t>
            </a:r>
            <a:r>
              <a:rPr b="0" i="1" lang="en-US" sz="2400" u="none" cap="none" strike="noStrike">
                <a:solidFill>
                  <a:srgbClr val="000000"/>
                </a:solidFill>
                <a:latin typeface="Times New Roman"/>
                <a:ea typeface="Times New Roman"/>
                <a:cs typeface="Times New Roman"/>
                <a:sym typeface="Times New Roman"/>
              </a:rPr>
              <a:t>of a control measure that has an effect on the magnitude of the risk but may have no effect on its likelihood is the use of seat belts in cars.</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1"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000000"/>
              </a:buClr>
              <a:buSzPts val="2400"/>
              <a:buFont typeface="Noto Sans Symbols"/>
              <a:buChar char="▪"/>
            </a:pPr>
            <a:r>
              <a:rPr b="0" i="1" lang="en-US" sz="2400" u="none" cap="none" strike="noStrike">
                <a:solidFill>
                  <a:srgbClr val="000000"/>
                </a:solidFill>
                <a:latin typeface="Times New Roman"/>
                <a:ea typeface="Times New Roman"/>
                <a:cs typeface="Times New Roman"/>
                <a:sym typeface="Times New Roman"/>
              </a:rPr>
              <a:t> In simple terms, the driver wears a seat belt to reduce the impact of an accident, because the seat belt has no effect on the likelihood of an accident occurring. </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1" sz="2400" u="none" cap="none" strike="noStrike">
              <a:solidFill>
                <a:srgbClr val="000000"/>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rgbClr val="000000"/>
              </a:buClr>
              <a:buSzPts val="2400"/>
              <a:buFont typeface="Noto Sans Symbols"/>
              <a:buChar char="▪"/>
            </a:pPr>
            <a:r>
              <a:rPr b="0" i="1" lang="en-US" sz="2400" u="none" cap="none" strike="noStrike">
                <a:solidFill>
                  <a:srgbClr val="000000"/>
                </a:solidFill>
                <a:latin typeface="Times New Roman"/>
                <a:ea typeface="Times New Roman"/>
                <a:cs typeface="Times New Roman"/>
                <a:sym typeface="Times New Roman"/>
              </a:rPr>
              <a:t>The driver wears the seat belt as a control measure for when the accident happens.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sp>
        <p:nvSpPr>
          <p:cNvPr id="584" name="Google Shape;584;p34"/>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85" name="Google Shape;585;p34"/>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586" name="Google Shape;586;p34"/>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587" name="Google Shape;587;p34"/>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588" name="Google Shape;588;p34"/>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589" name="Google Shape;589;p34"/>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590" name="Google Shape;590;p3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91" name="Google Shape;591;p3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592" name="Google Shape;592;p34"/>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593" name="Google Shape;593;p34"/>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Magnitude:</a:t>
            </a:r>
            <a:endParaRPr/>
          </a:p>
        </p:txBody>
      </p:sp>
      <p:sp>
        <p:nvSpPr>
          <p:cNvPr id="594" name="Google Shape;594;p34"/>
          <p:cNvSpPr txBox="1"/>
          <p:nvPr/>
        </p:nvSpPr>
        <p:spPr>
          <a:xfrm>
            <a:off x="806523" y="2191903"/>
            <a:ext cx="10471077" cy="3046988"/>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0000"/>
              </a:buClr>
              <a:buSzPts val="2400"/>
              <a:buFont typeface="Noto Sans Symbols"/>
              <a:buChar char="▪"/>
            </a:pPr>
            <a:r>
              <a:rPr b="1" i="0" lang="en-US" sz="2400" u="sng" cap="none" strike="noStrike">
                <a:solidFill>
                  <a:srgbClr val="000000"/>
                </a:solidFill>
                <a:latin typeface="Calibri"/>
                <a:ea typeface="Calibri"/>
                <a:cs typeface="Calibri"/>
                <a:sym typeface="Calibri"/>
              </a:rPr>
              <a:t>Reducing the magnitude of a risk </a:t>
            </a:r>
            <a:r>
              <a:rPr b="0" i="0" lang="en-US" sz="2400" u="none" cap="none" strike="noStrike">
                <a:solidFill>
                  <a:srgbClr val="000000"/>
                </a:solidFill>
                <a:latin typeface="Calibri"/>
                <a:ea typeface="Calibri"/>
                <a:cs typeface="Calibri"/>
                <a:sym typeface="Calibri"/>
              </a:rPr>
              <a:t>is very important. For risks, magnitude is often referred to as </a:t>
            </a:r>
            <a:r>
              <a:rPr b="1" i="0" lang="en-US" sz="2400" u="sng" cap="none" strike="noStrike">
                <a:solidFill>
                  <a:srgbClr val="000000"/>
                </a:solidFill>
                <a:latin typeface="Calibri"/>
                <a:ea typeface="Calibri"/>
                <a:cs typeface="Calibri"/>
                <a:sym typeface="Calibri"/>
              </a:rPr>
              <a:t>the inherent severity </a:t>
            </a:r>
            <a:r>
              <a:rPr b="0" i="0" lang="en-US" sz="2400" u="none" cap="none" strike="noStrike">
                <a:solidFill>
                  <a:srgbClr val="000000"/>
                </a:solidFill>
                <a:latin typeface="Calibri"/>
                <a:ea typeface="Calibri"/>
                <a:cs typeface="Calibri"/>
                <a:sym typeface="Calibri"/>
              </a:rPr>
              <a:t>of the risk should it materialize.</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 Reduction in overall </a:t>
            </a:r>
            <a:r>
              <a:rPr b="1" i="0" lang="en-US" sz="2400" u="sng" cap="none" strike="noStrike">
                <a:solidFill>
                  <a:srgbClr val="000000"/>
                </a:solidFill>
                <a:latin typeface="Calibri"/>
                <a:ea typeface="Calibri"/>
                <a:cs typeface="Calibri"/>
                <a:sym typeface="Calibri"/>
              </a:rPr>
              <a:t>risk severity will be achieved </a:t>
            </a:r>
            <a:r>
              <a:rPr b="0" i="0" lang="en-US" sz="2400" u="none" cap="none" strike="noStrike">
                <a:solidFill>
                  <a:srgbClr val="000000"/>
                </a:solidFill>
                <a:latin typeface="Calibri"/>
                <a:ea typeface="Calibri"/>
                <a:cs typeface="Calibri"/>
                <a:sym typeface="Calibri"/>
              </a:rPr>
              <a:t>by reducing both the </a:t>
            </a:r>
            <a:r>
              <a:rPr b="1" i="0" lang="en-US" sz="2400" u="sng" cap="none" strike="noStrike">
                <a:solidFill>
                  <a:srgbClr val="000000"/>
                </a:solidFill>
                <a:latin typeface="Calibri"/>
                <a:ea typeface="Calibri"/>
                <a:cs typeface="Calibri"/>
                <a:sym typeface="Calibri"/>
              </a:rPr>
              <a:t>impact and consequences </a:t>
            </a:r>
            <a:r>
              <a:rPr b="0" i="0" lang="en-US" sz="2400" u="none" cap="none" strike="noStrike">
                <a:solidFill>
                  <a:srgbClr val="000000"/>
                </a:solidFill>
                <a:latin typeface="Calibri"/>
                <a:ea typeface="Calibri"/>
                <a:cs typeface="Calibri"/>
                <a:sym typeface="Calibri"/>
              </a:rPr>
              <a:t>when the adverse event </a:t>
            </a:r>
            <a:r>
              <a:rPr b="1" i="0" lang="en-US" sz="2400" u="sng" cap="none" strike="noStrike">
                <a:solidFill>
                  <a:srgbClr val="000000"/>
                </a:solidFill>
                <a:latin typeface="Calibri"/>
                <a:ea typeface="Calibri"/>
                <a:cs typeface="Calibri"/>
                <a:sym typeface="Calibri"/>
              </a:rPr>
              <a:t>occurs</a:t>
            </a:r>
            <a:r>
              <a:rPr b="0" i="0" lang="en-US" sz="2400" u="none" cap="none" strike="noStrike">
                <a:solidFill>
                  <a:srgbClr val="000000"/>
                </a:solidFill>
                <a:latin typeface="Calibri"/>
                <a:ea typeface="Calibri"/>
                <a:cs typeface="Calibri"/>
                <a:sym typeface="Calibri"/>
              </a:rPr>
              <a:t>. </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The </a:t>
            </a:r>
            <a:r>
              <a:rPr b="1" i="0" lang="en-US" sz="2400" u="sng" cap="none" strike="noStrike">
                <a:solidFill>
                  <a:srgbClr val="000000"/>
                </a:solidFill>
                <a:latin typeface="Calibri"/>
                <a:ea typeface="Calibri"/>
                <a:cs typeface="Calibri"/>
                <a:sym typeface="Calibri"/>
              </a:rPr>
              <a:t>seat belt </a:t>
            </a:r>
            <a:r>
              <a:rPr b="0" i="0" lang="en-US" sz="2400" u="none" cap="none" strike="noStrike">
                <a:solidFill>
                  <a:srgbClr val="000000"/>
                </a:solidFill>
                <a:latin typeface="Calibri"/>
                <a:ea typeface="Calibri"/>
                <a:cs typeface="Calibri"/>
                <a:sym typeface="Calibri"/>
              </a:rPr>
              <a:t>in a car can reduce the impact of an accident, but has no effect on </a:t>
            </a:r>
            <a:r>
              <a:rPr b="1" i="0" lang="en-US" sz="2400" u="sng" cap="none" strike="noStrike">
                <a:solidFill>
                  <a:srgbClr val="000000"/>
                </a:solidFill>
                <a:latin typeface="Calibri"/>
                <a:ea typeface="Calibri"/>
                <a:cs typeface="Calibri"/>
                <a:sym typeface="Calibri"/>
              </a:rPr>
              <a:t>the likelihood of having </a:t>
            </a:r>
            <a:r>
              <a:rPr b="0" i="0" lang="en-US" sz="2400" u="none" cap="none" strike="noStrike">
                <a:solidFill>
                  <a:srgbClr val="000000"/>
                </a:solidFill>
                <a:latin typeface="Calibri"/>
                <a:ea typeface="Calibri"/>
                <a:cs typeface="Calibri"/>
                <a:sym typeface="Calibri"/>
              </a:rPr>
              <a:t>an accident.</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sp>
        <p:nvSpPr>
          <p:cNvPr id="599" name="Google Shape;599;p35"/>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00" name="Google Shape;600;p35"/>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601" name="Google Shape;601;p35"/>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602" name="Google Shape;602;p35"/>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603" name="Google Shape;603;p35"/>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604" name="Google Shape;604;p35"/>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605" name="Google Shape;605;p3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06" name="Google Shape;606;p3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07" name="Google Shape;607;p35"/>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608" name="Google Shape;608;p35"/>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Magnitude:</a:t>
            </a:r>
            <a:endParaRPr/>
          </a:p>
        </p:txBody>
      </p:sp>
      <p:sp>
        <p:nvSpPr>
          <p:cNvPr id="609" name="Google Shape;609;p35"/>
          <p:cNvSpPr txBox="1"/>
          <p:nvPr/>
        </p:nvSpPr>
        <p:spPr>
          <a:xfrm>
            <a:off x="914400" y="2620662"/>
            <a:ext cx="10363200" cy="2308324"/>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In many cases, it is likely that inadequate attention was </a:t>
            </a:r>
            <a:r>
              <a:rPr b="1" lang="en-US" sz="2400" u="sng">
                <a:solidFill>
                  <a:srgbClr val="000000"/>
                </a:solidFill>
                <a:latin typeface="Times New Roman"/>
                <a:ea typeface="Times New Roman"/>
                <a:cs typeface="Times New Roman"/>
                <a:sym typeface="Times New Roman"/>
              </a:rPr>
              <a:t>paid to pre-incident </a:t>
            </a:r>
            <a:r>
              <a:rPr lang="en-US" sz="2400">
                <a:solidFill>
                  <a:srgbClr val="000000"/>
                </a:solidFill>
                <a:latin typeface="Times New Roman"/>
                <a:ea typeface="Times New Roman"/>
                <a:cs typeface="Times New Roman"/>
                <a:sym typeface="Times New Roman"/>
              </a:rPr>
              <a:t>planning, so that the </a:t>
            </a:r>
            <a:r>
              <a:rPr b="1" lang="en-US" sz="2400" u="sng">
                <a:solidFill>
                  <a:srgbClr val="000000"/>
                </a:solidFill>
                <a:latin typeface="Times New Roman"/>
                <a:ea typeface="Times New Roman"/>
                <a:cs typeface="Times New Roman"/>
                <a:sym typeface="Times New Roman"/>
              </a:rPr>
              <a:t>damage </a:t>
            </a:r>
            <a:r>
              <a:rPr lang="en-US" sz="2400">
                <a:solidFill>
                  <a:srgbClr val="000000"/>
                </a:solidFill>
                <a:latin typeface="Times New Roman"/>
                <a:ea typeface="Times New Roman"/>
                <a:cs typeface="Times New Roman"/>
                <a:sym typeface="Times New Roman"/>
              </a:rPr>
              <a:t>of the organization was </a:t>
            </a:r>
            <a:r>
              <a:rPr b="1" lang="en-US" sz="2400" u="sng">
                <a:solidFill>
                  <a:srgbClr val="000000"/>
                </a:solidFill>
                <a:latin typeface="Times New Roman"/>
                <a:ea typeface="Times New Roman"/>
                <a:cs typeface="Times New Roman"/>
                <a:sym typeface="Times New Roman"/>
              </a:rPr>
              <a:t>not effectively minimized at the time the incident occurred.</a:t>
            </a:r>
            <a:endParaRPr/>
          </a:p>
          <a:p>
            <a:pPr indent="-133350" lvl="0" marL="285750" marR="0" rtl="0" algn="just">
              <a:spcBef>
                <a:spcPts val="0"/>
              </a:spcBef>
              <a:spcAft>
                <a:spcPts val="0"/>
              </a:spcAft>
              <a:buClr>
                <a:schemeClr val="dk1"/>
              </a:buClr>
              <a:buSzPts val="2400"/>
              <a:buFont typeface="Noto Sans Symbols"/>
              <a:buNone/>
            </a:pPr>
            <a:r>
              <a:t/>
            </a:r>
            <a:endParaRPr b="1" sz="2400" u="sng">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b="1" lang="en-US" sz="2400" u="sng">
                <a:solidFill>
                  <a:srgbClr val="000000"/>
                </a:solidFill>
                <a:latin typeface="Times New Roman"/>
                <a:ea typeface="Times New Roman"/>
                <a:cs typeface="Times New Roman"/>
                <a:sym typeface="Times New Roman"/>
              </a:rPr>
              <a:t>Organizations </a:t>
            </a:r>
            <a:r>
              <a:rPr lang="en-US" sz="2400">
                <a:solidFill>
                  <a:srgbClr val="000000"/>
                </a:solidFill>
                <a:latin typeface="Times New Roman"/>
                <a:ea typeface="Times New Roman"/>
                <a:cs typeface="Times New Roman"/>
                <a:sym typeface="Times New Roman"/>
              </a:rPr>
              <a:t>will also need to be concerned with cost containment. </a:t>
            </a:r>
            <a:endParaRPr/>
          </a:p>
          <a:p>
            <a:pPr indent="-133350" lvl="0" marL="285750" marR="0" rtl="0" algn="just">
              <a:spcBef>
                <a:spcPts val="0"/>
              </a:spcBef>
              <a:spcAft>
                <a:spcPts val="0"/>
              </a:spcAft>
              <a:buClr>
                <a:schemeClr val="dk1"/>
              </a:buClr>
              <a:buSzPts val="2400"/>
              <a:buFont typeface="Noto Sans Symbols"/>
              <a:buNone/>
            </a:pPr>
            <a:r>
              <a:t/>
            </a:r>
            <a:endParaRPr b="1" sz="2400" u="sng">
              <a:solidFill>
                <a:srgbClr val="000000"/>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3" name="Shape 613"/>
        <p:cNvGrpSpPr/>
        <p:nvPr/>
      </p:nvGrpSpPr>
      <p:grpSpPr>
        <a:xfrm>
          <a:off x="0" y="0"/>
          <a:ext cx="0" cy="0"/>
          <a:chOff x="0" y="0"/>
          <a:chExt cx="0" cy="0"/>
        </a:xfrm>
      </p:grpSpPr>
      <p:sp>
        <p:nvSpPr>
          <p:cNvPr id="614" name="Google Shape;614;p36"/>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15" name="Google Shape;615;p36"/>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616" name="Google Shape;616;p36"/>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617" name="Google Shape;617;p36"/>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618" name="Google Shape;618;p36"/>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619" name="Google Shape;619;p36"/>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620" name="Google Shape;620;p3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21" name="Google Shape;621;p3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22" name="Google Shape;622;p36"/>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623" name="Google Shape;623;p36"/>
          <p:cNvSpPr txBox="1"/>
          <p:nvPr/>
        </p:nvSpPr>
        <p:spPr>
          <a:xfrm>
            <a:off x="914400" y="168378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Magnitude:</a:t>
            </a:r>
            <a:endParaRPr/>
          </a:p>
        </p:txBody>
      </p:sp>
      <p:sp>
        <p:nvSpPr>
          <p:cNvPr id="624" name="Google Shape;624;p36"/>
          <p:cNvSpPr txBox="1"/>
          <p:nvPr/>
        </p:nvSpPr>
        <p:spPr>
          <a:xfrm>
            <a:off x="934187" y="2435996"/>
            <a:ext cx="10267213" cy="2677656"/>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Cost containment following an event is usually </a:t>
            </a:r>
            <a:r>
              <a:rPr b="1" lang="en-US" sz="2400" u="sng">
                <a:solidFill>
                  <a:srgbClr val="000000"/>
                </a:solidFill>
                <a:latin typeface="Times New Roman"/>
                <a:ea typeface="Times New Roman"/>
                <a:cs typeface="Times New Roman"/>
                <a:sym typeface="Times New Roman"/>
              </a:rPr>
              <a:t>based on the business continuity plan (BCP) or disaster recovery plan (DRP) </a:t>
            </a:r>
            <a:r>
              <a:rPr lang="en-US" sz="2400">
                <a:solidFill>
                  <a:srgbClr val="000000"/>
                </a:solidFill>
                <a:latin typeface="Times New Roman"/>
                <a:ea typeface="Times New Roman"/>
                <a:cs typeface="Times New Roman"/>
                <a:sym typeface="Times New Roman"/>
              </a:rPr>
              <a:t>that the organization put in place before the incident occurred.</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The development of </a:t>
            </a:r>
            <a:r>
              <a:rPr b="1" lang="en-US" sz="2400" u="sng">
                <a:solidFill>
                  <a:srgbClr val="000000"/>
                </a:solidFill>
                <a:latin typeface="Times New Roman"/>
                <a:ea typeface="Times New Roman"/>
                <a:cs typeface="Times New Roman"/>
                <a:sym typeface="Times New Roman"/>
              </a:rPr>
              <a:t>effective BCP and DRP </a:t>
            </a:r>
            <a:r>
              <a:rPr lang="en-US" sz="2400">
                <a:solidFill>
                  <a:srgbClr val="000000"/>
                </a:solidFill>
                <a:latin typeface="Times New Roman"/>
                <a:ea typeface="Times New Roman"/>
                <a:cs typeface="Times New Roman"/>
                <a:sym typeface="Times New Roman"/>
              </a:rPr>
              <a:t>will put the organization in the </a:t>
            </a:r>
            <a:r>
              <a:rPr b="1" lang="en-US" sz="2400" u="sng">
                <a:solidFill>
                  <a:srgbClr val="000000"/>
                </a:solidFill>
                <a:latin typeface="Times New Roman"/>
                <a:ea typeface="Times New Roman"/>
                <a:cs typeface="Times New Roman"/>
                <a:sym typeface="Times New Roman"/>
              </a:rPr>
              <a:t>best position to ensure </a:t>
            </a:r>
            <a:r>
              <a:rPr lang="en-US" sz="2400">
                <a:solidFill>
                  <a:srgbClr val="000000"/>
                </a:solidFill>
                <a:latin typeface="Times New Roman"/>
                <a:ea typeface="Times New Roman"/>
                <a:cs typeface="Times New Roman"/>
                <a:sym typeface="Times New Roman"/>
              </a:rPr>
              <a:t>that the overall cost of the incident is kept as low as possible.</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37"/>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30" name="Google Shape;630;p37"/>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631" name="Google Shape;631;p37"/>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632" name="Google Shape;632;p37"/>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633" name="Google Shape;633;p37"/>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634" name="Google Shape;634;p37"/>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635" name="Google Shape;635;p37"/>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36" name="Google Shape;636;p37"/>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37" name="Google Shape;637;p37"/>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638" name="Google Shape;638;p37"/>
          <p:cNvSpPr txBox="1"/>
          <p:nvPr/>
        </p:nvSpPr>
        <p:spPr>
          <a:xfrm>
            <a:off x="914400" y="1616026"/>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Magnitude:</a:t>
            </a:r>
            <a:endParaRPr/>
          </a:p>
        </p:txBody>
      </p:sp>
      <p:sp>
        <p:nvSpPr>
          <p:cNvPr id="639" name="Google Shape;639;p37"/>
          <p:cNvSpPr txBox="1"/>
          <p:nvPr/>
        </p:nvSpPr>
        <p:spPr>
          <a:xfrm>
            <a:off x="746997" y="2098267"/>
            <a:ext cx="10607138" cy="3785652"/>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000"/>
              <a:buFont typeface="Calibri"/>
              <a:buNone/>
            </a:pPr>
            <a:r>
              <a:rPr b="1" i="0" lang="en-US" sz="2000" u="sng" cap="none" strike="noStrike">
                <a:solidFill>
                  <a:srgbClr val="000000"/>
                </a:solidFill>
                <a:latin typeface="Calibri"/>
                <a:ea typeface="Calibri"/>
                <a:cs typeface="Calibri"/>
                <a:sym typeface="Calibri"/>
              </a:rPr>
              <a:t>Control of fires in hotels</a:t>
            </a:r>
            <a:endParaRPr/>
          </a:p>
          <a:p>
            <a:pPr indent="0" lvl="0" marL="0" marR="0" rtl="0" algn="just">
              <a:lnSpc>
                <a:spcPct val="100000"/>
              </a:lnSpc>
              <a:spcBef>
                <a:spcPts val="0"/>
              </a:spcBef>
              <a:spcAft>
                <a:spcPts val="0"/>
              </a:spcAft>
              <a:buClr>
                <a:schemeClr val="dk1"/>
              </a:buClr>
              <a:buSzPts val="2000"/>
              <a:buFont typeface="Calibri"/>
              <a:buNone/>
            </a:pPr>
            <a:r>
              <a:t/>
            </a:r>
            <a:endParaRPr b="1" i="0" sz="2000" u="sng"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Given the long emphasis on fire peril, perhaps it’s not surprising that improvements in sprinkler systems have been a hallmark of the past 40 years. The single most impressive innovation as it relates to fire has been the advent of the suppression mode sprinkler.</a:t>
            </a:r>
            <a:endParaRPr/>
          </a:p>
          <a:p>
            <a:pPr indent="-158750" lvl="0" marL="285750" marR="0" rtl="0" algn="just">
              <a:lnSpc>
                <a:spcPct val="100000"/>
              </a:lnSpc>
              <a:spcBef>
                <a:spcPts val="0"/>
              </a:spcBef>
              <a:spcAft>
                <a:spcPts val="0"/>
              </a:spcAft>
              <a:buClr>
                <a:schemeClr val="dk1"/>
              </a:buClr>
              <a:buSzPts val="2000"/>
              <a:buFont typeface="Noto Sans Symbols"/>
              <a:buNone/>
            </a:pPr>
            <a:r>
              <a:t/>
            </a:r>
            <a:endParaRPr b="0" i="0" sz="2000" u="none"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Standard sprinklers were control mode sprinklers, which controlled the fire until someone arrived to put it out. The fire could grow and produce a lot of smoke.</a:t>
            </a:r>
            <a:endParaRPr/>
          </a:p>
          <a:p>
            <a:pPr indent="-158750" lvl="0" marL="285750" marR="0" rtl="0" algn="just">
              <a:lnSpc>
                <a:spcPct val="100000"/>
              </a:lnSpc>
              <a:spcBef>
                <a:spcPts val="0"/>
              </a:spcBef>
              <a:spcAft>
                <a:spcPts val="0"/>
              </a:spcAft>
              <a:buClr>
                <a:schemeClr val="dk1"/>
              </a:buClr>
              <a:buSzPts val="2000"/>
              <a:buFont typeface="Noto Sans Symbols"/>
              <a:buNone/>
            </a:pPr>
            <a:r>
              <a:t/>
            </a:r>
            <a:endParaRPr b="0" i="0" sz="2000" u="none"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As hotel fittings became more susceptible to smoke and water damage, the desire was to suppress the fire, not just control it. The new sprinklers resulted in smaller areas being affected by fire with less smoke and less damage.</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38"/>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45" name="Google Shape;645;p38"/>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646" name="Google Shape;646;p38"/>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647" name="Google Shape;647;p38"/>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648" name="Google Shape;648;p38"/>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649" name="Google Shape;649;p38"/>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650" name="Google Shape;650;p38"/>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51" name="Google Shape;651;p38"/>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52" name="Google Shape;652;p38"/>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653" name="Google Shape;653;p38"/>
          <p:cNvSpPr txBox="1"/>
          <p:nvPr/>
        </p:nvSpPr>
        <p:spPr>
          <a:xfrm>
            <a:off x="914400" y="1616026"/>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Risk Magnitude:</a:t>
            </a:r>
            <a:endParaRPr/>
          </a:p>
        </p:txBody>
      </p:sp>
      <p:sp>
        <p:nvSpPr>
          <p:cNvPr id="654" name="Google Shape;654;p38"/>
          <p:cNvSpPr txBox="1"/>
          <p:nvPr/>
        </p:nvSpPr>
        <p:spPr>
          <a:xfrm>
            <a:off x="806523" y="2163523"/>
            <a:ext cx="10471077" cy="3477875"/>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000"/>
              <a:buFont typeface="Calibri"/>
              <a:buNone/>
            </a:pPr>
            <a:r>
              <a:rPr b="1" i="0" lang="en-US" sz="2000" u="sng" cap="none" strike="noStrike">
                <a:solidFill>
                  <a:srgbClr val="000000"/>
                </a:solidFill>
                <a:latin typeface="Calibri"/>
                <a:ea typeface="Calibri"/>
                <a:cs typeface="Calibri"/>
                <a:sym typeface="Calibri"/>
              </a:rPr>
              <a:t>Control of fires in hotels</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Sprinkler technology has evolved significantly. Where we had a single standard spray sprinkler head, we now have extra-large orifice heads and early-suppression, fast-response sprinkler heads.</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 The use of sprinkler systems has also spread from more traditional manufacturing facilities into light-hazard exposures such as offices and nursing homes.</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Corporations became more deeply involved in loss control efforts. For example, hotels carried out two initiatives in the early 1980s using controlled fires to prove the efficacy of plastic piping in hotel room sprinkler systems.</a:t>
            </a:r>
            <a:endParaRPr/>
          </a:p>
          <a:p>
            <a:pPr indent="-285750" lvl="0" marL="28575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 Before the successful tests, sprinklers relied on iron piping, which was more difficult to install than plastic and which took rooms out of service for days during a re-fit.</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sp>
        <p:nvSpPr>
          <p:cNvPr id="659" name="Google Shape;659;p39"/>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60" name="Google Shape;660;p39"/>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661" name="Google Shape;661;p39"/>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662" name="Google Shape;662;p39"/>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663" name="Google Shape;663;p39"/>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664" name="Google Shape;664;p39"/>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665" name="Google Shape;665;p39"/>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66" name="Google Shape;666;p39"/>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67" name="Google Shape;667;p39"/>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668" name="Google Shape;668;p39"/>
          <p:cNvSpPr txBox="1"/>
          <p:nvPr/>
        </p:nvSpPr>
        <p:spPr>
          <a:xfrm>
            <a:off x="914400" y="170497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Hazard risks:</a:t>
            </a:r>
            <a:endParaRPr/>
          </a:p>
        </p:txBody>
      </p:sp>
      <p:sp>
        <p:nvSpPr>
          <p:cNvPr id="669" name="Google Shape;669;p39"/>
          <p:cNvSpPr txBox="1"/>
          <p:nvPr/>
        </p:nvSpPr>
        <p:spPr>
          <a:xfrm>
            <a:off x="778339" y="2230540"/>
            <a:ext cx="10499261" cy="3416320"/>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The range of hazard risks where reducing the magnitude of the adverse event is important will include fraud, health and safety, property protection and efficient operation of IT systems, as well as incidents with the potential to cause damage to reputation. </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Although the main focus of managing hazard risks will be on </a:t>
            </a:r>
            <a:r>
              <a:rPr b="1" lang="en-US" sz="2400" u="sng">
                <a:solidFill>
                  <a:srgbClr val="000000"/>
                </a:solidFill>
                <a:latin typeface="Times New Roman"/>
                <a:ea typeface="Times New Roman"/>
                <a:cs typeface="Times New Roman"/>
                <a:sym typeface="Times New Roman"/>
              </a:rPr>
              <a:t>loss prevention, </a:t>
            </a:r>
            <a:r>
              <a:rPr lang="en-US" sz="2400">
                <a:solidFill>
                  <a:srgbClr val="000000"/>
                </a:solidFill>
                <a:latin typeface="Times New Roman"/>
                <a:ea typeface="Times New Roman"/>
                <a:cs typeface="Times New Roman"/>
                <a:sym typeface="Times New Roman"/>
              </a:rPr>
              <a:t>successful management of hazard risks must also include consideration of </a:t>
            </a:r>
            <a:r>
              <a:rPr b="1" lang="en-US" sz="2400" u="sng">
                <a:solidFill>
                  <a:srgbClr val="000000"/>
                </a:solidFill>
                <a:latin typeface="Times New Roman"/>
                <a:ea typeface="Times New Roman"/>
                <a:cs typeface="Times New Roman"/>
                <a:sym typeface="Times New Roman"/>
              </a:rPr>
              <a:t>damage limitation and cost containment. </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3" name="Shape 673"/>
        <p:cNvGrpSpPr/>
        <p:nvPr/>
      </p:nvGrpSpPr>
      <p:grpSpPr>
        <a:xfrm>
          <a:off x="0" y="0"/>
          <a:ext cx="0" cy="0"/>
          <a:chOff x="0" y="0"/>
          <a:chExt cx="0" cy="0"/>
        </a:xfrm>
      </p:grpSpPr>
      <p:sp>
        <p:nvSpPr>
          <p:cNvPr id="674" name="Google Shape;674;p40"/>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75" name="Google Shape;675;p40"/>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676" name="Google Shape;676;p40"/>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677" name="Google Shape;677;p40"/>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678" name="Google Shape;678;p40"/>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679" name="Google Shape;679;p40"/>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680" name="Google Shape;680;p40"/>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81" name="Google Shape;681;p40"/>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82" name="Google Shape;682;p40"/>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683" name="Google Shape;683;p40"/>
          <p:cNvSpPr txBox="1"/>
          <p:nvPr/>
        </p:nvSpPr>
        <p:spPr>
          <a:xfrm>
            <a:off x="914400" y="170497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Loss prevention, Limit damage, and cost containment:</a:t>
            </a:r>
            <a:endParaRPr/>
          </a:p>
        </p:txBody>
      </p:sp>
      <p:sp>
        <p:nvSpPr>
          <p:cNvPr id="684" name="Google Shape;684;p40"/>
          <p:cNvSpPr txBox="1"/>
          <p:nvPr/>
        </p:nvSpPr>
        <p:spPr>
          <a:xfrm>
            <a:off x="766964" y="2313994"/>
            <a:ext cx="10510636" cy="3785652"/>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There is a developing trend in the insurance market towards settling claims </a:t>
            </a:r>
            <a:r>
              <a:rPr b="1" lang="en-US" sz="2400" u="sng">
                <a:solidFill>
                  <a:srgbClr val="000000"/>
                </a:solidFill>
                <a:latin typeface="Times New Roman"/>
                <a:ea typeface="Times New Roman"/>
                <a:cs typeface="Times New Roman"/>
                <a:sym typeface="Times New Roman"/>
              </a:rPr>
              <a:t>in a more efficient and cost-effective </a:t>
            </a:r>
            <a:r>
              <a:rPr lang="en-US" sz="2400">
                <a:solidFill>
                  <a:srgbClr val="000000"/>
                </a:solidFill>
                <a:latin typeface="Times New Roman"/>
                <a:ea typeface="Times New Roman"/>
                <a:cs typeface="Times New Roman"/>
                <a:sym typeface="Times New Roman"/>
              </a:rPr>
              <a:t>manner. </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This trend is partly based on encouraging organizations to get back to normal operation as soon as possible. Indeed, some insurance companies refer to initiatives of this type as ‘</a:t>
            </a:r>
            <a:r>
              <a:rPr b="1" lang="en-US" sz="2400" u="sng">
                <a:solidFill>
                  <a:srgbClr val="000000"/>
                </a:solidFill>
                <a:latin typeface="Times New Roman"/>
                <a:ea typeface="Times New Roman"/>
                <a:cs typeface="Times New Roman"/>
                <a:sym typeface="Times New Roman"/>
              </a:rPr>
              <a:t>cost containment</a:t>
            </a:r>
            <a:r>
              <a:rPr lang="en-US" sz="2400">
                <a:solidFill>
                  <a:srgbClr val="000000"/>
                </a:solidFill>
                <a:latin typeface="Times New Roman"/>
                <a:ea typeface="Times New Roman"/>
                <a:cs typeface="Times New Roman"/>
                <a:sym typeface="Times New Roman"/>
              </a:rPr>
              <a: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The next Figure shows </a:t>
            </a:r>
            <a:r>
              <a:rPr b="1" lang="en-US" sz="2400" u="sng">
                <a:solidFill>
                  <a:srgbClr val="000000"/>
                </a:solidFill>
                <a:latin typeface="Times New Roman"/>
                <a:ea typeface="Times New Roman"/>
                <a:cs typeface="Times New Roman"/>
                <a:sym typeface="Times New Roman"/>
              </a:rPr>
              <a:t>how a bow-tie</a:t>
            </a:r>
            <a:r>
              <a:rPr lang="en-US" sz="2400">
                <a:solidFill>
                  <a:srgbClr val="000000"/>
                </a:solidFill>
                <a:latin typeface="Times New Roman"/>
                <a:ea typeface="Times New Roman"/>
                <a:cs typeface="Times New Roman"/>
                <a:sym typeface="Times New Roman"/>
              </a:rPr>
              <a:t> can be used to illustrate the three </a:t>
            </a:r>
            <a:r>
              <a:rPr b="1" lang="en-US" sz="2400" u="sng">
                <a:solidFill>
                  <a:srgbClr val="000000"/>
                </a:solidFill>
                <a:latin typeface="Times New Roman"/>
                <a:ea typeface="Times New Roman"/>
                <a:cs typeface="Times New Roman"/>
                <a:sym typeface="Times New Roman"/>
              </a:rPr>
              <a:t>components of loss control</a:t>
            </a:r>
            <a:r>
              <a:rPr lang="en-US" sz="2400">
                <a:solidFill>
                  <a:srgbClr val="000000"/>
                </a:solidFill>
                <a:latin typeface="Times New Roman"/>
                <a:ea typeface="Times New Roman"/>
                <a:cs typeface="Times New Roman"/>
                <a:sym typeface="Times New Roman"/>
              </a:rPr>
              <a: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8" name="Shape 688"/>
        <p:cNvGrpSpPr/>
        <p:nvPr/>
      </p:nvGrpSpPr>
      <p:grpSpPr>
        <a:xfrm>
          <a:off x="0" y="0"/>
          <a:ext cx="0" cy="0"/>
          <a:chOff x="0" y="0"/>
          <a:chExt cx="0" cy="0"/>
        </a:xfrm>
      </p:grpSpPr>
      <p:sp>
        <p:nvSpPr>
          <p:cNvPr id="689" name="Google Shape;689;p41"/>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90" name="Google Shape;690;p41"/>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691" name="Google Shape;691;p41"/>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692" name="Google Shape;692;p41"/>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693" name="Google Shape;693;p41"/>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694" name="Google Shape;694;p41"/>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695" name="Google Shape;695;p41"/>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96" name="Google Shape;696;p41"/>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697" name="Google Shape;697;p41"/>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698" name="Google Shape;698;p41"/>
          <p:cNvSpPr txBox="1"/>
          <p:nvPr/>
        </p:nvSpPr>
        <p:spPr>
          <a:xfrm>
            <a:off x="914400" y="170497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Loss prevention, Limit damage, and cost containment:</a:t>
            </a:r>
            <a:endParaRPr/>
          </a:p>
        </p:txBody>
      </p:sp>
      <p:sp>
        <p:nvSpPr>
          <p:cNvPr id="699" name="Google Shape;699;p41"/>
          <p:cNvSpPr txBox="1"/>
          <p:nvPr/>
        </p:nvSpPr>
        <p:spPr>
          <a:xfrm>
            <a:off x="778339" y="2436584"/>
            <a:ext cx="10499261" cy="3170099"/>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000"/>
              <a:buFont typeface="Noto Sans Symbols"/>
              <a:buChar char="▪"/>
            </a:pPr>
            <a:r>
              <a:rPr lang="en-US" sz="2000">
                <a:solidFill>
                  <a:srgbClr val="000000"/>
                </a:solidFill>
                <a:latin typeface="Times New Roman"/>
                <a:ea typeface="Times New Roman"/>
                <a:cs typeface="Times New Roman"/>
                <a:sym typeface="Times New Roman"/>
              </a:rPr>
              <a:t> </a:t>
            </a:r>
            <a:r>
              <a:rPr b="1" lang="en-US" sz="2000" u="sng">
                <a:solidFill>
                  <a:srgbClr val="000000"/>
                </a:solidFill>
                <a:latin typeface="Times New Roman"/>
                <a:ea typeface="Times New Roman"/>
                <a:cs typeface="Times New Roman"/>
                <a:sym typeface="Times New Roman"/>
              </a:rPr>
              <a:t>Before the event occurs</a:t>
            </a:r>
            <a:r>
              <a:rPr lang="en-US" sz="2000">
                <a:solidFill>
                  <a:srgbClr val="000000"/>
                </a:solidFill>
                <a:latin typeface="Times New Roman"/>
                <a:ea typeface="Times New Roman"/>
                <a:cs typeface="Times New Roman"/>
                <a:sym typeface="Times New Roman"/>
              </a:rPr>
              <a:t>, the organization will have controls in place to seek to achieve </a:t>
            </a:r>
            <a:r>
              <a:rPr b="1" lang="en-US" sz="2000" u="sng">
                <a:solidFill>
                  <a:srgbClr val="000000"/>
                </a:solidFill>
                <a:latin typeface="Times New Roman"/>
                <a:ea typeface="Times New Roman"/>
                <a:cs typeface="Times New Roman"/>
                <a:sym typeface="Times New Roman"/>
              </a:rPr>
              <a:t>loss prevention. </a:t>
            </a:r>
            <a:endParaRPr/>
          </a:p>
          <a:p>
            <a:pPr indent="-158750" lvl="0" marL="285750" marR="0" rtl="0" algn="just">
              <a:spcBef>
                <a:spcPts val="0"/>
              </a:spcBef>
              <a:spcAft>
                <a:spcPts val="0"/>
              </a:spcAft>
              <a:buClr>
                <a:schemeClr val="dk1"/>
              </a:buClr>
              <a:buSzPts val="2000"/>
              <a:buFont typeface="Noto Sans Symbols"/>
              <a:buNone/>
            </a:pPr>
            <a:r>
              <a:t/>
            </a:r>
            <a:endParaRPr sz="20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000"/>
              <a:buFont typeface="Noto Sans Symbols"/>
              <a:buChar char="▪"/>
            </a:pPr>
            <a:r>
              <a:rPr lang="en-US" sz="2000">
                <a:solidFill>
                  <a:srgbClr val="000000"/>
                </a:solidFill>
                <a:latin typeface="Times New Roman"/>
                <a:ea typeface="Times New Roman"/>
                <a:cs typeface="Times New Roman"/>
                <a:sym typeface="Times New Roman"/>
              </a:rPr>
              <a:t>As the </a:t>
            </a:r>
            <a:r>
              <a:rPr b="1" lang="en-US" sz="2000" u="sng">
                <a:solidFill>
                  <a:srgbClr val="000000"/>
                </a:solidFill>
                <a:latin typeface="Times New Roman"/>
                <a:ea typeface="Times New Roman"/>
                <a:cs typeface="Times New Roman"/>
                <a:sym typeface="Times New Roman"/>
              </a:rPr>
              <a:t>event is developing, </a:t>
            </a:r>
            <a:r>
              <a:rPr lang="en-US" sz="2000">
                <a:solidFill>
                  <a:srgbClr val="000000"/>
                </a:solidFill>
                <a:latin typeface="Times New Roman"/>
                <a:ea typeface="Times New Roman"/>
                <a:cs typeface="Times New Roman"/>
                <a:sym typeface="Times New Roman"/>
              </a:rPr>
              <a:t>steps should be in place </a:t>
            </a:r>
            <a:r>
              <a:rPr b="1" lang="en-US" sz="2000" u="sng">
                <a:solidFill>
                  <a:srgbClr val="000000"/>
                </a:solidFill>
                <a:latin typeface="Times New Roman"/>
                <a:ea typeface="Times New Roman"/>
                <a:cs typeface="Times New Roman"/>
                <a:sym typeface="Times New Roman"/>
              </a:rPr>
              <a:t>to limit the damage </a:t>
            </a:r>
            <a:r>
              <a:rPr lang="en-US" sz="2000">
                <a:solidFill>
                  <a:srgbClr val="000000"/>
                </a:solidFill>
                <a:latin typeface="Times New Roman"/>
                <a:ea typeface="Times New Roman"/>
                <a:cs typeface="Times New Roman"/>
                <a:sym typeface="Times New Roman"/>
              </a:rPr>
              <a:t>that the event is causing. </a:t>
            </a:r>
            <a:endParaRPr/>
          </a:p>
          <a:p>
            <a:pPr indent="-158750" lvl="0" marL="285750" marR="0" rtl="0" algn="just">
              <a:spcBef>
                <a:spcPts val="0"/>
              </a:spcBef>
              <a:spcAft>
                <a:spcPts val="0"/>
              </a:spcAft>
              <a:buClr>
                <a:schemeClr val="dk1"/>
              </a:buClr>
              <a:buSzPts val="2000"/>
              <a:buFont typeface="Noto Sans Symbols"/>
              <a:buNone/>
            </a:pPr>
            <a:r>
              <a:t/>
            </a:r>
            <a:endParaRPr b="1" sz="2000" u="sng">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000"/>
              <a:buFont typeface="Noto Sans Symbols"/>
              <a:buChar char="▪"/>
            </a:pPr>
            <a:r>
              <a:rPr b="1" lang="en-US" sz="2000" u="sng">
                <a:solidFill>
                  <a:srgbClr val="000000"/>
                </a:solidFill>
                <a:latin typeface="Times New Roman"/>
                <a:ea typeface="Times New Roman"/>
                <a:cs typeface="Times New Roman"/>
                <a:sym typeface="Times New Roman"/>
              </a:rPr>
              <a:t>After the event</a:t>
            </a:r>
            <a:r>
              <a:rPr lang="en-US" sz="2000">
                <a:solidFill>
                  <a:srgbClr val="000000"/>
                </a:solidFill>
                <a:latin typeface="Times New Roman"/>
                <a:ea typeface="Times New Roman"/>
                <a:cs typeface="Times New Roman"/>
                <a:sym typeface="Times New Roman"/>
              </a:rPr>
              <a:t>, </a:t>
            </a:r>
            <a:r>
              <a:rPr b="1" lang="en-US" sz="2000" u="sng">
                <a:solidFill>
                  <a:srgbClr val="000000"/>
                </a:solidFill>
                <a:latin typeface="Times New Roman"/>
                <a:ea typeface="Times New Roman"/>
                <a:cs typeface="Times New Roman"/>
                <a:sym typeface="Times New Roman"/>
              </a:rPr>
              <a:t>cost containment controls </a:t>
            </a:r>
            <a:r>
              <a:rPr lang="en-US" sz="2000">
                <a:solidFill>
                  <a:srgbClr val="000000"/>
                </a:solidFill>
                <a:latin typeface="Times New Roman"/>
                <a:ea typeface="Times New Roman"/>
                <a:cs typeface="Times New Roman"/>
                <a:sym typeface="Times New Roman"/>
              </a:rPr>
              <a:t>by way of business continuity and arrangements to reduce the cost of repair should be activated. </a:t>
            </a:r>
            <a:endParaRPr/>
          </a:p>
          <a:p>
            <a:pPr indent="-158750" lvl="0" marL="285750" marR="0" rtl="0" algn="just">
              <a:spcBef>
                <a:spcPts val="0"/>
              </a:spcBef>
              <a:spcAft>
                <a:spcPts val="0"/>
              </a:spcAft>
              <a:buClr>
                <a:schemeClr val="dk1"/>
              </a:buClr>
              <a:buSzPts val="2000"/>
              <a:buFont typeface="Noto Sans Symbols"/>
              <a:buNone/>
            </a:pPr>
            <a:r>
              <a:t/>
            </a:r>
            <a:endParaRPr sz="2000">
              <a:solidFill>
                <a:srgbClr val="0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0000"/>
              </a:buClr>
              <a:buSzPts val="2000"/>
              <a:buFont typeface="Noto Sans Symbols"/>
              <a:buChar char="▪"/>
            </a:pPr>
            <a:r>
              <a:rPr b="1" lang="en-US" sz="2000" u="sng">
                <a:solidFill>
                  <a:srgbClr val="000000"/>
                </a:solidFill>
                <a:latin typeface="Times New Roman"/>
                <a:ea typeface="Times New Roman"/>
                <a:cs typeface="Times New Roman"/>
                <a:sym typeface="Times New Roman"/>
              </a:rPr>
              <a:t>Disaster recovery </a:t>
            </a:r>
            <a:r>
              <a:rPr lang="en-US" sz="2000">
                <a:solidFill>
                  <a:srgbClr val="000000"/>
                </a:solidFill>
                <a:latin typeface="Times New Roman"/>
                <a:ea typeface="Times New Roman"/>
                <a:cs typeface="Times New Roman"/>
                <a:sym typeface="Times New Roman"/>
              </a:rPr>
              <a:t>plans will be </a:t>
            </a:r>
            <a:r>
              <a:rPr b="1" lang="en-US" sz="2000" u="sng">
                <a:solidFill>
                  <a:srgbClr val="000000"/>
                </a:solidFill>
                <a:latin typeface="Times New Roman"/>
                <a:ea typeface="Times New Roman"/>
                <a:cs typeface="Times New Roman"/>
                <a:sym typeface="Times New Roman"/>
              </a:rPr>
              <a:t>relevant</a:t>
            </a:r>
            <a:r>
              <a:rPr lang="en-US" sz="2000">
                <a:solidFill>
                  <a:srgbClr val="000000"/>
                </a:solidFill>
                <a:latin typeface="Times New Roman"/>
                <a:ea typeface="Times New Roman"/>
                <a:cs typeface="Times New Roman"/>
                <a:sym typeface="Times New Roman"/>
              </a:rPr>
              <a:t> during both the </a:t>
            </a:r>
            <a:r>
              <a:rPr b="1" lang="en-US" sz="2000" u="sng">
                <a:solidFill>
                  <a:srgbClr val="000000"/>
                </a:solidFill>
                <a:latin typeface="Times New Roman"/>
                <a:ea typeface="Times New Roman"/>
                <a:cs typeface="Times New Roman"/>
                <a:sym typeface="Times New Roman"/>
              </a:rPr>
              <a:t>damage limitation and the cost containment stages.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3" name="Shape 703"/>
        <p:cNvGrpSpPr/>
        <p:nvPr/>
      </p:nvGrpSpPr>
      <p:grpSpPr>
        <a:xfrm>
          <a:off x="0" y="0"/>
          <a:ext cx="0" cy="0"/>
          <a:chOff x="0" y="0"/>
          <a:chExt cx="0" cy="0"/>
        </a:xfrm>
      </p:grpSpPr>
      <p:sp>
        <p:nvSpPr>
          <p:cNvPr id="704" name="Google Shape;704;p42"/>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05" name="Google Shape;705;p42"/>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706" name="Google Shape;706;p42"/>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707" name="Google Shape;707;p42"/>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708" name="Google Shape;708;p42"/>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709" name="Google Shape;709;p42"/>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710" name="Google Shape;710;p42"/>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11" name="Google Shape;711;p42"/>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12" name="Google Shape;712;p42"/>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713" name="Google Shape;713;p42"/>
          <p:cNvSpPr txBox="1"/>
          <p:nvPr/>
        </p:nvSpPr>
        <p:spPr>
          <a:xfrm>
            <a:off x="914400" y="170497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Loss prevention, Limit damage, and cost containment:</a:t>
            </a:r>
            <a:endParaRPr/>
          </a:p>
        </p:txBody>
      </p:sp>
      <p:pic>
        <p:nvPicPr>
          <p:cNvPr id="714" name="Google Shape;714;p42"/>
          <p:cNvPicPr preferRelativeResize="0"/>
          <p:nvPr/>
        </p:nvPicPr>
        <p:blipFill rotWithShape="1">
          <a:blip r:embed="rId6">
            <a:alphaModFix/>
          </a:blip>
          <a:srcRect b="0" l="0" r="0" t="0"/>
          <a:stretch/>
        </p:blipFill>
        <p:spPr>
          <a:xfrm>
            <a:off x="1253822" y="2334739"/>
            <a:ext cx="9140851" cy="3477984"/>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8" name="Shape 718"/>
        <p:cNvGrpSpPr/>
        <p:nvPr/>
      </p:nvGrpSpPr>
      <p:grpSpPr>
        <a:xfrm>
          <a:off x="0" y="0"/>
          <a:ext cx="0" cy="0"/>
          <a:chOff x="0" y="0"/>
          <a:chExt cx="0" cy="0"/>
        </a:xfrm>
      </p:grpSpPr>
      <p:sp>
        <p:nvSpPr>
          <p:cNvPr id="719" name="Google Shape;719;p43"/>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20" name="Google Shape;720;p43"/>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721" name="Google Shape;721;p43"/>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722" name="Google Shape;722;p43"/>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723" name="Google Shape;723;p43"/>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724" name="Google Shape;724;p43"/>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725" name="Google Shape;725;p4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26" name="Google Shape;726;p43"/>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27" name="Google Shape;727;p43"/>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728" name="Google Shape;728;p43"/>
          <p:cNvSpPr txBox="1"/>
          <p:nvPr/>
        </p:nvSpPr>
        <p:spPr>
          <a:xfrm>
            <a:off x="914400" y="170497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Loss prevention, Limit damage, and cost containment:</a:t>
            </a:r>
            <a:endParaRPr/>
          </a:p>
        </p:txBody>
      </p:sp>
      <p:sp>
        <p:nvSpPr>
          <p:cNvPr id="729" name="Google Shape;729;p43"/>
          <p:cNvSpPr txBox="1"/>
          <p:nvPr/>
        </p:nvSpPr>
        <p:spPr>
          <a:xfrm>
            <a:off x="934065" y="2269776"/>
            <a:ext cx="10267335"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rgbClr val="000000"/>
                </a:solidFill>
                <a:latin typeface="Times New Roman"/>
                <a:ea typeface="Times New Roman"/>
                <a:cs typeface="Times New Roman"/>
                <a:sym typeface="Times New Roman"/>
              </a:rPr>
              <a:t>1- Another way of looking at </a:t>
            </a:r>
            <a:r>
              <a:rPr b="1" lang="en-US" sz="2400" u="sng">
                <a:solidFill>
                  <a:srgbClr val="000000"/>
                </a:solidFill>
                <a:latin typeface="Times New Roman"/>
                <a:ea typeface="Times New Roman"/>
                <a:cs typeface="Times New Roman"/>
                <a:sym typeface="Times New Roman"/>
              </a:rPr>
              <a:t>loss control activities </a:t>
            </a:r>
            <a:r>
              <a:rPr lang="en-US" sz="2400">
                <a:solidFill>
                  <a:srgbClr val="000000"/>
                </a:solidFill>
                <a:latin typeface="Times New Roman"/>
                <a:ea typeface="Times New Roman"/>
                <a:cs typeface="Times New Roman"/>
                <a:sym typeface="Times New Roman"/>
              </a:rPr>
              <a:t>is that </a:t>
            </a:r>
            <a:r>
              <a:rPr b="1" lang="en-US" sz="2400" u="sng">
                <a:solidFill>
                  <a:srgbClr val="000000"/>
                </a:solidFill>
                <a:latin typeface="Times New Roman"/>
                <a:ea typeface="Times New Roman"/>
                <a:cs typeface="Times New Roman"/>
                <a:sym typeface="Times New Roman"/>
              </a:rPr>
              <a:t>loss prevention</a:t>
            </a:r>
            <a:r>
              <a:rPr lang="en-US" sz="2400">
                <a:solidFill>
                  <a:srgbClr val="000000"/>
                </a:solidFill>
                <a:latin typeface="Times New Roman"/>
                <a:ea typeface="Times New Roman"/>
                <a:cs typeface="Times New Roman"/>
                <a:sym typeface="Times New Roman"/>
              </a:rPr>
              <a:t> is about </a:t>
            </a:r>
            <a:r>
              <a:rPr b="1" lang="en-US" sz="2400" u="sng">
                <a:solidFill>
                  <a:srgbClr val="000000"/>
                </a:solidFill>
                <a:latin typeface="Times New Roman"/>
                <a:ea typeface="Times New Roman"/>
                <a:cs typeface="Times New Roman"/>
                <a:sym typeface="Times New Roman"/>
              </a:rPr>
              <a:t>reducing</a:t>
            </a:r>
            <a:r>
              <a:rPr lang="en-US" sz="2400">
                <a:solidFill>
                  <a:srgbClr val="000000"/>
                </a:solidFill>
                <a:latin typeface="Times New Roman"/>
                <a:ea typeface="Times New Roman"/>
                <a:cs typeface="Times New Roman"/>
                <a:sym typeface="Times New Roman"/>
              </a:rPr>
              <a:t> the </a:t>
            </a:r>
            <a:r>
              <a:rPr b="1" lang="en-US" sz="2400" u="sng">
                <a:solidFill>
                  <a:srgbClr val="000000"/>
                </a:solidFill>
                <a:latin typeface="Times New Roman"/>
                <a:ea typeface="Times New Roman"/>
                <a:cs typeface="Times New Roman"/>
                <a:sym typeface="Times New Roman"/>
              </a:rPr>
              <a:t>likelihood of an adverse event occurring</a:t>
            </a:r>
            <a:r>
              <a:rPr lang="en-US" sz="2400">
                <a:solidFill>
                  <a:srgbClr val="000000"/>
                </a:solidFill>
                <a:latin typeface="Times New Roman"/>
                <a:ea typeface="Times New Roman"/>
                <a:cs typeface="Times New Roman"/>
                <a:sym typeface="Times New Roman"/>
              </a:rPr>
              <a:t>, although it will also be concerned  with </a:t>
            </a:r>
            <a:r>
              <a:rPr b="1" lang="en-US" sz="2400" u="sng">
                <a:solidFill>
                  <a:srgbClr val="000000"/>
                </a:solidFill>
                <a:latin typeface="Times New Roman"/>
                <a:ea typeface="Times New Roman"/>
                <a:cs typeface="Times New Roman"/>
                <a:sym typeface="Times New Roman"/>
              </a:rPr>
              <a:t>reducing the magnitude of an event </a:t>
            </a:r>
            <a:r>
              <a:rPr lang="en-US" sz="2400">
                <a:solidFill>
                  <a:srgbClr val="000000"/>
                </a:solidFill>
                <a:latin typeface="Times New Roman"/>
                <a:ea typeface="Times New Roman"/>
                <a:cs typeface="Times New Roman"/>
                <a:sym typeface="Times New Roman"/>
              </a:rPr>
              <a:t>that does occur.</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400">
                <a:solidFill>
                  <a:srgbClr val="000000"/>
                </a:solidFill>
                <a:latin typeface="Times New Roman"/>
                <a:ea typeface="Times New Roman"/>
                <a:cs typeface="Times New Roman"/>
                <a:sym typeface="Times New Roman"/>
              </a:rPr>
              <a:t>2- </a:t>
            </a:r>
            <a:r>
              <a:rPr b="1" lang="en-US" sz="2400" u="sng">
                <a:solidFill>
                  <a:srgbClr val="000000"/>
                </a:solidFill>
                <a:latin typeface="Times New Roman"/>
                <a:ea typeface="Times New Roman"/>
                <a:cs typeface="Times New Roman"/>
                <a:sym typeface="Times New Roman"/>
              </a:rPr>
              <a:t>Damage limitation </a:t>
            </a:r>
            <a:r>
              <a:rPr lang="en-US" sz="2400">
                <a:solidFill>
                  <a:srgbClr val="000000"/>
                </a:solidFill>
                <a:latin typeface="Times New Roman"/>
                <a:ea typeface="Times New Roman"/>
                <a:cs typeface="Times New Roman"/>
                <a:sym typeface="Times New Roman"/>
              </a:rPr>
              <a:t>is concerned with </a:t>
            </a:r>
            <a:r>
              <a:rPr b="1" lang="en-US" sz="2400" u="sng">
                <a:solidFill>
                  <a:srgbClr val="000000"/>
                </a:solidFill>
                <a:latin typeface="Times New Roman"/>
                <a:ea typeface="Times New Roman"/>
                <a:cs typeface="Times New Roman"/>
                <a:sym typeface="Times New Roman"/>
              </a:rPr>
              <a:t>reducing the magnitude of the event </a:t>
            </a:r>
            <a:r>
              <a:rPr lang="en-US" sz="2400">
                <a:solidFill>
                  <a:srgbClr val="000000"/>
                </a:solidFill>
                <a:latin typeface="Times New Roman"/>
                <a:ea typeface="Times New Roman"/>
                <a:cs typeface="Times New Roman"/>
                <a:sym typeface="Times New Roman"/>
              </a:rPr>
              <a:t>when it does </a:t>
            </a:r>
            <a:r>
              <a:rPr b="1" lang="en-US" sz="2400" u="sng">
                <a:solidFill>
                  <a:srgbClr val="000000"/>
                </a:solidFill>
                <a:latin typeface="Times New Roman"/>
                <a:ea typeface="Times New Roman"/>
                <a:cs typeface="Times New Roman"/>
                <a:sym typeface="Times New Roman"/>
              </a:rPr>
              <a:t>materialize</a:t>
            </a:r>
            <a:r>
              <a:rPr lang="en-US" sz="2400">
                <a:solidFill>
                  <a:srgbClr val="000000"/>
                </a:solidFill>
                <a:latin typeface="Times New Roman"/>
                <a:ea typeface="Times New Roman"/>
                <a:cs typeface="Times New Roman"/>
                <a:sym typeface="Times New Roman"/>
              </a:rPr>
              <a:t>. The </a:t>
            </a:r>
            <a:r>
              <a:rPr b="1" lang="en-US" sz="2400" u="sng">
                <a:solidFill>
                  <a:srgbClr val="000000"/>
                </a:solidFill>
                <a:latin typeface="Times New Roman"/>
                <a:ea typeface="Times New Roman"/>
                <a:cs typeface="Times New Roman"/>
                <a:sym typeface="Times New Roman"/>
              </a:rPr>
              <a:t>contribution of damage limitation </a:t>
            </a:r>
            <a:r>
              <a:rPr lang="en-US" sz="2400">
                <a:solidFill>
                  <a:srgbClr val="000000"/>
                </a:solidFill>
                <a:latin typeface="Times New Roman"/>
                <a:ea typeface="Times New Roman"/>
                <a:cs typeface="Times New Roman"/>
                <a:sym typeface="Times New Roman"/>
              </a:rPr>
              <a:t>will be greatest if </a:t>
            </a:r>
            <a:r>
              <a:rPr b="1" lang="en-US" sz="2400" u="sng">
                <a:solidFill>
                  <a:srgbClr val="000000"/>
                </a:solidFill>
                <a:latin typeface="Times New Roman"/>
                <a:ea typeface="Times New Roman"/>
                <a:cs typeface="Times New Roman"/>
                <a:sym typeface="Times New Roman"/>
              </a:rPr>
              <a:t>actions are planned </a:t>
            </a:r>
            <a:r>
              <a:rPr lang="en-US" sz="2400">
                <a:solidFill>
                  <a:srgbClr val="000000"/>
                </a:solidFill>
                <a:latin typeface="Times New Roman"/>
                <a:ea typeface="Times New Roman"/>
                <a:cs typeface="Times New Roman"/>
                <a:sym typeface="Times New Roman"/>
              </a:rPr>
              <a:t>that can be implemented as </a:t>
            </a:r>
            <a:r>
              <a:rPr b="1" lang="en-US" sz="2400" u="sng">
                <a:solidFill>
                  <a:srgbClr val="000000"/>
                </a:solidFill>
                <a:latin typeface="Times New Roman"/>
                <a:ea typeface="Times New Roman"/>
                <a:cs typeface="Times New Roman"/>
                <a:sym typeface="Times New Roman"/>
              </a:rPr>
              <a:t>the event is actually taking place.</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3" name="Shape 733"/>
        <p:cNvGrpSpPr/>
        <p:nvPr/>
      </p:nvGrpSpPr>
      <p:grpSpPr>
        <a:xfrm>
          <a:off x="0" y="0"/>
          <a:ext cx="0" cy="0"/>
          <a:chOff x="0" y="0"/>
          <a:chExt cx="0" cy="0"/>
        </a:xfrm>
      </p:grpSpPr>
      <p:sp>
        <p:nvSpPr>
          <p:cNvPr id="734" name="Google Shape;734;p44"/>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35" name="Google Shape;735;p44"/>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736" name="Google Shape;736;p44"/>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737" name="Google Shape;737;p44"/>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738" name="Google Shape;738;p44"/>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739" name="Google Shape;739;p44"/>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740" name="Google Shape;740;p4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41" name="Google Shape;741;p44"/>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42" name="Google Shape;742;p44"/>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743" name="Google Shape;743;p44"/>
          <p:cNvSpPr txBox="1"/>
          <p:nvPr/>
        </p:nvSpPr>
        <p:spPr>
          <a:xfrm>
            <a:off x="914400" y="170497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Loss prevention, Limit damage, and cost containment:</a:t>
            </a:r>
            <a:endParaRPr/>
          </a:p>
        </p:txBody>
      </p:sp>
      <p:sp>
        <p:nvSpPr>
          <p:cNvPr id="744" name="Google Shape;744;p44"/>
          <p:cNvSpPr txBox="1"/>
          <p:nvPr/>
        </p:nvSpPr>
        <p:spPr>
          <a:xfrm>
            <a:off x="778338" y="2524753"/>
            <a:ext cx="10423061" cy="23083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rgbClr val="000000"/>
                </a:solidFill>
                <a:latin typeface="Times New Roman"/>
                <a:ea typeface="Times New Roman"/>
                <a:cs typeface="Times New Roman"/>
                <a:sym typeface="Times New Roman"/>
              </a:rPr>
              <a:t>3- </a:t>
            </a:r>
            <a:r>
              <a:rPr b="1" lang="en-US" sz="2400" u="sng">
                <a:solidFill>
                  <a:srgbClr val="000000"/>
                </a:solidFill>
                <a:latin typeface="Times New Roman"/>
                <a:ea typeface="Times New Roman"/>
                <a:cs typeface="Times New Roman"/>
                <a:sym typeface="Times New Roman"/>
              </a:rPr>
              <a:t>Cost containment </a:t>
            </a:r>
            <a:r>
              <a:rPr lang="en-US" sz="2400">
                <a:solidFill>
                  <a:srgbClr val="000000"/>
                </a:solidFill>
                <a:latin typeface="Times New Roman"/>
                <a:ea typeface="Times New Roman"/>
                <a:cs typeface="Times New Roman"/>
                <a:sym typeface="Times New Roman"/>
              </a:rPr>
              <a:t>is concerned with </a:t>
            </a:r>
            <a:r>
              <a:rPr b="1" lang="en-US" sz="2400" u="sng">
                <a:solidFill>
                  <a:srgbClr val="000000"/>
                </a:solidFill>
                <a:latin typeface="Times New Roman"/>
                <a:ea typeface="Times New Roman"/>
                <a:cs typeface="Times New Roman"/>
                <a:sym typeface="Times New Roman"/>
              </a:rPr>
              <a:t>reducing the impact </a:t>
            </a:r>
            <a:r>
              <a:rPr lang="en-US" sz="2400">
                <a:solidFill>
                  <a:srgbClr val="000000"/>
                </a:solidFill>
                <a:latin typeface="Times New Roman"/>
                <a:ea typeface="Times New Roman"/>
                <a:cs typeface="Times New Roman"/>
                <a:sym typeface="Times New Roman"/>
              </a:rPr>
              <a:t>and consequences of the event.</a:t>
            </a:r>
            <a:endParaRPr/>
          </a:p>
          <a:p>
            <a:pPr indent="-133350" lvl="0" marL="285750" marR="0" rtl="0" algn="just">
              <a:spcBef>
                <a:spcPts val="0"/>
              </a:spcBef>
              <a:spcAft>
                <a:spcPts val="0"/>
              </a:spcAft>
              <a:buClr>
                <a:schemeClr val="dk1"/>
              </a:buClr>
              <a:buSzPts val="2400"/>
              <a:buFont typeface="Noto Sans Symbols"/>
              <a:buNone/>
            </a:pPr>
            <a:r>
              <a:t/>
            </a:r>
            <a:endParaRPr sz="24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400">
                <a:solidFill>
                  <a:srgbClr val="000000"/>
                </a:solidFill>
                <a:latin typeface="Times New Roman"/>
                <a:ea typeface="Times New Roman"/>
                <a:cs typeface="Times New Roman"/>
                <a:sym typeface="Times New Roman"/>
              </a:rPr>
              <a:t> Cost containment will be concerned with </a:t>
            </a:r>
            <a:r>
              <a:rPr b="1" lang="en-US" sz="2400" u="sng">
                <a:solidFill>
                  <a:srgbClr val="000000"/>
                </a:solidFill>
                <a:latin typeface="Times New Roman"/>
                <a:ea typeface="Times New Roman"/>
                <a:cs typeface="Times New Roman"/>
                <a:sym typeface="Times New Roman"/>
              </a:rPr>
              <a:t>ensuring the lowest cost of repairs</a:t>
            </a:r>
            <a:r>
              <a:rPr lang="en-US" sz="2400">
                <a:solidFill>
                  <a:srgbClr val="000000"/>
                </a:solidFill>
                <a:latin typeface="Times New Roman"/>
                <a:ea typeface="Times New Roman"/>
                <a:cs typeface="Times New Roman"/>
                <a:sym typeface="Times New Roman"/>
              </a:rPr>
              <a:t>, as well as </a:t>
            </a:r>
            <a:r>
              <a:rPr b="1" lang="en-US" sz="2400" u="sng">
                <a:solidFill>
                  <a:srgbClr val="000000"/>
                </a:solidFill>
                <a:latin typeface="Times New Roman"/>
                <a:ea typeface="Times New Roman"/>
                <a:cs typeface="Times New Roman"/>
                <a:sym typeface="Times New Roman"/>
              </a:rPr>
              <a:t>business continuity plans </a:t>
            </a:r>
            <a:r>
              <a:rPr lang="en-US" sz="2400">
                <a:solidFill>
                  <a:srgbClr val="000000"/>
                </a:solidFill>
                <a:latin typeface="Times New Roman"/>
                <a:ea typeface="Times New Roman"/>
                <a:cs typeface="Times New Roman"/>
                <a:sym typeface="Times New Roman"/>
              </a:rPr>
              <a:t>to ensure that the organization can </a:t>
            </a:r>
            <a:r>
              <a:rPr b="1" lang="en-US" sz="2400" u="sng">
                <a:solidFill>
                  <a:srgbClr val="000000"/>
                </a:solidFill>
                <a:latin typeface="Times New Roman"/>
                <a:ea typeface="Times New Roman"/>
                <a:cs typeface="Times New Roman"/>
                <a:sym typeface="Times New Roman"/>
              </a:rPr>
              <a:t>continue operations following damage </a:t>
            </a:r>
            <a:r>
              <a:rPr lang="en-US" sz="2400">
                <a:solidFill>
                  <a:srgbClr val="000000"/>
                </a:solidFill>
                <a:latin typeface="Times New Roman"/>
                <a:ea typeface="Times New Roman"/>
                <a:cs typeface="Times New Roman"/>
                <a:sym typeface="Times New Roman"/>
              </a:rPr>
              <a:t>to the asset that has been affected.</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8" name="Shape 748"/>
        <p:cNvGrpSpPr/>
        <p:nvPr/>
      </p:nvGrpSpPr>
      <p:grpSpPr>
        <a:xfrm>
          <a:off x="0" y="0"/>
          <a:ext cx="0" cy="0"/>
          <a:chOff x="0" y="0"/>
          <a:chExt cx="0" cy="0"/>
        </a:xfrm>
      </p:grpSpPr>
      <p:sp>
        <p:nvSpPr>
          <p:cNvPr id="749" name="Google Shape;749;p45"/>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50" name="Google Shape;750;p45"/>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751" name="Google Shape;751;p45"/>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752" name="Google Shape;752;p45"/>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753" name="Google Shape;753;p45"/>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754" name="Google Shape;754;p45"/>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755" name="Google Shape;755;p4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56" name="Google Shape;756;p45"/>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57" name="Google Shape;757;p45"/>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758" name="Google Shape;758;p45"/>
          <p:cNvSpPr txBox="1"/>
          <p:nvPr/>
        </p:nvSpPr>
        <p:spPr>
          <a:xfrm>
            <a:off x="914400" y="170497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Loss prevention, Limit damage, and cost containment:</a:t>
            </a:r>
            <a:endParaRPr/>
          </a:p>
        </p:txBody>
      </p:sp>
      <p:sp>
        <p:nvSpPr>
          <p:cNvPr id="759" name="Google Shape;759;p45"/>
          <p:cNvSpPr txBox="1"/>
          <p:nvPr/>
        </p:nvSpPr>
        <p:spPr>
          <a:xfrm>
            <a:off x="806523" y="2206130"/>
            <a:ext cx="10394877" cy="3416320"/>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C00000"/>
              </a:buClr>
              <a:buSzPts val="2400"/>
              <a:buFont typeface="Calibri"/>
              <a:buNone/>
            </a:pPr>
            <a:r>
              <a:rPr b="1" i="0" lang="en-US" sz="2400" u="sng" cap="none" strike="noStrike">
                <a:solidFill>
                  <a:srgbClr val="C00000"/>
                </a:solidFill>
                <a:latin typeface="Calibri"/>
                <a:ea typeface="Calibri"/>
                <a:cs typeface="Calibri"/>
                <a:sym typeface="Calibri"/>
              </a:rPr>
              <a:t>Product recall risk management:</a:t>
            </a:r>
            <a:endParaRPr/>
          </a:p>
          <a:p>
            <a:pPr indent="0" lvl="0" marL="0" marR="0" rtl="0" algn="just">
              <a:lnSpc>
                <a:spcPct val="100000"/>
              </a:lnSpc>
              <a:spcBef>
                <a:spcPts val="0"/>
              </a:spcBef>
              <a:spcAft>
                <a:spcPts val="0"/>
              </a:spcAft>
              <a:buClr>
                <a:schemeClr val="dk1"/>
              </a:buClr>
              <a:buSzPts val="2400"/>
              <a:buFont typeface="Calibri"/>
              <a:buNone/>
            </a:pPr>
            <a:r>
              <a:t/>
            </a:r>
            <a:endParaRPr b="1" i="0" sz="2400" u="sng"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Any company or organization that manufactures, assembles, processes, wholesales or retails products could be financially impacted by the direct or indirect costs of a product recall.</a:t>
            </a:r>
            <a:endParaRPr/>
          </a:p>
          <a:p>
            <a:pPr indent="-133350" lvl="0" marL="285750" marR="0" rtl="0" algn="just">
              <a:lnSpc>
                <a:spcPct val="100000"/>
              </a:lnSpc>
              <a:spcBef>
                <a:spcPts val="0"/>
              </a:spcBef>
              <a:spcAft>
                <a:spcPts val="0"/>
              </a:spcAft>
              <a:buClr>
                <a:schemeClr val="dk1"/>
              </a:buClr>
              <a:buSzPts val="2400"/>
              <a:buFont typeface="Noto Sans Symbols"/>
              <a:buNone/>
            </a:pPr>
            <a:r>
              <a:t/>
            </a:r>
            <a:endParaRPr b="0" i="0" sz="2400" u="none" cap="none" strike="noStrike">
              <a:solidFill>
                <a:srgbClr val="000000"/>
              </a:solidFill>
              <a:latin typeface="Calibri"/>
              <a:ea typeface="Calibri"/>
              <a:cs typeface="Calibri"/>
              <a:sym typeface="Calibri"/>
            </a:endParaRPr>
          </a:p>
          <a:p>
            <a:pPr indent="-285750" lvl="0" marL="285750" marR="0" rtl="0" algn="just">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Direct costs can include wages for staff who have to implement the recall plan. Other direct costs include communications and this could entail purchasing air time on radio and television and notices in newspapers or industry publications.</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3" name="Shape 763"/>
        <p:cNvGrpSpPr/>
        <p:nvPr/>
      </p:nvGrpSpPr>
      <p:grpSpPr>
        <a:xfrm>
          <a:off x="0" y="0"/>
          <a:ext cx="0" cy="0"/>
          <a:chOff x="0" y="0"/>
          <a:chExt cx="0" cy="0"/>
        </a:xfrm>
      </p:grpSpPr>
      <p:sp>
        <p:nvSpPr>
          <p:cNvPr id="764" name="Google Shape;764;p46"/>
          <p:cNvSpPr/>
          <p:nvPr/>
        </p:nvSpPr>
        <p:spPr>
          <a:xfrm>
            <a:off x="2152652" y="2"/>
            <a:ext cx="10039348"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65" name="Google Shape;765;p46"/>
          <p:cNvSpPr/>
          <p:nvPr/>
        </p:nvSpPr>
        <p:spPr>
          <a:xfrm>
            <a:off x="687472" y="1674193"/>
            <a:ext cx="10726189"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228600" lvl="0" marL="342900" marR="0" rtl="0" algn="just">
              <a:lnSpc>
                <a:spcPct val="150000"/>
              </a:lnSpc>
              <a:spcBef>
                <a:spcPts val="0"/>
              </a:spcBef>
              <a:spcAft>
                <a:spcPts val="0"/>
              </a:spcAft>
              <a:buClr>
                <a:schemeClr val="dk1"/>
              </a:buClr>
              <a:buSzPts val="1800"/>
              <a:buFont typeface="Noto Sans Symbols"/>
              <a:buNone/>
            </a:pPr>
            <a:r>
              <a:t/>
            </a:r>
            <a:endParaRPr sz="1800">
              <a:solidFill>
                <a:srgbClr val="000000"/>
              </a:solidFill>
              <a:latin typeface="Calibri"/>
              <a:ea typeface="Calibri"/>
              <a:cs typeface="Calibri"/>
              <a:sym typeface="Calibri"/>
            </a:endParaRPr>
          </a:p>
        </p:txBody>
      </p:sp>
      <p:sp>
        <p:nvSpPr>
          <p:cNvPr id="766" name="Google Shape;766;p46"/>
          <p:cNvSpPr/>
          <p:nvPr/>
        </p:nvSpPr>
        <p:spPr>
          <a:xfrm>
            <a:off x="404128" y="30779"/>
            <a:ext cx="1557545"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FFFF"/>
                </a:solidFill>
                <a:latin typeface="Calibri"/>
                <a:ea typeface="Calibri"/>
                <a:cs typeface="Calibri"/>
                <a:sym typeface="Calibri"/>
              </a:rPr>
              <a:t>Lecture</a:t>
            </a:r>
            <a:r>
              <a:rPr lang="en-US" sz="1800">
                <a:solidFill>
                  <a:srgbClr val="FFFFFF"/>
                </a:solidFill>
                <a:latin typeface="Calibri"/>
                <a:ea typeface="Calibri"/>
                <a:cs typeface="Calibri"/>
                <a:sym typeface="Calibri"/>
              </a:rPr>
              <a:t> 5</a:t>
            </a:r>
            <a:endParaRPr/>
          </a:p>
        </p:txBody>
      </p:sp>
      <p:pic>
        <p:nvPicPr>
          <p:cNvPr id="767" name="Google Shape;767;p46"/>
          <p:cNvPicPr preferRelativeResize="0"/>
          <p:nvPr/>
        </p:nvPicPr>
        <p:blipFill rotWithShape="1">
          <a:blip r:embed="rId3">
            <a:alphaModFix/>
          </a:blip>
          <a:srcRect b="0" l="0" r="0" t="0"/>
          <a:stretch/>
        </p:blipFill>
        <p:spPr>
          <a:xfrm>
            <a:off x="228600" y="5955114"/>
            <a:ext cx="2050445" cy="746288"/>
          </a:xfrm>
          <a:prstGeom prst="rect">
            <a:avLst/>
          </a:prstGeom>
          <a:noFill/>
          <a:ln>
            <a:noFill/>
          </a:ln>
        </p:spPr>
      </p:pic>
      <p:pic>
        <p:nvPicPr>
          <p:cNvPr id="768" name="Google Shape;768;p46"/>
          <p:cNvPicPr preferRelativeResize="0"/>
          <p:nvPr/>
        </p:nvPicPr>
        <p:blipFill rotWithShape="1">
          <a:blip r:embed="rId4">
            <a:alphaModFix/>
          </a:blip>
          <a:srcRect b="0" l="0" r="0" t="0"/>
          <a:stretch/>
        </p:blipFill>
        <p:spPr>
          <a:xfrm>
            <a:off x="8966361" y="6170841"/>
            <a:ext cx="2050445" cy="449776"/>
          </a:xfrm>
          <a:prstGeom prst="rect">
            <a:avLst/>
          </a:prstGeom>
          <a:noFill/>
          <a:ln>
            <a:noFill/>
          </a:ln>
        </p:spPr>
      </p:pic>
      <p:pic>
        <p:nvPicPr>
          <p:cNvPr id="769" name="Google Shape;769;p46"/>
          <p:cNvPicPr preferRelativeResize="0"/>
          <p:nvPr/>
        </p:nvPicPr>
        <p:blipFill rotWithShape="1">
          <a:blip r:embed="rId5">
            <a:alphaModFix/>
          </a:blip>
          <a:srcRect b="0" l="0" r="0" t="0"/>
          <a:stretch/>
        </p:blipFill>
        <p:spPr>
          <a:xfrm>
            <a:off x="9601200" y="103905"/>
            <a:ext cx="2470432" cy="1336210"/>
          </a:xfrm>
          <a:prstGeom prst="rect">
            <a:avLst/>
          </a:prstGeom>
          <a:noFill/>
          <a:ln>
            <a:noFill/>
          </a:ln>
        </p:spPr>
      </p:pic>
      <p:sp>
        <p:nvSpPr>
          <p:cNvPr id="770" name="Google Shape;770;p4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71" name="Google Shape;771;p46"/>
          <p:cNvSpPr/>
          <p:nvPr/>
        </p:nvSpPr>
        <p:spPr>
          <a:xfrm>
            <a:off x="2152652" y="3107424"/>
            <a:ext cx="184731" cy="646331"/>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US" sz="1800">
                <a:solidFill>
                  <a:srgbClr val="000000"/>
                </a:solidFill>
                <a:latin typeface="Arial"/>
                <a:ea typeface="Arial"/>
                <a:cs typeface="Arial"/>
                <a:sym typeface="Arial"/>
              </a:rPr>
            </a:br>
            <a:endParaRPr sz="1800">
              <a:solidFill>
                <a:srgbClr val="000000"/>
              </a:solidFill>
              <a:latin typeface="Arial"/>
              <a:ea typeface="Arial"/>
              <a:cs typeface="Arial"/>
              <a:sym typeface="Arial"/>
            </a:endParaRPr>
          </a:p>
        </p:txBody>
      </p:sp>
      <p:sp>
        <p:nvSpPr>
          <p:cNvPr id="772" name="Google Shape;772;p46"/>
          <p:cNvSpPr txBox="1"/>
          <p:nvPr/>
        </p:nvSpPr>
        <p:spPr>
          <a:xfrm>
            <a:off x="3109982" y="498147"/>
            <a:ext cx="529531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FFFFFF"/>
                </a:solidFill>
                <a:latin typeface="Times New Roman"/>
                <a:ea typeface="Times New Roman"/>
                <a:cs typeface="Times New Roman"/>
                <a:sym typeface="Times New Roman"/>
              </a:rPr>
              <a:t>Loss control</a:t>
            </a:r>
            <a:endParaRPr sz="3200">
              <a:solidFill>
                <a:srgbClr val="FFFFFF"/>
              </a:solidFill>
              <a:latin typeface="Times New Roman"/>
              <a:ea typeface="Times New Roman"/>
              <a:cs typeface="Times New Roman"/>
              <a:sym typeface="Times New Roman"/>
            </a:endParaRPr>
          </a:p>
        </p:txBody>
      </p:sp>
      <p:sp>
        <p:nvSpPr>
          <p:cNvPr id="773" name="Google Shape;773;p46"/>
          <p:cNvSpPr txBox="1"/>
          <p:nvPr/>
        </p:nvSpPr>
        <p:spPr>
          <a:xfrm>
            <a:off x="914400" y="1704970"/>
            <a:ext cx="8397582"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E75B5"/>
              </a:buClr>
              <a:buSzPts val="2400"/>
              <a:buFont typeface="Times New Roman"/>
              <a:buNone/>
            </a:pPr>
            <a:r>
              <a:rPr b="1" i="0" lang="en-US" sz="2400" u="sng" cap="none" strike="noStrike">
                <a:solidFill>
                  <a:srgbClr val="2E75B5"/>
                </a:solidFill>
                <a:latin typeface="Times New Roman"/>
                <a:ea typeface="Times New Roman"/>
                <a:cs typeface="Times New Roman"/>
                <a:sym typeface="Times New Roman"/>
              </a:rPr>
              <a:t>Loss prevention, Limit damage, and cost containment:</a:t>
            </a:r>
            <a:endParaRPr/>
          </a:p>
        </p:txBody>
      </p:sp>
      <p:sp>
        <p:nvSpPr>
          <p:cNvPr id="774" name="Google Shape;774;p46"/>
          <p:cNvSpPr txBox="1"/>
          <p:nvPr/>
        </p:nvSpPr>
        <p:spPr>
          <a:xfrm>
            <a:off x="815027" y="2449633"/>
            <a:ext cx="10471077" cy="2862322"/>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C00000"/>
              </a:buClr>
              <a:buSzPts val="2000"/>
              <a:buFont typeface="Calibri"/>
              <a:buNone/>
            </a:pPr>
            <a:r>
              <a:rPr b="1" i="0" lang="en-US" sz="2000" u="sng" cap="none" strike="noStrike">
                <a:solidFill>
                  <a:srgbClr val="C00000"/>
                </a:solidFill>
                <a:latin typeface="Calibri"/>
                <a:ea typeface="Calibri"/>
                <a:cs typeface="Calibri"/>
                <a:sym typeface="Calibri"/>
              </a:rPr>
              <a:t>Product recall risk management:</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Indirect costs can include lost production time for staff who must focus on the recall process, as well as the hiring of temporary employees to ensure continued production.</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However, the greatest indirect cost is the impact that adverse publicity could have on market share. A product recall should be designed to:</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protect the customer from bodily injury or property damage;</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remove the product from the market and from production;</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comply with specific regulatory requirements;</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protect the assets of the company</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8" name="Shape 778"/>
        <p:cNvGrpSpPr/>
        <p:nvPr/>
      </p:nvGrpSpPr>
      <p:grpSpPr>
        <a:xfrm>
          <a:off x="0" y="0"/>
          <a:ext cx="0" cy="0"/>
          <a:chOff x="0" y="0"/>
          <a:chExt cx="0" cy="0"/>
        </a:xfrm>
      </p:grpSpPr>
      <p:sp>
        <p:nvSpPr>
          <p:cNvPr id="779" name="Google Shape;779;p47"/>
          <p:cNvSpPr/>
          <p:nvPr/>
        </p:nvSpPr>
        <p:spPr>
          <a:xfrm>
            <a:off x="1960706" y="2"/>
            <a:ext cx="10231295" cy="151951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780" name="Google Shape;780;p47"/>
          <p:cNvSpPr/>
          <p:nvPr/>
        </p:nvSpPr>
        <p:spPr>
          <a:xfrm>
            <a:off x="1423125" y="1685495"/>
            <a:ext cx="9345750" cy="4138530"/>
          </a:xfrm>
          <a:prstGeom prst="roundRect">
            <a:avLst>
              <a:gd fmla="val 5784"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81" name="Google Shape;781;p47"/>
          <p:cNvSpPr txBox="1"/>
          <p:nvPr/>
        </p:nvSpPr>
        <p:spPr>
          <a:xfrm>
            <a:off x="2486093" y="498147"/>
            <a:ext cx="5653527"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ajawal Medium"/>
                <a:ea typeface="Tajawal Medium"/>
                <a:cs typeface="Tajawal Medium"/>
                <a:sym typeface="Tajawal Medium"/>
              </a:rPr>
              <a:t>Conclusion</a:t>
            </a:r>
            <a:endParaRPr/>
          </a:p>
        </p:txBody>
      </p:sp>
      <p:sp>
        <p:nvSpPr>
          <p:cNvPr id="782" name="Google Shape;782;p47"/>
          <p:cNvSpPr/>
          <p:nvPr/>
        </p:nvSpPr>
        <p:spPr>
          <a:xfrm>
            <a:off x="367466" y="3"/>
            <a:ext cx="1404457" cy="151951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Calibri"/>
                <a:ea typeface="Calibri"/>
                <a:cs typeface="Calibri"/>
                <a:sym typeface="Calibri"/>
              </a:rPr>
              <a:t>Lecture 5</a:t>
            </a:r>
            <a:endParaRPr/>
          </a:p>
        </p:txBody>
      </p:sp>
      <p:pic>
        <p:nvPicPr>
          <p:cNvPr id="783" name="Google Shape;783;p4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784" name="Google Shape;784;p4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785" name="Google Shape;785;p4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graphicFrame>
        <p:nvGraphicFramePr>
          <p:cNvPr id="786" name="Google Shape;786;p47"/>
          <p:cNvGraphicFramePr/>
          <p:nvPr/>
        </p:nvGraphicFramePr>
        <p:xfrm>
          <a:off x="1549779" y="1768018"/>
          <a:ext cx="3000000" cy="3000000"/>
        </p:xfrm>
        <a:graphic>
          <a:graphicData uri="http://schemas.openxmlformats.org/drawingml/2006/table">
            <a:tbl>
              <a:tblPr bandRow="1" firstRow="1">
                <a:noFill/>
                <a:tableStyleId>{C4DF5234-3ED9-41F4-ACA7-B4D7E21D713B}</a:tableStyleId>
              </a:tblPr>
              <a:tblGrid>
                <a:gridCol w="8626600"/>
                <a:gridCol w="592500"/>
              </a:tblGrid>
              <a:tr h="4998525">
                <a:tc>
                  <a:txBody>
                    <a:bodyPr/>
                    <a:lstStyle/>
                    <a:p>
                      <a:pPr indent="0" lvl="1" marL="457200" marR="0" rtl="0" algn="l">
                        <a:lnSpc>
                          <a:spcPct val="150000"/>
                        </a:lnSpc>
                        <a:spcBef>
                          <a:spcPts val="0"/>
                        </a:spcBef>
                        <a:spcAft>
                          <a:spcPts val="0"/>
                        </a:spcAft>
                        <a:buClr>
                          <a:schemeClr val="dk1"/>
                        </a:buClr>
                        <a:buSzPts val="2400"/>
                        <a:buFont typeface="Calibri"/>
                        <a:buNone/>
                      </a:pPr>
                      <a:r>
                        <a:t/>
                      </a:r>
                      <a:endParaRPr b="0" i="0" sz="2400" u="none" cap="none" strike="noStrike">
                        <a:solidFill>
                          <a:srgbClr val="000000"/>
                        </a:solidFill>
                        <a:latin typeface="Calibri"/>
                        <a:ea typeface="Calibri"/>
                        <a:cs typeface="Calibri"/>
                        <a:sym typeface="Calibri"/>
                      </a:endParaRPr>
                    </a:p>
                    <a:p>
                      <a:pPr indent="0" lvl="1" marL="457200" marR="0" rtl="0" algn="l">
                        <a:lnSpc>
                          <a:spcPct val="150000"/>
                        </a:lnSpc>
                        <a:spcBef>
                          <a:spcPts val="480"/>
                        </a:spcBef>
                        <a:spcAft>
                          <a:spcPts val="0"/>
                        </a:spcAft>
                        <a:buClr>
                          <a:schemeClr val="dk1"/>
                        </a:buClr>
                        <a:buSzPts val="2400"/>
                        <a:buFont typeface="Calibri"/>
                        <a:buNone/>
                      </a:pPr>
                      <a:r>
                        <a:t/>
                      </a:r>
                      <a:endParaRPr b="0" i="0" sz="2400" u="none" cap="none" strike="noStrike">
                        <a:solidFill>
                          <a:srgbClr val="000000"/>
                        </a:solidFill>
                        <a:latin typeface="Verdana"/>
                        <a:ea typeface="Verdana"/>
                        <a:cs typeface="Verdana"/>
                        <a:sym typeface="Verdana"/>
                      </a:endParaRPr>
                    </a:p>
                    <a:p>
                      <a:pPr indent="0" lvl="1" marL="457200" marR="0" rtl="0" algn="l">
                        <a:lnSpc>
                          <a:spcPct val="150000"/>
                        </a:lnSpc>
                        <a:spcBef>
                          <a:spcPts val="480"/>
                        </a:spcBef>
                        <a:spcAft>
                          <a:spcPts val="0"/>
                        </a:spcAft>
                        <a:buClr>
                          <a:schemeClr val="dk1"/>
                        </a:buClr>
                        <a:buSzPts val="2400"/>
                        <a:buFont typeface="Calibri"/>
                        <a:buNone/>
                      </a:pPr>
                      <a:r>
                        <a:t/>
                      </a:r>
                      <a:endParaRPr b="0" i="0" sz="2400" u="none" cap="none" strike="noStrike">
                        <a:solidFill>
                          <a:srgbClr val="000000"/>
                        </a:solidFill>
                        <a:latin typeface="Verdana"/>
                        <a:ea typeface="Verdana"/>
                        <a:cs typeface="Verdana"/>
                        <a:sym typeface="Verdana"/>
                      </a:endParaRPr>
                    </a:p>
                  </a:txBody>
                  <a:tcPr marT="45725" marB="45725" marR="91450" marL="91450"/>
                </a:tc>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r>
              <a:tr h="621300">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r>
              <a:tr h="621300">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r>
              <a:tr h="621300">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r>
              <a:tr h="621300">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c>
                  <a:txBody>
                    <a:bodyPr/>
                    <a:lstStyle/>
                    <a:p>
                      <a:pPr indent="0" lvl="0" marL="0" marR="0" rtl="0" algn="l">
                        <a:lnSpc>
                          <a:spcPct val="150000"/>
                        </a:lnSpc>
                        <a:spcBef>
                          <a:spcPts val="0"/>
                        </a:spcBef>
                        <a:spcAft>
                          <a:spcPts val="0"/>
                        </a:spcAft>
                        <a:buNone/>
                      </a:pPr>
                      <a:r>
                        <a:t/>
                      </a:r>
                      <a:endParaRPr sz="2400" u="none" cap="none" strike="noStrike"/>
                    </a:p>
                  </a:txBody>
                  <a:tcPr marT="45725" marB="45725" marR="91450" marL="91450"/>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0" name="Shape 790"/>
        <p:cNvGrpSpPr/>
        <p:nvPr/>
      </p:nvGrpSpPr>
      <p:grpSpPr>
        <a:xfrm>
          <a:off x="0" y="0"/>
          <a:ext cx="0" cy="0"/>
          <a:chOff x="0" y="0"/>
          <a:chExt cx="0" cy="0"/>
        </a:xfrm>
      </p:grpSpPr>
      <p:pic>
        <p:nvPicPr>
          <p:cNvPr id="791" name="Google Shape;791;p48"/>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792" name="Google Shape;792;p48"/>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93" name="Google Shape;793;p48"/>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Tajawal Medium"/>
                <a:ea typeface="Tajawal Medium"/>
                <a:cs typeface="Tajawal Medium"/>
                <a:sym typeface="Tajawal Medium"/>
              </a:rPr>
              <a:t>Thank You</a:t>
            </a:r>
            <a:endParaRPr/>
          </a:p>
        </p:txBody>
      </p:sp>
      <p:pic>
        <p:nvPicPr>
          <p:cNvPr id="794" name="Google Shape;794;p48"/>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795" name="Google Shape;795;p48"/>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796" name="Google Shape;796;p4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797" name="Google Shape;797;p48"/>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dc:creator>Student</dc:creator>
</cp:coreProperties>
</file>