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6" r:id="rId3"/>
    <p:sldId id="510" r:id="rId4"/>
    <p:sldId id="511" r:id="rId5"/>
    <p:sldId id="512" r:id="rId6"/>
    <p:sldId id="513" r:id="rId7"/>
    <p:sldId id="514" r:id="rId8"/>
    <p:sldId id="515" r:id="rId9"/>
    <p:sldId id="516" r:id="rId10"/>
    <p:sldId id="517" r:id="rId11"/>
    <p:sldId id="518" r:id="rId12"/>
    <p:sldId id="519" r:id="rId13"/>
    <p:sldId id="520" r:id="rId14"/>
    <p:sldId id="521" r:id="rId15"/>
    <p:sldId id="522" r:id="rId16"/>
    <p:sldId id="547" r:id="rId17"/>
    <p:sldId id="523" r:id="rId18"/>
    <p:sldId id="524" r:id="rId19"/>
    <p:sldId id="525" r:id="rId20"/>
    <p:sldId id="526" r:id="rId21"/>
    <p:sldId id="527" r:id="rId22"/>
    <p:sldId id="528" r:id="rId23"/>
    <p:sldId id="529" r:id="rId24"/>
    <p:sldId id="530" r:id="rId25"/>
    <p:sldId id="548" r:id="rId26"/>
    <p:sldId id="531" r:id="rId27"/>
    <p:sldId id="532" r:id="rId28"/>
    <p:sldId id="533" r:id="rId29"/>
    <p:sldId id="534" r:id="rId30"/>
    <p:sldId id="535" r:id="rId31"/>
    <p:sldId id="536" r:id="rId32"/>
    <p:sldId id="537" r:id="rId33"/>
    <p:sldId id="549" r:id="rId34"/>
    <p:sldId id="539" r:id="rId35"/>
    <p:sldId id="540" r:id="rId36"/>
    <p:sldId id="541" r:id="rId37"/>
    <p:sldId id="542" r:id="rId38"/>
    <p:sldId id="543" r:id="rId39"/>
    <p:sldId id="544" r:id="rId40"/>
    <p:sldId id="545" r:id="rId41"/>
    <p:sldId id="546" r:id="rId42"/>
    <p:sldId id="48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511"/>
            <p14:sldId id="512"/>
            <p14:sldId id="513"/>
            <p14:sldId id="514"/>
            <p14:sldId id="515"/>
            <p14:sldId id="516"/>
            <p14:sldId id="517"/>
            <p14:sldId id="518"/>
            <p14:sldId id="519"/>
            <p14:sldId id="520"/>
            <p14:sldId id="521"/>
            <p14:sldId id="522"/>
            <p14:sldId id="547"/>
            <p14:sldId id="523"/>
            <p14:sldId id="524"/>
            <p14:sldId id="525"/>
            <p14:sldId id="526"/>
            <p14:sldId id="527"/>
            <p14:sldId id="528"/>
            <p14:sldId id="529"/>
            <p14:sldId id="530"/>
            <p14:sldId id="548"/>
            <p14:sldId id="531"/>
            <p14:sldId id="532"/>
            <p14:sldId id="533"/>
            <p14:sldId id="534"/>
            <p14:sldId id="535"/>
            <p14:sldId id="536"/>
            <p14:sldId id="537"/>
            <p14:sldId id="549"/>
            <p14:sldId id="539"/>
            <p14:sldId id="540"/>
            <p14:sldId id="541"/>
            <p14:sldId id="542"/>
            <p14:sldId id="543"/>
            <p14:sldId id="544"/>
            <p14:sldId id="545"/>
            <p14:sldId id="546"/>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136"/>
    <p:restoredTop sz="93750" autoAdjust="0"/>
  </p:normalViewPr>
  <p:slideViewPr>
    <p:cSldViewPr snapToGrid="0">
      <p:cViewPr>
        <p:scale>
          <a:sx n="95" d="100"/>
          <a:sy n="95" d="100"/>
        </p:scale>
        <p:origin x="688" y="59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787276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40733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47232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8/8/23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9.png"/><Relationship Id="rId7"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9.png"/><Relationship Id="rId7"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9.png"/><Relationship Id="rId7"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3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9.png"/><Relationship Id="rId7"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9.png"/><Relationship Id="rId7"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9.png"/><Relationship Id="rId7"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53.png"/><Relationship Id="rId4" Type="http://schemas.openxmlformats.org/officeDocument/2006/relationships/image" Target="../media/image10.svg"/><Relationship Id="rId9"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60.png"/><Relationship Id="rId7" Type="http://schemas.openxmlformats.org/officeDocument/2006/relationships/image" Target="../media/image4.png"/><Relationship Id="rId2" Type="http://schemas.openxmlformats.org/officeDocument/2006/relationships/image" Target="../media/image59.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6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34848"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2419" y="2790634"/>
            <a:ext cx="3936180"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Photoshop Interface</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New File Options</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Navigation</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Brush Tool</a:t>
            </a:r>
            <a:endParaRPr lang="ar-SA"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64527"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مبادئ الفوتوشوب</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2991" y="406157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9</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85415" y="3146248"/>
            <a:ext cx="4021165"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Photoshop Interface</a:t>
            </a: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81994" y="1523675"/>
            <a:ext cx="4900015" cy="3785652"/>
          </a:xfrm>
          <a:prstGeom prst="rect">
            <a:avLst/>
          </a:prstGeom>
          <a:noFill/>
        </p:spPr>
        <p:txBody>
          <a:bodyPr wrap="square" rtlCol="0">
            <a:spAutoFit/>
          </a:bodyPr>
          <a:lstStyle/>
          <a:p>
            <a:pPr algn="just" rtl="1"/>
            <a:r>
              <a:rPr lang="ar-EG" sz="1600" b="0" i="0" dirty="0">
                <a:solidFill>
                  <a:srgbClr val="000000"/>
                </a:solidFill>
                <a:effectLst/>
                <a:latin typeface="Al-Jazeera-Arabic-Regular" pitchFamily="2" charset="-78"/>
                <a:cs typeface="Al-Jazeera-Arabic-Regular" pitchFamily="2" charset="-78"/>
              </a:rPr>
              <a:t>العناصر الرئيسية في واجهة مستخدم </a:t>
            </a:r>
            <a:r>
              <a:rPr lang="en-US" sz="1600" b="0" i="0" dirty="0">
                <a:solidFill>
                  <a:srgbClr val="000000"/>
                </a:solidFill>
                <a:effectLst/>
                <a:latin typeface="Al-Jazeera-Arabic-Regular" pitchFamily="2" charset="-78"/>
                <a:cs typeface="Al-Jazeera-Arabic-Regular" pitchFamily="2" charset="-78"/>
              </a:rPr>
              <a:t>Photoshop </a:t>
            </a:r>
            <a:r>
              <a:rPr lang="ar-EG" sz="1600" b="0" i="0" dirty="0">
                <a:solidFill>
                  <a:srgbClr val="000000"/>
                </a:solidFill>
                <a:effectLst/>
                <a:latin typeface="Al-Jazeera-Arabic-Regular" pitchFamily="2" charset="-78"/>
                <a:cs typeface="Al-Jazeera-Arabic-Regular" pitchFamily="2" charset="-78"/>
              </a:rPr>
              <a:t>هي:</a:t>
            </a:r>
            <a:endParaRPr lang="en-US" sz="1600"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شريط الخيارات </a:t>
            </a:r>
            <a:r>
              <a:rPr lang="en-US" sz="1600" b="1" i="0" dirty="0">
                <a:solidFill>
                  <a:srgbClr val="000000"/>
                </a:solidFill>
                <a:effectLst/>
                <a:latin typeface="Al-Jazeera-Arabic-Regular" pitchFamily="2" charset="-78"/>
                <a:cs typeface="Al-Jazeera-Arabic-Regular" pitchFamily="2" charset="-78"/>
              </a:rPr>
              <a:t>Options bar</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يحتوي على خيارات تتغير حسب الأداة التي تعمل عليها.</a:t>
            </a:r>
            <a:endParaRPr lang="en-US" sz="1600"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شريط القوائم</a:t>
            </a:r>
            <a:r>
              <a:rPr lang="ar-SA" sz="1600" b="1" dirty="0">
                <a:solidFill>
                  <a:srgbClr val="000000"/>
                </a:solidFill>
                <a:latin typeface="Al-Jazeera-Arabic-Regular" pitchFamily="2" charset="-78"/>
                <a:cs typeface="Al-Jazeera-Arabic-Regular" pitchFamily="2" charset="-78"/>
              </a:rPr>
              <a:t> </a:t>
            </a:r>
            <a:r>
              <a:rPr lang="en-US" sz="1600" b="1" dirty="0">
                <a:solidFill>
                  <a:srgbClr val="000000"/>
                </a:solidFill>
                <a:latin typeface="Al-Jazeera-Arabic-Regular" pitchFamily="2" charset="-78"/>
                <a:cs typeface="Al-Jazeera-Arabic-Regular" pitchFamily="2" charset="-78"/>
              </a:rPr>
              <a:t>Menu Bar</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الموجود في كافة برامج الحاسب الآلي. يحتوي شريط القوائم على جميع خيارات </a:t>
            </a:r>
            <a:r>
              <a:rPr lang="en-US" sz="1600" b="0" i="0" dirty="0">
                <a:solidFill>
                  <a:srgbClr val="000000"/>
                </a:solidFill>
                <a:effectLst/>
                <a:latin typeface="Al-Jazeera-Arabic-Regular" pitchFamily="2" charset="-78"/>
                <a:cs typeface="Al-Jazeera-Arabic-Regular" pitchFamily="2" charset="-78"/>
              </a:rPr>
              <a:t>Photoshop</a:t>
            </a:r>
            <a:r>
              <a:rPr lang="ar-EG" sz="1600" b="0" i="0" dirty="0">
                <a:solidFill>
                  <a:srgbClr val="000000"/>
                </a:solidFill>
                <a:effectLst/>
                <a:latin typeface="Al-Jazeera-Arabic-Regular" pitchFamily="2" charset="-78"/>
                <a:cs typeface="Al-Jazeera-Arabic-Regular" pitchFamily="2" charset="-78"/>
              </a:rPr>
              <a:t>كما يمكن الوصول إلى العديد من هذه الخيارات من خلال لوحات </a:t>
            </a:r>
            <a:r>
              <a:rPr lang="en-US" sz="1600" b="0" i="0" dirty="0">
                <a:solidFill>
                  <a:srgbClr val="000000"/>
                </a:solidFill>
                <a:effectLst/>
                <a:latin typeface="Al-Jazeera-Arabic-Regular" pitchFamily="2" charset="-78"/>
                <a:cs typeface="Al-Jazeera-Arabic-Regular" pitchFamily="2" charset="-78"/>
              </a:rPr>
              <a:t>Photoshop. </a:t>
            </a:r>
            <a:endParaRPr lang="ar-SA" sz="1600"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اللوحات</a:t>
            </a:r>
            <a:r>
              <a:rPr lang="en-US" sz="1600" b="1" i="0" dirty="0">
                <a:solidFill>
                  <a:srgbClr val="000000"/>
                </a:solidFill>
                <a:effectLst/>
                <a:latin typeface="Al-Jazeera-Arabic-Regular" pitchFamily="2" charset="-78"/>
                <a:cs typeface="Al-Jazeera-Arabic-Regular" pitchFamily="2" charset="-78"/>
              </a:rPr>
              <a:t> </a:t>
            </a:r>
            <a:r>
              <a:rPr lang="en-US" sz="1600" b="1" dirty="0">
                <a:solidFill>
                  <a:srgbClr val="000000"/>
                </a:solidFill>
                <a:latin typeface="Al-Jazeera-Arabic-Regular" pitchFamily="2" charset="-78"/>
                <a:cs typeface="Al-Jazeera-Arabic-Regular" pitchFamily="2" charset="-78"/>
              </a:rPr>
              <a:t>Panels </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تعد اللوحات طريقة ملائمة للوصول إلى العديد من أدوات</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وخياراته. وهي طريقة جيدة لتبسيط سير عملك</a:t>
            </a:r>
          </a:p>
          <a:p>
            <a:pPr marL="285750" indent="-285750" algn="just" rtl="1">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 </a:t>
            </a:r>
            <a:r>
              <a:rPr lang="ar-EG" sz="1600" b="1" i="0" dirty="0">
                <a:solidFill>
                  <a:srgbClr val="000000"/>
                </a:solidFill>
                <a:effectLst/>
                <a:latin typeface="Al-Jazeera-Arabic-Regular" pitchFamily="2" charset="-78"/>
                <a:cs typeface="Al-Jazeera-Arabic-Regular" pitchFamily="2" charset="-78"/>
              </a:rPr>
              <a:t>لوحة الأدوات</a:t>
            </a:r>
            <a:r>
              <a:rPr lang="en-US" sz="1600" b="1" i="0" dirty="0">
                <a:solidFill>
                  <a:srgbClr val="000000"/>
                </a:solidFill>
                <a:effectLst/>
                <a:latin typeface="Al-Jazeera-Arabic-Regular" pitchFamily="2" charset="-78"/>
                <a:cs typeface="Al-Jazeera-Arabic-Regular" pitchFamily="2" charset="-78"/>
              </a:rPr>
              <a:t>Tools Panel </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في حين أنها تعتبر لوحة بحد ذاتها ، إلا أنها تستحق الذكر بمفردها ، تحتوي هذه اللوحة على جميع أدوات </a:t>
            </a:r>
            <a:r>
              <a:rPr lang="en-US" sz="1600" b="0" i="0" dirty="0">
                <a:solidFill>
                  <a:srgbClr val="000000"/>
                </a:solidFill>
                <a:effectLst/>
                <a:latin typeface="Al-Jazeera-Arabic-Regular" pitchFamily="2" charset="-78"/>
                <a:cs typeface="Al-Jazeera-Arabic-Regular" pitchFamily="2" charset="-78"/>
              </a:rPr>
              <a:t>Photoshop </a:t>
            </a:r>
            <a:r>
              <a:rPr lang="ar-EG" sz="1600" b="0" i="0" dirty="0">
                <a:solidFill>
                  <a:srgbClr val="000000"/>
                </a:solidFill>
                <a:effectLst/>
                <a:latin typeface="Al-Jazeera-Arabic-Regular" pitchFamily="2" charset="-78"/>
                <a:cs typeface="Al-Jazeera-Arabic-Regular" pitchFamily="2" charset="-78"/>
              </a:rPr>
              <a:t>الرئيسية. إذا أتقنت استخدام هذه الأدوات، فستتمكن من القيام بالكثير من الأشياء</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66DDB441-DEBF-FF48-97C3-E3F10BD26C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0143" y="2075631"/>
            <a:ext cx="3652423" cy="2602414"/>
          </a:xfrm>
          <a:prstGeom prst="rect">
            <a:avLst/>
          </a:prstGeom>
        </p:spPr>
      </p:pic>
    </p:spTree>
    <p:extLst>
      <p:ext uri="{BB962C8B-B14F-4D97-AF65-F5344CB8AC3E}">
        <p14:creationId xmlns:p14="http://schemas.microsoft.com/office/powerpoint/2010/main" val="856912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1022350" y="1523675"/>
            <a:ext cx="8259659" cy="1200329"/>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شريط الخيارات</a:t>
            </a:r>
          </a:p>
          <a:p>
            <a:pPr algn="just" rtl="1"/>
            <a:r>
              <a:rPr lang="ar-EG" b="0" i="0" dirty="0">
                <a:solidFill>
                  <a:srgbClr val="000000"/>
                </a:solidFill>
                <a:effectLst/>
                <a:latin typeface="Al-Jazeera-Arabic-Regular" pitchFamily="2" charset="-78"/>
                <a:cs typeface="Al-Jazeera-Arabic-Regular" pitchFamily="2" charset="-78"/>
              </a:rPr>
              <a:t>يعرض شريط الخيارات الخيارات المتعلقة بالأداة التي تستخدمها. تتغير الخيارات المعروضة ديناميكيًا في كل مرة تقوم فيها بتغيير الأداة التي تعمل عليها.</a:t>
            </a:r>
          </a:p>
          <a:p>
            <a:pPr algn="just" rtl="1"/>
            <a:r>
              <a:rPr lang="ar-EG" b="0" i="0" dirty="0">
                <a:solidFill>
                  <a:srgbClr val="000000"/>
                </a:solidFill>
                <a:effectLst/>
                <a:latin typeface="Al-Jazeera-Arabic-Regular" pitchFamily="2" charset="-78"/>
                <a:cs typeface="Al-Jazeera-Arabic-Regular" pitchFamily="2" charset="-78"/>
              </a:rPr>
              <a:t>إليك كيف يبدو شريط الخيارات عند تحديد أداة الفرشاة:</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02E3E494-8E64-FF43-A50E-6E4AA8940A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8437" y="3016617"/>
            <a:ext cx="7142101" cy="412382"/>
          </a:xfrm>
          <a:prstGeom prst="rect">
            <a:avLst/>
          </a:prstGeom>
        </p:spPr>
      </p:pic>
      <p:sp>
        <p:nvSpPr>
          <p:cNvPr id="16" name="TextBox 15">
            <a:extLst>
              <a:ext uri="{FF2B5EF4-FFF2-40B4-BE49-F238E27FC236}">
                <a16:creationId xmlns:a16="http://schemas.microsoft.com/office/drawing/2014/main" id="{6AAFBDEA-9D50-4846-A3B1-40E53BE77F68}"/>
              </a:ext>
            </a:extLst>
          </p:cNvPr>
          <p:cNvSpPr txBox="1"/>
          <p:nvPr/>
        </p:nvSpPr>
        <p:spPr>
          <a:xfrm>
            <a:off x="1111250" y="3589211"/>
            <a:ext cx="8259659" cy="369332"/>
          </a:xfrm>
          <a:prstGeom prst="rect">
            <a:avLst/>
          </a:prstGeom>
          <a:noFill/>
        </p:spPr>
        <p:txBody>
          <a:bodyPr wrap="square" rtlCol="0">
            <a:spAutoFit/>
          </a:bodyPr>
          <a:lstStyle/>
          <a:p>
            <a:pPr algn="just" rtl="1"/>
            <a:r>
              <a:rPr lang="ar-EG" b="0" i="0" dirty="0">
                <a:solidFill>
                  <a:srgbClr val="000000"/>
                </a:solidFill>
                <a:effectLst/>
                <a:latin typeface="Al-Jazeera-Arabic-Regular" pitchFamily="2" charset="-78"/>
                <a:cs typeface="Al-Jazeera-Arabic-Regular" pitchFamily="2" charset="-78"/>
              </a:rPr>
              <a:t>وإليك كيف تبدو لأداة النص:</a:t>
            </a:r>
          </a:p>
        </p:txBody>
      </p:sp>
      <p:pic>
        <p:nvPicPr>
          <p:cNvPr id="7" name="Picture 6">
            <a:extLst>
              <a:ext uri="{FF2B5EF4-FFF2-40B4-BE49-F238E27FC236}">
                <a16:creationId xmlns:a16="http://schemas.microsoft.com/office/drawing/2014/main" id="{A1822897-D4FE-DD48-BE25-841050C681D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8437" y="4252857"/>
            <a:ext cx="7142101" cy="325041"/>
          </a:xfrm>
          <a:prstGeom prst="rect">
            <a:avLst/>
          </a:prstGeom>
        </p:spPr>
      </p:pic>
    </p:spTree>
    <p:extLst>
      <p:ext uri="{BB962C8B-B14F-4D97-AF65-F5344CB8AC3E}">
        <p14:creationId xmlns:p14="http://schemas.microsoft.com/office/powerpoint/2010/main" val="3717492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0758" y="1753933"/>
            <a:ext cx="4401251" cy="2308324"/>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العمل مع </a:t>
            </a:r>
            <a:r>
              <a:rPr lang="en-US" b="1" i="0" dirty="0">
                <a:solidFill>
                  <a:srgbClr val="000000"/>
                </a:solidFill>
                <a:effectLst/>
                <a:latin typeface="Al-Jazeera-Arabic-Regular" pitchFamily="2" charset="-78"/>
                <a:cs typeface="Al-Jazeera-Arabic-Regular" pitchFamily="2" charset="-78"/>
              </a:rPr>
              <a:t>Photoshop Panels</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توفر اللوحات طريقة رائعة للوصول إلى الأدوات والخيارات المتنوعة في</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يعد ترتيب اللوحات لتناسب احتياجاتك أمرًا ضروريًا لضمان حصولك على أفضل سير عمل ممكن.</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يمكن أن تطفو اللوحات في منتصف الشاشة، على النحو التالي:</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323A6667-343B-454E-B123-9D3A60E74F0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7477" y="1897831"/>
            <a:ext cx="2323733" cy="3305863"/>
          </a:xfrm>
          <a:prstGeom prst="rect">
            <a:avLst/>
          </a:prstGeom>
        </p:spPr>
      </p:pic>
      <p:pic>
        <p:nvPicPr>
          <p:cNvPr id="6" name="Picture 5">
            <a:extLst>
              <a:ext uri="{FF2B5EF4-FFF2-40B4-BE49-F238E27FC236}">
                <a16:creationId xmlns:a16="http://schemas.microsoft.com/office/drawing/2014/main" id="{E4BD3E7B-D0E9-DD49-93D9-5C008557B64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92034" y="2541318"/>
            <a:ext cx="1827900" cy="2662375"/>
          </a:xfrm>
          <a:prstGeom prst="rect">
            <a:avLst/>
          </a:prstGeom>
        </p:spPr>
      </p:pic>
      <p:sp>
        <p:nvSpPr>
          <p:cNvPr id="20" name="TextBox 19">
            <a:extLst>
              <a:ext uri="{FF2B5EF4-FFF2-40B4-BE49-F238E27FC236}">
                <a16:creationId xmlns:a16="http://schemas.microsoft.com/office/drawing/2014/main" id="{E2E57636-2BCE-C147-82C5-7A30268FF8D9}"/>
              </a:ext>
            </a:extLst>
          </p:cNvPr>
          <p:cNvSpPr txBox="1"/>
          <p:nvPr/>
        </p:nvSpPr>
        <p:spPr>
          <a:xfrm>
            <a:off x="4879048" y="4210830"/>
            <a:ext cx="4401251"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أو يمكن تجميعها معًا ، جنبًا إلى جنب مع اللوحات الأخرى ، وهذا هو الوضع الافتراضي:</a:t>
            </a:r>
          </a:p>
        </p:txBody>
      </p:sp>
    </p:spTree>
    <p:extLst>
      <p:ext uri="{BB962C8B-B14F-4D97-AF65-F5344CB8AC3E}">
        <p14:creationId xmlns:p14="http://schemas.microsoft.com/office/powerpoint/2010/main" val="2480735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0758" y="1611429"/>
            <a:ext cx="4401251"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لتحريك لوحة </a:t>
            </a:r>
            <a:r>
              <a:rPr lang="en-US" i="0" dirty="0">
                <a:solidFill>
                  <a:srgbClr val="000000"/>
                </a:solidFill>
                <a:effectLst/>
                <a:latin typeface="Al-Jazeera-Arabic-Regular" pitchFamily="2" charset="-78"/>
                <a:cs typeface="Al-Jazeera-Arabic-Regular" pitchFamily="2" charset="-78"/>
              </a:rPr>
              <a:t>Panel</a:t>
            </a:r>
            <a:r>
              <a:rPr lang="ar-EG" i="0" dirty="0">
                <a:solidFill>
                  <a:srgbClr val="000000"/>
                </a:solidFill>
                <a:effectLst/>
                <a:latin typeface="Al-Jazeera-Arabic-Regular" pitchFamily="2" charset="-78"/>
                <a:cs typeface="Al-Jazeera-Arabic-Regular" pitchFamily="2" charset="-78"/>
              </a:rPr>
              <a:t>، سواء كانت مجمعة أم لا، ما عليك سوى النقر فوق عنوان اللوحة، ثم سحب مؤشر الماوس بعيدًا.</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سيتم نقل اللوحة مع المؤشر. إذا كنت تريد أن يتم تجميع اللوحة مع أي لوحة أو مجموعة لوحات أخرى. اسحبها ببساطة فوق اللوحة (اللوحات) التي تريد تجميعها معها. وحتى تصبح اللوحة التي تقوم بنقلها شفافة ، مثل هذا:</a:t>
            </a:r>
          </a:p>
          <a:p>
            <a:pPr marL="285750" indent="-285750" algn="just" rtl="1">
              <a:buFont typeface="Arial" panose="020B0604020202020204" pitchFamily="34" charset="0"/>
              <a:buChar char="•"/>
            </a:pPr>
            <a:endParaRPr lang="ar-EG" dirty="0">
              <a:solidFill>
                <a:srgbClr val="000000"/>
              </a:solidFill>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حرر زر الماوس. وسيتم تجميع اللوحين معًا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A7445CEB-2E4F-7D4C-9050-749410CCCB0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8995" y="1753933"/>
            <a:ext cx="3994366" cy="3519152"/>
          </a:xfrm>
          <a:prstGeom prst="rect">
            <a:avLst/>
          </a:prstGeom>
        </p:spPr>
      </p:pic>
    </p:spTree>
    <p:extLst>
      <p:ext uri="{BB962C8B-B14F-4D97-AF65-F5344CB8AC3E}">
        <p14:creationId xmlns:p14="http://schemas.microsoft.com/office/powerpoint/2010/main" val="2674259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152298" y="1590816"/>
            <a:ext cx="5054393"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إظهار وإخفاء لوحة</a:t>
            </a:r>
          </a:p>
          <a:p>
            <a:pPr algn="just" rtl="1"/>
            <a:r>
              <a:rPr lang="en-US" sz="2000" b="1" i="0" dirty="0">
                <a:solidFill>
                  <a:srgbClr val="000000"/>
                </a:solidFill>
                <a:effectLst/>
                <a:latin typeface="Al-Jazeera-Arabic-Regular" pitchFamily="2" charset="-78"/>
                <a:cs typeface="Al-Jazeera-Arabic-Regular" pitchFamily="2" charset="-78"/>
              </a:rPr>
              <a:t>Show &amp; Hide Panel</a:t>
            </a:r>
            <a:endParaRPr lang="ar-EG" sz="2000" b="1"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لإظهار لوحة مخفية ، أو لإخفاء لوحة معروضة ، اختر ببساطة اسم اللوحة من قائمة </a:t>
            </a:r>
            <a:r>
              <a:rPr lang="en-US" i="0" dirty="0">
                <a:solidFill>
                  <a:srgbClr val="000000"/>
                </a:solidFill>
                <a:effectLst/>
                <a:latin typeface="Al-Jazeera-Arabic-Regular" pitchFamily="2" charset="-78"/>
                <a:cs typeface="Al-Jazeera-Arabic-Regular" pitchFamily="2" charset="-78"/>
              </a:rPr>
              <a:t>Window</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إذا حددت لوحة مخفية من قائمة </a:t>
            </a:r>
            <a:r>
              <a:rPr lang="en-US" i="0" dirty="0">
                <a:solidFill>
                  <a:srgbClr val="000000"/>
                </a:solidFill>
                <a:effectLst/>
                <a:latin typeface="Al-Jazeera-Arabic-Regular" pitchFamily="2" charset="-78"/>
                <a:cs typeface="Al-Jazeera-Arabic-Regular" pitchFamily="2" charset="-78"/>
              </a:rPr>
              <a:t>Window ، </a:t>
            </a:r>
            <a:r>
              <a:rPr lang="ar-EG" i="0" dirty="0">
                <a:solidFill>
                  <a:srgbClr val="000000"/>
                </a:solidFill>
                <a:effectLst/>
                <a:latin typeface="Al-Jazeera-Arabic-Regular" pitchFamily="2" charset="-78"/>
                <a:cs typeface="Al-Jazeera-Arabic-Regular" pitchFamily="2" charset="-78"/>
              </a:rPr>
              <a:t>فسيعرضها</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لك.</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وإذا حددت قائمة معروضة، فسيقوم </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بإخفائها بدلاً من ذلك. يمكنك التبديل / التبديل بين إخفاء وعرض اللوحات بهذه الطريقة.</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لاحظ أن اللوحات المعروضة بالفعل بها علامة بجانبها ، واللوحات المخفية لا يوجد بجانبها أي شيء:</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704F5BC1-3B9E-0142-832F-52FB6E16327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7846" y="1693400"/>
            <a:ext cx="5458154" cy="175412"/>
          </a:xfrm>
          <a:prstGeom prst="rect">
            <a:avLst/>
          </a:prstGeom>
        </p:spPr>
      </p:pic>
      <p:pic>
        <p:nvPicPr>
          <p:cNvPr id="6" name="Picture 5">
            <a:extLst>
              <a:ext uri="{FF2B5EF4-FFF2-40B4-BE49-F238E27FC236}">
                <a16:creationId xmlns:a16="http://schemas.microsoft.com/office/drawing/2014/main" id="{27FEFE31-9A99-CB48-AD0F-4BE29768FBE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5982" y="2161701"/>
            <a:ext cx="3576316" cy="2847807"/>
          </a:xfrm>
          <a:prstGeom prst="rect">
            <a:avLst/>
          </a:prstGeom>
        </p:spPr>
      </p:pic>
    </p:spTree>
    <p:extLst>
      <p:ext uri="{BB962C8B-B14F-4D97-AF65-F5344CB8AC3E}">
        <p14:creationId xmlns:p14="http://schemas.microsoft.com/office/powerpoint/2010/main" val="2807216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152298" y="1590816"/>
            <a:ext cx="5054393" cy="132343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انكماش الألواح </a:t>
            </a:r>
            <a:r>
              <a:rPr lang="en-US" sz="2000" b="1" i="0" dirty="0">
                <a:solidFill>
                  <a:srgbClr val="000000"/>
                </a:solidFill>
                <a:effectLst/>
                <a:latin typeface="Al-Jazeera-Arabic-Regular" pitchFamily="2" charset="-78"/>
                <a:cs typeface="Al-Jazeera-Arabic-Regular" pitchFamily="2" charset="-78"/>
              </a:rPr>
              <a:t>Panel Collapse</a:t>
            </a:r>
            <a:r>
              <a:rPr lang="ar-EG" sz="2000" b="1" i="0" dirty="0">
                <a:solidFill>
                  <a:srgbClr val="000000"/>
                </a:solidFill>
                <a:effectLst/>
                <a:latin typeface="Al-Jazeera-Arabic-Regular" pitchFamily="2" charset="-78"/>
                <a:cs typeface="Al-Jazeera-Arabic-Regular" pitchFamily="2" charset="-78"/>
              </a:rPr>
              <a:t>:</a:t>
            </a:r>
          </a:p>
          <a:p>
            <a:pPr algn="just" rtl="1"/>
            <a:r>
              <a:rPr lang="ar-EG" sz="2000" i="0" dirty="0">
                <a:solidFill>
                  <a:srgbClr val="000000"/>
                </a:solidFill>
                <a:effectLst/>
                <a:latin typeface="Al-Jazeera-Arabic-Regular" pitchFamily="2" charset="-78"/>
                <a:cs typeface="Al-Jazeera-Arabic-Regular" pitchFamily="2" charset="-78"/>
              </a:rPr>
              <a:t>يمكن تصغير / تصغير الألواح إلى مستطيلات صغيرة ، وهي طريقة مفيدة لتوفير بعض مساحة الشاشة عندما لا تحتاج إليها:</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0C5FB4B6-4C21-2C4B-B17A-A0252E4AAB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1894" y="1556328"/>
            <a:ext cx="2398391" cy="3395682"/>
          </a:xfrm>
          <a:prstGeom prst="rect">
            <a:avLst/>
          </a:prstGeom>
        </p:spPr>
      </p:pic>
      <p:pic>
        <p:nvPicPr>
          <p:cNvPr id="7" name="Picture 6">
            <a:extLst>
              <a:ext uri="{FF2B5EF4-FFF2-40B4-BE49-F238E27FC236}">
                <a16:creationId xmlns:a16="http://schemas.microsoft.com/office/drawing/2014/main" id="{8B70BC08-F2E5-9644-B59F-CA21F35C10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42698" y="3010159"/>
            <a:ext cx="3799406" cy="808504"/>
          </a:xfrm>
          <a:prstGeom prst="rect">
            <a:avLst/>
          </a:prstGeom>
        </p:spPr>
      </p:pic>
      <p:pic>
        <p:nvPicPr>
          <p:cNvPr id="9" name="Picture 8">
            <a:extLst>
              <a:ext uri="{FF2B5EF4-FFF2-40B4-BE49-F238E27FC236}">
                <a16:creationId xmlns:a16="http://schemas.microsoft.com/office/drawing/2014/main" id="{8513CC84-2B5D-3D48-9AAE-E2C29B67246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70525" y="3133006"/>
            <a:ext cx="3273272" cy="2199525"/>
          </a:xfrm>
          <a:prstGeom prst="rect">
            <a:avLst/>
          </a:prstGeom>
        </p:spPr>
      </p:pic>
    </p:spTree>
    <p:extLst>
      <p:ext uri="{BB962C8B-B14F-4D97-AF65-F5344CB8AC3E}">
        <p14:creationId xmlns:p14="http://schemas.microsoft.com/office/powerpoint/2010/main" val="2028318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83166" y="1590816"/>
            <a:ext cx="6323526" cy="193899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لوحة الأدوات</a:t>
            </a:r>
            <a:r>
              <a:rPr lang="ar-SA" sz="2000" b="1" dirty="0">
                <a:solidFill>
                  <a:srgbClr val="000000"/>
                </a:solidFill>
                <a:latin typeface="Al-Jazeera-Arabic-Regular" pitchFamily="2" charset="-78"/>
                <a:cs typeface="Al-Jazeera-Arabic-Regular" pitchFamily="2" charset="-78"/>
              </a:rPr>
              <a:t> </a:t>
            </a:r>
            <a:r>
              <a:rPr lang="en-US" sz="2000" b="1" dirty="0">
                <a:solidFill>
                  <a:srgbClr val="000000"/>
                </a:solidFill>
                <a:latin typeface="Al-Jazeera-Arabic-Regular" pitchFamily="2" charset="-78"/>
                <a:cs typeface="Al-Jazeera-Arabic-Regular" pitchFamily="2" charset="-78"/>
              </a:rPr>
              <a:t>Tools Panel</a:t>
            </a:r>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تتشابه لوحة</a:t>
            </a:r>
            <a:r>
              <a:rPr lang="en-US" sz="2000" i="0" dirty="0">
                <a:solidFill>
                  <a:srgbClr val="000000"/>
                </a:solidFill>
                <a:effectLst/>
                <a:latin typeface="Al-Jazeera-Arabic-Regular" pitchFamily="2" charset="-78"/>
                <a:cs typeface="Al-Jazeera-Arabic-Regular" pitchFamily="2" charset="-78"/>
              </a:rPr>
              <a:t> Tools </a:t>
            </a:r>
            <a:r>
              <a:rPr lang="ar-EG" sz="2000" i="0" dirty="0">
                <a:solidFill>
                  <a:srgbClr val="000000"/>
                </a:solidFill>
                <a:effectLst/>
                <a:latin typeface="Al-Jazeera-Arabic-Regular" pitchFamily="2" charset="-78"/>
                <a:cs typeface="Al-Jazeera-Arabic-Regular" pitchFamily="2" charset="-78"/>
              </a:rPr>
              <a:t>مع اللوحات الأخرى في </a:t>
            </a:r>
            <a:r>
              <a:rPr lang="en-US" sz="2000" i="0" dirty="0">
                <a:solidFill>
                  <a:srgbClr val="000000"/>
                </a:solidFill>
                <a:effectLst/>
                <a:latin typeface="Al-Jazeera-Arabic-Regular" pitchFamily="2" charset="-78"/>
                <a:cs typeface="Al-Jazeera-Arabic-Regular" pitchFamily="2" charset="-78"/>
              </a:rPr>
              <a:t>Photoshop </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ولكن لأنها لوحة مهمة. يستحق الحديث عنها بالتفصيل</a:t>
            </a:r>
          </a:p>
          <a:p>
            <a:pPr algn="just" rtl="1"/>
            <a:r>
              <a:rPr lang="ar-EG" sz="2000" i="0" dirty="0">
                <a:solidFill>
                  <a:srgbClr val="000000"/>
                </a:solidFill>
                <a:effectLst/>
                <a:latin typeface="Al-Jazeera-Arabic-Regular" pitchFamily="2" charset="-78"/>
                <a:cs typeface="Al-Jazeera-Arabic-Regular" pitchFamily="2" charset="-78"/>
              </a:rPr>
              <a:t>تمامًا مثل اللوحات الأخرى، يمكن طي لوحة الأدوات لتوفير بعض مساحة الشاشة، ويتم ذلك عن طريق النقر فوق زر السهم المزدوج في زاوية اللوحة</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4D82A762-6C5E-0B47-A72E-3B5AB0D5790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5043" y="1370662"/>
            <a:ext cx="1492735" cy="4008509"/>
          </a:xfrm>
          <a:prstGeom prst="rect">
            <a:avLst/>
          </a:prstGeom>
        </p:spPr>
      </p:pic>
    </p:spTree>
    <p:extLst>
      <p:ext uri="{BB962C8B-B14F-4D97-AF65-F5344CB8AC3E}">
        <p14:creationId xmlns:p14="http://schemas.microsoft.com/office/powerpoint/2010/main" val="3258338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83166" y="1590816"/>
            <a:ext cx="6323526" cy="1015663"/>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بعض الأدوات مخفية أسفل البعض الآخر. تحتوي الأدوات التي تحتوي على أدوات مخفية أسفلها على سهم صغير في زاوية أيقونتها:</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8D72C8C3-EA24-6B4E-8E2D-685CC6EDD7B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1844" y="1590816"/>
            <a:ext cx="989620" cy="1015663"/>
          </a:xfrm>
          <a:prstGeom prst="rect">
            <a:avLst/>
          </a:prstGeom>
        </p:spPr>
      </p:pic>
      <p:sp>
        <p:nvSpPr>
          <p:cNvPr id="15" name="TextBox 14">
            <a:extLst>
              <a:ext uri="{FF2B5EF4-FFF2-40B4-BE49-F238E27FC236}">
                <a16:creationId xmlns:a16="http://schemas.microsoft.com/office/drawing/2014/main" id="{648DACB4-C5FE-DB4E-BAA4-2D5A86B6DFEC}"/>
              </a:ext>
            </a:extLst>
          </p:cNvPr>
          <p:cNvSpPr txBox="1"/>
          <p:nvPr/>
        </p:nvSpPr>
        <p:spPr>
          <a:xfrm>
            <a:off x="4482296" y="2837219"/>
            <a:ext cx="4724396" cy="1054451"/>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للوصول إلى هذه الأدوات المخفية ، ما عليك سوى النقر مع الاستمرار فوق رمز الأداة، وسيعرض لك </a:t>
            </a:r>
            <a:r>
              <a:rPr lang="en-US" sz="2000" i="0" dirty="0">
                <a:solidFill>
                  <a:srgbClr val="000000"/>
                </a:solidFill>
                <a:effectLst/>
                <a:latin typeface="Al-Jazeera-Arabic-Regular" pitchFamily="2" charset="-78"/>
                <a:cs typeface="Al-Jazeera-Arabic-Regular" pitchFamily="2" charset="-78"/>
              </a:rPr>
              <a:t>Photoshop </a:t>
            </a:r>
            <a:r>
              <a:rPr lang="ar-EG" sz="2000" i="0" dirty="0">
                <a:solidFill>
                  <a:srgbClr val="000000"/>
                </a:solidFill>
                <a:effectLst/>
                <a:latin typeface="Al-Jazeera-Arabic-Regular" pitchFamily="2" charset="-78"/>
                <a:cs typeface="Al-Jazeera-Arabic-Regular" pitchFamily="2" charset="-78"/>
              </a:rPr>
              <a:t>الأدوات المخفية:</a:t>
            </a:r>
            <a:endParaRPr lang="ar-EG" i="0" dirty="0">
              <a:solidFill>
                <a:srgbClr val="000000"/>
              </a:solidFill>
              <a:effectLst/>
              <a:latin typeface="Al-Jazeera-Arabic-Regular" pitchFamily="2" charset="-78"/>
              <a:cs typeface="Al-Jazeera-Arabic-Regular" pitchFamily="2" charset="-78"/>
            </a:endParaRPr>
          </a:p>
        </p:txBody>
      </p:sp>
      <p:pic>
        <p:nvPicPr>
          <p:cNvPr id="6" name="Picture 5">
            <a:extLst>
              <a:ext uri="{FF2B5EF4-FFF2-40B4-BE49-F238E27FC236}">
                <a16:creationId xmlns:a16="http://schemas.microsoft.com/office/drawing/2014/main" id="{11E1B36C-CAFC-E147-9F61-64B2C72E03E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38593" y="2363190"/>
            <a:ext cx="2053296" cy="3096095"/>
          </a:xfrm>
          <a:prstGeom prst="rect">
            <a:avLst/>
          </a:prstGeom>
        </p:spPr>
      </p:pic>
    </p:spTree>
    <p:extLst>
      <p:ext uri="{BB962C8B-B14F-4D97-AF65-F5344CB8AC3E}">
        <p14:creationId xmlns:p14="http://schemas.microsoft.com/office/powerpoint/2010/main" val="555087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619250" y="1460190"/>
            <a:ext cx="5587442"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في الجزء السفلي من لوحة الأدوات ، هناك رمزان لونيان. لون المقدمة ولون الخلفية</a:t>
            </a:r>
          </a:p>
          <a:p>
            <a:pPr marL="285750" indent="-285750" algn="just" rtl="1">
              <a:buFont typeface="Arial" panose="020B0604020202020204" pitchFamily="34" charset="0"/>
              <a:buChar char="•"/>
            </a:pPr>
            <a:endParaRPr lang="ar-EG" dirty="0">
              <a:solidFill>
                <a:srgbClr val="000000"/>
              </a:solidFill>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لون المقدمة هو اللون الذي ستستخدمه معظم الوقت. عندما ترسم بأداة الفرشاة ، سترى اللون الأمامي مطبقًا على الصورة. تستخدم أدوات أخرى ، مثل أدوات الممحاة ، لون الخلفية بدلاً من ذلك. سيكون الفرق بين اللونين أكثر وضوحًا بمجرد معرفة المزيد عن جميع أدوات </a:t>
            </a:r>
            <a:r>
              <a:rPr lang="en-US" i="0" dirty="0">
                <a:solidFill>
                  <a:srgbClr val="000000"/>
                </a:solidFill>
                <a:effectLst/>
                <a:latin typeface="Al-Jazeera-Arabic-Regular" pitchFamily="2" charset="-78"/>
                <a:cs typeface="Al-Jazeera-Arabic-Regular" pitchFamily="2" charset="-78"/>
              </a:rPr>
              <a:t>Photoshop.</a:t>
            </a:r>
            <a:endParaRPr lang="ar-SA"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endParaRPr lang="ar-SA"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سيؤدي زر السهمين الصغيرين إلى جانب ألوان المقدمة والخلفية إلى عكس الألوان:</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8484AFA8-C24C-5246-9E58-88582316A3C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1674" y="3181577"/>
            <a:ext cx="2897576" cy="1032758"/>
          </a:xfrm>
          <a:prstGeom prst="rect">
            <a:avLst/>
          </a:prstGeom>
        </p:spPr>
      </p:pic>
      <p:pic>
        <p:nvPicPr>
          <p:cNvPr id="7" name="Picture 6">
            <a:extLst>
              <a:ext uri="{FF2B5EF4-FFF2-40B4-BE49-F238E27FC236}">
                <a16:creationId xmlns:a16="http://schemas.microsoft.com/office/drawing/2014/main" id="{79D22737-3A59-4B4B-BB25-454D87DEDDB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4170" y="4305677"/>
            <a:ext cx="5666555" cy="1134474"/>
          </a:xfrm>
          <a:prstGeom prst="rect">
            <a:avLst/>
          </a:prstGeom>
        </p:spPr>
      </p:pic>
    </p:spTree>
    <p:extLst>
      <p:ext uri="{BB962C8B-B14F-4D97-AF65-F5344CB8AC3E}">
        <p14:creationId xmlns:p14="http://schemas.microsoft.com/office/powerpoint/2010/main" val="926804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78774" y="1800993"/>
            <a:ext cx="8375419"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ويقوم المربعان الأسود والأبيض بإعادة تعيين ألوان المقدمة والخلفية إلى الأسود والأبيض.</a:t>
            </a:r>
          </a:p>
          <a:p>
            <a:pPr marL="285750" indent="-285750" algn="just" rtl="1">
              <a:buFont typeface="Arial" panose="020B0604020202020204" pitchFamily="34" charset="0"/>
              <a:buChar char="•"/>
            </a:pPr>
            <a:endParaRPr lang="ar-EG"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ما هي الألوان الافتراضية. بمعنى آخر، هذا الزر الصغير يضبط لون المقدمة على الأسود، ولون الخلفية إلى الأبيض</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5B4E3E96-2E5E-E94E-9A8A-1CD53AC730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40493" y="3278128"/>
            <a:ext cx="6742747" cy="1511412"/>
          </a:xfrm>
          <a:prstGeom prst="rect">
            <a:avLst/>
          </a:prstGeom>
        </p:spPr>
      </p:pic>
    </p:spTree>
    <p:extLst>
      <p:ext uri="{BB962C8B-B14F-4D97-AF65-F5344CB8AC3E}">
        <p14:creationId xmlns:p14="http://schemas.microsoft.com/office/powerpoint/2010/main" val="3608281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78774" y="1487008"/>
            <a:ext cx="8375419"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يؤدي النقر فوق أي من ألوان المقدمة أو الخلفية إلى فتح مربع حوار منتقي الألوان. الذي يسمح لك باختيار اللون الذي تريده:</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8DD1A252-0EB7-9140-8541-FB3107E8EE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87441" y="2150587"/>
            <a:ext cx="6196567" cy="3312062"/>
          </a:xfrm>
          <a:prstGeom prst="rect">
            <a:avLst/>
          </a:prstGeom>
        </p:spPr>
      </p:pic>
    </p:spTree>
    <p:extLst>
      <p:ext uri="{BB962C8B-B14F-4D97-AF65-F5344CB8AC3E}">
        <p14:creationId xmlns:p14="http://schemas.microsoft.com/office/powerpoint/2010/main" val="1326400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78774" y="1487008"/>
            <a:ext cx="8375419" cy="369332"/>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إنشاء ملفات جديدة في برنامج فوتوشوب</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4" name="TextBox 3">
            <a:extLst>
              <a:ext uri="{FF2B5EF4-FFF2-40B4-BE49-F238E27FC236}">
                <a16:creationId xmlns:a16="http://schemas.microsoft.com/office/drawing/2014/main" id="{05D28663-A0CE-CA4C-9454-FFA177D7300F}"/>
              </a:ext>
            </a:extLst>
          </p:cNvPr>
          <p:cNvSpPr txBox="1"/>
          <p:nvPr/>
        </p:nvSpPr>
        <p:spPr>
          <a:xfrm>
            <a:off x="2786739" y="2978324"/>
            <a:ext cx="5524076" cy="646331"/>
          </a:xfrm>
          <a:prstGeom prst="rect">
            <a:avLst/>
          </a:prstGeom>
          <a:noFill/>
        </p:spPr>
        <p:txBody>
          <a:bodyPr wrap="none" rtlCol="0">
            <a:spAutoFit/>
          </a:bodyPr>
          <a:lstStyle/>
          <a:p>
            <a:pPr marL="0" defTabSz="914400" eaLnBrk="1" latinLnBrk="0" hangingPunct="1"/>
            <a:r>
              <a:rPr lang="en-US" dirty="0">
                <a:latin typeface="Al-Jazeera-Arabic-Regular" pitchFamily="2" charset="-78"/>
                <a:cs typeface="Al-Jazeera-Arabic-Regular" pitchFamily="2" charset="-78"/>
              </a:rPr>
              <a:t>To create a new file in Photoshop, follow these steps:</a:t>
            </a:r>
            <a:endParaRPr lang="ar-SA" dirty="0">
              <a:latin typeface="Al-Jazeera-Arabic-Regular" pitchFamily="2" charset="-78"/>
              <a:cs typeface="Al-Jazeera-Arabic-Regular" pitchFamily="2" charset="-78"/>
            </a:endParaRPr>
          </a:p>
          <a:p>
            <a:pPr marL="0" defTabSz="914400" eaLnBrk="1" latinLnBrk="0" hangingPunct="1"/>
            <a:r>
              <a:rPr lang="en-US" dirty="0">
                <a:latin typeface="Al-Jazeera-Arabic-Regular" pitchFamily="2" charset="-78"/>
                <a:cs typeface="Al-Jazeera-Arabic-Regular" pitchFamily="2" charset="-78"/>
              </a:rPr>
              <a:t> Select File-&gt;New from the main menu</a:t>
            </a:r>
            <a:endParaRPr lang="en-EG" dirty="0">
              <a:latin typeface="Al-Jazeera-Arabic-Regular" pitchFamily="2" charset="-78"/>
              <a:cs typeface="Al-Jazeera-Arabic-Regular" pitchFamily="2" charset="-78"/>
            </a:endParaRPr>
          </a:p>
        </p:txBody>
      </p:sp>
      <p:pic>
        <p:nvPicPr>
          <p:cNvPr id="6" name="Picture 5">
            <a:extLst>
              <a:ext uri="{FF2B5EF4-FFF2-40B4-BE49-F238E27FC236}">
                <a16:creationId xmlns:a16="http://schemas.microsoft.com/office/drawing/2014/main" id="{D56B2FCD-FB8F-244F-9A5A-67A0E65D1E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1412" y="1941993"/>
            <a:ext cx="1595154" cy="3428999"/>
          </a:xfrm>
          <a:prstGeom prst="rect">
            <a:avLst/>
          </a:prstGeom>
        </p:spPr>
      </p:pic>
    </p:spTree>
    <p:extLst>
      <p:ext uri="{BB962C8B-B14F-4D97-AF65-F5344CB8AC3E}">
        <p14:creationId xmlns:p14="http://schemas.microsoft.com/office/powerpoint/2010/main" val="2476351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85415" y="3146248"/>
            <a:ext cx="3399457"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New File Options</a:t>
            </a:r>
          </a:p>
        </p:txBody>
      </p:sp>
    </p:spTree>
    <p:extLst>
      <p:ext uri="{BB962C8B-B14F-4D97-AF65-F5344CB8AC3E}">
        <p14:creationId xmlns:p14="http://schemas.microsoft.com/office/powerpoint/2010/main" val="1261713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633965" y="1487007"/>
            <a:ext cx="3620228" cy="646331"/>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إنشاء ملفات جديدة في برنامج فوتوشوب</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B35F722E-E05C-324C-B27B-F6A2AEF6C2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76064" y="1394509"/>
            <a:ext cx="4183514" cy="4068979"/>
          </a:xfrm>
          <a:prstGeom prst="rect">
            <a:avLst/>
          </a:prstGeom>
        </p:spPr>
      </p:pic>
    </p:spTree>
    <p:extLst>
      <p:ext uri="{BB962C8B-B14F-4D97-AF65-F5344CB8AC3E}">
        <p14:creationId xmlns:p14="http://schemas.microsoft.com/office/powerpoint/2010/main" val="2574168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07522" y="1487007"/>
            <a:ext cx="8446671" cy="3371179"/>
          </a:xfrm>
          <a:prstGeom prst="rect">
            <a:avLst/>
          </a:prstGeom>
          <a:noFill/>
        </p:spPr>
        <p:txBody>
          <a:bodyPr wrap="square" rtlCol="0">
            <a:spAutoFit/>
          </a:bodyPr>
          <a:lstStyle/>
          <a:p>
            <a:pPr algn="just" rtl="1">
              <a:lnSpc>
                <a:spcPct val="150000"/>
              </a:lnSpc>
            </a:pPr>
            <a:r>
              <a:rPr lang="ar-EG" i="0" dirty="0">
                <a:solidFill>
                  <a:srgbClr val="000000"/>
                </a:solidFill>
                <a:effectLst/>
                <a:latin typeface="Al-Jazeera-Arabic-Regular" pitchFamily="2" charset="-78"/>
                <a:cs typeface="Al-Jazeera-Arabic-Regular" pitchFamily="2" charset="-78"/>
              </a:rPr>
              <a:t>يوفر لك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الكثير من الخيارات لإنشاء ملف جديد. العديد من هذه الخيارات هي نفسها عبر البرامج الفنية ، وليس فقط </a:t>
            </a:r>
            <a:r>
              <a:rPr lang="en-US" i="0" dirty="0">
                <a:solidFill>
                  <a:srgbClr val="000000"/>
                </a:solidFill>
                <a:effectLst/>
                <a:latin typeface="Al-Jazeera-Arabic-Regular" pitchFamily="2" charset="-78"/>
                <a:cs typeface="Al-Jazeera-Arabic-Regular" pitchFamily="2" charset="-78"/>
              </a:rPr>
              <a:t>Photoshop:</a:t>
            </a:r>
          </a:p>
          <a:p>
            <a:pPr algn="just" rtl="1">
              <a:lnSpc>
                <a:spcPct val="150000"/>
              </a:lnSpc>
            </a:pPr>
            <a:r>
              <a:rPr lang="ar-EG" i="0" dirty="0">
                <a:solidFill>
                  <a:srgbClr val="000000"/>
                </a:solidFill>
                <a:effectLst/>
                <a:latin typeface="Al-Jazeera-Arabic-Regular" pitchFamily="2" charset="-78"/>
                <a:cs typeface="Al-Jazeera-Arabic-Regular" pitchFamily="2" charset="-78"/>
              </a:rPr>
              <a:t>الاسم: هنا حيث يمكنك تحديد اسم الملف الذي تقوم بإنشائه. يمكنك كتابة أي اسم تريده هنا.</a:t>
            </a:r>
          </a:p>
          <a:p>
            <a:pPr algn="just" rtl="1">
              <a:lnSpc>
                <a:spcPct val="150000"/>
              </a:lnSpc>
            </a:pPr>
            <a:r>
              <a:rPr lang="ar-EG" i="0" dirty="0">
                <a:solidFill>
                  <a:srgbClr val="000000"/>
                </a:solidFill>
                <a:effectLst/>
                <a:latin typeface="Al-Jazeera-Arabic-Regular" pitchFamily="2" charset="-78"/>
                <a:cs typeface="Al-Jazeera-Arabic-Regular" pitchFamily="2" charset="-78"/>
              </a:rPr>
              <a:t>الإعداد المسبق: الإعدادات المسبقة هي طريقة لحفظ إعدادات معينة بحيث يمكنك استخدامها لاحقًا. على سبيل المثال ، يمكن أن يكون لديك إعداد مسبق بحجم </a:t>
            </a:r>
            <a:r>
              <a:rPr lang="en-US" i="0" dirty="0">
                <a:solidFill>
                  <a:srgbClr val="000000"/>
                </a:solidFill>
                <a:effectLst/>
                <a:latin typeface="Al-Jazeera-Arabic-Regular" pitchFamily="2" charset="-78"/>
                <a:cs typeface="Al-Jazeera-Arabic-Regular" pitchFamily="2" charset="-78"/>
              </a:rPr>
              <a:t>A4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بحيث يمكنك إنشاء صور بحجم </a:t>
            </a:r>
            <a:r>
              <a:rPr lang="en-US" i="0" dirty="0">
                <a:solidFill>
                  <a:srgbClr val="000000"/>
                </a:solidFill>
                <a:effectLst/>
                <a:latin typeface="Al-Jazeera-Arabic-Regular" pitchFamily="2" charset="-78"/>
                <a:cs typeface="Al-Jazeera-Arabic-Regular" pitchFamily="2" charset="-78"/>
              </a:rPr>
              <a:t>A4 ، </a:t>
            </a:r>
            <a:r>
              <a:rPr lang="ar-EG" i="0" dirty="0">
                <a:solidFill>
                  <a:srgbClr val="000000"/>
                </a:solidFill>
                <a:effectLst/>
                <a:latin typeface="Al-Jazeera-Arabic-Regular" pitchFamily="2" charset="-78"/>
                <a:cs typeface="Al-Jazeera-Arabic-Regular" pitchFamily="2" charset="-78"/>
              </a:rPr>
              <a:t>بدلاً من كتابة الطول والعرض في كل مرة تريد فيها إنشاء صور بهذا الحجم. يأتي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بالفعل مع بعض الإعدادات المسبقة ، مثل </a:t>
            </a:r>
            <a:r>
              <a:rPr lang="en-US" i="0" dirty="0">
                <a:solidFill>
                  <a:srgbClr val="000000"/>
                </a:solidFill>
                <a:effectLst/>
                <a:latin typeface="Al-Jazeera-Arabic-Regular" pitchFamily="2" charset="-78"/>
                <a:cs typeface="Al-Jazeera-Arabic-Regular" pitchFamily="2" charset="-78"/>
              </a:rPr>
              <a:t>US Paper </a:t>
            </a:r>
            <a:r>
              <a:rPr lang="ar-EG" i="0" dirty="0">
                <a:solidFill>
                  <a:srgbClr val="000000"/>
                </a:solidFill>
                <a:effectLst/>
                <a:latin typeface="Al-Jazeera-Arabic-Regular" pitchFamily="2" charset="-78"/>
                <a:cs typeface="Al-Jazeera-Arabic-Regular" pitchFamily="2" charset="-78"/>
              </a:rPr>
              <a:t>و</a:t>
            </a:r>
            <a:r>
              <a:rPr lang="en-US" i="0" dirty="0">
                <a:solidFill>
                  <a:srgbClr val="000000"/>
                </a:solidFill>
                <a:effectLst/>
                <a:latin typeface="Al-Jazeera-Arabic-Regular" pitchFamily="2" charset="-78"/>
                <a:cs typeface="Al-Jazeera-Arabic-Regular" pitchFamily="2" charset="-78"/>
              </a:rPr>
              <a:t>International Paper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و </a:t>
            </a:r>
            <a:r>
              <a:rPr lang="en-US" i="0" dirty="0">
                <a:solidFill>
                  <a:srgbClr val="000000"/>
                </a:solidFill>
                <a:effectLst/>
                <a:latin typeface="Al-Jazeera-Arabic-Regular" pitchFamily="2" charset="-78"/>
                <a:cs typeface="Al-Jazeera-Arabic-Regular" pitchFamily="2" charset="-78"/>
              </a:rPr>
              <a:t>Web</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Tree>
    <p:extLst>
      <p:ext uri="{BB962C8B-B14F-4D97-AF65-F5344CB8AC3E}">
        <p14:creationId xmlns:p14="http://schemas.microsoft.com/office/powerpoint/2010/main" val="38238775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905FF546-1CC4-BD41-AD9E-0203BAFFB9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6970" y="1947536"/>
            <a:ext cx="4071877" cy="2842004"/>
          </a:xfrm>
          <a:prstGeom prst="rect">
            <a:avLst/>
          </a:prstGeom>
        </p:spPr>
      </p:pic>
      <p:pic>
        <p:nvPicPr>
          <p:cNvPr id="5" name="Picture 4">
            <a:extLst>
              <a:ext uri="{FF2B5EF4-FFF2-40B4-BE49-F238E27FC236}">
                <a16:creationId xmlns:a16="http://schemas.microsoft.com/office/drawing/2014/main" id="{F14ECE20-D247-154B-AF4C-A9BF075AC2D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51976" y="1947536"/>
            <a:ext cx="4119744" cy="2842004"/>
          </a:xfrm>
          <a:prstGeom prst="rect">
            <a:avLst/>
          </a:prstGeom>
        </p:spPr>
      </p:pic>
    </p:spTree>
    <p:extLst>
      <p:ext uri="{BB962C8B-B14F-4D97-AF65-F5344CB8AC3E}">
        <p14:creationId xmlns:p14="http://schemas.microsoft.com/office/powerpoint/2010/main" val="788763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748130" y="1742576"/>
            <a:ext cx="8446671"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الحجم</a:t>
            </a:r>
            <a:r>
              <a:rPr lang="ar-EG" i="0" dirty="0">
                <a:solidFill>
                  <a:srgbClr val="000000"/>
                </a:solidFill>
                <a:effectLst/>
                <a:latin typeface="Al-Jazeera-Arabic-Regular" pitchFamily="2" charset="-78"/>
                <a:cs typeface="Al-Jazeera-Arabic-Regular" pitchFamily="2" charset="-78"/>
              </a:rPr>
              <a:t>: ما لم تختر إعدادًا محددًا مسبقًا من قائمة الإعداد المسبق ، فستتحول هذه القائمة إلى اللون الرمادي. بمعنى أنك لن تكون قادرًا على تحديد أي شيء من هذا القبيل. تحدد قائمة الحجم حجم المستند. على سبيل المثال ، إذا اخترت ورقًا عالميًا ، فستتمكن من الاختيار بين أحجام ورق مختلفة ، مثل </a:t>
            </a:r>
            <a:r>
              <a:rPr lang="en-US" i="0" dirty="0">
                <a:solidFill>
                  <a:srgbClr val="000000"/>
                </a:solidFill>
                <a:effectLst/>
                <a:latin typeface="Al-Jazeera-Arabic-Regular" pitchFamily="2" charset="-78"/>
                <a:cs typeface="Al-Jazeera-Arabic-Regular" pitchFamily="2" charset="-78"/>
              </a:rPr>
              <a:t>A3 </a:t>
            </a:r>
            <a:r>
              <a:rPr lang="ar-EG" i="0" dirty="0">
                <a:solidFill>
                  <a:srgbClr val="000000"/>
                </a:solidFill>
                <a:effectLst/>
                <a:latin typeface="Al-Jazeera-Arabic-Regular" pitchFamily="2" charset="-78"/>
                <a:cs typeface="Al-Jazeera-Arabic-Regular" pitchFamily="2" charset="-78"/>
              </a:rPr>
              <a:t>أو </a:t>
            </a:r>
            <a:r>
              <a:rPr lang="en-US" i="0" dirty="0">
                <a:solidFill>
                  <a:srgbClr val="000000"/>
                </a:solidFill>
                <a:effectLst/>
                <a:latin typeface="Al-Jazeera-Arabic-Regular" pitchFamily="2" charset="-78"/>
                <a:cs typeface="Al-Jazeera-Arabic-Regular" pitchFamily="2" charset="-78"/>
              </a:rPr>
              <a:t>A4 </a:t>
            </a:r>
            <a:r>
              <a:rPr lang="ar-EG" i="0" dirty="0">
                <a:solidFill>
                  <a:srgbClr val="000000"/>
                </a:solidFill>
                <a:effectLst/>
                <a:latin typeface="Al-Jazeera-Arabic-Regular" pitchFamily="2" charset="-78"/>
                <a:cs typeface="Al-Jazeera-Arabic-Regular" pitchFamily="2" charset="-78"/>
              </a:rPr>
              <a:t>أو </a:t>
            </a:r>
            <a:r>
              <a:rPr lang="en-US" i="0" dirty="0">
                <a:solidFill>
                  <a:srgbClr val="000000"/>
                </a:solidFill>
                <a:effectLst/>
                <a:latin typeface="Al-Jazeera-Arabic-Regular" pitchFamily="2" charset="-78"/>
                <a:cs typeface="Al-Jazeera-Arabic-Regular" pitchFamily="2" charset="-78"/>
              </a:rPr>
              <a:t>A5</a:t>
            </a:r>
            <a:endParaRPr lang="ar-SA" i="0" dirty="0">
              <a:solidFill>
                <a:srgbClr val="000000"/>
              </a:solidFill>
              <a:effectLst/>
              <a:latin typeface="Al-Jazeera-Arabic-Regular" pitchFamily="2" charset="-78"/>
              <a:cs typeface="Al-Jazeera-Arabic-Regular" pitchFamily="2" charset="-78"/>
            </a:endParaRPr>
          </a:p>
          <a:p>
            <a:pPr algn="just" rtl="1">
              <a:lnSpc>
                <a:spcPct val="150000"/>
              </a:lnSpc>
            </a:pPr>
            <a:r>
              <a:rPr lang="ar-EG" b="1" i="0" dirty="0">
                <a:solidFill>
                  <a:srgbClr val="000000"/>
                </a:solidFill>
                <a:effectLst/>
                <a:latin typeface="Al-Jazeera-Arabic-Regular" pitchFamily="2" charset="-78"/>
                <a:cs typeface="Al-Jazeera-Arabic-Regular" pitchFamily="2" charset="-78"/>
              </a:rPr>
              <a:t>العرض والارتفاع: </a:t>
            </a:r>
            <a:r>
              <a:rPr lang="ar-EG" i="0" dirty="0">
                <a:solidFill>
                  <a:srgbClr val="000000"/>
                </a:solidFill>
                <a:effectLst/>
                <a:latin typeface="Al-Jazeera-Arabic-Regular" pitchFamily="2" charset="-78"/>
                <a:cs typeface="Al-Jazeera-Arabic-Regular" pitchFamily="2" charset="-78"/>
              </a:rPr>
              <a:t>هذه الحقول لا تحتاج إلى شرح ؛ هذا هو المكان الذي تحدد فيه أبعاد الصورة. كلما كبرت الأبعاد ، زادت الصورة التي ستنشئها.</a:t>
            </a:r>
          </a:p>
          <a:p>
            <a:pPr algn="just" rtl="1">
              <a:lnSpc>
                <a:spcPct val="150000"/>
              </a:lnSpc>
            </a:pPr>
            <a:r>
              <a:rPr lang="ar-EG" i="0" dirty="0">
                <a:solidFill>
                  <a:srgbClr val="000000"/>
                </a:solidFill>
                <a:effectLst/>
                <a:latin typeface="Al-Jazeera-Arabic-Regular" pitchFamily="2" charset="-78"/>
                <a:cs typeface="Al-Jazeera-Arabic-Regular" pitchFamily="2" charset="-78"/>
              </a:rPr>
              <a:t>وحدات الأبعاد: هنا يمكنك تحديد وحدة العرض والارتفاع ، وهي وحدات البكسل افتراضيًا. الوحدات الأخرى المتاحة هي السنتيمتر والمليمتر والبوصة</a:t>
            </a:r>
          </a:p>
        </p:txBody>
      </p:sp>
    </p:spTree>
    <p:extLst>
      <p:ext uri="{BB962C8B-B14F-4D97-AF65-F5344CB8AC3E}">
        <p14:creationId xmlns:p14="http://schemas.microsoft.com/office/powerpoint/2010/main" val="14728039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0F04C0C5-EE24-A94D-9B74-515EB92993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34565" y="1448465"/>
            <a:ext cx="5700075" cy="3961069"/>
          </a:xfrm>
          <a:prstGeom prst="rect">
            <a:avLst/>
          </a:prstGeom>
        </p:spPr>
      </p:pic>
    </p:spTree>
    <p:extLst>
      <p:ext uri="{BB962C8B-B14F-4D97-AF65-F5344CB8AC3E}">
        <p14:creationId xmlns:p14="http://schemas.microsoft.com/office/powerpoint/2010/main" val="2821734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5907483" y="1914700"/>
            <a:ext cx="3370443" cy="2957348"/>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الدقة: </a:t>
            </a:r>
            <a:r>
              <a:rPr lang="ar-EG" i="0" dirty="0">
                <a:solidFill>
                  <a:srgbClr val="000000"/>
                </a:solidFill>
                <a:effectLst/>
                <a:latin typeface="Al-Jazeera-Arabic-Regular" pitchFamily="2" charset="-78"/>
                <a:cs typeface="Al-Jazeera-Arabic-Regular" pitchFamily="2" charset="-78"/>
              </a:rPr>
              <a:t>يحدد عدد البيكسلات الموجودة في البوصة أو في السنتيمتر ؛ يمكن أن يكون هذا خيارًا مفيدًا في حالة رغبتك في طباعة الملف. في معظم الحالات ، يكون ترك الدقة كـ 72 أمرًا جيدًا في معظم الحالات.</a:t>
            </a:r>
          </a:p>
        </p:txBody>
      </p:sp>
      <p:pic>
        <p:nvPicPr>
          <p:cNvPr id="3" name="Picture 2">
            <a:extLst>
              <a:ext uri="{FF2B5EF4-FFF2-40B4-BE49-F238E27FC236}">
                <a16:creationId xmlns:a16="http://schemas.microsoft.com/office/drawing/2014/main" id="{59180673-EBD5-EE44-BCDE-11E552E419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7994" y="1638653"/>
            <a:ext cx="5163239" cy="3571564"/>
          </a:xfrm>
          <a:prstGeom prst="rect">
            <a:avLst/>
          </a:prstGeom>
        </p:spPr>
      </p:pic>
    </p:spTree>
    <p:extLst>
      <p:ext uri="{BB962C8B-B14F-4D97-AF65-F5344CB8AC3E}">
        <p14:creationId xmlns:p14="http://schemas.microsoft.com/office/powerpoint/2010/main" val="354616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7567" y="1443840"/>
            <a:ext cx="8587797" cy="397031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وضع الألوان: </a:t>
            </a:r>
            <a:r>
              <a:rPr lang="en-US" sz="2000" b="1" i="0" dirty="0">
                <a:solidFill>
                  <a:srgbClr val="000000"/>
                </a:solidFill>
                <a:effectLst/>
                <a:latin typeface="Al-Jazeera-Arabic-Regular" pitchFamily="2" charset="-78"/>
                <a:cs typeface="Al-Jazeera-Arabic-Regular" pitchFamily="2" charset="-78"/>
              </a:rPr>
              <a:t>Color Mode</a:t>
            </a:r>
            <a:endParaRPr lang="ar-EG" sz="2000" b="1" i="0" dirty="0">
              <a:solidFill>
                <a:srgbClr val="000000"/>
              </a:solidFill>
              <a:effectLst/>
              <a:latin typeface="Al-Jazeera-Arabic-Regular" pitchFamily="2" charset="-78"/>
              <a:cs typeface="Al-Jazeera-Arabic-Regular" pitchFamily="2" charset="-78"/>
            </a:endParaRPr>
          </a:p>
          <a:p>
            <a:pPr algn="just" rtl="1"/>
            <a:r>
              <a:rPr lang="ar-EG" i="0" dirty="0">
                <a:solidFill>
                  <a:srgbClr val="000000"/>
                </a:solidFill>
                <a:effectLst/>
                <a:latin typeface="Al-Jazeera-Arabic-Regular" pitchFamily="2" charset="-78"/>
                <a:cs typeface="Al-Jazeera-Arabic-Regular" pitchFamily="2" charset="-78"/>
              </a:rPr>
              <a:t>يحدد وضع الألوان للصورة. يعتمد اختيار وضع الألوان على ما تخطط للقيام به بالصورة النهائية. يمكنك التحويل بين هذه الأوضاع حتى بعد إنشاء ملف الصورة.</a:t>
            </a:r>
          </a:p>
          <a:p>
            <a:pPr algn="just" rtl="1"/>
            <a:r>
              <a:rPr lang="ar-EG" i="0" dirty="0">
                <a:solidFill>
                  <a:srgbClr val="000000"/>
                </a:solidFill>
                <a:effectLst/>
                <a:latin typeface="Al-Jazeera-Arabic-Regular" pitchFamily="2" charset="-78"/>
                <a:cs typeface="Al-Jazeera-Arabic-Regular" pitchFamily="2" charset="-78"/>
              </a:rPr>
              <a:t>الصورة النقطية: </a:t>
            </a:r>
            <a:r>
              <a:rPr lang="en-US" i="0" dirty="0" err="1">
                <a:solidFill>
                  <a:srgbClr val="000000"/>
                </a:solidFill>
                <a:effectLst/>
                <a:latin typeface="Al-Jazeera-Arabic-Regular" pitchFamily="2" charset="-78"/>
                <a:cs typeface="Al-Jazeera-Arabic-Regular" pitchFamily="2" charset="-78"/>
              </a:rPr>
              <a:t>BitMap</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يمكن أن تحتوي الصور النقطية على أبيض أو أسود فقط. لكن لا يوجد لون آخر على الإطلاق</a:t>
            </a:r>
          </a:p>
          <a:p>
            <a:pPr algn="just" rtl="1"/>
            <a:r>
              <a:rPr lang="ar-EG" i="0" dirty="0">
                <a:solidFill>
                  <a:srgbClr val="000000"/>
                </a:solidFill>
                <a:effectLst/>
                <a:latin typeface="Al-Jazeera-Arabic-Regular" pitchFamily="2" charset="-78"/>
                <a:cs typeface="Al-Jazeera-Arabic-Regular" pitchFamily="2" charset="-78"/>
              </a:rPr>
              <a:t>تدرج الرمادي: </a:t>
            </a:r>
            <a:r>
              <a:rPr lang="en-US" dirty="0">
                <a:solidFill>
                  <a:srgbClr val="000000"/>
                </a:solidFill>
                <a:latin typeface="Al-Jazeera-Arabic-Regular" pitchFamily="2" charset="-78"/>
                <a:cs typeface="Al-Jazeera-Arabic-Regular" pitchFamily="2" charset="-78"/>
              </a:rPr>
              <a:t>Grey Scale</a:t>
            </a:r>
            <a:r>
              <a:rPr lang="ar-EG" i="0" dirty="0">
                <a:solidFill>
                  <a:srgbClr val="000000"/>
                </a:solidFill>
                <a:effectLst/>
                <a:latin typeface="Al-Jazeera-Arabic-Regular" pitchFamily="2" charset="-78"/>
                <a:cs typeface="Al-Jazeera-Arabic-Regular" pitchFamily="2" charset="-78"/>
              </a:rPr>
              <a:t> تحتوي الصور ذات التدرج الرمادي على صور بالأبيض والأسود والرمادي فقط ، على غرار ما كانت عليه الأفلام القديمة قبل اختراع الكاميرات الملونة. تعد الصور ذات التدرج الرمادي مفيدة للاستخدام في الرسم الرقمي لتقييم كيفية توزيع القيم في الصورة بدقة.</a:t>
            </a:r>
          </a:p>
          <a:p>
            <a:pPr algn="just" rtl="1"/>
            <a:r>
              <a:rPr lang="en-US" b="1" i="0" dirty="0">
                <a:solidFill>
                  <a:srgbClr val="000000"/>
                </a:solidFill>
                <a:effectLst/>
                <a:latin typeface="Al-Jazeera-Arabic-Regular" pitchFamily="2" charset="-78"/>
                <a:cs typeface="Al-Jazeera-Arabic-Regular" pitchFamily="2" charset="-78"/>
              </a:rPr>
              <a:t>RGB</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يمكن أن يكون هناك المزيد من الألوان في الصورة. هذا هو الوضع الذي ستعمل فيه معظم الوقت. في </a:t>
            </a:r>
            <a:r>
              <a:rPr lang="en-US" i="0" dirty="0">
                <a:solidFill>
                  <a:srgbClr val="000000"/>
                </a:solidFill>
                <a:effectLst/>
                <a:latin typeface="Al-Jazeera-Arabic-Regular" pitchFamily="2" charset="-78"/>
                <a:cs typeface="Al-Jazeera-Arabic-Regular" pitchFamily="2" charset="-78"/>
              </a:rPr>
              <a:t>RGB Color ، </a:t>
            </a:r>
            <a:r>
              <a:rPr lang="ar-EG" i="0" dirty="0">
                <a:solidFill>
                  <a:srgbClr val="000000"/>
                </a:solidFill>
                <a:effectLst/>
                <a:latin typeface="Al-Jazeera-Arabic-Regular" pitchFamily="2" charset="-78"/>
                <a:cs typeface="Al-Jazeera-Arabic-Regular" pitchFamily="2" charset="-78"/>
              </a:rPr>
              <a:t>يتم تمثيل الألوان بقيمة كل لون من الألوان الأحمر والأزرق والأخضر. على سبيل المثال ، يحتوي اللون الأحمر الخالص على 255 للأحمر و 0 للأخضر و 0 للأزرق. وضع </a:t>
            </a:r>
            <a:r>
              <a:rPr lang="en-US" i="0" dirty="0">
                <a:solidFill>
                  <a:srgbClr val="000000"/>
                </a:solidFill>
                <a:effectLst/>
                <a:latin typeface="Al-Jazeera-Arabic-Regular" pitchFamily="2" charset="-78"/>
                <a:cs typeface="Al-Jazeera-Arabic-Regular" pitchFamily="2" charset="-78"/>
              </a:rPr>
              <a:t>RGB </a:t>
            </a:r>
            <a:r>
              <a:rPr lang="ar-EG" i="0" dirty="0">
                <a:solidFill>
                  <a:srgbClr val="000000"/>
                </a:solidFill>
                <a:effectLst/>
                <a:latin typeface="Al-Jazeera-Arabic-Regular" pitchFamily="2" charset="-78"/>
                <a:cs typeface="Al-Jazeera-Arabic-Regular" pitchFamily="2" charset="-78"/>
              </a:rPr>
              <a:t>هو أنسب وضع لاستخدامه لصور الويب. يمكن أن تحتوي ألوان </a:t>
            </a:r>
            <a:r>
              <a:rPr lang="en-US" i="0" dirty="0">
                <a:solidFill>
                  <a:srgbClr val="000000"/>
                </a:solidFill>
                <a:effectLst/>
                <a:latin typeface="Al-Jazeera-Arabic-Regular" pitchFamily="2" charset="-78"/>
                <a:cs typeface="Al-Jazeera-Arabic-Regular" pitchFamily="2" charset="-78"/>
              </a:rPr>
              <a:t>RGB 8 </a:t>
            </a:r>
            <a:r>
              <a:rPr lang="ar-EG" i="0" dirty="0">
                <a:solidFill>
                  <a:srgbClr val="000000"/>
                </a:solidFill>
                <a:effectLst/>
                <a:latin typeface="Al-Jazeera-Arabic-Regular" pitchFamily="2" charset="-78"/>
                <a:cs typeface="Al-Jazeera-Arabic-Regular" pitchFamily="2" charset="-78"/>
              </a:rPr>
              <a:t>بت على 256 لونًا مختلفًا ، بينما تحتوي 16 بت </a:t>
            </a:r>
            <a:r>
              <a:rPr lang="en-US" i="0" dirty="0">
                <a:solidFill>
                  <a:srgbClr val="000000"/>
                </a:solidFill>
                <a:effectLst/>
                <a:latin typeface="Al-Jazeera-Arabic-Regular" pitchFamily="2" charset="-78"/>
                <a:cs typeface="Al-Jazeera-Arabic-Regular" pitchFamily="2" charset="-78"/>
              </a:rPr>
              <a:t>RGB </a:t>
            </a:r>
            <a:r>
              <a:rPr lang="ar-EG" i="0" dirty="0">
                <a:solidFill>
                  <a:srgbClr val="000000"/>
                </a:solidFill>
                <a:effectLst/>
                <a:latin typeface="Al-Jazeera-Arabic-Regular" pitchFamily="2" charset="-78"/>
                <a:cs typeface="Al-Jazeera-Arabic-Regular" pitchFamily="2" charset="-78"/>
              </a:rPr>
              <a:t>على 65536 لونًا مختلفًا ، بينما يمكن أن تحتوي 24 بت</a:t>
            </a:r>
            <a:r>
              <a:rPr lang="en-US" i="0" dirty="0">
                <a:solidFill>
                  <a:srgbClr val="000000"/>
                </a:solidFill>
                <a:effectLst/>
                <a:latin typeface="Al-Jazeera-Arabic-Regular" pitchFamily="2" charset="-78"/>
                <a:cs typeface="Al-Jazeera-Arabic-Regular" pitchFamily="2" charset="-78"/>
              </a:rPr>
              <a:t>RGB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على 16.7 مليون</a:t>
            </a:r>
          </a:p>
        </p:txBody>
      </p:sp>
    </p:spTree>
    <p:extLst>
      <p:ext uri="{BB962C8B-B14F-4D97-AF65-F5344CB8AC3E}">
        <p14:creationId xmlns:p14="http://schemas.microsoft.com/office/powerpoint/2010/main" val="667410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7567" y="1403499"/>
            <a:ext cx="8587797" cy="400109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وضع الألوان: </a:t>
            </a:r>
            <a:r>
              <a:rPr lang="en-US" sz="2000" b="1" i="0" dirty="0">
                <a:solidFill>
                  <a:srgbClr val="000000"/>
                </a:solidFill>
                <a:effectLst/>
                <a:latin typeface="Al-Jazeera-Arabic-Regular" pitchFamily="2" charset="-78"/>
                <a:cs typeface="Al-Jazeera-Arabic-Regular" pitchFamily="2" charset="-78"/>
              </a:rPr>
              <a:t>Color Mode</a:t>
            </a:r>
            <a:endParaRPr lang="ar-EG" sz="2000" b="1" i="0" dirty="0">
              <a:solidFill>
                <a:srgbClr val="000000"/>
              </a:solidFill>
              <a:effectLst/>
              <a:latin typeface="Al-Jazeera-Arabic-Regular" pitchFamily="2" charset="-78"/>
              <a:cs typeface="Al-Jazeera-Arabic-Regular" pitchFamily="2" charset="-78"/>
            </a:endParaRPr>
          </a:p>
          <a:p>
            <a:pPr algn="just" rtl="1"/>
            <a:r>
              <a:rPr lang="en-US" b="1" i="0" dirty="0">
                <a:solidFill>
                  <a:srgbClr val="000000"/>
                </a:solidFill>
                <a:effectLst/>
                <a:latin typeface="Al-Jazeera-Arabic-Regular" pitchFamily="2" charset="-78"/>
                <a:cs typeface="Al-Jazeera-Arabic-Regular" pitchFamily="2" charset="-78"/>
              </a:rPr>
              <a:t>Colors</a:t>
            </a:r>
            <a:r>
              <a:rPr lang="ar-EG" b="1" i="0" dirty="0">
                <a:solidFill>
                  <a:srgbClr val="000000"/>
                </a:solidFill>
                <a:effectLst/>
                <a:latin typeface="Al-Jazeera-Arabic-Regular" pitchFamily="2" charset="-78"/>
                <a:cs typeface="Al-Jazeera-Arabic-Regular" pitchFamily="2" charset="-78"/>
              </a:rPr>
              <a:t> </a:t>
            </a:r>
            <a:r>
              <a:rPr lang="en-US" b="1" i="0" dirty="0">
                <a:solidFill>
                  <a:srgbClr val="000000"/>
                </a:solidFill>
                <a:effectLst/>
                <a:latin typeface="Al-Jazeera-Arabic-Regular" pitchFamily="2" charset="-78"/>
                <a:cs typeface="Al-Jazeera-Arabic-Regular" pitchFamily="2" charset="-78"/>
              </a:rPr>
              <a:t>CMYK</a:t>
            </a:r>
            <a:r>
              <a:rPr lang="ar-SA" b="1"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في هذا الوضع ، يتم تمثيل الألوان بقيم سماوي وأرجواني وأصفر وأسود. </a:t>
            </a:r>
            <a:r>
              <a:rPr lang="en-US" i="0" dirty="0">
                <a:solidFill>
                  <a:srgbClr val="000000"/>
                </a:solidFill>
                <a:effectLst/>
                <a:latin typeface="Al-Jazeera-Arabic-Regular" pitchFamily="2" charset="-78"/>
                <a:cs typeface="Al-Jazeera-Arabic-Regular" pitchFamily="2" charset="-78"/>
              </a:rPr>
              <a:t>CMYK </a:t>
            </a:r>
            <a:r>
              <a:rPr lang="ar-EG" i="0" dirty="0">
                <a:solidFill>
                  <a:srgbClr val="000000"/>
                </a:solidFill>
                <a:effectLst/>
                <a:latin typeface="Al-Jazeera-Arabic-Regular" pitchFamily="2" charset="-78"/>
                <a:cs typeface="Al-Jazeera-Arabic-Regular" pitchFamily="2" charset="-78"/>
              </a:rPr>
              <a:t>هو وضع شائع لاستخدامه في الطباعة.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en-US" b="1" i="0" dirty="0">
                <a:solidFill>
                  <a:srgbClr val="000000"/>
                </a:solidFill>
                <a:effectLst/>
                <a:latin typeface="Al-Jazeera-Arabic-Regular" pitchFamily="2" charset="-78"/>
                <a:cs typeface="Al-Jazeera-Arabic-Regular" pitchFamily="2" charset="-78"/>
              </a:rPr>
              <a:t>LAB</a:t>
            </a:r>
            <a:r>
              <a:rPr lang="ar-EG" i="0" dirty="0">
                <a:solidFill>
                  <a:srgbClr val="000000"/>
                </a:solidFill>
                <a:effectLst/>
                <a:latin typeface="Al-Jazeera-Arabic-Regular" pitchFamily="2" charset="-78"/>
                <a:cs typeface="Al-Jazeera-Arabic-Regular" pitchFamily="2" charset="-78"/>
              </a:rPr>
              <a:t>: يعتمد وضع لون </a:t>
            </a:r>
            <a:r>
              <a:rPr lang="en-US" i="0" dirty="0">
                <a:solidFill>
                  <a:srgbClr val="000000"/>
                </a:solidFill>
                <a:effectLst/>
                <a:latin typeface="Al-Jazeera-Arabic-Regular" pitchFamily="2" charset="-78"/>
                <a:cs typeface="Al-Jazeera-Arabic-Regular" pitchFamily="2" charset="-78"/>
              </a:rPr>
              <a:t>LAB</a:t>
            </a:r>
            <a:r>
              <a:rPr lang="ar-SA" i="0" dirty="0">
                <a:solidFill>
                  <a:srgbClr val="000000"/>
                </a:solidFill>
                <a:effectLst/>
                <a:latin typeface="Al-Jazeera-Arabic-Regular" pitchFamily="2" charset="-78"/>
                <a:cs typeface="Al-Jazeera-Arabic-Regular" pitchFamily="2" charset="-78"/>
              </a:rPr>
              <a:t> </a:t>
            </a:r>
            <a:r>
              <a:rPr lang="en-US"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على كيفية رؤية الإنسان للون. يصف الألوان بطريقة مماثلة لما نفعله نحن البشر. مما يجعل وضع</a:t>
            </a:r>
            <a:r>
              <a:rPr lang="en-US" i="0" dirty="0">
                <a:solidFill>
                  <a:srgbClr val="000000"/>
                </a:solidFill>
                <a:effectLst/>
                <a:latin typeface="Al-Jazeera-Arabic-Regular" pitchFamily="2" charset="-78"/>
                <a:cs typeface="Al-Jazeera-Arabic-Regular" pitchFamily="2" charset="-78"/>
              </a:rPr>
              <a:t>Lab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مناسبًا لضبط ألوان أي صورة معينة.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لون الخلفية</a:t>
            </a:r>
            <a:r>
              <a:rPr lang="ar-EG" i="0" dirty="0">
                <a:solidFill>
                  <a:srgbClr val="000000"/>
                </a:solidFill>
                <a:effectLst/>
                <a:latin typeface="Al-Jazeera-Arabic-Regular" pitchFamily="2" charset="-78"/>
                <a:cs typeface="Al-Jazeera-Arabic-Regular" pitchFamily="2" charset="-78"/>
              </a:rPr>
              <a:t>: هذا واضح بذاته ، فهو يحدد لون الخلفية للصورة بشكل افتراضي. يمكنك الاختيار بين اللون الأبيض والشفاف ولون خلفية لوحة الأدوات أو غير ذلك ، مما يفتح لك مربع حوار منتقي الألوان لاختيار أي لون تريده</a:t>
            </a:r>
          </a:p>
          <a:p>
            <a:pPr algn="just" rtl="1"/>
            <a:r>
              <a:rPr lang="ar-EG" i="0" dirty="0">
                <a:solidFill>
                  <a:srgbClr val="000000"/>
                </a:solidFill>
                <a:effectLst/>
                <a:latin typeface="Al-Jazeera-Arabic-Regular" pitchFamily="2" charset="-78"/>
                <a:cs typeface="Al-Jazeera-Arabic-Regular" pitchFamily="2" charset="-78"/>
              </a:rPr>
              <a:t>في معظم الأحيان ، ستنشئ صورًا بخلفيات بيضاء أو شفافة.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ar-EG" i="0" dirty="0">
                <a:solidFill>
                  <a:srgbClr val="000000"/>
                </a:solidFill>
                <a:effectLst/>
                <a:latin typeface="Al-Jazeera-Arabic-Regular" pitchFamily="2" charset="-78"/>
                <a:cs typeface="Al-Jazeera-Arabic-Regular" pitchFamily="2" charset="-78"/>
              </a:rPr>
              <a:t>بعد أن تنتهي من تحديد الخيارات للملف الجديد. ما عليك سوى الضغط على الزر "موافق" ، وسيقوم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بإنشاء ملف صورة جديد لك</a:t>
            </a:r>
          </a:p>
        </p:txBody>
      </p:sp>
    </p:spTree>
    <p:extLst>
      <p:ext uri="{BB962C8B-B14F-4D97-AF65-F5344CB8AC3E}">
        <p14:creationId xmlns:p14="http://schemas.microsoft.com/office/powerpoint/2010/main" val="3472409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596403" y="3146248"/>
            <a:ext cx="2210477"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Navigation</a:t>
            </a:r>
          </a:p>
        </p:txBody>
      </p:sp>
    </p:spTree>
    <p:extLst>
      <p:ext uri="{BB962C8B-B14F-4D97-AF65-F5344CB8AC3E}">
        <p14:creationId xmlns:p14="http://schemas.microsoft.com/office/powerpoint/2010/main" val="22524977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7567" y="1403499"/>
            <a:ext cx="8587797" cy="1888850"/>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EG" sz="2000" b="1" dirty="0">
              <a:solidFill>
                <a:srgbClr val="000000"/>
              </a:solidFill>
              <a:latin typeface="Al-Jazeera-Arabic-Regular" pitchFamily="2" charset="-78"/>
              <a:cs typeface="Al-Jazeera-Arabic-Regular" pitchFamily="2" charset="-78"/>
            </a:endParaRPr>
          </a:p>
          <a:p>
            <a:pPr algn="just" rtl="1"/>
            <a:endParaRPr lang="ar-EG" sz="20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2000" i="0" dirty="0">
                <a:solidFill>
                  <a:srgbClr val="000000"/>
                </a:solidFill>
                <a:effectLst/>
                <a:latin typeface="Al-Jazeera-Arabic-Regular" pitchFamily="2" charset="-78"/>
                <a:cs typeface="Al-Jazeera-Arabic-Regular" pitchFamily="2" charset="-78"/>
              </a:rPr>
              <a:t>تتيح لك أداة التكبير / التصغير التكبير والتصغير لرؤية جزء معين من صورتك عن كثب ، لنفترض أن لدينا صورة المدينة التالية مفتوحة في </a:t>
            </a:r>
            <a:r>
              <a:rPr lang="en-US" sz="2000" i="0" dirty="0">
                <a:solidFill>
                  <a:srgbClr val="000000"/>
                </a:solidFill>
                <a:effectLst/>
                <a:latin typeface="Al-Jazeera-Arabic-Regular" pitchFamily="2" charset="-78"/>
                <a:cs typeface="Al-Jazeera-Arabic-Regular" pitchFamily="2" charset="-78"/>
              </a:rPr>
              <a:t>Photoshop:</a:t>
            </a:r>
            <a:endParaRPr lang="ar-EG" i="0" dirty="0">
              <a:solidFill>
                <a:srgbClr val="000000"/>
              </a:solidFill>
              <a:effectLst/>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7BCD83E4-6758-E043-8521-4CA98B617FA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31155" y="3292349"/>
            <a:ext cx="3280620" cy="2178979"/>
          </a:xfrm>
          <a:prstGeom prst="rect">
            <a:avLst/>
          </a:prstGeom>
        </p:spPr>
      </p:pic>
    </p:spTree>
    <p:extLst>
      <p:ext uri="{BB962C8B-B14F-4D97-AF65-F5344CB8AC3E}">
        <p14:creationId xmlns:p14="http://schemas.microsoft.com/office/powerpoint/2010/main" val="1417768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2089326" y="1403498"/>
            <a:ext cx="7176037" cy="235051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EG" sz="2000" b="1" dirty="0">
              <a:solidFill>
                <a:srgbClr val="000000"/>
              </a:solidFill>
              <a:latin typeface="Al-Jazeera-Arabic-Regular" pitchFamily="2" charset="-78"/>
              <a:cs typeface="Al-Jazeera-Arabic-Regular" pitchFamily="2" charset="-78"/>
            </a:endParaRPr>
          </a:p>
          <a:p>
            <a:pPr algn="just" rtl="1"/>
            <a:endParaRPr lang="ar-EG" sz="20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2000" i="0" dirty="0">
                <a:solidFill>
                  <a:srgbClr val="000000"/>
                </a:solidFill>
                <a:effectLst/>
                <a:latin typeface="Al-Jazeera-Arabic-Regular" pitchFamily="2" charset="-78"/>
                <a:cs typeface="Al-Jazeera-Arabic-Regular" pitchFamily="2" charset="-78"/>
              </a:rPr>
              <a:t>يمكن رؤية كل شيء في الصورة الآن ، لنفترض أننا نريد إلقاء نظرة فاحصة على الصورة للقيام بذلك ، نستخدم أداة </a:t>
            </a:r>
            <a:r>
              <a:rPr lang="en-US" sz="2000" i="0" dirty="0">
                <a:solidFill>
                  <a:srgbClr val="000000"/>
                </a:solidFill>
                <a:effectLst/>
                <a:latin typeface="Al-Jazeera-Arabic-Regular" pitchFamily="2" charset="-78"/>
                <a:cs typeface="Al-Jazeera-Arabic-Regular" pitchFamily="2" charset="-78"/>
              </a:rPr>
              <a:t>Zoom</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حدد أداة </a:t>
            </a:r>
            <a:r>
              <a:rPr lang="en-US" sz="2000" i="0" dirty="0">
                <a:solidFill>
                  <a:srgbClr val="000000"/>
                </a:solidFill>
                <a:effectLst/>
                <a:latin typeface="Al-Jazeera-Arabic-Regular" pitchFamily="2" charset="-78"/>
                <a:cs typeface="Al-Jazeera-Arabic-Regular" pitchFamily="2" charset="-78"/>
              </a:rPr>
              <a:t>Zoom </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من لوحة </a:t>
            </a:r>
            <a:r>
              <a:rPr lang="en-US" sz="2000" i="0" dirty="0">
                <a:solidFill>
                  <a:srgbClr val="000000"/>
                </a:solidFill>
                <a:effectLst/>
                <a:latin typeface="Al-Jazeera-Arabic-Regular" pitchFamily="2" charset="-78"/>
                <a:cs typeface="Al-Jazeera-Arabic-Regular" pitchFamily="2" charset="-78"/>
              </a:rPr>
              <a:t>Tools</a:t>
            </a:r>
            <a:endParaRPr lang="ar-EG" i="0" dirty="0">
              <a:solidFill>
                <a:srgbClr val="000000"/>
              </a:solidFill>
              <a:effectLst/>
              <a:latin typeface="Al-Jazeera-Arabic-Regular" pitchFamily="2" charset="-78"/>
              <a:cs typeface="Al-Jazeera-Arabic-Regular" pitchFamily="2" charset="-78"/>
            </a:endParaRPr>
          </a:p>
        </p:txBody>
      </p:sp>
      <p:pic>
        <p:nvPicPr>
          <p:cNvPr id="5" name="Picture 4">
            <a:extLst>
              <a:ext uri="{FF2B5EF4-FFF2-40B4-BE49-F238E27FC236}">
                <a16:creationId xmlns:a16="http://schemas.microsoft.com/office/drawing/2014/main" id="{D36F864C-5553-D147-8715-8D00D652A4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1319628" y="1498000"/>
            <a:ext cx="460086" cy="3861999"/>
          </a:xfrm>
          <a:prstGeom prst="rect">
            <a:avLst/>
          </a:prstGeom>
        </p:spPr>
      </p:pic>
    </p:spTree>
    <p:extLst>
      <p:ext uri="{BB962C8B-B14F-4D97-AF65-F5344CB8AC3E}">
        <p14:creationId xmlns:p14="http://schemas.microsoft.com/office/powerpoint/2010/main" val="337892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5217458" y="1403499"/>
            <a:ext cx="4047905" cy="3754874"/>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SA" sz="2000" b="1" i="0" dirty="0">
              <a:solidFill>
                <a:srgbClr val="000000"/>
              </a:solidFill>
              <a:effectLst/>
              <a:latin typeface="Al-Jazeera-Arabic-Regular" pitchFamily="2" charset="-78"/>
              <a:cs typeface="Al-Jazeera-Arabic-Regular" pitchFamily="2" charset="-78"/>
            </a:endParaRPr>
          </a:p>
          <a:p>
            <a:pPr algn="just" rtl="1"/>
            <a:endParaRPr lang="ar-EG" sz="2000" dirty="0">
              <a:solidFill>
                <a:srgbClr val="000000"/>
              </a:solidFill>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انقر الآن على الصورة التي تريد تكبيرها ، وسيقوم </a:t>
            </a:r>
            <a:r>
              <a:rPr lang="en-US" sz="2000" i="0" dirty="0">
                <a:solidFill>
                  <a:srgbClr val="000000"/>
                </a:solidFill>
                <a:effectLst/>
                <a:latin typeface="Al-Jazeera-Arabic-Regular" pitchFamily="2" charset="-78"/>
                <a:cs typeface="Al-Jazeera-Arabic-Regular" pitchFamily="2" charset="-78"/>
              </a:rPr>
              <a:t>Photoshop </a:t>
            </a:r>
            <a:r>
              <a:rPr lang="ar-EG" sz="2000" i="0" dirty="0">
                <a:solidFill>
                  <a:srgbClr val="000000"/>
                </a:solidFill>
                <a:effectLst/>
                <a:latin typeface="Al-Jazeera-Arabic-Regular" pitchFamily="2" charset="-78"/>
                <a:cs typeface="Al-Jazeera-Arabic-Regular" pitchFamily="2" charset="-78"/>
              </a:rPr>
              <a:t>بتكبير الجزء ، الذي يسحبه بالقرب منك ، وإليك كيف بدت نافذة الصورة بالنسبة لي ، اعتمادًا على المكان الذي تنقر فيه ، ستحصل على نتيجة مختلفة</a:t>
            </a:r>
          </a:p>
          <a:p>
            <a:pPr algn="just" rtl="1"/>
            <a:endParaRPr lang="ar-EG"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6B974703-F5F5-BA4E-81D4-6DCE622AC0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1526" y="1955145"/>
            <a:ext cx="4190221" cy="2926229"/>
          </a:xfrm>
          <a:prstGeom prst="rect">
            <a:avLst/>
          </a:prstGeom>
        </p:spPr>
      </p:pic>
    </p:spTree>
    <p:extLst>
      <p:ext uri="{BB962C8B-B14F-4D97-AF65-F5344CB8AC3E}">
        <p14:creationId xmlns:p14="http://schemas.microsoft.com/office/powerpoint/2010/main" val="39657828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712694" y="1511075"/>
            <a:ext cx="8552669" cy="224676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SA" sz="2000" b="1" i="0" dirty="0">
              <a:solidFill>
                <a:srgbClr val="000000"/>
              </a:solidFill>
              <a:effectLst/>
              <a:latin typeface="Al-Jazeera-Arabic-Regular" pitchFamily="2" charset="-78"/>
              <a:cs typeface="Al-Jazeera-Arabic-Regular" pitchFamily="2" charset="-78"/>
            </a:endParaRPr>
          </a:p>
          <a:p>
            <a:pPr algn="just" rtl="1"/>
            <a:endParaRPr lang="ar-SA" sz="2000" b="1" i="0" dirty="0">
              <a:solidFill>
                <a:srgbClr val="000000"/>
              </a:solidFill>
              <a:effectLst/>
              <a:latin typeface="Al-Jazeera-Arabic-Regular" pitchFamily="2" charset="-78"/>
              <a:cs typeface="Al-Jazeera-Arabic-Regular" pitchFamily="2" charset="-78"/>
            </a:endParaRPr>
          </a:p>
          <a:p>
            <a:pPr algn="just" rtl="1"/>
            <a:r>
              <a:rPr lang="ar-EG" sz="2000" dirty="0">
                <a:solidFill>
                  <a:srgbClr val="000000"/>
                </a:solidFill>
                <a:latin typeface="Al-Jazeera-Arabic-Regular" pitchFamily="2" charset="-78"/>
                <a:cs typeface="Al-Jazeera-Arabic-Regular" pitchFamily="2" charset="-78"/>
              </a:rPr>
              <a:t>يمكنك التبديل مؤقتًا إلى وضع التصغير بالضغط على مفتاح </a:t>
            </a:r>
            <a:r>
              <a:rPr lang="en-US" sz="2000" dirty="0">
                <a:solidFill>
                  <a:srgbClr val="000000"/>
                </a:solidFill>
                <a:latin typeface="Al-Jazeera-Arabic-Regular" pitchFamily="2" charset="-78"/>
                <a:cs typeface="Al-Jazeera-Arabic-Regular" pitchFamily="2" charset="-78"/>
              </a:rPr>
              <a:t>alt / option </a:t>
            </a:r>
            <a:r>
              <a:rPr lang="ar-EG" sz="2000" dirty="0">
                <a:solidFill>
                  <a:srgbClr val="000000"/>
                </a:solidFill>
                <a:latin typeface="Al-Jazeera-Arabic-Regular" pitchFamily="2" charset="-78"/>
                <a:cs typeface="Al-Jazeera-Arabic-Regular" pitchFamily="2" charset="-78"/>
              </a:rPr>
              <a:t>على لوحة المفاتيح.</a:t>
            </a:r>
          </a:p>
          <a:p>
            <a:pPr algn="just" rtl="1"/>
            <a:r>
              <a:rPr lang="ar-EG" sz="2000" dirty="0">
                <a:solidFill>
                  <a:srgbClr val="000000"/>
                </a:solidFill>
                <a:latin typeface="Al-Jazeera-Arabic-Regular" pitchFamily="2" charset="-78"/>
                <a:cs typeface="Al-Jazeera-Arabic-Regular" pitchFamily="2" charset="-78"/>
              </a:rPr>
              <a:t>عند القيام بذلك ، سيتغير مؤشر + في أداة التكبير إلى -. مما يدل على أنك في وضع التصغير</a:t>
            </a:r>
            <a:endParaRPr lang="ar-EG"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D3FC7FFC-711C-614A-A8AF-7774E92A43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4043" y="3982614"/>
            <a:ext cx="7456382" cy="473162"/>
          </a:xfrm>
          <a:prstGeom prst="rect">
            <a:avLst/>
          </a:prstGeom>
        </p:spPr>
      </p:pic>
    </p:spTree>
    <p:extLst>
      <p:ext uri="{BB962C8B-B14F-4D97-AF65-F5344CB8AC3E}">
        <p14:creationId xmlns:p14="http://schemas.microsoft.com/office/powerpoint/2010/main" val="27171006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712694" y="1511075"/>
            <a:ext cx="8552669"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أداة اليد </a:t>
            </a:r>
            <a:r>
              <a:rPr lang="en-US" sz="2000" b="1" i="0" dirty="0">
                <a:solidFill>
                  <a:srgbClr val="000000"/>
                </a:solidFill>
                <a:effectLst/>
                <a:latin typeface="Al-Jazeera-Arabic-Regular" pitchFamily="2" charset="-78"/>
                <a:cs typeface="Al-Jazeera-Arabic-Regular" pitchFamily="2" charset="-78"/>
              </a:rPr>
              <a:t>Navigation tool</a:t>
            </a:r>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تُستخدم أداة اليد لتغيير جزء الصورة الذي يتم عرضه أثناء التكبير ، وهذا ما يسمى "التحريك".</a:t>
            </a:r>
          </a:p>
          <a:p>
            <a:pPr algn="just" rtl="1"/>
            <a:r>
              <a:rPr lang="ar-EG" sz="2000" i="0" dirty="0">
                <a:solidFill>
                  <a:srgbClr val="000000"/>
                </a:solidFill>
                <a:effectLst/>
                <a:latin typeface="Al-Jazeera-Arabic-Regular" pitchFamily="2" charset="-78"/>
                <a:cs typeface="Al-Jazeera-Arabic-Regular" pitchFamily="2" charset="-78"/>
              </a:rPr>
              <a:t>لنفترض أن لدينا صورة مدينتنا هنا ، ثم قمنا بتكبير الصورة باستخدام </a:t>
            </a:r>
            <a:r>
              <a:rPr lang="en-US" sz="2000" i="0" dirty="0" err="1">
                <a:solidFill>
                  <a:srgbClr val="000000"/>
                </a:solidFill>
                <a:effectLst/>
                <a:latin typeface="Al-Jazeera-Arabic-Regular" pitchFamily="2" charset="-78"/>
                <a:cs typeface="Al-Jazeera-Arabic-Regular" pitchFamily="2" charset="-78"/>
              </a:rPr>
              <a:t>ZoomTool</a:t>
            </a:r>
            <a:r>
              <a:rPr lang="en-US" sz="2000" i="0" dirty="0">
                <a:solidFill>
                  <a:srgbClr val="000000"/>
                </a:solidFill>
                <a:effectLst/>
                <a:latin typeface="Al-Jazeera-Arabic-Regular" pitchFamily="2" charset="-78"/>
                <a:cs typeface="Al-Jazeera-Arabic-Regular" pitchFamily="2" charset="-78"/>
              </a:rPr>
              <a:t>:</a:t>
            </a:r>
          </a:p>
          <a:p>
            <a:pPr algn="just" rtl="1"/>
            <a:r>
              <a:rPr lang="ar-EG" sz="2000" i="0" dirty="0">
                <a:solidFill>
                  <a:srgbClr val="000000"/>
                </a:solidFill>
                <a:effectLst/>
                <a:latin typeface="Al-Jazeera-Arabic-Regular" pitchFamily="2" charset="-78"/>
                <a:cs typeface="Al-Jazeera-Arabic-Regular" pitchFamily="2" charset="-78"/>
              </a:rPr>
              <a:t>لنفترض أننا نريد أن يكون المبنى الأخضر في وسط ما يتم عرضه في الصورة ، بدلاً من أن يكون بالقرب من حافة النافذة ، فإليك كيفية القيام بذلك:</a:t>
            </a:r>
          </a:p>
          <a:p>
            <a:pPr algn="just" rtl="1"/>
            <a:r>
              <a:rPr lang="ar-EG" sz="2000" i="0" dirty="0">
                <a:solidFill>
                  <a:srgbClr val="000000"/>
                </a:solidFill>
                <a:effectLst/>
                <a:latin typeface="Al-Jazeera-Arabic-Regular" pitchFamily="2" charset="-78"/>
                <a:cs typeface="Al-Jazeera-Arabic-Regular" pitchFamily="2" charset="-78"/>
              </a:rPr>
              <a:t>حدد </a:t>
            </a:r>
            <a:r>
              <a:rPr lang="en-US" sz="2000" i="0" dirty="0">
                <a:solidFill>
                  <a:srgbClr val="000000"/>
                </a:solidFill>
                <a:effectLst/>
                <a:latin typeface="Al-Jazeera-Arabic-Regular" pitchFamily="2" charset="-78"/>
                <a:cs typeface="Al-Jazeera-Arabic-Regular" pitchFamily="2" charset="-78"/>
              </a:rPr>
              <a:t>Hand Tool </a:t>
            </a:r>
            <a:r>
              <a:rPr lang="ar-EG" sz="2000" i="0" dirty="0">
                <a:solidFill>
                  <a:srgbClr val="000000"/>
                </a:solidFill>
                <a:effectLst/>
                <a:latin typeface="Al-Jazeera-Arabic-Regular" pitchFamily="2" charset="-78"/>
                <a:cs typeface="Al-Jazeera-Arabic-Regular" pitchFamily="2" charset="-78"/>
              </a:rPr>
              <a:t>من لوحة الأدوات:</a:t>
            </a:r>
          </a:p>
          <a:p>
            <a:pPr algn="just" rtl="1"/>
            <a:r>
              <a:rPr lang="ar-EG" sz="2000" i="0" dirty="0">
                <a:solidFill>
                  <a:srgbClr val="000000"/>
                </a:solidFill>
                <a:effectLst/>
                <a:latin typeface="Al-Jazeera-Arabic-Regular" pitchFamily="2" charset="-78"/>
                <a:cs typeface="Al-Jazeera-Arabic-Regular" pitchFamily="2" charset="-78"/>
              </a:rPr>
              <a:t>انقر على الصورة ثم اسحب إلى الاتجاه الذي تريده. أثناء قيامك بذلك ، ستلاحظ أن الجزء الذي يظهر في الصورة يتغير.</a:t>
            </a:r>
            <a:endParaRPr lang="en-US" sz="2000" i="0" dirty="0">
              <a:solidFill>
                <a:srgbClr val="000000"/>
              </a:solidFill>
              <a:effectLst/>
              <a:latin typeface="Al-Jazeera-Arabic-Regular" pitchFamily="2" charset="-78"/>
              <a:cs typeface="Al-Jazeera-Arabic-Regular" pitchFamily="2" charset="-78"/>
            </a:endParaRPr>
          </a:p>
          <a:p>
            <a:pPr algn="just" rtl="1"/>
            <a:endParaRPr lang="en-US"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يمكنك التبديل إلى أداة اليد مؤقتًا في أي وقت عن طريق الضغط على مفتاح المسافة ، وهذا سيوفر لك الوقت والجهد في التبديل إلى أداة اليد في كل مرة تريد استخدامها</a:t>
            </a:r>
          </a:p>
        </p:txBody>
      </p:sp>
    </p:spTree>
    <p:extLst>
      <p:ext uri="{BB962C8B-B14F-4D97-AF65-F5344CB8AC3E}">
        <p14:creationId xmlns:p14="http://schemas.microsoft.com/office/powerpoint/2010/main" val="2909161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5EC5B7A7-8463-104F-9296-911D36000C7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00150" y="1422525"/>
            <a:ext cx="616191" cy="4012948"/>
          </a:xfrm>
          <a:prstGeom prst="rect">
            <a:avLst/>
          </a:prstGeom>
        </p:spPr>
      </p:pic>
      <p:pic>
        <p:nvPicPr>
          <p:cNvPr id="5" name="Picture 4">
            <a:extLst>
              <a:ext uri="{FF2B5EF4-FFF2-40B4-BE49-F238E27FC236}">
                <a16:creationId xmlns:a16="http://schemas.microsoft.com/office/drawing/2014/main" id="{D3BE0231-6C28-C647-A76F-3F9148B2A0B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02875" y="1576169"/>
            <a:ext cx="5535616" cy="3705660"/>
          </a:xfrm>
          <a:prstGeom prst="rect">
            <a:avLst/>
          </a:prstGeom>
        </p:spPr>
      </p:pic>
    </p:spTree>
    <p:extLst>
      <p:ext uri="{BB962C8B-B14F-4D97-AF65-F5344CB8AC3E}">
        <p14:creationId xmlns:p14="http://schemas.microsoft.com/office/powerpoint/2010/main" val="13059658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95131" y="1619441"/>
            <a:ext cx="8552669"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الفرشاة</a:t>
            </a:r>
            <a:endParaRPr lang="en-US"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أداة الفرشاة هي الأداة المثلى لبرنامج</a:t>
            </a:r>
            <a:r>
              <a:rPr lang="en-US" sz="2000" i="0" dirty="0">
                <a:solidFill>
                  <a:srgbClr val="000000"/>
                </a:solidFill>
                <a:effectLst/>
                <a:latin typeface="Al-Jazeera-Arabic-Regular" pitchFamily="2" charset="-78"/>
                <a:cs typeface="Al-Jazeera-Arabic-Regular" pitchFamily="2" charset="-78"/>
              </a:rPr>
              <a:t>Photoshop </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إذا أتقنت هذه الأداة، فستتمكن من القيام بالكثير من الأشياء. وسيساعدك على فهم العديد من أدوات </a:t>
            </a:r>
            <a:r>
              <a:rPr lang="en-US" sz="2000" i="0" dirty="0">
                <a:solidFill>
                  <a:srgbClr val="000000"/>
                </a:solidFill>
                <a:effectLst/>
                <a:latin typeface="Al-Jazeera-Arabic-Regular" pitchFamily="2" charset="-78"/>
                <a:cs typeface="Al-Jazeera-Arabic-Regular" pitchFamily="2" charset="-78"/>
              </a:rPr>
              <a:t>Photoshop </a:t>
            </a:r>
            <a:r>
              <a:rPr lang="ar-EG" sz="2000" i="0" dirty="0">
                <a:solidFill>
                  <a:srgbClr val="000000"/>
                </a:solidFill>
                <a:effectLst/>
                <a:latin typeface="Al-Jazeera-Arabic-Regular" pitchFamily="2" charset="-78"/>
                <a:cs typeface="Al-Jazeera-Arabic-Regular" pitchFamily="2" charset="-78"/>
              </a:rPr>
              <a:t>الأخرى، مثل الممحاة</a:t>
            </a:r>
            <a:r>
              <a:rPr lang="ar-SA" sz="2000" dirty="0">
                <a:solidFill>
                  <a:srgbClr val="000000"/>
                </a:solidFill>
                <a:latin typeface="Al-Jazeera-Arabic-Regular" pitchFamily="2" charset="-78"/>
                <a:cs typeface="Al-Jazeera-Arabic-Regular" pitchFamily="2" charset="-78"/>
              </a:rPr>
              <a:t> </a:t>
            </a:r>
            <a:r>
              <a:rPr lang="en-US" sz="2000" dirty="0">
                <a:solidFill>
                  <a:srgbClr val="000000"/>
                </a:solidFill>
                <a:latin typeface="Al-Jazeera-Arabic-Regular" pitchFamily="2" charset="-78"/>
                <a:cs typeface="Al-Jazeera-Arabic-Regular" pitchFamily="2" charset="-78"/>
              </a:rPr>
              <a:t>Eraser</a:t>
            </a:r>
            <a:r>
              <a:rPr lang="ar-EG" sz="2000" i="0" dirty="0">
                <a:solidFill>
                  <a:srgbClr val="000000"/>
                </a:solidFill>
                <a:effectLst/>
                <a:latin typeface="Al-Jazeera-Arabic-Regular" pitchFamily="2" charset="-78"/>
                <a:cs typeface="Al-Jazeera-Arabic-Regular" pitchFamily="2" charset="-78"/>
              </a:rPr>
              <a:t> أو أداة الختم</a:t>
            </a:r>
            <a:r>
              <a:rPr lang="en-US" sz="2000" i="0" dirty="0">
                <a:solidFill>
                  <a:srgbClr val="000000"/>
                </a:solidFill>
                <a:effectLst/>
                <a:latin typeface="Al-Jazeera-Arabic-Regular" pitchFamily="2" charset="-78"/>
                <a:cs typeface="Al-Jazeera-Arabic-Regular" pitchFamily="2" charset="-78"/>
              </a:rPr>
              <a:t> Stamp tool </a:t>
            </a:r>
            <a:r>
              <a:rPr lang="ar-EG" sz="2000" i="0" dirty="0">
                <a:solidFill>
                  <a:srgbClr val="000000"/>
                </a:solidFill>
                <a:effectLst/>
                <a:latin typeface="Al-Jazeera-Arabic-Regular" pitchFamily="2" charset="-78"/>
                <a:cs typeface="Al-Jazeera-Arabic-Regular" pitchFamily="2" charset="-78"/>
              </a:rPr>
              <a:t>. لأنهم جميعًا يعملون بنفس الطريقة.</a:t>
            </a:r>
            <a:endParaRPr lang="en-US" sz="2000" i="0" dirty="0">
              <a:solidFill>
                <a:srgbClr val="000000"/>
              </a:solidFill>
              <a:effectLst/>
              <a:latin typeface="Al-Jazeera-Arabic-Regular" pitchFamily="2" charset="-78"/>
              <a:cs typeface="Al-Jazeera-Arabic-Regular" pitchFamily="2" charset="-78"/>
            </a:endParaRPr>
          </a:p>
          <a:p>
            <a:pPr algn="just" rtl="1"/>
            <a:endParaRPr lang="en-US" sz="2000" dirty="0">
              <a:solidFill>
                <a:srgbClr val="000000"/>
              </a:solidFill>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يمكنك استخدام أداة الفرشاة من أجل: -</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تقليد العديد من فرش الحياة الواقعية بسهولة ، مثل فرشاة ألوان الماء والباستيل.</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قم بإنشاء أنماط ومواد مثل الرمل أو الثلج بقليل من المجهود.</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تغيير ألوان الصورة كلها أو أجزاء منها.</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قم بإنشاء صور من البداية باستخدام لوحة الرسومات </a:t>
            </a:r>
            <a:r>
              <a:rPr lang="en-US" sz="2000" dirty="0">
                <a:solidFill>
                  <a:srgbClr val="000000"/>
                </a:solidFill>
                <a:latin typeface="Al-Jazeera-Arabic-Regular" pitchFamily="2" charset="-78"/>
                <a:cs typeface="Al-Jazeera-Arabic-Regular" pitchFamily="2" charset="-78"/>
              </a:rPr>
              <a:t>Wacom / Tablet</a:t>
            </a:r>
            <a:r>
              <a:rPr lang="ar-EG" sz="2000" i="0" dirty="0">
                <a:solidFill>
                  <a:srgbClr val="000000"/>
                </a:solidFill>
                <a:effectLst/>
                <a:latin typeface="Al-Jazeera-Arabic-Regular" pitchFamily="2" charset="-78"/>
                <a:cs typeface="Al-Jazeera-Arabic-Regular" pitchFamily="2" charset="-78"/>
              </a:rPr>
              <a:t> (أو باستخدام الماوس)</a:t>
            </a:r>
          </a:p>
        </p:txBody>
      </p:sp>
    </p:spTree>
    <p:extLst>
      <p:ext uri="{BB962C8B-B14F-4D97-AF65-F5344CB8AC3E}">
        <p14:creationId xmlns:p14="http://schemas.microsoft.com/office/powerpoint/2010/main" val="37787726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577391" y="3146248"/>
            <a:ext cx="2248501" cy="584775"/>
          </a:xfrm>
          <a:prstGeom prst="rect">
            <a:avLst/>
          </a:prstGeom>
          <a:noFill/>
        </p:spPr>
        <p:txBody>
          <a:bodyPr wrap="none" rtlCol="0">
            <a:spAutoFit/>
          </a:bodyPr>
          <a:lstStyle/>
          <a:p>
            <a:pPr marL="0" algn="ctr" defTabSz="914400" rtl="0" eaLnBrk="1" latinLnBrk="0" hangingPunct="1"/>
            <a:r>
              <a:rPr lang="en-US" sz="3200" b="1" dirty="0">
                <a:solidFill>
                  <a:schemeClr val="bg1"/>
                </a:solidFill>
                <a:latin typeface="Al-Jazeera-Arabic-Regular" pitchFamily="2" charset="-78"/>
                <a:cs typeface="Al-Jazeera-Arabic-Regular" pitchFamily="2" charset="-78"/>
              </a:rPr>
              <a:t>Brush Tool</a:t>
            </a:r>
            <a:endParaRPr lang="en-US" sz="3200" b="1" i="0" dirty="0">
              <a:solidFill>
                <a:schemeClr val="bg1"/>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8644723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341289"/>
            <a:ext cx="8575447" cy="3139321"/>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استخدام أداة الفرشاة</a:t>
            </a:r>
            <a:endParaRPr lang="en-US" b="1" i="0" dirty="0">
              <a:solidFill>
                <a:srgbClr val="000000"/>
              </a:solidFill>
              <a:effectLst/>
              <a:latin typeface="Al-Jazeera-Arabic-Regular" pitchFamily="2" charset="-78"/>
              <a:cs typeface="Al-Jazeera-Arabic-Regular" pitchFamily="2" charset="-78"/>
            </a:endParaRPr>
          </a:p>
          <a:p>
            <a:pPr algn="just" rtl="1"/>
            <a:r>
              <a:rPr lang="ar-EG" i="0" dirty="0">
                <a:solidFill>
                  <a:srgbClr val="000000"/>
                </a:solidFill>
                <a:effectLst/>
                <a:latin typeface="Al-Jazeera-Arabic-Regular" pitchFamily="2" charset="-78"/>
                <a:cs typeface="Al-Jazeera-Arabic-Regular" pitchFamily="2" charset="-78"/>
              </a:rPr>
              <a:t>يمكن أن تكون الفرش في </a:t>
            </a:r>
            <a:r>
              <a:rPr lang="en-US" i="0" dirty="0">
                <a:solidFill>
                  <a:srgbClr val="000000"/>
                </a:solidFill>
                <a:effectLst/>
                <a:latin typeface="Al-Jazeera-Arabic-Regular" pitchFamily="2" charset="-78"/>
                <a:cs typeface="Al-Jazeera-Arabic-Regular" pitchFamily="2" charset="-78"/>
              </a:rPr>
              <a:t>Photoshop</a:t>
            </a:r>
            <a:r>
              <a:rPr lang="ar-SA" i="0" dirty="0">
                <a:solidFill>
                  <a:srgbClr val="000000"/>
                </a:solidFill>
                <a:effectLst/>
                <a:latin typeface="Al-Jazeera-Arabic-Regular" pitchFamily="2" charset="-78"/>
                <a:cs typeface="Al-Jazeera-Arabic-Regular" pitchFamily="2" charset="-78"/>
              </a:rPr>
              <a:t> </a:t>
            </a:r>
            <a:r>
              <a:rPr lang="en-US"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إما ناعمة أو صلبة ، وتتلاشى الفرشاة الناعمة وتندمج بشكل أفضل مع محيطها، بينما الفرشاة الصلبة هي عكس ذلك. يعد ضبط صلابة الفرشاة أو نعومتها أمرًا سهلاً ، انقر بزر الماوس الأيمن في أي مكان على ال</a:t>
            </a:r>
            <a:r>
              <a:rPr lang="en-US" i="0" dirty="0">
                <a:solidFill>
                  <a:srgbClr val="000000"/>
                </a:solidFill>
                <a:effectLst/>
                <a:latin typeface="Al-Jazeera-Arabic-Regular" pitchFamily="2" charset="-78"/>
                <a:cs typeface="Al-Jazeera-Arabic-Regular" pitchFamily="2" charset="-78"/>
              </a:rPr>
              <a:t>canvas</a:t>
            </a:r>
            <a:r>
              <a:rPr lang="ar-EG" i="0" dirty="0">
                <a:solidFill>
                  <a:srgbClr val="000000"/>
                </a:solidFill>
                <a:effectLst/>
                <a:latin typeface="Al-Jazeera-Arabic-Regular" pitchFamily="2" charset="-78"/>
                <a:cs typeface="Al-Jazeera-Arabic-Regular" pitchFamily="2" charset="-78"/>
              </a:rPr>
              <a:t> واضبط </a:t>
            </a:r>
            <a:r>
              <a:rPr lang="en-US" i="0" dirty="0">
                <a:solidFill>
                  <a:srgbClr val="000000"/>
                </a:solidFill>
                <a:effectLst/>
                <a:latin typeface="Al-Jazeera-Arabic-Regular" pitchFamily="2" charset="-78"/>
                <a:cs typeface="Al-Jazeera-Arabic-Regular" pitchFamily="2" charset="-78"/>
              </a:rPr>
              <a:t>hardness slider</a:t>
            </a:r>
            <a:r>
              <a:rPr lang="ar-EG" i="0" dirty="0">
                <a:solidFill>
                  <a:srgbClr val="000000"/>
                </a:solidFill>
                <a:effectLst/>
                <a:latin typeface="Al-Jazeera-Arabic-Regular" pitchFamily="2" charset="-78"/>
                <a:cs typeface="Al-Jazeera-Arabic-Regular" pitchFamily="2" charset="-78"/>
              </a:rPr>
              <a:t>(كلما كانت الفرشاة أقل صلابة ، كانت أكثر نعومة).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حجم فرشاة</a:t>
            </a:r>
          </a:p>
          <a:p>
            <a:pPr algn="just" rtl="1"/>
            <a:r>
              <a:rPr lang="ar-EG" i="0" dirty="0">
                <a:solidFill>
                  <a:srgbClr val="000000"/>
                </a:solidFill>
                <a:effectLst/>
                <a:latin typeface="Al-Jazeera-Arabic-Regular" pitchFamily="2" charset="-78"/>
                <a:cs typeface="Al-Jazeera-Arabic-Regular" pitchFamily="2" charset="-78"/>
              </a:rPr>
              <a:t>يمكن أن يختلف حجم خط الفرشاة من قطر بكسل واحد إلى 2500 بكسل ، لتغيير حجم البكسل ، انقر بزر الماوس الأيمن في أي مكان في ال</a:t>
            </a:r>
            <a:r>
              <a:rPr lang="en-US" i="0" dirty="0">
                <a:solidFill>
                  <a:srgbClr val="000000"/>
                </a:solidFill>
                <a:effectLst/>
                <a:latin typeface="Al-Jazeera-Arabic-Regular" pitchFamily="2" charset="-78"/>
                <a:cs typeface="Al-Jazeera-Arabic-Regular" pitchFamily="2" charset="-78"/>
              </a:rPr>
              <a:t>Canvas </a:t>
            </a:r>
            <a:r>
              <a:rPr lang="ar-EG" i="0" dirty="0">
                <a:solidFill>
                  <a:srgbClr val="000000"/>
                </a:solidFill>
                <a:effectLst/>
                <a:latin typeface="Al-Jazeera-Arabic-Regular" pitchFamily="2" charset="-78"/>
                <a:cs typeface="Al-Jazeera-Arabic-Regular" pitchFamily="2" charset="-78"/>
              </a:rPr>
              <a:t>، واضبط حجم الفرشاة باستخدام </a:t>
            </a:r>
            <a:r>
              <a:rPr lang="en-US" i="0" dirty="0">
                <a:solidFill>
                  <a:srgbClr val="000000"/>
                </a:solidFill>
                <a:effectLst/>
                <a:latin typeface="Al-Jazeera-Arabic-Regular" pitchFamily="2" charset="-78"/>
                <a:cs typeface="Al-Jazeera-Arabic-Regular" pitchFamily="2" charset="-78"/>
              </a:rPr>
              <a:t>size slider</a:t>
            </a:r>
          </a:p>
          <a:p>
            <a:pPr algn="just" rtl="1"/>
            <a:endParaRPr lang="en-US"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يمكنك تغيير حجم الفرشاة باستخدام مفتاحي "[" و "]" على لوحة المفاتيح</a:t>
            </a:r>
          </a:p>
        </p:txBody>
      </p:sp>
      <p:pic>
        <p:nvPicPr>
          <p:cNvPr id="3" name="Picture 2">
            <a:extLst>
              <a:ext uri="{FF2B5EF4-FFF2-40B4-BE49-F238E27FC236}">
                <a16:creationId xmlns:a16="http://schemas.microsoft.com/office/drawing/2014/main" id="{5C2413B2-9A78-AC4E-9FF1-61E9F57EE5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10181" y="4626471"/>
            <a:ext cx="2547723" cy="834341"/>
          </a:xfrm>
          <a:prstGeom prst="rect">
            <a:avLst/>
          </a:prstGeom>
        </p:spPr>
      </p:pic>
      <p:pic>
        <p:nvPicPr>
          <p:cNvPr id="4" name="Picture 3">
            <a:extLst>
              <a:ext uri="{FF2B5EF4-FFF2-40B4-BE49-F238E27FC236}">
                <a16:creationId xmlns:a16="http://schemas.microsoft.com/office/drawing/2014/main" id="{0A569833-CD48-C04D-84A7-7978C94D087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30185" y="4550155"/>
            <a:ext cx="3474511" cy="965710"/>
          </a:xfrm>
          <a:prstGeom prst="rect">
            <a:avLst/>
          </a:prstGeom>
        </p:spPr>
      </p:pic>
    </p:spTree>
    <p:extLst>
      <p:ext uri="{BB962C8B-B14F-4D97-AF65-F5344CB8AC3E}">
        <p14:creationId xmlns:p14="http://schemas.microsoft.com/office/powerpoint/2010/main" val="41265547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468555"/>
            <a:ext cx="8575447" cy="1477328"/>
          </a:xfrm>
          <a:prstGeom prst="rect">
            <a:avLst/>
          </a:prstGeom>
          <a:noFill/>
        </p:spPr>
        <p:txBody>
          <a:bodyPr wrap="square" rtlCol="0">
            <a:spAutoFit/>
          </a:bodyPr>
          <a:lstStyle/>
          <a:p>
            <a:pPr algn="just" rtl="1"/>
            <a:r>
              <a:rPr lang="en-US" b="1" i="0" dirty="0">
                <a:solidFill>
                  <a:srgbClr val="000000"/>
                </a:solidFill>
                <a:effectLst/>
                <a:latin typeface="Al-Jazeera-Arabic-Regular" pitchFamily="2" charset="-78"/>
                <a:cs typeface="Al-Jazeera-Arabic-Regular" pitchFamily="2" charset="-78"/>
              </a:rPr>
              <a:t>Brush Flow &amp; Opacity</a:t>
            </a:r>
          </a:p>
          <a:p>
            <a:pPr algn="just" rtl="1"/>
            <a:r>
              <a:rPr lang="ar-EG" i="0" dirty="0">
                <a:solidFill>
                  <a:srgbClr val="000000"/>
                </a:solidFill>
                <a:effectLst/>
                <a:latin typeface="Al-Jazeera-Arabic-Regular" pitchFamily="2" charset="-78"/>
                <a:cs typeface="Al-Jazeera-Arabic-Regular" pitchFamily="2" charset="-78"/>
              </a:rPr>
              <a:t>الآن تأتي أهم ميزات أداة الفرشاة ، </a:t>
            </a:r>
            <a:r>
              <a:rPr lang="en-US" i="0" dirty="0">
                <a:solidFill>
                  <a:srgbClr val="000000"/>
                </a:solidFill>
                <a:effectLst/>
                <a:latin typeface="Al-Jazeera-Arabic-Regular" pitchFamily="2" charset="-78"/>
                <a:cs typeface="Al-Jazeera-Arabic-Regular" pitchFamily="2" charset="-78"/>
              </a:rPr>
              <a:t>Opacity &amp; Flow</a:t>
            </a:r>
            <a:r>
              <a:rPr lang="ar-EG" i="0" dirty="0">
                <a:solidFill>
                  <a:srgbClr val="000000"/>
                </a:solidFill>
                <a:effectLst/>
                <a:latin typeface="Al-Jazeera-Arabic-Regular" pitchFamily="2" charset="-78"/>
                <a:cs typeface="Al-Jazeera-Arabic-Regular" pitchFamily="2" charset="-78"/>
              </a:rPr>
              <a:t>. كلاهما طريقتان لإنشاء حدود شفافة أو جزئية. التدفق والشفافية هما نفس الشيء تقنيًا ، لكنهما يعملان بشكل مختلف. يعد فهم الاختلافات بين الاثنين واستغلالها أحد الأشياء التي غالبًا ما يفوتها العديد من مستخدمي </a:t>
            </a:r>
            <a:r>
              <a:rPr lang="en-US" i="0" dirty="0">
                <a:solidFill>
                  <a:srgbClr val="000000"/>
                </a:solidFill>
                <a:effectLst/>
                <a:latin typeface="Al-Jazeera-Arabic-Regular" pitchFamily="2" charset="-78"/>
                <a:cs typeface="Al-Jazeera-Arabic-Regular" pitchFamily="2" charset="-78"/>
              </a:rPr>
              <a:t>Photoshop.</a:t>
            </a:r>
            <a:endParaRPr lang="ar-EG" i="0" dirty="0">
              <a:solidFill>
                <a:srgbClr val="000000"/>
              </a:solidFill>
              <a:effectLst/>
              <a:latin typeface="Al-Jazeera-Arabic-Regular" pitchFamily="2" charset="-78"/>
              <a:cs typeface="Al-Jazeera-Arabic-Regular" pitchFamily="2" charset="-78"/>
            </a:endParaRPr>
          </a:p>
        </p:txBody>
      </p:sp>
      <p:pic>
        <p:nvPicPr>
          <p:cNvPr id="5" name="Picture 4">
            <a:extLst>
              <a:ext uri="{FF2B5EF4-FFF2-40B4-BE49-F238E27FC236}">
                <a16:creationId xmlns:a16="http://schemas.microsoft.com/office/drawing/2014/main" id="{814F4FD0-AF72-9741-9C35-A1AB1F87A76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1191" y="2676725"/>
            <a:ext cx="5142265" cy="507127"/>
          </a:xfrm>
          <a:prstGeom prst="rect">
            <a:avLst/>
          </a:prstGeom>
        </p:spPr>
      </p:pic>
      <p:sp>
        <p:nvSpPr>
          <p:cNvPr id="16" name="TextBox 15">
            <a:extLst>
              <a:ext uri="{FF2B5EF4-FFF2-40B4-BE49-F238E27FC236}">
                <a16:creationId xmlns:a16="http://schemas.microsoft.com/office/drawing/2014/main" id="{6443435F-05F5-C349-B159-4E586F797090}"/>
              </a:ext>
            </a:extLst>
          </p:cNvPr>
          <p:cNvSpPr txBox="1"/>
          <p:nvPr/>
        </p:nvSpPr>
        <p:spPr>
          <a:xfrm>
            <a:off x="3955559" y="3415297"/>
            <a:ext cx="5303630" cy="2031325"/>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للحصول على الفرق بين الاثنين ، قم بما يلي: -</a:t>
            </a:r>
          </a:p>
          <a:p>
            <a:pPr algn="just" rtl="1"/>
            <a:r>
              <a:rPr lang="ar-EG" i="0" dirty="0">
                <a:solidFill>
                  <a:srgbClr val="000000"/>
                </a:solidFill>
                <a:effectLst/>
                <a:latin typeface="Al-Jazeera-Arabic-Regular" pitchFamily="2" charset="-78"/>
                <a:cs typeface="Al-Jazeera-Arabic-Regular" pitchFamily="2" charset="-78"/>
              </a:rPr>
              <a:t>لقد استخدمت فرشاة بصلابة 100٪ من أجل الوضوح هنا ، لكن الفرشاة الناعمة يمكن أن تعمل أيضًا</a:t>
            </a:r>
          </a:p>
          <a:p>
            <a:pPr algn="just" rtl="1"/>
            <a:r>
              <a:rPr lang="ar-EG" i="0" dirty="0">
                <a:solidFill>
                  <a:srgbClr val="000000"/>
                </a:solidFill>
                <a:effectLst/>
                <a:latin typeface="Al-Jazeera-Arabic-Regular" pitchFamily="2" charset="-78"/>
                <a:cs typeface="Al-Jazeera-Arabic-Regular" pitchFamily="2" charset="-78"/>
              </a:rPr>
              <a:t>قم بإنشاء صورة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جديدة (اختر ملف-&gt; جديد. ثم انقر فوق موافق في مربع الحوار الذي يظهر أمامك)</a:t>
            </a:r>
          </a:p>
          <a:p>
            <a:pPr algn="just" rtl="1"/>
            <a:r>
              <a:rPr lang="ar-EG" i="0" dirty="0">
                <a:solidFill>
                  <a:srgbClr val="000000"/>
                </a:solidFill>
                <a:effectLst/>
                <a:latin typeface="Al-Jazeera-Arabic-Regular" pitchFamily="2" charset="-78"/>
                <a:cs typeface="Al-Jazeera-Arabic-Regular" pitchFamily="2" charset="-78"/>
              </a:rPr>
              <a:t>حدد أداة الفرشاة </a:t>
            </a:r>
            <a:r>
              <a:rPr lang="en-US" i="0" dirty="0">
                <a:solidFill>
                  <a:srgbClr val="000000"/>
                </a:solidFill>
                <a:effectLst/>
                <a:latin typeface="Al-Jazeera-Arabic-Regular" pitchFamily="2" charset="-78"/>
                <a:cs typeface="Al-Jazeera-Arabic-Regular" pitchFamily="2" charset="-78"/>
              </a:rPr>
              <a:t>Brush </a:t>
            </a:r>
            <a:r>
              <a:rPr lang="ar-EG" i="0" dirty="0">
                <a:solidFill>
                  <a:srgbClr val="000000"/>
                </a:solidFill>
                <a:effectLst/>
                <a:latin typeface="Al-Jazeera-Arabic-Regular" pitchFamily="2" charset="-78"/>
                <a:cs typeface="Al-Jazeera-Arabic-Regular" pitchFamily="2" charset="-78"/>
              </a:rPr>
              <a:t>من لوحة الأدوات</a:t>
            </a:r>
          </a:p>
          <a:p>
            <a:pPr algn="just" rtl="1"/>
            <a:r>
              <a:rPr lang="ar-EG" i="0" dirty="0">
                <a:solidFill>
                  <a:srgbClr val="000000"/>
                </a:solidFill>
                <a:effectLst/>
                <a:latin typeface="Al-Jazeera-Arabic-Regular" pitchFamily="2" charset="-78"/>
                <a:cs typeface="Al-Jazeera-Arabic-Regular" pitchFamily="2" charset="-78"/>
              </a:rPr>
              <a:t>اضبط التدفق على٪ 25 من لوحة </a:t>
            </a:r>
            <a:r>
              <a:rPr lang="en-US" i="0" dirty="0">
                <a:solidFill>
                  <a:srgbClr val="000000"/>
                </a:solidFill>
                <a:effectLst/>
                <a:latin typeface="Al-Jazeera-Arabic-Regular" pitchFamily="2" charset="-78"/>
                <a:cs typeface="Al-Jazeera-Arabic-Regular" pitchFamily="2" charset="-78"/>
              </a:rPr>
              <a:t>Tools:</a:t>
            </a:r>
            <a:endParaRPr lang="ar-EG" i="0" dirty="0">
              <a:solidFill>
                <a:srgbClr val="000000"/>
              </a:solidFill>
              <a:effectLst/>
              <a:latin typeface="Al-Jazeera-Arabic-Regular" pitchFamily="2" charset="-78"/>
              <a:cs typeface="Al-Jazeera-Arabic-Regular" pitchFamily="2" charset="-78"/>
            </a:endParaRPr>
          </a:p>
        </p:txBody>
      </p:sp>
      <p:pic>
        <p:nvPicPr>
          <p:cNvPr id="7" name="Picture 6">
            <a:extLst>
              <a:ext uri="{FF2B5EF4-FFF2-40B4-BE49-F238E27FC236}">
                <a16:creationId xmlns:a16="http://schemas.microsoft.com/office/drawing/2014/main" id="{D625595F-0893-8B4D-8B9E-8222C4FEBEA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3742" y="3936075"/>
            <a:ext cx="2850682" cy="716608"/>
          </a:xfrm>
          <a:prstGeom prst="rect">
            <a:avLst/>
          </a:prstGeom>
        </p:spPr>
      </p:pic>
    </p:spTree>
    <p:extLst>
      <p:ext uri="{BB962C8B-B14F-4D97-AF65-F5344CB8AC3E}">
        <p14:creationId xmlns:p14="http://schemas.microsoft.com/office/powerpoint/2010/main" val="27292162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468555"/>
            <a:ext cx="8575447" cy="923330"/>
          </a:xfrm>
          <a:prstGeom prst="rect">
            <a:avLst/>
          </a:prstGeom>
          <a:noFill/>
        </p:spPr>
        <p:txBody>
          <a:bodyPr wrap="square" rtlCol="0">
            <a:spAutoFit/>
          </a:bodyPr>
          <a:lstStyle/>
          <a:p>
            <a:pPr algn="just" rtl="1"/>
            <a:r>
              <a:rPr lang="en-US" b="1" i="0" dirty="0">
                <a:solidFill>
                  <a:srgbClr val="000000"/>
                </a:solidFill>
                <a:effectLst/>
                <a:latin typeface="Al-Jazeera-Arabic-Regular" pitchFamily="2" charset="-78"/>
                <a:cs typeface="Al-Jazeera-Arabic-Regular" pitchFamily="2" charset="-78"/>
              </a:rPr>
              <a:t>Brush Flow &amp; Opacity</a:t>
            </a:r>
          </a:p>
          <a:p>
            <a:pPr algn="just" rtl="1"/>
            <a:r>
              <a:rPr lang="ar-EG" i="0" dirty="0">
                <a:solidFill>
                  <a:srgbClr val="000000"/>
                </a:solidFill>
                <a:effectLst/>
                <a:latin typeface="Al-Jazeera-Arabic-Regular" pitchFamily="2" charset="-78"/>
                <a:cs typeface="Al-Jazeera-Arabic-Regular" pitchFamily="2" charset="-78"/>
              </a:rPr>
              <a:t>انقر واسحب الفرشاة إلى اليمين ، سترى ضربات فرشاة متداخلة يتم إنشاؤها أمامك. لا تحرر زر الماوس حتى الآن</a:t>
            </a:r>
          </a:p>
        </p:txBody>
      </p:sp>
      <p:pic>
        <p:nvPicPr>
          <p:cNvPr id="3" name="Picture 2">
            <a:extLst>
              <a:ext uri="{FF2B5EF4-FFF2-40B4-BE49-F238E27FC236}">
                <a16:creationId xmlns:a16="http://schemas.microsoft.com/office/drawing/2014/main" id="{9D2E1D48-CE55-A842-AA7E-A0CA18DDB2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6806" y="2274689"/>
            <a:ext cx="2013488" cy="1039907"/>
          </a:xfrm>
          <a:prstGeom prst="rect">
            <a:avLst/>
          </a:prstGeom>
        </p:spPr>
      </p:pic>
      <p:sp>
        <p:nvSpPr>
          <p:cNvPr id="17" name="TextBox 16">
            <a:extLst>
              <a:ext uri="{FF2B5EF4-FFF2-40B4-BE49-F238E27FC236}">
                <a16:creationId xmlns:a16="http://schemas.microsoft.com/office/drawing/2014/main" id="{6A05430C-BCBA-B941-8F5D-A8821D000099}"/>
              </a:ext>
            </a:extLst>
          </p:cNvPr>
          <p:cNvSpPr txBox="1"/>
          <p:nvPr/>
        </p:nvSpPr>
        <p:spPr>
          <a:xfrm>
            <a:off x="5129407" y="2394263"/>
            <a:ext cx="4129781" cy="646331"/>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الآن ، اسحب الفرشاة إلى الاتجاه المعاكس. ستلاحظ كيف أصبحت ا</a:t>
            </a:r>
            <a:r>
              <a:rPr lang="ar-SA" dirty="0">
                <a:solidFill>
                  <a:srgbClr val="000000"/>
                </a:solidFill>
                <a:latin typeface="Al-Jazeera-Arabic-Regular" pitchFamily="2" charset="-78"/>
                <a:cs typeface="Al-Jazeera-Arabic-Regular" pitchFamily="2" charset="-78"/>
              </a:rPr>
              <a:t>ل</a:t>
            </a:r>
            <a:r>
              <a:rPr lang="en-US" dirty="0">
                <a:solidFill>
                  <a:srgbClr val="000000"/>
                </a:solidFill>
                <a:latin typeface="Al-Jazeera-Arabic-Regular" pitchFamily="2" charset="-78"/>
                <a:cs typeface="Al-Jazeera-Arabic-Regular" pitchFamily="2" charset="-78"/>
              </a:rPr>
              <a:t>Stroke</a:t>
            </a:r>
            <a:r>
              <a:rPr lang="ar-SA" dirty="0">
                <a:solidFill>
                  <a:srgbClr val="000000"/>
                </a:solidFill>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أكثر تعتيمًا.</a:t>
            </a:r>
          </a:p>
        </p:txBody>
      </p:sp>
      <p:pic>
        <p:nvPicPr>
          <p:cNvPr id="6" name="Picture 5">
            <a:extLst>
              <a:ext uri="{FF2B5EF4-FFF2-40B4-BE49-F238E27FC236}">
                <a16:creationId xmlns:a16="http://schemas.microsoft.com/office/drawing/2014/main" id="{4A291474-8FB6-DA40-873C-17ABF95D7B0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75467" y="2272100"/>
            <a:ext cx="2013487" cy="1042497"/>
          </a:xfrm>
          <a:prstGeom prst="rect">
            <a:avLst/>
          </a:prstGeom>
        </p:spPr>
      </p:pic>
      <p:sp>
        <p:nvSpPr>
          <p:cNvPr id="20" name="TextBox 19">
            <a:extLst>
              <a:ext uri="{FF2B5EF4-FFF2-40B4-BE49-F238E27FC236}">
                <a16:creationId xmlns:a16="http://schemas.microsoft.com/office/drawing/2014/main" id="{96F8F204-0AB0-9C40-9BA1-0DB6A79B8F14}"/>
              </a:ext>
            </a:extLst>
          </p:cNvPr>
          <p:cNvSpPr txBox="1"/>
          <p:nvPr/>
        </p:nvSpPr>
        <p:spPr>
          <a:xfrm>
            <a:off x="5144127" y="3034057"/>
            <a:ext cx="4129781" cy="646331"/>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حان الوقت الآن لدراسة </a:t>
            </a:r>
            <a:r>
              <a:rPr lang="en-US" i="0" dirty="0">
                <a:solidFill>
                  <a:srgbClr val="000000"/>
                </a:solidFill>
                <a:effectLst/>
                <a:latin typeface="Al-Jazeera-Arabic-Regular" pitchFamily="2" charset="-78"/>
                <a:cs typeface="Al-Jazeera-Arabic-Regular" pitchFamily="2" charset="-78"/>
              </a:rPr>
              <a:t>Opacity</a:t>
            </a:r>
            <a:r>
              <a:rPr lang="ar-EG" i="0" dirty="0">
                <a:solidFill>
                  <a:srgbClr val="000000"/>
                </a:solidFill>
                <a:effectLst/>
                <a:latin typeface="Al-Jazeera-Arabic-Regular" pitchFamily="2" charset="-78"/>
                <a:cs typeface="Al-Jazeera-Arabic-Regular" pitchFamily="2" charset="-78"/>
              </a:rPr>
              <a:t>. قم بتعيين </a:t>
            </a:r>
            <a:r>
              <a:rPr lang="en-US" i="0" dirty="0">
                <a:solidFill>
                  <a:srgbClr val="000000"/>
                </a:solidFill>
                <a:effectLst/>
                <a:latin typeface="Al-Jazeera-Arabic-Regular" pitchFamily="2" charset="-78"/>
                <a:cs typeface="Al-Jazeera-Arabic-Regular" pitchFamily="2" charset="-78"/>
              </a:rPr>
              <a:t>Opacity</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 25 ، كما هو موضح في الصورة</a:t>
            </a:r>
          </a:p>
        </p:txBody>
      </p:sp>
      <p:sp>
        <p:nvSpPr>
          <p:cNvPr id="21" name="TextBox 20">
            <a:extLst>
              <a:ext uri="{FF2B5EF4-FFF2-40B4-BE49-F238E27FC236}">
                <a16:creationId xmlns:a16="http://schemas.microsoft.com/office/drawing/2014/main" id="{70401887-6C96-AE4C-B085-A2B72E93D32F}"/>
              </a:ext>
            </a:extLst>
          </p:cNvPr>
          <p:cNvSpPr txBox="1"/>
          <p:nvPr/>
        </p:nvSpPr>
        <p:spPr>
          <a:xfrm>
            <a:off x="5158847" y="3670971"/>
            <a:ext cx="4129781" cy="923330"/>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اسحب بنفس الطريقة من اليسار إلى اليمين ، دون تحرير زر الماوس. ترى يتم إنشاء خط ناعم وشفاف.</a:t>
            </a:r>
          </a:p>
        </p:txBody>
      </p:sp>
      <p:pic>
        <p:nvPicPr>
          <p:cNvPr id="9" name="Picture 8">
            <a:extLst>
              <a:ext uri="{FF2B5EF4-FFF2-40B4-BE49-F238E27FC236}">
                <a16:creationId xmlns:a16="http://schemas.microsoft.com/office/drawing/2014/main" id="{723B92D2-1C0D-3E49-A25B-13C086485F1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49371" y="3429000"/>
            <a:ext cx="2108001" cy="532270"/>
          </a:xfrm>
          <a:prstGeom prst="rect">
            <a:avLst/>
          </a:prstGeom>
        </p:spPr>
      </p:pic>
      <p:pic>
        <p:nvPicPr>
          <p:cNvPr id="12" name="Picture 11">
            <a:extLst>
              <a:ext uri="{FF2B5EF4-FFF2-40B4-BE49-F238E27FC236}">
                <a16:creationId xmlns:a16="http://schemas.microsoft.com/office/drawing/2014/main" id="{33CB6801-EF13-FF4F-8137-F46F590B467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11822" y="4053168"/>
            <a:ext cx="2659554" cy="1385442"/>
          </a:xfrm>
          <a:prstGeom prst="rect">
            <a:avLst/>
          </a:prstGeom>
        </p:spPr>
      </p:pic>
      <p:sp>
        <p:nvSpPr>
          <p:cNvPr id="26" name="TextBox 25">
            <a:extLst>
              <a:ext uri="{FF2B5EF4-FFF2-40B4-BE49-F238E27FC236}">
                <a16:creationId xmlns:a16="http://schemas.microsoft.com/office/drawing/2014/main" id="{7B64FBAF-0D3C-614E-8ED8-D4EB77DEC618}"/>
              </a:ext>
            </a:extLst>
          </p:cNvPr>
          <p:cNvSpPr txBox="1"/>
          <p:nvPr/>
        </p:nvSpPr>
        <p:spPr>
          <a:xfrm>
            <a:off x="5129406" y="4617875"/>
            <a:ext cx="4129781" cy="923330"/>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الآن، دون تحرير زر الماوس من الخطوة الأخيرة، اسحب في الاتجاه المعاكس للضربة التي بدأناها في الخطوة الأخيرة.</a:t>
            </a:r>
          </a:p>
        </p:txBody>
      </p:sp>
    </p:spTree>
    <p:extLst>
      <p:ext uri="{BB962C8B-B14F-4D97-AF65-F5344CB8AC3E}">
        <p14:creationId xmlns:p14="http://schemas.microsoft.com/office/powerpoint/2010/main" val="1520742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468555"/>
            <a:ext cx="8575447" cy="1323439"/>
          </a:xfrm>
          <a:prstGeom prst="rect">
            <a:avLst/>
          </a:prstGeom>
          <a:noFill/>
        </p:spPr>
        <p:txBody>
          <a:bodyPr wrap="square" rtlCol="0">
            <a:spAutoFit/>
          </a:bodyPr>
          <a:lstStyle/>
          <a:p>
            <a:pPr algn="just" rtl="1"/>
            <a:r>
              <a:rPr lang="en-US" sz="2000" b="1" i="0" dirty="0">
                <a:solidFill>
                  <a:srgbClr val="000000"/>
                </a:solidFill>
                <a:effectLst/>
                <a:latin typeface="Al-Jazeera-Arabic-Regular" pitchFamily="2" charset="-78"/>
                <a:cs typeface="Al-Jazeera-Arabic-Regular" pitchFamily="2" charset="-78"/>
              </a:rPr>
              <a:t>Brush Flow &amp; Opacity</a:t>
            </a:r>
          </a:p>
          <a:p>
            <a:pPr algn="just" rtl="1"/>
            <a:r>
              <a:rPr lang="ar-EG" sz="2000" i="0" dirty="0">
                <a:solidFill>
                  <a:srgbClr val="000000"/>
                </a:solidFill>
                <a:effectLst/>
                <a:latin typeface="Al-Jazeera-Arabic-Regular" pitchFamily="2" charset="-78"/>
                <a:cs typeface="Al-Jazeera-Arabic-Regular" pitchFamily="2" charset="-78"/>
              </a:rPr>
              <a:t>كما رأيت ، عندما ترسم </a:t>
            </a:r>
            <a:r>
              <a:rPr lang="en-US" sz="2000" i="0" dirty="0">
                <a:solidFill>
                  <a:srgbClr val="000000"/>
                </a:solidFill>
                <a:effectLst/>
                <a:latin typeface="Al-Jazeera-Arabic-Regular" pitchFamily="2" charset="-78"/>
                <a:cs typeface="Al-Jazeera-Arabic-Regular" pitchFamily="2" charset="-78"/>
              </a:rPr>
              <a:t>Opacity</a:t>
            </a:r>
            <a:r>
              <a:rPr lang="ar-EG" sz="2000" i="0" dirty="0">
                <a:solidFill>
                  <a:srgbClr val="000000"/>
                </a:solidFill>
                <a:effectLst/>
                <a:latin typeface="Al-Jazeera-Arabic-Regular" pitchFamily="2" charset="-78"/>
                <a:cs typeface="Al-Jazeera-Arabic-Regular" pitchFamily="2" charset="-78"/>
              </a:rPr>
              <a:t> منخفضة ، فإن الطلاء على نفس المنطقة مرارًا وتكرارًا لن يجعل </a:t>
            </a:r>
            <a:r>
              <a:rPr lang="ar-SA" sz="2000" dirty="0">
                <a:solidFill>
                  <a:srgbClr val="000000"/>
                </a:solidFill>
                <a:latin typeface="Al-Jazeera-Arabic-Regular" pitchFamily="2" charset="-78"/>
                <a:cs typeface="Al-Jazeera-Arabic-Regular" pitchFamily="2" charset="-78"/>
              </a:rPr>
              <a:t>ال</a:t>
            </a:r>
            <a:r>
              <a:rPr lang="en-US" sz="2000" dirty="0">
                <a:solidFill>
                  <a:srgbClr val="000000"/>
                </a:solidFill>
                <a:latin typeface="Al-Jazeera-Arabic-Regular" pitchFamily="2" charset="-78"/>
                <a:cs typeface="Al-Jazeera-Arabic-Regular" pitchFamily="2" charset="-78"/>
              </a:rPr>
              <a:t>Strokes</a:t>
            </a:r>
            <a:r>
              <a:rPr lang="ar-EG" sz="2000" i="0" dirty="0">
                <a:solidFill>
                  <a:srgbClr val="000000"/>
                </a:solidFill>
                <a:effectLst/>
                <a:latin typeface="Al-Jazeera-Arabic-Regular" pitchFamily="2" charset="-78"/>
                <a:cs typeface="Al-Jazeera-Arabic-Regular" pitchFamily="2" charset="-78"/>
              </a:rPr>
              <a:t> أكثر قتامة</a:t>
            </a:r>
          </a:p>
          <a:p>
            <a:pPr algn="just" rtl="1"/>
            <a:r>
              <a:rPr lang="ar-EG" sz="2000" i="0" dirty="0">
                <a:solidFill>
                  <a:srgbClr val="000000"/>
                </a:solidFill>
                <a:effectLst/>
                <a:latin typeface="Al-Jazeera-Arabic-Regular" pitchFamily="2" charset="-78"/>
                <a:cs typeface="Al-Jazeera-Arabic-Regular" pitchFamily="2" charset="-78"/>
              </a:rPr>
              <a:t>الآن حرر زر الماوس. واسحب الماوس فوق نفس ال</a:t>
            </a:r>
            <a:r>
              <a:rPr lang="en-US" sz="2000" i="0" dirty="0">
                <a:solidFill>
                  <a:srgbClr val="000000"/>
                </a:solidFill>
                <a:effectLst/>
                <a:latin typeface="Al-Jazeera-Arabic-Regular" pitchFamily="2" charset="-78"/>
                <a:cs typeface="Al-Jazeera-Arabic-Regular" pitchFamily="2" charset="-78"/>
              </a:rPr>
              <a:t>Stroke</a:t>
            </a:r>
            <a:r>
              <a:rPr lang="ar-EG" sz="2000" i="0" dirty="0">
                <a:solidFill>
                  <a:srgbClr val="000000"/>
                </a:solidFill>
                <a:effectLst/>
                <a:latin typeface="Al-Jazeera-Arabic-Regular" pitchFamily="2" charset="-78"/>
                <a:cs typeface="Al-Jazeera-Arabic-Regular" pitchFamily="2" charset="-78"/>
              </a:rPr>
              <a:t> التي بدأناها.</a:t>
            </a:r>
          </a:p>
        </p:txBody>
      </p:sp>
      <p:pic>
        <p:nvPicPr>
          <p:cNvPr id="4" name="Picture 3">
            <a:extLst>
              <a:ext uri="{FF2B5EF4-FFF2-40B4-BE49-F238E27FC236}">
                <a16:creationId xmlns:a16="http://schemas.microsoft.com/office/drawing/2014/main" id="{B1940081-5140-054F-AA4A-22BFF5E995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29576" y="3213387"/>
            <a:ext cx="3768132" cy="1951459"/>
          </a:xfrm>
          <a:prstGeom prst="rect">
            <a:avLst/>
          </a:prstGeom>
        </p:spPr>
      </p:pic>
    </p:spTree>
    <p:extLst>
      <p:ext uri="{BB962C8B-B14F-4D97-AF65-F5344CB8AC3E}">
        <p14:creationId xmlns:p14="http://schemas.microsoft.com/office/powerpoint/2010/main" val="3227727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4267675" y="1560314"/>
            <a:ext cx="5052705" cy="3737370"/>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sz="2000" b="1" dirty="0">
              <a:solidFill>
                <a:srgbClr val="000000"/>
              </a:solidFill>
              <a:latin typeface="Al-Jazeera-Arabic-Regular" pitchFamily="2" charset="-78"/>
              <a:cs typeface="Al-Jazeera-Arabic-Regular" pitchFamily="2" charset="-78"/>
            </a:endParaRPr>
          </a:p>
          <a:p>
            <a:pPr algn="just" rtl="1">
              <a:lnSpc>
                <a:spcPct val="150000"/>
              </a:lnSpc>
            </a:pPr>
            <a:r>
              <a:rPr lang="ar-EG" sz="2000" b="1" i="0" dirty="0">
                <a:solidFill>
                  <a:srgbClr val="000000"/>
                </a:solidFill>
                <a:effectLst/>
                <a:latin typeface="Al-Jazeera-Arabic-Regular" pitchFamily="2" charset="-78"/>
                <a:cs typeface="Al-Jazeera-Arabic-Regular" pitchFamily="2" charset="-78"/>
              </a:rPr>
              <a:t>إنشاء شعار بسيط</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هذا شعار بسيط قمت بإنشائه باستخدام أداة الفرشاة باستخدام فرشاة صلبة. مع ضبط </a:t>
            </a:r>
            <a:r>
              <a:rPr lang="en-US" sz="2000" i="0" dirty="0">
                <a:solidFill>
                  <a:srgbClr val="000000"/>
                </a:solidFill>
                <a:effectLst/>
                <a:latin typeface="Al-Jazeera-Arabic-Regular" pitchFamily="2" charset="-78"/>
                <a:cs typeface="Al-Jazeera-Arabic-Regular" pitchFamily="2" charset="-78"/>
              </a:rPr>
              <a:t>Opacity &amp; Flow</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على 100٪، قمت برسم دوائر قليلة بجانب بعضها البعض. حاولت أن أجعلهم يبدون موازيين لبعضهم البعض.</a:t>
            </a:r>
          </a:p>
        </p:txBody>
      </p:sp>
      <p:pic>
        <p:nvPicPr>
          <p:cNvPr id="3" name="Picture 2">
            <a:extLst>
              <a:ext uri="{FF2B5EF4-FFF2-40B4-BE49-F238E27FC236}">
                <a16:creationId xmlns:a16="http://schemas.microsoft.com/office/drawing/2014/main" id="{6E1ACB2E-5126-4044-B62D-D755AC071B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7579" y="2062184"/>
            <a:ext cx="3200398" cy="3110343"/>
          </a:xfrm>
          <a:prstGeom prst="rect">
            <a:avLst/>
          </a:prstGeom>
        </p:spPr>
      </p:pic>
    </p:spTree>
    <p:extLst>
      <p:ext uri="{BB962C8B-B14F-4D97-AF65-F5344CB8AC3E}">
        <p14:creationId xmlns:p14="http://schemas.microsoft.com/office/powerpoint/2010/main" val="3278952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4267675" y="1560314"/>
            <a:ext cx="5052705" cy="327570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sz="2000" b="1" dirty="0">
              <a:solidFill>
                <a:srgbClr val="000000"/>
              </a:solidFill>
              <a:latin typeface="Al-Jazeera-Arabic-Regular" pitchFamily="2" charset="-78"/>
              <a:cs typeface="Al-Jazeera-Arabic-Regular" pitchFamily="2" charset="-78"/>
            </a:endParaRPr>
          </a:p>
          <a:p>
            <a:pPr algn="just" rtl="1">
              <a:lnSpc>
                <a:spcPct val="150000"/>
              </a:lnSpc>
            </a:pPr>
            <a:r>
              <a:rPr lang="ar-EG" sz="2000" b="1" i="0" dirty="0">
                <a:solidFill>
                  <a:srgbClr val="000000"/>
                </a:solidFill>
                <a:effectLst/>
                <a:latin typeface="Al-Jazeera-Arabic-Regular" pitchFamily="2" charset="-78"/>
                <a:cs typeface="Al-Jazeera-Arabic-Regular" pitchFamily="2" charset="-78"/>
              </a:rPr>
              <a:t>رسم كرة ثلاثية الأبعاد</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يمكنك أيضًا إنشاء كرة ثلاثية الأبعاد ، وإنشاء دائرة بفرشاة ناعمة، ثم ضبط </a:t>
            </a:r>
            <a:r>
              <a:rPr lang="en-US" sz="2000" i="0" dirty="0">
                <a:solidFill>
                  <a:srgbClr val="000000"/>
                </a:solidFill>
                <a:effectLst/>
                <a:latin typeface="Al-Jazeera-Arabic-Regular" pitchFamily="2" charset="-78"/>
                <a:cs typeface="Al-Jazeera-Arabic-Regular" pitchFamily="2" charset="-78"/>
              </a:rPr>
              <a:t>Flow</a:t>
            </a:r>
            <a:r>
              <a:rPr lang="ar-EG" sz="2000" i="0" dirty="0">
                <a:solidFill>
                  <a:srgbClr val="000000"/>
                </a:solidFill>
                <a:effectLst/>
                <a:latin typeface="Al-Jazeera-Arabic-Regular" pitchFamily="2" charset="-78"/>
                <a:cs typeface="Al-Jazeera-Arabic-Regular" pitchFamily="2" charset="-78"/>
              </a:rPr>
              <a:t> على مستوى منخفض. أضفت التمييز في الزاوية لإعطاء مظهر ثلاثي الأبعاد.</a:t>
            </a:r>
          </a:p>
        </p:txBody>
      </p:sp>
      <p:pic>
        <p:nvPicPr>
          <p:cNvPr id="4" name="Picture 3">
            <a:extLst>
              <a:ext uri="{FF2B5EF4-FFF2-40B4-BE49-F238E27FC236}">
                <a16:creationId xmlns:a16="http://schemas.microsoft.com/office/drawing/2014/main" id="{0CCB3AAD-841D-F14E-83FD-264ADA1F8A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8525" y="1798469"/>
            <a:ext cx="3453947" cy="3261059"/>
          </a:xfrm>
          <a:prstGeom prst="rect">
            <a:avLst/>
          </a:prstGeom>
        </p:spPr>
      </p:pic>
    </p:spTree>
    <p:extLst>
      <p:ext uri="{BB962C8B-B14F-4D97-AF65-F5344CB8AC3E}">
        <p14:creationId xmlns:p14="http://schemas.microsoft.com/office/powerpoint/2010/main" val="3639521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2353" y="1398950"/>
            <a:ext cx="8648027" cy="2541850"/>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b="1" dirty="0">
              <a:solidFill>
                <a:srgbClr val="000000"/>
              </a:solidFill>
              <a:latin typeface="Al-Jazeera-Arabic-Regular" pitchFamily="2" charset="-78"/>
              <a:cs typeface="Al-Jazeera-Arabic-Regular" pitchFamily="2" charset="-78"/>
            </a:endParaRPr>
          </a:p>
          <a:p>
            <a:pPr algn="just" rtl="1">
              <a:lnSpc>
                <a:spcPct val="150000"/>
              </a:lnSpc>
            </a:pPr>
            <a:r>
              <a:rPr lang="ar-EG" b="1" i="0" dirty="0">
                <a:solidFill>
                  <a:srgbClr val="000000"/>
                </a:solidFill>
                <a:effectLst/>
                <a:latin typeface="Al-Jazeera-Arabic-Regular" pitchFamily="2" charset="-78"/>
                <a:cs typeface="Al-Jazeera-Arabic-Regular" pitchFamily="2" charset="-78"/>
              </a:rPr>
              <a:t>حول القطة إلى اللون الأزرق</a:t>
            </a:r>
          </a:p>
          <a:p>
            <a:pPr algn="just" rtl="1">
              <a:lnSpc>
                <a:spcPct val="150000"/>
              </a:lnSpc>
            </a:pPr>
            <a:r>
              <a:rPr lang="ar-EG" i="0" dirty="0">
                <a:solidFill>
                  <a:srgbClr val="000000"/>
                </a:solidFill>
                <a:effectLst/>
                <a:latin typeface="Al-Jazeera-Arabic-Regular" pitchFamily="2" charset="-78"/>
                <a:cs typeface="Al-Jazeera-Arabic-Regular" pitchFamily="2" charset="-78"/>
              </a:rPr>
              <a:t>يعد تغيير لون الصور أمرًا سهلاً إذا كنت تعرف كيفية تغيير إعدادات أداة الفرشاة. مرة أخرى، باستخدام فرشاة ناعمة ذات </a:t>
            </a:r>
            <a:r>
              <a:rPr lang="en-US" i="0" dirty="0">
                <a:solidFill>
                  <a:srgbClr val="000000"/>
                </a:solidFill>
                <a:effectLst/>
                <a:latin typeface="Al-Jazeera-Arabic-Regular" pitchFamily="2" charset="-78"/>
                <a:cs typeface="Al-Jazeera-Arabic-Regular" pitchFamily="2" charset="-78"/>
              </a:rPr>
              <a:t>Flow</a:t>
            </a:r>
            <a:r>
              <a:rPr lang="ar-EG" i="0" dirty="0">
                <a:solidFill>
                  <a:srgbClr val="000000"/>
                </a:solidFill>
                <a:effectLst/>
                <a:latin typeface="Al-Jazeera-Arabic-Regular" pitchFamily="2" charset="-78"/>
                <a:cs typeface="Al-Jazeera-Arabic-Regular" pitchFamily="2" charset="-78"/>
              </a:rPr>
              <a:t> منخفض، جعلت هذه القطة الرمادية تتحول إلى اللون الأزرق. في حين أن هناك العديد من الطرق الأخرى لتغيير ألوان الصورة ، إلا أن هذه الطريقة فعالة جدًا نظرًا لبساطتها.</a:t>
            </a:r>
          </a:p>
        </p:txBody>
      </p:sp>
      <p:pic>
        <p:nvPicPr>
          <p:cNvPr id="3" name="Picture 2">
            <a:extLst>
              <a:ext uri="{FF2B5EF4-FFF2-40B4-BE49-F238E27FC236}">
                <a16:creationId xmlns:a16="http://schemas.microsoft.com/office/drawing/2014/main" id="{FB5979D4-0604-6745-B335-9F4D00D9A3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98750" y="3610675"/>
            <a:ext cx="4951831" cy="1893625"/>
          </a:xfrm>
          <a:prstGeom prst="rect">
            <a:avLst/>
          </a:prstGeom>
        </p:spPr>
      </p:pic>
    </p:spTree>
    <p:extLst>
      <p:ext uri="{BB962C8B-B14F-4D97-AF65-F5344CB8AC3E}">
        <p14:creationId xmlns:p14="http://schemas.microsoft.com/office/powerpoint/2010/main" val="2407505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5254822" y="1398950"/>
            <a:ext cx="4065558"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b="1" dirty="0">
              <a:solidFill>
                <a:srgbClr val="000000"/>
              </a:solidFill>
              <a:latin typeface="Al-Jazeera-Arabic-Regular" pitchFamily="2" charset="-78"/>
              <a:cs typeface="Al-Jazeera-Arabic-Regular" pitchFamily="2" charset="-78"/>
            </a:endParaRPr>
          </a:p>
          <a:p>
            <a:pPr algn="just" rtl="1">
              <a:lnSpc>
                <a:spcPct val="150000"/>
              </a:lnSpc>
            </a:pPr>
            <a:r>
              <a:rPr lang="ar-EG" b="1" i="0" dirty="0">
                <a:solidFill>
                  <a:srgbClr val="000000"/>
                </a:solidFill>
                <a:effectLst/>
                <a:latin typeface="Al-Jazeera-Arabic-Regular" pitchFamily="2" charset="-78"/>
                <a:cs typeface="Al-Jazeera-Arabic-Regular" pitchFamily="2" charset="-78"/>
              </a:rPr>
              <a:t>تطبيق أحمر الخدود على فتيات الأنمي</a:t>
            </a:r>
          </a:p>
          <a:p>
            <a:pPr algn="just" rtl="1">
              <a:lnSpc>
                <a:spcPct val="150000"/>
              </a:lnSpc>
            </a:pPr>
            <a:r>
              <a:rPr lang="ar-EG" i="0" dirty="0">
                <a:solidFill>
                  <a:srgbClr val="000000"/>
                </a:solidFill>
                <a:effectLst/>
                <a:latin typeface="Al-Jazeera-Arabic-Regular" pitchFamily="2" charset="-78"/>
                <a:cs typeface="Al-Jazeera-Arabic-Regular" pitchFamily="2" charset="-78"/>
              </a:rPr>
              <a:t>مع </a:t>
            </a:r>
            <a:r>
              <a:rPr lang="en-US" i="0" dirty="0">
                <a:solidFill>
                  <a:srgbClr val="000000"/>
                </a:solidFill>
                <a:effectLst/>
                <a:latin typeface="Al-Jazeera-Arabic-Regular" pitchFamily="2" charset="-78"/>
                <a:cs typeface="Al-Jazeera-Arabic-Regular" pitchFamily="2" charset="-78"/>
              </a:rPr>
              <a:t>Flow</a:t>
            </a:r>
            <a:r>
              <a:rPr lang="ar-EG" i="0" dirty="0">
                <a:solidFill>
                  <a:srgbClr val="000000"/>
                </a:solidFill>
                <a:effectLst/>
                <a:latin typeface="Al-Jazeera-Arabic-Regular" pitchFamily="2" charset="-78"/>
                <a:cs typeface="Al-Jazeera-Arabic-Regular" pitchFamily="2" charset="-78"/>
              </a:rPr>
              <a:t> منخفض جدًا (</a:t>
            </a:r>
            <a:r>
              <a:rPr lang="ar-SA" dirty="0">
                <a:solidFill>
                  <a:srgbClr val="000000"/>
                </a:solidFill>
                <a:latin typeface="Al-Jazeera-Arabic-Regular" pitchFamily="2" charset="-78"/>
                <a:cs typeface="Al-Jazeera-Arabic-Regular" pitchFamily="2" charset="-78"/>
              </a:rPr>
              <a:t>و </a:t>
            </a:r>
            <a:r>
              <a:rPr lang="en-US" dirty="0">
                <a:solidFill>
                  <a:srgbClr val="000000"/>
                </a:solidFill>
                <a:latin typeface="Al-Jazeera-Arabic-Regular" pitchFamily="2" charset="-78"/>
                <a:cs typeface="Al-Jazeera-Arabic-Regular" pitchFamily="2" charset="-78"/>
              </a:rPr>
              <a:t>Opacity</a:t>
            </a:r>
            <a:r>
              <a:rPr lang="ar-EG" i="0" dirty="0">
                <a:solidFill>
                  <a:srgbClr val="000000"/>
                </a:solidFill>
                <a:effectLst/>
                <a:latin typeface="Al-Jazeera-Arabic-Regular" pitchFamily="2" charset="-78"/>
                <a:cs typeface="Al-Jazeera-Arabic-Regular" pitchFamily="2" charset="-78"/>
              </a:rPr>
              <a:t> منخفضة ، إذا كنت ترغب في ذلك). يمكنك إضافة أحمر الخدود لفتيات الأنمي (وفتيات الحياة الواقعية أيضًا). تقوم بسحب الماوس إلى المكان الذي تريد الحصول على أحمر الخدود فيه مرة واحدة.</a:t>
            </a:r>
          </a:p>
        </p:txBody>
      </p:sp>
      <p:pic>
        <p:nvPicPr>
          <p:cNvPr id="4" name="Picture 3">
            <a:extLst>
              <a:ext uri="{FF2B5EF4-FFF2-40B4-BE49-F238E27FC236}">
                <a16:creationId xmlns:a16="http://schemas.microsoft.com/office/drawing/2014/main" id="{7E4ACE12-E0D8-374D-B5DE-622C19F6197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824" y="2418461"/>
            <a:ext cx="4385592" cy="2213680"/>
          </a:xfrm>
          <a:prstGeom prst="rect">
            <a:avLst/>
          </a:prstGeom>
        </p:spPr>
      </p:pic>
    </p:spTree>
    <p:extLst>
      <p:ext uri="{BB962C8B-B14F-4D97-AF65-F5344CB8AC3E}">
        <p14:creationId xmlns:p14="http://schemas.microsoft.com/office/powerpoint/2010/main" val="30553231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60348" y="1722085"/>
            <a:ext cx="10781239"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algn="just" rtl="1">
              <a:lnSpc>
                <a:spcPct val="150000"/>
              </a:lnSpc>
            </a:pPr>
            <a:r>
              <a:rPr lang="ar-SA" sz="2400" dirty="0">
                <a:solidFill>
                  <a:schemeClr val="bg1"/>
                </a:solidFill>
                <a:latin typeface="Al-Jazeera-Arabic-Regular" pitchFamily="2" charset="-78"/>
                <a:cs typeface="Al-Jazeera-Arabic-Regular" pitchFamily="2" charset="-78"/>
              </a:rPr>
              <a:t>خلال هذه المحاضرة تعرفنا على سطح الفوتوشوب وأماكن الأدوات وطرق تغيير أماكنها وكيفية عمل ملف جديد وشروط وقواعد انشاء الملف.</a:t>
            </a:r>
          </a:p>
          <a:p>
            <a:pPr algn="just" rtl="1">
              <a:lnSpc>
                <a:spcPct val="150000"/>
              </a:lnSpc>
            </a:pPr>
            <a:r>
              <a:rPr lang="ar-SA" sz="2400" dirty="0">
                <a:solidFill>
                  <a:schemeClr val="bg1"/>
                </a:solidFill>
                <a:latin typeface="Al-Jazeera-Arabic-Regular" pitchFamily="2" charset="-78"/>
                <a:cs typeface="Al-Jazeera-Arabic-Regular" pitchFamily="2" charset="-78"/>
              </a:rPr>
              <a:t>ثم تعرفنا على طرق ال</a:t>
            </a:r>
            <a:r>
              <a:rPr lang="en-US" sz="2400" dirty="0">
                <a:solidFill>
                  <a:schemeClr val="bg1"/>
                </a:solidFill>
                <a:latin typeface="Al-Jazeera-Arabic-Regular" pitchFamily="2" charset="-78"/>
                <a:cs typeface="Al-Jazeera-Arabic-Regular" pitchFamily="2" charset="-78"/>
              </a:rPr>
              <a:t>Navigation</a:t>
            </a:r>
            <a:r>
              <a:rPr lang="ar-SA" sz="2400" dirty="0">
                <a:solidFill>
                  <a:schemeClr val="bg1"/>
                </a:solidFill>
                <a:latin typeface="Al-Jazeera-Arabic-Regular" pitchFamily="2" charset="-78"/>
                <a:cs typeface="Al-Jazeera-Arabic-Regular" pitchFamily="2" charset="-78"/>
              </a:rPr>
              <a:t> للصور والتحرك داخل أي صورة.</a:t>
            </a:r>
          </a:p>
          <a:p>
            <a:pPr algn="just" rtl="1">
              <a:lnSpc>
                <a:spcPct val="150000"/>
              </a:lnSpc>
            </a:pPr>
            <a:r>
              <a:rPr lang="ar-SA" sz="2400" dirty="0">
                <a:solidFill>
                  <a:schemeClr val="bg1"/>
                </a:solidFill>
                <a:latin typeface="Al-Jazeera-Arabic-Regular" pitchFamily="2" charset="-78"/>
                <a:cs typeface="Al-Jazeera-Arabic-Regular" pitchFamily="2" charset="-78"/>
              </a:rPr>
              <a:t>ثم انتهينا بمعرفة أنواع الفرشات وكيفية استخدامها في النماذج المختلفة.</a:t>
            </a:r>
          </a:p>
        </p:txBody>
      </p:sp>
    </p:spTree>
    <p:extLst>
      <p:ext uri="{BB962C8B-B14F-4D97-AF65-F5344CB8AC3E}">
        <p14:creationId xmlns:p14="http://schemas.microsoft.com/office/powerpoint/2010/main" val="7744435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8935</TotalTime>
  <Words>2434</Words>
  <Application>Microsoft Macintosh PowerPoint</Application>
  <PresentationFormat>Widescreen</PresentationFormat>
  <Paragraphs>213</Paragraphs>
  <Slides>43</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Al-Jazeera-Arabic-Bold</vt:lpstr>
      <vt:lpstr>Al-Jazeera-Arabic-Regular</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233</cp:revision>
  <dcterms:created xsi:type="dcterms:W3CDTF">2023-04-29T09:08:23Z</dcterms:created>
  <dcterms:modified xsi:type="dcterms:W3CDTF">2023-08-09T06:26:47Z</dcterms:modified>
</cp:coreProperties>
</file>