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3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Lst>
  <p:notesMasterIdLst>
    <p:notesMasterId r:id="rId46"/>
  </p:notesMasterIdLst>
  <p:sldIdLst>
    <p:sldId id="480" r:id="rId3"/>
    <p:sldId id="303" r:id="rId4"/>
    <p:sldId id="552" r:id="rId5"/>
    <p:sldId id="276" r:id="rId6"/>
    <p:sldId id="508" r:id="rId7"/>
    <p:sldId id="514" r:id="rId8"/>
    <p:sldId id="554" r:id="rId9"/>
    <p:sldId id="512" r:id="rId10"/>
    <p:sldId id="515" r:id="rId11"/>
    <p:sldId id="510" r:id="rId12"/>
    <p:sldId id="509" r:id="rId13"/>
    <p:sldId id="516" r:id="rId14"/>
    <p:sldId id="553" r:id="rId15"/>
    <p:sldId id="518" r:id="rId16"/>
    <p:sldId id="520" r:id="rId17"/>
    <p:sldId id="555" r:id="rId18"/>
    <p:sldId id="522" r:id="rId19"/>
    <p:sldId id="557" r:id="rId20"/>
    <p:sldId id="526" r:id="rId21"/>
    <p:sldId id="529" r:id="rId22"/>
    <p:sldId id="530" r:id="rId23"/>
    <p:sldId id="558" r:id="rId24"/>
    <p:sldId id="531" r:id="rId25"/>
    <p:sldId id="532" r:id="rId26"/>
    <p:sldId id="533" r:id="rId27"/>
    <p:sldId id="559" r:id="rId28"/>
    <p:sldId id="534" r:id="rId29"/>
    <p:sldId id="535" r:id="rId30"/>
    <p:sldId id="537" r:id="rId31"/>
    <p:sldId id="538" r:id="rId32"/>
    <p:sldId id="539" r:id="rId33"/>
    <p:sldId id="540" r:id="rId34"/>
    <p:sldId id="541" r:id="rId35"/>
    <p:sldId id="542" r:id="rId36"/>
    <p:sldId id="550" r:id="rId37"/>
    <p:sldId id="543" r:id="rId38"/>
    <p:sldId id="544" r:id="rId39"/>
    <p:sldId id="545" r:id="rId40"/>
    <p:sldId id="546" r:id="rId41"/>
    <p:sldId id="547" r:id="rId42"/>
    <p:sldId id="548" r:id="rId43"/>
    <p:sldId id="551" r:id="rId44"/>
    <p:sldId id="5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52"/>
            <p14:sldId id="276"/>
            <p14:sldId id="508"/>
            <p14:sldId id="514"/>
            <p14:sldId id="554"/>
            <p14:sldId id="512"/>
            <p14:sldId id="515"/>
            <p14:sldId id="510"/>
            <p14:sldId id="509"/>
            <p14:sldId id="516"/>
            <p14:sldId id="553"/>
            <p14:sldId id="518"/>
            <p14:sldId id="520"/>
            <p14:sldId id="555"/>
            <p14:sldId id="522"/>
            <p14:sldId id="557"/>
            <p14:sldId id="526"/>
            <p14:sldId id="529"/>
            <p14:sldId id="530"/>
            <p14:sldId id="558"/>
            <p14:sldId id="531"/>
            <p14:sldId id="532"/>
            <p14:sldId id="533"/>
            <p14:sldId id="559"/>
            <p14:sldId id="534"/>
            <p14:sldId id="535"/>
            <p14:sldId id="537"/>
            <p14:sldId id="538"/>
            <p14:sldId id="539"/>
            <p14:sldId id="540"/>
            <p14:sldId id="541"/>
            <p14:sldId id="542"/>
            <p14:sldId id="550"/>
            <p14:sldId id="543"/>
            <p14:sldId id="544"/>
            <p14:sldId id="545"/>
            <p14:sldId id="546"/>
            <p14:sldId id="547"/>
            <p14:sldId id="548"/>
            <p14:sldId id="551"/>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7.svg"/><Relationship Id="rId2" Type="http://schemas.openxmlformats.org/officeDocument/2006/relationships/image" Target="../media/image30.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EG" sz="2000" b="1" dirty="0">
                <a:latin typeface="Alexandria" pitchFamily="2" charset="-78"/>
                <a:cs typeface="Alexandria" pitchFamily="2" charset="-78"/>
              </a:rPr>
              <a:t>مقرر حملات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a:t>
            </a:r>
            <a:r>
              <a:rPr lang="ar-EG" sz="2000" b="1" dirty="0">
                <a:solidFill>
                  <a:schemeClr val="bg1"/>
                </a:solidFill>
                <a:latin typeface="Alexandria" pitchFamily="2" charset="-78"/>
                <a:cs typeface="Alexandria" pitchFamily="2" charset="-78"/>
              </a:rPr>
              <a:t>6</a:t>
            </a:r>
            <a:endParaRPr lang="en-US" sz="2000" b="1" dirty="0">
              <a:solidFill>
                <a:schemeClr val="bg1"/>
              </a:solidFill>
              <a:latin typeface="Alexandria" pitchFamily="2" charset="-78"/>
              <a:cs typeface="Alexandria" pitchFamily="2" charset="-78"/>
            </a:endParaRPr>
          </a:p>
        </p:txBody>
      </p:sp>
      <p:sp>
        <p:nvSpPr>
          <p:cNvPr id="46" name="TextBox 45"/>
          <p:cNvSpPr txBox="1"/>
          <p:nvPr/>
        </p:nvSpPr>
        <p:spPr>
          <a:xfrm>
            <a:off x="538246" y="6167863"/>
            <a:ext cx="1231427" cy="400110"/>
          </a:xfrm>
          <a:prstGeom prst="rect">
            <a:avLst/>
          </a:prstGeom>
          <a:noFill/>
        </p:spPr>
        <p:txBody>
          <a:bodyPr wrap="none" rtlCol="0">
            <a:spAutoFit/>
          </a:bodyPr>
          <a:lstStyle/>
          <a:p>
            <a:r>
              <a:rPr lang="en-US" sz="2000" b="1" dirty="0">
                <a:latin typeface="Alexandria" pitchFamily="2" charset="-78"/>
                <a:cs typeface="Alexandria" pitchFamily="2" charset="-78"/>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EG" sz="2000" b="1" i="1" u="sng" dirty="0">
                <a:latin typeface="Alexandria" pitchFamily="2" charset="-78"/>
                <a:cs typeface="Alexandria" pitchFamily="2" charset="-78"/>
              </a:rPr>
              <a:t>إستراتيجيات صناعة الصورة </a:t>
            </a:r>
            <a:endParaRPr lang="en-US" sz="2000" b="1" i="1" u="sng" dirty="0">
              <a:latin typeface="Alexandria" pitchFamily="2" charset="-78"/>
              <a:cs typeface="Alexandria" pitchFamily="2" charset="-78"/>
            </a:endParaRPr>
          </a:p>
          <a:p>
            <a:pPr algn="ctr"/>
            <a:r>
              <a:rPr lang="ar-EG" sz="2000" b="1" i="1" u="sng" dirty="0">
                <a:latin typeface="Alexandria" pitchFamily="2" charset="-78"/>
                <a:cs typeface="Alexandria" pitchFamily="2" charset="-78"/>
              </a:rPr>
              <a:t>في حملات العلاقات العامة الرقمية </a:t>
            </a:r>
            <a:endParaRPr lang="en-US" sz="2000" b="1" i="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a:t>
            </a:r>
            <a:r>
              <a:rPr lang="ar-EG" b="1" dirty="0">
                <a:solidFill>
                  <a:schemeClr val="tx1"/>
                </a:solidFill>
                <a:latin typeface="Times New Roman" panose="02020603050405020304" pitchFamily="18" charset="0"/>
                <a:cs typeface="Times New Roman" panose="02020603050405020304" pitchFamily="18" charset="0"/>
              </a:rPr>
              <a:t>6</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242648" cy="400110"/>
          </a:xfrm>
          <a:prstGeom prst="rect">
            <a:avLst/>
          </a:prstGeom>
          <a:noFill/>
        </p:spPr>
        <p:txBody>
          <a:bodyPr wrap="none" rtlCol="0">
            <a:spAutoFit/>
          </a:bodyPr>
          <a:lstStyle/>
          <a:p>
            <a:r>
              <a:rPr lang="en-US" sz="2000" dirty="0">
                <a:latin typeface="Alexandria" pitchFamily="2" charset="-78"/>
                <a:cs typeface="Alexandria" pitchFamily="2" charset="-78"/>
              </a:rPr>
              <a:t>PRL 622</a:t>
            </a: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CB248F4-5851-9E38-ECCC-EEAB003F56DD}"/>
              </a:ext>
            </a:extLst>
          </p:cNvPr>
          <p:cNvPicPr>
            <a:picLocks noChangeAspect="1"/>
          </p:cNvPicPr>
          <p:nvPr/>
        </p:nvPicPr>
        <p:blipFill>
          <a:blip r:embed="rId3"/>
          <a:stretch>
            <a:fillRect/>
          </a:stretch>
        </p:blipFill>
        <p:spPr>
          <a:xfrm>
            <a:off x="617280" y="1714351"/>
            <a:ext cx="10812720" cy="4341556"/>
          </a:xfrm>
          <a:prstGeom prst="rect">
            <a:avLst/>
          </a:prstGeom>
        </p:spPr>
      </p:pic>
    </p:spTree>
    <p:extLst>
      <p:ext uri="{BB962C8B-B14F-4D97-AF65-F5344CB8AC3E}">
        <p14:creationId xmlns:p14="http://schemas.microsoft.com/office/powerpoint/2010/main" val="1974193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3450" y="1082540"/>
            <a:ext cx="3902032" cy="523220"/>
          </a:xfrm>
          <a:prstGeom prst="rect">
            <a:avLst/>
          </a:prstGeom>
          <a:noFill/>
        </p:spPr>
        <p:txBody>
          <a:bodyPr wrap="square" rtlCol="0">
            <a:spAutoFit/>
          </a:bodyPr>
          <a:lstStyle/>
          <a:p>
            <a:pPr algn="ctr"/>
            <a:r>
              <a:rPr lang="ar-EG" sz="2000" b="1" u="sng" dirty="0">
                <a:solidFill>
                  <a:schemeClr val="accent1"/>
                </a:solidFill>
                <a:latin typeface="Alexandria" pitchFamily="2" charset="-78"/>
                <a:cs typeface="Alexandria" pitchFamily="2" charset="-78"/>
              </a:rPr>
              <a:t>مقدمة</a:t>
            </a:r>
            <a:r>
              <a:rPr lang="ar-EG"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1221444" y="2498297"/>
            <a:ext cx="9997436" cy="3477875"/>
          </a:xfrm>
          <a:prstGeom prst="rect">
            <a:avLst/>
          </a:prstGeom>
          <a:noFill/>
        </p:spPr>
        <p:txBody>
          <a:bodyPr wrap="square" rtlCol="0">
            <a:spAutoFit/>
          </a:bodyPr>
          <a:lstStyle/>
          <a:p>
            <a:pPr algn="just" rtl="1"/>
            <a:r>
              <a:rPr lang="ar-EG" sz="1600" b="1" dirty="0">
                <a:latin typeface="Alexandria" pitchFamily="2" charset="-78"/>
                <a:cs typeface="Alexandria" pitchFamily="2" charset="-78"/>
              </a:rPr>
              <a:t>تستخدم وسائل التواصل الاجتماعي لتنفيذ حملات  الصورة الذهنية للمنظمات</a:t>
            </a:r>
            <a:r>
              <a:rPr lang="ar-EG" sz="1600" dirty="0">
                <a:latin typeface="Alexandria" pitchFamily="2" charset="-78"/>
                <a:cs typeface="Alexandria" pitchFamily="2" charset="-78"/>
              </a:rPr>
              <a:t>، وقد غيرت بشكل كبير</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هذه الحملات في الصور الذهنية للمنظمات والدول ، بالإضافة إلى الترويج للخدمات والأهداف التي تسعى إليها</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المنظمة، بل أصبحت وسائل التواصل الاجتماعي منصة لصناعة الصورة الذهنية للمنظمات، ولزيادة الوعي</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بالشركات والوصول إلى الجمهور المستهدف بشكل فعال، فضلا عن تعزيز العلامة التجارية من خلال إنتاج رسائل</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إعلامية تعتمد على المصداقية، حيث إن التواصل عبر وسائل الإعلام الاجتماعية أصبح ضرورة من أجل الاتصال</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الفعال بأصحاب المصلحة، والوصول للجمهور المستهدف. </a:t>
            </a:r>
          </a:p>
          <a:p>
            <a:pPr algn="just" rtl="1"/>
            <a:endParaRPr lang="ar-EG"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054819"/>
            <a:ext cx="10257183" cy="3293209"/>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كما أن </a:t>
            </a:r>
            <a:r>
              <a:rPr lang="ar-EG" sz="1600" b="1" dirty="0">
                <a:solidFill>
                  <a:prstClr val="black"/>
                </a:solidFill>
                <a:latin typeface="Alexandria" pitchFamily="2" charset="-78"/>
                <a:cs typeface="Alexandria" pitchFamily="2" charset="-78"/>
              </a:rPr>
              <a:t>اكتساب سمعة قوية للشركات </a:t>
            </a:r>
            <a:r>
              <a:rPr lang="ar-EG" sz="1600" dirty="0">
                <a:solidFill>
                  <a:prstClr val="black"/>
                </a:solidFill>
                <a:latin typeface="Alexandria" pitchFamily="2" charset="-78"/>
                <a:cs typeface="Alexandria" pitchFamily="2" charset="-78"/>
              </a:rPr>
              <a:t>يعتمد على مجموعة واسعة من العوامل من أهمها بناء صورة قوية</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وجيدة للمنظمة أمام جمهورها، ومن ثم فإن الاتصالات عبر الإعلام الرقمي الآن تلعب دورًا حاسمًا في صناعة</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صورة المنظمة أو الشركة، مما يكون له بالغ الأثر على سمعة المنظمة، ومن ثم ترتبط إدارة السمعة ببناء الصورة</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الذهنية للمنظمة، كما أن سمعة الشركة تتأثر تأثرا كبيرًا بفاعلية الاتصالات المؤسسية وأنشطتها المتعددة عبر</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وسائل الإعلام الاجتماعية. وتقوم الاتصالات بدور مهم في بناء صورة وسمعة المنظمة، مما قد ينعكس على</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المنتجات والخدمات التي تقدمها الشركة الآخرين، كما أن تصورات أصحاب المصلحة يمكن أن تؤثر على صورة</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المنظمة من خلال التواصل الفعال عبر وسائل التواصل الاجتماعي وغيرها من المنصات.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10703" y="2264697"/>
            <a:ext cx="6501244" cy="3293209"/>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يعد الإعلام الرقمي الآن أفضل المنصات الإعلامية التي تستطيع</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المنظمة من خلالها بناء صورتها الذهنية لدى جمهورها، وفي ذات</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الوقت يواجهها العديد من التحديات وهي بصدد صناعة صورتها</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الإعلامية أمام الرأي العام. </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وهناك خمس طرق تعد الأكثر شيوعًا والتي يعتمد عليها خبراء</a:t>
            </a:r>
            <a:endParaRPr lang="en-US" sz="1600" b="1" dirty="0">
              <a:solidFill>
                <a:prstClr val="black"/>
              </a:solidFill>
              <a:latin typeface="Alexandria" pitchFamily="2" charset="-78"/>
              <a:cs typeface="Alexandria" pitchFamily="2" charset="-78"/>
            </a:endParaRPr>
          </a:p>
          <a:p>
            <a:pPr lvl="0" algn="just" rtl="1"/>
            <a:endParaRPr lang="en-US" sz="1600" b="1"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 العلاقات العامة في وسائل الإعلام الاجتماعية من أجل بناء</a:t>
            </a:r>
            <a:endParaRPr lang="en-US" sz="1600" b="1" dirty="0">
              <a:solidFill>
                <a:prstClr val="black"/>
              </a:solidFill>
              <a:latin typeface="Alexandria" pitchFamily="2" charset="-78"/>
              <a:cs typeface="Alexandria" pitchFamily="2" charset="-78"/>
            </a:endParaRPr>
          </a:p>
          <a:p>
            <a:pPr lvl="0" algn="just" rtl="1"/>
            <a:endParaRPr lang="en-US" sz="1600" b="1"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 صورة إيجابية للمنظمة تشمل ما يلي:</a:t>
            </a:r>
            <a:endPar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610139" y="616652"/>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أولاً: أساليب صناعة الصورة الذهنية في الإعلام الرقمي</a:t>
            </a:r>
            <a:r>
              <a:rPr kumimoji="0" lang="ar-EG" sz="2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badi" panose="020F0502020204030204" pitchFamily="34" charset="0"/>
                <a:ea typeface="+mj-ea"/>
                <a:cs typeface="Arial"/>
              </a:rPr>
              <a:t>:</a:t>
            </a:r>
            <a:br>
              <a:rPr kumimoji="0" lang="ar-EG" sz="2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badi" panose="020F0502020204030204" pitchFamily="34" charset="0"/>
                <a:ea typeface="+mj-ea"/>
                <a:cs typeface="Arial"/>
              </a:rPr>
            </a:br>
            <a:endParaRPr kumimoji="0" lang="en-US" sz="28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badi" panose="020F0502020204030204" pitchFamily="34" charset="0"/>
              <a:ea typeface="+mj-ea"/>
              <a:cs typeface="Arial"/>
            </a:endParaRPr>
          </a:p>
        </p:txBody>
      </p:sp>
      <p:pic>
        <p:nvPicPr>
          <p:cNvPr id="2" name="Picture 1"/>
          <p:cNvPicPr>
            <a:picLocks noChangeAspect="1"/>
          </p:cNvPicPr>
          <p:nvPr/>
        </p:nvPicPr>
        <p:blipFill>
          <a:blip r:embed="rId3"/>
          <a:stretch>
            <a:fillRect/>
          </a:stretch>
        </p:blipFill>
        <p:spPr>
          <a:xfrm>
            <a:off x="815009" y="1937521"/>
            <a:ext cx="3477641" cy="3866360"/>
          </a:xfrm>
          <a:prstGeom prst="rect">
            <a:avLst/>
          </a:prstGeom>
        </p:spPr>
      </p:pic>
    </p:spTree>
    <p:extLst>
      <p:ext uri="{BB962C8B-B14F-4D97-AF65-F5344CB8AC3E}">
        <p14:creationId xmlns:p14="http://schemas.microsoft.com/office/powerpoint/2010/main" val="153667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43470" y="2379777"/>
            <a:ext cx="5187950" cy="304698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u="sng" dirty="0">
                <a:solidFill>
                  <a:prstClr val="black"/>
                </a:solidFill>
                <a:latin typeface="Alexandria" pitchFamily="2" charset="-78"/>
                <a:cs typeface="Alexandria" pitchFamily="2" charset="-78"/>
              </a:rPr>
              <a:t>1- إستخدام المؤثرين</a:t>
            </a: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 </a:t>
            </a:r>
          </a:p>
          <a:p>
            <a:pPr lvl="0" algn="just" rtl="1">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وسائل الإعلام الاجتماعية هناك متابعة رقمية</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هائلة، حيث يمكن للعلامات التجارية الاستفادة منها</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لتعزيز العروض وحماية السمعة،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lang="ar-EG" sz="1600" dirty="0">
                <a:solidFill>
                  <a:prstClr val="black"/>
                </a:solidFill>
                <a:latin typeface="Alexandria" pitchFamily="2" charset="-78"/>
                <a:cs typeface="Alexandria" pitchFamily="2" charset="-78"/>
              </a:rPr>
              <a:t>يمكن لممارسي</a:t>
            </a:r>
            <a:endParaRPr lang="en-US"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العلاقات العامة الاستفادة من هؤلاء المؤثرين</a:t>
            </a:r>
            <a:endParaRPr lang="en-US"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للعلامات التجارية في تشكيل الصور الذهنية بكفاءة</a:t>
            </a:r>
            <a:endParaRPr lang="en-US"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وفعالية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93807" y="1833809"/>
            <a:ext cx="4514850" cy="3592956"/>
          </a:xfrm>
          <a:prstGeom prst="rect">
            <a:avLst/>
          </a:prstGeom>
        </p:spPr>
      </p:pic>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54414" y="2448259"/>
            <a:ext cx="4818311" cy="2308324"/>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2-تحديد تهديدات العلامة التجارية: </a:t>
            </a:r>
            <a:endParaRPr lang="en-US" sz="1600" b="1" u="sng" dirty="0">
              <a:solidFill>
                <a:prstClr val="black"/>
              </a:solidFill>
              <a:latin typeface="Alexandria" pitchFamily="2" charset="-78"/>
              <a:cs typeface="Alexandria" pitchFamily="2" charset="-78"/>
            </a:endParaRPr>
          </a:p>
          <a:p>
            <a:pPr lvl="0" algn="just" rtl="1">
              <a:defRPr/>
            </a:pPr>
            <a:endParaRPr lang="ar-EG" sz="1600" b="1" u="sng"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الإهتمام  بتعليقات وردود الجمهور يؤدي لفهم ما</a:t>
            </a:r>
            <a:endParaRPr lang="en-US"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يفكر فيه جمهور وسائل الإعلام الاجتماعية، ويؤدي</a:t>
            </a:r>
            <a:endParaRPr lang="en-US"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لإحتواء اي ضرر أو أزمة من شأنه تهديد العلامة</a:t>
            </a:r>
            <a:endParaRPr lang="en-US"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التجارية وتهديد الصورة الذهنية المتكونة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4319536" cy="4370412"/>
          </a:xfrm>
          <a:prstGeom prst="rect">
            <a:avLst/>
          </a:prstGeom>
        </p:spPr>
      </p:pic>
    </p:spTree>
    <p:extLst>
      <p:ext uri="{BB962C8B-B14F-4D97-AF65-F5344CB8AC3E}">
        <p14:creationId xmlns:p14="http://schemas.microsoft.com/office/powerpoint/2010/main" val="325129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24263" y="2133612"/>
            <a:ext cx="9707158" cy="206210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Light" pitchFamily="2" charset="-78"/>
                <a:cs typeface="Alexandria Light" pitchFamily="2" charset="-78"/>
              </a:rPr>
              <a:t>3- العلاقة الطيبه مع الإعلاميين </a:t>
            </a:r>
          </a:p>
          <a:p>
            <a:pPr lvl="0" algn="just" rtl="1">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لاشك ان العلاقات الطيبة</a:t>
            </a:r>
            <a:r>
              <a:rPr kumimoji="0" lang="ar-EG" sz="1600" b="0" i="0" u="none" strike="noStrike" kern="1200" cap="none" spc="0" normalizeH="0" noProof="0" dirty="0">
                <a:ln>
                  <a:noFill/>
                </a:ln>
                <a:solidFill>
                  <a:prstClr val="black"/>
                </a:solidFill>
                <a:effectLst/>
                <a:uLnTx/>
                <a:uFillTx/>
                <a:latin typeface="Alexandria Light" pitchFamily="2" charset="-78"/>
                <a:cs typeface="Alexandria Light" pitchFamily="2" charset="-78"/>
              </a:rPr>
              <a:t> للشركة مع وسائل الإعلام من شأنها ام تجعل الشركة تحظى بتغطية إعلامية مميزة</a:t>
            </a:r>
            <a:endParaRPr kumimoji="0" lang="en-US" sz="1600" b="0" i="0" u="none" strike="noStrike" kern="1200" cap="none" spc="0" normalizeH="0" noProof="0" dirty="0">
              <a:ln>
                <a:noFill/>
              </a:ln>
              <a:solidFill>
                <a:prstClr val="black"/>
              </a:solidFill>
              <a:effectLst/>
              <a:uLnTx/>
              <a:uFillTx/>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kumimoji="0" lang="ar-EG" sz="1600" b="0" i="0" u="none" strike="noStrike" kern="1200" cap="none" spc="0" normalizeH="0" noProof="0" dirty="0">
                <a:ln>
                  <a:noFill/>
                </a:ln>
                <a:solidFill>
                  <a:prstClr val="black"/>
                </a:solidFill>
                <a:effectLst/>
                <a:uLnTx/>
                <a:uFillTx/>
                <a:latin typeface="Alexandria Light" pitchFamily="2" charset="-78"/>
                <a:cs typeface="Alexandria Light" pitchFamily="2" charset="-78"/>
              </a:rPr>
              <a:t> وبالتالي تكوين صورة ذهنية طيبه عن المنظمة ،حيث </a:t>
            </a:r>
            <a:r>
              <a:rPr lang="ar-EG" sz="1600" dirty="0">
                <a:solidFill>
                  <a:prstClr val="black"/>
                </a:solidFill>
                <a:latin typeface="Alexandria Light" pitchFamily="2" charset="-78"/>
                <a:cs typeface="Alexandria Light" pitchFamily="2" charset="-78"/>
              </a:rPr>
              <a:t>يصبح الصحفيون مدافعين عن صورة  المنظمة ويعملون</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على تحسين صورتها أمام الجمهور، وإما قد لا يستجيب الإعلاميين للمنظمة ،وينسجون قصصهم الإخبارية بالشكل</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السلبي الذي لا يتوافق مع مصلحة المنظمة مما يضر بسمعتها أمام الجمهور.</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3301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89922" y="2224096"/>
            <a:ext cx="6241498" cy="3293209"/>
          </a:xfrm>
          <a:prstGeom prst="rect">
            <a:avLst/>
          </a:prstGeom>
          <a:noFill/>
        </p:spPr>
        <p:txBody>
          <a:bodyPr wrap="square" rtlCol="0">
            <a:spAutoFit/>
          </a:bodyPr>
          <a:lstStyle/>
          <a:p>
            <a:pPr lvl="0" algn="just" rtl="1">
              <a:defRPr/>
            </a:pPr>
            <a:r>
              <a:rPr lang="ar-EG" sz="1600" b="1" u="sng" dirty="0">
                <a:solidFill>
                  <a:prstClr val="black"/>
                </a:solidFill>
                <a:latin typeface="Alexandria Light" pitchFamily="2" charset="-78"/>
                <a:cs typeface="Alexandria Light" pitchFamily="2" charset="-78"/>
              </a:rPr>
              <a:t>4-الرد السريع على الصحافة السلبية: </a:t>
            </a:r>
            <a:endParaRPr lang="en-US" sz="1600" b="1" u="sng" dirty="0">
              <a:solidFill>
                <a:prstClr val="black"/>
              </a:solidFill>
              <a:latin typeface="Alexandria Light" pitchFamily="2" charset="-78"/>
              <a:cs typeface="Alexandria Light" pitchFamily="2" charset="-78"/>
            </a:endParaRPr>
          </a:p>
          <a:p>
            <a:pPr lvl="0" algn="just" rtl="1">
              <a:defRPr/>
            </a:pPr>
            <a:endParaRPr lang="ar-EG" sz="1600" b="1" u="sng"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وسائل الإعلام الاجتماعية هي الآن واحدة من أهم الأماكن التي يبحث</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فيها الناس عن رد فعل العلامة التجارية لمطالبهم، ويمكن لخبراء</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العلاقات العامة استخدام حساب الشركة لصياغة ونشر الاستجابات</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الفورية، وتوجيه الجمهور إلى وسيط آخر لمزيد من المعلومات، فوسائل</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الإعلام الاجتماعية تُمكن خبراء العلاقات العامة من الوصول الفوري إلى</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الجمهور الذي يتصف الآن بأنه يقظ ومتفاعل في كثير من الأحيان.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95683" y="2198615"/>
            <a:ext cx="3257550" cy="3605511"/>
          </a:xfrm>
          <a:prstGeom prst="rect">
            <a:avLst/>
          </a:prstGeom>
        </p:spPr>
      </p:pic>
    </p:spTree>
    <p:extLst>
      <p:ext uri="{BB962C8B-B14F-4D97-AF65-F5344CB8AC3E}">
        <p14:creationId xmlns:p14="http://schemas.microsoft.com/office/powerpoint/2010/main" val="3439878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521059"/>
            <a:ext cx="9698986" cy="1815882"/>
          </a:xfrm>
          <a:prstGeom prst="rect">
            <a:avLst/>
          </a:prstGeom>
          <a:noFill/>
        </p:spPr>
        <p:txBody>
          <a:bodyPr wrap="square" rtlCol="0">
            <a:spAutoFit/>
          </a:bodyPr>
          <a:lstStyle/>
          <a:p>
            <a:pPr lvl="0" algn="just" rtl="1">
              <a:defRPr/>
            </a:pPr>
            <a:r>
              <a:rPr lang="ar-EG" sz="1600" b="1" dirty="0">
                <a:solidFill>
                  <a:prstClr val="black"/>
                </a:solidFill>
                <a:latin typeface="Alexandria Light" pitchFamily="2" charset="-78"/>
                <a:cs typeface="Alexandria Light" pitchFamily="2" charset="-78"/>
              </a:rPr>
              <a:t>5-إعلانات تبرز جودة المنتجات والخدمات </a:t>
            </a:r>
            <a:endParaRPr lang="en-US" sz="1600" b="1" dirty="0">
              <a:solidFill>
                <a:prstClr val="black"/>
              </a:solidFill>
              <a:latin typeface="Alexandria Light" pitchFamily="2" charset="-78"/>
              <a:cs typeface="Alexandria Light" pitchFamily="2" charset="-78"/>
            </a:endParaRPr>
          </a:p>
          <a:p>
            <a:pPr lvl="0" algn="just" rtl="1">
              <a:defRPr/>
            </a:pPr>
            <a:endParaRPr lang="ar-EG" sz="1600" b="1"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خبراء العلاقات العامة غالبًا ما يستخدمون تويتر كمنصة للإعلان، وإطلاق المنتجات، وتحديثات الشركة، مع نشر</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مقتطفات وروابط قصيرة يستطيع الجمهور من خلالها التعرف على المنتجات، ويمكن للخبراء الوصول إلى جمهور</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أوسع عبر وسائل الإعلام الاجتماعية مقارنة بإمكانية الوصول للجمهور من خلال وسائل الإعلام التقليدية.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91269" y="2339992"/>
            <a:ext cx="6181863" cy="2308324"/>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إن منصة اجتماعية كتويتر يمكن أن تكون الآن القناة الأساسية للتجارة أو</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العلامة التجارية، أو منصة إلكترونية للمشاهير للإفصاح عن المعلومات</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الرسمية، وبالفعل قد أصبح موقع تويتر هو الموقع الأسرع والأشهر</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كمنصة اجتماعية مهمة، والتي يلجأ إليها المواطن لاستقاء الأخبار</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والمعلومات السريعة حول الأحداث المهمة.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174147" y="69080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ثانيا: موقع تويتر نموذجأ كأحد المنصات  لصنع الصورة الذهنية: </a:t>
            </a:r>
            <a:b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br>
            <a:endParaRPr kumimoji="0" lang="en-US"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17280" y="1833809"/>
            <a:ext cx="3517121" cy="3851374"/>
          </a:xfrm>
          <a:prstGeom prst="rect">
            <a:avLst/>
          </a:prstGeom>
        </p:spPr>
      </p:pic>
    </p:spTree>
    <p:extLst>
      <p:ext uri="{BB962C8B-B14F-4D97-AF65-F5344CB8AC3E}">
        <p14:creationId xmlns:p14="http://schemas.microsoft.com/office/powerpoint/2010/main" val="97950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49557" y="2548477"/>
            <a:ext cx="618186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ويمكن القول بأن الشركات التي تفشل في استخدام وسائل الإعلام</a:t>
            </a:r>
            <a:endParaRPr kumimoji="0" lang="en-US"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b="1"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الاجتماعية الإدارة سمعتها، وصنع صورة إيجابية لها بين جماهيرها</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لن</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تفقد فقط الوصول إلى عملائها في العالم الرقمي، ولكنها لم تتمكن</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أيضا من ملاحظة ما يحدث من تطور في الشركات المنافسة لها، مما</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يفقدها القدرة على معرفة الأساليب الاستراتيجية اللازمة لتطورها.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895714" y="1845623"/>
            <a:ext cx="3517121" cy="4050156"/>
          </a:xfrm>
          <a:prstGeom prst="rect">
            <a:avLst/>
          </a:prstGeom>
        </p:spPr>
      </p:pic>
    </p:spTree>
    <p:extLst>
      <p:ext uri="{BB962C8B-B14F-4D97-AF65-F5344CB8AC3E}">
        <p14:creationId xmlns:p14="http://schemas.microsoft.com/office/powerpoint/2010/main" val="3622953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1833809"/>
            <a:ext cx="9698986" cy="3293209"/>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ووفقا لهرم ماسلو الذي يدمج احتياجات الثقة، والشفافية، والتعاون بين الأفراد، فتطوير رأس مال الثقة في</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المنظمة سيكون من خلال العمل على تعزيز صورتها  الطيبة، والاعتماد على الشفافية والاستماع الفعال</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للجمهور، بالإضافة إلى تطوير سفراء المنظمة الذين يقومون بأدوار فعالة في إدارة سمعتها، فضلا عن ضرورة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تجميع الجمهور حول مشروع مشترك يستند إلى طبيعة المنظمة وأهدافها. </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b="1" dirty="0">
                <a:solidFill>
                  <a:prstClr val="black"/>
                </a:solidFill>
                <a:latin typeface="Alexandria Light" pitchFamily="2" charset="-78"/>
                <a:cs typeface="Alexandria Light" pitchFamily="2" charset="-78"/>
              </a:rPr>
              <a:t>ومن خلال استخدام وسائل الإعلام الاجتماعية فإن العديد من خبراء العلاقات العامة يلعبون دورًا أكثر </a:t>
            </a:r>
            <a:r>
              <a:rPr lang="ar-EG" sz="1600" dirty="0">
                <a:solidFill>
                  <a:prstClr val="black"/>
                </a:solidFill>
                <a:latin typeface="Alexandria Light" pitchFamily="2" charset="-78"/>
                <a:cs typeface="Alexandria Light" pitchFamily="2" charset="-78"/>
              </a:rPr>
              <a:t>دقة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وأهمية في المشاركة بشكل استباقي في أنشطة إدارة وصنع الصورة الجيدة لمنظمتهم، بل وتحديد المشاكل</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المحتملة في العلاقات التجارية المتوقع حدوثها مع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7985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114522" y="2289304"/>
            <a:ext cx="7096541" cy="2308324"/>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تعد العلاقات مع وسائل الإعلام هي العنصر الأكثر وضوحًا في العلاقات العامة،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بحيث تشكل منهجية تخطيطية من الممكن أن تؤثر على آراء الآخرين وتغيير</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سلوكهم، كما تسهم في خلق قنوات جديدة للتأثير على الجمهور، والعلاقات العامة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ذات صلة وثيقة بالصحفيين العاملين في المجالات التي تتقاطع مع عملهم من</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أجل انتشار أخبار المنظمة، والترويج لأنشطتها مع عملائها</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617280" y="52216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Light" pitchFamily="2" charset="-78"/>
                <a:cs typeface="Alexandria Light" pitchFamily="2" charset="-78"/>
              </a:rPr>
              <a:t>ثالثاً: صورة المنظمة عبر وسائل الإعلام الاجتماعية</a:t>
            </a:r>
            <a:br>
              <a:rPr kumimoji="0" lang="ar-EG" sz="44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badi" panose="020F0502020204030204" pitchFamily="34" charset="0"/>
                <a:ea typeface="+mj-ea"/>
                <a:cs typeface="Arial"/>
              </a:rPr>
            </a:br>
            <a:endParaRPr kumimoji="0" lang="en-US" sz="4400" b="0" i="0" u="sng" strike="noStrike" kern="1200" cap="none" spc="0" normalizeH="0" baseline="0" noProof="0" dirty="0">
              <a:ln>
                <a:noFill/>
              </a:ln>
              <a:solidFill>
                <a:srgbClr val="000000"/>
              </a:solidFill>
              <a:effectLst/>
              <a:uLnTx/>
              <a:uFillTx/>
              <a:latin typeface="Abadi" panose="020F0502020204030204" pitchFamily="34" charset="0"/>
              <a:ea typeface="+mj-ea"/>
              <a:cs typeface="Arial"/>
            </a:endParaRPr>
          </a:p>
        </p:txBody>
      </p:sp>
      <p:pic>
        <p:nvPicPr>
          <p:cNvPr id="2" name="Picture 1"/>
          <p:cNvPicPr>
            <a:picLocks noChangeAspect="1"/>
          </p:cNvPicPr>
          <p:nvPr/>
        </p:nvPicPr>
        <p:blipFill>
          <a:blip r:embed="rId3"/>
          <a:stretch>
            <a:fillRect/>
          </a:stretch>
        </p:blipFill>
        <p:spPr>
          <a:xfrm flipH="1">
            <a:off x="795128" y="1763713"/>
            <a:ext cx="3319394" cy="4131256"/>
          </a:xfrm>
          <a:prstGeom prst="rect">
            <a:avLst/>
          </a:prstGeom>
        </p:spPr>
      </p:pic>
    </p:spTree>
    <p:extLst>
      <p:ext uri="{BB962C8B-B14F-4D97-AF65-F5344CB8AC3E}">
        <p14:creationId xmlns:p14="http://schemas.microsoft.com/office/powerpoint/2010/main" val="3880382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108714" y="2264697"/>
            <a:ext cx="5843332"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كما يتم تسخير كل الطاقات من جانب ممارسي العلاقات العامة</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لتحسين صورة الشركة، ضمن حملات منظمة لتحسين الصورة </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وهذا أصبح أمرًا ضروريًا خاصة في عصر العولمة، حيث تلعب</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العلاقات العامة دورًا مهمًا في تحسين أنشطة المنظمات، كما أن</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لديها دورًا أساسيًا في تحسين رؤية العملاء للمنظمة.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833809"/>
            <a:ext cx="4311399" cy="4222098"/>
          </a:xfrm>
          <a:prstGeom prst="rect">
            <a:avLst/>
          </a:prstGeom>
        </p:spPr>
      </p:pic>
    </p:spTree>
    <p:extLst>
      <p:ext uri="{BB962C8B-B14F-4D97-AF65-F5344CB8AC3E}">
        <p14:creationId xmlns:p14="http://schemas.microsoft.com/office/powerpoint/2010/main" val="38445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431236" y="2611914"/>
            <a:ext cx="9600923" cy="1815882"/>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وبناء الصورة الذهنية تعد طريقة مهمة للإدارة، والتي تعمل على تحسين صورة المنظمة، وتحديد سياسات</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وإجراءات ينبغي للمنظمة تنفيذها بما يتناسب مع المصلحة العامة، وهو برنامج يتم التخطيط له وينفذ ويتطلب</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إجراءات محددة، من أجل كسب ولاء الجمهور المستهدف للمنظمة، والعمل على إيجاد صورة جيدة للمنظمة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بين المنظمات الأخرى.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920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10537" y="2509327"/>
            <a:ext cx="630113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Light" pitchFamily="2" charset="-78"/>
                <a:cs typeface="Alexandria Light" pitchFamily="2" charset="-78"/>
              </a:rPr>
              <a:t>و</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يستطيع الجمهور تكوين صور ذهنية عن  الشركة على أساس الصور التي</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تتشكل من خلال العلامات التجارية، وهنا يتم تضافر الجهود من جانب</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العلاقات العامة واعتمادها على وسائل الإعلام الاجتماعية من أجل</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الحفاظ على صورة إيجابية للشركات وهو أمر حيوي لوضع التنافسية</a:t>
            </a: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الجيدة التي تسعى كل شركة للحفاظ عليها مع الشركات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79" y="1685495"/>
            <a:ext cx="3874929" cy="4370412"/>
          </a:xfrm>
          <a:prstGeom prst="rect">
            <a:avLst/>
          </a:prstGeom>
        </p:spPr>
      </p:pic>
    </p:spTree>
    <p:extLst>
      <p:ext uri="{BB962C8B-B14F-4D97-AF65-F5344CB8AC3E}">
        <p14:creationId xmlns:p14="http://schemas.microsoft.com/office/powerpoint/2010/main" val="16135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172364"/>
            <a:ext cx="9698986" cy="3293209"/>
          </a:xfrm>
          <a:prstGeom prst="rect">
            <a:avLst/>
          </a:prstGeom>
          <a:noFill/>
        </p:spPr>
        <p:txBody>
          <a:bodyPr wrap="square" rtlCol="0">
            <a:spAutoFit/>
          </a:bodyPr>
          <a:lstStyle/>
          <a:p>
            <a:pPr lvl="0" algn="just" rtl="1">
              <a:defRPr/>
            </a:pPr>
            <a:r>
              <a:rPr lang="ar-EG" sz="1600" b="1" dirty="0">
                <a:solidFill>
                  <a:prstClr val="black"/>
                </a:solidFill>
                <a:latin typeface="Alexandria Light" pitchFamily="2" charset="-78"/>
                <a:cs typeface="Alexandria Light" pitchFamily="2" charset="-78"/>
              </a:rPr>
              <a:t>وسائل التواصل الاجتماعي تسمح للناس </a:t>
            </a:r>
            <a:r>
              <a:rPr lang="ar-EG" sz="1600" dirty="0">
                <a:solidFill>
                  <a:prstClr val="black"/>
                </a:solidFill>
                <a:latin typeface="Alexandria Light" pitchFamily="2" charset="-78"/>
                <a:cs typeface="Alexandria Light" pitchFamily="2" charset="-78"/>
              </a:rPr>
              <a:t>بإنشاء أو مشاركة أو تبادل المعلومات، والمصالح المهنية، والأفكار،</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والصور والفيديوهات في الشبكات الافتراضية، </a:t>
            </a:r>
            <a:r>
              <a:rPr lang="ar-EG" sz="1600" b="1" dirty="0">
                <a:solidFill>
                  <a:prstClr val="black"/>
                </a:solidFill>
                <a:latin typeface="Alexandria Light" pitchFamily="2" charset="-78"/>
                <a:cs typeface="Alexandria Light" pitchFamily="2" charset="-78"/>
              </a:rPr>
              <a:t>ووسائل الإعلام الاجتماعية تعد </a:t>
            </a:r>
            <a:r>
              <a:rPr lang="ar-EG" sz="1600" dirty="0">
                <a:solidFill>
                  <a:prstClr val="black"/>
                </a:solidFill>
                <a:latin typeface="Alexandria Light" pitchFamily="2" charset="-78"/>
                <a:cs typeface="Alexandria Light" pitchFamily="2" charset="-78"/>
              </a:rPr>
              <a:t>"مجموعة من الأنشطة المنجزة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على الإنترنت لاستغلال الأسس المفاهيمية والتقنية لويب 2.0، والذي يسمح ببناء وتقاسم المحتوى الذي ينشئه</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المستخدمون"، وعلاوة على ذلك، تعتمد وسائل التواصل الاجتماعي على التكنولوجيا، والهواتف الذكية .</a:t>
            </a:r>
            <a:endParaRPr lang="en-US" sz="1600" dirty="0">
              <a:solidFill>
                <a:prstClr val="black"/>
              </a:solidFill>
              <a:latin typeface="Alexandria Light" pitchFamily="2" charset="-78"/>
              <a:cs typeface="Alexandria Light" pitchFamily="2" charset="-78"/>
            </a:endParaRPr>
          </a:p>
          <a:p>
            <a:pPr lvl="0" algn="just" rtl="1">
              <a:defRPr/>
            </a:pPr>
            <a:endParaRPr lang="ar-EG"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وتتيح المواقع الخاصة بمشاركة الفيديوهات أو المحتوى على حد سواء للتبادل والمشاركة في مناقشة وتحرير</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المحتوى، والتي تستخدمها الشركات والمنظمات، من أجل نشر كل ما يتعلق بأنشطة الشركة وإنجازاتها وما يميزها</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عن الشركات الأخرى</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110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3228" y="2316429"/>
            <a:ext cx="9879905" cy="2800767"/>
          </a:xfrm>
          <a:prstGeom prst="rect">
            <a:avLst/>
          </a:prstGeom>
          <a:noFill/>
        </p:spPr>
        <p:txBody>
          <a:bodyPr wrap="square" rtlCol="0">
            <a:spAutoFit/>
          </a:bodyPr>
          <a:lstStyle/>
          <a:p>
            <a:pPr lvl="0" algn="just" rtl="1">
              <a:defRPr/>
            </a:pPr>
            <a:r>
              <a:rPr lang="ar-EG" sz="1600" b="1" dirty="0">
                <a:solidFill>
                  <a:prstClr val="black"/>
                </a:solidFill>
                <a:latin typeface="Alexandria Light" pitchFamily="2" charset="-78"/>
                <a:cs typeface="Alexandria Light" pitchFamily="2" charset="-78"/>
              </a:rPr>
              <a:t>ومن ثم فوسائل الإعلام الاجتماعية تسهم في إعادة بناء ودعم الصورة للمنظمة </a:t>
            </a:r>
            <a:r>
              <a:rPr lang="ar-EG" sz="1600" dirty="0">
                <a:solidFill>
                  <a:prstClr val="black"/>
                </a:solidFill>
                <a:latin typeface="Alexandria Light" pitchFamily="2" charset="-78"/>
                <a:cs typeface="Alexandria Light" pitchFamily="2" charset="-78"/>
              </a:rPr>
              <a:t>من خلال عملية تحسين الصورة،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وإجراء محادثات مع الجمهور بغرض تحسين العلاقة بين المنظمة وجمهورها خاصة بعد حدوث بعض الأزمات التي</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تمر بها المنظمة.</a:t>
            </a:r>
            <a:endParaRPr lang="en-US" sz="1600" dirty="0">
              <a:solidFill>
                <a:prstClr val="black"/>
              </a:solidFill>
              <a:latin typeface="Alexandria Light" pitchFamily="2" charset="-78"/>
              <a:cs typeface="Alexandria Light" pitchFamily="2" charset="-78"/>
            </a:endParaRPr>
          </a:p>
          <a:p>
            <a:pPr lvl="0" algn="just" rtl="1">
              <a:defRPr/>
            </a:pPr>
            <a:endParaRPr lang="ar-EG"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كما أن بناء الصورة للمنظمة يجب أن تكون عملية جماعية يشارك فيها كل من المنظمة، وممارسي العلاقات</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العامة، وقادة الرأي العام، فضلاً عن الجمهور الذي أصبح أحد أهم الأطراف المهمة في إعادة بناء الصورة</a:t>
            </a:r>
            <a:endParaRPr lang="en-US" sz="1600" dirty="0">
              <a:solidFill>
                <a:prstClr val="black"/>
              </a:solidFill>
              <a:latin typeface="Alexandria Light" pitchFamily="2" charset="-78"/>
              <a:cs typeface="Alexandria Light" pitchFamily="2" charset="-78"/>
            </a:endParaRPr>
          </a:p>
          <a:p>
            <a:pPr lvl="0" algn="just" rtl="1">
              <a:defRPr/>
            </a:pPr>
            <a:endParaRPr lang="en-US"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للمنظمة، وتحسين مكانتها بين المنظمات الأخرى.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4665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98151" y="2528921"/>
            <a:ext cx="6164723" cy="2031325"/>
          </a:xfrm>
          <a:prstGeom prst="rect">
            <a:avLst/>
          </a:prstGeom>
          <a:noFill/>
        </p:spPr>
        <p:txBody>
          <a:bodyPr wrap="square" rtlCol="0">
            <a:spAutoFit/>
          </a:bodyPr>
          <a:lstStyle/>
          <a:p>
            <a:pPr lvl="0" algn="just" rtl="1">
              <a:defRPr/>
            </a:pPr>
            <a:r>
              <a:rPr lang="ar-EG" sz="1400" dirty="0">
                <a:solidFill>
                  <a:prstClr val="black"/>
                </a:solidFill>
                <a:latin typeface="Alexandria Light" pitchFamily="2" charset="-78"/>
                <a:cs typeface="Alexandria Light" pitchFamily="2" charset="-78"/>
              </a:rPr>
              <a:t>فالرسائل الإعلامية التي ينتجها الجمهور عقب الأزمة قد تمنح الدعم المعنوي</a:t>
            </a:r>
            <a:endParaRPr lang="en-US" sz="1400" dirty="0">
              <a:solidFill>
                <a:prstClr val="black"/>
              </a:solidFill>
              <a:latin typeface="Alexandria Light" pitchFamily="2" charset="-78"/>
              <a:cs typeface="Alexandria Light" pitchFamily="2" charset="-78"/>
            </a:endParaRPr>
          </a:p>
          <a:p>
            <a:pPr lvl="0" algn="just" rtl="1">
              <a:defRPr/>
            </a:pPr>
            <a:endParaRPr lang="en-US" sz="1400" dirty="0">
              <a:solidFill>
                <a:prstClr val="black"/>
              </a:solidFill>
              <a:latin typeface="Alexandria Light" pitchFamily="2" charset="-78"/>
              <a:cs typeface="Alexandria Light" pitchFamily="2" charset="-78"/>
            </a:endParaRPr>
          </a:p>
          <a:p>
            <a:pPr lvl="0" algn="just" rtl="1">
              <a:defRPr/>
            </a:pPr>
            <a:r>
              <a:rPr lang="ar-EG" sz="1400" dirty="0">
                <a:solidFill>
                  <a:prstClr val="black"/>
                </a:solidFill>
                <a:latin typeface="Alexandria Light" pitchFamily="2" charset="-78"/>
                <a:cs typeface="Alexandria Light" pitchFamily="2" charset="-78"/>
              </a:rPr>
              <a:t> للمنظمة من خلال آراء الجمهور حول جهود المنظمة، أو قد تلحق الضرر</a:t>
            </a:r>
            <a:endParaRPr lang="en-US" sz="1400" dirty="0">
              <a:solidFill>
                <a:prstClr val="black"/>
              </a:solidFill>
              <a:latin typeface="Alexandria Light" pitchFamily="2" charset="-78"/>
              <a:cs typeface="Alexandria Light" pitchFamily="2" charset="-78"/>
            </a:endParaRPr>
          </a:p>
          <a:p>
            <a:pPr lvl="0" algn="just" rtl="1">
              <a:defRPr/>
            </a:pPr>
            <a:endParaRPr lang="en-US" sz="1400" dirty="0">
              <a:solidFill>
                <a:prstClr val="black"/>
              </a:solidFill>
              <a:latin typeface="Alexandria Light" pitchFamily="2" charset="-78"/>
              <a:cs typeface="Alexandria Light" pitchFamily="2" charset="-78"/>
            </a:endParaRPr>
          </a:p>
          <a:p>
            <a:pPr lvl="0" algn="just" rtl="1">
              <a:defRPr/>
            </a:pPr>
            <a:r>
              <a:rPr lang="ar-EG" sz="1400" dirty="0">
                <a:solidFill>
                  <a:prstClr val="black"/>
                </a:solidFill>
                <a:latin typeface="Alexandria Light" pitchFamily="2" charset="-78"/>
                <a:cs typeface="Alexandria Light" pitchFamily="2" charset="-78"/>
              </a:rPr>
              <a:t> بالمنظمة إذا تم تناولها بصورة سلبية يصعب معها إعادة البناء من جديد بسبب</a:t>
            </a:r>
            <a:endParaRPr lang="en-US" sz="1400" dirty="0">
              <a:solidFill>
                <a:prstClr val="black"/>
              </a:solidFill>
              <a:latin typeface="Alexandria Light" pitchFamily="2" charset="-78"/>
              <a:cs typeface="Alexandria Light" pitchFamily="2" charset="-78"/>
            </a:endParaRPr>
          </a:p>
          <a:p>
            <a:pPr lvl="0" algn="just" rtl="1">
              <a:defRPr/>
            </a:pPr>
            <a:endParaRPr lang="en-US" sz="1400" dirty="0">
              <a:solidFill>
                <a:prstClr val="black"/>
              </a:solidFill>
              <a:latin typeface="Alexandria Light" pitchFamily="2" charset="-78"/>
              <a:cs typeface="Alexandria Light" pitchFamily="2" charset="-78"/>
            </a:endParaRPr>
          </a:p>
          <a:p>
            <a:pPr lvl="0" algn="just" rtl="1">
              <a:defRPr/>
            </a:pPr>
            <a:r>
              <a:rPr lang="ar-EG" sz="1400" dirty="0">
                <a:solidFill>
                  <a:prstClr val="black"/>
                </a:solidFill>
                <a:latin typeface="Alexandria Light" pitchFamily="2" charset="-78"/>
                <a:cs typeface="Alexandria Light" pitchFamily="2" charset="-78"/>
              </a:rPr>
              <a:t> تدوينات الجمهور القادرة في كثير من الأحيان على إحداث التأثير في تقييم أو بناء</a:t>
            </a:r>
            <a:endParaRPr lang="en-US" sz="1400" dirty="0">
              <a:solidFill>
                <a:prstClr val="black"/>
              </a:solidFill>
              <a:latin typeface="Alexandria Light" pitchFamily="2" charset="-78"/>
              <a:cs typeface="Alexandria Light" pitchFamily="2" charset="-78"/>
            </a:endParaRPr>
          </a:p>
          <a:p>
            <a:pPr lvl="0" algn="just" rtl="1">
              <a:defRPr/>
            </a:pPr>
            <a:endParaRPr lang="en-US" sz="1400" dirty="0">
              <a:solidFill>
                <a:prstClr val="black"/>
              </a:solidFill>
              <a:latin typeface="Alexandria Light" pitchFamily="2" charset="-78"/>
              <a:cs typeface="Alexandria Light" pitchFamily="2" charset="-78"/>
            </a:endParaRPr>
          </a:p>
          <a:p>
            <a:pPr lvl="0" algn="just" rtl="1">
              <a:defRPr/>
            </a:pPr>
            <a:r>
              <a:rPr lang="ar-EG" sz="1400" dirty="0">
                <a:solidFill>
                  <a:prstClr val="black"/>
                </a:solidFill>
                <a:latin typeface="Alexandria Light" pitchFamily="2" charset="-78"/>
                <a:cs typeface="Alexandria Light" pitchFamily="2" charset="-78"/>
              </a:rPr>
              <a:t> صورة المنظمة.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96184" y="1685495"/>
            <a:ext cx="3934842" cy="4370412"/>
          </a:xfrm>
          <a:prstGeom prst="rect">
            <a:avLst/>
          </a:prstGeom>
        </p:spPr>
      </p:pic>
    </p:spTree>
    <p:extLst>
      <p:ext uri="{BB962C8B-B14F-4D97-AF65-F5344CB8AC3E}">
        <p14:creationId xmlns:p14="http://schemas.microsoft.com/office/powerpoint/2010/main" val="673600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09687" y="2612413"/>
            <a:ext cx="6073660" cy="329320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تكاد ترتبط استراتيجيات إدارة السمعة من قبل المنظمة أو</a:t>
            </a:r>
            <a:r>
              <a:rPr kumimoji="0" lang="ar-BH"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الشركة،</a:t>
            </a:r>
            <a:endParaRPr kumimoji="0" lang="ar-BH"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بأساليب صناعة الصورة الذهنية التي تجتهد المنظمة</a:t>
            </a:r>
            <a:endParaRPr kumimoji="0" lang="ar-BH"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في صناعتها، والحفاظ على الانطباعات الجيدة، والصورة الإيجابية</a:t>
            </a:r>
            <a:endParaRPr kumimoji="0" lang="ar-BH"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المختزنة لدى الجمهور عنها.</a:t>
            </a:r>
            <a:endParaRPr kumimoji="0" lang="ar-BH"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وغالبا ما تستخدم مصطلحات "سمعة الشركة" و"العلامة التجارية</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للشركات" و "صورة الشركة" و "الهوية المؤسسية" في التعبير عن</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سمعة الشركة</a:t>
            </a:r>
            <a:r>
              <a:rPr lang="en-US" sz="1600" dirty="0">
                <a:solidFill>
                  <a:prstClr val="black"/>
                </a:solidFill>
                <a:latin typeface="Alexandria Light" pitchFamily="2" charset="-78"/>
                <a:cs typeface="Alexandria Light" pitchFamily="2" charset="-78"/>
              </a:rPr>
              <a:t>.</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078686" y="64448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849086" y="73436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ar-BH" altLang="en-US" sz="2000" b="1" u="sng" dirty="0">
                <a:solidFill>
                  <a:srgbClr val="000000"/>
                </a:solidFill>
                <a:latin typeface="Alexandria" pitchFamily="2" charset="-78"/>
                <a:cs typeface="Alexandria" pitchFamily="2" charset="-78"/>
              </a:rPr>
              <a:t>رابعاً: </a:t>
            </a: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ارتباط إدارة السمعة بالصورة الذهنية للمنظمة: </a:t>
            </a:r>
            <a:br>
              <a:rPr kumimoji="0" lang="ar-EG" altLang="en-US" sz="3600" b="1" i="0" u="sng" strike="noStrike" kern="1200" cap="none" spc="0" normalizeH="0" baseline="0" noProof="0" dirty="0">
                <a:ln>
                  <a:noFill/>
                </a:ln>
                <a:solidFill>
                  <a:srgbClr val="000000"/>
                </a:solidFill>
                <a:effectLst/>
                <a:uLnTx/>
                <a:uFillTx/>
                <a:latin typeface="Abadi" panose="020F0502020204030204" pitchFamily="34" charset="0"/>
                <a:ea typeface="+mj-ea"/>
                <a:cs typeface="Arial"/>
              </a:rPr>
            </a:br>
            <a:endParaRPr kumimoji="0" lang="en-US" altLang="en-US" sz="3600" b="0" i="0" u="none" strike="noStrike" kern="1200" cap="none" spc="0" normalizeH="0" baseline="0" noProof="0" dirty="0">
              <a:ln>
                <a:noFill/>
              </a:ln>
              <a:solidFill>
                <a:srgbClr val="000000"/>
              </a:solidFill>
              <a:effectLst/>
              <a:uLnTx/>
              <a:uFillTx/>
              <a:latin typeface="Abadi" panose="020F0502020204030204" pitchFamily="34" charset="0"/>
              <a:ea typeface="+mj-ea"/>
              <a:cs typeface="Arial"/>
            </a:endParaRPr>
          </a:p>
        </p:txBody>
      </p:sp>
      <p:pic>
        <p:nvPicPr>
          <p:cNvPr id="2" name="Picture 1"/>
          <p:cNvPicPr>
            <a:picLocks noChangeAspect="1"/>
          </p:cNvPicPr>
          <p:nvPr/>
        </p:nvPicPr>
        <p:blipFill>
          <a:blip r:embed="rId3"/>
          <a:stretch>
            <a:fillRect/>
          </a:stretch>
        </p:blipFill>
        <p:spPr>
          <a:xfrm>
            <a:off x="849086" y="2164177"/>
            <a:ext cx="3744134" cy="4280706"/>
          </a:xfrm>
          <a:prstGeom prst="rect">
            <a:avLst/>
          </a:prstGeom>
        </p:spPr>
      </p:pic>
    </p:spTree>
    <p:extLst>
      <p:ext uri="{BB962C8B-B14F-4D97-AF65-F5344CB8AC3E}">
        <p14:creationId xmlns:p14="http://schemas.microsoft.com/office/powerpoint/2010/main" val="231686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2940" y="2695584"/>
            <a:ext cx="10095923" cy="1323439"/>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أما في الأوساط الأكاديمية، فإن تلك المفاهيم الأربعة تعتبر مفاهيم منفصلة، ولكل منها معنى منفصل عن الآخر،</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عادة ما تستخدم كلمة "العلامة التجارية" للإشارة إلى الشركة بأكملها، عندما يتم إنشاء العلامات التجارية في الواقع من</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قبل المنظمة لمنتجاتها، كما أن الماركات هي التي تسيطر عليها المنظمة بسهولة أكبر من السمعة.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4702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316429"/>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ومن المسلم به على نطاق واسع أن السمعة الجيدة للمنظمة ذات تأثير إيجابي على جوانب مختلفة في الأعمال</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التجارية، وعلى صورتها أمام الجمهور والمجتمع ككل. </a:t>
            </a:r>
            <a:endParaRPr lang="ar-BH" sz="1600" dirty="0">
              <a:solidFill>
                <a:prstClr val="black"/>
              </a:solidFill>
              <a:latin typeface="Alexandria Light" pitchFamily="2" charset="-78"/>
              <a:cs typeface="Alexandria Light" pitchFamily="2" charset="-78"/>
            </a:endParaRPr>
          </a:p>
          <a:p>
            <a:pPr lvl="0" algn="just" rtl="1">
              <a:defRPr/>
            </a:pPr>
            <a:endParaRPr lang="ar-EG"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ويدعم العديد من الباحثين فكرة أن سمعة الشركة تتحول إلى أصول استراتيجية للشركات حيث تم إجراء العديد من</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البحوث الأجنبية حول الآثار الإيجابية لسمعة الشركات القوية، حيث ربطت النتائج بين السمعة الجيدة والصورة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الذهنية المتفوقة للمنظمة، وبين قوة الشركة لدى عملائها ومنافسيها</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3515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183749" y="1908961"/>
            <a:ext cx="6858670" cy="3785652"/>
          </a:xfrm>
          <a:prstGeom prst="rect">
            <a:avLst/>
          </a:prstGeom>
          <a:noFill/>
        </p:spPr>
        <p:txBody>
          <a:bodyPr wrap="square" rtlCol="0">
            <a:spAutoFit/>
          </a:bodyPr>
          <a:lstStyle/>
          <a:p>
            <a:pPr lvl="0" algn="just" rtl="1">
              <a:defRPr/>
            </a:pPr>
            <a:r>
              <a:rPr lang="ar-EG" sz="1600" b="1" dirty="0">
                <a:solidFill>
                  <a:prstClr val="black"/>
                </a:solidFill>
                <a:latin typeface="Alexandria Light" pitchFamily="2" charset="-78"/>
                <a:cs typeface="Alexandria Light" pitchFamily="2" charset="-78"/>
              </a:rPr>
              <a:t>وتعتبر سمعة الشركة أصل غير ملموس أساسه الصور الذهنية </a:t>
            </a:r>
            <a:r>
              <a:rPr lang="ar-EG" sz="1600" dirty="0">
                <a:solidFill>
                  <a:prstClr val="black"/>
                </a:solidFill>
                <a:latin typeface="Alexandria Light" pitchFamily="2" charset="-78"/>
                <a:cs typeface="Alexandria Light" pitchFamily="2" charset="-78"/>
              </a:rPr>
              <a:t>، مما يعطي</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الشركة ميزة تنافسية لها، فالسمعة القوية تتسم بالتأثير الإيجابي على أبعاد</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الأعمال غير المالية، فالسمعة الجيدة تعزز الثقة في الشركة بين جمهورها، بل</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وأمام منافسيها. </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ووسائل التواصل الاجتماعي تشكل اليوم جزءًا من الاتصالات الخارجية لكل</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منظمة تقريباً، وقد ركزت البحوث الأجنبية المتعلقة باستخدام وسائل التواصل</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الاجتماعي للشركات بشكل كبير على كيفية إدارتها لسمعتها من خلال صناعة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الصورة الذهنية الجيدة عنها.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80" y="1931096"/>
            <a:ext cx="3566469" cy="3879209"/>
          </a:xfrm>
          <a:prstGeom prst="rect">
            <a:avLst/>
          </a:prstGeom>
        </p:spPr>
      </p:pic>
    </p:spTree>
    <p:extLst>
      <p:ext uri="{BB962C8B-B14F-4D97-AF65-F5344CB8AC3E}">
        <p14:creationId xmlns:p14="http://schemas.microsoft.com/office/powerpoint/2010/main" val="137031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80" y="1685495"/>
            <a:ext cx="10812719" cy="4370412"/>
          </a:xfrm>
          <a:prstGeom prst="rect">
            <a:avLst/>
          </a:prstGeom>
        </p:spPr>
      </p:pic>
    </p:spTree>
    <p:extLst>
      <p:ext uri="{BB962C8B-B14F-4D97-AF65-F5344CB8AC3E}">
        <p14:creationId xmlns:p14="http://schemas.microsoft.com/office/powerpoint/2010/main" val="331471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3729" y="2274838"/>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وترتبط العلامة التجارية إرتباطاً وثيقًا بالسمعة العامة للشركة أو المنظمة، حيث يرى الباحثون أن تطوير العلامة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التجارية تعمل على تحقيق السمعة القوية وبناء الصورة الجيدة أيضًا، وفي بيئة اليوم التي يزداد فيها اكتساب</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المعرفة، تتنافس الشركات على الموظفين الأكثر تأهيلا، الذين يستخدمون سمعة الشركة كمصدر للمعلومات عند</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النظر في طلب الحصول على وظيفة فإن وسائل التواصل الاجتماعي تستخدم بشكل متزايد لأغراض العلامة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التجارية مما يساعد في بناء سمعة جيدة تُسهم في صناعة صورة قوية للمنظمة.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4736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11756" y="1885542"/>
            <a:ext cx="6500861" cy="3293209"/>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وبعد انتهاء أي أزمة قد تعترض الشركة فيجب على الشركة أو المنظمة أن</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تحافظ على أسس قوية من القيم في تعاملها مع الجمهور، من أجل</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الحصول على فرصة للعودة من الأزمة بشكل ناجح وسلس، فالخطاب</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التنظيمي الفعال ينطوي على قادة المنظمة الذين يواصلون التواصل مع</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الجمهور المناسب، ليوضحوا لهم أن الأزمة هي فرصة أمام الشركة لإجراء</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تغييرات ضرورية، كل هذه الاستراتيجيات ضمن التجديد التنظيمي ستساعد</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المنظمة على أن تصبح أكثر قوة وصلابة في الأزمة.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80" y="1685495"/>
            <a:ext cx="3835450" cy="4370412"/>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521059"/>
            <a:ext cx="9698986" cy="1815882"/>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ويجب على المنظمة أن تبدأ خطواتها لتحسين صورتها من خلال تجديد الخطاب الذي ينبغي أن ينطوى على</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منطلقات فكرية محددة، وواعية وراقية من أجل السيطرة على الأزمة، وإرساء دعائم جديدة لصورة ذهنية رائعة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عن المنظمة، التي قد تأثرت بالفعل من بعض الأزمات التي قد تلحق بها، وهنا لابد الإشارة إلى أن حدوث الأزمة لابد</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أن يعقبها تجديد الخطاب، </a:t>
            </a:r>
            <a:r>
              <a:rPr lang="ar-EG" sz="1600" b="1" dirty="0">
                <a:solidFill>
                  <a:prstClr val="black"/>
                </a:solidFill>
                <a:latin typeface="Alexandria Light" pitchFamily="2" charset="-78"/>
                <a:cs typeface="Alexandria Light" pitchFamily="2" charset="-78"/>
              </a:rPr>
              <a:t>وتصحيح الصورة وهو ما يرتبط بالفعل باستراتيجيات إدارة السمعة للمنظمة.</a:t>
            </a:r>
            <a:endPar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3704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565913" y="1885542"/>
            <a:ext cx="5546704" cy="3293209"/>
          </a:xfrm>
          <a:prstGeom prst="rect">
            <a:avLst/>
          </a:prstGeom>
          <a:noFill/>
        </p:spPr>
        <p:txBody>
          <a:bodyPr wrap="square" rtlCol="0">
            <a:spAutoFit/>
          </a:bodyPr>
          <a:lstStyle/>
          <a:p>
            <a:pPr lvl="0" algn="just" rtl="1">
              <a:defRPr/>
            </a:pPr>
            <a:r>
              <a:rPr lang="ar-EG" sz="1600" b="1" dirty="0">
                <a:solidFill>
                  <a:prstClr val="black"/>
                </a:solidFill>
                <a:latin typeface="Alexandria Light" pitchFamily="2" charset="-78"/>
                <a:cs typeface="Alexandria Light" pitchFamily="2" charset="-78"/>
              </a:rPr>
              <a:t>إن خطاب تجديد الصورة هو بالأساس أكثر من مجرد إصلاح</a:t>
            </a:r>
            <a:endParaRPr lang="ar-BH" sz="1600" b="1" dirty="0">
              <a:solidFill>
                <a:prstClr val="black"/>
              </a:solidFill>
              <a:latin typeface="Alexandria Light" pitchFamily="2" charset="-78"/>
              <a:cs typeface="Alexandria Light" pitchFamily="2" charset="-78"/>
            </a:endParaRPr>
          </a:p>
          <a:p>
            <a:pPr lvl="0" algn="just" rtl="1">
              <a:defRPr/>
            </a:pPr>
            <a:endParaRPr lang="ar-BH" sz="1600" b="1" dirty="0">
              <a:solidFill>
                <a:prstClr val="black"/>
              </a:solidFill>
              <a:latin typeface="Alexandria Light" pitchFamily="2" charset="-78"/>
              <a:cs typeface="Alexandria Light" pitchFamily="2" charset="-78"/>
            </a:endParaRPr>
          </a:p>
          <a:p>
            <a:pPr lvl="0" algn="just" rtl="1">
              <a:defRPr/>
            </a:pPr>
            <a:r>
              <a:rPr lang="ar-EG" sz="1600" b="1" dirty="0">
                <a:solidFill>
                  <a:prstClr val="black"/>
                </a:solidFill>
                <a:latin typeface="Alexandria Light" pitchFamily="2" charset="-78"/>
                <a:cs typeface="Alexandria Light" pitchFamily="2" charset="-78"/>
              </a:rPr>
              <a:t> للصورة، </a:t>
            </a:r>
            <a:r>
              <a:rPr lang="ar-EG" sz="1600" dirty="0">
                <a:solidFill>
                  <a:prstClr val="black"/>
                </a:solidFill>
                <a:latin typeface="Alexandria Light" pitchFamily="2" charset="-78"/>
                <a:cs typeface="Alexandria Light" pitchFamily="2" charset="-78"/>
              </a:rPr>
              <a:t>بل هو مناقشة وسائل دعم الصورة وإعادة بناء ما تم</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تدميره، وقد سعت إحدى الدراسات حول إعادة بناء الصورة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لسلسة مطاعم شيبوتل بعد أن تعرضت لأزمة صحية، بسبب</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فساد الأطعمة المقدمة للجمهور في مدينة سياتل الأمريكية،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مما نتج عنها تأثيرات سلبية قد أضرت بصورة الشركة أمام</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جمهورها،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4631250" cy="4370412"/>
          </a:xfrm>
          <a:prstGeom prst="rect">
            <a:avLst/>
          </a:prstGeom>
        </p:spPr>
      </p:pic>
    </p:spTree>
    <p:extLst>
      <p:ext uri="{BB962C8B-B14F-4D97-AF65-F5344CB8AC3E}">
        <p14:creationId xmlns:p14="http://schemas.microsoft.com/office/powerpoint/2010/main" val="555053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274838"/>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وقد اعتمدت الدراسة على تحليل هذه المعلومات باستخدام نظرية إصلاح الصورة، وتم إجراء تحليل محتوى حساب</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شركة "شيبوتل" على تويتر بدقة، وذلك بعد إعلان المؤسسة بأن المطاعم أصبحت آمنة من جديد. </a:t>
            </a:r>
            <a:endParaRPr lang="ar-BH" sz="1600" dirty="0">
              <a:solidFill>
                <a:prstClr val="black"/>
              </a:solidFill>
              <a:latin typeface="Alexandria Light" pitchFamily="2" charset="-78"/>
              <a:cs typeface="Alexandria Light" pitchFamily="2" charset="-78"/>
            </a:endParaRPr>
          </a:p>
          <a:p>
            <a:pPr lvl="0" algn="just" rtl="1">
              <a:defRPr/>
            </a:pPr>
            <a:endParaRPr lang="ar-EG"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وقد تم </a:t>
            </a:r>
            <a:r>
              <a:rPr lang="ar-EG" sz="1600" b="1" dirty="0">
                <a:solidFill>
                  <a:prstClr val="black"/>
                </a:solidFill>
                <a:latin typeface="Alexandria Light" pitchFamily="2" charset="-78"/>
                <a:cs typeface="Alexandria Light" pitchFamily="2" charset="-78"/>
              </a:rPr>
              <a:t>استخدام نظرية إصلاح الصورة </a:t>
            </a:r>
            <a:r>
              <a:rPr lang="ar-EG" sz="1600" dirty="0">
                <a:solidFill>
                  <a:prstClr val="black"/>
                </a:solidFill>
                <a:latin typeface="Alexandria Light" pitchFamily="2" charset="-78"/>
                <a:cs typeface="Alexandria Light" pitchFamily="2" charset="-78"/>
              </a:rPr>
              <a:t>لبيان أي من الأنماط التي تطبق في التواصل والردود على الناس، فبعد</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الأزمة يركز ترميم الصورة على ما بعد الحدث مباشرة، وذلك عن طريق الإنكار أحيانًا، وتحويل اللوم، والإهانة، واتخاذ</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الإجراءات التصحيحية من جانب المنظمة بشكل أكثر فعالية.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8270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95978" y="1773064"/>
            <a:ext cx="10655323" cy="3539430"/>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على مدى السنوات القليلة الماضية، قد أثر ظهور وسائل الإعلام الاجتماعية على دور العلاقات العامة لاستعادة ثقة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المستهلكين، الذين يثقون بتوصيات الأقران وآراء الخبراء أكثر من الدعاية، فالمنظمات والعلامات التجارية يجب أن أن يكون لها</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مؤثرون لتوزيع ونشر رسالتهم، فالعلاقة مع المؤثرين تعتبر أكثر أهمية عند صناعة صورة المؤسسة أو الشركة، وهناك ستة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تحديات يمكننا تحديدها في هذا الصدد. </a:t>
            </a:r>
          </a:p>
          <a:p>
            <a:pPr lvl="0" algn="just" rtl="1">
              <a:defRPr/>
            </a:pPr>
            <a:r>
              <a:rPr lang="ar-EG" sz="1600" b="1" u="sng" dirty="0">
                <a:solidFill>
                  <a:prstClr val="black"/>
                </a:solidFill>
                <a:latin typeface="Alexandria Light" pitchFamily="2" charset="-78"/>
                <a:cs typeface="Alexandria Light" pitchFamily="2" charset="-78"/>
              </a:rPr>
              <a:t>1-ضرورة تطوير الالتزام الاجتماعي لاستعادة ثقة المستهلك: </a:t>
            </a:r>
            <a:endParaRPr lang="ar-BH" sz="1600" b="1" u="sng" dirty="0">
              <a:solidFill>
                <a:prstClr val="black"/>
              </a:solidFill>
              <a:latin typeface="Alexandria Light" pitchFamily="2" charset="-78"/>
              <a:cs typeface="Alexandria Light" pitchFamily="2" charset="-78"/>
            </a:endParaRPr>
          </a:p>
          <a:p>
            <a:pPr lvl="0" algn="just" rtl="1">
              <a:defRPr/>
            </a:pPr>
            <a:endParaRPr lang="ar-EG" sz="1600" b="1" u="sng"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إن من الأدوار الأولى للعلاقات العامة مع المؤثرين في المجتمع هى استعادة ثقة المستهلك في الشركات والمنظمات</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ووسائل الإعلام، وحينما تزداد ثقة المستهلك، فإن ذلك يرجع أساسًا إلى مشاركة ممارسي العلاقات العامة، وقيادة المديرين</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التنفيذيين على الشبكات الاجتماعية مع كثافة تعرض الجمهور للشبكات الاجتماعية</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617280" y="441381"/>
            <a:ext cx="8470890" cy="707886"/>
          </a:xfrm>
          <a:prstGeom prst="rect">
            <a:avLst/>
          </a:prstGeom>
        </p:spPr>
        <p:txBody>
          <a:bodyPr wrap="square">
            <a:spAutoFit/>
          </a:bodyPr>
          <a:lstStyle/>
          <a:p>
            <a:pPr algn="ctr"/>
            <a:r>
              <a:rPr lang="ar-EG" sz="2000" b="1" u="sng" dirty="0">
                <a:effectLst>
                  <a:outerShdw blurRad="38100" dist="38100" dir="2700000" algn="tl">
                    <a:srgbClr val="000000">
                      <a:alpha val="43137"/>
                    </a:srgbClr>
                  </a:outerShdw>
                </a:effectLst>
                <a:latin typeface="Alexandria" pitchFamily="2" charset="-78"/>
                <a:cs typeface="Alexandria" pitchFamily="2" charset="-78"/>
              </a:rPr>
              <a:t>خامساً: التحديات التي تواجه العلاقات العامة في صناعة الصورة</a:t>
            </a:r>
            <a:r>
              <a:rPr lang="ar-EG" sz="2000" b="1" u="sng" dirty="0">
                <a:latin typeface="Alexandria" pitchFamily="2" charset="-78"/>
                <a:cs typeface="Alexandria" pitchFamily="2" charset="-78"/>
              </a:rPr>
              <a:t> الذهنية </a:t>
            </a:r>
            <a:endParaRPr lang="en-US" sz="2000" b="1" u="sng" dirty="0">
              <a:latin typeface="Alexandria" pitchFamily="2" charset="-78"/>
              <a:cs typeface="Alexandria" pitchFamily="2" charset="-78"/>
            </a:endParaRPr>
          </a:p>
        </p:txBody>
      </p:sp>
    </p:spTree>
    <p:extLst>
      <p:ext uri="{BB962C8B-B14F-4D97-AF65-F5344CB8AC3E}">
        <p14:creationId xmlns:p14="http://schemas.microsoft.com/office/powerpoint/2010/main" val="3048613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12974" y="1885542"/>
            <a:ext cx="6699644" cy="3293209"/>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كما أن المستهلكين على شبكة الإنترنت، وجمهور وسائل التواصل الاجتماعي</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يحتاجون إلى قدر أكبر من الشفافية التنظيمية، والالتزام الاجتماعي الأصيل</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على هذا المستوى، ومن ثم فإن دور المؤثرين في المجتمع هو نشر وتضخيم</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الرسالة من خلال شبكتهم الاجتماعية، وهنا يحدث إحدى النتيجتين؛ إما أن يكون</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للمؤثرين الدور الفعال في تحسين صورة المنظمة، أو تدميرها لدى الرأي العام،</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وهذه تعد من أهم التحديات التي تواجهها العلاقات العامة الرقمية عبر</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الشبكات الاجتماعية والمواقع الإلكترونية.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43502" y="1685495"/>
            <a:ext cx="3143250" cy="4370412"/>
          </a:xfrm>
          <a:prstGeom prst="rect">
            <a:avLst/>
          </a:prstGeom>
        </p:spPr>
      </p:pic>
    </p:spTree>
    <p:extLst>
      <p:ext uri="{BB962C8B-B14F-4D97-AF65-F5344CB8AC3E}">
        <p14:creationId xmlns:p14="http://schemas.microsoft.com/office/powerpoint/2010/main" val="248007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64047" y="2224096"/>
            <a:ext cx="6367197" cy="3293209"/>
          </a:xfrm>
          <a:prstGeom prst="rect">
            <a:avLst/>
          </a:prstGeom>
          <a:noFill/>
        </p:spPr>
        <p:txBody>
          <a:bodyPr wrap="square" rtlCol="0">
            <a:spAutoFit/>
          </a:bodyPr>
          <a:lstStyle/>
          <a:p>
            <a:pPr lvl="0" algn="just" rtl="1">
              <a:defRPr/>
            </a:pPr>
            <a:r>
              <a:rPr lang="ar-EG" sz="1600" b="1" u="sng" dirty="0">
                <a:solidFill>
                  <a:prstClr val="black"/>
                </a:solidFill>
                <a:latin typeface="Alexandria Light" pitchFamily="2" charset="-78"/>
                <a:cs typeface="Alexandria Light" pitchFamily="2" charset="-78"/>
              </a:rPr>
              <a:t>2-ضرورة استهداف الأنواع المناسبة من المؤثرين لتعزيز صورة المنظمة: </a:t>
            </a:r>
            <a:endParaRPr lang="ar-BH" sz="1600" b="1" u="sng" dirty="0">
              <a:solidFill>
                <a:prstClr val="black"/>
              </a:solidFill>
              <a:latin typeface="Alexandria Light" pitchFamily="2" charset="-78"/>
              <a:cs typeface="Alexandria Light" pitchFamily="2" charset="-78"/>
            </a:endParaRPr>
          </a:p>
          <a:p>
            <a:pPr lvl="0" algn="just" rtl="1">
              <a:defRPr/>
            </a:pPr>
            <a:endParaRPr lang="ar-EG" sz="1600" b="1" u="sng"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يمثل واحدة من أهم التحديات الجديدة التي تواجهها المنظمات في</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تحديد الأنواع المناسبة من المؤثرين في وسائل التواصل الاجتماعي،</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فكيف للمنظمة أن تصل للمؤثرين الذين يستطيعون التأثير على</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الآخرين، والذين يسهمون في تعزيز الصورة الذهنية للمنظمة، وبناء</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علاقات مربحة ومنصفة، وفقا لأهداف الحملات التي تسعى المنظمة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إلى الوصول بها لجمهورها.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30348"/>
            <a:ext cx="3872948" cy="4280706"/>
          </a:xfrm>
          <a:prstGeom prst="rect">
            <a:avLst/>
          </a:prstGeom>
        </p:spPr>
      </p:pic>
    </p:spTree>
    <p:extLst>
      <p:ext uri="{BB962C8B-B14F-4D97-AF65-F5344CB8AC3E}">
        <p14:creationId xmlns:p14="http://schemas.microsoft.com/office/powerpoint/2010/main" val="61376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274838"/>
            <a:ext cx="9698986"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كما تدرك وكالات التسويق وشركات العلاقات العامة حدود الحملات التي يقوم بها المشاهير أو النجوم من منصات</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وسائل الإعلام الاجتماعية مثل يوتيوب، إنستجرام، سناب شات. إن للمشاهير وللمؤثرين دورًا مؤثرًا في النتائج</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الإيجابية للحملات وتحقيق الأهداف التجارية، وتدعيم صورة المنظمة، وبالرغم من ذلك فما زال دور المشاهير</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والمؤثرين ليس قويًا بما فيه الكفاية لإعادة بناء ثقة المستهلك أو ولاء العملاء للمنظمة، كما أن دور المؤثرين</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في كثير من الأحيان ما يزال محدودا في صنع صورة المنظمة عبر وسائل الإعلام الاجتماعية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6492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224096"/>
            <a:ext cx="10229749" cy="3354765"/>
          </a:xfrm>
          <a:prstGeom prst="rect">
            <a:avLst/>
          </a:prstGeom>
          <a:noFill/>
        </p:spPr>
        <p:txBody>
          <a:bodyPr wrap="square" rtlCol="0">
            <a:spAutoFit/>
          </a:bodyPr>
          <a:lstStyle/>
          <a:p>
            <a:pPr lvl="0" algn="just" rtl="1">
              <a:defRPr/>
            </a:pPr>
            <a:r>
              <a:rPr lang="ar-EG" sz="2000" b="1" dirty="0">
                <a:solidFill>
                  <a:prstClr val="black"/>
                </a:solidFill>
                <a:latin typeface="Alexandria Light" pitchFamily="2" charset="-78"/>
                <a:cs typeface="Alexandria Light" pitchFamily="2" charset="-78"/>
              </a:rPr>
              <a:t>3-ضرورة إشراك المديرين التنفيذيين في استراتيجيات وسائل الإعلام الاجتماعية: </a:t>
            </a:r>
            <a:endParaRPr lang="ar-BH" sz="2000" b="1" dirty="0">
              <a:solidFill>
                <a:prstClr val="black"/>
              </a:solidFill>
              <a:latin typeface="Alexandria Light" pitchFamily="2" charset="-78"/>
              <a:cs typeface="Alexandria Light" pitchFamily="2" charset="-78"/>
            </a:endParaRPr>
          </a:p>
          <a:p>
            <a:pPr lvl="0" algn="just" rtl="1">
              <a:defRPr/>
            </a:pPr>
            <a:endParaRPr lang="ar-EG" sz="1600" b="1"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إن للمستهلكين اليوم تأثيرًا لا يمكن إنكاره على الشبكات الاجتماعية، ولكي يستطيع مدير الإدارة أو ممارسو العلاقات</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العامة أن يديروا سمعة المنظمة خاصة وقت الأزمات، فلابد من المشاركة من جانب الرؤساء التنفيذيين والمدراء</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وذلك لكي يمكن أن يديروا الأزمة بشكل أفضل، وصنع صورة متألقة ومميزة للمنظمة من خلال وسائل الإعلام</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الاجتماعية، ويتطلب ذلك التواصل المستمر مع العملاء والمستهلكين، وهو ما قد يحمل الشركة أعباء إضافية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في مواصلة الردود، وإقناع الجمهور برسالة إعلامية متقنة تستحوز على رضاء وثقة الجمهور، لضمان كسب ولائه</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ومشاركاته التي قد تُسهم في صناعة الصورة، ومن ثم تحقق الكثير من التأثير على آراء الآخرين.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618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2316429"/>
            <a:ext cx="6288017" cy="3108543"/>
          </a:xfrm>
          <a:prstGeom prst="rect">
            <a:avLst/>
          </a:prstGeom>
          <a:noFill/>
        </p:spPr>
        <p:txBody>
          <a:bodyPr wrap="square" rtlCol="0">
            <a:spAutoFit/>
          </a:bodyPr>
          <a:lstStyle/>
          <a:p>
            <a:pPr lvl="0" algn="just" rtl="1">
              <a:defRPr/>
            </a:pPr>
            <a:r>
              <a:rPr lang="ar-EG" b="1" u="sng" dirty="0">
                <a:solidFill>
                  <a:prstClr val="black"/>
                </a:solidFill>
                <a:latin typeface="Alexandria Light" pitchFamily="2" charset="-78"/>
                <a:cs typeface="Alexandria Light" pitchFamily="2" charset="-78"/>
              </a:rPr>
              <a:t>4-ضرورة تعزيز المشاركة في إنشاء وتوزيع المحتوى من قبل المستخدمين: </a:t>
            </a:r>
            <a:endParaRPr lang="ar-BH" b="1" u="sng" dirty="0">
              <a:solidFill>
                <a:prstClr val="black"/>
              </a:solidFill>
              <a:latin typeface="Alexandria Light" pitchFamily="2" charset="-78"/>
              <a:cs typeface="Alexandria Light" pitchFamily="2" charset="-78"/>
            </a:endParaRPr>
          </a:p>
          <a:p>
            <a:pPr lvl="0" algn="just" rtl="1">
              <a:defRPr/>
            </a:pPr>
            <a:endParaRPr lang="ar-EG" sz="1600" b="1" u="sng"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تسعى المنظمة من أجل تحقيق المزيد من المصداقية في رسائلها،</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ولتحقيق تلك المصداقية يتعين عليها إشراك مستخدمين أكثر نشاطًا</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في الإعداد لاستراتيجيات التسويق المؤثرة، وتنفذ بعض المنظمات الآن</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برامج لتوعية ممارسي العلاقات العامة لتشجيع المستخدمين على</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زيادة مشاركاتهم في الشبكات الاجتماعية.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7036904" y="3120886"/>
            <a:ext cx="4393096" cy="1942945"/>
          </a:xfrm>
          <a:prstGeom prst="rect">
            <a:avLst/>
          </a:prstGeom>
        </p:spPr>
      </p:pic>
    </p:spTree>
    <p:extLst>
      <p:ext uri="{BB962C8B-B14F-4D97-AF65-F5344CB8AC3E}">
        <p14:creationId xmlns:p14="http://schemas.microsoft.com/office/powerpoint/2010/main" val="2776459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70175" y="2433952"/>
            <a:ext cx="6242444" cy="3293209"/>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حيث يعطي المستهلكون موثوقية للمنظمة وشفافية، فالشبكات</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الاجتماعية هي فضاء يسهل من خلاله إنشاء وتوزيع المحتوى الذي</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يقوم بإعداده ممارسو العامة، بالإضافة إلى ما يكتبه المؤثرون، هذه</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المنطقة منطقة الإنتاج المتاحة للموظفين الذين يرغبون في إنشاء</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المحتوى الأصلي لوسائل الإعلام الاجتماعية، سواء نصائح تكميلية، أو</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تقييمات للمنتج، ثم يتم توزيع المحتوى في منشورات العلامات التجارية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المطبوعة، ومنصات وسائل الإعلام الاجتماعية.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00652" y="2014241"/>
            <a:ext cx="3486151" cy="3712920"/>
          </a:xfrm>
          <a:prstGeom prst="rect">
            <a:avLst/>
          </a:prstGeom>
        </p:spPr>
      </p:pic>
    </p:spTree>
    <p:extLst>
      <p:ext uri="{BB962C8B-B14F-4D97-AF65-F5344CB8AC3E}">
        <p14:creationId xmlns:p14="http://schemas.microsoft.com/office/powerpoint/2010/main" val="29082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8634" y="2613512"/>
            <a:ext cx="4712857" cy="2308324"/>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ومن ثم فإن صناعة الصورة يدعمها</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 المزيد من</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الاتصالات الشخصية</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 والعلاقات المستهلكين، وإذا لم</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يتوافر</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 هذا</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 التواصل مع المستخدمين فهذا</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يعد</a:t>
            </a:r>
            <a:r>
              <a:rPr lang="ar-BH" sz="1600" dirty="0">
                <a:solidFill>
                  <a:prstClr val="black"/>
                </a:solidFill>
                <a:latin typeface="Alexandria Light" pitchFamily="2" charset="-78"/>
                <a:cs typeface="Alexandria Light" pitchFamily="2" charset="-78"/>
              </a:rPr>
              <a:t>  </a:t>
            </a:r>
          </a:p>
          <a:p>
            <a:pPr lvl="0" algn="just" rtl="1">
              <a:defRPr/>
            </a:pPr>
            <a:r>
              <a:rPr lang="ar-BH" sz="1600" dirty="0">
                <a:solidFill>
                  <a:prstClr val="black"/>
                </a:solidFill>
                <a:latin typeface="Alexandria Light" pitchFamily="2" charset="-78"/>
                <a:cs typeface="Alexandria Light" pitchFamily="2" charset="-78"/>
              </a:rPr>
              <a:t>        </a:t>
            </a:r>
          </a:p>
          <a:p>
            <a:pPr lvl="0" algn="just" rtl="1">
              <a:defRPr/>
            </a:pPr>
            <a:r>
              <a:rPr lang="ar-EG" sz="1600" dirty="0">
                <a:solidFill>
                  <a:prstClr val="black"/>
                </a:solidFill>
                <a:latin typeface="Alexandria Light" pitchFamily="2" charset="-78"/>
                <a:cs typeface="Alexandria Light" pitchFamily="2" charset="-78"/>
              </a:rPr>
              <a:t>تحديًا آخر للعلاقات العامة الرقمية</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 في بناء وصناعة</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صورتها لدى الرأي العام.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4B51ACF-E81D-60D7-1CC8-31717411CE27}"/>
              </a:ext>
            </a:extLst>
          </p:cNvPr>
          <p:cNvPicPr>
            <a:picLocks noChangeAspect="1"/>
          </p:cNvPicPr>
          <p:nvPr/>
        </p:nvPicPr>
        <p:blipFill>
          <a:blip r:embed="rId3"/>
          <a:stretch>
            <a:fillRect/>
          </a:stretch>
        </p:blipFill>
        <p:spPr>
          <a:xfrm flipH="1">
            <a:off x="6095999" y="2014308"/>
            <a:ext cx="4849493" cy="3712786"/>
          </a:xfrm>
          <a:prstGeom prst="rect">
            <a:avLst/>
          </a:prstGeom>
        </p:spPr>
      </p:pic>
    </p:spTree>
    <p:extLst>
      <p:ext uri="{BB962C8B-B14F-4D97-AF65-F5344CB8AC3E}">
        <p14:creationId xmlns:p14="http://schemas.microsoft.com/office/powerpoint/2010/main" val="311376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413632" y="1885542"/>
            <a:ext cx="9698986" cy="3108543"/>
          </a:xfrm>
          <a:prstGeom prst="rect">
            <a:avLst/>
          </a:prstGeom>
          <a:noFill/>
        </p:spPr>
        <p:txBody>
          <a:bodyPr wrap="square" rtlCol="0">
            <a:spAutoFit/>
          </a:bodyPr>
          <a:lstStyle/>
          <a:p>
            <a:pPr lvl="0" algn="just" rtl="1">
              <a:defRPr/>
            </a:pPr>
            <a:r>
              <a:rPr lang="ar-EG" sz="2800" b="1" u="sng" dirty="0">
                <a:solidFill>
                  <a:prstClr val="black"/>
                </a:solidFill>
                <a:latin typeface="Times New Roman" panose="02020603050405020304" pitchFamily="18" charset="0"/>
                <a:cs typeface="Times New Roman" panose="02020603050405020304" pitchFamily="18" charset="0"/>
              </a:rPr>
              <a:t>5-تجميع القوى حول علاقة المنظمة بالمؤثرين من الصحفيين: </a:t>
            </a:r>
          </a:p>
          <a:p>
            <a:pPr lvl="0" algn="just" rtl="1">
              <a:defRPr/>
            </a:pPr>
            <a:r>
              <a:rPr lang="ar-EG" sz="2800" dirty="0">
                <a:solidFill>
                  <a:prstClr val="black"/>
                </a:solidFill>
                <a:latin typeface="Times New Roman" panose="02020603050405020304" pitchFamily="18" charset="0"/>
                <a:cs typeface="Times New Roman" panose="02020603050405020304" pitchFamily="18" charset="0"/>
              </a:rPr>
              <a:t>في العصر الرقمي، لا يجب على العلاقات العامة إدارة العلاقات الصحفية مع وسائل الإعلام التقليدية وشبكة الإنترنت فقط، ولكن يجب ضمان التناسق والحضور الثابت على وسائل الإعلام الاجتماعية، لإدارة الأزمات بشكل فعال وتطوير علاقات دائمة، ومربحة مع المؤثرين من الصحفيين الذين ما يزال لدورهم التأثير على آراء الآخرين من خلال تواصلهم، وقيادتهم للرأي العام عبر مواقع التواصل الاجتماعي، وخاصة الصحفيين الأكثر شهرة والأكثر مصداقية في المجتمع.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3711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2521059"/>
            <a:ext cx="9698986" cy="1815882"/>
          </a:xfrm>
          <a:prstGeom prst="rect">
            <a:avLst/>
          </a:prstGeom>
          <a:noFill/>
        </p:spPr>
        <p:txBody>
          <a:bodyPr wrap="square" rtlCol="0">
            <a:spAutoFit/>
          </a:bodyPr>
          <a:lstStyle/>
          <a:p>
            <a:pPr lvl="0" algn="just" rtl="1">
              <a:defRPr/>
            </a:pPr>
            <a:r>
              <a:rPr lang="ar-EG" sz="1600" dirty="0">
                <a:solidFill>
                  <a:prstClr val="black"/>
                </a:solidFill>
                <a:latin typeface="Alexandria Light" pitchFamily="2" charset="-78"/>
                <a:cs typeface="Alexandria Light" pitchFamily="2" charset="-78"/>
              </a:rPr>
              <a:t>وبسبب زيادة قنوات الاتصال عبر الشبكات الاجتماعية، فإن أحد الأدوار الرئيسية للعلاقات العامة سيكون حشد جميع</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القوى النشطة على وسائل التواصل الاجتماعي للوصول للمؤثرين، وذلك لما للمؤثرين من الصحفيين من دور</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مهم في قيادة المستخدمين، وتشكيل أفكارهم حول مدى قوة وأهمية ومصداقية المنظمة، وكذلك مدى</a:t>
            </a:r>
            <a:endParaRPr lang="ar-BH" sz="1600" dirty="0">
              <a:solidFill>
                <a:prstClr val="black"/>
              </a:solidFill>
              <a:latin typeface="Alexandria Light" pitchFamily="2" charset="-78"/>
              <a:cs typeface="Alexandria Light"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 كفاءة منتجاتها أو خدماتها المقدمة للجمهور</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906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1885542"/>
            <a:ext cx="10098827"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ختاماً....</a:t>
            </a:r>
            <a:r>
              <a:rPr lang="ar-EG" sz="1600" dirty="0">
                <a:solidFill>
                  <a:prstClr val="black"/>
                </a:solidFill>
                <a:latin typeface="Alexandria Light" pitchFamily="2" charset="-78"/>
                <a:cs typeface="Alexandria Light" pitchFamily="2" charset="-78"/>
              </a:rPr>
              <a:t>لاشك أن الصورة الذهنية التي تسعى المنظمات لتشكيلها من الأمور الحيوية التي يجب أن تحرص عليها</a:t>
            </a: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Light" pitchFamily="2" charset="-78"/>
                <a:cs typeface="Alexandria Light" pitchFamily="2" charset="-78"/>
              </a:rPr>
              <a:t> المنظمات ولابد أن تلتزم المنظمات بالإستراتيجيات الخاصة بصنع صور ذهنية مميزة لإرتباط الصورة الذهنية بسمعة</a:t>
            </a: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Light" pitchFamily="2" charset="-78"/>
                <a:cs typeface="Alexandria Light" pitchFamily="2" charset="-78"/>
              </a:rPr>
              <a:t> المنظمة التي تعد من الأصول المميزة للمنظمات.</a:t>
            </a: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Light" pitchFamily="2" charset="-78"/>
                <a:cs typeface="Alexandria Light" pitchFamily="2" charset="-78"/>
              </a:rPr>
              <a:t>ولاشك أن  المنظمات تعمل على توظيف وسائل التواصل الإجتماعي لإطلاق حملات الصور الذهنية التي تقوم بها</a:t>
            </a: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Light" pitchFamily="2" charset="-78"/>
                <a:cs typeface="Alexandria Light" pitchFamily="2" charset="-78"/>
              </a:rPr>
              <a:t> مستفيدة من كثافة عدد المتابعين لهذه الوسائل ، وعلى المنظمات أن تراعي جيداً إطلاق حملات لإصلاح الصورة</a:t>
            </a: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Light" pitchFamily="2" charset="-78"/>
                <a:cs typeface="Alexandria Light" pitchFamily="2" charset="-78"/>
              </a:rPr>
              <a:t> الذهنية في حال تعرض المنظمة لاي أزمة قد تعصف بها ، خاصة أن هذه الحملات منشأنها العمل على إستعادة</a:t>
            </a: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Light" pitchFamily="2" charset="-78"/>
                <a:cs typeface="Alexandria Light" pitchFamily="2" charset="-78"/>
              </a:rPr>
              <a:t> الجماهير للصور الذهنية في أذهان الجماهير.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675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70A757-FB5D-47F6-9F13-858C166CAAF4}"/>
</file>

<file path=customXml/itemProps2.xml><?xml version="1.0" encoding="utf-8"?>
<ds:datastoreItem xmlns:ds="http://schemas.openxmlformats.org/officeDocument/2006/customXml" ds:itemID="{2262D163-B1D2-4E81-AFB0-915EF36AAEC5}"/>
</file>

<file path=customXml/itemProps3.xml><?xml version="1.0" encoding="utf-8"?>
<ds:datastoreItem xmlns:ds="http://schemas.openxmlformats.org/officeDocument/2006/customXml" ds:itemID="{B3A38C53-D185-4CED-9345-9AE3E0C742C9}"/>
</file>

<file path=docProps/app.xml><?xml version="1.0" encoding="utf-8"?>
<Properties xmlns="http://schemas.openxmlformats.org/officeDocument/2006/extended-properties" xmlns:vt="http://schemas.openxmlformats.org/officeDocument/2006/docPropsVTypes">
  <Template/>
  <TotalTime>854</TotalTime>
  <Words>3166</Words>
  <Application>Microsoft Office PowerPoint</Application>
  <PresentationFormat>Widescreen</PresentationFormat>
  <Paragraphs>454</Paragraphs>
  <Slides>43</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Abadi</vt:lpstr>
      <vt:lpstr>Alexandria</vt:lpstr>
      <vt:lpstr>Alexandria Light</vt:lpstr>
      <vt:lpstr>Arial</vt:lpstr>
      <vt:lpstr>Calibri</vt:lpstr>
      <vt:lpstr>Calibri Light</vt:lpstr>
      <vt:lpstr>Times New Roman</vt:lpstr>
      <vt:lpstr>1</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72</cp:revision>
  <dcterms:created xsi:type="dcterms:W3CDTF">2023-04-29T09:08:00Z</dcterms:created>
  <dcterms:modified xsi:type="dcterms:W3CDTF">2024-03-01T19:32:12Z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