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75" r:id="rId4"/>
    <p:sldId id="273" r:id="rId5"/>
    <p:sldId id="265" r:id="rId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B1FD06-8D66-4D36-86EC-9F23F9028B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112B820-CD6E-43A0-BF8A-7F0F2F11FE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63D3879-A464-4AC6-BF80-E70C6462DE14}"/>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89E318B3-C5D1-4D0D-922A-4D7A90C72E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E0FE06-EB38-4377-8633-594B20FD416E}"/>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2613391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D0FE8E-524D-4355-97ED-863410442E5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211E4C5-24FB-44C1-AFF2-7548200AD5C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D1E90D-FA1F-4A88-B745-7F58ADEC85F0}"/>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39F763DD-D991-4549-8728-D85A3D54AA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585185E-2103-40E9-BFBE-8219B0707801}"/>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3040641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BD3CE5-39F1-4B0E-93E4-1872FEB2B7C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D64D290-453E-436F-8963-F05CB3A6B7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3AEEA3A-C581-490B-84F7-DAD3BA3DF860}"/>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57465DC4-6A42-4920-A251-9F74C02F53A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2EF860-AE9B-4389-B0D8-3C2CC83A4E3E}"/>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2559449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3FECB3-12A1-4748-BE88-C67D3B96A78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8713D51-DC7C-4E2E-B586-3211535F392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48712F4-F281-4A05-9547-208D35F441F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F613BD2-41D5-4318-B43F-AF0772EF2797}"/>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6" name="Espace réservé du pied de page 5">
            <a:extLst>
              <a:ext uri="{FF2B5EF4-FFF2-40B4-BE49-F238E27FC236}">
                <a16:creationId xmlns:a16="http://schemas.microsoft.com/office/drawing/2014/main" id="{4169BC4D-1957-4D84-9A69-9328EDBE1F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3360FA-2E37-46CB-80D7-7133F77204C1}"/>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742265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E51959-7F04-4C25-93C5-7C583BDF83E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DEA3D13-03CC-4AA1-A1AB-64DC61AA33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B858024-4366-47AD-AC1F-3293A228C04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33C2978-B647-42C8-94B3-AF98FA43BF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AD1CA27-DAFE-486C-8854-6291ECA5759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E94425D-6C76-4763-928E-6EC3B3EA535A}"/>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8" name="Espace réservé du pied de page 7">
            <a:extLst>
              <a:ext uri="{FF2B5EF4-FFF2-40B4-BE49-F238E27FC236}">
                <a16:creationId xmlns:a16="http://schemas.microsoft.com/office/drawing/2014/main" id="{626BAE22-B3C6-46BF-B160-D6A416ACCB3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DD10703-18D0-4D0F-9D5A-E15CBEA5A490}"/>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3285985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18FA0E-64C3-4619-B126-2359DD80E4D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9A842AE-5CCC-497F-B280-A426D192A4C6}"/>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4" name="Espace réservé du pied de page 3">
            <a:extLst>
              <a:ext uri="{FF2B5EF4-FFF2-40B4-BE49-F238E27FC236}">
                <a16:creationId xmlns:a16="http://schemas.microsoft.com/office/drawing/2014/main" id="{656E18F5-E5D2-40D7-9774-9E3366BB401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987D134-650A-46E2-9337-89D37800C058}"/>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233033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7DA3756-AD09-474B-883E-37146DAEF73B}"/>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3" name="Espace réservé du pied de page 2">
            <a:extLst>
              <a:ext uri="{FF2B5EF4-FFF2-40B4-BE49-F238E27FC236}">
                <a16:creationId xmlns:a16="http://schemas.microsoft.com/office/drawing/2014/main" id="{8DB8233F-7054-4A31-BFC7-2F6B717729C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E645F02-574F-4A0F-A03A-C0387E5CD50D}"/>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289456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C2099E-58A1-4406-A726-EA2472232F2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8592C02-EEEE-4B37-AA57-F20A5723DC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5FAD451-A3D6-43F6-9BFF-D44744358B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0435A74-1D00-4A0B-8170-AED0639ABC78}"/>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6" name="Espace réservé du pied de page 5">
            <a:extLst>
              <a:ext uri="{FF2B5EF4-FFF2-40B4-BE49-F238E27FC236}">
                <a16:creationId xmlns:a16="http://schemas.microsoft.com/office/drawing/2014/main" id="{33D7B7CB-0392-4881-B9E8-A7F31F73E81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1D69A5-6D9A-4FCB-9209-B072BCAB492C}"/>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1921630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98082A-A417-4CCF-8D69-E790628C84F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A8F8F07-D700-4969-8F78-5DCB1852B0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C806C8E-9FD4-49BB-BBA8-59F9FD267E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3A5E66C-FBB2-4A54-94BF-D27F302ABA3E}"/>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6" name="Espace réservé du pied de page 5">
            <a:extLst>
              <a:ext uri="{FF2B5EF4-FFF2-40B4-BE49-F238E27FC236}">
                <a16:creationId xmlns:a16="http://schemas.microsoft.com/office/drawing/2014/main" id="{D73AAF67-D172-4C6D-AD8B-44E8FBBB635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93E2E6-395E-45EC-A300-1FE582E280A7}"/>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382109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82A3F-890C-4474-99FC-87BBA3FE613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307A751-C335-4D80-BA59-B4D53D9D6F0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D26A05B-2EC8-4511-81CB-3C70AE4B9EA0}"/>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5764D652-D209-4BE9-8FB7-66170382B8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24F5B7-9A0B-44F9-9E82-233673F7EAE2}"/>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566793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BCA5C02-38D1-47F1-9212-2CCC714F05A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7C85294-DFCC-4F47-8332-36FA52D1EE4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FA91400-C372-4B2F-985D-599A9C8921C5}"/>
              </a:ext>
            </a:extLst>
          </p:cNvPr>
          <p:cNvSpPr>
            <a:spLocks noGrp="1"/>
          </p:cNvSpPr>
          <p:nvPr>
            <p:ph type="dt" sz="half" idx="10"/>
          </p:nvPr>
        </p:nvSpPr>
        <p:spPr/>
        <p:txBody>
          <a:bodyPr/>
          <a:lstStyle/>
          <a:p>
            <a:fld id="{0065411C-F64F-4433-979E-934A2B73679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04E44F1E-7994-4526-A8A7-7818FADBE3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5A6BFB-33D6-45AE-9E52-C9EF77995E22}"/>
              </a:ext>
            </a:extLst>
          </p:cNvPr>
          <p:cNvSpPr>
            <a:spLocks noGrp="1"/>
          </p:cNvSpPr>
          <p:nvPr>
            <p:ph type="sldNum" sz="quarter" idx="12"/>
          </p:nvPr>
        </p:nvSpPr>
        <p:spPr/>
        <p:txBody>
          <a:bodyPr/>
          <a:lstStyle/>
          <a:p>
            <a:fld id="{D98E2CD2-A29F-497F-9002-BCCCBFAEF8A7}" type="slidenum">
              <a:rPr lang="fr-FR" smtClean="0"/>
              <a:t>‹N°›</a:t>
            </a:fld>
            <a:endParaRPr lang="fr-FR"/>
          </a:p>
        </p:txBody>
      </p:sp>
    </p:spTree>
    <p:extLst>
      <p:ext uri="{BB962C8B-B14F-4D97-AF65-F5344CB8AC3E}">
        <p14:creationId xmlns:p14="http://schemas.microsoft.com/office/powerpoint/2010/main" val="2261515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F09B2AF-B083-402F-A7C2-90C403613A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7B8A3F4-652A-46D9-822A-50126BB9CA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2D77E0A-B86D-4ABC-84DE-7BD27227B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65411C-F64F-4433-979E-934A2B73679B}" type="datetimeFigureOut">
              <a:rPr lang="fr-FR" smtClean="0"/>
              <a:t>08/12/2021</a:t>
            </a:fld>
            <a:endParaRPr lang="fr-FR"/>
          </a:p>
        </p:txBody>
      </p:sp>
      <p:sp>
        <p:nvSpPr>
          <p:cNvPr id="5" name="Espace réservé du pied de page 4">
            <a:extLst>
              <a:ext uri="{FF2B5EF4-FFF2-40B4-BE49-F238E27FC236}">
                <a16:creationId xmlns:a16="http://schemas.microsoft.com/office/drawing/2014/main" id="{347EDB50-F9A5-42A6-9F64-765395E873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7A7E6E5-F0A4-4454-A24A-E54E4485C2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8E2CD2-A29F-497F-9002-BCCCBFAEF8A7}" type="slidenum">
              <a:rPr lang="fr-FR" smtClean="0"/>
              <a:t>‹N°›</a:t>
            </a:fld>
            <a:endParaRPr lang="fr-FR"/>
          </a:p>
        </p:txBody>
      </p:sp>
    </p:spTree>
    <p:extLst>
      <p:ext uri="{BB962C8B-B14F-4D97-AF65-F5344CB8AC3E}">
        <p14:creationId xmlns:p14="http://schemas.microsoft.com/office/powerpoint/2010/main" val="580848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motaber.com/%d8%a7%d9%84%d8%a7%d8%b3%d8%aa%d8%ab%d9%85%d8%a7%d8%b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وفورات الحجم : ما هي ؟ وما هي أنواعها ؟ وما هي ايجابياتها وسلبياتها ؟">
            <a:extLst>
              <a:ext uri="{FF2B5EF4-FFF2-40B4-BE49-F238E27FC236}">
                <a16:creationId xmlns:a16="http://schemas.microsoft.com/office/drawing/2014/main" id="{5172091C-E999-4B1A-B08C-4D0A839E22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46" y="61546"/>
            <a:ext cx="12130454" cy="6796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351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822509F-54E7-4498-AAAC-BAC15FDE4D3C}"/>
              </a:ext>
            </a:extLst>
          </p:cNvPr>
          <p:cNvSpPr>
            <a:spLocks noGrp="1"/>
          </p:cNvSpPr>
          <p:nvPr>
            <p:ph idx="1"/>
          </p:nvPr>
        </p:nvSpPr>
        <p:spPr>
          <a:xfrm>
            <a:off x="659423" y="0"/>
            <a:ext cx="11353800" cy="6176963"/>
          </a:xfrm>
        </p:spPr>
        <p:txBody>
          <a:bodyPr/>
          <a:lstStyle/>
          <a:p>
            <a:pPr marL="0" indent="0" algn="r">
              <a:buNone/>
            </a:pPr>
            <a:br>
              <a:rPr lang="ar-DZ" dirty="0"/>
            </a:br>
            <a:r>
              <a:rPr lang="ar-DZ" sz="3600" b="0" i="0" dirty="0">
                <a:solidFill>
                  <a:srgbClr val="333333"/>
                </a:solidFill>
                <a:effectLst/>
                <a:latin typeface="Calibri" panose="020F0502020204030204" pitchFamily="34" charset="0"/>
                <a:cs typeface="Calibri" panose="020F0502020204030204" pitchFamily="34" charset="0"/>
              </a:rPr>
              <a:t>تحدث اقتصادات الحجم عندما تنخفض تكاليف الشركة الحدية للإنتاج. ويمكن أن تنتج عن تغييرات على مستوى الاقتصاد الكلي، مثل انخفاض تكاليف الاقتراض أو البنية التحتية الجديدة، أو من التحسينات على مستوى الأعمال التجارية. وهذا يعني أن الشركة تستطيع أحيانا تحقيق وفورات الحجم، أو عدم استقلالية الحجم، استنادا إلى متغيرات خارجة عن سيطرتها. </a:t>
            </a:r>
            <a:endParaRPr lang="fr-FR" sz="3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525459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FB02714-A82E-421C-9239-164B36112DE8}"/>
              </a:ext>
            </a:extLst>
          </p:cNvPr>
          <p:cNvSpPr>
            <a:spLocks noGrp="1"/>
          </p:cNvSpPr>
          <p:nvPr>
            <p:ph idx="1"/>
          </p:nvPr>
        </p:nvSpPr>
        <p:spPr>
          <a:xfrm>
            <a:off x="1" y="61546"/>
            <a:ext cx="12125324" cy="6796453"/>
          </a:xfrm>
        </p:spPr>
        <p:txBody>
          <a:bodyPr>
            <a:normAutofit/>
          </a:bodyPr>
          <a:lstStyle/>
          <a:p>
            <a:pPr algn="r"/>
            <a:r>
              <a:rPr lang="ar-DZ" sz="3600" b="1" i="0" dirty="0">
                <a:solidFill>
                  <a:srgbClr val="08365A"/>
                </a:solidFill>
                <a:effectLst/>
                <a:latin typeface="Calibri" panose="020F0502020204030204" pitchFamily="34" charset="0"/>
                <a:cs typeface="Calibri" panose="020F0502020204030204" pitchFamily="34" charset="0"/>
              </a:rPr>
              <a:t>ما هي الأنواع المختلفة لوفورات الحجم؟</a:t>
            </a:r>
          </a:p>
          <a:p>
            <a:pPr algn="r"/>
            <a:r>
              <a:rPr lang="ar-DZ" sz="3600" b="0" i="0" dirty="0">
                <a:solidFill>
                  <a:srgbClr val="313131"/>
                </a:solidFill>
                <a:effectLst/>
                <a:latin typeface="Calibri" panose="020F0502020204030204" pitchFamily="34" charset="0"/>
                <a:cs typeface="Calibri" panose="020F0502020204030204" pitchFamily="34" charset="0"/>
              </a:rPr>
              <a:t>هناك نوعان رئيسيان من وفورات الحجم – الخارجية والداخلية.</a:t>
            </a:r>
          </a:p>
          <a:p>
            <a:pPr algn="r"/>
            <a:r>
              <a:rPr lang="ar-DZ" sz="3600" b="1" i="0" dirty="0">
                <a:solidFill>
                  <a:srgbClr val="7030A0"/>
                </a:solidFill>
                <a:effectLst/>
                <a:latin typeface="Calibri" panose="020F0502020204030204" pitchFamily="34" charset="0"/>
                <a:cs typeface="Calibri" panose="020F0502020204030204" pitchFamily="34" charset="0"/>
              </a:rPr>
              <a:t>1.وفورات الحــجم الخارجية</a:t>
            </a:r>
          </a:p>
          <a:p>
            <a:pPr algn="r"/>
            <a:r>
              <a:rPr lang="ar-DZ" sz="3600" b="0" i="0" dirty="0">
                <a:solidFill>
                  <a:srgbClr val="313131"/>
                </a:solidFill>
                <a:effectLst/>
                <a:latin typeface="Calibri" panose="020F0502020204030204" pitchFamily="34" charset="0"/>
                <a:cs typeface="Calibri" panose="020F0502020204030204" pitchFamily="34" charset="0"/>
              </a:rPr>
              <a:t>وفورات الحجم الخارجية تعتمد على عوامل خارجية. يمكن اعتبار أي شيء يمكّن الشركة من خفض التكاليف اقتصادًا خارجيًا واسع النطاق ، بما في ذلك التخفيضات الضريبية أو الإعانات الحكومية أو شبكة النقل المحسّنة أو مجموعة العمالة الماهرة.</a:t>
            </a:r>
          </a:p>
          <a:p>
            <a:pPr algn="r"/>
            <a:r>
              <a:rPr lang="ar-DZ" sz="3600" b="1" i="0" dirty="0">
                <a:solidFill>
                  <a:srgbClr val="7030A0"/>
                </a:solidFill>
                <a:effectLst/>
                <a:latin typeface="Calibri" panose="020F0502020204030204" pitchFamily="34" charset="0"/>
                <a:cs typeface="Calibri" panose="020F0502020204030204" pitchFamily="34" charset="0"/>
              </a:rPr>
              <a:t>2.وفـورات الحـجم الداخلية</a:t>
            </a:r>
          </a:p>
          <a:p>
            <a:pPr algn="r"/>
            <a:r>
              <a:rPr lang="ar-DZ" sz="3600" b="0" i="0" dirty="0">
                <a:solidFill>
                  <a:srgbClr val="313131"/>
                </a:solidFill>
                <a:effectLst/>
                <a:latin typeface="Calibri" panose="020F0502020204030204" pitchFamily="34" charset="0"/>
                <a:cs typeface="Calibri" panose="020F0502020204030204" pitchFamily="34" charset="0"/>
              </a:rPr>
              <a:t>يتم التحكم في اقتصاديات الحجم الداخلية من قبل الشركة. يمكن أن تحدث في أي وقت تقوم فيه الشركة بخفض التكاليف ، من الشراء بالجملة و</a:t>
            </a:r>
            <a:r>
              <a:rPr lang="ar-DZ" sz="3600" b="0" i="0" u="none" strike="noStrike" dirty="0">
                <a:solidFill>
                  <a:srgbClr val="313131"/>
                </a:solidFill>
                <a:effectLst/>
                <a:latin typeface="Calibri" panose="020F0502020204030204" pitchFamily="34" charset="0"/>
                <a:cs typeface="Calibri" panose="020F0502020204030204" pitchFamily="34" charset="0"/>
                <a:hlinkClick r:id="rId2"/>
              </a:rPr>
              <a:t>الاستثمار</a:t>
            </a:r>
            <a:r>
              <a:rPr lang="ar-DZ" sz="3600" b="0" i="0" dirty="0">
                <a:solidFill>
                  <a:srgbClr val="313131"/>
                </a:solidFill>
                <a:effectLst/>
                <a:latin typeface="Calibri" panose="020F0502020204030204" pitchFamily="34" charset="0"/>
                <a:cs typeface="Calibri" panose="020F0502020204030204" pitchFamily="34" charset="0"/>
              </a:rPr>
              <a:t> في أحدث الآلات إلى الوصول إلى رأس مال مالي إضافي وتوظيف قوة عاملة متخصصة.</a:t>
            </a:r>
          </a:p>
          <a:p>
            <a:pPr algn="r"/>
            <a:endParaRPr lang="fr-FR" dirty="0"/>
          </a:p>
        </p:txBody>
      </p:sp>
    </p:spTree>
    <p:extLst>
      <p:ext uri="{BB962C8B-B14F-4D97-AF65-F5344CB8AC3E}">
        <p14:creationId xmlns:p14="http://schemas.microsoft.com/office/powerpoint/2010/main" val="1640524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4E04D50-A778-4618-9B58-9E621374F55B}"/>
              </a:ext>
            </a:extLst>
          </p:cNvPr>
          <p:cNvSpPr>
            <a:spLocks noGrp="1"/>
          </p:cNvSpPr>
          <p:nvPr>
            <p:ph idx="1"/>
          </p:nvPr>
        </p:nvSpPr>
        <p:spPr>
          <a:xfrm>
            <a:off x="0" y="0"/>
            <a:ext cx="12124592" cy="6176963"/>
          </a:xfrm>
        </p:spPr>
        <p:txBody>
          <a:bodyPr/>
          <a:lstStyle/>
          <a:p>
            <a:pPr marL="0" indent="0" algn="r">
              <a:buNone/>
            </a:pPr>
            <a:r>
              <a:rPr lang="ar-DZ" b="1" i="0" dirty="0">
                <a:solidFill>
                  <a:srgbClr val="202124"/>
                </a:solidFill>
                <a:effectLst/>
              </a:rPr>
              <a:t>وفورات الحجم الداخلية</a:t>
            </a:r>
            <a:r>
              <a:rPr lang="ar-DZ" b="0" i="0" dirty="0">
                <a:solidFill>
                  <a:srgbClr val="202124"/>
                </a:solidFill>
                <a:effectLst/>
              </a:rPr>
              <a:t> هي تلك التي تنشأ بسبب الزيادة في </a:t>
            </a:r>
            <a:r>
              <a:rPr lang="ar-DZ" b="1" i="0" dirty="0">
                <a:solidFill>
                  <a:srgbClr val="202124"/>
                </a:solidFill>
                <a:effectLst/>
              </a:rPr>
              <a:t>حجم</a:t>
            </a:r>
            <a:r>
              <a:rPr lang="ar-DZ" b="0" i="0" dirty="0">
                <a:solidFill>
                  <a:srgbClr val="202124"/>
                </a:solidFill>
                <a:effectLst/>
              </a:rPr>
              <a:t> الإنتاج وحجم المصنع. </a:t>
            </a:r>
            <a:r>
              <a:rPr lang="ar-DZ" b="1" i="0" dirty="0">
                <a:solidFill>
                  <a:srgbClr val="202124"/>
                </a:solidFill>
                <a:effectLst/>
              </a:rPr>
              <a:t>وفورات الحجم الخارجية</a:t>
            </a:r>
            <a:r>
              <a:rPr lang="ar-DZ" b="0" i="0" dirty="0">
                <a:solidFill>
                  <a:srgbClr val="202124"/>
                </a:solidFill>
                <a:effectLst/>
              </a:rPr>
              <a:t> هي تلك التي تنشأ خارج الكيان وتؤول إلى الكيانات المتنامية. ينخفض ​​بسبب التوسع في الإنتاج من قبل الشركة إلى حد معين. التحولات إلى أسفل بسبب التوسع في </a:t>
            </a:r>
            <a:r>
              <a:rPr lang="ar-DZ" b="1" i="0" dirty="0">
                <a:solidFill>
                  <a:srgbClr val="202124"/>
                </a:solidFill>
                <a:effectLst/>
              </a:rPr>
              <a:t>حجم</a:t>
            </a:r>
            <a:r>
              <a:rPr lang="ar-DZ" b="0" i="0" dirty="0">
                <a:solidFill>
                  <a:srgbClr val="202124"/>
                </a:solidFill>
                <a:effectLst/>
              </a:rPr>
              <a:t> الصناعة أو الاقتصاد ككل إلى حد معين.</a:t>
            </a:r>
            <a:endParaRPr lang="fr-FR" b="0" i="0" dirty="0">
              <a:solidFill>
                <a:srgbClr val="202124"/>
              </a:solidFill>
              <a:effectLst/>
            </a:endParaRPr>
          </a:p>
          <a:p>
            <a:pPr marL="0" indent="0" algn="r">
              <a:buNone/>
            </a:pPr>
            <a:endParaRPr lang="fr-FR" dirty="0">
              <a:solidFill>
                <a:srgbClr val="202124"/>
              </a:solidFill>
              <a:latin typeface="Helvetica Neue"/>
            </a:endParaRPr>
          </a:p>
          <a:p>
            <a:pPr marL="0" indent="0" algn="r">
              <a:buNone/>
            </a:pPr>
            <a:r>
              <a:rPr lang="ar-DZ" sz="3600" b="0" i="0" dirty="0">
                <a:solidFill>
                  <a:srgbClr val="000000"/>
                </a:solidFill>
                <a:effectLst/>
                <a:latin typeface="Calibri" panose="020F0502020204030204" pitchFamily="34" charset="0"/>
                <a:cs typeface="Calibri" panose="020F0502020204030204" pitchFamily="34" charset="0"/>
              </a:rPr>
              <a:t>يتم تحقيق الاقتصادات الخارجية ذات الحجم ، أو ما يسمى بالاقتصاديات المالية من قبل الشركة ، من خلال التوسع والنمو في الصناعة ، والتي تعد الشركة جزءًا منها وكذلك خارج التنمية على مستوى الاقتصاد. هذه الاقتصادات متاحة للعديد من الشركات المتوسعة في شكل:</a:t>
            </a:r>
          </a:p>
          <a:p>
            <a:pPr marL="0" indent="0" algn="r">
              <a:buNone/>
            </a:pPr>
            <a:endParaRPr lang="fr-FR" dirty="0"/>
          </a:p>
        </p:txBody>
      </p:sp>
      <p:pic>
        <p:nvPicPr>
          <p:cNvPr id="3074" name="Picture 2">
            <a:extLst>
              <a:ext uri="{FF2B5EF4-FFF2-40B4-BE49-F238E27FC236}">
                <a16:creationId xmlns:a16="http://schemas.microsoft.com/office/drawing/2014/main" id="{1337AFAA-D36A-4C34-8EB8-407EA26C55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74917"/>
            <a:ext cx="4076700" cy="2676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2645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2BD1ED6-0A1C-443E-8BE3-7D2253AD3733}"/>
              </a:ext>
            </a:extLst>
          </p:cNvPr>
          <p:cNvSpPr>
            <a:spLocks noGrp="1"/>
          </p:cNvSpPr>
          <p:nvPr>
            <p:ph idx="1"/>
          </p:nvPr>
        </p:nvSpPr>
        <p:spPr>
          <a:xfrm>
            <a:off x="87923" y="0"/>
            <a:ext cx="12104077" cy="6858000"/>
          </a:xfrm>
        </p:spPr>
        <p:txBody>
          <a:bodyPr/>
          <a:lstStyle/>
          <a:p>
            <a:pPr marL="0" indent="0" algn="r">
              <a:buNone/>
            </a:pPr>
            <a:r>
              <a:rPr lang="ar-DZ" sz="3600" b="0" i="0" dirty="0">
                <a:solidFill>
                  <a:srgbClr val="333333"/>
                </a:solidFill>
                <a:effectLst/>
              </a:rPr>
              <a:t>يمكن أن تنشأ وفورات الحجم الداخلية من مصادر مختلفة كثيرة. وتشير النظرية الاقتصادية إلى أن وفورات الحجم تنشأ عندما تبدأ الشركات في التخصص في</a:t>
            </a:r>
            <a:endParaRPr lang="fr-FR" sz="3600" b="0" i="0" dirty="0">
              <a:solidFill>
                <a:srgbClr val="333333"/>
              </a:solidFill>
              <a:effectLst/>
            </a:endParaRPr>
          </a:p>
          <a:p>
            <a:pPr marL="0" indent="0" algn="r">
              <a:buNone/>
            </a:pPr>
            <a:r>
              <a:rPr lang="ar-DZ" sz="3600" b="0" i="0" dirty="0">
                <a:solidFill>
                  <a:srgbClr val="333333"/>
                </a:solidFill>
                <a:effectLst/>
              </a:rPr>
              <a:t>عملياتها. يمكن أن يحدث هذا التخصص في عملية الإنتاج، العملية الإدارية أو عملية التوزيع. على سبيل المثال، بمعنى دقيق جدا، يمكن للموظفين الذين</a:t>
            </a:r>
            <a:endParaRPr lang="fr-FR" sz="3600" b="0" i="0" dirty="0">
              <a:solidFill>
                <a:srgbClr val="333333"/>
              </a:solidFill>
              <a:effectLst/>
            </a:endParaRPr>
          </a:p>
          <a:p>
            <a:pPr marL="0" indent="0" algn="r">
              <a:buNone/>
            </a:pPr>
            <a:r>
              <a:rPr lang="ar-DZ" sz="3600" b="0" i="0" dirty="0">
                <a:solidFill>
                  <a:srgbClr val="333333"/>
                </a:solidFill>
                <a:effectLst/>
              </a:rPr>
              <a:t>يمكن تحقيق وفورات الحجم الفنية من خلال تحسين المعدات الرأسمالية وعمليات الإنتاج التي تستخدمها الشركة. عندما أدخلت شركة هنري فورد خط التجميع</a:t>
            </a:r>
            <a:endParaRPr lang="fr-FR" sz="3600" b="0" i="0" dirty="0">
              <a:solidFill>
                <a:srgbClr val="333333"/>
              </a:solidFill>
              <a:effectLst/>
            </a:endParaRPr>
          </a:p>
          <a:p>
            <a:pPr marL="0" indent="0" algn="r">
              <a:buNone/>
            </a:pPr>
            <a:r>
              <a:rPr lang="ar-DZ" sz="3600" b="0" i="0" dirty="0">
                <a:solidFill>
                  <a:srgbClr val="333333"/>
                </a:solidFill>
                <a:effectLst/>
              </a:rPr>
              <a:t>إلى مصنع تصنيع السيارات، تحسن كثيرا من حجم شركته. وفي الوقت الذي بدأت فيه الشركات الأخرى في اعتماد عملية الإنتاج الأكثر كفاءة، انتقل خط</a:t>
            </a:r>
            <a:endParaRPr lang="fr-FR" sz="3600" b="0" i="0" dirty="0">
              <a:solidFill>
                <a:srgbClr val="333333"/>
              </a:solidFill>
              <a:effectLst/>
            </a:endParaRPr>
          </a:p>
          <a:p>
            <a:pPr marL="0" indent="0" algn="r">
              <a:buNone/>
            </a:pPr>
            <a:r>
              <a:rPr lang="ar-DZ" sz="3600" b="0" i="0" dirty="0">
                <a:solidFill>
                  <a:srgbClr val="333333"/>
                </a:solidFill>
                <a:effectLst/>
              </a:rPr>
              <a:t>التجميع من كونه اقتصاد داخلي من الحجم إلى نطاق خارجي</a:t>
            </a:r>
            <a:r>
              <a:rPr lang="fr-FR" b="0" i="0" dirty="0">
                <a:solidFill>
                  <a:srgbClr val="333333"/>
                </a:solidFill>
                <a:effectLst/>
                <a:latin typeface="Open Sans" panose="020B0606030504020204" pitchFamily="34" charset="0"/>
              </a:rPr>
              <a:t> </a:t>
            </a:r>
            <a:endParaRPr lang="fr-FR" dirty="0"/>
          </a:p>
        </p:txBody>
      </p:sp>
    </p:spTree>
    <p:extLst>
      <p:ext uri="{BB962C8B-B14F-4D97-AF65-F5344CB8AC3E}">
        <p14:creationId xmlns:p14="http://schemas.microsoft.com/office/powerpoint/2010/main" val="298233766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382</Words>
  <Application>Microsoft Office PowerPoint</Application>
  <PresentationFormat>Grand écran</PresentationFormat>
  <Paragraphs>15</Paragraphs>
  <Slides>5</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vt:i4>
      </vt:variant>
    </vt:vector>
  </HeadingPairs>
  <TitlesOfParts>
    <vt:vector size="11" baseType="lpstr">
      <vt:lpstr>Arial</vt:lpstr>
      <vt:lpstr>Calibri</vt:lpstr>
      <vt:lpstr>Calibri Light</vt:lpstr>
      <vt:lpstr>Helvetica Neue</vt:lpstr>
      <vt:lpstr>Open Sans</vt:lpstr>
      <vt:lpstr>Thème Office</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cp:revision>
  <dcterms:created xsi:type="dcterms:W3CDTF">2021-12-08T21:09:11Z</dcterms:created>
  <dcterms:modified xsi:type="dcterms:W3CDTF">2021-12-08T21:09:42Z</dcterms:modified>
</cp:coreProperties>
</file>