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5" r:id="rId5"/>
    <p:sldId id="390" r:id="rId6"/>
    <p:sldId id="351" r:id="rId7"/>
    <p:sldId id="352" r:id="rId8"/>
    <p:sldId id="392" r:id="rId9"/>
    <p:sldId id="397" r:id="rId10"/>
    <p:sldId id="354" r:id="rId11"/>
    <p:sldId id="399" r:id="rId12"/>
    <p:sldId id="398" r:id="rId13"/>
    <p:sldId id="396" r:id="rId14"/>
    <p:sldId id="355" r:id="rId15"/>
    <p:sldId id="358" r:id="rId16"/>
    <p:sldId id="356" r:id="rId17"/>
    <p:sldId id="357" r:id="rId18"/>
    <p:sldId id="400" r:id="rId19"/>
    <p:sldId id="359" r:id="rId20"/>
    <p:sldId id="360" r:id="rId21"/>
    <p:sldId id="361" r:id="rId22"/>
    <p:sldId id="362" r:id="rId23"/>
    <p:sldId id="363" r:id="rId24"/>
    <p:sldId id="364" r:id="rId25"/>
    <p:sldId id="366" r:id="rId26"/>
    <p:sldId id="367" r:id="rId27"/>
    <p:sldId id="368" r:id="rId28"/>
    <p:sldId id="393" r:id="rId29"/>
    <p:sldId id="369" r:id="rId30"/>
    <p:sldId id="370" r:id="rId31"/>
    <p:sldId id="371" r:id="rId32"/>
    <p:sldId id="372" r:id="rId33"/>
    <p:sldId id="373" r:id="rId34"/>
    <p:sldId id="374" r:id="rId35"/>
    <p:sldId id="375" r:id="rId36"/>
    <p:sldId id="376" r:id="rId37"/>
    <p:sldId id="377" r:id="rId38"/>
    <p:sldId id="383" r:id="rId39"/>
    <p:sldId id="401"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5"/>
            <p14:sldId id="390"/>
            <p14:sldId id="351"/>
            <p14:sldId id="352"/>
            <p14:sldId id="392"/>
            <p14:sldId id="397"/>
            <p14:sldId id="354"/>
            <p14:sldId id="399"/>
            <p14:sldId id="398"/>
            <p14:sldId id="396"/>
            <p14:sldId id="355"/>
            <p14:sldId id="358"/>
            <p14:sldId id="356"/>
            <p14:sldId id="357"/>
            <p14:sldId id="400"/>
            <p14:sldId id="359"/>
            <p14:sldId id="360"/>
            <p14:sldId id="361"/>
            <p14:sldId id="362"/>
            <p14:sldId id="363"/>
            <p14:sldId id="364"/>
            <p14:sldId id="366"/>
            <p14:sldId id="367"/>
            <p14:sldId id="368"/>
            <p14:sldId id="393"/>
            <p14:sldId id="369"/>
            <p14:sldId id="370"/>
            <p14:sldId id="371"/>
            <p14:sldId id="372"/>
            <p14:sldId id="373"/>
            <p14:sldId id="374"/>
            <p14:sldId id="375"/>
            <p14:sldId id="376"/>
            <p14:sldId id="377"/>
            <p14:sldId id="383"/>
            <p14:sldId id="4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0" d="100"/>
          <a:sy n="80" d="100"/>
        </p:scale>
        <p:origin x="75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4</a:t>
            </a:r>
          </a:p>
          <a:p>
            <a:pPr algn="ctr"/>
            <a:r>
              <a:rPr lang="en-US" sz="2800" b="1" dirty="0">
                <a:solidFill>
                  <a:schemeClr val="tx1"/>
                </a:solidFill>
                <a:latin typeface="Times New Roman" panose="02020603050405020304" pitchFamily="18" charset="0"/>
                <a:cs typeface="Times New Roman" panose="02020603050405020304" pitchFamily="18" charset="0"/>
              </a:rPr>
              <a:t>-The Project Manager</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The Project Manager</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3939540"/>
          </a:xfrm>
          <a:prstGeom prst="rect">
            <a:avLst/>
          </a:prstGeom>
          <a:noFill/>
        </p:spPr>
        <p:txBody>
          <a:bodyPr wrap="square">
            <a:spAutoFit/>
          </a:bodyPr>
          <a:lstStyle/>
          <a:p>
            <a:pPr algn="ctr"/>
            <a:r>
              <a:rPr lang="en-GB" sz="2800" b="1" dirty="0"/>
              <a:t>The Project Manager</a:t>
            </a:r>
          </a:p>
          <a:p>
            <a:pPr algn="ctr"/>
            <a:r>
              <a:rPr lang="en-GB" sz="2800" dirty="0"/>
              <a:t>The appointment of a PM (the project “leader”) important to initiate any project. The PM is probably the major resource input to the project compared to the team, the capital, the materials, and any other inputs.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pic>
        <p:nvPicPr>
          <p:cNvPr id="4" name="Picture 3">
            <a:extLst>
              <a:ext uri="{FF2B5EF4-FFF2-40B4-BE49-F238E27FC236}">
                <a16:creationId xmlns:a16="http://schemas.microsoft.com/office/drawing/2014/main" id="{3D970AB6-036B-6F27-FEF4-F8296CF474DA}"/>
              </a:ext>
            </a:extLst>
          </p:cNvPr>
          <p:cNvPicPr>
            <a:picLocks noChangeAspect="1"/>
          </p:cNvPicPr>
          <p:nvPr/>
        </p:nvPicPr>
        <p:blipFill rotWithShape="1">
          <a:blip r:embed="rId3"/>
          <a:srcRect l="60625" t="30371" r="9012" b="38703"/>
          <a:stretch/>
        </p:blipFill>
        <p:spPr>
          <a:xfrm>
            <a:off x="1479394" y="3850030"/>
            <a:ext cx="9347200" cy="1863747"/>
          </a:xfrm>
          <a:prstGeom prst="rect">
            <a:avLst/>
          </a:prstGeom>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739759"/>
          </a:xfrm>
          <a:prstGeom prst="rect">
            <a:avLst/>
          </a:prstGeom>
          <a:noFill/>
        </p:spPr>
        <p:txBody>
          <a:bodyPr wrap="square">
            <a:spAutoFit/>
          </a:bodyPr>
          <a:lstStyle/>
          <a:p>
            <a:pPr algn="ctr"/>
            <a:r>
              <a:rPr lang="en-GB" sz="2800" b="1" dirty="0"/>
              <a:t>The Project Manager</a:t>
            </a:r>
          </a:p>
          <a:p>
            <a:pPr algn="ctr"/>
            <a:r>
              <a:rPr lang="en-GB" sz="2800" dirty="0"/>
              <a:t>As the leader, this person will take responsibility for planning, implementing, and completing the project, beginning with the job of getting things started. The way to get things started is to hold a meeting (kick-off meeting).</a:t>
            </a:r>
          </a:p>
          <a:p>
            <a:pPr algn="ctr"/>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pic>
        <p:nvPicPr>
          <p:cNvPr id="7" name="Picture 6">
            <a:extLst>
              <a:ext uri="{FF2B5EF4-FFF2-40B4-BE49-F238E27FC236}">
                <a16:creationId xmlns:a16="http://schemas.microsoft.com/office/drawing/2014/main" id="{8EF493A7-FA4C-7950-8265-6EC4CCA46BA2}"/>
              </a:ext>
            </a:extLst>
          </p:cNvPr>
          <p:cNvPicPr>
            <a:picLocks noChangeAspect="1"/>
          </p:cNvPicPr>
          <p:nvPr/>
        </p:nvPicPr>
        <p:blipFill rotWithShape="1">
          <a:blip r:embed="rId3"/>
          <a:srcRect l="57083" t="24043" r="3542" b="36111"/>
          <a:stretch/>
        </p:blipFill>
        <p:spPr>
          <a:xfrm>
            <a:off x="2640307" y="4075685"/>
            <a:ext cx="7295164" cy="1991373"/>
          </a:xfrm>
          <a:prstGeom prst="rect">
            <a:avLst/>
          </a:prstGeom>
        </p:spPr>
      </p:pic>
    </p:spTree>
    <p:extLst>
      <p:ext uri="{BB962C8B-B14F-4D97-AF65-F5344CB8AC3E}">
        <p14:creationId xmlns:p14="http://schemas.microsoft.com/office/powerpoint/2010/main" val="22780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247317"/>
          </a:xfrm>
          <a:prstGeom prst="rect">
            <a:avLst/>
          </a:prstGeom>
          <a:noFill/>
        </p:spPr>
        <p:txBody>
          <a:bodyPr wrap="square">
            <a:spAutoFit/>
          </a:bodyPr>
          <a:lstStyle/>
          <a:p>
            <a:pPr algn="ctr"/>
            <a:r>
              <a:rPr lang="en-GB" sz="2800" b="1" dirty="0"/>
              <a:t>The Project Manager</a:t>
            </a:r>
          </a:p>
          <a:p>
            <a:pPr algn="ctr"/>
            <a:endParaRPr lang="en-GB" sz="2800" b="1" dirty="0"/>
          </a:p>
          <a:p>
            <a:r>
              <a:rPr lang="en-GB" sz="2800" dirty="0"/>
              <a:t>The PM’s first set of tasks, is typically to prepare a preliminary budget and schedule, to help select people to serve on the project team, to get to know the client (either internal or external), to make sure that the proper facilities are available, to ensure that any supplies required early in the project life are available when needed, and to take care of the routine details necessary to get the project moving.</a:t>
            </a:r>
          </a:p>
          <a:p>
            <a:endParaRPr lang="en-GB" sz="2800" b="1" dirty="0"/>
          </a:p>
          <a:p>
            <a:endParaRPr lang="en-GB" dirty="0"/>
          </a:p>
        </p:txBody>
      </p:sp>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4E919E9-EDC8-74FA-E128-A57CF4BA1A2A}"/>
              </a:ext>
            </a:extLst>
          </p:cNvPr>
          <p:cNvSpPr txBox="1"/>
          <p:nvPr/>
        </p:nvSpPr>
        <p:spPr>
          <a:xfrm>
            <a:off x="762000" y="1712925"/>
            <a:ext cx="10182895" cy="4247317"/>
          </a:xfrm>
          <a:prstGeom prst="rect">
            <a:avLst/>
          </a:prstGeom>
          <a:noFill/>
        </p:spPr>
        <p:txBody>
          <a:bodyPr wrap="square">
            <a:spAutoFit/>
          </a:bodyPr>
          <a:lstStyle/>
          <a:p>
            <a:r>
              <a:rPr lang="en-GB" sz="2800" dirty="0"/>
              <a:t>3.1 PROJECT MANAGEMENT AND THE PROJECT MANAGER</a:t>
            </a:r>
          </a:p>
          <a:p>
            <a:endParaRPr lang="en-GB" sz="2800" b="1" i="1" dirty="0"/>
          </a:p>
          <a:p>
            <a:r>
              <a:rPr lang="en-GB" sz="2800" b="1" i="1" dirty="0"/>
              <a:t>The Functional Manager versus the Project Manager</a:t>
            </a:r>
          </a:p>
          <a:p>
            <a:r>
              <a:rPr lang="en-GB" sz="2800" dirty="0"/>
              <a:t>The functional manager in charge of one of a firm’s functional departments such as marketing, engineering, or finance. Such department heads are usually specialists in the areas they manage. As functional managers, they are administratively responsible for deciding how something will be done, who will do it, and what resources will be devoted to accomplish the task.</a:t>
            </a:r>
          </a:p>
          <a:p>
            <a:endParaRPr lang="en-GB" b="1" dirty="0"/>
          </a:p>
        </p:txBody>
      </p:sp>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4585871"/>
          </a:xfrm>
          <a:prstGeom prst="rect">
            <a:avLst/>
          </a:prstGeom>
          <a:noFill/>
        </p:spPr>
        <p:txBody>
          <a:bodyPr wrap="square" rtlCol="0">
            <a:spAutoFit/>
          </a:bodyPr>
          <a:lstStyle/>
          <a:p>
            <a:pPr algn="ctr"/>
            <a:endParaRPr lang="en-GB" sz="2800" b="1" i="1" dirty="0"/>
          </a:p>
          <a:p>
            <a:pPr algn="ctr"/>
            <a:r>
              <a:rPr lang="en-GB" sz="2800" b="1" i="1" dirty="0"/>
              <a:t>The Functional Manager versus the Project Manager</a:t>
            </a:r>
          </a:p>
          <a:p>
            <a:pPr algn="ctr"/>
            <a:endParaRPr lang="en-GB" sz="2800" b="1" i="1" dirty="0"/>
          </a:p>
          <a:p>
            <a:r>
              <a:rPr lang="en-GB" sz="2800" dirty="0"/>
              <a:t>The PM, new or experienced, must oversee many functional areas, each with its own specialists. Therefore, what is required is an ability to put many pieces of a task together to form a coherent whole.</a:t>
            </a:r>
          </a:p>
          <a:p>
            <a:pPr algn="ctr"/>
            <a:endParaRPr lang="en-GB" sz="2800" b="1" i="1" dirty="0"/>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3908762"/>
          </a:xfrm>
          <a:prstGeom prst="rect">
            <a:avLst/>
          </a:prstGeom>
          <a:noFill/>
        </p:spPr>
        <p:txBody>
          <a:bodyPr wrap="square" rtlCol="0">
            <a:spAutoFit/>
          </a:bodyPr>
          <a:lstStyle/>
          <a:p>
            <a:pPr algn="ctr"/>
            <a:r>
              <a:rPr lang="en-GB" sz="2800" b="1" i="1" dirty="0"/>
              <a:t>The Functional Manager versus the Project Manager</a:t>
            </a:r>
          </a:p>
          <a:p>
            <a:pPr algn="ctr"/>
            <a:endParaRPr lang="en-GB" sz="2800" b="1" i="1" dirty="0"/>
          </a:p>
          <a:p>
            <a:r>
              <a:rPr lang="en-GB" sz="2800" dirty="0"/>
              <a:t>That is, the project manager should be more skilled at synthesis, whereas the functional manager should be more skilled at analysis. The functional manager uses the </a:t>
            </a:r>
            <a:r>
              <a:rPr lang="en-GB" sz="2800" i="1" dirty="0"/>
              <a:t>analytic approach</a:t>
            </a:r>
            <a:r>
              <a:rPr lang="en-GB" sz="2800" dirty="0"/>
              <a:t> and the PM uses the</a:t>
            </a:r>
            <a:r>
              <a:rPr lang="en-GB" sz="2800" i="1" dirty="0"/>
              <a:t> systems </a:t>
            </a:r>
            <a:r>
              <a:rPr lang="en-GB" sz="2800" dirty="0"/>
              <a:t>approach. PM “manages” the project, but the functional managers may affect the choice of technology to be used by the project and the specific individuals who will do the work.</a:t>
            </a:r>
          </a:p>
          <a:p>
            <a:endParaRPr lang="en-GB" sz="2400" b="1" i="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127FF30E-8AC2-1611-2074-0CA068CEB09B}"/>
              </a:ext>
            </a:extLst>
          </p:cNvPr>
          <p:cNvPicPr>
            <a:picLocks noChangeAspect="1"/>
          </p:cNvPicPr>
          <p:nvPr/>
        </p:nvPicPr>
        <p:blipFill rotWithShape="1">
          <a:blip r:embed="rId3"/>
          <a:srcRect l="60000" t="24577" r="7396" b="33148"/>
          <a:stretch/>
        </p:blipFill>
        <p:spPr>
          <a:xfrm>
            <a:off x="678382" y="1712925"/>
            <a:ext cx="10550593" cy="4370411"/>
          </a:xfrm>
          <a:prstGeom prst="rect">
            <a:avLst/>
          </a:prstGeom>
        </p:spPr>
      </p:pic>
    </p:spTree>
    <p:extLst>
      <p:ext uri="{BB962C8B-B14F-4D97-AF65-F5344CB8AC3E}">
        <p14:creationId xmlns:p14="http://schemas.microsoft.com/office/powerpoint/2010/main" val="110021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E593F25-2EF7-76AE-675C-BBC7B006802B}"/>
              </a:ext>
            </a:extLst>
          </p:cNvPr>
          <p:cNvSpPr txBox="1"/>
          <p:nvPr/>
        </p:nvSpPr>
        <p:spPr>
          <a:xfrm>
            <a:off x="865879" y="1792407"/>
            <a:ext cx="10297421" cy="3970318"/>
          </a:xfrm>
          <a:prstGeom prst="rect">
            <a:avLst/>
          </a:prstGeom>
          <a:noFill/>
        </p:spPr>
        <p:txBody>
          <a:bodyPr wrap="square">
            <a:spAutoFit/>
          </a:bodyPr>
          <a:lstStyle/>
          <a:p>
            <a:r>
              <a:rPr lang="en-GB" sz="2800" dirty="0"/>
              <a:t>3.1 PROJECT MANAGEMENT AND THE PROJECT MANAGER</a:t>
            </a:r>
          </a:p>
          <a:p>
            <a:r>
              <a:rPr lang="en-GB" sz="2800" b="1" i="1" dirty="0"/>
              <a:t>Project Responsibilities </a:t>
            </a:r>
          </a:p>
          <a:p>
            <a:r>
              <a:rPr lang="en-GB" sz="2800" dirty="0"/>
              <a:t>The PM’s responsibilities are broad and fall primarily into three separate areas: responsibility to the </a:t>
            </a:r>
            <a:r>
              <a:rPr lang="en-GB" sz="2800" i="1" dirty="0"/>
              <a:t>parent organization</a:t>
            </a:r>
            <a:r>
              <a:rPr lang="en-GB" sz="2800" dirty="0"/>
              <a:t>, responsibility to the </a:t>
            </a:r>
            <a:r>
              <a:rPr lang="en-GB" sz="2800" i="1" dirty="0"/>
              <a:t>project and the client</a:t>
            </a:r>
            <a:r>
              <a:rPr lang="en-GB" sz="2800" dirty="0"/>
              <a:t>, and responsibility to the </a:t>
            </a:r>
            <a:r>
              <a:rPr lang="en-GB" sz="2800" i="1" dirty="0"/>
              <a:t>members of the project team</a:t>
            </a:r>
            <a:r>
              <a:rPr lang="en-GB" sz="2800" dirty="0"/>
              <a:t>.</a:t>
            </a:r>
          </a:p>
          <a:p>
            <a:pPr marL="285750" indent="-285750" algn="ctr">
              <a:buFont typeface="Arial" panose="020B0604020202020204" pitchFamily="34" charset="0"/>
              <a:buChar char="•"/>
            </a:pPr>
            <a:r>
              <a:rPr lang="en-GB" sz="2800" b="1" dirty="0"/>
              <a:t>Above all, the PM must never allow senior management to be surprised!</a:t>
            </a:r>
          </a:p>
          <a:p>
            <a:pPr marL="285750" indent="-285750" algn="ctr">
              <a:buFont typeface="Arial" panose="020B0604020202020204" pitchFamily="34" charset="0"/>
              <a:buChar char="•"/>
            </a:pPr>
            <a:r>
              <a:rPr lang="en-GB" sz="2800" b="1" dirty="0"/>
              <a:t>“tweed coat management”</a:t>
            </a:r>
          </a:p>
        </p:txBody>
      </p:sp>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1261884"/>
          </a:xfrm>
          <a:prstGeom prst="rect">
            <a:avLst/>
          </a:prstGeom>
          <a:noFill/>
        </p:spPr>
        <p:txBody>
          <a:bodyPr wrap="square" rtlCol="0">
            <a:spAutoFit/>
          </a:bodyPr>
          <a:lstStyle/>
          <a:p>
            <a:pPr algn="ctr"/>
            <a:r>
              <a:rPr lang="en-GB" sz="2800" b="1" i="1" dirty="0"/>
              <a:t>PM Career Paths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9175120-11D8-5CD2-3AF5-76AE78F4F810}"/>
              </a:ext>
            </a:extLst>
          </p:cNvPr>
          <p:cNvPicPr>
            <a:picLocks noChangeAspect="1"/>
          </p:cNvPicPr>
          <p:nvPr/>
        </p:nvPicPr>
        <p:blipFill rotWithShape="1">
          <a:blip r:embed="rId3"/>
          <a:srcRect l="58438" t="22714" r="6104" b="30926"/>
          <a:stretch/>
        </p:blipFill>
        <p:spPr>
          <a:xfrm>
            <a:off x="678382" y="2487858"/>
            <a:ext cx="10541001" cy="3179397"/>
          </a:xfrm>
          <a:prstGeom prst="rect">
            <a:avLst/>
          </a:prstGeom>
        </p:spPr>
      </p:pic>
    </p:spTree>
    <p:extLst>
      <p:ext uri="{BB962C8B-B14F-4D97-AF65-F5344CB8AC3E}">
        <p14:creationId xmlns:p14="http://schemas.microsoft.com/office/powerpoint/2010/main" val="3030292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847207"/>
          </a:xfrm>
          <a:prstGeom prst="rect">
            <a:avLst/>
          </a:prstGeom>
          <a:noFill/>
        </p:spPr>
        <p:txBody>
          <a:bodyPr wrap="square" rtlCol="0">
            <a:spAutoFit/>
          </a:bodyPr>
          <a:lstStyle/>
          <a:p>
            <a:r>
              <a:rPr lang="en-GB" sz="2800" b="1" i="1" dirty="0"/>
              <a:t>PM Career Paths</a:t>
            </a:r>
          </a:p>
          <a:p>
            <a:endParaRPr lang="en-GB" sz="2800" b="1" i="1" dirty="0"/>
          </a:p>
          <a:p>
            <a:r>
              <a:rPr lang="en-GB" sz="2800" dirty="0"/>
              <a:t>The career path of a PM often starts with participation in small projects, and later in larger projects, until the person is given command over small and then larger projects.</a:t>
            </a:r>
          </a:p>
          <a:p>
            <a:r>
              <a:rPr lang="en-GB" sz="2800" dirty="0"/>
              <a:t>Experience as a PM is seen as a mandatory or desirable step on the way up the corporate ladder. </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54669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785652"/>
          </a:xfrm>
          <a:prstGeom prst="rect">
            <a:avLst/>
          </a:prstGeom>
          <a:noFill/>
        </p:spPr>
        <p:txBody>
          <a:bodyPr wrap="square" rtlCol="0">
            <a:spAutoFit/>
          </a:bodyPr>
          <a:lstStyle/>
          <a:p>
            <a:r>
              <a:rPr lang="en-GB" sz="2800" b="1" i="1" dirty="0"/>
              <a:t>PM Career Paths</a:t>
            </a:r>
          </a:p>
          <a:p>
            <a:endParaRPr lang="en-GB" sz="2800" b="1" i="1" dirty="0"/>
          </a:p>
          <a:p>
            <a:r>
              <a:rPr lang="en-GB" sz="2800" dirty="0"/>
              <a:t>The capability of a PM to meet the demands of senior management positions is evidenced by the PM’s ability to achieve the project’s goals without the need for </a:t>
            </a:r>
            <a:r>
              <a:rPr lang="en-GB" sz="2800" i="1" dirty="0"/>
              <a:t>de jure </a:t>
            </a:r>
            <a:r>
              <a:rPr lang="en-GB" sz="2800" dirty="0"/>
              <a:t>authority while operating in an environment typified by uncertainty, if not chaos.</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50487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770537"/>
          </a:xfrm>
          <a:prstGeom prst="rect">
            <a:avLst/>
          </a:prstGeom>
          <a:noFill/>
        </p:spPr>
        <p:txBody>
          <a:bodyPr wrap="square" rtlCol="0">
            <a:spAutoFit/>
          </a:bodyPr>
          <a:lstStyle/>
          <a:p>
            <a:r>
              <a:rPr lang="en-GB" sz="3200" dirty="0"/>
              <a:t>3.2 SPECIAL DEMANDS ON THE PROJECT MANAGER</a:t>
            </a:r>
          </a:p>
          <a:p>
            <a:endParaRPr lang="en-GB" sz="2800" b="1" i="1" dirty="0"/>
          </a:p>
          <a:p>
            <a:r>
              <a:rPr lang="en-GB" sz="2800" b="1" i="1" dirty="0"/>
              <a:t>Acquiring Adequate Resources </a:t>
            </a:r>
          </a:p>
          <a:p>
            <a:endParaRPr lang="en-GB" sz="2800" b="1" i="1" dirty="0"/>
          </a:p>
          <a:p>
            <a:r>
              <a:rPr lang="en-GB" sz="2800" dirty="0"/>
              <a:t>Many details of resource purchase and usage are deferred until the project manager knows specifically what resources will be required and when.</a:t>
            </a:r>
          </a:p>
          <a:p>
            <a:r>
              <a:rPr lang="en-GB" sz="2800" dirty="0"/>
              <a:t>Another issue may complicate the problem of resource acquisition for the PM. </a:t>
            </a:r>
            <a:r>
              <a:rPr lang="en-GB" sz="2400" dirty="0"/>
              <a:t>	</a:t>
            </a:r>
          </a:p>
          <a:p>
            <a:r>
              <a:rPr lang="en-US" sz="2400" dirty="0">
                <a:solidFill>
                  <a:srgbClr val="2D3956"/>
                </a:solidFill>
                <a:latin typeface="Times New Roman" panose="02020603050405020304" pitchFamily="18" charset="0"/>
                <a:cs typeface="Times New Roman" panose="02020603050405020304" pitchFamily="18" charset="0"/>
              </a:rPr>
              <a:t>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739741"/>
            <a:ext cx="10541001" cy="4708981"/>
          </a:xfrm>
          <a:prstGeom prst="rect">
            <a:avLst/>
          </a:prstGeom>
          <a:noFill/>
        </p:spPr>
        <p:txBody>
          <a:bodyPr wrap="square" rtlCol="0">
            <a:spAutoFit/>
          </a:bodyPr>
          <a:lstStyle/>
          <a:p>
            <a:r>
              <a:rPr lang="en-GB" sz="2800" dirty="0"/>
              <a:t>3.2 SPECIAL DEMANDS ON THE PROJECT MANAGER</a:t>
            </a:r>
          </a:p>
          <a:p>
            <a:r>
              <a:rPr lang="en-GB" sz="2800" b="1" i="1" dirty="0"/>
              <a:t>Acquiring Adequate Resources</a:t>
            </a:r>
          </a:p>
          <a:p>
            <a:r>
              <a:rPr lang="en-GB" sz="2800" b="1" i="1" dirty="0"/>
              <a:t> </a:t>
            </a:r>
            <a:r>
              <a:rPr lang="en-GB" sz="2800" dirty="0"/>
              <a:t>Project and functional managers alike perceive the availability of resources to be strictly limited and thus a strict “win-lose” proposition. Under these conditions, the “winners” may be those managers who have solid political connections with top management. Often, there are times in the life of any project when success or survival may depend on the PM’s “friendship” with a champion or “sponsor” high in the parent organization</a:t>
            </a:r>
          </a:p>
          <a:p>
            <a:endParaRPr lang="en-GB" sz="1600" b="1" dirty="0"/>
          </a:p>
          <a:p>
            <a:endParaRPr lang="en-GB" sz="1600" b="1" dirty="0"/>
          </a:p>
          <a:p>
            <a:endParaRPr lang="en-GB" sz="16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4524315"/>
          </a:xfrm>
          <a:prstGeom prst="rect">
            <a:avLst/>
          </a:prstGeom>
          <a:noFill/>
        </p:spPr>
        <p:txBody>
          <a:bodyPr wrap="square" rtlCol="0">
            <a:spAutoFit/>
          </a:bodyPr>
          <a:lstStyle/>
          <a:p>
            <a:r>
              <a:rPr lang="en-GB" sz="2800" dirty="0"/>
              <a:t>3.2 SPECIAL DEMANDS ON THE PROJECT MANAGER</a:t>
            </a:r>
          </a:p>
          <a:p>
            <a:endParaRPr lang="en-GB" sz="2800" b="1" i="1" dirty="0"/>
          </a:p>
          <a:p>
            <a:r>
              <a:rPr lang="en-GB" sz="2800" b="1" i="1" dirty="0"/>
              <a:t>Acquiring and Motivating Personnel</a:t>
            </a:r>
          </a:p>
          <a:p>
            <a:r>
              <a:rPr lang="en-GB" sz="2800" dirty="0"/>
              <a:t>A major problem for the PM is the fact that most of the people needed for a project must be “borrowed.”</a:t>
            </a:r>
          </a:p>
          <a:p>
            <a:r>
              <a:rPr lang="en-GB" sz="2800" dirty="0"/>
              <a:t>The functional manager may thus be a bit jealous or suspicious of the PM, a person who may have little interest in the routine work of the functional area.</a:t>
            </a:r>
          </a:p>
          <a:p>
            <a:r>
              <a:rPr lang="en-GB" sz="2800" dirty="0"/>
              <a:t>	</a:t>
            </a:r>
          </a:p>
          <a:p>
            <a:endParaRPr lang="en-GB" dirty="0"/>
          </a:p>
          <a:p>
            <a:pPr algn="ctr"/>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3539430"/>
          </a:xfrm>
          <a:prstGeom prst="rect">
            <a:avLst/>
          </a:prstGeom>
          <a:noFill/>
        </p:spPr>
        <p:txBody>
          <a:bodyPr wrap="square" rtlCol="0">
            <a:spAutoFit/>
          </a:bodyPr>
          <a:lstStyle/>
          <a:p>
            <a:r>
              <a:rPr lang="en-GB" sz="2800" dirty="0"/>
              <a:t>3.2 SPECIAL DEMANDS ON THE PROJECT MANAGER</a:t>
            </a:r>
          </a:p>
          <a:p>
            <a:endParaRPr lang="en-GB" sz="2800" dirty="0"/>
          </a:p>
          <a:p>
            <a:r>
              <a:rPr lang="en-GB" sz="2800" b="1" i="1" dirty="0"/>
              <a:t>Acquiring and Motivating Personnel</a:t>
            </a:r>
          </a:p>
          <a:p>
            <a:endParaRPr lang="en-GB" sz="2800" b="1" i="1" dirty="0"/>
          </a:p>
          <a:p>
            <a:r>
              <a:rPr lang="en-GB" sz="2800" dirty="0"/>
              <a:t>It has long been assumed that in order to ensure creativity, professionals require minimal supervision, maximum freedom, and little control.</a:t>
            </a:r>
          </a:p>
          <a:p>
            <a:endParaRPr lang="en-GB" sz="2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523220"/>
          </a:xfrm>
          <a:prstGeom prst="rect">
            <a:avLst/>
          </a:prstGeom>
          <a:noFill/>
        </p:spPr>
        <p:txBody>
          <a:bodyPr wrap="square" rtlCol="0">
            <a:spAutoFit/>
          </a:bodyPr>
          <a:lstStyle/>
          <a:p>
            <a:endParaRPr lang="en-GB" sz="2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75D4A638-EB4B-5E87-8F95-677341647A18}"/>
              </a:ext>
            </a:extLst>
          </p:cNvPr>
          <p:cNvPicPr>
            <a:picLocks noChangeAspect="1"/>
          </p:cNvPicPr>
          <p:nvPr/>
        </p:nvPicPr>
        <p:blipFill rotWithShape="1">
          <a:blip r:embed="rId3"/>
          <a:srcRect l="58437" t="28940" r="3438" b="35370"/>
          <a:stretch/>
        </p:blipFill>
        <p:spPr>
          <a:xfrm>
            <a:off x="739707" y="1685494"/>
            <a:ext cx="10334693" cy="4045883"/>
          </a:xfrm>
          <a:prstGeom prst="rect">
            <a:avLst/>
          </a:prstGeom>
        </p:spPr>
      </p:pic>
    </p:spTree>
    <p:extLst>
      <p:ext uri="{BB962C8B-B14F-4D97-AF65-F5344CB8AC3E}">
        <p14:creationId xmlns:p14="http://schemas.microsoft.com/office/powerpoint/2010/main" val="3957034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a:t>3.2 SPECIAL DEMANDS ON THE PROJECT MANAGER</a:t>
            </a:r>
          </a:p>
          <a:p>
            <a:r>
              <a:rPr lang="en-GB" sz="1800" b="1" i="1"/>
              <a:t>Acquiring and Motivating Personnel</a:t>
            </a:r>
          </a:p>
          <a:p>
            <a:r>
              <a:rPr lang="en-GB" sz="1800"/>
              <a:t>The most effective team members have some common characteristics:</a:t>
            </a:r>
          </a:p>
          <a:p>
            <a:r>
              <a:rPr lang="en-GB" sz="1800"/>
              <a:t>1. High-quality technical skills</a:t>
            </a:r>
          </a:p>
          <a:p>
            <a:r>
              <a:rPr lang="en-GB" sz="1800"/>
              <a:t>2. Political sensitivity </a:t>
            </a:r>
          </a:p>
          <a:p>
            <a:r>
              <a:rPr lang="en-GB" sz="1800"/>
              <a:t>3. Strong problem orientation</a:t>
            </a:r>
          </a:p>
          <a:p>
            <a:r>
              <a:rPr lang="en-GB" sz="1800"/>
              <a:t>4. Strong goal orientation                         5. High self-esteem</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3816429"/>
          </a:xfrm>
          <a:prstGeom prst="rect">
            <a:avLst/>
          </a:prstGeom>
          <a:noFill/>
        </p:spPr>
        <p:txBody>
          <a:bodyPr wrap="square" rtlCol="0">
            <a:spAutoFit/>
          </a:bodyPr>
          <a:lstStyle/>
          <a:p>
            <a:r>
              <a:rPr lang="en-GB" sz="2800" dirty="0"/>
              <a:t>3.2 SPECIAL DEMANDS ON THE PROJECT MANAGER</a:t>
            </a:r>
          </a:p>
          <a:p>
            <a:endParaRPr lang="en-GB" sz="2800" dirty="0"/>
          </a:p>
          <a:p>
            <a:r>
              <a:rPr lang="en-GB" sz="2800" b="1" i="1" dirty="0"/>
              <a:t>Acquiring and Motivating Personnel</a:t>
            </a:r>
          </a:p>
          <a:p>
            <a:r>
              <a:rPr lang="en-GB" sz="2800" dirty="0"/>
              <a:t>The most effective team members have some common characteristics:</a:t>
            </a:r>
          </a:p>
          <a:p>
            <a:r>
              <a:rPr lang="en-GB" sz="2800" dirty="0"/>
              <a:t>1. High-quality technical skills</a:t>
            </a:r>
          </a:p>
          <a:p>
            <a:r>
              <a:rPr lang="en-GB" sz="2800" dirty="0"/>
              <a:t>2. Political sensitivity </a:t>
            </a:r>
          </a:p>
          <a:p>
            <a:r>
              <a:rPr lang="en-GB" sz="2800" dirty="0"/>
              <a:t>3. Strong problem orientation</a:t>
            </a:r>
          </a:p>
          <a:p>
            <a:r>
              <a:rPr lang="en-GB" sz="2800" dirty="0"/>
              <a:t>4. Strong goal orientation                         5. High self-esteem</a:t>
            </a:r>
            <a:endParaRPr lang="en-US" sz="28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4955203"/>
          </a:xfrm>
          <a:prstGeom prst="rect">
            <a:avLst/>
          </a:prstGeom>
          <a:noFill/>
        </p:spPr>
        <p:txBody>
          <a:bodyPr wrap="square" rtlCol="0">
            <a:spAutoFit/>
          </a:bodyPr>
          <a:lstStyle/>
          <a:p>
            <a:r>
              <a:rPr lang="en-GB" sz="3600" dirty="0"/>
              <a:t>3.2 SPECIAL DEMANDS ON THE PROJECT MANAGER</a:t>
            </a:r>
          </a:p>
          <a:p>
            <a:endParaRPr lang="en-GB" sz="2800" b="1" i="1" dirty="0"/>
          </a:p>
          <a:p>
            <a:r>
              <a:rPr lang="en-GB" sz="2800" b="1" i="1" dirty="0"/>
              <a:t>Failure and the Risk and Fear of Failure</a:t>
            </a:r>
          </a:p>
          <a:p>
            <a:r>
              <a:rPr lang="en-GB" sz="2800" dirty="0"/>
              <a:t>Maintaining a balanced, positive outlook among team members is a delicate job. Setting budgets and schedules with sufficient slack but not sufficient to arouse suspicion in cost and time-conscious senior management, is also a delicate job.</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0019" y="1856916"/>
            <a:ext cx="10541001" cy="2616101"/>
          </a:xfrm>
          <a:prstGeom prst="rect">
            <a:avLst/>
          </a:prstGeom>
          <a:noFill/>
        </p:spPr>
        <p:txBody>
          <a:bodyPr wrap="square" rtlCol="0">
            <a:spAutoFit/>
          </a:bodyPr>
          <a:lstStyle/>
          <a:p>
            <a:r>
              <a:rPr lang="en-GB" sz="3200" dirty="0"/>
              <a:t>3.2 SPECIAL DEMANDS ON THE PROJECT MANAGER</a:t>
            </a:r>
          </a:p>
          <a:p>
            <a:endParaRPr lang="en-GB" sz="2400" b="1" i="1" dirty="0"/>
          </a:p>
          <a:p>
            <a:r>
              <a:rPr lang="en-GB" sz="2400" b="1" i="1" dirty="0"/>
              <a:t>Breadth of Communication </a:t>
            </a:r>
          </a:p>
          <a:p>
            <a:r>
              <a:rPr lang="en-GB" sz="2400" dirty="0"/>
              <a:t>Most of the PM’s time is spent communicating with the many groups interested in the project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7C64EB26-B6E8-6C15-4698-A5D044732234}"/>
              </a:ext>
            </a:extLst>
          </p:cNvPr>
          <p:cNvPicPr>
            <a:picLocks noChangeAspect="1"/>
          </p:cNvPicPr>
          <p:nvPr/>
        </p:nvPicPr>
        <p:blipFill rotWithShape="1">
          <a:blip r:embed="rId3"/>
          <a:srcRect l="59688" t="22048" r="7554" b="43333"/>
          <a:stretch/>
        </p:blipFill>
        <p:spPr>
          <a:xfrm>
            <a:off x="4025900" y="3630804"/>
            <a:ext cx="4667020" cy="2374144"/>
          </a:xfrm>
          <a:prstGeom prst="rect">
            <a:avLst/>
          </a:prstGeom>
        </p:spPr>
      </p:pic>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2521"/>
            <a:ext cx="10541001" cy="1938992"/>
          </a:xfrm>
          <a:prstGeom prst="rect">
            <a:avLst/>
          </a:prstGeom>
          <a:noFill/>
        </p:spPr>
        <p:txBody>
          <a:bodyPr wrap="square" rtlCol="0">
            <a:spAutoFit/>
          </a:bodyPr>
          <a:lstStyle/>
          <a:p>
            <a:r>
              <a:rPr lang="en-GB" sz="3600" dirty="0"/>
              <a:t>3.2 SPECIAL DEMANDS ON THE PROJECT MANAGER</a:t>
            </a:r>
          </a:p>
          <a:p>
            <a:r>
              <a:rPr lang="en-GB" sz="2800" b="1" i="1" dirty="0"/>
              <a:t>Negotiation</a:t>
            </a:r>
          </a:p>
          <a:p>
            <a:r>
              <a:rPr lang="en-GB" sz="2800" dirty="0"/>
              <a:t>The project manager must be a highly skilled negotiator. There is almost no aspect of the PM’s job that does not depend directly on this skill.</a:t>
            </a:r>
            <a:endParaRPr lang="en-GB" sz="2800" b="1" i="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A0FE1A3A-854E-13BE-E9D1-58063B41DF2A}"/>
              </a:ext>
            </a:extLst>
          </p:cNvPr>
          <p:cNvPicPr>
            <a:picLocks noChangeAspect="1"/>
          </p:cNvPicPr>
          <p:nvPr/>
        </p:nvPicPr>
        <p:blipFill rotWithShape="1">
          <a:blip r:embed="rId3"/>
          <a:srcRect l="57604" t="24577" r="2552" b="44629"/>
          <a:stretch/>
        </p:blipFill>
        <p:spPr>
          <a:xfrm>
            <a:off x="2771787" y="3781513"/>
            <a:ext cx="6648425" cy="2111806"/>
          </a:xfrm>
          <a:prstGeom prst="rect">
            <a:avLst/>
          </a:prstGeom>
        </p:spPr>
      </p:pic>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9260" y="1752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001095"/>
          </a:xfrm>
          <a:prstGeom prst="rect">
            <a:avLst/>
          </a:prstGeom>
          <a:noFill/>
        </p:spPr>
        <p:txBody>
          <a:bodyPr wrap="square" rtlCol="0">
            <a:spAutoFit/>
          </a:bodyPr>
          <a:lstStyle/>
          <a:p>
            <a:r>
              <a:rPr lang="en-GB" sz="3200" dirty="0"/>
              <a:t>3.2 SPECIAL DEMANDS ON THE PROJECT MANAGER</a:t>
            </a:r>
          </a:p>
          <a:p>
            <a:endParaRPr lang="en-GB" sz="2400" b="1" i="1" dirty="0"/>
          </a:p>
          <a:p>
            <a:r>
              <a:rPr lang="en-GB" sz="2400" b="1" i="1" dirty="0"/>
              <a:t>Dealing with Obstacles</a:t>
            </a:r>
          </a:p>
          <a:p>
            <a:endParaRPr lang="en-GB" sz="2400" b="1" i="1" dirty="0"/>
          </a:p>
          <a:p>
            <a:r>
              <a:rPr lang="en-GB" sz="2400" dirty="0"/>
              <a:t>From the beginning of the project to its termination, crises appear without warning. The better the planning, the fewer the crises, but no amount of planning can take account of the myriad of changes that can and do occur in the project’s environment.</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712925"/>
            <a:ext cx="10541001" cy="1969770"/>
          </a:xfrm>
          <a:prstGeom prst="rect">
            <a:avLst/>
          </a:prstGeom>
          <a:noFill/>
        </p:spPr>
        <p:txBody>
          <a:bodyPr wrap="square" rtlCol="0">
            <a:spAutoFit/>
          </a:bodyPr>
          <a:lstStyle/>
          <a:p>
            <a:r>
              <a:rPr lang="en-GB" sz="3200" dirty="0"/>
              <a:t>3.2 SPECIAL DEMANDS ON THE PROJECT MANAGER</a:t>
            </a:r>
          </a:p>
          <a:p>
            <a:r>
              <a:rPr lang="en-GB" sz="2400" b="1" i="1" dirty="0"/>
              <a:t>Making Project Goal Trade-offs</a:t>
            </a:r>
          </a:p>
          <a:p>
            <a:r>
              <a:rPr lang="en-GB" sz="2400" dirty="0"/>
              <a:t>The PM must make trade-offs between the project goals of cost, time, and performance and, of course, the ancillary goals.</a:t>
            </a:r>
          </a:p>
          <a:p>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86E36BA-1E41-A860-D76D-E350BB1A3704}"/>
              </a:ext>
            </a:extLst>
          </p:cNvPr>
          <p:cNvPicPr>
            <a:picLocks noChangeAspect="1"/>
          </p:cNvPicPr>
          <p:nvPr/>
        </p:nvPicPr>
        <p:blipFill>
          <a:blip r:embed="rId3"/>
          <a:stretch>
            <a:fillRect/>
          </a:stretch>
        </p:blipFill>
        <p:spPr>
          <a:xfrm>
            <a:off x="2479674" y="3429000"/>
            <a:ext cx="6232525" cy="2517762"/>
          </a:xfrm>
          <a:prstGeom prst="rect">
            <a:avLst/>
          </a:prstGeom>
        </p:spPr>
      </p:pic>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27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8389" y="1957278"/>
            <a:ext cx="10396281" cy="2954655"/>
          </a:xfrm>
          <a:prstGeom prst="rect">
            <a:avLst/>
          </a:prstGeom>
          <a:noFill/>
        </p:spPr>
        <p:txBody>
          <a:bodyPr wrap="square" rtlCol="0">
            <a:spAutoFit/>
          </a:bodyPr>
          <a:lstStyle/>
          <a:p>
            <a:r>
              <a:rPr lang="en-GB" sz="2800" dirty="0"/>
              <a:t>3.3 SELECTING THE PROJECT MANAGER</a:t>
            </a:r>
          </a:p>
          <a:p>
            <a:r>
              <a:rPr lang="en-GB" sz="2800" dirty="0"/>
              <a:t> </a:t>
            </a:r>
          </a:p>
          <a:p>
            <a:r>
              <a:rPr lang="en-GB" sz="2800" dirty="0"/>
              <a:t>Selection of the project manager is one of the two or three most important decisions concerning the project. </a:t>
            </a:r>
          </a:p>
          <a:p>
            <a:r>
              <a:rPr lang="en-GB" sz="2800" dirty="0"/>
              <a:t>The following is a list of some of the most popular attributes, skills, and qualities that have been sought when selecting project managers:</a:t>
            </a:r>
          </a:p>
          <a:p>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7474F6F-1BAC-F7C7-6565-00BFE865A9EB}"/>
              </a:ext>
            </a:extLst>
          </p:cNvPr>
          <p:cNvSpPr txBox="1"/>
          <p:nvPr/>
        </p:nvSpPr>
        <p:spPr>
          <a:xfrm>
            <a:off x="825499" y="1712925"/>
            <a:ext cx="10396281" cy="4678204"/>
          </a:xfrm>
          <a:prstGeom prst="rect">
            <a:avLst/>
          </a:prstGeom>
          <a:noFill/>
        </p:spPr>
        <p:txBody>
          <a:bodyPr wrap="square" rtlCol="0">
            <a:spAutoFit/>
          </a:bodyPr>
          <a:lstStyle/>
          <a:p>
            <a:r>
              <a:rPr lang="en-GB" sz="2800" dirty="0"/>
              <a:t>The following is a list of some of the most popular attributes, skills, and qualities that have been sought when selecting project managers:</a:t>
            </a:r>
          </a:p>
          <a:p>
            <a:r>
              <a:rPr lang="en-GB" sz="2800" dirty="0"/>
              <a:t>	• A strong technical background</a:t>
            </a:r>
          </a:p>
          <a:p>
            <a:r>
              <a:rPr lang="en-GB" sz="2800" dirty="0"/>
              <a:t>	• A hard-nosed manager</a:t>
            </a:r>
          </a:p>
          <a:p>
            <a:r>
              <a:rPr lang="en-GB" sz="2800" dirty="0"/>
              <a:t>	• A mature individual</a:t>
            </a:r>
          </a:p>
          <a:p>
            <a:r>
              <a:rPr lang="en-GB" sz="2800" dirty="0"/>
              <a:t>	• Someone who is currently available</a:t>
            </a:r>
          </a:p>
          <a:p>
            <a:r>
              <a:rPr lang="en-GB" sz="2800" dirty="0"/>
              <a:t>	• Someone on good terms with senior executives</a:t>
            </a:r>
          </a:p>
          <a:p>
            <a:r>
              <a:rPr lang="en-GB" sz="2800" dirty="0"/>
              <a:t>	• A person who can keep the project team happy</a:t>
            </a:r>
          </a:p>
          <a:p>
            <a:r>
              <a:rPr lang="en-GB" sz="2800" dirty="0"/>
              <a:t>	• One who has worked in several different departments</a:t>
            </a:r>
          </a:p>
          <a:p>
            <a:r>
              <a:rPr lang="en-GB" sz="2800" dirty="0"/>
              <a:t>	• A person who can walk on (or part) the waters</a:t>
            </a:r>
            <a:endParaRPr lang="en-GB" sz="2800" b="1" dirty="0"/>
          </a:p>
          <a:p>
            <a:endParaRPr lang="en-GB" sz="1800" b="1" dirty="0"/>
          </a:p>
        </p:txBody>
      </p:sp>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8DF5016-04E3-8660-0AEA-2E36DEF7FA4E}"/>
              </a:ext>
            </a:extLst>
          </p:cNvPr>
          <p:cNvSpPr txBox="1"/>
          <p:nvPr/>
        </p:nvSpPr>
        <p:spPr>
          <a:xfrm>
            <a:off x="928389" y="1957278"/>
            <a:ext cx="10396281" cy="4247317"/>
          </a:xfrm>
          <a:prstGeom prst="rect">
            <a:avLst/>
          </a:prstGeom>
          <a:noFill/>
        </p:spPr>
        <p:txBody>
          <a:bodyPr wrap="square" rtlCol="0">
            <a:spAutoFit/>
          </a:bodyPr>
          <a:lstStyle/>
          <a:p>
            <a:r>
              <a:rPr lang="en-GB" sz="3200" dirty="0"/>
              <a:t>3.3 SELECTING THE PROJECT MANAGER </a:t>
            </a:r>
          </a:p>
          <a:p>
            <a:endParaRPr lang="en-GB" sz="2400" dirty="0"/>
          </a:p>
          <a:p>
            <a:endParaRPr lang="en-GB" sz="2400" dirty="0"/>
          </a:p>
          <a:p>
            <a:r>
              <a:rPr lang="en-GB" sz="2400" dirty="0"/>
              <a:t>Above all, the best PM is </a:t>
            </a:r>
            <a:r>
              <a:rPr lang="en-GB" sz="2400" i="1" dirty="0"/>
              <a:t>the one who can get the job done! </a:t>
            </a:r>
            <a:r>
              <a:rPr lang="en-GB" sz="2400" dirty="0"/>
              <a:t>What is rare is the individual whose focus is on the completion of a difficult job, a “</a:t>
            </a:r>
            <a:r>
              <a:rPr lang="en-GB" sz="2400" i="1" dirty="0"/>
              <a:t>closer.” </a:t>
            </a:r>
            <a:r>
              <a:rPr lang="en-GB" sz="2400" dirty="0"/>
              <a:t>Of all the characteristics desirable in a PM, this </a:t>
            </a:r>
            <a:r>
              <a:rPr lang="en-GB" sz="2400" i="1" u="sng" dirty="0"/>
              <a:t>drive to complete the task </a:t>
            </a:r>
            <a:r>
              <a:rPr lang="en-GB" sz="2400" dirty="0"/>
              <a:t>is the most important.</a:t>
            </a:r>
          </a:p>
          <a:p>
            <a:endParaRPr lang="en-GB" sz="2400" dirty="0"/>
          </a:p>
          <a:p>
            <a:endParaRPr lang="en-GB" sz="2400" dirty="0"/>
          </a:p>
          <a:p>
            <a:endParaRPr lang="en-GB" sz="2800" b="1" dirty="0"/>
          </a:p>
          <a:p>
            <a:endParaRPr lang="en-GB" sz="1800" b="1" dirty="0"/>
          </a:p>
        </p:txBody>
      </p:sp>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9119241-21BB-292F-7597-300826875298}"/>
              </a:ext>
            </a:extLst>
          </p:cNvPr>
          <p:cNvSpPr txBox="1"/>
          <p:nvPr/>
        </p:nvSpPr>
        <p:spPr>
          <a:xfrm>
            <a:off x="928389" y="1957278"/>
            <a:ext cx="10396281" cy="5232202"/>
          </a:xfrm>
          <a:prstGeom prst="rect">
            <a:avLst/>
          </a:prstGeom>
          <a:noFill/>
        </p:spPr>
        <p:txBody>
          <a:bodyPr wrap="square" rtlCol="0">
            <a:spAutoFit/>
          </a:bodyPr>
          <a:lstStyle/>
          <a:p>
            <a:r>
              <a:rPr lang="en-GB" sz="3600" dirty="0"/>
              <a:t>3.3 SELECTING THE PROJECT MANAGER </a:t>
            </a:r>
          </a:p>
          <a:p>
            <a:endParaRPr lang="en-GB" sz="2800" b="1" i="1" dirty="0"/>
          </a:p>
          <a:p>
            <a:r>
              <a:rPr lang="en-GB" sz="2800" b="1" i="1" dirty="0"/>
              <a:t>Credibility</a:t>
            </a:r>
          </a:p>
          <a:p>
            <a:r>
              <a:rPr lang="en-GB" sz="2800" i="1" u="sng" dirty="0"/>
              <a:t>Technical credibility. </a:t>
            </a:r>
            <a:r>
              <a:rPr lang="en-GB" sz="2800" dirty="0"/>
              <a:t>The PM must be perceived by the client, senior executives, the functional departments, and the project team as possessing sufficient technical knowledge to direct the project.</a:t>
            </a:r>
          </a:p>
          <a:p>
            <a:r>
              <a:rPr lang="en-GB" sz="2800" i="1" u="sng" dirty="0"/>
              <a:t>Administrative credibility</a:t>
            </a:r>
            <a:r>
              <a:rPr lang="en-GB" sz="2800" dirty="0"/>
              <a:t>. The PM has several key administrative responsibilities that must be performed with apparently effortless skill.</a:t>
            </a:r>
            <a:endParaRPr lang="en-GB" sz="2800" b="1" i="1" dirty="0"/>
          </a:p>
          <a:p>
            <a:endParaRPr lang="en-GB" sz="2800" b="1" dirty="0"/>
          </a:p>
          <a:p>
            <a:endParaRPr lang="en-GB" sz="2800" b="1" dirty="0"/>
          </a:p>
          <a:p>
            <a:endParaRPr lang="en-GB" sz="1800" b="1" dirty="0"/>
          </a:p>
        </p:txBody>
      </p:sp>
    </p:spTree>
    <p:extLst>
      <p:ext uri="{BB962C8B-B14F-4D97-AF65-F5344CB8AC3E}">
        <p14:creationId xmlns:p14="http://schemas.microsoft.com/office/powerpoint/2010/main" val="3470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2.6 COMMENTS ON THE INFORMATION BASE FOR SELECTION</a:t>
            </a:r>
          </a:p>
          <a:p>
            <a:r>
              <a:rPr lang="en-GB"/>
              <a:t>Our bias in favor of weighted scoring models is quite clear and weighted scoring models can be simulated because both the scores and the weights are usually estimates.</a:t>
            </a:r>
          </a:p>
          <a:p>
            <a:r>
              <a:rPr lang="en-GB"/>
              <a:t>The use of any project selection model assumes that the decision-making procedure takes place in a reasonably rational organizational environment. </a:t>
            </a:r>
          </a:p>
          <a:p>
            <a:r>
              <a:rPr lang="en-GB"/>
              <a:t>Three special problems affecting the data used in project selection models are:</a:t>
            </a:r>
            <a:endParaRPr lang="en-GB" sz="2400"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9C31B01-50C2-4F67-8C56-FACBDD95CDA4}"/>
              </a:ext>
            </a:extLst>
          </p:cNvPr>
          <p:cNvSpPr txBox="1"/>
          <p:nvPr/>
        </p:nvSpPr>
        <p:spPr>
          <a:xfrm>
            <a:off x="762000" y="1772887"/>
            <a:ext cx="9902229" cy="3170099"/>
          </a:xfrm>
          <a:prstGeom prst="rect">
            <a:avLst/>
          </a:prstGeom>
          <a:noFill/>
        </p:spPr>
        <p:txBody>
          <a:bodyPr wrap="square" rtlCol="0">
            <a:spAutoFit/>
          </a:bodyPr>
          <a:lstStyle/>
          <a:p>
            <a:r>
              <a:rPr lang="en-GB" sz="4000" dirty="0"/>
              <a:t>3.3 SELECTING THE PROJECT MANAGER </a:t>
            </a:r>
          </a:p>
          <a:p>
            <a:endParaRPr lang="en-GB" sz="3200" b="1" i="1" dirty="0"/>
          </a:p>
          <a:p>
            <a:r>
              <a:rPr lang="en-GB" sz="3200" b="1" i="1" dirty="0"/>
              <a:t>Sensitivity</a:t>
            </a:r>
          </a:p>
          <a:p>
            <a:endParaRPr lang="en-GB" sz="3200" b="1" i="1" dirty="0"/>
          </a:p>
          <a:p>
            <a:r>
              <a:rPr lang="en-GB" sz="3200" dirty="0"/>
              <a:t>PM needs to sense interpersonal conflict on the project team or between team members and outsiders. </a:t>
            </a:r>
          </a:p>
        </p:txBody>
      </p:sp>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132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801033" y="544497"/>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07A8DC8-BD58-5F01-B297-C0E7CD8B8090}"/>
              </a:ext>
            </a:extLst>
          </p:cNvPr>
          <p:cNvSpPr txBox="1"/>
          <p:nvPr/>
        </p:nvSpPr>
        <p:spPr>
          <a:xfrm>
            <a:off x="785120" y="1782395"/>
            <a:ext cx="9902229" cy="3416320"/>
          </a:xfrm>
          <a:prstGeom prst="rect">
            <a:avLst/>
          </a:prstGeom>
          <a:noFill/>
        </p:spPr>
        <p:txBody>
          <a:bodyPr wrap="square" rtlCol="0">
            <a:spAutoFit/>
          </a:bodyPr>
          <a:lstStyle/>
          <a:p>
            <a:r>
              <a:rPr lang="en-GB" sz="2800" dirty="0"/>
              <a:t>3.3 SELECTING THE PROJECT MANAGER </a:t>
            </a:r>
          </a:p>
          <a:p>
            <a:endParaRPr lang="en-GB" sz="2000" b="1" i="1" dirty="0"/>
          </a:p>
          <a:p>
            <a:r>
              <a:rPr lang="en-GB" sz="2800" b="1" i="1" dirty="0"/>
              <a:t>Sensitivity</a:t>
            </a:r>
          </a:p>
          <a:p>
            <a:r>
              <a:rPr lang="en-GB" sz="2800" dirty="0"/>
              <a:t>Successful PMs are not conflict avoiders, they sense conflict early, then confront and deal with it before the conflict escalates into interdepartmental and intradepartmental warfare.</a:t>
            </a:r>
          </a:p>
          <a:p>
            <a:r>
              <a:rPr lang="en-GB" sz="2800" dirty="0"/>
              <a:t>The PM needs a sensitive set of technical sensors. It is common for competent and honest team members to try to hide their failures.</a:t>
            </a:r>
          </a:p>
        </p:txBody>
      </p:sp>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5615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C57599-4087-FF64-104C-ADF1AFAD2732}"/>
              </a:ext>
            </a:extLst>
          </p:cNvPr>
          <p:cNvSpPr txBox="1"/>
          <p:nvPr/>
        </p:nvSpPr>
        <p:spPr>
          <a:xfrm>
            <a:off x="865879" y="1630229"/>
            <a:ext cx="9902229" cy="3785652"/>
          </a:xfrm>
          <a:prstGeom prst="rect">
            <a:avLst/>
          </a:prstGeom>
          <a:noFill/>
        </p:spPr>
        <p:txBody>
          <a:bodyPr wrap="square" rtlCol="0">
            <a:spAutoFit/>
          </a:bodyPr>
          <a:lstStyle/>
          <a:p>
            <a:r>
              <a:rPr lang="en-GB" sz="3600" dirty="0"/>
              <a:t>3.3 SELECTING THE PROJECT MANAGER </a:t>
            </a:r>
          </a:p>
          <a:p>
            <a:endParaRPr lang="en-GB" sz="3600" dirty="0"/>
          </a:p>
          <a:p>
            <a:r>
              <a:rPr lang="en-GB" sz="2800" b="1" i="1" dirty="0"/>
              <a:t>Leadership, Ethics, and Management Style</a:t>
            </a:r>
          </a:p>
          <a:p>
            <a:endParaRPr lang="en-GB" sz="2800" b="1" i="1" dirty="0"/>
          </a:p>
          <a:p>
            <a:r>
              <a:rPr lang="en-GB" sz="2800" dirty="0"/>
              <a:t>Leadership has been defined (Tannenbaum et al., 1957) as “interpersonal influence, exercised in situations and directed through the communication process, toward the attainment of a specified goal or goals.”</a:t>
            </a:r>
          </a:p>
        </p:txBody>
      </p:sp>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9DC244-B2C6-7029-D95F-5B389A207C3B}"/>
              </a:ext>
            </a:extLst>
          </p:cNvPr>
          <p:cNvSpPr txBox="1"/>
          <p:nvPr/>
        </p:nvSpPr>
        <p:spPr>
          <a:xfrm>
            <a:off x="786727" y="1678186"/>
            <a:ext cx="9902229" cy="4647426"/>
          </a:xfrm>
          <a:prstGeom prst="rect">
            <a:avLst/>
          </a:prstGeom>
          <a:noFill/>
        </p:spPr>
        <p:txBody>
          <a:bodyPr wrap="square" rtlCol="0">
            <a:spAutoFit/>
          </a:bodyPr>
          <a:lstStyle/>
          <a:p>
            <a:r>
              <a:rPr lang="en-GB" sz="3200" dirty="0"/>
              <a:t>3.3 SELECTING THE PROJECT MANAGER </a:t>
            </a:r>
          </a:p>
          <a:p>
            <a:endParaRPr lang="en-GB" sz="2400" b="1" i="1" dirty="0"/>
          </a:p>
          <a:p>
            <a:r>
              <a:rPr lang="en-GB" sz="2400" b="1" i="1" dirty="0"/>
              <a:t>Leadership, Ethics, and Management Style</a:t>
            </a:r>
          </a:p>
          <a:p>
            <a:endParaRPr lang="en-GB" sz="2400" b="1" i="1" dirty="0"/>
          </a:p>
          <a:p>
            <a:r>
              <a:rPr lang="en-GB" sz="2400" dirty="0"/>
              <a:t>Another aspect of leadership is a strong sense of ethics. Nixon (1987) has identified some ethical missteps that are relatively common in business:</a:t>
            </a:r>
          </a:p>
          <a:p>
            <a:endParaRPr lang="en-GB" sz="2400" dirty="0"/>
          </a:p>
          <a:p>
            <a:r>
              <a:rPr lang="en-GB" sz="2400" dirty="0"/>
              <a:t>• “wired” bids and contracts (the winner has been predetermined)</a:t>
            </a:r>
          </a:p>
          <a:p>
            <a:r>
              <a:rPr lang="en-GB" sz="2400" dirty="0"/>
              <a:t>• “buy-in” (bidding low with the intent of cutting corners or forcing subsequent contract </a:t>
            </a:r>
          </a:p>
          <a:p>
            <a:r>
              <a:rPr lang="en-GB" sz="2400" dirty="0"/>
              <a:t>     changes)</a:t>
            </a:r>
          </a:p>
          <a:p>
            <a:endParaRPr lang="en-GB" sz="2400" dirty="0"/>
          </a:p>
        </p:txBody>
      </p:sp>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56916"/>
            <a:ext cx="10541001" cy="4278094"/>
          </a:xfrm>
          <a:prstGeom prst="rect">
            <a:avLst/>
          </a:prstGeom>
          <a:noFill/>
        </p:spPr>
        <p:txBody>
          <a:bodyPr wrap="square" rtlCol="0">
            <a:spAutoFit/>
          </a:bodyPr>
          <a:lstStyle/>
          <a:p>
            <a:r>
              <a:rPr lang="en-GB" sz="3200" dirty="0"/>
              <a:t>3.3 SELECTING THE PROJECT MANAGER </a:t>
            </a:r>
          </a:p>
          <a:p>
            <a:endParaRPr lang="en-GB" sz="2400" b="1" i="1" dirty="0"/>
          </a:p>
          <a:p>
            <a:r>
              <a:rPr lang="en-GB" sz="2400" b="1" i="1" dirty="0"/>
              <a:t>Leadership, Ethics, and Management Style</a:t>
            </a:r>
          </a:p>
          <a:p>
            <a:r>
              <a:rPr lang="en-GB" sz="2400" dirty="0"/>
              <a:t>• kickbacks</a:t>
            </a:r>
          </a:p>
          <a:p>
            <a:r>
              <a:rPr lang="en-GB" sz="2400" dirty="0"/>
              <a:t>• “covering” for team members (group cohesiveness)</a:t>
            </a:r>
          </a:p>
          <a:p>
            <a:r>
              <a:rPr lang="en-GB" sz="2400" dirty="0"/>
              <a:t>• taking “shortcuts” (to meet deadlines or budgets)</a:t>
            </a:r>
          </a:p>
          <a:p>
            <a:r>
              <a:rPr lang="en-GB" sz="2400" dirty="0"/>
              <a:t>• using marginal (substandard) materials</a:t>
            </a:r>
          </a:p>
          <a:p>
            <a:r>
              <a:rPr lang="en-GB" sz="2400" dirty="0"/>
              <a:t>• compromising on safety</a:t>
            </a:r>
          </a:p>
          <a:p>
            <a:r>
              <a:rPr lang="en-GB" sz="2400" dirty="0"/>
              <a:t>• violating standards</a:t>
            </a:r>
          </a:p>
          <a:p>
            <a:r>
              <a:rPr lang="en-GB" sz="2400" dirty="0"/>
              <a:t>• consultant (e.g., auditors) loyalties (to employer or to client or to public)</a:t>
            </a:r>
            <a:endParaRPr lang="en-GB" sz="2400" b="1" dirty="0"/>
          </a:p>
          <a:p>
            <a:endParaRPr lang="en-GB" sz="24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8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067E5BB5-F939-E6DB-E139-490EFE4A750D}"/>
              </a:ext>
            </a:extLst>
          </p:cNvPr>
          <p:cNvSpPr txBox="1"/>
          <p:nvPr/>
        </p:nvSpPr>
        <p:spPr>
          <a:xfrm>
            <a:off x="762000" y="1685710"/>
            <a:ext cx="10100441" cy="4524315"/>
          </a:xfrm>
          <a:prstGeom prst="rect">
            <a:avLst/>
          </a:prstGeom>
          <a:noFill/>
        </p:spPr>
        <p:txBody>
          <a:bodyPr wrap="square">
            <a:spAutoFit/>
          </a:bodyPr>
          <a:lstStyle/>
          <a:p>
            <a:r>
              <a:rPr lang="en-GB" sz="3600" dirty="0"/>
              <a:t>3.3 SELECTING THE PROJECT MANAGER </a:t>
            </a:r>
          </a:p>
          <a:p>
            <a:r>
              <a:rPr lang="en-GB" sz="2800" b="1" i="1" dirty="0"/>
              <a:t>Ability to Handle Stress</a:t>
            </a:r>
          </a:p>
          <a:p>
            <a:r>
              <a:rPr lang="en-GB" sz="2800" dirty="0"/>
              <a:t>There do appear to be four major causes of stress often associated with the management of projects:</a:t>
            </a:r>
          </a:p>
          <a:p>
            <a:r>
              <a:rPr lang="en-GB" sz="2800" dirty="0"/>
              <a:t>First, never develop a consistent set of procedures and techniques to manage their work. </a:t>
            </a:r>
          </a:p>
          <a:p>
            <a:r>
              <a:rPr lang="en-GB" sz="2800" i="1" dirty="0"/>
              <a:t>Second, </a:t>
            </a:r>
            <a:r>
              <a:rPr lang="en-GB" sz="2800" dirty="0"/>
              <a:t>having “too much on their plates.” </a:t>
            </a:r>
          </a:p>
          <a:p>
            <a:r>
              <a:rPr lang="en-GB" sz="2800" i="1" dirty="0"/>
              <a:t>Third, </a:t>
            </a:r>
            <a:r>
              <a:rPr lang="en-GB" sz="2800" dirty="0"/>
              <a:t>a high need to achieve that is consistently frustrated. </a:t>
            </a:r>
          </a:p>
          <a:p>
            <a:r>
              <a:rPr lang="en-GB" sz="2800" i="1" dirty="0"/>
              <a:t>Fourth, </a:t>
            </a:r>
            <a:r>
              <a:rPr lang="en-GB" sz="2800" dirty="0"/>
              <a:t>the parent organization is having a major change.</a:t>
            </a:r>
          </a:p>
          <a:p>
            <a:endParaRPr lang="en-GB" sz="2800" dirty="0"/>
          </a:p>
        </p:txBody>
      </p:sp>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2176F5D-0A7F-6982-2C17-BBCD2B2309DF}"/>
              </a:ext>
            </a:extLst>
          </p:cNvPr>
          <p:cNvSpPr txBox="1"/>
          <p:nvPr/>
        </p:nvSpPr>
        <p:spPr>
          <a:xfrm>
            <a:off x="962921" y="1856916"/>
            <a:ext cx="10185400" cy="4401205"/>
          </a:xfrm>
          <a:prstGeom prst="rect">
            <a:avLst/>
          </a:prstGeom>
          <a:noFill/>
        </p:spPr>
        <p:txBody>
          <a:bodyPr wrap="square">
            <a:spAutoFit/>
          </a:bodyPr>
          <a:lstStyle/>
          <a:p>
            <a:r>
              <a:rPr lang="en-GB" sz="2100" b="1" dirty="0"/>
              <a:t>Summary</a:t>
            </a:r>
            <a:br>
              <a:rPr lang="en-GB" sz="2100" dirty="0"/>
            </a:br>
            <a:endParaRPr lang="en-GB" sz="2100" dirty="0"/>
          </a:p>
          <a:p>
            <a:r>
              <a:rPr lang="en-GB" sz="2100" dirty="0"/>
              <a:t>This chapter addressed the subject of the PM. The PM’s role in the organization and responsibilities to both the organization and the project team were discussed first. Common PM career paths were also described. Next, the unique demands typically placed on project managers were detailed and the task of selecting the PM was addressed. </a:t>
            </a:r>
          </a:p>
          <a:p>
            <a:r>
              <a:rPr lang="en-GB" sz="2100" dirty="0"/>
              <a:t>The following specific points were made in the chapter. </a:t>
            </a:r>
          </a:p>
          <a:p>
            <a:r>
              <a:rPr lang="en-GB" sz="2100" dirty="0"/>
              <a:t>Two factors crucial to the success of the project are its support by top management and the existence of a problem orientation, rather than discipline orientation, within the team members. </a:t>
            </a:r>
          </a:p>
          <a:p>
            <a:r>
              <a:rPr lang="en-GB" sz="2100" dirty="0"/>
              <a:t>Compared to a functional manager, a PM is a generalist rather than a specialist, a synthesizer rather than an analyst, and a facilitator rather than a supervisor. </a:t>
            </a:r>
          </a:p>
          <a:p>
            <a:endParaRPr lang="en-GB" sz="2800" dirty="0"/>
          </a:p>
        </p:txBody>
      </p:sp>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4981393-30CD-C6B5-EF0C-606A2F9A0BE2}"/>
              </a:ext>
            </a:extLst>
          </p:cNvPr>
          <p:cNvSpPr txBox="1"/>
          <p:nvPr/>
        </p:nvSpPr>
        <p:spPr>
          <a:xfrm>
            <a:off x="991263" y="1712924"/>
            <a:ext cx="8505825" cy="4339650"/>
          </a:xfrm>
          <a:prstGeom prst="rect">
            <a:avLst/>
          </a:prstGeom>
          <a:noFill/>
        </p:spPr>
        <p:txBody>
          <a:bodyPr wrap="square" rtlCol="0">
            <a:spAutoFit/>
          </a:bodyPr>
          <a:lstStyle/>
          <a:p>
            <a:r>
              <a:rPr lang="en-GB" sz="2400" b="1" dirty="0"/>
              <a:t>Summary</a:t>
            </a:r>
          </a:p>
          <a:p>
            <a:endParaRPr lang="en-GB" b="1" dirty="0"/>
          </a:p>
          <a:p>
            <a:r>
              <a:rPr lang="en-GB" b="1" dirty="0"/>
              <a:t>The PM has responsibilities to the parent organization, the project itself, and the project team. The unique demands on a PM concern seven areas: </a:t>
            </a:r>
          </a:p>
          <a:p>
            <a:r>
              <a:rPr lang="en-GB" b="1" dirty="0"/>
              <a:t>	• Acquiring adequate physical resources </a:t>
            </a:r>
          </a:p>
          <a:p>
            <a:r>
              <a:rPr lang="en-GB" b="1" dirty="0"/>
              <a:t>	• Acquiring and motivating personnel </a:t>
            </a:r>
          </a:p>
          <a:p>
            <a:r>
              <a:rPr lang="en-GB" b="1" dirty="0"/>
              <a:t>	• Dealing with obstacles </a:t>
            </a:r>
          </a:p>
          <a:p>
            <a:r>
              <a:rPr lang="en-GB" b="1" dirty="0"/>
              <a:t>	• Making goal trade-offs </a:t>
            </a:r>
          </a:p>
          <a:p>
            <a:r>
              <a:rPr lang="en-GB" b="1" dirty="0"/>
              <a:t>	• Maintaining a balanced outlook in the team </a:t>
            </a:r>
          </a:p>
          <a:p>
            <a:r>
              <a:rPr lang="en-GB" b="1" dirty="0"/>
              <a:t>	• Communicating with all parties </a:t>
            </a:r>
          </a:p>
          <a:p>
            <a:r>
              <a:rPr lang="en-GB" b="1" dirty="0"/>
              <a:t>	• Negotiating </a:t>
            </a:r>
          </a:p>
          <a:p>
            <a:r>
              <a:rPr lang="en-GB" b="1" dirty="0"/>
              <a:t>The most common characteristics of effective project team members are: </a:t>
            </a:r>
          </a:p>
          <a:p>
            <a:r>
              <a:rPr lang="en-GB" b="1" dirty="0"/>
              <a:t>	• High-quality technical skills </a:t>
            </a:r>
          </a:p>
          <a:p>
            <a:r>
              <a:rPr lang="en-GB" b="1" dirty="0"/>
              <a:t>	• Political sensitivity </a:t>
            </a:r>
          </a:p>
          <a:p>
            <a:r>
              <a:rPr lang="en-GB" b="1" dirty="0"/>
              <a:t>	• Strong problem orientation</a:t>
            </a:r>
          </a:p>
        </p:txBody>
      </p:sp>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EE8435C-A3C4-8183-E152-014571780127}"/>
              </a:ext>
            </a:extLst>
          </p:cNvPr>
          <p:cNvSpPr txBox="1"/>
          <p:nvPr/>
        </p:nvSpPr>
        <p:spPr>
          <a:xfrm>
            <a:off x="1195792" y="1865290"/>
            <a:ext cx="8505825" cy="3924151"/>
          </a:xfrm>
          <a:prstGeom prst="rect">
            <a:avLst/>
          </a:prstGeom>
          <a:noFill/>
        </p:spPr>
        <p:txBody>
          <a:bodyPr wrap="square" rtlCol="0">
            <a:spAutoFit/>
          </a:bodyPr>
          <a:lstStyle/>
          <a:p>
            <a:r>
              <a:rPr lang="en-GB" sz="2100" b="1" dirty="0"/>
              <a:t>Summary</a:t>
            </a:r>
          </a:p>
          <a:p>
            <a:endParaRPr lang="en-GB" sz="2100" dirty="0"/>
          </a:p>
          <a:p>
            <a:r>
              <a:rPr lang="en-GB" sz="2100" dirty="0"/>
              <a:t>	</a:t>
            </a:r>
            <a:r>
              <a:rPr lang="en-GB" sz="2100" b="1" dirty="0"/>
              <a:t>• High self-esteem </a:t>
            </a:r>
          </a:p>
          <a:p>
            <a:r>
              <a:rPr lang="en-GB" sz="2100" b="1" dirty="0"/>
              <a:t>To handle the variety of project demands effectively, the PM must understand the basic goals of the project, have the support of top management, build and maintain a solid information network, and remain flexible about as many project aspects as possible. </a:t>
            </a:r>
          </a:p>
          <a:p>
            <a:r>
              <a:rPr lang="en-GB" sz="2100" b="1" dirty="0"/>
              <a:t>The best person to select as PM is the one who will get the job done. </a:t>
            </a:r>
          </a:p>
          <a:p>
            <a:r>
              <a:rPr lang="en-GB" sz="2100" b="1" dirty="0"/>
              <a:t>Valuable skills for the PM are technical and administrative credibility, political sensitivity, and an ability to get others to commit to the project, a skill otherwise known as leadership. </a:t>
            </a:r>
          </a:p>
          <a:p>
            <a:endParaRPr lang="en-GB" dirty="0"/>
          </a:p>
        </p:txBody>
      </p:sp>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53563BA4-ADB5-AB04-2332-F51E7AA5C6C4}"/>
              </a:ext>
            </a:extLst>
          </p:cNvPr>
          <p:cNvSpPr txBox="1"/>
          <p:nvPr/>
        </p:nvSpPr>
        <p:spPr>
          <a:xfrm>
            <a:off x="639922" y="1076231"/>
            <a:ext cx="10992918" cy="5016758"/>
          </a:xfrm>
          <a:prstGeom prst="rect">
            <a:avLst/>
          </a:prstGeom>
          <a:noFill/>
        </p:spPr>
        <p:txBody>
          <a:bodyPr wrap="square">
            <a:spAutoFit/>
          </a:bodyPr>
          <a:lstStyle/>
          <a:p>
            <a:r>
              <a:rPr lang="en-GB" sz="2400" b="1" dirty="0"/>
              <a:t>GLOSSARY</a:t>
            </a:r>
          </a:p>
          <a:p>
            <a:endParaRPr lang="en-GB" dirty="0"/>
          </a:p>
          <a:p>
            <a:r>
              <a:rPr lang="en-GB" sz="2600" b="1" i="1" dirty="0"/>
              <a:t>Environment</a:t>
            </a:r>
            <a:r>
              <a:rPr lang="en-GB" sz="2600" dirty="0"/>
              <a:t> Everything outside the system that delivers inputs or receives outputs from the system. </a:t>
            </a:r>
          </a:p>
          <a:p>
            <a:r>
              <a:rPr lang="en-GB" sz="2600" b="1" i="1" dirty="0"/>
              <a:t>Facilitator</a:t>
            </a:r>
            <a:r>
              <a:rPr lang="en-GB" sz="2600" dirty="0"/>
              <a:t> A person who helps people overcome problems, either with technical issues or with other people. </a:t>
            </a:r>
          </a:p>
          <a:p>
            <a:r>
              <a:rPr lang="en-GB" sz="2600" b="1" i="1" dirty="0"/>
              <a:t>Functional</a:t>
            </a:r>
            <a:r>
              <a:rPr lang="en-GB" sz="2600" dirty="0"/>
              <a:t> One of the standard organization disciplines such as finance, marketing, accounting, or operations. </a:t>
            </a:r>
          </a:p>
          <a:p>
            <a:r>
              <a:rPr lang="en-GB" sz="2600" b="1" i="1" dirty="0"/>
              <a:t>Trade-Off</a:t>
            </a:r>
            <a:r>
              <a:rPr lang="en-GB" sz="2600" dirty="0"/>
              <a:t> Allowing one aspect to get worse in return for another aspect getting better. </a:t>
            </a:r>
            <a:r>
              <a:rPr lang="en-GB" sz="2600" b="1" i="1" dirty="0"/>
              <a:t>T</a:t>
            </a:r>
          </a:p>
          <a:p>
            <a:r>
              <a:rPr lang="en-GB" sz="2600" b="1" i="1" dirty="0"/>
              <a:t>weed Coat Management</a:t>
            </a:r>
            <a:r>
              <a:rPr lang="en-GB" sz="2600" dirty="0"/>
              <a:t> The concept that highly educated people such as engineers require a special type of management.</a:t>
            </a:r>
          </a:p>
          <a:p>
            <a:endParaRPr lang="en-GB" dirty="0"/>
          </a:p>
        </p:txBody>
      </p:sp>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04</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53563BA4-ADB5-AB04-2332-F51E7AA5C6C4}"/>
              </a:ext>
            </a:extLst>
          </p:cNvPr>
          <p:cNvSpPr txBox="1"/>
          <p:nvPr/>
        </p:nvSpPr>
        <p:spPr>
          <a:xfrm>
            <a:off x="617280" y="1856916"/>
            <a:ext cx="10992918" cy="4462760"/>
          </a:xfrm>
          <a:prstGeom prst="rect">
            <a:avLst/>
          </a:prstGeom>
          <a:noFill/>
        </p:spPr>
        <p:txBody>
          <a:bodyPr wrap="square">
            <a:spAutoFit/>
          </a:bodyPr>
          <a:lstStyle/>
          <a:p>
            <a:r>
              <a:rPr lang="en-GB" sz="2400" b="1" dirty="0"/>
              <a:t>GLOSSARY</a:t>
            </a:r>
          </a:p>
          <a:p>
            <a:endParaRPr lang="en-GB" dirty="0"/>
          </a:p>
          <a:p>
            <a:r>
              <a:rPr lang="en-GB" sz="2800" b="1" i="1" dirty="0"/>
              <a:t>Analytic Approach </a:t>
            </a:r>
            <a:r>
              <a:rPr lang="en-GB" sz="2800" dirty="0"/>
              <a:t>Breaking problems into their constituent parts to understand the parts better and thereby solve the problem. </a:t>
            </a:r>
          </a:p>
          <a:p>
            <a:r>
              <a:rPr lang="en-GB" sz="2800" b="1" i="1" dirty="0"/>
              <a:t>Benefit-Cost</a:t>
            </a:r>
            <a:r>
              <a:rPr lang="en-GB" sz="2800" dirty="0"/>
              <a:t> A ratio to evaluate a proposed course of action. </a:t>
            </a:r>
          </a:p>
          <a:p>
            <a:r>
              <a:rPr lang="en-GB" sz="2800" b="1" i="1" dirty="0"/>
              <a:t>Champion</a:t>
            </a:r>
            <a:r>
              <a:rPr lang="en-GB" sz="2800" dirty="0"/>
              <a:t> A person who spearheads an idea or action and “sells” it throughout the organization. </a:t>
            </a:r>
          </a:p>
          <a:p>
            <a:r>
              <a:rPr lang="en-GB" sz="2800" b="1" i="1" dirty="0"/>
              <a:t>Contingency Plan </a:t>
            </a:r>
            <a:r>
              <a:rPr lang="en-GB" sz="2800" dirty="0"/>
              <a:t>An alternative for action if the expected result fails to materialize. </a:t>
            </a:r>
          </a:p>
          <a:p>
            <a:r>
              <a:rPr lang="en-GB" sz="2800" b="1" i="1" dirty="0"/>
              <a:t>Discipline</a:t>
            </a:r>
            <a:r>
              <a:rPr lang="en-GB" sz="2800" dirty="0"/>
              <a:t> An area of expertise. </a:t>
            </a:r>
          </a:p>
          <a:p>
            <a:endParaRPr lang="en-GB" dirty="0"/>
          </a:p>
        </p:txBody>
      </p:sp>
    </p:spTree>
    <p:extLst>
      <p:ext uri="{BB962C8B-B14F-4D97-AF65-F5344CB8AC3E}">
        <p14:creationId xmlns:p14="http://schemas.microsoft.com/office/powerpoint/2010/main" val="2906663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2238</TotalTime>
  <Words>2575</Words>
  <Application>Microsoft Office PowerPoint</Application>
  <PresentationFormat>Widescreen</PresentationFormat>
  <Paragraphs>350</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40</cp:revision>
  <dcterms:created xsi:type="dcterms:W3CDTF">2023-04-29T09:08:23Z</dcterms:created>
  <dcterms:modified xsi:type="dcterms:W3CDTF">2023-10-26T07:44:33Z</dcterms:modified>
</cp:coreProperties>
</file>