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271" r:id="rId3"/>
    <p:sldId id="585" r:id="rId4"/>
    <p:sldId id="586" r:id="rId5"/>
    <p:sldId id="641" r:id="rId6"/>
    <p:sldId id="313" r:id="rId7"/>
    <p:sldId id="624" r:id="rId8"/>
    <p:sldId id="481" r:id="rId9"/>
    <p:sldId id="619" r:id="rId10"/>
    <p:sldId id="639" r:id="rId11"/>
    <p:sldId id="589" r:id="rId12"/>
    <p:sldId id="620" r:id="rId13"/>
    <p:sldId id="640" r:id="rId14"/>
    <p:sldId id="621" r:id="rId15"/>
    <p:sldId id="622" r:id="rId16"/>
    <p:sldId id="599" r:id="rId17"/>
    <p:sldId id="590" r:id="rId18"/>
    <p:sldId id="625" r:id="rId19"/>
    <p:sldId id="626" r:id="rId20"/>
    <p:sldId id="591" r:id="rId21"/>
    <p:sldId id="593" r:id="rId22"/>
    <p:sldId id="627" r:id="rId23"/>
    <p:sldId id="594" r:id="rId24"/>
    <p:sldId id="595" r:id="rId25"/>
    <p:sldId id="628" r:id="rId26"/>
    <p:sldId id="596" r:id="rId27"/>
    <p:sldId id="597" r:id="rId28"/>
    <p:sldId id="629" r:id="rId29"/>
    <p:sldId id="598" r:id="rId30"/>
    <p:sldId id="630" r:id="rId31"/>
    <p:sldId id="631" r:id="rId32"/>
    <p:sldId id="632" r:id="rId33"/>
    <p:sldId id="633" r:id="rId34"/>
    <p:sldId id="634" r:id="rId35"/>
    <p:sldId id="635" r:id="rId36"/>
    <p:sldId id="636" r:id="rId37"/>
    <p:sldId id="637" r:id="rId38"/>
    <p:sldId id="638" r:id="rId39"/>
    <p:sldId id="587" r:id="rId40"/>
    <p:sldId id="58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85"/>
            <p14:sldId id="586"/>
            <p14:sldId id="641"/>
            <p14:sldId id="313"/>
            <p14:sldId id="624"/>
            <p14:sldId id="481"/>
            <p14:sldId id="619"/>
            <p14:sldId id="639"/>
            <p14:sldId id="589"/>
            <p14:sldId id="620"/>
            <p14:sldId id="640"/>
            <p14:sldId id="621"/>
            <p14:sldId id="622"/>
            <p14:sldId id="599"/>
            <p14:sldId id="590"/>
            <p14:sldId id="625"/>
            <p14:sldId id="626"/>
            <p14:sldId id="591"/>
            <p14:sldId id="593"/>
            <p14:sldId id="627"/>
            <p14:sldId id="594"/>
            <p14:sldId id="595"/>
            <p14:sldId id="628"/>
            <p14:sldId id="596"/>
            <p14:sldId id="597"/>
            <p14:sldId id="629"/>
            <p14:sldId id="598"/>
            <p14:sldId id="630"/>
            <p14:sldId id="631"/>
            <p14:sldId id="632"/>
            <p14:sldId id="633"/>
            <p14:sldId id="634"/>
            <p14:sldId id="635"/>
            <p14:sldId id="636"/>
            <p14:sldId id="637"/>
            <p14:sldId id="638"/>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14.xml"/><Relationship Id="rId10" Type="http://schemas.openxmlformats.org/officeDocument/2006/relationships/image" Target="../media/image10.jpeg"/><Relationship Id="rId4" Type="http://schemas.openxmlformats.org/officeDocument/2006/relationships/image" Target="../media/image6.png"/><Relationship Id="rId9" Type="http://schemas.openxmlformats.org/officeDocument/2006/relationships/image" Target="../media/image8.sv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1.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3.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1.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3.png"/><Relationship Id="rId7" Type="http://schemas.openxmlformats.org/officeDocument/2006/relationships/image" Target="../media/image24.png"/><Relationship Id="rId2" Type="http://schemas.openxmlformats.org/officeDocument/2006/relationships/image" Target="../media/image22.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mj-cs"/>
              </a:rPr>
              <a:t>Lecture</a:t>
            </a:r>
            <a:r>
              <a:rPr lang="en-US" sz="3600" b="1" dirty="0">
                <a:solidFill>
                  <a:srgbClr val="2D3956"/>
                </a:solidFill>
                <a:latin typeface="Times New Roman" pitchFamily="18" charset="0"/>
                <a:cs typeface="Times New Roman" pitchFamily="18" charset="0"/>
              </a:rPr>
              <a:t> </a:t>
            </a:r>
            <a:r>
              <a:rPr lang="en-US" sz="2400" b="1" dirty="0" smtClean="0">
                <a:solidFill>
                  <a:srgbClr val="2D3956"/>
                </a:solidFill>
                <a:latin typeface="Times New Roman" pitchFamily="18" charset="0"/>
                <a:cs typeface="Times New Roman" pitchFamily="18" charset="0"/>
              </a:rPr>
              <a:t>7</a:t>
            </a:r>
            <a:endParaRPr lang="en-US" sz="36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6473"/>
    </mc:Choice>
    <mc:Fallback xmlns="">
      <p:transition spd="slow" advTm="1647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656053"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408789" y="1739494"/>
            <a:ext cx="1867819"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الوسائل الإعلانية</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3626"/>
    </mc:Choice>
    <mc:Fallback xmlns="">
      <p:transition spd="slow" advTm="2362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408899"/>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الوسائل الإعلانية المستخدمة فى الاتصال التسويقى.</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الإعلان التليفزيونى.</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الإعلان الإذاعى.</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إعلان الصحف.</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إعلانات الملصقات واللوحات الإعلانية.</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إعلان المجلة.</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إعلان الإنترنت.</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تخطيط اختيار الوسائل الإعلانية. </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17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7</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41762"/>
    </mc:Choice>
    <mc:Fallback xmlns="">
      <p:transition spd="slow" advTm="4176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solidFill>
                  <a:srgbClr val="0A1F61"/>
                </a:solidFill>
                <a:latin typeface="Tajawal ExtraBold" panose="00000800000000000000" pitchFamily="2" charset="-78"/>
                <a:cs typeface="+mj-cs"/>
              </a:rPr>
              <a:t>يعد </a:t>
            </a:r>
            <a:r>
              <a:rPr lang="ar-EG" sz="2100" spc="20" dirty="0" smtClean="0">
                <a:solidFill>
                  <a:srgbClr val="0A1F61"/>
                </a:solidFill>
                <a:latin typeface="Tajawal ExtraBold" panose="00000800000000000000" pitchFamily="2" charset="-78"/>
                <a:cs typeface="+mj-cs"/>
              </a:rPr>
              <a:t>اختيار الوسيلة الإعلانية من أهم الخطوات التى يتوقف عندها القائم بعملية الاتصال كثيرًا فى التفكير؛ ذلك بسبب كثرة الظروف المحيطة بالمنتج والمتغيرات المحيطه بالمستهلك للسلعة. هذا بالإضافة إلى أن وضع </a:t>
            </a:r>
            <a:r>
              <a:rPr lang="ar-EG" sz="2100" spc="20" dirty="0">
                <a:solidFill>
                  <a:srgbClr val="0A1F61"/>
                </a:solidFill>
                <a:latin typeface="Tajawal ExtraBold" panose="00000800000000000000" pitchFamily="2" charset="-78"/>
                <a:cs typeface="+mj-cs"/>
              </a:rPr>
              <a:t>خطة الوسائل الإعلانية المقرر استخدامها في الحملة الإعلانية إحدى الخطوات المهمة التي تؤثر على مدى نجاح الحملة أو فشلها، وتشتمل خطة الوسائل الإعلانية على قسمين رئيسيين: الأول هو اختيار وسائل الإعلان التي تتضمنها الحملة؛ والثاني هو كيفية استخدام تلك الوسائل أو جدولة الحملة الإعلانية.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155865"/>
    </mc:Choice>
    <mc:Fallback xmlns="">
      <p:transition spd="slow" advTm="15586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606196"/>
            <a:ext cx="8417320" cy="197323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smtClean="0">
                <a:solidFill>
                  <a:srgbClr val="0A1F61"/>
                </a:solidFill>
                <a:latin typeface="Tajawal ExtraBold" panose="00000800000000000000" pitchFamily="2" charset="-78"/>
                <a:cs typeface="+mj-cs"/>
              </a:rPr>
              <a:t>التخطيط </a:t>
            </a:r>
            <a:r>
              <a:rPr lang="ar-EG" sz="2100" spc="20" dirty="0">
                <a:solidFill>
                  <a:srgbClr val="0A1F61"/>
                </a:solidFill>
                <a:latin typeface="Tajawal ExtraBold" panose="00000800000000000000" pitchFamily="2" charset="-78"/>
                <a:cs typeface="+mj-cs"/>
              </a:rPr>
              <a:t>للوسائل الإعلانية </a:t>
            </a:r>
            <a:r>
              <a:rPr lang="en-US" sz="2100" spc="20" dirty="0" smtClean="0">
                <a:solidFill>
                  <a:srgbClr val="0A1F61"/>
                </a:solidFill>
                <a:latin typeface="Times New Roman" pitchFamily="18" charset="0"/>
                <a:cs typeface="Times New Roman" pitchFamily="18" charset="0"/>
              </a:rPr>
              <a:t>Media Planning</a:t>
            </a:r>
            <a:r>
              <a:rPr lang="ar-EG" sz="2100" spc="20" dirty="0" smtClean="0">
                <a:solidFill>
                  <a:srgbClr val="0A1F61"/>
                </a:solidFill>
                <a:latin typeface="Tajawal ExtraBold" panose="00000800000000000000" pitchFamily="2" charset="-78"/>
                <a:cs typeface="+mj-cs"/>
              </a:rPr>
              <a:t> هو </a:t>
            </a:r>
            <a:r>
              <a:rPr lang="ar-EG" sz="2100" spc="20" dirty="0">
                <a:solidFill>
                  <a:srgbClr val="0A1F61"/>
                </a:solidFill>
                <a:latin typeface="Tajawal ExtraBold" panose="00000800000000000000" pitchFamily="2" charset="-78"/>
                <a:cs typeface="+mj-cs"/>
              </a:rPr>
              <a:t>عملية تتكون من مجموعة من القرارات الإعلانية تقدم حلولاً لمجموعة من المشكلات وتهدف إلى اختيار وسائل الإعلان التي تحمل الرسائل الإعلانية بطريقة فعالة إلى الجمهور المستهدف خلال فترة زمنية معينة وفي حدود المخصصات الإعلانية.</a:t>
            </a:r>
          </a:p>
        </p:txBody>
      </p:sp>
    </p:spTree>
    <p:extLst>
      <p:ext uri="{BB962C8B-B14F-4D97-AF65-F5344CB8AC3E}">
        <p14:creationId xmlns:p14="http://schemas.microsoft.com/office/powerpoint/2010/main" val="767475461"/>
      </p:ext>
    </p:extLst>
  </p:cSld>
  <p:clrMapOvr>
    <a:masterClrMapping/>
  </p:clrMapOvr>
  <mc:AlternateContent xmlns:mc="http://schemas.openxmlformats.org/markup-compatibility/2006" xmlns:p14="http://schemas.microsoft.com/office/powerpoint/2010/main">
    <mc:Choice Requires="p14">
      <p:transition spd="slow" p14:dur="2000" advTm="124751"/>
    </mc:Choice>
    <mc:Fallback xmlns="">
      <p:transition spd="slow" advTm="1247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5652921"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الوسائل الإعلانية المستخدمة فى </a:t>
            </a:r>
            <a:r>
              <a:rPr lang="ar-EG" sz="2400" b="1" dirty="0" smtClean="0">
                <a:effectLst>
                  <a:outerShdw blurRad="38100" dist="38100" dir="2700000" algn="tl">
                    <a:srgbClr val="000000">
                      <a:alpha val="43137"/>
                    </a:srgbClr>
                  </a:outerShdw>
                </a:effectLst>
              </a:rPr>
              <a:t>الاتصال التسويقي</a:t>
            </a:r>
            <a:endParaRPr lang="ar-EG" sz="2400" b="1" dirty="0">
              <a:effectLst>
                <a:outerShdw blurRad="38100" dist="38100" dir="2700000" algn="tl">
                  <a:srgbClr val="000000">
                    <a:alpha val="43137"/>
                  </a:srgbClr>
                </a:outerShdw>
              </a:effectLst>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3078535"/>
          </a:xfrm>
          <a:prstGeom prst="rect">
            <a:avLst/>
          </a:prstGeom>
          <a:noFill/>
        </p:spPr>
        <p:txBody>
          <a:bodyPr wrap="square" rtlCol="0">
            <a:spAutoFit/>
          </a:bodyPr>
          <a:lstStyle/>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الإعلان التليفزيونى.</a:t>
            </a:r>
          </a:p>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الإعلان الإذاعى.</a:t>
            </a:r>
          </a:p>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إعلانات الصحف.</a:t>
            </a:r>
          </a:p>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إعلانات الملصقات واللوحات الإعلانية.</a:t>
            </a:r>
          </a:p>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إعلان المجلة.</a:t>
            </a:r>
          </a:p>
          <a:p>
            <a:pPr marL="457200" indent="-457200" algn="just" rtl="1">
              <a:lnSpc>
                <a:spcPct val="150000"/>
              </a:lnSpc>
              <a:buSzPct val="90000"/>
              <a:buFont typeface="+mj-lt"/>
              <a:buAutoNum type="arabicPeriod"/>
            </a:pPr>
            <a:r>
              <a:rPr lang="ar-EG" sz="2200" b="1" dirty="0">
                <a:solidFill>
                  <a:srgbClr val="0A1F61"/>
                </a:solidFill>
                <a:latin typeface="Times New Roman (Headings)"/>
                <a:cs typeface="+mj-cs"/>
              </a:rPr>
              <a:t>إعلان الأنترنت.</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0452"/>
    </mc:Choice>
    <mc:Fallback xmlns="">
      <p:transition spd="slow" advTm="4045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7628"/>
          <a:stretch/>
        </p:blipFill>
        <p:spPr>
          <a:xfrm>
            <a:off x="1529255" y="1622658"/>
            <a:ext cx="8529145" cy="4052928"/>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751642" y="1739494"/>
            <a:ext cx="2064989"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الإعلان التليفزيونى</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3904276"/>
      </p:ext>
    </p:extLst>
  </p:cSld>
  <p:clrMapOvr>
    <a:masterClrMapping/>
  </p:clrMapOvr>
  <mc:AlternateContent xmlns:mc="http://schemas.openxmlformats.org/markup-compatibility/2006" xmlns:p14="http://schemas.microsoft.com/office/powerpoint/2010/main">
    <mc:Choice Requires="p14">
      <p:transition spd="slow" p14:dur="2000" advTm="10945"/>
    </mc:Choice>
    <mc:Fallback xmlns="">
      <p:transition spd="slow" advTm="1094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effectLst>
                  <a:outerShdw blurRad="38100" dist="38100" dir="2700000" algn="tl">
                    <a:srgbClr val="000000">
                      <a:alpha val="43137"/>
                    </a:srgbClr>
                  </a:outerShdw>
                </a:effectLst>
                <a:cs typeface="+mj-cs"/>
              </a:rPr>
              <a:t>الإعلان التليفزيونى</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197323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solidFill>
                  <a:srgbClr val="0A1F61"/>
                </a:solidFill>
                <a:latin typeface="Times New Roman" pitchFamily="18" charset="0"/>
                <a:cs typeface="Times New Roman" pitchFamily="18" charset="0"/>
              </a:rPr>
              <a:t>يعد تعريف الإِعْلاَن </a:t>
            </a:r>
            <a:r>
              <a:rPr lang="ar-EG" sz="2100" spc="20" dirty="0" smtClean="0">
                <a:solidFill>
                  <a:srgbClr val="0A1F61"/>
                </a:solidFill>
                <a:latin typeface="Times New Roman" pitchFamily="18" charset="0"/>
                <a:cs typeface="Times New Roman" pitchFamily="18" charset="0"/>
              </a:rPr>
              <a:t>التليفزيوني</a:t>
            </a:r>
            <a:r>
              <a:rPr lang="en-US" sz="2100" spc="20" dirty="0" smtClean="0">
                <a:solidFill>
                  <a:srgbClr val="0A1F61"/>
                </a:solidFill>
                <a:latin typeface="Times New Roman" pitchFamily="18" charset="0"/>
                <a:cs typeface="Times New Roman" pitchFamily="18" charset="0"/>
              </a:rPr>
              <a:t>(TV Advertisement) </a:t>
            </a:r>
            <a:r>
              <a:rPr lang="ar-EG" sz="2100" spc="20" dirty="0" smtClean="0">
                <a:solidFill>
                  <a:srgbClr val="0A1F61"/>
                </a:solidFill>
                <a:latin typeface="Times New Roman" pitchFamily="18" charset="0"/>
                <a:cs typeface="Times New Roman" pitchFamily="18" charset="0"/>
              </a:rPr>
              <a:t> مجموعة </a:t>
            </a:r>
            <a:r>
              <a:rPr lang="ar-EG" sz="2100" spc="20" dirty="0">
                <a:solidFill>
                  <a:srgbClr val="0A1F61"/>
                </a:solidFill>
                <a:latin typeface="Times New Roman" pitchFamily="18" charset="0"/>
                <a:cs typeface="Times New Roman" pitchFamily="18" charset="0"/>
              </a:rPr>
              <a:t>من الوسائل الفنية المتنوعة المُستخدمة من خلال الوقت المُباع من التليفزيون إلى الجمهور, بقصد تعريفه بسلعة أو خدمة أو فكرة بالشكل والمضمون المناسبين, للتأثير في معلوماته وميوله وقيمه وسلوكه الاستهلاكي.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125476"/>
    </mc:Choice>
    <mc:Fallback xmlns="">
      <p:transition spd="slow" advTm="12547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a:t>
            </a:r>
            <a:r>
              <a:rPr lang="ar-EG" sz="2100" b="1" dirty="0" smtClean="0">
                <a:effectLst>
                  <a:outerShdw blurRad="38100" dist="38100" dir="2700000" algn="tl">
                    <a:srgbClr val="000000">
                      <a:alpha val="43137"/>
                    </a:srgbClr>
                  </a:outerShdw>
                </a:effectLst>
                <a:cs typeface="+mj-cs"/>
              </a:rPr>
              <a:t>التليفزيونى</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777782"/>
            <a:ext cx="8417320"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smtClean="0">
                <a:solidFill>
                  <a:srgbClr val="0A1F61"/>
                </a:solidFill>
                <a:latin typeface="Times New Roman" pitchFamily="18" charset="0"/>
                <a:cs typeface="Times New Roman" pitchFamily="18" charset="0"/>
              </a:rPr>
              <a:t>إعلان </a:t>
            </a:r>
            <a:r>
              <a:rPr lang="ar-EG" sz="2100" b="1" spc="20" dirty="0">
                <a:solidFill>
                  <a:srgbClr val="0A1F61"/>
                </a:solidFill>
                <a:latin typeface="Times New Roman" pitchFamily="18" charset="0"/>
                <a:cs typeface="Times New Roman" pitchFamily="18" charset="0"/>
              </a:rPr>
              <a:t>موحد:</a:t>
            </a:r>
          </a:p>
          <a:p>
            <a:pPr marL="346075" algn="just" rtl="1">
              <a:lnSpc>
                <a:spcPct val="150000"/>
              </a:lnSpc>
            </a:pPr>
            <a:r>
              <a:rPr lang="ar-EG" sz="2100" spc="20" dirty="0">
                <a:solidFill>
                  <a:srgbClr val="0A1F61"/>
                </a:solidFill>
                <a:latin typeface="Times New Roman" pitchFamily="18" charset="0"/>
                <a:cs typeface="Times New Roman" pitchFamily="18" charset="0"/>
              </a:rPr>
              <a:t>يتميز الإِعْلاَن التليفزيوني بأنه ينقل الرسالة الإِعْلاَنية إلى العائلة كوحدة, بحيث تشاهد الأسرة مجتمعة الرسالة الإِعْلاَنية المعروضة, مما يتيح فرصة التأثير من خلال الكلمة على أفراد الأسرة </a:t>
            </a:r>
            <a:r>
              <a:rPr lang="ar-EG" sz="2100" spc="20" dirty="0" smtClean="0">
                <a:solidFill>
                  <a:srgbClr val="0A1F61"/>
                </a:solidFill>
                <a:latin typeface="Times New Roman" pitchFamily="18" charset="0"/>
                <a:cs typeface="Times New Roman" pitchFamily="18" charset="0"/>
              </a:rPr>
              <a:t>جميعًا.</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10"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Tree>
    <p:extLst>
      <p:ext uri="{BB962C8B-B14F-4D97-AF65-F5344CB8AC3E}">
        <p14:creationId xmlns:p14="http://schemas.microsoft.com/office/powerpoint/2010/main" val="2225574714"/>
      </p:ext>
    </p:extLst>
  </p:cSld>
  <p:clrMapOvr>
    <a:masterClrMapping/>
  </p:clrMapOvr>
  <mc:AlternateContent xmlns:mc="http://schemas.openxmlformats.org/markup-compatibility/2006" xmlns:p14="http://schemas.microsoft.com/office/powerpoint/2010/main">
    <mc:Choice Requires="p14">
      <p:transition spd="slow" p14:dur="2000" advTm="142868"/>
    </mc:Choice>
    <mc:Fallback xmlns="">
      <p:transition spd="slow" advTm="14286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a:t>
            </a:r>
            <a:r>
              <a:rPr lang="ar-EG" sz="2100" b="1" dirty="0" smtClean="0">
                <a:effectLst>
                  <a:outerShdw blurRad="38100" dist="38100" dir="2700000" algn="tl">
                    <a:srgbClr val="000000">
                      <a:alpha val="43137"/>
                    </a:srgbClr>
                  </a:outerShdw>
                </a:effectLst>
                <a:cs typeface="+mj-cs"/>
              </a:rPr>
              <a:t>التليفزيونى</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75843" y="2551300"/>
            <a:ext cx="8417320"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20" dirty="0" smtClean="0">
                <a:solidFill>
                  <a:srgbClr val="0A1F61"/>
                </a:solidFill>
                <a:latin typeface="Times New Roman" pitchFamily="18" charset="0"/>
                <a:cs typeface="Times New Roman" pitchFamily="18" charset="0"/>
              </a:rPr>
              <a:t>إِعْلاَن انتقائي: </a:t>
            </a:r>
          </a:p>
          <a:p>
            <a:pPr marL="346075" algn="just" rtl="1">
              <a:lnSpc>
                <a:spcPct val="150000"/>
              </a:lnSpc>
            </a:pPr>
            <a:r>
              <a:rPr lang="ar-EG" sz="2100" spc="20" dirty="0" smtClean="0">
                <a:solidFill>
                  <a:srgbClr val="0A1F61"/>
                </a:solidFill>
                <a:latin typeface="Times New Roman" pitchFamily="18" charset="0"/>
                <a:cs typeface="Times New Roman" pitchFamily="18" charset="0"/>
              </a:rPr>
              <a:t>يحقق ميزة انتقاء المشاهدين, حيث يجد المعلن الفئة المناسبة من المشاهدين الذين يمثلون بالنسبة له القطاع المستهدف, من خلال طرق مختلفة, منها:</a:t>
            </a:r>
          </a:p>
          <a:p>
            <a:pPr marL="346075" algn="just" rtl="1">
              <a:lnSpc>
                <a:spcPct val="150000"/>
              </a:lnSpc>
            </a:pPr>
            <a:r>
              <a:rPr lang="ar-EG" sz="2100" spc="20" dirty="0" smtClean="0">
                <a:solidFill>
                  <a:srgbClr val="0A1F61"/>
                </a:solidFill>
                <a:latin typeface="Times New Roman" pitchFamily="18" charset="0"/>
                <a:cs typeface="Times New Roman" pitchFamily="18" charset="0"/>
              </a:rPr>
              <a:t>1.اختيار اليوم الذي يُذاع فيه الإِعْلاَن خلال الأسبوع.</a:t>
            </a:r>
          </a:p>
          <a:p>
            <a:pPr marL="346075" algn="just" rtl="1">
              <a:lnSpc>
                <a:spcPct val="150000"/>
              </a:lnSpc>
            </a:pPr>
            <a:r>
              <a:rPr lang="ar-EG" sz="2100" spc="20" dirty="0" smtClean="0">
                <a:solidFill>
                  <a:srgbClr val="0A1F61"/>
                </a:solidFill>
                <a:latin typeface="Times New Roman" pitchFamily="18" charset="0"/>
                <a:cs typeface="Times New Roman" pitchFamily="18" charset="0"/>
              </a:rPr>
              <a:t>2.اختيار وقت بث الإِعْلاَن. </a:t>
            </a:r>
          </a:p>
          <a:p>
            <a:pPr marL="346075" algn="just" rtl="1">
              <a:lnSpc>
                <a:spcPct val="150000"/>
              </a:lnSpc>
            </a:pPr>
            <a:r>
              <a:rPr lang="ar-EG" sz="2100" spc="20" dirty="0" smtClean="0">
                <a:solidFill>
                  <a:srgbClr val="0A1F61"/>
                </a:solidFill>
                <a:latin typeface="Times New Roman" pitchFamily="18" charset="0"/>
                <a:cs typeface="Times New Roman" pitchFamily="18" charset="0"/>
              </a:rPr>
              <a:t>3. اختيار نوعية البرنامج التليفزيوني الذي يُذاع الإِعْلاَن خلاله.</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5884219"/>
      </p:ext>
    </p:extLst>
  </p:cSld>
  <p:clrMapOvr>
    <a:masterClrMapping/>
  </p:clrMapOvr>
  <mc:AlternateContent xmlns:mc="http://schemas.openxmlformats.org/markup-compatibility/2006" xmlns:p14="http://schemas.microsoft.com/office/powerpoint/2010/main">
    <mc:Choice Requires="p14">
      <p:transition spd="slow" p14:dur="2000" advTm="191275"/>
    </mc:Choice>
    <mc:Fallback xmlns="">
      <p:transition spd="slow" advTm="19127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التليفزيونى</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1984666"/>
            <a:ext cx="8417320" cy="205440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إِعْلاَن السلعة الواحدة: </a:t>
            </a:r>
          </a:p>
          <a:p>
            <a:pPr marL="693738" algn="just" rtl="1">
              <a:lnSpc>
                <a:spcPct val="150000"/>
              </a:lnSpc>
            </a:pPr>
            <a:r>
              <a:rPr lang="ar-EG" sz="2100" spc="20" dirty="0">
                <a:solidFill>
                  <a:srgbClr val="0A1F61"/>
                </a:solidFill>
                <a:latin typeface="Times New Roman" pitchFamily="18" charset="0"/>
                <a:cs typeface="Times New Roman" pitchFamily="18" charset="0"/>
              </a:rPr>
              <a:t>عندما يتم عرض الإِعْلاَن التليفزيوني لسلعة أو خدمة ما, فإن الرسالة تظهر خلال هذه اللحظات وحدها دون منافسة من وسائل اتِّصَالية أخرى, مثل إِعْلاَنات المنافسين أو بعض الموضوعات التحريرية كما في الصحف والمجلات, مما قد يؤثر على تركيز القارئ</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4126338"/>
            <a:ext cx="8417320" cy="155504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إِعْلاَن فني: </a:t>
            </a:r>
          </a:p>
          <a:p>
            <a:pPr marL="741363" algn="just" rtl="1">
              <a:lnSpc>
                <a:spcPct val="150000"/>
              </a:lnSpc>
            </a:pPr>
            <a:r>
              <a:rPr lang="ar-EG" sz="2100" spc="20" dirty="0">
                <a:solidFill>
                  <a:srgbClr val="0A1F61"/>
                </a:solidFill>
                <a:latin typeface="Times New Roman" pitchFamily="18" charset="0"/>
                <a:cs typeface="Times New Roman" pitchFamily="18" charset="0"/>
              </a:rPr>
              <a:t>يمد التليفزيون المعلن بفرصة العمل الخلاق من الناحية الفنية, من حيث استخدام الأفراد والحركة والألوان وعرض السلعة والصوت.</a:t>
            </a:r>
          </a:p>
        </p:txBody>
      </p:sp>
    </p:spTree>
    <p:extLst>
      <p:ext uri="{BB962C8B-B14F-4D97-AF65-F5344CB8AC3E}">
        <p14:creationId xmlns:p14="http://schemas.microsoft.com/office/powerpoint/2010/main" val="1964842954"/>
      </p:ext>
    </p:extLst>
  </p:cSld>
  <p:clrMapOvr>
    <a:masterClrMapping/>
  </p:clrMapOvr>
  <mc:AlternateContent xmlns:mc="http://schemas.openxmlformats.org/markup-compatibility/2006" xmlns:p14="http://schemas.microsoft.com/office/powerpoint/2010/main">
    <mc:Choice Requires="p14">
      <p:transition spd="slow" p14:dur="2000" advTm="206204"/>
    </mc:Choice>
    <mc:Fallback xmlns="">
      <p:transition spd="slow" advTm="20620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التليفزيونى</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22259" y="2369387"/>
            <a:ext cx="8417320" cy="2570704"/>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إِعْلاَن جماهيري:</a:t>
            </a:r>
          </a:p>
          <a:p>
            <a:pPr marL="693738" algn="just" rtl="1">
              <a:lnSpc>
                <a:spcPct val="150000"/>
              </a:lnSpc>
            </a:pPr>
            <a:r>
              <a:rPr lang="ar-EG" sz="2100" spc="20" dirty="0">
                <a:solidFill>
                  <a:srgbClr val="0A1F61"/>
                </a:solidFill>
                <a:latin typeface="Times New Roman" pitchFamily="18" charset="0"/>
                <a:cs typeface="Times New Roman" pitchFamily="18" charset="0"/>
              </a:rPr>
              <a:t>يقدم التليفزيون الفرصة للمعلنين للوصول إلى أكبر عدد ممكن من المشاهدين من خلال رسالة إِعْلاَنية واحدة، حيث يرتفع عدد المشاهدين للرسالة الإِعْلاَنية في أوقات واحدة, خاصةً مع ارتفاع نسب امتلاك الأفراد للأجهزة التليفزيونية.</a:t>
            </a:r>
          </a:p>
          <a:p>
            <a:pPr algn="just" rtl="1">
              <a:lnSpc>
                <a:spcPct val="150000"/>
              </a:lnSpc>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7151520"/>
      </p:ext>
    </p:extLst>
  </p:cSld>
  <p:clrMapOvr>
    <a:masterClrMapping/>
  </p:clrMapOvr>
  <mc:AlternateContent xmlns:mc="http://schemas.openxmlformats.org/markup-compatibility/2006" xmlns:p14="http://schemas.microsoft.com/office/powerpoint/2010/main">
    <mc:Choice Requires="p14">
      <p:transition spd="slow" p14:dur="2000" advTm="112365"/>
    </mc:Choice>
    <mc:Fallback xmlns="">
      <p:transition spd="slow" advTm="1123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التليفزيونى</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551300"/>
            <a:ext cx="8417320" cy="206287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إِعْلاَن منخفض التكاليف:</a:t>
            </a:r>
          </a:p>
          <a:p>
            <a:pPr marL="741363" algn="just" rtl="1">
              <a:lnSpc>
                <a:spcPct val="150000"/>
              </a:lnSpc>
            </a:pPr>
            <a:r>
              <a:rPr lang="ar-EG" sz="2100" spc="20" dirty="0">
                <a:solidFill>
                  <a:srgbClr val="0A1F61"/>
                </a:solidFill>
                <a:latin typeface="Times New Roman" pitchFamily="18" charset="0"/>
                <a:cs typeface="Times New Roman" pitchFamily="18" charset="0"/>
              </a:rPr>
              <a:t>يتميز التليفزيون بانخفاض تكلفة الإِعْلاَن من خلاله بسبب تميزه بتغطية كبيرة من حيث أعداد أفراد الجمهور الذين يشاهدونه, مما يحقق ميزة للمعلن, رغم ارتفاع المبلغ الإجمالي المطلوب للإِعْلاَن التليفزيوني.</a:t>
            </a:r>
          </a:p>
        </p:txBody>
      </p:sp>
    </p:spTree>
    <p:extLst>
      <p:ext uri="{BB962C8B-B14F-4D97-AF65-F5344CB8AC3E}">
        <p14:creationId xmlns:p14="http://schemas.microsoft.com/office/powerpoint/2010/main" val="741267326"/>
      </p:ext>
    </p:extLst>
  </p:cSld>
  <p:clrMapOvr>
    <a:masterClrMapping/>
  </p:clrMapOvr>
  <mc:AlternateContent xmlns:mc="http://schemas.openxmlformats.org/markup-compatibility/2006" xmlns:p14="http://schemas.microsoft.com/office/powerpoint/2010/main">
    <mc:Choice Requires="p14">
      <p:transition spd="slow" p14:dur="2000" advTm="107450"/>
    </mc:Choice>
    <mc:Fallback xmlns="">
      <p:transition spd="slow" advTm="10745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مميزات  الإعلان التليفزيونى</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1984666"/>
            <a:ext cx="8417320" cy="31393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200" spc="20" dirty="0" smtClean="0">
                <a:solidFill>
                  <a:srgbClr val="0A1F61"/>
                </a:solidFill>
                <a:latin typeface="Times New Roman" pitchFamily="18" charset="0"/>
                <a:cs typeface="Times New Roman" pitchFamily="18" charset="0"/>
              </a:rPr>
              <a:t>إِعْلاَن </a:t>
            </a:r>
            <a:r>
              <a:rPr lang="ar-EG" sz="2200" spc="20" dirty="0">
                <a:solidFill>
                  <a:srgbClr val="0A1F61"/>
                </a:solidFill>
                <a:latin typeface="Times New Roman" pitchFamily="18" charset="0"/>
                <a:cs typeface="Times New Roman" pitchFamily="18" charset="0"/>
              </a:rPr>
              <a:t>معلوم المصدر:</a:t>
            </a:r>
          </a:p>
          <a:p>
            <a:pPr marL="915988" algn="just" rtl="1">
              <a:lnSpc>
                <a:spcPct val="150000"/>
              </a:lnSpc>
            </a:pPr>
            <a:r>
              <a:rPr lang="ar-EG" sz="2200" spc="20" dirty="0">
                <a:solidFill>
                  <a:srgbClr val="0A1F61"/>
                </a:solidFill>
                <a:latin typeface="Times New Roman" pitchFamily="18" charset="0"/>
                <a:cs typeface="Times New Roman" pitchFamily="18" charset="0"/>
              </a:rPr>
              <a:t>حيث يتميز الإعلان بوضوح شخصية المعلن في الرسالة الإِعْلاَنية.</a:t>
            </a:r>
          </a:p>
          <a:p>
            <a:pPr marL="342900" indent="-342900" algn="just" rtl="1">
              <a:lnSpc>
                <a:spcPct val="150000"/>
              </a:lnSpc>
              <a:buFont typeface="Wingdings" pitchFamily="2" charset="2"/>
              <a:buChar char="Ø"/>
            </a:pPr>
            <a:r>
              <a:rPr lang="ar-EG" sz="2200" spc="20" dirty="0">
                <a:solidFill>
                  <a:srgbClr val="0A1F61"/>
                </a:solidFill>
                <a:latin typeface="Times New Roman" pitchFamily="18" charset="0"/>
                <a:cs typeface="Times New Roman" pitchFamily="18" charset="0"/>
              </a:rPr>
              <a:t>الإِعْلاَن مدفوع الأجر:</a:t>
            </a:r>
          </a:p>
          <a:p>
            <a:pPr marL="915988" algn="just" rtl="1">
              <a:lnSpc>
                <a:spcPct val="150000"/>
              </a:lnSpc>
            </a:pPr>
            <a:r>
              <a:rPr lang="ar-EG" sz="2200" spc="20" dirty="0">
                <a:solidFill>
                  <a:srgbClr val="0A1F61"/>
                </a:solidFill>
                <a:latin typeface="Times New Roman" pitchFamily="18" charset="0"/>
                <a:cs typeface="Times New Roman" pitchFamily="18" charset="0"/>
              </a:rPr>
              <a:t>تعد المادة الإِعْلاَنية التليفزيونية مدفوعة الأجر، يتحملها المعلن نظير توجيه رسالته الإِعْلاَنية.</a:t>
            </a:r>
          </a:p>
          <a:p>
            <a:pPr marL="342900" indent="-342900" algn="just" rtl="1">
              <a:lnSpc>
                <a:spcPct val="150000"/>
              </a:lnSpc>
              <a:buFont typeface="Arial" pitchFamily="34" charset="0"/>
              <a:buChar char="•"/>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061915"/>
      </p:ext>
    </p:extLst>
  </p:cSld>
  <p:clrMapOvr>
    <a:masterClrMapping/>
  </p:clrMapOvr>
  <mc:AlternateContent xmlns:mc="http://schemas.openxmlformats.org/markup-compatibility/2006" xmlns:p14="http://schemas.microsoft.com/office/powerpoint/2010/main">
    <mc:Choice Requires="p14">
      <p:transition spd="slow" p14:dur="2000" advTm="234922"/>
    </mc:Choice>
    <mc:Fallback xmlns="">
      <p:transition spd="slow" advTm="23492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611"/>
          <a:stretch/>
        </p:blipFill>
        <p:spPr>
          <a:xfrm>
            <a:off x="1" y="1347447"/>
            <a:ext cx="3385474" cy="2105201"/>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effectLst>
                  <a:outerShdw blurRad="38100" dist="38100" dir="2700000" algn="tl">
                    <a:srgbClr val="000000">
                      <a:alpha val="43137"/>
                    </a:srgbClr>
                  </a:outerShdw>
                </a:effectLst>
                <a:cs typeface="+mj-cs"/>
              </a:rPr>
              <a:t>عيوب </a:t>
            </a:r>
            <a:r>
              <a:rPr lang="ar-EG" sz="2100" b="1" dirty="0">
                <a:effectLst>
                  <a:outerShdw blurRad="38100" dist="38100" dir="2700000" algn="tl">
                    <a:srgbClr val="000000">
                      <a:alpha val="43137"/>
                    </a:srgbClr>
                  </a:outerShdw>
                </a:effectLst>
                <a:cs typeface="+mj-cs"/>
              </a:rPr>
              <a:t>الإِعْلاَن التليفزيوني</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047973"/>
            <a:ext cx="8417320" cy="3485570"/>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محدودية </a:t>
            </a:r>
            <a:r>
              <a:rPr lang="ar-EG" sz="2100" spc="20" dirty="0">
                <a:solidFill>
                  <a:srgbClr val="0A1F61"/>
                </a:solidFill>
                <a:latin typeface="Times New Roman" pitchFamily="18" charset="0"/>
                <a:cs typeface="Times New Roman" pitchFamily="18" charset="0"/>
              </a:rPr>
              <a:t>الوقت المتاح للإِعْلاَن.</a:t>
            </a:r>
          </a:p>
          <a:p>
            <a:pPr marL="342900" indent="-342900" algn="just" rtl="1">
              <a:lnSpc>
                <a:spcPct val="150000"/>
              </a:lnSpc>
              <a:buFont typeface="Wingdings" pitchFamily="2" charset="2"/>
              <a:buChar char="Ø"/>
            </a:pPr>
            <a:r>
              <a:rPr lang="ar-EG" sz="2100" spc="20" dirty="0">
                <a:solidFill>
                  <a:srgbClr val="0A1F61"/>
                </a:solidFill>
                <a:latin typeface="Times New Roman" pitchFamily="18" charset="0"/>
                <a:cs typeface="Times New Roman" pitchFamily="18" charset="0"/>
              </a:rPr>
              <a:t>عدم إمكانية الرجوع إلى الرسالة الإِعْلاَنية المعروضة مرة أخرى (بعكس الصحف).</a:t>
            </a:r>
          </a:p>
          <a:p>
            <a:pPr marL="342900" indent="-3429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جزء </a:t>
            </a:r>
            <a:r>
              <a:rPr lang="ar-EG" sz="2100" spc="20" dirty="0">
                <a:solidFill>
                  <a:srgbClr val="0A1F61"/>
                </a:solidFill>
                <a:latin typeface="Times New Roman" pitchFamily="18" charset="0"/>
                <a:cs typeface="Times New Roman" pitchFamily="18" charset="0"/>
              </a:rPr>
              <a:t>كبير من التغطية ضائع (يصل إلى جمهور غير مستهدف).</a:t>
            </a:r>
          </a:p>
          <a:p>
            <a:pPr marL="342900" indent="-342900" algn="just" rtl="1">
              <a:lnSpc>
                <a:spcPct val="150000"/>
              </a:lnSpc>
              <a:buFont typeface="Wingdings" pitchFamily="2" charset="2"/>
              <a:buChar char="Ø"/>
            </a:pPr>
            <a:r>
              <a:rPr lang="ar-EG" sz="2100" spc="20" dirty="0">
                <a:solidFill>
                  <a:srgbClr val="0A1F61"/>
                </a:solidFill>
                <a:latin typeface="Times New Roman" pitchFamily="18" charset="0"/>
                <a:cs typeface="Times New Roman" pitchFamily="18" charset="0"/>
              </a:rPr>
              <a:t>تكلفة الإنتاج الإِعْلاَني كبيرة.</a:t>
            </a:r>
          </a:p>
          <a:p>
            <a:pPr marL="342900" indent="-3429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لا </a:t>
            </a:r>
            <a:r>
              <a:rPr lang="ar-EG" sz="2100" spc="20" dirty="0">
                <a:solidFill>
                  <a:srgbClr val="0A1F61"/>
                </a:solidFill>
                <a:latin typeface="Times New Roman" pitchFamily="18" charset="0"/>
                <a:cs typeface="Times New Roman" pitchFamily="18" charset="0"/>
              </a:rPr>
              <a:t>يناسب صغار المعلنين.</a:t>
            </a:r>
          </a:p>
          <a:p>
            <a:pPr marL="342900" indent="-3429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كثرة </a:t>
            </a:r>
            <a:r>
              <a:rPr lang="ar-EG" sz="2100" spc="20" dirty="0">
                <a:solidFill>
                  <a:srgbClr val="0A1F61"/>
                </a:solidFill>
                <a:latin typeface="Times New Roman" pitchFamily="18" charset="0"/>
                <a:cs typeface="Times New Roman" pitchFamily="18" charset="0"/>
              </a:rPr>
              <a:t>الإِعْلاَنات وطول الفترة الإِعْلاَنية.</a:t>
            </a:r>
          </a:p>
          <a:p>
            <a:pPr marL="342900" indent="-3429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الانطباع </a:t>
            </a:r>
            <a:r>
              <a:rPr lang="ar-EG" sz="2100" spc="20" dirty="0">
                <a:solidFill>
                  <a:srgbClr val="0A1F61"/>
                </a:solidFill>
                <a:latin typeface="Times New Roman" pitchFamily="18" charset="0"/>
                <a:cs typeface="Times New Roman" pitchFamily="18" charset="0"/>
              </a:rPr>
              <a:t>والتأثير الإِعْلاَني مؤقت</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6594367"/>
      </p:ext>
    </p:extLst>
  </p:cSld>
  <p:clrMapOvr>
    <a:masterClrMapping/>
  </p:clrMapOvr>
  <mc:AlternateContent xmlns:mc="http://schemas.openxmlformats.org/markup-compatibility/2006" xmlns:p14="http://schemas.microsoft.com/office/powerpoint/2010/main">
    <mc:Choice Requires="p14">
      <p:transition spd="slow" p14:dur="2000" advTm="389629"/>
    </mc:Choice>
    <mc:Fallback xmlns="">
      <p:transition spd="slow" advTm="3896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13490" y="1622658"/>
            <a:ext cx="9238593"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452070" y="1739494"/>
            <a:ext cx="1781257"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الإعلان الإذاعى </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34774518"/>
      </p:ext>
    </p:extLst>
  </p:cSld>
  <p:clrMapOvr>
    <a:masterClrMapping/>
  </p:clrMapOvr>
  <mc:AlternateContent xmlns:mc="http://schemas.openxmlformats.org/markup-compatibility/2006" xmlns:p14="http://schemas.microsoft.com/office/powerpoint/2010/main">
    <mc:Choice Requires="p14">
      <p:transition spd="slow" p14:dur="2000" advTm="19102"/>
    </mc:Choice>
    <mc:Fallback xmlns="">
      <p:transition spd="slow" advTm="191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84087"/>
            <a:ext cx="3386537" cy="2031922"/>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مزايا الإعلان </a:t>
            </a:r>
            <a:r>
              <a:rPr lang="ar-EG" sz="2100" b="1" dirty="0" smtClean="0">
                <a:effectLst>
                  <a:outerShdw blurRad="38100" dist="38100" dir="2700000" algn="tl">
                    <a:srgbClr val="000000">
                      <a:alpha val="43137"/>
                    </a:srgbClr>
                  </a:outerShdw>
                </a:effectLst>
                <a:cs typeface="+mj-cs"/>
              </a:rPr>
              <a:t>الإذاعى</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984666"/>
            <a:ext cx="8417320" cy="3139321"/>
          </a:xfrm>
          <a:prstGeom prst="rect">
            <a:avLst/>
          </a:prstGeom>
          <a:noFill/>
        </p:spPr>
        <p:txBody>
          <a:bodyPr wrap="square" rtlCol="0">
            <a:spAutoFit/>
          </a:bodyPr>
          <a:lstStyle/>
          <a:p>
            <a:pPr marL="1025525"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تغطية </a:t>
            </a:r>
            <a:r>
              <a:rPr lang="ar-EG" sz="2200" spc="20" dirty="0">
                <a:solidFill>
                  <a:srgbClr val="0A1F61"/>
                </a:solidFill>
                <a:latin typeface="Times New Roman" pitchFamily="18" charset="0"/>
                <a:cs typeface="Times New Roman" pitchFamily="18" charset="0"/>
              </a:rPr>
              <a:t>جغرافية واسعة وشاملة.</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إمكانية الوصول إلى أسواق ومناطق جغرافية معينة.</a:t>
            </a:r>
          </a:p>
          <a:p>
            <a:pPr marL="1025525"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الانخفاض </a:t>
            </a:r>
            <a:r>
              <a:rPr lang="ar-EG" sz="2200" spc="20" dirty="0">
                <a:solidFill>
                  <a:srgbClr val="0A1F61"/>
                </a:solidFill>
                <a:latin typeface="Times New Roman" pitchFamily="18" charset="0"/>
                <a:cs typeface="Times New Roman" pitchFamily="18" charset="0"/>
              </a:rPr>
              <a:t>النسبي للتكلفة.</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يسمح بتكرار الإِعْلاَن بمعدل كبير.</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يخاطب الأمييّن.</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تعدد المحطات الإِعْلاَنية.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9856666"/>
      </p:ext>
    </p:extLst>
  </p:cSld>
  <p:clrMapOvr>
    <a:masterClrMapping/>
  </p:clrMapOvr>
  <mc:AlternateContent xmlns:mc="http://schemas.openxmlformats.org/markup-compatibility/2006" xmlns:p14="http://schemas.microsoft.com/office/powerpoint/2010/main">
    <mc:Choice Requires="p14">
      <p:transition spd="slow" p14:dur="2000" advTm="205969"/>
    </mc:Choice>
    <mc:Fallback xmlns="">
      <p:transition spd="slow" advTm="2059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84087"/>
            <a:ext cx="3386537" cy="2031922"/>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عيوب الإعلان </a:t>
            </a:r>
            <a:r>
              <a:rPr lang="ar-EG" sz="2100" b="1" dirty="0" smtClean="0">
                <a:effectLst>
                  <a:outerShdw blurRad="38100" dist="38100" dir="2700000" algn="tl">
                    <a:srgbClr val="000000">
                      <a:alpha val="43137"/>
                    </a:srgbClr>
                  </a:outerShdw>
                </a:effectLst>
                <a:cs typeface="+mj-cs"/>
              </a:rPr>
              <a:t>الإذاعى</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984666"/>
            <a:ext cx="8417320" cy="2123658"/>
          </a:xfrm>
          <a:prstGeom prst="rect">
            <a:avLst/>
          </a:prstGeom>
          <a:noFill/>
        </p:spPr>
        <p:txBody>
          <a:bodyPr wrap="square" rtlCol="0">
            <a:spAutoFit/>
          </a:bodyPr>
          <a:lstStyle/>
          <a:p>
            <a:pPr marL="977900" indent="-284163"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محدودية </a:t>
            </a:r>
            <a:r>
              <a:rPr lang="ar-EG" sz="2200" spc="20" dirty="0">
                <a:solidFill>
                  <a:srgbClr val="0A1F61"/>
                </a:solidFill>
                <a:latin typeface="Times New Roman" pitchFamily="18" charset="0"/>
                <a:cs typeface="Times New Roman" pitchFamily="18" charset="0"/>
              </a:rPr>
              <a:t>الوقت.</a:t>
            </a:r>
          </a:p>
          <a:p>
            <a:pPr marL="977900" indent="-284163"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عدم إمكانية الرجوع إلى </a:t>
            </a:r>
            <a:r>
              <a:rPr lang="ar-EG" sz="2200" spc="20" dirty="0" smtClean="0">
                <a:solidFill>
                  <a:srgbClr val="0A1F61"/>
                </a:solidFill>
                <a:latin typeface="Times New Roman" pitchFamily="18" charset="0"/>
                <a:cs typeface="Times New Roman" pitchFamily="18" charset="0"/>
              </a:rPr>
              <a:t>الرسالة.</a:t>
            </a:r>
            <a:endParaRPr lang="ar-EG" sz="2200" spc="20" dirty="0">
              <a:solidFill>
                <a:srgbClr val="0A1F61"/>
              </a:solidFill>
              <a:latin typeface="Times New Roman" pitchFamily="18" charset="0"/>
              <a:cs typeface="Times New Roman" pitchFamily="18" charset="0"/>
            </a:endParaRPr>
          </a:p>
          <a:p>
            <a:pPr marL="977900" indent="-284163"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الاعتماد على حاسة السمع فقط.</a:t>
            </a:r>
          </a:p>
          <a:p>
            <a:pPr marL="977900" indent="-284163"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جزء كبير من التغطية ضائع</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59553554"/>
      </p:ext>
    </p:extLst>
  </p:cSld>
  <p:clrMapOvr>
    <a:masterClrMapping/>
  </p:clrMapOvr>
  <mc:AlternateContent xmlns:mc="http://schemas.openxmlformats.org/markup-compatibility/2006" xmlns:p14="http://schemas.microsoft.com/office/powerpoint/2010/main">
    <mc:Choice Requires="p14">
      <p:transition spd="slow" p14:dur="2000" advTm="139915"/>
    </mc:Choice>
    <mc:Fallback xmlns="">
      <p:transition spd="slow" advTm="13991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b="8779"/>
          <a:stretch/>
        </p:blipFill>
        <p:spPr>
          <a:xfrm>
            <a:off x="1364043" y="1428065"/>
            <a:ext cx="9183088" cy="4210583"/>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452070" y="1739494"/>
            <a:ext cx="1781257"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إعلانات الصحف</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61379779"/>
      </p:ext>
    </p:extLst>
  </p:cSld>
  <p:clrMapOvr>
    <a:masterClrMapping/>
  </p:clrMapOvr>
  <mc:AlternateContent xmlns:mc="http://schemas.openxmlformats.org/markup-compatibility/2006" xmlns:p14="http://schemas.microsoft.com/office/powerpoint/2010/main">
    <mc:Choice Requires="p14">
      <p:transition spd="slow" p14:dur="2000" advTm="10745"/>
    </mc:Choice>
    <mc:Fallback xmlns="">
      <p:transition spd="slow" advTm="107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489"/>
          <a:stretch/>
        </p:blipFill>
        <p:spPr>
          <a:xfrm>
            <a:off x="0" y="1347448"/>
            <a:ext cx="3385473" cy="1947545"/>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مزايا إعلانات </a:t>
            </a:r>
            <a:r>
              <a:rPr lang="ar-EG" sz="2100" b="1" dirty="0" smtClean="0">
                <a:effectLst>
                  <a:outerShdw blurRad="38100" dist="38100" dir="2700000" algn="tl">
                    <a:srgbClr val="000000">
                      <a:alpha val="43137"/>
                    </a:srgbClr>
                  </a:outerShdw>
                </a:effectLst>
                <a:cs typeface="+mj-cs"/>
              </a:rPr>
              <a:t>الصحف</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069023"/>
            <a:ext cx="8417320" cy="3970318"/>
          </a:xfrm>
          <a:prstGeom prst="rect">
            <a:avLst/>
          </a:prstGeom>
          <a:noFill/>
        </p:spPr>
        <p:txBody>
          <a:bodyPr wrap="square" rtlCol="0">
            <a:spAutoFit/>
          </a:bodyPr>
          <a:lstStyle/>
          <a:p>
            <a:pPr marL="1025525" indent="-331788" algn="just" rtl="1">
              <a:lnSpc>
                <a:spcPct val="150000"/>
              </a:lnSpc>
              <a:buFont typeface="+mj-lt"/>
              <a:buAutoNum type="arabicPeriod"/>
            </a:pPr>
            <a:r>
              <a:rPr lang="ar-EG" sz="2100" spc="20" dirty="0" smtClean="0">
                <a:solidFill>
                  <a:srgbClr val="0A1F61"/>
                </a:solidFill>
                <a:latin typeface="Times New Roman" pitchFamily="18" charset="0"/>
                <a:cs typeface="Times New Roman" pitchFamily="18" charset="0"/>
              </a:rPr>
              <a:t>التركيز </a:t>
            </a:r>
            <a:r>
              <a:rPr lang="ar-EG" sz="2100" spc="20" dirty="0">
                <a:solidFill>
                  <a:srgbClr val="0A1F61"/>
                </a:solidFill>
                <a:latin typeface="Times New Roman" pitchFamily="18" charset="0"/>
                <a:cs typeface="Times New Roman" pitchFamily="18" charset="0"/>
              </a:rPr>
              <a:t>على أسواق ومناطق جغرافية معينة.</a:t>
            </a:r>
          </a:p>
          <a:p>
            <a:pPr marL="1025525" indent="-331788"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تغيير مضمون الرسالة الإِعْلاَنية بسرعة.</a:t>
            </a:r>
          </a:p>
          <a:p>
            <a:pPr marL="1025525" indent="-331788"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الانخفاض النسبي للتكلفة.</a:t>
            </a:r>
          </a:p>
          <a:p>
            <a:pPr marL="1025525" indent="-331788" algn="just" rtl="1">
              <a:lnSpc>
                <a:spcPct val="150000"/>
              </a:lnSpc>
              <a:buFont typeface="+mj-lt"/>
              <a:buAutoNum type="arabicPeriod"/>
            </a:pPr>
            <a:r>
              <a:rPr lang="ar-EG" sz="2100" spc="20" dirty="0" smtClean="0">
                <a:solidFill>
                  <a:srgbClr val="0A1F61"/>
                </a:solidFill>
                <a:latin typeface="Times New Roman" pitchFamily="18" charset="0"/>
                <a:cs typeface="Times New Roman" pitchFamily="18" charset="0"/>
              </a:rPr>
              <a:t>درجة </a:t>
            </a:r>
            <a:r>
              <a:rPr lang="ar-EG" sz="2100" spc="20" dirty="0">
                <a:solidFill>
                  <a:srgbClr val="0A1F61"/>
                </a:solidFill>
                <a:latin typeface="Times New Roman" pitchFamily="18" charset="0"/>
                <a:cs typeface="Times New Roman" pitchFamily="18" charset="0"/>
              </a:rPr>
              <a:t>المصداقية العالية للجريدة</a:t>
            </a:r>
            <a:r>
              <a:rPr lang="ar-EG" sz="2100" spc="20" dirty="0" smtClean="0">
                <a:solidFill>
                  <a:srgbClr val="0A1F61"/>
                </a:solidFill>
                <a:latin typeface="Times New Roman" pitchFamily="18" charset="0"/>
                <a:cs typeface="Times New Roman" pitchFamily="18" charset="0"/>
              </a:rPr>
              <a:t>.</a:t>
            </a:r>
          </a:p>
          <a:p>
            <a:pPr marL="1025525" indent="-331788"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الإِعْلاَن الصحفي مكتوب ومحسوس, ويمكن الاحتفاظ به والرجوع إليه أكثر من مرة.</a:t>
            </a:r>
          </a:p>
          <a:p>
            <a:pPr marL="1025525" indent="-331788"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غالبية القراء مثقفون.</a:t>
            </a:r>
          </a:p>
          <a:p>
            <a:pPr marL="1025525" indent="-331788"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شمولية المضمون مما يساعد على الوصول إلى نوعيات متعددة من القراء.</a:t>
            </a:r>
          </a:p>
          <a:p>
            <a:pPr marL="1025525" indent="-331788" algn="just" rtl="1">
              <a:lnSpc>
                <a:spcPct val="150000"/>
              </a:lnSpc>
              <a:buFont typeface="+mj-lt"/>
              <a:buAutoNum type="arabicPeriod"/>
            </a:pP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3661914"/>
      </p:ext>
    </p:extLst>
  </p:cSld>
  <p:clrMapOvr>
    <a:masterClrMapping/>
  </p:clrMapOvr>
  <mc:AlternateContent xmlns:mc="http://schemas.openxmlformats.org/markup-compatibility/2006" xmlns:p14="http://schemas.microsoft.com/office/powerpoint/2010/main">
    <mc:Choice Requires="p14">
      <p:transition spd="slow" p14:dur="2000" advTm="237462"/>
    </mc:Choice>
    <mc:Fallback xmlns="">
      <p:transition spd="slow" advTm="23746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b="7489"/>
          <a:stretch/>
        </p:blipFill>
        <p:spPr>
          <a:xfrm>
            <a:off x="0" y="1347448"/>
            <a:ext cx="3385473" cy="1947545"/>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عيوب إعلانات الصحف</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052472"/>
            <a:ext cx="8417320" cy="3078535"/>
          </a:xfrm>
          <a:prstGeom prst="rect">
            <a:avLst/>
          </a:prstGeom>
          <a:noFill/>
        </p:spPr>
        <p:txBody>
          <a:bodyPr wrap="square" rtlCol="0">
            <a:spAutoFit/>
          </a:bodyPr>
          <a:lstStyle/>
          <a:p>
            <a:pPr marL="1025525"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قصر </a:t>
            </a:r>
            <a:r>
              <a:rPr lang="ar-EG" sz="2200" spc="20" dirty="0">
                <a:solidFill>
                  <a:srgbClr val="0A1F61"/>
                </a:solidFill>
                <a:latin typeface="Times New Roman" pitchFamily="18" charset="0"/>
                <a:cs typeface="Times New Roman" pitchFamily="18" charset="0"/>
              </a:rPr>
              <a:t>عمر دورة حياة الرسالة الإِعْلاَنية.</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جزء من التغطية الجغرافية ضائع لوصوله إلى مستهلكين غير مستهدفين.</a:t>
            </a:r>
          </a:p>
          <a:p>
            <a:pPr marL="1025525"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لا يسمح مستوى طباعة الصحف بصفة عامة باتقان طباعة الصور واستخدام الألوان</a:t>
            </a:r>
            <a:r>
              <a:rPr lang="ar-EG" sz="2200" spc="20" dirty="0" smtClean="0">
                <a:solidFill>
                  <a:srgbClr val="0A1F61"/>
                </a:solidFill>
                <a:latin typeface="Times New Roman" pitchFamily="18" charset="0"/>
                <a:cs typeface="Times New Roman" pitchFamily="18" charset="0"/>
              </a:rPr>
              <a:t>.</a:t>
            </a:r>
          </a:p>
          <a:p>
            <a:pPr marL="1025525"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كثرة </a:t>
            </a:r>
            <a:r>
              <a:rPr lang="ar-EG" sz="2200" spc="20" dirty="0">
                <a:solidFill>
                  <a:srgbClr val="0A1F61"/>
                </a:solidFill>
                <a:latin typeface="Times New Roman" pitchFamily="18" charset="0"/>
                <a:cs typeface="Times New Roman" pitchFamily="18" charset="0"/>
              </a:rPr>
              <a:t>الإِعْلاَنات المنشورة ومنافستها لبعضها بعضًا.</a:t>
            </a:r>
          </a:p>
          <a:p>
            <a:pPr marL="1025525"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محدودية </a:t>
            </a:r>
            <a:r>
              <a:rPr lang="ar-EG" sz="2200" spc="20" dirty="0">
                <a:solidFill>
                  <a:srgbClr val="0A1F61"/>
                </a:solidFill>
                <a:latin typeface="Times New Roman" pitchFamily="18" charset="0"/>
                <a:cs typeface="Times New Roman" pitchFamily="18" charset="0"/>
              </a:rPr>
              <a:t>المواقع المتميزة في الجريدة، وصعوبة اختيار الموقع المناسب أحيانًا</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390355"/>
      </p:ext>
    </p:extLst>
  </p:cSld>
  <p:clrMapOvr>
    <a:masterClrMapping/>
  </p:clrMapOvr>
  <mc:AlternateContent xmlns:mc="http://schemas.openxmlformats.org/markup-compatibility/2006" xmlns:p14="http://schemas.microsoft.com/office/powerpoint/2010/main">
    <mc:Choice Requires="p14">
      <p:transition spd="slow" p14:dur="2000" advTm="273869"/>
    </mc:Choice>
    <mc:Fallback xmlns="">
      <p:transition spd="slow" advTm="27386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261915" cy="3612684"/>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437818" y="1739494"/>
            <a:ext cx="3890809"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إعلانات الملصقات واللوحات الإعلانية</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1397645"/>
      </p:ext>
    </p:extLst>
  </p:cSld>
  <p:clrMapOvr>
    <a:masterClrMapping/>
  </p:clrMapOvr>
  <mc:AlternateContent xmlns:mc="http://schemas.openxmlformats.org/markup-compatibility/2006" xmlns:p14="http://schemas.microsoft.com/office/powerpoint/2010/main">
    <mc:Choice Requires="p14">
      <p:transition spd="slow" p14:dur="2000" advTm="11990"/>
    </mc:Choice>
    <mc:Fallback xmlns="">
      <p:transition spd="slow" advTm="119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spc="20" dirty="0">
                <a:effectLst>
                  <a:outerShdw blurRad="38100" dist="38100" dir="2700000" algn="tl">
                    <a:srgbClr val="000000">
                      <a:alpha val="43137"/>
                    </a:srgbClr>
                  </a:outerShdw>
                </a:effectLst>
                <a:cs typeface="+mj-cs"/>
              </a:rPr>
              <a:t>مزايا إعلانات الملصقات واللوحات </a:t>
            </a:r>
            <a:r>
              <a:rPr lang="ar-EG" sz="2100" b="1" spc="20" dirty="0" smtClean="0">
                <a:effectLst>
                  <a:outerShdw blurRad="38100" dist="38100" dir="2700000" algn="tl">
                    <a:srgbClr val="000000">
                      <a:alpha val="43137"/>
                    </a:srgbClr>
                  </a:outerShdw>
                </a:effectLst>
                <a:cs typeface="+mj-cs"/>
              </a:rPr>
              <a:t>الإعلانية</a:t>
            </a:r>
            <a:endParaRPr lang="ar-EG" sz="2100" b="1" spc="20"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193396"/>
            <a:ext cx="8417320" cy="4662815"/>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اختيار الإطار الجغرافي المناسب والأسواق الجغرافية المستهدفة والمواقع المتميزة.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المعدل التكراري العالي في التعرض للرسالة الإِعْلاَنية.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المرونة في استخدام أحجام معينة تتناسب مع الرسالة.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إمكانية عرض السلعة بحجم كبير بالألوان</a:t>
            </a:r>
            <a:r>
              <a:rPr lang="ar-EG" sz="22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الإِعْلاَن </a:t>
            </a:r>
            <a:r>
              <a:rPr lang="ar-EG" sz="2200" spc="20" dirty="0">
                <a:solidFill>
                  <a:srgbClr val="0A1F61"/>
                </a:solidFill>
                <a:latin typeface="Times New Roman" pitchFamily="18" charset="0"/>
                <a:cs typeface="Times New Roman" pitchFamily="18" charset="0"/>
              </a:rPr>
              <a:t>بوسائل النقل ينتقل إلى الجمهور ويغطي مناطق جغرافية </a:t>
            </a:r>
            <a:r>
              <a:rPr lang="ar-EG" sz="2200" spc="20" dirty="0" smtClean="0">
                <a:solidFill>
                  <a:srgbClr val="0A1F61"/>
                </a:solidFill>
                <a:latin typeface="Times New Roman" pitchFamily="18" charset="0"/>
                <a:cs typeface="Times New Roman" pitchFamily="18" charset="0"/>
              </a:rPr>
              <a:t>كبيرة.</a:t>
            </a:r>
          </a:p>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وجود </a:t>
            </a:r>
            <a:r>
              <a:rPr lang="ar-EG" sz="2200" spc="20" dirty="0">
                <a:solidFill>
                  <a:srgbClr val="0A1F61"/>
                </a:solidFill>
                <a:latin typeface="Times New Roman" pitchFamily="18" charset="0"/>
                <a:cs typeface="Times New Roman" pitchFamily="18" charset="0"/>
              </a:rPr>
              <a:t>جمهور متحرك.</a:t>
            </a:r>
          </a:p>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وسيلة </a:t>
            </a:r>
            <a:r>
              <a:rPr lang="ar-EG" sz="2200" spc="20" dirty="0">
                <a:solidFill>
                  <a:srgbClr val="0A1F61"/>
                </a:solidFill>
                <a:latin typeface="Times New Roman" pitchFamily="18" charset="0"/>
                <a:cs typeface="Times New Roman" pitchFamily="18" charset="0"/>
              </a:rPr>
              <a:t>إِعْلاَنية تُستخدم لتحقيق هدف للتذكير.</a:t>
            </a:r>
          </a:p>
          <a:p>
            <a:pPr marL="457200" indent="-457200" algn="just" rtl="1">
              <a:lnSpc>
                <a:spcPct val="150000"/>
              </a:lnSpc>
              <a:buFont typeface="+mj-lt"/>
              <a:buAutoNum type="arabicPeriod"/>
            </a:pPr>
            <a:r>
              <a:rPr lang="ar-EG" sz="2200" spc="20" dirty="0" smtClean="0">
                <a:solidFill>
                  <a:srgbClr val="0A1F61"/>
                </a:solidFill>
                <a:latin typeface="Times New Roman" pitchFamily="18" charset="0"/>
                <a:cs typeface="Times New Roman" pitchFamily="18" charset="0"/>
              </a:rPr>
              <a:t>التكلفة </a:t>
            </a:r>
            <a:r>
              <a:rPr lang="ar-EG" sz="2200" spc="20" dirty="0">
                <a:solidFill>
                  <a:srgbClr val="0A1F61"/>
                </a:solidFill>
                <a:latin typeface="Times New Roman" pitchFamily="18" charset="0"/>
                <a:cs typeface="Times New Roman" pitchFamily="18" charset="0"/>
              </a:rPr>
              <a:t>المنخفضة نسبيًا إذا ما قيست بالمعدل الألفي أو المليوني للتعرض.</a:t>
            </a:r>
          </a:p>
          <a:p>
            <a:pPr marL="457200" indent="-457200" algn="just" rtl="1">
              <a:lnSpc>
                <a:spcPct val="150000"/>
              </a:lnSpc>
              <a:buFont typeface="+mj-lt"/>
              <a:buAutoNum type="arabicPeriod"/>
            </a:pP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3957547"/>
      </p:ext>
    </p:extLst>
  </p:cSld>
  <p:clrMapOvr>
    <a:masterClrMapping/>
  </p:clrMapOvr>
  <mc:AlternateContent xmlns:mc="http://schemas.openxmlformats.org/markup-compatibility/2006" xmlns:p14="http://schemas.microsoft.com/office/powerpoint/2010/main">
    <mc:Choice Requires="p14">
      <p:transition spd="slow" p14:dur="2000" advTm="319045"/>
    </mc:Choice>
    <mc:Fallback xmlns="">
      <p:transition spd="slow" advTm="3190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عيوب إعلانات الملصقات واللوحات </a:t>
            </a:r>
            <a:r>
              <a:rPr lang="ar-EG" sz="2100" b="1" dirty="0" smtClean="0">
                <a:effectLst>
                  <a:outerShdw blurRad="38100" dist="38100" dir="2700000" algn="tl">
                    <a:srgbClr val="000000">
                      <a:alpha val="43137"/>
                    </a:srgbClr>
                  </a:outerShdw>
                </a:effectLst>
                <a:cs typeface="+mj-cs"/>
              </a:rPr>
              <a:t>الإعلانية</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045080"/>
            <a:ext cx="8417320" cy="4094198"/>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محدودية المنطقة الجغرافية التي يحدث فيها التعرض للرسالة.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ارتفاع تكلفة الإنتاج والإيجار لبعض أنواع الملصقات واللوحات.</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لابد أن تكون الرسالة محدودة جدًا.</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لا تُستخدم إلا للتذكير فقط.</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تتأثر كثيرًا بالعوامل الجوية.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احتمال تأثير بعض العوامل الأخرى عليها كالازدحام الإِعْلاَني ومنافسة الإِعْلاَنات الأخرى وضغط حركة المرور في بعض الشوارع أو الميادين, مما يعيق عملية التعرض.</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2112545"/>
      </p:ext>
    </p:extLst>
  </p:cSld>
  <p:clrMapOvr>
    <a:masterClrMapping/>
  </p:clrMapOvr>
  <mc:AlternateContent xmlns:mc="http://schemas.openxmlformats.org/markup-compatibility/2006" xmlns:p14="http://schemas.microsoft.com/office/powerpoint/2010/main">
    <mc:Choice Requires="p14">
      <p:transition spd="slow" p14:dur="2000" advTm="208605"/>
    </mc:Choice>
    <mc:Fallback xmlns="">
      <p:transition spd="slow" advTm="20860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3" y="1622658"/>
            <a:ext cx="9498926" cy="4147521"/>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632536" y="1739494"/>
            <a:ext cx="1501373" cy="461665"/>
          </a:xfrm>
          <a:prstGeom prst="rect">
            <a:avLst/>
          </a:prstGeom>
          <a:noFill/>
        </p:spPr>
        <p:txBody>
          <a:bodyPr wrap="none" rtlCol="0">
            <a:spAutoFit/>
          </a:bodyPr>
          <a:lstStyle/>
          <a:p>
            <a:pPr algn="just" rtl="1"/>
            <a:r>
              <a:rPr lang="ar-EG" sz="2400" b="1" spc="30"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إعلان </a:t>
            </a:r>
            <a:r>
              <a:rPr lang="ar-EG" sz="2400" b="1" spc="30"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المجلة</a:t>
            </a:r>
            <a:endParaRPr lang="ar-EG" sz="2400" b="1" spc="30"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69720718"/>
      </p:ext>
    </p:extLst>
  </p:cSld>
  <p:clrMapOvr>
    <a:masterClrMapping/>
  </p:clrMapOvr>
  <mc:AlternateContent xmlns:mc="http://schemas.openxmlformats.org/markup-compatibility/2006" xmlns:p14="http://schemas.microsoft.com/office/powerpoint/2010/main">
    <mc:Choice Requires="p14">
      <p:transition spd="slow" p14:dur="2000" advTm="12811"/>
    </mc:Choice>
    <mc:Fallback xmlns="">
      <p:transition spd="slow" advTm="1281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1070"/>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مزايا إعلان المجلة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323527"/>
            <a:ext cx="8417320" cy="3647152"/>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انتقائية بدرجة كبيرة.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سهولة قياس فاعلية الإِعْلاَنات المنشورة بها.</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ارتفاع مستوى الطباعة والورق بما يتيح تقديم الإِعْلاَن بمستوى طباعي متميز.</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دورة حياة الإِعْلاَن أطول من الجرائد والتليفزيون والإذاعة (أسبوع أو شهر</a:t>
            </a:r>
            <a:r>
              <a:rPr lang="ar-EG" sz="22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تصل المجلات المتخصصة والنوعية إلى جمهور معين وقطاعات محددة.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ازدياد إمكانية رؤية الإِعْلاَن وملاحظته.</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ازدياد عدد قراء النسخة الواحدة، وزيادة تداولها بين القراء</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6474237"/>
      </p:ext>
    </p:extLst>
  </p:cSld>
  <p:clrMapOvr>
    <a:masterClrMapping/>
  </p:clrMapOvr>
  <mc:AlternateContent xmlns:mc="http://schemas.openxmlformats.org/markup-compatibility/2006" xmlns:p14="http://schemas.microsoft.com/office/powerpoint/2010/main">
    <mc:Choice Requires="p14">
      <p:transition spd="slow" p14:dur="2000" advTm="200966"/>
    </mc:Choice>
    <mc:Fallback xmlns="">
      <p:transition spd="slow" advTm="20096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41070"/>
            <a:ext cx="3385474"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عيوب إعلان </a:t>
            </a:r>
            <a:r>
              <a:rPr lang="ar-EG" sz="2100" b="1" dirty="0" smtClean="0">
                <a:effectLst>
                  <a:outerShdw blurRad="38100" dist="38100" dir="2700000" algn="tl">
                    <a:srgbClr val="000000">
                      <a:alpha val="43137"/>
                    </a:srgbClr>
                  </a:outerShdw>
                </a:effectLst>
                <a:cs typeface="+mj-cs"/>
              </a:rPr>
              <a:t>المجلة</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ذات توزيع على المستوى الوطني لا يلائم المعلن المحلي.</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احتمال تقادم رسالة الإِعْلاَن بها.</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الارتفاع النسبي لتكلفة الإِعْلاَن بها</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صعوبة حجز المساحات الإِعْلاَنية بها, خاصة في المواقع الممتازة, لضغوط الوقت ومحدودية هذه المواقع.</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معدل وصول الرسالة الإِعْلاَنية المنشورة بها أبطأ من الجرائد والتليفزيون والإذاعة</a:t>
            </a:r>
            <a:r>
              <a:rPr lang="ar-EG" sz="2200" spc="20" dirty="0" smtClean="0">
                <a:solidFill>
                  <a:srgbClr val="0A1F61"/>
                </a:solidFill>
                <a:latin typeface="Times New Roman" pitchFamily="18" charset="0"/>
                <a:cs typeface="Times New Roman" pitchFamily="18" charset="0"/>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341498"/>
      </p:ext>
    </p:extLst>
  </p:cSld>
  <p:clrMapOvr>
    <a:masterClrMapping/>
  </p:clrMapOvr>
  <mc:AlternateContent xmlns:mc="http://schemas.openxmlformats.org/markup-compatibility/2006" xmlns:p14="http://schemas.microsoft.com/office/powerpoint/2010/main">
    <mc:Choice Requires="p14">
      <p:transition spd="slow" p14:dur="2000" advTm="138697"/>
    </mc:Choice>
    <mc:Fallback xmlns="">
      <p:transition spd="slow" advTm="13869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623848" y="1428066"/>
            <a:ext cx="8923283" cy="4152928"/>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545653" y="1739494"/>
            <a:ext cx="1675139" cy="461665"/>
          </a:xfrm>
          <a:prstGeom prst="rect">
            <a:avLst/>
          </a:prstGeom>
          <a:noFill/>
        </p:spPr>
        <p:txBody>
          <a:bodyPr wrap="none" rtlCol="0">
            <a:spAutoFit/>
          </a:bodyPr>
          <a:lstStyle/>
          <a:p>
            <a:pPr algn="just" rtl="1"/>
            <a:r>
              <a:rPr lang="ar-EG" sz="2400" b="1" spc="30"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إعلان </a:t>
            </a:r>
            <a:r>
              <a:rPr lang="ar-EG" sz="2400" b="1" spc="30"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الإنترنت</a:t>
            </a:r>
            <a:endParaRPr lang="ar-EG" sz="2400" b="1" spc="30"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4577666"/>
      </p:ext>
    </p:extLst>
  </p:cSld>
  <p:clrMapOvr>
    <a:masterClrMapping/>
  </p:clrMapOvr>
  <mc:AlternateContent xmlns:mc="http://schemas.openxmlformats.org/markup-compatibility/2006" xmlns:p14="http://schemas.microsoft.com/office/powerpoint/2010/main">
    <mc:Choice Requires="p14">
      <p:transition spd="slow" p14:dur="2000" advTm="8152"/>
    </mc:Choice>
    <mc:Fallback xmlns="">
      <p:transition spd="slow" advTm="815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47448"/>
            <a:ext cx="3368320"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مزايا إعلان </a:t>
            </a:r>
            <a:r>
              <a:rPr lang="ar-EG" sz="2100" b="1" dirty="0" smtClean="0">
                <a:effectLst>
                  <a:outerShdw blurRad="38100" dist="38100" dir="2700000" algn="tl">
                    <a:srgbClr val="000000">
                      <a:alpha val="43137"/>
                    </a:srgbClr>
                  </a:outerShdw>
                </a:effectLst>
                <a:cs typeface="+mj-cs"/>
              </a:rPr>
              <a:t>ال</a:t>
            </a:r>
            <a:r>
              <a:rPr lang="ar-EG" sz="2100" b="1" dirty="0">
                <a:effectLst>
                  <a:outerShdw blurRad="38100" dist="38100" dir="2700000" algn="tl">
                    <a:srgbClr val="000000">
                      <a:alpha val="43137"/>
                    </a:srgbClr>
                  </a:outerShdw>
                </a:effectLst>
                <a:cs typeface="+mj-cs"/>
              </a:rPr>
              <a:t>إ</a:t>
            </a:r>
            <a:r>
              <a:rPr lang="ar-EG" sz="2100" b="1" dirty="0" smtClean="0">
                <a:effectLst>
                  <a:outerShdw blurRad="38100" dist="38100" dir="2700000" algn="tl">
                    <a:srgbClr val="000000">
                      <a:alpha val="43137"/>
                    </a:srgbClr>
                  </a:outerShdw>
                </a:effectLst>
                <a:cs typeface="+mj-cs"/>
              </a:rPr>
              <a:t>نترنت</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الاستفادة من خصائص الصوت والصورة والحركة والألوان.</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الوصول إلى عدد كبير من أفراد الجمهور.</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إمكانية قياس عدد الذين تعرضوا للإِعْلاَن.</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تغطية مساحات جغرافية ضخمة.</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إمكانية وضع التفاصيل الدقيقة واستخدامها في الرسائل الإِعْلاَنية التعليمية</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تحديد الفئات المستهدفة من خلال وضع الإِعْلاَن في مواقع متخصصة</a:t>
            </a:r>
            <a:r>
              <a:rPr lang="ar-EG" sz="2200" spc="20" dirty="0" smtClean="0">
                <a:solidFill>
                  <a:srgbClr val="0A1F61"/>
                </a:solidFill>
                <a:latin typeface="Times New Roman" pitchFamily="18" charset="0"/>
                <a:cs typeface="Times New Roman" pitchFamily="18" charset="0"/>
              </a:rPr>
              <a:t>.</a:t>
            </a:r>
            <a:endParaRPr lang="ar-EG" sz="22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1420138"/>
      </p:ext>
    </p:extLst>
  </p:cSld>
  <p:clrMapOvr>
    <a:masterClrMapping/>
  </p:clrMapOvr>
  <mc:AlternateContent xmlns:mc="http://schemas.openxmlformats.org/markup-compatibility/2006" xmlns:p14="http://schemas.microsoft.com/office/powerpoint/2010/main">
    <mc:Choice Requires="p14">
      <p:transition spd="slow" p14:dur="2000" advTm="242289"/>
    </mc:Choice>
    <mc:Fallback xmlns="">
      <p:transition spd="slow" advTm="24228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47448"/>
            <a:ext cx="3368320"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smtClean="0">
                <a:effectLst>
                  <a:outerShdw blurRad="38100" dist="38100" dir="2700000" algn="tl">
                    <a:srgbClr val="000000">
                      <a:alpha val="43137"/>
                    </a:srgbClr>
                  </a:outerShdw>
                </a:effectLst>
                <a:cs typeface="+mj-cs"/>
              </a:rPr>
              <a:t>عيوب إعلان الإنترنت</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929672"/>
            <a:ext cx="8417320" cy="1047210"/>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لا يصل إلا إلى جمهور يستخدم الإنترنت, ولا يصل إلى عموم الناس.</a:t>
            </a:r>
          </a:p>
          <a:p>
            <a:pPr marL="457200" indent="-457200" algn="just" rtl="1">
              <a:lnSpc>
                <a:spcPct val="150000"/>
              </a:lnSpc>
              <a:buFont typeface="+mj-lt"/>
              <a:buAutoNum type="arabicPeriod"/>
            </a:pPr>
            <a:r>
              <a:rPr lang="ar-EG" sz="2200" spc="20" dirty="0">
                <a:solidFill>
                  <a:srgbClr val="0A1F61"/>
                </a:solidFill>
                <a:latin typeface="Times New Roman" pitchFamily="18" charset="0"/>
                <a:cs typeface="Times New Roman" pitchFamily="18" charset="0"/>
              </a:rPr>
              <a:t>تكون احتمالات التعرض أقل عندما يكون المتصفح مستغرقًا في مضمون الصفحة.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25764906"/>
      </p:ext>
    </p:extLst>
  </p:cSld>
  <p:clrMapOvr>
    <a:masterClrMapping/>
  </p:clrMapOvr>
  <mc:AlternateContent xmlns:mc="http://schemas.openxmlformats.org/markup-compatibility/2006" xmlns:p14="http://schemas.microsoft.com/office/powerpoint/2010/main">
    <mc:Choice Requires="p14">
      <p:transition spd="slow" p14:dur="2000" advTm="82500"/>
    </mc:Choice>
    <mc:Fallback xmlns="">
      <p:transition spd="slow" advTm="825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364044" y="1428066"/>
            <a:ext cx="9388040" cy="4152928"/>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691734" y="1529714"/>
            <a:ext cx="3382977" cy="461665"/>
          </a:xfrm>
          <a:prstGeom prst="rect">
            <a:avLst/>
          </a:prstGeom>
          <a:noFill/>
        </p:spPr>
        <p:txBody>
          <a:bodyPr wrap="none" rtlCol="0">
            <a:spAutoFit/>
          </a:bodyPr>
          <a:lstStyle/>
          <a:p>
            <a:pPr algn="just" rtl="1"/>
            <a:r>
              <a:rPr lang="ar-EG" sz="2400" b="1" spc="30"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تخطيط اختيار الوسائل الإعلانية</a:t>
            </a: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76937845"/>
      </p:ext>
    </p:extLst>
  </p:cSld>
  <p:clrMapOvr>
    <a:masterClrMapping/>
  </p:clrMapOvr>
  <mc:AlternateContent xmlns:mc="http://schemas.openxmlformats.org/markup-compatibility/2006" xmlns:p14="http://schemas.microsoft.com/office/powerpoint/2010/main">
    <mc:Choice Requires="p14">
      <p:transition spd="slow" p14:dur="2000" advTm="10891"/>
    </mc:Choice>
    <mc:Fallback xmlns="">
      <p:transition spd="slow" advTm="1089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تخطيط اختيار الوسائل الإعلانية</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885996"/>
            <a:ext cx="8417320" cy="44550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smtClean="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التغييرات </a:t>
            </a:r>
            <a:r>
              <a:rPr lang="ar-EG" sz="2100" b="1" spc="20"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المؤثرة في التخطيط للوسائل الإعلانية:</a:t>
            </a:r>
          </a:p>
          <a:p>
            <a:pPr marL="568325" algn="just" rtl="1">
              <a:lnSpc>
                <a:spcPct val="150000"/>
              </a:lnSpc>
            </a:pPr>
            <a:r>
              <a:rPr lang="ar-EG" sz="2100" spc="20" dirty="0" smtClean="0">
                <a:solidFill>
                  <a:srgbClr val="0A1F61"/>
                </a:solidFill>
                <a:latin typeface="Times New Roman" pitchFamily="18" charset="0"/>
                <a:cs typeface="Times New Roman" pitchFamily="18" charset="0"/>
              </a:rPr>
              <a:t>وقد </a:t>
            </a:r>
            <a:r>
              <a:rPr lang="ar-EG" sz="2100" spc="20" dirty="0">
                <a:solidFill>
                  <a:srgbClr val="0A1F61"/>
                </a:solidFill>
                <a:latin typeface="Times New Roman" pitchFamily="18" charset="0"/>
                <a:cs typeface="Times New Roman" pitchFamily="18" charset="0"/>
              </a:rPr>
              <a:t>تأثر التخطيط للوسائل الإعلانية بالتغييرات العديدة والمتعاقبة التي حدثت في السنوات الأخيرة، والتي يمكن إيجاز أهمها فيما يلي:</a:t>
            </a:r>
          </a:p>
          <a:p>
            <a:pPr marL="457200" indent="-457200"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ظهور وسائل إعلانية جديدة: مثل الإنترنت والتليفزيون الكابلي </a:t>
            </a:r>
            <a:r>
              <a:rPr lang="en-US" sz="2100" spc="20" dirty="0">
                <a:solidFill>
                  <a:srgbClr val="0A1F61"/>
                </a:solidFill>
                <a:latin typeface="Times New Roman" pitchFamily="18" charset="0"/>
                <a:cs typeface="Times New Roman" pitchFamily="18" charset="0"/>
              </a:rPr>
              <a:t>Cable television </a:t>
            </a:r>
            <a:r>
              <a:rPr lang="ar-EG" sz="2100" spc="20" dirty="0">
                <a:solidFill>
                  <a:srgbClr val="0A1F61"/>
                </a:solidFill>
                <a:latin typeface="Times New Roman" pitchFamily="18" charset="0"/>
                <a:cs typeface="Times New Roman" pitchFamily="18" charset="0"/>
              </a:rPr>
              <a:t>والفيديو بما </a:t>
            </a:r>
            <a:r>
              <a:rPr lang="ar-EG" sz="2100" spc="20" dirty="0" smtClean="0">
                <a:solidFill>
                  <a:srgbClr val="0A1F61"/>
                </a:solidFill>
                <a:latin typeface="Times New Roman" pitchFamily="18" charset="0"/>
                <a:cs typeface="Times New Roman" pitchFamily="18" charset="0"/>
              </a:rPr>
              <a:t>تحتوي </a:t>
            </a:r>
            <a:r>
              <a:rPr lang="ar-EG" sz="2100" spc="20" dirty="0">
                <a:solidFill>
                  <a:srgbClr val="0A1F61"/>
                </a:solidFill>
                <a:latin typeface="Times New Roman" pitchFamily="18" charset="0"/>
                <a:cs typeface="Times New Roman" pitchFamily="18" charset="0"/>
              </a:rPr>
              <a:t>من خصائص ومميزات جديدة تؤثر في عملية اتخاذ القرارات الإعلانية. فقد أظهرت دراسة أن حوالي نصف مليار شخص على مستوى العالم تمكنوا من زيارة مواقع شبكة الإنترنت بنهاية عام 2001، وأوضحت دراسة أخرى أن 11% من سكان المملكة المتحدة يستخدمون الإنترنت في المنزل وأن مشترياتهم عن </a:t>
            </a:r>
            <a:r>
              <a:rPr lang="ar-EG" sz="2100" spc="20" dirty="0" smtClean="0">
                <a:solidFill>
                  <a:srgbClr val="0A1F61"/>
                </a:solidFill>
                <a:latin typeface="Times New Roman" pitchFamily="18" charset="0"/>
                <a:cs typeface="Times New Roman" pitchFamily="18" charset="0"/>
              </a:rPr>
              <a:t>طريقه </a:t>
            </a:r>
            <a:r>
              <a:rPr lang="ar-EG" sz="2100" spc="20" dirty="0">
                <a:solidFill>
                  <a:srgbClr val="0A1F61"/>
                </a:solidFill>
                <a:latin typeface="Times New Roman" pitchFamily="18" charset="0"/>
                <a:cs typeface="Times New Roman" pitchFamily="18" charset="0"/>
              </a:rPr>
              <a:t>ستصل إلى 3.1 بليون جنيه عام 2003</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8833991"/>
      </p:ext>
    </p:extLst>
  </p:cSld>
  <p:clrMapOvr>
    <a:masterClrMapping/>
  </p:clrMapOvr>
  <mc:AlternateContent xmlns:mc="http://schemas.openxmlformats.org/markup-compatibility/2006" xmlns:p14="http://schemas.microsoft.com/office/powerpoint/2010/main">
    <mc:Choice Requires="p14">
      <p:transition spd="slow" p14:dur="2000" advTm="104619"/>
    </mc:Choice>
    <mc:Fallback xmlns="">
      <p:transition spd="slow" advTm="10461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تخطيط اختيار الوسائل الإعلانية</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201306"/>
            <a:ext cx="8417320" cy="3970318"/>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spc="20" dirty="0">
                <a:solidFill>
                  <a:srgbClr val="0A1F61"/>
                </a:solidFill>
                <a:latin typeface="Times New Roman" pitchFamily="18" charset="0"/>
                <a:cs typeface="Times New Roman" pitchFamily="18" charset="0"/>
              </a:rPr>
              <a:t>زيادة عدد وسائل الإعلان الرئيسية والفرعية: الزيادة الهائلة في عدد وسائل الإعلان </a:t>
            </a:r>
            <a:r>
              <a:rPr lang="ar-EG" sz="2100" spc="20" dirty="0" smtClean="0">
                <a:solidFill>
                  <a:srgbClr val="0A1F61"/>
                </a:solidFill>
                <a:latin typeface="Times New Roman" pitchFamily="18" charset="0"/>
                <a:cs typeface="Times New Roman" pitchFamily="18" charset="0"/>
              </a:rPr>
              <a:t>الرئيسية والفرعية </a:t>
            </a:r>
            <a:r>
              <a:rPr lang="ar-EG" sz="2100" spc="20" dirty="0">
                <a:solidFill>
                  <a:srgbClr val="0A1F61"/>
                </a:solidFill>
                <a:latin typeface="Times New Roman" pitchFamily="18" charset="0"/>
                <a:cs typeface="Times New Roman" pitchFamily="18" charset="0"/>
              </a:rPr>
              <a:t>بما يعقد عملية </a:t>
            </a:r>
            <a:r>
              <a:rPr lang="ar-EG" sz="2100" spc="20" dirty="0" smtClean="0">
                <a:solidFill>
                  <a:srgbClr val="0A1F61"/>
                </a:solidFill>
                <a:latin typeface="Times New Roman" pitchFamily="18" charset="0"/>
                <a:cs typeface="Times New Roman" pitchFamily="18" charset="0"/>
              </a:rPr>
              <a:t>اختيار </a:t>
            </a:r>
            <a:r>
              <a:rPr lang="ar-EG" sz="2100" spc="20" dirty="0">
                <a:solidFill>
                  <a:srgbClr val="0A1F61"/>
                </a:solidFill>
                <a:latin typeface="Times New Roman" pitchFamily="18" charset="0"/>
                <a:cs typeface="Times New Roman" pitchFamily="18" charset="0"/>
              </a:rPr>
              <a:t>الوسائل الإعلانية، فالمعلن المصري على سبيل المثال أصبح عليه أن يختار بين العديد من القنوات الرئيسية والفضائية في وسيلة إعلانية واحدة وهي التليفزيون وفي دولة متقدمة مثل </a:t>
            </a:r>
            <a:r>
              <a:rPr lang="ar-EG" sz="2100" spc="20" dirty="0" smtClean="0">
                <a:solidFill>
                  <a:srgbClr val="0A1F61"/>
                </a:solidFill>
                <a:latin typeface="Times New Roman" pitchFamily="18" charset="0"/>
                <a:cs typeface="Times New Roman" pitchFamily="18" charset="0"/>
              </a:rPr>
              <a:t>المملكة المتحدة </a:t>
            </a:r>
            <a:r>
              <a:rPr lang="ar-EG" sz="2100" spc="20" dirty="0">
                <a:solidFill>
                  <a:srgbClr val="0A1F61"/>
                </a:solidFill>
                <a:latin typeface="Times New Roman" pitchFamily="18" charset="0"/>
                <a:cs typeface="Times New Roman" pitchFamily="18" charset="0"/>
              </a:rPr>
              <a:t>وصل عدد قنوات التليفزيون إلى مائتين وخمسين قناة</a:t>
            </a:r>
            <a:r>
              <a:rPr lang="ar-EG" sz="21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startAt="2"/>
            </a:pPr>
            <a:r>
              <a:rPr lang="ar-EG" sz="2100" spc="20" dirty="0">
                <a:solidFill>
                  <a:srgbClr val="0A1F61"/>
                </a:solidFill>
                <a:latin typeface="Times New Roman" pitchFamily="18" charset="0"/>
                <a:cs typeface="Times New Roman" pitchFamily="18" charset="0"/>
              </a:rPr>
              <a:t>التغييرات التكنولوجية في وسائل الإعلان: فقد ظهرت في السنوات الأخيرة العديد من المخترعات التي أضافت أبعاداً ومتغيرات جديدة عند اختيار الوسائل الإعلانية مثل الأقمارالصناعية، تكنولوجيا البث الرقمي، </a:t>
            </a:r>
            <a:r>
              <a:rPr lang="ar-EG" sz="2100" spc="20" dirty="0" smtClean="0">
                <a:solidFill>
                  <a:srgbClr val="0A1F61"/>
                </a:solidFill>
                <a:latin typeface="Times New Roman" pitchFamily="18" charset="0"/>
                <a:cs typeface="Times New Roman" pitchFamily="18" charset="0"/>
              </a:rPr>
              <a:t>الأوفست الطباعة بالألوان </a:t>
            </a:r>
            <a:r>
              <a:rPr lang="ar-EG" sz="2100" spc="20" dirty="0">
                <a:solidFill>
                  <a:srgbClr val="0A1F61"/>
                </a:solidFill>
                <a:latin typeface="Times New Roman" pitchFamily="18" charset="0"/>
                <a:cs typeface="Times New Roman" pitchFamily="18" charset="0"/>
              </a:rPr>
              <a:t>...إلخ</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0617977"/>
      </p:ext>
    </p:extLst>
  </p:cSld>
  <p:clrMapOvr>
    <a:masterClrMapping/>
  </p:clrMapOvr>
  <mc:AlternateContent xmlns:mc="http://schemas.openxmlformats.org/markup-compatibility/2006" xmlns:p14="http://schemas.microsoft.com/office/powerpoint/2010/main">
    <mc:Choice Requires="p14">
      <p:transition spd="slow" p14:dur="2000" advTm="101952"/>
    </mc:Choice>
    <mc:Fallback xmlns="">
      <p:transition spd="slow" advTm="10195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تخطيط اختيار الوسائل الإعلانية</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541530"/>
            <a:ext cx="8417320" cy="3485570"/>
          </a:xfrm>
          <a:prstGeom prst="rect">
            <a:avLst/>
          </a:prstGeom>
          <a:noFill/>
        </p:spPr>
        <p:txBody>
          <a:bodyPr wrap="square" rtlCol="0">
            <a:spAutoFit/>
          </a:bodyPr>
          <a:lstStyle/>
          <a:p>
            <a:pPr marL="284163" indent="-284163" algn="just" rtl="1">
              <a:lnSpc>
                <a:spcPct val="150000"/>
              </a:lnSpc>
              <a:buFont typeface="+mj-lt"/>
              <a:buAutoNum type="arabicPeriod" startAt="4"/>
            </a:pPr>
            <a:r>
              <a:rPr lang="ar-EG" sz="2100" b="1" spc="20" dirty="0">
                <a:solidFill>
                  <a:srgbClr val="0A1F61"/>
                </a:solidFill>
                <a:latin typeface="Times New Roman" pitchFamily="18" charset="0"/>
                <a:cs typeface="Times New Roman" pitchFamily="18" charset="0"/>
              </a:rPr>
              <a:t>التغييرات الاقتصادية والاجتماعية والتسويقية في المجتمع </a:t>
            </a:r>
            <a:r>
              <a:rPr lang="ar-EG" sz="2100" b="1" spc="20" dirty="0" smtClean="0">
                <a:solidFill>
                  <a:srgbClr val="0A1F61"/>
                </a:solidFill>
                <a:latin typeface="Times New Roman" pitchFamily="18" charset="0"/>
                <a:cs typeface="Times New Roman" pitchFamily="18" charset="0"/>
              </a:rPr>
              <a:t>خلال </a:t>
            </a:r>
            <a:r>
              <a:rPr lang="ar-EG" sz="2100" b="1" spc="20" dirty="0">
                <a:solidFill>
                  <a:srgbClr val="0A1F61"/>
                </a:solidFill>
                <a:latin typeface="Times New Roman" pitchFamily="18" charset="0"/>
                <a:cs typeface="Times New Roman" pitchFamily="18" charset="0"/>
              </a:rPr>
              <a:t>السنوات الأخيرة:</a:t>
            </a:r>
            <a:r>
              <a:rPr lang="ar-EG" sz="2100" spc="20" dirty="0">
                <a:solidFill>
                  <a:srgbClr val="0A1F61"/>
                </a:solidFill>
                <a:latin typeface="Times New Roman" pitchFamily="18" charset="0"/>
                <a:cs typeface="Times New Roman" pitchFamily="18" charset="0"/>
              </a:rPr>
              <a:t> ويتمثل أهمها في زيادة عدد السكان، ظهور فئات جديدة تتمتع بقوى شرائية، واتباع سياسة السوق الحر</a:t>
            </a:r>
            <a:r>
              <a:rPr lang="ar-EG" sz="2100" spc="20" dirty="0" smtClean="0">
                <a:solidFill>
                  <a:srgbClr val="0A1F61"/>
                </a:solidFill>
                <a:latin typeface="Times New Roman" pitchFamily="18" charset="0"/>
                <a:cs typeface="Times New Roman" pitchFamily="18" charset="0"/>
              </a:rPr>
              <a:t>.</a:t>
            </a:r>
          </a:p>
          <a:p>
            <a:pPr marL="284163" indent="-284163" algn="just" rtl="1">
              <a:lnSpc>
                <a:spcPct val="150000"/>
              </a:lnSpc>
              <a:buFont typeface="+mj-lt"/>
              <a:buAutoNum type="arabicPeriod" startAt="4"/>
            </a:pPr>
            <a:r>
              <a:rPr lang="ar-EG" sz="2100" b="1" spc="20" dirty="0">
                <a:solidFill>
                  <a:srgbClr val="0A1F61"/>
                </a:solidFill>
                <a:latin typeface="Times New Roman" pitchFamily="18" charset="0"/>
                <a:cs typeface="Times New Roman" pitchFamily="18" charset="0"/>
              </a:rPr>
              <a:t>زيادة حجم وتكاليف الإعلان:</a:t>
            </a:r>
            <a:r>
              <a:rPr lang="ar-EG" sz="2100" spc="20" dirty="0">
                <a:solidFill>
                  <a:srgbClr val="0A1F61"/>
                </a:solidFill>
                <a:latin typeface="Times New Roman" pitchFamily="18" charset="0"/>
                <a:cs typeface="Times New Roman" pitchFamily="18" charset="0"/>
              </a:rPr>
              <a:t> تتسم السنوات الأخيرة بزيادة هائلة في حجم وتكاليف </a:t>
            </a:r>
            <a:r>
              <a:rPr lang="ar-EG" sz="2100" spc="20" dirty="0" smtClean="0">
                <a:solidFill>
                  <a:srgbClr val="0A1F61"/>
                </a:solidFill>
                <a:latin typeface="Times New Roman" pitchFamily="18" charset="0"/>
                <a:cs typeface="Times New Roman" pitchFamily="18" charset="0"/>
              </a:rPr>
              <a:t>الإعلان.</a:t>
            </a:r>
          </a:p>
          <a:p>
            <a:pPr marL="284163" indent="-284163" algn="just" rtl="1">
              <a:lnSpc>
                <a:spcPct val="150000"/>
              </a:lnSpc>
              <a:buFont typeface="+mj-lt"/>
              <a:buAutoNum type="arabicPeriod" startAt="4"/>
            </a:pPr>
            <a:r>
              <a:rPr lang="ar-EG" sz="2100" b="1" spc="20" dirty="0">
                <a:solidFill>
                  <a:srgbClr val="0A1F61"/>
                </a:solidFill>
                <a:latin typeface="Times New Roman" pitchFamily="18" charset="0"/>
                <a:cs typeface="Times New Roman" pitchFamily="18" charset="0"/>
              </a:rPr>
              <a:t>اختلاف الأهمية النسبية للوسائل الإعلانية:</a:t>
            </a:r>
            <a:r>
              <a:rPr lang="ar-EG" sz="2100" spc="20" dirty="0">
                <a:solidFill>
                  <a:srgbClr val="0A1F61"/>
                </a:solidFill>
                <a:latin typeface="Times New Roman" pitchFamily="18" charset="0"/>
                <a:cs typeface="Times New Roman" pitchFamily="18" charset="0"/>
              </a:rPr>
              <a:t> فقد ازدادت أهمية بعض الوسائل، وانخفضت أهمية البعض الآخر. </a:t>
            </a:r>
            <a:endParaRPr lang="ar-EG" sz="2100" spc="20" dirty="0" smtClean="0">
              <a:solidFill>
                <a:srgbClr val="0A1F61"/>
              </a:solidFill>
              <a:latin typeface="Times New Roman" pitchFamily="18" charset="0"/>
              <a:cs typeface="Times New Roman" pitchFamily="18" charset="0"/>
            </a:endParaRPr>
          </a:p>
          <a:p>
            <a:pPr marL="284163" indent="-284163" algn="just" rtl="1">
              <a:lnSpc>
                <a:spcPct val="150000"/>
              </a:lnSpc>
              <a:buFont typeface="+mj-lt"/>
              <a:buAutoNum type="arabicPeriod" startAt="4"/>
            </a:pP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1608838"/>
      </p:ext>
    </p:extLst>
  </p:cSld>
  <p:clrMapOvr>
    <a:masterClrMapping/>
  </p:clrMapOvr>
  <mc:AlternateContent xmlns:mc="http://schemas.openxmlformats.org/markup-compatibility/2006" xmlns:p14="http://schemas.microsoft.com/office/powerpoint/2010/main">
    <mc:Choice Requires="p14">
      <p:transition spd="slow" p14:dur="2000" advTm="123096"/>
    </mc:Choice>
    <mc:Fallback xmlns="">
      <p:transition spd="slow" advTm="12309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تخطيط اختيار الوسائل الإعلانية</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541530"/>
            <a:ext cx="8417320" cy="1546577"/>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b="1" spc="20" dirty="0">
                <a:solidFill>
                  <a:srgbClr val="0A1F61"/>
                </a:solidFill>
                <a:effectLst>
                  <a:outerShdw blurRad="38100" dist="38100" dir="2700000" algn="tl">
                    <a:srgbClr val="000000">
                      <a:alpha val="43137"/>
                    </a:srgbClr>
                  </a:outerShdw>
                </a:effectLst>
                <a:latin typeface="Times New Roman" pitchFamily="18" charset="0"/>
                <a:cs typeface="Times New Roman" pitchFamily="18" charset="0"/>
              </a:rPr>
              <a:t>دخول الحاسبات الإلكترونية ميدان اختيار وجدولة وسائل الإعلان: </a:t>
            </a:r>
            <a:r>
              <a:rPr lang="ar-EG" sz="2100" spc="20" dirty="0">
                <a:solidFill>
                  <a:srgbClr val="0A1F61"/>
                </a:solidFill>
                <a:latin typeface="Times New Roman" pitchFamily="18" charset="0"/>
                <a:cs typeface="Times New Roman" pitchFamily="18" charset="0"/>
              </a:rPr>
              <a:t>فقد أظهرت دراسة حديثة أجريت عام 1996 في مصر أن 66.6%، من الوكالات الإعلانية الكبرى في مصر تستخدم نماذج الكمبيوتر في مجال اختيار الوسائل الإعلانية.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58381027"/>
      </p:ext>
    </p:extLst>
  </p:cSld>
  <p:clrMapOvr>
    <a:masterClrMapping/>
  </p:clrMapOvr>
  <mc:AlternateContent xmlns:mc="http://schemas.openxmlformats.org/markup-compatibility/2006" xmlns:p14="http://schemas.microsoft.com/office/powerpoint/2010/main">
    <mc:Choice Requires="p14">
      <p:transition spd="slow" p14:dur="2000" advTm="67811"/>
    </mc:Choice>
    <mc:Fallback xmlns="">
      <p:transition spd="slow" advTm="678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5463734" cy="415498"/>
          </a:xfrm>
          <a:prstGeom prst="rect">
            <a:avLst/>
          </a:prstGeom>
          <a:noFill/>
        </p:spPr>
        <p:txBody>
          <a:bodyPr wrap="square" rtlCol="0">
            <a:spAutoFit/>
          </a:bodyPr>
          <a:lstStyle/>
          <a:p>
            <a:pPr algn="ctr" rtl="1"/>
            <a:r>
              <a:rPr lang="ar-EG" sz="2100" b="1" dirty="0" smtClean="0">
                <a:effectLst>
                  <a:outerShdw blurRad="38100" dist="38100" dir="2700000" algn="tl">
                    <a:srgbClr val="000000">
                      <a:alpha val="43137"/>
                    </a:srgbClr>
                  </a:outerShdw>
                </a:effectLst>
                <a:cs typeface="+mj-cs"/>
              </a:rPr>
              <a:t>الصعوبات </a:t>
            </a:r>
            <a:r>
              <a:rPr lang="ar-EG" sz="2100" b="1" dirty="0">
                <a:effectLst>
                  <a:outerShdw blurRad="38100" dist="38100" dir="2700000" algn="tl">
                    <a:srgbClr val="000000">
                      <a:alpha val="43137"/>
                    </a:srgbClr>
                  </a:outerShdw>
                </a:effectLst>
                <a:cs typeface="+mj-cs"/>
              </a:rPr>
              <a:t>التي تواجه </a:t>
            </a:r>
            <a:r>
              <a:rPr lang="ar-EG" sz="2100" b="1" dirty="0" smtClean="0">
                <a:effectLst>
                  <a:outerShdw blurRad="38100" dist="38100" dir="2700000" algn="tl">
                    <a:srgbClr val="000000">
                      <a:alpha val="43137"/>
                    </a:srgbClr>
                  </a:outerShdw>
                </a:effectLst>
                <a:cs typeface="+mj-cs"/>
              </a:rPr>
              <a:t>مخطط الحملة الإعلانية</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541530"/>
            <a:ext cx="8417320" cy="3970318"/>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spc="20" dirty="0" smtClean="0">
                <a:solidFill>
                  <a:srgbClr val="0A1F61"/>
                </a:solidFill>
                <a:latin typeface="Times New Roman" pitchFamily="18" charset="0"/>
                <a:cs typeface="Times New Roman" pitchFamily="18" charset="0"/>
              </a:rPr>
              <a:t>بالإضافة </a:t>
            </a:r>
            <a:r>
              <a:rPr lang="ar-EG" sz="2100" spc="20" dirty="0">
                <a:solidFill>
                  <a:srgbClr val="0A1F61"/>
                </a:solidFill>
                <a:latin typeface="Times New Roman" pitchFamily="18" charset="0"/>
                <a:cs typeface="Times New Roman" pitchFamily="18" charset="0"/>
              </a:rPr>
              <a:t>إلى المتغيرات السابقة وتأثيرها على اختيار وسائل الإعلان؛ فهناك العديد من المشكلات والصعوبات التي تواجه مخطط الحملة الإعلانية عند وضع خطة وسائل الإعلان؛ من أهمها</a:t>
            </a:r>
            <a:r>
              <a:rPr lang="ar-EG" sz="21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نقص البيانات اللازمة لعملية الاختيار والاستخدام السليم للوسائل الإعلانية؛ وترجع إلى أسباب عديدة منها صعوبة القياس أو التكاليف الباهظة التي يتطلبها إجراء بحوث معينة.</a:t>
            </a:r>
          </a:p>
          <a:p>
            <a:pPr marL="457200" indent="-457200" algn="just" rtl="1">
              <a:lnSpc>
                <a:spcPct val="150000"/>
              </a:lnSpc>
              <a:buFont typeface="+mj-lt"/>
              <a:buAutoNum type="arabicPeriod"/>
            </a:pPr>
            <a:r>
              <a:rPr lang="ar-EG" sz="2100" spc="20" dirty="0">
                <a:solidFill>
                  <a:srgbClr val="0A1F61"/>
                </a:solidFill>
                <a:latin typeface="Times New Roman" pitchFamily="18" charset="0"/>
                <a:cs typeface="Times New Roman" pitchFamily="18" charset="0"/>
              </a:rPr>
              <a:t>ضيق الوقت؛ يعاني غالبية مخططي الحملات من عدم توافر الوقت الكافي اللازم للحصول على البيانات والمعلومات المطلوبة.</a:t>
            </a:r>
          </a:p>
          <a:p>
            <a:pPr marL="457200" indent="-457200" algn="just" rtl="1">
              <a:lnSpc>
                <a:spcPct val="150000"/>
              </a:lnSpc>
              <a:buFont typeface="+mj-lt"/>
              <a:buAutoNum type="arabicPeriod"/>
            </a:pP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55009"/>
      </p:ext>
    </p:extLst>
  </p:cSld>
  <p:clrMapOvr>
    <a:masterClrMapping/>
  </p:clrMapOvr>
  <mc:AlternateContent xmlns:mc="http://schemas.openxmlformats.org/markup-compatibility/2006" xmlns:p14="http://schemas.microsoft.com/office/powerpoint/2010/main">
    <mc:Choice Requires="p14">
      <p:transition spd="slow" p14:dur="2000" advTm="109454"/>
    </mc:Choice>
    <mc:Fallback xmlns="">
      <p:transition spd="slow" advTm="10945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417350" y="1412953"/>
            <a:ext cx="5463734" cy="415498"/>
          </a:xfrm>
          <a:prstGeom prst="rect">
            <a:avLst/>
          </a:prstGeom>
          <a:noFill/>
        </p:spPr>
        <p:txBody>
          <a:bodyPr wrap="square" rtlCol="0">
            <a:spAutoFit/>
          </a:bodyPr>
          <a:lstStyle/>
          <a:p>
            <a:pPr algn="ctr" rtl="1"/>
            <a:r>
              <a:rPr lang="ar-EG" sz="2100" b="1" dirty="0" smtClean="0">
                <a:effectLst>
                  <a:outerShdw blurRad="38100" dist="38100" dir="2700000" algn="tl">
                    <a:srgbClr val="000000">
                      <a:alpha val="43137"/>
                    </a:srgbClr>
                  </a:outerShdw>
                </a:effectLst>
                <a:cs typeface="+mj-cs"/>
              </a:rPr>
              <a:t>الصعوبات </a:t>
            </a:r>
            <a:r>
              <a:rPr lang="ar-EG" sz="2100" b="1" dirty="0">
                <a:effectLst>
                  <a:outerShdw blurRad="38100" dist="38100" dir="2700000" algn="tl">
                    <a:srgbClr val="000000">
                      <a:alpha val="43137"/>
                    </a:srgbClr>
                  </a:outerShdw>
                </a:effectLst>
                <a:cs typeface="+mj-cs"/>
              </a:rPr>
              <a:t>التي تواجه </a:t>
            </a:r>
            <a:r>
              <a:rPr lang="ar-EG" sz="2100" b="1" dirty="0" smtClean="0">
                <a:effectLst>
                  <a:outerShdw blurRad="38100" dist="38100" dir="2700000" algn="tl">
                    <a:srgbClr val="000000">
                      <a:alpha val="43137"/>
                    </a:srgbClr>
                  </a:outerShdw>
                </a:effectLst>
                <a:cs typeface="+mj-cs"/>
              </a:rPr>
              <a:t>مخطط الحملة الإعلانية</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541530"/>
            <a:ext cx="8417320" cy="3427477"/>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spc="20" dirty="0">
                <a:solidFill>
                  <a:srgbClr val="0A1F61"/>
                </a:solidFill>
                <a:latin typeface="Times New Roman" pitchFamily="18" charset="0"/>
                <a:cs typeface="Times New Roman" pitchFamily="18" charset="0"/>
              </a:rPr>
              <a:t>نقص الموضوعية عند اتخاذ القرارات الإعلانية بسبب نقص البيانات أو الاعتماد على بيانات هناك شك في صحتها ـ مثل كثير من البيانات الخاصة بأرقام التوزيع والتعرض للوسيلة مما يدفع المخطط إلى الاعتماد على الخبرة الشخصية</a:t>
            </a:r>
            <a:r>
              <a:rPr lang="ar-EG" sz="21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startAt="3"/>
            </a:pPr>
            <a:r>
              <a:rPr lang="ar-EG" sz="2100" spc="20" dirty="0">
                <a:solidFill>
                  <a:srgbClr val="0A1F61"/>
                </a:solidFill>
                <a:latin typeface="Times New Roman" pitchFamily="18" charset="0"/>
                <a:cs typeface="Times New Roman" pitchFamily="18" charset="0"/>
              </a:rPr>
              <a:t>صعوبة اختيار التوقيت أو المكان المناسب لنشر وعرض الإعلان بسبب شغل الوقت أو المساحة الإعلانية بإعلانات أخرى.</a:t>
            </a:r>
          </a:p>
          <a:p>
            <a:pPr marL="457200" indent="-457200" algn="just" rtl="1">
              <a:lnSpc>
                <a:spcPct val="150000"/>
              </a:lnSpc>
              <a:buFont typeface="+mj-lt"/>
              <a:buAutoNum type="arabicPeriod" startAt="3"/>
            </a:pPr>
            <a:r>
              <a:rPr lang="ar-EG" sz="2100" spc="20" dirty="0">
                <a:solidFill>
                  <a:srgbClr val="0A1F61"/>
                </a:solidFill>
                <a:latin typeface="Times New Roman" pitchFamily="18" charset="0"/>
                <a:cs typeface="Times New Roman" pitchFamily="18" charset="0"/>
              </a:rPr>
              <a:t>وجود تأثيرات خارجية على عملية اتخاذ القرار الإعلاني مثل تدخل المعلن لاختيار وسيلة أو وسائل إعلانية معينة</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1797032"/>
      </p:ext>
    </p:extLst>
  </p:cSld>
  <p:clrMapOvr>
    <a:masterClrMapping/>
  </p:clrMapOvr>
  <mc:AlternateContent xmlns:mc="http://schemas.openxmlformats.org/markup-compatibility/2006" xmlns:p14="http://schemas.microsoft.com/office/powerpoint/2010/main">
    <mc:Choice Requires="p14">
      <p:transition spd="slow" p14:dur="2000" advTm="156823"/>
    </mc:Choice>
    <mc:Fallback xmlns="">
      <p:transition spd="slow" advTm="15682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9108" y="1335075"/>
            <a:ext cx="3368320" cy="2012314"/>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417350" y="1412953"/>
            <a:ext cx="5463734" cy="415498"/>
          </a:xfrm>
          <a:prstGeom prst="rect">
            <a:avLst/>
          </a:prstGeom>
          <a:noFill/>
        </p:spPr>
        <p:txBody>
          <a:bodyPr wrap="square" rtlCol="0">
            <a:spAutoFit/>
          </a:bodyPr>
          <a:lstStyle/>
          <a:p>
            <a:pPr algn="ctr" rtl="1"/>
            <a:r>
              <a:rPr lang="ar-EG" sz="2100" b="1" dirty="0" smtClean="0">
                <a:effectLst>
                  <a:outerShdw blurRad="38100" dist="38100" dir="2700000" algn="tl">
                    <a:srgbClr val="000000">
                      <a:alpha val="43137"/>
                    </a:srgbClr>
                  </a:outerShdw>
                </a:effectLst>
                <a:cs typeface="+mj-cs"/>
              </a:rPr>
              <a:t>الصعوبات </a:t>
            </a:r>
            <a:r>
              <a:rPr lang="ar-EG" sz="2100" b="1" dirty="0">
                <a:effectLst>
                  <a:outerShdw blurRad="38100" dist="38100" dir="2700000" algn="tl">
                    <a:srgbClr val="000000">
                      <a:alpha val="43137"/>
                    </a:srgbClr>
                  </a:outerShdw>
                </a:effectLst>
                <a:cs typeface="+mj-cs"/>
              </a:rPr>
              <a:t>التي تواجه </a:t>
            </a:r>
            <a:r>
              <a:rPr lang="ar-EG" sz="2100" b="1" dirty="0" smtClean="0">
                <a:effectLst>
                  <a:outerShdw blurRad="38100" dist="38100" dir="2700000" algn="tl">
                    <a:srgbClr val="000000">
                      <a:alpha val="43137"/>
                    </a:srgbClr>
                  </a:outerShdw>
                </a:effectLst>
                <a:cs typeface="+mj-cs"/>
              </a:rPr>
              <a:t>مخطط الحملة الإعلانية</a:t>
            </a:r>
            <a:endParaRPr lang="ar-EG" sz="2100" b="1" dirty="0">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51202" y="2541530"/>
            <a:ext cx="8417320" cy="3485570"/>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100" spc="20" dirty="0">
                <a:solidFill>
                  <a:srgbClr val="0A1F61"/>
                </a:solidFill>
                <a:latin typeface="Times New Roman" pitchFamily="18" charset="0"/>
                <a:cs typeface="Times New Roman" pitchFamily="18" charset="0"/>
              </a:rPr>
              <a:t>عدم توحيد المعايير والمصطلحات العلمية المستخدمة في اختيار الوسائل الإعلانية في بعض الأحيان؛ مما يؤدي إلى استخدام معايير مختلفة للقياس عند المقارنة بين الوسائل الإعلانية المختلفة</a:t>
            </a:r>
            <a:r>
              <a:rPr lang="ar-EG" sz="2100" spc="20" dirty="0" smtClean="0">
                <a:solidFill>
                  <a:srgbClr val="0A1F61"/>
                </a:solidFill>
                <a:latin typeface="Times New Roman" pitchFamily="18" charset="0"/>
                <a:cs typeface="Times New Roman" pitchFamily="18" charset="0"/>
              </a:rPr>
              <a:t>.</a:t>
            </a:r>
          </a:p>
          <a:p>
            <a:pPr marL="457200" indent="-457200" algn="just" rtl="1">
              <a:lnSpc>
                <a:spcPct val="150000"/>
              </a:lnSpc>
              <a:buFont typeface="+mj-lt"/>
              <a:buAutoNum type="arabicPeriod" startAt="6"/>
            </a:pPr>
            <a:r>
              <a:rPr lang="ar-EG" sz="2100" spc="20" dirty="0">
                <a:solidFill>
                  <a:srgbClr val="0A1F61"/>
                </a:solidFill>
                <a:latin typeface="Times New Roman" pitchFamily="18" charset="0"/>
                <a:cs typeface="Times New Roman" pitchFamily="18" charset="0"/>
              </a:rPr>
              <a:t>قيام المعلنين في كثير من الأحيان بتحديد ميزانية الحملة قبل البدء في تخطيطها مما يؤدي إلى اختيار الوسائل في ضوء الأموال السابق تحديدها.</a:t>
            </a:r>
          </a:p>
          <a:p>
            <a:pPr marL="457200" indent="-457200" algn="just" rtl="1">
              <a:lnSpc>
                <a:spcPct val="150000"/>
              </a:lnSpc>
              <a:buFont typeface="+mj-lt"/>
              <a:buAutoNum type="arabicPeriod" startAt="6"/>
            </a:pPr>
            <a:r>
              <a:rPr lang="ar-EG" sz="2100" spc="20" dirty="0">
                <a:solidFill>
                  <a:srgbClr val="0A1F61"/>
                </a:solidFill>
                <a:latin typeface="Times New Roman" pitchFamily="18" charset="0"/>
                <a:cs typeface="Times New Roman" pitchFamily="18" charset="0"/>
              </a:rPr>
              <a:t>صعوبة قياس مدى فاعلية وتأثير الوسائل الإعلانية المختارة، وصعوبة تحديد تأثير كل وسيلة إعلانية على حدة</a:t>
            </a:r>
            <a:r>
              <a:rPr lang="ar-EG" sz="2100" spc="20" dirty="0" smtClean="0">
                <a:solidFill>
                  <a:srgbClr val="0A1F61"/>
                </a:solidFill>
                <a:latin typeface="Times New Roman" pitchFamily="18" charset="0"/>
                <a:cs typeface="Times New Roman" pitchFamily="18" charset="0"/>
              </a:rPr>
              <a:t>.</a:t>
            </a:r>
            <a:endParaRPr lang="ar-EG" sz="2100" spc="2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TextBox 20">
            <a:extLst>
              <a:ext uri="{FF2B5EF4-FFF2-40B4-BE49-F238E27FC236}">
                <a16:creationId xmlns:a16="http://schemas.microsoft.com/office/drawing/2014/main" xmlns="" id="{7C16A569-901B-C6A9-5510-154F90D28A49}"/>
              </a:ext>
            </a:extLst>
          </p:cNvPr>
          <p:cNvSpPr txBox="1"/>
          <p:nvPr/>
        </p:nvSpPr>
        <p:spPr>
          <a:xfrm>
            <a:off x="3437433" y="1329617"/>
            <a:ext cx="109100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22" name="TextBox 21">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7</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6359508"/>
      </p:ext>
    </p:extLst>
  </p:cSld>
  <p:clrMapOvr>
    <a:masterClrMapping/>
  </p:clrMapOvr>
  <mc:AlternateContent xmlns:mc="http://schemas.openxmlformats.org/markup-compatibility/2006" xmlns:p14="http://schemas.microsoft.com/office/powerpoint/2010/main">
    <mc:Choice Requires="p14">
      <p:transition spd="slow" p14:dur="2000" advTm="164464"/>
    </mc:Choice>
    <mc:Fallback xmlns="">
      <p:transition spd="slow" advTm="16446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4624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b="1" spc="30" dirty="0" smtClean="0">
                <a:solidFill>
                  <a:srgbClr val="0A1F61"/>
                </a:solidFill>
                <a:latin typeface="Simplified Arabic" pitchFamily="18" charset="-78"/>
                <a:cs typeface="+mj-cs"/>
              </a:rPr>
              <a:t>ناقشت المحاضرة السابعة أنواع الوسائل الإعلانية المستخدمة من خلال عملية الاتصال التسويقى؛ بالإضافة إلى إبراز مزايا وعيوب كل وسيلة إعلانية، لتسهيل اختيارها من قبل القائم بعملية الاتصال للوصول إلى متلقى الرسالة الإعلانية بما يتناسب مع خصائص كل وسيلة إعلانية مع متغيرات العينة المستهدفة من الرسالة الإعلانية .</a:t>
            </a:r>
          </a:p>
          <a:p>
            <a:pPr marL="342900" indent="-342900" algn="just" rtl="1">
              <a:lnSpc>
                <a:spcPct val="150000"/>
              </a:lnSpc>
              <a:buFont typeface="Wingdings" pitchFamily="2" charset="2"/>
              <a:buChar char="Ø"/>
            </a:pPr>
            <a:r>
              <a:rPr lang="ar-EG" sz="2100" b="1" spc="30" dirty="0" smtClean="0">
                <a:solidFill>
                  <a:srgbClr val="0A1F61"/>
                </a:solidFill>
                <a:latin typeface="Simplified Arabic" pitchFamily="18" charset="-78"/>
                <a:cs typeface="+mj-cs"/>
              </a:rPr>
              <a:t>كما أوضحت وناقشت المحاضرة التغييرات المؤثرة فى عملية التخطيط فى اختيار الوسيلة الإعلانية</a:t>
            </a:r>
            <a:r>
              <a:rPr lang="ar-EG" sz="2100" b="1" spc="30" dirty="0">
                <a:solidFill>
                  <a:srgbClr val="0A1F61"/>
                </a:solidFill>
                <a:latin typeface="Simplified Arabic" pitchFamily="18" charset="-78"/>
                <a:cs typeface="+mj-cs"/>
              </a:rPr>
              <a:t>، الصعوبات التي تواجه مخطط الحملة </a:t>
            </a:r>
            <a:r>
              <a:rPr lang="ar-EG" sz="2100" b="1" spc="30" dirty="0" smtClean="0">
                <a:solidFill>
                  <a:srgbClr val="0A1F61"/>
                </a:solidFill>
                <a:latin typeface="Simplified Arabic" pitchFamily="18" charset="-78"/>
                <a:cs typeface="+mj-cs"/>
              </a:rPr>
              <a:t>الإعلانية عند البدء فى هذه المرحلة.</a:t>
            </a:r>
            <a:endParaRPr lang="ar-EG" sz="2100" b="1" spc="30" dirty="0">
              <a:solidFill>
                <a:srgbClr val="0A1F61"/>
              </a:solidFill>
              <a:latin typeface="Simplified Arabic" pitchFamily="18" charset="-78"/>
              <a:cs typeface="+mj-cs"/>
            </a:endParaRPr>
          </a:p>
          <a:p>
            <a:pPr algn="just" rtl="1">
              <a:lnSpc>
                <a:spcPct val="150000"/>
              </a:lnSpc>
            </a:pPr>
            <a:endParaRPr lang="ar-EG" sz="2000" b="1" spc="30"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7</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61627"/>
    </mc:Choice>
    <mc:Fallback xmlns="">
      <p:transition spd="slow" advTm="616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صفوت </a:t>
            </a:r>
            <a:r>
              <a:rPr lang="ar-EG" sz="2000" b="1" dirty="0">
                <a:solidFill>
                  <a:srgbClr val="0A1F61"/>
                </a:solidFill>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algn="just" rtl="1">
              <a:lnSpc>
                <a:spcPct val="150000"/>
              </a:lnSpc>
            </a:pPr>
            <a:endParaRPr lang="ar-EG" sz="2000" b="1" dirty="0" smtClean="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7</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0585"/>
    </mc:Choice>
    <mc:Fallback xmlns="">
      <p:transition spd="slow" advTm="1058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4657"/>
    </mc:Choice>
    <mc:Fallback xmlns="">
      <p:transition spd="slow" advTm="2465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2200</TotalTime>
  <Words>1814</Words>
  <Application>Microsoft Office PowerPoint</Application>
  <PresentationFormat>Custom</PresentationFormat>
  <Paragraphs>263</Paragraphs>
  <Slides>41</Slides>
  <Notes>32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144</cp:revision>
  <dcterms:created xsi:type="dcterms:W3CDTF">2023-04-29T09:08:23Z</dcterms:created>
  <dcterms:modified xsi:type="dcterms:W3CDTF">2023-05-29T05:16:27Z</dcterms:modified>
</cp:coreProperties>
</file>