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6.xml" ContentType="application/vnd.openxmlformats-officedocument.presentationml.tags+xml"/>
  <Override PartName="/ppt/tags/tag10.xml" ContentType="application/vnd.openxmlformats-officedocument.presentationml.tags+xml"/>
  <Override PartName="/ppt/tags/tag2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6.xml" ContentType="application/vnd.openxmlformats-officedocument.presentationml.tags+xml"/>
  <Override PartName="/ppt/tags/tag18.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3.xml" ContentType="application/vnd.openxmlformats-officedocument.presentationml.tags+xml"/>
  <Override PartName="/ppt/tags/tag14.xml" ContentType="application/vnd.openxmlformats-officedocument.presentationml.tags+xml"/>
  <Override PartName="/ppt/tags/tag12.xml" ContentType="application/vnd.openxmlformats-officedocument.presentationml.tags+xml"/>
  <Override PartName="/ppt/tags/tag15.xml" ContentType="application/vnd.openxmlformats-officedocument.presentationml.tags+xml"/>
  <Override PartName="/ppt/tags/tag11.xml" ContentType="application/vnd.openxmlformats-officedocument.presentationml.tags+xml"/>
  <Override PartName="/ppt/tags/tag17.xml" ContentType="application/vnd.openxmlformats-officedocument.presentationml.tags+xml"/>
  <Override PartName="/ppt/tags/tag19.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641" r:id="rId7"/>
    <p:sldId id="557" r:id="rId8"/>
    <p:sldId id="613" r:id="rId9"/>
    <p:sldId id="559" r:id="rId10"/>
    <p:sldId id="635" r:id="rId11"/>
    <p:sldId id="271" r:id="rId12"/>
    <p:sldId id="554" r:id="rId13"/>
    <p:sldId id="602" r:id="rId14"/>
    <p:sldId id="586" r:id="rId15"/>
    <p:sldId id="587" r:id="rId16"/>
    <p:sldId id="624" r:id="rId17"/>
    <p:sldId id="588" r:id="rId18"/>
    <p:sldId id="507" r:id="rId19"/>
    <p:sldId id="509" r:id="rId20"/>
    <p:sldId id="508" r:id="rId21"/>
    <p:sldId id="590" r:id="rId22"/>
    <p:sldId id="622" r:id="rId23"/>
    <p:sldId id="636" r:id="rId24"/>
    <p:sldId id="644" r:id="rId25"/>
    <p:sldId id="568" r:id="rId26"/>
    <p:sldId id="569" r:id="rId27"/>
    <p:sldId id="642" r:id="rId28"/>
    <p:sldId id="643" r:id="rId29"/>
    <p:sldId id="616" r:id="rId30"/>
    <p:sldId id="638" r:id="rId31"/>
    <p:sldId id="639" r:id="rId32"/>
    <p:sldId id="625" r:id="rId33"/>
    <p:sldId id="626" r:id="rId34"/>
    <p:sldId id="627" r:id="rId35"/>
    <p:sldId id="628" r:id="rId36"/>
    <p:sldId id="629" r:id="rId37"/>
    <p:sldId id="64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641"/>
            <p14:sldId id="557"/>
            <p14:sldId id="613"/>
            <p14:sldId id="559"/>
            <p14:sldId id="635"/>
            <p14:sldId id="271"/>
            <p14:sldId id="554"/>
            <p14:sldId id="602"/>
            <p14:sldId id="586"/>
            <p14:sldId id="587"/>
            <p14:sldId id="624"/>
            <p14:sldId id="588"/>
            <p14:sldId id="507"/>
            <p14:sldId id="509"/>
            <p14:sldId id="508"/>
            <p14:sldId id="590"/>
            <p14:sldId id="622"/>
            <p14:sldId id="636"/>
            <p14:sldId id="644"/>
            <p14:sldId id="568"/>
            <p14:sldId id="569"/>
            <p14:sldId id="642"/>
            <p14:sldId id="643"/>
            <p14:sldId id="616"/>
            <p14:sldId id="638"/>
            <p14:sldId id="639"/>
            <p14:sldId id="625"/>
            <p14:sldId id="626"/>
            <p14:sldId id="627"/>
            <p14:sldId id="628"/>
            <p14:sldId id="629"/>
            <p14:sldId id="64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598" autoAdjust="0"/>
  </p:normalViewPr>
  <p:slideViewPr>
    <p:cSldViewPr snapToGrid="0">
      <p:cViewPr varScale="1">
        <p:scale>
          <a:sx n="78" d="100"/>
          <a:sy n="78" d="100"/>
        </p:scale>
        <p:origin x="797"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04/11/2025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0C1FA4E-93CC-41E0-B521-59D3365E0AB5}" type="slidenum">
              <a:rPr lang="en-US" smtClean="0"/>
              <a:t>8</a:t>
            </a:fld>
            <a:endParaRPr lang="en-US"/>
          </a:p>
        </p:txBody>
      </p:sp>
    </p:spTree>
    <p:extLst>
      <p:ext uri="{BB962C8B-B14F-4D97-AF65-F5344CB8AC3E}">
        <p14:creationId xmlns:p14="http://schemas.microsoft.com/office/powerpoint/2010/main" val="3900790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04/11/2025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04/11/2025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coca-cola.com/xf/ar" TargetMode="External"/><Relationship Id="rId2" Type="http://schemas.openxmlformats.org/officeDocument/2006/relationships/slideLayout" Target="../slideLayouts/slideLayout16.xml"/><Relationship Id="rId1" Type="http://schemas.openxmlformats.org/officeDocument/2006/relationships/tags" Target="../tags/tag4.xml"/><Relationship Id="rId5" Type="http://schemas.openxmlformats.org/officeDocument/2006/relationships/image" Target="../media/image8.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hyperlink" Target="https://www.nike.com/"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hyperlink" Target="https://www.youtube.com/watch?v=5sMBhDv4sik"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dove.com/" TargetMode="External"/><Relationship Id="rId2" Type="http://schemas.openxmlformats.org/officeDocument/2006/relationships/slideLayout" Target="../slideLayouts/slideLayout16.xml"/><Relationship Id="rId1" Type="http://schemas.openxmlformats.org/officeDocument/2006/relationships/tags" Target="../tags/tag7.xml"/><Relationship Id="rId5" Type="http://schemas.openxmlformats.org/officeDocument/2006/relationships/image" Target="../media/image11.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bQoJqDi8490" TargetMode="External"/><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2.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hyperlink" Target="https://www.netflix.com/" TargetMode="External"/><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13.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ok-aNnc0Dko" TargetMode="External"/><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4.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hyperlink" Target="https://www.ikea.com/sa/en/" TargetMode="External"/><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5.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hyperlink" Target="https://www.starbucks.com/" TargetMode="External"/><Relationship Id="rId2" Type="http://schemas.openxmlformats.org/officeDocument/2006/relationships/slideLayout" Target="../slideLayouts/slideLayout16.xml"/><Relationship Id="rId1" Type="http://schemas.openxmlformats.org/officeDocument/2006/relationships/tags" Target="../tags/tag13.xml"/><Relationship Id="rId5" Type="http://schemas.openxmlformats.org/officeDocument/2006/relationships/image" Target="../media/image16.jpe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m/" TargetMode="External"/><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7.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lossier.com/" TargetMode="Externa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sephora.com/" TargetMode="External"/><Relationship Id="rId1" Type="http://schemas.openxmlformats.org/officeDocument/2006/relationships/slideLayout" Target="../slideLayouts/slideLayout16.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zappos.com/" TargetMode="External"/><Relationship Id="rId1" Type="http://schemas.openxmlformats.org/officeDocument/2006/relationships/slideLayout" Target="../slideLayouts/slideLayout16.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dobe.com/" TargetMode="External"/><Relationship Id="rId1" Type="http://schemas.openxmlformats.org/officeDocument/2006/relationships/slideLayout" Target="../slideLayouts/slideLayout16.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JdLap1Bpchk" TargetMode="External"/><Relationship Id="rId1" Type="http://schemas.openxmlformats.org/officeDocument/2006/relationships/slideLayout" Target="../slideLayouts/slideLayout16.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patagonia.com/home/" TargetMode="External"/><Relationship Id="rId1" Type="http://schemas.openxmlformats.org/officeDocument/2006/relationships/slideLayout" Target="../slideLayouts/slideLayout16.xml"/><Relationship Id="rId4" Type="http://schemas.openxmlformats.org/officeDocument/2006/relationships/image" Target="../media/image23.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emirates.com/" TargetMode="External"/><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hyperlink" Target="https://www.unilever.com/"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25.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hyperlink" Target="https://www.jnj.com/" TargetMode="Externa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27.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79phlhutGLg" TargetMode="External"/><Relationship Id="rId2" Type="http://schemas.openxmlformats.org/officeDocument/2006/relationships/slideLayout" Target="../slideLayouts/slideLayout16.xml"/><Relationship Id="rId1" Type="http://schemas.openxmlformats.org/officeDocument/2006/relationships/tags" Target="../tags/tag18.xml"/><Relationship Id="rId5" Type="http://schemas.openxmlformats.org/officeDocument/2006/relationships/image" Target="../media/image28.jpe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hyperlink" Target="https://www.hubspot.com/" TargetMode="External"/><Relationship Id="rId2" Type="http://schemas.openxmlformats.org/officeDocument/2006/relationships/slideLayout" Target="../slideLayouts/slideLayout16.xml"/><Relationship Id="rId1" Type="http://schemas.openxmlformats.org/officeDocument/2006/relationships/tags" Target="../tags/tag19.xml"/><Relationship Id="rId5" Type="http://schemas.openxmlformats.org/officeDocument/2006/relationships/image" Target="../media/image29.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hyperlink" Target="https://www.disney.com/" TargetMode="External"/><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30.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7.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26241" y="3723721"/>
            <a:ext cx="853751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الإبداع في التنفيذ وبناء العلاقات</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395249"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السابعة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765"/>
    </mc:Choice>
    <mc:Fallback xmlns="">
      <p:transition spd="slow" advTm="197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361124"/>
            <a:ext cx="8417320" cy="5344476"/>
          </a:xfrm>
          <a:prstGeom prst="rect">
            <a:avLst/>
          </a:prstGeom>
          <a:noFill/>
        </p:spPr>
        <p:txBody>
          <a:bodyPr wrap="square" rtlCol="0">
            <a:spAutoFit/>
          </a:bodyPr>
          <a:lstStyle/>
          <a:p>
            <a:pPr algn="just" rtl="1">
              <a:lnSpc>
                <a:spcPct val="250000"/>
              </a:lnSpc>
            </a:pPr>
            <a:r>
              <a:rPr lang="ar-SY" sz="2000" dirty="0"/>
              <a:t>يمثل الإبداع في الاتصالات التسويقية المتكاملة القلب النابض لأي حملة ناجحة، فهو الذي يحول الخطط إلى أفكار مؤثرة تلامس وجدان الجمهور. إن الإبداع لا يعني فقط ابتكار فكرة جديدة، بل يعني القدرة على بناء تواصل فعّال ومستدام مع المستهلك وأصحاب المصلحة. في بيئة مليئة بالرسائل الإعلانية، يصبح التميز مرهوناً بمدى أصالة الفكرة وصدقها واتساقها مع هوية العلامة. كما أن الإبداع في التنفيذ يعكس عمق الفهم للسوق والجمهور ووسائل الإعلام. ومن خلال استراتيجيات مدروسة، يمكن للحملات الإبداعية أن تجذب العملاء، وتحتفظ بولائهم، وتحوّل العلاقة معهم إلى شراكة طويلة الأمد. فالإبداع هنا ليس ترفاً، بل أداة استراتيجية لبناء الثقة وتعزيز الصورة الذهنية للعلامة التجارية.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1454"/>
    </mc:Choice>
    <mc:Fallback xmlns="">
      <p:transition spd="slow" advTm="814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0753" y="73662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224018"/>
            <a:ext cx="8495854" cy="5229060"/>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تفسير مفهوم الإبداع في الحملات الاتصالية ودوره في تعزيز فعالية الرسائل التسويقية وتحقيق التميز التنافسي للعلامة التجارية.</a:t>
            </a:r>
          </a:p>
          <a:p>
            <a:pPr marL="342900" indent="-342900" algn="just" rtl="1">
              <a:lnSpc>
                <a:spcPct val="150000"/>
              </a:lnSpc>
              <a:buFont typeface="Arial" panose="020B0604020202020204" pitchFamily="34" charset="0"/>
              <a:buChar char="•"/>
            </a:pPr>
            <a:r>
              <a:rPr lang="ar-SY" sz="2000" dirty="0"/>
              <a:t>تحليل استراتيجيات جذب العملاء من خلال تصميم رسائل مبدعة تتلاءم مع خصائص الجمهور المستهدف ووسائل الاتصال الحديثة.</a:t>
            </a:r>
          </a:p>
          <a:p>
            <a:pPr marL="342900" indent="-342900" algn="just" rtl="1">
              <a:lnSpc>
                <a:spcPct val="150000"/>
              </a:lnSpc>
              <a:buFont typeface="Arial" panose="020B0604020202020204" pitchFamily="34" charset="0"/>
              <a:buChar char="•"/>
            </a:pPr>
            <a:r>
              <a:rPr lang="ar-SY" sz="2000" dirty="0"/>
              <a:t>تطبيق أساليب الاتصال المستمر للاحتفاظ بالعملاء وبناء علاقات طويلة الأمد قائمة على الثقة والتفاعل المتبادل.</a:t>
            </a:r>
          </a:p>
          <a:p>
            <a:pPr marL="342900" indent="-342900" algn="just" rtl="1">
              <a:lnSpc>
                <a:spcPct val="200000"/>
              </a:lnSpc>
              <a:buFont typeface="Arial" panose="020B0604020202020204" pitchFamily="34" charset="0"/>
              <a:buChar char="•"/>
            </a:pPr>
            <a:r>
              <a:rPr lang="ar-SY" sz="2000" dirty="0"/>
              <a:t>تقييم أهمية بناء العلاقات مع أصحاب المصلحة</a:t>
            </a:r>
            <a:r>
              <a:rPr lang="en-US" sz="2000" dirty="0"/>
              <a:t> </a:t>
            </a:r>
            <a:r>
              <a:rPr lang="ar-SY" sz="2000" dirty="0"/>
              <a:t>في دعم سمعة العلامة وتعزيز استدامتها المؤسسية.</a:t>
            </a:r>
          </a:p>
          <a:p>
            <a:pPr marL="342900" indent="-342900" algn="just" rtl="1">
              <a:lnSpc>
                <a:spcPct val="200000"/>
              </a:lnSpc>
              <a:buFont typeface="Arial" panose="020B0604020202020204" pitchFamily="34" charset="0"/>
              <a:buChar char="•"/>
            </a:pPr>
            <a:r>
              <a:rPr lang="ar-SY" sz="2000" dirty="0"/>
              <a:t>اقتراح استراتيجيات للتأثير طويل الأمد تعتمد على الإبداع والاتساق في الاتصال، بما يسهم في ترسيخ هوية العلامة في أذهان الجمهور.</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71997"/>
    </mc:Choice>
    <mc:Fallback xmlns="">
      <p:transition spd="slow" advTm="719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84592" y="961058"/>
            <a:ext cx="3962944"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أهمية الإبداع في الحملات الاتصالية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8921"/>
    </mc:Choice>
    <mc:Fallback xmlns="">
      <p:transition spd="slow" advTm="89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2229" y="698300"/>
            <a:ext cx="4955590" cy="6159700"/>
          </a:xfrm>
          <a:prstGeom prst="rect">
            <a:avLst/>
          </a:prstGeom>
        </p:spPr>
        <p:txBody>
          <a:bodyPr wrap="square">
            <a:spAutoFit/>
          </a:bodyPr>
          <a:lstStyle/>
          <a:p>
            <a:pPr algn="just" rtl="1">
              <a:lnSpc>
                <a:spcPct val="200000"/>
              </a:lnSpc>
            </a:pPr>
            <a:r>
              <a:rPr lang="ar-SY" sz="2000" dirty="0"/>
              <a:t>أصبح الإبداع في الحملات الاتصالية جوهر التميز والنجاح في التسويق الحديث، إذ يحوّل الرسائل التقليدية إلى تجارب ملموسة تعكس جوهر العلامة. يُعدّ الإبداع ميزة تنافسية وأداة لتفاعل الجمهور، حيث يحوّل الاتصال أحادي الجانب إلى حوار حيّ مع المستهلك. كما يمثل الإبداع ترجمة ذكية للاستراتيجية، ويُعزّز من خلال البحث والتحليل العلمي لفهم دوافع الجمهور وسلوكياته. من خلال الدمج بين الفكرة والإستراتيجية، يبني الإبداع الثقة ويرسّخ الروابط العاطفية مع المستهلك. لذا، يُعدّ الاستثمار في الإبداع عنصراً أساسياً لنجاح أي حملة اتصالية مستدامة وفعّالة.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cSld>
  <p:clrMapOvr>
    <a:masterClrMapping/>
  </p:clrMapOvr>
  <p:transition spd="slow" advTm="44801">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46052" y="1018783"/>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الإبداع بوصفه ميزة تنافسية</a:t>
            </a:r>
          </a:p>
        </p:txBody>
      </p:sp>
      <p:sp>
        <p:nvSpPr>
          <p:cNvPr id="48" name="TextBox 47"/>
          <p:cNvSpPr txBox="1"/>
          <p:nvPr/>
        </p:nvSpPr>
        <p:spPr>
          <a:xfrm>
            <a:off x="689640" y="1511226"/>
            <a:ext cx="10676860" cy="5344476"/>
          </a:xfrm>
          <a:prstGeom prst="rect">
            <a:avLst/>
          </a:prstGeom>
          <a:noFill/>
        </p:spPr>
        <p:txBody>
          <a:bodyPr wrap="square" rtlCol="0">
            <a:spAutoFit/>
          </a:bodyPr>
          <a:lstStyle/>
          <a:p>
            <a:pPr algn="just" rtl="1">
              <a:lnSpc>
                <a:spcPct val="250000"/>
              </a:lnSpc>
            </a:pPr>
            <a:r>
              <a:rPr lang="ar-SY" sz="2000" dirty="0"/>
              <a:t>يُعدّ الإبداع في الاتصالات التسويقية محور التميز الذي يفصل بين حملة ناجحة وأخرى تقليدية. فالإبداع لا يعني فقط فكرة جديدة، بل هو قدرة على تحويل الخطة الاتصالية إلى تجربة محسوسة تعكس جوهر العلامة وتبني صلة ذهنية مع الجمهور. تعتمد الحملات الإبداعية على فهم الجمهور والرسالة والوسيط، بحيث تقدم قيمة ومعنى في الوقت نفسه.</a:t>
            </a:r>
          </a:p>
          <a:p>
            <a:pPr algn="just" rtl="1">
              <a:lnSpc>
                <a:spcPct val="250000"/>
              </a:lnSpc>
            </a:pPr>
            <a:r>
              <a:rPr lang="ar-SY" sz="2000" b="1" u="sng" dirty="0"/>
              <a:t>مثال:</a:t>
            </a:r>
            <a:r>
              <a:rPr lang="ar-SY" sz="2000" b="1" dirty="0"/>
              <a:t> </a:t>
            </a:r>
            <a:r>
              <a:rPr lang="ar-SY" sz="2000" dirty="0"/>
              <a:t>استخدمت شركة كوكاكولا حملة "</a:t>
            </a:r>
            <a:r>
              <a:rPr lang="en-US" sz="2000" dirty="0"/>
              <a:t>Share a Coke" </a:t>
            </a:r>
            <a:r>
              <a:rPr lang="ar-SY" sz="2000" dirty="0"/>
              <a:t>استبدلت فيها الأسماء على الزجاجات، فحوّلت المنتج إلى تجربة شخصية ممتعة، ما عزّز ارتباط المستهلكين بالعلامة وميّزها عن المنافسين.</a:t>
            </a:r>
            <a:endParaRPr lang="ar-SY" sz="2000" b="1" dirty="0"/>
          </a:p>
          <a:p>
            <a:pPr algn="just" rtl="1">
              <a:lnSpc>
                <a:spcPct val="250000"/>
              </a:lnSpc>
            </a:pPr>
            <a:r>
              <a:rPr lang="ar-SY" sz="2000" b="1" dirty="0"/>
              <a:t>رابط موقع الشركة: </a:t>
            </a:r>
            <a:r>
              <a:rPr lang="en-US" sz="2000" dirty="0">
                <a:hlinkClick r:id="rId3"/>
              </a:rPr>
              <a:t>https://www.coca-cola.com/xf/ar</a:t>
            </a:r>
            <a:endParaRPr lang="ar-SY" sz="2000" dirty="0"/>
          </a:p>
          <a:p>
            <a:pPr algn="just" rtl="1">
              <a:lnSpc>
                <a:spcPct val="25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 name="Picture 2" descr="Campaign Canada">
            <a:extLst>
              <a:ext uri="{FF2B5EF4-FFF2-40B4-BE49-F238E27FC236}">
                <a16:creationId xmlns:a16="http://schemas.microsoft.com/office/drawing/2014/main" id="{8A81E58B-5180-42BE-8A1D-DD6748CF04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486061"/>
            <a:ext cx="2847975"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31077922"/>
      </p:ext>
    </p:extLst>
  </p:cSld>
  <p:clrMapOvr>
    <a:masterClrMapping/>
  </p:clrMapOvr>
  <mc:AlternateContent xmlns:mc="http://schemas.openxmlformats.org/markup-compatibility/2006" xmlns:p14="http://schemas.microsoft.com/office/powerpoint/2010/main">
    <mc:Choice Requires="p14">
      <p:transition p14:dur="10" advTm="202081"/>
    </mc:Choice>
    <mc:Fallback xmlns="">
      <p:transition advTm="2020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35599" y="971516"/>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الإبداع كأداة للتفاعل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10939" y="1586407"/>
            <a:ext cx="10812719" cy="5883085"/>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الحملات الإبداعية لا تكتفي بالإقناع، بل تدعو الجمهور للمشاركة والتفاعل. فالإبداع يحوّل الاتصال من رسالة أحادية إلى حوار مفتوح بين العلامة والمستهلك. يعتمد هذا النوع من الإبداع على توظيف المنصات الرقمية، ومزج النص والصورة والصوت بطريقة تحفّز التفاعل. ومن خلال هذا التفاعل، تُبنى علاقة عاطفية مستمرة بين الجمهور والعلامة، تتجاوز حدود الإعلان لتصبح تجربة تفاعلية تعزز الولاء والانتماء.</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استخدمت شركة (</a:t>
            </a:r>
            <a:r>
              <a:rPr lang="en-US" sz="2000" dirty="0">
                <a:latin typeface="Times New Roman" panose="02020603050405020304" pitchFamily="18" charset="0"/>
              </a:rPr>
              <a:t>Nike</a:t>
            </a:r>
            <a:r>
              <a:rPr lang="ar-SY" sz="2000" dirty="0">
                <a:latin typeface="Times New Roman" panose="02020603050405020304" pitchFamily="18" charset="0"/>
              </a:rPr>
              <a:t>) في حملتها "</a:t>
            </a:r>
            <a:r>
              <a:rPr lang="en-US" sz="2000" dirty="0">
                <a:latin typeface="Times New Roman" panose="02020603050405020304" pitchFamily="18" charset="0"/>
              </a:rPr>
              <a:t>You Can’t Stop Us</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مزيجاً من مقاطع الفيديو والموسيقى والتفاعل عبر المنصات الرقمية، مما حفّز الجمهور على مشاركة قصصهم الرياضية الشخصية، وحوّل الحملة إلى حوار عالمي حول الإلهام والتحدي.</a:t>
            </a:r>
          </a:p>
          <a:p>
            <a:pPr marL="231775" algn="just" rtl="1">
              <a:lnSpc>
                <a:spcPct val="200000"/>
              </a:lnSpc>
            </a:pPr>
            <a:r>
              <a:rPr lang="ar-SY" sz="2000" b="1" dirty="0">
                <a:latin typeface="Times New Roman" panose="02020603050405020304" pitchFamily="18" charset="0"/>
              </a:rPr>
              <a:t>رابط فيديو موقع الشركة: </a:t>
            </a:r>
            <a:r>
              <a:rPr lang="en-US" sz="2000" b="1" dirty="0">
                <a:latin typeface="Times New Roman" panose="02020603050405020304" pitchFamily="18" charset="0"/>
                <a:hlinkClick r:id="rId4"/>
              </a:rPr>
              <a:t>https://www.nike.com/</a:t>
            </a:r>
            <a:endParaRPr lang="en-US"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 name="Picture 2" descr="Nike, Inc. - Wikipédia">
            <a:extLst>
              <a:ext uri="{FF2B5EF4-FFF2-40B4-BE49-F238E27FC236}">
                <a16:creationId xmlns:a16="http://schemas.microsoft.com/office/drawing/2014/main" id="{61060B18-80FF-4CB7-98E9-68B61C07E1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8119" y="5271593"/>
            <a:ext cx="1368220" cy="71941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26575"/>
    </mc:Choice>
    <mc:Fallback xmlns="">
      <p:transition advTm="2265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3554" y="931456"/>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الإبداع بوصفه ترجمة للاستراتيجية</a:t>
            </a:r>
          </a:p>
        </p:txBody>
      </p:sp>
      <p:sp>
        <p:nvSpPr>
          <p:cNvPr id="48" name="TextBox 47"/>
          <p:cNvSpPr txBox="1"/>
          <p:nvPr/>
        </p:nvSpPr>
        <p:spPr>
          <a:xfrm>
            <a:off x="825500" y="1680771"/>
            <a:ext cx="10541000" cy="4921284"/>
          </a:xfrm>
          <a:prstGeom prst="rect">
            <a:avLst/>
          </a:prstGeom>
          <a:noFill/>
        </p:spPr>
        <p:txBody>
          <a:bodyPr wrap="square" rtlCol="0">
            <a:spAutoFit/>
          </a:bodyPr>
          <a:lstStyle/>
          <a:p>
            <a:pPr algn="just" rtl="1">
              <a:lnSpc>
                <a:spcPct val="200000"/>
              </a:lnSpc>
            </a:pPr>
            <a:r>
              <a:rPr lang="ar-SY" sz="2000" dirty="0"/>
              <a:t>لا يأتي الإبداع من فراغ، بل هو نتاج تفكير استراتيجي واعٍ يترجم أهداف الاتصال إلى حلول مبتكرة وفعّالة. فعندما تكون استراتيجية الاتصال واضحة ومحددة المعالم، يصبح الإبداع أداة لتجسيدها بصرياً ولفظياً بطريقة تُثير الانتباه وتُعمّق الفهم. ومن ثمّ، فإن أي فكرة إبداعية ينبغي أن تنسجم تماماً مع أهداف الحملة الاتصالية ورسائلها الجوهرية، لا أن تكون مجرد عرض جمالي أو محاولة لجذب الانتباه دون مضمون.</a:t>
            </a:r>
          </a:p>
          <a:p>
            <a:pPr algn="just" rtl="1">
              <a:lnSpc>
                <a:spcPct val="200000"/>
              </a:lnSpc>
            </a:pPr>
            <a:r>
              <a:rPr lang="ar-SY" sz="2000" b="1" u="sng" dirty="0"/>
              <a:t>مثال</a:t>
            </a:r>
            <a:r>
              <a:rPr lang="ar-SY" sz="2000" b="1" dirty="0"/>
              <a:t>: </a:t>
            </a:r>
            <a:r>
              <a:rPr lang="ar-SY" sz="2000" dirty="0"/>
              <a:t>حملة "</a:t>
            </a:r>
            <a:r>
              <a:rPr lang="en-US" sz="2000" dirty="0"/>
              <a:t>Think Different</a:t>
            </a:r>
            <a:r>
              <a:rPr lang="ar-SY" sz="2000" dirty="0"/>
              <a:t>" لشركة (</a:t>
            </a:r>
            <a:r>
              <a:rPr lang="en-US" sz="2000" dirty="0"/>
              <a:t>Apple</a:t>
            </a:r>
            <a:r>
              <a:rPr lang="ar-SY" sz="2000" dirty="0"/>
              <a:t>) جسدت استراتيجيتها في التركيز على التفرد والابتكار</a:t>
            </a:r>
          </a:p>
          <a:p>
            <a:pPr algn="just" rtl="1">
              <a:lnSpc>
                <a:spcPct val="200000"/>
              </a:lnSpc>
            </a:pPr>
            <a:r>
              <a:rPr lang="ar-SY" sz="2000" dirty="0"/>
              <a:t>ما جعل الإبداع نفسه انعكاساً لهوية الشركة.</a:t>
            </a:r>
          </a:p>
          <a:p>
            <a:pPr algn="just" rtl="1">
              <a:lnSpc>
                <a:spcPct val="200000"/>
              </a:lnSpc>
            </a:pPr>
            <a:r>
              <a:rPr lang="ar-SY" sz="2000" b="1" dirty="0"/>
              <a:t>للاطلاع رابط فيديو يوضح الحملة: </a:t>
            </a:r>
            <a:r>
              <a:rPr lang="en-US" sz="2000" b="1" dirty="0">
                <a:hlinkClick r:id="rId4"/>
              </a:rPr>
              <a:t>https://www.youtube.com/watch?v=5sMBhDv4sik</a:t>
            </a:r>
            <a:endParaRPr lang="ar-SY" sz="2000" b="1" dirty="0"/>
          </a:p>
          <a:p>
            <a:pPr algn="just" rtl="1">
              <a:lnSpc>
                <a:spcPct val="200000"/>
              </a:lnSpc>
            </a:pPr>
            <a:endParaRPr lang="ar-SY" sz="2000" b="1" dirty="0"/>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050" name="Picture 2" descr="Apple introduces dual camera iPhone 11 ...">
            <a:extLst>
              <a:ext uri="{FF2B5EF4-FFF2-40B4-BE49-F238E27FC236}">
                <a16:creationId xmlns:a16="http://schemas.microsoft.com/office/drawing/2014/main" id="{2268C748-8DC7-4137-9B14-981050619F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9762" y="3743027"/>
            <a:ext cx="2271657" cy="2271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44614"/>
    </mc:Choice>
    <mc:Fallback xmlns="">
      <p:transition advTm="2446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81490" y="1009438"/>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الدمج بين الإبداع والبحث التسويقي</a:t>
            </a:r>
          </a:p>
        </p:txBody>
      </p:sp>
      <p:sp>
        <p:nvSpPr>
          <p:cNvPr id="48" name="TextBox 47"/>
          <p:cNvSpPr txBox="1"/>
          <p:nvPr/>
        </p:nvSpPr>
        <p:spPr>
          <a:xfrm>
            <a:off x="825500" y="1715238"/>
            <a:ext cx="10541000" cy="4930581"/>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يستند الإبداع في الاتصالات التسويقية المتكاملة إلى المعرفة الدقيقة بالجمهور من خلال البحث والتحليل. فكل فكرة يجب أن تُبنى على فهم حقيقي للدوافع النفسية والسلوكية. وهكذا يتحول الإبداع إلى أداة علمية. فالإبداع لا يبدأ من الفكرة، بل من المعلومة الدقيقة التي تكشف كيف يفكّر الجمهور وماذا ينتظر من العلامة. وعندما يُبنى الإبداع على هذا الفهم العميق، تصبح الحملة أكثر قدرة على تحقيق التفاعل والتأثير وإحداث تغيير فعلي في سلوك المستهلك.</a:t>
            </a: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اعتمدت شركة (</a:t>
            </a:r>
            <a:r>
              <a:rPr lang="en-US" sz="2000" dirty="0">
                <a:effectLst/>
                <a:latin typeface="Times New Roman" panose="02020603050405020304" pitchFamily="18" charset="0"/>
                <a:ea typeface="Times New Roman" panose="02020603050405020304" pitchFamily="18" charset="0"/>
              </a:rPr>
              <a:t>Dove</a:t>
            </a:r>
            <a:r>
              <a:rPr lang="ar-SY" sz="2000" dirty="0">
                <a:effectLst/>
                <a:latin typeface="Times New Roman" panose="02020603050405020304" pitchFamily="18" charset="0"/>
                <a:ea typeface="Times New Roman" panose="02020603050405020304" pitchFamily="18" charset="0"/>
              </a:rPr>
              <a:t>) في حملتها "</a:t>
            </a:r>
            <a:r>
              <a:rPr lang="en-US" sz="2000" dirty="0">
                <a:effectLst/>
                <a:latin typeface="Times New Roman" panose="02020603050405020304" pitchFamily="18" charset="0"/>
                <a:ea typeface="Times New Roman" panose="02020603050405020304" pitchFamily="18" charset="0"/>
              </a:rPr>
              <a:t>Real Beauty</a:t>
            </a:r>
            <a:r>
              <a:rPr lang="ar-SY" sz="2000" dirty="0">
                <a:effectLst/>
                <a:latin typeface="Times New Roman" panose="02020603050405020304" pitchFamily="18" charset="0"/>
                <a:ea typeface="Times New Roman" panose="02020603050405020304" pitchFamily="18" charset="0"/>
              </a:rPr>
              <a:t>" على بحوث أظهرت ضعف ثقة النساء </a:t>
            </a:r>
          </a:p>
          <a:p>
            <a:pPr algn="just" rtl="1">
              <a:lnSpc>
                <a:spcPct val="200000"/>
              </a:lnSpc>
            </a:pPr>
            <a:r>
              <a:rPr lang="ar-SY" sz="2000" dirty="0">
                <a:effectLst/>
                <a:latin typeface="Times New Roman" panose="02020603050405020304" pitchFamily="18" charset="0"/>
                <a:ea typeface="Times New Roman" panose="02020603050405020304" pitchFamily="18" charset="0"/>
              </a:rPr>
              <a:t>بمظهرهن، فحوّلت النتائج إلى حملة إنسانية مؤثرة.</a:t>
            </a:r>
          </a:p>
          <a:p>
            <a:pPr algn="just" rtl="1">
              <a:lnSpc>
                <a:spcPct val="200000"/>
              </a:lnSpc>
            </a:pPr>
            <a:r>
              <a:rPr lang="ar-SY" sz="2000" b="1" dirty="0">
                <a:latin typeface="Times New Roman" panose="02020603050405020304" pitchFamily="18" charset="0"/>
              </a:rPr>
              <a:t>رابط موقع الشركة: </a:t>
            </a:r>
            <a:r>
              <a:rPr lang="en-US" sz="2000" dirty="0">
                <a:latin typeface="Times New Roman" panose="02020603050405020304" pitchFamily="18" charset="0"/>
                <a:hlinkClick r:id="rId3"/>
              </a:rPr>
              <a:t>https://www.dove.com/</a:t>
            </a:r>
            <a:endParaRPr lang="en-US" sz="2000" dirty="0">
              <a:latin typeface="Times New Roman" panose="02020603050405020304" pitchFamily="18" charset="0"/>
            </a:endParaRPr>
          </a:p>
          <a:p>
            <a:pPr algn="just" rtl="1">
              <a:lnSpc>
                <a:spcPct val="200000"/>
              </a:lnSpc>
            </a:pPr>
            <a:endParaRPr lang="en-US"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026" name="Picture 2" descr="Campaign for real beauty ...">
            <a:extLst>
              <a:ext uri="{FF2B5EF4-FFF2-40B4-BE49-F238E27FC236}">
                <a16:creationId xmlns:a16="http://schemas.microsoft.com/office/drawing/2014/main" id="{7C815FB1-4F22-41A6-8420-1C445DA758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903" y="390105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31270"/>
    </mc:Choice>
    <mc:Fallback xmlns="">
      <p:transition advTm="2312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21227" y="957750"/>
            <a:ext cx="869961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الإبداع كجسر للثقة والعاطفة</a:t>
            </a:r>
          </a:p>
        </p:txBody>
      </p:sp>
      <p:sp>
        <p:nvSpPr>
          <p:cNvPr id="48" name="TextBox 47"/>
          <p:cNvSpPr txBox="1"/>
          <p:nvPr/>
        </p:nvSpPr>
        <p:spPr>
          <a:xfrm>
            <a:off x="825500" y="1610962"/>
            <a:ext cx="10541000" cy="5075172"/>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يربط الإبداع بين المستهلك والعلامة عبر القيم والعواطف المشتركة. فالإعلانات المبتكرة تترك أثراً وجدانياً طويل المدى يجعل العلامة مألوفة ومحبوبة. ولذلك، لا يُقاس الإبداع فقط بعدد المشاهدات، بل بعمق العلاقة التي يبنيها. فالقيمة الحقيقية للإبداع تكمن في قدرته على تحويل العلامة إلى تجربة إنسانية تُلامس الحياة اليومية للجمهور وتعكس طموحاته وهويته.</a:t>
            </a:r>
            <a:endParaRPr lang="ar-SY" sz="2000" dirty="0">
              <a:effectLst/>
              <a:ea typeface="Times New Roman" panose="02020603050405020304" pitchFamily="18" charset="0"/>
            </a:endParaRPr>
          </a:p>
          <a:p>
            <a:pPr algn="just" rtl="1">
              <a:lnSpc>
                <a:spcPct val="25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إعلان</a:t>
            </a:r>
            <a:r>
              <a:rPr lang="ar-SY" sz="2000" dirty="0">
                <a:effectLst/>
                <a:ea typeface="Times New Roman" panose="02020603050405020304" pitchFamily="18" charset="0"/>
              </a:rPr>
              <a:t> "</a:t>
            </a:r>
            <a:r>
              <a:rPr lang="en-US" sz="2000" dirty="0">
                <a:effectLst/>
                <a:ea typeface="Times New Roman" panose="02020603050405020304" pitchFamily="18" charset="0"/>
              </a:rPr>
              <a:t>Thank You, Mom</a:t>
            </a:r>
            <a:r>
              <a:rPr lang="ar-SY" sz="2000" dirty="0">
                <a:effectLst/>
                <a:ea typeface="Times New Roman" panose="02020603050405020304" pitchFamily="18" charset="0"/>
              </a:rPr>
              <a:t>" </a:t>
            </a:r>
            <a:r>
              <a:rPr lang="ar-SA" sz="2000" dirty="0">
                <a:effectLst/>
                <a:ea typeface="Times New Roman" panose="02020603050405020304" pitchFamily="18" charset="0"/>
              </a:rPr>
              <a:t>لشركة </a:t>
            </a:r>
            <a:r>
              <a:rPr lang="ar-SY" sz="2000" dirty="0">
                <a:effectLst/>
                <a:ea typeface="Times New Roman" panose="02020603050405020304" pitchFamily="18" charset="0"/>
              </a:rPr>
              <a:t>(</a:t>
            </a:r>
            <a:r>
              <a:rPr lang="en-US" sz="2000" dirty="0">
                <a:effectLst/>
                <a:ea typeface="Times New Roman" panose="02020603050405020304" pitchFamily="18" charset="0"/>
              </a:rPr>
              <a:t>P&amp;G</a:t>
            </a:r>
            <a:r>
              <a:rPr lang="ar-SY" sz="2000" dirty="0">
                <a:effectLst/>
                <a:ea typeface="Times New Roman" panose="02020603050405020304" pitchFamily="18" charset="0"/>
              </a:rPr>
              <a:t>) </a:t>
            </a:r>
            <a:r>
              <a:rPr lang="ar-SA" sz="2000" dirty="0">
                <a:effectLst/>
                <a:ea typeface="Times New Roman" panose="02020603050405020304" pitchFamily="18" charset="0"/>
              </a:rPr>
              <a:t>خلال الألعاب الأولمبية استخدم العاطفة لبناء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علاقة دافئة بين العلامة والجمهور.</a:t>
            </a:r>
            <a:endParaRPr lang="ar-SY" sz="2000" dirty="0">
              <a:effectLst/>
              <a:ea typeface="Times New Roman" panose="02020603050405020304" pitchFamily="18" charset="0"/>
            </a:endParaRPr>
          </a:p>
          <a:p>
            <a:pPr algn="just" rtl="1">
              <a:lnSpc>
                <a:spcPct val="200000"/>
              </a:lnSpc>
            </a:pPr>
            <a:r>
              <a:rPr lang="ar-SY" sz="2000" b="1" dirty="0">
                <a:ea typeface="Times New Roman" panose="02020603050405020304" pitchFamily="18" charset="0"/>
              </a:rPr>
              <a:t>رابط الإعلان للمشاهدة: </a:t>
            </a:r>
            <a:r>
              <a:rPr lang="en-US" sz="2000" b="1" dirty="0">
                <a:ea typeface="Times New Roman" panose="02020603050405020304" pitchFamily="18" charset="0"/>
                <a:hlinkClick r:id="rId3"/>
              </a:rPr>
              <a:t>https://www.youtube.com/watch?v=bQoJqDi8490</a:t>
            </a:r>
            <a:endParaRPr lang="ar-SY" sz="2000" b="1" dirty="0">
              <a:ea typeface="Times New Roman" panose="02020603050405020304" pitchFamily="18" charset="0"/>
            </a:endParaRPr>
          </a:p>
          <a:p>
            <a:pPr algn="just" rtl="1">
              <a:lnSpc>
                <a:spcPct val="200000"/>
              </a:lnSpc>
            </a:pPr>
            <a:endParaRPr lang="ar-SA" sz="2000" b="1"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050" name="Picture 2" descr="Thank You Mom&quot; Campaign | Procter &amp; Gamble">
            <a:extLst>
              <a:ext uri="{FF2B5EF4-FFF2-40B4-BE49-F238E27FC236}">
                <a16:creationId xmlns:a16="http://schemas.microsoft.com/office/drawing/2014/main" id="{9C5B1D25-E476-4FCC-9F56-83BDC00C39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5753" y="3977917"/>
            <a:ext cx="2257425" cy="20288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221465"/>
    </mc:Choice>
    <mc:Fallback xmlns="">
      <p:transition advTm="22146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902904" y="966945"/>
            <a:ext cx="3050836"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استراتيجيات جذب العملاء</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22114"/>
    </mc:Choice>
    <mc:Fallback xmlns="">
      <p:transition spd="slow" advTm="221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2815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232751"/>
            <a:ext cx="5205083" cy="5120954"/>
          </a:xfrm>
          <a:prstGeom prst="rect">
            <a:avLst/>
          </a:prstGeom>
        </p:spPr>
        <p:txBody>
          <a:bodyPr wrap="square">
            <a:spAutoFit/>
          </a:bodyPr>
          <a:lstStyle/>
          <a:p>
            <a:pPr algn="just" rtl="1">
              <a:lnSpc>
                <a:spcPct val="150000"/>
              </a:lnSpc>
            </a:pPr>
            <a:r>
              <a:rPr lang="ar-SY" sz="2000" dirty="0"/>
              <a:t>يشكل جذب العملاء هدفاً محورياً لأي استراتيجية تسويقية ناجحة، إذ يعتمد على فهم عميق لدوافع واحتياجات الجمهور المستهدف. تبدأ الاستراتيجيات الفعّالة بتحليل السلوكيات والتفضيلات لتصميم رسائل دقيقة تلامس الحاجات النفسية والاجتماعية للعملاء. كما تتطلب هذه الاستراتيجيات وضوح الرسائل وسهولة تذكرها، لتخلق تأثيراً مباشراً وقوياً على التفاعل مع العلامة. وتزداد فعاليتها عندما تُستثمر المنصات التفاعلية والتقنيات الرقمية لتقديم تجربة شخصية ومباشرة للمستهلكين. أخيراً، يكتسب سرد القصة التسويقية أهمية خاصة في بناء رابط عاطفي مع الجمهور، مما يعزز الولاء والانخراط مع العلامة.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6832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فهم دوافع الجمهور المستهدف</a:t>
            </a:r>
          </a:p>
        </p:txBody>
      </p:sp>
      <p:sp>
        <p:nvSpPr>
          <p:cNvPr id="48" name="TextBox 47"/>
          <p:cNvSpPr txBox="1"/>
          <p:nvPr/>
        </p:nvSpPr>
        <p:spPr>
          <a:xfrm>
            <a:off x="890814" y="1568429"/>
            <a:ext cx="10541000" cy="6306278"/>
          </a:xfrm>
          <a:prstGeom prst="rect">
            <a:avLst/>
          </a:prstGeom>
          <a:noFill/>
        </p:spPr>
        <p:txBody>
          <a:bodyPr wrap="square" rtlCol="0">
            <a:spAutoFit/>
          </a:bodyPr>
          <a:lstStyle/>
          <a:p>
            <a:pPr algn="just" rtl="1">
              <a:lnSpc>
                <a:spcPct val="250000"/>
              </a:lnSpc>
            </a:pPr>
            <a:r>
              <a:rPr lang="ar-SY" sz="2000" dirty="0"/>
              <a:t>الانطلاق من معرفة دقيقة بالجمهور هو الخطوة الأولى لجذب اهتمامه. تُستخدم الدراسات النوعية والكمية لتحديد ما الذي يحفّز الشراء أو التفاعل. وتُصاغ الرسائل لتلامس الحاجات النفسية والاجتماعية للفئة المستهدفة. فهم الجمهور بعمق يتيح صياغة محتوى يتحدث بلغته الخاصة ويعبّر عن تطلعاته، مما يجعل الاتصال أكثر تأثيراً وصدقاً.</a:t>
            </a:r>
          </a:p>
          <a:p>
            <a:pPr algn="just" rtl="1">
              <a:lnSpc>
                <a:spcPct val="250000"/>
              </a:lnSpc>
            </a:pPr>
            <a:r>
              <a:rPr lang="ar-SY" sz="2000" b="1" u="sng" dirty="0"/>
              <a:t>مثال</a:t>
            </a:r>
            <a:r>
              <a:rPr lang="ar-SY" sz="2000" u="sng" dirty="0"/>
              <a:t>:</a:t>
            </a:r>
            <a:r>
              <a:rPr lang="ar-SY" sz="2000" dirty="0"/>
              <a:t>  استخدمت (</a:t>
            </a:r>
            <a:r>
              <a:rPr lang="en-US" sz="2000" dirty="0"/>
              <a:t>Netflix</a:t>
            </a:r>
            <a:r>
              <a:rPr lang="ar-SY" sz="2000" dirty="0"/>
              <a:t>) تحليلات السلوك لمراقبة تفضيلات المستخدمين وصممت حملاتها الترويجية </a:t>
            </a:r>
          </a:p>
          <a:p>
            <a:pPr algn="just" rtl="1">
              <a:lnSpc>
                <a:spcPct val="250000"/>
              </a:lnSpc>
            </a:pPr>
            <a:r>
              <a:rPr lang="ar-SY" sz="2000" dirty="0"/>
              <a:t>بناءً على أنماط المشاهدة الشخصية</a:t>
            </a:r>
          </a:p>
          <a:p>
            <a:pPr algn="just" rtl="1">
              <a:lnSpc>
                <a:spcPct val="200000"/>
              </a:lnSpc>
            </a:pPr>
            <a:r>
              <a:rPr lang="ar-SY" sz="2000" b="1" dirty="0"/>
              <a:t>رابط موقع الشركة: </a:t>
            </a:r>
            <a:r>
              <a:rPr lang="en-US" sz="2000" dirty="0">
                <a:hlinkClick r:id="rId3"/>
              </a:rPr>
              <a:t>https://www.netflix.com/</a:t>
            </a:r>
            <a:endParaRPr lang="ar-SY"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026" name="Picture 2" descr="Netflix - Free download and install on ...">
            <a:extLst>
              <a:ext uri="{FF2B5EF4-FFF2-40B4-BE49-F238E27FC236}">
                <a16:creationId xmlns:a16="http://schemas.microsoft.com/office/drawing/2014/main" id="{D293C3CD-4F2E-4575-B5C9-6F2E532916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4494233"/>
            <a:ext cx="2876550" cy="15906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27246"/>
    </mc:Choice>
    <mc:Fallback xmlns="">
      <p:transition advTm="22724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95179" y="931455"/>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الرسالة الواضحة والمحفّزة</a:t>
            </a:r>
          </a:p>
        </p:txBody>
      </p:sp>
      <p:sp>
        <p:nvSpPr>
          <p:cNvPr id="48" name="TextBox 47"/>
          <p:cNvSpPr txBox="1"/>
          <p:nvPr/>
        </p:nvSpPr>
        <p:spPr>
          <a:xfrm>
            <a:off x="825499" y="1789160"/>
            <a:ext cx="10541000" cy="4882812"/>
          </a:xfrm>
          <a:prstGeom prst="rect">
            <a:avLst/>
          </a:prstGeom>
          <a:noFill/>
        </p:spPr>
        <p:txBody>
          <a:bodyPr wrap="square" rtlCol="0">
            <a:spAutoFit/>
          </a:bodyPr>
          <a:lstStyle/>
          <a:p>
            <a:pPr algn="just" rtl="1">
              <a:lnSpc>
                <a:spcPct val="200000"/>
              </a:lnSpc>
            </a:pPr>
            <a:r>
              <a:rPr lang="ar-SY" sz="2000" dirty="0"/>
              <a:t>لكي تجذب الحملة الانتباه، يجب أن تحمل رسالة واحدة قوية وسهلة التذكّر. الإغراق في التفاصيل يُضعف التأثير، بينما الوضوح يعزّز التفاعل. الرسالة الجيدة تجيب ببساطة على سؤال المستهلك: “ما الفائدة التي سأحصل عليها؟” وعندما تكون الرسالة موجزة ومبنية على وعد صادق من العلامة، فإنها تترسخ في الذاكرة وتدفع الجمهور إلى اتخاذ سلوك </a:t>
            </a:r>
            <a:r>
              <a:rPr lang="ar-SY" sz="2000" dirty="0" err="1"/>
              <a:t>استجابي</a:t>
            </a:r>
            <a:r>
              <a:rPr lang="ar-SY" sz="2000" dirty="0"/>
              <a:t> إيجابي.</a:t>
            </a:r>
          </a:p>
          <a:p>
            <a:pPr algn="just" rtl="1">
              <a:lnSpc>
                <a:spcPct val="250000"/>
              </a:lnSpc>
            </a:pPr>
            <a:r>
              <a:rPr lang="ar-SY" sz="2000" b="1" u="sng" dirty="0"/>
              <a:t>مثال</a:t>
            </a:r>
            <a:r>
              <a:rPr lang="ar-SY" sz="2000" dirty="0"/>
              <a:t>: قدّمت شركة (</a:t>
            </a:r>
            <a:r>
              <a:rPr lang="en-US" sz="2000" dirty="0"/>
              <a:t>Spotify</a:t>
            </a:r>
            <a:r>
              <a:rPr lang="ar-SY" sz="2000" dirty="0"/>
              <a:t>) حملة برسالة ذكية تتمحور حول قصتك الموسيقية خلال العام، مما جعل المستخدمين </a:t>
            </a:r>
          </a:p>
          <a:p>
            <a:pPr algn="just" rtl="1">
              <a:lnSpc>
                <a:spcPct val="250000"/>
              </a:lnSpc>
            </a:pPr>
            <a:r>
              <a:rPr lang="ar-SY" sz="2000" dirty="0"/>
              <a:t>يشعرون بأن الخدمة تفهم ذوقهم الفردي وتشجّعهم على مشاركة تجربتهم مع الآخرين.</a:t>
            </a:r>
          </a:p>
          <a:p>
            <a:pPr algn="just" rtl="1">
              <a:lnSpc>
                <a:spcPct val="250000"/>
              </a:lnSpc>
            </a:pPr>
            <a:r>
              <a:rPr lang="ar-SY" sz="2000" b="1" dirty="0"/>
              <a:t>رابط اعلان الشركة: </a:t>
            </a:r>
            <a:r>
              <a:rPr lang="en-US" sz="2000" b="1" dirty="0">
                <a:hlinkClick r:id="rId3"/>
              </a:rPr>
              <a:t>https://www.youtube.com/watch?v=ok-aNnc0Dko</a:t>
            </a:r>
            <a:endParaRPr lang="ar-SY" sz="2000" b="1" dirty="0"/>
          </a:p>
          <a:p>
            <a:pPr algn="just" rtl="1">
              <a:lnSpc>
                <a:spcPct val="25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050" name="Picture 2" descr="Spotify Logo | Neon Spotify Logo | Logo ...">
            <a:extLst>
              <a:ext uri="{FF2B5EF4-FFF2-40B4-BE49-F238E27FC236}">
                <a16:creationId xmlns:a16="http://schemas.microsoft.com/office/drawing/2014/main" id="{CC05EC4C-165B-4A21-874C-39679286CC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5084" y="434961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35328"/>
    </mc:Choice>
    <mc:Fallback xmlns="">
      <p:transition advTm="2353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79798" y="961658"/>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المنصات التفاعلية</a:t>
            </a:r>
          </a:p>
        </p:txBody>
      </p:sp>
      <p:sp>
        <p:nvSpPr>
          <p:cNvPr id="48" name="TextBox 47"/>
          <p:cNvSpPr txBox="1"/>
          <p:nvPr/>
        </p:nvSpPr>
        <p:spPr>
          <a:xfrm>
            <a:off x="858386" y="1607054"/>
            <a:ext cx="10812720" cy="5076839"/>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تعد المنصات الرقمية فضاءً مثالياً لجذب العملاء بطرق مبتكرة. فبواسطة الوسائط المتعددة والتفاعل الفوري، تتحول الحملة إلى تجربة يعيشها المستهلك. كما تتيح هذه المنصات تتبع سلوك الجمهور لحظة بلحظة وتحليل ردود أفعاله، مما يمكّن من تعديل الرسائل والاستراتيجيات بسرعة لتحقيق أفضل النتائج. بالإضافة إلى ذلك، تفتح المنصات الرقمية المجال لإشراك الجمهور مباشرة من خلال مسابقات، استطلاعات، ومحتوى تفاعلي يعزز شعور الانتماء للعلامة.</a:t>
            </a:r>
          </a:p>
          <a:p>
            <a:pPr marL="231775" algn="just" rtl="1">
              <a:lnSpc>
                <a:spcPct val="25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سمحت شركة (</a:t>
            </a:r>
            <a:r>
              <a:rPr lang="en-US" sz="2000" dirty="0">
                <a:latin typeface="Times New Roman" panose="02020603050405020304" pitchFamily="18" charset="0"/>
              </a:rPr>
              <a:t>IKEA</a:t>
            </a:r>
            <a:r>
              <a:rPr lang="ar-SY" sz="2000" dirty="0">
                <a:latin typeface="Times New Roman" panose="02020603050405020304" pitchFamily="18" charset="0"/>
              </a:rPr>
              <a:t>) عبر الواقع المعزز للعملاء بتجربة الأثاث افتراضياً داخل منازلهم قبل الشراء.</a:t>
            </a:r>
          </a:p>
          <a:p>
            <a:pPr marL="231775" algn="just" rtl="1">
              <a:lnSpc>
                <a:spcPct val="200000"/>
              </a:lnSpc>
            </a:pPr>
            <a:r>
              <a:rPr lang="ar-SY" sz="2000" b="1" dirty="0">
                <a:latin typeface="Times New Roman" panose="02020603050405020304" pitchFamily="18" charset="0"/>
              </a:rPr>
              <a:t>لعيش التجربة يمكن زيارة موقع الشركة: </a:t>
            </a:r>
            <a:r>
              <a:rPr lang="en-US" sz="2000" dirty="0">
                <a:latin typeface="Times New Roman" panose="02020603050405020304" pitchFamily="18" charset="0"/>
                <a:hlinkClick r:id="rId3"/>
              </a:rPr>
              <a:t>https://www.ikea.com/sa/en/</a:t>
            </a:r>
            <a:endParaRPr lang="ar-SY" sz="2000"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3074" name="Picture 2" descr="IKEA Egypt - Apps on Google Play">
            <a:extLst>
              <a:ext uri="{FF2B5EF4-FFF2-40B4-BE49-F238E27FC236}">
                <a16:creationId xmlns:a16="http://schemas.microsoft.com/office/drawing/2014/main" id="{2576BEC1-5300-4944-B88A-120C086189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063" y="4050890"/>
            <a:ext cx="2035371" cy="20353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63857"/>
    </mc:Choice>
    <mc:Fallback xmlns="">
      <p:transition advTm="16385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84619" y="931455"/>
            <a:ext cx="984680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التوقيت والمكان المناسبان</a:t>
            </a:r>
          </a:p>
        </p:txBody>
      </p:sp>
      <p:sp>
        <p:nvSpPr>
          <p:cNvPr id="48" name="TextBox 47"/>
          <p:cNvSpPr txBox="1"/>
          <p:nvPr/>
        </p:nvSpPr>
        <p:spPr>
          <a:xfrm>
            <a:off x="830393" y="1545511"/>
            <a:ext cx="10812720" cy="5076839"/>
          </a:xfrm>
          <a:prstGeom prst="rect">
            <a:avLst/>
          </a:prstGeom>
          <a:noFill/>
        </p:spPr>
        <p:txBody>
          <a:bodyPr wrap="square" rtlCol="0">
            <a:spAutoFit/>
          </a:bodyPr>
          <a:lstStyle/>
          <a:p>
            <a:pPr marL="231775" algn="just" rtl="1">
              <a:lnSpc>
                <a:spcPct val="250000"/>
              </a:lnSpc>
            </a:pPr>
            <a:r>
              <a:rPr lang="ar-SY" sz="2000" dirty="0"/>
              <a:t>الرسالة الصحيحة قد تفشل إن وصلت في وقت أو مكان خاطئ. لذلك تعتمد استراتيجيات الجذب الناجحة على التخطيط الزمني والمكاني للإطلاق، بما يضمن وصول الرسالة في اللحظة المثلى. كما يسهم فهم أنماط سلوك الجمهور وتفضيلاتهم في اختيار القنوات والوسائط المناسبة، مما يزيد من فرص التفاعل الإيجابي وتحقيق أهداف الحملة بفعالية أكبر.</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أطلقت (</a:t>
            </a:r>
            <a:r>
              <a:rPr lang="en-US" sz="2000" dirty="0">
                <a:latin typeface="Times New Roman" panose="02020603050405020304" pitchFamily="18" charset="0"/>
              </a:rPr>
              <a:t>Starbucks</a:t>
            </a:r>
            <a:r>
              <a:rPr lang="ar-SY" sz="2000" dirty="0">
                <a:latin typeface="Times New Roman" panose="02020603050405020304" pitchFamily="18" charset="0"/>
              </a:rPr>
              <a:t>) حملتها الخاصة بـ"</a:t>
            </a:r>
            <a:r>
              <a:rPr lang="en-US" sz="2000" dirty="0">
                <a:latin typeface="Times New Roman" panose="02020603050405020304" pitchFamily="18" charset="0"/>
              </a:rPr>
              <a:t> Pumpkin Spice Latte </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في بداية الخريف، </a:t>
            </a:r>
          </a:p>
          <a:p>
            <a:pPr marL="231775" algn="just" rtl="1">
              <a:lnSpc>
                <a:spcPct val="250000"/>
              </a:lnSpc>
            </a:pPr>
            <a:r>
              <a:rPr lang="ar-SY" sz="2000" dirty="0">
                <a:latin typeface="Times New Roman" panose="02020603050405020304" pitchFamily="18" charset="0"/>
              </a:rPr>
              <a:t>مستفيدة من المزاج الموسمي للجمهور.</a:t>
            </a:r>
          </a:p>
          <a:p>
            <a:pPr marL="231775"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https://www.starbucks.com/</a:t>
            </a:r>
            <a:endParaRPr lang="ar-SY" sz="2000" b="1"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098" name="Picture 2" descr="Latte Chilled Coffee 220ml ...">
            <a:extLst>
              <a:ext uri="{FF2B5EF4-FFF2-40B4-BE49-F238E27FC236}">
                <a16:creationId xmlns:a16="http://schemas.microsoft.com/office/drawing/2014/main" id="{C48B10F7-E014-41D3-9585-CB101D7406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393" y="3463132"/>
            <a:ext cx="2463413" cy="246341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237383"/>
    </mc:Choice>
    <mc:Fallback xmlns="">
      <p:transition advTm="2373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0877" y="931455"/>
            <a:ext cx="75571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سرد القصة التسويقية </a:t>
            </a:r>
          </a:p>
        </p:txBody>
      </p:sp>
      <p:sp>
        <p:nvSpPr>
          <p:cNvPr id="48" name="TextBox 47"/>
          <p:cNvSpPr txBox="1"/>
          <p:nvPr/>
        </p:nvSpPr>
        <p:spPr>
          <a:xfrm>
            <a:off x="739518" y="1637255"/>
            <a:ext cx="10812720" cy="4767395"/>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إن القصص تحفّز الذاكرة وتثير العاطفة، لذا تعتمد الشركات على السرد القصصي لجذب العملاء وربطهم بالقيم الأساسية للعلامة. من خلال سرد تجربة أو رحلة شخصية، تستطيع العلامة تحويل رسالة بسيطة إلى تجربة ملموسة يعيشها المستهلك، مما يعزز التفاعل ويخلق علاقة أعمق ومستدامة بين الجمهور والعلامة.</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:استخدمت شركة (</a:t>
            </a:r>
            <a:r>
              <a:rPr lang="en-US" sz="2000" dirty="0">
                <a:latin typeface="Times New Roman" panose="02020603050405020304" pitchFamily="18" charset="0"/>
              </a:rPr>
              <a:t>Google</a:t>
            </a:r>
            <a:r>
              <a:rPr lang="ar-SY" sz="2000" dirty="0">
                <a:latin typeface="Times New Roman" panose="02020603050405020304" pitchFamily="18" charset="0"/>
              </a:rPr>
              <a:t>) القصص الحقيقية في إعلان "</a:t>
            </a:r>
            <a:r>
              <a:rPr lang="en-US" sz="2000" dirty="0">
                <a:latin typeface="Times New Roman" panose="02020603050405020304" pitchFamily="18" charset="0"/>
              </a:rPr>
              <a:t> Year in Search </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لتُظهر كيف ينعكس </a:t>
            </a:r>
          </a:p>
          <a:p>
            <a:pPr marL="231775" algn="just" rtl="1">
              <a:lnSpc>
                <a:spcPct val="200000"/>
              </a:lnSpc>
            </a:pPr>
            <a:r>
              <a:rPr lang="ar-SY" sz="2000" dirty="0">
                <a:latin typeface="Times New Roman" panose="02020603050405020304" pitchFamily="18" charset="0"/>
              </a:rPr>
              <a:t>البحث في حياة الناس.</a:t>
            </a:r>
          </a:p>
          <a:p>
            <a:pPr marL="231775"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https://www.google.com/</a:t>
            </a:r>
            <a:endParaRPr lang="ar-SY"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5122" name="Picture 2" descr="Google Chrome - The Fast &amp; Secure Web ...">
            <a:extLst>
              <a:ext uri="{FF2B5EF4-FFF2-40B4-BE49-F238E27FC236}">
                <a16:creationId xmlns:a16="http://schemas.microsoft.com/office/drawing/2014/main" id="{57F90D95-A8BD-41BA-A9B7-92D460F5BB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3704" y="4454289"/>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276608"/>
    </mc:Choice>
    <mc:Fallback xmlns="">
      <p:transition advTm="2766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849088" y="904321"/>
            <a:ext cx="343395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الاحتفاظ بالعملاء عبر الاتصال</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7577"/>
    </mc:Choice>
    <mc:Fallback xmlns="">
      <p:transition spd="slow" advTm="75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36179" y="1097284"/>
            <a:ext cx="4650962" cy="5120954"/>
          </a:xfrm>
          <a:prstGeom prst="rect">
            <a:avLst/>
          </a:prstGeom>
        </p:spPr>
        <p:txBody>
          <a:bodyPr wrap="square">
            <a:spAutoFit/>
          </a:bodyPr>
          <a:lstStyle/>
          <a:p>
            <a:pPr algn="just" rtl="1">
              <a:lnSpc>
                <a:spcPct val="150000"/>
              </a:lnSpc>
            </a:pPr>
            <a:r>
              <a:rPr lang="ar-SY" sz="2000" dirty="0"/>
              <a:t>يشكل الاحتفاظ بالعملاء عنصراً جوهرياً لاستدامة أي علامة تجارية ونجاحها على المدى الطويل. يبدأ هذا الاحتفاظ ببناء الثقة من خلال الاتصال المستمر والمتسق الذي يعكس هوية العلامة ويعزز مصداقيتها. كما يزداد تأثير العلامة عندما تُخصّص الرسائل بما يناسب اهتمامات وسلوكيات العملاء، مما يمنحهم شعوراً بالتقدير والانتماء. وتلعب خدمة العملاء والمحتوى المستمر بعد البيع دوراً مركزياً في الحفاظ على العلاقة وتعزيز التجربة الإيجابية. أخيراً، يخلق إشراك العملاء في المجتمعات الخاصة بالعلامة رابطاً عاطفياً ممتداً يحوّلهم من متلقين سلبيين إلى سفراء نشطين للعلامة.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67151">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15525" y="93037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الثقة من خلال الاتساق</a:t>
            </a:r>
          </a:p>
        </p:txBody>
      </p:sp>
      <p:sp>
        <p:nvSpPr>
          <p:cNvPr id="48" name="TextBox 47"/>
          <p:cNvSpPr txBox="1"/>
          <p:nvPr/>
        </p:nvSpPr>
        <p:spPr>
          <a:xfrm>
            <a:off x="626140" y="1622231"/>
            <a:ext cx="10740360" cy="6469463"/>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الاتصال المستمر والمتسق هو الأساس في الاحتفاظ بالعملاء، فكل تواصل يجب أن يعكس ذات الرسالة والنغمة عبر الوسائط المختلفة، مما يعزز مصداقية العلامة. ويؤدي هذا الاتساق إلى بناء هوية ذهنية قوية لدى الجمهور، تجعل العلامة أكثر حضوراً في الوعي الجمعي، كما يسهّل عملية التذكّر ويعزز الولاء طويل الأمد بين العميل والعلامة.</a:t>
            </a:r>
          </a:p>
          <a:p>
            <a:pPr algn="just" defTabSz="344488" rtl="1">
              <a:lnSpc>
                <a:spcPct val="200000"/>
              </a:lnSpc>
              <a:spcAft>
                <a:spcPts val="800"/>
              </a:spcAft>
              <a:tabLst>
                <a:tab pos="285750" algn="l"/>
              </a:tabLst>
            </a:pPr>
            <a:r>
              <a:rPr lang="ar-SY" sz="2000" b="1" u="sng" dirty="0"/>
              <a:t>مثال:</a:t>
            </a:r>
            <a:r>
              <a:rPr lang="ar-SY" sz="2000" dirty="0"/>
              <a:t> تحافظ شركة (</a:t>
            </a:r>
            <a:r>
              <a:rPr lang="en-US" sz="2000" dirty="0"/>
              <a:t>Glossier</a:t>
            </a:r>
            <a:r>
              <a:rPr lang="ar-SY" sz="2000" dirty="0"/>
              <a:t>)، وهي علامة تجميل ناشئة، على اتساق تام في أسلوب تواصلها، إذ تعتمد نغمة ودودة وبسيطة في كل المنصات، من الموقع الإلكتروني إلى حسابات التواصل الاجتماعي. هذا الاتساق جعلها تُعرف كعلامة </a:t>
            </a:r>
          </a:p>
          <a:p>
            <a:pPr algn="just" defTabSz="344488" rtl="1">
              <a:lnSpc>
                <a:spcPct val="200000"/>
              </a:lnSpc>
              <a:spcAft>
                <a:spcPts val="800"/>
              </a:spcAft>
              <a:tabLst>
                <a:tab pos="285750" algn="l"/>
              </a:tabLst>
            </a:pPr>
            <a:r>
              <a:rPr lang="ar-SY" sz="2000" dirty="0"/>
              <a:t>قريبة من المستهلكين وتُعبّر عن الجمال الطبيعي بأسلوب عصري ومحبّب.</a:t>
            </a:r>
          </a:p>
          <a:p>
            <a:pPr algn="just" defTabSz="344488" rtl="1">
              <a:lnSpc>
                <a:spcPct val="150000"/>
              </a:lnSpc>
              <a:spcAft>
                <a:spcPts val="800"/>
              </a:spcAft>
              <a:tabLst>
                <a:tab pos="285750" algn="l"/>
              </a:tabLst>
            </a:pPr>
            <a:r>
              <a:rPr lang="ar-SY" sz="2000" b="1" dirty="0"/>
              <a:t>رابط موقع الشركة: </a:t>
            </a:r>
            <a:r>
              <a:rPr lang="en-US" sz="2000" b="1" dirty="0">
                <a:hlinkClick r:id="rId2"/>
              </a:rPr>
              <a:t>https://www.glossier.com/</a:t>
            </a:r>
            <a:endParaRPr lang="ar-SY" sz="2000" b="1" dirty="0"/>
          </a:p>
          <a:p>
            <a:pPr algn="just" defTabSz="344488" rtl="1">
              <a:lnSpc>
                <a:spcPct val="150000"/>
              </a:lnSpc>
              <a:spcAft>
                <a:spcPts val="800"/>
              </a:spcAft>
              <a:tabLst>
                <a:tab pos="285750" algn="l"/>
              </a:tabLst>
            </a:pPr>
            <a:endParaRPr lang="en-US" sz="2000" b="1" dirty="0"/>
          </a:p>
          <a:p>
            <a:pPr algn="just" defTabSz="344488" rtl="1">
              <a:lnSpc>
                <a:spcPct val="200000"/>
              </a:lnSpc>
              <a:spcAft>
                <a:spcPts val="800"/>
              </a:spcAft>
              <a:tabLst>
                <a:tab pos="285750" algn="l"/>
              </a:tabLst>
            </a:pPr>
            <a:endParaRPr lang="en-US" sz="2000" b="1" dirty="0"/>
          </a:p>
          <a:p>
            <a:pPr algn="just" defTabSz="344488" rtl="1">
              <a:lnSpc>
                <a:spcPct val="20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5" name="Picture 4">
            <a:extLst>
              <a:ext uri="{FF2B5EF4-FFF2-40B4-BE49-F238E27FC236}">
                <a16:creationId xmlns:a16="http://schemas.microsoft.com/office/drawing/2014/main" id="{0ED8D793-6FBA-4753-A88E-5DB6AFC6AD9D}"/>
              </a:ext>
            </a:extLst>
          </p:cNvPr>
          <p:cNvPicPr>
            <a:picLocks noChangeAspect="1"/>
          </p:cNvPicPr>
          <p:nvPr/>
        </p:nvPicPr>
        <p:blipFill>
          <a:blip r:embed="rId4"/>
          <a:stretch>
            <a:fillRect/>
          </a:stretch>
        </p:blipFill>
        <p:spPr>
          <a:xfrm>
            <a:off x="753140" y="4117707"/>
            <a:ext cx="1598356" cy="1997945"/>
          </a:xfrm>
          <a:prstGeom prst="rect">
            <a:avLst/>
          </a:prstGeom>
          <a:ln>
            <a:noFill/>
          </a:ln>
          <a:effectLst>
            <a:softEdge rad="112500"/>
          </a:effec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22815"/>
    </mc:Choice>
    <mc:Fallback xmlns="">
      <p:transition advTm="22281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71782"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تخصيص الرسائل </a:t>
            </a:r>
          </a:p>
        </p:txBody>
      </p:sp>
      <p:sp>
        <p:nvSpPr>
          <p:cNvPr id="48" name="TextBox 47"/>
          <p:cNvSpPr txBox="1"/>
          <p:nvPr/>
        </p:nvSpPr>
        <p:spPr>
          <a:xfrm>
            <a:off x="825500" y="1715847"/>
            <a:ext cx="10541000" cy="5062348"/>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العميل يريد أن يشعر بأن العلامة تخاطبه شخصياً، لذا يُستخدم الذكاء الاصطناعي لتحليل السلوك وإرسال رسائل مخصصة تتناسب مع اهتماماته وسلوكه، مما يخلق تجربة تفاعلية تُشعره بالتقدير والاهتمام الفردي، ويعزز ثقته وانتماءه للعلامة لأنها تفهمه وتقدّر احتياجاته الخاصة، وعندما تتكرر هذه التجربة الإيجابية عبر نقاط التواصل المختلفة، تتحول إلى علاقة مستدامة تُترجم إلى ولاء طويل الأمد وسلوك شرائي متكرر.</a:t>
            </a:r>
          </a:p>
          <a:p>
            <a:pPr algn="just" defTabSz="344488" rtl="1">
              <a:lnSpc>
                <a:spcPct val="200000"/>
              </a:lnSpc>
              <a:spcAft>
                <a:spcPts val="800"/>
              </a:spcAft>
              <a:tabLst>
                <a:tab pos="285750" algn="l"/>
              </a:tabLst>
            </a:pPr>
            <a:r>
              <a:rPr lang="ar-SY" sz="2000" b="1" u="sng" dirty="0"/>
              <a:t>مثال</a:t>
            </a:r>
            <a:r>
              <a:rPr lang="ar-SY" sz="2000" dirty="0"/>
              <a:t>: تعتمد شركة (</a:t>
            </a:r>
            <a:r>
              <a:rPr lang="en-US" sz="2000" dirty="0"/>
              <a:t>Sephora</a:t>
            </a:r>
            <a:r>
              <a:rPr lang="ar-SY" sz="2000" dirty="0"/>
              <a:t>) في قطاع التجميل على الذكاء الاصطناعي لتقديم توصيات منتجات </a:t>
            </a:r>
          </a:p>
          <a:p>
            <a:pPr algn="just" defTabSz="344488" rtl="1">
              <a:lnSpc>
                <a:spcPct val="200000"/>
              </a:lnSpc>
              <a:spcAft>
                <a:spcPts val="800"/>
              </a:spcAft>
              <a:tabLst>
                <a:tab pos="285750" algn="l"/>
              </a:tabLst>
            </a:pPr>
            <a:r>
              <a:rPr lang="ar-SY" sz="2000" dirty="0"/>
              <a:t>مخصصة لكل عميل بناءً على تفضيلاته وسلوكه الشرائي، سواء عبر التطبيق أو البريد الإلكتروني</a:t>
            </a:r>
          </a:p>
          <a:p>
            <a:pPr algn="just" defTabSz="344488" rtl="1">
              <a:spcAft>
                <a:spcPts val="800"/>
              </a:spcAft>
              <a:tabLst>
                <a:tab pos="285750" algn="l"/>
              </a:tabLst>
            </a:pPr>
            <a:r>
              <a:rPr lang="ar-SY" sz="2000" b="1" dirty="0"/>
              <a:t>رابط موقع الشركة: </a:t>
            </a:r>
            <a:r>
              <a:rPr lang="en-US" sz="2000" dirty="0">
                <a:hlinkClick r:id="rId2"/>
              </a:rPr>
              <a:t>https://www.sephora.com/</a:t>
            </a:r>
            <a:endParaRPr lang="ar-SY" sz="2000" dirty="0"/>
          </a:p>
          <a:p>
            <a:pPr algn="just" defTabSz="344488" rtl="1">
              <a:lnSpc>
                <a:spcPct val="150000"/>
              </a:lnSpc>
              <a:spcAft>
                <a:spcPts val="800"/>
              </a:spcAft>
              <a:tabLst>
                <a:tab pos="285750" algn="l"/>
              </a:tabLs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026" name="Picture 2" descr="Sephora and Zalando end their ...">
            <a:extLst>
              <a:ext uri="{FF2B5EF4-FFF2-40B4-BE49-F238E27FC236}">
                <a16:creationId xmlns:a16="http://schemas.microsoft.com/office/drawing/2014/main" id="{81946E53-0C5D-487A-BC18-8E39C6049A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107271"/>
            <a:ext cx="2514600" cy="18192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88387"/>
    </mc:Choice>
    <mc:Fallback xmlns="">
      <p:transition advTm="1883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42796" y="90102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خدمة العملاء كأداة اتصال</a:t>
            </a:r>
          </a:p>
        </p:txBody>
      </p:sp>
      <p:sp>
        <p:nvSpPr>
          <p:cNvPr id="48" name="TextBox 47"/>
          <p:cNvSpPr txBox="1"/>
          <p:nvPr/>
        </p:nvSpPr>
        <p:spPr>
          <a:xfrm>
            <a:off x="762000" y="1654993"/>
            <a:ext cx="10541000" cy="4811574"/>
          </a:xfrm>
          <a:prstGeom prst="rect">
            <a:avLst/>
          </a:prstGeom>
          <a:noFill/>
        </p:spPr>
        <p:txBody>
          <a:bodyPr wrap="square" rtlCol="0">
            <a:spAutoFit/>
          </a:bodyPr>
          <a:lstStyle/>
          <a:p>
            <a:pPr algn="just" defTabSz="344488" rtl="1">
              <a:lnSpc>
                <a:spcPct val="200000"/>
              </a:lnSpc>
              <a:spcAft>
                <a:spcPts val="800"/>
              </a:spcAft>
            </a:pPr>
            <a:r>
              <a:rPr lang="ar-SY" sz="2000" dirty="0"/>
              <a:t>إن خدمة العملاء ليست مجرد دعم تقني، بل هي جزء من الاستراتيجية الاتصالية التي تحفظ العلاقة، فطريقة استجابة العلامة تسهم في بناء الانطباع المستدام. وعندما تكون الخدمة سريعة وفعّالة ومتفهمة لاحتياجات العميل، تتحول التجربة إلى عنصر إيجابي يعزز الثقة بالعلامة ويقوّي الولاء، كما أن التفاعل الإنساني والودود يجعل العميل يشعر بأنه مسموع ومقدّر، مما يدعم العلاقة على المدى الطويل.</a:t>
            </a:r>
          </a:p>
          <a:p>
            <a:pPr algn="just" defTabSz="344488" rtl="1">
              <a:lnSpc>
                <a:spcPct val="200000"/>
              </a:lnSpc>
              <a:spcAft>
                <a:spcPts val="800"/>
              </a:spcAft>
            </a:pPr>
            <a:r>
              <a:rPr lang="ar-SY" sz="2000" b="1" u="sng" dirty="0"/>
              <a:t>مثال</a:t>
            </a:r>
            <a:r>
              <a:rPr lang="ar-SY" sz="2000" dirty="0"/>
              <a:t>: تُعد شركة (</a:t>
            </a:r>
            <a:r>
              <a:rPr lang="en-US" sz="2000" dirty="0"/>
              <a:t>Zappos</a:t>
            </a:r>
            <a:r>
              <a:rPr lang="ar-SY" sz="2000" dirty="0"/>
              <a:t>)</a:t>
            </a:r>
            <a:r>
              <a:rPr lang="en-US" sz="2000" dirty="0"/>
              <a:t>، </a:t>
            </a:r>
            <a:r>
              <a:rPr lang="ar-SY" sz="2000" dirty="0"/>
              <a:t>المتخصصة في التجارة الإلكترونية للأحذية والملابس، نموذجاً عالمياً </a:t>
            </a:r>
          </a:p>
          <a:p>
            <a:pPr algn="just" defTabSz="344488" rtl="1">
              <a:lnSpc>
                <a:spcPct val="200000"/>
              </a:lnSpc>
              <a:spcAft>
                <a:spcPts val="800"/>
              </a:spcAft>
            </a:pPr>
            <a:r>
              <a:rPr lang="ar-SY" sz="2000" dirty="0"/>
              <a:t>في استخدام خدمة العملاء لتعزيز العلاقة مع المستهلكين، من خلال تجربة شخصية وسريعة تجعل العميل يشعر بالتقدير والاهتمام.</a:t>
            </a:r>
          </a:p>
          <a:p>
            <a:pPr algn="just" defTabSz="344488" rtl="1">
              <a:spcAft>
                <a:spcPts val="800"/>
              </a:spcAft>
            </a:pPr>
            <a:r>
              <a:rPr lang="ar-SY" sz="2000" b="1" dirty="0"/>
              <a:t>رابط موقع الشركة: </a:t>
            </a:r>
            <a:r>
              <a:rPr lang="en-US" sz="2000" b="1" dirty="0">
                <a:hlinkClick r:id="rId2"/>
              </a:rPr>
              <a:t>https://www.zappos.com/</a:t>
            </a:r>
            <a:endParaRPr lang="ar-SY" sz="2000" b="1" dirty="0"/>
          </a:p>
          <a:p>
            <a:pPr algn="just" defTabSz="344488" rtl="1">
              <a:spcAft>
                <a:spcPts val="800"/>
              </a:spcAft>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050" name="Picture 2" descr="How Zappos is using 'fun and a little ...">
            <a:extLst>
              <a:ext uri="{FF2B5EF4-FFF2-40B4-BE49-F238E27FC236}">
                <a16:creationId xmlns:a16="http://schemas.microsoft.com/office/drawing/2014/main" id="{83A382DB-534F-4E08-B208-B766EA339F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391" y="3487992"/>
            <a:ext cx="2703241"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99602"/>
    </mc:Choice>
    <mc:Fallback xmlns="">
      <p:transition advTm="19960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81685"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المحتوى المستمر بعد الشراء</a:t>
            </a:r>
          </a:p>
        </p:txBody>
      </p:sp>
      <p:sp>
        <p:nvSpPr>
          <p:cNvPr id="48" name="TextBox 47"/>
          <p:cNvSpPr txBox="1"/>
          <p:nvPr/>
        </p:nvSpPr>
        <p:spPr>
          <a:xfrm>
            <a:off x="825500" y="1631974"/>
            <a:ext cx="10541000" cy="5075172"/>
          </a:xfrm>
          <a:prstGeom prst="rect">
            <a:avLst/>
          </a:prstGeom>
          <a:noFill/>
        </p:spPr>
        <p:txBody>
          <a:bodyPr wrap="square" rtlCol="0">
            <a:spAutoFit/>
          </a:bodyPr>
          <a:lstStyle/>
          <a:p>
            <a:pPr algn="just" defTabSz="344488" rtl="1">
              <a:lnSpc>
                <a:spcPct val="250000"/>
              </a:lnSpc>
              <a:spcAft>
                <a:spcPts val="800"/>
              </a:spcAft>
            </a:pPr>
            <a:r>
              <a:rPr lang="ar-SY" sz="2000" dirty="0"/>
              <a:t>إن الاتصال لا يتوقف عند إتمام البيع، فالمحتوى الذي يقدّم نصائح أو تحديثات أو مكافآت يبقي العلاقة حية. فالاستمرار في تقديم محتوى ذي قيمة يجعل العميل يشعر بأن العلامة حاضرة وتهتم بمصلحته، وليس فقط بالبيع، كما يعزز هذا التواصل المتواصل الانتماء ويحفّز التفاعل المستمر، مما يزيد فرص الشراء المتكرر ويقوّي الولاء على المدى الطويل.</a:t>
            </a:r>
          </a:p>
          <a:p>
            <a:pPr algn="just" defTabSz="344488" rtl="1">
              <a:lnSpc>
                <a:spcPct val="200000"/>
              </a:lnSpc>
              <a:spcAft>
                <a:spcPts val="800"/>
              </a:spcAft>
            </a:pPr>
            <a:r>
              <a:rPr lang="ar-SY" sz="2000" b="1" u="sng" dirty="0"/>
              <a:t>مثال</a:t>
            </a:r>
            <a:r>
              <a:rPr lang="ar-SY" sz="2000" dirty="0"/>
              <a:t>: ترسل شركة (</a:t>
            </a:r>
            <a:r>
              <a:rPr lang="en-US" sz="2000" dirty="0"/>
              <a:t>Adobe</a:t>
            </a:r>
            <a:r>
              <a:rPr lang="ar-SY" sz="2000" dirty="0"/>
              <a:t>)</a:t>
            </a:r>
            <a:r>
              <a:rPr lang="en-US" sz="2000" dirty="0"/>
              <a:t>، </a:t>
            </a:r>
            <a:r>
              <a:rPr lang="ar-SY" sz="2000" dirty="0"/>
              <a:t>المتخصصة في تطوير البرمجيات الإبداعية</a:t>
            </a:r>
            <a:r>
              <a:rPr lang="en-US" sz="2000" dirty="0"/>
              <a:t>، </a:t>
            </a:r>
            <a:r>
              <a:rPr lang="ar-SY" sz="2000" dirty="0"/>
              <a:t>دروساً تعليمية لمستخدمي برامجها بعد الشراء، بهدف تعزيز مهاراتهم وتحسين تجربتهم، مما يحافظ على ولائهم ويقوّي العلاقة المستمرة مع العلامة.</a:t>
            </a:r>
          </a:p>
          <a:p>
            <a:pPr algn="just" defTabSz="344488" rtl="1">
              <a:lnSpc>
                <a:spcPct val="200000"/>
              </a:lnSpc>
              <a:spcAft>
                <a:spcPts val="800"/>
              </a:spcAft>
            </a:pPr>
            <a:r>
              <a:rPr lang="ar-SY" sz="2000" b="1" dirty="0"/>
              <a:t>رابط موقع الشركة</a:t>
            </a:r>
            <a:r>
              <a:rPr lang="ar-SY" sz="2000" dirty="0"/>
              <a:t>: </a:t>
            </a:r>
            <a:r>
              <a:rPr lang="en-US" sz="2000" dirty="0">
                <a:hlinkClick r:id="rId2"/>
              </a:rPr>
              <a:t>https://www.adobe.com/</a:t>
            </a:r>
            <a:endParaRPr lang="ar-SY" sz="2000" dirty="0"/>
          </a:p>
          <a:p>
            <a:pPr algn="just"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3074" name="Picture 2" descr="Adobe Creative Cloud ...">
            <a:extLst>
              <a:ext uri="{FF2B5EF4-FFF2-40B4-BE49-F238E27FC236}">
                <a16:creationId xmlns:a16="http://schemas.microsoft.com/office/drawing/2014/main" id="{8D8C7850-F141-4F7C-9615-D7C7DD9D9D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004" y="4640826"/>
            <a:ext cx="2906878" cy="1334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180688"/>
    </mc:Choice>
    <mc:Fallback xmlns="">
      <p:transition advTm="1806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62921" y="977311"/>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تعزيز المشاركة المجتمعية للعلامة</a:t>
            </a:r>
          </a:p>
        </p:txBody>
      </p:sp>
      <p:sp>
        <p:nvSpPr>
          <p:cNvPr id="48" name="TextBox 47"/>
          <p:cNvSpPr txBox="1"/>
          <p:nvPr/>
        </p:nvSpPr>
        <p:spPr>
          <a:xfrm>
            <a:off x="762000" y="1621661"/>
            <a:ext cx="10541000" cy="5075172"/>
          </a:xfrm>
          <a:prstGeom prst="rect">
            <a:avLst/>
          </a:prstGeom>
          <a:noFill/>
        </p:spPr>
        <p:txBody>
          <a:bodyPr wrap="square" rtlCol="0">
            <a:spAutoFit/>
          </a:bodyPr>
          <a:lstStyle/>
          <a:p>
            <a:pPr algn="just" defTabSz="344488" rtl="1">
              <a:lnSpc>
                <a:spcPct val="250000"/>
              </a:lnSpc>
              <a:spcAft>
                <a:spcPts val="800"/>
              </a:spcAft>
            </a:pPr>
            <a:r>
              <a:rPr lang="ar-SY" sz="2000" dirty="0"/>
              <a:t>عندما يشعر العميل بأنه جزء من مجتمع العلامة، يتحول من مستخدم إلى مدافع عنها. المشاركة المجتمعية تخلق ارتباطاً عاطفياً طويل الأمد، كما تشجع العملاء على التفاعل والمساهمة بالأفكار والتجارب، مما يعزز شعور الانتماء ويجعل العلاقة مع العلامة أكثر عمقاً واستدامة.</a:t>
            </a:r>
          </a:p>
          <a:p>
            <a:pPr algn="just" defTabSz="344488" rtl="1">
              <a:lnSpc>
                <a:spcPct val="200000"/>
              </a:lnSpc>
              <a:spcAft>
                <a:spcPts val="800"/>
              </a:spcAft>
            </a:pPr>
            <a:r>
              <a:rPr lang="ar-SY" sz="2000" b="1" u="sng" dirty="0"/>
              <a:t>مثال</a:t>
            </a:r>
            <a:r>
              <a:rPr lang="ar-SY" sz="2000" dirty="0"/>
              <a:t>: يتيح مجتمع (</a:t>
            </a:r>
            <a:r>
              <a:rPr lang="en-US" sz="2000" dirty="0"/>
              <a:t>LEGO Ideas</a:t>
            </a:r>
            <a:r>
              <a:rPr lang="ar-SY" sz="2000" dirty="0"/>
              <a:t>)</a:t>
            </a:r>
            <a:r>
              <a:rPr lang="en-US" sz="2000" dirty="0"/>
              <a:t>، </a:t>
            </a:r>
            <a:r>
              <a:rPr lang="ar-SY" sz="2000" dirty="0"/>
              <a:t>التابع لشركة (</a:t>
            </a:r>
            <a:r>
              <a:rPr lang="en-US" sz="2000" dirty="0"/>
              <a:t>LEGO</a:t>
            </a:r>
            <a:r>
              <a:rPr lang="ar-SY" sz="2000" dirty="0"/>
              <a:t>) المتخصصة في تصنيع الألعاب والبناء الإبداعي، اقتراح أفكار لمجموعات جديدة والمشاركة في تطويرها، مما يمنحهم شعوراً بالانتماء والمساهمة الفعلية في ابتكارات العلامة.</a:t>
            </a:r>
          </a:p>
          <a:p>
            <a:pPr algn="just" defTabSz="344488" rtl="1">
              <a:lnSpc>
                <a:spcPct val="200000"/>
              </a:lnSpc>
              <a:spcAft>
                <a:spcPts val="800"/>
              </a:spcAft>
            </a:pPr>
            <a:r>
              <a:rPr lang="ar-SY" sz="2000" b="1" dirty="0"/>
              <a:t>فيما يأتي رابط فيديو مرتبط بالمثال</a:t>
            </a:r>
            <a:r>
              <a:rPr lang="ar-SY" sz="2000" dirty="0"/>
              <a:t>: </a:t>
            </a:r>
            <a:r>
              <a:rPr lang="en-US" sz="2000" dirty="0">
                <a:hlinkClick r:id="rId2"/>
              </a:rPr>
              <a:t>https://www.youtube.com/watch?v=JdLap1Bpchk</a:t>
            </a:r>
            <a:endParaRPr lang="en-US" sz="2000" dirty="0"/>
          </a:p>
          <a:p>
            <a:pPr algn="just"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098" name="Picture 2" descr="Full Guide to the LEGO Ideas Program ...">
            <a:extLst>
              <a:ext uri="{FF2B5EF4-FFF2-40B4-BE49-F238E27FC236}">
                <a16:creationId xmlns:a16="http://schemas.microsoft.com/office/drawing/2014/main" id="{70843554-9563-4DEA-99D2-7AEBCD05A3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140" y="5001060"/>
            <a:ext cx="1937855" cy="10851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465765"/>
      </p:ext>
    </p:extLst>
  </p:cSld>
  <p:clrMapOvr>
    <a:masterClrMapping/>
  </p:clrMapOvr>
  <mc:AlternateContent xmlns:mc="http://schemas.openxmlformats.org/markup-compatibility/2006" xmlns:p14="http://schemas.microsoft.com/office/powerpoint/2010/main">
    <mc:Choice Requires="p14">
      <p:transition p14:dur="10" advTm="211132"/>
    </mc:Choice>
    <mc:Fallback xmlns="">
      <p:transition advTm="2111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532611" y="989083"/>
            <a:ext cx="393248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بناء علاقات مع أصحاب المصلحة </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0096"/>
    </mc:Choice>
    <mc:Fallback xmlns="">
      <p:transition spd="slow" advTm="10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22282" y="871088"/>
            <a:ext cx="4865639" cy="5582619"/>
          </a:xfrm>
          <a:prstGeom prst="rect">
            <a:avLst/>
          </a:prstGeom>
        </p:spPr>
        <p:txBody>
          <a:bodyPr wrap="square">
            <a:spAutoFit/>
          </a:bodyPr>
          <a:lstStyle/>
          <a:p>
            <a:pPr algn="just" rtl="1">
              <a:lnSpc>
                <a:spcPct val="150000"/>
              </a:lnSpc>
            </a:pPr>
            <a:r>
              <a:rPr lang="ar-SY" sz="2000" dirty="0"/>
              <a:t>تُعد العلاقات مع أصحاب المصلحة حجر الزاوية في استراتيجيات التسويق المتكامل، إذ يؤثر كل طرف من موظفين وموردين ومجتمع محلي على نجاح العلامة التجارية أو يتأثر بها. يبدأ بناء هذه العلاقات بالتواصل الداخلي الفعّال، حيث يصبح الموظفون سفراء للقيم والرسائل الأساسية للعلامة. كما تكتسب الشفافية والمسؤولية الاجتماعية أهمية قصوى في تعزيز الثقة والمصداقية مع جميع الجهات المعنية. وتساهم الشراكات الاستراتيجية في توسيع نطاق التأثير وإيجاد فرص للتعاون المستدام. أخيراً، يبرز التواصل الفعال أثناء الأزمات كعنصر حاسم للحفاظ على السمعة وحماية العلاقة مع أصحاب المصلحة.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6948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14699" y="94151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أصحاب المصلحة وأهميتهم</a:t>
            </a:r>
          </a:p>
        </p:txBody>
      </p:sp>
      <p:sp>
        <p:nvSpPr>
          <p:cNvPr id="48" name="TextBox 47"/>
          <p:cNvSpPr txBox="1"/>
          <p:nvPr/>
        </p:nvSpPr>
        <p:spPr>
          <a:xfrm>
            <a:off x="626140" y="1622231"/>
            <a:ext cx="10740360" cy="5084469"/>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يشمل مفهوم أصحاب المصلحة جميع الجهات التي تؤثر في العلامة أو تتأثر بها، من موظفين وموردين ومجتمع محلي. نجاح الاتصالات التسويقية يعتمد على تناغم هذه العلاقات، إذ أن كل تفاعل معهم يعكس صورة العلامة ويساهم في بناء سمعتها. كما يتيح الفهم الجيد لاحتياجاتهم وتوقعاتهم تصميم رسائل واستراتيجيات اتصالية أكثر فعالية وتأثيراً.</a:t>
            </a:r>
          </a:p>
          <a:p>
            <a:pPr algn="just" defTabSz="344488" rtl="1">
              <a:lnSpc>
                <a:spcPct val="200000"/>
              </a:lnSpc>
              <a:spcAft>
                <a:spcPts val="800"/>
              </a:spcAft>
              <a:tabLst>
                <a:tab pos="285750" algn="l"/>
              </a:tabLst>
            </a:pPr>
            <a:r>
              <a:rPr lang="ar-SY" sz="2000" b="1" u="sng" dirty="0"/>
              <a:t>مثال:</a:t>
            </a:r>
            <a:r>
              <a:rPr lang="ar-SY" sz="2000" dirty="0"/>
              <a:t> تبني شركة (</a:t>
            </a:r>
            <a:r>
              <a:rPr lang="en-US" sz="2000" dirty="0"/>
              <a:t>Patagonia</a:t>
            </a:r>
            <a:r>
              <a:rPr lang="ar-SY" sz="2000" dirty="0"/>
              <a:t>)</a:t>
            </a:r>
            <a:r>
              <a:rPr lang="en-US" sz="2000" dirty="0"/>
              <a:t>، </a:t>
            </a:r>
            <a:r>
              <a:rPr lang="ar-SY" sz="2000" dirty="0"/>
              <a:t>المتخصصة في تصنيع الملابس والمعدات الخارجية الصديقة للبيئة، فلسفة الاستدامة المشتركة، فتكسب دعم الزبائن والموردين في آنٍ واحد، مما يعزز سمعتها ويقوي علاقاتها مع جميع أصحاب المصلحة.</a:t>
            </a:r>
          </a:p>
          <a:p>
            <a:pPr algn="just" defTabSz="344488" rtl="1">
              <a:lnSpc>
                <a:spcPct val="200000"/>
              </a:lnSpc>
              <a:spcAft>
                <a:spcPts val="800"/>
              </a:spcAft>
              <a:tabLst>
                <a:tab pos="285750" algn="l"/>
              </a:tabLst>
            </a:pPr>
            <a:r>
              <a:rPr lang="ar-SY" sz="2000" b="1" dirty="0"/>
              <a:t>رابط موقع الشركة: </a:t>
            </a:r>
            <a:r>
              <a:rPr lang="en-US" sz="2000" b="1" dirty="0">
                <a:hlinkClick r:id="rId2"/>
              </a:rPr>
              <a:t>https://www.patagonia.com/home/</a:t>
            </a:r>
            <a:endParaRPr lang="ar-SY" sz="2000" b="1" dirty="0"/>
          </a:p>
          <a:p>
            <a:pPr algn="just" defTabSz="344488" rtl="1">
              <a:lnSpc>
                <a:spcPct val="20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5122" name="Picture 2" descr="Patagonia">
            <a:extLst>
              <a:ext uri="{FF2B5EF4-FFF2-40B4-BE49-F238E27FC236}">
                <a16:creationId xmlns:a16="http://schemas.microsoft.com/office/drawing/2014/main" id="{BF8D410C-0C06-4737-B0AB-AAFCBF3A67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227" y="4562212"/>
            <a:ext cx="1484762" cy="1484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279024"/>
      </p:ext>
    </p:extLst>
  </p:cSld>
  <p:clrMapOvr>
    <a:masterClrMapping/>
  </p:clrMapOvr>
  <mc:AlternateContent xmlns:mc="http://schemas.openxmlformats.org/markup-compatibility/2006" xmlns:p14="http://schemas.microsoft.com/office/powerpoint/2010/main">
    <mc:Choice Requires="p14">
      <p:transition p14:dur="10" advTm="186077"/>
    </mc:Choice>
    <mc:Fallback xmlns="">
      <p:transition advTm="18607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 الداخلي كعنصر حاسم</a:t>
            </a:r>
          </a:p>
        </p:txBody>
      </p:sp>
      <p:sp>
        <p:nvSpPr>
          <p:cNvPr id="48" name="TextBox 47"/>
          <p:cNvSpPr txBox="1"/>
          <p:nvPr/>
        </p:nvSpPr>
        <p:spPr>
          <a:xfrm>
            <a:off x="825500" y="1715847"/>
            <a:ext cx="10541000" cy="5075172"/>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قبل التواصل مع الجمهور، يجب أن تكون الرسالة مفهومة داخلياً. فالموظفون هم سفراء العلامة، وكل تفاعل منهم يعكس قيم المؤسسة، ويؤثر بشكل مباشر على صورة العلامة لدى العملاء. كما يساهم إشراك الموظفين في فهم الاستراتيجية الاتصالية وتطبيقها في تعزيز الانسجام الداخلي وبناء ثقافة مؤسسية قوية تدعم الولاء والانتماء.</a:t>
            </a:r>
          </a:p>
          <a:p>
            <a:pPr algn="just" defTabSz="344488" rtl="1">
              <a:lnSpc>
                <a:spcPct val="250000"/>
              </a:lnSpc>
              <a:spcAft>
                <a:spcPts val="800"/>
              </a:spcAft>
              <a:tabLst>
                <a:tab pos="285750" algn="l"/>
              </a:tabLst>
            </a:pPr>
            <a:r>
              <a:rPr lang="ar-SY" sz="2000" b="1" u="sng" dirty="0"/>
              <a:t>مثال</a:t>
            </a:r>
            <a:r>
              <a:rPr lang="ar-SY" sz="2000" dirty="0"/>
              <a:t>: تقوم شركة طيران الإمارات بتدريب طواقمها بشكل مستمر على تجسيد قيم الضيافة والرفاهية في كل تواصل مع العملاء، ليصبح كل تفاعل تجربة تعكس هوية العلامة وتترك انطباعاً إيجابياً دائماً. </a:t>
            </a:r>
          </a:p>
          <a:p>
            <a:pPr algn="just" defTabSz="344488" rtl="1">
              <a:lnSpc>
                <a:spcPct val="250000"/>
              </a:lnSpc>
              <a:spcAft>
                <a:spcPts val="800"/>
              </a:spcAft>
              <a:tabLst>
                <a:tab pos="285750" algn="l"/>
              </a:tabLst>
            </a:pPr>
            <a:r>
              <a:rPr lang="ar-SY" sz="2000" b="1" dirty="0"/>
              <a:t>رابط موقع الشركة: </a:t>
            </a:r>
            <a:r>
              <a:rPr lang="en-US" sz="2000" dirty="0">
                <a:hlinkClick r:id="rId2"/>
              </a:rPr>
              <a:t>https://www.emirates.com/</a:t>
            </a:r>
            <a:endParaRPr lang="ar-SY" sz="2000" dirty="0"/>
          </a:p>
          <a:p>
            <a:pPr algn="just" defTabSz="344488" rtl="1">
              <a:lnSpc>
                <a:spcPct val="200000"/>
              </a:lnSpc>
              <a:spcAft>
                <a:spcPts val="800"/>
              </a:spcAft>
              <a:tabLst>
                <a:tab pos="285750" algn="l"/>
              </a:tabLs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6146" name="Picture 2" descr="‫طيران الإمارات - ويكيبيديا‬‎">
            <a:extLst>
              <a:ext uri="{FF2B5EF4-FFF2-40B4-BE49-F238E27FC236}">
                <a16:creationId xmlns:a16="http://schemas.microsoft.com/office/drawing/2014/main" id="{311EB098-839A-4457-9366-964F6D940C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0131" y="4380450"/>
            <a:ext cx="2232332" cy="1546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129443"/>
      </p:ext>
    </p:extLst>
  </p:cSld>
  <p:clrMapOvr>
    <a:masterClrMapping/>
  </p:clrMapOvr>
  <mc:AlternateContent xmlns:mc="http://schemas.openxmlformats.org/markup-compatibility/2006" xmlns:p14="http://schemas.microsoft.com/office/powerpoint/2010/main">
    <mc:Choice Requires="p14">
      <p:transition p14:dur="10" advTm="174411"/>
    </mc:Choice>
    <mc:Fallback xmlns="">
      <p:transition advTm="17441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4564" y="961351"/>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الشفافية والمسؤولية الاجتماعية</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تُبنى الثقة مع أصحاب المصلحة عبر الصدق والشفافية في الأداء والإفصاح عن الممارسات الأخلاقية. فالالتزام بالمبادئ الأخلاقية في جميع التعاملات يعزز مصداقية العلامة ويجعل أصحاب المصلحة يشعرون بالأمان في تفاعلهم معها. كما أن التواصل الواضح والمفتوح حول القرارات والسياسات يخلق بيئة من الثقة المتبادلة، ويحفّز التعاون والدعم المستمر من الموظفين والعملاء والشركاء على حد سواء.</a:t>
            </a:r>
          </a:p>
          <a:p>
            <a:pPr algn="just" rtl="1">
              <a:lnSpc>
                <a:spcPct val="200000"/>
              </a:lnSpc>
            </a:pPr>
            <a:r>
              <a:rPr lang="ar-SY" sz="2000" b="1" u="sng" dirty="0"/>
              <a:t>مثال</a:t>
            </a:r>
            <a:r>
              <a:rPr lang="ar-SY" sz="2000" dirty="0"/>
              <a:t>: كشفت شركة (</a:t>
            </a:r>
            <a:r>
              <a:rPr lang="en-US" sz="2000" dirty="0"/>
              <a:t>Unilever</a:t>
            </a:r>
            <a:r>
              <a:rPr lang="ar-SY" sz="2000" dirty="0"/>
              <a:t>)</a:t>
            </a:r>
            <a:r>
              <a:rPr lang="en-US" sz="2000" dirty="0"/>
              <a:t>، </a:t>
            </a:r>
            <a:r>
              <a:rPr lang="ar-SY" sz="2000" dirty="0"/>
              <a:t>المتخصصة في تصنيع المنتجات الاستهلاكية مثل الأغذية ومستحضرات </a:t>
            </a:r>
          </a:p>
          <a:p>
            <a:pPr algn="just" rtl="1">
              <a:lnSpc>
                <a:spcPct val="200000"/>
              </a:lnSpc>
            </a:pPr>
            <a:r>
              <a:rPr lang="ar-SY" sz="2000" dirty="0"/>
              <a:t>العناية الشخصية، عن سياساتها البيئية ضمن تقارير مفتوحة، مما عزز ثقة المستهلكين والمستثمرين</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https://www.unilever.com/</a:t>
            </a:r>
            <a:endParaRPr lang="ar-SY" sz="2000" b="1" dirty="0">
              <a:latin typeface="Times New Roman" panose="02020603050405020304" pitchFamily="18" charset="0"/>
            </a:endParaRP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 name="Picture 2" descr="Unilever Global | Unilever">
            <a:extLst>
              <a:ext uri="{FF2B5EF4-FFF2-40B4-BE49-F238E27FC236}">
                <a16:creationId xmlns:a16="http://schemas.microsoft.com/office/drawing/2014/main" id="{18291879-1B46-44C2-A5F7-D96D1AB5DD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092377"/>
            <a:ext cx="1993884" cy="19938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67848"/>
    </mc:Choice>
    <mc:Fallback xmlns="">
      <p:transition advTm="1678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1047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الشراكات الاستراتيجية</a:t>
            </a:r>
          </a:p>
        </p:txBody>
      </p:sp>
      <p:sp>
        <p:nvSpPr>
          <p:cNvPr id="48" name="TextBox 47"/>
          <p:cNvSpPr txBox="1"/>
          <p:nvPr/>
        </p:nvSpPr>
        <p:spPr>
          <a:xfrm>
            <a:off x="825500" y="1747516"/>
            <a:ext cx="10541000" cy="6769610"/>
          </a:xfrm>
          <a:prstGeom prst="rect">
            <a:avLst/>
          </a:prstGeom>
          <a:noFill/>
        </p:spPr>
        <p:txBody>
          <a:bodyPr wrap="square" rtlCol="0">
            <a:spAutoFit/>
          </a:bodyPr>
          <a:lstStyle/>
          <a:p>
            <a:pPr algn="just" rtl="1">
              <a:lnSpc>
                <a:spcPct val="250000"/>
              </a:lnSpc>
            </a:pPr>
            <a:r>
              <a:rPr lang="ar-SY" sz="2000" dirty="0"/>
              <a:t>إن التعاون مع الشركاء التجاريين أو المؤسسات غير الربحية يمكن أن يوسع أثر العلامة ويعزز سمعتها. فالشراكات الاستراتيجية تسمح بالوصول إلى جمهور أوسع وتبادل الموارد والخبرات لتحقيق أهداف مشتركة. كما أن العمل المشترك يعكس التزام العلامة بالقيم الاجتماعية والمسؤولية المجتمعية، مما يعزز ثقة العملاء والمجتمع فيها. بالإضافة إلى ذلك، تساهم هذه </a:t>
            </a:r>
            <a:r>
              <a:rPr lang="ar-SY" sz="2000" dirty="0" err="1"/>
              <a:t>التعاونات</a:t>
            </a:r>
            <a:r>
              <a:rPr lang="ar-SY" sz="2000" dirty="0"/>
              <a:t> في ابتكار حلول مبتكرة ومؤثرة تعزز مكانة العلامة في السوق وتدعم استدامتها على المدى الطويل.</a:t>
            </a:r>
          </a:p>
          <a:p>
            <a:pPr algn="just" rtl="1">
              <a:lnSpc>
                <a:spcPct val="200000"/>
              </a:lnSpc>
            </a:pPr>
            <a:r>
              <a:rPr lang="ar-SY" sz="2000" b="1" u="sng" dirty="0"/>
              <a:t>مثال</a:t>
            </a:r>
            <a:r>
              <a:rPr lang="ar-SY" sz="2000" dirty="0"/>
              <a:t>: إن شراكة (</a:t>
            </a:r>
            <a:r>
              <a:rPr lang="en-US" sz="2000" dirty="0"/>
              <a:t>Nike</a:t>
            </a:r>
            <a:r>
              <a:rPr lang="ar-SY" sz="2000" dirty="0"/>
              <a:t>) مع مؤسسة (</a:t>
            </a:r>
            <a:r>
              <a:rPr lang="en-US" sz="2000" dirty="0"/>
              <a:t>Girl Effect</a:t>
            </a:r>
            <a:r>
              <a:rPr lang="ar-SY" sz="2000" dirty="0"/>
              <a:t>)</a:t>
            </a:r>
            <a:r>
              <a:rPr lang="en-US" sz="2000" dirty="0"/>
              <a:t> </a:t>
            </a:r>
            <a:r>
              <a:rPr lang="ar-SY" sz="2000" dirty="0"/>
              <a:t>لدعم الفتيات في التعليم عززت </a:t>
            </a:r>
          </a:p>
          <a:p>
            <a:pPr algn="just" rtl="1">
              <a:lnSpc>
                <a:spcPct val="200000"/>
              </a:lnSpc>
            </a:pPr>
            <a:r>
              <a:rPr lang="ar-SY" sz="2000" dirty="0"/>
              <a:t>صورة العلامة كقوة إيجابية.</a:t>
            </a:r>
          </a:p>
          <a:p>
            <a:pPr algn="just" rtl="1">
              <a:lnSpc>
                <a:spcPct val="200000"/>
              </a:lnSpc>
            </a:pPr>
            <a:endParaRPr lang="ar-SY"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 name="Picture 2" descr="Nike - Girl Effect Case Study | PDF">
            <a:extLst>
              <a:ext uri="{FF2B5EF4-FFF2-40B4-BE49-F238E27FC236}">
                <a16:creationId xmlns:a16="http://schemas.microsoft.com/office/drawing/2014/main" id="{BD8DC39F-F8CC-4150-B0FE-36E3E9C110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96" y="4099674"/>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69129"/>
    </mc:Choice>
    <mc:Fallback xmlns="">
      <p:transition advTm="16912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20355"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التواصل في الأزمات</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أثناء الأزمات، يُختبر صدق العلاقة مع أصحاب المصلحة. التواصل السريع والصادق يحدّ من الضرر ويحافظ على السمعة، كما يعكس التزام العلامة بالمسؤولية والشفافية في المواقف الصعبة. هذا النوع من التواصل يعزز الثقة ويطمئن العملاء والشركاء بأن العلامة قادرة على إدارة التحديات بكفاءة ونزاهة.</a:t>
            </a:r>
          </a:p>
          <a:p>
            <a:pPr algn="just" rtl="1">
              <a:lnSpc>
                <a:spcPct val="200000"/>
              </a:lnSpc>
            </a:pPr>
            <a:r>
              <a:rPr lang="ar-SY" sz="2000" b="1" u="sng" dirty="0"/>
              <a:t>مثال</a:t>
            </a:r>
            <a:r>
              <a:rPr lang="ar-SY" sz="2000" dirty="0"/>
              <a:t>: تعاملت شركة (</a:t>
            </a:r>
            <a:r>
              <a:rPr lang="en-US" sz="2000" dirty="0"/>
              <a:t>Johnson &amp; Johnson</a:t>
            </a:r>
            <a:r>
              <a:rPr lang="ar-SY" sz="2000" dirty="0"/>
              <a:t>)</a:t>
            </a:r>
            <a:r>
              <a:rPr lang="en-US" sz="2000" dirty="0"/>
              <a:t>، </a:t>
            </a:r>
            <a:r>
              <a:rPr lang="ar-SY" sz="2000" dirty="0"/>
              <a:t>المتخصصة في تصنيع الأدوية ومنتجات الرعاية الصحية، مع أزمة "</a:t>
            </a:r>
            <a:r>
              <a:rPr lang="ar-SY" sz="2000" dirty="0" err="1"/>
              <a:t>تايلينول</a:t>
            </a:r>
            <a:r>
              <a:rPr lang="ar-SY" sz="2000" dirty="0"/>
              <a:t>" عام 1982 بشفافية كاملة، حيث سحبت المنتجات فوراً من الأسواق وأطلعت الجمهور على الخطوات المتخذة لضمان السلامة. هذا التواصل الصادق والسريع أعاد ثقة المستهلكين.</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https://www.jnj.com/</a:t>
            </a:r>
            <a:endParaRPr lang="ar-SY" sz="2000" b="1" dirty="0">
              <a:latin typeface="Times New Roman" panose="02020603050405020304" pitchFamily="18" charset="0"/>
            </a:endParaRP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 name="Picture 2" descr="Johnson &amp; Johnson (J&amp;J) Foundation - WFSA">
            <a:extLst>
              <a:ext uri="{FF2B5EF4-FFF2-40B4-BE49-F238E27FC236}">
                <a16:creationId xmlns:a16="http://schemas.microsoft.com/office/drawing/2014/main" id="{7C06CEE8-D8A2-4E23-BFBB-25594C4A2C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739148"/>
            <a:ext cx="3875264" cy="13471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73510"/>
    </mc:Choice>
    <mc:Fallback xmlns="">
      <p:transition advTm="17351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611137" y="966945"/>
            <a:ext cx="3477234"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استراتيجيات التأثير طويل الأمد</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0430"/>
    </mc:Choice>
    <mc:Fallback xmlns="">
      <p:transition spd="slow" advTm="10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11317" y="966945"/>
            <a:ext cx="4865639" cy="5120954"/>
          </a:xfrm>
          <a:prstGeom prst="rect">
            <a:avLst/>
          </a:prstGeom>
        </p:spPr>
        <p:txBody>
          <a:bodyPr wrap="square">
            <a:spAutoFit/>
          </a:bodyPr>
          <a:lstStyle/>
          <a:p>
            <a:pPr algn="just" rtl="1">
              <a:lnSpc>
                <a:spcPct val="150000"/>
              </a:lnSpc>
            </a:pPr>
            <a:r>
              <a:rPr lang="ar-SY" sz="2000" dirty="0"/>
              <a:t>تحقيق تأثير تسويقي طويل الأمد يتطلب رؤية تتجاوز الحملات القصيرة والتركيز على الاستمرارية والاتساق في الرسائل. يبدأ ذلك من الحفاظ على الهوية الموحدة للعلامة، سواء بصرياً أو لفظياً، لتثبيت صورة قوية في ذهن الجمهور. كما تكتسب تجربة العميل الشاملة أهمية قصوى، إذ أن كل نقطة تواصل تُسهم في بناء الانطباع الكلي وتعزيز الولاء. ويكتمل هذا التأثير من خلال تطوير محتوى مستدام يضيف قيمة دائمة ويعزز علاقة الجمهور بالعلامة على المدى الطويل. بالتالي، تصبح العلامة ليست مجرد منتج أو خدمة، بل تجربة متكاملة ومرجعاً مستمراً في المجال.</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75413">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8049" y="952540"/>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الاتساق الاستراتيجي في الرسائل</a:t>
            </a:r>
          </a:p>
        </p:txBody>
      </p:sp>
      <p:sp>
        <p:nvSpPr>
          <p:cNvPr id="48" name="TextBox 47"/>
          <p:cNvSpPr txBox="1"/>
          <p:nvPr/>
        </p:nvSpPr>
        <p:spPr>
          <a:xfrm>
            <a:off x="825500" y="1627614"/>
            <a:ext cx="10541000" cy="5576976"/>
          </a:xfrm>
          <a:prstGeom prst="rect">
            <a:avLst/>
          </a:prstGeom>
          <a:noFill/>
        </p:spPr>
        <p:txBody>
          <a:bodyPr wrap="square" rtlCol="0">
            <a:spAutoFit/>
          </a:bodyPr>
          <a:lstStyle/>
          <a:p>
            <a:pPr algn="just" rtl="1">
              <a:lnSpc>
                <a:spcPct val="250000"/>
              </a:lnSpc>
            </a:pPr>
            <a:r>
              <a:rPr lang="ar-SY" sz="2000" dirty="0">
                <a:effectLst/>
                <a:ea typeface="Times New Roman" panose="02020603050405020304" pitchFamily="18" charset="0"/>
                <a:cs typeface="Times New Roman" panose="02020603050405020304" pitchFamily="18" charset="0"/>
              </a:rPr>
              <a:t>إن التأثير لا يتحقق بالحملات القصيرة، بل من خلال استمرارية الصوت البصري واللفظي للعلامة عبر الزمن. فالثبات في الرسائل والصور يعزز التعرف على العلامة ويجعلها أكثر رسوخاً في وعي الجمهور. كما أن الاستمرارية تبني توقعات واضحة لدى العملاء وتزيد من مصداقية العلامة، مما يسهم في ولاء طويل الأمد وسلوك شرائي متكرر.</a:t>
            </a:r>
          </a:p>
          <a:p>
            <a:pPr algn="just" rtl="1">
              <a:lnSpc>
                <a:spcPct val="250000"/>
              </a:lnSpc>
            </a:pPr>
            <a:r>
              <a:rPr lang="ar-SY" sz="2000" b="1" dirty="0">
                <a:latin typeface="Times New Roman" panose="02020603050405020304" pitchFamily="18" charset="0"/>
                <a:ea typeface="Times New Roman" panose="02020603050405020304" pitchFamily="18" charset="0"/>
              </a:rPr>
              <a:t>مثال</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حافظت شركة (</a:t>
            </a:r>
            <a:r>
              <a:rPr lang="en-US" sz="2000" dirty="0">
                <a:effectLst/>
                <a:latin typeface="Times New Roman" panose="02020603050405020304" pitchFamily="18" charset="0"/>
                <a:ea typeface="Times New Roman" panose="02020603050405020304" pitchFamily="18" charset="0"/>
              </a:rPr>
              <a:t>McDonald’s</a:t>
            </a:r>
            <a:r>
              <a:rPr lang="ar-SY" sz="2000" dirty="0">
                <a:effectLst/>
                <a:latin typeface="Times New Roman" panose="02020603050405020304" pitchFamily="18" charset="0"/>
                <a:ea typeface="Times New Roman" panose="02020603050405020304" pitchFamily="18" charset="0"/>
              </a:rPr>
              <a:t>) على استمرارية رسائلها البصرية واللفظية عبر ألوانها وشعارها </a:t>
            </a:r>
          </a:p>
          <a:p>
            <a:pPr algn="just" rtl="1">
              <a:lnSpc>
                <a:spcPct val="250000"/>
              </a:lnSpc>
            </a:pPr>
            <a:r>
              <a:rPr lang="ar-SY" sz="2000" dirty="0">
                <a:effectLst/>
                <a:latin typeface="Times New Roman" panose="02020603050405020304" pitchFamily="18" charset="0"/>
                <a:ea typeface="Times New Roman" panose="02020603050405020304" pitchFamily="18" charset="0"/>
              </a:rPr>
              <a:t>وحملاتها التسويقية، مما جعل العلامة مألوفة ومرتبطة مباشرة بتجربة تناول الطعام السريعة والممتعة.</a:t>
            </a:r>
          </a:p>
          <a:p>
            <a:pPr algn="just" rtl="1">
              <a:lnSpc>
                <a:spcPct val="200000"/>
              </a:lnSpc>
            </a:pPr>
            <a:r>
              <a:rPr lang="ar-SY" sz="2000" b="1" dirty="0">
                <a:latin typeface="Times New Roman" panose="02020603050405020304" pitchFamily="18" charset="0"/>
              </a:rPr>
              <a:t>رابط إعلان للشركة: </a:t>
            </a:r>
            <a:r>
              <a:rPr lang="en-US" sz="2000" b="1" dirty="0">
                <a:latin typeface="Times New Roman" panose="02020603050405020304" pitchFamily="18" charset="0"/>
                <a:hlinkClick r:id="rId3"/>
              </a:rPr>
              <a:t>https://www.youtube.com/watch?v=79phlhutGLg</a:t>
            </a:r>
            <a:endParaRPr lang="ar-SY" sz="2000" b="1" dirty="0">
              <a:latin typeface="Times New Roman" panose="02020603050405020304" pitchFamily="18" charset="0"/>
            </a:endParaRPr>
          </a:p>
          <a:p>
            <a:pPr algn="just" rtl="1">
              <a:lnSpc>
                <a:spcPct val="200000"/>
              </a:lnSpc>
            </a:pPr>
            <a:r>
              <a:rPr lang="ar-SY" sz="2000" b="1" dirty="0">
                <a:latin typeface="Times New Roman" panose="02020603050405020304" pitchFamily="18" charset="0"/>
              </a:rPr>
              <a:t> </a:t>
            </a:r>
          </a:p>
          <a:p>
            <a:pPr algn="just" rtl="1">
              <a:lnSpc>
                <a:spcPct val="1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 name="Picture 2" descr="Big Mac® Meal: Calories &amp; Nutrition ...">
            <a:extLst>
              <a:ext uri="{FF2B5EF4-FFF2-40B4-BE49-F238E27FC236}">
                <a16:creationId xmlns:a16="http://schemas.microsoft.com/office/drawing/2014/main" id="{BD5DA2CB-91AC-47DD-8587-98C1DB7EF6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3824742"/>
            <a:ext cx="2287189" cy="22871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76925"/>
    </mc:Choice>
    <mc:Fallback xmlns="">
      <p:transition advTm="17692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13574" y="966851"/>
            <a:ext cx="883657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تطوير المحتوى المستدام</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p>
        </p:txBody>
      </p:sp>
      <p:sp>
        <p:nvSpPr>
          <p:cNvPr id="48" name="TextBox 47"/>
          <p:cNvSpPr txBox="1"/>
          <p:nvPr/>
        </p:nvSpPr>
        <p:spPr>
          <a:xfrm>
            <a:off x="961360" y="1667753"/>
            <a:ext cx="10541000" cy="4921284"/>
          </a:xfrm>
          <a:prstGeom prst="rect">
            <a:avLst/>
          </a:prstGeom>
          <a:noFill/>
        </p:spPr>
        <p:txBody>
          <a:bodyPr wrap="square" rtlCol="0">
            <a:spAutoFit/>
          </a:bodyPr>
          <a:lstStyle/>
          <a:p>
            <a:pPr algn="just" rtl="1">
              <a:lnSpc>
                <a:spcPct val="200000"/>
              </a:lnSpc>
            </a:pPr>
            <a:r>
              <a:rPr lang="ar-SY" sz="2000" dirty="0"/>
              <a:t>يجب أن يضيف المحتوى قيمة مستمرة لا تنتهي بانتهاء الحملة. فالمعرفة والمحتوى التعليمي يعززان حضور العلامة، كما يخلقان علاقة مستدامة مع الجمهور من خلال تلبية احتياجاته وإثراء تجربته. هذا النوع من المحتوى يبني ثقة العملاء ويحفّزهم على التفاعل المستمر مع العلامة، مما يزيد من فرص الولاء والشراء المتكرر.</a:t>
            </a:r>
          </a:p>
          <a:p>
            <a:pPr algn="just" rtl="1">
              <a:lnSpc>
                <a:spcPct val="200000"/>
              </a:lnSpc>
            </a:pPr>
            <a:r>
              <a:rPr lang="ar-SY" sz="2000" b="1" u="sng" dirty="0"/>
              <a:t>مثال</a:t>
            </a:r>
            <a:r>
              <a:rPr lang="ar-SY" sz="2000" dirty="0"/>
              <a:t>: أنشأت شركة (</a:t>
            </a:r>
            <a:r>
              <a:rPr lang="en-US" sz="2000" dirty="0"/>
              <a:t>HubSpot</a:t>
            </a:r>
            <a:r>
              <a:rPr lang="ar-SY" sz="2000" dirty="0"/>
              <a:t>)</a:t>
            </a:r>
            <a:r>
              <a:rPr lang="en-US" sz="2000" dirty="0"/>
              <a:t>، </a:t>
            </a:r>
            <a:r>
              <a:rPr lang="ar-SY" sz="2000" dirty="0"/>
              <a:t>المتخصصة في تطوير برامج التسويق والمبيعات وإدارة علاقات العملاء، مدونة تعليمية تقدّم محتوى غنياً حول التسويق الرقمي وأفضل الممارسات. جعل هذا المحتوى العلامة مرجعاً موثوقاً للمحترفين والشركات الباحثة عن المعرفة، وعزز حضورها وتأثيرها في مجال التسويق الرقمي.</a:t>
            </a:r>
          </a:p>
          <a:p>
            <a:pPr algn="just" rtl="1">
              <a:lnSpc>
                <a:spcPct val="200000"/>
              </a:lnSpc>
            </a:pPr>
            <a:r>
              <a:rPr lang="ar-SY" sz="2000" b="1" dirty="0"/>
              <a:t>رابط موقع الشركة</a:t>
            </a:r>
            <a:r>
              <a:rPr lang="ar-SY" sz="2000" dirty="0"/>
              <a:t>: </a:t>
            </a:r>
            <a:r>
              <a:rPr lang="en-US" sz="2000" dirty="0">
                <a:hlinkClick r:id="rId3"/>
              </a:rPr>
              <a:t>https://www.hubspot.com/</a:t>
            </a: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D06406A-C92F-4A3C-A07C-E4862D23BF2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 name="Picture 2" descr="HubSpot SSO">
            <a:extLst>
              <a:ext uri="{FF2B5EF4-FFF2-40B4-BE49-F238E27FC236}">
                <a16:creationId xmlns:a16="http://schemas.microsoft.com/office/drawing/2014/main" id="{3302783A-6B31-43E4-A4A2-23B010FDF8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3196" y="4829022"/>
            <a:ext cx="3971925" cy="1152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57538"/>
    </mc:Choice>
    <mc:Fallback xmlns="">
      <p:transition advTm="15753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13579" y="922349"/>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الاستثمار في التجربة الشاملة </a:t>
            </a:r>
          </a:p>
        </p:txBody>
      </p:sp>
      <p:sp>
        <p:nvSpPr>
          <p:cNvPr id="48" name="TextBox 47"/>
          <p:cNvSpPr txBox="1"/>
          <p:nvPr/>
        </p:nvSpPr>
        <p:spPr>
          <a:xfrm>
            <a:off x="825500" y="1597423"/>
            <a:ext cx="10541000" cy="5076839"/>
          </a:xfrm>
          <a:prstGeom prst="rect">
            <a:avLst/>
          </a:prstGeom>
          <a:noFill/>
        </p:spPr>
        <p:txBody>
          <a:bodyPr wrap="square" rtlCol="0">
            <a:spAutoFit/>
          </a:bodyPr>
          <a:lstStyle/>
          <a:p>
            <a:pPr algn="just" rtl="1">
              <a:lnSpc>
                <a:spcPct val="250000"/>
              </a:lnSpc>
            </a:pPr>
            <a:r>
              <a:rPr lang="ar-SY" sz="2000" dirty="0"/>
              <a:t>كل نقطة تواصل هي تجربة تؤثر على الانطباع الكلي. الشركات التي تستثمر في تحسين تجربة العميل تحقق تأثيراً طويل الأمد، حيث يشعر العملاء بالرضا ويزداد احتمال تكرار تعاملهم مع العلامة. كما تساهم التجارب الإيجابية المتكررة في تعزيز الولاء ونقل الانطباع الإيجابي إلى شبكة علاقاتهم، ما يوسّع قاعدة العملاء ويقوي سمعة العلامة.</a:t>
            </a:r>
          </a:p>
          <a:p>
            <a:pPr algn="just" rtl="1">
              <a:lnSpc>
                <a:spcPct val="250000"/>
              </a:lnSpc>
            </a:pPr>
            <a:r>
              <a:rPr lang="ar-SY" sz="2000" b="1" u="sng" dirty="0"/>
              <a:t>مثال</a:t>
            </a:r>
            <a:r>
              <a:rPr lang="ar-SY" sz="2000" dirty="0"/>
              <a:t>: تقوم شركة (</a:t>
            </a:r>
            <a:r>
              <a:rPr lang="en-US" sz="2000" dirty="0"/>
              <a:t>Disney</a:t>
            </a:r>
            <a:r>
              <a:rPr lang="ar-SY" sz="2000" dirty="0"/>
              <a:t>)</a:t>
            </a:r>
            <a:r>
              <a:rPr lang="en-US" sz="2000" dirty="0"/>
              <a:t>، </a:t>
            </a:r>
            <a:r>
              <a:rPr lang="ar-SY" sz="2000" dirty="0"/>
              <a:t>المتخصصة في الترفيه والمتنزهات الترفيهية، بتصميم كل تفاصيل رحلاتها لتغمر الزائر في عالم العلامة، مما يخلق تجربة فريدة ويعزز ولاء العملاء مدى الحياة.</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https://www.disney.com/</a:t>
            </a:r>
            <a:endParaRPr lang="ar-SY" sz="2000" b="1" dirty="0">
              <a:latin typeface="Times New Roman" panose="02020603050405020304" pitchFamily="18" charset="0"/>
            </a:endParaRP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 name="Picture 2" descr="Disney+ - Wikipedia">
            <a:extLst>
              <a:ext uri="{FF2B5EF4-FFF2-40B4-BE49-F238E27FC236}">
                <a16:creationId xmlns:a16="http://schemas.microsoft.com/office/drawing/2014/main" id="{56664320-AC70-4FC6-9783-BCE768F913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8331" y="4646101"/>
            <a:ext cx="2370496" cy="12895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60277"/>
    </mc:Choice>
    <mc:Fallback xmlns="">
      <p:transition advTm="16027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29217"/>
            <a:ext cx="10541000" cy="5076839"/>
          </a:xfrm>
          <a:prstGeom prst="rect">
            <a:avLst/>
          </a:prstGeom>
          <a:noFill/>
        </p:spPr>
        <p:txBody>
          <a:bodyPr wrap="square" rtlCol="0">
            <a:spAutoFit/>
          </a:bodyPr>
          <a:lstStyle/>
          <a:p>
            <a:pPr algn="just" rtl="1">
              <a:lnSpc>
                <a:spcPct val="250000"/>
              </a:lnSpc>
            </a:pPr>
            <a:r>
              <a:rPr lang="ar-SY" sz="2000" dirty="0"/>
              <a:t>تخلق الهوية البصرية واللفظية الموحدة رابطاً دائماً بين العلامة والجمهور، مما يسهل التذكّر ويزيد الولاء. كما أن الاتساق في الألوان والشعارات والأسلوب اللفظي يعكس احترافية العلامة ويعزز مصداقيتها، مما يجعل كل تفاعل مع العلامة تجربة متسقة تعزز الانتماء والثقة على المدى الطويل. ويعمل هذا الانسجام على ترسيخ صورة العلامة في ذهن الجمهور، بحيث تصبح كل تجربة مرتبطة مباشرة بالقيم والهوية التي تمثلها.</a:t>
            </a:r>
          </a:p>
          <a:p>
            <a:pPr algn="just" rtl="1">
              <a:lnSpc>
                <a:spcPct val="250000"/>
              </a:lnSpc>
            </a:pPr>
            <a:r>
              <a:rPr lang="ar-SY" sz="2000" b="1" u="sng" dirty="0"/>
              <a:t>مثال</a:t>
            </a:r>
            <a:r>
              <a:rPr lang="ar-SY" sz="2000" dirty="0"/>
              <a:t>: أصبح اللون الأزرق في إعلانات (</a:t>
            </a:r>
            <a:r>
              <a:rPr lang="en-US" sz="2000" dirty="0"/>
              <a:t>Facebook</a:t>
            </a:r>
            <a:r>
              <a:rPr lang="ar-SY" sz="2000" dirty="0"/>
              <a:t>) علامة مميزة لهويتها الرقمية، مما يسهل تمييزها </a:t>
            </a:r>
          </a:p>
          <a:p>
            <a:pPr algn="just" rtl="1">
              <a:lnSpc>
                <a:spcPct val="200000"/>
              </a:lnSpc>
            </a:pPr>
            <a:r>
              <a:rPr lang="ar-SY" sz="2000" dirty="0"/>
              <a:t>ويعزز التعرف عليها بين الجمهور.</a:t>
            </a: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
        <p:nvSpPr>
          <p:cNvPr id="13" name="TextBox 12">
            <a:extLst>
              <a:ext uri="{FF2B5EF4-FFF2-40B4-BE49-F238E27FC236}">
                <a16:creationId xmlns:a16="http://schemas.microsoft.com/office/drawing/2014/main" id="{2AFB0BE8-4F5D-419B-9D0D-FB73D02DAF4C}"/>
              </a:ext>
            </a:extLst>
          </p:cNvPr>
          <p:cNvSpPr txBox="1"/>
          <p:nvPr/>
        </p:nvSpPr>
        <p:spPr>
          <a:xfrm>
            <a:off x="3048000" y="94003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هوية العلامة </a:t>
            </a:r>
          </a:p>
        </p:txBody>
      </p:sp>
      <p:pic>
        <p:nvPicPr>
          <p:cNvPr id="5" name="Picture 2" descr="Facebook">
            <a:extLst>
              <a:ext uri="{FF2B5EF4-FFF2-40B4-BE49-F238E27FC236}">
                <a16:creationId xmlns:a16="http://schemas.microsoft.com/office/drawing/2014/main" id="{CCF04471-2ED6-40B9-8A58-809C9DAF93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836" y="385193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136981"/>
      </p:ext>
    </p:extLst>
  </p:cSld>
  <p:clrMapOvr>
    <a:masterClrMapping/>
  </p:clrMapOvr>
  <mc:AlternateContent xmlns:mc="http://schemas.openxmlformats.org/markup-compatibility/2006" xmlns:p14="http://schemas.microsoft.com/office/powerpoint/2010/main">
    <mc:Choice Requires="p14">
      <p:transition p14:dur="10" advTm="166541"/>
    </mc:Choice>
    <mc:Fallback xmlns="">
      <p:transition advTm="1665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87516" y="1356208"/>
            <a:ext cx="8130073" cy="5344476"/>
          </a:xfrm>
          <a:prstGeom prst="rect">
            <a:avLst/>
          </a:prstGeom>
          <a:noFill/>
        </p:spPr>
        <p:txBody>
          <a:bodyPr wrap="square" rtlCol="0">
            <a:spAutoFit/>
          </a:bodyPr>
          <a:lstStyle/>
          <a:p>
            <a:pPr algn="just" rtl="1">
              <a:lnSpc>
                <a:spcPct val="250000"/>
              </a:lnSpc>
            </a:pPr>
            <a:r>
              <a:rPr lang="ar-SY" sz="2000" dirty="0"/>
              <a:t>يتضح أن الإبداع في التنفيذ ليس مجرد مرحلة في مسار الحملة الاتصالية، بل هو فلسفة متكاملة لبناء العلاقات التسويقية. فهو يربط بين الفكر الاستراتيجي والعمل التنفيذي، وبين الرسالة التجارية والبعد الإنساني للعلامة. ومن خلاله يمكن للمؤسسات أن تنشئ جسوراً من الثقة والتفاعل مع جمهورها، قائمة على التفاعل لا التلقين. كما أن التواصل المستمر والابتكار في الأساليب يسهمان في خلق تجربة متجددة تعزز الولاء وتطيل عمر العلاقة مع العملاء. في النهاية، فإن الإبداع في الاتصال ليس هدفاً بحد ذاته، بل هو وسيلة لإحداث أثر طويل الأمد يرسّخ مكانة العلامة في ذهن الجمهور ويضمن استمرارها في بيئة تنافسية متغيرة.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73993"/>
    </mc:Choice>
    <mc:Fallback xmlns="">
      <p:transition spd="slow" advTm="7399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295012" y="5109268"/>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إدارة العلامة التجارية والهوية الاتصالية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9320"/>
    </mc:Choice>
    <mc:Fallback xmlns="">
      <p:transition spd="slow" advTm="9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52400" y="-37249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85"/>
    </mc:Choice>
    <mc:Fallback xmlns="">
      <p:transition spd="slow" advTm="488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0.1"/>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0.9"/>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9C1A09-B8C4-4EE3-875A-0816F9E2B869}"/>
</file>

<file path=customXml/itemProps2.xml><?xml version="1.0" encoding="utf-8"?>
<ds:datastoreItem xmlns:ds="http://schemas.openxmlformats.org/officeDocument/2006/customXml" ds:itemID="{C8942798-E8E0-4952-AE2A-3B29C5853324}"/>
</file>

<file path=customXml/itemProps3.xml><?xml version="1.0" encoding="utf-8"?>
<ds:datastoreItem xmlns:ds="http://schemas.openxmlformats.org/officeDocument/2006/customXml" ds:itemID="{6157F39F-09C4-4233-B609-450499ADCEFD}"/>
</file>

<file path=docProps/app.xml><?xml version="1.0" encoding="utf-8"?>
<Properties xmlns="http://schemas.openxmlformats.org/officeDocument/2006/extended-properties" xmlns:vt="http://schemas.openxmlformats.org/officeDocument/2006/docPropsVTypes">
  <TotalTime>7232</TotalTime>
  <Words>3593</Words>
  <Application>Microsoft Office PowerPoint</Application>
  <PresentationFormat>Widescreen</PresentationFormat>
  <Paragraphs>235</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1240</cp:revision>
  <dcterms:created xsi:type="dcterms:W3CDTF">2025-07-01T03:58:26Z</dcterms:created>
  <dcterms:modified xsi:type="dcterms:W3CDTF">2025-11-04T11:35:04Z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