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842" r:id="rId7"/>
    <p:sldId id="633" r:id="rId8"/>
    <p:sldId id="638" r:id="rId9"/>
    <p:sldId id="746" r:id="rId10"/>
    <p:sldId id="812" r:id="rId11"/>
    <p:sldId id="815" r:id="rId12"/>
    <p:sldId id="816" r:id="rId13"/>
    <p:sldId id="817" r:id="rId14"/>
    <p:sldId id="818" r:id="rId15"/>
    <p:sldId id="819" r:id="rId16"/>
    <p:sldId id="814" r:id="rId17"/>
    <p:sldId id="820" r:id="rId18"/>
    <p:sldId id="821" r:id="rId19"/>
    <p:sldId id="822" r:id="rId20"/>
    <p:sldId id="846" r:id="rId21"/>
    <p:sldId id="823" r:id="rId22"/>
    <p:sldId id="824" r:id="rId23"/>
    <p:sldId id="825" r:id="rId24"/>
    <p:sldId id="826" r:id="rId25"/>
    <p:sldId id="827" r:id="rId26"/>
    <p:sldId id="828" r:id="rId27"/>
    <p:sldId id="813" r:id="rId28"/>
    <p:sldId id="829" r:id="rId29"/>
    <p:sldId id="830" r:id="rId30"/>
    <p:sldId id="831" r:id="rId31"/>
    <p:sldId id="832" r:id="rId32"/>
    <p:sldId id="833" r:id="rId33"/>
    <p:sldId id="841" r:id="rId34"/>
    <p:sldId id="834" r:id="rId35"/>
    <p:sldId id="848" r:id="rId36"/>
    <p:sldId id="835" r:id="rId37"/>
    <p:sldId id="836" r:id="rId38"/>
    <p:sldId id="837" r:id="rId39"/>
    <p:sldId id="838" r:id="rId40"/>
    <p:sldId id="847" r:id="rId41"/>
    <p:sldId id="839" r:id="rId42"/>
    <p:sldId id="84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42"/>
            <p14:sldId id="633"/>
            <p14:sldId id="638"/>
            <p14:sldId id="746"/>
            <p14:sldId id="812"/>
            <p14:sldId id="815"/>
            <p14:sldId id="816"/>
            <p14:sldId id="817"/>
            <p14:sldId id="818"/>
            <p14:sldId id="819"/>
            <p14:sldId id="814"/>
            <p14:sldId id="820"/>
            <p14:sldId id="821"/>
            <p14:sldId id="822"/>
            <p14:sldId id="846"/>
            <p14:sldId id="823"/>
            <p14:sldId id="824"/>
            <p14:sldId id="825"/>
            <p14:sldId id="826"/>
            <p14:sldId id="827"/>
            <p14:sldId id="828"/>
            <p14:sldId id="813"/>
            <p14:sldId id="829"/>
            <p14:sldId id="830"/>
            <p14:sldId id="831"/>
            <p14:sldId id="832"/>
            <p14:sldId id="833"/>
            <p14:sldId id="841"/>
            <p14:sldId id="834"/>
            <p14:sldId id="848"/>
            <p14:sldId id="835"/>
            <p14:sldId id="836"/>
            <p14:sldId id="837"/>
            <p14:sldId id="838"/>
            <p14:sldId id="847"/>
            <p14:sldId id="839"/>
            <p14:sldId id="8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852F4A"/>
    <a:srgbClr val="8E5A6D"/>
    <a:srgbClr val="00AEEF"/>
    <a:srgbClr val="FFD200"/>
    <a:srgbClr val="203E5F"/>
    <a:srgbClr val="F58221"/>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73725" autoAdjust="0"/>
  </p:normalViewPr>
  <p:slideViewPr>
    <p:cSldViewPr snapToGrid="0">
      <p:cViewPr varScale="1">
        <p:scale>
          <a:sx n="61" d="100"/>
          <a:sy n="61" d="100"/>
        </p:scale>
        <p:origin x="1358" y="43"/>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9DDB5-024F-22C5-EB93-CB0B8583F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D41877-43DC-F331-6AE0-C075C88D05C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124B218-704D-0DD5-4E0A-C9349995CF6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6334399A-01C6-6890-1D0C-FEEDFE6B76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7736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99187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93D1D-DC3B-1936-9D3F-19F98375AE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5CCCBE-E928-1A12-762A-56CEEFC8F78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007E5C-75D5-FBCF-19F3-081468799D2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C29D168-5984-EFB1-9195-5B21788A689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2097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62809-7556-0A5D-6E99-B2B306BC3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597976-8962-0127-8703-6305500195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B5245A3-5F61-2FE8-87B0-50F79397F50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6AAD266-6BFA-1763-DC7E-90ABC955E7F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7989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F1F3D-9E5E-3326-8CAE-E72AB1C885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1B90E-9B7F-89C6-28F0-B6695ED88B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FC0B3A0-67AB-6E0C-1CC2-9A279E7F5EDA}"/>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7A6B7C2D-7F2D-9016-CC61-CBCCEB0E92FE}"/>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82688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E2279-CC77-0244-F76B-3297A63FD8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1AFE8A-DEDE-DF2A-1DFE-F961FBAA4BA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3D91E8-2E92-8613-E595-E16414A2014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51B74E2C-0AB5-BC6D-6F03-63C68761957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26740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93BCD-9EF3-819F-9C26-B03E5B58A3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27A79A-D511-C936-6D5F-5780F0DE8B2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DD4E6D6-7D14-B2E0-4F17-410E7C95056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F1EC454C-1FD0-8583-7041-7D67CE0E66D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41130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70597-D88C-D2B8-B94E-8634525D8A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2A8687-B9EA-47E4-324F-D58EEEB0800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CD6EED3-A212-4163-1DB0-B6F57F7D933B}"/>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B7D8669-DC1F-1CB0-2C46-8C4FEE7CBC4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095606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ECC01-8299-142E-4982-DA0F3E77F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82C589-23D9-3626-D640-7D83BF99B3C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C427AD0-93F9-5464-2998-2EBAE8B2665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AE521C27-0B2E-B72E-66C2-02E9D68AB00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4249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BBA8C-03D6-9166-8092-97D0EC0AAE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44BDD4-1C77-B1C8-1457-8C0922AD0AC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A4FB9C-1BA2-C34B-D219-C73703B2063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05C8D7F-8466-856B-40AA-D8E1E2B8EF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8815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D8B9C-EA8D-8769-AED1-FC4F7DED2C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F20384-CCAB-EAE6-C2C2-C56E64D72E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FBF0DD8-6AA6-5100-63B7-CA5598286BC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1216474-0ABF-8120-6354-93057B43B4A6}"/>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12819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CBE3E-3EBD-A5F6-045F-4BF2EB14D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BC4752-A0F1-6FD8-6910-7BAF76CDAB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01DFEAF-EFB1-6B74-D63D-FD1DD9D6018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FE39C2D1-4BF6-5A89-9766-57AD8780300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839121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D88996-9A9A-29FC-843D-2E66ADD14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7B4412-F26D-2522-2342-8444D4E1A0C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208E17D-93F6-98E1-4782-ED7EF525B96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726ECCFC-C604-172B-DCCA-0D6B24C53D6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09310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E28EB-E141-6744-9692-DA636F0860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3B8468-2312-02D7-0308-0706D26D1D1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70F2DE9-CFB2-BAC8-7DDA-F97D7B875AB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C15B4E1-1ACD-3F76-7C94-0F80C59A07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25314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519EA-3283-D1E4-8000-CDD0BC903C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53056B-C00A-AD5A-685B-00A5F9B0FD5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223689A-7A9F-2DD1-E404-5AFADBCEA6C7}"/>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69A3A93-9450-48F3-6501-7164D5F3203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413445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02652-974E-F4CE-CB88-69B33C5D03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FCCAA-A9C7-75FE-61B4-8514DB1B1EA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938B181-A1F8-8DE8-6DCF-B12551B8B28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42F2C1B7-8BF1-AD72-14A2-C16C5ABB08A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69175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E50A3-EC03-0D30-1112-160C5DE40E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283FD2-E70B-1218-0A4E-CAA6C58B9C0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5F4DE6F-A779-F839-024F-4D9B4DBFBE4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5750DAFF-DD40-F82F-77A4-89D1FEBE252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271799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FD705-243C-B6E3-128D-DC2028616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88486-128C-8D5C-9D6C-1797A49DEAB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9670C45-5919-0C22-66A4-CA5BFC054493}"/>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4E32A4B-CC76-6842-950D-D6CA8E25A95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11655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7C833-59C1-2E08-DCCB-70226A83D0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912421-E342-A0A9-AE14-A793069B2C6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7658245-570B-FF0E-0D0E-98D05C520BB5}"/>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78802535-B928-8CAC-9116-2C3A8A550EC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27359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D060A-D8D4-35C5-97DB-F41C0E586D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B48CD5-7172-7932-D83A-2F2F9693C54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01E7995-4FDB-7BFE-119C-00C00AD89829}"/>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2829C1C8-E6BA-B3AE-AB92-F5CA860C6E5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875950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B4272-3604-F9E7-4359-1C3E68F793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4E5F9C-F982-A2DE-B62D-BF87FCED930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9172FCD-8F21-42A6-FF75-55AC4EA4963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3E5694D-8536-C919-C930-71E5E11130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6891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9F237-153B-1170-92EE-368488EB59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A8F5B2-5BDE-9E05-FCF6-83E20C266CD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202DC08-AD97-85E4-D8BC-421946E8073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DBC9D97-D4C3-9A73-567E-FBAB0D89E65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919747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420C7-8AC7-4DAC-2595-7562B32A09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8A9C66-05A2-0AEF-7B5B-661A64D0BE3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44B3408-A0F2-FCBD-83BC-3F1535E6B6A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8A1DA74B-1008-885B-0362-5E501EE99A4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488305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B684E-922C-CA36-D71B-69CAF4FCD1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64A7AD-AF59-DF9C-FD5A-B57BEF2A021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C6346F8-855E-4FE5-D832-9B9522252FF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13A9E20-34F2-29C2-5569-4C2CE9BF954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211476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89BC1-C45B-787B-715A-BACD777A8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080BE-DC35-8C5D-045D-0D574D679A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6CD679-0612-998E-FC09-5ECC1786174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4C0E9B15-EFE5-4006-0069-6738ECF8EDC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949507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8DCFC-415E-FE55-5F8A-B32A104549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B3C36E-54DD-0DBA-EF62-05A3709EE01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E02C9B1-AB11-8A1C-6195-4B8689DB521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5612D64-41C4-ED02-295B-895189EC353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84350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11E8D-4B3F-D91B-028B-D9ABA216F5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16D81-2925-1BD9-26FD-EBB1CF9D9E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47C7CFC-2813-1689-20A8-BAE2FF5A085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0BEF473-A848-614E-8116-0AC30F82BC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0196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E711B-68D5-929B-932B-84CE15BB6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9D356-672C-4096-4315-5724D18DF67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D877F58-20B7-3820-A3AC-1C4CDEC309B1}"/>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6BD540C3-4D12-CB54-561E-C04F8F7EBDB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935416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4AEFD-AE12-50C2-7556-4336DA5414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3D08AE-6BCE-2572-050E-E7684332764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80C1BAE-5841-8308-DFDB-E1A761640FE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389FCF0-299E-9D71-F44A-D9E62F076C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40408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BBC3F-EEB4-1B51-3A4D-1B9A507F09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1D466-C0D8-0EB0-BE01-6EC0C84151A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7542C61-9D49-3843-9142-DD5FECE9B3B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B951B948-3D73-B68D-1D98-2284147125CB}"/>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10574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714FC-D8BC-1CCC-1388-2CB5A6DE1B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685266-F014-7D57-51C6-E175D81D9D2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D615533-666C-091A-12F9-D1B6F3A11C64}"/>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D88A219-88B0-C2B4-8FD8-A0FDA11EB98E}"/>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979555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D157A-E8DE-B641-ECFF-01D1E3B859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9733CB-6A4D-AC24-BD35-495CDFC2D8E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9E301A8-B504-6A67-339C-3458C6EB055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958D923B-6F67-F5B8-0DF6-9B68EF1E00F6}"/>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634408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6715F-2DDA-46D0-ACB2-1074079FC8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028B03-1A06-944C-36DF-1075AEC10F1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6F6649-7242-F517-CC4D-5EF19D66A56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52031278-4D9B-CF41-A68E-0F411DE79A8C}"/>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52538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DB9E0-B49F-97B0-72F1-534548DB5F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B54F81-69C5-117C-B314-7C259C354D3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174DFF-46CF-B04A-3467-36A457D4B9F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EF46C9D-CA72-41E5-448F-DC465E32A5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29969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B0B69-0567-877A-3AE3-E172F3077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B006F5-F046-2CEC-013F-38E7418371D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EF05AA7-E41E-8DF3-FDD0-1093764C75F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EC4DADB-46E5-FC56-2C91-8639EB079CD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172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A7DC4-B91E-66B4-310A-0643970B5D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98A0BA-45D1-CCD6-CE51-4D89EFE6B9C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A6A8A2-B2EF-BDC5-BDC7-EA4A4DE8093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3FA8D747-6160-A3B5-7316-FA4ABE7071B7}"/>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873812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5477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60239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70" r:id="rId15"/>
    <p:sldLayoutId id="214748367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0.xml"/><Relationship Id="rId1" Type="http://schemas.openxmlformats.org/officeDocument/2006/relationships/slideLayout" Target="../slideLayouts/slideLayout16.xml"/><Relationship Id="rId6" Type="http://schemas.openxmlformats.org/officeDocument/2006/relationships/image" Target="../media/image40.png"/><Relationship Id="rId5" Type="http://schemas.openxmlformats.org/officeDocument/2006/relationships/image" Target="../media/image39.svg"/><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254628" y="2564100"/>
            <a:ext cx="50972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Storage Technologies</a:t>
            </a:r>
          </a:p>
        </p:txBody>
      </p:sp>
      <p:sp>
        <p:nvSpPr>
          <p:cNvPr id="34" name="Rectangle: Rounded Corners 33"/>
          <p:cNvSpPr/>
          <p:nvPr/>
        </p:nvSpPr>
        <p:spPr>
          <a:xfrm>
            <a:off x="455875" y="5983901"/>
            <a:ext cx="3136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IQ"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1748145" y="3439517"/>
            <a:ext cx="997389" cy="523220"/>
          </a:xfrm>
          <a:prstGeom prst="rect">
            <a:avLst/>
          </a:prstGeom>
          <a:noFill/>
        </p:spPr>
        <p:txBody>
          <a:bodyPr wrap="none" rtlCol="0">
            <a:spAutoFit/>
          </a:bodyPr>
          <a:lstStyle/>
          <a:p>
            <a:r>
              <a:rPr lang="en-US" sz="2800" dirty="0">
                <a:latin typeface="Alexandria" charset="0"/>
                <a:cs typeface="Alexandria" charset="0"/>
              </a:rPr>
              <a:t>IT403</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58058"/>
            <a:ext cx="8659664" cy="5300798"/>
          </a:xfrm>
        </p:spPr>
      </p:pic>
      <p:sp>
        <p:nvSpPr>
          <p:cNvPr id="9" name="TextBox 8"/>
          <p:cNvSpPr txBox="1"/>
          <p:nvPr/>
        </p:nvSpPr>
        <p:spPr>
          <a:xfrm>
            <a:off x="5242459" y="2864682"/>
            <a:ext cx="6643781" cy="769441"/>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Storage Technologies</a:t>
            </a:r>
          </a:p>
        </p:txBody>
      </p:sp>
      <p:sp>
        <p:nvSpPr>
          <p:cNvPr id="10" name="Rectangle: Rounded Corners 9"/>
          <p:cNvSpPr/>
          <p:nvPr/>
        </p:nvSpPr>
        <p:spPr>
          <a:xfrm>
            <a:off x="6366983" y="393083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IQ" sz="2800" b="1" dirty="0">
                <a:solidFill>
                  <a:schemeClr val="tx1"/>
                </a:solidFill>
                <a:latin typeface="Alexandria" charset="0"/>
                <a:cs typeface="Alexandria" charset="0"/>
              </a:rPr>
              <a:t>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4329832" y="4610049"/>
            <a:ext cx="7590910" cy="830997"/>
          </a:xfrm>
          <a:prstGeom prst="rect">
            <a:avLst/>
          </a:prstGeom>
          <a:noFill/>
        </p:spPr>
        <p:txBody>
          <a:bodyPr wrap="square" rtlCol="0">
            <a:spAutoFit/>
          </a:bodyPr>
          <a:lstStyle/>
          <a:p>
            <a:pPr algn="ctr"/>
            <a:r>
              <a:rPr lang="en-US" sz="2000" b="1" dirty="0">
                <a:latin typeface="Alexandria" charset="0"/>
                <a:cs typeface="Alexandria" charset="0"/>
              </a:rPr>
              <a:t>IT403</a:t>
            </a:r>
            <a:r>
              <a:rPr lang="en-US" sz="2000" dirty="0">
                <a:latin typeface="Alexandria" charset="0"/>
                <a:cs typeface="Alexandria" charset="0"/>
              </a:rPr>
              <a:t> </a:t>
            </a:r>
          </a:p>
          <a:p>
            <a:pPr algn="ctr"/>
            <a:r>
              <a:rPr lang="en-US" sz="2800" dirty="0">
                <a:latin typeface="Alexandria" charset="0"/>
                <a:cs typeface="Alexandria" charset="0"/>
              </a:rPr>
              <a:t>Modern Data Center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1E9BC-B814-71B1-133D-01FBF968BF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F2D2BD-A514-676A-3CEC-ED662416C673}"/>
              </a:ext>
            </a:extLst>
          </p:cNvPr>
          <p:cNvSpPr/>
          <p:nvPr/>
        </p:nvSpPr>
        <p:spPr>
          <a:xfrm>
            <a:off x="617280" y="1685495"/>
            <a:ext cx="9811562" cy="2620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A71D8AE-1229-8DDC-ED65-C2D2D9F252E7}"/>
              </a:ext>
            </a:extLst>
          </p:cNvPr>
          <p:cNvSpPr txBox="1"/>
          <p:nvPr/>
        </p:nvSpPr>
        <p:spPr>
          <a:xfrm>
            <a:off x="741298" y="1057056"/>
            <a:ext cx="6520739"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Foreword</a:t>
            </a:r>
          </a:p>
        </p:txBody>
      </p:sp>
      <p:sp>
        <p:nvSpPr>
          <p:cNvPr id="4" name="TextBox 3">
            <a:extLst>
              <a:ext uri="{FF2B5EF4-FFF2-40B4-BE49-F238E27FC236}">
                <a16:creationId xmlns:a16="http://schemas.microsoft.com/office/drawing/2014/main" id="{1FAA1609-0773-651D-42E9-D844CAF5CF94}"/>
              </a:ext>
            </a:extLst>
          </p:cNvPr>
          <p:cNvSpPr txBox="1"/>
          <p:nvPr/>
        </p:nvSpPr>
        <p:spPr>
          <a:xfrm>
            <a:off x="9664700" y="6387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0933EFF4-C195-0859-39DD-9A0C7D45C2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sp>
        <p:nvSpPr>
          <p:cNvPr id="2" name="文本占位符 2">
            <a:extLst>
              <a:ext uri="{FF2B5EF4-FFF2-40B4-BE49-F238E27FC236}">
                <a16:creationId xmlns:a16="http://schemas.microsoft.com/office/drawing/2014/main" id="{2FCD1B90-25EC-7070-4272-E307759B5490}"/>
              </a:ext>
            </a:extLst>
          </p:cNvPr>
          <p:cNvSpPr txBox="1">
            <a:spLocks/>
          </p:cNvSpPr>
          <p:nvPr/>
        </p:nvSpPr>
        <p:spPr bwMode="auto">
          <a:xfrm>
            <a:off x="1120147" y="2205898"/>
            <a:ext cx="8853193" cy="1706883"/>
          </a:xfrm>
          <a:prstGeom prst="rect">
            <a:avLst/>
          </a:prstGeom>
          <a:noFill/>
          <a:ln w="9525">
            <a:noFill/>
            <a:miter lim="800000"/>
            <a:headEnd/>
            <a:tailEnd/>
          </a:ln>
        </p:spPr>
        <p:txBody>
          <a:bodyPr vert="horz" wrap="square" lIns="80141" tIns="40071" rIns="80141" bIns="40071" numCol="1" anchor="t" anchorCtr="0" compatLnSpc="1">
            <a:prstTxWarp prst="textNoShape">
              <a:avLst/>
            </a:prstTxWarp>
          </a:bodyPr>
          <a:lstStyle>
            <a:lvl1pPr marL="301625" indent="-301625" algn="l" defTabSz="801688" rtl="0" eaLnBrk="1" fontAlgn="base" hangingPunct="1">
              <a:lnSpc>
                <a:spcPct val="140000"/>
              </a:lnSpc>
              <a:spcBef>
                <a:spcPct val="30000"/>
              </a:spcBef>
              <a:spcAft>
                <a:spcPct val="0"/>
              </a:spcAft>
              <a:buClr>
                <a:srgbClr val="808080"/>
              </a:buClr>
              <a:buSzPct val="60000"/>
              <a:buFont typeface="Wingdings" pitchFamily="2" charset="2"/>
              <a:buChar char="l"/>
              <a:defRPr sz="2200" baseline="0">
                <a:solidFill>
                  <a:schemeClr val="tx1"/>
                </a:solidFill>
                <a:latin typeface="+mn-lt"/>
                <a:ea typeface="+mn-ea"/>
                <a:cs typeface="+mn-cs"/>
              </a:defRPr>
            </a:lvl1pPr>
            <a:lvl2pPr marL="654050" indent="-252413" algn="l" defTabSz="801688" rtl="0" eaLnBrk="1" fontAlgn="base" hangingPunct="1">
              <a:lnSpc>
                <a:spcPct val="140000"/>
              </a:lnSpc>
              <a:spcBef>
                <a:spcPct val="30000"/>
              </a:spcBef>
              <a:spcAft>
                <a:spcPct val="0"/>
              </a:spcAft>
              <a:buClr>
                <a:schemeClr val="tx1"/>
              </a:buClr>
              <a:buSzPct val="50000"/>
              <a:buFont typeface="Wingdings" pitchFamily="2" charset="2"/>
              <a:buChar char="p"/>
              <a:defRPr sz="2000">
                <a:solidFill>
                  <a:schemeClr val="tx1"/>
                </a:solidFill>
                <a:latin typeface="+mn-lt"/>
                <a:ea typeface="+mn-ea"/>
              </a:defRPr>
            </a:lvl2pPr>
            <a:lvl3pPr marL="1003300" indent="-201613" algn="l" defTabSz="801688" rtl="0" eaLnBrk="1" fontAlgn="base" hangingPunct="1">
              <a:lnSpc>
                <a:spcPct val="140000"/>
              </a:lnSpc>
              <a:spcBef>
                <a:spcPct val="30000"/>
              </a:spcBef>
              <a:spcAft>
                <a:spcPct val="0"/>
              </a:spcAft>
              <a:buSzPct val="50000"/>
              <a:buFont typeface="Wingdings" pitchFamily="2" charset="2"/>
              <a:buChar char="n"/>
              <a:defRPr>
                <a:solidFill>
                  <a:schemeClr val="tx1"/>
                </a:solidFill>
                <a:latin typeface="FrutigerNext LT Light" pitchFamily="34" charset="0"/>
                <a:ea typeface="+mn-ea"/>
              </a:defRPr>
            </a:lvl3pPr>
            <a:lvl4pPr marL="1400175" indent="-198438" algn="l" defTabSz="801688" rtl="0" eaLnBrk="1" fontAlgn="base" hangingPunct="1">
              <a:lnSpc>
                <a:spcPct val="140000"/>
              </a:lnSpc>
              <a:spcBef>
                <a:spcPct val="30000"/>
              </a:spcBef>
              <a:spcAft>
                <a:spcPct val="0"/>
              </a:spcAft>
              <a:buChar char="–"/>
              <a:defRPr sz="1600">
                <a:solidFill>
                  <a:schemeClr val="tx1"/>
                </a:solidFill>
                <a:latin typeface="+mj-lt"/>
                <a:ea typeface="+mn-ea"/>
              </a:defRPr>
            </a:lvl4pPr>
            <a:lvl5pPr marL="1801813" indent="-201613" algn="l" defTabSz="801688" rtl="0" eaLnBrk="1" fontAlgn="base" hangingPunct="1">
              <a:lnSpc>
                <a:spcPct val="140000"/>
              </a:lnSpc>
              <a:spcBef>
                <a:spcPct val="30000"/>
              </a:spcBef>
              <a:spcAft>
                <a:spcPct val="0"/>
              </a:spcAft>
              <a:buFont typeface="FrutigerNext LT Medium" pitchFamily="34" charset="0"/>
              <a:buChar char="~"/>
              <a:defRPr sz="1600">
                <a:solidFill>
                  <a:schemeClr val="tx1"/>
                </a:solidFill>
                <a:latin typeface="+mj-lt"/>
                <a:ea typeface="+mn-ea"/>
              </a:defRPr>
            </a:lvl5pPr>
            <a:lvl6pPr marL="22590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6pPr>
            <a:lvl7pPr marL="27162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7pPr>
            <a:lvl8pPr marL="31734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8pPr>
            <a:lvl9pPr marL="36306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9pPr>
          </a:lstStyle>
          <a:p>
            <a:pPr marL="301625" marR="0" lvl="0" indent="-301625" algn="l" defTabSz="801688" rtl="0" eaLnBrk="1" fontAlgn="base" latinLnBrk="0" hangingPunct="1">
              <a:lnSpc>
                <a:spcPct val="140000"/>
              </a:lnSpc>
              <a:spcBef>
                <a:spcPct val="30000"/>
              </a:spcBef>
              <a:spcAft>
                <a:spcPct val="0"/>
              </a:spcAft>
              <a:buClr>
                <a:srgbClr val="808080"/>
              </a:buClr>
              <a:buSzPct val="60000"/>
              <a:buFont typeface="Wingdings" pitchFamily="2" charset="2"/>
              <a:buChar char="l"/>
              <a:tabLst/>
              <a:defRPr/>
            </a:pPr>
            <a:r>
              <a:rPr kumimoji="0" lang="en-US" altLang="zh-CN" sz="2200" b="0" i="0" u="none" strike="noStrike" kern="0" cap="none" spc="0" normalizeH="0" baseline="0" noProof="0" dirty="0">
                <a:ln>
                  <a:noFill/>
                </a:ln>
                <a:solidFill>
                  <a:srgbClr val="000000"/>
                </a:solidFill>
                <a:effectLst/>
                <a:uLnTx/>
                <a:uFillTx/>
                <a:latin typeface="FrutigerNext LT Regular"/>
                <a:ea typeface="华文细黑"/>
                <a:cs typeface="+mn-cs"/>
              </a:rPr>
              <a:t>This module mainly introduces the development history of Data Centers, and the basic modules and components of Data Centers. This module also introduces the evolution and trends of Cloud Data Centers.</a:t>
            </a:r>
          </a:p>
        </p:txBody>
      </p:sp>
    </p:spTree>
    <p:extLst>
      <p:ext uri="{BB962C8B-B14F-4D97-AF65-F5344CB8AC3E}">
        <p14:creationId xmlns:p14="http://schemas.microsoft.com/office/powerpoint/2010/main" val="26646751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643196" cy="4417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1029024" y="1975331"/>
            <a:ext cx="10400976" cy="1937453"/>
          </a:xfrm>
          <a:prstGeom prst="rect">
            <a:avLst/>
          </a:prstGeom>
          <a:noFill/>
        </p:spPr>
        <p:txBody>
          <a:bodyPr wrap="square" rtlCol="0">
            <a:spAutoFit/>
          </a:bodyPr>
          <a:lstStyle/>
          <a:p>
            <a:pPr algn="just">
              <a:lnSpc>
                <a:spcPct val="150000"/>
              </a:lnSpc>
            </a:pPr>
            <a:r>
              <a:rPr lang="en-US" sz="2200" b="0" i="0" u="none" strike="noStrike" baseline="0" dirty="0">
                <a:solidFill>
                  <a:srgbClr val="2C2C2C"/>
                </a:solidFill>
                <a:latin typeface="Calibri" panose="020F0502020204030204" pitchFamily="34" charset="0"/>
                <a:cs typeface="Calibri" panose="020F0502020204030204" pitchFamily="34" charset="0"/>
              </a:rPr>
              <a:t>Upon completion of this module, you will be able to:</a:t>
            </a:r>
          </a:p>
          <a:p>
            <a:pPr marL="742950" lvl="1" indent="-285750">
              <a:lnSpc>
                <a:spcPct val="150000"/>
              </a:lnSpc>
              <a:buFont typeface="Wingdings" panose="05000000000000000000" pitchFamily="2" charset="2"/>
              <a:buChar char="§"/>
            </a:pPr>
            <a:r>
              <a:rPr lang="en-US" sz="2000" dirty="0"/>
              <a:t>Understand the history of Data Centers.</a:t>
            </a:r>
          </a:p>
          <a:p>
            <a:pPr marL="742950" lvl="1" indent="-285750">
              <a:lnSpc>
                <a:spcPct val="150000"/>
              </a:lnSpc>
              <a:buFont typeface="Wingdings" panose="05000000000000000000" pitchFamily="2" charset="2"/>
              <a:buChar char="§"/>
            </a:pPr>
            <a:r>
              <a:rPr lang="en-US" sz="2000" dirty="0"/>
              <a:t>Familiar with the basic components and modules of the Data Center.</a:t>
            </a:r>
          </a:p>
          <a:p>
            <a:pPr marL="742950" lvl="1" indent="-285750">
              <a:lnSpc>
                <a:spcPct val="150000"/>
              </a:lnSpc>
              <a:buFont typeface="Wingdings" panose="05000000000000000000" pitchFamily="2" charset="2"/>
              <a:buChar char="§"/>
            </a:pPr>
            <a:r>
              <a:rPr lang="en-US" sz="2000" dirty="0"/>
              <a:t>Understand the evolution and current trends of cloud Data Centers.</a:t>
            </a:r>
          </a:p>
        </p:txBody>
      </p:sp>
      <p:sp>
        <p:nvSpPr>
          <p:cNvPr id="4" name="TextBox 3">
            <a:extLst>
              <a:ext uri="{FF2B5EF4-FFF2-40B4-BE49-F238E27FC236}">
                <a16:creationId xmlns:a16="http://schemas.microsoft.com/office/drawing/2014/main" id="{9C987885-304F-CB2F-6E3B-2E9AB5DAF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546602" y="1028817"/>
            <a:ext cx="1436612" cy="523220"/>
          </a:xfrm>
          <a:prstGeom prst="rect">
            <a:avLst/>
          </a:prstGeom>
          <a:noFill/>
        </p:spPr>
        <p:txBody>
          <a:bodyPr wrap="none" rtlCol="0">
            <a:spAutoFit/>
          </a:bodyPr>
          <a:lstStyle/>
          <a:p>
            <a:pPr lvl="0" algn="ctr"/>
            <a:r>
              <a:rPr lang="en-US" sz="2800" b="1" kern="1200" dirty="0">
                <a:solidFill>
                  <a:schemeClr val="tx2"/>
                </a:solidFill>
                <a:latin typeface="Alexandria" charset="0"/>
                <a:ea typeface="+mn-ea"/>
                <a:cs typeface="+mn-cs"/>
              </a:rPr>
              <a:t>Outlines</a:t>
            </a:r>
          </a:p>
        </p:txBody>
      </p:sp>
      <p:sp>
        <p:nvSpPr>
          <p:cNvPr id="2" name="TextBox 1"/>
          <p:cNvSpPr txBox="1"/>
          <p:nvPr/>
        </p:nvSpPr>
        <p:spPr>
          <a:xfrm>
            <a:off x="9322498" y="6211608"/>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708794" y="1943162"/>
            <a:ext cx="8104518" cy="559813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300" dirty="0"/>
              <a:t>History of Data Centers.</a:t>
            </a:r>
          </a:p>
          <a:p>
            <a:pPr marL="342900" indent="-342900">
              <a:lnSpc>
                <a:spcPct val="150000"/>
              </a:lnSpc>
              <a:buFont typeface="Wingdings" panose="05000000000000000000" pitchFamily="2" charset="2"/>
              <a:buChar char="§"/>
            </a:pPr>
            <a:r>
              <a:rPr lang="en-US" sz="2300" dirty="0"/>
              <a:t>Basic Components and Modules of Data Centers.</a:t>
            </a:r>
            <a:endParaRPr lang="ar-IQ" sz="2300" dirty="0"/>
          </a:p>
          <a:p>
            <a:pPr marL="342900" indent="-342900">
              <a:lnSpc>
                <a:spcPct val="150000"/>
              </a:lnSpc>
              <a:buFont typeface="Wingdings" panose="05000000000000000000" pitchFamily="2" charset="2"/>
              <a:buChar char="§"/>
            </a:pPr>
            <a:r>
              <a:rPr lang="en-US" sz="2400" dirty="0">
                <a:solidFill>
                  <a:prstClr val="black"/>
                </a:solidFill>
              </a:rPr>
              <a:t>Data Center Architecture</a:t>
            </a:r>
            <a:endParaRPr lang="en-US" sz="2300" dirty="0"/>
          </a:p>
          <a:p>
            <a:pPr marL="342900" indent="-342900">
              <a:lnSpc>
                <a:spcPct val="150000"/>
              </a:lnSpc>
              <a:buFont typeface="Wingdings" panose="05000000000000000000" pitchFamily="2" charset="2"/>
              <a:buChar char="§"/>
            </a:pPr>
            <a:r>
              <a:rPr lang="en-US" sz="2300" dirty="0"/>
              <a:t>Challenges of Cloud Data Centers and its Development Trends. </a:t>
            </a:r>
            <a:endParaRPr lang="ar-IQ" sz="2300" dirty="0"/>
          </a:p>
          <a:p>
            <a:pPr marL="342900" indent="-342900">
              <a:lnSpc>
                <a:spcPct val="150000"/>
              </a:lnSpc>
              <a:buFont typeface="Wingdings" panose="05000000000000000000" pitchFamily="2" charset="2"/>
              <a:buChar char="§"/>
            </a:pPr>
            <a:r>
              <a:rPr lang="en-US" sz="2400" dirty="0">
                <a:solidFill>
                  <a:prstClr val="black"/>
                </a:solidFill>
              </a:rPr>
              <a:t>Innovation Data Center</a:t>
            </a:r>
            <a:endParaRPr lang="ar-IQ" sz="2400" dirty="0">
              <a:solidFill>
                <a:prstClr val="black"/>
              </a:solidFill>
            </a:endParaRPr>
          </a:p>
          <a:p>
            <a:pPr marL="342900" indent="-342900">
              <a:lnSpc>
                <a:spcPct val="150000"/>
              </a:lnSpc>
              <a:buFont typeface="Wingdings" panose="05000000000000000000" pitchFamily="2" charset="2"/>
              <a:buChar char="§"/>
            </a:pPr>
            <a:r>
              <a:rPr lang="en-US" sz="2400" dirty="0">
                <a:solidFill>
                  <a:prstClr val="black"/>
                </a:solidFill>
              </a:rPr>
              <a:t>Cloud Data Center Development Trend </a:t>
            </a:r>
          </a:p>
          <a:p>
            <a:pPr marL="342900" indent="-342900">
              <a:lnSpc>
                <a:spcPct val="150000"/>
              </a:lnSpc>
              <a:buFont typeface="Wingdings" panose="05000000000000000000" pitchFamily="2" charset="2"/>
              <a:buChar char="§"/>
            </a:pPr>
            <a:endParaRPr lang="en-US" sz="2400" dirty="0">
              <a:solidFill>
                <a:prstClr val="black"/>
              </a:solidFill>
            </a:endParaRPr>
          </a:p>
          <a:p>
            <a:pPr marL="342900" indent="-342900">
              <a:lnSpc>
                <a:spcPct val="150000"/>
              </a:lnSpc>
              <a:buFont typeface="Wingdings" panose="05000000000000000000" pitchFamily="2" charset="2"/>
              <a:buChar char="§"/>
            </a:pPr>
            <a:endParaRPr lang="en-US" sz="2300" dirty="0"/>
          </a:p>
          <a:p>
            <a:pPr marL="342900" indent="-342900">
              <a:lnSpc>
                <a:spcPct val="150000"/>
              </a:lnSpc>
              <a:buFont typeface="Wingdings" panose="05000000000000000000" pitchFamily="2" charset="2"/>
              <a:buChar char="§"/>
            </a:pPr>
            <a:endParaRPr lang="en-US" sz="2300" dirty="0"/>
          </a:p>
          <a:p>
            <a:pPr>
              <a:lnSpc>
                <a:spcPct val="150000"/>
              </a:lnSpc>
            </a:pPr>
            <a:endParaRPr lang="fr-FR"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5AE5B-1980-19CF-6DC8-9AA9E4377CB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865E442-B999-43EB-5C2E-5F6DB0ECAD0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276B2D3F-7A20-A54C-8EF6-DD974D974AC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60B392A7-5BE1-11B6-15DA-44165CF427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B5609FBB-0971-F99D-E525-671D5A8166F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6888DBBA-607C-8337-553B-DA5EF7880C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4EB50A33-10A6-F8F8-8FAB-B5CC071DBD70}"/>
              </a:ext>
            </a:extLst>
          </p:cNvPr>
          <p:cNvSpPr txBox="1"/>
          <p:nvPr/>
        </p:nvSpPr>
        <p:spPr>
          <a:xfrm>
            <a:off x="6349983" y="1329434"/>
            <a:ext cx="3551357" cy="523220"/>
          </a:xfrm>
          <a:prstGeom prst="rect">
            <a:avLst/>
          </a:prstGeom>
          <a:noFill/>
        </p:spPr>
        <p:txBody>
          <a:bodyPr wrap="none" rtlCol="0">
            <a:spAutoFit/>
          </a:bodyPr>
          <a:lstStyle/>
          <a:p>
            <a:pPr algn="ctr">
              <a:defRPr/>
            </a:pPr>
            <a:r>
              <a:rPr lang="en-US" sz="2800" dirty="0"/>
              <a:t>History of Data Centers</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id="{775F8CBE-4ADD-A4AB-09C7-8319933A71E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DD1763C6-2370-2E9E-5789-2FE3ECE02F5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3BD35190-E187-1B41-9F0F-8FA35BBD9BF1}"/>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B5214A1A-75B0-B61A-4FE5-3AEC6074C94E}"/>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97091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C80C6-B36F-3365-50DC-40A6511C76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05140A-7B7D-2659-B7FE-F86E56FB8A4C}"/>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894747AE-AFEC-AA03-57BE-8206D478F937}"/>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Evolution of Data Centers</a:t>
            </a:r>
          </a:p>
        </p:txBody>
      </p:sp>
      <p:sp>
        <p:nvSpPr>
          <p:cNvPr id="4" name="TextBox 3">
            <a:extLst>
              <a:ext uri="{FF2B5EF4-FFF2-40B4-BE49-F238E27FC236}">
                <a16:creationId xmlns:a16="http://schemas.microsoft.com/office/drawing/2014/main" id="{A2CCC04A-CA28-BE63-624C-7ABA94422BAB}"/>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3FDE33-B7CC-214A-B780-410D6448E3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6" name="Picture 5">
            <a:extLst>
              <a:ext uri="{FF2B5EF4-FFF2-40B4-BE49-F238E27FC236}">
                <a16:creationId xmlns:a16="http://schemas.microsoft.com/office/drawing/2014/main" id="{5E725AAE-DB2E-E4A3-2305-9493E5C00932}"/>
              </a:ext>
            </a:extLst>
          </p:cNvPr>
          <p:cNvPicPr>
            <a:picLocks noChangeAspect="1"/>
          </p:cNvPicPr>
          <p:nvPr/>
        </p:nvPicPr>
        <p:blipFill>
          <a:blip r:embed="rId4"/>
          <a:stretch>
            <a:fillRect/>
          </a:stretch>
        </p:blipFill>
        <p:spPr>
          <a:xfrm>
            <a:off x="1146124" y="2794491"/>
            <a:ext cx="8518576" cy="2378014"/>
          </a:xfrm>
          <a:prstGeom prst="rect">
            <a:avLst/>
          </a:prstGeom>
        </p:spPr>
      </p:pic>
    </p:spTree>
    <p:extLst>
      <p:ext uri="{BB962C8B-B14F-4D97-AF65-F5344CB8AC3E}">
        <p14:creationId xmlns:p14="http://schemas.microsoft.com/office/powerpoint/2010/main" val="1711344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2A26D-B9A0-1A43-E3B6-9A18AE571C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690230-E036-8FF1-53DD-0223A8B9A4EE}"/>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6238AC06-3907-9540-46BA-911146E76EC4}"/>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Earliest Development of Data Centers - ENIAC</a:t>
            </a:r>
          </a:p>
        </p:txBody>
      </p:sp>
      <p:sp>
        <p:nvSpPr>
          <p:cNvPr id="4" name="TextBox 3">
            <a:extLst>
              <a:ext uri="{FF2B5EF4-FFF2-40B4-BE49-F238E27FC236}">
                <a16:creationId xmlns:a16="http://schemas.microsoft.com/office/drawing/2014/main" id="{7C148C48-6D5A-72EE-A626-78DF306859BE}"/>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0AD9E5-5B82-8BED-F614-DB8F8C297D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6E9411C-894B-5F78-19AC-FDC115EFBB47}"/>
              </a:ext>
            </a:extLst>
          </p:cNvPr>
          <p:cNvPicPr>
            <a:picLocks noChangeAspect="1"/>
          </p:cNvPicPr>
          <p:nvPr/>
        </p:nvPicPr>
        <p:blipFill>
          <a:blip r:embed="rId4"/>
          <a:stretch>
            <a:fillRect/>
          </a:stretch>
        </p:blipFill>
        <p:spPr>
          <a:xfrm>
            <a:off x="823212" y="1852998"/>
            <a:ext cx="8703264" cy="4292693"/>
          </a:xfrm>
          <a:prstGeom prst="rect">
            <a:avLst/>
          </a:prstGeom>
        </p:spPr>
      </p:pic>
    </p:spTree>
    <p:extLst>
      <p:ext uri="{BB962C8B-B14F-4D97-AF65-F5344CB8AC3E}">
        <p14:creationId xmlns:p14="http://schemas.microsoft.com/office/powerpoint/2010/main" val="36440461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3FC76-DE6E-583C-C447-28E06D78E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3A5967-0DEA-F98F-B64D-A629321F9D40}"/>
              </a:ext>
            </a:extLst>
          </p:cNvPr>
          <p:cNvSpPr/>
          <p:nvPr/>
        </p:nvSpPr>
        <p:spPr>
          <a:xfrm>
            <a:off x="959586" y="1821187"/>
            <a:ext cx="8609716" cy="4643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7026870B-4568-0BD1-398F-0B0FD791C630}"/>
              </a:ext>
            </a:extLst>
          </p:cNvPr>
          <p:cNvSpPr txBox="1"/>
          <p:nvPr/>
        </p:nvSpPr>
        <p:spPr>
          <a:xfrm>
            <a:off x="127591" y="805523"/>
            <a:ext cx="9952074" cy="1015663"/>
          </a:xfrm>
          <a:prstGeom prst="rect">
            <a:avLst/>
          </a:prstGeom>
          <a:noFill/>
        </p:spPr>
        <p:txBody>
          <a:bodyPr wrap="square" rtlCol="0">
            <a:spAutoFit/>
          </a:bodyPr>
          <a:lstStyle/>
          <a:p>
            <a:pPr algn="ctr" fontAlgn="base"/>
            <a:r>
              <a:rPr lang="en-US" sz="3000" b="1" dirty="0">
                <a:solidFill>
                  <a:srgbClr val="273239"/>
                </a:solidFill>
                <a:latin typeface="Nunito" pitchFamily="2" charset="0"/>
              </a:rPr>
              <a:t>Commercialization of Virtualization Technologies in </a:t>
            </a:r>
            <a:endParaRPr lang="ar-IQ" sz="3000" b="1" dirty="0">
              <a:solidFill>
                <a:srgbClr val="273239"/>
              </a:solidFill>
              <a:latin typeface="Nunito" pitchFamily="2" charset="0"/>
            </a:endParaRPr>
          </a:p>
          <a:p>
            <a:pPr algn="ctr" fontAlgn="base"/>
            <a:r>
              <a:rPr lang="en-US" sz="3000" b="1" dirty="0">
                <a:solidFill>
                  <a:srgbClr val="273239"/>
                </a:solidFill>
                <a:latin typeface="Nunito" pitchFamily="2" charset="0"/>
              </a:rPr>
              <a:t>Data Centers - TRADIC</a:t>
            </a:r>
          </a:p>
        </p:txBody>
      </p:sp>
      <p:sp>
        <p:nvSpPr>
          <p:cNvPr id="4" name="TextBox 3">
            <a:extLst>
              <a:ext uri="{FF2B5EF4-FFF2-40B4-BE49-F238E27FC236}">
                <a16:creationId xmlns:a16="http://schemas.microsoft.com/office/drawing/2014/main" id="{19CB93A5-D68A-6FC1-3913-767A7CBCA309}"/>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E3148D-1F53-8674-ED74-ACAEF157B5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0695" y="0"/>
            <a:ext cx="2305141" cy="1076343"/>
          </a:xfrm>
          <a:prstGeom prst="rect">
            <a:avLst/>
          </a:prstGeom>
        </p:spPr>
      </p:pic>
      <p:pic>
        <p:nvPicPr>
          <p:cNvPr id="8" name="Picture 7">
            <a:extLst>
              <a:ext uri="{FF2B5EF4-FFF2-40B4-BE49-F238E27FC236}">
                <a16:creationId xmlns:a16="http://schemas.microsoft.com/office/drawing/2014/main" id="{36CDCFA4-AB42-E094-CECB-68F303437BA1}"/>
              </a:ext>
            </a:extLst>
          </p:cNvPr>
          <p:cNvPicPr>
            <a:picLocks noChangeAspect="1"/>
          </p:cNvPicPr>
          <p:nvPr/>
        </p:nvPicPr>
        <p:blipFill>
          <a:blip r:embed="rId4"/>
          <a:stretch>
            <a:fillRect/>
          </a:stretch>
        </p:blipFill>
        <p:spPr>
          <a:xfrm>
            <a:off x="1111023" y="1973849"/>
            <a:ext cx="8011712" cy="4431984"/>
          </a:xfrm>
          <a:prstGeom prst="rect">
            <a:avLst/>
          </a:prstGeom>
        </p:spPr>
      </p:pic>
    </p:spTree>
    <p:extLst>
      <p:ext uri="{BB962C8B-B14F-4D97-AF65-F5344CB8AC3E}">
        <p14:creationId xmlns:p14="http://schemas.microsoft.com/office/powerpoint/2010/main" val="22335800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2F73E-EF91-5D0A-EC8A-BBF569A23F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546D7D-C2EB-B591-90ED-02AFD10C4C1E}"/>
              </a:ext>
            </a:extLst>
          </p:cNvPr>
          <p:cNvSpPr/>
          <p:nvPr/>
        </p:nvSpPr>
        <p:spPr>
          <a:xfrm>
            <a:off x="617280" y="1685495"/>
            <a:ext cx="8739371" cy="4789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421620E4-EAF8-1B99-147B-73F0DF08C701}"/>
              </a:ext>
            </a:extLst>
          </p:cNvPr>
          <p:cNvSpPr txBox="1"/>
          <p:nvPr/>
        </p:nvSpPr>
        <p:spPr>
          <a:xfrm>
            <a:off x="433882" y="1024850"/>
            <a:ext cx="9358704" cy="553998"/>
          </a:xfrm>
          <a:prstGeom prst="rect">
            <a:avLst/>
          </a:prstGeom>
          <a:noFill/>
        </p:spPr>
        <p:txBody>
          <a:bodyPr wrap="square" rtlCol="0">
            <a:spAutoFit/>
          </a:bodyPr>
          <a:lstStyle/>
          <a:p>
            <a:pPr fontAlgn="base"/>
            <a:r>
              <a:rPr lang="en-US" sz="3000" b="1" dirty="0">
                <a:solidFill>
                  <a:srgbClr val="273239"/>
                </a:solidFill>
                <a:latin typeface="Nunito" pitchFamily="2" charset="0"/>
              </a:rPr>
              <a:t>C/S Architecture Computing Model and the Internet</a:t>
            </a:r>
          </a:p>
        </p:txBody>
      </p:sp>
      <p:sp>
        <p:nvSpPr>
          <p:cNvPr id="4" name="TextBox 3">
            <a:extLst>
              <a:ext uri="{FF2B5EF4-FFF2-40B4-BE49-F238E27FC236}">
                <a16:creationId xmlns:a16="http://schemas.microsoft.com/office/drawing/2014/main" id="{1949D079-AAD6-D695-A8DC-C85B9D8E44B0}"/>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93E60F8-A5FD-F258-C210-FE8F8D5473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CC6B75AF-E3C5-ABC6-F074-E40E96C13956}"/>
              </a:ext>
            </a:extLst>
          </p:cNvPr>
          <p:cNvPicPr>
            <a:picLocks noChangeAspect="1"/>
          </p:cNvPicPr>
          <p:nvPr/>
        </p:nvPicPr>
        <p:blipFill>
          <a:blip r:embed="rId4"/>
          <a:stretch>
            <a:fillRect/>
          </a:stretch>
        </p:blipFill>
        <p:spPr>
          <a:xfrm>
            <a:off x="750722" y="1898789"/>
            <a:ext cx="8084934" cy="4440169"/>
          </a:xfrm>
          <a:prstGeom prst="rect">
            <a:avLst/>
          </a:prstGeom>
        </p:spPr>
      </p:pic>
    </p:spTree>
    <p:extLst>
      <p:ext uri="{BB962C8B-B14F-4D97-AF65-F5344CB8AC3E}">
        <p14:creationId xmlns:p14="http://schemas.microsoft.com/office/powerpoint/2010/main" val="1333835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F7CFD-7EE9-DCC5-ECF6-B641728706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2F78C0-3C4B-F2E4-0680-98FE4E759B62}"/>
              </a:ext>
            </a:extLst>
          </p:cNvPr>
          <p:cNvSpPr/>
          <p:nvPr/>
        </p:nvSpPr>
        <p:spPr>
          <a:xfrm>
            <a:off x="617280" y="1685495"/>
            <a:ext cx="8229008"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8A0ACDBB-F95E-BF6E-1B74-94F2B2FC6306}"/>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Emergence of Modular Data Centers</a:t>
            </a:r>
          </a:p>
        </p:txBody>
      </p:sp>
      <p:sp>
        <p:nvSpPr>
          <p:cNvPr id="4" name="TextBox 3">
            <a:extLst>
              <a:ext uri="{FF2B5EF4-FFF2-40B4-BE49-F238E27FC236}">
                <a16:creationId xmlns:a16="http://schemas.microsoft.com/office/drawing/2014/main" id="{E79492BC-FB3B-FE91-23B2-5E6002169C9C}"/>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59E1E5-259B-1B6F-E5D2-BCEFAE53F8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3E06D841-80BC-C133-903C-3B88477D4F59}"/>
              </a:ext>
            </a:extLst>
          </p:cNvPr>
          <p:cNvPicPr>
            <a:picLocks noChangeAspect="1"/>
          </p:cNvPicPr>
          <p:nvPr/>
        </p:nvPicPr>
        <p:blipFill>
          <a:blip r:embed="rId4"/>
          <a:stretch>
            <a:fillRect/>
          </a:stretch>
        </p:blipFill>
        <p:spPr>
          <a:xfrm>
            <a:off x="780992" y="1832989"/>
            <a:ext cx="7533667" cy="4478123"/>
          </a:xfrm>
          <a:prstGeom prst="rect">
            <a:avLst/>
          </a:prstGeom>
        </p:spPr>
      </p:pic>
    </p:spTree>
    <p:extLst>
      <p:ext uri="{BB962C8B-B14F-4D97-AF65-F5344CB8AC3E}">
        <p14:creationId xmlns:p14="http://schemas.microsoft.com/office/powerpoint/2010/main" val="409404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252E2-0D6B-2CFE-DE87-B54D08A180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766EEF-4497-8540-E9AF-774DC5A02913}"/>
              </a:ext>
            </a:extLst>
          </p:cNvPr>
          <p:cNvSpPr/>
          <p:nvPr/>
        </p:nvSpPr>
        <p:spPr>
          <a:xfrm>
            <a:off x="837137" y="1549716"/>
            <a:ext cx="8462925" cy="495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982AE941-8305-477D-161E-3A299224A05C}"/>
              </a:ext>
            </a:extLst>
          </p:cNvPr>
          <p:cNvSpPr txBox="1"/>
          <p:nvPr/>
        </p:nvSpPr>
        <p:spPr>
          <a:xfrm>
            <a:off x="867764" y="919831"/>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Cloud Data Centers</a:t>
            </a:r>
          </a:p>
        </p:txBody>
      </p:sp>
      <p:sp>
        <p:nvSpPr>
          <p:cNvPr id="4" name="TextBox 3">
            <a:extLst>
              <a:ext uri="{FF2B5EF4-FFF2-40B4-BE49-F238E27FC236}">
                <a16:creationId xmlns:a16="http://schemas.microsoft.com/office/drawing/2014/main" id="{7A63FE9C-7A43-62D9-A608-754C92D3BE06}"/>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915A74-0AF1-E383-ED25-054EE6EAB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9D91AB24-28C6-51E2-AC50-3970E2F69DB8}"/>
              </a:ext>
            </a:extLst>
          </p:cNvPr>
          <p:cNvPicPr>
            <a:picLocks noChangeAspect="1"/>
          </p:cNvPicPr>
          <p:nvPr/>
        </p:nvPicPr>
        <p:blipFill>
          <a:blip r:embed="rId4"/>
          <a:stretch>
            <a:fillRect/>
          </a:stretch>
        </p:blipFill>
        <p:spPr>
          <a:xfrm>
            <a:off x="985991" y="1701489"/>
            <a:ext cx="7881561" cy="4716605"/>
          </a:xfrm>
          <a:prstGeom prst="rect">
            <a:avLst/>
          </a:prstGeom>
        </p:spPr>
      </p:pic>
    </p:spTree>
    <p:extLst>
      <p:ext uri="{BB962C8B-B14F-4D97-AF65-F5344CB8AC3E}">
        <p14:creationId xmlns:p14="http://schemas.microsoft.com/office/powerpoint/2010/main" val="14917873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96D44-61E7-F1E4-ADA4-B4AE0BB295A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CB94CE6-BFA5-FB07-2944-653F51C625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68567DD8-9F20-2547-1492-D709A6DDE4A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9264487D-6EC7-2AB1-21CA-AFDD6A558B2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4F954FC-4FC1-8EE9-4059-658331B02D6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3A1C0BDC-9E68-AAFB-252F-1A5AEFF931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177D674F-3E06-BEC1-DD16-8FC69E908397}"/>
              </a:ext>
            </a:extLst>
          </p:cNvPr>
          <p:cNvSpPr txBox="1"/>
          <p:nvPr/>
        </p:nvSpPr>
        <p:spPr>
          <a:xfrm>
            <a:off x="6354814" y="1052246"/>
            <a:ext cx="4756430"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Calibri"/>
                <a:ea typeface="+mn-ea"/>
                <a:cs typeface="+mn-cs"/>
              </a:rPr>
              <a:t>Basic Components and Modules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Calibri"/>
                <a:ea typeface="+mn-ea"/>
                <a:cs typeface="+mn-cs"/>
              </a:rPr>
              <a:t>of Data Centers</a:t>
            </a:r>
          </a:p>
        </p:txBody>
      </p:sp>
      <p:sp>
        <p:nvSpPr>
          <p:cNvPr id="2" name="TextBox 1">
            <a:extLst>
              <a:ext uri="{FF2B5EF4-FFF2-40B4-BE49-F238E27FC236}">
                <a16:creationId xmlns:a16="http://schemas.microsoft.com/office/drawing/2014/main" id="{FCA40E82-A21E-9A4D-3DFC-D2CC66A30A8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1233174D-75EF-AD2E-79BB-491B8B39A3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EEA57725-B622-CCC7-2967-62D8FEFD3467}"/>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584C0A8A-3C41-F4BF-A4C8-9344C84CEBD6}"/>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9884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AF0F6-D7DA-421F-A52C-2406E9C437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13AC9C-0428-7E96-08D0-1AE70C13C0CC}"/>
              </a:ext>
            </a:extLst>
          </p:cNvPr>
          <p:cNvSpPr/>
          <p:nvPr/>
        </p:nvSpPr>
        <p:spPr>
          <a:xfrm>
            <a:off x="617280" y="1414130"/>
            <a:ext cx="8920125" cy="497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F708BACA-6E89-EBE0-9981-91D8C7D50E58}"/>
              </a:ext>
            </a:extLst>
          </p:cNvPr>
          <p:cNvSpPr txBox="1"/>
          <p:nvPr/>
        </p:nvSpPr>
        <p:spPr>
          <a:xfrm>
            <a:off x="645605" y="753459"/>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What is a </a:t>
            </a:r>
            <a:r>
              <a:rPr lang="en-US" sz="3000" b="1" dirty="0">
                <a:solidFill>
                  <a:schemeClr val="accent2">
                    <a:lumMod val="50000"/>
                  </a:schemeClr>
                </a:solidFill>
                <a:latin typeface="Nunito" pitchFamily="2" charset="0"/>
              </a:rPr>
              <a:t>Data Center </a:t>
            </a:r>
            <a:r>
              <a:rPr lang="en-US" sz="3000" b="1" dirty="0">
                <a:solidFill>
                  <a:srgbClr val="273239"/>
                </a:solidFill>
                <a:latin typeface="Nunito" pitchFamily="2" charset="0"/>
              </a:rPr>
              <a:t>?</a:t>
            </a:r>
          </a:p>
        </p:txBody>
      </p:sp>
      <p:sp>
        <p:nvSpPr>
          <p:cNvPr id="4" name="TextBox 3">
            <a:extLst>
              <a:ext uri="{FF2B5EF4-FFF2-40B4-BE49-F238E27FC236}">
                <a16:creationId xmlns:a16="http://schemas.microsoft.com/office/drawing/2014/main" id="{9CC0113B-9371-E34E-350B-DA4601FD7AEA}"/>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2DB8F1-6732-A8C1-49BB-977F4801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B1EA7901-3936-FF94-B31A-76359D3F1B81}"/>
              </a:ext>
            </a:extLst>
          </p:cNvPr>
          <p:cNvPicPr>
            <a:picLocks noChangeAspect="1"/>
          </p:cNvPicPr>
          <p:nvPr/>
        </p:nvPicPr>
        <p:blipFill>
          <a:blip r:embed="rId4"/>
          <a:stretch>
            <a:fillRect/>
          </a:stretch>
        </p:blipFill>
        <p:spPr>
          <a:xfrm>
            <a:off x="730812" y="1493094"/>
            <a:ext cx="8232434" cy="4730171"/>
          </a:xfrm>
          <a:prstGeom prst="rect">
            <a:avLst/>
          </a:prstGeom>
        </p:spPr>
      </p:pic>
    </p:spTree>
    <p:extLst>
      <p:ext uri="{BB962C8B-B14F-4D97-AF65-F5344CB8AC3E}">
        <p14:creationId xmlns:p14="http://schemas.microsoft.com/office/powerpoint/2010/main" val="12441363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9CBF2-6F93-4600-BB7A-8B4A6A2510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9BF727-AA02-92B9-BD18-302B222D5ADF}"/>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72F2080B-34AD-5B5C-B97E-88B5F3335439}"/>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chemeClr val="accent2">
                    <a:lumMod val="50000"/>
                  </a:schemeClr>
                </a:solidFill>
                <a:latin typeface="Nunito" pitchFamily="2" charset="0"/>
              </a:rPr>
              <a:t>Types</a:t>
            </a:r>
            <a:r>
              <a:rPr lang="en-US" sz="3000" b="1" dirty="0">
                <a:solidFill>
                  <a:srgbClr val="273239"/>
                </a:solidFill>
                <a:latin typeface="Nunito" pitchFamily="2" charset="0"/>
              </a:rPr>
              <a:t> of Data Center</a:t>
            </a:r>
          </a:p>
        </p:txBody>
      </p:sp>
      <p:sp>
        <p:nvSpPr>
          <p:cNvPr id="4" name="TextBox 3">
            <a:extLst>
              <a:ext uri="{FF2B5EF4-FFF2-40B4-BE49-F238E27FC236}">
                <a16:creationId xmlns:a16="http://schemas.microsoft.com/office/drawing/2014/main" id="{06A9649A-45AB-2F69-D16A-13A17D601700}"/>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4FF2E5-C8EB-0B2F-8BA9-F6D573CF45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B7C368DB-190B-5E2E-51A6-6E702B3779BC}"/>
              </a:ext>
            </a:extLst>
          </p:cNvPr>
          <p:cNvPicPr>
            <a:picLocks noChangeAspect="1"/>
          </p:cNvPicPr>
          <p:nvPr/>
        </p:nvPicPr>
        <p:blipFill>
          <a:blip r:embed="rId4"/>
          <a:stretch>
            <a:fillRect/>
          </a:stretch>
        </p:blipFill>
        <p:spPr>
          <a:xfrm>
            <a:off x="1315601" y="1902849"/>
            <a:ext cx="7881562" cy="4141160"/>
          </a:xfrm>
          <a:prstGeom prst="rect">
            <a:avLst/>
          </a:prstGeom>
        </p:spPr>
      </p:pic>
    </p:spTree>
    <p:extLst>
      <p:ext uri="{BB962C8B-B14F-4D97-AF65-F5344CB8AC3E}">
        <p14:creationId xmlns:p14="http://schemas.microsoft.com/office/powerpoint/2010/main" val="4595668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92750-3809-E847-F3A5-550A70464C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0ABDF6-D3C5-04B1-0337-4DF28C310639}"/>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969DBB57-ABAB-C404-DC5D-B71E3AFC7E90}"/>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7030A0"/>
                </a:solidFill>
                <a:latin typeface="Nunito" pitchFamily="2" charset="0"/>
              </a:rPr>
              <a:t>Components</a:t>
            </a:r>
            <a:r>
              <a:rPr lang="en-US" sz="3000" b="1" dirty="0">
                <a:solidFill>
                  <a:srgbClr val="273239"/>
                </a:solidFill>
                <a:latin typeface="Nunito" pitchFamily="2" charset="0"/>
              </a:rPr>
              <a:t> of Data Center</a:t>
            </a:r>
          </a:p>
        </p:txBody>
      </p:sp>
      <p:sp>
        <p:nvSpPr>
          <p:cNvPr id="4" name="TextBox 3">
            <a:extLst>
              <a:ext uri="{FF2B5EF4-FFF2-40B4-BE49-F238E27FC236}">
                <a16:creationId xmlns:a16="http://schemas.microsoft.com/office/drawing/2014/main" id="{9695FA19-C337-2AC1-79A8-DBF0F9107E17}"/>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6FF83AA-949F-82D0-44E9-9168D725E1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1C365151-C4A1-BBB5-FAC7-37C6FD0639FB}"/>
              </a:ext>
            </a:extLst>
          </p:cNvPr>
          <p:cNvPicPr>
            <a:picLocks noChangeAspect="1"/>
          </p:cNvPicPr>
          <p:nvPr/>
        </p:nvPicPr>
        <p:blipFill>
          <a:blip r:embed="rId4"/>
          <a:stretch>
            <a:fillRect/>
          </a:stretch>
        </p:blipFill>
        <p:spPr>
          <a:xfrm>
            <a:off x="857817" y="1877150"/>
            <a:ext cx="8615792" cy="4244389"/>
          </a:xfrm>
          <a:prstGeom prst="rect">
            <a:avLst/>
          </a:prstGeom>
        </p:spPr>
      </p:pic>
    </p:spTree>
    <p:extLst>
      <p:ext uri="{BB962C8B-B14F-4D97-AF65-F5344CB8AC3E}">
        <p14:creationId xmlns:p14="http://schemas.microsoft.com/office/powerpoint/2010/main" val="33110881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22A0B-302E-7D7C-A7C6-C41914829286}"/>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126CCF7-6BA7-802E-16F8-0939F9F479BD}"/>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FED940B4-ABF0-341C-0B85-75CE3C9B982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9EA282E-A3F1-A126-3958-76AFB6FD2C9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4F0C31E-C97C-DD42-D659-D374C7B5086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A71D71B3-1753-4C3F-18E7-76C5D1E2CBF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BC9A9AC-18EF-0EEC-7719-4ABED52CE41D}"/>
              </a:ext>
            </a:extLst>
          </p:cNvPr>
          <p:cNvSpPr txBox="1"/>
          <p:nvPr/>
        </p:nvSpPr>
        <p:spPr>
          <a:xfrm>
            <a:off x="6405916" y="1270552"/>
            <a:ext cx="4058804" cy="55399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mn-cs"/>
              </a:rPr>
              <a:t>Data Center Architecture</a:t>
            </a:r>
          </a:p>
        </p:txBody>
      </p:sp>
      <p:sp>
        <p:nvSpPr>
          <p:cNvPr id="2" name="TextBox 1">
            <a:extLst>
              <a:ext uri="{FF2B5EF4-FFF2-40B4-BE49-F238E27FC236}">
                <a16:creationId xmlns:a16="http://schemas.microsoft.com/office/drawing/2014/main" id="{E2800D85-14B2-414B-08BB-B2573D3652C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DFD33AB7-2501-E013-FC0D-626A090714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3F9DF6CB-7B23-3EA9-01D2-CB97F62C881C}"/>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B51D2AFE-0659-9F93-42FE-E4CC5452BFE4}"/>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33240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6C3FB-47BB-F3E4-792F-FB5F1B2D0C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3FC88-DF95-E554-73C3-68B61F079B9B}"/>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200C2EA6-0490-8267-B43B-03941EFB3B99}"/>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Standard Data Center Architecture</a:t>
            </a:r>
          </a:p>
        </p:txBody>
      </p:sp>
      <p:sp>
        <p:nvSpPr>
          <p:cNvPr id="4" name="TextBox 3">
            <a:extLst>
              <a:ext uri="{FF2B5EF4-FFF2-40B4-BE49-F238E27FC236}">
                <a16:creationId xmlns:a16="http://schemas.microsoft.com/office/drawing/2014/main" id="{13054409-3396-28A9-55B9-50B7B8B70B9A}"/>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3BF4D1-29A6-C6A3-09A7-AA59D10863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EA75C37D-AF84-D48F-6DF9-523F057FD964}"/>
              </a:ext>
            </a:extLst>
          </p:cNvPr>
          <p:cNvPicPr>
            <a:picLocks noChangeAspect="1"/>
          </p:cNvPicPr>
          <p:nvPr/>
        </p:nvPicPr>
        <p:blipFill>
          <a:blip r:embed="rId4"/>
          <a:stretch>
            <a:fillRect/>
          </a:stretch>
        </p:blipFill>
        <p:spPr>
          <a:xfrm>
            <a:off x="1447094" y="1759936"/>
            <a:ext cx="8151934" cy="4269010"/>
          </a:xfrm>
          <a:prstGeom prst="rect">
            <a:avLst/>
          </a:prstGeom>
        </p:spPr>
      </p:pic>
    </p:spTree>
    <p:extLst>
      <p:ext uri="{BB962C8B-B14F-4D97-AF65-F5344CB8AC3E}">
        <p14:creationId xmlns:p14="http://schemas.microsoft.com/office/powerpoint/2010/main" val="35925891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1ECC6-17A0-3B86-5A08-3F2BAD4B05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4C6619-D560-AB8B-878E-0512DE273A9C}"/>
              </a:ext>
            </a:extLst>
          </p:cNvPr>
          <p:cNvSpPr/>
          <p:nvPr/>
        </p:nvSpPr>
        <p:spPr>
          <a:xfrm>
            <a:off x="617280" y="1685495"/>
            <a:ext cx="9898320"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372C260D-3485-E3A6-832C-DAC14C64261C}"/>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Logical Architecture of Data Centers</a:t>
            </a:r>
          </a:p>
        </p:txBody>
      </p:sp>
      <p:sp>
        <p:nvSpPr>
          <p:cNvPr id="4" name="TextBox 3">
            <a:extLst>
              <a:ext uri="{FF2B5EF4-FFF2-40B4-BE49-F238E27FC236}">
                <a16:creationId xmlns:a16="http://schemas.microsoft.com/office/drawing/2014/main" id="{C5E44C23-9BC3-2C34-DF10-31C1264A0B70}"/>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7897F-4EEC-E6AD-9D8A-87E60620F8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2" name="Picture 1">
            <a:extLst>
              <a:ext uri="{FF2B5EF4-FFF2-40B4-BE49-F238E27FC236}">
                <a16:creationId xmlns:a16="http://schemas.microsoft.com/office/drawing/2014/main" id="{29DBD02F-8618-A4E3-1AEC-6D5464917E1E}"/>
              </a:ext>
            </a:extLst>
          </p:cNvPr>
          <p:cNvPicPr>
            <a:picLocks noChangeAspect="1"/>
          </p:cNvPicPr>
          <p:nvPr/>
        </p:nvPicPr>
        <p:blipFill>
          <a:blip r:embed="rId4"/>
          <a:stretch>
            <a:fillRect/>
          </a:stretch>
        </p:blipFill>
        <p:spPr>
          <a:xfrm>
            <a:off x="2814496" y="1770113"/>
            <a:ext cx="5131685" cy="4384022"/>
          </a:xfrm>
          <a:prstGeom prst="rect">
            <a:avLst/>
          </a:prstGeom>
        </p:spPr>
      </p:pic>
    </p:spTree>
    <p:extLst>
      <p:ext uri="{BB962C8B-B14F-4D97-AF65-F5344CB8AC3E}">
        <p14:creationId xmlns:p14="http://schemas.microsoft.com/office/powerpoint/2010/main" val="32980851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D62F0-2359-4C84-9FA8-B704F7947E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707757-4C0C-17FE-085C-E55BA43E6420}"/>
              </a:ext>
            </a:extLst>
          </p:cNvPr>
          <p:cNvSpPr/>
          <p:nvPr/>
        </p:nvSpPr>
        <p:spPr>
          <a:xfrm>
            <a:off x="617280" y="1685495"/>
            <a:ext cx="9811562"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5EFE3F8C-CD0F-87B1-F1F6-3D8BEB08A781}"/>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Physical Architecture of the Data Center</a:t>
            </a:r>
          </a:p>
        </p:txBody>
      </p:sp>
      <p:sp>
        <p:nvSpPr>
          <p:cNvPr id="4" name="TextBox 3">
            <a:extLst>
              <a:ext uri="{FF2B5EF4-FFF2-40B4-BE49-F238E27FC236}">
                <a16:creationId xmlns:a16="http://schemas.microsoft.com/office/drawing/2014/main" id="{A0259E6E-37B8-E974-27BA-24BCE1B7E06D}"/>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7C028C-20C5-1C7E-463B-4E2EADACC2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8F021F7A-961D-4F60-B545-3EA1134DE9C5}"/>
              </a:ext>
            </a:extLst>
          </p:cNvPr>
          <p:cNvPicPr>
            <a:picLocks noChangeAspect="1"/>
          </p:cNvPicPr>
          <p:nvPr/>
        </p:nvPicPr>
        <p:blipFill>
          <a:blip r:embed="rId4"/>
          <a:stretch>
            <a:fillRect/>
          </a:stretch>
        </p:blipFill>
        <p:spPr>
          <a:xfrm>
            <a:off x="1763158" y="1756778"/>
            <a:ext cx="7525800" cy="4410691"/>
          </a:xfrm>
          <a:prstGeom prst="rect">
            <a:avLst/>
          </a:prstGeom>
        </p:spPr>
      </p:pic>
    </p:spTree>
    <p:extLst>
      <p:ext uri="{BB962C8B-B14F-4D97-AF65-F5344CB8AC3E}">
        <p14:creationId xmlns:p14="http://schemas.microsoft.com/office/powerpoint/2010/main" val="24852656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33CCA-5C23-E56F-8694-0A0B83A412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ECBEB-CE53-5687-A032-2362EBD31B04}"/>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48D4EE61-3F5D-07BB-BC8D-9AB66E36B5AC}"/>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chemeClr val="accent2">
                    <a:lumMod val="50000"/>
                  </a:schemeClr>
                </a:solidFill>
                <a:latin typeface="Nunito" pitchFamily="2" charset="0"/>
              </a:rPr>
              <a:t>Data Center </a:t>
            </a:r>
            <a:r>
              <a:rPr lang="en-US" sz="3000" b="1" dirty="0">
                <a:solidFill>
                  <a:srgbClr val="273239"/>
                </a:solidFill>
                <a:latin typeface="Nunito" pitchFamily="2" charset="0"/>
              </a:rPr>
              <a:t>Infrastructure Development </a:t>
            </a:r>
            <a:r>
              <a:rPr lang="en-US" sz="3000" b="1" dirty="0">
                <a:solidFill>
                  <a:schemeClr val="accent2">
                    <a:lumMod val="50000"/>
                  </a:schemeClr>
                </a:solidFill>
                <a:latin typeface="Nunito" pitchFamily="2" charset="0"/>
              </a:rPr>
              <a:t>Trends</a:t>
            </a:r>
          </a:p>
        </p:txBody>
      </p:sp>
      <p:sp>
        <p:nvSpPr>
          <p:cNvPr id="4" name="TextBox 3">
            <a:extLst>
              <a:ext uri="{FF2B5EF4-FFF2-40B4-BE49-F238E27FC236}">
                <a16:creationId xmlns:a16="http://schemas.microsoft.com/office/drawing/2014/main" id="{085582F9-CC60-06E5-66BE-6CFFCF6C190D}"/>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DA0267-3E80-E1B2-9E19-22F7B5E5E5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BEC84FD2-5189-3C1E-9969-5CE64A8599EF}"/>
              </a:ext>
            </a:extLst>
          </p:cNvPr>
          <p:cNvPicPr>
            <a:picLocks noChangeAspect="1"/>
          </p:cNvPicPr>
          <p:nvPr/>
        </p:nvPicPr>
        <p:blipFill>
          <a:blip r:embed="rId4"/>
          <a:stretch>
            <a:fillRect/>
          </a:stretch>
        </p:blipFill>
        <p:spPr>
          <a:xfrm>
            <a:off x="1622029" y="1832752"/>
            <a:ext cx="7436911" cy="4258744"/>
          </a:xfrm>
          <a:prstGeom prst="rect">
            <a:avLst/>
          </a:prstGeom>
        </p:spPr>
      </p:pic>
    </p:spTree>
    <p:extLst>
      <p:ext uri="{BB962C8B-B14F-4D97-AF65-F5344CB8AC3E}">
        <p14:creationId xmlns:p14="http://schemas.microsoft.com/office/powerpoint/2010/main" val="4495390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98053-ADFE-5D0E-5D45-1B521F11BA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C1512E-A976-BAC5-DA55-E8ED110EAE3F}"/>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047E5127-E23C-40E4-380D-AB2F4B7D2790}"/>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Components of Data Center Infrastructure</a:t>
            </a:r>
          </a:p>
        </p:txBody>
      </p:sp>
      <p:sp>
        <p:nvSpPr>
          <p:cNvPr id="4" name="TextBox 3">
            <a:extLst>
              <a:ext uri="{FF2B5EF4-FFF2-40B4-BE49-F238E27FC236}">
                <a16:creationId xmlns:a16="http://schemas.microsoft.com/office/drawing/2014/main" id="{422D8748-B90A-7E86-2A8F-158869890D6C}"/>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3CFB00-555E-8C17-F4C1-AC28500F51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F5A513CE-EF41-D036-29B6-1623E750E0AC}"/>
              </a:ext>
            </a:extLst>
          </p:cNvPr>
          <p:cNvPicPr>
            <a:picLocks noChangeAspect="1"/>
          </p:cNvPicPr>
          <p:nvPr/>
        </p:nvPicPr>
        <p:blipFill>
          <a:blip r:embed="rId4"/>
          <a:stretch>
            <a:fillRect/>
          </a:stretch>
        </p:blipFill>
        <p:spPr>
          <a:xfrm>
            <a:off x="1848219" y="1836192"/>
            <a:ext cx="6957596" cy="4251864"/>
          </a:xfrm>
          <a:prstGeom prst="rect">
            <a:avLst/>
          </a:prstGeom>
        </p:spPr>
      </p:pic>
    </p:spTree>
    <p:extLst>
      <p:ext uri="{BB962C8B-B14F-4D97-AF65-F5344CB8AC3E}">
        <p14:creationId xmlns:p14="http://schemas.microsoft.com/office/powerpoint/2010/main" val="15602737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C9B24-6A92-1D17-F25A-27644EBC91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32F04C-D1EF-63F8-DD49-29F52C102600}"/>
              </a:ext>
            </a:extLst>
          </p:cNvPr>
          <p:cNvSpPr/>
          <p:nvPr/>
        </p:nvSpPr>
        <p:spPr>
          <a:xfrm>
            <a:off x="617280" y="1685495"/>
            <a:ext cx="8611780"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8C83A776-03D5-1FF7-37A5-65790299192D}"/>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Classification of Data Center Infrastructure</a:t>
            </a:r>
          </a:p>
        </p:txBody>
      </p:sp>
      <p:sp>
        <p:nvSpPr>
          <p:cNvPr id="4" name="TextBox 3">
            <a:extLst>
              <a:ext uri="{FF2B5EF4-FFF2-40B4-BE49-F238E27FC236}">
                <a16:creationId xmlns:a16="http://schemas.microsoft.com/office/drawing/2014/main" id="{81E47310-3EC2-12BC-6120-B2F84DDA6220}"/>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077EB5-E2FD-D531-DCBB-0F9C1B145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631900E-3275-8CBF-DF10-382261544D3F}"/>
              </a:ext>
            </a:extLst>
          </p:cNvPr>
          <p:cNvPicPr>
            <a:picLocks noChangeAspect="1"/>
          </p:cNvPicPr>
          <p:nvPr/>
        </p:nvPicPr>
        <p:blipFill>
          <a:blip r:embed="rId4"/>
          <a:stretch>
            <a:fillRect/>
          </a:stretch>
        </p:blipFill>
        <p:spPr>
          <a:xfrm>
            <a:off x="1337855" y="1801305"/>
            <a:ext cx="7019335" cy="4321638"/>
          </a:xfrm>
          <a:prstGeom prst="rect">
            <a:avLst/>
          </a:prstGeom>
        </p:spPr>
      </p:pic>
    </p:spTree>
    <p:extLst>
      <p:ext uri="{BB962C8B-B14F-4D97-AF65-F5344CB8AC3E}">
        <p14:creationId xmlns:p14="http://schemas.microsoft.com/office/powerpoint/2010/main" val="155813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E06A9-D744-6D11-2776-341471F7D58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D2FA073-FC34-BAE5-8F94-CD164D6A19F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C021354C-79B8-7935-857D-7B80CBE471F4}"/>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E784FBEE-767F-A4A7-F9C5-502D019E4C9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46FCC6A-0108-01DE-9CAD-A8E9209F3B1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C6DE76B2-F00A-BC2C-0CE3-F5BAF98489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AB7DD982-D62D-C0C1-5275-B0930BDE0DD9}"/>
              </a:ext>
            </a:extLst>
          </p:cNvPr>
          <p:cNvSpPr txBox="1"/>
          <p:nvPr/>
        </p:nvSpPr>
        <p:spPr>
          <a:xfrm>
            <a:off x="6319299" y="1105201"/>
            <a:ext cx="5320880" cy="892552"/>
          </a:xfrm>
          <a:prstGeom prst="rect">
            <a:avLst/>
          </a:prstGeom>
          <a:noFill/>
        </p:spPr>
        <p:txBody>
          <a:bodyPr wrap="none" rtlCol="0">
            <a:spAutoFit/>
          </a:bodyPr>
          <a:lstStyle/>
          <a:p>
            <a:pPr algn="ctr">
              <a:defRPr/>
            </a:pPr>
            <a:r>
              <a:rPr lang="en-US" sz="2600" dirty="0"/>
              <a:t>Challenges of Cloud Data Centers and </a:t>
            </a:r>
          </a:p>
          <a:p>
            <a:pPr algn="ctr">
              <a:defRPr/>
            </a:pPr>
            <a:r>
              <a:rPr lang="en-US" sz="2600" dirty="0"/>
              <a:t>its Development Trends</a:t>
            </a:r>
          </a:p>
        </p:txBody>
      </p:sp>
      <p:sp>
        <p:nvSpPr>
          <p:cNvPr id="2" name="TextBox 1">
            <a:extLst>
              <a:ext uri="{FF2B5EF4-FFF2-40B4-BE49-F238E27FC236}">
                <a16:creationId xmlns:a16="http://schemas.microsoft.com/office/drawing/2014/main" id="{485A5186-CED2-0860-6CCE-79A16AF2443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7EF8F9BC-F14D-6E4D-46A9-A0BB83E914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E313D9BD-1DA1-475F-8795-695DB89F87D7}"/>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CFA35CC8-9198-1E31-92CD-23445923319C}"/>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78637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F8F17-644D-B62A-3AF6-54C78031AF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A50009-89A8-C11E-8D45-82F4936830A8}"/>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CEBBAD1D-0B85-D7E9-5261-3759C7167869}"/>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Challenges of Traditional Data Center</a:t>
            </a:r>
          </a:p>
        </p:txBody>
      </p:sp>
      <p:sp>
        <p:nvSpPr>
          <p:cNvPr id="4" name="TextBox 3">
            <a:extLst>
              <a:ext uri="{FF2B5EF4-FFF2-40B4-BE49-F238E27FC236}">
                <a16:creationId xmlns:a16="http://schemas.microsoft.com/office/drawing/2014/main" id="{7134DDCF-4AD3-41EB-FC22-457F7F7C1DA8}"/>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5DD3607-1AAF-80E9-555B-146C788457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550C44B5-D816-88A2-18E4-6C673FC93D23}"/>
              </a:ext>
            </a:extLst>
          </p:cNvPr>
          <p:cNvPicPr>
            <a:picLocks noChangeAspect="1"/>
          </p:cNvPicPr>
          <p:nvPr/>
        </p:nvPicPr>
        <p:blipFill>
          <a:blip r:embed="rId4"/>
          <a:stretch>
            <a:fillRect/>
          </a:stretch>
        </p:blipFill>
        <p:spPr>
          <a:xfrm>
            <a:off x="1763158" y="1765005"/>
            <a:ext cx="7208929" cy="4327516"/>
          </a:xfrm>
          <a:prstGeom prst="rect">
            <a:avLst/>
          </a:prstGeom>
        </p:spPr>
      </p:pic>
    </p:spTree>
    <p:extLst>
      <p:ext uri="{BB962C8B-B14F-4D97-AF65-F5344CB8AC3E}">
        <p14:creationId xmlns:p14="http://schemas.microsoft.com/office/powerpoint/2010/main" val="14172171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987B0-3C4D-A9CF-2599-C2B03439F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516D7E-FE29-0400-1758-364DDB01145D}"/>
              </a:ext>
            </a:extLst>
          </p:cNvPr>
          <p:cNvSpPr/>
          <p:nvPr/>
        </p:nvSpPr>
        <p:spPr>
          <a:xfrm>
            <a:off x="794461" y="1709512"/>
            <a:ext cx="9811562" cy="46781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A862E453-C0DB-35D6-BA40-E8FC0B7846CB}"/>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Challenges of Traditional Data Center - </a:t>
            </a:r>
            <a:r>
              <a:rPr lang="en-US" sz="3000" b="1" dirty="0">
                <a:solidFill>
                  <a:schemeClr val="accent2">
                    <a:lumMod val="50000"/>
                  </a:schemeClr>
                </a:solidFill>
                <a:latin typeface="Nunito" pitchFamily="2" charset="0"/>
              </a:rPr>
              <a:t>Maintenance Cost</a:t>
            </a:r>
          </a:p>
        </p:txBody>
      </p:sp>
      <p:sp>
        <p:nvSpPr>
          <p:cNvPr id="4" name="TextBox 3">
            <a:extLst>
              <a:ext uri="{FF2B5EF4-FFF2-40B4-BE49-F238E27FC236}">
                <a16:creationId xmlns:a16="http://schemas.microsoft.com/office/drawing/2014/main" id="{03301FDB-B458-5EED-9599-C64F305AF275}"/>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B3FB86-A20B-B67B-402E-1F60E4BC77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11C3C96B-A95D-772B-5FCF-496D1E147C16}"/>
              </a:ext>
            </a:extLst>
          </p:cNvPr>
          <p:cNvPicPr>
            <a:picLocks noChangeAspect="1"/>
          </p:cNvPicPr>
          <p:nvPr/>
        </p:nvPicPr>
        <p:blipFill>
          <a:blip r:embed="rId4"/>
          <a:stretch>
            <a:fillRect/>
          </a:stretch>
        </p:blipFill>
        <p:spPr>
          <a:xfrm>
            <a:off x="1224470" y="1813891"/>
            <a:ext cx="8217242" cy="4370908"/>
          </a:xfrm>
          <a:prstGeom prst="rect">
            <a:avLst/>
          </a:prstGeom>
        </p:spPr>
      </p:pic>
    </p:spTree>
    <p:extLst>
      <p:ext uri="{BB962C8B-B14F-4D97-AF65-F5344CB8AC3E}">
        <p14:creationId xmlns:p14="http://schemas.microsoft.com/office/powerpoint/2010/main" val="3051963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375FC-A427-1B81-B4C5-4F5D5C266F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EDC0C7-2A1C-C073-5ED8-3592FB082C66}"/>
              </a:ext>
            </a:extLst>
          </p:cNvPr>
          <p:cNvSpPr/>
          <p:nvPr/>
        </p:nvSpPr>
        <p:spPr>
          <a:xfrm>
            <a:off x="617280" y="1679292"/>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615F57D6-7F56-F951-251F-0F71C0B87305}"/>
              </a:ext>
            </a:extLst>
          </p:cNvPr>
          <p:cNvSpPr txBox="1"/>
          <p:nvPr/>
        </p:nvSpPr>
        <p:spPr>
          <a:xfrm>
            <a:off x="617280" y="725185"/>
            <a:ext cx="8441660" cy="954107"/>
          </a:xfrm>
          <a:prstGeom prst="rect">
            <a:avLst/>
          </a:prstGeom>
          <a:noFill/>
        </p:spPr>
        <p:txBody>
          <a:bodyPr wrap="square" rtlCol="0">
            <a:spAutoFit/>
          </a:bodyPr>
          <a:lstStyle/>
          <a:p>
            <a:pPr algn="ctr" fontAlgn="base"/>
            <a:r>
              <a:rPr lang="en-US" sz="2800" b="1" dirty="0">
                <a:solidFill>
                  <a:srgbClr val="273239"/>
                </a:solidFill>
                <a:latin typeface="Nunito" pitchFamily="2" charset="0"/>
              </a:rPr>
              <a:t>Challenges of Traditional Data Center - Increase in </a:t>
            </a:r>
            <a:r>
              <a:rPr lang="en-US" sz="2800" b="1" dirty="0">
                <a:solidFill>
                  <a:schemeClr val="accent2">
                    <a:lumMod val="50000"/>
                  </a:schemeClr>
                </a:solidFill>
                <a:latin typeface="Nunito" pitchFamily="2" charset="0"/>
              </a:rPr>
              <a:t>Services and Equipment </a:t>
            </a:r>
            <a:r>
              <a:rPr lang="en-US" sz="2800" b="1" dirty="0">
                <a:solidFill>
                  <a:srgbClr val="273239"/>
                </a:solidFill>
                <a:latin typeface="Nunito" pitchFamily="2" charset="0"/>
              </a:rPr>
              <a:t>(1)</a:t>
            </a:r>
          </a:p>
        </p:txBody>
      </p:sp>
      <p:sp>
        <p:nvSpPr>
          <p:cNvPr id="4" name="TextBox 3">
            <a:extLst>
              <a:ext uri="{FF2B5EF4-FFF2-40B4-BE49-F238E27FC236}">
                <a16:creationId xmlns:a16="http://schemas.microsoft.com/office/drawing/2014/main" id="{8309CE5D-72C8-1029-6B65-4254204922AB}"/>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AEC5B3C-2581-8604-9E08-FF45C9D4E3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D2E721F3-3917-0D17-A55F-172EC41DA199}"/>
              </a:ext>
            </a:extLst>
          </p:cNvPr>
          <p:cNvPicPr>
            <a:picLocks noChangeAspect="1"/>
          </p:cNvPicPr>
          <p:nvPr/>
        </p:nvPicPr>
        <p:blipFill>
          <a:blip r:embed="rId4"/>
          <a:stretch>
            <a:fillRect/>
          </a:stretch>
        </p:blipFill>
        <p:spPr>
          <a:xfrm>
            <a:off x="968612" y="2112682"/>
            <a:ext cx="9104028" cy="3774557"/>
          </a:xfrm>
          <a:prstGeom prst="rect">
            <a:avLst/>
          </a:prstGeom>
        </p:spPr>
      </p:pic>
    </p:spTree>
    <p:extLst>
      <p:ext uri="{BB962C8B-B14F-4D97-AF65-F5344CB8AC3E}">
        <p14:creationId xmlns:p14="http://schemas.microsoft.com/office/powerpoint/2010/main" val="26518816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23382-EABE-E631-0841-AB54E7C318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95FA75-BA1F-1979-7F17-B7B02FF8713E}"/>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A2AD29D9-AA46-8F20-538B-C886015615C0}"/>
              </a:ext>
            </a:extLst>
          </p:cNvPr>
          <p:cNvSpPr txBox="1"/>
          <p:nvPr/>
        </p:nvSpPr>
        <p:spPr>
          <a:xfrm>
            <a:off x="712973" y="731388"/>
            <a:ext cx="9047420" cy="954107"/>
          </a:xfrm>
          <a:prstGeom prst="rect">
            <a:avLst/>
          </a:prstGeom>
          <a:noFill/>
        </p:spPr>
        <p:txBody>
          <a:bodyPr wrap="square" rtlCol="0">
            <a:spAutoFit/>
          </a:bodyPr>
          <a:lstStyle/>
          <a:p>
            <a:pPr algn="ctr" fontAlgn="base"/>
            <a:r>
              <a:rPr lang="en-US" sz="2800" b="1" dirty="0">
                <a:solidFill>
                  <a:srgbClr val="273239"/>
                </a:solidFill>
                <a:latin typeface="Nunito" pitchFamily="2" charset="0"/>
              </a:rPr>
              <a:t>Challenges of Traditional Data Center - Increase </a:t>
            </a:r>
          </a:p>
          <a:p>
            <a:pPr algn="ctr" fontAlgn="base"/>
            <a:r>
              <a:rPr lang="en-US" sz="2800" b="1" dirty="0">
                <a:solidFill>
                  <a:srgbClr val="273239"/>
                </a:solidFill>
                <a:latin typeface="Nunito" pitchFamily="2" charset="0"/>
              </a:rPr>
              <a:t>in </a:t>
            </a:r>
            <a:r>
              <a:rPr lang="en-US" sz="2800" b="1" dirty="0">
                <a:solidFill>
                  <a:schemeClr val="accent2">
                    <a:lumMod val="50000"/>
                  </a:schemeClr>
                </a:solidFill>
                <a:latin typeface="Nunito" pitchFamily="2" charset="0"/>
              </a:rPr>
              <a:t>Services and Equipment </a:t>
            </a:r>
            <a:r>
              <a:rPr lang="en-US" sz="2800" b="1" dirty="0">
                <a:solidFill>
                  <a:srgbClr val="273239"/>
                </a:solidFill>
                <a:latin typeface="Nunito" pitchFamily="2" charset="0"/>
              </a:rPr>
              <a:t>(2)</a:t>
            </a:r>
          </a:p>
        </p:txBody>
      </p:sp>
      <p:sp>
        <p:nvSpPr>
          <p:cNvPr id="4" name="TextBox 3">
            <a:extLst>
              <a:ext uri="{FF2B5EF4-FFF2-40B4-BE49-F238E27FC236}">
                <a16:creationId xmlns:a16="http://schemas.microsoft.com/office/drawing/2014/main" id="{28AA1355-8F63-852F-0A94-18C67C8B7722}"/>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6DE547-87FC-31D2-8E30-A6A2A9FBE1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3F1025D-F328-B0D5-E4EA-453D3A81B424}"/>
              </a:ext>
            </a:extLst>
          </p:cNvPr>
          <p:cNvPicPr>
            <a:picLocks noChangeAspect="1"/>
          </p:cNvPicPr>
          <p:nvPr/>
        </p:nvPicPr>
        <p:blipFill>
          <a:blip r:embed="rId4"/>
          <a:stretch>
            <a:fillRect/>
          </a:stretch>
        </p:blipFill>
        <p:spPr>
          <a:xfrm>
            <a:off x="1669312" y="1976653"/>
            <a:ext cx="7277858" cy="4121471"/>
          </a:xfrm>
          <a:prstGeom prst="rect">
            <a:avLst/>
          </a:prstGeom>
        </p:spPr>
      </p:pic>
    </p:spTree>
    <p:extLst>
      <p:ext uri="{BB962C8B-B14F-4D97-AF65-F5344CB8AC3E}">
        <p14:creationId xmlns:p14="http://schemas.microsoft.com/office/powerpoint/2010/main" val="28634700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FBFE7-D563-B7BF-5F20-B66A505AE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D11756-C282-FA8C-9D9D-55F1E834373B}"/>
              </a:ext>
            </a:extLst>
          </p:cNvPr>
          <p:cNvSpPr/>
          <p:nvPr/>
        </p:nvSpPr>
        <p:spPr>
          <a:xfrm>
            <a:off x="617280" y="1685495"/>
            <a:ext cx="9760097"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55C23EC-460E-08D2-0663-2084045AA75F}"/>
              </a:ext>
            </a:extLst>
          </p:cNvPr>
          <p:cNvSpPr txBox="1"/>
          <p:nvPr/>
        </p:nvSpPr>
        <p:spPr>
          <a:xfrm>
            <a:off x="617280" y="619246"/>
            <a:ext cx="9189511" cy="1015663"/>
          </a:xfrm>
          <a:prstGeom prst="rect">
            <a:avLst/>
          </a:prstGeom>
          <a:noFill/>
        </p:spPr>
        <p:txBody>
          <a:bodyPr wrap="square" rtlCol="0">
            <a:spAutoFit/>
          </a:bodyPr>
          <a:lstStyle/>
          <a:p>
            <a:pPr algn="ctr" fontAlgn="base"/>
            <a:r>
              <a:rPr lang="en-US" sz="3000" b="1" dirty="0">
                <a:solidFill>
                  <a:srgbClr val="273239"/>
                </a:solidFill>
                <a:latin typeface="Nunito" pitchFamily="2" charset="0"/>
              </a:rPr>
              <a:t>Challenges of Traditional Data Center – </a:t>
            </a:r>
            <a:r>
              <a:rPr lang="en-US" sz="3000" b="1" dirty="0">
                <a:solidFill>
                  <a:srgbClr val="FFC000">
                    <a:lumMod val="50000"/>
                  </a:srgbClr>
                </a:solidFill>
                <a:latin typeface="Nunito" pitchFamily="2" charset="0"/>
              </a:rPr>
              <a:t>Increase</a:t>
            </a:r>
          </a:p>
          <a:p>
            <a:pPr algn="ctr" fontAlgn="base"/>
            <a:r>
              <a:rPr lang="en-US" sz="3000" b="1" dirty="0">
                <a:solidFill>
                  <a:srgbClr val="FFC000">
                    <a:lumMod val="50000"/>
                  </a:srgbClr>
                </a:solidFill>
                <a:latin typeface="Nunito" pitchFamily="2" charset="0"/>
              </a:rPr>
              <a:t> in Data Traffic</a:t>
            </a:r>
            <a:r>
              <a:rPr lang="ar-IQ" sz="3000" b="1" dirty="0">
                <a:solidFill>
                  <a:srgbClr val="FFC000">
                    <a:lumMod val="50000"/>
                  </a:srgbClr>
                </a:solidFill>
                <a:latin typeface="Nunito" pitchFamily="2" charset="0"/>
              </a:rPr>
              <a:t> </a:t>
            </a:r>
            <a:r>
              <a:rPr lang="en-US" sz="3000" b="1" dirty="0">
                <a:solidFill>
                  <a:srgbClr val="FFC000">
                    <a:lumMod val="50000"/>
                  </a:srgbClr>
                </a:solidFill>
                <a:latin typeface="Nunito" pitchFamily="2" charset="0"/>
              </a:rPr>
              <a:t>(</a:t>
            </a:r>
            <a:r>
              <a:rPr lang="ar-IQ" sz="3000" b="1" dirty="0">
                <a:solidFill>
                  <a:srgbClr val="FFC000">
                    <a:lumMod val="50000"/>
                  </a:srgbClr>
                </a:solidFill>
                <a:latin typeface="Nunito" pitchFamily="2" charset="0"/>
              </a:rPr>
              <a:t>1</a:t>
            </a:r>
            <a:r>
              <a:rPr lang="en-US" sz="3000" b="1" dirty="0">
                <a:solidFill>
                  <a:srgbClr val="FFC000">
                    <a:lumMod val="50000"/>
                  </a:srgbClr>
                </a:solidFill>
                <a:latin typeface="Nunito" pitchFamily="2" charset="0"/>
              </a:rPr>
              <a:t>)</a:t>
            </a:r>
            <a:endParaRPr lang="en-US" sz="3000" b="1" dirty="0">
              <a:solidFill>
                <a:schemeClr val="accent6">
                  <a:lumMod val="50000"/>
                </a:schemeClr>
              </a:solidFill>
              <a:latin typeface="Nunito" pitchFamily="2" charset="0"/>
            </a:endParaRPr>
          </a:p>
        </p:txBody>
      </p:sp>
      <p:sp>
        <p:nvSpPr>
          <p:cNvPr id="4" name="TextBox 3">
            <a:extLst>
              <a:ext uri="{FF2B5EF4-FFF2-40B4-BE49-F238E27FC236}">
                <a16:creationId xmlns:a16="http://schemas.microsoft.com/office/drawing/2014/main" id="{C4A3543B-7893-046E-338E-56C799F78BC8}"/>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365722-1BDD-C586-7A9B-4508C212C8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10" name="Picture 9">
            <a:extLst>
              <a:ext uri="{FF2B5EF4-FFF2-40B4-BE49-F238E27FC236}">
                <a16:creationId xmlns:a16="http://schemas.microsoft.com/office/drawing/2014/main" id="{922D764B-6E5F-2A54-DB13-F2A3D3A38B50}"/>
              </a:ext>
            </a:extLst>
          </p:cNvPr>
          <p:cNvPicPr>
            <a:picLocks noChangeAspect="1"/>
          </p:cNvPicPr>
          <p:nvPr/>
        </p:nvPicPr>
        <p:blipFill>
          <a:blip r:embed="rId4"/>
          <a:stretch>
            <a:fillRect/>
          </a:stretch>
        </p:blipFill>
        <p:spPr>
          <a:xfrm>
            <a:off x="1735139" y="1848241"/>
            <a:ext cx="7228108" cy="4396920"/>
          </a:xfrm>
          <a:prstGeom prst="rect">
            <a:avLst/>
          </a:prstGeom>
        </p:spPr>
      </p:pic>
    </p:spTree>
    <p:extLst>
      <p:ext uri="{BB962C8B-B14F-4D97-AF65-F5344CB8AC3E}">
        <p14:creationId xmlns:p14="http://schemas.microsoft.com/office/powerpoint/2010/main" val="26449060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B96C9-0415-E3ED-D6F4-EEBD3811F0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4DC475-6CCA-B236-7014-778AF29C9D1B}"/>
              </a:ext>
            </a:extLst>
          </p:cNvPr>
          <p:cNvSpPr/>
          <p:nvPr/>
        </p:nvSpPr>
        <p:spPr>
          <a:xfrm>
            <a:off x="617280" y="1685495"/>
            <a:ext cx="882443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A5CB788-168E-A8C9-4CCC-480BE8131E2F}"/>
              </a:ext>
            </a:extLst>
          </p:cNvPr>
          <p:cNvSpPr txBox="1"/>
          <p:nvPr/>
        </p:nvSpPr>
        <p:spPr>
          <a:xfrm>
            <a:off x="645605" y="650743"/>
            <a:ext cx="9019095" cy="1015663"/>
          </a:xfrm>
          <a:prstGeom prst="rect">
            <a:avLst/>
          </a:prstGeom>
          <a:noFill/>
        </p:spPr>
        <p:txBody>
          <a:bodyPr wrap="square" rtlCol="0">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Challenges of Traditional Data Center – </a:t>
            </a:r>
            <a:r>
              <a:rPr kumimoji="0" lang="en-US" sz="3000" b="1" i="0" u="none" strike="noStrike" kern="1200" cap="none" spc="0" normalizeH="0" baseline="0" noProof="0" dirty="0">
                <a:ln>
                  <a:noFill/>
                </a:ln>
                <a:solidFill>
                  <a:srgbClr val="FFC000">
                    <a:lumMod val="50000"/>
                  </a:srgbClr>
                </a:solidFill>
                <a:effectLst/>
                <a:uLnTx/>
                <a:uFillTx/>
                <a:latin typeface="Nunito" pitchFamily="2" charset="0"/>
                <a:ea typeface="+mn-ea"/>
                <a:cs typeface="+mn-cs"/>
              </a:rPr>
              <a:t>Increase</a:t>
            </a:r>
            <a:endParaRPr kumimoji="0" lang="ar-IQ" sz="3000" b="1" i="0" u="none" strike="noStrike" kern="1200" cap="none" spc="0" normalizeH="0" baseline="0" noProof="0" dirty="0">
              <a:ln>
                <a:noFill/>
              </a:ln>
              <a:solidFill>
                <a:srgbClr val="FFC000">
                  <a:lumMod val="50000"/>
                </a:srgbClr>
              </a:solidFill>
              <a:effectLst/>
              <a:uLnTx/>
              <a:uFillTx/>
              <a:latin typeface="Nunito" pitchFamily="2" charset="0"/>
              <a:ea typeface="+mn-ea"/>
              <a:cs typeface="Arial" panose="020B0604020202020204" pitchFamily="34" charset="0"/>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FFC000">
                    <a:lumMod val="50000"/>
                  </a:srgbClr>
                </a:solidFill>
                <a:effectLst/>
                <a:uLnTx/>
                <a:uFillTx/>
                <a:latin typeface="Nunito" pitchFamily="2" charset="0"/>
                <a:ea typeface="+mn-ea"/>
                <a:cs typeface="+mn-cs"/>
              </a:rPr>
              <a:t> in Data Traffic (2)</a:t>
            </a:r>
          </a:p>
        </p:txBody>
      </p:sp>
      <p:sp>
        <p:nvSpPr>
          <p:cNvPr id="4" name="TextBox 3">
            <a:extLst>
              <a:ext uri="{FF2B5EF4-FFF2-40B4-BE49-F238E27FC236}">
                <a16:creationId xmlns:a16="http://schemas.microsoft.com/office/drawing/2014/main" id="{9250C65D-9CAF-275F-BAF0-514352E0C76F}"/>
              </a:ext>
            </a:extLst>
          </p:cNvPr>
          <p:cNvSpPr txBox="1"/>
          <p:nvPr/>
        </p:nvSpPr>
        <p:spPr>
          <a:xfrm>
            <a:off x="9664700" y="63876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A41D4A6-149A-B7CD-A32A-9E5F37E588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465ED643-2926-E1B1-294A-7668C672A160}"/>
              </a:ext>
            </a:extLst>
          </p:cNvPr>
          <p:cNvPicPr>
            <a:picLocks noChangeAspect="1"/>
          </p:cNvPicPr>
          <p:nvPr/>
        </p:nvPicPr>
        <p:blipFill>
          <a:blip r:embed="rId4"/>
          <a:stretch>
            <a:fillRect/>
          </a:stretch>
        </p:blipFill>
        <p:spPr>
          <a:xfrm>
            <a:off x="1566675" y="1842515"/>
            <a:ext cx="6925642" cy="4239217"/>
          </a:xfrm>
          <a:prstGeom prst="rect">
            <a:avLst/>
          </a:prstGeom>
        </p:spPr>
      </p:pic>
    </p:spTree>
    <p:extLst>
      <p:ext uri="{BB962C8B-B14F-4D97-AF65-F5344CB8AC3E}">
        <p14:creationId xmlns:p14="http://schemas.microsoft.com/office/powerpoint/2010/main" val="24309895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BBBD0-9FE5-216E-F5FA-8E4B2B80F6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F6B9B2-94F0-7C78-449F-F29A785B5510}"/>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D0A7597F-F149-C843-06B9-E09F03C1C155}"/>
              </a:ext>
            </a:extLst>
          </p:cNvPr>
          <p:cNvSpPr txBox="1"/>
          <p:nvPr/>
        </p:nvSpPr>
        <p:spPr>
          <a:xfrm>
            <a:off x="762268" y="619246"/>
            <a:ext cx="8902432" cy="1015663"/>
          </a:xfrm>
          <a:prstGeom prst="rect">
            <a:avLst/>
          </a:prstGeom>
          <a:noFill/>
        </p:spPr>
        <p:txBody>
          <a:bodyPr wrap="square" rtlCol="0">
            <a:spAutoFit/>
          </a:bodyPr>
          <a:lstStyle/>
          <a:p>
            <a:pPr algn="ctr" fontAlgn="base"/>
            <a:r>
              <a:rPr lang="en-US" sz="3000" b="1" dirty="0">
                <a:solidFill>
                  <a:srgbClr val="273239"/>
                </a:solidFill>
                <a:latin typeface="Nunito" pitchFamily="2" charset="0"/>
              </a:rPr>
              <a:t>Challenges of Traditional Data Center - </a:t>
            </a:r>
            <a:r>
              <a:rPr lang="en-US" sz="3000" b="1" dirty="0">
                <a:solidFill>
                  <a:schemeClr val="accent2">
                    <a:lumMod val="75000"/>
                  </a:schemeClr>
                </a:solidFill>
                <a:latin typeface="Nunito" pitchFamily="2" charset="0"/>
              </a:rPr>
              <a:t>Business </a:t>
            </a:r>
          </a:p>
          <a:p>
            <a:pPr algn="ctr" fontAlgn="base"/>
            <a:r>
              <a:rPr lang="en-US" sz="3000" b="1" dirty="0">
                <a:solidFill>
                  <a:schemeClr val="accent2">
                    <a:lumMod val="75000"/>
                  </a:schemeClr>
                </a:solidFill>
                <a:latin typeface="Nunito" pitchFamily="2" charset="0"/>
              </a:rPr>
              <a:t>Driven Growth</a:t>
            </a:r>
          </a:p>
        </p:txBody>
      </p:sp>
      <p:sp>
        <p:nvSpPr>
          <p:cNvPr id="4" name="TextBox 3">
            <a:extLst>
              <a:ext uri="{FF2B5EF4-FFF2-40B4-BE49-F238E27FC236}">
                <a16:creationId xmlns:a16="http://schemas.microsoft.com/office/drawing/2014/main" id="{340F823E-7F58-D2A9-E57B-F3F1027C58CC}"/>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ACC6E2-EA81-2CCA-951C-86C72F870E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4F1A7AD2-ECF1-B30F-3BD4-A6BF3DEFDED8}"/>
              </a:ext>
            </a:extLst>
          </p:cNvPr>
          <p:cNvPicPr>
            <a:picLocks noChangeAspect="1"/>
          </p:cNvPicPr>
          <p:nvPr/>
        </p:nvPicPr>
        <p:blipFill>
          <a:blip r:embed="rId4"/>
          <a:stretch>
            <a:fillRect/>
          </a:stretch>
        </p:blipFill>
        <p:spPr>
          <a:xfrm>
            <a:off x="970055" y="1783791"/>
            <a:ext cx="9106012" cy="4341105"/>
          </a:xfrm>
          <a:prstGeom prst="rect">
            <a:avLst/>
          </a:prstGeom>
        </p:spPr>
      </p:pic>
    </p:spTree>
    <p:extLst>
      <p:ext uri="{BB962C8B-B14F-4D97-AF65-F5344CB8AC3E}">
        <p14:creationId xmlns:p14="http://schemas.microsoft.com/office/powerpoint/2010/main" val="7374924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72181-3452-B5CE-A736-13187CD1131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C46D100F-7FD0-BD5C-5F3C-7483CD217ED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9AE8F538-DF35-DB17-79EE-EEEBE6FF07BD}"/>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8F07E398-769F-43AF-3E3A-7A52501F9B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FAFCDD9-1586-E511-FC64-5512E37A865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61AEF58F-CD74-27D9-3EA5-9DECF13148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11359F5-DBE1-060A-A911-45DC36EC32D2}"/>
              </a:ext>
            </a:extLst>
          </p:cNvPr>
          <p:cNvSpPr txBox="1"/>
          <p:nvPr/>
        </p:nvSpPr>
        <p:spPr>
          <a:xfrm>
            <a:off x="6619149" y="1292245"/>
            <a:ext cx="3799823" cy="55399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mn-cs"/>
              </a:rPr>
              <a:t>Innovation Data Center</a:t>
            </a:r>
          </a:p>
        </p:txBody>
      </p:sp>
      <p:sp>
        <p:nvSpPr>
          <p:cNvPr id="2" name="TextBox 1">
            <a:extLst>
              <a:ext uri="{FF2B5EF4-FFF2-40B4-BE49-F238E27FC236}">
                <a16:creationId xmlns:a16="http://schemas.microsoft.com/office/drawing/2014/main" id="{D7C6B993-DF80-4754-D272-4CE4364B550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576EF0E7-FF9D-1230-06BB-7E6C9012B3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D8F51E5F-79FD-830E-6CED-7DE2BB55E15C}"/>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52E2C3BD-669E-C435-7352-833D8417B4CB}"/>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2225459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4DBFB-153A-DA1F-9720-FAC24DBB67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08249A-67CC-6B53-A1B6-7F30499B8FDF}"/>
              </a:ext>
            </a:extLst>
          </p:cNvPr>
          <p:cNvSpPr/>
          <p:nvPr/>
        </p:nvSpPr>
        <p:spPr>
          <a:xfrm>
            <a:off x="617280" y="1573619"/>
            <a:ext cx="9811562" cy="4814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0F7A0120-0284-FC80-0255-ACC21EF7D444}"/>
              </a:ext>
            </a:extLst>
          </p:cNvPr>
          <p:cNvSpPr txBox="1"/>
          <p:nvPr/>
        </p:nvSpPr>
        <p:spPr>
          <a:xfrm>
            <a:off x="645605" y="943563"/>
            <a:ext cx="11324236" cy="553998"/>
          </a:xfrm>
          <a:prstGeom prst="rect">
            <a:avLst/>
          </a:prstGeom>
          <a:noFill/>
        </p:spPr>
        <p:txBody>
          <a:bodyPr wrap="square" rtlCol="0">
            <a:spAutoFit/>
          </a:bodyPr>
          <a:lstStyle/>
          <a:p>
            <a:pPr fontAlgn="base"/>
            <a:r>
              <a:rPr lang="en-US" sz="3000" b="1" dirty="0">
                <a:solidFill>
                  <a:schemeClr val="tx1">
                    <a:lumMod val="85000"/>
                    <a:lumOff val="15000"/>
                  </a:schemeClr>
                </a:solidFill>
                <a:latin typeface="Nunito" pitchFamily="2" charset="0"/>
              </a:rPr>
              <a:t>What Kind of Data Center is Needed by Enterprises ? </a:t>
            </a:r>
          </a:p>
        </p:txBody>
      </p:sp>
      <p:sp>
        <p:nvSpPr>
          <p:cNvPr id="4" name="TextBox 3">
            <a:extLst>
              <a:ext uri="{FF2B5EF4-FFF2-40B4-BE49-F238E27FC236}">
                <a16:creationId xmlns:a16="http://schemas.microsoft.com/office/drawing/2014/main" id="{445E7696-C34F-7F51-6598-4B3759CC6084}"/>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5C7FA61-A428-1724-D767-09F0FB561A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4E64C584-4061-630D-109C-4E5EF07FF0CE}"/>
              </a:ext>
            </a:extLst>
          </p:cNvPr>
          <p:cNvPicPr>
            <a:picLocks noChangeAspect="1"/>
          </p:cNvPicPr>
          <p:nvPr/>
        </p:nvPicPr>
        <p:blipFill>
          <a:blip r:embed="rId4"/>
          <a:stretch>
            <a:fillRect/>
          </a:stretch>
        </p:blipFill>
        <p:spPr>
          <a:xfrm>
            <a:off x="1705807" y="1698095"/>
            <a:ext cx="7634507" cy="4565064"/>
          </a:xfrm>
          <a:prstGeom prst="rect">
            <a:avLst/>
          </a:prstGeom>
        </p:spPr>
      </p:pic>
    </p:spTree>
    <p:extLst>
      <p:ext uri="{BB962C8B-B14F-4D97-AF65-F5344CB8AC3E}">
        <p14:creationId xmlns:p14="http://schemas.microsoft.com/office/powerpoint/2010/main" val="211225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58502-9C4C-A801-E289-06173C1049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7EBBB8-41F0-3016-A13F-F45F6D31B0FC}"/>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26E65ED-6476-9118-7D8E-56A2AAC9B1B2}"/>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Data Center </a:t>
            </a:r>
            <a:r>
              <a:rPr lang="en-US" sz="3000" b="1" dirty="0">
                <a:solidFill>
                  <a:schemeClr val="accent5">
                    <a:lumMod val="50000"/>
                  </a:schemeClr>
                </a:solidFill>
                <a:latin typeface="Nunito" pitchFamily="2" charset="0"/>
              </a:rPr>
              <a:t>Development Stages</a:t>
            </a:r>
          </a:p>
        </p:txBody>
      </p:sp>
      <p:sp>
        <p:nvSpPr>
          <p:cNvPr id="4" name="TextBox 3">
            <a:extLst>
              <a:ext uri="{FF2B5EF4-FFF2-40B4-BE49-F238E27FC236}">
                <a16:creationId xmlns:a16="http://schemas.microsoft.com/office/drawing/2014/main" id="{D182E123-F13A-D756-5823-7E0471F8392A}"/>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D0EBF1-224A-C9CE-2C9E-038EB07DF8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1D975A03-DD33-B791-FEE8-AA9EAF8991F7}"/>
              </a:ext>
            </a:extLst>
          </p:cNvPr>
          <p:cNvPicPr>
            <a:picLocks noChangeAspect="1"/>
          </p:cNvPicPr>
          <p:nvPr/>
        </p:nvPicPr>
        <p:blipFill>
          <a:blip r:embed="rId4"/>
          <a:stretch>
            <a:fillRect/>
          </a:stretch>
        </p:blipFill>
        <p:spPr>
          <a:xfrm>
            <a:off x="1616149" y="1719576"/>
            <a:ext cx="7256319" cy="4425557"/>
          </a:xfrm>
          <a:prstGeom prst="rect">
            <a:avLst/>
          </a:prstGeom>
        </p:spPr>
      </p:pic>
    </p:spTree>
    <p:extLst>
      <p:ext uri="{BB962C8B-B14F-4D97-AF65-F5344CB8AC3E}">
        <p14:creationId xmlns:p14="http://schemas.microsoft.com/office/powerpoint/2010/main" val="33994874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E7654-46E1-4FFF-4517-7FDA64168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2F172-14AF-E670-DE20-1423EAC6C98C}"/>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E0FD367B-D9DC-BA98-FF83-C3D8C7BE9F80}"/>
              </a:ext>
            </a:extLst>
          </p:cNvPr>
          <p:cNvSpPr txBox="1"/>
          <p:nvPr/>
        </p:nvSpPr>
        <p:spPr>
          <a:xfrm>
            <a:off x="645605" y="1057056"/>
            <a:ext cx="9391530" cy="553998"/>
          </a:xfrm>
          <a:prstGeom prst="rect">
            <a:avLst/>
          </a:prstGeom>
          <a:noFill/>
        </p:spPr>
        <p:txBody>
          <a:bodyPr wrap="square" rtlCol="0">
            <a:spAutoFit/>
          </a:bodyPr>
          <a:lstStyle/>
          <a:p>
            <a:pPr fontAlgn="base"/>
            <a:r>
              <a:rPr lang="en-US" sz="3000" b="1" dirty="0">
                <a:solidFill>
                  <a:srgbClr val="273239"/>
                </a:solidFill>
                <a:latin typeface="Nunito" pitchFamily="2" charset="0"/>
              </a:rPr>
              <a:t>Service Oriented Cloud Data Center</a:t>
            </a:r>
          </a:p>
        </p:txBody>
      </p:sp>
      <p:sp>
        <p:nvSpPr>
          <p:cNvPr id="4" name="TextBox 3">
            <a:extLst>
              <a:ext uri="{FF2B5EF4-FFF2-40B4-BE49-F238E27FC236}">
                <a16:creationId xmlns:a16="http://schemas.microsoft.com/office/drawing/2014/main" id="{D68FD875-E14E-92A7-249D-9CC4CE0A2E03}"/>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8534CB2-13EE-2A33-3E62-D9EA0039FC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7E92D6D-854E-48FA-FC32-1C92BB0753E6}"/>
              </a:ext>
            </a:extLst>
          </p:cNvPr>
          <p:cNvPicPr>
            <a:picLocks noChangeAspect="1"/>
          </p:cNvPicPr>
          <p:nvPr/>
        </p:nvPicPr>
        <p:blipFill>
          <a:blip r:embed="rId4"/>
          <a:stretch>
            <a:fillRect/>
          </a:stretch>
        </p:blipFill>
        <p:spPr>
          <a:xfrm>
            <a:off x="1171391" y="1860474"/>
            <a:ext cx="8493309" cy="4291357"/>
          </a:xfrm>
          <a:prstGeom prst="rect">
            <a:avLst/>
          </a:prstGeom>
        </p:spPr>
      </p:pic>
    </p:spTree>
    <p:extLst>
      <p:ext uri="{BB962C8B-B14F-4D97-AF65-F5344CB8AC3E}">
        <p14:creationId xmlns:p14="http://schemas.microsoft.com/office/powerpoint/2010/main" val="42124501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8CB08-FFCA-DCD9-B95F-32DC855AF8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B07895-1A0A-50E3-355C-BE52FB9AAD63}"/>
              </a:ext>
            </a:extLst>
          </p:cNvPr>
          <p:cNvSpPr/>
          <p:nvPr/>
        </p:nvSpPr>
        <p:spPr>
          <a:xfrm>
            <a:off x="617279" y="1685495"/>
            <a:ext cx="9334795"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B244C761-0B99-95B4-CCF4-02404A91033A}"/>
              </a:ext>
            </a:extLst>
          </p:cNvPr>
          <p:cNvSpPr txBox="1"/>
          <p:nvPr/>
        </p:nvSpPr>
        <p:spPr>
          <a:xfrm>
            <a:off x="645605" y="1057056"/>
            <a:ext cx="9019095" cy="553998"/>
          </a:xfrm>
          <a:prstGeom prst="rect">
            <a:avLst/>
          </a:prstGeom>
          <a:noFill/>
        </p:spPr>
        <p:txBody>
          <a:bodyPr wrap="square" rtlCol="0">
            <a:spAutoFit/>
          </a:bodyPr>
          <a:lstStyle/>
          <a:p>
            <a:pPr fontAlgn="base"/>
            <a:r>
              <a:rPr lang="en-US" sz="3000" b="1" dirty="0">
                <a:solidFill>
                  <a:srgbClr val="273239"/>
                </a:solidFill>
                <a:latin typeface="Nunito" pitchFamily="2" charset="0"/>
              </a:rPr>
              <a:t>Unique Features of Cloud Data Centers</a:t>
            </a:r>
          </a:p>
        </p:txBody>
      </p:sp>
      <p:sp>
        <p:nvSpPr>
          <p:cNvPr id="4" name="TextBox 3">
            <a:extLst>
              <a:ext uri="{FF2B5EF4-FFF2-40B4-BE49-F238E27FC236}">
                <a16:creationId xmlns:a16="http://schemas.microsoft.com/office/drawing/2014/main" id="{BF09DD93-94B8-0854-85D4-32CEF27A34A1}"/>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723C09-DA4B-71CA-6E74-5E0135BC44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7268435-AE2E-0E18-1482-022D77C34F41}"/>
              </a:ext>
            </a:extLst>
          </p:cNvPr>
          <p:cNvPicPr>
            <a:picLocks noChangeAspect="1"/>
          </p:cNvPicPr>
          <p:nvPr/>
        </p:nvPicPr>
        <p:blipFill>
          <a:blip r:embed="rId4"/>
          <a:stretch>
            <a:fillRect/>
          </a:stretch>
        </p:blipFill>
        <p:spPr>
          <a:xfrm>
            <a:off x="920322" y="1856804"/>
            <a:ext cx="7809007" cy="4415025"/>
          </a:xfrm>
          <a:prstGeom prst="rect">
            <a:avLst/>
          </a:prstGeom>
        </p:spPr>
      </p:pic>
    </p:spTree>
    <p:extLst>
      <p:ext uri="{BB962C8B-B14F-4D97-AF65-F5344CB8AC3E}">
        <p14:creationId xmlns:p14="http://schemas.microsoft.com/office/powerpoint/2010/main" val="70441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0765E-C732-A374-0B83-677BF96CC3E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18C4FB7-8880-59F4-C885-DE73E5B53D4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8612BA37-3E96-C678-FB72-0D9B0D6D4D11}"/>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376852E-C601-4299-5A3B-4806CF38167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3483DCD4-E2CB-4096-D0E4-908C8D9262B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F2724580-8002-5FA5-B936-A32DF81510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B309422E-DDF3-2667-2ACA-627292FEEE81}"/>
              </a:ext>
            </a:extLst>
          </p:cNvPr>
          <p:cNvSpPr txBox="1"/>
          <p:nvPr/>
        </p:nvSpPr>
        <p:spPr>
          <a:xfrm>
            <a:off x="5973881" y="1292245"/>
            <a:ext cx="6281271" cy="55399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mn-cs"/>
              </a:rPr>
              <a:t>Cloud Data Center Development Trend </a:t>
            </a:r>
          </a:p>
        </p:txBody>
      </p:sp>
      <p:sp>
        <p:nvSpPr>
          <p:cNvPr id="2" name="TextBox 1">
            <a:extLst>
              <a:ext uri="{FF2B5EF4-FFF2-40B4-BE49-F238E27FC236}">
                <a16:creationId xmlns:a16="http://schemas.microsoft.com/office/drawing/2014/main" id="{8C1B947A-4460-6C9D-1BA1-34A079D8529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a:extLst>
              <a:ext uri="{FF2B5EF4-FFF2-40B4-BE49-F238E27FC236}">
                <a16:creationId xmlns:a16="http://schemas.microsoft.com/office/drawing/2014/main" id="{178E2DDA-F670-4B3F-8B70-87E71B52CD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302C916B-7C8F-B2A6-5B60-1FFC7E7A8983}"/>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5B37960B-77A5-0BB2-76B4-0D09B0E93648}"/>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851236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88734-B84E-3DAB-89E0-BF383BD76D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4F4DDC-F87A-B302-EA92-A9BC5F0379B7}"/>
              </a:ext>
            </a:extLst>
          </p:cNvPr>
          <p:cNvSpPr/>
          <p:nvPr/>
        </p:nvSpPr>
        <p:spPr>
          <a:xfrm>
            <a:off x="276447" y="1355873"/>
            <a:ext cx="9718158" cy="50317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B69FA08-CA9F-5EA2-7D31-387524FF93D9}"/>
              </a:ext>
            </a:extLst>
          </p:cNvPr>
          <p:cNvSpPr txBox="1"/>
          <p:nvPr/>
        </p:nvSpPr>
        <p:spPr>
          <a:xfrm>
            <a:off x="645605" y="801875"/>
            <a:ext cx="8338907" cy="553998"/>
          </a:xfrm>
          <a:prstGeom prst="rect">
            <a:avLst/>
          </a:prstGeom>
          <a:noFill/>
        </p:spPr>
        <p:txBody>
          <a:bodyPr wrap="square" rtlCol="0">
            <a:spAutoFit/>
          </a:bodyPr>
          <a:lstStyle/>
          <a:p>
            <a:pPr fontAlgn="base"/>
            <a:r>
              <a:rPr lang="en-US" sz="3000" b="1" dirty="0">
                <a:solidFill>
                  <a:srgbClr val="273239"/>
                </a:solidFill>
                <a:latin typeface="Nunito" pitchFamily="2" charset="0"/>
              </a:rPr>
              <a:t>Cloud Data Center Development Trend (1)</a:t>
            </a:r>
          </a:p>
        </p:txBody>
      </p:sp>
      <p:sp>
        <p:nvSpPr>
          <p:cNvPr id="4" name="TextBox 3">
            <a:extLst>
              <a:ext uri="{FF2B5EF4-FFF2-40B4-BE49-F238E27FC236}">
                <a16:creationId xmlns:a16="http://schemas.microsoft.com/office/drawing/2014/main" id="{D67258FB-8464-E6A4-02D4-F9F4BBE8349A}"/>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D9C597-AEAF-900A-1E58-455F3320CB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789F2A9F-27AD-5D0D-DB51-8D19C457BCD8}"/>
              </a:ext>
            </a:extLst>
          </p:cNvPr>
          <p:cNvPicPr>
            <a:picLocks noChangeAspect="1"/>
          </p:cNvPicPr>
          <p:nvPr/>
        </p:nvPicPr>
        <p:blipFill>
          <a:blip r:embed="rId4"/>
          <a:stretch>
            <a:fillRect/>
          </a:stretch>
        </p:blipFill>
        <p:spPr>
          <a:xfrm>
            <a:off x="955118" y="1420804"/>
            <a:ext cx="8360816" cy="4901899"/>
          </a:xfrm>
          <a:prstGeom prst="rect">
            <a:avLst/>
          </a:prstGeom>
        </p:spPr>
      </p:pic>
    </p:spTree>
    <p:extLst>
      <p:ext uri="{BB962C8B-B14F-4D97-AF65-F5344CB8AC3E}">
        <p14:creationId xmlns:p14="http://schemas.microsoft.com/office/powerpoint/2010/main" val="8305925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90CAE-33C2-A3A9-0682-5AB534609B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F20BD-823D-65C3-D388-2DC2FD0F4881}"/>
              </a:ext>
            </a:extLst>
          </p:cNvPr>
          <p:cNvSpPr/>
          <p:nvPr/>
        </p:nvSpPr>
        <p:spPr>
          <a:xfrm>
            <a:off x="617279" y="1184123"/>
            <a:ext cx="9951483" cy="5054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9F5C212-48C8-078C-6BBA-54CDAC545947}"/>
              </a:ext>
            </a:extLst>
          </p:cNvPr>
          <p:cNvSpPr txBox="1"/>
          <p:nvPr/>
        </p:nvSpPr>
        <p:spPr>
          <a:xfrm>
            <a:off x="617280" y="592617"/>
            <a:ext cx="8668516" cy="553998"/>
          </a:xfrm>
          <a:prstGeom prst="rect">
            <a:avLst/>
          </a:prstGeom>
          <a:noFill/>
        </p:spPr>
        <p:txBody>
          <a:bodyPr wrap="square" rtlCol="0">
            <a:spAutoFit/>
          </a:bodyPr>
          <a:lstStyle/>
          <a:p>
            <a:pPr fontAlgn="base"/>
            <a:r>
              <a:rPr lang="en-US" sz="3000" b="1" dirty="0">
                <a:solidFill>
                  <a:srgbClr val="273239"/>
                </a:solidFill>
                <a:latin typeface="Nunito" pitchFamily="2" charset="0"/>
              </a:rPr>
              <a:t>Cloud Data Center Development Trend (2)</a:t>
            </a:r>
          </a:p>
        </p:txBody>
      </p:sp>
      <p:sp>
        <p:nvSpPr>
          <p:cNvPr id="4" name="TextBox 3">
            <a:extLst>
              <a:ext uri="{FF2B5EF4-FFF2-40B4-BE49-F238E27FC236}">
                <a16:creationId xmlns:a16="http://schemas.microsoft.com/office/drawing/2014/main" id="{92F57CE8-C92E-CCFE-BA29-45C8F1D2A881}"/>
              </a:ext>
            </a:extLst>
          </p:cNvPr>
          <p:cNvSpPr txBox="1"/>
          <p:nvPr/>
        </p:nvSpPr>
        <p:spPr>
          <a:xfrm>
            <a:off x="9664700" y="638763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668C8F-94E9-1388-EED0-8BCBAE3DF3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F6D7A84E-77F0-308B-3492-39D44B95DE9E}"/>
              </a:ext>
            </a:extLst>
          </p:cNvPr>
          <p:cNvPicPr>
            <a:picLocks noChangeAspect="1"/>
          </p:cNvPicPr>
          <p:nvPr/>
        </p:nvPicPr>
        <p:blipFill>
          <a:blip r:embed="rId4"/>
          <a:stretch>
            <a:fillRect/>
          </a:stretch>
        </p:blipFill>
        <p:spPr>
          <a:xfrm>
            <a:off x="1382504" y="1257158"/>
            <a:ext cx="8094997" cy="4908559"/>
          </a:xfrm>
          <a:prstGeom prst="rect">
            <a:avLst/>
          </a:prstGeom>
        </p:spPr>
      </p:pic>
    </p:spTree>
    <p:extLst>
      <p:ext uri="{BB962C8B-B14F-4D97-AF65-F5344CB8AC3E}">
        <p14:creationId xmlns:p14="http://schemas.microsoft.com/office/powerpoint/2010/main" val="1733010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327100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49100919-8a76-4266-be0c-7dc583902cb4"/>
    <ds:schemaRef ds:uri="http://schemas.microsoft.com/office/2006/metadata/properties"/>
    <ds:schemaRef ds:uri="http://www.w3.org/XML/1998/namespace"/>
    <ds:schemaRef ds:uri="http://purl.org/dc/terms/"/>
    <ds:schemaRef ds:uri="http://schemas.openxmlformats.org/package/2006/metadata/core-properties"/>
    <ds:schemaRef ds:uri="http://purl.org/dc/dcmitype/"/>
    <ds:schemaRef ds:uri="http://schemas.microsoft.com/office/infopath/2007/PartnerControls"/>
    <ds:schemaRef ds:uri="d13aca44-ef33-4cf4-9980-7f0b00e6eeb9"/>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17798</TotalTime>
  <Words>610</Words>
  <Application>Microsoft Office PowerPoint</Application>
  <PresentationFormat>Widescreen</PresentationFormat>
  <Paragraphs>160</Paragraphs>
  <Slides>40</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FrutigerNext LT Regular</vt:lpstr>
      <vt:lpstr>Nunito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384</cp:revision>
  <dcterms:created xsi:type="dcterms:W3CDTF">2023-04-29T09:08:00Z</dcterms:created>
  <dcterms:modified xsi:type="dcterms:W3CDTF">2025-12-10T17:12:55Z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