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738" r:id="rId5"/>
    <p:sldId id="481" r:id="rId6"/>
    <p:sldId id="482" r:id="rId7"/>
    <p:sldId id="946" r:id="rId8"/>
    <p:sldId id="558" r:id="rId9"/>
    <p:sldId id="910" r:id="rId10"/>
    <p:sldId id="911" r:id="rId11"/>
    <p:sldId id="952" r:id="rId12"/>
    <p:sldId id="951" r:id="rId13"/>
    <p:sldId id="912" r:id="rId14"/>
    <p:sldId id="913" r:id="rId15"/>
    <p:sldId id="915" r:id="rId16"/>
    <p:sldId id="914" r:id="rId17"/>
    <p:sldId id="860" r:id="rId18"/>
    <p:sldId id="916" r:id="rId19"/>
    <p:sldId id="917" r:id="rId20"/>
    <p:sldId id="862" r:id="rId21"/>
    <p:sldId id="918" r:id="rId22"/>
    <p:sldId id="953" r:id="rId23"/>
    <p:sldId id="919" r:id="rId24"/>
    <p:sldId id="920" r:id="rId25"/>
    <p:sldId id="863" r:id="rId26"/>
    <p:sldId id="921" r:id="rId27"/>
    <p:sldId id="922" r:id="rId28"/>
    <p:sldId id="866" r:id="rId29"/>
    <p:sldId id="947" r:id="rId30"/>
    <p:sldId id="923" r:id="rId31"/>
    <p:sldId id="948" r:id="rId32"/>
    <p:sldId id="924" r:id="rId33"/>
    <p:sldId id="867" r:id="rId34"/>
    <p:sldId id="925" r:id="rId35"/>
    <p:sldId id="926" r:id="rId36"/>
    <p:sldId id="927" r:id="rId37"/>
    <p:sldId id="954" r:id="rId38"/>
    <p:sldId id="868" r:id="rId39"/>
    <p:sldId id="928" r:id="rId40"/>
    <p:sldId id="929" r:id="rId41"/>
    <p:sldId id="930" r:id="rId42"/>
    <p:sldId id="949" r:id="rId43"/>
    <p:sldId id="869" r:id="rId44"/>
    <p:sldId id="931" r:id="rId45"/>
    <p:sldId id="932" r:id="rId46"/>
    <p:sldId id="933" r:id="rId47"/>
    <p:sldId id="955" r:id="rId48"/>
    <p:sldId id="872" r:id="rId49"/>
    <p:sldId id="874" r:id="rId50"/>
    <p:sldId id="934" r:id="rId51"/>
    <p:sldId id="935" r:id="rId52"/>
    <p:sldId id="950" r:id="rId53"/>
    <p:sldId id="940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738"/>
            <p14:sldId id="481"/>
            <p14:sldId id="482"/>
            <p14:sldId id="946"/>
            <p14:sldId id="558"/>
            <p14:sldId id="910"/>
            <p14:sldId id="911"/>
            <p14:sldId id="952"/>
            <p14:sldId id="951"/>
            <p14:sldId id="912"/>
            <p14:sldId id="913"/>
            <p14:sldId id="915"/>
            <p14:sldId id="914"/>
            <p14:sldId id="860"/>
            <p14:sldId id="916"/>
            <p14:sldId id="917"/>
            <p14:sldId id="862"/>
            <p14:sldId id="918"/>
            <p14:sldId id="953"/>
            <p14:sldId id="919"/>
            <p14:sldId id="920"/>
            <p14:sldId id="863"/>
            <p14:sldId id="921"/>
            <p14:sldId id="922"/>
            <p14:sldId id="866"/>
            <p14:sldId id="947"/>
            <p14:sldId id="923"/>
            <p14:sldId id="948"/>
            <p14:sldId id="924"/>
            <p14:sldId id="867"/>
            <p14:sldId id="925"/>
            <p14:sldId id="926"/>
            <p14:sldId id="927"/>
            <p14:sldId id="954"/>
            <p14:sldId id="868"/>
            <p14:sldId id="928"/>
            <p14:sldId id="929"/>
            <p14:sldId id="930"/>
            <p14:sldId id="949"/>
            <p14:sldId id="869"/>
            <p14:sldId id="931"/>
            <p14:sldId id="932"/>
            <p14:sldId id="933"/>
            <p14:sldId id="955"/>
            <p14:sldId id="872"/>
            <p14:sldId id="874"/>
            <p14:sldId id="934"/>
            <p14:sldId id="935"/>
            <p14:sldId id="950"/>
            <p14:sldId id="9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203E5F"/>
    <a:srgbClr val="FFD200"/>
    <a:srgbClr val="669BBC"/>
    <a:srgbClr val="FFFFFF"/>
    <a:srgbClr val="FAC748"/>
    <a:srgbClr val="FF7180"/>
    <a:srgbClr val="8E5A6D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835"/>
    <p:restoredTop sz="35066"/>
  </p:normalViewPr>
  <p:slideViewPr>
    <p:cSldViewPr snapToGrid="0">
      <p:cViewPr varScale="1">
        <p:scale>
          <a:sx n="51" d="100"/>
          <a:sy n="51" d="100"/>
        </p:scale>
        <p:origin x="44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4/3/25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>
            <a:extLst>
              <a:ext uri="{FF2B5EF4-FFF2-40B4-BE49-F238E27FC236}">
                <a16:creationId xmlns:a16="http://schemas.microsoft.com/office/drawing/2014/main" id="{8C56EB0F-A8D4-017C-14DB-B8EF8D3404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03C71F-58A5-249B-CD76-2EBF3ED40D8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marL="0" algn="r" defTabSz="516072" rtl="1" eaLnBrk="1" fontAlgn="auto" latinLnBrk="0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677" dirty="0"/>
          </a:p>
        </p:txBody>
      </p:sp>
      <p:sp>
        <p:nvSpPr>
          <p:cNvPr id="15363" name="Slide Number Placeholder 3">
            <a:extLst>
              <a:ext uri="{FF2B5EF4-FFF2-40B4-BE49-F238E27FC236}">
                <a16:creationId xmlns:a16="http://schemas.microsoft.com/office/drawing/2014/main" id="{C9856FC0-36EA-1997-F0FC-C2382B13CB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E6CB63F4-1FF0-4137-8F5B-98864D6DFC78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2E96A2-B455-F154-4B9E-FE7D0CAB37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9F8F65-E211-B7EF-5BB0-F43AFC604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E96836A-8298-6EAA-B5F8-C43258B0535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45B25D-B0BA-DC83-128F-008FF54812E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3157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684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467F09-B9B1-80D4-7FA8-429CF290EC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60B93E-8AA9-1C28-2C2D-1D87C87E0A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F92E0B9-7805-19C7-A7D5-A87F7FCEE0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8373A-4EAE-492B-F04F-1DC6B0092A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243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EBC84-EB11-915B-850B-7BBF0E3592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CF45AE-F915-D65E-57FC-AC8DCFC478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765863-BEF0-E7E7-A05D-FE21BA16BA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4970C3-E9EB-9611-726B-D0D2944605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362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4B5FF-6BAF-63B6-D50D-6F89B0000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F223BBE-6E69-302D-A213-A73CDC86C3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F3B3D1-339D-D5AF-E9F5-EC057C58EEA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9301FF-B7FE-4BF0-5E86-D57ABFA22A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307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E2AD7C-B28A-1A4A-9C67-8C125A9636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1B1239-8DBD-B296-58B9-5E39E1E558D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2A967F2-C743-A07E-7F2E-0771BCCCB7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BE1EF6-5A96-602D-54B6-7D69627E5D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0238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8139D0-A5C3-271B-54A6-DE6BBC177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196B95-01CF-2B8A-C8C7-5EACE4F3F0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BB06B94-4DB2-BE25-5F09-F38BAF3A39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525-19E5-9FA4-A804-669634ABF1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50596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5F7262-A0A5-4B7D-D6C1-40B8E1F7F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97BE00D-AEF8-0E8A-98E6-E68AF4D9B4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706069-0449-AB13-F19F-1A5E36F63C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E8CB13-083E-9A2E-D0DF-D8D1870DF6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950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12384C-8BC8-0891-B5A7-B7D5AF1823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0EB5F3-5A8E-6DEA-4F88-465E2A7942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410137-1551-3681-E7D2-11651EA87E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B6031B-4232-7F11-0FD7-265705F83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954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DB7C3-F039-3D6F-028F-F3F5A5A9D0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76630B2-7228-1250-5273-528304DF5A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FB8E4C-EF84-E619-FE78-DA7FE67E6B8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0EF916-7481-2B7D-8FF0-98C73A6682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805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80D71-BDF5-C60C-3309-621277997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FE772A-DFE2-6FA9-6CA7-A98AC8A1DB5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C6E72B-70EE-D87D-AC07-CA914AC996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43B8A-8E73-FD3B-34A9-947B58D5C7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5529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91D16F-D265-9A95-EDC4-40F3F3CC20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65B524-A622-27D6-AA16-B2366D7D58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B3A727-CB41-59CA-D3D6-81E9C27D38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DDC4523-5CD4-BF92-D646-83150D79CD8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8990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199CD7-451D-8B3F-0F70-0BA2DDA15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A09D0E-6572-77D9-8C8E-928F494A5B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2AA92C-1C42-9218-CAC8-BE53C47A2F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02502D-F2B5-9C0F-9468-8C8A9DBFB6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6324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3D200-8CAD-89FA-B777-23CE5F1A9E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5A630C-A436-9ACE-D7B2-22BE7C7D9B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4CDF2C-4D2B-20D6-C10F-2A68BC2CD5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FE26DA-304B-2CDA-FFF1-CF6E45F6A2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66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FD400-57B6-AC48-E605-43457BE53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DE071D-35DD-0D39-D9F6-E159B9041F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6EB874-7D93-B443-30F2-2DA0735DEC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715AED-EEAD-46DD-218D-A8BA6B10A5B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3757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BBB528-DEB5-83D4-5479-083FAEAE6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F12FCB-2BB0-D32E-A27D-A47A01B168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26C910-490A-DD35-C2C5-A71805E5F5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08DFC1-0BB8-36A9-91CF-FA086748CB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764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4962AD-E523-9BAB-E155-1F3684803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5E3795E-6E9E-41E9-CB06-D06AD8CC34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FAA5393-74B5-B2B9-F48D-A93CFA641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D9CC73-AC39-37C4-638D-B4B11499AD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55030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0DCC77-96F9-470B-03BC-A914AFADBB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F57214-4DA8-F799-D981-AA4DB60CD0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EB7BE0-8E26-FC58-C84A-C2B173B2D7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711CD1-9690-395F-8FF0-AE643AF0F7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7503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3F423-6EB6-2A8E-1D85-6BE5FAD93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A25B08-DDC5-DD39-544E-9E85DA028CE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EA196A2-C4F3-A3FD-D19E-646BA79B3E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A4D230-EA20-ECC5-2754-0B6E3A75C7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2020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2A372A-4D42-6A9A-C3F5-C3671F8862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8CAD7D2-E68E-ABAF-A14A-F2683D9F61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BB57323-7CD9-DDFC-43CB-4281337BAC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0052CC-D677-470C-2D38-F6832EA754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7370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928FB-BFDC-F3B0-1833-CA42482BFE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C411D1-7A5B-5094-7E71-7FD7D868E7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06C82A-2120-2C4D-9B17-EBC772A80A1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DF36B6-CCA5-89A9-F394-06FEB88181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168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754E7-B668-B25B-44D2-BC746C0F14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BAFB91-3F7D-AD83-2D04-35C531505B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E792B6-6CAB-7C10-7780-48424B4D53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95017-4704-38D4-DA4D-3D4A0641386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2593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E3852E-E8AC-0B3D-CA87-96350C146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80D399-648E-82B2-20CE-250EABD496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95B6C4-5AF8-80F2-1B96-93335B417D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36BC7-9210-0B6E-EA9F-40DC77EA8D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156894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BB6D3C-E577-1354-C8E3-3E69BCEF0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F55B64-69BA-9C83-9DBC-2DA3A13F99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33228B-9E53-A24C-8722-472C9E2785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2E24AF-8D96-69AB-D017-119528C512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6876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EEE15-6B4E-B22E-E81F-D69830A68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2729A95-8094-05BA-E8D1-825214BF16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242FB2-4B94-1D9B-CFD4-24C77BB635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0DDC6-4CF4-8011-9A42-A30A7826A7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445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D631E-DAF6-C7F5-56DE-3531F74674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52AFF8-7962-ED9E-F799-0BCD71B009A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898C23-057C-687C-6AC5-EE5A773C74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2ECE83-64F7-7190-9B34-9D5BE9216E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6555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8D84C3-0FDE-1BFF-95AC-968A29F32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C35D92-C931-8D6A-76F8-08C480EC4F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470914F-7CDC-EBAF-0BA5-76550EA893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AC775B-D446-A0AD-6C01-7B2E2490380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12106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201244-111B-4798-F234-A184C5469D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8AC5BC-AB74-2F73-6126-F1432F5CFC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DD42E2-3D6C-B8D3-3F74-0BE873DC77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7249A6-5E58-CAED-0E38-0275C7D6FB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25319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C35C35-9BE2-0EFD-A766-6D02ED6C93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6988E2-9670-C150-DC2A-EC642B076D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886D06-5757-39DE-15B4-AF0AA83EDE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E71D6B-7488-1500-5920-EAED9E77F8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43211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A119E-44DE-CC21-88FD-BD1B9E059A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51F413-45B4-F9E9-8DC7-E40AB3C9B1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0EF47B-3467-E694-79AE-2F5034D683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0D0B31-17F7-7A75-4202-B51AF6718B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80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399DD-262C-872C-4195-C25A17D74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79D77FF-711A-AC2F-FCCB-E9C8B543C3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902D99-C9C5-4F98-20A6-6BD124E1DB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640AF8-565B-89BC-6744-9F5EEA6B4DB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0857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7D997-7D1F-9F92-0353-56032E9E5A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E499E9-1ADF-5BAD-BEDE-52BEDAB245D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687DC9-2398-EA01-BA5D-93F046DB78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CB6BED-497C-C246-0C5A-5EBB81C07E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4915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8AF6D4-A7C2-0659-FF44-A47D4C5E7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343921-3D39-BC7D-5F32-046AC70554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8F2DB6-1A1D-2EBA-3389-22E83ED9A2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D4DC1E-70B4-DE90-9021-A855CBE250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40332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4BAAA9-B8F7-A85D-B1DF-D882142C3A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3E7B109-47C7-F821-B642-3222296B68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5BEDE9-5274-68C1-1230-461BF2F65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569E3-0CB1-CA0E-DC5A-30FEB29439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766140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85CE21-9B2B-1CEB-3B5C-9EB5E95D4E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777C61-DD37-2C3F-D835-D6CAB115DC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B58542-07C6-9191-5115-CA57ABE534C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84A8A4-52F6-E398-4A1E-7025BA8A47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68672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F3D1C-E3FE-BBCB-0D59-2E2085C506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818BF4-6B30-9552-84C4-A6E6A109F4F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77D20E-EE5D-165D-BA92-971D6F6F962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866851-45CC-D92A-EF66-98B2879964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16494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25ED0-ED89-60B6-A1E5-FF311BA98D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C32DFE-BBB2-86EC-2FA5-89152DF4A5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AA2377-8F87-9D5E-2F05-04F73197346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1D4170-4526-6E50-2AB5-B05C8D1D7B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98551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D33043-A17D-F99D-E16E-3EDF57FEE2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1001E8-4A8C-00B6-B44F-50D66855BA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311AEB-8F7F-F50A-25A9-67A4F7AD8C9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DBB6AF-022E-C6B2-9511-233AEEF092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71272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EFA67-8688-9ECA-40C6-5D1910D7DE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1877E5-3AEE-751A-219D-40183EFD7E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000DF0-6BD8-B787-1A19-77F233DF9A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BD3D26-8BB6-5724-4A79-3A2F7EF556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41610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AFAE6E-5D0A-8C88-0EBC-B76DB0A010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61B8F7-360E-675C-AFEE-70D44D4B7A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BB32CD-84F2-0FA8-E0D4-FC288F0DAA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E60F87-D618-53BD-A799-F368012E20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1817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495AC-4A12-00E4-38E5-77D95BD5D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995991-71A0-5802-4FC1-6956CC1D4A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F05214-370E-BFF4-8A0F-1F3523572C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881309-82FE-98B1-BC46-BC1B261F3D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5653083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43B251-895D-7B5D-61CF-852BE489A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3AF528-8D1E-166E-8832-709CCE3377C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0F8CE63-E0D4-4139-7CED-DFBEBE2E683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C2322-54CD-FE79-B9F5-6F42658D10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91062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244A1C-466E-16F5-20D3-36E1DEF34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38CC76C-46FE-0966-6BD1-AC5034BA4F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416F7D-30B7-C528-A5DB-964ABA68CD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F77DE1-F444-E059-052D-E9C87C4CA9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0433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1BA96-D88E-A597-76E3-AF1396D287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FB15E6-CE9F-EE04-975A-45CF0FE36B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ECDBED-5EB9-C612-F2A0-EB3BEEDE04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53CD9A-1937-1646-6A59-FD66D853B5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741447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A91109-230D-AE39-ADD4-89EF050774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FF0CDEA-D140-58FA-C6F4-D4D3DB1DE6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382802E-BBED-1330-BD73-F177AD419F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94EBB-0E63-A058-8895-D5CCF681E0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84164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DACE0B-266E-F4D3-CD8C-97D12AD5FD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4EB7AC-A5BF-5C5B-6798-9924F942B8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1AD301-6ADB-D9D2-1583-4F1B246EEE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 rtl="0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253C84-05B1-E56F-A9D1-A3BB3271E0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2279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53670-4CEB-E2E7-9E30-D2E1595E5B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DAEB77-BC74-DC2D-A7F2-14389919A5C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AA5180A-D633-60E8-11CF-7FC70081059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E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D7B21-36F2-23EF-38AD-5BB5BCF9AF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23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4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3679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46917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21595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4/3/25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5" r:id="rId13"/>
    <p:sldLayoutId id="2147483666" r:id="rId14"/>
    <p:sldLayoutId id="2147483667" r:id="rId15"/>
    <p:sldLayoutId id="2147483668" r:id="rId16"/>
    <p:sldLayoutId id="214748367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1.png"/><Relationship Id="rId5" Type="http://schemas.openxmlformats.org/officeDocument/2006/relationships/image" Target="../media/image40.sv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168C843E-8B27-50E0-7698-9C8142FB1997}"/>
              </a:ext>
            </a:extLst>
          </p:cNvPr>
          <p:cNvSpPr/>
          <p:nvPr/>
        </p:nvSpPr>
        <p:spPr>
          <a:xfrm>
            <a:off x="6211888" y="-720725"/>
            <a:ext cx="7624762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338" name="TextBox 29">
            <a:extLst>
              <a:ext uri="{FF2B5EF4-FFF2-40B4-BE49-F238E27FC236}">
                <a16:creationId xmlns:a16="http://schemas.microsoft.com/office/drawing/2014/main" id="{2F955308-7F19-C6DE-E3D0-50A3F4151F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588" y="3794125"/>
            <a:ext cx="52165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Prepared by 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latin typeface="Alexandria" pitchFamily="2" charset="-78"/>
                <a:cs typeface="Alexandria" pitchFamily="2" charset="-78"/>
              </a:rPr>
              <a:t>Dr. Mohamed Hussein</a:t>
            </a:r>
          </a:p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b="1" dirty="0">
                <a:latin typeface="Alexandria" pitchFamily="2" charset="-78"/>
                <a:cs typeface="Alexandria" pitchFamily="2" charset="-78"/>
              </a:rPr>
              <a:t>Assistant Professor of Accounting </a:t>
            </a:r>
          </a:p>
        </p:txBody>
      </p:sp>
      <p:sp>
        <p:nvSpPr>
          <p:cNvPr id="14339" name="TextBox 30">
            <a:extLst>
              <a:ext uri="{FF2B5EF4-FFF2-40B4-BE49-F238E27FC236}">
                <a16:creationId xmlns:a16="http://schemas.microsoft.com/office/drawing/2014/main" id="{2079E1AD-DE4E-7DA5-C33D-D0C9E594EC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63" y="2259013"/>
            <a:ext cx="49545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44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5A455A60-4A7E-BDEE-0629-49CC8F40E34F}"/>
              </a:ext>
            </a:extLst>
          </p:cNvPr>
          <p:cNvSpPr/>
          <p:nvPr/>
        </p:nvSpPr>
        <p:spPr>
          <a:xfrm>
            <a:off x="328613" y="5565775"/>
            <a:ext cx="3517900" cy="52863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4341" name="TextBox 45">
            <a:extLst>
              <a:ext uri="{FF2B5EF4-FFF2-40B4-BE49-F238E27FC236}">
                <a16:creationId xmlns:a16="http://schemas.microsoft.com/office/drawing/2014/main" id="{B2D42BF5-F545-76E8-03A0-C8D4217BC5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8613" y="5103813"/>
            <a:ext cx="11636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algn="r" rtl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algn="r" defTabSz="457200" rtl="1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l" rtl="0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 u="sng" dirty="0">
                <a:latin typeface="Sakkal Majalla" panose="02000000000000000000" pitchFamily="2" charset="-78"/>
                <a:cs typeface="Calibri" panose="020F0502020204030204" pitchFamily="34" charset="0"/>
              </a:rPr>
              <a:t>MGM424</a:t>
            </a:r>
          </a:p>
        </p:txBody>
      </p:sp>
      <p:grpSp>
        <p:nvGrpSpPr>
          <p:cNvPr id="14" name="Oval 13">
            <a:extLst>
              <a:ext uri="{FF2B5EF4-FFF2-40B4-BE49-F238E27FC236}">
                <a16:creationId xmlns:a16="http://schemas.microsoft.com/office/drawing/2014/main" id="{C6E0D08D-60C8-5147-5CAB-2BC189BB00F5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-330200"/>
            <a:ext cx="7353300" cy="7429500"/>
            <a:chOff x="3952" y="-208"/>
            <a:chExt cx="4632" cy="4680"/>
          </a:xfrm>
        </p:grpSpPr>
        <p:pic>
          <p:nvPicPr>
            <p:cNvPr id="14342" name="Oval 13">
              <a:extLst>
                <a:ext uri="{FF2B5EF4-FFF2-40B4-BE49-F238E27FC236}">
                  <a16:creationId xmlns:a16="http://schemas.microsoft.com/office/drawing/2014/main" id="{B07F38F0-C532-09D7-36F0-7D3966127F5E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2" y="-208"/>
              <a:ext cx="4632" cy="4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3" name="Text Box 7">
              <a:extLst>
                <a:ext uri="{FF2B5EF4-FFF2-40B4-BE49-F238E27FC236}">
                  <a16:creationId xmlns:a16="http://schemas.microsoft.com/office/drawing/2014/main" id="{B0E6583F-B673-B25D-0C20-A6AA427BA5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38" y="482"/>
              <a:ext cx="3261" cy="3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en-US" altLang="en-US">
                <a:solidFill>
                  <a:srgbClr val="FFFFFF"/>
                </a:solidFill>
              </a:endParaRPr>
            </a:p>
          </p:txBody>
        </p:sp>
      </p:grpSp>
      <p:pic>
        <p:nvPicPr>
          <p:cNvPr id="14345" name="Graphic 21">
            <a:extLst>
              <a:ext uri="{FF2B5EF4-FFF2-40B4-BE49-F238E27FC236}">
                <a16:creationId xmlns:a16="http://schemas.microsoft.com/office/drawing/2014/main" id="{AF3F0665-C794-453A-3516-C37BF3846D3B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6" b="25429"/>
          <a:stretch>
            <a:fillRect/>
          </a:stretch>
        </p:blipFill>
        <p:spPr bwMode="auto">
          <a:xfrm>
            <a:off x="195263" y="269875"/>
            <a:ext cx="2954337" cy="137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3544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46907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3200" b="1" dirty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Financial Management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095998" y="4918682"/>
            <a:ext cx="54099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MGM424 Capital Structure and Leverage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925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Mohamed Hussein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3914" y="1337368"/>
            <a:ext cx="6244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Capital Structure and Leverage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D5266-CE76-E03B-54C6-9499DC973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5513BD7-BBEF-1701-4582-9807E317CA5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61DBFA90-2950-74B2-D3BC-400F6189540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ED8907F2-7E1D-3A1A-4D47-E188F3333211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9FE4A4F-6574-2031-12C8-D47C0E2052A2}"/>
              </a:ext>
            </a:extLst>
          </p:cNvPr>
          <p:cNvSpPr txBox="1"/>
          <p:nvPr/>
        </p:nvSpPr>
        <p:spPr>
          <a:xfrm>
            <a:off x="4628033" y="1635533"/>
            <a:ext cx="5343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Capital Structure and Leverage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ED073262-B6F7-2E1F-D850-DCE9C069D8F4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E471DA-E283-6CD2-EECB-E5F51F2517BC}"/>
              </a:ext>
            </a:extLst>
          </p:cNvPr>
          <p:cNvSpPr txBox="1"/>
          <p:nvPr/>
        </p:nvSpPr>
        <p:spPr>
          <a:xfrm>
            <a:off x="3524480" y="2721837"/>
            <a:ext cx="6703737" cy="2161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300" b="1" dirty="0">
                <a:cs typeface="Alexandria" charset="0"/>
              </a:rPr>
              <a:t>Defining Capital Structure (Book vs. Market vs. Target Weights)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300" b="1" dirty="0">
                <a:cs typeface="Alexandria" charset="0"/>
              </a:rPr>
              <a:t>Optimal Capital Structure &amp; Changes Over Time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300" b="1" dirty="0">
                <a:cs typeface="Alexandria" charset="0"/>
              </a:rPr>
              <a:t>Business vs. Financial Risk &amp; Operating Leverage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9C79583-C1D0-0BE9-B053-FDF9B1F57BF0}"/>
              </a:ext>
            </a:extLst>
          </p:cNvPr>
          <p:cNvSpPr/>
          <p:nvPr/>
        </p:nvSpPr>
        <p:spPr>
          <a:xfrm>
            <a:off x="3386537" y="1391832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4EC0806-54A9-443F-A2E6-3B176152DB9A}"/>
              </a:ext>
            </a:extLst>
          </p:cNvPr>
          <p:cNvSpPr txBox="1"/>
          <p:nvPr/>
        </p:nvSpPr>
        <p:spPr>
          <a:xfrm>
            <a:off x="3437433" y="1386375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7633BD-65AC-F2F3-FBE0-4C1CBA266CB3}"/>
              </a:ext>
            </a:extLst>
          </p:cNvPr>
          <p:cNvSpPr txBox="1"/>
          <p:nvPr/>
        </p:nvSpPr>
        <p:spPr>
          <a:xfrm>
            <a:off x="3473752" y="1656704"/>
            <a:ext cx="91692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E005B-D4AA-AF2B-D21E-7962B753D8F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054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9" y="1231790"/>
            <a:ext cx="11151387" cy="53879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92091" y="577497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Capital Structure – Core Concepts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47491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51549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77131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52863" y="1619104"/>
            <a:ext cx="81087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FF0000"/>
                </a:solidFill>
              </a:rPr>
              <a:t>What Is Capital Structure?</a:t>
            </a:r>
            <a:br>
              <a:rPr lang="en-US" sz="2400" dirty="0"/>
            </a:br>
            <a:r>
              <a:rPr lang="en-US" sz="2400" b="1" dirty="0">
                <a:solidFill>
                  <a:srgbClr val="F58221"/>
                </a:solidFill>
              </a:rPr>
              <a:t>Definition of Capital Structure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Capital structure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refers to the way a firm finances its overall operations and growth by using different sources of funds. The most common sources are </a:t>
            </a:r>
            <a:r>
              <a:rPr lang="en-US" sz="2400" b="1" dirty="0">
                <a:solidFill>
                  <a:srgbClr val="00AEEF"/>
                </a:solidFill>
              </a:rPr>
              <a:t>debt</a:t>
            </a:r>
            <a:r>
              <a:rPr lang="en-US" sz="2400" dirty="0"/>
              <a:t> and </a:t>
            </a:r>
            <a:r>
              <a:rPr lang="en-US" sz="2400" b="1" dirty="0">
                <a:solidFill>
                  <a:srgbClr val="00AEEF"/>
                </a:solidFill>
              </a:rPr>
              <a:t>equity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This blend of debt and equity is </a:t>
            </a:r>
            <a:r>
              <a:rPr lang="en-US" sz="2400" b="1" dirty="0">
                <a:solidFill>
                  <a:srgbClr val="00AEEF"/>
                </a:solidFill>
              </a:rPr>
              <a:t>long term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nature—meaning the firm expects to rely on these funds over many years rather than only for short-term needs.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By choosing a particular capital structure, the firm decides how much of its financing comes from creditors (through loans and bonds) versus how much comes from owners (through issuing common or preferred stock).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&#10;&#10;AI-generated content may be incorrect.">
            <a:extLst>
              <a:ext uri="{FF2B5EF4-FFF2-40B4-BE49-F238E27FC236}">
                <a16:creationId xmlns:a16="http://schemas.microsoft.com/office/drawing/2014/main" id="{059C0C0A-5DD7-6FE8-78EA-277672BBF1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1567" y="1619104"/>
            <a:ext cx="2733407" cy="4822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2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885095-3ED9-3808-ACF3-4BDC20865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709EDAA-9787-30A7-2C88-C300B71B1CAE}"/>
              </a:ext>
            </a:extLst>
          </p:cNvPr>
          <p:cNvSpPr/>
          <p:nvPr/>
        </p:nvSpPr>
        <p:spPr>
          <a:xfrm>
            <a:off x="637014" y="1196056"/>
            <a:ext cx="11184402" cy="54168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1C30DF-9743-CB5F-7CB2-04AC58B51159}"/>
              </a:ext>
            </a:extLst>
          </p:cNvPr>
          <p:cNvSpPr txBox="1"/>
          <p:nvPr/>
        </p:nvSpPr>
        <p:spPr>
          <a:xfrm>
            <a:off x="2516041" y="673786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Capital Structure – Core Concepts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1F943E3-FFD6-C1DD-CE89-7E6D1F5DE032}"/>
              </a:ext>
            </a:extLst>
          </p:cNvPr>
          <p:cNvSpPr/>
          <p:nvPr/>
        </p:nvSpPr>
        <p:spPr>
          <a:xfrm>
            <a:off x="942308" y="61305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F6E3471-2736-DFA1-EE7B-0FBDC2DEC64E}"/>
              </a:ext>
            </a:extLst>
          </p:cNvPr>
          <p:cNvSpPr txBox="1"/>
          <p:nvPr/>
        </p:nvSpPr>
        <p:spPr>
          <a:xfrm>
            <a:off x="1111584" y="65363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28EE28-4A7E-D05E-9C9E-7E5E9A404EAA}"/>
              </a:ext>
            </a:extLst>
          </p:cNvPr>
          <p:cNvSpPr txBox="1"/>
          <p:nvPr/>
        </p:nvSpPr>
        <p:spPr>
          <a:xfrm>
            <a:off x="1214179" y="90944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1A0B1A3-2912-D1C1-A667-9C743D09331F}"/>
              </a:ext>
            </a:extLst>
          </p:cNvPr>
          <p:cNvSpPr txBox="1"/>
          <p:nvPr/>
        </p:nvSpPr>
        <p:spPr>
          <a:xfrm>
            <a:off x="637014" y="1719276"/>
            <a:ext cx="868986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58221"/>
                </a:solidFill>
              </a:rPr>
              <a:t>Elements of Capital Structure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Although </a:t>
            </a:r>
            <a:r>
              <a:rPr lang="en-US" sz="2400" b="1" dirty="0">
                <a:solidFill>
                  <a:srgbClr val="00AEEF"/>
                </a:solidFill>
              </a:rPr>
              <a:t>long-term debt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(like bonds and notes payable) and </a:t>
            </a:r>
            <a:r>
              <a:rPr lang="en-US" sz="2400" b="1" dirty="0">
                <a:solidFill>
                  <a:srgbClr val="00AEEF"/>
                </a:solidFill>
              </a:rPr>
              <a:t>equity</a:t>
            </a:r>
            <a:r>
              <a:rPr lang="en-US" sz="2400" dirty="0"/>
              <a:t> (common and preferred stock) form the core of a company’s capital structure, the line can blur for short-term obligations. Sometimes, firms treat certain </a:t>
            </a:r>
            <a:r>
              <a:rPr lang="en-US" sz="2400" b="1" dirty="0">
                <a:solidFill>
                  <a:srgbClr val="00AEEF"/>
                </a:solidFill>
              </a:rPr>
              <a:t>short-term debt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as part of their long-term financing strategy—for example, a revolving credit facility that continually renews.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Preferred stock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is often seen as a hybrid financing instrument. It has characteristics of both debt (it pays a fixed dividend) and equity (it typically does not confer voting rights).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Common equity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represents ownership in the firm. Shareholders who hold common stock have voting rights and share in the company’s profits (via dividends or capital gains).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F8F2D1D-D94D-B774-1C78-B0799ADA81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alance scale with different symbols&#10;&#10;AI-generated content may be incorrect.">
            <a:extLst>
              <a:ext uri="{FF2B5EF4-FFF2-40B4-BE49-F238E27FC236}">
                <a16:creationId xmlns:a16="http://schemas.microsoft.com/office/drawing/2014/main" id="{5F101831-9E77-D340-C122-9C079A2AA2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880" y="1831587"/>
            <a:ext cx="2323713" cy="4669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73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C11BEE-0BDE-EFE8-7ADB-2E67547264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D8826F-87B7-BB1F-A2F4-3783984FC995}"/>
              </a:ext>
            </a:extLst>
          </p:cNvPr>
          <p:cNvSpPr/>
          <p:nvPr/>
        </p:nvSpPr>
        <p:spPr>
          <a:xfrm>
            <a:off x="617279" y="1573668"/>
            <a:ext cx="11366712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4B79A7-1A93-B41E-778C-394ABD8940DD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Capital Structure – Core Concepts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AC168B-BC36-2C1C-5AFB-199895C0B476}"/>
              </a:ext>
            </a:extLst>
          </p:cNvPr>
          <p:cNvSpPr/>
          <p:nvPr/>
        </p:nvSpPr>
        <p:spPr>
          <a:xfrm>
            <a:off x="942308" y="935396"/>
            <a:ext cx="1404457" cy="106180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21BE9C-92B9-216E-3CAB-2ACBC424C3F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EAB808-6569-7085-66CE-9C3BC685C4F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24E7FDA-C580-D8F0-6335-581F0E5D9A54}"/>
              </a:ext>
            </a:extLst>
          </p:cNvPr>
          <p:cNvSpPr txBox="1"/>
          <p:nvPr/>
        </p:nvSpPr>
        <p:spPr>
          <a:xfrm>
            <a:off x="617279" y="1905109"/>
            <a:ext cx="897405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58221"/>
                </a:solidFill>
              </a:rPr>
              <a:t>Significance for the Firm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Risk Profile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Different mixes of debt and equity carry different levels of risk. A firm with high debt levels must make regular interest (and principal) payments, increasing the risk of </a:t>
            </a:r>
            <a:r>
              <a:rPr lang="en-US" sz="2400" b="1" dirty="0">
                <a:solidFill>
                  <a:srgbClr val="00AEEF"/>
                </a:solidFill>
              </a:rPr>
              <a:t>financial distress</a:t>
            </a:r>
            <a:r>
              <a:rPr lang="en-US" sz="2400" dirty="0"/>
              <a:t> if earnings fluctuate.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Cost of Capital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 firm’s </a:t>
            </a:r>
            <a:r>
              <a:rPr lang="en-US" sz="2400" b="1" dirty="0">
                <a:solidFill>
                  <a:srgbClr val="00AEEF"/>
                </a:solidFill>
              </a:rPr>
              <a:t>weighted average cost of capital (WACC)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depends on the proportion of debt versus equity. The “right” blend of debt and equity can lower the firm’s WACC and </a:t>
            </a:r>
            <a:r>
              <a:rPr lang="en-US" sz="2400" b="1" dirty="0">
                <a:solidFill>
                  <a:srgbClr val="00AEEF"/>
                </a:solidFill>
              </a:rPr>
              <a:t>maximize its value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Shareholder Returns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the firm funds more with debt, </a:t>
            </a:r>
            <a:r>
              <a:rPr lang="en-US" sz="2400" b="1" dirty="0">
                <a:solidFill>
                  <a:srgbClr val="00AEEF"/>
                </a:solidFill>
              </a:rPr>
              <a:t>earnings per share (EPS)</a:t>
            </a:r>
            <a:r>
              <a:rPr lang="en-US" sz="2400" dirty="0"/>
              <a:t> may rise in good times because fewer shares are outstanding, and the cost of debt might be lower than the implied cost of issuing new equity.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2383DAF-9F61-CD06-9BE4-BAEB3A20B12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building&#10;&#10;AI-generated content may be incorrect.">
            <a:extLst>
              <a:ext uri="{FF2B5EF4-FFF2-40B4-BE49-F238E27FC236}">
                <a16:creationId xmlns:a16="http://schemas.microsoft.com/office/drawing/2014/main" id="{E311C815-D272-CAF3-9B3D-2ADC29871B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7850" y="2292395"/>
            <a:ext cx="2362200" cy="429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77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E4F00-6B71-0AB2-8B50-32E6576BA0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D5432F-D966-ED1F-830A-9AEC0408FAC7}"/>
              </a:ext>
            </a:extLst>
          </p:cNvPr>
          <p:cNvSpPr/>
          <p:nvPr/>
        </p:nvSpPr>
        <p:spPr>
          <a:xfrm>
            <a:off x="617279" y="1685494"/>
            <a:ext cx="11151387" cy="48067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244C9E-CA0A-D630-F33F-818C666327BD}"/>
              </a:ext>
            </a:extLst>
          </p:cNvPr>
          <p:cNvSpPr txBox="1"/>
          <p:nvPr/>
        </p:nvSpPr>
        <p:spPr>
          <a:xfrm>
            <a:off x="2451033" y="995176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37D353-B5B9-FF5E-F040-87E7402DE43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9838C8-C243-E3EA-FB6C-F441293446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E9344F-0411-A986-CBE2-0D052EF632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5B4130-6243-6AEB-7C04-D16CA46737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diagram&#10;&#10;AI-generated content may be incorrect.">
            <a:extLst>
              <a:ext uri="{FF2B5EF4-FFF2-40B4-BE49-F238E27FC236}">
                <a16:creationId xmlns:a16="http://schemas.microsoft.com/office/drawing/2014/main" id="{335BBEB1-FAE0-34D3-D0DC-2BD9E00033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160" y="1926368"/>
            <a:ext cx="9065623" cy="4324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087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32DD40-5688-AA02-7B40-AE6A23B8C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480942-6A5A-ED7E-2571-26A03A1F862A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E68EC6-E896-B8F5-1DCD-8A4A24010F8B}"/>
              </a:ext>
            </a:extLst>
          </p:cNvPr>
          <p:cNvSpPr txBox="1"/>
          <p:nvPr/>
        </p:nvSpPr>
        <p:spPr>
          <a:xfrm>
            <a:off x="2451033" y="995176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1D333A-0935-6AFF-104F-3913695DDF5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423E78-3A09-B33E-5188-962C8B0884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6FA86FA-E934-92C5-7F73-F593022556A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C26963-EFAA-CE6E-6AFC-F5D06B11A35F}"/>
              </a:ext>
            </a:extLst>
          </p:cNvPr>
          <p:cNvSpPr txBox="1"/>
          <p:nvPr/>
        </p:nvSpPr>
        <p:spPr>
          <a:xfrm>
            <a:off x="872597" y="2095405"/>
            <a:ext cx="107021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Measuring Capital Structure Components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1.Book Weights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Book values are taken straight from the accounting statements “Shareholders’ Equity,” and obligations shown in the liabilities section.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Usage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Book weights can offer an historical or accounting-focused snapshot of the firm’s capital structure. They are simple to calculate since they come from standard financial statements.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Limitations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Book values may not capture a company’s current economic reality because they are based on original costs minus depreciation or reflect past financing decisions. 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49BFE8-42C1-AB2A-02E2-BA35659E809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2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3138B0-A738-59D8-B5FD-E6127E5BE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7393D8-3DC5-8DFB-8851-966B1F8319AE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27E559-269B-5C70-43F8-2E8B6BCCA498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2ACC64-8EB2-DE3F-B96E-DA55CE09476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C3D8A9-A5B4-DC60-E9EF-609DD60A162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FFE983-F052-15D3-08D2-F25DE379185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53CC1C-F9CD-88C0-BC5B-50A4F6372724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Measuring Capital Structure Components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2.Market Weights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Market weights look at the current </a:t>
            </a:r>
            <a:r>
              <a:rPr lang="en-US" sz="2400" b="1" dirty="0">
                <a:solidFill>
                  <a:srgbClr val="00AEEF"/>
                </a:solidFill>
              </a:rPr>
              <a:t>market price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for both the firm’s debt (what investors would pay for the bonds or loans if traded) and its equity (stock price multiplied by the total number of shares outstanding).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Rationale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Because these values reflect </a:t>
            </a:r>
            <a:r>
              <a:rPr lang="en-US" sz="2400" b="1" dirty="0">
                <a:solidFill>
                  <a:srgbClr val="00AEEF"/>
                </a:solidFill>
              </a:rPr>
              <a:t>real-time investor sentiment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prevailing market conditions, market weights often provide a more accurate picture of how the firm’s financing is actually viewed by the market.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Importance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Many financial decisions (such as estimating the </a:t>
            </a:r>
            <a:r>
              <a:rPr lang="en-US" sz="2400" b="1" dirty="0">
                <a:solidFill>
                  <a:srgbClr val="00AEEF"/>
                </a:solidFill>
              </a:rPr>
              <a:t>cost of capital</a:t>
            </a:r>
            <a:r>
              <a:rPr lang="en-US" sz="2400" dirty="0"/>
              <a:t>) rely on these market values. Investors and analysts typically use </a:t>
            </a:r>
            <a:r>
              <a:rPr lang="en-US" sz="2400" b="1" dirty="0">
                <a:solidFill>
                  <a:srgbClr val="00AEEF"/>
                </a:solidFill>
              </a:rPr>
              <a:t>market-based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calculations to gauge the firm’s present capital structure.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058F00-52C3-B901-59F4-98D22DA08E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0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4909A1-255F-2403-270F-B35A58487F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BDBAA0A-629D-C299-F5CF-5BB17EE6BBAD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0A31B83-5D62-90E4-C81A-7513B9C784DE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7599F2-C622-CF22-FE7E-2D506CB2ADD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6B5E86-4211-4EC4-EC5A-ECE9D0E4400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F71171B-E730-2091-0C95-F053645C6FE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98A121-8CE5-34BC-F914-BE0A9DBDD720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Measuring Capital Structure Components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3.Target Weights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</a:t>
            </a:r>
            <a:r>
              <a:rPr lang="en-US" sz="2400" dirty="0"/>
              <a:t> A firm’s </a:t>
            </a:r>
            <a:r>
              <a:rPr lang="en-US" sz="2400" b="1" dirty="0">
                <a:solidFill>
                  <a:srgbClr val="00AEEF"/>
                </a:solidFill>
              </a:rPr>
              <a:t>desired</a:t>
            </a:r>
            <a:r>
              <a:rPr lang="en-US" sz="2400" dirty="0">
                <a:solidFill>
                  <a:srgbClr val="00AEEF"/>
                </a:solidFill>
              </a:rPr>
              <a:t> or </a:t>
            </a:r>
            <a:r>
              <a:rPr lang="en-US" sz="2400" b="1" dirty="0">
                <a:solidFill>
                  <a:srgbClr val="00AEEF"/>
                </a:solidFill>
              </a:rPr>
              <a:t>optimal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debt-to-equity mix. Management sets this based on strategic considerations: the firm’s risk tolerance, industry norms, credit rating goals, and long-term growth objectives.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Function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Serves as a </a:t>
            </a:r>
            <a:r>
              <a:rPr lang="en-US" sz="2400" b="1" dirty="0">
                <a:solidFill>
                  <a:srgbClr val="00AEEF"/>
                </a:solidFill>
              </a:rPr>
              <a:t>guiding benchmark</a:t>
            </a:r>
            <a:r>
              <a:rPr lang="en-US" sz="2400" dirty="0">
                <a:solidFill>
                  <a:srgbClr val="00AEEF"/>
                </a:solidFill>
              </a:rPr>
              <a:t>. </a:t>
            </a:r>
            <a:r>
              <a:rPr lang="en-US" sz="2400" dirty="0"/>
              <a:t>When a firm’s actual structure drifts away from the target—due to market fluctuations or new financing—the firm might issue or retire debt or equity to realign with the goal.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Dynamic Nature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Target weights can change over time in response to shifts in the firm’s operating environment, interest rates, or broader economic factors.</a:t>
            </a:r>
          </a:p>
          <a:p>
            <a:pPr>
              <a:buNone/>
            </a:pP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912AF7-ED2C-11C3-1910-E515FE3E48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83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E51E9-E881-1772-9126-196A74DB3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AEF7EA-1200-78C6-5B0C-BB6113AACDE6}"/>
              </a:ext>
            </a:extLst>
          </p:cNvPr>
          <p:cNvSpPr/>
          <p:nvPr/>
        </p:nvSpPr>
        <p:spPr>
          <a:xfrm>
            <a:off x="617280" y="1231789"/>
            <a:ext cx="11151387" cy="53071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5B6ACD1-DD67-B12A-EBEC-00165ABE998C}"/>
              </a:ext>
            </a:extLst>
          </p:cNvPr>
          <p:cNvSpPr txBox="1"/>
          <p:nvPr/>
        </p:nvSpPr>
        <p:spPr>
          <a:xfrm>
            <a:off x="2516041" y="596907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ACCAF8-6886-A987-6D03-C9AC813A8088}"/>
              </a:ext>
            </a:extLst>
          </p:cNvPr>
          <p:cNvSpPr/>
          <p:nvPr/>
        </p:nvSpPr>
        <p:spPr>
          <a:xfrm>
            <a:off x="942308" y="44860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A2ACEE-FBE2-D012-891E-005818CE9A43}"/>
              </a:ext>
            </a:extLst>
          </p:cNvPr>
          <p:cNvSpPr txBox="1"/>
          <p:nvPr/>
        </p:nvSpPr>
        <p:spPr>
          <a:xfrm>
            <a:off x="1111584" y="48918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95EF953-C82C-70AB-1614-D9AA3163DE82}"/>
              </a:ext>
            </a:extLst>
          </p:cNvPr>
          <p:cNvSpPr txBox="1"/>
          <p:nvPr/>
        </p:nvSpPr>
        <p:spPr>
          <a:xfrm>
            <a:off x="1214179" y="74500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730C79C-EC5D-46A6-B7A0-E399416BA4CC}"/>
              </a:ext>
            </a:extLst>
          </p:cNvPr>
          <p:cNvSpPr txBox="1"/>
          <p:nvPr/>
        </p:nvSpPr>
        <p:spPr>
          <a:xfrm>
            <a:off x="841911" y="1539140"/>
            <a:ext cx="1070212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Measuring Capital Structure Components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Key Insight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0000"/>
                </a:solidFill>
              </a:rPr>
              <a:t>Why Focus on Market &amp; Target Weights?</a:t>
            </a:r>
            <a:endParaRPr lang="en-US" sz="2400" dirty="0">
              <a:solidFill>
                <a:srgbClr val="FF0000"/>
              </a:solidFill>
            </a:endParaRPr>
          </a:p>
          <a:p>
            <a:pPr marL="1143000" lvl="2" indent="-22860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Market Weights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Provide the most relevant, up-to-date valuation of each financing component, which is crucial for accurate calculations of the </a:t>
            </a:r>
            <a:r>
              <a:rPr lang="en-US" sz="2400" b="1" dirty="0">
                <a:solidFill>
                  <a:srgbClr val="00AEEF"/>
                </a:solidFill>
              </a:rPr>
              <a:t>weighted average cost of capital (WACC)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1143000" lvl="2" indent="-22860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Target Weights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Reflect the </a:t>
            </a:r>
            <a:r>
              <a:rPr lang="en-US" sz="2400" b="1" dirty="0">
                <a:solidFill>
                  <a:srgbClr val="00AEEF"/>
                </a:solidFill>
              </a:rPr>
              <a:t>long-term strategic choice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about how much debt vs. equity the firm wants to hold. Achieving and maintaining this target generally helps </a:t>
            </a:r>
            <a:r>
              <a:rPr lang="en-US" sz="2400" b="1" dirty="0">
                <a:solidFill>
                  <a:srgbClr val="00AEEF"/>
                </a:solidFill>
              </a:rPr>
              <a:t>minimize WACC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</a:t>
            </a:r>
            <a:r>
              <a:rPr lang="en-US" sz="2400" b="1" dirty="0">
                <a:solidFill>
                  <a:srgbClr val="00AEEF"/>
                </a:solidFill>
              </a:rPr>
              <a:t>maximize the firm’s value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over the long run.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Managers watch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b="1" dirty="0">
                <a:solidFill>
                  <a:srgbClr val="00AEEF"/>
                </a:solidFill>
              </a:rPr>
              <a:t>market-based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metrics but also make </a:t>
            </a:r>
            <a:r>
              <a:rPr lang="en-US" sz="2400" b="1" dirty="0">
                <a:solidFill>
                  <a:srgbClr val="00AEEF"/>
                </a:solidFill>
              </a:rPr>
              <a:t>deliberate decisions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to move toward </a:t>
            </a:r>
            <a:r>
              <a:rPr lang="en-US" sz="2400" b="1" dirty="0">
                <a:solidFill>
                  <a:srgbClr val="00AEEF"/>
                </a:solidFill>
              </a:rPr>
              <a:t>target</a:t>
            </a:r>
            <a:r>
              <a:rPr lang="en-US" sz="2400" dirty="0"/>
              <a:t> weights, ensuring that financing remains aligned with the firm’s risk and return preferences.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17D307-9281-50BF-33D2-BDC101FD6F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9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0996F-376B-DED7-8C33-F5FA30C08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ED048F3-0B2F-B347-4CFC-E9DAE6BB6081}"/>
              </a:ext>
            </a:extLst>
          </p:cNvPr>
          <p:cNvSpPr/>
          <p:nvPr/>
        </p:nvSpPr>
        <p:spPr>
          <a:xfrm>
            <a:off x="617279" y="1272688"/>
            <a:ext cx="11151387" cy="52327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ED4D97-8CEF-71FF-2399-4050829E3805}"/>
              </a:ext>
            </a:extLst>
          </p:cNvPr>
          <p:cNvSpPr txBox="1"/>
          <p:nvPr/>
        </p:nvSpPr>
        <p:spPr>
          <a:xfrm>
            <a:off x="2516041" y="653545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Book vs. Market vs. Target Weights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E2CDB4-C2A8-9A5F-556A-3075E2950A95}"/>
              </a:ext>
            </a:extLst>
          </p:cNvPr>
          <p:cNvSpPr/>
          <p:nvPr/>
        </p:nvSpPr>
        <p:spPr>
          <a:xfrm>
            <a:off x="942308" y="4781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3EEAEB9-5158-19F8-11F7-603DDFCEDE25}"/>
              </a:ext>
            </a:extLst>
          </p:cNvPr>
          <p:cNvSpPr txBox="1"/>
          <p:nvPr/>
        </p:nvSpPr>
        <p:spPr>
          <a:xfrm>
            <a:off x="1111584" y="5187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D30508-A146-F2E4-EB2F-8DB8ADC74AF1}"/>
              </a:ext>
            </a:extLst>
          </p:cNvPr>
          <p:cNvSpPr txBox="1"/>
          <p:nvPr/>
        </p:nvSpPr>
        <p:spPr>
          <a:xfrm>
            <a:off x="1214179" y="7745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BED05A5-FDCE-2B2C-B549-08619368F358}"/>
              </a:ext>
            </a:extLst>
          </p:cNvPr>
          <p:cNvSpPr txBox="1"/>
          <p:nvPr/>
        </p:nvSpPr>
        <p:spPr>
          <a:xfrm>
            <a:off x="3315381" y="1424958"/>
            <a:ext cx="5394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b="1" dirty="0"/>
              <a:t>Why This Matters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6FD46B-2ACB-1916-2A56-DA937E766D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diagram&#10;&#10;AI-generated content may be incorrect.">
            <a:extLst>
              <a:ext uri="{FF2B5EF4-FFF2-40B4-BE49-F238E27FC236}">
                <a16:creationId xmlns:a16="http://schemas.microsoft.com/office/drawing/2014/main" id="{A75B1DB5-A294-D700-2EC3-C5D2A4D043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584" y="1796466"/>
            <a:ext cx="10242216" cy="45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963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DF59F8-9302-6990-B191-C1079BC1A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AE7615C-B70B-A6DE-3DC1-38891E4FCBCE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618C31-9B8B-E2F9-C248-A48A0F138281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Why Capital Structure Matters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770E3E-2294-079F-7E79-8B0AAB381B9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70A6B9-CCF8-567C-079A-7BED7602C9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B93D8B7-AD52-1DCB-6581-32BD06C0FA07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DC1F25F-888A-B018-6B3D-604C79F23903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Capital Structure and Firm Value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Capital Structure’s Impact on WACC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The firm’s </a:t>
            </a:r>
            <a:r>
              <a:rPr lang="en-US" sz="2400" b="1" dirty="0">
                <a:solidFill>
                  <a:srgbClr val="00AEEF"/>
                </a:solidFill>
              </a:rPr>
              <a:t>weighted average cost of capital (WACC)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is a blend of the cost of debt and the cost of equity, each weighted by how much of the firm’s capital is financed by that source.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Debt</a:t>
            </a:r>
            <a:r>
              <a:rPr lang="en-US" sz="2400" dirty="0"/>
              <a:t> typically carries a lower cost than equity (especially after factoring in the </a:t>
            </a:r>
            <a:r>
              <a:rPr lang="en-US" sz="2400" b="1" dirty="0">
                <a:solidFill>
                  <a:srgbClr val="00AEEF"/>
                </a:solidFill>
              </a:rPr>
              <a:t>tax shield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from deductible interest). However, as debt levels grow, the cost of both debt and equity can rise due to higher perceived risk.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Consequently, the </a:t>
            </a:r>
            <a:r>
              <a:rPr lang="en-US" sz="2400" b="1" dirty="0">
                <a:solidFill>
                  <a:srgbClr val="00AEEF"/>
                </a:solidFill>
              </a:rPr>
              <a:t>mix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 debt and equity can significantly affect the firm’s overall WACC.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8AD74F-4D8A-DFBE-D279-9B111624557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17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5F667D-CF58-0C85-B87E-E00A043345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6E0CCD-BEDF-A4DD-6636-D8E2CB7F2F0E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91E7A1-081F-7BE2-B3D8-CDADB92712DF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Why Capital Structure Matters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5DAA62-674B-36F2-CA8B-FF7A379A245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DE2530-5626-90A8-96CD-0BB7D1951B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27712B-F7F2-FE35-4B44-6DF2590ED3EC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8E725AB-60B2-3E34-2375-1CFD09C35287}"/>
              </a:ext>
            </a:extLst>
          </p:cNvPr>
          <p:cNvSpPr txBox="1"/>
          <p:nvPr/>
        </p:nvSpPr>
        <p:spPr>
          <a:xfrm>
            <a:off x="872597" y="2095405"/>
            <a:ext cx="107021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/>
              <a:t>Capital Structure and Firm Value</a:t>
            </a:r>
            <a:endParaRPr lang="en-US" sz="2400" dirty="0"/>
          </a:p>
          <a:p>
            <a:r>
              <a:rPr lang="en-US" sz="2400" b="1" dirty="0">
                <a:solidFill>
                  <a:srgbClr val="F58221"/>
                </a:solidFill>
              </a:rPr>
              <a:t>2.Lower WACC → Higher Firm Value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Assuming the firm’s </a:t>
            </a:r>
            <a:r>
              <a:rPr lang="en-US" sz="2400" b="1" dirty="0">
                <a:solidFill>
                  <a:srgbClr val="00AEEF"/>
                </a:solidFill>
              </a:rPr>
              <a:t>operating income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(EBIT) stays the same, a </a:t>
            </a:r>
            <a:r>
              <a:rPr lang="en-US" sz="2400" b="1" dirty="0">
                <a:solidFill>
                  <a:srgbClr val="00AEEF"/>
                </a:solidFill>
              </a:rPr>
              <a:t>lower discount rate</a:t>
            </a:r>
            <a:r>
              <a:rPr lang="en-US" sz="2400" dirty="0"/>
              <a:t> (i.e., lower WACC) means the present value of future cash flows becomes higher.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This is a key principle in corporate finance: at a given level of expected cash flows, </a:t>
            </a:r>
            <a:r>
              <a:rPr lang="en-US" sz="2400" b="1" dirty="0">
                <a:solidFill>
                  <a:srgbClr val="00AEEF"/>
                </a:solidFill>
              </a:rPr>
              <a:t>a lower cost of capital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generally results in a </a:t>
            </a:r>
            <a:r>
              <a:rPr lang="en-US" sz="2400" b="1" dirty="0">
                <a:solidFill>
                  <a:srgbClr val="00AEEF"/>
                </a:solidFill>
              </a:rPr>
              <a:t>higher valuation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Thus, firms strive for an </a:t>
            </a:r>
            <a:r>
              <a:rPr lang="en-US" sz="2400" b="1" dirty="0">
                <a:solidFill>
                  <a:srgbClr val="00AEEF"/>
                </a:solidFill>
              </a:rPr>
              <a:t>optimal capital structure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that reduces WACC without taking on too much risk.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D909BB-5056-1987-4EFC-871E19530E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02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05FC6-3BB6-65F2-0BEF-F2A7F7D60A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7C0547-E363-7566-B96E-2FD6BD352D03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77A770-94A1-6D28-6A1F-A034A50B96E8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Why Capital Structure Matters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63FA47-363D-6C14-6B8D-13ED754856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284640-B18E-533A-832F-B9D40725B0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42800E4-E9FC-5B9C-D712-4D2675E08CDD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4C923DA-A7AE-09F6-04BE-0960C386087C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Capital Structure and Firm Value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3.Balancing Benefits and Costs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Benefits</a:t>
            </a:r>
            <a:r>
              <a:rPr lang="en-US" sz="2400" dirty="0"/>
              <a:t> of debt include tax-deductible interest (reducing the firm’s taxable income) and possibly a </a:t>
            </a:r>
            <a:r>
              <a:rPr lang="en-US" sz="2400" b="1" dirty="0">
                <a:solidFill>
                  <a:srgbClr val="00AEEF"/>
                </a:solidFill>
              </a:rPr>
              <a:t>discipline effect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on management (since fixed interest payments must be met).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Costs</a:t>
            </a:r>
            <a:r>
              <a:rPr lang="en-US" sz="2400" dirty="0"/>
              <a:t> of high leverage include the increased likelihood of </a:t>
            </a:r>
            <a:r>
              <a:rPr lang="en-US" sz="2400" b="1" dirty="0">
                <a:solidFill>
                  <a:srgbClr val="00AEEF"/>
                </a:solidFill>
              </a:rPr>
              <a:t>financial distress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</a:t>
            </a:r>
            <a:r>
              <a:rPr lang="en-US" sz="2400" b="1" dirty="0">
                <a:solidFill>
                  <a:srgbClr val="00AEEF"/>
                </a:solidFill>
              </a:rPr>
              <a:t>bankruptcy risk</a:t>
            </a:r>
            <a:r>
              <a:rPr lang="en-US" sz="2400" dirty="0">
                <a:solidFill>
                  <a:srgbClr val="00AEEF"/>
                </a:solidFill>
              </a:rPr>
              <a:t>, </a:t>
            </a:r>
            <a:r>
              <a:rPr lang="en-US" sz="2400" dirty="0"/>
              <a:t>which can lead to higher borrowing costs, weaker credit ratings, and more volatile stock prices.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The </a:t>
            </a:r>
            <a:r>
              <a:rPr lang="en-US" sz="2400" b="1" dirty="0">
                <a:solidFill>
                  <a:srgbClr val="00AEEF"/>
                </a:solidFill>
              </a:rPr>
              <a:t>Trade-Off Theory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capital structure underscores that a firm tries to balance these </a:t>
            </a:r>
            <a:r>
              <a:rPr lang="en-US" sz="2400" b="1" dirty="0">
                <a:solidFill>
                  <a:srgbClr val="00AEEF"/>
                </a:solidFill>
              </a:rPr>
              <a:t>marginal benefits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 additional debt (tax shield) against the </a:t>
            </a:r>
            <a:r>
              <a:rPr lang="en-US" sz="2400" b="1" dirty="0">
                <a:solidFill>
                  <a:srgbClr val="00AEEF"/>
                </a:solidFill>
              </a:rPr>
              <a:t>marginal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(increased default risk).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A951FBB-A1E9-2149-8BE7-C5A99DA4D5E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713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36C46-2F3B-3868-93C8-BB869ED317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D559E1-110B-6A57-C2B8-9C62954A8385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246DB2-CE01-AC1A-2B10-277A5E5B7251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Optimal Capital Structure –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7EABFE-5F53-C840-FEE3-4542B0B7552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C1382A-940F-8266-5F48-DF7CB6E17D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E673D5-8725-D97D-1556-17D9717B9E8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5BB5EE0-5B8C-A67C-834C-F37CB554510D}"/>
              </a:ext>
            </a:extLst>
          </p:cNvPr>
          <p:cNvSpPr txBox="1"/>
          <p:nvPr/>
        </p:nvSpPr>
        <p:spPr>
          <a:xfrm>
            <a:off x="872597" y="2095405"/>
            <a:ext cx="80872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FF0000"/>
                </a:solidFill>
              </a:rPr>
              <a:t>What Is “Optimal”?</a:t>
            </a:r>
            <a:endParaRPr lang="en-US" sz="2400" dirty="0">
              <a:solidFill>
                <a:srgbClr val="FF0000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Optimal Capital Structure Concept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The “optimal” combination of debt and equity is the one that </a:t>
            </a:r>
            <a:r>
              <a:rPr lang="en-US" sz="2400" b="1" dirty="0">
                <a:solidFill>
                  <a:srgbClr val="00AEEF"/>
                </a:solidFill>
              </a:rPr>
              <a:t>lowers the Weighted Average Cost of Capital (WACC)</a:t>
            </a:r>
            <a:r>
              <a:rPr lang="en-US" sz="2400" dirty="0"/>
              <a:t> to its minimum possible level.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Rationale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By minimizing WACC, a firm maximizes the value of its future cash flows, which in turn </a:t>
            </a:r>
            <a:r>
              <a:rPr lang="en-US" sz="2400" b="1" dirty="0">
                <a:solidFill>
                  <a:srgbClr val="00AEEF"/>
                </a:solidFill>
              </a:rPr>
              <a:t>maximizes shareholder wealth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Trade-Off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This ratio strikes a balance between the </a:t>
            </a:r>
            <a:r>
              <a:rPr lang="en-US" sz="2400" b="1" dirty="0">
                <a:solidFill>
                  <a:srgbClr val="00AEEF"/>
                </a:solidFill>
              </a:rPr>
              <a:t>benefits</a:t>
            </a:r>
            <a:r>
              <a:rPr lang="en-US" sz="2400" dirty="0"/>
              <a:t> of debt (e.g., interest tax shields) and the </a:t>
            </a:r>
            <a:r>
              <a:rPr lang="en-US" sz="2400" b="1" dirty="0">
                <a:solidFill>
                  <a:srgbClr val="00AEEF"/>
                </a:solidFill>
              </a:rPr>
              <a:t>costs</a:t>
            </a:r>
            <a:r>
              <a:rPr lang="en-US" sz="2400" dirty="0"/>
              <a:t> of too much borrowing (e.g., increased default risk).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F160E4C-BA35-57AD-6791-EF269F5E665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balance scale&#10;&#10;AI-generated content may be incorrect.">
            <a:extLst>
              <a:ext uri="{FF2B5EF4-FFF2-40B4-BE49-F238E27FC236}">
                <a16:creationId xmlns:a16="http://schemas.microsoft.com/office/drawing/2014/main" id="{C9EEA3C6-FD1B-1372-931F-29D3076C76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9803" y="2645706"/>
            <a:ext cx="2677161" cy="3604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077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23DD3-8D32-B9DD-1747-D8F405829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1664E26-CB11-6648-2FB2-74805C1B0499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14AB08-C3E7-A73D-4D94-4A3591787F6A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Optimal Capital Structure –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9B3CFF-2CA0-B134-3B46-71A7E7ADCFD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F8CD847-E215-A9C6-3737-9447BB39A7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D5D90A-2D1D-A707-E1FC-C3E7B0E480C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42E10F7-0EF3-81F9-1A25-D3E6E25E13FE}"/>
              </a:ext>
            </a:extLst>
          </p:cNvPr>
          <p:cNvSpPr txBox="1"/>
          <p:nvPr/>
        </p:nvSpPr>
        <p:spPr>
          <a:xfrm>
            <a:off x="872598" y="2095405"/>
            <a:ext cx="800168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FF0000"/>
                </a:solidFill>
              </a:rPr>
              <a:t>What Is “Optimal”?</a:t>
            </a:r>
            <a:endParaRPr lang="en-US" sz="2400" dirty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2.Target Capital Structure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Long-Term Goal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Companies often establish a </a:t>
            </a:r>
            <a:r>
              <a:rPr lang="en-US" sz="2400" b="1" dirty="0">
                <a:solidFill>
                  <a:srgbClr val="00AEEF"/>
                </a:solidFill>
              </a:rPr>
              <a:t>target range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for their debt-to-equity ratio. This range reflects a </a:t>
            </a:r>
            <a:r>
              <a:rPr lang="en-US" sz="2400" b="1" dirty="0">
                <a:solidFill>
                  <a:srgbClr val="00AEEF"/>
                </a:solidFill>
              </a:rPr>
              <a:t>strategic balance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between risk tolerance, industry norms, and investors’ expectations.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Short-Term Fluctuations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Actual capital structure can vary due to market changes (e.g., shifts in stock price or interest rates), internal factors (e.g., profit/loss variations), or specific financing transactions (e.g., issuing new debt to fund a major project).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196BDCB-659F-E84F-BE46-7B8D0C4E76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uilding with a target on top of it&#10;&#10;AI-generated content may be incorrect.">
            <a:extLst>
              <a:ext uri="{FF2B5EF4-FFF2-40B4-BE49-F238E27FC236}">
                <a16:creationId xmlns:a16="http://schemas.microsoft.com/office/drawing/2014/main" id="{B7036B60-33AE-4D70-7D52-74E7A7B6C4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799" y="2609849"/>
            <a:ext cx="2887921" cy="354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24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415BB-9EEB-CF63-18FD-96365A6356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68619E-1C0E-81AC-53FD-A243D8A8714D}"/>
              </a:ext>
            </a:extLst>
          </p:cNvPr>
          <p:cNvSpPr/>
          <p:nvPr/>
        </p:nvSpPr>
        <p:spPr>
          <a:xfrm>
            <a:off x="617279" y="1180912"/>
            <a:ext cx="11151387" cy="5186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268E497-4D58-E9F3-9DBA-6A58246D6351}"/>
              </a:ext>
            </a:extLst>
          </p:cNvPr>
          <p:cNvSpPr txBox="1"/>
          <p:nvPr/>
        </p:nvSpPr>
        <p:spPr>
          <a:xfrm>
            <a:off x="2516041" y="637420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Optimal Capital Structure –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996825-93AA-F046-3A07-0EFF3C0A3141}"/>
              </a:ext>
            </a:extLst>
          </p:cNvPr>
          <p:cNvSpPr/>
          <p:nvPr/>
        </p:nvSpPr>
        <p:spPr>
          <a:xfrm>
            <a:off x="942308" y="4025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8E1B6D-FDE0-25BE-3979-D7937CAB20DB}"/>
              </a:ext>
            </a:extLst>
          </p:cNvPr>
          <p:cNvSpPr txBox="1"/>
          <p:nvPr/>
        </p:nvSpPr>
        <p:spPr>
          <a:xfrm>
            <a:off x="1111584" y="443123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E1A50F-3C12-05DE-CA9D-CACC5DB519E7}"/>
              </a:ext>
            </a:extLst>
          </p:cNvPr>
          <p:cNvSpPr txBox="1"/>
          <p:nvPr/>
        </p:nvSpPr>
        <p:spPr>
          <a:xfrm>
            <a:off x="1214179" y="6989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95F9600-C95E-5727-E64F-4347722DEE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diagram of a diagram with text&#10;&#10;AI-generated content may be incorrect.">
            <a:extLst>
              <a:ext uri="{FF2B5EF4-FFF2-40B4-BE49-F238E27FC236}">
                <a16:creationId xmlns:a16="http://schemas.microsoft.com/office/drawing/2014/main" id="{D73AA341-DF31-35EE-3AAE-AE90234FDD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041" y="1556866"/>
            <a:ext cx="7756091" cy="4598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78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384F8-CCBF-1229-2058-56F9A374F2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18B326-4703-7325-8EB7-33C4F1947DBF}"/>
              </a:ext>
            </a:extLst>
          </p:cNvPr>
          <p:cNvSpPr/>
          <p:nvPr/>
        </p:nvSpPr>
        <p:spPr>
          <a:xfrm>
            <a:off x="617279" y="1180912"/>
            <a:ext cx="11151387" cy="5186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206F3C-EDBF-EC6F-A1F4-CD43AB0347A2}"/>
              </a:ext>
            </a:extLst>
          </p:cNvPr>
          <p:cNvSpPr txBox="1"/>
          <p:nvPr/>
        </p:nvSpPr>
        <p:spPr>
          <a:xfrm>
            <a:off x="2516041" y="637420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Optimal Capital Structure –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E207284-6FB2-DFC6-5CAA-B6D42799877B}"/>
              </a:ext>
            </a:extLst>
          </p:cNvPr>
          <p:cNvSpPr/>
          <p:nvPr/>
        </p:nvSpPr>
        <p:spPr>
          <a:xfrm>
            <a:off x="942308" y="40254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ED109-6727-0EA6-3274-445380BD7B2E}"/>
              </a:ext>
            </a:extLst>
          </p:cNvPr>
          <p:cNvSpPr txBox="1"/>
          <p:nvPr/>
        </p:nvSpPr>
        <p:spPr>
          <a:xfrm>
            <a:off x="1111584" y="443123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3A375C-6313-6AD9-90C9-B668D8D9371E}"/>
              </a:ext>
            </a:extLst>
          </p:cNvPr>
          <p:cNvSpPr txBox="1"/>
          <p:nvPr/>
        </p:nvSpPr>
        <p:spPr>
          <a:xfrm>
            <a:off x="1214179" y="69893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E611796-29C2-7CE1-8A0E-1AD048B9662B}"/>
              </a:ext>
            </a:extLst>
          </p:cNvPr>
          <p:cNvSpPr txBox="1"/>
          <p:nvPr/>
        </p:nvSpPr>
        <p:spPr>
          <a:xfrm>
            <a:off x="841910" y="1568545"/>
            <a:ext cx="109267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FF0000"/>
                </a:solidFill>
              </a:rPr>
              <a:t>What Is “Optimal”?</a:t>
            </a:r>
            <a:endParaRPr lang="en-US" sz="2400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Key Influencing Factors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Business Risk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with </a:t>
            </a:r>
            <a:r>
              <a:rPr lang="en-US" sz="2400" b="1" dirty="0">
                <a:solidFill>
                  <a:srgbClr val="00AEEF"/>
                </a:solidFill>
              </a:rPr>
              <a:t>stable sales and predictable cash flows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can usually handle more debt. Firms in volatile industries may need less leverage to avoid financial distress.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Tax Environment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Because interest is tax-deductible, a higher corporate tax rate generally increases the attractiveness of debt. However, changes in tax laws or considerations of personal taxes may complicate this benefit.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Financial Flexibility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must consider their need to </a:t>
            </a:r>
            <a:r>
              <a:rPr lang="en-US" sz="2400" b="1" dirty="0">
                <a:solidFill>
                  <a:srgbClr val="00AEEF"/>
                </a:solidFill>
              </a:rPr>
              <a:t>raise capital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the future. Having too much debt now can restrict the ability to borrow later or respond to unexpected opportunities.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Market Conditions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Economic conditions and investor sentiment affect interest rates and the cost of issuing equity. </a:t>
            </a:r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8E51D6A-65C5-C876-5BA7-9716D19656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57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52BF30-7035-6A05-4FCB-DEC0539BD2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8D74A0-AD1B-9B2C-6570-800B887BD259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4C4991-E1FA-D437-B135-0B1416F79F4F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Optimal Capital Structure –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FF3C5A-072C-E4ED-3C20-9BE73DABE5C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D23AF9-BAF9-1DAB-5F33-90143D03DE1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3B93D9-D14F-433A-6E1F-6721EAF753D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13A64FB-0B53-91E6-FD48-4057DF421923}"/>
              </a:ext>
            </a:extLst>
          </p:cNvPr>
          <p:cNvSpPr txBox="1"/>
          <p:nvPr/>
        </p:nvSpPr>
        <p:spPr>
          <a:xfrm>
            <a:off x="4695695" y="1769306"/>
            <a:ext cx="2994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US" sz="2400" b="1" dirty="0"/>
              <a:t>Why This Matters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8A5CC1-8E28-2B1B-4AE6-AB7E92ECDF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 structure&#10;&#10;AI-generated content may be incorrect.">
            <a:extLst>
              <a:ext uri="{FF2B5EF4-FFF2-40B4-BE49-F238E27FC236}">
                <a16:creationId xmlns:a16="http://schemas.microsoft.com/office/drawing/2014/main" id="{209E1E5D-0FED-1B4A-3D8E-F7279BBEEA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1150" y="2230971"/>
            <a:ext cx="9410700" cy="3947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08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AEF1A-9BB2-8582-3F37-C07D4D3AA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56FA275-D8E4-9284-2C0E-F8452FD41006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43B0D91-0C95-7F2A-670D-FB3CD4FD9710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90C4B5-59B1-7226-2A0D-95F1C3F8B35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27BA5B-1658-FE2F-0604-095FD026E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C67DA2-BFD0-4D4E-E708-F01CA14CF491}"/>
              </a:ext>
            </a:extLst>
          </p:cNvPr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9D38CB0-A40E-76DD-ABA1-85EE4D9D5D76}"/>
              </a:ext>
            </a:extLst>
          </p:cNvPr>
          <p:cNvSpPr txBox="1"/>
          <p:nvPr/>
        </p:nvSpPr>
        <p:spPr>
          <a:xfrm>
            <a:off x="872597" y="2095405"/>
            <a:ext cx="75806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Deliberate Actions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Deliberate Adjustments to Reach the Target Ratio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Most companies maintain a specific </a:t>
            </a:r>
            <a:r>
              <a:rPr lang="en-US" sz="2400" b="1" dirty="0">
                <a:solidFill>
                  <a:srgbClr val="00AEEF"/>
                </a:solidFill>
              </a:rPr>
              <a:t>target capital structure</a:t>
            </a:r>
            <a:r>
              <a:rPr lang="en-US" sz="2400" dirty="0"/>
              <a:t>—a desired proportion of debt and equity.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When the </a:t>
            </a:r>
            <a:r>
              <a:rPr lang="en-US" sz="2400" b="1" dirty="0">
                <a:solidFill>
                  <a:srgbClr val="00AEEF"/>
                </a:solidFill>
              </a:rPr>
              <a:t>actual</a:t>
            </a:r>
            <a:r>
              <a:rPr lang="en-US" sz="2400" dirty="0"/>
              <a:t> ratio drifts away from this target—due to market conditions, internal events, or strategic decisions—management can </a:t>
            </a:r>
            <a:r>
              <a:rPr lang="en-US" sz="2400" b="1" dirty="0">
                <a:solidFill>
                  <a:srgbClr val="00AEEF"/>
                </a:solidFill>
              </a:rPr>
              <a:t>actively intervene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Common interventions include </a:t>
            </a:r>
            <a:r>
              <a:rPr lang="en-US" sz="2400" b="1" dirty="0">
                <a:solidFill>
                  <a:srgbClr val="00AEEF"/>
                </a:solidFill>
              </a:rPr>
              <a:t>issuing new equity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(to reduce leverage) or </a:t>
            </a:r>
            <a:r>
              <a:rPr lang="en-US" sz="2400" b="1" dirty="0">
                <a:solidFill>
                  <a:srgbClr val="00AEEF"/>
                </a:solidFill>
              </a:rPr>
              <a:t>retiring debt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(paying it off early or letting it mature without rolling it over), each moving the firm closer to its ideal mix.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6F139F-75C8-C134-17AC-BE8FAA107D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government building&#10;&#10;AI-generated content may be incorrect.">
            <a:extLst>
              <a:ext uri="{FF2B5EF4-FFF2-40B4-BE49-F238E27FC236}">
                <a16:creationId xmlns:a16="http://schemas.microsoft.com/office/drawing/2014/main" id="{0E5C4ED2-88C0-8554-79EF-42E429F335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977" y="1952199"/>
            <a:ext cx="3051744" cy="4387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290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24232B-97CF-8705-FD65-72C972C577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F54FE19-FA68-9845-016A-22D61C0B7F20}"/>
              </a:ext>
            </a:extLst>
          </p:cNvPr>
          <p:cNvSpPr/>
          <p:nvPr/>
        </p:nvSpPr>
        <p:spPr>
          <a:xfrm>
            <a:off x="617279" y="1231788"/>
            <a:ext cx="11151387" cy="53332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9DEE8F-0E14-AAAC-1FD4-64A546FB3456}"/>
              </a:ext>
            </a:extLst>
          </p:cNvPr>
          <p:cNvSpPr txBox="1"/>
          <p:nvPr/>
        </p:nvSpPr>
        <p:spPr>
          <a:xfrm>
            <a:off x="2516041" y="7085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F6F2C2-3419-BEF7-A37A-4DA7D34CCC43}"/>
              </a:ext>
            </a:extLst>
          </p:cNvPr>
          <p:cNvSpPr/>
          <p:nvPr/>
        </p:nvSpPr>
        <p:spPr>
          <a:xfrm>
            <a:off x="942308" y="61305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63106-4F59-14B1-AB9B-BDA28B75BE5F}"/>
              </a:ext>
            </a:extLst>
          </p:cNvPr>
          <p:cNvSpPr txBox="1"/>
          <p:nvPr/>
        </p:nvSpPr>
        <p:spPr>
          <a:xfrm>
            <a:off x="1111584" y="65363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5DB177B-E907-91D4-2566-C6A1A67030A5}"/>
              </a:ext>
            </a:extLst>
          </p:cNvPr>
          <p:cNvSpPr txBox="1"/>
          <p:nvPr/>
        </p:nvSpPr>
        <p:spPr>
          <a:xfrm>
            <a:off x="1214179" y="909451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23BCD4-97AA-19D1-0091-E9ED2AE9EF84}"/>
              </a:ext>
            </a:extLst>
          </p:cNvPr>
          <p:cNvSpPr txBox="1"/>
          <p:nvPr/>
        </p:nvSpPr>
        <p:spPr>
          <a:xfrm>
            <a:off x="872598" y="1671395"/>
            <a:ext cx="1070212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Deliberate Actions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2.If the Firm Is Below Its Target Debt Level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Sometimes a firm’s current debt ratio is </a:t>
            </a:r>
            <a:r>
              <a:rPr lang="en-US" sz="2400" b="1" dirty="0">
                <a:solidFill>
                  <a:srgbClr val="00AEEF"/>
                </a:solidFill>
              </a:rPr>
              <a:t>too low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compared to the target. This can happen if the firm has paid down debt aggressively or if its equity value has risen significantly.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Possible Actions</a:t>
            </a:r>
            <a:r>
              <a:rPr lang="en-US" sz="2400" dirty="0">
                <a:solidFill>
                  <a:srgbClr val="00AEEF"/>
                </a:solidFill>
              </a:rPr>
              <a:t>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D200"/>
                </a:solidFill>
              </a:rPr>
              <a:t>Borrow more</a:t>
            </a:r>
            <a:r>
              <a:rPr lang="en-US" sz="2400" dirty="0">
                <a:solidFill>
                  <a:srgbClr val="FFD200"/>
                </a:solidFill>
              </a:rPr>
              <a:t>: </a:t>
            </a:r>
            <a:r>
              <a:rPr lang="en-US" sz="2400" dirty="0"/>
              <a:t>The company might issue bonds or take on other forms of debt to finance expansions, acquisitions, or new projects.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D200"/>
                </a:solidFill>
              </a:rPr>
              <a:t>Share repurchases</a:t>
            </a:r>
            <a:r>
              <a:rPr lang="en-US" sz="2400" dirty="0">
                <a:solidFill>
                  <a:srgbClr val="FFD200"/>
                </a:solidFill>
              </a:rPr>
              <a:t>: </a:t>
            </a:r>
            <a:r>
              <a:rPr lang="en-US" sz="2400" dirty="0"/>
              <a:t>The firm can use borrowed funds to buy back outstanding shares, effectively </a:t>
            </a:r>
            <a:r>
              <a:rPr lang="en-US" sz="2400" b="1" dirty="0">
                <a:solidFill>
                  <a:srgbClr val="00AEEF"/>
                </a:solidFill>
              </a:rPr>
              <a:t>increasing</a:t>
            </a:r>
            <a:r>
              <a:rPr lang="en-US" sz="2400" dirty="0"/>
              <a:t> leverage by </a:t>
            </a:r>
            <a:r>
              <a:rPr lang="en-US" sz="2400" b="1" dirty="0">
                <a:solidFill>
                  <a:srgbClr val="00AEEF"/>
                </a:solidFill>
              </a:rPr>
              <a:t>reducing</a:t>
            </a:r>
            <a:r>
              <a:rPr lang="en-US" sz="2400" dirty="0"/>
              <a:t> equity.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Reasoning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Being too far below the target might mean the firm is not taking advantage of the </a:t>
            </a:r>
            <a:r>
              <a:rPr lang="en-US" sz="2400" b="1" dirty="0"/>
              <a:t>tax shield</a:t>
            </a:r>
            <a:r>
              <a:rPr lang="en-US" sz="2400" dirty="0"/>
              <a:t> benefits of debt, or it may be missing out on a lower cost of capital.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F92C73-69A8-D219-9008-3595AD3161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76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751B4-502C-EDB3-DAE5-E3F7CD636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7AC50CA-9FF5-8496-8B2F-F6986B44C84D}"/>
              </a:ext>
            </a:extLst>
          </p:cNvPr>
          <p:cNvSpPr/>
          <p:nvPr/>
        </p:nvSpPr>
        <p:spPr>
          <a:xfrm>
            <a:off x="617279" y="1219573"/>
            <a:ext cx="11151387" cy="536946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133FD29-5702-AEA1-76C4-63E38E3520FC}"/>
              </a:ext>
            </a:extLst>
          </p:cNvPr>
          <p:cNvSpPr txBox="1"/>
          <p:nvPr/>
        </p:nvSpPr>
        <p:spPr>
          <a:xfrm>
            <a:off x="2516041" y="637420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4209F5-81F6-59E3-5A48-F65D08FC4D9D}"/>
              </a:ext>
            </a:extLst>
          </p:cNvPr>
          <p:cNvSpPr/>
          <p:nvPr/>
        </p:nvSpPr>
        <p:spPr>
          <a:xfrm>
            <a:off x="942308" y="55384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A1EEC9-9A05-2FC4-277A-25705A940B5A}"/>
              </a:ext>
            </a:extLst>
          </p:cNvPr>
          <p:cNvSpPr txBox="1"/>
          <p:nvPr/>
        </p:nvSpPr>
        <p:spPr>
          <a:xfrm>
            <a:off x="1111584" y="59442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B70D58-BBD2-3315-839F-8A11E5C3AC2C}"/>
              </a:ext>
            </a:extLst>
          </p:cNvPr>
          <p:cNvSpPr txBox="1"/>
          <p:nvPr/>
        </p:nvSpPr>
        <p:spPr>
          <a:xfrm>
            <a:off x="1214179" y="850241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A6D2CA2-F0D3-9DCA-23CE-5F24F95DE1F2}"/>
              </a:ext>
            </a:extLst>
          </p:cNvPr>
          <p:cNvSpPr txBox="1"/>
          <p:nvPr/>
        </p:nvSpPr>
        <p:spPr>
          <a:xfrm>
            <a:off x="841910" y="1678615"/>
            <a:ext cx="10702123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Deliberate Actions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3.If the Firm Is Above Its Target Debt Level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In some cases, the firm’s debt ratio may be </a:t>
            </a:r>
            <a:r>
              <a:rPr lang="en-US" sz="2400" b="1" dirty="0">
                <a:solidFill>
                  <a:srgbClr val="00AEEF"/>
                </a:solidFill>
              </a:rPr>
              <a:t>too high</a:t>
            </a:r>
            <a:r>
              <a:rPr lang="en-US" sz="2400" dirty="0">
                <a:solidFill>
                  <a:srgbClr val="00AEEF"/>
                </a:solidFill>
              </a:rPr>
              <a:t>, </a:t>
            </a:r>
            <a:r>
              <a:rPr lang="en-US" sz="2400" dirty="0"/>
              <a:t>which raises concerns about financial risk and potential distress.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Possible Actions</a:t>
            </a:r>
            <a:r>
              <a:rPr lang="en-US" sz="2400" dirty="0">
                <a:solidFill>
                  <a:srgbClr val="00AEEF"/>
                </a:solidFill>
              </a:rPr>
              <a:t>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D200"/>
                </a:solidFill>
              </a:rPr>
              <a:t>Issue equity</a:t>
            </a:r>
            <a:r>
              <a:rPr lang="en-US" sz="2400" dirty="0">
                <a:solidFill>
                  <a:srgbClr val="FFD200"/>
                </a:solidFill>
              </a:rPr>
              <a:t>: </a:t>
            </a:r>
            <a:r>
              <a:rPr lang="en-US" sz="2400" dirty="0"/>
              <a:t>Selling new shares increases total equity, reducing the debt-to-equity ratio.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FD200"/>
                </a:solidFill>
              </a:rPr>
              <a:t>Natural repayment of debt</a:t>
            </a:r>
            <a:r>
              <a:rPr lang="en-US" sz="2400" dirty="0">
                <a:solidFill>
                  <a:srgbClr val="FFD200"/>
                </a:solidFill>
              </a:rPr>
              <a:t>: </a:t>
            </a:r>
            <a:r>
              <a:rPr lang="en-US" sz="2400" dirty="0"/>
              <a:t>The firm may allow current obligations to </a:t>
            </a:r>
            <a:r>
              <a:rPr lang="en-US" sz="2400" b="1" dirty="0">
                <a:solidFill>
                  <a:srgbClr val="00AEEF"/>
                </a:solidFill>
              </a:rPr>
              <a:t>mature</a:t>
            </a:r>
            <a:r>
              <a:rPr lang="en-US" sz="2400" dirty="0"/>
              <a:t> or be paid off with operating profits rather than rolling them over. This approach often avoids sudden disruptions to the firm’s capital structure.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Goal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To reduce leverage gradually without causing negative signals or excessive dilution to existing shareholders.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3F349E-75EC-58FD-7DA0-5FF5D3B6DD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485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D0D25B-517E-6C34-5988-5A7514A403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0D8B50-D81A-8DAC-DA43-7878619A9653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98E1C4-7D1E-8C29-2CB8-5E6F0E09FC20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212EDB-CCD1-BD8D-931F-2F739167452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46D6F2-BE2C-B693-A012-AC300464F2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E79C47-6053-B6CD-B6ED-77462571772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335648D-4A09-94A2-3C83-A1245AF0612C}"/>
              </a:ext>
            </a:extLst>
          </p:cNvPr>
          <p:cNvSpPr txBox="1"/>
          <p:nvPr/>
        </p:nvSpPr>
        <p:spPr>
          <a:xfrm>
            <a:off x="872597" y="2095405"/>
            <a:ext cx="744910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Market-Driven Changes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Profits or Losses Affect Book Value of Equity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Retained Earnings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When a firm earns profits, those profits increase retained earnings, thereby </a:t>
            </a:r>
            <a:r>
              <a:rPr lang="en-US" sz="2400" b="1" dirty="0">
                <a:solidFill>
                  <a:srgbClr val="00AEEF"/>
                </a:solidFill>
              </a:rPr>
              <a:t>boosting</a:t>
            </a:r>
            <a:r>
              <a:rPr lang="en-US" sz="2400" dirty="0"/>
              <a:t> the </a:t>
            </a:r>
            <a:r>
              <a:rPr lang="en-US" sz="2400" b="1" dirty="0">
                <a:solidFill>
                  <a:srgbClr val="00AEEF"/>
                </a:solidFill>
              </a:rPr>
              <a:t>book value of equity</a:t>
            </a:r>
            <a:r>
              <a:rPr lang="en-US" sz="2400" dirty="0">
                <a:solidFill>
                  <a:srgbClr val="00AEEF"/>
                </a:solidFill>
              </a:rPr>
              <a:t>. </a:t>
            </a:r>
            <a:r>
              <a:rPr lang="en-US" sz="2400" dirty="0"/>
              <a:t>Conversely, losses or dividend payouts reduce retained earnings, lowering book equity.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Even if the firm takes </a:t>
            </a:r>
            <a:r>
              <a:rPr lang="en-US" sz="2400" b="1" dirty="0">
                <a:solidFill>
                  <a:srgbClr val="00AEEF"/>
                </a:solidFill>
              </a:rPr>
              <a:t>no active financing actions</a:t>
            </a:r>
            <a:r>
              <a:rPr lang="en-US" sz="2400" dirty="0">
                <a:solidFill>
                  <a:srgbClr val="00AEEF"/>
                </a:solidFill>
              </a:rPr>
              <a:t>, </a:t>
            </a:r>
            <a:r>
              <a:rPr lang="en-US" sz="2400" dirty="0"/>
              <a:t>these natural fluctuations in retained earnings can </a:t>
            </a:r>
            <a:r>
              <a:rPr lang="en-US" sz="2400" b="1" dirty="0">
                <a:solidFill>
                  <a:srgbClr val="00AEEF"/>
                </a:solidFill>
              </a:rPr>
              <a:t>alter</a:t>
            </a:r>
            <a:r>
              <a:rPr lang="en-US" sz="2400" dirty="0"/>
              <a:t> the debt-to-equity ratio on the balance sheet.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797ACC2-6E3C-19B0-589D-2B48BE02541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hart of a market&#10;&#10;AI-generated content may be incorrect.">
            <a:extLst>
              <a:ext uri="{FF2B5EF4-FFF2-40B4-BE49-F238E27FC236}">
                <a16:creationId xmlns:a16="http://schemas.microsoft.com/office/drawing/2014/main" id="{22611F15-F2B3-9BFB-B057-D384D9DA59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1697" y="2000139"/>
            <a:ext cx="3253023" cy="415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51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9D7A5-B0CE-9D46-6708-5CAC67FC44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055B34-DE7E-B80F-89D6-7395114975E6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7FC727-BB80-6C71-A29A-0635243A11D6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9C689C-120B-3C01-CD46-DA1179CD17F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73ED48-2C2E-961F-3175-D156476E40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5280BA-6E60-CA75-53F2-2CE2507EB51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522D0A-C2E8-0603-4D00-D137AAD03ED3}"/>
              </a:ext>
            </a:extLst>
          </p:cNvPr>
          <p:cNvSpPr txBox="1"/>
          <p:nvPr/>
        </p:nvSpPr>
        <p:spPr>
          <a:xfrm>
            <a:off x="872597" y="2095405"/>
            <a:ext cx="80872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Market-Driven Changes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2.Stock Price Fluctuations Change the Market Value of Equity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Market-Based Ratios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Investors value the company’s equity based on stock price × outstanding shares. This </a:t>
            </a:r>
            <a:r>
              <a:rPr lang="en-US" sz="2400" b="1" dirty="0">
                <a:solidFill>
                  <a:srgbClr val="00AEEF"/>
                </a:solidFill>
              </a:rPr>
              <a:t>market value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can change frequently in response to investor sentiment, company performance, macroeconomic factors, etc.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If the stock price rises significantly, the </a:t>
            </a:r>
            <a:r>
              <a:rPr lang="en-US" sz="2400" b="1" dirty="0">
                <a:solidFill>
                  <a:srgbClr val="00AEEF"/>
                </a:solidFill>
              </a:rPr>
              <a:t>equity portion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 the capital structure </a:t>
            </a:r>
            <a:r>
              <a:rPr lang="en-US" sz="2400" b="1" dirty="0">
                <a:solidFill>
                  <a:srgbClr val="00AEEF"/>
                </a:solidFill>
              </a:rPr>
              <a:t>increases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market terms, potentially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b="1" dirty="0">
                <a:solidFill>
                  <a:srgbClr val="00AEEF"/>
                </a:solidFill>
              </a:rPr>
              <a:t>lowering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the overall leverage ratio (when measured by market values).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1AD8F2E-C54E-911F-4109-891B353C64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oster of a stock price&#10;&#10;AI-generated content may be incorrect.">
            <a:extLst>
              <a:ext uri="{FF2B5EF4-FFF2-40B4-BE49-F238E27FC236}">
                <a16:creationId xmlns:a16="http://schemas.microsoft.com/office/drawing/2014/main" id="{B76DF6CF-01C8-E351-7A64-50770E510D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9515" y="2095405"/>
            <a:ext cx="2614917" cy="415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69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075BB7-D8DD-2900-CE18-611F875E9D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554A9B-8BC3-2D9C-5147-648577D06D75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443D1C-E3E4-1D1A-BA2E-82EEAC52D93B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18F717D-70BE-9334-D991-12AACF4D87C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E6B3EB-2E20-1CD1-3749-7F935A2F7F0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4A1B2D-4822-6FBD-64FE-B244058285A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F6780DC-77E0-2722-BFBB-C5E580DA1FB9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Market-Driven Changes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3.Changes in Interest Rates or Perceived Default Risk Can Alter the Market Value of Debt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Bond Prices vs. Yields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As </a:t>
            </a:r>
            <a:r>
              <a:rPr lang="en-US" sz="2400" b="1" dirty="0">
                <a:solidFill>
                  <a:srgbClr val="00AEEF"/>
                </a:solidFill>
              </a:rPr>
              <a:t>interest rates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the broader market go up or down, the </a:t>
            </a:r>
            <a:r>
              <a:rPr lang="en-US" sz="2400" b="1" dirty="0">
                <a:solidFill>
                  <a:srgbClr val="00AEEF"/>
                </a:solidFill>
              </a:rPr>
              <a:t>market price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 the firm’s existing debt often </a:t>
            </a:r>
            <a:r>
              <a:rPr lang="en-US" sz="2400" b="1" dirty="0">
                <a:solidFill>
                  <a:srgbClr val="00AEEF"/>
                </a:solidFill>
              </a:rPr>
              <a:t>moves inversely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Default Risk Perception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investors perceive higher risk of default, they may demand a higher yield, which can cause </a:t>
            </a:r>
            <a:r>
              <a:rPr lang="en-US" sz="2400" b="1" dirty="0">
                <a:solidFill>
                  <a:srgbClr val="00AEEF"/>
                </a:solidFill>
              </a:rPr>
              <a:t>bond prices to fall</a:t>
            </a:r>
            <a:r>
              <a:rPr lang="en-US" sz="2400" dirty="0">
                <a:solidFill>
                  <a:srgbClr val="00AEEF"/>
                </a:solidFill>
              </a:rPr>
              <a:t>. </a:t>
            </a:r>
            <a:r>
              <a:rPr lang="en-US" sz="2400" dirty="0"/>
              <a:t>Conversely, if the firm’s perceived risk decreases, bond prices may rise.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These changes can shift the </a:t>
            </a:r>
            <a:r>
              <a:rPr lang="en-US" sz="2400" b="1" dirty="0">
                <a:solidFill>
                  <a:srgbClr val="00AEEF"/>
                </a:solidFill>
              </a:rPr>
              <a:t>market-value proportion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 debt in the capital structure, even though the </a:t>
            </a:r>
            <a:r>
              <a:rPr lang="en-US" sz="2400" b="1" dirty="0">
                <a:solidFill>
                  <a:srgbClr val="00AEEF"/>
                </a:solidFill>
              </a:rPr>
              <a:t>book</a:t>
            </a:r>
            <a:r>
              <a:rPr lang="en-US" sz="2400" dirty="0"/>
              <a:t> value of debt remains relatively constant.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2292FDE-C3D6-D2A9-C3AB-D888F63FCBE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86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07A274-9895-E7F9-78E1-B4E040FB01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31A747-0ABE-B2CC-4015-130B053EBD03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F8E056-EA48-84CA-D41E-6F1C81BD8382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CE4EFBF-B1D5-34C4-7171-7CD25007F4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39187D-7939-59D5-3470-8B2D3D8A98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3E8D7E3-AF93-D9AE-2542-666A768D429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B74ABE0-A537-168C-BD31-CBBF90D6F83D}"/>
              </a:ext>
            </a:extLst>
          </p:cNvPr>
          <p:cNvSpPr txBox="1"/>
          <p:nvPr/>
        </p:nvSpPr>
        <p:spPr>
          <a:xfrm>
            <a:off x="872598" y="2095405"/>
            <a:ext cx="81858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Market-Driven Changes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4.Result: Drift from Target, Even With No Action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Because </a:t>
            </a:r>
            <a:r>
              <a:rPr lang="en-US" sz="2400" b="1" dirty="0">
                <a:solidFill>
                  <a:srgbClr val="00AEEF"/>
                </a:solidFill>
              </a:rPr>
              <a:t>market forces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</a:t>
            </a:r>
            <a:r>
              <a:rPr lang="en-US" sz="2400" b="1" dirty="0">
                <a:solidFill>
                  <a:srgbClr val="00AEEF"/>
                </a:solidFill>
              </a:rPr>
              <a:t>operational results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can independently alter both equity and debt valuations, a firm’s </a:t>
            </a:r>
            <a:r>
              <a:rPr lang="en-US" sz="2400" b="1" dirty="0">
                <a:solidFill>
                  <a:srgbClr val="00AEEF"/>
                </a:solidFill>
              </a:rPr>
              <a:t>actual</a:t>
            </a:r>
            <a:r>
              <a:rPr lang="en-US" sz="2400" dirty="0"/>
              <a:t> capital structure can </a:t>
            </a:r>
            <a:r>
              <a:rPr lang="en-US" sz="2400" b="1" dirty="0">
                <a:solidFill>
                  <a:srgbClr val="00AEEF"/>
                </a:solidFill>
              </a:rPr>
              <a:t>drift away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from its desired or </a:t>
            </a:r>
            <a:r>
              <a:rPr lang="en-US" sz="2400" b="1" dirty="0">
                <a:solidFill>
                  <a:srgbClr val="00AEEF"/>
                </a:solidFill>
              </a:rPr>
              <a:t>target</a:t>
            </a:r>
            <a:r>
              <a:rPr lang="en-US" sz="2400" dirty="0"/>
              <a:t> mix without any deliberate moves by management.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/>
              <a:t>This underscores why firms periodically </a:t>
            </a:r>
            <a:r>
              <a:rPr lang="en-US" sz="2400" b="1" dirty="0">
                <a:solidFill>
                  <a:srgbClr val="00AEEF"/>
                </a:solidFill>
              </a:rPr>
              <a:t>rebalance</a:t>
            </a:r>
            <a:r>
              <a:rPr lang="en-US" sz="2400" dirty="0"/>
              <a:t> their capital structure: to correct for these natural fluctuations and realign with strategic objectives.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F10D07-CEBC-DD86-0069-03716BB925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hart with a stopwatch and columns&#10;&#10;AI-generated content may be incorrect.">
            <a:extLst>
              <a:ext uri="{FF2B5EF4-FFF2-40B4-BE49-F238E27FC236}">
                <a16:creationId xmlns:a16="http://schemas.microsoft.com/office/drawing/2014/main" id="{AA7346E7-FDB0-0A1E-168F-E3612F4388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8481" y="2207015"/>
            <a:ext cx="2516239" cy="3956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9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32C485-0178-9045-7715-EB1712B8A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7428DA4-9749-27C9-53C8-E8E52E685276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D2E6B-B799-F030-1FE9-386675E9052D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Changes in Capital Structure Over Time (II)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C640FE-4336-A1D7-0A3A-2049FC680CC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C2DDD5-649F-3077-F4BA-E96D7A1A07E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645AD3-710F-F319-D2E2-21F0F0D22D5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2A2BA45-5241-9C96-7CD9-7BBA1FA0D41E}"/>
              </a:ext>
            </a:extLst>
          </p:cNvPr>
          <p:cNvSpPr txBox="1"/>
          <p:nvPr/>
        </p:nvSpPr>
        <p:spPr>
          <a:xfrm>
            <a:off x="872597" y="2095405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Market-Driven Changes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None/>
            </a:pPr>
            <a:r>
              <a:rPr lang="en-US" sz="2400" b="1" dirty="0">
                <a:solidFill>
                  <a:srgbClr val="F58221"/>
                </a:solidFill>
              </a:rPr>
              <a:t>Why This Matters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Passive vs. Active Changes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Understanding how day-to-day market forces, interest rate shifts, and internal financial results can </a:t>
            </a:r>
            <a:r>
              <a:rPr lang="en-US" sz="2400" b="1" dirty="0">
                <a:solidFill>
                  <a:srgbClr val="00AEEF"/>
                </a:solidFill>
              </a:rPr>
              <a:t>unintentionally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move a firm’s leverage is key to proactive management.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Ongoing Monitoring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often monitor their </a:t>
            </a:r>
            <a:r>
              <a:rPr lang="en-US" sz="2400" b="1" dirty="0">
                <a:solidFill>
                  <a:srgbClr val="00AEEF"/>
                </a:solidFill>
              </a:rPr>
              <a:t>capital structure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regularly, so they can decide if and when to take </a:t>
            </a:r>
            <a:r>
              <a:rPr lang="en-US" sz="2400" b="1" dirty="0">
                <a:solidFill>
                  <a:srgbClr val="00AEEF"/>
                </a:solidFill>
              </a:rPr>
              <a:t>corrective action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(issuing equity, repurchasing shares, retiring debt, etc.).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Market Sensitivity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Awareness of these external factors helps managers anticipate changes in the </a:t>
            </a:r>
            <a:r>
              <a:rPr lang="en-US" sz="2400" b="1" dirty="0">
                <a:solidFill>
                  <a:srgbClr val="00AEEF"/>
                </a:solidFill>
              </a:rPr>
              <a:t>cost of capital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adjust financing strategies to maintain financial stability and shareholder value.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1F7AF4-8FDF-1944-1EFD-3A5FC74AAE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51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20C7C0-EC64-0584-3C81-340B53B20B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75E5B30-99C8-E196-1B6E-B48A720A4C71}"/>
              </a:ext>
            </a:extLst>
          </p:cNvPr>
          <p:cNvSpPr/>
          <p:nvPr/>
        </p:nvSpPr>
        <p:spPr>
          <a:xfrm>
            <a:off x="617280" y="1183749"/>
            <a:ext cx="11230449" cy="54604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493BEB-990A-99B9-1D22-AC0E9EE56D78}"/>
              </a:ext>
            </a:extLst>
          </p:cNvPr>
          <p:cNvSpPr txBox="1"/>
          <p:nvPr/>
        </p:nvSpPr>
        <p:spPr>
          <a:xfrm>
            <a:off x="2516041" y="637420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Business Risk vs. Financial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409268-2C89-AF21-C981-6F6F8BFF8747}"/>
              </a:ext>
            </a:extLst>
          </p:cNvPr>
          <p:cNvSpPr/>
          <p:nvPr/>
        </p:nvSpPr>
        <p:spPr>
          <a:xfrm>
            <a:off x="988354" y="32360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C2BA71-48B7-EF49-E2F0-DBD79060DB69}"/>
              </a:ext>
            </a:extLst>
          </p:cNvPr>
          <p:cNvSpPr txBox="1"/>
          <p:nvPr/>
        </p:nvSpPr>
        <p:spPr>
          <a:xfrm>
            <a:off x="1111584" y="416812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0C2C7BD-BB11-0A2A-A497-56BDE7C12132}"/>
              </a:ext>
            </a:extLst>
          </p:cNvPr>
          <p:cNvSpPr txBox="1"/>
          <p:nvPr/>
        </p:nvSpPr>
        <p:spPr>
          <a:xfrm>
            <a:off x="1214179" y="67262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854F013-C62C-4920-4E90-ED40C86EF414}"/>
              </a:ext>
            </a:extLst>
          </p:cNvPr>
          <p:cNvSpPr txBox="1"/>
          <p:nvPr/>
        </p:nvSpPr>
        <p:spPr>
          <a:xfrm>
            <a:off x="749940" y="1438509"/>
            <a:ext cx="1082478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Business Risk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The inherent variability or uncertainty in a firm’s </a:t>
            </a:r>
            <a:r>
              <a:rPr lang="en-US" sz="2400" b="1" dirty="0">
                <a:solidFill>
                  <a:srgbClr val="00AEEF"/>
                </a:solidFill>
              </a:rPr>
              <a:t>operating income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(EBIT) before considering any interest expenses.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Sources</a:t>
            </a:r>
            <a:r>
              <a:rPr lang="en-US" sz="2400" dirty="0">
                <a:solidFill>
                  <a:srgbClr val="00AEEF"/>
                </a:solidFill>
              </a:rPr>
              <a:t>: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Sales volatility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Changes in demand, competition, and economic conditions affect revenue.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Cost structure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Fluctuations in input prices (raw materials, labor) and how much of the firm’s costs are fixed vs. variable.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Industry dynamics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Some industries (e.g., cyclical manufacturing) experience greater ups and downs than stable sectors (e.g., utilities).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Impact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 company with significant business risk must be cautious about taking on additional obligations because variability in operating income could make it harder to cover fixed costs.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BB3C85E-7965-4F09-190A-11D6835F402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856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85314F-7AF3-C75A-56EE-67C858420E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DB2DF0-6599-1C87-33D2-8D9390955EA4}"/>
              </a:ext>
            </a:extLst>
          </p:cNvPr>
          <p:cNvSpPr/>
          <p:nvPr/>
        </p:nvSpPr>
        <p:spPr>
          <a:xfrm>
            <a:off x="617279" y="1252468"/>
            <a:ext cx="11151387" cy="51144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ED3F7D-56F3-7B49-46C3-E0493BE4D66B}"/>
              </a:ext>
            </a:extLst>
          </p:cNvPr>
          <p:cNvSpPr txBox="1"/>
          <p:nvPr/>
        </p:nvSpPr>
        <p:spPr>
          <a:xfrm>
            <a:off x="2451033" y="735043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Business Risk vs. Financial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522F02-0490-EFD5-5008-908DFFE8FBCC}"/>
              </a:ext>
            </a:extLst>
          </p:cNvPr>
          <p:cNvSpPr/>
          <p:nvPr/>
        </p:nvSpPr>
        <p:spPr>
          <a:xfrm>
            <a:off x="942308" y="5867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27563E-C767-486F-5E69-8847D5489587}"/>
              </a:ext>
            </a:extLst>
          </p:cNvPr>
          <p:cNvSpPr txBox="1"/>
          <p:nvPr/>
        </p:nvSpPr>
        <p:spPr>
          <a:xfrm>
            <a:off x="1111584" y="627321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9286A0-7613-6079-98BD-EA6E2FF990F1}"/>
              </a:ext>
            </a:extLst>
          </p:cNvPr>
          <p:cNvSpPr txBox="1"/>
          <p:nvPr/>
        </p:nvSpPr>
        <p:spPr>
          <a:xfrm>
            <a:off x="1214179" y="883136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684F3F0-5FE3-8A59-A2C1-D6EACAEB26FD}"/>
              </a:ext>
            </a:extLst>
          </p:cNvPr>
          <p:cNvSpPr txBox="1"/>
          <p:nvPr/>
        </p:nvSpPr>
        <p:spPr>
          <a:xfrm>
            <a:off x="841910" y="1724343"/>
            <a:ext cx="107021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58221"/>
                </a:solidFill>
              </a:rPr>
              <a:t>2.Financial Risk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The extra </a:t>
            </a:r>
            <a:r>
              <a:rPr lang="en-US" sz="2400" b="1" dirty="0">
                <a:solidFill>
                  <a:srgbClr val="00AEEF"/>
                </a:solidFill>
              </a:rPr>
              <a:t>volatility of returns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to common shareholders when a firm employs </a:t>
            </a:r>
            <a:r>
              <a:rPr lang="en-US" sz="2400" b="1" dirty="0">
                <a:solidFill>
                  <a:srgbClr val="00AEEF"/>
                </a:solidFill>
              </a:rPr>
              <a:t>debt</a:t>
            </a:r>
            <a:r>
              <a:rPr lang="en-US" sz="2400" dirty="0"/>
              <a:t> financing.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Mechanism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Debt introduces </a:t>
            </a:r>
            <a:r>
              <a:rPr lang="en-US" sz="2400" b="1" dirty="0">
                <a:solidFill>
                  <a:srgbClr val="00AEEF"/>
                </a:solidFill>
              </a:rPr>
              <a:t>fixed interest payments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that must be paid regardless of how much the firm earns.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Amplification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When the firm’s operating income is high, returns to equity holders can be boosted; however, if operating income falls, equity holders bear a disproportionate share of losses.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Consequences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Higher debt raises the possibility of </a:t>
            </a:r>
            <a:r>
              <a:rPr lang="en-US" sz="2400" b="1" dirty="0">
                <a:solidFill>
                  <a:srgbClr val="00AEEF"/>
                </a:solidFill>
              </a:rPr>
              <a:t>financial distress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or </a:t>
            </a:r>
            <a:r>
              <a:rPr lang="en-US" sz="2400" b="1" dirty="0">
                <a:solidFill>
                  <a:srgbClr val="00AEEF"/>
                </a:solidFill>
              </a:rPr>
              <a:t>bankruptcy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if cash flows are insufficient to cover interest and principal repayments.</a:t>
            </a:r>
          </a:p>
          <a:p>
            <a:pPr>
              <a:buNone/>
            </a:pP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74EB6E-EA45-E4DB-6989-D86C86643E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2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1AF786-5DC4-E727-6CAA-E9DEE8D07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0626CA-2D01-C9BB-8E3C-D14F016A59E0}"/>
              </a:ext>
            </a:extLst>
          </p:cNvPr>
          <p:cNvSpPr/>
          <p:nvPr/>
        </p:nvSpPr>
        <p:spPr>
          <a:xfrm>
            <a:off x="617280" y="1483086"/>
            <a:ext cx="11151387" cy="50098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B9F60B-1C88-5732-0635-4AD0BF160ED1}"/>
              </a:ext>
            </a:extLst>
          </p:cNvPr>
          <p:cNvSpPr txBox="1"/>
          <p:nvPr/>
        </p:nvSpPr>
        <p:spPr>
          <a:xfrm>
            <a:off x="2513150" y="959867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Business Risk vs. Financial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E1184E-C0CA-C3CE-A820-8C60CB971C23}"/>
              </a:ext>
            </a:extLst>
          </p:cNvPr>
          <p:cNvSpPr/>
          <p:nvPr/>
        </p:nvSpPr>
        <p:spPr>
          <a:xfrm>
            <a:off x="942308" y="85646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E13939-7D21-5CCE-06F1-4225B99C0CBF}"/>
              </a:ext>
            </a:extLst>
          </p:cNvPr>
          <p:cNvSpPr txBox="1"/>
          <p:nvPr/>
        </p:nvSpPr>
        <p:spPr>
          <a:xfrm>
            <a:off x="1111584" y="897038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D18C96-A5E5-5D5E-0FB4-2DBC052DC51C}"/>
              </a:ext>
            </a:extLst>
          </p:cNvPr>
          <p:cNvSpPr txBox="1"/>
          <p:nvPr/>
        </p:nvSpPr>
        <p:spPr>
          <a:xfrm>
            <a:off x="1214179" y="1152853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4253204-0342-6130-164A-D4CC94C0DF61}"/>
              </a:ext>
            </a:extLst>
          </p:cNvPr>
          <p:cNvSpPr txBox="1"/>
          <p:nvPr/>
        </p:nvSpPr>
        <p:spPr>
          <a:xfrm>
            <a:off x="872597" y="1916356"/>
            <a:ext cx="1070212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Interaction Between Business and Financial Risk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Total Risk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 firm’s overall risk profile combines both the inherent volatility of its operations </a:t>
            </a:r>
            <a:r>
              <a:rPr lang="en-US" sz="2400" dirty="0">
                <a:solidFill>
                  <a:srgbClr val="00AEEF"/>
                </a:solidFill>
              </a:rPr>
              <a:t>(</a:t>
            </a:r>
            <a:r>
              <a:rPr lang="en-US" sz="2400" b="1" dirty="0">
                <a:solidFill>
                  <a:srgbClr val="00AEEF"/>
                </a:solidFill>
              </a:rPr>
              <a:t>business risk</a:t>
            </a:r>
            <a:r>
              <a:rPr lang="en-US" sz="2400" dirty="0">
                <a:solidFill>
                  <a:srgbClr val="00AEEF"/>
                </a:solidFill>
              </a:rPr>
              <a:t>) </a:t>
            </a:r>
            <a:r>
              <a:rPr lang="en-US" sz="2400" dirty="0"/>
              <a:t>and the additional burden of debt payments </a:t>
            </a:r>
            <a:r>
              <a:rPr lang="en-US" sz="2400" dirty="0">
                <a:solidFill>
                  <a:srgbClr val="00AEEF"/>
                </a:solidFill>
              </a:rPr>
              <a:t>(</a:t>
            </a:r>
            <a:r>
              <a:rPr lang="en-US" sz="2400" b="1" dirty="0">
                <a:solidFill>
                  <a:srgbClr val="00AEEF"/>
                </a:solidFill>
              </a:rPr>
              <a:t>financial risk</a:t>
            </a:r>
            <a:r>
              <a:rPr lang="en-US" sz="2400" dirty="0">
                <a:solidFill>
                  <a:srgbClr val="00AEEF"/>
                </a:solidFill>
              </a:rPr>
              <a:t>).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Practical Implication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Companies with </a:t>
            </a:r>
            <a:r>
              <a:rPr lang="en-US" sz="2400" b="1" dirty="0">
                <a:solidFill>
                  <a:srgbClr val="00AEEF"/>
                </a:solidFill>
              </a:rPr>
              <a:t>high business risk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often </a:t>
            </a:r>
            <a:r>
              <a:rPr lang="en-US" sz="2400" b="1" dirty="0">
                <a:solidFill>
                  <a:srgbClr val="00AEEF"/>
                </a:solidFill>
              </a:rPr>
              <a:t>limit</a:t>
            </a:r>
            <a:r>
              <a:rPr lang="en-US" sz="2400" dirty="0"/>
              <a:t> their use of debt to avoid magnifying that risk further. Conversely, firms with </a:t>
            </a:r>
            <a:r>
              <a:rPr lang="en-US" sz="2400" b="1" dirty="0">
                <a:solidFill>
                  <a:srgbClr val="00AEEF"/>
                </a:solidFill>
              </a:rPr>
              <a:t>stable</a:t>
            </a:r>
            <a:r>
              <a:rPr lang="en-US" sz="2400" dirty="0"/>
              <a:t> sales and profits (lower business risk) may feel more comfortable using </a:t>
            </a:r>
            <a:r>
              <a:rPr lang="en-US" sz="2400" b="1" dirty="0">
                <a:solidFill>
                  <a:srgbClr val="00AEEF"/>
                </a:solidFill>
              </a:rPr>
              <a:t>higher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00AEEF"/>
                </a:solidFill>
              </a:rPr>
              <a:t>leverage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Risk Management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Balancing these two types of risk is crucial for long-term sustainability. A firm must ensure that it can withstand downturns in operating performance without risking default.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327D442-6038-B76F-A11C-7922E1C2C91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13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8F78E-2B32-2676-F227-18D97227A6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D10DB9-41A8-B4BC-0684-BE79663EF607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CAC48E-A4DE-4DEC-4D63-ECB39534CD01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Business Risk vs. Financial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26E3F7-20A4-22EC-C47E-C17194A9F5A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E577EF-FE9E-B9D5-A1DC-F4ECF99D654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52A18A-F056-BBC8-8669-1ED4D0B0E68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5E28406-4F68-4A2F-FA40-5031555D095C}"/>
              </a:ext>
            </a:extLst>
          </p:cNvPr>
          <p:cNvSpPr txBox="1"/>
          <p:nvPr/>
        </p:nvSpPr>
        <p:spPr>
          <a:xfrm>
            <a:off x="872597" y="2095405"/>
            <a:ext cx="747130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F0000"/>
                </a:solidFill>
              </a:rPr>
              <a:t>Why This Matters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Capital Structure Decisions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Understanding both forms of risk helps managers decide how much debt is prudent.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Investor Perspective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Equity holders and creditors analyze the firm’s operating environment (business risk) and capital structure (financial risk) to assess the firm’s </a:t>
            </a:r>
            <a:r>
              <a:rPr lang="en-US" sz="2400" b="1" dirty="0">
                <a:solidFill>
                  <a:srgbClr val="00AEEF"/>
                </a:solidFill>
              </a:rPr>
              <a:t>overall stability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Strategic Flexibility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that properly manage and balance these risks can remain resilient through economic cycles and changing market conditions.</a:t>
            </a:r>
          </a:p>
          <a:p>
            <a:pPr>
              <a:buNone/>
            </a:pPr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70C5D8-320F-FDF9-2FD6-86481FCC85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building with columns and columns&#10;&#10;AI-generated content may be incorrect.">
            <a:extLst>
              <a:ext uri="{FF2B5EF4-FFF2-40B4-BE49-F238E27FC236}">
                <a16:creationId xmlns:a16="http://schemas.microsoft.com/office/drawing/2014/main" id="{3E5F991C-16D2-35B3-0738-3C711819AAB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8929" y="2095405"/>
            <a:ext cx="2962941" cy="405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889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666C9-A939-C5D8-CC05-32E8686C9B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DC435BB-33FC-151C-8CB9-9910CFDA02B2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0438D3-7564-759C-68B6-DE026ACB469A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5FE703-DAE3-88DE-3031-22B5CA8F69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6A8E8E5-73EC-A1EF-7FD1-F2DEDE4CBA3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9DBE96-B23F-C9C2-9493-B86A7A8C9F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A4CD93-377A-F1C5-F241-39E1AA44A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 descr="A diagram of business risk&#10;&#10;AI-generated content may be incorrect.">
            <a:extLst>
              <a:ext uri="{FF2B5EF4-FFF2-40B4-BE49-F238E27FC236}">
                <a16:creationId xmlns:a16="http://schemas.microsoft.com/office/drawing/2014/main" id="{F729A89B-A848-18CD-0170-C33B0393D2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570" y="2255954"/>
            <a:ext cx="9086850" cy="3787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30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49545D-6609-BB12-6745-874535FE4F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D747D4-E521-14F7-69EF-209B6DDD4491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C11F47-67F9-29DF-E58C-1753CAF64C1B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783AC09-858C-4030-938E-1BFDD5BB71B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9F02A0-E67D-C970-CCB8-16BB0B9720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E413CAD-C688-2AA8-8B9E-E052BB465A2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2730F0-820D-F5AA-388C-C6ED4C9E96B1}"/>
              </a:ext>
            </a:extLst>
          </p:cNvPr>
          <p:cNvSpPr txBox="1"/>
          <p:nvPr/>
        </p:nvSpPr>
        <p:spPr>
          <a:xfrm>
            <a:off x="872597" y="2095405"/>
            <a:ext cx="76237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Sources of Variability in Operating Income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rgbClr val="F58221"/>
                </a:solidFill>
              </a:rPr>
              <a:t>Demand and Sales Price Variability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The degree to which a firm’s sales volume and product prices can fluctuate due to market forces.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Example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b="1" dirty="0">
                <a:solidFill>
                  <a:srgbClr val="00AEEF"/>
                </a:solidFill>
              </a:rPr>
              <a:t>Cyclical industries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like automotive and technology experience sharper ups and downs in demand, influenced by economic cycles, consumer preferences, and technological changes.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Impact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High variability in revenue can lead to unstable operating income if costs are not equally flexible.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211106-7FAA-5469-AB17-8F77B7A379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aph of sales and sales&#10;&#10;AI-generated content may be incorrect.">
            <a:extLst>
              <a:ext uri="{FF2B5EF4-FFF2-40B4-BE49-F238E27FC236}">
                <a16:creationId xmlns:a16="http://schemas.microsoft.com/office/drawing/2014/main" id="{730D2AA4-BEAE-F374-CF35-7AF737BE5E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300" y="2292388"/>
            <a:ext cx="3189248" cy="3869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27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61F5A-653E-FF4B-CB44-A798912E46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541E67-D7F5-B6CF-9E18-55F114DC63B4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5863A3-361F-4FF4-D934-4DCE0494FC85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BF046B-4731-A7E7-5879-8494ADDB86F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4C8ACE-7EF7-F5E1-0960-B11C29FEA54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0FA9ED4-CD75-D242-8DD9-61FF95FBD71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4B82908-C368-2500-9492-0AE05C403E95}"/>
              </a:ext>
            </a:extLst>
          </p:cNvPr>
          <p:cNvSpPr txBox="1"/>
          <p:nvPr/>
        </p:nvSpPr>
        <p:spPr>
          <a:xfrm>
            <a:off x="872597" y="2095405"/>
            <a:ext cx="738331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Sources of Variability in Operating Income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2.Input Cost Variability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Changes in the prices of essential inputs—materials, labor, energy—that affect production costs.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Causes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Global supply chain disruptions, commodity price swings, wage inflation, or changes in trade policies.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Result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a firm cannot pass these cost increases on to customers through higher prices, </a:t>
            </a:r>
            <a:r>
              <a:rPr lang="en-US" sz="2400" b="1" dirty="0">
                <a:solidFill>
                  <a:srgbClr val="00AEEF"/>
                </a:solidFill>
              </a:rPr>
              <a:t>profit margins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may shrink, adding volatility to operating income.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2EC01BB-0BD9-CFDB-9594-EB1848952B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company's supply chain&#10;&#10;AI-generated content may be incorrect.">
            <a:extLst>
              <a:ext uri="{FF2B5EF4-FFF2-40B4-BE49-F238E27FC236}">
                <a16:creationId xmlns:a16="http://schemas.microsoft.com/office/drawing/2014/main" id="{1558E52F-205A-DA74-E283-17AB18F4CF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296" y="2210699"/>
            <a:ext cx="3207425" cy="3924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48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26961-2819-B64A-50D5-60F8FAA903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45D0E5-A360-5B73-BC90-BB8A6FFBC3B6}"/>
              </a:ext>
            </a:extLst>
          </p:cNvPr>
          <p:cNvSpPr/>
          <p:nvPr/>
        </p:nvSpPr>
        <p:spPr>
          <a:xfrm>
            <a:off x="617279" y="1231790"/>
            <a:ext cx="11151387" cy="53879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700987-9439-05EF-92C1-510C7CEA2EB3}"/>
              </a:ext>
            </a:extLst>
          </p:cNvPr>
          <p:cNvSpPr txBox="1"/>
          <p:nvPr/>
        </p:nvSpPr>
        <p:spPr>
          <a:xfrm>
            <a:off x="2513150" y="638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831B1C2-3550-82AD-CBAA-D2A14F961F2F}"/>
              </a:ext>
            </a:extLst>
          </p:cNvPr>
          <p:cNvSpPr/>
          <p:nvPr/>
        </p:nvSpPr>
        <p:spPr>
          <a:xfrm>
            <a:off x="942308" y="4972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CE7FA4-FCE0-6F50-BBDF-DF059FF44585}"/>
              </a:ext>
            </a:extLst>
          </p:cNvPr>
          <p:cNvSpPr txBox="1"/>
          <p:nvPr/>
        </p:nvSpPr>
        <p:spPr>
          <a:xfrm>
            <a:off x="1111584" y="53782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BB09C7-AB2C-EDE1-83DF-0559A23286E7}"/>
              </a:ext>
            </a:extLst>
          </p:cNvPr>
          <p:cNvSpPr txBox="1"/>
          <p:nvPr/>
        </p:nvSpPr>
        <p:spPr>
          <a:xfrm>
            <a:off x="1214179" y="7936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607ADF1-9EAD-C784-DF4C-EE6858A371D1}"/>
              </a:ext>
            </a:extLst>
          </p:cNvPr>
          <p:cNvSpPr txBox="1"/>
          <p:nvPr/>
        </p:nvSpPr>
        <p:spPr>
          <a:xfrm>
            <a:off x="617279" y="1678718"/>
            <a:ext cx="82219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Sources of Variability in Operating Income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3.Competition and Product Differentiation</a:t>
            </a:r>
            <a:endParaRPr lang="en-US" sz="2400" dirty="0">
              <a:solidFill>
                <a:srgbClr val="F58221"/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Competition Intensity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Highly competitive markets force firms to keep prices low, reducing profitability margins and heightening volatility.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Product Differentiation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a firm has unique products (through innovation or brand strength), it may </a:t>
            </a:r>
            <a:r>
              <a:rPr lang="en-US" sz="2400" b="1" dirty="0">
                <a:solidFill>
                  <a:srgbClr val="00AEEF"/>
                </a:solidFill>
              </a:rPr>
              <a:t>reduce</a:t>
            </a:r>
            <a:r>
              <a:rPr lang="en-US" sz="2400" dirty="0"/>
              <a:t> competition’s impact on its prices. Less differentiation can expose a firm to </a:t>
            </a:r>
            <a:r>
              <a:rPr lang="en-US" sz="2400" b="1" dirty="0">
                <a:solidFill>
                  <a:srgbClr val="00AEEF"/>
                </a:solidFill>
              </a:rPr>
              <a:t>price wars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volatile market share.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Industry Structure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Monopolistic or oligopolistic markets often have more stable income streams, whereas perfect competition can lead to intense price competition and unpredictable profits.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E13560B-7AFB-8EE1-B7B9-E129240B21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oster of a product def&#10;&#10;AI-generated content may be incorrect.">
            <a:extLst>
              <a:ext uri="{FF2B5EF4-FFF2-40B4-BE49-F238E27FC236}">
                <a16:creationId xmlns:a16="http://schemas.microsoft.com/office/drawing/2014/main" id="{F13AFD0C-1B5D-C3FC-4B21-937DCE61E3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1895833"/>
            <a:ext cx="2768599" cy="453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575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AB5E20-01F4-6182-4ADF-4F1C2D07DB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71EFA17-B31B-495E-7F8C-527AE67378B5}"/>
              </a:ext>
            </a:extLst>
          </p:cNvPr>
          <p:cNvSpPr/>
          <p:nvPr/>
        </p:nvSpPr>
        <p:spPr>
          <a:xfrm>
            <a:off x="617279" y="1290793"/>
            <a:ext cx="11151387" cy="52982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5163D3-59C4-5451-7E1B-D3A1F5F074AC}"/>
              </a:ext>
            </a:extLst>
          </p:cNvPr>
          <p:cNvSpPr txBox="1"/>
          <p:nvPr/>
        </p:nvSpPr>
        <p:spPr>
          <a:xfrm>
            <a:off x="2513150" y="78225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28E638-FC0C-34D7-C919-3BAD4DAA4D66}"/>
              </a:ext>
            </a:extLst>
          </p:cNvPr>
          <p:cNvSpPr/>
          <p:nvPr/>
        </p:nvSpPr>
        <p:spPr>
          <a:xfrm>
            <a:off x="942308" y="57358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D786AB-D793-6C03-8647-A2F2B3A8504C}"/>
              </a:ext>
            </a:extLst>
          </p:cNvPr>
          <p:cNvSpPr txBox="1"/>
          <p:nvPr/>
        </p:nvSpPr>
        <p:spPr>
          <a:xfrm>
            <a:off x="1111584" y="61416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A4E8130-4E7E-2A89-1C01-91B438BBD542}"/>
              </a:ext>
            </a:extLst>
          </p:cNvPr>
          <p:cNvSpPr txBox="1"/>
          <p:nvPr/>
        </p:nvSpPr>
        <p:spPr>
          <a:xfrm>
            <a:off x="1214179" y="869980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F42005C-CF7A-16AB-85C7-0C1F8B79AE08}"/>
              </a:ext>
            </a:extLst>
          </p:cNvPr>
          <p:cNvSpPr txBox="1"/>
          <p:nvPr/>
        </p:nvSpPr>
        <p:spPr>
          <a:xfrm>
            <a:off x="872598" y="1652603"/>
            <a:ext cx="762671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Sources of Variability in Operating Income</a:t>
            </a:r>
            <a:endParaRPr lang="en-US" sz="2400" dirty="0">
              <a:solidFill>
                <a:srgbClr val="203E5F"/>
              </a:solidFill>
            </a:endParaRPr>
          </a:p>
          <a:p>
            <a:r>
              <a:rPr lang="en-US" sz="2400" b="1" dirty="0">
                <a:solidFill>
                  <a:srgbClr val="F58221"/>
                </a:solidFill>
              </a:rPr>
              <a:t>4.Operating Leverage</a:t>
            </a:r>
            <a:r>
              <a:rPr lang="en-US" sz="2400" dirty="0">
                <a:solidFill>
                  <a:srgbClr val="F58221"/>
                </a:solidFill>
              </a:rPr>
              <a:t> </a:t>
            </a:r>
            <a:r>
              <a:rPr lang="en-US" sz="2400" dirty="0"/>
              <a:t>(Fixed vs. Variable Costs Mix)</a:t>
            </a:r>
          </a:p>
          <a:p>
            <a:pPr lvl="1"/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The extent to which a firm’s cost structure is made up of </a:t>
            </a:r>
            <a:r>
              <a:rPr lang="en-US" sz="2400" b="1" dirty="0">
                <a:solidFill>
                  <a:srgbClr val="00AEEF"/>
                </a:solidFill>
              </a:rPr>
              <a:t>fixed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(e.g., rent, salaried labor) vs. </a:t>
            </a:r>
            <a:r>
              <a:rPr lang="en-US" sz="2400" b="1" dirty="0">
                <a:solidFill>
                  <a:srgbClr val="00AEEF"/>
                </a:solidFill>
              </a:rPr>
              <a:t>variable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(e.g., hourly wages, raw materials).</a:t>
            </a:r>
          </a:p>
          <a:p>
            <a:pPr lvl="1"/>
            <a:r>
              <a:rPr lang="en-US" sz="2400" b="1" dirty="0">
                <a:solidFill>
                  <a:srgbClr val="00AEEF"/>
                </a:solidFill>
              </a:rPr>
              <a:t>Significance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with </a:t>
            </a:r>
            <a:r>
              <a:rPr lang="en-US" sz="2400" b="1" dirty="0">
                <a:solidFill>
                  <a:srgbClr val="00AEEF"/>
                </a:solidFill>
              </a:rPr>
              <a:t>high fixed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experience larger swings in operating income when sales fluctuate—because any revenue change is magnified once those fixed expenses are covered.</a:t>
            </a:r>
          </a:p>
          <a:p>
            <a:pPr lvl="1"/>
            <a:r>
              <a:rPr lang="en-US" sz="2400" b="1" dirty="0">
                <a:solidFill>
                  <a:srgbClr val="00AEEF"/>
                </a:solidFill>
              </a:rPr>
              <a:t>Strategic Consideration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Balancing fixed and variable costs can help stabilize earnings in the face of demand or price volatility.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DDC248-9A57-7BAA-E579-D04D238E9D6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-up of a chart&#10;&#10;AI-generated content may be incorrect.">
            <a:extLst>
              <a:ext uri="{FF2B5EF4-FFF2-40B4-BE49-F238E27FC236}">
                <a16:creationId xmlns:a16="http://schemas.microsoft.com/office/drawing/2014/main" id="{AEE181AE-EA53-35EA-D63B-EAB0796FF9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799" y="1739587"/>
            <a:ext cx="3268921" cy="443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262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891EE-469D-4F82-053D-8C431FA9D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FE5BBF-05F2-C7A4-20FD-A96BBB3795D8}"/>
              </a:ext>
            </a:extLst>
          </p:cNvPr>
          <p:cNvSpPr/>
          <p:nvPr/>
        </p:nvSpPr>
        <p:spPr>
          <a:xfrm>
            <a:off x="617280" y="1261789"/>
            <a:ext cx="11151387" cy="53272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F74B5CE-3531-862B-8248-C55CDE2251DD}"/>
              </a:ext>
            </a:extLst>
          </p:cNvPr>
          <p:cNvSpPr txBox="1"/>
          <p:nvPr/>
        </p:nvSpPr>
        <p:spPr>
          <a:xfrm>
            <a:off x="2516041" y="730571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Factors Affecting Business Risk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C3D0EB-EF95-DEF1-249C-AB639DBADB3C}"/>
              </a:ext>
            </a:extLst>
          </p:cNvPr>
          <p:cNvSpPr/>
          <p:nvPr/>
        </p:nvSpPr>
        <p:spPr>
          <a:xfrm>
            <a:off x="942308" y="626212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FF93A7-FC3C-C392-E998-9D4535E40202}"/>
              </a:ext>
            </a:extLst>
          </p:cNvPr>
          <p:cNvSpPr txBox="1"/>
          <p:nvPr/>
        </p:nvSpPr>
        <p:spPr>
          <a:xfrm>
            <a:off x="1111584" y="666790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CB0BC30-1B2F-EBB3-7D2E-5D8F05A743CC}"/>
              </a:ext>
            </a:extLst>
          </p:cNvPr>
          <p:cNvSpPr txBox="1"/>
          <p:nvPr/>
        </p:nvSpPr>
        <p:spPr>
          <a:xfrm>
            <a:off x="1214179" y="922605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E92C770-624C-80BD-4F9A-19FA0793DD2C}"/>
              </a:ext>
            </a:extLst>
          </p:cNvPr>
          <p:cNvSpPr txBox="1"/>
          <p:nvPr/>
        </p:nvSpPr>
        <p:spPr>
          <a:xfrm>
            <a:off x="872597" y="1792212"/>
            <a:ext cx="783722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Sources of Variability in Operating Income</a:t>
            </a:r>
            <a:endParaRPr lang="en-US" sz="2400" dirty="0">
              <a:solidFill>
                <a:srgbClr val="203E5F"/>
              </a:solidFill>
            </a:endParaRPr>
          </a:p>
          <a:p>
            <a:pPr>
              <a:buNone/>
            </a:pPr>
            <a:r>
              <a:rPr lang="en-US" sz="2400" b="1" dirty="0">
                <a:solidFill>
                  <a:srgbClr val="FF0000"/>
                </a:solidFill>
              </a:rPr>
              <a:t>Why This Matters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Risk Management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By understanding these sources of variability, firms can develop strategies (like hedging inputs or diversifying product lines) to mitigate swings in operating income.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Capital Structure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 firm with </a:t>
            </a:r>
            <a:r>
              <a:rPr lang="en-US" sz="2400" b="1" dirty="0">
                <a:solidFill>
                  <a:srgbClr val="00AEEF"/>
                </a:solidFill>
              </a:rPr>
              <a:t>greater business risk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(from highly variable demand or costs) must be cautious about adding </a:t>
            </a:r>
            <a:r>
              <a:rPr lang="en-US" sz="2400" b="1" dirty="0">
                <a:solidFill>
                  <a:srgbClr val="00AEEF"/>
                </a:solidFill>
              </a:rPr>
              <a:t>financial risk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(debt), as the combined volatility can threaten solvency.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Competitive Strategy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Identifying how competition and product positioning affect demand stability can guide decisions on pricing, investment, and growth.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9959D2-769F-4359-0145-EC00D37507E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various business graphs&#10;&#10;AI-generated content may be incorrect.">
            <a:extLst>
              <a:ext uri="{FF2B5EF4-FFF2-40B4-BE49-F238E27FC236}">
                <a16:creationId xmlns:a16="http://schemas.microsoft.com/office/drawing/2014/main" id="{DB12F966-48C9-DE17-34B8-D0B051919F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0" y="2246617"/>
            <a:ext cx="2960550" cy="423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56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89B53F-04F5-C7D0-305C-A0F4968B8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9237368-7421-6F62-1C1C-45EB3E553501}"/>
              </a:ext>
            </a:extLst>
          </p:cNvPr>
          <p:cNvSpPr/>
          <p:nvPr/>
        </p:nvSpPr>
        <p:spPr>
          <a:xfrm>
            <a:off x="617279" y="1685495"/>
            <a:ext cx="11151387" cy="48936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A3062B-26B8-1B5F-14E1-14C989F1FEBC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1103F9-3AF2-5BE0-D585-C93B8DDDD4A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C0B426-5034-B57A-4DDE-EDBC47DA568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42FC2E0-B122-3A35-8733-F7D4F00C59B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0D33808-C526-B961-83A9-EC9730CBC40F}"/>
              </a:ext>
            </a:extLst>
          </p:cNvPr>
          <p:cNvSpPr txBox="1"/>
          <p:nvPr/>
        </p:nvSpPr>
        <p:spPr>
          <a:xfrm>
            <a:off x="872598" y="2095405"/>
            <a:ext cx="70215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Impact of Fixed Costs on Profitability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Definition of Operating Leverage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Operating leverage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measures the extent to which a firm’s </a:t>
            </a:r>
            <a:r>
              <a:rPr lang="en-US" sz="2400" b="1" dirty="0">
                <a:solidFill>
                  <a:srgbClr val="00AEEF"/>
                </a:solidFill>
              </a:rPr>
              <a:t>operating expenses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are </a:t>
            </a:r>
            <a:r>
              <a:rPr lang="en-US" sz="2400" b="1" dirty="0">
                <a:solidFill>
                  <a:srgbClr val="00AEEF"/>
                </a:solidFill>
              </a:rPr>
              <a:t>fixed</a:t>
            </a:r>
            <a:r>
              <a:rPr lang="en-US" sz="2400" dirty="0"/>
              <a:t> rather than variable.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Fixed costs—like rent, machinery depreciation, insurance, salaried staff—</a:t>
            </a:r>
            <a:r>
              <a:rPr lang="en-US" sz="2400" b="1" dirty="0">
                <a:solidFill>
                  <a:srgbClr val="00AEEF"/>
                </a:solidFill>
              </a:rPr>
              <a:t>do not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change in the short term, even if output or sales volume changes.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In contrast, variable costs—like materials or hourly wages—</a:t>
            </a:r>
            <a:r>
              <a:rPr lang="en-US" sz="2400" b="1" dirty="0">
                <a:solidFill>
                  <a:srgbClr val="00AEEF"/>
                </a:solidFill>
              </a:rPr>
              <a:t>rise</a:t>
            </a:r>
            <a:r>
              <a:rPr lang="en-US" sz="2400" dirty="0"/>
              <a:t> or </a:t>
            </a:r>
            <a:r>
              <a:rPr lang="en-US" sz="2400" b="1" dirty="0">
                <a:solidFill>
                  <a:srgbClr val="00AEEF"/>
                </a:solidFill>
              </a:rPr>
              <a:t>fall</a:t>
            </a:r>
            <a:r>
              <a:rPr lang="en-US" sz="2400" dirty="0"/>
              <a:t> with production volume.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BE5B11C-FF92-79C1-378A-02D5778E57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graph of money and a house&#10;&#10;AI-generated content may be incorrect.">
            <a:extLst>
              <a:ext uri="{FF2B5EF4-FFF2-40B4-BE49-F238E27FC236}">
                <a16:creationId xmlns:a16="http://schemas.microsoft.com/office/drawing/2014/main" id="{1FF11534-B61B-7724-E019-7C18B43004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235" y="2292388"/>
            <a:ext cx="3565230" cy="3943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69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BE6E2-56AC-AA35-E6C1-EE03AAD8BA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582961F-459D-3F57-24AC-830414E9D31C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FD0D1F-DCC2-8586-7CD1-C8BAA73C587A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865DE5-4371-14FA-FC96-AA976680F09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F21E7E-B3D2-F161-25B2-D3A0588C4AE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B1B595-9479-ACB5-CF5A-FB6BBE84E79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2C16B1A-19DA-B731-4AFF-FE2199762B47}"/>
              </a:ext>
            </a:extLst>
          </p:cNvPr>
          <p:cNvSpPr txBox="1"/>
          <p:nvPr/>
        </p:nvSpPr>
        <p:spPr>
          <a:xfrm>
            <a:off x="872597" y="2095405"/>
            <a:ext cx="107021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Impact of Fixed Costs on Profitability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Higher Operating Leverage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Firms with </a:t>
            </a:r>
            <a:r>
              <a:rPr lang="en-US" sz="2400" b="1" dirty="0">
                <a:solidFill>
                  <a:srgbClr val="00AEEF"/>
                </a:solidFill>
              </a:rPr>
              <a:t>high operating leverage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(i.e., a larger share of fixed costs) experience a </a:t>
            </a:r>
            <a:r>
              <a:rPr lang="en-US" sz="2400" b="1" dirty="0">
                <a:solidFill>
                  <a:srgbClr val="00AEEF"/>
                </a:solidFill>
              </a:rPr>
              <a:t>greater proportionate change</a:t>
            </a:r>
            <a:r>
              <a:rPr lang="en-US" sz="2400" dirty="0"/>
              <a:t> in operating income (EBIT) for a </a:t>
            </a:r>
            <a:r>
              <a:rPr lang="en-US" sz="2400" b="1" dirty="0">
                <a:solidFill>
                  <a:srgbClr val="00AEEF"/>
                </a:solidFill>
              </a:rPr>
              <a:t>given percentage change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sales.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Upside Impact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sales increase above the level needed to cover fixed costs, profits can grow very quickly because each additional sale contributes more to EBIT after covering fixed expenses.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Downside Impact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Conversely, if sales drop, a firm still must pay its high fixed costs, causing a more </a:t>
            </a:r>
            <a:r>
              <a:rPr lang="en-US" sz="2400" b="1" dirty="0">
                <a:solidFill>
                  <a:srgbClr val="00AEEF"/>
                </a:solidFill>
              </a:rPr>
              <a:t>rapid decline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EBIT (and potentially leading to losses faster).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07074D-3528-E3C3-366C-0E29C51F87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16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B3AF49-549C-B0F9-926C-A8E8B1EE7F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BA5D72-B129-B43E-D33D-83382605F9EC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D0D1D51-6C9A-FDBA-9FED-E9927C040306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A674647-A659-737D-5CCA-C794E77575E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3DB53-6004-1266-70D9-E94710917AB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912D29-10B9-C555-5561-8B886814065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6F2AC52-B5FC-DD4D-5D80-4A960BE026CF}"/>
              </a:ext>
            </a:extLst>
          </p:cNvPr>
          <p:cNvSpPr txBox="1"/>
          <p:nvPr/>
        </p:nvSpPr>
        <p:spPr>
          <a:xfrm>
            <a:off x="872598" y="2095405"/>
            <a:ext cx="749416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F58221"/>
                </a:solidFill>
              </a:rPr>
              <a:t>Impact of Fixed Costs on Profitability</a:t>
            </a:r>
            <a:endParaRPr lang="en-US" sz="2400" dirty="0">
              <a:solidFill>
                <a:srgbClr val="F5822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Real-World Example</a:t>
            </a:r>
            <a:endParaRPr lang="en-US" sz="2400" dirty="0">
              <a:solidFill>
                <a:srgbClr val="00AEEF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Consider a </a:t>
            </a:r>
            <a:r>
              <a:rPr lang="en-US" sz="2400" b="1" dirty="0">
                <a:solidFill>
                  <a:srgbClr val="00AEEF"/>
                </a:solidFill>
              </a:rPr>
              <a:t>manufacturing firm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that invests heavily in automation and machinery (fixed costs). If the firm’s </a:t>
            </a:r>
            <a:r>
              <a:rPr lang="en-US" sz="2400" b="1" dirty="0">
                <a:solidFill>
                  <a:srgbClr val="00AEEF"/>
                </a:solidFill>
              </a:rPr>
              <a:t>sales volume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rises (e.g., due to higher demand), a large chunk of revenue above the break-even point goes directly to profit because fixed costs have already been paid.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dirty="0"/>
              <a:t>Conversely, if demand falls, the same high fixed costs erode profits quickly, amplifying the negative impact on EBIT.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791CA4-D759-A48F-C46A-F2498BA534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factory&#10;&#10;AI-generated content may be incorrect.">
            <a:extLst>
              <a:ext uri="{FF2B5EF4-FFF2-40B4-BE49-F238E27FC236}">
                <a16:creationId xmlns:a16="http://schemas.microsoft.com/office/drawing/2014/main" id="{9FB220BA-4B2A-0C6B-F671-AF6C8FE1EC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900" y="2394897"/>
            <a:ext cx="2849821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00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C5D91-DEB7-8137-CF9F-FCDCDF0D43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D49910-4C28-FC52-6C61-65F83F2B1613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75D7B2-9456-7970-5A90-4E8B65D3E8EE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6ADDF22-24BD-92B2-1325-FD65C728B22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00D287E-9F40-72EC-EE2F-A8364371D8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EF706AE-E5B9-4001-C2E2-A55F8687100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209ECCC-7D74-FC60-191D-9CF53A93F6BC}"/>
              </a:ext>
            </a:extLst>
          </p:cNvPr>
          <p:cNvSpPr txBox="1"/>
          <p:nvPr/>
        </p:nvSpPr>
        <p:spPr>
          <a:xfrm>
            <a:off x="872597" y="2095405"/>
            <a:ext cx="414246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dirty="0"/>
              <a:t>comparing a </a:t>
            </a:r>
            <a:r>
              <a:rPr lang="en-US" sz="2400" b="1" dirty="0">
                <a:solidFill>
                  <a:srgbClr val="00AEEF"/>
                </a:solidFill>
              </a:rPr>
              <a:t>high fixed cost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firm vs. a </a:t>
            </a:r>
            <a:r>
              <a:rPr lang="en-US" sz="2400" b="1" dirty="0">
                <a:solidFill>
                  <a:srgbClr val="00AEEF"/>
                </a:solidFill>
              </a:rPr>
              <a:t>low fixed cost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firm:</a:t>
            </a:r>
            <a:endParaRPr lang="ar-SA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Show the </a:t>
            </a:r>
            <a:r>
              <a:rPr lang="en-US" sz="2400" b="1" dirty="0">
                <a:solidFill>
                  <a:srgbClr val="00AEEF"/>
                </a:solidFill>
              </a:rPr>
              <a:t>EBIT</a:t>
            </a:r>
            <a:r>
              <a:rPr lang="en-US" sz="2400" dirty="0"/>
              <a:t> on the y-axis, and </a:t>
            </a:r>
            <a:r>
              <a:rPr lang="en-US" sz="2400" b="1" dirty="0">
                <a:solidFill>
                  <a:srgbClr val="00AEEF"/>
                </a:solidFill>
              </a:rPr>
              <a:t>Sales Volume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on the x-axis.</a:t>
            </a:r>
            <a:endParaRPr lang="ar-SA" sz="2400" dirty="0"/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The slope of the </a:t>
            </a:r>
            <a:r>
              <a:rPr lang="en-US" sz="2400" b="1" dirty="0">
                <a:solidFill>
                  <a:srgbClr val="00AEEF"/>
                </a:solidFill>
              </a:rPr>
              <a:t>high fixed cost</a:t>
            </a:r>
            <a:r>
              <a:rPr lang="en-US" sz="2400" dirty="0"/>
              <a:t> line becomes steeper after passing the break-even point, illustrating how a </a:t>
            </a:r>
            <a:r>
              <a:rPr lang="en-US" sz="2400" b="1" dirty="0">
                <a:solidFill>
                  <a:srgbClr val="00AEEF"/>
                </a:solidFill>
              </a:rPr>
              <a:t>small change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sales volume leads to a </a:t>
            </a:r>
            <a:r>
              <a:rPr lang="en-US" sz="2400" b="1" dirty="0">
                <a:solidFill>
                  <a:srgbClr val="00AEEF"/>
                </a:solidFill>
              </a:rPr>
              <a:t>larger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00AEEF"/>
                </a:solidFill>
              </a:rPr>
              <a:t>change</a:t>
            </a:r>
            <a:r>
              <a:rPr lang="en-US" sz="2400" dirty="0"/>
              <a:t> in EBIT.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0BACE-D93D-6BEF-0554-C5EC53763E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diagram of a sales growth&#10;&#10;AI-generated content may be incorrect.">
            <a:extLst>
              <a:ext uri="{FF2B5EF4-FFF2-40B4-BE49-F238E27FC236}">
                <a16:creationId xmlns:a16="http://schemas.microsoft.com/office/drawing/2014/main" id="{C0C9454E-EBCB-0979-518C-8D51BF9F6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059" y="1882478"/>
            <a:ext cx="6559661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2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E60F63-946C-935A-78CF-E4AFFC10B2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D3D8B86-94E1-1B06-C4CD-A1766D5ECF9D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5CDC54-8B3E-E082-9ED7-541A35BF3E04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4283E8-E0EE-B32C-52B7-294F10F2E6C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B8BC4F5-1F97-E41C-09CA-1A5F096E9D5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BB4AA8-5CDC-27E6-D39B-D81C0B63F9F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4DD9EA8-624D-21A0-CC66-A2BE33C1D00B}"/>
              </a:ext>
            </a:extLst>
          </p:cNvPr>
          <p:cNvSpPr txBox="1"/>
          <p:nvPr/>
        </p:nvSpPr>
        <p:spPr>
          <a:xfrm>
            <a:off x="872597" y="2095405"/>
            <a:ext cx="1070212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F0000"/>
                </a:solidFill>
              </a:rPr>
              <a:t>Why This Matters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Risk and Return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High operating leverage can significantly </a:t>
            </a:r>
            <a:r>
              <a:rPr lang="en-US" sz="2400" b="1" dirty="0">
                <a:solidFill>
                  <a:srgbClr val="00AEEF"/>
                </a:solidFill>
              </a:rPr>
              <a:t>boost profits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economic upswings but also </a:t>
            </a:r>
            <a:r>
              <a:rPr lang="en-US" sz="2400" b="1" dirty="0">
                <a:solidFill>
                  <a:srgbClr val="00AEEF"/>
                </a:solidFill>
              </a:rPr>
              <a:t>magnify losses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during downturns.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Capital Structure Considerations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Firms with </a:t>
            </a:r>
            <a:r>
              <a:rPr lang="en-US" sz="2400" b="1" dirty="0">
                <a:solidFill>
                  <a:srgbClr val="00AEEF"/>
                </a:solidFill>
              </a:rPr>
              <a:t>high operating leverage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often prefer </a:t>
            </a:r>
            <a:r>
              <a:rPr lang="en-US" sz="2400" b="1" dirty="0"/>
              <a:t>lower financial leverage</a:t>
            </a:r>
            <a:r>
              <a:rPr lang="en-US" sz="2400" dirty="0"/>
              <a:t> (less debt), as combining both forms of leverage can dangerously increase total risk.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Strategic Planning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Understanding operating leverage helps managers </a:t>
            </a:r>
            <a:r>
              <a:rPr lang="en-US" sz="2400" b="1" dirty="0">
                <a:solidFill>
                  <a:srgbClr val="00AEEF"/>
                </a:solidFill>
              </a:rPr>
              <a:t>forecast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00AEEF"/>
                </a:solidFill>
              </a:rPr>
              <a:t>profit volatility</a:t>
            </a:r>
            <a:r>
              <a:rPr lang="en-US" sz="2400" dirty="0">
                <a:solidFill>
                  <a:srgbClr val="00AEEF"/>
                </a:solidFill>
              </a:rPr>
              <a:t>, </a:t>
            </a:r>
            <a:r>
              <a:rPr lang="en-US" sz="2400" dirty="0"/>
              <a:t>set </a:t>
            </a:r>
            <a:r>
              <a:rPr lang="en-US" sz="2400" b="1" dirty="0">
                <a:solidFill>
                  <a:srgbClr val="00AEEF"/>
                </a:solidFill>
              </a:rPr>
              <a:t>pricing strategies</a:t>
            </a:r>
            <a:r>
              <a:rPr lang="en-US" sz="2400" dirty="0">
                <a:solidFill>
                  <a:srgbClr val="00AEEF"/>
                </a:solidFill>
              </a:rPr>
              <a:t>, </a:t>
            </a:r>
            <a:r>
              <a:rPr lang="en-US" sz="2400" dirty="0"/>
              <a:t>and decide on </a:t>
            </a:r>
            <a:r>
              <a:rPr lang="en-US" sz="2400" b="1" dirty="0">
                <a:solidFill>
                  <a:srgbClr val="00AEEF"/>
                </a:solidFill>
              </a:rPr>
              <a:t>outsourcing</a:t>
            </a:r>
            <a:r>
              <a:rPr lang="en-US" sz="2400" dirty="0"/>
              <a:t> or </a:t>
            </a:r>
            <a:r>
              <a:rPr lang="en-US" sz="2400" b="1" dirty="0">
                <a:solidFill>
                  <a:srgbClr val="00AEEF"/>
                </a:solidFill>
              </a:rPr>
              <a:t>expanding</a:t>
            </a:r>
            <a:r>
              <a:rPr lang="en-US" sz="2400" dirty="0"/>
              <a:t> production capacity.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01A18FB-B5B7-0AAA-C1F0-6E2FF3C2B1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3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2719D0-5C66-B2B4-D129-EE62E649F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272F56-42DB-F128-058D-227ABC755F29}"/>
              </a:ext>
            </a:extLst>
          </p:cNvPr>
          <p:cNvSpPr/>
          <p:nvPr/>
        </p:nvSpPr>
        <p:spPr>
          <a:xfrm>
            <a:off x="617279" y="1685495"/>
            <a:ext cx="11151387" cy="46814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18F4DD-A284-C5BF-D3FC-2212BEA2A519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Operating Breakeven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A94C43-2456-92A7-8BA3-E30242CD69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E05429-596A-E214-91C9-EFDA7B34A7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23C441-3D73-5975-2AFC-82C944EA497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49559D1-FF9E-FC06-49A7-FDE2927D6BD7}"/>
              </a:ext>
            </a:extLst>
          </p:cNvPr>
          <p:cNvSpPr txBox="1"/>
          <p:nvPr/>
        </p:nvSpPr>
        <p:spPr>
          <a:xfrm>
            <a:off x="872597" y="2095405"/>
            <a:ext cx="107021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/>
              <a:t>Finding the Breakeven Point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Formula</a:t>
            </a:r>
            <a:r>
              <a:rPr lang="en-US" sz="2400" dirty="0">
                <a:solidFill>
                  <a:srgbClr val="00AEEF"/>
                </a:solidFill>
              </a:rPr>
              <a:t>:</a:t>
            </a:r>
            <a:endParaRPr lang="ar-SA" sz="2400" dirty="0">
              <a:solidFill>
                <a:srgbClr val="00AEEF"/>
              </a:solidFill>
            </a:endParaRPr>
          </a:p>
          <a:p>
            <a:pPr>
              <a:buFont typeface="+mj-lt"/>
              <a:buAutoNum type="arabicPeriod"/>
            </a:pPr>
            <a:endParaRPr lang="ar-SA" sz="2400" dirty="0"/>
          </a:p>
          <a:p>
            <a:pPr>
              <a:buFont typeface="+mj-lt"/>
              <a:buAutoNum type="arabicPeriod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Interpretation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Sales level at which </a:t>
            </a:r>
            <a:r>
              <a:rPr lang="en-US" sz="2400" b="1" dirty="0"/>
              <a:t>EBIT = 0</a:t>
            </a:r>
            <a:r>
              <a:rPr lang="en-US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Importance</a:t>
            </a:r>
            <a:r>
              <a:rPr lang="en-US" sz="2400" dirty="0"/>
              <a:t>: Highlights the volume needed to cover </a:t>
            </a:r>
            <a:r>
              <a:rPr lang="en-US" sz="2400" b="1" dirty="0">
                <a:solidFill>
                  <a:srgbClr val="00AEEF"/>
                </a:solidFill>
              </a:rPr>
              <a:t>fixed expenses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Example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If a company’s </a:t>
            </a:r>
            <a:r>
              <a:rPr lang="en-US" sz="2400" b="1" dirty="0">
                <a:solidFill>
                  <a:srgbClr val="00AEEF"/>
                </a:solidFill>
              </a:rPr>
              <a:t>fixed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are $100,000, </a:t>
            </a:r>
            <a:r>
              <a:rPr lang="en-US" sz="2400" b="1" dirty="0">
                <a:solidFill>
                  <a:srgbClr val="00AEEF"/>
                </a:solidFill>
              </a:rPr>
              <a:t>price</a:t>
            </a:r>
            <a:r>
              <a:rPr lang="en-US" sz="2400" dirty="0"/>
              <a:t> = $20/unit, </a:t>
            </a:r>
            <a:r>
              <a:rPr lang="en-US" sz="2400" b="1" dirty="0">
                <a:solidFill>
                  <a:srgbClr val="00AEEF"/>
                </a:solidFill>
              </a:rPr>
              <a:t>variable cost</a:t>
            </a:r>
            <a:r>
              <a:rPr lang="en-US" sz="2400" dirty="0">
                <a:solidFill>
                  <a:srgbClr val="00AEEF"/>
                </a:solidFill>
              </a:rPr>
              <a:t> = </a:t>
            </a:r>
            <a:r>
              <a:rPr lang="en-US" sz="2400" dirty="0"/>
              <a:t>$10/unit, </a:t>
            </a:r>
          </a:p>
          <a:p>
            <a:endParaRPr lang="en-US" sz="24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EA0ED9-5DF1-3ED1-F274-20BFCAF025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F580854C-ACCB-D669-00BC-61E57DF47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750" y="2514600"/>
            <a:ext cx="5270500" cy="914400"/>
          </a:xfrm>
          <a:prstGeom prst="rect">
            <a:avLst/>
          </a:prstGeom>
        </p:spPr>
      </p:pic>
      <p:pic>
        <p:nvPicPr>
          <p:cNvPr id="9" name="Picture 8" descr="A black text with a number&#10;&#10;AI-generated content may be incorrect.">
            <a:extLst>
              <a:ext uri="{FF2B5EF4-FFF2-40B4-BE49-F238E27FC236}">
                <a16:creationId xmlns:a16="http://schemas.microsoft.com/office/drawing/2014/main" id="{0E8ADB15-6554-2143-4F6A-F4DCB2C3EE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100" y="5172505"/>
            <a:ext cx="24638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E995E0-A23B-B7E8-1D03-0886599C4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B8908D-1A84-887D-8CFC-3830B4A5495F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C625CB-69BF-513E-59C8-1294794402E4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Financial Risk and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8194152-6724-C361-5D7E-60697E8E5F0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623850-A8A6-C454-343B-ABDE910C550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2AE308-7281-1242-6D67-A704EB00A89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A882FD8-DF35-724A-F4A4-6579039656E8}"/>
              </a:ext>
            </a:extLst>
          </p:cNvPr>
          <p:cNvSpPr txBox="1"/>
          <p:nvPr/>
        </p:nvSpPr>
        <p:spPr>
          <a:xfrm>
            <a:off x="872597" y="2095405"/>
            <a:ext cx="72998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Financial Leverage Defined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Financial Leverage: The Use of Debt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Definition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Financial leverage refers to how much </a:t>
            </a:r>
            <a:r>
              <a:rPr lang="en-US" sz="2400" b="1" dirty="0">
                <a:solidFill>
                  <a:srgbClr val="203E5F"/>
                </a:solidFill>
              </a:rPr>
              <a:t>debt financing</a:t>
            </a:r>
            <a:r>
              <a:rPr lang="en-US" sz="2400" dirty="0">
                <a:solidFill>
                  <a:srgbClr val="203E5F"/>
                </a:solidFill>
              </a:rPr>
              <a:t> </a:t>
            </a:r>
            <a:r>
              <a:rPr lang="en-US" sz="2400" dirty="0"/>
              <a:t>(or other fixed-payment obligations, such as leases or preferred stock) a firm employs relative to its equity.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Purpose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A company might take on debt to </a:t>
            </a:r>
            <a:r>
              <a:rPr lang="en-US" sz="2400" b="1" dirty="0">
                <a:solidFill>
                  <a:srgbClr val="00AEEF"/>
                </a:solidFill>
              </a:rPr>
              <a:t>finance growth</a:t>
            </a:r>
            <a:r>
              <a:rPr lang="en-US" sz="2400" dirty="0">
                <a:solidFill>
                  <a:srgbClr val="00AEEF"/>
                </a:solidFill>
              </a:rPr>
              <a:t>,</a:t>
            </a:r>
            <a:r>
              <a:rPr lang="en-US" sz="2400" dirty="0"/>
              <a:t> invest in new projects, or repurchase equity. Since debt typically has a lower cost than equity (especially after-tax benefits), using leverage can lower the overall cost of capital if managed properly.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1FD18E-252E-9906-8ABD-23EF421C4A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graphic of a scale with a few coins and a city&#10;&#10;AI-generated content may be incorrect.">
            <a:extLst>
              <a:ext uri="{FF2B5EF4-FFF2-40B4-BE49-F238E27FC236}">
                <a16:creationId xmlns:a16="http://schemas.microsoft.com/office/drawing/2014/main" id="{6E3BAA0B-596B-2FD0-BD02-CB992B318D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8412" y="2000139"/>
            <a:ext cx="3204292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8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11C265-9D9E-EAB7-2DAA-2566B7A656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6A62B3-FCD0-4019-01E3-7EF1156DDE2B}"/>
              </a:ext>
            </a:extLst>
          </p:cNvPr>
          <p:cNvSpPr/>
          <p:nvPr/>
        </p:nvSpPr>
        <p:spPr>
          <a:xfrm>
            <a:off x="520306" y="1385883"/>
            <a:ext cx="11151387" cy="52031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70B491-53A3-D685-E7F5-AEC9B152F174}"/>
              </a:ext>
            </a:extLst>
          </p:cNvPr>
          <p:cNvSpPr txBox="1"/>
          <p:nvPr/>
        </p:nvSpPr>
        <p:spPr>
          <a:xfrm>
            <a:off x="2516041" y="754234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Financial Risk and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10AE0B-726C-6EB3-A688-CE0189B2B5F5}"/>
              </a:ext>
            </a:extLst>
          </p:cNvPr>
          <p:cNvSpPr/>
          <p:nvPr/>
        </p:nvSpPr>
        <p:spPr>
          <a:xfrm>
            <a:off x="942308" y="57344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871F1C-FA08-6587-98B5-27EFF12280FF}"/>
              </a:ext>
            </a:extLst>
          </p:cNvPr>
          <p:cNvSpPr txBox="1"/>
          <p:nvPr/>
        </p:nvSpPr>
        <p:spPr>
          <a:xfrm>
            <a:off x="1111584" y="61402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49C249-DF90-DAF9-363C-7BCBCCDEF758}"/>
              </a:ext>
            </a:extLst>
          </p:cNvPr>
          <p:cNvSpPr txBox="1"/>
          <p:nvPr/>
        </p:nvSpPr>
        <p:spPr>
          <a:xfrm>
            <a:off x="1214179" y="8698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FA4A2C9-3AA3-BF90-23AF-4E880B73B7C4}"/>
              </a:ext>
            </a:extLst>
          </p:cNvPr>
          <p:cNvSpPr txBox="1"/>
          <p:nvPr/>
        </p:nvSpPr>
        <p:spPr>
          <a:xfrm>
            <a:off x="672554" y="1774416"/>
            <a:ext cx="74903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Financial Leverage Defined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Magnification of Returns and Losses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Positive Side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In periods of high operating income, interest payments on debt are fixed, so the additional earnings </a:t>
            </a:r>
            <a:r>
              <a:rPr lang="en-US" sz="2400" b="1" dirty="0">
                <a:solidFill>
                  <a:srgbClr val="00AEEF"/>
                </a:solidFill>
              </a:rPr>
              <a:t>accrue</a:t>
            </a:r>
            <a:r>
              <a:rPr lang="en-US" sz="2400" dirty="0"/>
              <a:t> predominantly to shareholders, leading to higher </a:t>
            </a:r>
            <a:r>
              <a:rPr lang="en-US" sz="2400" b="1" dirty="0">
                <a:solidFill>
                  <a:srgbClr val="00AEEF"/>
                </a:solidFill>
              </a:rPr>
              <a:t>return on equity (ROE)</a:t>
            </a:r>
            <a:r>
              <a:rPr lang="en-US" sz="2400" dirty="0">
                <a:solidFill>
                  <a:srgbClr val="00AEEF"/>
                </a:solidFill>
              </a:rPr>
              <a:t>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Negative Side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In an economic downturn, </a:t>
            </a:r>
            <a:r>
              <a:rPr lang="en-US" sz="2400" b="1" dirty="0">
                <a:solidFill>
                  <a:srgbClr val="00AEEF"/>
                </a:solidFill>
              </a:rPr>
              <a:t>fixed interest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obligations remain, and a drop in operating income can quickly erode or eliminate profits available to shareholders. This can lead to heightened </a:t>
            </a:r>
            <a:r>
              <a:rPr lang="en-US" sz="2400" b="1" dirty="0">
                <a:solidFill>
                  <a:srgbClr val="00AEEF"/>
                </a:solidFill>
              </a:rPr>
              <a:t>financial distress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potential </a:t>
            </a:r>
            <a:r>
              <a:rPr lang="en-US" sz="2400" b="1" dirty="0">
                <a:solidFill>
                  <a:srgbClr val="00AEEF"/>
                </a:solidFill>
              </a:rPr>
              <a:t>bankruptcy</a:t>
            </a:r>
            <a:r>
              <a:rPr lang="en-US" sz="2400" dirty="0"/>
              <a:t> if debt obligations can’t be met.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72AF70A-8B42-2E12-73D8-774172C784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 descr="A person in suit and a person in front of a graph&#10;&#10;AI-generated content may be incorrect.">
            <a:extLst>
              <a:ext uri="{FF2B5EF4-FFF2-40B4-BE49-F238E27FC236}">
                <a16:creationId xmlns:a16="http://schemas.microsoft.com/office/drawing/2014/main" id="{DBC0AFF2-D9B1-0D68-5564-5D42881ECE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906" y="1679981"/>
            <a:ext cx="3356540" cy="473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4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F7D3F-E5EE-5291-08BC-C8A8F8287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0C5930B-C3BE-CB6A-47A2-A4E94C446B73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6B5292-07CC-5F31-7FBB-444E78F4A390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Financial Risk and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920590D-ADF1-3258-4AE2-D7C9770AB22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72D860D-D50F-D879-DE7B-7EBCDA4B22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F58FA6-05A4-3309-E22F-A00B29D2F6F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476D1BA-0679-8E76-8721-CB8DD8D14C6D}"/>
              </a:ext>
            </a:extLst>
          </p:cNvPr>
          <p:cNvSpPr txBox="1"/>
          <p:nvPr/>
        </p:nvSpPr>
        <p:spPr>
          <a:xfrm>
            <a:off x="872597" y="2095405"/>
            <a:ext cx="709030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i="1" dirty="0">
                <a:solidFill>
                  <a:srgbClr val="203E5F"/>
                </a:solidFill>
              </a:rPr>
              <a:t>Financial Leverage Defined</a:t>
            </a:r>
            <a:endParaRPr lang="en-US" sz="2400" dirty="0">
              <a:solidFill>
                <a:srgbClr val="203E5F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</a:rPr>
              <a:t>Metrics to Gauge Financial Leverage</a:t>
            </a:r>
            <a:endParaRPr lang="en-US" sz="2400" dirty="0">
              <a:solidFill>
                <a:srgbClr val="F58221"/>
              </a:solidFill>
            </a:endParaRP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Debt/Equity Ratio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Compares total debt to the total equity on the balance sheet, indicating how “levered” a firm is.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Interest Coverage Ratio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(EBIT ÷ Interest Expense): Shows how comfortably a firm can cover its interest payments with operating income. A low coverage ratio suggests higher risk.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sz="2400" b="1" dirty="0">
                <a:solidFill>
                  <a:srgbClr val="00AEEF"/>
                </a:solidFill>
              </a:rPr>
              <a:t>Other Measures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Debt/Assets, EBITDA/Interest Coverage, and credit ratings can also signal the level of financial risk.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4620E9-7771-C9E9-CEAF-9FA752CFFF5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hart with numbers and graphs&#10;&#10;AI-generated content may be incorrect.">
            <a:extLst>
              <a:ext uri="{FF2B5EF4-FFF2-40B4-BE49-F238E27FC236}">
                <a16:creationId xmlns:a16="http://schemas.microsoft.com/office/drawing/2014/main" id="{827DA1A1-AD01-8DB4-9C31-518207E30F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218" y="1882478"/>
            <a:ext cx="3243653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9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2CDBEE-A3B7-0BC2-EE17-6DC1220F0B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2205E6-ED6C-AE8F-F225-8116295A3F78}"/>
              </a:ext>
            </a:extLst>
          </p:cNvPr>
          <p:cNvSpPr/>
          <p:nvPr/>
        </p:nvSpPr>
        <p:spPr>
          <a:xfrm>
            <a:off x="617279" y="1685495"/>
            <a:ext cx="11151387" cy="49035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9B3FA9-B110-1F01-7AB9-587014605C93}"/>
              </a:ext>
            </a:extLst>
          </p:cNvPr>
          <p:cNvSpPr txBox="1"/>
          <p:nvPr/>
        </p:nvSpPr>
        <p:spPr>
          <a:xfrm>
            <a:off x="2513150" y="1019069"/>
            <a:ext cx="7545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Financial Risk and Leverage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CEE565-6BAB-0A05-A4C8-A5D8A35A1F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FF0A28-1BB4-49F6-7E55-E8B055BA175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2C7B22-90C7-54C7-1140-EF0B7371890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758C0E8-DA97-8597-B483-6B6F793173A3}"/>
              </a:ext>
            </a:extLst>
          </p:cNvPr>
          <p:cNvSpPr txBox="1"/>
          <p:nvPr/>
        </p:nvSpPr>
        <p:spPr>
          <a:xfrm>
            <a:off x="872598" y="2095405"/>
            <a:ext cx="740510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b="1" dirty="0">
                <a:solidFill>
                  <a:srgbClr val="FF0000"/>
                </a:solidFill>
              </a:rPr>
              <a:t>Why This Matters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Risk-Return Trade-Off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While leveraging can enhance returns when business conditions are favorable, it also </a:t>
            </a:r>
            <a:r>
              <a:rPr lang="en-US" sz="2400" b="1" dirty="0">
                <a:solidFill>
                  <a:srgbClr val="00AEEF"/>
                </a:solidFill>
              </a:rPr>
              <a:t>exacerbates losses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in tougher markets.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Capital Structure Decisions</a:t>
            </a:r>
            <a:r>
              <a:rPr lang="en-US" sz="2400" dirty="0"/>
              <a:t>: Choosing the right degree of leverage is a </a:t>
            </a:r>
            <a:r>
              <a:rPr lang="en-US" sz="2400" b="1" dirty="0">
                <a:solidFill>
                  <a:srgbClr val="00AEEF"/>
                </a:solidFill>
              </a:rPr>
              <a:t>strategic decision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that balances potential gains against the risk of financial distress.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00AEEF"/>
                </a:solidFill>
              </a:rPr>
              <a:t>Investor and Creditor Confidence</a:t>
            </a:r>
            <a:r>
              <a:rPr lang="en-US" sz="2400" dirty="0">
                <a:solidFill>
                  <a:srgbClr val="00AEEF"/>
                </a:solidFill>
              </a:rPr>
              <a:t>: </a:t>
            </a:r>
            <a:r>
              <a:rPr lang="en-US" sz="2400" dirty="0"/>
              <a:t>Lenders and investors closely track leverage ratios, as high debt levels may imply </a:t>
            </a:r>
            <a:r>
              <a:rPr lang="en-US" sz="2400" b="1" dirty="0">
                <a:solidFill>
                  <a:srgbClr val="00AEEF"/>
                </a:solidFill>
              </a:rPr>
              <a:t>higher interest costs</a:t>
            </a:r>
            <a:r>
              <a:rPr lang="en-US" sz="2400" dirty="0">
                <a:solidFill>
                  <a:srgbClr val="00AEEF"/>
                </a:solidFill>
              </a:rPr>
              <a:t> </a:t>
            </a:r>
            <a:r>
              <a:rPr lang="en-US" sz="2400" dirty="0"/>
              <a:t>and </a:t>
            </a:r>
            <a:r>
              <a:rPr lang="en-US" sz="2400" b="1" dirty="0">
                <a:solidFill>
                  <a:srgbClr val="00AEEF"/>
                </a:solidFill>
              </a:rPr>
              <a:t>volatility</a:t>
            </a:r>
            <a:r>
              <a:rPr lang="en-US" sz="2400" dirty="0"/>
              <a:t> in earnings, affecting the firm’s creditworthiness and perceived stability</a:t>
            </a:r>
            <a:r>
              <a:rPr lang="en-US" dirty="0"/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4EF3FF-78C5-3CF5-498A-3821DB5417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oster of a diagram of a balance scale&#10;&#10;AI-generated content may be incorrect.">
            <a:extLst>
              <a:ext uri="{FF2B5EF4-FFF2-40B4-BE49-F238E27FC236}">
                <a16:creationId xmlns:a16="http://schemas.microsoft.com/office/drawing/2014/main" id="{38F6A201-236A-4ADA-C2C7-351BC2F38E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7702" y="2095405"/>
            <a:ext cx="3297019" cy="444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5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19D931-649B-A274-6DDE-44CCE2690B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14D39F8-E657-5A3C-58F5-728DE1F6AE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282DC896-52D1-B184-F3BC-0CCCE74A676E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62007C-9194-CE2C-7394-552FE009B141}"/>
              </a:ext>
            </a:extLst>
          </p:cNvPr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F9F60A46-6E7C-2492-0035-26E7287D41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74EE5AD-DB1D-FF8F-1722-AFFC8BB73201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EEFF1DE-721F-E3CE-317A-CA1159B4FD5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2925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4272</TotalTime>
  <Words>4358</Words>
  <Application>Microsoft Macintosh PowerPoint</Application>
  <PresentationFormat>Widescreen</PresentationFormat>
  <Paragraphs>401</Paragraphs>
  <Slides>50</Slides>
  <Notes>49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Alexandria</vt:lpstr>
      <vt:lpstr>Arial</vt:lpstr>
      <vt:lpstr>Calibri</vt:lpstr>
      <vt:lpstr>Calibri Light</vt:lpstr>
      <vt:lpstr>Roboto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Mohamed Hussein</cp:lastModifiedBy>
  <cp:revision>123</cp:revision>
  <dcterms:created xsi:type="dcterms:W3CDTF">2023-04-29T09:08:00Z</dcterms:created>
  <dcterms:modified xsi:type="dcterms:W3CDTF">2025-04-03T00:47:55Z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  <property fmtid="{D5CDD505-2E9C-101B-9397-08002B2CF9AE}" pid="6" name="MSIP_Label_ea4c0c79-1302-4598-89cc-fc5f9b666c02_Enabled">
    <vt:lpwstr>true</vt:lpwstr>
  </property>
  <property fmtid="{D5CDD505-2E9C-101B-9397-08002B2CF9AE}" pid="7" name="MSIP_Label_ea4c0c79-1302-4598-89cc-fc5f9b666c02_SetDate">
    <vt:lpwstr>2024-10-02T23:04:28Z</vt:lpwstr>
  </property>
  <property fmtid="{D5CDD505-2E9C-101B-9397-08002B2CF9AE}" pid="8" name="MSIP_Label_ea4c0c79-1302-4598-89cc-fc5f9b666c02_Method">
    <vt:lpwstr>Standard</vt:lpwstr>
  </property>
  <property fmtid="{D5CDD505-2E9C-101B-9397-08002B2CF9AE}" pid="9" name="MSIP_Label_ea4c0c79-1302-4598-89cc-fc5f9b666c02_Name">
    <vt:lpwstr>defa4170-0d19-0005-0004-bc88714345d2</vt:lpwstr>
  </property>
  <property fmtid="{D5CDD505-2E9C-101B-9397-08002B2CF9AE}" pid="10" name="MSIP_Label_ea4c0c79-1302-4598-89cc-fc5f9b666c02_SiteId">
    <vt:lpwstr>d929240e-472e-4f27-9319-d188d429d45e</vt:lpwstr>
  </property>
  <property fmtid="{D5CDD505-2E9C-101B-9397-08002B2CF9AE}" pid="11" name="MSIP_Label_ea4c0c79-1302-4598-89cc-fc5f9b666c02_ActionId">
    <vt:lpwstr>625c5d9c-7051-46fb-b87a-03164bf66fd8</vt:lpwstr>
  </property>
  <property fmtid="{D5CDD505-2E9C-101B-9397-08002B2CF9AE}" pid="12" name="MSIP_Label_ea4c0c79-1302-4598-89cc-fc5f9b666c02_ContentBits">
    <vt:lpwstr>0</vt:lpwstr>
  </property>
</Properties>
</file>