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4" r:id="rId2"/>
  </p:sldMasterIdLst>
  <p:notesMasterIdLst>
    <p:notesMasterId r:id="rId48"/>
  </p:notesMasterIdLst>
  <p:sldIdLst>
    <p:sldId id="504" r:id="rId3"/>
    <p:sldId id="670" r:id="rId4"/>
    <p:sldId id="313" r:id="rId5"/>
    <p:sldId id="732" r:id="rId6"/>
    <p:sldId id="707" r:id="rId7"/>
    <p:sldId id="750" r:id="rId8"/>
    <p:sldId id="696" r:id="rId9"/>
    <p:sldId id="808" r:id="rId10"/>
    <p:sldId id="774" r:id="rId11"/>
    <p:sldId id="775" r:id="rId12"/>
    <p:sldId id="776" r:id="rId13"/>
    <p:sldId id="777" r:id="rId14"/>
    <p:sldId id="779" r:id="rId15"/>
    <p:sldId id="781" r:id="rId16"/>
    <p:sldId id="782" r:id="rId17"/>
    <p:sldId id="783" r:id="rId18"/>
    <p:sldId id="739" r:id="rId19"/>
    <p:sldId id="784" r:id="rId20"/>
    <p:sldId id="785" r:id="rId21"/>
    <p:sldId id="786" r:id="rId22"/>
    <p:sldId id="787" r:id="rId23"/>
    <p:sldId id="788" r:id="rId24"/>
    <p:sldId id="789" r:id="rId25"/>
    <p:sldId id="790" r:id="rId26"/>
    <p:sldId id="791" r:id="rId27"/>
    <p:sldId id="792" r:id="rId28"/>
    <p:sldId id="793" r:id="rId29"/>
    <p:sldId id="796" r:id="rId30"/>
    <p:sldId id="797" r:id="rId31"/>
    <p:sldId id="794" r:id="rId32"/>
    <p:sldId id="795" r:id="rId33"/>
    <p:sldId id="606" r:id="rId34"/>
    <p:sldId id="798" r:id="rId35"/>
    <p:sldId id="745" r:id="rId36"/>
    <p:sldId id="799" r:id="rId37"/>
    <p:sldId id="800" r:id="rId38"/>
    <p:sldId id="801" r:id="rId39"/>
    <p:sldId id="803" r:id="rId40"/>
    <p:sldId id="807" r:id="rId41"/>
    <p:sldId id="804" r:id="rId42"/>
    <p:sldId id="805" r:id="rId43"/>
    <p:sldId id="806" r:id="rId44"/>
    <p:sldId id="503" r:id="rId45"/>
    <p:sldId id="50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3" autoAdjust="0"/>
    <p:restoredTop sz="93691" autoAdjust="0"/>
  </p:normalViewPr>
  <p:slideViewPr>
    <p:cSldViewPr snapToGrid="0">
      <p:cViewPr varScale="1">
        <p:scale>
          <a:sx n="91" d="100"/>
          <a:sy n="91" d="100"/>
        </p:scale>
        <p:origin x="468" y="6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r>
            <a:rPr lang="fa-IR" b="0" i="0" baseline="0" dirty="0"/>
            <a:t>أولا: أخلاقيات العمل في الإعلام الرقمي الإضافية المقررة من المهنيين.</a:t>
          </a:r>
          <a:endParaRPr lang="en-US" b="0" i="0" baseline="0"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r>
            <a:rPr lang="fa-IR" b="0" i="0" baseline="0" dirty="0"/>
            <a:t>ثانيا: أخلاقيات العمل في الإعلام الرقمي المقررة قانونا.</a:t>
          </a:r>
          <a:endParaRPr lang="en-US" b="0" i="0" baseline="0" dirty="0"/>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r>
            <a:rPr lang="fa-IR" b="0" i="0" baseline="0" dirty="0"/>
            <a:t>ثالثا: مدي ارتباط التشديد علي احترام اخلاقيات باتساع ضرر الإعلام الرقمي.</a:t>
          </a:r>
          <a:endParaRPr lang="en-US" b="0" i="0" baseline="0" dirty="0"/>
        </a:p>
      </dgm:t>
    </dgm:pt>
    <dgm:pt modelId="{643DD628-FA83-4BE9-8121-868F4766DE58}" type="parTrans" cxnId="{7AD6854D-C518-472B-994C-16B01DB571D6}">
      <dgm:prSet/>
      <dgm:spPr/>
      <dgm:t>
        <a:bodyPr/>
        <a:lstStyle/>
        <a:p>
          <a:endParaRPr lang="en-US"/>
        </a:p>
      </dgm:t>
    </dgm:pt>
    <dgm:pt modelId="{AE8E8987-F660-465F-8B26-07D4FC91DA23}" type="sibTrans" cxnId="{7AD6854D-C518-472B-994C-16B01DB571D6}">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0" presStyleCnt="6"/>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1" presStyleCnt="6"/>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2" presStyleCnt="6"/>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3" presStyleCnt="6"/>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4" presStyleCnt="6"/>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5" presStyleCnt="6"/>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9DB6F70E-1EDD-4259-82C5-CE5E674F47A9}" type="presParOf" srcId="{AAC8FEB1-DB20-4CF7-8F96-D411D838B551}" destId="{8D964CFD-DD1D-4B29-8245-7B0BB5B3C4C7}" srcOrd="0"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1"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2" destOrd="0" presId="urn:microsoft.com/office/officeart/2018/layout/CircleProcess"/>
    <dgm:cxn modelId="{09A9B2E4-3C12-48A4-A5CC-F951112E1AEA}" type="presParOf" srcId="{AAC8FEB1-DB20-4CF7-8F96-D411D838B551}" destId="{ED87A76E-AE5B-405F-986F-C2578B180FAA}" srcOrd="3"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4"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5" destOrd="0" presId="urn:microsoft.com/office/officeart/2018/layout/CircleProcess"/>
    <dgm:cxn modelId="{095D2E6F-EF96-4176-B2C2-E3D6A64F06E1}" type="presParOf" srcId="{AAC8FEB1-DB20-4CF7-8F96-D411D838B551}" destId="{52829DDB-75B4-4C3D-9681-452FD57F2AB6}" srcOrd="6"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7"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8"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2C185-FCDD-451E-80B6-0E3E39A70A81}">
      <dsp:nvSpPr>
        <dsp:cNvPr id="0" name=""/>
        <dsp:cNvSpPr/>
      </dsp:nvSpPr>
      <dsp:spPr>
        <a:xfrm>
          <a:off x="6995817" y="729503"/>
          <a:ext cx="1932437"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7059980"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fa-IR" sz="1800" b="0" i="0" kern="1200" baseline="0" dirty="0"/>
            <a:t>ثالثا: مدي ارتباط التشديد علي احترام اخلاقيات باتساع ضرر الإعلام الرقمي.</a:t>
          </a:r>
          <a:endParaRPr lang="en-US" sz="1800" b="0" i="0" kern="1200" baseline="0" dirty="0"/>
        </a:p>
      </dsp:txBody>
      <dsp:txXfrm>
        <a:off x="7317890" y="1051692"/>
        <a:ext cx="1288291" cy="1288416"/>
      </dsp:txXfrm>
    </dsp:sp>
    <dsp:sp modelId="{6AEECE16-7F97-463B-80CD-69CDE77CA66C}">
      <dsp:nvSpPr>
        <dsp:cNvPr id="0" name=""/>
        <dsp:cNvSpPr/>
      </dsp:nvSpPr>
      <dsp:spPr>
        <a:xfrm rot="2700000">
          <a:off x="5000915"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5062751"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fa-IR" sz="1800" b="0" i="0" kern="1200" baseline="0" dirty="0"/>
            <a:t>ثانيا: أخلاقيات العمل في الإعلام الرقمي المقررة قانونا.</a:t>
          </a:r>
          <a:endParaRPr lang="en-US" sz="1800" b="0" i="0" kern="1200" baseline="0" dirty="0"/>
        </a:p>
      </dsp:txBody>
      <dsp:txXfrm>
        <a:off x="5320661" y="1051692"/>
        <a:ext cx="1288291" cy="1288416"/>
      </dsp:txXfrm>
    </dsp:sp>
    <dsp:sp modelId="{3054A2C4-022B-4DC2-A3DA-CD2FA2778EA3}">
      <dsp:nvSpPr>
        <dsp:cNvPr id="0" name=""/>
        <dsp:cNvSpPr/>
      </dsp:nvSpPr>
      <dsp:spPr>
        <a:xfrm rot="2700000">
          <a:off x="3003686"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3065522"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fa-IR" sz="1800" b="0" i="0" kern="1200" baseline="0" dirty="0"/>
            <a:t>أولا: أخلاقيات العمل في الإعلام الرقمي الإضافية المقررة من المهنيين.</a:t>
          </a:r>
          <a:endParaRPr lang="en-US" sz="1800" b="0" i="0" kern="1200" baseline="0" dirty="0"/>
        </a:p>
      </dsp:txBody>
      <dsp:txXfrm>
        <a:off x="3323432" y="1051692"/>
        <a:ext cx="1288291" cy="1288416"/>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730817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8845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7539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6076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58875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37984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2866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26540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2962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28060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79559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0286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7654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1816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7112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86568526"/>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7" r:id="rId12"/>
    <p:sldLayoutId id="2147483678" r:id="rId13"/>
    <p:sldLayoutId id="214748367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6.xml"/><Relationship Id="rId4" Type="http://schemas.openxmlformats.org/officeDocument/2006/relationships/image" Target="../media/image17.png"/></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7.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dirty="0">
                <a:solidFill>
                  <a:prstClr val="white"/>
                </a:solidFill>
                <a:latin typeface="Alexandria regular" pitchFamily="2" charset="-78"/>
                <a:cs typeface="Alexandria regular" pitchFamily="2" charset="-78"/>
              </a:rPr>
              <a:t>المحاضرة السابعة</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132"/>
    </mc:Choice>
    <mc:Fallback xmlns="">
      <p:transition spd="slow" advTm="241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تذكير بالمحاضرة السابقة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4215634937"/>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88518"/>
    </mc:Choice>
    <mc:Fallback xmlns="">
      <p:transition spd="slow" advTm="28851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أهداف المحاضرة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125303" y="2673688"/>
            <a:ext cx="8417320" cy="21230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أولا: مفهوم جرائم النشر.</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ثانيا: مفهوم جريمة نشر الشائعات.</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ثالثا: أركان التجريم.</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ال</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مراجع.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خاتمة.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179"/>
    </mc:Choice>
    <mc:Fallback xmlns="">
      <p:transition spd="slow" advTm="5417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776869" y="1520686"/>
            <a:ext cx="8213929" cy="4900661"/>
          </a:xfrm>
        </p:spPr>
        <p:txBody>
          <a:bodyPr>
            <a:noAutofit/>
          </a:bodyPr>
          <a:lstStyle/>
          <a:p>
            <a:pPr algn="r" rtl="1">
              <a:lnSpc>
                <a:spcPct val="150000"/>
              </a:lnSpc>
            </a:pPr>
            <a:r>
              <a:rPr lang="fa-IR" sz="2400" dirty="0">
                <a:solidFill>
                  <a:prstClr val="black"/>
                </a:solidFill>
                <a:latin typeface="Alexandria regular" pitchFamily="2" charset="-78"/>
                <a:ea typeface="+mn-ea"/>
                <a:cs typeface="Alexandria regular" pitchFamily="2" charset="-78"/>
              </a:rPr>
              <a:t>أولا: مفهوم جرائم النشر.</a:t>
            </a:r>
            <a:br>
              <a:rPr lang="fa-IR" sz="1800" dirty="0">
                <a:solidFill>
                  <a:prstClr val="black"/>
                </a:solidFill>
                <a:latin typeface="Alexandria regular" pitchFamily="2" charset="-78"/>
                <a:ea typeface="+mn-ea"/>
                <a:cs typeface="Alexandria regular" pitchFamily="2" charset="-78"/>
              </a:rPr>
            </a:br>
            <a:br>
              <a:rPr lang="en-US" sz="1800" dirty="0">
                <a:solidFill>
                  <a:prstClr val="black"/>
                </a:solidFill>
                <a:latin typeface="Alexandria regular" pitchFamily="2" charset="-78"/>
                <a:ea typeface="+mn-ea"/>
                <a:cs typeface="Alexandria regular" pitchFamily="2" charset="-78"/>
              </a:rPr>
            </a:br>
            <a:r>
              <a:rPr lang="ar-EG" sz="2400" dirty="0">
                <a:solidFill>
                  <a:prstClr val="black"/>
                </a:solidFill>
                <a:latin typeface="Alexandria regular" pitchFamily="2" charset="-78"/>
                <a:ea typeface="+mn-ea"/>
                <a:cs typeface="Alexandria regular" pitchFamily="2" charset="-78"/>
              </a:rPr>
              <a:t>1- تعريف جرائم النشر:</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قد تتحول حرية الرأي إلى جريمة من جرائم النشر ، التي يعاقب عليها القانون.</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والنشر هو : </a:t>
            </a:r>
            <a:r>
              <a:rPr lang="ar-EG" sz="1800" dirty="0">
                <a:solidFill>
                  <a:srgbClr val="FF0000"/>
                </a:solidFill>
                <a:latin typeface="Alexandria regular" pitchFamily="2" charset="-78"/>
                <a:ea typeface="+mn-ea"/>
                <a:cs typeface="Alexandria regular" pitchFamily="2" charset="-78"/>
              </a:rPr>
              <a:t>استخدام وسائل الإعلام المختلفة في بث أو إرسال أو استقبال أو نقل المعلومات المكتوبة والمرئية والمسموعة</a:t>
            </a:r>
            <a:r>
              <a:rPr lang="ar-EG" sz="1800" dirty="0">
                <a:solidFill>
                  <a:prstClr val="black"/>
                </a:solidFill>
                <a:latin typeface="Alexandria regular" pitchFamily="2" charset="-78"/>
                <a:ea typeface="+mn-ea"/>
                <a:cs typeface="Alexandria regular" pitchFamily="2" charset="-78"/>
              </a:rPr>
              <a:t> سواء كانت نصوصاً أو مشاهد أو أصوات أو صوراً ثابتة أو متحركة لغرض التداول. </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 هذا النشر لا يقتصر علي الإعلامي بل قد يمارسه الأشخاص العاديين في الوقت الحالي بالنشر علي مواقع التواصل الاجتماعي علي سبيل المثال.</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862219" y="2003461"/>
            <a:ext cx="2914650" cy="3811711"/>
          </a:xfrm>
          <a:prstGeom prst="rect">
            <a:avLst/>
          </a:prstGeom>
        </p:spPr>
      </p:pic>
    </p:spTree>
    <p:extLst>
      <p:ext uri="{BB962C8B-B14F-4D97-AF65-F5344CB8AC3E}">
        <p14:creationId xmlns:p14="http://schemas.microsoft.com/office/powerpoint/2010/main" val="2125561933"/>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43FDA-B62F-4933-1792-E6D8739755C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E7B3C5D9-4A47-B45E-0EB2-C0B061152815}"/>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وبعد أن عرفنا النشر نذكر تعريف الجريمة بصفة عامة فالجريمة هي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عمل أو امتناع عن عمل صادر عن إرادة شخص ما، يخالف ما نص عليه المشرع في قانون العقوبات أو القوانين المكملة له وقرر له جزاءً جنائياً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بسبب الضرر الاجتماعي الذي ترتب عليه "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وتتمثل الجزاءات الجنائية في ثلاثة أنواع الأول هو عقوبة الإعدام و الثانية العقوبات السالبة للحرية كالسجن او الحبس و أخيرا الغرامة المالية و التي يدفعها الجاني لخزانة الدولة.</a:t>
            </a:r>
          </a:p>
        </p:txBody>
      </p:sp>
      <p:pic>
        <p:nvPicPr>
          <p:cNvPr id="8" name="Picture 7">
            <a:extLst>
              <a:ext uri="{FF2B5EF4-FFF2-40B4-BE49-F238E27FC236}">
                <a16:creationId xmlns:a16="http://schemas.microsoft.com/office/drawing/2014/main" id="{CF00B81B-38FF-1E11-F82E-7F5E76CF6308}"/>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64865304"/>
      </p:ext>
    </p:extLst>
  </p:cSld>
  <p:clrMapOvr>
    <a:masterClrMapping/>
  </p:clrMapOvr>
  <mc:AlternateContent xmlns:mc="http://schemas.openxmlformats.org/markup-compatibility/2006" xmlns:p14="http://schemas.microsoft.com/office/powerpoint/2010/main">
    <mc:Choice Requires="p14">
      <p:transition spd="slow" p14:dur="2000" advTm="299410"/>
    </mc:Choice>
    <mc:Fallback xmlns="">
      <p:transition spd="slow" advTm="29941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B7F6E-6003-6BFD-3240-EECF276E576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D796916-F7D4-393D-83FA-853779A50089}"/>
              </a:ext>
            </a:extLst>
          </p:cNvPr>
          <p:cNvSpPr>
            <a:spLocks noGrp="1"/>
          </p:cNvSpPr>
          <p:nvPr>
            <p:ph type="title"/>
          </p:nvPr>
        </p:nvSpPr>
        <p:spPr>
          <a:xfrm>
            <a:off x="3773214" y="919717"/>
            <a:ext cx="821758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5B9CAAE6-F324-BC0A-39BA-E50938B489AA}"/>
              </a:ext>
            </a:extLst>
          </p:cNvPr>
          <p:cNvPicPr>
            <a:picLocks noChangeAspect="1"/>
          </p:cNvPicPr>
          <p:nvPr/>
        </p:nvPicPr>
        <p:blipFill>
          <a:blip r:embed="rId2"/>
          <a:stretch>
            <a:fillRect/>
          </a:stretch>
        </p:blipFill>
        <p:spPr>
          <a:xfrm>
            <a:off x="476250" y="919717"/>
            <a:ext cx="3034205" cy="5018566"/>
          </a:xfrm>
          <a:prstGeom prst="rect">
            <a:avLst/>
          </a:prstGeom>
        </p:spPr>
      </p:pic>
      <p:sp>
        <p:nvSpPr>
          <p:cNvPr id="3" name="TextBox 2">
            <a:extLst>
              <a:ext uri="{FF2B5EF4-FFF2-40B4-BE49-F238E27FC236}">
                <a16:creationId xmlns:a16="http://schemas.microsoft.com/office/drawing/2014/main" id="{12494B59-0A7E-7CD5-A6E5-3F9C5BADD448}"/>
              </a:ext>
            </a:extLst>
          </p:cNvPr>
          <p:cNvSpPr txBox="1"/>
          <p:nvPr/>
        </p:nvSpPr>
        <p:spPr>
          <a:xfrm>
            <a:off x="4191856" y="2343395"/>
            <a:ext cx="7071188" cy="1707519"/>
          </a:xfrm>
          <a:prstGeom prst="rect">
            <a:avLst/>
          </a:prstGeom>
          <a:noFill/>
        </p:spPr>
        <p:txBody>
          <a:bodyPr wrap="square">
            <a:spAutoFit/>
          </a:bodyPr>
          <a:lstStyle/>
          <a:p>
            <a:pPr marL="0" marR="0" algn="just" rtl="1">
              <a:lnSpc>
                <a:spcPct val="150000"/>
              </a:lnSpc>
              <a:spcBef>
                <a:spcPts val="0"/>
              </a:spcBef>
              <a:spcAft>
                <a:spcPts val="800"/>
              </a:spcAft>
            </a:pPr>
            <a:r>
              <a:rPr lang="ar-EG" kern="100" dirty="0">
                <a:effectLst/>
                <a:latin typeface="Alexandria" pitchFamily="2" charset="-78"/>
                <a:ea typeface="Aptos" panose="020B0004020202020204" pitchFamily="34" charset="0"/>
                <a:cs typeface="Alexandria" pitchFamily="2" charset="-78"/>
              </a:rPr>
              <a:t>وبعد توضيح معنى النشر ومعنى الجريمة بصفة عامة يمكننا استنباط تعريف لجريمة النشر وهو " </a:t>
            </a:r>
            <a:r>
              <a:rPr lang="ar-EG" kern="100" dirty="0">
                <a:solidFill>
                  <a:srgbClr val="FF0000"/>
                </a:solidFill>
                <a:effectLst/>
                <a:latin typeface="Alexandria" pitchFamily="2" charset="-78"/>
                <a:ea typeface="Aptos" panose="020B0004020202020204" pitchFamily="34" charset="0"/>
                <a:cs typeface="Alexandria" pitchFamily="2" charset="-78"/>
              </a:rPr>
              <a:t>استخدام وسائل الإعلام المختلفة عن عمد في التعبير </a:t>
            </a:r>
            <a:r>
              <a:rPr lang="ar-EG" kern="100">
                <a:solidFill>
                  <a:srgbClr val="FF0000"/>
                </a:solidFill>
                <a:effectLst/>
                <a:latin typeface="Alexandria" pitchFamily="2" charset="-78"/>
                <a:ea typeface="Aptos" panose="020B0004020202020204" pitchFamily="34" charset="0"/>
                <a:cs typeface="Alexandria" pitchFamily="2" charset="-78"/>
              </a:rPr>
              <a:t>عن أمر مخالف </a:t>
            </a:r>
            <a:r>
              <a:rPr lang="ar-EG" kern="100" dirty="0">
                <a:solidFill>
                  <a:srgbClr val="FF0000"/>
                </a:solidFill>
                <a:effectLst/>
                <a:latin typeface="Alexandria" pitchFamily="2" charset="-78"/>
                <a:ea typeface="Aptos" panose="020B0004020202020204" pitchFamily="34" charset="0"/>
                <a:cs typeface="Alexandria" pitchFamily="2" charset="-78"/>
              </a:rPr>
              <a:t>للقانون ينتج عنه </a:t>
            </a:r>
            <a:r>
              <a:rPr lang="ar-EG" kern="100" dirty="0">
                <a:solidFill>
                  <a:srgbClr val="FF0000"/>
                </a:solidFill>
                <a:latin typeface="Alexandria" pitchFamily="2" charset="-78"/>
                <a:ea typeface="Aptos" panose="020B0004020202020204" pitchFamily="34" charset="0"/>
                <a:cs typeface="Alexandria" pitchFamily="2" charset="-78"/>
              </a:rPr>
              <a:t>ض</a:t>
            </a:r>
            <a:r>
              <a:rPr lang="ar-EG" kern="100" dirty="0">
                <a:solidFill>
                  <a:srgbClr val="FF0000"/>
                </a:solidFill>
                <a:effectLst/>
                <a:latin typeface="Alexandria" pitchFamily="2" charset="-78"/>
                <a:ea typeface="Aptos" panose="020B0004020202020204" pitchFamily="34" charset="0"/>
                <a:cs typeface="Alexandria" pitchFamily="2" charset="-78"/>
              </a:rPr>
              <a:t>رر للآخرين أو للمصلحة العامة </a:t>
            </a:r>
            <a:r>
              <a:rPr lang="ar-EG" kern="100" dirty="0">
                <a:effectLst/>
                <a:latin typeface="Alexandria" pitchFamily="2" charset="-78"/>
                <a:ea typeface="Aptos" panose="020B0004020202020204" pitchFamily="34" charset="0"/>
                <a:cs typeface="Alexandria" pitchFamily="2" charset="-78"/>
              </a:rPr>
              <a:t>".</a:t>
            </a:r>
            <a:endParaRPr lang="en-US" sz="105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999053517"/>
      </p:ext>
    </p:extLst>
  </p:cSld>
  <p:clrMapOvr>
    <a:masterClrMapping/>
  </p:clrMapOvr>
  <mc:AlternateContent xmlns:mc="http://schemas.openxmlformats.org/markup-compatibility/2006" xmlns:p14="http://schemas.microsoft.com/office/powerpoint/2010/main">
    <mc:Choice Requires="p14">
      <p:transition spd="slow" p14:dur="2000" advTm="49442"/>
    </mc:Choice>
    <mc:Fallback xmlns="">
      <p:transition spd="slow" advTm="4944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73617-1F5A-4CAA-AEEF-2866CA6FE79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4831052-2407-9D47-6C92-831D2DE26483}"/>
              </a:ext>
            </a:extLst>
          </p:cNvPr>
          <p:cNvSpPr>
            <a:spLocks noGrp="1"/>
          </p:cNvSpPr>
          <p:nvPr>
            <p:ph type="title"/>
          </p:nvPr>
        </p:nvSpPr>
        <p:spPr>
          <a:xfrm>
            <a:off x="3776869" y="1520686"/>
            <a:ext cx="8213929" cy="4900661"/>
          </a:xfrm>
        </p:spPr>
        <p:txBody>
          <a:bodyPr>
            <a:noAutofit/>
          </a:bodyPr>
          <a:lstStyle/>
          <a:p>
            <a:pPr algn="r" rtl="1">
              <a:lnSpc>
                <a:spcPct val="150000"/>
              </a:lnSpc>
            </a:pPr>
            <a:r>
              <a:rPr lang="ar-EG" sz="1800" dirty="0">
                <a:solidFill>
                  <a:prstClr val="black"/>
                </a:solidFill>
                <a:latin typeface="Alexandria regular" pitchFamily="2" charset="-78"/>
                <a:ea typeface="+mn-ea"/>
                <a:cs typeface="Alexandria regular" pitchFamily="2" charset="-78"/>
              </a:rPr>
              <a:t>وهذه الجرائم </a:t>
            </a:r>
            <a:r>
              <a:rPr lang="ar-EG" sz="1800" dirty="0">
                <a:solidFill>
                  <a:srgbClr val="FF0000"/>
                </a:solidFill>
                <a:latin typeface="Alexandria regular" pitchFamily="2" charset="-78"/>
                <a:ea typeface="+mn-ea"/>
                <a:cs typeface="Alexandria regular" pitchFamily="2" charset="-78"/>
              </a:rPr>
              <a:t>أما أن تكون جرائم مضرة بالمصلحة العامة </a:t>
            </a:r>
            <a:r>
              <a:rPr lang="ar-EG" sz="1800" dirty="0">
                <a:solidFill>
                  <a:prstClr val="black"/>
                </a:solidFill>
                <a:latin typeface="Alexandria regular" pitchFamily="2" charset="-78"/>
                <a:ea typeface="+mn-ea"/>
                <a:cs typeface="Alexandria regular" pitchFamily="2" charset="-78"/>
              </a:rPr>
              <a:t>أي  تقع على الهيئة الاجتماعية التي تمثلها الدولة، ، وهي التي تصيب مصالح متنوعة ولكنها تمس مصلحة المجتمع بصورة مباشرة،  كالتحريض على الشروع بالقوة لقلب</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نظام الحكم ومخالفة النظام العام والآداب العامة الحض على التمييز والكراهية والعنصرية، التعرض للأديان والمعتقدات الدينية، تكدير السلم العام الإخلال بمقتضيات الأمن القومي. </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srgbClr val="FF0000"/>
                </a:solidFill>
                <a:latin typeface="Alexandria regular" pitchFamily="2" charset="-78"/>
                <a:ea typeface="+mn-ea"/>
                <a:cs typeface="Alexandria regular" pitchFamily="2" charset="-78"/>
              </a:rPr>
              <a:t>أو جرائم مضرة بالأفراد، </a:t>
            </a:r>
            <a:r>
              <a:rPr lang="ar-EG" sz="1800" dirty="0">
                <a:solidFill>
                  <a:prstClr val="black"/>
                </a:solidFill>
                <a:latin typeface="Alexandria regular" pitchFamily="2" charset="-78"/>
                <a:ea typeface="+mn-ea"/>
                <a:cs typeface="Alexandria regular" pitchFamily="2" charset="-78"/>
              </a:rPr>
              <a:t>وهي التي تصيب مباشرة المجني عليه من الأفراد وتكون أقل خطورة من النوع الأول، ومثال ذلك، الطعن في أعراض الأفراد أو السب والقذف لهم المساس بالحياة الخاصة للمواطنين أو الموظفين العموم، نشر التحقيقات الابتدائية على نحو يؤثر على العدالة أو مراكز من </a:t>
            </a:r>
            <a:r>
              <a:rPr lang="ar-EG" sz="1800" dirty="0" err="1">
                <a:solidFill>
                  <a:prstClr val="black"/>
                </a:solidFill>
                <a:latin typeface="Alexandria regular" pitchFamily="2" charset="-78"/>
                <a:ea typeface="+mn-ea"/>
                <a:cs typeface="Alexandria regular" pitchFamily="2" charset="-78"/>
              </a:rPr>
              <a:t>تتناولهم</a:t>
            </a:r>
            <a:r>
              <a:rPr lang="ar-EG" sz="1800" dirty="0">
                <a:solidFill>
                  <a:prstClr val="black"/>
                </a:solidFill>
                <a:latin typeface="Alexandria regular" pitchFamily="2" charset="-78"/>
                <a:ea typeface="+mn-ea"/>
                <a:cs typeface="Alexandria regular" pitchFamily="2" charset="-78"/>
              </a:rPr>
              <a:t> التحقيقات.</a:t>
            </a: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1322F62D-7B2E-F806-2AB0-408FC29013CA}"/>
              </a:ext>
            </a:extLst>
          </p:cNvPr>
          <p:cNvPicPr>
            <a:picLocks noChangeAspect="1"/>
          </p:cNvPicPr>
          <p:nvPr/>
        </p:nvPicPr>
        <p:blipFill>
          <a:blip r:embed="rId2"/>
          <a:stretch>
            <a:fillRect/>
          </a:stretch>
        </p:blipFill>
        <p:spPr>
          <a:xfrm>
            <a:off x="862219" y="2003461"/>
            <a:ext cx="2914650" cy="3811711"/>
          </a:xfrm>
          <a:prstGeom prst="rect">
            <a:avLst/>
          </a:prstGeom>
        </p:spPr>
      </p:pic>
    </p:spTree>
    <p:extLst>
      <p:ext uri="{BB962C8B-B14F-4D97-AF65-F5344CB8AC3E}">
        <p14:creationId xmlns:p14="http://schemas.microsoft.com/office/powerpoint/2010/main" val="3996278830"/>
      </p:ext>
    </p:extLst>
  </p:cSld>
  <p:clrMapOvr>
    <a:masterClrMapping/>
  </p:clrMapOvr>
  <mc:AlternateContent xmlns:mc="http://schemas.openxmlformats.org/markup-compatibility/2006" xmlns:p14="http://schemas.microsoft.com/office/powerpoint/2010/main">
    <mc:Choice Requires="p14">
      <p:transition spd="slow" p14:dur="2000" advTm="138309"/>
    </mc:Choice>
    <mc:Fallback xmlns="">
      <p:transition spd="slow" advTm="13830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6CF27-0DED-5683-BE81-E9FB70AC6C3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A8C049A-4237-3F47-8E9F-061F3D5F5E34}"/>
              </a:ext>
            </a:extLst>
          </p:cNvPr>
          <p:cNvSpPr>
            <a:spLocks noGrp="1"/>
          </p:cNvSpPr>
          <p:nvPr>
            <p:ph type="title"/>
          </p:nvPr>
        </p:nvSpPr>
        <p:spPr>
          <a:xfrm>
            <a:off x="3776869" y="1520686"/>
            <a:ext cx="8213929" cy="4900661"/>
          </a:xfrm>
        </p:spPr>
        <p:txBody>
          <a:bodyPr>
            <a:noAutofit/>
          </a:bodyPr>
          <a:lstStyle/>
          <a:p>
            <a:pPr algn="r" rtl="1">
              <a:lnSpc>
                <a:spcPct val="150000"/>
              </a:lnSpc>
            </a:pPr>
            <a:r>
              <a:rPr lang="ar-EG" sz="1800" dirty="0">
                <a:solidFill>
                  <a:prstClr val="black"/>
                </a:solidFill>
                <a:latin typeface="Alexandria regular" pitchFamily="2" charset="-78"/>
                <a:ea typeface="+mn-ea"/>
                <a:cs typeface="Alexandria regular" pitchFamily="2" charset="-78"/>
              </a:rPr>
              <a:t>و أحيانا تجمع جريمة النشر بين النوعين حيث نجد جزءا منها </a:t>
            </a:r>
            <a:r>
              <a:rPr lang="ar-EG" sz="1800" dirty="0">
                <a:solidFill>
                  <a:srgbClr val="FF0000"/>
                </a:solidFill>
                <a:latin typeface="Alexandria regular" pitchFamily="2" charset="-78"/>
                <a:ea typeface="+mn-ea"/>
                <a:cs typeface="Alexandria regular" pitchFamily="2" charset="-78"/>
              </a:rPr>
              <a:t>مضرا بالمصلحة العامة و الأمن العام </a:t>
            </a:r>
            <a:r>
              <a:rPr lang="ar-EG" sz="1800" dirty="0">
                <a:solidFill>
                  <a:prstClr val="black"/>
                </a:solidFill>
                <a:latin typeface="Alexandria regular" pitchFamily="2" charset="-78"/>
                <a:ea typeface="+mn-ea"/>
                <a:cs typeface="Alexandria regular" pitchFamily="2" charset="-78"/>
              </a:rPr>
              <a:t>و الجزء الاخر مضر بمصلحة الافراد بالسب و القذف.</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مثال ذلك إهانة </a:t>
            </a:r>
            <a:r>
              <a:rPr lang="ar-EG" sz="1800" dirty="0" err="1">
                <a:solidFill>
                  <a:prstClr val="black"/>
                </a:solidFill>
                <a:latin typeface="Alexandria regular" pitchFamily="2" charset="-78"/>
                <a:ea typeface="+mn-ea"/>
                <a:cs typeface="Alexandria regular" pitchFamily="2" charset="-78"/>
              </a:rPr>
              <a:t>الموظفيين</a:t>
            </a:r>
            <a:r>
              <a:rPr lang="ar-EG" sz="1800" dirty="0">
                <a:solidFill>
                  <a:prstClr val="black"/>
                </a:solidFill>
                <a:latin typeface="Alexandria regular" pitchFamily="2" charset="-78"/>
                <a:ea typeface="+mn-ea"/>
                <a:cs typeface="Alexandria regular" pitchFamily="2" charset="-78"/>
              </a:rPr>
              <a:t> العموميين و التشهير بهم</a:t>
            </a: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ED237A21-2A44-AC30-EE2A-8B461D488864}"/>
              </a:ext>
            </a:extLst>
          </p:cNvPr>
          <p:cNvPicPr>
            <a:picLocks noChangeAspect="1"/>
          </p:cNvPicPr>
          <p:nvPr/>
        </p:nvPicPr>
        <p:blipFill>
          <a:blip r:embed="rId2"/>
          <a:stretch>
            <a:fillRect/>
          </a:stretch>
        </p:blipFill>
        <p:spPr>
          <a:xfrm>
            <a:off x="862219" y="2003461"/>
            <a:ext cx="2914650" cy="3811711"/>
          </a:xfrm>
          <a:prstGeom prst="rect">
            <a:avLst/>
          </a:prstGeom>
        </p:spPr>
      </p:pic>
    </p:spTree>
    <p:extLst>
      <p:ext uri="{BB962C8B-B14F-4D97-AF65-F5344CB8AC3E}">
        <p14:creationId xmlns:p14="http://schemas.microsoft.com/office/powerpoint/2010/main" val="209458638"/>
      </p:ext>
    </p:extLst>
  </p:cSld>
  <p:clrMapOvr>
    <a:masterClrMapping/>
  </p:clrMapOvr>
  <mc:AlternateContent xmlns:mc="http://schemas.openxmlformats.org/markup-compatibility/2006" xmlns:p14="http://schemas.microsoft.com/office/powerpoint/2010/main">
    <mc:Choice Requires="p14">
      <p:transition spd="slow" p14:dur="2000" advTm="70356"/>
    </mc:Choice>
    <mc:Fallback xmlns="">
      <p:transition spd="slow" advTm="7035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B2287-9DA1-6F58-911F-340C40DD630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5006CD1A-D633-A4C4-E688-FDD644750CEB}"/>
              </a:ext>
            </a:extLst>
          </p:cNvPr>
          <p:cNvSpPr>
            <a:spLocks noGrp="1"/>
          </p:cNvSpPr>
          <p:nvPr>
            <p:ph type="title"/>
          </p:nvPr>
        </p:nvSpPr>
        <p:spPr>
          <a:xfrm>
            <a:off x="3842535" y="565080"/>
            <a:ext cx="8148263" cy="5856268"/>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-الأساس القانوني لجرائم النشر :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توافق جرائم النشر القاعدة العامة و المطلقة للتجريم و هي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وجوب النص علي السلوك المجرم و العقوبة المترتبة علي اتيانه صراحة من جانب المشرع</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لذلك ان القاعدة العامة انه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لا جريمة و لا عقوبة إلا بنص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لذا لا يمكن معاقبة الإعلامي علي سلوكه مهمتا بلغت درجة خطورته ما لم يستوفي عناصر التجريم في أحد الجرائم التي حددها القانون صراحة.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قد ترد جرائم النشر في قانون العقوبات كما قد ترد في قانون الاعلام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وقد تعددت نصوص مواد قانون العقوبات التي تجرم بعض الأفعال التي تتم عن طريق النشر. ومنها جريمة نشر الأخبار الكاذبة وترويج الإشاعات حول الأوضاع الداخلية في البلاد م (۸۰) د) ، جريمة الترويج بأية طريقة من الطرق لتغيير مبادئ الدستور مادة (۹۸) ب ) ، جريمة إذاعة إشاعات كاذبة أو بث دعايات مثيرة إذا كان من شأن ذلك تكدير الأمن العام أو القاء الرعب بين الناس أو إلحاق الضرر</a:t>
            </a:r>
            <a:r>
              <a:rPr lang="ar-EG" sz="1800" dirty="0">
                <a:solidFill>
                  <a:prstClr val="black"/>
                </a:solidFill>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بالمصلحة العامة المادة ( ۱۰۲ ) مكرر . </a:t>
            </a:r>
          </a:p>
        </p:txBody>
      </p:sp>
      <p:pic>
        <p:nvPicPr>
          <p:cNvPr id="8" name="Picture 7">
            <a:extLst>
              <a:ext uri="{FF2B5EF4-FFF2-40B4-BE49-F238E27FC236}">
                <a16:creationId xmlns:a16="http://schemas.microsoft.com/office/drawing/2014/main" id="{B66DA911-8C89-7641-7DED-EECA69DA83D0}"/>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1497728019"/>
      </p:ext>
    </p:extLst>
  </p:cSld>
  <p:clrMapOvr>
    <a:masterClrMapping/>
  </p:clrMapOvr>
  <mc:AlternateContent xmlns:mc="http://schemas.openxmlformats.org/markup-compatibility/2006" xmlns:p14="http://schemas.microsoft.com/office/powerpoint/2010/main">
    <mc:Choice Requires="p14">
      <p:transition spd="slow" p14:dur="2000" advTm="149112"/>
    </mc:Choice>
    <mc:Fallback xmlns="">
      <p:transition spd="slow" advTm="14911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أركان جريمة النشر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الجريمة بصفة عامة لها ركن مادى هو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السلوك الإجرامي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الصادر عن الجاني ، وركن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معنوى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القصد الجنائي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وتعمد الجاني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ارتكاب جريمته لكن هناك بعض الجرائم يشترط فيها المشرع أركاناً أخرى ، ومن هذه الجرائم نجد جرائم النشر ، التي يجب أن يتوافر</a:t>
            </a:r>
            <a:r>
              <a:rPr lang="ar-EG" sz="1800" dirty="0">
                <a:solidFill>
                  <a:prstClr val="black"/>
                </a:solidFill>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فيها ركناً آخر وهو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ركن العلانية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وسوف نتناول كلا من هذه الأركان فيما يلي: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الركن المادي لجريمة النشر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ب-الركن المعنوي لجريمة النشر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ج-العلانية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C3E4D7EA-0715-AA7C-DABB-88B657D5240E}"/>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803359962"/>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58C71-84D7-F9AA-BEC8-0B126F96E2A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1C7E617-B58F-B963-2793-AC35DF044ECB}"/>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0CADEAFE-8CFC-4E15-5659-120895E9CBFB}"/>
              </a:ext>
            </a:extLst>
          </p:cNvPr>
          <p:cNvPicPr>
            <a:picLocks noChangeAspect="1"/>
          </p:cNvPicPr>
          <p:nvPr/>
        </p:nvPicPr>
        <p:blipFill>
          <a:blip r:embed="rId2"/>
          <a:stretch>
            <a:fillRect/>
          </a:stretch>
        </p:blipFill>
        <p:spPr>
          <a:xfrm>
            <a:off x="735715" y="1481159"/>
            <a:ext cx="2627604" cy="3895682"/>
          </a:xfrm>
          <a:prstGeom prst="rect">
            <a:avLst/>
          </a:prstGeom>
        </p:spPr>
      </p:pic>
      <p:sp>
        <p:nvSpPr>
          <p:cNvPr id="4" name="TextBox 3">
            <a:extLst>
              <a:ext uri="{FF2B5EF4-FFF2-40B4-BE49-F238E27FC236}">
                <a16:creationId xmlns:a16="http://schemas.microsoft.com/office/drawing/2014/main" id="{534875A5-2C1C-CE72-812E-F6C50D71AFD2}"/>
              </a:ext>
            </a:extLst>
          </p:cNvPr>
          <p:cNvSpPr txBox="1"/>
          <p:nvPr/>
        </p:nvSpPr>
        <p:spPr>
          <a:xfrm>
            <a:off x="3048856" y="1544385"/>
            <a:ext cx="8550668" cy="3297698"/>
          </a:xfrm>
          <a:prstGeom prst="rect">
            <a:avLst/>
          </a:prstGeom>
          <a:noFill/>
        </p:spPr>
        <p:txBody>
          <a:bodyPr wrap="square">
            <a:spAutoFit/>
          </a:bodyPr>
          <a:lstStyle/>
          <a:p>
            <a:pPr marL="0" marR="0" algn="r" rtl="1">
              <a:lnSpc>
                <a:spcPct val="150000"/>
              </a:lnSpc>
              <a:spcBef>
                <a:spcPts val="0"/>
              </a:spcBef>
              <a:spcAft>
                <a:spcPts val="800"/>
              </a:spcAft>
            </a:pPr>
            <a:r>
              <a:rPr lang="ar-EG" sz="2400" kern="100" dirty="0">
                <a:latin typeface="Alexandria" pitchFamily="2" charset="-78"/>
                <a:ea typeface="Aptos" panose="020B0004020202020204" pitchFamily="34" charset="0"/>
                <a:cs typeface="Alexandria" pitchFamily="2" charset="-78"/>
              </a:rPr>
              <a:t>أ- </a:t>
            </a:r>
            <a:r>
              <a:rPr lang="ar-EG" sz="2400" kern="100" dirty="0">
                <a:effectLst/>
                <a:latin typeface="Alexandria" pitchFamily="2" charset="-78"/>
                <a:ea typeface="Aptos" panose="020B0004020202020204" pitchFamily="34" charset="0"/>
                <a:cs typeface="Alexandria" pitchFamily="2" charset="-78"/>
              </a:rPr>
              <a:t>الركن المادي</a:t>
            </a:r>
            <a:endParaRPr lang="en-US" sz="2400" kern="100" dirty="0">
              <a:effectLst/>
              <a:latin typeface="Alexandria" pitchFamily="2" charset="-78"/>
              <a:ea typeface="Aptos" panose="020B0004020202020204" pitchFamily="34" charset="0"/>
              <a:cs typeface="Alexandria" pitchFamily="2" charset="-78"/>
            </a:endParaRPr>
          </a:p>
          <a:p>
            <a:pPr marL="0" marR="0" algn="r" rtl="1">
              <a:lnSpc>
                <a:spcPct val="150000"/>
              </a:lnSpc>
              <a:spcBef>
                <a:spcPts val="0"/>
              </a:spcBef>
              <a:spcAft>
                <a:spcPts val="800"/>
              </a:spcAft>
            </a:pPr>
            <a:r>
              <a:rPr lang="en-US" kern="100" dirty="0">
                <a:effectLst/>
                <a:latin typeface="Alexandria" pitchFamily="2" charset="-78"/>
                <a:ea typeface="Aptos" panose="020B0004020202020204" pitchFamily="34" charset="0"/>
                <a:cs typeface="Alexandria" pitchFamily="2" charset="-78"/>
              </a:rPr>
              <a:t> </a:t>
            </a:r>
          </a:p>
          <a:p>
            <a:pPr marL="0" marR="0" algn="r" rtl="1">
              <a:lnSpc>
                <a:spcPct val="150000"/>
              </a:lnSpc>
              <a:spcBef>
                <a:spcPts val="0"/>
              </a:spcBef>
              <a:spcAft>
                <a:spcPts val="800"/>
              </a:spcAft>
            </a:pPr>
            <a:r>
              <a:rPr lang="ar-EG" kern="100" dirty="0">
                <a:effectLst/>
                <a:latin typeface="Alexandria" pitchFamily="2" charset="-78"/>
                <a:ea typeface="Aptos" panose="020B0004020202020204" pitchFamily="34" charset="0"/>
                <a:cs typeface="Alexandria" pitchFamily="2" charset="-78"/>
              </a:rPr>
              <a:t>الركن المادي هو </a:t>
            </a:r>
            <a:r>
              <a:rPr lang="ar-EG" kern="100" dirty="0">
                <a:solidFill>
                  <a:srgbClr val="FF0000"/>
                </a:solidFill>
                <a:effectLst/>
                <a:latin typeface="Alexandria" pitchFamily="2" charset="-78"/>
                <a:ea typeface="Aptos" panose="020B0004020202020204" pitchFamily="34" charset="0"/>
                <a:cs typeface="Alexandria" pitchFamily="2" charset="-78"/>
              </a:rPr>
              <a:t>ذلك السلوك أو الفعل المجرم الصادر عن الجاني ، والفعل في القانون الجنائي له مدلول واسع ، </a:t>
            </a:r>
            <a:r>
              <a:rPr lang="ar-EG" kern="100" dirty="0">
                <a:effectLst/>
                <a:latin typeface="Alexandria" pitchFamily="2" charset="-78"/>
                <a:ea typeface="Aptos" panose="020B0004020202020204" pitchFamily="34" charset="0"/>
                <a:cs typeface="Alexandria" pitchFamily="2" charset="-78"/>
              </a:rPr>
              <a:t>فهو ذلك النشاط الصادر عن إنسان ، ويشمل الحركة العضوية الإيجابية ، مثل التحريض والقذف والسب ، فهذه الأفعال تفترض حركة إيجابية من جانب المتهم ، كما يشمل السلبية أو الامتناع عن الفعل ، مثل ذلك الامتناع عن نشر الحكم الصادر بالعقوبة.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528624070"/>
      </p:ext>
    </p:extLst>
  </p:cSld>
  <p:clrMapOvr>
    <a:masterClrMapping/>
  </p:clrMapOvr>
  <mc:AlternateContent xmlns:mc="http://schemas.openxmlformats.org/markup-compatibility/2006" xmlns:p14="http://schemas.microsoft.com/office/powerpoint/2010/main">
    <mc:Choice Requires="p14">
      <p:transition spd="slow" p14:dur="2000" advTm="80408"/>
    </mc:Choice>
    <mc:Fallback xmlns="">
      <p:transition spd="slow" advTm="804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C931E-12F5-0BE6-236D-31574D5AFDC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7B4D6D5-8816-1F50-47B4-287B9C4C84F1}"/>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094AE77E-EAF8-12AC-2E4A-A4D2C53BE9B0}"/>
              </a:ext>
            </a:extLst>
          </p:cNvPr>
          <p:cNvPicPr>
            <a:picLocks noChangeAspect="1"/>
          </p:cNvPicPr>
          <p:nvPr/>
        </p:nvPicPr>
        <p:blipFill>
          <a:blip r:embed="rId2"/>
          <a:stretch>
            <a:fillRect/>
          </a:stretch>
        </p:blipFill>
        <p:spPr>
          <a:xfrm>
            <a:off x="476250" y="919717"/>
            <a:ext cx="3674510" cy="5018566"/>
          </a:xfrm>
          <a:prstGeom prst="rect">
            <a:avLst/>
          </a:prstGeom>
        </p:spPr>
      </p:pic>
      <p:sp>
        <p:nvSpPr>
          <p:cNvPr id="3" name="TextBox 2">
            <a:extLst>
              <a:ext uri="{FF2B5EF4-FFF2-40B4-BE49-F238E27FC236}">
                <a16:creationId xmlns:a16="http://schemas.microsoft.com/office/drawing/2014/main" id="{DB903A51-555D-1603-2CA0-1D7AD5F487FD}"/>
              </a:ext>
            </a:extLst>
          </p:cNvPr>
          <p:cNvSpPr txBox="1"/>
          <p:nvPr/>
        </p:nvSpPr>
        <p:spPr>
          <a:xfrm>
            <a:off x="4339830" y="269567"/>
            <a:ext cx="7572908" cy="6513963"/>
          </a:xfrm>
          <a:prstGeom prst="rect">
            <a:avLst/>
          </a:prstGeom>
          <a:noFill/>
        </p:spPr>
        <p:txBody>
          <a:bodyPr wrap="square">
            <a:spAutoFit/>
          </a:bodyPr>
          <a:lstStyle/>
          <a:p>
            <a:pPr marL="0" marR="0" algn="r" rtl="1">
              <a:lnSpc>
                <a:spcPct val="150000"/>
              </a:lnSpc>
              <a:spcBef>
                <a:spcPts val="0"/>
              </a:spcBef>
              <a:spcAft>
                <a:spcPts val="800"/>
              </a:spcAft>
            </a:pPr>
            <a:r>
              <a:rPr lang="ar-EG" kern="100" dirty="0">
                <a:effectLst/>
                <a:latin typeface="Alexandria" pitchFamily="2" charset="-78"/>
                <a:ea typeface="Aptos" panose="020B0004020202020204" pitchFamily="34" charset="0"/>
                <a:cs typeface="Alexandria" pitchFamily="2" charset="-78"/>
              </a:rPr>
              <a:t> ويمكن تقسيم تطبيقات الركن المادي في جريمة النشر  </a:t>
            </a:r>
            <a:r>
              <a:rPr lang="ar-EG" kern="100" dirty="0">
                <a:latin typeface="Alexandria" pitchFamily="2" charset="-78"/>
                <a:ea typeface="Aptos" panose="020B0004020202020204" pitchFamily="34" charset="0"/>
                <a:cs typeface="Alexandria" pitchFamily="2" charset="-78"/>
              </a:rPr>
              <a:t>إلى </a:t>
            </a:r>
            <a:r>
              <a:rPr lang="ar-EG" kern="100" dirty="0">
                <a:effectLst/>
                <a:latin typeface="Alexandria" pitchFamily="2" charset="-78"/>
                <a:ea typeface="Aptos" panose="020B0004020202020204" pitchFamily="34" charset="0"/>
                <a:cs typeface="Alexandria" pitchFamily="2" charset="-78"/>
              </a:rPr>
              <a:t>ثلاث صور هي</a:t>
            </a:r>
            <a:r>
              <a:rPr lang="en-US" kern="100" dirty="0">
                <a:effectLst/>
                <a:latin typeface="Alexandria" pitchFamily="2" charset="-78"/>
                <a:ea typeface="Aptos" panose="020B0004020202020204" pitchFamily="34" charset="0"/>
                <a:cs typeface="Alexandria" pitchFamily="2" charset="-78"/>
              </a:rPr>
              <a:t> : .</a:t>
            </a:r>
            <a:endParaRPr lang="ar-EG" kern="100" dirty="0">
              <a:effectLst/>
              <a:latin typeface="Alexandria" pitchFamily="2" charset="-78"/>
              <a:ea typeface="Aptos" panose="020B0004020202020204" pitchFamily="34" charset="0"/>
              <a:cs typeface="Alexandria" pitchFamily="2" charset="-78"/>
            </a:endParaRPr>
          </a:p>
          <a:p>
            <a:pPr marL="0" marR="0" algn="r" rtl="1">
              <a:lnSpc>
                <a:spcPct val="150000"/>
              </a:lnSpc>
              <a:spcBef>
                <a:spcPts val="0"/>
              </a:spcBef>
              <a:spcAft>
                <a:spcPts val="800"/>
              </a:spcAft>
            </a:pPr>
            <a:r>
              <a:rPr lang="en-US" kern="100" dirty="0">
                <a:effectLst/>
                <a:latin typeface="Alexandria" pitchFamily="2" charset="-78"/>
                <a:ea typeface="Aptos" panose="020B0004020202020204" pitchFamily="34" charset="0"/>
                <a:cs typeface="Alexandria" pitchFamily="2" charset="-78"/>
              </a:rPr>
              <a:t>I</a:t>
            </a:r>
            <a:r>
              <a:rPr lang="ar-EG" sz="2400" kern="100" dirty="0">
                <a:effectLst/>
                <a:latin typeface="Alexandria" pitchFamily="2" charset="-78"/>
                <a:ea typeface="Aptos" panose="020B0004020202020204" pitchFamily="34" charset="0"/>
                <a:cs typeface="Alexandria" pitchFamily="2" charset="-78"/>
              </a:rPr>
              <a:t>- القول أو الصياح:</a:t>
            </a:r>
            <a:r>
              <a:rPr lang="en-US" sz="2400" kern="100" dirty="0">
                <a:effectLst/>
                <a:latin typeface="Alexandria" pitchFamily="2" charset="-78"/>
                <a:ea typeface="Aptos" panose="020B0004020202020204" pitchFamily="34" charset="0"/>
                <a:cs typeface="Alexandria" pitchFamily="2" charset="-78"/>
              </a:rPr>
              <a:t> </a:t>
            </a:r>
          </a:p>
          <a:p>
            <a:pPr marL="0" marR="0" algn="r" rtl="1">
              <a:lnSpc>
                <a:spcPct val="150000"/>
              </a:lnSpc>
              <a:spcBef>
                <a:spcPts val="0"/>
              </a:spcBef>
              <a:spcAft>
                <a:spcPts val="800"/>
              </a:spcAft>
            </a:pPr>
            <a:r>
              <a:rPr lang="ar-EG" kern="100" dirty="0">
                <a:effectLst/>
                <a:latin typeface="Alexandria" pitchFamily="2" charset="-78"/>
                <a:ea typeface="Aptos" panose="020B0004020202020204" pitchFamily="34" charset="0"/>
                <a:cs typeface="Alexandria" pitchFamily="2" charset="-78"/>
              </a:rPr>
              <a:t>يقصد بالقول ما ينطق به من كلمات أو عبارات تعبر عن معنى معين ، ويستوى في القول أن يكون في جمل عديدة ، أو جملة واحدة ، أو لفظاً ، طالما أنه له دلالة معينة ، وقد يكون صريحاً أو ضمنياً </a:t>
            </a:r>
            <a:r>
              <a:rPr lang="fa-IR" kern="100" dirty="0">
                <a:effectLst/>
                <a:latin typeface="Alexandria" pitchFamily="2" charset="-78"/>
                <a:ea typeface="Aptos" panose="020B0004020202020204" pitchFamily="34" charset="0"/>
                <a:cs typeface="Alexandria" pitchFamily="2" charset="-78"/>
              </a:rPr>
              <a:t> .</a:t>
            </a:r>
            <a:endParaRPr lang="ar-EG" kern="100" dirty="0">
              <a:effectLst/>
              <a:latin typeface="Alexandria" pitchFamily="2" charset="-78"/>
              <a:ea typeface="Aptos" panose="020B0004020202020204" pitchFamily="34" charset="0"/>
              <a:cs typeface="Alexandria" pitchFamily="2" charset="-78"/>
            </a:endParaRPr>
          </a:p>
          <a:p>
            <a:pPr marL="0" marR="0" algn="r" rtl="1">
              <a:lnSpc>
                <a:spcPct val="150000"/>
              </a:lnSpc>
              <a:spcBef>
                <a:spcPts val="0"/>
              </a:spcBef>
              <a:spcAft>
                <a:spcPts val="800"/>
              </a:spcAft>
            </a:pPr>
            <a:r>
              <a:rPr lang="fa-IR" kern="100" dirty="0">
                <a:effectLst/>
                <a:latin typeface="Alexandria" pitchFamily="2" charset="-78"/>
                <a:ea typeface="Aptos" panose="020B0004020202020204" pitchFamily="34" charset="0"/>
                <a:cs typeface="Alexandria" pitchFamily="2" charset="-78"/>
              </a:rPr>
              <a:t> </a:t>
            </a:r>
            <a:r>
              <a:rPr lang="ar-EG" kern="100" dirty="0">
                <a:effectLst/>
                <a:latin typeface="Alexandria" pitchFamily="2" charset="-78"/>
                <a:ea typeface="Aptos" panose="020B0004020202020204" pitchFamily="34" charset="0"/>
                <a:cs typeface="Alexandria" pitchFamily="2" charset="-78"/>
              </a:rPr>
              <a:t>والصياح المقصود به تلك </a:t>
            </a:r>
            <a:r>
              <a:rPr lang="ar-EG" kern="100" dirty="0">
                <a:solidFill>
                  <a:srgbClr val="FF0000"/>
                </a:solidFill>
                <a:effectLst/>
                <a:latin typeface="Alexandria" pitchFamily="2" charset="-78"/>
                <a:ea typeface="Aptos" panose="020B0004020202020204" pitchFamily="34" charset="0"/>
                <a:cs typeface="Alexandria" pitchFamily="2" charset="-78"/>
              </a:rPr>
              <a:t>الأصوات العالية الصادرة من الإنسان ،  والتي تعبر عن مشاعر مختلفة كالحزن أو الفرح أو الغضب أو الاستهجان.</a:t>
            </a:r>
          </a:p>
          <a:p>
            <a:pPr marL="0" marR="0" algn="r" rtl="1">
              <a:lnSpc>
                <a:spcPct val="150000"/>
              </a:lnSpc>
              <a:spcBef>
                <a:spcPts val="0"/>
              </a:spcBef>
              <a:spcAft>
                <a:spcPts val="800"/>
              </a:spcAft>
            </a:pPr>
            <a:r>
              <a:rPr lang="fa-IR" u="sng" kern="100" dirty="0">
                <a:effectLst/>
                <a:latin typeface="Alexandria" pitchFamily="2" charset="-78"/>
                <a:ea typeface="Aptos" panose="020B0004020202020204" pitchFamily="34" charset="0"/>
                <a:cs typeface="Alexandria" pitchFamily="2" charset="-78"/>
              </a:rPr>
              <a:t> و لا فارق بين القول والصياح من حيث اعتبارهما </a:t>
            </a:r>
            <a:r>
              <a:rPr lang="fa-IR" kern="100" dirty="0">
                <a:effectLst/>
                <a:latin typeface="Alexandria" pitchFamily="2" charset="-78"/>
                <a:ea typeface="Aptos" panose="020B0004020202020204" pitchFamily="34" charset="0"/>
                <a:cs typeface="Alexandria" pitchFamily="2" charset="-78"/>
              </a:rPr>
              <a:t>من وسائل التعبير عن الفكر ، وهما تكمن خطورتهما في أنهما يصلا إلى المستمع بكل سهولة ، إما عن طريق خطبه أو محاضرة في مواجهة المستمع مباشرة ، أو عن طريق إذاعة ، أو تليفزيون أو حتى عن طريق أى وسيلة من وسائل التواصل الاجتماعي</a:t>
            </a:r>
          </a:p>
          <a:p>
            <a:pPr marL="0" marR="0" algn="r" rtl="1">
              <a:lnSpc>
                <a:spcPct val="150000"/>
              </a:lnSpc>
              <a:spcBef>
                <a:spcPts val="0"/>
              </a:spcBef>
              <a:spcAft>
                <a:spcPts val="800"/>
              </a:spcAft>
            </a:pPr>
            <a:endParaRPr lang="en-US"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982758994"/>
      </p:ext>
    </p:extLst>
  </p:cSld>
  <p:clrMapOvr>
    <a:masterClrMapping/>
  </p:clrMapOvr>
  <mc:AlternateContent xmlns:mc="http://schemas.openxmlformats.org/markup-compatibility/2006" xmlns:p14="http://schemas.microsoft.com/office/powerpoint/2010/main">
    <mc:Choice Requires="p14">
      <p:transition spd="slow" p14:dur="2000" advTm="130546"/>
    </mc:Choice>
    <mc:Fallback xmlns="">
      <p:transition spd="slow" advTm="13054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EC701-A35A-6733-9882-31AA11C5405F}"/>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1DAA3351-8BD8-F765-3248-F92A4E393DB5}"/>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B16390AD-78D1-BFB9-6D1B-36BFFD482CFF}"/>
              </a:ext>
            </a:extLst>
          </p:cNvPr>
          <p:cNvPicPr>
            <a:picLocks noChangeAspect="1"/>
          </p:cNvPicPr>
          <p:nvPr/>
        </p:nvPicPr>
        <p:blipFill>
          <a:blip r:embed="rId2"/>
          <a:stretch>
            <a:fillRect/>
          </a:stretch>
        </p:blipFill>
        <p:spPr>
          <a:xfrm>
            <a:off x="476250" y="919717"/>
            <a:ext cx="3674510" cy="5018566"/>
          </a:xfrm>
          <a:prstGeom prst="rect">
            <a:avLst/>
          </a:prstGeom>
        </p:spPr>
      </p:pic>
      <p:sp>
        <p:nvSpPr>
          <p:cNvPr id="3" name="TextBox 2">
            <a:extLst>
              <a:ext uri="{FF2B5EF4-FFF2-40B4-BE49-F238E27FC236}">
                <a16:creationId xmlns:a16="http://schemas.microsoft.com/office/drawing/2014/main" id="{66486D3C-51B9-417E-4706-0235A8680ED0}"/>
              </a:ext>
            </a:extLst>
          </p:cNvPr>
          <p:cNvSpPr txBox="1"/>
          <p:nvPr/>
        </p:nvSpPr>
        <p:spPr>
          <a:xfrm>
            <a:off x="4941869" y="1013361"/>
            <a:ext cx="6463300" cy="4128694"/>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800"/>
              </a:spcAft>
              <a:buClrTx/>
              <a:buSzTx/>
              <a:buFontTx/>
              <a:buNone/>
              <a:tabLst/>
              <a:defRPr/>
            </a:pPr>
            <a:r>
              <a:rPr kumimoji="0" lang="en-US"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II</a:t>
            </a:r>
            <a:r>
              <a:rPr kumimoji="0" lang="ar-EG"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الفعل أو الإيماء : -</a:t>
            </a:r>
            <a:endPar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r" defTabSz="914400" rtl="1" eaLnBrk="1" fontAlgn="auto" latinLnBrk="0" hangingPunct="1">
              <a:lnSpc>
                <a:spcPct val="150000"/>
              </a:lnSpc>
              <a:spcBef>
                <a:spcPts val="0"/>
              </a:spcBef>
              <a:spcAft>
                <a:spcPts val="800"/>
              </a:spcAft>
              <a:buClrTx/>
              <a:buSzTx/>
              <a:buFontTx/>
              <a:buNone/>
              <a:tabLst/>
              <a:defRPr/>
            </a:pPr>
            <a:endPar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الفعل هو </a:t>
            </a:r>
            <a:r>
              <a:rPr kumimoji="0" lang="ar-EG" sz="1800" b="0" i="0" u="none" strike="noStrike" kern="1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الحركة الإرادية التي تصدر من الإنسان بأحد أعضاء جسده، أو هو كل مظهر تنفيذي لإرادة الإنسان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للتعبير عن أفكاره. ومن الجدير بالذكر أن هناك بعض الأفعال التي تعد أكثر تعبيراً من الفكرة وأشد في وقعها من مجرد القول أو الكتابة ، فتمزيق صورة ورميها ودهسها ، أو البصق في وجه إنسان ، أشد إيلاماً وأكثر تعبيراً - عن قصد الإساءة والاحتقار والإهانة ، من كلمات توجه إلى هذا الشخص. </a:t>
            </a:r>
            <a:endParaRPr kumimoji="0" lang="en-US"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492969678"/>
      </p:ext>
    </p:extLst>
  </p:cSld>
  <p:clrMapOvr>
    <a:masterClrMapping/>
  </p:clrMapOvr>
  <mc:AlternateContent xmlns:mc="http://schemas.openxmlformats.org/markup-compatibility/2006" xmlns:p14="http://schemas.microsoft.com/office/powerpoint/2010/main">
    <mc:Choice Requires="p14">
      <p:transition spd="slow" p14:dur="2000" advTm="191329"/>
    </mc:Choice>
    <mc:Fallback xmlns="">
      <p:transition spd="slow" advTm="19132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BE035-8C64-18EF-AF56-BFA743E94DC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6DA26A18-E520-3968-860C-7F2ED6359525}"/>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EC74BC90-F96E-89CF-81CA-223D7FE8D404}"/>
              </a:ext>
            </a:extLst>
          </p:cNvPr>
          <p:cNvPicPr>
            <a:picLocks noChangeAspect="1"/>
          </p:cNvPicPr>
          <p:nvPr/>
        </p:nvPicPr>
        <p:blipFill>
          <a:blip r:embed="rId2"/>
          <a:stretch>
            <a:fillRect/>
          </a:stretch>
        </p:blipFill>
        <p:spPr>
          <a:xfrm>
            <a:off x="735715" y="1481159"/>
            <a:ext cx="2627604" cy="3895682"/>
          </a:xfrm>
          <a:prstGeom prst="rect">
            <a:avLst/>
          </a:prstGeom>
        </p:spPr>
      </p:pic>
      <p:sp>
        <p:nvSpPr>
          <p:cNvPr id="4" name="TextBox 3">
            <a:extLst>
              <a:ext uri="{FF2B5EF4-FFF2-40B4-BE49-F238E27FC236}">
                <a16:creationId xmlns:a16="http://schemas.microsoft.com/office/drawing/2014/main" id="{7B0F8040-2CC3-0E2E-8CB7-DE35E65AA82B}"/>
              </a:ext>
            </a:extLst>
          </p:cNvPr>
          <p:cNvSpPr txBox="1"/>
          <p:nvPr/>
        </p:nvSpPr>
        <p:spPr>
          <a:xfrm>
            <a:off x="4047761" y="2367491"/>
            <a:ext cx="7408524" cy="2123017"/>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أما عن الإيماء فهو من قبيل وسائل التعبير عن الفكرة ، </a:t>
            </a:r>
            <a:r>
              <a:rPr kumimoji="0" lang="ar-EG" sz="1800" b="0" i="0" u="none" strike="noStrike" kern="1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ويقصد به الإشارة التي تصدر من الشخص بأحد أعضائه وجوارحه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والحقيقة أنه توجد إشارات معروفة لها دلالة واضحة في العيب والإهانة أو التحريض ، وهذه الإشارات إن وقعت من الجاني ولم يكن فيها لبس أو إبهام ، تعد تعبيرا عن الفكرة السيئة وتقوم بها جريمة </a:t>
            </a:r>
            <a:r>
              <a:rPr kumimoji="0" lang="ar-EG" sz="1800" b="0" i="0" u="none" strike="noStrike" kern="100" cap="none" spc="0" normalizeH="0" baseline="0" noProof="0" dirty="0" err="1">
                <a:ln>
                  <a:noFill/>
                </a:ln>
                <a:solidFill>
                  <a:prstClr val="black"/>
                </a:solidFill>
                <a:effectLst/>
                <a:uLnTx/>
                <a:uFillTx/>
                <a:latin typeface="Alexandria" pitchFamily="2" charset="-78"/>
                <a:ea typeface="Aptos" panose="020B0004020202020204" pitchFamily="34" charset="0"/>
                <a:cs typeface="Alexandria" pitchFamily="2" charset="-78"/>
              </a:rPr>
              <a:t>الرأى</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إذا توافرت باقي أركانها. </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343406497"/>
      </p:ext>
    </p:extLst>
  </p:cSld>
  <p:clrMapOvr>
    <a:masterClrMapping/>
  </p:clrMapOvr>
  <mc:AlternateContent xmlns:mc="http://schemas.openxmlformats.org/markup-compatibility/2006" xmlns:p14="http://schemas.microsoft.com/office/powerpoint/2010/main">
    <mc:Choice Requires="p14">
      <p:transition spd="slow" p14:dur="2000" advTm="221075"/>
    </mc:Choice>
    <mc:Fallback xmlns="">
      <p:transition spd="slow" advTm="22107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CCAB3-2D00-0F6E-B77D-4D0A7938936F}"/>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874240B8-CDD9-ED0F-345A-A64D267C4E33}"/>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CFB658EA-62F1-FAEE-F1CC-AA2818CE5DE0}"/>
              </a:ext>
            </a:extLst>
          </p:cNvPr>
          <p:cNvPicPr>
            <a:picLocks noChangeAspect="1"/>
          </p:cNvPicPr>
          <p:nvPr/>
        </p:nvPicPr>
        <p:blipFill>
          <a:blip r:embed="rId2"/>
          <a:stretch>
            <a:fillRect/>
          </a:stretch>
        </p:blipFill>
        <p:spPr>
          <a:xfrm>
            <a:off x="735715" y="1481159"/>
            <a:ext cx="2627604" cy="3895682"/>
          </a:xfrm>
          <a:prstGeom prst="rect">
            <a:avLst/>
          </a:prstGeom>
        </p:spPr>
      </p:pic>
      <p:sp>
        <p:nvSpPr>
          <p:cNvPr id="4" name="TextBox 3">
            <a:extLst>
              <a:ext uri="{FF2B5EF4-FFF2-40B4-BE49-F238E27FC236}">
                <a16:creationId xmlns:a16="http://schemas.microsoft.com/office/drawing/2014/main" id="{A09D57F9-FA49-A078-0FDA-DAE3C0A253D1}"/>
              </a:ext>
            </a:extLst>
          </p:cNvPr>
          <p:cNvSpPr txBox="1"/>
          <p:nvPr/>
        </p:nvSpPr>
        <p:spPr>
          <a:xfrm>
            <a:off x="4355986" y="1114044"/>
            <a:ext cx="7408524" cy="5790688"/>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800"/>
              </a:spcAft>
              <a:buClrTx/>
              <a:buSzTx/>
              <a:buFontTx/>
              <a:buNone/>
              <a:tabLst/>
              <a:defRPr/>
            </a:pPr>
            <a:r>
              <a:rPr kumimoji="0" lang="en-US"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III</a:t>
            </a:r>
            <a:r>
              <a:rPr kumimoji="0" lang="ar-EG"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 الكتابة : -</a:t>
            </a:r>
          </a:p>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الكتابة هي كل </a:t>
            </a:r>
            <a:r>
              <a:rPr kumimoji="0" lang="ar-EG" sz="1800" b="0" i="0" u="none" strike="noStrike" kern="1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ما هو مدون بلغة مفهومة أو يمكن فهمها ولو بالاستعانة بالغير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أو بأية وسيلة أخرى ، وسواء كانت الكتابة في صورة جملة أو كلمات أو حروف مجزأة ، طالما أنها تؤدى في مجملها إلى معنى مفهوم</a:t>
            </a:r>
          </a:p>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1800" b="0" i="0" u="sng"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والكاتب أحياناً قد يلجأ إلى إخفاء المعنى السيء في ألفاظ بريئة ،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وذلك إما لتقوية المعنى ، واما للهروب من المسئولية ، وإما لتحقيقهما معاً ، ولكن متى تحققت أركان الجريمة فلا يفيد الكاتب محاولته إخفاء المعنى ، وقد قالت محكمة النقض المصرية أن « المداورة في الأساليب الإنشائية بفكرة الفرار من حكم القانون لا نفع فيها للمداور ما دامت الإهانة تتراءى للمطلع خلف ستارها </a:t>
            </a:r>
            <a:r>
              <a:rPr kumimoji="0" lang="ar-EG" sz="1800" b="0" i="0" u="none" strike="noStrike" kern="100" cap="none" spc="0" normalizeH="0" baseline="0" noProof="0" dirty="0" err="1">
                <a:ln>
                  <a:noFill/>
                </a:ln>
                <a:solidFill>
                  <a:prstClr val="black"/>
                </a:solidFill>
                <a:effectLst/>
                <a:uLnTx/>
                <a:uFillTx/>
                <a:latin typeface="Alexandria" pitchFamily="2" charset="-78"/>
                <a:ea typeface="Aptos" panose="020B0004020202020204" pitchFamily="34" charset="0"/>
                <a:cs typeface="Alexandria" pitchFamily="2" charset="-78"/>
              </a:rPr>
              <a:t>وتستشعرها</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الأنفس من خلالها ، إنما تلك المداورة مخبثة أخلاقية شرها أبلغ من شر المصارحة بها فهي أحرى وتريد حكم القانون</a:t>
            </a:r>
          </a:p>
        </p:txBody>
      </p:sp>
    </p:spTree>
    <p:extLst>
      <p:ext uri="{BB962C8B-B14F-4D97-AF65-F5344CB8AC3E}">
        <p14:creationId xmlns:p14="http://schemas.microsoft.com/office/powerpoint/2010/main" val="1603000955"/>
      </p:ext>
    </p:extLst>
  </p:cSld>
  <p:clrMapOvr>
    <a:masterClrMapping/>
  </p:clrMapOvr>
  <mc:AlternateContent xmlns:mc="http://schemas.openxmlformats.org/markup-compatibility/2006" xmlns:p14="http://schemas.microsoft.com/office/powerpoint/2010/main">
    <mc:Choice Requires="p14">
      <p:transition spd="slow" p14:dur="2000" advTm="214042"/>
    </mc:Choice>
    <mc:Fallback xmlns="">
      <p:transition spd="slow" advTm="21404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59355-6A4D-E11A-B6E7-410323BCD2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443668E-27E2-A77A-37F3-EF1B171E1F09}"/>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CBD3FA30-863C-5D5A-ED9B-A4DB82316696}"/>
              </a:ext>
            </a:extLst>
          </p:cNvPr>
          <p:cNvPicPr>
            <a:picLocks noChangeAspect="1"/>
          </p:cNvPicPr>
          <p:nvPr/>
        </p:nvPicPr>
        <p:blipFill>
          <a:blip r:embed="rId3"/>
          <a:stretch>
            <a:fillRect/>
          </a:stretch>
        </p:blipFill>
        <p:spPr>
          <a:xfrm>
            <a:off x="476250" y="919717"/>
            <a:ext cx="3674510" cy="5018566"/>
          </a:xfrm>
          <a:prstGeom prst="rect">
            <a:avLst/>
          </a:prstGeom>
        </p:spPr>
      </p:pic>
      <p:sp>
        <p:nvSpPr>
          <p:cNvPr id="3" name="TextBox 2">
            <a:extLst>
              <a:ext uri="{FF2B5EF4-FFF2-40B4-BE49-F238E27FC236}">
                <a16:creationId xmlns:a16="http://schemas.microsoft.com/office/drawing/2014/main" id="{83300BC9-7040-2841-2473-117F993148E7}"/>
              </a:ext>
            </a:extLst>
          </p:cNvPr>
          <p:cNvSpPr txBox="1"/>
          <p:nvPr/>
        </p:nvSpPr>
        <p:spPr>
          <a:xfrm>
            <a:off x="4941869" y="1013361"/>
            <a:ext cx="6463300" cy="4646785"/>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800"/>
              </a:spcAft>
              <a:buClrTx/>
              <a:buSzTx/>
              <a:buFontTx/>
              <a:buNone/>
              <a:tabLst/>
              <a:defRPr/>
            </a:pPr>
            <a:r>
              <a:rPr lang="ar-EG" kern="100" dirty="0">
                <a:solidFill>
                  <a:prstClr val="black"/>
                </a:solidFill>
                <a:latin typeface="Alexandria" pitchFamily="2" charset="-78"/>
                <a:ea typeface="Aptos" panose="020B0004020202020204" pitchFamily="34" charset="0"/>
                <a:cs typeface="Alexandria" pitchFamily="2" charset="-78"/>
              </a:rPr>
              <a:t> </a:t>
            </a:r>
            <a:r>
              <a:rPr lang="ar-EG" sz="2400" kern="100" dirty="0">
                <a:solidFill>
                  <a:prstClr val="black"/>
                </a:solidFill>
                <a:latin typeface="Alexandria" pitchFamily="2" charset="-78"/>
                <a:ea typeface="Aptos" panose="020B0004020202020204" pitchFamily="34" charset="0"/>
                <a:cs typeface="Alexandria" pitchFamily="2" charset="-78"/>
              </a:rPr>
              <a:t>ب- </a:t>
            </a:r>
            <a:r>
              <a:rPr kumimoji="0" lang="fa-IR"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الركن المعنوى</a:t>
            </a:r>
          </a:p>
          <a:p>
            <a:pPr marL="0" marR="0" lvl="0" indent="0" algn="r" defTabSz="914400" rtl="1" eaLnBrk="1" fontAlgn="auto" latinLnBrk="0" hangingPunct="1">
              <a:lnSpc>
                <a:spcPct val="150000"/>
              </a:lnSpc>
              <a:spcBef>
                <a:spcPts val="0"/>
              </a:spcBef>
              <a:spcAft>
                <a:spcPts val="800"/>
              </a:spcAft>
              <a:buClrTx/>
              <a:buSzTx/>
              <a:buFontTx/>
              <a:buNone/>
              <a:tabLst/>
              <a:defRPr/>
            </a:pPr>
            <a:endPar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r" defTabSz="914400" rtl="1" eaLnBrk="1" fontAlgn="auto" latinLnBrk="0" hangingPunct="1">
              <a:lnSpc>
                <a:spcPct val="150000"/>
              </a:lnSpc>
              <a:spcBef>
                <a:spcPts val="0"/>
              </a:spcBef>
              <a:spcAft>
                <a:spcPts val="800"/>
              </a:spcAft>
              <a:buClrTx/>
              <a:buSzTx/>
              <a:buFontTx/>
              <a:buNone/>
              <a:tabLst/>
              <a:defRPr/>
            </a:pP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لكي نستطيع أن نقول أن هناك جريمة ما قد وقعت لابد من توافر إحدى صورتين ، إما القصد الجنائي العمد، وإما الخطأ غير العمدي ، وهناك اجماع فقهى يقرر بأن </a:t>
            </a:r>
            <a:r>
              <a:rPr kumimoji="0" lang="fa-IR" sz="1800" b="1" i="0" u="none" strike="noStrike" kern="1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جرائم النشر تعد من الجرائم العمدية </a:t>
            </a:r>
            <a:r>
              <a:rPr kumimoji="0" lang="ar-EG" sz="1800" b="1" i="0" u="none" strike="noStrike" kern="1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a:t>
            </a:r>
          </a:p>
          <a:p>
            <a:pPr marL="0" marR="0" lvl="0" indent="0" algn="r" defTabSz="914400" rtl="1" eaLnBrk="1" fontAlgn="auto" latinLnBrk="0" hangingPunct="1">
              <a:lnSpc>
                <a:spcPct val="150000"/>
              </a:lnSpc>
              <a:spcBef>
                <a:spcPts val="0"/>
              </a:spcBef>
              <a:spcAft>
                <a:spcPts val="800"/>
              </a:spcAft>
              <a:buClrTx/>
              <a:buSzTx/>
              <a:buFontTx/>
              <a:buNone/>
              <a:tabLst/>
              <a:defRPr/>
            </a:pP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ويقصد ب</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الجرائم العمدية</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اتجاه </a:t>
            </a:r>
            <a:r>
              <a:rPr kumimoji="0" lang="fa-IR" sz="1800" b="0" i="0" u="sng"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إرادة</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الجاني نحو ارتكاب الفعل المعاقب عليه، وأن يكون الفاعل </a:t>
            </a:r>
            <a:r>
              <a:rPr kumimoji="0" lang="fa-IR" sz="1800" b="0" i="0" u="sng"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عالماً</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بمخالفة عمله للقانون، أي إرادة المساس بحق يحميه القانون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lang="ar-EG" kern="100" dirty="0">
                <a:solidFill>
                  <a:prstClr val="black"/>
                </a:solidFill>
                <a:latin typeface="Alexandria" pitchFamily="2" charset="-78"/>
                <a:ea typeface="Aptos" panose="020B0004020202020204" pitchFamily="34" charset="0"/>
                <a:cs typeface="Alexandria" pitchFamily="2" charset="-78"/>
              </a:rPr>
              <a:t>و بالتالي فإن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القصد الجنائي يقوم على عنصرين هما العلم</a:t>
            </a:r>
            <a:r>
              <a:rPr kumimoji="0" lang="en-US"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والإرادة</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endPar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175943419"/>
      </p:ext>
    </p:extLst>
  </p:cSld>
  <p:clrMapOvr>
    <a:masterClrMapping/>
  </p:clrMapOvr>
  <mc:AlternateContent xmlns:mc="http://schemas.openxmlformats.org/markup-compatibility/2006" xmlns:p14="http://schemas.microsoft.com/office/powerpoint/2010/main">
    <mc:Choice Requires="p14">
      <p:transition spd="slow" p14:dur="2000" advTm="111091"/>
    </mc:Choice>
    <mc:Fallback xmlns="">
      <p:transition spd="slow" advTm="11109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E1EB8-4388-719F-5C19-F060BE392DD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C5780DB-9B0C-0E54-AA68-E3A3BB39D2CD}"/>
              </a:ext>
            </a:extLst>
          </p:cNvPr>
          <p:cNvSpPr>
            <a:spLocks noGrp="1"/>
          </p:cNvSpPr>
          <p:nvPr>
            <p:ph type="title"/>
          </p:nvPr>
        </p:nvSpPr>
        <p:spPr>
          <a:xfrm>
            <a:off x="4181583" y="791221"/>
            <a:ext cx="7850312" cy="4900661"/>
          </a:xfrm>
        </p:spPr>
        <p:txBody>
          <a:bodyPr>
            <a:noAutofit/>
          </a:bodyPr>
          <a:lstStyle/>
          <a:p>
            <a:pPr algn="just" rtl="1">
              <a:lnSpc>
                <a:spcPct val="150000"/>
              </a:lnSpc>
            </a:pPr>
            <a:r>
              <a:rPr kumimoji="0" lang="en-US"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I</a:t>
            </a:r>
            <a:r>
              <a:rPr kumimoji="0" lang="ar-EG"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fa-IR"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العلم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b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b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الأصل في الجريمة أن يكون الجانى </a:t>
            </a:r>
            <a:r>
              <a:rPr kumimoji="0" lang="fa-IR" sz="1800" b="0" i="0" u="none" strike="noStrike" kern="1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على علم بالوقائع المادية المكونة للجريمة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وبالصفات أو التكييفات التي تتصف بها هذه الوقائع ، ومن الجدير بالذكر أن العلم الذى يتحقق به القصد الجنائي </a:t>
            </a:r>
            <a:r>
              <a:rPr kumimoji="0" lang="fa-IR" sz="1800" b="0" i="0" u="sng"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هو العلم الحقيقي أو الفعلى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أما القدرة على العلم فلا تعادل العلم ذاته ولا تغنى عنه</a:t>
            </a: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b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وقد قيل إن توافر العلم في جرائم النشر يستلزم العلم بخطورة الفعل الذي تقوم به الجريمة ، وأنه يهدد بالإعتداء على الحق الذي يحميه القانون ، كما يجب أن يكون الجاني عالماً بمكان ارتكاب الفعل المجرم ، مثلاً أن يكون المتهم بالتحريض على ارتكاب جناية أو جنحه </a:t>
            </a:r>
            <a:r>
              <a:rPr kumimoji="0" lang="fa-IR" sz="1800" b="0" i="0" u="none" strike="noStrike" kern="1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لا يعلم أنه في مكان عام فإن قصد العلانية لا يتوافر له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كما يجب أن يكون عالماً بزمن ارتكاب الجريمة ، ويجب أيضاً أن يكون المتهم على علم بصفة المجنى عليه أثناء وقوع الجريمة ، وأخيراً يجب أن يكون المحرض قد توقع قيام شخص بارتكاب هذه الجناية أو الجنحة</a:t>
            </a:r>
          </a:p>
        </p:txBody>
      </p:sp>
      <p:pic>
        <p:nvPicPr>
          <p:cNvPr id="2" name="Picture 1">
            <a:extLst>
              <a:ext uri="{FF2B5EF4-FFF2-40B4-BE49-F238E27FC236}">
                <a16:creationId xmlns:a16="http://schemas.microsoft.com/office/drawing/2014/main" id="{219E8D3A-CC54-BA09-42A8-EA099FCD7654}"/>
              </a:ext>
            </a:extLst>
          </p:cNvPr>
          <p:cNvPicPr>
            <a:picLocks noChangeAspect="1"/>
          </p:cNvPicPr>
          <p:nvPr/>
        </p:nvPicPr>
        <p:blipFill>
          <a:blip r:embed="rId2"/>
          <a:stretch>
            <a:fillRect/>
          </a:stretch>
        </p:blipFill>
        <p:spPr>
          <a:xfrm>
            <a:off x="907756" y="993437"/>
            <a:ext cx="2914141" cy="4871126"/>
          </a:xfrm>
          <a:prstGeom prst="rect">
            <a:avLst/>
          </a:prstGeom>
        </p:spPr>
      </p:pic>
    </p:spTree>
    <p:extLst>
      <p:ext uri="{BB962C8B-B14F-4D97-AF65-F5344CB8AC3E}">
        <p14:creationId xmlns:p14="http://schemas.microsoft.com/office/powerpoint/2010/main" val="3974366908"/>
      </p:ext>
    </p:extLst>
  </p:cSld>
  <p:clrMapOvr>
    <a:masterClrMapping/>
  </p:clrMapOvr>
  <mc:AlternateContent xmlns:mc="http://schemas.openxmlformats.org/markup-compatibility/2006" xmlns:p14="http://schemas.microsoft.com/office/powerpoint/2010/main">
    <mc:Choice Requires="p14">
      <p:transition spd="slow" p14:dur="2000" advTm="403735"/>
    </mc:Choice>
    <mc:Fallback xmlns="">
      <p:transition spd="slow" advTm="40373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0710D-0135-BADC-34CE-9B19F2226927}"/>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D89955B-5C7E-D988-4648-CC20442B50AC}"/>
              </a:ext>
            </a:extLst>
          </p:cNvPr>
          <p:cNvSpPr>
            <a:spLocks noGrp="1"/>
          </p:cNvSpPr>
          <p:nvPr>
            <p:ph type="title"/>
          </p:nvPr>
        </p:nvSpPr>
        <p:spPr>
          <a:xfrm>
            <a:off x="4181583" y="791221"/>
            <a:ext cx="7850312" cy="4900661"/>
          </a:xfrm>
        </p:spPr>
        <p:txBody>
          <a:bodyPr>
            <a:noAutofit/>
          </a:bodyPr>
          <a:lstStyle/>
          <a:p>
            <a:pPr algn="r" rtl="1">
              <a:lnSpc>
                <a:spcPct val="150000"/>
              </a:lnSpc>
            </a:pPr>
            <a:r>
              <a:rPr kumimoji="0" lang="en-US"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I</a:t>
            </a:r>
            <a:r>
              <a:rPr kumimoji="0" lang="ar-EG"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fa-IR"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الإرادة :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b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b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لا يكتمل القصد الجنائي بعلم الجاني بالوقائع الإجرامية ، وإنما </a:t>
            </a:r>
            <a:r>
              <a:rPr kumimoji="0" lang="fa-IR" sz="1800" b="0" i="0" u="none" strike="noStrike" kern="1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يستلزم وجود إرادة لديه في إثبات وتحقيق الوقائع المكونة للجريمة</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lang="ar-EG" sz="1800" kern="100" dirty="0">
                <a:solidFill>
                  <a:prstClr val="black"/>
                </a:solidFill>
                <a:latin typeface="Alexandria" pitchFamily="2" charset="-78"/>
                <a:ea typeface="Aptos" panose="020B0004020202020204" pitchFamily="34" charset="0"/>
                <a:cs typeface="Alexandria" pitchFamily="2" charset="-78"/>
              </a:rPr>
              <a:t>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فيجب انصراف إرادة الجاني إلى السلوك الإجرامي وإلى النتيجة الإجرامية ، فضلا عن </a:t>
            </a:r>
            <a:r>
              <a:rPr kumimoji="0" lang="fa-IR" sz="1800" b="0" i="0" u="none" strike="noStrike" kern="1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ضرورة اتجاه إرادته إلى ركن العلانية في جرائم النشر.</a:t>
            </a:r>
            <a:b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b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وفي جرائم النشر إذا لم تتوافر إرادة النشر ، يترتب على ذلك عدم توافر إرادة الاعتداء على الحق الذى يحميه القانون ، مما ينتفى معه وجود القصد الجنائي ، وبالتالي لا تقوم الجريمة ، بمعنى أنه إذا قام شخص بتأليف كتاب يحتوى على قذف وسب أو تحريض على</a:t>
            </a:r>
            <a:r>
              <a:rPr lang="ar-EG" sz="1800" kern="100" dirty="0">
                <a:solidFill>
                  <a:prstClr val="black"/>
                </a:solidFill>
                <a:latin typeface="Alexandria" pitchFamily="2" charset="-78"/>
                <a:ea typeface="Aptos" panose="020B0004020202020204" pitchFamily="34" charset="0"/>
                <a:cs typeface="Alexandria" pitchFamily="2" charset="-78"/>
              </a:rPr>
              <a:t>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ارتكاب جرائم قلب نظام الحكم ، وأودع ذلك الكتاب عند صديق له</a:t>
            </a:r>
            <a:r>
              <a:rPr lang="ar-EG" sz="1800" kern="100" dirty="0">
                <a:solidFill>
                  <a:prstClr val="black"/>
                </a:solidFill>
                <a:latin typeface="Alexandria" pitchFamily="2" charset="-78"/>
                <a:ea typeface="Aptos" panose="020B0004020202020204" pitchFamily="34" charset="0"/>
                <a:cs typeface="Alexandria" pitchFamily="2" charset="-78"/>
              </a:rPr>
              <a:t>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فقام ذلك الصديق بالنشر على الملأ ، فإن الناشر هو الذي يسأل</a:t>
            </a:r>
            <a:r>
              <a:rPr lang="ar-EG" sz="1800" kern="100" dirty="0">
                <a:solidFill>
                  <a:prstClr val="black"/>
                </a:solidFill>
                <a:latin typeface="Alexandria" pitchFamily="2" charset="-78"/>
                <a:ea typeface="Aptos" panose="020B0004020202020204" pitchFamily="34" charset="0"/>
                <a:cs typeface="Alexandria" pitchFamily="2" charset="-78"/>
              </a:rPr>
              <a:t>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عما تضمنه الكتاب وليس المؤلف</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b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endPar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pic>
        <p:nvPicPr>
          <p:cNvPr id="2" name="Picture 1">
            <a:extLst>
              <a:ext uri="{FF2B5EF4-FFF2-40B4-BE49-F238E27FC236}">
                <a16:creationId xmlns:a16="http://schemas.microsoft.com/office/drawing/2014/main" id="{B59963CB-6326-4743-1BEF-0CF713DEE1A1}"/>
              </a:ext>
            </a:extLst>
          </p:cNvPr>
          <p:cNvPicPr>
            <a:picLocks noChangeAspect="1"/>
          </p:cNvPicPr>
          <p:nvPr/>
        </p:nvPicPr>
        <p:blipFill>
          <a:blip r:embed="rId2"/>
          <a:stretch>
            <a:fillRect/>
          </a:stretch>
        </p:blipFill>
        <p:spPr>
          <a:xfrm>
            <a:off x="907756" y="993437"/>
            <a:ext cx="2914141" cy="4871126"/>
          </a:xfrm>
          <a:prstGeom prst="rect">
            <a:avLst/>
          </a:prstGeom>
        </p:spPr>
      </p:pic>
    </p:spTree>
    <p:extLst>
      <p:ext uri="{BB962C8B-B14F-4D97-AF65-F5344CB8AC3E}">
        <p14:creationId xmlns:p14="http://schemas.microsoft.com/office/powerpoint/2010/main" val="3290181379"/>
      </p:ext>
    </p:extLst>
  </p:cSld>
  <p:clrMapOvr>
    <a:masterClrMapping/>
  </p:clrMapOvr>
  <mc:AlternateContent xmlns:mc="http://schemas.openxmlformats.org/markup-compatibility/2006" xmlns:p14="http://schemas.microsoft.com/office/powerpoint/2010/main">
    <mc:Choice Requires="p14">
      <p:transition spd="slow" p14:dur="2000" advTm="158982"/>
    </mc:Choice>
    <mc:Fallback xmlns="">
      <p:transition spd="slow" advTm="15898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7386B-7DE7-A720-E543-FBE82C33B7C5}"/>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1D7727E-9399-51AF-830F-E6F54DC3C002}"/>
              </a:ext>
            </a:extLst>
          </p:cNvPr>
          <p:cNvSpPr>
            <a:spLocks noGrp="1"/>
          </p:cNvSpPr>
          <p:nvPr>
            <p:ph type="title"/>
          </p:nvPr>
        </p:nvSpPr>
        <p:spPr>
          <a:xfrm>
            <a:off x="2784297" y="305689"/>
            <a:ext cx="9042114" cy="5681609"/>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 العلانية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تعتبر العلانية جوهر جريمة النشر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وعدم وجودها يعني عدم وجود هذه الجريمة ، حتى وإن توافرت أركانها الأخرى ، كذلك فإن العلانية تدل على أن المتهم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يريد أن يوقع بالمجنى عليه ضرراً لا</a:t>
            </a:r>
            <a:r>
              <a:rPr lang="ar-EG" sz="1800" u="sng" dirty="0">
                <a:solidFill>
                  <a:prstClr val="black"/>
                </a:solidFill>
                <a:latin typeface="Alexandria regular" pitchFamily="2" charset="-78"/>
                <a:ea typeface="+mn-ea"/>
                <a:cs typeface="Alexandria regular" pitchFamily="2" charset="-78"/>
              </a:rPr>
              <a:t>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حدود له</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فهي إذن تظهر خطورة الجاني وخطورة الجريمة التي يقدم - عليها</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والنشاط الإجرامي في جرائم النشر والمتمثل في القول أو الصياح ، الفعل أو الإيماء ، الكتابة أو ما يقوم مقامها ، لا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ينطوى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على خطورة على المصالح الشخصية والمصالح العامة إلا إذا كان هذا النشاط علنياً ، والعلانية تتم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بأى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وسيلة نورد بعض امثلتها فيما يلي:</a:t>
            </a:r>
          </a:p>
        </p:txBody>
      </p:sp>
      <p:pic>
        <p:nvPicPr>
          <p:cNvPr id="2" name="Picture 1">
            <a:extLst>
              <a:ext uri="{FF2B5EF4-FFF2-40B4-BE49-F238E27FC236}">
                <a16:creationId xmlns:a16="http://schemas.microsoft.com/office/drawing/2014/main" id="{9DBDB768-77AB-02C8-4B44-CBC25B829A11}"/>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1175837136"/>
      </p:ext>
    </p:extLst>
  </p:cSld>
  <p:clrMapOvr>
    <a:masterClrMapping/>
  </p:clrMapOvr>
  <mc:AlternateContent xmlns:mc="http://schemas.openxmlformats.org/markup-compatibility/2006" xmlns:p14="http://schemas.microsoft.com/office/powerpoint/2010/main">
    <mc:Choice Requires="p14">
      <p:transition spd="slow" p14:dur="2000" advTm="99500"/>
    </mc:Choice>
    <mc:Fallback xmlns="">
      <p:transition spd="slow" advTm="995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D4F15-760E-EE34-98DF-ECCC4D990F5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8947C95-9DD4-6329-F8F1-62FF0B7CD09E}"/>
              </a:ext>
            </a:extLst>
          </p:cNvPr>
          <p:cNvSpPr>
            <a:spLocks noGrp="1"/>
          </p:cNvSpPr>
          <p:nvPr>
            <p:ph type="title"/>
          </p:nvPr>
        </p:nvSpPr>
        <p:spPr>
          <a:xfrm>
            <a:off x="2784297" y="305689"/>
            <a:ext cx="9042114" cy="5681609"/>
          </a:xfrm>
        </p:spPr>
        <p:txBody>
          <a:bodyPr>
            <a:noAutofit/>
          </a:bodyPr>
          <a:lstStyle/>
          <a:p>
            <a:pPr algn="r" rtl="1">
              <a:lnSpc>
                <a:spcPct val="150000"/>
              </a:lnSpc>
            </a:pP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علانية القول أو الصياح :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ويعتبر القول أو الصياح علنياً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إذا حصل الجهر به أو ترديده بإحدى الوسائل الميكانيكية في محفل عام أو طريق عام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 أي مكان آخر مطروق أو إذا حصل الجهر به أو ترديده بحيث يستطيع سماعه من كان في مثل ذلك الطريق أو المكان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أو إذا أذيع بطريق اللاسلكي أو بأية طريقة أخرى.</a:t>
            </a:r>
            <a:b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فعلانية القول أو الصياح تتحقق عن طريق حديث الجاني بصوت عال ، وتتحقق أيضاً بأن يستعين</a:t>
            </a:r>
            <a:r>
              <a:rPr lang="ar-EG" sz="1800" dirty="0">
                <a:solidFill>
                  <a:prstClr val="black"/>
                </a:solidFill>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الجاني بآلة ميكانيكية لتوصيل صوته ، فالنتيجة واحدة في الحالتين وهي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انتشار الصوت في مكان واسع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ومن هنا نستطيع القول أن العلانية لا تتحقق إذا كان الجاني يهمس بعبارات في مكان عام إلى أحد المقربين إليه ، أو كان يحدث بها نفسه ، فلا يجوز قانونا محاسبة الناس على ما يدور بينهم في أحاديث خاصة، كما يجب أن يقع ذلك القول أو الصياح في مكان عام ومحفل عام .</a:t>
            </a:r>
          </a:p>
        </p:txBody>
      </p:sp>
      <p:pic>
        <p:nvPicPr>
          <p:cNvPr id="2" name="Picture 1">
            <a:extLst>
              <a:ext uri="{FF2B5EF4-FFF2-40B4-BE49-F238E27FC236}">
                <a16:creationId xmlns:a16="http://schemas.microsoft.com/office/drawing/2014/main" id="{75814AC0-B635-C4DB-9E67-3BEF3C3A6DD4}"/>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457545495"/>
      </p:ext>
    </p:extLst>
  </p:cSld>
  <p:clrMapOvr>
    <a:masterClrMapping/>
  </p:clrMapOvr>
  <mc:AlternateContent xmlns:mc="http://schemas.openxmlformats.org/markup-compatibility/2006" xmlns:p14="http://schemas.microsoft.com/office/powerpoint/2010/main">
    <mc:Choice Requires="p14">
      <p:transition spd="slow" p14:dur="2000" advTm="81781"/>
    </mc:Choice>
    <mc:Fallback xmlns="">
      <p:transition spd="slow" advTm="8178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F063E-7528-8CE7-2492-5272103E620E}"/>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B4763AD2-ED34-B7ED-8683-58296294BF50}"/>
              </a:ext>
            </a:extLst>
          </p:cNvPr>
          <p:cNvSpPr>
            <a:spLocks noGrp="1"/>
          </p:cNvSpPr>
          <p:nvPr>
            <p:ph type="title"/>
          </p:nvPr>
        </p:nvSpPr>
        <p:spPr>
          <a:xfrm>
            <a:off x="2784297" y="305689"/>
            <a:ext cx="9042114" cy="5681609"/>
          </a:xfrm>
        </p:spPr>
        <p:txBody>
          <a:bodyPr>
            <a:noAutofit/>
          </a:bodyPr>
          <a:lstStyle/>
          <a:p>
            <a:pPr algn="r" rtl="1">
              <a:lnSpc>
                <a:spcPct val="150000"/>
              </a:lnSpc>
            </a:pP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علانية الفعل أو الإيماء :</a:t>
            </a:r>
            <a:b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ويكون الفعل أو الإيماء علنياً إذا وقع في </a:t>
            </a:r>
            <a:r>
              <a:rPr kumimoji="0" lang="fa-IR"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محفل عام أو طريق عام أو في مكان آخر مطروق أو إذا وقع بحيث يستطيع رؤيته من كان في مثل ذلك الطريق أو المكان</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أو بأي وسيلة الكترونية او إذاعية تحقق نشر هذا الايماء بين قطاع واسع من الافراد.</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ف</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علانية الفعل أو الإيماء تتحق إذا وقع الفعل أو الإيماء في محفل عام أو طريق عام أو أي مكان آخر مطروق ، ويستطيع رؤيته من كان في مثل ذلك الطريق أو المكان .</a:t>
            </a:r>
            <a:b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ACABCD73-F140-D3E6-0160-D83C3558490C}"/>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4274548363"/>
      </p:ext>
    </p:extLst>
  </p:cSld>
  <p:clrMapOvr>
    <a:masterClrMapping/>
  </p:clrMapOvr>
  <mc:AlternateContent xmlns:mc="http://schemas.openxmlformats.org/markup-compatibility/2006" xmlns:p14="http://schemas.microsoft.com/office/powerpoint/2010/main">
    <mc:Choice Requires="p14">
      <p:transition spd="slow" p14:dur="2000" advTm="55579"/>
    </mc:Choice>
    <mc:Fallback xmlns="">
      <p:transition spd="slow" advTm="5557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0D873-8AC7-1EFB-B718-D74C7FC4DB8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5C99523F-34B2-341D-9B69-721F68E6C440}"/>
              </a:ext>
            </a:extLst>
          </p:cNvPr>
          <p:cNvSpPr>
            <a:spLocks noGrp="1"/>
          </p:cNvSpPr>
          <p:nvPr>
            <p:ph type="title"/>
          </p:nvPr>
        </p:nvSpPr>
        <p:spPr>
          <a:xfrm>
            <a:off x="2784297" y="305689"/>
            <a:ext cx="9042114" cy="5681609"/>
          </a:xfrm>
        </p:spPr>
        <p:txBody>
          <a:bodyPr>
            <a:noAutofit/>
          </a:bodyPr>
          <a:lstStyle/>
          <a:p>
            <a:pPr algn="r" rtl="1">
              <a:lnSpc>
                <a:spcPct val="150000"/>
              </a:lnSpc>
            </a:pPr>
            <a:r>
              <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III</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علانية الكتابة </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يجب أن تكون جرائم النشر علانية </a:t>
            </a:r>
            <a:r>
              <a:rPr lang="ar-EG" sz="1800" dirty="0">
                <a:solidFill>
                  <a:prstClr val="black"/>
                </a:solidFill>
                <a:latin typeface="Alexandria regular" pitchFamily="2" charset="-78"/>
                <a:ea typeface="+mn-ea"/>
                <a:cs typeface="Alexandria regular" pitchFamily="2" charset="-78"/>
              </a:rPr>
              <a:t>و</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تعتبر الكتابة والرسوم والصور والصور الشمسية والرموز وغيرها من طرق التمثيل علنية </a:t>
            </a:r>
            <a:r>
              <a:rPr kumimoji="0" lang="fa-IR"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إذا وزعت بغير تمييز على عدد من الناس أو إذا عرضت بحيث يستطيع أن يراها من يكون في الطريق العام أو أى مكان مطروق أو إذا بيعت أو عرضت للبيع في أي مكان </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ويتضح من نص المادة أن علانية الكتابة تتحقق عن طريق التوزيع بغير تمييز ، ويقصد بالتوزيع تسليم المادة التي تحتوى على الكتابة إلى عدد من الأشخاص دون تمييز، لكي</a:t>
            </a:r>
            <a:r>
              <a:rPr lang="ar-EG" sz="1800" dirty="0">
                <a:solidFill>
                  <a:prstClr val="black"/>
                </a:solidFill>
                <a:latin typeface="Alexandria regular" pitchFamily="2" charset="-78"/>
                <a:ea typeface="+mn-ea"/>
                <a:cs typeface="Alexandria regular" pitchFamily="2" charset="-78"/>
              </a:rPr>
              <a:t> </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يطلعوا على مضمونها</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والعلانية تكون أيضاً بعرض الكتابة بحيث يستطيع أن يراها من يكون في طريق عام ، أو أى مكان مطروق ، ولم يضع المشرع أي شروط لذلك المكان ، وعليه فيكون مكاناً خاصاً أو عاماً ، وكذلك فإن المشرع لم يشترط الرؤية الفعلية ، وإنما اكتفى باستطاعة الرؤية</a:t>
            </a:r>
            <a:r>
              <a:rPr lang="ar-EG" sz="1800" dirty="0">
                <a:solidFill>
                  <a:prstClr val="black"/>
                </a:solidFill>
                <a:latin typeface="Alexandria regular" pitchFamily="2" charset="-78"/>
                <a:ea typeface="+mn-ea"/>
                <a:cs typeface="Alexandria regular" pitchFamily="2" charset="-78"/>
              </a:rPr>
              <a:t> </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لتحقيق العلانية </a:t>
            </a:r>
          </a:p>
        </p:txBody>
      </p:sp>
      <p:pic>
        <p:nvPicPr>
          <p:cNvPr id="2" name="Picture 1">
            <a:extLst>
              <a:ext uri="{FF2B5EF4-FFF2-40B4-BE49-F238E27FC236}">
                <a16:creationId xmlns:a16="http://schemas.microsoft.com/office/drawing/2014/main" id="{2EB0B12D-779D-62F8-52A6-3FC1B39543BA}"/>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2147631092"/>
      </p:ext>
    </p:extLst>
  </p:cSld>
  <p:clrMapOvr>
    <a:masterClrMapping/>
  </p:clrMapOvr>
  <mc:AlternateContent xmlns:mc="http://schemas.openxmlformats.org/markup-compatibility/2006" xmlns:p14="http://schemas.microsoft.com/office/powerpoint/2010/main">
    <mc:Choice Requires="p14">
      <p:transition spd="slow" p14:dur="2000" advTm="127410"/>
    </mc:Choice>
    <mc:Fallback xmlns="">
      <p:transition spd="slow" advTm="12741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45343-91E5-8ACB-11AA-EF2F23D515D0}"/>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8F122F3-FB5C-B560-F272-3B979998D624}"/>
              </a:ext>
            </a:extLst>
          </p:cNvPr>
          <p:cNvSpPr>
            <a:spLocks noGrp="1"/>
          </p:cNvSpPr>
          <p:nvPr>
            <p:ph type="title"/>
          </p:nvPr>
        </p:nvSpPr>
        <p:spPr>
          <a:xfrm>
            <a:off x="2784297" y="305689"/>
            <a:ext cx="9042114" cy="5681609"/>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4- متحملي المسئولية الجنائية لجرائم النشر: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بالاطلاع على جرائم النشر المختلفة ، نجد المسئولية الجنائية لا تقتصر علي الصحفي أو الإعلامي مرتكب الجريمة بل تمت إلي غيره علي النحو التالي: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المسئولية الجنائية للمؤلف :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المؤلف هو الإعلامي او الصحفي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مصدر الكتابة أو الصور أو الرسوم أو غير ذلك من طرق التمثيل ، ولا يشترط ليكون الشخص مؤلفاً أن يكون هو المبتكر أو الكاتب ، وإنما يكتفى بأن يكون هو من قدم العمل إلى</a:t>
            </a:r>
            <a:r>
              <a:rPr lang="ar-EG" sz="1800" dirty="0">
                <a:solidFill>
                  <a:prstClr val="black"/>
                </a:solidFill>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المسئول عن النشر.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ويعتبر المؤلف هو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الفاعل الأصلي في الجريمة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فهو الذي قام بالدور الرئيسي في تكوينها ، وبناء على ذلك فإنه يعاقب على أساس</a:t>
            </a:r>
            <a:r>
              <a:rPr lang="ar-EG" sz="1800" dirty="0">
                <a:solidFill>
                  <a:prstClr val="black"/>
                </a:solidFill>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القواعد العامة للمسئولية الجنائية ، بعد التأكد من علمه بمضمون ما نشره ، وأنه قد أراد نشره ،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بعد إثبات توافر القصد الجنائي عنده.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ولا يعاقب الفرد العادي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من العامة الذي قام بإعادة تداول الخبر المغلوط ما لم يكن قد اتضح كذبه للعامة. كما </a:t>
            </a: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لا يسأل مالكو مواقع التواصل الاجتماعي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عما ينشر عليها كقاعدة لها بعض استثناءات.</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8E976713-9E23-2410-2B24-17FE47D28D1C}"/>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2897914950"/>
      </p:ext>
    </p:extLst>
  </p:cSld>
  <p:clrMapOvr>
    <a:masterClrMapping/>
  </p:clrMapOvr>
  <mc:AlternateContent xmlns:mc="http://schemas.openxmlformats.org/markup-compatibility/2006" xmlns:p14="http://schemas.microsoft.com/office/powerpoint/2010/main">
    <mc:Choice Requires="p14">
      <p:transition spd="slow" p14:dur="2000" advTm="132381"/>
    </mc:Choice>
    <mc:Fallback xmlns="">
      <p:transition spd="slow" advTm="13238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0A15F-B4E5-BF96-012D-D07990EE6DBA}"/>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05C38323-44BD-093A-25C2-88274363E5E5}"/>
              </a:ext>
            </a:extLst>
          </p:cNvPr>
          <p:cNvSpPr>
            <a:spLocks noGrp="1"/>
          </p:cNvSpPr>
          <p:nvPr>
            <p:ph type="title"/>
          </p:nvPr>
        </p:nvSpPr>
        <p:spPr>
          <a:xfrm>
            <a:off x="2784297" y="305689"/>
            <a:ext cx="9042114" cy="5681609"/>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ب- </a:t>
            </a:r>
            <a:r>
              <a:rPr kumimoji="0" lang="fa-IR"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المسئولية الجنائية لرئيس التحرير : </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b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لا تقتصر المسئولية الجنائية في جرائم النشر علي الاعلامي او الصحفي بل تمتد لتشمل رئيس التحرير و</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تكون مسئولية رئيس التحرير أو من يقوم مقامه في الإشراف على النشر مسئولية شخصية .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تفترض جريمة رئيس التحرير أنه يقع التزام على عاتقه بمراقبة ما ينشر بالجريدة ، وأن يحول دون أن تقع جرائم عن طريقها ، وتتحقق جريمة رئيس التحرير بالإخلال العمدى أو غير العمدي لواجب الرقابة على كل ما ينشر بجريدته ، بحيث يترتب على ذلك الإخلال نشر العمل الذي يمنع</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المشرع نشره</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b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6D72A480-5408-C5F4-73F3-CD021CBEA741}"/>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2240268631"/>
      </p:ext>
    </p:extLst>
  </p:cSld>
  <p:clrMapOvr>
    <a:masterClrMapping/>
  </p:clrMapOvr>
  <mc:AlternateContent xmlns:mc="http://schemas.openxmlformats.org/markup-compatibility/2006" xmlns:p14="http://schemas.microsoft.com/office/powerpoint/2010/main">
    <mc:Choice Requires="p14">
      <p:transition spd="slow" p14:dur="2000" advTm="67923"/>
    </mc:Choice>
    <mc:Fallback xmlns="">
      <p:transition spd="slow" advTm="6792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28F1A-17D8-12A0-205C-EA9005C971A2}"/>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27846E42-DE88-9F57-6EBE-074CE10A376A}"/>
              </a:ext>
            </a:extLst>
          </p:cNvPr>
          <p:cNvSpPr>
            <a:spLocks noGrp="1"/>
          </p:cNvSpPr>
          <p:nvPr>
            <p:ph type="title"/>
          </p:nvPr>
        </p:nvSpPr>
        <p:spPr>
          <a:xfrm>
            <a:off x="2784297" y="305689"/>
            <a:ext cx="9042114" cy="5681609"/>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المسئولية الجنائية للطابع والمستورد :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يكون الطابع مسئولا عما يطبعه، وأيضا يكون المستورد مسئولاً عن جريمة النشر إذا ثبت أن المطبوعات المجرمة قد نشرت في الخارج ، وذلك على. أساس أنه المتسبب في نشر ما استورده داخل مصر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وتتحقق هذه المسئولية سواء علم بمضمون المطبوع أم لا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فمسئوليته مبنية على أساس أنه قام بالطباعة دون أن يتأكد من</a:t>
            </a:r>
            <a:r>
              <a:rPr lang="ar-EG" sz="1800" dirty="0">
                <a:solidFill>
                  <a:prstClr val="black"/>
                </a:solidFill>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شخصية المؤلف أو الناشر.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C637C5BC-5413-F7E7-8D10-AC569A466A7F}"/>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2373526822"/>
      </p:ext>
    </p:extLst>
  </p:cSld>
  <p:clrMapOvr>
    <a:masterClrMapping/>
  </p:clrMapOvr>
  <mc:AlternateContent xmlns:mc="http://schemas.openxmlformats.org/markup-compatibility/2006" xmlns:p14="http://schemas.microsoft.com/office/powerpoint/2010/main">
    <mc:Choice Requires="p14">
      <p:transition spd="slow" p14:dur="2000" advTm="234039"/>
    </mc:Choice>
    <mc:Fallback xmlns="">
      <p:transition spd="slow" advTm="23403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5BC3A-9505-00DC-119E-E23DADACD97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591AA85-44C4-A869-C16D-180AF05A3A35}"/>
              </a:ext>
            </a:extLst>
          </p:cNvPr>
          <p:cNvSpPr>
            <a:spLocks noGrp="1"/>
          </p:cNvSpPr>
          <p:nvPr>
            <p:ph type="title"/>
          </p:nvPr>
        </p:nvSpPr>
        <p:spPr>
          <a:xfrm>
            <a:off x="2784297" y="305689"/>
            <a:ext cx="9042114" cy="5681609"/>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د-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المسئولية الجنائية للبائع والموزع والملصق :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يسأل البائع والموزع والملصق عن جريمة النشر في الأحوال التي لا يمكن فيها معرفة مرتكب الجريمة ، بصفتهم فاعلين أصليين ، إلا أنه يمكن دفع هذه المسئولية بإثبات أنه لم يكن في وسعهم معرفة مضمون ما يقومون ببيعه أو توزيعه.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6BB40F04-595F-3BE2-FB1E-AF5518B85772}"/>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2426194845"/>
      </p:ext>
    </p:extLst>
  </p:cSld>
  <p:clrMapOvr>
    <a:masterClrMapping/>
  </p:clrMapOvr>
  <mc:AlternateContent xmlns:mc="http://schemas.openxmlformats.org/markup-compatibility/2006" xmlns:p14="http://schemas.microsoft.com/office/powerpoint/2010/main">
    <mc:Choice Requires="p14">
      <p:transition spd="slow" p14:dur="2000" advTm="42300"/>
    </mc:Choice>
    <mc:Fallback xmlns="">
      <p:transition spd="slow" advTm="423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F01EE-48F1-A1AD-0229-ABCD3877F49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68F4FCE3-3415-A32D-CCE7-E17CCEC45414}"/>
              </a:ext>
            </a:extLst>
          </p:cNvPr>
          <p:cNvSpPr>
            <a:spLocks noGrp="1"/>
          </p:cNvSpPr>
          <p:nvPr>
            <p:ph type="title"/>
          </p:nvPr>
        </p:nvSpPr>
        <p:spPr>
          <a:xfrm>
            <a:off x="2784297" y="305689"/>
            <a:ext cx="9042114" cy="5681609"/>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 النقل أو الترجمة :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لا يعفى من المسئولية الجنائية من ارتكب جريمة من جرائم النشر ، عن طريق قيامه بنقل أو ترجمة نشرات صدرت في مصر أو في الخارج ، أو قام بترديد إشاعات أو روايات عن الغير ، وأراد أن يدفع هذه المسئولية الجنائية عن نفسه بحجة أنه ليس المؤلف الأصلي</a:t>
            </a:r>
            <a:r>
              <a:rPr lang="ar-EG" sz="1800" dirty="0">
                <a:solidFill>
                  <a:prstClr val="black"/>
                </a:solidFill>
                <a:latin typeface="Alexandria regular" pitchFamily="2" charset="-78"/>
                <a:ea typeface="+mn-ea"/>
                <a:cs typeface="Alexandria regular" pitchFamily="2" charset="-78"/>
              </a:rPr>
              <a:t> </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3EAE1FD-F35C-846A-D900-3435DD782A5A}"/>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657139675"/>
      </p:ext>
    </p:extLst>
  </p:cSld>
  <p:clrMapOvr>
    <a:masterClrMapping/>
  </p:clrMapOvr>
  <mc:AlternateContent xmlns:mc="http://schemas.openxmlformats.org/markup-compatibility/2006" xmlns:p14="http://schemas.microsoft.com/office/powerpoint/2010/main">
    <mc:Choice Requires="p14">
      <p:transition spd="slow" p14:dur="2000" advTm="87132"/>
    </mc:Choice>
    <mc:Fallback xmlns="">
      <p:transition spd="slow" advTm="871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FABB2-36F1-C21B-6119-10B3DEDCD87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10BF5939-4D72-A63B-FDA5-29E57E7F5369}"/>
              </a:ext>
            </a:extLst>
          </p:cNvPr>
          <p:cNvSpPr>
            <a:spLocks noGrp="1"/>
          </p:cNvSpPr>
          <p:nvPr>
            <p:ph type="title"/>
          </p:nvPr>
        </p:nvSpPr>
        <p:spPr>
          <a:xfrm>
            <a:off x="2784297" y="305689"/>
            <a:ext cx="9042114" cy="6310868"/>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5- خصوصية جرائم النشر  الإلكترونية وحجية أدلتها في الإثبات:</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فيما يتعلق بجرائم النشر الإعلامي الرقمي فإنه يكون للأدلة المستمدة أو المستنبطة أو المستخرجة من الأجهزة أو المعدات أو الوسائط أو الدعامات الإلكترونية أو من النظام المعلوماتي أو من برامج الحاسب، أو من أية وسيلة لتقنية المعلومات ذات قيمة وحجية الأدلة الجنائية المادية في الإثبات الجنائي متى توافرت بها الشروط الفنية التي يتطلبها القانون. إلا أنه هناك عدة مشاكل تقنية </a:t>
            </a:r>
            <a:r>
              <a:rPr lang="ar-EG" sz="1800" dirty="0" err="1">
                <a:solidFill>
                  <a:prstClr val="black"/>
                </a:solidFill>
                <a:latin typeface="Alexandria regular" pitchFamily="2" charset="-78"/>
                <a:ea typeface="+mn-ea"/>
                <a:cs typeface="Alexandria regular" pitchFamily="2" charset="-78"/>
              </a:rPr>
              <a:t>تواجة</a:t>
            </a:r>
            <a:r>
              <a:rPr lang="ar-EG" sz="1800" dirty="0">
                <a:solidFill>
                  <a:prstClr val="black"/>
                </a:solidFill>
                <a:latin typeface="Alexandria regular" pitchFamily="2" charset="-78"/>
                <a:ea typeface="+mn-ea"/>
                <a:cs typeface="Alexandria regular" pitchFamily="2" charset="-78"/>
              </a:rPr>
              <a:t> السلطات العامة عند تجميع الأدلة </a:t>
            </a:r>
            <a:r>
              <a:rPr lang="ar-EG" sz="1800" dirty="0" err="1">
                <a:solidFill>
                  <a:prstClr val="black"/>
                </a:solidFill>
                <a:latin typeface="Alexandria regular" pitchFamily="2" charset="-78"/>
                <a:ea typeface="+mn-ea"/>
                <a:cs typeface="Alexandria regular" pitchFamily="2" charset="-78"/>
              </a:rPr>
              <a:t>المثبة</a:t>
            </a:r>
            <a:r>
              <a:rPr lang="ar-EG" sz="1800" dirty="0">
                <a:solidFill>
                  <a:prstClr val="black"/>
                </a:solidFill>
                <a:latin typeface="Alexandria regular" pitchFamily="2" charset="-78"/>
                <a:ea typeface="+mn-ea"/>
                <a:cs typeface="Alexandria regular" pitchFamily="2" charset="-78"/>
              </a:rPr>
              <a:t> لها النوع من الجرائم وهي:</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أ- إن التقدم الهائل في تكنولوجيا الإعلام وظهور أنماط جديدة من الجرائم أصبح كما هو ملاحظ في الواقع العملي يشكل عبنا ثقيلاً على عاتق جميع أجهزة العدالة الجنائية، سواء رجال الضبط القضائي أو رجال التحقيق أو المحاكم على مختلف درجاتها ومن ثم فإن مهمة الكشف عن الجرائم التي ترتكب عبر الإنترنت </a:t>
            </a:r>
            <a:r>
              <a:rPr lang="ar-EG" sz="1800" dirty="0">
                <a:solidFill>
                  <a:srgbClr val="FF0000"/>
                </a:solidFill>
                <a:latin typeface="Alexandria regular" pitchFamily="2" charset="-78"/>
                <a:ea typeface="+mn-ea"/>
                <a:cs typeface="Alexandria regular" pitchFamily="2" charset="-78"/>
              </a:rPr>
              <a:t>صعبة لكثرة هذه المخالفات</a:t>
            </a:r>
            <a:r>
              <a:rPr lang="ar-EG" sz="1800" dirty="0">
                <a:solidFill>
                  <a:prstClr val="black"/>
                </a:solidFill>
                <a:latin typeface="Alexandria regular" pitchFamily="2" charset="-78"/>
                <a:ea typeface="+mn-ea"/>
                <a:cs typeface="Alexandria regular" pitchFamily="2" charset="-78"/>
              </a:rPr>
              <a:t> بصورة تفوق المخالفات التقليدية بالألاف المرات بل مئات الألاف.</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A1D76C40-2D92-ECE8-C538-749698CDB4F2}"/>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499539125"/>
      </p:ext>
    </p:extLst>
  </p:cSld>
  <p:clrMapOvr>
    <a:masterClrMapping/>
  </p:clrMapOvr>
  <mc:AlternateContent xmlns:mc="http://schemas.openxmlformats.org/markup-compatibility/2006" xmlns:p14="http://schemas.microsoft.com/office/powerpoint/2010/main">
    <mc:Choice Requires="p14">
      <p:transition spd="slow" p14:dur="2000" advTm="126366"/>
    </mc:Choice>
    <mc:Fallback xmlns="">
      <p:transition spd="slow" advTm="1263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3E393-F158-F3B9-D47C-ED83A1AD36C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09483221-0BF8-37D4-B65A-20F29516EDBB}"/>
              </a:ext>
            </a:extLst>
          </p:cNvPr>
          <p:cNvSpPr>
            <a:spLocks noGrp="1"/>
          </p:cNvSpPr>
          <p:nvPr>
            <p:ph type="title"/>
          </p:nvPr>
        </p:nvSpPr>
        <p:spPr>
          <a:xfrm>
            <a:off x="2784297" y="305689"/>
            <a:ext cx="9042114" cy="5681609"/>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ب- </a:t>
            </a:r>
            <a:r>
              <a:rPr lang="ar-EG" sz="1800" dirty="0">
                <a:solidFill>
                  <a:srgbClr val="FF0000"/>
                </a:solidFill>
                <a:latin typeface="Alexandria regular" pitchFamily="2" charset="-78"/>
                <a:ea typeface="+mn-ea"/>
                <a:cs typeface="Alexandria regular" pitchFamily="2" charset="-78"/>
              </a:rPr>
              <a:t>كما أن بطء الإجراءات الرسمية قد يؤدي إلى فقدان الأدلة</a:t>
            </a:r>
            <a:r>
              <a:rPr lang="ar-EG" sz="1800" dirty="0">
                <a:solidFill>
                  <a:prstClr val="black"/>
                </a:solidFill>
                <a:latin typeface="Alexandria regular" pitchFamily="2" charset="-78"/>
                <a:ea typeface="+mn-ea"/>
                <a:cs typeface="Alexandria regular" pitchFamily="2" charset="-78"/>
              </a:rPr>
              <a:t>، ولذلك تشكل متابعة سلسلة الأدلة وحفظها تحديًا كبيرًا على عكس الوسائل التقليدية التي يسهل فيها الحصول على الدليل على ارتكاب الجريمة. فمن خصائص الجريمة الإلكترونية ذاتها، السرعة في ارتكابها، وكذلك سهولة طمس معالمها ومحو آثارها.</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وسهولة تغيير الأدلة الالكترونية تثير </a:t>
            </a:r>
            <a:r>
              <a:rPr lang="ar-EG" sz="1800" dirty="0">
                <a:solidFill>
                  <a:srgbClr val="FF0000"/>
                </a:solidFill>
                <a:latin typeface="Alexandria regular" pitchFamily="2" charset="-78"/>
                <a:ea typeface="+mn-ea"/>
                <a:cs typeface="Alexandria regular" pitchFamily="2" charset="-78"/>
              </a:rPr>
              <a:t>مشكلة كبيرة، في كيفية ضمان مصداقية </a:t>
            </a:r>
            <a:r>
              <a:rPr lang="ar-EG" sz="1800" dirty="0">
                <a:solidFill>
                  <a:prstClr val="black"/>
                </a:solidFill>
                <a:latin typeface="Alexandria regular" pitchFamily="2" charset="-78"/>
                <a:ea typeface="+mn-ea"/>
                <a:cs typeface="Alexandria regular" pitchFamily="2" charset="-78"/>
              </a:rPr>
              <a:t>هذه الأدلة وأن تعبر عن الحقيقة التي تهدف إليها الدعوى الجنائية. </a:t>
            </a:r>
            <a:br>
              <a:rPr lang="ar-EG" sz="1800" dirty="0">
                <a:solidFill>
                  <a:prstClr val="black"/>
                </a:solidFill>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7F6BD744-7F8E-4B33-0527-061C2FCC86AA}"/>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3851383508"/>
      </p:ext>
    </p:extLst>
  </p:cSld>
  <p:clrMapOvr>
    <a:masterClrMapping/>
  </p:clrMapOvr>
  <mc:AlternateContent xmlns:mc="http://schemas.openxmlformats.org/markup-compatibility/2006" xmlns:p14="http://schemas.microsoft.com/office/powerpoint/2010/main">
    <mc:Choice Requires="p14">
      <p:transition spd="slow" p14:dur="2000" advTm="92063"/>
    </mc:Choice>
    <mc:Fallback xmlns="">
      <p:transition spd="slow" advTm="9206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D94F2-6748-551F-7FF6-194BE7D0954F}"/>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56DF6EE3-EAB8-FE21-C1BB-2225C91718F2}"/>
              </a:ext>
            </a:extLst>
          </p:cNvPr>
          <p:cNvSpPr>
            <a:spLocks noGrp="1"/>
          </p:cNvSpPr>
          <p:nvPr>
            <p:ph type="title"/>
          </p:nvPr>
        </p:nvSpPr>
        <p:spPr>
          <a:xfrm>
            <a:off x="2784297" y="305689"/>
            <a:ext cx="9042114" cy="5681609"/>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ج- كما أن من أحد أوجه صعوبة جرائم النشر الإلكترونية يتمثل في أن الملاحقة القضائية فيها تقتضي </a:t>
            </a:r>
            <a:r>
              <a:rPr lang="ar-EG" sz="1800" dirty="0">
                <a:solidFill>
                  <a:srgbClr val="FF0000"/>
                </a:solidFill>
                <a:latin typeface="Alexandria regular" pitchFamily="2" charset="-78"/>
                <a:ea typeface="+mn-ea"/>
                <a:cs typeface="Alexandria regular" pitchFamily="2" charset="-78"/>
              </a:rPr>
              <a:t>تتبع أثر المجرم من خلال مجموعة متنوعة من مقدمي خدمات الإنترنت </a:t>
            </a:r>
            <a:r>
              <a:rPr lang="ar-EG" sz="1800" dirty="0">
                <a:solidFill>
                  <a:prstClr val="black"/>
                </a:solidFill>
                <a:latin typeface="Alexandria regular" pitchFamily="2" charset="-78"/>
                <a:ea typeface="+mn-ea"/>
                <a:cs typeface="Alexandria regular" pitchFamily="2" charset="-78"/>
              </a:rPr>
              <a:t>أو الشركات المقدمة لتلك الخدمات، فضلاً عن تتبع المحققين أثر قنوات الاتصالات بأجهزة الحاسب الآلي المصدرية، وقد يكون مقدمو الخدمات خارج حدود الدولة وبالتالي تأتي الحاجة إلى ضرورة التعاون القضائي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5F237440-A43D-E542-8D0D-70ADA4948A6F}"/>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2990665579"/>
      </p:ext>
    </p:extLst>
  </p:cSld>
  <p:clrMapOvr>
    <a:masterClrMapping/>
  </p:clrMapOvr>
  <mc:AlternateContent xmlns:mc="http://schemas.openxmlformats.org/markup-compatibility/2006" xmlns:p14="http://schemas.microsoft.com/office/powerpoint/2010/main">
    <mc:Choice Requires="p14">
      <p:transition spd="slow" p14:dur="2000" advTm="96426"/>
    </mc:Choice>
    <mc:Fallback xmlns="">
      <p:transition spd="slow" advTm="9642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ADE47-F738-D89E-7E59-A57CFF041A9A}"/>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5FAEAB6-C07B-1D69-C593-2E3362782D3C}"/>
              </a:ext>
            </a:extLst>
          </p:cNvPr>
          <p:cNvSpPr>
            <a:spLocks noGrp="1"/>
          </p:cNvSpPr>
          <p:nvPr>
            <p:ph type="title"/>
          </p:nvPr>
        </p:nvSpPr>
        <p:spPr>
          <a:xfrm>
            <a:off x="2784297" y="305689"/>
            <a:ext cx="9042114" cy="5681609"/>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هناك صعوبات تواجه التنظيم القانوني لجرائم النشر الإلكتروني، أن هذه النوعية من الجرائم تتسم بأنها </a:t>
            </a:r>
            <a:r>
              <a:rPr kumimoji="0" lang="fa-IR"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جرائم عابرة للحدود </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نظرا لطبيعة الوسيلة التي ترتكب هذه الجرائم من خلالها، وبالتالي قد تحتاج إلى التعاون الدولي،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 بالإضافة إلي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مشكلة </a:t>
            </a:r>
            <a:r>
              <a:rPr kumimoji="0" lang="fa-IR"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تنوع النظم القانونية واختلافها؛ </a:t>
            </a:r>
            <a: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إذ قد تكون بعض الأفعال قانونية ومشروعة في دولة ما وغير قانوينة في دولة أخرى، وكذلك عدم وجود قنوات اتصال بين الدول ما يعيق الحصول على المعلومات والبيانات المتعلقة بالجريمة وبالتالي يعيق التصدي لها،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672DBFAE-1735-1B96-CEC8-312E89BD63C1}"/>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617289930"/>
      </p:ext>
    </p:extLst>
  </p:cSld>
  <p:clrMapOvr>
    <a:masterClrMapping/>
  </p:clrMapOvr>
  <mc:AlternateContent xmlns:mc="http://schemas.openxmlformats.org/markup-compatibility/2006" xmlns:p14="http://schemas.microsoft.com/office/powerpoint/2010/main">
    <mc:Choice Requires="p14">
      <p:transition spd="slow" p14:dur="2000" advTm="102804"/>
    </mc:Choice>
    <mc:Fallback xmlns="">
      <p:transition spd="slow" advTm="1028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01268-4035-6699-C159-55250D401C2E}"/>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934E1A4-6E40-8642-6BAD-091C152F7CE9}"/>
              </a:ext>
            </a:extLst>
          </p:cNvPr>
          <p:cNvSpPr>
            <a:spLocks noGrp="1"/>
          </p:cNvSpPr>
          <p:nvPr>
            <p:ph type="title"/>
          </p:nvPr>
        </p:nvSpPr>
        <p:spPr>
          <a:xfrm>
            <a:off x="1715784" y="1114816"/>
            <a:ext cx="10275014" cy="4207197"/>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و- مواجهة القوانين لصعوبة الأدلة الرقمية علي الجرائم الالكترونية:</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لمواجهة ما سبق تحاول قوانين الجرائم المعلوماتية المختلفة التغلب علي هذه المشكلة و من ذلك قانون مكافحة جرائم تقنية المعلومات المصري حيث ينص على أن </a:t>
            </a:r>
            <a:r>
              <a:rPr lang="ar-EG" sz="1800" dirty="0">
                <a:solidFill>
                  <a:srgbClr val="FF0000"/>
                </a:solidFill>
                <a:latin typeface="Alexandria regular" pitchFamily="2" charset="-78"/>
                <a:ea typeface="+mn-ea"/>
                <a:cs typeface="Alexandria regular" pitchFamily="2" charset="-78"/>
              </a:rPr>
              <a:t>تعمل السلطات المصرية المختصة على تسيير التعاون مع نظيراتها بالبلاد الأجنبية في إطار الاتفاقيات الدولية والإقليمية والثنائية المصدق عليها</a:t>
            </a:r>
            <a:r>
              <a:rPr lang="ar-EG" sz="1800" dirty="0">
                <a:solidFill>
                  <a:prstClr val="black"/>
                </a:solidFill>
                <a:latin typeface="Alexandria regular" pitchFamily="2" charset="-78"/>
                <a:ea typeface="+mn-ea"/>
                <a:cs typeface="Alexandria regular" pitchFamily="2" charset="-78"/>
              </a:rPr>
              <a:t>، أو تطبيقا لمبدأ المعاملة بالمثل، بتبادل المعلومات بما من شأنه أن يكفل تفادي ارتكاب جرائم تقنية المعلومات والمساعدة على التحقيق فيها وتتبع مرتكبيها.</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وعلى الرغم من ذلك إلا أن هذا الإجراء لن يضمن حل هذه الإشكالية بشكل جذري؛ حيث إن التعاون القضائي أو ما يسمى بالمساعدات القضائية تتم بالطرق الدبلوماسية، وهذا يجعها بطيئة ومعقدة، وهذا يتعارض مع طبيعة الإنترنت وجرائمها وما تتميز به من سرعة.</a:t>
            </a:r>
            <a:br>
              <a:rPr lang="ar-EG" sz="1800" dirty="0">
                <a:solidFill>
                  <a:prstClr val="black"/>
                </a:solidFill>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2665623133"/>
      </p:ext>
    </p:extLst>
  </p:cSld>
  <p:clrMapOvr>
    <a:masterClrMapping/>
  </p:clrMapOvr>
  <mc:AlternateContent xmlns:mc="http://schemas.openxmlformats.org/markup-compatibility/2006" xmlns:p14="http://schemas.microsoft.com/office/powerpoint/2010/main">
    <mc:Choice Requires="p14">
      <p:transition spd="slow" p14:dur="2000" advTm="98344"/>
    </mc:Choice>
    <mc:Fallback xmlns="">
      <p:transition spd="slow" advTm="9834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1A849-BE6F-F61C-4BDA-2FA716AAB260}"/>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EA19D9D2-3F5B-3081-3C4F-FF6C2139258C}"/>
              </a:ext>
            </a:extLst>
          </p:cNvPr>
          <p:cNvSpPr>
            <a:spLocks noGrp="1"/>
          </p:cNvSpPr>
          <p:nvPr>
            <p:ph type="title"/>
          </p:nvPr>
        </p:nvSpPr>
        <p:spPr>
          <a:xfrm>
            <a:off x="1715784" y="1114816"/>
            <a:ext cx="10275014" cy="4207197"/>
          </a:xfrm>
        </p:spPr>
        <p:txBody>
          <a:bodyPr>
            <a:noAutofit/>
          </a:bodyPr>
          <a:lstStyle/>
          <a:p>
            <a:pPr algn="r" rtl="1">
              <a:lnSpc>
                <a:spcPct val="150000"/>
              </a:lnSpc>
            </a:pPr>
            <a:r>
              <a:rPr lang="ar-EG" sz="1800" dirty="0">
                <a:solidFill>
                  <a:prstClr val="black"/>
                </a:solidFill>
                <a:latin typeface="Alexandria regular" pitchFamily="2" charset="-78"/>
                <a:ea typeface="+mn-ea"/>
                <a:cs typeface="Alexandria regular" pitchFamily="2" charset="-78"/>
              </a:rPr>
              <a:t>- كما تحاول قوانين مكافحة جرائم تقنية المعلومات  </a:t>
            </a:r>
            <a:r>
              <a:rPr lang="ar-EG" sz="1800" dirty="0">
                <a:solidFill>
                  <a:srgbClr val="FF0000"/>
                </a:solidFill>
                <a:latin typeface="Alexandria regular" pitchFamily="2" charset="-78"/>
                <a:ea typeface="+mn-ea"/>
                <a:cs typeface="Alexandria regular" pitchFamily="2" charset="-78"/>
              </a:rPr>
              <a:t>الزام مقدمي الخدمة بحفظ وتخزين النظام المعلوماتي أو أي وسيلة لتقنية المعلومات لمدة معينة </a:t>
            </a:r>
            <a:r>
              <a:rPr lang="ar-EG" sz="1800" dirty="0">
                <a:solidFill>
                  <a:prstClr val="black"/>
                </a:solidFill>
                <a:latin typeface="Alexandria regular" pitchFamily="2" charset="-78"/>
                <a:ea typeface="+mn-ea"/>
                <a:cs typeface="Alexandria regular" pitchFamily="2" charset="-78"/>
              </a:rPr>
              <a:t>حددها المشرع المصري علي سبيل المثال بمدة 180 يوما متصلة، وتتمثل في البيانات التي تمكن من التعرف على مستخدم الخدمة والبيانات المتعلقة بمحتوى ومضمون النظام المعلوماتي المتعامل فيه متى كانت تحت سيطرة مقدم الخدمة، وعلى الرغم من أهمية هذا النص على إلزام مقدمي الخدمة بحفظ البيانات المتقدم ذكرها إلا أنه حددها بمدة ستة أشهر فقط وبعدها لن يكون مقدمو الخدمة ملتزمون بحفظ أو تقديم البيانات، وهو ما يمثل عقبة في طريق ع الأدلة المتعلقة بإحدى الجرائم المرتكبة عبر وسائل النشر الإلكتروني.</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2267149133"/>
      </p:ext>
    </p:extLst>
  </p:cSld>
  <p:clrMapOvr>
    <a:masterClrMapping/>
  </p:clrMapOvr>
  <mc:AlternateContent xmlns:mc="http://schemas.openxmlformats.org/markup-compatibility/2006" xmlns:p14="http://schemas.microsoft.com/office/powerpoint/2010/main">
    <mc:Choice Requires="p14">
      <p:transition spd="slow" p14:dur="2000" advTm="74991"/>
    </mc:Choice>
    <mc:Fallback xmlns="">
      <p:transition spd="slow" advTm="7499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79D60-7F9E-EF8D-D723-4DB0CE6F2EF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A74DF6F-3DA5-9BF3-F195-89EF6E31636C}"/>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CA4838C3-E617-8C8F-E4E9-F3B10141C7F9}"/>
              </a:ext>
            </a:extLst>
          </p:cNvPr>
          <p:cNvPicPr>
            <a:picLocks noChangeAspect="1"/>
          </p:cNvPicPr>
          <p:nvPr/>
        </p:nvPicPr>
        <p:blipFill>
          <a:blip r:embed="rId2"/>
          <a:stretch>
            <a:fillRect/>
          </a:stretch>
        </p:blipFill>
        <p:spPr>
          <a:xfrm>
            <a:off x="200684" y="1158043"/>
            <a:ext cx="2706859" cy="4541914"/>
          </a:xfrm>
          <a:prstGeom prst="rect">
            <a:avLst/>
          </a:prstGeom>
        </p:spPr>
      </p:pic>
      <p:sp>
        <p:nvSpPr>
          <p:cNvPr id="4" name="TextBox 3">
            <a:extLst>
              <a:ext uri="{FF2B5EF4-FFF2-40B4-BE49-F238E27FC236}">
                <a16:creationId xmlns:a16="http://schemas.microsoft.com/office/drawing/2014/main" id="{C62653FA-B376-D8B8-427B-71AE23F2EF6F}"/>
              </a:ext>
            </a:extLst>
          </p:cNvPr>
          <p:cNvSpPr txBox="1"/>
          <p:nvPr/>
        </p:nvSpPr>
        <p:spPr>
          <a:xfrm>
            <a:off x="3010328" y="705498"/>
            <a:ext cx="8891018" cy="5724003"/>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مفهوم جريمة نشر الشائعات</a:t>
            </a:r>
            <a:r>
              <a:rPr lang="ar-EG" sz="2400" dirty="0">
                <a:solidFill>
                  <a:prstClr val="black"/>
                </a:solidFill>
                <a:latin typeface="Alexandria regular" pitchFamily="2" charset="-78"/>
                <a:cs typeface="Alexandria regular" pitchFamily="2" charset="-78"/>
              </a:rPr>
              <a:t> في العالم الرقمي:</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الشائعات الالكترونية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يمكن تعرف الشائعة بأنها: "هي كل قضية أو عبارة نوعية أو موضوعية ،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مقدمة للتصديق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تتناقل من شخص الى شخص ، سواء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بالكلمة المنطوقة أو المكتوبة </a:t>
            </a:r>
            <a:r>
              <a:rPr kumimoji="0" lang="ar-EG" sz="1800" b="0" i="0" u="none" strike="noStrike" kern="1200" cap="none" spc="0" normalizeH="0" baseline="0" noProof="0" dirty="0">
                <a:ln>
                  <a:noFill/>
                </a:ln>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دون ان تكون لها معايير أكيدة للصدق.</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كما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تعرف الشائعات بأنها : " الأخبار التي يتناقلها الناس</a:t>
            </a:r>
            <a:r>
              <a:rPr kumimoji="0" lang="ar-EG" sz="1800" b="0" i="0" u="none" strike="noStrike" kern="1200" cap="none" spc="0" normalizeH="0" baseline="0" noProof="0" dirty="0">
                <a:ln>
                  <a:noFill/>
                </a:ln>
                <a:effectLst/>
                <a:uLnTx/>
                <a:uFillTx/>
                <a:latin typeface="Alexandria regular" pitchFamily="2" charset="-78"/>
                <a:ea typeface="+mn-ea"/>
                <a:cs typeface="Alexandria regular" pitchFamily="2" charset="-78"/>
              </a:rPr>
              <a:t> دون إمكانية التحقق من صحتها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ويقوم مصدر الشائعة ببنائها وتشكيلها ونشرها.</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 القانون لا يحاسب علي نشر الشائعة ما لم يكن لها اثرا ضار سواء علي المصلحة العامة او المصلحة الخاصة.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والشائعات الإلكترونية  لا تختلف عن الشائعات التقليدية من حيث المضمون والنتيجة الضارة ولكن وجه الاختلاف يكمن في الوسائل المستخدمة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بنشرها وطريقة النشر وسرعة النشر ، فالشائعات الإلكتروني لا تتم الا عبر الوسائل الإلكترونية وهي أسرع انتشارا واكثر نفوذاً ، وتشمل مجتمعا فضائيا كبير لا حدود له .</a:t>
            </a:r>
          </a:p>
        </p:txBody>
      </p:sp>
    </p:spTree>
    <p:extLst>
      <p:ext uri="{BB962C8B-B14F-4D97-AF65-F5344CB8AC3E}">
        <p14:creationId xmlns:p14="http://schemas.microsoft.com/office/powerpoint/2010/main" val="213887557"/>
      </p:ext>
    </p:extLst>
  </p:cSld>
  <p:clrMapOvr>
    <a:masterClrMapping/>
  </p:clrMapOvr>
  <mc:AlternateContent xmlns:mc="http://schemas.openxmlformats.org/markup-compatibility/2006" xmlns:p14="http://schemas.microsoft.com/office/powerpoint/2010/main">
    <mc:Choice Requires="p14">
      <p:transition spd="slow" p14:dur="2000" advTm="158447"/>
    </mc:Choice>
    <mc:Fallback xmlns="">
      <p:transition spd="slow" advTm="15844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96372-9806-6233-5D9E-CB712BD44EEC}"/>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2DDE543-E11B-B0F6-2857-0C72E7A33616}"/>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429B88B4-9211-3E3E-8D2F-C0D84011396B}"/>
              </a:ext>
            </a:extLst>
          </p:cNvPr>
          <p:cNvPicPr>
            <a:picLocks noChangeAspect="1"/>
          </p:cNvPicPr>
          <p:nvPr/>
        </p:nvPicPr>
        <p:blipFill>
          <a:blip r:embed="rId2"/>
          <a:stretch>
            <a:fillRect/>
          </a:stretch>
        </p:blipFill>
        <p:spPr>
          <a:xfrm>
            <a:off x="200684" y="1158043"/>
            <a:ext cx="2706859" cy="4541914"/>
          </a:xfrm>
          <a:prstGeom prst="rect">
            <a:avLst/>
          </a:prstGeom>
        </p:spPr>
      </p:pic>
      <p:sp>
        <p:nvSpPr>
          <p:cNvPr id="4" name="TextBox 3">
            <a:extLst>
              <a:ext uri="{FF2B5EF4-FFF2-40B4-BE49-F238E27FC236}">
                <a16:creationId xmlns:a16="http://schemas.microsoft.com/office/drawing/2014/main" id="{468B302E-C3F4-4360-5A11-6C5CB9ADAF2A}"/>
              </a:ext>
            </a:extLst>
          </p:cNvPr>
          <p:cNvSpPr txBox="1"/>
          <p:nvPr/>
        </p:nvSpPr>
        <p:spPr>
          <a:xfrm>
            <a:off x="3010328" y="705498"/>
            <a:ext cx="8891018" cy="5170005"/>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الشائعات الالكترونية الإعلامية: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تعد الشائعات الإعلامية في زمن التقدم التكنولوجي من أخطر أنواع الشائعات ، فلها كوادرها المتخصصة التي تطلقها وفق توقيت معلوم عبر وسائل حديثة للاتصال ونقل المعلومات لتحقيق أهداف معينة وغالباً ما تتسم بعنصر المفاجأة رغم انها تستند الى مقدمات ومنطق محبوك يساعد على قبولها وانتشارها.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وتتمثل خطورة هذا النوع من الشائعات في تحررها من قيود الاتصال الشخصي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إلى فضاءات الاتصال الدولي. بالإضافة إلى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سعة النطاق الجغرافي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القاعدة المتداولين لها والمتأثرين بها ، مستفيدة من التطورات الراهنة في تكنولوجيا الاتصال ونقل المعلومات التي أتاحت لها فرصا واسعة للانتشار والتناول والتوحد الزمني ، رغم التباعد المكاني وعدم التجانس بين الذين يتلقونها ويعاودون ارسالها عبر نظام البريد الإلكتروني إلى المواقع والوسائل الإلكترونية المختلفة.</a:t>
            </a:r>
          </a:p>
        </p:txBody>
      </p:sp>
    </p:spTree>
    <p:extLst>
      <p:ext uri="{BB962C8B-B14F-4D97-AF65-F5344CB8AC3E}">
        <p14:creationId xmlns:p14="http://schemas.microsoft.com/office/powerpoint/2010/main" val="1059719241"/>
      </p:ext>
    </p:extLst>
  </p:cSld>
  <p:clrMapOvr>
    <a:masterClrMapping/>
  </p:clrMapOvr>
  <mc:AlternateContent xmlns:mc="http://schemas.openxmlformats.org/markup-compatibility/2006" xmlns:p14="http://schemas.microsoft.com/office/powerpoint/2010/main">
    <mc:Choice Requires="p14">
      <p:transition spd="slow" p14:dur="2000" advTm="111030"/>
    </mc:Choice>
    <mc:Fallback xmlns="">
      <p:transition spd="slow" advTm="1110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D4140-6970-37C1-341A-F03E69F2FFD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9F40393-E441-0083-2052-C8BB7B0173F9}"/>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B52BE9BD-9CAA-D8B3-AF38-D00E595B61F0}"/>
              </a:ext>
            </a:extLst>
          </p:cNvPr>
          <p:cNvPicPr>
            <a:picLocks noChangeAspect="1"/>
          </p:cNvPicPr>
          <p:nvPr/>
        </p:nvPicPr>
        <p:blipFill>
          <a:blip r:embed="rId2"/>
          <a:stretch>
            <a:fillRect/>
          </a:stretch>
        </p:blipFill>
        <p:spPr>
          <a:xfrm>
            <a:off x="200684" y="1158043"/>
            <a:ext cx="2706859" cy="4541914"/>
          </a:xfrm>
          <a:prstGeom prst="rect">
            <a:avLst/>
          </a:prstGeom>
        </p:spPr>
      </p:pic>
      <p:sp>
        <p:nvSpPr>
          <p:cNvPr id="4" name="TextBox 3">
            <a:extLst>
              <a:ext uri="{FF2B5EF4-FFF2-40B4-BE49-F238E27FC236}">
                <a16:creationId xmlns:a16="http://schemas.microsoft.com/office/drawing/2014/main" id="{37DD3ABB-AEB3-2FDA-AAAE-2235A162192E}"/>
              </a:ext>
            </a:extLst>
          </p:cNvPr>
          <p:cNvSpPr txBox="1"/>
          <p:nvPr/>
        </p:nvSpPr>
        <p:spPr>
          <a:xfrm>
            <a:off x="3010328" y="705498"/>
            <a:ext cx="8891018" cy="3923510"/>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حالات الشائعة الإعلامية: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وتتجسد الشائعات الإعلامية في عمل الإعلاميين عند نقلهم للأخبار دون مهنية فيتحول عملهم من نشر الوعي والاخبار المؤكدة الى نشر الشائعات والتي قد تكون مغلوطة اكثر مما هي صحيحة ، و مثال ذلك الحالات التالية: </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أ-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عندما يعتمدون على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مصادر غير محددة الاسم أو الصفة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صناعة أخبار لا تمت إلى الحقيقة بصلة، مستترة وراء مسميات مثل مصدر مطلع، ومصدر موثوق به ... الخ ، حيث تفتح الاخبار المستندة الى مثل هذه المصادر مجالا واسعا لتفسيرات مشبوهة للحقائق مما يخلق بيئة خصبة لنشر الشائعات بواسطة ذلك .</a:t>
            </a:r>
          </a:p>
        </p:txBody>
      </p:sp>
    </p:spTree>
    <p:extLst>
      <p:ext uri="{BB962C8B-B14F-4D97-AF65-F5344CB8AC3E}">
        <p14:creationId xmlns:p14="http://schemas.microsoft.com/office/powerpoint/2010/main" val="2966143434"/>
      </p:ext>
    </p:extLst>
  </p:cSld>
  <p:clrMapOvr>
    <a:masterClrMapping/>
  </p:clrMapOvr>
  <mc:AlternateContent xmlns:mc="http://schemas.openxmlformats.org/markup-compatibility/2006" xmlns:p14="http://schemas.microsoft.com/office/powerpoint/2010/main">
    <mc:Choice Requires="p14">
      <p:transition spd="slow" p14:dur="2000" advTm="58005"/>
    </mc:Choice>
    <mc:Fallback xmlns="">
      <p:transition spd="slow" advTm="5800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A4455-5B79-E53E-2BBA-CF76F1BD2B0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17D85873-96A5-18FC-897E-D69D6C4F125E}"/>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1507EA8C-1F97-1344-3DF6-D3C6B6803706}"/>
              </a:ext>
            </a:extLst>
          </p:cNvPr>
          <p:cNvPicPr>
            <a:picLocks noChangeAspect="1"/>
          </p:cNvPicPr>
          <p:nvPr/>
        </p:nvPicPr>
        <p:blipFill>
          <a:blip r:embed="rId2"/>
          <a:stretch>
            <a:fillRect/>
          </a:stretch>
        </p:blipFill>
        <p:spPr>
          <a:xfrm>
            <a:off x="200684" y="1158043"/>
            <a:ext cx="2706859" cy="4541914"/>
          </a:xfrm>
          <a:prstGeom prst="rect">
            <a:avLst/>
          </a:prstGeom>
        </p:spPr>
      </p:pic>
      <p:sp>
        <p:nvSpPr>
          <p:cNvPr id="4" name="TextBox 3">
            <a:extLst>
              <a:ext uri="{FF2B5EF4-FFF2-40B4-BE49-F238E27FC236}">
                <a16:creationId xmlns:a16="http://schemas.microsoft.com/office/drawing/2014/main" id="{928D4172-59C6-0695-3C4F-4E228C58A309}"/>
              </a:ext>
            </a:extLst>
          </p:cNvPr>
          <p:cNvSpPr txBox="1"/>
          <p:nvPr/>
        </p:nvSpPr>
        <p:spPr>
          <a:xfrm>
            <a:off x="3010328" y="705498"/>
            <a:ext cx="8891018" cy="5031506"/>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ب-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عندما يعملون على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توظيف الصور وإعادة نشرها في غير الغرض الذي التقطت من أجله</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ويلونونها بألوان التعليق المكتوب أو المقروء بمصاحبتها ، فتبدو كحقائق يتداولها الناس دون وعي منهم .</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عندما ينشرون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ويتداولون معلومات تنقصها الدقة والأمانة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والتي توضع على المواقع التي يرتادها مستخدمو الشبكات من الإعلاميين دون أن يتأكدوا من صحتها وموثوقية مصادرها، وعبر تكرار الاقتباس والنشر يتضاعف الخطأ ويتعاظم الأثر وتتسع دائرة شيوعه وانتشاره .</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وغير ذلك من الحالات التي تجعل من الاخبار الإعلامية شائعات خطيرة تفتقر الى المصداقية ، فتصبح بوقا للشائعات والأفكار الهدامة والتشنيع بالشخصيات وتصفيات الحسابات ومحاربة الخصوم ... الخ ..</a:t>
            </a:r>
          </a:p>
        </p:txBody>
      </p:sp>
    </p:spTree>
    <p:extLst>
      <p:ext uri="{BB962C8B-B14F-4D97-AF65-F5344CB8AC3E}">
        <p14:creationId xmlns:p14="http://schemas.microsoft.com/office/powerpoint/2010/main" val="886266244"/>
      </p:ext>
    </p:extLst>
  </p:cSld>
  <p:clrMapOvr>
    <a:masterClrMapping/>
  </p:clrMapOvr>
  <mc:AlternateContent xmlns:mc="http://schemas.openxmlformats.org/markup-compatibility/2006" xmlns:p14="http://schemas.microsoft.com/office/powerpoint/2010/main">
    <mc:Choice Requires="p14">
      <p:transition spd="slow" p14:dur="2000" advTm="206146"/>
    </mc:Choice>
    <mc:Fallback xmlns="">
      <p:transition spd="slow" advTm="20614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1AD878-6F02-C954-BF6F-D705B98671CA}"/>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C475AF52-02E1-B4C1-518D-7B00E7681D63}"/>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511500DF-C9AE-B122-5A5B-650AA5A45E3B}"/>
              </a:ext>
            </a:extLst>
          </p:cNvPr>
          <p:cNvSpPr txBox="1"/>
          <p:nvPr/>
        </p:nvSpPr>
        <p:spPr>
          <a:xfrm>
            <a:off x="4051032" y="705498"/>
            <a:ext cx="7850313" cy="5447004"/>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اركان جريمة الشائعات.</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sz="2400"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Alexandria regular" pitchFamily="2" charset="-78"/>
              </a:rPr>
              <a:t>1- الركن المادي لجريمة الشائعات و </a:t>
            </a:r>
            <a:r>
              <a:rPr lang="ar-EG" sz="2400" dirty="0" err="1">
                <a:solidFill>
                  <a:prstClr val="black"/>
                </a:solidFill>
                <a:latin typeface="Alexandria regular" pitchFamily="2" charset="-78"/>
                <a:cs typeface="Alexandria regular" pitchFamily="2" charset="-78"/>
              </a:rPr>
              <a:t>علانيته</a:t>
            </a:r>
            <a:r>
              <a:rPr lang="ar-EG" sz="2400" dirty="0">
                <a:solidFill>
                  <a:prstClr val="black"/>
                </a:solidFill>
                <a:latin typeface="Alexandria regular" pitchFamily="2" charset="-78"/>
                <a:cs typeface="Alexandria regular" pitchFamily="2" charset="-78"/>
              </a:rPr>
              <a:t>.</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 الشائعة هي نشر معلومات غير مؤكدة المصدر وهي إما تتضمن معلومات كاذبة أو معلومات مغلوطة ويترتب علي هذ السلوك في العادة ضررا بالمجتمع و أمنه و عاقب علي هذا النوع من الشائعات في القانون السعودي بالسجن من سنة إلى خمس سنوات. إذا خالف القواعد مرة أخرى، تضاعف العقوبة. أما الشائعات عن الافراد العاديين فتواجه بعقوبات انتهاك الحياة الخاصة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وعلي الرغم من ذلك فإن بعض الدول قد ضمت إلي جريمة الشائعات نشر المعلومات المغلوطة التي تهدف إلي ترويج الشائعات عن الأشخاص العامة.</a:t>
            </a:r>
          </a:p>
        </p:txBody>
      </p:sp>
      <p:pic>
        <p:nvPicPr>
          <p:cNvPr id="3" name="Picture 2">
            <a:extLst>
              <a:ext uri="{FF2B5EF4-FFF2-40B4-BE49-F238E27FC236}">
                <a16:creationId xmlns:a16="http://schemas.microsoft.com/office/drawing/2014/main" id="{CA776952-2112-1931-B832-6D561F4F93BB}"/>
              </a:ext>
            </a:extLst>
          </p:cNvPr>
          <p:cNvPicPr>
            <a:picLocks noChangeAspect="1"/>
          </p:cNvPicPr>
          <p:nvPr/>
        </p:nvPicPr>
        <p:blipFill>
          <a:blip r:embed="rId2"/>
          <a:stretch>
            <a:fillRect/>
          </a:stretch>
        </p:blipFill>
        <p:spPr>
          <a:xfrm>
            <a:off x="1037201" y="1582020"/>
            <a:ext cx="2493480" cy="3718882"/>
          </a:xfrm>
          <a:prstGeom prst="rect">
            <a:avLst/>
          </a:prstGeom>
        </p:spPr>
      </p:pic>
    </p:spTree>
    <p:extLst>
      <p:ext uri="{BB962C8B-B14F-4D97-AF65-F5344CB8AC3E}">
        <p14:creationId xmlns:p14="http://schemas.microsoft.com/office/powerpoint/2010/main" val="1089512195"/>
      </p:ext>
    </p:extLst>
  </p:cSld>
  <p:clrMapOvr>
    <a:masterClrMapping/>
  </p:clrMapOvr>
  <mc:AlternateContent xmlns:mc="http://schemas.openxmlformats.org/markup-compatibility/2006" xmlns:p14="http://schemas.microsoft.com/office/powerpoint/2010/main">
    <mc:Choice Requires="p14">
      <p:transition spd="slow" p14:dur="2000" advTm="135292"/>
    </mc:Choice>
    <mc:Fallback xmlns="">
      <p:transition spd="slow" advTm="13529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1243C-85CC-A550-F16D-897AD146339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AF0C1F79-8392-56AC-CF63-AD1F208CAF8E}"/>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51268C6B-25E9-6CE8-917D-46C6DE2C76DF}"/>
              </a:ext>
            </a:extLst>
          </p:cNvPr>
          <p:cNvSpPr txBox="1"/>
          <p:nvPr/>
        </p:nvSpPr>
        <p:spPr>
          <a:xfrm>
            <a:off x="3924727" y="1981186"/>
            <a:ext cx="7668393" cy="2677015"/>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Alexandria regular" pitchFamily="2" charset="-78"/>
              </a:rPr>
              <a:t>2- علانية الشائعات: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الشائعة ليست فعلا او قولا في</a:t>
            </a:r>
            <a:r>
              <a:rPr lang="ar-EG" dirty="0">
                <a:solidFill>
                  <a:prstClr val="black"/>
                </a:solidFill>
                <a:latin typeface="Alexandria regular" pitchFamily="2" charset="-78"/>
                <a:cs typeface="Alexandria regular" pitchFamily="2" charset="-78"/>
              </a:rPr>
              <a:t> المجالس الخاصة و إنما يجب أن يقوم الإعلامي بنشر الشائعة الضارة بالأمن العام او بالأشخاص العامة سواء كتابة أو شفاهه. كما قد تنشر </a:t>
            </a:r>
            <a:r>
              <a:rPr lang="ar-EG" dirty="0">
                <a:solidFill>
                  <a:srgbClr val="FF0000"/>
                </a:solidFill>
                <a:latin typeface="Alexandria regular" pitchFamily="2" charset="-78"/>
                <a:cs typeface="Alexandria regular" pitchFamily="2" charset="-78"/>
              </a:rPr>
              <a:t>بأية وسيلة من وسائل العلانية السابق الإشارة إليها أو غيرها من وسائل العلانية المستحدثة التي تحقق نشر المعلومة المغلوطة علي نطاق واسع.</a:t>
            </a:r>
            <a:endPar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386807AF-1C4B-2E75-577C-05493A87ACED}"/>
              </a:ext>
            </a:extLst>
          </p:cNvPr>
          <p:cNvPicPr>
            <a:picLocks noChangeAspect="1"/>
          </p:cNvPicPr>
          <p:nvPr/>
        </p:nvPicPr>
        <p:blipFill>
          <a:blip r:embed="rId2"/>
          <a:stretch>
            <a:fillRect/>
          </a:stretch>
        </p:blipFill>
        <p:spPr>
          <a:xfrm>
            <a:off x="1020618" y="2093283"/>
            <a:ext cx="2773920" cy="2426418"/>
          </a:xfrm>
          <a:prstGeom prst="rect">
            <a:avLst/>
          </a:prstGeom>
        </p:spPr>
      </p:pic>
    </p:spTree>
    <p:extLst>
      <p:ext uri="{BB962C8B-B14F-4D97-AF65-F5344CB8AC3E}">
        <p14:creationId xmlns:p14="http://schemas.microsoft.com/office/powerpoint/2010/main" val="868025147"/>
      </p:ext>
    </p:extLst>
  </p:cSld>
  <p:clrMapOvr>
    <a:masterClrMapping/>
  </p:clrMapOvr>
  <mc:AlternateContent xmlns:mc="http://schemas.openxmlformats.org/markup-compatibility/2006" xmlns:p14="http://schemas.microsoft.com/office/powerpoint/2010/main">
    <mc:Choice Requires="p14">
      <p:transition spd="slow" p14:dur="2000" advTm="40080"/>
    </mc:Choice>
    <mc:Fallback xmlns="">
      <p:transition spd="slow" advTm="4008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0EE0C-796B-F173-DF02-FC85486B4985}"/>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B1AEB98-7B3D-440D-7386-9D456BB36D4B}"/>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C4F95AF2-EC7A-7F76-E876-0EB9D40DAED1}"/>
              </a:ext>
            </a:extLst>
          </p:cNvPr>
          <p:cNvSpPr txBox="1"/>
          <p:nvPr/>
        </p:nvSpPr>
        <p:spPr>
          <a:xfrm>
            <a:off x="4232952" y="726047"/>
            <a:ext cx="7668393" cy="3923510"/>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الركن المعنوي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قد</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هدف</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مروج الشائعة إلي</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الى تحقيق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لإضرار بالمصالح السياسية أو الاقتصادية أو الاجتماعية أو العسكرية وغيرها من المصالح المتعلقة بالأمن القومي</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قد يهدف إلي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تحطيم المعنويات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بعض المشاهير او الأشخاص العامة و الإساءة لسمعتهم.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 يكون ذلك </a:t>
            </a:r>
            <a:r>
              <a:rPr lang="ar-EG" dirty="0">
                <a:solidFill>
                  <a:srgbClr val="FF0000"/>
                </a:solidFill>
                <a:latin typeface="Alexandria regular" pitchFamily="2" charset="-78"/>
                <a:cs typeface="Alexandria regular" pitchFamily="2" charset="-78"/>
              </a:rPr>
              <a:t>بالنشر المتعمد </a:t>
            </a:r>
            <a:r>
              <a:rPr lang="ar-EG" dirty="0">
                <a:solidFill>
                  <a:prstClr val="black"/>
                </a:solidFill>
                <a:latin typeface="Alexandria regular" pitchFamily="2" charset="-78"/>
                <a:cs typeface="Alexandria regular" pitchFamily="2" charset="-78"/>
              </a:rPr>
              <a:t>للمعلومات الكاذبة أ المغلوطة دون وجود أساس لها</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397C06D4-B150-897F-E476-BF5A0071C94C}"/>
              </a:ext>
            </a:extLst>
          </p:cNvPr>
          <p:cNvPicPr>
            <a:picLocks noChangeAspect="1"/>
          </p:cNvPicPr>
          <p:nvPr/>
        </p:nvPicPr>
        <p:blipFill>
          <a:blip r:embed="rId2"/>
          <a:stretch>
            <a:fillRect/>
          </a:stretch>
        </p:blipFill>
        <p:spPr>
          <a:xfrm>
            <a:off x="1020618" y="2093283"/>
            <a:ext cx="2773920" cy="2426418"/>
          </a:xfrm>
          <a:prstGeom prst="rect">
            <a:avLst/>
          </a:prstGeom>
        </p:spPr>
      </p:pic>
    </p:spTree>
    <p:extLst>
      <p:ext uri="{BB962C8B-B14F-4D97-AF65-F5344CB8AC3E}">
        <p14:creationId xmlns:p14="http://schemas.microsoft.com/office/powerpoint/2010/main" val="1911573019"/>
      </p:ext>
    </p:extLst>
  </p:cSld>
  <p:clrMapOvr>
    <a:masterClrMapping/>
  </p:clrMapOvr>
  <mc:AlternateContent xmlns:mc="http://schemas.openxmlformats.org/markup-compatibility/2006" xmlns:p14="http://schemas.microsoft.com/office/powerpoint/2010/main">
    <mc:Choice Requires="p14">
      <p:transition spd="slow" p14:dur="2000" advTm="95345"/>
    </mc:Choice>
    <mc:Fallback xmlns="">
      <p:transition spd="slow" advTm="9534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77BC2C-C1A8-4EB3-0620-674425FF2B2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44BBF9D-85EC-6BB3-29D2-D1080993C818}"/>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31DAB757-33CD-2F32-5610-B36B9DE63B19}"/>
              </a:ext>
            </a:extLst>
          </p:cNvPr>
          <p:cNvSpPr txBox="1"/>
          <p:nvPr/>
        </p:nvSpPr>
        <p:spPr>
          <a:xfrm>
            <a:off x="3010328" y="705498"/>
            <a:ext cx="8891018" cy="5585503"/>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عقوبات جريمة الشائعات: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عقوبات مالية كالغرامة المالية الكبيرة التي قد تبلغ ملايين الريالات و سالبة للحرية كالحبس</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نشر الأحكام القضائية في الصحف على نفقة المخالف</a:t>
            </a:r>
            <a:r>
              <a:rPr lang="ar-EG" dirty="0">
                <a:solidFill>
                  <a:prstClr val="black"/>
                </a:solidFill>
                <a:latin typeface="Alexandria regular" pitchFamily="2" charset="-78"/>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والغرض من هذه عقوبة جريمة ترويج الشائعات في السعودية ردع المروج، وكسر الثقة بينه وبين من يؤمن به، بالإضافة إلى ربط اسمه بالأخبار الكاذبة، حتى لا تنتشر شائعاته.</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مصادرة الأجهزة المستخدمة في الجريمة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وتطبق عقوبة جريمة ترويج الشائعات في السعودية على من ينشر الشائعات، باستخدام مواقع التواصل الاجتماعي عبر الهواتف الذكية أو أجهزة الكمبيوتر، ويهدف إلى فرض عقوبات عليهم أكثر من العقوبات الأساسية، حيث أصبحت الهواتف وأجهزة الكمبيوتر أكثر أهمية من كثير من المستندات والوثائق هذه الأيام.</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F757FDDD-7F16-E798-BB7D-1D5AF50CF1A4}"/>
              </a:ext>
            </a:extLst>
          </p:cNvPr>
          <p:cNvPicPr>
            <a:picLocks noChangeAspect="1"/>
          </p:cNvPicPr>
          <p:nvPr/>
        </p:nvPicPr>
        <p:blipFill>
          <a:blip r:embed="rId2"/>
          <a:stretch>
            <a:fillRect/>
          </a:stretch>
        </p:blipFill>
        <p:spPr>
          <a:xfrm>
            <a:off x="554420" y="1828084"/>
            <a:ext cx="1984174" cy="2956816"/>
          </a:xfrm>
          <a:prstGeom prst="rect">
            <a:avLst/>
          </a:prstGeom>
        </p:spPr>
      </p:pic>
    </p:spTree>
    <p:extLst>
      <p:ext uri="{BB962C8B-B14F-4D97-AF65-F5344CB8AC3E}">
        <p14:creationId xmlns:p14="http://schemas.microsoft.com/office/powerpoint/2010/main" val="2477666159"/>
      </p:ext>
    </p:extLst>
  </p:cSld>
  <p:clrMapOvr>
    <a:masterClrMapping/>
  </p:clrMapOvr>
  <mc:AlternateContent xmlns:mc="http://schemas.openxmlformats.org/markup-compatibility/2006" xmlns:p14="http://schemas.microsoft.com/office/powerpoint/2010/main">
    <mc:Choice Requires="p14">
      <p:transition spd="slow" p14:dur="2000" advTm="84294"/>
    </mc:Choice>
    <mc:Fallback xmlns="">
      <p:transition spd="slow" advTm="8429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A4DA0F-C70D-206D-CB94-2C5F882696FA}"/>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462923B-0444-E1E7-EDBC-F197CCFA3A53}"/>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A1363BD7-3556-729D-D48A-19E6CAA5CFD5}"/>
              </a:ext>
            </a:extLst>
          </p:cNvPr>
          <p:cNvSpPr txBox="1"/>
          <p:nvPr/>
        </p:nvSpPr>
        <p:spPr>
          <a:xfrm>
            <a:off x="3010328" y="705498"/>
            <a:ext cx="8891018" cy="2954014"/>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د</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إغلاق حساب المروج الذي يستخدمه لنشر الشائعات</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بالإضافة إلى العقوبات السابقة، فإن تسجيل الحسابات على مواقع التواصل الاجتماعي وكسب المتابعين يتطلب الكثير من الوقت والجهد قبل أن يتمكن المرء من جني ثمار ذلك الوقت من خلال كسب المال من الموقع.</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لذلك، قد يكون إغلاق الحساب مكلفًا جدًا للمالك حيث يستغرق الأمر الكثير من الوقت والجهد للتحقق من الحساب مرة أخرى واكتساب متابعين.</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43EA3EA3-52C1-7821-457A-C1C25CAE4F80}"/>
              </a:ext>
            </a:extLst>
          </p:cNvPr>
          <p:cNvPicPr>
            <a:picLocks noChangeAspect="1"/>
          </p:cNvPicPr>
          <p:nvPr/>
        </p:nvPicPr>
        <p:blipFill>
          <a:blip r:embed="rId2"/>
          <a:stretch>
            <a:fillRect/>
          </a:stretch>
        </p:blipFill>
        <p:spPr>
          <a:xfrm>
            <a:off x="554420" y="1828084"/>
            <a:ext cx="1984174" cy="2956816"/>
          </a:xfrm>
          <a:prstGeom prst="rect">
            <a:avLst/>
          </a:prstGeom>
        </p:spPr>
      </p:pic>
    </p:spTree>
    <p:extLst>
      <p:ext uri="{BB962C8B-B14F-4D97-AF65-F5344CB8AC3E}">
        <p14:creationId xmlns:p14="http://schemas.microsoft.com/office/powerpoint/2010/main" val="2207589264"/>
      </p:ext>
    </p:extLst>
  </p:cSld>
  <p:clrMapOvr>
    <a:masterClrMapping/>
  </p:clrMapOvr>
  <mc:AlternateContent xmlns:mc="http://schemas.openxmlformats.org/markup-compatibility/2006" xmlns:p14="http://schemas.microsoft.com/office/powerpoint/2010/main">
    <mc:Choice Requires="p14">
      <p:transition spd="slow" p14:dur="2000" advTm="31465"/>
    </mc:Choice>
    <mc:Fallback xmlns="">
      <p:transition spd="slow" advTm="3146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سادسا: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endParaRPr kumimoji="0" lang="en-US" sz="18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499C2AF-62CB-0E62-F3DF-8E00FAEFD7DD}"/>
              </a:ext>
            </a:extLst>
          </p:cNvPr>
          <p:cNvSpPr txBox="1"/>
          <p:nvPr/>
        </p:nvSpPr>
        <p:spPr>
          <a:xfrm>
            <a:off x="2087688" y="2788410"/>
            <a:ext cx="8016623" cy="203132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ليلى عبد المجيد التنظيم التشريعي والقانوني للإعلام التقليدي والإلكتروني، العربي للنشر والتوزيع 2020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 عماد الدين علي أحمد جابر، الضوابط المهنية والقانونية لحماية الخصوصية الفردية في التشريعات الإعلامية العربية، دراسة تحليلية مقارنة، يونيو 2021.</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24427"/>
    </mc:Choice>
    <mc:Fallback xmlns="">
      <p:transition advTm="2442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سابعا: الخاتمة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id="{52CE9539-E12A-DA37-ED35-CEAFB15BCDB5}"/>
              </a:ext>
            </a:extLst>
          </p:cNvPr>
          <p:cNvSpPr txBox="1"/>
          <p:nvPr/>
        </p:nvSpPr>
        <p:spPr>
          <a:xfrm>
            <a:off x="735322" y="2063168"/>
            <a:ext cx="6097712" cy="2123017"/>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أخلاقيات العمل في الإعلام الرقمي الإضافية المقررة من المهنيين.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أخلاقيات العمل في الإعلام الرقمي المقررة قانونا.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 مدي ارتباط التشديد علي احترام اخلاقيات باتساع ضرر الإعلام الرقمي.</a:t>
            </a: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187149"/>
    </mc:Choice>
    <mc:Fallback xmlns="">
      <p:transition advTm="18714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380"/>
    </mc:Choice>
    <mc:Fallback xmlns="">
      <p:transition spd="slow" advTm="1038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0942C27-330F-42F6-B476-6BC83045732D}"/>
</file>

<file path=customXml/itemProps2.xml><?xml version="1.0" encoding="utf-8"?>
<ds:datastoreItem xmlns:ds="http://schemas.openxmlformats.org/officeDocument/2006/customXml" ds:itemID="{9861D477-6A7C-428E-B707-FEAB3EB0F5F6}"/>
</file>

<file path=customXml/itemProps3.xml><?xml version="1.0" encoding="utf-8"?>
<ds:datastoreItem xmlns:ds="http://schemas.openxmlformats.org/officeDocument/2006/customXml" ds:itemID="{49B2A993-D55A-4F39-80BE-AA62BE49D331}"/>
</file>

<file path=docProps/app.xml><?xml version="1.0" encoding="utf-8"?>
<Properties xmlns="http://schemas.openxmlformats.org/officeDocument/2006/extended-properties" xmlns:vt="http://schemas.openxmlformats.org/officeDocument/2006/docPropsVTypes">
  <TotalTime>16744</TotalTime>
  <Words>4188</Words>
  <Application>Microsoft Office PowerPoint</Application>
  <PresentationFormat>Widescreen</PresentationFormat>
  <Paragraphs>132</Paragraphs>
  <Slides>45</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45</vt:i4>
      </vt:variant>
    </vt:vector>
  </HeadingPairs>
  <TitlesOfParts>
    <vt:vector size="53" baseType="lpstr">
      <vt:lpstr>Alexandria</vt:lpstr>
      <vt:lpstr>Alexandria regular</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أولا: مفهوم جرائم النشر.  1- تعريف جرائم النشر: قد تتحول حرية الرأي إلى جريمة من جرائم النشر ، التي يعاقب عليها القانون. والنشر هو : استخدام وسائل الإعلام المختلفة في بث أو إرسال أو استقبال أو نقل المعلومات المكتوبة والمرئية والمسموعة سواء كانت نصوصاً أو مشاهد أو أصوات أو صوراً ثابتة أو متحركة لغرض التداول.  و هذا النشر لا يقتصر علي الإعلامي بل قد يمارسه الأشخاص العاديين في الوقت الحالي بالنشر علي مواقع التواصل الاجتماعي علي سبيل المثال.  </vt:lpstr>
      <vt:lpstr>وبعد أن عرفنا النشر نذكر تعريف الجريمة بصفة عامة فالجريمة هي "عمل أو امتناع عن عمل صادر عن إرادة شخص ما، يخالف ما نص عليه المشرع في قانون العقوبات أو القوانين المكملة له وقرر له جزاءً جنائياً بسبب الضرر الاجتماعي الذي ترتب عليه "  وتتمثل الجزاءات الجنائية في ثلاثة أنواع الأول هو عقوبة الإعدام و الثانية العقوبات السالبة للحرية كالسجن او الحبس و أخيرا الغرامة المالية و التي يدفعها الجاني لخزانة الدولة.</vt:lpstr>
      <vt:lpstr>        </vt:lpstr>
      <vt:lpstr>وهذه الجرائم أما أن تكون جرائم مضرة بالمصلحة العامة أي  تقع على الهيئة الاجتماعية التي تمثلها الدولة، ، وهي التي تصيب مصالح متنوعة ولكنها تمس مصلحة المجتمع بصورة مباشرة،  كالتحريض على الشروع بالقوة لقلب نظام الحكم ومخالفة النظام العام والآداب العامة الحض على التمييز والكراهية والعنصرية، التعرض للأديان والمعتقدات الدينية، تكدير السلم العام الإخلال بمقتضيات الأمن القومي.   أو جرائم مضرة بالأفراد، وهي التي تصيب مباشرة المجني عليه من الأفراد وتكون أقل خطورة من النوع الأول، ومثال ذلك، الطعن في أعراض الأفراد أو السب والقذف لهم المساس بالحياة الخاصة للمواطنين أو الموظفين العموم، نشر التحقيقات الابتدائية على نحو يؤثر على العدالة أو مراكز من تتناولهم التحقيقات.</vt:lpstr>
      <vt:lpstr>و أحيانا تجمع جريمة النشر بين النوعين حيث نجد جزءا منها مضرا بالمصلحة العامة و الأمن العام و الجزء الاخر مضر بمصلحة الافراد بالسب و القذف. مثال ذلك إهانة الموظفيين العموميين و التشهير بهم</vt:lpstr>
      <vt:lpstr>2-الأساس القانوني لجرائم النشر :   توافق جرائم النشر القاعدة العامة و المطلقة للتجريم و هي وجوب النص علي السلوك المجرم و العقوبة المترتبة علي اتيانه صراحة من جانب المشرع، لذلك ان القاعدة العامة انه لا جريمة و لا عقوبة إلا بنص لذا لا يمكن معاقبة الإعلامي علي سلوكه مهمتا بلغت درجة خطورته ما لم يستوفي عناصر التجريم في أحد الجرائم التي حددها القانون صراحة. و قد ترد جرائم النشر في قانون العقوبات كما قد ترد في قانون الاعلام وقد تعددت نصوص مواد قانون العقوبات التي تجرم بعض الأفعال التي تتم عن طريق النشر. ومنها جريمة نشر الأخبار الكاذبة وترويج الإشاعات حول الأوضاع الداخلية في البلاد م (۸۰) د) ، جريمة الترويج بأية طريقة من الطرق لتغيير مبادئ الدستور مادة (۹۸) ب ) ، جريمة إذاعة إشاعات كاذبة أو بث دعايات مثيرة إذا كان من شأن ذلك تكدير الأمن العام أو القاء الرعب بين الناس أو إلحاق الضرر بالمصلحة العامة المادة ( ۱۰۲ ) مكرر . </vt:lpstr>
      <vt:lpstr>3- أركان جريمة النشر  الجريمة بصفة عامة لها ركن مادى هو السلوك الإجرامي الصادر عن الجاني ، وركن معنوى أى القصد الجنائي وتعمد الجاني ارتكاب جريمته لكن هناك بعض الجرائم يشترط فيها المشرع أركاناً أخرى ، ومن هذه الجرائم نجد جرائم النشر ، التي يجب أن يتوافر فيها ركناً آخر وهو ركن العلانية وسوف نتناول كلا من هذه الأركان فيما يلي: أ- الركن المادي لجريمة النشر . ب-الركن المعنوي لجريمة النشر . ج-العلانية . </vt:lpstr>
      <vt:lpstr>          </vt:lpstr>
      <vt:lpstr>       </vt:lpstr>
      <vt:lpstr>       </vt:lpstr>
      <vt:lpstr>          </vt:lpstr>
      <vt:lpstr>          </vt:lpstr>
      <vt:lpstr>       </vt:lpstr>
      <vt:lpstr>I- العلم : -  الأصل في الجريمة أن يكون الجانى على علم بالوقائع المادية المكونة للجريمة ، وبالصفات أو التكييفات التي تتصف بها هذه الوقائع ، ومن الجدير بالذكر أن العلم الذى يتحقق به القصد الجنائي هو العلم الحقيقي أو الفعلى ، أما القدرة على العلم فلا تعادل العلم ذاته ولا تغنى عنه  وقد قيل إن توافر العلم في جرائم النشر يستلزم العلم بخطورة الفعل الذي تقوم به الجريمة ، وأنه يهدد بالإعتداء على الحق الذي يحميه القانون ، كما يجب أن يكون الجاني عالماً بمكان ارتكاب الفعل المجرم ، مثلاً أن يكون المتهم بالتحريض على ارتكاب جناية أو جنحه لا يعلم أنه في مكان عام فإن قصد العلانية لا يتوافر له ، كما يجب أن يكون عالماً بزمن ارتكاب الجريمة ، ويجب أيضاً أن يكون المتهم على علم بصفة المجنى عليه أثناء وقوع الجريمة ، وأخيراً يجب أن يكون المحرض قد توقع قيام شخص بارتكاب هذه الجناية أو الجنحة</vt:lpstr>
      <vt:lpstr>I- الإرادة : -  لا يكتمل القصد الجنائي بعلم الجاني بالوقائع الإجرامية ، وإنما يستلزم وجود إرادة لديه في إثبات وتحقيق الوقائع المكونة للجريمة ، فيجب انصراف إرادة الجاني إلى السلوك الإجرامي وإلى النتيجة الإجرامية ، فضلا عن ضرورة اتجاه إرادته إلى ركن العلانية في جرائم النشر.  وفي جرائم النشر إذا لم تتوافر إرادة النشر ، يترتب على ذلك عدم توافر إرادة الاعتداء على الحق الذى يحميه القانون ، مما ينتفى معه وجود القصد الجنائي ، وبالتالي لا تقوم الجريمة ، بمعنى أنه إذا قام شخص بتأليف كتاب يحتوى على قذف وسب أو تحريض على ارتكاب جرائم قلب نظام الحكم ، وأودع ذلك الكتاب عند صديق له فقام ذلك الصديق بالنشر على الملأ ، فإن الناشر هو الذي يسأل عما تضمنه الكتاب وليس المؤلف.  </vt:lpstr>
      <vt:lpstr>ج - العلانية  تعتبر العلانية جوهر جريمة النشر ، وعدم وجودها يعني عدم وجود هذه الجريمة ، حتى وإن توافرت أركانها الأخرى ، كذلك فإن العلانية تدل على أن المتهم يريد أن يوقع بالمجنى عليه ضرراً لا حدود له ، فهي إذن تظهر خطورة الجاني وخطورة الجريمة التي يقدم - عليها  والنشاط الإجرامي في جرائم النشر والمتمثل في القول أو الصياح ، الفعل أو الإيماء ، الكتابة أو ما يقوم مقامها ، لا ينطوى على خطورة على المصالح الشخصية والمصالح العامة إلا إذا كان هذا النشاط علنياً ، والعلانية تتم بأى وسيلة نورد بعض امثلتها فيما يلي:</vt:lpstr>
      <vt:lpstr>I- علانية القول أو الصياح : -  ويعتبر القول أو الصياح علنياً إذا حصل الجهر به أو ترديده بإحدى الوسائل الميكانيكية في محفل عام أو طريق عام أو أي مكان آخر مطروق أو إذا حصل الجهر به أو ترديده بحيث يستطيع سماعه من كان في مثل ذلك الطريق أو المكان أو إذا أذيع بطريق اللاسلكي أو بأية طريقة أخرى.   فعلانية القول أو الصياح تتحقق عن طريق حديث الجاني بصوت عال ، وتتحقق أيضاً بأن يستعين الجاني بآلة ميكانيكية لتوصيل صوته ، فالنتيجة واحدة في الحالتين وهي انتشار الصوت في مكان واسع . ومن هنا نستطيع القول أن العلانية لا تتحقق إذا كان الجاني يهمس بعبارات في مكان عام إلى أحد المقربين إليه ، أو كان يحدث بها نفسه ، فلا يجوز قانونا محاسبة الناس على ما يدور بينهم في أحاديث خاصة، كما يجب أن يقع ذلك القول أو الصياح في مكان عام ومحفل عام .</vt:lpstr>
      <vt:lpstr>II- علانية الفعل أو الإيماء :  ويكون الفعل أو الإيماء علنياً إذا وقع في محفل عام أو طريق عام أو في مكان آخر مطروق أو إذا وقع بحيث يستطيع رؤيته من كان في مثل ذلك الطريق أو المكان أو بأي وسيلة الكترونية او إذاعية تحقق نشر هذا الايماء بين قطاع واسع من الافراد.  فعلانية الفعل أو الإيماء تتحق إذا وقع الفعل أو الإيماء في محفل عام أو طريق عام أو أي مكان آخر مطروق ، ويستطيع رؤيته من كان في مثل ذلك الطريق أو المكان . </vt:lpstr>
      <vt:lpstr>III- علانية الكتابة : -  يجب أن تكون جرائم النشر علانية وتعتبر الكتابة والرسوم والصور والصور الشمسية والرموز وغيرها من طرق التمثيل علنية إذا وزعت بغير تمييز على عدد من الناس أو إذا عرضت بحيث يستطيع أن يراها من يكون في الطريق العام أو أى مكان مطروق أو إذا بيعت أو عرضت للبيع في أي مكان  . ويتضح من نص المادة أن علانية الكتابة تتحقق عن طريق التوزيع بغير تمييز ، ويقصد بالتوزيع تسليم المادة التي تحتوى على الكتابة إلى عدد من الأشخاص دون تمييز، لكي يطلعوا على مضمونها.  والعلانية تكون أيضاً بعرض الكتابة بحيث يستطيع أن يراها من يكون في طريق عام ، أو أى مكان مطروق ، ولم يضع المشرع أي شروط لذلك المكان ، وعليه فيكون مكاناً خاصاً أو عاماً ، وكذلك فإن المشرع لم يشترط الرؤية الفعلية ، وإنما اكتفى باستطاعة الرؤية لتحقيق العلانية </vt:lpstr>
      <vt:lpstr>4- متحملي المسئولية الجنائية لجرائم النشر: بالاطلاع على جرائم النشر المختلفة ، نجد المسئولية الجنائية لا تقتصر علي الصحفي أو الإعلامي مرتكب الجريمة بل تمت إلي غيره علي النحو التالي:  أ- المسئولية الجنائية للمؤلف : - المؤلف هو الإعلامي او الصحفي مصدر الكتابة أو الصور أو الرسوم أو غير ذلك من طرق التمثيل ، ولا يشترط ليكون الشخص مؤلفاً أن يكون هو المبتكر أو الكاتب ، وإنما يكتفى بأن يكون هو من قدم العمل إلى المسئول عن النشر. ويعتبر المؤلف هو الفاعل الأصلي في الجريمة ، فهو الذي قام بالدور الرئيسي في تكوينها ، وبناء على ذلك فإنه يعاقب على أساس القواعد العامة للمسئولية الجنائية ، بعد التأكد من علمه بمضمون ما نشره ، وأنه قد أراد نشره ، أى بعد إثبات توافر القصد الجنائي عنده.  ولا يعاقب الفرد العادي من العامة الذي قام بإعادة تداول الخبر المغلوط ما لم يكن قد اتضح كذبه للعامة. كما لا يسأل مالكو مواقع التواصل الاجتماعي عما ينشر عليها كقاعدة لها بعض استثناءات. </vt:lpstr>
      <vt:lpstr>ب- المسئولية الجنائية لرئيس التحرير : .  لا تقتصر المسئولية الجنائية في جرائم النشر علي الاعلامي او الصحفي بل تمتد لتشمل رئيس التحرير وتكون مسئولية رئيس التحرير أو من يقوم مقامه في الإشراف على النشر مسئولية شخصية .   و تفترض جريمة رئيس التحرير أنه يقع التزام على عاتقه بمراقبة ما ينشر بالجريدة ، وأن يحول دون أن تقع جرائم عن طريقها ، وتتحقق جريمة رئيس التحرير بالإخلال العمدى أو غير العمدي لواجب الرقابة على كل ما ينشر بجريدته ، بحيث يترتب على ذلك الإخلال نشر العمل الذي يمنع المشرع نشره.  </vt:lpstr>
      <vt:lpstr>ج- المسئولية الجنائية للطابع والمستورد : -  يكون الطابع مسئولا عما يطبعه، وأيضا يكون المستورد مسئولاً عن جريمة النشر إذا ثبت أن المطبوعات المجرمة قد نشرت في الخارج ، وذلك على. أساس أنه المتسبب في نشر ما استورده داخل مصر .وتتحقق هذه المسئولية سواء علم بمضمون المطبوع أم لا ، فمسئوليته مبنية على أساس أنه قام بالطباعة دون أن يتأكد من شخصية المؤلف أو الناشر.  </vt:lpstr>
      <vt:lpstr>د- المسئولية الجنائية للبائع والموزع والملصق : .  يسأل البائع والموزع والملصق عن جريمة النشر في الأحوال التي لا يمكن فيها معرفة مرتكب الجريمة ، بصفتهم فاعلين أصليين ، إلا أنه يمكن دفع هذه المسئولية بإثبات أنه لم يكن في وسعهم معرفة مضمون ما يقومون ببيعه أو توزيعه.  </vt:lpstr>
      <vt:lpstr>ه- النقل أو الترجمة : - لا يعفى من المسئولية الجنائية من ارتكب جريمة من جرائم النشر ، عن طريق قيامه بنقل أو ترجمة نشرات صدرت في مصر أو في الخارج ، أو قام بترديد إشاعات أو روايات عن الغير ، وأراد أن يدفع هذه المسئولية الجنائية عن نفسه بحجة أنه ليس المؤلف الأصلي     </vt:lpstr>
      <vt:lpstr>5- خصوصية جرائم النشر  الإلكترونية وحجية أدلتها في الإثبات:  فيما يتعلق بجرائم النشر الإعلامي الرقمي فإنه يكون للأدلة المستمدة أو المستنبطة أو المستخرجة من الأجهزة أو المعدات أو الوسائط أو الدعامات الإلكترونية أو من النظام المعلوماتي أو من برامج الحاسب، أو من أية وسيلة لتقنية المعلومات ذات قيمة وحجية الأدلة الجنائية المادية في الإثبات الجنائي متى توافرت بها الشروط الفنية التي يتطلبها القانون. إلا أنه هناك عدة مشاكل تقنية تواجة السلطات العامة عند تجميع الأدلة المثبة لها النوع من الجرائم وهي:   أ- إن التقدم الهائل في تكنولوجيا الإعلام وظهور أنماط جديدة من الجرائم أصبح كما هو ملاحظ في الواقع العملي يشكل عبنا ثقيلاً على عاتق جميع أجهزة العدالة الجنائية، سواء رجال الضبط القضائي أو رجال التحقيق أو المحاكم على مختلف درجاتها ومن ثم فإن مهمة الكشف عن الجرائم التي ترتكب عبر الإنترنت صعبة لكثرة هذه المخالفات بصورة تفوق المخالفات التقليدية بالألاف المرات بل مئات الألاف.  </vt:lpstr>
      <vt:lpstr>  ب- كما أن بطء الإجراءات الرسمية قد يؤدي إلى فقدان الأدلة، ولذلك تشكل متابعة سلسلة الأدلة وحفظها تحديًا كبيرًا على عكس الوسائل التقليدية التي يسهل فيها الحصول على الدليل على ارتكاب الجريمة. فمن خصائص الجريمة الإلكترونية ذاتها، السرعة في ارتكابها، وكذلك سهولة طمس معالمها ومحو آثارها. وسهولة تغيير الأدلة الالكترونية تثير مشكلة كبيرة، في كيفية ضمان مصداقية هذه الأدلة وأن تعبر عن الحقيقة التي تهدف إليها الدعوى الجنائية.   </vt:lpstr>
      <vt:lpstr>  ج- كما أن من أحد أوجه صعوبة جرائم النشر الإلكترونية يتمثل في أن الملاحقة القضائية فيها تقتضي تتبع أثر المجرم من خلال مجموعة متنوعة من مقدمي خدمات الإنترنت أو الشركات المقدمة لتلك الخدمات، فضلاً عن تتبع المحققين أثر قنوات الاتصالات بأجهزة الحاسب الآلي المصدرية، وقد يكون مقدمو الخدمات خارج حدود الدولة وبالتالي تأتي الحاجة إلى ضرورة التعاون القضائي  </vt:lpstr>
      <vt:lpstr>فهناك صعوبات تواجه التنظيم القانوني لجرائم النشر الإلكتروني، أن هذه النوعية من الجرائم تتسم بأنها جرائم عابرة للحدود نظرا لطبيعة الوسيلة التي ترتكب هذه الجرائم من خلالها، وبالتالي قد تحتاج إلى التعاون الدولي،   ه- بالإضافة إلي مشكلة تنوع النظم القانونية واختلافها؛ إذ قد تكون بعض الأفعال قانونية ومشروعة في دولة ما وغير قانوينة في دولة أخرى، وكذلك عدم وجود قنوات اتصال بين الدول ما يعيق الحصول على المعلومات والبيانات المتعلقة بالجريمة وبالتالي يعيق التصدي لها،  </vt:lpstr>
      <vt:lpstr>و- مواجهة القوانين لصعوبة الأدلة الرقمية علي الجرائم الالكترونية:  - لمواجهة ما سبق تحاول قوانين الجرائم المعلوماتية المختلفة التغلب علي هذه المشكلة و من ذلك قانون مكافحة جرائم تقنية المعلومات المصري حيث ينص على أن تعمل السلطات المصرية المختصة على تسيير التعاون مع نظيراتها بالبلاد الأجنبية في إطار الاتفاقيات الدولية والإقليمية والثنائية المصدق عليها، أو تطبيقا لمبدأ المعاملة بالمثل، بتبادل المعلومات بما من شأنه أن يكفل تفادي ارتكاب جرائم تقنية المعلومات والمساعدة على التحقيق فيها وتتبع مرتكبيها. وعلى الرغم من ذلك إلا أن هذا الإجراء لن يضمن حل هذه الإشكالية بشكل جذري؛ حيث إن التعاون القضائي أو ما يسمى بالمساعدات القضائية تتم بالطرق الدبلوماسية، وهذا يجعها بطيئة ومعقدة، وهذا يتعارض مع طبيعة الإنترنت وجرائمها وما تتميز به من سرعة.  </vt:lpstr>
      <vt:lpstr>- كما تحاول قوانين مكافحة جرائم تقنية المعلومات  الزام مقدمي الخدمة بحفظ وتخزين النظام المعلوماتي أو أي وسيلة لتقنية المعلومات لمدة معينة حددها المشرع المصري علي سبيل المثال بمدة 180 يوما متصلة، وتتمثل في البيانات التي تمكن من التعرف على مستخدم الخدمة والبيانات المتعلقة بمحتوى ومضمون النظام المعلوماتي المتعامل فيه متى كانت تحت سيطرة مقدم الخدمة، وعلى الرغم من أهمية هذا النص على إلزام مقدمي الخدمة بحفظ البيانات المتقدم ذكرها إلا أنه حددها بمدة ستة أشهر فقط وبعدها لن يكون مقدمو الخدمة ملتزمون بحفظ أو تقديم البيانات، وهو ما يمثل عقبة في طريق ع الأدلة المتعلقة بإحدى الجرائم المرتكبة عبر وسائل النشر الإلكتروني.   </vt:lpstr>
      <vt:lpstr>    </vt:lpstr>
      <vt:lpstr>    </vt:lpstr>
      <vt:lpstr>    </vt:lpstr>
      <vt:lpstr>    </vt:lpstr>
      <vt:lpstr>    </vt:lpstr>
      <vt:lpstr>    </vt:lpstr>
      <vt:lpstr>    </vt:lpstr>
      <vt:lpstr>    </vt:lpstr>
      <vt:lpstr>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96</cp:revision>
  <dcterms:created xsi:type="dcterms:W3CDTF">2023-04-29T09:08:00Z</dcterms:created>
  <dcterms:modified xsi:type="dcterms:W3CDTF">2024-03-14T12:15:54Z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