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sldIdLst>
    <p:sldId id="334" r:id="rId2"/>
    <p:sldId id="458" r:id="rId3"/>
    <p:sldId id="461" r:id="rId4"/>
    <p:sldId id="441" r:id="rId5"/>
    <p:sldId id="257" r:id="rId6"/>
    <p:sldId id="259" r:id="rId7"/>
    <p:sldId id="260" r:id="rId8"/>
    <p:sldId id="465" r:id="rId9"/>
    <p:sldId id="263" r:id="rId10"/>
    <p:sldId id="264" r:id="rId11"/>
    <p:sldId id="265" r:id="rId12"/>
    <p:sldId id="472" r:id="rId13"/>
    <p:sldId id="486" r:id="rId14"/>
    <p:sldId id="487" r:id="rId15"/>
    <p:sldId id="467" r:id="rId16"/>
    <p:sldId id="488" r:id="rId17"/>
    <p:sldId id="489" r:id="rId18"/>
    <p:sldId id="266" r:id="rId19"/>
    <p:sldId id="267" r:id="rId20"/>
    <p:sldId id="476" r:id="rId21"/>
    <p:sldId id="475" r:id="rId22"/>
    <p:sldId id="477" r:id="rId23"/>
    <p:sldId id="473" r:id="rId24"/>
    <p:sldId id="480" r:id="rId25"/>
    <p:sldId id="474" r:id="rId26"/>
    <p:sldId id="478" r:id="rId27"/>
    <p:sldId id="479" r:id="rId28"/>
    <p:sldId id="490" r:id="rId29"/>
    <p:sldId id="482" r:id="rId30"/>
    <p:sldId id="483" r:id="rId31"/>
    <p:sldId id="484" r:id="rId32"/>
    <p:sldId id="485" r:id="rId33"/>
    <p:sldId id="491" r:id="rId34"/>
    <p:sldId id="497" r:id="rId35"/>
    <p:sldId id="492" r:id="rId36"/>
    <p:sldId id="493" r:id="rId37"/>
    <p:sldId id="495" r:id="rId38"/>
    <p:sldId id="498" r:id="rId39"/>
    <p:sldId id="494" r:id="rId40"/>
    <p:sldId id="501" r:id="rId41"/>
    <p:sldId id="502" r:id="rId42"/>
    <p:sldId id="503" r:id="rId43"/>
    <p:sldId id="504" r:id="rId44"/>
    <p:sldId id="505" r:id="rId45"/>
    <p:sldId id="512" r:id="rId46"/>
    <p:sldId id="514" r:id="rId47"/>
    <p:sldId id="515" r:id="rId48"/>
    <p:sldId id="516" r:id="rId49"/>
    <p:sldId id="518" r:id="rId50"/>
    <p:sldId id="519" r:id="rId51"/>
    <p:sldId id="520" r:id="rId52"/>
    <p:sldId id="521" r:id="rId53"/>
    <p:sldId id="522" r:id="rId54"/>
    <p:sldId id="524" r:id="rId55"/>
    <p:sldId id="506" r:id="rId56"/>
    <p:sldId id="507" r:id="rId57"/>
    <p:sldId id="508" r:id="rId58"/>
    <p:sldId id="509" r:id="rId59"/>
    <p:sldId id="513" r:id="rId60"/>
    <p:sldId id="510" r:id="rId6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00CCFF"/>
    <a:srgbClr val="FF7C80"/>
    <a:srgbClr val="00CC66"/>
    <a:srgbClr val="FF6600"/>
    <a:srgbClr val="66FF33"/>
    <a:srgbClr val="FF0000"/>
    <a:srgbClr val="FF0066"/>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83" d="100"/>
          <a:sy n="83" d="100"/>
        </p:scale>
        <p:origin x="68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0CB3D2F5-CB3E-4731-B8D7-B2D102F14CDC}">
      <dgm:prSet custT="1"/>
      <dgm:spPr>
        <a:solidFill>
          <a:srgbClr val="FFFF00"/>
        </a:solidFill>
      </dgm:spPr>
      <dgm:t>
        <a:bodyPr/>
        <a:lstStyle/>
        <a:p>
          <a:pPr>
            <a:buNone/>
          </a:pPr>
          <a:r>
            <a:rPr lang="fr-FR" sz="3200" b="1" i="0" dirty="0">
              <a:solidFill>
                <a:schemeClr val="tx1"/>
              </a:solidFill>
              <a:effectLst/>
              <a:latin typeface="+mn-lt"/>
            </a:rPr>
            <a:t>II- Project Budget</a:t>
          </a:r>
          <a:endParaRPr lang="en-US" sz="32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B42E19ED-313E-4B9D-96B1-B477820E80B3}">
      <dgm:prSet custT="1"/>
      <dgm:spPr>
        <a:solidFill>
          <a:srgbClr val="F50B6F"/>
        </a:solidFill>
      </dgm:spPr>
      <dgm:t>
        <a:bodyPr/>
        <a:lstStyle/>
        <a:p>
          <a:r>
            <a:rPr lang="fr-FR" sz="3200" b="1" dirty="0">
              <a:solidFill>
                <a:schemeClr val="tx1"/>
              </a:solidFill>
              <a:latin typeface="+mn-lt"/>
            </a:rPr>
            <a:t>I- </a:t>
          </a:r>
          <a:r>
            <a:rPr lang="fr-FR" sz="3200" b="1" dirty="0">
              <a:solidFill>
                <a:schemeClr val="tx1"/>
              </a:solidFill>
            </a:rPr>
            <a:t>Project Schedule</a:t>
          </a:r>
          <a:endParaRPr lang="en-US" sz="3200" dirty="0">
            <a:solidFill>
              <a:schemeClr val="tx1"/>
            </a:solidFill>
          </a:endParaRPr>
        </a:p>
      </dgm:t>
    </dgm:pt>
    <dgm:pt modelId="{C76E46D3-EDF4-4437-B696-7D21BD463E66}" type="parTrans" cxnId="{A0D6CB78-4E27-493F-A62B-C5B86F1B5734}">
      <dgm:prSet/>
      <dgm:spPr/>
      <dgm:t>
        <a:bodyPr/>
        <a:lstStyle/>
        <a:p>
          <a:endParaRPr lang="fr-FR"/>
        </a:p>
      </dgm:t>
    </dgm:pt>
    <dgm:pt modelId="{03821F8E-2370-4E09-8C37-7866C54CE543}" type="sibTrans" cxnId="{A0D6CB78-4E27-493F-A62B-C5B86F1B5734}">
      <dgm:prSet/>
      <dgm:spPr/>
      <dgm:t>
        <a:bodyPr/>
        <a:lstStyle/>
        <a:p>
          <a:endParaRPr lang="fr-FR"/>
        </a:p>
      </dgm:t>
    </dgm:pt>
    <dgm:pt modelId="{83240874-F30D-414D-833E-7524754D9CB0}">
      <dgm:prSet custT="1"/>
      <dgm:spPr/>
      <dgm:t>
        <a:bodyPr/>
        <a:lstStyle/>
        <a:p>
          <a:r>
            <a:rPr lang="fr-FR" sz="3200" b="1" i="0" dirty="0">
              <a:solidFill>
                <a:schemeClr val="tx1"/>
              </a:solidFill>
              <a:effectLst/>
              <a:latin typeface="+mn-lt"/>
            </a:rPr>
            <a:t>III- Project Risks</a:t>
          </a:r>
          <a:endParaRPr lang="fr-FR" sz="3200" dirty="0">
            <a:solidFill>
              <a:schemeClr val="tx1"/>
            </a:solidFill>
          </a:endParaRPr>
        </a:p>
      </dgm:t>
    </dgm:pt>
    <dgm:pt modelId="{0120E6D9-1865-4CA2-AB2E-63D4203F1A4A}" type="parTrans" cxnId="{C06C651F-C143-4347-825A-29869EF31E83}">
      <dgm:prSet/>
      <dgm:spPr/>
      <dgm:t>
        <a:bodyPr/>
        <a:lstStyle/>
        <a:p>
          <a:endParaRPr lang="fr-FR"/>
        </a:p>
      </dgm:t>
    </dgm:pt>
    <dgm:pt modelId="{AFB5E336-56ED-400A-BC45-384DBCBA6289}" type="sibTrans" cxnId="{C06C651F-C143-4347-825A-29869EF31E83}">
      <dgm:prSet/>
      <dgm:spPr/>
      <dgm:t>
        <a:bodyPr/>
        <a:lstStyle/>
        <a:p>
          <a:endParaRPr lang="fr-FR"/>
        </a:p>
      </dgm:t>
    </dgm:pt>
    <dgm:pt modelId="{85B43819-2CBA-4A54-BCCB-CBABC70212E0}">
      <dgm:prSet custT="1"/>
      <dgm:spPr>
        <a:solidFill>
          <a:srgbClr val="FF66FF"/>
        </a:solidFill>
      </dgm:spPr>
      <dgm:t>
        <a:bodyPr/>
        <a:lstStyle/>
        <a:p>
          <a:r>
            <a:rPr lang="fr-FR" sz="3200" b="1" dirty="0">
              <a:solidFill>
                <a:schemeClr val="tx1"/>
              </a:solidFill>
            </a:rPr>
            <a:t>V- Project Communication</a:t>
          </a:r>
        </a:p>
      </dgm:t>
    </dgm:pt>
    <dgm:pt modelId="{06B53000-5F6D-445E-9F0A-997AE2D3A1BC}" type="parTrans" cxnId="{1B30DD7E-64EE-45A8-BE4E-830F14DA2363}">
      <dgm:prSet/>
      <dgm:spPr/>
      <dgm:t>
        <a:bodyPr/>
        <a:lstStyle/>
        <a:p>
          <a:endParaRPr lang="fr-FR"/>
        </a:p>
      </dgm:t>
    </dgm:pt>
    <dgm:pt modelId="{920369BC-0ABA-43E9-AA9D-3EA70EDF3621}" type="sibTrans" cxnId="{1B30DD7E-64EE-45A8-BE4E-830F14DA2363}">
      <dgm:prSet/>
      <dgm:spPr/>
      <dgm:t>
        <a:bodyPr/>
        <a:lstStyle/>
        <a:p>
          <a:endParaRPr lang="fr-FR"/>
        </a:p>
      </dgm:t>
    </dgm:pt>
    <dgm:pt modelId="{46FA1E5E-FDD8-4D7F-916B-9E7EA2A1BC50}">
      <dgm:prSet/>
      <dgm:spPr/>
      <dgm:t>
        <a:bodyPr/>
        <a:lstStyle/>
        <a:p>
          <a:r>
            <a:rPr lang="fr-FR" b="1" i="0" dirty="0">
              <a:solidFill>
                <a:schemeClr val="tx1"/>
              </a:solidFill>
              <a:effectLst/>
              <a:latin typeface="+mn-lt"/>
            </a:rPr>
            <a:t>IV- Project Plan</a:t>
          </a:r>
          <a:endParaRPr lang="fr-FR" dirty="0">
            <a:solidFill>
              <a:schemeClr val="tx1"/>
            </a:solidFill>
          </a:endParaRPr>
        </a:p>
      </dgm:t>
    </dgm:pt>
    <dgm:pt modelId="{6C38EE62-6430-41F0-823A-5BE202F026EA}" type="parTrans" cxnId="{3C2F06B0-FE06-4B99-86AB-7E8AF78309EB}">
      <dgm:prSet/>
      <dgm:spPr/>
      <dgm:t>
        <a:bodyPr/>
        <a:lstStyle/>
        <a:p>
          <a:endParaRPr lang="fr-FR"/>
        </a:p>
      </dgm:t>
    </dgm:pt>
    <dgm:pt modelId="{2C82E774-027E-4AC3-92FD-DDDE7FE4D0AB}" type="sibTrans" cxnId="{3C2F06B0-FE06-4B99-86AB-7E8AF78309EB}">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774228F5-2AE2-4694-8910-C6390BCA237C}" type="pres">
      <dgm:prSet presAssocID="{B42E19ED-313E-4B9D-96B1-B477820E80B3}" presName="parentText1" presStyleLbl="node1" presStyleIdx="0" presStyleCnt="5" custScaleX="63508" custLinFactNeighborX="9360" custLinFactNeighborY="-45336">
        <dgm:presLayoutVars>
          <dgm:chMax/>
          <dgm:chPref val="3"/>
          <dgm:bulletEnabled val="1"/>
        </dgm:presLayoutVars>
      </dgm:prSet>
      <dgm:spPr/>
    </dgm:pt>
    <dgm:pt modelId="{75E546C4-C3FF-4E64-8AE2-54CE943459B1}" type="pres">
      <dgm:prSet presAssocID="{0CB3D2F5-CB3E-4731-B8D7-B2D102F14CDC}" presName="parentText2" presStyleLbl="node1" presStyleIdx="1" presStyleCnt="5" custScaleX="90792" custLinFactNeighborX="6590" custLinFactNeighborY="-20691">
        <dgm:presLayoutVars>
          <dgm:chMax/>
          <dgm:chPref val="3"/>
          <dgm:bulletEnabled val="1"/>
        </dgm:presLayoutVars>
      </dgm:prSet>
      <dgm:spPr/>
    </dgm:pt>
    <dgm:pt modelId="{166173C0-AA67-41F4-921C-7AF87EF21C21}" type="pres">
      <dgm:prSet presAssocID="{83240874-F30D-414D-833E-7524754D9CB0}" presName="parentText3" presStyleLbl="node1" presStyleIdx="2" presStyleCnt="5" custScaleX="123400" custLinFactNeighborX="-21909" custLinFactNeighborY="-3253">
        <dgm:presLayoutVars>
          <dgm:chMax/>
          <dgm:chPref val="3"/>
          <dgm:bulletEnabled val="1"/>
        </dgm:presLayoutVars>
      </dgm:prSet>
      <dgm:spPr/>
    </dgm:pt>
    <dgm:pt modelId="{58A27FC7-B278-4197-8213-50AED193797E}" type="pres">
      <dgm:prSet presAssocID="{85B43819-2CBA-4A54-BCCB-CBABC70212E0}" presName="parentText4" presStyleLbl="node1" presStyleIdx="3" presStyleCnt="5" custScaleX="193176" custLinFactNeighborX="-89061" custLinFactNeighborY="16396">
        <dgm:presLayoutVars>
          <dgm:chMax/>
          <dgm:chPref val="3"/>
          <dgm:bulletEnabled val="1"/>
        </dgm:presLayoutVars>
      </dgm:prSet>
      <dgm:spPr/>
    </dgm:pt>
    <dgm:pt modelId="{C0E9E8C2-003E-49E2-8CCD-80CD615E1A08}" type="pres">
      <dgm:prSet presAssocID="{46FA1E5E-FDD8-4D7F-916B-9E7EA2A1BC50}" presName="parentText5" presStyleLbl="node1" presStyleIdx="4" presStyleCnt="5" custScaleX="383583" custLinFactX="-76494" custLinFactNeighborX="-100000" custLinFactNeighborY="35842">
        <dgm:presLayoutVars>
          <dgm:chMax/>
          <dgm:chPref val="3"/>
          <dgm:bulletEnabled val="1"/>
        </dgm:presLayoutVars>
      </dgm:prSet>
      <dgm:spPr/>
    </dgm:pt>
  </dgm:ptLst>
  <dgm:cxnLst>
    <dgm:cxn modelId="{10D8B309-20D2-4E4E-AD72-E715AC73ACC3}" type="presOf" srcId="{85B43819-2CBA-4A54-BCCB-CBABC70212E0}" destId="{58A27FC7-B278-4197-8213-50AED193797E}" srcOrd="0" destOrd="0" presId="urn:microsoft.com/office/officeart/2009/3/layout/IncreasingArrowsProcess"/>
    <dgm:cxn modelId="{C06C651F-C143-4347-825A-29869EF31E83}" srcId="{6141646F-D791-4CA2-A717-C4D765645C71}" destId="{83240874-F30D-414D-833E-7524754D9CB0}" srcOrd="2" destOrd="0" parTransId="{0120E6D9-1865-4CA2-AB2E-63D4203F1A4A}" sibTransId="{AFB5E336-56ED-400A-BC45-384DBCBA6289}"/>
    <dgm:cxn modelId="{B2DDF06B-0839-4B02-A65B-54DA3FB6E076}" type="presOf" srcId="{6141646F-D791-4CA2-A717-C4D765645C71}" destId="{60F79489-D152-44F6-8459-445B4DDC4CAB}" srcOrd="0" destOrd="0" presId="urn:microsoft.com/office/officeart/2009/3/layout/IncreasingArrowsProcess"/>
    <dgm:cxn modelId="{2FA65358-94F4-48F4-A5CB-F486655FE49C}" type="presOf" srcId="{46FA1E5E-FDD8-4D7F-916B-9E7EA2A1BC50}" destId="{C0E9E8C2-003E-49E2-8CCD-80CD615E1A08}" srcOrd="0" destOrd="0" presId="urn:microsoft.com/office/officeart/2009/3/layout/IncreasingArrowsProcess"/>
    <dgm:cxn modelId="{A0D6CB78-4E27-493F-A62B-C5B86F1B5734}" srcId="{6141646F-D791-4CA2-A717-C4D765645C71}" destId="{B42E19ED-313E-4B9D-96B1-B477820E80B3}" srcOrd="0" destOrd="0" parTransId="{C76E46D3-EDF4-4437-B696-7D21BD463E66}" sibTransId="{03821F8E-2370-4E09-8C37-7866C54CE543}"/>
    <dgm:cxn modelId="{1B30DD7E-64EE-45A8-BE4E-830F14DA2363}" srcId="{6141646F-D791-4CA2-A717-C4D765645C71}" destId="{85B43819-2CBA-4A54-BCCB-CBABC70212E0}" srcOrd="3" destOrd="0" parTransId="{06B53000-5F6D-445E-9F0A-997AE2D3A1BC}" sibTransId="{920369BC-0ABA-43E9-AA9D-3EA70EDF3621}"/>
    <dgm:cxn modelId="{5896B283-3339-46E1-B3FC-C09378934C1A}" srcId="{6141646F-D791-4CA2-A717-C4D765645C71}" destId="{0CB3D2F5-CB3E-4731-B8D7-B2D102F14CDC}" srcOrd="1" destOrd="0" parTransId="{DDE38F03-0CF4-498E-9636-0699E11E7903}" sibTransId="{BAA9D0DC-480C-49F7-A10A-965FE3D63D03}"/>
    <dgm:cxn modelId="{B8012DA9-CEC6-4CF0-877B-502E44E63714}" type="presOf" srcId="{B42E19ED-313E-4B9D-96B1-B477820E80B3}" destId="{774228F5-2AE2-4694-8910-C6390BCA237C}" srcOrd="0" destOrd="0" presId="urn:microsoft.com/office/officeart/2009/3/layout/IncreasingArrowsProcess"/>
    <dgm:cxn modelId="{3C2F06B0-FE06-4B99-86AB-7E8AF78309EB}" srcId="{6141646F-D791-4CA2-A717-C4D765645C71}" destId="{46FA1E5E-FDD8-4D7F-916B-9E7EA2A1BC50}" srcOrd="4" destOrd="0" parTransId="{6C38EE62-6430-41F0-823A-5BE202F026EA}" sibTransId="{2C82E774-027E-4AC3-92FD-DDDE7FE4D0AB}"/>
    <dgm:cxn modelId="{0BC4A5D2-86F0-4F66-A93F-7D964FBBBD58}" type="presOf" srcId="{0CB3D2F5-CB3E-4731-B8D7-B2D102F14CDC}" destId="{75E546C4-C3FF-4E64-8AE2-54CE943459B1}" srcOrd="0" destOrd="0" presId="urn:microsoft.com/office/officeart/2009/3/layout/IncreasingArrowsProcess"/>
    <dgm:cxn modelId="{B8911FEB-04C5-47C5-948A-0AFAFB561834}" type="presOf" srcId="{83240874-F30D-414D-833E-7524754D9CB0}" destId="{166173C0-AA67-41F4-921C-7AF87EF21C21}" srcOrd="0" destOrd="0" presId="urn:microsoft.com/office/officeart/2009/3/layout/IncreasingArrowsProcess"/>
    <dgm:cxn modelId="{204CDA4B-7161-4801-B493-00C5ABD3DCA8}" type="presParOf" srcId="{60F79489-D152-44F6-8459-445B4DDC4CAB}" destId="{774228F5-2AE2-4694-8910-C6390BCA237C}" srcOrd="0" destOrd="0" presId="urn:microsoft.com/office/officeart/2009/3/layout/IncreasingArrowsProcess"/>
    <dgm:cxn modelId="{D0D32F9C-7908-442F-8507-20334D37D1E2}" type="presParOf" srcId="{60F79489-D152-44F6-8459-445B4DDC4CAB}" destId="{75E546C4-C3FF-4E64-8AE2-54CE943459B1}" srcOrd="1" destOrd="0" presId="urn:microsoft.com/office/officeart/2009/3/layout/IncreasingArrowsProcess"/>
    <dgm:cxn modelId="{43427910-82E5-427F-B88D-7C0EE50E7788}" type="presParOf" srcId="{60F79489-D152-44F6-8459-445B4DDC4CAB}" destId="{166173C0-AA67-41F4-921C-7AF87EF21C21}" srcOrd="2" destOrd="0" presId="urn:microsoft.com/office/officeart/2009/3/layout/IncreasingArrowsProcess"/>
    <dgm:cxn modelId="{90DA9983-A521-4A9F-93C7-415C3D62D40C}" type="presParOf" srcId="{60F79489-D152-44F6-8459-445B4DDC4CAB}" destId="{58A27FC7-B278-4197-8213-50AED193797E}" srcOrd="3" destOrd="0" presId="urn:microsoft.com/office/officeart/2009/3/layout/IncreasingArrowsProcess"/>
    <dgm:cxn modelId="{B01D8804-84E7-4F1F-B163-75CD26BD6AC1}" type="presParOf" srcId="{60F79489-D152-44F6-8459-445B4DDC4CAB}" destId="{C0E9E8C2-003E-49E2-8CCD-80CD615E1A08}" srcOrd="4"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228F5-2AE2-4694-8910-C6390BCA237C}">
      <dsp:nvSpPr>
        <dsp:cNvPr id="0" name=""/>
        <dsp:cNvSpPr/>
      </dsp:nvSpPr>
      <dsp:spPr>
        <a:xfrm>
          <a:off x="49" y="0"/>
          <a:ext cx="6641951" cy="1521041"/>
        </a:xfrm>
        <a:prstGeom prst="rightArrow">
          <a:avLst>
            <a:gd name="adj1" fmla="val 50000"/>
            <a:gd name="adj2" fmla="val 50000"/>
          </a:avLst>
        </a:prstGeom>
        <a:solidFill>
          <a:srgbClr val="F50B6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41465" numCol="1" spcCol="1270" anchor="ctr" anchorCtr="0">
          <a:noAutofit/>
        </a:bodyPr>
        <a:lstStyle/>
        <a:p>
          <a:pPr marL="0" lvl="0" indent="0" algn="l" defTabSz="1422400">
            <a:lnSpc>
              <a:spcPct val="90000"/>
            </a:lnSpc>
            <a:spcBef>
              <a:spcPct val="0"/>
            </a:spcBef>
            <a:spcAft>
              <a:spcPct val="35000"/>
            </a:spcAft>
            <a:buNone/>
          </a:pPr>
          <a:r>
            <a:rPr lang="fr-FR" sz="3200" b="1" kern="1200" dirty="0">
              <a:solidFill>
                <a:schemeClr val="tx1"/>
              </a:solidFill>
              <a:latin typeface="+mn-lt"/>
            </a:rPr>
            <a:t>I- </a:t>
          </a:r>
          <a:r>
            <a:rPr lang="fr-FR" sz="3200" b="1" kern="1200" dirty="0">
              <a:solidFill>
                <a:schemeClr val="tx1"/>
              </a:solidFill>
            </a:rPr>
            <a:t>Project Schedule</a:t>
          </a:r>
          <a:endParaRPr lang="en-US" sz="3200" kern="1200" dirty="0">
            <a:solidFill>
              <a:schemeClr val="tx1"/>
            </a:solidFill>
          </a:endParaRPr>
        </a:p>
      </dsp:txBody>
      <dsp:txXfrm>
        <a:off x="49" y="380260"/>
        <a:ext cx="6261691" cy="760521"/>
      </dsp:txXfrm>
    </dsp:sp>
    <dsp:sp modelId="{75E546C4-C3FF-4E64-8AE2-54CE943459B1}">
      <dsp:nvSpPr>
        <dsp:cNvPr id="0" name=""/>
        <dsp:cNvSpPr/>
      </dsp:nvSpPr>
      <dsp:spPr>
        <a:xfrm>
          <a:off x="-18" y="725085"/>
          <a:ext cx="7740678" cy="1521041"/>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41465" numCol="1" spcCol="1270" anchor="ctr" anchorCtr="0">
          <a:noAutofit/>
        </a:bodyPr>
        <a:lstStyle/>
        <a:p>
          <a:pPr marL="0" lvl="0" indent="0" algn="l" defTabSz="1422400">
            <a:lnSpc>
              <a:spcPct val="90000"/>
            </a:lnSpc>
            <a:spcBef>
              <a:spcPct val="0"/>
            </a:spcBef>
            <a:spcAft>
              <a:spcPct val="35000"/>
            </a:spcAft>
            <a:buNone/>
          </a:pPr>
          <a:r>
            <a:rPr lang="fr-FR" sz="3200" b="1" i="0" kern="1200" dirty="0">
              <a:solidFill>
                <a:schemeClr val="tx1"/>
              </a:solidFill>
              <a:effectLst/>
              <a:latin typeface="+mn-lt"/>
            </a:rPr>
            <a:t>II- Project Budget</a:t>
          </a:r>
          <a:endParaRPr lang="en-US" sz="3200" b="1" kern="1200" dirty="0">
            <a:solidFill>
              <a:schemeClr val="tx1"/>
            </a:solidFill>
          </a:endParaRPr>
        </a:p>
      </dsp:txBody>
      <dsp:txXfrm>
        <a:off x="-18" y="1105345"/>
        <a:ext cx="7360418" cy="760521"/>
      </dsp:txXfrm>
    </dsp:sp>
    <dsp:sp modelId="{166173C0-AA67-41F4-921C-7AF87EF21C21}">
      <dsp:nvSpPr>
        <dsp:cNvPr id="0" name=""/>
        <dsp:cNvSpPr/>
      </dsp:nvSpPr>
      <dsp:spPr>
        <a:xfrm>
          <a:off x="0" y="1497575"/>
          <a:ext cx="8135769" cy="1521041"/>
        </a:xfrm>
        <a:prstGeom prst="rightArrow">
          <a:avLst>
            <a:gd name="adj1" fmla="val 50000"/>
            <a:gd name="adj2" fmla="val 50000"/>
          </a:avLst>
        </a:prstGeom>
        <a:solidFill>
          <a:schemeClr val="accent4">
            <a:hueOff val="4900445"/>
            <a:satOff val="-20388"/>
            <a:lumOff val="480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41465" numCol="1" spcCol="1270" anchor="ctr" anchorCtr="0">
          <a:noAutofit/>
        </a:bodyPr>
        <a:lstStyle/>
        <a:p>
          <a:pPr marL="0" lvl="0" indent="0" algn="l" defTabSz="1422400">
            <a:lnSpc>
              <a:spcPct val="90000"/>
            </a:lnSpc>
            <a:spcBef>
              <a:spcPct val="0"/>
            </a:spcBef>
            <a:spcAft>
              <a:spcPct val="35000"/>
            </a:spcAft>
            <a:buNone/>
          </a:pPr>
          <a:r>
            <a:rPr lang="fr-FR" sz="3200" b="1" i="0" kern="1200" dirty="0">
              <a:solidFill>
                <a:schemeClr val="tx1"/>
              </a:solidFill>
              <a:effectLst/>
              <a:latin typeface="+mn-lt"/>
            </a:rPr>
            <a:t>III- Project Risks</a:t>
          </a:r>
          <a:endParaRPr lang="fr-FR" sz="3200" kern="1200" dirty="0">
            <a:solidFill>
              <a:schemeClr val="tx1"/>
            </a:solidFill>
          </a:endParaRPr>
        </a:p>
      </dsp:txBody>
      <dsp:txXfrm>
        <a:off x="0" y="1877835"/>
        <a:ext cx="7755509" cy="760521"/>
      </dsp:txXfrm>
    </dsp:sp>
    <dsp:sp modelId="{58A27FC7-B278-4197-8213-50AED193797E}">
      <dsp:nvSpPr>
        <dsp:cNvPr id="0" name=""/>
        <dsp:cNvSpPr/>
      </dsp:nvSpPr>
      <dsp:spPr>
        <a:xfrm>
          <a:off x="0" y="2303340"/>
          <a:ext cx="9000531" cy="1521041"/>
        </a:xfrm>
        <a:prstGeom prst="rightArrow">
          <a:avLst>
            <a:gd name="adj1" fmla="val 50000"/>
            <a:gd name="adj2" fmla="val 50000"/>
          </a:avLst>
        </a:prstGeom>
        <a:solidFill>
          <a:srgbClr val="FF66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41465" numCol="1" spcCol="1270" anchor="ctr" anchorCtr="0">
          <a:noAutofit/>
        </a:bodyPr>
        <a:lstStyle/>
        <a:p>
          <a:pPr marL="0" lvl="0" indent="0" algn="l" defTabSz="1422400">
            <a:lnSpc>
              <a:spcPct val="90000"/>
            </a:lnSpc>
            <a:spcBef>
              <a:spcPct val="0"/>
            </a:spcBef>
            <a:spcAft>
              <a:spcPct val="35000"/>
            </a:spcAft>
            <a:buNone/>
          </a:pPr>
          <a:r>
            <a:rPr lang="fr-FR" sz="3200" b="1" kern="1200" dirty="0">
              <a:solidFill>
                <a:schemeClr val="tx1"/>
              </a:solidFill>
            </a:rPr>
            <a:t>V- Project Communication</a:t>
          </a:r>
        </a:p>
      </dsp:txBody>
      <dsp:txXfrm>
        <a:off x="0" y="2683600"/>
        <a:ext cx="8620271" cy="760521"/>
      </dsp:txXfrm>
    </dsp:sp>
    <dsp:sp modelId="{C0E9E8C2-003E-49E2-8CCD-80CD615E1A08}">
      <dsp:nvSpPr>
        <dsp:cNvPr id="0" name=""/>
        <dsp:cNvSpPr/>
      </dsp:nvSpPr>
      <dsp:spPr>
        <a:xfrm>
          <a:off x="0" y="3093754"/>
          <a:ext cx="10458458" cy="1521041"/>
        </a:xfrm>
        <a:prstGeom prst="rightArrow">
          <a:avLst>
            <a:gd name="adj1" fmla="val 50000"/>
            <a:gd name="adj2" fmla="val 5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254000" bIns="241465" numCol="1" spcCol="1270" anchor="ctr" anchorCtr="0">
          <a:noAutofit/>
        </a:bodyPr>
        <a:lstStyle/>
        <a:p>
          <a:pPr marL="0" lvl="0" indent="0" algn="l" defTabSz="1289050">
            <a:lnSpc>
              <a:spcPct val="90000"/>
            </a:lnSpc>
            <a:spcBef>
              <a:spcPct val="0"/>
            </a:spcBef>
            <a:spcAft>
              <a:spcPct val="35000"/>
            </a:spcAft>
            <a:buNone/>
          </a:pPr>
          <a:r>
            <a:rPr lang="fr-FR" sz="2900" b="1" i="0" kern="1200" dirty="0">
              <a:solidFill>
                <a:schemeClr val="tx1"/>
              </a:solidFill>
              <a:effectLst/>
              <a:latin typeface="+mn-lt"/>
            </a:rPr>
            <a:t>IV- Project Plan</a:t>
          </a:r>
          <a:endParaRPr lang="fr-FR" sz="2900" kern="1200" dirty="0">
            <a:solidFill>
              <a:schemeClr val="tx1"/>
            </a:solidFill>
          </a:endParaRPr>
        </a:p>
      </dsp:txBody>
      <dsp:txXfrm>
        <a:off x="0" y="3474014"/>
        <a:ext cx="10078198" cy="760521"/>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9AF67D-CCC3-4EB6-BC5C-1A5E104EA8E6}" type="datetimeFigureOut">
              <a:rPr lang="fr-FR" smtClean="0"/>
              <a:t>17/03/2022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439DEB8-71BB-4419-93E6-27A8AA4EF2DD}" type="slidenum">
              <a:rPr lang="fr-FR" smtClean="0"/>
              <a:t>‹N°›</a:t>
            </a:fld>
            <a:endParaRPr lang="fr-FR"/>
          </a:p>
        </p:txBody>
      </p:sp>
    </p:spTree>
    <p:extLst>
      <p:ext uri="{BB962C8B-B14F-4D97-AF65-F5344CB8AC3E}">
        <p14:creationId xmlns:p14="http://schemas.microsoft.com/office/powerpoint/2010/main" val="4697302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0" i="0" dirty="0">
                <a:solidFill>
                  <a:srgbClr val="4D5156"/>
                </a:solidFill>
                <a:effectLst/>
                <a:latin typeface="Helvetica Neue"/>
              </a:rPr>
              <a:t>The </a:t>
            </a:r>
            <a:r>
              <a:rPr lang="en-US" b="1" i="0" dirty="0">
                <a:solidFill>
                  <a:srgbClr val="5F6368"/>
                </a:solidFill>
                <a:effectLst/>
                <a:latin typeface="Helvetica Neue"/>
              </a:rPr>
              <a:t>NSW Chapter</a:t>
            </a:r>
            <a:r>
              <a:rPr lang="en-US" b="0" i="0" dirty="0">
                <a:solidFill>
                  <a:srgbClr val="4D5156"/>
                </a:solidFill>
                <a:effectLst/>
                <a:latin typeface="Helvetica Neue"/>
              </a:rPr>
              <a:t> is a thriving and active group of project professionals with </a:t>
            </a:r>
            <a:r>
              <a:rPr lang="en-US" b="1" i="0" dirty="0">
                <a:solidFill>
                  <a:srgbClr val="5F6368"/>
                </a:solidFill>
                <a:effectLst/>
                <a:latin typeface="Helvetica Neue"/>
              </a:rPr>
              <a:t>AIPM: </a:t>
            </a:r>
            <a:r>
              <a:rPr lang="en-US" b="0" i="0" dirty="0">
                <a:solidFill>
                  <a:srgbClr val="666666"/>
                </a:solidFill>
                <a:effectLst/>
                <a:latin typeface="korolevmedium"/>
              </a:rPr>
              <a:t>The Australian Institute of Project Management</a:t>
            </a:r>
            <a:endParaRPr lang="fr-FR" dirty="0"/>
          </a:p>
        </p:txBody>
      </p:sp>
      <p:sp>
        <p:nvSpPr>
          <p:cNvPr id="4" name="Espace réservé du numéro de diapositive 3"/>
          <p:cNvSpPr>
            <a:spLocks noGrp="1"/>
          </p:cNvSpPr>
          <p:nvPr>
            <p:ph type="sldNum" sz="quarter" idx="5"/>
          </p:nvPr>
        </p:nvSpPr>
        <p:spPr/>
        <p:txBody>
          <a:bodyPr/>
          <a:lstStyle/>
          <a:p>
            <a:fld id="{6439DEB8-71BB-4419-93E6-27A8AA4EF2DD}" type="slidenum">
              <a:rPr lang="fr-FR" smtClean="0"/>
              <a:t>22</a:t>
            </a:fld>
            <a:endParaRPr lang="fr-FR"/>
          </a:p>
        </p:txBody>
      </p:sp>
    </p:spTree>
    <p:extLst>
      <p:ext uri="{BB962C8B-B14F-4D97-AF65-F5344CB8AC3E}">
        <p14:creationId xmlns:p14="http://schemas.microsoft.com/office/powerpoint/2010/main" val="6624176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7810E86-A5AC-44F1-BD9A-F960881BF38E}"/>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76C3954-E763-4AD0-8FDA-219E36AB3C5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25FCDF7C-8024-41FE-9CED-8583557BA29E}"/>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5" name="Espace réservé du pied de page 4">
            <a:extLst>
              <a:ext uri="{FF2B5EF4-FFF2-40B4-BE49-F238E27FC236}">
                <a16:creationId xmlns:a16="http://schemas.microsoft.com/office/drawing/2014/main" id="{F5E883B6-8CD3-49E1-BE3D-D667DCC1043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23A5C3-5C5B-4B95-9641-12B80C2EF263}"/>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1747442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D19571-F157-410B-98DA-D8A10F46499C}"/>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99C6E04D-E0CB-4B39-A66C-B12669FBEE0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067051D-1D56-408F-848C-EDE89D192BFA}"/>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5" name="Espace réservé du pied de page 4">
            <a:extLst>
              <a:ext uri="{FF2B5EF4-FFF2-40B4-BE49-F238E27FC236}">
                <a16:creationId xmlns:a16="http://schemas.microsoft.com/office/drawing/2014/main" id="{AB98CE77-C978-497E-88A5-29D03047455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E06AE15-B1CE-43BC-98D9-F755A2E02EC4}"/>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2326076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5F7F6A0-316B-4132-839F-5579B2BF0AD1}"/>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85BEF3FB-CD48-431C-8874-2523EAFFDBD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DA7CAAAA-5074-4B75-8EB3-F1903019F7B2}"/>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5" name="Espace réservé du pied de page 4">
            <a:extLst>
              <a:ext uri="{FF2B5EF4-FFF2-40B4-BE49-F238E27FC236}">
                <a16:creationId xmlns:a16="http://schemas.microsoft.com/office/drawing/2014/main" id="{BE875708-210D-4AB7-96F6-D085844C60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D45368B-06A3-4F90-A589-0FB080CF5482}"/>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16509551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A0EE1DC-CC46-4207-91C5-5B778011359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F526CDD-05C4-4388-AC7E-92954BB073AC}"/>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91E430BE-9044-4D22-B737-F9316AC0DA0E}"/>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C8C9815-5DAB-4FEF-8DDD-FEFCD0FF45AF}"/>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6" name="Espace réservé du pied de page 5">
            <a:extLst>
              <a:ext uri="{FF2B5EF4-FFF2-40B4-BE49-F238E27FC236}">
                <a16:creationId xmlns:a16="http://schemas.microsoft.com/office/drawing/2014/main" id="{0F5470EF-2C94-4BA7-AA01-0E8D0E7CC86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AE1D640-C821-4167-848B-C100C8FA51B1}"/>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7104194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ADAF1E4-D89D-4618-A6EF-D905AEF5B708}"/>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1043C02C-51CC-49F7-95A0-785B63BCA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876A345-3357-46C1-A2FB-9695EA621E8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770FE46-BC82-49FB-97E0-7275A1EB5D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FE0274B-4038-43B5-A7BF-EBE4491F59E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FC6D4D8-B607-4869-B1BF-1F8321F23295}"/>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8" name="Espace réservé du pied de page 7">
            <a:extLst>
              <a:ext uri="{FF2B5EF4-FFF2-40B4-BE49-F238E27FC236}">
                <a16:creationId xmlns:a16="http://schemas.microsoft.com/office/drawing/2014/main" id="{459FFCC2-9F85-4606-855A-3B75D12976D3}"/>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66E17CB9-2D55-4AF1-A109-6D3D9C285DD2}"/>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32424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9261160-8D1D-42C9-967E-343EAA5F6650}"/>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9952538-5CC8-4B2A-98E0-CAB4F6A44868}"/>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4" name="Espace réservé du pied de page 3">
            <a:extLst>
              <a:ext uri="{FF2B5EF4-FFF2-40B4-BE49-F238E27FC236}">
                <a16:creationId xmlns:a16="http://schemas.microsoft.com/office/drawing/2014/main" id="{DBEEBB95-83DF-4DF9-B4BC-41F3ECC749F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793A4269-A921-4AF6-B308-49F3FB4BC6E9}"/>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22078857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B32FE5A3-0731-4AC0-80CB-269F5460A5A9}"/>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3" name="Espace réservé du pied de page 2">
            <a:extLst>
              <a:ext uri="{FF2B5EF4-FFF2-40B4-BE49-F238E27FC236}">
                <a16:creationId xmlns:a16="http://schemas.microsoft.com/office/drawing/2014/main" id="{76CEB248-DB58-4DD1-931D-B0B926FB49BF}"/>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D25A8A2-E537-4049-9DE4-705592C6A1F9}"/>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34750770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794050B-C095-4290-B892-0A8EDEAD492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1EAE43DD-E600-4407-B661-78FB7C9F2A3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E8AB7748-D7D7-4B4D-9772-F141A3C856A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02F4067-128F-482F-ADFA-2766DB74F5C9}"/>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6" name="Espace réservé du pied de page 5">
            <a:extLst>
              <a:ext uri="{FF2B5EF4-FFF2-40B4-BE49-F238E27FC236}">
                <a16:creationId xmlns:a16="http://schemas.microsoft.com/office/drawing/2014/main" id="{4EC4FDEB-50B8-4240-BA4A-2729CEFD4A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B4D0E1E-073B-4BCB-8B62-C54014818C6A}"/>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12967474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0EBDDAF-0F47-47AC-94E5-FE223799B46A}"/>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011C959-3A14-4F5D-9A0C-390E807DD6E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D2FE2A3-2563-4F62-B95A-5CAD2B5018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BD27B35-4561-4574-A528-EF8BDA251267}"/>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6" name="Espace réservé du pied de page 5">
            <a:extLst>
              <a:ext uri="{FF2B5EF4-FFF2-40B4-BE49-F238E27FC236}">
                <a16:creationId xmlns:a16="http://schemas.microsoft.com/office/drawing/2014/main" id="{FF322B41-5DF1-4BE2-938D-3A8FCF5D1CB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D9BAF8D-9E23-48F8-A042-7CD7258541C5}"/>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1078107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3BE1793-1223-42C6-B1B9-771DB49F1749}"/>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54839D00-4623-4FD6-BD6D-F0061F4C3856}"/>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3DC2AB3-ABB7-4CF0-9285-0AE9C13D18D9}"/>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5" name="Espace réservé du pied de page 4">
            <a:extLst>
              <a:ext uri="{FF2B5EF4-FFF2-40B4-BE49-F238E27FC236}">
                <a16:creationId xmlns:a16="http://schemas.microsoft.com/office/drawing/2014/main" id="{36E82EF2-8013-476C-9D9A-5D9F432AB6A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DF0B5E8-0E19-4131-B6E7-960BB2519E23}"/>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1413064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567C5266-5F07-4E97-9D94-6C04790B6326}"/>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A829CFC-43A9-45F6-BF82-C66EAE21FC0B}"/>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3CB8504-1A2B-4456-8E16-2024A3E81BDD}"/>
              </a:ext>
            </a:extLst>
          </p:cNvPr>
          <p:cNvSpPr>
            <a:spLocks noGrp="1"/>
          </p:cNvSpPr>
          <p:nvPr>
            <p:ph type="dt" sz="half" idx="10"/>
          </p:nvPr>
        </p:nvSpPr>
        <p:spPr/>
        <p:txBody>
          <a:bodyPr/>
          <a:lstStyle/>
          <a:p>
            <a:fld id="{81E9869D-02E7-468C-9DEA-03A325C9825F}" type="datetimeFigureOut">
              <a:rPr lang="fr-FR" smtClean="0"/>
              <a:t>17/03/2022</a:t>
            </a:fld>
            <a:endParaRPr lang="fr-FR"/>
          </a:p>
        </p:txBody>
      </p:sp>
      <p:sp>
        <p:nvSpPr>
          <p:cNvPr id="5" name="Espace réservé du pied de page 4">
            <a:extLst>
              <a:ext uri="{FF2B5EF4-FFF2-40B4-BE49-F238E27FC236}">
                <a16:creationId xmlns:a16="http://schemas.microsoft.com/office/drawing/2014/main" id="{F9AFFDA2-BE40-477A-B51F-31AE33DFBA8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441274F-4115-4D5E-9849-0C808B1D28DE}"/>
              </a:ext>
            </a:extLst>
          </p:cNvPr>
          <p:cNvSpPr>
            <a:spLocks noGrp="1"/>
          </p:cNvSpPr>
          <p:nvPr>
            <p:ph type="sldNum" sz="quarter" idx="12"/>
          </p:nvPr>
        </p:nvSpPr>
        <p:spPr/>
        <p:txBody>
          <a:bodyPr/>
          <a:lstStyle/>
          <a:p>
            <a:fld id="{85C12954-6BE7-4BE6-9BE3-3FC8DC765C44}" type="slidenum">
              <a:rPr lang="fr-FR" smtClean="0"/>
              <a:t>‹N°›</a:t>
            </a:fld>
            <a:endParaRPr lang="fr-FR"/>
          </a:p>
        </p:txBody>
      </p:sp>
    </p:spTree>
    <p:extLst>
      <p:ext uri="{BB962C8B-B14F-4D97-AF65-F5344CB8AC3E}">
        <p14:creationId xmlns:p14="http://schemas.microsoft.com/office/powerpoint/2010/main" val="871156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86D540BB-1318-426D-BFF0-5F661F39C9D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222512C-2307-4E28-9C6A-1AE39DEF3E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D4A0AED9-1984-4F36-B0A3-FEC405BEA7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E9869D-02E7-468C-9DEA-03A325C9825F}" type="datetimeFigureOut">
              <a:rPr lang="fr-FR" smtClean="0"/>
              <a:t>17/03/2022</a:t>
            </a:fld>
            <a:endParaRPr lang="fr-FR"/>
          </a:p>
        </p:txBody>
      </p:sp>
      <p:sp>
        <p:nvSpPr>
          <p:cNvPr id="5" name="Espace réservé du pied de page 4">
            <a:extLst>
              <a:ext uri="{FF2B5EF4-FFF2-40B4-BE49-F238E27FC236}">
                <a16:creationId xmlns:a16="http://schemas.microsoft.com/office/drawing/2014/main" id="{ED2D0FEE-FA8E-422C-A7BB-D9FD93018C8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D862267-46D2-47F8-8E77-1D4E137A0D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C12954-6BE7-4BE6-9BE3-3FC8DC765C44}" type="slidenum">
              <a:rPr lang="fr-FR" smtClean="0"/>
              <a:t>‹N°›</a:t>
            </a:fld>
            <a:endParaRPr lang="fr-FR"/>
          </a:p>
        </p:txBody>
      </p:sp>
    </p:spTree>
    <p:extLst>
      <p:ext uri="{BB962C8B-B14F-4D97-AF65-F5344CB8AC3E}">
        <p14:creationId xmlns:p14="http://schemas.microsoft.com/office/powerpoint/2010/main" val="18856829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8.pn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6.jpeg"/><Relationship Id="rId4" Type="http://schemas.openxmlformats.org/officeDocument/2006/relationships/image" Target="../media/image29.png"/></Relationships>
</file>

<file path=ppt/slides/_rels/slide38.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32.png"/><Relationship Id="rId1" Type="http://schemas.openxmlformats.org/officeDocument/2006/relationships/slideLayout" Target="../slideLayouts/slideLayout2.xml"/><Relationship Id="rId4" Type="http://schemas.openxmlformats.org/officeDocument/2006/relationships/image" Target="../media/image33.png"/></Relationships>
</file>

<file path=ppt/slides/_rels/slide4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271360" y="2985075"/>
            <a:ext cx="4411801" cy="2381251"/>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7 </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5" name="ZoneTexte 14">
            <a:extLst>
              <a:ext uri="{FF2B5EF4-FFF2-40B4-BE49-F238E27FC236}">
                <a16:creationId xmlns:a16="http://schemas.microsoft.com/office/drawing/2014/main" id="{B1F97ED8-4785-411E-8159-8192575A628B}"/>
              </a:ext>
            </a:extLst>
          </p:cNvPr>
          <p:cNvSpPr txBox="1"/>
          <p:nvPr/>
        </p:nvSpPr>
        <p:spPr>
          <a:xfrm>
            <a:off x="553914" y="2579148"/>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 :</a:t>
            </a:r>
          </a:p>
          <a:p>
            <a:pPr algn="ctr"/>
            <a:endParaRPr lang="fr-FR" sz="2000" b="1" i="0" dirty="0">
              <a:effectLst/>
              <a:latin typeface="Montserrat" panose="00000500000000000000" pitchFamily="2" charset="0"/>
            </a:endParaRPr>
          </a:p>
          <a:p>
            <a:pPr algn="ctr"/>
            <a:r>
              <a:rPr lang="fr-FR" sz="2000" b="1" i="0" dirty="0" err="1">
                <a:effectLst/>
                <a:latin typeface="Montserrat" panose="00000500000000000000" pitchFamily="2" charset="0"/>
              </a:rPr>
              <a:t>Initiate</a:t>
            </a:r>
            <a:r>
              <a:rPr lang="fr-FR" sz="2000" b="1" i="0" dirty="0">
                <a:effectLst/>
                <a:latin typeface="Montserrat" panose="00000500000000000000" pitchFamily="2" charset="0"/>
              </a:rPr>
              <a:t> &amp; Plan a Project</a:t>
            </a:r>
            <a:endParaRPr lang="fr-FR" sz="2000" dirty="0"/>
          </a:p>
        </p:txBody>
      </p:sp>
      <p:sp>
        <p:nvSpPr>
          <p:cNvPr id="17" name="ZoneTexte 16">
            <a:extLst>
              <a:ext uri="{FF2B5EF4-FFF2-40B4-BE49-F238E27FC236}">
                <a16:creationId xmlns:a16="http://schemas.microsoft.com/office/drawing/2014/main" id="{E0B2DA8B-385F-4142-B1F9-FFE5DD678073}"/>
              </a:ext>
            </a:extLst>
          </p:cNvPr>
          <p:cNvSpPr txBox="1"/>
          <p:nvPr/>
        </p:nvSpPr>
        <p:spPr>
          <a:xfrm>
            <a:off x="5281266" y="2985075"/>
            <a:ext cx="4544085" cy="2246769"/>
          </a:xfrm>
          <a:prstGeom prst="rect">
            <a:avLst/>
          </a:prstGeom>
          <a:noFill/>
        </p:spPr>
        <p:txBody>
          <a:bodyPr wrap="square">
            <a:spAutoFit/>
          </a:bodyPr>
          <a:lstStyle/>
          <a:p>
            <a:pPr algn="ctr"/>
            <a:r>
              <a:rPr lang="fr-FR" sz="2800" b="1" dirty="0"/>
              <a:t>Project </a:t>
            </a:r>
          </a:p>
          <a:p>
            <a:pPr algn="ctr"/>
            <a:r>
              <a:rPr lang="fr-FR" sz="2800" b="1" dirty="0"/>
              <a:t>Schedule, </a:t>
            </a:r>
            <a:r>
              <a:rPr lang="fr-FR" sz="2800" b="1" i="0" dirty="0">
                <a:effectLst/>
              </a:rPr>
              <a:t>Budget, Risks </a:t>
            </a:r>
          </a:p>
          <a:p>
            <a:pPr algn="ctr"/>
            <a:r>
              <a:rPr lang="fr-FR" sz="2800" b="1" i="0" dirty="0">
                <a:effectLst/>
              </a:rPr>
              <a:t>Communication</a:t>
            </a:r>
          </a:p>
          <a:p>
            <a:pPr algn="ctr"/>
            <a:r>
              <a:rPr lang="fr-FR" sz="2800" b="1" dirty="0"/>
              <a:t>&amp;</a:t>
            </a:r>
            <a:r>
              <a:rPr lang="fr-FR" sz="2800" b="1" i="0" dirty="0">
                <a:effectLst/>
              </a:rPr>
              <a:t> </a:t>
            </a:r>
          </a:p>
          <a:p>
            <a:pPr algn="ctr"/>
            <a:r>
              <a:rPr lang="fr-FR" sz="2800" b="1" i="0" dirty="0">
                <a:effectLst/>
              </a:rPr>
              <a:t>Plan</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5D97A2C-37F6-4DD6-84C0-813FF754ECCE}"/>
              </a:ext>
            </a:extLst>
          </p:cNvPr>
          <p:cNvSpPr>
            <a:spLocks noGrp="1"/>
          </p:cNvSpPr>
          <p:nvPr>
            <p:ph idx="1"/>
          </p:nvPr>
        </p:nvSpPr>
        <p:spPr>
          <a:xfrm>
            <a:off x="64655" y="1825624"/>
            <a:ext cx="10344727" cy="4575175"/>
          </a:xfrm>
        </p:spPr>
        <p:txBody>
          <a:bodyPr/>
          <a:lstStyle/>
          <a:p>
            <a:pPr marL="0" indent="0" algn="just">
              <a:buNone/>
            </a:pPr>
            <a:r>
              <a:rPr lang="en-US" sz="2600" dirty="0">
                <a:solidFill>
                  <a:srgbClr val="4D5968"/>
                </a:solidFill>
                <a:latin typeface="Nunito Sans" pitchFamily="2" charset="0"/>
              </a:rPr>
              <a:t>	</a:t>
            </a:r>
            <a:r>
              <a:rPr lang="en-US" sz="2600" b="1" i="0" dirty="0">
                <a:effectLst/>
              </a:rPr>
              <a:t>Project Planning </a:t>
            </a:r>
            <a:r>
              <a:rPr lang="en-US" sz="2600" b="0" i="0" dirty="0">
                <a:effectLst/>
              </a:rPr>
              <a:t>is all about choosing and designing effective policies and methodologies to attain Project Objectives.</a:t>
            </a:r>
          </a:p>
          <a:p>
            <a:pPr algn="just"/>
            <a:r>
              <a:rPr lang="en-US" sz="2600" b="0" i="0" dirty="0">
                <a:effectLst/>
              </a:rPr>
              <a:t>The Project Planning Phase refers to:</a:t>
            </a:r>
          </a:p>
          <a:p>
            <a:pPr algn="just">
              <a:buFont typeface="Arial" panose="020B0604020202020204" pitchFamily="34" charset="0"/>
              <a:buChar char="•"/>
            </a:pPr>
            <a:r>
              <a:rPr lang="en-US" sz="2600" b="0" i="0" dirty="0">
                <a:effectLst/>
              </a:rPr>
              <a:t>Developing a Project to make it ready for Investment.</a:t>
            </a:r>
          </a:p>
          <a:p>
            <a:pPr algn="just">
              <a:buFont typeface="Arial" panose="020B0604020202020204" pitchFamily="34" charset="0"/>
              <a:buChar char="•"/>
            </a:pPr>
            <a:r>
              <a:rPr lang="en-US" sz="2600" b="0" i="0" dirty="0">
                <a:effectLst/>
              </a:rPr>
              <a:t>Determines the jobs/tasks required to attain Project Objectives.</a:t>
            </a:r>
          </a:p>
          <a:p>
            <a:pPr marL="0" indent="0" algn="just" rtl="1">
              <a:buNone/>
            </a:pPr>
            <a:endParaRPr lang="en-US" sz="2600" b="0" i="0" dirty="0">
              <a:effectLst/>
            </a:endParaRPr>
          </a:p>
          <a:p>
            <a:pPr marL="0" indent="0">
              <a:buNone/>
            </a:pPr>
            <a:endParaRPr lang="fr-FR" dirty="0"/>
          </a:p>
        </p:txBody>
      </p:sp>
      <p:sp>
        <p:nvSpPr>
          <p:cNvPr id="4" name="Titre 1">
            <a:extLst>
              <a:ext uri="{FF2B5EF4-FFF2-40B4-BE49-F238E27FC236}">
                <a16:creationId xmlns:a16="http://schemas.microsoft.com/office/drawing/2014/main" id="{95DDEEC1-F93E-4A21-9ECB-EED72717A143}"/>
              </a:ext>
            </a:extLst>
          </p:cNvPr>
          <p:cNvSpPr>
            <a:spLocks noGrp="1"/>
          </p:cNvSpPr>
          <p:nvPr>
            <p:ph type="title"/>
          </p:nvPr>
        </p:nvSpPr>
        <p:spPr>
          <a:xfrm>
            <a:off x="2447636" y="365126"/>
            <a:ext cx="7241309" cy="835602"/>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
        <p:nvSpPr>
          <p:cNvPr id="5" name="TextBox 15">
            <a:extLst>
              <a:ext uri="{FF2B5EF4-FFF2-40B4-BE49-F238E27FC236}">
                <a16:creationId xmlns:a16="http://schemas.microsoft.com/office/drawing/2014/main" id="{B7AB3602-7853-4095-8764-DF45C328CF22}"/>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7 </a:t>
            </a:r>
          </a:p>
        </p:txBody>
      </p:sp>
    </p:spTree>
    <p:extLst>
      <p:ext uri="{BB962C8B-B14F-4D97-AF65-F5344CB8AC3E}">
        <p14:creationId xmlns:p14="http://schemas.microsoft.com/office/powerpoint/2010/main" val="2755481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390D9F0-C5CA-43BE-8214-009CCD98B6EF}"/>
              </a:ext>
            </a:extLst>
          </p:cNvPr>
          <p:cNvSpPr>
            <a:spLocks noGrp="1"/>
          </p:cNvSpPr>
          <p:nvPr>
            <p:ph idx="1"/>
          </p:nvPr>
        </p:nvSpPr>
        <p:spPr>
          <a:xfrm>
            <a:off x="158262" y="1825625"/>
            <a:ext cx="10269415" cy="4667250"/>
          </a:xfrm>
        </p:spPr>
        <p:txBody>
          <a:bodyPr>
            <a:normAutofit fontScale="92500"/>
          </a:bodyPr>
          <a:lstStyle/>
          <a:p>
            <a:pPr marL="0" indent="0" algn="just">
              <a:buNone/>
            </a:pPr>
            <a:r>
              <a:rPr lang="en-US" b="0" i="0" dirty="0">
                <a:effectLst/>
              </a:rPr>
              <a:t>	The project planning stages are enlisted below:</a:t>
            </a:r>
          </a:p>
          <a:p>
            <a:pPr algn="just">
              <a:buFont typeface="+mj-lt"/>
              <a:buAutoNum type="arabicPeriod"/>
            </a:pPr>
            <a:r>
              <a:rPr lang="en-US" b="0" i="0" dirty="0">
                <a:effectLst/>
              </a:rPr>
              <a:t>Identifying the key project sponsors and stakeholders, to determine the basis of project scope, budget, and time-frame for project execution.</a:t>
            </a:r>
          </a:p>
          <a:p>
            <a:pPr algn="just">
              <a:buFont typeface="+mj-lt"/>
              <a:buAutoNum type="arabicPeriod"/>
            </a:pPr>
            <a:r>
              <a:rPr lang="en-US" b="0" i="0" dirty="0">
                <a:effectLst/>
              </a:rPr>
              <a:t>Upon enlisting the stake-holder requirements, prioritizing/setting project objectives.</a:t>
            </a:r>
          </a:p>
          <a:p>
            <a:pPr algn="just">
              <a:buFont typeface="+mj-lt"/>
              <a:buAutoNum type="arabicPeriod"/>
            </a:pPr>
            <a:r>
              <a:rPr lang="en-US" b="0" i="0" dirty="0">
                <a:effectLst/>
              </a:rPr>
              <a:t>Identifying the project deliverables required to attain the project objectives.</a:t>
            </a:r>
          </a:p>
          <a:p>
            <a:pPr algn="just">
              <a:buFont typeface="+mj-lt"/>
              <a:buAutoNum type="arabicPeriod"/>
            </a:pPr>
            <a:r>
              <a:rPr lang="en-US" b="0" i="0" dirty="0">
                <a:effectLst/>
              </a:rPr>
              <a:t>Creating the project schedule.</a:t>
            </a:r>
          </a:p>
          <a:p>
            <a:pPr algn="just">
              <a:buFont typeface="+mj-lt"/>
              <a:buAutoNum type="arabicPeriod"/>
            </a:pPr>
            <a:r>
              <a:rPr lang="en-US" b="0" i="0" dirty="0">
                <a:effectLst/>
              </a:rPr>
              <a:t>Identifying the project risks, if any, and develop suitable mitigation plans.</a:t>
            </a:r>
          </a:p>
          <a:p>
            <a:pPr algn="just">
              <a:buFont typeface="+mj-lt"/>
              <a:buAutoNum type="arabicPeriod"/>
            </a:pPr>
            <a:r>
              <a:rPr lang="en-US" b="0" i="0" dirty="0">
                <a:effectLst/>
              </a:rPr>
              <a:t>Communicating and presenting the project plan to stakeholders.</a:t>
            </a:r>
          </a:p>
          <a:p>
            <a:endParaRPr lang="fr-FR" dirty="0"/>
          </a:p>
        </p:txBody>
      </p:sp>
      <p:sp>
        <p:nvSpPr>
          <p:cNvPr id="4" name="TextBox 15">
            <a:extLst>
              <a:ext uri="{FF2B5EF4-FFF2-40B4-BE49-F238E27FC236}">
                <a16:creationId xmlns:a16="http://schemas.microsoft.com/office/drawing/2014/main" id="{9F965224-3DA2-4948-8882-C4A91602EC86}"/>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7 </a:t>
            </a:r>
          </a:p>
        </p:txBody>
      </p:sp>
      <p:sp>
        <p:nvSpPr>
          <p:cNvPr id="5" name="Titre 1">
            <a:extLst>
              <a:ext uri="{FF2B5EF4-FFF2-40B4-BE49-F238E27FC236}">
                <a16:creationId xmlns:a16="http://schemas.microsoft.com/office/drawing/2014/main" id="{FF616A46-A67D-42CA-933F-C7F3C6F8F9C8}"/>
              </a:ext>
            </a:extLst>
          </p:cNvPr>
          <p:cNvSpPr>
            <a:spLocks noGrp="1"/>
          </p:cNvSpPr>
          <p:nvPr>
            <p:ph type="title"/>
          </p:nvPr>
        </p:nvSpPr>
        <p:spPr>
          <a:xfrm>
            <a:off x="2447637" y="365126"/>
            <a:ext cx="7197526" cy="835602"/>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latin typeface="+mn-lt"/>
            </a:endParaRPr>
          </a:p>
        </p:txBody>
      </p:sp>
    </p:spTree>
    <p:extLst>
      <p:ext uri="{BB962C8B-B14F-4D97-AF65-F5344CB8AC3E}">
        <p14:creationId xmlns:p14="http://schemas.microsoft.com/office/powerpoint/2010/main" val="1860994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extLst>
              <p:ext uri="{D42A27DB-BD31-4B8C-83A1-F6EECF244321}">
                <p14:modId xmlns:p14="http://schemas.microsoft.com/office/powerpoint/2010/main" val="150280125"/>
              </p:ext>
            </p:extLst>
          </p:nvPr>
        </p:nvGraphicFramePr>
        <p:xfrm>
          <a:off x="0" y="1724890"/>
          <a:ext cx="10458449" cy="4614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D47FC269-547E-484E-9C62-478A40619AE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7 </a:t>
            </a:r>
          </a:p>
        </p:txBody>
      </p:sp>
    </p:spTree>
    <p:extLst>
      <p:ext uri="{BB962C8B-B14F-4D97-AF65-F5344CB8AC3E}">
        <p14:creationId xmlns:p14="http://schemas.microsoft.com/office/powerpoint/2010/main" val="29693364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5E862C8-8B50-4C52-8247-7845CE5105B8}"/>
              </a:ext>
            </a:extLst>
          </p:cNvPr>
          <p:cNvSpPr>
            <a:spLocks noGrp="1"/>
          </p:cNvSpPr>
          <p:nvPr>
            <p:ph idx="1"/>
          </p:nvPr>
        </p:nvSpPr>
        <p:spPr>
          <a:xfrm>
            <a:off x="152400" y="1825624"/>
            <a:ext cx="10267950" cy="4575175"/>
          </a:xfrm>
        </p:spPr>
        <p:txBody>
          <a:bodyPr/>
          <a:lstStyle/>
          <a:p>
            <a:pPr marL="0" indent="0">
              <a:buNone/>
            </a:pPr>
            <a:r>
              <a:rPr lang="en-US" sz="2600" b="0" i="0" dirty="0">
                <a:effectLst/>
              </a:rPr>
              <a:t>	</a:t>
            </a:r>
            <a:r>
              <a:rPr lang="en-US" sz="2600" b="1" i="0" dirty="0">
                <a:effectLst/>
              </a:rPr>
              <a:t>I-1- What is a Project Schedule?</a:t>
            </a:r>
          </a:p>
          <a:p>
            <a:pPr marL="0" indent="0">
              <a:buNone/>
            </a:pPr>
            <a:endParaRPr lang="en-US" sz="2600" b="1" i="0" dirty="0">
              <a:effectLst/>
            </a:endParaRPr>
          </a:p>
          <a:p>
            <a:r>
              <a:rPr lang="en-US" sz="2600" b="0" i="0" dirty="0">
                <a:effectLst/>
              </a:rPr>
              <a:t>We can’t expect a ragingly successful Project without a great Schedule.</a:t>
            </a:r>
          </a:p>
          <a:p>
            <a:pPr marL="0" indent="0">
              <a:buNone/>
            </a:pPr>
            <a:endParaRPr lang="en-US" sz="2600" b="0" i="0" dirty="0">
              <a:effectLst/>
            </a:endParaRPr>
          </a:p>
          <a:p>
            <a:r>
              <a:rPr lang="en-US" sz="2600" b="0" i="0" dirty="0">
                <a:effectLst/>
              </a:rPr>
              <a:t>A list of required tasks along with the time and the Resources needed will help you arrive at your destination as planned.</a:t>
            </a:r>
            <a:br>
              <a:rPr lang="en-US" sz="2600" b="0" i="0" dirty="0">
                <a:effectLst/>
              </a:rPr>
            </a:br>
            <a:endParaRPr lang="en-US" sz="2600" b="0" i="0" dirty="0">
              <a:effectLst/>
            </a:endParaRPr>
          </a:p>
          <a:p>
            <a:r>
              <a:rPr lang="en-US" sz="2600" b="0" i="0" dirty="0">
                <a:effectLst/>
              </a:rPr>
              <a:t>Project Scheduling is an important skill for any Project Manager, even if you think it’s a really simple Project. </a:t>
            </a:r>
          </a:p>
          <a:p>
            <a:pPr marL="0" indent="0">
              <a:buNone/>
            </a:pPr>
            <a:endParaRPr lang="fr-FR" dirty="0"/>
          </a:p>
        </p:txBody>
      </p:sp>
      <p:sp>
        <p:nvSpPr>
          <p:cNvPr id="4" name="Titre 1">
            <a:extLst>
              <a:ext uri="{FF2B5EF4-FFF2-40B4-BE49-F238E27FC236}">
                <a16:creationId xmlns:a16="http://schemas.microsoft.com/office/drawing/2014/main" id="{0882F830-9BBC-42F2-954C-C92D9E89E0C4}"/>
              </a:ext>
            </a:extLst>
          </p:cNvPr>
          <p:cNvSpPr>
            <a:spLocks noGrp="1"/>
          </p:cNvSpPr>
          <p:nvPr>
            <p:ph type="title"/>
          </p:nvPr>
        </p:nvSpPr>
        <p:spPr>
          <a:xfrm>
            <a:off x="2438400" y="365126"/>
            <a:ext cx="7191375" cy="93980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965522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4518113-8E4E-4DFF-808A-8A7C6866A900}"/>
              </a:ext>
            </a:extLst>
          </p:cNvPr>
          <p:cNvSpPr>
            <a:spLocks noGrp="1"/>
          </p:cNvSpPr>
          <p:nvPr>
            <p:ph idx="1"/>
          </p:nvPr>
        </p:nvSpPr>
        <p:spPr>
          <a:xfrm>
            <a:off x="142876" y="1825624"/>
            <a:ext cx="10210800" cy="4537075"/>
          </a:xfrm>
        </p:spPr>
        <p:txBody>
          <a:bodyPr>
            <a:normAutofit/>
          </a:bodyPr>
          <a:lstStyle/>
          <a:p>
            <a:r>
              <a:rPr lang="en-US" sz="2600" b="0" i="0" dirty="0">
                <a:effectLst/>
              </a:rPr>
              <a:t>A Project Schedule is a timetable that shows the start and end date of all project tasks, how the tasks relate to each other and usually which team members or other resources are responsible for delivery.</a:t>
            </a:r>
          </a:p>
          <a:p>
            <a:r>
              <a:rPr lang="en-US" sz="2600" b="0" i="0" dirty="0">
                <a:effectLst/>
              </a:rPr>
              <a:t>It is a dynamic document that is created during initial the Planning stage. The approved Project Schedule acts as a baseline to work to, but it is maintained and updated throughout the Project as things change.</a:t>
            </a:r>
          </a:p>
          <a:p>
            <a:pPr marL="0" indent="0">
              <a:buNone/>
            </a:pPr>
            <a:endParaRPr lang="en-US" sz="2600" b="0" i="0" dirty="0">
              <a:effectLst/>
            </a:endParaRPr>
          </a:p>
          <a:p>
            <a:r>
              <a:rPr lang="en-US" sz="2600" dirty="0"/>
              <a:t>W</a:t>
            </a:r>
            <a:r>
              <a:rPr lang="en-US" sz="2600" b="0" i="0" dirty="0">
                <a:effectLst/>
              </a:rPr>
              <a:t>hile schedules are often thought of as planning and control tools, they are also critical </a:t>
            </a:r>
            <a:r>
              <a:rPr lang="en-US" sz="2600" b="0" i="0" dirty="0">
                <a:solidFill>
                  <a:srgbClr val="0070C0"/>
                </a:solidFill>
                <a:effectLst/>
              </a:rPr>
              <a:t>communication tools for Team members and Stakeholders. </a:t>
            </a:r>
            <a:endParaRPr lang="fr-FR" sz="2600" dirty="0">
              <a:solidFill>
                <a:srgbClr val="0070C0"/>
              </a:solidFill>
            </a:endParaRPr>
          </a:p>
        </p:txBody>
      </p:sp>
      <p:sp>
        <p:nvSpPr>
          <p:cNvPr id="8" name="Titre 1">
            <a:extLst>
              <a:ext uri="{FF2B5EF4-FFF2-40B4-BE49-F238E27FC236}">
                <a16:creationId xmlns:a16="http://schemas.microsoft.com/office/drawing/2014/main" id="{86E0BA41-C201-4F9A-9FA8-0FC671CD0B39}"/>
              </a:ext>
            </a:extLst>
          </p:cNvPr>
          <p:cNvSpPr>
            <a:spLocks noGrp="1"/>
          </p:cNvSpPr>
          <p:nvPr>
            <p:ph type="title"/>
          </p:nvPr>
        </p:nvSpPr>
        <p:spPr>
          <a:xfrm>
            <a:off x="2438400" y="365125"/>
            <a:ext cx="7200900" cy="96837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9" name="Image 8" descr="Project Planning and Scheduling | Different Benefits and Stages">
            <a:extLst>
              <a:ext uri="{FF2B5EF4-FFF2-40B4-BE49-F238E27FC236}">
                <a16:creationId xmlns:a16="http://schemas.microsoft.com/office/drawing/2014/main" id="{4D21A828-5393-45B2-8424-BDB8929889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23280366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A7A350C-3DAA-4932-A988-07238FF806C3}"/>
              </a:ext>
            </a:extLst>
          </p:cNvPr>
          <p:cNvSpPr>
            <a:spLocks noGrp="1"/>
          </p:cNvSpPr>
          <p:nvPr>
            <p:ph idx="1"/>
          </p:nvPr>
        </p:nvSpPr>
        <p:spPr>
          <a:xfrm>
            <a:off x="120074" y="1825625"/>
            <a:ext cx="10280072" cy="4351338"/>
          </a:xfrm>
        </p:spPr>
        <p:txBody>
          <a:bodyPr/>
          <a:lstStyle/>
          <a:p>
            <a:pPr marL="0" indent="0" algn="l">
              <a:buNone/>
            </a:pPr>
            <a:r>
              <a:rPr lang="en-US" sz="2600" b="1" i="0" dirty="0">
                <a:effectLst/>
              </a:rPr>
              <a:t>	The project schedule:</a:t>
            </a:r>
            <a:endParaRPr lang="en-US" sz="2600" b="0" i="0" dirty="0">
              <a:effectLst/>
            </a:endParaRPr>
          </a:p>
          <a:p>
            <a:pPr algn="l">
              <a:buFont typeface="Arial" panose="020B0604020202020204" pitchFamily="34" charset="0"/>
              <a:buChar char="•"/>
            </a:pPr>
            <a:r>
              <a:rPr lang="en-US" sz="2600" b="0" i="0" dirty="0">
                <a:effectLst/>
              </a:rPr>
              <a:t>outlines the time needed for the required tasks</a:t>
            </a:r>
          </a:p>
          <a:p>
            <a:pPr algn="l">
              <a:buFont typeface="Arial" panose="020B0604020202020204" pitchFamily="34" charset="0"/>
              <a:buChar char="•"/>
            </a:pPr>
            <a:r>
              <a:rPr lang="en-US" sz="2600" b="0" i="0" dirty="0">
                <a:effectLst/>
              </a:rPr>
              <a:t>establishes milestones to be met to complete the project on time</a:t>
            </a:r>
          </a:p>
          <a:p>
            <a:pPr algn="l">
              <a:buFont typeface="Arial" panose="020B0604020202020204" pitchFamily="34" charset="0"/>
              <a:buChar char="•"/>
            </a:pPr>
            <a:r>
              <a:rPr lang="en-US" sz="2600" b="0" i="0" dirty="0">
                <a:effectLst/>
              </a:rPr>
              <a:t>allocates resources across tasks</a:t>
            </a:r>
          </a:p>
          <a:p>
            <a:pPr algn="l">
              <a:buFont typeface="Arial" panose="020B0604020202020204" pitchFamily="34" charset="0"/>
              <a:buChar char="•"/>
            </a:pPr>
            <a:r>
              <a:rPr lang="en-US" sz="2600" b="0" i="0" dirty="0">
                <a:effectLst/>
              </a:rPr>
              <a:t>can be presented in various forms to suit different stakeholders</a:t>
            </a:r>
          </a:p>
          <a:p>
            <a:pPr marL="0" indent="0">
              <a:buNone/>
            </a:pPr>
            <a:endParaRPr lang="fr-FR" dirty="0"/>
          </a:p>
        </p:txBody>
      </p:sp>
      <p:sp>
        <p:nvSpPr>
          <p:cNvPr id="7" name="Titre 1">
            <a:extLst>
              <a:ext uri="{FF2B5EF4-FFF2-40B4-BE49-F238E27FC236}">
                <a16:creationId xmlns:a16="http://schemas.microsoft.com/office/drawing/2014/main" id="{B8099AB9-6B23-409B-B348-AE57ADD039DC}"/>
              </a:ext>
            </a:extLst>
          </p:cNvPr>
          <p:cNvSpPr>
            <a:spLocks noGrp="1"/>
          </p:cNvSpPr>
          <p:nvPr>
            <p:ph type="title"/>
          </p:nvPr>
        </p:nvSpPr>
        <p:spPr>
          <a:xfrm>
            <a:off x="2419350" y="365125"/>
            <a:ext cx="7258050" cy="93027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8" name="Image 7" descr="Project Planning and Scheduling | Different Benefits and Stages">
            <a:extLst>
              <a:ext uri="{FF2B5EF4-FFF2-40B4-BE49-F238E27FC236}">
                <a16:creationId xmlns:a16="http://schemas.microsoft.com/office/drawing/2014/main" id="{58C89337-985F-43D2-99BF-6A8556F8B4B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898678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9B43D301-24A2-4C09-AC68-D52898615E49}"/>
              </a:ext>
            </a:extLst>
          </p:cNvPr>
          <p:cNvPicPr>
            <a:picLocks noGrp="1" noChangeAspect="1"/>
          </p:cNvPicPr>
          <p:nvPr>
            <p:ph idx="1"/>
          </p:nvPr>
        </p:nvPicPr>
        <p:blipFill>
          <a:blip r:embed="rId2"/>
          <a:stretch>
            <a:fillRect/>
          </a:stretch>
        </p:blipFill>
        <p:spPr>
          <a:xfrm>
            <a:off x="142875" y="3323335"/>
            <a:ext cx="10344150" cy="3169539"/>
          </a:xfrm>
        </p:spPr>
      </p:pic>
      <p:sp>
        <p:nvSpPr>
          <p:cNvPr id="7" name="ZoneTexte 6">
            <a:extLst>
              <a:ext uri="{FF2B5EF4-FFF2-40B4-BE49-F238E27FC236}">
                <a16:creationId xmlns:a16="http://schemas.microsoft.com/office/drawing/2014/main" id="{1192FDFE-4C6B-4456-A39E-09D114891937}"/>
              </a:ext>
            </a:extLst>
          </p:cNvPr>
          <p:cNvSpPr txBox="1"/>
          <p:nvPr/>
        </p:nvSpPr>
        <p:spPr>
          <a:xfrm>
            <a:off x="142875" y="1524000"/>
            <a:ext cx="10344150" cy="1692771"/>
          </a:xfrm>
          <a:prstGeom prst="rect">
            <a:avLst/>
          </a:prstGeom>
          <a:noFill/>
        </p:spPr>
        <p:txBody>
          <a:bodyPr wrap="square">
            <a:spAutoFit/>
          </a:bodyPr>
          <a:lstStyle/>
          <a:p>
            <a:pPr marL="0" indent="0" algn="l">
              <a:buNone/>
            </a:pPr>
            <a:r>
              <a:rPr lang="en-US" sz="2600" b="1" i="0" dirty="0">
                <a:effectLst/>
              </a:rPr>
              <a:t>	I-2- The 3 main types of Project Schedule</a:t>
            </a:r>
          </a:p>
          <a:p>
            <a:pPr marL="457200" indent="-457200" algn="just">
              <a:buFont typeface="Arial" panose="020B0604020202020204" pitchFamily="34" charset="0"/>
              <a:buChar char="•"/>
            </a:pPr>
            <a:r>
              <a:rPr lang="en-US" sz="2600" b="0" i="0" dirty="0">
                <a:effectLst/>
              </a:rPr>
              <a:t>There are many ways that the Project Schedule can be displayed to meet the needs of the target audience using it. </a:t>
            </a:r>
          </a:p>
          <a:p>
            <a:pPr marL="457200" indent="-457200" algn="just">
              <a:buFont typeface="Arial" panose="020B0604020202020204" pitchFamily="34" charset="0"/>
              <a:buChar char="•"/>
            </a:pPr>
            <a:r>
              <a:rPr lang="en-US" sz="2600" b="0" i="0" dirty="0">
                <a:effectLst/>
              </a:rPr>
              <a:t>Three commonly used schedule formats are the:</a:t>
            </a:r>
          </a:p>
        </p:txBody>
      </p:sp>
      <p:sp>
        <p:nvSpPr>
          <p:cNvPr id="8" name="Titre 1">
            <a:extLst>
              <a:ext uri="{FF2B5EF4-FFF2-40B4-BE49-F238E27FC236}">
                <a16:creationId xmlns:a16="http://schemas.microsoft.com/office/drawing/2014/main" id="{CD73BF5E-089F-440C-B87C-FBC9F4BB2A50}"/>
              </a:ext>
            </a:extLst>
          </p:cNvPr>
          <p:cNvSpPr>
            <a:spLocks noGrp="1"/>
          </p:cNvSpPr>
          <p:nvPr>
            <p:ph type="title"/>
          </p:nvPr>
        </p:nvSpPr>
        <p:spPr>
          <a:xfrm>
            <a:off x="2438400" y="495299"/>
            <a:ext cx="7239000" cy="819151"/>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9" name="Image 8" descr="Project Planning and Scheduling | Different Benefits and Stages">
            <a:extLst>
              <a:ext uri="{FF2B5EF4-FFF2-40B4-BE49-F238E27FC236}">
                <a16:creationId xmlns:a16="http://schemas.microsoft.com/office/drawing/2014/main" id="{8F324A5A-AE17-4B33-A81E-646CA529907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40601810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F31107B-C0E9-47FA-B4DC-6D4E1AB9A24F}"/>
              </a:ext>
            </a:extLst>
          </p:cNvPr>
          <p:cNvSpPr>
            <a:spLocks noGrp="1"/>
          </p:cNvSpPr>
          <p:nvPr>
            <p:ph idx="1"/>
          </p:nvPr>
        </p:nvSpPr>
        <p:spPr>
          <a:xfrm>
            <a:off x="123826" y="1825625"/>
            <a:ext cx="10363200" cy="4351338"/>
          </a:xfrm>
        </p:spPr>
        <p:txBody>
          <a:bodyPr/>
          <a:lstStyle/>
          <a:p>
            <a:pPr marL="0" indent="0" algn="just">
              <a:buNone/>
            </a:pPr>
            <a:r>
              <a:rPr lang="en-US" sz="2600" b="1" i="0" dirty="0">
                <a:effectLst/>
              </a:rPr>
              <a:t>	I-3- The benefits of effective Project Scheduling</a:t>
            </a:r>
          </a:p>
          <a:p>
            <a:pPr algn="just"/>
            <a:r>
              <a:rPr lang="en-US" sz="2600" b="0" i="0" dirty="0">
                <a:effectLst/>
              </a:rPr>
              <a:t>The </a:t>
            </a:r>
            <a:r>
              <a:rPr lang="en-US" sz="2600" b="1" i="0" dirty="0">
                <a:effectLst/>
              </a:rPr>
              <a:t>Project Schedule </a:t>
            </a:r>
            <a:r>
              <a:rPr lang="en-US" sz="2600" b="0" i="0" dirty="0">
                <a:effectLst/>
              </a:rPr>
              <a:t>guides the Project Team as they deliver the Project.</a:t>
            </a:r>
          </a:p>
          <a:p>
            <a:pPr algn="just"/>
            <a:r>
              <a:rPr lang="en-US" sz="2600" b="0" i="0" dirty="0">
                <a:effectLst/>
              </a:rPr>
              <a:t>It communicates progress to the Team, Management, and other Stakeholders. </a:t>
            </a:r>
          </a:p>
          <a:p>
            <a:pPr algn="just"/>
            <a:r>
              <a:rPr lang="en-US" sz="2600" b="0" i="0" dirty="0">
                <a:effectLst/>
              </a:rPr>
              <a:t>Done well, it makes the entire Project run more smoothly and helps you finish up on time and on budget. </a:t>
            </a:r>
            <a:endParaRPr lang="fr-FR" dirty="0"/>
          </a:p>
        </p:txBody>
      </p:sp>
      <p:sp>
        <p:nvSpPr>
          <p:cNvPr id="7" name="Titre 1">
            <a:extLst>
              <a:ext uri="{FF2B5EF4-FFF2-40B4-BE49-F238E27FC236}">
                <a16:creationId xmlns:a16="http://schemas.microsoft.com/office/drawing/2014/main" id="{50A227DD-2C2A-4655-800A-00BAAEF66F53}"/>
              </a:ext>
            </a:extLst>
          </p:cNvPr>
          <p:cNvSpPr>
            <a:spLocks noGrp="1"/>
          </p:cNvSpPr>
          <p:nvPr>
            <p:ph type="title"/>
          </p:nvPr>
        </p:nvSpPr>
        <p:spPr>
          <a:xfrm>
            <a:off x="2409824" y="365125"/>
            <a:ext cx="7277101" cy="87312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8" name="Image 7" descr="Project Planning and Scheduling | Different Benefits and Stages">
            <a:extLst>
              <a:ext uri="{FF2B5EF4-FFF2-40B4-BE49-F238E27FC236}">
                <a16:creationId xmlns:a16="http://schemas.microsoft.com/office/drawing/2014/main" id="{70E81F15-2EDE-48F5-90FB-6645D8E4B6E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1591555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43DC523-0583-4F8F-A3A4-F8C7728B103C}"/>
              </a:ext>
            </a:extLst>
          </p:cNvPr>
          <p:cNvSpPr>
            <a:spLocks noGrp="1"/>
          </p:cNvSpPr>
          <p:nvPr>
            <p:ph idx="1"/>
          </p:nvPr>
        </p:nvSpPr>
        <p:spPr>
          <a:xfrm>
            <a:off x="142876" y="1647824"/>
            <a:ext cx="10306050" cy="4752975"/>
          </a:xfrm>
        </p:spPr>
        <p:txBody>
          <a:bodyPr>
            <a:normAutofit lnSpcReduction="10000"/>
          </a:bodyPr>
          <a:lstStyle/>
          <a:p>
            <a:r>
              <a:rPr lang="en-US" b="1" i="0" dirty="0">
                <a:effectLst/>
              </a:rPr>
              <a:t>The Project Schedule:</a:t>
            </a:r>
            <a:endParaRPr lang="en-US" b="0" i="0" dirty="0">
              <a:effectLst/>
            </a:endParaRPr>
          </a:p>
          <a:p>
            <a:pPr algn="l">
              <a:buFont typeface="Arial" panose="020B0604020202020204" pitchFamily="34" charset="0"/>
              <a:buChar char="•"/>
            </a:pPr>
            <a:r>
              <a:rPr lang="en-US" b="0" i="0" dirty="0">
                <a:effectLst/>
              </a:rPr>
              <a:t>Contributes heavily to Project Success.</a:t>
            </a:r>
          </a:p>
          <a:p>
            <a:pPr algn="l">
              <a:buFont typeface="Arial" panose="020B0604020202020204" pitchFamily="34" charset="0"/>
              <a:buChar char="•"/>
            </a:pPr>
            <a:r>
              <a:rPr lang="en-US" b="0" i="0" dirty="0">
                <a:effectLst/>
              </a:rPr>
              <a:t>Provides a clear roadmap to everyone at the beginning of the Project.</a:t>
            </a:r>
          </a:p>
          <a:p>
            <a:pPr algn="l">
              <a:buFont typeface="Arial" panose="020B0604020202020204" pitchFamily="34" charset="0"/>
              <a:buChar char="•"/>
            </a:pPr>
            <a:r>
              <a:rPr lang="en-US" b="0" i="0" dirty="0">
                <a:effectLst/>
              </a:rPr>
              <a:t>Manages Stakeholder expectations.</a:t>
            </a:r>
          </a:p>
          <a:p>
            <a:pPr algn="l">
              <a:buFont typeface="Arial" panose="020B0604020202020204" pitchFamily="34" charset="0"/>
              <a:buChar char="•"/>
            </a:pPr>
            <a:r>
              <a:rPr lang="en-US" b="0" i="0" dirty="0">
                <a:effectLst/>
              </a:rPr>
              <a:t>Monitors and communicates Project Progress.</a:t>
            </a:r>
          </a:p>
          <a:p>
            <a:pPr algn="l">
              <a:buFont typeface="Arial" panose="020B0604020202020204" pitchFamily="34" charset="0"/>
              <a:buChar char="•"/>
            </a:pPr>
            <a:r>
              <a:rPr lang="en-US" b="0" i="0" dirty="0">
                <a:effectLst/>
              </a:rPr>
              <a:t>Ensures buy-in and accountability for Tasks and Deadlines.</a:t>
            </a:r>
          </a:p>
          <a:p>
            <a:pPr algn="l">
              <a:buFont typeface="Arial" panose="020B0604020202020204" pitchFamily="34" charset="0"/>
              <a:buChar char="•"/>
            </a:pPr>
            <a:r>
              <a:rPr lang="en-US" b="0" i="0" dirty="0">
                <a:effectLst/>
              </a:rPr>
              <a:t>Lets the Team know which Tasks rely on others.</a:t>
            </a:r>
          </a:p>
          <a:p>
            <a:pPr algn="l">
              <a:buFont typeface="Arial" panose="020B0604020202020204" pitchFamily="34" charset="0"/>
              <a:buChar char="•"/>
            </a:pPr>
            <a:r>
              <a:rPr lang="en-US" b="0" i="0" dirty="0">
                <a:effectLst/>
              </a:rPr>
              <a:t>Serves as an early warning system for potential Project issues.</a:t>
            </a:r>
          </a:p>
          <a:p>
            <a:pPr algn="l">
              <a:buFont typeface="Arial" panose="020B0604020202020204" pitchFamily="34" charset="0"/>
              <a:buChar char="•"/>
            </a:pPr>
            <a:r>
              <a:rPr lang="en-US" b="0" i="0" dirty="0">
                <a:effectLst/>
              </a:rPr>
              <a:t>Reserves your Resources for when you need them.</a:t>
            </a:r>
          </a:p>
          <a:p>
            <a:pPr algn="l"/>
            <a:endParaRPr lang="en-US" b="0" i="0" dirty="0">
              <a:solidFill>
                <a:srgbClr val="666666"/>
              </a:solidFill>
              <a:effectLst/>
              <a:latin typeface="korolevmedium"/>
            </a:endParaRPr>
          </a:p>
          <a:p>
            <a:pPr marL="0" indent="0">
              <a:buNone/>
            </a:pPr>
            <a:endParaRPr lang="fr-FR" dirty="0"/>
          </a:p>
        </p:txBody>
      </p:sp>
      <p:sp>
        <p:nvSpPr>
          <p:cNvPr id="11" name="Titre 1">
            <a:extLst>
              <a:ext uri="{FF2B5EF4-FFF2-40B4-BE49-F238E27FC236}">
                <a16:creationId xmlns:a16="http://schemas.microsoft.com/office/drawing/2014/main" id="{7B67F515-C52D-4F4B-8178-D51F6BEDA29F}"/>
              </a:ext>
            </a:extLst>
          </p:cNvPr>
          <p:cNvSpPr>
            <a:spLocks noGrp="1"/>
          </p:cNvSpPr>
          <p:nvPr>
            <p:ph type="title"/>
          </p:nvPr>
        </p:nvSpPr>
        <p:spPr>
          <a:xfrm>
            <a:off x="2381250" y="365125"/>
            <a:ext cx="7277100" cy="91122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2" name="Image 11" descr="Project Planning and Scheduling | Different Benefits and Stages">
            <a:extLst>
              <a:ext uri="{FF2B5EF4-FFF2-40B4-BE49-F238E27FC236}">
                <a16:creationId xmlns:a16="http://schemas.microsoft.com/office/drawing/2014/main" id="{D9D4FFB5-DD6B-48F1-A3EE-F3EB0B647B1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34204738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C610202-CE65-4530-9FD6-099FB657708C}"/>
              </a:ext>
            </a:extLst>
          </p:cNvPr>
          <p:cNvSpPr>
            <a:spLocks noGrp="1"/>
          </p:cNvSpPr>
          <p:nvPr>
            <p:ph idx="1"/>
          </p:nvPr>
        </p:nvSpPr>
        <p:spPr>
          <a:xfrm>
            <a:off x="114300" y="1825625"/>
            <a:ext cx="10201275" cy="4351338"/>
          </a:xfrm>
        </p:spPr>
        <p:txBody>
          <a:bodyPr>
            <a:normAutofit fontScale="47500" lnSpcReduction="20000"/>
          </a:bodyPr>
          <a:lstStyle/>
          <a:p>
            <a:pPr marL="0" indent="0" algn="l">
              <a:buNone/>
            </a:pPr>
            <a:r>
              <a:rPr lang="en-US" b="1" i="0" dirty="0">
                <a:solidFill>
                  <a:srgbClr val="000080"/>
                </a:solidFill>
                <a:effectLst/>
              </a:rPr>
              <a:t>	</a:t>
            </a:r>
            <a:r>
              <a:rPr lang="en-US" sz="4200" b="1" i="0" dirty="0">
                <a:effectLst/>
              </a:rPr>
              <a:t>I-4 -Project scheduling tools and techniques</a:t>
            </a:r>
          </a:p>
          <a:p>
            <a:pPr marL="0" indent="0" algn="l">
              <a:buNone/>
            </a:pPr>
            <a:endParaRPr lang="en-US" sz="4200" b="1" i="0" dirty="0">
              <a:effectLst/>
            </a:endParaRPr>
          </a:p>
          <a:p>
            <a:pPr algn="l"/>
            <a:r>
              <a:rPr lang="en-US" sz="4700" b="0" i="0" dirty="0">
                <a:effectLst/>
              </a:rPr>
              <a:t>Project Managers use </a:t>
            </a:r>
            <a:r>
              <a:rPr lang="en-US" sz="4700" b="1" i="0" dirty="0">
                <a:effectLst/>
              </a:rPr>
              <a:t>a range of tools and techniques </a:t>
            </a:r>
            <a:r>
              <a:rPr lang="en-US" sz="4700" b="0" i="0" dirty="0">
                <a:effectLst/>
              </a:rPr>
              <a:t>to </a:t>
            </a:r>
            <a:r>
              <a:rPr lang="en-US" sz="4700" b="1" i="0" dirty="0">
                <a:effectLst/>
              </a:rPr>
              <a:t>create</a:t>
            </a:r>
            <a:r>
              <a:rPr lang="en-US" sz="4700" b="0" i="0" dirty="0">
                <a:effectLst/>
              </a:rPr>
              <a:t>, </a:t>
            </a:r>
            <a:r>
              <a:rPr lang="en-US" sz="4700" b="1" i="0" dirty="0">
                <a:effectLst/>
              </a:rPr>
              <a:t>track</a:t>
            </a:r>
            <a:r>
              <a:rPr lang="en-US" sz="4700" b="0" i="0" dirty="0">
                <a:effectLst/>
              </a:rPr>
              <a:t> and </a:t>
            </a:r>
            <a:r>
              <a:rPr lang="en-US" sz="4700" b="1" i="0" dirty="0">
                <a:effectLst/>
              </a:rPr>
              <a:t>control</a:t>
            </a:r>
            <a:r>
              <a:rPr lang="en-US" sz="4700" b="0" i="0" dirty="0">
                <a:effectLst/>
              </a:rPr>
              <a:t> their </a:t>
            </a:r>
            <a:r>
              <a:rPr lang="en-US" sz="4700" b="1" i="0" dirty="0">
                <a:effectLst/>
              </a:rPr>
              <a:t>Project Schedules</a:t>
            </a:r>
            <a:r>
              <a:rPr lang="en-US" sz="4700" b="0" i="0" dirty="0">
                <a:effectLst/>
              </a:rPr>
              <a:t>. </a:t>
            </a:r>
          </a:p>
          <a:p>
            <a:pPr marL="0" indent="0" algn="l">
              <a:buNone/>
            </a:pPr>
            <a:endParaRPr lang="en-US" sz="4700" b="0" i="0" dirty="0">
              <a:effectLst/>
            </a:endParaRPr>
          </a:p>
          <a:p>
            <a:pPr algn="r"/>
            <a:r>
              <a:rPr lang="en-US" sz="4700" b="0" i="0" dirty="0">
                <a:effectLst/>
              </a:rPr>
              <a:t>These days, the </a:t>
            </a:r>
            <a:r>
              <a:rPr lang="en-US" sz="4700" b="1" i="0" dirty="0">
                <a:effectLst/>
              </a:rPr>
              <a:t>tools</a:t>
            </a:r>
            <a:r>
              <a:rPr lang="en-US" sz="4700" b="0" i="0" dirty="0">
                <a:effectLst/>
              </a:rPr>
              <a:t> are almost always </a:t>
            </a:r>
            <a:r>
              <a:rPr lang="en-US" sz="4700" b="1" i="0" dirty="0">
                <a:effectLst/>
              </a:rPr>
              <a:t>digital</a:t>
            </a:r>
            <a:r>
              <a:rPr lang="en-US" sz="4700" b="0" i="0" dirty="0">
                <a:effectLst/>
              </a:rPr>
              <a:t>. </a:t>
            </a:r>
          </a:p>
          <a:p>
            <a:pPr algn="l"/>
            <a:endParaRPr lang="en-US" sz="4700" b="0" i="0" dirty="0">
              <a:effectLst/>
            </a:endParaRPr>
          </a:p>
          <a:p>
            <a:pPr algn="r"/>
            <a:r>
              <a:rPr lang="en-US" sz="4700" b="0" i="0" dirty="0">
                <a:effectLst/>
              </a:rPr>
              <a:t>Here’s a brief description of some of the most </a:t>
            </a:r>
          </a:p>
          <a:p>
            <a:pPr marL="0" indent="0" algn="r">
              <a:buNone/>
            </a:pPr>
            <a:r>
              <a:rPr lang="en-US" sz="4700" b="0" i="0" dirty="0">
                <a:effectLst/>
              </a:rPr>
              <a:t>common tools and techniques:</a:t>
            </a:r>
            <a:br>
              <a:rPr lang="en-US" sz="4700" b="0" i="0" dirty="0">
                <a:solidFill>
                  <a:srgbClr val="666666"/>
                </a:solidFill>
                <a:effectLst/>
              </a:rPr>
            </a:br>
            <a:br>
              <a:rPr lang="en-US" sz="4700" b="0" i="0" dirty="0">
                <a:solidFill>
                  <a:srgbClr val="666666"/>
                </a:solidFill>
                <a:effectLst/>
              </a:rPr>
            </a:br>
            <a:br>
              <a:rPr lang="en-US" sz="3700" b="0" i="0" dirty="0">
                <a:solidFill>
                  <a:srgbClr val="666666"/>
                </a:solidFill>
                <a:effectLst/>
              </a:rPr>
            </a:br>
            <a:br>
              <a:rPr lang="en-US" sz="3100" b="0" i="0" dirty="0">
                <a:solidFill>
                  <a:srgbClr val="666666"/>
                </a:solidFill>
                <a:effectLst/>
              </a:rPr>
            </a:br>
            <a:br>
              <a:rPr lang="en-US" sz="3100" b="0" i="0" dirty="0">
                <a:solidFill>
                  <a:srgbClr val="666666"/>
                </a:solidFill>
                <a:effectLst/>
              </a:rPr>
            </a:br>
            <a:endParaRPr lang="en-US" sz="3100" b="0" i="0" dirty="0">
              <a:solidFill>
                <a:srgbClr val="666666"/>
              </a:solidFill>
              <a:effectLst/>
            </a:endParaRPr>
          </a:p>
          <a:p>
            <a:pPr marL="0" indent="0">
              <a:buNone/>
            </a:pPr>
            <a:endParaRPr lang="fr-FR" dirty="0"/>
          </a:p>
        </p:txBody>
      </p:sp>
      <p:sp>
        <p:nvSpPr>
          <p:cNvPr id="7" name="Titre 1">
            <a:extLst>
              <a:ext uri="{FF2B5EF4-FFF2-40B4-BE49-F238E27FC236}">
                <a16:creationId xmlns:a16="http://schemas.microsoft.com/office/drawing/2014/main" id="{647AFBF2-7E4D-4232-8E6F-2C6C13E4F0CD}"/>
              </a:ext>
            </a:extLst>
          </p:cNvPr>
          <p:cNvSpPr>
            <a:spLocks noGrp="1"/>
          </p:cNvSpPr>
          <p:nvPr>
            <p:ph type="title"/>
          </p:nvPr>
        </p:nvSpPr>
        <p:spPr>
          <a:xfrm>
            <a:off x="2486025" y="365126"/>
            <a:ext cx="7191376" cy="97790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9" name="Image 8">
            <a:extLst>
              <a:ext uri="{FF2B5EF4-FFF2-40B4-BE49-F238E27FC236}">
                <a16:creationId xmlns:a16="http://schemas.microsoft.com/office/drawing/2014/main" id="{19093AC8-BC32-4246-ADAB-BCB67E1E6D4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464" y="3121890"/>
            <a:ext cx="4636654" cy="3736110"/>
          </a:xfrm>
          <a:prstGeom prst="rect">
            <a:avLst/>
          </a:prstGeom>
          <a:noFill/>
          <a:ln>
            <a:noFill/>
          </a:ln>
        </p:spPr>
      </p:pic>
      <p:pic>
        <p:nvPicPr>
          <p:cNvPr id="10" name="Image 9" descr="Project Planning and Scheduling | Different Benefits and Stages">
            <a:extLst>
              <a:ext uri="{FF2B5EF4-FFF2-40B4-BE49-F238E27FC236}">
                <a16:creationId xmlns:a16="http://schemas.microsoft.com/office/drawing/2014/main" id="{CA5DC918-41AC-4CC4-84DF-2B0557BF6C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3582852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D9D5DD1E-5579-4778-B831-AD2DA1ACB7C4}"/>
              </a:ext>
            </a:extLst>
          </p:cNvPr>
          <p:cNvPicPr>
            <a:picLocks noChangeAspect="1"/>
          </p:cNvPicPr>
          <p:nvPr/>
        </p:nvPicPr>
        <p:blipFill>
          <a:blip r:embed="rId2"/>
          <a:stretch>
            <a:fillRect/>
          </a:stretch>
        </p:blipFill>
        <p:spPr>
          <a:xfrm>
            <a:off x="0" y="1653309"/>
            <a:ext cx="3084945" cy="5204691"/>
          </a:xfrm>
          <a:prstGeom prst="rect">
            <a:avLst/>
          </a:prstGeom>
        </p:spPr>
      </p:pic>
      <p:sp>
        <p:nvSpPr>
          <p:cNvPr id="11" name="Titre 1">
            <a:extLst>
              <a:ext uri="{FF2B5EF4-FFF2-40B4-BE49-F238E27FC236}">
                <a16:creationId xmlns:a16="http://schemas.microsoft.com/office/drawing/2014/main" id="{C0B76847-F4F9-493E-A6AE-EAC3956993FE}"/>
              </a:ext>
            </a:extLst>
          </p:cNvPr>
          <p:cNvSpPr>
            <a:spLocks noGrp="1"/>
          </p:cNvSpPr>
          <p:nvPr>
            <p:ph type="title"/>
          </p:nvPr>
        </p:nvSpPr>
        <p:spPr>
          <a:xfrm>
            <a:off x="2429164" y="365125"/>
            <a:ext cx="7241309" cy="900257"/>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3" name="Image 12">
            <a:extLst>
              <a:ext uri="{FF2B5EF4-FFF2-40B4-BE49-F238E27FC236}">
                <a16:creationId xmlns:a16="http://schemas.microsoft.com/office/drawing/2014/main" id="{753F71CA-FE3A-46E5-BF56-A6B230D70AFD}"/>
              </a:ext>
            </a:extLst>
          </p:cNvPr>
          <p:cNvPicPr>
            <a:picLocks noChangeAspect="1"/>
          </p:cNvPicPr>
          <p:nvPr/>
        </p:nvPicPr>
        <p:blipFill>
          <a:blip r:embed="rId3"/>
          <a:stretch>
            <a:fillRect/>
          </a:stretch>
        </p:blipFill>
        <p:spPr>
          <a:xfrm>
            <a:off x="3084945" y="1653309"/>
            <a:ext cx="7370619" cy="5663622"/>
          </a:xfrm>
          <a:prstGeom prst="rect">
            <a:avLst/>
          </a:prstGeom>
        </p:spPr>
      </p:pic>
      <p:pic>
        <p:nvPicPr>
          <p:cNvPr id="14" name="Image 13" descr="Project Planning and Scheduling | Different Benefits and Stages">
            <a:extLst>
              <a:ext uri="{FF2B5EF4-FFF2-40B4-BE49-F238E27FC236}">
                <a16:creationId xmlns:a16="http://schemas.microsoft.com/office/drawing/2014/main" id="{D67FAEFE-8CFD-452A-93CE-AFD41667558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25690710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a:extLst>
              <a:ext uri="{FF2B5EF4-FFF2-40B4-BE49-F238E27FC236}">
                <a16:creationId xmlns:a16="http://schemas.microsoft.com/office/drawing/2014/main" id="{2C464DAA-591E-4356-B0C4-E2F62F6EFA83}"/>
              </a:ext>
            </a:extLst>
          </p:cNvPr>
          <p:cNvPicPr>
            <a:picLocks noChangeAspect="1"/>
          </p:cNvPicPr>
          <p:nvPr/>
        </p:nvPicPr>
        <p:blipFill>
          <a:blip r:embed="rId2"/>
          <a:stretch>
            <a:fillRect/>
          </a:stretch>
        </p:blipFill>
        <p:spPr>
          <a:xfrm>
            <a:off x="0" y="1607128"/>
            <a:ext cx="4027055" cy="5250872"/>
          </a:xfrm>
          <a:prstGeom prst="rect">
            <a:avLst/>
          </a:prstGeom>
        </p:spPr>
      </p:pic>
      <p:sp>
        <p:nvSpPr>
          <p:cNvPr id="9" name="Titre 1">
            <a:extLst>
              <a:ext uri="{FF2B5EF4-FFF2-40B4-BE49-F238E27FC236}">
                <a16:creationId xmlns:a16="http://schemas.microsoft.com/office/drawing/2014/main" id="{AF76E78D-1DF0-421B-A50F-EA04E2837F27}"/>
              </a:ext>
            </a:extLst>
          </p:cNvPr>
          <p:cNvSpPr>
            <a:spLocks noGrp="1"/>
          </p:cNvSpPr>
          <p:nvPr>
            <p:ph type="title"/>
          </p:nvPr>
        </p:nvSpPr>
        <p:spPr>
          <a:xfrm>
            <a:off x="2466109" y="489526"/>
            <a:ext cx="7195128" cy="868219"/>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0" name="Image 9" descr="Project Planning and Scheduling | Different Benefits and Stages">
            <a:extLst>
              <a:ext uri="{FF2B5EF4-FFF2-40B4-BE49-F238E27FC236}">
                <a16:creationId xmlns:a16="http://schemas.microsoft.com/office/drawing/2014/main" id="{3DFC6DD1-E9A9-4DFA-B513-8A008BAE2B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11" name="Image 10">
            <a:extLst>
              <a:ext uri="{FF2B5EF4-FFF2-40B4-BE49-F238E27FC236}">
                <a16:creationId xmlns:a16="http://schemas.microsoft.com/office/drawing/2014/main" id="{BECEF04D-9D70-4978-8996-B11091AA536F}"/>
              </a:ext>
            </a:extLst>
          </p:cNvPr>
          <p:cNvPicPr>
            <a:picLocks noChangeAspect="1"/>
          </p:cNvPicPr>
          <p:nvPr/>
        </p:nvPicPr>
        <p:blipFill>
          <a:blip r:embed="rId4"/>
          <a:stretch>
            <a:fillRect/>
          </a:stretch>
        </p:blipFill>
        <p:spPr>
          <a:xfrm>
            <a:off x="4027055" y="1357745"/>
            <a:ext cx="6421871" cy="5500255"/>
          </a:xfrm>
          <a:prstGeom prst="rect">
            <a:avLst/>
          </a:prstGeom>
        </p:spPr>
      </p:pic>
    </p:spTree>
    <p:extLst>
      <p:ext uri="{BB962C8B-B14F-4D97-AF65-F5344CB8AC3E}">
        <p14:creationId xmlns:p14="http://schemas.microsoft.com/office/powerpoint/2010/main" val="18176692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F48588AE-5566-4801-9035-13E069686E01}"/>
              </a:ext>
            </a:extLst>
          </p:cNvPr>
          <p:cNvPicPr>
            <a:picLocks noGrp="1" noChangeAspect="1"/>
          </p:cNvPicPr>
          <p:nvPr>
            <p:ph idx="1"/>
          </p:nvPr>
        </p:nvPicPr>
        <p:blipFill>
          <a:blip r:embed="rId2"/>
          <a:stretch>
            <a:fillRect/>
          </a:stretch>
        </p:blipFill>
        <p:spPr>
          <a:xfrm>
            <a:off x="0" y="1671782"/>
            <a:ext cx="4010025" cy="5186217"/>
          </a:xfrm>
        </p:spPr>
      </p:pic>
      <p:sp>
        <p:nvSpPr>
          <p:cNvPr id="6" name="Titre 1">
            <a:extLst>
              <a:ext uri="{FF2B5EF4-FFF2-40B4-BE49-F238E27FC236}">
                <a16:creationId xmlns:a16="http://schemas.microsoft.com/office/drawing/2014/main" id="{504AA6CE-D27A-4CB4-A525-4C486A0A045E}"/>
              </a:ext>
            </a:extLst>
          </p:cNvPr>
          <p:cNvSpPr>
            <a:spLocks noGrp="1"/>
          </p:cNvSpPr>
          <p:nvPr>
            <p:ph type="title"/>
          </p:nvPr>
        </p:nvSpPr>
        <p:spPr>
          <a:xfrm>
            <a:off x="2503055" y="365126"/>
            <a:ext cx="7139710" cy="91873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9" name="Image 8" descr="Project Planning and Scheduling | Different Benefits and Stages">
            <a:extLst>
              <a:ext uri="{FF2B5EF4-FFF2-40B4-BE49-F238E27FC236}">
                <a16:creationId xmlns:a16="http://schemas.microsoft.com/office/drawing/2014/main" id="{B75AF501-06FA-4583-B592-02095982688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35842" name="Picture 2" descr="What Is a Gantt Chart? | 2022 Ultimate Gantt Chart Guide">
            <a:extLst>
              <a:ext uri="{FF2B5EF4-FFF2-40B4-BE49-F238E27FC236}">
                <a16:creationId xmlns:a16="http://schemas.microsoft.com/office/drawing/2014/main" id="{288F6896-E099-4A50-8CD3-5C135B54314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10024" y="1283856"/>
            <a:ext cx="6438901" cy="55741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12906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CF83815C-A2EF-4039-9E1F-0E083B908F04}"/>
              </a:ext>
            </a:extLst>
          </p:cNvPr>
          <p:cNvSpPr>
            <a:spLocks noGrp="1"/>
          </p:cNvSpPr>
          <p:nvPr>
            <p:ph type="title"/>
          </p:nvPr>
        </p:nvSpPr>
        <p:spPr>
          <a:xfrm>
            <a:off x="2495550" y="365126"/>
            <a:ext cx="7105650" cy="95885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4" name="Image 13">
            <a:extLst>
              <a:ext uri="{FF2B5EF4-FFF2-40B4-BE49-F238E27FC236}">
                <a16:creationId xmlns:a16="http://schemas.microsoft.com/office/drawing/2014/main" id="{F69F7948-DF5F-43E0-942B-D7BF1546C431}"/>
              </a:ext>
            </a:extLst>
          </p:cNvPr>
          <p:cNvPicPr>
            <a:picLocks noChangeAspect="1"/>
          </p:cNvPicPr>
          <p:nvPr/>
        </p:nvPicPr>
        <p:blipFill>
          <a:blip r:embed="rId2"/>
          <a:stretch>
            <a:fillRect/>
          </a:stretch>
        </p:blipFill>
        <p:spPr>
          <a:xfrm>
            <a:off x="0" y="1616364"/>
            <a:ext cx="3463636" cy="5241637"/>
          </a:xfrm>
          <a:prstGeom prst="rect">
            <a:avLst/>
          </a:prstGeom>
        </p:spPr>
      </p:pic>
      <p:pic>
        <p:nvPicPr>
          <p:cNvPr id="15" name="Image 14" descr="Project Planning and Scheduling | Different Benefits and Stages">
            <a:extLst>
              <a:ext uri="{FF2B5EF4-FFF2-40B4-BE49-F238E27FC236}">
                <a16:creationId xmlns:a16="http://schemas.microsoft.com/office/drawing/2014/main" id="{E68B1EFF-5D8E-44E8-9CA2-6623D4E6D33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18" name="Image 17">
            <a:extLst>
              <a:ext uri="{FF2B5EF4-FFF2-40B4-BE49-F238E27FC236}">
                <a16:creationId xmlns:a16="http://schemas.microsoft.com/office/drawing/2014/main" id="{1588BDB3-186D-4606-8415-D1071F56F77A}"/>
              </a:ext>
            </a:extLst>
          </p:cNvPr>
          <p:cNvPicPr>
            <a:picLocks noChangeAspect="1"/>
          </p:cNvPicPr>
          <p:nvPr/>
        </p:nvPicPr>
        <p:blipFill>
          <a:blip r:embed="rId4"/>
          <a:stretch>
            <a:fillRect/>
          </a:stretch>
        </p:blipFill>
        <p:spPr>
          <a:xfrm>
            <a:off x="3471862" y="1616363"/>
            <a:ext cx="6977064" cy="5320145"/>
          </a:xfrm>
          <a:prstGeom prst="rect">
            <a:avLst/>
          </a:prstGeom>
        </p:spPr>
      </p:pic>
    </p:spTree>
    <p:extLst>
      <p:ext uri="{BB962C8B-B14F-4D97-AF65-F5344CB8AC3E}">
        <p14:creationId xmlns:p14="http://schemas.microsoft.com/office/powerpoint/2010/main" val="137527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CF83815C-A2EF-4039-9E1F-0E083B908F04}"/>
              </a:ext>
            </a:extLst>
          </p:cNvPr>
          <p:cNvSpPr>
            <a:spLocks noGrp="1"/>
          </p:cNvSpPr>
          <p:nvPr>
            <p:ph type="title"/>
          </p:nvPr>
        </p:nvSpPr>
        <p:spPr>
          <a:xfrm>
            <a:off x="2495550" y="365126"/>
            <a:ext cx="7105650" cy="95885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3" name="Image 2">
            <a:extLst>
              <a:ext uri="{FF2B5EF4-FFF2-40B4-BE49-F238E27FC236}">
                <a16:creationId xmlns:a16="http://schemas.microsoft.com/office/drawing/2014/main" id="{6F084B5E-44A7-4225-88B2-2AEEEFABA0AC}"/>
              </a:ext>
            </a:extLst>
          </p:cNvPr>
          <p:cNvPicPr>
            <a:picLocks noChangeAspect="1"/>
          </p:cNvPicPr>
          <p:nvPr/>
        </p:nvPicPr>
        <p:blipFill>
          <a:blip r:embed="rId2"/>
          <a:stretch>
            <a:fillRect/>
          </a:stretch>
        </p:blipFill>
        <p:spPr>
          <a:xfrm>
            <a:off x="0" y="1634836"/>
            <a:ext cx="3703782" cy="5223164"/>
          </a:xfrm>
          <a:prstGeom prst="rect">
            <a:avLst/>
          </a:prstGeom>
        </p:spPr>
      </p:pic>
      <p:pic>
        <p:nvPicPr>
          <p:cNvPr id="7" name="Image 6" descr="Project Planning and Scheduling | Different Benefits and Stages">
            <a:extLst>
              <a:ext uri="{FF2B5EF4-FFF2-40B4-BE49-F238E27FC236}">
                <a16:creationId xmlns:a16="http://schemas.microsoft.com/office/drawing/2014/main" id="{87447409-C4B8-496F-808A-EEA6975F266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33794" name="Picture 2" descr="Critical Path Method: How to Use CPM for Project Management • Asana">
            <a:extLst>
              <a:ext uri="{FF2B5EF4-FFF2-40B4-BE49-F238E27FC236}">
                <a16:creationId xmlns:a16="http://schemas.microsoft.com/office/drawing/2014/main" id="{A8BE72C7-260E-4886-8327-EEEC10202C7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9127" y="1323976"/>
            <a:ext cx="6809799" cy="55340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84758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a:extLst>
              <a:ext uri="{FF2B5EF4-FFF2-40B4-BE49-F238E27FC236}">
                <a16:creationId xmlns:a16="http://schemas.microsoft.com/office/drawing/2014/main" id="{CF83815C-A2EF-4039-9E1F-0E083B908F04}"/>
              </a:ext>
            </a:extLst>
          </p:cNvPr>
          <p:cNvSpPr>
            <a:spLocks noGrp="1"/>
          </p:cNvSpPr>
          <p:nvPr>
            <p:ph type="title"/>
          </p:nvPr>
        </p:nvSpPr>
        <p:spPr>
          <a:xfrm>
            <a:off x="2495550" y="365126"/>
            <a:ext cx="7105650" cy="95885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12" name="Image 11">
            <a:extLst>
              <a:ext uri="{FF2B5EF4-FFF2-40B4-BE49-F238E27FC236}">
                <a16:creationId xmlns:a16="http://schemas.microsoft.com/office/drawing/2014/main" id="{2681E426-B4D9-4E41-A7FA-0A12F3080EB3}"/>
              </a:ext>
            </a:extLst>
          </p:cNvPr>
          <p:cNvPicPr>
            <a:picLocks noChangeAspect="1"/>
          </p:cNvPicPr>
          <p:nvPr/>
        </p:nvPicPr>
        <p:blipFill>
          <a:blip r:embed="rId2"/>
          <a:stretch>
            <a:fillRect/>
          </a:stretch>
        </p:blipFill>
        <p:spPr>
          <a:xfrm>
            <a:off x="0" y="1616364"/>
            <a:ext cx="4054764" cy="5358965"/>
          </a:xfrm>
          <a:prstGeom prst="rect">
            <a:avLst/>
          </a:prstGeom>
        </p:spPr>
      </p:pic>
      <p:pic>
        <p:nvPicPr>
          <p:cNvPr id="5" name="Image 4" descr="Project Planning and Scheduling | Different Benefits and Stages">
            <a:extLst>
              <a:ext uri="{FF2B5EF4-FFF2-40B4-BE49-F238E27FC236}">
                <a16:creationId xmlns:a16="http://schemas.microsoft.com/office/drawing/2014/main" id="{EABA5867-FE7C-49FC-80CE-D20426CCBC7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pic>
        <p:nvPicPr>
          <p:cNvPr id="32770" name="Picture 2" descr="PERT Chart: What It Is and How to Create One (With Examples) • Asana">
            <a:extLst>
              <a:ext uri="{FF2B5EF4-FFF2-40B4-BE49-F238E27FC236}">
                <a16:creationId xmlns:a16="http://schemas.microsoft.com/office/drawing/2014/main" id="{3B598DCD-8895-458A-A285-06E95D56740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8653" y="1323976"/>
            <a:ext cx="6303019" cy="55340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282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83DFE3E-136D-470D-B36B-6F26A63A1F24}"/>
              </a:ext>
            </a:extLst>
          </p:cNvPr>
          <p:cNvSpPr>
            <a:spLocks noGrp="1"/>
          </p:cNvSpPr>
          <p:nvPr>
            <p:ph idx="1"/>
          </p:nvPr>
        </p:nvSpPr>
        <p:spPr>
          <a:xfrm>
            <a:off x="237392" y="1690689"/>
            <a:ext cx="10070390" cy="4486274"/>
          </a:xfrm>
        </p:spPr>
        <p:txBody>
          <a:bodyPr/>
          <a:lstStyle/>
          <a:p>
            <a:pPr marL="0" indent="0" algn="l">
              <a:buNone/>
            </a:pPr>
            <a:r>
              <a:rPr lang="en-US" b="0" i="0" dirty="0">
                <a:solidFill>
                  <a:srgbClr val="000080"/>
                </a:solidFill>
                <a:effectLst/>
                <a:latin typeface="korolevmedium"/>
              </a:rPr>
              <a:t>	</a:t>
            </a:r>
            <a:r>
              <a:rPr lang="en-US" sz="2600" b="1" i="0" dirty="0">
                <a:effectLst/>
              </a:rPr>
              <a:t>I-5- Getting started with your Project Schedule</a:t>
            </a:r>
          </a:p>
          <a:p>
            <a:pPr algn="l"/>
            <a:r>
              <a:rPr lang="en-US" sz="2600" b="0" i="0" dirty="0">
                <a:effectLst/>
              </a:rPr>
              <a:t>When you are first planning your project, ask yourself these three key questions. </a:t>
            </a:r>
          </a:p>
          <a:p>
            <a:pPr algn="l"/>
            <a:r>
              <a:rPr lang="en-US" sz="2600" b="0" i="0" dirty="0">
                <a:effectLst/>
              </a:rPr>
              <a:t>If you have scoped these answers, completing a full Project </a:t>
            </a:r>
          </a:p>
          <a:p>
            <a:pPr marL="0" indent="0" algn="l">
              <a:buNone/>
            </a:pPr>
            <a:r>
              <a:rPr lang="en-US" sz="2600" b="0" i="0" dirty="0">
                <a:effectLst/>
              </a:rPr>
              <a:t>schedule will be much easier.</a:t>
            </a:r>
          </a:p>
          <a:p>
            <a:pPr marL="0" indent="0">
              <a:buNone/>
            </a:pPr>
            <a:endParaRPr lang="fr-FR" dirty="0"/>
          </a:p>
        </p:txBody>
      </p:sp>
      <p:pic>
        <p:nvPicPr>
          <p:cNvPr id="1026" name="Picture 2">
            <a:extLst>
              <a:ext uri="{FF2B5EF4-FFF2-40B4-BE49-F238E27FC236}">
                <a16:creationId xmlns:a16="http://schemas.microsoft.com/office/drawing/2014/main" id="{A4D27784-49D3-4098-8E12-CB9C484F9E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90" y="3933826"/>
            <a:ext cx="10375035" cy="2924174"/>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278A3A8D-FE7A-4A29-8589-8339E9AC273C}"/>
              </a:ext>
            </a:extLst>
          </p:cNvPr>
          <p:cNvSpPr>
            <a:spLocks noGrp="1"/>
          </p:cNvSpPr>
          <p:nvPr>
            <p:ph type="title"/>
          </p:nvPr>
        </p:nvSpPr>
        <p:spPr>
          <a:xfrm>
            <a:off x="2457450" y="365125"/>
            <a:ext cx="7239000" cy="949325"/>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6" name="Image 5" descr="Project Planning and Scheduling | Different Benefits and Stages">
            <a:extLst>
              <a:ext uri="{FF2B5EF4-FFF2-40B4-BE49-F238E27FC236}">
                <a16:creationId xmlns:a16="http://schemas.microsoft.com/office/drawing/2014/main" id="{05770417-7FB9-4BA4-AF6B-674C4E566EA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302852230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5F22072-5B46-4A5F-A739-9162F6479253}"/>
              </a:ext>
            </a:extLst>
          </p:cNvPr>
          <p:cNvSpPr>
            <a:spLocks noGrp="1"/>
          </p:cNvSpPr>
          <p:nvPr>
            <p:ph idx="1"/>
          </p:nvPr>
        </p:nvSpPr>
        <p:spPr>
          <a:xfrm>
            <a:off x="64655" y="1773382"/>
            <a:ext cx="10393795" cy="4719491"/>
          </a:xfrm>
        </p:spPr>
        <p:txBody>
          <a:bodyPr>
            <a:normAutofit fontScale="85000" lnSpcReduction="10000"/>
          </a:bodyPr>
          <a:lstStyle/>
          <a:p>
            <a:pPr marL="0" indent="0" algn="l">
              <a:buNone/>
            </a:pPr>
            <a:r>
              <a:rPr lang="en-US" b="0" i="0" dirty="0">
                <a:solidFill>
                  <a:srgbClr val="000080"/>
                </a:solidFill>
                <a:effectLst/>
                <a:latin typeface="korolevmedium"/>
              </a:rPr>
              <a:t>	</a:t>
            </a:r>
            <a:r>
              <a:rPr lang="en-US" sz="3100" b="1" i="0" dirty="0">
                <a:effectLst/>
              </a:rPr>
              <a:t>I-6- How to do Project Scheduling</a:t>
            </a:r>
          </a:p>
          <a:p>
            <a:pPr marL="0" indent="0" algn="l">
              <a:buNone/>
            </a:pPr>
            <a:r>
              <a:rPr lang="en-US" sz="3100" i="0" dirty="0">
                <a:effectLst/>
              </a:rPr>
              <a:t>	Scheduling is part of the planning process. Some simple steps to effectively schedule your projects are to:</a:t>
            </a:r>
          </a:p>
          <a:p>
            <a:pPr algn="just">
              <a:buFont typeface="+mj-lt"/>
              <a:buAutoNum type="arabicPeriod"/>
            </a:pPr>
            <a:r>
              <a:rPr lang="en-US" sz="3100" b="1" i="0" dirty="0">
                <a:effectLst/>
              </a:rPr>
              <a:t>Confirm the project activities: </a:t>
            </a:r>
            <a:r>
              <a:rPr lang="en-US" sz="3100" i="0" dirty="0">
                <a:effectLst/>
              </a:rPr>
              <a:t>make sure they cover your </a:t>
            </a:r>
            <a:r>
              <a:rPr lang="en-US" sz="3100" i="0" dirty="0">
                <a:solidFill>
                  <a:srgbClr val="0070C0"/>
                </a:solidFill>
                <a:effectLst/>
              </a:rPr>
              <a:t>Project Scope </a:t>
            </a:r>
          </a:p>
          <a:p>
            <a:pPr algn="just">
              <a:buFont typeface="+mj-lt"/>
              <a:buAutoNum type="arabicPeriod"/>
            </a:pPr>
            <a:r>
              <a:rPr lang="en-US" sz="3100" b="1" i="0" dirty="0">
                <a:effectLst/>
              </a:rPr>
              <a:t>Sequence activities: </a:t>
            </a:r>
            <a:r>
              <a:rPr lang="en-US" sz="3100" i="0" dirty="0">
                <a:effectLst/>
              </a:rPr>
              <a:t>determine which order the tasks need to be completed</a:t>
            </a:r>
          </a:p>
          <a:p>
            <a:pPr algn="just">
              <a:buFont typeface="+mj-lt"/>
              <a:buAutoNum type="arabicPeriod"/>
            </a:pPr>
            <a:r>
              <a:rPr lang="en-US" sz="3100" b="1" i="0" dirty="0">
                <a:effectLst/>
              </a:rPr>
              <a:t>Determine dependencies: </a:t>
            </a:r>
            <a:r>
              <a:rPr lang="en-US" sz="3100" i="0" dirty="0">
                <a:effectLst/>
              </a:rPr>
              <a:t>identify tasks that rely on each other</a:t>
            </a:r>
          </a:p>
          <a:p>
            <a:pPr algn="just">
              <a:buFont typeface="+mj-lt"/>
              <a:buAutoNum type="arabicPeriod"/>
            </a:pPr>
            <a:r>
              <a:rPr lang="en-US" sz="3100" b="1" i="0" dirty="0">
                <a:effectLst/>
              </a:rPr>
              <a:t>Determine durations: </a:t>
            </a:r>
            <a:r>
              <a:rPr lang="en-US" sz="3100" i="0" dirty="0">
                <a:effectLst/>
              </a:rPr>
              <a:t>accurately estimate how long each task will take</a:t>
            </a:r>
          </a:p>
          <a:p>
            <a:pPr algn="just">
              <a:buFont typeface="+mj-lt"/>
              <a:buAutoNum type="arabicPeriod"/>
            </a:pPr>
            <a:r>
              <a:rPr lang="en-US" sz="3100" b="1" i="0" dirty="0">
                <a:effectLst/>
              </a:rPr>
              <a:t>Establish milestones: </a:t>
            </a:r>
            <a:r>
              <a:rPr lang="en-US" sz="3100" i="0" dirty="0">
                <a:effectLst/>
              </a:rPr>
              <a:t>set the key dates that need to be met</a:t>
            </a:r>
          </a:p>
          <a:p>
            <a:pPr algn="just">
              <a:buFont typeface="+mj-lt"/>
              <a:buAutoNum type="arabicPeriod"/>
            </a:pPr>
            <a:r>
              <a:rPr lang="en-US" sz="3100" b="1" i="0" dirty="0">
                <a:effectLst/>
              </a:rPr>
              <a:t>Allocate resources: </a:t>
            </a:r>
            <a:r>
              <a:rPr lang="en-US" sz="3100" i="0" dirty="0">
                <a:effectLst/>
              </a:rPr>
              <a:t>internal staff, contractors, tools, and workspaces</a:t>
            </a:r>
          </a:p>
          <a:p>
            <a:pPr algn="just">
              <a:buFont typeface="+mj-lt"/>
              <a:buAutoNum type="arabicPeriod"/>
            </a:pPr>
            <a:r>
              <a:rPr lang="en-US" sz="3100" b="1" i="0" dirty="0">
                <a:solidFill>
                  <a:srgbClr val="0070C0"/>
                </a:solidFill>
                <a:effectLst/>
              </a:rPr>
              <a:t>Assess Risks</a:t>
            </a:r>
            <a:r>
              <a:rPr lang="en-US" sz="3100" b="1" i="0" dirty="0">
                <a:effectLst/>
              </a:rPr>
              <a:t>: </a:t>
            </a:r>
            <a:r>
              <a:rPr lang="en-US" sz="3100" i="0" dirty="0">
                <a:effectLst/>
              </a:rPr>
              <a:t>and decide how it will be dealt with in your schedule</a:t>
            </a:r>
            <a:endParaRPr lang="fr-FR" sz="3100" dirty="0"/>
          </a:p>
        </p:txBody>
      </p:sp>
      <p:sp>
        <p:nvSpPr>
          <p:cNvPr id="4" name="Titre 1">
            <a:extLst>
              <a:ext uri="{FF2B5EF4-FFF2-40B4-BE49-F238E27FC236}">
                <a16:creationId xmlns:a16="http://schemas.microsoft.com/office/drawing/2014/main" id="{4EF2382F-6A73-47EF-927A-0B37B559753B}"/>
              </a:ext>
            </a:extLst>
          </p:cNvPr>
          <p:cNvSpPr>
            <a:spLocks noGrp="1"/>
          </p:cNvSpPr>
          <p:nvPr>
            <p:ph type="title"/>
          </p:nvPr>
        </p:nvSpPr>
        <p:spPr>
          <a:xfrm>
            <a:off x="2362200" y="365126"/>
            <a:ext cx="7229475" cy="863600"/>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pic>
        <p:nvPicPr>
          <p:cNvPr id="5" name="Image 4" descr="Project Planning and Scheduling | Different Benefits and Stages">
            <a:extLst>
              <a:ext uri="{FF2B5EF4-FFF2-40B4-BE49-F238E27FC236}">
                <a16:creationId xmlns:a16="http://schemas.microsoft.com/office/drawing/2014/main" id="{DA1937B1-7C03-4359-99BD-B86C4E4BE6B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Tree>
    <p:extLst>
      <p:ext uri="{BB962C8B-B14F-4D97-AF65-F5344CB8AC3E}">
        <p14:creationId xmlns:p14="http://schemas.microsoft.com/office/powerpoint/2010/main" val="17538177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E420BBA-F48A-4180-8FA6-F3263E45C656}"/>
              </a:ext>
            </a:extLst>
          </p:cNvPr>
          <p:cNvSpPr>
            <a:spLocks noGrp="1"/>
          </p:cNvSpPr>
          <p:nvPr>
            <p:ph idx="1"/>
          </p:nvPr>
        </p:nvSpPr>
        <p:spPr>
          <a:xfrm>
            <a:off x="129310" y="1825625"/>
            <a:ext cx="10317018" cy="4667250"/>
          </a:xfrm>
        </p:spPr>
        <p:txBody>
          <a:bodyPr/>
          <a:lstStyle/>
          <a:p>
            <a:pPr algn="l">
              <a:buFont typeface="+mj-lt"/>
              <a:buAutoNum type="arabicPeriod"/>
            </a:pPr>
            <a:endParaRPr lang="en-US" sz="2800" i="0" dirty="0">
              <a:solidFill>
                <a:srgbClr val="666666"/>
              </a:solidFill>
              <a:effectLst/>
            </a:endParaRPr>
          </a:p>
          <a:p>
            <a:pPr marL="0" indent="0" algn="just">
              <a:buNone/>
            </a:pPr>
            <a:r>
              <a:rPr lang="en-US" sz="2600" b="1" i="0" dirty="0">
                <a:effectLst/>
              </a:rPr>
              <a:t>8-Define baseline schedule: </a:t>
            </a:r>
            <a:r>
              <a:rPr lang="en-US" sz="2600" i="0" dirty="0">
                <a:effectLst/>
              </a:rPr>
              <a:t>taking into account the dependencies, sequence, resources, durations, and risks, lay out all tasks on a timeline</a:t>
            </a:r>
          </a:p>
          <a:p>
            <a:pPr marL="0" indent="0" algn="just">
              <a:buNone/>
            </a:pPr>
            <a:r>
              <a:rPr lang="en-US" sz="2600" b="1" i="0" dirty="0">
                <a:effectLst/>
              </a:rPr>
              <a:t>9-Monitor and control: </a:t>
            </a:r>
            <a:r>
              <a:rPr lang="en-US" sz="2600" i="0" dirty="0">
                <a:effectLst/>
              </a:rPr>
              <a:t>decide how you will monitor, control and report on any changes to the schedule.</a:t>
            </a:r>
          </a:p>
          <a:p>
            <a:endParaRPr lang="fr-FR" dirty="0"/>
          </a:p>
        </p:txBody>
      </p:sp>
      <p:pic>
        <p:nvPicPr>
          <p:cNvPr id="4" name="Image 3" descr="Project Planning and Scheduling | Different Benefits and Stages">
            <a:extLst>
              <a:ext uri="{FF2B5EF4-FFF2-40B4-BE49-F238E27FC236}">
                <a16:creationId xmlns:a16="http://schemas.microsoft.com/office/drawing/2014/main" id="{711A1BDC-4DB9-4BFE-A3AE-92DB9BC5084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1463" y="2557463"/>
            <a:ext cx="6858000" cy="1743074"/>
          </a:xfrm>
          <a:prstGeom prst="rect">
            <a:avLst/>
          </a:prstGeom>
          <a:noFill/>
          <a:ln>
            <a:noFill/>
          </a:ln>
        </p:spPr>
      </p:pic>
      <p:sp>
        <p:nvSpPr>
          <p:cNvPr id="5" name="Titre 1">
            <a:extLst>
              <a:ext uri="{FF2B5EF4-FFF2-40B4-BE49-F238E27FC236}">
                <a16:creationId xmlns:a16="http://schemas.microsoft.com/office/drawing/2014/main" id="{24DF2FB3-2E06-43DE-9E75-43E3B1ACAB24}"/>
              </a:ext>
            </a:extLst>
          </p:cNvPr>
          <p:cNvSpPr>
            <a:spLocks noGrp="1"/>
          </p:cNvSpPr>
          <p:nvPr>
            <p:ph type="title"/>
          </p:nvPr>
        </p:nvSpPr>
        <p:spPr>
          <a:xfrm>
            <a:off x="2466109" y="443345"/>
            <a:ext cx="7075056" cy="886691"/>
          </a:xfrm>
        </p:spPr>
        <p:txBody>
          <a:bodyPr>
            <a:normAutofit/>
          </a:bodyPr>
          <a:lstStyle/>
          <a:p>
            <a:pPr algn="ctr"/>
            <a:r>
              <a:rPr lang="en-US" sz="3600" b="1" i="0" dirty="0">
                <a:solidFill>
                  <a:srgbClr val="FF0066"/>
                </a:solidFill>
                <a:effectLst/>
                <a:latin typeface="Arial" panose="020B0604020202020204" pitchFamily="34" charset="0"/>
                <a:cs typeface="Arial" panose="020B0604020202020204" pitchFamily="34" charset="0"/>
              </a:rPr>
              <a:t>I- The </a:t>
            </a:r>
            <a:r>
              <a:rPr lang="fr-FR" sz="3600" b="1" i="0" dirty="0">
                <a:solidFill>
                  <a:srgbClr val="F50B6F"/>
                </a:solidFill>
                <a:effectLst/>
                <a:latin typeface="Arial" panose="020B0604020202020204" pitchFamily="34" charset="0"/>
                <a:cs typeface="Arial" panose="020B0604020202020204" pitchFamily="34" charset="0"/>
              </a:rPr>
              <a:t>Project Schedule</a:t>
            </a:r>
            <a:endParaRPr lang="fr-FR" sz="3600" dirty="0">
              <a:solidFill>
                <a:srgbClr val="F50B6F"/>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1150733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FF9E7BF-0292-466B-BF45-98D5266C668B}"/>
              </a:ext>
            </a:extLst>
          </p:cNvPr>
          <p:cNvSpPr>
            <a:spLocks noGrp="1"/>
          </p:cNvSpPr>
          <p:nvPr>
            <p:ph idx="1"/>
          </p:nvPr>
        </p:nvSpPr>
        <p:spPr>
          <a:xfrm>
            <a:off x="114300" y="1825625"/>
            <a:ext cx="10267950" cy="4351338"/>
          </a:xfrm>
        </p:spPr>
        <p:txBody>
          <a:bodyPr/>
          <a:lstStyle/>
          <a:p>
            <a:pPr marL="0" indent="0" algn="l">
              <a:buNone/>
            </a:pPr>
            <a:r>
              <a:rPr lang="en-US" b="0" i="0" dirty="0">
                <a:solidFill>
                  <a:srgbClr val="000080"/>
                </a:solidFill>
                <a:effectLst/>
                <a:latin typeface="korolevmedium"/>
              </a:rPr>
              <a:t>	</a:t>
            </a:r>
            <a:r>
              <a:rPr lang="en-US" b="1" i="0" dirty="0">
                <a:effectLst/>
                <a:latin typeface="korolevmedium"/>
              </a:rPr>
              <a:t>II-1- </a:t>
            </a:r>
            <a:r>
              <a:rPr lang="en-US" sz="2600" b="1" i="0" dirty="0">
                <a:effectLst/>
              </a:rPr>
              <a:t>What is a Project Budget?</a:t>
            </a:r>
          </a:p>
          <a:p>
            <a:pPr algn="l"/>
            <a:r>
              <a:rPr lang="en-US" sz="2600" b="0" i="0" dirty="0">
                <a:effectLst/>
              </a:rPr>
              <a:t>A </a:t>
            </a:r>
            <a:r>
              <a:rPr lang="en-US" sz="2600" b="1" i="0" dirty="0">
                <a:solidFill>
                  <a:srgbClr val="FFC000"/>
                </a:solidFill>
                <a:effectLst/>
              </a:rPr>
              <a:t>Project Budget </a:t>
            </a:r>
            <a:r>
              <a:rPr lang="en-US" sz="2600" b="0" i="0" dirty="0">
                <a:effectLst/>
              </a:rPr>
              <a:t>is the total estimated cost of completing each project activity over each phase of a Project.</a:t>
            </a:r>
          </a:p>
          <a:p>
            <a:pPr algn="l"/>
            <a:r>
              <a:rPr lang="en-US" sz="2600" b="0" i="0" dirty="0">
                <a:effectLst/>
              </a:rPr>
              <a:t> It’s important as it helps set expenditure expectations and is critical in getting project approval, ensuring funds are ready at the right time, and measuring performance. </a:t>
            </a:r>
          </a:p>
          <a:p>
            <a:pPr algn="l"/>
            <a:r>
              <a:rPr lang="en-US" sz="2600" b="0" i="0" dirty="0">
                <a:effectLst/>
              </a:rPr>
              <a:t>It’s a dynamic document, continuously monitored, reviewed, and updated throughout the project.</a:t>
            </a:r>
          </a:p>
          <a:p>
            <a:pPr marL="0" indent="0">
              <a:buNone/>
            </a:pPr>
            <a:endParaRPr lang="fr-FR" dirty="0"/>
          </a:p>
        </p:txBody>
      </p:sp>
      <p:sp>
        <p:nvSpPr>
          <p:cNvPr id="4" name="Titre 1">
            <a:extLst>
              <a:ext uri="{FF2B5EF4-FFF2-40B4-BE49-F238E27FC236}">
                <a16:creationId xmlns:a16="http://schemas.microsoft.com/office/drawing/2014/main" id="{2F1971ED-69E4-4EEC-9E58-6E78219AE2C6}"/>
              </a:ext>
            </a:extLst>
          </p:cNvPr>
          <p:cNvSpPr>
            <a:spLocks noGrp="1"/>
          </p:cNvSpPr>
          <p:nvPr>
            <p:ph type="title"/>
          </p:nvPr>
        </p:nvSpPr>
        <p:spPr>
          <a:xfrm>
            <a:off x="2305050" y="533400"/>
            <a:ext cx="7296151" cy="828676"/>
          </a:xfrm>
        </p:spPr>
        <p:txBody>
          <a:bodyPr>
            <a:normAutofit fontScale="90000"/>
          </a:bodyPr>
          <a:lstStyle/>
          <a:p>
            <a:pPr algn="ctr"/>
            <a:br>
              <a:rPr lang="fr-FR" sz="4900" b="1" i="0" dirty="0">
                <a:solidFill>
                  <a:srgbClr val="FFFF00"/>
                </a:solidFill>
                <a:effectLst/>
                <a:latin typeface="+mn-lt"/>
              </a:rPr>
            </a:br>
            <a:r>
              <a:rPr lang="fr-FR" sz="4900" b="1" i="0" dirty="0">
                <a:solidFill>
                  <a:srgbClr val="FFC000"/>
                </a:solidFill>
                <a:effectLst/>
                <a:latin typeface="+mn-lt"/>
              </a:rPr>
              <a:t>II- Project Budget</a:t>
            </a:r>
            <a:br>
              <a:rPr lang="en-US" sz="4400" b="1" dirty="0">
                <a:solidFill>
                  <a:schemeClr val="tx1"/>
                </a:solidFill>
              </a:rPr>
            </a:br>
            <a:endParaRPr lang="fr-FR" dirty="0"/>
          </a:p>
        </p:txBody>
      </p:sp>
      <p:pic>
        <p:nvPicPr>
          <p:cNvPr id="5" name="Picture 2" descr="Constructing the Project Budget in The Right Way - PM Tips">
            <a:extLst>
              <a:ext uri="{FF2B5EF4-FFF2-40B4-BE49-F238E27FC236}">
                <a16:creationId xmlns:a16="http://schemas.microsoft.com/office/drawing/2014/main" id="{7159FCDA-8072-48BF-87FB-83395B35F4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11608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9807BDE-C826-4761-A378-A4EA6C7F5479}"/>
              </a:ext>
            </a:extLst>
          </p:cNvPr>
          <p:cNvSpPr>
            <a:spLocks noGrp="1"/>
          </p:cNvSpPr>
          <p:nvPr>
            <p:ph idx="1"/>
          </p:nvPr>
        </p:nvSpPr>
        <p:spPr>
          <a:xfrm>
            <a:off x="161925" y="1825625"/>
            <a:ext cx="10182225" cy="4351338"/>
          </a:xfrm>
        </p:spPr>
        <p:txBody>
          <a:bodyPr>
            <a:normAutofit/>
          </a:bodyPr>
          <a:lstStyle/>
          <a:p>
            <a:pPr marL="0" indent="0" algn="ctr">
              <a:buNone/>
            </a:pPr>
            <a:endParaRPr lang="en-US" sz="2600" b="0" i="0" dirty="0">
              <a:effectLst/>
            </a:endParaRPr>
          </a:p>
          <a:p>
            <a:pPr marL="0" indent="0" algn="ctr">
              <a:buNone/>
            </a:pPr>
            <a:r>
              <a:rPr lang="en-US" sz="2600" b="0" i="0" dirty="0">
                <a:effectLst/>
              </a:rPr>
              <a:t>“</a:t>
            </a:r>
            <a:r>
              <a:rPr lang="en-US" sz="2600" b="1" i="1" dirty="0">
                <a:effectLst/>
              </a:rPr>
              <a:t>The Budget is your plan. It’s the baseline that lets you measure your performance against the actual costs as the project moves forward. It helps you hit targets, answer questions, and there’s just the satisfaction of knowing you’re on track</a:t>
            </a:r>
            <a:r>
              <a:rPr lang="en-US" sz="2600" b="1" i="0" dirty="0">
                <a:effectLst/>
              </a:rPr>
              <a:t>.”</a:t>
            </a:r>
            <a:br>
              <a:rPr lang="en-US" sz="2600" b="1" dirty="0"/>
            </a:br>
            <a:br>
              <a:rPr lang="en-US" sz="2600" dirty="0"/>
            </a:br>
            <a:r>
              <a:rPr lang="en-US" sz="2600" dirty="0"/>
              <a:t>                                     </a:t>
            </a:r>
            <a:r>
              <a:rPr lang="en-US" sz="2000" b="0" i="1" dirty="0">
                <a:effectLst/>
              </a:rPr>
              <a:t>Les Carleton, Program Director and AIPM NSW Chapter </a:t>
            </a:r>
            <a:r>
              <a:rPr lang="en-US" sz="2000" b="0" i="1" dirty="0" err="1">
                <a:effectLst/>
              </a:rPr>
              <a:t>Councillor</a:t>
            </a:r>
            <a:endParaRPr lang="fr-FR" sz="2000" i="1" dirty="0"/>
          </a:p>
        </p:txBody>
      </p:sp>
      <p:pic>
        <p:nvPicPr>
          <p:cNvPr id="4" name="Picture 2" descr="Constructing the Project Budget in The Right Way - PM Tips">
            <a:extLst>
              <a:ext uri="{FF2B5EF4-FFF2-40B4-BE49-F238E27FC236}">
                <a16:creationId xmlns:a16="http://schemas.microsoft.com/office/drawing/2014/main" id="{9BF2D86D-32C2-4617-8D5D-514FE154884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23DE8D15-44DD-47C5-9F0D-D184DBF8C516}"/>
              </a:ext>
            </a:extLst>
          </p:cNvPr>
          <p:cNvSpPr>
            <a:spLocks noGrp="1"/>
          </p:cNvSpPr>
          <p:nvPr>
            <p:ph type="title"/>
          </p:nvPr>
        </p:nvSpPr>
        <p:spPr>
          <a:xfrm>
            <a:off x="809623" y="245052"/>
            <a:ext cx="10515600" cy="1325563"/>
          </a:xfrm>
        </p:spPr>
        <p:txBody>
          <a:bodyPr>
            <a:normAutofit fontScale="90000"/>
          </a:bodyPr>
          <a:lstStyle/>
          <a:p>
            <a:pPr algn="ctr"/>
            <a:br>
              <a:rPr lang="fr-FR" sz="4900" b="1" i="0" dirty="0">
                <a:solidFill>
                  <a:srgbClr val="FFFF00"/>
                </a:solidFill>
                <a:effectLst/>
                <a:latin typeface="+mn-lt"/>
              </a:rPr>
            </a:br>
            <a:r>
              <a:rPr lang="fr-FR" sz="4900" b="1" i="0" dirty="0">
                <a:solidFill>
                  <a:srgbClr val="FFC0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7197415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016EEA4-28BA-4E3E-A867-242BFF93E2AE}"/>
              </a:ext>
            </a:extLst>
          </p:cNvPr>
          <p:cNvSpPr>
            <a:spLocks noGrp="1"/>
          </p:cNvSpPr>
          <p:nvPr>
            <p:ph type="title"/>
          </p:nvPr>
        </p:nvSpPr>
        <p:spPr>
          <a:xfrm>
            <a:off x="2409825" y="498476"/>
            <a:ext cx="7153276" cy="822324"/>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
        <p:nvSpPr>
          <p:cNvPr id="3" name="Espace réservé du contenu 2">
            <a:extLst>
              <a:ext uri="{FF2B5EF4-FFF2-40B4-BE49-F238E27FC236}">
                <a16:creationId xmlns:a16="http://schemas.microsoft.com/office/drawing/2014/main" id="{86D157A6-C3B0-45C7-8D3B-A8F56163F917}"/>
              </a:ext>
            </a:extLst>
          </p:cNvPr>
          <p:cNvSpPr>
            <a:spLocks noGrp="1"/>
          </p:cNvSpPr>
          <p:nvPr>
            <p:ph idx="1"/>
          </p:nvPr>
        </p:nvSpPr>
        <p:spPr>
          <a:xfrm>
            <a:off x="129309" y="1825624"/>
            <a:ext cx="10205316" cy="5032375"/>
          </a:xfrm>
        </p:spPr>
        <p:txBody>
          <a:bodyPr>
            <a:normAutofit/>
          </a:bodyPr>
          <a:lstStyle/>
          <a:p>
            <a:pPr marL="0" indent="0" algn="l">
              <a:buNone/>
            </a:pPr>
            <a:r>
              <a:rPr lang="en-US" b="0" i="0" dirty="0">
                <a:solidFill>
                  <a:srgbClr val="000080"/>
                </a:solidFill>
                <a:effectLst/>
                <a:latin typeface="korolevmedium"/>
              </a:rPr>
              <a:t>	</a:t>
            </a:r>
            <a:r>
              <a:rPr lang="en-US" sz="2600" b="1" i="0" dirty="0">
                <a:effectLst/>
              </a:rPr>
              <a:t>II-2- What are the components of a Project Budget?</a:t>
            </a:r>
          </a:p>
          <a:p>
            <a:pPr algn="just"/>
            <a:r>
              <a:rPr lang="en-US" sz="2600" b="0" i="0" dirty="0">
                <a:effectLst/>
              </a:rPr>
              <a:t>Project Budgets contain all the costs associated with the project.</a:t>
            </a:r>
          </a:p>
          <a:p>
            <a:pPr algn="just"/>
            <a:r>
              <a:rPr lang="en-US" sz="2600" b="0" i="0" dirty="0">
                <a:effectLst/>
              </a:rPr>
              <a:t> It generally includes:</a:t>
            </a:r>
          </a:p>
          <a:p>
            <a:pPr marL="0" indent="0" algn="just">
              <a:buNone/>
            </a:pPr>
            <a:r>
              <a:rPr lang="en-US" sz="2600" b="0" i="0" dirty="0">
                <a:effectLst/>
              </a:rPr>
              <a:t>	* </a:t>
            </a:r>
            <a:r>
              <a:rPr lang="en-US" sz="2600" b="1" i="0" dirty="0" err="1">
                <a:solidFill>
                  <a:srgbClr val="0070C0"/>
                </a:solidFill>
                <a:effectLst/>
              </a:rPr>
              <a:t>Labour</a:t>
            </a:r>
            <a:r>
              <a:rPr lang="en-US" sz="2600" b="1" i="0" dirty="0">
                <a:solidFill>
                  <a:srgbClr val="0070C0"/>
                </a:solidFill>
                <a:effectLst/>
              </a:rPr>
              <a:t> costs</a:t>
            </a:r>
            <a:r>
              <a:rPr lang="en-US" sz="2600" b="0" i="0" dirty="0">
                <a:effectLst/>
              </a:rPr>
              <a:t>: employee wages, benefits, payroll taxes, and overheads.</a:t>
            </a:r>
          </a:p>
          <a:p>
            <a:pPr marL="0" indent="0" algn="just">
              <a:buNone/>
            </a:pPr>
            <a:r>
              <a:rPr lang="en-US" sz="2600" b="0" i="0" dirty="0">
                <a:effectLst/>
              </a:rPr>
              <a:t>	* </a:t>
            </a:r>
            <a:r>
              <a:rPr lang="en-US" sz="2600" b="1" i="0" dirty="0">
                <a:solidFill>
                  <a:srgbClr val="0070C0"/>
                </a:solidFill>
                <a:effectLst/>
              </a:rPr>
              <a:t>Material procurement costs</a:t>
            </a:r>
            <a:r>
              <a:rPr lang="en-US" sz="2600" b="0" i="0" dirty="0">
                <a:effectLst/>
              </a:rPr>
              <a:t>: goods, services, equipment, and  supplies needed for the project that come from external providers.</a:t>
            </a:r>
          </a:p>
          <a:p>
            <a:pPr marL="0" indent="0">
              <a:buNone/>
            </a:pPr>
            <a:endParaRPr lang="fr-FR" dirty="0"/>
          </a:p>
        </p:txBody>
      </p:sp>
      <p:pic>
        <p:nvPicPr>
          <p:cNvPr id="4" name="Picture 2" descr="Constructing the Project Budget in The Right Way - PM Tips">
            <a:extLst>
              <a:ext uri="{FF2B5EF4-FFF2-40B4-BE49-F238E27FC236}">
                <a16:creationId xmlns:a16="http://schemas.microsoft.com/office/drawing/2014/main" id="{CD2CBB41-E35A-40D5-A54C-E361CA19C2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79547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7BF45A9-34E3-465D-B308-1636AB199F67}"/>
              </a:ext>
            </a:extLst>
          </p:cNvPr>
          <p:cNvSpPr>
            <a:spLocks noGrp="1"/>
          </p:cNvSpPr>
          <p:nvPr>
            <p:ph idx="1"/>
          </p:nvPr>
        </p:nvSpPr>
        <p:spPr>
          <a:xfrm>
            <a:off x="166255" y="1825624"/>
            <a:ext cx="10224653" cy="5032375"/>
          </a:xfrm>
        </p:spPr>
        <p:txBody>
          <a:bodyPr/>
          <a:lstStyle/>
          <a:p>
            <a:pPr algn="l"/>
            <a:r>
              <a:rPr lang="en-US" sz="2600" b="0" i="0" dirty="0">
                <a:effectLst/>
              </a:rPr>
              <a:t>Under each of these categories, the costs can usually be separated into two broad categories:</a:t>
            </a:r>
          </a:p>
          <a:p>
            <a:pPr marL="0" indent="0" algn="l">
              <a:buNone/>
            </a:pPr>
            <a:endParaRPr lang="en-US" sz="2600" b="0" i="0" dirty="0">
              <a:effectLst/>
            </a:endParaRPr>
          </a:p>
          <a:p>
            <a:pPr marL="0" indent="0" algn="l">
              <a:buNone/>
            </a:pPr>
            <a:r>
              <a:rPr lang="en-US" sz="2600" b="1" i="0" dirty="0">
                <a:solidFill>
                  <a:srgbClr val="92D050"/>
                </a:solidFill>
                <a:effectLst/>
              </a:rPr>
              <a:t>	* Fixed costs</a:t>
            </a:r>
            <a:r>
              <a:rPr lang="en-US" sz="2600" b="0" i="0" dirty="0">
                <a:effectLst/>
              </a:rPr>
              <a:t>: these are set for the project and will not change. For example, if you need a certain quantity of a particular item to deliver your project and you have a firm quote from a supplier, this is a fixed cost.</a:t>
            </a:r>
          </a:p>
          <a:p>
            <a:pPr marL="0" indent="0" algn="l">
              <a:buNone/>
            </a:pPr>
            <a:r>
              <a:rPr lang="en-US" sz="2600" b="1" dirty="0">
                <a:solidFill>
                  <a:srgbClr val="92D050"/>
                </a:solidFill>
              </a:rPr>
              <a:t>	* </a:t>
            </a:r>
            <a:r>
              <a:rPr lang="en-US" sz="2600" b="1" i="0" dirty="0">
                <a:solidFill>
                  <a:srgbClr val="92D050"/>
                </a:solidFill>
                <a:effectLst/>
              </a:rPr>
              <a:t>Variable costs</a:t>
            </a:r>
            <a:r>
              <a:rPr lang="en-US" sz="2600" b="0" i="0" dirty="0">
                <a:effectLst/>
              </a:rPr>
              <a:t>: these change based on activity. For example, if you have a subcontractor working by the hour on your project and it goes over time, the cost goes up. Variable costs need the most monitoring.</a:t>
            </a:r>
          </a:p>
          <a:p>
            <a:endParaRPr lang="fr-FR" dirty="0"/>
          </a:p>
        </p:txBody>
      </p:sp>
      <p:pic>
        <p:nvPicPr>
          <p:cNvPr id="4" name="Picture 2" descr="Constructing the Project Budget in The Right Way - PM Tips">
            <a:extLst>
              <a:ext uri="{FF2B5EF4-FFF2-40B4-BE49-F238E27FC236}">
                <a16:creationId xmlns:a16="http://schemas.microsoft.com/office/drawing/2014/main" id="{33BBD59B-B7DF-4744-A0A5-86A51D1BB5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4FB3481F-5155-41B1-8E02-C5CCADBF950A}"/>
              </a:ext>
            </a:extLst>
          </p:cNvPr>
          <p:cNvSpPr>
            <a:spLocks noGrp="1"/>
          </p:cNvSpPr>
          <p:nvPr>
            <p:ph type="title"/>
          </p:nvPr>
        </p:nvSpPr>
        <p:spPr>
          <a:xfrm>
            <a:off x="2466109" y="365125"/>
            <a:ext cx="7139710" cy="955675"/>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1120747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0A3C89C-28FA-4E8C-860A-4D551CCD4C01}"/>
              </a:ext>
            </a:extLst>
          </p:cNvPr>
          <p:cNvSpPr>
            <a:spLocks noGrp="1"/>
          </p:cNvSpPr>
          <p:nvPr>
            <p:ph idx="1"/>
          </p:nvPr>
        </p:nvSpPr>
        <p:spPr>
          <a:xfrm>
            <a:off x="120073" y="1825624"/>
            <a:ext cx="10338374" cy="5032375"/>
          </a:xfrm>
        </p:spPr>
        <p:txBody>
          <a:bodyPr>
            <a:normAutofit/>
          </a:bodyPr>
          <a:lstStyle/>
          <a:p>
            <a:pPr marL="0" indent="0" algn="l">
              <a:buNone/>
            </a:pPr>
            <a:r>
              <a:rPr lang="en-US" b="0" i="0" dirty="0">
                <a:solidFill>
                  <a:srgbClr val="000080"/>
                </a:solidFill>
                <a:effectLst/>
                <a:latin typeface="korolevmedium"/>
              </a:rPr>
              <a:t>	</a:t>
            </a:r>
            <a:r>
              <a:rPr lang="en-US" sz="2600" b="1" i="0" dirty="0">
                <a:effectLst/>
              </a:rPr>
              <a:t>II-3- What is the purpose of a project budget?</a:t>
            </a:r>
          </a:p>
          <a:p>
            <a:pPr algn="l"/>
            <a:r>
              <a:rPr lang="en-US" sz="2600" b="0" i="0" dirty="0">
                <a:effectLst/>
              </a:rPr>
              <a:t>The </a:t>
            </a:r>
            <a:r>
              <a:rPr lang="en-US" sz="2600" b="1" i="0" dirty="0">
                <a:solidFill>
                  <a:srgbClr val="FF0000"/>
                </a:solidFill>
                <a:effectLst/>
              </a:rPr>
              <a:t>Project Budget </a:t>
            </a:r>
            <a:r>
              <a:rPr lang="en-US" sz="2600" b="0" i="0" dirty="0">
                <a:effectLst/>
              </a:rPr>
              <a:t>is designed to: </a:t>
            </a:r>
          </a:p>
          <a:p>
            <a:pPr marL="0" indent="0" algn="l">
              <a:buNone/>
            </a:pPr>
            <a:endParaRPr lang="en-US" sz="2600" b="0" i="0" dirty="0">
              <a:effectLst/>
            </a:endParaRPr>
          </a:p>
          <a:p>
            <a:pPr algn="l">
              <a:buFont typeface="Arial" panose="020B0604020202020204" pitchFamily="34" charset="0"/>
              <a:buChar char="•"/>
            </a:pPr>
            <a:r>
              <a:rPr lang="en-US" sz="2600" b="0" i="0" dirty="0">
                <a:effectLst/>
              </a:rPr>
              <a:t>Aid in the decision-making process. This could be deciding whether the project goes ahead or choosing how much to invest in different activities within the project.</a:t>
            </a:r>
          </a:p>
          <a:p>
            <a:pPr algn="l">
              <a:buFont typeface="Arial" panose="020B0604020202020204" pitchFamily="34" charset="0"/>
              <a:buChar char="•"/>
            </a:pPr>
            <a:r>
              <a:rPr lang="en-US" sz="2600" b="0" i="0" dirty="0">
                <a:effectLst/>
              </a:rPr>
              <a:t>Communicate to stakeholders how much money is needed and when it’s needed.</a:t>
            </a:r>
          </a:p>
          <a:p>
            <a:pPr algn="l">
              <a:buFont typeface="Arial" panose="020B0604020202020204" pitchFamily="34" charset="0"/>
              <a:buChar char="•"/>
            </a:pPr>
            <a:r>
              <a:rPr lang="en-US" sz="2600" b="0" i="0" dirty="0">
                <a:effectLst/>
              </a:rPr>
              <a:t>Give the project manager a baseline to help them work out if the project is spending along its desired path.</a:t>
            </a:r>
            <a:br>
              <a:rPr lang="en-US" sz="2600" b="0" i="0" dirty="0">
                <a:effectLst/>
              </a:rPr>
            </a:br>
            <a:r>
              <a:rPr lang="en-US" sz="2600" b="0" i="0" dirty="0">
                <a:effectLst/>
              </a:rPr>
              <a:t> </a:t>
            </a:r>
          </a:p>
          <a:p>
            <a:pPr marL="0" indent="0">
              <a:buNone/>
            </a:pPr>
            <a:endParaRPr lang="fr-FR" dirty="0"/>
          </a:p>
        </p:txBody>
      </p:sp>
      <p:sp>
        <p:nvSpPr>
          <p:cNvPr id="4" name="Titre 1">
            <a:extLst>
              <a:ext uri="{FF2B5EF4-FFF2-40B4-BE49-F238E27FC236}">
                <a16:creationId xmlns:a16="http://schemas.microsoft.com/office/drawing/2014/main" id="{F7C0D8CB-63E0-4BA0-B628-79BDE04132BC}"/>
              </a:ext>
            </a:extLst>
          </p:cNvPr>
          <p:cNvSpPr>
            <a:spLocks noGrp="1"/>
          </p:cNvSpPr>
          <p:nvPr>
            <p:ph type="title"/>
          </p:nvPr>
        </p:nvSpPr>
        <p:spPr>
          <a:xfrm>
            <a:off x="2524125" y="552450"/>
            <a:ext cx="7000876" cy="666750"/>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pic>
        <p:nvPicPr>
          <p:cNvPr id="5" name="Picture 2" descr="Constructing the Project Budget in The Right Way - PM Tips">
            <a:extLst>
              <a:ext uri="{FF2B5EF4-FFF2-40B4-BE49-F238E27FC236}">
                <a16:creationId xmlns:a16="http://schemas.microsoft.com/office/drawing/2014/main" id="{67C77038-70E8-4F67-BB07-3D5C3493DD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30030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0A6A22C-F639-461B-AEC7-7D10F14AB590}"/>
              </a:ext>
            </a:extLst>
          </p:cNvPr>
          <p:cNvSpPr>
            <a:spLocks noGrp="1"/>
          </p:cNvSpPr>
          <p:nvPr>
            <p:ph idx="1"/>
          </p:nvPr>
        </p:nvSpPr>
        <p:spPr>
          <a:xfrm>
            <a:off x="76200" y="1825625"/>
            <a:ext cx="10267950" cy="4351338"/>
          </a:xfrm>
        </p:spPr>
        <p:txBody>
          <a:bodyPr>
            <a:normAutofit fontScale="70000" lnSpcReduction="20000"/>
          </a:bodyPr>
          <a:lstStyle/>
          <a:p>
            <a:pPr marL="0" indent="0" algn="l">
              <a:buNone/>
            </a:pPr>
            <a:r>
              <a:rPr lang="en-US" sz="3700" b="0" i="0" dirty="0">
                <a:solidFill>
                  <a:srgbClr val="000080"/>
                </a:solidFill>
                <a:effectLst/>
              </a:rPr>
              <a:t>	</a:t>
            </a:r>
            <a:r>
              <a:rPr lang="en-US" sz="3700" b="1" i="0" dirty="0">
                <a:effectLst/>
              </a:rPr>
              <a:t>II-4- The benefits of effective project budgeting</a:t>
            </a:r>
          </a:p>
          <a:p>
            <a:pPr marL="0" indent="0" algn="l">
              <a:buNone/>
            </a:pPr>
            <a:r>
              <a:rPr lang="en-US" sz="3700" b="0" i="0" dirty="0">
                <a:effectLst/>
              </a:rPr>
              <a:t>We can all agree a budget is essential for any project, but the benefits extend far beyond just knowing what the project is going to cost. Effective project budgeting has the following benefits:</a:t>
            </a:r>
          </a:p>
          <a:p>
            <a:pPr algn="l">
              <a:buFont typeface="Arial" panose="020B0604020202020204" pitchFamily="34" charset="0"/>
              <a:buChar char="•"/>
            </a:pPr>
            <a:r>
              <a:rPr lang="en-US" sz="3700" b="0" i="0" dirty="0">
                <a:effectLst/>
              </a:rPr>
              <a:t>By knowing how much money is available for each project activity, you can easily pinpoint areas that need attention.</a:t>
            </a:r>
          </a:p>
          <a:p>
            <a:pPr algn="l">
              <a:buFont typeface="Arial" panose="020B0604020202020204" pitchFamily="34" charset="0"/>
              <a:buChar char="•"/>
            </a:pPr>
            <a:r>
              <a:rPr lang="en-US" sz="3700" b="0" i="0" dirty="0">
                <a:effectLst/>
              </a:rPr>
              <a:t>One of the trickiest parts of project management is having the right human resources available. The project budget helps determine exactly what skills you need for what length of time, which is especially useful when people are working across multiple projects.</a:t>
            </a:r>
          </a:p>
          <a:p>
            <a:pPr algn="l">
              <a:buFont typeface="Arial" panose="020B0604020202020204" pitchFamily="34" charset="0"/>
              <a:buChar char="•"/>
            </a:pPr>
            <a:r>
              <a:rPr lang="en-US" sz="3700" b="0" i="0" dirty="0">
                <a:effectLst/>
              </a:rPr>
              <a:t>The budget is an effective management tool to see if you’re on track to meet goals.</a:t>
            </a:r>
          </a:p>
          <a:p>
            <a:pPr algn="l">
              <a:buFont typeface="Arial" panose="020B0604020202020204" pitchFamily="34" charset="0"/>
              <a:buChar char="•"/>
            </a:pPr>
            <a:r>
              <a:rPr lang="en-US" b="0" i="0" dirty="0">
                <a:solidFill>
                  <a:srgbClr val="666666"/>
                </a:solidFill>
                <a:effectLst/>
                <a:latin typeface="korolevmedium"/>
              </a:rPr>
              <a:t> </a:t>
            </a:r>
          </a:p>
          <a:p>
            <a:pPr marL="0" indent="0">
              <a:buNone/>
            </a:pPr>
            <a:endParaRPr lang="fr-FR" dirty="0"/>
          </a:p>
        </p:txBody>
      </p:sp>
      <p:pic>
        <p:nvPicPr>
          <p:cNvPr id="4" name="Picture 2" descr="Constructing the Project Budget in The Right Way - PM Tips">
            <a:extLst>
              <a:ext uri="{FF2B5EF4-FFF2-40B4-BE49-F238E27FC236}">
                <a16:creationId xmlns:a16="http://schemas.microsoft.com/office/drawing/2014/main" id="{92C45B23-AE20-4B8A-82E3-59522FB705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362B2465-3561-48B6-9DB6-D384A356DFF0}"/>
              </a:ext>
            </a:extLst>
          </p:cNvPr>
          <p:cNvSpPr>
            <a:spLocks noGrp="1"/>
          </p:cNvSpPr>
          <p:nvPr>
            <p:ph type="title"/>
          </p:nvPr>
        </p:nvSpPr>
        <p:spPr>
          <a:xfrm>
            <a:off x="2373744" y="406400"/>
            <a:ext cx="7259783" cy="895928"/>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034558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835FFE0-2630-476A-8BBD-852D66CCBF2C}"/>
              </a:ext>
            </a:extLst>
          </p:cNvPr>
          <p:cNvSpPr>
            <a:spLocks noGrp="1"/>
          </p:cNvSpPr>
          <p:nvPr>
            <p:ph idx="1"/>
          </p:nvPr>
        </p:nvSpPr>
        <p:spPr>
          <a:xfrm>
            <a:off x="138545" y="1825624"/>
            <a:ext cx="10319902" cy="5032375"/>
          </a:xfrm>
        </p:spPr>
        <p:txBody>
          <a:bodyPr>
            <a:normAutofit/>
          </a:bodyPr>
          <a:lstStyle/>
          <a:p>
            <a:pPr algn="just">
              <a:buFont typeface="Arial" panose="020B0604020202020204" pitchFamily="34" charset="0"/>
              <a:buChar char="•"/>
            </a:pPr>
            <a:r>
              <a:rPr lang="en-US" sz="2600" b="0" i="0" dirty="0">
                <a:effectLst/>
              </a:rPr>
              <a:t>It helps prioritize activities that can be completed within the resources available.</a:t>
            </a:r>
          </a:p>
          <a:p>
            <a:pPr marL="0" indent="0" algn="just">
              <a:buNone/>
            </a:pPr>
            <a:r>
              <a:rPr lang="en-US" sz="2600" b="0" i="0" dirty="0">
                <a:effectLst/>
              </a:rPr>
              <a:t>Sometimes this means reining in your ambitions but at least you’ll be delivering to expectations.</a:t>
            </a:r>
          </a:p>
          <a:p>
            <a:pPr marL="0" indent="0" algn="just">
              <a:buNone/>
            </a:pPr>
            <a:endParaRPr lang="en-US" sz="2600" b="0" i="0" dirty="0">
              <a:effectLst/>
            </a:endParaRPr>
          </a:p>
          <a:p>
            <a:pPr algn="just">
              <a:buFont typeface="Arial" panose="020B0604020202020204" pitchFamily="34" charset="0"/>
              <a:buChar char="•"/>
            </a:pPr>
            <a:r>
              <a:rPr lang="en-US" sz="2600" b="0" i="0" dirty="0">
                <a:effectLst/>
              </a:rPr>
              <a:t>Helps promote future thinking and planning.</a:t>
            </a:r>
          </a:p>
          <a:p>
            <a:pPr marL="0" indent="0" algn="just">
              <a:buNone/>
            </a:pPr>
            <a:endParaRPr lang="en-US" sz="2600" b="0" i="0" dirty="0">
              <a:effectLst/>
            </a:endParaRPr>
          </a:p>
          <a:p>
            <a:pPr algn="just">
              <a:buFont typeface="Arial" panose="020B0604020202020204" pitchFamily="34" charset="0"/>
              <a:buChar char="•"/>
            </a:pPr>
            <a:r>
              <a:rPr lang="en-US" sz="2600" b="0" i="0" dirty="0">
                <a:effectLst/>
              </a:rPr>
              <a:t>Project Managers who can deliver great outcomes while effectively controlling budgets have great career prospects!</a:t>
            </a:r>
            <a:br>
              <a:rPr lang="en-US" sz="2600" b="0" i="0" dirty="0">
                <a:effectLst/>
              </a:rPr>
            </a:br>
            <a:endParaRPr lang="fr-FR" sz="2600" dirty="0"/>
          </a:p>
        </p:txBody>
      </p:sp>
      <p:pic>
        <p:nvPicPr>
          <p:cNvPr id="4" name="Picture 2" descr="Constructing the Project Budget in The Right Way - PM Tips">
            <a:extLst>
              <a:ext uri="{FF2B5EF4-FFF2-40B4-BE49-F238E27FC236}">
                <a16:creationId xmlns:a16="http://schemas.microsoft.com/office/drawing/2014/main" id="{94478AEC-5012-4A8D-86B6-1EBBF1BF36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38BC596E-C10C-4EA5-BD82-CDB144A044E8}"/>
              </a:ext>
            </a:extLst>
          </p:cNvPr>
          <p:cNvSpPr>
            <a:spLocks noGrp="1"/>
          </p:cNvSpPr>
          <p:nvPr>
            <p:ph type="title"/>
          </p:nvPr>
        </p:nvSpPr>
        <p:spPr>
          <a:xfrm>
            <a:off x="2438400" y="365125"/>
            <a:ext cx="7213600" cy="1011093"/>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9418441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Constructing the Project Budget in The Right Way - PM Tips">
            <a:extLst>
              <a:ext uri="{FF2B5EF4-FFF2-40B4-BE49-F238E27FC236}">
                <a16:creationId xmlns:a16="http://schemas.microsoft.com/office/drawing/2014/main" id="{7AB5A574-5A34-4664-A200-819E3433AC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Project Budget Template | Free Download (Excel, PDF, CSV, ODS)">
            <a:extLst>
              <a:ext uri="{FF2B5EF4-FFF2-40B4-BE49-F238E27FC236}">
                <a16:creationId xmlns:a16="http://schemas.microsoft.com/office/drawing/2014/main" id="{526C0463-ADB3-4E9A-8467-9143939829A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209309" y="1671782"/>
            <a:ext cx="5249138" cy="5269345"/>
          </a:xfrm>
          <a:prstGeom prst="rect">
            <a:avLst/>
          </a:prstGeom>
          <a:no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A2D6A0F1-2349-4BAD-9EE2-A70F89987E4D}"/>
              </a:ext>
            </a:extLst>
          </p:cNvPr>
          <p:cNvSpPr>
            <a:spLocks noGrp="1"/>
          </p:cNvSpPr>
          <p:nvPr>
            <p:ph type="title"/>
          </p:nvPr>
        </p:nvSpPr>
        <p:spPr>
          <a:xfrm>
            <a:off x="2401454" y="424872"/>
            <a:ext cx="7287491" cy="877455"/>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pic>
        <p:nvPicPr>
          <p:cNvPr id="2054" name="Picture 6" descr="Simple Project Budgeting Worksheet | Excel Template FREE">
            <a:extLst>
              <a:ext uri="{FF2B5EF4-FFF2-40B4-BE49-F238E27FC236}">
                <a16:creationId xmlns:a16="http://schemas.microsoft.com/office/drawing/2014/main" id="{F1BBC908-174A-4E54-B5DC-E98331E40F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671782"/>
            <a:ext cx="5209309" cy="51862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26630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3810348-28D8-4F02-B534-723B381458FA}"/>
              </a:ext>
            </a:extLst>
          </p:cNvPr>
          <p:cNvSpPr>
            <a:spLocks noGrp="1"/>
          </p:cNvSpPr>
          <p:nvPr>
            <p:ph idx="1"/>
          </p:nvPr>
        </p:nvSpPr>
        <p:spPr>
          <a:xfrm>
            <a:off x="193964" y="1825625"/>
            <a:ext cx="10178761" cy="4351338"/>
          </a:xfrm>
        </p:spPr>
        <p:txBody>
          <a:bodyPr>
            <a:normAutofit fontScale="92500" lnSpcReduction="20000"/>
          </a:bodyPr>
          <a:lstStyle/>
          <a:p>
            <a:pPr marL="0" indent="0" algn="l">
              <a:buNone/>
            </a:pPr>
            <a:r>
              <a:rPr lang="en-US" b="0" i="0" dirty="0">
                <a:solidFill>
                  <a:srgbClr val="000080"/>
                </a:solidFill>
                <a:effectLst/>
                <a:latin typeface="korolevmedium"/>
              </a:rPr>
              <a:t>	</a:t>
            </a:r>
            <a:r>
              <a:rPr lang="en-US" b="1" i="0" dirty="0">
                <a:effectLst/>
              </a:rPr>
              <a:t>II-5-How to estimate budget for a Project</a:t>
            </a:r>
          </a:p>
          <a:p>
            <a:pPr algn="just"/>
            <a:r>
              <a:rPr lang="en-US" b="0" i="0" dirty="0">
                <a:effectLst/>
              </a:rPr>
              <a:t>Budgeting is a critical skill for a project manager and one that takes time to master. To help you build your budgeting competency, we’ve created a step-by-step guide for you to use as a checklist to ensure you cover all bases.</a:t>
            </a:r>
          </a:p>
          <a:p>
            <a:pPr algn="just">
              <a:buFont typeface="+mj-lt"/>
              <a:buAutoNum type="arabicPeriod"/>
            </a:pPr>
            <a:r>
              <a:rPr lang="en-US" b="1" i="0" dirty="0">
                <a:effectLst/>
              </a:rPr>
              <a:t>Refer to your </a:t>
            </a:r>
            <a:r>
              <a:rPr lang="en-US" b="1" i="0" dirty="0">
                <a:solidFill>
                  <a:srgbClr val="0070C0"/>
                </a:solidFill>
                <a:effectLst/>
              </a:rPr>
              <a:t>Project Scope </a:t>
            </a:r>
            <a:r>
              <a:rPr lang="en-US" b="0" i="0" dirty="0">
                <a:effectLst/>
              </a:rPr>
              <a:t>: the Project Scope contains the goals, deliverables, tasks, and deadlines for the project. </a:t>
            </a:r>
          </a:p>
          <a:p>
            <a:pPr algn="just">
              <a:buFont typeface="+mj-lt"/>
              <a:buAutoNum type="arabicPeriod"/>
            </a:pPr>
            <a:r>
              <a:rPr lang="en-US" b="1" i="0" dirty="0">
                <a:effectLst/>
              </a:rPr>
              <a:t>Define the Resources you need: </a:t>
            </a:r>
            <a:r>
              <a:rPr lang="en-US" b="0" i="0" dirty="0">
                <a:effectLst/>
              </a:rPr>
              <a:t>list all the people and items that you need to complete the project within deadlines. </a:t>
            </a:r>
          </a:p>
          <a:p>
            <a:pPr algn="just">
              <a:buFont typeface="+mj-lt"/>
              <a:buAutoNum type="arabicPeriod"/>
            </a:pPr>
            <a:r>
              <a:rPr lang="en-US" b="1" i="0" dirty="0">
                <a:effectLst/>
              </a:rPr>
              <a:t>Understand the Resource Rate:</a:t>
            </a:r>
            <a:r>
              <a:rPr lang="en-US" b="0" i="0" dirty="0">
                <a:effectLst/>
              </a:rPr>
              <a:t> people who will be working on the project will work at a specific rate, with more experienced people costing more, but often able to complete tasks faster and to a higher standard. Materials for the project get charged at a rate too. </a:t>
            </a:r>
            <a:endParaRPr lang="fr-FR" dirty="0"/>
          </a:p>
        </p:txBody>
      </p:sp>
      <p:pic>
        <p:nvPicPr>
          <p:cNvPr id="4" name="Picture 2" descr="Constructing the Project Budget in The Right Way - PM Tips">
            <a:extLst>
              <a:ext uri="{FF2B5EF4-FFF2-40B4-BE49-F238E27FC236}">
                <a16:creationId xmlns:a16="http://schemas.microsoft.com/office/drawing/2014/main" id="{EA964475-32A7-49F8-BD7F-2676E2ECC0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486A6C39-4DB1-40A3-BA29-FBEE62D1DE0C}"/>
              </a:ext>
            </a:extLst>
          </p:cNvPr>
          <p:cNvSpPr>
            <a:spLocks noGrp="1"/>
          </p:cNvSpPr>
          <p:nvPr>
            <p:ph type="title"/>
          </p:nvPr>
        </p:nvSpPr>
        <p:spPr>
          <a:xfrm>
            <a:off x="2401455" y="365126"/>
            <a:ext cx="7204364" cy="927966"/>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42165294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1F848DB-441F-477F-8467-E86DA167DF1D}"/>
              </a:ext>
            </a:extLst>
          </p:cNvPr>
          <p:cNvSpPr>
            <a:spLocks noGrp="1"/>
          </p:cNvSpPr>
          <p:nvPr>
            <p:ph idx="1"/>
          </p:nvPr>
        </p:nvSpPr>
        <p:spPr>
          <a:xfrm>
            <a:off x="203200" y="1644072"/>
            <a:ext cx="10160000" cy="4848801"/>
          </a:xfrm>
        </p:spPr>
        <p:txBody>
          <a:bodyPr>
            <a:normAutofit fontScale="77500" lnSpcReduction="20000"/>
          </a:bodyPr>
          <a:lstStyle/>
          <a:p>
            <a:pPr marL="0" indent="0" algn="l">
              <a:buNone/>
            </a:pPr>
            <a:r>
              <a:rPr lang="en-US" sz="3100" b="1" i="0" dirty="0">
                <a:effectLst/>
              </a:rPr>
              <a:t>4- Assign Budget estimates:</a:t>
            </a:r>
            <a:r>
              <a:rPr lang="en-US" sz="3100" b="0" i="0" dirty="0">
                <a:effectLst/>
              </a:rPr>
              <a:t> now that you have a list of resources, begin assigning a number to each. Each project will be different, but here are some </a:t>
            </a:r>
            <a:r>
              <a:rPr lang="en-US" sz="3100" b="1" i="0" dirty="0">
                <a:solidFill>
                  <a:srgbClr val="0070C0"/>
                </a:solidFill>
                <a:effectLst/>
              </a:rPr>
              <a:t>Estimating Techniques </a:t>
            </a:r>
            <a:r>
              <a:rPr lang="en-US" sz="3100" b="0" i="0" dirty="0">
                <a:effectLst/>
              </a:rPr>
              <a:t>to get you started:</a:t>
            </a:r>
          </a:p>
          <a:p>
            <a:pPr marL="742950" lvl="1" indent="-285750" algn="l">
              <a:buFont typeface="+mj-lt"/>
              <a:buAutoNum type="arabicPeriod"/>
            </a:pPr>
            <a:r>
              <a:rPr lang="en-US" sz="3100" i="0" dirty="0">
                <a:effectLst/>
              </a:rPr>
              <a:t>​Use </a:t>
            </a:r>
            <a:r>
              <a:rPr lang="en-US" sz="3100" b="1" i="0" dirty="0">
                <a:effectLst/>
              </a:rPr>
              <a:t>historical data</a:t>
            </a:r>
            <a:endParaRPr lang="en-US" sz="3100" b="0" i="0" dirty="0">
              <a:effectLst/>
            </a:endParaRPr>
          </a:p>
          <a:p>
            <a:pPr marL="742950" lvl="1" indent="-285750" algn="l">
              <a:buFont typeface="+mj-lt"/>
              <a:buAutoNum type="arabicPeriod"/>
            </a:pPr>
            <a:r>
              <a:rPr lang="en-US" sz="3100" i="0" dirty="0">
                <a:effectLst/>
              </a:rPr>
              <a:t>Use</a:t>
            </a:r>
            <a:r>
              <a:rPr lang="en-US" sz="3100" b="1" i="0" dirty="0">
                <a:effectLst/>
              </a:rPr>
              <a:t> maths</a:t>
            </a:r>
            <a:r>
              <a:rPr lang="en-US" sz="3100" b="0" i="0" dirty="0">
                <a:effectLst/>
              </a:rPr>
              <a:t> </a:t>
            </a:r>
          </a:p>
          <a:p>
            <a:pPr marL="742950" lvl="1" indent="-285750" algn="l">
              <a:buFont typeface="+mj-lt"/>
              <a:buAutoNum type="arabicPeriod"/>
            </a:pPr>
            <a:r>
              <a:rPr lang="en-US" sz="3100" i="0" dirty="0">
                <a:effectLst/>
              </a:rPr>
              <a:t>Consult</a:t>
            </a:r>
            <a:r>
              <a:rPr lang="en-US" sz="3100" b="1" i="0" dirty="0">
                <a:effectLst/>
              </a:rPr>
              <a:t> Subject Matter Experts (SMEs)</a:t>
            </a:r>
            <a:endParaRPr lang="en-US" sz="3100" b="0" i="0" dirty="0">
              <a:effectLst/>
            </a:endParaRPr>
          </a:p>
          <a:p>
            <a:pPr marL="742950" lvl="1" indent="-285750" algn="l">
              <a:buFont typeface="+mj-lt"/>
              <a:buAutoNum type="arabicPeriod"/>
            </a:pPr>
            <a:r>
              <a:rPr lang="en-US" sz="3100" i="0" dirty="0">
                <a:effectLst/>
              </a:rPr>
              <a:t>Consult</a:t>
            </a:r>
            <a:r>
              <a:rPr lang="en-US" sz="3100" b="1" i="0" dirty="0">
                <a:effectLst/>
              </a:rPr>
              <a:t> suppliers</a:t>
            </a:r>
          </a:p>
          <a:p>
            <a:pPr marL="457200" lvl="1" indent="0" algn="l">
              <a:buNone/>
            </a:pPr>
            <a:endParaRPr lang="en-US" sz="3100" b="1" i="0" dirty="0">
              <a:effectLst/>
            </a:endParaRPr>
          </a:p>
          <a:p>
            <a:pPr marL="0" indent="0" algn="l">
              <a:buNone/>
            </a:pPr>
            <a:r>
              <a:rPr lang="en-US" sz="3100" b="1" i="0" dirty="0">
                <a:effectLst/>
              </a:rPr>
              <a:t>5- Establish a contingency fund:</a:t>
            </a:r>
            <a:r>
              <a:rPr lang="en-US" sz="3100" b="0" i="0" dirty="0">
                <a:effectLst/>
              </a:rPr>
              <a:t> Having an emergency fund means there’s a reserve for when costs increase. </a:t>
            </a:r>
          </a:p>
          <a:p>
            <a:pPr marL="0" indent="0" algn="l">
              <a:buNone/>
            </a:pPr>
            <a:r>
              <a:rPr lang="en-US" sz="3100" b="1" i="0" dirty="0">
                <a:effectLst/>
              </a:rPr>
              <a:t>6- Build the Budget:</a:t>
            </a:r>
            <a:r>
              <a:rPr lang="en-US" sz="3100" b="0" i="0" dirty="0">
                <a:effectLst/>
              </a:rPr>
              <a:t> compile the estimates into your project management software or budget template. </a:t>
            </a:r>
          </a:p>
          <a:p>
            <a:pPr marL="0" indent="0" algn="l">
              <a:buNone/>
            </a:pPr>
            <a:r>
              <a:rPr lang="en-US" sz="3100" dirty="0"/>
              <a:t>7- </a:t>
            </a:r>
            <a:r>
              <a:rPr lang="en-US" sz="3100" b="1" i="0" dirty="0">
                <a:effectLst/>
              </a:rPr>
              <a:t>Obtain approval:</a:t>
            </a:r>
            <a:r>
              <a:rPr lang="en-US" sz="3100" b="0" i="0" dirty="0">
                <a:effectLst/>
              </a:rPr>
              <a:t> When you’re presenting your budget to management or stakeholders, you want it to be right. You’ll also need to be able to confidently justify the thinking behind the numbers.</a:t>
            </a:r>
          </a:p>
          <a:p>
            <a:pPr marL="0" indent="0">
              <a:buNone/>
            </a:pPr>
            <a:endParaRPr lang="fr-FR" dirty="0"/>
          </a:p>
        </p:txBody>
      </p:sp>
      <p:pic>
        <p:nvPicPr>
          <p:cNvPr id="4" name="Picture 2" descr="Constructing the Project Budget in The Right Way - PM Tips">
            <a:extLst>
              <a:ext uri="{FF2B5EF4-FFF2-40B4-BE49-F238E27FC236}">
                <a16:creationId xmlns:a16="http://schemas.microsoft.com/office/drawing/2014/main" id="{837FD0EC-000B-4222-A841-BD1729A7D6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3CF284E7-E83B-4FA4-B6A6-7D610CA4A4DA}"/>
              </a:ext>
            </a:extLst>
          </p:cNvPr>
          <p:cNvSpPr>
            <a:spLocks noGrp="1"/>
          </p:cNvSpPr>
          <p:nvPr>
            <p:ph type="title"/>
          </p:nvPr>
        </p:nvSpPr>
        <p:spPr>
          <a:xfrm>
            <a:off x="2419927" y="365126"/>
            <a:ext cx="7241310" cy="918730"/>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9229735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C056041-65CE-4062-A8CD-2168D405CF05}"/>
              </a:ext>
            </a:extLst>
          </p:cNvPr>
          <p:cNvSpPr>
            <a:spLocks noGrp="1"/>
          </p:cNvSpPr>
          <p:nvPr>
            <p:ph idx="1"/>
          </p:nvPr>
        </p:nvSpPr>
        <p:spPr>
          <a:xfrm>
            <a:off x="120073" y="1825625"/>
            <a:ext cx="10005003" cy="4667250"/>
          </a:xfrm>
        </p:spPr>
        <p:txBody>
          <a:bodyPr>
            <a:normAutofit fontScale="92500" lnSpcReduction="10000"/>
          </a:bodyPr>
          <a:lstStyle/>
          <a:p>
            <a:pPr marL="0" indent="0" algn="l">
              <a:buNone/>
            </a:pPr>
            <a:r>
              <a:rPr lang="en-US" b="0" i="0" dirty="0">
                <a:solidFill>
                  <a:srgbClr val="000080"/>
                </a:solidFill>
                <a:effectLst/>
                <a:latin typeface="korolevmedium"/>
              </a:rPr>
              <a:t>	</a:t>
            </a:r>
            <a:r>
              <a:rPr lang="en-US" b="1" i="0" dirty="0">
                <a:effectLst/>
              </a:rPr>
              <a:t>II-6- 9 expert tips for better project budgeting</a:t>
            </a:r>
          </a:p>
          <a:p>
            <a:pPr algn="l">
              <a:buFont typeface="+mj-lt"/>
              <a:buAutoNum type="arabicPeriod"/>
            </a:pPr>
            <a:r>
              <a:rPr lang="en-US" b="1" i="0" dirty="0">
                <a:effectLst/>
              </a:rPr>
              <a:t>Watch </a:t>
            </a:r>
            <a:r>
              <a:rPr lang="en-US" b="1" i="0" dirty="0">
                <a:solidFill>
                  <a:srgbClr val="0070C0"/>
                </a:solidFill>
                <a:effectLst/>
              </a:rPr>
              <a:t>Project Scope </a:t>
            </a:r>
            <a:r>
              <a:rPr lang="en-US" b="1" i="0" dirty="0">
                <a:effectLst/>
              </a:rPr>
              <a:t>like a hawk</a:t>
            </a:r>
            <a:r>
              <a:rPr lang="en-US" b="0" i="0" dirty="0">
                <a:effectLst/>
              </a:rPr>
              <a:t>: there’s no surer way to blow budget than the dreaded </a:t>
            </a:r>
            <a:r>
              <a:rPr lang="en-US" b="1" i="0" dirty="0">
                <a:effectLst/>
              </a:rPr>
              <a:t>Scope Creep</a:t>
            </a:r>
            <a:r>
              <a:rPr lang="en-US" b="0" i="0" dirty="0">
                <a:effectLst/>
              </a:rPr>
              <a:t>.</a:t>
            </a:r>
          </a:p>
          <a:p>
            <a:pPr algn="l">
              <a:buFont typeface="+mj-lt"/>
              <a:buAutoNum type="arabicPeriod"/>
            </a:pPr>
            <a:r>
              <a:rPr lang="en-US" b="1" i="0" dirty="0">
                <a:effectLst/>
              </a:rPr>
              <a:t>Divide your Budget into useful timeframes: </a:t>
            </a:r>
            <a:r>
              <a:rPr lang="en-US" b="0" i="0" dirty="0">
                <a:effectLst/>
              </a:rPr>
              <a:t>For example, you might want to analyze weekly staff costs so that you can quickly address overruns rather than leaving it until the end of the month (or the end of the project) when any issues have compounded.</a:t>
            </a:r>
          </a:p>
          <a:p>
            <a:pPr algn="l">
              <a:buFont typeface="+mj-lt"/>
              <a:buAutoNum type="arabicPeriod"/>
            </a:pPr>
            <a:r>
              <a:rPr lang="en-US" b="1" i="0" dirty="0">
                <a:effectLst/>
              </a:rPr>
              <a:t>Try not to let your contractors know what your contingency is</a:t>
            </a:r>
            <a:r>
              <a:rPr lang="en-US" b="0" i="0" dirty="0">
                <a:effectLst/>
              </a:rPr>
              <a:t>: Set the expectation that they can’t exceed the budget unless you know about it well in advance and can manage it accordingly.</a:t>
            </a:r>
          </a:p>
          <a:p>
            <a:pPr algn="l">
              <a:buFont typeface="+mj-lt"/>
              <a:buAutoNum type="arabicPeriod"/>
            </a:pPr>
            <a:r>
              <a:rPr lang="en-US" b="1" i="0" dirty="0">
                <a:effectLst/>
              </a:rPr>
              <a:t>Involve others</a:t>
            </a:r>
            <a:r>
              <a:rPr lang="en-US" b="0" i="0" dirty="0">
                <a:effectLst/>
              </a:rPr>
              <a:t>: Consult experts inside and outside of your organization to learn from them. So, communicate widely, and often.</a:t>
            </a:r>
          </a:p>
          <a:p>
            <a:pPr marL="0" indent="0">
              <a:buNone/>
            </a:pPr>
            <a:endParaRPr lang="fr-FR" dirty="0"/>
          </a:p>
        </p:txBody>
      </p:sp>
      <p:pic>
        <p:nvPicPr>
          <p:cNvPr id="4" name="Picture 2" descr="Constructing the Project Budget in The Right Way - PM Tips">
            <a:extLst>
              <a:ext uri="{FF2B5EF4-FFF2-40B4-BE49-F238E27FC236}">
                <a16:creationId xmlns:a16="http://schemas.microsoft.com/office/drawing/2014/main" id="{1AB455E6-7FF6-49C3-BC16-03D4EE7DDA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2C8C2C83-8035-4210-802D-0650231A2A9C}"/>
              </a:ext>
            </a:extLst>
          </p:cNvPr>
          <p:cNvSpPr>
            <a:spLocks noGrp="1"/>
          </p:cNvSpPr>
          <p:nvPr>
            <p:ph type="title"/>
          </p:nvPr>
        </p:nvSpPr>
        <p:spPr>
          <a:xfrm>
            <a:off x="2604654" y="480291"/>
            <a:ext cx="6973455" cy="915122"/>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40221764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5A5B063-0BFB-4A9D-BCF8-E13D7408B289}"/>
              </a:ext>
            </a:extLst>
          </p:cNvPr>
          <p:cNvSpPr>
            <a:spLocks noGrp="1"/>
          </p:cNvSpPr>
          <p:nvPr>
            <p:ph idx="1"/>
          </p:nvPr>
        </p:nvSpPr>
        <p:spPr>
          <a:xfrm>
            <a:off x="184728" y="1687078"/>
            <a:ext cx="10273719" cy="5170921"/>
          </a:xfrm>
        </p:spPr>
        <p:txBody>
          <a:bodyPr>
            <a:normAutofit fontScale="70000" lnSpcReduction="20000"/>
          </a:bodyPr>
          <a:lstStyle/>
          <a:p>
            <a:pPr marL="0" indent="0" algn="l">
              <a:buNone/>
            </a:pPr>
            <a:r>
              <a:rPr lang="en-US" sz="3400" b="1" i="0" dirty="0">
                <a:effectLst/>
              </a:rPr>
              <a:t>5.Understand your budget</a:t>
            </a:r>
            <a:r>
              <a:rPr lang="en-US" sz="3400" b="0" i="0" dirty="0">
                <a:effectLst/>
              </a:rPr>
              <a:t>: whether you are using spreadsheets, budget templates, or more sophisticated software, keep track of your assumptions and calculations so that you remember how you arrived at your budget estimate.</a:t>
            </a:r>
          </a:p>
          <a:p>
            <a:pPr marL="0" indent="0" algn="l">
              <a:buNone/>
            </a:pPr>
            <a:r>
              <a:rPr lang="en-US" sz="3400" b="1" i="0" dirty="0">
                <a:effectLst/>
              </a:rPr>
              <a:t>6. Don’t fall for the </a:t>
            </a:r>
            <a:r>
              <a:rPr lang="fr-FR" sz="3700" b="1" i="0" dirty="0">
                <a:solidFill>
                  <a:srgbClr val="0070C0"/>
                </a:solidFill>
                <a:effectLst/>
              </a:rPr>
              <a:t>Generation-Skipping Transfer </a:t>
            </a:r>
            <a:r>
              <a:rPr lang="fr-FR" sz="3700" b="1" i="0" dirty="0">
                <a:effectLst/>
              </a:rPr>
              <a:t>(</a:t>
            </a:r>
            <a:r>
              <a:rPr lang="en-US" sz="3400" b="1" i="0" dirty="0">
                <a:effectLst/>
              </a:rPr>
              <a:t>GST) trap</a:t>
            </a:r>
            <a:r>
              <a:rPr lang="en-US" sz="3400" b="0" i="0" dirty="0">
                <a:effectLst/>
              </a:rPr>
              <a:t>:</a:t>
            </a:r>
          </a:p>
          <a:p>
            <a:pPr marL="0" indent="0" algn="l">
              <a:buNone/>
            </a:pPr>
            <a:r>
              <a:rPr lang="en-US" sz="3400" b="0" i="0" dirty="0">
                <a:effectLst/>
              </a:rPr>
              <a:t>make sure you treat GST consistently throughout. Many a budget derails because of GST confusion. </a:t>
            </a:r>
          </a:p>
          <a:p>
            <a:pPr marL="0" indent="0" algn="l">
              <a:buNone/>
            </a:pPr>
            <a:r>
              <a:rPr lang="en-US" sz="3400" b="1" i="0" dirty="0">
                <a:effectLst/>
              </a:rPr>
              <a:t>7. Consider lag</a:t>
            </a:r>
            <a:r>
              <a:rPr lang="en-US" sz="3400" b="0" i="0" dirty="0">
                <a:effectLst/>
              </a:rPr>
              <a:t>: With a schedule, you know immediately if you’ve missed a date. But in most companies, financial information is delayed because of reporting practices. Understand your finance systems and account for them during your Project.</a:t>
            </a:r>
          </a:p>
          <a:p>
            <a:pPr marL="0" indent="0" algn="l">
              <a:buNone/>
            </a:pPr>
            <a:r>
              <a:rPr lang="en-US" sz="3400" b="1" i="0" dirty="0">
                <a:effectLst/>
              </a:rPr>
              <a:t>8.Update the Budget in real-time</a:t>
            </a:r>
            <a:r>
              <a:rPr lang="en-US" sz="3400" b="0" i="0" dirty="0">
                <a:effectLst/>
              </a:rPr>
              <a:t>: if there are changes, you need to update your Budget regularly so you and your Team are tracking against the right numbers.</a:t>
            </a:r>
          </a:p>
          <a:p>
            <a:pPr marL="0" indent="0" algn="l">
              <a:buNone/>
            </a:pPr>
            <a:r>
              <a:rPr lang="en-US" sz="3400" b="1" i="0" dirty="0">
                <a:effectLst/>
              </a:rPr>
              <a:t>9.Record the lessons you learn along the way</a:t>
            </a:r>
            <a:r>
              <a:rPr lang="en-US" sz="3400" b="0" i="0" dirty="0">
                <a:effectLst/>
              </a:rPr>
              <a:t>: this will help you and others in future projects. </a:t>
            </a:r>
          </a:p>
          <a:p>
            <a:pPr marL="0" indent="0">
              <a:buNone/>
            </a:pPr>
            <a:br>
              <a:rPr lang="en-US" dirty="0"/>
            </a:br>
            <a:endParaRPr lang="fr-FR" dirty="0"/>
          </a:p>
        </p:txBody>
      </p:sp>
      <p:pic>
        <p:nvPicPr>
          <p:cNvPr id="4" name="Picture 2" descr="Constructing the Project Budget in The Right Way - PM Tips">
            <a:extLst>
              <a:ext uri="{FF2B5EF4-FFF2-40B4-BE49-F238E27FC236}">
                <a16:creationId xmlns:a16="http://schemas.microsoft.com/office/drawing/2014/main" id="{58FE928E-7DBA-4067-912C-8F89FC4475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6223" y="2562225"/>
            <a:ext cx="6858000" cy="1733551"/>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99F40920-D025-44DC-B4A8-7B4E4E9078BD}"/>
              </a:ext>
            </a:extLst>
          </p:cNvPr>
          <p:cNvSpPr>
            <a:spLocks noGrp="1"/>
          </p:cNvSpPr>
          <p:nvPr>
            <p:ph type="title"/>
          </p:nvPr>
        </p:nvSpPr>
        <p:spPr>
          <a:xfrm>
            <a:off x="2419926" y="424873"/>
            <a:ext cx="7167419" cy="794327"/>
          </a:xfrm>
        </p:spPr>
        <p:txBody>
          <a:bodyPr>
            <a:normAutofit fontScale="90000"/>
          </a:bodyPr>
          <a:lstStyle/>
          <a:p>
            <a:pPr algn="ctr"/>
            <a:br>
              <a:rPr lang="fr-FR" sz="4900" b="1" i="0" dirty="0">
                <a:solidFill>
                  <a:srgbClr val="FFFF00"/>
                </a:solidFill>
                <a:effectLst/>
                <a:latin typeface="+mn-lt"/>
              </a:rPr>
            </a:br>
            <a:r>
              <a:rPr lang="fr-FR" sz="4900" b="1" i="0" dirty="0">
                <a:solidFill>
                  <a:srgbClr val="FFFF00"/>
                </a:solidFill>
                <a:effectLst/>
                <a:latin typeface="+mn-lt"/>
              </a:rPr>
              <a:t>II- Project Budget</a:t>
            </a:r>
            <a:br>
              <a:rPr lang="en-US" sz="4400" b="1" dirty="0">
                <a:solidFill>
                  <a:schemeClr val="tx1"/>
                </a:solidFill>
              </a:rPr>
            </a:br>
            <a:endParaRPr lang="fr-FR" dirty="0"/>
          </a:p>
        </p:txBody>
      </p:sp>
    </p:spTree>
    <p:extLst>
      <p:ext uri="{BB962C8B-B14F-4D97-AF65-F5344CB8AC3E}">
        <p14:creationId xmlns:p14="http://schemas.microsoft.com/office/powerpoint/2010/main" val="356514875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C609F2-B23D-4804-8357-2BACCF8347DC}"/>
              </a:ext>
            </a:extLst>
          </p:cNvPr>
          <p:cNvSpPr>
            <a:spLocks noGrp="1"/>
          </p:cNvSpPr>
          <p:nvPr>
            <p:ph type="title"/>
          </p:nvPr>
        </p:nvSpPr>
        <p:spPr>
          <a:xfrm>
            <a:off x="2419926" y="365126"/>
            <a:ext cx="7213601" cy="927966"/>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sp>
        <p:nvSpPr>
          <p:cNvPr id="3" name="Espace réservé du contenu 2">
            <a:extLst>
              <a:ext uri="{FF2B5EF4-FFF2-40B4-BE49-F238E27FC236}">
                <a16:creationId xmlns:a16="http://schemas.microsoft.com/office/drawing/2014/main" id="{925D0C60-04B6-44E8-8D88-1BF12511CC54}"/>
              </a:ext>
            </a:extLst>
          </p:cNvPr>
          <p:cNvSpPr>
            <a:spLocks noGrp="1"/>
          </p:cNvSpPr>
          <p:nvPr>
            <p:ph idx="1"/>
          </p:nvPr>
        </p:nvSpPr>
        <p:spPr>
          <a:xfrm>
            <a:off x="212436" y="1825625"/>
            <a:ext cx="10178473" cy="4351338"/>
          </a:xfrm>
        </p:spPr>
        <p:txBody>
          <a:bodyPr>
            <a:normAutofit lnSpcReduction="10000"/>
          </a:bodyPr>
          <a:lstStyle/>
          <a:p>
            <a:pPr marL="0" indent="0" algn="just">
              <a:buNone/>
            </a:pPr>
            <a:r>
              <a:rPr lang="en-US" sz="2600" b="0" i="0" dirty="0">
                <a:effectLst/>
              </a:rPr>
              <a:t>	</a:t>
            </a:r>
            <a:r>
              <a:rPr lang="en-US" sz="2600" b="1" i="0" dirty="0">
                <a:effectLst/>
              </a:rPr>
              <a:t>III-1- Project Risk Planning </a:t>
            </a:r>
          </a:p>
          <a:p>
            <a:pPr algn="just"/>
            <a:r>
              <a:rPr lang="en-US" sz="2600" b="1" i="0" dirty="0">
                <a:solidFill>
                  <a:srgbClr val="66FF33"/>
                </a:solidFill>
                <a:effectLst/>
              </a:rPr>
              <a:t>Risk Planning </a:t>
            </a:r>
            <a:r>
              <a:rPr lang="en-US" sz="2600" b="0" i="0" dirty="0">
                <a:effectLst/>
              </a:rPr>
              <a:t>is one of the most important components of the </a:t>
            </a:r>
            <a:r>
              <a:rPr lang="en-US" sz="2600" b="1" i="0" dirty="0">
                <a:effectLst/>
              </a:rPr>
              <a:t>Project Implementation Guide</a:t>
            </a:r>
            <a:r>
              <a:rPr lang="en-US" sz="2600" b="0" i="0" dirty="0">
                <a:effectLst/>
              </a:rPr>
              <a:t> as it helps you to understand how to plan for potential risks affecting the implementation of your endeavour and minimize the likelihood or consequence of unpleasant and negative results that may jeopardize the achievement of project goals and objectives</a:t>
            </a:r>
            <a:r>
              <a:rPr lang="en-US" sz="2600" b="0" i="0" dirty="0">
                <a:solidFill>
                  <a:srgbClr val="666666"/>
                </a:solidFill>
                <a:effectLst/>
              </a:rPr>
              <a:t>.</a:t>
            </a:r>
          </a:p>
          <a:p>
            <a:pPr algn="just"/>
            <a:r>
              <a:rPr lang="en-US" sz="2600" b="0" i="0" dirty="0">
                <a:effectLst/>
              </a:rPr>
              <a:t>When you start implementing your Project endeavour you need to </a:t>
            </a:r>
            <a:r>
              <a:rPr lang="en-US" sz="2600" b="1" i="0" dirty="0">
                <a:effectLst/>
              </a:rPr>
              <a:t>plan </a:t>
            </a:r>
            <a:r>
              <a:rPr lang="en-US" sz="2600" b="0" i="0" dirty="0">
                <a:effectLst/>
              </a:rPr>
              <a:t>and </a:t>
            </a:r>
            <a:r>
              <a:rPr lang="en-US" sz="2600" b="1" i="0" dirty="0">
                <a:effectLst/>
              </a:rPr>
              <a:t>manage</a:t>
            </a:r>
            <a:r>
              <a:rPr lang="en-US" sz="2600" b="0" i="0" dirty="0">
                <a:effectLst/>
              </a:rPr>
              <a:t> for </a:t>
            </a:r>
            <a:r>
              <a:rPr lang="en-US" sz="2600" b="1" i="0" dirty="0">
                <a:effectLst/>
              </a:rPr>
              <a:t>potential risks</a:t>
            </a:r>
            <a:r>
              <a:rPr lang="en-US" sz="2600" b="0" i="0" dirty="0">
                <a:effectLst/>
              </a:rPr>
              <a:t>; otherwise, you’re likely to fail with achieving the objectives and goals of the project. Designing and implementing a </a:t>
            </a:r>
            <a:r>
              <a:rPr lang="en-US" sz="2600" b="1" i="0" dirty="0">
                <a:effectLst/>
              </a:rPr>
              <a:t>Risk Management Plan Template </a:t>
            </a:r>
            <a:r>
              <a:rPr lang="en-US" sz="2600" b="0" i="0" dirty="0">
                <a:effectLst/>
              </a:rPr>
              <a:t>will help you handle the challenge.</a:t>
            </a:r>
            <a:endParaRPr lang="fr-FR" sz="2600" dirty="0"/>
          </a:p>
        </p:txBody>
      </p:sp>
      <p:pic>
        <p:nvPicPr>
          <p:cNvPr id="4" name="Picture 2" descr="Risk Planning">
            <a:extLst>
              <a:ext uri="{FF2B5EF4-FFF2-40B4-BE49-F238E27FC236}">
                <a16:creationId xmlns:a16="http://schemas.microsoft.com/office/drawing/2014/main" id="{2DBD36EA-40C4-4ED8-B0CC-5D7E2D1CD8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61786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8BD3CC9-182A-4267-9EAA-AE4EC9F9B17C}"/>
              </a:ext>
            </a:extLst>
          </p:cNvPr>
          <p:cNvSpPr>
            <a:spLocks noGrp="1"/>
          </p:cNvSpPr>
          <p:nvPr>
            <p:ph idx="1"/>
          </p:nvPr>
        </p:nvSpPr>
        <p:spPr>
          <a:xfrm>
            <a:off x="277092" y="1779444"/>
            <a:ext cx="10113818" cy="4351338"/>
          </a:xfrm>
        </p:spPr>
        <p:txBody>
          <a:bodyPr/>
          <a:lstStyle/>
          <a:p>
            <a:pPr marL="0" indent="0" algn="l">
              <a:buNone/>
            </a:pPr>
            <a:r>
              <a:rPr lang="en-US" b="1" i="0" dirty="0">
                <a:solidFill>
                  <a:srgbClr val="333333"/>
                </a:solidFill>
                <a:effectLst/>
                <a:latin typeface="Open Sans" panose="020B0606030504020204" pitchFamily="34" charset="0"/>
              </a:rPr>
              <a:t>	</a:t>
            </a:r>
            <a:r>
              <a:rPr lang="en-US" sz="2600" b="1" i="0" dirty="0">
                <a:effectLst/>
              </a:rPr>
              <a:t>II-2- What are risk categories?</a:t>
            </a:r>
          </a:p>
          <a:p>
            <a:pPr marL="0" indent="0" algn="l">
              <a:buNone/>
            </a:pPr>
            <a:endParaRPr lang="en-US" sz="2600" b="1" i="0" dirty="0">
              <a:effectLst/>
            </a:endParaRPr>
          </a:p>
          <a:p>
            <a:pPr algn="just"/>
            <a:r>
              <a:rPr lang="en-US" sz="2600" b="1" i="0" dirty="0">
                <a:solidFill>
                  <a:srgbClr val="0070C0"/>
                </a:solidFill>
                <a:effectLst/>
              </a:rPr>
              <a:t>Categories of Risk </a:t>
            </a:r>
            <a:r>
              <a:rPr lang="en-US" sz="2600" b="0" i="0" dirty="0">
                <a:effectLst/>
              </a:rPr>
              <a:t>are specific elements within a Project or its operational environment that could go wrong during the planning, implementation, or follow-up phases of an activity. </a:t>
            </a:r>
          </a:p>
          <a:p>
            <a:pPr algn="just"/>
            <a:r>
              <a:rPr lang="en-US" sz="2600" b="0" i="0" dirty="0">
                <a:effectLst/>
              </a:rPr>
              <a:t>These </a:t>
            </a:r>
            <a:r>
              <a:rPr lang="en-US" sz="2600" b="1" i="0" dirty="0">
                <a:effectLst/>
              </a:rPr>
              <a:t>Risk Categories </a:t>
            </a:r>
            <a:r>
              <a:rPr lang="en-US" sz="2600" b="0" i="0" dirty="0">
                <a:effectLst/>
              </a:rPr>
              <a:t>consider things such as </a:t>
            </a:r>
            <a:r>
              <a:rPr lang="en-US" sz="2600" b="1" i="0" dirty="0">
                <a:effectLst/>
              </a:rPr>
              <a:t>costs</a:t>
            </a:r>
            <a:r>
              <a:rPr lang="en-US" sz="2600" b="0" i="0" dirty="0">
                <a:effectLst/>
              </a:rPr>
              <a:t>, </a:t>
            </a:r>
            <a:r>
              <a:rPr lang="en-US" sz="2600" b="1" i="0" dirty="0">
                <a:effectLst/>
              </a:rPr>
              <a:t>timeline</a:t>
            </a:r>
            <a:r>
              <a:rPr lang="en-US" sz="2600" b="0" i="0" dirty="0">
                <a:effectLst/>
              </a:rPr>
              <a:t>, </a:t>
            </a:r>
            <a:r>
              <a:rPr lang="en-US" sz="2600" b="1" i="0" dirty="0">
                <a:effectLst/>
              </a:rPr>
              <a:t>available staff</a:t>
            </a:r>
            <a:r>
              <a:rPr lang="en-US" sz="2600" b="0" i="0" dirty="0">
                <a:effectLst/>
              </a:rPr>
              <a:t>, public reception, and </a:t>
            </a:r>
            <a:r>
              <a:rPr lang="en-US" sz="2600" b="1" i="0" dirty="0">
                <a:effectLst/>
              </a:rPr>
              <a:t>available inventory</a:t>
            </a:r>
            <a:r>
              <a:rPr lang="en-US" sz="2600" b="0" i="0" dirty="0">
                <a:effectLst/>
              </a:rPr>
              <a:t>.</a:t>
            </a:r>
          </a:p>
          <a:p>
            <a:pPr algn="just"/>
            <a:r>
              <a:rPr lang="en-US" sz="2600" b="0" i="0" dirty="0">
                <a:effectLst/>
              </a:rPr>
              <a:t> They look at the details that go into making a successful Project and consider what would happen if one or more of those details veered off course.</a:t>
            </a:r>
          </a:p>
          <a:p>
            <a:pPr marL="0" indent="0">
              <a:buNone/>
            </a:pPr>
            <a:endParaRPr lang="fr-FR" dirty="0"/>
          </a:p>
        </p:txBody>
      </p:sp>
      <p:sp>
        <p:nvSpPr>
          <p:cNvPr id="4" name="Titre 1">
            <a:extLst>
              <a:ext uri="{FF2B5EF4-FFF2-40B4-BE49-F238E27FC236}">
                <a16:creationId xmlns:a16="http://schemas.microsoft.com/office/drawing/2014/main" id="{08DDA9CD-6ED6-4472-A3E1-2A74C978C8AF}"/>
              </a:ext>
            </a:extLst>
          </p:cNvPr>
          <p:cNvSpPr>
            <a:spLocks noGrp="1"/>
          </p:cNvSpPr>
          <p:nvPr>
            <p:ph type="title"/>
          </p:nvPr>
        </p:nvSpPr>
        <p:spPr>
          <a:xfrm>
            <a:off x="2466108" y="443344"/>
            <a:ext cx="7148947" cy="840511"/>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5" name="Picture 2" descr="Risk Planning">
            <a:extLst>
              <a:ext uri="{FF2B5EF4-FFF2-40B4-BE49-F238E27FC236}">
                <a16:creationId xmlns:a16="http://schemas.microsoft.com/office/drawing/2014/main" id="{4496158E-BEC5-460B-B117-15678772EF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035690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8940551-6A48-419F-8D55-442A3B2EECED}"/>
              </a:ext>
            </a:extLst>
          </p:cNvPr>
          <p:cNvSpPr>
            <a:spLocks noGrp="1"/>
          </p:cNvSpPr>
          <p:nvPr>
            <p:ph idx="1"/>
          </p:nvPr>
        </p:nvSpPr>
        <p:spPr>
          <a:xfrm>
            <a:off x="184727" y="1825625"/>
            <a:ext cx="10233891" cy="4351338"/>
          </a:xfrm>
        </p:spPr>
        <p:txBody>
          <a:bodyPr/>
          <a:lstStyle/>
          <a:p>
            <a:pPr marL="0" indent="0">
              <a:buNone/>
            </a:pPr>
            <a:r>
              <a:rPr lang="fr-FR" dirty="0"/>
              <a:t>	</a:t>
            </a:r>
            <a:endParaRPr lang="en-US" sz="2600" b="0" i="0" dirty="0">
              <a:solidFill>
                <a:srgbClr val="202124"/>
              </a:solidFill>
              <a:effectLst/>
            </a:endParaRPr>
          </a:p>
          <a:p>
            <a:pPr marL="0" indent="0">
              <a:buNone/>
            </a:pPr>
            <a:r>
              <a:rPr lang="en-US" sz="2600" b="1" dirty="0">
                <a:effectLst/>
                <a:ea typeface="Times New Roman" panose="02020603050405020304" pitchFamily="18" charset="0"/>
                <a:cs typeface="Arial" panose="020B0604020202020204" pitchFamily="34" charset="0"/>
              </a:rPr>
              <a:t>		</a:t>
            </a:r>
            <a:r>
              <a:rPr lang="en-US" sz="2600" b="1" dirty="0">
                <a:solidFill>
                  <a:srgbClr val="0070C0"/>
                </a:solidFill>
                <a:effectLst/>
                <a:ea typeface="Times New Roman" panose="02020603050405020304" pitchFamily="18" charset="0"/>
                <a:cs typeface="Arial" panose="020B0604020202020204" pitchFamily="34" charset="0"/>
              </a:rPr>
              <a:t>Risk Categories </a:t>
            </a:r>
            <a:r>
              <a:rPr lang="en-US" sz="2600" dirty="0">
                <a:effectLst/>
                <a:ea typeface="Times New Roman" panose="02020603050405020304" pitchFamily="18" charset="0"/>
                <a:cs typeface="Arial" panose="020B0604020202020204" pitchFamily="34" charset="0"/>
              </a:rPr>
              <a:t>can be defined as:</a:t>
            </a:r>
          </a:p>
          <a:p>
            <a:pPr marL="0" indent="0" algn="just">
              <a:buNone/>
            </a:pPr>
            <a:r>
              <a:rPr lang="en-US" sz="2600" b="1" dirty="0">
                <a:effectLst/>
                <a:ea typeface="Times New Roman" panose="02020603050405020304" pitchFamily="18" charset="0"/>
                <a:cs typeface="Arial" panose="020B0604020202020204" pitchFamily="34" charset="0"/>
              </a:rPr>
              <a:t> </a:t>
            </a:r>
            <a:r>
              <a:rPr lang="en-US" sz="2600" dirty="0">
                <a:effectLst/>
                <a:ea typeface="Times New Roman" panose="02020603050405020304" pitchFamily="18" charset="0"/>
                <a:cs typeface="Arial" panose="020B0604020202020204" pitchFamily="34" charset="0"/>
              </a:rPr>
              <a:t>the classification of Risks as per the Business Activities of the organization and provides a structured overview of the underlying and potential risks faced by them. </a:t>
            </a:r>
          </a:p>
          <a:p>
            <a:pPr marL="0" indent="0" algn="just">
              <a:buNone/>
            </a:pPr>
            <a:r>
              <a:rPr lang="en-US" sz="2600" dirty="0">
                <a:effectLst/>
                <a:ea typeface="Times New Roman" panose="02020603050405020304" pitchFamily="18" charset="0"/>
                <a:cs typeface="Arial" panose="020B0604020202020204" pitchFamily="34" charset="0"/>
              </a:rPr>
              <a:t>Most commonly used Risk classifications include </a:t>
            </a:r>
            <a:r>
              <a:rPr lang="en-US" sz="2600" b="1" dirty="0">
                <a:effectLst/>
                <a:ea typeface="Times New Roman" panose="02020603050405020304" pitchFamily="18" charset="0"/>
                <a:cs typeface="Arial" panose="020B0604020202020204" pitchFamily="34" charset="0"/>
              </a:rPr>
              <a:t>Strategic</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financial</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operational</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people</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regulatory</a:t>
            </a:r>
            <a:r>
              <a:rPr lang="en-US" sz="2600" dirty="0">
                <a:effectLst/>
                <a:ea typeface="Times New Roman" panose="02020603050405020304" pitchFamily="18" charset="0"/>
                <a:cs typeface="Arial" panose="020B0604020202020204" pitchFamily="34" charset="0"/>
              </a:rPr>
              <a:t> and </a:t>
            </a:r>
            <a:r>
              <a:rPr lang="en-US" sz="2600" b="1" dirty="0">
                <a:effectLst/>
                <a:ea typeface="Times New Roman" panose="02020603050405020304" pitchFamily="18" charset="0"/>
                <a:cs typeface="Arial" panose="020B0604020202020204" pitchFamily="34" charset="0"/>
              </a:rPr>
              <a:t>finance</a:t>
            </a:r>
            <a:r>
              <a:rPr lang="en-US" sz="2600" dirty="0">
                <a:effectLst/>
                <a:ea typeface="Times New Roman" panose="02020603050405020304" pitchFamily="18" charset="0"/>
                <a:cs typeface="Arial" panose="020B0604020202020204" pitchFamily="34" charset="0"/>
              </a:rPr>
              <a:t>.</a:t>
            </a:r>
          </a:p>
          <a:p>
            <a:pPr marL="0" indent="0">
              <a:buNone/>
            </a:pP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4C8D3020-7AA7-4489-9908-093685AD9344}"/>
              </a:ext>
            </a:extLst>
          </p:cNvPr>
          <p:cNvSpPr>
            <a:spLocks noGrp="1"/>
          </p:cNvSpPr>
          <p:nvPr>
            <p:ph type="title"/>
          </p:nvPr>
        </p:nvSpPr>
        <p:spPr>
          <a:xfrm>
            <a:off x="2447636" y="452582"/>
            <a:ext cx="7185891" cy="840510"/>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15362" name="Picture 2" descr="Risk Planning">
            <a:extLst>
              <a:ext uri="{FF2B5EF4-FFF2-40B4-BE49-F238E27FC236}">
                <a16:creationId xmlns:a16="http://schemas.microsoft.com/office/drawing/2014/main" id="{EDE1A513-4109-4527-A62A-673B76459F5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
        <p:nvSpPr>
          <p:cNvPr id="2" name="Flèche : droite 1">
            <a:extLst>
              <a:ext uri="{FF2B5EF4-FFF2-40B4-BE49-F238E27FC236}">
                <a16:creationId xmlns:a16="http://schemas.microsoft.com/office/drawing/2014/main" id="{DBB9BF99-81D1-401D-BE69-67120746CA3E}"/>
              </a:ext>
            </a:extLst>
          </p:cNvPr>
          <p:cNvSpPr/>
          <p:nvPr/>
        </p:nvSpPr>
        <p:spPr>
          <a:xfrm>
            <a:off x="360215" y="2225964"/>
            <a:ext cx="1607129" cy="540049"/>
          </a:xfrm>
          <a:prstGeom prst="rightArrow">
            <a:avLst/>
          </a:prstGeom>
          <a:solidFill>
            <a:srgbClr val="66FF33"/>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4300078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13C6E43-F234-405F-9708-3496CF100045}"/>
              </a:ext>
            </a:extLst>
          </p:cNvPr>
          <p:cNvSpPr>
            <a:spLocks noGrp="1"/>
          </p:cNvSpPr>
          <p:nvPr>
            <p:ph idx="1"/>
          </p:nvPr>
        </p:nvSpPr>
        <p:spPr>
          <a:xfrm>
            <a:off x="249382" y="1690688"/>
            <a:ext cx="10104582" cy="4486275"/>
          </a:xfrm>
        </p:spPr>
        <p:txBody>
          <a:bodyPr>
            <a:normAutofit fontScale="77500" lnSpcReduction="20000"/>
          </a:bodyPr>
          <a:lstStyle/>
          <a:p>
            <a:pPr marL="0" indent="0" algn="l">
              <a:buNone/>
            </a:pPr>
            <a:r>
              <a:rPr lang="en-US" b="1" i="0" dirty="0">
                <a:solidFill>
                  <a:srgbClr val="0C4E54"/>
                </a:solidFill>
                <a:effectLst/>
                <a:latin typeface="Poppins" panose="00000500000000000000" pitchFamily="2" charset="0"/>
              </a:rPr>
              <a:t>	</a:t>
            </a:r>
            <a:r>
              <a:rPr lang="en-US" sz="3400" b="1" i="0" dirty="0">
                <a:effectLst/>
              </a:rPr>
              <a:t>III-3- Why do you use Risk Categories?</a:t>
            </a:r>
          </a:p>
          <a:p>
            <a:pPr algn="just">
              <a:buFont typeface="Arial" panose="020B0604020202020204" pitchFamily="34" charset="0"/>
              <a:buChar char="•"/>
            </a:pPr>
            <a:r>
              <a:rPr lang="en-US" sz="3400" b="1" i="0" dirty="0">
                <a:solidFill>
                  <a:srgbClr val="0070C0"/>
                </a:solidFill>
                <a:effectLst/>
              </a:rPr>
              <a:t>Risk Categories </a:t>
            </a:r>
            <a:r>
              <a:rPr lang="en-US" sz="3400" b="0" i="0" dirty="0">
                <a:effectLst/>
              </a:rPr>
              <a:t>help identify risks.</a:t>
            </a:r>
          </a:p>
          <a:p>
            <a:pPr algn="just">
              <a:buFont typeface="Arial" panose="020B0604020202020204" pitchFamily="34" charset="0"/>
              <a:buChar char="•"/>
            </a:pPr>
            <a:r>
              <a:rPr lang="en-US" sz="3400" b="0" i="0" dirty="0">
                <a:effectLst/>
              </a:rPr>
              <a:t>It ensures that the users can track the origin of the underlying and potential risks faced by a Project.</a:t>
            </a:r>
          </a:p>
          <a:p>
            <a:pPr algn="just">
              <a:buFont typeface="Arial" panose="020B0604020202020204" pitchFamily="34" charset="0"/>
              <a:buChar char="•"/>
            </a:pPr>
            <a:r>
              <a:rPr lang="en-US" sz="3400" b="0" i="0" dirty="0">
                <a:effectLst/>
              </a:rPr>
              <a:t>These categories help determine the </a:t>
            </a:r>
            <a:r>
              <a:rPr lang="en-US" sz="3400" b="1" i="0" dirty="0">
                <a:effectLst/>
              </a:rPr>
              <a:t>efficiency</a:t>
            </a:r>
            <a:r>
              <a:rPr lang="en-US" sz="3400" b="0" i="0" dirty="0">
                <a:effectLst/>
              </a:rPr>
              <a:t> of the control systems implemented in all the departments of a Project.</a:t>
            </a:r>
          </a:p>
          <a:p>
            <a:pPr algn="just">
              <a:buFont typeface="Arial" panose="020B0604020202020204" pitchFamily="34" charset="0"/>
              <a:buChar char="•"/>
            </a:pPr>
            <a:r>
              <a:rPr lang="en-US" sz="3400" b="0" i="0" dirty="0">
                <a:effectLst/>
              </a:rPr>
              <a:t>It ensures that risk identification is made comprehensively, covering all the probable aspects of the underlying and upcoming risk conditions.</a:t>
            </a:r>
          </a:p>
          <a:p>
            <a:pPr algn="just">
              <a:buFont typeface="Arial" panose="020B0604020202020204" pitchFamily="34" charset="0"/>
              <a:buChar char="•"/>
            </a:pPr>
            <a:r>
              <a:rPr lang="en-US" sz="3400" b="0" i="0" dirty="0">
                <a:effectLst/>
              </a:rPr>
              <a:t>With these categories, users can determine the areas that are highly prone to risks, and it even allows in the identification of standard and probable causes.</a:t>
            </a:r>
          </a:p>
          <a:p>
            <a:pPr algn="just">
              <a:buFont typeface="Arial" panose="020B0604020202020204" pitchFamily="34" charset="0"/>
              <a:buChar char="•"/>
            </a:pPr>
            <a:r>
              <a:rPr lang="en-US" sz="3400" b="0" i="0" dirty="0">
                <a:effectLst/>
              </a:rPr>
              <a:t>With Risk Categories, users can even develop appropriate risk dealing mechanisms.</a:t>
            </a:r>
            <a:endParaRPr lang="fr-FR" sz="3400" dirty="0"/>
          </a:p>
        </p:txBody>
      </p:sp>
      <p:sp>
        <p:nvSpPr>
          <p:cNvPr id="4" name="Titre 1">
            <a:extLst>
              <a:ext uri="{FF2B5EF4-FFF2-40B4-BE49-F238E27FC236}">
                <a16:creationId xmlns:a16="http://schemas.microsoft.com/office/drawing/2014/main" id="{99A8EC06-34F8-4F6F-B02C-2E0FAB43DF39}"/>
              </a:ext>
            </a:extLst>
          </p:cNvPr>
          <p:cNvSpPr>
            <a:spLocks noGrp="1"/>
          </p:cNvSpPr>
          <p:nvPr>
            <p:ph type="title"/>
          </p:nvPr>
        </p:nvSpPr>
        <p:spPr>
          <a:xfrm>
            <a:off x="2447636" y="365126"/>
            <a:ext cx="7084291" cy="927966"/>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5" name="Picture 2" descr="Risk Planning">
            <a:extLst>
              <a:ext uri="{FF2B5EF4-FFF2-40B4-BE49-F238E27FC236}">
                <a16:creationId xmlns:a16="http://schemas.microsoft.com/office/drawing/2014/main" id="{D5824FDE-2394-4E87-A13F-BEB57B2DFB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98740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E1CA0EF-B901-4A22-A502-20E39A7866F4}"/>
              </a:ext>
            </a:extLst>
          </p:cNvPr>
          <p:cNvSpPr>
            <a:spLocks noGrp="1"/>
          </p:cNvSpPr>
          <p:nvPr>
            <p:ph idx="1"/>
          </p:nvPr>
        </p:nvSpPr>
        <p:spPr>
          <a:xfrm>
            <a:off x="120073" y="1825625"/>
            <a:ext cx="10298545" cy="4351338"/>
          </a:xfrm>
        </p:spPr>
        <p:txBody>
          <a:bodyPr/>
          <a:lstStyle/>
          <a:p>
            <a:pPr marL="0" indent="0">
              <a:buNone/>
            </a:pPr>
            <a:r>
              <a:rPr lang="en-US" sz="2600" b="1" i="0" dirty="0">
                <a:effectLst/>
              </a:rPr>
              <a:t>III-4-Top 4 types of Project Risks</a:t>
            </a:r>
          </a:p>
          <a:p>
            <a:r>
              <a:rPr lang="en-US" sz="2600" b="0" i="0" dirty="0">
                <a:effectLst/>
              </a:rPr>
              <a:t>A </a:t>
            </a:r>
            <a:r>
              <a:rPr lang="en-US" sz="2600" b="1" i="0" dirty="0">
                <a:solidFill>
                  <a:srgbClr val="00B050"/>
                </a:solidFill>
                <a:effectLst/>
              </a:rPr>
              <a:t>Risk Breakdown Structure </a:t>
            </a:r>
            <a:r>
              <a:rPr lang="en-US" sz="2600" b="0" i="0" dirty="0">
                <a:effectLst/>
              </a:rPr>
              <a:t>outlines the various potential risks within a Project. There are four main types of Project Risks: Technical, External, Organizational, and Project Management</a:t>
            </a:r>
          </a:p>
          <a:p>
            <a:pPr marL="0" indent="0">
              <a:buNone/>
            </a:pPr>
            <a:endParaRPr lang="fr-FR" sz="2600" dirty="0"/>
          </a:p>
        </p:txBody>
      </p:sp>
      <p:sp>
        <p:nvSpPr>
          <p:cNvPr id="5" name="Titre 1">
            <a:extLst>
              <a:ext uri="{FF2B5EF4-FFF2-40B4-BE49-F238E27FC236}">
                <a16:creationId xmlns:a16="http://schemas.microsoft.com/office/drawing/2014/main" id="{AD3D1189-10E9-44BA-BF73-23C9D2719A12}"/>
              </a:ext>
            </a:extLst>
          </p:cNvPr>
          <p:cNvSpPr>
            <a:spLocks noGrp="1"/>
          </p:cNvSpPr>
          <p:nvPr>
            <p:ph type="title"/>
          </p:nvPr>
        </p:nvSpPr>
        <p:spPr>
          <a:xfrm>
            <a:off x="2392218" y="365125"/>
            <a:ext cx="7213600" cy="946439"/>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7" name="Image 6">
            <a:extLst>
              <a:ext uri="{FF2B5EF4-FFF2-40B4-BE49-F238E27FC236}">
                <a16:creationId xmlns:a16="http://schemas.microsoft.com/office/drawing/2014/main" id="{7696864E-B020-449B-B537-6FE50885A5E9}"/>
              </a:ext>
            </a:extLst>
          </p:cNvPr>
          <p:cNvPicPr>
            <a:picLocks noChangeAspect="1"/>
          </p:cNvPicPr>
          <p:nvPr/>
        </p:nvPicPr>
        <p:blipFill>
          <a:blip r:embed="rId2"/>
          <a:stretch>
            <a:fillRect/>
          </a:stretch>
        </p:blipFill>
        <p:spPr>
          <a:xfrm>
            <a:off x="0" y="3703493"/>
            <a:ext cx="2933700" cy="3219450"/>
          </a:xfrm>
          <a:prstGeom prst="rect">
            <a:avLst/>
          </a:prstGeom>
        </p:spPr>
      </p:pic>
      <p:pic>
        <p:nvPicPr>
          <p:cNvPr id="9" name="Image 8">
            <a:extLst>
              <a:ext uri="{FF2B5EF4-FFF2-40B4-BE49-F238E27FC236}">
                <a16:creationId xmlns:a16="http://schemas.microsoft.com/office/drawing/2014/main" id="{934BFCB0-2EAD-475D-BA02-1DAAD57D9AF7}"/>
              </a:ext>
            </a:extLst>
          </p:cNvPr>
          <p:cNvPicPr>
            <a:picLocks noChangeAspect="1"/>
          </p:cNvPicPr>
          <p:nvPr/>
        </p:nvPicPr>
        <p:blipFill>
          <a:blip r:embed="rId3"/>
          <a:stretch>
            <a:fillRect/>
          </a:stretch>
        </p:blipFill>
        <p:spPr>
          <a:xfrm>
            <a:off x="2876550" y="3714750"/>
            <a:ext cx="3219450" cy="3143250"/>
          </a:xfrm>
          <a:prstGeom prst="rect">
            <a:avLst/>
          </a:prstGeom>
        </p:spPr>
      </p:pic>
      <p:pic>
        <p:nvPicPr>
          <p:cNvPr id="12" name="Image 11">
            <a:extLst>
              <a:ext uri="{FF2B5EF4-FFF2-40B4-BE49-F238E27FC236}">
                <a16:creationId xmlns:a16="http://schemas.microsoft.com/office/drawing/2014/main" id="{F1FFCEED-D372-4779-A632-0BF56B21765F}"/>
              </a:ext>
            </a:extLst>
          </p:cNvPr>
          <p:cNvPicPr>
            <a:picLocks noChangeAspect="1"/>
          </p:cNvPicPr>
          <p:nvPr/>
        </p:nvPicPr>
        <p:blipFill>
          <a:blip r:embed="rId4"/>
          <a:stretch>
            <a:fillRect/>
          </a:stretch>
        </p:blipFill>
        <p:spPr>
          <a:xfrm>
            <a:off x="6059488" y="3670155"/>
            <a:ext cx="3133725" cy="3162300"/>
          </a:xfrm>
          <a:prstGeom prst="rect">
            <a:avLst/>
          </a:prstGeom>
        </p:spPr>
      </p:pic>
      <p:pic>
        <p:nvPicPr>
          <p:cNvPr id="14" name="Picture 2" descr="Risk Planning">
            <a:extLst>
              <a:ext uri="{FF2B5EF4-FFF2-40B4-BE49-F238E27FC236}">
                <a16:creationId xmlns:a16="http://schemas.microsoft.com/office/drawing/2014/main" id="{F886BD29-1ECF-43EE-BF53-D4DCECC7A2D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pic>
        <p:nvPicPr>
          <p:cNvPr id="15" name="Image 14">
            <a:extLst>
              <a:ext uri="{FF2B5EF4-FFF2-40B4-BE49-F238E27FC236}">
                <a16:creationId xmlns:a16="http://schemas.microsoft.com/office/drawing/2014/main" id="{148D711C-9784-4474-AAB2-1ADD0ADB5F20}"/>
              </a:ext>
            </a:extLst>
          </p:cNvPr>
          <p:cNvPicPr>
            <a:picLocks noChangeAspect="1"/>
          </p:cNvPicPr>
          <p:nvPr/>
        </p:nvPicPr>
        <p:blipFill>
          <a:blip r:embed="rId6"/>
          <a:stretch>
            <a:fillRect/>
          </a:stretch>
        </p:blipFill>
        <p:spPr>
          <a:xfrm>
            <a:off x="9104673" y="3714750"/>
            <a:ext cx="3133725" cy="3228975"/>
          </a:xfrm>
          <a:prstGeom prst="rect">
            <a:avLst/>
          </a:prstGeom>
        </p:spPr>
      </p:pic>
    </p:spTree>
    <p:extLst>
      <p:ext uri="{BB962C8B-B14F-4D97-AF65-F5344CB8AC3E}">
        <p14:creationId xmlns:p14="http://schemas.microsoft.com/office/powerpoint/2010/main" val="42185137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051640E8-6D03-4E58-9A36-34A9E0892D25}"/>
              </a:ext>
            </a:extLst>
          </p:cNvPr>
          <p:cNvPicPr>
            <a:picLocks noGrp="1" noChangeAspect="1"/>
          </p:cNvPicPr>
          <p:nvPr>
            <p:ph idx="1"/>
          </p:nvPr>
        </p:nvPicPr>
        <p:blipFill>
          <a:blip r:embed="rId2"/>
          <a:stretch>
            <a:fillRect/>
          </a:stretch>
        </p:blipFill>
        <p:spPr>
          <a:xfrm>
            <a:off x="0" y="1653309"/>
            <a:ext cx="10381673" cy="5204690"/>
          </a:xfrm>
        </p:spPr>
      </p:pic>
      <p:sp>
        <p:nvSpPr>
          <p:cNvPr id="6" name="Titre 1">
            <a:extLst>
              <a:ext uri="{FF2B5EF4-FFF2-40B4-BE49-F238E27FC236}">
                <a16:creationId xmlns:a16="http://schemas.microsoft.com/office/drawing/2014/main" id="{19A31456-05F9-4E03-851A-BB3E105FBE07}"/>
              </a:ext>
            </a:extLst>
          </p:cNvPr>
          <p:cNvSpPr>
            <a:spLocks noGrp="1"/>
          </p:cNvSpPr>
          <p:nvPr>
            <p:ph type="title"/>
          </p:nvPr>
        </p:nvSpPr>
        <p:spPr>
          <a:xfrm>
            <a:off x="2429164" y="471055"/>
            <a:ext cx="7250545" cy="840509"/>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8" name="Picture 2" descr="Risk Planning">
            <a:extLst>
              <a:ext uri="{FF2B5EF4-FFF2-40B4-BE49-F238E27FC236}">
                <a16:creationId xmlns:a16="http://schemas.microsoft.com/office/drawing/2014/main" id="{FE660B8E-1D93-4E51-9D08-0D20D4F7310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362373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Espace réservé du contenu 8">
            <a:extLst>
              <a:ext uri="{FF2B5EF4-FFF2-40B4-BE49-F238E27FC236}">
                <a16:creationId xmlns:a16="http://schemas.microsoft.com/office/drawing/2014/main" id="{1207AED5-869B-4106-B887-9F8107A766C6}"/>
              </a:ext>
            </a:extLst>
          </p:cNvPr>
          <p:cNvSpPr>
            <a:spLocks noGrp="1"/>
          </p:cNvSpPr>
          <p:nvPr>
            <p:ph idx="1"/>
          </p:nvPr>
        </p:nvSpPr>
        <p:spPr>
          <a:xfrm>
            <a:off x="129308" y="1662544"/>
            <a:ext cx="10280073" cy="4705929"/>
          </a:xfrm>
        </p:spPr>
        <p:txBody>
          <a:bodyPr/>
          <a:lstStyle/>
          <a:p>
            <a:pPr marL="0" indent="0" algn="just">
              <a:buNone/>
            </a:pPr>
            <a:r>
              <a:rPr lang="en-US" sz="2600" b="1" i="0" dirty="0">
                <a:solidFill>
                  <a:srgbClr val="0C4E54"/>
                </a:solidFill>
                <a:effectLst/>
              </a:rPr>
              <a:t>	</a:t>
            </a:r>
            <a:r>
              <a:rPr lang="en-US" sz="2600" b="1" i="0" dirty="0">
                <a:effectLst/>
              </a:rPr>
              <a:t>III-5- How to Identify Categories of Risk?</a:t>
            </a:r>
          </a:p>
          <a:p>
            <a:pPr marL="0" indent="0" algn="just">
              <a:buNone/>
            </a:pPr>
            <a:endParaRPr lang="en-US" sz="2600" b="1" i="0" dirty="0">
              <a:effectLst/>
            </a:endParaRPr>
          </a:p>
          <a:p>
            <a:pPr algn="just"/>
            <a:r>
              <a:rPr lang="en-US" sz="2600" b="0" i="0" dirty="0">
                <a:effectLst/>
              </a:rPr>
              <a:t>An organization must scrutinize its process assets to find out if the same has a defined set of Risk Categories or not. </a:t>
            </a:r>
          </a:p>
          <a:p>
            <a:pPr marL="0" indent="0" algn="just">
              <a:buNone/>
            </a:pPr>
            <a:endParaRPr lang="en-US" sz="2600" b="0" i="0" dirty="0">
              <a:effectLst/>
            </a:endParaRPr>
          </a:p>
          <a:p>
            <a:pPr algn="just"/>
            <a:r>
              <a:rPr lang="en-US" sz="2600" b="0" i="0" dirty="0">
                <a:effectLst/>
              </a:rPr>
              <a:t>The users can make use of techniques like the</a:t>
            </a:r>
            <a:r>
              <a:rPr lang="fr-FR" sz="1600" b="0" i="0" dirty="0">
                <a:solidFill>
                  <a:srgbClr val="333333"/>
                </a:solidFill>
                <a:effectLst/>
                <a:latin typeface="Arial" panose="020B0604020202020204" pitchFamily="34" charset="0"/>
              </a:rPr>
              <a:t> </a:t>
            </a:r>
            <a:r>
              <a:rPr lang="fr-FR" sz="2600" b="1" i="0" dirty="0">
                <a:solidFill>
                  <a:srgbClr val="0070C0"/>
                </a:solidFill>
                <a:effectLst/>
              </a:rPr>
              <a:t>SWOT Analysis</a:t>
            </a:r>
            <a:r>
              <a:rPr lang="fr-FR" sz="2600" b="1" dirty="0">
                <a:solidFill>
                  <a:srgbClr val="002060"/>
                </a:solidFill>
              </a:rPr>
              <a:t>, </a:t>
            </a:r>
            <a:r>
              <a:rPr lang="en-US" sz="2600" b="1" i="0" dirty="0">
                <a:effectLst/>
              </a:rPr>
              <a:t>documentation reviews</a:t>
            </a:r>
            <a:r>
              <a:rPr lang="en-US" sz="2600" b="0" i="0" dirty="0">
                <a:effectLst/>
              </a:rPr>
              <a:t>, </a:t>
            </a:r>
            <a:r>
              <a:rPr lang="en-US" sz="2600" b="1" i="0" dirty="0">
                <a:effectLst/>
              </a:rPr>
              <a:t>information gathering techniques</a:t>
            </a:r>
            <a:r>
              <a:rPr lang="en-US" sz="2600" b="0" i="0" dirty="0">
                <a:effectLst/>
              </a:rPr>
              <a:t>, </a:t>
            </a:r>
            <a:r>
              <a:rPr lang="en-US" sz="2600" b="1" i="0" dirty="0">
                <a:solidFill>
                  <a:srgbClr val="00B050"/>
                </a:solidFill>
                <a:effectLst/>
              </a:rPr>
              <a:t>Brainstorming</a:t>
            </a:r>
            <a:r>
              <a:rPr lang="en-US" sz="2600" b="0" i="0" dirty="0">
                <a:effectLst/>
              </a:rPr>
              <a:t>, </a:t>
            </a:r>
            <a:r>
              <a:rPr lang="en-US" sz="2600" b="1" i="0" dirty="0">
                <a:effectLst/>
              </a:rPr>
              <a:t>interviewing</a:t>
            </a:r>
            <a:r>
              <a:rPr lang="en-US" sz="2600" b="0" i="0" dirty="0">
                <a:effectLst/>
              </a:rPr>
              <a:t>, </a:t>
            </a:r>
            <a:r>
              <a:rPr lang="en-US" sz="2600" b="1" i="0" dirty="0">
                <a:solidFill>
                  <a:srgbClr val="0070C0"/>
                </a:solidFill>
                <a:effectLst/>
              </a:rPr>
              <a:t>Checklist Analysis</a:t>
            </a:r>
            <a:r>
              <a:rPr lang="en-US" sz="2600" b="0" i="0" dirty="0">
                <a:effectLst/>
              </a:rPr>
              <a:t>, </a:t>
            </a:r>
            <a:r>
              <a:rPr lang="en-US" sz="2600" b="1" i="0" dirty="0">
                <a:effectLst/>
              </a:rPr>
              <a:t>risk register</a:t>
            </a:r>
            <a:r>
              <a:rPr lang="en-US" sz="2600" b="0" i="0" dirty="0">
                <a:effectLst/>
              </a:rPr>
              <a:t>, </a:t>
            </a:r>
            <a:r>
              <a:rPr lang="en-US" sz="2600" b="1" i="0" dirty="0">
                <a:effectLst/>
              </a:rPr>
              <a:t>outputs of risk identification</a:t>
            </a:r>
            <a:r>
              <a:rPr lang="en-US" sz="2600" b="0" i="0" dirty="0">
                <a:effectLst/>
              </a:rPr>
              <a:t>, </a:t>
            </a:r>
            <a:r>
              <a:rPr lang="en-US" sz="2600" b="1" i="0" dirty="0">
                <a:effectLst/>
              </a:rPr>
              <a:t>impact matrix</a:t>
            </a:r>
            <a:r>
              <a:rPr lang="en-US" sz="2600" b="0" i="0" dirty="0">
                <a:effectLst/>
              </a:rPr>
              <a:t>, </a:t>
            </a:r>
            <a:r>
              <a:rPr lang="en-US" sz="2600" b="1" dirty="0"/>
              <a:t>R</a:t>
            </a:r>
            <a:r>
              <a:rPr lang="en-US" sz="2600" b="1" i="0" dirty="0">
                <a:effectLst/>
              </a:rPr>
              <a:t>isk data quality assessment</a:t>
            </a:r>
            <a:r>
              <a:rPr lang="en-US" sz="2600" b="0" i="0" dirty="0">
                <a:effectLst/>
              </a:rPr>
              <a:t>, </a:t>
            </a:r>
            <a:r>
              <a:rPr lang="en-US" sz="2600" b="1" i="0" dirty="0">
                <a:effectLst/>
              </a:rPr>
              <a:t>simulation technique</a:t>
            </a:r>
            <a:r>
              <a:rPr lang="en-US" sz="2600" b="0" i="0" dirty="0">
                <a:effectLst/>
              </a:rPr>
              <a:t>, etc.</a:t>
            </a:r>
          </a:p>
          <a:p>
            <a:pPr marL="0" indent="0">
              <a:buNone/>
            </a:pPr>
            <a:endParaRPr lang="fr-FR" dirty="0"/>
          </a:p>
        </p:txBody>
      </p:sp>
      <p:sp>
        <p:nvSpPr>
          <p:cNvPr id="10" name="Titre 1">
            <a:extLst>
              <a:ext uri="{FF2B5EF4-FFF2-40B4-BE49-F238E27FC236}">
                <a16:creationId xmlns:a16="http://schemas.microsoft.com/office/drawing/2014/main" id="{E828395D-80E2-4E7F-841C-3FB248B1B2F0}"/>
              </a:ext>
            </a:extLst>
          </p:cNvPr>
          <p:cNvSpPr>
            <a:spLocks noGrp="1"/>
          </p:cNvSpPr>
          <p:nvPr>
            <p:ph type="title"/>
          </p:nvPr>
        </p:nvSpPr>
        <p:spPr>
          <a:xfrm>
            <a:off x="2382982" y="489526"/>
            <a:ext cx="7232073" cy="858983"/>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11" name="Picture 2" descr="Risk Planning">
            <a:extLst>
              <a:ext uri="{FF2B5EF4-FFF2-40B4-BE49-F238E27FC236}">
                <a16:creationId xmlns:a16="http://schemas.microsoft.com/office/drawing/2014/main" id="{000621F9-BF8E-4157-8EE0-B5A9063EE6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3767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re 1">
            <a:extLst>
              <a:ext uri="{FF2B5EF4-FFF2-40B4-BE49-F238E27FC236}">
                <a16:creationId xmlns:a16="http://schemas.microsoft.com/office/drawing/2014/main" id="{CF2B5054-FF13-4A70-9496-DADD37180EC9}"/>
              </a:ext>
            </a:extLst>
          </p:cNvPr>
          <p:cNvSpPr>
            <a:spLocks noGrp="1"/>
          </p:cNvSpPr>
          <p:nvPr>
            <p:ph type="title"/>
          </p:nvPr>
        </p:nvSpPr>
        <p:spPr>
          <a:xfrm>
            <a:off x="2456873" y="480291"/>
            <a:ext cx="7204364" cy="840509"/>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12" name="Image 11">
            <a:extLst>
              <a:ext uri="{FF2B5EF4-FFF2-40B4-BE49-F238E27FC236}">
                <a16:creationId xmlns:a16="http://schemas.microsoft.com/office/drawing/2014/main" id="{D1B35096-764D-46AF-A65D-7B9DCC705487}"/>
              </a:ext>
            </a:extLst>
          </p:cNvPr>
          <p:cNvPicPr>
            <a:picLocks noChangeAspect="1"/>
          </p:cNvPicPr>
          <p:nvPr/>
        </p:nvPicPr>
        <p:blipFill>
          <a:blip r:embed="rId2"/>
          <a:stretch>
            <a:fillRect/>
          </a:stretch>
        </p:blipFill>
        <p:spPr>
          <a:xfrm>
            <a:off x="-8370" y="1597531"/>
            <a:ext cx="6067425" cy="5086350"/>
          </a:xfrm>
          <a:prstGeom prst="rect">
            <a:avLst/>
          </a:prstGeom>
        </p:spPr>
      </p:pic>
      <p:pic>
        <p:nvPicPr>
          <p:cNvPr id="16" name="Picture 2" descr="Risk Planning">
            <a:extLst>
              <a:ext uri="{FF2B5EF4-FFF2-40B4-BE49-F238E27FC236}">
                <a16:creationId xmlns:a16="http://schemas.microsoft.com/office/drawing/2014/main" id="{9B892EC6-9869-4DE1-8CCB-67907D05A47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pic>
        <p:nvPicPr>
          <p:cNvPr id="19" name="Espace réservé du contenu 8">
            <a:extLst>
              <a:ext uri="{FF2B5EF4-FFF2-40B4-BE49-F238E27FC236}">
                <a16:creationId xmlns:a16="http://schemas.microsoft.com/office/drawing/2014/main" id="{B4FF1FCB-C5FA-49F6-B29F-7629EF5CD0B7}"/>
              </a:ext>
            </a:extLst>
          </p:cNvPr>
          <p:cNvPicPr>
            <a:picLocks noGrp="1" noChangeAspect="1"/>
          </p:cNvPicPr>
          <p:nvPr>
            <p:ph idx="1"/>
          </p:nvPr>
        </p:nvPicPr>
        <p:blipFill>
          <a:blip r:embed="rId4"/>
          <a:stretch>
            <a:fillRect/>
          </a:stretch>
        </p:blipFill>
        <p:spPr>
          <a:xfrm>
            <a:off x="6059055" y="2179782"/>
            <a:ext cx="6132945" cy="4678218"/>
          </a:xfrm>
        </p:spPr>
      </p:pic>
    </p:spTree>
    <p:extLst>
      <p:ext uri="{BB962C8B-B14F-4D97-AF65-F5344CB8AC3E}">
        <p14:creationId xmlns:p14="http://schemas.microsoft.com/office/powerpoint/2010/main" val="322519216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3EB7D7F-AC2C-4E4F-8D17-007107157F95}"/>
              </a:ext>
            </a:extLst>
          </p:cNvPr>
          <p:cNvSpPr>
            <a:spLocks noGrp="1"/>
          </p:cNvSpPr>
          <p:nvPr>
            <p:ph idx="1"/>
          </p:nvPr>
        </p:nvSpPr>
        <p:spPr>
          <a:xfrm>
            <a:off x="138545" y="1834861"/>
            <a:ext cx="10280073" cy="4593647"/>
          </a:xfrm>
        </p:spPr>
        <p:txBody>
          <a:bodyPr/>
          <a:lstStyle/>
          <a:p>
            <a:pPr marL="0" indent="0">
              <a:buNone/>
            </a:pPr>
            <a:r>
              <a:rPr lang="fr-FR" dirty="0"/>
              <a:t>	</a:t>
            </a:r>
            <a:r>
              <a:rPr lang="fr-FR" sz="2600" b="1" dirty="0"/>
              <a:t>III-5-2- The </a:t>
            </a:r>
            <a:r>
              <a:rPr lang="fr-FR" sz="2600" b="1" i="0" dirty="0">
                <a:effectLst/>
              </a:rPr>
              <a:t>Checklist Analysis (CLA)</a:t>
            </a:r>
          </a:p>
          <a:p>
            <a:pPr marL="0" indent="0">
              <a:buNone/>
            </a:pPr>
            <a:endParaRPr lang="fr-FR" sz="2600" b="1" i="0" dirty="0">
              <a:effectLst/>
            </a:endParaRPr>
          </a:p>
          <a:p>
            <a:pPr algn="just"/>
            <a:r>
              <a:rPr lang="en-US" sz="2600" b="1" i="0" dirty="0">
                <a:effectLst/>
              </a:rPr>
              <a:t>Checklist analysis (CLA) </a:t>
            </a:r>
            <a:r>
              <a:rPr lang="en-US" sz="2600" b="0" i="0" dirty="0">
                <a:effectLst/>
              </a:rPr>
              <a:t>is a technique that can be used to identify and manage risk. </a:t>
            </a:r>
          </a:p>
          <a:p>
            <a:pPr algn="just"/>
            <a:r>
              <a:rPr lang="en-US" sz="2600" b="0" i="0" dirty="0">
                <a:effectLst/>
              </a:rPr>
              <a:t>The checklist is developed by listing </a:t>
            </a:r>
            <a:r>
              <a:rPr lang="en-US" sz="2600" b="1" i="0" dirty="0">
                <a:effectLst/>
              </a:rPr>
              <a:t>items</a:t>
            </a:r>
            <a:r>
              <a:rPr lang="en-US" sz="2600" b="0" i="0" dirty="0">
                <a:effectLst/>
              </a:rPr>
              <a:t>, </a:t>
            </a:r>
            <a:r>
              <a:rPr lang="en-US" sz="2600" b="1" i="0" dirty="0">
                <a:effectLst/>
              </a:rPr>
              <a:t>steps</a:t>
            </a:r>
            <a:r>
              <a:rPr lang="en-US" sz="2600" b="0" i="0" dirty="0">
                <a:effectLst/>
              </a:rPr>
              <a:t>, or </a:t>
            </a:r>
            <a:r>
              <a:rPr lang="en-US" sz="2600" b="1" i="0" dirty="0">
                <a:effectLst/>
              </a:rPr>
              <a:t>tasks</a:t>
            </a:r>
            <a:r>
              <a:rPr lang="en-US" sz="2600" b="0" i="0" dirty="0">
                <a:effectLst/>
              </a:rPr>
              <a:t> and is then analyzed against criteria to determine if the procedure is completed correctly.</a:t>
            </a:r>
          </a:p>
          <a:p>
            <a:pPr algn="just"/>
            <a:r>
              <a:rPr lang="en-US" sz="2600" b="0" i="0" dirty="0">
                <a:effectLst/>
              </a:rPr>
              <a:t> The checklists should be developed using </a:t>
            </a:r>
            <a:r>
              <a:rPr lang="en-US" sz="2600" b="1" i="0" dirty="0">
                <a:effectLst/>
              </a:rPr>
              <a:t>historical information </a:t>
            </a:r>
            <a:r>
              <a:rPr lang="en-US" sz="2600" b="0" i="0" dirty="0">
                <a:effectLst/>
              </a:rPr>
              <a:t>or knowledge gained from similar Projects in the past.</a:t>
            </a:r>
            <a:endParaRPr lang="fr-FR" sz="2600" b="1" i="0" dirty="0">
              <a:effectLst/>
            </a:endParaRPr>
          </a:p>
          <a:p>
            <a:pPr marL="0" indent="0" algn="just">
              <a:buNone/>
            </a:pPr>
            <a:endParaRPr lang="fr-FR" sz="2600" b="1" i="0" dirty="0">
              <a:effectLst/>
            </a:endParaRPr>
          </a:p>
          <a:p>
            <a:pPr marL="0" indent="0" algn="just">
              <a:buNone/>
            </a:pPr>
            <a:endParaRPr lang="fr-FR" sz="2600" b="1" i="0" dirty="0">
              <a:effectLst/>
            </a:endParaRPr>
          </a:p>
          <a:p>
            <a:pPr marL="0" indent="0">
              <a:buNone/>
            </a:pPr>
            <a:endParaRPr lang="fr-FR" sz="2600" b="1" dirty="0"/>
          </a:p>
          <a:p>
            <a:pPr marL="0" indent="0">
              <a:buNone/>
            </a:pPr>
            <a:endParaRPr lang="fr-FR" b="1" dirty="0"/>
          </a:p>
        </p:txBody>
      </p:sp>
      <p:sp>
        <p:nvSpPr>
          <p:cNvPr id="4" name="Titre 1">
            <a:extLst>
              <a:ext uri="{FF2B5EF4-FFF2-40B4-BE49-F238E27FC236}">
                <a16:creationId xmlns:a16="http://schemas.microsoft.com/office/drawing/2014/main" id="{92E3C51C-88DC-4E09-B1A4-7E85A4B472AF}"/>
              </a:ext>
            </a:extLst>
          </p:cNvPr>
          <p:cNvSpPr>
            <a:spLocks noGrp="1"/>
          </p:cNvSpPr>
          <p:nvPr>
            <p:ph type="title"/>
          </p:nvPr>
        </p:nvSpPr>
        <p:spPr>
          <a:xfrm>
            <a:off x="2235200" y="517236"/>
            <a:ext cx="7250545" cy="817852"/>
          </a:xfrm>
        </p:spPr>
        <p:txBody>
          <a:bodyPr>
            <a:normAutofit fontScale="90000"/>
          </a:bodyPr>
          <a:lstStyle/>
          <a:p>
            <a:pPr algn="ctr"/>
            <a:br>
              <a:rPr lang="fr-FR" b="1" i="0" dirty="0">
                <a:solidFill>
                  <a:srgbClr val="66FF33"/>
                </a:solidFill>
                <a:effectLst/>
                <a:latin typeface="+mn-lt"/>
              </a:rPr>
            </a:br>
            <a:r>
              <a:rPr lang="fr-FR" b="1" i="0" dirty="0">
                <a:solidFill>
                  <a:srgbClr val="66FF33"/>
                </a:solidFill>
                <a:effectLst/>
                <a:latin typeface="+mn-lt"/>
              </a:rPr>
              <a:t>III- Project Risks</a:t>
            </a:r>
            <a:br>
              <a:rPr lang="fr-FR" dirty="0">
                <a:solidFill>
                  <a:schemeClr val="tx1"/>
                </a:solidFill>
              </a:rPr>
            </a:br>
            <a:endParaRPr lang="fr-FR" dirty="0"/>
          </a:p>
        </p:txBody>
      </p:sp>
      <p:pic>
        <p:nvPicPr>
          <p:cNvPr id="5" name="Picture 2" descr="Risk Planning">
            <a:extLst>
              <a:ext uri="{FF2B5EF4-FFF2-40B4-BE49-F238E27FC236}">
                <a16:creationId xmlns:a16="http://schemas.microsoft.com/office/drawing/2014/main" id="{03F57800-CEC2-495E-90E6-A529DC8264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910944" y="2507675"/>
            <a:ext cx="6788728"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0875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17F46A4-48D4-45CA-8E98-CE2D5F190D2B}"/>
              </a:ext>
            </a:extLst>
          </p:cNvPr>
          <p:cNvSpPr>
            <a:spLocks noGrp="1"/>
          </p:cNvSpPr>
          <p:nvPr>
            <p:ph idx="1"/>
          </p:nvPr>
        </p:nvSpPr>
        <p:spPr>
          <a:xfrm>
            <a:off x="129310" y="1825625"/>
            <a:ext cx="10270836" cy="4556702"/>
          </a:xfrm>
        </p:spPr>
        <p:txBody>
          <a:bodyPr>
            <a:normAutofit/>
          </a:bodyPr>
          <a:lstStyle/>
          <a:p>
            <a:pPr marL="0" indent="0" algn="just">
              <a:buNone/>
            </a:pPr>
            <a:r>
              <a:rPr lang="en-US" sz="2600" b="0" i="0" dirty="0">
                <a:effectLst/>
              </a:rPr>
              <a:t>	</a:t>
            </a:r>
            <a:r>
              <a:rPr lang="en-US" sz="2600" b="1" i="0" dirty="0">
                <a:effectLst/>
              </a:rPr>
              <a:t>IV-1- </a:t>
            </a:r>
            <a:r>
              <a:rPr lang="fr-FR" sz="2600" b="1" i="0" dirty="0">
                <a:effectLst/>
              </a:rPr>
              <a:t>Project Communication </a:t>
            </a:r>
          </a:p>
          <a:p>
            <a:pPr marL="0" indent="0" algn="just">
              <a:buNone/>
            </a:pPr>
            <a:endParaRPr lang="en-US" sz="2600" b="0" i="0" dirty="0">
              <a:effectLst/>
            </a:endParaRPr>
          </a:p>
          <a:p>
            <a:pPr algn="just"/>
            <a:r>
              <a:rPr lang="en-US" sz="2600" b="1" i="0" dirty="0">
                <a:solidFill>
                  <a:srgbClr val="FF0000"/>
                </a:solidFill>
                <a:effectLst/>
              </a:rPr>
              <a:t>Effective Communication </a:t>
            </a:r>
            <a:r>
              <a:rPr lang="en-US" sz="2600" b="0" i="0" dirty="0">
                <a:effectLst/>
              </a:rPr>
              <a:t>is often the foundation of successful Projects.</a:t>
            </a:r>
          </a:p>
          <a:p>
            <a:pPr algn="just"/>
            <a:r>
              <a:rPr lang="en-US" sz="2600" b="0" i="0" dirty="0">
                <a:effectLst/>
              </a:rPr>
              <a:t> Good Communication can unite team members and </a:t>
            </a:r>
            <a:r>
              <a:rPr lang="en-US" sz="2600" b="1" i="0" dirty="0">
                <a:effectLst/>
              </a:rPr>
              <a:t>Stakeholders</a:t>
            </a:r>
            <a:r>
              <a:rPr lang="en-US" sz="2600" b="0" i="0" dirty="0">
                <a:effectLst/>
              </a:rPr>
              <a:t> to a </a:t>
            </a:r>
            <a:r>
              <a:rPr lang="en-US" sz="2600" b="1" i="0" dirty="0">
                <a:effectLst/>
              </a:rPr>
              <a:t>Project’s Strategy</a:t>
            </a:r>
            <a:r>
              <a:rPr lang="en-US" sz="2600" b="0" i="0" dirty="0">
                <a:effectLst/>
              </a:rPr>
              <a:t>, </a:t>
            </a:r>
            <a:r>
              <a:rPr lang="en-US" sz="2600" b="1" i="0" dirty="0">
                <a:effectLst/>
              </a:rPr>
              <a:t>Objectives</a:t>
            </a:r>
            <a:r>
              <a:rPr lang="en-US" sz="2600" b="0" i="0" dirty="0">
                <a:effectLst/>
              </a:rPr>
              <a:t> and </a:t>
            </a:r>
            <a:r>
              <a:rPr lang="en-US" sz="2600" b="1" i="0" dirty="0">
                <a:effectLst/>
              </a:rPr>
              <a:t>Budget</a:t>
            </a:r>
            <a:r>
              <a:rPr lang="en-US" sz="2600" b="0" i="0" dirty="0">
                <a:effectLst/>
              </a:rPr>
              <a:t>. </a:t>
            </a:r>
          </a:p>
          <a:p>
            <a:pPr algn="just"/>
            <a:r>
              <a:rPr lang="en-US" sz="2600" b="0" i="0" dirty="0">
                <a:effectLst/>
              </a:rPr>
              <a:t>It can also enable everyone involved in the Project to understand his or her roles, which may make them more likely to support the Project.</a:t>
            </a:r>
            <a:endParaRPr lang="fr-FR" sz="2600" dirty="0"/>
          </a:p>
        </p:txBody>
      </p:sp>
      <p:pic>
        <p:nvPicPr>
          <p:cNvPr id="4" name="Picture 2" descr="Golden rules of project management - communication - YouTube">
            <a:extLst>
              <a:ext uri="{FF2B5EF4-FFF2-40B4-BE49-F238E27FC236}">
                <a16:creationId xmlns:a16="http://schemas.microsoft.com/office/drawing/2014/main" id="{1F6A4BB9-4E53-4D14-A4B2-58AB294719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11"/>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7" name="Titre 1">
            <a:extLst>
              <a:ext uri="{FF2B5EF4-FFF2-40B4-BE49-F238E27FC236}">
                <a16:creationId xmlns:a16="http://schemas.microsoft.com/office/drawing/2014/main" id="{8095FE46-83ED-4CFB-8F3F-F9F4B3D65B84}"/>
              </a:ext>
            </a:extLst>
          </p:cNvPr>
          <p:cNvSpPr>
            <a:spLocks noGrp="1"/>
          </p:cNvSpPr>
          <p:nvPr>
            <p:ph type="title"/>
          </p:nvPr>
        </p:nvSpPr>
        <p:spPr>
          <a:xfrm>
            <a:off x="2466109" y="475672"/>
            <a:ext cx="7167418" cy="808183"/>
          </a:xfrm>
        </p:spPr>
        <p:txBody>
          <a:bodyPr>
            <a:normAutofit fontScale="90000"/>
          </a:bodyPr>
          <a:lstStyle/>
          <a:p>
            <a:pPr algn="ctr"/>
            <a:br>
              <a:rPr lang="fr-FR" sz="4000" b="1" i="0" dirty="0">
                <a:solidFill>
                  <a:srgbClr val="FF0000"/>
                </a:solidFill>
                <a:effectLst/>
                <a:latin typeface="+mn-lt"/>
              </a:rPr>
            </a:br>
            <a:r>
              <a:rPr lang="fr-FR" sz="4000" b="1" i="0" dirty="0">
                <a:solidFill>
                  <a:srgbClr val="FF66FF"/>
                </a:solidFill>
                <a:effectLst/>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161830731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7F1CEF3-0299-4F27-912F-8C49373766AF}"/>
              </a:ext>
            </a:extLst>
          </p:cNvPr>
          <p:cNvSpPr>
            <a:spLocks noGrp="1"/>
          </p:cNvSpPr>
          <p:nvPr>
            <p:ph idx="1"/>
          </p:nvPr>
        </p:nvSpPr>
        <p:spPr>
          <a:xfrm>
            <a:off x="129309" y="1825625"/>
            <a:ext cx="10326255" cy="4351338"/>
          </a:xfrm>
        </p:spPr>
        <p:txBody>
          <a:bodyPr/>
          <a:lstStyle/>
          <a:p>
            <a:pPr marL="0" indent="0" algn="just">
              <a:buNone/>
            </a:pPr>
            <a:r>
              <a:rPr lang="en-US" b="1" i="0" dirty="0">
                <a:solidFill>
                  <a:srgbClr val="575757"/>
                </a:solidFill>
                <a:effectLst/>
                <a:latin typeface="Avenir Next"/>
              </a:rPr>
              <a:t>	</a:t>
            </a:r>
            <a:r>
              <a:rPr lang="en-US" b="1" i="0" dirty="0">
                <a:effectLst/>
                <a:latin typeface="Avenir Next"/>
              </a:rPr>
              <a:t>I</a:t>
            </a:r>
            <a:r>
              <a:rPr lang="en-US" sz="2600" b="1" i="0" dirty="0">
                <a:effectLst/>
              </a:rPr>
              <a:t>V-2- Why is a Project Communication Plan Important?</a:t>
            </a:r>
          </a:p>
          <a:p>
            <a:pPr marL="0" indent="0" algn="just">
              <a:buNone/>
            </a:pPr>
            <a:endParaRPr lang="en-US" sz="2600" b="1" i="0" dirty="0">
              <a:effectLst/>
            </a:endParaRPr>
          </a:p>
          <a:p>
            <a:pPr algn="just"/>
            <a:r>
              <a:rPr lang="en-US" sz="2600" b="0" i="0" dirty="0">
                <a:effectLst/>
              </a:rPr>
              <a:t>Without a </a:t>
            </a:r>
            <a:r>
              <a:rPr lang="en-US" sz="2600" b="1" i="0" dirty="0">
                <a:effectLst/>
              </a:rPr>
              <a:t>Project Communication Plan</a:t>
            </a:r>
            <a:r>
              <a:rPr lang="en-US" sz="2600" b="0" i="0" dirty="0">
                <a:effectLst/>
              </a:rPr>
              <a:t>, Projects can incur more risk and fail to meet desired outcomes. </a:t>
            </a:r>
          </a:p>
          <a:p>
            <a:pPr marL="0" indent="0" algn="just">
              <a:buNone/>
            </a:pPr>
            <a:endParaRPr lang="en-US" sz="2600" b="0" i="0" dirty="0">
              <a:effectLst/>
            </a:endParaRPr>
          </a:p>
          <a:p>
            <a:pPr algn="just"/>
            <a:r>
              <a:rPr lang="en-US" sz="2600" b="0" i="0" dirty="0">
                <a:effectLst/>
              </a:rPr>
              <a:t>Research by the Project Management Institute (PMI) supports this assertion.</a:t>
            </a:r>
          </a:p>
          <a:p>
            <a:pPr marL="0" indent="0">
              <a:buNone/>
            </a:pPr>
            <a:endParaRPr lang="fr-FR" dirty="0"/>
          </a:p>
        </p:txBody>
      </p:sp>
      <p:pic>
        <p:nvPicPr>
          <p:cNvPr id="4" name="Picture 2" descr="Golden rules of project management - communication - YouTube">
            <a:extLst>
              <a:ext uri="{FF2B5EF4-FFF2-40B4-BE49-F238E27FC236}">
                <a16:creationId xmlns:a16="http://schemas.microsoft.com/office/drawing/2014/main" id="{FC59F8A6-0AC0-4737-AA93-959E6028B8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9" name="Titre 1">
            <a:extLst>
              <a:ext uri="{FF2B5EF4-FFF2-40B4-BE49-F238E27FC236}">
                <a16:creationId xmlns:a16="http://schemas.microsoft.com/office/drawing/2014/main" id="{94491C07-DC98-49B1-A8F7-7F683DEBA6F1}"/>
              </a:ext>
            </a:extLst>
          </p:cNvPr>
          <p:cNvSpPr>
            <a:spLocks noGrp="1"/>
          </p:cNvSpPr>
          <p:nvPr>
            <p:ph type="title"/>
          </p:nvPr>
        </p:nvSpPr>
        <p:spPr>
          <a:xfrm>
            <a:off x="2382982" y="480290"/>
            <a:ext cx="7158182" cy="822037"/>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5" name="Titre 1">
            <a:extLst>
              <a:ext uri="{FF2B5EF4-FFF2-40B4-BE49-F238E27FC236}">
                <a16:creationId xmlns:a16="http://schemas.microsoft.com/office/drawing/2014/main" id="{06362C06-4EE9-48D0-A0D7-460030B199C9}"/>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4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br>
              <a:rPr lang="fr-FR" dirty="0">
                <a:solidFill>
                  <a:srgbClr val="FF66FF"/>
                </a:solidFill>
              </a:rPr>
            </a:br>
            <a:endParaRPr lang="fr-FR" dirty="0">
              <a:solidFill>
                <a:srgbClr val="FF66FF"/>
              </a:solidFill>
            </a:endParaRPr>
          </a:p>
        </p:txBody>
      </p:sp>
      <p:sp>
        <p:nvSpPr>
          <p:cNvPr id="6" name="Titre 1">
            <a:extLst>
              <a:ext uri="{FF2B5EF4-FFF2-40B4-BE49-F238E27FC236}">
                <a16:creationId xmlns:a16="http://schemas.microsoft.com/office/drawing/2014/main" id="{58CB8BC4-CE64-4C7E-8D8F-FA715D96D86E}"/>
              </a:ext>
            </a:extLst>
          </p:cNvPr>
          <p:cNvSpPr txBox="1">
            <a:spLocks/>
          </p:cNvSpPr>
          <p:nvPr/>
        </p:nvSpPr>
        <p:spPr>
          <a:xfrm>
            <a:off x="2419928" y="430570"/>
            <a:ext cx="7167418" cy="80818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fr-FR" dirty="0">
              <a:solidFill>
                <a:srgbClr val="FF66FF"/>
              </a:solidFill>
            </a:endParaRPr>
          </a:p>
        </p:txBody>
      </p:sp>
      <p:sp>
        <p:nvSpPr>
          <p:cNvPr id="7" name="Titre 1">
            <a:extLst>
              <a:ext uri="{FF2B5EF4-FFF2-40B4-BE49-F238E27FC236}">
                <a16:creationId xmlns:a16="http://schemas.microsoft.com/office/drawing/2014/main" id="{20BD20AC-E9AC-4DE2-84D3-01B06F18338E}"/>
              </a:ext>
            </a:extLst>
          </p:cNvPr>
          <p:cNvSpPr txBox="1">
            <a:spLocks/>
          </p:cNvSpPr>
          <p:nvPr/>
        </p:nvSpPr>
        <p:spPr>
          <a:xfrm>
            <a:off x="2466109" y="412098"/>
            <a:ext cx="7167418" cy="80818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120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28189876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F753DC7-4EAB-4298-8BAD-3A51497BBCC5}"/>
              </a:ext>
            </a:extLst>
          </p:cNvPr>
          <p:cNvSpPr>
            <a:spLocks noGrp="1"/>
          </p:cNvSpPr>
          <p:nvPr>
            <p:ph idx="1"/>
          </p:nvPr>
        </p:nvSpPr>
        <p:spPr>
          <a:xfrm>
            <a:off x="175491" y="1677378"/>
            <a:ext cx="10178473" cy="4714185"/>
          </a:xfrm>
        </p:spPr>
        <p:txBody>
          <a:bodyPr>
            <a:normAutofit lnSpcReduction="10000"/>
          </a:bodyPr>
          <a:lstStyle/>
          <a:p>
            <a:pPr marL="0" indent="0" algn="l">
              <a:buNone/>
            </a:pPr>
            <a:r>
              <a:rPr lang="en-US" b="1" i="0" dirty="0">
                <a:solidFill>
                  <a:srgbClr val="575757"/>
                </a:solidFill>
                <a:effectLst/>
                <a:latin typeface="Avenir Next"/>
              </a:rPr>
              <a:t>	</a:t>
            </a:r>
            <a:r>
              <a:rPr lang="en-US" b="1" i="0" dirty="0">
                <a:effectLst/>
                <a:latin typeface="Avenir Next"/>
              </a:rPr>
              <a:t>I</a:t>
            </a:r>
            <a:r>
              <a:rPr lang="en-US" sz="2600" b="1" i="0" dirty="0">
                <a:effectLst/>
              </a:rPr>
              <a:t>V-3- Tips for More Effective Project Communication</a:t>
            </a:r>
          </a:p>
          <a:p>
            <a:pPr algn="just"/>
            <a:r>
              <a:rPr lang="en-US" sz="2600" b="0" i="0" dirty="0">
                <a:effectLst/>
              </a:rPr>
              <a:t>Project managers and C-Suite executives often agree that effective Communication to Stakeholders throughout the Project Lifecycle is an essential core competency. </a:t>
            </a:r>
          </a:p>
          <a:p>
            <a:pPr marL="0" indent="0" algn="just">
              <a:buNone/>
            </a:pPr>
            <a:endParaRPr lang="en-US" sz="2600" b="0" i="0" dirty="0">
              <a:effectLst/>
            </a:endParaRPr>
          </a:p>
          <a:p>
            <a:pPr algn="just"/>
            <a:r>
              <a:rPr lang="en-US" sz="2600" b="0" i="0" dirty="0">
                <a:effectLst/>
              </a:rPr>
              <a:t>Here are some tips to communicate more effectively:</a:t>
            </a:r>
          </a:p>
          <a:p>
            <a:pPr marL="0" indent="0" algn="just">
              <a:buNone/>
            </a:pPr>
            <a:r>
              <a:rPr lang="fr-FR" sz="2600" i="0" dirty="0">
                <a:effectLst/>
              </a:rPr>
              <a:t>	* </a:t>
            </a:r>
            <a:r>
              <a:rPr lang="fr-FR" sz="2600" i="0" dirty="0" err="1">
                <a:effectLst/>
              </a:rPr>
              <a:t>Make</a:t>
            </a:r>
            <a:r>
              <a:rPr lang="fr-FR" sz="2600" i="0" dirty="0">
                <a:effectLst/>
              </a:rPr>
              <a:t> communication a priority</a:t>
            </a:r>
          </a:p>
          <a:p>
            <a:pPr marL="0" indent="0" algn="just">
              <a:buNone/>
            </a:pPr>
            <a:r>
              <a:rPr lang="en-US" sz="2600" i="0" dirty="0">
                <a:effectLst/>
              </a:rPr>
              <a:t>	* Don’t assume you know everything</a:t>
            </a:r>
          </a:p>
          <a:p>
            <a:pPr marL="0" indent="0" algn="just">
              <a:buNone/>
            </a:pPr>
            <a:r>
              <a:rPr lang="fr-FR" sz="2600" i="0" dirty="0">
                <a:effectLst/>
              </a:rPr>
              <a:t>	* </a:t>
            </a:r>
            <a:r>
              <a:rPr lang="fr-FR" sz="2600" i="0" dirty="0" err="1">
                <a:effectLst/>
              </a:rPr>
              <a:t>Keep</a:t>
            </a:r>
            <a:r>
              <a:rPr lang="fr-FR" sz="2600" i="0" dirty="0">
                <a:effectLst/>
              </a:rPr>
              <a:t> </a:t>
            </a:r>
            <a:r>
              <a:rPr lang="fr-FR" sz="2600" i="0" dirty="0" err="1">
                <a:effectLst/>
              </a:rPr>
              <a:t>things</a:t>
            </a:r>
            <a:r>
              <a:rPr lang="fr-FR" sz="2600" i="0" dirty="0">
                <a:effectLst/>
              </a:rPr>
              <a:t> positive</a:t>
            </a:r>
          </a:p>
          <a:p>
            <a:pPr marL="0" indent="0" algn="just">
              <a:buNone/>
            </a:pPr>
            <a:r>
              <a:rPr lang="en-US" sz="2600" i="0" dirty="0">
                <a:effectLst/>
              </a:rPr>
              <a:t>	*</a:t>
            </a:r>
            <a:r>
              <a:rPr lang="en-US" sz="2600" dirty="0"/>
              <a:t> </a:t>
            </a:r>
            <a:r>
              <a:rPr lang="en-US" sz="2600" i="0" dirty="0">
                <a:effectLst/>
              </a:rPr>
              <a:t>Switch up the communication channels</a:t>
            </a:r>
          </a:p>
          <a:p>
            <a:pPr marL="0" indent="0" algn="just">
              <a:buNone/>
            </a:pPr>
            <a:r>
              <a:rPr lang="en-US" sz="2600" i="0" dirty="0">
                <a:effectLst/>
              </a:rPr>
              <a:t>	*  Keep updates timely and concise</a:t>
            </a:r>
          </a:p>
          <a:p>
            <a:pPr marL="0" indent="0">
              <a:buNone/>
            </a:pPr>
            <a:endParaRPr lang="fr-FR" dirty="0"/>
          </a:p>
        </p:txBody>
      </p:sp>
      <p:pic>
        <p:nvPicPr>
          <p:cNvPr id="17410" name="Picture 2" descr="Golden rules of project management - communication - YouTube">
            <a:extLst>
              <a:ext uri="{FF2B5EF4-FFF2-40B4-BE49-F238E27FC236}">
                <a16:creationId xmlns:a16="http://schemas.microsoft.com/office/drawing/2014/main" id="{0345320D-AA0E-49A4-AD6B-E8D7016CCF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11"/>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B6B627C8-9BE6-4CAD-BBCE-69C22444FAAC}"/>
              </a:ext>
            </a:extLst>
          </p:cNvPr>
          <p:cNvSpPr>
            <a:spLocks noGrp="1"/>
          </p:cNvSpPr>
          <p:nvPr>
            <p:ph type="title"/>
          </p:nvPr>
        </p:nvSpPr>
        <p:spPr>
          <a:xfrm>
            <a:off x="2438400" y="466437"/>
            <a:ext cx="7167418" cy="854363"/>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6" name="Titre 1">
            <a:extLst>
              <a:ext uri="{FF2B5EF4-FFF2-40B4-BE49-F238E27FC236}">
                <a16:creationId xmlns:a16="http://schemas.microsoft.com/office/drawing/2014/main" id="{56BF9756-EFAB-4810-AC68-A58EDA19EEB6}"/>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133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28352147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Espace réservé du contenu 14">
            <a:extLst>
              <a:ext uri="{FF2B5EF4-FFF2-40B4-BE49-F238E27FC236}">
                <a16:creationId xmlns:a16="http://schemas.microsoft.com/office/drawing/2014/main" id="{5D604933-AD93-4E55-8F61-7A876F22AA4F}"/>
              </a:ext>
            </a:extLst>
          </p:cNvPr>
          <p:cNvPicPr>
            <a:picLocks noGrp="1" noChangeAspect="1"/>
          </p:cNvPicPr>
          <p:nvPr>
            <p:ph idx="1"/>
          </p:nvPr>
        </p:nvPicPr>
        <p:blipFill>
          <a:blip r:embed="rId2"/>
          <a:stretch>
            <a:fillRect/>
          </a:stretch>
        </p:blipFill>
        <p:spPr>
          <a:xfrm>
            <a:off x="4211782" y="1339273"/>
            <a:ext cx="7980218" cy="5518727"/>
          </a:xfrm>
        </p:spPr>
      </p:pic>
      <p:sp>
        <p:nvSpPr>
          <p:cNvPr id="17" name="ZoneTexte 16">
            <a:extLst>
              <a:ext uri="{FF2B5EF4-FFF2-40B4-BE49-F238E27FC236}">
                <a16:creationId xmlns:a16="http://schemas.microsoft.com/office/drawing/2014/main" id="{0105D652-2DB4-4D56-9A30-9335E65A1212}"/>
              </a:ext>
            </a:extLst>
          </p:cNvPr>
          <p:cNvSpPr txBox="1"/>
          <p:nvPr/>
        </p:nvSpPr>
        <p:spPr>
          <a:xfrm>
            <a:off x="187037" y="1695147"/>
            <a:ext cx="4172527" cy="3377976"/>
          </a:xfrm>
          <a:prstGeom prst="rect">
            <a:avLst/>
          </a:prstGeom>
          <a:noFill/>
        </p:spPr>
        <p:txBody>
          <a:bodyPr wrap="square">
            <a:spAutoFit/>
          </a:bodyPr>
          <a:lstStyle/>
          <a:p>
            <a:pPr marL="0" indent="0">
              <a:lnSpc>
                <a:spcPct val="107000"/>
              </a:lnSpc>
              <a:spcAft>
                <a:spcPts val="800"/>
              </a:spcAft>
              <a:buNone/>
            </a:pPr>
            <a:r>
              <a:rPr lang="en-US" sz="2600" b="1" dirty="0">
                <a:effectLst/>
                <a:ea typeface="Times New Roman" panose="02020603050405020304" pitchFamily="18" charset="0"/>
                <a:cs typeface="Times New Roman" panose="02020603050405020304" pitchFamily="18" charset="0"/>
              </a:rPr>
              <a:t>V-4- How to Develop a</a:t>
            </a:r>
          </a:p>
          <a:p>
            <a:pPr marL="0" indent="0">
              <a:lnSpc>
                <a:spcPct val="107000"/>
              </a:lnSpc>
              <a:spcAft>
                <a:spcPts val="800"/>
              </a:spcAft>
              <a:buNone/>
            </a:pPr>
            <a:r>
              <a:rPr lang="en-US" sz="2600" b="1" dirty="0">
                <a:effectLst/>
                <a:ea typeface="Times New Roman" panose="02020603050405020304" pitchFamily="18" charset="0"/>
                <a:cs typeface="Times New Roman" panose="02020603050405020304" pitchFamily="18" charset="0"/>
              </a:rPr>
              <a:t> Project Communication Plan</a:t>
            </a:r>
          </a:p>
          <a:p>
            <a:pPr marL="0" indent="0">
              <a:lnSpc>
                <a:spcPct val="107000"/>
              </a:lnSpc>
              <a:spcAft>
                <a:spcPts val="800"/>
              </a:spcAft>
              <a:buNone/>
            </a:pPr>
            <a:endParaRPr lang="fr-FR" sz="2600" dirty="0">
              <a:effectLst/>
              <a:ea typeface="Calibri" panose="020F0502020204030204" pitchFamily="34" charset="0"/>
              <a:cs typeface="Arial" panose="020B0604020202020204" pitchFamily="34" charset="0"/>
            </a:endParaRPr>
          </a:p>
          <a:p>
            <a:pPr algn="just">
              <a:lnSpc>
                <a:spcPct val="107000"/>
              </a:lnSpc>
              <a:spcAft>
                <a:spcPts val="800"/>
              </a:spcAft>
            </a:pPr>
            <a:r>
              <a:rPr lang="en-US" sz="2600" dirty="0">
                <a:effectLst/>
                <a:ea typeface="Times New Roman" panose="02020603050405020304" pitchFamily="18" charset="0"/>
                <a:cs typeface="Arial" panose="020B0604020202020204" pitchFamily="34" charset="0"/>
              </a:rPr>
              <a:t>When developing a </a:t>
            </a:r>
            <a:r>
              <a:rPr lang="en-US" sz="2600" b="1" dirty="0">
                <a:effectLst/>
                <a:ea typeface="Times New Roman" panose="02020603050405020304" pitchFamily="18" charset="0"/>
                <a:cs typeface="Arial" panose="020B0604020202020204" pitchFamily="34" charset="0"/>
              </a:rPr>
              <a:t>Communication Strategy</a:t>
            </a:r>
            <a:r>
              <a:rPr lang="en-US" sz="2600" dirty="0">
                <a:effectLst/>
                <a:ea typeface="Times New Roman" panose="02020603050405020304" pitchFamily="18" charset="0"/>
                <a:cs typeface="Arial" panose="020B0604020202020204" pitchFamily="34" charset="0"/>
              </a:rPr>
              <a:t>, here are a few questions to ask:</a:t>
            </a:r>
            <a:endParaRPr lang="fr-FR" sz="2600" dirty="0">
              <a:effectLst/>
              <a:ea typeface="Calibri" panose="020F0502020204030204" pitchFamily="34" charset="0"/>
              <a:cs typeface="Arial" panose="020B0604020202020204" pitchFamily="34" charset="0"/>
            </a:endParaRPr>
          </a:p>
        </p:txBody>
      </p:sp>
      <p:sp>
        <p:nvSpPr>
          <p:cNvPr id="18" name="Titre 1">
            <a:extLst>
              <a:ext uri="{FF2B5EF4-FFF2-40B4-BE49-F238E27FC236}">
                <a16:creationId xmlns:a16="http://schemas.microsoft.com/office/drawing/2014/main" id="{DEE10D62-0F64-4351-9FF3-57AF0BAA4AD5}"/>
              </a:ext>
            </a:extLst>
          </p:cNvPr>
          <p:cNvSpPr>
            <a:spLocks noGrp="1"/>
          </p:cNvSpPr>
          <p:nvPr>
            <p:ph type="title"/>
          </p:nvPr>
        </p:nvSpPr>
        <p:spPr>
          <a:xfrm>
            <a:off x="2438400" y="466437"/>
            <a:ext cx="7167418" cy="854363"/>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5" name="Titre 1">
            <a:extLst>
              <a:ext uri="{FF2B5EF4-FFF2-40B4-BE49-F238E27FC236}">
                <a16:creationId xmlns:a16="http://schemas.microsoft.com/office/drawing/2014/main" id="{35AA1E9D-D806-43A9-A245-D85B0FA79C7D}"/>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5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endParaRPr lang="fr-FR" sz="7600" dirty="0">
              <a:solidFill>
                <a:srgbClr val="FF66FF"/>
              </a:solidFill>
              <a:latin typeface="+mn-lt"/>
            </a:endParaRPr>
          </a:p>
        </p:txBody>
      </p:sp>
      <p:sp>
        <p:nvSpPr>
          <p:cNvPr id="6" name="Titre 1">
            <a:extLst>
              <a:ext uri="{FF2B5EF4-FFF2-40B4-BE49-F238E27FC236}">
                <a16:creationId xmlns:a16="http://schemas.microsoft.com/office/drawing/2014/main" id="{BD3DCBF4-0258-4354-9036-90B05E672761}"/>
              </a:ext>
            </a:extLst>
          </p:cNvPr>
          <p:cNvSpPr txBox="1">
            <a:spLocks/>
          </p:cNvSpPr>
          <p:nvPr/>
        </p:nvSpPr>
        <p:spPr>
          <a:xfrm>
            <a:off x="2438400" y="466438"/>
            <a:ext cx="7347527" cy="969818"/>
          </a:xfrm>
          <a:prstGeom prst="rect">
            <a:avLst/>
          </a:prstGeom>
        </p:spPr>
        <p:txBody>
          <a:bodyPr vert="horz" lIns="91440" tIns="45720" rIns="91440" bIns="45720" rtlCol="0" anchor="ctr">
            <a:normAutofit fontScale="525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69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11476890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7F1CEF3-0299-4F27-912F-8C49373766AF}"/>
              </a:ext>
            </a:extLst>
          </p:cNvPr>
          <p:cNvSpPr>
            <a:spLocks noGrp="1"/>
          </p:cNvSpPr>
          <p:nvPr>
            <p:ph idx="1"/>
          </p:nvPr>
        </p:nvSpPr>
        <p:spPr>
          <a:xfrm>
            <a:off x="129309" y="1825625"/>
            <a:ext cx="10326255" cy="4351338"/>
          </a:xfrm>
        </p:spPr>
        <p:txBody>
          <a:bodyPr>
            <a:normAutofit/>
          </a:bodyPr>
          <a:lstStyle/>
          <a:p>
            <a:pPr marL="0" indent="0" algn="just">
              <a:buNone/>
            </a:pPr>
            <a:r>
              <a:rPr lang="en-US" b="1" i="0" dirty="0">
                <a:solidFill>
                  <a:srgbClr val="575757"/>
                </a:solidFill>
                <a:effectLst/>
                <a:latin typeface="Avenir Next"/>
              </a:rPr>
              <a:t>	</a:t>
            </a:r>
            <a:r>
              <a:rPr lang="en-US" b="1" i="0" dirty="0">
                <a:effectLst/>
                <a:latin typeface="Avenir Next"/>
              </a:rPr>
              <a:t>I</a:t>
            </a:r>
            <a:r>
              <a:rPr lang="en-US" sz="2600" b="1" i="0" dirty="0">
                <a:effectLst/>
              </a:rPr>
              <a:t>V-5- </a:t>
            </a:r>
            <a:r>
              <a:rPr lang="fr-FR" sz="2600" b="1" i="0" dirty="0">
                <a:solidFill>
                  <a:srgbClr val="000000"/>
                </a:solidFill>
                <a:effectLst/>
              </a:rPr>
              <a:t>The Project </a:t>
            </a:r>
            <a:r>
              <a:rPr lang="fr-FR" sz="2600" b="1" i="0" dirty="0" err="1">
                <a:solidFill>
                  <a:srgbClr val="000000"/>
                </a:solidFill>
                <a:effectLst/>
              </a:rPr>
              <a:t>Kickoff</a:t>
            </a:r>
            <a:r>
              <a:rPr lang="fr-FR" sz="2600" b="1" i="0" dirty="0">
                <a:solidFill>
                  <a:srgbClr val="000000"/>
                </a:solidFill>
                <a:effectLst/>
              </a:rPr>
              <a:t> Meeting</a:t>
            </a:r>
          </a:p>
          <a:p>
            <a:pPr marL="0" indent="0" algn="just">
              <a:buNone/>
            </a:pPr>
            <a:endParaRPr lang="en-US" sz="2600" b="1" i="0" dirty="0">
              <a:effectLst/>
            </a:endParaRPr>
          </a:p>
          <a:p>
            <a:pPr algn="just"/>
            <a:r>
              <a:rPr lang="en-US" sz="2600" b="1" i="0" dirty="0">
                <a:solidFill>
                  <a:srgbClr val="FF66FF"/>
                </a:solidFill>
                <a:effectLst/>
              </a:rPr>
              <a:t>The Project Kickoff </a:t>
            </a:r>
            <a:r>
              <a:rPr lang="en-US" sz="2600" b="0" i="0" dirty="0">
                <a:solidFill>
                  <a:srgbClr val="000000"/>
                </a:solidFill>
                <a:effectLst/>
              </a:rPr>
              <a:t>is part of the </a:t>
            </a:r>
            <a:r>
              <a:rPr lang="en-US" sz="2600" b="1" i="0" dirty="0">
                <a:solidFill>
                  <a:srgbClr val="FF0000"/>
                </a:solidFill>
                <a:effectLst/>
              </a:rPr>
              <a:t>Project Initiation Phase </a:t>
            </a:r>
            <a:r>
              <a:rPr lang="en-US" sz="2600" b="0" i="0" dirty="0">
                <a:solidFill>
                  <a:srgbClr val="000000"/>
                </a:solidFill>
                <a:effectLst/>
              </a:rPr>
              <a:t>of  </a:t>
            </a:r>
            <a:r>
              <a:rPr lang="en-US" sz="2600" b="1" i="0" dirty="0">
                <a:solidFill>
                  <a:srgbClr val="FF0000"/>
                </a:solidFill>
                <a:effectLst/>
              </a:rPr>
              <a:t>the Project Life Cycle</a:t>
            </a:r>
            <a:r>
              <a:rPr lang="en-US" sz="2600" b="0" i="0" dirty="0">
                <a:solidFill>
                  <a:srgbClr val="000000"/>
                </a:solidFill>
                <a:effectLst/>
              </a:rPr>
              <a:t>. It’s a critical Project Management activity that involves preparing the team members and the client team on </a:t>
            </a:r>
            <a:r>
              <a:rPr lang="en-US" sz="2600" b="1" i="0" dirty="0">
                <a:solidFill>
                  <a:srgbClr val="000000"/>
                </a:solidFill>
                <a:effectLst/>
              </a:rPr>
              <a:t>expectations</a:t>
            </a:r>
            <a:r>
              <a:rPr lang="en-US" sz="2600" b="0" i="0" dirty="0">
                <a:solidFill>
                  <a:srgbClr val="000000"/>
                </a:solidFill>
                <a:effectLst/>
              </a:rPr>
              <a:t>, </a:t>
            </a:r>
            <a:r>
              <a:rPr lang="en-US" sz="2600" b="1" i="0" dirty="0">
                <a:solidFill>
                  <a:srgbClr val="000000"/>
                </a:solidFill>
                <a:effectLst/>
              </a:rPr>
              <a:t>communication</a:t>
            </a:r>
            <a:r>
              <a:rPr lang="en-US" sz="2600" b="0" i="0" dirty="0">
                <a:solidFill>
                  <a:srgbClr val="000000"/>
                </a:solidFill>
                <a:effectLst/>
              </a:rPr>
              <a:t> and </a:t>
            </a:r>
            <a:r>
              <a:rPr lang="en-US" sz="2600" b="1" i="0" dirty="0">
                <a:solidFill>
                  <a:srgbClr val="000000"/>
                </a:solidFill>
                <a:effectLst/>
              </a:rPr>
              <a:t>collaboration for the Project</a:t>
            </a:r>
            <a:r>
              <a:rPr lang="en-US" sz="2600" b="0" i="0" dirty="0">
                <a:solidFill>
                  <a:srgbClr val="000000"/>
                </a:solidFill>
                <a:effectLst/>
              </a:rPr>
              <a:t>.</a:t>
            </a:r>
          </a:p>
          <a:p>
            <a:pPr algn="just"/>
            <a:r>
              <a:rPr lang="en-US" sz="2600" b="0" i="0" dirty="0">
                <a:solidFill>
                  <a:srgbClr val="000000"/>
                </a:solidFill>
                <a:effectLst/>
              </a:rPr>
              <a:t>It informs the Project Planning Phase of the Project, and also allows your team and the client to iron out and finalize details such as </a:t>
            </a:r>
            <a:r>
              <a:rPr lang="en-US" sz="2600" b="1" i="0" dirty="0">
                <a:solidFill>
                  <a:srgbClr val="000000"/>
                </a:solidFill>
                <a:effectLst/>
              </a:rPr>
              <a:t>Project Timeline</a:t>
            </a:r>
            <a:r>
              <a:rPr lang="en-US" sz="2600" b="0" i="0" dirty="0">
                <a:solidFill>
                  <a:srgbClr val="000000"/>
                </a:solidFill>
                <a:effectLst/>
              </a:rPr>
              <a:t>, </a:t>
            </a:r>
            <a:r>
              <a:rPr lang="en-US" sz="2600" b="1" i="0" dirty="0">
                <a:solidFill>
                  <a:srgbClr val="000000"/>
                </a:solidFill>
                <a:effectLst/>
              </a:rPr>
              <a:t>Project Management methodology </a:t>
            </a:r>
            <a:r>
              <a:rPr lang="en-US" sz="2600" b="0" i="0" dirty="0">
                <a:solidFill>
                  <a:srgbClr val="000000"/>
                </a:solidFill>
                <a:effectLst/>
              </a:rPr>
              <a:t>, </a:t>
            </a:r>
            <a:r>
              <a:rPr lang="en-US" sz="2600" b="1" i="0" dirty="0">
                <a:solidFill>
                  <a:srgbClr val="000000"/>
                </a:solidFill>
                <a:effectLst/>
              </a:rPr>
              <a:t>success measurement</a:t>
            </a:r>
            <a:r>
              <a:rPr lang="en-US" sz="2600" b="0" i="0" dirty="0">
                <a:solidFill>
                  <a:srgbClr val="000000"/>
                </a:solidFill>
                <a:effectLst/>
              </a:rPr>
              <a:t>, and more.</a:t>
            </a:r>
          </a:p>
          <a:p>
            <a:pPr marL="0" indent="0">
              <a:buNone/>
            </a:pPr>
            <a:endParaRPr lang="fr-FR" dirty="0"/>
          </a:p>
        </p:txBody>
      </p:sp>
      <p:pic>
        <p:nvPicPr>
          <p:cNvPr id="4" name="Picture 2" descr="Golden rules of project management - communication - YouTube">
            <a:extLst>
              <a:ext uri="{FF2B5EF4-FFF2-40B4-BE49-F238E27FC236}">
                <a16:creationId xmlns:a16="http://schemas.microsoft.com/office/drawing/2014/main" id="{FC59F8A6-0AC0-4737-AA93-959E6028B81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9" name="Titre 1">
            <a:extLst>
              <a:ext uri="{FF2B5EF4-FFF2-40B4-BE49-F238E27FC236}">
                <a16:creationId xmlns:a16="http://schemas.microsoft.com/office/drawing/2014/main" id="{94491C07-DC98-49B1-A8F7-7F683DEBA6F1}"/>
              </a:ext>
            </a:extLst>
          </p:cNvPr>
          <p:cNvSpPr>
            <a:spLocks noGrp="1"/>
          </p:cNvSpPr>
          <p:nvPr>
            <p:ph type="title"/>
          </p:nvPr>
        </p:nvSpPr>
        <p:spPr>
          <a:xfrm>
            <a:off x="2382982" y="480290"/>
            <a:ext cx="7158182" cy="822037"/>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5" name="Titre 1">
            <a:extLst>
              <a:ext uri="{FF2B5EF4-FFF2-40B4-BE49-F238E27FC236}">
                <a16:creationId xmlns:a16="http://schemas.microsoft.com/office/drawing/2014/main" id="{89183D44-1A42-4A04-A2C1-1A5C4678680A}"/>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120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26041338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1E647B0-8051-4FC9-A1B8-0B6350279F13}"/>
              </a:ext>
            </a:extLst>
          </p:cNvPr>
          <p:cNvSpPr>
            <a:spLocks noGrp="1"/>
          </p:cNvSpPr>
          <p:nvPr>
            <p:ph idx="1"/>
          </p:nvPr>
        </p:nvSpPr>
        <p:spPr>
          <a:xfrm>
            <a:off x="157018" y="1825625"/>
            <a:ext cx="10280073" cy="4351338"/>
          </a:xfrm>
        </p:spPr>
        <p:txBody>
          <a:bodyPr/>
          <a:lstStyle/>
          <a:p>
            <a:pPr marL="0" indent="0">
              <a:buNone/>
            </a:pPr>
            <a:r>
              <a:rPr lang="en-US" sz="2800" b="1" i="0" dirty="0">
                <a:effectLst/>
              </a:rPr>
              <a:t>	IV-5-1- </a:t>
            </a:r>
            <a:r>
              <a:rPr lang="fr-FR" b="1" i="0" dirty="0">
                <a:solidFill>
                  <a:srgbClr val="000000"/>
                </a:solidFill>
                <a:effectLst/>
                <a:latin typeface="var(--font-family-headings)"/>
              </a:rPr>
              <a:t>Internal Project </a:t>
            </a:r>
            <a:r>
              <a:rPr lang="fr-FR" b="1" i="0" dirty="0" err="1">
                <a:solidFill>
                  <a:srgbClr val="000000"/>
                </a:solidFill>
                <a:effectLst/>
                <a:latin typeface="var(--font-family-headings)"/>
              </a:rPr>
              <a:t>Kickoffs</a:t>
            </a:r>
            <a:endParaRPr lang="fr-FR" b="1" i="0" dirty="0">
              <a:solidFill>
                <a:srgbClr val="000000"/>
              </a:solidFill>
              <a:effectLst/>
              <a:latin typeface="var(--font-family-headings)"/>
            </a:endParaRPr>
          </a:p>
          <a:p>
            <a:pPr algn="just"/>
            <a:r>
              <a:rPr lang="en-US" sz="2600" b="0" i="0" dirty="0">
                <a:solidFill>
                  <a:srgbClr val="000000"/>
                </a:solidFill>
                <a:effectLst/>
              </a:rPr>
              <a:t>The purpose of an </a:t>
            </a:r>
            <a:r>
              <a:rPr lang="en-US" sz="2600" b="1" i="0" dirty="0">
                <a:solidFill>
                  <a:srgbClr val="FF66FF"/>
                </a:solidFill>
                <a:effectLst/>
              </a:rPr>
              <a:t>internal Project Kickoff </a:t>
            </a:r>
            <a:r>
              <a:rPr lang="en-US" sz="2600" b="0" i="0" dirty="0">
                <a:solidFill>
                  <a:srgbClr val="000000"/>
                </a:solidFill>
                <a:effectLst/>
              </a:rPr>
              <a:t>is to bring the Project Team up to speed and properly prepare them for the official kickoff meeting with the client. </a:t>
            </a:r>
          </a:p>
          <a:p>
            <a:pPr algn="just"/>
            <a:r>
              <a:rPr lang="en-US" sz="2600" b="0" i="0" dirty="0">
                <a:solidFill>
                  <a:srgbClr val="000000"/>
                </a:solidFill>
                <a:effectLst/>
              </a:rPr>
              <a:t>As the Project Manager, your job is to educate them, bring the team together, set expectations for the project, and ensure a clear understanding of the project among all team members (and yourself!).</a:t>
            </a:r>
          </a:p>
          <a:p>
            <a:pPr marL="0" indent="0" algn="just">
              <a:buNone/>
            </a:pPr>
            <a:endParaRPr lang="en-US" sz="2600" b="0" i="0" dirty="0">
              <a:solidFill>
                <a:srgbClr val="000000"/>
              </a:solidFill>
              <a:effectLst/>
            </a:endParaRPr>
          </a:p>
          <a:p>
            <a:pPr algn="just"/>
            <a:r>
              <a:rPr lang="en-US" sz="2600" b="0" i="0" dirty="0">
                <a:solidFill>
                  <a:srgbClr val="000000"/>
                </a:solidFill>
                <a:effectLst/>
              </a:rPr>
              <a:t>Once you’ve got the internal kickoff out of the way, the Client Project Kickoff meeting is next.</a:t>
            </a:r>
            <a:endParaRPr lang="fr-FR" sz="2600" dirty="0"/>
          </a:p>
        </p:txBody>
      </p:sp>
      <p:pic>
        <p:nvPicPr>
          <p:cNvPr id="4" name="Picture 2" descr="Golden rules of project management - communication - YouTube">
            <a:extLst>
              <a:ext uri="{FF2B5EF4-FFF2-40B4-BE49-F238E27FC236}">
                <a16:creationId xmlns:a16="http://schemas.microsoft.com/office/drawing/2014/main" id="{387A363F-7AC5-483B-A0E5-890629B7C0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0904E457-2FF2-4C4D-ACBB-BCA0F2F3A714}"/>
              </a:ext>
            </a:extLst>
          </p:cNvPr>
          <p:cNvSpPr>
            <a:spLocks noGrp="1"/>
          </p:cNvSpPr>
          <p:nvPr>
            <p:ph type="title"/>
          </p:nvPr>
        </p:nvSpPr>
        <p:spPr>
          <a:xfrm>
            <a:off x="2419926" y="365125"/>
            <a:ext cx="7943273" cy="909493"/>
          </a:xfrm>
        </p:spPr>
        <p:txBody>
          <a:bodyPr>
            <a:normAutofit fontScale="90000"/>
          </a:bodyPr>
          <a:lstStyle/>
          <a:p>
            <a:pPr algn="ctr"/>
            <a:br>
              <a:rPr lang="fr-FR" sz="4000" b="1" i="0" dirty="0">
                <a:solidFill>
                  <a:srgbClr val="FF0000"/>
                </a:solidFill>
                <a:effectLst/>
                <a:latin typeface="+mn-lt"/>
              </a:rPr>
            </a:br>
            <a:br>
              <a:rPr lang="fr-FR" dirty="0">
                <a:solidFill>
                  <a:srgbClr val="FF66FF"/>
                </a:solidFill>
              </a:rPr>
            </a:br>
            <a:endParaRPr lang="fr-FR" dirty="0">
              <a:solidFill>
                <a:srgbClr val="FF66FF"/>
              </a:solidFill>
            </a:endParaRPr>
          </a:p>
        </p:txBody>
      </p:sp>
      <p:sp>
        <p:nvSpPr>
          <p:cNvPr id="6" name="Titre 1">
            <a:extLst>
              <a:ext uri="{FF2B5EF4-FFF2-40B4-BE49-F238E27FC236}">
                <a16:creationId xmlns:a16="http://schemas.microsoft.com/office/drawing/2014/main" id="{EDFC3454-858C-4791-B58B-E10FC470098D}"/>
              </a:ext>
            </a:extLst>
          </p:cNvPr>
          <p:cNvSpPr txBox="1">
            <a:spLocks/>
          </p:cNvSpPr>
          <p:nvPr/>
        </p:nvSpPr>
        <p:spPr>
          <a:xfrm>
            <a:off x="2466109" y="475672"/>
            <a:ext cx="7167418" cy="808183"/>
          </a:xfrm>
          <a:prstGeom prst="rect">
            <a:avLst/>
          </a:prstGeom>
        </p:spPr>
        <p:txBody>
          <a:bodyPr vert="horz" lIns="91440" tIns="45720" rIns="91440" bIns="45720" rtlCol="0" anchor="ctr">
            <a:normAutofit fontScale="3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br>
              <a:rPr lang="fr-FR" sz="4000" b="1" dirty="0">
                <a:solidFill>
                  <a:srgbClr val="FF0000"/>
                </a:solidFill>
                <a:latin typeface="+mn-lt"/>
              </a:rPr>
            </a:br>
            <a:r>
              <a:rPr lang="fr-FR" sz="12000" b="1" dirty="0">
                <a:solidFill>
                  <a:srgbClr val="FF66FF"/>
                </a:solidFill>
                <a:latin typeface="+mn-lt"/>
              </a:rPr>
              <a:t>IV- Project Communication</a:t>
            </a:r>
            <a:br>
              <a:rPr lang="fr-FR" dirty="0">
                <a:solidFill>
                  <a:srgbClr val="FF66FF"/>
                </a:solidFill>
              </a:rPr>
            </a:br>
            <a:endParaRPr lang="fr-FR" dirty="0">
              <a:solidFill>
                <a:srgbClr val="FF66FF"/>
              </a:solidFill>
            </a:endParaRPr>
          </a:p>
        </p:txBody>
      </p:sp>
    </p:spTree>
    <p:extLst>
      <p:ext uri="{BB962C8B-B14F-4D97-AF65-F5344CB8AC3E}">
        <p14:creationId xmlns:p14="http://schemas.microsoft.com/office/powerpoint/2010/main" val="414810657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7BB65FEF-DE74-4C18-B181-EECD63CAA7FE}"/>
              </a:ext>
            </a:extLst>
          </p:cNvPr>
          <p:cNvSpPr>
            <a:spLocks noGrp="1"/>
          </p:cNvSpPr>
          <p:nvPr>
            <p:ph idx="1"/>
          </p:nvPr>
        </p:nvSpPr>
        <p:spPr>
          <a:xfrm>
            <a:off x="120073" y="1825624"/>
            <a:ext cx="10289309" cy="4667249"/>
          </a:xfrm>
        </p:spPr>
        <p:txBody>
          <a:bodyPr/>
          <a:lstStyle/>
          <a:p>
            <a:pPr marL="0" indent="0">
              <a:buNone/>
            </a:pPr>
            <a:r>
              <a:rPr lang="en-US" sz="2800" b="1" i="0" dirty="0">
                <a:effectLst/>
              </a:rPr>
              <a:t>	IV-5-2- </a:t>
            </a:r>
            <a:r>
              <a:rPr lang="fr-FR" b="1" i="0" dirty="0">
                <a:solidFill>
                  <a:srgbClr val="000000"/>
                </a:solidFill>
                <a:effectLst/>
                <a:latin typeface="var(--font-family-headings)"/>
              </a:rPr>
              <a:t>The Project </a:t>
            </a:r>
            <a:r>
              <a:rPr lang="fr-FR" b="1" i="0" dirty="0" err="1">
                <a:solidFill>
                  <a:srgbClr val="000000"/>
                </a:solidFill>
                <a:effectLst/>
                <a:latin typeface="var(--font-family-headings)"/>
              </a:rPr>
              <a:t>Kickoff</a:t>
            </a:r>
            <a:r>
              <a:rPr lang="fr-FR" b="1" i="0" dirty="0">
                <a:solidFill>
                  <a:srgbClr val="000000"/>
                </a:solidFill>
                <a:effectLst/>
                <a:latin typeface="var(--font-family-headings)"/>
              </a:rPr>
              <a:t> Meeting</a:t>
            </a:r>
          </a:p>
          <a:p>
            <a:pPr algn="l"/>
            <a:r>
              <a:rPr lang="en-US" sz="2600" b="0" i="0" dirty="0">
                <a:solidFill>
                  <a:srgbClr val="000000"/>
                </a:solidFill>
                <a:effectLst/>
              </a:rPr>
              <a:t>We can think of the Project Kickoff Meeting as having two parts — a pre-client kickoff meeting, and a client kickoff meeting.</a:t>
            </a:r>
          </a:p>
          <a:p>
            <a:pPr marL="0" indent="0" algn="l">
              <a:buNone/>
            </a:pPr>
            <a:endParaRPr lang="en-US" sz="2600" b="0" i="0" dirty="0">
              <a:solidFill>
                <a:srgbClr val="000000"/>
              </a:solidFill>
              <a:effectLst/>
            </a:endParaRPr>
          </a:p>
          <a:p>
            <a:pPr algn="l"/>
            <a:r>
              <a:rPr lang="en-US" sz="2600" b="0" i="0" dirty="0">
                <a:solidFill>
                  <a:srgbClr val="000000"/>
                </a:solidFill>
                <a:effectLst/>
              </a:rPr>
              <a:t>Here’s a little secret: we don’t want your first meeting with the client or key stakeholder to be the official kickoff meeting with the full client team and full project team.</a:t>
            </a:r>
          </a:p>
          <a:p>
            <a:pPr algn="l"/>
            <a:r>
              <a:rPr lang="en-US" sz="2600" b="0" i="0" dirty="0">
                <a:solidFill>
                  <a:srgbClr val="000000"/>
                </a:solidFill>
                <a:effectLst/>
              </a:rPr>
              <a:t> Instead, hold a pre-client kickoff meeting first — this is worthwhile for a few reasons:</a:t>
            </a:r>
          </a:p>
          <a:p>
            <a:pPr marL="0" indent="0">
              <a:buNone/>
            </a:pPr>
            <a:endParaRPr lang="fr-FR" b="1" i="0" dirty="0">
              <a:solidFill>
                <a:srgbClr val="000000"/>
              </a:solidFill>
              <a:effectLst/>
              <a:latin typeface="var(--font-family-headings)"/>
            </a:endParaRPr>
          </a:p>
          <a:p>
            <a:pPr marL="0" indent="0">
              <a:buNone/>
            </a:pPr>
            <a:endParaRPr lang="fr-FR" dirty="0"/>
          </a:p>
        </p:txBody>
      </p:sp>
      <p:sp>
        <p:nvSpPr>
          <p:cNvPr id="4" name="Titre 1">
            <a:extLst>
              <a:ext uri="{FF2B5EF4-FFF2-40B4-BE49-F238E27FC236}">
                <a16:creationId xmlns:a16="http://schemas.microsoft.com/office/drawing/2014/main" id="{38996E82-FD39-43DC-A0AA-E307A5B647B3}"/>
              </a:ext>
            </a:extLst>
          </p:cNvPr>
          <p:cNvSpPr>
            <a:spLocks noGrp="1"/>
          </p:cNvSpPr>
          <p:nvPr>
            <p:ph type="title"/>
          </p:nvPr>
        </p:nvSpPr>
        <p:spPr>
          <a:xfrm>
            <a:off x="2327564" y="365126"/>
            <a:ext cx="7324436" cy="937202"/>
          </a:xfrm>
        </p:spPr>
        <p:txBody>
          <a:bodyPr>
            <a:normAutofit fontScale="90000"/>
          </a:bodyPr>
          <a:lstStyle/>
          <a:p>
            <a:pPr algn="ctr"/>
            <a:br>
              <a:rPr lang="fr-FR" sz="4000" b="1" i="0" dirty="0">
                <a:solidFill>
                  <a:srgbClr val="FF0000"/>
                </a:solidFill>
                <a:effectLst/>
                <a:latin typeface="+mn-lt"/>
              </a:rPr>
            </a:br>
            <a:r>
              <a:rPr lang="fr-FR" sz="4000" b="1" i="0" dirty="0">
                <a:solidFill>
                  <a:srgbClr val="FF66FF"/>
                </a:solidFill>
                <a:effectLst/>
                <a:latin typeface="+mn-lt"/>
              </a:rPr>
              <a:t>IV- Project Communication</a:t>
            </a:r>
            <a:br>
              <a:rPr lang="fr-FR" dirty="0">
                <a:solidFill>
                  <a:srgbClr val="FF66FF"/>
                </a:solidFill>
              </a:rPr>
            </a:br>
            <a:endParaRPr lang="fr-FR" dirty="0">
              <a:solidFill>
                <a:srgbClr val="FF66FF"/>
              </a:solidFill>
            </a:endParaRPr>
          </a:p>
        </p:txBody>
      </p:sp>
      <p:pic>
        <p:nvPicPr>
          <p:cNvPr id="5" name="Picture 2" descr="Golden rules of project management - communication - YouTube">
            <a:extLst>
              <a:ext uri="{FF2B5EF4-FFF2-40B4-BE49-F238E27FC236}">
                <a16:creationId xmlns:a16="http://schemas.microsoft.com/office/drawing/2014/main" id="{83798D04-4AF2-42E6-9FFE-66FD3B156C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2467646"/>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1B50943-8FE8-41A8-A918-DC50057DE2AD}"/>
              </a:ext>
            </a:extLst>
          </p:cNvPr>
          <p:cNvSpPr>
            <a:spLocks noGrp="1"/>
          </p:cNvSpPr>
          <p:nvPr>
            <p:ph idx="1"/>
          </p:nvPr>
        </p:nvSpPr>
        <p:spPr>
          <a:xfrm>
            <a:off x="240145" y="1825625"/>
            <a:ext cx="10252364" cy="4667250"/>
          </a:xfrm>
        </p:spPr>
        <p:txBody>
          <a:bodyPr>
            <a:normAutofit fontScale="92500" lnSpcReduction="20000"/>
          </a:bodyPr>
          <a:lstStyle/>
          <a:p>
            <a:pPr>
              <a:buFont typeface="Wingdings" panose="05000000000000000000" pitchFamily="2" charset="2"/>
              <a:buChar char="§"/>
            </a:pPr>
            <a:r>
              <a:rPr lang="en-US" b="0" i="0" dirty="0">
                <a:solidFill>
                  <a:srgbClr val="000000"/>
                </a:solidFill>
                <a:effectLst/>
              </a:rPr>
              <a:t>You’ll be able to nail down </a:t>
            </a:r>
            <a:r>
              <a:rPr lang="en-US" b="1" i="0" dirty="0">
                <a:solidFill>
                  <a:srgbClr val="7030A0"/>
                </a:solidFill>
                <a:effectLst/>
              </a:rPr>
              <a:t>the Project Approval Process </a:t>
            </a:r>
            <a:r>
              <a:rPr lang="en-US" b="0" i="0" dirty="0">
                <a:solidFill>
                  <a:srgbClr val="000000"/>
                </a:solidFill>
                <a:effectLst/>
              </a:rPr>
              <a:t>without other attendees chiming in and claiming they need to be involved.</a:t>
            </a:r>
          </a:p>
          <a:p>
            <a:pPr marL="0" indent="0">
              <a:buNone/>
            </a:pPr>
            <a:r>
              <a:rPr lang="en-US" b="0" i="0" dirty="0">
                <a:solidFill>
                  <a:srgbClr val="000000"/>
                </a:solidFill>
                <a:effectLst/>
              </a:rPr>
              <a:t> </a:t>
            </a:r>
          </a:p>
          <a:p>
            <a:pPr>
              <a:buFont typeface="Wingdings" panose="05000000000000000000" pitchFamily="2" charset="2"/>
              <a:buChar char="§"/>
            </a:pPr>
            <a:r>
              <a:rPr lang="en-US" b="0" i="0" dirty="0">
                <a:solidFill>
                  <a:srgbClr val="000000"/>
                </a:solidFill>
                <a:effectLst/>
              </a:rPr>
              <a:t>You’ll be able to confirm </a:t>
            </a:r>
            <a:r>
              <a:rPr lang="en-US" b="1" i="0" dirty="0">
                <a:solidFill>
                  <a:srgbClr val="7030A0"/>
                </a:solidFill>
                <a:effectLst/>
              </a:rPr>
              <a:t>the</a:t>
            </a:r>
            <a:r>
              <a:rPr lang="en-US" b="1" i="0" dirty="0">
                <a:solidFill>
                  <a:srgbClr val="000000"/>
                </a:solidFill>
                <a:effectLst/>
              </a:rPr>
              <a:t> </a:t>
            </a:r>
            <a:r>
              <a:rPr lang="en-US" b="1" i="0" dirty="0">
                <a:solidFill>
                  <a:srgbClr val="7030A0"/>
                </a:solidFill>
                <a:effectLst/>
              </a:rPr>
              <a:t>Statement of Work  </a:t>
            </a:r>
            <a:r>
              <a:rPr lang="en-US" b="0" i="0" dirty="0">
                <a:solidFill>
                  <a:srgbClr val="000000"/>
                </a:solidFill>
                <a:effectLst/>
              </a:rPr>
              <a:t>and </a:t>
            </a:r>
            <a:r>
              <a:rPr lang="en-US" b="1" i="0" dirty="0">
                <a:solidFill>
                  <a:srgbClr val="7030A0"/>
                </a:solidFill>
                <a:effectLst/>
              </a:rPr>
              <a:t>Scope of the Project</a:t>
            </a:r>
            <a:r>
              <a:rPr lang="en-US" b="0" i="0" dirty="0">
                <a:solidFill>
                  <a:srgbClr val="000000"/>
                </a:solidFill>
                <a:effectLst/>
              </a:rPr>
              <a:t> .</a:t>
            </a:r>
          </a:p>
          <a:p>
            <a:pPr marL="0" indent="0">
              <a:buNone/>
            </a:pPr>
            <a:endParaRPr lang="en-US" b="0" i="0" dirty="0">
              <a:solidFill>
                <a:srgbClr val="000000"/>
              </a:solidFill>
              <a:effectLst/>
            </a:endParaRPr>
          </a:p>
          <a:p>
            <a:pPr algn="l">
              <a:buFont typeface="Arial" panose="020B0604020202020204" pitchFamily="34" charset="0"/>
              <a:buChar char="•"/>
            </a:pPr>
            <a:r>
              <a:rPr lang="en-US" b="0" i="0" dirty="0">
                <a:solidFill>
                  <a:srgbClr val="000000"/>
                </a:solidFill>
                <a:effectLst/>
              </a:rPr>
              <a:t>You’ll be able to establish a positive relationship with the client right off the bat, setting the tone for a good rapport and working relationship as the Project Progresses.</a:t>
            </a:r>
          </a:p>
          <a:p>
            <a:pPr marL="0" indent="0" algn="l">
              <a:buNone/>
            </a:pPr>
            <a:endParaRPr lang="en-US" b="0" i="0" dirty="0">
              <a:solidFill>
                <a:srgbClr val="000000"/>
              </a:solidFill>
              <a:effectLst/>
            </a:endParaRPr>
          </a:p>
          <a:p>
            <a:pPr algn="l">
              <a:buFont typeface="Arial" panose="020B0604020202020204" pitchFamily="34" charset="0"/>
              <a:buChar char="•"/>
            </a:pPr>
            <a:r>
              <a:rPr lang="en-US" b="0" i="0" dirty="0">
                <a:solidFill>
                  <a:srgbClr val="000000"/>
                </a:solidFill>
                <a:effectLst/>
              </a:rPr>
              <a:t>You’ll be able to iron out a few other important details in advance, such as </a:t>
            </a:r>
            <a:r>
              <a:rPr lang="en-US" b="1" i="0" dirty="0">
                <a:solidFill>
                  <a:srgbClr val="7030A0"/>
                </a:solidFill>
                <a:effectLst/>
              </a:rPr>
              <a:t>collaboration tools </a:t>
            </a:r>
            <a:r>
              <a:rPr lang="en-US" b="0" i="0" dirty="0">
                <a:solidFill>
                  <a:srgbClr val="000000"/>
                </a:solidFill>
                <a:effectLst/>
              </a:rPr>
              <a:t>, what assets will be needed, and the kickoff meeting agenda.</a:t>
            </a:r>
          </a:p>
          <a:p>
            <a:pPr>
              <a:buFont typeface="Wingdings" panose="05000000000000000000" pitchFamily="2" charset="2"/>
              <a:buChar char="§"/>
            </a:pPr>
            <a:endParaRPr lang="fr-FR" dirty="0"/>
          </a:p>
        </p:txBody>
      </p:sp>
      <p:sp>
        <p:nvSpPr>
          <p:cNvPr id="4" name="Titre 1">
            <a:extLst>
              <a:ext uri="{FF2B5EF4-FFF2-40B4-BE49-F238E27FC236}">
                <a16:creationId xmlns:a16="http://schemas.microsoft.com/office/drawing/2014/main" id="{F6B683D4-AB05-4F1F-8A70-2513DA88272A}"/>
              </a:ext>
            </a:extLst>
          </p:cNvPr>
          <p:cNvSpPr>
            <a:spLocks noGrp="1"/>
          </p:cNvSpPr>
          <p:nvPr>
            <p:ph type="title"/>
          </p:nvPr>
        </p:nvSpPr>
        <p:spPr>
          <a:xfrm>
            <a:off x="2364509" y="365125"/>
            <a:ext cx="7250546" cy="955675"/>
          </a:xfrm>
        </p:spPr>
        <p:txBody>
          <a:bodyPr>
            <a:normAutofit fontScale="90000"/>
          </a:bodyPr>
          <a:lstStyle/>
          <a:p>
            <a:pPr algn="ctr"/>
            <a:br>
              <a:rPr lang="fr-FR" sz="4000" b="1" i="0" dirty="0">
                <a:solidFill>
                  <a:srgbClr val="FF0000"/>
                </a:solidFill>
                <a:effectLst/>
                <a:latin typeface="+mn-lt"/>
              </a:rPr>
            </a:br>
            <a:r>
              <a:rPr lang="fr-FR" sz="4000" b="1" i="0" dirty="0">
                <a:solidFill>
                  <a:srgbClr val="FF66FF"/>
                </a:solidFill>
                <a:effectLst/>
                <a:latin typeface="+mn-lt"/>
              </a:rPr>
              <a:t>IV- Project Communication</a:t>
            </a:r>
            <a:br>
              <a:rPr lang="fr-FR" dirty="0">
                <a:solidFill>
                  <a:srgbClr val="FF66FF"/>
                </a:solidFill>
              </a:rPr>
            </a:br>
            <a:endParaRPr lang="fr-FR" dirty="0">
              <a:solidFill>
                <a:srgbClr val="FF66FF"/>
              </a:solidFill>
            </a:endParaRPr>
          </a:p>
        </p:txBody>
      </p:sp>
      <p:pic>
        <p:nvPicPr>
          <p:cNvPr id="5" name="Picture 2" descr="Golden rules of project management - communication - YouTube">
            <a:extLst>
              <a:ext uri="{FF2B5EF4-FFF2-40B4-BE49-F238E27FC236}">
                <a16:creationId xmlns:a16="http://schemas.microsoft.com/office/drawing/2014/main" id="{D2AB961E-EFF9-4C9E-91B0-A5A03D219E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68129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32D7FC8-3140-417B-AF53-7A0C72427E7C}"/>
              </a:ext>
            </a:extLst>
          </p:cNvPr>
          <p:cNvSpPr>
            <a:spLocks noGrp="1"/>
          </p:cNvSpPr>
          <p:nvPr>
            <p:ph idx="1"/>
          </p:nvPr>
        </p:nvSpPr>
        <p:spPr>
          <a:xfrm>
            <a:off x="157019" y="1825625"/>
            <a:ext cx="10317018" cy="5032372"/>
          </a:xfrm>
        </p:spPr>
        <p:txBody>
          <a:bodyPr>
            <a:normAutofit/>
          </a:bodyPr>
          <a:lstStyle/>
          <a:p>
            <a:pPr marL="0" indent="0">
              <a:buNone/>
            </a:pPr>
            <a:r>
              <a:rPr lang="en-US" sz="2600" b="0" i="0" dirty="0">
                <a:effectLst/>
              </a:rPr>
              <a:t>	</a:t>
            </a:r>
            <a:r>
              <a:rPr lang="en-US" sz="2600" b="1" i="0" dirty="0">
                <a:effectLst/>
              </a:rPr>
              <a:t>V-1- What is Project Plan</a:t>
            </a:r>
          </a:p>
          <a:p>
            <a:pPr marL="0" indent="0">
              <a:buNone/>
            </a:pPr>
            <a:endParaRPr lang="en-US" sz="2600" b="1" i="0" dirty="0">
              <a:effectLst/>
            </a:endParaRPr>
          </a:p>
          <a:p>
            <a:r>
              <a:rPr lang="en-US" sz="2600" b="0" i="0" dirty="0">
                <a:effectLst/>
              </a:rPr>
              <a:t>A good </a:t>
            </a:r>
            <a:r>
              <a:rPr lang="en-US" sz="2600" b="1" i="0" dirty="0">
                <a:solidFill>
                  <a:srgbClr val="00CCFF"/>
                </a:solidFill>
                <a:effectLst/>
              </a:rPr>
              <a:t>Project Plan </a:t>
            </a:r>
            <a:r>
              <a:rPr lang="en-US" sz="2600" b="0" i="0" dirty="0">
                <a:solidFill>
                  <a:srgbClr val="676767"/>
                </a:solidFill>
                <a:effectLst/>
              </a:rPr>
              <a:t> </a:t>
            </a:r>
            <a:r>
              <a:rPr lang="en-US" sz="2600" b="0" i="0" dirty="0">
                <a:effectLst/>
              </a:rPr>
              <a:t> is one of the most essential elements of success  in </a:t>
            </a:r>
            <a:r>
              <a:rPr lang="en-US" sz="2600" b="1" i="0" dirty="0">
                <a:effectLst/>
              </a:rPr>
              <a:t>Project Management </a:t>
            </a:r>
            <a:r>
              <a:rPr lang="en-US" sz="2600" b="0" i="0" dirty="0">
                <a:effectLst/>
              </a:rPr>
              <a:t>.</a:t>
            </a:r>
          </a:p>
          <a:p>
            <a:pPr marL="0" indent="0">
              <a:buNone/>
            </a:pPr>
            <a:endParaRPr lang="en-US" sz="2600" b="0" i="0" dirty="0">
              <a:effectLst/>
            </a:endParaRPr>
          </a:p>
          <a:p>
            <a:r>
              <a:rPr lang="en-US" sz="2600" b="0" i="0" dirty="0">
                <a:solidFill>
                  <a:srgbClr val="676767"/>
                </a:solidFill>
                <a:effectLst/>
              </a:rPr>
              <a:t> </a:t>
            </a:r>
            <a:r>
              <a:rPr lang="en-US" sz="2600" i="0" dirty="0">
                <a:effectLst/>
              </a:rPr>
              <a:t>From preventing </a:t>
            </a:r>
            <a:r>
              <a:rPr lang="en-US" sz="2600" b="1" dirty="0">
                <a:effectLst/>
              </a:rPr>
              <a:t>Scope Creep </a:t>
            </a:r>
            <a:r>
              <a:rPr lang="en-US" sz="2600" i="0" dirty="0">
                <a:effectLst/>
              </a:rPr>
              <a:t>, </a:t>
            </a:r>
            <a:r>
              <a:rPr lang="en-US" sz="2600" b="1" dirty="0">
                <a:effectLst/>
              </a:rPr>
              <a:t>overblown budgets</a:t>
            </a:r>
            <a:r>
              <a:rPr lang="en-US" sz="2600" i="0" dirty="0">
                <a:effectLst/>
              </a:rPr>
              <a:t>, and </a:t>
            </a:r>
            <a:r>
              <a:rPr lang="en-US" sz="2600" b="1" dirty="0">
                <a:effectLst/>
              </a:rPr>
              <a:t>missed deadlines</a:t>
            </a:r>
            <a:r>
              <a:rPr lang="en-US" sz="2600" dirty="0">
                <a:effectLst/>
              </a:rPr>
              <a:t> </a:t>
            </a:r>
            <a:r>
              <a:rPr lang="en-US" sz="2600" i="0" dirty="0">
                <a:effectLst/>
              </a:rPr>
              <a:t>to </a:t>
            </a:r>
            <a:r>
              <a:rPr lang="en-US" sz="2600" b="1" i="1" dirty="0">
                <a:effectLst/>
              </a:rPr>
              <a:t>minimizing</a:t>
            </a:r>
            <a:r>
              <a:rPr lang="en-US" sz="2600" dirty="0">
                <a:effectLst/>
              </a:rPr>
              <a:t> </a:t>
            </a:r>
            <a:r>
              <a:rPr lang="en-US" sz="2600" b="1" i="1" dirty="0">
                <a:effectLst/>
              </a:rPr>
              <a:t>stress</a:t>
            </a:r>
            <a:r>
              <a:rPr lang="en-US" sz="2600" dirty="0">
                <a:effectLst/>
              </a:rPr>
              <a:t> </a:t>
            </a:r>
            <a:r>
              <a:rPr lang="en-US" sz="2600" i="0" dirty="0">
                <a:effectLst/>
              </a:rPr>
              <a:t>and </a:t>
            </a:r>
            <a:r>
              <a:rPr lang="en-US" sz="2600" dirty="0">
                <a:effectLst/>
              </a:rPr>
              <a:t>f</a:t>
            </a:r>
            <a:r>
              <a:rPr lang="en-US" sz="2600" b="1" i="1" dirty="0">
                <a:effectLst/>
              </a:rPr>
              <a:t>rustration</a:t>
            </a:r>
            <a:r>
              <a:rPr lang="en-US" sz="2600" i="0" dirty="0">
                <a:effectLst/>
              </a:rPr>
              <a:t>. </a:t>
            </a:r>
          </a:p>
          <a:p>
            <a:endParaRPr lang="en-US" sz="2600" dirty="0"/>
          </a:p>
          <a:p>
            <a:r>
              <a:rPr lang="en-US" sz="2600" i="0" dirty="0">
                <a:effectLst/>
              </a:rPr>
              <a:t>So, how do you create a good </a:t>
            </a:r>
            <a:r>
              <a:rPr lang="en-US" sz="2600" b="1" i="0" dirty="0">
                <a:effectLst/>
              </a:rPr>
              <a:t>Project Plan </a:t>
            </a:r>
            <a:r>
              <a:rPr lang="en-US" sz="2600" i="0" dirty="0">
                <a:effectLst/>
              </a:rPr>
              <a:t>and what are the essential elements of a Project Plan? </a:t>
            </a:r>
            <a:endParaRPr lang="fr-FR" sz="2600" dirty="0"/>
          </a:p>
        </p:txBody>
      </p:sp>
      <p:sp>
        <p:nvSpPr>
          <p:cNvPr id="5" name="Titre 1">
            <a:extLst>
              <a:ext uri="{FF2B5EF4-FFF2-40B4-BE49-F238E27FC236}">
                <a16:creationId xmlns:a16="http://schemas.microsoft.com/office/drawing/2014/main" id="{DF2FD596-1822-4129-99D7-C10C21B9C67A}"/>
              </a:ext>
            </a:extLst>
          </p:cNvPr>
          <p:cNvSpPr>
            <a:spLocks noGrp="1"/>
          </p:cNvSpPr>
          <p:nvPr>
            <p:ph type="title"/>
          </p:nvPr>
        </p:nvSpPr>
        <p:spPr>
          <a:xfrm>
            <a:off x="2346325" y="365125"/>
            <a:ext cx="7286625" cy="955675"/>
          </a:xfrm>
        </p:spPr>
        <p:txBody>
          <a:bodyPr/>
          <a:lstStyle/>
          <a:p>
            <a:pPr algn="ctr"/>
            <a:r>
              <a:rPr lang="fr-FR" b="1" i="0" dirty="0">
                <a:solidFill>
                  <a:srgbClr val="00CCFF"/>
                </a:solidFill>
                <a:effectLst/>
                <a:latin typeface="+mn-lt"/>
              </a:rPr>
              <a:t>V- Project Plan</a:t>
            </a:r>
            <a:endParaRPr lang="fr-FR" dirty="0">
              <a:solidFill>
                <a:srgbClr val="00CCFF"/>
              </a:solidFill>
            </a:endParaRPr>
          </a:p>
        </p:txBody>
      </p:sp>
      <p:pic>
        <p:nvPicPr>
          <p:cNvPr id="6" name="Picture 2" descr="Golden rules of project management - communication - YouTube">
            <a:extLst>
              <a:ext uri="{FF2B5EF4-FFF2-40B4-BE49-F238E27FC236}">
                <a16:creationId xmlns:a16="http://schemas.microsoft.com/office/drawing/2014/main" id="{762A8D10-56DC-40DA-8E21-CB103A0B1E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0795871"/>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6CA1736-6197-4C74-8794-FC1AFFC5FA5E}"/>
              </a:ext>
            </a:extLst>
          </p:cNvPr>
          <p:cNvSpPr>
            <a:spLocks noGrp="1"/>
          </p:cNvSpPr>
          <p:nvPr>
            <p:ph idx="1"/>
          </p:nvPr>
        </p:nvSpPr>
        <p:spPr>
          <a:xfrm>
            <a:off x="184728" y="1659369"/>
            <a:ext cx="10298545" cy="5198627"/>
          </a:xfrm>
        </p:spPr>
        <p:txBody>
          <a:bodyPr>
            <a:normAutofit/>
          </a:bodyPr>
          <a:lstStyle/>
          <a:p>
            <a:pPr marL="0" indent="0" algn="l">
              <a:buNone/>
            </a:pPr>
            <a:r>
              <a:rPr lang="en-US" b="0" i="0" dirty="0">
                <a:solidFill>
                  <a:srgbClr val="1C1F24"/>
                </a:solidFill>
                <a:effectLst/>
                <a:latin typeface="Open Sans" panose="020B0606030504020204" pitchFamily="34" charset="0"/>
              </a:rPr>
              <a:t>	</a:t>
            </a:r>
            <a:r>
              <a:rPr lang="en-US" sz="2600" b="1" i="0" dirty="0">
                <a:effectLst/>
              </a:rPr>
              <a:t>V-2- Who creates Project Plans?</a:t>
            </a:r>
          </a:p>
          <a:p>
            <a:pPr algn="l"/>
            <a:r>
              <a:rPr lang="en-US" sz="2600" b="0" i="0" dirty="0">
                <a:effectLst/>
              </a:rPr>
              <a:t>The obvious answer to this is Project Managers. But everyone who has to manage Projects in their roles can benefit from creating </a:t>
            </a:r>
            <a:r>
              <a:rPr lang="en-US" sz="2600" b="1" i="0" dirty="0">
                <a:solidFill>
                  <a:srgbClr val="00B0F0"/>
                </a:solidFill>
                <a:effectLst/>
              </a:rPr>
              <a:t>Project Plans </a:t>
            </a:r>
            <a:r>
              <a:rPr lang="en-US" sz="2600" b="0" i="0" dirty="0">
                <a:effectLst/>
              </a:rPr>
              <a:t>before starting a new project, especially in cases of similar or recurring projects. </a:t>
            </a:r>
          </a:p>
          <a:p>
            <a:pPr algn="l"/>
            <a:r>
              <a:rPr lang="en-US" sz="2600" b="0" i="0" dirty="0">
                <a:effectLst/>
              </a:rPr>
              <a:t>A </a:t>
            </a:r>
            <a:r>
              <a:rPr lang="en-US" sz="2600" b="1" i="0" dirty="0">
                <a:solidFill>
                  <a:srgbClr val="00B0F0"/>
                </a:solidFill>
                <a:effectLst/>
              </a:rPr>
              <a:t>Project Plan </a:t>
            </a:r>
            <a:r>
              <a:rPr lang="en-US" sz="2600" b="0" i="0" dirty="0">
                <a:effectLst/>
              </a:rPr>
              <a:t>saves you the time it takes to recreate the same project over again. </a:t>
            </a:r>
          </a:p>
          <a:p>
            <a:pPr algn="l"/>
            <a:r>
              <a:rPr lang="en-US" sz="2600" b="0" i="0" dirty="0">
                <a:effectLst/>
              </a:rPr>
              <a:t>Team Members and Stakeholders involved in the Project and its results may provide </a:t>
            </a:r>
            <a:r>
              <a:rPr lang="en-US" sz="2600" b="1" i="0" dirty="0">
                <a:effectLst/>
              </a:rPr>
              <a:t>input</a:t>
            </a:r>
            <a:r>
              <a:rPr lang="en-US" sz="2600" b="0" i="0" dirty="0">
                <a:effectLst/>
              </a:rPr>
              <a:t>, </a:t>
            </a:r>
            <a:r>
              <a:rPr lang="en-US" sz="2600" b="1" i="0" dirty="0">
                <a:effectLst/>
              </a:rPr>
              <a:t>expertise</a:t>
            </a:r>
            <a:r>
              <a:rPr lang="en-US" sz="2600" b="0" i="0" dirty="0">
                <a:effectLst/>
              </a:rPr>
              <a:t>, </a:t>
            </a:r>
            <a:r>
              <a:rPr lang="en-US" sz="2600" b="1" i="0" dirty="0">
                <a:effectLst/>
              </a:rPr>
              <a:t>costs</a:t>
            </a:r>
            <a:r>
              <a:rPr lang="en-US" sz="2600" b="0" i="0" dirty="0">
                <a:effectLst/>
              </a:rPr>
              <a:t>, and other relevant information to be added in and approved before the Project Manager puts finishing touches on the </a:t>
            </a:r>
            <a:r>
              <a:rPr lang="en-US" sz="2600" b="0" i="0" dirty="0">
                <a:solidFill>
                  <a:srgbClr val="00B0F0"/>
                </a:solidFill>
                <a:effectLst/>
              </a:rPr>
              <a:t>Project Plan.</a:t>
            </a:r>
          </a:p>
          <a:p>
            <a:pPr marL="0" indent="0">
              <a:buNone/>
            </a:pPr>
            <a:endParaRPr lang="fr-FR" dirty="0"/>
          </a:p>
        </p:txBody>
      </p:sp>
      <p:sp>
        <p:nvSpPr>
          <p:cNvPr id="4" name="Titre 1">
            <a:extLst>
              <a:ext uri="{FF2B5EF4-FFF2-40B4-BE49-F238E27FC236}">
                <a16:creationId xmlns:a16="http://schemas.microsoft.com/office/drawing/2014/main" id="{976A5673-8F89-4E2A-9DB2-AACA07AD16E8}"/>
              </a:ext>
            </a:extLst>
          </p:cNvPr>
          <p:cNvSpPr>
            <a:spLocks noGrp="1"/>
          </p:cNvSpPr>
          <p:nvPr>
            <p:ph type="title"/>
          </p:nvPr>
        </p:nvSpPr>
        <p:spPr>
          <a:xfrm>
            <a:off x="2373745" y="365125"/>
            <a:ext cx="7222838" cy="964911"/>
          </a:xfrm>
        </p:spPr>
        <p:txBody>
          <a:bodyPr/>
          <a:lstStyle/>
          <a:p>
            <a:pPr algn="ctr"/>
            <a:r>
              <a:rPr lang="fr-FR" b="1" i="0" dirty="0">
                <a:solidFill>
                  <a:srgbClr val="00CCFF"/>
                </a:solidFill>
                <a:effectLst/>
                <a:latin typeface="+mn-lt"/>
              </a:rPr>
              <a:t>V- Project Plan</a:t>
            </a:r>
            <a:endParaRPr lang="fr-FR" dirty="0">
              <a:solidFill>
                <a:srgbClr val="00CCFF"/>
              </a:solidFill>
            </a:endParaRPr>
          </a:p>
        </p:txBody>
      </p:sp>
      <p:pic>
        <p:nvPicPr>
          <p:cNvPr id="5" name="Picture 2" descr="Golden rules of project management - communication - YouTube">
            <a:extLst>
              <a:ext uri="{FF2B5EF4-FFF2-40B4-BE49-F238E27FC236}">
                <a16:creationId xmlns:a16="http://schemas.microsoft.com/office/drawing/2014/main" id="{F9672C30-7C28-49E9-9B4B-C7BCAA87FB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6310" y="2542307"/>
            <a:ext cx="6857997" cy="17733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507930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C9E8E8D-5AC1-4103-99C6-285E6B837969}"/>
              </a:ext>
            </a:extLst>
          </p:cNvPr>
          <p:cNvSpPr>
            <a:spLocks noGrp="1"/>
          </p:cNvSpPr>
          <p:nvPr>
            <p:ph idx="1"/>
          </p:nvPr>
        </p:nvSpPr>
        <p:spPr>
          <a:xfrm>
            <a:off x="157019" y="1650134"/>
            <a:ext cx="10224654" cy="4649066"/>
          </a:xfrm>
        </p:spPr>
        <p:txBody>
          <a:bodyPr>
            <a:normAutofit fontScale="92500" lnSpcReduction="10000"/>
          </a:bodyPr>
          <a:lstStyle/>
          <a:p>
            <a:pPr marL="0" indent="0" algn="l">
              <a:buNone/>
            </a:pPr>
            <a:r>
              <a:rPr lang="en-US" b="0" i="0" dirty="0">
                <a:solidFill>
                  <a:srgbClr val="1C1F24"/>
                </a:solidFill>
                <a:effectLst/>
                <a:latin typeface="Open Sans" panose="020B0606030504020204" pitchFamily="34" charset="0"/>
              </a:rPr>
              <a:t>	</a:t>
            </a:r>
            <a:r>
              <a:rPr lang="en-US" b="1" i="0" dirty="0">
                <a:solidFill>
                  <a:srgbClr val="1C1F24"/>
                </a:solidFill>
                <a:effectLst/>
                <a:latin typeface="Open Sans" panose="020B0606030504020204" pitchFamily="34" charset="0"/>
              </a:rPr>
              <a:t>V-3- Why are Project Plans important?</a:t>
            </a:r>
          </a:p>
          <a:p>
            <a:pPr algn="just"/>
            <a:r>
              <a:rPr lang="en-US" b="1" i="0" dirty="0">
                <a:solidFill>
                  <a:srgbClr val="00CCFF"/>
                </a:solidFill>
                <a:effectLst/>
              </a:rPr>
              <a:t>Project Plans </a:t>
            </a:r>
            <a:r>
              <a:rPr lang="en-US" b="0" i="0" dirty="0">
                <a:effectLst/>
              </a:rPr>
              <a:t>are important because they provide a shared vision for what the project aims to accomplish. </a:t>
            </a:r>
          </a:p>
          <a:p>
            <a:pPr algn="just"/>
            <a:r>
              <a:rPr lang="en-US" b="1" i="0" dirty="0">
                <a:solidFill>
                  <a:srgbClr val="00CCFF"/>
                </a:solidFill>
                <a:effectLst/>
              </a:rPr>
              <a:t>Project Plans </a:t>
            </a:r>
            <a:r>
              <a:rPr lang="en-US" b="0" i="0" dirty="0">
                <a:effectLst/>
              </a:rPr>
              <a:t>give clarity on the responsibilities of each </a:t>
            </a:r>
            <a:r>
              <a:rPr lang="en-US" b="1" i="0" dirty="0">
                <a:effectLst/>
              </a:rPr>
              <a:t>Team Member </a:t>
            </a:r>
            <a:r>
              <a:rPr lang="en-US" b="0" i="0" dirty="0">
                <a:effectLst/>
              </a:rPr>
              <a:t>and </a:t>
            </a:r>
            <a:r>
              <a:rPr lang="en-US" b="1" i="0" dirty="0">
                <a:effectLst/>
              </a:rPr>
              <a:t>Stakeholder</a:t>
            </a:r>
            <a:r>
              <a:rPr lang="en-US" b="0" i="0" dirty="0">
                <a:effectLst/>
              </a:rPr>
              <a:t>  in the Project. They also organize the Project's work from start to finish and prevent extraneous work from crowding out critical tasks. </a:t>
            </a:r>
          </a:p>
          <a:p>
            <a:pPr algn="just"/>
            <a:r>
              <a:rPr lang="en-US" b="1" i="0" dirty="0">
                <a:solidFill>
                  <a:srgbClr val="00CCFF"/>
                </a:solidFill>
                <a:effectLst/>
              </a:rPr>
              <a:t>Project Plans </a:t>
            </a:r>
            <a:r>
              <a:rPr lang="en-US" b="0" i="0" dirty="0">
                <a:effectLst/>
              </a:rPr>
              <a:t>can become a powerful </a:t>
            </a:r>
            <a:r>
              <a:rPr lang="en-US" b="1" i="0" dirty="0">
                <a:effectLst/>
              </a:rPr>
              <a:t>communication tool </a:t>
            </a:r>
            <a:r>
              <a:rPr lang="en-US" b="0" i="0" dirty="0">
                <a:effectLst/>
              </a:rPr>
              <a:t>within the team throughout the Project. They serve as an important written reference for the </a:t>
            </a:r>
            <a:r>
              <a:rPr lang="en-US" b="1" i="0" dirty="0">
                <a:effectLst/>
              </a:rPr>
              <a:t>Project Manager</a:t>
            </a:r>
            <a:r>
              <a:rPr lang="en-US" b="0" i="0" dirty="0">
                <a:effectLst/>
              </a:rPr>
              <a:t>, </a:t>
            </a:r>
            <a:r>
              <a:rPr lang="en-US" b="1" i="0" dirty="0">
                <a:effectLst/>
              </a:rPr>
              <a:t>Team Members</a:t>
            </a:r>
            <a:r>
              <a:rPr lang="en-US" b="0" i="0" dirty="0">
                <a:effectLst/>
              </a:rPr>
              <a:t>, and </a:t>
            </a:r>
            <a:r>
              <a:rPr lang="en-US" b="1" i="0" dirty="0">
                <a:effectLst/>
              </a:rPr>
              <a:t>External Stakeholders</a:t>
            </a:r>
            <a:r>
              <a:rPr lang="en-US" b="0" i="0" dirty="0">
                <a:effectLst/>
              </a:rPr>
              <a:t>. These plans also help to mitigate </a:t>
            </a:r>
            <a:r>
              <a:rPr lang="en-US" b="1" i="0" dirty="0">
                <a:effectLst/>
              </a:rPr>
              <a:t>Risk</a:t>
            </a:r>
            <a:r>
              <a:rPr lang="en-US" b="0" i="0" dirty="0">
                <a:effectLst/>
              </a:rPr>
              <a:t> and maintain </a:t>
            </a:r>
            <a:r>
              <a:rPr lang="en-US" b="1" i="0" dirty="0">
                <a:effectLst/>
              </a:rPr>
              <a:t>Quality</a:t>
            </a:r>
            <a:r>
              <a:rPr lang="en-US" b="0" i="0" dirty="0">
                <a:effectLst/>
              </a:rPr>
              <a:t>  at all stages of the project — from planning to completion.</a:t>
            </a:r>
          </a:p>
          <a:p>
            <a:pPr marL="0" indent="0">
              <a:buNone/>
            </a:pPr>
            <a:endParaRPr lang="fr-FR" dirty="0"/>
          </a:p>
        </p:txBody>
      </p:sp>
      <p:sp>
        <p:nvSpPr>
          <p:cNvPr id="8" name="Titre 1">
            <a:extLst>
              <a:ext uri="{FF2B5EF4-FFF2-40B4-BE49-F238E27FC236}">
                <a16:creationId xmlns:a16="http://schemas.microsoft.com/office/drawing/2014/main" id="{FE6D8BEE-0D44-49A0-9064-B956F69679F0}"/>
              </a:ext>
            </a:extLst>
          </p:cNvPr>
          <p:cNvSpPr>
            <a:spLocks noGrp="1"/>
          </p:cNvSpPr>
          <p:nvPr>
            <p:ph type="title"/>
          </p:nvPr>
        </p:nvSpPr>
        <p:spPr>
          <a:xfrm>
            <a:off x="2346325" y="365125"/>
            <a:ext cx="7286625" cy="955675"/>
          </a:xfrm>
        </p:spPr>
        <p:txBody>
          <a:bodyPr/>
          <a:lstStyle/>
          <a:p>
            <a:pPr algn="ctr"/>
            <a:r>
              <a:rPr lang="fr-FR" b="1" i="0" dirty="0">
                <a:solidFill>
                  <a:srgbClr val="00CCFF"/>
                </a:solidFill>
                <a:effectLst/>
                <a:latin typeface="+mn-lt"/>
              </a:rPr>
              <a:t>V- Project Plan</a:t>
            </a:r>
            <a:endParaRPr lang="fr-FR" dirty="0">
              <a:solidFill>
                <a:srgbClr val="00CCFF"/>
              </a:solidFill>
            </a:endParaRPr>
          </a:p>
        </p:txBody>
      </p:sp>
      <p:pic>
        <p:nvPicPr>
          <p:cNvPr id="1026" name="Picture 2" descr="Developing a Project Plan | Systemation Blog">
            <a:extLst>
              <a:ext uri="{FF2B5EF4-FFF2-40B4-BE49-F238E27FC236}">
                <a16:creationId xmlns:a16="http://schemas.microsoft.com/office/drawing/2014/main" id="{F5697FF6-4A4B-4A5B-9AF0-030D832241B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4"/>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941137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4A57AF8-6073-41B4-9D12-7311386E969F}"/>
              </a:ext>
            </a:extLst>
          </p:cNvPr>
          <p:cNvSpPr>
            <a:spLocks noGrp="1"/>
          </p:cNvSpPr>
          <p:nvPr>
            <p:ph idx="1"/>
          </p:nvPr>
        </p:nvSpPr>
        <p:spPr>
          <a:xfrm>
            <a:off x="212436" y="1825625"/>
            <a:ext cx="10196946" cy="4351338"/>
          </a:xfrm>
        </p:spPr>
        <p:txBody>
          <a:bodyPr>
            <a:normAutofit/>
          </a:bodyPr>
          <a:lstStyle/>
          <a:p>
            <a:pPr marL="0" indent="0">
              <a:buNone/>
            </a:pPr>
            <a:r>
              <a:rPr lang="en-US" b="0" i="0" dirty="0">
                <a:solidFill>
                  <a:srgbClr val="1C1F24"/>
                </a:solidFill>
                <a:effectLst/>
                <a:latin typeface="Open Sans" panose="020B0606030504020204" pitchFamily="34" charset="0"/>
              </a:rPr>
              <a:t>	</a:t>
            </a:r>
            <a:r>
              <a:rPr lang="en-US" b="1" i="0" dirty="0">
                <a:solidFill>
                  <a:srgbClr val="1C1F24"/>
                </a:solidFill>
                <a:effectLst/>
              </a:rPr>
              <a:t>V-4- Elements of a Project Plan you shouldn't overlook</a:t>
            </a:r>
          </a:p>
          <a:p>
            <a:pPr algn="just">
              <a:lnSpc>
                <a:spcPts val="2255"/>
              </a:lnSpc>
              <a:spcBef>
                <a:spcPts val="1200"/>
              </a:spcBef>
              <a:spcAft>
                <a:spcPts val="1200"/>
              </a:spcAft>
            </a:pPr>
            <a:r>
              <a:rPr lang="en-US" sz="2600" dirty="0">
                <a:effectLst/>
                <a:ea typeface="Times New Roman" panose="02020603050405020304" pitchFamily="18" charset="0"/>
                <a:cs typeface="Arial" panose="020B0604020202020204" pitchFamily="34" charset="0"/>
              </a:rPr>
              <a:t>There are essential elements you must include to create a good Project Plan.</a:t>
            </a:r>
          </a:p>
          <a:p>
            <a:pPr algn="just">
              <a:lnSpc>
                <a:spcPts val="2255"/>
              </a:lnSpc>
              <a:spcBef>
                <a:spcPts val="1200"/>
              </a:spcBef>
              <a:spcAft>
                <a:spcPts val="1200"/>
              </a:spcAft>
            </a:pPr>
            <a:r>
              <a:rPr lang="en-US" sz="2600" dirty="0">
                <a:effectLst/>
                <a:ea typeface="Times New Roman" panose="02020603050405020304" pitchFamily="18" charset="0"/>
                <a:cs typeface="Arial" panose="020B0604020202020204" pitchFamily="34" charset="0"/>
              </a:rPr>
              <a:t> Keep in mind that creating and working with a flawed project plan is just as bad as working without one.</a:t>
            </a:r>
            <a:endParaRPr lang="fr-FR" sz="2600" dirty="0">
              <a:effectLst/>
              <a:ea typeface="Calibri" panose="020F0502020204030204" pitchFamily="34" charset="0"/>
              <a:cs typeface="Arial" panose="020B0604020202020204" pitchFamily="34" charset="0"/>
            </a:endParaRPr>
          </a:p>
          <a:p>
            <a:pPr algn="just">
              <a:lnSpc>
                <a:spcPts val="2255"/>
              </a:lnSpc>
              <a:spcBef>
                <a:spcPts val="1200"/>
              </a:spcBef>
              <a:spcAft>
                <a:spcPts val="1200"/>
              </a:spcAft>
            </a:pPr>
            <a:r>
              <a:rPr lang="en-US" sz="2600" b="1" dirty="0">
                <a:effectLst/>
                <a:ea typeface="Times New Roman" panose="02020603050405020304" pitchFamily="18" charset="0"/>
                <a:cs typeface="Arial" panose="020B0604020202020204" pitchFamily="34" charset="0"/>
              </a:rPr>
              <a:t>Timeline</a:t>
            </a:r>
            <a:r>
              <a:rPr lang="en-US" sz="2600" dirty="0">
                <a:effectLst/>
                <a:ea typeface="Times New Roman" panose="02020603050405020304" pitchFamily="18" charset="0"/>
                <a:cs typeface="Arial" panose="020B0604020202020204" pitchFamily="34" charset="0"/>
              </a:rPr>
              <a:t>, </a:t>
            </a:r>
            <a:r>
              <a:rPr lang="en-US" sz="2600" b="1" dirty="0">
                <a:effectLst/>
                <a:ea typeface="Times New Roman" panose="02020603050405020304" pitchFamily="18" charset="0"/>
                <a:cs typeface="Arial" panose="020B0604020202020204" pitchFamily="34" charset="0"/>
              </a:rPr>
              <a:t>costs</a:t>
            </a:r>
            <a:r>
              <a:rPr lang="en-US" sz="2600" dirty="0">
                <a:effectLst/>
                <a:ea typeface="Times New Roman" panose="02020603050405020304" pitchFamily="18" charset="0"/>
                <a:cs typeface="Arial" panose="020B0604020202020204" pitchFamily="34" charset="0"/>
              </a:rPr>
              <a:t>, and </a:t>
            </a:r>
            <a:r>
              <a:rPr lang="en-US" sz="2600" b="1" dirty="0">
                <a:effectLst/>
                <a:ea typeface="Times New Roman" panose="02020603050405020304" pitchFamily="18" charset="0"/>
                <a:cs typeface="Arial" panose="020B0604020202020204" pitchFamily="34" charset="0"/>
              </a:rPr>
              <a:t>deliverables</a:t>
            </a:r>
            <a:r>
              <a:rPr lang="en-US" sz="2600" dirty="0">
                <a:effectLst/>
                <a:ea typeface="Times New Roman" panose="02020603050405020304" pitchFamily="18" charset="0"/>
                <a:cs typeface="Arial" panose="020B0604020202020204" pitchFamily="34" charset="0"/>
              </a:rPr>
              <a:t> should be detailed clearly to show the </a:t>
            </a:r>
            <a:r>
              <a:rPr lang="en-US" sz="2600" b="1" dirty="0">
                <a:effectLst/>
                <a:ea typeface="Times New Roman" panose="02020603050405020304" pitchFamily="18" charset="0"/>
                <a:cs typeface="Arial" panose="020B0604020202020204" pitchFamily="34" charset="0"/>
              </a:rPr>
              <a:t>Scope</a:t>
            </a:r>
            <a:r>
              <a:rPr lang="en-US" sz="2600" dirty="0">
                <a:effectLst/>
                <a:ea typeface="Times New Roman" panose="02020603050405020304" pitchFamily="18" charset="0"/>
                <a:cs typeface="Arial" panose="020B0604020202020204" pitchFamily="34" charset="0"/>
              </a:rPr>
              <a:t> of your project.</a:t>
            </a:r>
          </a:p>
          <a:p>
            <a:pPr algn="just">
              <a:lnSpc>
                <a:spcPts val="2255"/>
              </a:lnSpc>
              <a:spcBef>
                <a:spcPts val="1200"/>
              </a:spcBef>
              <a:spcAft>
                <a:spcPts val="1200"/>
              </a:spcAft>
            </a:pPr>
            <a:r>
              <a:rPr lang="en-US" sz="2600" dirty="0">
                <a:effectLst/>
                <a:ea typeface="Times New Roman" panose="02020603050405020304" pitchFamily="18" charset="0"/>
                <a:cs typeface="Arial" panose="020B0604020202020204" pitchFamily="34" charset="0"/>
              </a:rPr>
              <a:t> In the ten sections below, you’ll find ten essential elements of a </a:t>
            </a:r>
            <a:r>
              <a:rPr lang="en-US" sz="2600" b="1" dirty="0">
                <a:solidFill>
                  <a:srgbClr val="00CCFF"/>
                </a:solidFill>
                <a:effectLst/>
                <a:ea typeface="Times New Roman" panose="02020603050405020304" pitchFamily="18" charset="0"/>
                <a:cs typeface="Arial" panose="020B0604020202020204" pitchFamily="34" charset="0"/>
              </a:rPr>
              <a:t>Project Plan</a:t>
            </a:r>
            <a:r>
              <a:rPr lang="en-US" sz="2600" dirty="0">
                <a:effectLst/>
                <a:ea typeface="Times New Roman" panose="02020603050405020304" pitchFamily="18" charset="0"/>
                <a:cs typeface="Arial" panose="020B0604020202020204" pitchFamily="34" charset="0"/>
              </a:rPr>
              <a:t> you shouldn't overlook. </a:t>
            </a:r>
            <a:endParaRPr lang="fr-FR" sz="2600" dirty="0">
              <a:effectLst/>
              <a:ea typeface="Calibri" panose="020F0502020204030204" pitchFamily="34" charset="0"/>
              <a:cs typeface="Arial" panose="020B0604020202020204" pitchFamily="34" charset="0"/>
            </a:endParaRPr>
          </a:p>
          <a:p>
            <a:pPr algn="just">
              <a:lnSpc>
                <a:spcPct val="107000"/>
              </a:lnSpc>
              <a:spcBef>
                <a:spcPts val="1800"/>
              </a:spcBef>
              <a:spcAft>
                <a:spcPts val="960"/>
              </a:spcAft>
            </a:pPr>
            <a:endParaRPr lang="fr-FR" sz="2600" dirty="0">
              <a:effectLst/>
              <a:ea typeface="Calibri" panose="020F0502020204030204" pitchFamily="34" charset="0"/>
              <a:cs typeface="Arial" panose="020B0604020202020204" pitchFamily="34" charset="0"/>
            </a:endParaRPr>
          </a:p>
          <a:p>
            <a:pPr marL="0" indent="0">
              <a:buNone/>
            </a:pPr>
            <a:endParaRPr lang="fr-FR" dirty="0"/>
          </a:p>
        </p:txBody>
      </p:sp>
      <p:sp>
        <p:nvSpPr>
          <p:cNvPr id="6" name="Titre 1">
            <a:extLst>
              <a:ext uri="{FF2B5EF4-FFF2-40B4-BE49-F238E27FC236}">
                <a16:creationId xmlns:a16="http://schemas.microsoft.com/office/drawing/2014/main" id="{F2C9009E-BE91-4E57-9C69-12956B4D84FA}"/>
              </a:ext>
            </a:extLst>
          </p:cNvPr>
          <p:cNvSpPr>
            <a:spLocks noGrp="1"/>
          </p:cNvSpPr>
          <p:nvPr>
            <p:ph type="title"/>
          </p:nvPr>
        </p:nvSpPr>
        <p:spPr>
          <a:xfrm>
            <a:off x="2466108" y="443345"/>
            <a:ext cx="7204365" cy="886691"/>
          </a:xfrm>
        </p:spPr>
        <p:txBody>
          <a:bodyPr/>
          <a:lstStyle/>
          <a:p>
            <a:pPr algn="ctr"/>
            <a:r>
              <a:rPr lang="fr-FR" b="1" i="0" dirty="0">
                <a:solidFill>
                  <a:srgbClr val="00CCFF"/>
                </a:solidFill>
                <a:effectLst/>
                <a:latin typeface="+mn-lt"/>
              </a:rPr>
              <a:t>V- Project Plan</a:t>
            </a:r>
            <a:endParaRPr lang="fr-FR" dirty="0">
              <a:solidFill>
                <a:srgbClr val="00CCFF"/>
              </a:solidFill>
            </a:endParaRPr>
          </a:p>
        </p:txBody>
      </p:sp>
      <p:pic>
        <p:nvPicPr>
          <p:cNvPr id="8" name="Picture 2" descr="Developing a Project Plan | Systemation Blog">
            <a:extLst>
              <a:ext uri="{FF2B5EF4-FFF2-40B4-BE49-F238E27FC236}">
                <a16:creationId xmlns:a16="http://schemas.microsoft.com/office/drawing/2014/main" id="{6A54E4CE-87B8-4320-BC46-229F13BFDC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4"/>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886845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47CCE3F-40FB-42FD-9518-96165CC40BB7}"/>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E89BB34F-0B70-42E8-B8D5-B5D91D7548F5}"/>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23241100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F849AB-E626-4EA7-ADE3-CB5D68822861}"/>
              </a:ext>
            </a:extLst>
          </p:cNvPr>
          <p:cNvSpPr>
            <a:spLocks noGrp="1"/>
          </p:cNvSpPr>
          <p:nvPr>
            <p:ph type="title"/>
          </p:nvPr>
        </p:nvSpPr>
        <p:spPr/>
        <p:txBody>
          <a:bodyPr/>
          <a:lstStyle/>
          <a:p>
            <a:endParaRPr lang="fr-FR"/>
          </a:p>
        </p:txBody>
      </p:sp>
      <p:pic>
        <p:nvPicPr>
          <p:cNvPr id="25604" name="Picture 4" descr="The power of summary">
            <a:extLst>
              <a:ext uri="{FF2B5EF4-FFF2-40B4-BE49-F238E27FC236}">
                <a16:creationId xmlns:a16="http://schemas.microsoft.com/office/drawing/2014/main" id="{4AD44ADE-39A3-4C98-BE24-9258A4A310A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6648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4E5B1B-0F91-4B1D-AB53-CAE8C3345FD7}"/>
              </a:ext>
            </a:extLst>
          </p:cNvPr>
          <p:cNvSpPr>
            <a:spLocks noGrp="1"/>
          </p:cNvSpPr>
          <p:nvPr>
            <p:ph type="title"/>
          </p:nvPr>
        </p:nvSpPr>
        <p:spPr/>
        <p:txBody>
          <a:bodyPr/>
          <a:lstStyle/>
          <a:p>
            <a:endParaRPr lang="fr-FR"/>
          </a:p>
        </p:txBody>
      </p:sp>
      <p:pic>
        <p:nvPicPr>
          <p:cNvPr id="40962" name="Picture 2" descr="8 Essential Steps to Project Scheduling for Beginners">
            <a:extLst>
              <a:ext uri="{FF2B5EF4-FFF2-40B4-BE49-F238E27FC236}">
                <a16:creationId xmlns:a16="http://schemas.microsoft.com/office/drawing/2014/main" id="{23173074-6387-40F6-B37A-731072F9BDC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663044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EDC1CF-CBE8-49E5-9AA9-46455673A063}"/>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29D9BD98-F80F-4241-B475-144D8D2AE7A8}"/>
              </a:ext>
            </a:extLst>
          </p:cNvPr>
          <p:cNvPicPr>
            <a:picLocks noGrp="1" noChangeAspect="1"/>
          </p:cNvPicPr>
          <p:nvPr>
            <p:ph idx="1"/>
          </p:nvPr>
        </p:nvPicPr>
        <p:blipFill>
          <a:blip r:embed="rId2"/>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666433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810BA0A-307A-42EC-A239-5B4AE82E4456}"/>
              </a:ext>
            </a:extLst>
          </p:cNvPr>
          <p:cNvPicPr>
            <a:picLocks noChangeAspect="1"/>
          </p:cNvPicPr>
          <p:nvPr/>
        </p:nvPicPr>
        <p:blipFill>
          <a:blip r:embed="rId2"/>
          <a:stretch>
            <a:fillRect/>
          </a:stretch>
        </p:blipFill>
        <p:spPr>
          <a:xfrm>
            <a:off x="0" y="0"/>
            <a:ext cx="5306079" cy="6770255"/>
          </a:xfrm>
          <a:prstGeom prst="rect">
            <a:avLst/>
          </a:prstGeom>
        </p:spPr>
      </p:pic>
      <p:pic>
        <p:nvPicPr>
          <p:cNvPr id="8" name="Espace réservé du contenu 7">
            <a:extLst>
              <a:ext uri="{FF2B5EF4-FFF2-40B4-BE49-F238E27FC236}">
                <a16:creationId xmlns:a16="http://schemas.microsoft.com/office/drawing/2014/main" id="{9B56E09A-AD3A-4E17-B5FB-879C6855245A}"/>
              </a:ext>
            </a:extLst>
          </p:cNvPr>
          <p:cNvPicPr>
            <a:picLocks noGrp="1" noChangeAspect="1"/>
          </p:cNvPicPr>
          <p:nvPr>
            <p:ph idx="1"/>
          </p:nvPr>
        </p:nvPicPr>
        <p:blipFill>
          <a:blip r:embed="rId3"/>
          <a:stretch>
            <a:fillRect/>
          </a:stretch>
        </p:blipFill>
        <p:spPr>
          <a:xfrm>
            <a:off x="5306079" y="0"/>
            <a:ext cx="6885921" cy="6858000"/>
          </a:xfrm>
        </p:spPr>
      </p:pic>
    </p:spTree>
    <p:extLst>
      <p:ext uri="{BB962C8B-B14F-4D97-AF65-F5344CB8AC3E}">
        <p14:creationId xmlns:p14="http://schemas.microsoft.com/office/powerpoint/2010/main" val="56632857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6B3F578-F766-4E5B-B345-288EA79D3E82}"/>
              </a:ext>
            </a:extLst>
          </p:cNvPr>
          <p:cNvSpPr>
            <a:spLocks noGrp="1"/>
          </p:cNvSpPr>
          <p:nvPr>
            <p:ph type="title"/>
          </p:nvPr>
        </p:nvSpPr>
        <p:spPr/>
        <p:txBody>
          <a:bodyPr/>
          <a:lstStyle/>
          <a:p>
            <a:endParaRPr lang="fr-FR"/>
          </a:p>
        </p:txBody>
      </p:sp>
      <p:pic>
        <p:nvPicPr>
          <p:cNvPr id="2050" name="Picture 2" descr="How to Create a Project Communication Plan">
            <a:extLst>
              <a:ext uri="{FF2B5EF4-FFF2-40B4-BE49-F238E27FC236}">
                <a16:creationId xmlns:a16="http://schemas.microsoft.com/office/drawing/2014/main" id="{C221A8D9-C540-47EC-AB03-AC8465E53D1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 y="0"/>
            <a:ext cx="689032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5" name="Image 4">
            <a:extLst>
              <a:ext uri="{FF2B5EF4-FFF2-40B4-BE49-F238E27FC236}">
                <a16:creationId xmlns:a16="http://schemas.microsoft.com/office/drawing/2014/main" id="{509DACE0-3A86-4970-BA12-CA0AED8A7F9A}"/>
              </a:ext>
            </a:extLst>
          </p:cNvPr>
          <p:cNvPicPr>
            <a:picLocks noChangeAspect="1"/>
          </p:cNvPicPr>
          <p:nvPr/>
        </p:nvPicPr>
        <p:blipFill>
          <a:blip r:embed="rId3"/>
          <a:stretch>
            <a:fillRect/>
          </a:stretch>
        </p:blipFill>
        <p:spPr>
          <a:xfrm>
            <a:off x="6890327" y="-1"/>
            <a:ext cx="5301672" cy="6857999"/>
          </a:xfrm>
          <a:prstGeom prst="rect">
            <a:avLst/>
          </a:prstGeom>
        </p:spPr>
      </p:pic>
    </p:spTree>
    <p:extLst>
      <p:ext uri="{BB962C8B-B14F-4D97-AF65-F5344CB8AC3E}">
        <p14:creationId xmlns:p14="http://schemas.microsoft.com/office/powerpoint/2010/main" val="76903149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8A8366D-E780-49E5-A2E7-5E3F199EE410}"/>
              </a:ext>
            </a:extLst>
          </p:cNvPr>
          <p:cNvSpPr>
            <a:spLocks noGrp="1"/>
          </p:cNvSpPr>
          <p:nvPr>
            <p:ph type="title"/>
          </p:nvPr>
        </p:nvSpPr>
        <p:spPr/>
        <p:txBody>
          <a:bodyPr/>
          <a:lstStyle/>
          <a:p>
            <a:endParaRPr lang="fr-FR"/>
          </a:p>
        </p:txBody>
      </p:sp>
      <p:pic>
        <p:nvPicPr>
          <p:cNvPr id="28674" name="Picture 2" descr="228 Thank You For Your Attention Stock Photos, Pictures &amp; Royalty-Free  Images - iStock">
            <a:extLst>
              <a:ext uri="{FF2B5EF4-FFF2-40B4-BE49-F238E27FC236}">
                <a16:creationId xmlns:a16="http://schemas.microsoft.com/office/drawing/2014/main" id="{08A76EE2-AB43-4C98-8A23-4042B5477175}"/>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047887"/>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3092</TotalTime>
  <Words>3716</Words>
  <Application>Microsoft Office PowerPoint</Application>
  <PresentationFormat>Grand écran</PresentationFormat>
  <Paragraphs>303</Paragraphs>
  <Slides>60</Slides>
  <Notes>1</Notes>
  <HiddenSlides>0</HiddenSlides>
  <MMClips>0</MMClips>
  <ScaleCrop>false</ScaleCrop>
  <HeadingPairs>
    <vt:vector size="6" baseType="variant">
      <vt:variant>
        <vt:lpstr>Polices utilisées</vt:lpstr>
      </vt:variant>
      <vt:variant>
        <vt:i4>14</vt:i4>
      </vt:variant>
      <vt:variant>
        <vt:lpstr>Thème</vt:lpstr>
      </vt:variant>
      <vt:variant>
        <vt:i4>1</vt:i4>
      </vt:variant>
      <vt:variant>
        <vt:lpstr>Titres des diapositives</vt:lpstr>
      </vt:variant>
      <vt:variant>
        <vt:i4>60</vt:i4>
      </vt:variant>
    </vt:vector>
  </HeadingPairs>
  <TitlesOfParts>
    <vt:vector size="75" baseType="lpstr">
      <vt:lpstr>Arial</vt:lpstr>
      <vt:lpstr>Arial Black</vt:lpstr>
      <vt:lpstr>Avenir Next</vt:lpstr>
      <vt:lpstr>Calibri</vt:lpstr>
      <vt:lpstr>Calibri Light</vt:lpstr>
      <vt:lpstr>Helvetica Neue</vt:lpstr>
      <vt:lpstr>korolevmedium</vt:lpstr>
      <vt:lpstr>Montserrat</vt:lpstr>
      <vt:lpstr>Nunito Sans</vt:lpstr>
      <vt:lpstr>Open Sans</vt:lpstr>
      <vt:lpstr>Poppins</vt:lpstr>
      <vt:lpstr>Tajawal Medium</vt:lpstr>
      <vt:lpstr>var(--font-family-headings)</vt:lpstr>
      <vt:lpstr>Wingdings</vt:lpstr>
      <vt:lpstr>Thème Office</vt:lpstr>
      <vt:lpstr>Présentation PowerPoint</vt:lpstr>
      <vt:lpstr>In the previous lessons…</vt:lpstr>
      <vt:lpstr>In the previous lessons…</vt:lpstr>
      <vt:lpstr>     Syllabus .  </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I- The Project Schedule</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 Project Budget </vt:lpstr>
      <vt:lpstr> III- Project Risks </vt:lpstr>
      <vt:lpstr> III- Project Risks </vt:lpstr>
      <vt:lpstr> III- Project Risks </vt:lpstr>
      <vt:lpstr> III- Project Risks </vt:lpstr>
      <vt:lpstr> III- Project Risks </vt:lpstr>
      <vt:lpstr> III- Project Risks </vt:lpstr>
      <vt:lpstr> III- Project Risks </vt:lpstr>
      <vt:lpstr> III- Project Risks </vt:lpstr>
      <vt:lpstr> III- Project Risks </vt:lpstr>
      <vt:lpstr> IV- Project Communication </vt:lpstr>
      <vt:lpstr>  </vt:lpstr>
      <vt:lpstr>  </vt:lpstr>
      <vt:lpstr>  </vt:lpstr>
      <vt:lpstr>  </vt:lpstr>
      <vt:lpstr>  </vt:lpstr>
      <vt:lpstr> IV- Project Communication </vt:lpstr>
      <vt:lpstr> IV- Project Communication </vt:lpstr>
      <vt:lpstr>V- Project Plan</vt:lpstr>
      <vt:lpstr>V- Project Plan</vt:lpstr>
      <vt:lpstr>V- Project Plan</vt:lpstr>
      <vt:lpstr>V- Project Plan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14</cp:revision>
  <dcterms:created xsi:type="dcterms:W3CDTF">2022-03-12T15:55:53Z</dcterms:created>
  <dcterms:modified xsi:type="dcterms:W3CDTF">2022-03-17T06:12:58Z</dcterms:modified>
</cp:coreProperties>
</file>