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0"/>
  </p:notesMasterIdLst>
  <p:sldIdLst>
    <p:sldId id="480" r:id="rId5"/>
    <p:sldId id="619" r:id="rId6"/>
    <p:sldId id="303" r:id="rId7"/>
    <p:sldId id="541" r:id="rId8"/>
    <p:sldId id="552" r:id="rId9"/>
    <p:sldId id="657" r:id="rId10"/>
    <p:sldId id="658" r:id="rId11"/>
    <p:sldId id="659" r:id="rId12"/>
    <p:sldId id="691" r:id="rId13"/>
    <p:sldId id="661" r:id="rId14"/>
    <p:sldId id="660" r:id="rId15"/>
    <p:sldId id="662" r:id="rId16"/>
    <p:sldId id="663" r:id="rId17"/>
    <p:sldId id="664" r:id="rId18"/>
    <p:sldId id="665" r:id="rId19"/>
    <p:sldId id="666" r:id="rId20"/>
    <p:sldId id="667" r:id="rId21"/>
    <p:sldId id="668" r:id="rId22"/>
    <p:sldId id="669" r:id="rId23"/>
    <p:sldId id="670" r:id="rId24"/>
    <p:sldId id="671" r:id="rId25"/>
    <p:sldId id="672" r:id="rId26"/>
    <p:sldId id="673" r:id="rId27"/>
    <p:sldId id="674" r:id="rId28"/>
    <p:sldId id="675" r:id="rId29"/>
    <p:sldId id="676" r:id="rId30"/>
    <p:sldId id="677" r:id="rId31"/>
    <p:sldId id="678" r:id="rId32"/>
    <p:sldId id="680" r:id="rId33"/>
    <p:sldId id="681" r:id="rId34"/>
    <p:sldId id="682" r:id="rId35"/>
    <p:sldId id="683" r:id="rId36"/>
    <p:sldId id="684" r:id="rId37"/>
    <p:sldId id="685" r:id="rId38"/>
    <p:sldId id="686" r:id="rId39"/>
    <p:sldId id="687" r:id="rId40"/>
    <p:sldId id="688" r:id="rId41"/>
    <p:sldId id="689" r:id="rId42"/>
    <p:sldId id="690" r:id="rId43"/>
    <p:sldId id="692" r:id="rId44"/>
    <p:sldId id="693" r:id="rId45"/>
    <p:sldId id="551" r:id="rId46"/>
    <p:sldId id="656" r:id="rId47"/>
    <p:sldId id="529" r:id="rId48"/>
    <p:sldId id="349" r:id="rId49"/>
  </p:sldIdLst>
  <p:sldSz cx="12192000" cy="6858000"/>
  <p:notesSz cx="6858000" cy="9144000"/>
  <p:embeddedFontLst>
    <p:embeddedFont>
      <p:font typeface="Alexandria" panose="020B0604020202020204" charset="-78"/>
      <p:regular r:id="rId51"/>
      <p:bold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9"/>
            <p14:sldId id="303"/>
            <p14:sldId id="541"/>
            <p14:sldId id="552"/>
            <p14:sldId id="657"/>
            <p14:sldId id="658"/>
            <p14:sldId id="659"/>
            <p14:sldId id="691"/>
            <p14:sldId id="661"/>
            <p14:sldId id="660"/>
            <p14:sldId id="662"/>
            <p14:sldId id="663"/>
            <p14:sldId id="664"/>
            <p14:sldId id="665"/>
            <p14:sldId id="666"/>
            <p14:sldId id="667"/>
            <p14:sldId id="668"/>
            <p14:sldId id="669"/>
            <p14:sldId id="670"/>
            <p14:sldId id="671"/>
            <p14:sldId id="672"/>
            <p14:sldId id="673"/>
            <p14:sldId id="674"/>
            <p14:sldId id="675"/>
            <p14:sldId id="676"/>
            <p14:sldId id="677"/>
            <p14:sldId id="678"/>
            <p14:sldId id="680"/>
            <p14:sldId id="681"/>
            <p14:sldId id="682"/>
            <p14:sldId id="683"/>
            <p14:sldId id="684"/>
            <p14:sldId id="685"/>
            <p14:sldId id="686"/>
            <p14:sldId id="687"/>
            <p14:sldId id="688"/>
            <p14:sldId id="689"/>
            <p14:sldId id="690"/>
            <p14:sldId id="692"/>
            <p14:sldId id="693"/>
            <p14:sldId id="551"/>
            <p14:sldId id="656"/>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021F"/>
    <a:srgbClr val="FF6600"/>
    <a:srgbClr val="203E5F"/>
    <a:srgbClr val="F58221"/>
    <a:srgbClr val="259F6C"/>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79" d="100"/>
          <a:sy n="79" d="100"/>
        </p:scale>
        <p:origin x="744"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4.xml"/><Relationship Id="rId5" Type="http://schemas.openxmlformats.org/officeDocument/2006/relationships/image" Target="../media/image54.png"/><Relationship Id="rId4"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418356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15342" y="1937089"/>
            <a:ext cx="4681090"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الإخراج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والإنتاج الصحفي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الخامسة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DGM323</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E5439-77D7-C28E-543E-4B31CC63BA3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2610163-907A-7303-A63B-1E1ED63C73C9}"/>
              </a:ext>
            </a:extLst>
          </p:cNvPr>
          <p:cNvSpPr txBox="1"/>
          <p:nvPr/>
        </p:nvSpPr>
        <p:spPr>
          <a:xfrm>
            <a:off x="5699760" y="1613313"/>
            <a:ext cx="6015737" cy="491987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في المحاضرة الرابعة لمقرر الإخراج والإنتاج الصحفي:</a:t>
            </a:r>
          </a:p>
          <a:p>
            <a:pPr algn="just" rtl="1">
              <a:lnSpc>
                <a:spcPct val="200000"/>
              </a:lnSpc>
            </a:pPr>
            <a:r>
              <a:rPr lang="ar-SA" dirty="0">
                <a:latin typeface="Alexandria" charset="0"/>
                <a:cs typeface="Alexandria" charset="0"/>
              </a:rPr>
              <a:t> 1) </a:t>
            </a:r>
            <a:r>
              <a:rPr lang="ar-SA" b="1" dirty="0">
                <a:solidFill>
                  <a:srgbClr val="203E5F"/>
                </a:solidFill>
                <a:latin typeface="Alexandria" charset="0"/>
                <a:cs typeface="Alexandria" charset="0"/>
              </a:rPr>
              <a:t>تناولت المحاضرة </a:t>
            </a:r>
            <a:r>
              <a:rPr lang="ar-SA" dirty="0">
                <a:latin typeface="Alexandria" charset="0"/>
                <a:cs typeface="Alexandria" charset="0"/>
              </a:rPr>
              <a:t>مفهوم بيئة النشر الرقمية بوصفها الإطار التقني الذي يتيح إعداد المحتوى وتحريره ونشره على المنصات الإلكترونية، وتعرفنا على أنظمة إدارة المحتوى (</a:t>
            </a:r>
            <a:r>
              <a:rPr lang="en-US" dirty="0">
                <a:latin typeface="Alexandria" charset="0"/>
                <a:cs typeface="Alexandria" charset="0"/>
              </a:rPr>
              <a:t>CMS</a:t>
            </a:r>
            <a:r>
              <a:rPr lang="ar-SA" dirty="0">
                <a:latin typeface="Alexandria" charset="0"/>
                <a:cs typeface="Alexandria" charset="0"/>
              </a:rPr>
              <a:t>)</a:t>
            </a:r>
            <a:r>
              <a:rPr lang="en-US" dirty="0">
                <a:latin typeface="Alexandria" charset="0"/>
                <a:cs typeface="Alexandria" charset="0"/>
              </a:rPr>
              <a:t>، </a:t>
            </a:r>
            <a:r>
              <a:rPr lang="ar-SA" dirty="0">
                <a:latin typeface="Alexandria" charset="0"/>
                <a:cs typeface="Alexandria" charset="0"/>
              </a:rPr>
              <a:t>ودورها في تسهيل العمل الصحفي.</a:t>
            </a:r>
          </a:p>
          <a:p>
            <a:pPr algn="just" rtl="1">
              <a:lnSpc>
                <a:spcPct val="200000"/>
              </a:lnSpc>
            </a:pPr>
            <a:endParaRPr lang="ar-SA" sz="1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a:t>
            </a:r>
            <a:r>
              <a:rPr lang="ar-SA" b="1" dirty="0">
                <a:solidFill>
                  <a:srgbClr val="203E5F"/>
                </a:solidFill>
                <a:latin typeface="Alexandria" charset="0"/>
                <a:cs typeface="Alexandria" charset="0"/>
              </a:rPr>
              <a:t> ناقشنا كذلك</a:t>
            </a:r>
            <a:r>
              <a:rPr lang="ar-SA" dirty="0">
                <a:latin typeface="Alexandria" charset="0"/>
                <a:cs typeface="Alexandria" charset="0"/>
              </a:rPr>
              <a:t> التحديات التقنية والتنظيمية في هذه البيئات، مثل تأمين البيانات، إدارة فرق العمل، وضرورة التحديث المستمر. </a:t>
            </a:r>
            <a:endParaRPr lang="ar-SA" sz="500" dirty="0">
              <a:latin typeface="Alexandria" charset="0"/>
              <a:cs typeface="Alexandria" charset="0"/>
            </a:endParaRPr>
          </a:p>
        </p:txBody>
      </p:sp>
      <p:pic>
        <p:nvPicPr>
          <p:cNvPr id="12" name="Graphic 21">
            <a:extLst>
              <a:ext uri="{FF2B5EF4-FFF2-40B4-BE49-F238E27FC236}">
                <a16:creationId xmlns:a16="http://schemas.microsoft.com/office/drawing/2014/main" id="{F9E09EC9-22CF-D6E9-5104-E97821E478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8754D182-4EA6-98AD-AB74-F86F10B70870}"/>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الرابعة</a:t>
            </a:r>
          </a:p>
        </p:txBody>
      </p:sp>
      <p:pic>
        <p:nvPicPr>
          <p:cNvPr id="7" name="Picture 2">
            <a:extLst>
              <a:ext uri="{FF2B5EF4-FFF2-40B4-BE49-F238E27FC236}">
                <a16:creationId xmlns:a16="http://schemas.microsoft.com/office/drawing/2014/main" id="{C8810069-CFC0-E6F6-2FB5-E0BACEE42C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4" name="Group 3">
            <a:extLst>
              <a:ext uri="{FF2B5EF4-FFF2-40B4-BE49-F238E27FC236}">
                <a16:creationId xmlns:a16="http://schemas.microsoft.com/office/drawing/2014/main" id="{C4BEFD55-5B93-8162-AD72-8889F0947699}"/>
              </a:ext>
            </a:extLst>
          </p:cNvPr>
          <p:cNvGrpSpPr/>
          <p:nvPr/>
        </p:nvGrpSpPr>
        <p:grpSpPr>
          <a:xfrm>
            <a:off x="116646" y="2412460"/>
            <a:ext cx="5449049" cy="3519721"/>
            <a:chOff x="277867" y="2373550"/>
            <a:chExt cx="4820665" cy="3113828"/>
          </a:xfrm>
        </p:grpSpPr>
        <p:pic>
          <p:nvPicPr>
            <p:cNvPr id="1026" name="Picture 2" descr="كيف تقدم محاضرة بشكل فعال؟ - مركز مداد للدراسات والبحوث التربوية">
              <a:extLst>
                <a:ext uri="{FF2B5EF4-FFF2-40B4-BE49-F238E27FC236}">
                  <a16:creationId xmlns:a16="http://schemas.microsoft.com/office/drawing/2014/main" id="{2D5975A8-1DEB-6B60-4AC8-0400D3C678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867" y="2373550"/>
              <a:ext cx="4820665" cy="31138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Graphic 21">
              <a:extLst>
                <a:ext uri="{FF2B5EF4-FFF2-40B4-BE49-F238E27FC236}">
                  <a16:creationId xmlns:a16="http://schemas.microsoft.com/office/drawing/2014/main" id="{F996DA7D-D0A9-A2DB-5652-0BD0A1366E2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60" y="3337406"/>
              <a:ext cx="1917149" cy="895177"/>
            </a:xfrm>
            <a:prstGeom prst="rect">
              <a:avLst/>
            </a:prstGeom>
          </p:spPr>
        </p:pic>
      </p:grpSp>
    </p:spTree>
    <p:extLst>
      <p:ext uri="{BB962C8B-B14F-4D97-AF65-F5344CB8AC3E}">
        <p14:creationId xmlns:p14="http://schemas.microsoft.com/office/powerpoint/2010/main" val="4084469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65615" y="2922342"/>
            <a:ext cx="6096000" cy="1486369"/>
          </a:xfrm>
          <a:prstGeom prst="rect">
            <a:avLst/>
          </a:prstGeom>
          <a:noFill/>
        </p:spPr>
        <p:txBody>
          <a:bodyPr wrap="square" rtlCol="0">
            <a:spAutoFit/>
          </a:bodyPr>
          <a:lstStyle/>
          <a:p>
            <a:pPr algn="ctr" rtl="1">
              <a:lnSpc>
                <a:spcPct val="150000"/>
              </a:lnSpc>
            </a:pPr>
            <a:r>
              <a:rPr lang="ar-SA" sz="3200" b="1" dirty="0">
                <a:solidFill>
                  <a:srgbClr val="203E5F"/>
                </a:solidFill>
                <a:latin typeface="Alexandria" panose="020F0502020204030204" pitchFamily="2" charset="-78"/>
                <a:cs typeface="Alexandria" panose="020F0502020204030204" pitchFamily="2" charset="-78"/>
              </a:rPr>
              <a:t>إدارة المحتوى الرقمي في غرف الأخبار الإلكترونية</a:t>
            </a:r>
          </a:p>
        </p:txBody>
      </p:sp>
      <p:sp>
        <p:nvSpPr>
          <p:cNvPr id="10" name="Rectangle: Rounded Corners 9"/>
          <p:cNvSpPr/>
          <p:nvPr/>
        </p:nvSpPr>
        <p:spPr>
          <a:xfrm>
            <a:off x="7085840" y="4660972"/>
            <a:ext cx="3475349" cy="61080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الأسبوع السادس</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885397" y="1603586"/>
            <a:ext cx="8126171" cy="4131196"/>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marL="342900" indent="-342900" algn="just" rtl="1">
              <a:lnSpc>
                <a:spcPct val="250000"/>
              </a:lnSpc>
              <a:buFont typeface="+mj-lt"/>
              <a:buAutoNum type="arabicPeriod"/>
            </a:pPr>
            <a:r>
              <a:rPr lang="ar-SA" dirty="0">
                <a:latin typeface="Alexandria" charset="0"/>
                <a:cs typeface="Alexandria" charset="0"/>
              </a:rPr>
              <a:t>فهم مفهوم غرف الأخبار الإلكترونية ودورها في البيئة الرقمية الحديثة.</a:t>
            </a:r>
          </a:p>
          <a:p>
            <a:pPr marL="342900" indent="-342900" algn="just" rtl="1">
              <a:lnSpc>
                <a:spcPct val="250000"/>
              </a:lnSpc>
              <a:buFont typeface="+mj-lt"/>
              <a:buAutoNum type="arabicPeriod"/>
            </a:pPr>
            <a:r>
              <a:rPr lang="ar-SA" dirty="0">
                <a:latin typeface="Alexandria" charset="0"/>
                <a:cs typeface="Alexandria" charset="0"/>
              </a:rPr>
              <a:t>توضيح آليات إدارة تدفق المعلومات داخل غرف الأخبار الرقمية.</a:t>
            </a:r>
          </a:p>
          <a:p>
            <a:pPr marL="342900" indent="-342900" algn="just" rtl="1">
              <a:lnSpc>
                <a:spcPct val="250000"/>
              </a:lnSpc>
              <a:buFont typeface="+mj-lt"/>
              <a:buAutoNum type="arabicPeriod"/>
            </a:pPr>
            <a:r>
              <a:rPr lang="ar-SA" dirty="0">
                <a:latin typeface="Alexandria" charset="0"/>
                <a:cs typeface="Alexandria" charset="0"/>
              </a:rPr>
              <a:t>التعرف على أدوات إدارة المحتوى الرقمي المستخدمة في العمل الصحفي.</a:t>
            </a:r>
          </a:p>
          <a:p>
            <a:pPr marL="342900" indent="-342900" algn="just" rtl="1">
              <a:lnSpc>
                <a:spcPct val="250000"/>
              </a:lnSpc>
              <a:buFont typeface="+mj-lt"/>
              <a:buAutoNum type="arabicPeriod"/>
            </a:pPr>
            <a:r>
              <a:rPr lang="ar-SA" dirty="0">
                <a:latin typeface="Alexandria" charset="0"/>
                <a:cs typeface="Alexandria" charset="0"/>
              </a:rPr>
              <a:t>تحليل التحديات التقنية والتنظيمية التي تواجه غرف الأخبار الإلكترونية.</a:t>
            </a:r>
          </a:p>
          <a:p>
            <a:pPr marL="342900" indent="-342900" algn="just" rtl="1">
              <a:lnSpc>
                <a:spcPct val="250000"/>
              </a:lnSpc>
              <a:buFont typeface="+mj-lt"/>
              <a:buAutoNum type="arabicPeriod"/>
            </a:pPr>
            <a:r>
              <a:rPr lang="ar-SA" dirty="0">
                <a:latin typeface="Alexandria" charset="0"/>
                <a:cs typeface="Alexandria" charset="0"/>
              </a:rPr>
              <a:t>استكشاف التكامل بين التكنولوجيا والتحرير في بيئة العمل الإعلامي الرقمي.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 الخامسة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180432" y="2432048"/>
            <a:ext cx="3816891" cy="29695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856034" y="1771312"/>
            <a:ext cx="10647660" cy="4130490"/>
          </a:xfrm>
          <a:prstGeom prst="rect">
            <a:avLst/>
          </a:prstGeom>
          <a:noFill/>
        </p:spPr>
        <p:txBody>
          <a:bodyPr wrap="square" rtlCol="0">
            <a:spAutoFit/>
          </a:bodyPr>
          <a:lstStyle/>
          <a:p>
            <a:pPr algn="just" rtl="1">
              <a:lnSpc>
                <a:spcPct val="200000"/>
              </a:lnSpc>
            </a:pPr>
            <a:r>
              <a:rPr lang="ar-SA" sz="1900" b="1" dirty="0">
                <a:latin typeface="Alexandria" charset="0"/>
                <a:cs typeface="Alexandria" charset="0"/>
              </a:rPr>
              <a:t>أولاً</a:t>
            </a:r>
            <a:r>
              <a:rPr lang="ar-SA" sz="1900" dirty="0">
                <a:latin typeface="Alexandria" charset="0"/>
                <a:cs typeface="Alexandria" charset="0"/>
              </a:rPr>
              <a:t>، تُعرّف </a:t>
            </a:r>
            <a:r>
              <a:rPr lang="ar-SA" sz="1900" dirty="0">
                <a:solidFill>
                  <a:srgbClr val="C00000"/>
                </a:solidFill>
                <a:latin typeface="Alexandria" charset="0"/>
                <a:cs typeface="Alexandria" charset="0"/>
              </a:rPr>
              <a:t>غرف الأخبار الإلكترونية</a:t>
            </a:r>
            <a:r>
              <a:rPr lang="ar-SA" sz="1900" dirty="0">
                <a:latin typeface="Alexandria" charset="0"/>
                <a:cs typeface="Alexandria" charset="0"/>
              </a:rPr>
              <a:t> بأنها وحدات تنظيمية داخل المؤسسات الإعلامية تعتمد على التكنولوجيا الرقمية في إنتاج وتحرير وتوزيع المحتوى الصحفي.</a:t>
            </a:r>
          </a:p>
          <a:p>
            <a:pPr algn="just" rtl="1">
              <a:lnSpc>
                <a:spcPct val="200000"/>
              </a:lnSpc>
            </a:pPr>
            <a:endParaRPr lang="ar-SA" sz="1000" dirty="0">
              <a:latin typeface="Alexandria" charset="0"/>
              <a:cs typeface="Alexandria" charset="0"/>
            </a:endParaRPr>
          </a:p>
          <a:p>
            <a:pPr algn="just" rtl="1">
              <a:lnSpc>
                <a:spcPct val="200000"/>
              </a:lnSpc>
            </a:pPr>
            <a:r>
              <a:rPr lang="ar-SA" sz="1900" b="1" dirty="0">
                <a:latin typeface="Alexandria" charset="0"/>
                <a:cs typeface="Alexandria" charset="0"/>
              </a:rPr>
              <a:t>ثانياً</a:t>
            </a:r>
            <a:r>
              <a:rPr lang="ar-SA" sz="1900" dirty="0">
                <a:latin typeface="Alexandria" charset="0"/>
                <a:cs typeface="Alexandria" charset="0"/>
              </a:rPr>
              <a:t>، تستند هذه الغرف إلى </a:t>
            </a:r>
            <a:r>
              <a:rPr lang="ar-SA" sz="1900" dirty="0">
                <a:solidFill>
                  <a:srgbClr val="C00000"/>
                </a:solidFill>
                <a:latin typeface="Alexandria" charset="0"/>
                <a:cs typeface="Alexandria" charset="0"/>
              </a:rPr>
              <a:t>أدوات رقمية متقدمة </a:t>
            </a:r>
            <a:r>
              <a:rPr lang="ar-SA" sz="1900" dirty="0">
                <a:latin typeface="Alexandria" charset="0"/>
                <a:cs typeface="Alexandria" charset="0"/>
              </a:rPr>
              <a:t>وأنظمة برمجية تسهّل العمل التعاوني وتضمن سرعة النشر ودقته، وذلك بدلاً عن الأدوات التقليدية التي كانت مستخدمة سابقاً.</a:t>
            </a:r>
          </a:p>
          <a:p>
            <a:pPr algn="just" rtl="1">
              <a:lnSpc>
                <a:spcPct val="200000"/>
              </a:lnSpc>
            </a:pPr>
            <a:endParaRPr lang="ar-SA" sz="1000" dirty="0">
              <a:latin typeface="Alexandria" charset="0"/>
              <a:cs typeface="Alexandria" charset="0"/>
            </a:endParaRPr>
          </a:p>
          <a:p>
            <a:pPr algn="just" rtl="1">
              <a:lnSpc>
                <a:spcPct val="200000"/>
              </a:lnSpc>
            </a:pPr>
            <a:r>
              <a:rPr lang="ar-SA" sz="1900" b="1" dirty="0">
                <a:latin typeface="Alexandria" charset="0"/>
                <a:cs typeface="Alexandria" charset="0"/>
              </a:rPr>
              <a:t>ثالثاً</a:t>
            </a:r>
            <a:r>
              <a:rPr lang="ar-SA" sz="1900" dirty="0">
                <a:latin typeface="Alexandria" charset="0"/>
                <a:cs typeface="Alexandria" charset="0"/>
              </a:rPr>
              <a:t>، تمثل غرف الأخبار الإلكترونية </a:t>
            </a:r>
            <a:r>
              <a:rPr lang="ar-SA" sz="1900" dirty="0">
                <a:solidFill>
                  <a:srgbClr val="C00000"/>
                </a:solidFill>
                <a:latin typeface="Alexandria" charset="0"/>
                <a:cs typeface="Alexandria" charset="0"/>
              </a:rPr>
              <a:t>تطورًا حتميًا في صناعة الإعلام الحديث</a:t>
            </a:r>
            <a:r>
              <a:rPr lang="ar-SA" sz="1900" dirty="0">
                <a:latin typeface="Alexandria" charset="0"/>
                <a:cs typeface="Alexandria" charset="0"/>
              </a:rPr>
              <a:t>، حيث تسمح بتكامل أدوار المحررين والمصممين والمبرمجين ضمن بيئة عمل ديناميكية تستجيب لمتغيرات العصر.</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مفهوم غرف الأخبار الإلكترونية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722763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37F1D-0B71-8504-4456-243101EC46C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E7E5BCF-7C51-B989-4744-D9137773F71A}"/>
              </a:ext>
            </a:extLst>
          </p:cNvPr>
          <p:cNvSpPr txBox="1"/>
          <p:nvPr/>
        </p:nvSpPr>
        <p:spPr>
          <a:xfrm>
            <a:off x="2653888" y="1886819"/>
            <a:ext cx="9114813"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بدأت غرف الأخبار بوصفها </a:t>
            </a:r>
            <a:r>
              <a:rPr lang="ar-SA" dirty="0">
                <a:solidFill>
                  <a:srgbClr val="C00000"/>
                </a:solidFill>
                <a:latin typeface="Alexandria" charset="0"/>
                <a:cs typeface="Alexandria" charset="0"/>
              </a:rPr>
              <a:t>مساحات تقليدية تعتمد على الورق </a:t>
            </a:r>
            <a:r>
              <a:rPr lang="ar-SA" dirty="0">
                <a:latin typeface="Alexandria" charset="0"/>
                <a:cs typeface="Alexandria" charset="0"/>
              </a:rPr>
              <a:t>والاتصالات الهاتفية، قبل أن تنتقل تدريجيًا إلى بيئات رقمية متقدمة.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تسارعت وتيرة التحول مع ظهور الإنترنت ووسائل التواصل الاجتماعي، مما جعل </a:t>
            </a:r>
            <a:r>
              <a:rPr lang="ar-SA" dirty="0">
                <a:solidFill>
                  <a:srgbClr val="C00000"/>
                </a:solidFill>
                <a:latin typeface="Alexandria" charset="0"/>
                <a:cs typeface="Alexandria" charset="0"/>
              </a:rPr>
              <a:t>الحاجة إلى رقمنة الأخبار أكثر إلحاحًا</a:t>
            </a:r>
            <a:r>
              <a:rPr lang="ar-SA" dirty="0">
                <a:latin typeface="Alexandria" charset="0"/>
                <a:cs typeface="Alexandria" charset="0"/>
              </a:rPr>
              <a:t>.</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اليوم تعتمد غرف الأخبار الرقمية على </a:t>
            </a:r>
            <a:r>
              <a:rPr lang="ar-SA" dirty="0">
                <a:solidFill>
                  <a:srgbClr val="C00000"/>
                </a:solidFill>
                <a:latin typeface="Alexandria" charset="0"/>
                <a:cs typeface="Alexandria" charset="0"/>
              </a:rPr>
              <a:t>التكامل بين مصادر البيانات والأدوات التقنية وخطط التحرير اللحظية</a:t>
            </a:r>
            <a:r>
              <a:rPr lang="ar-SA" dirty="0">
                <a:latin typeface="Alexandria" charset="0"/>
                <a:cs typeface="Alexandria" charset="0"/>
              </a:rPr>
              <a:t>، ما جعلها أكثر قدرة على التفاعل مع الأحداث الجارية بكفاءة عالية.</a:t>
            </a:r>
          </a:p>
        </p:txBody>
      </p:sp>
      <p:sp>
        <p:nvSpPr>
          <p:cNvPr id="24" name="Rectangle 23">
            <a:extLst>
              <a:ext uri="{FF2B5EF4-FFF2-40B4-BE49-F238E27FC236}">
                <a16:creationId xmlns:a16="http://schemas.microsoft.com/office/drawing/2014/main" id="{CCCC74E0-6833-69CE-2491-3FE94383F4C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B3A0744-3819-947D-D6B6-E5BEE2D5FC5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179AF532-9D88-932D-88BC-8D0A3A229B1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تطور غرف الأخبار من التقليدية إلى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F120663C-48F1-90D7-3C2A-859E87057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The Best Ways to Learn HTML | Udacity">
            <a:extLst>
              <a:ext uri="{FF2B5EF4-FFF2-40B4-BE49-F238E27FC236}">
                <a16:creationId xmlns:a16="http://schemas.microsoft.com/office/drawing/2014/main" id="{3C7BE0B9-420F-308B-9D77-3B1ED32379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64" y="3463043"/>
            <a:ext cx="2184380" cy="12232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WB Alpha-2 Starter Website Design... | Techtron International">
            <a:extLst>
              <a:ext uri="{FF2B5EF4-FFF2-40B4-BE49-F238E27FC236}">
                <a16:creationId xmlns:a16="http://schemas.microsoft.com/office/drawing/2014/main" id="{AC0E6729-0726-ECC3-D4F9-AB79050234E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951" r="11723"/>
          <a:stretch>
            <a:fillRect/>
          </a:stretch>
        </p:blipFill>
        <p:spPr bwMode="auto">
          <a:xfrm>
            <a:off x="86764" y="4918946"/>
            <a:ext cx="2184380" cy="15263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30" name="Picture 6" descr="طباعة الصحف ضمن 10 مهن &quot;تنقرض&quot; قبل 2040">
            <a:extLst>
              <a:ext uri="{FF2B5EF4-FFF2-40B4-BE49-F238E27FC236}">
                <a16:creationId xmlns:a16="http://schemas.microsoft.com/office/drawing/2014/main" id="{F6D1220A-7623-393D-48FA-AF904D93B8E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764" y="1744494"/>
            <a:ext cx="2184380" cy="14471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98206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46F9A-29BC-F03C-BCF8-F84DE01BD2B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D5E2743-FE13-63D9-00AD-29716EC945AE}"/>
              </a:ext>
            </a:extLst>
          </p:cNvPr>
          <p:cNvSpPr txBox="1"/>
          <p:nvPr/>
        </p:nvSpPr>
        <p:spPr>
          <a:xfrm>
            <a:off x="3450828" y="1830313"/>
            <a:ext cx="8492245"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تسهم غرف الأخبار الإلكترونية في </a:t>
            </a:r>
            <a:r>
              <a:rPr lang="ar-SA" dirty="0">
                <a:solidFill>
                  <a:srgbClr val="C00000"/>
                </a:solidFill>
                <a:latin typeface="Alexandria" charset="0"/>
                <a:cs typeface="Alexandria" charset="0"/>
              </a:rPr>
              <a:t>تعزيز سرعة الاستجابة</a:t>
            </a:r>
            <a:r>
              <a:rPr lang="ar-SA" dirty="0">
                <a:latin typeface="Alexandria" charset="0"/>
                <a:cs typeface="Alexandria" charset="0"/>
              </a:rPr>
              <a:t> للأحداث وتقديم تغطية مباشرة تواكب تطلعات الجمهور الرقمي.</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تساعد هذه الغرف في </a:t>
            </a:r>
            <a:r>
              <a:rPr lang="ar-SA" dirty="0">
                <a:solidFill>
                  <a:srgbClr val="C00000"/>
                </a:solidFill>
                <a:latin typeface="Alexandria" charset="0"/>
                <a:cs typeface="Alexandria" charset="0"/>
              </a:rPr>
              <a:t>تسهيل التعاون</a:t>
            </a:r>
            <a:r>
              <a:rPr lang="ar-SA" dirty="0">
                <a:latin typeface="Alexandria" charset="0"/>
                <a:cs typeface="Alexandria" charset="0"/>
              </a:rPr>
              <a:t> بين مختلف أعضاء الفريق الإعلامي، مما يحسن من جودة المنتج الصحفي النهائي.</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تتيح هذه البيئات الرقمية </a:t>
            </a:r>
            <a:r>
              <a:rPr lang="ar-SA" dirty="0">
                <a:solidFill>
                  <a:srgbClr val="C00000"/>
                </a:solidFill>
                <a:latin typeface="Alexandria" charset="0"/>
                <a:cs typeface="Alexandria" charset="0"/>
              </a:rPr>
              <a:t>أدوات تحليل فعالة </a:t>
            </a:r>
            <a:r>
              <a:rPr lang="ar-SA" dirty="0">
                <a:latin typeface="Alexandria" charset="0"/>
                <a:cs typeface="Alexandria" charset="0"/>
              </a:rPr>
              <a:t>تساعد في توجيه المحتوى وتكييفه بحسب اهتمامات المستخدمين وسلوكهم التفاعلي.</a:t>
            </a:r>
          </a:p>
        </p:txBody>
      </p:sp>
      <p:sp>
        <p:nvSpPr>
          <p:cNvPr id="24" name="Rectangle 23">
            <a:extLst>
              <a:ext uri="{FF2B5EF4-FFF2-40B4-BE49-F238E27FC236}">
                <a16:creationId xmlns:a16="http://schemas.microsoft.com/office/drawing/2014/main" id="{8EBE4852-704D-EB01-4D9D-7ECFC2439A2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F782791-B18D-BC8E-7C5B-7330DB67542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F82B2EDE-BC32-2F8D-7D51-80503F743C8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أهمية غرف الأخبار الإلكترونية</a:t>
            </a:r>
          </a:p>
        </p:txBody>
      </p:sp>
      <p:pic>
        <p:nvPicPr>
          <p:cNvPr id="17" name="Graphic 21">
            <a:extLst>
              <a:ext uri="{FF2B5EF4-FFF2-40B4-BE49-F238E27FC236}">
                <a16:creationId xmlns:a16="http://schemas.microsoft.com/office/drawing/2014/main" id="{AECC4263-FC05-5359-4E6B-2EA788C82D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 name="Picture 4">
            <a:extLst>
              <a:ext uri="{FF2B5EF4-FFF2-40B4-BE49-F238E27FC236}">
                <a16:creationId xmlns:a16="http://schemas.microsoft.com/office/drawing/2014/main" id="{5620E4E3-AC6A-43D0-A968-3E2112423E09}"/>
              </a:ext>
            </a:extLst>
          </p:cNvPr>
          <p:cNvPicPr>
            <a:picLocks noChangeAspect="1"/>
          </p:cNvPicPr>
          <p:nvPr/>
        </p:nvPicPr>
        <p:blipFill>
          <a:blip r:embed="rId3"/>
          <a:srcRect l="18187" b="3924"/>
          <a:stretch>
            <a:fillRect/>
          </a:stretch>
        </p:blipFill>
        <p:spPr>
          <a:xfrm>
            <a:off x="248927" y="1806280"/>
            <a:ext cx="3012522" cy="19992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587EAD68-9DBB-0726-6142-124D8EA0F618}"/>
              </a:ext>
            </a:extLst>
          </p:cNvPr>
          <p:cNvPicPr>
            <a:picLocks noChangeAspect="1"/>
          </p:cNvPicPr>
          <p:nvPr/>
        </p:nvPicPr>
        <p:blipFill>
          <a:blip r:embed="rId4"/>
          <a:srcRect l="8361"/>
          <a:stretch>
            <a:fillRect/>
          </a:stretch>
        </p:blipFill>
        <p:spPr>
          <a:xfrm>
            <a:off x="191317" y="4241112"/>
            <a:ext cx="3127741" cy="19992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20609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3E8AB-96E4-5BFC-5BE8-A6BCB349299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E918511-29B9-0885-EDEB-49DEF52E0E64}"/>
              </a:ext>
            </a:extLst>
          </p:cNvPr>
          <p:cNvSpPr txBox="1"/>
          <p:nvPr/>
        </p:nvSpPr>
        <p:spPr>
          <a:xfrm>
            <a:off x="4396902" y="1801170"/>
            <a:ext cx="7509751"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تُعد إدارة المحتوى الرقمية </a:t>
            </a:r>
            <a:r>
              <a:rPr lang="ar-SA" dirty="0">
                <a:solidFill>
                  <a:srgbClr val="C00000"/>
                </a:solidFill>
                <a:latin typeface="Alexandria" charset="0"/>
                <a:cs typeface="Alexandria" charset="0"/>
              </a:rPr>
              <a:t>الركيزة الأساسية </a:t>
            </a:r>
            <a:r>
              <a:rPr lang="ar-SA" dirty="0">
                <a:latin typeface="Alexandria" charset="0"/>
                <a:cs typeface="Alexandria" charset="0"/>
              </a:rPr>
              <a:t>لعمل غرف الأخبار الإلكترونية، حيث تضمن تنظيم المحتوى وإعداده للنشر بشكل منسق.</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تتضمن </a:t>
            </a:r>
            <a:r>
              <a:rPr lang="ar-SA" dirty="0">
                <a:solidFill>
                  <a:srgbClr val="C00000"/>
                </a:solidFill>
                <a:latin typeface="Alexandria" charset="0"/>
                <a:cs typeface="Alexandria" charset="0"/>
              </a:rPr>
              <a:t>الإدارة</a:t>
            </a:r>
            <a:r>
              <a:rPr lang="ar-SA" dirty="0">
                <a:latin typeface="Alexandria" charset="0"/>
                <a:cs typeface="Alexandria" charset="0"/>
              </a:rPr>
              <a:t> </a:t>
            </a:r>
            <a:r>
              <a:rPr lang="ar-SA" dirty="0">
                <a:solidFill>
                  <a:srgbClr val="C00000"/>
                </a:solidFill>
                <a:latin typeface="Alexandria" charset="0"/>
                <a:cs typeface="Alexandria" charset="0"/>
              </a:rPr>
              <a:t>الجيدة</a:t>
            </a:r>
            <a:r>
              <a:rPr lang="ar-SA" dirty="0">
                <a:latin typeface="Alexandria" charset="0"/>
                <a:cs typeface="Alexandria" charset="0"/>
              </a:rPr>
              <a:t> للمحتوى </a:t>
            </a:r>
            <a:r>
              <a:rPr lang="ar-SA" dirty="0">
                <a:solidFill>
                  <a:srgbClr val="C00000"/>
                </a:solidFill>
                <a:latin typeface="Alexandria" charset="0"/>
                <a:cs typeface="Alexandria" charset="0"/>
              </a:rPr>
              <a:t>خطوات دقيقة </a:t>
            </a:r>
            <a:r>
              <a:rPr lang="ar-SA" dirty="0">
                <a:latin typeface="Alexandria" charset="0"/>
                <a:cs typeface="Alexandria" charset="0"/>
              </a:rPr>
              <a:t>تشمل جمع المعلومات، التحرير، التحقق، الجدولة، والنشر.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تقوم فرق التحرير باستخدام </a:t>
            </a:r>
            <a:r>
              <a:rPr lang="ar-SA" dirty="0">
                <a:solidFill>
                  <a:srgbClr val="C00000"/>
                </a:solidFill>
                <a:latin typeface="Alexandria" charset="0"/>
                <a:cs typeface="Alexandria" charset="0"/>
              </a:rPr>
              <a:t>أدوات</a:t>
            </a:r>
            <a:r>
              <a:rPr lang="ar-SA" dirty="0">
                <a:latin typeface="Alexandria" charset="0"/>
                <a:cs typeface="Alexandria" charset="0"/>
              </a:rPr>
              <a:t> متخصصة </a:t>
            </a:r>
            <a:r>
              <a:rPr lang="ar-SA" dirty="0">
                <a:solidFill>
                  <a:srgbClr val="C00000"/>
                </a:solidFill>
                <a:latin typeface="Alexandria" charset="0"/>
                <a:cs typeface="Alexandria" charset="0"/>
              </a:rPr>
              <a:t>لتتبع المهام </a:t>
            </a:r>
            <a:r>
              <a:rPr lang="ar-SA" dirty="0">
                <a:latin typeface="Alexandria" charset="0"/>
                <a:cs typeface="Alexandria" charset="0"/>
              </a:rPr>
              <a:t>وتفادي الازدواجية أو التأخير، مما يسهم في تعزيز جودة العمل وسرعته.</a:t>
            </a:r>
          </a:p>
        </p:txBody>
      </p:sp>
      <p:sp>
        <p:nvSpPr>
          <p:cNvPr id="24" name="Rectangle 23">
            <a:extLst>
              <a:ext uri="{FF2B5EF4-FFF2-40B4-BE49-F238E27FC236}">
                <a16:creationId xmlns:a16="http://schemas.microsoft.com/office/drawing/2014/main" id="{3DA84AB2-132E-E126-EA8D-2EB73D30E42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A228440-1EBE-2FFB-A6D6-F3F83CB55A6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242F5BBD-A4B6-DCFD-9B31-216E5FBE6D2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إدارة المحتوى كعنصر محوري</a:t>
            </a:r>
          </a:p>
        </p:txBody>
      </p:sp>
      <p:pic>
        <p:nvPicPr>
          <p:cNvPr id="17" name="Graphic 21">
            <a:extLst>
              <a:ext uri="{FF2B5EF4-FFF2-40B4-BE49-F238E27FC236}">
                <a16:creationId xmlns:a16="http://schemas.microsoft.com/office/drawing/2014/main" id="{1A366A8A-0522-9244-CDF7-F050E9CDB5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a:extLst>
              <a:ext uri="{FF2B5EF4-FFF2-40B4-BE49-F238E27FC236}">
                <a16:creationId xmlns:a16="http://schemas.microsoft.com/office/drawing/2014/main" id="{5B57F08D-3E75-03A4-EFDE-6031997916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170" y="1680859"/>
            <a:ext cx="3714750" cy="2095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6" name="Picture 4" descr="استراتيجية الثقافة الرقمية النقدية Critical Digital Literacy">
            <a:extLst>
              <a:ext uri="{FF2B5EF4-FFF2-40B4-BE49-F238E27FC236}">
                <a16:creationId xmlns:a16="http://schemas.microsoft.com/office/drawing/2014/main" id="{6A96AC00-29F5-FDB0-6975-743E58E3F28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8900" y="4256581"/>
            <a:ext cx="3847289" cy="21984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19688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06F73-8D3C-FE27-51A6-06F13782A56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4E3B442-B9F7-F336-E0DA-A94790C91A45}"/>
              </a:ext>
            </a:extLst>
          </p:cNvPr>
          <p:cNvSpPr txBox="1"/>
          <p:nvPr/>
        </p:nvSpPr>
        <p:spPr>
          <a:xfrm>
            <a:off x="4396902" y="1801170"/>
            <a:ext cx="7509751"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يبدأ تدفق المعلومات داخل غرفة الأخبار من </a:t>
            </a:r>
            <a:r>
              <a:rPr lang="ar-SA" dirty="0">
                <a:solidFill>
                  <a:srgbClr val="C00000"/>
                </a:solidFill>
                <a:latin typeface="Alexandria" charset="0"/>
                <a:cs typeface="Alexandria" charset="0"/>
              </a:rPr>
              <a:t>مصادر</a:t>
            </a:r>
            <a:r>
              <a:rPr lang="ar-SA" dirty="0">
                <a:latin typeface="Alexandria" charset="0"/>
                <a:cs typeface="Alexandria" charset="0"/>
              </a:rPr>
              <a:t> </a:t>
            </a:r>
            <a:r>
              <a:rPr lang="ar-SA" dirty="0">
                <a:solidFill>
                  <a:srgbClr val="C00000"/>
                </a:solidFill>
                <a:latin typeface="Alexandria" charset="0"/>
                <a:cs typeface="Alexandria" charset="0"/>
              </a:rPr>
              <a:t>متعددة</a:t>
            </a:r>
            <a:r>
              <a:rPr lang="ar-SA" dirty="0">
                <a:latin typeface="Alexandria" charset="0"/>
                <a:cs typeface="Alexandria" charset="0"/>
              </a:rPr>
              <a:t> مثل الوكالات والصحفيين ومواقع التواصل الاجتماعي.</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تُنقح هذه المعلومات </a:t>
            </a:r>
            <a:r>
              <a:rPr lang="ar-SA" dirty="0">
                <a:solidFill>
                  <a:srgbClr val="C00000"/>
                </a:solidFill>
                <a:latin typeface="Alexandria" charset="0"/>
                <a:cs typeface="Alexandria" charset="0"/>
              </a:rPr>
              <a:t>وتُقيّم من قبل فريق التحرير</a:t>
            </a:r>
            <a:r>
              <a:rPr lang="ar-SA" dirty="0">
                <a:latin typeface="Alexandria" charset="0"/>
                <a:cs typeface="Alexandria" charset="0"/>
              </a:rPr>
              <a:t>، لتُعاد صياغتها بما يتوافق مع معايير المصداقية والجاذبية الإعلامية.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بعدها تمر هذه البيانات إلى </a:t>
            </a:r>
            <a:r>
              <a:rPr lang="ar-SA" dirty="0">
                <a:solidFill>
                  <a:srgbClr val="C00000"/>
                </a:solidFill>
                <a:latin typeface="Alexandria" charset="0"/>
                <a:cs typeface="Alexandria" charset="0"/>
              </a:rPr>
              <a:t>أنظمة النشر والتوزيع</a:t>
            </a:r>
            <a:r>
              <a:rPr lang="ar-SA" dirty="0">
                <a:latin typeface="Alexandria" charset="0"/>
                <a:cs typeface="Alexandria" charset="0"/>
              </a:rPr>
              <a:t>، حيث تُجدول أو تُنشر بشكل مباشر وفقًا لخطط التغطية المعتمدة.</a:t>
            </a:r>
          </a:p>
        </p:txBody>
      </p:sp>
      <p:sp>
        <p:nvSpPr>
          <p:cNvPr id="24" name="Rectangle 23">
            <a:extLst>
              <a:ext uri="{FF2B5EF4-FFF2-40B4-BE49-F238E27FC236}">
                <a16:creationId xmlns:a16="http://schemas.microsoft.com/office/drawing/2014/main" id="{5FBFB9DC-A18D-35A8-81F8-80F2814CC17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BBD510A-E36A-A9DB-7F45-45437AF0F0B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D7DB5783-4291-A7A8-D051-E8436CAF71C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تدفق المعلومات داخل غرف الأخبار</a:t>
            </a:r>
          </a:p>
        </p:txBody>
      </p:sp>
      <p:pic>
        <p:nvPicPr>
          <p:cNvPr id="17" name="Graphic 21">
            <a:extLst>
              <a:ext uri="{FF2B5EF4-FFF2-40B4-BE49-F238E27FC236}">
                <a16:creationId xmlns:a16="http://schemas.microsoft.com/office/drawing/2014/main" id="{C9FBE91E-0F82-69D2-59B3-D9901B2251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a:extLst>
              <a:ext uri="{FF2B5EF4-FFF2-40B4-BE49-F238E27FC236}">
                <a16:creationId xmlns:a16="http://schemas.microsoft.com/office/drawing/2014/main" id="{D753D568-7D4C-60B5-9047-DC6B8E658F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170" y="1680859"/>
            <a:ext cx="3714750" cy="2095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6" name="Picture 4" descr="استراتيجية الثقافة الرقمية النقدية Critical Digital Literacy">
            <a:extLst>
              <a:ext uri="{FF2B5EF4-FFF2-40B4-BE49-F238E27FC236}">
                <a16:creationId xmlns:a16="http://schemas.microsoft.com/office/drawing/2014/main" id="{0CA7F8F3-B4E3-D24B-EB19-0FF877AFEE5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8900" y="4256581"/>
            <a:ext cx="3847289" cy="21984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05229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5041E-ECAC-915C-D0B6-1289A05DD9F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66BE9EB-056A-A506-469C-A26DD0EB0EDA}"/>
              </a:ext>
            </a:extLst>
          </p:cNvPr>
          <p:cNvSpPr txBox="1"/>
          <p:nvPr/>
        </p:nvSpPr>
        <p:spPr>
          <a:xfrm>
            <a:off x="596630" y="3803033"/>
            <a:ext cx="10998739" cy="278082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تعتمد غرف الأخبار على أنظمة إدارة المحتوى</a:t>
            </a:r>
            <a:r>
              <a:rPr lang="en-US" dirty="0">
                <a:latin typeface="Alexandria" charset="0"/>
                <a:cs typeface="Alexandria" charset="0"/>
              </a:rPr>
              <a:t> </a:t>
            </a:r>
            <a:r>
              <a:rPr lang="ar-SA" dirty="0">
                <a:latin typeface="Alexandria" charset="0"/>
                <a:cs typeface="Alexandria" charset="0"/>
              </a:rPr>
              <a:t>لتنظيم سير العمل وتسهيل الوصول إلى المواد التحريرية.</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تسمح هذه الأنظمة بإنشاء المحتوى وتعديله ونشره دون الحاجة إلى خبرات تقنية عميقة، ما يجعلها أدوات فعالة للصحفيين والمحررين.</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تتكامل مع خدمات التحليل والتوزيع، مما يجعلها محورًا رئيسيًا في دعم اتخاذ القرار والتحكم بالمخرجات الإعلامية.</a:t>
            </a:r>
          </a:p>
        </p:txBody>
      </p:sp>
      <p:sp>
        <p:nvSpPr>
          <p:cNvPr id="24" name="Rectangle 23">
            <a:extLst>
              <a:ext uri="{FF2B5EF4-FFF2-40B4-BE49-F238E27FC236}">
                <a16:creationId xmlns:a16="http://schemas.microsoft.com/office/drawing/2014/main" id="{76FAD680-8DE4-9953-57CE-A12E7291010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E54F1B-B6A4-4CA1-5198-9D22C5B8847C}"/>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A9A8756F-F3DE-CE71-6289-251E5830E8F6}"/>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أنظمة إدارة المحتوى (</a:t>
            </a:r>
            <a:r>
              <a:rPr lang="en-US" sz="2800" b="1" dirty="0">
                <a:solidFill>
                  <a:schemeClr val="bg1"/>
                </a:solidFill>
                <a:latin typeface="Alexandria" charset="0"/>
                <a:cs typeface="Alexandria" charset="0"/>
              </a:rPr>
              <a:t>CMS</a:t>
            </a:r>
            <a:r>
              <a:rPr lang="ar-SA" sz="28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AC3C5673-EC79-74C7-1BDC-D5D8766618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CONTENT MANAGEMENT SYSTEMS (CMS) | Blueray for Web Solutions">
            <a:extLst>
              <a:ext uri="{FF2B5EF4-FFF2-40B4-BE49-F238E27FC236}">
                <a16:creationId xmlns:a16="http://schemas.microsoft.com/office/drawing/2014/main" id="{AF91BF47-0549-AFB7-6D1B-FB1AF85734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991" y="1712515"/>
            <a:ext cx="2075868" cy="2075868"/>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콘텐츠 관리 시스템(CMS) - 기업에게 제공하는 혜택과 솔루션의 ...">
            <a:extLst>
              <a:ext uri="{FF2B5EF4-FFF2-40B4-BE49-F238E27FC236}">
                <a16:creationId xmlns:a16="http://schemas.microsoft.com/office/drawing/2014/main" id="{7F0BAD74-7F83-0126-E9F6-D4E9200127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19004" y="1727165"/>
            <a:ext cx="2697477" cy="207586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2,400+ Content Management System Stock Photos, Pictures &amp; Royalty ...">
            <a:extLst>
              <a:ext uri="{FF2B5EF4-FFF2-40B4-BE49-F238E27FC236}">
                <a16:creationId xmlns:a16="http://schemas.microsoft.com/office/drawing/2014/main" id="{0B17B1BE-857E-2AFE-B14C-697320280C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35092" y="1678525"/>
            <a:ext cx="3160277" cy="207586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Flat design content management system illustration | เวกเตอร์ฟรี">
            <a:extLst>
              <a:ext uri="{FF2B5EF4-FFF2-40B4-BE49-F238E27FC236}">
                <a16:creationId xmlns:a16="http://schemas.microsoft.com/office/drawing/2014/main" id="{6FB2994E-1C8E-A6FA-6A25-C6FF953D838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9138" r="9347"/>
          <a:stretch>
            <a:fillRect/>
          </a:stretch>
        </p:blipFill>
        <p:spPr bwMode="auto">
          <a:xfrm>
            <a:off x="716950" y="1697865"/>
            <a:ext cx="2576068" cy="2105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866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9ACF7-EE6B-A463-E030-A6D60FB174A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E9D0691-C80F-0D0A-AD71-87F5F264D5F7}"/>
              </a:ext>
            </a:extLst>
          </p:cNvPr>
          <p:cNvSpPr txBox="1"/>
          <p:nvPr/>
        </p:nvSpPr>
        <p:spPr>
          <a:xfrm>
            <a:off x="2957209" y="1836924"/>
            <a:ext cx="8948550"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إلى جانب أنظمة إدارة المحتوى</a:t>
            </a:r>
            <a:r>
              <a:rPr lang="en-US" dirty="0">
                <a:latin typeface="Alexandria" charset="0"/>
                <a:cs typeface="Alexandria" charset="0"/>
              </a:rPr>
              <a:t>، </a:t>
            </a:r>
            <a:r>
              <a:rPr lang="ar-SA" dirty="0">
                <a:latin typeface="Alexandria" charset="0"/>
                <a:cs typeface="Alexandria" charset="0"/>
              </a:rPr>
              <a:t>تستخدم غرف الأخبار </a:t>
            </a:r>
            <a:r>
              <a:rPr lang="ar-SA" dirty="0">
                <a:solidFill>
                  <a:srgbClr val="C00000"/>
                </a:solidFill>
                <a:latin typeface="Alexandria" charset="0"/>
                <a:cs typeface="Alexandria" charset="0"/>
              </a:rPr>
              <a:t>أدوات</a:t>
            </a:r>
            <a:r>
              <a:rPr lang="ar-SA" dirty="0">
                <a:latin typeface="Alexandria" charset="0"/>
                <a:cs typeface="Alexandria" charset="0"/>
              </a:rPr>
              <a:t> </a:t>
            </a:r>
            <a:r>
              <a:rPr lang="ar-SA" dirty="0">
                <a:solidFill>
                  <a:srgbClr val="C00000"/>
                </a:solidFill>
                <a:latin typeface="Alexandria" charset="0"/>
                <a:cs typeface="Alexandria" charset="0"/>
              </a:rPr>
              <a:t>دعم</a:t>
            </a:r>
            <a:r>
              <a:rPr lang="ar-SA" dirty="0">
                <a:latin typeface="Alexandria" charset="0"/>
                <a:cs typeface="Alexandria" charset="0"/>
              </a:rPr>
              <a:t> </a:t>
            </a:r>
            <a:r>
              <a:rPr lang="ar-SA" dirty="0">
                <a:solidFill>
                  <a:srgbClr val="C00000"/>
                </a:solidFill>
                <a:latin typeface="Alexandria" charset="0"/>
                <a:cs typeface="Alexandria" charset="0"/>
              </a:rPr>
              <a:t>أخرى</a:t>
            </a:r>
            <a:r>
              <a:rPr lang="ar-SA" dirty="0">
                <a:latin typeface="Alexandria" charset="0"/>
                <a:cs typeface="Alexandria" charset="0"/>
              </a:rPr>
              <a:t> للتواصل الداخلي، ولتخزين المستندات، وإدارة المهام.</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هذه الأدوات </a:t>
            </a:r>
            <a:r>
              <a:rPr lang="ar-SA" dirty="0">
                <a:solidFill>
                  <a:srgbClr val="C00000"/>
                </a:solidFill>
                <a:latin typeface="Alexandria" charset="0"/>
                <a:cs typeface="Alexandria" charset="0"/>
              </a:rPr>
              <a:t>تُسهم في تسريع التنسيق </a:t>
            </a:r>
            <a:r>
              <a:rPr lang="ar-SA" dirty="0">
                <a:latin typeface="Alexandria" charset="0"/>
                <a:cs typeface="Alexandria" charset="0"/>
              </a:rPr>
              <a:t>بين أعضاء الفريق، وتحسين تدفق المعلومات، وتسهيل متابعة الجداول التحريرية.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يساعد هذا التكامل الرقمي في </a:t>
            </a:r>
            <a:r>
              <a:rPr lang="ar-SA" dirty="0">
                <a:solidFill>
                  <a:srgbClr val="C00000"/>
                </a:solidFill>
                <a:latin typeface="Alexandria" charset="0"/>
                <a:cs typeface="Alexandria" charset="0"/>
              </a:rPr>
              <a:t>خلق بيئة عمل مرنة</a:t>
            </a:r>
            <a:r>
              <a:rPr lang="ar-SA" dirty="0">
                <a:latin typeface="Alexandria" charset="0"/>
                <a:cs typeface="Alexandria" charset="0"/>
              </a:rPr>
              <a:t>، يمكن من خلالها تكييف المحتوى بسرعة لمواكبة التطورات اليومية.</a:t>
            </a:r>
          </a:p>
        </p:txBody>
      </p:sp>
      <p:sp>
        <p:nvSpPr>
          <p:cNvPr id="24" name="Rectangle 23">
            <a:extLst>
              <a:ext uri="{FF2B5EF4-FFF2-40B4-BE49-F238E27FC236}">
                <a16:creationId xmlns:a16="http://schemas.microsoft.com/office/drawing/2014/main" id="{3B382FAB-C2BC-FF97-653A-6D20CEE8CD2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4F0DB91-9907-FAA5-7A05-933B33DD627F}"/>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7A39955D-0330-8A2C-0BC8-E57315FE6299}"/>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أدوات الدعم في غرف الأخبار</a:t>
            </a:r>
          </a:p>
        </p:txBody>
      </p:sp>
      <p:pic>
        <p:nvPicPr>
          <p:cNvPr id="17" name="Graphic 21">
            <a:extLst>
              <a:ext uri="{FF2B5EF4-FFF2-40B4-BE49-F238E27FC236}">
                <a16:creationId xmlns:a16="http://schemas.microsoft.com/office/drawing/2014/main" id="{A300BAE6-49D4-3157-A89D-8FBEB7E43F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Content management system illustration | मुफ्त वेक्टर">
            <a:extLst>
              <a:ext uri="{FF2B5EF4-FFF2-40B4-BE49-F238E27FC236}">
                <a16:creationId xmlns:a16="http://schemas.microsoft.com/office/drawing/2014/main" id="{D1A7081C-7165-358F-631B-4933C2B431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6241" y="1934204"/>
            <a:ext cx="2305141" cy="15355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8" name="Picture 4" descr="Content Management by Media, for Media | Arc XP">
            <a:extLst>
              <a:ext uri="{FF2B5EF4-FFF2-40B4-BE49-F238E27FC236}">
                <a16:creationId xmlns:a16="http://schemas.microsoft.com/office/drawing/2014/main" id="{3C509CD6-E366-3C53-5B3E-746FB8AEC4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028" y="3983469"/>
            <a:ext cx="2543568" cy="16957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9435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AA770F-29DE-00CC-D1A7-2FA67F23767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668646A-5E38-635E-06F0-8CBF3A4178BA}"/>
              </a:ext>
            </a:extLst>
          </p:cNvPr>
          <p:cNvSpPr txBox="1"/>
          <p:nvPr/>
        </p:nvSpPr>
        <p:spPr>
          <a:xfrm>
            <a:off x="5583675" y="1604715"/>
            <a:ext cx="6391071"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يتطلب العمل داخل غرفة الأخبار </a:t>
            </a:r>
            <a:r>
              <a:rPr lang="ar-SA" dirty="0">
                <a:solidFill>
                  <a:srgbClr val="C00000"/>
                </a:solidFill>
                <a:latin typeface="Alexandria" charset="0"/>
                <a:cs typeface="Alexandria" charset="0"/>
              </a:rPr>
              <a:t>تنسيقًا</a:t>
            </a:r>
            <a:r>
              <a:rPr lang="ar-SA" dirty="0">
                <a:latin typeface="Alexandria" charset="0"/>
                <a:cs typeface="Alexandria" charset="0"/>
              </a:rPr>
              <a:t> </a:t>
            </a:r>
            <a:r>
              <a:rPr lang="ar-SA" dirty="0">
                <a:solidFill>
                  <a:srgbClr val="C00000"/>
                </a:solidFill>
                <a:latin typeface="Alexandria" charset="0"/>
                <a:cs typeface="Alexandria" charset="0"/>
              </a:rPr>
              <a:t>دقيقًا</a:t>
            </a:r>
            <a:r>
              <a:rPr lang="ar-SA" dirty="0">
                <a:latin typeface="Alexandria" charset="0"/>
                <a:cs typeface="Alexandria" charset="0"/>
              </a:rPr>
              <a:t> بين المحررين، والمصممين، والمبرمجين، ومسؤولي النشر والتوزيع.</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يُدار هذا التنسيق من خلال </a:t>
            </a:r>
            <a:r>
              <a:rPr lang="ar-SA" dirty="0">
                <a:solidFill>
                  <a:srgbClr val="C00000"/>
                </a:solidFill>
                <a:latin typeface="Alexandria" charset="0"/>
                <a:cs typeface="Alexandria" charset="0"/>
              </a:rPr>
              <a:t>جداول</a:t>
            </a:r>
            <a:r>
              <a:rPr lang="ar-SA" dirty="0">
                <a:latin typeface="Alexandria" charset="0"/>
                <a:cs typeface="Alexandria" charset="0"/>
              </a:rPr>
              <a:t> </a:t>
            </a:r>
            <a:r>
              <a:rPr lang="ar-SA" dirty="0">
                <a:solidFill>
                  <a:srgbClr val="C00000"/>
                </a:solidFill>
                <a:latin typeface="Alexandria" charset="0"/>
                <a:cs typeface="Alexandria" charset="0"/>
              </a:rPr>
              <a:t>تحريرية</a:t>
            </a:r>
            <a:r>
              <a:rPr lang="ar-SA" dirty="0">
                <a:latin typeface="Alexandria" charset="0"/>
                <a:cs typeface="Alexandria" charset="0"/>
              </a:rPr>
              <a:t> رقمية مشتركة، تضمن </a:t>
            </a:r>
            <a:r>
              <a:rPr lang="ar-SA" dirty="0">
                <a:solidFill>
                  <a:srgbClr val="C00000"/>
                </a:solidFill>
                <a:latin typeface="Alexandria" charset="0"/>
                <a:cs typeface="Alexandria" charset="0"/>
              </a:rPr>
              <a:t>وضوح</a:t>
            </a:r>
            <a:r>
              <a:rPr lang="ar-SA" dirty="0">
                <a:latin typeface="Alexandria" charset="0"/>
                <a:cs typeface="Alexandria" charset="0"/>
              </a:rPr>
              <a:t> </a:t>
            </a:r>
            <a:r>
              <a:rPr lang="ar-SA" dirty="0">
                <a:solidFill>
                  <a:srgbClr val="C00000"/>
                </a:solidFill>
                <a:latin typeface="Alexandria" charset="0"/>
                <a:cs typeface="Alexandria" charset="0"/>
              </a:rPr>
              <a:t>المهام</a:t>
            </a:r>
            <a:r>
              <a:rPr lang="ar-SA" dirty="0">
                <a:latin typeface="Alexandria" charset="0"/>
                <a:cs typeface="Alexandria" charset="0"/>
              </a:rPr>
              <a:t> </a:t>
            </a:r>
            <a:r>
              <a:rPr lang="ar-SA" dirty="0">
                <a:solidFill>
                  <a:srgbClr val="C00000"/>
                </a:solidFill>
                <a:latin typeface="Alexandria" charset="0"/>
                <a:cs typeface="Alexandria" charset="0"/>
              </a:rPr>
              <a:t>وتوزيعها</a:t>
            </a:r>
            <a:r>
              <a:rPr lang="ar-SA" dirty="0">
                <a:latin typeface="Alexandria" charset="0"/>
                <a:cs typeface="Alexandria" charset="0"/>
              </a:rPr>
              <a:t> بشكل متوازن.</a:t>
            </a:r>
          </a:p>
          <a:p>
            <a:pPr algn="just" rtl="1">
              <a:lnSpc>
                <a:spcPct val="200000"/>
              </a:lnSpc>
            </a:pPr>
            <a:endParaRPr lang="ar-SA" sz="10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تُخصص غرف التحكم </a:t>
            </a:r>
            <a:r>
              <a:rPr lang="ar-SA" dirty="0">
                <a:solidFill>
                  <a:srgbClr val="C00000"/>
                </a:solidFill>
                <a:latin typeface="Alexandria" charset="0"/>
                <a:cs typeface="Alexandria" charset="0"/>
              </a:rPr>
              <a:t>لمراقبة</a:t>
            </a:r>
            <a:r>
              <a:rPr lang="ar-SA" dirty="0">
                <a:latin typeface="Alexandria" charset="0"/>
                <a:cs typeface="Alexandria" charset="0"/>
              </a:rPr>
              <a:t> </a:t>
            </a:r>
            <a:r>
              <a:rPr lang="ar-SA" dirty="0">
                <a:solidFill>
                  <a:srgbClr val="C00000"/>
                </a:solidFill>
                <a:latin typeface="Alexandria" charset="0"/>
                <a:cs typeface="Alexandria" charset="0"/>
              </a:rPr>
              <a:t>العمليات</a:t>
            </a:r>
            <a:r>
              <a:rPr lang="ar-SA" dirty="0">
                <a:latin typeface="Alexandria" charset="0"/>
                <a:cs typeface="Alexandria" charset="0"/>
              </a:rPr>
              <a:t> وتحديثها حسب الضرورة، مما يرفع من </a:t>
            </a:r>
            <a:r>
              <a:rPr lang="ar-SA" dirty="0">
                <a:solidFill>
                  <a:srgbClr val="C00000"/>
                </a:solidFill>
                <a:latin typeface="Alexandria" charset="0"/>
                <a:cs typeface="Alexandria" charset="0"/>
              </a:rPr>
              <a:t>كفاءة</a:t>
            </a:r>
            <a:r>
              <a:rPr lang="ar-SA" dirty="0">
                <a:latin typeface="Alexandria" charset="0"/>
                <a:cs typeface="Alexandria" charset="0"/>
              </a:rPr>
              <a:t> </a:t>
            </a:r>
            <a:r>
              <a:rPr lang="ar-SA" dirty="0">
                <a:solidFill>
                  <a:srgbClr val="C00000"/>
                </a:solidFill>
                <a:latin typeface="Alexandria" charset="0"/>
                <a:cs typeface="Alexandria" charset="0"/>
              </a:rPr>
              <a:t>العمل</a:t>
            </a:r>
            <a:r>
              <a:rPr lang="ar-SA" dirty="0">
                <a:latin typeface="Alexandria" charset="0"/>
                <a:cs typeface="Alexandria" charset="0"/>
              </a:rPr>
              <a:t> </a:t>
            </a:r>
            <a:r>
              <a:rPr lang="ar-SA" dirty="0">
                <a:solidFill>
                  <a:srgbClr val="C00000"/>
                </a:solidFill>
                <a:latin typeface="Alexandria" charset="0"/>
                <a:cs typeface="Alexandria" charset="0"/>
              </a:rPr>
              <a:t>الجماعي</a:t>
            </a:r>
            <a:r>
              <a:rPr lang="ar-SA" dirty="0">
                <a:latin typeface="Alexandria" charset="0"/>
                <a:cs typeface="Alexandria" charset="0"/>
              </a:rPr>
              <a:t> ومرونته في بيئة ضاغطة.</a:t>
            </a:r>
          </a:p>
        </p:txBody>
      </p:sp>
      <p:sp>
        <p:nvSpPr>
          <p:cNvPr id="24" name="Rectangle 23">
            <a:extLst>
              <a:ext uri="{FF2B5EF4-FFF2-40B4-BE49-F238E27FC236}">
                <a16:creationId xmlns:a16="http://schemas.microsoft.com/office/drawing/2014/main" id="{216BECB1-DF47-20D8-86B4-D95A9B194C2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C4C5EFE-AF76-E755-624D-134693D742A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5C2F2A36-80DE-0EBD-08DA-C3786656A3C7}"/>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التنسيق بين الفرق داخل الغرفة</a:t>
            </a:r>
          </a:p>
        </p:txBody>
      </p:sp>
      <p:pic>
        <p:nvPicPr>
          <p:cNvPr id="17" name="Graphic 21">
            <a:extLst>
              <a:ext uri="{FF2B5EF4-FFF2-40B4-BE49-F238E27FC236}">
                <a16:creationId xmlns:a16="http://schemas.microsoft.com/office/drawing/2014/main" id="{E8C53F70-FE41-F3BE-250A-C6A3A4F3AF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50" name="Picture 6" descr="Flat cms concept illustration | Free Vector">
            <a:extLst>
              <a:ext uri="{FF2B5EF4-FFF2-40B4-BE49-F238E27FC236}">
                <a16:creationId xmlns:a16="http://schemas.microsoft.com/office/drawing/2014/main" id="{3F7F7CCB-FA92-264D-037F-A73418297F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986" y="2188379"/>
            <a:ext cx="4486214" cy="3447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11148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B5547-353B-9130-6E69-F0A08AD0D79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A0DF58E-1949-7D7B-39DF-D113C0B325B8}"/>
              </a:ext>
            </a:extLst>
          </p:cNvPr>
          <p:cNvSpPr txBox="1"/>
          <p:nvPr/>
        </p:nvSpPr>
        <p:spPr>
          <a:xfrm>
            <a:off x="5447489" y="1624171"/>
            <a:ext cx="6527257"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يتطلب النشر عبر المنصات المتعددة </a:t>
            </a:r>
            <a:r>
              <a:rPr lang="ar-SA" dirty="0">
                <a:solidFill>
                  <a:srgbClr val="C00000"/>
                </a:solidFill>
                <a:latin typeface="Alexandria" charset="0"/>
                <a:cs typeface="Alexandria" charset="0"/>
              </a:rPr>
              <a:t>إعداد المحتوى بأشكال مختلفة تلائم خصوصية كل منصة</a:t>
            </a:r>
            <a:r>
              <a:rPr lang="ar-SA" dirty="0">
                <a:latin typeface="Alexandria" charset="0"/>
                <a:cs typeface="Alexandria" charset="0"/>
              </a:rPr>
              <a:t>، من المواقع إلى الشبكات الاجتماعية.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تُعدّل </a:t>
            </a:r>
            <a:r>
              <a:rPr lang="ar-SA" dirty="0">
                <a:solidFill>
                  <a:srgbClr val="C00000"/>
                </a:solidFill>
                <a:latin typeface="Alexandria" charset="0"/>
                <a:cs typeface="Alexandria" charset="0"/>
              </a:rPr>
              <a:t>الصياغات والعناوين والأحجام البصرية</a:t>
            </a:r>
            <a:r>
              <a:rPr lang="ar-SA" dirty="0">
                <a:latin typeface="Alexandria" charset="0"/>
                <a:cs typeface="Alexandria" charset="0"/>
              </a:rPr>
              <a:t> حسب الجمهور المستهدف، مع مراعاة محركات البحث وسرعة التحميل.</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تتكامل أنظمة </a:t>
            </a:r>
            <a:r>
              <a:rPr lang="en-US" dirty="0">
                <a:latin typeface="Alexandria" charset="0"/>
                <a:cs typeface="Alexandria" charset="0"/>
              </a:rPr>
              <a:t>CMS</a:t>
            </a:r>
            <a:r>
              <a:rPr lang="ar-SA" dirty="0">
                <a:latin typeface="Alexandria" charset="0"/>
                <a:cs typeface="Alexandria" charset="0"/>
              </a:rPr>
              <a:t> مع </a:t>
            </a:r>
            <a:r>
              <a:rPr lang="ar-SA" dirty="0">
                <a:solidFill>
                  <a:srgbClr val="C00000"/>
                </a:solidFill>
                <a:latin typeface="Alexandria" charset="0"/>
                <a:cs typeface="Alexandria" charset="0"/>
              </a:rPr>
              <a:t>أدوات توزيع تلقائي </a:t>
            </a:r>
            <a:r>
              <a:rPr lang="ar-SA" dirty="0">
                <a:latin typeface="Alexandria" charset="0"/>
                <a:cs typeface="Alexandria" charset="0"/>
              </a:rPr>
              <a:t>تسهل هذا التكييف، وتضمن اتساق الرسالة الإعلامية عبر كافة الوسائط.</a:t>
            </a:r>
          </a:p>
        </p:txBody>
      </p:sp>
      <p:sp>
        <p:nvSpPr>
          <p:cNvPr id="24" name="Rectangle 23">
            <a:extLst>
              <a:ext uri="{FF2B5EF4-FFF2-40B4-BE49-F238E27FC236}">
                <a16:creationId xmlns:a16="http://schemas.microsoft.com/office/drawing/2014/main" id="{566E4357-C879-C9A3-090F-738409BD7D9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8A682B9-9A5B-9682-BEFC-C367CD40B1F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F0CB380A-2180-2FA7-CD66-1E95560478A3}"/>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تدفق النشر عبر المنصات المتعددة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E532F997-E404-9B91-4760-6A53B48629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0" name="Picture 2" descr="Flat design cms illustration | Free Vector">
            <a:extLst>
              <a:ext uri="{FF2B5EF4-FFF2-40B4-BE49-F238E27FC236}">
                <a16:creationId xmlns:a16="http://schemas.microsoft.com/office/drawing/2014/main" id="{11AD0724-AC51-97F4-BF78-67F76647D5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10" r="6138"/>
          <a:stretch>
            <a:fillRect/>
          </a:stretch>
        </p:blipFill>
        <p:spPr bwMode="auto">
          <a:xfrm>
            <a:off x="398833" y="2013626"/>
            <a:ext cx="4805464" cy="36313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9540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4F44B7-BA70-E5DA-AE76-BF6EA334024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947028D-BA09-C32D-60F6-0A13C7CEA915}"/>
              </a:ext>
            </a:extLst>
          </p:cNvPr>
          <p:cNvSpPr txBox="1"/>
          <p:nvPr/>
        </p:nvSpPr>
        <p:spPr>
          <a:xfrm>
            <a:off x="4893014" y="1818721"/>
            <a:ext cx="6926090"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من أبرز ميزات غرف الأخبار الرقمية </a:t>
            </a:r>
            <a:r>
              <a:rPr lang="ar-SA" dirty="0">
                <a:solidFill>
                  <a:srgbClr val="C00000"/>
                </a:solidFill>
                <a:latin typeface="Alexandria" charset="0"/>
                <a:cs typeface="Alexandria" charset="0"/>
              </a:rPr>
              <a:t>قدرتها على تحديث المحتوى</a:t>
            </a:r>
            <a:r>
              <a:rPr lang="ar-SA" dirty="0">
                <a:latin typeface="Alexandria" charset="0"/>
                <a:cs typeface="Alexandria" charset="0"/>
              </a:rPr>
              <a:t> </a:t>
            </a:r>
            <a:r>
              <a:rPr lang="ar-SA" dirty="0">
                <a:solidFill>
                  <a:srgbClr val="C00000"/>
                </a:solidFill>
                <a:latin typeface="Alexandria" charset="0"/>
                <a:cs typeface="Alexandria" charset="0"/>
              </a:rPr>
              <a:t>باستمرار</a:t>
            </a:r>
            <a:r>
              <a:rPr lang="ar-SA" dirty="0">
                <a:latin typeface="Alexandria" charset="0"/>
                <a:cs typeface="Alexandria" charset="0"/>
              </a:rPr>
              <a:t> بحسب </a:t>
            </a:r>
            <a:r>
              <a:rPr lang="ar-SA" dirty="0">
                <a:solidFill>
                  <a:srgbClr val="C00000"/>
                </a:solidFill>
                <a:latin typeface="Alexandria" charset="0"/>
                <a:cs typeface="Alexandria" charset="0"/>
              </a:rPr>
              <a:t>المستجدات</a:t>
            </a:r>
            <a:r>
              <a:rPr lang="ar-SA" dirty="0">
                <a:latin typeface="Alexandria" charset="0"/>
                <a:cs typeface="Alexandria" charset="0"/>
              </a:rPr>
              <a:t>، مما يضمن دقة المعلومات.</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a:t>
            </a:r>
            <a:r>
              <a:rPr lang="ar-SA" dirty="0">
                <a:solidFill>
                  <a:srgbClr val="C00000"/>
                </a:solidFill>
                <a:latin typeface="Alexandria" charset="0"/>
                <a:cs typeface="Alexandria" charset="0"/>
              </a:rPr>
              <a:t>تعديل أي خبر أو إضافة عناصر جديدة</a:t>
            </a:r>
            <a:r>
              <a:rPr lang="ar-SA" dirty="0">
                <a:latin typeface="Alexandria" charset="0"/>
                <a:cs typeface="Alexandria" charset="0"/>
              </a:rPr>
              <a:t> له دون الحاجة لإعادة نشر الصفحة كاملة، بفضل البنية الديناميكية للنظام.</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تُوفر أنظمة التحرير </a:t>
            </a:r>
            <a:r>
              <a:rPr lang="ar-SA" dirty="0">
                <a:solidFill>
                  <a:srgbClr val="C00000"/>
                </a:solidFill>
                <a:latin typeface="Alexandria" charset="0"/>
                <a:cs typeface="Alexandria" charset="0"/>
              </a:rPr>
              <a:t>صلاحيات تتيح التحكم في النسخ والمحتوى المنشور</a:t>
            </a:r>
            <a:r>
              <a:rPr lang="ar-SA" dirty="0">
                <a:latin typeface="Alexandria" charset="0"/>
                <a:cs typeface="Alexandria" charset="0"/>
              </a:rPr>
              <a:t>، مما يُسهم في ضمان الجودة وعدم التسبب بتضليل الجمهور.</a:t>
            </a:r>
          </a:p>
        </p:txBody>
      </p:sp>
      <p:sp>
        <p:nvSpPr>
          <p:cNvPr id="24" name="Rectangle 23">
            <a:extLst>
              <a:ext uri="{FF2B5EF4-FFF2-40B4-BE49-F238E27FC236}">
                <a16:creationId xmlns:a16="http://schemas.microsoft.com/office/drawing/2014/main" id="{D7E468CB-310B-4C4F-CF07-7CDE1F0E7B3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8954FBA-0800-5BBB-2AB5-C90A827B4C0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CE32F614-263B-50E0-9927-F8FF6455697B}"/>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المرونة في تحديث المحتوى</a:t>
            </a:r>
          </a:p>
        </p:txBody>
      </p:sp>
      <p:pic>
        <p:nvPicPr>
          <p:cNvPr id="17" name="Graphic 21">
            <a:extLst>
              <a:ext uri="{FF2B5EF4-FFF2-40B4-BE49-F238E27FC236}">
                <a16:creationId xmlns:a16="http://schemas.microsoft.com/office/drawing/2014/main" id="{0827C836-01C1-14D9-BA8C-944CB6C056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218" name="Picture 2" descr="Flat cms concept illustration | Free Vector">
            <a:extLst>
              <a:ext uri="{FF2B5EF4-FFF2-40B4-BE49-F238E27FC236}">
                <a16:creationId xmlns:a16="http://schemas.microsoft.com/office/drawing/2014/main" id="{6D0F6CE8-9E5F-814D-A520-11B7FD0831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238" y="1853178"/>
            <a:ext cx="4346440" cy="43464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84360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5D331-BDB4-0C3F-255E-E77E35038CA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BD01D39-7BE6-F3DA-12AC-F201E9CDBB55}"/>
              </a:ext>
            </a:extLst>
          </p:cNvPr>
          <p:cNvSpPr txBox="1"/>
          <p:nvPr/>
        </p:nvSpPr>
        <p:spPr>
          <a:xfrm>
            <a:off x="5262664" y="1665179"/>
            <a:ext cx="6643989"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في غرف الأخبار الرقمية، يُعد التحقق من المعلومات مسألة محورية لضمان </a:t>
            </a:r>
            <a:r>
              <a:rPr lang="ar-SA" dirty="0">
                <a:solidFill>
                  <a:srgbClr val="C00000"/>
                </a:solidFill>
                <a:latin typeface="Alexandria" charset="0"/>
                <a:cs typeface="Alexandria" charset="0"/>
              </a:rPr>
              <a:t>المصداقية والامتثال للمعايير الصحفية</a:t>
            </a:r>
            <a:r>
              <a:rPr lang="ar-SA" dirty="0">
                <a:latin typeface="Alexandria" charset="0"/>
                <a:cs typeface="Alexandria" charset="0"/>
              </a:rPr>
              <a:t>.</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تستخدم المؤسسات </a:t>
            </a:r>
            <a:r>
              <a:rPr lang="ar-SA" dirty="0">
                <a:solidFill>
                  <a:srgbClr val="C00000"/>
                </a:solidFill>
                <a:latin typeface="Alexandria" charset="0"/>
                <a:cs typeface="Alexandria" charset="0"/>
              </a:rPr>
              <a:t>أدوات تحقق رقمية </a:t>
            </a:r>
            <a:r>
              <a:rPr lang="ar-SA" dirty="0">
                <a:latin typeface="Alexandria" charset="0"/>
                <a:cs typeface="Alexandria" charset="0"/>
              </a:rPr>
              <a:t>مثل </a:t>
            </a:r>
            <a:r>
              <a:rPr lang="en-US" dirty="0">
                <a:latin typeface="Alexandria" charset="0"/>
                <a:cs typeface="Alexandria" charset="0"/>
              </a:rPr>
              <a:t>Google Fact Check</a:t>
            </a:r>
            <a:r>
              <a:rPr lang="ar-SA" dirty="0">
                <a:latin typeface="Alexandria" charset="0"/>
                <a:cs typeface="Alexandria" charset="0"/>
              </a:rPr>
              <a:t> </a:t>
            </a:r>
            <a:r>
              <a:rPr lang="en-US" dirty="0">
                <a:latin typeface="Alexandria" charset="0"/>
                <a:cs typeface="Alexandria" charset="0"/>
              </a:rPr>
              <a:t> </a:t>
            </a:r>
            <a:r>
              <a:rPr lang="ar-SA" dirty="0">
                <a:latin typeface="Alexandria" charset="0"/>
                <a:cs typeface="Alexandria" charset="0"/>
              </a:rPr>
              <a:t>لمتابعة </a:t>
            </a:r>
            <a:r>
              <a:rPr lang="ar-SA" dirty="0">
                <a:solidFill>
                  <a:srgbClr val="C00000"/>
                </a:solidFill>
                <a:latin typeface="Alexandria" charset="0"/>
                <a:cs typeface="Alexandria" charset="0"/>
              </a:rPr>
              <a:t>صحة الصور والمصادر</a:t>
            </a:r>
            <a:r>
              <a:rPr lang="ar-SA" dirty="0">
                <a:latin typeface="Alexandria" charset="0"/>
                <a:cs typeface="Alexandria" charset="0"/>
              </a:rPr>
              <a:t>.</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التحقق لا يقتصر على المعلومات بل </a:t>
            </a:r>
            <a:r>
              <a:rPr lang="ar-SA" dirty="0">
                <a:solidFill>
                  <a:srgbClr val="C00000"/>
                </a:solidFill>
                <a:latin typeface="Alexandria" charset="0"/>
                <a:cs typeface="Alexandria" charset="0"/>
              </a:rPr>
              <a:t>يشمل</a:t>
            </a:r>
            <a:r>
              <a:rPr lang="ar-SA" dirty="0">
                <a:latin typeface="Alexandria" charset="0"/>
                <a:cs typeface="Alexandria" charset="0"/>
              </a:rPr>
              <a:t> </a:t>
            </a:r>
            <a:r>
              <a:rPr lang="ar-SA" dirty="0">
                <a:solidFill>
                  <a:srgbClr val="C00000"/>
                </a:solidFill>
                <a:latin typeface="Alexandria" charset="0"/>
                <a:cs typeface="Alexandria" charset="0"/>
              </a:rPr>
              <a:t>أيضًا</a:t>
            </a:r>
            <a:r>
              <a:rPr lang="ar-SA" dirty="0">
                <a:latin typeface="Alexandria" charset="0"/>
                <a:cs typeface="Alexandria" charset="0"/>
              </a:rPr>
              <a:t> </a:t>
            </a:r>
            <a:r>
              <a:rPr lang="ar-SA" dirty="0">
                <a:solidFill>
                  <a:srgbClr val="C00000"/>
                </a:solidFill>
                <a:latin typeface="Alexandria" charset="0"/>
                <a:cs typeface="Alexandria" charset="0"/>
              </a:rPr>
              <a:t>مقاطع الفيديو والمنشورات المتداولة</a:t>
            </a:r>
            <a:r>
              <a:rPr lang="ar-SA" dirty="0">
                <a:latin typeface="Alexandria" charset="0"/>
                <a:cs typeface="Alexandria" charset="0"/>
              </a:rPr>
              <a:t>، مما يقلل من مخاطر نشر الأخبار الكاذبة ويعزز ثقة الجمهور.</a:t>
            </a:r>
          </a:p>
        </p:txBody>
      </p:sp>
      <p:sp>
        <p:nvSpPr>
          <p:cNvPr id="24" name="Rectangle 23">
            <a:extLst>
              <a:ext uri="{FF2B5EF4-FFF2-40B4-BE49-F238E27FC236}">
                <a16:creationId xmlns:a16="http://schemas.microsoft.com/office/drawing/2014/main" id="{4384BC87-958C-3B32-353F-6E577981CF7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B78C615-FE64-364D-805B-A0C1DE0A0D2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8299CB91-0018-F652-2F4E-D839D2707D44}"/>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التحقق من المعلومات والأخبار الزائفة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214E2A4-0001-0986-C295-06BAEF9101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Flat design cms concept illustrated | Free Vector">
            <a:extLst>
              <a:ext uri="{FF2B5EF4-FFF2-40B4-BE49-F238E27FC236}">
                <a16:creationId xmlns:a16="http://schemas.microsoft.com/office/drawing/2014/main" id="{3B76CD76-2C0C-F293-5C16-7952F3F55A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332" r="5244"/>
          <a:stretch>
            <a:fillRect/>
          </a:stretch>
        </p:blipFill>
        <p:spPr bwMode="auto">
          <a:xfrm>
            <a:off x="113493" y="1988712"/>
            <a:ext cx="5002527" cy="37686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76DC517B-1901-A779-DC49-44083B8D4C56}"/>
              </a:ext>
            </a:extLst>
          </p:cNvPr>
          <p:cNvSpPr txBox="1"/>
          <p:nvPr/>
        </p:nvSpPr>
        <p:spPr>
          <a:xfrm>
            <a:off x="-555595" y="5757336"/>
            <a:ext cx="6104106" cy="584775"/>
          </a:xfrm>
          <a:prstGeom prst="rect">
            <a:avLst/>
          </a:prstGeom>
          <a:noFill/>
        </p:spPr>
        <p:txBody>
          <a:bodyPr wrap="square">
            <a:spAutoFit/>
          </a:bodyPr>
          <a:lstStyle/>
          <a:p>
            <a:pPr algn="ctr"/>
            <a:r>
              <a:rPr lang="ar-SA" sz="1600" dirty="0">
                <a:latin typeface="Alexandria" pitchFamily="2" charset="-78"/>
                <a:cs typeface="Alexandria" pitchFamily="2" charset="-78"/>
              </a:rPr>
              <a:t>رابط الأداة</a:t>
            </a:r>
          </a:p>
          <a:p>
            <a:pPr algn="ctr"/>
            <a:r>
              <a:rPr lang="en-US" sz="1600" dirty="0">
                <a:latin typeface="Alexandria" pitchFamily="2" charset="-78"/>
                <a:cs typeface="Alexandria" pitchFamily="2" charset="-78"/>
              </a:rPr>
              <a:t>https://toolbox.google.com/factcheck</a:t>
            </a: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2240864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AAE10-F3E1-62D2-99B3-09A3D59364F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63828C0-67C5-634A-F51E-ED7EE8E5787F}"/>
              </a:ext>
            </a:extLst>
          </p:cNvPr>
          <p:cNvSpPr txBox="1"/>
          <p:nvPr/>
        </p:nvSpPr>
        <p:spPr>
          <a:xfrm>
            <a:off x="4776280" y="1756799"/>
            <a:ext cx="6974729"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تواجه غرف </a:t>
            </a:r>
            <a:r>
              <a:rPr lang="ar-SA" dirty="0">
                <a:solidFill>
                  <a:srgbClr val="C00000"/>
                </a:solidFill>
                <a:latin typeface="Alexandria" charset="0"/>
                <a:cs typeface="Alexandria" charset="0"/>
              </a:rPr>
              <a:t>الأخبار</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a:t>
            </a:r>
            <a:r>
              <a:rPr lang="ar-SA" dirty="0">
                <a:solidFill>
                  <a:srgbClr val="C00000"/>
                </a:solidFill>
                <a:latin typeface="Alexandria" charset="0"/>
                <a:cs typeface="Alexandria" charset="0"/>
              </a:rPr>
              <a:t>تحديًا</a:t>
            </a:r>
            <a:r>
              <a:rPr lang="ar-SA" dirty="0">
                <a:latin typeface="Alexandria" charset="0"/>
                <a:cs typeface="Alexandria" charset="0"/>
              </a:rPr>
              <a:t> بين </a:t>
            </a:r>
            <a:r>
              <a:rPr lang="ar-SA" dirty="0">
                <a:solidFill>
                  <a:srgbClr val="C00000"/>
                </a:solidFill>
                <a:latin typeface="Alexandria" charset="0"/>
                <a:cs typeface="Alexandria" charset="0"/>
              </a:rPr>
              <a:t>سرعة</a:t>
            </a:r>
            <a:r>
              <a:rPr lang="ar-SA" dirty="0">
                <a:latin typeface="Alexandria" charset="0"/>
                <a:cs typeface="Alexandria" charset="0"/>
              </a:rPr>
              <a:t> النشر </a:t>
            </a:r>
            <a:r>
              <a:rPr lang="ar-SA" dirty="0">
                <a:solidFill>
                  <a:srgbClr val="C00000"/>
                </a:solidFill>
                <a:latin typeface="Alexandria" charset="0"/>
                <a:cs typeface="Alexandria" charset="0"/>
              </a:rPr>
              <a:t>ودقة</a:t>
            </a:r>
            <a:r>
              <a:rPr lang="ar-SA" dirty="0">
                <a:latin typeface="Alexandria" charset="0"/>
                <a:cs typeface="Alexandria" charset="0"/>
              </a:rPr>
              <a:t> المعلومات، خاصة في الأخبار العاجلة.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تُنظم المؤسسات المحترفة </a:t>
            </a:r>
            <a:r>
              <a:rPr lang="ar-SA" dirty="0">
                <a:solidFill>
                  <a:srgbClr val="C00000"/>
                </a:solidFill>
                <a:latin typeface="Alexandria" charset="0"/>
                <a:cs typeface="Alexandria" charset="0"/>
              </a:rPr>
              <a:t>سياسات</a:t>
            </a:r>
            <a:r>
              <a:rPr lang="ar-SA" dirty="0">
                <a:latin typeface="Alexandria" charset="0"/>
                <a:cs typeface="Alexandria" charset="0"/>
              </a:rPr>
              <a:t> </a:t>
            </a:r>
            <a:r>
              <a:rPr lang="ar-SA" dirty="0">
                <a:solidFill>
                  <a:srgbClr val="C00000"/>
                </a:solidFill>
                <a:latin typeface="Alexandria" charset="0"/>
                <a:cs typeface="Alexandria" charset="0"/>
              </a:rPr>
              <a:t>تحريرية</a:t>
            </a:r>
            <a:r>
              <a:rPr lang="ar-SA" dirty="0">
                <a:latin typeface="Alexandria" charset="0"/>
                <a:cs typeface="Alexandria" charset="0"/>
              </a:rPr>
              <a:t> توازن بين المصداقية والسرعة، من خلال </a:t>
            </a:r>
            <a:r>
              <a:rPr lang="ar-SA" dirty="0">
                <a:solidFill>
                  <a:srgbClr val="C00000"/>
                </a:solidFill>
                <a:latin typeface="Alexandria" charset="0"/>
                <a:cs typeface="Alexandria" charset="0"/>
              </a:rPr>
              <a:t>طبقات تحريرية متعددة</a:t>
            </a:r>
            <a:r>
              <a:rPr lang="ar-SA" dirty="0">
                <a:latin typeface="Alexandria" charset="0"/>
                <a:cs typeface="Alexandria" charset="0"/>
              </a:rPr>
              <a:t>.</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يُستخدم </a:t>
            </a:r>
            <a:r>
              <a:rPr lang="ar-SA" dirty="0">
                <a:solidFill>
                  <a:srgbClr val="C00000"/>
                </a:solidFill>
                <a:latin typeface="Alexandria" charset="0"/>
                <a:cs typeface="Alexandria" charset="0"/>
              </a:rPr>
              <a:t>التنبيه</a:t>
            </a:r>
            <a:r>
              <a:rPr lang="ar-SA" dirty="0">
                <a:latin typeface="Alexandria" charset="0"/>
                <a:cs typeface="Alexandria" charset="0"/>
              </a:rPr>
              <a:t> </a:t>
            </a:r>
            <a:r>
              <a:rPr lang="ar-SA" dirty="0">
                <a:solidFill>
                  <a:srgbClr val="C00000"/>
                </a:solidFill>
                <a:latin typeface="Alexandria" charset="0"/>
                <a:cs typeface="Alexandria" charset="0"/>
              </a:rPr>
              <a:t>بالتحديث</a:t>
            </a:r>
            <a:r>
              <a:rPr lang="en-US" dirty="0">
                <a:latin typeface="Alexandria" charset="0"/>
                <a:cs typeface="Alexandria" charset="0"/>
              </a:rPr>
              <a:t> Update Notice </a:t>
            </a:r>
            <a:r>
              <a:rPr lang="ar-SA" dirty="0">
                <a:latin typeface="Alexandria" charset="0"/>
                <a:cs typeface="Alexandria" charset="0"/>
              </a:rPr>
              <a:t>لتوضيح أن المحتوى </a:t>
            </a:r>
            <a:r>
              <a:rPr lang="ar-SA" dirty="0">
                <a:solidFill>
                  <a:srgbClr val="C00000"/>
                </a:solidFill>
                <a:latin typeface="Alexandria" charset="0"/>
                <a:cs typeface="Alexandria" charset="0"/>
              </a:rPr>
              <a:t>قابل للتعديل</a:t>
            </a:r>
            <a:r>
              <a:rPr lang="ar-SA" dirty="0">
                <a:latin typeface="Alexandria" charset="0"/>
                <a:cs typeface="Alexandria" charset="0"/>
              </a:rPr>
              <a:t>، مما يحافظ على الشفافية والمهنية.</a:t>
            </a:r>
          </a:p>
        </p:txBody>
      </p:sp>
      <p:sp>
        <p:nvSpPr>
          <p:cNvPr id="24" name="Rectangle 23">
            <a:extLst>
              <a:ext uri="{FF2B5EF4-FFF2-40B4-BE49-F238E27FC236}">
                <a16:creationId xmlns:a16="http://schemas.microsoft.com/office/drawing/2014/main" id="{0BC7C978-AFCF-3769-3280-CB5F86CCED5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7901F7D-67E1-8D26-4466-FF2698BCFE2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A50CCAD9-519A-DDC5-98B2-AF4CFEF8C761}"/>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سرعة النشر مقابل الدقة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E620E3F-3D6F-DC75-CC2D-2D267D267E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1266" name="Picture 2" descr="Flat design illustration of content management system | Free Vector">
            <a:extLst>
              <a:ext uri="{FF2B5EF4-FFF2-40B4-BE49-F238E27FC236}">
                <a16:creationId xmlns:a16="http://schemas.microsoft.com/office/drawing/2014/main" id="{4C8C2F1E-B254-B1DC-8B39-340EBE8D71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254" y="1899613"/>
            <a:ext cx="4105072" cy="41050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883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3F0CB-ED5D-086F-868F-4F1C04121E9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AA8ED13-CF50-853E-29EA-158EDF84EF5D}"/>
              </a:ext>
            </a:extLst>
          </p:cNvPr>
          <p:cNvSpPr txBox="1"/>
          <p:nvPr/>
        </p:nvSpPr>
        <p:spPr>
          <a:xfrm>
            <a:off x="4941650" y="1974364"/>
            <a:ext cx="6614806"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تعتمد غرف الأخبار على </a:t>
            </a:r>
            <a:r>
              <a:rPr lang="ar-SA" dirty="0">
                <a:solidFill>
                  <a:srgbClr val="C00000"/>
                </a:solidFill>
                <a:latin typeface="Alexandria" charset="0"/>
                <a:cs typeface="Alexandria" charset="0"/>
              </a:rPr>
              <a:t>تنظيم</a:t>
            </a:r>
            <a:r>
              <a:rPr lang="ar-SA" dirty="0">
                <a:latin typeface="Alexandria" charset="0"/>
                <a:cs typeface="Alexandria" charset="0"/>
              </a:rPr>
              <a:t> </a:t>
            </a:r>
            <a:r>
              <a:rPr lang="ar-SA" dirty="0">
                <a:solidFill>
                  <a:srgbClr val="C00000"/>
                </a:solidFill>
                <a:latin typeface="Alexandria" charset="0"/>
                <a:cs typeface="Alexandria" charset="0"/>
              </a:rPr>
              <a:t>صلاحيات</a:t>
            </a:r>
            <a:r>
              <a:rPr lang="ar-SA" dirty="0">
                <a:latin typeface="Alexandria" charset="0"/>
                <a:cs typeface="Alexandria" charset="0"/>
              </a:rPr>
              <a:t> </a:t>
            </a:r>
            <a:r>
              <a:rPr lang="ar-SA" dirty="0">
                <a:solidFill>
                  <a:srgbClr val="C00000"/>
                </a:solidFill>
                <a:latin typeface="Alexandria" charset="0"/>
                <a:cs typeface="Alexandria" charset="0"/>
              </a:rPr>
              <a:t>الدخول</a:t>
            </a:r>
            <a:r>
              <a:rPr lang="ar-SA" dirty="0">
                <a:latin typeface="Alexandria" charset="0"/>
                <a:cs typeface="Alexandria" charset="0"/>
              </a:rPr>
              <a:t> في أنظمة </a:t>
            </a:r>
            <a:r>
              <a:rPr lang="en-US" dirty="0">
                <a:latin typeface="Alexandria" charset="0"/>
                <a:cs typeface="Alexandria" charset="0"/>
              </a:rPr>
              <a:t>CMS</a:t>
            </a:r>
            <a:r>
              <a:rPr lang="ar-SA" dirty="0">
                <a:latin typeface="Alexandria" charset="0"/>
                <a:cs typeface="Alexandria" charset="0"/>
              </a:rPr>
              <a:t> لتفادي الأخطاء أو التعديلات غير المصرح بها.</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يُمنح كل مستخدم </a:t>
            </a:r>
            <a:r>
              <a:rPr lang="ar-SA" dirty="0">
                <a:solidFill>
                  <a:srgbClr val="C00000"/>
                </a:solidFill>
                <a:latin typeface="Alexandria" charset="0"/>
                <a:cs typeface="Alexandria" charset="0"/>
              </a:rPr>
              <a:t>دورًا</a:t>
            </a:r>
            <a:r>
              <a:rPr lang="ar-SA" dirty="0">
                <a:latin typeface="Alexandria" charset="0"/>
                <a:cs typeface="Alexandria" charset="0"/>
              </a:rPr>
              <a:t> </a:t>
            </a:r>
            <a:r>
              <a:rPr lang="ar-SA" dirty="0">
                <a:solidFill>
                  <a:srgbClr val="C00000"/>
                </a:solidFill>
                <a:latin typeface="Alexandria" charset="0"/>
                <a:cs typeface="Alexandria" charset="0"/>
              </a:rPr>
              <a:t>محددًا</a:t>
            </a:r>
            <a:r>
              <a:rPr lang="ar-SA" dirty="0">
                <a:latin typeface="Alexandria" charset="0"/>
                <a:cs typeface="Alexandria" charset="0"/>
              </a:rPr>
              <a:t> مثل كاتب، محرر، مدير، أو مراقب، مما ينظم سير العمل ويمنع الفوضى.</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النظام يُتيح </a:t>
            </a:r>
            <a:r>
              <a:rPr lang="ar-SA" dirty="0">
                <a:solidFill>
                  <a:srgbClr val="C00000"/>
                </a:solidFill>
                <a:latin typeface="Alexandria" charset="0"/>
                <a:cs typeface="Alexandria" charset="0"/>
              </a:rPr>
              <a:t>متابعة</a:t>
            </a:r>
            <a:r>
              <a:rPr lang="ar-SA" dirty="0">
                <a:latin typeface="Alexandria" charset="0"/>
                <a:cs typeface="Alexandria" charset="0"/>
              </a:rPr>
              <a:t> </a:t>
            </a:r>
            <a:r>
              <a:rPr lang="ar-SA" dirty="0">
                <a:solidFill>
                  <a:srgbClr val="C00000"/>
                </a:solidFill>
                <a:latin typeface="Alexandria" charset="0"/>
                <a:cs typeface="Alexandria" charset="0"/>
              </a:rPr>
              <a:t>الأداء</a:t>
            </a:r>
            <a:r>
              <a:rPr lang="ar-SA" dirty="0">
                <a:latin typeface="Alexandria" charset="0"/>
                <a:cs typeface="Alexandria" charset="0"/>
              </a:rPr>
              <a:t> </a:t>
            </a:r>
            <a:r>
              <a:rPr lang="ar-SA" dirty="0">
                <a:solidFill>
                  <a:srgbClr val="C00000"/>
                </a:solidFill>
                <a:latin typeface="Alexandria" charset="0"/>
                <a:cs typeface="Alexandria" charset="0"/>
              </a:rPr>
              <a:t>الفردي</a:t>
            </a:r>
            <a:r>
              <a:rPr lang="ar-SA" dirty="0">
                <a:latin typeface="Alexandria" charset="0"/>
                <a:cs typeface="Alexandria" charset="0"/>
              </a:rPr>
              <a:t> وتحقيق </a:t>
            </a:r>
            <a:r>
              <a:rPr lang="ar-SA" dirty="0">
                <a:solidFill>
                  <a:srgbClr val="C00000"/>
                </a:solidFill>
                <a:latin typeface="Alexandria" charset="0"/>
                <a:cs typeface="Alexandria" charset="0"/>
              </a:rPr>
              <a:t>المساءلة</a:t>
            </a:r>
            <a:r>
              <a:rPr lang="ar-SA" dirty="0">
                <a:latin typeface="Alexandria" charset="0"/>
                <a:cs typeface="Alexandria" charset="0"/>
              </a:rPr>
              <a:t> الداخلية، ما يرفع من كفاءة الإنتاج وجودته.</a:t>
            </a:r>
          </a:p>
        </p:txBody>
      </p:sp>
      <p:sp>
        <p:nvSpPr>
          <p:cNvPr id="24" name="Rectangle 23">
            <a:extLst>
              <a:ext uri="{FF2B5EF4-FFF2-40B4-BE49-F238E27FC236}">
                <a16:creationId xmlns:a16="http://schemas.microsoft.com/office/drawing/2014/main" id="{A81CBFA2-6515-D563-B75B-63C0A96E20A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F8D8153-BC51-3C4D-39DC-2D0D2B572C3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D24DC1D4-B657-7FBB-0A13-5A570AB7B8E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التحكم في صلاحيات المستخدمين</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1B8F96A-D51E-5ECB-D386-136B906BE4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0" name="Picture 2" descr="Flat cms concept illustration | Premium Vector">
            <a:extLst>
              <a:ext uri="{FF2B5EF4-FFF2-40B4-BE49-F238E27FC236}">
                <a16:creationId xmlns:a16="http://schemas.microsoft.com/office/drawing/2014/main" id="{07BBA155-DD65-0F78-BD67-764350410B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966" b="16318"/>
          <a:stretch>
            <a:fillRect/>
          </a:stretch>
        </p:blipFill>
        <p:spPr bwMode="auto">
          <a:xfrm>
            <a:off x="353441" y="2324911"/>
            <a:ext cx="4157748" cy="27738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8246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ED4D5-8CC8-F281-E663-D5523EE28C2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E41F03A-9ADC-74AE-B69F-FB22B2BD8FE7}"/>
              </a:ext>
            </a:extLst>
          </p:cNvPr>
          <p:cNvSpPr txBox="1"/>
          <p:nvPr/>
        </p:nvSpPr>
        <p:spPr>
          <a:xfrm>
            <a:off x="5398850" y="1787648"/>
            <a:ext cx="6324056"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تحتاج غرف الأخبار إلى </a:t>
            </a:r>
            <a:r>
              <a:rPr lang="ar-SA" dirty="0">
                <a:solidFill>
                  <a:srgbClr val="C00000"/>
                </a:solidFill>
                <a:latin typeface="Alexandria" charset="0"/>
                <a:cs typeface="Alexandria" charset="0"/>
              </a:rPr>
              <a:t>تخطيط يومي وأسبوعي</a:t>
            </a:r>
            <a:r>
              <a:rPr lang="ar-SA" dirty="0">
                <a:latin typeface="Alexandria" charset="0"/>
                <a:cs typeface="Alexandria" charset="0"/>
              </a:rPr>
              <a:t> يغطي الموضوعات المتوقعة، والمناسبات، والتغطيات الخاصة.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تُستخدم أدوات مثل </a:t>
            </a:r>
            <a:r>
              <a:rPr lang="en-US" dirty="0">
                <a:latin typeface="Alexandria" charset="0"/>
                <a:cs typeface="Alexandria" charset="0"/>
              </a:rPr>
              <a:t>Google Calendar</a:t>
            </a:r>
            <a:r>
              <a:rPr lang="ar-SA" dirty="0">
                <a:latin typeface="Alexandria" charset="0"/>
                <a:cs typeface="Alexandria" charset="0"/>
              </a:rPr>
              <a:t> </a:t>
            </a:r>
            <a:r>
              <a:rPr lang="ar-SA" dirty="0">
                <a:solidFill>
                  <a:srgbClr val="C00000"/>
                </a:solidFill>
                <a:latin typeface="Alexandria" charset="0"/>
                <a:cs typeface="Alexandria" charset="0"/>
              </a:rPr>
              <a:t>لإنشاء</a:t>
            </a:r>
            <a:r>
              <a:rPr lang="ar-SA" dirty="0">
                <a:latin typeface="Alexandria" charset="0"/>
                <a:cs typeface="Alexandria" charset="0"/>
              </a:rPr>
              <a:t> </a:t>
            </a:r>
            <a:r>
              <a:rPr lang="ar-SA" dirty="0">
                <a:solidFill>
                  <a:srgbClr val="C00000"/>
                </a:solidFill>
                <a:latin typeface="Alexandria" charset="0"/>
                <a:cs typeface="Alexandria" charset="0"/>
              </a:rPr>
              <a:t>جداول</a:t>
            </a:r>
            <a:r>
              <a:rPr lang="ar-SA" dirty="0">
                <a:latin typeface="Alexandria" charset="0"/>
                <a:cs typeface="Alexandria" charset="0"/>
              </a:rPr>
              <a:t> </a:t>
            </a:r>
            <a:r>
              <a:rPr lang="ar-SA" dirty="0">
                <a:solidFill>
                  <a:srgbClr val="C00000"/>
                </a:solidFill>
                <a:latin typeface="Alexandria" charset="0"/>
                <a:cs typeface="Alexandria" charset="0"/>
              </a:rPr>
              <a:t>تحريرية</a:t>
            </a:r>
            <a:r>
              <a:rPr lang="ar-SA" dirty="0">
                <a:latin typeface="Alexandria" charset="0"/>
                <a:cs typeface="Alexandria" charset="0"/>
              </a:rPr>
              <a:t> مرنة ومشتركة.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يُسهم هذا التخطيط في </a:t>
            </a:r>
            <a:r>
              <a:rPr lang="ar-SA" dirty="0">
                <a:solidFill>
                  <a:srgbClr val="C00000"/>
                </a:solidFill>
                <a:latin typeface="Alexandria" charset="0"/>
                <a:cs typeface="Alexandria" charset="0"/>
              </a:rPr>
              <a:t>توزيع</a:t>
            </a:r>
            <a:r>
              <a:rPr lang="ar-SA" dirty="0">
                <a:latin typeface="Alexandria" charset="0"/>
                <a:cs typeface="Alexandria" charset="0"/>
              </a:rPr>
              <a:t> </a:t>
            </a:r>
            <a:r>
              <a:rPr lang="ar-SA" dirty="0">
                <a:solidFill>
                  <a:srgbClr val="C00000"/>
                </a:solidFill>
                <a:latin typeface="Alexandria" charset="0"/>
                <a:cs typeface="Alexandria" charset="0"/>
              </a:rPr>
              <a:t>الموارد</a:t>
            </a:r>
            <a:r>
              <a:rPr lang="ar-SA" dirty="0">
                <a:latin typeface="Alexandria" charset="0"/>
                <a:cs typeface="Alexandria" charset="0"/>
              </a:rPr>
              <a:t> </a:t>
            </a:r>
            <a:r>
              <a:rPr lang="ar-SA" dirty="0">
                <a:solidFill>
                  <a:srgbClr val="C00000"/>
                </a:solidFill>
                <a:latin typeface="Alexandria" charset="0"/>
                <a:cs typeface="Alexandria" charset="0"/>
              </a:rPr>
              <a:t>البشرية</a:t>
            </a:r>
            <a:r>
              <a:rPr lang="ar-SA" dirty="0">
                <a:latin typeface="Alexandria" charset="0"/>
                <a:cs typeface="Alexandria" charset="0"/>
              </a:rPr>
              <a:t> والوقت بفعالية، ما </a:t>
            </a:r>
            <a:r>
              <a:rPr lang="ar-SA" dirty="0">
                <a:solidFill>
                  <a:srgbClr val="C00000"/>
                </a:solidFill>
                <a:latin typeface="Alexandria" charset="0"/>
                <a:cs typeface="Alexandria" charset="0"/>
              </a:rPr>
              <a:t>يقلل</a:t>
            </a:r>
            <a:r>
              <a:rPr lang="ar-SA" dirty="0">
                <a:latin typeface="Alexandria" charset="0"/>
                <a:cs typeface="Alexandria" charset="0"/>
              </a:rPr>
              <a:t> </a:t>
            </a:r>
            <a:r>
              <a:rPr lang="ar-SA" dirty="0">
                <a:solidFill>
                  <a:srgbClr val="C00000"/>
                </a:solidFill>
                <a:latin typeface="Alexandria" charset="0"/>
                <a:cs typeface="Alexandria" charset="0"/>
              </a:rPr>
              <a:t>الضغط</a:t>
            </a:r>
            <a:r>
              <a:rPr lang="ar-SA" dirty="0">
                <a:latin typeface="Alexandria" charset="0"/>
                <a:cs typeface="Alexandria" charset="0"/>
              </a:rPr>
              <a:t> أثناء التغطيات العاجلة ويضمن جودة المواد المقدمة.</a:t>
            </a:r>
            <a:endParaRPr lang="en-US" dirty="0">
              <a:latin typeface="Alexandria" charset="0"/>
              <a:cs typeface="Alexandria" charset="0"/>
            </a:endParaRPr>
          </a:p>
        </p:txBody>
      </p:sp>
      <p:sp>
        <p:nvSpPr>
          <p:cNvPr id="24" name="Rectangle 23">
            <a:extLst>
              <a:ext uri="{FF2B5EF4-FFF2-40B4-BE49-F238E27FC236}">
                <a16:creationId xmlns:a16="http://schemas.microsoft.com/office/drawing/2014/main" id="{ADA940CA-8383-2DD2-2BDE-878705F22A5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7E64590-C1B7-EBF7-72D5-AB20425053B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27DFB1E2-1007-6B11-B81D-C3AFF4F3B38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التخطيط التحريري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9AE3D1F-F958-A4F8-2F56-81A3EBD3DD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Best Content Management Software (CMS) Systems of 2025 – Forbes ...">
            <a:extLst>
              <a:ext uri="{FF2B5EF4-FFF2-40B4-BE49-F238E27FC236}">
                <a16:creationId xmlns:a16="http://schemas.microsoft.com/office/drawing/2014/main" id="{1A28616B-4DA9-ED24-7CC8-4BC020D0CE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251359"/>
            <a:ext cx="4988095" cy="28058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6D18380E-3499-ABD0-8886-ED3B6072324F}"/>
              </a:ext>
            </a:extLst>
          </p:cNvPr>
          <p:cNvSpPr txBox="1"/>
          <p:nvPr/>
        </p:nvSpPr>
        <p:spPr>
          <a:xfrm>
            <a:off x="-555595" y="5757336"/>
            <a:ext cx="6104106" cy="584775"/>
          </a:xfrm>
          <a:prstGeom prst="rect">
            <a:avLst/>
          </a:prstGeom>
          <a:noFill/>
        </p:spPr>
        <p:txBody>
          <a:bodyPr wrap="square">
            <a:spAutoFit/>
          </a:bodyPr>
          <a:lstStyle/>
          <a:p>
            <a:pPr algn="ctr"/>
            <a:r>
              <a:rPr lang="ar-SA" sz="1600" dirty="0">
                <a:latin typeface="Alexandria" pitchFamily="2" charset="-78"/>
                <a:cs typeface="Alexandria" pitchFamily="2" charset="-78"/>
              </a:rPr>
              <a:t>رابط الأداة</a:t>
            </a:r>
          </a:p>
          <a:p>
            <a:pPr algn="ctr"/>
            <a:r>
              <a:rPr lang="en-US" sz="1600" dirty="0">
                <a:latin typeface="Alexandria" pitchFamily="2" charset="-78"/>
                <a:cs typeface="Alexandria" pitchFamily="2" charset="-78"/>
              </a:rPr>
              <a:t>https://calendar.google.com</a:t>
            </a:r>
          </a:p>
        </p:txBody>
      </p:sp>
    </p:spTree>
    <p:extLst>
      <p:ext uri="{BB962C8B-B14F-4D97-AF65-F5344CB8AC3E}">
        <p14:creationId xmlns:p14="http://schemas.microsoft.com/office/powerpoint/2010/main" val="2511544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4BADF-B5A8-61FB-D9BF-A79C81BA231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CE5A771-2CBA-94C7-93C2-6CFB507338C5}"/>
              </a:ext>
            </a:extLst>
          </p:cNvPr>
          <p:cNvSpPr txBox="1"/>
          <p:nvPr/>
        </p:nvSpPr>
        <p:spPr>
          <a:xfrm>
            <a:off x="5243209" y="1761127"/>
            <a:ext cx="6527257"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توفر أنظمة </a:t>
            </a:r>
            <a:r>
              <a:rPr lang="en-US" dirty="0">
                <a:latin typeface="Alexandria" charset="0"/>
                <a:cs typeface="Alexandria" charset="0"/>
              </a:rPr>
              <a:t>CMS</a:t>
            </a:r>
            <a:r>
              <a:rPr lang="ar-SA" dirty="0">
                <a:latin typeface="Alexandria" charset="0"/>
                <a:cs typeface="Alexandria" charset="0"/>
              </a:rPr>
              <a:t> </a:t>
            </a:r>
            <a:r>
              <a:rPr lang="ar-SA" dirty="0">
                <a:solidFill>
                  <a:srgbClr val="C00000"/>
                </a:solidFill>
                <a:latin typeface="Alexandria" charset="0"/>
                <a:cs typeface="Alexandria" charset="0"/>
              </a:rPr>
              <a:t>إمكانيات</a:t>
            </a:r>
            <a:r>
              <a:rPr lang="ar-SA" dirty="0">
                <a:latin typeface="Alexandria" charset="0"/>
                <a:cs typeface="Alexandria" charset="0"/>
              </a:rPr>
              <a:t> </a:t>
            </a:r>
            <a:r>
              <a:rPr lang="ar-SA" dirty="0">
                <a:solidFill>
                  <a:srgbClr val="C00000"/>
                </a:solidFill>
                <a:latin typeface="Alexandria" charset="0"/>
                <a:cs typeface="Alexandria" charset="0"/>
              </a:rPr>
              <a:t>لربط</a:t>
            </a:r>
            <a:r>
              <a:rPr lang="ar-SA" dirty="0">
                <a:latin typeface="Alexandria" charset="0"/>
                <a:cs typeface="Alexandria" charset="0"/>
              </a:rPr>
              <a:t> </a:t>
            </a:r>
            <a:r>
              <a:rPr lang="ar-SA" dirty="0">
                <a:solidFill>
                  <a:srgbClr val="C00000"/>
                </a:solidFill>
                <a:latin typeface="Alexandria" charset="0"/>
                <a:cs typeface="Alexandria" charset="0"/>
              </a:rPr>
              <a:t>المحتوى</a:t>
            </a:r>
            <a:r>
              <a:rPr lang="ar-SA" dirty="0">
                <a:latin typeface="Alexandria" charset="0"/>
                <a:cs typeface="Alexandria" charset="0"/>
              </a:rPr>
              <a:t> بأدوات تحليلية مثل </a:t>
            </a:r>
            <a:r>
              <a:rPr lang="en-US" dirty="0">
                <a:latin typeface="Alexandria" charset="0"/>
                <a:cs typeface="Alexandria" charset="0"/>
              </a:rPr>
              <a:t>Google Analytics</a:t>
            </a:r>
            <a:r>
              <a:rPr lang="ar-SA" dirty="0">
                <a:latin typeface="Alexandria" charset="0"/>
                <a:cs typeface="Alexandria" charset="0"/>
              </a:rPr>
              <a:t> </a:t>
            </a:r>
            <a:r>
              <a:rPr lang="en-US" dirty="0">
                <a:latin typeface="Alexandria" charset="0"/>
                <a:cs typeface="Alexandria" charset="0"/>
              </a:rPr>
              <a:t> </a:t>
            </a:r>
            <a:r>
              <a:rPr lang="ar-SA" dirty="0">
                <a:latin typeface="Alexandria" charset="0"/>
                <a:cs typeface="Alexandria" charset="0"/>
              </a:rPr>
              <a:t>لقياس الأداء.</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C00000"/>
                </a:solidFill>
                <a:latin typeface="Alexandria" charset="0"/>
                <a:cs typeface="Alexandria" charset="0"/>
              </a:rPr>
              <a:t>تتيح</a:t>
            </a:r>
            <a:r>
              <a:rPr lang="ar-SA" dirty="0">
                <a:latin typeface="Alexandria" charset="0"/>
                <a:cs typeface="Alexandria" charset="0"/>
              </a:rPr>
              <a:t> هذه التحليلات </a:t>
            </a:r>
            <a:r>
              <a:rPr lang="ar-SA" dirty="0">
                <a:solidFill>
                  <a:srgbClr val="C00000"/>
                </a:solidFill>
                <a:latin typeface="Alexandria" charset="0"/>
                <a:cs typeface="Alexandria" charset="0"/>
              </a:rPr>
              <a:t>للمحررين</a:t>
            </a:r>
            <a:r>
              <a:rPr lang="ar-SA" dirty="0">
                <a:latin typeface="Alexandria" charset="0"/>
                <a:cs typeface="Alexandria" charset="0"/>
              </a:rPr>
              <a:t> </a:t>
            </a:r>
            <a:r>
              <a:rPr lang="ar-SA" dirty="0">
                <a:solidFill>
                  <a:srgbClr val="C00000"/>
                </a:solidFill>
                <a:latin typeface="Alexandria" charset="0"/>
                <a:cs typeface="Alexandria" charset="0"/>
              </a:rPr>
              <a:t>معرفة</a:t>
            </a:r>
            <a:r>
              <a:rPr lang="ar-SA" dirty="0">
                <a:latin typeface="Alexandria" charset="0"/>
                <a:cs typeface="Alexandria" charset="0"/>
              </a:rPr>
              <a:t> أكثر </a:t>
            </a:r>
            <a:r>
              <a:rPr lang="ar-SA" dirty="0">
                <a:solidFill>
                  <a:srgbClr val="C00000"/>
                </a:solidFill>
                <a:latin typeface="Alexandria" charset="0"/>
                <a:cs typeface="Alexandria" charset="0"/>
              </a:rPr>
              <a:t>الموضوعات</a:t>
            </a:r>
            <a:r>
              <a:rPr lang="ar-SA" dirty="0">
                <a:latin typeface="Alexandria" charset="0"/>
                <a:cs typeface="Alexandria" charset="0"/>
              </a:rPr>
              <a:t> جذبًا، وتوقيت الذروة، وأنماط تفاعل الجمهور.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بناء على هذه البيانات، يمكن </a:t>
            </a:r>
            <a:r>
              <a:rPr lang="ar-SA" dirty="0">
                <a:solidFill>
                  <a:srgbClr val="C00000"/>
                </a:solidFill>
                <a:latin typeface="Alexandria" charset="0"/>
                <a:cs typeface="Alexandria" charset="0"/>
              </a:rPr>
              <a:t>تحسين</a:t>
            </a:r>
            <a:r>
              <a:rPr lang="ar-SA" dirty="0">
                <a:latin typeface="Alexandria" charset="0"/>
                <a:cs typeface="Alexandria" charset="0"/>
              </a:rPr>
              <a:t> </a:t>
            </a:r>
            <a:r>
              <a:rPr lang="ar-SA" dirty="0">
                <a:solidFill>
                  <a:srgbClr val="C00000"/>
                </a:solidFill>
                <a:latin typeface="Alexandria" charset="0"/>
                <a:cs typeface="Alexandria" charset="0"/>
              </a:rPr>
              <a:t>المحتوى</a:t>
            </a:r>
            <a:r>
              <a:rPr lang="ar-SA" dirty="0">
                <a:latin typeface="Alexandria" charset="0"/>
                <a:cs typeface="Alexandria" charset="0"/>
              </a:rPr>
              <a:t> واختيار العناوين والصور بشكل استراتيجي لزيادة الانتشار والتفاعل.</a:t>
            </a:r>
          </a:p>
        </p:txBody>
      </p:sp>
      <p:sp>
        <p:nvSpPr>
          <p:cNvPr id="24" name="Rectangle 23">
            <a:extLst>
              <a:ext uri="{FF2B5EF4-FFF2-40B4-BE49-F238E27FC236}">
                <a16:creationId xmlns:a16="http://schemas.microsoft.com/office/drawing/2014/main" id="{F795DA4F-4BB4-F409-DC61-E79F4C363BB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EB04CB4-471A-CD04-040A-743F63A3FBE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397BF818-C78A-1AE6-F52A-EA3751EB2EA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التكامل مع التحليلات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8825421-E2D4-9B8E-463E-4F0777B1BD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4338" name="Picture 2" descr="What Is CMS (Content Management System)?">
            <a:extLst>
              <a:ext uri="{FF2B5EF4-FFF2-40B4-BE49-F238E27FC236}">
                <a16:creationId xmlns:a16="http://schemas.microsoft.com/office/drawing/2014/main" id="{7EAED68A-5DB3-19FF-A8CE-D6B0041A02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497" r="12529"/>
          <a:stretch>
            <a:fillRect/>
          </a:stretch>
        </p:blipFill>
        <p:spPr bwMode="auto">
          <a:xfrm>
            <a:off x="308325" y="2009176"/>
            <a:ext cx="4476487" cy="28396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42085F51-DD33-31A4-A75A-6C35B4143755}"/>
              </a:ext>
            </a:extLst>
          </p:cNvPr>
          <p:cNvSpPr txBox="1"/>
          <p:nvPr/>
        </p:nvSpPr>
        <p:spPr>
          <a:xfrm>
            <a:off x="-137306" y="6080868"/>
            <a:ext cx="6104106" cy="584775"/>
          </a:xfrm>
          <a:prstGeom prst="rect">
            <a:avLst/>
          </a:prstGeom>
          <a:noFill/>
        </p:spPr>
        <p:txBody>
          <a:bodyPr wrap="square">
            <a:spAutoFit/>
          </a:bodyPr>
          <a:lstStyle/>
          <a:p>
            <a:pPr algn="ctr"/>
            <a:r>
              <a:rPr lang="ar-SA" sz="1600" dirty="0">
                <a:latin typeface="Alexandria" pitchFamily="2" charset="-78"/>
                <a:cs typeface="Alexandria" pitchFamily="2" charset="-78"/>
              </a:rPr>
              <a:t>رابط الأداة</a:t>
            </a:r>
          </a:p>
          <a:p>
            <a:pPr algn="ctr"/>
            <a:r>
              <a:rPr lang="en-US" sz="1600" dirty="0">
                <a:latin typeface="Alexandria" pitchFamily="2" charset="-78"/>
                <a:cs typeface="Alexandria" pitchFamily="2" charset="-78"/>
              </a:rPr>
              <a:t>https://marketingplatform.google.com/about/analytics</a:t>
            </a:r>
          </a:p>
        </p:txBody>
      </p:sp>
    </p:spTree>
    <p:extLst>
      <p:ext uri="{BB962C8B-B14F-4D97-AF65-F5344CB8AC3E}">
        <p14:creationId xmlns:p14="http://schemas.microsoft.com/office/powerpoint/2010/main" val="1399260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9B880-4FC2-3AC0-E309-0AA779D4C66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6EA453D-5909-996C-93B0-150320A29960}"/>
              </a:ext>
            </a:extLst>
          </p:cNvPr>
          <p:cNvSpPr txBox="1"/>
          <p:nvPr/>
        </p:nvSpPr>
        <p:spPr>
          <a:xfrm>
            <a:off x="5321029" y="1811981"/>
            <a:ext cx="6527258"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يُعد </a:t>
            </a:r>
            <a:r>
              <a:rPr lang="ar-SA" dirty="0">
                <a:solidFill>
                  <a:srgbClr val="C00000"/>
                </a:solidFill>
                <a:latin typeface="Alexandria" charset="0"/>
                <a:cs typeface="Alexandria" charset="0"/>
              </a:rPr>
              <a:t>التفاعل</a:t>
            </a:r>
            <a:r>
              <a:rPr lang="ar-SA" dirty="0">
                <a:latin typeface="Alexandria" charset="0"/>
                <a:cs typeface="Alexandria" charset="0"/>
              </a:rPr>
              <a:t> </a:t>
            </a:r>
            <a:r>
              <a:rPr lang="ar-SA" dirty="0">
                <a:solidFill>
                  <a:srgbClr val="C00000"/>
                </a:solidFill>
                <a:latin typeface="Alexandria" charset="0"/>
                <a:cs typeface="Alexandria" charset="0"/>
              </a:rPr>
              <a:t>مع</a:t>
            </a:r>
            <a:r>
              <a:rPr lang="ar-SA" dirty="0">
                <a:latin typeface="Alexandria" charset="0"/>
                <a:cs typeface="Alexandria" charset="0"/>
              </a:rPr>
              <a:t> </a:t>
            </a:r>
            <a:r>
              <a:rPr lang="ar-SA" dirty="0">
                <a:solidFill>
                  <a:srgbClr val="C00000"/>
                </a:solidFill>
                <a:latin typeface="Alexandria" charset="0"/>
                <a:cs typeface="Alexandria" charset="0"/>
              </a:rPr>
              <a:t>الجمهور</a:t>
            </a:r>
            <a:r>
              <a:rPr lang="ar-SA" dirty="0">
                <a:latin typeface="Alexandria" charset="0"/>
                <a:cs typeface="Alexandria" charset="0"/>
              </a:rPr>
              <a:t> من أهم عناصر غرف الأخبار الرقمية، حيث يُسهم في </a:t>
            </a:r>
            <a:r>
              <a:rPr lang="ar-SA" dirty="0">
                <a:solidFill>
                  <a:srgbClr val="C00000"/>
                </a:solidFill>
                <a:latin typeface="Alexandria" charset="0"/>
                <a:cs typeface="Alexandria" charset="0"/>
              </a:rPr>
              <a:t>بناء الثقة</a:t>
            </a:r>
            <a:r>
              <a:rPr lang="ar-SA" dirty="0">
                <a:latin typeface="Alexandria" charset="0"/>
                <a:cs typeface="Alexandria" charset="0"/>
              </a:rPr>
              <a:t> وتحقيق ولاء المستخدمين.</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تُوفر منصات النشر إمكانية </a:t>
            </a:r>
            <a:r>
              <a:rPr lang="ar-SA" dirty="0">
                <a:solidFill>
                  <a:srgbClr val="C00000"/>
                </a:solidFill>
                <a:latin typeface="Alexandria" charset="0"/>
                <a:cs typeface="Alexandria" charset="0"/>
              </a:rPr>
              <a:t>استقبال</a:t>
            </a:r>
            <a:r>
              <a:rPr lang="ar-SA" dirty="0">
                <a:latin typeface="Alexandria" charset="0"/>
                <a:cs typeface="Alexandria" charset="0"/>
              </a:rPr>
              <a:t> </a:t>
            </a:r>
            <a:r>
              <a:rPr lang="ar-SA" dirty="0">
                <a:solidFill>
                  <a:srgbClr val="C00000"/>
                </a:solidFill>
                <a:latin typeface="Alexandria" charset="0"/>
                <a:cs typeface="Alexandria" charset="0"/>
              </a:rPr>
              <a:t>التعليقات</a:t>
            </a:r>
            <a:r>
              <a:rPr lang="ar-SA" dirty="0">
                <a:latin typeface="Alexandria" charset="0"/>
                <a:cs typeface="Alexandria" charset="0"/>
              </a:rPr>
              <a:t>، الرد عليها، وتحليلها لفهم اهتمامات الجمهور واحتياجاته.</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تُستخدم </a:t>
            </a:r>
            <a:r>
              <a:rPr lang="ar-SA" dirty="0">
                <a:solidFill>
                  <a:srgbClr val="C00000"/>
                </a:solidFill>
                <a:latin typeface="Alexandria" charset="0"/>
                <a:cs typeface="Alexandria" charset="0"/>
              </a:rPr>
              <a:t>البيانات</a:t>
            </a:r>
            <a:r>
              <a:rPr lang="ar-SA" dirty="0">
                <a:latin typeface="Alexandria" charset="0"/>
                <a:cs typeface="Alexandria" charset="0"/>
              </a:rPr>
              <a:t> </a:t>
            </a:r>
            <a:r>
              <a:rPr lang="ar-SA" dirty="0">
                <a:solidFill>
                  <a:srgbClr val="C00000"/>
                </a:solidFill>
                <a:latin typeface="Alexandria" charset="0"/>
                <a:cs typeface="Alexandria" charset="0"/>
              </a:rPr>
              <a:t>الناتجة</a:t>
            </a:r>
            <a:r>
              <a:rPr lang="ar-SA" dirty="0">
                <a:latin typeface="Alexandria" charset="0"/>
                <a:cs typeface="Alexandria" charset="0"/>
              </a:rPr>
              <a:t> </a:t>
            </a:r>
            <a:r>
              <a:rPr lang="ar-SA" dirty="0">
                <a:solidFill>
                  <a:srgbClr val="C00000"/>
                </a:solidFill>
                <a:latin typeface="Alexandria" charset="0"/>
                <a:cs typeface="Alexandria" charset="0"/>
              </a:rPr>
              <a:t>لتطوير</a:t>
            </a:r>
            <a:r>
              <a:rPr lang="ar-SA" dirty="0">
                <a:latin typeface="Alexandria" charset="0"/>
                <a:cs typeface="Alexandria" charset="0"/>
              </a:rPr>
              <a:t> </a:t>
            </a:r>
            <a:r>
              <a:rPr lang="ar-SA" dirty="0">
                <a:solidFill>
                  <a:srgbClr val="C00000"/>
                </a:solidFill>
                <a:latin typeface="Alexandria" charset="0"/>
                <a:cs typeface="Alexandria" charset="0"/>
              </a:rPr>
              <a:t>المحتوى</a:t>
            </a:r>
            <a:r>
              <a:rPr lang="ar-SA" dirty="0">
                <a:latin typeface="Alexandria" charset="0"/>
                <a:cs typeface="Alexandria" charset="0"/>
              </a:rPr>
              <a:t> </a:t>
            </a:r>
            <a:r>
              <a:rPr lang="ar-SA" dirty="0">
                <a:solidFill>
                  <a:srgbClr val="C00000"/>
                </a:solidFill>
                <a:latin typeface="Alexandria" charset="0"/>
                <a:cs typeface="Alexandria" charset="0"/>
              </a:rPr>
              <a:t>المستقبلي</a:t>
            </a:r>
            <a:r>
              <a:rPr lang="ar-SA" dirty="0">
                <a:latin typeface="Alexandria" charset="0"/>
                <a:cs typeface="Alexandria" charset="0"/>
              </a:rPr>
              <a:t> وتوجيه الفريق التحريري نحو </a:t>
            </a:r>
            <a:r>
              <a:rPr lang="ar-SA" dirty="0">
                <a:solidFill>
                  <a:srgbClr val="C00000"/>
                </a:solidFill>
                <a:latin typeface="Alexandria" charset="0"/>
                <a:cs typeface="Alexandria" charset="0"/>
              </a:rPr>
              <a:t>موضوعات</a:t>
            </a:r>
            <a:r>
              <a:rPr lang="ar-SA" dirty="0">
                <a:latin typeface="Alexandria" charset="0"/>
                <a:cs typeface="Alexandria" charset="0"/>
              </a:rPr>
              <a:t> ذات صلة أكبر.</a:t>
            </a:r>
          </a:p>
        </p:txBody>
      </p:sp>
      <p:sp>
        <p:nvSpPr>
          <p:cNvPr id="24" name="Rectangle 23">
            <a:extLst>
              <a:ext uri="{FF2B5EF4-FFF2-40B4-BE49-F238E27FC236}">
                <a16:creationId xmlns:a16="http://schemas.microsoft.com/office/drawing/2014/main" id="{EF078EB8-BC0A-0315-E9E3-A7D979D9528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7B3DC34-3506-38A2-4F37-835B8B9AFAE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5C4B9F09-2068-8038-2044-01C5B9DD038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التفاعل مع الجمهور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FF695DD-74DF-A11E-070E-4E93F477C8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5362" name="Picture 2" descr="What is a Content Management System (CMS)? - Cloudhostservices Ltd">
            <a:extLst>
              <a:ext uri="{FF2B5EF4-FFF2-40B4-BE49-F238E27FC236}">
                <a16:creationId xmlns:a16="http://schemas.microsoft.com/office/drawing/2014/main" id="{70CFE9CA-DCE9-1AFE-6107-C193B55720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315183"/>
            <a:ext cx="4807215" cy="30478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0817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72717-745F-1484-633A-2CFDDE75E7B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C4FDE88-5F41-DFA2-BC4A-6D1E600B0F96}"/>
              </a:ext>
            </a:extLst>
          </p:cNvPr>
          <p:cNvSpPr txBox="1"/>
          <p:nvPr/>
        </p:nvSpPr>
        <p:spPr>
          <a:xfrm>
            <a:off x="5496128" y="1695243"/>
            <a:ext cx="6235427" cy="5058372"/>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C00000"/>
                </a:solidFill>
                <a:latin typeface="Alexandria" charset="0"/>
                <a:cs typeface="Alexandria" charset="0"/>
              </a:rPr>
              <a:t>لا</a:t>
            </a:r>
            <a:r>
              <a:rPr lang="ar-SA" dirty="0">
                <a:latin typeface="Alexandria" charset="0"/>
                <a:cs typeface="Alexandria" charset="0"/>
              </a:rPr>
              <a:t> </a:t>
            </a:r>
            <a:r>
              <a:rPr lang="ar-SA" dirty="0">
                <a:solidFill>
                  <a:srgbClr val="C00000"/>
                </a:solidFill>
                <a:latin typeface="Alexandria" charset="0"/>
                <a:cs typeface="Alexandria" charset="0"/>
              </a:rPr>
              <a:t>يقتصر</a:t>
            </a:r>
            <a:r>
              <a:rPr lang="ar-SA" dirty="0">
                <a:latin typeface="Alexandria" charset="0"/>
                <a:cs typeface="Alexandria" charset="0"/>
              </a:rPr>
              <a:t> المحتوى الرقمي على </a:t>
            </a:r>
            <a:r>
              <a:rPr lang="ar-SA" dirty="0">
                <a:solidFill>
                  <a:srgbClr val="C00000"/>
                </a:solidFill>
                <a:latin typeface="Alexandria" charset="0"/>
                <a:cs typeface="Alexandria" charset="0"/>
              </a:rPr>
              <a:t>النصوص</a:t>
            </a:r>
            <a:r>
              <a:rPr lang="ar-SA" dirty="0">
                <a:latin typeface="Alexandria" charset="0"/>
                <a:cs typeface="Alexandria" charset="0"/>
              </a:rPr>
              <a:t> </a:t>
            </a:r>
            <a:r>
              <a:rPr lang="ar-SA" dirty="0">
                <a:solidFill>
                  <a:srgbClr val="C00000"/>
                </a:solidFill>
                <a:latin typeface="Alexandria" charset="0"/>
                <a:cs typeface="Alexandria" charset="0"/>
              </a:rPr>
              <a:t>فقط</a:t>
            </a:r>
            <a:r>
              <a:rPr lang="ar-SA" dirty="0">
                <a:latin typeface="Alexandria" charset="0"/>
                <a:cs typeface="Alexandria" charset="0"/>
              </a:rPr>
              <a:t>، بل </a:t>
            </a:r>
            <a:r>
              <a:rPr lang="ar-SA" dirty="0">
                <a:solidFill>
                  <a:srgbClr val="C00000"/>
                </a:solidFill>
                <a:latin typeface="Alexandria" charset="0"/>
                <a:cs typeface="Alexandria" charset="0"/>
              </a:rPr>
              <a:t>يشمل</a:t>
            </a:r>
            <a:r>
              <a:rPr lang="ar-SA" dirty="0">
                <a:latin typeface="Alexandria" charset="0"/>
                <a:cs typeface="Alexandria" charset="0"/>
              </a:rPr>
              <a:t> صورًا وفيديوهات وإنفوجرافيكس تحتاج لإدارة خاصة.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تستخدم غرف الأخبار أدوات مثل</a:t>
            </a:r>
            <a:r>
              <a:rPr lang="en-US" dirty="0">
                <a:latin typeface="Alexandria" charset="0"/>
                <a:cs typeface="Alexandria" charset="0"/>
              </a:rPr>
              <a:t> Digital Asset  Management</a:t>
            </a:r>
            <a:r>
              <a:rPr lang="ar-SA" dirty="0">
                <a:latin typeface="Alexandria" charset="0"/>
                <a:cs typeface="Alexandria" charset="0"/>
              </a:rPr>
              <a:t> والمعروفة اختصاراً بـ</a:t>
            </a:r>
            <a:r>
              <a:rPr lang="en-US" dirty="0">
                <a:latin typeface="Alexandria" charset="0"/>
                <a:cs typeface="Alexandria" charset="0"/>
              </a:rPr>
              <a:t>DAM</a:t>
            </a:r>
            <a:r>
              <a:rPr lang="ar-SA" dirty="0">
                <a:latin typeface="Alexandria" charset="0"/>
                <a:cs typeface="Alexandria" charset="0"/>
              </a:rPr>
              <a:t> </a:t>
            </a:r>
            <a:r>
              <a:rPr lang="en-US" dirty="0">
                <a:latin typeface="Alexandria" charset="0"/>
                <a:cs typeface="Alexandria" charset="0"/>
              </a:rPr>
              <a:t> </a:t>
            </a:r>
            <a:r>
              <a:rPr lang="ar-SA" dirty="0">
                <a:solidFill>
                  <a:srgbClr val="C00000"/>
                </a:solidFill>
                <a:latin typeface="Alexandria" charset="0"/>
                <a:cs typeface="Alexandria" charset="0"/>
              </a:rPr>
              <a:t>لتنظيم هذه الوسائط وتخزينها</a:t>
            </a:r>
            <a:r>
              <a:rPr lang="ar-SA" dirty="0">
                <a:latin typeface="Alexandria" charset="0"/>
                <a:cs typeface="Alexandria" charset="0"/>
              </a:rPr>
              <a:t>.</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يُسهل هذا التنظيم </a:t>
            </a:r>
            <a:r>
              <a:rPr lang="ar-SA" dirty="0">
                <a:solidFill>
                  <a:srgbClr val="C00000"/>
                </a:solidFill>
                <a:latin typeface="Alexandria" charset="0"/>
                <a:cs typeface="Alexandria" charset="0"/>
              </a:rPr>
              <a:t>الوصول السريع </a:t>
            </a:r>
            <a:r>
              <a:rPr lang="ar-SA" dirty="0">
                <a:latin typeface="Alexandria" charset="0"/>
                <a:cs typeface="Alexandria" charset="0"/>
              </a:rPr>
              <a:t>للمواد عند الحاجة، مع الحفاظ على الجودة والحقوق الفكرية للمحتوى.</a:t>
            </a:r>
          </a:p>
          <a:p>
            <a:pPr algn="just" rtl="1">
              <a:lnSpc>
                <a:spcPct val="200000"/>
              </a:lnSpc>
            </a:pPr>
            <a:endParaRPr lang="ar-SA" dirty="0">
              <a:latin typeface="Alexandria" charset="0"/>
              <a:cs typeface="Alexandria" charset="0"/>
            </a:endParaRPr>
          </a:p>
        </p:txBody>
      </p:sp>
      <p:sp>
        <p:nvSpPr>
          <p:cNvPr id="24" name="Rectangle 23">
            <a:extLst>
              <a:ext uri="{FF2B5EF4-FFF2-40B4-BE49-F238E27FC236}">
                <a16:creationId xmlns:a16="http://schemas.microsoft.com/office/drawing/2014/main" id="{AAD331FD-F72C-F09E-DF68-1F54E003C5F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33095A5-9C4E-F385-998F-A998773FF9C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24EA25AE-47CE-8786-D8BB-6FE45C5C56E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إدارة الوسائط المتعددة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B5A3264-504D-E243-3A64-E3B4227936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88" name="Picture 4" descr="نظام إدارة المحتوى CMS وكيف احتل الووردبريس WordPress الصدارة">
            <a:extLst>
              <a:ext uri="{FF2B5EF4-FFF2-40B4-BE49-F238E27FC236}">
                <a16:creationId xmlns:a16="http://schemas.microsoft.com/office/drawing/2014/main" id="{45DE8EBD-43BF-9BE3-1183-28B06DAF0E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931" r="12377"/>
          <a:stretch>
            <a:fillRect/>
          </a:stretch>
        </p:blipFill>
        <p:spPr bwMode="auto">
          <a:xfrm>
            <a:off x="191317" y="2010460"/>
            <a:ext cx="4974070" cy="34353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31894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4E40B-7395-C49C-427C-42B96573ECF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60C6100-F717-9C3F-2672-7CE68FD5DDA4}"/>
              </a:ext>
            </a:extLst>
          </p:cNvPr>
          <p:cNvSpPr txBox="1"/>
          <p:nvPr/>
        </p:nvSpPr>
        <p:spPr>
          <a:xfrm>
            <a:off x="5593404" y="1701990"/>
            <a:ext cx="6391070"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تؤدي </a:t>
            </a:r>
            <a:r>
              <a:rPr lang="ar-SA" dirty="0">
                <a:solidFill>
                  <a:srgbClr val="C00000"/>
                </a:solidFill>
                <a:latin typeface="Alexandria" charset="0"/>
                <a:cs typeface="Alexandria" charset="0"/>
              </a:rPr>
              <a:t>الأرشفة</a:t>
            </a:r>
            <a:r>
              <a:rPr lang="ar-SA" dirty="0">
                <a:latin typeface="Alexandria" charset="0"/>
                <a:cs typeface="Alexandria" charset="0"/>
              </a:rPr>
              <a:t> دورًا مهمًا في </a:t>
            </a:r>
            <a:r>
              <a:rPr lang="ar-SA" dirty="0">
                <a:solidFill>
                  <a:srgbClr val="C00000"/>
                </a:solidFill>
                <a:latin typeface="Alexandria" charset="0"/>
                <a:cs typeface="Alexandria" charset="0"/>
              </a:rPr>
              <a:t>حفظ</a:t>
            </a:r>
            <a:r>
              <a:rPr lang="ar-SA" dirty="0">
                <a:latin typeface="Alexandria" charset="0"/>
                <a:cs typeface="Alexandria" charset="0"/>
              </a:rPr>
              <a:t> </a:t>
            </a:r>
            <a:r>
              <a:rPr lang="ar-SA" dirty="0">
                <a:solidFill>
                  <a:srgbClr val="C00000"/>
                </a:solidFill>
                <a:latin typeface="Alexandria" charset="0"/>
                <a:cs typeface="Alexandria" charset="0"/>
              </a:rPr>
              <a:t>المحتوى</a:t>
            </a:r>
            <a:r>
              <a:rPr lang="ar-SA" dirty="0">
                <a:latin typeface="Alexandria" charset="0"/>
                <a:cs typeface="Alexandria" charset="0"/>
              </a:rPr>
              <a:t> لأغراض مرجعية أو إعادة النشر عند الحاجة.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تُمكّن أنظمة </a:t>
            </a:r>
            <a:r>
              <a:rPr lang="en-US" dirty="0">
                <a:latin typeface="Alexandria" charset="0"/>
                <a:cs typeface="Alexandria" charset="0"/>
              </a:rPr>
              <a:t>CMS</a:t>
            </a:r>
            <a:r>
              <a:rPr lang="ar-SA" dirty="0">
                <a:latin typeface="Alexandria" charset="0"/>
                <a:cs typeface="Alexandria" charset="0"/>
              </a:rPr>
              <a:t> من </a:t>
            </a:r>
            <a:r>
              <a:rPr lang="ar-SA" dirty="0">
                <a:solidFill>
                  <a:srgbClr val="C00000"/>
                </a:solidFill>
                <a:latin typeface="Alexandria" charset="0"/>
                <a:cs typeface="Alexandria" charset="0"/>
              </a:rPr>
              <a:t>تصنيف</a:t>
            </a:r>
            <a:r>
              <a:rPr lang="ar-SA" dirty="0">
                <a:latin typeface="Alexandria" charset="0"/>
                <a:cs typeface="Alexandria" charset="0"/>
              </a:rPr>
              <a:t> المواد </a:t>
            </a:r>
            <a:r>
              <a:rPr lang="ar-SA" dirty="0">
                <a:solidFill>
                  <a:srgbClr val="C00000"/>
                </a:solidFill>
                <a:latin typeface="Alexandria" charset="0"/>
                <a:cs typeface="Alexandria" charset="0"/>
              </a:rPr>
              <a:t>وأرشفتها</a:t>
            </a:r>
            <a:r>
              <a:rPr lang="ar-SA" dirty="0">
                <a:latin typeface="Alexandria" charset="0"/>
                <a:cs typeface="Alexandria" charset="0"/>
              </a:rPr>
              <a:t> تلقائيًا حسب التاريخ، التصنيف، أو الكلمة المفتاحية.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يتيح للمحررين </a:t>
            </a:r>
            <a:r>
              <a:rPr lang="ar-SA" dirty="0">
                <a:solidFill>
                  <a:srgbClr val="C00000"/>
                </a:solidFill>
                <a:latin typeface="Alexandria" charset="0"/>
                <a:cs typeface="Alexandria" charset="0"/>
              </a:rPr>
              <a:t>الرجوع</a:t>
            </a:r>
            <a:r>
              <a:rPr lang="ar-SA" dirty="0">
                <a:latin typeface="Alexandria" charset="0"/>
                <a:cs typeface="Alexandria" charset="0"/>
              </a:rPr>
              <a:t> إلى </a:t>
            </a:r>
            <a:r>
              <a:rPr lang="ar-SA" dirty="0">
                <a:solidFill>
                  <a:srgbClr val="C00000"/>
                </a:solidFill>
                <a:latin typeface="Alexandria" charset="0"/>
                <a:cs typeface="Alexandria" charset="0"/>
              </a:rPr>
              <a:t>تقارير</a:t>
            </a:r>
            <a:r>
              <a:rPr lang="ar-SA" dirty="0">
                <a:latin typeface="Alexandria" charset="0"/>
                <a:cs typeface="Alexandria" charset="0"/>
              </a:rPr>
              <a:t> </a:t>
            </a:r>
            <a:r>
              <a:rPr lang="ar-SA" dirty="0">
                <a:solidFill>
                  <a:srgbClr val="C00000"/>
                </a:solidFill>
                <a:latin typeface="Alexandria" charset="0"/>
                <a:cs typeface="Alexandria" charset="0"/>
              </a:rPr>
              <a:t>سابقة</a:t>
            </a:r>
            <a:r>
              <a:rPr lang="ar-SA" dirty="0">
                <a:latin typeface="Alexandria" charset="0"/>
                <a:cs typeface="Alexandria" charset="0"/>
              </a:rPr>
              <a:t> بسرعة، أو تحديث تقارير قديمة، مما يوفر الوقت ويزيد من القيمة التحريرية.</a:t>
            </a:r>
          </a:p>
        </p:txBody>
      </p:sp>
      <p:sp>
        <p:nvSpPr>
          <p:cNvPr id="24" name="Rectangle 23">
            <a:extLst>
              <a:ext uri="{FF2B5EF4-FFF2-40B4-BE49-F238E27FC236}">
                <a16:creationId xmlns:a16="http://schemas.microsoft.com/office/drawing/2014/main" id="{C0A06031-08F9-C500-E615-3DC3199264E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BA9C49-744B-E72D-9ADA-2CF94F7F9F3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010B9EEC-5875-6C2F-BDC9-DB5096F8E72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أرشفة المحتوى وإعادة استخدامه</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452BE17-907B-9611-3C99-17094B02DE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7410" name="Picture 2" descr="7 من أبرز أنظمة إدارة المحتوى: أيهما أكثر مناسبة لأعمالك؟ - مدونة بيكاليكا">
            <a:extLst>
              <a:ext uri="{FF2B5EF4-FFF2-40B4-BE49-F238E27FC236}">
                <a16:creationId xmlns:a16="http://schemas.microsoft.com/office/drawing/2014/main" id="{08E8E885-99FB-292E-0857-A4D0C01D70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19" r="9666"/>
          <a:stretch>
            <a:fillRect/>
          </a:stretch>
        </p:blipFill>
        <p:spPr bwMode="auto">
          <a:xfrm>
            <a:off x="324113" y="2015520"/>
            <a:ext cx="5048655" cy="35535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5536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A6B85-11DA-9AE9-4419-F75D605F918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53D1E12-8A6C-20CA-D101-7ED019829ECF}"/>
              </a:ext>
            </a:extLst>
          </p:cNvPr>
          <p:cNvSpPr txBox="1"/>
          <p:nvPr/>
        </p:nvSpPr>
        <p:spPr>
          <a:xfrm>
            <a:off x="5502609" y="1749255"/>
            <a:ext cx="6371614"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تتعرض غرف الأخبار أحيانًا </a:t>
            </a:r>
            <a:r>
              <a:rPr lang="ar-SA" dirty="0">
                <a:solidFill>
                  <a:srgbClr val="C00000"/>
                </a:solidFill>
                <a:latin typeface="Alexandria" charset="0"/>
                <a:cs typeface="Alexandria" charset="0"/>
              </a:rPr>
              <a:t>لأزمات تتعلق بأخطاء نشر </a:t>
            </a:r>
            <a:r>
              <a:rPr lang="ar-SA" dirty="0">
                <a:latin typeface="Alexandria" charset="0"/>
                <a:cs typeface="Alexandria" charset="0"/>
              </a:rPr>
              <a:t>أو ضغوط سياسية أو هجمات إلكترونية.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أن تكون لدى المؤسسة </a:t>
            </a:r>
            <a:r>
              <a:rPr lang="ar-SA" dirty="0">
                <a:solidFill>
                  <a:srgbClr val="C00000"/>
                </a:solidFill>
                <a:latin typeface="Alexandria" charset="0"/>
                <a:cs typeface="Alexandria" charset="0"/>
              </a:rPr>
              <a:t>خطة طوارئ </a:t>
            </a:r>
            <a:r>
              <a:rPr lang="ar-SA" dirty="0">
                <a:latin typeface="Alexandria" charset="0"/>
                <a:cs typeface="Alexandria" charset="0"/>
              </a:rPr>
              <a:t>واضحة تشمل بروتوكولات استجابة سريعة ومراجعة المحتوى وإدارة السمعة.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يُدرب الموظفون على </a:t>
            </a:r>
            <a:r>
              <a:rPr lang="ar-SA" dirty="0">
                <a:solidFill>
                  <a:srgbClr val="C00000"/>
                </a:solidFill>
                <a:latin typeface="Alexandria" charset="0"/>
                <a:cs typeface="Alexandria" charset="0"/>
              </a:rPr>
              <a:t>التعامل مع هذه الحالات</a:t>
            </a:r>
            <a:r>
              <a:rPr lang="ar-SA" dirty="0">
                <a:latin typeface="Alexandria" charset="0"/>
                <a:cs typeface="Alexandria" charset="0"/>
              </a:rPr>
              <a:t>، ويُستخدم نظام احتياطي لحماية البيانات وتفادي توقف النشر.</a:t>
            </a:r>
          </a:p>
        </p:txBody>
      </p:sp>
      <p:sp>
        <p:nvSpPr>
          <p:cNvPr id="24" name="Rectangle 23">
            <a:extLst>
              <a:ext uri="{FF2B5EF4-FFF2-40B4-BE49-F238E27FC236}">
                <a16:creationId xmlns:a16="http://schemas.microsoft.com/office/drawing/2014/main" id="{DB8DD298-C020-F654-7A1F-3DA5F7A573D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E5F4E14-AC24-69F3-4C29-0C9A096A296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3185361F-7915-711D-3358-631A381452A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إدارة الأزمات داخل غرف الأخبار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98959D0-BC08-DCD2-6C6C-B9D801732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EB3EA5DD-50B0-32E1-8FC3-16C7A4802DCF}"/>
              </a:ext>
            </a:extLst>
          </p:cNvPr>
          <p:cNvPicPr>
            <a:picLocks noChangeAspect="1"/>
          </p:cNvPicPr>
          <p:nvPr/>
        </p:nvPicPr>
        <p:blipFill>
          <a:blip r:embed="rId3"/>
          <a:srcRect l="14540" r="12850"/>
          <a:stretch>
            <a:fillRect/>
          </a:stretch>
        </p:blipFill>
        <p:spPr>
          <a:xfrm>
            <a:off x="191318" y="2111122"/>
            <a:ext cx="4926820" cy="38445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09437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01036-F019-2CBB-56EE-D04F4171941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8938E17-E87C-4359-1C37-14D9742329C2}"/>
              </a:ext>
            </a:extLst>
          </p:cNvPr>
          <p:cNvSpPr txBox="1"/>
          <p:nvPr/>
        </p:nvSpPr>
        <p:spPr>
          <a:xfrm>
            <a:off x="5680953" y="1658529"/>
            <a:ext cx="5609615"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مع تطور البرمجيات، تحتاج غرف الأخبار إلى </a:t>
            </a:r>
            <a:r>
              <a:rPr lang="ar-SA" dirty="0">
                <a:solidFill>
                  <a:srgbClr val="C00000"/>
                </a:solidFill>
                <a:latin typeface="Alexandria" charset="0"/>
                <a:cs typeface="Alexandria" charset="0"/>
              </a:rPr>
              <a:t>تحديث أنظمتها بانتظام</a:t>
            </a:r>
            <a:r>
              <a:rPr lang="ar-SA" dirty="0">
                <a:latin typeface="Alexandria" charset="0"/>
                <a:cs typeface="Alexandria" charset="0"/>
              </a:rPr>
              <a:t> للحفاظ على الأمان والكفاءة.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يشكل </a:t>
            </a:r>
            <a:r>
              <a:rPr lang="ar-SA" dirty="0">
                <a:solidFill>
                  <a:srgbClr val="C00000"/>
                </a:solidFill>
                <a:latin typeface="Alexandria" charset="0"/>
                <a:cs typeface="Alexandria" charset="0"/>
              </a:rPr>
              <a:t>التوافق مع الهواتف المحمولة</a:t>
            </a:r>
            <a:r>
              <a:rPr lang="ar-SA" dirty="0">
                <a:latin typeface="Alexandria" charset="0"/>
                <a:cs typeface="Alexandria" charset="0"/>
              </a:rPr>
              <a:t> والمنصات الجديدة تحديًا مستمرًا يتطلب تطويرات متكررة.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تُخصص </a:t>
            </a:r>
            <a:r>
              <a:rPr lang="ar-SA" dirty="0">
                <a:solidFill>
                  <a:srgbClr val="C00000"/>
                </a:solidFill>
                <a:latin typeface="Alexandria" charset="0"/>
                <a:cs typeface="Alexandria" charset="0"/>
              </a:rPr>
              <a:t>فرق تقنية داخل المؤسسات </a:t>
            </a:r>
            <a:r>
              <a:rPr lang="ar-SA" dirty="0">
                <a:latin typeface="Alexandria" charset="0"/>
                <a:cs typeface="Alexandria" charset="0"/>
              </a:rPr>
              <a:t>لمواكبة هذا التطور، مما يجعل الاستثمار في التكنولوجيا عنصرًا استراتيجيًا طويل الأمد.</a:t>
            </a:r>
          </a:p>
        </p:txBody>
      </p:sp>
      <p:sp>
        <p:nvSpPr>
          <p:cNvPr id="24" name="Rectangle 23">
            <a:extLst>
              <a:ext uri="{FF2B5EF4-FFF2-40B4-BE49-F238E27FC236}">
                <a16:creationId xmlns:a16="http://schemas.microsoft.com/office/drawing/2014/main" id="{3E5978E3-D506-DECC-E287-F0A663BEC96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2F7FFEA-5E71-278D-8A75-F0BEB1CEF1B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20702FAF-0A81-F863-B72D-DD3DC6E6EAA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تحديات التكنولوجيا وتحديث الأنظمة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FA987FB-2CAB-BE6C-006C-C72E6D83C9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2" name="Picture 4" descr="Flat design content management system | เวกเตอร์ฟรี">
            <a:extLst>
              <a:ext uri="{FF2B5EF4-FFF2-40B4-BE49-F238E27FC236}">
                <a16:creationId xmlns:a16="http://schemas.microsoft.com/office/drawing/2014/main" id="{63D46C00-BBF4-DB57-2433-1BE49F7C6E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564" y="2026181"/>
            <a:ext cx="4832823" cy="32193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12016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39503-13A5-33AD-5F91-DBE0E50F255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257917E-6D41-ED16-BE68-0F01D360534F}"/>
              </a:ext>
            </a:extLst>
          </p:cNvPr>
          <p:cNvSpPr txBox="1"/>
          <p:nvPr/>
        </p:nvSpPr>
        <p:spPr>
          <a:xfrm>
            <a:off x="3813243" y="1701990"/>
            <a:ext cx="8171231" cy="484292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تُبنى غرف الأخبار الرقمية الحديثة على مبدأ </a:t>
            </a:r>
            <a:r>
              <a:rPr lang="ar-SA" dirty="0">
                <a:solidFill>
                  <a:srgbClr val="C00000"/>
                </a:solidFill>
                <a:latin typeface="Alexandria" charset="0"/>
                <a:cs typeface="Alexandria" charset="0"/>
              </a:rPr>
              <a:t>التعاون بين مختلف التخصصات </a:t>
            </a:r>
            <a:r>
              <a:rPr lang="ar-SA" dirty="0">
                <a:latin typeface="Alexandria" charset="0"/>
                <a:cs typeface="Alexandria" charset="0"/>
              </a:rPr>
              <a:t>داخل المؤسسة، بما يشمل المحررين، المصممين، المبرمجين، ومديري المحتوى، هذا التعاون يضمن إنتاج محتوى متكامل يلائم المنصات الرقمية المختلفة.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تعتمد المؤسسات على </a:t>
            </a:r>
            <a:r>
              <a:rPr lang="ar-SA" dirty="0">
                <a:solidFill>
                  <a:srgbClr val="C00000"/>
                </a:solidFill>
                <a:latin typeface="Alexandria" charset="0"/>
                <a:cs typeface="Alexandria" charset="0"/>
              </a:rPr>
              <a:t>أدوات تعاونية </a:t>
            </a:r>
            <a:r>
              <a:rPr lang="ar-SA" dirty="0">
                <a:latin typeface="Alexandria" charset="0"/>
                <a:cs typeface="Alexandria" charset="0"/>
              </a:rPr>
              <a:t>مثل </a:t>
            </a:r>
            <a:r>
              <a:rPr lang="en-US" dirty="0">
                <a:latin typeface="Alexandria" charset="0"/>
                <a:cs typeface="Alexandria" charset="0"/>
              </a:rPr>
              <a:t>Slack</a:t>
            </a:r>
            <a:r>
              <a:rPr lang="ar-SA" dirty="0">
                <a:latin typeface="Alexandria" charset="0"/>
                <a:cs typeface="Alexandria" charset="0"/>
              </a:rPr>
              <a:t> </a:t>
            </a:r>
            <a:r>
              <a:rPr lang="en-US" dirty="0">
                <a:latin typeface="Alexandria" charset="0"/>
                <a:cs typeface="Alexandria" charset="0"/>
              </a:rPr>
              <a:t> </a:t>
            </a:r>
            <a:r>
              <a:rPr lang="ar-SA" dirty="0">
                <a:latin typeface="Alexandria" charset="0"/>
                <a:cs typeface="Alexandria" charset="0"/>
              </a:rPr>
              <a:t>و</a:t>
            </a:r>
            <a:r>
              <a:rPr lang="en-US" dirty="0">
                <a:latin typeface="Alexandria" charset="0"/>
                <a:cs typeface="Alexandria" charset="0"/>
              </a:rPr>
              <a:t>Trello</a:t>
            </a:r>
            <a:r>
              <a:rPr lang="ar-SA" dirty="0">
                <a:latin typeface="Alexandria" charset="0"/>
                <a:cs typeface="Alexandria" charset="0"/>
              </a:rPr>
              <a:t> لتسهيل الاتصال الفوري، وتنسيق سير العمل وتحديث الحالة التحريرية للمشاريع الجارية.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يسهم هذا التكامل في </a:t>
            </a:r>
            <a:r>
              <a:rPr lang="ar-SA" dirty="0">
                <a:solidFill>
                  <a:srgbClr val="C00000"/>
                </a:solidFill>
                <a:latin typeface="Alexandria" charset="0"/>
                <a:cs typeface="Alexandria" charset="0"/>
              </a:rPr>
              <a:t>تسريع عملية اتخاذ القرار</a:t>
            </a:r>
            <a:r>
              <a:rPr lang="ar-SA" dirty="0">
                <a:latin typeface="Alexandria" charset="0"/>
                <a:cs typeface="Alexandria" charset="0"/>
              </a:rPr>
              <a:t>، ويمنع تكرار المهام، ويزيد من جودة المحتوى المنشور، حيث تُراجع المواد من زوايا تحريرية وتقنية وتصميمية في آن واحد، مما يعزز فعالية الأداء التحريري.</a:t>
            </a:r>
          </a:p>
        </p:txBody>
      </p:sp>
      <p:sp>
        <p:nvSpPr>
          <p:cNvPr id="24" name="Rectangle 23">
            <a:extLst>
              <a:ext uri="{FF2B5EF4-FFF2-40B4-BE49-F238E27FC236}">
                <a16:creationId xmlns:a16="http://schemas.microsoft.com/office/drawing/2014/main" id="{FA346A91-B7CA-513E-2642-EA75CDC0DDB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5660861-3A33-7DB7-CC75-83AEF1E7010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AFD70F01-3EF0-F188-C828-25EEB94C018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التعاون بين الأقسام داخل غرفة الأخبار الرقمية</a:t>
            </a:r>
          </a:p>
        </p:txBody>
      </p:sp>
      <p:pic>
        <p:nvPicPr>
          <p:cNvPr id="17" name="Graphic 21">
            <a:extLst>
              <a:ext uri="{FF2B5EF4-FFF2-40B4-BE49-F238E27FC236}">
                <a16:creationId xmlns:a16="http://schemas.microsoft.com/office/drawing/2014/main" id="{9D08468A-FB30-9DFF-B020-44C6F228D8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482" name="Picture 2" descr="What is a CMS and how modern platforms are different">
            <a:extLst>
              <a:ext uri="{FF2B5EF4-FFF2-40B4-BE49-F238E27FC236}">
                <a16:creationId xmlns:a16="http://schemas.microsoft.com/office/drawing/2014/main" id="{4ACF3EC2-B0CA-228F-4624-CC1489EF292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194" r="11455"/>
          <a:stretch>
            <a:fillRect/>
          </a:stretch>
        </p:blipFill>
        <p:spPr bwMode="auto">
          <a:xfrm>
            <a:off x="79810" y="1799616"/>
            <a:ext cx="3504429" cy="22949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Slack">
            <a:extLst>
              <a:ext uri="{FF2B5EF4-FFF2-40B4-BE49-F238E27FC236}">
                <a16:creationId xmlns:a16="http://schemas.microsoft.com/office/drawing/2014/main" id="{8EAFCA44-7446-5EC6-D169-6C8F7CC00E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387" y="4922867"/>
            <a:ext cx="952500" cy="3524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501A9AD-C640-AE64-44BD-F5AB968A7B59}"/>
              </a:ext>
            </a:extLst>
          </p:cNvPr>
          <p:cNvSpPr txBox="1"/>
          <p:nvPr/>
        </p:nvSpPr>
        <p:spPr>
          <a:xfrm>
            <a:off x="1471086" y="4905960"/>
            <a:ext cx="1904412" cy="369332"/>
          </a:xfrm>
          <a:prstGeom prst="rect">
            <a:avLst/>
          </a:prstGeom>
          <a:noFill/>
        </p:spPr>
        <p:txBody>
          <a:bodyPr wrap="square">
            <a:spAutoFit/>
          </a:bodyPr>
          <a:lstStyle/>
          <a:p>
            <a:r>
              <a:rPr lang="en-US" dirty="0"/>
              <a:t>https://slack.com</a:t>
            </a:r>
          </a:p>
        </p:txBody>
      </p:sp>
      <p:sp>
        <p:nvSpPr>
          <p:cNvPr id="5" name="TextBox 4">
            <a:extLst>
              <a:ext uri="{FF2B5EF4-FFF2-40B4-BE49-F238E27FC236}">
                <a16:creationId xmlns:a16="http://schemas.microsoft.com/office/drawing/2014/main" id="{745E9656-D47A-F9BB-DC9C-A659AE3CDDD0}"/>
              </a:ext>
            </a:extLst>
          </p:cNvPr>
          <p:cNvSpPr txBox="1"/>
          <p:nvPr/>
        </p:nvSpPr>
        <p:spPr>
          <a:xfrm>
            <a:off x="1481037" y="5588700"/>
            <a:ext cx="2113334" cy="369332"/>
          </a:xfrm>
          <a:prstGeom prst="rect">
            <a:avLst/>
          </a:prstGeom>
          <a:noFill/>
        </p:spPr>
        <p:txBody>
          <a:bodyPr wrap="square">
            <a:spAutoFit/>
          </a:bodyPr>
          <a:lstStyle/>
          <a:p>
            <a:r>
              <a:rPr lang="en-US" dirty="0"/>
              <a:t>https://trello.com</a:t>
            </a:r>
          </a:p>
        </p:txBody>
      </p:sp>
      <p:pic>
        <p:nvPicPr>
          <p:cNvPr id="1028" name="Picture 4" descr="Trello Logo and symbol, meaning, history, PNG">
            <a:extLst>
              <a:ext uri="{FF2B5EF4-FFF2-40B4-BE49-F238E27FC236}">
                <a16:creationId xmlns:a16="http://schemas.microsoft.com/office/drawing/2014/main" id="{0B39F153-6D66-B5E6-8B49-DB9F9179A1F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8833" y="5471808"/>
            <a:ext cx="1072204" cy="603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9997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3AA2F-E9E2-8443-F052-B7411D1C477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3EDFBD6-9BE0-0C54-60F6-1F545D2908AE}"/>
              </a:ext>
            </a:extLst>
          </p:cNvPr>
          <p:cNvSpPr txBox="1"/>
          <p:nvPr/>
        </p:nvSpPr>
        <p:spPr>
          <a:xfrm>
            <a:off x="667967" y="1695243"/>
            <a:ext cx="10856065"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لم تعد غرف الأخبار </a:t>
            </a:r>
            <a:r>
              <a:rPr lang="ar-SA" dirty="0">
                <a:solidFill>
                  <a:srgbClr val="C00000"/>
                </a:solidFill>
                <a:latin typeface="Alexandria" charset="0"/>
                <a:cs typeface="Alexandria" charset="0"/>
              </a:rPr>
              <a:t>كيانات منفصلة </a:t>
            </a:r>
            <a:r>
              <a:rPr lang="ar-SA" dirty="0">
                <a:latin typeface="Alexandria" charset="0"/>
                <a:cs typeface="Alexandria" charset="0"/>
              </a:rPr>
              <a:t>عن استراتيجيات التسويق الرقمي، بل </a:t>
            </a:r>
            <a:r>
              <a:rPr lang="ar-SA" dirty="0">
                <a:solidFill>
                  <a:srgbClr val="C00000"/>
                </a:solidFill>
                <a:latin typeface="Alexandria" charset="0"/>
                <a:cs typeface="Alexandria" charset="0"/>
              </a:rPr>
              <a:t>أصبحت متكاملة </a:t>
            </a:r>
            <a:r>
              <a:rPr lang="ar-SA" dirty="0">
                <a:latin typeface="Alexandria" charset="0"/>
                <a:cs typeface="Alexandria" charset="0"/>
              </a:rPr>
              <a:t>معها في المؤسسات الإعلامية الرقمية. حيث </a:t>
            </a:r>
            <a:r>
              <a:rPr lang="ar-SA" dirty="0">
                <a:solidFill>
                  <a:srgbClr val="C00000"/>
                </a:solidFill>
                <a:latin typeface="Alexandria" charset="0"/>
                <a:cs typeface="Alexandria" charset="0"/>
              </a:rPr>
              <a:t>تُساهم التغطية التحريرية </a:t>
            </a:r>
            <a:r>
              <a:rPr lang="ar-SA" dirty="0">
                <a:latin typeface="Alexandria" charset="0"/>
                <a:cs typeface="Alexandria" charset="0"/>
              </a:rPr>
              <a:t>في تعزيز الظهور الرقمي وتوليد حركة مرور إلى المنصات.</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تُشارك </a:t>
            </a:r>
            <a:r>
              <a:rPr lang="ar-SA" dirty="0">
                <a:solidFill>
                  <a:srgbClr val="C00000"/>
                </a:solidFill>
                <a:latin typeface="Alexandria" charset="0"/>
                <a:cs typeface="Alexandria" charset="0"/>
              </a:rPr>
              <a:t>فرق التسويق البيانات السلوكية من الحملات </a:t>
            </a:r>
            <a:r>
              <a:rPr lang="ar-SA" dirty="0">
                <a:latin typeface="Alexandria" charset="0"/>
                <a:cs typeface="Alexandria" charset="0"/>
              </a:rPr>
              <a:t>مع غرف الأخبار، لتوجيه المحتوى وفق اهتمامات الجمهور وسلوكهم على المنصات المختلفة، مما يخلق نوعًا من "التحرير الذكي".</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التعاون يحقق </a:t>
            </a:r>
            <a:r>
              <a:rPr lang="ar-SA" dirty="0">
                <a:solidFill>
                  <a:srgbClr val="C00000"/>
                </a:solidFill>
                <a:latin typeface="Alexandria" charset="0"/>
                <a:cs typeface="Alexandria" charset="0"/>
              </a:rPr>
              <a:t>نتائج ملموسة </a:t>
            </a:r>
            <a:r>
              <a:rPr lang="ar-SA" dirty="0">
                <a:latin typeface="Alexandria" charset="0"/>
                <a:cs typeface="Alexandria" charset="0"/>
              </a:rPr>
              <a:t>مثل زيادة معدلات النقر والمشاركة، وتحقيق أهداف الوصول والتحويل، ما يجعل العلاقة بين الفريقين أساسية لنجاح المؤسسة الرقمية الشامل.</a:t>
            </a:r>
          </a:p>
        </p:txBody>
      </p:sp>
      <p:sp>
        <p:nvSpPr>
          <p:cNvPr id="24" name="Rectangle 23">
            <a:extLst>
              <a:ext uri="{FF2B5EF4-FFF2-40B4-BE49-F238E27FC236}">
                <a16:creationId xmlns:a16="http://schemas.microsoft.com/office/drawing/2014/main" id="{AE66F033-C12A-0D85-9381-BB2060C6F9A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197C45B-4114-6470-C403-5C00B7EFB56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3CF7E07C-E096-847D-7D9E-55C3AB7C655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العلاقة بين غرفة الأخبار وإدارة التسويق الرقمي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276E08D9-F98E-6728-F71C-AC1178A16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364726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6D251-448E-05FC-7787-5266BB045DF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D8A79F9-336B-CF29-6DA3-77AAFA7FEF3E}"/>
              </a:ext>
            </a:extLst>
          </p:cNvPr>
          <p:cNvSpPr txBox="1"/>
          <p:nvPr/>
        </p:nvSpPr>
        <p:spPr>
          <a:xfrm>
            <a:off x="3910518" y="1532065"/>
            <a:ext cx="8083684" cy="5058372"/>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أحد أبرز مزايا البيئة الرقمية هو </a:t>
            </a:r>
            <a:r>
              <a:rPr lang="ar-SA" dirty="0">
                <a:solidFill>
                  <a:srgbClr val="C00000"/>
                </a:solidFill>
                <a:latin typeface="Alexandria" charset="0"/>
                <a:cs typeface="Alexandria" charset="0"/>
              </a:rPr>
              <a:t>قدرة غرفة الأخبار على التفاعل اللحظي </a:t>
            </a:r>
            <a:r>
              <a:rPr lang="ar-SA" dirty="0">
                <a:latin typeface="Alexandria" charset="0"/>
                <a:cs typeface="Alexandria" charset="0"/>
              </a:rPr>
              <a:t>مع الأحداث الطارئة والمستجدات، ما يمنح المؤسسات أسبقية في السبق الصحفي.</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تُوفر أنظمة </a:t>
            </a:r>
            <a:r>
              <a:rPr lang="en-US" dirty="0">
                <a:latin typeface="Alexandria" charset="0"/>
                <a:cs typeface="Alexandria" charset="0"/>
              </a:rPr>
              <a:t>CMS</a:t>
            </a:r>
            <a:r>
              <a:rPr lang="ar-SA" dirty="0">
                <a:latin typeface="Alexandria" charset="0"/>
                <a:cs typeface="Alexandria" charset="0"/>
              </a:rPr>
              <a:t> </a:t>
            </a:r>
            <a:r>
              <a:rPr lang="ar-SA" dirty="0">
                <a:solidFill>
                  <a:srgbClr val="C00000"/>
                </a:solidFill>
                <a:latin typeface="Alexandria" charset="0"/>
                <a:cs typeface="Alexandria" charset="0"/>
              </a:rPr>
              <a:t>واجهات تنبيه فوري </a:t>
            </a:r>
            <a:r>
              <a:rPr lang="ar-SA" dirty="0">
                <a:latin typeface="Alexandria" charset="0"/>
                <a:cs typeface="Alexandria" charset="0"/>
              </a:rPr>
              <a:t>تتيح للمحررين متابعة الأخبار العاجلة من الوكالات أو وسائل التواصل الاجتماعي، وإطلاق تغطيات فورية قابلة للتحديث والتعديل.</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النوع من "</a:t>
            </a:r>
            <a:r>
              <a:rPr lang="ar-SA" dirty="0">
                <a:solidFill>
                  <a:srgbClr val="C00000"/>
                </a:solidFill>
                <a:latin typeface="Alexandria" charset="0"/>
                <a:cs typeface="Alexandria" charset="0"/>
              </a:rPr>
              <a:t>البث التحريري المتجدد</a:t>
            </a:r>
            <a:r>
              <a:rPr lang="ar-SA" dirty="0">
                <a:latin typeface="Alexandria" charset="0"/>
                <a:cs typeface="Alexandria" charset="0"/>
              </a:rPr>
              <a:t>" يعزز من متابعة الجمهور للموقع لحظة بلحظة، ويخلق علاقة تفاعلية أقرب إلى التغطية المباشرة، دون المساس بالمصداقية والتحقق التحريري الأساسي.</a:t>
            </a:r>
          </a:p>
        </p:txBody>
      </p:sp>
      <p:sp>
        <p:nvSpPr>
          <p:cNvPr id="24" name="Rectangle 23">
            <a:extLst>
              <a:ext uri="{FF2B5EF4-FFF2-40B4-BE49-F238E27FC236}">
                <a16:creationId xmlns:a16="http://schemas.microsoft.com/office/drawing/2014/main" id="{A2F2F9B9-593A-E560-BCD4-E7EC32A8A94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DCD30BE-2B17-EB20-E2A9-C74715EE60B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D622CB75-FED8-22AF-FD0F-794705B484C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استجابة غرفة الأخبار لمستجدات اللحظة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2848B558-AD4A-0CA9-4562-2A35911E8D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2530" name="Picture 2" descr="Content Management System Images - Free Download on Freepik">
            <a:extLst>
              <a:ext uri="{FF2B5EF4-FFF2-40B4-BE49-F238E27FC236}">
                <a16:creationId xmlns:a16="http://schemas.microsoft.com/office/drawing/2014/main" id="{17AF0F74-3BCA-83A1-C4EC-E2BB61942C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707524"/>
            <a:ext cx="3586986" cy="23894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49605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4B124-8771-E726-422C-6EDA89F1932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751C5AB-9EBD-A40F-87B8-F15DB2217715}"/>
              </a:ext>
            </a:extLst>
          </p:cNvPr>
          <p:cNvSpPr txBox="1"/>
          <p:nvPr/>
        </p:nvSpPr>
        <p:spPr>
          <a:xfrm>
            <a:off x="4455268" y="1519268"/>
            <a:ext cx="7276288" cy="5858591"/>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مع التسارع الكبير في أدوات وتقنيات النشر الرقمي، أصبحت الحاجة إلى </a:t>
            </a:r>
            <a:r>
              <a:rPr lang="ar-SA" dirty="0">
                <a:solidFill>
                  <a:srgbClr val="C00000"/>
                </a:solidFill>
                <a:latin typeface="Alexandria" charset="0"/>
                <a:cs typeface="Alexandria" charset="0"/>
              </a:rPr>
              <a:t>تدريب مستمر للمحررين </a:t>
            </a:r>
            <a:r>
              <a:rPr lang="ar-SA" dirty="0">
                <a:latin typeface="Alexandria" charset="0"/>
                <a:cs typeface="Alexandria" charset="0"/>
              </a:rPr>
              <a:t>والمستخدمين أمرًا جوهريًا لضمان التكيّف مع المتغيرات التقنية.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تُنظم المؤسسات الإعلامية </a:t>
            </a:r>
            <a:r>
              <a:rPr lang="ar-SA" dirty="0">
                <a:solidFill>
                  <a:srgbClr val="C00000"/>
                </a:solidFill>
                <a:latin typeface="Alexandria" charset="0"/>
                <a:cs typeface="Alexandria" charset="0"/>
              </a:rPr>
              <a:t>برامج تدريب داخلية وخارجية </a:t>
            </a:r>
            <a:r>
              <a:rPr lang="ar-SA" dirty="0">
                <a:latin typeface="Alexandria" charset="0"/>
                <a:cs typeface="Alexandria" charset="0"/>
              </a:rPr>
              <a:t>تشمل مهارات التحرير الرقمي، التعامل مع </a:t>
            </a:r>
            <a:r>
              <a:rPr lang="en-US" dirty="0">
                <a:latin typeface="Alexandria" charset="0"/>
                <a:cs typeface="Alexandria" charset="0"/>
              </a:rPr>
              <a:t>CMS، </a:t>
            </a:r>
            <a:r>
              <a:rPr lang="ar-SA" dirty="0">
                <a:latin typeface="Alexandria" charset="0"/>
                <a:cs typeface="Alexandria" charset="0"/>
              </a:rPr>
              <a:t>أدوات </a:t>
            </a:r>
            <a:r>
              <a:rPr lang="en-US" dirty="0">
                <a:latin typeface="Alexandria" charset="0"/>
                <a:cs typeface="Alexandria" charset="0"/>
              </a:rPr>
              <a:t>SEO، </a:t>
            </a:r>
            <a:r>
              <a:rPr lang="ar-SA" dirty="0">
                <a:latin typeface="Alexandria" charset="0"/>
                <a:cs typeface="Alexandria" charset="0"/>
              </a:rPr>
              <a:t>والتعامل مع الجمهور عبر المنصات.</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يُساهم هذا التكوين المستمر في </a:t>
            </a:r>
            <a:r>
              <a:rPr lang="ar-SA" dirty="0">
                <a:solidFill>
                  <a:srgbClr val="C00000"/>
                </a:solidFill>
                <a:latin typeface="Alexandria" charset="0"/>
                <a:cs typeface="Alexandria" charset="0"/>
              </a:rPr>
              <a:t>رفع كفاءة الفريق</a:t>
            </a:r>
            <a:r>
              <a:rPr lang="ar-SA" dirty="0">
                <a:latin typeface="Alexandria" charset="0"/>
                <a:cs typeface="Alexandria" charset="0"/>
              </a:rPr>
              <a:t>، وتحسين جودة المنتج الإعلامي، وتقليل الأخطاء، كما يدعم روح الابتكار والتجديد داخل المؤسسة التحريرية.</a:t>
            </a:r>
          </a:p>
          <a:p>
            <a:pPr algn="just" rtl="1">
              <a:lnSpc>
                <a:spcPct val="200000"/>
              </a:lnSpc>
            </a:pPr>
            <a:endParaRPr lang="ar-SA" dirty="0">
              <a:latin typeface="Alexandria" charset="0"/>
              <a:cs typeface="Alexandria" charset="0"/>
            </a:endParaRPr>
          </a:p>
        </p:txBody>
      </p:sp>
      <p:sp>
        <p:nvSpPr>
          <p:cNvPr id="24" name="Rectangle 23">
            <a:extLst>
              <a:ext uri="{FF2B5EF4-FFF2-40B4-BE49-F238E27FC236}">
                <a16:creationId xmlns:a16="http://schemas.microsoft.com/office/drawing/2014/main" id="{E97E4F7B-29AD-B0BC-24AB-D0DAF350BFB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2FE3F08-AC14-CEB9-C0B3-2EE4036FF45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067FC10A-615B-94AF-3295-9E4AA768F89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أهمية التكوين والتدريب المستمر في غرف الأخبار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B8E1717-43C7-BC89-FF0A-B544B1D79F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3554" name="Picture 2" descr="Immagini di Cms - Download gratuiti su Freepik">
            <a:extLst>
              <a:ext uri="{FF2B5EF4-FFF2-40B4-BE49-F238E27FC236}">
                <a16:creationId xmlns:a16="http://schemas.microsoft.com/office/drawing/2014/main" id="{FEBC0601-4F7C-744A-023B-AB6085190F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749" b="5863"/>
          <a:stretch>
            <a:fillRect/>
          </a:stretch>
        </p:blipFill>
        <p:spPr bwMode="auto">
          <a:xfrm>
            <a:off x="100521" y="1532065"/>
            <a:ext cx="4159790" cy="24772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a:extLst>
              <a:ext uri="{FF2B5EF4-FFF2-40B4-BE49-F238E27FC236}">
                <a16:creationId xmlns:a16="http://schemas.microsoft.com/office/drawing/2014/main" id="{30DFAEE8-AA98-DD19-57CC-695576384184}"/>
              </a:ext>
            </a:extLst>
          </p:cNvPr>
          <p:cNvPicPr>
            <a:picLocks noChangeAspect="1"/>
          </p:cNvPicPr>
          <p:nvPr/>
        </p:nvPicPr>
        <p:blipFill>
          <a:blip r:embed="rId4"/>
          <a:srcRect t="2014" b="2014"/>
          <a:stretch>
            <a:fillRect/>
          </a:stretch>
        </p:blipFill>
        <p:spPr>
          <a:xfrm>
            <a:off x="159636" y="4087324"/>
            <a:ext cx="4100675" cy="24772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71744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6E690-BECF-031A-6AB2-7B7EC7A3120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710D280-01DA-184A-0CB6-36E3A39ED1D7}"/>
              </a:ext>
            </a:extLst>
          </p:cNvPr>
          <p:cNvSpPr txBox="1"/>
          <p:nvPr/>
        </p:nvSpPr>
        <p:spPr>
          <a:xfrm>
            <a:off x="4212077" y="1701990"/>
            <a:ext cx="7772397"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تفرض البيئة الرقمية تحديات قانونية وأخلاقية جديدة، تتطلب من غرفة الأخبار </a:t>
            </a:r>
            <a:r>
              <a:rPr lang="ar-SA" dirty="0">
                <a:solidFill>
                  <a:srgbClr val="C00000"/>
                </a:solidFill>
                <a:latin typeface="Alexandria" charset="0"/>
                <a:cs typeface="Alexandria" charset="0"/>
              </a:rPr>
              <a:t>الالتزام بمعايير النشر </a:t>
            </a:r>
            <a:r>
              <a:rPr lang="ar-SA" dirty="0">
                <a:latin typeface="Alexandria" charset="0"/>
                <a:cs typeface="Alexandria" charset="0"/>
              </a:rPr>
              <a:t>المتعلقة بحقوق النشر، الخصوصية، والتشهير.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تعتمد المؤسسات على </a:t>
            </a:r>
            <a:r>
              <a:rPr lang="ar-SA" dirty="0">
                <a:solidFill>
                  <a:srgbClr val="C00000"/>
                </a:solidFill>
                <a:latin typeface="Alexandria" charset="0"/>
                <a:cs typeface="Alexandria" charset="0"/>
              </a:rPr>
              <a:t>سياسات تحريرية </a:t>
            </a:r>
            <a:r>
              <a:rPr lang="ar-SA" dirty="0">
                <a:latin typeface="Alexandria" charset="0"/>
                <a:cs typeface="Alexandria" charset="0"/>
              </a:rPr>
              <a:t>واضحة تُراجع فيها كل مادة قبل النشر من حيث مطابقتها للقوانين الوطنية أو القواعد المهنية للصحافة.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في حالات معينة، </a:t>
            </a:r>
            <a:r>
              <a:rPr lang="ar-SA" dirty="0">
                <a:solidFill>
                  <a:srgbClr val="C00000"/>
                </a:solidFill>
                <a:latin typeface="Alexandria" charset="0"/>
                <a:cs typeface="Alexandria" charset="0"/>
              </a:rPr>
              <a:t>تُستشار الجهات القانونية </a:t>
            </a:r>
            <a:r>
              <a:rPr lang="ar-SA" dirty="0">
                <a:latin typeface="Alexandria" charset="0"/>
                <a:cs typeface="Alexandria" charset="0"/>
              </a:rPr>
              <a:t>داخل المؤسسة قبل نشر تقارير حساسة، مما يجعل من الالتزام القانوني ركيزة للاستدامة الإعلامية والسمعة المهنية.</a:t>
            </a:r>
          </a:p>
        </p:txBody>
      </p:sp>
      <p:sp>
        <p:nvSpPr>
          <p:cNvPr id="24" name="Rectangle 23">
            <a:extLst>
              <a:ext uri="{FF2B5EF4-FFF2-40B4-BE49-F238E27FC236}">
                <a16:creationId xmlns:a16="http://schemas.microsoft.com/office/drawing/2014/main" id="{32303660-DE80-CF9A-10A7-B2FDCC07C37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02BBA69-79D4-5B1E-BEBF-42B68FCEDD8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5E922E77-E668-58A9-234E-5C6604A9ED8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الاعتبارات القانونية والأخلاقية في إدارة المحتوى</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4A589E7A-C6D5-4FCE-D601-31F8A4AAC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5602" name="Picture 2" descr="La gestione dei contenuti del sito:Il Content Management System ...">
            <a:extLst>
              <a:ext uri="{FF2B5EF4-FFF2-40B4-BE49-F238E27FC236}">
                <a16:creationId xmlns:a16="http://schemas.microsoft.com/office/drawing/2014/main" id="{192FA8CB-F9B2-AB3F-C88E-6258930E4D8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767" r="21767"/>
          <a:stretch>
            <a:fillRect/>
          </a:stretch>
        </p:blipFill>
        <p:spPr bwMode="auto">
          <a:xfrm>
            <a:off x="191317" y="2252790"/>
            <a:ext cx="3711826" cy="2666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61011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20479-F7D5-265B-75D5-87EF70F21EC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95F1037-510F-04B7-FED9-C9D428426AD1}"/>
              </a:ext>
            </a:extLst>
          </p:cNvPr>
          <p:cNvSpPr txBox="1"/>
          <p:nvPr/>
        </p:nvSpPr>
        <p:spPr>
          <a:xfrm>
            <a:off x="4023361" y="1643622"/>
            <a:ext cx="7961114"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تعتمد غرف الأخبار الرقمية على </a:t>
            </a:r>
            <a:r>
              <a:rPr lang="ar-SA" dirty="0">
                <a:solidFill>
                  <a:srgbClr val="C00000"/>
                </a:solidFill>
                <a:latin typeface="Alexandria" charset="0"/>
                <a:cs typeface="Alexandria" charset="0"/>
              </a:rPr>
              <a:t>شبكات معلوماتية معقدة</a:t>
            </a:r>
            <a:r>
              <a:rPr lang="ar-SA" dirty="0">
                <a:latin typeface="Alexandria" charset="0"/>
                <a:cs typeface="Alexandria" charset="0"/>
              </a:rPr>
              <a:t>، ما يجعلها معرضة لهجمات سيبرانية تستهدف المحتوى أو البيانات الحساسة.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يُفرض استخدام جدران حماية متقدمة، وتشفير اتصالات البريد الإلكتروني، وتقييد الوصول إلى قواعد البيانات بحسب </a:t>
            </a:r>
            <a:r>
              <a:rPr lang="ar-SA" dirty="0">
                <a:solidFill>
                  <a:srgbClr val="C00000"/>
                </a:solidFill>
                <a:latin typeface="Alexandria" charset="0"/>
                <a:cs typeface="Alexandria" charset="0"/>
              </a:rPr>
              <a:t>مستويات الصلاحيات</a:t>
            </a:r>
            <a:r>
              <a:rPr lang="ar-SA" dirty="0">
                <a:latin typeface="Alexandria" charset="0"/>
                <a:cs typeface="Alexandria" charset="0"/>
              </a:rPr>
              <a:t>.</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يُعقد </a:t>
            </a:r>
            <a:r>
              <a:rPr lang="ar-SA" dirty="0">
                <a:solidFill>
                  <a:srgbClr val="C00000"/>
                </a:solidFill>
                <a:latin typeface="Alexandria" charset="0"/>
                <a:cs typeface="Alexandria" charset="0"/>
              </a:rPr>
              <a:t>تدريب دوري للعاملين </a:t>
            </a:r>
            <a:r>
              <a:rPr lang="ar-SA" dirty="0">
                <a:latin typeface="Alexandria" charset="0"/>
                <a:cs typeface="Alexandria" charset="0"/>
              </a:rPr>
              <a:t>حول كيفية التعرف على محاولات التصيد والاحتيال، مما يخلق ثقافة رقمية واعية بالأمن السيبراني داخل المؤسسة التحريرية.</a:t>
            </a:r>
          </a:p>
        </p:txBody>
      </p:sp>
      <p:sp>
        <p:nvSpPr>
          <p:cNvPr id="24" name="Rectangle 23">
            <a:extLst>
              <a:ext uri="{FF2B5EF4-FFF2-40B4-BE49-F238E27FC236}">
                <a16:creationId xmlns:a16="http://schemas.microsoft.com/office/drawing/2014/main" id="{EC8BA453-630C-71D9-3347-32862811CE1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B2ACB62-9B7F-C60E-FE46-7787E1AA10B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6159C72A-FDEE-7713-D6CE-FF2E65CE767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حماية أمن المعلومات في بيئة العمل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F291EB76-3E47-BFB6-E0EA-1572C48F2B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 name="Picture 2" descr="What is an AI Website Builder?">
            <a:extLst>
              <a:ext uri="{FF2B5EF4-FFF2-40B4-BE49-F238E27FC236}">
                <a16:creationId xmlns:a16="http://schemas.microsoft.com/office/drawing/2014/main" id="{97A44FE9-EB2E-0DF4-8956-DB81EE92758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420" r="12398"/>
          <a:stretch>
            <a:fillRect/>
          </a:stretch>
        </p:blipFill>
        <p:spPr bwMode="auto">
          <a:xfrm>
            <a:off x="252613" y="2165742"/>
            <a:ext cx="3421812" cy="25265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62486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05B75-59ED-E8D0-993A-68FFF1A4057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3BFBA4D-8350-A807-D60F-24C9D39E9E63}"/>
              </a:ext>
            </a:extLst>
          </p:cNvPr>
          <p:cNvSpPr txBox="1"/>
          <p:nvPr/>
        </p:nvSpPr>
        <p:spPr>
          <a:xfrm>
            <a:off x="5496123" y="1526886"/>
            <a:ext cx="6322976" cy="5304594"/>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من </a:t>
            </a:r>
            <a:r>
              <a:rPr lang="ar-SA" dirty="0">
                <a:solidFill>
                  <a:srgbClr val="C00000"/>
                </a:solidFill>
                <a:latin typeface="Alexandria" charset="0"/>
                <a:cs typeface="Alexandria" charset="0"/>
              </a:rPr>
              <a:t>العوامل الحاسمة </a:t>
            </a:r>
            <a:r>
              <a:rPr lang="ar-SA" dirty="0">
                <a:latin typeface="Alexandria" charset="0"/>
                <a:cs typeface="Alexandria" charset="0"/>
              </a:rPr>
              <a:t>في تقديم </a:t>
            </a:r>
            <a:r>
              <a:rPr lang="ar-SA" dirty="0">
                <a:solidFill>
                  <a:srgbClr val="C00000"/>
                </a:solidFill>
                <a:latin typeface="Alexandria" charset="0"/>
                <a:cs typeface="Alexandria" charset="0"/>
              </a:rPr>
              <a:t>تجربة مستخدم فعّالة </a:t>
            </a:r>
            <a:r>
              <a:rPr lang="ar-SA" dirty="0">
                <a:latin typeface="Alexandria" charset="0"/>
                <a:cs typeface="Alexandria" charset="0"/>
              </a:rPr>
              <a:t>تنظيم المحتوى بشكل يسمح بالوصول السهل إليه، من خلال التصنيفات، الوسوم، والروابط المتقاطعة.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تتيح أنظمة </a:t>
            </a:r>
            <a:r>
              <a:rPr lang="en-US" dirty="0">
                <a:latin typeface="Alexandria" charset="0"/>
                <a:cs typeface="Alexandria" charset="0"/>
              </a:rPr>
              <a:t>CMS</a:t>
            </a:r>
            <a:r>
              <a:rPr lang="ar-SA" dirty="0">
                <a:latin typeface="Alexandria" charset="0"/>
                <a:cs typeface="Alexandria" charset="0"/>
              </a:rPr>
              <a:t> إعداد </a:t>
            </a:r>
            <a:r>
              <a:rPr lang="ar-SA" dirty="0">
                <a:solidFill>
                  <a:srgbClr val="C00000"/>
                </a:solidFill>
                <a:latin typeface="Alexandria" charset="0"/>
                <a:cs typeface="Alexandria" charset="0"/>
              </a:rPr>
              <a:t>هيكل معلوماتي </a:t>
            </a:r>
            <a:r>
              <a:rPr lang="ar-SA" dirty="0">
                <a:latin typeface="Alexandria" charset="0"/>
                <a:cs typeface="Alexandria" charset="0"/>
              </a:rPr>
              <a:t>يعكس التسلسل المنطقي للمحتوى، ويوجه المستخدم بسهولة نحو المواضيع ذات الصلة أو المواد السابقة.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C00000"/>
                </a:solidFill>
                <a:latin typeface="Alexandria" charset="0"/>
                <a:cs typeface="Alexandria" charset="0"/>
              </a:rPr>
              <a:t>يُحسن هذا التنظيم من أداء الموقع</a:t>
            </a:r>
            <a:r>
              <a:rPr lang="ar-SA" dirty="0">
                <a:latin typeface="Alexandria" charset="0"/>
                <a:cs typeface="Alexandria" charset="0"/>
              </a:rPr>
              <a:t> في محركات البحث، ويُطيل مدة بقاء المستخدم داخل المنصة، مما يُعزز قيمة كل زيارة رقمية من حيث التأثير والربحية.</a:t>
            </a:r>
          </a:p>
        </p:txBody>
      </p:sp>
      <p:sp>
        <p:nvSpPr>
          <p:cNvPr id="24" name="Rectangle 23">
            <a:extLst>
              <a:ext uri="{FF2B5EF4-FFF2-40B4-BE49-F238E27FC236}">
                <a16:creationId xmlns:a16="http://schemas.microsoft.com/office/drawing/2014/main" id="{4795B87B-ACC7-6059-8012-7F3E20294B0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5562E2E-8C8B-D0FE-9CEC-EB4295F7A04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85E2EF99-EAC4-7C12-27E8-857CD774E44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تنظيم وتبويب المحتوى في المنصات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7ECD40D-3A3F-B149-EBB3-889A039729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6" name="Picture 4" descr="フラットなデザインのイントラネットの図 | 無料ベクトル素材">
            <a:extLst>
              <a:ext uri="{FF2B5EF4-FFF2-40B4-BE49-F238E27FC236}">
                <a16:creationId xmlns:a16="http://schemas.microsoft.com/office/drawing/2014/main" id="{A8D6C208-42C9-0127-9A95-E5B6BE9464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739" y="1643622"/>
            <a:ext cx="5007920" cy="50079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8246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CCF27-AFFF-8101-5030-054818112AD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4A6A6E3-7719-7812-FC62-68353E78561D}"/>
              </a:ext>
            </a:extLst>
          </p:cNvPr>
          <p:cNvSpPr txBox="1"/>
          <p:nvPr/>
        </p:nvSpPr>
        <p:spPr>
          <a:xfrm>
            <a:off x="1099226" y="1770392"/>
            <a:ext cx="10288620"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تتجه المؤسسات الإعلامية نحو </a:t>
            </a:r>
            <a:r>
              <a:rPr lang="ar-SA" dirty="0">
                <a:solidFill>
                  <a:srgbClr val="C00000"/>
                </a:solidFill>
                <a:latin typeface="Alexandria" charset="0"/>
                <a:cs typeface="Alexandria" charset="0"/>
              </a:rPr>
              <a:t>إنتاج محتوى متخصص </a:t>
            </a:r>
            <a:r>
              <a:rPr lang="ar-SA" dirty="0">
                <a:latin typeface="Alexandria" charset="0"/>
                <a:cs typeface="Alexandria" charset="0"/>
              </a:rPr>
              <a:t>يخاطب فئات محددة مثل الشباب، المهنيين، المهتمين بالتقنية، أو الفنون، وهو ما يفتح مجالات جديدة من التأثير.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تُستخدم </a:t>
            </a:r>
            <a:r>
              <a:rPr lang="ar-SA" dirty="0">
                <a:solidFill>
                  <a:srgbClr val="C00000"/>
                </a:solidFill>
                <a:latin typeface="Alexandria" charset="0"/>
                <a:cs typeface="Alexandria" charset="0"/>
              </a:rPr>
              <a:t>أدوات التحليل </a:t>
            </a:r>
            <a:r>
              <a:rPr lang="ar-SA" dirty="0">
                <a:latin typeface="Alexandria" charset="0"/>
                <a:cs typeface="Alexandria" charset="0"/>
              </a:rPr>
              <a:t>لتحديد ميول هذه الفئات، بينما يُصمم المحتوى ليكون متجاوبًا ومخصصًا حسب المنصة والاستخدام.</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يُسهم هذا التوجه في </a:t>
            </a:r>
            <a:r>
              <a:rPr lang="ar-SA" dirty="0">
                <a:solidFill>
                  <a:srgbClr val="C00000"/>
                </a:solidFill>
                <a:latin typeface="Alexandria" charset="0"/>
                <a:cs typeface="Alexandria" charset="0"/>
              </a:rPr>
              <a:t>خلق ولاء لجمهور نوعي</a:t>
            </a:r>
            <a:r>
              <a:rPr lang="ar-SA" dirty="0">
                <a:latin typeface="Alexandria" charset="0"/>
                <a:cs typeface="Alexandria" charset="0"/>
              </a:rPr>
              <a:t>، يُتابع المحتوى باستمرار، ويفضّل المؤسسة على غيرها، مما يعزز الموقع التنافسي في السوق الإعلامي الرقمي.</a:t>
            </a:r>
          </a:p>
        </p:txBody>
      </p:sp>
      <p:sp>
        <p:nvSpPr>
          <p:cNvPr id="24" name="Rectangle 23">
            <a:extLst>
              <a:ext uri="{FF2B5EF4-FFF2-40B4-BE49-F238E27FC236}">
                <a16:creationId xmlns:a16="http://schemas.microsoft.com/office/drawing/2014/main" id="{8163EBDA-44AC-64C0-5B71-8C519BCB481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62791A0-44C4-8ECA-D50D-01EBC0F307F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11EEDEA7-7FE2-3D15-E916-F86A9C2425C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المحتوى المتخصص وتلبية حاجات الجمهور النوعي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328B5A3-1E90-4952-0036-14C68C532C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002682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4FE33-F04D-4FC3-7A72-8E79E8C9C77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733C7AE-1A1F-58D0-1D65-9CB794A0273E}"/>
              </a:ext>
            </a:extLst>
          </p:cNvPr>
          <p:cNvSpPr txBox="1"/>
          <p:nvPr/>
        </p:nvSpPr>
        <p:spPr>
          <a:xfrm>
            <a:off x="3857083" y="1498016"/>
            <a:ext cx="7832319" cy="5304594"/>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أصبح الذكاء الاصطناعي عنصرًا محوريًا في </a:t>
            </a:r>
            <a:r>
              <a:rPr lang="ar-SA" dirty="0">
                <a:solidFill>
                  <a:srgbClr val="C00000"/>
                </a:solidFill>
                <a:latin typeface="Alexandria" charset="0"/>
                <a:cs typeface="Alexandria" charset="0"/>
              </a:rPr>
              <a:t>دعم عمل غرف الأخبار الإلكترونية</a:t>
            </a:r>
            <a:r>
              <a:rPr lang="ar-SA" dirty="0">
                <a:latin typeface="Alexandria" charset="0"/>
                <a:cs typeface="Alexandria" charset="0"/>
              </a:rPr>
              <a:t>، حيث يُستخدم في جمع الأخبار، تحليل البيانات، وحتى توليد محتوى أولي مثل العناوين أو ملخصات النصوص.</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تستفيد المؤسسات من أدوات </a:t>
            </a:r>
            <a:r>
              <a:rPr lang="ar-SA" dirty="0">
                <a:solidFill>
                  <a:srgbClr val="C00000"/>
                </a:solidFill>
                <a:latin typeface="Alexandria" charset="0"/>
                <a:cs typeface="Alexandria" charset="0"/>
              </a:rPr>
              <a:t>تعتمد على التعلم الآلي </a:t>
            </a:r>
            <a:r>
              <a:rPr lang="ar-SA" dirty="0">
                <a:latin typeface="Alexandria" charset="0"/>
                <a:cs typeface="Alexandria" charset="0"/>
              </a:rPr>
              <a:t>لتحديد المواضيع الرائجة، </a:t>
            </a:r>
            <a:r>
              <a:rPr lang="ar-SA" dirty="0">
                <a:solidFill>
                  <a:srgbClr val="C00000"/>
                </a:solidFill>
                <a:latin typeface="Alexandria" charset="0"/>
                <a:cs typeface="Alexandria" charset="0"/>
              </a:rPr>
              <a:t>وتصنيف المحتوى تلقائيًا</a:t>
            </a:r>
            <a:r>
              <a:rPr lang="ar-SA" dirty="0">
                <a:latin typeface="Alexandria" charset="0"/>
                <a:cs typeface="Alexandria" charset="0"/>
              </a:rPr>
              <a:t>، واقتراح تحسينات تحريرية أو لغوية، مما يقلل الجهد البشري ويزيد الكفاءة.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على الرغم من هذه الفوائد، يجب توخي </a:t>
            </a:r>
            <a:r>
              <a:rPr lang="ar-SA" dirty="0">
                <a:solidFill>
                  <a:srgbClr val="C00000"/>
                </a:solidFill>
                <a:latin typeface="Alexandria" charset="0"/>
                <a:cs typeface="Alexandria" charset="0"/>
              </a:rPr>
              <a:t>الحذر في الاعتماد الكامل </a:t>
            </a:r>
            <a:r>
              <a:rPr lang="ar-SA" dirty="0">
                <a:latin typeface="Alexandria" charset="0"/>
                <a:cs typeface="Alexandria" charset="0"/>
              </a:rPr>
              <a:t>على الذكاء الاصطناعي، مع ضرورة وجود </a:t>
            </a:r>
            <a:r>
              <a:rPr lang="ar-SA" dirty="0">
                <a:solidFill>
                  <a:srgbClr val="C00000"/>
                </a:solidFill>
                <a:latin typeface="Alexandria" charset="0"/>
                <a:cs typeface="Alexandria" charset="0"/>
              </a:rPr>
              <a:t>إشراف بشري </a:t>
            </a:r>
            <a:r>
              <a:rPr lang="ar-SA" dirty="0">
                <a:latin typeface="Alexandria" charset="0"/>
                <a:cs typeface="Alexandria" charset="0"/>
              </a:rPr>
              <a:t>يضمن المصداقية والدقة، خصوصًا عند التعامل مع أخبار حساسة أو ذات طابع سياسي.</a:t>
            </a:r>
          </a:p>
        </p:txBody>
      </p:sp>
      <p:sp>
        <p:nvSpPr>
          <p:cNvPr id="24" name="Rectangle 23">
            <a:extLst>
              <a:ext uri="{FF2B5EF4-FFF2-40B4-BE49-F238E27FC236}">
                <a16:creationId xmlns:a16="http://schemas.microsoft.com/office/drawing/2014/main" id="{2A0F6A2F-E2FC-9A72-0266-07F80C2A5C2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2076B85-B664-28CE-7B34-B3A43D2BB95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E437BD05-CDBE-CB6D-2260-01EF51A83F3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دور الذكاء الاصطناعي في غرف الأخبار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6F09E723-82ED-CA63-91F9-1E69E75B1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Flat illustration of content management system | เวกเตอร์ฟรี">
            <a:extLst>
              <a:ext uri="{FF2B5EF4-FFF2-40B4-BE49-F238E27FC236}">
                <a16:creationId xmlns:a16="http://schemas.microsoft.com/office/drawing/2014/main" id="{6171CD52-BEC9-7710-85B2-6CB491C219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441291"/>
            <a:ext cx="3602800" cy="29984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91308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AAC54-DF79-EA59-0F9A-3392B54342F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9C056A9-309F-3116-9743-C947B78CE685}"/>
              </a:ext>
            </a:extLst>
          </p:cNvPr>
          <p:cNvSpPr txBox="1"/>
          <p:nvPr/>
        </p:nvSpPr>
        <p:spPr>
          <a:xfrm>
            <a:off x="878733" y="1896849"/>
            <a:ext cx="10434534"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لم يعد المحتوى الرقمي يُبنى على النص فقط، بل أصبح </a:t>
            </a:r>
            <a:r>
              <a:rPr lang="ar-SA" dirty="0">
                <a:solidFill>
                  <a:srgbClr val="C00000"/>
                </a:solidFill>
                <a:latin typeface="Alexandria" charset="0"/>
                <a:cs typeface="Alexandria" charset="0"/>
              </a:rPr>
              <a:t>التكامل</a:t>
            </a:r>
            <a:r>
              <a:rPr lang="ar-SA" dirty="0">
                <a:latin typeface="Alexandria" charset="0"/>
                <a:cs typeface="Alexandria" charset="0"/>
              </a:rPr>
              <a:t> بين النصوص والصور والفيديوهات والرسوم التوضيحية </a:t>
            </a:r>
            <a:r>
              <a:rPr lang="ar-SA" dirty="0">
                <a:solidFill>
                  <a:srgbClr val="C00000"/>
                </a:solidFill>
                <a:latin typeface="Alexandria" charset="0"/>
                <a:cs typeface="Alexandria" charset="0"/>
              </a:rPr>
              <a:t>أساسيًا</a:t>
            </a:r>
            <a:r>
              <a:rPr lang="ar-SA" dirty="0">
                <a:latin typeface="Alexandria" charset="0"/>
                <a:cs typeface="Alexandria" charset="0"/>
              </a:rPr>
              <a:t> </a:t>
            </a:r>
            <a:r>
              <a:rPr lang="ar-SA" dirty="0">
                <a:solidFill>
                  <a:srgbClr val="C00000"/>
                </a:solidFill>
                <a:latin typeface="Alexandria" charset="0"/>
                <a:cs typeface="Alexandria" charset="0"/>
              </a:rPr>
              <a:t>لجذب</a:t>
            </a:r>
            <a:r>
              <a:rPr lang="ar-SA" dirty="0">
                <a:latin typeface="Alexandria" charset="0"/>
                <a:cs typeface="Alexandria" charset="0"/>
              </a:rPr>
              <a:t> </a:t>
            </a:r>
            <a:r>
              <a:rPr lang="ar-SA" dirty="0">
                <a:solidFill>
                  <a:srgbClr val="C00000"/>
                </a:solidFill>
                <a:latin typeface="Alexandria" charset="0"/>
                <a:cs typeface="Alexandria" charset="0"/>
              </a:rPr>
              <a:t>الجمهور</a:t>
            </a:r>
            <a:r>
              <a:rPr lang="ar-SA" dirty="0">
                <a:latin typeface="Alexandria" charset="0"/>
                <a:cs typeface="Alexandria" charset="0"/>
              </a:rPr>
              <a:t> </a:t>
            </a:r>
            <a:r>
              <a:rPr lang="ar-SA" dirty="0">
                <a:solidFill>
                  <a:srgbClr val="C00000"/>
                </a:solidFill>
                <a:latin typeface="Alexandria" charset="0"/>
                <a:cs typeface="Alexandria" charset="0"/>
              </a:rPr>
              <a:t>وتعزيز</a:t>
            </a:r>
            <a:r>
              <a:rPr lang="ar-SA" dirty="0">
                <a:latin typeface="Alexandria" charset="0"/>
                <a:cs typeface="Alexandria" charset="0"/>
              </a:rPr>
              <a:t> </a:t>
            </a:r>
            <a:r>
              <a:rPr lang="ar-SA" dirty="0">
                <a:solidFill>
                  <a:srgbClr val="C00000"/>
                </a:solidFill>
                <a:latin typeface="Alexandria" charset="0"/>
                <a:cs typeface="Alexandria" charset="0"/>
              </a:rPr>
              <a:t>فهم</a:t>
            </a:r>
            <a:r>
              <a:rPr lang="ar-SA" dirty="0">
                <a:latin typeface="Alexandria" charset="0"/>
                <a:cs typeface="Alexandria" charset="0"/>
              </a:rPr>
              <a:t> </a:t>
            </a:r>
            <a:r>
              <a:rPr lang="ar-SA" dirty="0">
                <a:solidFill>
                  <a:srgbClr val="C00000"/>
                </a:solidFill>
                <a:latin typeface="Alexandria" charset="0"/>
                <a:cs typeface="Alexandria" charset="0"/>
              </a:rPr>
              <a:t>الرسالة</a:t>
            </a:r>
            <a:r>
              <a:rPr lang="ar-SA" dirty="0">
                <a:latin typeface="Alexandria" charset="0"/>
                <a:cs typeface="Alexandria" charset="0"/>
              </a:rPr>
              <a:t>.</a:t>
            </a:r>
          </a:p>
          <a:p>
            <a:pPr algn="just" rtl="1">
              <a:lnSpc>
                <a:spcPct val="200000"/>
              </a:lnSpc>
            </a:pPr>
            <a:endParaRPr lang="en-US" sz="5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تستخدم غرف الأخبار الرقمية </a:t>
            </a:r>
            <a:r>
              <a:rPr lang="ar-SA" dirty="0">
                <a:solidFill>
                  <a:srgbClr val="C00000"/>
                </a:solidFill>
                <a:latin typeface="Alexandria" charset="0"/>
                <a:cs typeface="Alexandria" charset="0"/>
              </a:rPr>
              <a:t>أدوات إنتاج بصري </a:t>
            </a:r>
            <a:r>
              <a:rPr lang="ar-SA" dirty="0">
                <a:latin typeface="Alexandria" charset="0"/>
                <a:cs typeface="Alexandria" charset="0"/>
              </a:rPr>
              <a:t>مثل </a:t>
            </a:r>
            <a:r>
              <a:rPr lang="en-US" dirty="0">
                <a:latin typeface="Alexandria" charset="0"/>
                <a:cs typeface="Alexandria" charset="0"/>
              </a:rPr>
              <a:t>Adobe </a:t>
            </a:r>
            <a:r>
              <a:rPr lang="ar-SA" dirty="0">
                <a:latin typeface="Alexandria" charset="0"/>
                <a:cs typeface="Alexandria" charset="0"/>
              </a:rPr>
              <a:t> </a:t>
            </a:r>
            <a:r>
              <a:rPr lang="en-US" dirty="0">
                <a:latin typeface="Alexandria" charset="0"/>
                <a:cs typeface="Alexandria" charset="0"/>
              </a:rPr>
              <a:t>Premiere</a:t>
            </a:r>
            <a:r>
              <a:rPr lang="ar-SA" dirty="0">
                <a:latin typeface="Alexandria" charset="0"/>
                <a:cs typeface="Alexandria" charset="0"/>
              </a:rPr>
              <a:t> أو </a:t>
            </a:r>
            <a:r>
              <a:rPr lang="en-US" dirty="0">
                <a:latin typeface="Alexandria" charset="0"/>
                <a:cs typeface="Alexandria" charset="0"/>
              </a:rPr>
              <a:t>Canva</a:t>
            </a:r>
            <a:r>
              <a:rPr lang="ar-SA" dirty="0">
                <a:latin typeface="Alexandria" charset="0"/>
                <a:cs typeface="Alexandria" charset="0"/>
              </a:rPr>
              <a:t> لتصميم محتوى جذاب يدعم الخبر ويعزز من انتشاره على المنصات المختلفة.</a:t>
            </a:r>
          </a:p>
          <a:p>
            <a:pPr algn="just" rtl="1">
              <a:lnSpc>
                <a:spcPct val="200000"/>
              </a:lnSpc>
            </a:pPr>
            <a:endParaRPr lang="en-US" sz="5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a:t>
            </a:r>
            <a:r>
              <a:rPr lang="ar-SA" dirty="0">
                <a:solidFill>
                  <a:srgbClr val="C00000"/>
                </a:solidFill>
                <a:latin typeface="Alexandria" charset="0"/>
                <a:cs typeface="Alexandria" charset="0"/>
              </a:rPr>
              <a:t>الدمج بين الوسائط المتعددة </a:t>
            </a:r>
            <a:r>
              <a:rPr lang="ar-SA" dirty="0">
                <a:latin typeface="Alexandria" charset="0"/>
                <a:cs typeface="Alexandria" charset="0"/>
              </a:rPr>
              <a:t>يُساعد في نقل المعلومات بطريقة أسرع وأكثر تأثيرًا، خاصة في بيئة رقمية تعتمد على التصفح السريع والانطباع البصري الأول.</a:t>
            </a:r>
          </a:p>
        </p:txBody>
      </p:sp>
      <p:sp>
        <p:nvSpPr>
          <p:cNvPr id="24" name="Rectangle 23">
            <a:extLst>
              <a:ext uri="{FF2B5EF4-FFF2-40B4-BE49-F238E27FC236}">
                <a16:creationId xmlns:a16="http://schemas.microsoft.com/office/drawing/2014/main" id="{0A112F54-00E6-5752-738A-0BAEB18CC87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6D756B-9FFD-5D04-56C9-042E4898702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CE133870-EB5C-BE8D-2E6F-BB30F669314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التكامل بين المحتوى النصي والبصري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928BB51-60DA-0C1A-1ED2-8B953008E7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603009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3" end="3"/>
                                            </p:txEl>
                                          </p:spTgt>
                                        </p:tgtEl>
                                        <p:attrNameLst>
                                          <p:attrName>style.visibility</p:attrName>
                                        </p:attrNameLst>
                                      </p:cBhvr>
                                      <p:to>
                                        <p:strVal val="visible"/>
                                      </p:to>
                                    </p:set>
                                    <p:animEffect transition="in" filter="fade">
                                      <p:cBhvr>
                                        <p:cTn id="17" dur="500"/>
                                        <p:tgtEl>
                                          <p:spTgt spid="2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6" end="6"/>
                                            </p:txEl>
                                          </p:spTgt>
                                        </p:tgtEl>
                                        <p:attrNameLst>
                                          <p:attrName>style.visibility</p:attrName>
                                        </p:attrNameLst>
                                      </p:cBhvr>
                                      <p:to>
                                        <p:strVal val="visible"/>
                                      </p:to>
                                    </p:set>
                                    <p:animEffect transition="in" filter="fade">
                                      <p:cBhvr>
                                        <p:cTn id="22" dur="500"/>
                                        <p:tgtEl>
                                          <p:spTgt spid="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CA046-D08E-6BEB-F8B7-9F08CC88F2B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9365A0A-7F7F-9863-F589-DA0A6E3714DE}"/>
              </a:ext>
            </a:extLst>
          </p:cNvPr>
          <p:cNvSpPr txBox="1"/>
          <p:nvPr/>
        </p:nvSpPr>
        <p:spPr>
          <a:xfrm>
            <a:off x="1343887" y="1838484"/>
            <a:ext cx="10084338"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أحد التحديات الجوهرية في إدارة المحتوى الرقمي هو </a:t>
            </a:r>
            <a:r>
              <a:rPr lang="ar-SA" dirty="0">
                <a:solidFill>
                  <a:srgbClr val="C00000"/>
                </a:solidFill>
                <a:latin typeface="Alexandria" charset="0"/>
                <a:cs typeface="Alexandria" charset="0"/>
              </a:rPr>
              <a:t>ضمان تجربة مستخدم سلسة وممتعة</a:t>
            </a:r>
            <a:r>
              <a:rPr lang="ar-SA" dirty="0">
                <a:latin typeface="Alexandria" charset="0"/>
                <a:cs typeface="Alexandria" charset="0"/>
              </a:rPr>
              <a:t>، ما يتطلب تصميم واجهات تفاعلية، وسرعة تحميل عالية، وسهولة في التنقل.</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تعتمد غرف الأخبار على </a:t>
            </a:r>
            <a:r>
              <a:rPr lang="ar-SA" dirty="0">
                <a:solidFill>
                  <a:srgbClr val="C00000"/>
                </a:solidFill>
                <a:latin typeface="Alexandria" charset="0"/>
                <a:cs typeface="Alexandria" charset="0"/>
              </a:rPr>
              <a:t>تحليل سلوك الجمهور </a:t>
            </a:r>
            <a:r>
              <a:rPr lang="ar-SA" dirty="0">
                <a:latin typeface="Alexandria" charset="0"/>
                <a:cs typeface="Alexandria" charset="0"/>
              </a:rPr>
              <a:t>لتحديد النقاط التي تحتاج إلى تحسين، مثل أماكن النقر، وأوقات التفاعل، ومدى وصول المستخدم للمحتوى.</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C00000"/>
                </a:solidFill>
                <a:latin typeface="Alexandria" charset="0"/>
                <a:cs typeface="Alexandria" charset="0"/>
              </a:rPr>
              <a:t>تحسين تجربة المستخدم لا يقتصر فقط على الشكل</a:t>
            </a:r>
            <a:r>
              <a:rPr lang="ar-SA" dirty="0">
                <a:latin typeface="Alexandria" charset="0"/>
                <a:cs typeface="Alexandria" charset="0"/>
              </a:rPr>
              <a:t>، بل يشمل أيضًا طريقة عرض المحتوى، تنظيمه، وإتاحته بلغات متعددة أو صيغ صوتية لتوسيع دائرة الوصول.</a:t>
            </a:r>
          </a:p>
        </p:txBody>
      </p:sp>
      <p:sp>
        <p:nvSpPr>
          <p:cNvPr id="24" name="Rectangle 23">
            <a:extLst>
              <a:ext uri="{FF2B5EF4-FFF2-40B4-BE49-F238E27FC236}">
                <a16:creationId xmlns:a16="http://schemas.microsoft.com/office/drawing/2014/main" id="{1B2C8ABC-DD2D-C39D-478F-25E787CC26F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F527874-5AF9-1D92-CB1E-B36D79E2048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0382E4C2-3D1E-4404-A103-62ED701FD25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تحسين تجربة المستخدم في منصات الأخبار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CF01CCF-3419-A9EB-D1B3-9AF65AA41D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858022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27217-818B-956A-C5B9-BD64588D4D3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302CFD9-9E57-9585-AAFC-E7ECBACDAF09}"/>
              </a:ext>
            </a:extLst>
          </p:cNvPr>
          <p:cNvSpPr txBox="1"/>
          <p:nvPr/>
        </p:nvSpPr>
        <p:spPr>
          <a:xfrm>
            <a:off x="3793787" y="1696849"/>
            <a:ext cx="7973436"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أصبحت وسائل التواصل الاجتماعي </a:t>
            </a:r>
            <a:r>
              <a:rPr lang="ar-SA" dirty="0">
                <a:solidFill>
                  <a:srgbClr val="C00000"/>
                </a:solidFill>
                <a:latin typeface="Alexandria" charset="0"/>
                <a:cs typeface="Alexandria" charset="0"/>
              </a:rPr>
              <a:t>شريانًا رئيسيًا لتوزيع المحتوى الرقمي</a:t>
            </a:r>
            <a:r>
              <a:rPr lang="ar-SA" dirty="0">
                <a:latin typeface="Alexandria" charset="0"/>
                <a:cs typeface="Alexandria" charset="0"/>
              </a:rPr>
              <a:t>، وهي أداة مهمة في يد غرف الأخبار للوصول السريع والواسع إلى الجمهور.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تُخصص فرق كاملة داخل الغرف لرصد التفاعل، </a:t>
            </a:r>
            <a:r>
              <a:rPr lang="ar-SA" dirty="0">
                <a:solidFill>
                  <a:srgbClr val="C00000"/>
                </a:solidFill>
                <a:latin typeface="Alexandria" charset="0"/>
                <a:cs typeface="Alexandria" charset="0"/>
              </a:rPr>
              <a:t>الرد على التعليقات، وضبط توقيت النشر</a:t>
            </a:r>
            <a:r>
              <a:rPr lang="ar-SA" dirty="0">
                <a:latin typeface="Alexandria" charset="0"/>
                <a:cs typeface="Alexandria" charset="0"/>
              </a:rPr>
              <a:t> بما يتناسب مع نمط تصفح الجمهور على المنصات المختلفة.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بالإضافة إلى كونها قناة نشر، </a:t>
            </a:r>
            <a:r>
              <a:rPr lang="ar-SA" dirty="0">
                <a:solidFill>
                  <a:srgbClr val="C00000"/>
                </a:solidFill>
                <a:latin typeface="Alexandria" charset="0"/>
                <a:cs typeface="Alexandria" charset="0"/>
              </a:rPr>
              <a:t>تُعد هذه الوسائل مصدرًا للأخبار العاجلة </a:t>
            </a:r>
            <a:r>
              <a:rPr lang="ar-SA" dirty="0">
                <a:latin typeface="Alexandria" charset="0"/>
                <a:cs typeface="Alexandria" charset="0"/>
              </a:rPr>
              <a:t>أو اتجاهات </a:t>
            </a:r>
            <a:r>
              <a:rPr lang="ar-SA" dirty="0">
                <a:solidFill>
                  <a:srgbClr val="C00000"/>
                </a:solidFill>
                <a:latin typeface="Alexandria" charset="0"/>
                <a:cs typeface="Alexandria" charset="0"/>
              </a:rPr>
              <a:t>النقاش العام</a:t>
            </a:r>
            <a:r>
              <a:rPr lang="ar-SA" dirty="0">
                <a:latin typeface="Alexandria" charset="0"/>
                <a:cs typeface="Alexandria" charset="0"/>
              </a:rPr>
              <a:t>، ما يجعلها جزءًا لا يتجزأ من آلية العمل التحريري اليومي.</a:t>
            </a:r>
          </a:p>
        </p:txBody>
      </p:sp>
      <p:sp>
        <p:nvSpPr>
          <p:cNvPr id="24" name="Rectangle 23">
            <a:extLst>
              <a:ext uri="{FF2B5EF4-FFF2-40B4-BE49-F238E27FC236}">
                <a16:creationId xmlns:a16="http://schemas.microsoft.com/office/drawing/2014/main" id="{8B419A62-1587-9993-5BA8-91CFED21D8D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5322575-2922-DA07-FF93-22BE9668A4B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A12D30B8-B2AD-039F-1D18-B5BBA6F827B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دور وسائل التواصل الاجتماعي في دعم غرف الأخبار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9A78D29-1775-08BD-9AD7-B43B1D7B81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8676" name="Picture 4" descr="Isometric peer to peer system vector concept | Premium Vector">
            <a:extLst>
              <a:ext uri="{FF2B5EF4-FFF2-40B4-BE49-F238E27FC236}">
                <a16:creationId xmlns:a16="http://schemas.microsoft.com/office/drawing/2014/main" id="{90BE90E6-85D1-AE92-650F-5A1EC2AB9B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629418"/>
            <a:ext cx="3178468" cy="21172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20071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969D9-7F73-517E-35EF-5A18F5DA375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382C19B-D78F-10A5-08FA-0BCFA0ED1908}"/>
              </a:ext>
            </a:extLst>
          </p:cNvPr>
          <p:cNvSpPr txBox="1"/>
          <p:nvPr/>
        </p:nvSpPr>
        <p:spPr>
          <a:xfrm>
            <a:off x="523673" y="1877395"/>
            <a:ext cx="11144654"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تواجه غرف الأخبار الرقمية التي تنشر في أكثر من بلد أو أكثر من لهجة </a:t>
            </a:r>
            <a:r>
              <a:rPr lang="ar-SA" dirty="0">
                <a:solidFill>
                  <a:srgbClr val="C00000"/>
                </a:solidFill>
                <a:latin typeface="Alexandria" charset="0"/>
                <a:cs typeface="Alexandria" charset="0"/>
              </a:rPr>
              <a:t>تحديات تتعلق بتكييف اللغة والمصطلحات</a:t>
            </a:r>
            <a:r>
              <a:rPr lang="ar-SA" dirty="0">
                <a:latin typeface="Alexandria" charset="0"/>
                <a:cs typeface="Alexandria" charset="0"/>
              </a:rPr>
              <a:t> بما يتوافق مع السياق الثقافي المحلي.</a:t>
            </a:r>
          </a:p>
          <a:p>
            <a:pPr algn="just" rtl="1">
              <a:lnSpc>
                <a:spcPct val="200000"/>
              </a:lnSpc>
            </a:pPr>
            <a:endParaRPr lang="ar-SA" sz="5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يتطلب هذا وجود محررين متخصصين في </a:t>
            </a:r>
            <a:r>
              <a:rPr lang="ar-SA" dirty="0">
                <a:solidFill>
                  <a:srgbClr val="C00000"/>
                </a:solidFill>
                <a:latin typeface="Alexandria" charset="0"/>
                <a:cs typeface="Alexandria" charset="0"/>
              </a:rPr>
              <a:t>مراجعة النصوص وتحريرها </a:t>
            </a:r>
            <a:r>
              <a:rPr lang="ar-SA" dirty="0">
                <a:latin typeface="Alexandria" charset="0"/>
                <a:cs typeface="Alexandria" charset="0"/>
              </a:rPr>
              <a:t>بما يتناسب مع جمهور كل منطقة، من حيث الأسلوب واللغة والمراجع الثقافية.</a:t>
            </a:r>
          </a:p>
          <a:p>
            <a:pPr algn="just" rtl="1">
              <a:lnSpc>
                <a:spcPct val="200000"/>
              </a:lnSpc>
            </a:pPr>
            <a:endParaRPr lang="ar-SA" sz="5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الفشل في معالجة هذه </a:t>
            </a:r>
            <a:r>
              <a:rPr lang="ar-SA" dirty="0">
                <a:solidFill>
                  <a:srgbClr val="C00000"/>
                </a:solidFill>
                <a:latin typeface="Alexandria" charset="0"/>
                <a:cs typeface="Alexandria" charset="0"/>
              </a:rPr>
              <a:t>الفروقات قد يؤدي إلى سوء الفهم</a:t>
            </a:r>
            <a:r>
              <a:rPr lang="ar-SA" dirty="0">
                <a:latin typeface="Alexandria" charset="0"/>
                <a:cs typeface="Alexandria" charset="0"/>
              </a:rPr>
              <a:t>، أو حتى ردود فعل سلبية، ما يجعل هذا الجانب من أبرز نقاط الرقابة التحريرية في المؤسسات الكبيرة.</a:t>
            </a:r>
          </a:p>
        </p:txBody>
      </p:sp>
      <p:sp>
        <p:nvSpPr>
          <p:cNvPr id="24" name="Rectangle 23">
            <a:extLst>
              <a:ext uri="{FF2B5EF4-FFF2-40B4-BE49-F238E27FC236}">
                <a16:creationId xmlns:a16="http://schemas.microsoft.com/office/drawing/2014/main" id="{B1AAC535-948B-3440-AB6D-7AD69F2965E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5CEF6C5-5296-62DD-974A-2C18E58F73B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A53721FD-0E93-83CC-C3A1-AC92F9B6B2E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التحديات اللغوية والثقافية في المحتوى الرقمي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D2B2854-7175-0EA8-D2ED-C9DB784F17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490472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3" end="3"/>
                                            </p:txEl>
                                          </p:spTgt>
                                        </p:tgtEl>
                                        <p:attrNameLst>
                                          <p:attrName>style.visibility</p:attrName>
                                        </p:attrNameLst>
                                      </p:cBhvr>
                                      <p:to>
                                        <p:strVal val="visible"/>
                                      </p:to>
                                    </p:set>
                                    <p:animEffect transition="in" filter="fade">
                                      <p:cBhvr>
                                        <p:cTn id="17" dur="500"/>
                                        <p:tgtEl>
                                          <p:spTgt spid="2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6" end="6"/>
                                            </p:txEl>
                                          </p:spTgt>
                                        </p:tgtEl>
                                        <p:attrNameLst>
                                          <p:attrName>style.visibility</p:attrName>
                                        </p:attrNameLst>
                                      </p:cBhvr>
                                      <p:to>
                                        <p:strVal val="visible"/>
                                      </p:to>
                                    </p:set>
                                    <p:animEffect transition="in" filter="fade">
                                      <p:cBhvr>
                                        <p:cTn id="22" dur="500"/>
                                        <p:tgtEl>
                                          <p:spTgt spid="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F8AB7-41FA-3058-2880-5936D6CA5FB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88F9F38-BBFF-B286-DBA6-88B097625E28}"/>
              </a:ext>
            </a:extLst>
          </p:cNvPr>
          <p:cNvSpPr txBox="1"/>
          <p:nvPr/>
        </p:nvSpPr>
        <p:spPr>
          <a:xfrm>
            <a:off x="4494179" y="1556384"/>
            <a:ext cx="7195223" cy="5304594"/>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تُقاس كفاءة العمل التحريري في العصر الرقمي من خلال </a:t>
            </a:r>
            <a:r>
              <a:rPr lang="ar-SA" dirty="0">
                <a:solidFill>
                  <a:srgbClr val="C00000"/>
                </a:solidFill>
                <a:latin typeface="Alexandria" charset="0"/>
                <a:cs typeface="Alexandria" charset="0"/>
              </a:rPr>
              <a:t>مؤشرات أداء رئيسية </a:t>
            </a:r>
            <a:r>
              <a:rPr lang="ar-SA" dirty="0">
                <a:latin typeface="Alexandria" charset="0"/>
                <a:cs typeface="Alexandria" charset="0"/>
              </a:rPr>
              <a:t>مثل عدد الزيارات، معدل النقر، متوسط وقت القراءة، وعدد المشاركات.</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تُستخدم هذه </a:t>
            </a:r>
            <a:r>
              <a:rPr lang="ar-SA" dirty="0">
                <a:solidFill>
                  <a:srgbClr val="C00000"/>
                </a:solidFill>
                <a:latin typeface="Alexandria" charset="0"/>
                <a:cs typeface="Alexandria" charset="0"/>
              </a:rPr>
              <a:t>المؤشرات لتقييم </a:t>
            </a:r>
            <a:r>
              <a:rPr lang="ar-SA" dirty="0">
                <a:latin typeface="Alexandria" charset="0"/>
                <a:cs typeface="Alexandria" charset="0"/>
              </a:rPr>
              <a:t>كل صحفي أو فريق بناءً على مدى نجاح المواد المنشورة، وتُساهم في </a:t>
            </a:r>
            <a:r>
              <a:rPr lang="ar-SA" dirty="0">
                <a:solidFill>
                  <a:srgbClr val="C00000"/>
                </a:solidFill>
                <a:latin typeface="Alexandria" charset="0"/>
                <a:cs typeface="Alexandria" charset="0"/>
              </a:rPr>
              <a:t>توجيه المحتوى </a:t>
            </a:r>
            <a:r>
              <a:rPr lang="ar-SA" dirty="0">
                <a:latin typeface="Alexandria" charset="0"/>
                <a:cs typeface="Alexandria" charset="0"/>
              </a:rPr>
              <a:t>نحو الأنماط الأكثر رواجًا.</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رغم أهمية هذه الأرقام، ينبغي </a:t>
            </a:r>
            <a:r>
              <a:rPr lang="ar-SA" dirty="0">
                <a:solidFill>
                  <a:srgbClr val="C00000"/>
                </a:solidFill>
                <a:latin typeface="Alexandria" charset="0"/>
                <a:cs typeface="Alexandria" charset="0"/>
              </a:rPr>
              <a:t>ألا تكون الوحيدة في الحكم</a:t>
            </a:r>
            <a:r>
              <a:rPr lang="ar-SA" dirty="0">
                <a:latin typeface="Alexandria" charset="0"/>
                <a:cs typeface="Alexandria" charset="0"/>
              </a:rPr>
              <a:t>، بل يجب الموازنة بينها وبين القيم التحريرية وجودة الطرح ومصداقية المعلومات.</a:t>
            </a:r>
          </a:p>
        </p:txBody>
      </p:sp>
      <p:sp>
        <p:nvSpPr>
          <p:cNvPr id="24" name="Rectangle 23">
            <a:extLst>
              <a:ext uri="{FF2B5EF4-FFF2-40B4-BE49-F238E27FC236}">
                <a16:creationId xmlns:a16="http://schemas.microsoft.com/office/drawing/2014/main" id="{F323B16F-56B0-127E-75E3-D308AB04BD9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DF694FD-CFBC-92DE-59A1-55246A0BEE3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9766EF1F-79FD-1457-6A50-DBD3A22700A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قياس الأداء في غرف الأخبار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D3822ED-AE78-F0ED-45A4-7EBF5A91BA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6626" name="Picture 2" descr="Content Management System Images - Free Download on Freepik">
            <a:extLst>
              <a:ext uri="{FF2B5EF4-FFF2-40B4-BE49-F238E27FC236}">
                <a16:creationId xmlns:a16="http://schemas.microsoft.com/office/drawing/2014/main" id="{69BFC943-2BDF-1656-0DD4-D3514AF35E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021791"/>
            <a:ext cx="4134053" cy="41340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93739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5C7A1-FA34-862E-1B04-BCC69B1E6C5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1CC9291-66A2-3E26-255A-82AF45EA67A5}"/>
              </a:ext>
            </a:extLst>
          </p:cNvPr>
          <p:cNvSpPr txBox="1"/>
          <p:nvPr/>
        </p:nvSpPr>
        <p:spPr>
          <a:xfrm>
            <a:off x="4280175" y="1566112"/>
            <a:ext cx="7525964"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أثبتت تجارب العديد من المؤسسات الإعلامية العربية أن </a:t>
            </a:r>
            <a:r>
              <a:rPr lang="ar-SA" dirty="0">
                <a:solidFill>
                  <a:srgbClr val="C00000"/>
                </a:solidFill>
                <a:latin typeface="Alexandria" charset="0"/>
                <a:cs typeface="Alexandria" charset="0"/>
              </a:rPr>
              <a:t>التحول الرقمي لا ينجح بمجرد تغيير المنصة</a:t>
            </a:r>
            <a:r>
              <a:rPr lang="ar-SA" dirty="0">
                <a:latin typeface="Alexandria" charset="0"/>
                <a:cs typeface="Alexandria" charset="0"/>
              </a:rPr>
              <a:t>، بل يتطلب تحولًا في الثقافة التحريرية والبنية التقنية.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المؤسسات التي نجحت – مثل "العربي الجديد" و"سكاي نيوز عربية" – قامت </a:t>
            </a:r>
            <a:r>
              <a:rPr lang="ar-SA" dirty="0">
                <a:solidFill>
                  <a:srgbClr val="C00000"/>
                </a:solidFill>
                <a:latin typeface="Alexandria" charset="0"/>
                <a:cs typeface="Alexandria" charset="0"/>
              </a:rPr>
              <a:t>بإعادة هيكلة غرف الأخبار، وتدريب كوادرها، وتحديث أدواتها باستمرار</a:t>
            </a:r>
            <a:r>
              <a:rPr lang="ar-SA" dirty="0">
                <a:latin typeface="Alexandria" charset="0"/>
                <a:cs typeface="Alexandria" charset="0"/>
              </a:rPr>
              <a:t>.</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التجارب أظهرت أن الاستثمار </a:t>
            </a:r>
            <a:r>
              <a:rPr lang="ar-SA" dirty="0">
                <a:solidFill>
                  <a:srgbClr val="C00000"/>
                </a:solidFill>
                <a:latin typeface="Alexandria" charset="0"/>
                <a:cs typeface="Alexandria" charset="0"/>
              </a:rPr>
              <a:t>في البشر والتكنولوجيا معًا هو مفتاح النجاح</a:t>
            </a:r>
            <a:r>
              <a:rPr lang="ar-SA" dirty="0">
                <a:latin typeface="Alexandria" charset="0"/>
                <a:cs typeface="Alexandria" charset="0"/>
              </a:rPr>
              <a:t>، وأن التكيف مع المتغيرات الرقمية يجب أن يكون عملية مستمرة وليس مشروعًا مؤقتًا.</a:t>
            </a:r>
          </a:p>
        </p:txBody>
      </p:sp>
      <p:sp>
        <p:nvSpPr>
          <p:cNvPr id="24" name="Rectangle 23">
            <a:extLst>
              <a:ext uri="{FF2B5EF4-FFF2-40B4-BE49-F238E27FC236}">
                <a16:creationId xmlns:a16="http://schemas.microsoft.com/office/drawing/2014/main" id="{8D969EB0-1C11-1FA4-FB0A-BB8CB27A099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1CD4678-089F-4515-A1D1-80D09E32167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326A2C55-2372-66EC-9BDC-F3E03572202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دروس مستفادة من التحول الرقمي في الإعلام العربي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DF3F628-0918-46E2-D314-8B57B5067B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أنظمة إدارة المحتوى CMS : وما هو أفضلها في 2023 - منصة تواصل">
            <a:extLst>
              <a:ext uri="{FF2B5EF4-FFF2-40B4-BE49-F238E27FC236}">
                <a16:creationId xmlns:a16="http://schemas.microsoft.com/office/drawing/2014/main" id="{DF5DBFAF-0DA5-2237-45C7-9F86D56918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607" r="27633"/>
          <a:stretch>
            <a:fillRect/>
          </a:stretch>
        </p:blipFill>
        <p:spPr bwMode="auto">
          <a:xfrm>
            <a:off x="317121" y="1850551"/>
            <a:ext cx="3706239" cy="41400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5275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04308-48AA-A8A0-313A-A80DD0C7A94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456B6D1-F4A9-0FFF-3CC1-6143403C1F62}"/>
              </a:ext>
            </a:extLst>
          </p:cNvPr>
          <p:cNvSpPr txBox="1"/>
          <p:nvPr/>
        </p:nvSpPr>
        <p:spPr>
          <a:xfrm>
            <a:off x="846307" y="1741210"/>
            <a:ext cx="10658275"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يتجه مستقبل غرف الأخبار الرقمية نحو مزيد من </a:t>
            </a:r>
            <a:r>
              <a:rPr lang="ar-SA" dirty="0">
                <a:solidFill>
                  <a:srgbClr val="C00000"/>
                </a:solidFill>
                <a:latin typeface="Alexandria" charset="0"/>
                <a:cs typeface="Alexandria" charset="0"/>
              </a:rPr>
              <a:t>الأتمتة</a:t>
            </a:r>
            <a:r>
              <a:rPr lang="ar-SA" dirty="0">
                <a:latin typeface="Alexandria" charset="0"/>
                <a:cs typeface="Alexandria" charset="0"/>
              </a:rPr>
              <a:t>، </a:t>
            </a:r>
            <a:r>
              <a:rPr lang="ar-SA" dirty="0">
                <a:solidFill>
                  <a:srgbClr val="C00000"/>
                </a:solidFill>
                <a:latin typeface="Alexandria" charset="0"/>
                <a:cs typeface="Alexandria" charset="0"/>
              </a:rPr>
              <a:t>الذكاء</a:t>
            </a:r>
            <a:r>
              <a:rPr lang="ar-SA" dirty="0">
                <a:latin typeface="Alexandria" charset="0"/>
                <a:cs typeface="Alexandria" charset="0"/>
              </a:rPr>
              <a:t> </a:t>
            </a:r>
            <a:r>
              <a:rPr lang="ar-SA" dirty="0">
                <a:solidFill>
                  <a:srgbClr val="C00000"/>
                </a:solidFill>
                <a:latin typeface="Alexandria" charset="0"/>
                <a:cs typeface="Alexandria" charset="0"/>
              </a:rPr>
              <a:t>الاصطناعي</a:t>
            </a:r>
            <a:r>
              <a:rPr lang="ar-SA" dirty="0">
                <a:latin typeface="Alexandria" charset="0"/>
                <a:cs typeface="Alexandria" charset="0"/>
              </a:rPr>
              <a:t>، </a:t>
            </a:r>
            <a:r>
              <a:rPr lang="ar-SA" dirty="0">
                <a:solidFill>
                  <a:srgbClr val="C00000"/>
                </a:solidFill>
                <a:latin typeface="Alexandria" charset="0"/>
                <a:cs typeface="Alexandria" charset="0"/>
              </a:rPr>
              <a:t>والتخصيص الفوري </a:t>
            </a:r>
            <a:r>
              <a:rPr lang="ar-SA" dirty="0">
                <a:latin typeface="Alexandria" charset="0"/>
                <a:cs typeface="Alexandria" charset="0"/>
              </a:rPr>
              <a:t>للمحتوى بحسب المستخدم، وهو ما يتطلب إعادة تصور للعمل الإعلامي.</a:t>
            </a:r>
          </a:p>
          <a:p>
            <a:pPr algn="just" rtl="1">
              <a:lnSpc>
                <a:spcPct val="200000"/>
              </a:lnSpc>
            </a:pPr>
            <a:endParaRPr lang="ar-SA" sz="5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ستزداد </a:t>
            </a:r>
            <a:r>
              <a:rPr lang="ar-SA" dirty="0">
                <a:solidFill>
                  <a:srgbClr val="C00000"/>
                </a:solidFill>
                <a:latin typeface="Alexandria" charset="0"/>
                <a:cs typeface="Alexandria" charset="0"/>
              </a:rPr>
              <a:t>الحاجة إلى محررين </a:t>
            </a:r>
            <a:r>
              <a:rPr lang="ar-SA" dirty="0">
                <a:latin typeface="Alexandria" charset="0"/>
                <a:cs typeface="Alexandria" charset="0"/>
              </a:rPr>
              <a:t>ذوي </a:t>
            </a:r>
            <a:r>
              <a:rPr lang="ar-SA" dirty="0">
                <a:solidFill>
                  <a:srgbClr val="C00000"/>
                </a:solidFill>
                <a:latin typeface="Alexandria" charset="0"/>
                <a:cs typeface="Alexandria" charset="0"/>
              </a:rPr>
              <a:t>مهارات تقنية وتحريرية</a:t>
            </a:r>
            <a:r>
              <a:rPr lang="ar-SA" dirty="0">
                <a:latin typeface="Alexandria" charset="0"/>
                <a:cs typeface="Alexandria" charset="0"/>
              </a:rPr>
              <a:t> متداخلة، قادرين على العمل في بيئات متعددة القنوات ومنصات متغيرة باستمرار.</a:t>
            </a:r>
          </a:p>
          <a:p>
            <a:pPr algn="just" rtl="1">
              <a:lnSpc>
                <a:spcPct val="200000"/>
              </a:lnSpc>
            </a:pPr>
            <a:endParaRPr lang="ar-SA" sz="5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تبقى القيم الصحفية – </a:t>
            </a:r>
            <a:r>
              <a:rPr lang="ar-SA" dirty="0">
                <a:solidFill>
                  <a:srgbClr val="C00000"/>
                </a:solidFill>
                <a:latin typeface="Alexandria" charset="0"/>
                <a:cs typeface="Alexandria" charset="0"/>
              </a:rPr>
              <a:t>من الدقة، والمصداقية، والاستقلالية </a:t>
            </a:r>
            <a:r>
              <a:rPr lang="ar-SA" dirty="0">
                <a:latin typeface="Alexandria" charset="0"/>
                <a:cs typeface="Alexandria" charset="0"/>
              </a:rPr>
              <a:t>– حجر الزاوية مهما تغيرت الأدوات، وهو ما يجب أن يُصان في كل مرحلة من مراحل النشر الرقمي.</a:t>
            </a:r>
          </a:p>
        </p:txBody>
      </p:sp>
      <p:sp>
        <p:nvSpPr>
          <p:cNvPr id="24" name="Rectangle 23">
            <a:extLst>
              <a:ext uri="{FF2B5EF4-FFF2-40B4-BE49-F238E27FC236}">
                <a16:creationId xmlns:a16="http://schemas.microsoft.com/office/drawing/2014/main" id="{B83C914C-5E5B-4383-958D-A9A30766D6B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45E4FDB-499E-CA03-C42D-FA6160497A9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E596BD52-3713-A6EE-371C-A33320CAB3E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مستقبل إدارة المحتوى في غرف الأخبار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A4B332A-2F2E-1468-D1F8-BD40A33DA8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076456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3" end="3"/>
                                            </p:txEl>
                                          </p:spTgt>
                                        </p:tgtEl>
                                        <p:attrNameLst>
                                          <p:attrName>style.visibility</p:attrName>
                                        </p:attrNameLst>
                                      </p:cBhvr>
                                      <p:to>
                                        <p:strVal val="visible"/>
                                      </p:to>
                                    </p:set>
                                    <p:animEffect transition="in" filter="fade">
                                      <p:cBhvr>
                                        <p:cTn id="17" dur="500"/>
                                        <p:tgtEl>
                                          <p:spTgt spid="2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6" end="6"/>
                                            </p:txEl>
                                          </p:spTgt>
                                        </p:tgtEl>
                                        <p:attrNameLst>
                                          <p:attrName>style.visibility</p:attrName>
                                        </p:attrNameLst>
                                      </p:cBhvr>
                                      <p:to>
                                        <p:strVal val="visible"/>
                                      </p:to>
                                    </p:set>
                                    <p:animEffect transition="in" filter="fade">
                                      <p:cBhvr>
                                        <p:cTn id="22" dur="500"/>
                                        <p:tgtEl>
                                          <p:spTgt spid="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73FF3-F622-52C9-434F-F7C0D06CF6A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FEBA7B-4B46-4E61-7A21-2DDA637C7DDC}"/>
              </a:ext>
            </a:extLst>
          </p:cNvPr>
          <p:cNvSpPr txBox="1"/>
          <p:nvPr/>
        </p:nvSpPr>
        <p:spPr>
          <a:xfrm>
            <a:off x="846307" y="1741210"/>
            <a:ext cx="10658275" cy="4339650"/>
          </a:xfrm>
          <a:prstGeom prst="rect">
            <a:avLst/>
          </a:prstGeom>
          <a:noFill/>
        </p:spPr>
        <p:txBody>
          <a:bodyPr wrap="square" rtlCol="0">
            <a:spAutoFit/>
          </a:bodyPr>
          <a:lstStyle/>
          <a:p>
            <a:pPr algn="just" rtl="1">
              <a:lnSpc>
                <a:spcPct val="200000"/>
              </a:lnSpc>
            </a:pPr>
            <a:r>
              <a:rPr lang="ar-SA" sz="1700" dirty="0">
                <a:solidFill>
                  <a:srgbClr val="49021F"/>
                </a:solidFill>
                <a:latin typeface="Alexandria" charset="0"/>
                <a:cs typeface="Alexandria" charset="0"/>
              </a:rPr>
              <a:t>(1) نماذج إدارة غرف الأخبار متعددة المنصات</a:t>
            </a:r>
          </a:p>
          <a:p>
            <a:pPr algn="just" rtl="1">
              <a:lnSpc>
                <a:spcPct val="200000"/>
              </a:lnSpc>
            </a:pPr>
            <a:r>
              <a:rPr lang="en-US" sz="1700" dirty="0">
                <a:latin typeface="Alexandria" charset="0"/>
                <a:cs typeface="Alexandria" charset="0"/>
              </a:rPr>
              <a:t>https://sjsj.journals.ekb.eg/article_91307_0726cf91041180175a76a8b2c7e5f63c.pdf</a:t>
            </a:r>
          </a:p>
          <a:p>
            <a:pPr algn="just" rtl="1">
              <a:lnSpc>
                <a:spcPct val="200000"/>
              </a:lnSpc>
            </a:pPr>
            <a:endParaRPr lang="en-US" sz="1050" dirty="0">
              <a:latin typeface="Alexandria" charset="0"/>
              <a:cs typeface="Alexandria" charset="0"/>
            </a:endParaRPr>
          </a:p>
          <a:p>
            <a:pPr algn="just" rtl="1">
              <a:lnSpc>
                <a:spcPct val="200000"/>
              </a:lnSpc>
            </a:pPr>
            <a:r>
              <a:rPr lang="ar-SA" sz="1700" dirty="0">
                <a:solidFill>
                  <a:srgbClr val="49021F"/>
                </a:solidFill>
                <a:latin typeface="Alexandria" charset="0"/>
                <a:cs typeface="Alexandria" charset="0"/>
              </a:rPr>
              <a:t>(2) اثنوغرافيا التحول الرقمي في غرف الأخبار بمؤسسات الموروث الصحفي: دراسة تطبيقية على الغرفة المطورة لإصدار "الأخبار" اليومي</a:t>
            </a:r>
          </a:p>
          <a:p>
            <a:pPr algn="just" rtl="1">
              <a:lnSpc>
                <a:spcPct val="200000"/>
              </a:lnSpc>
            </a:pPr>
            <a:r>
              <a:rPr lang="en-US" sz="1700" dirty="0">
                <a:latin typeface="Alexandria" charset="0"/>
                <a:cs typeface="Alexandria" charset="0"/>
              </a:rPr>
              <a:t>https://joa.journals.ekb.eg/article_232752.html</a:t>
            </a:r>
          </a:p>
          <a:p>
            <a:pPr algn="just" rtl="1">
              <a:lnSpc>
                <a:spcPct val="200000"/>
              </a:lnSpc>
            </a:pPr>
            <a:endParaRPr lang="en-US" sz="1050" dirty="0">
              <a:latin typeface="Alexandria" charset="0"/>
              <a:cs typeface="Alexandria" charset="0"/>
            </a:endParaRPr>
          </a:p>
          <a:p>
            <a:pPr algn="just" rtl="1">
              <a:lnSpc>
                <a:spcPct val="200000"/>
              </a:lnSpc>
            </a:pPr>
            <a:r>
              <a:rPr lang="ar-SA" sz="1700" dirty="0">
                <a:solidFill>
                  <a:srgbClr val="49021F"/>
                </a:solidFill>
                <a:latin typeface="Alexandria" charset="0"/>
                <a:cs typeface="Alexandria" charset="0"/>
              </a:rPr>
              <a:t>(3) نموذج غرف الأخبار الذكية واستخدام الوسائل الاتصالية الحديثة فيها</a:t>
            </a:r>
          </a:p>
          <a:p>
            <a:pPr algn="just" rtl="1">
              <a:lnSpc>
                <a:spcPct val="200000"/>
              </a:lnSpc>
            </a:pPr>
            <a:r>
              <a:rPr lang="en-US" sz="1700" dirty="0">
                <a:latin typeface="Alexandria" charset="0"/>
                <a:cs typeface="Alexandria" charset="0"/>
              </a:rPr>
              <a:t>https://elearning.aljazeera.net/ar/fellows</a:t>
            </a:r>
          </a:p>
        </p:txBody>
      </p:sp>
      <p:sp>
        <p:nvSpPr>
          <p:cNvPr id="24" name="Rectangle 23">
            <a:extLst>
              <a:ext uri="{FF2B5EF4-FFF2-40B4-BE49-F238E27FC236}">
                <a16:creationId xmlns:a16="http://schemas.microsoft.com/office/drawing/2014/main" id="{020A524A-4FA1-387F-8182-60A5BFC5AD2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6785CD6-305D-F9E1-679D-CF862B84246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إدارة المحتوى الرقمي في غرف الأخبار الإلكترونية</a:t>
            </a:r>
          </a:p>
        </p:txBody>
      </p:sp>
      <p:sp>
        <p:nvSpPr>
          <p:cNvPr id="16" name="Rectangle 15">
            <a:extLst>
              <a:ext uri="{FF2B5EF4-FFF2-40B4-BE49-F238E27FC236}">
                <a16:creationId xmlns:a16="http://schemas.microsoft.com/office/drawing/2014/main" id="{B4A0264A-59F6-E173-802A-793C2F261E3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روابط لدراسات عربية مرتبطة بموضوع المحاضرة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D20DE59-3BD7-1D74-8433-66ADEC09C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48726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6" end="6"/>
                                            </p:txEl>
                                          </p:spTgt>
                                        </p:tgtEl>
                                        <p:attrNameLst>
                                          <p:attrName>style.visibility</p:attrName>
                                        </p:attrNameLst>
                                      </p:cBhvr>
                                      <p:to>
                                        <p:strVal val="visible"/>
                                      </p:to>
                                    </p:set>
                                    <p:animEffect transition="in" filter="fade">
                                      <p:cBhvr>
                                        <p:cTn id="32" dur="500"/>
                                        <p:tgtEl>
                                          <p:spTgt spid="2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7" end="7"/>
                                            </p:txEl>
                                          </p:spTgt>
                                        </p:tgtEl>
                                        <p:attrNameLst>
                                          <p:attrName>style.visibility</p:attrName>
                                        </p:attrNameLst>
                                      </p:cBhvr>
                                      <p:to>
                                        <p:strVal val="visible"/>
                                      </p:to>
                                    </p:set>
                                    <p:animEffect transition="in" filter="fade">
                                      <p:cBhvr>
                                        <p:cTn id="37" dur="500"/>
                                        <p:tgtEl>
                                          <p:spTgt spid="2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532175" y="1603586"/>
            <a:ext cx="11127649" cy="4781374"/>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الخامسة لمقرر الإخراج والإنتاج الصحفي:</a:t>
            </a:r>
          </a:p>
          <a:p>
            <a:pPr algn="just" rtl="1">
              <a:lnSpc>
                <a:spcPct val="200000"/>
              </a:lnSpc>
            </a:pPr>
            <a:r>
              <a:rPr lang="ar-SA" dirty="0">
                <a:latin typeface="Alexandria" charset="0"/>
                <a:cs typeface="Alexandria" charset="0"/>
              </a:rPr>
              <a:t> 1) </a:t>
            </a:r>
            <a:r>
              <a:rPr lang="ar-SA" b="1" dirty="0">
                <a:solidFill>
                  <a:srgbClr val="203E5F"/>
                </a:solidFill>
                <a:latin typeface="Alexandria" charset="0"/>
                <a:cs typeface="Alexandria" charset="0"/>
              </a:rPr>
              <a:t>تناولت المحاضرة </a:t>
            </a:r>
            <a:r>
              <a:rPr lang="ar-SA" dirty="0">
                <a:latin typeface="Alexandria" charset="0"/>
                <a:cs typeface="Alexandria" charset="0"/>
              </a:rPr>
              <a:t>تعريف غرف الأخبار الإلكترونية بوصفها فضاءً رقمياً متكاملاً تُدار فيه العمليات التحريرية وفق آليات رقمية تعتمد على التكنولوجيا الحديثة. كما استعرضنا كيفية إدارة تدفق المعلومات داخل هذه الغرف، وضبط آليات التحقق والمراجعة والنشر اللحظي للمحتوى الإخباري لضمان السرعة والدقة في التغطية.</a:t>
            </a:r>
          </a:p>
          <a:p>
            <a:pPr algn="just" rtl="1">
              <a:lnSpc>
                <a:spcPct val="200000"/>
              </a:lnSpc>
            </a:pPr>
            <a:endParaRPr lang="ar-SA" sz="6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a:t>
            </a:r>
            <a:r>
              <a:rPr lang="ar-SA" b="1" dirty="0">
                <a:solidFill>
                  <a:srgbClr val="203E5F"/>
                </a:solidFill>
                <a:latin typeface="Alexandria" charset="0"/>
                <a:cs typeface="Alexandria" charset="0"/>
              </a:rPr>
              <a:t> تطرقنا كذلك</a:t>
            </a:r>
            <a:r>
              <a:rPr lang="ar-SA" dirty="0">
                <a:latin typeface="Alexandria" charset="0"/>
                <a:cs typeface="Alexandria" charset="0"/>
              </a:rPr>
              <a:t> إلى الأدوات الرقمية المستخدمة في إدارة المحتوى، مثل أنظمة إدارة المحتوى والتحليلات البيانية والتكامل مع المنصات الاجتماعية، ودورها في دعم القرارات التحريرية. ناقشنا أيضًا التحديات التي تواجه غرف الأخبار الرقمية مثل الأتمتة، وضغوط الوقت، وتأمين المحتوى، وقدّمنا أمثلة واقعية من العالم العربي تعكس كيفية تطبيق هذه المفاهيم.</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الخامسة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F2C56-00DC-3B57-301C-B5CC947AD59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C987A6C-1AC0-A53F-5B26-2174653F6DB1}"/>
              </a:ext>
            </a:extLst>
          </p:cNvPr>
          <p:cNvSpPr txBox="1"/>
          <p:nvPr/>
        </p:nvSpPr>
        <p:spPr>
          <a:xfrm>
            <a:off x="751696" y="1447943"/>
            <a:ext cx="11183672" cy="4996817"/>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أسئلة ومناقشة لحلقة النقاش؟</a:t>
            </a:r>
          </a:p>
          <a:p>
            <a:pPr marL="342900" indent="-342900" algn="just" rtl="1">
              <a:lnSpc>
                <a:spcPct val="200000"/>
              </a:lnSpc>
              <a:buFont typeface="+mj-lt"/>
              <a:buAutoNum type="arabicPeriod"/>
            </a:pPr>
            <a:r>
              <a:rPr lang="ar-SA" dirty="0">
                <a:latin typeface="Alexandria" charset="0"/>
                <a:cs typeface="Alexandria" charset="0"/>
              </a:rPr>
              <a:t>ما الفرق الجوهري بين إدارة المحتوى في الصحافة التقليدية والصحافة الرقمية؟ </a:t>
            </a:r>
          </a:p>
          <a:p>
            <a:pPr marL="342900" indent="-342900" algn="just" rtl="1">
              <a:lnSpc>
                <a:spcPct val="200000"/>
              </a:lnSpc>
              <a:buFont typeface="+mj-lt"/>
              <a:buAutoNum type="arabicPeriod"/>
            </a:pPr>
            <a:r>
              <a:rPr lang="ar-SA" dirty="0">
                <a:latin typeface="Alexandria" charset="0"/>
                <a:cs typeface="Alexandria" charset="0"/>
              </a:rPr>
              <a:t>كيف يمكن استغلال أدوات التحليل الرقمي لتحسين جودة المحتوى في غرف الأخبار الإلكترونية؟</a:t>
            </a:r>
          </a:p>
          <a:p>
            <a:pPr marL="342900" indent="-342900" algn="just" rtl="1">
              <a:lnSpc>
                <a:spcPct val="200000"/>
              </a:lnSpc>
              <a:buFont typeface="+mj-lt"/>
              <a:buAutoNum type="arabicPeriod"/>
            </a:pPr>
            <a:r>
              <a:rPr lang="ar-SA" dirty="0">
                <a:latin typeface="Alexandria" charset="0"/>
                <a:cs typeface="Alexandria" charset="0"/>
              </a:rPr>
              <a:t>ما التحديات التي تواجه فرق التحرير في التعامل مع الأخبار العاجلة عبر أنظمة إدارة المحتوى؟ وكيف يمكن التعامل معها بفعالية؟</a:t>
            </a:r>
          </a:p>
          <a:p>
            <a:pPr marL="342900" indent="-342900" algn="just" rtl="1">
              <a:lnSpc>
                <a:spcPct val="200000"/>
              </a:lnSpc>
              <a:buFont typeface="+mj-lt"/>
              <a:buAutoNum type="arabicPeriod"/>
            </a:pPr>
            <a:r>
              <a:rPr lang="ar-SA" dirty="0">
                <a:latin typeface="Alexandria" charset="0"/>
                <a:cs typeface="Alexandria" charset="0"/>
              </a:rPr>
              <a:t>هل يمكن الاعتماد الكامل على الأتمتة في النشر الرقمي؟ أم أن للعنصر البشري دور لا يمكن الاستغناء عنه؟</a:t>
            </a:r>
          </a:p>
          <a:p>
            <a:pPr marL="342900" indent="-342900" algn="just" rtl="1">
              <a:lnSpc>
                <a:spcPct val="200000"/>
              </a:lnSpc>
              <a:buFont typeface="+mj-lt"/>
              <a:buAutoNum type="arabicPeriod"/>
            </a:pPr>
            <a:r>
              <a:rPr lang="ar-SA" dirty="0">
                <a:latin typeface="Alexandria" charset="0"/>
                <a:cs typeface="Alexandria" charset="0"/>
              </a:rPr>
              <a:t>كيف تسهم بيئة العمل الرقمية في تعزيز الشفافية والمساءلة داخل المؤسسات الإعلامية؟</a:t>
            </a:r>
          </a:p>
          <a:p>
            <a:pPr marL="342900" indent="-342900" algn="just" rtl="1">
              <a:lnSpc>
                <a:spcPct val="200000"/>
              </a:lnSpc>
              <a:buFont typeface="+mj-lt"/>
              <a:buAutoNum type="arabicPeriod"/>
            </a:pPr>
            <a:r>
              <a:rPr lang="ar-SA" dirty="0">
                <a:latin typeface="Alexandria" charset="0"/>
                <a:cs typeface="Alexandria" charset="0"/>
              </a:rPr>
              <a:t>ما دور القيادة التحريرية في تنظيم تدفق المعلومات بين أعضاء الفريق الرقمي؟</a:t>
            </a:r>
          </a:p>
          <a:p>
            <a:pPr marL="342900" indent="-342900" algn="just" rtl="1">
              <a:lnSpc>
                <a:spcPct val="200000"/>
              </a:lnSpc>
              <a:buFont typeface="+mj-lt"/>
              <a:buAutoNum type="arabicPeriod"/>
            </a:pPr>
            <a:r>
              <a:rPr lang="ar-SA" dirty="0">
                <a:latin typeface="Alexandria" charset="0"/>
                <a:cs typeface="Alexandria" charset="0"/>
              </a:rPr>
              <a:t>هل ترى أن أدوات الذكاء الاصطناعي يمكن أن تغير مستقبل إدارة المحتوى في الصحافة؟ ولماذا؟</a:t>
            </a:r>
          </a:p>
        </p:txBody>
      </p:sp>
      <p:pic>
        <p:nvPicPr>
          <p:cNvPr id="12" name="Graphic 21">
            <a:extLst>
              <a:ext uri="{FF2B5EF4-FFF2-40B4-BE49-F238E27FC236}">
                <a16:creationId xmlns:a16="http://schemas.microsoft.com/office/drawing/2014/main" id="{7A33C404-6529-07C4-19DF-A40D15206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61B989C2-6DBE-D00D-DFCC-DF43A393D7C2}"/>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الخامسة</a:t>
            </a:r>
          </a:p>
        </p:txBody>
      </p:sp>
      <p:pic>
        <p:nvPicPr>
          <p:cNvPr id="7" name="Picture 2">
            <a:extLst>
              <a:ext uri="{FF2B5EF4-FFF2-40B4-BE49-F238E27FC236}">
                <a16:creationId xmlns:a16="http://schemas.microsoft.com/office/drawing/2014/main" id="{1780DF63-6AD3-E9B0-F5DE-5E7ECF8DF3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5055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500743" y="2269869"/>
            <a:ext cx="11179628" cy="4431278"/>
          </a:xfrm>
          <a:prstGeom prst="rect">
            <a:avLst/>
          </a:prstGeom>
          <a:noFill/>
        </p:spPr>
        <p:txBody>
          <a:bodyPr wrap="square" rtlCol="0">
            <a:spAutoFit/>
          </a:bodyPr>
          <a:lstStyle/>
          <a:p>
            <a:pPr algn="just" rtl="1">
              <a:lnSpc>
                <a:spcPct val="150000"/>
              </a:lnSpc>
            </a:pPr>
            <a:r>
              <a:rPr lang="ar-SA" dirty="0">
                <a:solidFill>
                  <a:srgbClr val="C00000"/>
                </a:solidFill>
                <a:latin typeface="Alexandria" charset="0"/>
                <a:cs typeface="Alexandria" charset="0"/>
              </a:rPr>
              <a:t>أولاً، </a:t>
            </a:r>
            <a:r>
              <a:rPr lang="ar-SA" dirty="0">
                <a:latin typeface="Alexandria" charset="0"/>
                <a:cs typeface="Alexandria" charset="0"/>
              </a:rPr>
              <a:t>نبدأ بتعريف الوسائط المتعددة في السياق الصحفي، حيث تُشير إلى استخدام مزيج من النصوص، الصور، الفيديو، الصوت، والرسوم التوضيحية لتقديم المحتوى الإخباري بطريقة جذابة وتفاعلية. هذا التكامل بين الوسائط يعزز من قدرة الصحفيين على سرد القصص بطريقة أكثر حيوية وتأثيرًا، خصوصًا في بيئات النشر الرقمي.</a:t>
            </a:r>
          </a:p>
          <a:p>
            <a:pPr algn="just" rtl="1">
              <a:lnSpc>
                <a:spcPct val="150000"/>
              </a:lnSpc>
            </a:pPr>
            <a:endParaRPr lang="ar-SA" sz="500" dirty="0">
              <a:latin typeface="Alexandria" charset="0"/>
              <a:cs typeface="Alexandria" charset="0"/>
            </a:endParaRPr>
          </a:p>
          <a:p>
            <a:pPr algn="just" rtl="1">
              <a:lnSpc>
                <a:spcPct val="150000"/>
              </a:lnSpc>
            </a:pPr>
            <a:r>
              <a:rPr lang="ar-SA" dirty="0">
                <a:solidFill>
                  <a:srgbClr val="C00000"/>
                </a:solidFill>
                <a:latin typeface="Alexandria" charset="0"/>
                <a:cs typeface="Alexandria" charset="0"/>
              </a:rPr>
              <a:t>ثانياً، </a:t>
            </a:r>
            <a:r>
              <a:rPr lang="ar-SA" dirty="0">
                <a:latin typeface="Alexandria" charset="0"/>
                <a:cs typeface="Alexandria" charset="0"/>
              </a:rPr>
              <a:t>نُسلط الضوء على أهمية الوسائط المتعددة في العمل الصحفي الحديث، من حيث قدرتها على إيصال المعلومات المعقدة بشكل مبسّط، وجذب انتباه الجمهور الرقمي الذي أصبح يميل للمحتوى البصري والتفاعلي. كما نناقش دور هذه الوسائط في تعزيز مصداقية الخبر، ودعم الرسالة الصحفية بصريًا وسمعيًا.</a:t>
            </a:r>
          </a:p>
          <a:p>
            <a:pPr algn="just" rtl="1">
              <a:lnSpc>
                <a:spcPct val="150000"/>
              </a:lnSpc>
            </a:pPr>
            <a:endParaRPr lang="en-US" sz="500" dirty="0">
              <a:solidFill>
                <a:srgbClr val="C00000"/>
              </a:solidFill>
              <a:latin typeface="Alexandria" charset="0"/>
              <a:cs typeface="Alexandria" charset="0"/>
            </a:endParaRPr>
          </a:p>
          <a:p>
            <a:pPr algn="just" rtl="1">
              <a:lnSpc>
                <a:spcPct val="150000"/>
              </a:lnSpc>
            </a:pPr>
            <a:r>
              <a:rPr lang="ar-SA" dirty="0">
                <a:solidFill>
                  <a:srgbClr val="C00000"/>
                </a:solidFill>
                <a:latin typeface="Alexandria" charset="0"/>
                <a:cs typeface="Alexandria" charset="0"/>
              </a:rPr>
              <a:t>ثالثاً، </a:t>
            </a:r>
            <a:r>
              <a:rPr lang="ar-SA" dirty="0">
                <a:latin typeface="Alexandria" charset="0"/>
                <a:cs typeface="Alexandria" charset="0"/>
              </a:rPr>
              <a:t>نتناول الأدوات والتقنيات المستخدمة في إنتاج الوسائط المتعددة، مثل برامج التصميم، المونتاج، وتحرير الصوت والفيديو، بالإضافة إلى أدوات القصص الرقمية. ونناقش التحديات التي قد تواجه الصحفيين أثناء استخدامها، مثل ضعف الإمكانات التقنية أو مهارات التحرير البصري، ونقترح حلولاً تساعد في الاستفادة المثلى من هذه الأدوات داخل غرف الأخبار الإلكترونية.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47693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استخدام الوسائط المتعددة في الصحافة الرقمية</a:t>
            </a: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47693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السادسة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purl.org/dc/elements/1.1/"/>
    <ds:schemaRef ds:uri="http://purl.org/dc/terms/"/>
    <ds:schemaRef ds:uri="d13aca44-ef33-4cf4-9980-7f0b00e6eeb9"/>
    <ds:schemaRef ds:uri="http://schemas.microsoft.com/office/infopath/2007/PartnerControls"/>
    <ds:schemaRef ds:uri="http://schemas.microsoft.com/office/2006/metadata/properties"/>
    <ds:schemaRef ds:uri="http://purl.org/dc/dcmitype/"/>
    <ds:schemaRef ds:uri="http://schemas.microsoft.com/office/2006/documentManagement/types"/>
    <ds:schemaRef ds:uri="http://schemas.openxmlformats.org/package/2006/metadata/core-properties"/>
    <ds:schemaRef ds:uri="49100919-8a76-4266-be0c-7dc583902cb4"/>
  </ds:schemaRefs>
</ds:datastoreItem>
</file>

<file path=customXml/itemProps3.xml><?xml version="1.0" encoding="utf-8"?>
<ds:datastoreItem xmlns:ds="http://schemas.openxmlformats.org/officeDocument/2006/customXml" ds:itemID="{64CE4141-60FF-475C-92CF-786F71E3AC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8706</TotalTime>
  <Words>3864</Words>
  <Application>Microsoft Office PowerPoint</Application>
  <PresentationFormat>Widescreen</PresentationFormat>
  <Paragraphs>321</Paragraphs>
  <Slides>45</Slides>
  <Notes>2</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670</cp:revision>
  <dcterms:created xsi:type="dcterms:W3CDTF">2023-04-29T09:08:00Z</dcterms:created>
  <dcterms:modified xsi:type="dcterms:W3CDTF">2025-06-29T20:12:53Z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