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9" r:id="rId3"/>
  </p:sldMasterIdLst>
  <p:notesMasterIdLst>
    <p:notesMasterId r:id="rId49"/>
  </p:notesMasterIdLst>
  <p:sldIdLst>
    <p:sldId id="572" r:id="rId4"/>
    <p:sldId id="573" r:id="rId5"/>
    <p:sldId id="631" r:id="rId6"/>
    <p:sldId id="675" r:id="rId7"/>
    <p:sldId id="689" r:id="rId8"/>
    <p:sldId id="797" r:id="rId9"/>
    <p:sldId id="779" r:id="rId10"/>
    <p:sldId id="798" r:id="rId11"/>
    <p:sldId id="780" r:id="rId12"/>
    <p:sldId id="781" r:id="rId13"/>
    <p:sldId id="731" r:id="rId14"/>
    <p:sldId id="732" r:id="rId15"/>
    <p:sldId id="782" r:id="rId16"/>
    <p:sldId id="783" r:id="rId17"/>
    <p:sldId id="765" r:id="rId18"/>
    <p:sldId id="799" r:id="rId19"/>
    <p:sldId id="744" r:id="rId20"/>
    <p:sldId id="788" r:id="rId21"/>
    <p:sldId id="746" r:id="rId22"/>
    <p:sldId id="767" r:id="rId23"/>
    <p:sldId id="800" r:id="rId24"/>
    <p:sldId id="801" r:id="rId25"/>
    <p:sldId id="789" r:id="rId26"/>
    <p:sldId id="787" r:id="rId27"/>
    <p:sldId id="790" r:id="rId28"/>
    <p:sldId id="791" r:id="rId29"/>
    <p:sldId id="770" r:id="rId30"/>
    <p:sldId id="771" r:id="rId31"/>
    <p:sldId id="772" r:id="rId32"/>
    <p:sldId id="773" r:id="rId33"/>
    <p:sldId id="774" r:id="rId34"/>
    <p:sldId id="802" r:id="rId35"/>
    <p:sldId id="792" r:id="rId36"/>
    <p:sldId id="803" r:id="rId37"/>
    <p:sldId id="777" r:id="rId38"/>
    <p:sldId id="793" r:id="rId39"/>
    <p:sldId id="778" r:id="rId40"/>
    <p:sldId id="795" r:id="rId41"/>
    <p:sldId id="796" r:id="rId42"/>
    <p:sldId id="804" r:id="rId43"/>
    <p:sldId id="805" r:id="rId44"/>
    <p:sldId id="806" r:id="rId45"/>
    <p:sldId id="807" r:id="rId46"/>
    <p:sldId id="712" r:id="rId47"/>
    <p:sldId id="574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9E7"/>
    <a:srgbClr val="00B0F0"/>
    <a:srgbClr val="0310BD"/>
    <a:srgbClr val="ED7D31"/>
    <a:srgbClr val="FF9518"/>
    <a:srgbClr val="CE7408"/>
    <a:srgbClr val="FD9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79374" autoAdjust="0"/>
  </p:normalViewPr>
  <p:slideViewPr>
    <p:cSldViewPr snapToGrid="0">
      <p:cViewPr varScale="1">
        <p:scale>
          <a:sx n="66" d="100"/>
          <a:sy n="66" d="100"/>
        </p:scale>
        <p:origin x="52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3DE9F8-6D17-4F05-A4EB-AB4BED40B297}">
      <dgm:prSet custT="1"/>
      <dgm:spPr/>
      <dgm:t>
        <a:bodyPr/>
        <a:lstStyle/>
        <a:p>
          <a:pPr marL="346075" indent="-288925" algn="l"/>
          <a:r>
            <a:rPr lang="en-US" altLang="en-US" sz="1800" b="1" kern="1200" dirty="0" smtClean="0">
              <a:latin typeface="Alexandria Medium" pitchFamily="2" charset="-78"/>
              <a:cs typeface="Alexandria Medium" pitchFamily="2" charset="-78"/>
            </a:rPr>
            <a:t>Biometrics</a:t>
          </a:r>
        </a:p>
        <a:p>
          <a:pPr marL="346075" indent="0" algn="l"/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Why Biometrics?</a:t>
          </a:r>
        </a:p>
        <a:p>
          <a:pPr marL="346075" indent="0" algn="l"/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Problems with Biometrics</a:t>
          </a:r>
        </a:p>
        <a:p>
          <a:pPr marL="346075" indent="0" algn="l"/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Biometrics Usage</a:t>
          </a:r>
        </a:p>
        <a:p>
          <a:pPr marL="346075" indent="0" algn="l"/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Phases of Biometric System</a:t>
          </a:r>
        </a:p>
        <a:p>
          <a:pPr marL="461963" indent="-115888" algn="l"/>
          <a:r>
            <a:rPr lang="en-US" alt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Authentication in distributed systems</a:t>
          </a:r>
          <a:endParaRPr lang="en-US" sz="1800" b="1" kern="1200" dirty="0" smtClean="0">
            <a:solidFill>
              <a:schemeClr val="tx1"/>
            </a:solidFill>
            <a:latin typeface="Alexandria Medium" pitchFamily="2" charset="-78"/>
            <a:cs typeface="Alexandria Medium" pitchFamily="2" charset="-78"/>
            <a:sym typeface="Calibri"/>
          </a:endParaRPr>
        </a:p>
      </dgm:t>
    </dgm:pt>
    <dgm:pt modelId="{C9CA36F1-6698-4BEC-AA26-11C161558402}" type="parTrans" cxnId="{387738A6-1A70-4670-A00A-4BD54F955C99}">
      <dgm:prSet/>
      <dgm:spPr/>
      <dgm:t>
        <a:bodyPr/>
        <a:lstStyle/>
        <a:p>
          <a:endParaRPr lang="en-US"/>
        </a:p>
      </dgm:t>
    </dgm:pt>
    <dgm:pt modelId="{EC91A25A-4A8B-41BA-9153-BEC366F48BB7}" type="sibTrans" cxnId="{387738A6-1A70-4670-A00A-4BD54F955C99}">
      <dgm:prSet/>
      <dgm:spPr/>
      <dgm:t>
        <a:bodyPr/>
        <a:lstStyle/>
        <a:p>
          <a:endParaRPr lang="en-US"/>
        </a:p>
      </dgm:t>
    </dgm:pt>
    <dgm:pt modelId="{44CE27D9-26EA-401B-9C8C-5632A0F335D3}">
      <dgm:prSet custT="1"/>
      <dgm:spPr/>
      <dgm:t>
        <a:bodyPr/>
        <a:lstStyle/>
        <a:p>
          <a:pPr algn="l"/>
          <a:r>
            <a:rPr lang="en-US" sz="1800" b="1" dirty="0" smtClean="0">
              <a:latin typeface="Alexandria Medium" pitchFamily="2" charset="-78"/>
              <a:cs typeface="Alexandria Medium" pitchFamily="2" charset="-78"/>
            </a:rPr>
            <a:t>Databases Security </a:t>
          </a:r>
        </a:p>
        <a:p>
          <a:pPr marL="404813" indent="-173038" algn="l"/>
          <a:r>
            <a:rPr lang="en-US" sz="18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Basic database terminology and concepts</a:t>
          </a:r>
        </a:p>
        <a:p>
          <a:pPr marL="404813" indent="-173038" algn="l"/>
          <a:r>
            <a:rPr lang="en-US" sz="18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Security requirements for databases</a:t>
          </a:r>
        </a:p>
        <a:p>
          <a:pPr marL="404813" indent="-173038" algn="l"/>
          <a:r>
            <a:rPr lang="en-US" sz="18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Implementing access controls in databases</a:t>
          </a:r>
        </a:p>
        <a:p>
          <a:pPr marL="231775" indent="0" algn="l"/>
          <a:r>
            <a:rPr lang="en-US" sz="18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Protecting sensitive data</a:t>
          </a:r>
        </a:p>
        <a:p>
          <a:pPr marL="231775" indent="0" algn="l"/>
          <a:r>
            <a:rPr lang="en-US" sz="18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Data mining and big data</a:t>
          </a:r>
          <a:endParaRPr lang="en-US" sz="1800" b="1" dirty="0" smtClean="0">
            <a:solidFill>
              <a:schemeClr val="tx1"/>
            </a:solidFill>
            <a:latin typeface="Alexandria Medium" pitchFamily="2" charset="-78"/>
            <a:cs typeface="Alexandria Medium" pitchFamily="2" charset="-78"/>
            <a:sym typeface="Calibri"/>
          </a:endParaRPr>
        </a:p>
      </dgm:t>
    </dgm:pt>
    <dgm:pt modelId="{C20428E1-0BC5-4CD3-B9B7-2D2AFEB81605}" type="parTrans" cxnId="{AE6B0577-9D13-4685-A221-751F31A0DD15}">
      <dgm:prSet/>
      <dgm:spPr/>
      <dgm:t>
        <a:bodyPr/>
        <a:lstStyle/>
        <a:p>
          <a:endParaRPr lang="en-US"/>
        </a:p>
      </dgm:t>
    </dgm:pt>
    <dgm:pt modelId="{D8682215-00BF-4001-85F6-42A0BAE906B1}" type="sibTrans" cxnId="{AE6B0577-9D13-4685-A221-751F31A0DD15}">
      <dgm:prSet/>
      <dgm:spPr/>
      <dgm:t>
        <a:bodyPr/>
        <a:lstStyle/>
        <a:p>
          <a:endParaRPr lang="en-US"/>
        </a:p>
      </dgm:t>
    </dgm:pt>
    <dgm:pt modelId="{40FE0EB9-B287-43F6-ABB4-527CB1B94B4A}" type="pres">
      <dgm:prSet presAssocID="{D0F07F19-1F50-4B42-A7A0-278DF9D25B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AEAC6-525A-44A9-8147-5DFEBD2A1F2D}" type="pres">
      <dgm:prSet presAssocID="{CD3DE9F8-6D17-4F05-A4EB-AB4BED40B297}" presName="node" presStyleLbl="node1" presStyleIdx="0" presStyleCnt="2" custScaleX="84791" custScaleY="87808" custLinFactNeighborX="-386" custLinFactNeighborY="-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E95CE-B343-40F4-8C35-3185EB5C414E}" type="pres">
      <dgm:prSet presAssocID="{EC91A25A-4A8B-41BA-9153-BEC366F48BB7}" presName="sibTrans" presStyleCnt="0"/>
      <dgm:spPr/>
      <dgm:t>
        <a:bodyPr/>
        <a:lstStyle/>
        <a:p>
          <a:endParaRPr lang="en-US"/>
        </a:p>
      </dgm:t>
    </dgm:pt>
    <dgm:pt modelId="{A225E621-A183-4BDC-A13D-E985F1D2904A}" type="pres">
      <dgm:prSet presAssocID="{44CE27D9-26EA-401B-9C8C-5632A0F335D3}" presName="node" presStyleLbl="node1" presStyleIdx="1" presStyleCnt="2" custScaleX="97576" custScaleY="89126" custLinFactNeighborX="-16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7738A6-1A70-4670-A00A-4BD54F955C99}" srcId="{D0F07F19-1F50-4B42-A7A0-278DF9D25BB1}" destId="{CD3DE9F8-6D17-4F05-A4EB-AB4BED40B297}" srcOrd="0" destOrd="0" parTransId="{C9CA36F1-6698-4BEC-AA26-11C161558402}" sibTransId="{EC91A25A-4A8B-41BA-9153-BEC366F48BB7}"/>
    <dgm:cxn modelId="{D4235E92-7B87-4583-9557-8139C1F56CE0}" type="presOf" srcId="{D0F07F19-1F50-4B42-A7A0-278DF9D25BB1}" destId="{40FE0EB9-B287-43F6-ABB4-527CB1B94B4A}" srcOrd="0" destOrd="0" presId="urn:microsoft.com/office/officeart/2005/8/layout/default"/>
    <dgm:cxn modelId="{FA2AFC0D-00C5-498F-853B-485D97A3D53B}" type="presOf" srcId="{44CE27D9-26EA-401B-9C8C-5632A0F335D3}" destId="{A225E621-A183-4BDC-A13D-E985F1D2904A}" srcOrd="0" destOrd="0" presId="urn:microsoft.com/office/officeart/2005/8/layout/default"/>
    <dgm:cxn modelId="{4415586D-7090-4CDE-9952-A5F01C0EED82}" type="presOf" srcId="{CD3DE9F8-6D17-4F05-A4EB-AB4BED40B297}" destId="{7D1AEAC6-525A-44A9-8147-5DFEBD2A1F2D}" srcOrd="0" destOrd="0" presId="urn:microsoft.com/office/officeart/2005/8/layout/default"/>
    <dgm:cxn modelId="{AE6B0577-9D13-4685-A221-751F31A0DD15}" srcId="{D0F07F19-1F50-4B42-A7A0-278DF9D25BB1}" destId="{44CE27D9-26EA-401B-9C8C-5632A0F335D3}" srcOrd="1" destOrd="0" parTransId="{C20428E1-0BC5-4CD3-B9B7-2D2AFEB81605}" sibTransId="{D8682215-00BF-4001-85F6-42A0BAE906B1}"/>
    <dgm:cxn modelId="{4339E252-A238-480D-95AA-370EE10CC36E}" type="presParOf" srcId="{40FE0EB9-B287-43F6-ABB4-527CB1B94B4A}" destId="{7D1AEAC6-525A-44A9-8147-5DFEBD2A1F2D}" srcOrd="0" destOrd="0" presId="urn:microsoft.com/office/officeart/2005/8/layout/default"/>
    <dgm:cxn modelId="{7E6D33A8-5DC4-4B56-9C4D-B76BF536A4AC}" type="presParOf" srcId="{40FE0EB9-B287-43F6-ABB4-527CB1B94B4A}" destId="{E37E95CE-B343-40F4-8C35-3185EB5C414E}" srcOrd="1" destOrd="0" presId="urn:microsoft.com/office/officeart/2005/8/layout/default"/>
    <dgm:cxn modelId="{89DD9CED-4E88-4BA1-853B-6117EC3CF2A9}" type="presParOf" srcId="{40FE0EB9-B287-43F6-ABB4-527CB1B94B4A}" destId="{A225E621-A183-4BDC-A13D-E985F1D2904A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AEAC6-525A-44A9-8147-5DFEBD2A1F2D}">
      <dsp:nvSpPr>
        <dsp:cNvPr id="0" name=""/>
        <dsp:cNvSpPr/>
      </dsp:nvSpPr>
      <dsp:spPr>
        <a:xfrm>
          <a:off x="0" y="325198"/>
          <a:ext cx="4545365" cy="282425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346075" lvl="0" indent="-288925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b="1" kern="1200" dirty="0" smtClean="0">
              <a:latin typeface="Alexandria Medium" pitchFamily="2" charset="-78"/>
              <a:cs typeface="Alexandria Medium" pitchFamily="2" charset="-78"/>
            </a:rPr>
            <a:t>Biometrics</a:t>
          </a:r>
        </a:p>
        <a:p>
          <a:pPr marL="3460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Why Biometrics?</a:t>
          </a:r>
        </a:p>
        <a:p>
          <a:pPr marL="3460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Problems with Biometrics</a:t>
          </a:r>
        </a:p>
        <a:p>
          <a:pPr marL="3460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Biometrics Usage</a:t>
          </a:r>
        </a:p>
        <a:p>
          <a:pPr marL="3460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Phases of Biometric System</a:t>
          </a:r>
        </a:p>
        <a:p>
          <a:pPr marL="461963" lvl="0" indent="-115888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Authentication in distributed systems</a:t>
          </a:r>
          <a:endParaRPr lang="en-US" sz="1800" b="1" kern="1200" dirty="0" smtClean="0">
            <a:solidFill>
              <a:schemeClr val="tx1"/>
            </a:solidFill>
            <a:latin typeface="Alexandria Medium" pitchFamily="2" charset="-78"/>
            <a:cs typeface="Alexandria Medium" pitchFamily="2" charset="-78"/>
            <a:sym typeface="Calibri"/>
          </a:endParaRPr>
        </a:p>
      </dsp:txBody>
      <dsp:txXfrm>
        <a:off x="0" y="325198"/>
        <a:ext cx="4545365" cy="2824257"/>
      </dsp:txXfrm>
    </dsp:sp>
    <dsp:sp modelId="{A225E621-A183-4BDC-A13D-E985F1D2904A}">
      <dsp:nvSpPr>
        <dsp:cNvPr id="0" name=""/>
        <dsp:cNvSpPr/>
      </dsp:nvSpPr>
      <dsp:spPr>
        <a:xfrm>
          <a:off x="4995506" y="306253"/>
          <a:ext cx="5230726" cy="28666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Alexandria Medium" pitchFamily="2" charset="-78"/>
              <a:cs typeface="Alexandria Medium" pitchFamily="2" charset="-78"/>
            </a:rPr>
            <a:t>Databases Security </a:t>
          </a:r>
        </a:p>
        <a:p>
          <a:pPr marL="404813" lvl="0" indent="-173038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Basic database terminology and concepts</a:t>
          </a:r>
        </a:p>
        <a:p>
          <a:pPr marL="404813" lvl="0" indent="-173038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Security requirements for databases</a:t>
          </a:r>
        </a:p>
        <a:p>
          <a:pPr marL="404813" lvl="0" indent="-173038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Implementing access controls in databases</a:t>
          </a:r>
        </a:p>
        <a:p>
          <a:pPr marL="2317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Protecting sensitive data</a:t>
          </a:r>
        </a:p>
        <a:p>
          <a:pPr marL="231775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lexandria Medium" pitchFamily="2" charset="-78"/>
              <a:cs typeface="Alexandria Medium" pitchFamily="2" charset="-78"/>
            </a:rPr>
            <a:t>- Data mining and big data</a:t>
          </a:r>
          <a:endParaRPr lang="en-US" sz="1800" b="1" kern="1200" dirty="0" smtClean="0">
            <a:solidFill>
              <a:schemeClr val="tx1"/>
            </a:solidFill>
            <a:latin typeface="Alexandria Medium" pitchFamily="2" charset="-78"/>
            <a:cs typeface="Alexandria Medium" pitchFamily="2" charset="-78"/>
            <a:sym typeface="Calibri"/>
          </a:endParaRPr>
        </a:p>
      </dsp:txBody>
      <dsp:txXfrm>
        <a:off x="4995506" y="306253"/>
        <a:ext cx="5230726" cy="28666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E73E1-EB7D-4820-9085-D5BC238FD9DE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831C-86A9-461F-9561-2B116496A4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1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35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6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96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74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398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18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68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156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36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5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03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246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457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9865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333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5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12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557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90906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2986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1137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6252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0095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11709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26656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360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7621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2353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818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570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517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400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197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7478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4982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113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6767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42891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284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6941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91412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26223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36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8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3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1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4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0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1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7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4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76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16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16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41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2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71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18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478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40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1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84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09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0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17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3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8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2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49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46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01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34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627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50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2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639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4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36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297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7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72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2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6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9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50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jpeg"/><Relationship Id="rId5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0.jpeg"/><Relationship Id="rId5" Type="http://schemas.openxmlformats.org/officeDocument/2006/relationships/hyperlink" Target="http://images.google.com/imgres?imgurl=www.thinkgeek.com/images/products/zoom/fingerprint-mouse.jpg&amp;imgrefurl=http://www.thinkgeek.com/gadgets/security/5f11/zoom/&amp;h=228&amp;w=400&amp;sz=8&amp;tbnid=vXp2LqdOKTwJ:&amp;tbnh=68&amp;tbnw=119&amp;start=1&amp;prev=/images?q%3Dfingerprint%2Bmouse%26hl%3Den%26lr%3D%26ie%3DUTF-8%26oe%3DUTF-8%26safe%3Doff%26sa%3DN" TargetMode="Externa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5.pn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6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8.wmf"/><Relationship Id="rId5" Type="http://schemas.openxmlformats.org/officeDocument/2006/relationships/image" Target="../media/image1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9.png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22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6.jpeg"/><Relationship Id="rId9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3.png"/><Relationship Id="rId5" Type="http://schemas.openxmlformats.org/officeDocument/2006/relationships/image" Target="../media/image21.wmf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7.png"/><Relationship Id="rId7" Type="http://schemas.openxmlformats.org/officeDocument/2006/relationships/image" Target="../media/image22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3.png"/><Relationship Id="rId5" Type="http://schemas.openxmlformats.org/officeDocument/2006/relationships/image" Target="../media/image21.wmf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6.png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7.emf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NUL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0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Dr.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Hesham</a:t>
            </a:r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Abou</a:t>
            </a:r>
            <a:r>
              <a:rPr lang="en-US" sz="1400" b="1" i="1" dirty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Elfetouh</a:t>
            </a:r>
            <a:endParaRPr lang="en-US" sz="1400" b="1" i="1" dirty="0" smtClean="0">
              <a:solidFill>
                <a:srgbClr val="00AAEB"/>
              </a:solidFill>
              <a:latin typeface="Alexandria Light" pitchFamily="2" charset="-78"/>
              <a:ea typeface="Tajawal Medium"/>
              <a:cs typeface="Alexandria Light" pitchFamily="2" charset="-78"/>
              <a:sym typeface="Tajawal Medium"/>
            </a:endParaRPr>
          </a:p>
          <a:p>
            <a:pPr algn="ctr"/>
            <a:r>
              <a:rPr lang="en-US" sz="1200" b="1" i="1" dirty="0" smtClean="0">
                <a:solidFill>
                  <a:srgbClr val="35A8E0"/>
                </a:solidFill>
                <a:ea typeface="Majalla UI"/>
                <a:cs typeface="Majalla UI"/>
              </a:rPr>
              <a:t>Cybersecurity </a:t>
            </a:r>
            <a:r>
              <a:rPr lang="en-US" sz="1200" b="1" i="1" dirty="0">
                <a:solidFill>
                  <a:srgbClr val="35A8E0"/>
                </a:solidFill>
                <a:ea typeface="Majalla UI"/>
                <a:cs typeface="Majalla UI"/>
              </a:rPr>
              <a:t>Department</a:t>
            </a:r>
            <a:endParaRPr lang="ar-YE" sz="1200" b="1" i="1" dirty="0">
              <a:solidFill>
                <a:srgbClr val="35A8E0"/>
              </a:solidFill>
              <a:ea typeface="Majalla UI"/>
              <a:cs typeface="Majalla UI"/>
            </a:endParaRPr>
          </a:p>
          <a:p>
            <a:pPr algn="ctr"/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00B5F8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1400" i="1" dirty="0" err="1" smtClean="0">
                <a:solidFill>
                  <a:srgbClr val="00B5F8"/>
                </a:solidFill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5411194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         Secure Operating Systems </a:t>
            </a:r>
            <a:r>
              <a:rPr lang="en-US" sz="20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</a:t>
            </a:r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0</a:t>
            </a:r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8</a:t>
            </a:r>
            <a:endParaRPr lang="en-US" sz="3200" b="1" dirty="0" smtClean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Biometrics 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&amp; Databases Security </a:t>
            </a:r>
            <a:r>
              <a:rPr lang="en-US" sz="2000" dirty="0" smtClean="0">
                <a:solidFill>
                  <a:prstClr val="black"/>
                </a:solidFill>
              </a:rPr>
              <a:t/>
            </a:r>
            <a:br>
              <a:rPr lang="en-US" sz="2000" dirty="0" smtClean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51891" y="68393"/>
            <a:ext cx="2617876" cy="122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6755" y="1577425"/>
            <a:ext cx="96215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This chapter covers the following topics and </a:t>
            </a:r>
            <a:r>
              <a:rPr lang="en-US" sz="2000" b="1" i="1" dirty="0" smtClean="0">
                <a:solidFill>
                  <a:srgbClr val="FF0000"/>
                </a:solidFill>
              </a:rPr>
              <a:t>concepts: </a:t>
            </a:r>
            <a:r>
              <a:rPr lang="en-US" altLang="en-US" sz="2000" b="1" dirty="0"/>
              <a:t>Biometrics &amp; Databases Security </a:t>
            </a:r>
            <a:endParaRPr lang="en-US" altLang="en-US" sz="2000" b="1" dirty="0"/>
          </a:p>
        </p:txBody>
      </p:sp>
      <p:graphicFrame>
        <p:nvGraphicFramePr>
          <p:cNvPr id="17" name="Content Placeholder 2" descr="SmartArt object">
            <a:extLst>
              <a:ext uri="{FF2B5EF4-FFF2-40B4-BE49-F238E27FC236}">
                <a16:creationId xmlns:a16="http://schemas.microsoft.com/office/drawing/2014/main" id="{A1342CC9-B5BC-4EE6-A03F-6501ED7CC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0803683"/>
              </p:ext>
            </p:extLst>
          </p:nvPr>
        </p:nvGraphicFramePr>
        <p:xfrm>
          <a:off x="1151385" y="2172076"/>
          <a:ext cx="10318281" cy="3479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073817" y="1558030"/>
            <a:ext cx="9666288" cy="272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In Previous Lecture you learned: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b="1" dirty="0" smtClean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In the use  of authentication</a:t>
            </a:r>
            <a:endParaRPr lang="en-US" b="1" dirty="0" smtClean="0">
              <a:latin typeface="Alexandria Medium" pitchFamily="2" charset="-78"/>
              <a:ea typeface="Calibri"/>
              <a:cs typeface="Alexandria Medium" pitchFamily="2" charset="-78"/>
              <a:sym typeface="Calibri"/>
            </a:endParaRP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Password Selection Criteria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One-Time Passwords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Challenge-response Authentication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Attacks on Passwords</a:t>
            </a:r>
          </a:p>
        </p:txBody>
      </p:sp>
    </p:spTree>
    <p:extLst>
      <p:ext uri="{BB962C8B-B14F-4D97-AF65-F5344CB8AC3E}">
        <p14:creationId xmlns:p14="http://schemas.microsoft.com/office/powerpoint/2010/main" val="3833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7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CHAPTER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8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GOALS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Tajawal Medium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103312" y="1880058"/>
            <a:ext cx="842285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When you complete this chapter, you will be able to:</a:t>
            </a:r>
            <a:endParaRPr sz="2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Why we use biometrics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phases of biometric system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the Authentication in distributed systems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token-based authentication</a:t>
            </a:r>
            <a:endParaRPr lang="en-US" sz="2200" dirty="0">
              <a:solidFill>
                <a:schemeClr val="dk1"/>
              </a:solidFill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26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14593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404310"/>
            <a:ext cx="10234299" cy="4603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Use a person’s physical characteristics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fingerprint, voice, face, keyboard timing,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Advantages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 Cannot be disclosed, lost, forgotten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Disadvantages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Cost, installation, maintenance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Reliability of comparison algorithms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False positive: Allow access to unauthorized person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False negative: Disallow access to authorized person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Privacy?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If forged, how do you revoke?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4"/>
          <a:stretch>
            <a:fillRect/>
          </a:stretch>
        </p:blipFill>
        <p:spPr bwMode="auto">
          <a:xfrm>
            <a:off x="7048645" y="1778716"/>
            <a:ext cx="3473883" cy="140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321" y="3776230"/>
            <a:ext cx="1109529" cy="1585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07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14593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404310"/>
            <a:ext cx="9363481" cy="4014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A biometric should be</a:t>
            </a:r>
          </a:p>
          <a:p>
            <a:pPr marL="9715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Universal: The ideal biometric should apply to virtually everyone.</a:t>
            </a:r>
          </a:p>
          <a:p>
            <a:pPr marL="9715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Distinguishing: The ideal biometric should distinguish with virtual certainty.</a:t>
            </a:r>
          </a:p>
          <a:p>
            <a:pPr marL="9715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Permanent: The physical characteristic being measured should never change.</a:t>
            </a:r>
          </a:p>
          <a:p>
            <a:pPr marL="9715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Collectible: The physical characteristic should be easy to collect without any potential to cause harm to the subject.</a:t>
            </a:r>
          </a:p>
          <a:p>
            <a:pPr marL="9715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Reliable, robust, and user-friendly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lexandria Medium" pitchFamily="2" charset="-78"/>
              <a:cs typeface="Alexandria Mediu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2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Identification versus Authentication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73817" y="1691735"/>
            <a:ext cx="9065098" cy="3562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Biometrics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are very reliable for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Identification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 but much less effective for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authentication</a:t>
            </a:r>
          </a:p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difference is between a system that looks at a hand geometry and says "this is Captain Hook" </a:t>
            </a:r>
            <a:r>
              <a:rPr lang="en-US" sz="20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(identification)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versus a man who says "I am, Captain Hook, presenting my hand to prove who I am" and the system confirms "this hand matches Captain Hook's template" </a:t>
            </a:r>
            <a:r>
              <a:rPr lang="en-US" sz="20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(authentication). </a:t>
            </a:r>
            <a:endParaRPr lang="en-US" sz="2000" dirty="0">
              <a:solidFill>
                <a:srgbClr val="25A9E7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54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Identification versus Authentication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73817" y="1382244"/>
            <a:ext cx="9725728" cy="4569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1963" lvl="1" indent="-342900" algn="just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v"/>
              <a:tabLst>
                <a:tab pos="346075" algn="l"/>
              </a:tabLst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Identification:</a:t>
            </a:r>
          </a:p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Identify the subject from a list of many possible subjects.</a:t>
            </a:r>
          </a:p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E.g., a suspicious fingerprint from a crime scene is sent to the FBI fingerprint database for comparison with all records on file. In this case, the comparison is one to many.</a:t>
            </a:r>
          </a:p>
          <a:p>
            <a:pPr marL="461963" lvl="1" indent="-342900" algn="just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v"/>
              <a:tabLst>
                <a:tab pos="346075" algn="l"/>
              </a:tabLst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Authentication:</a:t>
            </a:r>
          </a:p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comparison is one to one</a:t>
            </a:r>
          </a:p>
          <a:p>
            <a:pPr marL="653898" lvl="1" indent="-246543" algn="just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E.g., if someone claiming to be Alice uses a thumbprint mouse biometric, the captured thumbprint image is only compared with the stored thumbprint of Alice.</a:t>
            </a:r>
          </a:p>
        </p:txBody>
      </p:sp>
    </p:spTree>
    <p:extLst>
      <p:ext uri="{BB962C8B-B14F-4D97-AF65-F5344CB8AC3E}">
        <p14:creationId xmlns:p14="http://schemas.microsoft.com/office/powerpoint/2010/main" val="121154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Why Biometrics?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638968"/>
            <a:ext cx="10234299" cy="4472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More secure replacement for passwords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Cheap and reliable biometrics needed</a:t>
            </a:r>
          </a:p>
          <a:p>
            <a:pPr marL="1087438" lvl="1" indent="-342900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§"/>
              <a:tabLst>
                <a:tab pos="653898" algn="l"/>
              </a:tabLst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An active area of research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Biometrics used in security are :</a:t>
            </a:r>
          </a:p>
          <a:p>
            <a:pPr marL="1087438" lvl="1" indent="-342900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§"/>
              <a:tabLst>
                <a:tab pos="653898" algn="l"/>
              </a:tabLst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Thumbprint mouse</a:t>
            </a:r>
          </a:p>
          <a:p>
            <a:pPr marL="1087438" lvl="1" indent="-342900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§"/>
              <a:tabLst>
                <a:tab pos="653898" algn="l"/>
              </a:tabLst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Palm print for secure entry</a:t>
            </a:r>
          </a:p>
          <a:p>
            <a:pPr marL="1087438" lvl="1" indent="-342900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§"/>
              <a:tabLst>
                <a:tab pos="653898" algn="l"/>
              </a:tabLst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Fingerprint to unlock car door, etc.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But biometrics not too popular</a:t>
            </a:r>
          </a:p>
          <a:p>
            <a:pPr marL="1087438" lvl="1" indent="-342900">
              <a:lnSpc>
                <a:spcPct val="150000"/>
              </a:lnSpc>
              <a:buClr>
                <a:srgbClr val="FF0000"/>
              </a:buClr>
              <a:buSzPct val="90000"/>
              <a:buFont typeface="Wingdings" panose="05000000000000000000" pitchFamily="2" charset="2"/>
              <a:buChar char="§"/>
              <a:tabLst>
                <a:tab pos="653898" algn="l"/>
              </a:tabLst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Has not lived up to its promise (yet?)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71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Problems with 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974052" y="1638968"/>
            <a:ext cx="9517486" cy="4053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Biometric recognition devices are costly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All biometric readers use sampling and establish a threshold for when a match is close enough to accept.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Biometrics can become a single point of failure.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although equipment is improving, there are still false readings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speed at which a recognition must be done limits accuracy.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Although we like to think of biometrics as unique parts of an individual, forgeries are possible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121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76093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461198" y="1748535"/>
            <a:ext cx="10290221" cy="252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Common uses</a:t>
            </a:r>
          </a:p>
          <a:p>
            <a:pPr marL="1376363" lvl="2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Specialized situations, physical security Combine :</a:t>
            </a:r>
          </a:p>
          <a:p>
            <a:pPr marL="18859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Multiple biometrics</a:t>
            </a:r>
          </a:p>
          <a:p>
            <a:pPr marL="18859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Biometric and PIN</a:t>
            </a:r>
          </a:p>
          <a:p>
            <a:pPr marL="18859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Biometric and token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7" name="Picture 4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578" y="3444262"/>
            <a:ext cx="2276475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59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Phases of Biometric System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3817" y="1755391"/>
            <a:ext cx="9710920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Enrollment Phase:</a:t>
            </a:r>
          </a:p>
          <a:p>
            <a:pPr marL="515937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200" dirty="0" smtClean="0">
                <a:latin typeface="Alexandria" pitchFamily="2" charset="-78"/>
                <a:cs typeface="Alexandria" pitchFamily="2" charset="-78"/>
              </a:rPr>
              <a:t>subjects 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have their biometric information entered into a database.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altLang="en-US" sz="22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Recognition Phase:</a:t>
            </a:r>
          </a:p>
          <a:p>
            <a:pPr marL="515937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200" dirty="0" smtClean="0">
                <a:latin typeface="Alexandria" pitchFamily="2" charset="-78"/>
                <a:cs typeface="Alexandria" pitchFamily="2" charset="-78"/>
              </a:rPr>
              <a:t>subjects 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have their biometric information compared with that stored in the database.</a:t>
            </a:r>
          </a:p>
        </p:txBody>
      </p:sp>
    </p:spTree>
    <p:extLst>
      <p:ext uri="{BB962C8B-B14F-4D97-AF65-F5344CB8AC3E}">
        <p14:creationId xmlns:p14="http://schemas.microsoft.com/office/powerpoint/2010/main" val="29153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434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 Examples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315898" y="1604246"/>
            <a:ext cx="9479635" cy="44035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>Fingerprints</a:t>
            </a:r>
          </a:p>
          <a:p>
            <a:endParaRPr lang="en-US" altLang="en-US" sz="2200" dirty="0">
              <a:latin typeface="Alexandria Medium" pitchFamily="2" charset="-78"/>
              <a:cs typeface="Alexandria Medium" pitchFamily="2" charset="-78"/>
            </a:endParaRPr>
          </a:p>
          <a:p>
            <a:pPr marL="0" indent="0">
              <a:buNone/>
            </a:pPr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/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/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/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endParaRPr lang="en-US" altLang="en-US" sz="2200" dirty="0" smtClean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>Hand Geometry</a:t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/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/>
            </a:r>
            <a:b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</a:br>
            <a:endParaRPr lang="en-US" altLang="en-US" sz="2200" dirty="0" smtClean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altLang="en-US" sz="2200" dirty="0" smtClean="0">
                <a:latin typeface="Alexandria Medium" pitchFamily="2" charset="-78"/>
                <a:cs typeface="Alexandria Medium" pitchFamily="2" charset="-78"/>
              </a:rPr>
              <a:t>Iris Scan</a:t>
            </a:r>
            <a:endParaRPr lang="en-US" altLang="en-US" sz="2200" dirty="0" smtClean="0">
              <a:latin typeface="Alexandria Medium" pitchFamily="2" charset="-78"/>
              <a:cs typeface="Alexandria Medium" pitchFamily="2" charset="-78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32"/>
          <a:stretch>
            <a:fillRect/>
          </a:stretch>
        </p:blipFill>
        <p:spPr bwMode="auto">
          <a:xfrm>
            <a:off x="1617547" y="2081882"/>
            <a:ext cx="4165600" cy="118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586" y="2010069"/>
            <a:ext cx="3116263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553" y="3397236"/>
            <a:ext cx="264318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664" y="4995594"/>
            <a:ext cx="1858963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47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1459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 Error Rates</a:t>
            </a:r>
            <a:endParaRPr lang="en-US" sz="24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9749" y="2020007"/>
            <a:ext cx="79879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For fingerprint biometric systems, the error rate is about 5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%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hand geometry has an equal error rate of about 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10</a:t>
            </a:r>
            <a:r>
              <a:rPr lang="en-US" altLang="en-US" sz="2000" baseline="30000" dirty="0" smtClean="0">
                <a:latin typeface="Alexandria Medium" pitchFamily="2" charset="-78"/>
                <a:cs typeface="Alexandria Medium" pitchFamily="2" charset="-78"/>
              </a:rPr>
              <a:t>−</a:t>
            </a:r>
            <a:r>
              <a:rPr lang="en-US" altLang="en-US" sz="2000" baseline="30000" dirty="0">
                <a:latin typeface="Alexandria Medium" pitchFamily="2" charset="-78"/>
                <a:cs typeface="Alexandria Medium" pitchFamily="2" charset="-78"/>
              </a:rPr>
              <a:t>3</a:t>
            </a:r>
            <a:endParaRPr lang="en-US" sz="2000" dirty="0">
              <a:latin typeface="Alexandria Medium" pitchFamily="2" charset="-78"/>
              <a:cs typeface="Alexandria Mediu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31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33575" y="472344"/>
            <a:ext cx="7045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Biometrics: Authentication </a:t>
            </a:r>
            <a:r>
              <a:rPr lang="en-US" sz="2000" dirty="0">
                <a:solidFill>
                  <a:srgbClr val="FF0000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Not</a:t>
            </a:r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Using Passwords</a:t>
            </a:r>
            <a:endParaRPr lang="pl-PL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348926" y="1471547"/>
            <a:ext cx="9261066" cy="47151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Biometrics are biological authenticators, based on some physical characteristics of the human body.</a:t>
            </a:r>
          </a:p>
          <a:p>
            <a:pPr>
              <a:lnSpc>
                <a:spcPct val="10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Now there are devices to recognize the following biometrics: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fingerprints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hand geometry (shape and size of fingers)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retina and iris (parts of the eye)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voice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handwriting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blood vessels in the finger</a:t>
            </a:r>
          </a:p>
          <a:p>
            <a:pPr marL="914400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face.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7536" y="3272123"/>
            <a:ext cx="2514600" cy="2453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99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33575" y="472344"/>
            <a:ext cx="7045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Biometrics: Authentication </a:t>
            </a:r>
            <a:r>
              <a:rPr lang="en-US" sz="2000" dirty="0">
                <a:solidFill>
                  <a:srgbClr val="FF0000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Not</a:t>
            </a:r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Using Passwords</a:t>
            </a:r>
            <a:endParaRPr lang="pl-PL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348926" y="1471547"/>
            <a:ext cx="9261066" cy="47151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Authentication with biometrics has advantages over passwords because:</a:t>
            </a:r>
          </a:p>
          <a:p>
            <a:pPr marL="682625">
              <a:lnSpc>
                <a:spcPct val="10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biometric cannot 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be:</a:t>
            </a:r>
          </a:p>
          <a:p>
            <a:pPr marL="12573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lost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,</a:t>
            </a:r>
          </a:p>
          <a:p>
            <a:pPr marL="12573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stolen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,</a:t>
            </a:r>
          </a:p>
          <a:p>
            <a:pPr marL="12573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forgotten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, </a:t>
            </a:r>
          </a:p>
          <a:p>
            <a:pPr marL="12573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lent, </a:t>
            </a:r>
          </a:p>
          <a:p>
            <a:pPr marL="12573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or forged and is </a:t>
            </a:r>
          </a:p>
          <a:p>
            <a:pPr marL="682625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always available, </a:t>
            </a:r>
          </a:p>
          <a:p>
            <a:pPr marL="682625">
              <a:lnSpc>
                <a:spcPct val="10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always at hand. </a:t>
            </a:r>
          </a:p>
        </p:txBody>
      </p:sp>
    </p:spTree>
    <p:extLst>
      <p:ext uri="{BB962C8B-B14F-4D97-AF65-F5344CB8AC3E}">
        <p14:creationId xmlns:p14="http://schemas.microsoft.com/office/powerpoint/2010/main" val="383950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 in distributed systems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874164" y="1825625"/>
            <a:ext cx="9479635" cy="4057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200000"/>
              </a:lnSpc>
            </a:pPr>
            <a:r>
              <a:rPr lang="en-US" altLang="en-US" dirty="0" smtClean="0">
                <a:latin typeface="Alexandria Medium" pitchFamily="2" charset="-78"/>
                <a:cs typeface="Alexandria Medium" pitchFamily="2" charset="-78"/>
              </a:rPr>
              <a:t>Single sign-on, Microsoft Passport</a:t>
            </a:r>
          </a:p>
          <a:p>
            <a:pPr lvl="1">
              <a:lnSpc>
                <a:spcPct val="200000"/>
              </a:lnSpc>
            </a:pPr>
            <a:r>
              <a:rPr lang="en-US" altLang="en-US" dirty="0" smtClean="0">
                <a:latin typeface="Alexandria Medium" pitchFamily="2" charset="-78"/>
                <a:cs typeface="Alexandria Medium" pitchFamily="2" charset="-78"/>
              </a:rPr>
              <a:t>Trusted Intermediaries</a:t>
            </a:r>
            <a:endParaRPr lang="en-US" altLang="en-US" dirty="0">
              <a:latin typeface="Alexandria Medium" pitchFamily="2" charset="-78"/>
              <a:cs typeface="Alexandria Mediu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46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Token-based Authentication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717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4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Smart Card</a:t>
            </a:r>
            <a:endParaRPr lang="en-US" altLang="en-US" sz="2400" dirty="0" smtClean="0">
              <a:solidFill>
                <a:srgbClr val="FF0000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With </a:t>
            </a: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embedded CPU and memory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Carries conversation with a small card reader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Various forms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PIN protected memory card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Enter PIN to get the password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Cryptographic challenge/response cards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A cryptographic key in memory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Computer create a random challenge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Enter PIN to encrypt/decrypt the challenge with the card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Cryptographic Calculator (</a:t>
            </a:r>
            <a:r>
              <a:rPr lang="en-US" altLang="en-US" dirty="0" err="1">
                <a:latin typeface="Alexandria Medium" pitchFamily="2" charset="-78"/>
                <a:cs typeface="Alexandria Medium" pitchFamily="2" charset="-78"/>
              </a:rPr>
              <a:t>readerless</a:t>
            </a: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 smart card)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Simulating a smartcard: user enter the encrypted result</a:t>
            </a:r>
            <a:endParaRPr lang="en-US" altLang="en-US" sz="2800" baseline="-25000" dirty="0">
              <a:latin typeface="Alexandria Medium" pitchFamily="2" charset="-78"/>
              <a:cs typeface="Alexandria Medium" pitchFamily="2" charset="-78"/>
            </a:endParaRPr>
          </a:p>
        </p:txBody>
      </p:sp>
      <p:pic>
        <p:nvPicPr>
          <p:cNvPr id="17" name="Picture 4" descr="eToken NG-OT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154" y="1939205"/>
            <a:ext cx="2205627" cy="152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82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5266" y="433846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Smart Card Example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1874164" y="1825625"/>
            <a:ext cx="9479635" cy="405729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sz="2400" dirty="0" smtClean="0"/>
          </a:p>
          <a:p>
            <a:endParaRPr lang="en-US" altLang="en-US" sz="2400" dirty="0" smtClean="0"/>
          </a:p>
          <a:p>
            <a:endParaRPr lang="en-US" altLang="en-US" sz="2400" dirty="0" smtClean="0"/>
          </a:p>
          <a:p>
            <a:endParaRPr lang="en-US" altLang="en-US" sz="2400" dirty="0" smtClean="0"/>
          </a:p>
          <a:p>
            <a:endParaRPr lang="en-US" altLang="en-US" sz="2400" dirty="0" smtClean="0"/>
          </a:p>
          <a:p>
            <a:endParaRPr lang="en-US" altLang="en-US" sz="2400" dirty="0" smtClean="0"/>
          </a:p>
          <a:p>
            <a:endParaRPr lang="en-US" altLang="en-US" sz="2400" dirty="0" smtClean="0"/>
          </a:p>
          <a:p>
            <a:r>
              <a:rPr lang="en-US" altLang="en-US" sz="2400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Some complications</a:t>
            </a:r>
          </a:p>
          <a:p>
            <a:pPr lvl="1"/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Initial data shared with server</a:t>
            </a:r>
          </a:p>
          <a:p>
            <a:pPr lvl="2"/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Need to set this up securely</a:t>
            </a:r>
          </a:p>
          <a:p>
            <a:pPr lvl="2"/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Shared database for many sites</a:t>
            </a:r>
          </a:p>
          <a:p>
            <a:pPr lvl="1"/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Clock skew</a:t>
            </a:r>
            <a:endParaRPr lang="en-US" altLang="en-US" sz="2000" dirty="0">
              <a:latin typeface="Alexandria Medium" pitchFamily="2" charset="-78"/>
              <a:cs typeface="Alexandria Medium" pitchFamily="2" charset="-78"/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2524125"/>
            <a:ext cx="16478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3781425" y="2536634"/>
            <a:ext cx="1911350" cy="1123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4800601" y="1676400"/>
            <a:ext cx="1495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Challenge</a:t>
            </a:r>
          </a:p>
        </p:txBody>
      </p:sp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1" y="2409826"/>
            <a:ext cx="2697163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3733801" y="1676400"/>
            <a:ext cx="847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Time</a:t>
            </a:r>
          </a:p>
        </p:txBody>
      </p:sp>
      <p:sp>
        <p:nvSpPr>
          <p:cNvPr id="29" name="AutoShape 9"/>
          <p:cNvSpPr>
            <a:spLocks noChangeArrowheads="1"/>
          </p:cNvSpPr>
          <p:nvPr/>
        </p:nvSpPr>
        <p:spPr bwMode="auto">
          <a:xfrm>
            <a:off x="4114800" y="2166938"/>
            <a:ext cx="304800" cy="576262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" name="AutoShape 10"/>
          <p:cNvSpPr>
            <a:spLocks noChangeArrowheads="1"/>
          </p:cNvSpPr>
          <p:nvPr/>
        </p:nvSpPr>
        <p:spPr bwMode="auto">
          <a:xfrm>
            <a:off x="5105400" y="2166938"/>
            <a:ext cx="304800" cy="576262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" name="Rectangle 11"/>
          <p:cNvSpPr>
            <a:spLocks noChangeArrowheads="1"/>
          </p:cNvSpPr>
          <p:nvPr/>
        </p:nvSpPr>
        <p:spPr bwMode="auto">
          <a:xfrm>
            <a:off x="3886200" y="2743200"/>
            <a:ext cx="1676400" cy="5667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>
                <a:solidFill>
                  <a:schemeClr val="bg1"/>
                </a:solidFill>
                <a:latin typeface="Tahoma" panose="020B0604030504040204" pitchFamily="34" charset="0"/>
              </a:rPr>
              <a:t>function</a:t>
            </a:r>
          </a:p>
        </p:txBody>
      </p:sp>
      <p:sp>
        <p:nvSpPr>
          <p:cNvPr id="32" name="AutoShape 12"/>
          <p:cNvSpPr>
            <a:spLocks noChangeArrowheads="1"/>
          </p:cNvSpPr>
          <p:nvPr/>
        </p:nvSpPr>
        <p:spPr bwMode="auto">
          <a:xfrm>
            <a:off x="4572000" y="3349626"/>
            <a:ext cx="304800" cy="576263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8753476" y="1676400"/>
            <a:ext cx="847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Time</a:t>
            </a:r>
          </a:p>
        </p:txBody>
      </p:sp>
      <p:sp>
        <p:nvSpPr>
          <p:cNvPr id="34" name="Line 14"/>
          <p:cNvSpPr>
            <a:spLocks noChangeShapeType="1"/>
          </p:cNvSpPr>
          <p:nvPr/>
        </p:nvSpPr>
        <p:spPr bwMode="auto">
          <a:xfrm flipH="1">
            <a:off x="6296026" y="2743200"/>
            <a:ext cx="10191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5" name="Line 15"/>
          <p:cNvSpPr>
            <a:spLocks noChangeShapeType="1"/>
          </p:cNvSpPr>
          <p:nvPr/>
        </p:nvSpPr>
        <p:spPr bwMode="auto">
          <a:xfrm flipH="1">
            <a:off x="6296026" y="3152775"/>
            <a:ext cx="10191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lg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6" name="Line 16"/>
          <p:cNvSpPr>
            <a:spLocks noChangeShapeType="1"/>
          </p:cNvSpPr>
          <p:nvPr/>
        </p:nvSpPr>
        <p:spPr bwMode="auto">
          <a:xfrm flipV="1">
            <a:off x="6296025" y="2166938"/>
            <a:ext cx="0" cy="5762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7" name="Line 17"/>
          <p:cNvSpPr>
            <a:spLocks noChangeShapeType="1"/>
          </p:cNvSpPr>
          <p:nvPr/>
        </p:nvSpPr>
        <p:spPr bwMode="auto">
          <a:xfrm flipV="1">
            <a:off x="6296025" y="3152776"/>
            <a:ext cx="0" cy="7858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8" name="Line 18"/>
          <p:cNvSpPr>
            <a:spLocks noChangeShapeType="1"/>
          </p:cNvSpPr>
          <p:nvPr/>
        </p:nvSpPr>
        <p:spPr bwMode="auto">
          <a:xfrm flipH="1" flipV="1">
            <a:off x="4719639" y="3938588"/>
            <a:ext cx="15763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9" name="Line 19"/>
          <p:cNvSpPr>
            <a:spLocks noChangeShapeType="1"/>
          </p:cNvSpPr>
          <p:nvPr/>
        </p:nvSpPr>
        <p:spPr bwMode="auto">
          <a:xfrm flipH="1" flipV="1">
            <a:off x="5257801" y="2179638"/>
            <a:ext cx="10382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40" name="Text Box 20"/>
          <p:cNvSpPr txBox="1">
            <a:spLocks noChangeArrowheads="1"/>
          </p:cNvSpPr>
          <p:nvPr/>
        </p:nvSpPr>
        <p:spPr bwMode="auto">
          <a:xfrm>
            <a:off x="1233488" y="1839913"/>
            <a:ext cx="162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Initial data</a:t>
            </a:r>
          </a:p>
        </p:txBody>
      </p:sp>
      <p:sp>
        <p:nvSpPr>
          <p:cNvPr id="41" name="Line 21"/>
          <p:cNvSpPr>
            <a:spLocks noChangeShapeType="1"/>
          </p:cNvSpPr>
          <p:nvPr/>
        </p:nvSpPr>
        <p:spPr bwMode="auto">
          <a:xfrm>
            <a:off x="2895600" y="1380764"/>
            <a:ext cx="56388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42" name="Line 22"/>
          <p:cNvSpPr>
            <a:spLocks noChangeShapeType="1"/>
          </p:cNvSpPr>
          <p:nvPr/>
        </p:nvSpPr>
        <p:spPr bwMode="auto">
          <a:xfrm>
            <a:off x="8534400" y="1371600"/>
            <a:ext cx="0" cy="1938338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43" name="Line 23"/>
          <p:cNvSpPr>
            <a:spLocks noChangeShapeType="1"/>
          </p:cNvSpPr>
          <p:nvPr/>
        </p:nvSpPr>
        <p:spPr bwMode="auto">
          <a:xfrm>
            <a:off x="2895600" y="1371600"/>
            <a:ext cx="0" cy="1143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44" name="Line 24"/>
          <p:cNvSpPr>
            <a:spLocks noChangeShapeType="1"/>
          </p:cNvSpPr>
          <p:nvPr/>
        </p:nvSpPr>
        <p:spPr bwMode="auto">
          <a:xfrm>
            <a:off x="8849591" y="1987261"/>
            <a:ext cx="0" cy="1176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Microsoft Passport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56891" y="1382156"/>
            <a:ext cx="9076894" cy="503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Launched 1999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Claim &gt; 200 million accounts in 2002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Over 3.5 billion authentications each month</a:t>
            </a: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Microsoft Passport is </a:t>
            </a:r>
            <a:r>
              <a:rPr lang="en-US" b="1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a two-factor authentication (2FA) system that combines a PIN or biometrics (via Windows Hello) with encrypted keys from a user's device to provide two-factor authentication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	If you sign into Windows with fingerprint or face recognition, then 	you are already using Windows Hello.</a:t>
            </a: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What does Microsoft Passport service do?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It 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allows you to log in to Windows using your Active Directory and replace passwords, smartcards, and virtual smart cards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08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Microsoft Passport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56891" y="1903632"/>
            <a:ext cx="855713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How do I get a Microsoft Passport?</a:t>
            </a:r>
          </a:p>
          <a:p>
            <a:pPr marL="346075" algn="just">
              <a:lnSpc>
                <a:spcPct val="150000"/>
              </a:lnSpc>
            </a:pPr>
            <a:r>
              <a:rPr lang="en-US" altLang="en-US" dirty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Creating Passport: </a:t>
            </a: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Upon first login to their device the user is prompted to create a gesture. After they create the gesture, Windows creates a private-public key pair and registers the user's public key while the private key is protected by encrypted with a locally derived secret.</a:t>
            </a:r>
          </a:p>
        </p:txBody>
      </p:sp>
    </p:spTree>
    <p:extLst>
      <p:ext uri="{BB962C8B-B14F-4D97-AF65-F5344CB8AC3E}">
        <p14:creationId xmlns:p14="http://schemas.microsoft.com/office/powerpoint/2010/main" val="27343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Microsoft Passport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18390" y="1755391"/>
            <a:ext cx="9076894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dirty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Log in to many websites using one account</a:t>
            </a:r>
          </a:p>
          <a:p>
            <a:pPr marL="682625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Used by MS services Hotmail, MSN Messenger or MSN subscriptions; also Radio Shack, etc.</a:t>
            </a:r>
          </a:p>
          <a:p>
            <a:pPr marL="682625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Hotmail or MSN users automatically have Microsoft Passport accounts set up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dirty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The Passport may continue to evolve; bugs have been uncovered </a:t>
            </a:r>
          </a:p>
        </p:txBody>
      </p:sp>
    </p:spTree>
    <p:extLst>
      <p:ext uri="{BB962C8B-B14F-4D97-AF65-F5344CB8AC3E}">
        <p14:creationId xmlns:p14="http://schemas.microsoft.com/office/powerpoint/2010/main" val="97407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Passport log-in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24" y="1407791"/>
            <a:ext cx="9466368" cy="46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81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Trusted Intermediaries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847023" y="1779716"/>
            <a:ext cx="5216893" cy="33210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2000" u="sng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Symmetric key problem:</a:t>
            </a:r>
            <a:endParaRPr lang="en-US" altLang="en-US" sz="2000" u="sng" dirty="0" smtClean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How do two entities establish a shared </a:t>
            </a:r>
          </a:p>
          <a:p>
            <a:pPr marL="233363" indent="0">
              <a:buFont typeface="Arial" panose="020B0604020202020204" pitchFamily="34" charset="0"/>
              <a:buNone/>
            </a:pPr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secret key over the network?</a:t>
            </a:r>
          </a:p>
          <a:p>
            <a:pPr>
              <a:buFontTx/>
              <a:buNone/>
            </a:pPr>
            <a:r>
              <a:rPr lang="en-US" altLang="en-US" sz="2000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Solution:</a:t>
            </a:r>
            <a:endParaRPr lang="en-US" altLang="en-US" sz="2000" dirty="0" smtClean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trusted key distribution center (KDC) </a:t>
            </a:r>
          </a:p>
          <a:p>
            <a:pPr marL="233363" indent="0">
              <a:buFont typeface="Arial" panose="020B0604020202020204" pitchFamily="34" charset="0"/>
              <a:buNone/>
            </a:pPr>
            <a:r>
              <a:rPr lang="en-US" altLang="en-US" sz="1800" dirty="0" smtClean="0">
                <a:latin typeface="Alexandria Medium" pitchFamily="2" charset="-78"/>
                <a:cs typeface="Alexandria Medium" pitchFamily="2" charset="-78"/>
              </a:rPr>
              <a:t>acting as intermediary between entities</a:t>
            </a:r>
          </a:p>
          <a:p>
            <a:pPr lvl="1"/>
            <a:endParaRPr lang="en-US" altLang="en-US" sz="1800" dirty="0" smtClean="0">
              <a:latin typeface="Alexandria Medium" pitchFamily="2" charset="-78"/>
              <a:cs typeface="Alexandria Medium" pitchFamily="2" charset="-78"/>
            </a:endParaRPr>
          </a:p>
          <a:p>
            <a:pPr lvl="1">
              <a:buFontTx/>
              <a:buNone/>
            </a:pPr>
            <a:endParaRPr lang="en-US" altLang="en-US" sz="1600" dirty="0"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17" name="Rectangle 4"/>
          <p:cNvSpPr txBox="1">
            <a:spLocks noChangeArrowheads="1"/>
          </p:cNvSpPr>
          <p:nvPr/>
        </p:nvSpPr>
        <p:spPr>
          <a:xfrm>
            <a:off x="6063916" y="1669516"/>
            <a:ext cx="5785321" cy="281660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en-US" sz="2600" u="sng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Public key problem:</a:t>
            </a:r>
            <a:endParaRPr lang="en-US" altLang="en-US" sz="2600" u="sng" dirty="0" smtClean="0">
              <a:latin typeface="Alexandria Medium" pitchFamily="2" charset="-78"/>
              <a:cs typeface="Alexandria Medium" pitchFamily="2" charset="-78"/>
            </a:endParaRPr>
          </a:p>
          <a:p>
            <a:pPr>
              <a:lnSpc>
                <a:spcPct val="150000"/>
              </a:lnSpc>
            </a:pPr>
            <a:r>
              <a:rPr lang="en-US" altLang="en-US" sz="2300" dirty="0" smtClean="0">
                <a:latin typeface="Alexandria Medium" pitchFamily="2" charset="-78"/>
                <a:cs typeface="Alexandria Medium" pitchFamily="2" charset="-78"/>
              </a:rPr>
              <a:t>When Alice obtains Bob’s public key (from web site, e-mail, flash memory), how does she know it is Bob’s public key, not a spy?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en-US" sz="2600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Solution:</a:t>
            </a:r>
          </a:p>
          <a:p>
            <a:pPr>
              <a:lnSpc>
                <a:spcPct val="150000"/>
              </a:lnSpc>
            </a:pPr>
            <a:r>
              <a:rPr lang="en-US" altLang="en-US" sz="2300" dirty="0" smtClean="0">
                <a:latin typeface="Alexandria Medium" pitchFamily="2" charset="-78"/>
                <a:cs typeface="Alexandria Medium" pitchFamily="2" charset="-78"/>
              </a:rPr>
              <a:t>trusted certification authority (CA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3036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  <p:bldP spid="1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Key Distribution Center (KDC)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164386" y="1371600"/>
            <a:ext cx="9594278" cy="464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Alice, Bob need shared symmetric key.</a:t>
            </a:r>
          </a:p>
          <a:p>
            <a:r>
              <a:rPr lang="en-US" altLang="en-US" sz="2000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KDC: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 server shares a different secret key with </a:t>
            </a:r>
            <a:r>
              <a:rPr lang="en-US" altLang="en-US" sz="2000" i="1" dirty="0" smtClean="0">
                <a:latin typeface="Alexandria Medium" pitchFamily="2" charset="-78"/>
                <a:cs typeface="Alexandria Medium" pitchFamily="2" charset="-78"/>
              </a:rPr>
              <a:t>each 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registered user (many users)</a:t>
            </a:r>
          </a:p>
          <a:p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Alice, Bob know own symmetric keys, K</a:t>
            </a:r>
            <a:r>
              <a:rPr lang="en-US" altLang="en-US" sz="2000" baseline="-25000" dirty="0" smtClean="0">
                <a:latin typeface="Alexandria Medium" pitchFamily="2" charset="-78"/>
                <a:cs typeface="Alexandria Medium" pitchFamily="2" charset="-78"/>
              </a:rPr>
              <a:t>A-KDC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 K</a:t>
            </a:r>
            <a:r>
              <a:rPr lang="en-US" altLang="en-US" sz="2000" baseline="-25000" dirty="0" smtClean="0">
                <a:latin typeface="Alexandria Medium" pitchFamily="2" charset="-78"/>
                <a:cs typeface="Alexandria Medium" pitchFamily="2" charset="-78"/>
              </a:rPr>
              <a:t>B-KDC 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, for communicating with KDC.</a:t>
            </a:r>
            <a:r>
              <a:rPr lang="en-US" altLang="en-US" sz="2400" dirty="0" smtClean="0">
                <a:latin typeface="Alexandria Medium" pitchFamily="2" charset="-78"/>
                <a:cs typeface="Alexandria Medium" pitchFamily="2" charset="-78"/>
              </a:rPr>
              <a:t> </a:t>
            </a:r>
            <a:endParaRPr lang="en-US" altLang="en-US" sz="2400" dirty="0" smtClean="0"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36" name="Oval 2"/>
          <p:cNvSpPr>
            <a:spLocks noChangeArrowheads="1"/>
          </p:cNvSpPr>
          <p:nvPr/>
        </p:nvSpPr>
        <p:spPr bwMode="auto">
          <a:xfrm>
            <a:off x="6862763" y="3633392"/>
            <a:ext cx="3038475" cy="2306637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170" y="4021139"/>
            <a:ext cx="68008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039" y="4449764"/>
            <a:ext cx="12017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6"/>
          <p:cNvGrpSpPr>
            <a:grpSpLocks/>
          </p:cNvGrpSpPr>
          <p:nvPr/>
        </p:nvGrpSpPr>
        <p:grpSpPr bwMode="auto">
          <a:xfrm>
            <a:off x="7653339" y="5449889"/>
            <a:ext cx="1068387" cy="428625"/>
            <a:chOff x="4006" y="2460"/>
            <a:chExt cx="673" cy="270"/>
          </a:xfrm>
        </p:grpSpPr>
        <p:pic>
          <p:nvPicPr>
            <p:cNvPr id="40" name="Picture 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B-KDC</a:t>
              </a:r>
            </a:p>
          </p:txBody>
        </p:sp>
      </p:grpSp>
      <p:grpSp>
        <p:nvGrpSpPr>
          <p:cNvPr id="42" name="Group 9"/>
          <p:cNvGrpSpPr>
            <a:grpSpLocks/>
          </p:cNvGrpSpPr>
          <p:nvPr/>
        </p:nvGrpSpPr>
        <p:grpSpPr bwMode="auto">
          <a:xfrm>
            <a:off x="8832850" y="4224339"/>
            <a:ext cx="1068388" cy="428625"/>
            <a:chOff x="4006" y="2460"/>
            <a:chExt cx="673" cy="270"/>
          </a:xfrm>
        </p:grpSpPr>
        <p:pic>
          <p:nvPicPr>
            <p:cNvPr id="43" name="Picture 1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X-KDC</a:t>
              </a:r>
            </a:p>
          </p:txBody>
        </p:sp>
      </p:grpSp>
      <p:grpSp>
        <p:nvGrpSpPr>
          <p:cNvPr id="45" name="Group 12"/>
          <p:cNvGrpSpPr>
            <a:grpSpLocks/>
          </p:cNvGrpSpPr>
          <p:nvPr/>
        </p:nvGrpSpPr>
        <p:grpSpPr bwMode="auto">
          <a:xfrm>
            <a:off x="8759825" y="4684714"/>
            <a:ext cx="1068388" cy="428625"/>
            <a:chOff x="4006" y="2460"/>
            <a:chExt cx="673" cy="270"/>
          </a:xfrm>
        </p:grpSpPr>
        <p:pic>
          <p:nvPicPr>
            <p:cNvPr id="46" name="Picture 1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Text Box 14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Y-KDC</a:t>
              </a:r>
            </a:p>
          </p:txBody>
        </p:sp>
      </p:grpSp>
      <p:grpSp>
        <p:nvGrpSpPr>
          <p:cNvPr id="48" name="Group 15"/>
          <p:cNvGrpSpPr>
            <a:grpSpLocks/>
          </p:cNvGrpSpPr>
          <p:nvPr/>
        </p:nvGrpSpPr>
        <p:grpSpPr bwMode="auto">
          <a:xfrm>
            <a:off x="8632032" y="5213352"/>
            <a:ext cx="1068387" cy="428625"/>
            <a:chOff x="4006" y="2460"/>
            <a:chExt cx="673" cy="270"/>
          </a:xfrm>
        </p:grpSpPr>
        <p:pic>
          <p:nvPicPr>
            <p:cNvPr id="49" name="Picture 1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Text Box 17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 dirty="0">
                  <a:latin typeface="Comic Sans MS" panose="030F0702030302020204" pitchFamily="66" charset="0"/>
                </a:rPr>
                <a:t>Z-KDC</a:t>
              </a:r>
            </a:p>
          </p:txBody>
        </p:sp>
      </p:grpSp>
      <p:grpSp>
        <p:nvGrpSpPr>
          <p:cNvPr id="51" name="Group 18"/>
          <p:cNvGrpSpPr>
            <a:grpSpLocks/>
          </p:cNvGrpSpPr>
          <p:nvPr/>
        </p:nvGrpSpPr>
        <p:grpSpPr bwMode="auto">
          <a:xfrm>
            <a:off x="8091489" y="3916364"/>
            <a:ext cx="1068387" cy="428625"/>
            <a:chOff x="4006" y="2460"/>
            <a:chExt cx="673" cy="270"/>
          </a:xfrm>
        </p:grpSpPr>
        <p:pic>
          <p:nvPicPr>
            <p:cNvPr id="52" name="Picture 19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Text Box 20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P-KDC</a:t>
              </a:r>
            </a:p>
          </p:txBody>
        </p:sp>
      </p:grpSp>
      <p:grpSp>
        <p:nvGrpSpPr>
          <p:cNvPr id="54" name="Group 21"/>
          <p:cNvGrpSpPr>
            <a:grpSpLocks/>
          </p:cNvGrpSpPr>
          <p:nvPr/>
        </p:nvGrpSpPr>
        <p:grpSpPr bwMode="auto">
          <a:xfrm>
            <a:off x="4234659" y="3397736"/>
            <a:ext cx="1898650" cy="1168400"/>
            <a:chOff x="240" y="2216"/>
            <a:chExt cx="1196" cy="736"/>
          </a:xfrm>
        </p:grpSpPr>
        <p:pic>
          <p:nvPicPr>
            <p:cNvPr id="55" name="Picture 2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" y="2286"/>
              <a:ext cx="504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6" name="Group 23"/>
            <p:cNvGrpSpPr>
              <a:grpSpLocks/>
            </p:cNvGrpSpPr>
            <p:nvPr/>
          </p:nvGrpSpPr>
          <p:grpSpPr bwMode="auto">
            <a:xfrm>
              <a:off x="652" y="2582"/>
              <a:ext cx="673" cy="270"/>
              <a:chOff x="4006" y="2460"/>
              <a:chExt cx="673" cy="270"/>
            </a:xfrm>
          </p:grpSpPr>
          <p:pic>
            <p:nvPicPr>
              <p:cNvPr id="58" name="Picture 24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 flipV="1">
                <a:off x="4205" y="2460"/>
                <a:ext cx="283" cy="1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Text Box 25"/>
              <p:cNvSpPr txBox="1">
                <a:spLocks noChangeArrowheads="1"/>
              </p:cNvSpPr>
              <p:nvPr/>
            </p:nvSpPr>
            <p:spPr bwMode="auto">
              <a:xfrm>
                <a:off x="4006" y="2499"/>
                <a:ext cx="673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>
                    <a:latin typeface="Comic Sans MS" panose="030F0702030302020204" pitchFamily="66" charset="0"/>
                  </a:rPr>
                  <a:t>K</a:t>
                </a:r>
                <a:r>
                  <a:rPr lang="en-US" altLang="en-US" sz="2400" baseline="-25000">
                    <a:latin typeface="Comic Sans MS" panose="030F0702030302020204" pitchFamily="66" charset="0"/>
                  </a:rPr>
                  <a:t>B-KDC</a:t>
                </a:r>
              </a:p>
            </p:txBody>
          </p:sp>
        </p:grpSp>
        <p:sp>
          <p:nvSpPr>
            <p:cNvPr id="57" name="Oval 26"/>
            <p:cNvSpPr>
              <a:spLocks noChangeArrowheads="1"/>
            </p:cNvSpPr>
            <p:nvPr/>
          </p:nvSpPr>
          <p:spPr bwMode="auto">
            <a:xfrm>
              <a:off x="240" y="2216"/>
              <a:ext cx="1196" cy="7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0" name="Group 27"/>
          <p:cNvGrpSpPr>
            <a:grpSpLocks/>
          </p:cNvGrpSpPr>
          <p:nvPr/>
        </p:nvGrpSpPr>
        <p:grpSpPr bwMode="auto">
          <a:xfrm>
            <a:off x="4233070" y="4687405"/>
            <a:ext cx="1911350" cy="1168400"/>
            <a:chOff x="168" y="3136"/>
            <a:chExt cx="1204" cy="736"/>
          </a:xfrm>
        </p:grpSpPr>
        <p:pic>
          <p:nvPicPr>
            <p:cNvPr id="61" name="Picture 2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" y="3202"/>
              <a:ext cx="474" cy="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2" name="Group 29"/>
            <p:cNvGrpSpPr>
              <a:grpSpLocks/>
            </p:cNvGrpSpPr>
            <p:nvPr/>
          </p:nvGrpSpPr>
          <p:grpSpPr bwMode="auto">
            <a:xfrm>
              <a:off x="699" y="3336"/>
              <a:ext cx="673" cy="270"/>
              <a:chOff x="4006" y="2460"/>
              <a:chExt cx="673" cy="270"/>
            </a:xfrm>
          </p:grpSpPr>
          <p:pic>
            <p:nvPicPr>
              <p:cNvPr id="64" name="Picture 30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 flipV="1">
                <a:off x="4205" y="2460"/>
                <a:ext cx="283" cy="1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5" name="Text Box 31"/>
              <p:cNvSpPr txBox="1">
                <a:spLocks noChangeArrowheads="1"/>
              </p:cNvSpPr>
              <p:nvPr/>
            </p:nvSpPr>
            <p:spPr bwMode="auto">
              <a:xfrm>
                <a:off x="4006" y="2499"/>
                <a:ext cx="673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>
                    <a:latin typeface="Comic Sans MS" panose="030F0702030302020204" pitchFamily="66" charset="0"/>
                  </a:rPr>
                  <a:t>K</a:t>
                </a:r>
                <a:r>
                  <a:rPr lang="en-US" altLang="en-US" sz="2400" baseline="-25000">
                    <a:latin typeface="Comic Sans MS" panose="030F0702030302020204" pitchFamily="66" charset="0"/>
                  </a:rPr>
                  <a:t>A-KDC</a:t>
                </a:r>
              </a:p>
            </p:txBody>
          </p:sp>
        </p:grpSp>
        <p:sp>
          <p:nvSpPr>
            <p:cNvPr id="63" name="Oval 32"/>
            <p:cNvSpPr>
              <a:spLocks noChangeArrowheads="1"/>
            </p:cNvSpPr>
            <p:nvPr/>
          </p:nvSpPr>
          <p:spPr bwMode="auto">
            <a:xfrm>
              <a:off x="168" y="3136"/>
              <a:ext cx="1196" cy="7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6" name="Group 33"/>
          <p:cNvGrpSpPr>
            <a:grpSpLocks/>
          </p:cNvGrpSpPr>
          <p:nvPr/>
        </p:nvGrpSpPr>
        <p:grpSpPr bwMode="auto">
          <a:xfrm>
            <a:off x="7339014" y="4021139"/>
            <a:ext cx="1068387" cy="428625"/>
            <a:chOff x="4006" y="2460"/>
            <a:chExt cx="673" cy="270"/>
          </a:xfrm>
        </p:grpSpPr>
        <p:pic>
          <p:nvPicPr>
            <p:cNvPr id="67" name="Picture 3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" name="Text Box 35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A-KDC</a:t>
              </a:r>
            </a:p>
          </p:txBody>
        </p:sp>
      </p:grpSp>
      <p:grpSp>
        <p:nvGrpSpPr>
          <p:cNvPr id="69" name="Group 37"/>
          <p:cNvGrpSpPr>
            <a:grpSpLocks/>
          </p:cNvGrpSpPr>
          <p:nvPr/>
        </p:nvGrpSpPr>
        <p:grpSpPr bwMode="auto">
          <a:xfrm>
            <a:off x="2859089" y="4459289"/>
            <a:ext cx="1068387" cy="428625"/>
            <a:chOff x="4006" y="2460"/>
            <a:chExt cx="673" cy="270"/>
          </a:xfrm>
        </p:grpSpPr>
        <p:pic>
          <p:nvPicPr>
            <p:cNvPr id="70" name="Picture 38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" name="Text Box 39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P-KDC</a:t>
              </a:r>
            </a:p>
          </p:txBody>
        </p:sp>
      </p:grpSp>
      <p:sp>
        <p:nvSpPr>
          <p:cNvPr id="72" name="Oval 40"/>
          <p:cNvSpPr>
            <a:spLocks noChangeArrowheads="1"/>
          </p:cNvSpPr>
          <p:nvPr/>
        </p:nvSpPr>
        <p:spPr bwMode="auto">
          <a:xfrm>
            <a:off x="1939133" y="3828257"/>
            <a:ext cx="1898650" cy="13858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3" name="Text Box 41"/>
          <p:cNvSpPr txBox="1">
            <a:spLocks noChangeArrowheads="1"/>
          </p:cNvSpPr>
          <p:nvPr/>
        </p:nvSpPr>
        <p:spPr bwMode="auto">
          <a:xfrm>
            <a:off x="9207500" y="3467100"/>
            <a:ext cx="77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KDC</a:t>
            </a:r>
          </a:p>
        </p:txBody>
      </p:sp>
    </p:spTree>
    <p:extLst>
      <p:ext uri="{BB962C8B-B14F-4D97-AF65-F5344CB8AC3E}">
        <p14:creationId xmlns:p14="http://schemas.microsoft.com/office/powerpoint/2010/main" val="17176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en-US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Key Distribution Center (KDC)</a:t>
            </a:r>
            <a:endParaRPr lang="en-US" sz="2200" dirty="0">
              <a:solidFill>
                <a:prstClr val="black"/>
              </a:solidFill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313" y="3164829"/>
            <a:ext cx="1671939" cy="108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2944813"/>
            <a:ext cx="800100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6" y="2543175"/>
            <a:ext cx="752475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Line 6"/>
          <p:cNvSpPr>
            <a:spLocks noChangeShapeType="1"/>
          </p:cNvSpPr>
          <p:nvPr/>
        </p:nvSpPr>
        <p:spPr bwMode="auto">
          <a:xfrm>
            <a:off x="3155950" y="3068638"/>
            <a:ext cx="224948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7"/>
          <p:cNvSpPr>
            <a:spLocks noChangeShapeType="1"/>
          </p:cNvSpPr>
          <p:nvPr/>
        </p:nvSpPr>
        <p:spPr bwMode="auto">
          <a:xfrm flipH="1">
            <a:off x="2900363" y="3400425"/>
            <a:ext cx="2601912" cy="630238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8"/>
          <p:cNvSpPr>
            <a:spLocks noChangeShapeType="1"/>
          </p:cNvSpPr>
          <p:nvPr/>
        </p:nvSpPr>
        <p:spPr bwMode="auto">
          <a:xfrm>
            <a:off x="3321050" y="4418013"/>
            <a:ext cx="47450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Text Box 9"/>
          <p:cNvSpPr txBox="1">
            <a:spLocks noChangeArrowheads="1"/>
          </p:cNvSpPr>
          <p:nvPr/>
        </p:nvSpPr>
        <p:spPr bwMode="auto">
          <a:xfrm>
            <a:off x="1997076" y="3651251"/>
            <a:ext cx="12239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Alice</a:t>
            </a:r>
          </a:p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knows R1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8083550" y="3744914"/>
            <a:ext cx="18478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Bob knows to use  R1 to communicate with Alice</a:t>
            </a:r>
          </a:p>
        </p:txBody>
      </p:sp>
      <p:sp>
        <p:nvSpPr>
          <p:cNvPr id="26" name="Line 11"/>
          <p:cNvSpPr>
            <a:spLocks noChangeShapeType="1"/>
          </p:cNvSpPr>
          <p:nvPr/>
        </p:nvSpPr>
        <p:spPr bwMode="auto">
          <a:xfrm>
            <a:off x="2397126" y="4885291"/>
            <a:ext cx="5964238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1059749" y="5112304"/>
            <a:ext cx="83890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Alice and Bob communicate: using R1 as </a:t>
            </a:r>
          </a:p>
          <a:p>
            <a:pPr algn="ctr"/>
            <a:r>
              <a:rPr lang="en-US" altLang="en-US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session key</a:t>
            </a:r>
            <a:r>
              <a:rPr lang="en-US" altLang="en-US" sz="2400" dirty="0">
                <a:latin typeface="Comic Sans MS" panose="030F0702030302020204" pitchFamily="66" charset="0"/>
              </a:rPr>
              <a:t> for shared symmetric encryption </a:t>
            </a: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1546234" y="1316246"/>
            <a:ext cx="877727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i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Q:</a:t>
            </a:r>
            <a:r>
              <a:rPr lang="en-US" altLang="en-US" sz="2400" dirty="0">
                <a:latin typeface="Comic Sans MS" panose="030F0702030302020204" pitchFamily="66" charset="0"/>
              </a:rPr>
              <a:t>   How does KDC allow Bob, Alice to determine shared symmetric secret key to communicate with each other? </a:t>
            </a: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6999288" y="2371726"/>
            <a:ext cx="13827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KDC generates  R1</a:t>
            </a: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4922838" y="4251325"/>
            <a:ext cx="202406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sz="2400" baseline="-250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B-KDC</a:t>
            </a:r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(A,R1) </a:t>
            </a: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3346450" y="2776538"/>
            <a:ext cx="17160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sz="2400" baseline="-250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A-KDC</a:t>
            </a:r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(A,B)</a:t>
            </a: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2354565" y="3828018"/>
            <a:ext cx="4216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A-KDC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(R1, K</a:t>
            </a:r>
            <a:r>
              <a:rPr lang="en-US" altLang="en-US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B-KDC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(A,R1) )</a:t>
            </a:r>
          </a:p>
        </p:txBody>
      </p:sp>
    </p:spTree>
    <p:extLst>
      <p:ext uri="{BB962C8B-B14F-4D97-AF65-F5344CB8AC3E}">
        <p14:creationId xmlns:p14="http://schemas.microsoft.com/office/powerpoint/2010/main" val="16928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/>
      <p:bldP spid="24" grpId="0"/>
      <p:bldP spid="26" grpId="0" animBg="1"/>
      <p:bldP spid="27" grpId="0"/>
      <p:bldP spid="29" grpId="0"/>
      <p:bldP spid="30" grpId="0" animBg="1"/>
      <p:bldP spid="31" grpId="0" animBg="1"/>
      <p:bldP spid="3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Ticket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68764" y="2154940"/>
            <a:ext cx="81583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In K</a:t>
            </a:r>
            <a:r>
              <a:rPr lang="en-US" altLang="en-US" sz="2000" baseline="-25000" dirty="0">
                <a:latin typeface="Alexandria Medium" pitchFamily="2" charset="-78"/>
                <a:cs typeface="Alexandria Medium" pitchFamily="2" charset="-78"/>
              </a:rPr>
              <a:t>A-KDC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(R1, K</a:t>
            </a:r>
            <a:r>
              <a:rPr lang="en-US" altLang="en-US" sz="2000" baseline="-25000" dirty="0">
                <a:latin typeface="Alexandria Medium" pitchFamily="2" charset="-78"/>
                <a:cs typeface="Alexandria Medium" pitchFamily="2" charset="-78"/>
              </a:rPr>
              <a:t>B-KDC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(A,R1) ), the K</a:t>
            </a:r>
            <a:r>
              <a:rPr lang="en-US" altLang="en-US" sz="2000" baseline="-25000" dirty="0">
                <a:latin typeface="Alexandria Medium" pitchFamily="2" charset="-78"/>
                <a:cs typeface="Alexandria Medium" pitchFamily="2" charset="-78"/>
              </a:rPr>
              <a:t>B-KDC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(A,R1) is also known as a ticket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Comes with expiration time</a:t>
            </a:r>
          </a:p>
        </p:txBody>
      </p:sp>
    </p:spTree>
    <p:extLst>
      <p:ext uri="{BB962C8B-B14F-4D97-AF65-F5344CB8AC3E}">
        <p14:creationId xmlns:p14="http://schemas.microsoft.com/office/powerpoint/2010/main" val="3917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Certification Authorities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382" y="3132531"/>
            <a:ext cx="1819656" cy="144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958414" y="1359431"/>
            <a:ext cx="9144002" cy="464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srgbClr val="FF0000"/>
                </a:solidFill>
              </a:rPr>
              <a:t>Certification authority (CA): </a:t>
            </a:r>
            <a:r>
              <a:rPr lang="en-US" altLang="en-US" sz="2400" dirty="0" smtClean="0"/>
              <a:t>binds a public key to a particular entity, E.</a:t>
            </a:r>
          </a:p>
          <a:p>
            <a:r>
              <a:rPr lang="en-US" altLang="en-US" sz="2400" dirty="0" smtClean="0"/>
              <a:t>E (person, router) registers its public key with CA.</a:t>
            </a:r>
          </a:p>
          <a:p>
            <a:pPr lvl="1"/>
            <a:r>
              <a:rPr lang="en-US" altLang="en-US" sz="2000" dirty="0" smtClean="0"/>
              <a:t>E provides “proof of identity” to CA. </a:t>
            </a:r>
          </a:p>
          <a:p>
            <a:pPr lvl="1"/>
            <a:r>
              <a:rPr lang="en-US" altLang="en-US" sz="2000" dirty="0" smtClean="0"/>
              <a:t>CA creates certificate binding E to its public key.</a:t>
            </a:r>
          </a:p>
          <a:p>
            <a:pPr lvl="1"/>
            <a:r>
              <a:rPr lang="en-US" altLang="en-US" sz="2000" dirty="0" smtClean="0"/>
              <a:t>Certificate containing E’s public key digitally </a:t>
            </a:r>
          </a:p>
          <a:p>
            <a:pPr lvl="1" indent="0">
              <a:buFont typeface="Arial" panose="020B0604020202020204" pitchFamily="34" charset="0"/>
              <a:buNone/>
            </a:pPr>
            <a:r>
              <a:rPr lang="en-US" altLang="en-US" sz="2000" dirty="0" smtClean="0"/>
              <a:t>signed by CA – CA says “this is E’s public key”</a:t>
            </a:r>
            <a:endParaRPr lang="en-US" altLang="en-US" sz="2000" dirty="0"/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141" y="5331715"/>
            <a:ext cx="590550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3247591" y="432435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225491" y="440531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8"/>
          <p:cNvGrpSpPr>
            <a:grpSpLocks/>
          </p:cNvGrpSpPr>
          <p:nvPr/>
        </p:nvGrpSpPr>
        <p:grpSpPr bwMode="auto">
          <a:xfrm>
            <a:off x="4139766" y="4643438"/>
            <a:ext cx="482600" cy="603250"/>
            <a:chOff x="2997" y="2073"/>
            <a:chExt cx="304" cy="380"/>
          </a:xfrm>
        </p:grpSpPr>
        <p:grpSp>
          <p:nvGrpSpPr>
            <p:cNvPr id="23" name="Group 9"/>
            <p:cNvGrpSpPr>
              <a:grpSpLocks/>
            </p:cNvGrpSpPr>
            <p:nvPr/>
          </p:nvGrpSpPr>
          <p:grpSpPr bwMode="auto">
            <a:xfrm>
              <a:off x="2997" y="2144"/>
              <a:ext cx="304" cy="309"/>
              <a:chOff x="2997" y="2144"/>
              <a:chExt cx="304" cy="309"/>
            </a:xfrm>
          </p:grpSpPr>
          <p:sp>
            <p:nvSpPr>
              <p:cNvPr id="26" name="Text Box 10"/>
              <p:cNvSpPr txBox="1">
                <a:spLocks noChangeArrowheads="1"/>
              </p:cNvSpPr>
              <p:nvPr/>
            </p:nvSpPr>
            <p:spPr bwMode="auto">
              <a:xfrm>
                <a:off x="2997" y="2144"/>
                <a:ext cx="26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 </a:t>
                </a:r>
              </a:p>
            </p:txBody>
          </p:sp>
          <p:sp>
            <p:nvSpPr>
              <p:cNvPr id="27" name="Text Box 11"/>
              <p:cNvSpPr txBox="1">
                <a:spLocks noChangeArrowheads="1"/>
              </p:cNvSpPr>
              <p:nvPr/>
            </p:nvSpPr>
            <p:spPr bwMode="auto">
              <a:xfrm>
                <a:off x="3104" y="2241"/>
                <a:ext cx="197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B</a:t>
                </a:r>
              </a:p>
            </p:txBody>
          </p:sp>
        </p:grpSp>
        <p:sp>
          <p:nvSpPr>
            <p:cNvPr id="24" name="Text Box 12"/>
            <p:cNvSpPr txBox="1">
              <a:spLocks noChangeArrowheads="1"/>
            </p:cNvSpPr>
            <p:nvPr/>
          </p:nvSpPr>
          <p:spPr bwMode="auto">
            <a:xfrm>
              <a:off x="3113" y="2073"/>
              <a:ext cx="17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+</a:t>
              </a:r>
            </a:p>
          </p:txBody>
        </p:sp>
      </p:grpSp>
      <p:sp>
        <p:nvSpPr>
          <p:cNvPr id="28" name="Line 13"/>
          <p:cNvSpPr>
            <a:spLocks noChangeShapeType="1"/>
          </p:cNvSpPr>
          <p:nvPr/>
        </p:nvSpPr>
        <p:spPr bwMode="auto">
          <a:xfrm>
            <a:off x="4654116" y="4651375"/>
            <a:ext cx="698500" cy="6159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2657041" y="5180014"/>
            <a:ext cx="130968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identifying information </a:t>
            </a:r>
          </a:p>
        </p:txBody>
      </p:sp>
      <p:sp>
        <p:nvSpPr>
          <p:cNvPr id="30" name="Line 15"/>
          <p:cNvSpPr>
            <a:spLocks noChangeShapeType="1"/>
          </p:cNvSpPr>
          <p:nvPr/>
        </p:nvSpPr>
        <p:spPr bwMode="auto">
          <a:xfrm flipV="1">
            <a:off x="4617604" y="5434013"/>
            <a:ext cx="741362" cy="341312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" name="Group 16"/>
          <p:cNvGrpSpPr>
            <a:grpSpLocks/>
          </p:cNvGrpSpPr>
          <p:nvPr/>
        </p:nvGrpSpPr>
        <p:grpSpPr bwMode="auto">
          <a:xfrm>
            <a:off x="6544377" y="4600574"/>
            <a:ext cx="2202089" cy="615954"/>
            <a:chOff x="1126" y="2124"/>
            <a:chExt cx="751" cy="602"/>
          </a:xfrm>
        </p:grpSpPr>
        <p:sp>
          <p:nvSpPr>
            <p:cNvPr id="32" name="Rectangle 17"/>
            <p:cNvSpPr>
              <a:spLocks noChangeArrowheads="1"/>
            </p:cNvSpPr>
            <p:nvPr/>
          </p:nvSpPr>
          <p:spPr bwMode="auto">
            <a:xfrm>
              <a:off x="1126" y="2124"/>
              <a:ext cx="751" cy="60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3" name="Text Box 18"/>
            <p:cNvSpPr txBox="1">
              <a:spLocks noChangeArrowheads="1"/>
            </p:cNvSpPr>
            <p:nvPr/>
          </p:nvSpPr>
          <p:spPr bwMode="auto">
            <a:xfrm>
              <a:off x="1165" y="2127"/>
              <a:ext cx="604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1600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Digital signature</a:t>
              </a:r>
              <a:endParaRPr lang="en-US" altLang="en-US" sz="16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  <a:p>
              <a:r>
                <a:rPr lang="en-US" altLang="en-US" sz="16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(encrypt)</a:t>
              </a:r>
            </a:p>
          </p:txBody>
        </p:sp>
      </p:grp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6638491" y="521970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CA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private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35" name="Picture 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7806891" y="531336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Group 21"/>
          <p:cNvGrpSpPr>
            <a:grpSpLocks/>
          </p:cNvGrpSpPr>
          <p:nvPr/>
        </p:nvGrpSpPr>
        <p:grpSpPr bwMode="auto">
          <a:xfrm>
            <a:off x="7500504" y="5551489"/>
            <a:ext cx="627062" cy="477837"/>
            <a:chOff x="3773" y="3688"/>
            <a:chExt cx="395" cy="301"/>
          </a:xfrm>
        </p:grpSpPr>
        <p:sp>
          <p:nvSpPr>
            <p:cNvPr id="37" name="Text Box 22"/>
            <p:cNvSpPr txBox="1">
              <a:spLocks noChangeArrowheads="1"/>
            </p:cNvSpPr>
            <p:nvPr/>
          </p:nvSpPr>
          <p:spPr bwMode="auto">
            <a:xfrm>
              <a:off x="3773" y="3688"/>
              <a:ext cx="2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FF0000"/>
                  </a:solidFill>
                  <a:latin typeface="Comic Sans MS" panose="030F0702030302020204" pitchFamily="66" charset="0"/>
                </a:rPr>
                <a:t>K </a:t>
              </a:r>
            </a:p>
          </p:txBody>
        </p:sp>
        <p:sp>
          <p:nvSpPr>
            <p:cNvPr id="38" name="Text Box 23"/>
            <p:cNvSpPr txBox="1">
              <a:spLocks noChangeArrowheads="1"/>
            </p:cNvSpPr>
            <p:nvPr/>
          </p:nvSpPr>
          <p:spPr bwMode="auto">
            <a:xfrm>
              <a:off x="3881" y="3777"/>
              <a:ext cx="2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CA</a:t>
              </a:r>
            </a:p>
          </p:txBody>
        </p:sp>
      </p:grp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7686241" y="5386388"/>
            <a:ext cx="31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</a:p>
        </p:txBody>
      </p:sp>
      <p:sp>
        <p:nvSpPr>
          <p:cNvPr id="40" name="Line 25"/>
          <p:cNvSpPr>
            <a:spLocks noChangeShapeType="1"/>
          </p:cNvSpPr>
          <p:nvPr/>
        </p:nvSpPr>
        <p:spPr bwMode="auto">
          <a:xfrm flipV="1">
            <a:off x="7725929" y="5132389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26"/>
          <p:cNvSpPr>
            <a:spLocks noChangeShapeType="1"/>
          </p:cNvSpPr>
          <p:nvPr/>
        </p:nvSpPr>
        <p:spPr bwMode="auto">
          <a:xfrm>
            <a:off x="4704916" y="4468813"/>
            <a:ext cx="2222500" cy="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27"/>
          <p:cNvSpPr>
            <a:spLocks noChangeShapeType="1"/>
          </p:cNvSpPr>
          <p:nvPr/>
        </p:nvSpPr>
        <p:spPr bwMode="auto">
          <a:xfrm flipV="1">
            <a:off x="8256154" y="4501812"/>
            <a:ext cx="1133475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3" name="Group 28"/>
          <p:cNvGrpSpPr>
            <a:grpSpLocks/>
          </p:cNvGrpSpPr>
          <p:nvPr/>
        </p:nvGrpSpPr>
        <p:grpSpPr bwMode="auto">
          <a:xfrm>
            <a:off x="9415029" y="4135437"/>
            <a:ext cx="952500" cy="936285"/>
            <a:chOff x="4613" y="2605"/>
            <a:chExt cx="600" cy="711"/>
          </a:xfrm>
        </p:grpSpPr>
        <p:pic>
          <p:nvPicPr>
            <p:cNvPr id="44" name="Picture 2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0" y="2605"/>
              <a:ext cx="573" cy="7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grpSp>
          <p:nvGrpSpPr>
            <p:cNvPr id="45" name="Group 30"/>
            <p:cNvGrpSpPr>
              <a:grpSpLocks/>
            </p:cNvGrpSpPr>
            <p:nvPr/>
          </p:nvGrpSpPr>
          <p:grpSpPr bwMode="auto">
            <a:xfrm>
              <a:off x="4613" y="2766"/>
              <a:ext cx="304" cy="380"/>
              <a:chOff x="2997" y="2073"/>
              <a:chExt cx="304" cy="380"/>
            </a:xfrm>
          </p:grpSpPr>
          <p:grpSp>
            <p:nvGrpSpPr>
              <p:cNvPr id="47" name="Group 31"/>
              <p:cNvGrpSpPr>
                <a:grpSpLocks/>
              </p:cNvGrpSpPr>
              <p:nvPr/>
            </p:nvGrpSpPr>
            <p:grpSpPr bwMode="auto">
              <a:xfrm>
                <a:off x="2997" y="2144"/>
                <a:ext cx="304" cy="309"/>
                <a:chOff x="2997" y="2144"/>
                <a:chExt cx="304" cy="309"/>
              </a:xfrm>
            </p:grpSpPr>
            <p:sp>
              <p:nvSpPr>
                <p:cNvPr id="49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2997" y="2144"/>
                  <a:ext cx="262" cy="2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20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K </a:t>
                  </a:r>
                </a:p>
              </p:txBody>
            </p:sp>
            <p:sp>
              <p:nvSpPr>
                <p:cNvPr id="50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104" y="2241"/>
                  <a:ext cx="19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16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B</a:t>
                  </a:r>
                </a:p>
              </p:txBody>
            </p:sp>
          </p:grpSp>
          <p:sp>
            <p:nvSpPr>
              <p:cNvPr id="48" name="Text Box 34"/>
              <p:cNvSpPr txBox="1">
                <a:spLocks noChangeArrowheads="1"/>
              </p:cNvSpPr>
              <p:nvPr/>
            </p:nvSpPr>
            <p:spPr bwMode="auto">
              <a:xfrm>
                <a:off x="3113" y="2073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  <p:pic>
          <p:nvPicPr>
            <p:cNvPr id="46" name="Picture 3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640" y="3118"/>
              <a:ext cx="289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8775266" y="5071723"/>
            <a:ext cx="26543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 dirty="0">
                <a:latin typeface="Comic Sans MS" panose="030F0702030302020204" pitchFamily="66" charset="0"/>
              </a:rPr>
              <a:t>certificate for Bob’s public key, signed by CA</a:t>
            </a:r>
          </a:p>
        </p:txBody>
      </p:sp>
    </p:spTree>
    <p:extLst>
      <p:ext uri="{BB962C8B-B14F-4D97-AF65-F5344CB8AC3E}">
        <p14:creationId xmlns:p14="http://schemas.microsoft.com/office/powerpoint/2010/main" val="12563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20" grpId="0"/>
      <p:bldP spid="28" grpId="0" animBg="1"/>
      <p:bldP spid="29" grpId="0"/>
      <p:bldP spid="30" grpId="0" animBg="1"/>
      <p:bldP spid="34" grpId="0"/>
      <p:bldP spid="39" grpId="0"/>
      <p:bldP spid="40" grpId="0" animBg="1"/>
      <p:bldP spid="41" grpId="0" animBg="1"/>
      <p:bldP spid="42" grpId="0" animBg="1"/>
      <p:bldP spid="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Certification Authorities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491" y="3132531"/>
            <a:ext cx="1819656" cy="144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837398" y="1386682"/>
            <a:ext cx="8842796" cy="464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srgbClr val="FF0000"/>
                </a:solidFill>
              </a:rPr>
              <a:t>When Alice wants Bob’s public key:</a:t>
            </a:r>
          </a:p>
          <a:p>
            <a:pPr lvl="1"/>
            <a:r>
              <a:rPr lang="en-US" altLang="en-US" dirty="0" smtClean="0"/>
              <a:t>gets Bob’s certificate (Bob or elsewhere).</a:t>
            </a:r>
          </a:p>
          <a:p>
            <a:pPr lvl="1"/>
            <a:r>
              <a:rPr lang="en-US" altLang="en-US" dirty="0" smtClean="0"/>
              <a:t>apply CA’s public key to Bob’s certificate, get Bob’s public key</a:t>
            </a:r>
            <a:endParaRPr lang="en-US" altLang="en-US" dirty="0" smtClean="0"/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8166100" y="346710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7997825" y="359251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7"/>
          <p:cNvGrpSpPr>
            <a:grpSpLocks/>
          </p:cNvGrpSpPr>
          <p:nvPr/>
        </p:nvGrpSpPr>
        <p:grpSpPr bwMode="auto">
          <a:xfrm>
            <a:off x="7912100" y="3830638"/>
            <a:ext cx="482600" cy="603250"/>
            <a:chOff x="2997" y="2073"/>
            <a:chExt cx="304" cy="380"/>
          </a:xfrm>
        </p:grpSpPr>
        <p:grpSp>
          <p:nvGrpSpPr>
            <p:cNvPr id="22" name="Group 8"/>
            <p:cNvGrpSpPr>
              <a:grpSpLocks/>
            </p:cNvGrpSpPr>
            <p:nvPr/>
          </p:nvGrpSpPr>
          <p:grpSpPr bwMode="auto">
            <a:xfrm>
              <a:off x="2997" y="2144"/>
              <a:ext cx="304" cy="309"/>
              <a:chOff x="2997" y="2144"/>
              <a:chExt cx="304" cy="309"/>
            </a:xfrm>
          </p:grpSpPr>
          <p:sp>
            <p:nvSpPr>
              <p:cNvPr id="24" name="Text Box 9"/>
              <p:cNvSpPr txBox="1">
                <a:spLocks noChangeArrowheads="1"/>
              </p:cNvSpPr>
              <p:nvPr/>
            </p:nvSpPr>
            <p:spPr bwMode="auto">
              <a:xfrm>
                <a:off x="2997" y="2144"/>
                <a:ext cx="26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 </a:t>
                </a:r>
              </a:p>
            </p:txBody>
          </p:sp>
          <p:sp>
            <p:nvSpPr>
              <p:cNvPr id="26" name="Text Box 10"/>
              <p:cNvSpPr txBox="1">
                <a:spLocks noChangeArrowheads="1"/>
              </p:cNvSpPr>
              <p:nvPr/>
            </p:nvSpPr>
            <p:spPr bwMode="auto">
              <a:xfrm>
                <a:off x="3104" y="2241"/>
                <a:ext cx="197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B</a:t>
                </a:r>
              </a:p>
            </p:txBody>
          </p:sp>
        </p:grpSp>
        <p:sp>
          <p:nvSpPr>
            <p:cNvPr id="23" name="Text Box 11"/>
            <p:cNvSpPr txBox="1">
              <a:spLocks noChangeArrowheads="1"/>
            </p:cNvSpPr>
            <p:nvPr/>
          </p:nvSpPr>
          <p:spPr bwMode="auto">
            <a:xfrm>
              <a:off x="3113" y="2073"/>
              <a:ext cx="17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+</a:t>
              </a:r>
            </a:p>
          </p:txBody>
        </p:sp>
      </p:grpSp>
      <p:grpSp>
        <p:nvGrpSpPr>
          <p:cNvPr id="27" name="Group 12"/>
          <p:cNvGrpSpPr>
            <a:grpSpLocks/>
          </p:cNvGrpSpPr>
          <p:nvPr/>
        </p:nvGrpSpPr>
        <p:grpSpPr bwMode="auto">
          <a:xfrm>
            <a:off x="4496748" y="3390635"/>
            <a:ext cx="1230313" cy="963613"/>
            <a:chOff x="1126" y="2124"/>
            <a:chExt cx="775" cy="607"/>
          </a:xfrm>
        </p:grpSpPr>
        <p:sp>
          <p:nvSpPr>
            <p:cNvPr id="28" name="Rectangle 13"/>
            <p:cNvSpPr>
              <a:spLocks noChangeArrowheads="1"/>
            </p:cNvSpPr>
            <p:nvPr/>
          </p:nvSpPr>
          <p:spPr bwMode="auto">
            <a:xfrm>
              <a:off x="1126" y="2124"/>
              <a:ext cx="751" cy="60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9" name="Text Box 14"/>
            <p:cNvSpPr txBox="1">
              <a:spLocks noChangeArrowheads="1"/>
            </p:cNvSpPr>
            <p:nvPr/>
          </p:nvSpPr>
          <p:spPr bwMode="auto">
            <a:xfrm>
              <a:off x="1152" y="2154"/>
              <a:ext cx="749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digital</a:t>
              </a:r>
            </a:p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signature</a:t>
              </a:r>
            </a:p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(decrypt)</a:t>
              </a:r>
            </a:p>
          </p:txBody>
        </p:sp>
      </p:grp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5084764" y="4522788"/>
            <a:ext cx="96043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CA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31" name="Picture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324600" y="4530725"/>
            <a:ext cx="45878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17"/>
          <p:cNvGrpSpPr>
            <a:grpSpLocks/>
          </p:cNvGrpSpPr>
          <p:nvPr/>
        </p:nvGrpSpPr>
        <p:grpSpPr bwMode="auto">
          <a:xfrm>
            <a:off x="6308726" y="4810125"/>
            <a:ext cx="627063" cy="477838"/>
            <a:chOff x="3773" y="3688"/>
            <a:chExt cx="395" cy="301"/>
          </a:xfrm>
        </p:grpSpPr>
        <p:sp>
          <p:nvSpPr>
            <p:cNvPr id="33" name="Text Box 18"/>
            <p:cNvSpPr txBox="1">
              <a:spLocks noChangeArrowheads="1"/>
            </p:cNvSpPr>
            <p:nvPr/>
          </p:nvSpPr>
          <p:spPr bwMode="auto">
            <a:xfrm>
              <a:off x="3773" y="3688"/>
              <a:ext cx="2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FF0000"/>
                  </a:solidFill>
                  <a:latin typeface="Comic Sans MS" panose="030F0702030302020204" pitchFamily="66" charset="0"/>
                </a:rPr>
                <a:t>K </a:t>
              </a:r>
            </a:p>
          </p:txBody>
        </p:sp>
        <p:sp>
          <p:nvSpPr>
            <p:cNvPr id="34" name="Text Box 19"/>
            <p:cNvSpPr txBox="1">
              <a:spLocks noChangeArrowheads="1"/>
            </p:cNvSpPr>
            <p:nvPr/>
          </p:nvSpPr>
          <p:spPr bwMode="auto">
            <a:xfrm>
              <a:off x="3881" y="3777"/>
              <a:ext cx="2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CA</a:t>
              </a:r>
            </a:p>
          </p:txBody>
        </p:sp>
      </p:grp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6483350" y="4645025"/>
            <a:ext cx="33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36" name="Line 21"/>
          <p:cNvSpPr>
            <a:spLocks noChangeShapeType="1"/>
          </p:cNvSpPr>
          <p:nvPr/>
        </p:nvSpPr>
        <p:spPr bwMode="auto">
          <a:xfrm flipV="1">
            <a:off x="6116864" y="4576369"/>
            <a:ext cx="0" cy="893762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Line 22"/>
          <p:cNvSpPr>
            <a:spLocks noChangeShapeType="1"/>
          </p:cNvSpPr>
          <p:nvPr/>
        </p:nvSpPr>
        <p:spPr bwMode="auto">
          <a:xfrm>
            <a:off x="3790283" y="3872442"/>
            <a:ext cx="692751" cy="2222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23"/>
          <p:cNvSpPr>
            <a:spLocks noChangeShapeType="1"/>
          </p:cNvSpPr>
          <p:nvPr/>
        </p:nvSpPr>
        <p:spPr bwMode="auto">
          <a:xfrm flipV="1">
            <a:off x="7345362" y="3854058"/>
            <a:ext cx="1133475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9" name="Group 24"/>
          <p:cNvGrpSpPr>
            <a:grpSpLocks/>
          </p:cNvGrpSpPr>
          <p:nvPr/>
        </p:nvGrpSpPr>
        <p:grpSpPr bwMode="auto">
          <a:xfrm>
            <a:off x="2909095" y="3289701"/>
            <a:ext cx="909638" cy="1128713"/>
            <a:chOff x="4436" y="2620"/>
            <a:chExt cx="573" cy="711"/>
          </a:xfrm>
        </p:grpSpPr>
        <p:pic>
          <p:nvPicPr>
            <p:cNvPr id="40" name="Picture 2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" y="2620"/>
              <a:ext cx="573" cy="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" name="Group 26"/>
            <p:cNvGrpSpPr>
              <a:grpSpLocks/>
            </p:cNvGrpSpPr>
            <p:nvPr/>
          </p:nvGrpSpPr>
          <p:grpSpPr bwMode="auto">
            <a:xfrm>
              <a:off x="4613" y="2766"/>
              <a:ext cx="304" cy="380"/>
              <a:chOff x="2997" y="2073"/>
              <a:chExt cx="304" cy="380"/>
            </a:xfrm>
          </p:grpSpPr>
          <p:grpSp>
            <p:nvGrpSpPr>
              <p:cNvPr id="43" name="Group 27"/>
              <p:cNvGrpSpPr>
                <a:grpSpLocks/>
              </p:cNvGrpSpPr>
              <p:nvPr/>
            </p:nvGrpSpPr>
            <p:grpSpPr bwMode="auto">
              <a:xfrm>
                <a:off x="2997" y="2144"/>
                <a:ext cx="304" cy="309"/>
                <a:chOff x="2997" y="2144"/>
                <a:chExt cx="304" cy="309"/>
              </a:xfrm>
            </p:grpSpPr>
            <p:sp>
              <p:nvSpPr>
                <p:cNvPr id="45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2997" y="2144"/>
                  <a:ext cx="262" cy="2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20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K </a:t>
                  </a:r>
                </a:p>
              </p:txBody>
            </p:sp>
            <p:sp>
              <p:nvSpPr>
                <p:cNvPr id="46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3104" y="2241"/>
                  <a:ext cx="19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16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B</a:t>
                  </a:r>
                </a:p>
              </p:txBody>
            </p:sp>
          </p:grpSp>
          <p:sp>
            <p:nvSpPr>
              <p:cNvPr id="44" name="Text Box 30"/>
              <p:cNvSpPr txBox="1">
                <a:spLocks noChangeArrowheads="1"/>
              </p:cNvSpPr>
              <p:nvPr/>
            </p:nvSpPr>
            <p:spPr bwMode="auto">
              <a:xfrm>
                <a:off x="3113" y="2073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  <p:pic>
          <p:nvPicPr>
            <p:cNvPr id="42" name="Picture 3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640" y="3118"/>
              <a:ext cx="289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683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Single KDC/CA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228686" y="1663603"/>
            <a:ext cx="8231049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Problems</a:t>
            </a:r>
          </a:p>
          <a:p>
            <a:pPr marL="682625">
              <a:spcAft>
                <a:spcPts val="600"/>
              </a:spcAft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Single administration trusted by all principals</a:t>
            </a:r>
          </a:p>
          <a:p>
            <a:pPr marL="682625">
              <a:spcAft>
                <a:spcPts val="600"/>
              </a:spcAft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Single point of failure</a:t>
            </a:r>
          </a:p>
          <a:p>
            <a:pPr marL="682625">
              <a:spcAft>
                <a:spcPts val="600"/>
              </a:spcAft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Scalability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Solutions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: break into multiple domains</a:t>
            </a:r>
          </a:p>
          <a:p>
            <a:pPr marL="682625">
              <a:spcAft>
                <a:spcPts val="600"/>
              </a:spcAft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Each domain has a trusted administration</a:t>
            </a:r>
          </a:p>
          <a:p>
            <a:pPr>
              <a:spcAft>
                <a:spcPts val="600"/>
              </a:spcAft>
            </a:pP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>
              <a:spcAft>
                <a:spcPts val="600"/>
              </a:spcAft>
            </a:pP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006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Multiple KDC/CA Domains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328286" y="1663603"/>
            <a:ext cx="9214288" cy="35273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Secret keys:</a:t>
            </a:r>
          </a:p>
          <a:p>
            <a:pPr marL="625475">
              <a:lnSpc>
                <a:spcPct val="100000"/>
              </a:lnSpc>
            </a:pP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KDCs 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share pairwise key</a:t>
            </a:r>
          </a:p>
          <a:p>
            <a:pPr marL="625475">
              <a:lnSpc>
                <a:spcPct val="100000"/>
              </a:lnSpc>
            </a:pP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topology 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of KDC: tree with shortcuts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Public keys:</a:t>
            </a:r>
          </a:p>
          <a:p>
            <a:pPr marL="625475">
              <a:lnSpc>
                <a:spcPct val="100000"/>
              </a:lnSpc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 cross-certification of CAs</a:t>
            </a:r>
          </a:p>
          <a:p>
            <a:pPr marL="625475">
              <a:lnSpc>
                <a:spcPct val="100000"/>
              </a:lnSpc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 example: Alice with CA</a:t>
            </a:r>
            <a:r>
              <a:rPr lang="en-US" altLang="en-US" sz="2000" baseline="-25000" dirty="0">
                <a:latin typeface="Alexandria Medium" pitchFamily="2" charset="-78"/>
                <a:cs typeface="Alexandria Medium" pitchFamily="2" charset="-78"/>
              </a:rPr>
              <a:t>A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, Boris with CA</a:t>
            </a:r>
            <a:r>
              <a:rPr lang="en-US" altLang="en-US" sz="2000" baseline="-25000" dirty="0">
                <a:latin typeface="Alexandria Medium" pitchFamily="2" charset="-78"/>
                <a:cs typeface="Alexandria Medium" pitchFamily="2" charset="-78"/>
              </a:rPr>
              <a:t>B</a:t>
            </a:r>
          </a:p>
          <a:p>
            <a:pPr marL="1087438" lvl="1">
              <a:lnSpc>
                <a:spcPct val="100000"/>
              </a:lnSpc>
            </a:pP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Alice gets CA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B</a:t>
            </a: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’s certificate (public key p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1</a:t>
            </a: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), signed by CA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A</a:t>
            </a:r>
            <a:endParaRPr lang="en-US" altLang="en-US" sz="1800" dirty="0">
              <a:solidFill>
                <a:srgbClr val="00B0F0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1087438" lvl="1">
              <a:lnSpc>
                <a:spcPct val="100000"/>
              </a:lnSpc>
            </a:pP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Alice gets Boris’ certificate (its public key p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2</a:t>
            </a: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), signed by CA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B </a:t>
            </a: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(p</a:t>
            </a:r>
            <a:r>
              <a:rPr lang="en-US" altLang="en-US" sz="1800" baseline="-250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1</a:t>
            </a:r>
            <a:r>
              <a:rPr lang="en-US" altLang="en-US" sz="1800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275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70917" y="1631162"/>
            <a:ext cx="9499165" cy="366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4488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This part explained :</a:t>
            </a:r>
          </a:p>
          <a:p>
            <a:pPr marL="97155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Biometrics 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Usage</a:t>
            </a:r>
          </a:p>
          <a:p>
            <a:pPr marL="97155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Phases of Biometric System</a:t>
            </a:r>
          </a:p>
          <a:p>
            <a:pPr marL="97155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Authentication in distributed systems</a:t>
            </a:r>
          </a:p>
          <a:p>
            <a:pPr marL="1423988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Smart Card</a:t>
            </a:r>
          </a:p>
          <a:p>
            <a:pPr marL="1423988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Microsoft Passport</a:t>
            </a:r>
          </a:p>
          <a:p>
            <a:pPr marL="97155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Key Distribution Center   (KDC)</a:t>
            </a:r>
          </a:p>
          <a:p>
            <a:pPr marL="97155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 Medium" pitchFamily="2" charset="-78"/>
                <a:cs typeface="Alexandria Medium" pitchFamily="2" charset="-78"/>
              </a:rPr>
              <a:t>Certification Authorities) (CA)</a:t>
            </a:r>
          </a:p>
          <a:p>
            <a:pPr marL="800100" lvl="1" indent="-342900"/>
            <a:endParaRPr lang="en-US" altLang="en-US" dirty="0"/>
          </a:p>
          <a:p>
            <a:pPr marL="800100" lvl="1" indent="-342900"/>
            <a:endParaRPr lang="en-US" altLang="en-US" dirty="0"/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82276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Database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1239641" y="1584377"/>
            <a:ext cx="9479635" cy="4057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b="1" dirty="0" smtClean="0">
                <a:latin typeface="Alexandria" pitchFamily="2" charset="-78"/>
                <a:cs typeface="Alexandria" pitchFamily="2" charset="-78"/>
              </a:rPr>
              <a:t>Databases Security </a:t>
            </a:r>
            <a:endParaRPr lang="en-US" sz="4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463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Database Terms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1239641" y="1584377"/>
            <a:ext cx="9479635" cy="4057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Database administrator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Database management system (DBMS)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Record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Field/element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Schema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Subschema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Attribute</a:t>
            </a:r>
          </a:p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Relation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57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Example SQL Query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ontent Placeholder 2"/>
          <p:cNvSpPr txBox="1">
            <a:spLocks/>
          </p:cNvSpPr>
          <p:nvPr/>
        </p:nvSpPr>
        <p:spPr>
          <a:xfrm>
            <a:off x="1874164" y="1825625"/>
            <a:ext cx="9479635" cy="4057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latin typeface="Courier New"/>
                <a:cs typeface="Courier New"/>
              </a:rPr>
              <a:t>SELECT ZIP=‘43210’</a:t>
            </a:r>
            <a:endParaRPr lang="en-US" dirty="0">
              <a:latin typeface="Courier New"/>
              <a:cs typeface="Courier New"/>
            </a:endParaRPr>
          </a:p>
        </p:txBody>
      </p:sp>
      <p:pic>
        <p:nvPicPr>
          <p:cNvPr id="22" name="Picture 21" descr="Screen Shot 2015-09-13 at 10.07.37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00" y="2542235"/>
            <a:ext cx="70358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Reliability and Integrity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1089532" y="1620462"/>
            <a:ext cx="9382754" cy="358181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Reliability: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in the context of databases, reliability is the ability to run for long periods without failing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Database integrity: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concern that the database as a whole is protected against damage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Element integrity: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concern that the value of a specific data element is written or changed only by authorized users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Element accuracy: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concern that only correct values are written into the elements of a database</a:t>
            </a:r>
          </a:p>
        </p:txBody>
      </p:sp>
    </p:spTree>
    <p:extLst>
      <p:ext uri="{BB962C8B-B14F-4D97-AF65-F5344CB8AC3E}">
        <p14:creationId xmlns:p14="http://schemas.microsoft.com/office/powerpoint/2010/main" val="32543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Two-Phase Update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164386" y="1387532"/>
            <a:ext cx="9465589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Phase 1: Intent</a:t>
            </a: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DBMS does everything it can, other than making changes to the database, to prepare for the update</a:t>
            </a:r>
          </a:p>
          <a:p>
            <a:pPr lvl="2"/>
            <a:r>
              <a:rPr lang="en-US" sz="16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Collects records, opens files, locks out users, makes calculations</a:t>
            </a: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DBMS commits by writing a commit flag to the database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Phase 2: Write</a:t>
            </a: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DBMS completes all write operations</a:t>
            </a: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DBMS removes the commit flag</a:t>
            </a:r>
          </a:p>
          <a:p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the DBMS fails during either phase 1 or phase 2, it can be restarted and repeat that phase without causing harm</a:t>
            </a:r>
          </a:p>
        </p:txBody>
      </p:sp>
    </p:spTree>
    <p:extLst>
      <p:ext uri="{BB962C8B-B14F-4D97-AF65-F5344CB8AC3E}">
        <p14:creationId xmlns:p14="http://schemas.microsoft.com/office/powerpoint/2010/main" val="260214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Other Database Security Concerns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353207" y="1480481"/>
            <a:ext cx="934046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Error detection and correction codes to protect data integrity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For recovery purposes, a database can maintain a change log, allowing it to repeat changes as necessary when recovering from failure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Databases use locks and atomic operations to maintain consistency</a:t>
            </a:r>
          </a:p>
          <a:p>
            <a:pPr lvl="1" algn="just">
              <a:lnSpc>
                <a:spcPct val="150000"/>
              </a:lnSpc>
            </a:pPr>
            <a:r>
              <a:rPr lang="en-US" sz="18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Writes are treated as atomic operations</a:t>
            </a:r>
          </a:p>
          <a:p>
            <a:pPr lvl="1" algn="just">
              <a:lnSpc>
                <a:spcPct val="150000"/>
              </a:lnSpc>
            </a:pPr>
            <a:r>
              <a:rPr lang="en-US" sz="18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Records are locked during write so they cannot be read in a partially updated state</a:t>
            </a:r>
            <a:endParaRPr lang="en-US" sz="1800" dirty="0">
              <a:solidFill>
                <a:srgbClr val="25A9E7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683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 of Disclosures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059749" y="1830167"/>
            <a:ext cx="8916949" cy="29663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Keeping records from being dumped out of the database is not sufficient to actually prevent disclosure.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There are many ways to deduce the content of a database.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Apply the appropriate protection mechanisms to protect sensitive database information.</a:t>
            </a:r>
          </a:p>
        </p:txBody>
      </p:sp>
    </p:spTree>
    <p:extLst>
      <p:ext uri="{BB962C8B-B14F-4D97-AF65-F5344CB8AC3E}">
        <p14:creationId xmlns:p14="http://schemas.microsoft.com/office/powerpoint/2010/main" val="420377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Preventing Disclosure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059749" y="1830167"/>
            <a:ext cx="8916949" cy="29663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Suppress obviously sensitive information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Keep track of what each user knows based on past queries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Disguise the 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data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9283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vs. Precision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Content Placeholder 4" descr="fig07-04.eps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311091" y="1519031"/>
            <a:ext cx="5141947" cy="408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Data Mining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1383276" y="1822412"/>
            <a:ext cx="8405617" cy="32950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Data mining uses statistics, machine learning, mathematical models, pattern recognition, and other techniques to discover patterns and relations on large datasets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size and value of the datasets present an important security and privacy challenge, as the consequences of disclosure are naturally high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9249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Data Mining Challenges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1383276" y="1822412"/>
            <a:ext cx="8405617" cy="32950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Correcting mistakes in data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Preserving privacy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Secure data storage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Transaction logs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Real-time security monitoring</a:t>
            </a:r>
          </a:p>
        </p:txBody>
      </p:sp>
    </p:spTree>
    <p:extLst>
      <p:ext uri="{BB962C8B-B14F-4D97-AF65-F5344CB8AC3E}">
        <p14:creationId xmlns:p14="http://schemas.microsoft.com/office/powerpoint/2010/main" val="79553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70917" y="1631162"/>
            <a:ext cx="9499165" cy="366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4488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This part explained :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Database </a:t>
            </a: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security requirements include.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Reliability and Integrity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Two-Phase Update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There are many subtle ways for sensitive data to be inadvertently disclosed, and there is no single answer for prevention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Data mining and big data have numerous open security and privacy </a:t>
            </a: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challenges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344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3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17557</TotalTime>
  <Words>2363</Words>
  <Application>Microsoft Office PowerPoint</Application>
  <PresentationFormat>Widescreen</PresentationFormat>
  <Paragraphs>619</Paragraphs>
  <Slides>45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65" baseType="lpstr">
      <vt:lpstr>Arial Unicode MS</vt:lpstr>
      <vt:lpstr>Alexandria</vt:lpstr>
      <vt:lpstr>Alexandria ExtraBold</vt:lpstr>
      <vt:lpstr>Alexandria Light</vt:lpstr>
      <vt:lpstr>Alexandria Medium</vt:lpstr>
      <vt:lpstr>Andalus</vt:lpstr>
      <vt:lpstr>Arial</vt:lpstr>
      <vt:lpstr>Calibri</vt:lpstr>
      <vt:lpstr>Calibri Light</vt:lpstr>
      <vt:lpstr>Comic Sans MS</vt:lpstr>
      <vt:lpstr>Courier New</vt:lpstr>
      <vt:lpstr>Majalla UI</vt:lpstr>
      <vt:lpstr>Roboto Light</vt:lpstr>
      <vt:lpstr>Tahoma</vt:lpstr>
      <vt:lpstr>Tajawal Medium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Redhwan</dc:creator>
  <cp:lastModifiedBy>Dr. Redhwan</cp:lastModifiedBy>
  <cp:revision>336</cp:revision>
  <dcterms:created xsi:type="dcterms:W3CDTF">2022-03-12T19:01:36Z</dcterms:created>
  <dcterms:modified xsi:type="dcterms:W3CDTF">2024-03-15T22:20:31Z</dcterms:modified>
</cp:coreProperties>
</file>