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49"/>
  </p:notesMasterIdLst>
  <p:sldIdLst>
    <p:sldId id="256" r:id="rId2"/>
    <p:sldId id="257" r:id="rId3"/>
    <p:sldId id="258" r:id="rId4"/>
    <p:sldId id="455" r:id="rId5"/>
    <p:sldId id="385" r:id="rId6"/>
    <p:sldId id="389" r:id="rId7"/>
    <p:sldId id="393" r:id="rId8"/>
    <p:sldId id="383" r:id="rId9"/>
    <p:sldId id="384" r:id="rId10"/>
    <p:sldId id="260" r:id="rId11"/>
    <p:sldId id="259" r:id="rId12"/>
    <p:sldId id="261" r:id="rId13"/>
    <p:sldId id="262" r:id="rId14"/>
    <p:sldId id="263" r:id="rId15"/>
    <p:sldId id="264" r:id="rId16"/>
    <p:sldId id="265" r:id="rId17"/>
    <p:sldId id="374" r:id="rId18"/>
    <p:sldId id="266" r:id="rId19"/>
    <p:sldId id="267" r:id="rId20"/>
    <p:sldId id="268" r:id="rId21"/>
    <p:sldId id="456" r:id="rId22"/>
    <p:sldId id="457" r:id="rId23"/>
    <p:sldId id="269" r:id="rId24"/>
    <p:sldId id="275" r:id="rId25"/>
    <p:sldId id="270" r:id="rId26"/>
    <p:sldId id="452" r:id="rId27"/>
    <p:sldId id="453" r:id="rId28"/>
    <p:sldId id="458" r:id="rId29"/>
    <p:sldId id="378" r:id="rId30"/>
    <p:sldId id="450" r:id="rId31"/>
    <p:sldId id="459" r:id="rId32"/>
    <p:sldId id="464" r:id="rId33"/>
    <p:sldId id="465" r:id="rId34"/>
    <p:sldId id="460" r:id="rId35"/>
    <p:sldId id="376" r:id="rId36"/>
    <p:sldId id="461" r:id="rId37"/>
    <p:sldId id="462" r:id="rId38"/>
    <p:sldId id="463" r:id="rId39"/>
    <p:sldId id="466" r:id="rId40"/>
    <p:sldId id="409" r:id="rId41"/>
    <p:sldId id="467" r:id="rId42"/>
    <p:sldId id="405" r:id="rId43"/>
    <p:sldId id="468" r:id="rId44"/>
    <p:sldId id="271" r:id="rId45"/>
    <p:sldId id="272" r:id="rId46"/>
    <p:sldId id="273" r:id="rId47"/>
    <p:sldId id="274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9" d="100"/>
          <a:sy n="49" d="100"/>
        </p:scale>
        <p:origin x="58" y="54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2F83AD-73BC-43EF-B712-71A77F55B51C}" type="datetimeFigureOut">
              <a:rPr lang="en-US" smtClean="0"/>
              <a:t>6/26/2023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82CC04-26EE-4D6E-8DD4-42F16C7EF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703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4" name="Slide Image Placeholder 1">
            <a:extLst>
              <a:ext uri="{FF2B5EF4-FFF2-40B4-BE49-F238E27FC236}">
                <a16:creationId xmlns:a16="http://schemas.microsoft.com/office/drawing/2014/main" id="{00B66805-9F71-4045-90E7-50A486BF55C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1955" name="Notes Placeholder 2">
            <a:extLst>
              <a:ext uri="{FF2B5EF4-FFF2-40B4-BE49-F238E27FC236}">
                <a16:creationId xmlns:a16="http://schemas.microsoft.com/office/drawing/2014/main" id="{682AD3BD-BE43-5C9A-14EB-5A04703711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381956" name="Slide Number Placeholder 3">
            <a:extLst>
              <a:ext uri="{FF2B5EF4-FFF2-40B4-BE49-F238E27FC236}">
                <a16:creationId xmlns:a16="http://schemas.microsoft.com/office/drawing/2014/main" id="{4E9B12E0-D98A-0E53-7508-7258C5BCEC6E}"/>
              </a:ext>
            </a:extLst>
          </p:cNvPr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ADBE011-60CD-40A7-AFFB-6AC8D4FDDE78}" type="slidenum">
              <a:rPr lang="en-US" altLang="en-US" sz="1200" b="0">
                <a:latin typeface="Times New Roman" panose="02020603050405020304" pitchFamily="18" charset="0"/>
              </a:rPr>
              <a:pPr algn="r" eaLnBrk="1" hangingPunct="1">
                <a:spcBef>
                  <a:spcPct val="0"/>
                </a:spcBef>
              </a:pPr>
              <a:t>4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Slide Image Placeholder 1">
            <a:extLst>
              <a:ext uri="{FF2B5EF4-FFF2-40B4-BE49-F238E27FC236}">
                <a16:creationId xmlns:a16="http://schemas.microsoft.com/office/drawing/2014/main" id="{AF9FD721-978F-E6F6-CB34-DC38100A9F6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Notes Placeholder 2">
            <a:extLst>
              <a:ext uri="{FF2B5EF4-FFF2-40B4-BE49-F238E27FC236}">
                <a16:creationId xmlns:a16="http://schemas.microsoft.com/office/drawing/2014/main" id="{BA80A5A4-7DBA-C554-8086-0532C094ED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181252" name="Slide Number Placeholder 3">
            <a:extLst>
              <a:ext uri="{FF2B5EF4-FFF2-40B4-BE49-F238E27FC236}">
                <a16:creationId xmlns:a16="http://schemas.microsoft.com/office/drawing/2014/main" id="{39F59098-CCAA-EB20-E799-A130B35712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B5FD61E1-7767-4C0D-98DF-0AF95CC50EA2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5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Slide Image Placeholder 1">
            <a:extLst>
              <a:ext uri="{FF2B5EF4-FFF2-40B4-BE49-F238E27FC236}">
                <a16:creationId xmlns:a16="http://schemas.microsoft.com/office/drawing/2014/main" id="{8F5DCF96-E553-01B9-874D-1FA3ADA62E0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2275" name="Notes Placeholder 2">
            <a:extLst>
              <a:ext uri="{FF2B5EF4-FFF2-40B4-BE49-F238E27FC236}">
                <a16:creationId xmlns:a16="http://schemas.microsoft.com/office/drawing/2014/main" id="{4B3869BC-E9E7-0F1A-F01E-8CC69FE44F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182276" name="Slide Number Placeholder 3">
            <a:extLst>
              <a:ext uri="{FF2B5EF4-FFF2-40B4-BE49-F238E27FC236}">
                <a16:creationId xmlns:a16="http://schemas.microsoft.com/office/drawing/2014/main" id="{310A7679-E2DC-C5CE-936E-96554D4225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3A01C474-B7B2-45A4-A485-A7DFEAC10063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6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Slide Image Placeholder 1">
            <a:extLst>
              <a:ext uri="{FF2B5EF4-FFF2-40B4-BE49-F238E27FC236}">
                <a16:creationId xmlns:a16="http://schemas.microsoft.com/office/drawing/2014/main" id="{65F1F050-A47C-136D-9484-167FC4C34A7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3299" name="Notes Placeholder 2">
            <a:extLst>
              <a:ext uri="{FF2B5EF4-FFF2-40B4-BE49-F238E27FC236}">
                <a16:creationId xmlns:a16="http://schemas.microsoft.com/office/drawing/2014/main" id="{287AF030-C29D-2FDD-8540-3FC2BC6028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183300" name="Slide Number Placeholder 3">
            <a:extLst>
              <a:ext uri="{FF2B5EF4-FFF2-40B4-BE49-F238E27FC236}">
                <a16:creationId xmlns:a16="http://schemas.microsoft.com/office/drawing/2014/main" id="{843E059F-7091-D5E2-FBE4-B634A84146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8F9F191B-4B5D-4557-8F8C-752B4B86A941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7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Slide Image Placeholder 1">
            <a:extLst>
              <a:ext uri="{FF2B5EF4-FFF2-40B4-BE49-F238E27FC236}">
                <a16:creationId xmlns:a16="http://schemas.microsoft.com/office/drawing/2014/main" id="{DE81F320-11E7-CFCE-C47A-410928265A6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5347" name="Notes Placeholder 2">
            <a:extLst>
              <a:ext uri="{FF2B5EF4-FFF2-40B4-BE49-F238E27FC236}">
                <a16:creationId xmlns:a16="http://schemas.microsoft.com/office/drawing/2014/main" id="{E4681154-38E0-CAAF-6439-FB79C32FDA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185348" name="Slide Number Placeholder 3">
            <a:extLst>
              <a:ext uri="{FF2B5EF4-FFF2-40B4-BE49-F238E27FC236}">
                <a16:creationId xmlns:a16="http://schemas.microsoft.com/office/drawing/2014/main" id="{FCDA7892-FB49-355E-2D1D-85F047655A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3FF75A74-ACC2-4A18-BF15-88D8FB551751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8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Slide Image Placeholder 1">
            <a:extLst>
              <a:ext uri="{FF2B5EF4-FFF2-40B4-BE49-F238E27FC236}">
                <a16:creationId xmlns:a16="http://schemas.microsoft.com/office/drawing/2014/main" id="{151DB1F1-20CC-4E57-BB56-3480A72DBF2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6371" name="Notes Placeholder 2">
            <a:extLst>
              <a:ext uri="{FF2B5EF4-FFF2-40B4-BE49-F238E27FC236}">
                <a16:creationId xmlns:a16="http://schemas.microsoft.com/office/drawing/2014/main" id="{DADC26AB-1385-F7C2-AFE9-3C8F271AF8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186372" name="Slide Number Placeholder 3">
            <a:extLst>
              <a:ext uri="{FF2B5EF4-FFF2-40B4-BE49-F238E27FC236}">
                <a16:creationId xmlns:a16="http://schemas.microsoft.com/office/drawing/2014/main" id="{7FBE4FD6-B494-5000-840A-67CA04F89E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D819417D-F0B0-49BF-B208-FBB536646D3A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9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7">
            <a:extLst>
              <a:ext uri="{FF2B5EF4-FFF2-40B4-BE49-F238E27FC236}">
                <a16:creationId xmlns:a16="http://schemas.microsoft.com/office/drawing/2014/main" id="{6939C394-7DBC-726F-5418-5C1BBCAFD88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593591EB-82CD-480E-9C51-B5F91831E6C7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21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09923" name="Rectangle 2">
            <a:extLst>
              <a:ext uri="{FF2B5EF4-FFF2-40B4-BE49-F238E27FC236}">
                <a16:creationId xmlns:a16="http://schemas.microsoft.com/office/drawing/2014/main" id="{173A919B-B6CF-DA25-D8AF-0072C1CD67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9924" name="Rectangle 3">
            <a:extLst>
              <a:ext uri="{FF2B5EF4-FFF2-40B4-BE49-F238E27FC236}">
                <a16:creationId xmlns:a16="http://schemas.microsoft.com/office/drawing/2014/main" id="{0120F0C4-41BB-6FBC-8047-BDA018F10E6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7">
            <a:extLst>
              <a:ext uri="{FF2B5EF4-FFF2-40B4-BE49-F238E27FC236}">
                <a16:creationId xmlns:a16="http://schemas.microsoft.com/office/drawing/2014/main" id="{CDC4A76A-0C1D-D98E-C4AD-2D8E2B007EE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6B485F87-87E9-43A2-B894-5D65BCD638E5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22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10947" name="Rectangle 2">
            <a:extLst>
              <a:ext uri="{FF2B5EF4-FFF2-40B4-BE49-F238E27FC236}">
                <a16:creationId xmlns:a16="http://schemas.microsoft.com/office/drawing/2014/main" id="{2A867023-F2BF-51ED-92A4-D3999571750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0948" name="Rectangle 3">
            <a:extLst>
              <a:ext uri="{FF2B5EF4-FFF2-40B4-BE49-F238E27FC236}">
                <a16:creationId xmlns:a16="http://schemas.microsoft.com/office/drawing/2014/main" id="{A1C7EE44-355E-982A-5915-7AC61C4E0E1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Slide Image Placeholder 1">
            <a:extLst>
              <a:ext uri="{FF2B5EF4-FFF2-40B4-BE49-F238E27FC236}">
                <a16:creationId xmlns:a16="http://schemas.microsoft.com/office/drawing/2014/main" id="{FB5BA6ED-C446-22CA-62BF-7C625110264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8355" name="Notes Placeholder 2">
            <a:extLst>
              <a:ext uri="{FF2B5EF4-FFF2-40B4-BE49-F238E27FC236}">
                <a16:creationId xmlns:a16="http://schemas.microsoft.com/office/drawing/2014/main" id="{2CB6A426-0AB4-92B6-0F39-53F17D093D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228356" name="Slide Number Placeholder 3">
            <a:extLst>
              <a:ext uri="{FF2B5EF4-FFF2-40B4-BE49-F238E27FC236}">
                <a16:creationId xmlns:a16="http://schemas.microsoft.com/office/drawing/2014/main" id="{08F10B9B-6EA3-230F-3325-A87A01CF0F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E07D5C5D-FFC3-4564-B1C4-892713DA5D9C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26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Slide Image Placeholder 1">
            <a:extLst>
              <a:ext uri="{FF2B5EF4-FFF2-40B4-BE49-F238E27FC236}">
                <a16:creationId xmlns:a16="http://schemas.microsoft.com/office/drawing/2014/main" id="{93BDB26C-E8AB-B8C8-A899-271FE0B16BB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9379" name="Notes Placeholder 2">
            <a:extLst>
              <a:ext uri="{FF2B5EF4-FFF2-40B4-BE49-F238E27FC236}">
                <a16:creationId xmlns:a16="http://schemas.microsoft.com/office/drawing/2014/main" id="{8AE856BB-BBA1-6BA0-F48B-15A776CD49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229380" name="Slide Number Placeholder 3">
            <a:extLst>
              <a:ext uri="{FF2B5EF4-FFF2-40B4-BE49-F238E27FC236}">
                <a16:creationId xmlns:a16="http://schemas.microsoft.com/office/drawing/2014/main" id="{74BB3280-0EB6-930E-F52C-E537FBAEC1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529F5A14-EAD6-46B4-AD41-615704694058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27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Rectangle 7">
            <a:extLst>
              <a:ext uri="{FF2B5EF4-FFF2-40B4-BE49-F238E27FC236}">
                <a16:creationId xmlns:a16="http://schemas.microsoft.com/office/drawing/2014/main" id="{AFA2EC94-7E9C-D7AF-9297-E4A39428CDC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C09339C4-7123-4EFA-AE4A-4827B00F633D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28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11971" name="Rectangle 2">
            <a:extLst>
              <a:ext uri="{FF2B5EF4-FFF2-40B4-BE49-F238E27FC236}">
                <a16:creationId xmlns:a16="http://schemas.microsoft.com/office/drawing/2014/main" id="{F5DCC543-3499-94EB-23D6-051F03D6BBD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1972" name="Rectangle 3">
            <a:extLst>
              <a:ext uri="{FF2B5EF4-FFF2-40B4-BE49-F238E27FC236}">
                <a16:creationId xmlns:a16="http://schemas.microsoft.com/office/drawing/2014/main" id="{9541D678-5BD9-3CF0-8763-85159A039CD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7">
            <a:extLst>
              <a:ext uri="{FF2B5EF4-FFF2-40B4-BE49-F238E27FC236}">
                <a16:creationId xmlns:a16="http://schemas.microsoft.com/office/drawing/2014/main" id="{FAADEBF2-36E5-45DB-5A11-0FD27A9964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A177DB03-D836-4851-999E-B454C070A036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30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30403" name="Rectangle 2">
            <a:extLst>
              <a:ext uri="{FF2B5EF4-FFF2-40B4-BE49-F238E27FC236}">
                <a16:creationId xmlns:a16="http://schemas.microsoft.com/office/drawing/2014/main" id="{3B48ED9E-21AF-7110-9FB1-74355AE62A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4" name="Rectangle 3">
            <a:extLst>
              <a:ext uri="{FF2B5EF4-FFF2-40B4-BE49-F238E27FC236}">
                <a16:creationId xmlns:a16="http://schemas.microsoft.com/office/drawing/2014/main" id="{F92B6FFE-495A-0D99-8151-B7445A364E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7">
            <a:extLst>
              <a:ext uri="{FF2B5EF4-FFF2-40B4-BE49-F238E27FC236}">
                <a16:creationId xmlns:a16="http://schemas.microsoft.com/office/drawing/2014/main" id="{FAADEBF2-36E5-45DB-5A11-0FD27A9964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A177DB03-D836-4851-999E-B454C070A036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31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30403" name="Rectangle 2">
            <a:extLst>
              <a:ext uri="{FF2B5EF4-FFF2-40B4-BE49-F238E27FC236}">
                <a16:creationId xmlns:a16="http://schemas.microsoft.com/office/drawing/2014/main" id="{3B48ED9E-21AF-7110-9FB1-74355AE62A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4" name="Rectangle 3">
            <a:extLst>
              <a:ext uri="{FF2B5EF4-FFF2-40B4-BE49-F238E27FC236}">
                <a16:creationId xmlns:a16="http://schemas.microsoft.com/office/drawing/2014/main" id="{F92B6FFE-495A-0D99-8151-B7445A364E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84255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7">
            <a:extLst>
              <a:ext uri="{FF2B5EF4-FFF2-40B4-BE49-F238E27FC236}">
                <a16:creationId xmlns:a16="http://schemas.microsoft.com/office/drawing/2014/main" id="{FAADEBF2-36E5-45DB-5A11-0FD27A9964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A177DB03-D836-4851-999E-B454C070A036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32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30403" name="Rectangle 2">
            <a:extLst>
              <a:ext uri="{FF2B5EF4-FFF2-40B4-BE49-F238E27FC236}">
                <a16:creationId xmlns:a16="http://schemas.microsoft.com/office/drawing/2014/main" id="{3B48ED9E-21AF-7110-9FB1-74355AE62A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4" name="Rectangle 3">
            <a:extLst>
              <a:ext uri="{FF2B5EF4-FFF2-40B4-BE49-F238E27FC236}">
                <a16:creationId xmlns:a16="http://schemas.microsoft.com/office/drawing/2014/main" id="{F92B6FFE-495A-0D99-8151-B7445A364E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04367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7">
            <a:extLst>
              <a:ext uri="{FF2B5EF4-FFF2-40B4-BE49-F238E27FC236}">
                <a16:creationId xmlns:a16="http://schemas.microsoft.com/office/drawing/2014/main" id="{FAADEBF2-36E5-45DB-5A11-0FD27A9964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A177DB03-D836-4851-999E-B454C070A036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33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30403" name="Rectangle 2">
            <a:extLst>
              <a:ext uri="{FF2B5EF4-FFF2-40B4-BE49-F238E27FC236}">
                <a16:creationId xmlns:a16="http://schemas.microsoft.com/office/drawing/2014/main" id="{3B48ED9E-21AF-7110-9FB1-74355AE62A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4" name="Rectangle 3">
            <a:extLst>
              <a:ext uri="{FF2B5EF4-FFF2-40B4-BE49-F238E27FC236}">
                <a16:creationId xmlns:a16="http://schemas.microsoft.com/office/drawing/2014/main" id="{F92B6FFE-495A-0D99-8151-B7445A364E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30011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7">
            <a:extLst>
              <a:ext uri="{FF2B5EF4-FFF2-40B4-BE49-F238E27FC236}">
                <a16:creationId xmlns:a16="http://schemas.microsoft.com/office/drawing/2014/main" id="{FAADEBF2-36E5-45DB-5A11-0FD27A9964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A177DB03-D836-4851-999E-B454C070A036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34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30403" name="Rectangle 2">
            <a:extLst>
              <a:ext uri="{FF2B5EF4-FFF2-40B4-BE49-F238E27FC236}">
                <a16:creationId xmlns:a16="http://schemas.microsoft.com/office/drawing/2014/main" id="{3B48ED9E-21AF-7110-9FB1-74355AE62A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4" name="Rectangle 3">
            <a:extLst>
              <a:ext uri="{FF2B5EF4-FFF2-40B4-BE49-F238E27FC236}">
                <a16:creationId xmlns:a16="http://schemas.microsoft.com/office/drawing/2014/main" id="{F92B6FFE-495A-0D99-8151-B7445A364E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500845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7">
            <a:extLst>
              <a:ext uri="{FF2B5EF4-FFF2-40B4-BE49-F238E27FC236}">
                <a16:creationId xmlns:a16="http://schemas.microsoft.com/office/drawing/2014/main" id="{FAADEBF2-36E5-45DB-5A11-0FD27A9964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A177DB03-D836-4851-999E-B454C070A036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36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30403" name="Rectangle 2">
            <a:extLst>
              <a:ext uri="{FF2B5EF4-FFF2-40B4-BE49-F238E27FC236}">
                <a16:creationId xmlns:a16="http://schemas.microsoft.com/office/drawing/2014/main" id="{3B48ED9E-21AF-7110-9FB1-74355AE62A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4" name="Rectangle 3">
            <a:extLst>
              <a:ext uri="{FF2B5EF4-FFF2-40B4-BE49-F238E27FC236}">
                <a16:creationId xmlns:a16="http://schemas.microsoft.com/office/drawing/2014/main" id="{F92B6FFE-495A-0D99-8151-B7445A364E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423128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7">
            <a:extLst>
              <a:ext uri="{FF2B5EF4-FFF2-40B4-BE49-F238E27FC236}">
                <a16:creationId xmlns:a16="http://schemas.microsoft.com/office/drawing/2014/main" id="{FAADEBF2-36E5-45DB-5A11-0FD27A9964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A177DB03-D836-4851-999E-B454C070A036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37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30403" name="Rectangle 2">
            <a:extLst>
              <a:ext uri="{FF2B5EF4-FFF2-40B4-BE49-F238E27FC236}">
                <a16:creationId xmlns:a16="http://schemas.microsoft.com/office/drawing/2014/main" id="{3B48ED9E-21AF-7110-9FB1-74355AE62A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4" name="Rectangle 3">
            <a:extLst>
              <a:ext uri="{FF2B5EF4-FFF2-40B4-BE49-F238E27FC236}">
                <a16:creationId xmlns:a16="http://schemas.microsoft.com/office/drawing/2014/main" id="{F92B6FFE-495A-0D99-8151-B7445A364E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4043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7">
            <a:extLst>
              <a:ext uri="{FF2B5EF4-FFF2-40B4-BE49-F238E27FC236}">
                <a16:creationId xmlns:a16="http://schemas.microsoft.com/office/drawing/2014/main" id="{FAADEBF2-36E5-45DB-5A11-0FD27A9964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A177DB03-D836-4851-999E-B454C070A036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38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30403" name="Rectangle 2">
            <a:extLst>
              <a:ext uri="{FF2B5EF4-FFF2-40B4-BE49-F238E27FC236}">
                <a16:creationId xmlns:a16="http://schemas.microsoft.com/office/drawing/2014/main" id="{3B48ED9E-21AF-7110-9FB1-74355AE62A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4" name="Rectangle 3">
            <a:extLst>
              <a:ext uri="{FF2B5EF4-FFF2-40B4-BE49-F238E27FC236}">
                <a16:creationId xmlns:a16="http://schemas.microsoft.com/office/drawing/2014/main" id="{F92B6FFE-495A-0D99-8151-B7445A364E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204307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7">
            <a:extLst>
              <a:ext uri="{FF2B5EF4-FFF2-40B4-BE49-F238E27FC236}">
                <a16:creationId xmlns:a16="http://schemas.microsoft.com/office/drawing/2014/main" id="{FAADEBF2-36E5-45DB-5A11-0FD27A9964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A177DB03-D836-4851-999E-B454C070A036}" type="slidenum">
              <a:rPr lang="en-US" altLang="en-US" sz="1200" b="0">
                <a:latin typeface="Times New Roman" panose="02020603050405020304" pitchFamily="18" charset="0"/>
              </a:rPr>
              <a:pPr eaLnBrk="1" hangingPunct="1"/>
              <a:t>39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230403" name="Rectangle 2">
            <a:extLst>
              <a:ext uri="{FF2B5EF4-FFF2-40B4-BE49-F238E27FC236}">
                <a16:creationId xmlns:a16="http://schemas.microsoft.com/office/drawing/2014/main" id="{3B48ED9E-21AF-7110-9FB1-74355AE62A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4" name="Rectangle 3">
            <a:extLst>
              <a:ext uri="{FF2B5EF4-FFF2-40B4-BE49-F238E27FC236}">
                <a16:creationId xmlns:a16="http://schemas.microsoft.com/office/drawing/2014/main" id="{F92B6FFE-495A-0D99-8151-B7445A364E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170712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F9204-3F29-4C3A-BA41-306340020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3393CD-7262-4AC7-80E6-52FE6F3F39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D430AE-0210-4E82-AD7B-41B112DE7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11A6662E-FAF4-44BC-88B5-85A7CBFB6D30}" type="datetime1">
              <a:rPr lang="en-US" smtClean="0"/>
              <a:pPr/>
              <a:t>6/26/2023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1974-7DEC-459D-9642-CB5B59C82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31837-C94E-4B5B-BCF0-110C69EDB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819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CC1FC-ADE8-488C-A1DA-2FD569FD4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02842-38C3-46D6-8527-0F6FE623C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64CF5-F681-40C2-88CC-E02206C9C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5F08A-1E71-4B2B-BB49-E743F2903911}" type="datetime1">
              <a:rPr lang="en-US" smtClean="0"/>
              <a:t>6/26/2023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04753-4FE4-4A6F-99BB-CFFC92E0C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569D1-DB13-4BD9-8BA9-0DEAD98F8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06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20B05-7BF6-4073-9106-FA19E9727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EE8D7-6B58-4A3F-9DD5-E563D5192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02990E-9F0A-446A-B5B8-459CA8D9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17D9E-721A-44BB-8863-9873FE64DA75}" type="datetime1">
              <a:rPr lang="en-US" smtClean="0"/>
              <a:t>6/26/2023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68EAA-4377-45FF-9D7C-9E77BC9F2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07FA71-74C3-44B8-A0AC-E18A1E76B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083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71F12-2D88-4F76-AF46-BD5156C1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1AA46-E3EB-4704-B019-F90F1E6177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7480F-A530-4D05-9A22-E573FB4BA6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B56FDA-C47A-4F4A-A364-BA60A25AB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DA2F-80B8-49CF-99FB-5ABCA53A607A}" type="datetime1">
              <a:rPr lang="en-US" smtClean="0"/>
              <a:t>6/26/2023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26D8DD-6D84-44D4-8A1B-57615B3E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C8FE31-B577-4017-8AFE-A8BA09596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947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C28C9-B8CC-413F-9FFA-626680E4A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53FE72-9D42-45F5-A37F-B12130388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52600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E3A31D-9B5F-4DE3-B18D-F7F77782E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66999"/>
            <a:ext cx="5157787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E1D2D-822C-466C-A7B9-1A2D97366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52600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F13B2C-44CA-49C4-BC84-02AF1638F3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66999"/>
            <a:ext cx="5183188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93CB55-E9C1-4CE6-9B61-81B71475B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2172-E6C9-4B6C-929A-A9DE3837BBF1}" type="datetime1">
              <a:rPr lang="en-US" smtClean="0"/>
              <a:t>6/26/2023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F22318-747B-4EC9-862C-D9FD488CC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FBDDDF-16BD-438D-937D-0E3E30E7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41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92D5F-0BD4-4517-9233-E08AF405B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3523B8-51E3-48B8-BFD8-CE9506198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1CFF-90C9-47B3-9DA1-F2BF8D839F7E}" type="datetime1">
              <a:rPr lang="en-US" smtClean="0"/>
              <a:t>6/26/2023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739B90-5D50-4424-B51D-53C391621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6F9286-3A00-4D3C-A3F0-50AC9045C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354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33BE2-665A-42DA-A3B7-835F81A3F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048FA-06AB-4884-A69B-986B96E68A24}" type="datetime1">
              <a:rPr lang="en-US" smtClean="0"/>
              <a:t>6/26/2023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4DBCBD-AD42-432D-ABA9-20D616AF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40251-3596-4673-B24B-59A6F9ED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212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A81A1-6D8E-4DD6-8E49-DABDE6D10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3F18F-F78D-4A31-A6BC-6552105BC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82C2F4-BDF4-4A4F-AA3D-52692932C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13850F-5C87-4F08-9658-EAF049B60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7ABA-0172-4F9C-889D-567164F66BCD}" type="datetime1">
              <a:rPr lang="en-US" smtClean="0"/>
              <a:t>6/26/2023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0BCE9A-A746-4439-B5D3-966FBC8E5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1D3B51-AA2E-4AA1-8062-A0D476D8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798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02CF7-F453-4B3E-9510-D74797987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E2A1B9-8A2A-4B49-8B79-76D3EEB36B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9FEA03-0EC4-4085-AE63-4AA492D61A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05AD5B-0DEA-4C6F-94D2-FAA99F2E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6A5B-8AE7-4A41-B5A7-9ADC6686DC18}" type="datetime1">
              <a:rPr lang="en-US" smtClean="0"/>
              <a:t>6/26/2023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DC6744-7CBA-4A1D-8F87-10699F98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AD9048-35FF-4BE9-8157-BE4BAA1C7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986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ABDD2-E186-4F25-8FDE-D1E875E9C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8CC5B-A7E0-48B1-8329-6533AC76E7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05B1B-77FE-4BFC-BF87-87DA989F0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59632-1575-4E14-B53B-3DC3D5ED3947}" type="datetime1">
              <a:rPr lang="en-US" smtClean="0"/>
              <a:t>6/26/2023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8531E-1B90-4631-BD37-4BB1DBFAB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A55E8-88DC-4280-8E04-FF50FF8ED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868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60633D-90E4-4F5A-9EBF-DDEC2B0B4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DD3065-FA3D-42C8-BFDA-967C87F4F2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126F-38E2-4425-861F-98ED43228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A6868-2568-4CC9-B302-F37117B01A6E}" type="datetime1">
              <a:rPr lang="en-US" smtClean="0"/>
              <a:t>6/26/2023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645D8-F22A-4354-A8B3-96E8A2D2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E2295-A616-4D57-8800-7B7E213A8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77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121920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06400" y="1447800"/>
            <a:ext cx="5791200" cy="5410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0" y="1447800"/>
            <a:ext cx="5791200" cy="5410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8D2691-BF1D-3A78-B01C-653EB3F50C8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C0E4187-4502-3B1F-A67A-7C8DE44F4FF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62ED750-69AD-1EBF-7469-D7D0CA7A5A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07444E-57C4-4190-91C0-106B2AFE0EF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94657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1CB7E8AE-A3AC-4BB7-A5C6-F00EC697B265}"/>
              </a:ext>
            </a:extLst>
          </p:cNvPr>
          <p:cNvPicPr>
            <a:picLocks noChangeAspect="1"/>
          </p:cNvPicPr>
          <p:nvPr/>
        </p:nvPicPr>
        <p:blipFill>
          <a:blip r:embed="rId14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84D45-0ED3-4D03-8E44-5E355C913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54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87D6E-D1E9-489C-9AA9-3575C39B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949450"/>
            <a:ext cx="10515600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64E9C-08EE-4B1B-B3FC-D6D997F4E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246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fld id="{57E0CF6C-748E-4B7A-BC8B-3011EF78ED13}" type="datetime1">
              <a:rPr lang="en-US" smtClean="0"/>
              <a:pPr/>
              <a:t>6/26/2023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0A1F1-38FE-4C27-81E6-A43A54793F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2460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6B39A-FFD8-42EF-ADC7-7DB3B302F8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246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3087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297F7562-DBE2-4729-835D-1486BBB437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-2627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CE0245F-7D4D-413E-940B-1D9D9A1711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627"/>
            <a:ext cx="12188952" cy="6858000"/>
          </a:xfrm>
          <a:prstGeom prst="rect">
            <a:avLst/>
          </a:prstGeom>
          <a:solidFill>
            <a:schemeClr val="bg2">
              <a:alpha val="61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9B97BE4-8A98-49F3-8669-EAAF6D4331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390032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A090277-9074-44AA-8A49-453BF2C457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4" y="-1"/>
            <a:ext cx="12191999" cy="3909853"/>
          </a:xfrm>
          <a:prstGeom prst="rect">
            <a:avLst/>
          </a:prstGeom>
          <a:blipFill dpi="0" rotWithShape="1">
            <a:blip r:embed="rId2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86B319-3ECF-62E5-C367-7533495070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09930" y="744909"/>
            <a:ext cx="3776416" cy="2912691"/>
          </a:xfrm>
        </p:spPr>
        <p:txBody>
          <a:bodyPr anchor="b">
            <a:normAutofit/>
          </a:bodyPr>
          <a:lstStyle/>
          <a:p>
            <a:pPr algn="l"/>
            <a:r>
              <a:rPr lang="en-US" dirty="0"/>
              <a:t>EXCEL</a:t>
            </a:r>
            <a:endParaRPr lang="en-US"/>
          </a:p>
        </p:txBody>
      </p:sp>
      <p:sp>
        <p:nvSpPr>
          <p:cNvPr id="4" name="Rectangle: Single Corner Rounded 3">
            <a:extLst>
              <a:ext uri="{FF2B5EF4-FFF2-40B4-BE49-F238E27FC236}">
                <a16:creationId xmlns:a16="http://schemas.microsoft.com/office/drawing/2014/main" id="{66770114-63BB-AD9E-7639-9330EEAF63EB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0FBB6E-96BD-3456-EDE1-398625782B70}"/>
              </a:ext>
            </a:extLst>
          </p:cNvPr>
          <p:cNvSpPr txBox="1"/>
          <p:nvPr/>
        </p:nvSpPr>
        <p:spPr>
          <a:xfrm>
            <a:off x="1277468" y="2901639"/>
            <a:ext cx="111709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Bachelor of Science in Information Technology</a:t>
            </a:r>
            <a:endParaRPr lang="en-US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9F76325-A218-834F-D8C8-BB1545B405E1}"/>
              </a:ext>
            </a:extLst>
          </p:cNvPr>
          <p:cNvSpPr/>
          <p:nvPr/>
        </p:nvSpPr>
        <p:spPr>
          <a:xfrm>
            <a:off x="4322" y="4689762"/>
            <a:ext cx="2969990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Excel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14392E-696A-7942-671E-F7F6C0D9D359}"/>
              </a:ext>
            </a:extLst>
          </p:cNvPr>
          <p:cNvSpPr txBox="1"/>
          <p:nvPr/>
        </p:nvSpPr>
        <p:spPr>
          <a:xfrm>
            <a:off x="4431324" y="3921322"/>
            <a:ext cx="4949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2E4EF64-2001-F59D-A2FD-7C788821D1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56" y="4918194"/>
            <a:ext cx="3798791" cy="27259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B268EFC-896D-9E6F-BD94-3629AB93FE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39D6877-483C-6E94-D658-1D954BB377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534" y="-53526"/>
            <a:ext cx="6120914" cy="3743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9577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to Spreadsheets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6292A7-5071-395B-F94A-FA35C9DF01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A spreadsheet is an electronic file used to organize related data and perform calculations.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A worksheet is a single spreadsheet that contains formulas, values, text, and graphical representations of data. Each worksheet is identified by a sheet tab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A workbook is a file containing related worksheets. By default, new workbooks have one worksheet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 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A cell address or cell reference names a cell and it is made up from the column letter and row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9243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Excel Window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C7830976-CB6D-5696-6A37-BD17808AF1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76914" y="268212"/>
            <a:ext cx="4252886" cy="6224028"/>
          </a:xfrm>
        </p:spPr>
      </p:pic>
    </p:spTree>
    <p:extLst>
      <p:ext uri="{BB962C8B-B14F-4D97-AF65-F5344CB8AC3E}">
        <p14:creationId xmlns:p14="http://schemas.microsoft.com/office/powerpoint/2010/main" val="30063463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566642-F670-E3A5-91BB-F95FA41BF57E}"/>
              </a:ext>
            </a:extLst>
          </p:cNvPr>
          <p:cNvSpPr txBox="1">
            <a:spLocks noGrp="1"/>
          </p:cNvSpPr>
          <p:nvPr/>
        </p:nvSpPr>
        <p:spPr bwMode="auto">
          <a:xfrm>
            <a:off x="9296400" y="0"/>
            <a:ext cx="13716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5246F5A-0B6D-4B71-A7CA-4FCF59CE4277}" type="slidenum">
              <a:rPr lang="en-US" altLang="en-US" b="0">
                <a:latin typeface="Times New Roman" panose="02020603050405020304" pitchFamily="18" charset="0"/>
              </a:rPr>
              <a:pPr algn="r" eaLnBrk="1" hangingPunct="1">
                <a:spcBef>
                  <a:spcPct val="0"/>
                </a:spcBef>
              </a:pPr>
              <a:t>4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graphicFrame>
        <p:nvGraphicFramePr>
          <p:cNvPr id="380931" name="Object 26">
            <a:extLst>
              <a:ext uri="{FF2B5EF4-FFF2-40B4-BE49-F238E27FC236}">
                <a16:creationId xmlns:a16="http://schemas.microsoft.com/office/drawing/2014/main" id="{92B94307-E6AD-17A2-C1DF-8411F849F6F4}"/>
              </a:ext>
            </a:extLst>
          </p:cNvPr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5486400" y="1560514"/>
          <a:ext cx="4953000" cy="4383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3019048" imgH="2742857" progId="Paint.Picture">
                  <p:embed/>
                </p:oleObj>
              </mc:Choice>
              <mc:Fallback>
                <p:oleObj name="Bitmap Image" r:id="rId3" imgW="3019048" imgH="2742857" progId="Paint.Picture">
                  <p:embed/>
                  <p:pic>
                    <p:nvPicPr>
                      <p:cNvPr id="380931" name="Object 26">
                        <a:extLst>
                          <a:ext uri="{FF2B5EF4-FFF2-40B4-BE49-F238E27FC236}">
                            <a16:creationId xmlns:a16="http://schemas.microsoft.com/office/drawing/2014/main" id="{92B94307-E6AD-17A2-C1DF-8411F849F6F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1560514"/>
                        <a:ext cx="4953000" cy="4383087"/>
                      </a:xfrm>
                      <a:prstGeom prst="rect">
                        <a:avLst/>
                      </a:prstGeom>
                      <a:noFill/>
                      <a:ln w="3175" cap="flat" cmpd="sng" algn="ctr">
                        <a:solidFill>
                          <a:schemeClr val="tx1"/>
                        </a:solidFill>
                        <a:prstDash val="solid"/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0932" name="Rectangle 24">
            <a:extLst>
              <a:ext uri="{FF2B5EF4-FFF2-40B4-BE49-F238E27FC236}">
                <a16:creationId xmlns:a16="http://schemas.microsoft.com/office/drawing/2014/main" id="{2E7C4476-7B44-750D-D363-A711C3C51AF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524000" y="0"/>
            <a:ext cx="91440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dirty="0">
                <a:latin typeface="Arial" panose="020B0604020202020204" pitchFamily="34" charset="0"/>
              </a:rPr>
              <a:t>Worksheets</a:t>
            </a:r>
          </a:p>
        </p:txBody>
      </p:sp>
      <p:sp>
        <p:nvSpPr>
          <p:cNvPr id="380933" name="Rectangle 25">
            <a:extLst>
              <a:ext uri="{FF2B5EF4-FFF2-40B4-BE49-F238E27FC236}">
                <a16:creationId xmlns:a16="http://schemas.microsoft.com/office/drawing/2014/main" id="{A7E34E3F-6444-274C-4C00-58602D8DA6AD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828800" y="1447800"/>
            <a:ext cx="3352800" cy="5410200"/>
          </a:xfrm>
        </p:spPr>
        <p:txBody>
          <a:bodyPr/>
          <a:lstStyle/>
          <a:p>
            <a:pPr eaLnBrk="1" hangingPunct="1"/>
            <a:r>
              <a:rPr lang="en-US" altLang="en-US" sz="2400">
                <a:latin typeface="Arial" panose="020B0604020202020204" pitchFamily="34" charset="0"/>
              </a:rPr>
              <a:t>Excel’s main screen is called a “</a:t>
            </a:r>
            <a:r>
              <a:rPr lang="en-US" altLang="en-US" sz="2400" b="1" u="sng">
                <a:latin typeface="Arial" panose="020B0604020202020204" pitchFamily="34" charset="0"/>
              </a:rPr>
              <a:t>worksheet</a:t>
            </a:r>
            <a:r>
              <a:rPr lang="en-US" altLang="en-US" sz="2400">
                <a:latin typeface="Arial" panose="020B0604020202020204" pitchFamily="34" charset="0"/>
              </a:rPr>
              <a:t>”.</a:t>
            </a:r>
          </a:p>
          <a:p>
            <a:pPr eaLnBrk="1" hangingPunct="1"/>
            <a:endParaRPr lang="en-US" altLang="en-US" sz="2400">
              <a:latin typeface="Arial" panose="020B0604020202020204" pitchFamily="34" charset="0"/>
            </a:endParaRPr>
          </a:p>
          <a:p>
            <a:pPr eaLnBrk="1" hangingPunct="1"/>
            <a:r>
              <a:rPr lang="en-US" altLang="en-US" sz="2400">
                <a:latin typeface="Arial" panose="020B0604020202020204" pitchFamily="34" charset="0"/>
              </a:rPr>
              <a:t>Each worksheet is comprised of many boxes, called “</a:t>
            </a:r>
            <a:r>
              <a:rPr lang="en-US" altLang="en-US" sz="2400" b="1" u="sng">
                <a:latin typeface="Arial" panose="020B0604020202020204" pitchFamily="34" charset="0"/>
              </a:rPr>
              <a:t>cells</a:t>
            </a:r>
            <a:r>
              <a:rPr lang="en-US" altLang="en-US" sz="2400">
                <a:latin typeface="Arial" panose="020B0604020202020204" pitchFamily="34" charset="0"/>
              </a:rPr>
              <a:t>”.</a:t>
            </a:r>
          </a:p>
          <a:p>
            <a:pPr eaLnBrk="1" hangingPunct="1"/>
            <a:endParaRPr lang="en-US" altLang="en-US" sz="24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0C2A006-4AB0-4177-9D78-28772C8C6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6173D969-AE1E-4EB6-B6B9-63FE56E69FAA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5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3076" name="Rectangle 2">
            <a:extLst>
              <a:ext uri="{FF2B5EF4-FFF2-40B4-BE49-F238E27FC236}">
                <a16:creationId xmlns:a16="http://schemas.microsoft.com/office/drawing/2014/main" id="{0073EBF8-3F2B-0BCA-16FC-D8A54CFB5F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>
                <a:latin typeface="Arial" panose="020B0604020202020204" pitchFamily="34" charset="0"/>
              </a:rPr>
              <a:t>Selecting a Cell</a:t>
            </a:r>
          </a:p>
        </p:txBody>
      </p:sp>
      <p:sp>
        <p:nvSpPr>
          <p:cNvPr id="3077" name="Rectangle 3">
            <a:extLst>
              <a:ext uri="{FF2B5EF4-FFF2-40B4-BE49-F238E27FC236}">
                <a16:creationId xmlns:a16="http://schemas.microsoft.com/office/drawing/2014/main" id="{0F38FB9D-E762-E7B7-3F8A-4B12615445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28800" y="1447800"/>
            <a:ext cx="3276600" cy="5257800"/>
          </a:xfrm>
        </p:spPr>
        <p:txBody>
          <a:bodyPr/>
          <a:lstStyle/>
          <a:p>
            <a:pPr eaLnBrk="1" hangingPunct="1"/>
            <a:r>
              <a:rPr lang="en-US" altLang="en-US" sz="2400">
                <a:latin typeface="Arial" panose="020B0604020202020204" pitchFamily="34" charset="0"/>
              </a:rPr>
              <a:t>“</a:t>
            </a:r>
            <a:r>
              <a:rPr lang="en-US" altLang="en-US" sz="2400" b="1" u="sng">
                <a:latin typeface="Arial" panose="020B0604020202020204" pitchFamily="34" charset="0"/>
              </a:rPr>
              <a:t>Select</a:t>
            </a:r>
            <a:r>
              <a:rPr lang="en-US" altLang="en-US" sz="2400">
                <a:latin typeface="Arial" panose="020B0604020202020204" pitchFamily="34" charset="0"/>
              </a:rPr>
              <a:t>” a cell by clicking on it once (don’t double click).</a:t>
            </a:r>
          </a:p>
          <a:p>
            <a:pPr eaLnBrk="1" hangingPunct="1"/>
            <a:endParaRPr lang="en-US" altLang="en-US" sz="2400">
              <a:latin typeface="Arial" panose="020B0604020202020204" pitchFamily="34" charset="0"/>
            </a:endParaRPr>
          </a:p>
          <a:p>
            <a:pPr eaLnBrk="1" hangingPunct="1"/>
            <a:r>
              <a:rPr lang="en-US" altLang="en-US" sz="2400">
                <a:latin typeface="Arial" panose="020B0604020202020204" pitchFamily="34" charset="0"/>
              </a:rPr>
              <a:t>You can </a:t>
            </a:r>
            <a:r>
              <a:rPr lang="en-US" altLang="en-US" sz="2400" b="1" u="sng">
                <a:latin typeface="Arial" panose="020B0604020202020204" pitchFamily="34" charset="0"/>
              </a:rPr>
              <a:t>move</a:t>
            </a:r>
            <a:r>
              <a:rPr lang="en-US" altLang="en-US" sz="2400">
                <a:latin typeface="Arial" panose="020B0604020202020204" pitchFamily="34" charset="0"/>
              </a:rPr>
              <a:t> from cell to cell with the </a:t>
            </a:r>
            <a:r>
              <a:rPr lang="en-US" altLang="en-US" sz="2400" b="1" u="sng">
                <a:latin typeface="Arial" panose="020B0604020202020204" pitchFamily="34" charset="0"/>
              </a:rPr>
              <a:t>arrow keys.</a:t>
            </a:r>
            <a:endParaRPr lang="en-US" altLang="en-US" sz="2400">
              <a:latin typeface="Arial" panose="020B0604020202020204" pitchFamily="34" charset="0"/>
            </a:endParaRPr>
          </a:p>
        </p:txBody>
      </p:sp>
      <p:graphicFrame>
        <p:nvGraphicFramePr>
          <p:cNvPr id="3074" name="Object 4">
            <a:extLst>
              <a:ext uri="{FF2B5EF4-FFF2-40B4-BE49-F238E27FC236}">
                <a16:creationId xmlns:a16="http://schemas.microsoft.com/office/drawing/2014/main" id="{F886B180-4ADD-2EA8-642B-5F00CD5855E9}"/>
              </a:ext>
            </a:extLst>
          </p:cNvPr>
          <p:cNvGraphicFramePr>
            <a:graphicFrameLocks noGrp="1" noChangeAspect="1"/>
          </p:cNvGraphicFramePr>
          <p:nvPr>
            <p:ph idx="4294967295"/>
          </p:nvPr>
        </p:nvGraphicFramePr>
        <p:xfrm>
          <a:off x="5468938" y="1524000"/>
          <a:ext cx="4938712" cy="444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3019048" imgH="2715004" progId="Paint.Picture">
                  <p:embed/>
                </p:oleObj>
              </mc:Choice>
              <mc:Fallback>
                <p:oleObj name="Bitmap Image" r:id="rId3" imgW="3019048" imgH="2715004" progId="Paint.Picture">
                  <p:embed/>
                  <p:pic>
                    <p:nvPicPr>
                      <p:cNvPr id="3074" name="Object 4">
                        <a:extLst>
                          <a:ext uri="{FF2B5EF4-FFF2-40B4-BE49-F238E27FC236}">
                            <a16:creationId xmlns:a16="http://schemas.microsoft.com/office/drawing/2014/main" id="{F886B180-4ADD-2EA8-642B-5F00CD5855E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68938" y="1524000"/>
                        <a:ext cx="4938712" cy="4440238"/>
                      </a:xfrm>
                      <a:prstGeom prst="rect">
                        <a:avLst/>
                      </a:prstGeom>
                      <a:noFill/>
                      <a:ln w="3175" cap="flat" cmpd="sng" algn="ctr">
                        <a:solidFill>
                          <a:schemeClr val="tx1"/>
                        </a:solidFill>
                        <a:prstDash val="solid"/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8" name="Oval 5">
            <a:extLst>
              <a:ext uri="{FF2B5EF4-FFF2-40B4-BE49-F238E27FC236}">
                <a16:creationId xmlns:a16="http://schemas.microsoft.com/office/drawing/2014/main" id="{B9EFB926-4EDB-C579-62CD-5AF8986A16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0" y="2793504"/>
            <a:ext cx="259766" cy="432792"/>
          </a:xfrm>
          <a:prstGeom prst="ellipse">
            <a:avLst/>
          </a:prstGeom>
          <a:noFill/>
          <a:ln w="31750" algn="ctr">
            <a:solidFill>
              <a:srgbClr val="3399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9" name="Line 6">
            <a:extLst>
              <a:ext uri="{FF2B5EF4-FFF2-40B4-BE49-F238E27FC236}">
                <a16:creationId xmlns:a16="http://schemas.microsoft.com/office/drawing/2014/main" id="{AFD63010-A96B-901D-99BC-76B2C05E66AF}"/>
              </a:ext>
            </a:extLst>
          </p:cNvPr>
          <p:cNvSpPr>
            <a:spLocks noChangeShapeType="1"/>
          </p:cNvSpPr>
          <p:nvPr/>
        </p:nvSpPr>
        <p:spPr bwMode="auto">
          <a:xfrm>
            <a:off x="5035550" y="2419350"/>
            <a:ext cx="1392238" cy="406400"/>
          </a:xfrm>
          <a:prstGeom prst="line">
            <a:avLst/>
          </a:prstGeom>
          <a:noFill/>
          <a:ln w="31750">
            <a:solidFill>
              <a:srgbClr val="3399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F20AB4A3-5585-69AE-0F85-C36E72A1B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BC468D77-6EFD-4F9D-9596-43750F53C0E8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6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4100" name="Rectangle 6">
            <a:extLst>
              <a:ext uri="{FF2B5EF4-FFF2-40B4-BE49-F238E27FC236}">
                <a16:creationId xmlns:a16="http://schemas.microsoft.com/office/drawing/2014/main" id="{289C51E2-782D-C077-C79A-3DD74DDE4B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>
                <a:latin typeface="Arial" panose="020B0604020202020204" pitchFamily="34" charset="0"/>
              </a:rPr>
              <a:t>Entering Information / The Formula Bar</a:t>
            </a:r>
          </a:p>
        </p:txBody>
      </p:sp>
      <p:sp>
        <p:nvSpPr>
          <p:cNvPr id="4101" name="Rectangle 7">
            <a:extLst>
              <a:ext uri="{FF2B5EF4-FFF2-40B4-BE49-F238E27FC236}">
                <a16:creationId xmlns:a16="http://schemas.microsoft.com/office/drawing/2014/main" id="{E4C7622A-463C-B85D-ACB5-35A5AC91A4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63579" y="1447800"/>
            <a:ext cx="3602121" cy="5410200"/>
          </a:xfrm>
        </p:spPr>
        <p:txBody>
          <a:bodyPr/>
          <a:lstStyle/>
          <a:p>
            <a:pPr eaLnBrk="1" hangingPunct="1">
              <a:lnSpc>
                <a:spcPct val="100000"/>
              </a:lnSpc>
            </a:pPr>
            <a:r>
              <a:rPr lang="en-US" altLang="en-US" sz="2000" dirty="0">
                <a:latin typeface="Arial" panose="020B0604020202020204" pitchFamily="34" charset="0"/>
              </a:rPr>
              <a:t>To enter information in a cell, just start typing.</a:t>
            </a:r>
          </a:p>
          <a:p>
            <a:pPr eaLnBrk="1" hangingPunct="1">
              <a:lnSpc>
                <a:spcPct val="100000"/>
              </a:lnSpc>
            </a:pPr>
            <a:endParaRPr lang="en-US" altLang="en-US" sz="2000" dirty="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</a:pPr>
            <a:r>
              <a:rPr lang="en-US" altLang="en-US" sz="2000" dirty="0">
                <a:latin typeface="Arial" panose="020B0604020202020204" pitchFamily="34" charset="0"/>
              </a:rPr>
              <a:t>When you are done either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000" dirty="0">
                <a:latin typeface="Arial" panose="020B0604020202020204" pitchFamily="34" charset="0"/>
              </a:rPr>
              <a:t>Press the </a:t>
            </a:r>
            <a:r>
              <a:rPr lang="en-US" altLang="en-US" sz="2000" b="1" u="sng" dirty="0">
                <a:latin typeface="Arial" panose="020B0604020202020204" pitchFamily="34" charset="0"/>
              </a:rPr>
              <a:t>Enter Key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000" dirty="0">
                <a:latin typeface="Arial" panose="020B0604020202020204" pitchFamily="34" charset="0"/>
              </a:rPr>
              <a:t>Press an </a:t>
            </a:r>
            <a:r>
              <a:rPr lang="en-US" altLang="en-US" sz="2000" b="1" u="sng" dirty="0">
                <a:latin typeface="Arial" panose="020B0604020202020204" pitchFamily="34" charset="0"/>
              </a:rPr>
              <a:t>arrow key</a:t>
            </a:r>
          </a:p>
          <a:p>
            <a:pPr lvl="1" eaLnBrk="1" hangingPunct="1">
              <a:lnSpc>
                <a:spcPct val="100000"/>
              </a:lnSpc>
            </a:pPr>
            <a:endParaRPr lang="en-US" altLang="en-US" sz="2000" dirty="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</a:pPr>
            <a:r>
              <a:rPr lang="en-US" altLang="en-US" sz="2000" dirty="0">
                <a:latin typeface="Arial" panose="020B0604020202020204" pitchFamily="34" charset="0"/>
              </a:rPr>
              <a:t>The information in the selected cell is also displayed in the “</a:t>
            </a:r>
            <a:r>
              <a:rPr lang="en-US" altLang="en-US" sz="2000" b="1" u="sng" dirty="0">
                <a:latin typeface="Arial" panose="020B0604020202020204" pitchFamily="34" charset="0"/>
              </a:rPr>
              <a:t>formula bar</a:t>
            </a:r>
            <a:r>
              <a:rPr lang="en-US" altLang="en-US" sz="2000" dirty="0">
                <a:latin typeface="Arial" panose="020B0604020202020204" pitchFamily="34" charset="0"/>
              </a:rPr>
              <a:t>” above the worksheet</a:t>
            </a:r>
            <a:r>
              <a:rPr lang="en-US" altLang="en-US" sz="2000" dirty="0"/>
              <a:t>.</a:t>
            </a:r>
          </a:p>
        </p:txBody>
      </p:sp>
      <p:graphicFrame>
        <p:nvGraphicFramePr>
          <p:cNvPr id="4098" name="Object 3">
            <a:extLst>
              <a:ext uri="{FF2B5EF4-FFF2-40B4-BE49-F238E27FC236}">
                <a16:creationId xmlns:a16="http://schemas.microsoft.com/office/drawing/2014/main" id="{D1C01FDA-D03A-179B-1F35-845A61B332A7}"/>
              </a:ext>
            </a:extLst>
          </p:cNvPr>
          <p:cNvGraphicFramePr>
            <a:graphicFrameLocks noGrp="1" noChangeAspect="1"/>
          </p:cNvGraphicFramePr>
          <p:nvPr>
            <p:ph idx="4294967295"/>
          </p:nvPr>
        </p:nvGraphicFramePr>
        <p:xfrm>
          <a:off x="5453064" y="1524001"/>
          <a:ext cx="4954587" cy="4449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3000000" imgH="2695951" progId="Paint.Picture">
                  <p:embed/>
                </p:oleObj>
              </mc:Choice>
              <mc:Fallback>
                <p:oleObj name="Bitmap Image" r:id="rId3" imgW="3000000" imgH="2695951" progId="Paint.Picture">
                  <p:embed/>
                  <p:pic>
                    <p:nvPicPr>
                      <p:cNvPr id="4098" name="Object 3">
                        <a:extLst>
                          <a:ext uri="{FF2B5EF4-FFF2-40B4-BE49-F238E27FC236}">
                            <a16:creationId xmlns:a16="http://schemas.microsoft.com/office/drawing/2014/main" id="{D1C01FDA-D03A-179B-1F35-845A61B332A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3064" y="1524001"/>
                        <a:ext cx="4954587" cy="444976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2" name="Oval 8">
            <a:extLst>
              <a:ext uri="{FF2B5EF4-FFF2-40B4-BE49-F238E27FC236}">
                <a16:creationId xmlns:a16="http://schemas.microsoft.com/office/drawing/2014/main" id="{E8D24CB9-D56A-F123-56E7-23D9F2F9EA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7913" y="1429048"/>
            <a:ext cx="393700" cy="432792"/>
          </a:xfrm>
          <a:prstGeom prst="ellipse">
            <a:avLst/>
          </a:prstGeom>
          <a:noFill/>
          <a:ln w="31750" algn="ctr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103" name="Line 9">
            <a:extLst>
              <a:ext uri="{FF2B5EF4-FFF2-40B4-BE49-F238E27FC236}">
                <a16:creationId xmlns:a16="http://schemas.microsoft.com/office/drawing/2014/main" id="{D193FB42-8D1B-41F8-23DC-EDB391396A7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606926" y="1776414"/>
            <a:ext cx="2847975" cy="1762125"/>
          </a:xfrm>
          <a:prstGeom prst="line">
            <a:avLst/>
          </a:prstGeom>
          <a:noFill/>
          <a:ln w="317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4104" name="Oval 10">
            <a:extLst>
              <a:ext uri="{FF2B5EF4-FFF2-40B4-BE49-F238E27FC236}">
                <a16:creationId xmlns:a16="http://schemas.microsoft.com/office/drawing/2014/main" id="{8E73DE5C-9A07-03A3-8BF4-BB5C059C8F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32726" y="1436191"/>
            <a:ext cx="2678113" cy="432792"/>
          </a:xfrm>
          <a:prstGeom prst="ellipse">
            <a:avLst/>
          </a:prstGeom>
          <a:noFill/>
          <a:ln w="31750" algn="ctr">
            <a:solidFill>
              <a:srgbClr val="99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105" name="Line 11">
            <a:extLst>
              <a:ext uri="{FF2B5EF4-FFF2-40B4-BE49-F238E27FC236}">
                <a16:creationId xmlns:a16="http://schemas.microsoft.com/office/drawing/2014/main" id="{9B49D317-487B-1BBC-D695-FC5BE8F7556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697414" y="2076451"/>
            <a:ext cx="4141787" cy="3148013"/>
          </a:xfrm>
          <a:prstGeom prst="line">
            <a:avLst/>
          </a:prstGeom>
          <a:noFill/>
          <a:ln w="31750">
            <a:solidFill>
              <a:srgbClr val="99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74191603-47E1-D909-F28F-86A4BBC00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8CE4AFD1-2DD5-4607-B2EC-E2298D59DB1A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7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graphicFrame>
        <p:nvGraphicFramePr>
          <p:cNvPr id="5122" name="Object 5">
            <a:extLst>
              <a:ext uri="{FF2B5EF4-FFF2-40B4-BE49-F238E27FC236}">
                <a16:creationId xmlns:a16="http://schemas.microsoft.com/office/drawing/2014/main" id="{F08C0F50-BA3B-3208-BA9C-ED5A65503845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3932239" y="1400175"/>
          <a:ext cx="4992687" cy="450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3010320" imgH="2715004" progId="Paint.Picture">
                  <p:embed/>
                </p:oleObj>
              </mc:Choice>
              <mc:Fallback>
                <p:oleObj name="Bitmap Image" r:id="rId3" imgW="3010320" imgH="2715004" progId="Paint.Picture">
                  <p:embed/>
                  <p:pic>
                    <p:nvPicPr>
                      <p:cNvPr id="5122" name="Object 5">
                        <a:extLst>
                          <a:ext uri="{FF2B5EF4-FFF2-40B4-BE49-F238E27FC236}">
                            <a16:creationId xmlns:a16="http://schemas.microsoft.com/office/drawing/2014/main" id="{F08C0F50-BA3B-3208-BA9C-ED5A6550384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2239" y="1400175"/>
                        <a:ext cx="4992687" cy="4502150"/>
                      </a:xfrm>
                      <a:prstGeom prst="rect">
                        <a:avLst/>
                      </a:prstGeom>
                      <a:noFill/>
                      <a:ln w="3175" cap="flat" cmpd="sng" algn="ctr">
                        <a:solidFill>
                          <a:schemeClr val="tx1"/>
                        </a:solidFill>
                        <a:prstDash val="solid"/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4" name="Rectangle 2">
            <a:extLst>
              <a:ext uri="{FF2B5EF4-FFF2-40B4-BE49-F238E27FC236}">
                <a16:creationId xmlns:a16="http://schemas.microsoft.com/office/drawing/2014/main" id="{A42D40BE-1FE7-CDE0-A451-79B305D1D4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93558" y="76200"/>
            <a:ext cx="11598442" cy="1143000"/>
          </a:xfrm>
        </p:spPr>
        <p:txBody>
          <a:bodyPr/>
          <a:lstStyle/>
          <a:p>
            <a:pPr eaLnBrk="1" hangingPunct="1"/>
            <a:r>
              <a:rPr lang="en-US" altLang="en-US" sz="3200" dirty="0">
                <a:latin typeface="Arial" panose="020B0604020202020204" pitchFamily="34" charset="0"/>
              </a:rPr>
              <a:t>Double Click to Modify a Cell</a:t>
            </a:r>
          </a:p>
        </p:txBody>
      </p:sp>
      <p:sp>
        <p:nvSpPr>
          <p:cNvPr id="5126" name="Text Box 7">
            <a:extLst>
              <a:ext uri="{FF2B5EF4-FFF2-40B4-BE49-F238E27FC236}">
                <a16:creationId xmlns:a16="http://schemas.microsoft.com/office/drawing/2014/main" id="{DF09BE05-B1BA-748C-CE8E-FD36F51C74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70713" y="3884613"/>
            <a:ext cx="2208212" cy="919162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1800" u="sng">
                <a:solidFill>
                  <a:srgbClr val="FF3300"/>
                </a:solidFill>
              </a:rPr>
              <a:t>Double click</a:t>
            </a:r>
            <a:r>
              <a:rPr lang="en-US" altLang="en-US" sz="1800">
                <a:solidFill>
                  <a:srgbClr val="FF3300"/>
                </a:solidFill>
              </a:rPr>
              <a:t> to change “hi there” to “hello there”</a:t>
            </a:r>
          </a:p>
        </p:txBody>
      </p:sp>
      <p:sp>
        <p:nvSpPr>
          <p:cNvPr id="5127" name="Line 8">
            <a:extLst>
              <a:ext uri="{FF2B5EF4-FFF2-40B4-BE49-F238E27FC236}">
                <a16:creationId xmlns:a16="http://schemas.microsoft.com/office/drawing/2014/main" id="{E4A8C302-CB95-07AF-C56C-D36C8A2DFFB6}"/>
              </a:ext>
            </a:extLst>
          </p:cNvPr>
          <p:cNvSpPr>
            <a:spLocks noChangeShapeType="1"/>
          </p:cNvSpPr>
          <p:nvPr/>
        </p:nvSpPr>
        <p:spPr bwMode="auto">
          <a:xfrm>
            <a:off x="6681789" y="3271838"/>
            <a:ext cx="536575" cy="601662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B1D1EF99-AD78-F96E-A2BD-07DC32888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CF2C2D2E-8078-433A-8025-9F5B1146E6A5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8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6148" name="Rectangle 2">
            <a:extLst>
              <a:ext uri="{FF2B5EF4-FFF2-40B4-BE49-F238E27FC236}">
                <a16:creationId xmlns:a16="http://schemas.microsoft.com/office/drawing/2014/main" id="{44BBF77A-9DB3-4725-7271-2B4C4EA97A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>
                <a:latin typeface="Arial" panose="020B0604020202020204" pitchFamily="34" charset="0"/>
              </a:rPr>
              <a:t>Column Names (letters) &amp; Row Names (numbers)</a:t>
            </a:r>
          </a:p>
        </p:txBody>
      </p:sp>
      <p:sp>
        <p:nvSpPr>
          <p:cNvPr id="6149" name="Rectangle 3">
            <a:extLst>
              <a:ext uri="{FF2B5EF4-FFF2-40B4-BE49-F238E27FC236}">
                <a16:creationId xmlns:a16="http://schemas.microsoft.com/office/drawing/2014/main" id="{6B7BBD4A-C9C3-4597-4E05-B54331075C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28800" y="1447800"/>
            <a:ext cx="3276600" cy="5257800"/>
          </a:xfrm>
        </p:spPr>
        <p:txBody>
          <a:bodyPr/>
          <a:lstStyle/>
          <a:p>
            <a:pPr eaLnBrk="1" hangingPunct="1"/>
            <a:r>
              <a:rPr lang="en-US" altLang="en-US" sz="2400">
                <a:latin typeface="Arial" panose="020B0604020202020204" pitchFamily="34" charset="0"/>
              </a:rPr>
              <a:t>The </a:t>
            </a:r>
            <a:r>
              <a:rPr lang="en-US" altLang="en-US" sz="2400" b="1" u="sng">
                <a:latin typeface="Arial" panose="020B0604020202020204" pitchFamily="34" charset="0"/>
              </a:rPr>
              <a:t>columns</a:t>
            </a:r>
            <a:r>
              <a:rPr lang="en-US" altLang="en-US" sz="2400">
                <a:latin typeface="Arial" panose="020B0604020202020204" pitchFamily="34" charset="0"/>
              </a:rPr>
              <a:t> of the worksheet are named with letters</a:t>
            </a:r>
          </a:p>
          <a:p>
            <a:pPr eaLnBrk="1" hangingPunct="1"/>
            <a:r>
              <a:rPr lang="en-US" altLang="en-US" sz="2400">
                <a:latin typeface="Arial" panose="020B0604020202020204" pitchFamily="34" charset="0"/>
              </a:rPr>
              <a:t>The </a:t>
            </a:r>
            <a:r>
              <a:rPr lang="en-US" altLang="en-US" sz="2400" b="1" u="sng">
                <a:latin typeface="Arial" panose="020B0604020202020204" pitchFamily="34" charset="0"/>
              </a:rPr>
              <a:t>rows</a:t>
            </a:r>
            <a:r>
              <a:rPr lang="en-US" altLang="en-US" sz="2400">
                <a:latin typeface="Arial" panose="020B0604020202020204" pitchFamily="34" charset="0"/>
              </a:rPr>
              <a:t> are named with numbers</a:t>
            </a:r>
          </a:p>
        </p:txBody>
      </p:sp>
      <p:graphicFrame>
        <p:nvGraphicFramePr>
          <p:cNvPr id="6146" name="Object 4">
            <a:extLst>
              <a:ext uri="{FF2B5EF4-FFF2-40B4-BE49-F238E27FC236}">
                <a16:creationId xmlns:a16="http://schemas.microsoft.com/office/drawing/2014/main" id="{6ED9DB92-521E-0751-AA94-F7AE11541A32}"/>
              </a:ext>
            </a:extLst>
          </p:cNvPr>
          <p:cNvGraphicFramePr>
            <a:graphicFrameLocks noGrp="1" noChangeAspect="1"/>
          </p:cNvGraphicFramePr>
          <p:nvPr>
            <p:ph idx="4294967295"/>
          </p:nvPr>
        </p:nvGraphicFramePr>
        <p:xfrm>
          <a:off x="5486401" y="1524000"/>
          <a:ext cx="4938713" cy="444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3019048" imgH="2715004" progId="Paint.Picture">
                  <p:embed/>
                </p:oleObj>
              </mc:Choice>
              <mc:Fallback>
                <p:oleObj name="Bitmap Image" r:id="rId3" imgW="3019048" imgH="2715004" progId="Paint.Picture">
                  <p:embed/>
                  <p:pic>
                    <p:nvPicPr>
                      <p:cNvPr id="6146" name="Object 4">
                        <a:extLst>
                          <a:ext uri="{FF2B5EF4-FFF2-40B4-BE49-F238E27FC236}">
                            <a16:creationId xmlns:a16="http://schemas.microsoft.com/office/drawing/2014/main" id="{6ED9DB92-521E-0751-AA94-F7AE11541A3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1" y="1524000"/>
                        <a:ext cx="4938713" cy="4440238"/>
                      </a:xfrm>
                      <a:prstGeom prst="rect">
                        <a:avLst/>
                      </a:prstGeom>
                      <a:noFill/>
                      <a:ln w="3175" cap="flat" cmpd="sng" algn="ctr">
                        <a:solidFill>
                          <a:schemeClr val="tx1"/>
                        </a:solidFill>
                        <a:prstDash val="solid"/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0" name="Oval 5">
            <a:extLst>
              <a:ext uri="{FF2B5EF4-FFF2-40B4-BE49-F238E27FC236}">
                <a16:creationId xmlns:a16="http://schemas.microsoft.com/office/drawing/2014/main" id="{A834EAF3-E887-F4C2-8561-CACAA071BA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0" y="1764804"/>
            <a:ext cx="4953000" cy="432792"/>
          </a:xfrm>
          <a:prstGeom prst="ellipse">
            <a:avLst/>
          </a:prstGeom>
          <a:noFill/>
          <a:ln w="31750" algn="ctr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51" name="Line 6">
            <a:extLst>
              <a:ext uri="{FF2B5EF4-FFF2-40B4-BE49-F238E27FC236}">
                <a16:creationId xmlns:a16="http://schemas.microsoft.com/office/drawing/2014/main" id="{81AEACBB-ACD0-349B-D686-99C84D352859}"/>
              </a:ext>
            </a:extLst>
          </p:cNvPr>
          <p:cNvSpPr>
            <a:spLocks noChangeShapeType="1"/>
          </p:cNvSpPr>
          <p:nvPr/>
        </p:nvSpPr>
        <p:spPr bwMode="auto">
          <a:xfrm>
            <a:off x="4965700" y="1968500"/>
            <a:ext cx="762000" cy="0"/>
          </a:xfrm>
          <a:prstGeom prst="line">
            <a:avLst/>
          </a:prstGeom>
          <a:noFill/>
          <a:ln w="317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52" name="Oval 7">
            <a:extLst>
              <a:ext uri="{FF2B5EF4-FFF2-40B4-BE49-F238E27FC236}">
                <a16:creationId xmlns:a16="http://schemas.microsoft.com/office/drawing/2014/main" id="{DB57E0FA-D835-62AF-F051-20F4356C06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3898404"/>
            <a:ext cx="838200" cy="432792"/>
          </a:xfrm>
          <a:prstGeom prst="ellipse">
            <a:avLst/>
          </a:prstGeom>
          <a:noFill/>
          <a:ln w="3175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53" name="Line 8">
            <a:extLst>
              <a:ext uri="{FF2B5EF4-FFF2-40B4-BE49-F238E27FC236}">
                <a16:creationId xmlns:a16="http://schemas.microsoft.com/office/drawing/2014/main" id="{790EF226-C3AE-360F-0A34-7BD015BA59CA}"/>
              </a:ext>
            </a:extLst>
          </p:cNvPr>
          <p:cNvSpPr>
            <a:spLocks noChangeShapeType="1"/>
          </p:cNvSpPr>
          <p:nvPr/>
        </p:nvSpPr>
        <p:spPr bwMode="auto">
          <a:xfrm>
            <a:off x="4062414" y="3662363"/>
            <a:ext cx="1216025" cy="214312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54" name="Oval 9">
            <a:extLst>
              <a:ext uri="{FF2B5EF4-FFF2-40B4-BE49-F238E27FC236}">
                <a16:creationId xmlns:a16="http://schemas.microsoft.com/office/drawing/2014/main" id="{CA0BBF05-9B12-3B52-FBDC-4799AF765F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1613" y="2830017"/>
            <a:ext cx="259766" cy="432792"/>
          </a:xfrm>
          <a:prstGeom prst="ellipse">
            <a:avLst/>
          </a:prstGeom>
          <a:noFill/>
          <a:ln w="31750" algn="ctr">
            <a:solidFill>
              <a:srgbClr val="339966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55" name="Line 10">
            <a:extLst>
              <a:ext uri="{FF2B5EF4-FFF2-40B4-BE49-F238E27FC236}">
                <a16:creationId xmlns:a16="http://schemas.microsoft.com/office/drawing/2014/main" id="{75B9DF0F-F62B-82D7-BED1-2E385A0DB112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077200" y="3505200"/>
            <a:ext cx="1143000" cy="685800"/>
          </a:xfrm>
          <a:prstGeom prst="line">
            <a:avLst/>
          </a:prstGeom>
          <a:noFill/>
          <a:ln w="31750">
            <a:solidFill>
              <a:srgbClr val="339966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56" name="Text Box 11">
            <a:extLst>
              <a:ext uri="{FF2B5EF4-FFF2-40B4-BE49-F238E27FC236}">
                <a16:creationId xmlns:a16="http://schemas.microsoft.com/office/drawing/2014/main" id="{4D1FB40B-7382-B9B1-1C21-2789B43668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4191001"/>
            <a:ext cx="1219200" cy="644525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1800">
                <a:latin typeface="Times New Roman" panose="02020603050405020304" pitchFamily="18" charset="0"/>
              </a:rPr>
              <a:t>Selected Cell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7E054F45-5B67-8C08-C0F4-CFE453B62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791CF495-DB0D-4815-8556-D2ACE7BCC314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9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7172" name="Rectangle 2">
            <a:extLst>
              <a:ext uri="{FF2B5EF4-FFF2-40B4-BE49-F238E27FC236}">
                <a16:creationId xmlns:a16="http://schemas.microsoft.com/office/drawing/2014/main" id="{A392D654-516A-10D7-5AC2-3C01EA789C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>
                <a:latin typeface="Arial" panose="020B0604020202020204" pitchFamily="34" charset="0"/>
              </a:rPr>
              <a:t>Cell Names (ex. B4)</a:t>
            </a:r>
          </a:p>
        </p:txBody>
      </p:sp>
      <p:sp>
        <p:nvSpPr>
          <p:cNvPr id="7173" name="Rectangle 3">
            <a:extLst>
              <a:ext uri="{FF2B5EF4-FFF2-40B4-BE49-F238E27FC236}">
                <a16:creationId xmlns:a16="http://schemas.microsoft.com/office/drawing/2014/main" id="{0B8D78D7-171F-8830-91C7-498DC1E1C5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13321" y="1521143"/>
            <a:ext cx="5782679" cy="4971097"/>
          </a:xfrm>
        </p:spPr>
        <p:txBody>
          <a:bodyPr>
            <a:normAutofit fontScale="92500"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</a:rPr>
              <a:t>The name of a cell is a combination of the </a:t>
            </a:r>
            <a:r>
              <a:rPr lang="en-US" altLang="en-US" sz="2400" b="1" u="sng" dirty="0">
                <a:latin typeface="Arial" panose="020B0604020202020204" pitchFamily="34" charset="0"/>
              </a:rPr>
              <a:t>Letter Of The Column</a:t>
            </a:r>
            <a:r>
              <a:rPr lang="en-US" altLang="en-US" sz="2400" dirty="0">
                <a:latin typeface="Arial" panose="020B0604020202020204" pitchFamily="34" charset="0"/>
              </a:rPr>
              <a:t> that the cell is in followed by the </a:t>
            </a:r>
            <a:r>
              <a:rPr lang="en-US" altLang="en-US" sz="2400" b="1" u="sng" dirty="0">
                <a:latin typeface="Arial" panose="020B0604020202020204" pitchFamily="34" charset="0"/>
              </a:rPr>
              <a:t>Number Of The Row</a:t>
            </a:r>
            <a:r>
              <a:rPr lang="en-US" altLang="en-US" sz="2400" dirty="0">
                <a:latin typeface="Arial" panose="020B0604020202020204" pitchFamily="34" charset="0"/>
              </a:rPr>
              <a:t> that the cell is in.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</a:rPr>
              <a:t>Example: the selected cell in the picture is named </a:t>
            </a:r>
            <a:r>
              <a:rPr lang="en-US" altLang="en-US" sz="2400" b="1" u="sng" dirty="0">
                <a:latin typeface="Arial" panose="020B0604020202020204" pitchFamily="34" charset="0"/>
              </a:rPr>
              <a:t>B4</a:t>
            </a:r>
            <a:r>
              <a:rPr lang="en-US" altLang="en-US" sz="2400" i="1" dirty="0">
                <a:latin typeface="Arial" panose="020B0604020202020204" pitchFamily="34" charset="0"/>
              </a:rPr>
              <a:t>  (NOT 4B)</a:t>
            </a:r>
            <a:r>
              <a:rPr lang="en-US" altLang="en-US" sz="2400" dirty="0">
                <a:latin typeface="Arial" panose="020B0604020202020204" pitchFamily="34" charset="0"/>
              </a:rPr>
              <a:t>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</a:rPr>
              <a:t>Excel automatically shows the </a:t>
            </a:r>
            <a:r>
              <a:rPr lang="en-US" altLang="en-US" sz="2400" dirty="0" err="1">
                <a:latin typeface="Arial" panose="020B0604020202020204" pitchFamily="34" charset="0"/>
              </a:rPr>
              <a:t>the</a:t>
            </a:r>
            <a:r>
              <a:rPr lang="en-US" altLang="en-US" sz="2400" dirty="0">
                <a:latin typeface="Arial" panose="020B0604020202020204" pitchFamily="34" charset="0"/>
              </a:rPr>
              <a:t> name of the </a:t>
            </a:r>
            <a:r>
              <a:rPr lang="en-US" altLang="en-US" sz="2400" b="1" u="sng" dirty="0">
                <a:latin typeface="Arial" panose="020B0604020202020204" pitchFamily="34" charset="0"/>
              </a:rPr>
              <a:t>currently selected cell </a:t>
            </a:r>
            <a:r>
              <a:rPr lang="en-US" altLang="en-US" sz="2400" dirty="0">
                <a:latin typeface="Arial" panose="020B0604020202020204" pitchFamily="34" charset="0"/>
              </a:rPr>
              <a:t>in the  “</a:t>
            </a:r>
            <a:r>
              <a:rPr lang="en-US" altLang="en-US" sz="2400" b="1" u="sng" dirty="0">
                <a:latin typeface="Arial" panose="020B0604020202020204" pitchFamily="34" charset="0"/>
              </a:rPr>
              <a:t>name box</a:t>
            </a:r>
            <a:r>
              <a:rPr lang="en-US" altLang="en-US" sz="2400" dirty="0">
                <a:latin typeface="Arial" panose="020B0604020202020204" pitchFamily="34" charset="0"/>
              </a:rPr>
              <a:t>” (located above the worksheet).</a:t>
            </a:r>
          </a:p>
        </p:txBody>
      </p:sp>
      <p:graphicFrame>
        <p:nvGraphicFramePr>
          <p:cNvPr id="7170" name="Object 4">
            <a:extLst>
              <a:ext uri="{FF2B5EF4-FFF2-40B4-BE49-F238E27FC236}">
                <a16:creationId xmlns:a16="http://schemas.microsoft.com/office/drawing/2014/main" id="{5AE9CFE9-B506-A710-5717-FBCFE973892A}"/>
              </a:ext>
            </a:extLst>
          </p:cNvPr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680317212"/>
              </p:ext>
            </p:extLst>
          </p:nvPr>
        </p:nvGraphicFramePr>
        <p:xfrm>
          <a:off x="6432885" y="1825943"/>
          <a:ext cx="4938713" cy="444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3019048" imgH="2715004" progId="Paint.Picture">
                  <p:embed/>
                </p:oleObj>
              </mc:Choice>
              <mc:Fallback>
                <p:oleObj name="Bitmap Image" r:id="rId3" imgW="3019048" imgH="2715004" progId="Paint.Picture">
                  <p:embed/>
                  <p:pic>
                    <p:nvPicPr>
                      <p:cNvPr id="7170" name="Object 4">
                        <a:extLst>
                          <a:ext uri="{FF2B5EF4-FFF2-40B4-BE49-F238E27FC236}">
                            <a16:creationId xmlns:a16="http://schemas.microsoft.com/office/drawing/2014/main" id="{5AE9CFE9-B506-A710-5717-FBCFE973892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32885" y="1825943"/>
                        <a:ext cx="4938713" cy="4440238"/>
                      </a:xfrm>
                      <a:prstGeom prst="rect">
                        <a:avLst/>
                      </a:prstGeom>
                      <a:noFill/>
                      <a:ln w="3175" cap="flat" cmpd="sng" algn="ctr">
                        <a:solidFill>
                          <a:schemeClr val="tx1"/>
                        </a:solidFill>
                        <a:prstDash val="solid"/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4" name="Oval 9">
            <a:extLst>
              <a:ext uri="{FF2B5EF4-FFF2-40B4-BE49-F238E27FC236}">
                <a16:creationId xmlns:a16="http://schemas.microsoft.com/office/drawing/2014/main" id="{84E9C67B-F9F7-5B42-6486-B9E71F6C00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6684" y="1685747"/>
            <a:ext cx="259766" cy="432792"/>
          </a:xfrm>
          <a:prstGeom prst="ellipse">
            <a:avLst/>
          </a:prstGeom>
          <a:noFill/>
          <a:ln w="31750" algn="ctr">
            <a:solidFill>
              <a:srgbClr val="3399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7175" name="Line 10">
            <a:extLst>
              <a:ext uri="{FF2B5EF4-FFF2-40B4-BE49-F238E27FC236}">
                <a16:creationId xmlns:a16="http://schemas.microsoft.com/office/drawing/2014/main" id="{A1A212F4-C226-7B51-04A5-64234B9F2FB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652084" y="1292543"/>
            <a:ext cx="1295400" cy="533400"/>
          </a:xfrm>
          <a:prstGeom prst="line">
            <a:avLst/>
          </a:prstGeom>
          <a:noFill/>
          <a:ln w="31750">
            <a:solidFill>
              <a:srgbClr val="3399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square">
            <a:spAutoFit/>
          </a:bodyPr>
          <a:lstStyle/>
          <a:p>
            <a:endParaRPr lang="en-US"/>
          </a:p>
        </p:txBody>
      </p:sp>
      <p:sp>
        <p:nvSpPr>
          <p:cNvPr id="7176" name="Oval 11">
            <a:extLst>
              <a:ext uri="{FF2B5EF4-FFF2-40B4-BE49-F238E27FC236}">
                <a16:creationId xmlns:a16="http://schemas.microsoft.com/office/drawing/2014/main" id="{571A2511-D6B2-BFFE-99B7-91DF28F071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5884" y="3133547"/>
            <a:ext cx="259766" cy="432792"/>
          </a:xfrm>
          <a:prstGeom prst="ellipse">
            <a:avLst/>
          </a:prstGeom>
          <a:noFill/>
          <a:ln w="31750" algn="ctr">
            <a:solidFill>
              <a:srgbClr val="339966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7177" name="Line 12">
            <a:extLst>
              <a:ext uri="{FF2B5EF4-FFF2-40B4-BE49-F238E27FC236}">
                <a16:creationId xmlns:a16="http://schemas.microsoft.com/office/drawing/2014/main" id="{BCF92A99-F22E-3DAA-21C8-696F3932529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947484" y="1521143"/>
            <a:ext cx="1752600" cy="1524000"/>
          </a:xfrm>
          <a:prstGeom prst="line">
            <a:avLst/>
          </a:prstGeom>
          <a:noFill/>
          <a:ln w="31750">
            <a:solidFill>
              <a:srgbClr val="339966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178" name="Text Box 14">
            <a:extLst>
              <a:ext uri="{FF2B5EF4-FFF2-40B4-BE49-F238E27FC236}">
                <a16:creationId xmlns:a16="http://schemas.microsoft.com/office/drawing/2014/main" id="{61702F1E-2980-9DAB-6B2D-CA6E92EB20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47484" y="835344"/>
            <a:ext cx="990600" cy="707886"/>
          </a:xfrm>
          <a:prstGeom prst="rect">
            <a:avLst/>
          </a:prstGeom>
          <a:noFill/>
          <a:ln w="3175" algn="ctr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000" dirty="0">
                <a:solidFill>
                  <a:schemeClr val="bg1"/>
                </a:solidFill>
              </a:rPr>
              <a:t>Name Box</a:t>
            </a:r>
          </a:p>
        </p:txBody>
      </p:sp>
      <p:sp>
        <p:nvSpPr>
          <p:cNvPr id="7179" name="Text Box 15">
            <a:extLst>
              <a:ext uri="{FF2B5EF4-FFF2-40B4-BE49-F238E27FC236}">
                <a16:creationId xmlns:a16="http://schemas.microsoft.com/office/drawing/2014/main" id="{486876EC-7CC3-49D1-F1A2-D03E469AB5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19084" y="911544"/>
            <a:ext cx="1295400" cy="707886"/>
          </a:xfrm>
          <a:prstGeom prst="rect">
            <a:avLst/>
          </a:prstGeom>
          <a:noFill/>
          <a:ln w="3175" algn="ctr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000" dirty="0">
                <a:solidFill>
                  <a:schemeClr val="bg1"/>
                </a:solidFill>
              </a:rPr>
              <a:t>Selected Cell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Excel Window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6292A7-5071-395B-F94A-FA35C9DF01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1800" b="1" i="0" dirty="0">
                <a:effectLst/>
                <a:latin typeface="Open Sans" panose="020B0606030504020204" pitchFamily="34" charset="0"/>
              </a:rPr>
              <a:t>Text is any combination of letters, numbers, symbols, and spaces not used in calculations.</a:t>
            </a:r>
            <a:endParaRPr lang="en-US" b="1" dirty="0"/>
          </a:p>
        </p:txBody>
      </p:sp>
      <p:pic>
        <p:nvPicPr>
          <p:cNvPr id="1026" name="Picture 2" descr="Graphical user interface, application, table, Excel&#10;&#10;Description automatically generated">
            <a:extLst>
              <a:ext uri="{FF2B5EF4-FFF2-40B4-BE49-F238E27FC236}">
                <a16:creationId xmlns:a16="http://schemas.microsoft.com/office/drawing/2014/main" id="{750EEE9E-89E9-273C-7800-1CC8C30584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89232" y="2411797"/>
            <a:ext cx="6698056" cy="4225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33332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Rename A Worksheet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4C4F6B-81B3-5AD1-2463-8E5190C9C8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6884" y="1949450"/>
            <a:ext cx="8390021" cy="4195763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sz="1800" b="1" i="0" u="sng" dirty="0">
                <a:effectLst/>
                <a:latin typeface="Open Sans" panose="020B0606030504020204" pitchFamily="34" charset="0"/>
              </a:rPr>
              <a:t>Double-click a sheet tab</a:t>
            </a:r>
            <a:r>
              <a:rPr lang="en-US" sz="1800" b="0" i="0" dirty="0">
                <a:effectLst/>
                <a:latin typeface="Open Sans" panose="020B0606030504020204" pitchFamily="34" charset="0"/>
              </a:rPr>
              <a:t>, type the new name, and then press OK. </a:t>
            </a:r>
          </a:p>
          <a:p>
            <a:pPr>
              <a:lnSpc>
                <a:spcPct val="200000"/>
              </a:lnSpc>
            </a:pPr>
            <a:r>
              <a:rPr lang="en-US" sz="1800" b="0" i="0" dirty="0">
                <a:effectLst/>
                <a:latin typeface="Open Sans" panose="020B0606030504020204" pitchFamily="34" charset="0"/>
              </a:rPr>
              <a:t>OR </a:t>
            </a:r>
          </a:p>
          <a:p>
            <a:pPr>
              <a:lnSpc>
                <a:spcPct val="200000"/>
              </a:lnSpc>
            </a:pPr>
            <a:r>
              <a:rPr lang="en-US" sz="1800" b="1" i="0" u="sng" dirty="0">
                <a:effectLst/>
                <a:latin typeface="Open Sans" panose="020B0606030504020204" pitchFamily="34" charset="0"/>
              </a:rPr>
              <a:t>Right-click the sheet tab</a:t>
            </a:r>
            <a:r>
              <a:rPr lang="en-US" sz="1800" b="0" i="0" dirty="0">
                <a:effectLst/>
                <a:latin typeface="Open Sans" panose="020B0606030504020204" pitchFamily="34" charset="0"/>
              </a:rPr>
              <a:t>, select Rename from the shortcut menu, type the new sheet name, and then press OK. </a:t>
            </a:r>
            <a:br>
              <a:rPr lang="en-US" sz="1800" b="0" i="0" dirty="0">
                <a:effectLst/>
                <a:latin typeface="Open Sans" panose="020B0606030504020204" pitchFamily="34" charset="0"/>
              </a:rPr>
            </a:br>
            <a:endParaRPr lang="en-US" sz="1800" b="0" i="0" dirty="0">
              <a:effectLst/>
              <a:latin typeface="Open Sans" panose="020B0606030504020204" pitchFamily="34" charset="0"/>
            </a:endParaRPr>
          </a:p>
          <a:p>
            <a:pPr>
              <a:lnSpc>
                <a:spcPct val="200000"/>
              </a:lnSpc>
            </a:pPr>
            <a:endParaRPr lang="en-US" sz="1800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984A425-4080-1EB2-8703-0FC88017D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9859" y="1028541"/>
            <a:ext cx="2047875" cy="2259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0BFCA218-21F8-CE8E-E139-F557123541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9574" y="4354629"/>
            <a:ext cx="3701688" cy="1790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73411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Excel Window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4C4344E7-CB90-1CAD-95A1-556B708D6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365760"/>
            <a:ext cx="2762250" cy="1371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1654E045-3B5C-0E27-5BA6-64CBBCA94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7277" y="1792981"/>
            <a:ext cx="2477628" cy="2729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518A7703-BDB8-A5E3-A752-5C25BE379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331" y="4801292"/>
            <a:ext cx="1863892" cy="2056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03C3482-EEB7-D8C3-8E56-2CD0B6C21312}"/>
              </a:ext>
            </a:extLst>
          </p:cNvPr>
          <p:cNvSpPr txBox="1"/>
          <p:nvPr/>
        </p:nvSpPr>
        <p:spPr>
          <a:xfrm>
            <a:off x="285750" y="2037273"/>
            <a:ext cx="8467976" cy="33374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To </a:t>
            </a:r>
            <a:r>
              <a:rPr lang="en-US" b="1" i="0" u="sng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insert a new worksheet</a:t>
            </a: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, do </a:t>
            </a:r>
            <a:r>
              <a:rPr lang="en-US" b="1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one</a:t>
            </a: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 of the following:</a:t>
            </a: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 Click </a:t>
            </a:r>
            <a:r>
              <a:rPr lang="en-US" b="1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New sheet </a:t>
            </a: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to the right of the last </a:t>
            </a:r>
            <a:r>
              <a:rPr lang="en-US" b="1" i="0" u="sng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worksheet tab</a:t>
            </a: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. </a:t>
            </a: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Click the </a:t>
            </a:r>
            <a:r>
              <a:rPr lang="en-US" b="1" i="0" u="sng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Insert</a:t>
            </a: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 arrow—either to the right or below Insert—in the Cells group on the </a:t>
            </a:r>
            <a:r>
              <a:rPr lang="en-US" b="1" i="0" u="sng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HOME</a:t>
            </a: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 tab and select </a:t>
            </a:r>
            <a:r>
              <a:rPr lang="en-US" b="1" i="0" u="sng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Insert Shee</a:t>
            </a: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</a:t>
            </a:r>
            <a:r>
              <a:rPr lang="en-US" b="1" i="0" u="sng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. </a:t>
            </a: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1" i="0" u="sng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Right-click </a:t>
            </a: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any sheet tab, select Insert from the shortcut menu, click Worksheet in the Insert dialog box, </a:t>
            </a:r>
          </a:p>
        </p:txBody>
      </p:sp>
    </p:spTree>
    <p:extLst>
      <p:ext uri="{BB962C8B-B14F-4D97-AF65-F5344CB8AC3E}">
        <p14:creationId xmlns:p14="http://schemas.microsoft.com/office/powerpoint/2010/main" val="32704318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 Delete a Worksheet 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3C3482-EEB7-D8C3-8E56-2CD0B6C21312}"/>
              </a:ext>
            </a:extLst>
          </p:cNvPr>
          <p:cNvSpPr txBox="1"/>
          <p:nvPr/>
        </p:nvSpPr>
        <p:spPr>
          <a:xfrm>
            <a:off x="285750" y="2037273"/>
            <a:ext cx="8467976" cy="2783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To </a:t>
            </a:r>
            <a:r>
              <a:rPr lang="en-US" b="1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delete a worksheet in a workbook</a:t>
            </a: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, do one of the following: </a:t>
            </a:r>
            <a:endParaRPr lang="ar-EG" b="0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Click the Delete arrow—either to the right or below Delete—in the Cells group on the HOME tab and select Delete Sheet. </a:t>
            </a:r>
            <a:endParaRPr lang="ar-EG" b="0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Right-click any sheet tab and select Delete from the shortcut menu 13</a:t>
            </a:r>
            <a:b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</a:br>
            <a:endParaRPr lang="en-US" b="0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0DDC5A82-D682-F372-1054-5E9FB01E8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1253" y="589850"/>
            <a:ext cx="2714800" cy="2548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2C9932A7-33FC-F04F-E2F4-0E13346502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451" y="3610019"/>
            <a:ext cx="2714800" cy="3074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41939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424" y="330199"/>
            <a:ext cx="10515600" cy="1325563"/>
          </a:xfrm>
        </p:spPr>
        <p:txBody>
          <a:bodyPr/>
          <a:lstStyle/>
          <a:p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Hide and Unhide a Worksheet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3C3482-EEB7-D8C3-8E56-2CD0B6C21312}"/>
              </a:ext>
            </a:extLst>
          </p:cNvPr>
          <p:cNvSpPr txBox="1"/>
          <p:nvPr/>
        </p:nvSpPr>
        <p:spPr>
          <a:xfrm>
            <a:off x="285750" y="2037273"/>
            <a:ext cx="8467976" cy="2783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b="1" i="0" u="sng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To hide a worksheet in a workbook, do the following: </a:t>
            </a:r>
            <a:endParaRPr lang="ar-EG" b="1" i="0" u="sng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marL="742950" lvl="1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Right-Click the sheet tab and select hide from the shortcut menu. </a:t>
            </a:r>
            <a:endParaRPr lang="ar-EG" b="0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b="1" i="0" u="sng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To unhide a worksheet in a workbook, do the following: </a:t>
            </a:r>
            <a:endParaRPr lang="ar-EG" b="1" i="0" u="sng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1.Right-click any sheet tab and select unhide from the shortcut menu </a:t>
            </a:r>
            <a:endParaRPr lang="ar-EG" b="0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2.Then select the sheet you need to unhide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A045A4BC-BCC0-7662-15F0-94AB973E21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5083" y="1178709"/>
            <a:ext cx="2934290" cy="2217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AC59D12D-A335-3D11-DFF2-5F3A9F06C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8799" y="3814146"/>
            <a:ext cx="2339217" cy="2217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3502528F-013C-5BE1-1EC2-3ADB1B180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4219" y="4922656"/>
            <a:ext cx="2712529" cy="193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09861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5" name="Rectangle 6154">
            <a:extLst>
              <a:ext uri="{FF2B5EF4-FFF2-40B4-BE49-F238E27FC236}">
                <a16:creationId xmlns:a16="http://schemas.microsoft.com/office/drawing/2014/main" id="{4AB8125F-0FD8-48CD-9F43-73E5494EA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6157" name="Rectangle 6156">
            <a:extLst>
              <a:ext uri="{FF2B5EF4-FFF2-40B4-BE49-F238E27FC236}">
                <a16:creationId xmlns:a16="http://schemas.microsoft.com/office/drawing/2014/main" id="{EBDFFBC1-15BD-428E-B8AF-ECF5D1B76D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6159" name="Rectangle 6158">
            <a:extLst>
              <a:ext uri="{FF2B5EF4-FFF2-40B4-BE49-F238E27FC236}">
                <a16:creationId xmlns:a16="http://schemas.microsoft.com/office/drawing/2014/main" id="{EBFB3075-0323-4EB0-B1A5-776A0E709C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058" y="0"/>
            <a:ext cx="12191999" cy="6858000"/>
          </a:xfrm>
          <a:prstGeom prst="rect">
            <a:avLst/>
          </a:prstGeom>
          <a:blipFill dpi="0" rotWithShape="1">
            <a:blip r:embed="rId2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725" y="316832"/>
            <a:ext cx="8001000" cy="136758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 Inserting Rows and Columns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3C3482-EEB7-D8C3-8E56-2CD0B6C21312}"/>
              </a:ext>
            </a:extLst>
          </p:cNvPr>
          <p:cNvSpPr txBox="1"/>
          <p:nvPr/>
        </p:nvSpPr>
        <p:spPr>
          <a:xfrm>
            <a:off x="267725" y="1374275"/>
            <a:ext cx="7801454" cy="49319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algn="just">
              <a:lnSpc>
                <a:spcPct val="200000"/>
              </a:lnSpc>
            </a:pPr>
            <a:r>
              <a:rPr lang="en-US" b="1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To insert a new column or row, do one of the following: </a:t>
            </a:r>
            <a:endParaRPr lang="ar-EG" b="1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Click in the column or row for which you want to insert a new column to the left or a new row above, respectively. Click the Insert arrow in the Cells group on the HOME tab and select Insert Sheet Columns or Insert Sheet Rows. </a:t>
            </a:r>
            <a:endParaRPr lang="ar-EG" dirty="0">
              <a:solidFill>
                <a:schemeClr val="bg1"/>
              </a:solidFill>
              <a:latin typeface="Open Sans" panose="020B0606030504020204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Right-click the column (letter) or row (number) heading for which you want to insert a new column to the left or a new row above, respectively, and select Insert from the shortcut menu. </a:t>
            </a:r>
            <a:b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</a:br>
            <a:endParaRPr lang="en-US" b="0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</p:txBody>
      </p:sp>
      <p:pic>
        <p:nvPicPr>
          <p:cNvPr id="6150" name="Picture 6">
            <a:extLst>
              <a:ext uri="{FF2B5EF4-FFF2-40B4-BE49-F238E27FC236}">
                <a16:creationId xmlns:a16="http://schemas.microsoft.com/office/drawing/2014/main" id="{4F653445-04B3-410C-A2FF-DCBEC3BEC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09576" y="3671466"/>
            <a:ext cx="2273802" cy="263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>
            <a:extLst>
              <a:ext uri="{FF2B5EF4-FFF2-40B4-BE49-F238E27FC236}">
                <a16:creationId xmlns:a16="http://schemas.microsoft.com/office/drawing/2014/main" id="{E047027A-253E-9D8F-FF20-3956531B58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09576" y="512306"/>
            <a:ext cx="2387263" cy="263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2456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Deleting Rows and Columns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3C3482-EEB7-D8C3-8E56-2CD0B6C21312}"/>
              </a:ext>
            </a:extLst>
          </p:cNvPr>
          <p:cNvSpPr txBox="1"/>
          <p:nvPr/>
        </p:nvSpPr>
        <p:spPr>
          <a:xfrm>
            <a:off x="285750" y="2037273"/>
            <a:ext cx="8152397" cy="2783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b="1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To delete a column or row, do one of the following</a:t>
            </a: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: </a:t>
            </a:r>
            <a:endParaRPr lang="ar-EG" b="0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Click the column or row heading for the column or row you want to delete, then click Delete in the Cells group on the HOME tab. </a:t>
            </a:r>
            <a:endParaRPr lang="ar-EG" b="0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Right-click the column letter or row number for the column or row you want to delete and select Delete from the shortcut menu.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A5DE07A7-51F0-708F-1CD4-8D9CE131A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726" y="355283"/>
            <a:ext cx="3108325" cy="2916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>
            <a:extLst>
              <a:ext uri="{FF2B5EF4-FFF2-40B4-BE49-F238E27FC236}">
                <a16:creationId xmlns:a16="http://schemas.microsoft.com/office/drawing/2014/main" id="{E3D0F9C3-2955-2701-27F4-7EA4D9DED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7110" y="3591430"/>
            <a:ext cx="2704941" cy="313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24555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Insert or delete rows and columns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1691323"/>
            <a:ext cx="11353800" cy="4348163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en-US" sz="3400" b="1" dirty="0"/>
              <a:t>insert or delete a column:</a:t>
            </a:r>
          </a:p>
          <a:p>
            <a:pPr algn="just">
              <a:lnSpc>
                <a:spcPct val="160000"/>
              </a:lnSpc>
            </a:pPr>
            <a:r>
              <a:rPr lang="en-US" dirty="0"/>
              <a:t>Select any cell within the column, then go to </a:t>
            </a:r>
            <a:r>
              <a:rPr lang="en-US" b="1" dirty="0"/>
              <a:t>Home</a:t>
            </a:r>
            <a:r>
              <a:rPr lang="en-US" dirty="0"/>
              <a:t> &gt; </a:t>
            </a:r>
            <a:r>
              <a:rPr lang="en-US" b="1" dirty="0"/>
              <a:t>Insert</a:t>
            </a:r>
            <a:r>
              <a:rPr lang="en-US" dirty="0"/>
              <a:t> &gt; </a:t>
            </a:r>
            <a:r>
              <a:rPr lang="en-US" b="1" dirty="0"/>
              <a:t>Insert Sheet Columns </a:t>
            </a:r>
            <a:r>
              <a:rPr lang="en-US" dirty="0"/>
              <a:t>or </a:t>
            </a:r>
            <a:r>
              <a:rPr lang="en-US" b="1" dirty="0"/>
              <a:t>Delete Sheet Columns</a:t>
            </a:r>
            <a:r>
              <a:rPr lang="en-US" dirty="0"/>
              <a:t>.</a:t>
            </a:r>
          </a:p>
          <a:p>
            <a:pPr algn="just">
              <a:lnSpc>
                <a:spcPct val="160000"/>
              </a:lnSpc>
            </a:pPr>
            <a:r>
              <a:rPr lang="en-US" dirty="0"/>
              <a:t>Alternatively, right-click the top of the column, and then select </a:t>
            </a:r>
            <a:r>
              <a:rPr lang="en-US" b="1" dirty="0"/>
              <a:t>Insert</a:t>
            </a:r>
            <a:r>
              <a:rPr lang="en-US" dirty="0"/>
              <a:t> or </a:t>
            </a:r>
            <a:r>
              <a:rPr lang="en-US" b="1" dirty="0"/>
              <a:t>Delete</a:t>
            </a:r>
            <a:r>
              <a:rPr lang="en-US" dirty="0"/>
              <a:t>. 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3400" b="1" dirty="0"/>
              <a:t>Insert or delete a row</a:t>
            </a:r>
          </a:p>
          <a:p>
            <a:pPr algn="just">
              <a:lnSpc>
                <a:spcPct val="160000"/>
              </a:lnSpc>
            </a:pPr>
            <a:r>
              <a:rPr lang="en-US" dirty="0"/>
              <a:t>Select any cell within the row, then go to </a:t>
            </a:r>
            <a:r>
              <a:rPr lang="en-US" b="1" dirty="0"/>
              <a:t>Home</a:t>
            </a:r>
            <a:r>
              <a:rPr lang="en-US" dirty="0"/>
              <a:t> &gt; </a:t>
            </a:r>
            <a:r>
              <a:rPr lang="en-US" b="1" dirty="0"/>
              <a:t>Insert</a:t>
            </a:r>
            <a:r>
              <a:rPr lang="en-US" dirty="0"/>
              <a:t> &gt; </a:t>
            </a:r>
            <a:r>
              <a:rPr lang="en-US" b="1" dirty="0"/>
              <a:t>Insert Sheet Rows </a:t>
            </a:r>
            <a:r>
              <a:rPr lang="en-US" dirty="0"/>
              <a:t>or </a:t>
            </a:r>
            <a:r>
              <a:rPr lang="en-US" b="1" dirty="0"/>
              <a:t>Delete Sheet Rows</a:t>
            </a:r>
            <a:r>
              <a:rPr lang="en-US" dirty="0"/>
              <a:t>.</a:t>
            </a:r>
          </a:p>
          <a:p>
            <a:pPr algn="just">
              <a:lnSpc>
                <a:spcPct val="160000"/>
              </a:lnSpc>
            </a:pPr>
            <a:r>
              <a:rPr lang="en-US" dirty="0"/>
              <a:t>Alternatively, right-click the row number, and then select </a:t>
            </a:r>
            <a:r>
              <a:rPr lang="en-US" b="1" dirty="0"/>
              <a:t>Insert</a:t>
            </a:r>
            <a:r>
              <a:rPr lang="en-US" dirty="0"/>
              <a:t> or </a:t>
            </a:r>
            <a:r>
              <a:rPr lang="en-US" b="1" dirty="0"/>
              <a:t>Delete</a:t>
            </a:r>
            <a:r>
              <a:rPr lang="en-US" dirty="0"/>
              <a:t>.</a:t>
            </a:r>
          </a:p>
          <a:p>
            <a:pPr algn="just">
              <a:lnSpc>
                <a:spcPct val="16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10514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Adjusting Column Width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3C3482-EEB7-D8C3-8E56-2CD0B6C21312}"/>
              </a:ext>
            </a:extLst>
          </p:cNvPr>
          <p:cNvSpPr txBox="1"/>
          <p:nvPr/>
        </p:nvSpPr>
        <p:spPr>
          <a:xfrm>
            <a:off x="285750" y="2037273"/>
            <a:ext cx="8152397" cy="38914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b="1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To widen a column to accommodate the longest label or value in a column, do one of the following:</a:t>
            </a:r>
            <a:endParaRPr lang="ar-EG" b="1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 Position the pointer on the vertical border between the current column heading and the next column heading. When the pointer displays as a two-headed arrow, double click the border.</a:t>
            </a:r>
            <a:endParaRPr lang="ar-EG" b="0" i="0" dirty="0">
              <a:solidFill>
                <a:schemeClr val="bg1"/>
              </a:solidFill>
              <a:effectLst/>
              <a:latin typeface="Open Sans" panose="020B0606030504020204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Drag the vertical border to the left to decrease the column width or to the right to increase the column width.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0A43BF98-8238-D3A3-7010-4C4CCB6AE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8568" y="2231210"/>
            <a:ext cx="3468103" cy="2589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11963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50" y="478055"/>
            <a:ext cx="10515600" cy="1325563"/>
          </a:xfrm>
        </p:spPr>
        <p:txBody>
          <a:bodyPr/>
          <a:lstStyle/>
          <a:p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Formatting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3C3482-EEB7-D8C3-8E56-2CD0B6C21312}"/>
              </a:ext>
            </a:extLst>
          </p:cNvPr>
          <p:cNvSpPr txBox="1"/>
          <p:nvPr/>
        </p:nvSpPr>
        <p:spPr>
          <a:xfrm>
            <a:off x="285750" y="2037273"/>
            <a:ext cx="3195387" cy="2783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The following figure shows different formatting options such as wrap text, merge, applying alignment options, borders and fill color.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853FF5-5E83-54DC-4E8A-54D2950212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7811" y="1028541"/>
            <a:ext cx="8168439" cy="555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9996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8629D-F14F-BAEE-7446-276A73D5B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effectLst/>
                <a:latin typeface="Open Sans" panose="020B0606030504020204" pitchFamily="34" charset="0"/>
              </a:rPr>
              <a:t>Function Basics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6292A7-5071-395B-F94A-FA35C9DF01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b="0" i="0" dirty="0">
                <a:effectLst/>
                <a:latin typeface="Open Sans" panose="020B0606030504020204" pitchFamily="34" charset="0"/>
              </a:rPr>
              <a:t> An Excel function is a predefined formula that performs a calculation. </a:t>
            </a:r>
            <a:endParaRPr lang="ar-EG" b="0" i="0" dirty="0">
              <a:effectLst/>
              <a:latin typeface="Open Sans" panose="020B0606030504020204" pitchFamily="34" charset="0"/>
            </a:endParaRPr>
          </a:p>
          <a:p>
            <a:pPr algn="just"/>
            <a:r>
              <a:rPr lang="en-US" b="0" i="0" dirty="0">
                <a:effectLst/>
                <a:latin typeface="Open Sans" panose="020B0606030504020204" pitchFamily="34" charset="0"/>
              </a:rPr>
              <a:t>A function begins with the equal sign (=) followed by the function name and arguments in parentheses. </a:t>
            </a:r>
            <a:endParaRPr lang="ar-EG" b="0" i="0" dirty="0">
              <a:effectLst/>
              <a:latin typeface="Open Sans" panose="020B0606030504020204" pitchFamily="34" charset="0"/>
            </a:endParaRPr>
          </a:p>
          <a:p>
            <a:pPr algn="just"/>
            <a:r>
              <a:rPr lang="en-US" b="0" i="0" dirty="0">
                <a:effectLst/>
                <a:latin typeface="Open Sans" panose="020B0606030504020204" pitchFamily="34" charset="0"/>
              </a:rPr>
              <a:t>Example:=SUM(A1:A3)</a:t>
            </a:r>
            <a:br>
              <a:rPr lang="en-US" b="0" i="0" dirty="0">
                <a:effectLst/>
                <a:latin typeface="Open Sans" panose="020B0606030504020204" pitchFamily="34" charset="0"/>
              </a:rPr>
            </a:br>
            <a:endParaRPr lang="en-US" b="0" i="0" dirty="0">
              <a:effectLst/>
              <a:latin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1738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6DC2A46-EE77-8BE6-5D49-4A70D3849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518BB3B2-9657-4C0B-A614-EF261D99D3E7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21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64515" name="Rectangle 2">
            <a:extLst>
              <a:ext uri="{FF2B5EF4-FFF2-40B4-BE49-F238E27FC236}">
                <a16:creationId xmlns:a16="http://schemas.microsoft.com/office/drawing/2014/main" id="{DA418C71-1C19-8BB0-F496-CE19AE843B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b="0" dirty="0">
                <a:latin typeface="Open Sans" panose="020B0606030504020204" pitchFamily="34" charset="0"/>
              </a:rPr>
              <a:t>Formulas - correct</a:t>
            </a:r>
          </a:p>
        </p:txBody>
      </p:sp>
      <p:pic>
        <p:nvPicPr>
          <p:cNvPr id="64516" name="Picture 4">
            <a:extLst>
              <a:ext uri="{FF2B5EF4-FFF2-40B4-BE49-F238E27FC236}">
                <a16:creationId xmlns:a16="http://schemas.microsoft.com/office/drawing/2014/main" id="{74B8878B-1DBC-0E2A-F49B-47D2FCA2AF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814638"/>
            <a:ext cx="4495800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7" name="Picture 5">
            <a:extLst>
              <a:ext uri="{FF2B5EF4-FFF2-40B4-BE49-F238E27FC236}">
                <a16:creationId xmlns:a16="http://schemas.microsoft.com/office/drawing/2014/main" id="{52F0DADC-ABE1-06BC-1B3C-F84CCDE0E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814639"/>
            <a:ext cx="4572000" cy="4030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8" name="Text Box 6">
            <a:extLst>
              <a:ext uri="{FF2B5EF4-FFF2-40B4-BE49-F238E27FC236}">
                <a16:creationId xmlns:a16="http://schemas.microsoft.com/office/drawing/2014/main" id="{00644FED-BE8E-FCCE-2ACF-09FBD0C87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1905000"/>
            <a:ext cx="3505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400" b="0" dirty="0">
                <a:solidFill>
                  <a:schemeClr val="bg1"/>
                </a:solidFill>
              </a:rPr>
              <a:t>formula with = sign</a:t>
            </a:r>
          </a:p>
        </p:txBody>
      </p:sp>
      <p:sp>
        <p:nvSpPr>
          <p:cNvPr id="64519" name="Text Box 7">
            <a:extLst>
              <a:ext uri="{FF2B5EF4-FFF2-40B4-BE49-F238E27FC236}">
                <a16:creationId xmlns:a16="http://schemas.microsoft.com/office/drawing/2014/main" id="{1652785E-2898-A9DC-4B74-0EECB12542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1905000"/>
            <a:ext cx="3505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400" b="0" dirty="0">
                <a:solidFill>
                  <a:schemeClr val="bg1"/>
                </a:solidFill>
              </a:rPr>
              <a:t>After pressing ENTER</a:t>
            </a:r>
          </a:p>
        </p:txBody>
      </p:sp>
      <p:sp>
        <p:nvSpPr>
          <p:cNvPr id="64520" name="Oval 8">
            <a:extLst>
              <a:ext uri="{FF2B5EF4-FFF2-40B4-BE49-F238E27FC236}">
                <a16:creationId xmlns:a16="http://schemas.microsoft.com/office/drawing/2014/main" id="{245DE02F-9FD9-0BCA-6395-C4EFB1326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2389" y="5711826"/>
            <a:ext cx="2130425" cy="384175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4521" name="Line 9">
            <a:extLst>
              <a:ext uri="{FF2B5EF4-FFF2-40B4-BE49-F238E27FC236}">
                <a16:creationId xmlns:a16="http://schemas.microsoft.com/office/drawing/2014/main" id="{66A65FB5-AFE9-A6CB-5A9E-D7EC37238B65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743200" y="2286000"/>
            <a:ext cx="533400" cy="34290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4522" name="Oval 10">
            <a:extLst>
              <a:ext uri="{FF2B5EF4-FFF2-40B4-BE49-F238E27FC236}">
                <a16:creationId xmlns:a16="http://schemas.microsoft.com/office/drawing/2014/main" id="{CB8814D4-31D7-793B-910C-E988C0758C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5791200"/>
            <a:ext cx="1981200" cy="3048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4523" name="Line 11">
            <a:extLst>
              <a:ext uri="{FF2B5EF4-FFF2-40B4-BE49-F238E27FC236}">
                <a16:creationId xmlns:a16="http://schemas.microsoft.com/office/drawing/2014/main" id="{545029D9-8AFD-3E2B-C50B-C9E2D15AA2A2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620000" y="2362200"/>
            <a:ext cx="457200" cy="34290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CD3ECF13-8CBE-F5D3-C738-EC7E7CF58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02C612F7-9425-4731-88FA-837FA042AA4F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22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65539" name="Rectangle 2">
            <a:extLst>
              <a:ext uri="{FF2B5EF4-FFF2-40B4-BE49-F238E27FC236}">
                <a16:creationId xmlns:a16="http://schemas.microsoft.com/office/drawing/2014/main" id="{26A93FB3-8C52-D4CC-E2FD-DFBF1847C74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542708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0" dirty="0">
                <a:latin typeface="Open Sans" panose="020B0606030504020204" pitchFamily="34" charset="0"/>
              </a:rPr>
              <a:t>Missing = sign</a:t>
            </a:r>
          </a:p>
        </p:txBody>
      </p:sp>
      <p:pic>
        <p:nvPicPr>
          <p:cNvPr id="65540" name="Picture 3">
            <a:extLst>
              <a:ext uri="{FF2B5EF4-FFF2-40B4-BE49-F238E27FC236}">
                <a16:creationId xmlns:a16="http://schemas.microsoft.com/office/drawing/2014/main" id="{0E9689C7-30D9-0FD0-24D2-095FE69B53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827338"/>
            <a:ext cx="4495800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1" name="Picture 4">
            <a:extLst>
              <a:ext uri="{FF2B5EF4-FFF2-40B4-BE49-F238E27FC236}">
                <a16:creationId xmlns:a16="http://schemas.microsoft.com/office/drawing/2014/main" id="{C349F6D9-BD03-1B27-3626-9DFFEBFF46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827338"/>
            <a:ext cx="4495800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42" name="Text Box 5">
            <a:extLst>
              <a:ext uri="{FF2B5EF4-FFF2-40B4-BE49-F238E27FC236}">
                <a16:creationId xmlns:a16="http://schemas.microsoft.com/office/drawing/2014/main" id="{6C4BA486-5F65-997E-B8E4-129705EBFD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1792707"/>
            <a:ext cx="3505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400" b="0" dirty="0">
                <a:solidFill>
                  <a:schemeClr val="bg1"/>
                </a:solidFill>
              </a:rPr>
              <a:t>Missing = sign!</a:t>
            </a:r>
            <a:br>
              <a:rPr lang="en-US" altLang="en-US" sz="2400" b="0" dirty="0">
                <a:solidFill>
                  <a:schemeClr val="bg1"/>
                </a:solidFill>
              </a:rPr>
            </a:br>
            <a:r>
              <a:rPr lang="en-US" altLang="en-US" sz="2400" b="0" dirty="0">
                <a:solidFill>
                  <a:schemeClr val="bg1"/>
                </a:solidFill>
              </a:rPr>
              <a:t>Before pressing enter</a:t>
            </a:r>
          </a:p>
        </p:txBody>
      </p:sp>
      <p:sp>
        <p:nvSpPr>
          <p:cNvPr id="65543" name="Text Box 6">
            <a:extLst>
              <a:ext uri="{FF2B5EF4-FFF2-40B4-BE49-F238E27FC236}">
                <a16:creationId xmlns:a16="http://schemas.microsoft.com/office/drawing/2014/main" id="{688A91CE-D3FB-DE14-F9A3-25CCCC9D67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1792707"/>
            <a:ext cx="4038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400" b="0">
                <a:solidFill>
                  <a:schemeClr val="bg1"/>
                </a:solidFill>
              </a:rPr>
              <a:t>After pressing ENTER </a:t>
            </a:r>
            <a:br>
              <a:rPr lang="en-US" altLang="en-US" sz="2400" b="0">
                <a:solidFill>
                  <a:schemeClr val="bg1"/>
                </a:solidFill>
              </a:rPr>
            </a:br>
            <a:r>
              <a:rPr lang="en-US" altLang="en-US" sz="2400" b="0">
                <a:solidFill>
                  <a:schemeClr val="bg1"/>
                </a:solidFill>
              </a:rPr>
              <a:t>(no change - not a formula)</a:t>
            </a:r>
          </a:p>
        </p:txBody>
      </p:sp>
      <p:sp>
        <p:nvSpPr>
          <p:cNvPr id="65544" name="Oval 7">
            <a:extLst>
              <a:ext uri="{FF2B5EF4-FFF2-40B4-BE49-F238E27FC236}">
                <a16:creationId xmlns:a16="http://schemas.microsoft.com/office/drawing/2014/main" id="{FD9101A8-CC15-1052-17FF-7CA4730FE5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562600"/>
            <a:ext cx="2514600" cy="8382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5545" name="Oval 8">
            <a:extLst>
              <a:ext uri="{FF2B5EF4-FFF2-40B4-BE49-F238E27FC236}">
                <a16:creationId xmlns:a16="http://schemas.microsoft.com/office/drawing/2014/main" id="{3E28F423-3A26-CF04-BBA1-8A7C01AD0B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86600" y="5562600"/>
            <a:ext cx="1752600" cy="9144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5546" name="Line 9">
            <a:extLst>
              <a:ext uri="{FF2B5EF4-FFF2-40B4-BE49-F238E27FC236}">
                <a16:creationId xmlns:a16="http://schemas.microsoft.com/office/drawing/2014/main" id="{F111CEFA-AB4C-7D44-3EAE-8DFE111B10A6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267200" y="2743200"/>
            <a:ext cx="152400" cy="2895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47" name="Line 10">
            <a:extLst>
              <a:ext uri="{FF2B5EF4-FFF2-40B4-BE49-F238E27FC236}">
                <a16:creationId xmlns:a16="http://schemas.microsoft.com/office/drawing/2014/main" id="{AB99B750-032A-5FBD-803D-A1A41289C4A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772400" y="2590800"/>
            <a:ext cx="152400" cy="2971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90377D-8856-F96B-28B7-DF233AA1B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effectLst/>
                <a:latin typeface="Open Sans" panose="020B0606030504020204" pitchFamily="34" charset="0"/>
              </a:rPr>
              <a:t>Basic Functions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0245EB-E79D-3F13-2218-B6F0AA252C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68" y="1842019"/>
            <a:ext cx="10515600" cy="4195763"/>
          </a:xfrm>
        </p:spPr>
        <p:txBody>
          <a:bodyPr/>
          <a:lstStyle/>
          <a:p>
            <a:r>
              <a:rPr lang="en-US" b="1" i="0" u="sng" dirty="0">
                <a:effectLst/>
                <a:latin typeface="Open Sans" panose="020B0606030504020204" pitchFamily="34" charset="0"/>
              </a:rPr>
              <a:t>Common functions include: </a:t>
            </a:r>
            <a:endParaRPr lang="ar-EG" b="1" i="0" u="sng" dirty="0">
              <a:effectLst/>
              <a:latin typeface="Open Sans" panose="020B0606030504020204" pitchFamily="34" charset="0"/>
            </a:endParaRPr>
          </a:p>
          <a:p>
            <a:r>
              <a:rPr lang="en-US" b="0" i="0" dirty="0">
                <a:effectLst/>
                <a:latin typeface="Open Sans" panose="020B0606030504020204" pitchFamily="34" charset="0"/>
              </a:rPr>
              <a:t>1)AVERAGE</a:t>
            </a:r>
            <a:r>
              <a:rPr lang="ar-EG" b="0" i="0" dirty="0">
                <a:effectLst/>
                <a:latin typeface="Open Sans" panose="020B0606030504020204" pitchFamily="34" charset="0"/>
              </a:rPr>
              <a:t>          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arithmetic mean </a:t>
            </a:r>
            <a:endParaRPr lang="ar-EG" b="0" i="0" dirty="0">
              <a:effectLst/>
              <a:latin typeface="Open Sans" panose="020B0606030504020204" pitchFamily="34" charset="0"/>
            </a:endParaRPr>
          </a:p>
          <a:p>
            <a:r>
              <a:rPr lang="en-US" b="0" i="0" dirty="0">
                <a:effectLst/>
                <a:latin typeface="Open Sans" panose="020B0606030504020204" pitchFamily="34" charset="0"/>
              </a:rPr>
              <a:t>2)MIN</a:t>
            </a:r>
            <a:r>
              <a:rPr lang="ar-EG" b="0" i="0" dirty="0">
                <a:effectLst/>
                <a:latin typeface="Open Sans" panose="020B0606030504020204" pitchFamily="34" charset="0"/>
              </a:rPr>
              <a:t>                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minimum value</a:t>
            </a:r>
            <a:endParaRPr lang="ar-EG" b="0" i="0" dirty="0">
              <a:effectLst/>
              <a:latin typeface="Open Sans" panose="020B0606030504020204" pitchFamily="34" charset="0"/>
            </a:endParaRPr>
          </a:p>
          <a:p>
            <a:r>
              <a:rPr lang="en-US" b="0" i="0" dirty="0">
                <a:effectLst/>
                <a:latin typeface="Open Sans" panose="020B0606030504020204" pitchFamily="34" charset="0"/>
              </a:rPr>
              <a:t> 3)MAX</a:t>
            </a:r>
            <a:r>
              <a:rPr lang="ar-EG" b="0" i="0" dirty="0">
                <a:effectLst/>
                <a:latin typeface="Open Sans" panose="020B0606030504020204" pitchFamily="34" charset="0"/>
              </a:rPr>
              <a:t>              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maximum value </a:t>
            </a:r>
            <a:endParaRPr lang="ar-EG" b="0" i="0" dirty="0">
              <a:effectLst/>
              <a:latin typeface="Open Sans" panose="020B0606030504020204" pitchFamily="34" charset="0"/>
            </a:endParaRPr>
          </a:p>
          <a:p>
            <a:r>
              <a:rPr lang="en-US" b="0" i="0" dirty="0">
                <a:effectLst/>
                <a:latin typeface="Open Sans" panose="020B0606030504020204" pitchFamily="34" charset="0"/>
              </a:rPr>
              <a:t>4)COUNT</a:t>
            </a:r>
            <a:r>
              <a:rPr lang="ar-EG" b="0" i="0" dirty="0">
                <a:effectLst/>
                <a:latin typeface="Open Sans" panose="020B0606030504020204" pitchFamily="34" charset="0"/>
              </a:rPr>
              <a:t>          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number of values in range </a:t>
            </a:r>
            <a:endParaRPr lang="ar-EG" b="0" i="0" dirty="0">
              <a:effectLst/>
              <a:latin typeface="Open Sans" panose="020B0606030504020204" pitchFamily="34" charset="0"/>
            </a:endParaRPr>
          </a:p>
          <a:p>
            <a:r>
              <a:rPr lang="en-US" b="0" i="0" dirty="0">
                <a:effectLst/>
                <a:latin typeface="Open Sans" panose="020B0606030504020204" pitchFamily="34" charset="0"/>
              </a:rPr>
              <a:t>5)SUM </a:t>
            </a:r>
            <a:r>
              <a:rPr lang="ar-EG" b="0" i="0" dirty="0">
                <a:effectLst/>
                <a:latin typeface="Open Sans" panose="020B0606030504020204" pitchFamily="34" charset="0"/>
              </a:rPr>
              <a:t>             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calculates a total </a:t>
            </a:r>
            <a:endParaRPr lang="ar-EG" b="0" i="0" dirty="0">
              <a:effectLst/>
              <a:latin typeface="Open Sans" panose="020B0606030504020204" pitchFamily="34" charset="0"/>
            </a:endParaRPr>
          </a:p>
          <a:p>
            <a:r>
              <a:rPr lang="en-US" b="0" i="0" dirty="0">
                <a:effectLst/>
                <a:latin typeface="Open Sans" panose="020B0606030504020204" pitchFamily="34" charset="0"/>
              </a:rPr>
              <a:t>6)IF </a:t>
            </a:r>
            <a:r>
              <a:rPr lang="ar-EG" b="0" i="0" dirty="0">
                <a:effectLst/>
                <a:latin typeface="Open Sans" panose="020B0606030504020204" pitchFamily="34" charset="0"/>
              </a:rPr>
              <a:t>                  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logical function</a:t>
            </a:r>
          </a:p>
          <a:p>
            <a:endParaRPr lang="en-US" dirty="0"/>
          </a:p>
        </p:txBody>
      </p:sp>
      <p:pic>
        <p:nvPicPr>
          <p:cNvPr id="9220" name="Picture 4">
            <a:extLst>
              <a:ext uri="{FF2B5EF4-FFF2-40B4-BE49-F238E27FC236}">
                <a16:creationId xmlns:a16="http://schemas.microsoft.com/office/drawing/2014/main" id="{7DB8392D-0B47-7C59-2B55-6773FE13C3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8823" y="3695455"/>
            <a:ext cx="2746188" cy="3112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8AD2D4-D509-AD7A-1D2A-5DC20DA07D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4904" y="171205"/>
            <a:ext cx="5534025" cy="35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8854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E76F57-60B5-67DE-D9AF-FF7C8A95E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b="0" dirty="0">
                <a:latin typeface="Open Sans" panose="020B0606030504020204" pitchFamily="34" charset="0"/>
              </a:rPr>
              <a:t>Common Functions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5B6E20-19E6-A256-60D0-07D1606E00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93289"/>
            <a:ext cx="10515600" cy="4909351"/>
          </a:xfrm>
        </p:spPr>
        <p:txBody>
          <a:bodyPr>
            <a:normAutofit fontScale="92500" lnSpcReduction="10000"/>
          </a:bodyPr>
          <a:lstStyle/>
          <a:p>
            <a:r>
              <a:rPr lang="en-US" b="1" u="sng" dirty="0"/>
              <a:t>SUM </a:t>
            </a:r>
          </a:p>
          <a:p>
            <a:pPr lvl="1"/>
            <a:r>
              <a:rPr lang="en-US" dirty="0"/>
              <a:t>Calculates the sum of a range of cells</a:t>
            </a:r>
          </a:p>
          <a:p>
            <a:r>
              <a:rPr lang="en-US" b="1" u="sng" dirty="0"/>
              <a:t>MAX</a:t>
            </a:r>
          </a:p>
          <a:p>
            <a:pPr lvl="1"/>
            <a:r>
              <a:rPr lang="en-US" dirty="0"/>
              <a:t>Displays the largest value in a range of cells</a:t>
            </a:r>
          </a:p>
          <a:p>
            <a:r>
              <a:rPr lang="en-US" b="1" u="sng" dirty="0"/>
              <a:t>MIN</a:t>
            </a:r>
          </a:p>
          <a:p>
            <a:pPr lvl="1"/>
            <a:r>
              <a:rPr lang="en-US" dirty="0"/>
              <a:t>Displays the smallest value in a range of cells</a:t>
            </a:r>
          </a:p>
          <a:p>
            <a:r>
              <a:rPr lang="en-US" b="1" u="sng" dirty="0"/>
              <a:t>COUNT</a:t>
            </a:r>
          </a:p>
          <a:p>
            <a:pPr lvl="1"/>
            <a:r>
              <a:rPr lang="en-US" dirty="0"/>
              <a:t>Calculates the number of values in a range of cells</a:t>
            </a:r>
          </a:p>
          <a:p>
            <a:r>
              <a:rPr lang="en-US" b="1" u="sng" dirty="0"/>
              <a:t>AVERAGE</a:t>
            </a:r>
          </a:p>
          <a:p>
            <a:pPr lvl="1"/>
            <a:r>
              <a:rPr lang="en-US" dirty="0"/>
              <a:t>Calculates the average of values in a range of cells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DF8B3B5-17ED-F831-FA8A-BC65CC6978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6102" y="1691323"/>
            <a:ext cx="3009900" cy="325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3564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90377D-8856-F96B-28B7-DF233AA1B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effectLst/>
                <a:latin typeface="Open Sans" panose="020B0606030504020204" pitchFamily="34" charset="0"/>
              </a:rPr>
              <a:t>Insert Function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0245EB-E79D-3F13-2218-B6F0AA252C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68" y="1842019"/>
            <a:ext cx="6160169" cy="4195763"/>
          </a:xfrm>
        </p:spPr>
        <p:txBody>
          <a:bodyPr>
            <a:normAutofit/>
          </a:bodyPr>
          <a:lstStyle/>
          <a:p>
            <a:r>
              <a:rPr lang="en-US" b="0" i="0" dirty="0">
                <a:effectLst/>
                <a:latin typeface="Open Sans" panose="020B0606030504020204" pitchFamily="34" charset="0"/>
              </a:rPr>
              <a:t> From within the dialog box, </a:t>
            </a:r>
            <a:r>
              <a:rPr lang="en-US" b="1" i="0" u="sng" dirty="0">
                <a:effectLst/>
                <a:latin typeface="Open Sans" panose="020B0606030504020204" pitchFamily="34" charset="0"/>
              </a:rPr>
              <a:t>select a function 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category, such as Most Recently Used, and </a:t>
            </a:r>
            <a:r>
              <a:rPr lang="en-US" b="1" i="0" u="sng" dirty="0">
                <a:effectLst/>
                <a:latin typeface="Open Sans" panose="020B0606030504020204" pitchFamily="34" charset="0"/>
              </a:rPr>
              <a:t>select a function to display 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the syntax and a brief description of that function. 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2B6352-64C8-9124-264E-1F8180A4CB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2232" y="1138793"/>
            <a:ext cx="5590865" cy="4379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1566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itle 1">
            <a:extLst>
              <a:ext uri="{FF2B5EF4-FFF2-40B4-BE49-F238E27FC236}">
                <a16:creationId xmlns:a16="http://schemas.microsoft.com/office/drawing/2014/main" id="{6BDCCA1F-84F8-EEAA-40AA-1EE0ED1A3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506412"/>
            <a:ext cx="9144000" cy="755650"/>
          </a:xfrm>
        </p:spPr>
        <p:txBody>
          <a:bodyPr/>
          <a:lstStyle/>
          <a:p>
            <a:pPr eaLnBrk="1" hangingPunct="1"/>
            <a:r>
              <a:rPr lang="en-US" altLang="en-US" sz="3200">
                <a:latin typeface="Arial" panose="020B0604020202020204" pitchFamily="34" charset="0"/>
              </a:rPr>
              <a:t>Ranges</a:t>
            </a:r>
          </a:p>
        </p:txBody>
      </p:sp>
      <p:sp>
        <p:nvSpPr>
          <p:cNvPr id="82947" name="Content Placeholder 2">
            <a:extLst>
              <a:ext uri="{FF2B5EF4-FFF2-40B4-BE49-F238E27FC236}">
                <a16:creationId xmlns:a16="http://schemas.microsoft.com/office/drawing/2014/main" id="{F95C9360-29E3-082F-255F-92325E1E3B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6694" y="1325563"/>
            <a:ext cx="9833811" cy="2073275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2000" dirty="0">
                <a:latin typeface="Arial" panose="020B0604020202020204" pitchFamily="34" charset="0"/>
              </a:rPr>
              <a:t>A rectangular box of cells is called a “range”.</a:t>
            </a:r>
          </a:p>
          <a:p>
            <a:pPr eaLnBrk="1" hangingPunct="1"/>
            <a:r>
              <a:rPr lang="en-US" altLang="en-US" sz="2000" dirty="0">
                <a:latin typeface="Arial" panose="020B0604020202020204" pitchFamily="34" charset="0"/>
              </a:rPr>
              <a:t>The name of a range is </a:t>
            </a:r>
          </a:p>
          <a:p>
            <a:pPr lvl="1" eaLnBrk="1" hangingPunct="1"/>
            <a:r>
              <a:rPr lang="en-US" altLang="en-US" sz="2000" dirty="0">
                <a:latin typeface="Arial" panose="020B0604020202020204" pitchFamily="34" charset="0"/>
              </a:rPr>
              <a:t>the name of the upper left cell of the range</a:t>
            </a:r>
          </a:p>
          <a:p>
            <a:pPr lvl="1" eaLnBrk="1" hangingPunct="1"/>
            <a:r>
              <a:rPr lang="en-US" altLang="en-US" sz="2000" dirty="0">
                <a:latin typeface="Arial" panose="020B0604020202020204" pitchFamily="34" charset="0"/>
              </a:rPr>
              <a:t>Followed by a colon     :</a:t>
            </a:r>
          </a:p>
          <a:p>
            <a:pPr lvl="1" eaLnBrk="1" hangingPunct="1"/>
            <a:r>
              <a:rPr lang="en-US" altLang="en-US" sz="2000" dirty="0">
                <a:latin typeface="Arial" panose="020B0604020202020204" pitchFamily="34" charset="0"/>
              </a:rPr>
              <a:t>Followed by the lower right cell of the range</a:t>
            </a:r>
          </a:p>
          <a:p>
            <a:pPr eaLnBrk="1" hangingPunct="1"/>
            <a:r>
              <a:rPr lang="en-US" altLang="en-US" sz="2000" dirty="0">
                <a:latin typeface="Arial" panose="020B0604020202020204" pitchFamily="34" charset="0"/>
              </a:rPr>
              <a:t>Example: A1:B2 is shorthand for A1,A2,B1,B2</a:t>
            </a:r>
          </a:p>
          <a:p>
            <a:pPr lvl="1" eaLnBrk="1" hangingPunct="1"/>
            <a:r>
              <a:rPr lang="en-US" altLang="en-US" sz="2000" dirty="0">
                <a:latin typeface="Arial" panose="020B0604020202020204" pitchFamily="34" charset="0"/>
              </a:rPr>
              <a:t>See next slide for more examples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4A3974-6268-250D-A7EE-A03E95A48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F03B6498-40A9-4660-9AE9-565FAF0D80AF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26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pic>
        <p:nvPicPr>
          <p:cNvPr id="82949" name="Picture 3">
            <a:extLst>
              <a:ext uri="{FF2B5EF4-FFF2-40B4-BE49-F238E27FC236}">
                <a16:creationId xmlns:a16="http://schemas.microsoft.com/office/drawing/2014/main" id="{28784480-9B12-7312-256B-70B05D1C23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9" y="4373311"/>
            <a:ext cx="5495925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50" name="TextBox 6">
            <a:extLst>
              <a:ext uri="{FF2B5EF4-FFF2-40B4-BE49-F238E27FC236}">
                <a16:creationId xmlns:a16="http://schemas.microsoft.com/office/drawing/2014/main" id="{59090557-99C2-17FF-35A4-8A5812FDB4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1800" y="4522537"/>
            <a:ext cx="11318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400" dirty="0">
                <a:solidFill>
                  <a:schemeClr val="bg1"/>
                </a:solidFill>
              </a:rPr>
              <a:t>A1:B2</a:t>
            </a:r>
          </a:p>
        </p:txBody>
      </p:sp>
      <p:cxnSp>
        <p:nvCxnSpPr>
          <p:cNvPr id="82951" name="Straight Arrow Connector 8">
            <a:extLst>
              <a:ext uri="{FF2B5EF4-FFF2-40B4-BE49-F238E27FC236}">
                <a16:creationId xmlns:a16="http://schemas.microsoft.com/office/drawing/2014/main" id="{C7683C2A-BF66-F89F-9FA9-EC048342BA76}"/>
              </a:ext>
            </a:extLst>
          </p:cNvPr>
          <p:cNvCxnSpPr>
            <a:cxnSpLocks noChangeShapeType="1"/>
            <a:stCxn id="82950" idx="3"/>
          </p:cNvCxnSpPr>
          <p:nvPr/>
        </p:nvCxnSpPr>
        <p:spPr bwMode="auto">
          <a:xfrm>
            <a:off x="2833688" y="4754312"/>
            <a:ext cx="1884362" cy="219075"/>
          </a:xfrm>
          <a:prstGeom prst="straightConnector1">
            <a:avLst/>
          </a:prstGeom>
          <a:noFill/>
          <a:ln w="5715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itle 1">
            <a:extLst>
              <a:ext uri="{FF2B5EF4-FFF2-40B4-BE49-F238E27FC236}">
                <a16:creationId xmlns:a16="http://schemas.microsoft.com/office/drawing/2014/main" id="{357E27C7-02FA-F1CF-2F42-62E375E42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76200"/>
            <a:ext cx="9144000" cy="755650"/>
          </a:xfrm>
        </p:spPr>
        <p:txBody>
          <a:bodyPr/>
          <a:lstStyle/>
          <a:p>
            <a:pPr eaLnBrk="1" hangingPunct="1"/>
            <a:r>
              <a:rPr lang="en-US" altLang="en-US" sz="3200">
                <a:latin typeface="Arial" panose="020B0604020202020204" pitchFamily="34" charset="0"/>
              </a:rPr>
              <a:t>Examples of Range Names</a:t>
            </a:r>
          </a:p>
        </p:txBody>
      </p:sp>
      <p:sp>
        <p:nvSpPr>
          <p:cNvPr id="83971" name="Content Placeholder 2">
            <a:extLst>
              <a:ext uri="{FF2B5EF4-FFF2-40B4-BE49-F238E27FC236}">
                <a16:creationId xmlns:a16="http://schemas.microsoft.com/office/drawing/2014/main" id="{002B33BE-5343-E8C6-A808-7CEDE6A204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11705" y="914401"/>
            <a:ext cx="8935453" cy="5503861"/>
          </a:xfrm>
        </p:spPr>
        <p:txBody>
          <a:bodyPr>
            <a:normAutofit/>
          </a:bodyPr>
          <a:lstStyle/>
          <a:p>
            <a:pPr lvl="1" eaLnBrk="1" hangingPunct="1">
              <a:buFontTx/>
              <a:buNone/>
            </a:pPr>
            <a:endParaRPr lang="en-US" altLang="en-US" dirty="0">
              <a:latin typeface="Arial" panose="020B0604020202020204" pitchFamily="34" charset="0"/>
            </a:endParaRPr>
          </a:p>
          <a:p>
            <a:pPr lvl="1" eaLnBrk="1" hangingPunct="1">
              <a:buFontTx/>
              <a:buNone/>
            </a:pPr>
            <a:r>
              <a:rPr lang="en-US" altLang="en-US" dirty="0">
                <a:latin typeface="Arial" panose="020B0604020202020204" pitchFamily="34" charset="0"/>
              </a:rPr>
              <a:t>C3:E10</a:t>
            </a:r>
          </a:p>
          <a:p>
            <a:pPr eaLnBrk="1" hangingPunct="1"/>
            <a:endParaRPr lang="en-US" altLang="en-US" sz="2400" dirty="0">
              <a:latin typeface="Arial" panose="020B0604020202020204" pitchFamily="34" charset="0"/>
            </a:endParaRPr>
          </a:p>
          <a:p>
            <a:pPr eaLnBrk="1" hangingPunct="1"/>
            <a:endParaRPr lang="en-US" altLang="en-US" sz="2000" dirty="0"/>
          </a:p>
          <a:p>
            <a:pPr marL="0" indent="0" eaLnBrk="1" hangingPunct="1">
              <a:buNone/>
            </a:pPr>
            <a:endParaRPr lang="en-US" altLang="en-US" sz="2000" dirty="0"/>
          </a:p>
          <a:p>
            <a:pPr lvl="1" eaLnBrk="1" hangingPunct="1">
              <a:buFontTx/>
              <a:buNone/>
            </a:pPr>
            <a:r>
              <a:rPr lang="en-US" altLang="en-US" dirty="0">
                <a:latin typeface="Arial" panose="020B0604020202020204" pitchFamily="34" charset="0"/>
              </a:rPr>
              <a:t>B2:B5</a:t>
            </a:r>
          </a:p>
          <a:p>
            <a:pPr eaLnBrk="1" hangingPunct="1"/>
            <a:endParaRPr lang="en-US" altLang="en-US" sz="2400" dirty="0">
              <a:latin typeface="Arial" panose="020B0604020202020204" pitchFamily="34" charset="0"/>
            </a:endParaRPr>
          </a:p>
          <a:p>
            <a:pPr eaLnBrk="1" hangingPunct="1">
              <a:buFontTx/>
              <a:buNone/>
            </a:pPr>
            <a:endParaRPr lang="ar-EG" altLang="en-US" sz="2000" dirty="0"/>
          </a:p>
          <a:p>
            <a:pPr eaLnBrk="1" hangingPunct="1">
              <a:buFontTx/>
              <a:buNone/>
            </a:pPr>
            <a:endParaRPr lang="en-US" altLang="en-US" sz="2000" dirty="0"/>
          </a:p>
          <a:p>
            <a:pPr lvl="1" eaLnBrk="1" hangingPunct="1">
              <a:buFontTx/>
              <a:buNone/>
            </a:pPr>
            <a:r>
              <a:rPr lang="en-US" altLang="en-US" dirty="0">
                <a:latin typeface="Arial" panose="020B0604020202020204" pitchFamily="34" charset="0"/>
              </a:rPr>
              <a:t>B3:E3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47AF18-2C4E-701D-8C32-4EE423C12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154F2231-9569-4E34-B3EE-CCFBEA03BA12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27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pic>
        <p:nvPicPr>
          <p:cNvPr id="83973" name="Picture 2">
            <a:extLst>
              <a:ext uri="{FF2B5EF4-FFF2-40B4-BE49-F238E27FC236}">
                <a16:creationId xmlns:a16="http://schemas.microsoft.com/office/drawing/2014/main" id="{9E044723-DECC-9823-0988-BA6041773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588" y="914401"/>
            <a:ext cx="3314700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4" name="Picture 2">
            <a:extLst>
              <a:ext uri="{FF2B5EF4-FFF2-40B4-BE49-F238E27FC236}">
                <a16:creationId xmlns:a16="http://schemas.microsoft.com/office/drawing/2014/main" id="{46E43EBE-D9CD-87AA-6C67-D3E8E5207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664" y="3351214"/>
            <a:ext cx="2162175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5" name="Picture 3">
            <a:extLst>
              <a:ext uri="{FF2B5EF4-FFF2-40B4-BE49-F238E27FC236}">
                <a16:creationId xmlns:a16="http://schemas.microsoft.com/office/drawing/2014/main" id="{051071C5-7D82-71D7-9894-57C327E3E5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575" y="5265739"/>
            <a:ext cx="39624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3976" name="Straight Arrow Connector 8">
            <a:extLst>
              <a:ext uri="{FF2B5EF4-FFF2-40B4-BE49-F238E27FC236}">
                <a16:creationId xmlns:a16="http://schemas.microsoft.com/office/drawing/2014/main" id="{0FEF048F-2BFA-1F41-72BF-D96B95596C25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16264" y="1681163"/>
            <a:ext cx="2617787" cy="42862"/>
          </a:xfrm>
          <a:prstGeom prst="straightConnector1">
            <a:avLst/>
          </a:prstGeom>
          <a:noFill/>
          <a:ln w="5715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3977" name="Straight Arrow Connector 10">
            <a:extLst>
              <a:ext uri="{FF2B5EF4-FFF2-40B4-BE49-F238E27FC236}">
                <a16:creationId xmlns:a16="http://schemas.microsoft.com/office/drawing/2014/main" id="{723E6E12-70AB-4C11-5685-34A86A45ED6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871788" y="3659188"/>
            <a:ext cx="2184400" cy="641350"/>
          </a:xfrm>
          <a:prstGeom prst="straightConnector1">
            <a:avLst/>
          </a:prstGeom>
          <a:noFill/>
          <a:ln w="5715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3978" name="Straight Arrow Connector 12">
            <a:extLst>
              <a:ext uri="{FF2B5EF4-FFF2-40B4-BE49-F238E27FC236}">
                <a16:creationId xmlns:a16="http://schemas.microsoft.com/office/drawing/2014/main" id="{07FD5005-9468-72CC-05FB-E14A6ED9D3D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951164" y="5427663"/>
            <a:ext cx="2143125" cy="614362"/>
          </a:xfrm>
          <a:prstGeom prst="straightConnector1">
            <a:avLst/>
          </a:prstGeom>
          <a:noFill/>
          <a:ln w="5715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AE79F0-59ED-3FB7-C899-E4A70943D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2319E77F-2937-4811-88EA-95306ECB5E86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28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66563" name="Rectangle 2">
            <a:extLst>
              <a:ext uri="{FF2B5EF4-FFF2-40B4-BE49-F238E27FC236}">
                <a16:creationId xmlns:a16="http://schemas.microsoft.com/office/drawing/2014/main" id="{93EA5DB9-4A35-DD78-5086-FF2557227F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b="0" dirty="0">
                <a:latin typeface="Open Sans" panose="020B0606030504020204" pitchFamily="34" charset="0"/>
              </a:rPr>
              <a:t>Types of operations</a:t>
            </a:r>
          </a:p>
        </p:txBody>
      </p:sp>
      <p:sp>
        <p:nvSpPr>
          <p:cNvPr id="66564" name="Rectangle 3">
            <a:extLst>
              <a:ext uri="{FF2B5EF4-FFF2-40B4-BE49-F238E27FC236}">
                <a16:creationId xmlns:a16="http://schemas.microsoft.com/office/drawing/2014/main" id="{7F3C5C7B-0AB0-B86D-CEEA-7BE716983B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en-US" sz="2400">
                <a:latin typeface="Arial" panose="020B0604020202020204" pitchFamily="34" charset="0"/>
              </a:rPr>
              <a:t>You can use any of the following operations in a formula:</a:t>
            </a:r>
            <a:br>
              <a:rPr lang="en-US" altLang="en-US" sz="2400">
                <a:latin typeface="Arial" panose="020B0604020202020204" pitchFamily="34" charset="0"/>
              </a:rPr>
            </a:br>
            <a:endParaRPr lang="en-US" altLang="en-US" sz="2400">
              <a:latin typeface="Arial" panose="020B060402020202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2400" u="sng">
                <a:latin typeface="Arial" panose="020B0604020202020204" pitchFamily="34" charset="0"/>
              </a:rPr>
              <a:t>     operation		      symbol		         example</a:t>
            </a:r>
          </a:p>
          <a:p>
            <a:pPr lvl="1" eaLnBrk="1" hangingPunct="1">
              <a:buFontTx/>
              <a:buNone/>
            </a:pPr>
            <a:r>
              <a:rPr lang="en-US" altLang="en-US">
                <a:latin typeface="Arial" panose="020B0604020202020204" pitchFamily="34" charset="0"/>
              </a:rPr>
              <a:t>addition:			+			=a1+3</a:t>
            </a:r>
          </a:p>
          <a:p>
            <a:pPr lvl="1" eaLnBrk="1" hangingPunct="1">
              <a:buFontTx/>
              <a:buNone/>
            </a:pPr>
            <a:r>
              <a:rPr lang="en-US" altLang="en-US">
                <a:latin typeface="Arial" panose="020B0604020202020204" pitchFamily="34" charset="0"/>
              </a:rPr>
              <a:t>subtraction:		-			=100-b3</a:t>
            </a:r>
          </a:p>
          <a:p>
            <a:pPr lvl="1" eaLnBrk="1" hangingPunct="1">
              <a:buFontTx/>
              <a:buNone/>
            </a:pPr>
            <a:r>
              <a:rPr lang="en-US" altLang="en-US">
                <a:latin typeface="Arial" panose="020B0604020202020204" pitchFamily="34" charset="0"/>
              </a:rPr>
              <a:t>multiplication:		*			=a1*b1</a:t>
            </a:r>
          </a:p>
          <a:p>
            <a:pPr lvl="1" eaLnBrk="1" hangingPunct="1">
              <a:buFontTx/>
              <a:buNone/>
            </a:pPr>
            <a:r>
              <a:rPr lang="en-US" altLang="en-US">
                <a:latin typeface="Arial" panose="020B0604020202020204" pitchFamily="34" charset="0"/>
              </a:rPr>
              <a:t>division:			/			=d1/100</a:t>
            </a:r>
          </a:p>
          <a:p>
            <a:pPr lvl="1" eaLnBrk="1" hangingPunct="1">
              <a:buFontTx/>
              <a:buNone/>
            </a:pPr>
            <a:r>
              <a:rPr lang="en-US" altLang="en-US">
                <a:latin typeface="Arial" panose="020B0604020202020204" pitchFamily="34" charset="0"/>
              </a:rPr>
              <a:t>exponentiation		^			=a2^2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The Order of Operator Precedence in Excel Formulas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016000" y="1828800"/>
            <a:ext cx="10907485" cy="43481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The order of operations for Excel is as follows: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Evaluate items in parentheses.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Perform negation (-).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Perform exponentiation (^).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Perform multiplication (*) and division (/), which are of equal precedence.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Perform addition (+) and subtraction (-), which are of equal precedence.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6052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67339-722D-79F4-6AFF-F5BDA972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F278B42D-34AA-4B7A-8E98-1D1E2E76928E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30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DD694AB5-B886-59D1-AF83-A3C5ECF01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dirty="0">
                <a:latin typeface="Arial" panose="020B0604020202020204" pitchFamily="34" charset="0"/>
              </a:rPr>
              <a:t>Summing a range(Addition)</a:t>
            </a:r>
          </a:p>
        </p:txBody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527F36BD-A745-35CC-A239-E8192491F6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199" y="1949450"/>
            <a:ext cx="11145253" cy="41957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    Both of the following function calls produce the same result as  =a1+b1+c1+a2+b2+c2+a3+b3+c3+a4+b4+c4</a:t>
            </a:r>
            <a:br>
              <a:rPr lang="en-US" altLang="en-US" sz="2400" dirty="0">
                <a:latin typeface="Arial" panose="020B0604020202020204" pitchFamily="34" charset="0"/>
              </a:rPr>
            </a:br>
            <a:r>
              <a:rPr lang="en-US" altLang="en-US" sz="2400" dirty="0">
                <a:latin typeface="Arial" panose="020B0604020202020204" pitchFamily="34" charset="0"/>
              </a:rPr>
              <a:t>however, the 2</a:t>
            </a:r>
            <a:r>
              <a:rPr lang="en-US" altLang="en-US" sz="2400" baseline="30000" dirty="0">
                <a:latin typeface="Arial" panose="020B0604020202020204" pitchFamily="34" charset="0"/>
              </a:rPr>
              <a:t>nd</a:t>
            </a:r>
            <a:r>
              <a:rPr lang="en-US" altLang="en-US" sz="2400" dirty="0">
                <a:latin typeface="Arial" panose="020B0604020202020204" pitchFamily="34" charset="0"/>
              </a:rPr>
              <a:t> version uses a range and is much shorter.</a:t>
            </a:r>
            <a:br>
              <a:rPr lang="en-US" altLang="en-US" sz="2400" dirty="0">
                <a:latin typeface="Arial" panose="020B0604020202020204" pitchFamily="34" charset="0"/>
              </a:rPr>
            </a:br>
            <a:br>
              <a:rPr lang="en-US" altLang="en-US" sz="2400" dirty="0">
                <a:latin typeface="Arial" panose="020B0604020202020204" pitchFamily="34" charset="0"/>
              </a:rPr>
            </a:br>
            <a:r>
              <a:rPr lang="en-US" altLang="en-US" sz="2400" dirty="0">
                <a:latin typeface="Arial" panose="020B0604020202020204" pitchFamily="34" charset="0"/>
              </a:rPr>
              <a:t>	</a:t>
            </a:r>
            <a:r>
              <a:rPr lang="en-US" altLang="en-US" sz="2400" u="sng" dirty="0">
                <a:latin typeface="Arial" panose="020B0604020202020204" pitchFamily="34" charset="0"/>
              </a:rPr>
              <a:t>without a range</a:t>
            </a:r>
            <a:br>
              <a:rPr lang="en-US" altLang="en-US" sz="2400" dirty="0">
                <a:latin typeface="Arial" panose="020B0604020202020204" pitchFamily="34" charset="0"/>
              </a:rPr>
            </a:br>
            <a:r>
              <a:rPr lang="en-US" altLang="en-US" sz="2400" dirty="0">
                <a:latin typeface="Arial" panose="020B0604020202020204" pitchFamily="34" charset="0"/>
              </a:rPr>
              <a:t>	=SUM(a1,b1,c1,a2,b2,c2,a3,b3,c3,a4,b4,c4)	</a:t>
            </a:r>
            <a:br>
              <a:rPr lang="en-US" altLang="en-US" sz="2400" dirty="0">
                <a:latin typeface="Arial" panose="020B0604020202020204" pitchFamily="34" charset="0"/>
              </a:rPr>
            </a:br>
            <a:br>
              <a:rPr lang="en-US" altLang="en-US" sz="2400" dirty="0">
                <a:latin typeface="Arial" panose="020B0604020202020204" pitchFamily="34" charset="0"/>
              </a:rPr>
            </a:br>
            <a:r>
              <a:rPr lang="en-US" altLang="en-US" sz="2400" dirty="0">
                <a:latin typeface="Arial" panose="020B0604020202020204" pitchFamily="34" charset="0"/>
              </a:rPr>
              <a:t>	</a:t>
            </a:r>
            <a:r>
              <a:rPr lang="en-US" altLang="en-US" sz="2400" u="sng" dirty="0">
                <a:latin typeface="Arial" panose="020B0604020202020204" pitchFamily="34" charset="0"/>
              </a:rPr>
              <a:t>with a range</a:t>
            </a:r>
            <a:br>
              <a:rPr lang="en-US" altLang="en-US" sz="2400" dirty="0">
                <a:latin typeface="Arial" panose="020B0604020202020204" pitchFamily="34" charset="0"/>
              </a:rPr>
            </a:br>
            <a:r>
              <a:rPr lang="en-US" altLang="en-US" sz="2400" dirty="0">
                <a:latin typeface="Arial" panose="020B0604020202020204" pitchFamily="34" charset="0"/>
              </a:rPr>
              <a:t>	=SUM(a1:c4)</a:t>
            </a:r>
            <a:r>
              <a:rPr lang="en-US" altLang="en-US" dirty="0"/>
              <a:t>		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3BDAD7-DEE9-A205-A9F4-9F10F753F4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3156" y="4700125"/>
            <a:ext cx="7324725" cy="866775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67339-722D-79F4-6AFF-F5BDA972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F278B42D-34AA-4B7A-8E98-1D1E2E76928E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31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DD694AB5-B886-59D1-AF83-A3C5ECF01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dirty="0">
                <a:latin typeface="Arial" panose="020B0604020202020204" pitchFamily="34" charset="0"/>
              </a:rPr>
              <a:t>Subtract Formula</a:t>
            </a:r>
          </a:p>
        </p:txBody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527F36BD-A745-35CC-A239-E8192491F6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199" y="1949450"/>
            <a:ext cx="11145253" cy="41957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    </a:t>
            </a:r>
            <a:endParaRPr lang="en-US" alt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747F70-673D-65FC-51AC-667281CCC6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8462" y="3130907"/>
            <a:ext cx="6315075" cy="1219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31D2F33-1829-E992-A4B5-CBB46CB025D2}"/>
              </a:ext>
            </a:extLst>
          </p:cNvPr>
          <p:cNvSpPr txBox="1"/>
          <p:nvPr/>
        </p:nvSpPr>
        <p:spPr>
          <a:xfrm>
            <a:off x="962673" y="1949450"/>
            <a:ext cx="95345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0" i="0" dirty="0">
                <a:solidFill>
                  <a:schemeClr val="bg1"/>
                </a:solidFill>
                <a:effectLst/>
                <a:latin typeface="Segoe UI" panose="020B0502040204020203" pitchFamily="34" charset="0"/>
              </a:rPr>
              <a:t>To do simple subtraction, use the </a:t>
            </a:r>
            <a:r>
              <a:rPr lang="en-US" sz="2400" b="1" i="0" dirty="0">
                <a:solidFill>
                  <a:schemeClr val="bg1"/>
                </a:solidFill>
                <a:effectLst/>
                <a:latin typeface="Segoe UI" panose="020B0502040204020203" pitchFamily="34" charset="0"/>
              </a:rPr>
              <a:t>-</a:t>
            </a:r>
            <a:r>
              <a:rPr lang="en-US" sz="2400" b="0" i="0" dirty="0">
                <a:solidFill>
                  <a:schemeClr val="bg1"/>
                </a:solidFill>
                <a:effectLst/>
                <a:latin typeface="Segoe UI" panose="020B0502040204020203" pitchFamily="34" charset="0"/>
              </a:rPr>
              <a:t> (minus sign) arithmetic operator.</a:t>
            </a:r>
          </a:p>
          <a:p>
            <a:pPr algn="l"/>
            <a:r>
              <a:rPr lang="en-US" sz="2400" b="0" i="0" dirty="0">
                <a:solidFill>
                  <a:schemeClr val="bg1"/>
                </a:solidFill>
                <a:effectLst/>
                <a:latin typeface="Segoe UI" panose="020B0502040204020203" pitchFamily="34" charset="0"/>
              </a:rPr>
              <a:t>For example, if you enter the formula </a:t>
            </a:r>
            <a:r>
              <a:rPr lang="en-US" sz="2400" b="1" i="0" dirty="0">
                <a:solidFill>
                  <a:schemeClr val="bg1"/>
                </a:solidFill>
                <a:effectLst/>
                <a:latin typeface="Segoe UI" panose="020B0502040204020203" pitchFamily="34" charset="0"/>
              </a:rPr>
              <a:t>=10-5</a:t>
            </a:r>
            <a:r>
              <a:rPr lang="en-US" sz="2400" b="0" i="0" dirty="0">
                <a:solidFill>
                  <a:schemeClr val="bg1"/>
                </a:solidFill>
                <a:effectLst/>
                <a:latin typeface="Segoe UI" panose="020B0502040204020203" pitchFamily="34" charset="0"/>
              </a:rPr>
              <a:t> into a cell, the cell will display 5 as the result.</a:t>
            </a:r>
          </a:p>
          <a:p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58726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67339-722D-79F4-6AFF-F5BDA972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F278B42D-34AA-4B7A-8E98-1D1E2E76928E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32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DD694AB5-B886-59D1-AF83-A3C5ECF01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dirty="0">
                <a:latin typeface="Arial" panose="020B0604020202020204" pitchFamily="34" charset="0"/>
              </a:rPr>
              <a:t>Multiply numbers in a cell</a:t>
            </a:r>
          </a:p>
        </p:txBody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527F36BD-A745-35CC-A239-E8192491F6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199" y="1949450"/>
            <a:ext cx="11145253" cy="41957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    </a:t>
            </a:r>
            <a:endParaRPr lang="en-US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1D2F33-1829-E992-A4B5-CBB46CB025D2}"/>
              </a:ext>
            </a:extLst>
          </p:cNvPr>
          <p:cNvSpPr txBox="1"/>
          <p:nvPr/>
        </p:nvSpPr>
        <p:spPr>
          <a:xfrm>
            <a:off x="447675" y="1654068"/>
            <a:ext cx="1153577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0" i="0" dirty="0">
                <a:solidFill>
                  <a:schemeClr val="bg1"/>
                </a:solidFill>
                <a:effectLst/>
                <a:latin typeface="Segoe UI" panose="020B0502040204020203" pitchFamily="34" charset="0"/>
              </a:rPr>
              <a:t>Multiplying and dividing in Excel is easy, but you need to create a simple formula to do it. Just remember that all formulas in Excel begin with an equal sign (=), and you can use the formula bar to create them.</a:t>
            </a:r>
          </a:p>
          <a:p>
            <a:pPr algn="l"/>
            <a:endParaRPr lang="en-US" sz="2400" dirty="0">
              <a:solidFill>
                <a:schemeClr val="bg1"/>
              </a:solidFill>
              <a:latin typeface="Segoe UI" panose="020B0502040204020203" pitchFamily="34" charset="0"/>
            </a:endParaRPr>
          </a:p>
          <a:p>
            <a:pPr algn="l"/>
            <a:r>
              <a:rPr lang="en-US" sz="2400" b="0" i="0" dirty="0">
                <a:solidFill>
                  <a:srgbClr val="FFFF00"/>
                </a:solidFill>
                <a:effectLst/>
                <a:latin typeface="Segoe UI" panose="020B0502040204020203" pitchFamily="34" charset="0"/>
              </a:rPr>
              <a:t>To do this task, use the </a:t>
            </a:r>
            <a:r>
              <a:rPr lang="en-US" sz="2400" b="1" i="0" dirty="0">
                <a:solidFill>
                  <a:srgbClr val="FFFF00"/>
                </a:solidFill>
                <a:effectLst/>
                <a:latin typeface="Segoe UI" panose="020B0502040204020203" pitchFamily="34" charset="0"/>
              </a:rPr>
              <a:t>*</a:t>
            </a:r>
            <a:r>
              <a:rPr lang="en-US" sz="2400" b="0" i="0" dirty="0">
                <a:solidFill>
                  <a:srgbClr val="FFFF00"/>
                </a:solidFill>
                <a:effectLst/>
                <a:latin typeface="Segoe UI" panose="020B0502040204020203" pitchFamily="34" charset="0"/>
              </a:rPr>
              <a:t> (asterisk) arithmetic operator.</a:t>
            </a:r>
          </a:p>
          <a:p>
            <a:pPr algn="l"/>
            <a:r>
              <a:rPr lang="en-US" sz="2400" b="0" i="0" dirty="0">
                <a:solidFill>
                  <a:srgbClr val="FFFF00"/>
                </a:solidFill>
                <a:effectLst/>
                <a:latin typeface="Segoe UI" panose="020B0502040204020203" pitchFamily="34" charset="0"/>
              </a:rPr>
              <a:t>For example, if you type </a:t>
            </a:r>
            <a:r>
              <a:rPr lang="en-US" sz="2400" b="1" i="0" dirty="0">
                <a:solidFill>
                  <a:srgbClr val="FFFF00"/>
                </a:solidFill>
                <a:effectLst/>
                <a:latin typeface="Segoe UI" panose="020B0502040204020203" pitchFamily="34" charset="0"/>
              </a:rPr>
              <a:t>=5*10</a:t>
            </a:r>
            <a:r>
              <a:rPr lang="en-US" sz="2400" b="0" i="0" dirty="0">
                <a:solidFill>
                  <a:srgbClr val="FFFF00"/>
                </a:solidFill>
                <a:effectLst/>
                <a:latin typeface="Segoe UI" panose="020B0502040204020203" pitchFamily="34" charset="0"/>
              </a:rPr>
              <a:t> in a cell, the cell displays the result, </a:t>
            </a:r>
            <a:r>
              <a:rPr lang="en-US" sz="2400" b="1" i="0" dirty="0">
                <a:solidFill>
                  <a:srgbClr val="FFFF00"/>
                </a:solidFill>
                <a:effectLst/>
                <a:latin typeface="Segoe UI" panose="020B0502040204020203" pitchFamily="34" charset="0"/>
              </a:rPr>
              <a:t>50</a:t>
            </a:r>
            <a:r>
              <a:rPr lang="en-US" sz="2400" b="0" i="0" dirty="0">
                <a:solidFill>
                  <a:srgbClr val="FFFF00"/>
                </a:solidFill>
                <a:effectLst/>
                <a:latin typeface="Segoe UI" panose="020B0502040204020203" pitchFamily="34" charset="0"/>
              </a:rPr>
              <a:t>.</a:t>
            </a:r>
          </a:p>
          <a:p>
            <a:pPr algn="l"/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73D0F2-F24A-B8EB-7EAF-FAD59D6318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4869" y="4076937"/>
            <a:ext cx="7344266" cy="7948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074872-9940-7B80-CD89-EC99A40704B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5380"/>
          <a:stretch/>
        </p:blipFill>
        <p:spPr>
          <a:xfrm>
            <a:off x="4733924" y="5269005"/>
            <a:ext cx="5005161" cy="79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2204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67339-722D-79F4-6AFF-F5BDA972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F278B42D-34AA-4B7A-8E98-1D1E2E76928E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33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DD694AB5-B886-59D1-AF83-A3C5ECF01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dirty="0">
                <a:latin typeface="Arial" panose="020B0604020202020204" pitchFamily="34" charset="0"/>
              </a:rPr>
              <a:t>Divide numbers in a cell</a:t>
            </a:r>
          </a:p>
        </p:txBody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527F36BD-A745-35CC-A239-E8192491F6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199" y="1949450"/>
            <a:ext cx="11145253" cy="41957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    </a:t>
            </a:r>
            <a:endParaRPr lang="en-US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1D2F33-1829-E992-A4B5-CBB46CB025D2}"/>
              </a:ext>
            </a:extLst>
          </p:cNvPr>
          <p:cNvSpPr txBox="1"/>
          <p:nvPr/>
        </p:nvSpPr>
        <p:spPr>
          <a:xfrm>
            <a:off x="455921" y="1770063"/>
            <a:ext cx="953452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0" i="0" dirty="0">
                <a:solidFill>
                  <a:schemeClr val="bg1"/>
                </a:solidFill>
                <a:effectLst/>
                <a:latin typeface="Segoe UI" panose="020B0502040204020203" pitchFamily="34" charset="0"/>
              </a:rPr>
              <a:t>To do this task, use the / (forward slash) arithmetic operator.</a:t>
            </a:r>
          </a:p>
          <a:p>
            <a:pPr algn="l"/>
            <a:endParaRPr lang="en-US" sz="2400" b="0" i="0" dirty="0">
              <a:solidFill>
                <a:schemeClr val="bg1"/>
              </a:solidFill>
              <a:effectLst/>
              <a:latin typeface="Segoe UI" panose="020B0502040204020203" pitchFamily="34" charset="0"/>
            </a:endParaRPr>
          </a:p>
          <a:p>
            <a:pPr algn="l"/>
            <a:r>
              <a:rPr lang="en-US" sz="2400" b="0" i="0" dirty="0">
                <a:solidFill>
                  <a:srgbClr val="FFFF00"/>
                </a:solidFill>
                <a:effectLst/>
                <a:latin typeface="Segoe UI" panose="020B0502040204020203" pitchFamily="34" charset="0"/>
              </a:rPr>
              <a:t>For example, </a:t>
            </a:r>
            <a:r>
              <a:rPr lang="en-US" sz="2400" b="0" i="0" dirty="0">
                <a:solidFill>
                  <a:schemeClr val="bg1"/>
                </a:solidFill>
                <a:effectLst/>
                <a:latin typeface="Segoe UI" panose="020B0502040204020203" pitchFamily="34" charset="0"/>
              </a:rPr>
              <a:t>if you type =10/5 in a cell, the cell displays 2.</a:t>
            </a:r>
          </a:p>
          <a:p>
            <a:pPr algn="l"/>
            <a:endParaRPr lang="en-US" sz="2400" dirty="0">
              <a:solidFill>
                <a:schemeClr val="bg1"/>
              </a:solidFill>
              <a:latin typeface="Segoe UI" panose="020B0502040204020203" pitchFamily="34" charset="0"/>
            </a:endParaRPr>
          </a:p>
          <a:p>
            <a:pPr algn="l"/>
            <a:r>
              <a:rPr lang="en-US" sz="2400" dirty="0">
                <a:solidFill>
                  <a:srgbClr val="FFFF00"/>
                </a:solidFill>
              </a:rPr>
              <a:t>Note: There is no DIVIDE function in Excel.</a:t>
            </a:r>
          </a:p>
          <a:p>
            <a:pPr algn="l"/>
            <a:endParaRPr lang="en-US" sz="2400" dirty="0">
              <a:solidFill>
                <a:schemeClr val="bg1"/>
              </a:solidFill>
            </a:endParaRPr>
          </a:p>
          <a:p>
            <a:pPr algn="l"/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791D5E-DEFF-C1C0-AB1E-9F111B5AD2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950" y="3696405"/>
            <a:ext cx="5581650" cy="296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3889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67339-722D-79F4-6AFF-F5BDA972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F278B42D-34AA-4B7A-8E98-1D1E2E76928E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34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DD694AB5-B886-59D1-AF83-A3C5ECF01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dirty="0">
                <a:latin typeface="Arial" panose="020B0604020202020204" pitchFamily="34" charset="0"/>
              </a:rPr>
              <a:t>AVERAGE function</a:t>
            </a:r>
          </a:p>
        </p:txBody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527F36BD-A745-35CC-A239-E8192491F6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199" y="1949450"/>
            <a:ext cx="11145253" cy="41957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Returns the average (arithmetic mean) of the arguments. For example, if the range B1:B7 contains numbers, the formula =AVERAGE(B1:B7) returns the average of those numbers.</a:t>
            </a:r>
            <a:endParaRPr lang="en-US" alt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F62651-1C7C-C15A-7341-1507755725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7950" y="3003550"/>
            <a:ext cx="3524250" cy="368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3230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 , avearge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b="1" dirty="0"/>
              <a:t>SUM</a:t>
            </a:r>
            <a:r>
              <a:rPr lang="en-US" dirty="0"/>
              <a:t> function adds values. You can add individual values, cell references or ranges or a mix of all three.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/>
              <a:t>For example: </a:t>
            </a:r>
            <a:r>
              <a:rPr lang="en-US" b="1" dirty="0"/>
              <a:t>=SUM(A2:A10)</a:t>
            </a:r>
            <a:r>
              <a:rPr lang="en-US" dirty="0"/>
              <a:t> Adds the values in cells A2:10.</a:t>
            </a:r>
          </a:p>
          <a:p>
            <a:pPr algn="just">
              <a:lnSpc>
                <a:spcPct val="150000"/>
              </a:lnSpc>
            </a:pPr>
            <a:r>
              <a:rPr lang="en-US" b="1" dirty="0"/>
              <a:t>AVERAGE</a:t>
            </a:r>
            <a:r>
              <a:rPr lang="en-US" dirty="0"/>
              <a:t> function returns the average (arithmetic mean) of the arguments. For example, if the range A1:A20 contains numbers, the formula </a:t>
            </a:r>
            <a:r>
              <a:rPr lang="en-US" b="1" dirty="0"/>
              <a:t>=AVERAGE(A1:A20)</a:t>
            </a:r>
            <a:r>
              <a:rPr lang="en-US" dirty="0"/>
              <a:t> returns the average of those numbers.</a:t>
            </a:r>
          </a:p>
        </p:txBody>
      </p:sp>
    </p:spTree>
    <p:extLst>
      <p:ext uri="{BB962C8B-B14F-4D97-AF65-F5344CB8AC3E}">
        <p14:creationId xmlns:p14="http://schemas.microsoft.com/office/powerpoint/2010/main" val="40694260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67339-722D-79F4-6AFF-F5BDA972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F278B42D-34AA-4B7A-8E98-1D1E2E76928E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36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DD694AB5-B886-59D1-AF83-A3C5ECF01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dirty="0">
                <a:latin typeface="Arial" panose="020B0604020202020204" pitchFamily="34" charset="0"/>
              </a:rPr>
              <a:t>MAX function</a:t>
            </a:r>
          </a:p>
        </p:txBody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527F36BD-A745-35CC-A239-E8192491F6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8548" y="2030413"/>
            <a:ext cx="7208521" cy="4195763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Returns the largest value in a set of values.</a:t>
            </a:r>
          </a:p>
          <a:p>
            <a:pPr eaLnBrk="1" hangingPunct="1">
              <a:buFontTx/>
              <a:buNone/>
            </a:pPr>
            <a:endParaRPr lang="en-US" altLang="en-US" sz="2400" dirty="0">
              <a:latin typeface="Arial" panose="020B060402020202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Syntax</a:t>
            </a:r>
          </a:p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MAX(number1, [number2], ...)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07DAA5-291C-A3B7-B521-E61BA62ED7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0388" y="571500"/>
            <a:ext cx="5734452" cy="5920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2347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67339-722D-79F4-6AFF-F5BDA972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F278B42D-34AA-4B7A-8E98-1D1E2E76928E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37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DD694AB5-B886-59D1-AF83-A3C5ECF01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dirty="0">
                <a:latin typeface="Arial" panose="020B0604020202020204" pitchFamily="34" charset="0"/>
              </a:rPr>
              <a:t>MIN function</a:t>
            </a:r>
          </a:p>
        </p:txBody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527F36BD-A745-35CC-A239-E8192491F6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8549" y="2030413"/>
            <a:ext cx="6237972" cy="4195763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Returns the smallest number in a set of values.</a:t>
            </a:r>
          </a:p>
          <a:p>
            <a:pPr eaLnBrk="1" hangingPunct="1">
              <a:buFontTx/>
              <a:buNone/>
            </a:pPr>
            <a:endParaRPr lang="en-US" altLang="en-US" sz="2400" dirty="0">
              <a:latin typeface="Arial" panose="020B060402020202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Syntax</a:t>
            </a:r>
          </a:p>
          <a:p>
            <a:pPr eaLnBrk="1" hangingPunct="1">
              <a:buFontTx/>
              <a:buNone/>
            </a:pPr>
            <a:r>
              <a:rPr lang="en-US" sz="2400" dirty="0">
                <a:latin typeface="Arial" panose="020B0604020202020204" pitchFamily="34" charset="0"/>
              </a:rPr>
              <a:t>MIN</a:t>
            </a:r>
            <a:r>
              <a:rPr lang="en-US" altLang="en-US" sz="2400" dirty="0">
                <a:latin typeface="Arial" panose="020B0604020202020204" pitchFamily="34" charset="0"/>
              </a:rPr>
              <a:t>(number1, [number2], ...)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B645F3-93B6-048E-09E2-BF4B23AC1E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748211"/>
            <a:ext cx="5720518" cy="5623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7922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67339-722D-79F4-6AFF-F5BDA972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F278B42D-34AA-4B7A-8E98-1D1E2E76928E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38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DD694AB5-B886-59D1-AF83-A3C5ECF01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dirty="0">
                <a:latin typeface="Arial" panose="020B0604020202020204" pitchFamily="34" charset="0"/>
              </a:rPr>
              <a:t>COUNT function</a:t>
            </a:r>
          </a:p>
        </p:txBody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527F36BD-A745-35CC-A239-E8192491F6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8549" y="2030413"/>
            <a:ext cx="11649622" cy="4195763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Returns the smallest number in a set of values.</a:t>
            </a:r>
          </a:p>
          <a:p>
            <a:pPr eaLnBrk="1" hangingPunct="1">
              <a:buFontTx/>
              <a:buNone/>
            </a:pPr>
            <a:endParaRPr lang="en-US" altLang="en-US" sz="2400" dirty="0">
              <a:latin typeface="Arial" panose="020B060402020202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Syntax:</a:t>
            </a:r>
          </a:p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The COUNT function counts the number of cells that contain numbers and counts numbers within the list of arguments. </a:t>
            </a:r>
          </a:p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For example, you can enter the following formula to count the numbers in the range B1:C6: =COUNT(B1:C6). In this example, if 11 of the cells in the range contain numbers, the result is 11.</a:t>
            </a:r>
          </a:p>
          <a:p>
            <a:pPr eaLnBrk="1" hangingPunct="1">
              <a:buFontTx/>
              <a:buNone/>
            </a:pPr>
            <a:endParaRPr lang="en-US" altLang="en-US" sz="2400" dirty="0">
              <a:latin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978C95-B0B0-0408-0826-A0D1E76F4C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3325" y="1418909"/>
            <a:ext cx="3486150" cy="3905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1BC3B38-68AB-A8F7-37B9-C43F45BC36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9996" y="247649"/>
            <a:ext cx="4448175" cy="318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8532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67339-722D-79F4-6AFF-F5BDA972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F278B42D-34AA-4B7A-8E98-1D1E2E76928E}" type="slidenum">
              <a:rPr lang="en-US" altLang="en-US" b="0">
                <a:latin typeface="Times New Roman" panose="02020603050405020304" pitchFamily="18" charset="0"/>
              </a:rPr>
              <a:pPr eaLnBrk="1" hangingPunct="1"/>
              <a:t>39</a:t>
            </a:fld>
            <a:endParaRPr lang="en-US" altLang="en-US" b="0">
              <a:latin typeface="Times New Roman" panose="02020603050405020304" pitchFamily="18" charset="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DD694AB5-B886-59D1-AF83-A3C5ECF01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dirty="0">
                <a:latin typeface="Arial" panose="020B0604020202020204" pitchFamily="34" charset="0"/>
              </a:rPr>
              <a:t>Combine data using the CONCAT function</a:t>
            </a:r>
          </a:p>
        </p:txBody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527F36BD-A745-35CC-A239-E8192491F6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8549" y="2030413"/>
            <a:ext cx="11649622" cy="4195763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Select the cell where you want to put the combined data.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en-US" altLang="en-US" sz="2400" dirty="0">
                <a:latin typeface="Arial" panose="020B0604020202020204" pitchFamily="34" charset="0"/>
              </a:rPr>
              <a:t>Type =CONCAT(.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en-US" altLang="en-US" sz="2400" dirty="0">
                <a:latin typeface="Arial" panose="020B0604020202020204" pitchFamily="34" charset="0"/>
              </a:rPr>
              <a:t>Select the cell you want to combine first.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en-US" altLang="en-US" sz="2400" dirty="0">
                <a:latin typeface="Arial" panose="020B0604020202020204" pitchFamily="34" charset="0"/>
              </a:rPr>
              <a:t>Use commas to separate the cells you are combining and use quotation marks to add spaces, commas, or other text.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en-US" altLang="en-US" sz="2400" dirty="0">
                <a:latin typeface="Arial" panose="020B0604020202020204" pitchFamily="34" charset="0"/>
              </a:rPr>
              <a:t>Close the formula with a parenthesis and press Enter. An example formula might be =CONCAT(A2, " Family").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7C2838-C3A9-499F-10AB-F23C8F0B7A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071" y="1393780"/>
            <a:ext cx="6084220" cy="56038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0300F6E-4D3F-8FC9-462E-5E1D379CB1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2420" y="1388520"/>
            <a:ext cx="4948174" cy="481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91032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Today, Function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Excel TODAY function returns the current date, updated continuously when a worksheet is changed or opened. The TODAY function takes no arguments.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69E54E-ABA2-4D17-F0A3-3C07509816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481773"/>
            <a:ext cx="3190875" cy="4191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B985222-269B-FF49-25D6-C9AAD4BABA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160" y="3745865"/>
            <a:ext cx="3581400" cy="26574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1984B46-08F3-73C4-9032-2FEDC3301E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7204" y="3429000"/>
            <a:ext cx="7159240" cy="3338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91046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Time Function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49450"/>
            <a:ext cx="8276771" cy="4195763"/>
          </a:xfrm>
        </p:spPr>
        <p:txBody>
          <a:bodyPr/>
          <a:lstStyle/>
          <a:p>
            <a:r>
              <a:rPr lang="en-US" dirty="0"/>
              <a:t>From Formula </a:t>
            </a:r>
          </a:p>
          <a:p>
            <a:r>
              <a:rPr lang="en-US" dirty="0"/>
              <a:t>Select Date &amp; Time choose Time</a:t>
            </a:r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BB186E9-ED97-5C9C-DFC6-D15D50F8FF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312" r="62313" b="10394"/>
          <a:stretch/>
        </p:blipFill>
        <p:spPr>
          <a:xfrm>
            <a:off x="9452066" y="365760"/>
            <a:ext cx="2240280" cy="61452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DF0CF87-A717-B285-8EA7-D140C116CA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591" y="3147559"/>
            <a:ext cx="6696075" cy="3552825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B183B070-4E82-F839-7FDE-C83A61A99F32}"/>
              </a:ext>
            </a:extLst>
          </p:cNvPr>
          <p:cNvSpPr/>
          <p:nvPr/>
        </p:nvSpPr>
        <p:spPr>
          <a:xfrm>
            <a:off x="9463314" y="4702629"/>
            <a:ext cx="1059543" cy="232228"/>
          </a:xfrm>
          <a:prstGeom prst="ellipse">
            <a:avLst/>
          </a:prstGeom>
          <a:noFill/>
          <a:ln w="5715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F87CB68A-B336-CC55-71F2-F85B18508BFC}"/>
              </a:ext>
            </a:extLst>
          </p:cNvPr>
          <p:cNvCxnSpPr>
            <a:endCxn id="9" idx="1"/>
          </p:cNvCxnSpPr>
          <p:nvPr/>
        </p:nvCxnSpPr>
        <p:spPr>
          <a:xfrm>
            <a:off x="6429829" y="2889432"/>
            <a:ext cx="3188651" cy="184720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52245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IF function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494" y="1668998"/>
            <a:ext cx="7107318" cy="5157926"/>
          </a:xfrm>
        </p:spPr>
        <p:txBody>
          <a:bodyPr>
            <a:normAutofit/>
          </a:bodyPr>
          <a:lstStyle/>
          <a:p>
            <a:pPr algn="just" fontAlgn="base">
              <a:lnSpc>
                <a:spcPct val="150000"/>
              </a:lnSpc>
            </a:pPr>
            <a:r>
              <a:rPr lang="en-US" dirty="0"/>
              <a:t>The IF function runs a logical test and returns one value for a TRUE result, and another for a FALSE result. For example, =IF(D11="</a:t>
            </a:r>
            <a:r>
              <a:rPr lang="en-US" dirty="0" err="1"/>
              <a:t>smile","yes","no</a:t>
            </a:r>
            <a:r>
              <a:rPr lang="en-US" dirty="0"/>
              <a:t>")</a:t>
            </a:r>
          </a:p>
          <a:p>
            <a:pPr algn="just" fontAlgn="base">
              <a:lnSpc>
                <a:spcPct val="150000"/>
              </a:lnSpc>
            </a:pPr>
            <a:r>
              <a:rPr lang="en-US" dirty="0"/>
              <a:t>If D11</a:t>
            </a:r>
            <a:r>
              <a:rPr lang="en-US" dirty="0">
                <a:solidFill>
                  <a:srgbClr val="FFFF00"/>
                </a:solidFill>
              </a:rPr>
              <a:t>(sad)= “Smile” is true return Yes if this condition false return No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2DE3DB-5C84-6DEC-6323-B366B4AE08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3316" y="3783806"/>
            <a:ext cx="6905625" cy="5218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0557A94-0530-947E-37A3-D8B938056F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0931" y="5679969"/>
            <a:ext cx="7267575" cy="40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65386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IF function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6447971" cy="4348163"/>
          </a:xfrm>
        </p:spPr>
        <p:txBody>
          <a:bodyPr>
            <a:normAutofit/>
          </a:bodyPr>
          <a:lstStyle/>
          <a:p>
            <a:pPr algn="just" fontAlgn="base">
              <a:lnSpc>
                <a:spcPct val="150000"/>
              </a:lnSpc>
            </a:pPr>
            <a:r>
              <a:rPr lang="en-US" dirty="0"/>
              <a:t>The IF function runs a logical test and returns one value for a TRUE result, and another for a FALSE result. For example, to "pass" scores above 70: =IF(A1&gt;70,"Pass","Fail"). </a:t>
            </a:r>
          </a:p>
          <a:p>
            <a:pPr algn="just" fontAlgn="base">
              <a:lnSpc>
                <a:spcPct val="150000"/>
              </a:lnSpc>
            </a:pPr>
            <a:endParaRPr lang="en-US" dirty="0"/>
          </a:p>
        </p:txBody>
      </p:sp>
      <p:pic>
        <p:nvPicPr>
          <p:cNvPr id="17491" name="Picture 83" descr="Excel IF func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714"/>
          <a:stretch/>
        </p:blipFill>
        <p:spPr bwMode="auto">
          <a:xfrm>
            <a:off x="7572375" y="2097881"/>
            <a:ext cx="461962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254773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A54131-90C2-839F-4830-A2BA209CA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effectLst/>
                <a:latin typeface="Open Sans" panose="020B0606030504020204" pitchFamily="34" charset="0"/>
              </a:rPr>
              <a:t>Chart Basics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15806C-3764-D55B-E9F2-222BA7B56B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6223" y="1944805"/>
            <a:ext cx="3846095" cy="4195763"/>
          </a:xfrm>
        </p:spPr>
        <p:txBody>
          <a:bodyPr/>
          <a:lstStyle/>
          <a:p>
            <a:r>
              <a:rPr lang="en-US" b="0" i="0" dirty="0">
                <a:effectLst/>
                <a:latin typeface="Open Sans" panose="020B0606030504020204" pitchFamily="34" charset="0"/>
              </a:rPr>
              <a:t>A chart is a visual representation of numeric data</a:t>
            </a:r>
            <a:endParaRPr lang="ar-EG" b="0" i="0" dirty="0">
              <a:effectLst/>
              <a:latin typeface="Open Sans" panose="020B0606030504020204" pitchFamily="34" charset="0"/>
            </a:endParaRPr>
          </a:p>
          <a:p>
            <a:endParaRPr lang="ar-EG" dirty="0">
              <a:latin typeface="Open Sans" panose="020B0606030504020204" pitchFamily="34" charset="0"/>
            </a:endParaRPr>
          </a:p>
          <a:p>
            <a:endParaRPr lang="ar-EG" dirty="0">
              <a:latin typeface="Open Sans" panose="020B0606030504020204" pitchFamily="34" charset="0"/>
            </a:endParaRPr>
          </a:p>
          <a:p>
            <a:r>
              <a:rPr lang="en-US" b="1" i="0" dirty="0">
                <a:effectLst/>
                <a:latin typeface="Open Sans" panose="020B0606030504020204" pitchFamily="34" charset="0"/>
              </a:rPr>
              <a:t>Choosing a Chart type</a:t>
            </a:r>
            <a:endParaRPr lang="ar-EG" b="1" dirty="0">
              <a:latin typeface="Open Sans" panose="020B0606030504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C0A8AF-350A-3C11-0014-94B9641112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0340" y="567021"/>
            <a:ext cx="7658100" cy="3105150"/>
          </a:xfrm>
          <a:prstGeom prst="rect">
            <a:avLst/>
          </a:prstGeom>
        </p:spPr>
      </p:pic>
      <p:pic>
        <p:nvPicPr>
          <p:cNvPr id="11266" name="Picture 2">
            <a:extLst>
              <a:ext uri="{FF2B5EF4-FFF2-40B4-BE49-F238E27FC236}">
                <a16:creationId xmlns:a16="http://schemas.microsoft.com/office/drawing/2014/main" id="{3FDFF82B-D251-204B-6ED4-A753150439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175" y="4330818"/>
            <a:ext cx="4695825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274756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A54131-90C2-839F-4830-A2BA209CA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effectLst/>
                <a:latin typeface="Open Sans" panose="020B0606030504020204" pitchFamily="34" charset="0"/>
              </a:rPr>
              <a:t>Changing the Chart Type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15806C-3764-D55B-E9F2-222BA7B56B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6223" y="1944805"/>
            <a:ext cx="10697577" cy="4195763"/>
          </a:xfrm>
        </p:spPr>
        <p:txBody>
          <a:bodyPr/>
          <a:lstStyle/>
          <a:p>
            <a:r>
              <a:rPr lang="en-US" b="0" i="0" dirty="0">
                <a:effectLst/>
                <a:latin typeface="Open Sans" panose="020B0606030504020204" pitchFamily="34" charset="0"/>
              </a:rPr>
              <a:t>Using the Chart Tools contextual tab: In Change Chart Type group Select the desired chart type</a:t>
            </a:r>
            <a:endParaRPr lang="ar-EG" b="1" dirty="0">
              <a:latin typeface="Open Sans" panose="020B0606030504020204" pitchFamily="34" charset="0"/>
            </a:endParaRPr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743FDCE6-73CD-7F66-4B52-BFB09C820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187" y="3399289"/>
            <a:ext cx="8359585" cy="175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651004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BBBAF-4CF8-6E6D-898B-26D5493E3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>
                <a:latin typeface="Open Sans" panose="020B0606030504020204" pitchFamily="34" charset="0"/>
              </a:rPr>
              <a:t>Chart Titles and Legend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ECAEDF-511D-E3B0-C12A-CFCFEBA9A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 chart title </a:t>
            </a:r>
            <a:r>
              <a:rPr lang="en-US" dirty="0"/>
              <a:t>is the label that describes the entire chart. </a:t>
            </a:r>
            <a:endParaRPr lang="ar-EG" dirty="0"/>
          </a:p>
          <a:p>
            <a:r>
              <a:rPr lang="en-US" dirty="0"/>
              <a:t>An </a:t>
            </a:r>
            <a:r>
              <a:rPr lang="en-US" b="1" dirty="0"/>
              <a:t>axis title </a:t>
            </a:r>
            <a:r>
              <a:rPr lang="en-US" dirty="0"/>
              <a:t>is a label that describes either the category or value axis. </a:t>
            </a:r>
            <a:endParaRPr lang="ar-EG" dirty="0"/>
          </a:p>
          <a:p>
            <a:r>
              <a:rPr lang="en-US" dirty="0"/>
              <a:t>A </a:t>
            </a:r>
            <a:r>
              <a:rPr lang="en-US" b="1" dirty="0"/>
              <a:t>legend</a:t>
            </a:r>
            <a:r>
              <a:rPr lang="en-US" dirty="0"/>
              <a:t> is used to distinguish data points in a pie chart or data series in a multiple series chart. </a:t>
            </a:r>
          </a:p>
        </p:txBody>
      </p:sp>
    </p:spTree>
    <p:extLst>
      <p:ext uri="{BB962C8B-B14F-4D97-AF65-F5344CB8AC3E}">
        <p14:creationId xmlns:p14="http://schemas.microsoft.com/office/powerpoint/2010/main" val="198173826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74C8B1-5930-BCC5-B749-AC519B1DB915}"/>
              </a:ext>
            </a:extLst>
          </p:cNvPr>
          <p:cNvSpPr txBox="1"/>
          <p:nvPr/>
        </p:nvSpPr>
        <p:spPr>
          <a:xfrm>
            <a:off x="1652337" y="2967790"/>
            <a:ext cx="92562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</a:rPr>
              <a:t>THANK YOU </a:t>
            </a:r>
            <a:r>
              <a:rPr lang="en-US" sz="7200" b="1" dirty="0">
                <a:solidFill>
                  <a:schemeClr val="bg1"/>
                </a:solidFill>
                <a:sym typeface="Wingdings" panose="05000000000000000000" pitchFamily="2" charset="2"/>
              </a:rPr>
              <a:t></a:t>
            </a:r>
            <a:endParaRPr lang="en-US" sz="7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72086"/>
      </p:ext>
    </p:extLst>
  </p:cSld>
  <p:clrMapOvr>
    <a:masterClrMapping/>
  </p:clrMapOvr>
</p:sld>
</file>

<file path=ppt/theme/theme1.xml><?xml version="1.0" encoding="utf-8"?>
<a:theme xmlns:a="http://schemas.openxmlformats.org/drawingml/2006/main" name="BlockprintVTI">
  <a:themeElements>
    <a:clrScheme name="Custom 69">
      <a:dk1>
        <a:sysClr val="windowText" lastClr="000000"/>
      </a:dk1>
      <a:lt1>
        <a:sysClr val="window" lastClr="FFFFFF"/>
      </a:lt1>
      <a:dk2>
        <a:srgbClr val="44131A"/>
      </a:dk2>
      <a:lt2>
        <a:srgbClr val="F2ECEA"/>
      </a:lt2>
      <a:accent1>
        <a:srgbClr val="A62C52"/>
      </a:accent1>
      <a:accent2>
        <a:srgbClr val="A7928D"/>
      </a:accent2>
      <a:accent3>
        <a:srgbClr val="307C71"/>
      </a:accent3>
      <a:accent4>
        <a:srgbClr val="41575D"/>
      </a:accent4>
      <a:accent5>
        <a:srgbClr val="8FA3A3"/>
      </a:accent5>
      <a:accent6>
        <a:srgbClr val="CA8370"/>
      </a:accent6>
      <a:hlink>
        <a:srgbClr val="D13D6E"/>
      </a:hlink>
      <a:folHlink>
        <a:srgbClr val="6C9D92"/>
      </a:folHlink>
    </a:clrScheme>
    <a:fontScheme name="Custom 56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ockprintVTI" id="{AA8C8908-6BA4-477C-AEA4-CB6C32A1FE3B}" vid="{36392749-7C1D-4938-93BB-440CD2A1B0A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Blockprint</Template>
  <TotalTime>268</TotalTime>
  <Words>2258</Words>
  <Application>Microsoft Office PowerPoint</Application>
  <PresentationFormat>Widescreen</PresentationFormat>
  <Paragraphs>256</Paragraphs>
  <Slides>47</Slides>
  <Notes>20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7" baseType="lpstr">
      <vt:lpstr>Arial</vt:lpstr>
      <vt:lpstr>Avenir Next LT Pro</vt:lpstr>
      <vt:lpstr>AvenirNext LT Pro Medium</vt:lpstr>
      <vt:lpstr>Calibri</vt:lpstr>
      <vt:lpstr>Open Sans</vt:lpstr>
      <vt:lpstr>Segoe UI</vt:lpstr>
      <vt:lpstr>Times New Roman</vt:lpstr>
      <vt:lpstr>Wingdings</vt:lpstr>
      <vt:lpstr>BlockprintVTI</vt:lpstr>
      <vt:lpstr>Bitmap Image</vt:lpstr>
      <vt:lpstr>EXCEL</vt:lpstr>
      <vt:lpstr>Introduction to Spreadsheets</vt:lpstr>
      <vt:lpstr>Excel Window</vt:lpstr>
      <vt:lpstr>Worksheets</vt:lpstr>
      <vt:lpstr>Selecting a Cell</vt:lpstr>
      <vt:lpstr>Entering Information / The Formula Bar</vt:lpstr>
      <vt:lpstr>Double Click to Modify a Cell</vt:lpstr>
      <vt:lpstr>Column Names (letters) &amp; Row Names (numbers)</vt:lpstr>
      <vt:lpstr>Cell Names (ex. B4)</vt:lpstr>
      <vt:lpstr>Excel Window</vt:lpstr>
      <vt:lpstr>Rename A Worksheet</vt:lpstr>
      <vt:lpstr>Excel Window</vt:lpstr>
      <vt:lpstr> Delete a Worksheet </vt:lpstr>
      <vt:lpstr>Hide and Unhide a Worksheet</vt:lpstr>
      <vt:lpstr> Inserting Rows and Columns</vt:lpstr>
      <vt:lpstr>Deleting Rows and Columns</vt:lpstr>
      <vt:lpstr>Insert or delete rows and columns</vt:lpstr>
      <vt:lpstr>Adjusting Column Width</vt:lpstr>
      <vt:lpstr>Formatting</vt:lpstr>
      <vt:lpstr>Function Basics</vt:lpstr>
      <vt:lpstr>Formulas - correct</vt:lpstr>
      <vt:lpstr>Missing = sign</vt:lpstr>
      <vt:lpstr>Basic Functions</vt:lpstr>
      <vt:lpstr> Common Functions</vt:lpstr>
      <vt:lpstr>Insert Function</vt:lpstr>
      <vt:lpstr>Ranges</vt:lpstr>
      <vt:lpstr>Examples of Range Names</vt:lpstr>
      <vt:lpstr>Types of operations</vt:lpstr>
      <vt:lpstr>The Order of Operator Precedence in Excel Formulas</vt:lpstr>
      <vt:lpstr>Summing a range(Addition)</vt:lpstr>
      <vt:lpstr>Subtract Formula</vt:lpstr>
      <vt:lpstr>Multiply numbers in a cell</vt:lpstr>
      <vt:lpstr>Divide numbers in a cell</vt:lpstr>
      <vt:lpstr>AVERAGE function</vt:lpstr>
      <vt:lpstr>Sum , avearge functions</vt:lpstr>
      <vt:lpstr>MAX function</vt:lpstr>
      <vt:lpstr>MIN function</vt:lpstr>
      <vt:lpstr>COUNT function</vt:lpstr>
      <vt:lpstr>Combine data using the CONCAT function</vt:lpstr>
      <vt:lpstr>Today, Function</vt:lpstr>
      <vt:lpstr>Time Function</vt:lpstr>
      <vt:lpstr>IF function</vt:lpstr>
      <vt:lpstr>IF function</vt:lpstr>
      <vt:lpstr>Chart Basics</vt:lpstr>
      <vt:lpstr>Changing the Chart Type</vt:lpstr>
      <vt:lpstr>Chart Titles and Legend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EXCEL</dc:title>
  <dc:creator>Eman Hamdy</dc:creator>
  <cp:lastModifiedBy>Eman Hamdy</cp:lastModifiedBy>
  <cp:revision>27</cp:revision>
  <dcterms:created xsi:type="dcterms:W3CDTF">2022-10-23T23:13:51Z</dcterms:created>
  <dcterms:modified xsi:type="dcterms:W3CDTF">2023-06-26T14:10:58Z</dcterms:modified>
</cp:coreProperties>
</file>