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26" r:id="rId2"/>
    <p:sldId id="327" r:id="rId3"/>
    <p:sldId id="359" r:id="rId4"/>
    <p:sldId id="344" r:id="rId5"/>
    <p:sldId id="343" r:id="rId6"/>
    <p:sldId id="345" r:id="rId7"/>
    <p:sldId id="346" r:id="rId8"/>
    <p:sldId id="347" r:id="rId9"/>
    <p:sldId id="348" r:id="rId10"/>
    <p:sldId id="349" r:id="rId11"/>
    <p:sldId id="351" r:id="rId12"/>
    <p:sldId id="350" r:id="rId13"/>
    <p:sldId id="353" r:id="rId14"/>
    <p:sldId id="354" r:id="rId15"/>
    <p:sldId id="355" r:id="rId16"/>
    <p:sldId id="356" r:id="rId17"/>
    <p:sldId id="357" r:id="rId18"/>
    <p:sldId id="358" r:id="rId19"/>
    <p:sldId id="36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32" autoAdjust="0"/>
    <p:restoredTop sz="94660"/>
  </p:normalViewPr>
  <p:slideViewPr>
    <p:cSldViewPr snapToGrid="0">
      <p:cViewPr varScale="1">
        <p:scale>
          <a:sx n="72" d="100"/>
          <a:sy n="72" d="100"/>
        </p:scale>
        <p:origin x="5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39982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a:t>
            </a:fld>
            <a:endParaRPr lang="en-US"/>
          </a:p>
        </p:txBody>
      </p:sp>
    </p:spTree>
    <p:extLst>
      <p:ext uri="{BB962C8B-B14F-4D97-AF65-F5344CB8AC3E}">
        <p14:creationId xmlns:p14="http://schemas.microsoft.com/office/powerpoint/2010/main" val="3638050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a:p>
        </p:txBody>
      </p:sp>
    </p:spTree>
    <p:extLst>
      <p:ext uri="{BB962C8B-B14F-4D97-AF65-F5344CB8AC3E}">
        <p14:creationId xmlns:p14="http://schemas.microsoft.com/office/powerpoint/2010/main" val="220969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a:p>
        </p:txBody>
      </p:sp>
    </p:spTree>
    <p:extLst>
      <p:ext uri="{BB962C8B-B14F-4D97-AF65-F5344CB8AC3E}">
        <p14:creationId xmlns:p14="http://schemas.microsoft.com/office/powerpoint/2010/main" val="3309327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a:t>
            </a:fld>
            <a:endParaRPr lang="en-US"/>
          </a:p>
        </p:txBody>
      </p:sp>
    </p:spTree>
    <p:extLst>
      <p:ext uri="{BB962C8B-B14F-4D97-AF65-F5344CB8AC3E}">
        <p14:creationId xmlns:p14="http://schemas.microsoft.com/office/powerpoint/2010/main" val="20339241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7</a:t>
            </a:fld>
            <a:endParaRPr lang="en-US"/>
          </a:p>
        </p:txBody>
      </p:sp>
    </p:spTree>
    <p:extLst>
      <p:ext uri="{BB962C8B-B14F-4D97-AF65-F5344CB8AC3E}">
        <p14:creationId xmlns:p14="http://schemas.microsoft.com/office/powerpoint/2010/main" val="1434097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8</a:t>
            </a:fld>
            <a:endParaRPr lang="en-US"/>
          </a:p>
        </p:txBody>
      </p:sp>
    </p:spTree>
    <p:extLst>
      <p:ext uri="{BB962C8B-B14F-4D97-AF65-F5344CB8AC3E}">
        <p14:creationId xmlns:p14="http://schemas.microsoft.com/office/powerpoint/2010/main" val="36331709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9</a:t>
            </a:fld>
            <a:endParaRPr lang="en-US"/>
          </a:p>
        </p:txBody>
      </p:sp>
    </p:spTree>
    <p:extLst>
      <p:ext uri="{BB962C8B-B14F-4D97-AF65-F5344CB8AC3E}">
        <p14:creationId xmlns:p14="http://schemas.microsoft.com/office/powerpoint/2010/main" val="18534857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10</a:t>
            </a:fld>
            <a:endParaRPr lang="en-US"/>
          </a:p>
        </p:txBody>
      </p:sp>
    </p:spTree>
    <p:extLst>
      <p:ext uri="{BB962C8B-B14F-4D97-AF65-F5344CB8AC3E}">
        <p14:creationId xmlns:p14="http://schemas.microsoft.com/office/powerpoint/2010/main" val="893142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11</a:t>
            </a:fld>
            <a:endParaRPr lang="en-US"/>
          </a:p>
        </p:txBody>
      </p:sp>
    </p:spTree>
    <p:extLst>
      <p:ext uri="{BB962C8B-B14F-4D97-AF65-F5344CB8AC3E}">
        <p14:creationId xmlns:p14="http://schemas.microsoft.com/office/powerpoint/2010/main" val="1939518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12</a:t>
            </a:fld>
            <a:endParaRPr lang="en-US"/>
          </a:p>
        </p:txBody>
      </p:sp>
    </p:spTree>
    <p:extLst>
      <p:ext uri="{BB962C8B-B14F-4D97-AF65-F5344CB8AC3E}">
        <p14:creationId xmlns:p14="http://schemas.microsoft.com/office/powerpoint/2010/main" val="28500114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13</a:t>
            </a:fld>
            <a:endParaRPr lang="en-US"/>
          </a:p>
        </p:txBody>
      </p:sp>
    </p:spTree>
    <p:extLst>
      <p:ext uri="{BB962C8B-B14F-4D97-AF65-F5344CB8AC3E}">
        <p14:creationId xmlns:p14="http://schemas.microsoft.com/office/powerpoint/2010/main" val="945211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a:p>
        </p:txBody>
      </p:sp>
    </p:spTree>
    <p:extLst>
      <p:ext uri="{BB962C8B-B14F-4D97-AF65-F5344CB8AC3E}">
        <p14:creationId xmlns:p14="http://schemas.microsoft.com/office/powerpoint/2010/main" val="1349466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15</a:t>
            </a:fld>
            <a:endParaRPr lang="en-US"/>
          </a:p>
        </p:txBody>
      </p:sp>
    </p:spTree>
    <p:extLst>
      <p:ext uri="{BB962C8B-B14F-4D97-AF65-F5344CB8AC3E}">
        <p14:creationId xmlns:p14="http://schemas.microsoft.com/office/powerpoint/2010/main" val="594446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16</a:t>
            </a:fld>
            <a:endParaRPr lang="en-US"/>
          </a:p>
        </p:txBody>
      </p:sp>
    </p:spTree>
    <p:extLst>
      <p:ext uri="{BB962C8B-B14F-4D97-AF65-F5344CB8AC3E}">
        <p14:creationId xmlns:p14="http://schemas.microsoft.com/office/powerpoint/2010/main" val="820713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17</a:t>
            </a:fld>
            <a:endParaRPr lang="en-US"/>
          </a:p>
        </p:txBody>
      </p:sp>
    </p:spTree>
    <p:extLst>
      <p:ext uri="{BB962C8B-B14F-4D97-AF65-F5344CB8AC3E}">
        <p14:creationId xmlns:p14="http://schemas.microsoft.com/office/powerpoint/2010/main" val="26786324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18</a:t>
            </a:fld>
            <a:endParaRPr lang="en-US"/>
          </a:p>
        </p:txBody>
      </p:sp>
    </p:spTree>
    <p:extLst>
      <p:ext uri="{BB962C8B-B14F-4D97-AF65-F5344CB8AC3E}">
        <p14:creationId xmlns:p14="http://schemas.microsoft.com/office/powerpoint/2010/main" val="1194481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7/19/23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7/19/23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4273476" y="2784909"/>
            <a:ext cx="6071544" cy="568237"/>
          </a:xfrm>
          <a:prstGeom prst="rect">
            <a:avLst/>
          </a:prstGeom>
          <a:noFill/>
        </p:spPr>
        <p:txBody>
          <a:bodyPr wrap="square" rtlCol="0">
            <a:spAutoFit/>
          </a:bodyPr>
          <a:lstStyle/>
          <a:p>
            <a:pPr algn="ctr"/>
            <a:r>
              <a:rPr lang="en-US" sz="3100" b="1" dirty="0">
                <a:solidFill>
                  <a:schemeClr val="bg1"/>
                </a:solidFill>
                <a:latin typeface="Times New Roman" panose="02020603050405020304" pitchFamily="18" charset="0"/>
                <a:cs typeface="Times New Roman" panose="02020603050405020304" pitchFamily="18" charset="0"/>
              </a:rPr>
              <a:t>Artificial Intelligence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0" y="4648981"/>
            <a:ext cx="5526158" cy="67736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a:t>
            </a:r>
            <a:r>
              <a:rPr lang="ar-EG" sz="2800" b="1" dirty="0">
                <a:solidFill>
                  <a:srgbClr val="784658"/>
                </a:solidFill>
                <a:latin typeface="Times New Roman" panose="02020603050405020304" pitchFamily="18" charset="0"/>
                <a:cs typeface="Times New Roman" panose="02020603050405020304" pitchFamily="18" charset="0"/>
              </a:rPr>
              <a:t>1</a:t>
            </a:r>
            <a:r>
              <a:rPr lang="en-US" sz="2800" b="1" dirty="0">
                <a:solidFill>
                  <a:srgbClr val="784658"/>
                </a:solidFill>
                <a:latin typeface="Times New Roman" panose="02020603050405020304" pitchFamily="18" charset="0"/>
                <a:cs typeface="Times New Roman" panose="02020603050405020304" pitchFamily="18" charset="0"/>
              </a:rPr>
              <a:t>- AI overview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5992458" y="3417205"/>
            <a:ext cx="5867402" cy="523220"/>
          </a:xfrm>
          <a:prstGeom prst="rect">
            <a:avLst/>
          </a:prstGeom>
          <a:noFill/>
        </p:spPr>
        <p:txBody>
          <a:bodyPr wrap="square" rtlCol="0">
            <a:spAutoFit/>
          </a:bodyPr>
          <a:lstStyle/>
          <a:p>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Eng.Eman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Elgallad</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5" name="文本占位符 2">
            <a:extLst>
              <a:ext uri="{FF2B5EF4-FFF2-40B4-BE49-F238E27FC236}">
                <a16:creationId xmlns:a16="http://schemas.microsoft.com/office/drawing/2014/main" id="{CC69146E-8F49-B2A4-6BF6-E497146EB165}"/>
              </a:ext>
            </a:extLst>
          </p:cNvPr>
          <p:cNvSpPr txBox="1">
            <a:spLocks/>
          </p:cNvSpPr>
          <p:nvPr/>
        </p:nvSpPr>
        <p:spPr>
          <a:xfrm>
            <a:off x="509319" y="1162250"/>
            <a:ext cx="11293475" cy="487980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20000"/>
              </a:lnSpc>
              <a:buFont typeface="+mj-lt"/>
              <a:buAutoNum type="arabicPeriod"/>
            </a:pPr>
            <a:r>
              <a:rPr lang="en-US" altLang="zh-CN" sz="2400" dirty="0">
                <a:latin typeface="Huawei Sans" panose="020C0503030203020204" pitchFamily="34" charset="0"/>
                <a:sym typeface="Huawei Sans" panose="020C0503030203020204" pitchFamily="34" charset="0"/>
              </a:rPr>
              <a:t>Introduction</a:t>
            </a:r>
          </a:p>
          <a:p>
            <a:pPr marL="457200" indent="-457200">
              <a:lnSpc>
                <a:spcPct val="120000"/>
              </a:lnSpc>
              <a:buFont typeface="+mj-lt"/>
              <a:buAutoNum type="arabicPeriod"/>
            </a:pPr>
            <a:r>
              <a:rPr lang="en-US" altLang="zh-CN" sz="2400" dirty="0">
                <a:latin typeface="Huawei Sans" panose="020C0503030203020204" pitchFamily="34" charset="0"/>
                <a:sym typeface="Huawei Sans" panose="020C0503030203020204" pitchFamily="34" charset="0"/>
              </a:rPr>
              <a:t>Intelligence Types</a:t>
            </a:r>
          </a:p>
          <a:p>
            <a:pPr marL="457200" indent="-457200">
              <a:lnSpc>
                <a:spcPct val="120000"/>
              </a:lnSpc>
              <a:buFont typeface="+mj-lt"/>
              <a:buAutoNum type="arabicPeriod"/>
            </a:pPr>
            <a:r>
              <a:rPr lang="en-US" altLang="zh-CN" sz="2400" dirty="0">
                <a:latin typeface="Huawei Sans" panose="020C0503030203020204" pitchFamily="34" charset="0"/>
                <a:sym typeface="Huawei Sans" panose="020C0503030203020204" pitchFamily="34" charset="0"/>
              </a:rPr>
              <a:t>What is Artificial Intelligence</a:t>
            </a:r>
          </a:p>
          <a:p>
            <a:pPr marL="457200" indent="-457200">
              <a:lnSpc>
                <a:spcPct val="120000"/>
              </a:lnSpc>
              <a:buFont typeface="+mj-lt"/>
              <a:buAutoNum type="arabicPeriod"/>
            </a:pPr>
            <a:r>
              <a:rPr lang="en-US" sz="2400" b="0" u="none" dirty="0">
                <a:latin typeface="Huawei Sans" panose="020C0503030203020204" pitchFamily="34" charset="0"/>
              </a:rPr>
              <a:t>Relationship Between AI, Machine Learning, and Deep Learning</a:t>
            </a:r>
          </a:p>
          <a:p>
            <a:pPr marL="457200" indent="-457200">
              <a:lnSpc>
                <a:spcPct val="120000"/>
              </a:lnSpc>
              <a:buFont typeface="+mj-lt"/>
              <a:buAutoNum type="arabicPeriod"/>
            </a:pPr>
            <a:r>
              <a:rPr lang="en-US" sz="2400" b="0" u="none" dirty="0">
                <a:latin typeface="Huawei Sans" panose="020C0503030203020204" pitchFamily="34" charset="0"/>
              </a:rPr>
              <a:t>Major Schools of AI</a:t>
            </a:r>
            <a:r>
              <a:rPr lang="en-US" altLang="zh-CN" sz="2400" dirty="0">
                <a:latin typeface="Huawei Sans" panose="020C0503030203020204" pitchFamily="34" charset="0"/>
                <a:sym typeface="Huawei Sans" panose="020C0503030203020204" pitchFamily="34" charset="0"/>
              </a:rPr>
              <a:t> </a:t>
            </a:r>
          </a:p>
          <a:p>
            <a:pPr marL="457200" indent="-457200">
              <a:lnSpc>
                <a:spcPct val="120000"/>
              </a:lnSpc>
              <a:buFont typeface="+mj-lt"/>
              <a:buAutoNum type="arabicPeriod"/>
            </a:pPr>
            <a:r>
              <a:rPr lang="en-US" altLang="zh-CN" sz="2400" dirty="0">
                <a:latin typeface="Huawei Sans" panose="020C0503030203020204" pitchFamily="34" charset="0"/>
                <a:sym typeface="Huawei Sans" panose="020C0503030203020204" pitchFamily="34" charset="0"/>
              </a:rPr>
              <a:t>Types of AI </a:t>
            </a:r>
          </a:p>
          <a:p>
            <a:pPr marL="457200" indent="-457200">
              <a:lnSpc>
                <a:spcPct val="120000"/>
              </a:lnSpc>
              <a:buFont typeface="+mj-lt"/>
              <a:buAutoNum type="arabicPeriod"/>
            </a:pPr>
            <a:r>
              <a:rPr lang="en-US" altLang="zh-CN" sz="2400" dirty="0">
                <a:latin typeface="Huawei Sans" panose="020C0503030203020204" pitchFamily="34" charset="0"/>
                <a:sym typeface="Huawei Sans" panose="020C0503030203020204" pitchFamily="34" charset="0"/>
              </a:rPr>
              <a:t>AI Eco-system</a:t>
            </a:r>
          </a:p>
          <a:p>
            <a:pPr marL="457200" indent="-457200">
              <a:lnSpc>
                <a:spcPct val="120000"/>
              </a:lnSpc>
              <a:buFont typeface="+mj-lt"/>
              <a:buAutoNum type="arabicPeriod"/>
            </a:pPr>
            <a:r>
              <a:rPr lang="en-US" altLang="zh-CN" sz="2400" dirty="0">
                <a:latin typeface="Huawei Sans" panose="020C0503030203020204" pitchFamily="34" charset="0"/>
                <a:sym typeface="Huawei Sans" panose="020C0503030203020204" pitchFamily="34" charset="0"/>
              </a:rPr>
              <a:t>AI Subfields</a:t>
            </a:r>
          </a:p>
          <a:p>
            <a:pPr marL="457200" indent="-457200">
              <a:lnSpc>
                <a:spcPct val="120000"/>
              </a:lnSpc>
              <a:buFont typeface="+mj-lt"/>
              <a:buAutoNum type="arabicPeriod"/>
            </a:pPr>
            <a:r>
              <a:rPr lang="en-US" sz="2400" dirty="0"/>
              <a:t>Data Science vs. Machine Learning and Data Mining</a:t>
            </a:r>
          </a:p>
          <a:p>
            <a:pPr marL="457200" indent="-457200">
              <a:lnSpc>
                <a:spcPct val="120000"/>
              </a:lnSpc>
              <a:buFont typeface="+mj-lt"/>
              <a:buAutoNum type="arabicPeriod"/>
            </a:pPr>
            <a:r>
              <a:rPr lang="en-US" altLang="zh-CN" sz="2400" dirty="0">
                <a:latin typeface="Huawei Sans" panose="020C0503030203020204" pitchFamily="34" charset="0"/>
                <a:sym typeface="Huawei Sans" panose="020C0503030203020204" pitchFamily="34" charset="0"/>
              </a:rPr>
              <a:t>Data Science Analysis Types </a:t>
            </a:r>
          </a:p>
          <a:p>
            <a:pPr marL="0" indent="0">
              <a:lnSpc>
                <a:spcPct val="120000"/>
              </a:lnSpc>
              <a:buFont typeface="Arial" panose="020B0604020202020204" pitchFamily="34" charset="0"/>
              <a:buNone/>
            </a:pPr>
            <a:endParaRPr lang="en-US" altLang="zh-CN" dirty="0">
              <a:latin typeface="Huawei Sans" panose="020C0503030203020204" pitchFamily="34" charset="0"/>
              <a:sym typeface="Huawei Sans" panose="020C0503030203020204" pitchFamily="34" charset="0"/>
            </a:endParaRPr>
          </a:p>
        </p:txBody>
      </p:sp>
      <p:sp>
        <p:nvSpPr>
          <p:cNvPr id="19" name="TextBox 18">
            <a:extLst>
              <a:ext uri="{FF2B5EF4-FFF2-40B4-BE49-F238E27FC236}">
                <a16:creationId xmlns:a16="http://schemas.microsoft.com/office/drawing/2014/main" id="{02D7FB7F-2BE7-3090-9669-20433075C552}"/>
              </a:ext>
            </a:extLst>
          </p:cNvPr>
          <p:cNvSpPr txBox="1"/>
          <p:nvPr/>
        </p:nvSpPr>
        <p:spPr>
          <a:xfrm>
            <a:off x="10257484"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20" name="TextBox 19">
            <a:extLst>
              <a:ext uri="{FF2B5EF4-FFF2-40B4-BE49-F238E27FC236}">
                <a16:creationId xmlns:a16="http://schemas.microsoft.com/office/drawing/2014/main" id="{1DBF1539-45C6-8C65-6AF1-D751757D4158}"/>
              </a:ext>
            </a:extLst>
          </p:cNvPr>
          <p:cNvSpPr txBox="1"/>
          <p:nvPr/>
        </p:nvSpPr>
        <p:spPr>
          <a:xfrm>
            <a:off x="1825809" y="334874"/>
            <a:ext cx="4270191" cy="584775"/>
          </a:xfrm>
          <a:prstGeom prst="rect">
            <a:avLst/>
          </a:prstGeom>
          <a:noFill/>
        </p:spPr>
        <p:txBody>
          <a:bodyPr wrap="squar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Overview </a:t>
            </a:r>
            <a:endParaRPr lang="en-US" sz="2800" b="1" dirty="0"/>
          </a:p>
        </p:txBody>
      </p:sp>
    </p:spTree>
    <p:extLst>
      <p:ext uri="{BB962C8B-B14F-4D97-AF65-F5344CB8AC3E}">
        <p14:creationId xmlns:p14="http://schemas.microsoft.com/office/powerpoint/2010/main" val="405019756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5" name="文本占位符 2">
            <a:extLst>
              <a:ext uri="{FF2B5EF4-FFF2-40B4-BE49-F238E27FC236}">
                <a16:creationId xmlns:a16="http://schemas.microsoft.com/office/drawing/2014/main" id="{CC69146E-8F49-B2A4-6BF6-E497146EB165}"/>
              </a:ext>
            </a:extLst>
          </p:cNvPr>
          <p:cNvSpPr txBox="1">
            <a:spLocks/>
          </p:cNvSpPr>
          <p:nvPr/>
        </p:nvSpPr>
        <p:spPr>
          <a:xfrm>
            <a:off x="509319" y="1162250"/>
            <a:ext cx="11293475" cy="487980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US" dirty="0">
                <a:latin typeface="Huawei Sans" panose="020C0503030203020204" pitchFamily="34" charset="0"/>
              </a:rPr>
              <a:t>"I propose to consider the question, 'Can machines think?'"</a:t>
            </a:r>
            <a:endParaRPr lang="en-US" altLang="zh-CN" dirty="0">
              <a:latin typeface="Huawei Sans" panose="020C0503030203020204" pitchFamily="34" charset="0"/>
              <a:sym typeface="Huawei Sans" panose="020C0503030203020204" pitchFamily="34" charset="0"/>
            </a:endParaRPr>
          </a:p>
          <a:p>
            <a:pPr marL="0" indent="0" algn="r">
              <a:lnSpc>
                <a:spcPct val="120000"/>
              </a:lnSpc>
              <a:buFont typeface="Arial" panose="020B0604020202020204" pitchFamily="34" charset="0"/>
              <a:buNone/>
            </a:pPr>
            <a:r>
              <a:rPr lang="en-US" dirty="0">
                <a:latin typeface="Huawei Sans" panose="020C0503030203020204" pitchFamily="34" charset="0"/>
              </a:rPr>
              <a:t>— Alan Turing, 1950</a:t>
            </a:r>
          </a:p>
          <a:p>
            <a:pPr marL="0" indent="0">
              <a:lnSpc>
                <a:spcPct val="120000"/>
              </a:lnSpc>
              <a:buFont typeface="Arial" panose="020B0604020202020204" pitchFamily="34" charset="0"/>
              <a:buNone/>
            </a:pPr>
            <a:endParaRPr lang="en-US" altLang="zh-CN" dirty="0">
              <a:latin typeface="Huawei Sans" panose="020C0503030203020204" pitchFamily="34" charset="0"/>
              <a:sym typeface="Huawei Sans" panose="020C0503030203020204" pitchFamily="34" charset="0"/>
            </a:endParaRPr>
          </a:p>
          <a:p>
            <a:pPr marL="0" indent="0">
              <a:lnSpc>
                <a:spcPct val="120000"/>
              </a:lnSpc>
              <a:buFont typeface="Arial" panose="020B0604020202020204" pitchFamily="34" charset="0"/>
              <a:buNone/>
            </a:pPr>
            <a:r>
              <a:rPr lang="en-US" dirty="0">
                <a:latin typeface="Huawei Sans" panose="020C0503030203020204" pitchFamily="34" charset="0"/>
              </a:rPr>
              <a:t>"...making a machine behave in ways that would be called intelligent if a human were so behaving."</a:t>
            </a:r>
            <a:endParaRPr lang="en-US" altLang="zh-CN" dirty="0">
              <a:latin typeface="Huawei Sans" panose="020C0503030203020204" pitchFamily="34" charset="0"/>
              <a:sym typeface="Huawei Sans" panose="020C0503030203020204" pitchFamily="34" charset="0"/>
            </a:endParaRPr>
          </a:p>
          <a:p>
            <a:pPr marL="0" indent="0" algn="r">
              <a:lnSpc>
                <a:spcPct val="120000"/>
              </a:lnSpc>
              <a:buFont typeface="Arial" panose="020B0604020202020204" pitchFamily="34" charset="0"/>
              <a:buNone/>
            </a:pPr>
            <a:r>
              <a:rPr lang="en-US" dirty="0">
                <a:latin typeface="Huawei Sans" panose="020C0503030203020204" pitchFamily="34" charset="0"/>
              </a:rPr>
              <a:t>— John McCarthy et al., 1956</a:t>
            </a:r>
          </a:p>
          <a:p>
            <a:pPr marL="0" indent="0">
              <a:lnSpc>
                <a:spcPct val="120000"/>
              </a:lnSpc>
              <a:buFont typeface="Arial" panose="020B0604020202020204" pitchFamily="34" charset="0"/>
              <a:buNone/>
            </a:pPr>
            <a:endParaRPr lang="en-US" altLang="zh-CN" dirty="0">
              <a:latin typeface="Huawei Sans" panose="020C0503030203020204" pitchFamily="34" charset="0"/>
              <a:sym typeface="Huawei Sans" panose="020C0503030203020204" pitchFamily="34" charset="0"/>
            </a:endParaRPr>
          </a:p>
          <a:p>
            <a:pPr marL="0" indent="0">
              <a:lnSpc>
                <a:spcPct val="120000"/>
              </a:lnSpc>
              <a:buFont typeface="Arial" panose="020B0604020202020204" pitchFamily="34" charset="0"/>
              <a:buNone/>
            </a:pPr>
            <a:r>
              <a:rPr lang="en-US" dirty="0">
                <a:latin typeface="Huawei Sans" panose="020C0503030203020204" pitchFamily="34" charset="0"/>
              </a:rPr>
              <a:t>"Artificial intelligence is the science of making machines do things that would require intelligence if done by men."</a:t>
            </a:r>
            <a:endParaRPr lang="en-US" altLang="zh-CN" dirty="0">
              <a:latin typeface="Huawei Sans" panose="020C0503030203020204" pitchFamily="34" charset="0"/>
              <a:sym typeface="Huawei Sans" panose="020C0503030203020204" pitchFamily="34" charset="0"/>
            </a:endParaRPr>
          </a:p>
          <a:p>
            <a:pPr marL="0" indent="0" algn="r">
              <a:lnSpc>
                <a:spcPct val="120000"/>
              </a:lnSpc>
              <a:buFont typeface="Arial" panose="020B0604020202020204" pitchFamily="34" charset="0"/>
              <a:buNone/>
            </a:pPr>
            <a:r>
              <a:rPr lang="en-US" dirty="0">
                <a:latin typeface="Huawei Sans" panose="020C0503030203020204" pitchFamily="34" charset="0"/>
              </a:rPr>
              <a:t>— Marvin Minsky</a:t>
            </a:r>
            <a:endParaRPr lang="en-US" altLang="zh-CN" dirty="0">
              <a:latin typeface="Huawei Sans" panose="020C0503030203020204" pitchFamily="34" charset="0"/>
              <a:sym typeface="Huawei Sans" panose="020C0503030203020204" pitchFamily="34" charset="0"/>
            </a:endParaRPr>
          </a:p>
        </p:txBody>
      </p:sp>
      <p:sp>
        <p:nvSpPr>
          <p:cNvPr id="19" name="TextBox 18">
            <a:extLst>
              <a:ext uri="{FF2B5EF4-FFF2-40B4-BE49-F238E27FC236}">
                <a16:creationId xmlns:a16="http://schemas.microsoft.com/office/drawing/2014/main" id="{02D7FB7F-2BE7-3090-9669-20433075C552}"/>
              </a:ext>
            </a:extLst>
          </p:cNvPr>
          <p:cNvSpPr txBox="1"/>
          <p:nvPr/>
        </p:nvSpPr>
        <p:spPr>
          <a:xfrm>
            <a:off x="10257484"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3" name="TextBox 2">
            <a:extLst>
              <a:ext uri="{FF2B5EF4-FFF2-40B4-BE49-F238E27FC236}">
                <a16:creationId xmlns:a16="http://schemas.microsoft.com/office/drawing/2014/main" id="{DE87E218-81CD-0CFA-3655-6A838FFA9BF7}"/>
              </a:ext>
            </a:extLst>
          </p:cNvPr>
          <p:cNvSpPr txBox="1"/>
          <p:nvPr/>
        </p:nvSpPr>
        <p:spPr>
          <a:xfrm>
            <a:off x="1629942" y="354400"/>
            <a:ext cx="4270191" cy="584775"/>
          </a:xfrm>
          <a:prstGeom prst="rect">
            <a:avLst/>
          </a:prstGeom>
          <a:noFill/>
        </p:spPr>
        <p:txBody>
          <a:bodyPr wrap="squar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Introduction</a:t>
            </a:r>
            <a:endParaRPr lang="en-US" sz="2800" b="1" dirty="0"/>
          </a:p>
        </p:txBody>
      </p:sp>
    </p:spTree>
    <p:extLst>
      <p:ext uri="{BB962C8B-B14F-4D97-AF65-F5344CB8AC3E}">
        <p14:creationId xmlns:p14="http://schemas.microsoft.com/office/powerpoint/2010/main" val="120532664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578668" y="422881"/>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97390" y="-264929"/>
            <a:ext cx="1555319" cy="1375621"/>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1714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52FDB4-783F-7C16-7C6B-266FC9AD4FFA}"/>
              </a:ext>
            </a:extLst>
          </p:cNvPr>
          <p:cNvSpPr txBox="1"/>
          <p:nvPr/>
        </p:nvSpPr>
        <p:spPr>
          <a:xfrm>
            <a:off x="10257484"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3" name="TextBox 12">
            <a:extLst>
              <a:ext uri="{FF2B5EF4-FFF2-40B4-BE49-F238E27FC236}">
                <a16:creationId xmlns:a16="http://schemas.microsoft.com/office/drawing/2014/main" id="{38A2E19B-7369-DE98-F670-DA0099530C67}"/>
              </a:ext>
            </a:extLst>
          </p:cNvPr>
          <p:cNvSpPr txBox="1"/>
          <p:nvPr/>
        </p:nvSpPr>
        <p:spPr>
          <a:xfrm>
            <a:off x="6441743" y="5825856"/>
            <a:ext cx="5361051"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HCIA-AI Huawei</a:t>
            </a:r>
          </a:p>
        </p:txBody>
      </p:sp>
      <p:sp>
        <p:nvSpPr>
          <p:cNvPr id="3" name="文本占位符 4">
            <a:extLst>
              <a:ext uri="{FF2B5EF4-FFF2-40B4-BE49-F238E27FC236}">
                <a16:creationId xmlns:a16="http://schemas.microsoft.com/office/drawing/2014/main" id="{C1A7D759-97B5-7E07-D145-81F006E3DBCA}"/>
              </a:ext>
            </a:extLst>
          </p:cNvPr>
          <p:cNvSpPr txBox="1">
            <a:spLocks/>
          </p:cNvSpPr>
          <p:nvPr/>
        </p:nvSpPr>
        <p:spPr>
          <a:xfrm>
            <a:off x="556591" y="1598987"/>
            <a:ext cx="11246203" cy="4020306"/>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Huawei Sans" panose="020C0503030203020204" pitchFamily="34" charset="0"/>
              </a:rPr>
              <a:t>According to the theory of multiple intelligences proposed by Professor Howard Gardner, multiple </a:t>
            </a:r>
          </a:p>
          <a:p>
            <a:pPr marL="0" indent="0">
              <a:buNone/>
            </a:pPr>
            <a:r>
              <a:rPr lang="en-US" sz="2400" dirty="0">
                <a:latin typeface="Huawei Sans" panose="020C0503030203020204" pitchFamily="34" charset="0"/>
              </a:rPr>
              <a:t>intelligences are manifested by eight capabilities:</a:t>
            </a:r>
          </a:p>
          <a:p>
            <a:endParaRPr lang="en-US" altLang="zh-CN" sz="2400" dirty="0">
              <a:latin typeface="Huawei Sans" panose="020C0503030203020204" pitchFamily="34" charset="0"/>
            </a:endParaRPr>
          </a:p>
          <a:p>
            <a:pPr lvl="1">
              <a:lnSpc>
                <a:spcPct val="120000"/>
              </a:lnSpc>
            </a:pPr>
            <a:r>
              <a:rPr lang="en-US" sz="2300" dirty="0">
                <a:latin typeface="Huawei Sans" panose="020C0503030203020204" pitchFamily="34" charset="0"/>
              </a:rPr>
              <a:t>Linguistic-verbal intelligence</a:t>
            </a:r>
          </a:p>
          <a:p>
            <a:pPr lvl="1">
              <a:lnSpc>
                <a:spcPct val="120000"/>
              </a:lnSpc>
            </a:pPr>
            <a:r>
              <a:rPr lang="en-US" sz="2300" dirty="0">
                <a:latin typeface="Huawei Sans" panose="020C0503030203020204" pitchFamily="34" charset="0"/>
              </a:rPr>
              <a:t>Logical-mathematical intelligence</a:t>
            </a:r>
          </a:p>
          <a:p>
            <a:pPr lvl="1">
              <a:lnSpc>
                <a:spcPct val="120000"/>
              </a:lnSpc>
            </a:pPr>
            <a:r>
              <a:rPr lang="en-US" sz="2300" dirty="0">
                <a:latin typeface="Huawei Sans" panose="020C0503030203020204" pitchFamily="34" charset="0"/>
              </a:rPr>
              <a:t>Visual-spatial intelligence</a:t>
            </a:r>
          </a:p>
          <a:p>
            <a:pPr lvl="1">
              <a:lnSpc>
                <a:spcPct val="120000"/>
              </a:lnSpc>
            </a:pPr>
            <a:r>
              <a:rPr lang="en-US" sz="2300" dirty="0">
                <a:latin typeface="Huawei Sans" panose="020C0503030203020204" pitchFamily="34" charset="0"/>
              </a:rPr>
              <a:t>Bodily-kinesthetic intelligence</a:t>
            </a:r>
          </a:p>
          <a:p>
            <a:pPr lvl="1">
              <a:lnSpc>
                <a:spcPct val="120000"/>
              </a:lnSpc>
            </a:pPr>
            <a:r>
              <a:rPr lang="en-US" sz="2300" dirty="0">
                <a:latin typeface="Huawei Sans" panose="020C0503030203020204" pitchFamily="34" charset="0"/>
              </a:rPr>
              <a:t>Musical-rhythmic and harmonic intelligence</a:t>
            </a:r>
          </a:p>
          <a:p>
            <a:pPr lvl="1">
              <a:lnSpc>
                <a:spcPct val="120000"/>
              </a:lnSpc>
            </a:pPr>
            <a:r>
              <a:rPr lang="en-US" sz="2300" dirty="0">
                <a:latin typeface="Huawei Sans" panose="020C0503030203020204" pitchFamily="34" charset="0"/>
              </a:rPr>
              <a:t>Interpersonal intelligence</a:t>
            </a:r>
          </a:p>
          <a:p>
            <a:pPr lvl="1">
              <a:lnSpc>
                <a:spcPct val="120000"/>
              </a:lnSpc>
            </a:pPr>
            <a:r>
              <a:rPr lang="en-US" sz="2300" dirty="0">
                <a:latin typeface="Huawei Sans" panose="020C0503030203020204" pitchFamily="34" charset="0"/>
              </a:rPr>
              <a:t>Intrapersonal intelligence</a:t>
            </a:r>
          </a:p>
          <a:p>
            <a:pPr lvl="1">
              <a:lnSpc>
                <a:spcPct val="120000"/>
              </a:lnSpc>
            </a:pPr>
            <a:r>
              <a:rPr lang="en-US" sz="2300" dirty="0">
                <a:latin typeface="Huawei Sans" panose="020C0503030203020204" pitchFamily="34" charset="0"/>
              </a:rPr>
              <a:t>Naturalistic intelligence</a:t>
            </a:r>
            <a:endParaRPr lang="en-US" altLang="zh-CN" sz="2300" dirty="0">
              <a:latin typeface="Huawei Sans" panose="020C0503030203020204" pitchFamily="34" charset="0"/>
              <a:sym typeface="Huawei Sans" panose="020C0503030203020204" pitchFamily="34" charset="0"/>
            </a:endParaRPr>
          </a:p>
          <a:p>
            <a:pPr lvl="1"/>
            <a:endParaRPr lang="en-US" altLang="zh-CN" sz="2000" dirty="0">
              <a:latin typeface="Huawei Sans" panose="020C0503030203020204" pitchFamily="34" charset="0"/>
            </a:endParaRPr>
          </a:p>
          <a:p>
            <a:endParaRPr lang="en-US" altLang="zh-CN" sz="2400" dirty="0">
              <a:latin typeface="Huawei Sans" panose="020C0503030203020204" pitchFamily="34" charset="0"/>
            </a:endParaRPr>
          </a:p>
        </p:txBody>
      </p:sp>
      <p:sp>
        <p:nvSpPr>
          <p:cNvPr id="16" name="TextBox 15">
            <a:extLst>
              <a:ext uri="{FF2B5EF4-FFF2-40B4-BE49-F238E27FC236}">
                <a16:creationId xmlns:a16="http://schemas.microsoft.com/office/drawing/2014/main" id="{88C544BB-9A52-4FA7-88A9-9C8820C91A14}"/>
              </a:ext>
            </a:extLst>
          </p:cNvPr>
          <p:cNvSpPr txBox="1"/>
          <p:nvPr/>
        </p:nvSpPr>
        <p:spPr>
          <a:xfrm>
            <a:off x="1931826" y="298196"/>
            <a:ext cx="4270191" cy="584775"/>
          </a:xfrm>
          <a:prstGeom prst="rect">
            <a:avLst/>
          </a:prstGeom>
          <a:noFill/>
        </p:spPr>
        <p:txBody>
          <a:bodyPr wrap="squar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What</a:t>
            </a:r>
            <a:r>
              <a:rPr lang="en-US" sz="2800" b="1" dirty="0"/>
              <a:t> </a:t>
            </a:r>
            <a:r>
              <a:rPr lang="en-US" sz="3200" b="1" dirty="0">
                <a:solidFill>
                  <a:srgbClr val="784658"/>
                </a:solidFill>
                <a:latin typeface="Times New Roman" panose="02020603050405020304" pitchFamily="18" charset="0"/>
                <a:cs typeface="Times New Roman" panose="02020603050405020304" pitchFamily="18" charset="0"/>
              </a:rPr>
              <a:t>Is</a:t>
            </a:r>
            <a:r>
              <a:rPr lang="en-US" sz="2800" b="1" dirty="0"/>
              <a:t> </a:t>
            </a:r>
            <a:r>
              <a:rPr lang="en-US" sz="3200" b="1" dirty="0">
                <a:solidFill>
                  <a:srgbClr val="784658"/>
                </a:solidFill>
                <a:latin typeface="Times New Roman" panose="02020603050405020304" pitchFamily="18" charset="0"/>
                <a:cs typeface="Times New Roman" panose="02020603050405020304" pitchFamily="18" charset="0"/>
              </a:rPr>
              <a:t>Intelligence</a:t>
            </a:r>
            <a:r>
              <a:rPr lang="en-US" sz="2800" b="1" dirty="0"/>
              <a:t>?</a:t>
            </a:r>
          </a:p>
        </p:txBody>
      </p:sp>
    </p:spTree>
    <p:extLst>
      <p:ext uri="{BB962C8B-B14F-4D97-AF65-F5344CB8AC3E}">
        <p14:creationId xmlns:p14="http://schemas.microsoft.com/office/powerpoint/2010/main" val="283757205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238105" y="538083"/>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36320" y="-284028"/>
            <a:ext cx="1659077" cy="1467391"/>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C24F7EC2-247F-399B-0662-B21DB5DAF401}"/>
              </a:ext>
            </a:extLst>
          </p:cNvPr>
          <p:cNvPicPr>
            <a:picLocks noChangeAspect="1"/>
          </p:cNvPicPr>
          <p:nvPr/>
        </p:nvPicPr>
        <p:blipFill>
          <a:blip r:embed="rId6"/>
          <a:stretch>
            <a:fillRect/>
          </a:stretch>
        </p:blipFill>
        <p:spPr>
          <a:xfrm>
            <a:off x="2569989" y="1114975"/>
            <a:ext cx="6554789" cy="5020258"/>
          </a:xfrm>
          <a:prstGeom prst="rect">
            <a:avLst/>
          </a:prstGeom>
        </p:spPr>
      </p:pic>
      <p:sp>
        <p:nvSpPr>
          <p:cNvPr id="17" name="TextBox 16">
            <a:extLst>
              <a:ext uri="{FF2B5EF4-FFF2-40B4-BE49-F238E27FC236}">
                <a16:creationId xmlns:a16="http://schemas.microsoft.com/office/drawing/2014/main" id="{EA0BFE7C-F531-9E38-5FD0-83DB1D5AFB27}"/>
              </a:ext>
            </a:extLst>
          </p:cNvPr>
          <p:cNvSpPr txBox="1"/>
          <p:nvPr/>
        </p:nvSpPr>
        <p:spPr>
          <a:xfrm>
            <a:off x="10257484"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Tree>
    <p:extLst>
      <p:ext uri="{BB962C8B-B14F-4D97-AF65-F5344CB8AC3E}">
        <p14:creationId xmlns:p14="http://schemas.microsoft.com/office/powerpoint/2010/main" val="297591005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211975" y="536896"/>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10190" y="-284027"/>
            <a:ext cx="1685207" cy="1490502"/>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E2D941B-169A-E083-33B8-6FC641850116}"/>
              </a:ext>
            </a:extLst>
          </p:cNvPr>
          <p:cNvSpPr txBox="1"/>
          <p:nvPr/>
        </p:nvSpPr>
        <p:spPr>
          <a:xfrm>
            <a:off x="1547847" y="267367"/>
            <a:ext cx="4014240" cy="584775"/>
          </a:xfrm>
          <a:prstGeom prst="rect">
            <a:avLst/>
          </a:prstGeom>
          <a:noFill/>
        </p:spPr>
        <p:txBody>
          <a:bodyPr wrap="non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Artificial Intelligence </a:t>
            </a:r>
            <a:endParaRPr lang="en-US" sz="1200" b="1" dirty="0">
              <a:solidFill>
                <a:srgbClr val="784658"/>
              </a:solidFill>
              <a:latin typeface="Times New Roman" panose="02020603050405020304" pitchFamily="18" charset="0"/>
              <a:cs typeface="Times New Roman" panose="02020603050405020304" pitchFamily="18" charset="0"/>
            </a:endParaRPr>
          </a:p>
        </p:txBody>
      </p:sp>
      <p:sp>
        <p:nvSpPr>
          <p:cNvPr id="3" name="文本占位符 1">
            <a:extLst>
              <a:ext uri="{FF2B5EF4-FFF2-40B4-BE49-F238E27FC236}">
                <a16:creationId xmlns:a16="http://schemas.microsoft.com/office/drawing/2014/main" id="{5ED51881-B6D3-47FD-676F-4531238691F5}"/>
              </a:ext>
            </a:extLst>
          </p:cNvPr>
          <p:cNvSpPr txBox="1">
            <a:spLocks/>
          </p:cNvSpPr>
          <p:nvPr/>
        </p:nvSpPr>
        <p:spPr>
          <a:xfrm>
            <a:off x="455611" y="1047750"/>
            <a:ext cx="11293477" cy="53627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800" dirty="0">
              <a:latin typeface="Huawei Sans" panose="020C0503030203020204" pitchFamily="34" charset="0"/>
            </a:endParaRPr>
          </a:p>
          <a:p>
            <a:r>
              <a:rPr lang="en-US" sz="1800" dirty="0">
                <a:latin typeface="Huawei Sans" panose="020C0503030203020204" pitchFamily="34" charset="0"/>
              </a:rPr>
              <a:t>"Artificial" in artificial intelligence (AI) means that it is designed by and is created for humans.</a:t>
            </a:r>
            <a:endParaRPr lang="en-US" altLang="zh-CN" sz="1800" dirty="0">
              <a:latin typeface="Huawei Sans" panose="020C0503030203020204" pitchFamily="34" charset="0"/>
            </a:endParaRPr>
          </a:p>
          <a:p>
            <a:r>
              <a:rPr lang="en-US" sz="1800" dirty="0">
                <a:latin typeface="Huawei Sans" panose="020C0503030203020204" pitchFamily="34" charset="0"/>
              </a:rPr>
              <a:t>AI is a scientific discipline that studies and develops theories, techniques, and application systems used to simulate and extend human intelligence. The term was first coined </a:t>
            </a:r>
            <a:r>
              <a:rPr lang="en-US" sz="1800" dirty="0">
                <a:solidFill>
                  <a:srgbClr val="00B0F0"/>
                </a:solidFill>
                <a:latin typeface="Huawei Sans" panose="020C0503030203020204" pitchFamily="34" charset="0"/>
              </a:rPr>
              <a:t>by John McCarthy </a:t>
            </a:r>
            <a:r>
              <a:rPr lang="en-US" sz="1800" dirty="0">
                <a:latin typeface="Huawei Sans" panose="020C0503030203020204" pitchFamily="34" charset="0"/>
              </a:rPr>
              <a:t>in 1956, who defined it as the "science and engineering of making intelligent machines, especially intelligent computer programs". </a:t>
            </a:r>
          </a:p>
          <a:p>
            <a:r>
              <a:rPr lang="en-US" sz="1800" dirty="0">
                <a:latin typeface="Huawei Sans" panose="020C0503030203020204" pitchFamily="34" charset="0"/>
              </a:rPr>
              <a:t>The very premise of AI technology is to enable machines to learn from collected data, and make human-like decisions.</a:t>
            </a:r>
          </a:p>
          <a:p>
            <a:r>
              <a:rPr lang="en-US" sz="1800" dirty="0">
                <a:latin typeface="Huawei Sans" panose="020C0503030203020204" pitchFamily="34" charset="0"/>
              </a:rPr>
              <a:t>Today, AI has involved various fields.</a:t>
            </a:r>
            <a:endParaRPr lang="en-US" altLang="zh-CN" dirty="0">
              <a:latin typeface="Huawei Sans" panose="020C0503030203020204" pitchFamily="34" charset="0"/>
            </a:endParaRPr>
          </a:p>
        </p:txBody>
      </p:sp>
      <p:pic>
        <p:nvPicPr>
          <p:cNvPr id="15" name="图片 8">
            <a:extLst>
              <a:ext uri="{FF2B5EF4-FFF2-40B4-BE49-F238E27FC236}">
                <a16:creationId xmlns:a16="http://schemas.microsoft.com/office/drawing/2014/main" id="{34D71E83-374D-A1F5-1D60-83513E2B447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94098" y="3052391"/>
            <a:ext cx="3842736" cy="3805609"/>
          </a:xfrm>
          <a:prstGeom prst="rect">
            <a:avLst/>
          </a:prstGeom>
        </p:spPr>
      </p:pic>
      <p:sp>
        <p:nvSpPr>
          <p:cNvPr id="17" name="TextBox 16">
            <a:extLst>
              <a:ext uri="{FF2B5EF4-FFF2-40B4-BE49-F238E27FC236}">
                <a16:creationId xmlns:a16="http://schemas.microsoft.com/office/drawing/2014/main" id="{82D1225F-AD1C-2459-5B73-4F6037B771B1}"/>
              </a:ext>
            </a:extLst>
          </p:cNvPr>
          <p:cNvSpPr txBox="1"/>
          <p:nvPr/>
        </p:nvSpPr>
        <p:spPr>
          <a:xfrm>
            <a:off x="10100173" y="632820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Tree>
    <p:extLst>
      <p:ext uri="{BB962C8B-B14F-4D97-AF65-F5344CB8AC3E}">
        <p14:creationId xmlns:p14="http://schemas.microsoft.com/office/powerpoint/2010/main" val="1249773535"/>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17" name="标题 2">
            <a:extLst>
              <a:ext uri="{FF2B5EF4-FFF2-40B4-BE49-F238E27FC236}">
                <a16:creationId xmlns:a16="http://schemas.microsoft.com/office/drawing/2014/main" id="{0C6D6FF9-903B-183F-DA0D-D09D00120BF3}"/>
              </a:ext>
            </a:extLst>
          </p:cNvPr>
          <p:cNvSpPr>
            <a:spLocks noGrp="1"/>
          </p:cNvSpPr>
          <p:nvPr>
            <p:ph type="title"/>
          </p:nvPr>
        </p:nvSpPr>
        <p:spPr>
          <a:xfrm>
            <a:off x="1478598" y="244061"/>
            <a:ext cx="10764305" cy="752518"/>
          </a:xfrm>
        </p:spPr>
        <p:txBody>
          <a:bodyPr>
            <a:noAutofit/>
          </a:bodyPr>
          <a:lstStyle/>
          <a:p>
            <a:r>
              <a:rPr sz="2400" b="0" u="none" dirty="0">
                <a:latin typeface="Huawei Sans" panose="020C0503030203020204" pitchFamily="34" charset="0"/>
              </a:rPr>
              <a:t>Relationship Between AI, </a:t>
            </a:r>
            <a:br>
              <a:rPr lang="en-US" sz="2400" b="0" u="none" dirty="0">
                <a:latin typeface="Huawei Sans" panose="020C0503030203020204" pitchFamily="34" charset="0"/>
              </a:rPr>
            </a:br>
            <a:r>
              <a:rPr sz="2400" b="0" u="none" dirty="0">
                <a:latin typeface="Huawei Sans" panose="020C0503030203020204" pitchFamily="34" charset="0"/>
              </a:rPr>
              <a:t>Machine Learning, and Deep Learning</a:t>
            </a:r>
            <a:endParaRPr lang="zh-CN" altLang="en-US" sz="2400" dirty="0">
              <a:latin typeface="Huawei Sans" panose="020C0503030203020204" pitchFamily="34" charset="0"/>
            </a:endParaRPr>
          </a:p>
        </p:txBody>
      </p:sp>
      <p:pic>
        <p:nvPicPr>
          <p:cNvPr id="18" name="图片 3">
            <a:extLst>
              <a:ext uri="{FF2B5EF4-FFF2-40B4-BE49-F238E27FC236}">
                <a16:creationId xmlns:a16="http://schemas.microsoft.com/office/drawing/2014/main" id="{95317661-6211-7E97-9B23-0BF5974D6E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7778" y="1337561"/>
            <a:ext cx="8928926" cy="5189898"/>
          </a:xfrm>
          <a:prstGeom prst="rect">
            <a:avLst/>
          </a:prstGeom>
        </p:spPr>
      </p:pic>
    </p:spTree>
    <p:extLst>
      <p:ext uri="{BB962C8B-B14F-4D97-AF65-F5344CB8AC3E}">
        <p14:creationId xmlns:p14="http://schemas.microsoft.com/office/powerpoint/2010/main" val="356511473"/>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4" name="TextBox 3">
            <a:extLst>
              <a:ext uri="{FF2B5EF4-FFF2-40B4-BE49-F238E27FC236}">
                <a16:creationId xmlns:a16="http://schemas.microsoft.com/office/drawing/2014/main" id="{6707E2BA-7CDA-2340-6C3E-A6A312881AA0}"/>
              </a:ext>
            </a:extLst>
          </p:cNvPr>
          <p:cNvSpPr txBox="1"/>
          <p:nvPr/>
        </p:nvSpPr>
        <p:spPr>
          <a:xfrm>
            <a:off x="569844" y="1298004"/>
            <a:ext cx="11118574" cy="3139321"/>
          </a:xfrm>
          <a:prstGeom prst="rect">
            <a:avLst/>
          </a:prstGeom>
          <a:noFill/>
        </p:spPr>
        <p:txBody>
          <a:bodyPr wrap="square">
            <a:spAutoFit/>
          </a:bodyPr>
          <a:lstStyle/>
          <a:p>
            <a:pPr marL="285750" indent="-285750">
              <a:buFont typeface="Arial" panose="020B0604020202020204" pitchFamily="34" charset="0"/>
              <a:buChar char="•"/>
            </a:pPr>
            <a:r>
              <a:rPr lang="en-US" b="0" u="none" dirty="0">
                <a:solidFill>
                  <a:srgbClr val="00B0F0"/>
                </a:solidFill>
                <a:latin typeface="Huawei Sans" panose="020C0503030203020204" pitchFamily="34" charset="0"/>
              </a:rPr>
              <a:t>AI "artificial intelligence": </a:t>
            </a:r>
            <a:r>
              <a:rPr lang="en-US" b="0" u="none" dirty="0">
                <a:latin typeface="Huawei Sans" panose="020C0503030203020204" pitchFamily="34" charset="0"/>
              </a:rPr>
              <a:t>was previously used to describe machines that imitate and demonstrate "human" cognitive skills related to human thinking.</a:t>
            </a:r>
          </a:p>
          <a:p>
            <a:pPr marL="285750" indent="-285750">
              <a:buFont typeface="Arial" panose="020B0604020202020204" pitchFamily="34" charset="0"/>
              <a:buChar char="•"/>
            </a:pPr>
            <a:endParaRPr lang="en-US" altLang="zh-CN" dirty="0">
              <a:latin typeface="Huawei Sans" panose="020C0503030203020204" pitchFamily="34" charset="0"/>
            </a:endParaRPr>
          </a:p>
          <a:p>
            <a:pPr marL="285750" indent="-285750">
              <a:buFont typeface="Arial" panose="020B0604020202020204" pitchFamily="34" charset="0"/>
              <a:buChar char="•"/>
            </a:pPr>
            <a:r>
              <a:rPr lang="en-US" b="0" u="none" dirty="0">
                <a:solidFill>
                  <a:srgbClr val="00B0F0"/>
                </a:solidFill>
                <a:latin typeface="Huawei Sans" panose="020C0503030203020204" pitchFamily="34" charset="0"/>
              </a:rPr>
              <a:t>Machine learning (ML) </a:t>
            </a:r>
            <a:r>
              <a:rPr lang="en-US" dirty="0">
                <a:solidFill>
                  <a:srgbClr val="00B0F0"/>
                </a:solidFill>
                <a:latin typeface="Huawei Sans" panose="020C0503030203020204" pitchFamily="34" charset="0"/>
              </a:rPr>
              <a:t>: </a:t>
            </a:r>
            <a:r>
              <a:rPr lang="en-US" dirty="0">
                <a:latin typeface="Huawei Sans" panose="020C0503030203020204" pitchFamily="34" charset="0"/>
              </a:rPr>
              <a:t>refers to the ability of computers to learn, simulate, or implement human behavior to acquire new knowledge or skills, and continuously update existing knowledge structures to improve performance</a:t>
            </a:r>
            <a:r>
              <a:rPr lang="en-US" b="0" u="none" dirty="0">
                <a:latin typeface="Huawei Sans" panose="020C0503030203020204" pitchFamily="34" charset="0"/>
              </a:rPr>
              <a:t>.</a:t>
            </a:r>
          </a:p>
          <a:p>
            <a:pPr marL="285750" indent="-285750">
              <a:buFont typeface="Arial" panose="020B0604020202020204" pitchFamily="34" charset="0"/>
              <a:buChar char="•"/>
            </a:pPr>
            <a:endParaRPr lang="en-US" altLang="zh-CN" dirty="0">
              <a:latin typeface="Huawei Sans" panose="020C0503030203020204" pitchFamily="34" charset="0"/>
            </a:endParaRPr>
          </a:p>
          <a:p>
            <a:pPr marL="285750" marR="0" lvl="0" indent="-285750" algn="l" defTabSz="1219304" rtl="0" eaLnBrk="1" fontAlgn="ctr" latinLnBrk="0" hangingPunct="1">
              <a:lnSpc>
                <a:spcPct val="125000"/>
              </a:lnSpc>
              <a:spcBef>
                <a:spcPts val="0"/>
              </a:spcBef>
              <a:spcAft>
                <a:spcPts val="600"/>
              </a:spcAft>
              <a:buClrTx/>
              <a:buSzTx/>
              <a:buFont typeface="Arial" panose="020B0604020202020204" pitchFamily="34" charset="0"/>
              <a:buChar char="•"/>
              <a:tabLst/>
              <a:defRPr/>
            </a:pPr>
            <a:r>
              <a:rPr lang="en-US" altLang="zh-CN" b="0" u="none" dirty="0">
                <a:solidFill>
                  <a:srgbClr val="00B0F0"/>
                </a:solidFill>
                <a:latin typeface="Huawei Sans" panose="020C0503030203020204" pitchFamily="34" charset="0"/>
              </a:rPr>
              <a:t>Deep learning (DL</a:t>
            </a:r>
            <a:r>
              <a:rPr lang="en-US" altLang="zh-CN" dirty="0">
                <a:solidFill>
                  <a:srgbClr val="00B0F0"/>
                </a:solidFill>
                <a:latin typeface="Huawei Sans" panose="020C0503030203020204" pitchFamily="34" charset="0"/>
              </a:rPr>
              <a:t>): </a:t>
            </a:r>
            <a:r>
              <a:rPr lang="en-US" altLang="zh-CN" dirty="0">
                <a:latin typeface="Huawei Sans" panose="020C0503030203020204" pitchFamily="34" charset="0"/>
              </a:rPr>
              <a:t>is a research field in ML and </a:t>
            </a:r>
            <a:r>
              <a:rPr lang="en-US" altLang="zh-CN" b="0" u="none" dirty="0">
                <a:latin typeface="Huawei Sans" panose="020C0503030203020204" pitchFamily="34" charset="0"/>
              </a:rPr>
              <a:t>originates from artificial neural network (NN) studies. Deep learning uses higher level features derived from the lower level features to form a hierarchical representation</a:t>
            </a:r>
            <a:r>
              <a:rPr lang="en-US" altLang="zh-CN" dirty="0">
                <a:latin typeface="Huawei Sans" panose="020C0503030203020204" pitchFamily="34" charset="0"/>
              </a:rPr>
              <a:t>. </a:t>
            </a:r>
            <a:r>
              <a:rPr lang="en-US" altLang="zh-CN" sz="1800" b="0" u="none" dirty="0">
                <a:solidFill>
                  <a:schemeClr val="tx1"/>
                </a:solidFill>
                <a:latin typeface="Huawei Sans" panose="020C0503030203020204" pitchFamily="34" charset="0"/>
              </a:rPr>
              <a:t>Deep learning aims to establish neural networks that simulate the human brain to analyze and interpret data, </a:t>
            </a:r>
            <a:r>
              <a:rPr lang="en-US" altLang="zh-CN" b="0" u="none" dirty="0">
                <a:latin typeface="Huawei Sans" panose="020C0503030203020204" pitchFamily="34" charset="0"/>
              </a:rPr>
              <a:t>such as images, voice, and text</a:t>
            </a:r>
            <a:r>
              <a:rPr lang="en-US" altLang="zh-CN" sz="1800" b="0" u="none" dirty="0">
                <a:solidFill>
                  <a:schemeClr val="tx1"/>
                </a:solidFill>
                <a:latin typeface="Huawei Sans" panose="020C0503030203020204" pitchFamily="34" charset="0"/>
              </a:rPr>
              <a:t>.</a:t>
            </a:r>
            <a:endParaRPr lang="en-US" altLang="zh-CN" dirty="0">
              <a:latin typeface="Huawei Sans" panose="020C0503030203020204" pitchFamily="34" charset="0"/>
            </a:endParaRPr>
          </a:p>
        </p:txBody>
      </p:sp>
    </p:spTree>
    <p:extLst>
      <p:ext uri="{BB962C8B-B14F-4D97-AF65-F5344CB8AC3E}">
        <p14:creationId xmlns:p14="http://schemas.microsoft.com/office/powerpoint/2010/main" val="3002205180"/>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3" name="标题 1">
            <a:extLst>
              <a:ext uri="{FF2B5EF4-FFF2-40B4-BE49-F238E27FC236}">
                <a16:creationId xmlns:a16="http://schemas.microsoft.com/office/drawing/2014/main" id="{4B12ABA3-4F20-913F-D25B-5140836CA003}"/>
              </a:ext>
            </a:extLst>
          </p:cNvPr>
          <p:cNvSpPr>
            <a:spLocks noGrp="1"/>
          </p:cNvSpPr>
          <p:nvPr>
            <p:ph type="title"/>
          </p:nvPr>
        </p:nvSpPr>
        <p:spPr>
          <a:xfrm>
            <a:off x="1463372" y="213852"/>
            <a:ext cx="5640387" cy="737525"/>
          </a:xfrm>
        </p:spPr>
        <p:txBody>
          <a:bodyPr>
            <a:noAutofit/>
          </a:bodyPr>
          <a:lstStyle/>
          <a:p>
            <a:r>
              <a:rPr lang="en-US" sz="2800" b="0" u="none" dirty="0">
                <a:latin typeface="Huawei Sans" panose="020C0503030203020204" pitchFamily="34" charset="0"/>
              </a:rPr>
              <a:t>Major Schools of </a:t>
            </a:r>
            <a:r>
              <a:rPr sz="2800" b="0" u="none" dirty="0">
                <a:latin typeface="Huawei Sans" panose="020C0503030203020204" pitchFamily="34" charset="0"/>
              </a:rPr>
              <a:t>AI - Symbolism</a:t>
            </a:r>
          </a:p>
        </p:txBody>
      </p:sp>
      <p:sp>
        <p:nvSpPr>
          <p:cNvPr id="4" name="文本占位符 2">
            <a:extLst>
              <a:ext uri="{FF2B5EF4-FFF2-40B4-BE49-F238E27FC236}">
                <a16:creationId xmlns:a16="http://schemas.microsoft.com/office/drawing/2014/main" id="{35FB6178-4588-81D7-B396-88ADD374CC52}"/>
              </a:ext>
            </a:extLst>
          </p:cNvPr>
          <p:cNvSpPr txBox="1">
            <a:spLocks/>
          </p:cNvSpPr>
          <p:nvPr/>
        </p:nvSpPr>
        <p:spPr>
          <a:xfrm>
            <a:off x="869298" y="1398772"/>
            <a:ext cx="10400885" cy="451085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err="1">
                <a:latin typeface="Huawei Sans" panose="020C0503030203020204" pitchFamily="34" charset="0"/>
              </a:rPr>
              <a:t>Symbolicism</a:t>
            </a:r>
            <a:r>
              <a:rPr lang="en-US" altLang="zh-CN" sz="2200" dirty="0">
                <a:latin typeface="Huawei Sans" panose="020C0503030203020204" pitchFamily="34" charset="0"/>
              </a:rPr>
              <a:t>,</a:t>
            </a:r>
            <a:r>
              <a:rPr lang="en-US" sz="2200" dirty="0">
                <a:latin typeface="Huawei Sans" panose="020C0503030203020204" pitchFamily="34" charset="0"/>
              </a:rPr>
              <a:t> also called </a:t>
            </a:r>
            <a:r>
              <a:rPr lang="en-US" sz="2200" dirty="0" err="1">
                <a:latin typeface="Huawei Sans" panose="020C0503030203020204" pitchFamily="34" charset="0"/>
              </a:rPr>
              <a:t>psychologism</a:t>
            </a:r>
            <a:r>
              <a:rPr lang="en-US" sz="2200" dirty="0">
                <a:latin typeface="Huawei Sans" panose="020C0503030203020204" pitchFamily="34" charset="0"/>
              </a:rPr>
              <a:t>, or </a:t>
            </a:r>
            <a:r>
              <a:rPr lang="en-US" sz="2200" dirty="0" err="1">
                <a:latin typeface="Huawei Sans" panose="020C0503030203020204" pitchFamily="34" charset="0"/>
              </a:rPr>
              <a:t>computerism</a:t>
            </a:r>
            <a:r>
              <a:rPr lang="en-US" altLang="zh-CN" sz="2200" dirty="0">
                <a:latin typeface="Huawei Sans" panose="020C0503030203020204" pitchFamily="34" charset="0"/>
              </a:rPr>
              <a:t>, refers to the symbolic AI that is derived from mathematical logic. </a:t>
            </a:r>
          </a:p>
          <a:p>
            <a:pPr marL="0" indent="0">
              <a:buNone/>
            </a:pPr>
            <a:endParaRPr lang="en-US" altLang="zh-CN" sz="2200" dirty="0">
              <a:latin typeface="Huawei Sans" panose="020C0503030203020204" pitchFamily="34" charset="0"/>
            </a:endParaRPr>
          </a:p>
          <a:p>
            <a:r>
              <a:rPr lang="en-US" sz="2200" dirty="0">
                <a:latin typeface="Huawei Sans" panose="020C0503030203020204" pitchFamily="34" charset="0"/>
              </a:rPr>
              <a:t>It suggests the basic cognition units of humans are symbols, and human cognition is a reasoning process based on various symbols. </a:t>
            </a:r>
          </a:p>
          <a:p>
            <a:pPr marL="0" indent="0">
              <a:buNone/>
            </a:pPr>
            <a:endParaRPr lang="en-US" sz="2200" dirty="0">
              <a:latin typeface="Huawei Sans" panose="020C0503030203020204" pitchFamily="34" charset="0"/>
            </a:endParaRPr>
          </a:p>
          <a:p>
            <a:r>
              <a:rPr lang="en-US" sz="2200" dirty="0">
                <a:latin typeface="Huawei Sans" panose="020C0503030203020204" pitchFamily="34" charset="0"/>
              </a:rPr>
              <a:t>As humans and computers are both physical symbol systems, computers can be used to simulate intelligent human behaviors.</a:t>
            </a:r>
          </a:p>
          <a:p>
            <a:pPr marL="0" indent="0">
              <a:buNone/>
            </a:pPr>
            <a:endParaRPr lang="en-US" altLang="zh-CN" sz="2200" dirty="0">
              <a:latin typeface="Huawei Sans" panose="020C0503030203020204" pitchFamily="34" charset="0"/>
            </a:endParaRPr>
          </a:p>
          <a:p>
            <a:r>
              <a:rPr lang="en-US" sz="2200" dirty="0">
                <a:latin typeface="Huawei Sans" panose="020C0503030203020204" pitchFamily="34" charset="0"/>
              </a:rPr>
              <a:t>This theory, proposed by McCarthy et al in 1956</a:t>
            </a:r>
          </a:p>
          <a:p>
            <a:pPr marL="0" indent="0">
              <a:buNone/>
            </a:pPr>
            <a:endParaRPr lang="ar-EG" sz="2200" dirty="0">
              <a:latin typeface="Huawei Sans" panose="020C0503030203020204" pitchFamily="34" charset="0"/>
            </a:endParaRPr>
          </a:p>
          <a:p>
            <a:r>
              <a:rPr lang="en-US" sz="2200" dirty="0" err="1">
                <a:latin typeface="Huawei Sans" panose="020C0503030203020204" pitchFamily="34" charset="0"/>
              </a:rPr>
              <a:t>symbolicism</a:t>
            </a:r>
            <a:r>
              <a:rPr lang="en-US" sz="2200" dirty="0">
                <a:latin typeface="Huawei Sans" panose="020C0503030203020204" pitchFamily="34" charset="0"/>
              </a:rPr>
              <a:t> developed heuristic algorithms -&gt; expert systems -&gt; knowledge engineering theory and technology and made great progress in the 1980s.</a:t>
            </a:r>
            <a:endParaRPr lang="en-US" altLang="zh-CN" sz="2200" dirty="0">
              <a:latin typeface="Huawei Sans" panose="020C0503030203020204" pitchFamily="34" charset="0"/>
            </a:endParaRPr>
          </a:p>
          <a:p>
            <a:pPr marL="0" indent="0">
              <a:buNone/>
            </a:pPr>
            <a:endParaRPr lang="en-US" sz="2400" dirty="0">
              <a:latin typeface="Huawei Sans" panose="020C0503030203020204" pitchFamily="34" charset="0"/>
            </a:endParaRPr>
          </a:p>
        </p:txBody>
      </p:sp>
    </p:spTree>
    <p:extLst>
      <p:ext uri="{BB962C8B-B14F-4D97-AF65-F5344CB8AC3E}">
        <p14:creationId xmlns:p14="http://schemas.microsoft.com/office/powerpoint/2010/main" val="2970214607"/>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3" name="文本占位符 2">
            <a:extLst>
              <a:ext uri="{FF2B5EF4-FFF2-40B4-BE49-F238E27FC236}">
                <a16:creationId xmlns:a16="http://schemas.microsoft.com/office/drawing/2014/main" id="{72963421-260B-60E2-33BD-4FACF43C435B}"/>
              </a:ext>
            </a:extLst>
          </p:cNvPr>
          <p:cNvSpPr txBox="1">
            <a:spLocks/>
          </p:cNvSpPr>
          <p:nvPr/>
        </p:nvSpPr>
        <p:spPr>
          <a:xfrm>
            <a:off x="619021" y="1348156"/>
            <a:ext cx="10953957" cy="445901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600"/>
              </a:spcBef>
            </a:pPr>
            <a:r>
              <a:rPr lang="en-US" sz="2000" dirty="0">
                <a:latin typeface="Huawei Sans" panose="020C0503030203020204" pitchFamily="34" charset="0"/>
              </a:rPr>
              <a:t>Connectionism, argues AI originates from bionics, that is, it is the study of human brain.</a:t>
            </a:r>
          </a:p>
          <a:p>
            <a:pPr marL="0" indent="0">
              <a:lnSpc>
                <a:spcPct val="110000"/>
              </a:lnSpc>
              <a:spcBef>
                <a:spcPts val="600"/>
              </a:spcBef>
              <a:buNone/>
            </a:pPr>
            <a:endParaRPr lang="en-US" sz="2000" dirty="0">
              <a:latin typeface="Huawei Sans" panose="020C0503030203020204" pitchFamily="34" charset="0"/>
            </a:endParaRPr>
          </a:p>
          <a:p>
            <a:pPr>
              <a:lnSpc>
                <a:spcPct val="110000"/>
              </a:lnSpc>
              <a:spcBef>
                <a:spcPts val="600"/>
              </a:spcBef>
            </a:pPr>
            <a:r>
              <a:rPr lang="en-US" sz="2000" dirty="0">
                <a:latin typeface="Huawei Sans" panose="020C0503030203020204" pitchFamily="34" charset="0"/>
              </a:rPr>
              <a:t>Researchers believe the neuron is the basic thinking unit. Connectionism starts with neurons and studies NNs and brain models, to create a new development path for AI.</a:t>
            </a:r>
          </a:p>
          <a:p>
            <a:pPr marL="0" indent="0">
              <a:lnSpc>
                <a:spcPct val="110000"/>
              </a:lnSpc>
              <a:spcBef>
                <a:spcPts val="600"/>
              </a:spcBef>
              <a:buNone/>
            </a:pPr>
            <a:endParaRPr lang="en-US" sz="2000" dirty="0">
              <a:latin typeface="Huawei Sans" panose="020C0503030203020204" pitchFamily="34" charset="0"/>
            </a:endParaRPr>
          </a:p>
          <a:p>
            <a:pPr>
              <a:lnSpc>
                <a:spcPct val="110000"/>
              </a:lnSpc>
              <a:spcBef>
                <a:spcPts val="600"/>
              </a:spcBef>
            </a:pPr>
            <a:r>
              <a:rPr lang="en-US" sz="2000" dirty="0">
                <a:latin typeface="Huawei Sans" panose="020C0503030203020204" pitchFamily="34" charset="0"/>
              </a:rPr>
              <a:t>The McCulloch-Pitts (MP) neuron model was proposed in 1943. However, the study of brain models was limited due to biological prototypes and technical conditions in the 1970s and 80s. It was not until the proposal of hardware-simulated neural networks that the trend of connectionism reemerged again.</a:t>
            </a:r>
          </a:p>
          <a:p>
            <a:pPr marL="0" indent="0">
              <a:lnSpc>
                <a:spcPct val="110000"/>
              </a:lnSpc>
              <a:spcBef>
                <a:spcPts val="600"/>
              </a:spcBef>
              <a:buNone/>
            </a:pPr>
            <a:endParaRPr lang="en-US" sz="2000" dirty="0">
              <a:latin typeface="Huawei Sans" panose="020C0503030203020204" pitchFamily="34" charset="0"/>
            </a:endParaRPr>
          </a:p>
          <a:p>
            <a:pPr>
              <a:lnSpc>
                <a:spcPct val="110000"/>
              </a:lnSpc>
              <a:spcBef>
                <a:spcPts val="600"/>
              </a:spcBef>
            </a:pPr>
            <a:r>
              <a:rPr lang="en-US" sz="2000" dirty="0">
                <a:latin typeface="Huawei Sans" panose="020C0503030203020204" pitchFamily="34" charset="0"/>
              </a:rPr>
              <a:t>Nowadays, the artificial neural network (ANN) is a common technique but its complexity and scale has brought many interpretability problems.</a:t>
            </a:r>
          </a:p>
        </p:txBody>
      </p:sp>
      <p:sp>
        <p:nvSpPr>
          <p:cNvPr id="4" name="标题 1">
            <a:extLst>
              <a:ext uri="{FF2B5EF4-FFF2-40B4-BE49-F238E27FC236}">
                <a16:creationId xmlns:a16="http://schemas.microsoft.com/office/drawing/2014/main" id="{1132BD76-8460-A93F-B0BD-2283488B7F1F}"/>
              </a:ext>
            </a:extLst>
          </p:cNvPr>
          <p:cNvSpPr>
            <a:spLocks noGrp="1"/>
          </p:cNvSpPr>
          <p:nvPr>
            <p:ph type="title"/>
          </p:nvPr>
        </p:nvSpPr>
        <p:spPr>
          <a:xfrm>
            <a:off x="1463373" y="213852"/>
            <a:ext cx="5388001" cy="556099"/>
          </a:xfrm>
        </p:spPr>
        <p:txBody>
          <a:bodyPr>
            <a:noAutofit/>
          </a:bodyPr>
          <a:lstStyle/>
          <a:p>
            <a:r>
              <a:rPr lang="en-US" sz="2400" b="0" u="none" dirty="0">
                <a:latin typeface="Huawei Sans" panose="020C0503030203020204" pitchFamily="34" charset="0"/>
              </a:rPr>
              <a:t>Major Schools of </a:t>
            </a:r>
            <a:r>
              <a:rPr sz="2400" b="0" u="none" dirty="0">
                <a:latin typeface="Huawei Sans" panose="020C0503030203020204" pitchFamily="34" charset="0"/>
              </a:rPr>
              <a:t>AI -</a:t>
            </a:r>
            <a:r>
              <a:rPr lang="en-US" sz="2400" b="0" u="none" dirty="0">
                <a:latin typeface="Huawei Sans" panose="020C0503030203020204" pitchFamily="34" charset="0"/>
              </a:rPr>
              <a:t>Connectionism</a:t>
            </a:r>
            <a:endParaRPr sz="2400" b="0" u="none" dirty="0">
              <a:latin typeface="Huawei Sans" panose="020C0503030203020204" pitchFamily="34" charset="0"/>
            </a:endParaRPr>
          </a:p>
        </p:txBody>
      </p:sp>
    </p:spTree>
    <p:extLst>
      <p:ext uri="{BB962C8B-B14F-4D97-AF65-F5344CB8AC3E}">
        <p14:creationId xmlns:p14="http://schemas.microsoft.com/office/powerpoint/2010/main" val="1769092537"/>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3" name="标题 1">
            <a:extLst>
              <a:ext uri="{FF2B5EF4-FFF2-40B4-BE49-F238E27FC236}">
                <a16:creationId xmlns:a16="http://schemas.microsoft.com/office/drawing/2014/main" id="{4B12ABA3-4F20-913F-D25B-5140836CA003}"/>
              </a:ext>
            </a:extLst>
          </p:cNvPr>
          <p:cNvSpPr>
            <a:spLocks noGrp="1"/>
          </p:cNvSpPr>
          <p:nvPr>
            <p:ph type="title"/>
          </p:nvPr>
        </p:nvSpPr>
        <p:spPr>
          <a:xfrm>
            <a:off x="1463372" y="213852"/>
            <a:ext cx="5640387" cy="737525"/>
          </a:xfrm>
        </p:spPr>
        <p:txBody>
          <a:bodyPr>
            <a:noAutofit/>
          </a:bodyPr>
          <a:lstStyle/>
          <a:p>
            <a:r>
              <a:rPr lang="en-US" sz="2800" b="0" u="none" dirty="0">
                <a:latin typeface="Huawei Sans" panose="020C0503030203020204" pitchFamily="34" charset="0"/>
              </a:rPr>
              <a:t>Major Schools of </a:t>
            </a:r>
            <a:r>
              <a:rPr sz="2800" b="0" u="none" dirty="0">
                <a:latin typeface="Huawei Sans" panose="020C0503030203020204" pitchFamily="34" charset="0"/>
              </a:rPr>
              <a:t>AI - </a:t>
            </a:r>
            <a:r>
              <a:rPr lang="en-US" sz="2800" b="0" u="none" dirty="0" err="1">
                <a:latin typeface="Huawei Sans" panose="020C0503030203020204" pitchFamily="34" charset="0"/>
              </a:rPr>
              <a:t>Actionism</a:t>
            </a:r>
            <a:endParaRPr sz="2800" b="0" u="none" dirty="0">
              <a:latin typeface="Huawei Sans" panose="020C0503030203020204" pitchFamily="34" charset="0"/>
            </a:endParaRPr>
          </a:p>
        </p:txBody>
      </p:sp>
      <p:sp>
        <p:nvSpPr>
          <p:cNvPr id="7" name="文本占位符 2">
            <a:extLst>
              <a:ext uri="{FF2B5EF4-FFF2-40B4-BE49-F238E27FC236}">
                <a16:creationId xmlns:a16="http://schemas.microsoft.com/office/drawing/2014/main" id="{089BBCCB-F271-F0A7-34F2-F48FA3BEDF35}"/>
              </a:ext>
            </a:extLst>
          </p:cNvPr>
          <p:cNvSpPr txBox="1">
            <a:spLocks/>
          </p:cNvSpPr>
          <p:nvPr/>
        </p:nvSpPr>
        <p:spPr>
          <a:xfrm>
            <a:off x="449262" y="1468538"/>
            <a:ext cx="11293475" cy="48798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err="1">
                <a:latin typeface="Huawei Sans" panose="020C0503030203020204" pitchFamily="34" charset="0"/>
              </a:rPr>
              <a:t>Actionism</a:t>
            </a:r>
            <a:r>
              <a:rPr lang="en-US" sz="2400" dirty="0">
                <a:latin typeface="Huawei Sans" panose="020C0503030203020204" pitchFamily="34" charset="0"/>
              </a:rPr>
              <a:t> is also known as evolutionism or </a:t>
            </a:r>
            <a:r>
              <a:rPr lang="en-US" sz="2400" dirty="0" err="1">
                <a:latin typeface="Huawei Sans" panose="020C0503030203020204" pitchFamily="34" charset="0"/>
              </a:rPr>
              <a:t>cyberneticsism</a:t>
            </a:r>
            <a:r>
              <a:rPr lang="en-US" sz="2400" dirty="0">
                <a:latin typeface="Huawei Sans" panose="020C0503030203020204" pitchFamily="34" charset="0"/>
              </a:rPr>
              <a:t> and states that AI originates from cybernetics.</a:t>
            </a:r>
          </a:p>
          <a:p>
            <a:r>
              <a:rPr lang="en-US" sz="2400" dirty="0">
                <a:latin typeface="Huawei Sans" panose="020C0503030203020204" pitchFamily="34" charset="0"/>
              </a:rPr>
              <a:t>It suggests intelligence depends on perception and actions, and that intelligence does not require knowledge, representation, or reasoning. AI can evolve like human intelligence, and intelligent behavior can only be manifested in the real world by interacting with the surrounding environment.</a:t>
            </a:r>
          </a:p>
          <a:p>
            <a:endParaRPr lang="en-US" altLang="zh-CN" sz="2400" dirty="0">
              <a:latin typeface="Huawei Sans" panose="020C0503030203020204" pitchFamily="34" charset="0"/>
            </a:endParaRPr>
          </a:p>
          <a:p>
            <a:r>
              <a:rPr lang="en-US" sz="2400" dirty="0">
                <a:latin typeface="Huawei Sans" panose="020C0503030203020204" pitchFamily="34" charset="0"/>
              </a:rPr>
              <a:t>Early research on </a:t>
            </a:r>
            <a:r>
              <a:rPr lang="en-US" sz="2400" dirty="0" err="1">
                <a:latin typeface="Huawei Sans" panose="020C0503030203020204" pitchFamily="34" charset="0"/>
              </a:rPr>
              <a:t>actionism</a:t>
            </a:r>
            <a:r>
              <a:rPr lang="en-US" sz="2400" dirty="0">
                <a:latin typeface="Huawei Sans" panose="020C0503030203020204" pitchFamily="34" charset="0"/>
              </a:rPr>
              <a:t> focused on simulating intelligent behavior of people in the control process. It led to the birth of intelligent control and robotics in the 1980s.</a:t>
            </a:r>
            <a:endParaRPr lang="en-US" altLang="zh-CN" sz="2400" dirty="0">
              <a:latin typeface="Huawei Sans" panose="020C0503030203020204" pitchFamily="34" charset="0"/>
            </a:endParaRPr>
          </a:p>
        </p:txBody>
      </p:sp>
    </p:spTree>
    <p:extLst>
      <p:ext uri="{BB962C8B-B14F-4D97-AF65-F5344CB8AC3E}">
        <p14:creationId xmlns:p14="http://schemas.microsoft.com/office/powerpoint/2010/main" val="3324052063"/>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3" name="文本占位符 2">
            <a:extLst>
              <a:ext uri="{FF2B5EF4-FFF2-40B4-BE49-F238E27FC236}">
                <a16:creationId xmlns:a16="http://schemas.microsoft.com/office/drawing/2014/main" id="{9AC128D1-CF7A-FA85-CE52-F8A54C5AAC08}"/>
              </a:ext>
            </a:extLst>
          </p:cNvPr>
          <p:cNvSpPr txBox="1">
            <a:spLocks/>
          </p:cNvSpPr>
          <p:nvPr/>
        </p:nvSpPr>
        <p:spPr>
          <a:xfrm>
            <a:off x="449262" y="1200512"/>
            <a:ext cx="11293475" cy="48798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Huawei Sans" panose="020C0503030203020204" pitchFamily="34" charset="0"/>
              </a:rPr>
              <a:t>Strong AI:</a:t>
            </a:r>
            <a:endParaRPr lang="en-US" altLang="zh-CN" dirty="0">
              <a:latin typeface="Huawei Sans" panose="020C0503030203020204" pitchFamily="34" charset="0"/>
              <a:sym typeface="Huawei Sans" panose="020C0503030203020204" pitchFamily="34" charset="0"/>
            </a:endParaRPr>
          </a:p>
          <a:p>
            <a:pPr lvl="1"/>
            <a:r>
              <a:rPr lang="en-US" dirty="0">
                <a:latin typeface="Huawei Sans" panose="020C0503030203020204" pitchFamily="34" charset="0"/>
              </a:rPr>
              <a:t>This hypothesis aims to create intelligent machines that replicate human functions, such as reasoning and problem-solving, and are perceptive and self-conscious. Strong AI will be able to think independently and teach itself to solve new problems, and have its own values and worldviews, and will even have the same instincts as creatures, such as survival and safety needs. In a sense, strong AI can be seen as a new species.</a:t>
            </a:r>
            <a:endParaRPr lang="en-US" altLang="zh-CN" dirty="0">
              <a:latin typeface="Huawei Sans" panose="020C0503030203020204" pitchFamily="34" charset="0"/>
              <a:sym typeface="Huawei Sans" panose="020C0503030203020204" pitchFamily="34" charset="0"/>
            </a:endParaRPr>
          </a:p>
          <a:p>
            <a:r>
              <a:rPr lang="en-US" dirty="0">
                <a:latin typeface="Huawei Sans" panose="020C0503030203020204" pitchFamily="34" charset="0"/>
              </a:rPr>
              <a:t>Weak AI:</a:t>
            </a:r>
            <a:endParaRPr lang="en-US" altLang="zh-CN" dirty="0">
              <a:latin typeface="Huawei Sans" panose="020C0503030203020204" pitchFamily="34" charset="0"/>
              <a:sym typeface="Huawei Sans" panose="020C0503030203020204" pitchFamily="34" charset="0"/>
            </a:endParaRPr>
          </a:p>
          <a:p>
            <a:pPr lvl="1"/>
            <a:r>
              <a:rPr lang="en-US" dirty="0">
                <a:latin typeface="Huawei Sans" panose="020C0503030203020204" pitchFamily="34" charset="0"/>
              </a:rPr>
              <a:t>Weak AI aims to build intelligent machines that can perform specific tasks but rely heavily on human interference. These machines may seem intelligent but are not self-conscious.</a:t>
            </a:r>
            <a:endParaRPr lang="en-US" altLang="zh-CN" dirty="0">
              <a:latin typeface="Huawei Sans" panose="020C0503030203020204" pitchFamily="34" charset="0"/>
            </a:endParaRPr>
          </a:p>
        </p:txBody>
      </p:sp>
      <p:sp>
        <p:nvSpPr>
          <p:cNvPr id="4" name="标题 1">
            <a:extLst>
              <a:ext uri="{FF2B5EF4-FFF2-40B4-BE49-F238E27FC236}">
                <a16:creationId xmlns:a16="http://schemas.microsoft.com/office/drawing/2014/main" id="{C6923778-BD18-9B15-B974-95B642EA7E3A}"/>
              </a:ext>
            </a:extLst>
          </p:cNvPr>
          <p:cNvSpPr>
            <a:spLocks noGrp="1"/>
          </p:cNvSpPr>
          <p:nvPr>
            <p:ph type="title"/>
          </p:nvPr>
        </p:nvSpPr>
        <p:spPr>
          <a:xfrm>
            <a:off x="1675407" y="213852"/>
            <a:ext cx="5640387" cy="737525"/>
          </a:xfrm>
        </p:spPr>
        <p:txBody>
          <a:bodyPr>
            <a:noAutofit/>
          </a:bodyPr>
          <a:lstStyle/>
          <a:p>
            <a:r>
              <a:rPr lang="en-US" sz="3600" b="1" dirty="0">
                <a:latin typeface="Huawei Sans" panose="020C0503030203020204" pitchFamily="34" charset="0"/>
              </a:rPr>
              <a:t>Types of AI </a:t>
            </a:r>
            <a:endParaRPr sz="3600" b="1" u="none" dirty="0">
              <a:latin typeface="Huawei Sans" panose="020C0503030203020204" pitchFamily="34" charset="0"/>
            </a:endParaRPr>
          </a:p>
        </p:txBody>
      </p:sp>
    </p:spTree>
    <p:extLst>
      <p:ext uri="{BB962C8B-B14F-4D97-AF65-F5344CB8AC3E}">
        <p14:creationId xmlns:p14="http://schemas.microsoft.com/office/powerpoint/2010/main" val="104472134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4" name="标题 1">
            <a:extLst>
              <a:ext uri="{FF2B5EF4-FFF2-40B4-BE49-F238E27FC236}">
                <a16:creationId xmlns:a16="http://schemas.microsoft.com/office/drawing/2014/main" id="{C6923778-BD18-9B15-B974-95B642EA7E3A}"/>
              </a:ext>
            </a:extLst>
          </p:cNvPr>
          <p:cNvSpPr>
            <a:spLocks noGrp="1"/>
          </p:cNvSpPr>
          <p:nvPr>
            <p:ph type="title"/>
          </p:nvPr>
        </p:nvSpPr>
        <p:spPr>
          <a:xfrm>
            <a:off x="1675407" y="213852"/>
            <a:ext cx="5640387" cy="737525"/>
          </a:xfrm>
        </p:spPr>
        <p:txBody>
          <a:bodyPr>
            <a:noAutofit/>
          </a:bodyPr>
          <a:lstStyle/>
          <a:p>
            <a:r>
              <a:rPr lang="en-US" sz="3600" b="1" dirty="0">
                <a:latin typeface="Huawei Sans" panose="020C0503030203020204" pitchFamily="34" charset="0"/>
              </a:rPr>
              <a:t>AI - Ecosystem</a:t>
            </a:r>
            <a:endParaRPr sz="3600" b="1" u="none" dirty="0">
              <a:latin typeface="Huawei Sans" panose="020C0503030203020204" pitchFamily="34" charset="0"/>
            </a:endParaRPr>
          </a:p>
        </p:txBody>
      </p:sp>
      <p:sp>
        <p:nvSpPr>
          <p:cNvPr id="8" name="TextBox 7">
            <a:extLst>
              <a:ext uri="{FF2B5EF4-FFF2-40B4-BE49-F238E27FC236}">
                <a16:creationId xmlns:a16="http://schemas.microsoft.com/office/drawing/2014/main" id="{CB7BFC5D-3783-98DA-6FF6-0D5CCE05A1B1}"/>
              </a:ext>
            </a:extLst>
          </p:cNvPr>
          <p:cNvSpPr txBox="1"/>
          <p:nvPr/>
        </p:nvSpPr>
        <p:spPr>
          <a:xfrm>
            <a:off x="1675407" y="906105"/>
            <a:ext cx="10319990" cy="646331"/>
          </a:xfrm>
          <a:prstGeom prst="rect">
            <a:avLst/>
          </a:prstGeom>
          <a:noFill/>
        </p:spPr>
        <p:txBody>
          <a:bodyPr wrap="square">
            <a:spAutoFit/>
          </a:bodyPr>
          <a:lstStyle/>
          <a:p>
            <a:r>
              <a:rPr lang="en-US" b="0" u="none" dirty="0">
                <a:latin typeface="Huawei Sans" panose="020C0503030203020204" pitchFamily="34" charset="0"/>
              </a:rPr>
              <a:t>Data, algorithms, computing power, and application scenarios are the basic elements of AI applications. We must combine AI with premium cloud computing, big data, and IoT to facilitate our intelligent society.</a:t>
            </a:r>
          </a:p>
        </p:txBody>
      </p:sp>
      <p:pic>
        <p:nvPicPr>
          <p:cNvPr id="10" name="图片 6">
            <a:extLst>
              <a:ext uri="{FF2B5EF4-FFF2-40B4-BE49-F238E27FC236}">
                <a16:creationId xmlns:a16="http://schemas.microsoft.com/office/drawing/2014/main" id="{7DF1E60E-3E6E-5904-9681-5792695D4A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99255" y="1681327"/>
            <a:ext cx="7593489" cy="4413606"/>
          </a:xfrm>
          <a:prstGeom prst="rect">
            <a:avLst/>
          </a:prstGeom>
        </p:spPr>
      </p:pic>
    </p:spTree>
    <p:extLst>
      <p:ext uri="{BB962C8B-B14F-4D97-AF65-F5344CB8AC3E}">
        <p14:creationId xmlns:p14="http://schemas.microsoft.com/office/powerpoint/2010/main" val="174367400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4" name="标题 1">
            <a:extLst>
              <a:ext uri="{FF2B5EF4-FFF2-40B4-BE49-F238E27FC236}">
                <a16:creationId xmlns:a16="http://schemas.microsoft.com/office/drawing/2014/main" id="{C6923778-BD18-9B15-B974-95B642EA7E3A}"/>
              </a:ext>
            </a:extLst>
          </p:cNvPr>
          <p:cNvSpPr>
            <a:spLocks noGrp="1"/>
          </p:cNvSpPr>
          <p:nvPr>
            <p:ph type="title"/>
          </p:nvPr>
        </p:nvSpPr>
        <p:spPr>
          <a:xfrm>
            <a:off x="1675407" y="213852"/>
            <a:ext cx="5640387" cy="737525"/>
          </a:xfrm>
        </p:spPr>
        <p:txBody>
          <a:bodyPr>
            <a:noAutofit/>
          </a:bodyPr>
          <a:lstStyle/>
          <a:p>
            <a:r>
              <a:rPr lang="en-US" sz="3600" b="1" dirty="0">
                <a:latin typeface="Huawei Sans" panose="020C0503030203020204" pitchFamily="34" charset="0"/>
              </a:rPr>
              <a:t>AI - Subfields</a:t>
            </a:r>
            <a:endParaRPr sz="3600" b="1" u="none" dirty="0">
              <a:latin typeface="Huawei Sans" panose="020C0503030203020204" pitchFamily="34" charset="0"/>
            </a:endParaRPr>
          </a:p>
        </p:txBody>
      </p:sp>
      <p:pic>
        <p:nvPicPr>
          <p:cNvPr id="3" name="图片 3">
            <a:extLst>
              <a:ext uri="{FF2B5EF4-FFF2-40B4-BE49-F238E27FC236}">
                <a16:creationId xmlns:a16="http://schemas.microsoft.com/office/drawing/2014/main" id="{476511FB-05B1-7476-29B2-332DB6A147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34646" y="1236915"/>
            <a:ext cx="9674431" cy="4957987"/>
          </a:xfrm>
          <a:prstGeom prst="rect">
            <a:avLst/>
          </a:prstGeom>
        </p:spPr>
      </p:pic>
    </p:spTree>
    <p:extLst>
      <p:ext uri="{BB962C8B-B14F-4D97-AF65-F5344CB8AC3E}">
        <p14:creationId xmlns:p14="http://schemas.microsoft.com/office/powerpoint/2010/main" val="1474059466"/>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4" name="标题 1">
            <a:extLst>
              <a:ext uri="{FF2B5EF4-FFF2-40B4-BE49-F238E27FC236}">
                <a16:creationId xmlns:a16="http://schemas.microsoft.com/office/drawing/2014/main" id="{C6923778-BD18-9B15-B974-95B642EA7E3A}"/>
              </a:ext>
            </a:extLst>
          </p:cNvPr>
          <p:cNvSpPr>
            <a:spLocks noGrp="1"/>
          </p:cNvSpPr>
          <p:nvPr>
            <p:ph type="title"/>
          </p:nvPr>
        </p:nvSpPr>
        <p:spPr>
          <a:xfrm>
            <a:off x="1675407" y="398622"/>
            <a:ext cx="5640387" cy="737525"/>
          </a:xfrm>
        </p:spPr>
        <p:txBody>
          <a:bodyPr>
            <a:noAutofit/>
          </a:bodyPr>
          <a:lstStyle/>
          <a:p>
            <a:r>
              <a:rPr lang="en-US" sz="3600" dirty="0"/>
              <a:t>DS vs. ML &amp; DM  </a:t>
            </a:r>
            <a:br>
              <a:rPr lang="ar-EG" sz="3600" dirty="0"/>
            </a:br>
            <a:endParaRPr sz="3600" b="1" u="none" dirty="0">
              <a:latin typeface="Huawei Sans" panose="020C0503030203020204" pitchFamily="34" charset="0"/>
            </a:endParaRPr>
          </a:p>
        </p:txBody>
      </p:sp>
      <p:sp>
        <p:nvSpPr>
          <p:cNvPr id="8" name="TextBox 7">
            <a:extLst>
              <a:ext uri="{FF2B5EF4-FFF2-40B4-BE49-F238E27FC236}">
                <a16:creationId xmlns:a16="http://schemas.microsoft.com/office/drawing/2014/main" id="{1E12A7AA-2B96-1EEE-AF26-B860DDF568C8}"/>
              </a:ext>
            </a:extLst>
          </p:cNvPr>
          <p:cNvSpPr txBox="1"/>
          <p:nvPr/>
        </p:nvSpPr>
        <p:spPr>
          <a:xfrm>
            <a:off x="669233" y="1891975"/>
            <a:ext cx="11271498" cy="3046988"/>
          </a:xfrm>
          <a:prstGeom prst="rect">
            <a:avLst/>
          </a:prstGeom>
          <a:noFill/>
        </p:spPr>
        <p:txBody>
          <a:bodyPr wrap="square">
            <a:spAutoFit/>
          </a:bodyPr>
          <a:lstStyle/>
          <a:p>
            <a:r>
              <a:rPr lang="en-US" sz="2400" dirty="0"/>
              <a:t>▪ Data Mining (DM): </a:t>
            </a:r>
            <a:endParaRPr lang="ar-EG" sz="2400" dirty="0"/>
          </a:p>
          <a:p>
            <a:r>
              <a:rPr lang="ar-EG" sz="2400" dirty="0"/>
              <a:t>	</a:t>
            </a:r>
            <a:r>
              <a:rPr lang="en-US" sz="2400" dirty="0"/>
              <a:t>▪ Process of finding the existing patterns in data. Deals with analysis of structured data &amp; places emphasis on commercial applications </a:t>
            </a:r>
            <a:endParaRPr lang="ar-EG" sz="2400" dirty="0"/>
          </a:p>
          <a:p>
            <a:r>
              <a:rPr lang="en-US" sz="2400" dirty="0"/>
              <a:t>▪ Machine Learning (ML): </a:t>
            </a:r>
            <a:endParaRPr lang="ar-EG" sz="2400" dirty="0"/>
          </a:p>
          <a:p>
            <a:r>
              <a:rPr lang="ar-EG" sz="2400" dirty="0"/>
              <a:t>	</a:t>
            </a:r>
            <a:r>
              <a:rPr lang="en-US" sz="2400" dirty="0"/>
              <a:t>▪ Design &amp; evaluation of algorithms for extracting patterns or learn from data </a:t>
            </a:r>
            <a:endParaRPr lang="ar-EG" sz="2400" dirty="0"/>
          </a:p>
          <a:p>
            <a:r>
              <a:rPr lang="en-US" sz="2400" dirty="0"/>
              <a:t>▪ Data Science: </a:t>
            </a:r>
            <a:endParaRPr lang="ar-EG" sz="2400" dirty="0"/>
          </a:p>
          <a:p>
            <a:r>
              <a:rPr lang="ar-EG" sz="2400" dirty="0"/>
              <a:t>	</a:t>
            </a:r>
            <a:r>
              <a:rPr lang="en-US" sz="2400" dirty="0"/>
              <a:t>▪ Unifies DM &amp; ML, can use big data technologies &amp; incorporates tasks related to ethics &amp; regulation</a:t>
            </a:r>
          </a:p>
        </p:txBody>
      </p:sp>
    </p:spTree>
    <p:extLst>
      <p:ext uri="{BB962C8B-B14F-4D97-AF65-F5344CB8AC3E}">
        <p14:creationId xmlns:p14="http://schemas.microsoft.com/office/powerpoint/2010/main" val="207450203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8984" y="6268780"/>
            <a:ext cx="2031950" cy="554668"/>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4" name="标题 1">
            <a:extLst>
              <a:ext uri="{FF2B5EF4-FFF2-40B4-BE49-F238E27FC236}">
                <a16:creationId xmlns:a16="http://schemas.microsoft.com/office/drawing/2014/main" id="{C6923778-BD18-9B15-B974-95B642EA7E3A}"/>
              </a:ext>
            </a:extLst>
          </p:cNvPr>
          <p:cNvSpPr>
            <a:spLocks noGrp="1"/>
          </p:cNvSpPr>
          <p:nvPr>
            <p:ph type="title"/>
          </p:nvPr>
        </p:nvSpPr>
        <p:spPr>
          <a:xfrm>
            <a:off x="1675407" y="398622"/>
            <a:ext cx="5640387" cy="737525"/>
          </a:xfrm>
        </p:spPr>
        <p:txBody>
          <a:bodyPr>
            <a:noAutofit/>
          </a:bodyPr>
          <a:lstStyle/>
          <a:p>
            <a:r>
              <a:rPr lang="en-US" sz="3600" dirty="0"/>
              <a:t>DS Analysis Types:   </a:t>
            </a:r>
            <a:br>
              <a:rPr lang="ar-EG" sz="3600" dirty="0"/>
            </a:br>
            <a:endParaRPr sz="3600" b="1" u="none" dirty="0">
              <a:latin typeface="Huawei Sans" panose="020C0503030203020204" pitchFamily="34" charset="0"/>
            </a:endParaRPr>
          </a:p>
        </p:txBody>
      </p:sp>
      <p:pic>
        <p:nvPicPr>
          <p:cNvPr id="7" name="Picture 6">
            <a:extLst>
              <a:ext uri="{FF2B5EF4-FFF2-40B4-BE49-F238E27FC236}">
                <a16:creationId xmlns:a16="http://schemas.microsoft.com/office/drawing/2014/main" id="{15B2A326-EDBF-15E8-0FF1-FF0DC6D2C3A3}"/>
              </a:ext>
            </a:extLst>
          </p:cNvPr>
          <p:cNvPicPr>
            <a:picLocks noChangeAspect="1"/>
          </p:cNvPicPr>
          <p:nvPr/>
        </p:nvPicPr>
        <p:blipFill>
          <a:blip r:embed="rId6"/>
          <a:stretch>
            <a:fillRect/>
          </a:stretch>
        </p:blipFill>
        <p:spPr>
          <a:xfrm>
            <a:off x="1675407" y="1183000"/>
            <a:ext cx="8797795" cy="3972096"/>
          </a:xfrm>
          <a:prstGeom prst="rect">
            <a:avLst/>
          </a:prstGeom>
        </p:spPr>
      </p:pic>
      <p:cxnSp>
        <p:nvCxnSpPr>
          <p:cNvPr id="15" name="Straight Arrow Connector 14">
            <a:extLst>
              <a:ext uri="{FF2B5EF4-FFF2-40B4-BE49-F238E27FC236}">
                <a16:creationId xmlns:a16="http://schemas.microsoft.com/office/drawing/2014/main" id="{A40B9BD7-6BB0-B202-EE0C-ECA4694D69D1}"/>
              </a:ext>
            </a:extLst>
          </p:cNvPr>
          <p:cNvCxnSpPr/>
          <p:nvPr/>
        </p:nvCxnSpPr>
        <p:spPr>
          <a:xfrm>
            <a:off x="1675407" y="5565913"/>
            <a:ext cx="864829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07918D0C-D1BA-0FB9-E591-B908313381EF}"/>
              </a:ext>
            </a:extLst>
          </p:cNvPr>
          <p:cNvSpPr txBox="1"/>
          <p:nvPr/>
        </p:nvSpPr>
        <p:spPr>
          <a:xfrm>
            <a:off x="1358446" y="5804452"/>
            <a:ext cx="1116793" cy="369332"/>
          </a:xfrm>
          <a:prstGeom prst="rect">
            <a:avLst/>
          </a:prstGeom>
          <a:noFill/>
        </p:spPr>
        <p:txBody>
          <a:bodyPr wrap="square" rtlCol="0">
            <a:spAutoFit/>
          </a:bodyPr>
          <a:lstStyle/>
          <a:p>
            <a:r>
              <a:rPr lang="en-US" dirty="0"/>
              <a:t>Low Level</a:t>
            </a:r>
          </a:p>
        </p:txBody>
      </p:sp>
      <p:sp>
        <p:nvSpPr>
          <p:cNvPr id="18" name="TextBox 17">
            <a:extLst>
              <a:ext uri="{FF2B5EF4-FFF2-40B4-BE49-F238E27FC236}">
                <a16:creationId xmlns:a16="http://schemas.microsoft.com/office/drawing/2014/main" id="{88AE0664-E982-0608-9ADA-EE14C6302294}"/>
              </a:ext>
            </a:extLst>
          </p:cNvPr>
          <p:cNvSpPr txBox="1"/>
          <p:nvPr/>
        </p:nvSpPr>
        <p:spPr>
          <a:xfrm>
            <a:off x="9541775" y="5804452"/>
            <a:ext cx="1291779" cy="369332"/>
          </a:xfrm>
          <a:prstGeom prst="rect">
            <a:avLst/>
          </a:prstGeom>
          <a:noFill/>
        </p:spPr>
        <p:txBody>
          <a:bodyPr wrap="square" rtlCol="0">
            <a:spAutoFit/>
          </a:bodyPr>
          <a:lstStyle/>
          <a:p>
            <a:r>
              <a:rPr lang="en-US" dirty="0"/>
              <a:t>High Level</a:t>
            </a:r>
          </a:p>
        </p:txBody>
      </p:sp>
    </p:spTree>
    <p:extLst>
      <p:ext uri="{BB962C8B-B14F-4D97-AF65-F5344CB8AC3E}">
        <p14:creationId xmlns:p14="http://schemas.microsoft.com/office/powerpoint/2010/main" val="283326665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8984" y="6268780"/>
            <a:ext cx="2031950" cy="554668"/>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4" name="标题 1">
            <a:extLst>
              <a:ext uri="{FF2B5EF4-FFF2-40B4-BE49-F238E27FC236}">
                <a16:creationId xmlns:a16="http://schemas.microsoft.com/office/drawing/2014/main" id="{C6923778-BD18-9B15-B974-95B642EA7E3A}"/>
              </a:ext>
            </a:extLst>
          </p:cNvPr>
          <p:cNvSpPr>
            <a:spLocks noGrp="1"/>
          </p:cNvSpPr>
          <p:nvPr>
            <p:ph type="title"/>
          </p:nvPr>
        </p:nvSpPr>
        <p:spPr>
          <a:xfrm>
            <a:off x="1675407" y="398622"/>
            <a:ext cx="5640387" cy="737525"/>
          </a:xfrm>
        </p:spPr>
        <p:txBody>
          <a:bodyPr>
            <a:noAutofit/>
          </a:bodyPr>
          <a:lstStyle/>
          <a:p>
            <a:r>
              <a:rPr lang="en-US" sz="3600" dirty="0"/>
              <a:t>DS Analysis Types:   </a:t>
            </a:r>
            <a:br>
              <a:rPr lang="ar-EG" sz="3600" dirty="0"/>
            </a:br>
            <a:endParaRPr sz="3600" b="1" u="none" dirty="0">
              <a:latin typeface="Huawei Sans" panose="020C0503030203020204" pitchFamily="34" charset="0"/>
            </a:endParaRPr>
          </a:p>
        </p:txBody>
      </p:sp>
      <p:sp>
        <p:nvSpPr>
          <p:cNvPr id="8" name="TextBox 7">
            <a:extLst>
              <a:ext uri="{FF2B5EF4-FFF2-40B4-BE49-F238E27FC236}">
                <a16:creationId xmlns:a16="http://schemas.microsoft.com/office/drawing/2014/main" id="{37F3D05D-E270-B5B6-07DB-AE66CD8069A9}"/>
              </a:ext>
            </a:extLst>
          </p:cNvPr>
          <p:cNvSpPr txBox="1"/>
          <p:nvPr/>
        </p:nvSpPr>
        <p:spPr>
          <a:xfrm>
            <a:off x="583096" y="1420408"/>
            <a:ext cx="11025808" cy="4524315"/>
          </a:xfrm>
          <a:prstGeom prst="rect">
            <a:avLst/>
          </a:prstGeom>
          <a:noFill/>
        </p:spPr>
        <p:txBody>
          <a:bodyPr wrap="square">
            <a:spAutoFit/>
          </a:bodyPr>
          <a:lstStyle/>
          <a:p>
            <a:r>
              <a:rPr lang="en-US" sz="2400" dirty="0">
                <a:solidFill>
                  <a:srgbClr val="00B0F0"/>
                </a:solidFill>
              </a:rPr>
              <a:t>▪ Descriptive Analytics:</a:t>
            </a:r>
            <a:endParaRPr lang="ar-EG" sz="2400" dirty="0">
              <a:solidFill>
                <a:srgbClr val="00B0F0"/>
              </a:solidFill>
            </a:endParaRPr>
          </a:p>
          <a:p>
            <a:r>
              <a:rPr lang="en-US" sz="2400" dirty="0"/>
              <a:t> Used to explain what is happening in a given situation </a:t>
            </a:r>
            <a:endParaRPr lang="ar-EG" sz="2400" dirty="0"/>
          </a:p>
          <a:p>
            <a:r>
              <a:rPr lang="en-US" sz="2400" dirty="0"/>
              <a:t> E.g., Who are my customers? How many types of users do we have?</a:t>
            </a:r>
            <a:endParaRPr lang="ar-EG" sz="2400" dirty="0"/>
          </a:p>
          <a:p>
            <a:r>
              <a:rPr lang="en-US" sz="2400" dirty="0">
                <a:solidFill>
                  <a:srgbClr val="00B0F0"/>
                </a:solidFill>
              </a:rPr>
              <a:t>▪ Diagnostic Analytics: </a:t>
            </a:r>
            <a:endParaRPr lang="ar-EG" sz="2400" dirty="0">
              <a:solidFill>
                <a:srgbClr val="00B0F0"/>
              </a:solidFill>
            </a:endParaRPr>
          </a:p>
          <a:p>
            <a:r>
              <a:rPr lang="en-US" sz="2400" dirty="0"/>
              <a:t> Helps you understand why certain things happened &amp; the key drivers</a:t>
            </a:r>
            <a:endParaRPr lang="ar-EG" sz="2400" dirty="0"/>
          </a:p>
          <a:p>
            <a:r>
              <a:rPr lang="en-US" sz="2400" dirty="0"/>
              <a:t> E.g., Why are dropped calls increasing? Why a drop in sales over 3rd </a:t>
            </a:r>
            <a:r>
              <a:rPr lang="en-US" sz="2400" dirty="0" err="1"/>
              <a:t>qrt</a:t>
            </a:r>
            <a:r>
              <a:rPr lang="en-US" sz="2400" dirty="0"/>
              <a:t>.? </a:t>
            </a:r>
            <a:endParaRPr lang="ar-EG" sz="2400" dirty="0"/>
          </a:p>
          <a:p>
            <a:r>
              <a:rPr lang="en-US" sz="2400" dirty="0">
                <a:solidFill>
                  <a:srgbClr val="00B0F0"/>
                </a:solidFill>
              </a:rPr>
              <a:t>▪ Predictive Analytics: </a:t>
            </a:r>
            <a:endParaRPr lang="ar-EG" sz="2400" dirty="0">
              <a:solidFill>
                <a:srgbClr val="00B0F0"/>
              </a:solidFill>
            </a:endParaRPr>
          </a:p>
          <a:p>
            <a:r>
              <a:rPr lang="en-US" sz="2400" dirty="0"/>
              <a:t> Helps to predict what will happen in the future. Use current &amp; historical data</a:t>
            </a:r>
            <a:endParaRPr lang="ar-EG" sz="2400" dirty="0"/>
          </a:p>
          <a:p>
            <a:r>
              <a:rPr lang="en-US" sz="2400" dirty="0"/>
              <a:t> E.g., Predict if a credit card transaction is fraudulent or not </a:t>
            </a:r>
            <a:endParaRPr lang="ar-EG" sz="2400" dirty="0"/>
          </a:p>
          <a:p>
            <a:r>
              <a:rPr lang="en-US" sz="2400" dirty="0">
                <a:solidFill>
                  <a:srgbClr val="00B0F0"/>
                </a:solidFill>
              </a:rPr>
              <a:t>▪ Prescriptive Analytics:</a:t>
            </a:r>
            <a:endParaRPr lang="ar-EG" sz="2400" dirty="0">
              <a:solidFill>
                <a:srgbClr val="00B0F0"/>
              </a:solidFill>
            </a:endParaRPr>
          </a:p>
          <a:p>
            <a:r>
              <a:rPr lang="en-US" sz="2400" dirty="0"/>
              <a:t> Necessary actions that to be taken in case of certain predicted event </a:t>
            </a:r>
            <a:endParaRPr lang="ar-EG" sz="2400" dirty="0"/>
          </a:p>
          <a:p>
            <a:r>
              <a:rPr lang="en-US" sz="2400" dirty="0"/>
              <a:t> E.g., What measures should be taken to increase the sales in off season?</a:t>
            </a:r>
          </a:p>
        </p:txBody>
      </p:sp>
    </p:spTree>
    <p:extLst>
      <p:ext uri="{BB962C8B-B14F-4D97-AF65-F5344CB8AC3E}">
        <p14:creationId xmlns:p14="http://schemas.microsoft.com/office/powerpoint/2010/main" val="3429073246"/>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304982" y="445475"/>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89704" y="-284028"/>
            <a:ext cx="1605693" cy="142017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8984" y="6268780"/>
            <a:ext cx="2031950" cy="554668"/>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a:t>
            </a:r>
            <a:r>
              <a:rPr lang="ar-EG" sz="4800" b="1" dirty="0">
                <a:solidFill>
                  <a:srgbClr val="8E5A6D"/>
                </a:solidFill>
                <a:latin typeface="Times New Roman" panose="02020603050405020304" pitchFamily="18" charset="0"/>
                <a:cs typeface="Times New Roman" panose="02020603050405020304" pitchFamily="18" charset="0"/>
              </a:rPr>
              <a:t>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241F91E-F39F-4A6F-D418-BE4FE3B12871}"/>
              </a:ext>
            </a:extLst>
          </p:cNvPr>
          <p:cNvSpPr txBox="1"/>
          <p:nvPr/>
        </p:nvSpPr>
        <p:spPr>
          <a:xfrm>
            <a:off x="10100172" y="6339744"/>
            <a:ext cx="1895225"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www. esu.ac.ae</a:t>
            </a:r>
          </a:p>
        </p:txBody>
      </p:sp>
      <p:sp>
        <p:nvSpPr>
          <p:cNvPr id="4" name="标题 1">
            <a:extLst>
              <a:ext uri="{FF2B5EF4-FFF2-40B4-BE49-F238E27FC236}">
                <a16:creationId xmlns:a16="http://schemas.microsoft.com/office/drawing/2014/main" id="{C6923778-BD18-9B15-B974-95B642EA7E3A}"/>
              </a:ext>
            </a:extLst>
          </p:cNvPr>
          <p:cNvSpPr>
            <a:spLocks noGrp="1"/>
          </p:cNvSpPr>
          <p:nvPr>
            <p:ph type="title"/>
          </p:nvPr>
        </p:nvSpPr>
        <p:spPr>
          <a:xfrm>
            <a:off x="1675407" y="398622"/>
            <a:ext cx="5640387" cy="737525"/>
          </a:xfrm>
        </p:spPr>
        <p:txBody>
          <a:bodyPr>
            <a:noAutofit/>
          </a:bodyPr>
          <a:lstStyle/>
          <a:p>
            <a:r>
              <a:rPr lang="en-US" sz="3200" b="0" u="none" dirty="0">
                <a:latin typeface="Huawei Sans" panose="020C0503030203020204" pitchFamily="34" charset="0"/>
              </a:rPr>
              <a:t>Will AI take over our jobs?</a:t>
            </a:r>
            <a:br>
              <a:rPr lang="ar-EG" sz="3600" dirty="0"/>
            </a:br>
            <a:endParaRPr sz="3600" b="1" u="none" dirty="0">
              <a:latin typeface="Huawei Sans" panose="020C0503030203020204" pitchFamily="34" charset="0"/>
            </a:endParaRPr>
          </a:p>
        </p:txBody>
      </p:sp>
      <p:sp>
        <p:nvSpPr>
          <p:cNvPr id="3" name="文本占位符 2">
            <a:extLst>
              <a:ext uri="{FF2B5EF4-FFF2-40B4-BE49-F238E27FC236}">
                <a16:creationId xmlns:a16="http://schemas.microsoft.com/office/drawing/2014/main" id="{7A90F228-8095-538E-D36B-50C3BBF374C4}"/>
              </a:ext>
            </a:extLst>
          </p:cNvPr>
          <p:cNvSpPr txBox="1">
            <a:spLocks/>
          </p:cNvSpPr>
          <p:nvPr/>
        </p:nvSpPr>
        <p:spPr>
          <a:xfrm>
            <a:off x="415828" y="1579573"/>
            <a:ext cx="11293475" cy="48798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Huawei Sans" panose="020C0503030203020204" pitchFamily="34" charset="0"/>
              </a:rPr>
              <a:t>Throughout the course of history, humans have sought ways to improve efficiency, that is, to obtain more from fewer resources. Just as sharp stones improve hunting, and steam engines reduce the demand for horses, every step towards automation has changed our society. In the AI era, what tasks will be taken over by AI?</a:t>
            </a:r>
            <a:endParaRPr lang="en-US" altLang="zh-CN" sz="2000" dirty="0">
              <a:latin typeface="Huawei Sans" panose="020C0503030203020204" pitchFamily="34" charset="0"/>
              <a:sym typeface="Huawei Sans" panose="020C0503030203020204" pitchFamily="34" charset="0"/>
            </a:endParaRPr>
          </a:p>
          <a:p>
            <a:r>
              <a:rPr lang="en-US" sz="2000" dirty="0">
                <a:latin typeface="Huawei Sans" panose="020C0503030203020204" pitchFamily="34" charset="0"/>
              </a:rPr>
              <a:t>AI may take over:</a:t>
            </a:r>
            <a:endParaRPr lang="en-US" altLang="zh-CN" sz="2000" dirty="0">
              <a:latin typeface="Huawei Sans" panose="020C0503030203020204" pitchFamily="34" charset="0"/>
              <a:sym typeface="Huawei Sans" panose="020C0503030203020204" pitchFamily="34" charset="0"/>
            </a:endParaRPr>
          </a:p>
          <a:p>
            <a:pPr lvl="1"/>
            <a:r>
              <a:rPr lang="en-US" sz="2000" dirty="0">
                <a:latin typeface="Huawei Sans" panose="020C0503030203020204" pitchFamily="34" charset="0"/>
              </a:rPr>
              <a:t>Repeatable tasks</a:t>
            </a:r>
            <a:endParaRPr lang="en-US" altLang="zh-CN" sz="2000" dirty="0">
              <a:latin typeface="Huawei Sans" panose="020C0503030203020204" pitchFamily="34" charset="0"/>
              <a:sym typeface="Huawei Sans" panose="020C0503030203020204" pitchFamily="34" charset="0"/>
            </a:endParaRPr>
          </a:p>
          <a:p>
            <a:pPr lvl="1"/>
            <a:r>
              <a:rPr lang="en-US" sz="2000" dirty="0">
                <a:latin typeface="Huawei Sans" panose="020C0503030203020204" pitchFamily="34" charset="0"/>
              </a:rPr>
              <a:t>Non-creative tasks</a:t>
            </a:r>
            <a:endParaRPr lang="en-US" altLang="zh-CN" sz="2000" dirty="0">
              <a:latin typeface="Huawei Sans" panose="020C0503030203020204" pitchFamily="34" charset="0"/>
              <a:sym typeface="Huawei Sans" panose="020C0503030203020204" pitchFamily="34" charset="0"/>
            </a:endParaRPr>
          </a:p>
          <a:p>
            <a:pPr lvl="1"/>
            <a:r>
              <a:rPr lang="en-US" sz="2000" dirty="0">
                <a:latin typeface="Huawei Sans" panose="020C0503030203020204" pitchFamily="34" charset="0"/>
              </a:rPr>
              <a:t>Tasks that require weak social skills</a:t>
            </a:r>
            <a:endParaRPr lang="en-US" altLang="zh-CN" sz="2000" dirty="0">
              <a:latin typeface="Huawei Sans" panose="020C0503030203020204" pitchFamily="34" charset="0"/>
              <a:sym typeface="Huawei Sans" panose="020C0503030203020204" pitchFamily="34" charset="0"/>
            </a:endParaRPr>
          </a:p>
          <a:p>
            <a:pPr lvl="1"/>
            <a:r>
              <a:rPr lang="en-US" dirty="0">
                <a:latin typeface="Huawei Sans" panose="020C0503030203020204" pitchFamily="34" charset="0"/>
              </a:rPr>
              <a:t>Dangerous tasks</a:t>
            </a:r>
            <a:endParaRPr lang="en-US" altLang="zh-CN" dirty="0">
              <a:latin typeface="Huawei Sans" panose="020C0503030203020204" pitchFamily="34" charset="0"/>
            </a:endParaRPr>
          </a:p>
          <a:p>
            <a:pPr lvl="1"/>
            <a:r>
              <a:rPr lang="en-US" dirty="0">
                <a:latin typeface="Huawei Sans" panose="020C0503030203020204" pitchFamily="34" charset="0"/>
              </a:rPr>
              <a:t>......</a:t>
            </a:r>
            <a:endParaRPr lang="en-US" altLang="zh-CN" dirty="0">
              <a:latin typeface="Huawei Sans" panose="020C0503030203020204" pitchFamily="34" charset="0"/>
            </a:endParaRPr>
          </a:p>
        </p:txBody>
      </p:sp>
    </p:spTree>
    <p:extLst>
      <p:ext uri="{BB962C8B-B14F-4D97-AF65-F5344CB8AC3E}">
        <p14:creationId xmlns:p14="http://schemas.microsoft.com/office/powerpoint/2010/main" val="2989033458"/>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toon robot with a thank you sign&#10;&#10;Description automatically generated">
            <a:extLst>
              <a:ext uri="{FF2B5EF4-FFF2-40B4-BE49-F238E27FC236}">
                <a16:creationId xmlns:a16="http://schemas.microsoft.com/office/drawing/2014/main" id="{37ECE040-708A-7E5B-F8AA-3FACDF8B4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4181" y="457200"/>
            <a:ext cx="6003637" cy="5943600"/>
          </a:xfrm>
          <a:prstGeom prst="rect">
            <a:avLst/>
          </a:prstGeom>
        </p:spPr>
      </p:pic>
    </p:spTree>
    <p:extLst>
      <p:ext uri="{BB962C8B-B14F-4D97-AF65-F5344CB8AC3E}">
        <p14:creationId xmlns:p14="http://schemas.microsoft.com/office/powerpoint/2010/main" val="157940482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TotalTime>
  <Words>1415</Words>
  <Application>Microsoft Office PowerPoint</Application>
  <PresentationFormat>Widescreen</PresentationFormat>
  <Paragraphs>179</Paragraphs>
  <Slides>19</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Huawei Sans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Relationship Between AI,  Machine Learning, and Deep Learning</vt:lpstr>
      <vt:lpstr>PowerPoint Presentation</vt:lpstr>
      <vt:lpstr>Major Schools of AI - Symbolism</vt:lpstr>
      <vt:lpstr>Major Schools of AI -Connectionism</vt:lpstr>
      <vt:lpstr>Major Schools of AI - Actionism</vt:lpstr>
      <vt:lpstr>Types of AI </vt:lpstr>
      <vt:lpstr>AI - Ecosystem</vt:lpstr>
      <vt:lpstr>AI - Subfields</vt:lpstr>
      <vt:lpstr>DS vs. ML &amp; DM   </vt:lpstr>
      <vt:lpstr>DS Analysis Types:    </vt:lpstr>
      <vt:lpstr>DS Analysis Types:    </vt:lpstr>
      <vt:lpstr>Will AI take over our jobs?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Mohamed</cp:lastModifiedBy>
  <cp:revision>9</cp:revision>
  <dcterms:created xsi:type="dcterms:W3CDTF">2023-05-27T09:20:30Z</dcterms:created>
  <dcterms:modified xsi:type="dcterms:W3CDTF">2023-07-19T06:04:35Z</dcterms:modified>
</cp:coreProperties>
</file>