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8"/>
  </p:notesMasterIdLst>
  <p:sldIdLst>
    <p:sldId id="494" r:id="rId4"/>
    <p:sldId id="607" r:id="rId5"/>
    <p:sldId id="608" r:id="rId6"/>
    <p:sldId id="609" r:id="rId7"/>
    <p:sldId id="610" r:id="rId8"/>
    <p:sldId id="611" r:id="rId9"/>
    <p:sldId id="612" r:id="rId10"/>
    <p:sldId id="613" r:id="rId11"/>
    <p:sldId id="614" r:id="rId12"/>
    <p:sldId id="615" r:id="rId13"/>
    <p:sldId id="616" r:id="rId14"/>
    <p:sldId id="617" r:id="rId15"/>
    <p:sldId id="618" r:id="rId16"/>
    <p:sldId id="619" r:id="rId17"/>
    <p:sldId id="620" r:id="rId18"/>
    <p:sldId id="621" r:id="rId19"/>
    <p:sldId id="622" r:id="rId20"/>
    <p:sldId id="623" r:id="rId21"/>
    <p:sldId id="624" r:id="rId22"/>
    <p:sldId id="625" r:id="rId23"/>
    <p:sldId id="626" r:id="rId24"/>
    <p:sldId id="627" r:id="rId25"/>
    <p:sldId id="628" r:id="rId26"/>
    <p:sldId id="629" r:id="rId27"/>
    <p:sldId id="630" r:id="rId28"/>
    <p:sldId id="631" r:id="rId29"/>
    <p:sldId id="632" r:id="rId30"/>
    <p:sldId id="633" r:id="rId31"/>
    <p:sldId id="634" r:id="rId32"/>
    <p:sldId id="635" r:id="rId33"/>
    <p:sldId id="636" r:id="rId34"/>
    <p:sldId id="637" r:id="rId35"/>
    <p:sldId id="638" r:id="rId36"/>
    <p:sldId id="639" r:id="rId37"/>
    <p:sldId id="640" r:id="rId38"/>
    <p:sldId id="641" r:id="rId39"/>
    <p:sldId id="642" r:id="rId40"/>
    <p:sldId id="643" r:id="rId41"/>
    <p:sldId id="644" r:id="rId42"/>
    <p:sldId id="645" r:id="rId43"/>
    <p:sldId id="646" r:id="rId44"/>
    <p:sldId id="647" r:id="rId45"/>
    <p:sldId id="648" r:id="rId46"/>
    <p:sldId id="60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2523" autoAdjust="0"/>
  </p:normalViewPr>
  <p:slideViewPr>
    <p:cSldViewPr snapToGrid="0">
      <p:cViewPr varScale="1">
        <p:scale>
          <a:sx n="50" d="100"/>
          <a:sy n="50" d="100"/>
        </p:scale>
        <p:origin x="196"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06-Jul-24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06-Jul-24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06-Jul-24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06-Jul-24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06-Jul-24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06-Jul-24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06-Jul-24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06-Jul-24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11.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371436"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Four</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1021506"/>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349014" y="1114057"/>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12402" y="1234363"/>
            <a:ext cx="2461591" cy="461665"/>
          </a:xfrm>
          <a:prstGeom prst="rect">
            <a:avLst/>
          </a:prstGeom>
        </p:spPr>
        <p:txBody>
          <a:bodyPr wrap="squar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18" name="Line Callout 1 17"/>
          <p:cNvSpPr/>
          <p:nvPr/>
        </p:nvSpPr>
        <p:spPr>
          <a:xfrm rot="10800000">
            <a:off x="48885" y="2875173"/>
            <a:ext cx="3386160" cy="1635047"/>
          </a:xfrm>
          <a:prstGeom prst="borderCallout1">
            <a:avLst/>
          </a:prstGeom>
          <a:ln>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269680" y="3098954"/>
            <a:ext cx="3051142" cy="830997"/>
          </a:xfrm>
          <a:prstGeom prst="rect">
            <a:avLst/>
          </a:prstGeom>
        </p:spPr>
        <p:txBody>
          <a:bodyPr wrap="square">
            <a:spAutoFit/>
          </a:bodyPr>
          <a:lstStyle/>
          <a:p>
            <a:pPr algn="ctr"/>
            <a:r>
              <a:rPr lang="en-US" sz="2400" b="1" dirty="0">
                <a:solidFill>
                  <a:schemeClr val="bg2">
                    <a:lumMod val="75000"/>
                  </a:schemeClr>
                </a:solidFill>
                <a:effectLst>
                  <a:outerShdw blurRad="38100" dist="38100" dir="2700000" algn="tl">
                    <a:srgbClr val="000000">
                      <a:alpha val="43137"/>
                    </a:srgbClr>
                  </a:outerShdw>
                </a:effectLst>
              </a:rPr>
              <a:t>Common mistakes –part </a:t>
            </a:r>
            <a:r>
              <a:rPr lang="en-US" sz="2400" b="1" dirty="0" smtClean="0">
                <a:solidFill>
                  <a:schemeClr val="bg2">
                    <a:lumMod val="75000"/>
                  </a:schemeClr>
                </a:solidFill>
                <a:effectLst>
                  <a:outerShdw blurRad="38100" dist="38100" dir="2700000" algn="tl">
                    <a:srgbClr val="000000">
                      <a:alpha val="43137"/>
                    </a:srgbClr>
                  </a:outerShdw>
                </a:effectLst>
              </a:rPr>
              <a:t>2-</a:t>
            </a:r>
            <a:endParaRPr lang="en-US" sz="2400" b="1" dirty="0">
              <a:solidFill>
                <a:schemeClr val="bg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0937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1498" y="1094768"/>
            <a:ext cx="6279861"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Common mistakes –part 2-</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2310248" cy="595932"/>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32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Four</a:t>
            </a:r>
            <a:endParaRPr lang="en-US"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
        <p:nvSpPr>
          <p:cNvPr id="3" name="Rectangle 2"/>
          <p:cNvSpPr/>
          <p:nvPr/>
        </p:nvSpPr>
        <p:spPr>
          <a:xfrm>
            <a:off x="66582" y="2158963"/>
            <a:ext cx="4408002"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Weak or Nonexistent Remedies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6582" y="2912474"/>
            <a:ext cx="6220742"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Poor Vetting of Vendors, Suppliers and Others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582" y="3715421"/>
            <a:ext cx="5473614"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Blindly Accepting “Standard Contracts”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6582" y="4518368"/>
            <a:ext cx="4517968"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Duration Too Long or Too Short</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6582" y="5457711"/>
            <a:ext cx="6331798"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Poor Document Change Tracking and Proofing</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2305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707886"/>
          </a:xfrm>
          <a:prstGeom prst="rect">
            <a:avLst/>
          </a:prstGeom>
          <a:solidFill>
            <a:schemeClr val="bg1"/>
          </a:solidFill>
          <a:ln>
            <a:solidFill>
              <a:schemeClr val="tx1"/>
            </a:solidFill>
          </a:ln>
        </p:spPr>
        <p:txBody>
          <a:bodyPr wrap="square">
            <a:spAutoFit/>
          </a:bodyPr>
          <a:lstStyle/>
          <a:p>
            <a:r>
              <a:rPr lang="en-US" sz="2000" dirty="0"/>
              <a:t>As noted above, poorly drafted performance obligations are possibly the top source of commercial disputes; weak or non existent remedies could be a close second.</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659819" cy="523220"/>
          </a:xfrm>
          <a:prstGeom prst="rect">
            <a:avLst/>
          </a:prstGeom>
          <a:solidFill>
            <a:schemeClr val="bg1">
              <a:lumMod val="75000"/>
              <a:lumOff val="25000"/>
            </a:schemeClr>
          </a:solidFill>
        </p:spPr>
        <p:txBody>
          <a:bodyPr wrap="none">
            <a:spAutoFit/>
          </a:bodyPr>
          <a:lstStyle/>
          <a:p>
            <a:pPr lvl="0"/>
            <a:r>
              <a:rPr lang="en-US" sz="2800" b="1" dirty="0">
                <a:effectLst>
                  <a:outerShdw blurRad="38100" dist="38100" dir="2700000" algn="tl">
                    <a:srgbClr val="000000">
                      <a:alpha val="43137"/>
                    </a:srgbClr>
                  </a:outerShdw>
                </a:effectLst>
              </a:rPr>
              <a:t>Weak or Nonexistent Remedies</a:t>
            </a:r>
          </a:p>
        </p:txBody>
      </p:sp>
      <p:sp>
        <p:nvSpPr>
          <p:cNvPr id="7" name="Rectangle 6"/>
          <p:cNvSpPr/>
          <p:nvPr/>
        </p:nvSpPr>
        <p:spPr>
          <a:xfrm>
            <a:off x="0" y="3756308"/>
            <a:ext cx="7503736" cy="2246769"/>
          </a:xfrm>
          <a:prstGeom prst="rect">
            <a:avLst/>
          </a:prstGeom>
          <a:solidFill>
            <a:schemeClr val="bg1"/>
          </a:solidFill>
          <a:ln>
            <a:solidFill>
              <a:schemeClr val="tx1"/>
            </a:solidFill>
          </a:ln>
        </p:spPr>
        <p:txBody>
          <a:bodyPr wrap="square">
            <a:spAutoFit/>
          </a:bodyPr>
          <a:lstStyle/>
          <a:p>
            <a:r>
              <a:rPr lang="en-US" sz="2000" dirty="0"/>
              <a:t>Unlike some areas of contract negotiation, Remedies is a difficult topic to reduce to simple, actionable pearls of wisdom. As noted above, there are many types of remedies; there are also an infinite number of ways to draft them, disclaim them, and limit them. And while the law generously provides for all kinds of damages for contract breaches, the almost universal tendency of sellers is to vigorously resist detailed remedies provisions and to disclaim and limit liabilities.</a:t>
            </a:r>
          </a:p>
        </p:txBody>
      </p:sp>
    </p:spTree>
    <p:extLst>
      <p:ext uri="{BB962C8B-B14F-4D97-AF65-F5344CB8AC3E}">
        <p14:creationId xmlns:p14="http://schemas.microsoft.com/office/powerpoint/2010/main" val="396314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938992"/>
          </a:xfrm>
          <a:prstGeom prst="rect">
            <a:avLst/>
          </a:prstGeom>
          <a:solidFill>
            <a:schemeClr val="bg1"/>
          </a:solidFill>
          <a:ln>
            <a:solidFill>
              <a:schemeClr val="tx1"/>
            </a:solidFill>
          </a:ln>
        </p:spPr>
        <p:txBody>
          <a:bodyPr wrap="square">
            <a:spAutoFit/>
          </a:bodyPr>
          <a:lstStyle/>
          <a:p>
            <a:r>
              <a:rPr lang="en-US" sz="2000" dirty="0"/>
              <a:t>The typical seller negotiating position is essentially, “Why should we agree to damages that could greatly exceed the value of the agreement?” </a:t>
            </a:r>
          </a:p>
          <a:p>
            <a:r>
              <a:rPr lang="en-US" sz="2000" dirty="0"/>
              <a:t>Such sellers are often unmoved by typical buyers’ responses such as, “If the losses were foreseeable and you caused them, why not?” Well-coached sellers often come back with comments like, “We simply cannot agree to unknown and potentially ruinous liabilities; we cannot be your insurer.”</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659819" cy="523220"/>
          </a:xfrm>
          <a:prstGeom prst="rect">
            <a:avLst/>
          </a:prstGeom>
          <a:solidFill>
            <a:schemeClr val="bg1">
              <a:lumMod val="75000"/>
              <a:lumOff val="25000"/>
            </a:schemeClr>
          </a:solidFill>
        </p:spPr>
        <p:txBody>
          <a:bodyPr wrap="none">
            <a:spAutoFit/>
          </a:bodyPr>
          <a:lstStyle/>
          <a:p>
            <a:pPr lvl="0"/>
            <a:r>
              <a:rPr lang="en-US" sz="2800" b="1" dirty="0">
                <a:effectLst>
                  <a:outerShdw blurRad="38100" dist="38100" dir="2700000" algn="tl">
                    <a:srgbClr val="000000">
                      <a:alpha val="43137"/>
                    </a:srgbClr>
                  </a:outerShdw>
                </a:effectLst>
              </a:rPr>
              <a:t>Weak or Nonexistent Remedies</a:t>
            </a:r>
          </a:p>
        </p:txBody>
      </p:sp>
      <p:sp>
        <p:nvSpPr>
          <p:cNvPr id="7" name="Rectangle 6"/>
          <p:cNvSpPr/>
          <p:nvPr/>
        </p:nvSpPr>
        <p:spPr>
          <a:xfrm>
            <a:off x="0" y="5076060"/>
            <a:ext cx="7503736" cy="1015663"/>
          </a:xfrm>
          <a:prstGeom prst="rect">
            <a:avLst/>
          </a:prstGeom>
          <a:solidFill>
            <a:schemeClr val="bg1"/>
          </a:solidFill>
          <a:ln>
            <a:solidFill>
              <a:schemeClr val="tx1"/>
            </a:solidFill>
          </a:ln>
        </p:spPr>
        <p:txBody>
          <a:bodyPr wrap="square">
            <a:spAutoFit/>
          </a:bodyPr>
          <a:lstStyle/>
          <a:p>
            <a:r>
              <a:rPr lang="en-US" sz="2000" dirty="0"/>
              <a:t>The correct response to this type of rebuttal is often “Maybe not, but your insurer can and should be our insurer for any liabilities caused by your performance.”</a:t>
            </a:r>
          </a:p>
        </p:txBody>
      </p:sp>
    </p:spTree>
    <p:extLst>
      <p:ext uri="{BB962C8B-B14F-4D97-AF65-F5344CB8AC3E}">
        <p14:creationId xmlns:p14="http://schemas.microsoft.com/office/powerpoint/2010/main" val="2010924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707886"/>
          </a:xfrm>
          <a:prstGeom prst="rect">
            <a:avLst/>
          </a:prstGeom>
          <a:noFill/>
          <a:ln>
            <a:solidFill>
              <a:schemeClr val="tx1"/>
            </a:solidFill>
          </a:ln>
        </p:spPr>
        <p:txBody>
          <a:bodyPr wrap="square">
            <a:spAutoFit/>
          </a:bodyPr>
          <a:lstStyle/>
          <a:p>
            <a:r>
              <a:rPr lang="en-US" sz="2000" dirty="0"/>
              <a:t>Despite these negotiating and drafting challenges, it is a mistake to give up too quickly. Pushing sellers for the right remedies is worth the effort and the inevitable friction.</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882747"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Weak or Nonexistent Remedies</a:t>
            </a:r>
          </a:p>
        </p:txBody>
      </p:sp>
      <p:sp>
        <p:nvSpPr>
          <p:cNvPr id="7" name="Rectangle 6"/>
          <p:cNvSpPr/>
          <p:nvPr/>
        </p:nvSpPr>
        <p:spPr>
          <a:xfrm>
            <a:off x="0" y="3718600"/>
            <a:ext cx="7503736" cy="1323439"/>
          </a:xfrm>
          <a:prstGeom prst="rect">
            <a:avLst/>
          </a:prstGeom>
          <a:noFill/>
          <a:ln>
            <a:solidFill>
              <a:schemeClr val="tx1"/>
            </a:solidFill>
          </a:ln>
        </p:spPr>
        <p:txBody>
          <a:bodyPr wrap="square">
            <a:spAutoFit/>
          </a:bodyPr>
          <a:lstStyle/>
          <a:p>
            <a:r>
              <a:rPr lang="en-US" sz="2000" dirty="0"/>
              <a:t>Even though the law theoretically provides damages for breach whether specifically agreed to or not, contractual breach remedies can make the difference between success or failure in a commercial relationship. </a:t>
            </a:r>
          </a:p>
        </p:txBody>
      </p:sp>
      <p:sp>
        <p:nvSpPr>
          <p:cNvPr id="2" name="Rectangle 1"/>
          <p:cNvSpPr/>
          <p:nvPr/>
        </p:nvSpPr>
        <p:spPr>
          <a:xfrm>
            <a:off x="3832510" y="1301871"/>
            <a:ext cx="3435556" cy="423834"/>
          </a:xfrm>
          <a:prstGeom prst="rect">
            <a:avLst/>
          </a:prstGeom>
          <a:solidFill>
            <a:schemeClr val="accent6">
              <a:lumMod val="75000"/>
            </a:schemeClr>
          </a:solidFill>
          <a:ln>
            <a:solidFill>
              <a:schemeClr val="bg1"/>
            </a:solidFill>
          </a:ln>
        </p:spPr>
        <p:txBody>
          <a:bodyPr wrap="none">
            <a:spAutoFit/>
          </a:bodyPr>
          <a:lstStyle/>
          <a:p>
            <a:pPr>
              <a:lnSpc>
                <a:spcPct val="115000"/>
              </a:lnSpc>
            </a:pPr>
            <a:r>
              <a:rPr lang="en-US" sz="2000" b="1" dirty="0">
                <a:latin typeface="Times New Roman" panose="02020603050405020304" pitchFamily="18" charset="0"/>
                <a:ea typeface="Calibri" panose="020F0502020204030204" pitchFamily="34" charset="0"/>
                <a:cs typeface="Arial" panose="020B0604020202020204" pitchFamily="34" charset="0"/>
              </a:rPr>
              <a:t>Benefits of Detailed Remedies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702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323439"/>
          </a:xfrm>
          <a:prstGeom prst="rect">
            <a:avLst/>
          </a:prstGeom>
          <a:noFill/>
          <a:ln>
            <a:solidFill>
              <a:schemeClr val="tx1"/>
            </a:solidFill>
          </a:ln>
        </p:spPr>
        <p:txBody>
          <a:bodyPr wrap="square">
            <a:spAutoFit/>
          </a:bodyPr>
          <a:lstStyle/>
          <a:p>
            <a:r>
              <a:rPr lang="en-US" sz="2000" dirty="0"/>
              <a:t>Contracts with clear and meaningful remedies provide (</a:t>
            </a:r>
            <a:r>
              <a:rPr lang="en-US" sz="2000" dirty="0" err="1"/>
              <a:t>i</a:t>
            </a:r>
            <a:r>
              <a:rPr lang="en-US" sz="2000" dirty="0"/>
              <a:t>) incentives for better performance, (ii) leverage for forcing faster performance corrections, and (iii) greater certainty regarding the outcome of potential litigation or other dispute resolution processes, all of which reduce the likelihood of disputes in the first place.</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882747"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Weak or Nonexistent Remedies</a:t>
            </a:r>
          </a:p>
        </p:txBody>
      </p:sp>
      <p:sp>
        <p:nvSpPr>
          <p:cNvPr id="2" name="Rectangle 1"/>
          <p:cNvSpPr/>
          <p:nvPr/>
        </p:nvSpPr>
        <p:spPr>
          <a:xfrm>
            <a:off x="3832510" y="1301871"/>
            <a:ext cx="3435556" cy="423834"/>
          </a:xfrm>
          <a:prstGeom prst="rect">
            <a:avLst/>
          </a:prstGeom>
          <a:solidFill>
            <a:schemeClr val="accent6">
              <a:lumMod val="75000"/>
            </a:schemeClr>
          </a:solidFill>
          <a:ln>
            <a:solidFill>
              <a:schemeClr val="bg1"/>
            </a:solidFill>
          </a:ln>
        </p:spPr>
        <p:txBody>
          <a:bodyPr wrap="none">
            <a:spAutoFit/>
          </a:bodyPr>
          <a:lstStyle/>
          <a:p>
            <a:pPr>
              <a:lnSpc>
                <a:spcPct val="115000"/>
              </a:lnSpc>
            </a:pPr>
            <a:r>
              <a:rPr lang="en-US" sz="2000" b="1" dirty="0">
                <a:latin typeface="Times New Roman" panose="02020603050405020304" pitchFamily="18" charset="0"/>
                <a:ea typeface="Calibri" panose="020F0502020204030204" pitchFamily="34" charset="0"/>
                <a:cs typeface="Arial" panose="020B0604020202020204" pitchFamily="34" charset="0"/>
              </a:rPr>
              <a:t>Benefits of Detailed Remedies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085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t>Selecting companies and persons to do business with requires good judgment. A tightly drafted contract does not provide absolute protection from business, legal, financial, regulatory, or third-party liability risk.</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96645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Poor Vetting of Vendors, Suppliers and Others</a:t>
            </a:r>
          </a:p>
        </p:txBody>
      </p:sp>
      <p:sp>
        <p:nvSpPr>
          <p:cNvPr id="7" name="Rectangle 6"/>
          <p:cNvSpPr/>
          <p:nvPr/>
        </p:nvSpPr>
        <p:spPr>
          <a:xfrm>
            <a:off x="0" y="3482930"/>
            <a:ext cx="7334054" cy="2554545"/>
          </a:xfrm>
          <a:prstGeom prst="rect">
            <a:avLst/>
          </a:prstGeom>
          <a:solidFill>
            <a:schemeClr val="bg1"/>
          </a:solidFill>
          <a:ln>
            <a:solidFill>
              <a:schemeClr val="tx1"/>
            </a:solidFill>
          </a:ln>
        </p:spPr>
        <p:txBody>
          <a:bodyPr wrap="square">
            <a:spAutoFit/>
          </a:bodyPr>
          <a:lstStyle/>
          <a:p>
            <a:r>
              <a:rPr lang="en-US" sz="2000" dirty="0"/>
              <a:t>Contractual protections from such risks usually depend on the strength and solvency of the other party and, less frequently, any available insurance.</a:t>
            </a:r>
          </a:p>
          <a:p>
            <a:r>
              <a:rPr lang="en-US" sz="2000" dirty="0"/>
              <a:t>Consequently, success in forming business relationships requires great care. Be on guard to identify and avoid con artists, blustering sales persons, and others who may mean well, but who simply lack the integrity or intellectual capacity to avoid making promises they cannot honor.</a:t>
            </a:r>
          </a:p>
        </p:txBody>
      </p:sp>
    </p:spTree>
    <p:extLst>
      <p:ext uri="{BB962C8B-B14F-4D97-AF65-F5344CB8AC3E}">
        <p14:creationId xmlns:p14="http://schemas.microsoft.com/office/powerpoint/2010/main" val="50592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015663"/>
          </a:xfrm>
          <a:prstGeom prst="rect">
            <a:avLst/>
          </a:prstGeom>
          <a:noFill/>
          <a:ln>
            <a:solidFill>
              <a:schemeClr val="tx1"/>
            </a:solidFill>
          </a:ln>
        </p:spPr>
        <p:txBody>
          <a:bodyPr wrap="square">
            <a:spAutoFit/>
          </a:bodyPr>
          <a:lstStyle/>
          <a:p>
            <a:r>
              <a:rPr lang="en-US" sz="2000" dirty="0"/>
              <a:t>Whatever the titles of the individual or individuals with whom you are dealing – CEO, founder, head of business development - there are certain signs of trouble that should not be ignored. </a:t>
            </a:r>
            <a:endParaRPr lang="en-US" sz="2400" dirty="0"/>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2" name="Rectangle 1"/>
          <p:cNvSpPr/>
          <p:nvPr/>
        </p:nvSpPr>
        <p:spPr>
          <a:xfrm>
            <a:off x="4448632" y="1236887"/>
            <a:ext cx="1204176" cy="523220"/>
          </a:xfrm>
          <a:prstGeom prst="rect">
            <a:avLst/>
          </a:prstGeom>
          <a:solidFill>
            <a:schemeClr val="accent6">
              <a:lumMod val="75000"/>
            </a:schemeClr>
          </a:solidFill>
          <a:ln>
            <a:solidFill>
              <a:schemeClr val="bg1"/>
            </a:solidFill>
          </a:ln>
        </p:spPr>
        <p:txBody>
          <a:bodyPr wrap="none">
            <a:spAutoFit/>
          </a:bodyPr>
          <a:lstStyle/>
          <a:p>
            <a:r>
              <a:rPr lang="en-US" sz="2800" b="1" dirty="0">
                <a:effectLst>
                  <a:outerShdw blurRad="38100" dist="38100" dir="2700000" algn="tl">
                    <a:srgbClr val="000000">
                      <a:alpha val="43137"/>
                    </a:srgbClr>
                  </a:outerShdw>
                </a:effectLst>
              </a:rPr>
              <a:t>Clues</a:t>
            </a:r>
          </a:p>
        </p:txBody>
      </p:sp>
      <p:sp>
        <p:nvSpPr>
          <p:cNvPr id="7" name="Rectangle 6"/>
          <p:cNvSpPr/>
          <p:nvPr/>
        </p:nvSpPr>
        <p:spPr>
          <a:xfrm>
            <a:off x="0" y="4095839"/>
            <a:ext cx="6645897" cy="1323439"/>
          </a:xfrm>
          <a:prstGeom prst="rect">
            <a:avLst/>
          </a:prstGeom>
          <a:noFill/>
          <a:ln>
            <a:solidFill>
              <a:schemeClr val="tx1"/>
            </a:solidFill>
          </a:ln>
        </p:spPr>
        <p:txBody>
          <a:bodyPr wrap="square">
            <a:spAutoFit/>
          </a:bodyPr>
          <a:lstStyle/>
          <a:p>
            <a:r>
              <a:rPr lang="en-US" sz="2000" dirty="0"/>
              <a:t>Too slick or too friendly? Disinterested in details? Pressure to sign quickly and/or pay up front? Unwilling to put promises made orally in writing? Trust your eyes, your ears, your brain, and your gut.</a:t>
            </a:r>
            <a:endParaRPr lang="en-US" sz="2400" dirty="0"/>
          </a:p>
        </p:txBody>
      </p:sp>
      <p:sp>
        <p:nvSpPr>
          <p:cNvPr id="8" name="Rectangle 7"/>
          <p:cNvSpPr/>
          <p:nvPr/>
        </p:nvSpPr>
        <p:spPr>
          <a:xfrm>
            <a:off x="0" y="679672"/>
            <a:ext cx="696645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Poor Vetting of Vendors, Suppliers and Others</a:t>
            </a:r>
          </a:p>
        </p:txBody>
      </p:sp>
    </p:spTree>
    <p:extLst>
      <p:ext uri="{BB962C8B-B14F-4D97-AF65-F5344CB8AC3E}">
        <p14:creationId xmlns:p14="http://schemas.microsoft.com/office/powerpoint/2010/main" val="75512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2"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015663"/>
          </a:xfrm>
          <a:prstGeom prst="rect">
            <a:avLst/>
          </a:prstGeom>
          <a:noFill/>
          <a:ln>
            <a:solidFill>
              <a:schemeClr val="tx1"/>
            </a:solidFill>
          </a:ln>
        </p:spPr>
        <p:txBody>
          <a:bodyPr wrap="square">
            <a:spAutoFit/>
          </a:bodyPr>
          <a:lstStyle/>
          <a:p>
            <a:r>
              <a:rPr lang="en-US" sz="2000" dirty="0"/>
              <a:t>If you find yourself in a relationship with a con artist or over promising incompetent, promptly exercise any and all available remedies and rights of termination under your contract. </a:t>
            </a:r>
            <a:endParaRPr lang="en-US" sz="2800" dirty="0"/>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2" name="Rectangle 1"/>
          <p:cNvSpPr/>
          <p:nvPr/>
        </p:nvSpPr>
        <p:spPr>
          <a:xfrm>
            <a:off x="4448632" y="1236887"/>
            <a:ext cx="1080745" cy="523220"/>
          </a:xfrm>
          <a:prstGeom prst="rect">
            <a:avLst/>
          </a:prstGeom>
          <a:solidFill>
            <a:schemeClr val="accent6">
              <a:lumMod val="75000"/>
            </a:schemeClr>
          </a:solidFill>
          <a:ln>
            <a:solidFill>
              <a:schemeClr val="bg1"/>
            </a:solidFill>
          </a:ln>
        </p:spPr>
        <p:txBody>
          <a:bodyPr wrap="none">
            <a:spAutoFit/>
          </a:bodyPr>
          <a:lstStyle/>
          <a:p>
            <a:r>
              <a:rPr lang="en-US" sz="2800" b="1" dirty="0" smtClean="0">
                <a:effectLst>
                  <a:outerShdw blurRad="38100" dist="38100" dir="2700000" algn="tl">
                    <a:srgbClr val="000000">
                      <a:alpha val="43137"/>
                    </a:srgbClr>
                  </a:outerShdw>
                </a:effectLst>
              </a:rPr>
              <a:t>Eject</a:t>
            </a:r>
            <a:endParaRPr lang="en-US" sz="2800" b="1" dirty="0">
              <a:effectLst>
                <a:outerShdw blurRad="38100" dist="38100" dir="2700000" algn="tl">
                  <a:srgbClr val="000000">
                    <a:alpha val="43137"/>
                  </a:srgbClr>
                </a:outerShdw>
              </a:effectLst>
            </a:endParaRPr>
          </a:p>
        </p:txBody>
      </p:sp>
      <p:sp>
        <p:nvSpPr>
          <p:cNvPr id="7" name="Rectangle 6"/>
          <p:cNvSpPr/>
          <p:nvPr/>
        </p:nvSpPr>
        <p:spPr>
          <a:xfrm>
            <a:off x="0" y="4095839"/>
            <a:ext cx="6645897" cy="1323439"/>
          </a:xfrm>
          <a:prstGeom prst="rect">
            <a:avLst/>
          </a:prstGeom>
          <a:noFill/>
          <a:ln>
            <a:solidFill>
              <a:schemeClr val="tx1"/>
            </a:solidFill>
          </a:ln>
        </p:spPr>
        <p:txBody>
          <a:bodyPr wrap="square">
            <a:spAutoFit/>
          </a:bodyPr>
          <a:lstStyle/>
          <a:p>
            <a:r>
              <a:rPr lang="en-US" sz="2000" dirty="0"/>
              <a:t>Do not get further duped or </a:t>
            </a:r>
            <a:r>
              <a:rPr lang="en-US" sz="2000" dirty="0" err="1"/>
              <a:t>guilted</a:t>
            </a:r>
            <a:r>
              <a:rPr lang="en-US" sz="2000" dirty="0"/>
              <a:t> into “working through the problems.” Doing so could limit or eliminate what remedies remain by creating issues of waiver, modification, detrimental reliance or “quantum </a:t>
            </a:r>
            <a:r>
              <a:rPr lang="en-US" sz="2000" dirty="0" err="1"/>
              <a:t>meruit</a:t>
            </a:r>
            <a:r>
              <a:rPr lang="en-US" sz="2000" dirty="0"/>
              <a:t>.”</a:t>
            </a:r>
            <a:endParaRPr lang="en-US" sz="2800" dirty="0"/>
          </a:p>
        </p:txBody>
      </p:sp>
      <p:sp>
        <p:nvSpPr>
          <p:cNvPr id="8" name="Rectangle 7"/>
          <p:cNvSpPr/>
          <p:nvPr/>
        </p:nvSpPr>
        <p:spPr>
          <a:xfrm>
            <a:off x="0" y="679672"/>
            <a:ext cx="696645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Poor Vetting of Vendors, Suppliers and Others</a:t>
            </a:r>
          </a:p>
        </p:txBody>
      </p:sp>
    </p:spTree>
    <p:extLst>
      <p:ext uri="{BB962C8B-B14F-4D97-AF65-F5344CB8AC3E}">
        <p14:creationId xmlns:p14="http://schemas.microsoft.com/office/powerpoint/2010/main" val="36394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2"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323439"/>
          </a:xfrm>
          <a:prstGeom prst="rect">
            <a:avLst/>
          </a:prstGeom>
          <a:solidFill>
            <a:schemeClr val="bg1"/>
          </a:solidFill>
          <a:ln>
            <a:solidFill>
              <a:schemeClr val="tx1"/>
            </a:solidFill>
          </a:ln>
        </p:spPr>
        <p:txBody>
          <a:bodyPr wrap="square">
            <a:spAutoFit/>
          </a:bodyPr>
          <a:lstStyle/>
          <a:p>
            <a:r>
              <a:rPr lang="en-US" sz="2000" dirty="0"/>
              <a:t>Unless you are looking at a “click-wrap” software agreement or the standard terms and conditions for a credit card, always assume that you can propose edits! When necessary, insist on doing so. Unfortunately too many non-lawyers give up very easily in the face of resistance over making changes to “form” or “standard” agreements.</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19720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Blindly Accepting “Standard Contracts”</a:t>
            </a:r>
          </a:p>
        </p:txBody>
      </p:sp>
      <p:sp>
        <p:nvSpPr>
          <p:cNvPr id="7" name="Rectangle 6"/>
          <p:cNvSpPr/>
          <p:nvPr/>
        </p:nvSpPr>
        <p:spPr>
          <a:xfrm>
            <a:off x="0" y="3482930"/>
            <a:ext cx="7334054" cy="2246769"/>
          </a:xfrm>
          <a:prstGeom prst="rect">
            <a:avLst/>
          </a:prstGeom>
          <a:solidFill>
            <a:schemeClr val="bg1"/>
          </a:solidFill>
          <a:ln>
            <a:solidFill>
              <a:schemeClr val="tx1"/>
            </a:solidFill>
          </a:ln>
        </p:spPr>
        <p:txBody>
          <a:bodyPr wrap="square">
            <a:spAutoFit/>
          </a:bodyPr>
          <a:lstStyle/>
          <a:p>
            <a:r>
              <a:rPr lang="en-US" sz="2000" dirty="0"/>
              <a:t>Reputable companies that are serious about providing value and growing their businesses often have acceptable standard agreements. You might need to strike the clause subjecting you to the courts  and boost the remedies section a bit, but that may be all. Other times, substantial revisions are required. You may need to get past the other party’s insistence that the standard agreement is not negotiable.</a:t>
            </a:r>
          </a:p>
        </p:txBody>
      </p:sp>
    </p:spTree>
    <p:extLst>
      <p:ext uri="{BB962C8B-B14F-4D97-AF65-F5344CB8AC3E}">
        <p14:creationId xmlns:p14="http://schemas.microsoft.com/office/powerpoint/2010/main" val="408208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631216"/>
          </a:xfrm>
          <a:prstGeom prst="rect">
            <a:avLst/>
          </a:prstGeom>
          <a:solidFill>
            <a:schemeClr val="bg1"/>
          </a:solidFill>
          <a:ln>
            <a:solidFill>
              <a:schemeClr val="tx1"/>
            </a:solidFill>
          </a:ln>
        </p:spPr>
        <p:txBody>
          <a:bodyPr wrap="square">
            <a:spAutoFit/>
          </a:bodyPr>
          <a:lstStyle/>
          <a:p>
            <a:r>
              <a:rPr lang="en-US" sz="2000" dirty="0"/>
              <a:t>Appealing to the other party’s fairness or sense of reason works most of the time. Credibly threatening to walk from the deal should work in just about every other situation. In any event, you should read the contract. If it is unacceptable or incomprehensible, insist on changes or find a new provider of the particular product or service.</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19720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Blindly Accepting “Standard Contracts”</a:t>
            </a:r>
          </a:p>
        </p:txBody>
      </p:sp>
      <p:sp>
        <p:nvSpPr>
          <p:cNvPr id="7" name="Rectangle 6"/>
          <p:cNvSpPr/>
          <p:nvPr/>
        </p:nvSpPr>
        <p:spPr>
          <a:xfrm>
            <a:off x="0" y="3841149"/>
            <a:ext cx="7334054" cy="1323439"/>
          </a:xfrm>
          <a:prstGeom prst="rect">
            <a:avLst/>
          </a:prstGeom>
          <a:solidFill>
            <a:schemeClr val="bg1"/>
          </a:solidFill>
          <a:ln>
            <a:solidFill>
              <a:schemeClr val="tx1"/>
            </a:solidFill>
          </a:ln>
        </p:spPr>
        <p:txBody>
          <a:bodyPr wrap="square">
            <a:spAutoFit/>
          </a:bodyPr>
          <a:lstStyle/>
          <a:p>
            <a:r>
              <a:rPr lang="en-US" sz="2000" dirty="0"/>
              <a:t>Just do not just fall for the line that a template cannot be modified. Sellers usually want your business enough to change a few words here and there, even if it means they have to consult with their internal or external lawyers.</a:t>
            </a:r>
          </a:p>
        </p:txBody>
      </p:sp>
    </p:spTree>
    <p:extLst>
      <p:ext uri="{BB962C8B-B14F-4D97-AF65-F5344CB8AC3E}">
        <p14:creationId xmlns:p14="http://schemas.microsoft.com/office/powerpoint/2010/main" val="1512697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707886"/>
          </a:xfrm>
          <a:prstGeom prst="rect">
            <a:avLst/>
          </a:prstGeom>
          <a:solidFill>
            <a:schemeClr val="bg1"/>
          </a:solidFill>
          <a:ln>
            <a:solidFill>
              <a:schemeClr val="tx1"/>
            </a:solidFill>
          </a:ln>
        </p:spPr>
        <p:txBody>
          <a:bodyPr wrap="square">
            <a:spAutoFit/>
          </a:bodyPr>
          <a:lstStyle/>
          <a:p>
            <a:r>
              <a:rPr lang="en-US" sz="2000" dirty="0"/>
              <a:t>Do not make the mistake of accepting the first “term” or “termination date” drafted into an agreement dictating its duration.</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799775"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Duration Too Long or Too Short</a:t>
            </a:r>
          </a:p>
        </p:txBody>
      </p:sp>
      <p:sp>
        <p:nvSpPr>
          <p:cNvPr id="7" name="Rectangle 6"/>
          <p:cNvSpPr/>
          <p:nvPr/>
        </p:nvSpPr>
        <p:spPr>
          <a:xfrm>
            <a:off x="0" y="3841149"/>
            <a:ext cx="7334054" cy="1015663"/>
          </a:xfrm>
          <a:prstGeom prst="rect">
            <a:avLst/>
          </a:prstGeom>
          <a:solidFill>
            <a:schemeClr val="bg1"/>
          </a:solidFill>
          <a:ln>
            <a:solidFill>
              <a:schemeClr val="tx1"/>
            </a:solidFill>
          </a:ln>
        </p:spPr>
        <p:txBody>
          <a:bodyPr wrap="square">
            <a:spAutoFit/>
          </a:bodyPr>
          <a:lstStyle/>
          <a:p>
            <a:r>
              <a:rPr lang="en-US" sz="2000" dirty="0"/>
              <a:t>Contracts can often be for as long or as short as you need them to be. If you have doubts about a person or company, set up an agreement as a 90 day test with an option to extend. </a:t>
            </a:r>
          </a:p>
        </p:txBody>
      </p:sp>
    </p:spTree>
    <p:extLst>
      <p:ext uri="{BB962C8B-B14F-4D97-AF65-F5344CB8AC3E}">
        <p14:creationId xmlns:p14="http://schemas.microsoft.com/office/powerpoint/2010/main" val="79214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t>But keep in mind the increasing pace of change when signing contracts for longer than one year, particularly contracts that involve technologies, goods or services that may soon be obsolete or a lot cheaper.</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799775"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Duration Too Long or Too Short</a:t>
            </a:r>
          </a:p>
        </p:txBody>
      </p:sp>
      <p:sp>
        <p:nvSpPr>
          <p:cNvPr id="7" name="Rectangle 6"/>
          <p:cNvSpPr/>
          <p:nvPr/>
        </p:nvSpPr>
        <p:spPr>
          <a:xfrm>
            <a:off x="0" y="3841149"/>
            <a:ext cx="7334054" cy="2862322"/>
          </a:xfrm>
          <a:prstGeom prst="rect">
            <a:avLst/>
          </a:prstGeom>
          <a:solidFill>
            <a:schemeClr val="bg1"/>
          </a:solidFill>
          <a:ln>
            <a:solidFill>
              <a:schemeClr val="tx1"/>
            </a:solidFill>
          </a:ln>
        </p:spPr>
        <p:txBody>
          <a:bodyPr wrap="square">
            <a:spAutoFit/>
          </a:bodyPr>
          <a:lstStyle/>
          <a:p>
            <a:r>
              <a:rPr lang="en-US" sz="2000" dirty="0"/>
              <a:t>One year contracts that renew annually if neither party opts out with proper notice work well for many types of relationships, provided it is okay if both parties have the ability to terminate each year rather than renew</a:t>
            </a:r>
            <a:r>
              <a:rPr lang="en-US" sz="2000" dirty="0" smtClean="0"/>
              <a:t>.</a:t>
            </a:r>
            <a:br>
              <a:rPr lang="en-US" sz="2000" dirty="0" smtClean="0"/>
            </a:br>
            <a:r>
              <a:rPr lang="en-US" sz="2000" dirty="0" smtClean="0"/>
              <a:t/>
            </a:r>
            <a:br>
              <a:rPr lang="en-US" sz="2000" dirty="0" smtClean="0"/>
            </a:br>
            <a:r>
              <a:rPr lang="en-US" sz="2000" dirty="0"/>
              <a:t>Always make sure processes and systems are in place to allow for timely evaluation of contracts with upcoming automatic renewal notice deadlines.</a:t>
            </a:r>
          </a:p>
          <a:p>
            <a:endParaRPr lang="en-US" sz="2000" dirty="0"/>
          </a:p>
        </p:txBody>
      </p:sp>
    </p:spTree>
    <p:extLst>
      <p:ext uri="{BB962C8B-B14F-4D97-AF65-F5344CB8AC3E}">
        <p14:creationId xmlns:p14="http://schemas.microsoft.com/office/powerpoint/2010/main" val="64581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323439"/>
          </a:xfrm>
          <a:prstGeom prst="rect">
            <a:avLst/>
          </a:prstGeom>
          <a:solidFill>
            <a:schemeClr val="bg1"/>
          </a:solidFill>
          <a:ln>
            <a:solidFill>
              <a:schemeClr val="tx1"/>
            </a:solidFill>
          </a:ln>
        </p:spPr>
        <p:txBody>
          <a:bodyPr wrap="square">
            <a:spAutoFit/>
          </a:bodyPr>
          <a:lstStyle/>
          <a:p>
            <a:r>
              <a:rPr lang="en-US" sz="2000" dirty="0"/>
              <a:t>A negotiator must keep track of what is agreed to in negotiations and the responsive changes that have been made in the draft document. When the other side sends a new “mark up” of an agreement, always carefully check their revisions against what has been agreed to. </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7218643"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Poor Document Change Tracking and Proofing</a:t>
            </a:r>
          </a:p>
        </p:txBody>
      </p:sp>
      <p:sp>
        <p:nvSpPr>
          <p:cNvPr id="7" name="Rectangle 6"/>
          <p:cNvSpPr/>
          <p:nvPr/>
        </p:nvSpPr>
        <p:spPr>
          <a:xfrm>
            <a:off x="0" y="3841149"/>
            <a:ext cx="7334054" cy="1938992"/>
          </a:xfrm>
          <a:prstGeom prst="rect">
            <a:avLst/>
          </a:prstGeom>
          <a:solidFill>
            <a:schemeClr val="bg1"/>
          </a:solidFill>
          <a:ln>
            <a:solidFill>
              <a:schemeClr val="tx1"/>
            </a:solidFill>
          </a:ln>
        </p:spPr>
        <p:txBody>
          <a:bodyPr wrap="square">
            <a:spAutoFit/>
          </a:bodyPr>
          <a:lstStyle/>
          <a:p>
            <a:r>
              <a:rPr lang="en-US" sz="2000" dirty="0"/>
              <a:t>Sometimes revised documents resemble the discussions, and sometimes they do not.</a:t>
            </a:r>
          </a:p>
          <a:p>
            <a:r>
              <a:rPr lang="en-US" sz="2000" dirty="0"/>
              <a:t>Problems can often be attributed simply to bad drafting – not everyone is equally talented at capturing oral points of agreement in clear, accurate text. But if you sign a document and later find out it does not say what you thought it said, you are out of luck. </a:t>
            </a:r>
          </a:p>
        </p:txBody>
      </p:sp>
    </p:spTree>
    <p:extLst>
      <p:ext uri="{BB962C8B-B14F-4D97-AF65-F5344CB8AC3E}">
        <p14:creationId xmlns:p14="http://schemas.microsoft.com/office/powerpoint/2010/main" val="133421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0899"/>
            <a:ext cx="9154160" cy="1200329"/>
          </a:xfrm>
          <a:prstGeom prst="rect">
            <a:avLst/>
          </a:prstGeom>
          <a:solidFill>
            <a:schemeClr val="bg1"/>
          </a:solidFill>
          <a:ln>
            <a:solidFill>
              <a:schemeClr val="tx1"/>
            </a:solidFill>
          </a:ln>
        </p:spPr>
        <p:txBody>
          <a:bodyPr wrap="square">
            <a:spAutoFit/>
          </a:bodyPr>
          <a:lstStyle/>
          <a:p>
            <a:r>
              <a:rPr lang="en-US" sz="2400" dirty="0"/>
              <a:t>Although some courts might refuse to enforce changes furtively slipped into a document by the other side at the last minute, obtaining such vindication through the courts is uncertain and costly.</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7218643"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Poor Document Change Tracking and Proofing</a:t>
            </a:r>
          </a:p>
        </p:txBody>
      </p:sp>
    </p:spTree>
    <p:extLst>
      <p:ext uri="{BB962C8B-B14F-4D97-AF65-F5344CB8AC3E}">
        <p14:creationId xmlns:p14="http://schemas.microsoft.com/office/powerpoint/2010/main" val="388563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810" y="1094768"/>
            <a:ext cx="2849242"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Negotiating</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2046971" cy="532903"/>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Four</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3848" y="2199794"/>
            <a:ext cx="3100144"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Negotiation Training</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3848" y="2961654"/>
            <a:ext cx="3399329"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Demeanor and Attitude</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415" y="3736257"/>
            <a:ext cx="2383986"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Body language</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9415" y="4341466"/>
            <a:ext cx="3637534"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Get the other side talking</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164272"/>
            <a:ext cx="2707793"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Negotiating chips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
        <p:nvSpPr>
          <p:cNvPr id="11" name="Rectangle 10"/>
          <p:cNvSpPr/>
          <p:nvPr/>
        </p:nvSpPr>
        <p:spPr>
          <a:xfrm>
            <a:off x="9415" y="5884491"/>
            <a:ext cx="4478342"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Don’t negotiate against yourself</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124998" y="2067563"/>
            <a:ext cx="2852063"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of interest</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124998" y="2846275"/>
            <a:ext cx="4243469"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Protection of confidential info</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24998" y="3646437"/>
            <a:ext cx="4711546"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Get the technical documents early</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6408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015663"/>
          </a:xfrm>
          <a:prstGeom prst="rect">
            <a:avLst/>
          </a:prstGeom>
          <a:solidFill>
            <a:schemeClr val="bg1"/>
          </a:solidFill>
          <a:ln>
            <a:solidFill>
              <a:schemeClr val="tx1"/>
            </a:solidFill>
          </a:ln>
        </p:spPr>
        <p:txBody>
          <a:bodyPr wrap="square">
            <a:spAutoFit/>
          </a:bodyPr>
          <a:lstStyle/>
          <a:p>
            <a:r>
              <a:rPr lang="en-US" sz="2000" dirty="0"/>
              <a:t>Although careful drafting is important, key ground is often won or lost in discussions before and during drafting. The same skills used by poker players and savvy car buyers also work well in business negotiations.</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0" y="3444338"/>
            <a:ext cx="8634953" cy="1015663"/>
          </a:xfrm>
          <a:prstGeom prst="rect">
            <a:avLst/>
          </a:prstGeom>
          <a:solidFill>
            <a:schemeClr val="bg1"/>
          </a:solidFill>
          <a:ln>
            <a:solidFill>
              <a:schemeClr val="tx1"/>
            </a:solidFill>
          </a:ln>
        </p:spPr>
        <p:txBody>
          <a:bodyPr wrap="square">
            <a:spAutoFit/>
          </a:bodyPr>
          <a:lstStyle/>
          <a:p>
            <a:r>
              <a:rPr lang="en-US" sz="2000" dirty="0"/>
              <a:t>Almost anyone can learn the basics of effective negotiation. A great way for anyone to improve their negotiating skills is to attend a reputable negotiation strategy seminar. </a:t>
            </a:r>
            <a:endParaRPr lang="en-US" sz="2400" dirty="0"/>
          </a:p>
        </p:txBody>
      </p:sp>
    </p:spTree>
    <p:extLst>
      <p:ext uri="{BB962C8B-B14F-4D97-AF65-F5344CB8AC3E}">
        <p14:creationId xmlns:p14="http://schemas.microsoft.com/office/powerpoint/2010/main" val="374282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8" y="1260504"/>
            <a:ext cx="3610466" cy="461665"/>
          </a:xfrm>
          <a:prstGeom prst="rect">
            <a:avLst/>
          </a:prstGeom>
          <a:solidFill>
            <a:schemeClr val="accent4">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These tend to focus on:</a:t>
            </a:r>
            <a:endParaRPr lang="en-US" sz="28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0" y="2152866"/>
            <a:ext cx="8634953" cy="1015663"/>
          </a:xfrm>
          <a:prstGeom prst="rect">
            <a:avLst/>
          </a:prstGeom>
          <a:noFill/>
          <a:ln>
            <a:solidFill>
              <a:schemeClr val="tx1"/>
            </a:solidFill>
          </a:ln>
        </p:spPr>
        <p:txBody>
          <a:bodyPr wrap="square">
            <a:spAutoFit/>
          </a:bodyPr>
          <a:lstStyle/>
          <a:p>
            <a:r>
              <a:rPr lang="en-US" sz="2000" dirty="0"/>
              <a:t>how to plan and prepare for negotiations by deciding what you want to achieve, knowing your priorities, and knowing your alternatives, particularly your “BATNA,” or “best alternative to a negotiated agreement;</a:t>
            </a:r>
          </a:p>
        </p:txBody>
      </p:sp>
      <p:sp>
        <p:nvSpPr>
          <p:cNvPr id="8" name="Rectangle 7"/>
          <p:cNvSpPr/>
          <p:nvPr/>
        </p:nvSpPr>
        <p:spPr>
          <a:xfrm>
            <a:off x="56562" y="4077505"/>
            <a:ext cx="8634953" cy="707886"/>
          </a:xfrm>
          <a:prstGeom prst="rect">
            <a:avLst/>
          </a:prstGeom>
          <a:noFill/>
          <a:ln>
            <a:solidFill>
              <a:schemeClr val="tx1"/>
            </a:solidFill>
          </a:ln>
        </p:spPr>
        <p:txBody>
          <a:bodyPr wrap="square">
            <a:spAutoFit/>
          </a:bodyPr>
          <a:lstStyle/>
          <a:p>
            <a:r>
              <a:rPr lang="en-US" sz="2000" dirty="0"/>
              <a:t>how to assess the other party’s position – their strengths, weaknesses, priorities and alternatives;</a:t>
            </a:r>
          </a:p>
        </p:txBody>
      </p:sp>
    </p:spTree>
    <p:extLst>
      <p:ext uri="{BB962C8B-B14F-4D97-AF65-F5344CB8AC3E}">
        <p14:creationId xmlns:p14="http://schemas.microsoft.com/office/powerpoint/2010/main" val="1111100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8" y="1260504"/>
            <a:ext cx="3610466" cy="461665"/>
          </a:xfrm>
          <a:prstGeom prst="rect">
            <a:avLst/>
          </a:prstGeom>
          <a:solidFill>
            <a:schemeClr val="accent4">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These tend to focus on:</a:t>
            </a:r>
            <a:endParaRPr lang="en-US" sz="28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0" y="2152866"/>
            <a:ext cx="8634953" cy="400110"/>
          </a:xfrm>
          <a:prstGeom prst="rect">
            <a:avLst/>
          </a:prstGeom>
          <a:noFill/>
          <a:ln>
            <a:solidFill>
              <a:schemeClr val="tx1"/>
            </a:solidFill>
          </a:ln>
        </p:spPr>
        <p:txBody>
          <a:bodyPr wrap="square">
            <a:spAutoFit/>
          </a:bodyPr>
          <a:lstStyle/>
          <a:p>
            <a:r>
              <a:rPr lang="en-US" sz="2000" dirty="0"/>
              <a:t>how to test and validate your assumptions about the other party’s position;</a:t>
            </a:r>
          </a:p>
        </p:txBody>
      </p:sp>
      <p:sp>
        <p:nvSpPr>
          <p:cNvPr id="8" name="Rectangle 7"/>
          <p:cNvSpPr/>
          <p:nvPr/>
        </p:nvSpPr>
        <p:spPr>
          <a:xfrm>
            <a:off x="0" y="3291449"/>
            <a:ext cx="8634953" cy="707886"/>
          </a:xfrm>
          <a:prstGeom prst="rect">
            <a:avLst/>
          </a:prstGeom>
          <a:noFill/>
          <a:ln>
            <a:solidFill>
              <a:schemeClr val="tx1"/>
            </a:solidFill>
          </a:ln>
        </p:spPr>
        <p:txBody>
          <a:bodyPr wrap="square">
            <a:spAutoFit/>
          </a:bodyPr>
          <a:lstStyle/>
          <a:p>
            <a:r>
              <a:rPr lang="en-US" sz="2000" dirty="0"/>
              <a:t>how to frame the other party’s perception of issues in order to find areas for compromise; and</a:t>
            </a:r>
          </a:p>
        </p:txBody>
      </p:sp>
      <p:sp>
        <p:nvSpPr>
          <p:cNvPr id="9" name="Rectangle 8"/>
          <p:cNvSpPr/>
          <p:nvPr/>
        </p:nvSpPr>
        <p:spPr>
          <a:xfrm>
            <a:off x="-1" y="4857870"/>
            <a:ext cx="7145519" cy="400110"/>
          </a:xfrm>
          <a:prstGeom prst="rect">
            <a:avLst/>
          </a:prstGeom>
          <a:noFill/>
          <a:ln>
            <a:solidFill>
              <a:schemeClr val="tx1"/>
            </a:solidFill>
          </a:ln>
        </p:spPr>
        <p:txBody>
          <a:bodyPr wrap="square">
            <a:spAutoFit/>
          </a:bodyPr>
          <a:lstStyle/>
          <a:p>
            <a:r>
              <a:rPr lang="en-US" sz="2000" dirty="0"/>
              <a:t>how to identify issues where both parties can trade off.</a:t>
            </a:r>
          </a:p>
        </p:txBody>
      </p:sp>
    </p:spTree>
    <p:extLst>
      <p:ext uri="{BB962C8B-B14F-4D97-AF65-F5344CB8AC3E}">
        <p14:creationId xmlns:p14="http://schemas.microsoft.com/office/powerpoint/2010/main" val="12221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015663"/>
          </a:xfrm>
          <a:prstGeom prst="rect">
            <a:avLst/>
          </a:prstGeom>
          <a:solidFill>
            <a:schemeClr val="bg1"/>
          </a:solidFill>
          <a:ln>
            <a:solidFill>
              <a:schemeClr val="tx1"/>
            </a:solidFill>
          </a:ln>
        </p:spPr>
        <p:txBody>
          <a:bodyPr wrap="square">
            <a:spAutoFit/>
          </a:bodyPr>
          <a:lstStyle/>
          <a:p>
            <a:r>
              <a:rPr lang="en-US" sz="2000" dirty="0"/>
              <a:t>If you negotiate on a team of two or more, try to make sure less experienced team members receive training also, since success or failure is often determined by a negotiating team’s weakest link.</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1" y="3350070"/>
            <a:ext cx="7927942" cy="1015663"/>
          </a:xfrm>
          <a:prstGeom prst="rect">
            <a:avLst/>
          </a:prstGeom>
          <a:solidFill>
            <a:schemeClr val="bg1"/>
          </a:solidFill>
          <a:ln>
            <a:solidFill>
              <a:schemeClr val="tx1"/>
            </a:solidFill>
          </a:ln>
        </p:spPr>
        <p:txBody>
          <a:bodyPr wrap="square">
            <a:spAutoFit/>
          </a:bodyPr>
          <a:lstStyle/>
          <a:p>
            <a:r>
              <a:rPr lang="en-US" sz="2000" dirty="0"/>
              <a:t>Once your less skilled colleague reveals your lack of viable alternatives, the importance of specific issues, your real or imagined timing constraints, or other weaknesses in your position, it is very difficult to re-set the talks. </a:t>
            </a:r>
          </a:p>
        </p:txBody>
      </p:sp>
      <p:sp>
        <p:nvSpPr>
          <p:cNvPr id="8" name="Rectangle 7"/>
          <p:cNvSpPr/>
          <p:nvPr/>
        </p:nvSpPr>
        <p:spPr>
          <a:xfrm>
            <a:off x="0" y="5359550"/>
            <a:ext cx="7927942" cy="1015663"/>
          </a:xfrm>
          <a:prstGeom prst="rect">
            <a:avLst/>
          </a:prstGeom>
          <a:solidFill>
            <a:schemeClr val="bg1"/>
          </a:solidFill>
          <a:ln>
            <a:solidFill>
              <a:schemeClr val="tx1"/>
            </a:solidFill>
          </a:ln>
        </p:spPr>
        <p:txBody>
          <a:bodyPr wrap="square">
            <a:spAutoFit/>
          </a:bodyPr>
          <a:lstStyle/>
          <a:p>
            <a:r>
              <a:rPr lang="en-US" sz="2000" dirty="0"/>
              <a:t>The other side naturally becomes more aggressive and inflexible. Good negotiation training can prevent rookie mistakes from ruining deals and careers.</a:t>
            </a:r>
          </a:p>
        </p:txBody>
      </p:sp>
    </p:spTree>
    <p:extLst>
      <p:ext uri="{BB962C8B-B14F-4D97-AF65-F5344CB8AC3E}">
        <p14:creationId xmlns:p14="http://schemas.microsoft.com/office/powerpoint/2010/main" val="245357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631216"/>
          </a:xfrm>
          <a:prstGeom prst="rect">
            <a:avLst/>
          </a:prstGeom>
          <a:solidFill>
            <a:schemeClr val="bg1"/>
          </a:solidFill>
          <a:ln>
            <a:solidFill>
              <a:schemeClr val="tx1"/>
            </a:solidFill>
          </a:ln>
        </p:spPr>
        <p:txBody>
          <a:bodyPr wrap="square">
            <a:spAutoFit/>
          </a:bodyPr>
          <a:lstStyle/>
          <a:p>
            <a:r>
              <a:rPr lang="en-US" sz="2000" dirty="0"/>
              <a:t>Just like in poker and car buying, your demeanor, character and attitude all impact contract negotiations. In every negotiation, you should be professional, courteous and reasonable. In most cases, you will get more of what you want if the other party likes and respects you. It is often not helpful, however, to be overly chatty in trying to win the friendship of the other side. </a:t>
            </a:r>
            <a:endParaRPr lang="en-US" sz="2400" dirty="0"/>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695242"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Demeanor and Attitude</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4094788"/>
            <a:ext cx="7927942" cy="1015663"/>
          </a:xfrm>
          <a:prstGeom prst="rect">
            <a:avLst/>
          </a:prstGeom>
          <a:solidFill>
            <a:schemeClr val="bg1"/>
          </a:solidFill>
          <a:ln>
            <a:solidFill>
              <a:schemeClr val="tx1"/>
            </a:solidFill>
          </a:ln>
        </p:spPr>
        <p:txBody>
          <a:bodyPr wrap="square">
            <a:spAutoFit/>
          </a:bodyPr>
          <a:lstStyle/>
          <a:p>
            <a:r>
              <a:rPr lang="en-US" sz="2000" dirty="0"/>
              <a:t>Whether they realize it or not, chatty negotiators come across as weak and often provide important clues to the other side. It is best to watch what you say without seeming aloof or arrogant.</a:t>
            </a:r>
            <a:endParaRPr lang="en-US" sz="2400" dirty="0"/>
          </a:p>
        </p:txBody>
      </p:sp>
    </p:spTree>
    <p:extLst>
      <p:ext uri="{BB962C8B-B14F-4D97-AF65-F5344CB8AC3E}">
        <p14:creationId xmlns:p14="http://schemas.microsoft.com/office/powerpoint/2010/main" val="3480649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015663"/>
          </a:xfrm>
          <a:prstGeom prst="rect">
            <a:avLst/>
          </a:prstGeom>
          <a:solidFill>
            <a:schemeClr val="bg1"/>
          </a:solidFill>
          <a:ln>
            <a:solidFill>
              <a:schemeClr val="tx1"/>
            </a:solidFill>
          </a:ln>
        </p:spPr>
        <p:txBody>
          <a:bodyPr wrap="square">
            <a:spAutoFit/>
          </a:bodyPr>
          <a:lstStyle/>
          <a:p>
            <a:r>
              <a:rPr lang="en-US" sz="2000" dirty="0"/>
              <a:t>Negotiate in a consistently thoughtful, emotionally neutral, and confident manner to avoid tipping your hand on issues of importance or weaknesses in your position.</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42938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Body language</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1938992"/>
          </a:xfrm>
          <a:prstGeom prst="rect">
            <a:avLst/>
          </a:prstGeom>
          <a:solidFill>
            <a:schemeClr val="bg1"/>
          </a:solidFill>
          <a:ln>
            <a:solidFill>
              <a:schemeClr val="tx1"/>
            </a:solidFill>
          </a:ln>
        </p:spPr>
        <p:txBody>
          <a:bodyPr wrap="square">
            <a:spAutoFit/>
          </a:bodyPr>
          <a:lstStyle/>
          <a:p>
            <a:r>
              <a:rPr lang="en-US" sz="2000" dirty="0"/>
              <a:t>Approach every negotiation with a positive attitude, but with the mindset that you can walk away if necessary. This almost always results in a better business deal than being emotionally predisposed to getting a deal at all cost. The more eager or desperate party almost always ends up conceding more and getting less than the party willing to “think about” the issues for a day or two.</a:t>
            </a:r>
          </a:p>
        </p:txBody>
      </p:sp>
    </p:spTree>
    <p:extLst>
      <p:ext uri="{BB962C8B-B14F-4D97-AF65-F5344CB8AC3E}">
        <p14:creationId xmlns:p14="http://schemas.microsoft.com/office/powerpoint/2010/main" val="427015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323439"/>
          </a:xfrm>
          <a:prstGeom prst="rect">
            <a:avLst/>
          </a:prstGeom>
          <a:solidFill>
            <a:schemeClr val="bg1"/>
          </a:solidFill>
          <a:ln>
            <a:solidFill>
              <a:schemeClr val="tx1"/>
            </a:solidFill>
          </a:ln>
        </p:spPr>
        <p:txBody>
          <a:bodyPr wrap="square">
            <a:spAutoFit/>
          </a:bodyPr>
          <a:lstStyle/>
          <a:p>
            <a:r>
              <a:rPr lang="en-US" sz="2000" dirty="0"/>
              <a:t>Whether we realize it or not, how we feel is often telegraphed to the other side through our expressions, words and body language. Fidgeting, hand-clasping, leg bouncing, heel or toe tapping and face touching all signal nervousness that the other side can use to its advantage. </a:t>
            </a:r>
            <a:endParaRPr lang="en-US" sz="2400" dirty="0"/>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42938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Body language</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1323439"/>
          </a:xfrm>
          <a:prstGeom prst="rect">
            <a:avLst/>
          </a:prstGeom>
          <a:solidFill>
            <a:schemeClr val="bg1"/>
          </a:solidFill>
          <a:ln>
            <a:solidFill>
              <a:schemeClr val="tx1"/>
            </a:solidFill>
          </a:ln>
        </p:spPr>
        <p:txBody>
          <a:bodyPr wrap="square">
            <a:spAutoFit/>
          </a:bodyPr>
          <a:lstStyle/>
          <a:p>
            <a:r>
              <a:rPr lang="en-US" sz="2000" dirty="0"/>
              <a:t>To project confidence and trustworthiness, relax, smile, maintain eye contact, keep your feet planted on the ground, keep your hands relatively still, lean in a bit, maintain an open posture, and speak in a pleasant, non-confrontational manner.</a:t>
            </a:r>
            <a:endParaRPr lang="en-US" sz="2400" dirty="0"/>
          </a:p>
        </p:txBody>
      </p:sp>
    </p:spTree>
    <p:extLst>
      <p:ext uri="{BB962C8B-B14F-4D97-AF65-F5344CB8AC3E}">
        <p14:creationId xmlns:p14="http://schemas.microsoft.com/office/powerpoint/2010/main" val="319396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631216"/>
          </a:xfrm>
          <a:prstGeom prst="rect">
            <a:avLst/>
          </a:prstGeom>
          <a:solidFill>
            <a:schemeClr val="bg1"/>
          </a:solidFill>
          <a:ln>
            <a:solidFill>
              <a:schemeClr val="tx1"/>
            </a:solidFill>
          </a:ln>
        </p:spPr>
        <p:txBody>
          <a:bodyPr wrap="square">
            <a:spAutoFit/>
          </a:bodyPr>
          <a:lstStyle/>
          <a:p>
            <a:r>
              <a:rPr lang="en-US" sz="2000" dirty="0"/>
              <a:t>The most productive way to avoid chatting too much to your own detriment in a negotiation is to get the other side talking and listen attentively. As we know, people love to talk about themselves and what is important to them. The more you let someone talk in a negotiation, the more they will probably like you and trust you, and the more you will learn about negotiating with them.</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401904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Get the other side talking</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707886"/>
          </a:xfrm>
          <a:prstGeom prst="rect">
            <a:avLst/>
          </a:prstGeom>
          <a:solidFill>
            <a:schemeClr val="bg1"/>
          </a:solidFill>
          <a:ln>
            <a:solidFill>
              <a:schemeClr val="tx1"/>
            </a:solidFill>
          </a:ln>
        </p:spPr>
        <p:txBody>
          <a:bodyPr wrap="square">
            <a:spAutoFit/>
          </a:bodyPr>
          <a:lstStyle/>
          <a:p>
            <a:r>
              <a:rPr lang="en-US" sz="2000" dirty="0"/>
              <a:t>Prepare by researching the other side and thinking about your questions to them in advance. </a:t>
            </a:r>
            <a:endParaRPr lang="en-US" sz="2800" dirty="0"/>
          </a:p>
        </p:txBody>
      </p:sp>
    </p:spTree>
    <p:extLst>
      <p:ext uri="{BB962C8B-B14F-4D97-AF65-F5344CB8AC3E}">
        <p14:creationId xmlns:p14="http://schemas.microsoft.com/office/powerpoint/2010/main" val="425847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45996" y="1275488"/>
            <a:ext cx="8634953" cy="707886"/>
          </a:xfrm>
          <a:prstGeom prst="rect">
            <a:avLst/>
          </a:prstGeom>
          <a:solidFill>
            <a:schemeClr val="accent4">
              <a:lumMod val="75000"/>
            </a:schemeClr>
          </a:solidFill>
          <a:ln>
            <a:solidFill>
              <a:schemeClr val="bg2"/>
            </a:solidFill>
          </a:ln>
        </p:spPr>
        <p:txBody>
          <a:bodyPr wrap="square">
            <a:spAutoFit/>
          </a:bodyPr>
          <a:lstStyle/>
          <a:p>
            <a:r>
              <a:rPr lang="en-US" sz="2000" b="1" dirty="0"/>
              <a:t>The following are examples of good, open-ended questions to get another party talking in a negotiation:</a:t>
            </a:r>
            <a:endParaRPr lang="en-US" sz="2400" b="1"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401904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Get the other side talking</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2397087"/>
            <a:ext cx="7927942" cy="400110"/>
          </a:xfrm>
          <a:prstGeom prst="rect">
            <a:avLst/>
          </a:prstGeom>
          <a:noFill/>
          <a:ln>
            <a:solidFill>
              <a:schemeClr val="tx1"/>
            </a:solidFill>
          </a:ln>
        </p:spPr>
        <p:txBody>
          <a:bodyPr wrap="square">
            <a:spAutoFit/>
          </a:bodyPr>
          <a:lstStyle/>
          <a:p>
            <a:r>
              <a:rPr lang="en-US" sz="2000" dirty="0"/>
              <a:t>What is important to your team in these discussions?</a:t>
            </a:r>
          </a:p>
        </p:txBody>
      </p:sp>
      <p:sp>
        <p:nvSpPr>
          <p:cNvPr id="8" name="Rectangle 7"/>
          <p:cNvSpPr/>
          <p:nvPr/>
        </p:nvSpPr>
        <p:spPr>
          <a:xfrm>
            <a:off x="0" y="3280008"/>
            <a:ext cx="7927942" cy="400110"/>
          </a:xfrm>
          <a:prstGeom prst="rect">
            <a:avLst/>
          </a:prstGeom>
          <a:noFill/>
          <a:ln>
            <a:solidFill>
              <a:schemeClr val="tx1"/>
            </a:solidFill>
          </a:ln>
        </p:spPr>
        <p:txBody>
          <a:bodyPr wrap="square">
            <a:spAutoFit/>
          </a:bodyPr>
          <a:lstStyle/>
          <a:p>
            <a:r>
              <a:rPr lang="en-US" sz="2000" dirty="0"/>
              <a:t>What would be a good outcome for you?</a:t>
            </a:r>
          </a:p>
        </p:txBody>
      </p:sp>
      <p:sp>
        <p:nvSpPr>
          <p:cNvPr id="9" name="Rectangle 8"/>
          <p:cNvSpPr/>
          <p:nvPr/>
        </p:nvSpPr>
        <p:spPr>
          <a:xfrm>
            <a:off x="0" y="4162929"/>
            <a:ext cx="7927942" cy="707886"/>
          </a:xfrm>
          <a:prstGeom prst="rect">
            <a:avLst/>
          </a:prstGeom>
          <a:noFill/>
          <a:ln>
            <a:solidFill>
              <a:schemeClr val="tx1"/>
            </a:solidFill>
          </a:ln>
        </p:spPr>
        <p:txBody>
          <a:bodyPr wrap="square">
            <a:spAutoFit/>
          </a:bodyPr>
          <a:lstStyle/>
          <a:p>
            <a:r>
              <a:rPr lang="en-US" sz="2000" dirty="0"/>
              <a:t>Are there specific reasons that you are interested in working with our company?</a:t>
            </a:r>
          </a:p>
        </p:txBody>
      </p:sp>
      <p:sp>
        <p:nvSpPr>
          <p:cNvPr id="10" name="Rectangle 9"/>
          <p:cNvSpPr/>
          <p:nvPr/>
        </p:nvSpPr>
        <p:spPr>
          <a:xfrm>
            <a:off x="3230" y="5264407"/>
            <a:ext cx="7927942" cy="400110"/>
          </a:xfrm>
          <a:prstGeom prst="rect">
            <a:avLst/>
          </a:prstGeom>
          <a:noFill/>
          <a:ln>
            <a:solidFill>
              <a:schemeClr val="tx1"/>
            </a:solidFill>
          </a:ln>
        </p:spPr>
        <p:txBody>
          <a:bodyPr wrap="square">
            <a:spAutoFit/>
          </a:bodyPr>
          <a:lstStyle/>
          <a:p>
            <a:r>
              <a:rPr lang="en-US" sz="2000" dirty="0"/>
              <a:t>Do you have any specific concerns we should know about?</a:t>
            </a:r>
          </a:p>
        </p:txBody>
      </p:sp>
      <p:sp>
        <p:nvSpPr>
          <p:cNvPr id="11" name="Rectangle 10"/>
          <p:cNvSpPr/>
          <p:nvPr/>
        </p:nvSpPr>
        <p:spPr>
          <a:xfrm>
            <a:off x="0" y="6078230"/>
            <a:ext cx="7927942" cy="707886"/>
          </a:xfrm>
          <a:prstGeom prst="rect">
            <a:avLst/>
          </a:prstGeom>
          <a:noFill/>
          <a:ln>
            <a:solidFill>
              <a:schemeClr val="tx1"/>
            </a:solidFill>
          </a:ln>
        </p:spPr>
        <p:txBody>
          <a:bodyPr wrap="square">
            <a:spAutoFit/>
          </a:bodyPr>
          <a:lstStyle/>
          <a:p>
            <a:r>
              <a:rPr lang="en-US" sz="2000" dirty="0"/>
              <a:t>Are there issues or opportunities outside of what we’ve discussed that would be helpful for us to learn more about? </a:t>
            </a:r>
          </a:p>
        </p:txBody>
      </p:sp>
    </p:spTree>
    <p:extLst>
      <p:ext uri="{BB962C8B-B14F-4D97-AF65-F5344CB8AC3E}">
        <p14:creationId xmlns:p14="http://schemas.microsoft.com/office/powerpoint/2010/main" val="3906172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9049" y="1268970"/>
            <a:ext cx="2762053" cy="461665"/>
          </a:xfrm>
          <a:prstGeom prst="rect">
            <a:avLst/>
          </a:prstGeom>
          <a:solidFill>
            <a:schemeClr val="accent4">
              <a:lumMod val="75000"/>
            </a:schemeClr>
          </a:solidFill>
          <a:ln>
            <a:solidFill>
              <a:schemeClr val="bg2"/>
            </a:solidFill>
          </a:ln>
        </p:spPr>
        <p:txBody>
          <a:bodyPr wrap="square">
            <a:spAutoFit/>
          </a:bodyPr>
          <a:lstStyle/>
          <a:p>
            <a:pPr algn="ctr"/>
            <a:r>
              <a:rPr lang="en-US" sz="2400" b="1" dirty="0" smtClean="0"/>
              <a:t>Listen For:</a:t>
            </a:r>
            <a:endParaRPr lang="en-US" sz="2800" b="1"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401904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Get the other side talking</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2011038"/>
            <a:ext cx="7927942" cy="707886"/>
          </a:xfrm>
          <a:prstGeom prst="rect">
            <a:avLst/>
          </a:prstGeom>
          <a:noFill/>
          <a:ln>
            <a:solidFill>
              <a:schemeClr val="tx1"/>
            </a:solidFill>
          </a:ln>
        </p:spPr>
        <p:txBody>
          <a:bodyPr wrap="square">
            <a:spAutoFit/>
          </a:bodyPr>
          <a:lstStyle/>
          <a:p>
            <a:r>
              <a:rPr lang="en-US" sz="2000" dirty="0"/>
              <a:t>Clues about what the other side might be willing to trade off.</a:t>
            </a:r>
          </a:p>
          <a:p>
            <a:r>
              <a:rPr lang="en-US" sz="2000" dirty="0"/>
              <a:t>Issues they might stick on.</a:t>
            </a:r>
          </a:p>
        </p:txBody>
      </p:sp>
      <p:sp>
        <p:nvSpPr>
          <p:cNvPr id="8" name="Rectangle 7"/>
          <p:cNvSpPr/>
          <p:nvPr/>
        </p:nvSpPr>
        <p:spPr>
          <a:xfrm>
            <a:off x="0" y="3280008"/>
            <a:ext cx="7927942" cy="400110"/>
          </a:xfrm>
          <a:prstGeom prst="rect">
            <a:avLst/>
          </a:prstGeom>
          <a:noFill/>
          <a:ln>
            <a:solidFill>
              <a:schemeClr val="tx1"/>
            </a:solidFill>
          </a:ln>
        </p:spPr>
        <p:txBody>
          <a:bodyPr wrap="square">
            <a:spAutoFit/>
          </a:bodyPr>
          <a:lstStyle/>
          <a:p>
            <a:r>
              <a:rPr lang="en-US" sz="2000" dirty="0"/>
              <a:t>Carrots you can throw into the deal to get more of what you want.</a:t>
            </a:r>
          </a:p>
        </p:txBody>
      </p:sp>
      <p:sp>
        <p:nvSpPr>
          <p:cNvPr id="9" name="Rectangle 8"/>
          <p:cNvSpPr/>
          <p:nvPr/>
        </p:nvSpPr>
        <p:spPr>
          <a:xfrm>
            <a:off x="0" y="4162929"/>
            <a:ext cx="7927942" cy="1323439"/>
          </a:xfrm>
          <a:prstGeom prst="rect">
            <a:avLst/>
          </a:prstGeom>
          <a:noFill/>
          <a:ln>
            <a:solidFill>
              <a:schemeClr val="tx1"/>
            </a:solidFill>
          </a:ln>
        </p:spPr>
        <p:txBody>
          <a:bodyPr wrap="square">
            <a:spAutoFit/>
          </a:bodyPr>
          <a:lstStyle/>
          <a:p>
            <a:r>
              <a:rPr lang="en-US" sz="2000" dirty="0"/>
              <a:t>Be prepared for the possibility that the other side is less concerned about the details of the specific deal in front of you and more focused on getting additional or different business from you down the road, or even just referrals to others for similar business. </a:t>
            </a:r>
            <a:endParaRPr lang="en-US" sz="2400" dirty="0"/>
          </a:p>
        </p:txBody>
      </p:sp>
      <p:sp>
        <p:nvSpPr>
          <p:cNvPr id="11" name="Rectangle 10"/>
          <p:cNvSpPr/>
          <p:nvPr/>
        </p:nvSpPr>
        <p:spPr>
          <a:xfrm>
            <a:off x="0" y="5842337"/>
            <a:ext cx="7927942" cy="707886"/>
          </a:xfrm>
          <a:prstGeom prst="rect">
            <a:avLst/>
          </a:prstGeom>
          <a:noFill/>
          <a:ln>
            <a:solidFill>
              <a:schemeClr val="tx1"/>
            </a:solidFill>
          </a:ln>
        </p:spPr>
        <p:txBody>
          <a:bodyPr wrap="square">
            <a:spAutoFit/>
          </a:bodyPr>
          <a:lstStyle/>
          <a:p>
            <a:r>
              <a:rPr lang="en-US" sz="2000" dirty="0" smtClean="0"/>
              <a:t>Assume nothing. You will almost always learn more from listening carefully than from talking too much about your own concerns or views.</a:t>
            </a:r>
            <a:endParaRPr lang="en-US" sz="2400" dirty="0"/>
          </a:p>
        </p:txBody>
      </p:sp>
    </p:spTree>
    <p:extLst>
      <p:ext uri="{BB962C8B-B14F-4D97-AF65-F5344CB8AC3E}">
        <p14:creationId xmlns:p14="http://schemas.microsoft.com/office/powerpoint/2010/main" val="179727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323439"/>
          </a:xfrm>
          <a:prstGeom prst="rect">
            <a:avLst/>
          </a:prstGeom>
          <a:solidFill>
            <a:schemeClr val="bg1"/>
          </a:solidFill>
          <a:ln>
            <a:solidFill>
              <a:schemeClr val="tx1"/>
            </a:solidFill>
          </a:ln>
        </p:spPr>
        <p:txBody>
          <a:bodyPr wrap="square">
            <a:spAutoFit/>
          </a:bodyPr>
          <a:lstStyle/>
          <a:p>
            <a:r>
              <a:rPr lang="en-US" sz="2000" dirty="0"/>
              <a:t>It is usually helpful to raise at least one or two issues or concerns that are secretly of lower importance than others. These can be thought of as negotiating chips to be given up strategically if necessary, while holding firm on issues of greater importance. </a:t>
            </a:r>
            <a:endParaRPr lang="en-US" sz="2400" dirty="0"/>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Negotiating chips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1015663"/>
          </a:xfrm>
          <a:prstGeom prst="rect">
            <a:avLst/>
          </a:prstGeom>
          <a:solidFill>
            <a:schemeClr val="bg1"/>
          </a:solidFill>
          <a:ln>
            <a:solidFill>
              <a:schemeClr val="tx1"/>
            </a:solidFill>
          </a:ln>
        </p:spPr>
        <p:txBody>
          <a:bodyPr wrap="square">
            <a:spAutoFit/>
          </a:bodyPr>
          <a:lstStyle/>
          <a:p>
            <a:r>
              <a:rPr lang="en-US" sz="2000" dirty="0"/>
              <a:t>Do not risk your credibility by lying about how important these peripheral issues might be, but touch on them and keep them on the list until it is useful to trade them for other concessions.</a:t>
            </a:r>
            <a:endParaRPr lang="en-US" sz="3200" dirty="0"/>
          </a:p>
        </p:txBody>
      </p:sp>
    </p:spTree>
    <p:extLst>
      <p:ext uri="{BB962C8B-B14F-4D97-AF65-F5344CB8AC3E}">
        <p14:creationId xmlns:p14="http://schemas.microsoft.com/office/powerpoint/2010/main" val="300195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323439"/>
          </a:xfrm>
          <a:prstGeom prst="rect">
            <a:avLst/>
          </a:prstGeom>
          <a:solidFill>
            <a:schemeClr val="bg1"/>
          </a:solidFill>
          <a:ln>
            <a:solidFill>
              <a:schemeClr val="tx1"/>
            </a:solidFill>
          </a:ln>
        </p:spPr>
        <p:txBody>
          <a:bodyPr wrap="square">
            <a:spAutoFit/>
          </a:bodyPr>
          <a:lstStyle/>
          <a:p>
            <a:r>
              <a:rPr lang="en-US" sz="2000" dirty="0"/>
              <a:t>It is usually helpful to raise at least one or two issues or concerns that are secretly of lower importance than others. These can be thought of as negotiating chips to be given up strategically if necessary, while holding firm on issues of greater importance. </a:t>
            </a:r>
            <a:endParaRPr lang="en-US" sz="2400" dirty="0"/>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Negotiating chips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503736" cy="2646878"/>
          </a:xfrm>
          <a:prstGeom prst="rect">
            <a:avLst/>
          </a:prstGeom>
          <a:solidFill>
            <a:schemeClr val="bg1"/>
          </a:solidFill>
          <a:ln>
            <a:solidFill>
              <a:schemeClr val="tx1"/>
            </a:solidFill>
          </a:ln>
        </p:spPr>
        <p:txBody>
          <a:bodyPr wrap="square">
            <a:spAutoFit/>
          </a:bodyPr>
          <a:lstStyle/>
          <a:p>
            <a:r>
              <a:rPr lang="en-US" sz="2000" dirty="0"/>
              <a:t>Do not risk your credibility by lying about how important these peripheral issues might be, but touch on them and keep them on the list until it is useful to trade them for other concessions</a:t>
            </a:r>
            <a:r>
              <a:rPr lang="en-US" sz="2000" dirty="0" smtClean="0"/>
              <a:t>.</a:t>
            </a:r>
            <a:br>
              <a:rPr lang="en-US" sz="2000" dirty="0" smtClean="0"/>
            </a:br>
            <a:r>
              <a:rPr lang="en-US" sz="2000" dirty="0" smtClean="0"/>
              <a:t/>
            </a:r>
            <a:br>
              <a:rPr lang="en-US" sz="2000" dirty="0" smtClean="0"/>
            </a:br>
            <a:r>
              <a:rPr lang="en-US" sz="2000" dirty="0"/>
              <a:t>If, for example, timing of performance is less important to you than price, hold the line on price but eventually offer some timing flexibility if that is important to the other side.</a:t>
            </a:r>
          </a:p>
          <a:p>
            <a:endParaRPr lang="en-US" sz="2000" dirty="0"/>
          </a:p>
        </p:txBody>
      </p:sp>
    </p:spTree>
    <p:extLst>
      <p:ext uri="{BB962C8B-B14F-4D97-AF65-F5344CB8AC3E}">
        <p14:creationId xmlns:p14="http://schemas.microsoft.com/office/powerpoint/2010/main" val="327555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2612" y="1268831"/>
            <a:ext cx="5530304" cy="461665"/>
          </a:xfrm>
          <a:prstGeom prst="rect">
            <a:avLst/>
          </a:prstGeom>
          <a:solidFill>
            <a:schemeClr val="accent4">
              <a:lumMod val="75000"/>
            </a:schemeClr>
          </a:solidFill>
          <a:ln>
            <a:solidFill>
              <a:schemeClr val="bg2"/>
            </a:solidFill>
          </a:ln>
        </p:spPr>
        <p:txBody>
          <a:bodyPr wrap="square">
            <a:spAutoFit/>
          </a:bodyPr>
          <a:lstStyle/>
          <a:p>
            <a:r>
              <a:rPr lang="en-US" sz="2400" b="1" dirty="0">
                <a:effectLst>
                  <a:outerShdw blurRad="38100" dist="38100" dir="2700000" algn="tl">
                    <a:srgbClr val="000000">
                      <a:alpha val="43137"/>
                    </a:srgbClr>
                  </a:outerShdw>
                </a:effectLst>
              </a:rPr>
              <a:t>Do Not Negotiate Against Yourself</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Negotiating chips</a:t>
            </a:r>
          </a:p>
        </p:txBody>
      </p:sp>
      <p:sp>
        <p:nvSpPr>
          <p:cNvPr id="7" name="Rectangle 6"/>
          <p:cNvSpPr/>
          <p:nvPr/>
        </p:nvSpPr>
        <p:spPr>
          <a:xfrm>
            <a:off x="0" y="2011038"/>
            <a:ext cx="7927942" cy="1015663"/>
          </a:xfrm>
          <a:prstGeom prst="rect">
            <a:avLst/>
          </a:prstGeom>
          <a:noFill/>
          <a:ln>
            <a:solidFill>
              <a:schemeClr val="tx1"/>
            </a:solidFill>
          </a:ln>
        </p:spPr>
        <p:txBody>
          <a:bodyPr wrap="square">
            <a:spAutoFit/>
          </a:bodyPr>
          <a:lstStyle/>
          <a:p>
            <a:r>
              <a:rPr lang="en-US" sz="2000" dirty="0"/>
              <a:t>“Negotiating against yourself” involves offering concessions in exchange for nothing. It is the opposite of effective negotiation, and it can take on several forms and occur at different points in a negotiation.</a:t>
            </a:r>
          </a:p>
        </p:txBody>
      </p:sp>
      <p:sp>
        <p:nvSpPr>
          <p:cNvPr id="9" name="Rectangle 8"/>
          <p:cNvSpPr/>
          <p:nvPr/>
        </p:nvSpPr>
        <p:spPr>
          <a:xfrm>
            <a:off x="0" y="4162929"/>
            <a:ext cx="7927942" cy="1631216"/>
          </a:xfrm>
          <a:prstGeom prst="rect">
            <a:avLst/>
          </a:prstGeom>
          <a:noFill/>
          <a:ln>
            <a:solidFill>
              <a:schemeClr val="tx1"/>
            </a:solidFill>
          </a:ln>
        </p:spPr>
        <p:txBody>
          <a:bodyPr wrap="square">
            <a:spAutoFit/>
          </a:bodyPr>
          <a:lstStyle/>
          <a:p>
            <a:r>
              <a:rPr lang="en-US" sz="2000" dirty="0"/>
              <a:t>Perhaps most commonly it involves offering a price for your goods or services and then offering a lower price before a counter offer has been received. Another common example involves over-anticipating the other party’s concerns or positions and offering concessions before they are requested.</a:t>
            </a:r>
          </a:p>
        </p:txBody>
      </p:sp>
    </p:spTree>
    <p:extLst>
      <p:ext uri="{BB962C8B-B14F-4D97-AF65-F5344CB8AC3E}">
        <p14:creationId xmlns:p14="http://schemas.microsoft.com/office/powerpoint/2010/main" val="64744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2612" y="1268831"/>
            <a:ext cx="5530304" cy="461665"/>
          </a:xfrm>
          <a:prstGeom prst="rect">
            <a:avLst/>
          </a:prstGeom>
          <a:solidFill>
            <a:schemeClr val="accent4">
              <a:lumMod val="75000"/>
            </a:schemeClr>
          </a:solidFill>
          <a:ln>
            <a:solidFill>
              <a:schemeClr val="bg2"/>
            </a:solidFill>
          </a:ln>
        </p:spPr>
        <p:txBody>
          <a:bodyPr wrap="square">
            <a:spAutoFit/>
          </a:bodyPr>
          <a:lstStyle/>
          <a:p>
            <a:r>
              <a:rPr lang="en-US" sz="2400" b="1" dirty="0">
                <a:effectLst>
                  <a:outerShdw blurRad="38100" dist="38100" dir="2700000" algn="tl">
                    <a:srgbClr val="000000">
                      <a:alpha val="43137"/>
                    </a:srgbClr>
                  </a:outerShdw>
                </a:effectLst>
              </a:rPr>
              <a:t>Do Not Negotiate Against Yourself</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Negotiating chips</a:t>
            </a:r>
          </a:p>
        </p:txBody>
      </p:sp>
      <p:sp>
        <p:nvSpPr>
          <p:cNvPr id="7" name="Rectangle 6"/>
          <p:cNvSpPr/>
          <p:nvPr/>
        </p:nvSpPr>
        <p:spPr>
          <a:xfrm>
            <a:off x="0" y="2011038"/>
            <a:ext cx="7927942" cy="1015663"/>
          </a:xfrm>
          <a:prstGeom prst="rect">
            <a:avLst/>
          </a:prstGeom>
          <a:noFill/>
          <a:ln>
            <a:solidFill>
              <a:schemeClr val="tx1"/>
            </a:solidFill>
          </a:ln>
        </p:spPr>
        <p:txBody>
          <a:bodyPr wrap="square">
            <a:spAutoFit/>
          </a:bodyPr>
          <a:lstStyle/>
          <a:p>
            <a:r>
              <a:rPr lang="en-US" sz="2000" dirty="0"/>
              <a:t>Interestingly, those prone to this negotiating error often do so later in talks after winning key points by throwing in unnecessary and unrequested concessions, usually with some vague expectation of increased good will.</a:t>
            </a:r>
          </a:p>
        </p:txBody>
      </p:sp>
      <p:sp>
        <p:nvSpPr>
          <p:cNvPr id="9" name="Rectangle 8"/>
          <p:cNvSpPr/>
          <p:nvPr/>
        </p:nvSpPr>
        <p:spPr>
          <a:xfrm>
            <a:off x="0" y="4162929"/>
            <a:ext cx="7927942" cy="1015663"/>
          </a:xfrm>
          <a:prstGeom prst="rect">
            <a:avLst/>
          </a:prstGeom>
          <a:noFill/>
          <a:ln>
            <a:solidFill>
              <a:schemeClr val="tx1"/>
            </a:solidFill>
          </a:ln>
        </p:spPr>
        <p:txBody>
          <a:bodyPr wrap="square">
            <a:spAutoFit/>
          </a:bodyPr>
          <a:lstStyle/>
          <a:p>
            <a:r>
              <a:rPr lang="en-US" sz="2000" dirty="0"/>
              <a:t>Once terms have been agreed upon, the best approach is simply to say something like – “This all sounds good. We will incorporate the points we have agreed upon and circulate another draft of the agreement.”</a:t>
            </a:r>
          </a:p>
        </p:txBody>
      </p:sp>
    </p:spTree>
    <p:extLst>
      <p:ext uri="{BB962C8B-B14F-4D97-AF65-F5344CB8AC3E}">
        <p14:creationId xmlns:p14="http://schemas.microsoft.com/office/powerpoint/2010/main" val="1564986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177152"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Negotiation Psychology</a:t>
            </a:r>
          </a:p>
        </p:txBody>
      </p:sp>
      <p:sp>
        <p:nvSpPr>
          <p:cNvPr id="7" name="Rectangle 6"/>
          <p:cNvSpPr/>
          <p:nvPr/>
        </p:nvSpPr>
        <p:spPr>
          <a:xfrm>
            <a:off x="0" y="2011038"/>
            <a:ext cx="7927942" cy="1631216"/>
          </a:xfrm>
          <a:prstGeom prst="rect">
            <a:avLst/>
          </a:prstGeom>
          <a:noFill/>
          <a:ln>
            <a:solidFill>
              <a:schemeClr val="tx1"/>
            </a:solidFill>
          </a:ln>
        </p:spPr>
        <p:txBody>
          <a:bodyPr wrap="square">
            <a:spAutoFit/>
          </a:bodyPr>
          <a:lstStyle/>
          <a:p>
            <a:r>
              <a:rPr lang="en-US" sz="2000" dirty="0"/>
              <a:t>Despite the best of intentions, offering additional concessions after terms have been agreed upon often causes an adverse psychological reaction, making the other party suspect they negotiated a bad deal, not unlike receiving holiday gifts from vendors and service providers that seem excessively lavish.</a:t>
            </a:r>
          </a:p>
        </p:txBody>
      </p:sp>
      <p:sp>
        <p:nvSpPr>
          <p:cNvPr id="9" name="Rectangle 8"/>
          <p:cNvSpPr/>
          <p:nvPr/>
        </p:nvSpPr>
        <p:spPr>
          <a:xfrm>
            <a:off x="0" y="4162929"/>
            <a:ext cx="7927942" cy="1938992"/>
          </a:xfrm>
          <a:prstGeom prst="rect">
            <a:avLst/>
          </a:prstGeom>
          <a:noFill/>
          <a:ln>
            <a:solidFill>
              <a:schemeClr val="tx1"/>
            </a:solidFill>
          </a:ln>
        </p:spPr>
        <p:txBody>
          <a:bodyPr wrap="square">
            <a:spAutoFit/>
          </a:bodyPr>
          <a:lstStyle/>
          <a:p>
            <a:r>
              <a:rPr lang="en-US" sz="2000" dirty="0"/>
              <a:t>Interestingly, newer leaders often commit this mistake, but so do more experienced sales and business development professionals. New leaders sometimes simply want to demonstrate their authority. In other cases, individuals negotiate against their interests or their company’s interests in order to be liked by the other side, or because they are nervous or under too much pressure, or simply because they are too excited to stop talking.</a:t>
            </a:r>
          </a:p>
        </p:txBody>
      </p:sp>
    </p:spTree>
    <p:extLst>
      <p:ext uri="{BB962C8B-B14F-4D97-AF65-F5344CB8AC3E}">
        <p14:creationId xmlns:p14="http://schemas.microsoft.com/office/powerpoint/2010/main" val="252382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177152"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Negotiation Psychology</a:t>
            </a:r>
          </a:p>
        </p:txBody>
      </p:sp>
      <p:sp>
        <p:nvSpPr>
          <p:cNvPr id="7" name="Rectangle 6"/>
          <p:cNvSpPr/>
          <p:nvPr/>
        </p:nvSpPr>
        <p:spPr>
          <a:xfrm>
            <a:off x="0" y="2011038"/>
            <a:ext cx="7927942" cy="1938992"/>
          </a:xfrm>
          <a:prstGeom prst="rect">
            <a:avLst/>
          </a:prstGeom>
          <a:noFill/>
          <a:ln>
            <a:solidFill>
              <a:schemeClr val="tx1"/>
            </a:solidFill>
          </a:ln>
        </p:spPr>
        <p:txBody>
          <a:bodyPr wrap="square">
            <a:spAutoFit/>
          </a:bodyPr>
          <a:lstStyle/>
          <a:p>
            <a:r>
              <a:rPr lang="en-US" sz="2000" dirty="0"/>
              <a:t>In summary, a pattern of negotiating against oneself may be a sign that the guilty party lacks the nerves, confidence, or discipline to be a good negotiator. Any good negotiation training course will take these and others issues head-on through workshop exercises to uncover personal strengths and weaknesses and to offer strategies for making the most of one’s mix of skills and personality traits.</a:t>
            </a:r>
          </a:p>
        </p:txBody>
      </p:sp>
    </p:spTree>
    <p:extLst>
      <p:ext uri="{BB962C8B-B14F-4D97-AF65-F5344CB8AC3E}">
        <p14:creationId xmlns:p14="http://schemas.microsoft.com/office/powerpoint/2010/main" val="395055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336170"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Conflicts of Interests</a:t>
            </a:r>
          </a:p>
        </p:txBody>
      </p:sp>
      <p:sp>
        <p:nvSpPr>
          <p:cNvPr id="7" name="Rectangle 6"/>
          <p:cNvSpPr/>
          <p:nvPr/>
        </p:nvSpPr>
        <p:spPr>
          <a:xfrm>
            <a:off x="0" y="2011038"/>
            <a:ext cx="7927942" cy="2246769"/>
          </a:xfrm>
          <a:prstGeom prst="rect">
            <a:avLst/>
          </a:prstGeom>
          <a:noFill/>
          <a:ln>
            <a:solidFill>
              <a:schemeClr val="tx1"/>
            </a:solidFill>
          </a:ln>
        </p:spPr>
        <p:txBody>
          <a:bodyPr wrap="square">
            <a:spAutoFit/>
          </a:bodyPr>
          <a:lstStyle/>
          <a:p>
            <a:r>
              <a:rPr lang="en-US" sz="2000" dirty="0"/>
              <a:t>Some companies and other organizations set themselves up for bad deals by having persons with financial incentives that are tied to signing “deals” negotiate those deals on their own. It is great to be on the other side of such situations, like when a business development person needs to meet a year-end quota or bonus goal. The conflicted sales person will concede almost any point you raise. When a member of your own team tips their hand about needing the deal, it is hard to undo the damage.</a:t>
            </a:r>
          </a:p>
        </p:txBody>
      </p:sp>
    </p:spTree>
    <p:extLst>
      <p:ext uri="{BB962C8B-B14F-4D97-AF65-F5344CB8AC3E}">
        <p14:creationId xmlns:p14="http://schemas.microsoft.com/office/powerpoint/2010/main" val="213414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336170"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Conflicts of Interests</a:t>
            </a:r>
          </a:p>
        </p:txBody>
      </p:sp>
      <p:sp>
        <p:nvSpPr>
          <p:cNvPr id="7" name="Rectangle 6"/>
          <p:cNvSpPr/>
          <p:nvPr/>
        </p:nvSpPr>
        <p:spPr>
          <a:xfrm>
            <a:off x="0" y="2011038"/>
            <a:ext cx="7927942" cy="1938992"/>
          </a:xfrm>
          <a:prstGeom prst="rect">
            <a:avLst/>
          </a:prstGeom>
          <a:noFill/>
          <a:ln>
            <a:solidFill>
              <a:schemeClr val="tx1"/>
            </a:solidFill>
          </a:ln>
        </p:spPr>
        <p:txBody>
          <a:bodyPr wrap="square">
            <a:spAutoFit/>
          </a:bodyPr>
          <a:lstStyle/>
          <a:p>
            <a:r>
              <a:rPr lang="en-US" sz="2000" dirty="0"/>
              <a:t>Because of this common compensation dynamic, it usually makes business sense to negotiate important agreements in “good cop – bad cop” teams – i.e., the friendly “let’s get the deal done” business person and a manager, controller, CFO, or in-house counsel who takes the blame for sticking on important financial or technical issues. Once the deal is done, the friendlier negotiators can take the lead in mending fences if necessary.</a:t>
            </a:r>
          </a:p>
        </p:txBody>
      </p:sp>
    </p:spTree>
    <p:extLst>
      <p:ext uri="{BB962C8B-B14F-4D97-AF65-F5344CB8AC3E}">
        <p14:creationId xmlns:p14="http://schemas.microsoft.com/office/powerpoint/2010/main" val="151839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
        <p:nvSpPr>
          <p:cNvPr id="7" name="Rectangle 6"/>
          <p:cNvSpPr/>
          <p:nvPr/>
        </p:nvSpPr>
        <p:spPr>
          <a:xfrm>
            <a:off x="0" y="2011038"/>
            <a:ext cx="7927942" cy="1631216"/>
          </a:xfrm>
          <a:prstGeom prst="rect">
            <a:avLst/>
          </a:prstGeom>
          <a:noFill/>
          <a:ln>
            <a:solidFill>
              <a:schemeClr val="tx1"/>
            </a:solidFill>
          </a:ln>
        </p:spPr>
        <p:txBody>
          <a:bodyPr wrap="square">
            <a:spAutoFit/>
          </a:bodyPr>
          <a:lstStyle/>
          <a:p>
            <a:r>
              <a:rPr lang="en-US" sz="2000" dirty="0"/>
              <a:t>Before any negotiation or pre-negotiation discussions begin, you must decide whether or not to require the other party to sign a “non-disclosure agreement,” or “NDA,” to protect trade secrets, business opportunities, and other confidential information from improper use or sharing with third parties. </a:t>
            </a:r>
            <a:endParaRPr lang="en-US" sz="2400" dirty="0"/>
          </a:p>
        </p:txBody>
      </p:sp>
    </p:spTree>
    <p:extLst>
      <p:ext uri="{BB962C8B-B14F-4D97-AF65-F5344CB8AC3E}">
        <p14:creationId xmlns:p14="http://schemas.microsoft.com/office/powerpoint/2010/main" val="2014954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
        <p:nvSpPr>
          <p:cNvPr id="7" name="Rectangle 6"/>
          <p:cNvSpPr/>
          <p:nvPr/>
        </p:nvSpPr>
        <p:spPr>
          <a:xfrm>
            <a:off x="1602557" y="1309995"/>
            <a:ext cx="7927942" cy="830997"/>
          </a:xfrm>
          <a:prstGeom prst="rect">
            <a:avLst/>
          </a:prstGeom>
          <a:solidFill>
            <a:schemeClr val="accent4">
              <a:lumMod val="60000"/>
              <a:lumOff val="40000"/>
            </a:schemeClr>
          </a:solidFill>
          <a:ln>
            <a:solidFill>
              <a:schemeClr val="bg1"/>
            </a:solidFill>
          </a:ln>
        </p:spPr>
        <p:txBody>
          <a:bodyPr wrap="square">
            <a:spAutoFit/>
          </a:bodyPr>
          <a:lstStyle/>
          <a:p>
            <a:pPr algn="ctr"/>
            <a:r>
              <a:rPr lang="en-US" sz="2400" dirty="0">
                <a:solidFill>
                  <a:schemeClr val="bg1"/>
                </a:solidFill>
              </a:rPr>
              <a:t>In reviewing or drafting an NDA, it is important to confirm several key points:</a:t>
            </a:r>
            <a:endParaRPr lang="en-US" sz="3200" dirty="0">
              <a:solidFill>
                <a:schemeClr val="bg1"/>
              </a:solidFill>
            </a:endParaRPr>
          </a:p>
        </p:txBody>
      </p:sp>
      <p:sp>
        <p:nvSpPr>
          <p:cNvPr id="8" name="Rectangle 7"/>
          <p:cNvSpPr/>
          <p:nvPr/>
        </p:nvSpPr>
        <p:spPr>
          <a:xfrm>
            <a:off x="0" y="2813887"/>
            <a:ext cx="7927942" cy="707886"/>
          </a:xfrm>
          <a:prstGeom prst="rect">
            <a:avLst/>
          </a:prstGeom>
          <a:noFill/>
          <a:ln>
            <a:solidFill>
              <a:schemeClr val="tx1"/>
            </a:solidFill>
          </a:ln>
        </p:spPr>
        <p:txBody>
          <a:bodyPr wrap="square">
            <a:spAutoFit/>
          </a:bodyPr>
          <a:lstStyle/>
          <a:p>
            <a:r>
              <a:rPr lang="en-US" sz="2000" dirty="0"/>
              <a:t>The description of what constitutes “Confidential Information” is broad enough and specific enough to protect what is important.</a:t>
            </a:r>
          </a:p>
        </p:txBody>
      </p:sp>
      <p:sp>
        <p:nvSpPr>
          <p:cNvPr id="9" name="Rectangle 8"/>
          <p:cNvSpPr/>
          <p:nvPr/>
        </p:nvSpPr>
        <p:spPr>
          <a:xfrm>
            <a:off x="39278" y="4256188"/>
            <a:ext cx="7927942" cy="707886"/>
          </a:xfrm>
          <a:prstGeom prst="rect">
            <a:avLst/>
          </a:prstGeom>
          <a:noFill/>
          <a:ln>
            <a:solidFill>
              <a:schemeClr val="tx1"/>
            </a:solidFill>
          </a:ln>
        </p:spPr>
        <p:txBody>
          <a:bodyPr wrap="square">
            <a:spAutoFit/>
          </a:bodyPr>
          <a:lstStyle/>
          <a:p>
            <a:r>
              <a:rPr lang="en-US" sz="2000" dirty="0"/>
              <a:t>The duration of the protection is sufficiently long, particularly for trade secrets.</a:t>
            </a:r>
          </a:p>
        </p:txBody>
      </p:sp>
      <p:sp>
        <p:nvSpPr>
          <p:cNvPr id="10" name="Rectangle 9"/>
          <p:cNvSpPr/>
          <p:nvPr/>
        </p:nvSpPr>
        <p:spPr>
          <a:xfrm>
            <a:off x="39278" y="5375323"/>
            <a:ext cx="7927942" cy="707886"/>
          </a:xfrm>
          <a:prstGeom prst="rect">
            <a:avLst/>
          </a:prstGeom>
          <a:noFill/>
          <a:ln>
            <a:solidFill>
              <a:schemeClr val="tx1"/>
            </a:solidFill>
          </a:ln>
        </p:spPr>
        <p:txBody>
          <a:bodyPr wrap="square">
            <a:spAutoFit/>
          </a:bodyPr>
          <a:lstStyle/>
          <a:p>
            <a:r>
              <a:rPr lang="en-US" sz="2000" dirty="0"/>
              <a:t>The exceptions to non-use and non-disclosure do not provide opportunities for abuse or inadequate protection.</a:t>
            </a:r>
          </a:p>
        </p:txBody>
      </p:sp>
    </p:spTree>
    <p:extLst>
      <p:ext uri="{BB962C8B-B14F-4D97-AF65-F5344CB8AC3E}">
        <p14:creationId xmlns:p14="http://schemas.microsoft.com/office/powerpoint/2010/main" val="11591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
        <p:nvSpPr>
          <p:cNvPr id="8" name="Rectangle 7"/>
          <p:cNvSpPr/>
          <p:nvPr/>
        </p:nvSpPr>
        <p:spPr>
          <a:xfrm>
            <a:off x="0" y="1583436"/>
            <a:ext cx="7927942" cy="1015663"/>
          </a:xfrm>
          <a:prstGeom prst="rect">
            <a:avLst/>
          </a:prstGeom>
          <a:noFill/>
          <a:ln>
            <a:solidFill>
              <a:schemeClr val="tx1"/>
            </a:solidFill>
          </a:ln>
        </p:spPr>
        <p:txBody>
          <a:bodyPr wrap="square">
            <a:spAutoFit/>
          </a:bodyPr>
          <a:lstStyle/>
          <a:p>
            <a:r>
              <a:rPr lang="en-US" sz="2000" dirty="0"/>
              <a:t>As a general rule, if you are providing any sensitive information to the other party, you should require the other party to sign a reasonably restrictive NDA before exchanging any information. </a:t>
            </a:r>
            <a:endParaRPr lang="en-US" sz="2400" dirty="0"/>
          </a:p>
        </p:txBody>
      </p:sp>
      <p:sp>
        <p:nvSpPr>
          <p:cNvPr id="9" name="Rectangle 8"/>
          <p:cNvSpPr/>
          <p:nvPr/>
        </p:nvSpPr>
        <p:spPr>
          <a:xfrm>
            <a:off x="0" y="3520898"/>
            <a:ext cx="7927942" cy="1323439"/>
          </a:xfrm>
          <a:prstGeom prst="rect">
            <a:avLst/>
          </a:prstGeom>
          <a:noFill/>
          <a:ln>
            <a:solidFill>
              <a:schemeClr val="tx1"/>
            </a:solidFill>
          </a:ln>
        </p:spPr>
        <p:txBody>
          <a:bodyPr wrap="square">
            <a:spAutoFit/>
          </a:bodyPr>
          <a:lstStyle/>
          <a:p>
            <a:r>
              <a:rPr lang="en-US" sz="2000" dirty="0"/>
              <a:t>In addition to other concerns regarding protecting business plans and other intellectual property, important state and federal legal protections for trade secrets are lost unless reasonable measures are taken to ensure their confidentiality, including through the consistent use of NDAs.</a:t>
            </a:r>
            <a:endParaRPr lang="en-US" sz="2400" dirty="0"/>
          </a:p>
        </p:txBody>
      </p:sp>
    </p:spTree>
    <p:extLst>
      <p:ext uri="{BB962C8B-B14F-4D97-AF65-F5344CB8AC3E}">
        <p14:creationId xmlns:p14="http://schemas.microsoft.com/office/powerpoint/2010/main" val="3380806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3703312" y="1220130"/>
            <a:ext cx="2201693" cy="461665"/>
          </a:xfrm>
          <a:prstGeom prst="rect">
            <a:avLst/>
          </a:prstGeom>
          <a:solidFill>
            <a:schemeClr val="accent4"/>
          </a:solidFill>
        </p:spPr>
        <p:txBody>
          <a:bodyPr wrap="none">
            <a:spAutoFit/>
          </a:bodyPr>
          <a:lstStyle/>
          <a:p>
            <a:r>
              <a:rPr lang="en-US" sz="2400" b="1" dirty="0">
                <a:effectLst>
                  <a:outerShdw blurRad="38100" dist="38100" dir="2700000" algn="tl">
                    <a:srgbClr val="000000">
                      <a:alpha val="43137"/>
                    </a:srgbClr>
                  </a:outerShdw>
                </a:effectLst>
              </a:rPr>
              <a:t>NDA Hazards</a:t>
            </a:r>
          </a:p>
        </p:txBody>
      </p:sp>
      <p:sp>
        <p:nvSpPr>
          <p:cNvPr id="8" name="Rectangle 7"/>
          <p:cNvSpPr/>
          <p:nvPr/>
        </p:nvSpPr>
        <p:spPr>
          <a:xfrm>
            <a:off x="0" y="1864728"/>
            <a:ext cx="7927942" cy="1631216"/>
          </a:xfrm>
          <a:prstGeom prst="rect">
            <a:avLst/>
          </a:prstGeom>
          <a:noFill/>
          <a:ln>
            <a:solidFill>
              <a:schemeClr val="tx1"/>
            </a:solidFill>
          </a:ln>
        </p:spPr>
        <p:txBody>
          <a:bodyPr wrap="square">
            <a:spAutoFit/>
          </a:bodyPr>
          <a:lstStyle/>
          <a:p>
            <a:r>
              <a:rPr lang="en-US" sz="2000" dirty="0"/>
              <a:t>Enforcing NDA obligations requires costly litigation and there is no guarantee you will ever even know about any abuse of your confidential information before it is too late to prevent harm. Consequently, ,resist the temptation to over-share confidential information even when an NDA has been signed.</a:t>
            </a:r>
          </a:p>
        </p:txBody>
      </p:sp>
      <p:sp>
        <p:nvSpPr>
          <p:cNvPr id="9" name="Rectangle 8"/>
          <p:cNvSpPr/>
          <p:nvPr/>
        </p:nvSpPr>
        <p:spPr>
          <a:xfrm>
            <a:off x="0" y="3954531"/>
            <a:ext cx="7927942" cy="1323439"/>
          </a:xfrm>
          <a:prstGeom prst="rect">
            <a:avLst/>
          </a:prstGeom>
          <a:noFill/>
          <a:ln>
            <a:solidFill>
              <a:schemeClr val="tx1"/>
            </a:solidFill>
          </a:ln>
        </p:spPr>
        <p:txBody>
          <a:bodyPr wrap="square">
            <a:spAutoFit/>
          </a:bodyPr>
          <a:lstStyle/>
          <a:p>
            <a:r>
              <a:rPr lang="en-US" sz="2000" dirty="0"/>
              <a:t>Additionally, more challenging questions can arise when you are negotiating with a third party that might be a direct or indirect competitor. A designer or manufacturer that works with your direct competitors is one example of an indirect competitor.</a:t>
            </a:r>
          </a:p>
        </p:txBody>
      </p:sp>
      <p:sp>
        <p:nvSpPr>
          <p:cNvPr id="7" name="Rectangle 6"/>
          <p:cNvSpPr/>
          <p:nvPr/>
        </p:nvSpPr>
        <p:spPr>
          <a:xfrm>
            <a:off x="0" y="575532"/>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Tree>
    <p:extLst>
      <p:ext uri="{BB962C8B-B14F-4D97-AF65-F5344CB8AC3E}">
        <p14:creationId xmlns:p14="http://schemas.microsoft.com/office/powerpoint/2010/main" val="422016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8" name="Rectangle 7"/>
          <p:cNvSpPr/>
          <p:nvPr/>
        </p:nvSpPr>
        <p:spPr>
          <a:xfrm>
            <a:off x="0" y="1979464"/>
            <a:ext cx="7927942" cy="1015663"/>
          </a:xfrm>
          <a:prstGeom prst="rect">
            <a:avLst/>
          </a:prstGeom>
          <a:noFill/>
          <a:ln>
            <a:solidFill>
              <a:schemeClr val="tx1"/>
            </a:solidFill>
          </a:ln>
        </p:spPr>
        <p:txBody>
          <a:bodyPr wrap="square">
            <a:spAutoFit/>
          </a:bodyPr>
          <a:lstStyle/>
          <a:p>
            <a:r>
              <a:rPr lang="en-US" sz="2000" dirty="0"/>
              <a:t>In such cases, consider the possibility that an NDA might be wrongfully or unreasonably asserted later to stop you from pursuing a pre-existing plan or to challenge you for an alleged unpermitted disclosure.</a:t>
            </a:r>
          </a:p>
        </p:txBody>
      </p:sp>
      <p:sp>
        <p:nvSpPr>
          <p:cNvPr id="9" name="Rectangle 8"/>
          <p:cNvSpPr/>
          <p:nvPr/>
        </p:nvSpPr>
        <p:spPr>
          <a:xfrm>
            <a:off x="0" y="3954531"/>
            <a:ext cx="7927942" cy="2246769"/>
          </a:xfrm>
          <a:prstGeom prst="rect">
            <a:avLst/>
          </a:prstGeom>
          <a:noFill/>
          <a:ln>
            <a:solidFill>
              <a:schemeClr val="tx1"/>
            </a:solidFill>
          </a:ln>
        </p:spPr>
        <p:txBody>
          <a:bodyPr wrap="square">
            <a:spAutoFit/>
          </a:bodyPr>
          <a:lstStyle/>
          <a:p>
            <a:r>
              <a:rPr lang="en-US" sz="2000" dirty="0"/>
              <a:t>As an example, say your company is planning to design and offer a new product and, by coincidence, you meet with a design firm or manufacturer in your industry that might be able to help. You meet, see some designs, but decide not to work with them. If you signed an NDA, when you subsequently launch your own product, that firm might incorrectly assert that you violated the NDA by using confidential information they shared with you.</a:t>
            </a:r>
          </a:p>
        </p:txBody>
      </p:sp>
      <p:sp>
        <p:nvSpPr>
          <p:cNvPr id="7" name="Rectangle 6"/>
          <p:cNvSpPr/>
          <p:nvPr/>
        </p:nvSpPr>
        <p:spPr>
          <a:xfrm>
            <a:off x="3703312" y="1220130"/>
            <a:ext cx="2201693" cy="461665"/>
          </a:xfrm>
          <a:prstGeom prst="rect">
            <a:avLst/>
          </a:prstGeom>
          <a:solidFill>
            <a:schemeClr val="accent4"/>
          </a:solidFill>
        </p:spPr>
        <p:txBody>
          <a:bodyPr wrap="none">
            <a:spAutoFit/>
          </a:bodyPr>
          <a:lstStyle/>
          <a:p>
            <a:r>
              <a:rPr lang="en-US" sz="2400" b="1" dirty="0">
                <a:effectLst>
                  <a:outerShdw blurRad="38100" dist="38100" dir="2700000" algn="tl">
                    <a:srgbClr val="000000">
                      <a:alpha val="43137"/>
                    </a:srgbClr>
                  </a:outerShdw>
                </a:effectLst>
              </a:rPr>
              <a:t>NDA Hazards</a:t>
            </a:r>
          </a:p>
        </p:txBody>
      </p:sp>
      <p:sp>
        <p:nvSpPr>
          <p:cNvPr id="10" name="Rectangle 9"/>
          <p:cNvSpPr/>
          <p:nvPr/>
        </p:nvSpPr>
        <p:spPr>
          <a:xfrm>
            <a:off x="0" y="575532"/>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Tree>
    <p:extLst>
      <p:ext uri="{BB962C8B-B14F-4D97-AF65-F5344CB8AC3E}">
        <p14:creationId xmlns:p14="http://schemas.microsoft.com/office/powerpoint/2010/main" val="127132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7"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8" name="Rectangle 7"/>
          <p:cNvSpPr/>
          <p:nvPr/>
        </p:nvSpPr>
        <p:spPr>
          <a:xfrm>
            <a:off x="0" y="1960508"/>
            <a:ext cx="7927942" cy="2862322"/>
          </a:xfrm>
          <a:prstGeom prst="rect">
            <a:avLst/>
          </a:prstGeom>
          <a:noFill/>
          <a:ln>
            <a:solidFill>
              <a:schemeClr val="tx1"/>
            </a:solidFill>
          </a:ln>
        </p:spPr>
        <p:txBody>
          <a:bodyPr wrap="square">
            <a:spAutoFit/>
          </a:bodyPr>
          <a:lstStyle/>
          <a:p>
            <a:r>
              <a:rPr lang="en-US" sz="2000" dirty="0"/>
              <a:t>This risk is tricky and probably warrants consultation with counsel. Strategies for mitigating the risk include </a:t>
            </a:r>
            <a:endParaRPr lang="en-US" sz="2000" dirty="0" smtClean="0"/>
          </a:p>
          <a:p>
            <a:pPr marL="514350" indent="-514350">
              <a:buAutoNum type="romanLcParenBoth"/>
            </a:pPr>
            <a:r>
              <a:rPr lang="en-US" sz="2000" dirty="0" smtClean="0"/>
              <a:t>refusing </a:t>
            </a:r>
            <a:r>
              <a:rPr lang="en-US" sz="2000" dirty="0"/>
              <a:t>to sign the NDA due to the possibility that both parties may be working on potentially competing products or services, </a:t>
            </a:r>
            <a:r>
              <a:rPr lang="en-US" sz="2000" dirty="0" smtClean="0"/>
              <a:t>or</a:t>
            </a:r>
          </a:p>
          <a:p>
            <a:pPr marL="514350" indent="-514350">
              <a:buAutoNum type="romanLcParenBoth"/>
            </a:pPr>
            <a:endParaRPr lang="en-US" sz="2000" dirty="0"/>
          </a:p>
          <a:p>
            <a:pPr marL="514350" indent="-514350">
              <a:buAutoNum type="romanLcParenBoth"/>
            </a:pPr>
            <a:r>
              <a:rPr lang="en-US" sz="2000" dirty="0" smtClean="0"/>
              <a:t> </a:t>
            </a:r>
            <a:r>
              <a:rPr lang="en-US" sz="2000" dirty="0"/>
              <a:t>more commonly, stating explicitly in the NDA that neither party will be precluded from the future development of any products or services currently in design or development, whether or not it learns about similar plans from the other party.</a:t>
            </a:r>
          </a:p>
        </p:txBody>
      </p:sp>
      <p:sp>
        <p:nvSpPr>
          <p:cNvPr id="7" name="Rectangle 6"/>
          <p:cNvSpPr/>
          <p:nvPr/>
        </p:nvSpPr>
        <p:spPr>
          <a:xfrm>
            <a:off x="3703312" y="1220130"/>
            <a:ext cx="2201693" cy="461665"/>
          </a:xfrm>
          <a:prstGeom prst="rect">
            <a:avLst/>
          </a:prstGeom>
          <a:solidFill>
            <a:schemeClr val="accent4"/>
          </a:solidFill>
        </p:spPr>
        <p:txBody>
          <a:bodyPr wrap="none">
            <a:spAutoFit/>
          </a:bodyPr>
          <a:lstStyle/>
          <a:p>
            <a:r>
              <a:rPr lang="en-US" sz="2400" b="1" dirty="0">
                <a:effectLst>
                  <a:outerShdw blurRad="38100" dist="38100" dir="2700000" algn="tl">
                    <a:srgbClr val="000000">
                      <a:alpha val="43137"/>
                    </a:srgbClr>
                  </a:outerShdw>
                </a:effectLst>
              </a:rPr>
              <a:t>NDA Hazards</a:t>
            </a:r>
          </a:p>
        </p:txBody>
      </p:sp>
      <p:sp>
        <p:nvSpPr>
          <p:cNvPr id="10" name="Rectangle 9"/>
          <p:cNvSpPr/>
          <p:nvPr/>
        </p:nvSpPr>
        <p:spPr>
          <a:xfrm>
            <a:off x="0" y="575532"/>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Tree>
    <p:extLst>
      <p:ext uri="{BB962C8B-B14F-4D97-AF65-F5344CB8AC3E}">
        <p14:creationId xmlns:p14="http://schemas.microsoft.com/office/powerpoint/2010/main" val="68832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6536918"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Get Technical Documents and Specifications Early</a:t>
            </a:r>
          </a:p>
        </p:txBody>
      </p:sp>
      <p:sp>
        <p:nvSpPr>
          <p:cNvPr id="8" name="Rectangle 7"/>
          <p:cNvSpPr/>
          <p:nvPr/>
        </p:nvSpPr>
        <p:spPr>
          <a:xfrm>
            <a:off x="0" y="1583436"/>
            <a:ext cx="7927942" cy="1631216"/>
          </a:xfrm>
          <a:prstGeom prst="rect">
            <a:avLst/>
          </a:prstGeom>
          <a:noFill/>
          <a:ln>
            <a:solidFill>
              <a:schemeClr val="tx1"/>
            </a:solidFill>
          </a:ln>
        </p:spPr>
        <p:txBody>
          <a:bodyPr wrap="square">
            <a:spAutoFit/>
          </a:bodyPr>
          <a:lstStyle/>
          <a:p>
            <a:r>
              <a:rPr lang="en-US" sz="2000" dirty="0"/>
              <a:t>If negotiations are likely to lead to a deal, start the agreement drafting and review process as soon as reasonably practical. A timely and disciplined approach to deal documentation gets the fullest possible range of issues and information on the table before time is wasted on a potentially bad deal or unsuitable partner. </a:t>
            </a:r>
          </a:p>
        </p:txBody>
      </p:sp>
      <p:sp>
        <p:nvSpPr>
          <p:cNvPr id="7" name="Rectangle 6"/>
          <p:cNvSpPr/>
          <p:nvPr/>
        </p:nvSpPr>
        <p:spPr>
          <a:xfrm>
            <a:off x="0" y="3969989"/>
            <a:ext cx="7927942" cy="1015663"/>
          </a:xfrm>
          <a:prstGeom prst="rect">
            <a:avLst/>
          </a:prstGeom>
          <a:noFill/>
          <a:ln>
            <a:solidFill>
              <a:schemeClr val="tx1"/>
            </a:solidFill>
          </a:ln>
        </p:spPr>
        <p:txBody>
          <a:bodyPr wrap="square">
            <a:spAutoFit/>
          </a:bodyPr>
          <a:lstStyle/>
          <a:p>
            <a:r>
              <a:rPr lang="en-US" sz="2000" dirty="0"/>
              <a:t>Negotiations that drag out with little urgency around a written agreement can lead to the untimely discovery of deal-stopping issues once agreement drafts finally circulate.</a:t>
            </a:r>
          </a:p>
        </p:txBody>
      </p:sp>
    </p:spTree>
    <p:extLst>
      <p:ext uri="{BB962C8B-B14F-4D97-AF65-F5344CB8AC3E}">
        <p14:creationId xmlns:p14="http://schemas.microsoft.com/office/powerpoint/2010/main" val="2768469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6536918"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Get Technical Documents and Specifications Early</a:t>
            </a:r>
          </a:p>
        </p:txBody>
      </p:sp>
      <p:sp>
        <p:nvSpPr>
          <p:cNvPr id="8" name="Rectangle 7"/>
          <p:cNvSpPr/>
          <p:nvPr/>
        </p:nvSpPr>
        <p:spPr>
          <a:xfrm>
            <a:off x="0" y="1583436"/>
            <a:ext cx="7927942" cy="1323439"/>
          </a:xfrm>
          <a:prstGeom prst="rect">
            <a:avLst/>
          </a:prstGeom>
          <a:noFill/>
          <a:ln>
            <a:solidFill>
              <a:schemeClr val="tx1"/>
            </a:solidFill>
          </a:ln>
        </p:spPr>
        <p:txBody>
          <a:bodyPr wrap="square">
            <a:spAutoFit/>
          </a:bodyPr>
          <a:lstStyle/>
          <a:p>
            <a:r>
              <a:rPr lang="en-US" sz="2000" dirty="0"/>
              <a:t>This means pushing for the creation of any technical exhibits, schedules, specifications, or similar documents necessary to document a deal, but only if it also makes sense to do so from the perspective of protecting confidential information, as discussed above.</a:t>
            </a:r>
          </a:p>
        </p:txBody>
      </p:sp>
    </p:spTree>
    <p:extLst>
      <p:ext uri="{BB962C8B-B14F-4D97-AF65-F5344CB8AC3E}">
        <p14:creationId xmlns:p14="http://schemas.microsoft.com/office/powerpoint/2010/main" val="322741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10CB30-27BC-4621-B0CC-2CE509FD4A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1C07AD-D323-4C97-B028-8BAB1F0E6F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5011</TotalTime>
  <Words>3666</Words>
  <Application>Microsoft Office PowerPoint</Application>
  <PresentationFormat>Widescreen</PresentationFormat>
  <Paragraphs>208</Paragraphs>
  <Slides>44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162</cp:revision>
  <dcterms:created xsi:type="dcterms:W3CDTF">2023-04-29T09:08:00Z</dcterms:created>
  <dcterms:modified xsi:type="dcterms:W3CDTF">2024-07-06T17:01:14Z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