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496" r:id="rId6"/>
    <p:sldId id="271" r:id="rId7"/>
    <p:sldId id="256" r:id="rId8"/>
    <p:sldId id="500" r:id="rId9"/>
    <p:sldId id="501" r:id="rId10"/>
    <p:sldId id="502" r:id="rId11"/>
    <p:sldId id="503" r:id="rId12"/>
    <p:sldId id="504" r:id="rId13"/>
    <p:sldId id="505" r:id="rId14"/>
    <p:sldId id="497" r:id="rId15"/>
    <p:sldId id="506" r:id="rId16"/>
    <p:sldId id="507" r:id="rId17"/>
    <p:sldId id="508" r:id="rId18"/>
    <p:sldId id="509" r:id="rId19"/>
    <p:sldId id="510" r:id="rId20"/>
    <p:sldId id="511" r:id="rId21"/>
    <p:sldId id="512" r:id="rId22"/>
    <p:sldId id="513" r:id="rId23"/>
    <p:sldId id="514" r:id="rId24"/>
    <p:sldId id="515" r:id="rId25"/>
    <p:sldId id="498" r:id="rId26"/>
    <p:sldId id="516" r:id="rId27"/>
    <p:sldId id="517" r:id="rId28"/>
    <p:sldId id="518" r:id="rId29"/>
    <p:sldId id="519" r:id="rId30"/>
    <p:sldId id="520" r:id="rId31"/>
    <p:sldId id="521" r:id="rId32"/>
    <p:sldId id="499" r:id="rId33"/>
    <p:sldId id="522" r:id="rId34"/>
    <p:sldId id="523" r:id="rId35"/>
    <p:sldId id="524" r:id="rId36"/>
    <p:sldId id="525" r:id="rId37"/>
    <p:sldId id="526" r:id="rId38"/>
    <p:sldId id="527" r:id="rId39"/>
    <p:sldId id="528" r:id="rId40"/>
    <p:sldId id="529" r:id="rId41"/>
    <p:sldId id="530" r:id="rId42"/>
    <p:sldId id="531" r:id="rId43"/>
    <p:sldId id="532" r:id="rId44"/>
    <p:sldId id="53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271"/>
            <p14:sldId id="256"/>
            <p14:sldId id="500"/>
            <p14:sldId id="501"/>
            <p14:sldId id="502"/>
            <p14:sldId id="503"/>
            <p14:sldId id="504"/>
            <p14:sldId id="505"/>
            <p14:sldId id="497"/>
            <p14:sldId id="506"/>
            <p14:sldId id="507"/>
            <p14:sldId id="508"/>
            <p14:sldId id="509"/>
            <p14:sldId id="510"/>
            <p14:sldId id="511"/>
            <p14:sldId id="512"/>
            <p14:sldId id="513"/>
            <p14:sldId id="514"/>
            <p14:sldId id="515"/>
            <p14:sldId id="498"/>
            <p14:sldId id="516"/>
            <p14:sldId id="517"/>
            <p14:sldId id="518"/>
            <p14:sldId id="519"/>
            <p14:sldId id="520"/>
            <p14:sldId id="521"/>
            <p14:sldId id="499"/>
            <p14:sldId id="522"/>
            <p14:sldId id="523"/>
            <p14:sldId id="524"/>
            <p14:sldId id="525"/>
            <p14:sldId id="526"/>
            <p14:sldId id="527"/>
            <p14:sldId id="528"/>
            <p14:sldId id="529"/>
            <p14:sldId id="530"/>
            <p14:sldId id="531"/>
            <p14:sldId id="532"/>
            <p14:sldId id="5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29-Sep-24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29-Sep-24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29-Sep-24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29-Sep-24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29-Sep-24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29-Sep-24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29-Sep-24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29-Sep-24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29-Sep-24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29-Sep-24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29-Sep-24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29-Sep-24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29-Sep-24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673669" y="2424037"/>
            <a:ext cx="4889480"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Project Contracts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66693" cy="400110"/>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323</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13924" r="13924"/>
          <a:stretch>
            <a:fillRect/>
          </a:stretch>
        </p:blipFill>
        <p:spPr>
          <a:xfrm>
            <a:off x="1" y="162560"/>
            <a:ext cx="2946400" cy="6392427"/>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2815484" y="2795334"/>
            <a:ext cx="2795821" cy="882678"/>
          </a:xfrm>
          <a:prstGeom prst="rect">
            <a:avLst/>
          </a:prstGeom>
        </p:spPr>
        <p:txBody>
          <a:bodyPr wrap="square">
            <a:spAutoFit/>
          </a:bodyPr>
          <a:lstStyle/>
          <a:p>
            <a:pPr algn="ctr">
              <a:lnSpc>
                <a:spcPct val="107000"/>
              </a:lnSpc>
              <a:spcAft>
                <a:spcPts val="800"/>
              </a:spcAft>
            </a:pPr>
            <a:r>
              <a:rPr lang="en-US" sz="24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endParaRPr lang="en-US" sz="24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585633" y="2729812"/>
            <a:ext cx="1979030" cy="882678"/>
          </a:xfrm>
          <a:prstGeom prst="rect">
            <a:avLst/>
          </a:prstGeom>
        </p:spPr>
        <p:txBody>
          <a:bodyPr wrap="square">
            <a:spAutoFit/>
          </a:bodyPr>
          <a:lstStyle/>
          <a:p>
            <a:pPr algn="ctr">
              <a:lnSpc>
                <a:spcPct val="107000"/>
              </a:lnSpc>
              <a:spcAft>
                <a:spcPts val="800"/>
              </a:spcAft>
            </a:pPr>
            <a:r>
              <a:rPr lang="en-US" sz="24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24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7343138" y="2747250"/>
            <a:ext cx="2919889" cy="882678"/>
          </a:xfrm>
          <a:prstGeom prst="rect">
            <a:avLst/>
          </a:prstGeom>
        </p:spPr>
        <p:txBody>
          <a:bodyPr wrap="square">
            <a:spAutoFit/>
          </a:bodyPr>
          <a:lstStyle/>
          <a:p>
            <a:pPr algn="ctr">
              <a:lnSpc>
                <a:spcPct val="107000"/>
              </a:lnSpc>
              <a:spcAft>
                <a:spcPts val="800"/>
              </a:spcAft>
            </a:pPr>
            <a:r>
              <a:rPr lang="en-US" sz="2400" b="1" i="1" dirty="0">
                <a:effectLst>
                  <a:outerShdw blurRad="38100" dist="38100" dir="2700000" algn="tl">
                    <a:srgbClr val="000000">
                      <a:alpha val="43137"/>
                    </a:srgbClr>
                  </a:outerShdw>
                </a:effectLst>
              </a:rPr>
              <a:t>Roles and responsibilities </a:t>
            </a:r>
            <a:endParaRPr lang="en-US" sz="24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10114279" y="2721266"/>
            <a:ext cx="2370507" cy="830997"/>
          </a:xfrm>
          <a:prstGeom prst="rect">
            <a:avLst/>
          </a:prstGeom>
        </p:spPr>
        <p:txBody>
          <a:bodyPr wrap="square">
            <a:spAutoFit/>
          </a:bodyPr>
          <a:lstStyle/>
          <a:p>
            <a:pPr algn="ctr"/>
            <a:r>
              <a:rPr lang="en-US" sz="2400" b="1" i="1" dirty="0">
                <a:effectLst>
                  <a:outerShdw blurRad="38100" dist="38100" dir="2700000" algn="tl">
                    <a:srgbClr val="000000">
                      <a:alpha val="43137"/>
                    </a:srgbClr>
                  </a:outerShdw>
                </a:effectLst>
              </a:rPr>
              <a:t>Project Procurement</a:t>
            </a:r>
            <a:endParaRPr lang="en-US" sz="2400" b="1" i="1" dirty="0">
              <a:effectLst>
                <a:outerShdw blurRad="38100" dist="38100" dir="2700000" algn="tl">
                  <a:srgbClr val="000000">
                    <a:alpha val="43137"/>
                  </a:srgbClr>
                </a:outerShdw>
              </a:effectLst>
            </a:endParaRP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5572" y="500900"/>
            <a:ext cx="10614659" cy="3863171"/>
          </a:xfrm>
          <a:prstGeom prst="rect">
            <a:avLst/>
          </a:prstGeom>
        </p:spPr>
      </p:pic>
    </p:spTree>
    <p:extLst>
      <p:ext uri="{BB962C8B-B14F-4D97-AF65-F5344CB8AC3E}">
        <p14:creationId xmlns:p14="http://schemas.microsoft.com/office/powerpoint/2010/main" val="10610227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078950"/>
          </a:xfrm>
          <a:prstGeom prst="rect">
            <a:avLst/>
          </a:prstGeom>
          <a:noFill/>
        </p:spPr>
        <p:txBody>
          <a:bodyPr wrap="square">
            <a:spAutoFit/>
          </a:bodyPr>
          <a:lstStyle/>
          <a:p>
            <a:pPr algn="ctr">
              <a:lnSpc>
                <a:spcPct val="120000"/>
              </a:lnSpc>
            </a:pPr>
            <a:r>
              <a:rPr lang="en-US" sz="2800" dirty="0" smtClean="0">
                <a:latin typeface="Alexandria" charset="0"/>
                <a:cs typeface="Alexandria" charset="0"/>
              </a:rPr>
              <a:t>Important Definitions about project contracts</a:t>
            </a:r>
            <a:endParaRPr lang="en-US" sz="2800" dirty="0">
              <a:latin typeface="Alexandria" charset="0"/>
              <a:cs typeface="Alexandria" charset="0"/>
            </a:endParaRPr>
          </a:p>
        </p:txBody>
      </p:sp>
      <p:sp>
        <p:nvSpPr>
          <p:cNvPr id="41" name="TextBox 40"/>
          <p:cNvSpPr txBox="1"/>
          <p:nvPr/>
        </p:nvSpPr>
        <p:spPr>
          <a:xfrm>
            <a:off x="6391523" y="1099578"/>
            <a:ext cx="5407634" cy="658835"/>
          </a:xfrm>
          <a:prstGeom prst="rect">
            <a:avLst/>
          </a:prstGeom>
          <a:noFill/>
        </p:spPr>
        <p:txBody>
          <a:bodyPr wrap="none" rtlCol="0">
            <a:spAutoFit/>
          </a:bodyPr>
          <a:lstStyle/>
          <a:p>
            <a:pPr algn="ctr">
              <a:lnSpc>
                <a:spcPct val="107000"/>
              </a:lnSpc>
              <a:spcAft>
                <a:spcPts val="800"/>
              </a:spcAft>
            </a:pPr>
            <a:r>
              <a:rPr lang="en-US" sz="36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endParaRPr lang="en-US" sz="36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617538"/>
            <a:ext cx="87095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69615" y="1762635"/>
            <a:ext cx="8331200" cy="1323439"/>
          </a:xfrm>
          <a:prstGeom prst="rect">
            <a:avLst/>
          </a:prstGeom>
          <a:noFill/>
        </p:spPr>
        <p:txBody>
          <a:bodyPr wrap="square" rtlCol="0">
            <a:spAutoFit/>
          </a:bodyPr>
          <a:lstStyle/>
          <a:p>
            <a:r>
              <a:rPr lang="en-US" sz="2000" dirty="0"/>
              <a:t>‘Contract’ as the term specifies is an agreement between two parties in general. In project management, it’s a formal agreement between a buyer and a seller (more often referred to as supplier). The agreement is made to procure goods and services required for the agreed project.</a:t>
            </a:r>
            <a:endParaRPr lang="en-US" sz="28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p:cNvSpPr/>
          <p:nvPr/>
        </p:nvSpPr>
        <p:spPr>
          <a:xfrm>
            <a:off x="5071825" y="20535"/>
            <a:ext cx="2800190" cy="388696"/>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4365790" y="983747"/>
            <a:ext cx="1455848"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a:t>
            </a:r>
          </a:p>
        </p:txBody>
      </p:sp>
      <p:cxnSp>
        <p:nvCxnSpPr>
          <p:cNvPr id="9" name="Elbow Connector 8"/>
          <p:cNvCxnSpPr/>
          <p:nvPr/>
        </p:nvCxnSpPr>
        <p:spPr>
          <a:xfrm>
            <a:off x="2626178" y="508226"/>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69615" y="3547743"/>
            <a:ext cx="8331200" cy="1323439"/>
          </a:xfrm>
          <a:prstGeom prst="rect">
            <a:avLst/>
          </a:prstGeom>
          <a:noFill/>
        </p:spPr>
        <p:txBody>
          <a:bodyPr wrap="square" rtlCol="0">
            <a:spAutoFit/>
          </a:bodyPr>
          <a:lstStyle/>
          <a:p>
            <a:r>
              <a:rPr lang="en-US" sz="2000" dirty="0"/>
              <a:t>This document needs to be prepared by the Project Manager (or the contract project manager if assigned). It is in coordination with Procurement Manager during the project planning stage. It has to be documented as a Procurement Management plan, which is a part of the primary Project Management Plan.</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617538"/>
            <a:ext cx="87095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69615" y="1762635"/>
            <a:ext cx="8331200" cy="2677656"/>
          </a:xfrm>
          <a:prstGeom prst="rect">
            <a:avLst/>
          </a:prstGeom>
          <a:noFill/>
        </p:spPr>
        <p:txBody>
          <a:bodyPr wrap="square" rtlCol="0">
            <a:spAutoFit/>
          </a:bodyPr>
          <a:lstStyle/>
          <a:p>
            <a:r>
              <a:rPr lang="en-US" sz="2400" dirty="0"/>
              <a:t>Contract Management, a part of the Project management, deals with the vendor/seller/supplier (as termed in the contract). It also manages the procurements according to the terms and conditions set in the ‘Contract.’ The terms and conditions are agreed mutually between the buyer and seller. Contract management is the art and science of managing a contractual agreement throughout the contracting process.</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p:cNvSpPr/>
          <p:nvPr/>
        </p:nvSpPr>
        <p:spPr>
          <a:xfrm>
            <a:off x="5071825" y="20535"/>
            <a:ext cx="2800190" cy="388696"/>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4365790" y="983747"/>
            <a:ext cx="3511731"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Elbow Connector 8"/>
          <p:cNvCxnSpPr/>
          <p:nvPr/>
        </p:nvCxnSpPr>
        <p:spPr>
          <a:xfrm>
            <a:off x="2626178" y="508226"/>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9052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69614" y="2074212"/>
            <a:ext cx="8331200" cy="3416320"/>
          </a:xfrm>
          <a:prstGeom prst="rect">
            <a:avLst/>
          </a:prstGeom>
          <a:noFill/>
        </p:spPr>
        <p:txBody>
          <a:bodyPr wrap="square" rtlCol="0">
            <a:spAutoFit/>
          </a:bodyPr>
          <a:lstStyle/>
          <a:p>
            <a:r>
              <a:rPr lang="en-US" sz="2400" dirty="0"/>
              <a:t>Many contract drafting traps are invisible to non-lawyers. It takes much less skill to critique what is in an agreement than it does to identify and correct what is not – things like remedies for breach, rights of termination, intellectual property protections, or correct descriptions of what the other party is supposed to do. As a result, entrepreneurs and other business persons can overestimate their ability to competently negotiate commercial agreements without legal assistance. Sometimes this leads to painful surprises.</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071825" y="20535"/>
            <a:ext cx="2800190" cy="388696"/>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74417" y="1236058"/>
            <a:ext cx="2517741"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Hidden Hazards</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Elbow Connector 8"/>
          <p:cNvCxnSpPr/>
          <p:nvPr/>
        </p:nvCxnSpPr>
        <p:spPr>
          <a:xfrm>
            <a:off x="1973739" y="819803"/>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0" y="647189"/>
            <a:ext cx="12192000" cy="461665"/>
          </a:xfrm>
          <a:prstGeom prst="rect">
            <a:avLst/>
          </a:prstGeom>
          <a:solidFill>
            <a:srgbClr val="00AEEF"/>
          </a:solidFill>
          <a:ln>
            <a:solidFill>
              <a:schemeClr val="tx1"/>
            </a:solidFill>
          </a:ln>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Importance of Contracts for Project managers</a:t>
            </a:r>
            <a:endParaRPr lang="en-US" sz="2400" b="1" dirty="0">
              <a:solidFill>
                <a:schemeClr val="bg1">
                  <a:lumMod val="9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8318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arn(inVertical)">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69614" y="2074212"/>
            <a:ext cx="8331200" cy="2308324"/>
          </a:xfrm>
          <a:prstGeom prst="rect">
            <a:avLst/>
          </a:prstGeom>
          <a:noFill/>
        </p:spPr>
        <p:txBody>
          <a:bodyPr wrap="square" rtlCol="0">
            <a:spAutoFit/>
          </a:bodyPr>
          <a:lstStyle/>
          <a:p>
            <a:r>
              <a:rPr lang="en-US" sz="2400" dirty="0"/>
              <a:t>Most commercial agreements involve one party purchasing some type of good or service from another party, or a combination of goods and services. Thus, one party is often considered a “buyer,” “customer” or “client,” and the other a “seller,” “vendor,” “provider” or “supplier.” For simplicity, we’ll think in terms of buyers and sellers.</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071825" y="20535"/>
            <a:ext cx="2800190" cy="388696"/>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74417" y="1236058"/>
            <a:ext cx="4932889"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Enhancing Different Perspective</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Elbow Connector 8"/>
          <p:cNvCxnSpPr/>
          <p:nvPr/>
        </p:nvCxnSpPr>
        <p:spPr>
          <a:xfrm>
            <a:off x="1973739" y="819803"/>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0" y="647189"/>
            <a:ext cx="12192000" cy="461665"/>
          </a:xfrm>
          <a:prstGeom prst="rect">
            <a:avLst/>
          </a:prstGeom>
          <a:solidFill>
            <a:srgbClr val="00AEEF"/>
          </a:solidFill>
          <a:ln>
            <a:solidFill>
              <a:schemeClr val="tx1"/>
            </a:solidFill>
          </a:ln>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Importance of Contracts for Project managers</a:t>
            </a:r>
            <a:endParaRPr lang="en-US" sz="2400" b="1" dirty="0">
              <a:solidFill>
                <a:schemeClr val="bg1">
                  <a:lumMod val="9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51851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arn(inVertical)">
                                      <p:cBhvr>
                                        <p:cTn id="1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1938992"/>
          </a:xfrm>
          <a:prstGeom prst="rect">
            <a:avLst/>
          </a:prstGeom>
          <a:noFill/>
        </p:spPr>
        <p:txBody>
          <a:bodyPr wrap="square" rtlCol="0">
            <a:spAutoFit/>
          </a:bodyPr>
          <a:lstStyle/>
          <a:p>
            <a:r>
              <a:rPr lang="en-US" sz="2400" dirty="0"/>
              <a:t>First, sellers often have standard contracts that they routinely present to buyers. In many cases, these standard contracts were drafted by the seller’s lawyer months or years earlier and were loaded up with terms, both relevant and irrelevant, that favor the seller. </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071825" y="20535"/>
            <a:ext cx="2800190" cy="388696"/>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74417" y="1236058"/>
            <a:ext cx="4932889"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Enhancing Different Perspective</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Elbow Connector 8"/>
          <p:cNvCxnSpPr/>
          <p:nvPr/>
        </p:nvCxnSpPr>
        <p:spPr>
          <a:xfrm>
            <a:off x="1973739" y="819803"/>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0" y="647189"/>
            <a:ext cx="12192000" cy="461665"/>
          </a:xfrm>
          <a:prstGeom prst="rect">
            <a:avLst/>
          </a:prstGeom>
          <a:solidFill>
            <a:srgbClr val="00AEEF"/>
          </a:solidFill>
          <a:ln>
            <a:solidFill>
              <a:schemeClr val="tx1"/>
            </a:solidFill>
          </a:ln>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Importance of Contracts for Project managers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4" name="Rectangle 3"/>
          <p:cNvSpPr/>
          <p:nvPr/>
        </p:nvSpPr>
        <p:spPr>
          <a:xfrm>
            <a:off x="276713" y="4101515"/>
            <a:ext cx="7595301" cy="830997"/>
          </a:xfrm>
          <a:prstGeom prst="rect">
            <a:avLst/>
          </a:prstGeom>
        </p:spPr>
        <p:txBody>
          <a:bodyPr wrap="square">
            <a:spAutoFit/>
          </a:bodyPr>
          <a:lstStyle/>
          <a:p>
            <a:r>
              <a:rPr lang="en-US" sz="2400" dirty="0"/>
              <a:t>Consequently, it is often the buyer who is faced with reviewing a new and potentially confusing agreement.</a:t>
            </a:r>
            <a:endParaRPr lang="en-US" sz="2400" dirty="0"/>
          </a:p>
        </p:txBody>
      </p:sp>
    </p:spTree>
    <p:extLst>
      <p:ext uri="{BB962C8B-B14F-4D97-AF65-F5344CB8AC3E}">
        <p14:creationId xmlns:p14="http://schemas.microsoft.com/office/powerpoint/2010/main" val="371391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1569660"/>
          </a:xfrm>
          <a:prstGeom prst="rect">
            <a:avLst/>
          </a:prstGeom>
          <a:noFill/>
        </p:spPr>
        <p:txBody>
          <a:bodyPr wrap="square" rtlCol="0">
            <a:spAutoFit/>
          </a:bodyPr>
          <a:lstStyle/>
          <a:p>
            <a:r>
              <a:rPr lang="en-US" sz="2400" dirty="0"/>
              <a:t>Second, the buyer is often at an informational disadvantage. This is because sellers generally know more than their buyers about the goods or services being sold and about how to protect their interests in transactions involving those goods or services.</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071825" y="20535"/>
            <a:ext cx="2800190" cy="388696"/>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74417" y="1236058"/>
            <a:ext cx="4932889"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Enhancing Different Perspective</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Elbow Connector 8"/>
          <p:cNvCxnSpPr/>
          <p:nvPr/>
        </p:nvCxnSpPr>
        <p:spPr>
          <a:xfrm>
            <a:off x="1973739" y="819803"/>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0" y="647189"/>
            <a:ext cx="12192000" cy="461665"/>
          </a:xfrm>
          <a:prstGeom prst="rect">
            <a:avLst/>
          </a:prstGeom>
          <a:solidFill>
            <a:srgbClr val="00AEEF"/>
          </a:solidFill>
          <a:ln>
            <a:solidFill>
              <a:schemeClr val="tx1"/>
            </a:solidFill>
          </a:ln>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Importance of Contracts for Project managers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4" name="Rectangle 3"/>
          <p:cNvSpPr/>
          <p:nvPr/>
        </p:nvSpPr>
        <p:spPr>
          <a:xfrm>
            <a:off x="276713" y="4101515"/>
            <a:ext cx="8613286" cy="1938992"/>
          </a:xfrm>
          <a:prstGeom prst="rect">
            <a:avLst/>
          </a:prstGeom>
        </p:spPr>
        <p:txBody>
          <a:bodyPr wrap="square">
            <a:spAutoFit/>
          </a:bodyPr>
          <a:lstStyle/>
          <a:p>
            <a:r>
              <a:rPr lang="en-US" sz="2400" dirty="0"/>
              <a:t>Third, sellers might be slightly more apt to breach their commitments than buyers, given the generally more significant performance challenges facing sellers – e.g., producing and transporting goods on time, developing software on time, competently providing specialized services, and so forth.</a:t>
            </a:r>
            <a:endParaRPr lang="en-US" sz="2400" dirty="0"/>
          </a:p>
        </p:txBody>
      </p:sp>
    </p:spTree>
    <p:extLst>
      <p:ext uri="{BB962C8B-B14F-4D97-AF65-F5344CB8AC3E}">
        <p14:creationId xmlns:p14="http://schemas.microsoft.com/office/powerpoint/2010/main" val="3265247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2677656"/>
          </a:xfrm>
          <a:prstGeom prst="rect">
            <a:avLst/>
          </a:prstGeom>
          <a:noFill/>
        </p:spPr>
        <p:txBody>
          <a:bodyPr wrap="square" rtlCol="0">
            <a:spAutoFit/>
          </a:bodyPr>
          <a:lstStyle/>
          <a:p>
            <a:r>
              <a:rPr lang="en-US" sz="2400" dirty="0"/>
              <a:t>In most contract situations, therefore, it is the buyer who needs more coaching on how to protect his or her interests. That said, where relevant, issues of particular importance from the seller’s perspective are also addressed – e.g., developing solid but workable template agreements, avoiding over-promising, and limiting downside risk through warranty and liability limitation clauses, among others.</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071825" y="20535"/>
            <a:ext cx="2800190" cy="388696"/>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74417" y="1236058"/>
            <a:ext cx="4932889" cy="532903"/>
          </a:xfrm>
          <a:prstGeom prst="rect">
            <a:avLst/>
          </a:prstGeom>
          <a:noFill/>
          <a:ln>
            <a:solidFill>
              <a:schemeClr val="bg2">
                <a:lumMod val="90000"/>
              </a:schemeClr>
            </a:solidFill>
          </a:ln>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Enhancing Different Perspective</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Elbow Connector 8"/>
          <p:cNvCxnSpPr/>
          <p:nvPr/>
        </p:nvCxnSpPr>
        <p:spPr>
          <a:xfrm>
            <a:off x="1973739" y="819803"/>
            <a:ext cx="1583703" cy="8481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0" y="647189"/>
            <a:ext cx="12192000" cy="461665"/>
          </a:xfrm>
          <a:prstGeom prst="rect">
            <a:avLst/>
          </a:prstGeom>
          <a:solidFill>
            <a:srgbClr val="00AEEF"/>
          </a:solidFill>
          <a:ln>
            <a:solidFill>
              <a:schemeClr val="tx1"/>
            </a:solidFill>
          </a:ln>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Importance of Contracts for Project managers</a:t>
            </a:r>
            <a:endParaRPr lang="en-US" sz="2400" b="1" dirty="0">
              <a:solidFill>
                <a:schemeClr val="bg1">
                  <a:lumMod val="9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4424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126462"/>
          </a:xfrm>
          <a:prstGeom prst="rect">
            <a:avLst/>
          </a:prstGeom>
          <a:noFill/>
        </p:spPr>
        <p:txBody>
          <a:bodyPr wrap="square">
            <a:spAutoFit/>
          </a:bodyPr>
          <a:lstStyle/>
          <a:p>
            <a:pPr algn="ctr">
              <a:lnSpc>
                <a:spcPct val="120000"/>
              </a:lnSpc>
            </a:pPr>
            <a:r>
              <a:rPr lang="en-US" sz="2800" dirty="0" smtClean="0">
                <a:latin typeface="Alexandria" charset="0"/>
                <a:cs typeface="Alexandria" charset="0"/>
              </a:rPr>
              <a:t>Important Concepts about project contracts</a:t>
            </a:r>
            <a:endParaRPr lang="en-US" sz="2800" dirty="0">
              <a:latin typeface="Alexandria" charset="0"/>
              <a:cs typeface="Alexandria" charset="0"/>
            </a:endParaRPr>
          </a:p>
        </p:txBody>
      </p:sp>
      <p:sp>
        <p:nvSpPr>
          <p:cNvPr id="41" name="TextBox 40"/>
          <p:cNvSpPr txBox="1"/>
          <p:nvPr/>
        </p:nvSpPr>
        <p:spPr>
          <a:xfrm>
            <a:off x="6932665" y="1099578"/>
            <a:ext cx="4325351" cy="658835"/>
          </a:xfrm>
          <a:prstGeom prst="rect">
            <a:avLst/>
          </a:prstGeom>
          <a:noFill/>
        </p:spPr>
        <p:txBody>
          <a:bodyPr wrap="none" rtlCol="0">
            <a:spAutoFit/>
          </a:bodyPr>
          <a:lstStyle/>
          <a:p>
            <a:pPr algn="ctr">
              <a:lnSpc>
                <a:spcPct val="107000"/>
              </a:lnSpc>
              <a:spcAft>
                <a:spcPts val="800"/>
              </a:spcAft>
            </a:pPr>
            <a:r>
              <a:rPr lang="en-US" sz="36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36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73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254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1938992"/>
          </a:xfrm>
          <a:prstGeom prst="rect">
            <a:avLst/>
          </a:prstGeom>
          <a:noFill/>
        </p:spPr>
        <p:txBody>
          <a:bodyPr wrap="square" rtlCol="0">
            <a:spAutoFit/>
          </a:bodyPr>
          <a:lstStyle/>
          <a:p>
            <a:r>
              <a:rPr lang="en-US" sz="2400" dirty="0"/>
              <a:t>Contracts create “private law” between two parties. Courts enforce valid contracts in order to provide predictability in private relationships and to facilitate commerce. Enforceability is a double-edged sword though, rarely distinguishing between good deals and bad. </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4833952" cy="646331"/>
          </a:xfrm>
          <a:prstGeom prst="rect">
            <a:avLst/>
          </a:prstGeom>
          <a:noFill/>
          <a:ln>
            <a:solidFill>
              <a:schemeClr val="tx1"/>
            </a:solidFill>
          </a:ln>
        </p:spPr>
        <p:txBody>
          <a:bodyPr wrap="none">
            <a:spAutoFit/>
          </a:bodyPr>
          <a:lstStyle/>
          <a:p>
            <a:r>
              <a:rPr lang="en-US" sz="3600" b="1" dirty="0"/>
              <a:t>Contracts as Private Law</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88525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arn(inVertical)">
                                      <p:cBhvr>
                                        <p:cTn id="1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254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2246769"/>
          </a:xfrm>
          <a:prstGeom prst="rect">
            <a:avLst/>
          </a:prstGeom>
          <a:noFill/>
        </p:spPr>
        <p:txBody>
          <a:bodyPr wrap="square" rtlCol="0">
            <a:spAutoFit/>
          </a:bodyPr>
          <a:lstStyle/>
          <a:p>
            <a:r>
              <a:rPr lang="en-US" sz="2800" dirty="0"/>
              <a:t>A contract is formed when there is “mutual assent” (also known as a "meeting of the minds") between two parties to enter into an agreement supported by “consideration” (money or something else given in exchange).</a:t>
            </a:r>
            <a:endParaRPr lang="en-US" sz="28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3908121" cy="646331"/>
          </a:xfrm>
          <a:prstGeom prst="rect">
            <a:avLst/>
          </a:prstGeom>
          <a:noFill/>
          <a:ln>
            <a:solidFill>
              <a:schemeClr val="tx1"/>
            </a:solidFill>
          </a:ln>
        </p:spPr>
        <p:txBody>
          <a:bodyPr wrap="none">
            <a:spAutoFit/>
          </a:bodyPr>
          <a:lstStyle/>
          <a:p>
            <a:r>
              <a:rPr lang="en-US" sz="3600" b="1" dirty="0"/>
              <a:t>Contract Formation</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0212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arn(inVertical)">
                                      <p:cBhvr>
                                        <p:cTn id="1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254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2308324"/>
          </a:xfrm>
          <a:prstGeom prst="rect">
            <a:avLst/>
          </a:prstGeom>
          <a:noFill/>
        </p:spPr>
        <p:txBody>
          <a:bodyPr wrap="square" rtlCol="0">
            <a:spAutoFit/>
          </a:bodyPr>
          <a:lstStyle/>
          <a:p>
            <a:r>
              <a:rPr lang="en-US" sz="2400" dirty="0"/>
              <a:t>Mutual assent means that two parties over the age of “majority” (18 years) and of sound mind have voluntarily agreed to enter into an agreement under which each will do or provide certain things. Where fraud or duress is used to convince a party (i.e., gunpoint) to enter into an agreement, the requirement of voluntary assent is absent and the contract can be voided. </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2924711" cy="646331"/>
          </a:xfrm>
          <a:prstGeom prst="rect">
            <a:avLst/>
          </a:prstGeom>
          <a:noFill/>
          <a:ln>
            <a:solidFill>
              <a:schemeClr val="tx1"/>
            </a:solidFill>
          </a:ln>
        </p:spPr>
        <p:txBody>
          <a:bodyPr wrap="none">
            <a:spAutoFit/>
          </a:bodyPr>
          <a:lstStyle/>
          <a:p>
            <a:r>
              <a:rPr lang="en-US" sz="3600" b="1" dirty="0"/>
              <a:t>Mutual assent</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67240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arn(inVertical)">
                                      <p:cBhvr>
                                        <p:cTn id="1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254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2308324"/>
          </a:xfrm>
          <a:prstGeom prst="rect">
            <a:avLst/>
          </a:prstGeom>
          <a:noFill/>
        </p:spPr>
        <p:txBody>
          <a:bodyPr wrap="square" rtlCol="0">
            <a:spAutoFit/>
          </a:bodyPr>
          <a:lstStyle/>
          <a:p>
            <a:r>
              <a:rPr lang="en-US" sz="2400" dirty="0"/>
              <a:t>Interestingly, most contracts involving minors can be voided, but minors are generally not permitted to “disaffirm” contracts involving “necessities” like food, clothing and shelter. Mutual assent can also be undermined by mutual mistake about a material fact or assumption, as discussed below under </a:t>
            </a:r>
            <a:r>
              <a:rPr lang="en-US" sz="2400" dirty="0" err="1"/>
              <a:t>Parol</a:t>
            </a:r>
            <a:r>
              <a:rPr lang="en-US" sz="2400" dirty="0"/>
              <a:t> Evidence Rule.</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2924711" cy="646331"/>
          </a:xfrm>
          <a:prstGeom prst="rect">
            <a:avLst/>
          </a:prstGeom>
          <a:noFill/>
          <a:ln>
            <a:solidFill>
              <a:schemeClr val="tx1"/>
            </a:solidFill>
          </a:ln>
        </p:spPr>
        <p:txBody>
          <a:bodyPr wrap="none">
            <a:spAutoFit/>
          </a:bodyPr>
          <a:lstStyle/>
          <a:p>
            <a:r>
              <a:rPr lang="en-US" sz="3600" b="1" dirty="0"/>
              <a:t>Mutual assent</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29085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254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1938992"/>
          </a:xfrm>
          <a:prstGeom prst="rect">
            <a:avLst/>
          </a:prstGeom>
          <a:noFill/>
        </p:spPr>
        <p:txBody>
          <a:bodyPr wrap="square" rtlCol="0">
            <a:spAutoFit/>
          </a:bodyPr>
          <a:lstStyle/>
          <a:p>
            <a:r>
              <a:rPr lang="en-US" sz="2400" dirty="0"/>
              <a:t>Another concept falling under “assent” is “authority” – the question of whether the individual signing for a party is actually authorized to enter into it on behalf of that party. Or, alternatively, has the other party held that person out as having such authority?</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2026517" cy="646331"/>
          </a:xfrm>
          <a:prstGeom prst="rect">
            <a:avLst/>
          </a:prstGeom>
          <a:noFill/>
          <a:ln>
            <a:solidFill>
              <a:schemeClr val="tx1"/>
            </a:solidFill>
          </a:ln>
        </p:spPr>
        <p:txBody>
          <a:bodyPr wrap="none">
            <a:spAutoFit/>
          </a:bodyPr>
          <a:lstStyle/>
          <a:p>
            <a:r>
              <a:rPr lang="en-US" sz="3600" b="1" dirty="0"/>
              <a:t>Authority</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67111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arn(inVertical)">
                                      <p:cBhvr>
                                        <p:cTn id="1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254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1938992"/>
          </a:xfrm>
          <a:prstGeom prst="rect">
            <a:avLst/>
          </a:prstGeom>
          <a:noFill/>
        </p:spPr>
        <p:txBody>
          <a:bodyPr wrap="square" rtlCol="0">
            <a:spAutoFit/>
          </a:bodyPr>
          <a:lstStyle/>
          <a:p>
            <a:r>
              <a:rPr lang="en-US" sz="2400" dirty="0"/>
              <a:t>This should not be a concern where you are dealing directly with the president, chief financial officer, general counsel or sole proprietor of a company. But an unusually generous deal signed by a sales person or business development vice president, for example, might later be disputed as “unauthorized.” </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2026517" cy="646331"/>
          </a:xfrm>
          <a:prstGeom prst="rect">
            <a:avLst/>
          </a:prstGeom>
          <a:noFill/>
          <a:ln>
            <a:solidFill>
              <a:schemeClr val="tx1"/>
            </a:solidFill>
          </a:ln>
        </p:spPr>
        <p:txBody>
          <a:bodyPr wrap="none">
            <a:spAutoFit/>
          </a:bodyPr>
          <a:lstStyle/>
          <a:p>
            <a:r>
              <a:rPr lang="en-US" sz="3600" b="1" dirty="0"/>
              <a:t>Authority</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09714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254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2308324"/>
          </a:xfrm>
          <a:prstGeom prst="rect">
            <a:avLst/>
          </a:prstGeom>
          <a:noFill/>
        </p:spPr>
        <p:txBody>
          <a:bodyPr wrap="square" rtlCol="0">
            <a:spAutoFit/>
          </a:bodyPr>
          <a:lstStyle/>
          <a:p>
            <a:r>
              <a:rPr lang="en-US" sz="2400" dirty="0"/>
              <a:t>For any contract involving substantial risks, commitments or monetary value, consider demanding proof of actual authority. In the case of corporations or partnerships, this may involve requiring the other side to produce board resolutions, partnership operating agreements, or delegations of authority outlining the signing authorities of persons in certain positions.</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2026517" cy="646331"/>
          </a:xfrm>
          <a:prstGeom prst="rect">
            <a:avLst/>
          </a:prstGeom>
          <a:noFill/>
          <a:ln>
            <a:solidFill>
              <a:schemeClr val="tx1"/>
            </a:solidFill>
          </a:ln>
        </p:spPr>
        <p:txBody>
          <a:bodyPr wrap="none">
            <a:spAutoFit/>
          </a:bodyPr>
          <a:lstStyle/>
          <a:p>
            <a:r>
              <a:rPr lang="en-US" sz="3600" b="1" dirty="0"/>
              <a:t>Authority</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453380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254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1938992"/>
          </a:xfrm>
          <a:prstGeom prst="rect">
            <a:avLst/>
          </a:prstGeom>
          <a:noFill/>
        </p:spPr>
        <p:txBody>
          <a:bodyPr wrap="square" rtlCol="0">
            <a:spAutoFit/>
          </a:bodyPr>
          <a:lstStyle/>
          <a:p>
            <a:r>
              <a:rPr lang="en-US" sz="2400" dirty="0"/>
              <a:t>Each party has to agree to do or give something of value in exchange for the performance of the other party. If one party is not obligated to do or give anything of value, or their performance is otherwise voluntary or “illusory,” there is no enforceable contract under law and either party may back out.</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2852063" cy="646331"/>
          </a:xfrm>
          <a:prstGeom prst="rect">
            <a:avLst/>
          </a:prstGeom>
          <a:noFill/>
          <a:ln>
            <a:solidFill>
              <a:schemeClr val="tx1"/>
            </a:solidFill>
          </a:ln>
        </p:spPr>
        <p:txBody>
          <a:bodyPr wrap="none">
            <a:spAutoFit/>
          </a:bodyPr>
          <a:lstStyle/>
          <a:p>
            <a:r>
              <a:rPr lang="en-US" sz="3600" b="1" dirty="0"/>
              <a:t>Consideration</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4614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arn(inVertical)">
                                      <p:cBhvr>
                                        <p:cTn id="1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254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2308324"/>
          </a:xfrm>
          <a:prstGeom prst="rect">
            <a:avLst/>
          </a:prstGeom>
          <a:noFill/>
        </p:spPr>
        <p:txBody>
          <a:bodyPr wrap="square" rtlCol="0">
            <a:spAutoFit/>
          </a:bodyPr>
          <a:lstStyle/>
          <a:p>
            <a:r>
              <a:rPr lang="en-US" sz="2400" dirty="0"/>
              <a:t>Courts in most Countries will not set aside a contract unless the “inadequacy” of one party’s consideration “is so gross as to be conclusive evidence of fraud and as to shock the conscience of the court.” Cases where consideration is found to be wanting also usually involve other grounds for invalidation, such as fraud or duress.</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2852063" cy="646331"/>
          </a:xfrm>
          <a:prstGeom prst="rect">
            <a:avLst/>
          </a:prstGeom>
          <a:noFill/>
          <a:ln>
            <a:solidFill>
              <a:schemeClr val="tx1"/>
            </a:solidFill>
          </a:ln>
        </p:spPr>
        <p:txBody>
          <a:bodyPr wrap="none">
            <a:spAutoFit/>
          </a:bodyPr>
          <a:lstStyle/>
          <a:p>
            <a:r>
              <a:rPr lang="en-US" sz="3600" b="1" dirty="0"/>
              <a:t>Consideration</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144554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3785652"/>
          </a:xfrm>
          <a:prstGeom prst="rect">
            <a:avLst/>
          </a:prstGeom>
          <a:noFill/>
        </p:spPr>
        <p:txBody>
          <a:bodyPr wrap="square" rtlCol="0">
            <a:spAutoFit/>
          </a:bodyPr>
          <a:lstStyle/>
          <a:p>
            <a:r>
              <a:rPr lang="en-US" sz="2400" dirty="0"/>
              <a:t>It should be obvious from the above that gifts without consideration from the other party cannot be enforced under contract law. Companies that fail to get proper intellectual property assignments at the time of hiring employees or contractors often stumble on this concept when they later try to get departed employees and independent contractors to sign intellectual property assignment forms without offering any consideration. Any such forms signed without some form of compensation are subject to being later disaffirmed by the former employee or contractor as unenforceable gifts.</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341579" y="20535"/>
            <a:ext cx="2260683" cy="375552"/>
          </a:xfrm>
          <a:prstGeom prst="rect">
            <a:avLst/>
          </a:prstGeom>
        </p:spPr>
        <p:txBody>
          <a:bodyPr wrap="none">
            <a:spAutoFit/>
          </a:bodyPr>
          <a:lstStyle/>
          <a:p>
            <a:pPr algn="ctr">
              <a:lnSpc>
                <a:spcPct val="107000"/>
              </a:lnSpc>
              <a:spcAft>
                <a:spcPts val="800"/>
              </a:spcAft>
            </a:pPr>
            <a:r>
              <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75134" y="945834"/>
            <a:ext cx="2852063" cy="646331"/>
          </a:xfrm>
          <a:prstGeom prst="rect">
            <a:avLst/>
          </a:prstGeom>
          <a:noFill/>
          <a:ln>
            <a:solidFill>
              <a:schemeClr val="tx1"/>
            </a:solidFill>
          </a:ln>
        </p:spPr>
        <p:txBody>
          <a:bodyPr wrap="none">
            <a:spAutoFit/>
          </a:bodyPr>
          <a:lstStyle/>
          <a:p>
            <a:r>
              <a:rPr lang="en-US" sz="3600" b="1" dirty="0"/>
              <a:t>Consideration</a:t>
            </a:r>
            <a:endParaRPr lang="en-US" sz="3600" b="1" dirty="0"/>
          </a:p>
        </p:txBody>
      </p:sp>
      <p:grpSp>
        <p:nvGrpSpPr>
          <p:cNvPr id="11" name="Google Shape;8494;p58"/>
          <p:cNvGrpSpPr/>
          <p:nvPr/>
        </p:nvGrpSpPr>
        <p:grpSpPr>
          <a:xfrm>
            <a:off x="640080" y="864471"/>
            <a:ext cx="1458635" cy="857305"/>
            <a:chOff x="6524150" y="1938725"/>
            <a:chExt cx="297725" cy="276625"/>
          </a:xfrm>
        </p:grpSpPr>
        <p:sp>
          <p:nvSpPr>
            <p:cNvPr id="12" name="Google Shape;8495;p58"/>
            <p:cNvSpPr/>
            <p:nvPr/>
          </p:nvSpPr>
          <p:spPr>
            <a:xfrm>
              <a:off x="6524150" y="2025375"/>
              <a:ext cx="297725" cy="189975"/>
            </a:xfrm>
            <a:custGeom>
              <a:avLst/>
              <a:gdLst/>
              <a:ahLst/>
              <a:cxnLst/>
              <a:rect l="l" t="t" r="r" b="b"/>
              <a:pathLst>
                <a:path w="11909" h="7599" extrusionOk="0">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96;p58"/>
            <p:cNvSpPr/>
            <p:nvPr/>
          </p:nvSpPr>
          <p:spPr>
            <a:xfrm>
              <a:off x="6664325" y="1938725"/>
              <a:ext cx="17375" cy="43350"/>
            </a:xfrm>
            <a:custGeom>
              <a:avLst/>
              <a:gdLst/>
              <a:ahLst/>
              <a:cxnLst/>
              <a:rect l="l" t="t" r="r" b="b"/>
              <a:pathLst>
                <a:path w="695" h="1734" extrusionOk="0">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97;p58"/>
            <p:cNvSpPr/>
            <p:nvPr/>
          </p:nvSpPr>
          <p:spPr>
            <a:xfrm>
              <a:off x="6594250" y="1972800"/>
              <a:ext cx="35450" cy="35275"/>
            </a:xfrm>
            <a:custGeom>
              <a:avLst/>
              <a:gdLst/>
              <a:ahLst/>
              <a:cxnLst/>
              <a:rect l="l" t="t" r="r" b="b"/>
              <a:pathLst>
                <a:path w="1418" h="1411" extrusionOk="0">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98;p58"/>
            <p:cNvSpPr/>
            <p:nvPr/>
          </p:nvSpPr>
          <p:spPr>
            <a:xfrm>
              <a:off x="6715525" y="1972800"/>
              <a:ext cx="35475" cy="35275"/>
            </a:xfrm>
            <a:custGeom>
              <a:avLst/>
              <a:gdLst/>
              <a:ahLst/>
              <a:cxnLst/>
              <a:rect l="l" t="t" r="r" b="b"/>
              <a:pathLst>
                <a:path w="1419" h="1411" extrusionOk="0">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57262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475404"/>
          </a:xfrm>
          <a:prstGeom prst="rect">
            <a:avLst/>
          </a:prstGeom>
          <a:noFill/>
        </p:spPr>
        <p:txBody>
          <a:bodyPr wrap="square">
            <a:spAutoFit/>
          </a:bodyPr>
          <a:lstStyle/>
          <a:p>
            <a:pPr algn="ctr">
              <a:lnSpc>
                <a:spcPct val="107000"/>
              </a:lnSpc>
              <a:spcAft>
                <a:spcPts val="800"/>
              </a:spcAft>
            </a:pPr>
            <a:r>
              <a:rPr lang="en-US" sz="2800" i="1" dirty="0"/>
              <a:t>Roles and responsibilities </a:t>
            </a:r>
            <a:r>
              <a:rPr lang="en-US" sz="2800" i="1" dirty="0" smtClean="0"/>
              <a:t>of project manager/ administrator and team leader</a:t>
            </a:r>
            <a:endParaRPr lang="en-US" sz="3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1" name="TextBox 40"/>
          <p:cNvSpPr txBox="1"/>
          <p:nvPr/>
        </p:nvSpPr>
        <p:spPr>
          <a:xfrm>
            <a:off x="6542333" y="1099578"/>
            <a:ext cx="5106014" cy="658835"/>
          </a:xfrm>
          <a:prstGeom prst="rect">
            <a:avLst/>
          </a:prstGeom>
          <a:noFill/>
        </p:spPr>
        <p:txBody>
          <a:bodyPr wrap="none" rtlCol="0">
            <a:spAutoFit/>
          </a:bodyPr>
          <a:lstStyle/>
          <a:p>
            <a:pPr algn="ctr">
              <a:lnSpc>
                <a:spcPct val="107000"/>
              </a:lnSpc>
              <a:spcAft>
                <a:spcPts val="800"/>
              </a:spcAft>
            </a:pPr>
            <a:r>
              <a:rPr lang="en-US" sz="3600" b="1" i="1" dirty="0"/>
              <a:t>Roles and responsibilities </a:t>
            </a:r>
            <a:endParaRPr lang="en-US" sz="44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93808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1200329"/>
          </a:xfrm>
          <a:prstGeom prst="rect">
            <a:avLst/>
          </a:prstGeom>
          <a:noFill/>
        </p:spPr>
        <p:txBody>
          <a:bodyPr wrap="square" rtlCol="0">
            <a:spAutoFit/>
          </a:bodyPr>
          <a:lstStyle/>
          <a:p>
            <a:r>
              <a:rPr lang="en-US" sz="2400" dirty="0"/>
              <a:t>Though many times the contracts are simple and straight, they are more complex. It happens to be in larger projects as many procurements and suppliers are involved.</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4985476" y="82733"/>
            <a:ext cx="2601803" cy="369332"/>
          </a:xfrm>
          <a:prstGeom prst="rect">
            <a:avLst/>
          </a:prstGeom>
        </p:spPr>
        <p:txBody>
          <a:bodyPr wrap="none">
            <a:spAutoFit/>
          </a:bodyPr>
          <a:lstStyle/>
          <a:p>
            <a:r>
              <a:rPr lang="en-US" b="1" dirty="0"/>
              <a:t>Roles and responsibilities</a:t>
            </a:r>
            <a:endParaRPr lang="en-US" b="1" dirty="0"/>
          </a:p>
        </p:txBody>
      </p:sp>
      <p:grpSp>
        <p:nvGrpSpPr>
          <p:cNvPr id="16" name="Google Shape;8264;p57"/>
          <p:cNvGrpSpPr/>
          <p:nvPr/>
        </p:nvGrpSpPr>
        <p:grpSpPr>
          <a:xfrm>
            <a:off x="276714" y="728526"/>
            <a:ext cx="1023296" cy="909014"/>
            <a:chOff x="6679825" y="2693700"/>
            <a:chExt cx="257875" cy="258575"/>
          </a:xfrm>
        </p:grpSpPr>
        <p:sp>
          <p:nvSpPr>
            <p:cNvPr id="17" name="Google Shape;8265;p57"/>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266;p57"/>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243813" y="3278401"/>
            <a:ext cx="8300719" cy="2308324"/>
          </a:xfrm>
          <a:prstGeom prst="rect">
            <a:avLst/>
          </a:prstGeom>
        </p:spPr>
        <p:txBody>
          <a:bodyPr wrap="square">
            <a:spAutoFit/>
          </a:bodyPr>
          <a:lstStyle/>
          <a:p>
            <a:r>
              <a:rPr lang="en-US" sz="2400" dirty="0"/>
              <a:t>No organization has all the skills required to do anything but the most simple of projects. Additional skills required for the completion of projects must be bought in from external sources. In this chapter, we consider the roles required throughout the project supply chain, and what contract types are available to provide the additional roles in different ways.</a:t>
            </a:r>
            <a:endParaRPr lang="en-US" sz="2400" dirty="0"/>
          </a:p>
        </p:txBody>
      </p:sp>
    </p:spTree>
    <p:extLst>
      <p:ext uri="{BB962C8B-B14F-4D97-AF65-F5344CB8AC3E}">
        <p14:creationId xmlns:p14="http://schemas.microsoft.com/office/powerpoint/2010/main" val="4063941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1200329"/>
          </a:xfrm>
          <a:prstGeom prst="rect">
            <a:avLst/>
          </a:prstGeom>
          <a:noFill/>
        </p:spPr>
        <p:txBody>
          <a:bodyPr wrap="square" rtlCol="0">
            <a:spAutoFit/>
          </a:bodyPr>
          <a:lstStyle/>
          <a:p>
            <a:r>
              <a:rPr lang="en-US" sz="2400" dirty="0"/>
              <a:t>Project Manager is the person who leads the team that is responsible for achieving the project objectives. The performing organization assigns a Project Manager</a:t>
            </a:r>
            <a:r>
              <a:rPr lang="en-US" sz="2400" dirty="0" smtClean="0"/>
              <a:t>.</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4985476" y="82733"/>
            <a:ext cx="2601803" cy="369332"/>
          </a:xfrm>
          <a:prstGeom prst="rect">
            <a:avLst/>
          </a:prstGeom>
        </p:spPr>
        <p:txBody>
          <a:bodyPr wrap="none">
            <a:spAutoFit/>
          </a:bodyPr>
          <a:lstStyle/>
          <a:p>
            <a:r>
              <a:rPr lang="en-US" b="1" dirty="0"/>
              <a:t>Roles and responsibilities</a:t>
            </a:r>
            <a:endParaRPr lang="en-US" b="1" dirty="0"/>
          </a:p>
        </p:txBody>
      </p:sp>
      <p:grpSp>
        <p:nvGrpSpPr>
          <p:cNvPr id="16" name="Google Shape;8264;p57"/>
          <p:cNvGrpSpPr/>
          <p:nvPr/>
        </p:nvGrpSpPr>
        <p:grpSpPr>
          <a:xfrm>
            <a:off x="276714" y="728526"/>
            <a:ext cx="1023296" cy="909014"/>
            <a:chOff x="6679825" y="2693700"/>
            <a:chExt cx="257875" cy="258575"/>
          </a:xfrm>
        </p:grpSpPr>
        <p:sp>
          <p:nvSpPr>
            <p:cNvPr id="17" name="Google Shape;8265;p57"/>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266;p57"/>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243813" y="3278401"/>
            <a:ext cx="8300719" cy="1938992"/>
          </a:xfrm>
          <a:prstGeom prst="rect">
            <a:avLst/>
          </a:prstGeom>
        </p:spPr>
        <p:txBody>
          <a:bodyPr wrap="square">
            <a:spAutoFit/>
          </a:bodyPr>
          <a:lstStyle/>
          <a:p>
            <a:r>
              <a:rPr lang="en-US" sz="2400" dirty="0"/>
              <a:t>Based on the authority level, the project manager performs numerous roles. Many organizations based on the project size and complexity, assign 'a contract project manager.' A contract project manager's role is significantly different from the Project Manager</a:t>
            </a:r>
            <a:endParaRPr lang="en-US" sz="2400" dirty="0"/>
          </a:p>
        </p:txBody>
      </p:sp>
      <p:sp>
        <p:nvSpPr>
          <p:cNvPr id="12" name="Rectangle 11"/>
          <p:cNvSpPr/>
          <p:nvPr/>
        </p:nvSpPr>
        <p:spPr>
          <a:xfrm>
            <a:off x="2875134" y="945834"/>
            <a:ext cx="3364062" cy="646331"/>
          </a:xfrm>
          <a:prstGeom prst="rect">
            <a:avLst/>
          </a:prstGeom>
          <a:noFill/>
          <a:ln>
            <a:solidFill>
              <a:schemeClr val="tx1"/>
            </a:solidFill>
          </a:ln>
        </p:spPr>
        <p:txBody>
          <a:bodyPr wrap="none">
            <a:spAutoFit/>
          </a:bodyPr>
          <a:lstStyle/>
          <a:p>
            <a:r>
              <a:rPr lang="en-US" sz="3600" b="1" dirty="0" smtClean="0"/>
              <a:t>Project Manager</a:t>
            </a:r>
            <a:endParaRPr lang="en-US" sz="3600" b="1" dirty="0"/>
          </a:p>
        </p:txBody>
      </p:sp>
    </p:spTree>
    <p:extLst>
      <p:ext uri="{BB962C8B-B14F-4D97-AF65-F5344CB8AC3E}">
        <p14:creationId xmlns:p14="http://schemas.microsoft.com/office/powerpoint/2010/main" val="251754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 grpId="0"/>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81944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76714" y="1896165"/>
            <a:ext cx="8331200" cy="3416320"/>
          </a:xfrm>
          <a:prstGeom prst="rect">
            <a:avLst/>
          </a:prstGeom>
          <a:noFill/>
        </p:spPr>
        <p:txBody>
          <a:bodyPr wrap="square" rtlCol="0">
            <a:spAutoFit/>
          </a:bodyPr>
          <a:lstStyle/>
          <a:p>
            <a:r>
              <a:rPr lang="en-US" sz="2400" dirty="0"/>
              <a:t>The Contract Project Manager (also referred to as Contract Manager) plays a very critical role for an organization. He/she manages contracts throughout the projects and their life cycle. On many occasions, they also play the role of a Liaoning person between the companies, employees, vendors, customers. He/she creates the contract’s repository and is solely responsible for maintaining all the contractual records. The company uses these records for their projects, which finally become part of Record Management.</a:t>
            </a:r>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4985476" y="82733"/>
            <a:ext cx="2601803" cy="369332"/>
          </a:xfrm>
          <a:prstGeom prst="rect">
            <a:avLst/>
          </a:prstGeom>
        </p:spPr>
        <p:txBody>
          <a:bodyPr wrap="none">
            <a:spAutoFit/>
          </a:bodyPr>
          <a:lstStyle/>
          <a:p>
            <a:r>
              <a:rPr lang="en-US" b="1" dirty="0"/>
              <a:t>Roles and responsibilities</a:t>
            </a:r>
            <a:endParaRPr lang="en-US" b="1" dirty="0"/>
          </a:p>
        </p:txBody>
      </p:sp>
      <p:grpSp>
        <p:nvGrpSpPr>
          <p:cNvPr id="16" name="Google Shape;8264;p57"/>
          <p:cNvGrpSpPr/>
          <p:nvPr/>
        </p:nvGrpSpPr>
        <p:grpSpPr>
          <a:xfrm>
            <a:off x="276714" y="728526"/>
            <a:ext cx="1023296" cy="909014"/>
            <a:chOff x="6679825" y="2693700"/>
            <a:chExt cx="257875" cy="258575"/>
          </a:xfrm>
        </p:grpSpPr>
        <p:sp>
          <p:nvSpPr>
            <p:cNvPr id="17" name="Google Shape;8265;p57"/>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266;p57"/>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Rectangle 11"/>
          <p:cNvSpPr/>
          <p:nvPr/>
        </p:nvSpPr>
        <p:spPr>
          <a:xfrm>
            <a:off x="2875134" y="945834"/>
            <a:ext cx="3639010" cy="646331"/>
          </a:xfrm>
          <a:prstGeom prst="rect">
            <a:avLst/>
          </a:prstGeom>
          <a:noFill/>
          <a:ln>
            <a:solidFill>
              <a:schemeClr val="tx1"/>
            </a:solidFill>
          </a:ln>
        </p:spPr>
        <p:txBody>
          <a:bodyPr wrap="none">
            <a:spAutoFit/>
          </a:bodyPr>
          <a:lstStyle/>
          <a:p>
            <a:r>
              <a:rPr lang="en-US" sz="3600" b="1" dirty="0" smtClean="0"/>
              <a:t>Contract Manager</a:t>
            </a:r>
            <a:endParaRPr lang="en-US" sz="3600" b="1" dirty="0"/>
          </a:p>
        </p:txBody>
      </p:sp>
    </p:spTree>
    <p:extLst>
      <p:ext uri="{BB962C8B-B14F-4D97-AF65-F5344CB8AC3E}">
        <p14:creationId xmlns:p14="http://schemas.microsoft.com/office/powerpoint/2010/main" val="2579250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180430" y="181944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800" dirty="0">
                <a:solidFill>
                  <a:schemeClr val="tx1"/>
                </a:solidFill>
              </a:rPr>
              <a:t>A Liaoning person and a contract facilitator.</a:t>
            </a:r>
          </a:p>
          <a:p>
            <a:pPr marL="342900" indent="-342900">
              <a:buFont typeface="Arial" panose="020B0604020202020204" pitchFamily="34" charset="0"/>
              <a:buChar char="•"/>
            </a:pPr>
            <a:r>
              <a:rPr lang="en-US" sz="2800" dirty="0">
                <a:solidFill>
                  <a:schemeClr val="tx1"/>
                </a:solidFill>
              </a:rPr>
              <a:t>Manage and close the contracts throughout the project duration.</a:t>
            </a:r>
          </a:p>
          <a:p>
            <a:pPr marL="342900" indent="-342900">
              <a:buFont typeface="Arial" panose="020B0604020202020204" pitchFamily="34" charset="0"/>
              <a:buChar char="•"/>
            </a:pPr>
            <a:r>
              <a:rPr lang="en-US" sz="2800" dirty="0">
                <a:solidFill>
                  <a:schemeClr val="tx1"/>
                </a:solidFill>
              </a:rPr>
              <a:t>Create a contract repository and update periodically.</a:t>
            </a:r>
          </a:p>
          <a:p>
            <a:pPr marL="342900" indent="-342900">
              <a:buFont typeface="Arial" panose="020B0604020202020204" pitchFamily="34" charset="0"/>
              <a:buChar char="•"/>
            </a:pPr>
            <a:r>
              <a:rPr lang="en-US" sz="2800" dirty="0">
                <a:solidFill>
                  <a:schemeClr val="tx1"/>
                </a:solidFill>
              </a:rPr>
              <a:t>Draft, develop, negotiate and execute the contract.</a:t>
            </a:r>
          </a:p>
          <a:p>
            <a:pPr marL="342900" indent="-342900">
              <a:buFont typeface="Arial" panose="020B0604020202020204" pitchFamily="34" charset="0"/>
              <a:buChar char="•"/>
            </a:pPr>
            <a:r>
              <a:rPr lang="en-US" sz="2800" dirty="0">
                <a:solidFill>
                  <a:schemeClr val="tx1"/>
                </a:solidFill>
              </a:rPr>
              <a:t>Create policies and procedures to the contract and ensure the effectiveness.</a:t>
            </a:r>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4985476" y="82733"/>
            <a:ext cx="2601803" cy="369332"/>
          </a:xfrm>
          <a:prstGeom prst="rect">
            <a:avLst/>
          </a:prstGeom>
        </p:spPr>
        <p:txBody>
          <a:bodyPr wrap="none">
            <a:spAutoFit/>
          </a:bodyPr>
          <a:lstStyle/>
          <a:p>
            <a:r>
              <a:rPr lang="en-US" b="1" dirty="0"/>
              <a:t>Roles and responsibilities</a:t>
            </a:r>
            <a:endParaRPr lang="en-US" b="1" dirty="0"/>
          </a:p>
        </p:txBody>
      </p:sp>
      <p:grpSp>
        <p:nvGrpSpPr>
          <p:cNvPr id="16" name="Google Shape;8264;p57"/>
          <p:cNvGrpSpPr/>
          <p:nvPr/>
        </p:nvGrpSpPr>
        <p:grpSpPr>
          <a:xfrm>
            <a:off x="276714" y="728526"/>
            <a:ext cx="1023296" cy="909014"/>
            <a:chOff x="6679825" y="2693700"/>
            <a:chExt cx="257875" cy="258575"/>
          </a:xfrm>
        </p:grpSpPr>
        <p:sp>
          <p:nvSpPr>
            <p:cNvPr id="17" name="Google Shape;8265;p57"/>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266;p57"/>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Rectangle 11"/>
          <p:cNvSpPr/>
          <p:nvPr/>
        </p:nvSpPr>
        <p:spPr>
          <a:xfrm>
            <a:off x="2875134" y="945834"/>
            <a:ext cx="3639010" cy="646331"/>
          </a:xfrm>
          <a:prstGeom prst="rect">
            <a:avLst/>
          </a:prstGeom>
          <a:noFill/>
          <a:ln>
            <a:solidFill>
              <a:schemeClr val="tx1"/>
            </a:solidFill>
          </a:ln>
        </p:spPr>
        <p:txBody>
          <a:bodyPr wrap="none">
            <a:spAutoFit/>
          </a:bodyPr>
          <a:lstStyle/>
          <a:p>
            <a:r>
              <a:rPr lang="en-US" sz="3600" b="1" dirty="0" smtClean="0"/>
              <a:t>Contract Manager</a:t>
            </a:r>
            <a:endParaRPr lang="en-US" sz="3600" b="1" dirty="0"/>
          </a:p>
        </p:txBody>
      </p:sp>
    </p:spTree>
    <p:extLst>
      <p:ext uri="{BB962C8B-B14F-4D97-AF65-F5344CB8AC3E}">
        <p14:creationId xmlns:p14="http://schemas.microsoft.com/office/powerpoint/2010/main" val="3684998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ppt_x"/>
                                          </p:val>
                                        </p:tav>
                                        <p:tav tm="100000">
                                          <p:val>
                                            <p:strVal val="#ppt_x"/>
                                          </p:val>
                                        </p:tav>
                                      </p:tavLst>
                                    </p:anim>
                                    <p:anim calcmode="lin" valueType="num">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180430" y="181944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4985476" y="82733"/>
            <a:ext cx="2601803" cy="369332"/>
          </a:xfrm>
          <a:prstGeom prst="rect">
            <a:avLst/>
          </a:prstGeom>
        </p:spPr>
        <p:txBody>
          <a:bodyPr wrap="none">
            <a:spAutoFit/>
          </a:bodyPr>
          <a:lstStyle/>
          <a:p>
            <a:r>
              <a:rPr lang="en-US" b="1" dirty="0"/>
              <a:t>Roles and responsibilities</a:t>
            </a:r>
            <a:endParaRPr lang="en-US" b="1" dirty="0"/>
          </a:p>
        </p:txBody>
      </p:sp>
      <p:grpSp>
        <p:nvGrpSpPr>
          <p:cNvPr id="16" name="Google Shape;8264;p57"/>
          <p:cNvGrpSpPr/>
          <p:nvPr/>
        </p:nvGrpSpPr>
        <p:grpSpPr>
          <a:xfrm>
            <a:off x="276714" y="728526"/>
            <a:ext cx="1023296" cy="909014"/>
            <a:chOff x="6679825" y="2693700"/>
            <a:chExt cx="257875" cy="258575"/>
          </a:xfrm>
        </p:grpSpPr>
        <p:sp>
          <p:nvSpPr>
            <p:cNvPr id="17" name="Google Shape;8265;p57"/>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266;p57"/>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Rectangle 11"/>
          <p:cNvSpPr/>
          <p:nvPr/>
        </p:nvSpPr>
        <p:spPr>
          <a:xfrm>
            <a:off x="2875134" y="945834"/>
            <a:ext cx="4689041" cy="646331"/>
          </a:xfrm>
          <a:prstGeom prst="rect">
            <a:avLst/>
          </a:prstGeom>
          <a:noFill/>
          <a:ln>
            <a:solidFill>
              <a:schemeClr val="tx1"/>
            </a:solidFill>
          </a:ln>
        </p:spPr>
        <p:txBody>
          <a:bodyPr wrap="none">
            <a:spAutoFit/>
          </a:bodyPr>
          <a:lstStyle/>
          <a:p>
            <a:r>
              <a:rPr lang="en-US" sz="3600" b="1" dirty="0" smtClean="0"/>
              <a:t>Contract Administrator</a:t>
            </a:r>
            <a:endParaRPr lang="en-US" sz="3600" b="1" dirty="0"/>
          </a:p>
        </p:txBody>
      </p:sp>
      <p:sp>
        <p:nvSpPr>
          <p:cNvPr id="3" name="Rectangle 2"/>
          <p:cNvSpPr/>
          <p:nvPr/>
        </p:nvSpPr>
        <p:spPr>
          <a:xfrm>
            <a:off x="276714" y="1864822"/>
            <a:ext cx="8481206" cy="954107"/>
          </a:xfrm>
          <a:prstGeom prst="rect">
            <a:avLst/>
          </a:prstGeom>
        </p:spPr>
        <p:txBody>
          <a:bodyPr wrap="square">
            <a:spAutoFit/>
          </a:bodyPr>
          <a:lstStyle/>
          <a:p>
            <a:r>
              <a:rPr lang="en-US" sz="2800" b="1" dirty="0"/>
              <a:t>The Contracts Administrator must ensure the following interface duties are carried out without fail.</a:t>
            </a:r>
            <a:endParaRPr lang="en-US" sz="2800" b="1" dirty="0"/>
          </a:p>
        </p:txBody>
      </p:sp>
      <p:sp>
        <p:nvSpPr>
          <p:cNvPr id="4" name="Rectangle 3"/>
          <p:cNvSpPr/>
          <p:nvPr/>
        </p:nvSpPr>
        <p:spPr>
          <a:xfrm>
            <a:off x="375450" y="2937595"/>
            <a:ext cx="7843990" cy="2308324"/>
          </a:xfrm>
          <a:prstGeom prst="rect">
            <a:avLst/>
          </a:prstGeom>
        </p:spPr>
        <p:txBody>
          <a:bodyPr wrap="square">
            <a:spAutoFit/>
          </a:bodyPr>
          <a:lstStyle/>
          <a:p>
            <a:pPr marL="342900" indent="-342900">
              <a:buFont typeface="Arial" panose="020B0604020202020204" pitchFamily="34" charset="0"/>
              <a:buChar char="•"/>
            </a:pPr>
            <a:r>
              <a:rPr lang="en-US" sz="2400" dirty="0"/>
              <a:t>With Document Control for submittals, transmittals and correspondences</a:t>
            </a:r>
          </a:p>
          <a:p>
            <a:pPr marL="342900" indent="-342900">
              <a:buFont typeface="Arial" panose="020B0604020202020204" pitchFamily="34" charset="0"/>
              <a:buChar char="•"/>
            </a:pPr>
            <a:r>
              <a:rPr lang="en-US" sz="2400" dirty="0"/>
              <a:t>With Project Control for Schedule Approval, Check Estimates, Budget rends and Forecasts</a:t>
            </a:r>
          </a:p>
          <a:p>
            <a:pPr marL="342900" indent="-342900">
              <a:buFont typeface="Arial" panose="020B0604020202020204" pitchFamily="34" charset="0"/>
              <a:buChar char="•"/>
            </a:pPr>
            <a:r>
              <a:rPr lang="en-US" sz="2400" dirty="0"/>
              <a:t>With Project Accounting for Invoices and Back charges.</a:t>
            </a:r>
          </a:p>
          <a:p>
            <a:pPr marL="342900" indent="-342900">
              <a:buFont typeface="Arial" panose="020B0604020202020204" pitchFamily="34" charset="0"/>
              <a:buChar char="•"/>
            </a:pPr>
            <a:r>
              <a:rPr lang="en-US" sz="2400" dirty="0"/>
              <a:t>With Quality Assurance on Quality Plans and Audits.</a:t>
            </a:r>
          </a:p>
        </p:txBody>
      </p:sp>
    </p:spTree>
    <p:extLst>
      <p:ext uri="{BB962C8B-B14F-4D97-AF65-F5344CB8AC3E}">
        <p14:creationId xmlns:p14="http://schemas.microsoft.com/office/powerpoint/2010/main" val="277756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180430" y="181944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4985476" y="82733"/>
            <a:ext cx="2601803" cy="369332"/>
          </a:xfrm>
          <a:prstGeom prst="rect">
            <a:avLst/>
          </a:prstGeom>
        </p:spPr>
        <p:txBody>
          <a:bodyPr wrap="none">
            <a:spAutoFit/>
          </a:bodyPr>
          <a:lstStyle/>
          <a:p>
            <a:r>
              <a:rPr lang="en-US" b="1" dirty="0"/>
              <a:t>Roles and responsibilities</a:t>
            </a:r>
            <a:endParaRPr lang="en-US" b="1" dirty="0"/>
          </a:p>
        </p:txBody>
      </p:sp>
      <p:grpSp>
        <p:nvGrpSpPr>
          <p:cNvPr id="16" name="Google Shape;8264;p57"/>
          <p:cNvGrpSpPr/>
          <p:nvPr/>
        </p:nvGrpSpPr>
        <p:grpSpPr>
          <a:xfrm>
            <a:off x="276714" y="728526"/>
            <a:ext cx="1023296" cy="909014"/>
            <a:chOff x="6679825" y="2693700"/>
            <a:chExt cx="257875" cy="258575"/>
          </a:xfrm>
        </p:grpSpPr>
        <p:sp>
          <p:nvSpPr>
            <p:cNvPr id="17" name="Google Shape;8265;p57"/>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266;p57"/>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Rectangle 11"/>
          <p:cNvSpPr/>
          <p:nvPr/>
        </p:nvSpPr>
        <p:spPr>
          <a:xfrm>
            <a:off x="2875134" y="945834"/>
            <a:ext cx="4689041" cy="646331"/>
          </a:xfrm>
          <a:prstGeom prst="rect">
            <a:avLst/>
          </a:prstGeom>
          <a:noFill/>
          <a:ln>
            <a:solidFill>
              <a:schemeClr val="tx1"/>
            </a:solidFill>
          </a:ln>
        </p:spPr>
        <p:txBody>
          <a:bodyPr wrap="none">
            <a:spAutoFit/>
          </a:bodyPr>
          <a:lstStyle/>
          <a:p>
            <a:r>
              <a:rPr lang="en-US" sz="3600" b="1" dirty="0" smtClean="0"/>
              <a:t>Contract Administrator</a:t>
            </a:r>
            <a:endParaRPr lang="en-US" sz="3600" b="1" dirty="0"/>
          </a:p>
        </p:txBody>
      </p:sp>
      <p:sp>
        <p:nvSpPr>
          <p:cNvPr id="3" name="Rectangle 2"/>
          <p:cNvSpPr/>
          <p:nvPr/>
        </p:nvSpPr>
        <p:spPr>
          <a:xfrm>
            <a:off x="276714" y="1864822"/>
            <a:ext cx="8481206" cy="954107"/>
          </a:xfrm>
          <a:prstGeom prst="rect">
            <a:avLst/>
          </a:prstGeom>
        </p:spPr>
        <p:txBody>
          <a:bodyPr wrap="square">
            <a:spAutoFit/>
          </a:bodyPr>
          <a:lstStyle/>
          <a:p>
            <a:r>
              <a:rPr lang="en-US" sz="2800" b="1" dirty="0"/>
              <a:t>The Contracts Administrator must ensure the following interface duties are carried out without fail.</a:t>
            </a:r>
            <a:endParaRPr lang="en-US" sz="2800" b="1" dirty="0"/>
          </a:p>
        </p:txBody>
      </p:sp>
      <p:sp>
        <p:nvSpPr>
          <p:cNvPr id="4" name="Rectangle 3"/>
          <p:cNvSpPr/>
          <p:nvPr/>
        </p:nvSpPr>
        <p:spPr>
          <a:xfrm>
            <a:off x="375450" y="2937595"/>
            <a:ext cx="7843990" cy="2677656"/>
          </a:xfrm>
          <a:prstGeom prst="rect">
            <a:avLst/>
          </a:prstGeom>
        </p:spPr>
        <p:txBody>
          <a:bodyPr wrap="square">
            <a:spAutoFit/>
          </a:bodyPr>
          <a:lstStyle/>
          <a:p>
            <a:pPr marL="342900" indent="-342900">
              <a:buFont typeface="Arial" panose="020B0604020202020204" pitchFamily="34" charset="0"/>
              <a:buChar char="•"/>
            </a:pPr>
            <a:r>
              <a:rPr lang="en-US" sz="2400" dirty="0"/>
              <a:t>With Procurement for status of Owner or Contractor Furnished Materials and Equipment.</a:t>
            </a:r>
          </a:p>
          <a:p>
            <a:pPr marL="342900" indent="-342900">
              <a:buFont typeface="Arial" panose="020B0604020202020204" pitchFamily="34" charset="0"/>
              <a:buChar char="•"/>
            </a:pPr>
            <a:r>
              <a:rPr lang="en-US" sz="2400" dirty="0"/>
              <a:t>With Construction for Daily Reports, Change Notices, Change Directive and Method statement submittals</a:t>
            </a:r>
          </a:p>
          <a:p>
            <a:pPr marL="342900" indent="-342900">
              <a:buFont typeface="Arial" panose="020B0604020202020204" pitchFamily="34" charset="0"/>
              <a:buChar char="•"/>
            </a:pPr>
            <a:r>
              <a:rPr lang="en-US" sz="2400" dirty="0"/>
              <a:t>With reviewing Contract issues that affect the Contract</a:t>
            </a:r>
          </a:p>
          <a:p>
            <a:pPr marL="342900" indent="-342900">
              <a:buFont typeface="Arial" panose="020B0604020202020204" pitchFamily="34" charset="0"/>
              <a:buChar char="•"/>
            </a:pPr>
            <a:r>
              <a:rPr lang="en-US" sz="2400" dirty="0"/>
              <a:t>With Environmental Safety and Health on Safety Program Submittals</a:t>
            </a:r>
          </a:p>
        </p:txBody>
      </p:sp>
    </p:spTree>
    <p:extLst>
      <p:ext uri="{BB962C8B-B14F-4D97-AF65-F5344CB8AC3E}">
        <p14:creationId xmlns:p14="http://schemas.microsoft.com/office/powerpoint/2010/main" val="24163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454950"/>
          </a:xfrm>
          <a:prstGeom prst="rect">
            <a:avLst/>
          </a:prstGeom>
          <a:noFill/>
        </p:spPr>
        <p:txBody>
          <a:bodyPr wrap="square">
            <a:spAutoFit/>
          </a:bodyPr>
          <a:lstStyle/>
          <a:p>
            <a:pPr algn="ctr">
              <a:lnSpc>
                <a:spcPct val="107000"/>
              </a:lnSpc>
              <a:spcAft>
                <a:spcPts val="800"/>
              </a:spcAft>
            </a:pPr>
            <a:r>
              <a:rPr lang="en-US" sz="2800" dirty="0">
                <a:solidFill>
                  <a:schemeClr val="tx2">
                    <a:lumMod val="25000"/>
                  </a:schemeClr>
                </a:solidFill>
                <a:latin typeface="Calibri" panose="020F0502020204030204" pitchFamily="34" charset="0"/>
                <a:ea typeface="Calibri" panose="020F0502020204030204" pitchFamily="34" charset="0"/>
                <a:cs typeface="Arial" panose="020B0604020202020204" pitchFamily="34" charset="0"/>
              </a:rPr>
              <a:t>Relationship between Contract management and procurement department</a:t>
            </a:r>
            <a:endParaRPr lang="en-US" sz="2800" dirty="0">
              <a:solidFill>
                <a:schemeClr val="tx2">
                  <a:lumMod val="25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41" name="TextBox 40"/>
          <p:cNvSpPr txBox="1"/>
          <p:nvPr/>
        </p:nvSpPr>
        <p:spPr>
          <a:xfrm>
            <a:off x="7043079" y="1099578"/>
            <a:ext cx="4104522" cy="646331"/>
          </a:xfrm>
          <a:prstGeom prst="rect">
            <a:avLst/>
          </a:prstGeom>
          <a:noFill/>
        </p:spPr>
        <p:txBody>
          <a:bodyPr wrap="none" rtlCol="0">
            <a:spAutoFit/>
          </a:bodyPr>
          <a:lstStyle/>
          <a:p>
            <a:pPr algn="ctr"/>
            <a:r>
              <a:rPr lang="en-US" sz="3600" b="1" i="1" dirty="0"/>
              <a:t>Project Procurement</a:t>
            </a:r>
            <a:endParaRPr lang="en-US" sz="3600" b="1" i="1" dirty="0"/>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269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180430" y="181944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461807" y="2132528"/>
            <a:ext cx="7843990" cy="3236207"/>
          </a:xfrm>
          <a:prstGeom prst="rect">
            <a:avLst/>
          </a:prstGeom>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Earlier, procurement wasn’t seen as a separate function. It was considered a part of the role called purchasing where a company buys products/services from a supplier. However, companies have realized the significance of procurement in enhancing overall business performance and profitability. The procurement teams are supposed to build long-term relationships with the suppliers for mutually beneficial outcomes.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1331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180430" y="181944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472177" y="2296588"/>
            <a:ext cx="7843990" cy="1938992"/>
          </a:xfrm>
          <a:prstGeom prst="rect">
            <a:avLst/>
          </a:prstGeom>
        </p:spPr>
        <p:txBody>
          <a:bodyPr wrap="square">
            <a:spAutoFit/>
          </a:bodyPr>
          <a:lstStyle/>
          <a:p>
            <a:r>
              <a:rPr lang="en-US" sz="2400" dirty="0"/>
              <a:t>Business relationships will be simpler and more transparent when all the transactions are supported by efficient contract management. The procurement team must have the right contract management strategy to attain the goals without any obstacles.</a:t>
            </a:r>
            <a:endParaRPr lang="en-US" sz="2400" dirty="0"/>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69954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76714" y="1777973"/>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714" y="1869757"/>
            <a:ext cx="8491366" cy="487506"/>
          </a:xfrm>
          <a:prstGeom prst="rect">
            <a:avLst/>
          </a:prstGeom>
          <a:noFill/>
        </p:spPr>
        <p:txBody>
          <a:bodyPr wrap="square">
            <a:spAutoFit/>
          </a:bodyPr>
          <a:lstStyle/>
          <a:p>
            <a:pPr algn="ctr">
              <a:lnSpc>
                <a:spcPct val="107000"/>
              </a:lnSpc>
              <a:spcAft>
                <a:spcPts val="800"/>
              </a:spcAft>
            </a:pPr>
            <a:r>
              <a:rPr lang="en-US" sz="2400" b="1" dirty="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Improves business functioning</a:t>
            </a:r>
            <a:endParaRPr lang="en-US" sz="2400" b="1" dirty="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612170" y="2763489"/>
            <a:ext cx="7185394" cy="2397451"/>
          </a:xfrm>
          <a:prstGeom prst="rect">
            <a:avLst/>
          </a:prstGeom>
        </p:spPr>
        <p:txBody>
          <a:bodyPr wrap="square">
            <a:spAutoFit/>
          </a:bodyPr>
          <a:lstStyle/>
          <a:p>
            <a:pPr>
              <a:lnSpc>
                <a:spcPct val="107000"/>
              </a:lnSpc>
              <a:spcAft>
                <a:spcPts val="800"/>
              </a:spcAft>
            </a:pPr>
            <a:r>
              <a:rPr lang="en-US" sz="28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Efficient contract management will improve business functioning by identifying the needs, implementing the strategies to fulfill the requirements and analyzing if the objectives of the organizations are met.</a:t>
            </a:r>
            <a:endParaRPr lang="en-US" sz="28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396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76714" y="1777973"/>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714" y="1869757"/>
            <a:ext cx="8491366" cy="523220"/>
          </a:xfrm>
          <a:prstGeom prst="rect">
            <a:avLst/>
          </a:prstGeom>
          <a:noFill/>
        </p:spPr>
        <p:txBody>
          <a:bodyPr wrap="square">
            <a:spAutoFit/>
          </a:bodyPr>
          <a:lstStyle/>
          <a:p>
            <a:pPr algn="ctr"/>
            <a:r>
              <a:rPr lang="en-US" sz="2800" b="1" dirty="0">
                <a:solidFill>
                  <a:srgbClr val="00AEEF"/>
                </a:solidFill>
                <a:effectLst>
                  <a:outerShdw blurRad="38100" dist="38100" dir="2700000" algn="tl">
                    <a:srgbClr val="000000">
                      <a:alpha val="43137"/>
                    </a:srgbClr>
                  </a:outerShdw>
                </a:effectLst>
              </a:rPr>
              <a:t>Controls spending</a:t>
            </a:r>
            <a:endParaRPr lang="en-US" sz="2800" b="1" dirty="0">
              <a:solidFill>
                <a:srgbClr val="00AEEF"/>
              </a:solidFill>
              <a:effectLst>
                <a:outerShdw blurRad="38100" dist="38100" dir="2700000" algn="tl">
                  <a:srgbClr val="000000">
                    <a:alpha val="43137"/>
                  </a:srgbClr>
                </a:outerShdw>
              </a:effectLst>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612170" y="2763489"/>
            <a:ext cx="7185394" cy="2246769"/>
          </a:xfrm>
          <a:prstGeom prst="rect">
            <a:avLst/>
          </a:prstGeom>
        </p:spPr>
        <p:txBody>
          <a:bodyPr wrap="square">
            <a:spAutoFit/>
          </a:bodyPr>
          <a:lstStyle/>
          <a:p>
            <a:r>
              <a:rPr lang="en-US" sz="2800" dirty="0"/>
              <a:t>Contracts provide better spend visibility and help organizations to monitor financial transactions. With this, organizations can also identify maverick spending and opportunities for cost savings in the future.</a:t>
            </a:r>
            <a:endParaRPr lang="en-US" sz="2800" dirty="0"/>
          </a:p>
        </p:txBody>
      </p:sp>
    </p:spTree>
    <p:extLst>
      <p:ext uri="{BB962C8B-B14F-4D97-AF65-F5344CB8AC3E}">
        <p14:creationId xmlns:p14="http://schemas.microsoft.com/office/powerpoint/2010/main" val="2605742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76714" y="1777973"/>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714" y="1869757"/>
            <a:ext cx="8491366" cy="523220"/>
          </a:xfrm>
          <a:prstGeom prst="rect">
            <a:avLst/>
          </a:prstGeom>
          <a:noFill/>
        </p:spPr>
        <p:txBody>
          <a:bodyPr wrap="square">
            <a:spAutoFit/>
          </a:bodyPr>
          <a:lstStyle/>
          <a:p>
            <a:pPr algn="ctr"/>
            <a:r>
              <a:rPr lang="en-US" sz="2800" b="1" dirty="0">
                <a:solidFill>
                  <a:srgbClr val="00AEEF"/>
                </a:solidFill>
                <a:effectLst>
                  <a:outerShdw blurRad="38100" dist="38100" dir="2700000" algn="tl">
                    <a:srgbClr val="000000">
                      <a:alpha val="43137"/>
                    </a:srgbClr>
                  </a:outerShdw>
                </a:effectLst>
              </a:rPr>
              <a:t>Helps in evaluating suppliers</a:t>
            </a:r>
            <a:endParaRPr lang="en-US" sz="2800" b="1" dirty="0">
              <a:solidFill>
                <a:srgbClr val="00AEEF"/>
              </a:solidFill>
              <a:effectLst>
                <a:outerShdw blurRad="38100" dist="38100" dir="2700000" algn="tl">
                  <a:srgbClr val="000000">
                    <a:alpha val="43137"/>
                  </a:srgbClr>
                </a:outerShdw>
              </a:effectLst>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612170" y="2763489"/>
            <a:ext cx="7185394" cy="2677656"/>
          </a:xfrm>
          <a:prstGeom prst="rect">
            <a:avLst/>
          </a:prstGeom>
        </p:spPr>
        <p:txBody>
          <a:bodyPr wrap="square">
            <a:spAutoFit/>
          </a:bodyPr>
          <a:lstStyle/>
          <a:p>
            <a:r>
              <a:rPr lang="en-US" sz="2800" dirty="0"/>
              <a:t>The procurement team must constantly monitor the suppliers and their performance to evaluate the supplier risk. Contract management will help them to ensure if the suppliers are abiding by the criteria and build long-term relationships with them.</a:t>
            </a:r>
            <a:endParaRPr lang="en-US" sz="2800" dirty="0"/>
          </a:p>
        </p:txBody>
      </p:sp>
    </p:spTree>
    <p:extLst>
      <p:ext uri="{BB962C8B-B14F-4D97-AF65-F5344CB8AC3E}">
        <p14:creationId xmlns:p14="http://schemas.microsoft.com/office/powerpoint/2010/main" val="2021617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76714" y="1777973"/>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714" y="1869757"/>
            <a:ext cx="8491366" cy="523220"/>
          </a:xfrm>
          <a:prstGeom prst="rect">
            <a:avLst/>
          </a:prstGeom>
          <a:noFill/>
        </p:spPr>
        <p:txBody>
          <a:bodyPr wrap="square">
            <a:spAutoFit/>
          </a:bodyPr>
          <a:lstStyle/>
          <a:p>
            <a:pPr algn="ctr"/>
            <a:r>
              <a:rPr lang="en-US" sz="2800" b="1" dirty="0">
                <a:solidFill>
                  <a:srgbClr val="00AEEF"/>
                </a:solidFill>
                <a:effectLst>
                  <a:outerShdw blurRad="38100" dist="38100" dir="2700000" algn="tl">
                    <a:srgbClr val="000000">
                      <a:alpha val="43137"/>
                    </a:srgbClr>
                  </a:outerShdw>
                </a:effectLst>
              </a:rPr>
              <a:t>Ensures compliance</a:t>
            </a:r>
            <a:endParaRPr lang="en-US" sz="2800" b="1" dirty="0">
              <a:solidFill>
                <a:srgbClr val="00AEEF"/>
              </a:solidFill>
              <a:effectLst>
                <a:outerShdw blurRad="38100" dist="38100" dir="2700000" algn="tl">
                  <a:srgbClr val="000000">
                    <a:alpha val="43137"/>
                  </a:srgbClr>
                </a:outerShdw>
              </a:effectLst>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612170" y="2763489"/>
            <a:ext cx="7185394" cy="2246769"/>
          </a:xfrm>
          <a:prstGeom prst="rect">
            <a:avLst/>
          </a:prstGeom>
        </p:spPr>
        <p:txBody>
          <a:bodyPr wrap="square">
            <a:spAutoFit/>
          </a:bodyPr>
          <a:lstStyle/>
          <a:p>
            <a:r>
              <a:rPr lang="en-US" sz="2800" dirty="0"/>
              <a:t>The organizations that have an efficient contract management strategy in place can mitigate risks to a great extent. When there are written rules and procedures, it will be easier to ensure compliance.</a:t>
            </a:r>
            <a:endParaRPr lang="en-US" sz="2800" dirty="0"/>
          </a:p>
        </p:txBody>
      </p:sp>
    </p:spTree>
    <p:extLst>
      <p:ext uri="{BB962C8B-B14F-4D97-AF65-F5344CB8AC3E}">
        <p14:creationId xmlns:p14="http://schemas.microsoft.com/office/powerpoint/2010/main" val="324804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50551" y="1803619"/>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10032362" cy="646331"/>
          </a:xfrm>
          <a:prstGeom prst="rect">
            <a:avLst/>
          </a:prstGeom>
          <a:noFill/>
          <a:ln>
            <a:solidFill>
              <a:schemeClr val="tx1"/>
            </a:solidFill>
          </a:ln>
        </p:spPr>
        <p:txBody>
          <a:bodyPr wrap="none">
            <a:spAutoFit/>
          </a:bodyPr>
          <a:lstStyle/>
          <a:p>
            <a:r>
              <a:rPr lang="en-US" sz="3600" b="1" dirty="0">
                <a:effectLst>
                  <a:outerShdw blurRad="38100" dist="38100" dir="2700000" algn="tl">
                    <a:srgbClr val="000000">
                      <a:alpha val="43137"/>
                    </a:srgbClr>
                  </a:outerShdw>
                </a:effectLst>
              </a:rPr>
              <a:t>The role of </a:t>
            </a:r>
            <a:r>
              <a:rPr lang="en-US" sz="3600" b="1" dirty="0" smtClean="0">
                <a:effectLst>
                  <a:outerShdw blurRad="38100" dist="38100" dir="2700000" algn="tl">
                    <a:srgbClr val="000000">
                      <a:alpha val="43137"/>
                    </a:srgbClr>
                  </a:outerShdw>
                </a:effectLst>
              </a:rPr>
              <a:t>procurement </a:t>
            </a:r>
            <a:r>
              <a:rPr lang="en-US" sz="3600" b="1" dirty="0">
                <a:effectLst>
                  <a:outerShdw blurRad="38100" dist="38100" dir="2700000" algn="tl">
                    <a:srgbClr val="000000">
                      <a:alpha val="43137"/>
                    </a:srgbClr>
                  </a:outerShdw>
                </a:effectLst>
              </a:rPr>
              <a:t>in Contract management</a:t>
            </a:r>
            <a:endParaRPr lang="en-US" sz="3600" b="1" dirty="0">
              <a:effectLst>
                <a:outerShdw blurRad="38100" dist="38100" dir="2700000" algn="tl">
                  <a:srgbClr val="000000">
                    <a:alpha val="43137"/>
                  </a:srgbClr>
                </a:outerShdw>
              </a:effectLst>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612170" y="2026042"/>
            <a:ext cx="7185394" cy="3416320"/>
          </a:xfrm>
          <a:prstGeom prst="rect">
            <a:avLst/>
          </a:prstGeom>
        </p:spPr>
        <p:txBody>
          <a:bodyPr wrap="square">
            <a:spAutoFit/>
          </a:bodyPr>
          <a:lstStyle/>
          <a:p>
            <a:r>
              <a:rPr lang="en-US" sz="2400" dirty="0"/>
              <a:t>Procurement today is supposed to be a management function within an organization, directly supporting the strategic goals of the organization. However, this is yet to be achieved in most organizations. In most cases, contract management is left to the legal department team members. However, the team may not have all the required technical knowledge to carry out the work properly, especially when an organization runs a long and complex supply chain. </a:t>
            </a:r>
            <a:endParaRPr lang="en-US" sz="2400" dirty="0"/>
          </a:p>
        </p:txBody>
      </p:sp>
    </p:spTree>
    <p:extLst>
      <p:ext uri="{BB962C8B-B14F-4D97-AF65-F5344CB8AC3E}">
        <p14:creationId xmlns:p14="http://schemas.microsoft.com/office/powerpoint/2010/main" val="9856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76714" y="189308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714" y="1869757"/>
            <a:ext cx="8491366" cy="532903"/>
          </a:xfrm>
          <a:prstGeom prst="rect">
            <a:avLst/>
          </a:prstGeom>
          <a:noFill/>
        </p:spPr>
        <p:txBody>
          <a:bodyPr wrap="square">
            <a:spAutoFit/>
          </a:bodyPr>
          <a:lstStyle/>
          <a:p>
            <a:pPr algn="ctr">
              <a:lnSpc>
                <a:spcPct val="107000"/>
              </a:lnSpc>
              <a:spcAft>
                <a:spcPts val="800"/>
              </a:spcAft>
            </a:pPr>
            <a:r>
              <a:rPr lang="en-US" sz="2800" b="1" dirty="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Standardizing Contact Creation</a:t>
            </a:r>
            <a:endParaRPr lang="en-US" sz="2800" b="1" dirty="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396063" y="2487615"/>
            <a:ext cx="8470870" cy="3046988"/>
          </a:xfrm>
          <a:prstGeom prst="rect">
            <a:avLst/>
          </a:prstGeom>
        </p:spPr>
        <p:txBody>
          <a:bodyPr wrap="square">
            <a:spAutoFit/>
          </a:bodyPr>
          <a:lstStyle/>
          <a:p>
            <a:r>
              <a:rPr lang="en-US" sz="2400" dirty="0"/>
              <a:t>The procurement team should be involved in coming up with a standard way to draw contracts with vendors and suppliers. Each organization should have terms, conditions, and technical language that are used in its contracts. Procurement team members should help the legal team in discussions about common terms and conditions in the industry. They can also give input on what the impact of setting certain conditions will be or how best to protect the interests of the company in contracts with suppliers. </a:t>
            </a:r>
            <a:endParaRPr lang="en-US" sz="2400" dirty="0"/>
          </a:p>
        </p:txBody>
      </p:sp>
    </p:spTree>
    <p:extLst>
      <p:ext uri="{BB962C8B-B14F-4D97-AF65-F5344CB8AC3E}">
        <p14:creationId xmlns:p14="http://schemas.microsoft.com/office/powerpoint/2010/main" val="2071045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barn(inVertical)">
                                      <p:cBhvr>
                                        <p:cTn id="1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76714" y="189308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714" y="1869757"/>
            <a:ext cx="8491366" cy="532903"/>
          </a:xfrm>
          <a:prstGeom prst="rect">
            <a:avLst/>
          </a:prstGeom>
          <a:noFill/>
        </p:spPr>
        <p:txBody>
          <a:bodyPr wrap="square">
            <a:spAutoFit/>
          </a:bodyPr>
          <a:lstStyle/>
          <a:p>
            <a:pPr algn="ctr">
              <a:lnSpc>
                <a:spcPct val="107000"/>
              </a:lnSpc>
              <a:spcAft>
                <a:spcPts val="800"/>
              </a:spcAft>
            </a:pPr>
            <a:r>
              <a:rPr lang="en-US" sz="2800" b="1" dirty="0" smtClean="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Setting Contract KPIs</a:t>
            </a:r>
            <a:endParaRPr lang="en-US" sz="2800" b="1" dirty="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396063" y="2487615"/>
            <a:ext cx="8470870" cy="2308324"/>
          </a:xfrm>
          <a:prstGeom prst="rect">
            <a:avLst/>
          </a:prstGeom>
        </p:spPr>
        <p:txBody>
          <a:bodyPr wrap="square">
            <a:spAutoFit/>
          </a:bodyPr>
          <a:lstStyle/>
          <a:p>
            <a:r>
              <a:rPr lang="en-US" sz="2400" dirty="0"/>
              <a:t>Big organizations will have complex supply chains, sometimes spread across continents. The key performance indicators will differ depending on goods and services. The procurement team must therefore be involved in coming up with yardsticks to determine the best way to evaluate suppliers of each item or service.</a:t>
            </a:r>
            <a:endParaRPr lang="en-US" sz="2400" dirty="0"/>
          </a:p>
        </p:txBody>
      </p:sp>
    </p:spTree>
    <p:extLst>
      <p:ext uri="{BB962C8B-B14F-4D97-AF65-F5344CB8AC3E}">
        <p14:creationId xmlns:p14="http://schemas.microsoft.com/office/powerpoint/2010/main" val="512957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76714" y="189308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714" y="1869757"/>
            <a:ext cx="8491366" cy="532903"/>
          </a:xfrm>
          <a:prstGeom prst="rect">
            <a:avLst/>
          </a:prstGeom>
          <a:noFill/>
        </p:spPr>
        <p:txBody>
          <a:bodyPr wrap="square">
            <a:spAutoFit/>
          </a:bodyPr>
          <a:lstStyle/>
          <a:p>
            <a:pPr algn="ctr">
              <a:lnSpc>
                <a:spcPct val="107000"/>
              </a:lnSpc>
              <a:spcAft>
                <a:spcPts val="800"/>
              </a:spcAft>
            </a:pPr>
            <a:r>
              <a:rPr lang="en-US" sz="2800" b="1" dirty="0" smtClean="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Setting Contract KPIs</a:t>
            </a:r>
            <a:endParaRPr lang="en-US" sz="2800" b="1" dirty="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396063" y="2487615"/>
            <a:ext cx="8470870" cy="2677656"/>
          </a:xfrm>
          <a:prstGeom prst="rect">
            <a:avLst/>
          </a:prstGeom>
        </p:spPr>
        <p:txBody>
          <a:bodyPr wrap="square">
            <a:spAutoFit/>
          </a:bodyPr>
          <a:lstStyle/>
          <a:p>
            <a:r>
              <a:rPr lang="en-US" sz="2400" dirty="0"/>
              <a:t>Procurement team members interact with suppliers and they know their reliability. They can advise management on whether the terms inserted into a contract are realistic and how they will affect relationships with vendors. A company also needs to decide on how to go about collecting data to assess supplier performance. The data collection strategy should be affordable and easy to understand. </a:t>
            </a:r>
            <a:endParaRPr lang="en-US" sz="2400" dirty="0"/>
          </a:p>
        </p:txBody>
      </p:sp>
    </p:spTree>
    <p:extLst>
      <p:ext uri="{BB962C8B-B14F-4D97-AF65-F5344CB8AC3E}">
        <p14:creationId xmlns:p14="http://schemas.microsoft.com/office/powerpoint/2010/main" val="96891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76714" y="189308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714" y="1869757"/>
            <a:ext cx="8491366" cy="532903"/>
          </a:xfrm>
          <a:prstGeom prst="rect">
            <a:avLst/>
          </a:prstGeom>
          <a:noFill/>
        </p:spPr>
        <p:txBody>
          <a:bodyPr wrap="square">
            <a:spAutoFit/>
          </a:bodyPr>
          <a:lstStyle/>
          <a:p>
            <a:pPr algn="ctr">
              <a:lnSpc>
                <a:spcPct val="107000"/>
              </a:lnSpc>
              <a:spcAft>
                <a:spcPts val="800"/>
              </a:spcAft>
            </a:pPr>
            <a:r>
              <a:rPr lang="en-US" sz="2800" b="1" dirty="0" smtClean="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Finding Saving opportunities</a:t>
            </a:r>
            <a:endParaRPr lang="en-US" sz="2800" b="1" dirty="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396063" y="2487615"/>
            <a:ext cx="8470870" cy="2677656"/>
          </a:xfrm>
          <a:prstGeom prst="rect">
            <a:avLst/>
          </a:prstGeom>
        </p:spPr>
        <p:txBody>
          <a:bodyPr wrap="square">
            <a:spAutoFit/>
          </a:bodyPr>
          <a:lstStyle/>
          <a:p>
            <a:r>
              <a:rPr lang="en-US" sz="2400" dirty="0"/>
              <a:t>The procurement team should be continually involved in evaluating supplier contracts to ensure they are aligned with the overall objectives of the company. They should be on the lookout for new opportunities to reduce costs. For instance, giving a vendor a longer contract might lead to a more favorable price per unit. Ordering larger quantities could also help minimize costs without necessarily leading to overstocking. </a:t>
            </a:r>
            <a:endParaRPr lang="en-US" sz="2400" dirty="0"/>
          </a:p>
        </p:txBody>
      </p:sp>
    </p:spTree>
    <p:extLst>
      <p:ext uri="{BB962C8B-B14F-4D97-AF65-F5344CB8AC3E}">
        <p14:creationId xmlns:p14="http://schemas.microsoft.com/office/powerpoint/2010/main" val="183150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276714" y="1893087"/>
            <a:ext cx="8709569" cy="386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5551" y="-7114"/>
            <a:ext cx="2014129" cy="773914"/>
          </a:xfrm>
          <a:prstGeom prst="rect">
            <a:avLst/>
          </a:prstGeom>
        </p:spPr>
      </p:pic>
      <p:sp>
        <p:nvSpPr>
          <p:cNvPr id="2" name="Rectangle 1"/>
          <p:cNvSpPr/>
          <p:nvPr/>
        </p:nvSpPr>
        <p:spPr>
          <a:xfrm>
            <a:off x="5210859" y="82733"/>
            <a:ext cx="2151037" cy="369332"/>
          </a:xfrm>
          <a:prstGeom prst="rect">
            <a:avLst/>
          </a:prstGeom>
        </p:spPr>
        <p:txBody>
          <a:bodyPr wrap="none">
            <a:spAutoFit/>
          </a:bodyPr>
          <a:lstStyle/>
          <a:p>
            <a:pPr algn="ctr"/>
            <a:r>
              <a:rPr lang="en-US" b="1" i="1" dirty="0"/>
              <a:t>Project Procurement</a:t>
            </a:r>
            <a:endParaRPr lang="en-US" b="1" i="1" dirty="0"/>
          </a:p>
        </p:txBody>
      </p:sp>
      <p:sp>
        <p:nvSpPr>
          <p:cNvPr id="12" name="Rectangle 11"/>
          <p:cNvSpPr/>
          <p:nvPr/>
        </p:nvSpPr>
        <p:spPr>
          <a:xfrm>
            <a:off x="1828719" y="712912"/>
            <a:ext cx="7529305" cy="658835"/>
          </a:xfrm>
          <a:prstGeom prst="rect">
            <a:avLst/>
          </a:prstGeom>
          <a:noFill/>
          <a:ln>
            <a:solidFill>
              <a:schemeClr val="tx1"/>
            </a:solidFill>
          </a:ln>
        </p:spPr>
        <p:txBody>
          <a:bodyPr wrap="none">
            <a:spAutoFit/>
          </a:bodyPr>
          <a:lstStyle/>
          <a:p>
            <a:pPr>
              <a:lnSpc>
                <a:spcPct val="107000"/>
              </a:lnSpc>
              <a:spcAft>
                <a:spcPts val="800"/>
              </a:spcAft>
            </a:pPr>
            <a:r>
              <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endParaRPr lang="en-US"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714" y="1869757"/>
            <a:ext cx="8491366" cy="532903"/>
          </a:xfrm>
          <a:prstGeom prst="rect">
            <a:avLst/>
          </a:prstGeom>
          <a:noFill/>
        </p:spPr>
        <p:txBody>
          <a:bodyPr wrap="square">
            <a:spAutoFit/>
          </a:bodyPr>
          <a:lstStyle/>
          <a:p>
            <a:pPr algn="ctr">
              <a:lnSpc>
                <a:spcPct val="107000"/>
              </a:lnSpc>
              <a:spcAft>
                <a:spcPts val="800"/>
              </a:spcAft>
            </a:pPr>
            <a:r>
              <a:rPr lang="en-US" sz="2800" b="1" dirty="0" smtClean="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Finding Saving opportunities</a:t>
            </a:r>
            <a:endParaRPr lang="en-US" sz="2800" b="1" dirty="0">
              <a:solidFill>
                <a:srgbClr val="00AEE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grpSp>
        <p:nvGrpSpPr>
          <p:cNvPr id="13" name="Google Shape;8682;p58"/>
          <p:cNvGrpSpPr/>
          <p:nvPr/>
        </p:nvGrpSpPr>
        <p:grpSpPr>
          <a:xfrm>
            <a:off x="276714" y="778506"/>
            <a:ext cx="1424850" cy="874648"/>
            <a:chOff x="1310075" y="3980250"/>
            <a:chExt cx="297750" cy="297525"/>
          </a:xfrm>
        </p:grpSpPr>
        <p:sp>
          <p:nvSpPr>
            <p:cNvPr id="14" name="Google Shape;8683;p58"/>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684;p58"/>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685;p58"/>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686;p58"/>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396063" y="2487615"/>
            <a:ext cx="8470870" cy="2308324"/>
          </a:xfrm>
          <a:prstGeom prst="rect">
            <a:avLst/>
          </a:prstGeom>
        </p:spPr>
        <p:txBody>
          <a:bodyPr wrap="square">
            <a:spAutoFit/>
          </a:bodyPr>
          <a:lstStyle/>
          <a:p>
            <a:r>
              <a:rPr lang="en-US" sz="2400" dirty="0"/>
              <a:t>Sometimes the company may be paying for items or services they no longer need. This happens a lot in big organizations. The procurement team should be involved in assessing the value of everything the organization is paying for. Should demand a particular product decrease, the team should be able to integrate such a trend into the overall procurement strategy.</a:t>
            </a:r>
            <a:endParaRPr lang="en-US" sz="2400" dirty="0"/>
          </a:p>
        </p:txBody>
      </p:sp>
    </p:spTree>
    <p:extLst>
      <p:ext uri="{BB962C8B-B14F-4D97-AF65-F5344CB8AC3E}">
        <p14:creationId xmlns:p14="http://schemas.microsoft.com/office/powerpoint/2010/main" val="2821277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243C7B75-510F-47C6-AC14-937E6A556983}"/>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purl.org/dc/dcmitype/"/>
    <ds:schemaRef ds:uri="688354b5-287c-4cda-825e-1d7935aea40e"/>
    <ds:schemaRef ds:uri="http://schemas.microsoft.com/office/infopath/2007/PartnerControls"/>
    <ds:schemaRef ds:uri="http://schemas.microsoft.com/office/2006/documentManagement/types"/>
    <ds:schemaRef ds:uri="http://purl.org/dc/terms/"/>
    <ds:schemaRef ds:uri="http://purl.org/dc/elements/1.1/"/>
    <ds:schemaRef ds:uri="http://www.w3.org/XML/1998/namespace"/>
    <ds:schemaRef ds:uri="http://schemas.openxmlformats.org/package/2006/metadata/core-properties"/>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47</TotalTime>
  <Words>2535</Words>
  <Application>Microsoft Office PowerPoint</Application>
  <PresentationFormat>Widescreen</PresentationFormat>
  <Paragraphs>161</Paragraphs>
  <Slides>42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8</cp:revision>
  <dcterms:created xsi:type="dcterms:W3CDTF">2023-04-29T09:08:00Z</dcterms:created>
  <dcterms:modified xsi:type="dcterms:W3CDTF">2024-09-29T16:43:43Z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