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96" r:id="rId5"/>
    <p:sldId id="497" r:id="rId6"/>
    <p:sldId id="313" r:id="rId7"/>
    <p:sldId id="276" r:id="rId8"/>
    <p:sldId id="522" r:id="rId9"/>
    <p:sldId id="500" r:id="rId10"/>
    <p:sldId id="505" r:id="rId11"/>
    <p:sldId id="498" r:id="rId12"/>
    <p:sldId id="499" r:id="rId13"/>
    <p:sldId id="501" r:id="rId14"/>
    <p:sldId id="506" r:id="rId15"/>
    <p:sldId id="552" r:id="rId16"/>
    <p:sldId id="507" r:id="rId17"/>
    <p:sldId id="509" r:id="rId18"/>
    <p:sldId id="510" r:id="rId19"/>
    <p:sldId id="511" r:id="rId20"/>
    <p:sldId id="502" r:id="rId21"/>
    <p:sldId id="503" r:id="rId22"/>
    <p:sldId id="504" r:id="rId23"/>
    <p:sldId id="523" r:id="rId24"/>
    <p:sldId id="524" r:id="rId25"/>
    <p:sldId id="525" r:id="rId26"/>
    <p:sldId id="526" r:id="rId27"/>
    <p:sldId id="527" r:id="rId28"/>
    <p:sldId id="520" r:id="rId29"/>
    <p:sldId id="256" r:id="rId30"/>
    <p:sldId id="521" r:id="rId31"/>
    <p:sldId id="512" r:id="rId32"/>
    <p:sldId id="513" r:id="rId33"/>
    <p:sldId id="515" r:id="rId34"/>
    <p:sldId id="516" r:id="rId35"/>
    <p:sldId id="517" r:id="rId36"/>
    <p:sldId id="518" r:id="rId37"/>
    <p:sldId id="531" r:id="rId38"/>
    <p:sldId id="536" r:id="rId39"/>
    <p:sldId id="538" r:id="rId40"/>
    <p:sldId id="540" r:id="rId41"/>
    <p:sldId id="542" r:id="rId42"/>
    <p:sldId id="54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313"/>
            <p14:sldId id="276"/>
            <p14:sldId id="522"/>
            <p14:sldId id="500"/>
            <p14:sldId id="505"/>
            <p14:sldId id="498"/>
            <p14:sldId id="499"/>
            <p14:sldId id="501"/>
            <p14:sldId id="506"/>
            <p14:sldId id="552"/>
            <p14:sldId id="507"/>
            <p14:sldId id="509"/>
            <p14:sldId id="510"/>
            <p14:sldId id="511"/>
            <p14:sldId id="502"/>
            <p14:sldId id="503"/>
            <p14:sldId id="504"/>
            <p14:sldId id="523"/>
            <p14:sldId id="524"/>
            <p14:sldId id="525"/>
            <p14:sldId id="526"/>
            <p14:sldId id="527"/>
            <p14:sldId id="520"/>
            <p14:sldId id="256"/>
            <p14:sldId id="521"/>
            <p14:sldId id="512"/>
            <p14:sldId id="513"/>
            <p14:sldId id="515"/>
            <p14:sldId id="516"/>
            <p14:sldId id="517"/>
            <p14:sldId id="518"/>
            <p14:sldId id="531"/>
            <p14:sldId id="536"/>
            <p14:sldId id="538"/>
            <p14:sldId id="540"/>
            <p14:sldId id="542"/>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92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5.png"/><Relationship Id="rId16" Type="http://schemas.openxmlformats.org/officeDocument/2006/relationships/image" Target="../media/image22.svg"/><Relationship Id="rId1" Type="http://schemas.openxmlformats.org/officeDocument/2006/relationships/slideLayout" Target="../slideLayouts/slideLayout1.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10.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1.svg"/><Relationship Id="rId5" Type="http://schemas.openxmlformats.org/officeDocument/2006/relationships/image" Target="../media/image40.svg"/><Relationship Id="rId4" Type="http://schemas.openxmlformats.org/officeDocument/2006/relationships/image" Target="../media/image39.sv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51.svg"/></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56.svg"/><Relationship Id="rId5" Type="http://schemas.openxmlformats.org/officeDocument/2006/relationships/image" Target="../media/image55.svg"/><Relationship Id="rId4" Type="http://schemas.openxmlformats.org/officeDocument/2006/relationships/image" Target="../media/image54.svg"/></Relationships>
</file>

<file path=ppt/slides/_rels/slide31.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70.svg"/><Relationship Id="rId5" Type="http://schemas.openxmlformats.org/officeDocument/2006/relationships/image" Target="../media/image69.png"/><Relationship Id="rId10" Type="http://schemas.openxmlformats.org/officeDocument/2006/relationships/image" Target="../media/image74.svg"/><Relationship Id="rId4" Type="http://schemas.openxmlformats.org/officeDocument/2006/relationships/image" Target="../media/image68.svg"/><Relationship Id="rId9" Type="http://schemas.openxmlformats.org/officeDocument/2006/relationships/image" Target="../media/image73.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75.jpeg"/><Relationship Id="rId1" Type="http://schemas.openxmlformats.org/officeDocument/2006/relationships/slideLayout" Target="../slideLayouts/slideLayout16.xml"/><Relationship Id="rId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9180"/>
          </a:xfrm>
          <a:prstGeom prst="rect">
            <a:avLst/>
          </a:prstGeom>
          <a:noFill/>
        </p:spPr>
        <p:txBody>
          <a:bodyPr wrap="square" rtlCol="0">
            <a:spAutoFit/>
          </a:bodyPr>
          <a:lstStyle/>
          <a:p>
            <a:pPr algn="ctr">
              <a:lnSpc>
                <a:spcPct val="200000"/>
              </a:lnSpc>
            </a:pPr>
            <a:r>
              <a:rPr lang="ar-EG" sz="2800" b="1">
                <a:solidFill>
                  <a:srgbClr val="00B0F0"/>
                </a:solidFill>
                <a:latin typeface="Alexandria" pitchFamily="2" charset="-78"/>
                <a:cs typeface="Alexandria" pitchFamily="2" charset="-78"/>
              </a:rPr>
              <a:t>ذكاء البيانات وتحليل المشاعر في عصر الذكاء الاصطناعي</a:t>
            </a:r>
            <a:endParaRPr lang="ar-EG"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374566" y="1498209"/>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37433" y="1599946"/>
            <a:ext cx="953247" cy="707886"/>
          </a:xfrm>
          <a:prstGeom prst="rect">
            <a:avLst/>
          </a:prstGeom>
          <a:noFill/>
        </p:spPr>
        <p:txBody>
          <a:bodyPr wrap="square" rtlCol="0">
            <a:spAutoFit/>
          </a:bodyPr>
          <a:lstStyle/>
          <a:p>
            <a:pPr algn="ctr"/>
            <a:r>
              <a:rPr lang="ar-EG" sz="4000" b="1">
                <a:solidFill>
                  <a:schemeClr val="bg1"/>
                </a:solidFill>
                <a:latin typeface="Alexandria" charset="0"/>
                <a:cs typeface="Alexandria" charset="0"/>
              </a:rPr>
              <a:t>08</a:t>
            </a:r>
            <a:endParaRPr lang="en-US" sz="4000" b="1">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2" name="Group 21">
            <a:extLst>
              <a:ext uri="{FF2B5EF4-FFF2-40B4-BE49-F238E27FC236}">
                <a16:creationId xmlns:a16="http://schemas.microsoft.com/office/drawing/2014/main" id="{0762835E-386F-7726-D23D-8002E03F278A}"/>
              </a:ext>
            </a:extLst>
          </p:cNvPr>
          <p:cNvGrpSpPr/>
          <p:nvPr/>
        </p:nvGrpSpPr>
        <p:grpSpPr>
          <a:xfrm>
            <a:off x="9667737" y="1105823"/>
            <a:ext cx="1594842" cy="373142"/>
            <a:chOff x="12241768" y="1975723"/>
            <a:chExt cx="1594842" cy="373142"/>
          </a:xfrm>
        </p:grpSpPr>
        <p:sp>
          <p:nvSpPr>
            <p:cNvPr id="3" name="Shape 0"/>
            <p:cNvSpPr/>
            <p:nvPr/>
          </p:nvSpPr>
          <p:spPr>
            <a:xfrm>
              <a:off x="12241768" y="1975723"/>
              <a:ext cx="1594842" cy="373142"/>
            </a:xfrm>
            <a:prstGeom prst="roundRect">
              <a:avLst>
                <a:gd name="adj" fmla="val 6383"/>
              </a:avLst>
            </a:prstGeom>
            <a:solidFill>
              <a:srgbClr val="D7D6F5"/>
            </a:solidFill>
            <a:ln/>
          </p:spPr>
          <p:txBody>
            <a:bodyPr/>
            <a:lstStyle/>
            <a:p>
              <a:endParaRPr lang="en-US"/>
            </a:p>
          </p:txBody>
        </p:sp>
        <p:sp>
          <p:nvSpPr>
            <p:cNvPr id="4" name="Text 1"/>
            <p:cNvSpPr/>
            <p:nvPr/>
          </p:nvSpPr>
          <p:spPr>
            <a:xfrm>
              <a:off x="12360831" y="2035254"/>
              <a:ext cx="1356717" cy="254079"/>
            </a:xfrm>
            <a:prstGeom prst="rect">
              <a:avLst/>
            </a:prstGeom>
            <a:noFill/>
            <a:ln/>
          </p:spPr>
          <p:txBody>
            <a:bodyPr wrap="none" lIns="0" tIns="0" rIns="0" bIns="0" rtlCol="0" anchor="t"/>
            <a:lstStyle/>
            <a:p>
              <a:pPr marL="0" indent="0" algn="r" rtl="1">
                <a:lnSpc>
                  <a:spcPts val="2000"/>
                </a:lnSpc>
                <a:buNone/>
              </a:pPr>
              <a:r>
                <a:rPr lang="en-US" sz="1250" dirty="0">
                  <a:solidFill>
                    <a:srgbClr val="49495A"/>
                  </a:solidFill>
                  <a:latin typeface="Alexandria" pitchFamily="34" charset="0"/>
                  <a:ea typeface="Alexandria" pitchFamily="34" charset="-122"/>
                  <a:cs typeface="Alexandria" pitchFamily="34" charset="-120"/>
                </a:rPr>
                <a:t>المحاضرة التعريفية</a:t>
              </a:r>
              <a:endParaRPr lang="en-US" sz="1250" dirty="0"/>
            </a:p>
          </p:txBody>
        </p:sp>
      </p:grpSp>
      <p:grpSp>
        <p:nvGrpSpPr>
          <p:cNvPr id="27" name="Group 26">
            <a:extLst>
              <a:ext uri="{FF2B5EF4-FFF2-40B4-BE49-F238E27FC236}">
                <a16:creationId xmlns:a16="http://schemas.microsoft.com/office/drawing/2014/main" id="{9FD0DBBC-536C-E3A8-7FE4-C7BEAEA89E1A}"/>
              </a:ext>
            </a:extLst>
          </p:cNvPr>
          <p:cNvGrpSpPr/>
          <p:nvPr/>
        </p:nvGrpSpPr>
        <p:grpSpPr>
          <a:xfrm>
            <a:off x="3053134" y="2586026"/>
            <a:ext cx="8933450" cy="3065214"/>
            <a:chOff x="649706" y="4216718"/>
            <a:chExt cx="13186905" cy="1526738"/>
          </a:xfrm>
        </p:grpSpPr>
        <p:pic>
          <p:nvPicPr>
            <p:cNvPr id="29" name="Image 0" descr="preencoded.png">
              <a:extLst>
                <a:ext uri="{FF2B5EF4-FFF2-40B4-BE49-F238E27FC236}">
                  <a16:creationId xmlns:a16="http://schemas.microsoft.com/office/drawing/2014/main" id="{8A483214-F071-78E2-73E5-8D12092D29FB}"/>
                </a:ext>
              </a:extLst>
            </p:cNvPr>
            <p:cNvPicPr>
              <a:picLocks noChangeAspect="1"/>
            </p:cNvPicPr>
            <p:nvPr/>
          </p:nvPicPr>
          <p:blipFill>
            <a:blip r:embed="rId5"/>
            <a:stretch>
              <a:fillRect/>
            </a:stretch>
          </p:blipFill>
          <p:spPr>
            <a:xfrm>
              <a:off x="9621322" y="4216718"/>
              <a:ext cx="4215289" cy="22860"/>
            </a:xfrm>
            <a:prstGeom prst="rect">
              <a:avLst/>
            </a:prstGeom>
          </p:spPr>
        </p:pic>
        <p:sp>
          <p:nvSpPr>
            <p:cNvPr id="30" name="Text 3">
              <a:extLst>
                <a:ext uri="{FF2B5EF4-FFF2-40B4-BE49-F238E27FC236}">
                  <a16:creationId xmlns:a16="http://schemas.microsoft.com/office/drawing/2014/main" id="{7CFEF703-6BFB-A80C-A117-1A0C84420F6E}"/>
                </a:ext>
              </a:extLst>
            </p:cNvPr>
            <p:cNvSpPr/>
            <p:nvPr/>
          </p:nvSpPr>
          <p:spPr>
            <a:xfrm>
              <a:off x="9621203" y="4361617"/>
              <a:ext cx="4215406" cy="406360"/>
            </a:xfrm>
            <a:prstGeom prst="rect">
              <a:avLst/>
            </a:prstGeom>
            <a:ln/>
          </p:spPr>
          <p:style>
            <a:lnRef idx="2">
              <a:schemeClr val="accent1"/>
            </a:lnRef>
            <a:fillRef idx="1">
              <a:schemeClr val="lt1"/>
            </a:fillRef>
            <a:effectRef idx="0">
              <a:schemeClr val="accent1"/>
            </a:effectRef>
            <a:fontRef idx="minor">
              <a:schemeClr val="dk1"/>
            </a:fontRef>
          </p:style>
          <p:txBody>
            <a:bodyPr wrap="none" lIns="0" tIns="0" rIns="0" bIns="0" rtlCol="0" anchor="t"/>
            <a:lstStyle/>
            <a:p>
              <a:pPr marL="0" indent="0" algn="ctr" rtl="1">
                <a:lnSpc>
                  <a:spcPts val="2400"/>
                </a:lnSpc>
                <a:buNone/>
              </a:pPr>
              <a:r>
                <a:rPr lang="en-US" sz="2000" b="1">
                  <a:solidFill>
                    <a:srgbClr val="15213F"/>
                  </a:solidFill>
                  <a:latin typeface="Alexandria Bold" pitchFamily="34" charset="0"/>
                  <a:ea typeface="Alexandria Bold" pitchFamily="34" charset="-122"/>
                  <a:cs typeface="Alexandria Bold" pitchFamily="34" charset="-120"/>
                </a:rPr>
                <a:t>البيانات </a:t>
              </a:r>
              <a:r>
                <a:rPr lang="en-US" sz="2000" b="1" dirty="0">
                  <a:solidFill>
                    <a:srgbClr val="15213F"/>
                  </a:solidFill>
                  <a:latin typeface="Alexandria Bold" pitchFamily="34" charset="0"/>
                  <a:ea typeface="Alexandria Bold" pitchFamily="34" charset="-122"/>
                  <a:cs typeface="Alexandria Bold" pitchFamily="34" charset="-120"/>
                </a:rPr>
                <a:t>الضخمة</a:t>
              </a:r>
              <a:endParaRPr lang="en-US" sz="2000" dirty="0"/>
            </a:p>
          </p:txBody>
        </p:sp>
        <p:sp>
          <p:nvSpPr>
            <p:cNvPr id="31" name="Text 4">
              <a:extLst>
                <a:ext uri="{FF2B5EF4-FFF2-40B4-BE49-F238E27FC236}">
                  <a16:creationId xmlns:a16="http://schemas.microsoft.com/office/drawing/2014/main" id="{9488C37C-D342-0151-B6A5-B52223857A39}"/>
                </a:ext>
              </a:extLst>
            </p:cNvPr>
            <p:cNvSpPr/>
            <p:nvPr/>
          </p:nvSpPr>
          <p:spPr>
            <a:xfrm>
              <a:off x="9621322" y="4790837"/>
              <a:ext cx="4215289" cy="95261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المفهوم، الخصائص، الأنواع، مراحل التحليل، والبنية التحتية التقنية اللازمة للتعامل مع البيانات في العصر الرقمي.</a:t>
              </a:r>
              <a:endParaRPr lang="en-US" sz="1600" dirty="0"/>
            </a:p>
          </p:txBody>
        </p:sp>
        <p:pic>
          <p:nvPicPr>
            <p:cNvPr id="35" name="Image 1" descr="preencoded.png">
              <a:extLst>
                <a:ext uri="{FF2B5EF4-FFF2-40B4-BE49-F238E27FC236}">
                  <a16:creationId xmlns:a16="http://schemas.microsoft.com/office/drawing/2014/main" id="{ADB81769-34ED-5638-FB96-574E97E3B6C4}"/>
                </a:ext>
              </a:extLst>
            </p:cNvPr>
            <p:cNvPicPr>
              <a:picLocks noChangeAspect="1"/>
            </p:cNvPicPr>
            <p:nvPr/>
          </p:nvPicPr>
          <p:blipFill>
            <a:blip r:embed="rId5"/>
            <a:stretch>
              <a:fillRect/>
            </a:stretch>
          </p:blipFill>
          <p:spPr>
            <a:xfrm>
              <a:off x="5207556" y="4216718"/>
              <a:ext cx="4215408" cy="22860"/>
            </a:xfrm>
            <a:prstGeom prst="rect">
              <a:avLst/>
            </a:prstGeom>
          </p:spPr>
        </p:pic>
        <p:sp>
          <p:nvSpPr>
            <p:cNvPr id="36" name="Text 6">
              <a:extLst>
                <a:ext uri="{FF2B5EF4-FFF2-40B4-BE49-F238E27FC236}">
                  <a16:creationId xmlns:a16="http://schemas.microsoft.com/office/drawing/2014/main" id="{CF102746-2FE0-1F61-1B6D-82B7CF282E02}"/>
                </a:ext>
              </a:extLst>
            </p:cNvPr>
            <p:cNvSpPr/>
            <p:nvPr/>
          </p:nvSpPr>
          <p:spPr>
            <a:xfrm>
              <a:off x="5207556" y="4361617"/>
              <a:ext cx="4215408" cy="620316"/>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ctr" rtl="1">
                <a:lnSpc>
                  <a:spcPts val="2400"/>
                </a:lnSpc>
                <a:buNone/>
              </a:pPr>
              <a:r>
                <a:rPr lang="en-US" sz="2000" b="1">
                  <a:solidFill>
                    <a:srgbClr val="15213F"/>
                  </a:solidFill>
                  <a:latin typeface="Alexandria Bold" pitchFamily="34" charset="0"/>
                  <a:ea typeface="Alexandria Bold" pitchFamily="34" charset="-122"/>
                  <a:cs typeface="Alexandria Bold" pitchFamily="34" charset="-120"/>
                </a:rPr>
                <a:t> </a:t>
              </a:r>
              <a:r>
                <a:rPr lang="en-US" sz="2000" b="1" dirty="0">
                  <a:solidFill>
                    <a:srgbClr val="15213F"/>
                  </a:solidFill>
                  <a:latin typeface="Alexandria Bold" pitchFamily="34" charset="0"/>
                  <a:ea typeface="Alexandria Bold" pitchFamily="34" charset="-122"/>
                  <a:cs typeface="Alexandria Bold" pitchFamily="34" charset="-120"/>
                </a:rPr>
                <a:t>الذكاء الاصطناعي وتحليل المشاعر</a:t>
              </a:r>
              <a:endParaRPr lang="en-US" sz="2000" dirty="0"/>
            </a:p>
          </p:txBody>
        </p:sp>
        <p:sp>
          <p:nvSpPr>
            <p:cNvPr id="37" name="Text 7">
              <a:extLst>
                <a:ext uri="{FF2B5EF4-FFF2-40B4-BE49-F238E27FC236}">
                  <a16:creationId xmlns:a16="http://schemas.microsoft.com/office/drawing/2014/main" id="{26354AF2-F242-DC1F-21A9-2123ACA3B626}"/>
                </a:ext>
              </a:extLst>
            </p:cNvPr>
            <p:cNvSpPr/>
            <p:nvPr/>
          </p:nvSpPr>
          <p:spPr>
            <a:xfrm>
              <a:off x="5141362" y="4790837"/>
              <a:ext cx="4215408" cy="95261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أدوار الذكاء الاصطناعي في تحليل البيانات، مفهوم تحليل المشاعر وأنواعه ومناهجه والتحديات الخاصة باللغة العربية.</a:t>
              </a:r>
              <a:endParaRPr lang="en-US" sz="1600" dirty="0"/>
            </a:p>
          </p:txBody>
        </p:sp>
        <p:pic>
          <p:nvPicPr>
            <p:cNvPr id="38" name="Image 2" descr="preencoded.png">
              <a:extLst>
                <a:ext uri="{FF2B5EF4-FFF2-40B4-BE49-F238E27FC236}">
                  <a16:creationId xmlns:a16="http://schemas.microsoft.com/office/drawing/2014/main" id="{BAF4CF11-4A1C-883B-539F-9CD0E1DA4689}"/>
                </a:ext>
              </a:extLst>
            </p:cNvPr>
            <p:cNvPicPr>
              <a:picLocks noChangeAspect="1"/>
            </p:cNvPicPr>
            <p:nvPr/>
          </p:nvPicPr>
          <p:blipFill>
            <a:blip r:embed="rId5"/>
            <a:stretch>
              <a:fillRect/>
            </a:stretch>
          </p:blipFill>
          <p:spPr>
            <a:xfrm>
              <a:off x="793909" y="4236482"/>
              <a:ext cx="4215289" cy="22860"/>
            </a:xfrm>
            <a:prstGeom prst="rect">
              <a:avLst/>
            </a:prstGeom>
          </p:spPr>
        </p:pic>
        <p:sp>
          <p:nvSpPr>
            <p:cNvPr id="39" name="Text 9">
              <a:extLst>
                <a:ext uri="{FF2B5EF4-FFF2-40B4-BE49-F238E27FC236}">
                  <a16:creationId xmlns:a16="http://schemas.microsoft.com/office/drawing/2014/main" id="{B6D51503-B0A8-A7B4-4F84-58CE3A864DC6}"/>
                </a:ext>
              </a:extLst>
            </p:cNvPr>
            <p:cNvSpPr/>
            <p:nvPr/>
          </p:nvSpPr>
          <p:spPr>
            <a:xfrm>
              <a:off x="649706" y="4361617"/>
              <a:ext cx="4215406" cy="620316"/>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ctr" rtl="1">
                <a:lnSpc>
                  <a:spcPts val="2400"/>
                </a:lnSpc>
                <a:buNone/>
              </a:pPr>
              <a:r>
                <a:rPr lang="en-US" sz="2000" b="1">
                  <a:solidFill>
                    <a:srgbClr val="15213F"/>
                  </a:solidFill>
                  <a:latin typeface="Alexandria Bold" pitchFamily="34" charset="0"/>
                  <a:ea typeface="Alexandria Bold" pitchFamily="34" charset="-122"/>
                  <a:cs typeface="Alexandria Bold" pitchFamily="34" charset="-120"/>
                </a:rPr>
                <a:t> </a:t>
              </a:r>
              <a:r>
                <a:rPr lang="en-US" sz="2000" b="1" dirty="0">
                  <a:solidFill>
                    <a:srgbClr val="15213F"/>
                  </a:solidFill>
                  <a:latin typeface="Alexandria Bold" pitchFamily="34" charset="0"/>
                  <a:ea typeface="Alexandria Bold" pitchFamily="34" charset="-122"/>
                  <a:cs typeface="Alexandria Bold" pitchFamily="34" charset="-120"/>
                </a:rPr>
                <a:t>تطبيقات العلاقات العامة</a:t>
              </a:r>
              <a:endParaRPr lang="en-US" sz="2000" dirty="0"/>
            </a:p>
          </p:txBody>
        </p:sp>
        <p:sp>
          <p:nvSpPr>
            <p:cNvPr id="40" name="Text 10">
              <a:extLst>
                <a:ext uri="{FF2B5EF4-FFF2-40B4-BE49-F238E27FC236}">
                  <a16:creationId xmlns:a16="http://schemas.microsoft.com/office/drawing/2014/main" id="{2FA813DC-28EC-3B1D-2CE9-8AB92F5436D6}"/>
                </a:ext>
              </a:extLst>
            </p:cNvPr>
            <p:cNvSpPr/>
            <p:nvPr/>
          </p:nvSpPr>
          <p:spPr>
            <a:xfrm>
              <a:off x="649823" y="4849730"/>
              <a:ext cx="4215290" cy="854999"/>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marL="0" indent="0" algn="just" rtl="1">
                <a:lnSpc>
                  <a:spcPts val="2500"/>
                </a:lnSpc>
                <a:buNone/>
              </a:pPr>
              <a:r>
                <a:rPr lang="en-US" sz="1600" dirty="0">
                  <a:solidFill>
                    <a:srgbClr val="15213F"/>
                  </a:solidFill>
                  <a:latin typeface="Alexandria" pitchFamily="34" charset="0"/>
                  <a:ea typeface="Alexandria" pitchFamily="34" charset="-122"/>
                  <a:cs typeface="Alexandria" pitchFamily="34" charset="-120"/>
                </a:rPr>
                <a:t>الرصد الإعلامي، إدارة السمعة، اكتشاف الأزمات، صناعة الرسائل، وقياس أثر الحملات الاتصالية.</a:t>
              </a:r>
              <a:endParaRPr lang="en-US" sz="1600" dirty="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735659" y="1049461"/>
            <a:ext cx="4920918" cy="523220"/>
          </a:xfrm>
          <a:prstGeom prst="rect">
            <a:avLst/>
          </a:prstGeom>
          <a:noFill/>
        </p:spPr>
        <p:txBody>
          <a:bodyPr wrap="square" rtlCol="0">
            <a:spAutoFit/>
          </a:bodyPr>
          <a:lstStyle/>
          <a:p>
            <a:pPr algn="ctr"/>
            <a:r>
              <a:rPr lang="ar-EG" sz="2800" b="1">
                <a:latin typeface="Alexandria" charset="0"/>
                <a:cs typeface="Alexandria" charset="0"/>
              </a:rPr>
              <a:t>مفهوم البيانات الضخمة</a:t>
            </a:r>
            <a:endParaRPr lang="en-US" sz="2800" b="1">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CC234AC-CB09-A0C3-4CB8-DE9601622572}"/>
              </a:ext>
            </a:extLst>
          </p:cNvPr>
          <p:cNvSpPr txBox="1"/>
          <p:nvPr/>
        </p:nvSpPr>
        <p:spPr>
          <a:xfrm>
            <a:off x="942309" y="2101396"/>
            <a:ext cx="1010855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البيانات الضخمة هي مجموعات هائلة من البيانات المتنوعة والمتدفقة بسرعة كبيرة، بحيث يصعب معالجتها أو تحليلها باستخدام الأدوات التقليدية.</a:t>
            </a:r>
          </a:p>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البيانات الضخمة تشير إلى بيانات رقمية تتسم بالحجم الكبير، والسرعة العالية في التوليد، والتنوع في الأشكال والمصادر، مما يتطلب تقنيات متقدمة للتخزين والتحليل واستخراج القيمة منها.</a:t>
            </a:r>
          </a:p>
          <a:p>
            <a:pPr marL="285750" indent="-285750" algn="just" rtl="1">
              <a:lnSpc>
                <a:spcPct val="150000"/>
              </a:lnSpc>
              <a:buFont typeface="Wingdings" panose="05000000000000000000" pitchFamily="2" charset="2"/>
              <a:buChar char="q"/>
            </a:pPr>
            <a:r>
              <a:rPr lang="ar-EG" sz="1600">
                <a:latin typeface="Alexandria" pitchFamily="2" charset="-78"/>
                <a:cs typeface="Alexandria" pitchFamily="2" charset="-78"/>
              </a:rPr>
              <a:t>البيانات الضخمة هي موارد معلوماتية ضخمة ومعقدة تنتج من مصادر متعددة مثل وسائل التواصل الاجتماعي، والأجهزة الذكية، والمعاملات الرقمية، وتُستخدم لاكتشاف الأنماط والاتجاهات ودعم اتخاذ القرار.</a:t>
            </a:r>
          </a:p>
          <a:p>
            <a:pPr algn="just" rtl="1">
              <a:lnSpc>
                <a:spcPct val="150000"/>
              </a:lnSpc>
            </a:pPr>
            <a:endParaRPr lang="ar-EG" sz="1600">
              <a:latin typeface="Alexandria" pitchFamily="2" charset="-78"/>
              <a:cs typeface="Alexandria" pitchFamily="2" charset="-78"/>
            </a:endParaRPr>
          </a:p>
          <a:p>
            <a:pPr algn="just" rtl="1">
              <a:lnSpc>
                <a:spcPct val="150000"/>
              </a:lnSpc>
            </a:pPr>
            <a:r>
              <a:rPr lang="ar-EG" sz="1600" b="1">
                <a:solidFill>
                  <a:srgbClr val="FF0000"/>
                </a:solidFill>
                <a:latin typeface="Alexandria" pitchFamily="2" charset="-78"/>
                <a:cs typeface="Alexandria" pitchFamily="2" charset="-78"/>
              </a:rPr>
              <a:t>مثال واقعي: </a:t>
            </a:r>
            <a:r>
              <a:rPr lang="ar-EG" sz="1600">
                <a:latin typeface="Alexandria" pitchFamily="2" charset="-78"/>
                <a:cs typeface="Alexandria" pitchFamily="2" charset="-78"/>
              </a:rPr>
              <a:t>عندما تقوم منصة إخبارية بتحليل آلاف التعليقات، والمشاهدات، والمشاركات، ومدة بقاء الجمهور على الخبر في لحظات متقاربة، فهذا يُعد استخدامًا للبيانات الضخمة لفهم اهتمامات الجمهور.</a:t>
            </a:r>
            <a:endParaRPr lang="en-US" sz="1600">
              <a:latin typeface="Alexandria" pitchFamily="2" charset="-78"/>
              <a:cs typeface="Alexandria" pitchFamily="2" charset="-78"/>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99D53-DF56-39DE-F103-FC1B88582A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6C83B9-77D9-909B-54A5-FBE98A469E5E}"/>
              </a:ext>
            </a:extLst>
          </p:cNvPr>
          <p:cNvSpPr/>
          <p:nvPr/>
        </p:nvSpPr>
        <p:spPr>
          <a:xfrm>
            <a:off x="423747" y="1212598"/>
            <a:ext cx="11363092" cy="510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552F51-671D-01A1-E807-4E3A2C8A5ECD}"/>
              </a:ext>
            </a:extLst>
          </p:cNvPr>
          <p:cNvSpPr txBox="1"/>
          <p:nvPr/>
        </p:nvSpPr>
        <p:spPr>
          <a:xfrm>
            <a:off x="3107473" y="540483"/>
            <a:ext cx="5977054" cy="523220"/>
          </a:xfrm>
          <a:prstGeom prst="rect">
            <a:avLst/>
          </a:prstGeom>
          <a:noFill/>
        </p:spPr>
        <p:txBody>
          <a:bodyPr wrap="square" rtlCol="0">
            <a:spAutoFit/>
          </a:bodyPr>
          <a:lstStyle/>
          <a:p>
            <a:pPr algn="r" rtl="1"/>
            <a:r>
              <a:rPr lang="ar-EG" sz="2800" b="1">
                <a:latin typeface="Alexandria" charset="0"/>
                <a:cs typeface="Alexandria" charset="0"/>
              </a:rPr>
              <a:t>البيانات الضخمة: النشأة والتطور</a:t>
            </a:r>
          </a:p>
        </p:txBody>
      </p:sp>
      <p:sp>
        <p:nvSpPr>
          <p:cNvPr id="5" name="Rectangle 4">
            <a:extLst>
              <a:ext uri="{FF2B5EF4-FFF2-40B4-BE49-F238E27FC236}">
                <a16:creationId xmlns:a16="http://schemas.microsoft.com/office/drawing/2014/main" id="{187E41E3-A65E-312B-1429-FB2F133F7B8B}"/>
              </a:ext>
            </a:extLst>
          </p:cNvPr>
          <p:cNvSpPr/>
          <p:nvPr/>
        </p:nvSpPr>
        <p:spPr>
          <a:xfrm>
            <a:off x="995064" y="3915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9C4CC9-0154-DFED-DA78-8662005E7660}"/>
              </a:ext>
            </a:extLst>
          </p:cNvPr>
          <p:cNvSpPr txBox="1"/>
          <p:nvPr/>
        </p:nvSpPr>
        <p:spPr>
          <a:xfrm>
            <a:off x="1100484" y="54048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D36C4F-29D9-F2CC-A1DF-65A5143E7960}"/>
              </a:ext>
            </a:extLst>
          </p:cNvPr>
          <p:cNvSpPr txBox="1"/>
          <p:nvPr/>
        </p:nvSpPr>
        <p:spPr>
          <a:xfrm>
            <a:off x="1198734" y="849527"/>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502C6CD-B5E9-0417-4A35-66D0C6DE8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2E907407-036A-F669-A558-75D5AFF49CB8}"/>
              </a:ext>
            </a:extLst>
          </p:cNvPr>
          <p:cNvGrpSpPr/>
          <p:nvPr/>
        </p:nvGrpSpPr>
        <p:grpSpPr>
          <a:xfrm>
            <a:off x="3479180" y="1494201"/>
            <a:ext cx="8051330" cy="4304433"/>
            <a:chOff x="5233492" y="2842121"/>
            <a:chExt cx="6297018" cy="2832199"/>
          </a:xfrm>
        </p:grpSpPr>
        <p:sp>
          <p:nvSpPr>
            <p:cNvPr id="2" name="Text 3"/>
            <p:cNvSpPr/>
            <p:nvPr/>
          </p:nvSpPr>
          <p:spPr>
            <a:xfrm>
              <a:off x="5233492" y="2842121"/>
              <a:ext cx="6297018" cy="132308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تُعدّ البيانات الضخمة (Big Data) من أبرز المفاهيم التحويلية في القرن الحادي والعشرين. يُشير المصطلح إلى مجموعات البيانات الهائلة التي تتجاوز قدرة الأدوات التقليدية على المعالجة والتخزين والتحليل في فترة زمنية معقولة. ظهر المفهوم في أواخر التسعينيات، غير أنه تبلور وانتشر مع الطفرة الرقمية في العقد الثاني من الألفية الثالثة.</a:t>
              </a:r>
              <a:endParaRPr lang="en-US" sz="1600" dirty="0"/>
            </a:p>
          </p:txBody>
        </p:sp>
        <p:sp>
          <p:nvSpPr>
            <p:cNvPr id="4" name="Text 4"/>
            <p:cNvSpPr/>
            <p:nvPr/>
          </p:nvSpPr>
          <p:spPr>
            <a:xfrm>
              <a:off x="5233492" y="4351238"/>
              <a:ext cx="6297018" cy="132308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تنتج البيانات الضخمة من مصادر متنوعة تشمل: منصات التواصل الاجتماعي التي تولّد مئات الملايين من المنشورات يومياً، وأجهزة إنترنت الأشياء (IoT)، والمعاملات الإلكترونية، وسجلات الاستخدام الرقمي، والبيانات الحيوية، والصور ومقاطع الفيديو. وفقاً لتقديرات IBM، يُنتج البشر نحو 2.5 كوينتيليون بايت من البيانات يومياً، وهو رقم يتضاعف بوتيرة متسارعة مع تعمق التحول الرقمي في جميع القطاعات.</a:t>
              </a:r>
              <a:endParaRPr lang="en-US" sz="1600" dirty="0"/>
            </a:p>
          </p:txBody>
        </p:sp>
      </p:grpSp>
      <p:pic>
        <p:nvPicPr>
          <p:cNvPr id="9" name="Image 0" descr="preencoded.png"/>
          <p:cNvPicPr>
            <a:picLocks noChangeAspect="1"/>
          </p:cNvPicPr>
          <p:nvPr/>
        </p:nvPicPr>
        <p:blipFill>
          <a:blip r:embed="rId3"/>
          <a:stretch>
            <a:fillRect/>
          </a:stretch>
        </p:blipFill>
        <p:spPr>
          <a:xfrm>
            <a:off x="422987" y="1808677"/>
            <a:ext cx="2799864" cy="419979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93946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68182-BB54-FAE3-3EC0-8BD6133E76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E68B9B-137B-313D-EF4F-9EB82F296D65}"/>
              </a:ext>
            </a:extLst>
          </p:cNvPr>
          <p:cNvSpPr/>
          <p:nvPr/>
        </p:nvSpPr>
        <p:spPr>
          <a:xfrm>
            <a:off x="468352" y="1324664"/>
            <a:ext cx="11515639"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3CE564-8C6D-2DE5-0372-EBB5BFCFE994}"/>
              </a:ext>
            </a:extLst>
          </p:cNvPr>
          <p:cNvSpPr txBox="1"/>
          <p:nvPr/>
        </p:nvSpPr>
        <p:spPr>
          <a:xfrm>
            <a:off x="3323063" y="268963"/>
            <a:ext cx="5322363" cy="954107"/>
          </a:xfrm>
          <a:prstGeom prst="rect">
            <a:avLst/>
          </a:prstGeom>
          <a:noFill/>
        </p:spPr>
        <p:txBody>
          <a:bodyPr wrap="square" rtlCol="0">
            <a:spAutoFit/>
          </a:bodyPr>
          <a:lstStyle/>
          <a:p>
            <a:pPr algn="ctr" rtl="1"/>
            <a:r>
              <a:rPr lang="ar-EG" sz="2800" b="1">
                <a:latin typeface="Alexandria" charset="0"/>
                <a:cs typeface="Alexandria" charset="0"/>
              </a:rPr>
              <a:t>أنواع البيانات</a:t>
            </a:r>
          </a:p>
          <a:p>
            <a:pPr algn="ctr" rtl="1"/>
            <a:r>
              <a:rPr lang="ar-EG" sz="2800" b="1">
                <a:latin typeface="Alexandria" charset="0"/>
                <a:cs typeface="Alexandria" charset="0"/>
              </a:rPr>
              <a:t>التصنيف الهيكلي</a:t>
            </a:r>
          </a:p>
        </p:txBody>
      </p:sp>
      <p:sp>
        <p:nvSpPr>
          <p:cNvPr id="5" name="Rectangle 4">
            <a:extLst>
              <a:ext uri="{FF2B5EF4-FFF2-40B4-BE49-F238E27FC236}">
                <a16:creationId xmlns:a16="http://schemas.microsoft.com/office/drawing/2014/main" id="{341BC5DE-551B-A85B-504B-C1615EF58A43}"/>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A752D7-87C7-0F10-91AD-1E4D6077CA2B}"/>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1D3E29-C0DC-FEBA-0330-CB097318836B}"/>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967A1ED-C6CC-FBC5-24A7-5B972E3192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863D251F-D805-7043-9BAC-C904F0CCEAB2}"/>
              </a:ext>
            </a:extLst>
          </p:cNvPr>
          <p:cNvGrpSpPr/>
          <p:nvPr/>
        </p:nvGrpSpPr>
        <p:grpSpPr>
          <a:xfrm>
            <a:off x="869795" y="3645907"/>
            <a:ext cx="10760927" cy="2508030"/>
            <a:chOff x="6304062" y="2254746"/>
            <a:chExt cx="5232797" cy="3129757"/>
          </a:xfrm>
        </p:grpSpPr>
        <p:sp>
          <p:nvSpPr>
            <p:cNvPr id="4" name="Text 4"/>
            <p:cNvSpPr/>
            <p:nvPr/>
          </p:nvSpPr>
          <p:spPr>
            <a:xfrm>
              <a:off x="7363420" y="2254746"/>
              <a:ext cx="4173438" cy="258465"/>
            </a:xfrm>
            <a:prstGeom prst="rect">
              <a:avLst/>
            </a:prstGeom>
            <a:noFill/>
            <a:ln/>
          </p:spPr>
          <p:txBody>
            <a:bodyPr wrap="none" lIns="0" tIns="0" rIns="0" bIns="0" rtlCol="0" anchor="t"/>
            <a:lstStyle/>
            <a:p>
              <a:pPr algn="just" rtl="1">
                <a:lnSpc>
                  <a:spcPts val="2000"/>
                </a:lnSpc>
              </a:pPr>
              <a:r>
                <a:rPr lang="en-US" sz="2000" b="1" dirty="0">
                  <a:solidFill>
                    <a:srgbClr val="3257B8"/>
                  </a:solidFill>
                  <a:latin typeface="Alexandria Bold" pitchFamily="34" charset="0"/>
                  <a:ea typeface="Alexandria Bold" pitchFamily="34" charset="-122"/>
                  <a:cs typeface="Alexandria Bold" pitchFamily="34" charset="-120"/>
                </a:rPr>
                <a:t>البيانات شبه المنظمة (Semi-Structured)</a:t>
              </a:r>
              <a:endParaRPr lang="en-US" sz="2000" dirty="0"/>
            </a:p>
          </p:txBody>
        </p:sp>
        <p:sp>
          <p:nvSpPr>
            <p:cNvPr id="8" name="Text 5"/>
            <p:cNvSpPr/>
            <p:nvPr/>
          </p:nvSpPr>
          <p:spPr>
            <a:xfrm>
              <a:off x="6304062" y="2678510"/>
              <a:ext cx="5232797"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لا تتبع نموذجاً جدولياً صارماً لكن تحمل علامات أو بنية هرمية كـ XML وJSON وHTML. شائعة في تبادل البيانات بين الأنظمة والتطبيقات، وكذلك في بيانات التواصل الاجتماعي التي تحمل خصائص محددة كالتاريخ والمستخدم والوسوم.</a:t>
              </a:r>
              <a:endParaRPr lang="en-US" sz="1600" dirty="0"/>
            </a:p>
          </p:txBody>
        </p:sp>
        <p:sp>
          <p:nvSpPr>
            <p:cNvPr id="9" name="Text 6"/>
            <p:cNvSpPr/>
            <p:nvPr/>
          </p:nvSpPr>
          <p:spPr>
            <a:xfrm>
              <a:off x="7849096" y="3902273"/>
              <a:ext cx="3687763" cy="258465"/>
            </a:xfrm>
            <a:prstGeom prst="rect">
              <a:avLst/>
            </a:prstGeom>
            <a:noFill/>
            <a:ln/>
          </p:spPr>
          <p:txBody>
            <a:bodyPr wrap="none" lIns="0" tIns="0" rIns="0" bIns="0" rtlCol="0" anchor="t"/>
            <a:lstStyle/>
            <a:p>
              <a:pPr algn="just" rtl="1">
                <a:lnSpc>
                  <a:spcPts val="2000"/>
                </a:lnSpc>
              </a:pPr>
              <a:r>
                <a:rPr lang="en-US" sz="2000" b="1" dirty="0">
                  <a:solidFill>
                    <a:srgbClr val="3257B8"/>
                  </a:solidFill>
                  <a:latin typeface="Alexandria Bold" pitchFamily="34" charset="0"/>
                  <a:ea typeface="Alexandria Bold" pitchFamily="34" charset="-122"/>
                  <a:cs typeface="Alexandria Bold" pitchFamily="34" charset="-120"/>
                </a:rPr>
                <a:t>البيانات غير المنظمة (Unstructured)</a:t>
              </a:r>
              <a:endParaRPr lang="en-US" sz="2000" dirty="0"/>
            </a:p>
          </p:txBody>
        </p:sp>
        <p:sp>
          <p:nvSpPr>
            <p:cNvPr id="11" name="Text 7"/>
            <p:cNvSpPr/>
            <p:nvPr/>
          </p:nvSpPr>
          <p:spPr>
            <a:xfrm>
              <a:off x="6304062" y="4326037"/>
              <a:ext cx="5232797"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تشكّل نحو 80% من البيانات العالمية وتشمل النصوص الحرة، الصور، مقاطع الفيديو، الملفات الصوتية، ومنشورات التواصل الاجتماعي. تحتاج إلى تقنيات متقدمة كمعالجة اللغة الطبيعية ورؤية الحاسوب لاستخلاص المعنى منها.</a:t>
              </a:r>
              <a:endParaRPr lang="en-US" sz="1600" dirty="0"/>
            </a:p>
          </p:txBody>
        </p:sp>
      </p:grpSp>
      <p:grpSp>
        <p:nvGrpSpPr>
          <p:cNvPr id="12" name="Group 11">
            <a:extLst>
              <a:ext uri="{FF2B5EF4-FFF2-40B4-BE49-F238E27FC236}">
                <a16:creationId xmlns:a16="http://schemas.microsoft.com/office/drawing/2014/main" id="{FC355233-84BF-F384-9D9D-F4FDA07CD1E4}"/>
              </a:ext>
            </a:extLst>
          </p:cNvPr>
          <p:cNvGrpSpPr/>
          <p:nvPr/>
        </p:nvGrpSpPr>
        <p:grpSpPr>
          <a:xfrm>
            <a:off x="780585" y="1510604"/>
            <a:ext cx="10943061" cy="1918396"/>
            <a:chOff x="707728" y="2111750"/>
            <a:chExt cx="5470922" cy="2236589"/>
          </a:xfrm>
        </p:grpSpPr>
        <p:sp>
          <p:nvSpPr>
            <p:cNvPr id="13" name="Shape 1"/>
            <p:cNvSpPr/>
            <p:nvPr/>
          </p:nvSpPr>
          <p:spPr>
            <a:xfrm>
              <a:off x="707728" y="2111750"/>
              <a:ext cx="5470922" cy="2236589"/>
            </a:xfrm>
            <a:prstGeom prst="roundRect">
              <a:avLst>
                <a:gd name="adj" fmla="val 3458"/>
              </a:avLst>
            </a:prstGeom>
            <a:solidFill>
              <a:srgbClr val="3257B8"/>
            </a:solidFill>
            <a:ln/>
          </p:spPr>
          <p:txBody>
            <a:bodyPr/>
            <a:lstStyle/>
            <a:p>
              <a:endParaRPr lang="en-US" sz="1500"/>
            </a:p>
          </p:txBody>
        </p:sp>
        <p:sp>
          <p:nvSpPr>
            <p:cNvPr id="14" name="Text 2"/>
            <p:cNvSpPr/>
            <p:nvPr/>
          </p:nvSpPr>
          <p:spPr>
            <a:xfrm>
              <a:off x="2233414" y="2254746"/>
              <a:ext cx="3614638" cy="258465"/>
            </a:xfrm>
            <a:prstGeom prst="rect">
              <a:avLst/>
            </a:prstGeom>
            <a:noFill/>
            <a:ln/>
          </p:spPr>
          <p:txBody>
            <a:bodyPr wrap="none" lIns="0" tIns="0" rIns="0" bIns="0" rtlCol="0" anchor="t"/>
            <a:lstStyle/>
            <a:p>
              <a:pPr algn="r" rtl="1">
                <a:lnSpc>
                  <a:spcPts val="2000"/>
                </a:lnSpc>
              </a:pPr>
              <a:r>
                <a:rPr lang="en-US" sz="1625" b="1" dirty="0">
                  <a:solidFill>
                    <a:srgbClr val="FFFFFF"/>
                  </a:solidFill>
                  <a:latin typeface="Alexandria Bold" pitchFamily="34" charset="0"/>
                  <a:ea typeface="Alexandria Bold" pitchFamily="34" charset="-122"/>
                  <a:cs typeface="Alexandria Bold" pitchFamily="34" charset="-120"/>
                </a:rPr>
                <a:t>البيانات المنظمة (Structured Data)</a:t>
              </a:r>
              <a:endParaRPr lang="en-US" sz="1625" dirty="0"/>
            </a:p>
          </p:txBody>
        </p:sp>
        <p:sp>
          <p:nvSpPr>
            <p:cNvPr id="15" name="Text 3"/>
            <p:cNvSpPr/>
            <p:nvPr/>
          </p:nvSpPr>
          <p:spPr>
            <a:xfrm>
              <a:off x="736532" y="2828315"/>
              <a:ext cx="5257215" cy="1323083"/>
            </a:xfrm>
            <a:prstGeom prst="rect">
              <a:avLst/>
            </a:prstGeom>
            <a:noFill/>
            <a:ln/>
          </p:spPr>
          <p:txBody>
            <a:bodyPr wrap="square" lIns="0" tIns="0" rIns="0" bIns="0" rtlCol="0" anchor="t"/>
            <a:lstStyle/>
            <a:p>
              <a:pPr algn="just" rtl="1">
                <a:lnSpc>
                  <a:spcPct val="150000"/>
                </a:lnSpc>
              </a:pPr>
              <a:r>
                <a:rPr lang="en-US" sz="1600" dirty="0">
                  <a:solidFill>
                    <a:srgbClr val="FFFFFF"/>
                  </a:solidFill>
                  <a:latin typeface="Alexandria" pitchFamily="34" charset="0"/>
                  <a:ea typeface="Alexandria" pitchFamily="34" charset="-122"/>
                  <a:cs typeface="Alexandria" pitchFamily="34" charset="-120"/>
                </a:rPr>
                <a:t>هي البيانات المنظمة في جداول وقواعد بيانات علائقية ذات مخطط محدد مسبقاً. تشمل: سجلات المبيعات، البيانات المالية، معلومات العملاء في أنظمة CRM. تُمثّل نحو 20% فقط من إجمالي البيانات المتاحة، لكنها الأسهل في المعالجة والتحليل باستخدام SQL والأدوات التقليدية.</a:t>
              </a:r>
              <a:endParaRPr lang="en-US" sz="1600" dirty="0"/>
            </a:p>
          </p:txBody>
        </p:sp>
      </p:grpSp>
    </p:spTree>
    <p:extLst>
      <p:ext uri="{BB962C8B-B14F-4D97-AF65-F5344CB8AC3E}">
        <p14:creationId xmlns:p14="http://schemas.microsoft.com/office/powerpoint/2010/main" val="12395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C21A3-3768-3235-D0BE-B26FE21D7C8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3810C2-F9E5-47C2-C300-7FBCB2E8762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C1424C-7252-6872-682D-F7C1143EAB3E}"/>
              </a:ext>
            </a:extLst>
          </p:cNvPr>
          <p:cNvSpPr/>
          <p:nvPr/>
        </p:nvSpPr>
        <p:spPr>
          <a:xfrm>
            <a:off x="8607914" y="952845"/>
            <a:ext cx="3491159"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77A54E-AA6B-84FE-C211-06067992E486}"/>
              </a:ext>
            </a:extLst>
          </p:cNvPr>
          <p:cNvSpPr/>
          <p:nvPr/>
        </p:nvSpPr>
        <p:spPr>
          <a:xfrm>
            <a:off x="379141" y="1201589"/>
            <a:ext cx="11441151" cy="5354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07A023-BF67-49F8-3DC2-2EE5304818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a:extLst>
              <a:ext uri="{FF2B5EF4-FFF2-40B4-BE49-F238E27FC236}">
                <a16:creationId xmlns:a16="http://schemas.microsoft.com/office/drawing/2014/main" id="{2DA49648-8AEC-7F71-CD17-4117EB6F4149}"/>
              </a:ext>
            </a:extLst>
          </p:cNvPr>
          <p:cNvSpPr/>
          <p:nvPr/>
        </p:nvSpPr>
        <p:spPr>
          <a:xfrm>
            <a:off x="2156909" y="619633"/>
            <a:ext cx="6451005" cy="418008"/>
          </a:xfrm>
          <a:prstGeom prst="rect">
            <a:avLst/>
          </a:prstGeom>
          <a:noFill/>
          <a:ln/>
        </p:spPr>
        <p:txBody>
          <a:bodyPr wrap="none" lIns="0" tIns="0" rIns="0" bIns="0" rtlCol="0" anchor="t"/>
          <a:lstStyle/>
          <a:p>
            <a:pPr algn="r" rtl="1">
              <a:lnSpc>
                <a:spcPts val="3292"/>
              </a:lnSpc>
            </a:pPr>
            <a:r>
              <a:rPr lang="en-US" sz="2000" b="1" dirty="0">
                <a:solidFill>
                  <a:srgbClr val="3257B8"/>
                </a:solidFill>
                <a:latin typeface="Alexandria Bold" pitchFamily="34" charset="0"/>
                <a:ea typeface="Alexandria Bold" pitchFamily="34" charset="-122"/>
                <a:cs typeface="Alexandria Bold" pitchFamily="34" charset="-120"/>
              </a:rPr>
              <a:t>خصائص البيانات الضخمة: نموذج الـ 7Vs</a:t>
            </a:r>
            <a:endParaRPr lang="en-US" sz="2000" dirty="0"/>
          </a:p>
        </p:txBody>
      </p:sp>
      <p:grpSp>
        <p:nvGrpSpPr>
          <p:cNvPr id="39" name="Group 38">
            <a:extLst>
              <a:ext uri="{FF2B5EF4-FFF2-40B4-BE49-F238E27FC236}">
                <a16:creationId xmlns:a16="http://schemas.microsoft.com/office/drawing/2014/main" id="{82014359-5DF2-7B8B-BC3A-879BD531A74E}"/>
              </a:ext>
            </a:extLst>
          </p:cNvPr>
          <p:cNvGrpSpPr/>
          <p:nvPr/>
        </p:nvGrpSpPr>
        <p:grpSpPr>
          <a:xfrm>
            <a:off x="691376" y="1350321"/>
            <a:ext cx="10928195" cy="5106235"/>
            <a:chOff x="820341" y="1303833"/>
            <a:chExt cx="10551319" cy="4884639"/>
          </a:xfrm>
        </p:grpSpPr>
        <p:sp>
          <p:nvSpPr>
            <p:cNvPr id="3" name="Text 1"/>
            <p:cNvSpPr/>
            <p:nvPr/>
          </p:nvSpPr>
          <p:spPr>
            <a:xfrm>
              <a:off x="820341" y="1303833"/>
              <a:ext cx="10551319" cy="193675"/>
            </a:xfrm>
            <a:prstGeom prst="rect">
              <a:avLst/>
            </a:prstGeom>
            <a:noFill/>
            <a:ln/>
          </p:spPr>
          <p:txBody>
            <a:bodyPr wrap="non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تطوّر النموذج المرجعي لفهم البيانات الضخمة من الـ 3Vs الأصلية التي اقترحها Doug Laney عام 2001 إلى نموذج أكثر شمولاً يضم سبعة أبعاد:</a:t>
              </a:r>
              <a:endParaRPr lang="en-US" sz="1400" dirty="0"/>
            </a:p>
          </p:txBody>
        </p:sp>
        <p:sp>
          <p:nvSpPr>
            <p:cNvPr id="4" name="Shape 2"/>
            <p:cNvSpPr/>
            <p:nvPr/>
          </p:nvSpPr>
          <p:spPr>
            <a:xfrm>
              <a:off x="7926686" y="1619250"/>
              <a:ext cx="3444974" cy="1644650"/>
            </a:xfrm>
            <a:prstGeom prst="roundRect">
              <a:avLst>
                <a:gd name="adj" fmla="val 3417"/>
              </a:avLst>
            </a:prstGeom>
            <a:solidFill>
              <a:srgbClr val="E9ECF2"/>
            </a:solidFill>
            <a:ln w="7620">
              <a:solidFill>
                <a:srgbClr val="CFD2D8"/>
              </a:solidFill>
              <a:prstDash val="solid"/>
            </a:ln>
          </p:spPr>
          <p:txBody>
            <a:bodyPr/>
            <a:lstStyle/>
            <a:p>
              <a:pPr algn="just" rtl="1"/>
              <a:endParaRPr lang="en-US" sz="2400"/>
            </a:p>
          </p:txBody>
        </p:sp>
        <p:pic>
          <p:nvPicPr>
            <p:cNvPr id="6" name="Image 0" descr="preencoded.png"/>
            <p:cNvPicPr>
              <a:picLocks noChangeAspect="1"/>
            </p:cNvPicPr>
            <p:nvPr/>
          </p:nvPicPr>
          <p:blipFill>
            <a:blip r:embed="rId3"/>
            <a:stretch>
              <a:fillRect/>
            </a:stretch>
          </p:blipFill>
          <p:spPr>
            <a:xfrm>
              <a:off x="10830223" y="1759347"/>
              <a:ext cx="401340" cy="401340"/>
            </a:xfrm>
            <a:prstGeom prst="rect">
              <a:avLst/>
            </a:prstGeom>
          </p:spPr>
        </p:pic>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40654" y="1869679"/>
              <a:ext cx="180578" cy="180578"/>
            </a:xfrm>
            <a:prstGeom prst="rect">
              <a:avLst/>
            </a:prstGeom>
          </p:spPr>
        </p:pic>
        <p:sp>
          <p:nvSpPr>
            <p:cNvPr id="8" name="Text 3"/>
            <p:cNvSpPr/>
            <p:nvPr/>
          </p:nvSpPr>
          <p:spPr>
            <a:xfrm>
              <a:off x="9559032" y="2268836"/>
              <a:ext cx="1672531"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الحجم (Volume)</a:t>
              </a:r>
              <a:endParaRPr lang="en-US" sz="2000" dirty="0"/>
            </a:p>
          </p:txBody>
        </p:sp>
        <p:sp>
          <p:nvSpPr>
            <p:cNvPr id="9" name="Text 4"/>
            <p:cNvSpPr/>
            <p:nvPr/>
          </p:nvSpPr>
          <p:spPr>
            <a:xfrm>
              <a:off x="8066782" y="2542778"/>
              <a:ext cx="3164781" cy="387350"/>
            </a:xfrm>
            <a:prstGeom prst="rect">
              <a:avLst/>
            </a:prstGeom>
            <a:noFill/>
            <a:ln/>
          </p:spPr>
          <p:txBody>
            <a:bodyPr wrap="squar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كميات البيانات الهائلة التي تُقاس بالبيتابايت والإكسابايت، مما يستلزم بنية تحتية تخزينية ضخمة.</a:t>
              </a:r>
              <a:endParaRPr lang="en-US" sz="1400" dirty="0"/>
            </a:p>
          </p:txBody>
        </p:sp>
        <p:sp>
          <p:nvSpPr>
            <p:cNvPr id="10" name="Shape 5"/>
            <p:cNvSpPr/>
            <p:nvPr/>
          </p:nvSpPr>
          <p:spPr>
            <a:xfrm>
              <a:off x="4373563" y="1619250"/>
              <a:ext cx="3444974" cy="1644650"/>
            </a:xfrm>
            <a:prstGeom prst="roundRect">
              <a:avLst>
                <a:gd name="adj" fmla="val 3417"/>
              </a:avLst>
            </a:prstGeom>
            <a:solidFill>
              <a:srgbClr val="E9ECF2"/>
            </a:solidFill>
            <a:ln w="7620">
              <a:solidFill>
                <a:srgbClr val="CFD2D8"/>
              </a:solidFill>
              <a:prstDash val="solid"/>
            </a:ln>
          </p:spPr>
          <p:txBody>
            <a:bodyPr/>
            <a:lstStyle/>
            <a:p>
              <a:pPr algn="just" rtl="1"/>
              <a:endParaRPr lang="en-US" sz="2400"/>
            </a:p>
          </p:txBody>
        </p:sp>
        <p:pic>
          <p:nvPicPr>
            <p:cNvPr id="11" name="Image 2" descr="preencoded.png"/>
            <p:cNvPicPr>
              <a:picLocks noChangeAspect="1"/>
            </p:cNvPicPr>
            <p:nvPr/>
          </p:nvPicPr>
          <p:blipFill>
            <a:blip r:embed="rId5"/>
            <a:stretch>
              <a:fillRect/>
            </a:stretch>
          </p:blipFill>
          <p:spPr>
            <a:xfrm>
              <a:off x="7277100" y="1759347"/>
              <a:ext cx="401340" cy="401340"/>
            </a:xfrm>
            <a:prstGeom prst="rect">
              <a:avLst/>
            </a:prstGeom>
          </p:spPr>
        </p:pic>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387531" y="1869679"/>
              <a:ext cx="180578" cy="180578"/>
            </a:xfrm>
            <a:prstGeom prst="rect">
              <a:avLst/>
            </a:prstGeom>
          </p:spPr>
        </p:pic>
        <p:sp>
          <p:nvSpPr>
            <p:cNvPr id="13" name="Text 6"/>
            <p:cNvSpPr/>
            <p:nvPr/>
          </p:nvSpPr>
          <p:spPr>
            <a:xfrm>
              <a:off x="6005910" y="2268836"/>
              <a:ext cx="1672531"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السرعة (Velocity)</a:t>
              </a:r>
              <a:endParaRPr lang="en-US" sz="2000" dirty="0"/>
            </a:p>
          </p:txBody>
        </p:sp>
        <p:sp>
          <p:nvSpPr>
            <p:cNvPr id="14" name="Text 7"/>
            <p:cNvSpPr/>
            <p:nvPr/>
          </p:nvSpPr>
          <p:spPr>
            <a:xfrm>
              <a:off x="4513660" y="2542778"/>
              <a:ext cx="3164781" cy="387350"/>
            </a:xfrm>
            <a:prstGeom prst="rect">
              <a:avLst/>
            </a:prstGeom>
            <a:noFill/>
            <a:ln/>
          </p:spPr>
          <p:txBody>
            <a:bodyPr wrap="squar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معدل توليد البيانات ومعالجتها في الوقت الفعلي أو شبه الفعلي، كتدفق التغريدات والمعاملات المالية.</a:t>
              </a:r>
              <a:endParaRPr lang="en-US" sz="1400" dirty="0"/>
            </a:p>
          </p:txBody>
        </p:sp>
        <p:sp>
          <p:nvSpPr>
            <p:cNvPr id="15" name="Shape 8"/>
            <p:cNvSpPr/>
            <p:nvPr/>
          </p:nvSpPr>
          <p:spPr>
            <a:xfrm>
              <a:off x="820341" y="1619250"/>
              <a:ext cx="3445073" cy="1644650"/>
            </a:xfrm>
            <a:prstGeom prst="roundRect">
              <a:avLst>
                <a:gd name="adj" fmla="val 3417"/>
              </a:avLst>
            </a:prstGeom>
            <a:solidFill>
              <a:srgbClr val="E9ECF2"/>
            </a:solidFill>
            <a:ln w="7620">
              <a:solidFill>
                <a:srgbClr val="CFD2D8"/>
              </a:solidFill>
              <a:prstDash val="solid"/>
            </a:ln>
          </p:spPr>
          <p:txBody>
            <a:bodyPr/>
            <a:lstStyle/>
            <a:p>
              <a:pPr algn="just" rtl="1"/>
              <a:endParaRPr lang="en-US" sz="2400"/>
            </a:p>
          </p:txBody>
        </p:sp>
        <p:pic>
          <p:nvPicPr>
            <p:cNvPr id="16" name="Image 4" descr="preencoded.png"/>
            <p:cNvPicPr>
              <a:picLocks noChangeAspect="1"/>
            </p:cNvPicPr>
            <p:nvPr/>
          </p:nvPicPr>
          <p:blipFill>
            <a:blip r:embed="rId7"/>
            <a:stretch>
              <a:fillRect/>
            </a:stretch>
          </p:blipFill>
          <p:spPr>
            <a:xfrm>
              <a:off x="3723978" y="1759347"/>
              <a:ext cx="401340" cy="401340"/>
            </a:xfrm>
            <a:prstGeom prst="rect">
              <a:avLst/>
            </a:prstGeom>
          </p:spPr>
        </p:pic>
        <p:pic>
          <p:nvPicPr>
            <p:cNvPr id="17"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834408" y="1869679"/>
              <a:ext cx="180578" cy="180578"/>
            </a:xfrm>
            <a:prstGeom prst="rect">
              <a:avLst/>
            </a:prstGeom>
          </p:spPr>
        </p:pic>
        <p:sp>
          <p:nvSpPr>
            <p:cNvPr id="19" name="Text 9"/>
            <p:cNvSpPr/>
            <p:nvPr/>
          </p:nvSpPr>
          <p:spPr>
            <a:xfrm>
              <a:off x="2452787" y="2268836"/>
              <a:ext cx="1672531"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التنوع (Variety)</a:t>
              </a:r>
              <a:endParaRPr lang="en-US" sz="2000" dirty="0"/>
            </a:p>
          </p:txBody>
        </p:sp>
        <p:sp>
          <p:nvSpPr>
            <p:cNvPr id="20" name="Text 10"/>
            <p:cNvSpPr/>
            <p:nvPr/>
          </p:nvSpPr>
          <p:spPr>
            <a:xfrm>
              <a:off x="960438" y="2542778"/>
              <a:ext cx="3164880" cy="581025"/>
            </a:xfrm>
            <a:prstGeom prst="rect">
              <a:avLst/>
            </a:prstGeom>
            <a:noFill/>
            <a:ln/>
          </p:spPr>
          <p:txBody>
            <a:bodyPr wrap="squar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تعدد أشكال البيانات بين المنظمة وغير المنظمة وشبه المنظمة: نصوص، صور، فيديو، صوت، بيانات جغرافية.</a:t>
              </a:r>
              <a:endParaRPr lang="en-US" sz="1400" dirty="0"/>
            </a:p>
          </p:txBody>
        </p:sp>
        <p:sp>
          <p:nvSpPr>
            <p:cNvPr id="21" name="Shape 11"/>
            <p:cNvSpPr/>
            <p:nvPr/>
          </p:nvSpPr>
          <p:spPr>
            <a:xfrm>
              <a:off x="7926686" y="3372048"/>
              <a:ext cx="3444974" cy="1450975"/>
            </a:xfrm>
            <a:prstGeom prst="roundRect">
              <a:avLst>
                <a:gd name="adj" fmla="val 3873"/>
              </a:avLst>
            </a:prstGeom>
            <a:solidFill>
              <a:srgbClr val="E9ECF2"/>
            </a:solidFill>
            <a:ln w="7620">
              <a:solidFill>
                <a:srgbClr val="CFD2D8"/>
              </a:solidFill>
              <a:prstDash val="solid"/>
            </a:ln>
          </p:spPr>
          <p:txBody>
            <a:bodyPr/>
            <a:lstStyle/>
            <a:p>
              <a:pPr algn="just" rtl="1"/>
              <a:endParaRPr lang="en-US" sz="2400"/>
            </a:p>
          </p:txBody>
        </p:sp>
        <p:pic>
          <p:nvPicPr>
            <p:cNvPr id="22" name="Image 6" descr="preencoded.png"/>
            <p:cNvPicPr>
              <a:picLocks noChangeAspect="1"/>
            </p:cNvPicPr>
            <p:nvPr/>
          </p:nvPicPr>
          <p:blipFill>
            <a:blip r:embed="rId9"/>
            <a:stretch>
              <a:fillRect/>
            </a:stretch>
          </p:blipFill>
          <p:spPr>
            <a:xfrm>
              <a:off x="10830223" y="3512145"/>
              <a:ext cx="401340" cy="401340"/>
            </a:xfrm>
            <a:prstGeom prst="rect">
              <a:avLst/>
            </a:prstGeom>
          </p:spPr>
        </p:pic>
        <p:pic>
          <p:nvPicPr>
            <p:cNvPr id="24"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940654" y="3622477"/>
              <a:ext cx="180578" cy="180578"/>
            </a:xfrm>
            <a:prstGeom prst="rect">
              <a:avLst/>
            </a:prstGeom>
          </p:spPr>
        </p:pic>
        <p:sp>
          <p:nvSpPr>
            <p:cNvPr id="26" name="Text 12"/>
            <p:cNvSpPr/>
            <p:nvPr/>
          </p:nvSpPr>
          <p:spPr>
            <a:xfrm>
              <a:off x="9559032" y="4021634"/>
              <a:ext cx="1672531"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الصحة (Veracity)</a:t>
              </a:r>
              <a:endParaRPr lang="en-US" sz="2000" dirty="0"/>
            </a:p>
          </p:txBody>
        </p:sp>
        <p:sp>
          <p:nvSpPr>
            <p:cNvPr id="27" name="Text 13"/>
            <p:cNvSpPr/>
            <p:nvPr/>
          </p:nvSpPr>
          <p:spPr>
            <a:xfrm>
              <a:off x="8066782" y="4295577"/>
              <a:ext cx="3164781" cy="387350"/>
            </a:xfrm>
            <a:prstGeom prst="rect">
              <a:avLst/>
            </a:prstGeom>
            <a:noFill/>
            <a:ln/>
          </p:spPr>
          <p:txBody>
            <a:bodyPr wrap="squar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مستوى دقة البيانات وموثوقيتها، إذ تحتوي البيانات الكبيرة على نسبة من الضوضاء والبيانات غير الدقيقة.</a:t>
              </a:r>
              <a:endParaRPr lang="en-US" sz="1400" dirty="0"/>
            </a:p>
          </p:txBody>
        </p:sp>
        <p:sp>
          <p:nvSpPr>
            <p:cNvPr id="28" name="Shape 14"/>
            <p:cNvSpPr/>
            <p:nvPr/>
          </p:nvSpPr>
          <p:spPr>
            <a:xfrm>
              <a:off x="4373563" y="3372048"/>
              <a:ext cx="3444974" cy="1450975"/>
            </a:xfrm>
            <a:prstGeom prst="roundRect">
              <a:avLst>
                <a:gd name="adj" fmla="val 3873"/>
              </a:avLst>
            </a:prstGeom>
            <a:solidFill>
              <a:srgbClr val="E9ECF2"/>
            </a:solidFill>
            <a:ln w="7620">
              <a:solidFill>
                <a:srgbClr val="CFD2D8"/>
              </a:solidFill>
              <a:prstDash val="solid"/>
            </a:ln>
          </p:spPr>
          <p:txBody>
            <a:bodyPr/>
            <a:lstStyle/>
            <a:p>
              <a:pPr algn="just" rtl="1"/>
              <a:endParaRPr lang="en-US" sz="2400"/>
            </a:p>
          </p:txBody>
        </p:sp>
        <p:pic>
          <p:nvPicPr>
            <p:cNvPr id="29" name="Image 8" descr="preencoded.png"/>
            <p:cNvPicPr>
              <a:picLocks noChangeAspect="1"/>
            </p:cNvPicPr>
            <p:nvPr/>
          </p:nvPicPr>
          <p:blipFill>
            <a:blip r:embed="rId11"/>
            <a:stretch>
              <a:fillRect/>
            </a:stretch>
          </p:blipFill>
          <p:spPr>
            <a:xfrm>
              <a:off x="7277100" y="3512145"/>
              <a:ext cx="401340" cy="401340"/>
            </a:xfrm>
            <a:prstGeom prst="rect">
              <a:avLst/>
            </a:prstGeom>
          </p:spPr>
        </p:pic>
        <p:pic>
          <p:nvPicPr>
            <p:cNvPr id="30" name="Image 9" descr="preencoded.png"/>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7387531" y="3622477"/>
              <a:ext cx="180578" cy="180578"/>
            </a:xfrm>
            <a:prstGeom prst="rect">
              <a:avLst/>
            </a:prstGeom>
          </p:spPr>
        </p:pic>
        <p:sp>
          <p:nvSpPr>
            <p:cNvPr id="31" name="Text 15"/>
            <p:cNvSpPr/>
            <p:nvPr/>
          </p:nvSpPr>
          <p:spPr>
            <a:xfrm>
              <a:off x="6005910" y="4021634"/>
              <a:ext cx="1672531"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القيمة (Value)</a:t>
              </a:r>
              <a:endParaRPr lang="en-US" sz="2000" dirty="0"/>
            </a:p>
          </p:txBody>
        </p:sp>
        <p:sp>
          <p:nvSpPr>
            <p:cNvPr id="32" name="Text 16"/>
            <p:cNvSpPr/>
            <p:nvPr/>
          </p:nvSpPr>
          <p:spPr>
            <a:xfrm>
              <a:off x="4513660" y="4295577"/>
              <a:ext cx="3164781" cy="387350"/>
            </a:xfrm>
            <a:prstGeom prst="rect">
              <a:avLst/>
            </a:prstGeom>
            <a:noFill/>
            <a:ln/>
          </p:spPr>
          <p:txBody>
            <a:bodyPr wrap="squar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القيمة الاقتصادية والمعرفية المستخلصة من البيانات بعد تحليلها، وهي الهدف النهائي من العملية.</a:t>
              </a:r>
              <a:endParaRPr lang="en-US" sz="1400" dirty="0"/>
            </a:p>
          </p:txBody>
        </p:sp>
        <p:sp>
          <p:nvSpPr>
            <p:cNvPr id="33" name="Shape 17"/>
            <p:cNvSpPr/>
            <p:nvPr/>
          </p:nvSpPr>
          <p:spPr>
            <a:xfrm>
              <a:off x="820341" y="3372048"/>
              <a:ext cx="3445073" cy="1450975"/>
            </a:xfrm>
            <a:prstGeom prst="roundRect">
              <a:avLst>
                <a:gd name="adj" fmla="val 3873"/>
              </a:avLst>
            </a:prstGeom>
            <a:solidFill>
              <a:srgbClr val="E9ECF2"/>
            </a:solidFill>
            <a:ln w="7620">
              <a:solidFill>
                <a:srgbClr val="CFD2D8"/>
              </a:solidFill>
              <a:prstDash val="solid"/>
            </a:ln>
          </p:spPr>
          <p:txBody>
            <a:bodyPr/>
            <a:lstStyle/>
            <a:p>
              <a:pPr algn="just" rtl="1"/>
              <a:endParaRPr lang="en-US" sz="2400"/>
            </a:p>
          </p:txBody>
        </p:sp>
        <p:pic>
          <p:nvPicPr>
            <p:cNvPr id="34" name="Image 10" descr="preencoded.png"/>
            <p:cNvPicPr>
              <a:picLocks noChangeAspect="1"/>
            </p:cNvPicPr>
            <p:nvPr/>
          </p:nvPicPr>
          <p:blipFill>
            <a:blip r:embed="rId13"/>
            <a:stretch>
              <a:fillRect/>
            </a:stretch>
          </p:blipFill>
          <p:spPr>
            <a:xfrm>
              <a:off x="3723978" y="3512145"/>
              <a:ext cx="401340" cy="401340"/>
            </a:xfrm>
            <a:prstGeom prst="rect">
              <a:avLst/>
            </a:prstGeom>
          </p:spPr>
        </p:pic>
        <p:pic>
          <p:nvPicPr>
            <p:cNvPr id="35" name="Image 11" descr="preencoded.png"/>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3834408" y="3622477"/>
              <a:ext cx="180578" cy="180578"/>
            </a:xfrm>
            <a:prstGeom prst="rect">
              <a:avLst/>
            </a:prstGeom>
          </p:spPr>
        </p:pic>
        <p:sp>
          <p:nvSpPr>
            <p:cNvPr id="36" name="Text 18"/>
            <p:cNvSpPr/>
            <p:nvPr/>
          </p:nvSpPr>
          <p:spPr>
            <a:xfrm>
              <a:off x="2452787" y="4021634"/>
              <a:ext cx="1672531"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التقلب (Variability)</a:t>
              </a:r>
              <a:endParaRPr lang="en-US" sz="2000" dirty="0"/>
            </a:p>
          </p:txBody>
        </p:sp>
        <p:sp>
          <p:nvSpPr>
            <p:cNvPr id="37" name="Text 19"/>
            <p:cNvSpPr/>
            <p:nvPr/>
          </p:nvSpPr>
          <p:spPr>
            <a:xfrm>
              <a:off x="960438" y="4295577"/>
              <a:ext cx="3164880" cy="387350"/>
            </a:xfrm>
            <a:prstGeom prst="rect">
              <a:avLst/>
            </a:prstGeom>
            <a:noFill/>
            <a:ln/>
          </p:spPr>
          <p:txBody>
            <a:bodyPr wrap="squar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تغير معنى البيانات وسياقها بمرور الوقت، وتأثير ذلك على دقة النماذج التحليلية.</a:t>
              </a:r>
              <a:endParaRPr lang="en-US" sz="1400" dirty="0"/>
            </a:p>
          </p:txBody>
        </p:sp>
        <p:sp>
          <p:nvSpPr>
            <p:cNvPr id="38" name="Shape 20"/>
            <p:cNvSpPr/>
            <p:nvPr/>
          </p:nvSpPr>
          <p:spPr>
            <a:xfrm>
              <a:off x="820341" y="4931172"/>
              <a:ext cx="10551319" cy="1257300"/>
            </a:xfrm>
            <a:prstGeom prst="roundRect">
              <a:avLst>
                <a:gd name="adj" fmla="val 4470"/>
              </a:avLst>
            </a:prstGeom>
            <a:solidFill>
              <a:srgbClr val="E9ECF2"/>
            </a:solidFill>
            <a:ln w="7620">
              <a:solidFill>
                <a:srgbClr val="CFD2D8"/>
              </a:solidFill>
              <a:prstDash val="solid"/>
            </a:ln>
          </p:spPr>
          <p:txBody>
            <a:bodyPr/>
            <a:lstStyle/>
            <a:p>
              <a:pPr algn="just" rtl="1"/>
              <a:endParaRPr lang="en-US" sz="2400"/>
            </a:p>
          </p:txBody>
        </p:sp>
        <p:pic>
          <p:nvPicPr>
            <p:cNvPr id="40" name="Image 12" descr="preencoded.png"/>
            <p:cNvPicPr>
              <a:picLocks noChangeAspect="1"/>
            </p:cNvPicPr>
            <p:nvPr/>
          </p:nvPicPr>
          <p:blipFill>
            <a:blip r:embed="rId15"/>
            <a:stretch>
              <a:fillRect/>
            </a:stretch>
          </p:blipFill>
          <p:spPr>
            <a:xfrm>
              <a:off x="10830223" y="5071269"/>
              <a:ext cx="401340" cy="401340"/>
            </a:xfrm>
            <a:prstGeom prst="rect">
              <a:avLst/>
            </a:prstGeom>
          </p:spPr>
        </p:pic>
        <p:pic>
          <p:nvPicPr>
            <p:cNvPr id="41" name="Image 13" descr="preencoded.png"/>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940654" y="5181600"/>
              <a:ext cx="180578" cy="180578"/>
            </a:xfrm>
            <a:prstGeom prst="rect">
              <a:avLst/>
            </a:prstGeom>
          </p:spPr>
        </p:pic>
        <p:sp>
          <p:nvSpPr>
            <p:cNvPr id="42" name="Text 21"/>
            <p:cNvSpPr/>
            <p:nvPr/>
          </p:nvSpPr>
          <p:spPr>
            <a:xfrm>
              <a:off x="9412387" y="5580757"/>
              <a:ext cx="1819176" cy="209054"/>
            </a:xfrm>
            <a:prstGeom prst="rect">
              <a:avLst/>
            </a:prstGeom>
            <a:noFill/>
            <a:ln/>
          </p:spPr>
          <p:txBody>
            <a:bodyPr wrap="none" lIns="0" tIns="0" rIns="0" bIns="0" rtlCol="0" anchor="t"/>
            <a:lstStyle/>
            <a:p>
              <a:pPr algn="just" rtl="1">
                <a:lnSpc>
                  <a:spcPts val="1625"/>
                </a:lnSpc>
              </a:pPr>
              <a:r>
                <a:rPr lang="en-US" sz="2000" b="1" dirty="0">
                  <a:solidFill>
                    <a:srgbClr val="15213F"/>
                  </a:solidFill>
                  <a:latin typeface="Alexandria Bold" pitchFamily="34" charset="0"/>
                  <a:ea typeface="Alexandria Bold" pitchFamily="34" charset="-122"/>
                  <a:cs typeface="Alexandria Bold" pitchFamily="34" charset="-120"/>
                </a:rPr>
                <a:t>التصور (Visualization)</a:t>
              </a:r>
              <a:endParaRPr lang="en-US" sz="2000" dirty="0"/>
            </a:p>
          </p:txBody>
        </p:sp>
        <p:sp>
          <p:nvSpPr>
            <p:cNvPr id="43" name="Text 22"/>
            <p:cNvSpPr/>
            <p:nvPr/>
          </p:nvSpPr>
          <p:spPr>
            <a:xfrm>
              <a:off x="960438" y="5854700"/>
              <a:ext cx="10271125" cy="193675"/>
            </a:xfrm>
            <a:prstGeom prst="rect">
              <a:avLst/>
            </a:prstGeom>
            <a:noFill/>
            <a:ln/>
          </p:spPr>
          <p:txBody>
            <a:bodyPr wrap="none" lIns="0" tIns="0" rIns="0" bIns="0" rtlCol="0" anchor="t"/>
            <a:lstStyle/>
            <a:p>
              <a:pPr algn="just" rtl="1">
                <a:lnSpc>
                  <a:spcPts val="1500"/>
                </a:lnSpc>
              </a:pPr>
              <a:r>
                <a:rPr lang="en-US" sz="1400" dirty="0">
                  <a:solidFill>
                    <a:srgbClr val="15213F"/>
                  </a:solidFill>
                  <a:latin typeface="Alexandria" pitchFamily="34" charset="0"/>
                  <a:ea typeface="Alexandria" pitchFamily="34" charset="-122"/>
                  <a:cs typeface="Alexandria" pitchFamily="34" charset="-120"/>
                </a:rPr>
                <a:t>القدرة على تحويل البيانات المعالجة إلى رسوم ومخططات بيانية تيسّر الفهم وصنع القرار.</a:t>
              </a:r>
              <a:endParaRPr lang="en-US" sz="1400" dirty="0"/>
            </a:p>
          </p:txBody>
        </p:sp>
      </p:grpSp>
    </p:spTree>
    <p:extLst>
      <p:ext uri="{BB962C8B-B14F-4D97-AF65-F5344CB8AC3E}">
        <p14:creationId xmlns:p14="http://schemas.microsoft.com/office/powerpoint/2010/main" val="2267325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F8F72-625C-EBF9-B55F-DF9C943E28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E58F0-E11C-89F0-CE33-CB2C4CD4E081}"/>
              </a:ext>
            </a:extLst>
          </p:cNvPr>
          <p:cNvSpPr/>
          <p:nvPr/>
        </p:nvSpPr>
        <p:spPr>
          <a:xfrm>
            <a:off x="208009" y="1137424"/>
            <a:ext cx="11849558" cy="5720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18D6C4-A0CA-D671-2267-311775A87B8E}"/>
              </a:ext>
            </a:extLst>
          </p:cNvPr>
          <p:cNvSpPr txBox="1"/>
          <p:nvPr/>
        </p:nvSpPr>
        <p:spPr>
          <a:xfrm>
            <a:off x="2843561" y="458342"/>
            <a:ext cx="6314821" cy="523220"/>
          </a:xfrm>
          <a:prstGeom prst="rect">
            <a:avLst/>
          </a:prstGeom>
          <a:noFill/>
        </p:spPr>
        <p:txBody>
          <a:bodyPr wrap="square" rtlCol="0">
            <a:spAutoFit/>
          </a:bodyPr>
          <a:lstStyle/>
          <a:p>
            <a:pPr algn="ctr"/>
            <a:r>
              <a:rPr lang="ar-EG" sz="2800" b="1">
                <a:latin typeface="Alexandria" charset="0"/>
                <a:cs typeface="Alexandria" charset="0"/>
              </a:rPr>
              <a:t>مصادر البيانات في البيئة الرقمية</a:t>
            </a:r>
          </a:p>
        </p:txBody>
      </p:sp>
      <p:sp>
        <p:nvSpPr>
          <p:cNvPr id="5" name="Rectangle 4">
            <a:extLst>
              <a:ext uri="{FF2B5EF4-FFF2-40B4-BE49-F238E27FC236}">
                <a16:creationId xmlns:a16="http://schemas.microsoft.com/office/drawing/2014/main" id="{4A6714CC-51A5-5F57-794A-134C6D4DEF3A}"/>
              </a:ext>
            </a:extLst>
          </p:cNvPr>
          <p:cNvSpPr/>
          <p:nvPr/>
        </p:nvSpPr>
        <p:spPr>
          <a:xfrm>
            <a:off x="97421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C4EB57-D4EB-236E-72F4-FEC4500BCDE9}"/>
              </a:ext>
            </a:extLst>
          </p:cNvPr>
          <p:cNvSpPr txBox="1"/>
          <p:nvPr/>
        </p:nvSpPr>
        <p:spPr>
          <a:xfrm>
            <a:off x="1079640" y="27367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B0497F-CC12-2EEB-C87C-69B54AEA6385}"/>
              </a:ext>
            </a:extLst>
          </p:cNvPr>
          <p:cNvSpPr txBox="1"/>
          <p:nvPr/>
        </p:nvSpPr>
        <p:spPr>
          <a:xfrm>
            <a:off x="1133985" y="716408"/>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a:t>
            </a:r>
            <a:r>
              <a:rPr lang="en-US" sz="4400" b="1">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EC5B055F-8DB3-906A-4471-54A0C94CC5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B0C1AF41-088C-562F-0B7B-336F9ABEF1F7}"/>
              </a:ext>
            </a:extLst>
          </p:cNvPr>
          <p:cNvGrpSpPr/>
          <p:nvPr/>
        </p:nvGrpSpPr>
        <p:grpSpPr>
          <a:xfrm>
            <a:off x="514741" y="1421336"/>
            <a:ext cx="11162518" cy="4686525"/>
            <a:chOff x="661492" y="1923654"/>
            <a:chExt cx="10869017" cy="3858121"/>
          </a:xfrm>
        </p:grpSpPr>
        <p:pic>
          <p:nvPicPr>
            <p:cNvPr id="2" name="Image 0" descr="preencoded.png"/>
            <p:cNvPicPr>
              <a:picLocks noChangeAspect="1"/>
            </p:cNvPicPr>
            <p:nvPr/>
          </p:nvPicPr>
          <p:blipFill>
            <a:blip r:embed="rId3"/>
            <a:stretch>
              <a:fillRect/>
            </a:stretch>
          </p:blipFill>
          <p:spPr>
            <a:xfrm>
              <a:off x="10044510" y="1923654"/>
              <a:ext cx="1485999" cy="918369"/>
            </a:xfrm>
            <a:prstGeom prst="rect">
              <a:avLst/>
            </a:prstGeom>
          </p:spPr>
        </p:pic>
        <p:sp>
          <p:nvSpPr>
            <p:cNvPr id="4" name="Text 1"/>
            <p:cNvSpPr/>
            <p:nvPr/>
          </p:nvSpPr>
          <p:spPr>
            <a:xfrm>
              <a:off x="8968283" y="3048694"/>
              <a:ext cx="2562225" cy="516930"/>
            </a:xfrm>
            <a:prstGeom prst="rect">
              <a:avLst/>
            </a:prstGeom>
            <a:noFill/>
            <a:ln/>
          </p:spPr>
          <p:txBody>
            <a:bodyPr wrap="square" lIns="0" tIns="0" rIns="0" bIns="0" rtlCol="0" anchor="t"/>
            <a:lstStyle/>
            <a:p>
              <a:pPr algn="just" rtl="1">
                <a:lnSpc>
                  <a:spcPct val="150000"/>
                </a:lnSpc>
              </a:pPr>
              <a:r>
                <a:rPr lang="en-US" sz="1600" b="1" dirty="0">
                  <a:solidFill>
                    <a:srgbClr val="15213F"/>
                  </a:solidFill>
                  <a:latin typeface="Alexandria Bold" pitchFamily="34" charset="0"/>
                  <a:ea typeface="Alexandria Bold" pitchFamily="34" charset="-122"/>
                  <a:cs typeface="Alexandria Bold" pitchFamily="34" charset="-120"/>
                </a:rPr>
                <a:t>منصات التواصل الاجتماعي</a:t>
              </a:r>
              <a:endParaRPr lang="en-US" sz="1600" dirty="0"/>
            </a:p>
          </p:txBody>
        </p:sp>
        <p:sp>
          <p:nvSpPr>
            <p:cNvPr id="8" name="Text 2"/>
            <p:cNvSpPr/>
            <p:nvPr/>
          </p:nvSpPr>
          <p:spPr>
            <a:xfrm>
              <a:off x="8968283" y="3664843"/>
              <a:ext cx="2562225" cy="211693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تولّد منصات مثل تويتر/X وفيسبوك وإنستغرام ويوتيوب وتيك توك مليارات من التفاعلات يومياً: تغريدات، تعليقات، ردود أفعال، مشاركات، وإعجابات. تُعدّ هذه المنصات المصدر الأغنى للبيانات غير المنظمة ذات الطابع التعبيري والرأيي.</a:t>
              </a:r>
              <a:endParaRPr lang="en-US" sz="1600" dirty="0"/>
            </a:p>
          </p:txBody>
        </p:sp>
        <p:pic>
          <p:nvPicPr>
            <p:cNvPr id="9" name="Image 1" descr="preencoded.png"/>
            <p:cNvPicPr>
              <a:picLocks noChangeAspect="1"/>
            </p:cNvPicPr>
            <p:nvPr/>
          </p:nvPicPr>
          <p:blipFill>
            <a:blip r:embed="rId4"/>
            <a:stretch>
              <a:fillRect/>
            </a:stretch>
          </p:blipFill>
          <p:spPr>
            <a:xfrm>
              <a:off x="7275612" y="1923654"/>
              <a:ext cx="1485999" cy="918369"/>
            </a:xfrm>
            <a:prstGeom prst="rect">
              <a:avLst/>
            </a:prstGeom>
          </p:spPr>
        </p:pic>
        <p:sp>
          <p:nvSpPr>
            <p:cNvPr id="11" name="Text 3"/>
            <p:cNvSpPr/>
            <p:nvPr/>
          </p:nvSpPr>
          <p:spPr>
            <a:xfrm>
              <a:off x="6233518" y="3048694"/>
              <a:ext cx="2528093" cy="258465"/>
            </a:xfrm>
            <a:prstGeom prst="rect">
              <a:avLst/>
            </a:prstGeom>
            <a:noFill/>
            <a:ln/>
          </p:spPr>
          <p:txBody>
            <a:bodyPr wrap="none" lIns="0" tIns="0" rIns="0" bIns="0" rtlCol="0" anchor="t"/>
            <a:lstStyle/>
            <a:p>
              <a:pPr algn="just" rtl="1">
                <a:lnSpc>
                  <a:spcPct val="150000"/>
                </a:lnSpc>
              </a:pPr>
              <a:r>
                <a:rPr lang="en-US" sz="1600" b="1" dirty="0">
                  <a:solidFill>
                    <a:srgbClr val="15213F"/>
                  </a:solidFill>
                  <a:latin typeface="Alexandria Bold" pitchFamily="34" charset="0"/>
                  <a:ea typeface="Alexandria Bold" pitchFamily="34" charset="-122"/>
                  <a:cs typeface="Alexandria Bold" pitchFamily="34" charset="-120"/>
                </a:rPr>
                <a:t>المنافذ الإعلامية الرقمية</a:t>
              </a:r>
              <a:endParaRPr lang="en-US" sz="1600" dirty="0"/>
            </a:p>
          </p:txBody>
        </p:sp>
        <p:sp>
          <p:nvSpPr>
            <p:cNvPr id="12" name="Text 4"/>
            <p:cNvSpPr/>
            <p:nvPr/>
          </p:nvSpPr>
          <p:spPr>
            <a:xfrm>
              <a:off x="6199386" y="3406379"/>
              <a:ext cx="2562225" cy="1587698"/>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المواقع الإخبارية والمدونات والبودكاست والمجلات الإلكترونية. توفر محتوى نصياً غنياً ومعروف المصدر والتوجه، وتُستخدم في تحليل الخطاب الإعلامي وتتبع الأجندات.</a:t>
              </a:r>
              <a:endParaRPr lang="en-US" sz="1600" dirty="0"/>
            </a:p>
          </p:txBody>
        </p:sp>
        <p:pic>
          <p:nvPicPr>
            <p:cNvPr id="13" name="Image 2" descr="preencoded.png"/>
            <p:cNvPicPr>
              <a:picLocks noChangeAspect="1"/>
            </p:cNvPicPr>
            <p:nvPr/>
          </p:nvPicPr>
          <p:blipFill>
            <a:blip r:embed="rId5"/>
            <a:stretch>
              <a:fillRect/>
            </a:stretch>
          </p:blipFill>
          <p:spPr>
            <a:xfrm>
              <a:off x="4506715" y="1923654"/>
              <a:ext cx="1485999" cy="918369"/>
            </a:xfrm>
            <a:prstGeom prst="rect">
              <a:avLst/>
            </a:prstGeom>
          </p:spPr>
        </p:pic>
        <p:sp>
          <p:nvSpPr>
            <p:cNvPr id="14" name="Text 5"/>
            <p:cNvSpPr/>
            <p:nvPr/>
          </p:nvSpPr>
          <p:spPr>
            <a:xfrm>
              <a:off x="3430488" y="3048694"/>
              <a:ext cx="2562225" cy="516930"/>
            </a:xfrm>
            <a:prstGeom prst="rect">
              <a:avLst/>
            </a:prstGeom>
            <a:noFill/>
            <a:ln/>
          </p:spPr>
          <p:txBody>
            <a:bodyPr wrap="square" lIns="0" tIns="0" rIns="0" bIns="0" rtlCol="0" anchor="t"/>
            <a:lstStyle/>
            <a:p>
              <a:pPr algn="just" rtl="1">
                <a:lnSpc>
                  <a:spcPct val="150000"/>
                </a:lnSpc>
              </a:pPr>
              <a:r>
                <a:rPr lang="en-US" sz="1600" b="1" dirty="0">
                  <a:solidFill>
                    <a:srgbClr val="15213F"/>
                  </a:solidFill>
                  <a:latin typeface="Alexandria Bold" pitchFamily="34" charset="0"/>
                  <a:ea typeface="Alexandria Bold" pitchFamily="34" charset="-122"/>
                  <a:cs typeface="Alexandria Bold" pitchFamily="34" charset="-120"/>
                </a:rPr>
                <a:t>التجارة الإلكترونية والمعاملات</a:t>
              </a:r>
              <a:endParaRPr lang="en-US" sz="1600" dirty="0"/>
            </a:p>
          </p:txBody>
        </p:sp>
        <p:sp>
          <p:nvSpPr>
            <p:cNvPr id="16" name="Text 6"/>
            <p:cNvSpPr/>
            <p:nvPr/>
          </p:nvSpPr>
          <p:spPr>
            <a:xfrm>
              <a:off x="3430488" y="3664844"/>
              <a:ext cx="2562225" cy="1587698"/>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بيانات سلوك المستخدمين على منصات التجارة الإلكترونية، سجلات المعاملات، تقييمات المنتجات والتعليقات، وأنماط التصفح. تكشف عن توجهات المستهلكين وتفضيلاتهم بدقة عالية.</a:t>
              </a:r>
              <a:endParaRPr lang="en-US" sz="1600" dirty="0"/>
            </a:p>
          </p:txBody>
        </p:sp>
        <p:pic>
          <p:nvPicPr>
            <p:cNvPr id="17" name="Image 3" descr="preencoded.png"/>
            <p:cNvPicPr>
              <a:picLocks noChangeAspect="1"/>
            </p:cNvPicPr>
            <p:nvPr/>
          </p:nvPicPr>
          <p:blipFill>
            <a:blip r:embed="rId6"/>
            <a:stretch>
              <a:fillRect/>
            </a:stretch>
          </p:blipFill>
          <p:spPr>
            <a:xfrm>
              <a:off x="1737718" y="1923654"/>
              <a:ext cx="1486098" cy="918468"/>
            </a:xfrm>
            <a:prstGeom prst="rect">
              <a:avLst/>
            </a:prstGeom>
          </p:spPr>
        </p:pic>
        <p:sp>
          <p:nvSpPr>
            <p:cNvPr id="18" name="Text 7"/>
            <p:cNvSpPr/>
            <p:nvPr/>
          </p:nvSpPr>
          <p:spPr>
            <a:xfrm>
              <a:off x="661492" y="3048794"/>
              <a:ext cx="2562324" cy="516930"/>
            </a:xfrm>
            <a:prstGeom prst="rect">
              <a:avLst/>
            </a:prstGeom>
            <a:noFill/>
            <a:ln/>
          </p:spPr>
          <p:txBody>
            <a:bodyPr wrap="square" lIns="0" tIns="0" rIns="0" bIns="0" rtlCol="0" anchor="t"/>
            <a:lstStyle/>
            <a:p>
              <a:pPr algn="just" rtl="1">
                <a:lnSpc>
                  <a:spcPct val="150000"/>
                </a:lnSpc>
              </a:pPr>
              <a:r>
                <a:rPr lang="en-US" sz="1600" b="1" dirty="0">
                  <a:solidFill>
                    <a:srgbClr val="15213F"/>
                  </a:solidFill>
                  <a:latin typeface="Alexandria Bold" pitchFamily="34" charset="0"/>
                  <a:ea typeface="Alexandria Bold" pitchFamily="34" charset="-122"/>
                  <a:cs typeface="Alexandria Bold" pitchFamily="34" charset="-120"/>
                </a:rPr>
                <a:t>إنترنت الأشياء والأجهزة الذكية</a:t>
              </a:r>
              <a:endParaRPr lang="en-US" sz="1600" dirty="0"/>
            </a:p>
          </p:txBody>
        </p:sp>
        <p:sp>
          <p:nvSpPr>
            <p:cNvPr id="19" name="Text 8"/>
            <p:cNvSpPr/>
            <p:nvPr/>
          </p:nvSpPr>
          <p:spPr>
            <a:xfrm>
              <a:off x="661492" y="3664942"/>
              <a:ext cx="2562324" cy="132308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بيانات من أجهزة الاستشعار، الكاميرات، الأجهزة القابلة للارتداء، والأنظمة الذكية. تُوفر بيانات سلوكية وبيئية في الوقت الحقيقي تُكمّل البيانات النصية والرقمية.</a:t>
              </a:r>
              <a:endParaRPr lang="en-US" sz="1600" dirty="0"/>
            </a:p>
          </p:txBody>
        </p:sp>
      </p:grpSp>
    </p:spTree>
    <p:extLst>
      <p:ext uri="{BB962C8B-B14F-4D97-AF65-F5344CB8AC3E}">
        <p14:creationId xmlns:p14="http://schemas.microsoft.com/office/powerpoint/2010/main" val="31338516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34C0C-FA93-029B-9A6F-D47972AB10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ECD4D1-BD9A-F2C7-1D88-7256C6D22139}"/>
              </a:ext>
            </a:extLst>
          </p:cNvPr>
          <p:cNvSpPr/>
          <p:nvPr/>
        </p:nvSpPr>
        <p:spPr>
          <a:xfrm>
            <a:off x="417007" y="1581788"/>
            <a:ext cx="11727513" cy="5241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BE989E-FCA1-D5C1-8B77-7397C506C33F}"/>
              </a:ext>
            </a:extLst>
          </p:cNvPr>
          <p:cNvSpPr txBox="1"/>
          <p:nvPr/>
        </p:nvSpPr>
        <p:spPr>
          <a:xfrm>
            <a:off x="3334215" y="541108"/>
            <a:ext cx="5620214" cy="523220"/>
          </a:xfrm>
          <a:prstGeom prst="rect">
            <a:avLst/>
          </a:prstGeom>
          <a:noFill/>
        </p:spPr>
        <p:txBody>
          <a:bodyPr wrap="square" rtlCol="0">
            <a:spAutoFit/>
          </a:bodyPr>
          <a:lstStyle/>
          <a:p>
            <a:r>
              <a:rPr lang="ar-EG" sz="2800" b="1">
                <a:latin typeface="Alexandria" charset="0"/>
                <a:cs typeface="Alexandria" charset="0"/>
              </a:rPr>
              <a:t>مراحل تحليل البيانات الضخمة</a:t>
            </a:r>
          </a:p>
        </p:txBody>
      </p:sp>
      <p:sp>
        <p:nvSpPr>
          <p:cNvPr id="5" name="Rectangle 4">
            <a:extLst>
              <a:ext uri="{FF2B5EF4-FFF2-40B4-BE49-F238E27FC236}">
                <a16:creationId xmlns:a16="http://schemas.microsoft.com/office/drawing/2014/main" id="{FE23C716-B12B-F368-023A-B1D6BAA463D2}"/>
              </a:ext>
            </a:extLst>
          </p:cNvPr>
          <p:cNvSpPr/>
          <p:nvPr/>
        </p:nvSpPr>
        <p:spPr>
          <a:xfrm>
            <a:off x="900743" y="2680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B55948-B0C5-CD3C-CEBE-8343E61C0C8B}"/>
              </a:ext>
            </a:extLst>
          </p:cNvPr>
          <p:cNvSpPr txBox="1"/>
          <p:nvPr/>
        </p:nvSpPr>
        <p:spPr>
          <a:xfrm>
            <a:off x="986791" y="48174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B365AB-96B2-D58A-1754-95EAFBC238EE}"/>
              </a:ext>
            </a:extLst>
          </p:cNvPr>
          <p:cNvSpPr txBox="1"/>
          <p:nvPr/>
        </p:nvSpPr>
        <p:spPr>
          <a:xfrm>
            <a:off x="1119857" y="680565"/>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1706C7E-D81E-02D7-16E1-7959CE1326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
          <p:cNvSpPr/>
          <p:nvPr/>
        </p:nvSpPr>
        <p:spPr>
          <a:xfrm>
            <a:off x="819242" y="1818659"/>
            <a:ext cx="10415984" cy="190004"/>
          </a:xfrm>
          <a:prstGeom prst="rect">
            <a:avLst/>
          </a:prstGeom>
          <a:noFill/>
          <a:ln/>
        </p:spPr>
        <p:txBody>
          <a:bodyPr wrap="none" lIns="0" tIns="0" rIns="0" bIns="0" rtlCol="0" anchor="t"/>
          <a:lstStyle/>
          <a:p>
            <a:pPr algn="just" rtl="1">
              <a:lnSpc>
                <a:spcPts val="1458"/>
              </a:lnSpc>
            </a:pPr>
            <a:r>
              <a:rPr lang="en-US" sz="1600" dirty="0">
                <a:solidFill>
                  <a:srgbClr val="15213F"/>
                </a:solidFill>
                <a:latin typeface="Alexandria" pitchFamily="34" charset="0"/>
                <a:ea typeface="Alexandria" pitchFamily="34" charset="-122"/>
                <a:cs typeface="Alexandria" pitchFamily="34" charset="-120"/>
              </a:rPr>
              <a:t>تمرّ عملية تحليل البيانات الضخمة بدورة حياة متكاملة تضمن جودة النتائج وقابليتها للتطبيق في صنع القرار:</a:t>
            </a:r>
            <a:endParaRPr lang="en-US" sz="1600" dirty="0"/>
          </a:p>
        </p:txBody>
      </p:sp>
      <p:sp>
        <p:nvSpPr>
          <p:cNvPr id="17" name="Text 10"/>
          <p:cNvSpPr/>
          <p:nvPr/>
        </p:nvSpPr>
        <p:spPr>
          <a:xfrm>
            <a:off x="568712" y="5473960"/>
            <a:ext cx="11301946" cy="84293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تبدأ الدورة بجمع البيانات من مصادرها المتنوعة، مروراً بمرحلة التخزين في بنية تحتية مرنة، ثم المعالجة والتنظيف لإزالة التكرار والأخطاء، فالتحليل باستخدام خوارزميات متقدمة، وصولاً إلى التصور والعرض بأشكال بيانية مفهومة، وانتهاءً بترجمة الرؤى إلى قرارات استراتيجية قابلة للتنفيذ.</a:t>
            </a:r>
            <a:endParaRPr lang="en-US" sz="1600" dirty="0"/>
          </a:p>
        </p:txBody>
      </p:sp>
      <p:grpSp>
        <p:nvGrpSpPr>
          <p:cNvPr id="18" name="Group 17">
            <a:extLst>
              <a:ext uri="{FF2B5EF4-FFF2-40B4-BE49-F238E27FC236}">
                <a16:creationId xmlns:a16="http://schemas.microsoft.com/office/drawing/2014/main" id="{A6D3895C-72FA-F7EA-DD7E-2FED66D81B47}"/>
              </a:ext>
            </a:extLst>
          </p:cNvPr>
          <p:cNvGrpSpPr/>
          <p:nvPr/>
        </p:nvGrpSpPr>
        <p:grpSpPr>
          <a:xfrm>
            <a:off x="680225" y="2263698"/>
            <a:ext cx="10883590" cy="3210261"/>
            <a:chOff x="888008" y="1302246"/>
            <a:chExt cx="10415984" cy="4687193"/>
          </a:xfrm>
        </p:grpSpPr>
        <p:pic>
          <p:nvPicPr>
            <p:cNvPr id="4" name="Image 0" descr="preencoded.png"/>
            <p:cNvPicPr>
              <a:picLocks noChangeAspect="1"/>
            </p:cNvPicPr>
            <p:nvPr/>
          </p:nvPicPr>
          <p:blipFill>
            <a:blip r:embed="rId3"/>
            <a:stretch>
              <a:fillRect/>
            </a:stretch>
          </p:blipFill>
          <p:spPr>
            <a:xfrm>
              <a:off x="888008" y="1302246"/>
              <a:ext cx="10415984" cy="4687193"/>
            </a:xfrm>
            <a:prstGeom prst="rect">
              <a:avLst/>
            </a:prstGeom>
          </p:spPr>
        </p:pic>
        <p:sp>
          <p:nvSpPr>
            <p:cNvPr id="8" name="Text 2"/>
            <p:cNvSpPr/>
            <p:nvPr/>
          </p:nvSpPr>
          <p:spPr>
            <a:xfrm>
              <a:off x="7912225" y="1519611"/>
              <a:ext cx="1822798" cy="281683"/>
            </a:xfrm>
            <a:prstGeom prst="rect">
              <a:avLst/>
            </a:prstGeom>
            <a:noFill/>
            <a:ln/>
          </p:spPr>
          <p:txBody>
            <a:bodyPr wrap="none" lIns="0" tIns="0" rIns="0" bIns="0" rtlCol="0" anchor="t"/>
            <a:lstStyle/>
            <a:p>
              <a:pPr algn="ctr" rtl="1">
                <a:lnSpc>
                  <a:spcPts val="2208"/>
                </a:lnSpc>
              </a:pPr>
              <a:r>
                <a:rPr lang="en-US" sz="1750" b="1" dirty="0">
                  <a:solidFill>
                    <a:srgbClr val="15213F"/>
                  </a:solidFill>
                  <a:latin typeface="Alexandria Bold" pitchFamily="34" charset="0"/>
                  <a:ea typeface="Alexandria Bold" pitchFamily="34" charset="-122"/>
                  <a:cs typeface="Alexandria Bold" pitchFamily="34" charset="-120"/>
                </a:rPr>
                <a:t>جمع البيانات</a:t>
              </a:r>
              <a:endParaRPr lang="en-US" sz="1750" dirty="0"/>
            </a:p>
          </p:txBody>
        </p:sp>
        <p:sp>
          <p:nvSpPr>
            <p:cNvPr id="9" name="Text 3"/>
            <p:cNvSpPr/>
            <p:nvPr/>
          </p:nvSpPr>
          <p:spPr>
            <a:xfrm>
              <a:off x="7912225" y="1881416"/>
              <a:ext cx="1822798" cy="405309"/>
            </a:xfrm>
            <a:prstGeom prst="rect">
              <a:avLst/>
            </a:prstGeom>
            <a:noFill/>
            <a:ln/>
          </p:spPr>
          <p:txBody>
            <a:bodyPr wrap="square" lIns="0" tIns="0" rIns="0" bIns="0" rtlCol="0" anchor="t"/>
            <a:lstStyle/>
            <a:p>
              <a:pPr algn="ctr" rtl="1">
                <a:lnSpc>
                  <a:spcPts val="1583"/>
                </a:lnSpc>
              </a:pPr>
              <a:r>
                <a:rPr lang="en-US" sz="1417" dirty="0">
                  <a:solidFill>
                    <a:srgbClr val="15213F"/>
                  </a:solidFill>
                  <a:latin typeface="Alexandria" pitchFamily="34" charset="0"/>
                  <a:ea typeface="Alexandria" pitchFamily="34" charset="-122"/>
                  <a:cs typeface="Alexandria" pitchFamily="34" charset="-120"/>
                </a:rPr>
                <a:t>تجميع من مصادر متنوعة</a:t>
              </a:r>
              <a:endParaRPr lang="en-US" sz="1417" dirty="0"/>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616745" y="2773880"/>
              <a:ext cx="403744" cy="403744"/>
            </a:xfrm>
            <a:prstGeom prst="rect">
              <a:avLst/>
            </a:prstGeom>
          </p:spPr>
        </p:pic>
        <p:sp>
          <p:nvSpPr>
            <p:cNvPr id="12" name="Text 4"/>
            <p:cNvSpPr/>
            <p:nvPr/>
          </p:nvSpPr>
          <p:spPr>
            <a:xfrm>
              <a:off x="6099443" y="5136255"/>
              <a:ext cx="1832813" cy="281683"/>
            </a:xfrm>
            <a:prstGeom prst="rect">
              <a:avLst/>
            </a:prstGeom>
            <a:noFill/>
            <a:ln/>
          </p:spPr>
          <p:txBody>
            <a:bodyPr wrap="none" lIns="0" tIns="0" rIns="0" bIns="0" rtlCol="0" anchor="t"/>
            <a:lstStyle/>
            <a:p>
              <a:pPr algn="ctr" rtl="1">
                <a:lnSpc>
                  <a:spcPts val="2208"/>
                </a:lnSpc>
              </a:pPr>
              <a:r>
                <a:rPr lang="en-US" sz="1750" b="1" dirty="0">
                  <a:solidFill>
                    <a:srgbClr val="15213F"/>
                  </a:solidFill>
                  <a:latin typeface="Alexandria Bold" pitchFamily="34" charset="0"/>
                  <a:ea typeface="Alexandria Bold" pitchFamily="34" charset="-122"/>
                  <a:cs typeface="Alexandria Bold" pitchFamily="34" charset="-120"/>
                </a:rPr>
                <a:t>التخزين</a:t>
              </a:r>
              <a:endParaRPr lang="en-US" sz="1750" dirty="0"/>
            </a:p>
          </p:txBody>
        </p:sp>
        <p:sp>
          <p:nvSpPr>
            <p:cNvPr id="13" name="Text 5"/>
            <p:cNvSpPr/>
            <p:nvPr/>
          </p:nvSpPr>
          <p:spPr>
            <a:xfrm>
              <a:off x="6099443" y="5498060"/>
              <a:ext cx="1832813" cy="202655"/>
            </a:xfrm>
            <a:prstGeom prst="rect">
              <a:avLst/>
            </a:prstGeom>
            <a:noFill/>
            <a:ln/>
          </p:spPr>
          <p:txBody>
            <a:bodyPr wrap="none" lIns="0" tIns="0" rIns="0" bIns="0" rtlCol="0" anchor="t"/>
            <a:lstStyle/>
            <a:p>
              <a:pPr algn="ctr" rtl="1">
                <a:lnSpc>
                  <a:spcPts val="1583"/>
                </a:lnSpc>
              </a:pPr>
              <a:r>
                <a:rPr lang="en-US" sz="1417" dirty="0">
                  <a:solidFill>
                    <a:srgbClr val="15213F"/>
                  </a:solidFill>
                  <a:latin typeface="Alexandria" pitchFamily="34" charset="0"/>
                  <a:ea typeface="Alexandria" pitchFamily="34" charset="-122"/>
                  <a:cs typeface="Alexandria" pitchFamily="34" charset="-120"/>
                </a:rPr>
                <a:t>بنية تحتية مرنة وآمنة</a:t>
              </a:r>
              <a:endParaRPr lang="en-US" sz="1417" dirty="0"/>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13977" y="4246140"/>
              <a:ext cx="403745" cy="403744"/>
            </a:xfrm>
            <a:prstGeom prst="rect">
              <a:avLst/>
            </a:prstGeom>
          </p:spPr>
        </p:pic>
        <p:sp>
          <p:nvSpPr>
            <p:cNvPr id="15" name="Text 6"/>
            <p:cNvSpPr/>
            <p:nvPr/>
          </p:nvSpPr>
          <p:spPr>
            <a:xfrm>
              <a:off x="4326722" y="1484558"/>
              <a:ext cx="1822797" cy="281683"/>
            </a:xfrm>
            <a:prstGeom prst="rect">
              <a:avLst/>
            </a:prstGeom>
            <a:noFill/>
            <a:ln/>
          </p:spPr>
          <p:txBody>
            <a:bodyPr wrap="none" lIns="0" tIns="0" rIns="0" bIns="0" rtlCol="0" anchor="t"/>
            <a:lstStyle/>
            <a:p>
              <a:pPr algn="ctr" rtl="1">
                <a:lnSpc>
                  <a:spcPts val="2208"/>
                </a:lnSpc>
              </a:pPr>
              <a:r>
                <a:rPr lang="en-US" sz="1750" b="1" dirty="0">
                  <a:solidFill>
                    <a:srgbClr val="15213F"/>
                  </a:solidFill>
                  <a:latin typeface="Alexandria Bold" pitchFamily="34" charset="0"/>
                  <a:ea typeface="Alexandria Bold" pitchFamily="34" charset="-122"/>
                  <a:cs typeface="Alexandria Bold" pitchFamily="34" charset="-120"/>
                </a:rPr>
                <a:t>المعالجة</a:t>
              </a:r>
              <a:endParaRPr lang="en-US" sz="1750" dirty="0"/>
            </a:p>
          </p:txBody>
        </p:sp>
        <p:sp>
          <p:nvSpPr>
            <p:cNvPr id="16" name="Text 7"/>
            <p:cNvSpPr/>
            <p:nvPr/>
          </p:nvSpPr>
          <p:spPr>
            <a:xfrm>
              <a:off x="4326722" y="1846363"/>
              <a:ext cx="1822797" cy="405309"/>
            </a:xfrm>
            <a:prstGeom prst="rect">
              <a:avLst/>
            </a:prstGeom>
            <a:noFill/>
            <a:ln/>
          </p:spPr>
          <p:txBody>
            <a:bodyPr wrap="square" lIns="0" tIns="0" rIns="0" bIns="0" rtlCol="0" anchor="t"/>
            <a:lstStyle/>
            <a:p>
              <a:pPr algn="ctr" rtl="1">
                <a:lnSpc>
                  <a:spcPts val="1583"/>
                </a:lnSpc>
              </a:pPr>
              <a:r>
                <a:rPr lang="en-US" sz="1417" dirty="0">
                  <a:solidFill>
                    <a:srgbClr val="15213F"/>
                  </a:solidFill>
                  <a:latin typeface="Alexandria" pitchFamily="34" charset="0"/>
                  <a:ea typeface="Alexandria" pitchFamily="34" charset="-122"/>
                  <a:cs typeface="Alexandria" pitchFamily="34" charset="-120"/>
                </a:rPr>
                <a:t>تنظيف وتحويل البيانات الخام</a:t>
              </a:r>
              <a:endParaRPr lang="en-US" sz="1417" dirty="0"/>
            </a:p>
          </p:txBody>
        </p:sp>
        <p:pic>
          <p:nvPicPr>
            <p:cNvPr id="19"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001195" y="2733819"/>
              <a:ext cx="403745" cy="403744"/>
            </a:xfrm>
            <a:prstGeom prst="rect">
              <a:avLst/>
            </a:prstGeom>
          </p:spPr>
        </p:pic>
        <p:sp>
          <p:nvSpPr>
            <p:cNvPr id="20" name="Text 8"/>
            <p:cNvSpPr/>
            <p:nvPr/>
          </p:nvSpPr>
          <p:spPr>
            <a:xfrm>
              <a:off x="2523956" y="5136255"/>
              <a:ext cx="1822798" cy="281683"/>
            </a:xfrm>
            <a:prstGeom prst="rect">
              <a:avLst/>
            </a:prstGeom>
            <a:noFill/>
            <a:ln/>
          </p:spPr>
          <p:txBody>
            <a:bodyPr wrap="none" lIns="0" tIns="0" rIns="0" bIns="0" rtlCol="0" anchor="t"/>
            <a:lstStyle/>
            <a:p>
              <a:pPr algn="ctr" rtl="1">
                <a:lnSpc>
                  <a:spcPts val="2208"/>
                </a:lnSpc>
              </a:pPr>
              <a:r>
                <a:rPr lang="en-US" sz="1750" b="1" dirty="0">
                  <a:solidFill>
                    <a:srgbClr val="15213F"/>
                  </a:solidFill>
                  <a:latin typeface="Alexandria Bold" pitchFamily="34" charset="0"/>
                  <a:ea typeface="Alexandria Bold" pitchFamily="34" charset="-122"/>
                  <a:cs typeface="Alexandria Bold" pitchFamily="34" charset="-120"/>
                </a:rPr>
                <a:t>التحليل</a:t>
              </a:r>
              <a:endParaRPr lang="en-US" sz="1750" dirty="0"/>
            </a:p>
          </p:txBody>
        </p:sp>
        <p:sp>
          <p:nvSpPr>
            <p:cNvPr id="21" name="Text 9"/>
            <p:cNvSpPr/>
            <p:nvPr/>
          </p:nvSpPr>
          <p:spPr>
            <a:xfrm>
              <a:off x="2523956" y="5498060"/>
              <a:ext cx="1822798" cy="202655"/>
            </a:xfrm>
            <a:prstGeom prst="rect">
              <a:avLst/>
            </a:prstGeom>
            <a:noFill/>
            <a:ln/>
          </p:spPr>
          <p:txBody>
            <a:bodyPr wrap="none" lIns="0" tIns="0" rIns="0" bIns="0" rtlCol="0" anchor="t"/>
            <a:lstStyle/>
            <a:p>
              <a:pPr algn="ctr" rtl="1">
                <a:lnSpc>
                  <a:spcPts val="1583"/>
                </a:lnSpc>
              </a:pPr>
              <a:r>
                <a:rPr lang="en-US" sz="1417" dirty="0">
                  <a:solidFill>
                    <a:srgbClr val="15213F"/>
                  </a:solidFill>
                  <a:latin typeface="Alexandria" pitchFamily="34" charset="0"/>
                  <a:ea typeface="Alexandria" pitchFamily="34" charset="-122"/>
                  <a:cs typeface="Alexandria" pitchFamily="34" charset="-120"/>
                </a:rPr>
                <a:t>نمذجة واستخراج الرؤى</a:t>
              </a:r>
              <a:endParaRPr lang="en-US" sz="1417" dirty="0"/>
            </a:p>
          </p:txBody>
        </p:sp>
        <p:pic>
          <p:nvPicPr>
            <p:cNvPr id="22"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228474" y="4246140"/>
              <a:ext cx="403745" cy="403744"/>
            </a:xfrm>
            <a:prstGeom prst="rect">
              <a:avLst/>
            </a:prstGeom>
          </p:spPr>
        </p:pic>
      </p:grpSp>
    </p:spTree>
    <p:extLst>
      <p:ext uri="{BB962C8B-B14F-4D97-AF65-F5344CB8AC3E}">
        <p14:creationId xmlns:p14="http://schemas.microsoft.com/office/powerpoint/2010/main" val="42911138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F82E8-CB93-BD1C-D1CE-976F6E3B3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C95B0A-665F-4F2D-0F19-5461A88549C4}"/>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4CA009-8496-898A-A11B-C187D3931951}"/>
              </a:ext>
            </a:extLst>
          </p:cNvPr>
          <p:cNvSpPr txBox="1"/>
          <p:nvPr/>
        </p:nvSpPr>
        <p:spPr>
          <a:xfrm>
            <a:off x="3780263" y="376685"/>
            <a:ext cx="5021280" cy="523220"/>
          </a:xfrm>
          <a:prstGeom prst="rect">
            <a:avLst/>
          </a:prstGeom>
          <a:noFill/>
        </p:spPr>
        <p:txBody>
          <a:bodyPr wrap="square" rtlCol="0">
            <a:spAutoFit/>
          </a:bodyPr>
          <a:lstStyle/>
          <a:p>
            <a:r>
              <a:rPr lang="ar-EG" sz="2800" b="1">
                <a:latin typeface="Alexandria" charset="0"/>
                <a:cs typeface="Alexandria" charset="0"/>
              </a:rPr>
              <a:t>آليات جمع البيانات وتخزينها</a:t>
            </a:r>
          </a:p>
        </p:txBody>
      </p:sp>
      <p:sp>
        <p:nvSpPr>
          <p:cNvPr id="5" name="Rectangle 4">
            <a:extLst>
              <a:ext uri="{FF2B5EF4-FFF2-40B4-BE49-F238E27FC236}">
                <a16:creationId xmlns:a16="http://schemas.microsoft.com/office/drawing/2014/main" id="{AA5B4D1D-67E4-A552-C000-491B6C84855A}"/>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D06F70-FA78-5A31-3F2F-F597FB8BD5FB}"/>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E1C559-75FD-9D33-1A3D-A0BD34AE1FEB}"/>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5C0C7AC-33CF-A563-9E36-318FB6D937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844E909-C69F-0E7F-3019-A0286E60B0B1}"/>
              </a:ext>
            </a:extLst>
          </p:cNvPr>
          <p:cNvGrpSpPr/>
          <p:nvPr/>
        </p:nvGrpSpPr>
        <p:grpSpPr>
          <a:xfrm>
            <a:off x="557561" y="1500738"/>
            <a:ext cx="11046153" cy="4158928"/>
            <a:chOff x="661492" y="1471315"/>
            <a:chExt cx="5232797" cy="4659412"/>
          </a:xfrm>
        </p:grpSpPr>
        <p:sp>
          <p:nvSpPr>
            <p:cNvPr id="4" name="Text 1"/>
            <p:cNvSpPr/>
            <p:nvPr/>
          </p:nvSpPr>
          <p:spPr>
            <a:xfrm>
              <a:off x="3826868" y="1471315"/>
              <a:ext cx="2067421" cy="258465"/>
            </a:xfrm>
            <a:prstGeom prst="rect">
              <a:avLst/>
            </a:prstGeom>
            <a:noFill/>
            <a:ln/>
          </p:spPr>
          <p:txBody>
            <a:bodyPr wrap="none" lIns="0" tIns="0" rIns="0" bIns="0" rtlCol="0" anchor="t"/>
            <a:lstStyle/>
            <a:p>
              <a:pPr algn="r" rtl="1">
                <a:lnSpc>
                  <a:spcPts val="2000"/>
                </a:lnSpc>
              </a:pPr>
              <a:r>
                <a:rPr lang="en-US" sz="2000" b="1" dirty="0">
                  <a:solidFill>
                    <a:srgbClr val="3257B8"/>
                  </a:solidFill>
                  <a:latin typeface="Alexandria Bold" pitchFamily="34" charset="0"/>
                  <a:ea typeface="Alexandria Bold" pitchFamily="34" charset="-122"/>
                  <a:cs typeface="Alexandria Bold" pitchFamily="34" charset="-120"/>
                </a:rPr>
                <a:t>آليات جمع البيانات</a:t>
              </a:r>
              <a:endParaRPr lang="en-US" sz="2000" dirty="0"/>
            </a:p>
          </p:txBody>
        </p:sp>
        <p:sp>
          <p:nvSpPr>
            <p:cNvPr id="8" name="Text 2"/>
            <p:cNvSpPr/>
            <p:nvPr/>
          </p:nvSpPr>
          <p:spPr>
            <a:xfrm>
              <a:off x="661492" y="1895078"/>
              <a:ext cx="5232797" cy="264617"/>
            </a:xfrm>
            <a:prstGeom prst="rect">
              <a:avLst/>
            </a:prstGeom>
            <a:noFill/>
            <a:ln/>
          </p:spPr>
          <p:txBody>
            <a:bodyPr wrap="non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تتعدد أدوات وتقنيات جمع البيانات في البيئة الرقمية:</a:t>
              </a:r>
              <a:endParaRPr lang="en-US" sz="1600" dirty="0"/>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84230" y="2350790"/>
              <a:ext cx="248047" cy="248047"/>
            </a:xfrm>
            <a:prstGeom prst="rect">
              <a:avLst/>
            </a:prstGeom>
          </p:spPr>
        </p:pic>
        <p:sp>
          <p:nvSpPr>
            <p:cNvPr id="11" name="Text 3"/>
            <p:cNvSpPr/>
            <p:nvPr/>
          </p:nvSpPr>
          <p:spPr>
            <a:xfrm>
              <a:off x="3181846" y="2345730"/>
              <a:ext cx="2175073" cy="258465"/>
            </a:xfrm>
            <a:prstGeom prst="rect">
              <a:avLst/>
            </a:prstGeom>
            <a:noFill/>
            <a:ln/>
          </p:spPr>
          <p:txBody>
            <a:bodyPr wrap="none" lIns="0" tIns="0" rIns="0" bIns="0" rtlCol="0" anchor="t"/>
            <a:lstStyle/>
            <a:p>
              <a:pPr algn="r" rtl="1">
                <a:lnSpc>
                  <a:spcPts val="2000"/>
                </a:lnSpc>
              </a:pPr>
              <a:r>
                <a:rPr lang="en-US" b="1" dirty="0">
                  <a:solidFill>
                    <a:srgbClr val="15213F"/>
                  </a:solidFill>
                  <a:latin typeface="Alexandria Bold" pitchFamily="34" charset="0"/>
                  <a:ea typeface="Alexandria Bold" pitchFamily="34" charset="-122"/>
                  <a:cs typeface="Alexandria Bold" pitchFamily="34" charset="-120"/>
                </a:rPr>
                <a:t>واجهات برمجية (APIs)</a:t>
              </a:r>
              <a:endParaRPr lang="en-US" dirty="0"/>
            </a:p>
          </p:txBody>
        </p:sp>
        <p:sp>
          <p:nvSpPr>
            <p:cNvPr id="12" name="Text 4"/>
            <p:cNvSpPr/>
            <p:nvPr/>
          </p:nvSpPr>
          <p:spPr>
            <a:xfrm>
              <a:off x="661492" y="2769494"/>
              <a:ext cx="4695428" cy="529233"/>
            </a:xfrm>
            <a:prstGeom prst="rect">
              <a:avLst/>
            </a:prstGeom>
            <a:noFill/>
            <a:ln/>
          </p:spPr>
          <p:txBody>
            <a:bodyPr wrap="squar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توفر المنصات الكبرى مثل تويتر وفيسبوك وجوجل واجهات برمجية تتيح الوصول المنظم إلى بياناتها بحدود وشروط محددة.</a:t>
              </a:r>
              <a:endParaRPr lang="en-US" sz="1600" dirty="0"/>
            </a:p>
          </p:txBody>
        </p:sp>
        <p:pic>
          <p:nvPicPr>
            <p:cNvPr id="13"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84230" y="3634482"/>
              <a:ext cx="248047" cy="248047"/>
            </a:xfrm>
            <a:prstGeom prst="rect">
              <a:avLst/>
            </a:prstGeom>
          </p:spPr>
        </p:pic>
        <p:sp>
          <p:nvSpPr>
            <p:cNvPr id="14" name="Text 5"/>
            <p:cNvSpPr/>
            <p:nvPr/>
          </p:nvSpPr>
          <p:spPr>
            <a:xfrm>
              <a:off x="2620665" y="3629422"/>
              <a:ext cx="2736255" cy="258465"/>
            </a:xfrm>
            <a:prstGeom prst="rect">
              <a:avLst/>
            </a:prstGeom>
            <a:noFill/>
            <a:ln/>
          </p:spPr>
          <p:txBody>
            <a:bodyPr wrap="none" lIns="0" tIns="0" rIns="0" bIns="0" rtlCol="0" anchor="t"/>
            <a:lstStyle/>
            <a:p>
              <a:pPr algn="r" rtl="1">
                <a:lnSpc>
                  <a:spcPts val="2000"/>
                </a:lnSpc>
              </a:pPr>
              <a:r>
                <a:rPr lang="en-US" b="1" dirty="0">
                  <a:solidFill>
                    <a:srgbClr val="15213F"/>
                  </a:solidFill>
                  <a:latin typeface="Alexandria Bold" pitchFamily="34" charset="0"/>
                  <a:ea typeface="Alexandria Bold" pitchFamily="34" charset="-122"/>
                  <a:cs typeface="Alexandria Bold" pitchFamily="34" charset="-120"/>
                </a:rPr>
                <a:t>زحف الويب (Web Scraping)</a:t>
              </a:r>
              <a:endParaRPr lang="en-US" dirty="0"/>
            </a:p>
          </p:txBody>
        </p:sp>
        <p:sp>
          <p:nvSpPr>
            <p:cNvPr id="15" name="Text 6"/>
            <p:cNvSpPr/>
            <p:nvPr/>
          </p:nvSpPr>
          <p:spPr>
            <a:xfrm>
              <a:off x="661492" y="4053185"/>
              <a:ext cx="4695428" cy="529233"/>
            </a:xfrm>
            <a:prstGeom prst="rect">
              <a:avLst/>
            </a:prstGeom>
            <a:noFill/>
            <a:ln/>
          </p:spPr>
          <p:txBody>
            <a:bodyPr wrap="squar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استخدام برامج آلية لاستخلاص البيانات من صفحات الويب العامة التي لا توفر API، مع مراعاة الإطار القانوني والأخلاقي.</a:t>
              </a:r>
              <a:endParaRPr lang="en-US" sz="1600" dirty="0"/>
            </a:p>
          </p:txBody>
        </p:sp>
        <p:pic>
          <p:nvPicPr>
            <p:cNvPr id="16"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84230" y="4918174"/>
              <a:ext cx="248047" cy="248047"/>
            </a:xfrm>
            <a:prstGeom prst="rect">
              <a:avLst/>
            </a:prstGeom>
          </p:spPr>
        </p:pic>
        <p:sp>
          <p:nvSpPr>
            <p:cNvPr id="17" name="Text 7"/>
            <p:cNvSpPr/>
            <p:nvPr/>
          </p:nvSpPr>
          <p:spPr>
            <a:xfrm>
              <a:off x="3082926" y="4913114"/>
              <a:ext cx="2273994" cy="258465"/>
            </a:xfrm>
            <a:prstGeom prst="rect">
              <a:avLst/>
            </a:prstGeom>
            <a:noFill/>
            <a:ln/>
          </p:spPr>
          <p:txBody>
            <a:bodyPr wrap="none" lIns="0" tIns="0" rIns="0" bIns="0" rtlCol="0" anchor="t"/>
            <a:lstStyle/>
            <a:p>
              <a:pPr algn="r" rtl="1">
                <a:lnSpc>
                  <a:spcPts val="2000"/>
                </a:lnSpc>
              </a:pPr>
              <a:r>
                <a:rPr lang="en-US" b="1" dirty="0">
                  <a:solidFill>
                    <a:srgbClr val="15213F"/>
                  </a:solidFill>
                  <a:latin typeface="Alexandria Bold" pitchFamily="34" charset="0"/>
                  <a:ea typeface="Alexandria Bold" pitchFamily="34" charset="-122"/>
                  <a:cs typeface="Alexandria Bold" pitchFamily="34" charset="-120"/>
                </a:rPr>
                <a:t>البث الحي </a:t>
              </a:r>
              <a:r>
                <a:rPr lang="en-US" b="1">
                  <a:solidFill>
                    <a:srgbClr val="15213F"/>
                  </a:solidFill>
                  <a:latin typeface="Alexandria Bold" pitchFamily="34" charset="0"/>
                  <a:ea typeface="Alexandria Bold" pitchFamily="34" charset="-122"/>
                  <a:cs typeface="Alexandria Bold" pitchFamily="34" charset="-120"/>
                </a:rPr>
                <a:t>(Streaming</a:t>
              </a:r>
              <a:r>
                <a:rPr lang="en-US" b="1" dirty="0">
                  <a:solidFill>
                    <a:srgbClr val="15213F"/>
                  </a:solidFill>
                  <a:latin typeface="Alexandria Bold" pitchFamily="34" charset="0"/>
                  <a:ea typeface="Alexandria Bold" pitchFamily="34" charset="-122"/>
                  <a:cs typeface="Alexandria Bold" pitchFamily="34" charset="-120"/>
                </a:rPr>
                <a:t>)</a:t>
              </a:r>
              <a:endParaRPr lang="en-US" dirty="0"/>
            </a:p>
          </p:txBody>
        </p:sp>
        <p:sp>
          <p:nvSpPr>
            <p:cNvPr id="18" name="Text 8"/>
            <p:cNvSpPr/>
            <p:nvPr/>
          </p:nvSpPr>
          <p:spPr>
            <a:xfrm>
              <a:off x="661492" y="5336878"/>
              <a:ext cx="4695428" cy="793849"/>
            </a:xfrm>
            <a:prstGeom prst="rect">
              <a:avLst/>
            </a:prstGeom>
            <a:noFill/>
            <a:ln/>
          </p:spPr>
          <p:txBody>
            <a:bodyPr wrap="squar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جمع البيانات بشكل مستمر وفوري من خلال تقنيات مثل Apache Kafka وAWS Kinesis لمعالجة البيانات في الوقت الحقيقي.</a:t>
              </a:r>
              <a:endParaRPr lang="en-US" sz="1600" dirty="0"/>
            </a:p>
          </p:txBody>
        </p:sp>
      </p:grpSp>
    </p:spTree>
    <p:extLst>
      <p:ext uri="{BB962C8B-B14F-4D97-AF65-F5344CB8AC3E}">
        <p14:creationId xmlns:p14="http://schemas.microsoft.com/office/powerpoint/2010/main" val="8646825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038EB-FAA6-52C9-38F8-FE4A833E1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CDE41E-66E7-47B7-A7EF-4391849CA2A1}"/>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EB5A43-50E8-2305-2DCC-29EF2630495B}"/>
              </a:ext>
            </a:extLst>
          </p:cNvPr>
          <p:cNvSpPr txBox="1"/>
          <p:nvPr/>
        </p:nvSpPr>
        <p:spPr>
          <a:xfrm>
            <a:off x="3445727" y="268963"/>
            <a:ext cx="5199699" cy="523220"/>
          </a:xfrm>
          <a:prstGeom prst="rect">
            <a:avLst/>
          </a:prstGeom>
          <a:noFill/>
        </p:spPr>
        <p:txBody>
          <a:bodyPr wrap="square" rtlCol="0">
            <a:spAutoFit/>
          </a:bodyPr>
          <a:lstStyle/>
          <a:p>
            <a:r>
              <a:rPr lang="ar-EG" sz="2800" b="1">
                <a:latin typeface="Alexandria" charset="0"/>
                <a:cs typeface="Alexandria" charset="0"/>
              </a:rPr>
              <a:t>مرحلة جمع البيانات وتخزينها</a:t>
            </a:r>
          </a:p>
        </p:txBody>
      </p:sp>
      <p:sp>
        <p:nvSpPr>
          <p:cNvPr id="5" name="Rectangle 4">
            <a:extLst>
              <a:ext uri="{FF2B5EF4-FFF2-40B4-BE49-F238E27FC236}">
                <a16:creationId xmlns:a16="http://schemas.microsoft.com/office/drawing/2014/main" id="{93A29522-EE42-3FF7-5AE9-7B7651AE3669}"/>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B2C0C-EFB6-2C6A-AC69-4854D0B16436}"/>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0F2B80-1628-83C6-E385-0639B4245590}"/>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2A90E36-5AA4-1178-3779-3EB6C72765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10B9D2A-EC90-A144-BFF6-8D4A1E6488A5}"/>
              </a:ext>
            </a:extLst>
          </p:cNvPr>
          <p:cNvGrpSpPr/>
          <p:nvPr/>
        </p:nvGrpSpPr>
        <p:grpSpPr>
          <a:xfrm>
            <a:off x="657922" y="1471315"/>
            <a:ext cx="10878938" cy="4483436"/>
            <a:chOff x="6304062" y="1471315"/>
            <a:chExt cx="5232797" cy="4212332"/>
          </a:xfrm>
        </p:grpSpPr>
        <p:sp>
          <p:nvSpPr>
            <p:cNvPr id="4" name="Text 9">
              <a:extLst>
                <a:ext uri="{FF2B5EF4-FFF2-40B4-BE49-F238E27FC236}">
                  <a16:creationId xmlns:a16="http://schemas.microsoft.com/office/drawing/2014/main" id="{AB55DE05-6B5A-1D64-F8CF-B9C427DD7AA6}"/>
                </a:ext>
              </a:extLst>
            </p:cNvPr>
            <p:cNvSpPr/>
            <p:nvPr/>
          </p:nvSpPr>
          <p:spPr>
            <a:xfrm>
              <a:off x="9469438" y="1471315"/>
              <a:ext cx="2067421" cy="258465"/>
            </a:xfrm>
            <a:prstGeom prst="rect">
              <a:avLst/>
            </a:prstGeom>
            <a:noFill/>
            <a:ln/>
          </p:spPr>
          <p:txBody>
            <a:bodyPr wrap="none" lIns="0" tIns="0" rIns="0" bIns="0" rtlCol="0" anchor="t"/>
            <a:lstStyle/>
            <a:p>
              <a:pPr algn="just" rtl="1">
                <a:lnSpc>
                  <a:spcPts val="2000"/>
                </a:lnSpc>
              </a:pPr>
              <a:r>
                <a:rPr lang="en-US" sz="2000" b="1" dirty="0">
                  <a:solidFill>
                    <a:srgbClr val="3257B8"/>
                  </a:solidFill>
                  <a:latin typeface="Alexandria Bold" pitchFamily="34" charset="0"/>
                  <a:ea typeface="Alexandria Bold" pitchFamily="34" charset="-122"/>
                  <a:cs typeface="Alexandria Bold" pitchFamily="34" charset="-120"/>
                </a:rPr>
                <a:t>بنية التخزين الحديثة</a:t>
              </a:r>
              <a:endParaRPr lang="en-US" sz="2000" dirty="0"/>
            </a:p>
          </p:txBody>
        </p:sp>
        <p:sp>
          <p:nvSpPr>
            <p:cNvPr id="8" name="Text 10">
              <a:extLst>
                <a:ext uri="{FF2B5EF4-FFF2-40B4-BE49-F238E27FC236}">
                  <a16:creationId xmlns:a16="http://schemas.microsoft.com/office/drawing/2014/main" id="{E4E5C6B3-DCC7-221A-E38D-EDC80F4EA268}"/>
                </a:ext>
              </a:extLst>
            </p:cNvPr>
            <p:cNvSpPr/>
            <p:nvPr/>
          </p:nvSpPr>
          <p:spPr>
            <a:xfrm>
              <a:off x="6304062" y="1895078"/>
              <a:ext cx="5232797" cy="264617"/>
            </a:xfrm>
            <a:prstGeom prst="rect">
              <a:avLst/>
            </a:prstGeom>
            <a:noFill/>
            <a:ln/>
          </p:spPr>
          <p:txBody>
            <a:bodyPr wrap="non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تطوّرت بنية تخزين البيانات الضخمة لتستوعب حجمها وتنوعها:</a:t>
              </a:r>
              <a:endParaRPr lang="en-US" sz="1600" dirty="0"/>
            </a:p>
          </p:txBody>
        </p:sp>
        <p:sp>
          <p:nvSpPr>
            <p:cNvPr id="9" name="Shape 11">
              <a:extLst>
                <a:ext uri="{FF2B5EF4-FFF2-40B4-BE49-F238E27FC236}">
                  <a16:creationId xmlns:a16="http://schemas.microsoft.com/office/drawing/2014/main" id="{5D06506F-4AA7-AD00-A2DD-C2B55D66D29D}"/>
                </a:ext>
              </a:extLst>
            </p:cNvPr>
            <p:cNvSpPr/>
            <p:nvPr/>
          </p:nvSpPr>
          <p:spPr>
            <a:xfrm>
              <a:off x="6304062" y="2345730"/>
              <a:ext cx="2533749" cy="1850926"/>
            </a:xfrm>
            <a:prstGeom prst="roundRect">
              <a:avLst>
                <a:gd name="adj" fmla="val 3753"/>
              </a:avLst>
            </a:prstGeom>
            <a:solidFill>
              <a:srgbClr val="FBFCFE"/>
            </a:solidFill>
            <a:ln w="22860">
              <a:solidFill>
                <a:srgbClr val="CFD2D8"/>
              </a:solidFill>
              <a:prstDash val="solid"/>
            </a:ln>
          </p:spPr>
          <p:txBody>
            <a:bodyPr/>
            <a:lstStyle/>
            <a:p>
              <a:pPr algn="just" rtl="1"/>
              <a:endParaRPr lang="en-US"/>
            </a:p>
          </p:txBody>
        </p:sp>
        <p:sp>
          <p:nvSpPr>
            <p:cNvPr id="11" name="Text 12">
              <a:extLst>
                <a:ext uri="{FF2B5EF4-FFF2-40B4-BE49-F238E27FC236}">
                  <a16:creationId xmlns:a16="http://schemas.microsoft.com/office/drawing/2014/main" id="{1458FBF2-06DD-C073-7777-DE4E1C127C1C}"/>
                </a:ext>
              </a:extLst>
            </p:cNvPr>
            <p:cNvSpPr/>
            <p:nvPr/>
          </p:nvSpPr>
          <p:spPr>
            <a:xfrm>
              <a:off x="6488410" y="2530078"/>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Data Lakes</a:t>
              </a:r>
              <a:endParaRPr lang="en-US" sz="2000" dirty="0"/>
            </a:p>
          </p:txBody>
        </p:sp>
        <p:sp>
          <p:nvSpPr>
            <p:cNvPr id="12" name="Text 13">
              <a:extLst>
                <a:ext uri="{FF2B5EF4-FFF2-40B4-BE49-F238E27FC236}">
                  <a16:creationId xmlns:a16="http://schemas.microsoft.com/office/drawing/2014/main" id="{CF0B86FA-A466-4822-9B93-88B61D975010}"/>
                </a:ext>
              </a:extLst>
            </p:cNvPr>
            <p:cNvSpPr/>
            <p:nvPr/>
          </p:nvSpPr>
          <p:spPr>
            <a:xfrm>
              <a:off x="6488410" y="2953842"/>
              <a:ext cx="216505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مستودعات ضخمة تخزن البيانات بصيغتها الخام دون معالجة مسبقة، مما يتيح مرونة عالية في التحليل لاحقاً.</a:t>
              </a:r>
              <a:endParaRPr lang="en-US" sz="1600" dirty="0"/>
            </a:p>
          </p:txBody>
        </p:sp>
        <p:sp>
          <p:nvSpPr>
            <p:cNvPr id="13" name="Shape 14">
              <a:extLst>
                <a:ext uri="{FF2B5EF4-FFF2-40B4-BE49-F238E27FC236}">
                  <a16:creationId xmlns:a16="http://schemas.microsoft.com/office/drawing/2014/main" id="{4E08F746-A550-B43B-CC00-3D481988C562}"/>
                </a:ext>
              </a:extLst>
            </p:cNvPr>
            <p:cNvSpPr/>
            <p:nvPr/>
          </p:nvSpPr>
          <p:spPr>
            <a:xfrm>
              <a:off x="9003110" y="2345730"/>
              <a:ext cx="2533749" cy="1850926"/>
            </a:xfrm>
            <a:prstGeom prst="roundRect">
              <a:avLst>
                <a:gd name="adj" fmla="val 3753"/>
              </a:avLst>
            </a:prstGeom>
            <a:solidFill>
              <a:srgbClr val="FBFCFE"/>
            </a:solidFill>
            <a:ln w="22860">
              <a:solidFill>
                <a:srgbClr val="CFD2D8"/>
              </a:solidFill>
              <a:prstDash val="solid"/>
            </a:ln>
          </p:spPr>
          <p:txBody>
            <a:bodyPr/>
            <a:lstStyle/>
            <a:p>
              <a:pPr algn="just" rtl="1"/>
              <a:endParaRPr lang="en-US"/>
            </a:p>
          </p:txBody>
        </p:sp>
        <p:sp>
          <p:nvSpPr>
            <p:cNvPr id="14" name="Text 15">
              <a:extLst>
                <a:ext uri="{FF2B5EF4-FFF2-40B4-BE49-F238E27FC236}">
                  <a16:creationId xmlns:a16="http://schemas.microsoft.com/office/drawing/2014/main" id="{8561CB04-0721-F7D4-AAE7-1EA87194734D}"/>
                </a:ext>
              </a:extLst>
            </p:cNvPr>
            <p:cNvSpPr/>
            <p:nvPr/>
          </p:nvSpPr>
          <p:spPr>
            <a:xfrm>
              <a:off x="9187458" y="2530078"/>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Data Warehouses</a:t>
              </a:r>
              <a:endParaRPr lang="en-US" sz="2000" dirty="0"/>
            </a:p>
          </p:txBody>
        </p:sp>
        <p:sp>
          <p:nvSpPr>
            <p:cNvPr id="15" name="Text 16">
              <a:extLst>
                <a:ext uri="{FF2B5EF4-FFF2-40B4-BE49-F238E27FC236}">
                  <a16:creationId xmlns:a16="http://schemas.microsoft.com/office/drawing/2014/main" id="{761E0AAE-0398-B297-23D6-B0A6AB174375}"/>
                </a:ext>
              </a:extLst>
            </p:cNvPr>
            <p:cNvSpPr/>
            <p:nvPr/>
          </p:nvSpPr>
          <p:spPr>
            <a:xfrm>
              <a:off x="9187458" y="2953842"/>
              <a:ext cx="216505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مستودعات بيانات منظمة ومعالجة مسبقاً، محسّنة للاستعلامات التحليلية وإعداد التقارير المنتظمة.</a:t>
              </a:r>
              <a:endParaRPr lang="en-US" sz="1600" dirty="0"/>
            </a:p>
          </p:txBody>
        </p:sp>
        <p:sp>
          <p:nvSpPr>
            <p:cNvPr id="16" name="Shape 17">
              <a:extLst>
                <a:ext uri="{FF2B5EF4-FFF2-40B4-BE49-F238E27FC236}">
                  <a16:creationId xmlns:a16="http://schemas.microsoft.com/office/drawing/2014/main" id="{039EC048-44C0-AF04-1E37-12C4411A8491}"/>
                </a:ext>
              </a:extLst>
            </p:cNvPr>
            <p:cNvSpPr/>
            <p:nvPr/>
          </p:nvSpPr>
          <p:spPr>
            <a:xfrm>
              <a:off x="6304062" y="4361954"/>
              <a:ext cx="5232797" cy="1321693"/>
            </a:xfrm>
            <a:prstGeom prst="roundRect">
              <a:avLst>
                <a:gd name="adj" fmla="val 5256"/>
              </a:avLst>
            </a:prstGeom>
            <a:solidFill>
              <a:srgbClr val="FBFCFE"/>
            </a:solidFill>
            <a:ln w="22860">
              <a:solidFill>
                <a:srgbClr val="CFD2D8"/>
              </a:solidFill>
              <a:prstDash val="solid"/>
            </a:ln>
          </p:spPr>
          <p:txBody>
            <a:bodyPr/>
            <a:lstStyle/>
            <a:p>
              <a:pPr algn="just" rtl="1"/>
              <a:endParaRPr lang="en-US"/>
            </a:p>
          </p:txBody>
        </p:sp>
        <p:sp>
          <p:nvSpPr>
            <p:cNvPr id="17" name="Text 18">
              <a:extLst>
                <a:ext uri="{FF2B5EF4-FFF2-40B4-BE49-F238E27FC236}">
                  <a16:creationId xmlns:a16="http://schemas.microsoft.com/office/drawing/2014/main" id="{0B79EDEE-D02B-79B6-EDF3-C72F7B9F3AA0}"/>
                </a:ext>
              </a:extLst>
            </p:cNvPr>
            <p:cNvSpPr/>
            <p:nvPr/>
          </p:nvSpPr>
          <p:spPr>
            <a:xfrm>
              <a:off x="9285090" y="4546303"/>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الحوسبة السحابية</a:t>
              </a:r>
              <a:endParaRPr lang="en-US" sz="2000" dirty="0"/>
            </a:p>
          </p:txBody>
        </p:sp>
        <p:sp>
          <p:nvSpPr>
            <p:cNvPr id="18" name="Text 19">
              <a:extLst>
                <a:ext uri="{FF2B5EF4-FFF2-40B4-BE49-F238E27FC236}">
                  <a16:creationId xmlns:a16="http://schemas.microsoft.com/office/drawing/2014/main" id="{2850BD0C-E680-D884-A58F-3A25283A8C18}"/>
                </a:ext>
              </a:extLst>
            </p:cNvPr>
            <p:cNvSpPr/>
            <p:nvPr/>
          </p:nvSpPr>
          <p:spPr>
            <a:xfrm>
              <a:off x="6488410" y="4970066"/>
              <a:ext cx="4864100"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منصات AWS وGoogle Cloud وAzure توفر حلول تخزين وحوسبة مرنة وقابلة للتوسع حسب الحاجة.</a:t>
              </a:r>
              <a:endParaRPr lang="en-US" sz="1600" dirty="0"/>
            </a:p>
          </p:txBody>
        </p:sp>
      </p:grpSp>
    </p:spTree>
    <p:extLst>
      <p:ext uri="{BB962C8B-B14F-4D97-AF65-F5344CB8AC3E}">
        <p14:creationId xmlns:p14="http://schemas.microsoft.com/office/powerpoint/2010/main" val="4445509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E84D6-9CB3-E4A6-26F4-181C793251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EBE61E-1D2C-7821-4E21-9EA4CA0FA8CB}"/>
              </a:ext>
            </a:extLst>
          </p:cNvPr>
          <p:cNvSpPr/>
          <p:nvPr/>
        </p:nvSpPr>
        <p:spPr>
          <a:xfrm>
            <a:off x="401445" y="1226633"/>
            <a:ext cx="11496906" cy="5362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456477E-12A6-6220-DD60-E3B16B744763}"/>
              </a:ext>
            </a:extLst>
          </p:cNvPr>
          <p:cNvSpPr txBox="1"/>
          <p:nvPr/>
        </p:nvSpPr>
        <p:spPr>
          <a:xfrm>
            <a:off x="3969834" y="268963"/>
            <a:ext cx="4675592" cy="523220"/>
          </a:xfrm>
          <a:prstGeom prst="rect">
            <a:avLst/>
          </a:prstGeom>
          <a:noFill/>
        </p:spPr>
        <p:txBody>
          <a:bodyPr wrap="square" rtlCol="0">
            <a:spAutoFit/>
          </a:bodyPr>
          <a:lstStyle/>
          <a:p>
            <a:r>
              <a:rPr lang="ar-EG" sz="2800" b="1">
                <a:latin typeface="Alexandria" charset="0"/>
                <a:cs typeface="Alexandria" charset="0"/>
              </a:rPr>
              <a:t>معالجة البيانات وتنظيفها</a:t>
            </a:r>
          </a:p>
        </p:txBody>
      </p:sp>
      <p:sp>
        <p:nvSpPr>
          <p:cNvPr id="5" name="Rectangle 4">
            <a:extLst>
              <a:ext uri="{FF2B5EF4-FFF2-40B4-BE49-F238E27FC236}">
                <a16:creationId xmlns:a16="http://schemas.microsoft.com/office/drawing/2014/main" id="{AA8E86F1-8A54-F089-6863-052C520A0816}"/>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4116FA-47A6-2DF1-EAB8-90D236A916D4}"/>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C85798-F16B-6EC6-3B89-EC224FE2C6CC}"/>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68E3ED-749C-1214-EB3D-45B1A520C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C572B385-697E-D8F2-18E5-4A69BFA86816}"/>
              </a:ext>
            </a:extLst>
          </p:cNvPr>
          <p:cNvGrpSpPr/>
          <p:nvPr/>
        </p:nvGrpSpPr>
        <p:grpSpPr>
          <a:xfrm>
            <a:off x="680224" y="1479058"/>
            <a:ext cx="10816683" cy="4955195"/>
            <a:chOff x="562074" y="1386682"/>
            <a:chExt cx="6495852" cy="4702770"/>
          </a:xfrm>
        </p:grpSpPr>
        <p:sp>
          <p:nvSpPr>
            <p:cNvPr id="4" name="Text 1"/>
            <p:cNvSpPr/>
            <p:nvPr/>
          </p:nvSpPr>
          <p:spPr>
            <a:xfrm>
              <a:off x="562074" y="1386682"/>
              <a:ext cx="6495852" cy="415727"/>
            </a:xfrm>
            <a:prstGeom prst="rect">
              <a:avLst/>
            </a:prstGeom>
            <a:noFill/>
            <a:ln/>
          </p:spPr>
          <p:txBody>
            <a:bodyPr wrap="square" lIns="0" tIns="0" rIns="0" bIns="0" rtlCol="0" anchor="t"/>
            <a:lstStyle/>
            <a:p>
              <a:pPr algn="just" rtl="1">
                <a:lnSpc>
                  <a:spcPts val="1625"/>
                </a:lnSpc>
              </a:pPr>
              <a:r>
                <a:rPr lang="en-US" sz="1600" dirty="0">
                  <a:solidFill>
                    <a:srgbClr val="15213F"/>
                  </a:solidFill>
                  <a:latin typeface="Alexandria" pitchFamily="34" charset="0"/>
                  <a:ea typeface="Alexandria" pitchFamily="34" charset="-122"/>
                  <a:cs typeface="Alexandria" pitchFamily="34" charset="-120"/>
                </a:rPr>
                <a:t>تُعدّ مرحلة المعالجة والتنظيف من أكثر المراحل استهلاكاً للوقت والجهد، إذ يُقدّر الخبراء أن علماء البيانات يقضون نحو 80% من وقتهم في تنظيف البيانات وإعدادها. تشمل هذه المرحلة عدة عمليات جوهرية:</a:t>
              </a:r>
              <a:endParaRPr lang="en-US" sz="1600" dirty="0"/>
            </a:p>
          </p:txBody>
        </p:sp>
        <p:sp>
          <p:nvSpPr>
            <p:cNvPr id="2" name="Shape 2"/>
            <p:cNvSpPr/>
            <p:nvPr/>
          </p:nvSpPr>
          <p:spPr>
            <a:xfrm>
              <a:off x="562074" y="1936750"/>
              <a:ext cx="6495852" cy="1000621"/>
            </a:xfrm>
            <a:prstGeom prst="roundRect">
              <a:avLst>
                <a:gd name="adj" fmla="val 5899"/>
              </a:avLst>
            </a:prstGeom>
            <a:solidFill>
              <a:srgbClr val="E9ECF2"/>
            </a:solidFill>
            <a:ln w="7620">
              <a:solidFill>
                <a:srgbClr val="CFD2D8"/>
              </a:solidFill>
              <a:prstDash val="solid"/>
            </a:ln>
          </p:spPr>
          <p:txBody>
            <a:bodyPr/>
            <a:lstStyle/>
            <a:p>
              <a:pPr algn="just"/>
              <a:endParaRPr lang="en-US" sz="2400"/>
            </a:p>
          </p:txBody>
        </p:sp>
        <p:sp>
          <p:nvSpPr>
            <p:cNvPr id="8" name="Text 3"/>
            <p:cNvSpPr/>
            <p:nvPr/>
          </p:nvSpPr>
          <p:spPr>
            <a:xfrm>
              <a:off x="5154414" y="2083595"/>
              <a:ext cx="1756668" cy="219571"/>
            </a:xfrm>
            <a:prstGeom prst="rect">
              <a:avLst/>
            </a:prstGeom>
            <a:noFill/>
            <a:ln/>
          </p:spPr>
          <p:txBody>
            <a:bodyPr wrap="none" lIns="0" tIns="0" rIns="0" bIns="0" rtlCol="0" anchor="t"/>
            <a:lstStyle/>
            <a:p>
              <a:pPr algn="just" rtl="1">
                <a:lnSpc>
                  <a:spcPts val="1708"/>
                </a:lnSpc>
              </a:pPr>
              <a:r>
                <a:rPr lang="en-US" sz="2000" b="1" dirty="0">
                  <a:solidFill>
                    <a:srgbClr val="15213F"/>
                  </a:solidFill>
                  <a:latin typeface="Alexandria Bold" pitchFamily="34" charset="0"/>
                  <a:ea typeface="Alexandria Bold" pitchFamily="34" charset="-122"/>
                  <a:cs typeface="Alexandria Bold" pitchFamily="34" charset="-120"/>
                </a:rPr>
                <a:t>إزالة التكرار</a:t>
              </a:r>
              <a:endParaRPr lang="en-US" sz="2000" dirty="0"/>
            </a:p>
          </p:txBody>
        </p:sp>
        <p:sp>
          <p:nvSpPr>
            <p:cNvPr id="9" name="Text 4"/>
            <p:cNvSpPr/>
            <p:nvPr/>
          </p:nvSpPr>
          <p:spPr>
            <a:xfrm>
              <a:off x="708919" y="2374801"/>
              <a:ext cx="6202164" cy="415727"/>
            </a:xfrm>
            <a:prstGeom prst="rect">
              <a:avLst/>
            </a:prstGeom>
            <a:noFill/>
            <a:ln/>
          </p:spPr>
          <p:txBody>
            <a:bodyPr wrap="square" lIns="0" tIns="0" rIns="0" bIns="0" rtlCol="0" anchor="t"/>
            <a:lstStyle/>
            <a:p>
              <a:pPr algn="just" rtl="1">
                <a:lnSpc>
                  <a:spcPts val="1625"/>
                </a:lnSpc>
              </a:pPr>
              <a:r>
                <a:rPr lang="en-US" sz="1600" dirty="0">
                  <a:solidFill>
                    <a:srgbClr val="15213F"/>
                  </a:solidFill>
                  <a:latin typeface="Alexandria" pitchFamily="34" charset="0"/>
                  <a:ea typeface="Alexandria" pitchFamily="34" charset="-122"/>
                  <a:cs typeface="Alexandria" pitchFamily="34" charset="-120"/>
                </a:rPr>
                <a:t>تحديد السجلات المكررة وإزالتها للحصول على مجموعة بيانات فريدة وموثوقة تعكس الواقع دون تضخيم.</a:t>
              </a:r>
              <a:endParaRPr lang="en-US" sz="1600" dirty="0"/>
            </a:p>
          </p:txBody>
        </p:sp>
        <p:sp>
          <p:nvSpPr>
            <p:cNvPr id="11" name="Shape 5"/>
            <p:cNvSpPr/>
            <p:nvPr/>
          </p:nvSpPr>
          <p:spPr>
            <a:xfrm>
              <a:off x="562074" y="3056732"/>
              <a:ext cx="6495852" cy="1000621"/>
            </a:xfrm>
            <a:prstGeom prst="roundRect">
              <a:avLst>
                <a:gd name="adj" fmla="val 5899"/>
              </a:avLst>
            </a:prstGeom>
            <a:solidFill>
              <a:srgbClr val="E9ECF2"/>
            </a:solidFill>
            <a:ln w="7620">
              <a:solidFill>
                <a:srgbClr val="CFD2D8"/>
              </a:solidFill>
              <a:prstDash val="solid"/>
            </a:ln>
          </p:spPr>
          <p:txBody>
            <a:bodyPr/>
            <a:lstStyle/>
            <a:p>
              <a:pPr algn="just"/>
              <a:endParaRPr lang="en-US" sz="2400"/>
            </a:p>
          </p:txBody>
        </p:sp>
        <p:sp>
          <p:nvSpPr>
            <p:cNvPr id="12" name="Text 6"/>
            <p:cNvSpPr/>
            <p:nvPr/>
          </p:nvSpPr>
          <p:spPr>
            <a:xfrm>
              <a:off x="4883150" y="3203575"/>
              <a:ext cx="2027932" cy="219571"/>
            </a:xfrm>
            <a:prstGeom prst="rect">
              <a:avLst/>
            </a:prstGeom>
            <a:noFill/>
            <a:ln/>
          </p:spPr>
          <p:txBody>
            <a:bodyPr wrap="none" lIns="0" tIns="0" rIns="0" bIns="0" rtlCol="0" anchor="t"/>
            <a:lstStyle/>
            <a:p>
              <a:pPr algn="just" rtl="1">
                <a:lnSpc>
                  <a:spcPts val="1708"/>
                </a:lnSpc>
              </a:pPr>
              <a:r>
                <a:rPr lang="en-US" sz="2000" b="1" dirty="0">
                  <a:solidFill>
                    <a:srgbClr val="15213F"/>
                  </a:solidFill>
                  <a:latin typeface="Alexandria Bold" pitchFamily="34" charset="0"/>
                  <a:ea typeface="Alexandria Bold" pitchFamily="34" charset="-122"/>
                  <a:cs typeface="Alexandria Bold" pitchFamily="34" charset="-120"/>
                </a:rPr>
                <a:t>معالجة القيم المفقودة</a:t>
              </a:r>
              <a:endParaRPr lang="en-US" sz="2000" dirty="0"/>
            </a:p>
          </p:txBody>
        </p:sp>
        <p:sp>
          <p:nvSpPr>
            <p:cNvPr id="13" name="Text 7"/>
            <p:cNvSpPr/>
            <p:nvPr/>
          </p:nvSpPr>
          <p:spPr>
            <a:xfrm>
              <a:off x="708919" y="3494782"/>
              <a:ext cx="6202164" cy="415727"/>
            </a:xfrm>
            <a:prstGeom prst="rect">
              <a:avLst/>
            </a:prstGeom>
            <a:noFill/>
            <a:ln/>
          </p:spPr>
          <p:txBody>
            <a:bodyPr wrap="square" lIns="0" tIns="0" rIns="0" bIns="0" rtlCol="0" anchor="t"/>
            <a:lstStyle/>
            <a:p>
              <a:pPr algn="just" rtl="1">
                <a:lnSpc>
                  <a:spcPts val="1625"/>
                </a:lnSpc>
              </a:pPr>
              <a:r>
                <a:rPr lang="en-US" sz="1600" dirty="0">
                  <a:solidFill>
                    <a:srgbClr val="15213F"/>
                  </a:solidFill>
                  <a:latin typeface="Alexandria" pitchFamily="34" charset="0"/>
                  <a:ea typeface="Alexandria" pitchFamily="34" charset="-122"/>
                  <a:cs typeface="Alexandria" pitchFamily="34" charset="-120"/>
                </a:rPr>
                <a:t>تحديد البيانات الناقصة ومعالجتها إما بالحذف أو الاستيفاء (Imputation) باستخدام الوسط الحسابي أو النمذجة الإحصائية.</a:t>
              </a:r>
              <a:endParaRPr lang="en-US" sz="1600" dirty="0"/>
            </a:p>
          </p:txBody>
        </p:sp>
        <p:sp>
          <p:nvSpPr>
            <p:cNvPr id="14" name="Shape 8"/>
            <p:cNvSpPr/>
            <p:nvPr/>
          </p:nvSpPr>
          <p:spPr>
            <a:xfrm>
              <a:off x="562074" y="4176713"/>
              <a:ext cx="6495852" cy="1000621"/>
            </a:xfrm>
            <a:prstGeom prst="roundRect">
              <a:avLst>
                <a:gd name="adj" fmla="val 5899"/>
              </a:avLst>
            </a:prstGeom>
            <a:solidFill>
              <a:srgbClr val="E9ECF2"/>
            </a:solidFill>
            <a:ln w="7620">
              <a:solidFill>
                <a:srgbClr val="CFD2D8"/>
              </a:solidFill>
              <a:prstDash val="solid"/>
            </a:ln>
          </p:spPr>
          <p:txBody>
            <a:bodyPr/>
            <a:lstStyle/>
            <a:p>
              <a:pPr algn="just"/>
              <a:endParaRPr lang="en-US" sz="2400"/>
            </a:p>
          </p:txBody>
        </p:sp>
        <p:sp>
          <p:nvSpPr>
            <p:cNvPr id="15" name="Text 9"/>
            <p:cNvSpPr/>
            <p:nvPr/>
          </p:nvSpPr>
          <p:spPr>
            <a:xfrm>
              <a:off x="5154414" y="4323557"/>
              <a:ext cx="1756668" cy="219571"/>
            </a:xfrm>
            <a:prstGeom prst="rect">
              <a:avLst/>
            </a:prstGeom>
            <a:noFill/>
            <a:ln/>
          </p:spPr>
          <p:txBody>
            <a:bodyPr wrap="none" lIns="0" tIns="0" rIns="0" bIns="0" rtlCol="0" anchor="t"/>
            <a:lstStyle/>
            <a:p>
              <a:pPr algn="just" rtl="1">
                <a:lnSpc>
                  <a:spcPts val="1708"/>
                </a:lnSpc>
              </a:pPr>
              <a:r>
                <a:rPr lang="en-US" sz="2000" b="1" dirty="0">
                  <a:solidFill>
                    <a:srgbClr val="15213F"/>
                  </a:solidFill>
                  <a:latin typeface="Alexandria Bold" pitchFamily="34" charset="0"/>
                  <a:ea typeface="Alexandria Bold" pitchFamily="34" charset="-122"/>
                  <a:cs typeface="Alexandria Bold" pitchFamily="34" charset="-120"/>
                </a:rPr>
                <a:t>توحيد الصيغ</a:t>
              </a:r>
              <a:endParaRPr lang="en-US" sz="2000" dirty="0"/>
            </a:p>
          </p:txBody>
        </p:sp>
        <p:sp>
          <p:nvSpPr>
            <p:cNvPr id="16" name="Text 10"/>
            <p:cNvSpPr/>
            <p:nvPr/>
          </p:nvSpPr>
          <p:spPr>
            <a:xfrm>
              <a:off x="708919" y="4614763"/>
              <a:ext cx="6202164" cy="415727"/>
            </a:xfrm>
            <a:prstGeom prst="rect">
              <a:avLst/>
            </a:prstGeom>
            <a:noFill/>
            <a:ln/>
          </p:spPr>
          <p:txBody>
            <a:bodyPr wrap="square" lIns="0" tIns="0" rIns="0" bIns="0" rtlCol="0" anchor="t"/>
            <a:lstStyle/>
            <a:p>
              <a:pPr algn="just" rtl="1">
                <a:lnSpc>
                  <a:spcPts val="1625"/>
                </a:lnSpc>
              </a:pPr>
              <a:r>
                <a:rPr lang="en-US" sz="1600" dirty="0">
                  <a:solidFill>
                    <a:srgbClr val="15213F"/>
                  </a:solidFill>
                  <a:latin typeface="Alexandria" pitchFamily="34" charset="0"/>
                  <a:ea typeface="Alexandria" pitchFamily="34" charset="-122"/>
                  <a:cs typeface="Alexandria" pitchFamily="34" charset="-120"/>
                </a:rPr>
                <a:t>تحويل البيانات إلى تنسيق موحد: توحيد التواريخ، تنسيق الأسماء، توحيد وحدات القياس، وتوحيد ترميز النصوص.</a:t>
              </a:r>
              <a:endParaRPr lang="en-US" sz="1600" dirty="0"/>
            </a:p>
          </p:txBody>
        </p:sp>
        <p:sp>
          <p:nvSpPr>
            <p:cNvPr id="18" name="Shape 11"/>
            <p:cNvSpPr/>
            <p:nvPr/>
          </p:nvSpPr>
          <p:spPr>
            <a:xfrm>
              <a:off x="562074" y="5296694"/>
              <a:ext cx="6495852" cy="792758"/>
            </a:xfrm>
            <a:prstGeom prst="roundRect">
              <a:avLst>
                <a:gd name="adj" fmla="val 7446"/>
              </a:avLst>
            </a:prstGeom>
            <a:solidFill>
              <a:srgbClr val="E9ECF2"/>
            </a:solidFill>
            <a:ln w="7620">
              <a:solidFill>
                <a:srgbClr val="CFD2D8"/>
              </a:solidFill>
              <a:prstDash val="solid"/>
            </a:ln>
          </p:spPr>
          <p:txBody>
            <a:bodyPr/>
            <a:lstStyle/>
            <a:p>
              <a:pPr algn="just"/>
              <a:endParaRPr lang="en-US" sz="2400"/>
            </a:p>
          </p:txBody>
        </p:sp>
        <p:sp>
          <p:nvSpPr>
            <p:cNvPr id="19" name="Text 12"/>
            <p:cNvSpPr/>
            <p:nvPr/>
          </p:nvSpPr>
          <p:spPr>
            <a:xfrm>
              <a:off x="5154414" y="5443538"/>
              <a:ext cx="1756668" cy="219571"/>
            </a:xfrm>
            <a:prstGeom prst="rect">
              <a:avLst/>
            </a:prstGeom>
            <a:noFill/>
            <a:ln/>
          </p:spPr>
          <p:txBody>
            <a:bodyPr wrap="none" lIns="0" tIns="0" rIns="0" bIns="0" rtlCol="0" anchor="t"/>
            <a:lstStyle/>
            <a:p>
              <a:pPr algn="just" rtl="1">
                <a:lnSpc>
                  <a:spcPts val="1708"/>
                </a:lnSpc>
              </a:pPr>
              <a:r>
                <a:rPr lang="en-US" sz="2000" b="1" dirty="0">
                  <a:solidFill>
                    <a:srgbClr val="15213F"/>
                  </a:solidFill>
                  <a:latin typeface="Alexandria Bold" pitchFamily="34" charset="0"/>
                  <a:ea typeface="Alexandria Bold" pitchFamily="34" charset="-122"/>
                  <a:cs typeface="Alexandria Bold" pitchFamily="34" charset="-120"/>
                </a:rPr>
                <a:t>اكتشاف الشذوذات</a:t>
              </a:r>
              <a:endParaRPr lang="en-US" sz="2000" dirty="0"/>
            </a:p>
          </p:txBody>
        </p:sp>
        <p:sp>
          <p:nvSpPr>
            <p:cNvPr id="20" name="Text 13"/>
            <p:cNvSpPr/>
            <p:nvPr/>
          </p:nvSpPr>
          <p:spPr>
            <a:xfrm>
              <a:off x="708919" y="5734744"/>
              <a:ext cx="6202164" cy="207863"/>
            </a:xfrm>
            <a:prstGeom prst="rect">
              <a:avLst/>
            </a:prstGeom>
            <a:noFill/>
            <a:ln/>
          </p:spPr>
          <p:txBody>
            <a:bodyPr wrap="none" lIns="0" tIns="0" rIns="0" bIns="0" rtlCol="0" anchor="t"/>
            <a:lstStyle/>
            <a:p>
              <a:pPr algn="just" rtl="1">
                <a:lnSpc>
                  <a:spcPts val="1625"/>
                </a:lnSpc>
              </a:pPr>
              <a:r>
                <a:rPr lang="en-US" sz="1600" dirty="0">
                  <a:solidFill>
                    <a:srgbClr val="15213F"/>
                  </a:solidFill>
                  <a:latin typeface="Alexandria" pitchFamily="34" charset="0"/>
                  <a:ea typeface="Alexandria" pitchFamily="34" charset="-122"/>
                  <a:cs typeface="Alexandria" pitchFamily="34" charset="-120"/>
                </a:rPr>
                <a:t>تحديد القيم المتطرفة (Outliers) والبيانات غير المتسقة التي قد تُشوه نتائج التحليل وتُضلل النماذج.</a:t>
              </a:r>
              <a:endParaRPr lang="en-US" sz="1600" dirty="0"/>
            </a:p>
          </p:txBody>
        </p:sp>
      </p:grpSp>
    </p:spTree>
    <p:extLst>
      <p:ext uri="{BB962C8B-B14F-4D97-AF65-F5344CB8AC3E}">
        <p14:creationId xmlns:p14="http://schemas.microsoft.com/office/powerpoint/2010/main" val="3077418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1CD08-CA82-E1F4-1F78-A5D7F8E645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89CBEA-9DD5-A183-2FE7-ED370FD6806A}"/>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F519F7-47BD-D18E-F7EB-83AAF84BEE09}"/>
              </a:ext>
            </a:extLst>
          </p:cNvPr>
          <p:cNvSpPr txBox="1"/>
          <p:nvPr/>
        </p:nvSpPr>
        <p:spPr>
          <a:xfrm>
            <a:off x="2798955" y="268963"/>
            <a:ext cx="6478859" cy="954107"/>
          </a:xfrm>
          <a:prstGeom prst="rect">
            <a:avLst/>
          </a:prstGeom>
          <a:noFill/>
        </p:spPr>
        <p:txBody>
          <a:bodyPr wrap="square" rtlCol="0">
            <a:spAutoFit/>
          </a:bodyPr>
          <a:lstStyle/>
          <a:p>
            <a:pPr algn="ctr"/>
            <a:r>
              <a:rPr lang="ar-EG" sz="2800" b="1">
                <a:latin typeface="Alexandria" charset="0"/>
                <a:cs typeface="Alexandria" charset="0"/>
              </a:rPr>
              <a:t>أساليب تحليل البيانات</a:t>
            </a:r>
            <a:endParaRPr lang="en-US" sz="2800" b="1">
              <a:latin typeface="Alexandria" charset="0"/>
              <a:cs typeface="Alexandria" charset="0"/>
            </a:endParaRPr>
          </a:p>
          <a:p>
            <a:pPr algn="ctr"/>
            <a:r>
              <a:rPr lang="ar-EG" sz="2800" b="1">
                <a:latin typeface="Alexandria" charset="0"/>
                <a:cs typeface="Alexandria" charset="0"/>
              </a:rPr>
              <a:t> من الوصف إلى التنبؤ</a:t>
            </a:r>
          </a:p>
        </p:txBody>
      </p:sp>
      <p:sp>
        <p:nvSpPr>
          <p:cNvPr id="5" name="Rectangle 4">
            <a:extLst>
              <a:ext uri="{FF2B5EF4-FFF2-40B4-BE49-F238E27FC236}">
                <a16:creationId xmlns:a16="http://schemas.microsoft.com/office/drawing/2014/main" id="{35850DA9-C4C9-700E-9AA7-B1285BC425A3}"/>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F06B9-BC8E-340B-7E9B-86DD82EFE5AC}"/>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3E67DB-EEE8-A999-FA08-B55CCD9774A6}"/>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a:t>
            </a:r>
            <a:r>
              <a:rPr lang="en-US" sz="4400" b="1">
                <a:solidFill>
                  <a:schemeClr val="bg1"/>
                </a:solidFill>
                <a:latin typeface="Alexandria" charset="0"/>
                <a:cs typeface="Alexandria" charset="0"/>
              </a:rPr>
              <a:t>8</a:t>
            </a:r>
          </a:p>
        </p:txBody>
      </p:sp>
      <p:pic>
        <p:nvPicPr>
          <p:cNvPr id="7" name="Graphic 21">
            <a:extLst>
              <a:ext uri="{FF2B5EF4-FFF2-40B4-BE49-F238E27FC236}">
                <a16:creationId xmlns:a16="http://schemas.microsoft.com/office/drawing/2014/main" id="{7397BC19-9C41-5E8D-191B-1FD42621C2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7D474104-5BE7-BBE4-2470-A8B9EFF1C736}"/>
              </a:ext>
            </a:extLst>
          </p:cNvPr>
          <p:cNvGrpSpPr/>
          <p:nvPr/>
        </p:nvGrpSpPr>
        <p:grpSpPr>
          <a:xfrm>
            <a:off x="744141" y="1558330"/>
            <a:ext cx="10786367" cy="4588767"/>
            <a:chOff x="744141" y="1558330"/>
            <a:chExt cx="10786367" cy="4588767"/>
          </a:xfrm>
        </p:grpSpPr>
        <p:sp>
          <p:nvSpPr>
            <p:cNvPr id="4" name="Shape 1">
              <a:extLst>
                <a:ext uri="{FF2B5EF4-FFF2-40B4-BE49-F238E27FC236}">
                  <a16:creationId xmlns:a16="http://schemas.microsoft.com/office/drawing/2014/main" id="{740BA6A3-2048-194E-9CD7-08C7BF05FD28}"/>
                </a:ext>
              </a:extLst>
            </p:cNvPr>
            <p:cNvSpPr/>
            <p:nvPr/>
          </p:nvSpPr>
          <p:spPr>
            <a:xfrm>
              <a:off x="8134053" y="1558330"/>
              <a:ext cx="1358603" cy="952897"/>
            </a:xfrm>
            <a:prstGeom prst="roundRect">
              <a:avLst>
                <a:gd name="adj" fmla="val 7290"/>
              </a:avLst>
            </a:prstGeom>
            <a:solidFill>
              <a:srgbClr val="E9ECF2"/>
            </a:solidFill>
            <a:ln w="7620">
              <a:solidFill>
                <a:srgbClr val="CFD2D8"/>
              </a:solidFill>
              <a:prstDash val="solid"/>
            </a:ln>
          </p:spPr>
          <p:txBody>
            <a:bodyPr/>
            <a:lstStyle/>
            <a:p>
              <a:endParaRPr lang="en-US" sz="1500"/>
            </a:p>
          </p:txBody>
        </p:sp>
        <p:pic>
          <p:nvPicPr>
            <p:cNvPr id="8" name="Image 0" descr="preencoded.png">
              <a:extLst>
                <a:ext uri="{FF2B5EF4-FFF2-40B4-BE49-F238E27FC236}">
                  <a16:creationId xmlns:a16="http://schemas.microsoft.com/office/drawing/2014/main" id="{4AA0C1B7-CFD3-55C9-2028-049DACD1A8D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697120" y="1918495"/>
              <a:ext cx="232569" cy="232569"/>
            </a:xfrm>
            <a:prstGeom prst="rect">
              <a:avLst/>
            </a:prstGeom>
          </p:spPr>
        </p:pic>
        <p:sp>
          <p:nvSpPr>
            <p:cNvPr id="9" name="Text 2">
              <a:extLst>
                <a:ext uri="{FF2B5EF4-FFF2-40B4-BE49-F238E27FC236}">
                  <a16:creationId xmlns:a16="http://schemas.microsoft.com/office/drawing/2014/main" id="{DBE27D3B-84F3-89AB-C7FF-55F6F6EC85C5}"/>
                </a:ext>
              </a:extLst>
            </p:cNvPr>
            <p:cNvSpPr/>
            <p:nvPr/>
          </p:nvSpPr>
          <p:spPr>
            <a:xfrm>
              <a:off x="4956572" y="1723628"/>
              <a:ext cx="3012182"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التحليل الوصفي (Descriptive)</a:t>
              </a:r>
              <a:endParaRPr lang="en-US" sz="1625" dirty="0"/>
            </a:p>
          </p:txBody>
        </p:sp>
        <p:sp>
          <p:nvSpPr>
            <p:cNvPr id="11" name="Text 3">
              <a:extLst>
                <a:ext uri="{FF2B5EF4-FFF2-40B4-BE49-F238E27FC236}">
                  <a16:creationId xmlns:a16="http://schemas.microsoft.com/office/drawing/2014/main" id="{0F1360F8-120B-BC51-6639-42174CC0E615}"/>
                </a:ext>
              </a:extLst>
            </p:cNvPr>
            <p:cNvSpPr/>
            <p:nvPr/>
          </p:nvSpPr>
          <p:spPr>
            <a:xfrm>
              <a:off x="1248867" y="2081312"/>
              <a:ext cx="6719888" cy="264617"/>
            </a:xfrm>
            <a:prstGeom prst="rect">
              <a:avLst/>
            </a:prstGeom>
            <a:noFill/>
            <a:ln/>
          </p:spPr>
          <p:txBody>
            <a:bodyPr wrap="none" lIns="0" tIns="0" rIns="0" bIns="0" rtlCol="0" anchor="t"/>
            <a:lstStyle/>
            <a:p>
              <a:pPr algn="r" rtl="1">
                <a:lnSpc>
                  <a:spcPts val="2083"/>
                </a:lnSpc>
              </a:pPr>
              <a:r>
                <a:rPr lang="en-US" sz="1400" dirty="0">
                  <a:solidFill>
                    <a:srgbClr val="15213F"/>
                  </a:solidFill>
                  <a:latin typeface="Alexandria" pitchFamily="34" charset="0"/>
                  <a:ea typeface="Alexandria" pitchFamily="34" charset="-122"/>
                  <a:cs typeface="Alexandria" pitchFamily="34" charset="-120"/>
                </a:rPr>
                <a:t>يصف ما حدث في الماضي باستخدام إحصاءات وصفية وتصورات بيانية. يجيب على: ماذا حدث؟</a:t>
              </a:r>
              <a:endParaRPr lang="en-US" sz="1400" dirty="0"/>
            </a:p>
          </p:txBody>
        </p:sp>
        <p:sp>
          <p:nvSpPr>
            <p:cNvPr id="12" name="Shape 4">
              <a:extLst>
                <a:ext uri="{FF2B5EF4-FFF2-40B4-BE49-F238E27FC236}">
                  <a16:creationId xmlns:a16="http://schemas.microsoft.com/office/drawing/2014/main" id="{AA375057-C940-5F98-E87F-02C72550A0A1}"/>
                </a:ext>
              </a:extLst>
            </p:cNvPr>
            <p:cNvSpPr/>
            <p:nvPr/>
          </p:nvSpPr>
          <p:spPr>
            <a:xfrm>
              <a:off x="744141" y="2503289"/>
              <a:ext cx="7307263" cy="9525"/>
            </a:xfrm>
            <a:prstGeom prst="roundRect">
              <a:avLst>
                <a:gd name="adj" fmla="val 729302"/>
              </a:avLst>
            </a:prstGeom>
            <a:solidFill>
              <a:srgbClr val="CFD2D8"/>
            </a:solidFill>
            <a:ln/>
          </p:spPr>
          <p:txBody>
            <a:bodyPr/>
            <a:lstStyle/>
            <a:p>
              <a:endParaRPr lang="en-US" sz="1500"/>
            </a:p>
          </p:txBody>
        </p:sp>
        <p:sp>
          <p:nvSpPr>
            <p:cNvPr id="13" name="Shape 5">
              <a:extLst>
                <a:ext uri="{FF2B5EF4-FFF2-40B4-BE49-F238E27FC236}">
                  <a16:creationId xmlns:a16="http://schemas.microsoft.com/office/drawing/2014/main" id="{1D234A82-53BA-F6AD-FCDC-CD12C51C9767}"/>
                </a:ext>
              </a:extLst>
            </p:cNvPr>
            <p:cNvSpPr/>
            <p:nvPr/>
          </p:nvSpPr>
          <p:spPr>
            <a:xfrm>
              <a:off x="7454702" y="2593876"/>
              <a:ext cx="2717205" cy="952897"/>
            </a:xfrm>
            <a:prstGeom prst="roundRect">
              <a:avLst>
                <a:gd name="adj" fmla="val 7290"/>
              </a:avLst>
            </a:prstGeom>
            <a:solidFill>
              <a:srgbClr val="E9ECF2"/>
            </a:solidFill>
            <a:ln w="7620">
              <a:solidFill>
                <a:srgbClr val="CFD2D8"/>
              </a:solidFill>
              <a:prstDash val="solid"/>
            </a:ln>
          </p:spPr>
          <p:txBody>
            <a:bodyPr/>
            <a:lstStyle/>
            <a:p>
              <a:endParaRPr lang="en-US" sz="1500"/>
            </a:p>
          </p:txBody>
        </p:sp>
        <p:pic>
          <p:nvPicPr>
            <p:cNvPr id="14" name="Image 1" descr="preencoded.png">
              <a:extLst>
                <a:ext uri="{FF2B5EF4-FFF2-40B4-BE49-F238E27FC236}">
                  <a16:creationId xmlns:a16="http://schemas.microsoft.com/office/drawing/2014/main" id="{86D900ED-83F8-2067-1A50-E814FD6C1A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697020" y="2954041"/>
              <a:ext cx="232569" cy="232569"/>
            </a:xfrm>
            <a:prstGeom prst="rect">
              <a:avLst/>
            </a:prstGeom>
          </p:spPr>
        </p:pic>
        <p:sp>
          <p:nvSpPr>
            <p:cNvPr id="15" name="Text 6">
              <a:extLst>
                <a:ext uri="{FF2B5EF4-FFF2-40B4-BE49-F238E27FC236}">
                  <a16:creationId xmlns:a16="http://schemas.microsoft.com/office/drawing/2014/main" id="{77B86092-52AB-914A-F24B-CDE6ADF28FFA}"/>
                </a:ext>
              </a:extLst>
            </p:cNvPr>
            <p:cNvSpPr/>
            <p:nvPr/>
          </p:nvSpPr>
          <p:spPr>
            <a:xfrm>
              <a:off x="4066084" y="2759174"/>
              <a:ext cx="3223319"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التحليل التشخيصي (Diagnostic)</a:t>
              </a:r>
              <a:endParaRPr lang="en-US" sz="1625" dirty="0"/>
            </a:p>
          </p:txBody>
        </p:sp>
        <p:sp>
          <p:nvSpPr>
            <p:cNvPr id="16" name="Text 7">
              <a:extLst>
                <a:ext uri="{FF2B5EF4-FFF2-40B4-BE49-F238E27FC236}">
                  <a16:creationId xmlns:a16="http://schemas.microsoft.com/office/drawing/2014/main" id="{8862BC5F-ED38-BDD8-A108-E787D6F38D66}"/>
                </a:ext>
              </a:extLst>
            </p:cNvPr>
            <p:cNvSpPr/>
            <p:nvPr/>
          </p:nvSpPr>
          <p:spPr>
            <a:xfrm>
              <a:off x="1821260" y="3116857"/>
              <a:ext cx="5468144" cy="264617"/>
            </a:xfrm>
            <a:prstGeom prst="rect">
              <a:avLst/>
            </a:prstGeom>
            <a:noFill/>
            <a:ln/>
          </p:spPr>
          <p:txBody>
            <a:bodyPr wrap="none" lIns="0" tIns="0" rIns="0" bIns="0" rtlCol="0" anchor="t"/>
            <a:lstStyle/>
            <a:p>
              <a:pPr algn="r" rtl="1">
                <a:lnSpc>
                  <a:spcPts val="2083"/>
                </a:lnSpc>
              </a:pPr>
              <a:r>
                <a:rPr lang="en-US" sz="1400" dirty="0">
                  <a:solidFill>
                    <a:srgbClr val="15213F"/>
                  </a:solidFill>
                  <a:latin typeface="Alexandria" pitchFamily="34" charset="0"/>
                  <a:ea typeface="Alexandria" pitchFamily="34" charset="-122"/>
                  <a:cs typeface="Alexandria" pitchFamily="34" charset="-120"/>
                </a:rPr>
                <a:t>يستكشف أسباب الأحداث من خلال الحفر في البيانات. يجيب على: لماذا حدث؟</a:t>
              </a:r>
              <a:endParaRPr lang="en-US" sz="1400" dirty="0"/>
            </a:p>
          </p:txBody>
        </p:sp>
        <p:sp>
          <p:nvSpPr>
            <p:cNvPr id="17" name="Shape 8">
              <a:extLst>
                <a:ext uri="{FF2B5EF4-FFF2-40B4-BE49-F238E27FC236}">
                  <a16:creationId xmlns:a16="http://schemas.microsoft.com/office/drawing/2014/main" id="{0D8F2316-77C9-B6F0-EF82-66B323107C99}"/>
                </a:ext>
              </a:extLst>
            </p:cNvPr>
            <p:cNvSpPr/>
            <p:nvPr/>
          </p:nvSpPr>
          <p:spPr>
            <a:xfrm>
              <a:off x="744141" y="3538835"/>
              <a:ext cx="6627912" cy="9525"/>
            </a:xfrm>
            <a:prstGeom prst="roundRect">
              <a:avLst>
                <a:gd name="adj" fmla="val 729302"/>
              </a:avLst>
            </a:prstGeom>
            <a:solidFill>
              <a:srgbClr val="CFD2D8"/>
            </a:solidFill>
            <a:ln/>
          </p:spPr>
          <p:txBody>
            <a:bodyPr/>
            <a:lstStyle/>
            <a:p>
              <a:endParaRPr lang="en-US" sz="1500"/>
            </a:p>
          </p:txBody>
        </p:sp>
        <p:sp>
          <p:nvSpPr>
            <p:cNvPr id="18" name="Shape 9">
              <a:extLst>
                <a:ext uri="{FF2B5EF4-FFF2-40B4-BE49-F238E27FC236}">
                  <a16:creationId xmlns:a16="http://schemas.microsoft.com/office/drawing/2014/main" id="{74048F37-29C4-407A-9FDA-06E68A74E12C}"/>
                </a:ext>
              </a:extLst>
            </p:cNvPr>
            <p:cNvSpPr/>
            <p:nvPr/>
          </p:nvSpPr>
          <p:spPr>
            <a:xfrm>
              <a:off x="6775450" y="3629422"/>
              <a:ext cx="4075807" cy="1217513"/>
            </a:xfrm>
            <a:prstGeom prst="roundRect">
              <a:avLst>
                <a:gd name="adj" fmla="val 5706"/>
              </a:avLst>
            </a:prstGeom>
            <a:solidFill>
              <a:srgbClr val="E9ECF2"/>
            </a:solidFill>
            <a:ln w="7620">
              <a:solidFill>
                <a:srgbClr val="CFD2D8"/>
              </a:solidFill>
              <a:prstDash val="solid"/>
            </a:ln>
          </p:spPr>
          <p:txBody>
            <a:bodyPr/>
            <a:lstStyle/>
            <a:p>
              <a:endParaRPr lang="en-US" sz="1500"/>
            </a:p>
          </p:txBody>
        </p:sp>
        <p:pic>
          <p:nvPicPr>
            <p:cNvPr id="19" name="Image 2" descr="preencoded.png">
              <a:extLst>
                <a:ext uri="{FF2B5EF4-FFF2-40B4-BE49-F238E27FC236}">
                  <a16:creationId xmlns:a16="http://schemas.microsoft.com/office/drawing/2014/main" id="{3E40D463-C441-7550-E687-5DDAD4EF4AC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697120" y="4121845"/>
              <a:ext cx="232569" cy="232569"/>
            </a:xfrm>
            <a:prstGeom prst="rect">
              <a:avLst/>
            </a:prstGeom>
          </p:spPr>
        </p:pic>
        <p:sp>
          <p:nvSpPr>
            <p:cNvPr id="20" name="Text 10">
              <a:extLst>
                <a:ext uri="{FF2B5EF4-FFF2-40B4-BE49-F238E27FC236}">
                  <a16:creationId xmlns:a16="http://schemas.microsoft.com/office/drawing/2014/main" id="{268BA8B5-6207-0F13-591D-FB7C9D7C36D4}"/>
                </a:ext>
              </a:extLst>
            </p:cNvPr>
            <p:cNvSpPr/>
            <p:nvPr/>
          </p:nvSpPr>
          <p:spPr>
            <a:xfrm>
              <a:off x="3817244" y="3794720"/>
              <a:ext cx="2792908"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التحليل التنبؤي (Predictive)</a:t>
              </a:r>
              <a:endParaRPr lang="en-US" sz="1625" dirty="0"/>
            </a:p>
          </p:txBody>
        </p:sp>
        <p:sp>
          <p:nvSpPr>
            <p:cNvPr id="21" name="Text 11">
              <a:extLst>
                <a:ext uri="{FF2B5EF4-FFF2-40B4-BE49-F238E27FC236}">
                  <a16:creationId xmlns:a16="http://schemas.microsoft.com/office/drawing/2014/main" id="{9D4D68DB-7BF1-F441-421D-480DF7241FAB}"/>
                </a:ext>
              </a:extLst>
            </p:cNvPr>
            <p:cNvSpPr/>
            <p:nvPr/>
          </p:nvSpPr>
          <p:spPr>
            <a:xfrm>
              <a:off x="826790" y="4152404"/>
              <a:ext cx="5783362" cy="529233"/>
            </a:xfrm>
            <a:prstGeom prst="rect">
              <a:avLst/>
            </a:prstGeom>
            <a:noFill/>
            <a:ln/>
          </p:spPr>
          <p:txBody>
            <a:bodyPr wrap="square" lIns="0" tIns="0" rIns="0" bIns="0" rtlCol="0" anchor="t"/>
            <a:lstStyle/>
            <a:p>
              <a:pPr algn="just" rtl="1">
                <a:lnSpc>
                  <a:spcPts val="2083"/>
                </a:lnSpc>
              </a:pPr>
              <a:r>
                <a:rPr lang="en-US" sz="1400" dirty="0">
                  <a:solidFill>
                    <a:srgbClr val="15213F"/>
                  </a:solidFill>
                  <a:latin typeface="Alexandria" pitchFamily="34" charset="0"/>
                  <a:ea typeface="Alexandria" pitchFamily="34" charset="-122"/>
                  <a:cs typeface="Alexandria" pitchFamily="34" charset="-120"/>
                </a:rPr>
                <a:t>يستخدم النماذج الإحصائية والتعلم الآلي للتنبؤ بالأحداث المستقبلية. يجيب على: ماذا سيحدث؟</a:t>
              </a:r>
              <a:endParaRPr lang="en-US" sz="1400" dirty="0"/>
            </a:p>
          </p:txBody>
        </p:sp>
        <p:sp>
          <p:nvSpPr>
            <p:cNvPr id="22" name="Shape 12">
              <a:extLst>
                <a:ext uri="{FF2B5EF4-FFF2-40B4-BE49-F238E27FC236}">
                  <a16:creationId xmlns:a16="http://schemas.microsoft.com/office/drawing/2014/main" id="{8D344107-D3AF-4541-C7AB-34F12F621415}"/>
                </a:ext>
              </a:extLst>
            </p:cNvPr>
            <p:cNvSpPr/>
            <p:nvPr/>
          </p:nvSpPr>
          <p:spPr>
            <a:xfrm>
              <a:off x="744141" y="4838998"/>
              <a:ext cx="5948660" cy="9525"/>
            </a:xfrm>
            <a:prstGeom prst="roundRect">
              <a:avLst>
                <a:gd name="adj" fmla="val 729302"/>
              </a:avLst>
            </a:prstGeom>
            <a:solidFill>
              <a:srgbClr val="CFD2D8"/>
            </a:solidFill>
            <a:ln/>
          </p:spPr>
          <p:txBody>
            <a:bodyPr/>
            <a:lstStyle/>
            <a:p>
              <a:endParaRPr lang="en-US" sz="1500"/>
            </a:p>
          </p:txBody>
        </p:sp>
        <p:sp>
          <p:nvSpPr>
            <p:cNvPr id="23" name="Shape 13">
              <a:extLst>
                <a:ext uri="{FF2B5EF4-FFF2-40B4-BE49-F238E27FC236}">
                  <a16:creationId xmlns:a16="http://schemas.microsoft.com/office/drawing/2014/main" id="{DED74315-FFAD-14F4-B8E1-913AB973F42B}"/>
                </a:ext>
              </a:extLst>
            </p:cNvPr>
            <p:cNvSpPr/>
            <p:nvPr/>
          </p:nvSpPr>
          <p:spPr>
            <a:xfrm>
              <a:off x="6096000" y="4929584"/>
              <a:ext cx="5434508" cy="1217513"/>
            </a:xfrm>
            <a:prstGeom prst="roundRect">
              <a:avLst>
                <a:gd name="adj" fmla="val 5706"/>
              </a:avLst>
            </a:prstGeom>
            <a:solidFill>
              <a:srgbClr val="E9ECF2"/>
            </a:solidFill>
            <a:ln w="7620">
              <a:solidFill>
                <a:srgbClr val="CFD2D8"/>
              </a:solidFill>
              <a:prstDash val="solid"/>
            </a:ln>
          </p:spPr>
          <p:txBody>
            <a:bodyPr/>
            <a:lstStyle/>
            <a:p>
              <a:endParaRPr lang="en-US" sz="1500"/>
            </a:p>
          </p:txBody>
        </p:sp>
        <p:pic>
          <p:nvPicPr>
            <p:cNvPr id="24" name="Image 3" descr="preencoded.png">
              <a:extLst>
                <a:ext uri="{FF2B5EF4-FFF2-40B4-BE49-F238E27FC236}">
                  <a16:creationId xmlns:a16="http://schemas.microsoft.com/office/drawing/2014/main" id="{C9421F97-1C45-068D-79FA-1C73B8AEB07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697020" y="5422007"/>
              <a:ext cx="232569" cy="232569"/>
            </a:xfrm>
            <a:prstGeom prst="rect">
              <a:avLst/>
            </a:prstGeom>
          </p:spPr>
        </p:pic>
        <p:sp>
          <p:nvSpPr>
            <p:cNvPr id="26" name="Text 14">
              <a:extLst>
                <a:ext uri="{FF2B5EF4-FFF2-40B4-BE49-F238E27FC236}">
                  <a16:creationId xmlns:a16="http://schemas.microsoft.com/office/drawing/2014/main" id="{33FA7491-5F5C-F3A3-01C7-821283CE2BB3}"/>
                </a:ext>
              </a:extLst>
            </p:cNvPr>
            <p:cNvSpPr/>
            <p:nvPr/>
          </p:nvSpPr>
          <p:spPr>
            <a:xfrm>
              <a:off x="2750344" y="5094883"/>
              <a:ext cx="3180358"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التحليل التوجيهي (Prescriptive)</a:t>
              </a:r>
              <a:endParaRPr lang="en-US" sz="1625" dirty="0"/>
            </a:p>
          </p:txBody>
        </p:sp>
        <p:sp>
          <p:nvSpPr>
            <p:cNvPr id="27" name="Text 15">
              <a:extLst>
                <a:ext uri="{FF2B5EF4-FFF2-40B4-BE49-F238E27FC236}">
                  <a16:creationId xmlns:a16="http://schemas.microsoft.com/office/drawing/2014/main" id="{52C540A1-6738-0C41-BD6B-CECB8685BB7A}"/>
                </a:ext>
              </a:extLst>
            </p:cNvPr>
            <p:cNvSpPr/>
            <p:nvPr/>
          </p:nvSpPr>
          <p:spPr>
            <a:xfrm>
              <a:off x="826790" y="5452567"/>
              <a:ext cx="5103912" cy="529233"/>
            </a:xfrm>
            <a:prstGeom prst="rect">
              <a:avLst/>
            </a:prstGeom>
            <a:noFill/>
            <a:ln/>
          </p:spPr>
          <p:txBody>
            <a:bodyPr wrap="square" lIns="0" tIns="0" rIns="0" bIns="0" rtlCol="0" anchor="t"/>
            <a:lstStyle/>
            <a:p>
              <a:pPr algn="just" rtl="1">
                <a:lnSpc>
                  <a:spcPts val="2083"/>
                </a:lnSpc>
              </a:pPr>
              <a:r>
                <a:rPr lang="en-US" sz="1400" dirty="0">
                  <a:solidFill>
                    <a:srgbClr val="15213F"/>
                  </a:solidFill>
                  <a:latin typeface="Alexandria" pitchFamily="34" charset="0"/>
                  <a:ea typeface="Alexandria" pitchFamily="34" charset="-122"/>
                  <a:cs typeface="Alexandria" pitchFamily="34" charset="-120"/>
                </a:rPr>
                <a:t>يوصي بأفضل الإجراءات لتحقيق نتائج مرغوبة أو تجنب نتائج سلبية. يجيب على: ماذا يجب أن نفعل؟</a:t>
              </a:r>
              <a:endParaRPr lang="en-US" sz="1400" dirty="0"/>
            </a:p>
          </p:txBody>
        </p:sp>
      </p:grpSp>
    </p:spTree>
    <p:extLst>
      <p:ext uri="{BB962C8B-B14F-4D97-AF65-F5344CB8AC3E}">
        <p14:creationId xmlns:p14="http://schemas.microsoft.com/office/powerpoint/2010/main" val="3103800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3C586-CD51-2D83-F737-D718B952A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412928-BC22-2CCD-CD28-F8D8E5C67188}"/>
              </a:ext>
            </a:extLst>
          </p:cNvPr>
          <p:cNvSpPr/>
          <p:nvPr/>
        </p:nvSpPr>
        <p:spPr>
          <a:xfrm>
            <a:off x="487085" y="1223070"/>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3506A1-EB08-7F79-7F8E-3F94BC728E60}"/>
              </a:ext>
            </a:extLst>
          </p:cNvPr>
          <p:cNvSpPr txBox="1"/>
          <p:nvPr/>
        </p:nvSpPr>
        <p:spPr>
          <a:xfrm>
            <a:off x="2418893" y="268963"/>
            <a:ext cx="7259957" cy="954107"/>
          </a:xfrm>
          <a:prstGeom prst="rect">
            <a:avLst/>
          </a:prstGeom>
          <a:noFill/>
        </p:spPr>
        <p:txBody>
          <a:bodyPr wrap="square" rtlCol="0">
            <a:spAutoFit/>
          </a:bodyPr>
          <a:lstStyle/>
          <a:p>
            <a:pPr algn="ctr"/>
            <a:r>
              <a:rPr lang="ar-EG" sz="2800" b="1">
                <a:latin typeface="Alexandria" charset="0"/>
                <a:cs typeface="Alexandria" charset="0"/>
              </a:rPr>
              <a:t>الذكاء الاصطناعي ودوره في تحليل البيانات</a:t>
            </a:r>
          </a:p>
        </p:txBody>
      </p:sp>
      <p:sp>
        <p:nvSpPr>
          <p:cNvPr id="5" name="Rectangle 4">
            <a:extLst>
              <a:ext uri="{FF2B5EF4-FFF2-40B4-BE49-F238E27FC236}">
                <a16:creationId xmlns:a16="http://schemas.microsoft.com/office/drawing/2014/main" id="{2B3330BB-8F49-D9D5-AEDE-7C51AF6A0351}"/>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BF1E7D-868F-B14B-222A-D7C42933B8A9}"/>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80723B-BDB3-75E8-634D-06C3ED89AAF8}"/>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0822DAF-67D1-05C9-C738-64D0CBC58A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7DE32C8D-40FC-0E5A-2720-10169B8F0C38}"/>
              </a:ext>
            </a:extLst>
          </p:cNvPr>
          <p:cNvGrpSpPr/>
          <p:nvPr/>
        </p:nvGrpSpPr>
        <p:grpSpPr>
          <a:xfrm>
            <a:off x="4259766" y="1580576"/>
            <a:ext cx="7304197" cy="4050790"/>
            <a:chOff x="5233492" y="2974479"/>
            <a:chExt cx="6297018" cy="2567583"/>
          </a:xfrm>
        </p:grpSpPr>
        <p:sp>
          <p:nvSpPr>
            <p:cNvPr id="2" name="Text 3"/>
            <p:cNvSpPr/>
            <p:nvPr/>
          </p:nvSpPr>
          <p:spPr>
            <a:xfrm>
              <a:off x="5233492" y="2974479"/>
              <a:ext cx="6297018" cy="132308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يمثّل الذكاء الاصطناعي (AI) الرافعة التكنولوجية الأساسية التي حوّلت البيانات الضخمة من كتل ضخمة من الأرقام والنصوص إلى رؤى استراتيجية </a:t>
              </a:r>
              <a:r>
                <a:rPr lang="en-US" sz="1600">
                  <a:solidFill>
                    <a:srgbClr val="15213F"/>
                  </a:solidFill>
                  <a:latin typeface="Alexandria" pitchFamily="34" charset="0"/>
                  <a:ea typeface="Alexandria" pitchFamily="34" charset="-122"/>
                  <a:cs typeface="Alexandria" pitchFamily="34" charset="-120"/>
                </a:rPr>
                <a:t>قابلة للتطبيق</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يشمل الذكاء الاصطناعي في سياق البيانات الضخمة منظومة من </a:t>
              </a:r>
              <a:r>
                <a:rPr lang="en-US" sz="1600">
                  <a:solidFill>
                    <a:srgbClr val="15213F"/>
                  </a:solidFill>
                  <a:latin typeface="Alexandria" pitchFamily="34" charset="0"/>
                  <a:ea typeface="Alexandria" pitchFamily="34" charset="-122"/>
                  <a:cs typeface="Alexandria" pitchFamily="34" charset="-120"/>
                </a:rPr>
                <a:t>التقنيات المتشابكة</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التعلم الآلي (Machine Learning)، التعلم العميق (Deep Learning)، معالجة اللغة الطبيعية (NLP)، ورؤية الحاسوب (Computer </a:t>
              </a:r>
              <a:r>
                <a:rPr lang="en-US" sz="1600">
                  <a:solidFill>
                    <a:srgbClr val="15213F"/>
                  </a:solidFill>
                  <a:latin typeface="Alexandria" pitchFamily="34" charset="0"/>
                  <a:ea typeface="Alexandria" pitchFamily="34" charset="-122"/>
                  <a:cs typeface="Alexandria" pitchFamily="34" charset="-120"/>
                </a:rPr>
                <a:t>Vision)</a:t>
              </a:r>
              <a:endParaRPr lang="en-US" sz="1600" dirty="0"/>
            </a:p>
          </p:txBody>
        </p:sp>
        <p:sp>
          <p:nvSpPr>
            <p:cNvPr id="4" name="Text 4"/>
            <p:cNvSpPr/>
            <p:nvPr/>
          </p:nvSpPr>
          <p:spPr>
            <a:xfrm>
              <a:off x="5233492" y="4483596"/>
              <a:ext cx="6297018"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قبل عصر الذكاء الاصطناعي، كان تحليل البيانات يعتمد على القواعد البرمجية اليدوية والإحصاء التقليدي، مما جعله بطيئاً </a:t>
              </a:r>
              <a:r>
                <a:rPr lang="en-US" sz="1600">
                  <a:solidFill>
                    <a:srgbClr val="15213F"/>
                  </a:solidFill>
                  <a:latin typeface="Alexandria" pitchFamily="34" charset="0"/>
                  <a:ea typeface="Alexandria" pitchFamily="34" charset="-122"/>
                  <a:cs typeface="Alexandria" pitchFamily="34" charset="-120"/>
                </a:rPr>
                <a:t>ومحدود القدرة</a:t>
              </a:r>
              <a:r>
                <a:rPr lang="ar-EG" sz="1600">
                  <a:solidFill>
                    <a:srgbClr val="15213F"/>
                  </a:solidFill>
                  <a:latin typeface="Alexandria" pitchFamily="34" charset="0"/>
                  <a:ea typeface="Alexandria" pitchFamily="34" charset="-122"/>
                  <a:cs typeface="Alexandria" pitchFamily="34" charset="-120"/>
                </a:rPr>
                <a:t>.</a:t>
              </a:r>
            </a:p>
            <a:p>
              <a:pPr algn="just" rtl="1">
                <a:lnSpc>
                  <a:spcPct val="150000"/>
                </a:lnSpc>
              </a:pPr>
              <a:r>
                <a:rPr lang="ar-EG" sz="1600">
                  <a:solidFill>
                    <a:srgbClr val="15213F"/>
                  </a:solidFill>
                  <a:latin typeface="Alexandria" pitchFamily="34" charset="0"/>
                  <a:ea typeface="Alexandria" pitchFamily="34" charset="-122"/>
                  <a:cs typeface="Alexandria" pitchFamily="34" charset="-120"/>
                </a:rPr>
                <a:t>و</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اليوم، يمكن لنماذج الذكاء الاصطناعي معالجة ملايين النصوص في ثوانٍ، اكتشاف أنماط خفية يعجز الإنسان عن رؤيتها، والتكيّف مع البيانات الجديدة باستمرار.</a:t>
              </a:r>
              <a:endParaRPr lang="en-US" sz="1600" dirty="0"/>
            </a:p>
          </p:txBody>
        </p:sp>
      </p:grpSp>
      <p:pic>
        <p:nvPicPr>
          <p:cNvPr id="11" name="Picture 10">
            <a:extLst>
              <a:ext uri="{FF2B5EF4-FFF2-40B4-BE49-F238E27FC236}">
                <a16:creationId xmlns:a16="http://schemas.microsoft.com/office/drawing/2014/main" id="{7A97D4F1-1898-EAB6-4071-90F16FFAE6C7}"/>
              </a:ext>
            </a:extLst>
          </p:cNvPr>
          <p:cNvPicPr>
            <a:picLocks noChangeAspect="1"/>
          </p:cNvPicPr>
          <p:nvPr/>
        </p:nvPicPr>
        <p:blipFill>
          <a:blip r:embed="rId3"/>
          <a:stretch>
            <a:fillRect/>
          </a:stretch>
        </p:blipFill>
        <p:spPr>
          <a:xfrm>
            <a:off x="749065" y="1345306"/>
            <a:ext cx="3248722" cy="4873083"/>
          </a:xfrm>
          <a:prstGeom prst="rect">
            <a:avLst/>
          </a:prstGeom>
        </p:spPr>
      </p:pic>
    </p:spTree>
    <p:extLst>
      <p:ext uri="{BB962C8B-B14F-4D97-AF65-F5344CB8AC3E}">
        <p14:creationId xmlns:p14="http://schemas.microsoft.com/office/powerpoint/2010/main" val="28112568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4700F-8B27-2543-59B6-BA81E4D0FF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17D677-F74E-945D-5CAC-A6710A55C5E1}"/>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84F31D-AEB2-25F2-2B9F-26FB08657297}"/>
              </a:ext>
            </a:extLst>
          </p:cNvPr>
          <p:cNvSpPr txBox="1"/>
          <p:nvPr/>
        </p:nvSpPr>
        <p:spPr>
          <a:xfrm>
            <a:off x="2480735" y="315346"/>
            <a:ext cx="7268232" cy="523220"/>
          </a:xfrm>
          <a:prstGeom prst="rect">
            <a:avLst/>
          </a:prstGeom>
          <a:noFill/>
        </p:spPr>
        <p:txBody>
          <a:bodyPr wrap="square" rtlCol="0">
            <a:spAutoFit/>
          </a:bodyPr>
          <a:lstStyle/>
          <a:p>
            <a:pPr algn="ctr"/>
            <a:r>
              <a:rPr lang="ar-EG" sz="2800" b="1">
                <a:latin typeface="Alexandria" charset="0"/>
                <a:cs typeface="Alexandria" charset="0"/>
              </a:rPr>
              <a:t>فروع الذكاء الاصطناعي في خدمة البيانات</a:t>
            </a:r>
          </a:p>
        </p:txBody>
      </p:sp>
      <p:sp>
        <p:nvSpPr>
          <p:cNvPr id="5" name="Rectangle 4">
            <a:extLst>
              <a:ext uri="{FF2B5EF4-FFF2-40B4-BE49-F238E27FC236}">
                <a16:creationId xmlns:a16="http://schemas.microsoft.com/office/drawing/2014/main" id="{880257F5-B159-07F6-25F9-6DE9C1BDC05B}"/>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8F5E6B-7DF5-A100-1AC8-1F313A77BBC8}"/>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8E9E4C-ACA3-A041-D4B7-217B194B9E2E}"/>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D1DB6C1-F82D-FF8D-D4EF-2FBC20AC9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4152" y="-7599"/>
            <a:ext cx="2305141" cy="1076343"/>
          </a:xfrm>
          <a:prstGeom prst="rect">
            <a:avLst/>
          </a:prstGeom>
        </p:spPr>
      </p:pic>
      <p:grpSp>
        <p:nvGrpSpPr>
          <p:cNvPr id="15" name="Group 14">
            <a:extLst>
              <a:ext uri="{FF2B5EF4-FFF2-40B4-BE49-F238E27FC236}">
                <a16:creationId xmlns:a16="http://schemas.microsoft.com/office/drawing/2014/main" id="{B91453F4-EA72-8636-F525-ADF39FF1F249}"/>
              </a:ext>
            </a:extLst>
          </p:cNvPr>
          <p:cNvGrpSpPr/>
          <p:nvPr/>
        </p:nvGrpSpPr>
        <p:grpSpPr>
          <a:xfrm>
            <a:off x="680342" y="1554233"/>
            <a:ext cx="10869017" cy="4523182"/>
            <a:chOff x="661492" y="1783358"/>
            <a:chExt cx="10869017" cy="4138612"/>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117065" y="1783358"/>
              <a:ext cx="413444" cy="413444"/>
            </a:xfrm>
            <a:prstGeom prst="rect">
              <a:avLst/>
            </a:prstGeom>
          </p:spPr>
        </p:pic>
        <p:sp>
          <p:nvSpPr>
            <p:cNvPr id="4" name="Text 1"/>
            <p:cNvSpPr/>
            <p:nvPr/>
          </p:nvSpPr>
          <p:spPr>
            <a:xfrm>
              <a:off x="8274447" y="2403475"/>
              <a:ext cx="3256062"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التعلم الآلي (Machine Learning)</a:t>
              </a:r>
              <a:endParaRPr lang="en-US" sz="2000" dirty="0"/>
            </a:p>
          </p:txBody>
        </p:sp>
        <p:sp>
          <p:nvSpPr>
            <p:cNvPr id="8" name="Text 2"/>
            <p:cNvSpPr/>
            <p:nvPr/>
          </p:nvSpPr>
          <p:spPr>
            <a:xfrm>
              <a:off x="6199386" y="2761159"/>
              <a:ext cx="533112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يمكّن الحواسيب من التعلم من البيانات وتحسين أدائها دون برمجة صريحة. يشمل التعلم الخاضع للإشراف (Supervised Learning) وغير الخاضع (Unsupervised) والتعزيزي. يُستخدم في التصنيف والتنبؤ والتجميع والتوصية.</a:t>
              </a:r>
              <a:endParaRPr lang="en-US" sz="1600" dirty="0"/>
            </a:p>
          </p:txBody>
        </p:sp>
        <p:pic>
          <p:nvPicPr>
            <p:cNvPr id="9"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79270" y="1783358"/>
              <a:ext cx="413444" cy="413444"/>
            </a:xfrm>
            <a:prstGeom prst="rect">
              <a:avLst/>
            </a:prstGeom>
          </p:spPr>
        </p:pic>
        <p:sp>
          <p:nvSpPr>
            <p:cNvPr id="11" name="Text 3"/>
            <p:cNvSpPr/>
            <p:nvPr/>
          </p:nvSpPr>
          <p:spPr>
            <a:xfrm>
              <a:off x="2812951" y="2403475"/>
              <a:ext cx="3179763"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التعلم العميق (Deep Learning)</a:t>
              </a:r>
              <a:endParaRPr lang="en-US" sz="2000" dirty="0"/>
            </a:p>
          </p:txBody>
        </p:sp>
        <p:sp>
          <p:nvSpPr>
            <p:cNvPr id="12" name="Text 4"/>
            <p:cNvSpPr/>
            <p:nvPr/>
          </p:nvSpPr>
          <p:spPr>
            <a:xfrm>
              <a:off x="661492" y="2761159"/>
              <a:ext cx="5331222"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فرع متقدم من التعلم الآلي يحاكي بنية الدماغ البشري عبر شبكات عصبية متعددة الطبقات. يتفوق في معالجة النصوص والصور والصوت، وهو الأساس الذي تقوم عليه نماذج اللغة الكبيرة (LLMs).</a:t>
              </a:r>
              <a:endParaRPr lang="en-US" sz="1600" dirty="0"/>
            </a:p>
          </p:txBody>
        </p:sp>
        <p:pic>
          <p:nvPicPr>
            <p:cNvPr id="13"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117065" y="4150321"/>
              <a:ext cx="413444" cy="413444"/>
            </a:xfrm>
            <a:prstGeom prst="rect">
              <a:avLst/>
            </a:prstGeom>
          </p:spPr>
        </p:pic>
        <p:sp>
          <p:nvSpPr>
            <p:cNvPr id="14" name="Text 5"/>
            <p:cNvSpPr/>
            <p:nvPr/>
          </p:nvSpPr>
          <p:spPr>
            <a:xfrm>
              <a:off x="8619827" y="4770438"/>
              <a:ext cx="2910682"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معالجة اللغة الطبيعية (NLP)</a:t>
              </a:r>
              <a:endParaRPr lang="en-US" sz="2000" dirty="0"/>
            </a:p>
          </p:txBody>
        </p:sp>
        <p:sp>
          <p:nvSpPr>
            <p:cNvPr id="16" name="Text 6"/>
            <p:cNvSpPr/>
            <p:nvPr/>
          </p:nvSpPr>
          <p:spPr>
            <a:xfrm>
              <a:off x="6199386" y="5128121"/>
              <a:ext cx="533112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تُمكّن الحواسيب من فهم اللغة البشرية وتحليلها وتوليدها. تشمل: تحليل المشاعر، استخلاص المعلومات، التلخيص الآلي، الترجمة الآلية، وتصنيف النصوص.</a:t>
              </a:r>
              <a:endParaRPr lang="en-US" sz="1600" dirty="0"/>
            </a:p>
          </p:txBody>
        </p:sp>
        <p:pic>
          <p:nvPicPr>
            <p:cNvPr id="1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579270" y="4150321"/>
              <a:ext cx="413444" cy="413444"/>
            </a:xfrm>
            <a:prstGeom prst="rect">
              <a:avLst/>
            </a:prstGeom>
          </p:spPr>
        </p:pic>
        <p:sp>
          <p:nvSpPr>
            <p:cNvPr id="18" name="Text 7"/>
            <p:cNvSpPr/>
            <p:nvPr/>
          </p:nvSpPr>
          <p:spPr>
            <a:xfrm>
              <a:off x="2641105" y="4770438"/>
              <a:ext cx="3351609"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رؤية الحاسوب (Computer Vision)</a:t>
              </a:r>
              <a:endParaRPr lang="en-US" sz="2000" dirty="0"/>
            </a:p>
          </p:txBody>
        </p:sp>
        <p:sp>
          <p:nvSpPr>
            <p:cNvPr id="19" name="Text 8"/>
            <p:cNvSpPr/>
            <p:nvPr/>
          </p:nvSpPr>
          <p:spPr>
            <a:xfrm>
              <a:off x="661492" y="5128121"/>
              <a:ext cx="5331222"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تُمكّن الأنظمة من تفسير المحتوى المرئي. تُستخدم في تحليل الصور على وسائل التواصل، اكتشاف الوجوه في محتوى الأخبار، وتصنيف المقاطع المرئية تلقائياً.</a:t>
              </a:r>
              <a:endParaRPr lang="en-US" sz="1600" dirty="0"/>
            </a:p>
          </p:txBody>
        </p:sp>
      </p:grpSp>
    </p:spTree>
    <p:extLst>
      <p:ext uri="{BB962C8B-B14F-4D97-AF65-F5344CB8AC3E}">
        <p14:creationId xmlns:p14="http://schemas.microsoft.com/office/powerpoint/2010/main" val="3033264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F6C2-6298-6E3D-D98A-47D2ADCE5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285853-26D3-BC16-9126-34031496755A}"/>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4B7B6C-A1D5-B9C2-0EA7-6BBC84487537}"/>
              </a:ext>
            </a:extLst>
          </p:cNvPr>
          <p:cNvSpPr txBox="1"/>
          <p:nvPr/>
        </p:nvSpPr>
        <p:spPr>
          <a:xfrm>
            <a:off x="2418893" y="397990"/>
            <a:ext cx="7268230" cy="523220"/>
          </a:xfrm>
          <a:prstGeom prst="rect">
            <a:avLst/>
          </a:prstGeom>
          <a:noFill/>
        </p:spPr>
        <p:txBody>
          <a:bodyPr wrap="square" rtlCol="0">
            <a:spAutoFit/>
          </a:bodyPr>
          <a:lstStyle/>
          <a:p>
            <a:pPr algn="ctr" rtl="1"/>
            <a:r>
              <a:rPr lang="ar-EG" sz="2800" b="1">
                <a:latin typeface="Alexandria" charset="0"/>
                <a:cs typeface="Alexandria" charset="0"/>
              </a:rPr>
              <a:t>نماذج اللغة الكبيرة </a:t>
            </a:r>
            <a:r>
              <a:rPr lang="en-US" sz="2800" b="1">
                <a:latin typeface="Alexandria" charset="0"/>
                <a:cs typeface="Alexandria" charset="0"/>
              </a:rPr>
              <a:t>(LMs) </a:t>
            </a:r>
            <a:r>
              <a:rPr lang="ar-EG" sz="2800" b="1">
                <a:latin typeface="Alexandria" charset="0"/>
                <a:cs typeface="Alexandria" charset="0"/>
              </a:rPr>
              <a:t> وثورة التحليل</a:t>
            </a:r>
          </a:p>
        </p:txBody>
      </p:sp>
      <p:sp>
        <p:nvSpPr>
          <p:cNvPr id="5" name="Rectangle 4">
            <a:extLst>
              <a:ext uri="{FF2B5EF4-FFF2-40B4-BE49-F238E27FC236}">
                <a16:creationId xmlns:a16="http://schemas.microsoft.com/office/drawing/2014/main" id="{16B079EC-2954-A5A8-25AE-B27578144C1E}"/>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2E5F9B-4B80-884C-6DA4-DE782D6C7416}"/>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1598A0-75C8-0E43-B4C8-784006E6A830}"/>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9691F7F-F071-3D0C-55F5-A1FF67072E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F7EBFEA4-CB0C-A622-9A3B-355F144A67ED}"/>
              </a:ext>
            </a:extLst>
          </p:cNvPr>
          <p:cNvGrpSpPr/>
          <p:nvPr/>
        </p:nvGrpSpPr>
        <p:grpSpPr>
          <a:xfrm>
            <a:off x="713678" y="1545854"/>
            <a:ext cx="10756222" cy="4397746"/>
            <a:chOff x="661492" y="2081113"/>
            <a:chExt cx="5232797" cy="3567907"/>
          </a:xfrm>
        </p:grpSpPr>
        <p:sp>
          <p:nvSpPr>
            <p:cNvPr id="2" name="Text 1"/>
            <p:cNvSpPr/>
            <p:nvPr/>
          </p:nvSpPr>
          <p:spPr>
            <a:xfrm>
              <a:off x="3229372" y="2081113"/>
              <a:ext cx="2664917" cy="258465"/>
            </a:xfrm>
            <a:prstGeom prst="rect">
              <a:avLst/>
            </a:prstGeom>
            <a:noFill/>
            <a:ln/>
          </p:spPr>
          <p:txBody>
            <a:bodyPr wrap="none" lIns="0" tIns="0" rIns="0" bIns="0" rtlCol="0" anchor="t"/>
            <a:lstStyle/>
            <a:p>
              <a:pPr algn="just"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ما هي نماذج اللغة الكبيرة؟</a:t>
              </a:r>
              <a:endParaRPr lang="en-US" sz="2000" dirty="0"/>
            </a:p>
          </p:txBody>
        </p:sp>
        <p:sp>
          <p:nvSpPr>
            <p:cNvPr id="4" name="Text 2"/>
            <p:cNvSpPr/>
            <p:nvPr/>
          </p:nvSpPr>
          <p:spPr>
            <a:xfrm>
              <a:off x="661492" y="2504877"/>
              <a:ext cx="5232797" cy="132308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نماذج اللغة الكبيرة (Large Language Models) هي شبكات عصبية ضخمة دُرِّبت على كميات هائلة من النصوص البشرية لتتمكن من فهم السياق وتوليد نصوص متماسكة والإجابة على الأسئلة. تشمل GPT-4 وGemini وClaude وLLaMA وغيرها. مثّل ظهورها نقلة نوعية في تحليل البيانات النصية بما فيها تحليل المشاعر.</a:t>
              </a:r>
              <a:endParaRPr lang="en-US" sz="1600" dirty="0"/>
            </a:p>
          </p:txBody>
        </p:sp>
        <p:sp>
          <p:nvSpPr>
            <p:cNvPr id="8" name="Text 3"/>
            <p:cNvSpPr/>
            <p:nvPr/>
          </p:nvSpPr>
          <p:spPr>
            <a:xfrm>
              <a:off x="3376811" y="3993257"/>
              <a:ext cx="2517478" cy="258465"/>
            </a:xfrm>
            <a:prstGeom prst="rect">
              <a:avLst/>
            </a:prstGeom>
            <a:noFill/>
            <a:ln/>
          </p:spPr>
          <p:txBody>
            <a:bodyPr wrap="none" lIns="0" tIns="0" rIns="0" bIns="0" rtlCol="0" anchor="t"/>
            <a:lstStyle/>
            <a:p>
              <a:pPr algn="just"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تأثيرها على تحليل البيانات</a:t>
              </a:r>
              <a:endParaRPr lang="en-US" sz="2000" dirty="0"/>
            </a:p>
          </p:txBody>
        </p:sp>
        <p:sp>
          <p:nvSpPr>
            <p:cNvPr id="9" name="Text 4"/>
            <p:cNvSpPr/>
            <p:nvPr/>
          </p:nvSpPr>
          <p:spPr>
            <a:xfrm>
              <a:off x="661492" y="4417021"/>
              <a:ext cx="5232797" cy="1231999"/>
            </a:xfrm>
            <a:prstGeom prst="rect">
              <a:avLst/>
            </a:prstGeom>
            <a:noFill/>
            <a:ln/>
          </p:spPr>
          <p:txBody>
            <a:bodyPr wrap="square" lIns="0" tIns="0" rIns="0" bIns="0" rtlCol="0" anchor="t"/>
            <a:lstStyle/>
            <a:p>
              <a:pPr marL="285739" indent="-285739"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تحليل نصوص طويلة ومعقدة بفهم عميق للسياق</a:t>
              </a:r>
              <a:endParaRPr lang="en-US" sz="1600" dirty="0"/>
            </a:p>
            <a:p>
              <a:pPr marL="285739" indent="-285739"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اكتشاف المشاعر الدقيقة والضمنية والساخرة</a:t>
              </a:r>
              <a:endParaRPr lang="en-US" sz="1600" dirty="0"/>
            </a:p>
            <a:p>
              <a:pPr marL="285739" indent="-285739"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تلخيص آلاف التقارير في نقاط رئيسية في دقائق</a:t>
              </a:r>
              <a:endParaRPr lang="en-US" sz="1600" dirty="0"/>
            </a:p>
            <a:p>
              <a:pPr marL="285739" indent="-285739" algn="just"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التفاعل مع البيانات بلغة طبيعية دون الحاجة إلى برمجة</a:t>
              </a:r>
              <a:endParaRPr lang="en-US" sz="1600" dirty="0"/>
            </a:p>
          </p:txBody>
        </p:sp>
      </p:grpSp>
    </p:spTree>
    <p:extLst>
      <p:ext uri="{BB962C8B-B14F-4D97-AF65-F5344CB8AC3E}">
        <p14:creationId xmlns:p14="http://schemas.microsoft.com/office/powerpoint/2010/main" val="248298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A9115-6EFE-DFFC-1C29-FB9A2F884E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ADDE85-0AC7-FD47-BFDF-3615D23D8D0F}"/>
              </a:ext>
            </a:extLst>
          </p:cNvPr>
          <p:cNvSpPr/>
          <p:nvPr/>
        </p:nvSpPr>
        <p:spPr>
          <a:xfrm>
            <a:off x="401445" y="1345306"/>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B27ECC-69D9-0300-05F1-38315A12D77A}"/>
              </a:ext>
            </a:extLst>
          </p:cNvPr>
          <p:cNvSpPr txBox="1"/>
          <p:nvPr/>
        </p:nvSpPr>
        <p:spPr>
          <a:xfrm>
            <a:off x="3089188" y="409245"/>
            <a:ext cx="6121420" cy="523220"/>
          </a:xfrm>
          <a:prstGeom prst="rect">
            <a:avLst/>
          </a:prstGeom>
          <a:noFill/>
        </p:spPr>
        <p:txBody>
          <a:bodyPr wrap="square" rtlCol="0">
            <a:spAutoFit/>
          </a:bodyPr>
          <a:lstStyle/>
          <a:p>
            <a:r>
              <a:rPr lang="ar-EG" sz="2800" b="1">
                <a:latin typeface="Alexandria" charset="0"/>
                <a:cs typeface="Alexandria" charset="0"/>
              </a:rPr>
              <a:t>تحليل المشاعر: المفهوم والأهمية</a:t>
            </a:r>
          </a:p>
        </p:txBody>
      </p:sp>
      <p:sp>
        <p:nvSpPr>
          <p:cNvPr id="5" name="Rectangle 4">
            <a:extLst>
              <a:ext uri="{FF2B5EF4-FFF2-40B4-BE49-F238E27FC236}">
                <a16:creationId xmlns:a16="http://schemas.microsoft.com/office/drawing/2014/main" id="{1EBA6787-C302-35EF-3277-41BB0CDA238F}"/>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B7DB2-6351-1983-D56E-4B7E9CD76461}"/>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6AF9D3-2FD9-15BE-6011-76C1C9EF5087}"/>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B46B098-3E37-4A08-21A6-25A181837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6A379156-3FD7-9225-4EFF-9327D305AAFD}"/>
              </a:ext>
            </a:extLst>
          </p:cNvPr>
          <p:cNvGrpSpPr/>
          <p:nvPr/>
        </p:nvGrpSpPr>
        <p:grpSpPr>
          <a:xfrm>
            <a:off x="4081272" y="1978273"/>
            <a:ext cx="7293046" cy="4288981"/>
            <a:chOff x="661492" y="2918222"/>
            <a:chExt cx="6297018" cy="2302967"/>
          </a:xfrm>
        </p:grpSpPr>
        <p:sp>
          <p:nvSpPr>
            <p:cNvPr id="4" name="Text 1"/>
            <p:cNvSpPr/>
            <p:nvPr/>
          </p:nvSpPr>
          <p:spPr>
            <a:xfrm>
              <a:off x="661492" y="2918222"/>
              <a:ext cx="6297018"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تحليل المشاعر (Sentiment Analysis) أو ما يُعرف أيضاً بالتنقيب عن الآراء (Opinion Mining) هو فرع من فروع معالجة اللغة الطبيعية يهدف إلى تحديد واستخلاص الآراء والمشاعر والمواقف الذاتية من النصوص المكتوبة أو المنطوقة. يتجاوز التحليل المجرد تصنيف النصوص إلى فهم عمق المشاعر الإنسانية ودرجة حدّتها واتجاهها.</a:t>
              </a:r>
              <a:endParaRPr lang="en-US" sz="1600" dirty="0"/>
            </a:p>
          </p:txBody>
        </p:sp>
        <p:sp>
          <p:nvSpPr>
            <p:cNvPr id="8" name="Text 2"/>
            <p:cNvSpPr/>
            <p:nvPr/>
          </p:nvSpPr>
          <p:spPr>
            <a:xfrm>
              <a:off x="661492" y="4162723"/>
              <a:ext cx="6297018"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تكمن أهمية تحليل المشاعر في قدرته على تحويل الكميات الهائلة من التعبيرات الإنسانية الرقمية إلى مؤشرات قابلة للقياس والمقارنة. في سياق يُنتج فيه مستخدمو الإنترنت أكثر من 500 مليون تغريدة يومياً، وملايين التعليقات والمراجعات، يغدو تحليل المشاعر الآلي ضرورةً لا ترفاً.</a:t>
              </a:r>
              <a:endParaRPr lang="en-US" sz="1600" dirty="0"/>
            </a:p>
          </p:txBody>
        </p:sp>
      </p:grpSp>
      <p:pic>
        <p:nvPicPr>
          <p:cNvPr id="11" name="Picture 10">
            <a:extLst>
              <a:ext uri="{FF2B5EF4-FFF2-40B4-BE49-F238E27FC236}">
                <a16:creationId xmlns:a16="http://schemas.microsoft.com/office/drawing/2014/main" id="{C09AB86C-069C-6354-446B-A4A556FC0ED6}"/>
              </a:ext>
            </a:extLst>
          </p:cNvPr>
          <p:cNvPicPr>
            <a:picLocks noChangeAspect="1"/>
          </p:cNvPicPr>
          <p:nvPr/>
        </p:nvPicPr>
        <p:blipFill>
          <a:blip r:embed="rId3"/>
          <a:stretch>
            <a:fillRect/>
          </a:stretch>
        </p:blipFill>
        <p:spPr>
          <a:xfrm>
            <a:off x="665356" y="1653299"/>
            <a:ext cx="2891883" cy="433782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912797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6753A-5B16-BA06-101D-AD8CF3833A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588CEA-1481-826C-3E7B-2D5B41E28853}"/>
              </a:ext>
            </a:extLst>
          </p:cNvPr>
          <p:cNvSpPr/>
          <p:nvPr/>
        </p:nvSpPr>
        <p:spPr>
          <a:xfrm>
            <a:off x="487085" y="1446399"/>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2C471C-526A-CEEB-F3FE-1BB448913781}"/>
              </a:ext>
            </a:extLst>
          </p:cNvPr>
          <p:cNvSpPr txBox="1"/>
          <p:nvPr/>
        </p:nvSpPr>
        <p:spPr>
          <a:xfrm>
            <a:off x="3735660" y="545524"/>
            <a:ext cx="5419492" cy="523220"/>
          </a:xfrm>
          <a:prstGeom prst="rect">
            <a:avLst/>
          </a:prstGeom>
          <a:noFill/>
        </p:spPr>
        <p:txBody>
          <a:bodyPr wrap="square" rtlCol="0">
            <a:spAutoFit/>
          </a:bodyPr>
          <a:lstStyle/>
          <a:p>
            <a:pPr algn="ctr"/>
            <a:r>
              <a:rPr lang="ar-EG" sz="2800" b="1">
                <a:latin typeface="Alexandria" charset="0"/>
                <a:cs typeface="Alexandria" charset="0"/>
              </a:rPr>
              <a:t>مستويات تحليل المشاعر</a:t>
            </a:r>
          </a:p>
        </p:txBody>
      </p:sp>
      <p:sp>
        <p:nvSpPr>
          <p:cNvPr id="5" name="Rectangle 4">
            <a:extLst>
              <a:ext uri="{FF2B5EF4-FFF2-40B4-BE49-F238E27FC236}">
                <a16:creationId xmlns:a16="http://schemas.microsoft.com/office/drawing/2014/main" id="{369C52FD-25E6-36A9-AD23-78BABF5C6A2F}"/>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70E249-5D93-CFC8-BCF6-B6CE1851E6C0}"/>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6FCBD8-CAD9-59A4-EBF1-83C594DBFA40}"/>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A3F04D6-817E-70D9-E1CA-9B6AF3531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0069D729-EE6D-F0D2-C4C5-069B9345A21D}"/>
              </a:ext>
            </a:extLst>
          </p:cNvPr>
          <p:cNvGrpSpPr/>
          <p:nvPr/>
        </p:nvGrpSpPr>
        <p:grpSpPr>
          <a:xfrm>
            <a:off x="801029" y="1722960"/>
            <a:ext cx="10869018" cy="4558083"/>
            <a:chOff x="661492" y="2071886"/>
            <a:chExt cx="10869018" cy="3561556"/>
          </a:xfrm>
        </p:grpSpPr>
        <p:pic>
          <p:nvPicPr>
            <p:cNvPr id="2" name="Image 0" descr="preencoded.png"/>
            <p:cNvPicPr>
              <a:picLocks noChangeAspect="1"/>
            </p:cNvPicPr>
            <p:nvPr/>
          </p:nvPicPr>
          <p:blipFill>
            <a:blip r:embed="rId3"/>
            <a:stretch>
              <a:fillRect/>
            </a:stretch>
          </p:blipFill>
          <p:spPr>
            <a:xfrm>
              <a:off x="7907536" y="2071886"/>
              <a:ext cx="3622973" cy="661492"/>
            </a:xfrm>
            <a:prstGeom prst="rect">
              <a:avLst/>
            </a:prstGeom>
          </p:spPr>
        </p:pic>
        <p:sp>
          <p:nvSpPr>
            <p:cNvPr id="4" name="Text 1"/>
            <p:cNvSpPr/>
            <p:nvPr/>
          </p:nvSpPr>
          <p:spPr>
            <a:xfrm>
              <a:off x="9297790" y="2898676"/>
              <a:ext cx="2067421" cy="258465"/>
            </a:xfrm>
            <a:prstGeom prst="rect">
              <a:avLst/>
            </a:prstGeom>
            <a:noFill/>
            <a:ln/>
          </p:spPr>
          <p:txBody>
            <a:bodyPr wrap="none" lIns="0" tIns="0" rIns="0" bIns="0" rtlCol="0" anchor="t"/>
            <a:lstStyle/>
            <a:p>
              <a:pPr algn="just" rtl="1">
                <a:lnSpc>
                  <a:spcPct val="150000"/>
                </a:lnSpc>
              </a:pPr>
              <a:r>
                <a:rPr lang="en-US" sz="2000" b="1" dirty="0">
                  <a:solidFill>
                    <a:srgbClr val="15213F"/>
                  </a:solidFill>
                  <a:latin typeface="Alexandria Bold" pitchFamily="34" charset="0"/>
                  <a:ea typeface="Alexandria Bold" pitchFamily="34" charset="-122"/>
                  <a:cs typeface="Alexandria Bold" pitchFamily="34" charset="-120"/>
                </a:rPr>
                <a:t>مستوى المستند</a:t>
              </a:r>
              <a:endParaRPr lang="en-US" sz="2000" dirty="0"/>
            </a:p>
          </p:txBody>
        </p:sp>
        <p:sp>
          <p:nvSpPr>
            <p:cNvPr id="8" name="Text 2"/>
            <p:cNvSpPr/>
            <p:nvPr/>
          </p:nvSpPr>
          <p:spPr>
            <a:xfrm>
              <a:off x="8072835" y="3256360"/>
              <a:ext cx="3292376" cy="793849"/>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يُحلّل المستند ككل ويُصنّفه </a:t>
              </a:r>
              <a:r>
                <a:rPr lang="en-US" sz="1600">
                  <a:solidFill>
                    <a:srgbClr val="15213F"/>
                  </a:solidFill>
                  <a:latin typeface="Alexandria" pitchFamily="34" charset="0"/>
                  <a:ea typeface="Alexandria" pitchFamily="34" charset="-122"/>
                  <a:cs typeface="Alexandria" pitchFamily="34" charset="-120"/>
                </a:rPr>
                <a:t>بمشاعر عامة</a:t>
              </a:r>
              <a:r>
                <a:rPr lang="ar-EG" sz="1600">
                  <a:solidFill>
                    <a:srgbClr val="15213F"/>
                  </a:solidFill>
                  <a:latin typeface="Alexandria" pitchFamily="34" charset="0"/>
                  <a:ea typeface="Alexandria" pitchFamily="34" charset="-122"/>
                  <a:cs typeface="Alexandria" pitchFamily="34" charset="-120"/>
                </a:rPr>
                <a:t> (</a:t>
              </a:r>
              <a:r>
                <a:rPr lang="en-US" sz="1600">
                  <a:solidFill>
                    <a:srgbClr val="15213F"/>
                  </a:solidFill>
                  <a:latin typeface="Alexandria" pitchFamily="34" charset="0"/>
                  <a:ea typeface="Alexandria" pitchFamily="34" charset="-122"/>
                  <a:cs typeface="Alexandria" pitchFamily="34" charset="-120"/>
                </a:rPr>
                <a:t>إيجابي</a:t>
              </a:r>
              <a:r>
                <a:rPr lang="en-US" sz="1600" dirty="0">
                  <a:solidFill>
                    <a:srgbClr val="15213F"/>
                  </a:solidFill>
                  <a:latin typeface="Alexandria" pitchFamily="34" charset="0"/>
                  <a:ea typeface="Alexandria" pitchFamily="34" charset="-122"/>
                  <a:cs typeface="Alexandria" pitchFamily="34" charset="-120"/>
                </a:rPr>
                <a:t>/سلبي</a:t>
              </a:r>
              <a:r>
                <a:rPr lang="en-US" sz="1600">
                  <a:solidFill>
                    <a:srgbClr val="15213F"/>
                  </a:solidFill>
                  <a:latin typeface="Alexandria" pitchFamily="34" charset="0"/>
                  <a:ea typeface="Alexandria" pitchFamily="34" charset="-122"/>
                  <a:cs typeface="Alexandria" pitchFamily="34" charset="-120"/>
                </a:rPr>
                <a:t>/محايد</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يُناسب المراجعات والمقالات الطويلة ذات التوجه الموحد.</a:t>
              </a:r>
              <a:endParaRPr lang="en-US" sz="1600" dirty="0"/>
            </a:p>
          </p:txBody>
        </p:sp>
        <p:pic>
          <p:nvPicPr>
            <p:cNvPr id="9" name="Image 1" descr="preencoded.png"/>
            <p:cNvPicPr>
              <a:picLocks noChangeAspect="1"/>
            </p:cNvPicPr>
            <p:nvPr/>
          </p:nvPicPr>
          <p:blipFill>
            <a:blip r:embed="rId4"/>
            <a:stretch>
              <a:fillRect/>
            </a:stretch>
          </p:blipFill>
          <p:spPr>
            <a:xfrm>
              <a:off x="4284564" y="2071886"/>
              <a:ext cx="3622973" cy="661492"/>
            </a:xfrm>
            <a:prstGeom prst="rect">
              <a:avLst/>
            </a:prstGeom>
          </p:spPr>
        </p:pic>
        <p:sp>
          <p:nvSpPr>
            <p:cNvPr id="11" name="Text 3"/>
            <p:cNvSpPr/>
            <p:nvPr/>
          </p:nvSpPr>
          <p:spPr>
            <a:xfrm>
              <a:off x="5674817" y="2898676"/>
              <a:ext cx="2067421" cy="258465"/>
            </a:xfrm>
            <a:prstGeom prst="rect">
              <a:avLst/>
            </a:prstGeom>
            <a:noFill/>
            <a:ln/>
          </p:spPr>
          <p:txBody>
            <a:bodyPr wrap="none" lIns="0" tIns="0" rIns="0" bIns="0" rtlCol="0" anchor="t"/>
            <a:lstStyle/>
            <a:p>
              <a:pPr algn="just" rtl="1">
                <a:lnSpc>
                  <a:spcPct val="150000"/>
                </a:lnSpc>
              </a:pPr>
              <a:r>
                <a:rPr lang="en-US" sz="2000" b="1" dirty="0">
                  <a:solidFill>
                    <a:srgbClr val="15213F"/>
                  </a:solidFill>
                  <a:latin typeface="Alexandria Bold" pitchFamily="34" charset="0"/>
                  <a:ea typeface="Alexandria Bold" pitchFamily="34" charset="-122"/>
                  <a:cs typeface="Alexandria Bold" pitchFamily="34" charset="-120"/>
                </a:rPr>
                <a:t>مستوى الجملة</a:t>
              </a:r>
              <a:endParaRPr lang="en-US" sz="2000" dirty="0"/>
            </a:p>
          </p:txBody>
        </p:sp>
        <p:sp>
          <p:nvSpPr>
            <p:cNvPr id="12" name="Text 4"/>
            <p:cNvSpPr/>
            <p:nvPr/>
          </p:nvSpPr>
          <p:spPr>
            <a:xfrm>
              <a:off x="4449862" y="3256360"/>
              <a:ext cx="3292376" cy="793849"/>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يُحلّل كل جملة على حدة، مما يتيح رصد التحولات العاطفية داخل النص الواحد والتناقضات في التعبير.</a:t>
              </a:r>
              <a:endParaRPr lang="en-US" sz="1600" dirty="0"/>
            </a:p>
          </p:txBody>
        </p:sp>
        <p:pic>
          <p:nvPicPr>
            <p:cNvPr id="13" name="Image 2" descr="preencoded.png"/>
            <p:cNvPicPr>
              <a:picLocks noChangeAspect="1"/>
            </p:cNvPicPr>
            <p:nvPr/>
          </p:nvPicPr>
          <p:blipFill>
            <a:blip r:embed="rId5"/>
            <a:stretch>
              <a:fillRect/>
            </a:stretch>
          </p:blipFill>
          <p:spPr>
            <a:xfrm>
              <a:off x="661591" y="2071886"/>
              <a:ext cx="3622973" cy="661492"/>
            </a:xfrm>
            <a:prstGeom prst="rect">
              <a:avLst/>
            </a:prstGeom>
          </p:spPr>
        </p:pic>
        <p:sp>
          <p:nvSpPr>
            <p:cNvPr id="14" name="Text 5"/>
            <p:cNvSpPr/>
            <p:nvPr/>
          </p:nvSpPr>
          <p:spPr>
            <a:xfrm>
              <a:off x="2051844" y="2898676"/>
              <a:ext cx="2067421" cy="258465"/>
            </a:xfrm>
            <a:prstGeom prst="rect">
              <a:avLst/>
            </a:prstGeom>
            <a:noFill/>
            <a:ln/>
          </p:spPr>
          <p:txBody>
            <a:bodyPr wrap="none" lIns="0" tIns="0" rIns="0" bIns="0" rtlCol="0" anchor="t"/>
            <a:lstStyle/>
            <a:p>
              <a:pPr algn="just" rtl="1">
                <a:lnSpc>
                  <a:spcPct val="150000"/>
                </a:lnSpc>
              </a:pPr>
              <a:r>
                <a:rPr lang="en-US" sz="2000" b="1" dirty="0">
                  <a:solidFill>
                    <a:srgbClr val="15213F"/>
                  </a:solidFill>
                  <a:latin typeface="Alexandria Bold" pitchFamily="34" charset="0"/>
                  <a:ea typeface="Alexandria Bold" pitchFamily="34" charset="-122"/>
                  <a:cs typeface="Alexandria Bold" pitchFamily="34" charset="-120"/>
                </a:rPr>
                <a:t>مستوى الجانب</a:t>
              </a:r>
              <a:endParaRPr lang="en-US" sz="2000" dirty="0"/>
            </a:p>
          </p:txBody>
        </p:sp>
        <p:sp>
          <p:nvSpPr>
            <p:cNvPr id="16" name="Text 6"/>
            <p:cNvSpPr/>
            <p:nvPr/>
          </p:nvSpPr>
          <p:spPr>
            <a:xfrm>
              <a:off x="826890" y="3256360"/>
              <a:ext cx="3292376"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Aspect-Based يُحدّد المشاعر المرتبطة بجوانب محددة كالسعر، الجودة، خدمة العملاء. الأدق والأكثر فائدة للتطبيقات الاستراتيجية.</a:t>
              </a:r>
              <a:endParaRPr lang="en-US" sz="1600" dirty="0"/>
            </a:p>
          </p:txBody>
        </p:sp>
        <p:sp>
          <p:nvSpPr>
            <p:cNvPr id="17" name="Shape 7"/>
            <p:cNvSpPr/>
            <p:nvPr/>
          </p:nvSpPr>
          <p:spPr>
            <a:xfrm>
              <a:off x="661492" y="4666159"/>
              <a:ext cx="10869018" cy="967283"/>
            </a:xfrm>
            <a:prstGeom prst="roundRect">
              <a:avLst>
                <a:gd name="adj" fmla="val 7182"/>
              </a:avLst>
            </a:prstGeom>
            <a:solidFill>
              <a:srgbClr val="C3CFEF"/>
            </a:solidFill>
            <a:ln/>
          </p:spPr>
          <p:txBody>
            <a:bodyPr/>
            <a:lstStyle/>
            <a:p>
              <a:pPr algn="just">
                <a:lnSpc>
                  <a:spcPct val="150000"/>
                </a:lnSpc>
              </a:pPr>
              <a:endParaRPr lang="en-US"/>
            </a:p>
          </p:txBody>
        </p:sp>
        <p:pic>
          <p:nvPicPr>
            <p:cNvPr id="18" name="Image 3" descr="preencoded.png"/>
            <p:cNvPicPr>
              <a:picLocks noChangeAspect="1"/>
            </p:cNvPicPr>
            <p:nvPr/>
          </p:nvPicPr>
          <p:blipFill>
            <a:blip r:embed="rId6"/>
            <a:stretch>
              <a:fillRect/>
            </a:stretch>
          </p:blipFill>
          <p:spPr>
            <a:xfrm>
              <a:off x="826790" y="4912221"/>
              <a:ext cx="206673" cy="165298"/>
            </a:xfrm>
            <a:prstGeom prst="rect">
              <a:avLst/>
            </a:prstGeom>
          </p:spPr>
        </p:pic>
        <p:sp>
          <p:nvSpPr>
            <p:cNvPr id="19" name="Text 8"/>
            <p:cNvSpPr/>
            <p:nvPr/>
          </p:nvSpPr>
          <p:spPr>
            <a:xfrm>
              <a:off x="1198761" y="4872732"/>
              <a:ext cx="10166449" cy="529233"/>
            </a:xfrm>
            <a:prstGeom prst="rect">
              <a:avLst/>
            </a:prstGeom>
            <a:noFill/>
            <a:ln/>
          </p:spPr>
          <p:txBody>
            <a:bodyPr wrap="square" lIns="0" tIns="0" rIns="0" bIns="0" rtlCol="0" anchor="t"/>
            <a:lstStyle/>
            <a:p>
              <a:pPr algn="just" rtl="1">
                <a:lnSpc>
                  <a:spcPct val="150000"/>
                </a:lnSpc>
              </a:pPr>
              <a:r>
                <a:rPr lang="en-US" sz="1600" dirty="0">
                  <a:solidFill>
                    <a:srgbClr val="000000"/>
                  </a:solidFill>
                  <a:latin typeface="Alexandria" pitchFamily="34" charset="0"/>
                  <a:ea typeface="Alexandria" pitchFamily="34" charset="-122"/>
                  <a:cs typeface="Alexandria" pitchFamily="34" charset="-120"/>
                </a:rPr>
                <a:t>المستوى الجانبي (Aspect-Based Sentiment Analysis) هو الأكثر تطوراً وقيمة للتطبيقات العملية في العلاقات العامة، لأنه يكشف بالضبط أي </a:t>
              </a:r>
              <a:r>
                <a:rPr lang="en-US" sz="1600">
                  <a:solidFill>
                    <a:srgbClr val="000000"/>
                  </a:solidFill>
                  <a:latin typeface="Alexandria" pitchFamily="34" charset="0"/>
                  <a:ea typeface="Alexandria" pitchFamily="34" charset="-122"/>
                  <a:cs typeface="Alexandria" pitchFamily="34" charset="-120"/>
                </a:rPr>
                <a:t>جوانب الكيان</a:t>
              </a:r>
              <a:r>
                <a:rPr lang="ar-EG" sz="1600">
                  <a:solidFill>
                    <a:srgbClr val="000000"/>
                  </a:solidFill>
                  <a:latin typeface="Alexandria" pitchFamily="34" charset="0"/>
                  <a:ea typeface="Alexandria" pitchFamily="34" charset="-122"/>
                  <a:cs typeface="Alexandria" pitchFamily="34" charset="-120"/>
                </a:rPr>
                <a:t>(</a:t>
              </a:r>
              <a:r>
                <a:rPr lang="en-US" sz="1600">
                  <a:solidFill>
                    <a:srgbClr val="000000"/>
                  </a:solidFill>
                  <a:latin typeface="Alexandria" pitchFamily="34" charset="0"/>
                  <a:ea typeface="Alexandria" pitchFamily="34" charset="-122"/>
                  <a:cs typeface="Alexandria" pitchFamily="34" charset="-120"/>
                </a:rPr>
                <a:t>(</a:t>
              </a:r>
              <a:r>
                <a:rPr lang="en-US" sz="1600" dirty="0">
                  <a:solidFill>
                    <a:srgbClr val="000000"/>
                  </a:solidFill>
                  <a:latin typeface="Alexandria" pitchFamily="34" charset="0"/>
                  <a:ea typeface="Alexandria" pitchFamily="34" charset="-122"/>
                  <a:cs typeface="Alexandria" pitchFamily="34" charset="-120"/>
                </a:rPr>
                <a:t>الشركة، المنتج</a:t>
              </a:r>
              <a:r>
                <a:rPr lang="en-US" sz="1600">
                  <a:solidFill>
                    <a:srgbClr val="000000"/>
                  </a:solidFill>
                  <a:latin typeface="Alexandria" pitchFamily="34" charset="0"/>
                  <a:ea typeface="Alexandria" pitchFamily="34" charset="-122"/>
                  <a:cs typeface="Alexandria" pitchFamily="34" charset="-120"/>
                </a:rPr>
                <a:t>، الشخصية</a:t>
              </a:r>
              <a:r>
                <a:rPr lang="ar-EG" sz="1600">
                  <a:solidFill>
                    <a:srgbClr val="000000"/>
                  </a:solidFill>
                  <a:latin typeface="Alexandria" pitchFamily="34" charset="0"/>
                  <a:ea typeface="Alexandria" pitchFamily="34" charset="-122"/>
                  <a:cs typeface="Alexandria" pitchFamily="34" charset="-120"/>
                </a:rPr>
                <a:t>) </a:t>
              </a:r>
              <a:r>
                <a:rPr lang="en-US" sz="1600">
                  <a:solidFill>
                    <a:srgbClr val="000000"/>
                  </a:solidFill>
                  <a:latin typeface="Alexandria" pitchFamily="34" charset="0"/>
                  <a:ea typeface="Alexandria" pitchFamily="34" charset="-122"/>
                  <a:cs typeface="Alexandria" pitchFamily="34" charset="-120"/>
                </a:rPr>
                <a:t>تستقطب </a:t>
              </a:r>
              <a:r>
                <a:rPr lang="en-US" sz="1600" dirty="0">
                  <a:solidFill>
                    <a:srgbClr val="000000"/>
                  </a:solidFill>
                  <a:latin typeface="Alexandria" pitchFamily="34" charset="0"/>
                  <a:ea typeface="Alexandria" pitchFamily="34" charset="-122"/>
                  <a:cs typeface="Alexandria" pitchFamily="34" charset="-120"/>
                </a:rPr>
                <a:t>ردود فعل إيجابية أو سلبية.</a:t>
              </a:r>
              <a:endParaRPr lang="en-US" sz="1600" dirty="0"/>
            </a:p>
          </p:txBody>
        </p:sp>
      </p:grpSp>
    </p:spTree>
    <p:extLst>
      <p:ext uri="{BB962C8B-B14F-4D97-AF65-F5344CB8AC3E}">
        <p14:creationId xmlns:p14="http://schemas.microsoft.com/office/powerpoint/2010/main" val="35444891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DB2ED-0D35-C396-C3BA-6015FCD53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EDBEF2-427D-096C-7E8B-C69E6909871D}"/>
              </a:ext>
            </a:extLst>
          </p:cNvPr>
          <p:cNvSpPr/>
          <p:nvPr/>
        </p:nvSpPr>
        <p:spPr>
          <a:xfrm>
            <a:off x="223025" y="1381417"/>
            <a:ext cx="1167532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E04C6E-4E8E-921B-5E3C-DB747500B57D}"/>
              </a:ext>
            </a:extLst>
          </p:cNvPr>
          <p:cNvSpPr txBox="1"/>
          <p:nvPr/>
        </p:nvSpPr>
        <p:spPr>
          <a:xfrm>
            <a:off x="2873801" y="166908"/>
            <a:ext cx="6444397" cy="954107"/>
          </a:xfrm>
          <a:prstGeom prst="rect">
            <a:avLst/>
          </a:prstGeom>
          <a:noFill/>
        </p:spPr>
        <p:txBody>
          <a:bodyPr wrap="square" rtlCol="0">
            <a:spAutoFit/>
          </a:bodyPr>
          <a:lstStyle/>
          <a:p>
            <a:pPr algn="ctr"/>
            <a:r>
              <a:rPr lang="ar-EG" sz="2800" b="1">
                <a:latin typeface="Alexandria" charset="0"/>
                <a:cs typeface="Alexandria" charset="0"/>
              </a:rPr>
              <a:t>تصنيف المشاعر</a:t>
            </a:r>
          </a:p>
          <a:p>
            <a:pPr algn="ctr"/>
            <a:r>
              <a:rPr lang="ar-EG" sz="2800" b="1">
                <a:latin typeface="Alexandria" charset="0"/>
                <a:cs typeface="Alexandria" charset="0"/>
              </a:rPr>
              <a:t>من الثنائي إلى المتدرج</a:t>
            </a:r>
          </a:p>
        </p:txBody>
      </p:sp>
      <p:sp>
        <p:nvSpPr>
          <p:cNvPr id="5" name="Rectangle 4">
            <a:extLst>
              <a:ext uri="{FF2B5EF4-FFF2-40B4-BE49-F238E27FC236}">
                <a16:creationId xmlns:a16="http://schemas.microsoft.com/office/drawing/2014/main" id="{32354077-28CA-1B7F-4E1F-89EC6AE4CC7F}"/>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BF512A-7015-D438-C1CB-3D13441D1755}"/>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7073AE-5472-4465-2A5F-44FE7389300E}"/>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5403EE0-8BCB-5F9C-3784-354AE71776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3070A320-8CB8-9D5E-85CC-2189DB7FEA8F}"/>
              </a:ext>
            </a:extLst>
          </p:cNvPr>
          <p:cNvGrpSpPr/>
          <p:nvPr/>
        </p:nvGrpSpPr>
        <p:grpSpPr>
          <a:xfrm>
            <a:off x="293649" y="1605707"/>
            <a:ext cx="11403980" cy="2176851"/>
            <a:chOff x="542429" y="2210395"/>
            <a:chExt cx="5470922" cy="2093976"/>
          </a:xfrm>
        </p:grpSpPr>
        <p:sp>
          <p:nvSpPr>
            <p:cNvPr id="2" name="Shape 1"/>
            <p:cNvSpPr/>
            <p:nvPr/>
          </p:nvSpPr>
          <p:spPr>
            <a:xfrm>
              <a:off x="542429" y="2210395"/>
              <a:ext cx="5470922" cy="2093976"/>
            </a:xfrm>
            <a:prstGeom prst="roundRect">
              <a:avLst>
                <a:gd name="adj" fmla="val 3719"/>
              </a:avLst>
            </a:prstGeom>
            <a:solidFill>
              <a:srgbClr val="3257B8"/>
            </a:solidFill>
            <a:ln/>
          </p:spPr>
          <p:txBody>
            <a:bodyPr/>
            <a:lstStyle/>
            <a:p>
              <a:pPr algn="just">
                <a:lnSpc>
                  <a:spcPct val="150000"/>
                </a:lnSpc>
              </a:pPr>
              <a:endParaRPr lang="en-US"/>
            </a:p>
          </p:txBody>
        </p:sp>
        <p:sp>
          <p:nvSpPr>
            <p:cNvPr id="4" name="Text 2"/>
            <p:cNvSpPr/>
            <p:nvPr/>
          </p:nvSpPr>
          <p:spPr>
            <a:xfrm>
              <a:off x="3427016" y="2375694"/>
              <a:ext cx="2421037" cy="258465"/>
            </a:xfrm>
            <a:prstGeom prst="rect">
              <a:avLst/>
            </a:prstGeom>
            <a:noFill/>
            <a:ln/>
          </p:spPr>
          <p:txBody>
            <a:bodyPr wrap="none" lIns="0" tIns="0" rIns="0" bIns="0" rtlCol="0" anchor="t"/>
            <a:lstStyle/>
            <a:p>
              <a:pPr algn="just" rtl="1">
                <a:lnSpc>
                  <a:spcPct val="150000"/>
                </a:lnSpc>
              </a:pPr>
              <a:r>
                <a:rPr lang="en-US" sz="2000" b="1" dirty="0">
                  <a:solidFill>
                    <a:srgbClr val="FFFFFF"/>
                  </a:solidFill>
                  <a:latin typeface="Alexandria Bold" pitchFamily="34" charset="0"/>
                  <a:ea typeface="Alexandria Bold" pitchFamily="34" charset="-122"/>
                  <a:cs typeface="Alexandria Bold" pitchFamily="34" charset="-120"/>
                </a:rPr>
                <a:t>التصنيف الثنائي والثلاثي</a:t>
              </a:r>
              <a:endParaRPr lang="en-US" sz="2000" dirty="0"/>
            </a:p>
          </p:txBody>
        </p:sp>
        <p:sp>
          <p:nvSpPr>
            <p:cNvPr id="8" name="Text 3"/>
            <p:cNvSpPr/>
            <p:nvPr/>
          </p:nvSpPr>
          <p:spPr>
            <a:xfrm>
              <a:off x="707728" y="2799457"/>
              <a:ext cx="5140325" cy="1058466"/>
            </a:xfrm>
            <a:prstGeom prst="rect">
              <a:avLst/>
            </a:prstGeom>
            <a:noFill/>
            <a:ln/>
          </p:spPr>
          <p:txBody>
            <a:bodyPr wrap="square" lIns="0" tIns="0" rIns="0" bIns="0" rtlCol="0" anchor="t"/>
            <a:lstStyle/>
            <a:p>
              <a:pPr algn="just" rtl="1">
                <a:lnSpc>
                  <a:spcPct val="150000"/>
                </a:lnSpc>
              </a:pPr>
              <a:r>
                <a:rPr lang="en-US" sz="1600" dirty="0">
                  <a:solidFill>
                    <a:srgbClr val="FFFFFF"/>
                  </a:solidFill>
                  <a:latin typeface="Alexandria" pitchFamily="34" charset="0"/>
                  <a:ea typeface="Alexandria" pitchFamily="34" charset="-122"/>
                  <a:cs typeface="Alexandria" pitchFamily="34" charset="-120"/>
                </a:rPr>
                <a:t>أبسط نماذج تحليل المشاعر يُصنّف النصوص إلى قطبين: إيجابي ✓ أو سلبي ✗. التصنيف الثلاثي يضيف الفئة المحايدة، وهو الأكثر شيوعاً في التطبيقات التجارية ويُناسب رصد ردود الأفعال العامة على الأحداث والقضايا. يُستخدم في الغالب مع البيانات البسيطة كالتقييمات النجمية.</a:t>
              </a:r>
              <a:endParaRPr lang="en-US" sz="1600" dirty="0"/>
            </a:p>
          </p:txBody>
        </p:sp>
      </p:grpSp>
      <p:grpSp>
        <p:nvGrpSpPr>
          <p:cNvPr id="11" name="Group 10">
            <a:extLst>
              <a:ext uri="{FF2B5EF4-FFF2-40B4-BE49-F238E27FC236}">
                <a16:creationId xmlns:a16="http://schemas.microsoft.com/office/drawing/2014/main" id="{6F86AA47-FD65-5573-058B-7BC6A762B2D6}"/>
              </a:ext>
            </a:extLst>
          </p:cNvPr>
          <p:cNvGrpSpPr/>
          <p:nvPr/>
        </p:nvGrpSpPr>
        <p:grpSpPr>
          <a:xfrm>
            <a:off x="501541" y="3923975"/>
            <a:ext cx="10961913" cy="2830360"/>
            <a:chOff x="6304062" y="2375694"/>
            <a:chExt cx="5232797" cy="2978746"/>
          </a:xfrm>
        </p:grpSpPr>
        <p:sp>
          <p:nvSpPr>
            <p:cNvPr id="12" name="Text 4"/>
            <p:cNvSpPr/>
            <p:nvPr/>
          </p:nvSpPr>
          <p:spPr>
            <a:xfrm>
              <a:off x="8911035" y="2375694"/>
              <a:ext cx="2625824" cy="258465"/>
            </a:xfrm>
            <a:prstGeom prst="rect">
              <a:avLst/>
            </a:prstGeom>
            <a:noFill/>
            <a:ln/>
          </p:spPr>
          <p:txBody>
            <a:bodyPr wrap="none" lIns="0" tIns="0" rIns="0" bIns="0" rtlCol="0" anchor="t"/>
            <a:lstStyle/>
            <a:p>
              <a:pPr algn="r" rtl="1">
                <a:lnSpc>
                  <a:spcPts val="2000"/>
                </a:lnSpc>
              </a:pPr>
              <a:r>
                <a:rPr lang="en-US" sz="2000" b="1" dirty="0">
                  <a:solidFill>
                    <a:srgbClr val="3257B8"/>
                  </a:solidFill>
                  <a:latin typeface="Alexandria Bold" pitchFamily="34" charset="0"/>
                  <a:ea typeface="Alexandria Bold" pitchFamily="34" charset="-122"/>
                  <a:cs typeface="Alexandria Bold" pitchFamily="34" charset="-120"/>
                </a:rPr>
                <a:t>التصنيف العاطفي المتدرج</a:t>
              </a:r>
              <a:endParaRPr lang="en-US" sz="2000" dirty="0"/>
            </a:p>
          </p:txBody>
        </p:sp>
        <p:sp>
          <p:nvSpPr>
            <p:cNvPr id="13" name="Text 5"/>
            <p:cNvSpPr/>
            <p:nvPr/>
          </p:nvSpPr>
          <p:spPr>
            <a:xfrm>
              <a:off x="6304062" y="2799457"/>
              <a:ext cx="5232797"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يتجاوز الإيجابي/السلبي إلى تحديد نوع المشاعر بدقة وفق نماذج عاطفية مثل نموذج Paul Ekman للمشاعر الست الأساسية:</a:t>
              </a:r>
              <a:endParaRPr lang="en-US" sz="1600" dirty="0"/>
            </a:p>
          </p:txBody>
        </p:sp>
        <p:sp>
          <p:nvSpPr>
            <p:cNvPr id="14" name="Text 6"/>
            <p:cNvSpPr/>
            <p:nvPr/>
          </p:nvSpPr>
          <p:spPr>
            <a:xfrm>
              <a:off x="6304062" y="3477519"/>
              <a:ext cx="5232797" cy="1876921"/>
            </a:xfrm>
            <a:prstGeom prst="rect">
              <a:avLst/>
            </a:prstGeom>
            <a:noFill/>
            <a:ln/>
          </p:spPr>
          <p:txBody>
            <a:bodyPr wrap="square" lIns="0" tIns="0" rIns="0" bIns="0" rtlCol="0" anchor="t"/>
            <a:lstStyle/>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الفرح والإثارة</a:t>
              </a:r>
              <a:r>
                <a:rPr lang="en-US" sz="1600" dirty="0">
                  <a:solidFill>
                    <a:srgbClr val="15213F"/>
                  </a:solidFill>
                  <a:latin typeface="Alexandria" pitchFamily="34" charset="0"/>
                  <a:ea typeface="Alexandria" pitchFamily="34" charset="-122"/>
                  <a:cs typeface="Alexandria" pitchFamily="34" charset="-120"/>
                </a:rPr>
                <a:t>: مؤشر على نجاح الرسائل والحملات</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الحزن والخيبة</a:t>
              </a:r>
              <a:r>
                <a:rPr lang="en-US" sz="1600" dirty="0">
                  <a:solidFill>
                    <a:srgbClr val="15213F"/>
                  </a:solidFill>
                  <a:latin typeface="Alexandria" pitchFamily="34" charset="0"/>
                  <a:ea typeface="Alexandria" pitchFamily="34" charset="-122"/>
                  <a:cs typeface="Alexandria" pitchFamily="34" charset="-120"/>
                </a:rPr>
                <a:t>: يكشف عن توقعات لم تتحقق</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الغضب والاستياء</a:t>
              </a:r>
              <a:r>
                <a:rPr lang="en-US" sz="1600" dirty="0">
                  <a:solidFill>
                    <a:srgbClr val="15213F"/>
                  </a:solidFill>
                  <a:latin typeface="Alexandria" pitchFamily="34" charset="0"/>
                  <a:ea typeface="Alexandria" pitchFamily="34" charset="-122"/>
                  <a:cs typeface="Alexandria" pitchFamily="34" charset="-120"/>
                </a:rPr>
                <a:t>: أكثر أنواع المشاعر فتكاً بالسمعة</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الخوف والقلق</a:t>
              </a:r>
              <a:r>
                <a:rPr lang="en-US" sz="1600" dirty="0">
                  <a:solidFill>
                    <a:srgbClr val="15213F"/>
                  </a:solidFill>
                  <a:latin typeface="Alexandria" pitchFamily="34" charset="0"/>
                  <a:ea typeface="Alexandria" pitchFamily="34" charset="-122"/>
                  <a:cs typeface="Alexandria" pitchFamily="34" charset="-120"/>
                </a:rPr>
                <a:t>: مؤشر مبكر لأزمات محتملة</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المفاجأة</a:t>
              </a:r>
              <a:r>
                <a:rPr lang="en-US" sz="1600" dirty="0">
                  <a:solidFill>
                    <a:srgbClr val="15213F"/>
                  </a:solidFill>
                  <a:latin typeface="Alexandria" pitchFamily="34" charset="0"/>
                  <a:ea typeface="Alexandria" pitchFamily="34" charset="-122"/>
                  <a:cs typeface="Alexandria" pitchFamily="34" charset="-120"/>
                </a:rPr>
                <a:t>: قد تكون إيجابية أو سلبية حسب السياق</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الاشمئزاز</a:t>
              </a:r>
              <a:r>
                <a:rPr lang="en-US" sz="1600" dirty="0">
                  <a:solidFill>
                    <a:srgbClr val="15213F"/>
                  </a:solidFill>
                  <a:latin typeface="Alexandria" pitchFamily="34" charset="0"/>
                  <a:ea typeface="Alexandria" pitchFamily="34" charset="-122"/>
                  <a:cs typeface="Alexandria" pitchFamily="34" charset="-120"/>
                </a:rPr>
                <a:t>: من أقوى مؤشرات الرفض الجماهيري</a:t>
              </a:r>
              <a:endParaRPr lang="en-US" sz="1600" dirty="0"/>
            </a:p>
          </p:txBody>
        </p:sp>
      </p:grpSp>
    </p:spTree>
    <p:extLst>
      <p:ext uri="{BB962C8B-B14F-4D97-AF65-F5344CB8AC3E}">
        <p14:creationId xmlns:p14="http://schemas.microsoft.com/office/powerpoint/2010/main" val="2179838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D5002-FF28-96F6-7464-6F5DFC6290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1E3D72-8AAE-4F80-9BE5-3059699FB26C}"/>
              </a:ext>
            </a:extLst>
          </p:cNvPr>
          <p:cNvSpPr/>
          <p:nvPr/>
        </p:nvSpPr>
        <p:spPr>
          <a:xfrm>
            <a:off x="401445" y="1226633"/>
            <a:ext cx="11496906" cy="5362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11BE75-29DF-B3EF-D7FD-30894370E8F4}"/>
              </a:ext>
            </a:extLst>
          </p:cNvPr>
          <p:cNvSpPr txBox="1"/>
          <p:nvPr/>
        </p:nvSpPr>
        <p:spPr>
          <a:xfrm>
            <a:off x="3456879" y="453629"/>
            <a:ext cx="5731727" cy="523220"/>
          </a:xfrm>
          <a:prstGeom prst="rect">
            <a:avLst/>
          </a:prstGeom>
          <a:noFill/>
        </p:spPr>
        <p:txBody>
          <a:bodyPr wrap="square" rtlCol="0">
            <a:spAutoFit/>
          </a:bodyPr>
          <a:lstStyle/>
          <a:p>
            <a:r>
              <a:rPr lang="ar-EG" sz="2800" b="1">
                <a:latin typeface="Alexandria" charset="0"/>
                <a:cs typeface="Alexandria" charset="0"/>
              </a:rPr>
              <a:t>خطوات عملية تحليل المشاعر</a:t>
            </a:r>
          </a:p>
        </p:txBody>
      </p:sp>
      <p:sp>
        <p:nvSpPr>
          <p:cNvPr id="5" name="Rectangle 4">
            <a:extLst>
              <a:ext uri="{FF2B5EF4-FFF2-40B4-BE49-F238E27FC236}">
                <a16:creationId xmlns:a16="http://schemas.microsoft.com/office/drawing/2014/main" id="{BDF52753-DC1B-DF09-E6FF-FADB468A5A91}"/>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F8F01C-9BEE-19BF-6714-16BD11D3AD5B}"/>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ADFE0B-40C6-18CA-F965-A945F70E40AA}"/>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E7228EC-49A1-CF80-C887-8958B8FB6E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FEF0122F-FD5C-9705-4710-DF90FC623FC7}"/>
              </a:ext>
            </a:extLst>
          </p:cNvPr>
          <p:cNvGrpSpPr/>
          <p:nvPr/>
        </p:nvGrpSpPr>
        <p:grpSpPr>
          <a:xfrm>
            <a:off x="646770" y="4242194"/>
            <a:ext cx="10994225" cy="847229"/>
            <a:chOff x="6258818" y="5531148"/>
            <a:chExt cx="4904780" cy="847229"/>
          </a:xfrm>
        </p:grpSpPr>
        <p:sp>
          <p:nvSpPr>
            <p:cNvPr id="2" name="Text 7"/>
            <p:cNvSpPr/>
            <p:nvPr/>
          </p:nvSpPr>
          <p:spPr>
            <a:xfrm>
              <a:off x="9107984" y="5531148"/>
              <a:ext cx="2055614" cy="200521"/>
            </a:xfrm>
            <a:prstGeom prst="rect">
              <a:avLst/>
            </a:prstGeom>
            <a:noFill/>
            <a:ln/>
          </p:spPr>
          <p:txBody>
            <a:bodyPr wrap="none" lIns="0" tIns="0" rIns="0" bIns="0" rtlCol="0" anchor="t"/>
            <a:lstStyle/>
            <a:p>
              <a:pPr algn="r" rtl="1">
                <a:lnSpc>
                  <a:spcPct val="150000"/>
                </a:lnSpc>
              </a:pPr>
              <a:r>
                <a:rPr lang="en-US" sz="1600" b="1" dirty="0">
                  <a:solidFill>
                    <a:srgbClr val="3257B8"/>
                  </a:solidFill>
                  <a:latin typeface="Alexandria Bold" pitchFamily="34" charset="0"/>
                  <a:ea typeface="Alexandria Bold" pitchFamily="34" charset="-122"/>
                  <a:cs typeface="Alexandria Bold" pitchFamily="34" charset="-120"/>
                </a:rPr>
                <a:t>استخلاص السمات اللغوية</a:t>
              </a:r>
              <a:endParaRPr lang="en-US" sz="1600" dirty="0"/>
            </a:p>
          </p:txBody>
        </p:sp>
        <p:sp>
          <p:nvSpPr>
            <p:cNvPr id="11" name="Text 8"/>
            <p:cNvSpPr/>
            <p:nvPr/>
          </p:nvSpPr>
          <p:spPr>
            <a:xfrm>
              <a:off x="6258818" y="5831284"/>
              <a:ext cx="4904780" cy="547093"/>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تحويل النص إلى تمثيل رقمي يمكن للنماذج فهمه: حقيبة الكلمات (Bag of Words)، TF-IDF لقياس أهمية الكلمات، أو التمثيلات المتجهية الحديثة (Word Embeddings) مثل Word2Vec وBERT.</a:t>
              </a:r>
              <a:endParaRPr lang="en-US" sz="1600" dirty="0"/>
            </a:p>
          </p:txBody>
        </p:sp>
      </p:grpSp>
      <p:grpSp>
        <p:nvGrpSpPr>
          <p:cNvPr id="13" name="Group 12">
            <a:extLst>
              <a:ext uri="{FF2B5EF4-FFF2-40B4-BE49-F238E27FC236}">
                <a16:creationId xmlns:a16="http://schemas.microsoft.com/office/drawing/2014/main" id="{EB67E29C-F41A-D158-0922-D58F7E49259A}"/>
              </a:ext>
            </a:extLst>
          </p:cNvPr>
          <p:cNvGrpSpPr/>
          <p:nvPr/>
        </p:nvGrpSpPr>
        <p:grpSpPr>
          <a:xfrm>
            <a:off x="646771" y="5531148"/>
            <a:ext cx="10994225" cy="790875"/>
            <a:chOff x="1034554" y="5531148"/>
            <a:chExt cx="4904780" cy="847229"/>
          </a:xfrm>
        </p:grpSpPr>
        <p:sp>
          <p:nvSpPr>
            <p:cNvPr id="8" name="Text 5"/>
            <p:cNvSpPr/>
            <p:nvPr/>
          </p:nvSpPr>
          <p:spPr>
            <a:xfrm>
              <a:off x="3991670" y="5531148"/>
              <a:ext cx="1947664" cy="200521"/>
            </a:xfrm>
            <a:prstGeom prst="rect">
              <a:avLst/>
            </a:prstGeom>
            <a:noFill/>
            <a:ln/>
          </p:spPr>
          <p:txBody>
            <a:bodyPr wrap="none" lIns="0" tIns="0" rIns="0" bIns="0" rtlCol="0" anchor="t"/>
            <a:lstStyle/>
            <a:p>
              <a:pPr algn="just"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المعالجة المسبقة للنص</a:t>
              </a:r>
              <a:endParaRPr lang="en-US" sz="2000" dirty="0"/>
            </a:p>
          </p:txBody>
        </p:sp>
        <p:sp>
          <p:nvSpPr>
            <p:cNvPr id="9" name="Text 6"/>
            <p:cNvSpPr/>
            <p:nvPr/>
          </p:nvSpPr>
          <p:spPr>
            <a:xfrm>
              <a:off x="1034554" y="5831284"/>
              <a:ext cx="4904780" cy="547093"/>
            </a:xfrm>
            <a:prstGeom prst="rect">
              <a:avLst/>
            </a:prstGeom>
            <a:noFill/>
            <a:ln/>
          </p:spPr>
          <p:txBody>
            <a:bodyPr wrap="square" lIns="0" tIns="0" rIns="0" bIns="0" rtlCol="0" anchor="t"/>
            <a:lstStyle/>
            <a:p>
              <a:pPr algn="just" rtl="1">
                <a:lnSpc>
                  <a:spcPct val="150000"/>
                </a:lnSpc>
              </a:pPr>
              <a:r>
                <a:rPr lang="en-US" sz="1400" dirty="0">
                  <a:solidFill>
                    <a:srgbClr val="15213F"/>
                  </a:solidFill>
                  <a:latin typeface="Alexandria" pitchFamily="34" charset="0"/>
                  <a:ea typeface="Alexandria" pitchFamily="34" charset="-122"/>
                  <a:cs typeface="Alexandria" pitchFamily="34" charset="-120"/>
                </a:rPr>
                <a:t>تشمل: إزالة علامات الترقيم وعناوين URL والرموز التعبيرية أو تحويلها، تحويل النص إلى حروف صغيرة، التحقق من اللغة، تحليل التشكيل في العربية، إزالة الكلمات الوقفية (Stop Words) التي لا تُضيف معنى دلالياً.</a:t>
              </a:r>
              <a:endParaRPr lang="en-US" sz="1400" dirty="0"/>
            </a:p>
          </p:txBody>
        </p:sp>
      </p:grpSp>
      <p:grpSp>
        <p:nvGrpSpPr>
          <p:cNvPr id="14" name="Group 13">
            <a:extLst>
              <a:ext uri="{FF2B5EF4-FFF2-40B4-BE49-F238E27FC236}">
                <a16:creationId xmlns:a16="http://schemas.microsoft.com/office/drawing/2014/main" id="{D2800EAC-B631-00FC-44B1-114774985ACD}"/>
              </a:ext>
            </a:extLst>
          </p:cNvPr>
          <p:cNvGrpSpPr/>
          <p:nvPr/>
        </p:nvGrpSpPr>
        <p:grpSpPr>
          <a:xfrm>
            <a:off x="1357247" y="1338367"/>
            <a:ext cx="9609476" cy="2909794"/>
            <a:chOff x="984183" y="1026559"/>
            <a:chExt cx="10039350" cy="4329212"/>
          </a:xfrm>
        </p:grpSpPr>
        <p:pic>
          <p:nvPicPr>
            <p:cNvPr id="4" name="Image 0" descr="preencoded.png"/>
            <p:cNvPicPr>
              <a:picLocks noChangeAspect="1"/>
            </p:cNvPicPr>
            <p:nvPr/>
          </p:nvPicPr>
          <p:blipFill>
            <a:blip r:embed="rId3"/>
            <a:stretch>
              <a:fillRect/>
            </a:stretch>
          </p:blipFill>
          <p:spPr>
            <a:xfrm>
              <a:off x="984183" y="1026559"/>
              <a:ext cx="10039350" cy="4329212"/>
            </a:xfrm>
            <a:prstGeom prst="rect">
              <a:avLst/>
            </a:prstGeom>
          </p:spPr>
        </p:pic>
        <p:sp>
          <p:nvSpPr>
            <p:cNvPr id="15" name="Text 1"/>
            <p:cNvSpPr/>
            <p:nvPr/>
          </p:nvSpPr>
          <p:spPr>
            <a:xfrm>
              <a:off x="8162448" y="4498533"/>
              <a:ext cx="2277598" cy="284700"/>
            </a:xfrm>
            <a:prstGeom prst="rect">
              <a:avLst/>
            </a:prstGeom>
            <a:noFill/>
            <a:ln/>
          </p:spPr>
          <p:txBody>
            <a:bodyPr wrap="none" lIns="0" tIns="0" rIns="0" bIns="0" rtlCol="0" anchor="t"/>
            <a:lstStyle/>
            <a:p>
              <a:pPr algn="r" rtl="1">
                <a:lnSpc>
                  <a:spcPts val="2208"/>
                </a:lnSpc>
              </a:pPr>
              <a:r>
                <a:rPr lang="en-US" sz="1792" b="1" dirty="0">
                  <a:solidFill>
                    <a:srgbClr val="FFFFFF"/>
                  </a:solidFill>
                  <a:latin typeface="Alexandria Bold" pitchFamily="34" charset="0"/>
                  <a:ea typeface="Alexandria Bold" pitchFamily="34" charset="-122"/>
                  <a:cs typeface="Alexandria Bold" pitchFamily="34" charset="-120"/>
                </a:rPr>
                <a:t>تصنيف المشاعر</a:t>
              </a:r>
              <a:endParaRPr lang="en-US" sz="1792" dirty="0"/>
            </a:p>
          </p:txBody>
        </p:sp>
        <p:sp>
          <p:nvSpPr>
            <p:cNvPr id="16" name="Text 2"/>
            <p:cNvSpPr/>
            <p:nvPr/>
          </p:nvSpPr>
          <p:spPr>
            <a:xfrm>
              <a:off x="8162448" y="3496391"/>
              <a:ext cx="2277598" cy="284700"/>
            </a:xfrm>
            <a:prstGeom prst="rect">
              <a:avLst/>
            </a:prstGeom>
            <a:noFill/>
            <a:ln/>
          </p:spPr>
          <p:txBody>
            <a:bodyPr wrap="none" lIns="0" tIns="0" rIns="0" bIns="0" rtlCol="0" anchor="t"/>
            <a:lstStyle/>
            <a:p>
              <a:pPr algn="r" rtl="1">
                <a:lnSpc>
                  <a:spcPts val="2208"/>
                </a:lnSpc>
              </a:pPr>
              <a:r>
                <a:rPr lang="en-US" sz="1792" b="1" dirty="0">
                  <a:solidFill>
                    <a:srgbClr val="FFFFFF"/>
                  </a:solidFill>
                  <a:latin typeface="Alexandria Bold" pitchFamily="34" charset="0"/>
                  <a:ea typeface="Alexandria Bold" pitchFamily="34" charset="-122"/>
                  <a:cs typeface="Alexandria Bold" pitchFamily="34" charset="-120"/>
                </a:rPr>
                <a:t>استخلاص السمات</a:t>
              </a:r>
              <a:endParaRPr lang="en-US" sz="1792" dirty="0"/>
            </a:p>
          </p:txBody>
        </p:sp>
        <p:sp>
          <p:nvSpPr>
            <p:cNvPr id="17" name="Text 3"/>
            <p:cNvSpPr/>
            <p:nvPr/>
          </p:nvSpPr>
          <p:spPr>
            <a:xfrm>
              <a:off x="8162448" y="2504371"/>
              <a:ext cx="2277598" cy="284699"/>
            </a:xfrm>
            <a:prstGeom prst="rect">
              <a:avLst/>
            </a:prstGeom>
            <a:noFill/>
            <a:ln/>
          </p:spPr>
          <p:txBody>
            <a:bodyPr wrap="none" lIns="0" tIns="0" rIns="0" bIns="0" rtlCol="0" anchor="t"/>
            <a:lstStyle/>
            <a:p>
              <a:pPr algn="r" rtl="1">
                <a:lnSpc>
                  <a:spcPts val="2208"/>
                </a:lnSpc>
              </a:pPr>
              <a:r>
                <a:rPr lang="en-US" sz="1792" b="1" dirty="0">
                  <a:solidFill>
                    <a:srgbClr val="FFFFFF"/>
                  </a:solidFill>
                  <a:latin typeface="Alexandria Bold" pitchFamily="34" charset="0"/>
                  <a:ea typeface="Alexandria Bold" pitchFamily="34" charset="-122"/>
                  <a:cs typeface="Alexandria Bold" pitchFamily="34" charset="-120"/>
                </a:rPr>
                <a:t>معالجة النص</a:t>
              </a:r>
              <a:endParaRPr lang="en-US" sz="1792" dirty="0"/>
            </a:p>
          </p:txBody>
        </p:sp>
        <p:sp>
          <p:nvSpPr>
            <p:cNvPr id="18" name="Text 4"/>
            <p:cNvSpPr/>
            <p:nvPr/>
          </p:nvSpPr>
          <p:spPr>
            <a:xfrm>
              <a:off x="8162448" y="1502229"/>
              <a:ext cx="2277598" cy="284699"/>
            </a:xfrm>
            <a:prstGeom prst="rect">
              <a:avLst/>
            </a:prstGeom>
            <a:noFill/>
            <a:ln/>
          </p:spPr>
          <p:txBody>
            <a:bodyPr wrap="none" lIns="0" tIns="0" rIns="0" bIns="0" rtlCol="0" anchor="t"/>
            <a:lstStyle/>
            <a:p>
              <a:pPr algn="r" rtl="1">
                <a:lnSpc>
                  <a:spcPts val="2208"/>
                </a:lnSpc>
              </a:pPr>
              <a:r>
                <a:rPr lang="en-US" sz="1792" b="1" dirty="0">
                  <a:solidFill>
                    <a:srgbClr val="FFFFFF"/>
                  </a:solidFill>
                  <a:latin typeface="Alexandria Bold" pitchFamily="34" charset="0"/>
                  <a:ea typeface="Alexandria Bold" pitchFamily="34" charset="-122"/>
                  <a:cs typeface="Alexandria Bold" pitchFamily="34" charset="-120"/>
                </a:rPr>
                <a:t>جمع البيانات</a:t>
              </a:r>
              <a:endParaRPr lang="en-US" sz="1792" dirty="0"/>
            </a:p>
          </p:txBody>
        </p:sp>
      </p:grpSp>
    </p:spTree>
    <p:extLst>
      <p:ext uri="{BB962C8B-B14F-4D97-AF65-F5344CB8AC3E}">
        <p14:creationId xmlns:p14="http://schemas.microsoft.com/office/powerpoint/2010/main" val="25769093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96D03-8566-7CC6-6B71-F8D4B8CD38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524AA-2407-B87F-3542-1B1719B27F2B}"/>
              </a:ext>
            </a:extLst>
          </p:cNvPr>
          <p:cNvSpPr/>
          <p:nvPr/>
        </p:nvSpPr>
        <p:spPr>
          <a:xfrm>
            <a:off x="312012" y="1491716"/>
            <a:ext cx="11631438"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AB51E40-1DBF-AD0A-8DD0-3553444D9577}"/>
              </a:ext>
            </a:extLst>
          </p:cNvPr>
          <p:cNvSpPr txBox="1"/>
          <p:nvPr/>
        </p:nvSpPr>
        <p:spPr>
          <a:xfrm>
            <a:off x="2535412" y="376685"/>
            <a:ext cx="7088268" cy="523220"/>
          </a:xfrm>
          <a:prstGeom prst="rect">
            <a:avLst/>
          </a:prstGeom>
          <a:noFill/>
        </p:spPr>
        <p:txBody>
          <a:bodyPr wrap="square" rtlCol="0">
            <a:spAutoFit/>
          </a:bodyPr>
          <a:lstStyle/>
          <a:p>
            <a:r>
              <a:rPr lang="ar-EG" sz="2800" b="1">
                <a:latin typeface="Alexandria" charset="0"/>
                <a:cs typeface="Alexandria" charset="0"/>
              </a:rPr>
              <a:t>مناهج تحليل المشاعر: المقاربات الثلاث</a:t>
            </a:r>
          </a:p>
        </p:txBody>
      </p:sp>
      <p:sp>
        <p:nvSpPr>
          <p:cNvPr id="5" name="Rectangle 4">
            <a:extLst>
              <a:ext uri="{FF2B5EF4-FFF2-40B4-BE49-F238E27FC236}">
                <a16:creationId xmlns:a16="http://schemas.microsoft.com/office/drawing/2014/main" id="{76C5D3F0-4FA1-6CD9-6FF7-963BB17B0F0B}"/>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DA44D4-AC02-D09D-BCF6-C0D8A7FDB692}"/>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D39121-04D7-225E-CA58-9F289D5026D5}"/>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3AE9489-0497-E799-97D5-78956EF60B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7B06F6C5-B949-48DA-0554-356286078EDE}"/>
              </a:ext>
            </a:extLst>
          </p:cNvPr>
          <p:cNvGrpSpPr/>
          <p:nvPr/>
        </p:nvGrpSpPr>
        <p:grpSpPr>
          <a:xfrm>
            <a:off x="524107" y="1804296"/>
            <a:ext cx="11006403" cy="4677018"/>
            <a:chOff x="661591" y="2327871"/>
            <a:chExt cx="10868919" cy="3580911"/>
          </a:xfrm>
        </p:grpSpPr>
        <p:sp>
          <p:nvSpPr>
            <p:cNvPr id="2" name="Shape 1"/>
            <p:cNvSpPr/>
            <p:nvPr/>
          </p:nvSpPr>
          <p:spPr>
            <a:xfrm>
              <a:off x="8017769" y="2575918"/>
              <a:ext cx="3512741" cy="2801640"/>
            </a:xfrm>
            <a:prstGeom prst="roundRect">
              <a:avLst>
                <a:gd name="adj" fmla="val 3264"/>
              </a:avLst>
            </a:prstGeom>
            <a:solidFill>
              <a:srgbClr val="FBFCFE"/>
            </a:solidFill>
            <a:ln/>
          </p:spPr>
          <p:txBody>
            <a:bodyPr/>
            <a:lstStyle/>
            <a:p>
              <a:pPr algn="just"/>
              <a:endParaRPr lang="en-US" sz="1600"/>
            </a:p>
          </p:txBody>
        </p:sp>
        <p:pic>
          <p:nvPicPr>
            <p:cNvPr id="4" name="Image 0" descr="preencoded.png"/>
            <p:cNvPicPr>
              <a:picLocks noChangeAspect="1"/>
            </p:cNvPicPr>
            <p:nvPr/>
          </p:nvPicPr>
          <p:blipFill>
            <a:blip r:embed="rId3"/>
            <a:stretch>
              <a:fillRect/>
            </a:stretch>
          </p:blipFill>
          <p:spPr>
            <a:xfrm>
              <a:off x="8017769" y="2556868"/>
              <a:ext cx="3512741" cy="76200"/>
            </a:xfrm>
            <a:prstGeom prst="rect">
              <a:avLst/>
            </a:prstGeom>
          </p:spPr>
        </p:pic>
        <p:pic>
          <p:nvPicPr>
            <p:cNvPr id="8" name="Image 1" descr="preencoded.png"/>
            <p:cNvPicPr>
              <a:picLocks noChangeAspect="1"/>
            </p:cNvPicPr>
            <p:nvPr/>
          </p:nvPicPr>
          <p:blipFill>
            <a:blip r:embed="rId4"/>
            <a:stretch>
              <a:fillRect/>
            </a:stretch>
          </p:blipFill>
          <p:spPr>
            <a:xfrm>
              <a:off x="9526092" y="2327871"/>
              <a:ext cx="496094" cy="496094"/>
            </a:xfrm>
            <a:prstGeom prst="rect">
              <a:avLst/>
            </a:prstGeom>
          </p:spPr>
        </p:pic>
        <p:sp>
          <p:nvSpPr>
            <p:cNvPr id="9" name="Text 2"/>
            <p:cNvSpPr/>
            <p:nvPr/>
          </p:nvSpPr>
          <p:spPr>
            <a:xfrm>
              <a:off x="9674919" y="2451894"/>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1</a:t>
              </a:r>
              <a:endParaRPr lang="en-US" sz="1600" dirty="0"/>
            </a:p>
          </p:txBody>
        </p:sp>
        <p:sp>
          <p:nvSpPr>
            <p:cNvPr id="11" name="Text 3"/>
            <p:cNvSpPr/>
            <p:nvPr/>
          </p:nvSpPr>
          <p:spPr>
            <a:xfrm>
              <a:off x="8740577" y="2989362"/>
              <a:ext cx="2605583" cy="258465"/>
            </a:xfrm>
            <a:prstGeom prst="rect">
              <a:avLst/>
            </a:prstGeom>
            <a:noFill/>
            <a:ln/>
          </p:spPr>
          <p:txBody>
            <a:bodyPr wrap="none" lIns="0" tIns="0" rIns="0" bIns="0" rtlCol="0" anchor="t"/>
            <a:lstStyle/>
            <a:p>
              <a:pPr algn="just" rtl="1">
                <a:lnSpc>
                  <a:spcPts val="2000"/>
                </a:lnSpc>
              </a:pPr>
              <a:r>
                <a:rPr lang="en-US" b="1" dirty="0">
                  <a:solidFill>
                    <a:srgbClr val="15213F"/>
                  </a:solidFill>
                  <a:latin typeface="Alexandria Bold" pitchFamily="34" charset="0"/>
                  <a:ea typeface="Alexandria Bold" pitchFamily="34" charset="-122"/>
                  <a:cs typeface="Alexandria Bold" pitchFamily="34" charset="-120"/>
                </a:rPr>
                <a:t>المنهج القائم على القواعد</a:t>
              </a:r>
              <a:endParaRPr lang="en-US" dirty="0"/>
            </a:p>
          </p:txBody>
        </p:sp>
        <p:sp>
          <p:nvSpPr>
            <p:cNvPr id="12" name="Text 4"/>
            <p:cNvSpPr/>
            <p:nvPr/>
          </p:nvSpPr>
          <p:spPr>
            <a:xfrm>
              <a:off x="8202116" y="3622870"/>
              <a:ext cx="3144044" cy="228591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يعتمد على قواميس المشاعر (Lexicons) مثل SentiWordNet وAFINN التي تُخصّص درجات عاطفية للكلمات. يُضاف إليها قواعد لغوية تراعي النفي والتضخيم. </a:t>
              </a:r>
              <a:r>
                <a:rPr lang="en-US" sz="1600" b="1" dirty="0">
                  <a:solidFill>
                    <a:srgbClr val="15213F"/>
                  </a:solidFill>
                  <a:latin typeface="Alexandria" pitchFamily="34" charset="0"/>
                  <a:ea typeface="Alexandria" pitchFamily="34" charset="-122"/>
                  <a:cs typeface="Alexandria" pitchFamily="34" charset="-120"/>
                </a:rPr>
                <a:t>مزاياه</a:t>
              </a:r>
              <a:r>
                <a:rPr lang="en-US" sz="1600" dirty="0">
                  <a:solidFill>
                    <a:srgbClr val="15213F"/>
                  </a:solidFill>
                  <a:latin typeface="Alexandria" pitchFamily="34" charset="0"/>
                  <a:ea typeface="Alexandria" pitchFamily="34" charset="-122"/>
                  <a:cs typeface="Alexandria" pitchFamily="34" charset="-120"/>
                </a:rPr>
                <a:t>: الشفافية وسهولة التفسير. </a:t>
              </a:r>
              <a:r>
                <a:rPr lang="en-US" sz="1600" b="1" dirty="0">
                  <a:solidFill>
                    <a:srgbClr val="15213F"/>
                  </a:solidFill>
                  <a:latin typeface="Alexandria" pitchFamily="34" charset="0"/>
                  <a:ea typeface="Alexandria" pitchFamily="34" charset="-122"/>
                  <a:cs typeface="Alexandria" pitchFamily="34" charset="-120"/>
                </a:rPr>
                <a:t>عيوبه</a:t>
              </a:r>
              <a:r>
                <a:rPr lang="en-US" sz="1600" dirty="0">
                  <a:solidFill>
                    <a:srgbClr val="15213F"/>
                  </a:solidFill>
                  <a:latin typeface="Alexandria" pitchFamily="34" charset="0"/>
                  <a:ea typeface="Alexandria" pitchFamily="34" charset="-122"/>
                  <a:cs typeface="Alexandria" pitchFamily="34" charset="-120"/>
                </a:rPr>
                <a:t>: صعوبة التعامل مع السياق والسخرية.</a:t>
              </a:r>
              <a:endParaRPr lang="en-US" sz="1600" dirty="0"/>
            </a:p>
          </p:txBody>
        </p:sp>
        <p:sp>
          <p:nvSpPr>
            <p:cNvPr id="13" name="Shape 5"/>
            <p:cNvSpPr/>
            <p:nvPr/>
          </p:nvSpPr>
          <p:spPr>
            <a:xfrm>
              <a:off x="4339630" y="2575918"/>
              <a:ext cx="3512840" cy="2801640"/>
            </a:xfrm>
            <a:prstGeom prst="roundRect">
              <a:avLst>
                <a:gd name="adj" fmla="val 3264"/>
              </a:avLst>
            </a:prstGeom>
            <a:solidFill>
              <a:srgbClr val="FBFCFE"/>
            </a:solidFill>
            <a:ln/>
          </p:spPr>
          <p:txBody>
            <a:bodyPr/>
            <a:lstStyle/>
            <a:p>
              <a:pPr algn="just"/>
              <a:endParaRPr lang="en-US" sz="1600"/>
            </a:p>
          </p:txBody>
        </p:sp>
        <p:pic>
          <p:nvPicPr>
            <p:cNvPr id="14" name="Image 2" descr="preencoded.png"/>
            <p:cNvPicPr>
              <a:picLocks noChangeAspect="1"/>
            </p:cNvPicPr>
            <p:nvPr/>
          </p:nvPicPr>
          <p:blipFill>
            <a:blip r:embed="rId3"/>
            <a:stretch>
              <a:fillRect/>
            </a:stretch>
          </p:blipFill>
          <p:spPr>
            <a:xfrm>
              <a:off x="4339630" y="2556868"/>
              <a:ext cx="3512840" cy="76200"/>
            </a:xfrm>
            <a:prstGeom prst="rect">
              <a:avLst/>
            </a:prstGeom>
          </p:spPr>
        </p:pic>
        <p:pic>
          <p:nvPicPr>
            <p:cNvPr id="15" name="Image 3" descr="preencoded.png"/>
            <p:cNvPicPr>
              <a:picLocks noChangeAspect="1"/>
            </p:cNvPicPr>
            <p:nvPr/>
          </p:nvPicPr>
          <p:blipFill>
            <a:blip r:embed="rId4"/>
            <a:stretch>
              <a:fillRect/>
            </a:stretch>
          </p:blipFill>
          <p:spPr>
            <a:xfrm>
              <a:off x="5847954" y="2327871"/>
              <a:ext cx="496094" cy="496094"/>
            </a:xfrm>
            <a:prstGeom prst="rect">
              <a:avLst/>
            </a:prstGeom>
          </p:spPr>
        </p:pic>
        <p:sp>
          <p:nvSpPr>
            <p:cNvPr id="16" name="Text 6"/>
            <p:cNvSpPr/>
            <p:nvPr/>
          </p:nvSpPr>
          <p:spPr>
            <a:xfrm>
              <a:off x="5996781" y="2451894"/>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2</a:t>
              </a:r>
              <a:endParaRPr lang="en-US" sz="1600" dirty="0"/>
            </a:p>
          </p:txBody>
        </p:sp>
        <p:sp>
          <p:nvSpPr>
            <p:cNvPr id="17" name="Text 7"/>
            <p:cNvSpPr/>
            <p:nvPr/>
          </p:nvSpPr>
          <p:spPr>
            <a:xfrm>
              <a:off x="4960640" y="2989362"/>
              <a:ext cx="2707482" cy="258465"/>
            </a:xfrm>
            <a:prstGeom prst="rect">
              <a:avLst/>
            </a:prstGeom>
            <a:noFill/>
            <a:ln/>
          </p:spPr>
          <p:txBody>
            <a:bodyPr wrap="none" lIns="0" tIns="0" rIns="0" bIns="0" rtlCol="0" anchor="t"/>
            <a:lstStyle/>
            <a:p>
              <a:pPr algn="just" rtl="1">
                <a:lnSpc>
                  <a:spcPts val="2000"/>
                </a:lnSpc>
              </a:pPr>
              <a:r>
                <a:rPr lang="en-US" b="1" dirty="0">
                  <a:solidFill>
                    <a:srgbClr val="15213F"/>
                  </a:solidFill>
                  <a:latin typeface="Alexandria Bold" pitchFamily="34" charset="0"/>
                  <a:ea typeface="Alexandria Bold" pitchFamily="34" charset="-122"/>
                  <a:cs typeface="Alexandria Bold" pitchFamily="34" charset="-120"/>
                </a:rPr>
                <a:t>منهج التعلم الآلي التقليدي</a:t>
              </a:r>
              <a:endParaRPr lang="en-US" dirty="0"/>
            </a:p>
          </p:txBody>
        </p:sp>
        <p:sp>
          <p:nvSpPr>
            <p:cNvPr id="18" name="Text 8"/>
            <p:cNvSpPr/>
            <p:nvPr/>
          </p:nvSpPr>
          <p:spPr>
            <a:xfrm>
              <a:off x="4523980" y="3601766"/>
              <a:ext cx="3144143" cy="2132085"/>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يدرّب نماذج إحصائية (Naive Bayes, SVM, Logistic Regression) على بيانات مُصنَّفة يدوياً. يتعلم أنماطاً إحصائية من البيانات ويُعمّمها. </a:t>
              </a:r>
              <a:r>
                <a:rPr lang="en-US" sz="1600" b="1" dirty="0">
                  <a:solidFill>
                    <a:srgbClr val="15213F"/>
                  </a:solidFill>
                  <a:latin typeface="Alexandria" pitchFamily="34" charset="0"/>
                  <a:ea typeface="Alexandria" pitchFamily="34" charset="-122"/>
                  <a:cs typeface="Alexandria" pitchFamily="34" charset="-120"/>
                </a:rPr>
                <a:t>مزاياه</a:t>
              </a:r>
              <a:r>
                <a:rPr lang="en-US" sz="1600" dirty="0">
                  <a:solidFill>
                    <a:srgbClr val="15213F"/>
                  </a:solidFill>
                  <a:latin typeface="Alexandria" pitchFamily="34" charset="0"/>
                  <a:ea typeface="Alexandria" pitchFamily="34" charset="-122"/>
                  <a:cs typeface="Alexandria" pitchFamily="34" charset="-120"/>
                </a:rPr>
                <a:t>: أداء جيد مع بيانات تدريب كافية. </a:t>
              </a:r>
              <a:r>
                <a:rPr lang="en-US" sz="1600" b="1" dirty="0">
                  <a:solidFill>
                    <a:srgbClr val="15213F"/>
                  </a:solidFill>
                  <a:latin typeface="Alexandria" pitchFamily="34" charset="0"/>
                  <a:ea typeface="Alexandria" pitchFamily="34" charset="-122"/>
                  <a:cs typeface="Alexandria" pitchFamily="34" charset="-120"/>
                </a:rPr>
                <a:t>عيوبه</a:t>
              </a:r>
              <a:r>
                <a:rPr lang="en-US" sz="1600" dirty="0">
                  <a:solidFill>
                    <a:srgbClr val="15213F"/>
                  </a:solidFill>
                  <a:latin typeface="Alexandria" pitchFamily="34" charset="0"/>
                  <a:ea typeface="Alexandria" pitchFamily="34" charset="-122"/>
                  <a:cs typeface="Alexandria" pitchFamily="34" charset="-120"/>
                </a:rPr>
                <a:t>: يحتاج تسميات يدوية ضخمة ويُضعف مع تغيير المجال.</a:t>
              </a:r>
              <a:endParaRPr lang="en-US" sz="1600" dirty="0"/>
            </a:p>
          </p:txBody>
        </p:sp>
        <p:sp>
          <p:nvSpPr>
            <p:cNvPr id="19" name="Shape 9"/>
            <p:cNvSpPr/>
            <p:nvPr/>
          </p:nvSpPr>
          <p:spPr>
            <a:xfrm>
              <a:off x="661591" y="2575918"/>
              <a:ext cx="3512741" cy="2801640"/>
            </a:xfrm>
            <a:prstGeom prst="roundRect">
              <a:avLst>
                <a:gd name="adj" fmla="val 3264"/>
              </a:avLst>
            </a:prstGeom>
            <a:solidFill>
              <a:srgbClr val="FBFCFE"/>
            </a:solidFill>
            <a:ln/>
          </p:spPr>
          <p:txBody>
            <a:bodyPr/>
            <a:lstStyle/>
            <a:p>
              <a:pPr algn="just"/>
              <a:endParaRPr lang="en-US" sz="1600"/>
            </a:p>
          </p:txBody>
        </p:sp>
        <p:pic>
          <p:nvPicPr>
            <p:cNvPr id="20" name="Image 4" descr="preencoded.png"/>
            <p:cNvPicPr>
              <a:picLocks noChangeAspect="1"/>
            </p:cNvPicPr>
            <p:nvPr/>
          </p:nvPicPr>
          <p:blipFill>
            <a:blip r:embed="rId3"/>
            <a:stretch>
              <a:fillRect/>
            </a:stretch>
          </p:blipFill>
          <p:spPr>
            <a:xfrm>
              <a:off x="661591" y="2556868"/>
              <a:ext cx="3512741" cy="76200"/>
            </a:xfrm>
            <a:prstGeom prst="rect">
              <a:avLst/>
            </a:prstGeom>
          </p:spPr>
        </p:pic>
        <p:pic>
          <p:nvPicPr>
            <p:cNvPr id="22" name="Image 5" descr="preencoded.png"/>
            <p:cNvPicPr>
              <a:picLocks noChangeAspect="1"/>
            </p:cNvPicPr>
            <p:nvPr/>
          </p:nvPicPr>
          <p:blipFill>
            <a:blip r:embed="rId4"/>
            <a:stretch>
              <a:fillRect/>
            </a:stretch>
          </p:blipFill>
          <p:spPr>
            <a:xfrm>
              <a:off x="2169915" y="2327871"/>
              <a:ext cx="496094" cy="496094"/>
            </a:xfrm>
            <a:prstGeom prst="rect">
              <a:avLst/>
            </a:prstGeom>
          </p:spPr>
        </p:pic>
        <p:sp>
          <p:nvSpPr>
            <p:cNvPr id="23" name="Text 10"/>
            <p:cNvSpPr/>
            <p:nvPr/>
          </p:nvSpPr>
          <p:spPr>
            <a:xfrm>
              <a:off x="2318743" y="2451894"/>
              <a:ext cx="198438" cy="248047"/>
            </a:xfrm>
            <a:prstGeom prst="rect">
              <a:avLst/>
            </a:prstGeom>
            <a:noFill/>
            <a:ln/>
          </p:spPr>
          <p:txBody>
            <a:bodyPr wrap="none" lIns="0" tIns="0" rIns="0" bIns="0" rtlCol="0" anchor="t"/>
            <a:lstStyle/>
            <a:p>
              <a:pPr algn="just" rtl="1">
                <a:lnSpc>
                  <a:spcPts val="2500"/>
                </a:lnSpc>
              </a:pPr>
              <a:r>
                <a:rPr lang="en-US" sz="1600" b="1" dirty="0">
                  <a:solidFill>
                    <a:srgbClr val="FFFFFF"/>
                  </a:solidFill>
                  <a:latin typeface="Alexandria Bold" pitchFamily="34" charset="0"/>
                  <a:ea typeface="Alexandria Bold" pitchFamily="34" charset="-122"/>
                  <a:cs typeface="Alexandria Bold" pitchFamily="34" charset="-120"/>
                </a:rPr>
                <a:t>3</a:t>
              </a:r>
              <a:endParaRPr lang="en-US" sz="1600" dirty="0"/>
            </a:p>
          </p:txBody>
        </p:sp>
        <p:sp>
          <p:nvSpPr>
            <p:cNvPr id="24" name="Text 11"/>
            <p:cNvSpPr/>
            <p:nvPr/>
          </p:nvSpPr>
          <p:spPr>
            <a:xfrm>
              <a:off x="845940" y="2989362"/>
              <a:ext cx="3144044" cy="516930"/>
            </a:xfrm>
            <a:prstGeom prst="rect">
              <a:avLst/>
            </a:prstGeom>
            <a:noFill/>
            <a:ln/>
          </p:spPr>
          <p:txBody>
            <a:bodyPr wrap="square" lIns="0" tIns="0" rIns="0" bIns="0" rtlCol="0" anchor="t"/>
            <a:lstStyle/>
            <a:p>
              <a:pPr algn="just" rtl="1">
                <a:lnSpc>
                  <a:spcPts val="2000"/>
                </a:lnSpc>
              </a:pPr>
              <a:r>
                <a:rPr lang="en-US" b="1" dirty="0">
                  <a:solidFill>
                    <a:srgbClr val="15213F"/>
                  </a:solidFill>
                  <a:latin typeface="Alexandria Bold" pitchFamily="34" charset="0"/>
                  <a:ea typeface="Alexandria Bold" pitchFamily="34" charset="-122"/>
                  <a:cs typeface="Alexandria Bold" pitchFamily="34" charset="-120"/>
                </a:rPr>
                <a:t>منهج التعلم العميق وNLP الحديث</a:t>
              </a:r>
              <a:endParaRPr lang="en-US" dirty="0"/>
            </a:p>
          </p:txBody>
        </p:sp>
        <p:sp>
          <p:nvSpPr>
            <p:cNvPr id="26" name="Text 12"/>
            <p:cNvSpPr/>
            <p:nvPr/>
          </p:nvSpPr>
          <p:spPr>
            <a:xfrm>
              <a:off x="845940" y="3605510"/>
              <a:ext cx="3144044" cy="1587698"/>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يستخدم شبكات LSTM وTransformers ونماذج BERT وGPT. يُدرك السياق الطويل والعلاقات بين الكلمات البعيدة. </a:t>
              </a:r>
              <a:r>
                <a:rPr lang="en-US" sz="1600" b="1" dirty="0">
                  <a:solidFill>
                    <a:srgbClr val="15213F"/>
                  </a:solidFill>
                  <a:latin typeface="Alexandria" pitchFamily="34" charset="0"/>
                  <a:ea typeface="Alexandria" pitchFamily="34" charset="-122"/>
                  <a:cs typeface="Alexandria" pitchFamily="34" charset="-120"/>
                </a:rPr>
                <a:t>مزاياه</a:t>
              </a:r>
              <a:r>
                <a:rPr lang="en-US" sz="1600" dirty="0">
                  <a:solidFill>
                    <a:srgbClr val="15213F"/>
                  </a:solidFill>
                  <a:latin typeface="Alexandria" pitchFamily="34" charset="0"/>
                  <a:ea typeface="Alexandria" pitchFamily="34" charset="-122"/>
                  <a:cs typeface="Alexandria" pitchFamily="34" charset="-120"/>
                </a:rPr>
                <a:t>: أعلى دقة وقدرة على فهم الفروق الدقيقة. </a:t>
              </a:r>
              <a:r>
                <a:rPr lang="en-US" sz="1600" b="1" dirty="0">
                  <a:solidFill>
                    <a:srgbClr val="15213F"/>
                  </a:solidFill>
                  <a:latin typeface="Alexandria" pitchFamily="34" charset="0"/>
                  <a:ea typeface="Alexandria" pitchFamily="34" charset="-122"/>
                  <a:cs typeface="Alexandria" pitchFamily="34" charset="-120"/>
                </a:rPr>
                <a:t>عيوبه</a:t>
              </a:r>
              <a:r>
                <a:rPr lang="en-US" sz="1600" dirty="0">
                  <a:solidFill>
                    <a:srgbClr val="15213F"/>
                  </a:solidFill>
                  <a:latin typeface="Alexandria" pitchFamily="34" charset="0"/>
                  <a:ea typeface="Alexandria" pitchFamily="34" charset="-122"/>
                  <a:cs typeface="Alexandria" pitchFamily="34" charset="-120"/>
                </a:rPr>
                <a:t>: يحتاج موارد حوسبة ضخمة وبيانات تدريب وفيرة.</a:t>
              </a:r>
              <a:endParaRPr lang="en-US" sz="1600" dirty="0"/>
            </a:p>
          </p:txBody>
        </p:sp>
      </p:grpSp>
    </p:spTree>
    <p:extLst>
      <p:ext uri="{BB962C8B-B14F-4D97-AF65-F5344CB8AC3E}">
        <p14:creationId xmlns:p14="http://schemas.microsoft.com/office/powerpoint/2010/main" val="3867286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1B2D5-2EC4-F62E-8DD7-79914F8C2A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06D1E4-CF91-94F3-D010-E531F8060704}"/>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944932-0DD3-F7A3-D8F9-894CFBEAC962}"/>
              </a:ext>
            </a:extLst>
          </p:cNvPr>
          <p:cNvSpPr txBox="1"/>
          <p:nvPr/>
        </p:nvSpPr>
        <p:spPr>
          <a:xfrm>
            <a:off x="2668160" y="453629"/>
            <a:ext cx="6963476" cy="523220"/>
          </a:xfrm>
          <a:prstGeom prst="rect">
            <a:avLst/>
          </a:prstGeom>
          <a:noFill/>
        </p:spPr>
        <p:txBody>
          <a:bodyPr wrap="square" rtlCol="0">
            <a:spAutoFit/>
          </a:bodyPr>
          <a:lstStyle/>
          <a:p>
            <a:r>
              <a:rPr lang="ar-EG" sz="2800" b="1">
                <a:latin typeface="Alexandria" charset="0"/>
                <a:cs typeface="Alexandria" charset="0"/>
              </a:rPr>
              <a:t>تحديات تحليل المشاعر في اللغة العربية</a:t>
            </a:r>
          </a:p>
        </p:txBody>
      </p:sp>
      <p:sp>
        <p:nvSpPr>
          <p:cNvPr id="5" name="Rectangle 4">
            <a:extLst>
              <a:ext uri="{FF2B5EF4-FFF2-40B4-BE49-F238E27FC236}">
                <a16:creationId xmlns:a16="http://schemas.microsoft.com/office/drawing/2014/main" id="{E2F13167-8269-6247-E7F5-932AC55B3375}"/>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6882DB-EC98-4366-D511-BA0CBED63D0C}"/>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154F6F-D5B9-B2EA-F7DD-030FB023833A}"/>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B8E4F76-3083-1C9B-0E39-4896E948CB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
          <p:cNvSpPr/>
          <p:nvPr/>
        </p:nvSpPr>
        <p:spPr>
          <a:xfrm>
            <a:off x="715389" y="1574449"/>
            <a:ext cx="10869018" cy="728528"/>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تُشكّل اللغة العربية حالةً خاصة وتحدياً فريداً في مجال تحليل المشاعر، وهو ما يجعل البحث في هذا المجال ذا أهمية استراتيجية بالغة للعالم العربي. تتمثل التحديات الجوهرية في عدة محاور متشعبة:</a:t>
            </a:r>
            <a:endParaRPr lang="en-US" sz="1600" dirty="0"/>
          </a:p>
        </p:txBody>
      </p:sp>
      <p:grpSp>
        <p:nvGrpSpPr>
          <p:cNvPr id="13" name="Group 12">
            <a:extLst>
              <a:ext uri="{FF2B5EF4-FFF2-40B4-BE49-F238E27FC236}">
                <a16:creationId xmlns:a16="http://schemas.microsoft.com/office/drawing/2014/main" id="{2863C995-7092-8D23-81D3-FA4E15BA8565}"/>
              </a:ext>
            </a:extLst>
          </p:cNvPr>
          <p:cNvGrpSpPr/>
          <p:nvPr/>
        </p:nvGrpSpPr>
        <p:grpSpPr>
          <a:xfrm>
            <a:off x="615177" y="2716258"/>
            <a:ext cx="10922915" cy="3304715"/>
            <a:chOff x="661492" y="3133725"/>
            <a:chExt cx="10331648" cy="2209998"/>
          </a:xfrm>
        </p:grpSpPr>
        <p:sp>
          <p:nvSpPr>
            <p:cNvPr id="8" name="Text 3"/>
            <p:cNvSpPr/>
            <p:nvPr/>
          </p:nvSpPr>
          <p:spPr>
            <a:xfrm>
              <a:off x="8169771" y="3133725"/>
              <a:ext cx="2823369" cy="258465"/>
            </a:xfrm>
            <a:prstGeom prst="rect">
              <a:avLst/>
            </a:prstGeom>
            <a:noFill/>
            <a:ln/>
          </p:spPr>
          <p:txBody>
            <a:bodyPr wrap="none" lIns="0" tIns="0" rIns="0" bIns="0" rtlCol="0" anchor="t"/>
            <a:lstStyle/>
            <a:p>
              <a:pPr algn="just" rtl="1">
                <a:lnSpc>
                  <a:spcPct val="150000"/>
                </a:lnSpc>
              </a:pPr>
              <a:r>
                <a:rPr lang="en-US" sz="2000" b="1" dirty="0">
                  <a:solidFill>
                    <a:srgbClr val="15213F"/>
                  </a:solidFill>
                  <a:latin typeface="Alexandria Bold" pitchFamily="34" charset="0"/>
                  <a:ea typeface="Alexandria Bold" pitchFamily="34" charset="-122"/>
                  <a:cs typeface="Alexandria Bold" pitchFamily="34" charset="-120"/>
                </a:rPr>
                <a:t>التعقيد الصرفي والاشتقاقي</a:t>
              </a:r>
              <a:endParaRPr lang="en-US" sz="2000" dirty="0"/>
            </a:p>
          </p:txBody>
        </p:sp>
        <p:sp>
          <p:nvSpPr>
            <p:cNvPr id="9" name="Text 4"/>
            <p:cNvSpPr/>
            <p:nvPr/>
          </p:nvSpPr>
          <p:spPr>
            <a:xfrm>
              <a:off x="8045351" y="3491409"/>
              <a:ext cx="2947789" cy="1587698"/>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تعتمد العربية على جذور ثلاثية وأوزان صرفية تُنتج مئات الكلمات من جذر واحد. يُصعّب ذلك عمليات التجذير (Stemming) والتحليل الصرفي (Lemmatization) التي تُعدّ أساسية في معالجة النصوص.</a:t>
              </a:r>
              <a:endParaRPr lang="en-US" sz="1600" dirty="0"/>
            </a:p>
          </p:txBody>
        </p:sp>
        <p:sp>
          <p:nvSpPr>
            <p:cNvPr id="12" name="Text 6"/>
            <p:cNvSpPr/>
            <p:nvPr/>
          </p:nvSpPr>
          <p:spPr>
            <a:xfrm>
              <a:off x="4968181" y="3133725"/>
              <a:ext cx="2333129" cy="258465"/>
            </a:xfrm>
            <a:prstGeom prst="rect">
              <a:avLst/>
            </a:prstGeom>
            <a:noFill/>
            <a:ln/>
          </p:spPr>
          <p:txBody>
            <a:bodyPr wrap="none" lIns="0" tIns="0" rIns="0" bIns="0" rtlCol="0" anchor="t"/>
            <a:lstStyle/>
            <a:p>
              <a:pPr algn="just" rtl="1">
                <a:lnSpc>
                  <a:spcPct val="150000"/>
                </a:lnSpc>
              </a:pPr>
              <a:r>
                <a:rPr lang="en-US" sz="2000" b="1" dirty="0">
                  <a:solidFill>
                    <a:srgbClr val="15213F"/>
                  </a:solidFill>
                  <a:latin typeface="Alexandria Bold" pitchFamily="34" charset="0"/>
                  <a:ea typeface="Alexandria Bold" pitchFamily="34" charset="-122"/>
                  <a:cs typeface="Alexandria Bold" pitchFamily="34" charset="-120"/>
                </a:rPr>
                <a:t>التشكيل وغياب الحركات</a:t>
              </a:r>
              <a:endParaRPr lang="en-US" sz="2000" dirty="0"/>
            </a:p>
          </p:txBody>
        </p:sp>
        <p:sp>
          <p:nvSpPr>
            <p:cNvPr id="14" name="Text 7"/>
            <p:cNvSpPr/>
            <p:nvPr/>
          </p:nvSpPr>
          <p:spPr>
            <a:xfrm>
              <a:off x="4353421" y="3491408"/>
              <a:ext cx="2947888" cy="132308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في غياب الحركات، تحتمل الكلمة العربية الواحدة معاني متعددة تُحدّدها السياق. كلمة "عَلِمَ" و"عُلِمَ" بدون تشكيل تُكتبان بالطريقة ذاتها وهو ما يُشكّل تحدياً حاداً للأنظمة الآلية.</a:t>
              </a:r>
              <a:endParaRPr lang="en-US" sz="1600" dirty="0"/>
            </a:p>
          </p:txBody>
        </p:sp>
        <p:sp>
          <p:nvSpPr>
            <p:cNvPr id="16" name="Text 9"/>
            <p:cNvSpPr/>
            <p:nvPr/>
          </p:nvSpPr>
          <p:spPr>
            <a:xfrm>
              <a:off x="1541959" y="3133725"/>
              <a:ext cx="2067421" cy="258465"/>
            </a:xfrm>
            <a:prstGeom prst="rect">
              <a:avLst/>
            </a:prstGeom>
            <a:noFill/>
            <a:ln/>
          </p:spPr>
          <p:txBody>
            <a:bodyPr wrap="none" lIns="0" tIns="0" rIns="0" bIns="0" rtlCol="0" anchor="t"/>
            <a:lstStyle/>
            <a:p>
              <a:pPr algn="just" rtl="1">
                <a:lnSpc>
                  <a:spcPct val="150000"/>
                </a:lnSpc>
              </a:pPr>
              <a:r>
                <a:rPr lang="en-US" sz="2000" b="1" dirty="0">
                  <a:solidFill>
                    <a:srgbClr val="15213F"/>
                  </a:solidFill>
                  <a:latin typeface="Alexandria Bold" pitchFamily="34" charset="0"/>
                  <a:ea typeface="Alexandria Bold" pitchFamily="34" charset="-122"/>
                  <a:cs typeface="Alexandria Bold" pitchFamily="34" charset="-120"/>
                </a:rPr>
                <a:t>التنوع اللهجي</a:t>
              </a:r>
              <a:endParaRPr lang="en-US" sz="2000" dirty="0"/>
            </a:p>
          </p:txBody>
        </p:sp>
        <p:sp>
          <p:nvSpPr>
            <p:cNvPr id="17" name="Text 10"/>
            <p:cNvSpPr/>
            <p:nvPr/>
          </p:nvSpPr>
          <p:spPr>
            <a:xfrm>
              <a:off x="661492" y="3491408"/>
              <a:ext cx="2947888" cy="1852315"/>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يتحدث العرب باللهجات العامية المتنوعة: المصرية، الخليجية، المغربية، الشامية. وتختلف هذه اللهجات في المفردات والقواعد بما يجعل النماذج المدرّبة على الفصحى ضعيفة الأداء مع النصوص العامية المنتشرة على التواصل الاجتماعي.</a:t>
              </a:r>
              <a:endParaRPr lang="en-US" sz="1600" dirty="0"/>
            </a:p>
          </p:txBody>
        </p:sp>
      </p:grpSp>
    </p:spTree>
    <p:extLst>
      <p:ext uri="{BB962C8B-B14F-4D97-AF65-F5344CB8AC3E}">
        <p14:creationId xmlns:p14="http://schemas.microsoft.com/office/powerpoint/2010/main" val="1276166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A464E-6FFA-8A40-3D68-D7D7F13E68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90138F-7CB1-9BF0-18E0-761951EFDA4B}"/>
              </a:ext>
            </a:extLst>
          </p:cNvPr>
          <p:cNvSpPr/>
          <p:nvPr/>
        </p:nvSpPr>
        <p:spPr>
          <a:xfrm>
            <a:off x="252760" y="1385298"/>
            <a:ext cx="11868762" cy="5472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04A5570-5D56-9243-5233-20594336064E}"/>
              </a:ext>
            </a:extLst>
          </p:cNvPr>
          <p:cNvSpPr txBox="1"/>
          <p:nvPr/>
        </p:nvSpPr>
        <p:spPr>
          <a:xfrm>
            <a:off x="2504941" y="268963"/>
            <a:ext cx="7057389" cy="954107"/>
          </a:xfrm>
          <a:prstGeom prst="rect">
            <a:avLst/>
          </a:prstGeom>
          <a:noFill/>
        </p:spPr>
        <p:txBody>
          <a:bodyPr wrap="square" rtlCol="0">
            <a:spAutoFit/>
          </a:bodyPr>
          <a:lstStyle/>
          <a:p>
            <a:pPr algn="ctr"/>
            <a:r>
              <a:rPr lang="ar-EG" sz="2800" b="1">
                <a:latin typeface="Alexandria" charset="0"/>
                <a:cs typeface="Alexandria" charset="0"/>
              </a:rPr>
              <a:t>تحديات تحليل المشاعر العربية</a:t>
            </a:r>
          </a:p>
          <a:p>
            <a:pPr algn="ctr"/>
            <a:r>
              <a:rPr lang="ar-EG" sz="2800" b="1">
                <a:latin typeface="Alexandria" charset="0"/>
                <a:cs typeface="Alexandria" charset="0"/>
              </a:rPr>
              <a:t> الأبعاد اللغوية المعقدة</a:t>
            </a:r>
          </a:p>
        </p:txBody>
      </p:sp>
      <p:sp>
        <p:nvSpPr>
          <p:cNvPr id="5" name="Rectangle 4">
            <a:extLst>
              <a:ext uri="{FF2B5EF4-FFF2-40B4-BE49-F238E27FC236}">
                <a16:creationId xmlns:a16="http://schemas.microsoft.com/office/drawing/2014/main" id="{1D413234-E290-9F91-DFC3-381291C6D9CE}"/>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00CDEC-2413-5E13-A39F-7B5C873F2816}"/>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C46831-EE84-691E-3939-624B220C5A92}"/>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9DBB3A6-EF1C-33B5-AD0D-2147CC9BC5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ACD400B1-5C23-D9F8-EED2-902CD3F22F08}"/>
              </a:ext>
            </a:extLst>
          </p:cNvPr>
          <p:cNvGrpSpPr/>
          <p:nvPr/>
        </p:nvGrpSpPr>
        <p:grpSpPr>
          <a:xfrm>
            <a:off x="299150" y="4250369"/>
            <a:ext cx="11684840" cy="2448967"/>
            <a:chOff x="6262925" y="2075054"/>
            <a:chExt cx="5273934" cy="3573967"/>
          </a:xfrm>
        </p:grpSpPr>
        <p:sp>
          <p:nvSpPr>
            <p:cNvPr id="8" name="Text 6"/>
            <p:cNvSpPr/>
            <p:nvPr/>
          </p:nvSpPr>
          <p:spPr>
            <a:xfrm>
              <a:off x="9449240" y="2075054"/>
              <a:ext cx="2067421" cy="385759"/>
            </a:xfrm>
            <a:prstGeom prst="rect">
              <a:avLst/>
            </a:prstGeom>
            <a:noFill/>
            <a:ln/>
          </p:spPr>
          <p:txBody>
            <a:bodyPr wrap="none" lIns="0" tIns="0" rIns="0" bIns="0" rtlCol="0" anchor="t"/>
            <a:lstStyle/>
            <a:p>
              <a:pPr algn="r"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ندرة الموارد اللغوية</a:t>
              </a:r>
              <a:endParaRPr lang="en-US" sz="2000" dirty="0"/>
            </a:p>
          </p:txBody>
        </p:sp>
        <p:sp>
          <p:nvSpPr>
            <p:cNvPr id="9" name="Text 7"/>
            <p:cNvSpPr/>
            <p:nvPr/>
          </p:nvSpPr>
          <p:spPr>
            <a:xfrm>
              <a:off x="6262925" y="3073208"/>
              <a:ext cx="5232797" cy="529233"/>
            </a:xfrm>
            <a:prstGeom prst="rect">
              <a:avLst/>
            </a:prstGeom>
            <a:noFill/>
            <a:ln/>
          </p:spPr>
          <p:txBody>
            <a:bodyPr wrap="square" lIns="0" tIns="0" rIns="0" bIns="0" rtlCol="0" anchor="t"/>
            <a:lstStyle/>
            <a:p>
              <a:pPr algn="r" rtl="1"/>
              <a:r>
                <a:rPr lang="en-US" sz="1600" dirty="0">
                  <a:solidFill>
                    <a:srgbClr val="15213F"/>
                  </a:solidFill>
                  <a:latin typeface="Alexandria" pitchFamily="34" charset="0"/>
                  <a:ea typeface="Alexandria" pitchFamily="34" charset="-122"/>
                  <a:cs typeface="Alexandria" pitchFamily="34" charset="-120"/>
                </a:rPr>
                <a:t>يعاني المطورون العرب من شح الموارد اللغوية المجانية المعيارية مقارنة بالإنجليزية:</a:t>
              </a:r>
              <a:endParaRPr lang="en-US" sz="1600" dirty="0"/>
            </a:p>
          </p:txBody>
        </p:sp>
        <p:sp>
          <p:nvSpPr>
            <p:cNvPr id="2" name="Text 8"/>
            <p:cNvSpPr/>
            <p:nvPr/>
          </p:nvSpPr>
          <p:spPr>
            <a:xfrm>
              <a:off x="6304062" y="3685092"/>
              <a:ext cx="5232797" cy="1802961"/>
            </a:xfrm>
            <a:prstGeom prst="rect">
              <a:avLst/>
            </a:prstGeom>
            <a:noFill/>
            <a:ln/>
          </p:spPr>
          <p:txBody>
            <a:bodyPr wrap="square" lIns="0" tIns="0" rIns="0" bIns="0" rtlCol="0" anchor="t"/>
            <a:lstStyle/>
            <a:p>
              <a:pPr marL="285739" indent="-285739"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قلة قواميس المشاعر العربية المعيارية والمدققة</a:t>
              </a:r>
              <a:endParaRPr lang="en-US" sz="1600" dirty="0"/>
            </a:p>
            <a:p>
              <a:pPr marL="285739" indent="-285739"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محدودية مجموعات البيانات المُصنَّفة يدوياً (Labeled Datasets)</a:t>
              </a:r>
              <a:endParaRPr lang="en-US" sz="1600" dirty="0"/>
            </a:p>
            <a:p>
              <a:pPr marL="285739" indent="-285739" algn="r" rtl="1">
                <a:lnSpc>
                  <a:spcPct val="150000"/>
                </a:lnSpc>
                <a:buSzPct val="100000"/>
                <a:buChar char="•"/>
              </a:pPr>
              <a:r>
                <a:rPr lang="en-US" sz="1600" dirty="0">
                  <a:solidFill>
                    <a:srgbClr val="15213F"/>
                  </a:solidFill>
                  <a:latin typeface="Alexandria" pitchFamily="34" charset="0"/>
                  <a:ea typeface="Alexandria" pitchFamily="34" charset="-122"/>
                  <a:cs typeface="Alexandria" pitchFamily="34" charset="-120"/>
                </a:rPr>
                <a:t>نقص في نماذج اللغة المدرّبة على نصوص عربية ضخمة ومتنوعة</a:t>
              </a:r>
              <a:endParaRPr lang="en-US" sz="1600" dirty="0"/>
            </a:p>
          </p:txBody>
        </p:sp>
        <p:sp>
          <p:nvSpPr>
            <p:cNvPr id="11" name="Text 9"/>
            <p:cNvSpPr/>
            <p:nvPr/>
          </p:nvSpPr>
          <p:spPr>
            <a:xfrm>
              <a:off x="9469438" y="4166791"/>
              <a:ext cx="2067421" cy="258465"/>
            </a:xfrm>
            <a:prstGeom prst="rect">
              <a:avLst/>
            </a:prstGeom>
            <a:noFill/>
            <a:ln/>
          </p:spPr>
          <p:txBody>
            <a:bodyPr wrap="none" lIns="0" tIns="0" rIns="0" bIns="0" rtlCol="0" anchor="t"/>
            <a:lstStyle/>
            <a:p>
              <a:pPr algn="r" rtl="1">
                <a:lnSpc>
                  <a:spcPct val="150000"/>
                </a:lnSpc>
              </a:pPr>
              <a:endParaRPr lang="en-US" sz="2000" dirty="0"/>
            </a:p>
          </p:txBody>
        </p:sp>
        <p:sp>
          <p:nvSpPr>
            <p:cNvPr id="12" name="Text 10"/>
            <p:cNvSpPr/>
            <p:nvPr/>
          </p:nvSpPr>
          <p:spPr>
            <a:xfrm>
              <a:off x="6304062" y="4590555"/>
              <a:ext cx="5232797" cy="1058466"/>
            </a:xfrm>
            <a:prstGeom prst="rect">
              <a:avLst/>
            </a:prstGeom>
            <a:noFill/>
            <a:ln/>
          </p:spPr>
          <p:txBody>
            <a:bodyPr wrap="square" lIns="0" tIns="0" rIns="0" bIns="0" rtlCol="0" anchor="t"/>
            <a:lstStyle/>
            <a:p>
              <a:pPr algn="just" rtl="1">
                <a:lnSpc>
                  <a:spcPct val="150000"/>
                </a:lnSpc>
              </a:pPr>
              <a:endParaRPr lang="en-US" sz="1600" dirty="0"/>
            </a:p>
          </p:txBody>
        </p:sp>
      </p:grpSp>
      <p:grpSp>
        <p:nvGrpSpPr>
          <p:cNvPr id="14" name="Group 13">
            <a:extLst>
              <a:ext uri="{FF2B5EF4-FFF2-40B4-BE49-F238E27FC236}">
                <a16:creationId xmlns:a16="http://schemas.microsoft.com/office/drawing/2014/main" id="{4C3CE4F8-7810-3AAE-9C2B-FB7C0083EB69}"/>
              </a:ext>
            </a:extLst>
          </p:cNvPr>
          <p:cNvGrpSpPr/>
          <p:nvPr/>
        </p:nvGrpSpPr>
        <p:grpSpPr>
          <a:xfrm>
            <a:off x="390293" y="1345306"/>
            <a:ext cx="11593697" cy="2791796"/>
            <a:chOff x="542429" y="1824833"/>
            <a:chExt cx="5470922" cy="3483148"/>
          </a:xfrm>
        </p:grpSpPr>
        <p:sp>
          <p:nvSpPr>
            <p:cNvPr id="4" name="Shape 1"/>
            <p:cNvSpPr/>
            <p:nvPr/>
          </p:nvSpPr>
          <p:spPr>
            <a:xfrm>
              <a:off x="542429" y="1824833"/>
              <a:ext cx="5470922" cy="3483148"/>
            </a:xfrm>
            <a:prstGeom prst="roundRect">
              <a:avLst>
                <a:gd name="adj" fmla="val 2997"/>
              </a:avLst>
            </a:prstGeom>
            <a:solidFill>
              <a:srgbClr val="3257B8"/>
            </a:solidFill>
            <a:ln/>
          </p:spPr>
          <p:txBody>
            <a:bodyPr/>
            <a:lstStyle/>
            <a:p>
              <a:pPr algn="just">
                <a:lnSpc>
                  <a:spcPct val="150000"/>
                </a:lnSpc>
              </a:pPr>
              <a:endParaRPr lang="en-US"/>
            </a:p>
          </p:txBody>
        </p:sp>
        <p:sp>
          <p:nvSpPr>
            <p:cNvPr id="15" name="Text 2"/>
            <p:cNvSpPr/>
            <p:nvPr/>
          </p:nvSpPr>
          <p:spPr>
            <a:xfrm>
              <a:off x="2067626" y="1850587"/>
              <a:ext cx="3859708" cy="258465"/>
            </a:xfrm>
            <a:prstGeom prst="rect">
              <a:avLst/>
            </a:prstGeom>
            <a:noFill/>
            <a:ln/>
          </p:spPr>
          <p:txBody>
            <a:bodyPr wrap="none" lIns="0" tIns="0" rIns="0" bIns="0" rtlCol="0" anchor="t"/>
            <a:lstStyle/>
            <a:p>
              <a:pPr algn="just" rtl="1">
                <a:lnSpc>
                  <a:spcPct val="150000"/>
                </a:lnSpc>
              </a:pPr>
              <a:r>
                <a:rPr lang="en-US" sz="2000" b="1" dirty="0">
                  <a:solidFill>
                    <a:srgbClr val="FFFFFF"/>
                  </a:solidFill>
                  <a:latin typeface="Alexandria Bold" pitchFamily="34" charset="0"/>
                  <a:ea typeface="Alexandria Bold" pitchFamily="34" charset="-122"/>
                  <a:cs typeface="Alexandria Bold" pitchFamily="34" charset="-120"/>
                </a:rPr>
                <a:t>السخرية والتهكم (Sarcasm Detection)</a:t>
              </a:r>
              <a:endParaRPr lang="en-US" sz="2000" dirty="0"/>
            </a:p>
          </p:txBody>
        </p:sp>
        <p:sp>
          <p:nvSpPr>
            <p:cNvPr id="16" name="Text 3"/>
            <p:cNvSpPr/>
            <p:nvPr/>
          </p:nvSpPr>
          <p:spPr>
            <a:xfrm>
              <a:off x="600312" y="2413894"/>
              <a:ext cx="5365236" cy="1058467"/>
            </a:xfrm>
            <a:prstGeom prst="rect">
              <a:avLst/>
            </a:prstGeom>
            <a:noFill/>
            <a:ln/>
          </p:spPr>
          <p:txBody>
            <a:bodyPr wrap="square" lIns="0" tIns="0" rIns="0" bIns="0" rtlCol="0" anchor="t"/>
            <a:lstStyle/>
            <a:p>
              <a:pPr algn="just" rtl="1">
                <a:lnSpc>
                  <a:spcPct val="150000"/>
                </a:lnSpc>
              </a:pPr>
              <a:r>
                <a:rPr lang="en-US" sz="1600" dirty="0">
                  <a:solidFill>
                    <a:srgbClr val="FFFFFF"/>
                  </a:solidFill>
                  <a:latin typeface="Alexandria" pitchFamily="34" charset="0"/>
                  <a:ea typeface="Alexandria" pitchFamily="34" charset="-122"/>
                  <a:cs typeface="Alexandria" pitchFamily="34" charset="-120"/>
                </a:rPr>
                <a:t>يُعدّ اكتشاف السخرية من أصعب مهام NLP عموماً، وفي العربية يزداد تعقيداً بسبب الاعتماد الكبير على السياق الثقافي والمعرفة المشتركة. الجملة الساخرة "يا سلام على الخدمة الممتازة!" تبدو إيجابية لغوياً لكنها سلبية دلالياً، مما يُوقع أنظمة التصنيف البسيطة في أخطاء جوهرية.</a:t>
              </a:r>
              <a:endParaRPr lang="en-US" sz="1600" dirty="0"/>
            </a:p>
          </p:txBody>
        </p:sp>
        <p:sp>
          <p:nvSpPr>
            <p:cNvPr id="17" name="Text 4"/>
            <p:cNvSpPr/>
            <p:nvPr/>
          </p:nvSpPr>
          <p:spPr>
            <a:xfrm>
              <a:off x="2734985" y="3729509"/>
              <a:ext cx="3230563" cy="258465"/>
            </a:xfrm>
            <a:prstGeom prst="rect">
              <a:avLst/>
            </a:prstGeom>
            <a:noFill/>
            <a:ln/>
          </p:spPr>
          <p:txBody>
            <a:bodyPr wrap="none" lIns="0" tIns="0" rIns="0" bIns="0" rtlCol="0" anchor="t"/>
            <a:lstStyle/>
            <a:p>
              <a:pPr algn="just" rtl="1">
                <a:lnSpc>
                  <a:spcPct val="150000"/>
                </a:lnSpc>
              </a:pPr>
              <a:r>
                <a:rPr lang="en-US" sz="2000" b="1" dirty="0">
                  <a:solidFill>
                    <a:srgbClr val="FFFFFF"/>
                  </a:solidFill>
                  <a:latin typeface="Alexandria Bold" pitchFamily="34" charset="0"/>
                  <a:ea typeface="Alexandria Bold" pitchFamily="34" charset="-122"/>
                  <a:cs typeface="Alexandria Bold" pitchFamily="34" charset="-120"/>
                </a:rPr>
                <a:t>الدمج اللغوي (Code-Switching)</a:t>
              </a:r>
              <a:endParaRPr lang="en-US" sz="2000" dirty="0"/>
            </a:p>
          </p:txBody>
        </p:sp>
        <p:sp>
          <p:nvSpPr>
            <p:cNvPr id="18" name="Text 5"/>
            <p:cNvSpPr/>
            <p:nvPr/>
          </p:nvSpPr>
          <p:spPr>
            <a:xfrm>
              <a:off x="600312" y="4332704"/>
              <a:ext cx="5341089" cy="793849"/>
            </a:xfrm>
            <a:prstGeom prst="rect">
              <a:avLst/>
            </a:prstGeom>
            <a:noFill/>
            <a:ln/>
          </p:spPr>
          <p:txBody>
            <a:bodyPr wrap="square" lIns="0" tIns="0" rIns="0" bIns="0" rtlCol="0" anchor="t"/>
            <a:lstStyle/>
            <a:p>
              <a:pPr algn="just" rtl="1">
                <a:lnSpc>
                  <a:spcPct val="150000"/>
                </a:lnSpc>
              </a:pPr>
              <a:r>
                <a:rPr lang="en-US" sz="1600" dirty="0">
                  <a:solidFill>
                    <a:srgbClr val="FFFFFF"/>
                  </a:solidFill>
                  <a:latin typeface="Alexandria" pitchFamily="34" charset="0"/>
                  <a:ea typeface="Alexandria" pitchFamily="34" charset="-122"/>
                  <a:cs typeface="Alexandria" pitchFamily="34" charset="-120"/>
                </a:rPr>
                <a:t>ظاهرة التحويل بين العربية والإنجليزية أو الفرنسية داخل المنشور الواحد شائعة جداً في التواصل الاجتماعي العربي. تفشل معظم النماذج المدرّبة على لغة واحدة في التعامل مع هذه الجمل المختلطة بفاعلية.</a:t>
              </a:r>
              <a:endParaRPr lang="en-US" sz="1600" dirty="0"/>
            </a:p>
          </p:txBody>
        </p:sp>
      </p:grpSp>
    </p:spTree>
    <p:extLst>
      <p:ext uri="{BB962C8B-B14F-4D97-AF65-F5344CB8AC3E}">
        <p14:creationId xmlns:p14="http://schemas.microsoft.com/office/powerpoint/2010/main" val="8399340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22CCF-D087-D092-78E0-67AAA8EE5C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4F052A-62D0-EA70-1176-B576F4BF92C9}"/>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525E20-487C-094C-A799-CA5F3550E369}"/>
              </a:ext>
            </a:extLst>
          </p:cNvPr>
          <p:cNvSpPr txBox="1"/>
          <p:nvPr/>
        </p:nvSpPr>
        <p:spPr>
          <a:xfrm>
            <a:off x="2629734" y="268963"/>
            <a:ext cx="6963476" cy="954107"/>
          </a:xfrm>
          <a:prstGeom prst="rect">
            <a:avLst/>
          </a:prstGeom>
          <a:noFill/>
        </p:spPr>
        <p:txBody>
          <a:bodyPr wrap="square" rtlCol="0">
            <a:spAutoFit/>
          </a:bodyPr>
          <a:lstStyle/>
          <a:p>
            <a:pPr algn="ctr"/>
            <a:r>
              <a:rPr lang="ar-EG" sz="2800" b="1">
                <a:latin typeface="Alexandria" charset="0"/>
                <a:cs typeface="Alexandria" charset="0"/>
              </a:rPr>
              <a:t>أدوات تحليل المشاعر</a:t>
            </a:r>
          </a:p>
          <a:p>
            <a:pPr algn="ctr"/>
            <a:r>
              <a:rPr lang="ar-EG" sz="2800" b="1">
                <a:latin typeface="Alexandria" charset="0"/>
                <a:cs typeface="Alexandria" charset="0"/>
              </a:rPr>
              <a:t> من البرامج إلى المنصات</a:t>
            </a:r>
          </a:p>
        </p:txBody>
      </p:sp>
      <p:sp>
        <p:nvSpPr>
          <p:cNvPr id="5" name="Rectangle 4">
            <a:extLst>
              <a:ext uri="{FF2B5EF4-FFF2-40B4-BE49-F238E27FC236}">
                <a16:creationId xmlns:a16="http://schemas.microsoft.com/office/drawing/2014/main" id="{F09F1344-BD5D-3643-ED52-0B42CAF2878B}"/>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B1706-DED9-C22E-DA61-75F843EA4449}"/>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4D2FA6-2976-65B4-E74B-DB2E85410078}"/>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7984CB4-E57E-6E95-8DFD-986902F0B2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Shape 1"/>
          <p:cNvSpPr/>
          <p:nvPr/>
        </p:nvSpPr>
        <p:spPr>
          <a:xfrm>
            <a:off x="715390" y="1632657"/>
            <a:ext cx="10869018" cy="4395197"/>
          </a:xfrm>
          <a:prstGeom prst="roundRect">
            <a:avLst>
              <a:gd name="adj" fmla="val 2333"/>
            </a:avLst>
          </a:prstGeom>
          <a:solidFill>
            <a:srgbClr val="E9ECF2"/>
          </a:solidFill>
          <a:ln w="7620">
            <a:solidFill>
              <a:srgbClr val="CFD2D8"/>
            </a:solidFill>
            <a:prstDash val="solid"/>
          </a:ln>
        </p:spPr>
        <p:txBody>
          <a:bodyPr/>
          <a:lstStyle/>
          <a:p>
            <a:pPr algn="just"/>
            <a:endParaRPr lang="en-US">
              <a:latin typeface="Alexandria" pitchFamily="2" charset="-78"/>
              <a:cs typeface="Alexandria" pitchFamily="2" charset="-78"/>
            </a:endParaRPr>
          </a:p>
        </p:txBody>
      </p:sp>
      <p:sp>
        <p:nvSpPr>
          <p:cNvPr id="4" name="Shape 2"/>
          <p:cNvSpPr/>
          <p:nvPr/>
        </p:nvSpPr>
        <p:spPr>
          <a:xfrm>
            <a:off x="6125713" y="1848681"/>
            <a:ext cx="5428158" cy="1482130"/>
          </a:xfrm>
          <a:prstGeom prst="rect">
            <a:avLst/>
          </a:prstGeom>
          <a:solidFill>
            <a:srgbClr val="E9ECF2"/>
          </a:solidFill>
          <a:ln/>
        </p:spPr>
        <p:txBody>
          <a:bodyPr/>
          <a:lstStyle/>
          <a:p>
            <a:pPr algn="just"/>
            <a:endParaRPr lang="en-US">
              <a:latin typeface="Alexandria" pitchFamily="2" charset="-78"/>
              <a:cs typeface="Alexandria" pitchFamily="2" charset="-78"/>
            </a:endParaRPr>
          </a:p>
        </p:txBody>
      </p:sp>
      <p:sp>
        <p:nvSpPr>
          <p:cNvPr id="8" name="Shape 3"/>
          <p:cNvSpPr/>
          <p:nvPr/>
        </p:nvSpPr>
        <p:spPr>
          <a:xfrm>
            <a:off x="6149898" y="2180741"/>
            <a:ext cx="19050" cy="1482130"/>
          </a:xfrm>
          <a:prstGeom prst="roundRect">
            <a:avLst>
              <a:gd name="adj" fmla="val 364651"/>
            </a:avLst>
          </a:prstGeom>
          <a:solidFill>
            <a:srgbClr val="CFD2D8"/>
          </a:solidFill>
          <a:ln/>
        </p:spPr>
        <p:txBody>
          <a:bodyPr/>
          <a:lstStyle/>
          <a:p>
            <a:pPr algn="just"/>
            <a:endParaRPr lang="en-US">
              <a:latin typeface="Alexandria" pitchFamily="2" charset="-78"/>
              <a:cs typeface="Alexandria" pitchFamily="2" charset="-78"/>
            </a:endParaRPr>
          </a:p>
        </p:txBody>
      </p:sp>
      <p:sp>
        <p:nvSpPr>
          <p:cNvPr id="9" name="Text 4"/>
          <p:cNvSpPr/>
          <p:nvPr/>
        </p:nvSpPr>
        <p:spPr>
          <a:xfrm>
            <a:off x="9414249" y="2070559"/>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pitchFamily="2" charset="-78"/>
                <a:ea typeface="Alexandria Bold" pitchFamily="34" charset="-122"/>
                <a:cs typeface="Alexandria" pitchFamily="2" charset="-78"/>
              </a:rPr>
              <a:t>مكتبات Python</a:t>
            </a:r>
            <a:endParaRPr lang="en-US" sz="2000" dirty="0">
              <a:latin typeface="Alexandria" pitchFamily="2" charset="-78"/>
              <a:cs typeface="Alexandria" pitchFamily="2" charset="-78"/>
            </a:endParaRPr>
          </a:p>
        </p:txBody>
      </p:sp>
      <p:sp>
        <p:nvSpPr>
          <p:cNvPr id="11" name="Text 5"/>
          <p:cNvSpPr/>
          <p:nvPr/>
        </p:nvSpPr>
        <p:spPr>
          <a:xfrm>
            <a:off x="6620844" y="2528790"/>
            <a:ext cx="4849416"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NLTK وSpaCy وTextBlob للمعالجة الأساسية، Transformers (HuggingFace) للنماذج المتقدمة، PyArabic وCAMeL Tools للعربية تحديداً.</a:t>
            </a:r>
            <a:endParaRPr lang="en-US" sz="1600" dirty="0">
              <a:latin typeface="Alexandria" pitchFamily="2" charset="-78"/>
              <a:cs typeface="Alexandria" pitchFamily="2" charset="-78"/>
            </a:endParaRPr>
          </a:p>
        </p:txBody>
      </p:sp>
      <p:sp>
        <p:nvSpPr>
          <p:cNvPr id="12" name="Shape 6"/>
          <p:cNvSpPr/>
          <p:nvPr/>
        </p:nvSpPr>
        <p:spPr>
          <a:xfrm>
            <a:off x="5943226" y="2715084"/>
            <a:ext cx="413444" cy="413444"/>
          </a:xfrm>
          <a:prstGeom prst="roundRect">
            <a:avLst>
              <a:gd name="adj" fmla="val 16802"/>
            </a:avLst>
          </a:prstGeom>
          <a:solidFill>
            <a:srgbClr val="FBFCFE"/>
          </a:solidFill>
          <a:ln w="22860">
            <a:solidFill>
              <a:srgbClr val="CFD2D8"/>
            </a:solidFill>
            <a:prstDash val="solid"/>
          </a:ln>
        </p:spPr>
        <p:txBody>
          <a:bodyPr/>
          <a:lstStyle/>
          <a:p>
            <a:pPr algn="just"/>
            <a:endParaRPr lang="en-US">
              <a:latin typeface="Alexandria" pitchFamily="2" charset="-78"/>
              <a:cs typeface="Alexandria" pitchFamily="2" charset="-78"/>
            </a:endParaRPr>
          </a:p>
        </p:txBody>
      </p:sp>
      <p:pic>
        <p:nvPicPr>
          <p:cNvPr id="1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46612" y="2818371"/>
            <a:ext cx="206673" cy="206673"/>
          </a:xfrm>
          <a:prstGeom prst="rect">
            <a:avLst/>
          </a:prstGeom>
        </p:spPr>
      </p:pic>
      <p:sp>
        <p:nvSpPr>
          <p:cNvPr id="14" name="Shape 7"/>
          <p:cNvSpPr/>
          <p:nvPr/>
        </p:nvSpPr>
        <p:spPr>
          <a:xfrm>
            <a:off x="721740" y="1751329"/>
            <a:ext cx="5428158" cy="1911542"/>
          </a:xfrm>
          <a:prstGeom prst="roundRect">
            <a:avLst>
              <a:gd name="adj" fmla="val 4687"/>
            </a:avLst>
          </a:prstGeom>
          <a:solidFill>
            <a:srgbClr val="E9ECF2"/>
          </a:solidFill>
          <a:ln/>
        </p:spPr>
        <p:txBody>
          <a:bodyPr/>
          <a:lstStyle/>
          <a:p>
            <a:pPr algn="just"/>
            <a:endParaRPr lang="en-US">
              <a:latin typeface="Alexandria" pitchFamily="2" charset="-78"/>
              <a:cs typeface="Alexandria" pitchFamily="2" charset="-78"/>
            </a:endParaRPr>
          </a:p>
        </p:txBody>
      </p:sp>
      <p:sp>
        <p:nvSpPr>
          <p:cNvPr id="15" name="Text 8"/>
          <p:cNvSpPr/>
          <p:nvPr/>
        </p:nvSpPr>
        <p:spPr>
          <a:xfrm>
            <a:off x="1149800" y="2059198"/>
            <a:ext cx="2067421" cy="258465"/>
          </a:xfrm>
          <a:prstGeom prst="rect">
            <a:avLst/>
          </a:prstGeom>
          <a:noFill/>
          <a:ln/>
        </p:spPr>
        <p:txBody>
          <a:bodyPr wrap="none" lIns="0" tIns="0" rIns="0" bIns="0" rtlCol="0" anchor="t"/>
          <a:lstStyle/>
          <a:p>
            <a:pPr algn="just">
              <a:lnSpc>
                <a:spcPts val="2000"/>
              </a:lnSpc>
            </a:pPr>
            <a:r>
              <a:rPr lang="en-US" sz="2000" b="1" dirty="0">
                <a:solidFill>
                  <a:srgbClr val="15213F"/>
                </a:solidFill>
                <a:latin typeface="Alexandria" pitchFamily="2" charset="-78"/>
                <a:ea typeface="Alexandria Bold" pitchFamily="34" charset="-122"/>
                <a:cs typeface="Alexandria" pitchFamily="2" charset="-78"/>
              </a:rPr>
              <a:t>APIs السحابية</a:t>
            </a:r>
            <a:endParaRPr lang="en-US" sz="2000" dirty="0">
              <a:latin typeface="Alexandria" pitchFamily="2" charset="-78"/>
              <a:cs typeface="Alexandria" pitchFamily="2" charset="-78"/>
            </a:endParaRPr>
          </a:p>
        </p:txBody>
      </p:sp>
      <p:sp>
        <p:nvSpPr>
          <p:cNvPr id="16" name="Text 9"/>
          <p:cNvSpPr/>
          <p:nvPr/>
        </p:nvSpPr>
        <p:spPr>
          <a:xfrm>
            <a:off x="887038" y="2481485"/>
            <a:ext cx="4849416"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Google Natural Language API، Amazon Comprehend، Microsoft Azure Text Analytics توفر تحليل مشاعر فوري دون الحاجة لبناء نماذج من الصفر.</a:t>
            </a:r>
            <a:endParaRPr lang="en-US" sz="1600" dirty="0">
              <a:latin typeface="Alexandria" pitchFamily="2" charset="-78"/>
              <a:cs typeface="Alexandria" pitchFamily="2" charset="-78"/>
            </a:endParaRPr>
          </a:p>
        </p:txBody>
      </p:sp>
      <p:sp>
        <p:nvSpPr>
          <p:cNvPr id="17" name="Shape 10"/>
          <p:cNvSpPr/>
          <p:nvPr/>
        </p:nvSpPr>
        <p:spPr>
          <a:xfrm>
            <a:off x="6272234" y="3662871"/>
            <a:ext cx="5305822" cy="2158066"/>
          </a:xfrm>
          <a:prstGeom prst="rect">
            <a:avLst/>
          </a:prstGeom>
          <a:solidFill>
            <a:srgbClr val="E9ECF2"/>
          </a:solidFill>
          <a:ln/>
        </p:spPr>
        <p:txBody>
          <a:bodyPr/>
          <a:lstStyle/>
          <a:p>
            <a:pPr algn="just"/>
            <a:endParaRPr lang="en-US">
              <a:latin typeface="Alexandria" pitchFamily="2" charset="-78"/>
              <a:cs typeface="Alexandria" pitchFamily="2" charset="-78"/>
            </a:endParaRPr>
          </a:p>
        </p:txBody>
      </p:sp>
      <p:sp>
        <p:nvSpPr>
          <p:cNvPr id="18" name="Shape 11"/>
          <p:cNvSpPr/>
          <p:nvPr/>
        </p:nvSpPr>
        <p:spPr>
          <a:xfrm>
            <a:off x="6149898" y="3662871"/>
            <a:ext cx="19050" cy="1482130"/>
          </a:xfrm>
          <a:prstGeom prst="roundRect">
            <a:avLst>
              <a:gd name="adj" fmla="val 364651"/>
            </a:avLst>
          </a:prstGeom>
          <a:solidFill>
            <a:srgbClr val="CFD2D8"/>
          </a:solidFill>
          <a:ln/>
        </p:spPr>
        <p:txBody>
          <a:bodyPr/>
          <a:lstStyle/>
          <a:p>
            <a:pPr algn="just"/>
            <a:endParaRPr lang="en-US">
              <a:latin typeface="Alexandria" pitchFamily="2" charset="-78"/>
              <a:cs typeface="Alexandria" pitchFamily="2" charset="-78"/>
            </a:endParaRPr>
          </a:p>
        </p:txBody>
      </p:sp>
      <p:sp>
        <p:nvSpPr>
          <p:cNvPr id="19" name="Shape 12"/>
          <p:cNvSpPr/>
          <p:nvPr/>
        </p:nvSpPr>
        <p:spPr>
          <a:xfrm>
            <a:off x="6149898" y="3662871"/>
            <a:ext cx="5428158" cy="19050"/>
          </a:xfrm>
          <a:prstGeom prst="roundRect">
            <a:avLst>
              <a:gd name="adj" fmla="val 364651"/>
            </a:avLst>
          </a:prstGeom>
          <a:solidFill>
            <a:srgbClr val="CFD2D8"/>
          </a:solidFill>
          <a:ln/>
        </p:spPr>
        <p:txBody>
          <a:bodyPr/>
          <a:lstStyle/>
          <a:p>
            <a:pPr algn="just"/>
            <a:endParaRPr lang="en-US">
              <a:latin typeface="Alexandria" pitchFamily="2" charset="-78"/>
              <a:cs typeface="Alexandria" pitchFamily="2" charset="-78"/>
            </a:endParaRPr>
          </a:p>
        </p:txBody>
      </p:sp>
      <p:sp>
        <p:nvSpPr>
          <p:cNvPr id="20" name="Text 13"/>
          <p:cNvSpPr/>
          <p:nvPr/>
        </p:nvSpPr>
        <p:spPr>
          <a:xfrm>
            <a:off x="9220321" y="3828170"/>
            <a:ext cx="2192437"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pitchFamily="2" charset="-78"/>
                <a:ea typeface="Alexandria Bold" pitchFamily="34" charset="-122"/>
                <a:cs typeface="Alexandria" pitchFamily="2" charset="-78"/>
              </a:rPr>
              <a:t>منصات الرصد التجارية</a:t>
            </a:r>
            <a:endParaRPr lang="en-US" sz="2000" dirty="0">
              <a:latin typeface="Alexandria" pitchFamily="2" charset="-78"/>
              <a:cs typeface="Alexandria" pitchFamily="2" charset="-78"/>
            </a:endParaRPr>
          </a:p>
        </p:txBody>
      </p:sp>
      <p:sp>
        <p:nvSpPr>
          <p:cNvPr id="21" name="Text 14"/>
          <p:cNvSpPr/>
          <p:nvPr/>
        </p:nvSpPr>
        <p:spPr>
          <a:xfrm>
            <a:off x="6563343" y="4185853"/>
            <a:ext cx="4849416"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Brandwatch وMention وSprout Social وTalkwalker وSysomos تُوفر تحليلاً جاهزاً للمشاعر ضمن منظومة رصد إعلامي متكاملة.</a:t>
            </a:r>
            <a:endParaRPr lang="en-US" sz="1600" dirty="0">
              <a:latin typeface="Alexandria" pitchFamily="2" charset="-78"/>
              <a:cs typeface="Alexandria" pitchFamily="2" charset="-78"/>
            </a:endParaRPr>
          </a:p>
        </p:txBody>
      </p:sp>
      <p:sp>
        <p:nvSpPr>
          <p:cNvPr id="22" name="Shape 15"/>
          <p:cNvSpPr/>
          <p:nvPr/>
        </p:nvSpPr>
        <p:spPr>
          <a:xfrm>
            <a:off x="5943226" y="4197214"/>
            <a:ext cx="413444" cy="413444"/>
          </a:xfrm>
          <a:prstGeom prst="roundRect">
            <a:avLst>
              <a:gd name="adj" fmla="val 16802"/>
            </a:avLst>
          </a:prstGeom>
          <a:solidFill>
            <a:srgbClr val="FBFCFE"/>
          </a:solidFill>
          <a:ln w="22860">
            <a:solidFill>
              <a:srgbClr val="CFD2D8"/>
            </a:solidFill>
            <a:prstDash val="solid"/>
          </a:ln>
        </p:spPr>
        <p:txBody>
          <a:bodyPr/>
          <a:lstStyle/>
          <a:p>
            <a:pPr algn="just"/>
            <a:endParaRPr lang="en-US">
              <a:latin typeface="Alexandria" pitchFamily="2" charset="-78"/>
              <a:cs typeface="Alexandria" pitchFamily="2" charset="-78"/>
            </a:endParaRPr>
          </a:p>
        </p:txBody>
      </p:sp>
      <p:pic>
        <p:nvPicPr>
          <p:cNvPr id="2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046612" y="4300501"/>
            <a:ext cx="206673" cy="206673"/>
          </a:xfrm>
          <a:prstGeom prst="rect">
            <a:avLst/>
          </a:prstGeom>
        </p:spPr>
      </p:pic>
      <p:sp>
        <p:nvSpPr>
          <p:cNvPr id="24" name="Shape 16"/>
          <p:cNvSpPr/>
          <p:nvPr/>
        </p:nvSpPr>
        <p:spPr>
          <a:xfrm>
            <a:off x="721740" y="3662871"/>
            <a:ext cx="5428158" cy="1482130"/>
          </a:xfrm>
          <a:prstGeom prst="rect">
            <a:avLst/>
          </a:prstGeom>
          <a:solidFill>
            <a:srgbClr val="E9ECF2"/>
          </a:solidFill>
          <a:ln/>
        </p:spPr>
        <p:txBody>
          <a:bodyPr/>
          <a:lstStyle/>
          <a:p>
            <a:pPr algn="just"/>
            <a:endParaRPr lang="en-US">
              <a:latin typeface="Alexandria" pitchFamily="2" charset="-78"/>
              <a:cs typeface="Alexandria" pitchFamily="2" charset="-78"/>
            </a:endParaRPr>
          </a:p>
        </p:txBody>
      </p:sp>
      <p:sp>
        <p:nvSpPr>
          <p:cNvPr id="26" name="Shape 17"/>
          <p:cNvSpPr/>
          <p:nvPr/>
        </p:nvSpPr>
        <p:spPr>
          <a:xfrm>
            <a:off x="721740" y="3662871"/>
            <a:ext cx="5428158" cy="19050"/>
          </a:xfrm>
          <a:prstGeom prst="roundRect">
            <a:avLst>
              <a:gd name="adj" fmla="val 364651"/>
            </a:avLst>
          </a:prstGeom>
          <a:solidFill>
            <a:srgbClr val="CFD2D8"/>
          </a:solidFill>
          <a:ln/>
        </p:spPr>
        <p:txBody>
          <a:bodyPr/>
          <a:lstStyle/>
          <a:p>
            <a:pPr algn="just"/>
            <a:endParaRPr lang="en-US">
              <a:latin typeface="Alexandria" pitchFamily="2" charset="-78"/>
              <a:cs typeface="Alexandria" pitchFamily="2" charset="-78"/>
            </a:endParaRPr>
          </a:p>
        </p:txBody>
      </p:sp>
      <p:sp>
        <p:nvSpPr>
          <p:cNvPr id="27" name="Text 18"/>
          <p:cNvSpPr/>
          <p:nvPr/>
        </p:nvSpPr>
        <p:spPr>
          <a:xfrm>
            <a:off x="3026691" y="3828170"/>
            <a:ext cx="2709763"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pitchFamily="2" charset="-78"/>
                <a:ea typeface="Alexandria Bold" pitchFamily="34" charset="-122"/>
                <a:cs typeface="Alexandria" pitchFamily="2" charset="-78"/>
              </a:rPr>
              <a:t>الأدوات العربية المتخصصة</a:t>
            </a:r>
            <a:endParaRPr lang="en-US" sz="2000" dirty="0">
              <a:latin typeface="Alexandria" pitchFamily="2" charset="-78"/>
              <a:cs typeface="Alexandria" pitchFamily="2" charset="-78"/>
            </a:endParaRPr>
          </a:p>
        </p:txBody>
      </p:sp>
      <p:sp>
        <p:nvSpPr>
          <p:cNvPr id="28" name="Text 19"/>
          <p:cNvSpPr/>
          <p:nvPr/>
        </p:nvSpPr>
        <p:spPr>
          <a:xfrm>
            <a:off x="887038" y="4185853"/>
            <a:ext cx="4849416"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2" charset="-78"/>
                <a:ea typeface="Alexandria" pitchFamily="34" charset="-122"/>
                <a:cs typeface="Alexandria" pitchFamily="2" charset="-78"/>
              </a:rPr>
              <a:t>بدأت تبرز أدوات عربية متخصصة من شركات ناشئة في الخليج ومصر تُعالج خصوصية اللغة العربية بلهجاتها المتعددة، وإن كانت لا تزال في مرحلة النضج.</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1275888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D4096D-C59B-366A-F2A7-900ED2A73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7A441E-6159-E562-F96D-BF8AA83A4447}"/>
              </a:ext>
            </a:extLst>
          </p:cNvPr>
          <p:cNvSpPr/>
          <p:nvPr/>
        </p:nvSpPr>
        <p:spPr>
          <a:xfrm>
            <a:off x="401445" y="1226634"/>
            <a:ext cx="11496906" cy="520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754EE1B-1A4F-CBAB-DD3D-E6A4215D141F}"/>
              </a:ext>
            </a:extLst>
          </p:cNvPr>
          <p:cNvSpPr txBox="1"/>
          <p:nvPr/>
        </p:nvSpPr>
        <p:spPr>
          <a:xfrm>
            <a:off x="2629733" y="268963"/>
            <a:ext cx="7049117" cy="954107"/>
          </a:xfrm>
          <a:prstGeom prst="rect">
            <a:avLst/>
          </a:prstGeom>
          <a:noFill/>
        </p:spPr>
        <p:txBody>
          <a:bodyPr wrap="square" rtlCol="0">
            <a:spAutoFit/>
          </a:bodyPr>
          <a:lstStyle/>
          <a:p>
            <a:pPr algn="ctr"/>
            <a:r>
              <a:rPr lang="ar-EG" sz="2800" b="1">
                <a:latin typeface="Alexandria" charset="0"/>
                <a:cs typeface="Alexandria" charset="0"/>
              </a:rPr>
              <a:t>العلاقات العامة الذكية</a:t>
            </a:r>
          </a:p>
          <a:p>
            <a:pPr algn="ctr"/>
            <a:r>
              <a:rPr lang="ar-EG" sz="2800" b="1">
                <a:latin typeface="Alexandria" charset="0"/>
                <a:cs typeface="Alexandria" charset="0"/>
              </a:rPr>
              <a:t> توظيف البيانات في الاتصال المؤسسي</a:t>
            </a:r>
          </a:p>
        </p:txBody>
      </p:sp>
      <p:sp>
        <p:nvSpPr>
          <p:cNvPr id="5" name="Rectangle 4">
            <a:extLst>
              <a:ext uri="{FF2B5EF4-FFF2-40B4-BE49-F238E27FC236}">
                <a16:creationId xmlns:a16="http://schemas.microsoft.com/office/drawing/2014/main" id="{68812F54-DBAA-3E03-DA9A-A131AD3BA8FD}"/>
              </a:ext>
            </a:extLst>
          </p:cNvPr>
          <p:cNvSpPr/>
          <p:nvPr/>
        </p:nvSpPr>
        <p:spPr>
          <a:xfrm>
            <a:off x="1006163" y="158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FF2548-D6E4-2DA4-CB19-10AAEB10D252}"/>
              </a:ext>
            </a:extLst>
          </p:cNvPr>
          <p:cNvSpPr txBox="1"/>
          <p:nvPr/>
        </p:nvSpPr>
        <p:spPr>
          <a:xfrm>
            <a:off x="1100485" y="268963"/>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50FE6C-BDD0-B530-23D7-BC713EE75024}"/>
              </a:ext>
            </a:extLst>
          </p:cNvPr>
          <p:cNvSpPr txBox="1"/>
          <p:nvPr/>
        </p:nvSpPr>
        <p:spPr>
          <a:xfrm>
            <a:off x="1225277" y="576956"/>
            <a:ext cx="966228" cy="768350"/>
          </a:xfrm>
          <a:prstGeom prst="rect">
            <a:avLst/>
          </a:prstGeom>
          <a:noFill/>
        </p:spPr>
        <p:txBody>
          <a:bodyPr wrap="square" rtlCol="0">
            <a:spAutoFit/>
          </a:bodyPr>
          <a:lstStyle/>
          <a:p>
            <a:pPr algn="ctr"/>
            <a:r>
              <a:rPr lang="ar-EG" sz="4400" b="1">
                <a:solidFill>
                  <a:schemeClr val="bg1"/>
                </a:solidFill>
                <a:latin typeface="Alexandria" charset="0"/>
                <a:cs typeface="Alexandria" charset="0"/>
              </a:rPr>
              <a:t>08</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B98DCDB-4E15-EF57-0966-E814A04FCA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F55CAC6F-2057-74FF-927A-1B34D7273917}"/>
              </a:ext>
            </a:extLst>
          </p:cNvPr>
          <p:cNvGrpSpPr/>
          <p:nvPr/>
        </p:nvGrpSpPr>
        <p:grpSpPr>
          <a:xfrm>
            <a:off x="3992136" y="1586812"/>
            <a:ext cx="7426861" cy="4379090"/>
            <a:chOff x="5233492" y="3106738"/>
            <a:chExt cx="6297018" cy="2302967"/>
          </a:xfrm>
        </p:grpSpPr>
        <p:sp>
          <p:nvSpPr>
            <p:cNvPr id="2" name="Text 3"/>
            <p:cNvSpPr/>
            <p:nvPr/>
          </p:nvSpPr>
          <p:spPr>
            <a:xfrm>
              <a:off x="5233492" y="3106738"/>
              <a:ext cx="6297018"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دخلت العلاقات العامة عصراً جديداً كلياً مع توافر ذكاء البيانات </a:t>
              </a:r>
              <a:r>
                <a:rPr lang="en-US" sz="1600">
                  <a:solidFill>
                    <a:srgbClr val="15213F"/>
                  </a:solidFill>
                  <a:latin typeface="Alexandria" pitchFamily="34" charset="0"/>
                  <a:ea typeface="Alexandria" pitchFamily="34" charset="-122"/>
                  <a:cs typeface="Alexandria" pitchFamily="34" charset="-120"/>
                </a:rPr>
                <a:t>وتحليل المشاعر</a:t>
              </a:r>
              <a:r>
                <a:rPr lang="ar-EG" sz="1600">
                  <a:solidFill>
                    <a:srgbClr val="15213F"/>
                  </a:solidFill>
                  <a:latin typeface="Alexandria" pitchFamily="34" charset="0"/>
                  <a:ea typeface="Alexandria" pitchFamily="34" charset="-122"/>
                  <a:cs typeface="Alexandria" pitchFamily="34" charset="-120"/>
                </a:rPr>
                <a:t>.</a:t>
              </a:r>
              <a:r>
                <a:rPr lang="en-US" sz="1600">
                  <a:solidFill>
                    <a:srgbClr val="15213F"/>
                  </a:solidFill>
                  <a:latin typeface="Alexandria" pitchFamily="34" charset="0"/>
                  <a:ea typeface="Alexandria" pitchFamily="34" charset="-122"/>
                  <a:cs typeface="Alexandria" pitchFamily="34" charset="-120"/>
                </a:rPr>
                <a:t> </a:t>
              </a:r>
              <a:r>
                <a:rPr lang="en-US" sz="1600" dirty="0">
                  <a:solidFill>
                    <a:srgbClr val="15213F"/>
                  </a:solidFill>
                  <a:latin typeface="Alexandria" pitchFamily="34" charset="0"/>
                  <a:ea typeface="Alexandria" pitchFamily="34" charset="-122"/>
                  <a:cs typeface="Alexandria" pitchFamily="34" charset="-120"/>
                </a:rPr>
                <a:t>لم تعد الصورة المؤسسية مجرد انطباع ذاتي يقدّره المدير التنفيذي، بل باتت مؤشراً قابلاً للقياس الدقيق والمقارنة عبر الزمن والمقارنة بالمنافسين. حوّلت هذه الأدوات العلاقات العامة من فن تجريبي يعتمد على الحدس والخبرة إلى علم يستند إلى الأدلة والبيانات.</a:t>
              </a:r>
              <a:endParaRPr lang="en-US" sz="1600" dirty="0"/>
            </a:p>
          </p:txBody>
        </p:sp>
        <p:sp>
          <p:nvSpPr>
            <p:cNvPr id="4" name="Text 4"/>
            <p:cNvSpPr/>
            <p:nvPr/>
          </p:nvSpPr>
          <p:spPr>
            <a:xfrm>
              <a:off x="5233492" y="4351239"/>
              <a:ext cx="6297018" cy="1058466"/>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هذا التحول لا يُلغي أهمية الإبداع والحكم البشري، بل يُعززه بتزويد المتخصصين بمعلومات دقيقة وسياق غني لاتخاذ قرارات أكثر استنارة. الممارس الناجح في عصر الذكاء الاصطناعي هو من يُحسن التكامل بين الكفاءة الاتصالية التقليدية والقدرة التحليلية الرقمية.</a:t>
              </a:r>
              <a:endParaRPr lang="en-US" sz="1600" dirty="0"/>
            </a:p>
          </p:txBody>
        </p:sp>
      </p:grpSp>
      <p:pic>
        <p:nvPicPr>
          <p:cNvPr id="11" name="Picture 10">
            <a:extLst>
              <a:ext uri="{FF2B5EF4-FFF2-40B4-BE49-F238E27FC236}">
                <a16:creationId xmlns:a16="http://schemas.microsoft.com/office/drawing/2014/main" id="{09C02217-FB33-1ACE-F675-1311BD969509}"/>
              </a:ext>
            </a:extLst>
          </p:cNvPr>
          <p:cNvPicPr>
            <a:picLocks noChangeAspect="1"/>
          </p:cNvPicPr>
          <p:nvPr/>
        </p:nvPicPr>
        <p:blipFill>
          <a:blip r:embed="rId3"/>
          <a:stretch>
            <a:fillRect/>
          </a:stretch>
        </p:blipFill>
        <p:spPr>
          <a:xfrm>
            <a:off x="657042" y="1541549"/>
            <a:ext cx="3068925" cy="4603388"/>
          </a:xfrm>
          <a:prstGeom prst="rect">
            <a:avLst/>
          </a:prstGeom>
        </p:spPr>
      </p:pic>
    </p:spTree>
    <p:extLst>
      <p:ext uri="{BB962C8B-B14F-4D97-AF65-F5344CB8AC3E}">
        <p14:creationId xmlns:p14="http://schemas.microsoft.com/office/powerpoint/2010/main" val="2652051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617697"/>
            <a:ext cx="4128422" cy="6240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8"/>
            <a:ext cx="11428049" cy="5366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A106665-EA95-364B-264A-18E1DB90CE10}"/>
              </a:ext>
            </a:extLst>
          </p:cNvPr>
          <p:cNvSpPr txBox="1"/>
          <p:nvPr/>
        </p:nvSpPr>
        <p:spPr>
          <a:xfrm>
            <a:off x="1791018" y="517992"/>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الرصد الإعلامي الذكي:</a:t>
            </a:r>
            <a:r>
              <a:rPr lang="ar-EG" sz="1800" b="1">
                <a:solidFill>
                  <a:srgbClr val="3257B8"/>
                </a:solidFill>
                <a:latin typeface="Alexandria Bold" pitchFamily="34" charset="0"/>
                <a:ea typeface="Alexandria Bold" pitchFamily="34" charset="-122"/>
                <a:cs typeface="Alexandria Bold" pitchFamily="34" charset="-120"/>
              </a:rPr>
              <a:t> </a:t>
            </a:r>
            <a:r>
              <a:rPr lang="en-US" sz="1800" b="1">
                <a:solidFill>
                  <a:srgbClr val="3257B8"/>
                </a:solidFill>
                <a:latin typeface="Alexandria Bold" pitchFamily="34" charset="0"/>
                <a:ea typeface="Alexandria Bold" pitchFamily="34" charset="-122"/>
                <a:cs typeface="Alexandria Bold" pitchFamily="34" charset="-120"/>
              </a:rPr>
              <a:t>ما وراء القصاصات الصحفية</a:t>
            </a:r>
            <a:endParaRPr lang="en-US" sz="1800" dirty="0"/>
          </a:p>
        </p:txBody>
      </p:sp>
      <p:sp>
        <p:nvSpPr>
          <p:cNvPr id="4" name="Text 1"/>
          <p:cNvSpPr/>
          <p:nvPr/>
        </p:nvSpPr>
        <p:spPr>
          <a:xfrm>
            <a:off x="583520" y="1429423"/>
            <a:ext cx="10723903" cy="529233"/>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تطوّر الرصد الإعلامي من مرحلة القصاصات الصحفية اليدوية إلى منظومة رقمية آنية شاملة. يُتيح الرصد الذكي المعتمد على AI تغطية مئات الآلاف من المصادر بشكل آني ومستمر:</a:t>
            </a:r>
            <a:endParaRPr lang="en-US" sz="1600" dirty="0"/>
          </a:p>
        </p:txBody>
      </p:sp>
      <p:grpSp>
        <p:nvGrpSpPr>
          <p:cNvPr id="13" name="Group 12">
            <a:extLst>
              <a:ext uri="{FF2B5EF4-FFF2-40B4-BE49-F238E27FC236}">
                <a16:creationId xmlns:a16="http://schemas.microsoft.com/office/drawing/2014/main" id="{DA0DA425-1651-3A7E-333D-C3D2A96BBF04}"/>
              </a:ext>
            </a:extLst>
          </p:cNvPr>
          <p:cNvGrpSpPr/>
          <p:nvPr/>
        </p:nvGrpSpPr>
        <p:grpSpPr>
          <a:xfrm>
            <a:off x="501806" y="2520053"/>
            <a:ext cx="10805618" cy="3720249"/>
            <a:chOff x="661492" y="2708374"/>
            <a:chExt cx="9895681" cy="3003848"/>
          </a:xfrm>
        </p:grpSpPr>
        <p:sp>
          <p:nvSpPr>
            <p:cNvPr id="6" name="Text 2"/>
            <p:cNvSpPr/>
            <p:nvPr/>
          </p:nvSpPr>
          <p:spPr>
            <a:xfrm>
              <a:off x="8434983" y="2708374"/>
              <a:ext cx="2122190"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الرصد متعدد القنوات</a:t>
              </a:r>
              <a:endParaRPr lang="en-US" sz="2000" dirty="0"/>
            </a:p>
          </p:txBody>
        </p:sp>
        <p:sp>
          <p:nvSpPr>
            <p:cNvPr id="7" name="Text 3"/>
            <p:cNvSpPr/>
            <p:nvPr/>
          </p:nvSpPr>
          <p:spPr>
            <a:xfrm>
              <a:off x="8045351" y="3066058"/>
              <a:ext cx="2511822" cy="2646164"/>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تتجاوز منظومة الرصد الحديثة الوسائل الإعلامية التقليدية لتشمل: المواقع الإخبارية بكل لغاتها، منصات التواصل الاجتماعي، المنتديات والمجتمعات الإلكترونية، تطبيقات المراسلة الفورية، ومنصات مشاركة الفيديو. يعمل هذا الرصد على مدار الساعة طوال أيام الأسبوع دون انقطاع.</a:t>
              </a:r>
              <a:endParaRPr lang="en-US" sz="1600" dirty="0"/>
            </a:p>
          </p:txBody>
        </p:sp>
        <p:sp>
          <p:nvSpPr>
            <p:cNvPr id="8" name="Text 4"/>
            <p:cNvSpPr/>
            <p:nvPr/>
          </p:nvSpPr>
          <p:spPr>
            <a:xfrm>
              <a:off x="4353421" y="2708374"/>
              <a:ext cx="2511921" cy="516930"/>
            </a:xfrm>
            <a:prstGeom prst="rect">
              <a:avLst/>
            </a:prstGeom>
            <a:noFill/>
            <a:ln/>
          </p:spPr>
          <p:txBody>
            <a:bodyPr wrap="squar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التنبيهات الفورية (Real-Time Alerts)</a:t>
              </a:r>
              <a:endParaRPr lang="en-US" sz="2000" dirty="0"/>
            </a:p>
          </p:txBody>
        </p:sp>
        <p:sp>
          <p:nvSpPr>
            <p:cNvPr id="9" name="Text 5"/>
            <p:cNvSpPr/>
            <p:nvPr/>
          </p:nvSpPr>
          <p:spPr>
            <a:xfrm>
              <a:off x="4353421" y="3324523"/>
              <a:ext cx="2511921" cy="2381548"/>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يمكن ضبط الأنظمة لإرسال تنبيهات فورية عند تجاوز حجم الإشارات حداً معيناً، أو عند اكتشاف تحول مفاجئ في نبرة المشاعر، أو عند ظهور كلمات مفتاحية ذات حساسية خاصة. يُمكّن ذلك فرق العلاقات العامة من الاستجابة في نوافذ زمنية ضيقة بدلاً من اكتشاف القضايا متأخراً.</a:t>
              </a:r>
              <a:endParaRPr lang="en-US" sz="1600" dirty="0"/>
            </a:p>
          </p:txBody>
        </p:sp>
        <p:sp>
          <p:nvSpPr>
            <p:cNvPr id="11" name="Text 6"/>
            <p:cNvSpPr/>
            <p:nvPr/>
          </p:nvSpPr>
          <p:spPr>
            <a:xfrm>
              <a:off x="1105992" y="2708374"/>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الرصد التنافسي</a:t>
              </a:r>
              <a:endParaRPr lang="en-US" sz="2000" dirty="0"/>
            </a:p>
          </p:txBody>
        </p:sp>
        <p:sp>
          <p:nvSpPr>
            <p:cNvPr id="12" name="Text 7"/>
            <p:cNvSpPr/>
            <p:nvPr/>
          </p:nvSpPr>
          <p:spPr>
            <a:xfrm>
              <a:off x="661492" y="3066058"/>
              <a:ext cx="2511921" cy="1852315"/>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لا يقتصر الرصد على المؤسسة ذاتها، بل يمتد لمراقبة المنافسين وتحليل كيفية تغطيتهم إعلامياً وكيف يُصنَّفون في الرأي العام. يُوفر هذا السياق التنافسي مرجعاً ضرورياً لتقييم الأداء الاتصالي بموضوعية.</a:t>
              </a:r>
              <a:endParaRPr lang="en-US" sz="1600" dirty="0"/>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64ED3-4899-66C3-FD34-B351D89AFF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012D5-541B-2CAB-23A8-CC9AE216AC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77B8A35-D097-3865-0DC6-EAECEA3744E2}"/>
              </a:ext>
            </a:extLst>
          </p:cNvPr>
          <p:cNvSpPr/>
          <p:nvPr/>
        </p:nvSpPr>
        <p:spPr>
          <a:xfrm>
            <a:off x="8063578" y="729820"/>
            <a:ext cx="4128422" cy="591519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13B1E09-4C11-FF87-DCCB-63B37E2A3CB2}"/>
              </a:ext>
            </a:extLst>
          </p:cNvPr>
          <p:cNvSpPr/>
          <p:nvPr/>
        </p:nvSpPr>
        <p:spPr>
          <a:xfrm>
            <a:off x="180431" y="1285191"/>
            <a:ext cx="11639861" cy="5359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3CFFC1F-71A9-CE7B-8467-FE285FE0E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902F2F7-BEB0-D253-96A5-FD3FC9BE3E58}"/>
              </a:ext>
            </a:extLst>
          </p:cNvPr>
          <p:cNvSpPr txBox="1"/>
          <p:nvPr/>
        </p:nvSpPr>
        <p:spPr>
          <a:xfrm>
            <a:off x="1608564" y="523759"/>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تحليل التغطية الإعلامية</a:t>
            </a:r>
            <a:r>
              <a:rPr lang="ar-EG" sz="1800" b="1">
                <a:solidFill>
                  <a:srgbClr val="3257B8"/>
                </a:solidFill>
                <a:latin typeface="Alexandria Bold" pitchFamily="34" charset="0"/>
                <a:ea typeface="Alexandria Bold" pitchFamily="34" charset="-122"/>
                <a:cs typeface="Alexandria Bold" pitchFamily="34" charset="-120"/>
              </a:rPr>
              <a:t>:</a:t>
            </a:r>
            <a:r>
              <a:rPr lang="en-US" sz="1800" b="1">
                <a:solidFill>
                  <a:srgbClr val="3257B8"/>
                </a:solidFill>
                <a:latin typeface="Alexandria Bold" pitchFamily="34" charset="0"/>
                <a:ea typeface="Alexandria Bold" pitchFamily="34" charset="-122"/>
                <a:cs typeface="Alexandria Bold" pitchFamily="34" charset="-120"/>
              </a:rPr>
              <a:t> من الكم إلى الكيف</a:t>
            </a:r>
            <a:endParaRPr lang="en-US" sz="1800" dirty="0"/>
          </a:p>
        </p:txBody>
      </p:sp>
      <p:grpSp>
        <p:nvGrpSpPr>
          <p:cNvPr id="11" name="Group 10">
            <a:extLst>
              <a:ext uri="{FF2B5EF4-FFF2-40B4-BE49-F238E27FC236}">
                <a16:creationId xmlns:a16="http://schemas.microsoft.com/office/drawing/2014/main" id="{AA5C7581-C24C-6CFE-37DB-DD33AB529EFC}"/>
              </a:ext>
            </a:extLst>
          </p:cNvPr>
          <p:cNvGrpSpPr/>
          <p:nvPr/>
        </p:nvGrpSpPr>
        <p:grpSpPr>
          <a:xfrm>
            <a:off x="371709" y="1421999"/>
            <a:ext cx="11195214" cy="2822165"/>
            <a:chOff x="542429" y="2280643"/>
            <a:chExt cx="5470922" cy="3061394"/>
          </a:xfrm>
        </p:grpSpPr>
        <p:sp>
          <p:nvSpPr>
            <p:cNvPr id="4" name="Shape 1"/>
            <p:cNvSpPr/>
            <p:nvPr/>
          </p:nvSpPr>
          <p:spPr>
            <a:xfrm>
              <a:off x="542429" y="2280643"/>
              <a:ext cx="5470922" cy="3061394"/>
            </a:xfrm>
            <a:prstGeom prst="roundRect">
              <a:avLst>
                <a:gd name="adj" fmla="val 3890"/>
              </a:avLst>
            </a:prstGeom>
            <a:solidFill>
              <a:srgbClr val="3257B8"/>
            </a:solidFill>
            <a:ln/>
          </p:spPr>
          <p:txBody>
            <a:bodyPr/>
            <a:lstStyle/>
            <a:p>
              <a:pPr algn="just"/>
              <a:endParaRPr lang="en-US"/>
            </a:p>
          </p:txBody>
        </p:sp>
        <p:sp>
          <p:nvSpPr>
            <p:cNvPr id="6" name="Text 2"/>
            <p:cNvSpPr/>
            <p:nvPr/>
          </p:nvSpPr>
          <p:spPr>
            <a:xfrm>
              <a:off x="3169146" y="2445941"/>
              <a:ext cx="2678907" cy="258465"/>
            </a:xfrm>
            <a:prstGeom prst="rect">
              <a:avLst/>
            </a:prstGeom>
            <a:noFill/>
            <a:ln/>
          </p:spPr>
          <p:txBody>
            <a:bodyPr wrap="none" lIns="0" tIns="0" rIns="0" bIns="0" rtlCol="0" anchor="t"/>
            <a:lstStyle/>
            <a:p>
              <a:pPr algn="just" rtl="1">
                <a:lnSpc>
                  <a:spcPts val="2000"/>
                </a:lnSpc>
              </a:pPr>
              <a:r>
                <a:rPr lang="en-US" sz="2000" b="1" dirty="0">
                  <a:solidFill>
                    <a:srgbClr val="FFFFFF"/>
                  </a:solidFill>
                  <a:latin typeface="Alexandria Bold" pitchFamily="34" charset="0"/>
                  <a:ea typeface="Alexandria Bold" pitchFamily="34" charset="-122"/>
                  <a:cs typeface="Alexandria Bold" pitchFamily="34" charset="-120"/>
                </a:rPr>
                <a:t>المؤشرات الكمية التقليدية</a:t>
              </a:r>
              <a:endParaRPr lang="en-US" sz="2000" dirty="0"/>
            </a:p>
          </p:txBody>
        </p:sp>
        <p:sp>
          <p:nvSpPr>
            <p:cNvPr id="7" name="Text 3"/>
            <p:cNvSpPr/>
            <p:nvPr/>
          </p:nvSpPr>
          <p:spPr>
            <a:xfrm>
              <a:off x="707728" y="2869704"/>
              <a:ext cx="5140325" cy="264617"/>
            </a:xfrm>
            <a:prstGeom prst="rect">
              <a:avLst/>
            </a:prstGeom>
            <a:noFill/>
            <a:ln/>
          </p:spPr>
          <p:txBody>
            <a:bodyPr wrap="none" lIns="0" tIns="0" rIns="0" bIns="0" rtlCol="0" anchor="t"/>
            <a:lstStyle/>
            <a:p>
              <a:pPr algn="just" rtl="1">
                <a:lnSpc>
                  <a:spcPts val="2083"/>
                </a:lnSpc>
              </a:pPr>
              <a:r>
                <a:rPr lang="en-US" sz="1600" dirty="0">
                  <a:solidFill>
                    <a:srgbClr val="FFFFFF"/>
                  </a:solidFill>
                  <a:latin typeface="Alexandria" pitchFamily="34" charset="0"/>
                  <a:ea typeface="Alexandria" pitchFamily="34" charset="-122"/>
                  <a:cs typeface="Alexandria" pitchFamily="34" charset="-120"/>
                </a:rPr>
                <a:t>اعتمدت العلاقات العامة تاريخياً على مؤشرات كمية بسيطة:</a:t>
              </a:r>
              <a:endParaRPr lang="en-US" sz="1600" dirty="0"/>
            </a:p>
          </p:txBody>
        </p:sp>
        <p:sp>
          <p:nvSpPr>
            <p:cNvPr id="8" name="Text 4"/>
            <p:cNvSpPr/>
            <p:nvPr/>
          </p:nvSpPr>
          <p:spPr>
            <a:xfrm>
              <a:off x="707728" y="3283149"/>
              <a:ext cx="5140325" cy="1231999"/>
            </a:xfrm>
            <a:prstGeom prst="rect">
              <a:avLst/>
            </a:prstGeom>
            <a:noFill/>
            <a:ln/>
          </p:spPr>
          <p:txBody>
            <a:bodyPr wrap="square" lIns="0" tIns="0" rIns="0" bIns="0" rtlCol="0" anchor="t"/>
            <a:lstStyle/>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عدد المقالات والتقارير الإعلامية</a:t>
              </a:r>
              <a:endParaRPr lang="en-US" sz="1600" dirty="0"/>
            </a:p>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قيمة المساحة الإعلامية المكافئة (AVE)</a:t>
              </a:r>
              <a:endParaRPr lang="en-US" sz="1600" dirty="0"/>
            </a:p>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الوصول التقديري (Estimated Reach)</a:t>
              </a:r>
              <a:endParaRPr lang="en-US" sz="1600" dirty="0"/>
            </a:p>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عدد الانطباعات (Impressions)</a:t>
              </a:r>
              <a:endParaRPr lang="en-US" sz="1600" dirty="0"/>
            </a:p>
          </p:txBody>
        </p:sp>
        <p:sp>
          <p:nvSpPr>
            <p:cNvPr id="9" name="Text 5"/>
            <p:cNvSpPr/>
            <p:nvPr/>
          </p:nvSpPr>
          <p:spPr>
            <a:xfrm>
              <a:off x="707728" y="4663976"/>
              <a:ext cx="5140325" cy="529233"/>
            </a:xfrm>
            <a:prstGeom prst="rect">
              <a:avLst/>
            </a:prstGeom>
            <a:noFill/>
            <a:ln/>
          </p:spPr>
          <p:txBody>
            <a:bodyPr wrap="square" lIns="0" tIns="0" rIns="0" bIns="0" rtlCol="0" anchor="t"/>
            <a:lstStyle/>
            <a:p>
              <a:pPr algn="just" rtl="1">
                <a:lnSpc>
                  <a:spcPts val="2083"/>
                </a:lnSpc>
              </a:pPr>
              <a:r>
                <a:rPr lang="en-US" sz="1600" dirty="0">
                  <a:solidFill>
                    <a:srgbClr val="FFFFFF"/>
                  </a:solidFill>
                  <a:latin typeface="Alexandria" pitchFamily="34" charset="0"/>
                  <a:ea typeface="Alexandria" pitchFamily="34" charset="-122"/>
                  <a:cs typeface="Alexandria" pitchFamily="34" charset="-120"/>
                </a:rPr>
                <a:t>هذه المؤشرات، رغم سهولة قياسها، تُقدّم صورة ناقصة لأنها لا تُميّز بين التغطية الإيجابية والسلبية.</a:t>
              </a:r>
              <a:endParaRPr lang="en-US" sz="1600" dirty="0"/>
            </a:p>
          </p:txBody>
        </p:sp>
      </p:grpSp>
      <p:grpSp>
        <p:nvGrpSpPr>
          <p:cNvPr id="12" name="Group 11">
            <a:extLst>
              <a:ext uri="{FF2B5EF4-FFF2-40B4-BE49-F238E27FC236}">
                <a16:creationId xmlns:a16="http://schemas.microsoft.com/office/drawing/2014/main" id="{C10AAE35-97FD-A0B2-6A7A-CE2F9EC23EFF}"/>
              </a:ext>
            </a:extLst>
          </p:cNvPr>
          <p:cNvGrpSpPr/>
          <p:nvPr/>
        </p:nvGrpSpPr>
        <p:grpSpPr>
          <a:xfrm>
            <a:off x="967584" y="4336478"/>
            <a:ext cx="10416971" cy="2714129"/>
            <a:chOff x="6304062" y="2445941"/>
            <a:chExt cx="5232798" cy="2714129"/>
          </a:xfrm>
        </p:grpSpPr>
        <p:sp>
          <p:nvSpPr>
            <p:cNvPr id="10" name="Text 6"/>
            <p:cNvSpPr/>
            <p:nvPr/>
          </p:nvSpPr>
          <p:spPr>
            <a:xfrm>
              <a:off x="9080104" y="2445941"/>
              <a:ext cx="2456756" cy="258465"/>
            </a:xfrm>
            <a:prstGeom prst="rect">
              <a:avLst/>
            </a:prstGeom>
            <a:noFill/>
            <a:ln/>
          </p:spPr>
          <p:txBody>
            <a:bodyPr wrap="none" lIns="0" tIns="0" rIns="0" bIns="0" rtlCol="0" anchor="t"/>
            <a:lstStyle/>
            <a:p>
              <a:pPr algn="r" rtl="1">
                <a:lnSpc>
                  <a:spcPts val="2000"/>
                </a:lnSpc>
              </a:pPr>
              <a:r>
                <a:rPr lang="en-US" sz="1625" b="1" dirty="0">
                  <a:solidFill>
                    <a:srgbClr val="3257B8"/>
                  </a:solidFill>
                  <a:latin typeface="Alexandria Bold" pitchFamily="34" charset="0"/>
                  <a:ea typeface="Alexandria Bold" pitchFamily="34" charset="-122"/>
                  <a:cs typeface="Alexandria Bold" pitchFamily="34" charset="-120"/>
                </a:rPr>
                <a:t>المؤشرات النوعية الذكية</a:t>
              </a:r>
              <a:endParaRPr lang="en-US" sz="1625" dirty="0"/>
            </a:p>
          </p:txBody>
        </p:sp>
        <p:sp>
          <p:nvSpPr>
            <p:cNvPr id="13" name="Text 7"/>
            <p:cNvSpPr/>
            <p:nvPr/>
          </p:nvSpPr>
          <p:spPr>
            <a:xfrm>
              <a:off x="6304062" y="2869704"/>
              <a:ext cx="5232797" cy="264617"/>
            </a:xfrm>
            <a:prstGeom prst="rect">
              <a:avLst/>
            </a:prstGeom>
            <a:noFill/>
            <a:ln/>
          </p:spPr>
          <p:txBody>
            <a:bodyPr wrap="none" lIns="0" tIns="0" rIns="0" bIns="0" rtlCol="0" anchor="t"/>
            <a:lstStyle/>
            <a:p>
              <a:pPr algn="r" rtl="1">
                <a:lnSpc>
                  <a:spcPts val="2083"/>
                </a:lnSpc>
              </a:pPr>
              <a:r>
                <a:rPr lang="en-US" sz="1292" dirty="0">
                  <a:solidFill>
                    <a:srgbClr val="15213F"/>
                  </a:solidFill>
                  <a:latin typeface="Alexandria" pitchFamily="34" charset="0"/>
                  <a:ea typeface="Alexandria" pitchFamily="34" charset="-122"/>
                  <a:cs typeface="Alexandria" pitchFamily="34" charset="-120"/>
                </a:rPr>
                <a:t>تُضيف الأدوات الحديثة بُعداً نوعياً عميقاً يتجاوز مجرد العدّ:</a:t>
              </a:r>
              <a:endParaRPr lang="en-US" sz="1292" dirty="0"/>
            </a:p>
          </p:txBody>
        </p:sp>
        <p:sp>
          <p:nvSpPr>
            <p:cNvPr id="14" name="Text 8"/>
            <p:cNvSpPr/>
            <p:nvPr/>
          </p:nvSpPr>
          <p:spPr>
            <a:xfrm>
              <a:off x="9080104" y="3283149"/>
              <a:ext cx="2456756" cy="1876921"/>
            </a:xfrm>
            <a:prstGeom prst="rect">
              <a:avLst/>
            </a:prstGeom>
            <a:noFill/>
            <a:ln/>
          </p:spPr>
          <p:txBody>
            <a:bodyPr wrap="square" lIns="0" tIns="0" rIns="0" bIns="0" rtlCol="0" anchor="t"/>
            <a:lstStyle/>
            <a:p>
              <a:pPr marL="285739" indent="-285739" algn="r"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نبرة التغطية</a:t>
              </a:r>
              <a:r>
                <a:rPr lang="en-US" sz="1600" dirty="0">
                  <a:solidFill>
                    <a:srgbClr val="15213F"/>
                  </a:solidFill>
                  <a:latin typeface="Alexandria" pitchFamily="34" charset="0"/>
                  <a:ea typeface="Alexandria" pitchFamily="34" charset="-122"/>
                  <a:cs typeface="Alexandria" pitchFamily="34" charset="-120"/>
                </a:rPr>
                <a:t>: إيجابية/سلبية/محايدة مع درجة الحدة</a:t>
              </a:r>
              <a:endParaRPr lang="en-US" sz="1600" dirty="0"/>
            </a:p>
            <a:p>
              <a:pPr marL="285739" indent="-285739" algn="r"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صدى الرسائل</a:t>
              </a:r>
              <a:r>
                <a:rPr lang="en-US" sz="1600" dirty="0">
                  <a:solidFill>
                    <a:srgbClr val="15213F"/>
                  </a:solidFill>
                  <a:latin typeface="Alexandria" pitchFamily="34" charset="0"/>
                  <a:ea typeface="Alexandria" pitchFamily="34" charset="-122"/>
                  <a:cs typeface="Alexandria" pitchFamily="34" charset="-120"/>
                </a:rPr>
                <a:t>: هل وصلت النقاط الرئيسية بالفعل؟</a:t>
              </a:r>
              <a:endParaRPr lang="en-US" sz="1600" dirty="0"/>
            </a:p>
            <a:p>
              <a:pPr marL="285739" indent="-285739" algn="r"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مدى التأطير</a:t>
              </a:r>
              <a:r>
                <a:rPr lang="en-US" sz="1600" dirty="0">
                  <a:solidFill>
                    <a:srgbClr val="15213F"/>
                  </a:solidFill>
                  <a:latin typeface="Alexandria" pitchFamily="34" charset="0"/>
                  <a:ea typeface="Alexandria" pitchFamily="34" charset="-122"/>
                  <a:cs typeface="Alexandria" pitchFamily="34" charset="-120"/>
                </a:rPr>
                <a:t>: كيف قدّمت وسائل الإعلام </a:t>
              </a:r>
              <a:r>
                <a:rPr lang="en-US" sz="1600">
                  <a:solidFill>
                    <a:srgbClr val="15213F"/>
                  </a:solidFill>
                  <a:latin typeface="Alexandria" pitchFamily="34" charset="0"/>
                  <a:ea typeface="Alexandria" pitchFamily="34" charset="-122"/>
                  <a:cs typeface="Alexandria" pitchFamily="34" charset="-120"/>
                </a:rPr>
                <a:t>القصة؟</a:t>
              </a:r>
              <a:endParaRPr lang="en-US" sz="1600" dirty="0"/>
            </a:p>
          </p:txBody>
        </p:sp>
      </p:grpSp>
      <p:sp>
        <p:nvSpPr>
          <p:cNvPr id="15" name="TextBox 14">
            <a:extLst>
              <a:ext uri="{FF2B5EF4-FFF2-40B4-BE49-F238E27FC236}">
                <a16:creationId xmlns:a16="http://schemas.microsoft.com/office/drawing/2014/main" id="{BF231C6F-7141-5975-A5AC-F6F2B8A3D2CF}"/>
              </a:ext>
            </a:extLst>
          </p:cNvPr>
          <p:cNvSpPr txBox="1"/>
          <p:nvPr/>
        </p:nvSpPr>
        <p:spPr>
          <a:xfrm>
            <a:off x="356840" y="5109737"/>
            <a:ext cx="5564155" cy="1158715"/>
          </a:xfrm>
          <a:prstGeom prst="rect">
            <a:avLst/>
          </a:prstGeom>
          <a:noFill/>
        </p:spPr>
        <p:txBody>
          <a:bodyPr wrap="square" rtlCol="0">
            <a:spAutoFit/>
          </a:bodyPr>
          <a:lstStyle/>
          <a:p>
            <a:pPr marL="285739" indent="-285739" algn="just" rtl="1">
              <a:lnSpc>
                <a:spcPct val="150000"/>
              </a:lnSpc>
              <a:buSzPct val="100000"/>
              <a:buChar char="•"/>
            </a:pPr>
            <a:r>
              <a:rPr lang="en-US" sz="1600" b="1">
                <a:solidFill>
                  <a:srgbClr val="15213F"/>
                </a:solidFill>
                <a:latin typeface="Alexandria" pitchFamily="2" charset="-78"/>
                <a:ea typeface="Alexandria" pitchFamily="34" charset="-122"/>
                <a:cs typeface="Alexandria" pitchFamily="2" charset="-78"/>
              </a:rPr>
              <a:t>مصداقية المصدر</a:t>
            </a:r>
            <a:r>
              <a:rPr lang="en-US" sz="1600">
                <a:solidFill>
                  <a:srgbClr val="15213F"/>
                </a:solidFill>
                <a:latin typeface="Alexandria" pitchFamily="2" charset="-78"/>
                <a:ea typeface="Alexandria" pitchFamily="34" charset="-122"/>
                <a:cs typeface="Alexandria" pitchFamily="2" charset="-78"/>
              </a:rPr>
              <a:t>: قيمة التغطية حسب مكانة المنفذ</a:t>
            </a:r>
            <a:endParaRPr lang="en-US" sz="1600">
              <a:latin typeface="Alexandria" pitchFamily="2" charset="-78"/>
              <a:cs typeface="Alexandria" pitchFamily="2" charset="-78"/>
            </a:endParaRPr>
          </a:p>
          <a:p>
            <a:pPr marL="285739" indent="-285739" algn="just" rtl="1">
              <a:lnSpc>
                <a:spcPct val="150000"/>
              </a:lnSpc>
              <a:buSzPct val="100000"/>
              <a:buChar char="•"/>
            </a:pPr>
            <a:r>
              <a:rPr lang="en-US" sz="1600" b="1">
                <a:solidFill>
                  <a:srgbClr val="15213F"/>
                </a:solidFill>
                <a:latin typeface="Alexandria" pitchFamily="2" charset="-78"/>
                <a:ea typeface="Alexandria" pitchFamily="34" charset="-122"/>
                <a:cs typeface="Alexandria" pitchFamily="2" charset="-78"/>
              </a:rPr>
              <a:t>الانتشار والتكرار</a:t>
            </a:r>
            <a:r>
              <a:rPr lang="en-US" sz="1600">
                <a:solidFill>
                  <a:srgbClr val="15213F"/>
                </a:solidFill>
                <a:latin typeface="Alexandria" pitchFamily="2" charset="-78"/>
                <a:ea typeface="Alexandria" pitchFamily="34" charset="-122"/>
                <a:cs typeface="Alexandria" pitchFamily="2" charset="-78"/>
              </a:rPr>
              <a:t>: عدد مرات إعادة نشر القصة</a:t>
            </a:r>
            <a:endParaRPr lang="en-US" sz="1600">
              <a:latin typeface="Alexandria" pitchFamily="2" charset="-78"/>
              <a:cs typeface="Alexandria" pitchFamily="2" charset="-78"/>
            </a:endParaRPr>
          </a:p>
          <a:p>
            <a:pPr marL="285739" indent="-285739" algn="just" rtl="1">
              <a:lnSpc>
                <a:spcPct val="150000"/>
              </a:lnSpc>
              <a:buSzPct val="100000"/>
              <a:buChar char="•"/>
            </a:pPr>
            <a:r>
              <a:rPr lang="en-US" sz="1600" b="1">
                <a:solidFill>
                  <a:srgbClr val="15213F"/>
                </a:solidFill>
                <a:latin typeface="Alexandria" pitchFamily="2" charset="-78"/>
                <a:ea typeface="Alexandria" pitchFamily="34" charset="-122"/>
                <a:cs typeface="Alexandria" pitchFamily="2" charset="-78"/>
              </a:rPr>
              <a:t>التزامن مع الأزمات</a:t>
            </a:r>
            <a:r>
              <a:rPr lang="en-US" sz="1600">
                <a:solidFill>
                  <a:srgbClr val="15213F"/>
                </a:solidFill>
                <a:latin typeface="Alexandria" pitchFamily="2" charset="-78"/>
                <a:ea typeface="Alexandria" pitchFamily="34" charset="-122"/>
                <a:cs typeface="Alexandria" pitchFamily="2" charset="-78"/>
              </a:rPr>
              <a:t>: تطور النبرة مع تسلسل الأحداث</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062112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7D5CF-D50E-5271-FEEE-012CA51FBC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A0C49C-2AB0-EBD8-FBE2-5B04759928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7E4CE4-E994-92F9-74E1-3A2D5E338B13}"/>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947DCC-6E75-F49E-71DB-6A60EAB2F991}"/>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031824A-4086-7955-FFBC-FF17298E7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0A24EB8-C503-61C1-DA36-9E181AE8E2EF}"/>
              </a:ext>
            </a:extLst>
          </p:cNvPr>
          <p:cNvSpPr txBox="1"/>
          <p:nvPr/>
        </p:nvSpPr>
        <p:spPr>
          <a:xfrm>
            <a:off x="1798134" y="436016"/>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إدارة السمعة الرقمية بالذكاء الاصطناعي</a:t>
            </a:r>
            <a:endParaRPr lang="en-US" sz="1800" dirty="0"/>
          </a:p>
        </p:txBody>
      </p:sp>
      <p:sp>
        <p:nvSpPr>
          <p:cNvPr id="4" name="Text 1"/>
          <p:cNvSpPr/>
          <p:nvPr/>
        </p:nvSpPr>
        <p:spPr>
          <a:xfrm>
            <a:off x="661491" y="1363444"/>
            <a:ext cx="10869018" cy="793849"/>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السمعة المؤسسية هي المجموع المدرك لكل التفاعلات والتجارب التي يمتلكها الجمهور عن مؤسسة ما، وقد غدا قياسها وإدارتها علماً دقيقاً بفضل الذكاء الاصطناعي. يُعرّف </a:t>
            </a:r>
            <a:r>
              <a:rPr lang="en-US" sz="1600" b="1" dirty="0">
                <a:solidFill>
                  <a:srgbClr val="15213F"/>
                </a:solidFill>
                <a:latin typeface="Alexandria" pitchFamily="34" charset="0"/>
                <a:ea typeface="Alexandria" pitchFamily="34" charset="-122"/>
                <a:cs typeface="Alexandria" pitchFamily="34" charset="-120"/>
              </a:rPr>
              <a:t>مؤشر السمعة الرقمية (Digital Reputation Score)</a:t>
            </a:r>
            <a:r>
              <a:rPr lang="en-US" sz="1600" dirty="0">
                <a:solidFill>
                  <a:srgbClr val="15213F"/>
                </a:solidFill>
                <a:latin typeface="Alexandria" pitchFamily="34" charset="0"/>
                <a:ea typeface="Alexandria" pitchFamily="34" charset="-122"/>
                <a:cs typeface="Alexandria" pitchFamily="34" charset="-120"/>
              </a:rPr>
              <a:t> بوصفه قياساً مركّباً يأخذ في الحسبان: حجم الإشارات، نبرتها، مدى تأثير مصادرها، وسرعة تفاعل المتابعين معها.</a:t>
            </a:r>
            <a:endParaRPr lang="en-US" sz="1600" dirty="0"/>
          </a:p>
        </p:txBody>
      </p:sp>
      <p:grpSp>
        <p:nvGrpSpPr>
          <p:cNvPr id="16" name="Group 15">
            <a:extLst>
              <a:ext uri="{FF2B5EF4-FFF2-40B4-BE49-F238E27FC236}">
                <a16:creationId xmlns:a16="http://schemas.microsoft.com/office/drawing/2014/main" id="{8C17F997-8C2F-4073-3FC0-B577D0036A85}"/>
              </a:ext>
            </a:extLst>
          </p:cNvPr>
          <p:cNvGrpSpPr/>
          <p:nvPr/>
        </p:nvGrpSpPr>
        <p:grpSpPr>
          <a:xfrm>
            <a:off x="661492" y="2897484"/>
            <a:ext cx="10869017" cy="3302593"/>
            <a:chOff x="661492" y="2897485"/>
            <a:chExt cx="10869017" cy="2890342"/>
          </a:xfrm>
        </p:grpSpPr>
        <p:sp>
          <p:nvSpPr>
            <p:cNvPr id="6" name="Shape 2"/>
            <p:cNvSpPr/>
            <p:nvPr/>
          </p:nvSpPr>
          <p:spPr>
            <a:xfrm>
              <a:off x="6178650" y="2897485"/>
              <a:ext cx="5351859" cy="1230213"/>
            </a:xfrm>
            <a:prstGeom prst="roundRect">
              <a:avLst>
                <a:gd name="adj" fmla="val 5647"/>
              </a:avLst>
            </a:prstGeom>
            <a:solidFill>
              <a:srgbClr val="E9ECF2"/>
            </a:solidFill>
            <a:ln w="7620">
              <a:solidFill>
                <a:srgbClr val="CFD2D8"/>
              </a:solidFill>
              <a:prstDash val="solid"/>
            </a:ln>
          </p:spPr>
          <p:txBody>
            <a:bodyPr/>
            <a:lstStyle/>
            <a:p>
              <a:pPr algn="just"/>
              <a:endParaRPr lang="en-US"/>
            </a:p>
          </p:txBody>
        </p:sp>
        <p:sp>
          <p:nvSpPr>
            <p:cNvPr id="7" name="Text 3"/>
            <p:cNvSpPr/>
            <p:nvPr/>
          </p:nvSpPr>
          <p:spPr>
            <a:xfrm>
              <a:off x="8077200" y="3069133"/>
              <a:ext cx="3281660"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خرائط الإدراك (Perception Maps)</a:t>
              </a:r>
              <a:endParaRPr lang="en-US" sz="2000" dirty="0"/>
            </a:p>
          </p:txBody>
        </p:sp>
        <p:sp>
          <p:nvSpPr>
            <p:cNvPr id="8" name="Text 4"/>
            <p:cNvSpPr/>
            <p:nvPr/>
          </p:nvSpPr>
          <p:spPr>
            <a:xfrm>
              <a:off x="6350298" y="3426818"/>
              <a:ext cx="500856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تُصوّر كيف يرى الجمهور المؤسسة عبر أبعاد متعددة كالمصداقية والابتكار والالتزام الاجتماعي، مقارنةً بالمنافسين في مجالها.</a:t>
              </a:r>
              <a:endParaRPr lang="en-US" sz="1600" dirty="0"/>
            </a:p>
          </p:txBody>
        </p:sp>
        <p:sp>
          <p:nvSpPr>
            <p:cNvPr id="9" name="Shape 5"/>
            <p:cNvSpPr/>
            <p:nvPr/>
          </p:nvSpPr>
          <p:spPr>
            <a:xfrm>
              <a:off x="661492" y="2897485"/>
              <a:ext cx="5351859" cy="1230213"/>
            </a:xfrm>
            <a:prstGeom prst="roundRect">
              <a:avLst>
                <a:gd name="adj" fmla="val 5647"/>
              </a:avLst>
            </a:prstGeom>
            <a:solidFill>
              <a:srgbClr val="E9ECF2"/>
            </a:solidFill>
            <a:ln w="7620">
              <a:solidFill>
                <a:srgbClr val="CFD2D8"/>
              </a:solidFill>
              <a:prstDash val="solid"/>
            </a:ln>
          </p:spPr>
          <p:txBody>
            <a:bodyPr/>
            <a:lstStyle/>
            <a:p>
              <a:pPr algn="just"/>
              <a:endParaRPr lang="en-US"/>
            </a:p>
          </p:txBody>
        </p:sp>
        <p:sp>
          <p:nvSpPr>
            <p:cNvPr id="10" name="Text 6"/>
            <p:cNvSpPr/>
            <p:nvPr/>
          </p:nvSpPr>
          <p:spPr>
            <a:xfrm>
              <a:off x="3404394" y="3069133"/>
              <a:ext cx="2437308"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تتبع التحولات السمعوية</a:t>
              </a:r>
              <a:endParaRPr lang="en-US" sz="2000" dirty="0"/>
            </a:p>
          </p:txBody>
        </p:sp>
        <p:sp>
          <p:nvSpPr>
            <p:cNvPr id="11" name="Text 7"/>
            <p:cNvSpPr/>
            <p:nvPr/>
          </p:nvSpPr>
          <p:spPr>
            <a:xfrm>
              <a:off x="833140" y="3426818"/>
              <a:ext cx="500856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رصد التغيرات في مؤشرات السمعة عبر الزمن وربطها بالأحداث والقرارات المؤسسية لاستخلاص علاقات السبب والأثر.</a:t>
              </a:r>
              <a:endParaRPr lang="en-US" sz="1600" dirty="0"/>
            </a:p>
          </p:txBody>
        </p:sp>
        <p:sp>
          <p:nvSpPr>
            <p:cNvPr id="12" name="Shape 8"/>
            <p:cNvSpPr/>
            <p:nvPr/>
          </p:nvSpPr>
          <p:spPr>
            <a:xfrm>
              <a:off x="6178650" y="4292997"/>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3" name="Text 9"/>
            <p:cNvSpPr/>
            <p:nvPr/>
          </p:nvSpPr>
          <p:spPr>
            <a:xfrm>
              <a:off x="8310166" y="4464645"/>
              <a:ext cx="3048694"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تحليل السمعة متعدد الجمهور</a:t>
              </a:r>
              <a:endParaRPr lang="en-US" sz="2000" dirty="0"/>
            </a:p>
          </p:txBody>
        </p:sp>
        <p:sp>
          <p:nvSpPr>
            <p:cNvPr id="14" name="Text 10"/>
            <p:cNvSpPr/>
            <p:nvPr/>
          </p:nvSpPr>
          <p:spPr>
            <a:xfrm>
              <a:off x="6350298" y="4822330"/>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تختلف صورة المؤسسة بين قطاعات الجمهور المختلفة: العملاء، المستثمرون، الموظفون، الجهات التنظيمية. تُمكّن الأدوات الذكية من رسم صورة مفصّلة لكل شريحة.</a:t>
              </a:r>
              <a:endParaRPr lang="en-US" sz="1600" dirty="0"/>
            </a:p>
          </p:txBody>
        </p:sp>
        <p:sp>
          <p:nvSpPr>
            <p:cNvPr id="15" name="Shape 11"/>
            <p:cNvSpPr/>
            <p:nvPr/>
          </p:nvSpPr>
          <p:spPr>
            <a:xfrm>
              <a:off x="661492" y="4292997"/>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7" name="Text 12"/>
            <p:cNvSpPr/>
            <p:nvPr/>
          </p:nvSpPr>
          <p:spPr>
            <a:xfrm>
              <a:off x="2844304" y="4464645"/>
              <a:ext cx="2997398"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المراقبة الاستباقية للتهديدات</a:t>
              </a:r>
              <a:endParaRPr lang="en-US" sz="2000" dirty="0"/>
            </a:p>
          </p:txBody>
        </p:sp>
        <p:sp>
          <p:nvSpPr>
            <p:cNvPr id="19" name="Text 13"/>
            <p:cNvSpPr/>
            <p:nvPr/>
          </p:nvSpPr>
          <p:spPr>
            <a:xfrm>
              <a:off x="833140" y="4822329"/>
              <a:ext cx="500856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اكتشاف إشارات ضعيفة قد تتطور إلى تهديدات سمعوية قبل أن تبلغ العتبة الحرجة، مما يتيح التدخل الوقائي بدلاً من الاستجابة للأزمات.</a:t>
              </a:r>
              <a:endParaRPr lang="en-US" sz="1600" dirty="0"/>
            </a:p>
          </p:txBody>
        </p:sp>
      </p:grpSp>
    </p:spTree>
    <p:extLst>
      <p:ext uri="{BB962C8B-B14F-4D97-AF65-F5344CB8AC3E}">
        <p14:creationId xmlns:p14="http://schemas.microsoft.com/office/powerpoint/2010/main" val="35643474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72DDF-9FD3-4712-DE14-0869CFC3AF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553D1E-6A9C-EE5A-E8A4-83FF61E9D9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FA750A1-D595-4F4E-07A2-C9DBF32D0378}"/>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CC1465B-2D04-A4CF-3777-47C3AFDAE37F}"/>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29DF9C7-42C2-AA65-F29C-484A7F4BB1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EF3FDB4-59AC-53F1-3736-C379ACF34EA5}"/>
              </a:ext>
            </a:extLst>
          </p:cNvPr>
          <p:cNvSpPr txBox="1"/>
          <p:nvPr/>
        </p:nvSpPr>
        <p:spPr>
          <a:xfrm>
            <a:off x="2088066" y="485272"/>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اكتشاف الأزمات المبكر: درع المؤسسة الرقمي</a:t>
            </a:r>
            <a:endParaRPr lang="en-US" sz="1800" dirty="0"/>
          </a:p>
        </p:txBody>
      </p:sp>
      <p:grpSp>
        <p:nvGrpSpPr>
          <p:cNvPr id="8" name="Group 7">
            <a:extLst>
              <a:ext uri="{FF2B5EF4-FFF2-40B4-BE49-F238E27FC236}">
                <a16:creationId xmlns:a16="http://schemas.microsoft.com/office/drawing/2014/main" id="{C201605B-A7E4-3205-3295-1303C0EF63FE}"/>
              </a:ext>
            </a:extLst>
          </p:cNvPr>
          <p:cNvGrpSpPr/>
          <p:nvPr/>
        </p:nvGrpSpPr>
        <p:grpSpPr>
          <a:xfrm>
            <a:off x="814040" y="4083299"/>
            <a:ext cx="10331234" cy="2507457"/>
            <a:chOff x="6304062" y="2611338"/>
            <a:chExt cx="5232797" cy="2507457"/>
          </a:xfrm>
        </p:grpSpPr>
        <p:sp>
          <p:nvSpPr>
            <p:cNvPr id="6" name="Text 4"/>
            <p:cNvSpPr/>
            <p:nvPr/>
          </p:nvSpPr>
          <p:spPr>
            <a:xfrm>
              <a:off x="9030494" y="2611338"/>
              <a:ext cx="2506365" cy="258465"/>
            </a:xfrm>
            <a:prstGeom prst="rect">
              <a:avLst/>
            </a:prstGeom>
            <a:noFill/>
            <a:ln/>
          </p:spPr>
          <p:txBody>
            <a:bodyPr wrap="none" lIns="0" tIns="0" rIns="0" bIns="0" rtlCol="0" anchor="t"/>
            <a:lstStyle/>
            <a:p>
              <a:pPr algn="just" rtl="1">
                <a:lnSpc>
                  <a:spcPct val="150000"/>
                </a:lnSpc>
              </a:pPr>
              <a:r>
                <a:rPr lang="en-US" sz="2000" b="1" dirty="0">
                  <a:solidFill>
                    <a:srgbClr val="3257B8"/>
                  </a:solidFill>
                  <a:latin typeface="Alexandria Bold" pitchFamily="34" charset="0"/>
                  <a:ea typeface="Alexandria Bold" pitchFamily="34" charset="-122"/>
                  <a:cs typeface="Alexandria Bold" pitchFamily="34" charset="-120"/>
                </a:rPr>
                <a:t>مؤشرات الاكتشاف المبكر</a:t>
              </a:r>
              <a:endParaRPr lang="en-US" sz="2000" dirty="0"/>
            </a:p>
          </p:txBody>
        </p:sp>
        <p:sp>
          <p:nvSpPr>
            <p:cNvPr id="7" name="Text 5"/>
            <p:cNvSpPr/>
            <p:nvPr/>
          </p:nvSpPr>
          <p:spPr>
            <a:xfrm>
              <a:off x="6304062" y="3035102"/>
              <a:ext cx="5232797" cy="2083693"/>
            </a:xfrm>
            <a:prstGeom prst="rect">
              <a:avLst/>
            </a:prstGeom>
            <a:noFill/>
            <a:ln/>
          </p:spPr>
          <p:txBody>
            <a:bodyPr wrap="square" lIns="0" tIns="0" rIns="0" bIns="0" rtlCol="0" anchor="t"/>
            <a:lstStyle/>
            <a:p>
              <a:pPr marL="285739" indent="-285739" algn="just"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ارتفاع مفاجئ في حجم الإشارات</a:t>
              </a:r>
              <a:r>
                <a:rPr lang="en-US" sz="1600" dirty="0">
                  <a:solidFill>
                    <a:srgbClr val="15213F"/>
                  </a:solidFill>
                  <a:latin typeface="Alexandria" pitchFamily="34" charset="0"/>
                  <a:ea typeface="Alexandria" pitchFamily="34" charset="-122"/>
                  <a:cs typeface="Alexandria" pitchFamily="34" charset="-120"/>
                </a:rPr>
                <a:t>: تضاعف عدد المنشورات حول الكيان في فترة قصيرة</a:t>
              </a:r>
              <a:endParaRPr lang="en-US" sz="1600" dirty="0"/>
            </a:p>
            <a:p>
              <a:pPr marL="285739" indent="-285739" algn="just"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تحول حاد في نبرة المشاعر</a:t>
              </a:r>
              <a:r>
                <a:rPr lang="en-US" sz="1600" dirty="0">
                  <a:solidFill>
                    <a:srgbClr val="15213F"/>
                  </a:solidFill>
                  <a:latin typeface="Alexandria" pitchFamily="34" charset="0"/>
                  <a:ea typeface="Alexandria" pitchFamily="34" charset="-122"/>
                  <a:cs typeface="Alexandria" pitchFamily="34" charset="-120"/>
                </a:rPr>
                <a:t>: انقلاب فجائي من إيجابية إلى سلبية</a:t>
              </a:r>
              <a:endParaRPr lang="en-US" sz="1600" dirty="0"/>
            </a:p>
            <a:p>
              <a:pPr marL="285739" indent="-285739" algn="just"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ظهور كلمات مفتاحية خطرة</a:t>
              </a:r>
              <a:r>
                <a:rPr lang="en-US" sz="1600" dirty="0">
                  <a:solidFill>
                    <a:srgbClr val="15213F"/>
                  </a:solidFill>
                  <a:latin typeface="Alexandria" pitchFamily="34" charset="0"/>
                  <a:ea typeface="Alexandria" pitchFamily="34" charset="-122"/>
                  <a:cs typeface="Alexandria" pitchFamily="34" charset="-120"/>
                </a:rPr>
                <a:t>: كلمات مرتبطة بالإخفاق أو الفضيحة أو المقاطعة</a:t>
              </a:r>
              <a:endParaRPr lang="en-US" sz="1600" dirty="0"/>
            </a:p>
            <a:p>
              <a:pPr marL="285739" indent="-285739" algn="just"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بروز أصوات مؤثرة</a:t>
              </a:r>
              <a:r>
                <a:rPr lang="en-US" sz="1600" dirty="0">
                  <a:solidFill>
                    <a:srgbClr val="15213F"/>
                  </a:solidFill>
                  <a:latin typeface="Alexandria" pitchFamily="34" charset="0"/>
                  <a:ea typeface="Alexandria" pitchFamily="34" charset="-122"/>
                  <a:cs typeface="Alexandria" pitchFamily="34" charset="-120"/>
                </a:rPr>
                <a:t>: نشر شخصيات مؤثرة أو صحفيين محتوى سلبياً</a:t>
              </a:r>
              <a:endParaRPr lang="en-US" sz="1600" dirty="0"/>
            </a:p>
            <a:p>
              <a:pPr marL="285739" indent="-285739" algn="just" rtl="1">
                <a:lnSpc>
                  <a:spcPct val="150000"/>
                </a:lnSpc>
                <a:buSzPct val="100000"/>
                <a:buChar char="•"/>
              </a:pPr>
              <a:r>
                <a:rPr lang="en-US" sz="1600" b="1" dirty="0">
                  <a:solidFill>
                    <a:srgbClr val="15213F"/>
                  </a:solidFill>
                  <a:latin typeface="Alexandria" pitchFamily="34" charset="0"/>
                  <a:ea typeface="Alexandria" pitchFamily="34" charset="-122"/>
                  <a:cs typeface="Alexandria" pitchFamily="34" charset="-120"/>
                </a:rPr>
                <a:t>ظهور وسوم تريندينغ</a:t>
              </a:r>
              <a:r>
                <a:rPr lang="en-US" sz="1600" dirty="0">
                  <a:solidFill>
                    <a:srgbClr val="15213F"/>
                  </a:solidFill>
                  <a:latin typeface="Alexandria" pitchFamily="34" charset="0"/>
                  <a:ea typeface="Alexandria" pitchFamily="34" charset="-122"/>
                  <a:cs typeface="Alexandria" pitchFamily="34" charset="-120"/>
                </a:rPr>
                <a:t>: بدء وسم مرتبط بالمؤسسة في الانتشار</a:t>
              </a:r>
              <a:endParaRPr lang="en-US" sz="1600" dirty="0"/>
            </a:p>
          </p:txBody>
        </p:sp>
      </p:grpSp>
      <p:grpSp>
        <p:nvGrpSpPr>
          <p:cNvPr id="4" name="Group 3">
            <a:extLst>
              <a:ext uri="{FF2B5EF4-FFF2-40B4-BE49-F238E27FC236}">
                <a16:creationId xmlns:a16="http://schemas.microsoft.com/office/drawing/2014/main" id="{A6F2982F-8C53-2121-7D59-3FFF93F43F3B}"/>
              </a:ext>
            </a:extLst>
          </p:cNvPr>
          <p:cNvGrpSpPr/>
          <p:nvPr/>
        </p:nvGrpSpPr>
        <p:grpSpPr>
          <a:xfrm>
            <a:off x="516675" y="1270050"/>
            <a:ext cx="10980232" cy="2730599"/>
            <a:chOff x="542429" y="2446041"/>
            <a:chExt cx="5470922" cy="2730599"/>
          </a:xfrm>
        </p:grpSpPr>
        <p:sp>
          <p:nvSpPr>
            <p:cNvPr id="9" name="Shape 1">
              <a:extLst>
                <a:ext uri="{FF2B5EF4-FFF2-40B4-BE49-F238E27FC236}">
                  <a16:creationId xmlns:a16="http://schemas.microsoft.com/office/drawing/2014/main" id="{AFA42549-FECC-88EF-666E-E5A95E0C1C4E}"/>
                </a:ext>
              </a:extLst>
            </p:cNvPr>
            <p:cNvSpPr/>
            <p:nvPr/>
          </p:nvSpPr>
          <p:spPr>
            <a:xfrm>
              <a:off x="542429" y="2446041"/>
              <a:ext cx="5470922" cy="2730599"/>
            </a:xfrm>
            <a:prstGeom prst="roundRect">
              <a:avLst>
                <a:gd name="adj" fmla="val 4361"/>
              </a:avLst>
            </a:prstGeom>
            <a:solidFill>
              <a:srgbClr val="3257B8"/>
            </a:solidFill>
            <a:ln/>
          </p:spPr>
          <p:txBody>
            <a:bodyPr/>
            <a:lstStyle/>
            <a:p>
              <a:pPr algn="just">
                <a:lnSpc>
                  <a:spcPct val="150000"/>
                </a:lnSpc>
              </a:pPr>
              <a:endParaRPr lang="en-US"/>
            </a:p>
          </p:txBody>
        </p:sp>
        <p:sp>
          <p:nvSpPr>
            <p:cNvPr id="10" name="Text 2">
              <a:extLst>
                <a:ext uri="{FF2B5EF4-FFF2-40B4-BE49-F238E27FC236}">
                  <a16:creationId xmlns:a16="http://schemas.microsoft.com/office/drawing/2014/main" id="{F747BAC4-89D4-9E31-DA0D-366E6121B0E5}"/>
                </a:ext>
              </a:extLst>
            </p:cNvPr>
            <p:cNvSpPr/>
            <p:nvPr/>
          </p:nvSpPr>
          <p:spPr>
            <a:xfrm>
              <a:off x="2582565" y="2611338"/>
              <a:ext cx="3265488" cy="258465"/>
            </a:xfrm>
            <a:prstGeom prst="rect">
              <a:avLst/>
            </a:prstGeom>
            <a:noFill/>
            <a:ln/>
          </p:spPr>
          <p:txBody>
            <a:bodyPr wrap="none" lIns="0" tIns="0" rIns="0" bIns="0" rtlCol="0" anchor="t"/>
            <a:lstStyle/>
            <a:p>
              <a:pPr algn="just" rtl="1">
                <a:lnSpc>
                  <a:spcPct val="150000"/>
                </a:lnSpc>
              </a:pPr>
              <a:r>
                <a:rPr lang="en-US" sz="2000" b="1" dirty="0">
                  <a:solidFill>
                    <a:srgbClr val="FFFFFF"/>
                  </a:solidFill>
                  <a:latin typeface="Alexandria Bold" pitchFamily="34" charset="0"/>
                  <a:ea typeface="Alexandria Bold" pitchFamily="34" charset="-122"/>
                  <a:cs typeface="Alexandria Bold" pitchFamily="34" charset="-120"/>
                </a:rPr>
                <a:t>لماذا التبكير في اكتشاف الأزمات؟</a:t>
              </a:r>
              <a:endParaRPr lang="en-US" sz="2000" dirty="0"/>
            </a:p>
          </p:txBody>
        </p:sp>
        <p:sp>
          <p:nvSpPr>
            <p:cNvPr id="11" name="Text 3">
              <a:extLst>
                <a:ext uri="{FF2B5EF4-FFF2-40B4-BE49-F238E27FC236}">
                  <a16:creationId xmlns:a16="http://schemas.microsoft.com/office/drawing/2014/main" id="{3F97F83F-F7ED-C38E-3241-AA3B1CEAD3A9}"/>
                </a:ext>
              </a:extLst>
            </p:cNvPr>
            <p:cNvSpPr/>
            <p:nvPr/>
          </p:nvSpPr>
          <p:spPr>
            <a:xfrm>
              <a:off x="707728" y="3035102"/>
              <a:ext cx="5140325" cy="1323082"/>
            </a:xfrm>
            <a:prstGeom prst="rect">
              <a:avLst/>
            </a:prstGeom>
            <a:noFill/>
            <a:ln/>
          </p:spPr>
          <p:txBody>
            <a:bodyPr wrap="square" lIns="0" tIns="0" rIns="0" bIns="0" rtlCol="0" anchor="t"/>
            <a:lstStyle/>
            <a:p>
              <a:pPr algn="just" rtl="1">
                <a:lnSpc>
                  <a:spcPct val="150000"/>
                </a:lnSpc>
              </a:pPr>
              <a:r>
                <a:rPr lang="en-US" sz="1600" dirty="0">
                  <a:solidFill>
                    <a:srgbClr val="FFFFFF"/>
                  </a:solidFill>
                  <a:latin typeface="Alexandria" pitchFamily="34" charset="0"/>
                  <a:ea typeface="Alexandria" pitchFamily="34" charset="-122"/>
                  <a:cs typeface="Alexandria" pitchFamily="34" charset="-120"/>
                </a:rPr>
                <a:t>تُظهر الدراسات أن </a:t>
              </a:r>
              <a:r>
                <a:rPr lang="en-US" sz="1600" b="1" dirty="0">
                  <a:solidFill>
                    <a:srgbClr val="FFFFFF"/>
                  </a:solidFill>
                  <a:latin typeface="Alexandria" pitchFamily="34" charset="0"/>
                  <a:ea typeface="Alexandria" pitchFamily="34" charset="-122"/>
                  <a:cs typeface="Alexandria" pitchFamily="34" charset="-120"/>
                </a:rPr>
                <a:t>الساعات الأولى الست</a:t>
              </a:r>
              <a:r>
                <a:rPr lang="en-US" sz="1600" dirty="0">
                  <a:solidFill>
                    <a:srgbClr val="FFFFFF"/>
                  </a:solidFill>
                  <a:latin typeface="Alexandria" pitchFamily="34" charset="0"/>
                  <a:ea typeface="Alexandria" pitchFamily="34" charset="-122"/>
                  <a:cs typeface="Alexandria" pitchFamily="34" charset="-120"/>
                </a:rPr>
                <a:t> من أي أزمة اتصالية هي الأكثر تأثيراً في تشكيل مسارها. المؤسسات التي تكتشف الأزمات في مرحلة "الإشارات الضعيفة" قبل أن تتفاقم تُحقق نتائج أفضل بكثير في إدارتها. الرصد الذكي يُختصر الفارق الزمني بين نشأة الأزمة واكتشافها من ساعات أو أيام إلى دقائق.</a:t>
              </a:r>
              <a:endParaRPr lang="en-US" sz="1600" dirty="0"/>
            </a:p>
          </p:txBody>
        </p:sp>
      </p:grpSp>
    </p:spTree>
    <p:extLst>
      <p:ext uri="{BB962C8B-B14F-4D97-AF65-F5344CB8AC3E}">
        <p14:creationId xmlns:p14="http://schemas.microsoft.com/office/powerpoint/2010/main" val="563795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1870B-4696-7205-0525-360F847CC8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2E9C93-D3AF-4AC0-D432-6E09930B28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AC2758-665B-7F3E-889D-814C195D15FD}"/>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9423DEE-2F15-DF30-5764-7660A2093634}"/>
              </a:ext>
            </a:extLst>
          </p:cNvPr>
          <p:cNvSpPr/>
          <p:nvPr/>
        </p:nvSpPr>
        <p:spPr>
          <a:xfrm>
            <a:off x="180431" y="1023675"/>
            <a:ext cx="11929793"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303F5B-BAB0-375E-1817-CB26A0A901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E364EE2-2C79-592D-ECE4-366F587C18A7}"/>
              </a:ext>
            </a:extLst>
          </p:cNvPr>
          <p:cNvSpPr txBox="1"/>
          <p:nvPr/>
        </p:nvSpPr>
        <p:spPr>
          <a:xfrm>
            <a:off x="2010008" y="546619"/>
            <a:ext cx="6272560" cy="431337"/>
          </a:xfrm>
          <a:prstGeom prst="rect">
            <a:avLst/>
          </a:prstGeom>
          <a:noFill/>
        </p:spPr>
        <p:txBody>
          <a:bodyPr wrap="square">
            <a:spAutoFit/>
          </a:bodyPr>
          <a:lstStyle/>
          <a:p>
            <a:pPr algn="r" rtl="1">
              <a:lnSpc>
                <a:spcPts val="2917"/>
              </a:lnSpc>
            </a:pPr>
            <a:r>
              <a:rPr lang="en-US" sz="1800" b="1">
                <a:solidFill>
                  <a:srgbClr val="3257B8"/>
                </a:solidFill>
                <a:latin typeface="Alexandria Bold" pitchFamily="34" charset="0"/>
                <a:ea typeface="Alexandria Bold" pitchFamily="34" charset="-122"/>
                <a:cs typeface="Alexandria Bold" pitchFamily="34" charset="-120"/>
              </a:rPr>
              <a:t>منهجية إدارة الأزمات المدعومة بالبيانات</a:t>
            </a:r>
            <a:endParaRPr lang="en-US" sz="1800" dirty="0"/>
          </a:p>
        </p:txBody>
      </p:sp>
      <p:grpSp>
        <p:nvGrpSpPr>
          <p:cNvPr id="28" name="Group 27">
            <a:extLst>
              <a:ext uri="{FF2B5EF4-FFF2-40B4-BE49-F238E27FC236}">
                <a16:creationId xmlns:a16="http://schemas.microsoft.com/office/drawing/2014/main" id="{3A622736-26AB-A480-BC47-CE767463548A}"/>
              </a:ext>
            </a:extLst>
          </p:cNvPr>
          <p:cNvGrpSpPr/>
          <p:nvPr/>
        </p:nvGrpSpPr>
        <p:grpSpPr>
          <a:xfrm>
            <a:off x="1223776" y="1147390"/>
            <a:ext cx="9927444" cy="2756335"/>
            <a:chOff x="1424498" y="686719"/>
            <a:chExt cx="9349085" cy="4456098"/>
          </a:xfrm>
        </p:grpSpPr>
        <p:pic>
          <p:nvPicPr>
            <p:cNvPr id="4" name="Image 0" descr="preencoded.png"/>
            <p:cNvPicPr>
              <a:picLocks noChangeAspect="1"/>
            </p:cNvPicPr>
            <p:nvPr/>
          </p:nvPicPr>
          <p:blipFill>
            <a:blip r:embed="rId3"/>
            <a:stretch>
              <a:fillRect/>
            </a:stretch>
          </p:blipFill>
          <p:spPr>
            <a:xfrm>
              <a:off x="1424498" y="935744"/>
              <a:ext cx="9349085" cy="4207073"/>
            </a:xfrm>
            <a:prstGeom prst="rect">
              <a:avLst/>
            </a:prstGeom>
          </p:spPr>
        </p:pic>
        <p:sp>
          <p:nvSpPr>
            <p:cNvPr id="6" name="Text 1"/>
            <p:cNvSpPr/>
            <p:nvPr/>
          </p:nvSpPr>
          <p:spPr>
            <a:xfrm>
              <a:off x="7744114" y="737017"/>
              <a:ext cx="1636084" cy="252829"/>
            </a:xfrm>
            <a:prstGeom prst="rect">
              <a:avLst/>
            </a:prstGeom>
            <a:noFill/>
            <a:ln/>
          </p:spPr>
          <p:txBody>
            <a:bodyPr wrap="none" lIns="0" tIns="0" rIns="0" bIns="0" rtlCol="0" anchor="t"/>
            <a:lstStyle/>
            <a:p>
              <a:pPr algn="ctr" rtl="1">
                <a:lnSpc>
                  <a:spcPts val="1958"/>
                </a:lnSpc>
              </a:pPr>
              <a:r>
                <a:rPr lang="en-US" sz="1583" b="1" dirty="0">
                  <a:solidFill>
                    <a:srgbClr val="15213F"/>
                  </a:solidFill>
                  <a:latin typeface="Alexandria Bold" pitchFamily="34" charset="0"/>
                  <a:ea typeface="Alexandria Bold" pitchFamily="34" charset="-122"/>
                  <a:cs typeface="Alexandria Bold" pitchFamily="34" charset="-120"/>
                </a:rPr>
                <a:t>الكشف</a:t>
              </a:r>
              <a:endParaRPr lang="en-US" sz="1583" dirty="0"/>
            </a:p>
          </p:txBody>
        </p:sp>
        <p:sp>
          <p:nvSpPr>
            <p:cNvPr id="7" name="Text 2"/>
            <p:cNvSpPr/>
            <p:nvPr/>
          </p:nvSpPr>
          <p:spPr>
            <a:xfrm>
              <a:off x="7726136" y="1408499"/>
              <a:ext cx="1636084" cy="347218"/>
            </a:xfrm>
            <a:prstGeom prst="rect">
              <a:avLst/>
            </a:prstGeom>
            <a:noFill/>
            <a:ln/>
          </p:spPr>
          <p:txBody>
            <a:bodyPr wrap="square" lIns="0" tIns="0" rIns="0" bIns="0" rtlCol="0" anchor="t"/>
            <a:lstStyle/>
            <a:p>
              <a:pPr algn="ctr" rtl="1">
                <a:lnSpc>
                  <a:spcPts val="1333"/>
                </a:lnSpc>
              </a:pPr>
              <a:r>
                <a:rPr lang="en-US" sz="1250" dirty="0">
                  <a:solidFill>
                    <a:srgbClr val="15213F"/>
                  </a:solidFill>
                  <a:latin typeface="Alexandria" pitchFamily="34" charset="0"/>
                  <a:ea typeface="Alexandria" pitchFamily="34" charset="-122"/>
                  <a:cs typeface="Alexandria" pitchFamily="34" charset="-120"/>
                </a:rPr>
                <a:t>الكشف المبكر عبر الرصد الذكي</a:t>
              </a:r>
              <a:endParaRPr lang="en-US" sz="1250" dirty="0"/>
            </a:p>
          </p:txBody>
        </p:sp>
        <p:pic>
          <p:nvPicPr>
            <p:cNvPr id="8"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358489" y="2201259"/>
              <a:ext cx="362388" cy="362388"/>
            </a:xfrm>
            <a:prstGeom prst="rect">
              <a:avLst/>
            </a:prstGeom>
          </p:spPr>
        </p:pic>
        <p:sp>
          <p:nvSpPr>
            <p:cNvPr id="9" name="Text 3"/>
            <p:cNvSpPr/>
            <p:nvPr/>
          </p:nvSpPr>
          <p:spPr>
            <a:xfrm>
              <a:off x="6099041" y="4239061"/>
              <a:ext cx="1645073" cy="252829"/>
            </a:xfrm>
            <a:prstGeom prst="rect">
              <a:avLst/>
            </a:prstGeom>
            <a:noFill/>
            <a:ln/>
          </p:spPr>
          <p:txBody>
            <a:bodyPr wrap="none" lIns="0" tIns="0" rIns="0" bIns="0" rtlCol="0" anchor="t"/>
            <a:lstStyle/>
            <a:p>
              <a:pPr algn="ctr" rtl="1">
                <a:lnSpc>
                  <a:spcPts val="1958"/>
                </a:lnSpc>
              </a:pPr>
              <a:r>
                <a:rPr lang="en-US" sz="1583" b="1" dirty="0">
                  <a:solidFill>
                    <a:srgbClr val="15213F"/>
                  </a:solidFill>
                  <a:latin typeface="Alexandria Bold" pitchFamily="34" charset="0"/>
                  <a:ea typeface="Alexandria Bold" pitchFamily="34" charset="-122"/>
                  <a:cs typeface="Alexandria Bold" pitchFamily="34" charset="-120"/>
                </a:rPr>
                <a:t>التقييم</a:t>
              </a:r>
              <a:endParaRPr lang="en-US" sz="1583" dirty="0"/>
            </a:p>
          </p:txBody>
        </p:sp>
        <p:sp>
          <p:nvSpPr>
            <p:cNvPr id="10" name="Text 4"/>
            <p:cNvSpPr/>
            <p:nvPr/>
          </p:nvSpPr>
          <p:spPr>
            <a:xfrm>
              <a:off x="6099041" y="4727207"/>
              <a:ext cx="1645073" cy="347218"/>
            </a:xfrm>
            <a:prstGeom prst="rect">
              <a:avLst/>
            </a:prstGeom>
            <a:noFill/>
            <a:ln/>
          </p:spPr>
          <p:txBody>
            <a:bodyPr wrap="square" lIns="0" tIns="0" rIns="0" bIns="0" rtlCol="0" anchor="t"/>
            <a:lstStyle/>
            <a:p>
              <a:pPr algn="ctr" rtl="1">
                <a:lnSpc>
                  <a:spcPts val="1333"/>
                </a:lnSpc>
              </a:pPr>
              <a:r>
                <a:rPr lang="en-US" sz="1250" dirty="0">
                  <a:solidFill>
                    <a:srgbClr val="15213F"/>
                  </a:solidFill>
                  <a:latin typeface="Alexandria" pitchFamily="34" charset="0"/>
                  <a:ea typeface="Alexandria" pitchFamily="34" charset="-122"/>
                  <a:cs typeface="Alexandria" pitchFamily="34" charset="-120"/>
                </a:rPr>
                <a:t>التقييم السريع للحجم والمشاعر</a:t>
              </a:r>
              <a:endParaRPr lang="en-US" sz="1250" dirty="0"/>
            </a:p>
          </p:txBody>
        </p:sp>
        <p:pic>
          <p:nvPicPr>
            <p:cNvPr id="1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40384" y="3522712"/>
              <a:ext cx="362388" cy="362388"/>
            </a:xfrm>
            <a:prstGeom prst="rect">
              <a:avLst/>
            </a:prstGeom>
          </p:spPr>
        </p:pic>
        <p:sp>
          <p:nvSpPr>
            <p:cNvPr id="12" name="Text 5"/>
            <p:cNvSpPr/>
            <p:nvPr/>
          </p:nvSpPr>
          <p:spPr>
            <a:xfrm>
              <a:off x="4611730" y="686719"/>
              <a:ext cx="1636084" cy="252829"/>
            </a:xfrm>
            <a:prstGeom prst="rect">
              <a:avLst/>
            </a:prstGeom>
            <a:noFill/>
            <a:ln/>
          </p:spPr>
          <p:txBody>
            <a:bodyPr wrap="none" lIns="0" tIns="0" rIns="0" bIns="0" rtlCol="0" anchor="t"/>
            <a:lstStyle/>
            <a:p>
              <a:pPr algn="ctr" rtl="1">
                <a:lnSpc>
                  <a:spcPts val="1958"/>
                </a:lnSpc>
              </a:pPr>
              <a:r>
                <a:rPr lang="en-US" sz="1583" b="1" dirty="0">
                  <a:solidFill>
                    <a:srgbClr val="15213F"/>
                  </a:solidFill>
                  <a:latin typeface="Alexandria Bold" pitchFamily="34" charset="0"/>
                  <a:ea typeface="Alexandria Bold" pitchFamily="34" charset="-122"/>
                  <a:cs typeface="Alexandria Bold" pitchFamily="34" charset="-120"/>
                </a:rPr>
                <a:t>الاستجابة</a:t>
              </a:r>
              <a:endParaRPr lang="en-US" sz="1583" dirty="0"/>
            </a:p>
          </p:txBody>
        </p:sp>
        <p:sp>
          <p:nvSpPr>
            <p:cNvPr id="13" name="Text 6"/>
            <p:cNvSpPr/>
            <p:nvPr/>
          </p:nvSpPr>
          <p:spPr>
            <a:xfrm>
              <a:off x="4507905" y="1377037"/>
              <a:ext cx="1636084" cy="347218"/>
            </a:xfrm>
            <a:prstGeom prst="rect">
              <a:avLst/>
            </a:prstGeom>
            <a:noFill/>
            <a:ln/>
          </p:spPr>
          <p:txBody>
            <a:bodyPr wrap="square" lIns="0" tIns="0" rIns="0" bIns="0" rtlCol="0" anchor="t"/>
            <a:lstStyle/>
            <a:p>
              <a:pPr algn="ctr" rtl="1">
                <a:lnSpc>
                  <a:spcPts val="1333"/>
                </a:lnSpc>
              </a:pPr>
              <a:r>
                <a:rPr lang="en-US" sz="1250" dirty="0">
                  <a:solidFill>
                    <a:srgbClr val="15213F"/>
                  </a:solidFill>
                  <a:latin typeface="Alexandria" pitchFamily="34" charset="0"/>
                  <a:ea typeface="Alexandria" pitchFamily="34" charset="-122"/>
                  <a:cs typeface="Alexandria" pitchFamily="34" charset="-120"/>
                </a:rPr>
                <a:t>الاستجابة الاستراتيجية المبنية على البيانات</a:t>
              </a:r>
              <a:endParaRPr lang="en-US" sz="1250" dirty="0"/>
            </a:p>
          </p:txBody>
        </p:sp>
        <p:pic>
          <p:nvPicPr>
            <p:cNvPr id="14"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13289" y="2165301"/>
              <a:ext cx="362388" cy="362388"/>
            </a:xfrm>
            <a:prstGeom prst="rect">
              <a:avLst/>
            </a:prstGeom>
          </p:spPr>
        </p:pic>
        <p:sp>
          <p:nvSpPr>
            <p:cNvPr id="15" name="Text 7"/>
            <p:cNvSpPr/>
            <p:nvPr/>
          </p:nvSpPr>
          <p:spPr>
            <a:xfrm>
              <a:off x="2889800" y="4239061"/>
              <a:ext cx="1636084" cy="252829"/>
            </a:xfrm>
            <a:prstGeom prst="rect">
              <a:avLst/>
            </a:prstGeom>
            <a:noFill/>
            <a:ln/>
          </p:spPr>
          <p:txBody>
            <a:bodyPr wrap="none" lIns="0" tIns="0" rIns="0" bIns="0" rtlCol="0" anchor="t"/>
            <a:lstStyle/>
            <a:p>
              <a:pPr algn="ctr" rtl="1">
                <a:lnSpc>
                  <a:spcPts val="1958"/>
                </a:lnSpc>
              </a:pPr>
              <a:r>
                <a:rPr lang="en-US" sz="1583" b="1" dirty="0">
                  <a:solidFill>
                    <a:srgbClr val="15213F"/>
                  </a:solidFill>
                  <a:latin typeface="Alexandria Bold" pitchFamily="34" charset="0"/>
                  <a:ea typeface="Alexandria Bold" pitchFamily="34" charset="-122"/>
                  <a:cs typeface="Alexandria Bold" pitchFamily="34" charset="-120"/>
                </a:rPr>
                <a:t>التعافي</a:t>
              </a:r>
              <a:endParaRPr lang="en-US" sz="1583" dirty="0"/>
            </a:p>
          </p:txBody>
        </p:sp>
        <p:sp>
          <p:nvSpPr>
            <p:cNvPr id="16" name="Text 8"/>
            <p:cNvSpPr/>
            <p:nvPr/>
          </p:nvSpPr>
          <p:spPr>
            <a:xfrm>
              <a:off x="2889800" y="4672243"/>
              <a:ext cx="1636084" cy="347218"/>
            </a:xfrm>
            <a:prstGeom prst="rect">
              <a:avLst/>
            </a:prstGeom>
            <a:noFill/>
            <a:ln/>
          </p:spPr>
          <p:txBody>
            <a:bodyPr wrap="square" lIns="0" tIns="0" rIns="0" bIns="0" rtlCol="0" anchor="t"/>
            <a:lstStyle/>
            <a:p>
              <a:pPr algn="ctr" rtl="1">
                <a:lnSpc>
                  <a:spcPts val="1333"/>
                </a:lnSpc>
              </a:pPr>
              <a:r>
                <a:rPr lang="en-US" sz="1250" dirty="0">
                  <a:solidFill>
                    <a:srgbClr val="15213F"/>
                  </a:solidFill>
                  <a:latin typeface="Alexandria" pitchFamily="34" charset="0"/>
                  <a:ea typeface="Alexandria" pitchFamily="34" charset="-122"/>
                  <a:cs typeface="Alexandria" pitchFamily="34" charset="-120"/>
                </a:rPr>
                <a:t>التعافي وقياس استعادة السمعة</a:t>
              </a:r>
              <a:endParaRPr lang="en-US" sz="1250" dirty="0"/>
            </a:p>
          </p:txBody>
        </p:sp>
        <p:pic>
          <p:nvPicPr>
            <p:cNvPr id="17"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522152" y="3522712"/>
              <a:ext cx="362388" cy="362388"/>
            </a:xfrm>
            <a:prstGeom prst="rect">
              <a:avLst/>
            </a:prstGeom>
          </p:spPr>
        </p:pic>
      </p:grpSp>
      <p:grpSp>
        <p:nvGrpSpPr>
          <p:cNvPr id="29" name="Group 28">
            <a:extLst>
              <a:ext uri="{FF2B5EF4-FFF2-40B4-BE49-F238E27FC236}">
                <a16:creationId xmlns:a16="http://schemas.microsoft.com/office/drawing/2014/main" id="{D0721F6F-F94C-B8EF-E492-2897331F9433}"/>
              </a:ext>
            </a:extLst>
          </p:cNvPr>
          <p:cNvGrpSpPr/>
          <p:nvPr/>
        </p:nvGrpSpPr>
        <p:grpSpPr>
          <a:xfrm>
            <a:off x="180431" y="4174337"/>
            <a:ext cx="11929793" cy="2628678"/>
            <a:chOff x="1421507" y="5182989"/>
            <a:chExt cx="9361686" cy="1334988"/>
          </a:xfrm>
        </p:grpSpPr>
        <p:sp>
          <p:nvSpPr>
            <p:cNvPr id="19" name="Shape 9"/>
            <p:cNvSpPr/>
            <p:nvPr/>
          </p:nvSpPr>
          <p:spPr>
            <a:xfrm>
              <a:off x="7710785" y="5182989"/>
              <a:ext cx="3059708" cy="1334988"/>
            </a:xfrm>
            <a:prstGeom prst="roundRect">
              <a:avLst>
                <a:gd name="adj" fmla="val 4566"/>
              </a:avLst>
            </a:prstGeom>
            <a:solidFill>
              <a:srgbClr val="FBFCFE"/>
            </a:solidFill>
            <a:ln w="15240">
              <a:solidFill>
                <a:srgbClr val="CFD2D8"/>
              </a:solidFill>
              <a:prstDash val="solid"/>
            </a:ln>
          </p:spPr>
          <p:txBody>
            <a:bodyPr/>
            <a:lstStyle/>
            <a:p>
              <a:pPr algn="just"/>
              <a:endParaRPr lang="en-US" sz="2400"/>
            </a:p>
          </p:txBody>
        </p:sp>
        <p:pic>
          <p:nvPicPr>
            <p:cNvPr id="20" name="Image 5" descr="preencoded.png"/>
            <p:cNvPicPr>
              <a:picLocks noChangeAspect="1"/>
            </p:cNvPicPr>
            <p:nvPr/>
          </p:nvPicPr>
          <p:blipFill>
            <a:blip r:embed="rId8"/>
            <a:stretch>
              <a:fillRect/>
            </a:stretch>
          </p:blipFill>
          <p:spPr>
            <a:xfrm>
              <a:off x="10732393" y="5182989"/>
              <a:ext cx="50800" cy="1334988"/>
            </a:xfrm>
            <a:prstGeom prst="rect">
              <a:avLst/>
            </a:prstGeom>
          </p:spPr>
        </p:pic>
        <p:sp>
          <p:nvSpPr>
            <p:cNvPr id="21" name="Text 10"/>
            <p:cNvSpPr/>
            <p:nvPr/>
          </p:nvSpPr>
          <p:spPr>
            <a:xfrm>
              <a:off x="8121154" y="5314156"/>
              <a:ext cx="2480072" cy="185242"/>
            </a:xfrm>
            <a:prstGeom prst="rect">
              <a:avLst/>
            </a:prstGeom>
            <a:noFill/>
            <a:ln/>
          </p:spPr>
          <p:txBody>
            <a:bodyPr wrap="none" lIns="0" tIns="0" rIns="0" bIns="0" rtlCol="0" anchor="t"/>
            <a:lstStyle/>
            <a:p>
              <a:pPr algn="just" rtl="1">
                <a:lnSpc>
                  <a:spcPts val="1458"/>
                </a:lnSpc>
              </a:pPr>
              <a:r>
                <a:rPr lang="en-US" sz="1600" b="1" dirty="0">
                  <a:solidFill>
                    <a:srgbClr val="15213F"/>
                  </a:solidFill>
                  <a:latin typeface="Alexandria Bold" pitchFamily="34" charset="0"/>
                  <a:ea typeface="Alexandria Bold" pitchFamily="34" charset="-122"/>
                  <a:cs typeface="Alexandria Bold" pitchFamily="34" charset="-120"/>
                </a:rPr>
                <a:t>مرحلة الكشف: قراءة اللحظة الأولى</a:t>
              </a:r>
              <a:endParaRPr lang="en-US" sz="1600" dirty="0"/>
            </a:p>
          </p:txBody>
        </p:sp>
        <p:sp>
          <p:nvSpPr>
            <p:cNvPr id="22" name="Text 11"/>
            <p:cNvSpPr/>
            <p:nvPr/>
          </p:nvSpPr>
          <p:spPr>
            <a:xfrm>
              <a:off x="7841953" y="5550297"/>
              <a:ext cx="2890440" cy="65127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عند تشغيل تنبيهات الأزمة، تُتيح الأدوات الذكية خريطة فورية للوضع: من يتحدث؟ أين تتركز المحادثة؟ ما الرواية السائدة؟ من هم أكثر الأصوات تأثيراً؟ هل الأزمة محلية أم تمتد عبر الحدود؟</a:t>
              </a:r>
              <a:endParaRPr lang="en-US" sz="1600" dirty="0"/>
            </a:p>
          </p:txBody>
        </p:sp>
        <p:sp>
          <p:nvSpPr>
            <p:cNvPr id="24" name="Shape 12"/>
            <p:cNvSpPr/>
            <p:nvPr/>
          </p:nvSpPr>
          <p:spPr>
            <a:xfrm>
              <a:off x="4566146" y="5182989"/>
              <a:ext cx="3059708" cy="1334988"/>
            </a:xfrm>
            <a:prstGeom prst="roundRect">
              <a:avLst>
                <a:gd name="adj" fmla="val 4566"/>
              </a:avLst>
            </a:prstGeom>
            <a:solidFill>
              <a:srgbClr val="FBFCFE"/>
            </a:solidFill>
            <a:ln w="15240">
              <a:solidFill>
                <a:srgbClr val="CFD2D8"/>
              </a:solidFill>
              <a:prstDash val="solid"/>
            </a:ln>
          </p:spPr>
          <p:txBody>
            <a:bodyPr/>
            <a:lstStyle/>
            <a:p>
              <a:pPr algn="just"/>
              <a:endParaRPr lang="en-US" sz="2400"/>
            </a:p>
          </p:txBody>
        </p:sp>
        <p:pic>
          <p:nvPicPr>
            <p:cNvPr id="26" name="Image 6" descr="preencoded.png"/>
            <p:cNvPicPr>
              <a:picLocks noChangeAspect="1"/>
            </p:cNvPicPr>
            <p:nvPr/>
          </p:nvPicPr>
          <p:blipFill>
            <a:blip r:embed="rId8"/>
            <a:stretch>
              <a:fillRect/>
            </a:stretch>
          </p:blipFill>
          <p:spPr>
            <a:xfrm>
              <a:off x="7587754" y="5182989"/>
              <a:ext cx="50800" cy="1334988"/>
            </a:xfrm>
            <a:prstGeom prst="rect">
              <a:avLst/>
            </a:prstGeom>
          </p:spPr>
        </p:pic>
        <p:sp>
          <p:nvSpPr>
            <p:cNvPr id="27" name="Text 13"/>
            <p:cNvSpPr/>
            <p:nvPr/>
          </p:nvSpPr>
          <p:spPr>
            <a:xfrm>
              <a:off x="4904780" y="5314156"/>
              <a:ext cx="2551807" cy="185242"/>
            </a:xfrm>
            <a:prstGeom prst="rect">
              <a:avLst/>
            </a:prstGeom>
            <a:noFill/>
            <a:ln/>
          </p:spPr>
          <p:txBody>
            <a:bodyPr wrap="none" lIns="0" tIns="0" rIns="0" bIns="0" rtlCol="0" anchor="t"/>
            <a:lstStyle/>
            <a:p>
              <a:pPr algn="just" rtl="1">
                <a:lnSpc>
                  <a:spcPts val="1458"/>
                </a:lnSpc>
              </a:pPr>
              <a:r>
                <a:rPr lang="en-US" sz="1600" b="1" dirty="0">
                  <a:solidFill>
                    <a:srgbClr val="15213F"/>
                  </a:solidFill>
                  <a:latin typeface="Alexandria Bold" pitchFamily="34" charset="0"/>
                  <a:ea typeface="Alexandria Bold" pitchFamily="34" charset="-122"/>
                  <a:cs typeface="Alexandria Bold" pitchFamily="34" charset="-120"/>
                </a:rPr>
                <a:t>مرحلة التقييم: قياس الحجم والاتجاه</a:t>
              </a:r>
              <a:endParaRPr lang="en-US" sz="1600" dirty="0"/>
            </a:p>
          </p:txBody>
        </p:sp>
        <p:sp>
          <p:nvSpPr>
            <p:cNvPr id="30" name="Text 14"/>
            <p:cNvSpPr/>
            <p:nvPr/>
          </p:nvSpPr>
          <p:spPr>
            <a:xfrm>
              <a:off x="4693370" y="5499397"/>
              <a:ext cx="2822153" cy="65127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تحليل عمق المشاعر ودرجة حدتها، تحديد الجمهور الأكثر تأثراً، استشراف مسار الأزمة بناءً على نماذج الأزمات السابقة المشابهة، وتحديد ما إذا كانت الأزمة تتصاعد أم تتراجع.</a:t>
              </a:r>
              <a:endParaRPr lang="en-US" sz="1600" dirty="0"/>
            </a:p>
          </p:txBody>
        </p:sp>
        <p:sp>
          <p:nvSpPr>
            <p:cNvPr id="31" name="Shape 15"/>
            <p:cNvSpPr/>
            <p:nvPr/>
          </p:nvSpPr>
          <p:spPr>
            <a:xfrm>
              <a:off x="1421507" y="5182989"/>
              <a:ext cx="3059708" cy="1334988"/>
            </a:xfrm>
            <a:prstGeom prst="roundRect">
              <a:avLst>
                <a:gd name="adj" fmla="val 4566"/>
              </a:avLst>
            </a:prstGeom>
            <a:solidFill>
              <a:srgbClr val="FBFCFE"/>
            </a:solidFill>
            <a:ln w="15240">
              <a:solidFill>
                <a:srgbClr val="CFD2D8"/>
              </a:solidFill>
              <a:prstDash val="solid"/>
            </a:ln>
          </p:spPr>
          <p:txBody>
            <a:bodyPr/>
            <a:lstStyle/>
            <a:p>
              <a:pPr algn="just"/>
              <a:endParaRPr lang="en-US" sz="2400"/>
            </a:p>
          </p:txBody>
        </p:sp>
        <p:pic>
          <p:nvPicPr>
            <p:cNvPr id="32" name="Image 7" descr="preencoded.png"/>
            <p:cNvPicPr>
              <a:picLocks noChangeAspect="1"/>
            </p:cNvPicPr>
            <p:nvPr/>
          </p:nvPicPr>
          <p:blipFill>
            <a:blip r:embed="rId8"/>
            <a:stretch>
              <a:fillRect/>
            </a:stretch>
          </p:blipFill>
          <p:spPr>
            <a:xfrm>
              <a:off x="4443115" y="5182989"/>
              <a:ext cx="50800" cy="1334988"/>
            </a:xfrm>
            <a:prstGeom prst="rect">
              <a:avLst/>
            </a:prstGeom>
          </p:spPr>
        </p:pic>
        <p:sp>
          <p:nvSpPr>
            <p:cNvPr id="33" name="Text 16"/>
            <p:cNvSpPr/>
            <p:nvPr/>
          </p:nvSpPr>
          <p:spPr>
            <a:xfrm>
              <a:off x="1552674" y="5314156"/>
              <a:ext cx="2759273" cy="370483"/>
            </a:xfrm>
            <a:prstGeom prst="rect">
              <a:avLst/>
            </a:prstGeom>
            <a:noFill/>
            <a:ln/>
          </p:spPr>
          <p:txBody>
            <a:bodyPr wrap="square" lIns="0" tIns="0" rIns="0" bIns="0" rtlCol="0" anchor="t"/>
            <a:lstStyle/>
            <a:p>
              <a:pPr algn="just" rtl="1">
                <a:lnSpc>
                  <a:spcPts val="1458"/>
                </a:lnSpc>
              </a:pPr>
              <a:r>
                <a:rPr lang="en-US" sz="1600" b="1" dirty="0">
                  <a:solidFill>
                    <a:srgbClr val="15213F"/>
                  </a:solidFill>
                  <a:latin typeface="Alexandria Bold" pitchFamily="34" charset="0"/>
                  <a:ea typeface="Alexandria Bold" pitchFamily="34" charset="-122"/>
                  <a:cs typeface="Alexandria Bold" pitchFamily="34" charset="-120"/>
                </a:rPr>
                <a:t>مرحلة الاستجابة: الرسالة الصحيحة للجمهور الصحيح</a:t>
              </a:r>
              <a:endParaRPr lang="en-US" sz="1600" dirty="0"/>
            </a:p>
          </p:txBody>
        </p:sp>
        <p:sp>
          <p:nvSpPr>
            <p:cNvPr id="34" name="Text 17"/>
            <p:cNvSpPr/>
            <p:nvPr/>
          </p:nvSpPr>
          <p:spPr>
            <a:xfrm>
              <a:off x="1580730" y="5532580"/>
              <a:ext cx="2759273" cy="651272"/>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بناءً على تحليل المشاعر، يمكن تحديد القضايا الجوهرية التي يجب معالجتها، ومعرفة اللغة العاطفية التي يستخدمها الجمهور الغاضب، وقياس أثر كل بيان رسمي فور صدوره.</a:t>
              </a:r>
              <a:endParaRPr lang="en-US" sz="1600" dirty="0"/>
            </a:p>
          </p:txBody>
        </p:sp>
      </p:grpSp>
    </p:spTree>
    <p:extLst>
      <p:ext uri="{BB962C8B-B14F-4D97-AF65-F5344CB8AC3E}">
        <p14:creationId xmlns:p14="http://schemas.microsoft.com/office/powerpoint/2010/main" val="11899529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F3171-690B-A601-BD41-159FFEC1D6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FABF5A-CBDC-99F6-2937-0A07061EDF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0E3F80-3016-99BA-6BC3-9B67DC3DFE16}"/>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FFE86A4-D058-8247-CB00-62B9C480A6DD}"/>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460728-E1E1-2D28-25C7-1907C34F1D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5DD5D3-C06F-579A-FD42-05987D768D0F}"/>
              </a:ext>
            </a:extLst>
          </p:cNvPr>
          <p:cNvSpPr txBox="1"/>
          <p:nvPr/>
        </p:nvSpPr>
        <p:spPr>
          <a:xfrm>
            <a:off x="1931949" y="451818"/>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دراسة حالة</a:t>
            </a:r>
            <a:r>
              <a:rPr lang="ar-EG" sz="1800" b="1">
                <a:solidFill>
                  <a:srgbClr val="3257B8"/>
                </a:solidFill>
                <a:latin typeface="Alexandria Bold" pitchFamily="34" charset="0"/>
                <a:ea typeface="Alexandria Bold" pitchFamily="34" charset="-122"/>
                <a:cs typeface="Alexandria Bold" pitchFamily="34" charset="-120"/>
              </a:rPr>
              <a:t>:</a:t>
            </a:r>
            <a:r>
              <a:rPr lang="en-US" sz="1800" b="1">
                <a:solidFill>
                  <a:srgbClr val="3257B8"/>
                </a:solidFill>
                <a:latin typeface="Alexandria Bold" pitchFamily="34" charset="0"/>
                <a:ea typeface="Alexandria Bold" pitchFamily="34" charset="-122"/>
                <a:cs typeface="Alexandria Bold" pitchFamily="34" charset="-120"/>
              </a:rPr>
              <a:t> أزمة تويتر وإدارة الروايات</a:t>
            </a:r>
            <a:endParaRPr lang="en-US" sz="1800" dirty="0"/>
          </a:p>
        </p:txBody>
      </p:sp>
      <p:sp>
        <p:nvSpPr>
          <p:cNvPr id="4" name="Text 1"/>
          <p:cNvSpPr/>
          <p:nvPr/>
        </p:nvSpPr>
        <p:spPr>
          <a:xfrm>
            <a:off x="661491" y="1281545"/>
            <a:ext cx="10869018" cy="529233"/>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تُعدّ أزمات التواصل الاجتماعي مثالاً تعليمياً قيّماً على توظيف تحليل المشاعر في الوقت الحقيقي. عند نشوء أزمة رقمية، يُتيح تحليل المشاعر للفرق الاتصالية فهم ثلاثة أبعاد محورية:</a:t>
            </a:r>
            <a:endParaRPr lang="en-US" sz="1600" dirty="0"/>
          </a:p>
        </p:txBody>
      </p:sp>
      <p:grpSp>
        <p:nvGrpSpPr>
          <p:cNvPr id="19" name="Group 18">
            <a:extLst>
              <a:ext uri="{FF2B5EF4-FFF2-40B4-BE49-F238E27FC236}">
                <a16:creationId xmlns:a16="http://schemas.microsoft.com/office/drawing/2014/main" id="{14E858DD-A662-B355-572B-A9FBF44A7C1F}"/>
              </a:ext>
            </a:extLst>
          </p:cNvPr>
          <p:cNvGrpSpPr/>
          <p:nvPr/>
        </p:nvGrpSpPr>
        <p:grpSpPr>
          <a:xfrm>
            <a:off x="661591" y="2397512"/>
            <a:ext cx="10868919" cy="3959588"/>
            <a:chOff x="661591" y="2867620"/>
            <a:chExt cx="10868919" cy="2685455"/>
          </a:xfrm>
        </p:grpSpPr>
        <p:sp>
          <p:nvSpPr>
            <p:cNvPr id="6" name="Shape 2"/>
            <p:cNvSpPr/>
            <p:nvPr/>
          </p:nvSpPr>
          <p:spPr>
            <a:xfrm>
              <a:off x="8017769" y="2867620"/>
              <a:ext cx="3512741" cy="2685455"/>
            </a:xfrm>
            <a:prstGeom prst="roundRect">
              <a:avLst>
                <a:gd name="adj" fmla="val 2587"/>
              </a:avLst>
            </a:prstGeom>
            <a:solidFill>
              <a:srgbClr val="E9ECF2"/>
            </a:solidFill>
            <a:ln w="7620">
              <a:solidFill>
                <a:srgbClr val="CFD2D8"/>
              </a:solidFill>
              <a:prstDash val="solid"/>
            </a:ln>
          </p:spPr>
          <p:txBody>
            <a:bodyPr/>
            <a:lstStyle/>
            <a:p>
              <a:endParaRPr lang="en-US" sz="1500"/>
            </a:p>
          </p:txBody>
        </p:sp>
        <p:pic>
          <p:nvPicPr>
            <p:cNvPr id="7" name="Image 0" descr="preencoded.png"/>
            <p:cNvPicPr>
              <a:picLocks noChangeAspect="1"/>
            </p:cNvPicPr>
            <p:nvPr/>
          </p:nvPicPr>
          <p:blipFill>
            <a:blip r:embed="rId3"/>
            <a:stretch>
              <a:fillRect/>
            </a:stretch>
          </p:blipFill>
          <p:spPr>
            <a:xfrm>
              <a:off x="10862767" y="3039269"/>
              <a:ext cx="496094" cy="496094"/>
            </a:xfrm>
            <a:prstGeom prst="rect">
              <a:avLst/>
            </a:prstGeom>
          </p:spPr>
        </p:pic>
        <p:pic>
          <p:nvPicPr>
            <p:cNvPr id="8"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99193" y="3175595"/>
              <a:ext cx="223243" cy="223243"/>
            </a:xfrm>
            <a:prstGeom prst="rect">
              <a:avLst/>
            </a:prstGeom>
          </p:spPr>
        </p:pic>
        <p:sp>
          <p:nvSpPr>
            <p:cNvPr id="9" name="Text 3"/>
            <p:cNvSpPr/>
            <p:nvPr/>
          </p:nvSpPr>
          <p:spPr>
            <a:xfrm>
              <a:off x="8962628" y="3700661"/>
              <a:ext cx="2396232"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عمق المشاعر وتعقيدها</a:t>
              </a:r>
              <a:endParaRPr lang="en-US" sz="1625" dirty="0"/>
            </a:p>
          </p:txBody>
        </p:sp>
        <p:sp>
          <p:nvSpPr>
            <p:cNvPr id="10" name="Text 4"/>
            <p:cNvSpPr/>
            <p:nvPr/>
          </p:nvSpPr>
          <p:spPr>
            <a:xfrm>
              <a:off x="8189417" y="4058344"/>
              <a:ext cx="3169444" cy="132308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هل الغضب موجّه نحو قرار محدد أم نحو المؤسسة ككل؟ هل هناك مشاعر متضاربة (غضب مصحوب بخيبة أمل من مؤيدين سابقين؟). تُعطي هذه القراءة الدقيقة توجيهات حاسمة للرسائل الاستجابية.</a:t>
              </a:r>
              <a:endParaRPr lang="en-US" sz="1600" dirty="0"/>
            </a:p>
          </p:txBody>
        </p:sp>
        <p:sp>
          <p:nvSpPr>
            <p:cNvPr id="11" name="Shape 5"/>
            <p:cNvSpPr/>
            <p:nvPr/>
          </p:nvSpPr>
          <p:spPr>
            <a:xfrm>
              <a:off x="4339630" y="2867620"/>
              <a:ext cx="3512840" cy="2685455"/>
            </a:xfrm>
            <a:prstGeom prst="roundRect">
              <a:avLst>
                <a:gd name="adj" fmla="val 2587"/>
              </a:avLst>
            </a:prstGeom>
            <a:solidFill>
              <a:srgbClr val="E9ECF2"/>
            </a:solidFill>
            <a:ln w="7620">
              <a:solidFill>
                <a:srgbClr val="CFD2D8"/>
              </a:solidFill>
              <a:prstDash val="solid"/>
            </a:ln>
          </p:spPr>
          <p:txBody>
            <a:bodyPr/>
            <a:lstStyle/>
            <a:p>
              <a:endParaRPr lang="en-US" sz="1500"/>
            </a:p>
          </p:txBody>
        </p:sp>
        <p:pic>
          <p:nvPicPr>
            <p:cNvPr id="12" name="Image 2" descr="preencoded.png"/>
            <p:cNvPicPr>
              <a:picLocks noChangeAspect="1"/>
            </p:cNvPicPr>
            <p:nvPr/>
          </p:nvPicPr>
          <p:blipFill>
            <a:blip r:embed="rId5"/>
            <a:stretch>
              <a:fillRect/>
            </a:stretch>
          </p:blipFill>
          <p:spPr>
            <a:xfrm>
              <a:off x="7184728" y="3039269"/>
              <a:ext cx="496094" cy="496094"/>
            </a:xfrm>
            <a:prstGeom prst="rect">
              <a:avLst/>
            </a:prstGeom>
          </p:spPr>
        </p:pic>
        <p:pic>
          <p:nvPicPr>
            <p:cNvPr id="13"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321154" y="3175595"/>
              <a:ext cx="223243" cy="223243"/>
            </a:xfrm>
            <a:prstGeom prst="rect">
              <a:avLst/>
            </a:prstGeom>
          </p:spPr>
        </p:pic>
        <p:sp>
          <p:nvSpPr>
            <p:cNvPr id="14" name="Text 6"/>
            <p:cNvSpPr/>
            <p:nvPr/>
          </p:nvSpPr>
          <p:spPr>
            <a:xfrm>
              <a:off x="5613400" y="3700661"/>
              <a:ext cx="2067421"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ديناميكية الانتشار</a:t>
              </a:r>
              <a:endParaRPr lang="en-US" sz="1625" dirty="0"/>
            </a:p>
          </p:txBody>
        </p:sp>
        <p:sp>
          <p:nvSpPr>
            <p:cNvPr id="15" name="Text 7"/>
            <p:cNvSpPr/>
            <p:nvPr/>
          </p:nvSpPr>
          <p:spPr>
            <a:xfrm>
              <a:off x="4511279" y="4058344"/>
              <a:ext cx="3169543" cy="132308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كيف تنتشر الروايات عبر الشبكات؟ من هم عقد الانتشار (Hubs) الأكثر تأثيراً؟ هل الأزمة تتصاعد أم تبلغ ذروتها؟ فهم هذه الديناميكية يُحدد التوقيت المثالي لإصدار البيانات الرسمية.</a:t>
              </a:r>
              <a:endParaRPr lang="en-US" sz="1600" dirty="0"/>
            </a:p>
          </p:txBody>
        </p:sp>
        <p:sp>
          <p:nvSpPr>
            <p:cNvPr id="16" name="Shape 8"/>
            <p:cNvSpPr/>
            <p:nvPr/>
          </p:nvSpPr>
          <p:spPr>
            <a:xfrm>
              <a:off x="661591" y="2867620"/>
              <a:ext cx="3512741" cy="2685455"/>
            </a:xfrm>
            <a:prstGeom prst="roundRect">
              <a:avLst>
                <a:gd name="adj" fmla="val 2587"/>
              </a:avLst>
            </a:prstGeom>
            <a:solidFill>
              <a:srgbClr val="E9ECF2"/>
            </a:solidFill>
            <a:ln w="7620">
              <a:solidFill>
                <a:srgbClr val="CFD2D8"/>
              </a:solidFill>
              <a:prstDash val="solid"/>
            </a:ln>
          </p:spPr>
          <p:txBody>
            <a:bodyPr/>
            <a:lstStyle/>
            <a:p>
              <a:endParaRPr lang="en-US" sz="1500"/>
            </a:p>
          </p:txBody>
        </p:sp>
        <p:pic>
          <p:nvPicPr>
            <p:cNvPr id="17" name="Image 4" descr="preencoded.png"/>
            <p:cNvPicPr>
              <a:picLocks noChangeAspect="1"/>
            </p:cNvPicPr>
            <p:nvPr/>
          </p:nvPicPr>
          <p:blipFill>
            <a:blip r:embed="rId7"/>
            <a:stretch>
              <a:fillRect/>
            </a:stretch>
          </p:blipFill>
          <p:spPr>
            <a:xfrm>
              <a:off x="3506590" y="3039269"/>
              <a:ext cx="496094" cy="496094"/>
            </a:xfrm>
            <a:prstGeom prst="rect">
              <a:avLst/>
            </a:prstGeom>
          </p:spPr>
        </p:pic>
        <p:pic>
          <p:nvPicPr>
            <p:cNvPr id="20"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643015" y="3175595"/>
              <a:ext cx="223243" cy="223243"/>
            </a:xfrm>
            <a:prstGeom prst="rect">
              <a:avLst/>
            </a:prstGeom>
          </p:spPr>
        </p:pic>
        <p:sp>
          <p:nvSpPr>
            <p:cNvPr id="21" name="Text 9"/>
            <p:cNvSpPr/>
            <p:nvPr/>
          </p:nvSpPr>
          <p:spPr>
            <a:xfrm>
              <a:off x="1935262" y="3700661"/>
              <a:ext cx="2067421"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فاعلية الاستجابة</a:t>
              </a:r>
              <a:endParaRPr lang="en-US" sz="1625" dirty="0"/>
            </a:p>
          </p:txBody>
        </p:sp>
        <p:sp>
          <p:nvSpPr>
            <p:cNvPr id="22" name="Text 10"/>
            <p:cNvSpPr/>
            <p:nvPr/>
          </p:nvSpPr>
          <p:spPr>
            <a:xfrm>
              <a:off x="833240" y="4058344"/>
              <a:ext cx="3169444" cy="132308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قياس أثر كل بيان أو تصريح في الوقت الحقيقي: هل انخفضت حدة المشاعر السلبية؟ هل بدأت الروايات الإيجابية تكتسب زخماً؟ هل يُعبّر الجمهور عن قبول عذر الاعتذار؟</a:t>
              </a:r>
              <a:endParaRPr lang="en-US" sz="1600" dirty="0"/>
            </a:p>
          </p:txBody>
        </p:sp>
      </p:grpSp>
    </p:spTree>
    <p:extLst>
      <p:ext uri="{BB962C8B-B14F-4D97-AF65-F5344CB8AC3E}">
        <p14:creationId xmlns:p14="http://schemas.microsoft.com/office/powerpoint/2010/main" val="3550216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E1693-F7CB-611C-1C7C-0EBC5AFB62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C1EAE5-D183-961C-0838-EB1C1B6D36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E179FD-A706-6985-EFC8-C4B2BE5EEF4A}"/>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B88B2B-3FBA-4A0F-11EE-BF88D17A3491}"/>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AFF736-D0C9-EF67-F002-52D4723F0B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p:cNvSpPr/>
          <p:nvPr/>
        </p:nvSpPr>
        <p:spPr>
          <a:xfrm>
            <a:off x="1333001" y="482977"/>
            <a:ext cx="6993930" cy="516732"/>
          </a:xfrm>
          <a:prstGeom prst="rect">
            <a:avLst/>
          </a:prstGeom>
          <a:noFill/>
          <a:ln/>
        </p:spPr>
        <p:txBody>
          <a:bodyPr wrap="none" lIns="0" tIns="0" rIns="0" bIns="0" rtlCol="0" anchor="t"/>
          <a:lstStyle/>
          <a:p>
            <a:pPr algn="r" rtl="1">
              <a:lnSpc>
                <a:spcPts val="4042"/>
              </a:lnSpc>
            </a:pPr>
            <a:r>
              <a:rPr lang="en-US" sz="2400" b="1" dirty="0">
                <a:solidFill>
                  <a:srgbClr val="3257B8"/>
                </a:solidFill>
                <a:latin typeface="Alexandria Bold" pitchFamily="34" charset="0"/>
                <a:ea typeface="Alexandria Bold" pitchFamily="34" charset="-122"/>
                <a:cs typeface="Alexandria Bold" pitchFamily="34" charset="-120"/>
              </a:rPr>
              <a:t>صناعة الرسائل المبنية على البيانات</a:t>
            </a:r>
            <a:endParaRPr lang="en-US" sz="2400" dirty="0"/>
          </a:p>
        </p:txBody>
      </p:sp>
      <p:sp>
        <p:nvSpPr>
          <p:cNvPr id="3" name="Text 1"/>
          <p:cNvSpPr/>
          <p:nvPr/>
        </p:nvSpPr>
        <p:spPr>
          <a:xfrm>
            <a:off x="570422" y="1267172"/>
            <a:ext cx="10869018" cy="529233"/>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تحوّلت صناعة الرسائل الاتصالية من عملية إبداعية حدسية إلى عملية تعتمد التحليل الدقيق لما يصدى لدى الجمهور ولماذا. تُقدّم ذكاء المشاعر خريطة معرفية غنية تُرشد كل قرار في عملية بناء الرسالة:</a:t>
            </a:r>
            <a:endParaRPr lang="en-US" sz="1600" dirty="0"/>
          </a:p>
        </p:txBody>
      </p:sp>
      <p:grpSp>
        <p:nvGrpSpPr>
          <p:cNvPr id="24" name="Group 23">
            <a:extLst>
              <a:ext uri="{FF2B5EF4-FFF2-40B4-BE49-F238E27FC236}">
                <a16:creationId xmlns:a16="http://schemas.microsoft.com/office/drawing/2014/main" id="{78D00FA9-3D0D-2E36-CB56-970E93021D9C}"/>
              </a:ext>
            </a:extLst>
          </p:cNvPr>
          <p:cNvGrpSpPr/>
          <p:nvPr/>
        </p:nvGrpSpPr>
        <p:grpSpPr>
          <a:xfrm>
            <a:off x="570422" y="2298000"/>
            <a:ext cx="10869018" cy="4158555"/>
            <a:chOff x="661492" y="2411413"/>
            <a:chExt cx="10869018" cy="3597870"/>
          </a:xfrm>
        </p:grpSpPr>
        <p:sp>
          <p:nvSpPr>
            <p:cNvPr id="4" name="Shape 2"/>
            <p:cNvSpPr/>
            <p:nvPr/>
          </p:nvSpPr>
          <p:spPr>
            <a:xfrm>
              <a:off x="8937229" y="2411413"/>
              <a:ext cx="2593281" cy="3597870"/>
            </a:xfrm>
            <a:prstGeom prst="roundRect">
              <a:avLst>
                <a:gd name="adj" fmla="val 2679"/>
              </a:avLst>
            </a:prstGeom>
            <a:solidFill>
              <a:srgbClr val="FBFCFE"/>
            </a:solidFill>
            <a:ln w="22860">
              <a:solidFill>
                <a:srgbClr val="CFD2D8"/>
              </a:solidFill>
              <a:prstDash val="solid"/>
            </a:ln>
          </p:spPr>
          <p:txBody>
            <a:bodyPr/>
            <a:lstStyle/>
            <a:p>
              <a:endParaRPr lang="en-US" sz="1500"/>
            </a:p>
          </p:txBody>
        </p:sp>
        <p:sp>
          <p:nvSpPr>
            <p:cNvPr id="6" name="Shape 3"/>
            <p:cNvSpPr/>
            <p:nvPr/>
          </p:nvSpPr>
          <p:spPr>
            <a:xfrm>
              <a:off x="8956279" y="2430463"/>
              <a:ext cx="2555181" cy="496094"/>
            </a:xfrm>
            <a:prstGeom prst="roundRect">
              <a:avLst>
                <a:gd name="adj" fmla="val 9395"/>
              </a:avLst>
            </a:prstGeom>
            <a:solidFill>
              <a:srgbClr val="E9ECF2"/>
            </a:solidFill>
            <a:ln/>
          </p:spPr>
          <p:txBody>
            <a:bodyPr/>
            <a:lstStyle/>
            <a:p>
              <a:endParaRPr lang="en-US" sz="1500"/>
            </a:p>
          </p:txBody>
        </p:sp>
        <p:sp>
          <p:nvSpPr>
            <p:cNvPr id="7" name="Text 4"/>
            <p:cNvSpPr/>
            <p:nvPr/>
          </p:nvSpPr>
          <p:spPr>
            <a:xfrm>
              <a:off x="10109894" y="2520256"/>
              <a:ext cx="248047" cy="310058"/>
            </a:xfrm>
            <a:prstGeom prst="rect">
              <a:avLst/>
            </a:prstGeom>
            <a:noFill/>
            <a:ln/>
          </p:spPr>
          <p:txBody>
            <a:bodyPr wrap="none" lIns="0" tIns="0" rIns="0" bIns="0" rtlCol="0" anchor="t"/>
            <a:lstStyle/>
            <a:p>
              <a:pPr algn="r" rtl="1">
                <a:lnSpc>
                  <a:spcPts val="1917"/>
                </a:lnSpc>
              </a:pPr>
              <a:r>
                <a:rPr lang="en-US" sz="1917" b="1" dirty="0">
                  <a:solidFill>
                    <a:srgbClr val="15213F"/>
                  </a:solidFill>
                  <a:latin typeface="Alexandria Bold" pitchFamily="34" charset="0"/>
                  <a:ea typeface="Alexandria Bold" pitchFamily="34" charset="-122"/>
                  <a:cs typeface="Alexandria Bold" pitchFamily="34" charset="-120"/>
                </a:rPr>
                <a:t>1</a:t>
              </a:r>
              <a:endParaRPr lang="en-US" sz="1917" dirty="0"/>
            </a:p>
          </p:txBody>
        </p:sp>
        <p:sp>
          <p:nvSpPr>
            <p:cNvPr id="8" name="Text 5"/>
            <p:cNvSpPr/>
            <p:nvPr/>
          </p:nvSpPr>
          <p:spPr>
            <a:xfrm>
              <a:off x="9121577" y="3091855"/>
              <a:ext cx="2224583" cy="516930"/>
            </a:xfrm>
            <a:prstGeom prst="rect">
              <a:avLst/>
            </a:prstGeom>
            <a:noFill/>
            <a:ln/>
          </p:spPr>
          <p:txBody>
            <a:bodyPr wrap="squar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استكشاف لغة الجمهور</a:t>
              </a:r>
              <a:endParaRPr lang="en-US" sz="1625" dirty="0"/>
            </a:p>
          </p:txBody>
        </p:sp>
        <p:sp>
          <p:nvSpPr>
            <p:cNvPr id="9" name="Text 6"/>
            <p:cNvSpPr/>
            <p:nvPr/>
          </p:nvSpPr>
          <p:spPr>
            <a:xfrm>
              <a:off x="9121577" y="3708003"/>
              <a:ext cx="2224583" cy="211693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تحليل النصوص الطبيعية للجمهور المستهدف يكشف عن المفردات الفعلية التي يستخدمونها لوصف قضاياهم واحتياجاتهم. بناء الرسائل بهذه المفردات يُعزز الأصالة ويُزيل الفجوة اللغوية بين المؤسسة وجمهورها.</a:t>
              </a:r>
              <a:endParaRPr lang="en-US" sz="1600" dirty="0"/>
            </a:p>
          </p:txBody>
        </p:sp>
        <p:sp>
          <p:nvSpPr>
            <p:cNvPr id="10" name="Shape 7"/>
            <p:cNvSpPr/>
            <p:nvPr/>
          </p:nvSpPr>
          <p:spPr>
            <a:xfrm>
              <a:off x="6178650" y="2411413"/>
              <a:ext cx="2593281" cy="3597870"/>
            </a:xfrm>
            <a:prstGeom prst="roundRect">
              <a:avLst>
                <a:gd name="adj" fmla="val 2679"/>
              </a:avLst>
            </a:prstGeom>
            <a:solidFill>
              <a:srgbClr val="FBFCFE"/>
            </a:solidFill>
            <a:ln w="22860">
              <a:solidFill>
                <a:srgbClr val="CFD2D8"/>
              </a:solidFill>
              <a:prstDash val="solid"/>
            </a:ln>
          </p:spPr>
          <p:txBody>
            <a:bodyPr/>
            <a:lstStyle/>
            <a:p>
              <a:endParaRPr lang="en-US" sz="1500"/>
            </a:p>
          </p:txBody>
        </p:sp>
        <p:sp>
          <p:nvSpPr>
            <p:cNvPr id="11" name="Shape 8"/>
            <p:cNvSpPr/>
            <p:nvPr/>
          </p:nvSpPr>
          <p:spPr>
            <a:xfrm>
              <a:off x="6197700" y="2430463"/>
              <a:ext cx="2555181" cy="496094"/>
            </a:xfrm>
            <a:prstGeom prst="roundRect">
              <a:avLst>
                <a:gd name="adj" fmla="val 9395"/>
              </a:avLst>
            </a:prstGeom>
            <a:solidFill>
              <a:srgbClr val="E9ECF2"/>
            </a:solidFill>
            <a:ln/>
          </p:spPr>
          <p:txBody>
            <a:bodyPr/>
            <a:lstStyle/>
            <a:p>
              <a:endParaRPr lang="en-US" sz="1500"/>
            </a:p>
          </p:txBody>
        </p:sp>
        <p:sp>
          <p:nvSpPr>
            <p:cNvPr id="12" name="Text 9"/>
            <p:cNvSpPr/>
            <p:nvPr/>
          </p:nvSpPr>
          <p:spPr>
            <a:xfrm>
              <a:off x="7351316" y="2520256"/>
              <a:ext cx="248047" cy="310058"/>
            </a:xfrm>
            <a:prstGeom prst="rect">
              <a:avLst/>
            </a:prstGeom>
            <a:noFill/>
            <a:ln/>
          </p:spPr>
          <p:txBody>
            <a:bodyPr wrap="none" lIns="0" tIns="0" rIns="0" bIns="0" rtlCol="0" anchor="t"/>
            <a:lstStyle/>
            <a:p>
              <a:pPr algn="r" rtl="1">
                <a:lnSpc>
                  <a:spcPts val="1917"/>
                </a:lnSpc>
              </a:pPr>
              <a:r>
                <a:rPr lang="en-US" sz="1917" b="1" dirty="0">
                  <a:solidFill>
                    <a:srgbClr val="15213F"/>
                  </a:solidFill>
                  <a:latin typeface="Alexandria Bold" pitchFamily="34" charset="0"/>
                  <a:ea typeface="Alexandria Bold" pitchFamily="34" charset="-122"/>
                  <a:cs typeface="Alexandria Bold" pitchFamily="34" charset="-120"/>
                </a:rPr>
                <a:t>2</a:t>
              </a:r>
              <a:endParaRPr lang="en-US" sz="1917" dirty="0"/>
            </a:p>
          </p:txBody>
        </p:sp>
        <p:sp>
          <p:nvSpPr>
            <p:cNvPr id="13" name="Text 10"/>
            <p:cNvSpPr/>
            <p:nvPr/>
          </p:nvSpPr>
          <p:spPr>
            <a:xfrm>
              <a:off x="6520160" y="3091855"/>
              <a:ext cx="2067421"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تحديد الأطر الفاعلة</a:t>
              </a:r>
              <a:endParaRPr lang="en-US" sz="1625" dirty="0"/>
            </a:p>
          </p:txBody>
        </p:sp>
        <p:sp>
          <p:nvSpPr>
            <p:cNvPr id="14" name="Text 11"/>
            <p:cNvSpPr/>
            <p:nvPr/>
          </p:nvSpPr>
          <p:spPr>
            <a:xfrm>
              <a:off x="6362998" y="3449538"/>
              <a:ext cx="2224583" cy="2116932"/>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تحليل الأطر التي تُحرّك مشاعر إيجابية قوية لدى الجمهور المستهدف، وتجنب الأطر المرتبطة تاريخياً بردود فعل سلبية. ما الذي يتصدر عند الحديث عن موضوع معين؟ قضية أم فرصة؟ مشكلة أم حل؟</a:t>
              </a:r>
              <a:endParaRPr lang="en-US" sz="1600" dirty="0"/>
            </a:p>
          </p:txBody>
        </p:sp>
        <p:sp>
          <p:nvSpPr>
            <p:cNvPr id="15" name="Shape 12"/>
            <p:cNvSpPr/>
            <p:nvPr/>
          </p:nvSpPr>
          <p:spPr>
            <a:xfrm>
              <a:off x="3420070" y="2411413"/>
              <a:ext cx="2593281" cy="3597870"/>
            </a:xfrm>
            <a:prstGeom prst="roundRect">
              <a:avLst>
                <a:gd name="adj" fmla="val 2679"/>
              </a:avLst>
            </a:prstGeom>
            <a:solidFill>
              <a:srgbClr val="FBFCFE"/>
            </a:solidFill>
            <a:ln w="22860">
              <a:solidFill>
                <a:srgbClr val="CFD2D8"/>
              </a:solidFill>
              <a:prstDash val="solid"/>
            </a:ln>
          </p:spPr>
          <p:txBody>
            <a:bodyPr/>
            <a:lstStyle/>
            <a:p>
              <a:endParaRPr lang="en-US" sz="1500"/>
            </a:p>
          </p:txBody>
        </p:sp>
        <p:sp>
          <p:nvSpPr>
            <p:cNvPr id="16" name="Shape 13"/>
            <p:cNvSpPr/>
            <p:nvPr/>
          </p:nvSpPr>
          <p:spPr>
            <a:xfrm>
              <a:off x="3439120" y="2430463"/>
              <a:ext cx="2555181" cy="496094"/>
            </a:xfrm>
            <a:prstGeom prst="roundRect">
              <a:avLst>
                <a:gd name="adj" fmla="val 9395"/>
              </a:avLst>
            </a:prstGeom>
            <a:solidFill>
              <a:srgbClr val="E9ECF2"/>
            </a:solidFill>
            <a:ln/>
          </p:spPr>
          <p:txBody>
            <a:bodyPr/>
            <a:lstStyle/>
            <a:p>
              <a:endParaRPr lang="en-US" sz="1500"/>
            </a:p>
          </p:txBody>
        </p:sp>
        <p:sp>
          <p:nvSpPr>
            <p:cNvPr id="17" name="Text 14"/>
            <p:cNvSpPr/>
            <p:nvPr/>
          </p:nvSpPr>
          <p:spPr>
            <a:xfrm>
              <a:off x="4592737" y="2520256"/>
              <a:ext cx="248047" cy="310058"/>
            </a:xfrm>
            <a:prstGeom prst="rect">
              <a:avLst/>
            </a:prstGeom>
            <a:noFill/>
            <a:ln/>
          </p:spPr>
          <p:txBody>
            <a:bodyPr wrap="none" lIns="0" tIns="0" rIns="0" bIns="0" rtlCol="0" anchor="t"/>
            <a:lstStyle/>
            <a:p>
              <a:pPr algn="r" rtl="1">
                <a:lnSpc>
                  <a:spcPts val="1917"/>
                </a:lnSpc>
              </a:pPr>
              <a:r>
                <a:rPr lang="en-US" sz="1917" b="1" dirty="0">
                  <a:solidFill>
                    <a:srgbClr val="15213F"/>
                  </a:solidFill>
                  <a:latin typeface="Alexandria Bold" pitchFamily="34" charset="0"/>
                  <a:ea typeface="Alexandria Bold" pitchFamily="34" charset="-122"/>
                  <a:cs typeface="Alexandria Bold" pitchFamily="34" charset="-120"/>
                </a:rPr>
                <a:t>3</a:t>
              </a:r>
              <a:endParaRPr lang="en-US" sz="1917" dirty="0"/>
            </a:p>
          </p:txBody>
        </p:sp>
        <p:sp>
          <p:nvSpPr>
            <p:cNvPr id="19" name="Text 15"/>
            <p:cNvSpPr/>
            <p:nvPr/>
          </p:nvSpPr>
          <p:spPr>
            <a:xfrm>
              <a:off x="3761582" y="3091855"/>
              <a:ext cx="2067421" cy="258465"/>
            </a:xfrm>
            <a:prstGeom prst="rect">
              <a:avLst/>
            </a:prstGeom>
            <a:noFill/>
            <a:ln/>
          </p:spPr>
          <p:txBody>
            <a:bodyPr wrap="non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اختبار الرسائل مسبقاً</a:t>
              </a:r>
              <a:endParaRPr lang="en-US" sz="1625" dirty="0"/>
            </a:p>
          </p:txBody>
        </p:sp>
        <p:sp>
          <p:nvSpPr>
            <p:cNvPr id="20" name="Text 16"/>
            <p:cNvSpPr/>
            <p:nvPr/>
          </p:nvSpPr>
          <p:spPr>
            <a:xfrm>
              <a:off x="3604419" y="3449538"/>
              <a:ext cx="2224583" cy="1852315"/>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استخدام مجموعات التركيز الرقمية وتحليل المشاعر على محتوى تجريبي قبل الإطلاق الواسع. إجراء اختبارات A/B لصياغات مختلفة لاختيار الأكثر صدى عاطفياً مع الجمهور المستهدف.</a:t>
              </a:r>
              <a:endParaRPr lang="en-US" sz="1600" dirty="0"/>
            </a:p>
          </p:txBody>
        </p:sp>
        <p:sp>
          <p:nvSpPr>
            <p:cNvPr id="21" name="Shape 17"/>
            <p:cNvSpPr/>
            <p:nvPr/>
          </p:nvSpPr>
          <p:spPr>
            <a:xfrm>
              <a:off x="661492" y="2411413"/>
              <a:ext cx="2593281" cy="3597870"/>
            </a:xfrm>
            <a:prstGeom prst="roundRect">
              <a:avLst>
                <a:gd name="adj" fmla="val 2679"/>
              </a:avLst>
            </a:prstGeom>
            <a:solidFill>
              <a:srgbClr val="FBFCFE"/>
            </a:solidFill>
            <a:ln w="22860">
              <a:solidFill>
                <a:srgbClr val="CFD2D8"/>
              </a:solidFill>
              <a:prstDash val="solid"/>
            </a:ln>
          </p:spPr>
          <p:txBody>
            <a:bodyPr/>
            <a:lstStyle/>
            <a:p>
              <a:endParaRPr lang="en-US" sz="1500"/>
            </a:p>
          </p:txBody>
        </p:sp>
        <p:sp>
          <p:nvSpPr>
            <p:cNvPr id="22" name="Shape 18"/>
            <p:cNvSpPr/>
            <p:nvPr/>
          </p:nvSpPr>
          <p:spPr>
            <a:xfrm>
              <a:off x="680542" y="2430463"/>
              <a:ext cx="2555181" cy="496094"/>
            </a:xfrm>
            <a:prstGeom prst="roundRect">
              <a:avLst>
                <a:gd name="adj" fmla="val 9395"/>
              </a:avLst>
            </a:prstGeom>
            <a:solidFill>
              <a:srgbClr val="E9ECF2"/>
            </a:solidFill>
            <a:ln/>
          </p:spPr>
          <p:txBody>
            <a:bodyPr/>
            <a:lstStyle/>
            <a:p>
              <a:endParaRPr lang="en-US" sz="1500"/>
            </a:p>
          </p:txBody>
        </p:sp>
        <p:sp>
          <p:nvSpPr>
            <p:cNvPr id="26" name="Text 19"/>
            <p:cNvSpPr/>
            <p:nvPr/>
          </p:nvSpPr>
          <p:spPr>
            <a:xfrm>
              <a:off x="1834157" y="2520256"/>
              <a:ext cx="248047" cy="310058"/>
            </a:xfrm>
            <a:prstGeom prst="rect">
              <a:avLst/>
            </a:prstGeom>
            <a:noFill/>
            <a:ln/>
          </p:spPr>
          <p:txBody>
            <a:bodyPr wrap="none" lIns="0" tIns="0" rIns="0" bIns="0" rtlCol="0" anchor="t"/>
            <a:lstStyle/>
            <a:p>
              <a:pPr algn="r" rtl="1">
                <a:lnSpc>
                  <a:spcPts val="1917"/>
                </a:lnSpc>
              </a:pPr>
              <a:r>
                <a:rPr lang="en-US" sz="1917" b="1" dirty="0">
                  <a:solidFill>
                    <a:srgbClr val="15213F"/>
                  </a:solidFill>
                  <a:latin typeface="Alexandria Bold" pitchFamily="34" charset="0"/>
                  <a:ea typeface="Alexandria Bold" pitchFamily="34" charset="-122"/>
                  <a:cs typeface="Alexandria Bold" pitchFamily="34" charset="-120"/>
                </a:rPr>
                <a:t>4</a:t>
              </a:r>
              <a:endParaRPr lang="en-US" sz="1917" dirty="0"/>
            </a:p>
          </p:txBody>
        </p:sp>
        <p:sp>
          <p:nvSpPr>
            <p:cNvPr id="27" name="Text 20"/>
            <p:cNvSpPr/>
            <p:nvPr/>
          </p:nvSpPr>
          <p:spPr>
            <a:xfrm>
              <a:off x="845840" y="3091855"/>
              <a:ext cx="2224583" cy="516930"/>
            </a:xfrm>
            <a:prstGeom prst="rect">
              <a:avLst/>
            </a:prstGeom>
            <a:noFill/>
            <a:ln/>
          </p:spPr>
          <p:txBody>
            <a:bodyPr wrap="squar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التخصيص حسب الشرائح</a:t>
              </a:r>
              <a:endParaRPr lang="en-US" sz="1625" dirty="0"/>
            </a:p>
          </p:txBody>
        </p:sp>
        <p:sp>
          <p:nvSpPr>
            <p:cNvPr id="28" name="Text 21"/>
            <p:cNvSpPr/>
            <p:nvPr/>
          </p:nvSpPr>
          <p:spPr>
            <a:xfrm>
              <a:off x="845840" y="3708003"/>
              <a:ext cx="2224583" cy="1852315"/>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تختلف المشاعر والاهتمامات بين شرائح الجمهور المختلفة. تُمكّن الأدوات الذكية من تصميم رسائل مخصصة لكل شريحة: المستهلكون، الشركاء، الموظفون، المستثمرون، الصحفيون.</a:t>
              </a:r>
              <a:endParaRPr lang="en-US" sz="1600" dirty="0"/>
            </a:p>
          </p:txBody>
        </p:sp>
      </p:grpSp>
    </p:spTree>
    <p:extLst>
      <p:ext uri="{BB962C8B-B14F-4D97-AF65-F5344CB8AC3E}">
        <p14:creationId xmlns:p14="http://schemas.microsoft.com/office/powerpoint/2010/main" val="13125707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2237A-B37F-FCF7-7BAB-A4C792A9E3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3D0F37-9AB6-6834-5A37-29B1BFA571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4907068-EACE-62AB-7D95-07E0B457DE7F}"/>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6CB54A0-2CA8-274D-9685-F788259C103C}"/>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06ECAFE-AAA1-1C22-5B3D-51E3EE6A0E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3C57BE9-AC10-973D-BAD7-EE3788296284}"/>
              </a:ext>
            </a:extLst>
          </p:cNvPr>
          <p:cNvSpPr txBox="1"/>
          <p:nvPr/>
        </p:nvSpPr>
        <p:spPr>
          <a:xfrm>
            <a:off x="1742379" y="412789"/>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تحديد المؤثرين وتحليل شبكات الرأي</a:t>
            </a:r>
            <a:endParaRPr lang="en-US" sz="1800" dirty="0"/>
          </a:p>
        </p:txBody>
      </p:sp>
      <p:grpSp>
        <p:nvGrpSpPr>
          <p:cNvPr id="10" name="Group 9">
            <a:extLst>
              <a:ext uri="{FF2B5EF4-FFF2-40B4-BE49-F238E27FC236}">
                <a16:creationId xmlns:a16="http://schemas.microsoft.com/office/drawing/2014/main" id="{C1FD93B5-668F-CFBD-E187-E1A09262165E}"/>
              </a:ext>
            </a:extLst>
          </p:cNvPr>
          <p:cNvGrpSpPr/>
          <p:nvPr/>
        </p:nvGrpSpPr>
        <p:grpSpPr>
          <a:xfrm>
            <a:off x="736401" y="4217532"/>
            <a:ext cx="10537060" cy="2751770"/>
            <a:chOff x="6304062" y="2433538"/>
            <a:chExt cx="5232797" cy="2863056"/>
          </a:xfrm>
        </p:grpSpPr>
        <p:sp>
          <p:nvSpPr>
            <p:cNvPr id="7" name="Text 5"/>
            <p:cNvSpPr/>
            <p:nvPr/>
          </p:nvSpPr>
          <p:spPr>
            <a:xfrm>
              <a:off x="9104115" y="2433538"/>
              <a:ext cx="2432744" cy="258465"/>
            </a:xfrm>
            <a:prstGeom prst="rect">
              <a:avLst/>
            </a:prstGeom>
            <a:noFill/>
            <a:ln/>
          </p:spPr>
          <p:txBody>
            <a:bodyPr wrap="none" lIns="0" tIns="0" rIns="0" bIns="0" rtlCol="0" anchor="t"/>
            <a:lstStyle/>
            <a:p>
              <a:pPr algn="r" rtl="1">
                <a:lnSpc>
                  <a:spcPts val="2000"/>
                </a:lnSpc>
              </a:pPr>
              <a:r>
                <a:rPr lang="en-US" sz="2000" b="1" dirty="0">
                  <a:solidFill>
                    <a:srgbClr val="3257B8"/>
                  </a:solidFill>
                  <a:latin typeface="Alexandria Bold" pitchFamily="34" charset="0"/>
                  <a:ea typeface="Alexandria Bold" pitchFamily="34" charset="-122"/>
                  <a:cs typeface="Alexandria Bold" pitchFamily="34" charset="-120"/>
                </a:rPr>
                <a:t>تحليل شبكات الرأي العام</a:t>
              </a:r>
              <a:endParaRPr lang="en-US" sz="2000" dirty="0"/>
            </a:p>
          </p:txBody>
        </p:sp>
        <p:sp>
          <p:nvSpPr>
            <p:cNvPr id="8" name="Text 6"/>
            <p:cNvSpPr/>
            <p:nvPr/>
          </p:nvSpPr>
          <p:spPr>
            <a:xfrm>
              <a:off x="6304062" y="2857302"/>
              <a:ext cx="5232797" cy="529233"/>
            </a:xfrm>
            <a:prstGeom prst="rect">
              <a:avLst/>
            </a:prstGeom>
            <a:noFill/>
            <a:ln/>
          </p:spPr>
          <p:txBody>
            <a:bodyPr wrap="square" lIns="0" tIns="0" rIns="0" bIns="0" rtlCol="0" anchor="t"/>
            <a:lstStyle/>
            <a:p>
              <a:pPr algn="r" rtl="1">
                <a:lnSpc>
                  <a:spcPts val="2083"/>
                </a:lnSpc>
              </a:pPr>
              <a:r>
                <a:rPr lang="en-US" sz="1600" dirty="0">
                  <a:solidFill>
                    <a:srgbClr val="15213F"/>
                  </a:solidFill>
                  <a:latin typeface="Alexandria" pitchFamily="34" charset="0"/>
                  <a:ea typeface="Alexandria" pitchFamily="34" charset="-122"/>
                  <a:cs typeface="Alexandria" pitchFamily="34" charset="-120"/>
                </a:rPr>
                <a:t>يُتيح تحليل الشبكات (Network Analysis) رؤية بنية المحادثة العامة حول قضية ما:</a:t>
              </a:r>
              <a:endParaRPr lang="en-US" sz="1600" dirty="0"/>
            </a:p>
          </p:txBody>
        </p:sp>
        <p:sp>
          <p:nvSpPr>
            <p:cNvPr id="9" name="Text 7"/>
            <p:cNvSpPr/>
            <p:nvPr/>
          </p:nvSpPr>
          <p:spPr>
            <a:xfrm>
              <a:off x="6304062" y="3535362"/>
              <a:ext cx="5232797" cy="1761232"/>
            </a:xfrm>
            <a:prstGeom prst="rect">
              <a:avLst/>
            </a:prstGeom>
            <a:noFill/>
            <a:ln/>
          </p:spPr>
          <p:txBody>
            <a:bodyPr wrap="square" lIns="0" tIns="0" rIns="0" bIns="0" rtlCol="0" anchor="t"/>
            <a:lstStyle/>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مجتمعات الرأي</a:t>
              </a:r>
              <a:r>
                <a:rPr lang="en-US" sz="1600" dirty="0">
                  <a:solidFill>
                    <a:srgbClr val="15213F"/>
                  </a:solidFill>
                  <a:latin typeface="Alexandria" pitchFamily="34" charset="0"/>
                  <a:ea typeface="Alexandria" pitchFamily="34" charset="-122"/>
                  <a:cs typeface="Alexandria" pitchFamily="34" charset="-120"/>
                </a:rPr>
                <a:t>: تحديد الفصائل ذات التوجهات المتماثلة وحجمها</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عقد الجسر</a:t>
              </a:r>
              <a:r>
                <a:rPr lang="en-US" sz="1600" dirty="0">
                  <a:solidFill>
                    <a:srgbClr val="15213F"/>
                  </a:solidFill>
                  <a:latin typeface="Alexandria" pitchFamily="34" charset="0"/>
                  <a:ea typeface="Alexandria" pitchFamily="34" charset="-122"/>
                  <a:cs typeface="Alexandria" pitchFamily="34" charset="-120"/>
                </a:rPr>
                <a:t>: تحديد الأفراد الذين يربطون مجتمعات مختلفة ويمكنهم نقل الرسائل عبر حدودها</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فجوات المعلومات</a:t>
              </a:r>
              <a:r>
                <a:rPr lang="en-US" sz="1600" dirty="0">
                  <a:solidFill>
                    <a:srgbClr val="15213F"/>
                  </a:solidFill>
                  <a:latin typeface="Alexandria" pitchFamily="34" charset="0"/>
                  <a:ea typeface="Alexandria" pitchFamily="34" charset="-122"/>
                  <a:cs typeface="Alexandria" pitchFamily="34" charset="-120"/>
                </a:rPr>
                <a:t>: تحديد المجتمعات التي لم تصلها رسائل المؤسسة بعد</a:t>
              </a:r>
              <a:endParaRPr lang="en-US" sz="1600" dirty="0"/>
            </a:p>
            <a:p>
              <a:pPr marL="285739" indent="-285739" algn="r" rtl="1">
                <a:lnSpc>
                  <a:spcPts val="2083"/>
                </a:lnSpc>
                <a:buSzPct val="100000"/>
                <a:buChar char="•"/>
              </a:pPr>
              <a:r>
                <a:rPr lang="en-US" sz="1600" b="1" dirty="0">
                  <a:solidFill>
                    <a:srgbClr val="15213F"/>
                  </a:solidFill>
                  <a:latin typeface="Alexandria" pitchFamily="34" charset="0"/>
                  <a:ea typeface="Alexandria" pitchFamily="34" charset="-122"/>
                  <a:cs typeface="Alexandria" pitchFamily="34" charset="-120"/>
                </a:rPr>
                <a:t>خرائط تدفق الروايات</a:t>
              </a:r>
              <a:r>
                <a:rPr lang="en-US" sz="1600" dirty="0">
                  <a:solidFill>
                    <a:srgbClr val="15213F"/>
                  </a:solidFill>
                  <a:latin typeface="Alexandria" pitchFamily="34" charset="0"/>
                  <a:ea typeface="Alexandria" pitchFamily="34" charset="-122"/>
                  <a:cs typeface="Alexandria" pitchFamily="34" charset="-120"/>
                </a:rPr>
                <a:t>: كيف تنتقل القصص من مجتمع إلى آخر؟</a:t>
              </a:r>
              <a:endParaRPr lang="en-US" sz="1600" dirty="0"/>
            </a:p>
          </p:txBody>
        </p:sp>
      </p:grpSp>
      <p:grpSp>
        <p:nvGrpSpPr>
          <p:cNvPr id="11" name="Group 10">
            <a:extLst>
              <a:ext uri="{FF2B5EF4-FFF2-40B4-BE49-F238E27FC236}">
                <a16:creationId xmlns:a16="http://schemas.microsoft.com/office/drawing/2014/main" id="{ABFEA582-E573-343D-BF61-8EED1144EA35}"/>
              </a:ext>
            </a:extLst>
          </p:cNvPr>
          <p:cNvGrpSpPr/>
          <p:nvPr/>
        </p:nvGrpSpPr>
        <p:grpSpPr>
          <a:xfrm>
            <a:off x="516674" y="1143206"/>
            <a:ext cx="10845577" cy="2837780"/>
            <a:chOff x="542429" y="2268241"/>
            <a:chExt cx="5470922" cy="3086199"/>
          </a:xfrm>
        </p:grpSpPr>
        <p:sp>
          <p:nvSpPr>
            <p:cNvPr id="4" name="Shape 1"/>
            <p:cNvSpPr/>
            <p:nvPr/>
          </p:nvSpPr>
          <p:spPr>
            <a:xfrm>
              <a:off x="542429" y="2268241"/>
              <a:ext cx="5470922" cy="3086199"/>
            </a:xfrm>
            <a:prstGeom prst="roundRect">
              <a:avLst>
                <a:gd name="adj" fmla="val 3859"/>
              </a:avLst>
            </a:prstGeom>
            <a:solidFill>
              <a:srgbClr val="3257B8"/>
            </a:solidFill>
            <a:ln/>
          </p:spPr>
          <p:txBody>
            <a:bodyPr/>
            <a:lstStyle/>
            <a:p>
              <a:pPr algn="just"/>
              <a:endParaRPr lang="en-US"/>
            </a:p>
          </p:txBody>
        </p:sp>
        <p:sp>
          <p:nvSpPr>
            <p:cNvPr id="6" name="Text 2"/>
            <p:cNvSpPr/>
            <p:nvPr/>
          </p:nvSpPr>
          <p:spPr>
            <a:xfrm>
              <a:off x="3705027" y="2433538"/>
              <a:ext cx="2143026" cy="258465"/>
            </a:xfrm>
            <a:prstGeom prst="rect">
              <a:avLst/>
            </a:prstGeom>
            <a:noFill/>
            <a:ln/>
          </p:spPr>
          <p:txBody>
            <a:bodyPr wrap="none" lIns="0" tIns="0" rIns="0" bIns="0" rtlCol="0" anchor="t"/>
            <a:lstStyle/>
            <a:p>
              <a:pPr algn="just" rtl="1">
                <a:lnSpc>
                  <a:spcPts val="2000"/>
                </a:lnSpc>
              </a:pPr>
              <a:r>
                <a:rPr lang="en-US" sz="2000" b="1" dirty="0">
                  <a:solidFill>
                    <a:srgbClr val="FFFFFF"/>
                  </a:solidFill>
                  <a:latin typeface="Alexandria Bold" pitchFamily="34" charset="0"/>
                  <a:ea typeface="Alexandria Bold" pitchFamily="34" charset="-122"/>
                  <a:cs typeface="Alexandria Bold" pitchFamily="34" charset="-120"/>
                </a:rPr>
                <a:t>ما وراء عدد المتابعين</a:t>
              </a:r>
              <a:endParaRPr lang="en-US" sz="2000" dirty="0"/>
            </a:p>
          </p:txBody>
        </p:sp>
        <p:sp>
          <p:nvSpPr>
            <p:cNvPr id="12" name="Text 3"/>
            <p:cNvSpPr/>
            <p:nvPr/>
          </p:nvSpPr>
          <p:spPr>
            <a:xfrm>
              <a:off x="707728" y="2857302"/>
              <a:ext cx="5140325" cy="793849"/>
            </a:xfrm>
            <a:prstGeom prst="rect">
              <a:avLst/>
            </a:prstGeom>
            <a:noFill/>
            <a:ln/>
          </p:spPr>
          <p:txBody>
            <a:bodyPr wrap="square" lIns="0" tIns="0" rIns="0" bIns="0" rtlCol="0" anchor="t"/>
            <a:lstStyle/>
            <a:p>
              <a:pPr algn="just" rtl="1">
                <a:lnSpc>
                  <a:spcPts val="2083"/>
                </a:lnSpc>
              </a:pPr>
              <a:r>
                <a:rPr lang="en-US" sz="1600" dirty="0">
                  <a:solidFill>
                    <a:srgbClr val="FFFFFF"/>
                  </a:solidFill>
                  <a:latin typeface="Alexandria" pitchFamily="34" charset="0"/>
                  <a:ea typeface="Alexandria" pitchFamily="34" charset="-122"/>
                  <a:cs typeface="Alexandria" pitchFamily="34" charset="-120"/>
                </a:rPr>
                <a:t>دفعت منصات التواصل الاجتماعي إلى ربط التأثير بعدد المتابعين، وهو معيار مُضلل. التحليل الشبكي المتقدم يكشف عن المؤثرين الحقيقيين بناءً على مؤشرات أكثر عمقاً:</a:t>
              </a:r>
              <a:endParaRPr lang="en-US" sz="1600" dirty="0"/>
            </a:p>
          </p:txBody>
        </p:sp>
        <p:sp>
          <p:nvSpPr>
            <p:cNvPr id="13" name="Text 4"/>
            <p:cNvSpPr/>
            <p:nvPr/>
          </p:nvSpPr>
          <p:spPr>
            <a:xfrm>
              <a:off x="707728" y="3799980"/>
              <a:ext cx="5140325" cy="1231999"/>
            </a:xfrm>
            <a:prstGeom prst="rect">
              <a:avLst/>
            </a:prstGeom>
            <a:noFill/>
            <a:ln/>
          </p:spPr>
          <p:txBody>
            <a:bodyPr wrap="square" lIns="0" tIns="0" rIns="0" bIns="0" rtlCol="0" anchor="t"/>
            <a:lstStyle/>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معامل الانتشار: كم مرة يُعاد نشر محتواهم؟</a:t>
              </a:r>
              <a:endParaRPr lang="en-US" sz="1600" dirty="0"/>
            </a:p>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جودة الجمهور: هل متابعوهم حسابات حقيقية ومتفاعلة؟</a:t>
              </a:r>
              <a:endParaRPr lang="en-US" sz="1600" dirty="0"/>
            </a:p>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التخصص الموضوعي: هل يمتلكون سلطة في المجال المحدد؟</a:t>
              </a:r>
              <a:endParaRPr lang="en-US" sz="1600" dirty="0"/>
            </a:p>
            <a:p>
              <a:pPr marL="285739" indent="-285739" algn="just" rtl="1">
                <a:lnSpc>
                  <a:spcPts val="2083"/>
                </a:lnSpc>
                <a:buSzPct val="100000"/>
                <a:buChar char="•"/>
              </a:pPr>
              <a:r>
                <a:rPr lang="en-US" sz="1600" dirty="0">
                  <a:solidFill>
                    <a:srgbClr val="FFFFFF"/>
                  </a:solidFill>
                  <a:latin typeface="Alexandria" pitchFamily="34" charset="0"/>
                  <a:ea typeface="Alexandria" pitchFamily="34" charset="-122"/>
                  <a:cs typeface="Alexandria" pitchFamily="34" charset="-120"/>
                </a:rPr>
                <a:t>تأثير المشاعر: هل يُحوّلون النبرة العامة حين يتحدثون؟</a:t>
              </a:r>
              <a:endParaRPr lang="en-US" sz="1600" dirty="0"/>
            </a:p>
          </p:txBody>
        </p:sp>
      </p:grpSp>
    </p:spTree>
    <p:extLst>
      <p:ext uri="{BB962C8B-B14F-4D97-AF65-F5344CB8AC3E}">
        <p14:creationId xmlns:p14="http://schemas.microsoft.com/office/powerpoint/2010/main" val="3418215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09C4A-1163-91A0-AAFB-98C722DAB8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4FCDC3-8860-B3A1-C6D6-942B450D5A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17FC44-1D27-C925-0F21-D4C3DBBB7B1B}"/>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27ADBF7-7B7E-23B9-DFFD-F03C88B5984F}"/>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87F8162-6FE9-167E-F3F0-4C17DB609C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B844EA-7662-85B0-68EF-A9B2578D1AF5}"/>
              </a:ext>
            </a:extLst>
          </p:cNvPr>
          <p:cNvSpPr txBox="1"/>
          <p:nvPr/>
        </p:nvSpPr>
        <p:spPr>
          <a:xfrm>
            <a:off x="1842740" y="485272"/>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تحليل الجمهور وتقسيمه بالذكاء الاصطناعي</a:t>
            </a:r>
            <a:endParaRPr lang="en-US" sz="1800" dirty="0"/>
          </a:p>
        </p:txBody>
      </p:sp>
      <p:sp>
        <p:nvSpPr>
          <p:cNvPr id="4" name="Text 1"/>
          <p:cNvSpPr/>
          <p:nvPr/>
        </p:nvSpPr>
        <p:spPr>
          <a:xfrm>
            <a:off x="516674" y="1296998"/>
            <a:ext cx="10869018" cy="1290085"/>
          </a:xfrm>
          <a:prstGeom prst="rect">
            <a:avLst/>
          </a:prstGeom>
          <a:noFill/>
          <a:ln/>
        </p:spPr>
        <p:txBody>
          <a:bodyPr wrap="square" lIns="0" tIns="0" rIns="0" bIns="0" rtlCol="0" anchor="t"/>
          <a:lstStyle/>
          <a:p>
            <a:pPr algn="just" rtl="1">
              <a:lnSpc>
                <a:spcPct val="150000"/>
              </a:lnSpc>
            </a:pPr>
            <a:r>
              <a:rPr lang="en-US" sz="1600">
                <a:solidFill>
                  <a:srgbClr val="15213F"/>
                </a:solidFill>
                <a:latin typeface="Alexandria" pitchFamily="34" charset="0"/>
                <a:ea typeface="Alexandria" pitchFamily="34" charset="-122"/>
                <a:cs typeface="Alexandria" pitchFamily="34" charset="-120"/>
              </a:rPr>
              <a:t>تُقدّم أدوات الذكاء الاصطناعي قدرة غير مسبوقة على فهم الجمهور وتقسيمه إلى شرائح دقيقة تتجاوز التصنيفات الديموغرافية التقليدية (العمر، الجنس، الموقع الجغرافي) إلى تصنيفات سيكوغرافية (القيم، الاهتمامات، أنماط التفكير)وسلوكية (أنماط التفاعل، أوقات النشاط، مواضيع الاهتمام</a:t>
            </a:r>
            <a:r>
              <a:rPr lang="ar-EG" sz="1600">
                <a:solidFill>
                  <a:srgbClr val="15213F"/>
                </a:solidFill>
                <a:latin typeface="Alexandria" pitchFamily="34" charset="0"/>
                <a:ea typeface="Alexandria" pitchFamily="34" charset="-122"/>
                <a:cs typeface="Alexandria" pitchFamily="34" charset="-120"/>
              </a:rPr>
              <a:t>):</a:t>
            </a:r>
            <a:endParaRPr lang="en-US" sz="1600" dirty="0"/>
          </a:p>
        </p:txBody>
      </p:sp>
      <p:grpSp>
        <p:nvGrpSpPr>
          <p:cNvPr id="16" name="Group 15">
            <a:extLst>
              <a:ext uri="{FF2B5EF4-FFF2-40B4-BE49-F238E27FC236}">
                <a16:creationId xmlns:a16="http://schemas.microsoft.com/office/drawing/2014/main" id="{9B8177C4-2D13-5C69-30D3-E891A1D7BE1C}"/>
              </a:ext>
            </a:extLst>
          </p:cNvPr>
          <p:cNvGrpSpPr/>
          <p:nvPr/>
        </p:nvGrpSpPr>
        <p:grpSpPr>
          <a:xfrm>
            <a:off x="516674" y="2632868"/>
            <a:ext cx="10869019" cy="3990955"/>
            <a:chOff x="661492" y="2632869"/>
            <a:chExt cx="10869017" cy="3154958"/>
          </a:xfrm>
        </p:grpSpPr>
        <p:sp>
          <p:nvSpPr>
            <p:cNvPr id="6" name="Shape 2"/>
            <p:cNvSpPr/>
            <p:nvPr/>
          </p:nvSpPr>
          <p:spPr>
            <a:xfrm>
              <a:off x="6178650" y="2632869"/>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7" name="Text 3"/>
            <p:cNvSpPr/>
            <p:nvPr/>
          </p:nvSpPr>
          <p:spPr>
            <a:xfrm>
              <a:off x="8733433" y="2804518"/>
              <a:ext cx="2625428"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التصنيف القيمي والنفسي</a:t>
              </a:r>
              <a:endParaRPr lang="en-US" sz="2000" dirty="0"/>
            </a:p>
          </p:txBody>
        </p:sp>
        <p:sp>
          <p:nvSpPr>
            <p:cNvPr id="8" name="Text 4"/>
            <p:cNvSpPr/>
            <p:nvPr/>
          </p:nvSpPr>
          <p:spPr>
            <a:xfrm>
              <a:off x="6350298" y="3162201"/>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تحليل محتوى المنشورات لاستنتاج القيم الجوهرية والاهتمامات العميقة لشرائح الجمهور، مما يُتيح الاستهداف بناءً على القواسم المشتركة القيمية لا الديموغرافية.</a:t>
              </a:r>
              <a:endParaRPr lang="en-US" sz="1600" dirty="0"/>
            </a:p>
          </p:txBody>
        </p:sp>
        <p:sp>
          <p:nvSpPr>
            <p:cNvPr id="9" name="Shape 5"/>
            <p:cNvSpPr/>
            <p:nvPr/>
          </p:nvSpPr>
          <p:spPr>
            <a:xfrm>
              <a:off x="661492" y="2632869"/>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0" name="Text 6"/>
            <p:cNvSpPr/>
            <p:nvPr/>
          </p:nvSpPr>
          <p:spPr>
            <a:xfrm>
              <a:off x="3774282" y="2804518"/>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تحليل نقاط الألم</a:t>
              </a:r>
              <a:endParaRPr lang="en-US" sz="2000" dirty="0"/>
            </a:p>
          </p:txBody>
        </p:sp>
        <p:sp>
          <p:nvSpPr>
            <p:cNvPr id="11" name="Text 7"/>
            <p:cNvSpPr/>
            <p:nvPr/>
          </p:nvSpPr>
          <p:spPr>
            <a:xfrm>
              <a:off x="833140" y="3162201"/>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تحديد المشكلات والمخاوف المتكررة في خطاب الجمهور المستهدف. هذا الفهم العميق يُمكّن المؤسسات من تصميم رسائل تُعالج هذه المخاوف بدلاً من الاكتفاء بالترويج الذاتي.</a:t>
              </a:r>
              <a:endParaRPr lang="en-US" sz="1600" dirty="0"/>
            </a:p>
          </p:txBody>
        </p:sp>
        <p:sp>
          <p:nvSpPr>
            <p:cNvPr id="12" name="Shape 8"/>
            <p:cNvSpPr/>
            <p:nvPr/>
          </p:nvSpPr>
          <p:spPr>
            <a:xfrm>
              <a:off x="6178650" y="4292997"/>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3" name="Text 9"/>
            <p:cNvSpPr/>
            <p:nvPr/>
          </p:nvSpPr>
          <p:spPr>
            <a:xfrm>
              <a:off x="9291440" y="4464645"/>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التقسيم التوقيتي</a:t>
              </a:r>
              <a:endParaRPr lang="en-US" sz="2000" dirty="0"/>
            </a:p>
          </p:txBody>
        </p:sp>
        <p:sp>
          <p:nvSpPr>
            <p:cNvPr id="14" name="Text 10"/>
            <p:cNvSpPr/>
            <p:nvPr/>
          </p:nvSpPr>
          <p:spPr>
            <a:xfrm>
              <a:off x="6350298" y="4822329"/>
              <a:ext cx="500856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تحديد أوقات الذروة في نشاط كل شريحة جمهورية وأنماط استهلاكهم للمحتوى، لجدولة المحتوى في النوافذ الزمنية الأمثل لكل شريحة.</a:t>
              </a:r>
              <a:endParaRPr lang="en-US" sz="1600" dirty="0"/>
            </a:p>
          </p:txBody>
        </p:sp>
        <p:sp>
          <p:nvSpPr>
            <p:cNvPr id="15" name="Shape 11"/>
            <p:cNvSpPr/>
            <p:nvPr/>
          </p:nvSpPr>
          <p:spPr>
            <a:xfrm>
              <a:off x="661492" y="4292997"/>
              <a:ext cx="5351859" cy="1494830"/>
            </a:xfrm>
            <a:prstGeom prst="roundRect">
              <a:avLst>
                <a:gd name="adj" fmla="val 4647"/>
              </a:avLst>
            </a:prstGeom>
            <a:solidFill>
              <a:srgbClr val="E9ECF2"/>
            </a:solidFill>
            <a:ln w="7620">
              <a:solidFill>
                <a:srgbClr val="CFD2D8"/>
              </a:solidFill>
              <a:prstDash val="solid"/>
            </a:ln>
          </p:spPr>
          <p:txBody>
            <a:bodyPr/>
            <a:lstStyle/>
            <a:p>
              <a:pPr algn="just"/>
              <a:endParaRPr lang="en-US"/>
            </a:p>
          </p:txBody>
        </p:sp>
        <p:sp>
          <p:nvSpPr>
            <p:cNvPr id="17" name="Text 12"/>
            <p:cNvSpPr/>
            <p:nvPr/>
          </p:nvSpPr>
          <p:spPr>
            <a:xfrm>
              <a:off x="3774282" y="4464645"/>
              <a:ext cx="2067421"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رسم رحلة الجمهور</a:t>
              </a:r>
              <a:endParaRPr lang="en-US" sz="2000" dirty="0"/>
            </a:p>
          </p:txBody>
        </p:sp>
        <p:sp>
          <p:nvSpPr>
            <p:cNvPr id="19" name="Text 13"/>
            <p:cNvSpPr/>
            <p:nvPr/>
          </p:nvSpPr>
          <p:spPr>
            <a:xfrm>
              <a:off x="833140" y="4822330"/>
              <a:ext cx="50085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تتبع كيف ينتقل الأفراد من مرحلة الوعي إلى الاهتمام إلى الثقة إلى المناصرة، وتحديد نقاط الإعاقة في هذه الرحلة التي تحتاج إلى تدخل اتصالي مقصود.</a:t>
              </a:r>
              <a:endParaRPr lang="en-US" sz="1600" dirty="0"/>
            </a:p>
          </p:txBody>
        </p:sp>
      </p:grpSp>
    </p:spTree>
    <p:extLst>
      <p:ext uri="{BB962C8B-B14F-4D97-AF65-F5344CB8AC3E}">
        <p14:creationId xmlns:p14="http://schemas.microsoft.com/office/powerpoint/2010/main" val="12997243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61DC1-1BCC-C449-8EE7-D7211E6D4E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751434-E2FD-8E44-EE38-7F4EAD499E7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7262EF-91A9-4EEC-4CEC-6A8802D91841}"/>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9D33DD8-AFE3-6082-AADC-71495F2287F1}"/>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13EB6D-2524-C8F1-CFD1-0786845CBA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3C542D-1B1C-9531-20BF-C5EAC765EA1E}"/>
              </a:ext>
            </a:extLst>
          </p:cNvPr>
          <p:cNvSpPr txBox="1"/>
          <p:nvPr/>
        </p:nvSpPr>
        <p:spPr>
          <a:xfrm>
            <a:off x="2335354" y="456070"/>
            <a:ext cx="6272560" cy="508281"/>
          </a:xfrm>
          <a:prstGeom prst="rect">
            <a:avLst/>
          </a:prstGeom>
          <a:noFill/>
        </p:spPr>
        <p:txBody>
          <a:bodyPr wrap="square">
            <a:spAutoFit/>
          </a:bodyPr>
          <a:lstStyle/>
          <a:p>
            <a:pPr algn="r" rtl="1">
              <a:lnSpc>
                <a:spcPts val="3667"/>
              </a:lnSpc>
            </a:pPr>
            <a:r>
              <a:rPr lang="en-US" sz="1800" b="1">
                <a:solidFill>
                  <a:srgbClr val="3257B8"/>
                </a:solidFill>
                <a:latin typeface="Alexandria Bold" pitchFamily="34" charset="0"/>
                <a:ea typeface="Alexandria Bold" pitchFamily="34" charset="-122"/>
                <a:cs typeface="Alexandria Bold" pitchFamily="34" charset="-120"/>
              </a:rPr>
              <a:t>بناء استراتيجية ذكاء البيانات في قسم العلاقات العامة</a:t>
            </a:r>
            <a:endParaRPr lang="en-US" sz="1800" dirty="0"/>
          </a:p>
        </p:txBody>
      </p:sp>
      <p:sp>
        <p:nvSpPr>
          <p:cNvPr id="4" name="Text 1"/>
          <p:cNvSpPr/>
          <p:nvPr/>
        </p:nvSpPr>
        <p:spPr>
          <a:xfrm>
            <a:off x="598884" y="1179909"/>
            <a:ext cx="10708453" cy="753131"/>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ليست رحلة التحول نحو العلاقات العامة المعتمدة على البيانات مجرد اقتناء أدوات، بل تحول مؤسسي شامل يمسّ الثقافة والكفاءات والعمليات. إليك خارطة طريق للتحول التدريجي:</a:t>
            </a:r>
            <a:endParaRPr lang="en-US" sz="1600" dirty="0"/>
          </a:p>
        </p:txBody>
      </p:sp>
      <p:grpSp>
        <p:nvGrpSpPr>
          <p:cNvPr id="22" name="Group 21">
            <a:extLst>
              <a:ext uri="{FF2B5EF4-FFF2-40B4-BE49-F238E27FC236}">
                <a16:creationId xmlns:a16="http://schemas.microsoft.com/office/drawing/2014/main" id="{3CA1C506-8084-AEFE-8CAE-691A9AEEB1F5}"/>
              </a:ext>
            </a:extLst>
          </p:cNvPr>
          <p:cNvGrpSpPr/>
          <p:nvPr/>
        </p:nvGrpSpPr>
        <p:grpSpPr>
          <a:xfrm>
            <a:off x="598885" y="4237463"/>
            <a:ext cx="10994231" cy="2179609"/>
            <a:chOff x="598885" y="4955282"/>
            <a:chExt cx="10994231" cy="1461790"/>
          </a:xfrm>
        </p:grpSpPr>
        <p:pic>
          <p:nvPicPr>
            <p:cNvPr id="13" name="Image 1" descr="preencoded.png"/>
            <p:cNvPicPr>
              <a:picLocks noChangeAspect="1"/>
            </p:cNvPicPr>
            <p:nvPr/>
          </p:nvPicPr>
          <p:blipFill>
            <a:blip r:embed="rId3"/>
            <a:stretch>
              <a:fillRect/>
            </a:stretch>
          </p:blipFill>
          <p:spPr>
            <a:xfrm>
              <a:off x="11518305" y="5034756"/>
              <a:ext cx="74811" cy="74811"/>
            </a:xfrm>
            <a:prstGeom prst="rect">
              <a:avLst/>
            </a:prstGeom>
          </p:spPr>
        </p:pic>
        <p:sp>
          <p:nvSpPr>
            <p:cNvPr id="14" name="Text 10"/>
            <p:cNvSpPr/>
            <p:nvPr/>
          </p:nvSpPr>
          <p:spPr>
            <a:xfrm>
              <a:off x="8041283" y="4955282"/>
              <a:ext cx="3341489" cy="467718"/>
            </a:xfrm>
            <a:prstGeom prst="rect">
              <a:avLst/>
            </a:prstGeom>
            <a:noFill/>
            <a:ln/>
          </p:spPr>
          <p:txBody>
            <a:bodyPr wrap="square" lIns="0" tIns="0" rIns="0" bIns="0" rtlCol="0" anchor="t"/>
            <a:lstStyle/>
            <a:p>
              <a:pPr algn="r" rtl="1">
                <a:lnSpc>
                  <a:spcPts val="1833"/>
                </a:lnSpc>
              </a:pPr>
              <a:r>
                <a:rPr lang="en-US" sz="1458" b="1" dirty="0">
                  <a:solidFill>
                    <a:srgbClr val="15213F"/>
                  </a:solidFill>
                  <a:latin typeface="Alexandria Bold" pitchFamily="34" charset="0"/>
                  <a:ea typeface="Alexandria Bold" pitchFamily="34" charset="-122"/>
                  <a:cs typeface="Alexandria Bold" pitchFamily="34" charset="-120"/>
                </a:rPr>
                <a:t>بناء الكفاءات: الجمع بين الاتصال والبيانات</a:t>
              </a:r>
              <a:endParaRPr lang="en-US" sz="1458" dirty="0"/>
            </a:p>
          </p:txBody>
        </p:sp>
        <p:sp>
          <p:nvSpPr>
            <p:cNvPr id="15" name="Text 11"/>
            <p:cNvSpPr/>
            <p:nvPr/>
          </p:nvSpPr>
          <p:spPr>
            <a:xfrm>
              <a:off x="8041283" y="5504259"/>
              <a:ext cx="3341489" cy="912813"/>
            </a:xfrm>
            <a:prstGeom prst="rect">
              <a:avLst/>
            </a:prstGeom>
            <a:noFill/>
            <a:ln/>
          </p:spPr>
          <p:txBody>
            <a:bodyPr wrap="square" lIns="0" tIns="0" rIns="0" bIns="0" rtlCol="0" anchor="t"/>
            <a:lstStyle/>
            <a:p>
              <a:pPr algn="just" rtl="1">
                <a:lnSpc>
                  <a:spcPts val="1792"/>
                </a:lnSpc>
              </a:pPr>
              <a:r>
                <a:rPr lang="en-US" sz="1600" dirty="0">
                  <a:solidFill>
                    <a:srgbClr val="15213F"/>
                  </a:solidFill>
                  <a:latin typeface="Alexandria" pitchFamily="34" charset="0"/>
                  <a:ea typeface="Alexandria" pitchFamily="34" charset="-122"/>
                  <a:cs typeface="Alexandria" pitchFamily="34" charset="-120"/>
                </a:rPr>
                <a:t>تحتاج فرق العلاقات العامة الحديثة إلى ملفات شخصية هجينة: متخصصون يجمعون بين الفهم العميق للاتصال والإعلام والقدرة على قراءة لوحات البيانات وتفسير النتائج التحليلية.</a:t>
              </a:r>
              <a:endParaRPr lang="en-US" sz="1600" dirty="0"/>
            </a:p>
          </p:txBody>
        </p:sp>
        <p:pic>
          <p:nvPicPr>
            <p:cNvPr id="16" name="Image 2" descr="preencoded.png"/>
            <p:cNvPicPr>
              <a:picLocks noChangeAspect="1"/>
            </p:cNvPicPr>
            <p:nvPr/>
          </p:nvPicPr>
          <p:blipFill>
            <a:blip r:embed="rId3"/>
            <a:stretch>
              <a:fillRect/>
            </a:stretch>
          </p:blipFill>
          <p:spPr>
            <a:xfrm>
              <a:off x="7797106" y="5034756"/>
              <a:ext cx="74811" cy="74811"/>
            </a:xfrm>
            <a:prstGeom prst="rect">
              <a:avLst/>
            </a:prstGeom>
          </p:spPr>
        </p:pic>
        <p:sp>
          <p:nvSpPr>
            <p:cNvPr id="17" name="Text 12"/>
            <p:cNvSpPr/>
            <p:nvPr/>
          </p:nvSpPr>
          <p:spPr>
            <a:xfrm>
              <a:off x="4917282" y="4955282"/>
              <a:ext cx="2744292" cy="233858"/>
            </a:xfrm>
            <a:prstGeom prst="rect">
              <a:avLst/>
            </a:prstGeom>
            <a:noFill/>
            <a:ln/>
          </p:spPr>
          <p:txBody>
            <a:bodyPr wrap="none" lIns="0" tIns="0" rIns="0" bIns="0" rtlCol="0" anchor="t"/>
            <a:lstStyle/>
            <a:p>
              <a:pPr algn="r" rtl="1">
                <a:lnSpc>
                  <a:spcPts val="1833"/>
                </a:lnSpc>
              </a:pPr>
              <a:r>
                <a:rPr lang="en-US" sz="1458" b="1" dirty="0">
                  <a:solidFill>
                    <a:srgbClr val="15213F"/>
                  </a:solidFill>
                  <a:latin typeface="Alexandria Bold" pitchFamily="34" charset="0"/>
                  <a:ea typeface="Alexandria Bold" pitchFamily="34" charset="-122"/>
                  <a:cs typeface="Alexandria Bold" pitchFamily="34" charset="-120"/>
                </a:rPr>
                <a:t>تحديد مؤشرات الأداء المناسبة</a:t>
              </a:r>
              <a:endParaRPr lang="en-US" sz="1458" dirty="0"/>
            </a:p>
          </p:txBody>
        </p:sp>
        <p:sp>
          <p:nvSpPr>
            <p:cNvPr id="6" name="Text 13"/>
            <p:cNvSpPr/>
            <p:nvPr/>
          </p:nvSpPr>
          <p:spPr>
            <a:xfrm>
              <a:off x="4334186" y="5551120"/>
              <a:ext cx="3341489" cy="684609"/>
            </a:xfrm>
            <a:prstGeom prst="rect">
              <a:avLst/>
            </a:prstGeom>
            <a:noFill/>
            <a:ln/>
          </p:spPr>
          <p:txBody>
            <a:bodyPr wrap="square" lIns="0" tIns="0" rIns="0" bIns="0" rtlCol="0" anchor="t"/>
            <a:lstStyle/>
            <a:p>
              <a:pPr algn="just" rtl="1">
                <a:lnSpc>
                  <a:spcPts val="1792"/>
                </a:lnSpc>
              </a:pPr>
              <a:r>
                <a:rPr lang="en-US" sz="1600" dirty="0">
                  <a:solidFill>
                    <a:srgbClr val="15213F"/>
                  </a:solidFill>
                  <a:latin typeface="Alexandria" pitchFamily="34" charset="0"/>
                  <a:ea typeface="Alexandria" pitchFamily="34" charset="-122"/>
                  <a:cs typeface="Alexandria" pitchFamily="34" charset="-120"/>
                </a:rPr>
                <a:t>لا قيمة لأدوات البيانات دون تحديد مسبق ودقيق لما يُريد قياسه. يجب ربط مؤشرات العلاقات العامة بالأهداف الاستراتيجية للمؤسسة.</a:t>
              </a:r>
              <a:endParaRPr lang="en-US" sz="1600" dirty="0"/>
            </a:p>
          </p:txBody>
        </p:sp>
        <p:pic>
          <p:nvPicPr>
            <p:cNvPr id="19" name="Image 3" descr="preencoded.png"/>
            <p:cNvPicPr>
              <a:picLocks noChangeAspect="1"/>
            </p:cNvPicPr>
            <p:nvPr/>
          </p:nvPicPr>
          <p:blipFill>
            <a:blip r:embed="rId3"/>
            <a:stretch>
              <a:fillRect/>
            </a:stretch>
          </p:blipFill>
          <p:spPr>
            <a:xfrm>
              <a:off x="4075907" y="5034756"/>
              <a:ext cx="74811" cy="74811"/>
            </a:xfrm>
            <a:prstGeom prst="rect">
              <a:avLst/>
            </a:prstGeom>
          </p:spPr>
        </p:pic>
        <p:sp>
          <p:nvSpPr>
            <p:cNvPr id="20" name="Text 14"/>
            <p:cNvSpPr/>
            <p:nvPr/>
          </p:nvSpPr>
          <p:spPr>
            <a:xfrm>
              <a:off x="1761431" y="4955282"/>
              <a:ext cx="2178943" cy="233858"/>
            </a:xfrm>
            <a:prstGeom prst="rect">
              <a:avLst/>
            </a:prstGeom>
            <a:noFill/>
            <a:ln/>
          </p:spPr>
          <p:txBody>
            <a:bodyPr wrap="none" lIns="0" tIns="0" rIns="0" bIns="0" rtlCol="0" anchor="t"/>
            <a:lstStyle/>
            <a:p>
              <a:pPr algn="r" rtl="1">
                <a:lnSpc>
                  <a:spcPts val="1833"/>
                </a:lnSpc>
              </a:pPr>
              <a:r>
                <a:rPr lang="en-US" sz="1458" b="1" dirty="0">
                  <a:solidFill>
                    <a:srgbClr val="15213F"/>
                  </a:solidFill>
                  <a:latin typeface="Alexandria Bold" pitchFamily="34" charset="0"/>
                  <a:ea typeface="Alexandria Bold" pitchFamily="34" charset="-122"/>
                  <a:cs typeface="Alexandria Bold" pitchFamily="34" charset="-120"/>
                </a:rPr>
                <a:t>بناء قاعدة بيانات تاريخية</a:t>
              </a:r>
              <a:endParaRPr lang="en-US" sz="1458" dirty="0"/>
            </a:p>
          </p:txBody>
        </p:sp>
        <p:sp>
          <p:nvSpPr>
            <p:cNvPr id="21" name="Text 15"/>
            <p:cNvSpPr/>
            <p:nvPr/>
          </p:nvSpPr>
          <p:spPr>
            <a:xfrm>
              <a:off x="598885" y="5577592"/>
              <a:ext cx="3341489" cy="684609"/>
            </a:xfrm>
            <a:prstGeom prst="rect">
              <a:avLst/>
            </a:prstGeom>
            <a:noFill/>
            <a:ln/>
          </p:spPr>
          <p:txBody>
            <a:bodyPr wrap="square" lIns="0" tIns="0" rIns="0" bIns="0" rtlCol="0" anchor="t"/>
            <a:lstStyle/>
            <a:p>
              <a:pPr algn="just" rtl="1">
                <a:lnSpc>
                  <a:spcPts val="1792"/>
                </a:lnSpc>
              </a:pPr>
              <a:r>
                <a:rPr lang="en-US" sz="1600" dirty="0">
                  <a:solidFill>
                    <a:srgbClr val="15213F"/>
                  </a:solidFill>
                  <a:latin typeface="Alexandria" pitchFamily="34" charset="0"/>
                  <a:ea typeface="Alexandria" pitchFamily="34" charset="-122"/>
                  <a:cs typeface="Alexandria" pitchFamily="34" charset="-120"/>
                </a:rPr>
                <a:t>كلما امتدت فترة جمع البيانات كلما اكتسبت النماذج التحليلية دقة أكبر. إنشاء أرشيف منظم للبيانات التاريخية يُعدّ استثماراً طويل الأمد.</a:t>
              </a:r>
              <a:endParaRPr lang="en-US" sz="1600" dirty="0"/>
            </a:p>
          </p:txBody>
        </p:sp>
      </p:grpSp>
      <p:grpSp>
        <p:nvGrpSpPr>
          <p:cNvPr id="7" name="Group 6">
            <a:extLst>
              <a:ext uri="{FF2B5EF4-FFF2-40B4-BE49-F238E27FC236}">
                <a16:creationId xmlns:a16="http://schemas.microsoft.com/office/drawing/2014/main" id="{E07692D6-0E9C-FF4A-DAEA-923D9A42ABFA}"/>
              </a:ext>
            </a:extLst>
          </p:cNvPr>
          <p:cNvGrpSpPr/>
          <p:nvPr/>
        </p:nvGrpSpPr>
        <p:grpSpPr>
          <a:xfrm>
            <a:off x="334537" y="1788716"/>
            <a:ext cx="11258579" cy="2567247"/>
            <a:chOff x="598884" y="1788716"/>
            <a:chExt cx="10994232" cy="3014167"/>
          </a:xfrm>
        </p:grpSpPr>
        <p:pic>
          <p:nvPicPr>
            <p:cNvPr id="8" name="Image 0" descr="preencoded.png"/>
            <p:cNvPicPr>
              <a:picLocks noChangeAspect="1"/>
            </p:cNvPicPr>
            <p:nvPr/>
          </p:nvPicPr>
          <p:blipFill>
            <a:blip r:embed="rId4"/>
            <a:stretch>
              <a:fillRect/>
            </a:stretch>
          </p:blipFill>
          <p:spPr>
            <a:xfrm>
              <a:off x="598884" y="1788716"/>
              <a:ext cx="10994232" cy="3014167"/>
            </a:xfrm>
            <a:prstGeom prst="rect">
              <a:avLst/>
            </a:prstGeom>
          </p:spPr>
        </p:pic>
        <p:sp>
          <p:nvSpPr>
            <p:cNvPr id="9" name="Text 2"/>
            <p:cNvSpPr/>
            <p:nvPr/>
          </p:nvSpPr>
          <p:spPr>
            <a:xfrm>
              <a:off x="8606405" y="2877890"/>
              <a:ext cx="1661388" cy="297473"/>
            </a:xfrm>
            <a:prstGeom prst="rect">
              <a:avLst/>
            </a:prstGeom>
            <a:noFill/>
            <a:ln/>
          </p:spPr>
          <p:txBody>
            <a:bodyPr wrap="none" lIns="0" tIns="0" rIns="0" bIns="0" rtlCol="0" anchor="t"/>
            <a:lstStyle/>
            <a:p>
              <a:pPr algn="ctr" rtl="1">
                <a:lnSpc>
                  <a:spcPts val="2333"/>
                </a:lnSpc>
              </a:pPr>
              <a:r>
                <a:rPr lang="en-US" sz="1833" b="1" dirty="0">
                  <a:solidFill>
                    <a:srgbClr val="15213F"/>
                  </a:solidFill>
                  <a:latin typeface="Alexandria Bold" pitchFamily="34" charset="0"/>
                  <a:ea typeface="Alexandria Bold" pitchFamily="34" charset="-122"/>
                  <a:cs typeface="Alexandria Bold" pitchFamily="34" charset="-120"/>
                </a:rPr>
                <a:t>التأسيس</a:t>
              </a:r>
              <a:endParaRPr lang="en-US" sz="1833" dirty="0"/>
            </a:p>
          </p:txBody>
        </p:sp>
        <p:sp>
          <p:nvSpPr>
            <p:cNvPr id="10" name="Text 3"/>
            <p:cNvSpPr/>
            <p:nvPr/>
          </p:nvSpPr>
          <p:spPr>
            <a:xfrm>
              <a:off x="8606405" y="3259979"/>
              <a:ext cx="1661388" cy="453151"/>
            </a:xfrm>
            <a:prstGeom prst="rect">
              <a:avLst/>
            </a:prstGeom>
            <a:noFill/>
            <a:ln/>
          </p:spPr>
          <p:txBody>
            <a:bodyPr wrap="square" lIns="0" tIns="0" rIns="0" bIns="0" rtlCol="0" anchor="t"/>
            <a:lstStyle/>
            <a:p>
              <a:pPr algn="ctr" rtl="1">
                <a:lnSpc>
                  <a:spcPts val="1750"/>
                </a:lnSpc>
              </a:pPr>
              <a:r>
                <a:rPr lang="en-US" sz="1458" dirty="0">
                  <a:solidFill>
                    <a:srgbClr val="15213F"/>
                  </a:solidFill>
                  <a:latin typeface="Alexandria" pitchFamily="34" charset="0"/>
                  <a:ea typeface="Alexandria" pitchFamily="34" charset="-122"/>
                  <a:cs typeface="Alexandria" pitchFamily="34" charset="-120"/>
                </a:rPr>
                <a:t>التدريب وبناء البنية التحتية</a:t>
              </a:r>
              <a:endParaRPr lang="en-US" sz="1458" dirty="0"/>
            </a:p>
          </p:txBody>
        </p:sp>
        <p:sp>
          <p:nvSpPr>
            <p:cNvPr id="11" name="Text 4"/>
            <p:cNvSpPr/>
            <p:nvPr/>
          </p:nvSpPr>
          <p:spPr>
            <a:xfrm>
              <a:off x="6364118" y="2983989"/>
              <a:ext cx="1661388" cy="297473"/>
            </a:xfrm>
            <a:prstGeom prst="rect">
              <a:avLst/>
            </a:prstGeom>
            <a:noFill/>
            <a:ln/>
          </p:spPr>
          <p:txBody>
            <a:bodyPr wrap="none" lIns="0" tIns="0" rIns="0" bIns="0" rtlCol="0" anchor="t"/>
            <a:lstStyle/>
            <a:p>
              <a:pPr algn="ctr" rtl="1">
                <a:lnSpc>
                  <a:spcPts val="2333"/>
                </a:lnSpc>
              </a:pPr>
              <a:r>
                <a:rPr lang="en-US" sz="1833" b="1" dirty="0">
                  <a:solidFill>
                    <a:srgbClr val="3257B8"/>
                  </a:solidFill>
                  <a:latin typeface="Alexandria Bold" pitchFamily="34" charset="0"/>
                  <a:ea typeface="Alexandria Bold" pitchFamily="34" charset="-122"/>
                  <a:cs typeface="Alexandria Bold" pitchFamily="34" charset="-120"/>
                </a:rPr>
                <a:t>التكامل</a:t>
              </a:r>
              <a:endParaRPr lang="en-US" sz="1833" dirty="0"/>
            </a:p>
          </p:txBody>
        </p:sp>
        <p:sp>
          <p:nvSpPr>
            <p:cNvPr id="12" name="Text 5"/>
            <p:cNvSpPr/>
            <p:nvPr/>
          </p:nvSpPr>
          <p:spPr>
            <a:xfrm>
              <a:off x="6364118" y="3366077"/>
              <a:ext cx="1661388" cy="453151"/>
            </a:xfrm>
            <a:prstGeom prst="rect">
              <a:avLst/>
            </a:prstGeom>
            <a:noFill/>
            <a:ln/>
          </p:spPr>
          <p:txBody>
            <a:bodyPr wrap="square" lIns="0" tIns="0" rIns="0" bIns="0" rtlCol="0" anchor="t"/>
            <a:lstStyle/>
            <a:p>
              <a:pPr algn="ctr" rtl="1">
                <a:lnSpc>
                  <a:spcPts val="1750"/>
                </a:lnSpc>
              </a:pPr>
              <a:r>
                <a:rPr lang="en-US" sz="1458" dirty="0">
                  <a:solidFill>
                    <a:srgbClr val="15213F"/>
                  </a:solidFill>
                  <a:latin typeface="Alexandria" pitchFamily="34" charset="0"/>
                  <a:ea typeface="Alexandria" pitchFamily="34" charset="-122"/>
                  <a:cs typeface="Alexandria" pitchFamily="34" charset="-120"/>
                </a:rPr>
                <a:t>ربط الأدوات بالعمليات اليومية</a:t>
              </a:r>
              <a:endParaRPr lang="en-US" sz="1458" dirty="0"/>
            </a:p>
          </p:txBody>
        </p:sp>
        <p:sp>
          <p:nvSpPr>
            <p:cNvPr id="24" name="Text 6"/>
            <p:cNvSpPr/>
            <p:nvPr/>
          </p:nvSpPr>
          <p:spPr>
            <a:xfrm>
              <a:off x="4079524" y="2877890"/>
              <a:ext cx="1661388" cy="297473"/>
            </a:xfrm>
            <a:prstGeom prst="rect">
              <a:avLst/>
            </a:prstGeom>
            <a:noFill/>
            <a:ln/>
          </p:spPr>
          <p:txBody>
            <a:bodyPr wrap="none" lIns="0" tIns="0" rIns="0" bIns="0" rtlCol="0" anchor="t"/>
            <a:lstStyle/>
            <a:p>
              <a:pPr algn="ctr" rtl="1">
                <a:lnSpc>
                  <a:spcPts val="2333"/>
                </a:lnSpc>
              </a:pPr>
              <a:r>
                <a:rPr lang="en-US" sz="1833" b="1" dirty="0">
                  <a:solidFill>
                    <a:srgbClr val="3257B8"/>
                  </a:solidFill>
                  <a:latin typeface="Alexandria Bold" pitchFamily="34" charset="0"/>
                  <a:ea typeface="Alexandria Bold" pitchFamily="34" charset="-122"/>
                  <a:cs typeface="Alexandria Bold" pitchFamily="34" charset="-120"/>
                </a:rPr>
                <a:t>التحسين</a:t>
              </a:r>
              <a:endParaRPr lang="en-US" sz="1833" dirty="0"/>
            </a:p>
          </p:txBody>
        </p:sp>
        <p:sp>
          <p:nvSpPr>
            <p:cNvPr id="26" name="Text 7"/>
            <p:cNvSpPr/>
            <p:nvPr/>
          </p:nvSpPr>
          <p:spPr>
            <a:xfrm>
              <a:off x="4079524" y="3259979"/>
              <a:ext cx="1661388" cy="453151"/>
            </a:xfrm>
            <a:prstGeom prst="rect">
              <a:avLst/>
            </a:prstGeom>
            <a:noFill/>
            <a:ln/>
          </p:spPr>
          <p:txBody>
            <a:bodyPr wrap="square" lIns="0" tIns="0" rIns="0" bIns="0" rtlCol="0" anchor="t"/>
            <a:lstStyle/>
            <a:p>
              <a:pPr algn="ctr" rtl="1">
                <a:lnSpc>
                  <a:spcPts val="1750"/>
                </a:lnSpc>
              </a:pPr>
              <a:r>
                <a:rPr lang="en-US" sz="1458" dirty="0">
                  <a:solidFill>
                    <a:srgbClr val="15213F"/>
                  </a:solidFill>
                  <a:latin typeface="Alexandria" pitchFamily="34" charset="0"/>
                  <a:ea typeface="Alexandria" pitchFamily="34" charset="-122"/>
                  <a:cs typeface="Alexandria" pitchFamily="34" charset="-120"/>
                </a:rPr>
                <a:t>تطوير نماذج خاصة وقياس الأداء</a:t>
              </a:r>
              <a:endParaRPr lang="en-US" sz="1458" dirty="0"/>
            </a:p>
          </p:txBody>
        </p:sp>
        <p:sp>
          <p:nvSpPr>
            <p:cNvPr id="27" name="Text 8"/>
            <p:cNvSpPr/>
            <p:nvPr/>
          </p:nvSpPr>
          <p:spPr>
            <a:xfrm>
              <a:off x="1816083" y="2983989"/>
              <a:ext cx="1661388" cy="297473"/>
            </a:xfrm>
            <a:prstGeom prst="rect">
              <a:avLst/>
            </a:prstGeom>
            <a:noFill/>
            <a:ln/>
          </p:spPr>
          <p:txBody>
            <a:bodyPr wrap="none" lIns="0" tIns="0" rIns="0" bIns="0" rtlCol="0" anchor="t"/>
            <a:lstStyle/>
            <a:p>
              <a:pPr algn="ctr" rtl="1">
                <a:lnSpc>
                  <a:spcPts val="2333"/>
                </a:lnSpc>
              </a:pPr>
              <a:r>
                <a:rPr lang="en-US" sz="1833" b="1" dirty="0">
                  <a:solidFill>
                    <a:srgbClr val="3257B8"/>
                  </a:solidFill>
                  <a:latin typeface="Alexandria Bold" pitchFamily="34" charset="0"/>
                  <a:ea typeface="Alexandria Bold" pitchFamily="34" charset="-122"/>
                  <a:cs typeface="Alexandria Bold" pitchFamily="34" charset="-120"/>
                </a:rPr>
                <a:t>الابتكار</a:t>
              </a:r>
              <a:endParaRPr lang="en-US" sz="1833" dirty="0"/>
            </a:p>
          </p:txBody>
        </p:sp>
        <p:sp>
          <p:nvSpPr>
            <p:cNvPr id="28" name="Text 9"/>
            <p:cNvSpPr/>
            <p:nvPr/>
          </p:nvSpPr>
          <p:spPr>
            <a:xfrm>
              <a:off x="1816083" y="3366077"/>
              <a:ext cx="1661388" cy="453151"/>
            </a:xfrm>
            <a:prstGeom prst="rect">
              <a:avLst/>
            </a:prstGeom>
            <a:noFill/>
            <a:ln/>
          </p:spPr>
          <p:txBody>
            <a:bodyPr wrap="square" lIns="0" tIns="0" rIns="0" bIns="0" rtlCol="0" anchor="t"/>
            <a:lstStyle/>
            <a:p>
              <a:pPr algn="ctr" rtl="1">
                <a:lnSpc>
                  <a:spcPts val="1750"/>
                </a:lnSpc>
              </a:pPr>
              <a:r>
                <a:rPr lang="en-US" sz="1458" dirty="0">
                  <a:solidFill>
                    <a:srgbClr val="15213F"/>
                  </a:solidFill>
                  <a:latin typeface="Alexandria" pitchFamily="34" charset="0"/>
                  <a:ea typeface="Alexandria" pitchFamily="34" charset="-122"/>
                  <a:cs typeface="Alexandria" pitchFamily="34" charset="-120"/>
                </a:rPr>
                <a:t>التحليل التنبؤي والتوليدي للإبداع</a:t>
              </a:r>
              <a:endParaRPr lang="en-US" sz="1458" dirty="0"/>
            </a:p>
          </p:txBody>
        </p:sp>
      </p:grpSp>
    </p:spTree>
    <p:extLst>
      <p:ext uri="{BB962C8B-B14F-4D97-AF65-F5344CB8AC3E}">
        <p14:creationId xmlns:p14="http://schemas.microsoft.com/office/powerpoint/2010/main" val="31315355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1DC4E-C89B-032D-E3C3-2E520B4445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7A1A9D-FB31-AB68-FF67-0C0567A421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3E77F8-286D-E82C-C450-C2A8205D455D}"/>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D86FFB-0EE2-951A-9A07-B929C9DDBF99}"/>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22D103-C542-BCAB-BA92-5AD978A541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p:cNvSpPr/>
          <p:nvPr/>
        </p:nvSpPr>
        <p:spPr>
          <a:xfrm>
            <a:off x="2608323" y="512169"/>
            <a:ext cx="5876840" cy="516732"/>
          </a:xfrm>
          <a:prstGeom prst="rect">
            <a:avLst/>
          </a:prstGeom>
          <a:noFill/>
          <a:ln/>
        </p:spPr>
        <p:txBody>
          <a:bodyPr wrap="none" lIns="0" tIns="0" rIns="0" bIns="0" rtlCol="0" anchor="t"/>
          <a:lstStyle/>
          <a:p>
            <a:pPr algn="r" rtl="1">
              <a:lnSpc>
                <a:spcPts val="4042"/>
              </a:lnSpc>
            </a:pPr>
            <a:r>
              <a:rPr lang="en-US" sz="2000" b="1" dirty="0">
                <a:solidFill>
                  <a:srgbClr val="3257B8"/>
                </a:solidFill>
                <a:latin typeface="Alexandria Bold" pitchFamily="34" charset="0"/>
                <a:ea typeface="Alexandria Bold" pitchFamily="34" charset="-122"/>
                <a:cs typeface="Alexandria Bold" pitchFamily="34" charset="-120"/>
              </a:rPr>
              <a:t>الاعتبارات الأخلاقية في جمع البيانات وتحليلها</a:t>
            </a:r>
            <a:endParaRPr lang="en-US" sz="2000" dirty="0"/>
          </a:p>
        </p:txBody>
      </p:sp>
      <p:sp>
        <p:nvSpPr>
          <p:cNvPr id="3" name="Text 1"/>
          <p:cNvSpPr/>
          <p:nvPr/>
        </p:nvSpPr>
        <p:spPr>
          <a:xfrm>
            <a:off x="570422" y="1404556"/>
            <a:ext cx="10869018" cy="529233"/>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لا يمكن الحديث عن ذكاء البيانات وتحليل المشاعر دون التوقف عند الإطار الأخلاقي الذي يجب أن يُحكم هذه الممارسات. تُثير قدرات الرصد والتحليل الرقمي تساؤلات جوهرية حول الخصوصية، الشفافية، والعدالة:</a:t>
            </a:r>
            <a:endParaRPr lang="en-US" sz="1600" dirty="0"/>
          </a:p>
        </p:txBody>
      </p:sp>
      <p:grpSp>
        <p:nvGrpSpPr>
          <p:cNvPr id="16" name="Group 15">
            <a:extLst>
              <a:ext uri="{FF2B5EF4-FFF2-40B4-BE49-F238E27FC236}">
                <a16:creationId xmlns:a16="http://schemas.microsoft.com/office/drawing/2014/main" id="{0C5D21D3-7B19-9873-4ABD-A99FF99F5FC4}"/>
              </a:ext>
            </a:extLst>
          </p:cNvPr>
          <p:cNvGrpSpPr/>
          <p:nvPr/>
        </p:nvGrpSpPr>
        <p:grpSpPr>
          <a:xfrm>
            <a:off x="570423" y="2435385"/>
            <a:ext cx="10869017" cy="3921715"/>
            <a:chOff x="661492" y="2475111"/>
            <a:chExt cx="10869017" cy="3470375"/>
          </a:xfrm>
        </p:grpSpPr>
        <p:sp>
          <p:nvSpPr>
            <p:cNvPr id="4" name="Shape 2"/>
            <p:cNvSpPr/>
            <p:nvPr/>
          </p:nvSpPr>
          <p:spPr>
            <a:xfrm>
              <a:off x="6178650" y="2475111"/>
              <a:ext cx="5351859" cy="1784846"/>
            </a:xfrm>
            <a:prstGeom prst="roundRect">
              <a:avLst>
                <a:gd name="adj" fmla="val 3892"/>
              </a:avLst>
            </a:prstGeom>
            <a:solidFill>
              <a:srgbClr val="FBFCFE"/>
            </a:solidFill>
            <a:ln w="22860">
              <a:solidFill>
                <a:srgbClr val="CFD2D8"/>
              </a:solidFill>
              <a:prstDash val="solid"/>
            </a:ln>
          </p:spPr>
          <p:txBody>
            <a:bodyPr/>
            <a:lstStyle/>
            <a:p>
              <a:pPr algn="just"/>
              <a:endParaRPr lang="en-US"/>
            </a:p>
          </p:txBody>
        </p:sp>
        <p:sp>
          <p:nvSpPr>
            <p:cNvPr id="6" name="Text 3"/>
            <p:cNvSpPr/>
            <p:nvPr/>
          </p:nvSpPr>
          <p:spPr>
            <a:xfrm>
              <a:off x="7915176" y="2659459"/>
              <a:ext cx="3430984"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الخصوصية الرقمية وحدود البيانات</a:t>
              </a:r>
              <a:endParaRPr lang="en-US" sz="2000" dirty="0"/>
            </a:p>
          </p:txBody>
        </p:sp>
        <p:sp>
          <p:nvSpPr>
            <p:cNvPr id="7" name="Text 4"/>
            <p:cNvSpPr/>
            <p:nvPr/>
          </p:nvSpPr>
          <p:spPr>
            <a:xfrm>
              <a:off x="6362998" y="3017144"/>
              <a:ext cx="4983163" cy="1058466"/>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ما الحد الفاصل بين الرصد المشروع للنقاش العام وانتهاك خصوصية الأفراد؟ تُلزم لوائح مثل GDPR الأوروبية بمعايير صارمة لجمع البيانات والموافقة. في المنطقة العربية، تتطور المنظومة التشريعية لحماية البيانات تدريجياً.</a:t>
              </a:r>
              <a:endParaRPr lang="en-US" sz="1600" dirty="0"/>
            </a:p>
          </p:txBody>
        </p:sp>
        <p:sp>
          <p:nvSpPr>
            <p:cNvPr id="8" name="Shape 5"/>
            <p:cNvSpPr/>
            <p:nvPr/>
          </p:nvSpPr>
          <p:spPr>
            <a:xfrm>
              <a:off x="661492" y="2475111"/>
              <a:ext cx="5351859" cy="1784846"/>
            </a:xfrm>
            <a:prstGeom prst="roundRect">
              <a:avLst>
                <a:gd name="adj" fmla="val 3892"/>
              </a:avLst>
            </a:prstGeom>
            <a:solidFill>
              <a:srgbClr val="FBFCFE"/>
            </a:solidFill>
            <a:ln w="22860">
              <a:solidFill>
                <a:srgbClr val="CFD2D8"/>
              </a:solidFill>
              <a:prstDash val="solid"/>
            </a:ln>
          </p:spPr>
          <p:txBody>
            <a:bodyPr/>
            <a:lstStyle/>
            <a:p>
              <a:pPr algn="just"/>
              <a:endParaRPr lang="en-US"/>
            </a:p>
          </p:txBody>
        </p:sp>
        <p:sp>
          <p:nvSpPr>
            <p:cNvPr id="9" name="Text 6"/>
            <p:cNvSpPr/>
            <p:nvPr/>
          </p:nvSpPr>
          <p:spPr>
            <a:xfrm>
              <a:off x="2795191" y="2659459"/>
              <a:ext cx="3033812"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التحيز في النماذج والخوارزميات</a:t>
              </a:r>
              <a:endParaRPr lang="en-US" sz="2000" dirty="0"/>
            </a:p>
          </p:txBody>
        </p:sp>
        <p:sp>
          <p:nvSpPr>
            <p:cNvPr id="10" name="Text 7"/>
            <p:cNvSpPr/>
            <p:nvPr/>
          </p:nvSpPr>
          <p:spPr>
            <a:xfrm>
              <a:off x="845840" y="3017144"/>
              <a:ext cx="49831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تعكس نماذج AI التحيزات الموجودة في بيانات تدريبها. قد تُصنّف نماذج مُدرّبة في سياقات غربية بعض التعبيرات العربية بشكل خاطئ بسبب عدم التمثيل الكافي في بيانات التدريب.</a:t>
              </a:r>
              <a:endParaRPr lang="en-US" sz="1600" dirty="0"/>
            </a:p>
          </p:txBody>
        </p:sp>
        <p:sp>
          <p:nvSpPr>
            <p:cNvPr id="11" name="Shape 8"/>
            <p:cNvSpPr/>
            <p:nvPr/>
          </p:nvSpPr>
          <p:spPr>
            <a:xfrm>
              <a:off x="6178650" y="4425256"/>
              <a:ext cx="5351859" cy="1520230"/>
            </a:xfrm>
            <a:prstGeom prst="roundRect">
              <a:avLst>
                <a:gd name="adj" fmla="val 4569"/>
              </a:avLst>
            </a:prstGeom>
            <a:solidFill>
              <a:srgbClr val="FBFCFE"/>
            </a:solidFill>
            <a:ln w="22860">
              <a:solidFill>
                <a:srgbClr val="CFD2D8"/>
              </a:solidFill>
              <a:prstDash val="solid"/>
            </a:ln>
          </p:spPr>
          <p:txBody>
            <a:bodyPr/>
            <a:lstStyle/>
            <a:p>
              <a:pPr algn="just"/>
              <a:endParaRPr lang="en-US"/>
            </a:p>
          </p:txBody>
        </p:sp>
        <p:sp>
          <p:nvSpPr>
            <p:cNvPr id="12" name="Text 9"/>
            <p:cNvSpPr/>
            <p:nvPr/>
          </p:nvSpPr>
          <p:spPr>
            <a:xfrm>
              <a:off x="9272985" y="4609604"/>
              <a:ext cx="2073176"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الشفافية والمساءلة</a:t>
              </a:r>
              <a:endParaRPr lang="en-US" sz="2000" dirty="0"/>
            </a:p>
          </p:txBody>
        </p:sp>
        <p:sp>
          <p:nvSpPr>
            <p:cNvPr id="13" name="Text 10"/>
            <p:cNvSpPr/>
            <p:nvPr/>
          </p:nvSpPr>
          <p:spPr>
            <a:xfrm>
              <a:off x="6362998" y="4967288"/>
              <a:ext cx="49831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يجب أن تكون القرارات المبنية على تحليل البيانات قابلة للتفسير والمساءلة. الاعتماد الأعمى على الخوارزميات دون فهم آليات عملها يُفضي إلى قرارات يصعب تبريرها.</a:t>
              </a:r>
              <a:endParaRPr lang="en-US" sz="1600" dirty="0"/>
            </a:p>
          </p:txBody>
        </p:sp>
        <p:sp>
          <p:nvSpPr>
            <p:cNvPr id="14" name="Shape 11"/>
            <p:cNvSpPr/>
            <p:nvPr/>
          </p:nvSpPr>
          <p:spPr>
            <a:xfrm>
              <a:off x="661492" y="4425256"/>
              <a:ext cx="5351859" cy="1520230"/>
            </a:xfrm>
            <a:prstGeom prst="roundRect">
              <a:avLst>
                <a:gd name="adj" fmla="val 4569"/>
              </a:avLst>
            </a:prstGeom>
            <a:solidFill>
              <a:srgbClr val="FBFCFE"/>
            </a:solidFill>
            <a:ln w="22860">
              <a:solidFill>
                <a:srgbClr val="CFD2D8"/>
              </a:solidFill>
              <a:prstDash val="solid"/>
            </a:ln>
          </p:spPr>
          <p:txBody>
            <a:bodyPr/>
            <a:lstStyle/>
            <a:p>
              <a:pPr algn="just"/>
              <a:endParaRPr lang="en-US"/>
            </a:p>
          </p:txBody>
        </p:sp>
        <p:sp>
          <p:nvSpPr>
            <p:cNvPr id="15" name="Text 12"/>
            <p:cNvSpPr/>
            <p:nvPr/>
          </p:nvSpPr>
          <p:spPr>
            <a:xfrm>
              <a:off x="2750939" y="4609604"/>
              <a:ext cx="3078063" cy="258465"/>
            </a:xfrm>
            <a:prstGeom prst="rect">
              <a:avLst/>
            </a:prstGeom>
            <a:noFill/>
            <a:ln/>
          </p:spPr>
          <p:txBody>
            <a:bodyPr wrap="none" lIns="0" tIns="0" rIns="0" bIns="0" rtlCol="0" anchor="t"/>
            <a:lstStyle/>
            <a:p>
              <a:pPr algn="just" rtl="1">
                <a:lnSpc>
                  <a:spcPts val="2000"/>
                </a:lnSpc>
              </a:pPr>
              <a:r>
                <a:rPr lang="en-US" sz="2000" b="1" dirty="0">
                  <a:solidFill>
                    <a:srgbClr val="15213F"/>
                  </a:solidFill>
                  <a:latin typeface="Alexandria Bold" pitchFamily="34" charset="0"/>
                  <a:ea typeface="Alexandria Bold" pitchFamily="34" charset="-122"/>
                  <a:cs typeface="Alexandria Bold" pitchFamily="34" charset="-120"/>
                </a:rPr>
                <a:t>التوظيف المسؤول للمعلومات</a:t>
              </a:r>
              <a:endParaRPr lang="en-US" sz="2000" dirty="0"/>
            </a:p>
          </p:txBody>
        </p:sp>
        <p:sp>
          <p:nvSpPr>
            <p:cNvPr id="17" name="Text 13"/>
            <p:cNvSpPr/>
            <p:nvPr/>
          </p:nvSpPr>
          <p:spPr>
            <a:xfrm>
              <a:off x="845840" y="4967288"/>
              <a:ext cx="4983163" cy="793849"/>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البيانات عن مشاعر الجمهور وتوجهاته سلاح ذو حدين: يمكن توظيفها لخدمة الجمهور بصدق وشفافية، أو للتلاعب بمشاعره وتضليله. المسؤولية المهنية تلزم المتخصصين بالاستخدام الأخلاقي.</a:t>
              </a:r>
              <a:endParaRPr lang="en-US" sz="1600" dirty="0"/>
            </a:p>
          </p:txBody>
        </p:sp>
      </p:grpSp>
    </p:spTree>
    <p:extLst>
      <p:ext uri="{BB962C8B-B14F-4D97-AF65-F5344CB8AC3E}">
        <p14:creationId xmlns:p14="http://schemas.microsoft.com/office/powerpoint/2010/main" val="22604916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2C67A-A368-2607-5A2B-F1BC1CD51E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F3B971-DD82-BF5D-32CF-AEA932A7BC0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4D5BD56-71DF-706E-6AAE-95F20A732625}"/>
              </a:ext>
            </a:extLst>
          </p:cNvPr>
          <p:cNvSpPr/>
          <p:nvPr/>
        </p:nvSpPr>
        <p:spPr>
          <a:xfrm>
            <a:off x="9549955" y="657922"/>
            <a:ext cx="2461614"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37451-69F3-513F-EE3F-BECB967BF6D3}"/>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BA53B38-C60A-A5CE-CAA5-6E36072FDC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p:cNvSpPr/>
          <p:nvPr/>
        </p:nvSpPr>
        <p:spPr>
          <a:xfrm>
            <a:off x="2626178" y="475832"/>
            <a:ext cx="6529810" cy="516732"/>
          </a:xfrm>
          <a:prstGeom prst="rect">
            <a:avLst/>
          </a:prstGeom>
          <a:noFill/>
          <a:ln/>
        </p:spPr>
        <p:txBody>
          <a:bodyPr wrap="none" lIns="0" tIns="0" rIns="0" bIns="0" rtlCol="0" anchor="t"/>
          <a:lstStyle/>
          <a:p>
            <a:pPr algn="r" rtl="1">
              <a:lnSpc>
                <a:spcPts val="4042"/>
              </a:lnSpc>
            </a:pPr>
            <a:r>
              <a:rPr lang="en-US" sz="2000" b="1" dirty="0">
                <a:solidFill>
                  <a:srgbClr val="3257B8"/>
                </a:solidFill>
                <a:latin typeface="Alexandria Bold" pitchFamily="34" charset="0"/>
                <a:ea typeface="Alexandria Bold" pitchFamily="34" charset="-122"/>
                <a:cs typeface="Alexandria Bold" pitchFamily="34" charset="-120"/>
              </a:rPr>
              <a:t>الرصد الإعلامي </a:t>
            </a:r>
            <a:r>
              <a:rPr lang="en-US" sz="2000" b="1">
                <a:solidFill>
                  <a:srgbClr val="3257B8"/>
                </a:solidFill>
                <a:latin typeface="Alexandria Bold" pitchFamily="34" charset="0"/>
                <a:ea typeface="Alexandria Bold" pitchFamily="34" charset="-122"/>
                <a:cs typeface="Alexandria Bold" pitchFamily="34" charset="-120"/>
              </a:rPr>
              <a:t>للعلامات التجارية</a:t>
            </a:r>
            <a:r>
              <a:rPr lang="ar-EG" sz="2000" b="1">
                <a:solidFill>
                  <a:srgbClr val="3257B8"/>
                </a:solidFill>
                <a:latin typeface="Alexandria Bold" pitchFamily="34" charset="0"/>
                <a:ea typeface="Alexandria Bold" pitchFamily="34" charset="-122"/>
                <a:cs typeface="Alexandria Bold" pitchFamily="34" charset="-120"/>
              </a:rPr>
              <a:t>:</a:t>
            </a:r>
            <a:r>
              <a:rPr lang="en-US" sz="2000" b="1">
                <a:solidFill>
                  <a:srgbClr val="3257B8"/>
                </a:solidFill>
                <a:latin typeface="Alexandria Bold" pitchFamily="34" charset="0"/>
                <a:ea typeface="Alexandria Bold" pitchFamily="34" charset="-122"/>
                <a:cs typeface="Alexandria Bold" pitchFamily="34" charset="-120"/>
              </a:rPr>
              <a:t> </a:t>
            </a:r>
            <a:r>
              <a:rPr lang="en-US" sz="2000" b="1" dirty="0">
                <a:solidFill>
                  <a:srgbClr val="3257B8"/>
                </a:solidFill>
                <a:latin typeface="Alexandria Bold" pitchFamily="34" charset="0"/>
                <a:ea typeface="Alexandria Bold" pitchFamily="34" charset="-122"/>
                <a:cs typeface="Alexandria Bold" pitchFamily="34" charset="-120"/>
              </a:rPr>
              <a:t>تجارب عالمية</a:t>
            </a:r>
            <a:endParaRPr lang="en-US" sz="2000" dirty="0"/>
          </a:p>
        </p:txBody>
      </p:sp>
      <p:grpSp>
        <p:nvGrpSpPr>
          <p:cNvPr id="12" name="Group 11">
            <a:extLst>
              <a:ext uri="{FF2B5EF4-FFF2-40B4-BE49-F238E27FC236}">
                <a16:creationId xmlns:a16="http://schemas.microsoft.com/office/drawing/2014/main" id="{DCC9BF67-1D33-2D81-1E70-D2C63CBCA848}"/>
              </a:ext>
            </a:extLst>
          </p:cNvPr>
          <p:cNvGrpSpPr/>
          <p:nvPr/>
        </p:nvGrpSpPr>
        <p:grpSpPr>
          <a:xfrm>
            <a:off x="456574" y="1961253"/>
            <a:ext cx="10869017" cy="4420915"/>
            <a:chOff x="661492" y="3346450"/>
            <a:chExt cx="10869017" cy="2973441"/>
          </a:xfrm>
        </p:grpSpPr>
        <p:sp>
          <p:nvSpPr>
            <p:cNvPr id="4" name="Text 1"/>
            <p:cNvSpPr/>
            <p:nvPr/>
          </p:nvSpPr>
          <p:spPr>
            <a:xfrm>
              <a:off x="8045351" y="3346450"/>
              <a:ext cx="3485158" cy="516930"/>
            </a:xfrm>
            <a:prstGeom prst="rect">
              <a:avLst/>
            </a:prstGeom>
            <a:noFill/>
            <a:ln/>
          </p:spPr>
          <p:txBody>
            <a:bodyPr wrap="squar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حالة Nike: تحويل المشاعر إلى فرص</a:t>
              </a:r>
              <a:endParaRPr lang="en-US" sz="1625" dirty="0"/>
            </a:p>
          </p:txBody>
        </p:sp>
        <p:sp>
          <p:nvSpPr>
            <p:cNvPr id="3" name="Text 2"/>
            <p:cNvSpPr/>
            <p:nvPr/>
          </p:nvSpPr>
          <p:spPr>
            <a:xfrm>
              <a:off x="8045351" y="3962598"/>
              <a:ext cx="3485158" cy="2357293"/>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تستخدم Nike منظومة رصد ذكي لتتبع نبض الجمهور الرياضي والثقافي في مختلف الأسواق. أتاح تحليل المشاعر الفوري خلال الأحداث الرياضية الكبرى توظيف التسويق اللحظي (Real-Time Marketing) بدقة عالية، حيث تتداخل إدارة العلاقات العامة مع التسويق في فهم مشترك للنبض الجماهيري.</a:t>
              </a:r>
              <a:endParaRPr lang="en-US" sz="1600" dirty="0"/>
            </a:p>
          </p:txBody>
        </p:sp>
        <p:sp>
          <p:nvSpPr>
            <p:cNvPr id="7" name="Text 3"/>
            <p:cNvSpPr/>
            <p:nvPr/>
          </p:nvSpPr>
          <p:spPr>
            <a:xfrm>
              <a:off x="4353421" y="3346450"/>
              <a:ext cx="3485257" cy="516930"/>
            </a:xfrm>
            <a:prstGeom prst="rect">
              <a:avLst/>
            </a:prstGeom>
            <a:noFill/>
            <a:ln/>
          </p:spPr>
          <p:txBody>
            <a:bodyPr wrap="squar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قطاع الطيران: إدارة الأزمات بالبيانات</a:t>
              </a:r>
              <a:endParaRPr lang="en-US" sz="1625" dirty="0"/>
            </a:p>
          </p:txBody>
        </p:sp>
        <p:sp>
          <p:nvSpPr>
            <p:cNvPr id="8" name="Text 4"/>
            <p:cNvSpPr/>
            <p:nvPr/>
          </p:nvSpPr>
          <p:spPr>
            <a:xfrm>
              <a:off x="4353421" y="3962599"/>
              <a:ext cx="3485257" cy="2340432"/>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تعرّضت شركات الطيران الكبرى لأزمات رقمية حادة بسبب حوادث خدمة العملاء. الشركات التي امتلكت أنظمة رصد ذكي قدرت على التدخل في نوافذ زمنية ضيقة، وتحديد نقاط الضعف التشغيلية الفعلية من خلال تحليل التعليقات، مما ترجم إلى تحسينات ملموسة في التجربة.</a:t>
              </a:r>
              <a:endParaRPr lang="en-US" sz="1600" dirty="0"/>
            </a:p>
          </p:txBody>
        </p:sp>
        <p:sp>
          <p:nvSpPr>
            <p:cNvPr id="10" name="Text 5"/>
            <p:cNvSpPr/>
            <p:nvPr/>
          </p:nvSpPr>
          <p:spPr>
            <a:xfrm>
              <a:off x="661492" y="3346450"/>
              <a:ext cx="3485257" cy="516930"/>
            </a:xfrm>
            <a:prstGeom prst="rect">
              <a:avLst/>
            </a:prstGeom>
            <a:noFill/>
            <a:ln/>
          </p:spPr>
          <p:txBody>
            <a:bodyPr wrap="square" lIns="0" tIns="0" rIns="0" bIns="0" rtlCol="0" anchor="t"/>
            <a:lstStyle/>
            <a:p>
              <a:pPr algn="r" rtl="1">
                <a:lnSpc>
                  <a:spcPts val="2000"/>
                </a:lnSpc>
              </a:pPr>
              <a:r>
                <a:rPr lang="en-US" sz="1625" b="1" dirty="0">
                  <a:solidFill>
                    <a:srgbClr val="15213F"/>
                  </a:solidFill>
                  <a:latin typeface="Alexandria Bold" pitchFamily="34" charset="0"/>
                  <a:ea typeface="Alexandria Bold" pitchFamily="34" charset="-122"/>
                  <a:cs typeface="Alexandria Bold" pitchFamily="34" charset="-120"/>
                </a:rPr>
                <a:t>الاتصال الحكومي: رصد النبض المجتمعي</a:t>
              </a:r>
              <a:endParaRPr lang="en-US" sz="1625" dirty="0"/>
            </a:p>
          </p:txBody>
        </p:sp>
        <p:sp>
          <p:nvSpPr>
            <p:cNvPr id="11" name="Text 6"/>
            <p:cNvSpPr/>
            <p:nvPr/>
          </p:nvSpPr>
          <p:spPr>
            <a:xfrm>
              <a:off x="661492" y="3962598"/>
              <a:ext cx="3485257" cy="2340432"/>
            </a:xfrm>
            <a:prstGeom prst="rect">
              <a:avLst/>
            </a:prstGeom>
            <a:ln/>
          </p:spPr>
          <p:style>
            <a:lnRef idx="2">
              <a:schemeClr val="accent1"/>
            </a:lnRef>
            <a:fillRef idx="1">
              <a:schemeClr val="lt1"/>
            </a:fillRef>
            <a:effectRef idx="0">
              <a:schemeClr val="accent1"/>
            </a:effectRef>
            <a:fontRef idx="minor">
              <a:schemeClr val="dk1"/>
            </a:fontRef>
          </p:style>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تعتمد حكومات عديدة على أنظمة تحليل مشاعر لقياس استجابة المواطنين للسياسات والمبادرات. يُتيح ذلك تصحيح مسار الرسائل الحكومية في مراحل مبكرة وتحديد جوانب التواصل التي تحتاج توضيحاً أو تعديلاً.</a:t>
              </a:r>
              <a:endParaRPr lang="en-US" sz="1600" dirty="0"/>
            </a:p>
          </p:txBody>
        </p:sp>
      </p:grpSp>
    </p:spTree>
    <p:extLst>
      <p:ext uri="{BB962C8B-B14F-4D97-AF65-F5344CB8AC3E}">
        <p14:creationId xmlns:p14="http://schemas.microsoft.com/office/powerpoint/2010/main" val="30162258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D1FEB-8122-8DF8-48A2-644201D2BD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E3CFBC-0184-307A-EA02-129090575D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566228C-F5B7-64D8-9D44-99AEBE3B2DAE}"/>
              </a:ext>
            </a:extLst>
          </p:cNvPr>
          <p:cNvSpPr/>
          <p:nvPr/>
        </p:nvSpPr>
        <p:spPr>
          <a:xfrm>
            <a:off x="9277815" y="657922"/>
            <a:ext cx="2733754"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88D6C96-4E0C-6E9D-DDDA-679331FC019D}"/>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5B23B5A-1B05-C380-31DC-DE1AC8FE3B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p:cNvSpPr/>
          <p:nvPr/>
        </p:nvSpPr>
        <p:spPr>
          <a:xfrm>
            <a:off x="681510" y="573301"/>
            <a:ext cx="8393608" cy="509687"/>
          </a:xfrm>
          <a:prstGeom prst="rect">
            <a:avLst/>
          </a:prstGeom>
          <a:noFill/>
          <a:ln/>
        </p:spPr>
        <p:txBody>
          <a:bodyPr wrap="none" lIns="0" tIns="0" rIns="0" bIns="0" rtlCol="0" anchor="t"/>
          <a:lstStyle/>
          <a:p>
            <a:pPr algn="r" rtl="1">
              <a:lnSpc>
                <a:spcPts val="4000"/>
              </a:lnSpc>
            </a:pPr>
            <a:r>
              <a:rPr lang="en-US" sz="2400" b="1" dirty="0">
                <a:solidFill>
                  <a:srgbClr val="3257B8"/>
                </a:solidFill>
                <a:latin typeface="Alexandria Bold" pitchFamily="34" charset="0"/>
                <a:ea typeface="Alexandria Bold" pitchFamily="34" charset="-122"/>
                <a:cs typeface="Alexandria Bold" pitchFamily="34" charset="-120"/>
              </a:rPr>
              <a:t>مستقبل </a:t>
            </a:r>
            <a:r>
              <a:rPr lang="en-US" sz="2400" b="1">
                <a:solidFill>
                  <a:srgbClr val="3257B8"/>
                </a:solidFill>
                <a:latin typeface="Alexandria Bold" pitchFamily="34" charset="0"/>
                <a:ea typeface="Alexandria Bold" pitchFamily="34" charset="-122"/>
                <a:cs typeface="Alexandria Bold" pitchFamily="34" charset="-120"/>
              </a:rPr>
              <a:t>تحليل المشاعر</a:t>
            </a:r>
            <a:r>
              <a:rPr lang="ar-EG" sz="2400" b="1">
                <a:solidFill>
                  <a:srgbClr val="3257B8"/>
                </a:solidFill>
                <a:latin typeface="Alexandria Bold" pitchFamily="34" charset="0"/>
                <a:ea typeface="Alexandria Bold" pitchFamily="34" charset="-122"/>
                <a:cs typeface="Alexandria Bold" pitchFamily="34" charset="-120"/>
              </a:rPr>
              <a:t>:</a:t>
            </a:r>
            <a:r>
              <a:rPr lang="en-US" sz="2400" b="1">
                <a:solidFill>
                  <a:srgbClr val="3257B8"/>
                </a:solidFill>
                <a:latin typeface="Alexandria Bold" pitchFamily="34" charset="0"/>
                <a:ea typeface="Alexandria Bold" pitchFamily="34" charset="-122"/>
                <a:cs typeface="Alexandria Bold" pitchFamily="34" charset="-120"/>
              </a:rPr>
              <a:t> </a:t>
            </a:r>
            <a:r>
              <a:rPr lang="en-US" sz="2400" b="1" dirty="0">
                <a:solidFill>
                  <a:srgbClr val="3257B8"/>
                </a:solidFill>
                <a:latin typeface="Alexandria Bold" pitchFamily="34" charset="0"/>
                <a:ea typeface="Alexandria Bold" pitchFamily="34" charset="-122"/>
                <a:cs typeface="Alexandria Bold" pitchFamily="34" charset="-120"/>
              </a:rPr>
              <a:t>الاتجاهات الناشئة</a:t>
            </a:r>
            <a:endParaRPr lang="en-US" sz="2400" dirty="0"/>
          </a:p>
        </p:txBody>
      </p:sp>
      <p:sp>
        <p:nvSpPr>
          <p:cNvPr id="3" name="Text 1"/>
          <p:cNvSpPr/>
          <p:nvPr/>
        </p:nvSpPr>
        <p:spPr>
          <a:xfrm>
            <a:off x="652463" y="1296790"/>
            <a:ext cx="10887075" cy="518319"/>
          </a:xfrm>
          <a:prstGeom prst="rect">
            <a:avLst/>
          </a:prstGeom>
          <a:noFill/>
          <a:ln/>
        </p:spPr>
        <p:txBody>
          <a:bodyPr wrap="square" lIns="0" tIns="0" rIns="0" bIns="0" rtlCol="0" anchor="t"/>
          <a:lstStyle/>
          <a:p>
            <a:pPr algn="just" rtl="1">
              <a:lnSpc>
                <a:spcPct val="150000"/>
              </a:lnSpc>
            </a:pPr>
            <a:r>
              <a:rPr lang="en-US" sz="1600" dirty="0">
                <a:solidFill>
                  <a:srgbClr val="15213F"/>
                </a:solidFill>
                <a:latin typeface="Alexandria" pitchFamily="34" charset="0"/>
                <a:ea typeface="Alexandria" pitchFamily="34" charset="-122"/>
                <a:cs typeface="Alexandria" pitchFamily="34" charset="-120"/>
              </a:rPr>
              <a:t>يتطور تحليل المشاعر بوتيرة متسارعة مدفوعاً بالتقدم في نماذج اللغة الكبيرة والذكاء الاصطناعي متعدد الوسائط. إليك الاتجاهات الأكثر تأثيراً في السنوات القادمة:</a:t>
            </a:r>
            <a:endParaRPr lang="en-US" sz="1600" dirty="0"/>
          </a:p>
        </p:txBody>
      </p:sp>
      <p:grpSp>
        <p:nvGrpSpPr>
          <p:cNvPr id="24" name="Group 23">
            <a:extLst>
              <a:ext uri="{FF2B5EF4-FFF2-40B4-BE49-F238E27FC236}">
                <a16:creationId xmlns:a16="http://schemas.microsoft.com/office/drawing/2014/main" id="{9A5F6820-7F76-E59E-7440-3692E955665B}"/>
              </a:ext>
            </a:extLst>
          </p:cNvPr>
          <p:cNvGrpSpPr/>
          <p:nvPr/>
        </p:nvGrpSpPr>
        <p:grpSpPr>
          <a:xfrm>
            <a:off x="652463" y="2205401"/>
            <a:ext cx="10887075" cy="4187163"/>
            <a:chOff x="652463" y="1996083"/>
            <a:chExt cx="10887075" cy="4396482"/>
          </a:xfrm>
        </p:grpSpPr>
        <p:sp>
          <p:nvSpPr>
            <p:cNvPr id="4" name="Shape 2"/>
            <p:cNvSpPr/>
            <p:nvPr/>
          </p:nvSpPr>
          <p:spPr>
            <a:xfrm>
              <a:off x="6176467" y="1996083"/>
              <a:ext cx="5363071" cy="2117824"/>
            </a:xfrm>
            <a:prstGeom prst="roundRect">
              <a:avLst>
                <a:gd name="adj" fmla="val 3235"/>
              </a:avLst>
            </a:prstGeom>
            <a:solidFill>
              <a:srgbClr val="E9ECF2"/>
            </a:solidFill>
            <a:ln w="7620">
              <a:solidFill>
                <a:srgbClr val="CFD2D8"/>
              </a:solidFill>
              <a:prstDash val="solid"/>
            </a:ln>
          </p:spPr>
          <p:txBody>
            <a:bodyPr/>
            <a:lstStyle/>
            <a:p>
              <a:endParaRPr lang="en-US" sz="1500"/>
            </a:p>
          </p:txBody>
        </p:sp>
        <p:pic>
          <p:nvPicPr>
            <p:cNvPr id="6" name="Image 0" descr="preencoded.png"/>
            <p:cNvPicPr>
              <a:picLocks noChangeAspect="1"/>
            </p:cNvPicPr>
            <p:nvPr/>
          </p:nvPicPr>
          <p:blipFill>
            <a:blip r:embed="rId3"/>
            <a:stretch>
              <a:fillRect/>
            </a:stretch>
          </p:blipFill>
          <p:spPr>
            <a:xfrm>
              <a:off x="10880725" y="2165548"/>
              <a:ext cx="489347" cy="489347"/>
            </a:xfrm>
            <a:prstGeom prst="rect">
              <a:avLst/>
            </a:prstGeom>
          </p:spPr>
        </p:pic>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015365" y="2300089"/>
              <a:ext cx="220167" cy="220167"/>
            </a:xfrm>
            <a:prstGeom prst="rect">
              <a:avLst/>
            </a:prstGeom>
          </p:spPr>
        </p:pic>
        <p:sp>
          <p:nvSpPr>
            <p:cNvPr id="8" name="Text 3"/>
            <p:cNvSpPr/>
            <p:nvPr/>
          </p:nvSpPr>
          <p:spPr>
            <a:xfrm>
              <a:off x="9077821" y="2815730"/>
              <a:ext cx="2292251" cy="254794"/>
            </a:xfrm>
            <a:prstGeom prst="rect">
              <a:avLst/>
            </a:prstGeom>
            <a:noFill/>
            <a:ln/>
          </p:spPr>
          <p:txBody>
            <a:bodyPr wrap="none" lIns="0" tIns="0" rIns="0" bIns="0" rtlCol="0" anchor="t"/>
            <a:lstStyle/>
            <a:p>
              <a:pPr algn="r" rtl="1">
                <a:lnSpc>
                  <a:spcPts val="2000"/>
                </a:lnSpc>
              </a:pPr>
              <a:r>
                <a:rPr lang="en-US" sz="1583" b="1" dirty="0">
                  <a:solidFill>
                    <a:srgbClr val="15213F"/>
                  </a:solidFill>
                  <a:latin typeface="Alexandria Bold" pitchFamily="34" charset="0"/>
                  <a:ea typeface="Alexandria Bold" pitchFamily="34" charset="-122"/>
                  <a:cs typeface="Alexandria Bold" pitchFamily="34" charset="-120"/>
                </a:rPr>
                <a:t>التحليل متعدد الوسائط</a:t>
              </a:r>
              <a:endParaRPr lang="en-US" sz="1583" dirty="0"/>
            </a:p>
          </p:txBody>
        </p:sp>
        <p:sp>
          <p:nvSpPr>
            <p:cNvPr id="9" name="Text 4"/>
            <p:cNvSpPr/>
            <p:nvPr/>
          </p:nvSpPr>
          <p:spPr>
            <a:xfrm>
              <a:off x="6345932" y="3166964"/>
              <a:ext cx="5024140" cy="777478"/>
            </a:xfrm>
            <a:prstGeom prst="rect">
              <a:avLst/>
            </a:prstGeom>
            <a:noFill/>
            <a:ln/>
          </p:spPr>
          <p:txBody>
            <a:bodyPr wrap="square" lIns="0" tIns="0" rIns="0" bIns="0" rtlCol="0" anchor="t"/>
            <a:lstStyle/>
            <a:p>
              <a:pPr algn="just" rtl="1">
                <a:lnSpc>
                  <a:spcPts val="2000"/>
                </a:lnSpc>
              </a:pPr>
              <a:r>
                <a:rPr lang="en-US" sz="1600" dirty="0">
                  <a:solidFill>
                    <a:srgbClr val="15213F"/>
                  </a:solidFill>
                  <a:latin typeface="Alexandria" pitchFamily="34" charset="0"/>
                  <a:ea typeface="Alexandria" pitchFamily="34" charset="-122"/>
                  <a:cs typeface="Alexandria" pitchFamily="34" charset="-120"/>
                </a:rPr>
                <a:t>نماذج مستقبلية ستُحلّل المشاعر في الفيديو ومقاطع الصوت والصور معاً مع النص، بما يشمل تحليل لغة الجسد ونبرة الصوت وتعابير الوجه لصورة أكثر اكتمالاً.</a:t>
              </a:r>
              <a:endParaRPr lang="en-US" sz="1600" dirty="0"/>
            </a:p>
          </p:txBody>
        </p:sp>
        <p:sp>
          <p:nvSpPr>
            <p:cNvPr id="10" name="Shape 5"/>
            <p:cNvSpPr/>
            <p:nvPr/>
          </p:nvSpPr>
          <p:spPr>
            <a:xfrm>
              <a:off x="652463" y="1996083"/>
              <a:ext cx="5363170" cy="2117824"/>
            </a:xfrm>
            <a:prstGeom prst="roundRect">
              <a:avLst>
                <a:gd name="adj" fmla="val 3235"/>
              </a:avLst>
            </a:prstGeom>
            <a:solidFill>
              <a:srgbClr val="E9ECF2"/>
            </a:solidFill>
            <a:ln w="7620">
              <a:solidFill>
                <a:srgbClr val="CFD2D8"/>
              </a:solidFill>
              <a:prstDash val="solid"/>
            </a:ln>
          </p:spPr>
          <p:txBody>
            <a:bodyPr/>
            <a:lstStyle/>
            <a:p>
              <a:endParaRPr lang="en-US" sz="1500"/>
            </a:p>
          </p:txBody>
        </p:sp>
        <p:pic>
          <p:nvPicPr>
            <p:cNvPr id="11" name="Image 2" descr="preencoded.png"/>
            <p:cNvPicPr>
              <a:picLocks noChangeAspect="1"/>
            </p:cNvPicPr>
            <p:nvPr/>
          </p:nvPicPr>
          <p:blipFill>
            <a:blip r:embed="rId5"/>
            <a:stretch>
              <a:fillRect/>
            </a:stretch>
          </p:blipFill>
          <p:spPr>
            <a:xfrm>
              <a:off x="5356820" y="2165548"/>
              <a:ext cx="489347" cy="489347"/>
            </a:xfrm>
            <a:prstGeom prst="rect">
              <a:avLst/>
            </a:prstGeom>
          </p:spPr>
        </p:pic>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491460" y="2300089"/>
              <a:ext cx="220167" cy="220167"/>
            </a:xfrm>
            <a:prstGeom prst="rect">
              <a:avLst/>
            </a:prstGeom>
          </p:spPr>
        </p:pic>
        <p:sp>
          <p:nvSpPr>
            <p:cNvPr id="13" name="Text 6"/>
            <p:cNvSpPr/>
            <p:nvPr/>
          </p:nvSpPr>
          <p:spPr>
            <a:xfrm>
              <a:off x="3807123" y="2815730"/>
              <a:ext cx="2039044" cy="254794"/>
            </a:xfrm>
            <a:prstGeom prst="rect">
              <a:avLst/>
            </a:prstGeom>
            <a:noFill/>
            <a:ln/>
          </p:spPr>
          <p:txBody>
            <a:bodyPr wrap="none" lIns="0" tIns="0" rIns="0" bIns="0" rtlCol="0" anchor="t"/>
            <a:lstStyle/>
            <a:p>
              <a:pPr algn="r" rtl="1">
                <a:lnSpc>
                  <a:spcPts val="2000"/>
                </a:lnSpc>
              </a:pPr>
              <a:r>
                <a:rPr lang="en-US" sz="1583" b="1" dirty="0">
                  <a:solidFill>
                    <a:srgbClr val="15213F"/>
                  </a:solidFill>
                  <a:latin typeface="Alexandria Bold" pitchFamily="34" charset="0"/>
                  <a:ea typeface="Alexandria Bold" pitchFamily="34" charset="-122"/>
                  <a:cs typeface="Alexandria Bold" pitchFamily="34" charset="-120"/>
                </a:rPr>
                <a:t>التحليل الآني الكامل</a:t>
              </a:r>
              <a:endParaRPr lang="en-US" sz="1583" dirty="0"/>
            </a:p>
          </p:txBody>
        </p:sp>
        <p:sp>
          <p:nvSpPr>
            <p:cNvPr id="14" name="Text 7"/>
            <p:cNvSpPr/>
            <p:nvPr/>
          </p:nvSpPr>
          <p:spPr>
            <a:xfrm>
              <a:off x="821929" y="3166964"/>
              <a:ext cx="5024239" cy="518319"/>
            </a:xfrm>
            <a:prstGeom prst="rect">
              <a:avLst/>
            </a:prstGeom>
            <a:noFill/>
            <a:ln/>
          </p:spPr>
          <p:txBody>
            <a:bodyPr wrap="square" lIns="0" tIns="0" rIns="0" bIns="0" rtlCol="0" anchor="t"/>
            <a:lstStyle/>
            <a:p>
              <a:pPr algn="just" rtl="1">
                <a:lnSpc>
                  <a:spcPts val="2000"/>
                </a:lnSpc>
              </a:pPr>
              <a:r>
                <a:rPr lang="en-US" sz="1600" dirty="0">
                  <a:solidFill>
                    <a:srgbClr val="15213F"/>
                  </a:solidFill>
                  <a:latin typeface="Alexandria" pitchFamily="34" charset="0"/>
                  <a:ea typeface="Alexandria" pitchFamily="34" charset="-122"/>
                  <a:cs typeface="Alexandria" pitchFamily="34" charset="-120"/>
                </a:rPr>
                <a:t>تحرك مستمر نحو تحليل مشاعر فوري بالكامل دون تأخير، مما يُتيح الاستجابة الاتصالية في ثوانٍ من اندلاع أي حدث إعلامي.</a:t>
              </a:r>
              <a:endParaRPr lang="en-US" sz="1600" dirty="0"/>
            </a:p>
          </p:txBody>
        </p:sp>
        <p:sp>
          <p:nvSpPr>
            <p:cNvPr id="15" name="Shape 8"/>
            <p:cNvSpPr/>
            <p:nvPr/>
          </p:nvSpPr>
          <p:spPr>
            <a:xfrm>
              <a:off x="6176467" y="4274741"/>
              <a:ext cx="5363071" cy="2117824"/>
            </a:xfrm>
            <a:prstGeom prst="roundRect">
              <a:avLst>
                <a:gd name="adj" fmla="val 3235"/>
              </a:avLst>
            </a:prstGeom>
            <a:solidFill>
              <a:srgbClr val="E9ECF2"/>
            </a:solidFill>
            <a:ln w="7620">
              <a:solidFill>
                <a:srgbClr val="CFD2D8"/>
              </a:solidFill>
              <a:prstDash val="solid"/>
            </a:ln>
          </p:spPr>
          <p:txBody>
            <a:bodyPr/>
            <a:lstStyle/>
            <a:p>
              <a:endParaRPr lang="en-US" sz="1500"/>
            </a:p>
          </p:txBody>
        </p:sp>
        <p:pic>
          <p:nvPicPr>
            <p:cNvPr id="16" name="Image 4" descr="preencoded.png"/>
            <p:cNvPicPr>
              <a:picLocks noChangeAspect="1"/>
            </p:cNvPicPr>
            <p:nvPr/>
          </p:nvPicPr>
          <p:blipFill>
            <a:blip r:embed="rId7"/>
            <a:stretch>
              <a:fillRect/>
            </a:stretch>
          </p:blipFill>
          <p:spPr>
            <a:xfrm>
              <a:off x="10880725" y="4444207"/>
              <a:ext cx="489347" cy="489347"/>
            </a:xfrm>
            <a:prstGeom prst="rect">
              <a:avLst/>
            </a:prstGeom>
          </p:spPr>
        </p:pic>
        <p:pic>
          <p:nvPicPr>
            <p:cNvPr id="17"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015365" y="4578747"/>
              <a:ext cx="220167" cy="220167"/>
            </a:xfrm>
            <a:prstGeom prst="rect">
              <a:avLst/>
            </a:prstGeom>
          </p:spPr>
        </p:pic>
        <p:sp>
          <p:nvSpPr>
            <p:cNvPr id="19" name="Text 9"/>
            <p:cNvSpPr/>
            <p:nvPr/>
          </p:nvSpPr>
          <p:spPr>
            <a:xfrm>
              <a:off x="9175354" y="5094387"/>
              <a:ext cx="2194718" cy="254794"/>
            </a:xfrm>
            <a:prstGeom prst="rect">
              <a:avLst/>
            </a:prstGeom>
            <a:noFill/>
            <a:ln/>
          </p:spPr>
          <p:txBody>
            <a:bodyPr wrap="none" lIns="0" tIns="0" rIns="0" bIns="0" rtlCol="0" anchor="t"/>
            <a:lstStyle/>
            <a:p>
              <a:pPr algn="r" rtl="1">
                <a:lnSpc>
                  <a:spcPts val="2000"/>
                </a:lnSpc>
              </a:pPr>
              <a:r>
                <a:rPr lang="en-US" sz="1583" b="1" dirty="0">
                  <a:solidFill>
                    <a:srgbClr val="15213F"/>
                  </a:solidFill>
                  <a:latin typeface="Alexandria Bold" pitchFamily="34" charset="0"/>
                  <a:ea typeface="Alexandria Bold" pitchFamily="34" charset="-122"/>
                  <a:cs typeface="Alexandria Bold" pitchFamily="34" charset="-120"/>
                </a:rPr>
                <a:t>الوعي الثقافي العميق</a:t>
              </a:r>
              <a:endParaRPr lang="en-US" sz="1583" dirty="0"/>
            </a:p>
          </p:txBody>
        </p:sp>
        <p:sp>
          <p:nvSpPr>
            <p:cNvPr id="20" name="Text 10"/>
            <p:cNvSpPr/>
            <p:nvPr/>
          </p:nvSpPr>
          <p:spPr>
            <a:xfrm>
              <a:off x="6345932" y="5445621"/>
              <a:ext cx="5024140" cy="777478"/>
            </a:xfrm>
            <a:prstGeom prst="rect">
              <a:avLst/>
            </a:prstGeom>
            <a:noFill/>
            <a:ln/>
          </p:spPr>
          <p:txBody>
            <a:bodyPr wrap="square" lIns="0" tIns="0" rIns="0" bIns="0" rtlCol="0" anchor="t"/>
            <a:lstStyle/>
            <a:p>
              <a:pPr algn="just" rtl="1">
                <a:lnSpc>
                  <a:spcPts val="2000"/>
                </a:lnSpc>
              </a:pPr>
              <a:r>
                <a:rPr lang="en-US" sz="1600" dirty="0">
                  <a:solidFill>
                    <a:srgbClr val="15213F"/>
                  </a:solidFill>
                  <a:latin typeface="Alexandria" pitchFamily="34" charset="0"/>
                  <a:ea typeface="Alexandria" pitchFamily="34" charset="-122"/>
                  <a:cs typeface="Alexandria" pitchFamily="34" charset="-120"/>
                </a:rPr>
                <a:t>نماذج مدرّبة على سياقات ثقافية محددة ستتجاوز التحيزات الغربية، مما سيُحسن جودة التحليل للغات غير الأوروبية بما فيها العربية بلهجاتها.</a:t>
              </a:r>
              <a:endParaRPr lang="en-US" sz="1600" dirty="0"/>
            </a:p>
          </p:txBody>
        </p:sp>
        <p:sp>
          <p:nvSpPr>
            <p:cNvPr id="21" name="Shape 11"/>
            <p:cNvSpPr/>
            <p:nvPr/>
          </p:nvSpPr>
          <p:spPr>
            <a:xfrm>
              <a:off x="652463" y="4274741"/>
              <a:ext cx="5363170" cy="2117824"/>
            </a:xfrm>
            <a:prstGeom prst="roundRect">
              <a:avLst>
                <a:gd name="adj" fmla="val 3235"/>
              </a:avLst>
            </a:prstGeom>
            <a:solidFill>
              <a:srgbClr val="E9ECF2"/>
            </a:solidFill>
            <a:ln w="7620">
              <a:solidFill>
                <a:srgbClr val="CFD2D8"/>
              </a:solidFill>
              <a:prstDash val="solid"/>
            </a:ln>
          </p:spPr>
          <p:txBody>
            <a:bodyPr/>
            <a:lstStyle/>
            <a:p>
              <a:endParaRPr lang="en-US" sz="1500"/>
            </a:p>
          </p:txBody>
        </p:sp>
        <p:pic>
          <p:nvPicPr>
            <p:cNvPr id="22" name="Image 6" descr="preencoded.png"/>
            <p:cNvPicPr>
              <a:picLocks noChangeAspect="1"/>
            </p:cNvPicPr>
            <p:nvPr/>
          </p:nvPicPr>
          <p:blipFill>
            <a:blip r:embed="rId9"/>
            <a:stretch>
              <a:fillRect/>
            </a:stretch>
          </p:blipFill>
          <p:spPr>
            <a:xfrm>
              <a:off x="5356820" y="4444207"/>
              <a:ext cx="489347" cy="489347"/>
            </a:xfrm>
            <a:prstGeom prst="rect">
              <a:avLst/>
            </a:prstGeom>
          </p:spPr>
        </p:pic>
        <p:pic>
          <p:nvPicPr>
            <p:cNvPr id="26"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491460" y="4578747"/>
              <a:ext cx="220167" cy="220167"/>
            </a:xfrm>
            <a:prstGeom prst="rect">
              <a:avLst/>
            </a:prstGeom>
          </p:spPr>
        </p:pic>
        <p:sp>
          <p:nvSpPr>
            <p:cNvPr id="27" name="Text 12"/>
            <p:cNvSpPr/>
            <p:nvPr/>
          </p:nvSpPr>
          <p:spPr>
            <a:xfrm>
              <a:off x="3181449" y="5094387"/>
              <a:ext cx="2664718" cy="254794"/>
            </a:xfrm>
            <a:prstGeom prst="rect">
              <a:avLst/>
            </a:prstGeom>
            <a:noFill/>
            <a:ln/>
          </p:spPr>
          <p:txBody>
            <a:bodyPr wrap="none" lIns="0" tIns="0" rIns="0" bIns="0" rtlCol="0" anchor="t"/>
            <a:lstStyle/>
            <a:p>
              <a:pPr algn="r" rtl="1">
                <a:lnSpc>
                  <a:spcPts val="2000"/>
                </a:lnSpc>
              </a:pPr>
              <a:r>
                <a:rPr lang="en-US" sz="1583" b="1" dirty="0">
                  <a:solidFill>
                    <a:srgbClr val="15213F"/>
                  </a:solidFill>
                  <a:latin typeface="Alexandria Bold" pitchFamily="34" charset="0"/>
                  <a:ea typeface="Alexandria Bold" pitchFamily="34" charset="-122"/>
                  <a:cs typeface="Alexandria Bold" pitchFamily="34" charset="-120"/>
                </a:rPr>
                <a:t>المشاعر الدقيقة والمعقدة</a:t>
              </a:r>
              <a:endParaRPr lang="en-US" sz="1583" dirty="0"/>
            </a:p>
          </p:txBody>
        </p:sp>
        <p:sp>
          <p:nvSpPr>
            <p:cNvPr id="28" name="Text 13"/>
            <p:cNvSpPr/>
            <p:nvPr/>
          </p:nvSpPr>
          <p:spPr>
            <a:xfrm>
              <a:off x="821929" y="5445621"/>
              <a:ext cx="5024239" cy="777478"/>
            </a:xfrm>
            <a:prstGeom prst="rect">
              <a:avLst/>
            </a:prstGeom>
            <a:noFill/>
            <a:ln/>
          </p:spPr>
          <p:txBody>
            <a:bodyPr wrap="square" lIns="0" tIns="0" rIns="0" bIns="0" rtlCol="0" anchor="t"/>
            <a:lstStyle/>
            <a:p>
              <a:pPr algn="just" rtl="1">
                <a:lnSpc>
                  <a:spcPts val="2000"/>
                </a:lnSpc>
              </a:pPr>
              <a:r>
                <a:rPr lang="en-US" sz="1600" dirty="0">
                  <a:solidFill>
                    <a:srgbClr val="15213F"/>
                  </a:solidFill>
                  <a:latin typeface="Alexandria" pitchFamily="34" charset="0"/>
                  <a:ea typeface="Alexandria" pitchFamily="34" charset="-122"/>
                  <a:cs typeface="Alexandria" pitchFamily="34" charset="-120"/>
                </a:rPr>
                <a:t>تجاوز المشاعر الأولية نحو اكتشاف المشاعر المعقدة كالاستياء الكامن والحنين والتضامن والسخرية العاطفية بدقة أعلى بكثير مما هو متاح اليوم.</a:t>
              </a:r>
              <a:endParaRPr lang="en-US" sz="1600" dirty="0"/>
            </a:p>
          </p:txBody>
        </p:sp>
      </p:grpSp>
    </p:spTree>
    <p:extLst>
      <p:ext uri="{BB962C8B-B14F-4D97-AF65-F5344CB8AC3E}">
        <p14:creationId xmlns:p14="http://schemas.microsoft.com/office/powerpoint/2010/main" val="33638499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9A121-053F-AC21-EB02-75CF6BEFA1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DD5494-539E-6A31-2028-5C54987C14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4581122-E109-98CA-B571-8EA23C7349AC}"/>
              </a:ext>
            </a:extLst>
          </p:cNvPr>
          <p:cNvSpPr/>
          <p:nvPr/>
        </p:nvSpPr>
        <p:spPr>
          <a:xfrm>
            <a:off x="8607914" y="657922"/>
            <a:ext cx="3403655" cy="62000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26193A6-BB0C-6504-3C50-3DDC7AFF8F8B}"/>
              </a:ext>
            </a:extLst>
          </p:cNvPr>
          <p:cNvSpPr/>
          <p:nvPr/>
        </p:nvSpPr>
        <p:spPr>
          <a:xfrm>
            <a:off x="334537" y="1048215"/>
            <a:ext cx="11340789" cy="568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6708DB-A468-BB22-C228-753A5153EE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717BDD-F324-0BED-C2C9-C2DC1738811E}"/>
              </a:ext>
            </a:extLst>
          </p:cNvPr>
          <p:cNvSpPr txBox="1"/>
          <p:nvPr/>
        </p:nvSpPr>
        <p:spPr>
          <a:xfrm>
            <a:off x="1809286" y="424865"/>
            <a:ext cx="6272560" cy="537135"/>
          </a:xfrm>
          <a:prstGeom prst="rect">
            <a:avLst/>
          </a:prstGeom>
          <a:noFill/>
        </p:spPr>
        <p:txBody>
          <a:bodyPr wrap="square">
            <a:spAutoFit/>
          </a:bodyPr>
          <a:lstStyle/>
          <a:p>
            <a:pPr algn="r" rtl="1">
              <a:lnSpc>
                <a:spcPts val="4042"/>
              </a:lnSpc>
            </a:pPr>
            <a:r>
              <a:rPr lang="en-US" sz="1800" b="1">
                <a:solidFill>
                  <a:srgbClr val="3257B8"/>
                </a:solidFill>
                <a:latin typeface="Alexandria Bold" pitchFamily="34" charset="0"/>
                <a:ea typeface="Alexandria Bold" pitchFamily="34" charset="-122"/>
                <a:cs typeface="Alexandria Bold" pitchFamily="34" charset="-120"/>
              </a:rPr>
              <a:t>أدوات الرصد والتحليل</a:t>
            </a:r>
            <a:r>
              <a:rPr lang="ar-EG" sz="1800" b="1">
                <a:solidFill>
                  <a:srgbClr val="3257B8"/>
                </a:solidFill>
                <a:latin typeface="Alexandria Bold" pitchFamily="34" charset="0"/>
                <a:ea typeface="Alexandria Bold" pitchFamily="34" charset="-122"/>
                <a:cs typeface="Alexandria Bold" pitchFamily="34" charset="-120"/>
              </a:rPr>
              <a:t>:</a:t>
            </a:r>
            <a:r>
              <a:rPr lang="en-US" sz="1800" b="1">
                <a:solidFill>
                  <a:srgbClr val="3257B8"/>
                </a:solidFill>
                <a:latin typeface="Alexandria Bold" pitchFamily="34" charset="0"/>
                <a:ea typeface="Alexandria Bold" pitchFamily="34" charset="-122"/>
                <a:cs typeface="Alexandria Bold" pitchFamily="34" charset="-120"/>
              </a:rPr>
              <a:t> دليل المقارنة</a:t>
            </a:r>
            <a:endParaRPr lang="en-US" sz="1800" dirty="0"/>
          </a:p>
        </p:txBody>
      </p:sp>
      <p:sp>
        <p:nvSpPr>
          <p:cNvPr id="4" name="Text 1"/>
          <p:cNvSpPr/>
          <p:nvPr/>
        </p:nvSpPr>
        <p:spPr>
          <a:xfrm>
            <a:off x="570422" y="1382999"/>
            <a:ext cx="10869018" cy="264617"/>
          </a:xfrm>
          <a:prstGeom prst="rect">
            <a:avLst/>
          </a:prstGeom>
          <a:noFill/>
          <a:ln/>
        </p:spPr>
        <p:txBody>
          <a:bodyPr wrap="non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يواجه المتخصصون في العلاقات العامة خياراتٍ واسعةً من الأدوات والمنصات. إليك مقارنة موضوعية بين الفئات الرئيسية:</a:t>
            </a:r>
            <a:endParaRPr lang="en-US" sz="1600" dirty="0"/>
          </a:p>
        </p:txBody>
      </p:sp>
      <p:grpSp>
        <p:nvGrpSpPr>
          <p:cNvPr id="30" name="Group 29">
            <a:extLst>
              <a:ext uri="{FF2B5EF4-FFF2-40B4-BE49-F238E27FC236}">
                <a16:creationId xmlns:a16="http://schemas.microsoft.com/office/drawing/2014/main" id="{E95D54D2-EF88-9B75-F83F-F933364B84E0}"/>
              </a:ext>
            </a:extLst>
          </p:cNvPr>
          <p:cNvGrpSpPr/>
          <p:nvPr/>
        </p:nvGrpSpPr>
        <p:grpSpPr>
          <a:xfrm>
            <a:off x="570422" y="2353072"/>
            <a:ext cx="10960088" cy="4192694"/>
            <a:chOff x="661492" y="2353072"/>
            <a:chExt cx="10869018" cy="3449935"/>
          </a:xfrm>
        </p:grpSpPr>
        <p:sp>
          <p:nvSpPr>
            <p:cNvPr id="6" name="Shape 2"/>
            <p:cNvSpPr/>
            <p:nvPr/>
          </p:nvSpPr>
          <p:spPr>
            <a:xfrm>
              <a:off x="661492" y="2353072"/>
              <a:ext cx="10869018" cy="3449935"/>
            </a:xfrm>
            <a:prstGeom prst="roundRect">
              <a:avLst>
                <a:gd name="adj" fmla="val 2014"/>
              </a:avLst>
            </a:prstGeom>
            <a:noFill/>
            <a:ln w="7620">
              <a:solidFill>
                <a:srgbClr val="000000">
                  <a:alpha val="8000"/>
                </a:srgbClr>
              </a:solidFill>
              <a:prstDash val="solid"/>
            </a:ln>
          </p:spPr>
          <p:txBody>
            <a:bodyPr/>
            <a:lstStyle/>
            <a:p>
              <a:pPr algn="just"/>
              <a:endParaRPr lang="en-US"/>
            </a:p>
          </p:txBody>
        </p:sp>
        <p:sp>
          <p:nvSpPr>
            <p:cNvPr id="7" name="Shape 3"/>
            <p:cNvSpPr/>
            <p:nvPr/>
          </p:nvSpPr>
          <p:spPr>
            <a:xfrm>
              <a:off x="667842" y="2359422"/>
              <a:ext cx="10856318" cy="475754"/>
            </a:xfrm>
            <a:prstGeom prst="rect">
              <a:avLst/>
            </a:prstGeom>
            <a:solidFill>
              <a:srgbClr val="FFFFFF">
                <a:alpha val="4000"/>
              </a:srgbClr>
            </a:solidFill>
            <a:ln/>
          </p:spPr>
          <p:txBody>
            <a:bodyPr/>
            <a:lstStyle/>
            <a:p>
              <a:pPr algn="just"/>
              <a:endParaRPr lang="en-US"/>
            </a:p>
          </p:txBody>
        </p:sp>
        <p:sp>
          <p:nvSpPr>
            <p:cNvPr id="8" name="Text 4"/>
            <p:cNvSpPr/>
            <p:nvPr/>
          </p:nvSpPr>
          <p:spPr>
            <a:xfrm>
              <a:off x="833339" y="2464991"/>
              <a:ext cx="2380258" cy="264617"/>
            </a:xfrm>
            <a:prstGeom prst="rect">
              <a:avLst/>
            </a:prstGeom>
            <a:noFill/>
            <a:ln/>
          </p:spPr>
          <p:txBody>
            <a:bodyPr wrap="none" lIns="0" tIns="0" rIns="0" bIns="0" rtlCol="0" anchor="t"/>
            <a:lstStyle/>
            <a:p>
              <a:pPr algn="just" rtl="1">
                <a:lnSpc>
                  <a:spcPts val="2083"/>
                </a:lnSpc>
              </a:pPr>
              <a:r>
                <a:rPr lang="en-US" sz="1600" b="1" dirty="0">
                  <a:solidFill>
                    <a:srgbClr val="15213F"/>
                  </a:solidFill>
                  <a:latin typeface="Alexandria" pitchFamily="34" charset="0"/>
                  <a:ea typeface="Alexandria" pitchFamily="34" charset="-122"/>
                  <a:cs typeface="Alexandria" pitchFamily="34" charset="-120"/>
                </a:rPr>
                <a:t>الفئة</a:t>
              </a:r>
              <a:endParaRPr lang="en-US" sz="1600" dirty="0"/>
            </a:p>
          </p:txBody>
        </p:sp>
        <p:sp>
          <p:nvSpPr>
            <p:cNvPr id="9" name="Text 5"/>
            <p:cNvSpPr/>
            <p:nvPr/>
          </p:nvSpPr>
          <p:spPr>
            <a:xfrm>
              <a:off x="3550544" y="2464991"/>
              <a:ext cx="2377083" cy="264617"/>
            </a:xfrm>
            <a:prstGeom prst="rect">
              <a:avLst/>
            </a:prstGeom>
            <a:noFill/>
            <a:ln/>
          </p:spPr>
          <p:txBody>
            <a:bodyPr wrap="none" lIns="0" tIns="0" rIns="0" bIns="0" rtlCol="0" anchor="t"/>
            <a:lstStyle/>
            <a:p>
              <a:pPr algn="just" rtl="1">
                <a:lnSpc>
                  <a:spcPts val="2083"/>
                </a:lnSpc>
              </a:pPr>
              <a:r>
                <a:rPr lang="en-US" sz="1600" b="1" dirty="0">
                  <a:solidFill>
                    <a:srgbClr val="15213F"/>
                  </a:solidFill>
                  <a:latin typeface="Alexandria" pitchFamily="34" charset="0"/>
                  <a:ea typeface="Alexandria" pitchFamily="34" charset="-122"/>
                  <a:cs typeface="Alexandria" pitchFamily="34" charset="-120"/>
                </a:rPr>
                <a:t>أمثلة</a:t>
              </a:r>
              <a:endParaRPr lang="en-US" sz="1600" dirty="0"/>
            </a:p>
          </p:txBody>
        </p:sp>
        <p:sp>
          <p:nvSpPr>
            <p:cNvPr id="10" name="Text 6"/>
            <p:cNvSpPr/>
            <p:nvPr/>
          </p:nvSpPr>
          <p:spPr>
            <a:xfrm>
              <a:off x="6264573" y="2464991"/>
              <a:ext cx="2377083" cy="264617"/>
            </a:xfrm>
            <a:prstGeom prst="rect">
              <a:avLst/>
            </a:prstGeom>
            <a:noFill/>
            <a:ln/>
          </p:spPr>
          <p:txBody>
            <a:bodyPr wrap="none" lIns="0" tIns="0" rIns="0" bIns="0" rtlCol="0" anchor="t"/>
            <a:lstStyle/>
            <a:p>
              <a:pPr algn="just" rtl="1">
                <a:lnSpc>
                  <a:spcPts val="2083"/>
                </a:lnSpc>
              </a:pPr>
              <a:r>
                <a:rPr lang="en-US" sz="1600" b="1" dirty="0">
                  <a:solidFill>
                    <a:srgbClr val="15213F"/>
                  </a:solidFill>
                  <a:latin typeface="Alexandria" pitchFamily="34" charset="0"/>
                  <a:ea typeface="Alexandria" pitchFamily="34" charset="-122"/>
                  <a:cs typeface="Alexandria" pitchFamily="34" charset="-120"/>
                </a:rPr>
                <a:t>المزايا</a:t>
              </a:r>
              <a:endParaRPr lang="en-US" sz="1600" dirty="0"/>
            </a:p>
          </p:txBody>
        </p:sp>
        <p:sp>
          <p:nvSpPr>
            <p:cNvPr id="11" name="Text 7"/>
            <p:cNvSpPr/>
            <p:nvPr/>
          </p:nvSpPr>
          <p:spPr>
            <a:xfrm>
              <a:off x="8978603" y="2464991"/>
              <a:ext cx="2380258" cy="264617"/>
            </a:xfrm>
            <a:prstGeom prst="rect">
              <a:avLst/>
            </a:prstGeom>
            <a:noFill/>
            <a:ln/>
          </p:spPr>
          <p:txBody>
            <a:bodyPr wrap="none" lIns="0" tIns="0" rIns="0" bIns="0" rtlCol="0" anchor="t"/>
            <a:lstStyle/>
            <a:p>
              <a:pPr algn="just" rtl="1">
                <a:lnSpc>
                  <a:spcPts val="2083"/>
                </a:lnSpc>
              </a:pPr>
              <a:r>
                <a:rPr lang="en-US" sz="1600" b="1" dirty="0">
                  <a:solidFill>
                    <a:srgbClr val="15213F"/>
                  </a:solidFill>
                  <a:latin typeface="Alexandria" pitchFamily="34" charset="0"/>
                  <a:ea typeface="Alexandria" pitchFamily="34" charset="-122"/>
                  <a:cs typeface="Alexandria" pitchFamily="34" charset="-120"/>
                </a:rPr>
                <a:t>القيود</a:t>
              </a:r>
              <a:endParaRPr lang="en-US" sz="1600" dirty="0"/>
            </a:p>
          </p:txBody>
        </p:sp>
        <p:sp>
          <p:nvSpPr>
            <p:cNvPr id="12" name="Shape 8"/>
            <p:cNvSpPr/>
            <p:nvPr/>
          </p:nvSpPr>
          <p:spPr>
            <a:xfrm>
              <a:off x="667842" y="2835176"/>
              <a:ext cx="10856318" cy="740370"/>
            </a:xfrm>
            <a:prstGeom prst="rect">
              <a:avLst/>
            </a:prstGeom>
            <a:solidFill>
              <a:srgbClr val="000000">
                <a:alpha val="4000"/>
              </a:srgbClr>
            </a:solidFill>
            <a:ln/>
          </p:spPr>
          <p:txBody>
            <a:bodyPr/>
            <a:lstStyle/>
            <a:p>
              <a:pPr algn="just"/>
              <a:endParaRPr lang="en-US"/>
            </a:p>
          </p:txBody>
        </p:sp>
        <p:sp>
          <p:nvSpPr>
            <p:cNvPr id="13" name="Text 9"/>
            <p:cNvSpPr/>
            <p:nvPr/>
          </p:nvSpPr>
          <p:spPr>
            <a:xfrm>
              <a:off x="833339" y="2940744"/>
              <a:ext cx="2380258" cy="264617"/>
            </a:xfrm>
            <a:prstGeom prst="rect">
              <a:avLst/>
            </a:prstGeom>
            <a:noFill/>
            <a:ln/>
          </p:spPr>
          <p:txBody>
            <a:bodyPr wrap="non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منصات الرصد الشاملة</a:t>
              </a:r>
              <a:endParaRPr lang="en-US" sz="1600" dirty="0"/>
            </a:p>
          </p:txBody>
        </p:sp>
        <p:sp>
          <p:nvSpPr>
            <p:cNvPr id="14" name="Text 10"/>
            <p:cNvSpPr/>
            <p:nvPr/>
          </p:nvSpPr>
          <p:spPr>
            <a:xfrm>
              <a:off x="3550544" y="2940744"/>
              <a:ext cx="2377083" cy="529233"/>
            </a:xfrm>
            <a:prstGeom prst="rect">
              <a:avLst/>
            </a:prstGeom>
            <a:noFill/>
            <a:ln/>
          </p:spPr>
          <p:txBody>
            <a:bodyPr wrap="square" lIns="0" tIns="0" rIns="0" bIns="0" rtlCol="0" anchor="t"/>
            <a:lstStyle/>
            <a:p>
              <a:pPr algn="just">
                <a:lnSpc>
                  <a:spcPts val="2083"/>
                </a:lnSpc>
              </a:pPr>
              <a:r>
                <a:rPr lang="en-US" sz="1600" dirty="0">
                  <a:solidFill>
                    <a:srgbClr val="15213F"/>
                  </a:solidFill>
                  <a:latin typeface="Alexandria" pitchFamily="34" charset="0"/>
                  <a:ea typeface="Alexandria" pitchFamily="34" charset="-122"/>
                  <a:cs typeface="Alexandria" pitchFamily="34" charset="-120"/>
                </a:rPr>
                <a:t>Brandwatch, Talkwalker, Meltwater</a:t>
              </a:r>
              <a:endParaRPr lang="en-US" sz="1600" dirty="0"/>
            </a:p>
          </p:txBody>
        </p:sp>
        <p:sp>
          <p:nvSpPr>
            <p:cNvPr id="15" name="Text 11"/>
            <p:cNvSpPr/>
            <p:nvPr/>
          </p:nvSpPr>
          <p:spPr>
            <a:xfrm>
              <a:off x="6264573" y="2940744"/>
              <a:ext cx="237708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تغطية واسعة، تحليل مشاعر مدمج، لوحات تحكم تفاعلية</a:t>
              </a:r>
              <a:endParaRPr lang="en-US" sz="1600" dirty="0"/>
            </a:p>
          </p:txBody>
        </p:sp>
        <p:sp>
          <p:nvSpPr>
            <p:cNvPr id="16" name="Text 12"/>
            <p:cNvSpPr/>
            <p:nvPr/>
          </p:nvSpPr>
          <p:spPr>
            <a:xfrm>
              <a:off x="8978603" y="2940744"/>
              <a:ext cx="2380258"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تكلفة مرتفعة، دعم محدود للعربية</a:t>
              </a:r>
              <a:endParaRPr lang="en-US" sz="1600" dirty="0"/>
            </a:p>
          </p:txBody>
        </p:sp>
        <p:sp>
          <p:nvSpPr>
            <p:cNvPr id="17" name="Shape 13"/>
            <p:cNvSpPr/>
            <p:nvPr/>
          </p:nvSpPr>
          <p:spPr>
            <a:xfrm>
              <a:off x="667842" y="3575546"/>
              <a:ext cx="10856318" cy="740370"/>
            </a:xfrm>
            <a:prstGeom prst="rect">
              <a:avLst/>
            </a:prstGeom>
            <a:solidFill>
              <a:srgbClr val="FFFFFF">
                <a:alpha val="4000"/>
              </a:srgbClr>
            </a:solidFill>
            <a:ln/>
          </p:spPr>
          <p:txBody>
            <a:bodyPr/>
            <a:lstStyle/>
            <a:p>
              <a:pPr algn="just"/>
              <a:endParaRPr lang="en-US"/>
            </a:p>
          </p:txBody>
        </p:sp>
        <p:sp>
          <p:nvSpPr>
            <p:cNvPr id="19" name="Text 14"/>
            <p:cNvSpPr/>
            <p:nvPr/>
          </p:nvSpPr>
          <p:spPr>
            <a:xfrm>
              <a:off x="833339" y="3681115"/>
              <a:ext cx="2380258" cy="264617"/>
            </a:xfrm>
            <a:prstGeom prst="rect">
              <a:avLst/>
            </a:prstGeom>
            <a:noFill/>
            <a:ln/>
          </p:spPr>
          <p:txBody>
            <a:bodyPr wrap="non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أدوات تحليل التواصل الاجتماعي</a:t>
              </a:r>
              <a:endParaRPr lang="en-US" sz="1600" dirty="0"/>
            </a:p>
          </p:txBody>
        </p:sp>
        <p:sp>
          <p:nvSpPr>
            <p:cNvPr id="20" name="Text 15"/>
            <p:cNvSpPr/>
            <p:nvPr/>
          </p:nvSpPr>
          <p:spPr>
            <a:xfrm>
              <a:off x="3550544" y="3681115"/>
              <a:ext cx="2377083" cy="529233"/>
            </a:xfrm>
            <a:prstGeom prst="rect">
              <a:avLst/>
            </a:prstGeom>
            <a:noFill/>
            <a:ln/>
          </p:spPr>
          <p:txBody>
            <a:bodyPr wrap="square" lIns="0" tIns="0" rIns="0" bIns="0" rtlCol="0" anchor="t"/>
            <a:lstStyle/>
            <a:p>
              <a:pPr algn="just">
                <a:lnSpc>
                  <a:spcPts val="2083"/>
                </a:lnSpc>
              </a:pPr>
              <a:r>
                <a:rPr lang="en-US" sz="1600" dirty="0">
                  <a:solidFill>
                    <a:srgbClr val="15213F"/>
                  </a:solidFill>
                  <a:latin typeface="Alexandria" pitchFamily="34" charset="0"/>
                  <a:ea typeface="Alexandria" pitchFamily="34" charset="-122"/>
                  <a:cs typeface="Alexandria" pitchFamily="34" charset="-120"/>
                </a:rPr>
                <a:t>Sprout Social, Hootsuite, Mention</a:t>
              </a:r>
              <a:endParaRPr lang="en-US" sz="1600" dirty="0"/>
            </a:p>
          </p:txBody>
        </p:sp>
        <p:sp>
          <p:nvSpPr>
            <p:cNvPr id="21" name="Text 16"/>
            <p:cNvSpPr/>
            <p:nvPr/>
          </p:nvSpPr>
          <p:spPr>
            <a:xfrm>
              <a:off x="6264573" y="3681115"/>
              <a:ext cx="237708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واجهة سهلة، تقارير جاهزة، إدارة المحتوى</a:t>
              </a:r>
              <a:endParaRPr lang="en-US" sz="1600" dirty="0"/>
            </a:p>
          </p:txBody>
        </p:sp>
        <p:sp>
          <p:nvSpPr>
            <p:cNvPr id="22" name="Text 17"/>
            <p:cNvSpPr/>
            <p:nvPr/>
          </p:nvSpPr>
          <p:spPr>
            <a:xfrm>
              <a:off x="8978603" y="3681115"/>
              <a:ext cx="2380258"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تحليل أقل عمقاً، تركيز على المنصات الكبرى فقط</a:t>
              </a:r>
              <a:endParaRPr lang="en-US" sz="1600" dirty="0"/>
            </a:p>
          </p:txBody>
        </p:sp>
        <p:sp>
          <p:nvSpPr>
            <p:cNvPr id="24" name="Shape 18"/>
            <p:cNvSpPr/>
            <p:nvPr/>
          </p:nvSpPr>
          <p:spPr>
            <a:xfrm>
              <a:off x="667842" y="4315917"/>
              <a:ext cx="10856318" cy="740370"/>
            </a:xfrm>
            <a:prstGeom prst="rect">
              <a:avLst/>
            </a:prstGeom>
            <a:solidFill>
              <a:srgbClr val="000000">
                <a:alpha val="4000"/>
              </a:srgbClr>
            </a:solidFill>
            <a:ln/>
          </p:spPr>
          <p:txBody>
            <a:bodyPr/>
            <a:lstStyle/>
            <a:p>
              <a:pPr algn="just"/>
              <a:endParaRPr lang="en-US"/>
            </a:p>
          </p:txBody>
        </p:sp>
        <p:sp>
          <p:nvSpPr>
            <p:cNvPr id="26" name="Text 19"/>
            <p:cNvSpPr/>
            <p:nvPr/>
          </p:nvSpPr>
          <p:spPr>
            <a:xfrm>
              <a:off x="833339" y="4421485"/>
              <a:ext cx="2380258"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مكتبات Python مفتوحة المصدر</a:t>
              </a:r>
              <a:endParaRPr lang="en-US" sz="1600" dirty="0"/>
            </a:p>
          </p:txBody>
        </p:sp>
        <p:sp>
          <p:nvSpPr>
            <p:cNvPr id="27" name="Text 20"/>
            <p:cNvSpPr/>
            <p:nvPr/>
          </p:nvSpPr>
          <p:spPr>
            <a:xfrm>
              <a:off x="3550544" y="4421485"/>
              <a:ext cx="2377083" cy="529233"/>
            </a:xfrm>
            <a:prstGeom prst="rect">
              <a:avLst/>
            </a:prstGeom>
            <a:noFill/>
            <a:ln/>
          </p:spPr>
          <p:txBody>
            <a:bodyPr wrap="square" lIns="0" tIns="0" rIns="0" bIns="0" rtlCol="0" anchor="t"/>
            <a:lstStyle/>
            <a:p>
              <a:pPr algn="just">
                <a:lnSpc>
                  <a:spcPts val="2083"/>
                </a:lnSpc>
              </a:pPr>
              <a:r>
                <a:rPr lang="en-US" sz="1600" dirty="0">
                  <a:solidFill>
                    <a:srgbClr val="15213F"/>
                  </a:solidFill>
                  <a:latin typeface="Alexandria" pitchFamily="34" charset="0"/>
                  <a:ea typeface="Alexandria" pitchFamily="34" charset="-122"/>
                  <a:cs typeface="Alexandria" pitchFamily="34" charset="-120"/>
                </a:rPr>
                <a:t>HuggingFace, CAMeL Tools, AraBERT</a:t>
              </a:r>
              <a:endParaRPr lang="en-US" sz="1600" dirty="0"/>
            </a:p>
          </p:txBody>
        </p:sp>
        <p:sp>
          <p:nvSpPr>
            <p:cNvPr id="28" name="Text 21"/>
            <p:cNvSpPr/>
            <p:nvPr/>
          </p:nvSpPr>
          <p:spPr>
            <a:xfrm>
              <a:off x="6264573" y="4421485"/>
              <a:ext cx="237708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مجانية، قابلة للتخصيص، دعم أفضل للعربية</a:t>
              </a:r>
              <a:endParaRPr lang="en-US" sz="1600" dirty="0"/>
            </a:p>
          </p:txBody>
        </p:sp>
        <p:sp>
          <p:nvSpPr>
            <p:cNvPr id="29" name="Text 22"/>
            <p:cNvSpPr/>
            <p:nvPr/>
          </p:nvSpPr>
          <p:spPr>
            <a:xfrm>
              <a:off x="8978603" y="4421485"/>
              <a:ext cx="2380258"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تتطلب كفاءة تقنية عالية، لا واجهة رسومية</a:t>
              </a:r>
              <a:endParaRPr lang="en-US" sz="1600" dirty="0"/>
            </a:p>
          </p:txBody>
        </p:sp>
        <p:sp>
          <p:nvSpPr>
            <p:cNvPr id="31" name="Shape 23"/>
            <p:cNvSpPr/>
            <p:nvPr/>
          </p:nvSpPr>
          <p:spPr>
            <a:xfrm>
              <a:off x="667842" y="5056287"/>
              <a:ext cx="10856318" cy="740370"/>
            </a:xfrm>
            <a:prstGeom prst="rect">
              <a:avLst/>
            </a:prstGeom>
            <a:solidFill>
              <a:srgbClr val="FFFFFF">
                <a:alpha val="4000"/>
              </a:srgbClr>
            </a:solidFill>
            <a:ln/>
          </p:spPr>
          <p:txBody>
            <a:bodyPr/>
            <a:lstStyle/>
            <a:p>
              <a:pPr algn="just"/>
              <a:endParaRPr lang="en-US"/>
            </a:p>
          </p:txBody>
        </p:sp>
        <p:sp>
          <p:nvSpPr>
            <p:cNvPr id="32" name="Text 24"/>
            <p:cNvSpPr/>
            <p:nvPr/>
          </p:nvSpPr>
          <p:spPr>
            <a:xfrm>
              <a:off x="833339" y="5161856"/>
              <a:ext cx="2380258" cy="264617"/>
            </a:xfrm>
            <a:prstGeom prst="rect">
              <a:avLst/>
            </a:prstGeom>
            <a:noFill/>
            <a:ln/>
          </p:spPr>
          <p:txBody>
            <a:bodyPr wrap="none" lIns="0" tIns="0" rIns="0" bIns="0" rtlCol="0" anchor="t"/>
            <a:lstStyle/>
            <a:p>
              <a:pPr algn="just">
                <a:lnSpc>
                  <a:spcPts val="2083"/>
                </a:lnSpc>
              </a:pPr>
              <a:r>
                <a:rPr lang="en-US" sz="1600" dirty="0">
                  <a:solidFill>
                    <a:srgbClr val="15213F"/>
                  </a:solidFill>
                  <a:latin typeface="Alexandria" pitchFamily="34" charset="0"/>
                  <a:ea typeface="Alexandria" pitchFamily="34" charset="-122"/>
                  <a:cs typeface="Alexandria" pitchFamily="34" charset="-120"/>
                </a:rPr>
                <a:t>APIs السحابية</a:t>
              </a:r>
              <a:endParaRPr lang="en-US" sz="1600" dirty="0"/>
            </a:p>
          </p:txBody>
        </p:sp>
        <p:sp>
          <p:nvSpPr>
            <p:cNvPr id="33" name="Text 25"/>
            <p:cNvSpPr/>
            <p:nvPr/>
          </p:nvSpPr>
          <p:spPr>
            <a:xfrm>
              <a:off x="3550544" y="5161856"/>
              <a:ext cx="2377083" cy="529233"/>
            </a:xfrm>
            <a:prstGeom prst="rect">
              <a:avLst/>
            </a:prstGeom>
            <a:noFill/>
            <a:ln/>
          </p:spPr>
          <p:txBody>
            <a:bodyPr wrap="square" lIns="0" tIns="0" rIns="0" bIns="0" rtlCol="0" anchor="t"/>
            <a:lstStyle/>
            <a:p>
              <a:pPr algn="just">
                <a:lnSpc>
                  <a:spcPts val="2083"/>
                </a:lnSpc>
              </a:pPr>
              <a:r>
                <a:rPr lang="en-US" sz="1600" dirty="0">
                  <a:solidFill>
                    <a:srgbClr val="15213F"/>
                  </a:solidFill>
                  <a:latin typeface="Alexandria" pitchFamily="34" charset="0"/>
                  <a:ea typeface="Alexandria" pitchFamily="34" charset="-122"/>
                  <a:cs typeface="Alexandria" pitchFamily="34" charset="-120"/>
                </a:rPr>
                <a:t>Google NLP, AWS Comprehend, Azure</a:t>
              </a:r>
              <a:endParaRPr lang="en-US" sz="1600" dirty="0"/>
            </a:p>
          </p:txBody>
        </p:sp>
        <p:sp>
          <p:nvSpPr>
            <p:cNvPr id="34" name="Text 26"/>
            <p:cNvSpPr/>
            <p:nvPr/>
          </p:nvSpPr>
          <p:spPr>
            <a:xfrm>
              <a:off x="6264573" y="5161856"/>
              <a:ext cx="2377083"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سهلة التكامل، قابلة للتوسع، موثوقة</a:t>
              </a:r>
              <a:endParaRPr lang="en-US" sz="1600" dirty="0"/>
            </a:p>
          </p:txBody>
        </p:sp>
        <p:sp>
          <p:nvSpPr>
            <p:cNvPr id="35" name="Text 27"/>
            <p:cNvSpPr/>
            <p:nvPr/>
          </p:nvSpPr>
          <p:spPr>
            <a:xfrm>
              <a:off x="8978603" y="5161856"/>
              <a:ext cx="2380258" cy="529233"/>
            </a:xfrm>
            <a:prstGeom prst="rect">
              <a:avLst/>
            </a:prstGeom>
            <a:noFill/>
            <a:ln/>
          </p:spPr>
          <p:txBody>
            <a:bodyPr wrap="square" lIns="0" tIns="0" rIns="0" bIns="0" rtlCol="0" anchor="t"/>
            <a:lstStyle/>
            <a:p>
              <a:pPr algn="just" rtl="1">
                <a:lnSpc>
                  <a:spcPts val="2083"/>
                </a:lnSpc>
              </a:pPr>
              <a:r>
                <a:rPr lang="en-US" sz="1600" dirty="0">
                  <a:solidFill>
                    <a:srgbClr val="15213F"/>
                  </a:solidFill>
                  <a:latin typeface="Alexandria" pitchFamily="34" charset="0"/>
                  <a:ea typeface="Alexandria" pitchFamily="34" charset="-122"/>
                  <a:cs typeface="Alexandria" pitchFamily="34" charset="-120"/>
                </a:rPr>
                <a:t>تكلفة متغيرة، خصوصية البيانات، محدودية العربية</a:t>
              </a:r>
              <a:endParaRPr lang="en-US" sz="1600" dirty="0"/>
            </a:p>
          </p:txBody>
        </p:sp>
      </p:grpSp>
    </p:spTree>
    <p:extLst>
      <p:ext uri="{BB962C8B-B14F-4D97-AF65-F5344CB8AC3E}">
        <p14:creationId xmlns:p14="http://schemas.microsoft.com/office/powerpoint/2010/main" val="7165347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BB34608-F4CF-4F0A-B326-4CE1C949654B}"/>
</file>

<file path=docProps/app.xml><?xml version="1.0" encoding="utf-8"?>
<Properties xmlns="http://schemas.openxmlformats.org/officeDocument/2006/extended-properties" xmlns:vt="http://schemas.openxmlformats.org/officeDocument/2006/docPropsVTypes">
  <TotalTime>379</TotalTime>
  <Words>4768</Words>
  <Application>Microsoft Office PowerPoint</Application>
  <PresentationFormat>Widescreen</PresentationFormat>
  <Paragraphs>418</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8</cp:revision>
  <dcterms:created xsi:type="dcterms:W3CDTF">2023-04-29T09:08:00Z</dcterms:created>
  <dcterms:modified xsi:type="dcterms:W3CDTF">2026-04-02T01:19:09Z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