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7"/>
  </p:notesMasterIdLst>
  <p:sldIdLst>
    <p:sldId id="482" r:id="rId2"/>
    <p:sldId id="483" r:id="rId3"/>
    <p:sldId id="276" r:id="rId4"/>
    <p:sldId id="517" r:id="rId5"/>
    <p:sldId id="588" r:id="rId6"/>
    <p:sldId id="589" r:id="rId7"/>
    <p:sldId id="521" r:id="rId8"/>
    <p:sldId id="590" r:id="rId9"/>
    <p:sldId id="591" r:id="rId10"/>
    <p:sldId id="592" r:id="rId11"/>
    <p:sldId id="491" r:id="rId12"/>
    <p:sldId id="593" r:id="rId13"/>
    <p:sldId id="594" r:id="rId14"/>
    <p:sldId id="595" r:id="rId15"/>
    <p:sldId id="596" r:id="rId16"/>
    <p:sldId id="523" r:id="rId17"/>
    <p:sldId id="597" r:id="rId18"/>
    <p:sldId id="525" r:id="rId19"/>
    <p:sldId id="598" r:id="rId20"/>
    <p:sldId id="599" r:id="rId21"/>
    <p:sldId id="528" r:id="rId22"/>
    <p:sldId id="601" r:id="rId23"/>
    <p:sldId id="493" r:id="rId24"/>
    <p:sldId id="602" r:id="rId25"/>
    <p:sldId id="603" r:id="rId26"/>
    <p:sldId id="604" r:id="rId27"/>
    <p:sldId id="607" r:id="rId28"/>
    <p:sldId id="608" r:id="rId29"/>
    <p:sldId id="609" r:id="rId30"/>
    <p:sldId id="610" r:id="rId31"/>
    <p:sldId id="612" r:id="rId32"/>
    <p:sldId id="613" r:id="rId33"/>
    <p:sldId id="614" r:id="rId34"/>
    <p:sldId id="615" r:id="rId35"/>
    <p:sldId id="518" r:id="rId36"/>
    <p:sldId id="616" r:id="rId37"/>
    <p:sldId id="617" r:id="rId38"/>
    <p:sldId id="515" r:id="rId39"/>
    <p:sldId id="618" r:id="rId40"/>
    <p:sldId id="619" r:id="rId41"/>
    <p:sldId id="620" r:id="rId42"/>
    <p:sldId id="621" r:id="rId43"/>
    <p:sldId id="623" r:id="rId44"/>
    <p:sldId id="624" r:id="rId45"/>
    <p:sldId id="625" r:id="rId46"/>
    <p:sldId id="626" r:id="rId47"/>
    <p:sldId id="627" r:id="rId48"/>
    <p:sldId id="628" r:id="rId49"/>
    <p:sldId id="629" r:id="rId50"/>
    <p:sldId id="630" r:id="rId51"/>
    <p:sldId id="631" r:id="rId52"/>
    <p:sldId id="632" r:id="rId53"/>
    <p:sldId id="516" r:id="rId54"/>
    <p:sldId id="633" r:id="rId55"/>
    <p:sldId id="513" r:id="rId56"/>
    <p:sldId id="550" r:id="rId57"/>
    <p:sldId id="634" r:id="rId58"/>
    <p:sldId id="635" r:id="rId59"/>
    <p:sldId id="636" r:id="rId60"/>
    <p:sldId id="638" r:id="rId61"/>
    <p:sldId id="557" r:id="rId62"/>
    <p:sldId id="640" r:id="rId63"/>
    <p:sldId id="561" r:id="rId64"/>
    <p:sldId id="562" r:id="rId65"/>
    <p:sldId id="641" r:id="rId66"/>
    <p:sldId id="642" r:id="rId67"/>
    <p:sldId id="643" r:id="rId68"/>
    <p:sldId id="567" r:id="rId69"/>
    <p:sldId id="644" r:id="rId70"/>
    <p:sldId id="570" r:id="rId71"/>
    <p:sldId id="645" r:id="rId72"/>
    <p:sldId id="646" r:id="rId73"/>
    <p:sldId id="647" r:id="rId74"/>
    <p:sldId id="648" r:id="rId75"/>
    <p:sldId id="649" r:id="rId76"/>
    <p:sldId id="577" r:id="rId77"/>
    <p:sldId id="650" r:id="rId78"/>
    <p:sldId id="579" r:id="rId79"/>
    <p:sldId id="651" r:id="rId80"/>
    <p:sldId id="652" r:id="rId81"/>
    <p:sldId id="653" r:id="rId82"/>
    <p:sldId id="654" r:id="rId83"/>
    <p:sldId id="514" r:id="rId84"/>
    <p:sldId id="655" r:id="rId85"/>
    <p:sldId id="349" r:id="rId8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276"/>
            <p14:sldId id="517"/>
            <p14:sldId id="588"/>
            <p14:sldId id="589"/>
            <p14:sldId id="521"/>
            <p14:sldId id="590"/>
            <p14:sldId id="591"/>
            <p14:sldId id="592"/>
            <p14:sldId id="491"/>
            <p14:sldId id="593"/>
            <p14:sldId id="594"/>
            <p14:sldId id="595"/>
            <p14:sldId id="596"/>
            <p14:sldId id="523"/>
            <p14:sldId id="597"/>
            <p14:sldId id="525"/>
            <p14:sldId id="598"/>
            <p14:sldId id="599"/>
            <p14:sldId id="528"/>
            <p14:sldId id="601"/>
            <p14:sldId id="493"/>
            <p14:sldId id="602"/>
            <p14:sldId id="603"/>
            <p14:sldId id="604"/>
            <p14:sldId id="607"/>
            <p14:sldId id="608"/>
            <p14:sldId id="609"/>
            <p14:sldId id="610"/>
            <p14:sldId id="612"/>
            <p14:sldId id="613"/>
            <p14:sldId id="614"/>
            <p14:sldId id="615"/>
            <p14:sldId id="518"/>
            <p14:sldId id="616"/>
            <p14:sldId id="617"/>
            <p14:sldId id="515"/>
            <p14:sldId id="618"/>
            <p14:sldId id="619"/>
            <p14:sldId id="620"/>
            <p14:sldId id="621"/>
            <p14:sldId id="623"/>
            <p14:sldId id="624"/>
            <p14:sldId id="625"/>
            <p14:sldId id="626"/>
            <p14:sldId id="627"/>
            <p14:sldId id="628"/>
            <p14:sldId id="629"/>
            <p14:sldId id="630"/>
            <p14:sldId id="631"/>
            <p14:sldId id="632"/>
            <p14:sldId id="516"/>
            <p14:sldId id="633"/>
            <p14:sldId id="513"/>
            <p14:sldId id="550"/>
            <p14:sldId id="634"/>
            <p14:sldId id="635"/>
            <p14:sldId id="636"/>
            <p14:sldId id="638"/>
            <p14:sldId id="557"/>
            <p14:sldId id="640"/>
            <p14:sldId id="561"/>
            <p14:sldId id="562"/>
            <p14:sldId id="641"/>
            <p14:sldId id="642"/>
            <p14:sldId id="643"/>
            <p14:sldId id="567"/>
            <p14:sldId id="644"/>
            <p14:sldId id="570"/>
            <p14:sldId id="645"/>
            <p14:sldId id="646"/>
            <p14:sldId id="647"/>
            <p14:sldId id="648"/>
            <p14:sldId id="649"/>
            <p14:sldId id="577"/>
            <p14:sldId id="650"/>
            <p14:sldId id="579"/>
            <p14:sldId id="651"/>
            <p14:sldId id="652"/>
            <p14:sldId id="653"/>
            <p14:sldId id="654"/>
            <p14:sldId id="514"/>
            <p14:sldId id="6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presProps" Target="presProps.xml"/><Relationship Id="rId9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2784959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585119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ea typeface="ＭＳ Ｐゴシック" panose="020B0600070205080204" pitchFamily="34" charset="-128"/>
            </a:endParaRPr>
          </a:p>
        </p:txBody>
      </p:sp>
    </p:spTree>
    <p:extLst>
      <p:ext uri="{BB962C8B-B14F-4D97-AF65-F5344CB8AC3E}">
        <p14:creationId xmlns:p14="http://schemas.microsoft.com/office/powerpoint/2010/main" val="1842827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a:xfrm>
            <a:off x="876300" y="8705850"/>
            <a:ext cx="5105400" cy="411163"/>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DFF9A83-2D3C-4110-9522-DA8862D15B4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60283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ea typeface="ＭＳ Ｐゴシック" panose="020B0600070205080204" pitchFamily="34" charset="-128"/>
            </a:endParaRPr>
          </a:p>
        </p:txBody>
      </p:sp>
    </p:spTree>
    <p:extLst>
      <p:ext uri="{BB962C8B-B14F-4D97-AF65-F5344CB8AC3E}">
        <p14:creationId xmlns:p14="http://schemas.microsoft.com/office/powerpoint/2010/main" val="17803561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ea typeface="ＭＳ Ｐゴシック" panose="020B0600070205080204" pitchFamily="34" charset="-128"/>
            </a:endParaRPr>
          </a:p>
        </p:txBody>
      </p:sp>
    </p:spTree>
    <p:extLst>
      <p:ext uri="{BB962C8B-B14F-4D97-AF65-F5344CB8AC3E}">
        <p14:creationId xmlns:p14="http://schemas.microsoft.com/office/powerpoint/2010/main" val="1037751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ea typeface="ＭＳ Ｐゴシック" panose="020B0600070205080204" pitchFamily="34" charset="-128"/>
            </a:endParaRPr>
          </a:p>
        </p:txBody>
      </p:sp>
    </p:spTree>
    <p:extLst>
      <p:ext uri="{BB962C8B-B14F-4D97-AF65-F5344CB8AC3E}">
        <p14:creationId xmlns:p14="http://schemas.microsoft.com/office/powerpoint/2010/main" val="4431597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a:xfrm>
            <a:off x="876300" y="8705850"/>
            <a:ext cx="5105400" cy="411163"/>
          </a:xfrm>
        </p:spPr>
        <p:txBody>
          <a:bodyPr/>
          <a:lstStyle/>
          <a:p>
            <a:pPr>
              <a:defRPr/>
            </a:pPr>
            <a:fld id="{54F8A964-C3B3-42AC-8E15-D0243A995DD5}" type="slidenum">
              <a:rPr lang="en-US" smtClean="0"/>
              <a:t>23</a:t>
            </a:fld>
            <a:endParaRPr lang="en-US" dirty="0"/>
          </a:p>
        </p:txBody>
      </p:sp>
    </p:spTree>
    <p:extLst>
      <p:ext uri="{BB962C8B-B14F-4D97-AF65-F5344CB8AC3E}">
        <p14:creationId xmlns:p14="http://schemas.microsoft.com/office/powerpoint/2010/main" val="40429026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ea typeface="ＭＳ Ｐゴシック" panose="020B0600070205080204" pitchFamily="34" charset="-128"/>
            </a:endParaRPr>
          </a:p>
        </p:txBody>
      </p:sp>
    </p:spTree>
    <p:extLst>
      <p:ext uri="{BB962C8B-B14F-4D97-AF65-F5344CB8AC3E}">
        <p14:creationId xmlns:p14="http://schemas.microsoft.com/office/powerpoint/2010/main" val="24729727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a:xfrm>
            <a:off x="876300" y="8705850"/>
            <a:ext cx="5105400" cy="411163"/>
          </a:xfrm>
        </p:spPr>
        <p:txBody>
          <a:bodyPr/>
          <a:lstStyle/>
          <a:p>
            <a:pPr>
              <a:defRPr/>
            </a:pPr>
            <a:fld id="{237D11A2-2C0A-4D8A-9F76-BF2A9D1155C3}" type="slidenum">
              <a:rPr lang="en-US" smtClean="0"/>
              <a:t>55</a:t>
            </a:fld>
            <a:endParaRPr lang="en-US" dirty="0"/>
          </a:p>
        </p:txBody>
      </p:sp>
    </p:spTree>
    <p:extLst>
      <p:ext uri="{BB962C8B-B14F-4D97-AF65-F5344CB8AC3E}">
        <p14:creationId xmlns:p14="http://schemas.microsoft.com/office/powerpoint/2010/main" val="10136046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604A247-9276-4CFE-923F-939498E6D4B3}" type="slidenum">
              <a:rPr lang="en-US" smtClean="0"/>
              <a:t>56</a:t>
            </a:fld>
            <a:endParaRPr lang="en-US" dirty="0"/>
          </a:p>
        </p:txBody>
      </p:sp>
    </p:spTree>
    <p:extLst>
      <p:ext uri="{BB962C8B-B14F-4D97-AF65-F5344CB8AC3E}">
        <p14:creationId xmlns:p14="http://schemas.microsoft.com/office/powerpoint/2010/main" val="34021196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1" kern="1200" dirty="0">
                <a:solidFill>
                  <a:schemeClr val="tx1"/>
                </a:solidFill>
                <a:effectLst/>
                <a:latin typeface="+mn-lt"/>
                <a:ea typeface="+mn-ea"/>
                <a:cs typeface="+mn-cs"/>
              </a:rPr>
              <a:t>GLOBAL DEBATE:  How Immediate in the Fossil Fuel Crisis?</a:t>
            </a:r>
          </a:p>
          <a:p>
            <a:r>
              <a:rPr lang="en-US" sz="1200" kern="1200" dirty="0">
                <a:solidFill>
                  <a:schemeClr val="tx1"/>
                </a:solidFill>
                <a:effectLst/>
                <a:latin typeface="+mn-lt"/>
                <a:ea typeface="+mn-ea"/>
                <a:cs typeface="+mn-cs"/>
              </a:rPr>
              <a:t>	This debate centers around the unknown time we have left to rely on fossil fuels and how to approach preparation for the transition.  Although we do not know if we have reached the midpoint of their extraction, we know that they are nonrenewables and that our present economic model depends on them.  The debate centers around how to approach this issue.  Meanwhile, reliance on fossil fuels at the global level is increasing.</a:t>
            </a:r>
          </a:p>
          <a:p>
            <a:r>
              <a:rPr lang="en-US" sz="1200" kern="1200" dirty="0">
                <a:solidFill>
                  <a:schemeClr val="tx1"/>
                </a:solidFill>
                <a:effectLst/>
                <a:latin typeface="+mn-lt"/>
                <a:ea typeface="+mn-ea"/>
                <a:cs typeface="+mn-cs"/>
              </a:rPr>
              <a:t> </a:t>
            </a:r>
          </a:p>
          <a:p>
            <a:r>
              <a:rPr lang="en-US" sz="1200" b="0" i="0" kern="1200" dirty="0">
                <a:solidFill>
                  <a:schemeClr val="tx1"/>
                </a:solidFill>
                <a:effectLst/>
                <a:latin typeface="+mn-lt"/>
                <a:ea typeface="+mn-ea"/>
                <a:cs typeface="+mn-cs"/>
              </a:rPr>
              <a:t>Online and Hybrid:  Virtual teams work out an approach to this problem.  Present to class, either online or in face-to-face setting.</a:t>
            </a:r>
            <a:endParaRPr lang="en-US" sz="1200" b="1" i="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Face-to-Face:  Students develop responses to the questions in class in teams/groups.</a:t>
            </a:r>
          </a:p>
          <a:p>
            <a:r>
              <a:rPr lang="en-US" dirty="0"/>
              <a:t>1. 	How immediate do you think the fossil fuel crisis may be? How much time do you think we have for our</a:t>
            </a:r>
          </a:p>
          <a:p>
            <a:r>
              <a:rPr lang="en-US" dirty="0"/>
              <a:t>transition to new energy sources?</a:t>
            </a:r>
          </a:p>
          <a:p>
            <a:endParaRPr lang="en-US" dirty="0"/>
          </a:p>
          <a:p>
            <a:r>
              <a:rPr lang="en-US" dirty="0"/>
              <a:t>There is no correct answer to this question. Responses might point out signs of the crisis and logics related to various approaches to it. </a:t>
            </a:r>
          </a:p>
          <a:p>
            <a:endParaRPr lang="en-US" dirty="0"/>
          </a:p>
          <a:p>
            <a:r>
              <a:rPr lang="en-US" dirty="0"/>
              <a:t>2. 	Should our approach to energy be to use up all our fossil fuels, despite their pollution, and then address</a:t>
            </a:r>
          </a:p>
          <a:p>
            <a:r>
              <a:rPr lang="en-US" dirty="0"/>
              <a:t>transition to the renewables, or should we move to the renewables as soon as we can?</a:t>
            </a:r>
          </a:p>
          <a:p>
            <a:endParaRPr lang="en-US" dirty="0"/>
          </a:p>
          <a:p>
            <a:r>
              <a:rPr lang="en-US" dirty="0"/>
              <a:t>Now or later?  The advantages of adjusting now are that the business will be prepared for the future and not blind-sided by a crisis involving the availability of fossil fuel.  The downside to this approach is that it is costly at a time when competitors who are not making the transition are not spending in this area.  The advantage of later is that the business uses knowledge, processes, and approaches for a longer period, amortizing their initial cost (capital expenditure).  The downside is that while they are benefitting from the economies related to this approach, their competitors may be adjusting to the future, ready to take their market share when the crisis hits and they can not deliver.</a:t>
            </a:r>
          </a:p>
          <a:p>
            <a:endParaRPr lang="en-US" dirty="0"/>
          </a:p>
          <a:p>
            <a:r>
              <a:rPr lang="en-US" dirty="0"/>
              <a:t>3. 	If you’ve begun the transition, explain what you’re doing.  If you haven’t, why not?</a:t>
            </a:r>
          </a:p>
          <a:p>
            <a:endParaRPr lang="en-US" dirty="0"/>
          </a:p>
          <a:p>
            <a:r>
              <a:rPr lang="en-US" dirty="0"/>
              <a:t>	This question asks students to apply the argument to their personal consumption lives.</a:t>
            </a:r>
          </a:p>
          <a:p>
            <a:endParaRPr lang="en-US" dirty="0"/>
          </a:p>
        </p:txBody>
      </p:sp>
      <p:sp>
        <p:nvSpPr>
          <p:cNvPr id="4" name="Slide Number Placeholder 3"/>
          <p:cNvSpPr>
            <a:spLocks noGrp="1"/>
          </p:cNvSpPr>
          <p:nvPr>
            <p:ph type="sldNum" sz="quarter" idx="10"/>
          </p:nvPr>
        </p:nvSpPr>
        <p:spPr/>
        <p:txBody>
          <a:bodyPr/>
          <a:lstStyle/>
          <a:p>
            <a:fld id="{F604A247-9276-4CFE-923F-939498E6D4B3}" type="slidenum">
              <a:rPr lang="en-US" smtClean="0"/>
              <a:t>68</a:t>
            </a:fld>
            <a:endParaRPr lang="en-US" dirty="0"/>
          </a:p>
        </p:txBody>
      </p:sp>
    </p:spTree>
    <p:extLst>
      <p:ext uri="{BB962C8B-B14F-4D97-AF65-F5344CB8AC3E}">
        <p14:creationId xmlns:p14="http://schemas.microsoft.com/office/powerpoint/2010/main" val="16492053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8"/>
          <p:cNvSpPr>
            <a:spLocks noGrp="1" noChangeArrowheads="1"/>
          </p:cNvSpPr>
          <p:nvPr>
            <p:ph type="sldNum" sz="quarter" idx="5"/>
          </p:nvPr>
        </p:nvSpPr>
        <p:spPr>
          <a:xfrm>
            <a:off x="876300" y="8705850"/>
            <a:ext cx="5105400" cy="411163"/>
          </a:xfrm>
          <a:noFill/>
        </p:spPr>
        <p:txBody>
          <a:bodyPr/>
          <a:lstStyle>
            <a:lvl1pPr eaLnBrk="0" hangingPunct="0">
              <a:spcBef>
                <a:spcPct val="30000"/>
              </a:spcBef>
              <a:defRPr sz="1400">
                <a:solidFill>
                  <a:schemeClr val="tx1"/>
                </a:solidFill>
                <a:latin typeface="Times New Roman" pitchFamily="18" charset="0"/>
              </a:defRPr>
            </a:lvl1pPr>
            <a:lvl2pPr marL="742950" indent="-285750" eaLnBrk="0" hangingPunct="0">
              <a:spcBef>
                <a:spcPct val="30000"/>
              </a:spcBef>
              <a:defRPr sz="1400">
                <a:solidFill>
                  <a:schemeClr val="tx1"/>
                </a:solidFill>
                <a:latin typeface="Times New Roman" pitchFamily="18" charset="0"/>
              </a:defRPr>
            </a:lvl2pPr>
            <a:lvl3pPr marL="1143000" indent="-228600" eaLnBrk="0" hangingPunct="0">
              <a:spcBef>
                <a:spcPct val="30000"/>
              </a:spcBef>
              <a:defRPr sz="1400">
                <a:solidFill>
                  <a:schemeClr val="tx1"/>
                </a:solidFill>
                <a:latin typeface="Times New Roman" pitchFamily="18" charset="0"/>
              </a:defRPr>
            </a:lvl3pPr>
            <a:lvl4pPr marL="1600200" indent="-228600" eaLnBrk="0" hangingPunct="0">
              <a:spcBef>
                <a:spcPct val="30000"/>
              </a:spcBef>
              <a:defRPr sz="1400">
                <a:solidFill>
                  <a:schemeClr val="tx1"/>
                </a:solidFill>
                <a:latin typeface="Times New Roman" pitchFamily="18" charset="0"/>
              </a:defRPr>
            </a:lvl4pPr>
            <a:lvl5pPr marL="2057400" indent="-228600" eaLnBrk="0" hangingPunct="0">
              <a:spcBef>
                <a:spcPct val="30000"/>
              </a:spcBef>
              <a:defRPr sz="1400">
                <a:solidFill>
                  <a:schemeClr val="tx1"/>
                </a:solidFill>
                <a:latin typeface="Times New Roman" pitchFamily="18" charset="0"/>
              </a:defRPr>
            </a:lvl5pPr>
            <a:lvl6pPr marL="2514600" indent="-228600" eaLnBrk="0" fontAlgn="base" hangingPunct="0">
              <a:spcBef>
                <a:spcPct val="30000"/>
              </a:spcBef>
              <a:spcAft>
                <a:spcPct val="0"/>
              </a:spcAft>
              <a:defRPr sz="1400">
                <a:solidFill>
                  <a:schemeClr val="tx1"/>
                </a:solidFill>
                <a:latin typeface="Times New Roman" pitchFamily="18" charset="0"/>
              </a:defRPr>
            </a:lvl6pPr>
            <a:lvl7pPr marL="2971800" indent="-228600" eaLnBrk="0" fontAlgn="base" hangingPunct="0">
              <a:spcBef>
                <a:spcPct val="30000"/>
              </a:spcBef>
              <a:spcAft>
                <a:spcPct val="0"/>
              </a:spcAft>
              <a:defRPr sz="1400">
                <a:solidFill>
                  <a:schemeClr val="tx1"/>
                </a:solidFill>
                <a:latin typeface="Times New Roman" pitchFamily="18" charset="0"/>
              </a:defRPr>
            </a:lvl7pPr>
            <a:lvl8pPr marL="3429000" indent="-228600" eaLnBrk="0" fontAlgn="base" hangingPunct="0">
              <a:spcBef>
                <a:spcPct val="30000"/>
              </a:spcBef>
              <a:spcAft>
                <a:spcPct val="0"/>
              </a:spcAft>
              <a:defRPr sz="1400">
                <a:solidFill>
                  <a:schemeClr val="tx1"/>
                </a:solidFill>
                <a:latin typeface="Times New Roman" pitchFamily="18" charset="0"/>
              </a:defRPr>
            </a:lvl8pPr>
            <a:lvl9pPr marL="3886200" indent="-228600" eaLnBrk="0" fontAlgn="base" hangingPunct="0">
              <a:spcBef>
                <a:spcPct val="30000"/>
              </a:spcBef>
              <a:spcAft>
                <a:spcPct val="0"/>
              </a:spcAft>
              <a:defRPr sz="1400">
                <a:solidFill>
                  <a:schemeClr val="tx1"/>
                </a:solidFill>
                <a:latin typeface="Times New Roman" pitchFamily="18" charset="0"/>
              </a:defRPr>
            </a:lvl9pPr>
          </a:lstStyle>
          <a:p>
            <a:pPr eaLnBrk="1" hangingPunct="1">
              <a:spcBef>
                <a:spcPct val="0"/>
              </a:spcBef>
            </a:pPr>
            <a:fld id="{2513918C-AC89-40B6-B71D-DDD30152166B}" type="slidenum">
              <a:rPr lang="en-US" altLang="en-US" sz="800" smtClean="0"/>
              <a:t>83</a:t>
            </a:fld>
            <a:endParaRPr lang="en-US" altLang="en-US" sz="800" dirty="0"/>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p:spPr>
        <p:txBody>
          <a:bodyPr/>
          <a:lstStyle/>
          <a:p>
            <a:pPr eaLnBrk="1" hangingPunct="1"/>
            <a:endParaRPr lang="en-US" altLang="en-US" dirty="0"/>
          </a:p>
        </p:txBody>
      </p:sp>
    </p:spTree>
    <p:extLst>
      <p:ext uri="{BB962C8B-B14F-4D97-AF65-F5344CB8AC3E}">
        <p14:creationId xmlns:p14="http://schemas.microsoft.com/office/powerpoint/2010/main" val="26643307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85</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578621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20988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Red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12192000" cy="609600"/>
          </a:xfrm>
          <a:prstGeom prst="rect">
            <a:avLst/>
          </a:prstGeom>
        </p:spPr>
        <p:txBody>
          <a:bodyPr/>
          <a:lstStyle>
            <a:lvl1pPr>
              <a:defRPr sz="3600">
                <a:solidFill>
                  <a:srgbClr val="0070C0"/>
                </a:solidFill>
              </a:defRPr>
            </a:lvl1pPr>
          </a:lstStyle>
          <a:p>
            <a:r>
              <a:rPr lang="en-US" dirty="0"/>
              <a:t>Click to edit Master title style</a:t>
            </a:r>
          </a:p>
        </p:txBody>
      </p:sp>
      <p:sp>
        <p:nvSpPr>
          <p:cNvPr id="3" name="Content Placeholder 1"/>
          <p:cNvSpPr>
            <a:spLocks noGrp="1"/>
          </p:cNvSpPr>
          <p:nvPr>
            <p:ph idx="1" hasCustomPrompt="1"/>
          </p:nvPr>
        </p:nvSpPr>
        <p:spPr>
          <a:xfrm>
            <a:off x="609600" y="990600"/>
            <a:ext cx="10972800" cy="5562600"/>
          </a:xfrm>
          <a:prstGeom prst="rect">
            <a:avLst/>
          </a:prstGeom>
        </p:spPr>
        <p:txBody>
          <a:bodyPr/>
          <a:lstStyle>
            <a:lvl1pPr marL="0" indent="0">
              <a:spcAft>
                <a:spcPts val="800"/>
              </a:spcAft>
              <a:buClr>
                <a:srgbClr val="92D050"/>
              </a:buClr>
              <a:buFont typeface="Wingdings" panose="05000000000000000000" pitchFamily="2" charset="2"/>
              <a:buNone/>
              <a:defRPr sz="2800"/>
            </a:lvl1pPr>
            <a:lvl2pPr marL="804863" indent="-347663">
              <a:spcAft>
                <a:spcPts val="800"/>
              </a:spcAft>
              <a:buClr>
                <a:srgbClr val="92D050"/>
              </a:buClr>
              <a:buFont typeface="Arial" panose="020B0604020202020204" pitchFamily="34" charset="0"/>
              <a:buChar char="•"/>
              <a:defRPr sz="2400"/>
            </a:lvl2pPr>
            <a:lvl3pPr marL="1143000" indent="-228600">
              <a:spcAft>
                <a:spcPts val="800"/>
              </a:spcAft>
              <a:buClr>
                <a:srgbClr val="92D050"/>
              </a:buClr>
              <a:buFont typeface="Arial" panose="020B0604020202020204" pitchFamily="34" charset="0"/>
              <a:buChar char="•"/>
              <a:defRPr sz="2000"/>
            </a:lvl3pPr>
            <a:lvl4pPr marL="1600200" indent="-228600">
              <a:spcAft>
                <a:spcPts val="800"/>
              </a:spcAft>
              <a:buClr>
                <a:srgbClr val="92D050"/>
              </a:buClr>
              <a:buFont typeface="Wingdings" panose="05000000000000000000" pitchFamily="2" charset="2"/>
              <a:buChar char="§"/>
              <a:defRPr sz="1800"/>
            </a:lvl4pPr>
            <a:lvl5pPr marL="2057400" indent="-228600">
              <a:spcAft>
                <a:spcPts val="800"/>
              </a:spcAft>
              <a:buClr>
                <a:srgbClr val="92D050"/>
              </a:buClr>
              <a:buFont typeface="Wingdings" panose="05000000000000000000" pitchFamily="2" charset="2"/>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7" name="Jump Link"/>
          <p:cNvSpPr>
            <a:spLocks noGrp="1"/>
          </p:cNvSpPr>
          <p:nvPr>
            <p:ph type="body" sz="quarter" idx="16" hasCustomPrompt="1"/>
          </p:nvPr>
        </p:nvSpPr>
        <p:spPr>
          <a:xfrm>
            <a:off x="5181600" y="6553200"/>
            <a:ext cx="1828800" cy="99950"/>
          </a:xfrm>
          <a:prstGeom prst="rect">
            <a:avLst/>
          </a:prstGeom>
        </p:spPr>
        <p:txBody>
          <a:bodyPr lIns="0" tIns="0" rIns="0" bIns="0"/>
          <a:lstStyle>
            <a:lvl1pPr marL="0" indent="0" algn="ctr">
              <a:buNone/>
              <a:defRPr sz="800"/>
            </a:lvl1pPr>
          </a:lstStyle>
          <a:p>
            <a:pPr lvl="0"/>
            <a:r>
              <a:rPr lang="en-US" dirty="0"/>
              <a:t>Jump to long image description</a:t>
            </a:r>
          </a:p>
        </p:txBody>
      </p:sp>
      <p:sp>
        <p:nvSpPr>
          <p:cNvPr id="9" name="Photo Credit"/>
          <p:cNvSpPr>
            <a:spLocks noGrp="1"/>
          </p:cNvSpPr>
          <p:nvPr>
            <p:ph type="body" sz="quarter" idx="11" hasCustomPrompt="1"/>
          </p:nvPr>
        </p:nvSpPr>
        <p:spPr>
          <a:xfrm>
            <a:off x="8636000" y="6705600"/>
            <a:ext cx="3556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551324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Content with Caption">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0887"/>
            <a:ext cx="12192000" cy="6868887"/>
          </a:xfrm>
          <a:prstGeom prst="rect">
            <a:avLst/>
          </a:prstGeom>
        </p:spPr>
      </p:pic>
      <p:sp>
        <p:nvSpPr>
          <p:cNvPr id="6" name="Footer Placeholder 5"/>
          <p:cNvSpPr>
            <a:spLocks noGrp="1"/>
          </p:cNvSpPr>
          <p:nvPr>
            <p:ph type="ftr" sz="quarter" idx="11"/>
          </p:nvPr>
        </p:nvSpPr>
        <p:spPr/>
        <p:txBody>
          <a:bodyPr/>
          <a:lstStyle>
            <a:lvl1pPr>
              <a:defRPr>
                <a:solidFill>
                  <a:schemeClr val="bg1"/>
                </a:solidFill>
              </a:defRPr>
            </a:lvl1pPr>
          </a:lstStyle>
          <a:p>
            <a:r>
              <a:rPr lang="en-US" dirty="0"/>
              <a:t>Copyright © 2017 McGraw-Hill Education. All rights reserved. No reproduction or distribution without the prior written consent of McGraw-Hill Education.</a:t>
            </a:r>
          </a:p>
        </p:txBody>
      </p:sp>
      <p:sp>
        <p:nvSpPr>
          <p:cNvPr id="7" name="Slide Number Placeholder 6"/>
          <p:cNvSpPr>
            <a:spLocks noGrp="1"/>
          </p:cNvSpPr>
          <p:nvPr>
            <p:ph type="sldNum" sz="quarter" idx="12"/>
          </p:nvPr>
        </p:nvSpPr>
        <p:spPr/>
        <p:txBody>
          <a:bodyPr/>
          <a:lstStyle>
            <a:lvl1pPr>
              <a:defRPr>
                <a:solidFill>
                  <a:schemeClr val="bg1"/>
                </a:solidFill>
              </a:defRPr>
            </a:lvl1pPr>
          </a:lstStyle>
          <a:p>
            <a:r>
              <a:rPr lang="en-US" dirty="0"/>
              <a:t>4-</a:t>
            </a:r>
            <a:fld id="{07A87D93-545C-4183-B87B-B4F7DE0A33EC}" type="slidenum">
              <a:rPr lang="en-US" smtClean="0"/>
              <a:pPr/>
              <a:t>‹#›</a:t>
            </a:fld>
            <a:endParaRPr lang="en-US" dirty="0"/>
          </a:p>
        </p:txBody>
      </p:sp>
      <p:sp>
        <p:nvSpPr>
          <p:cNvPr id="3" name="Content Placeholder 2"/>
          <p:cNvSpPr>
            <a:spLocks noGrp="1"/>
          </p:cNvSpPr>
          <p:nvPr>
            <p:ph idx="1"/>
          </p:nvPr>
        </p:nvSpPr>
        <p:spPr>
          <a:xfrm>
            <a:off x="1014153" y="987425"/>
            <a:ext cx="10341235" cy="4873625"/>
          </a:xfrm>
          <a:solidFill>
            <a:schemeClr val="bg1"/>
          </a:solidFill>
        </p:spPr>
        <p:txBody>
          <a:bodyPr/>
          <a:lstStyle>
            <a:lvl1pPr marL="465138" indent="-465138">
              <a:buFontTx/>
              <a:buBlip>
                <a:blip r:embed="rId3"/>
              </a:buBlip>
              <a:defRPr sz="3200"/>
            </a:lvl1pPr>
            <a:lvl2pPr marL="914400" indent="-457200">
              <a:buFontTx/>
              <a:buBlip>
                <a:blip r:embed="rId4"/>
              </a:buBlip>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5601851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_Content with Caption">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0887"/>
            <a:ext cx="12192000" cy="6868887"/>
          </a:xfrm>
          <a:prstGeom prst="rect">
            <a:avLst/>
          </a:prstGeom>
        </p:spPr>
      </p:pic>
      <p:sp>
        <p:nvSpPr>
          <p:cNvPr id="6" name="Footer Placeholder 5"/>
          <p:cNvSpPr>
            <a:spLocks noGrp="1"/>
          </p:cNvSpPr>
          <p:nvPr>
            <p:ph type="ftr" sz="quarter" idx="11"/>
          </p:nvPr>
        </p:nvSpPr>
        <p:spPr/>
        <p:txBody>
          <a:bodyPr/>
          <a:lstStyle>
            <a:lvl1pPr>
              <a:defRPr>
                <a:solidFill>
                  <a:schemeClr val="bg1"/>
                </a:solidFill>
              </a:defRPr>
            </a:lvl1pPr>
          </a:lstStyle>
          <a:p>
            <a:r>
              <a:rPr lang="en-US" dirty="0"/>
              <a:t>Copyright © 2017 McGraw-Hill Education. All rights reserved. No reproduction or distribution without the prior written consent of McGraw-Hill Education.</a:t>
            </a:r>
          </a:p>
        </p:txBody>
      </p:sp>
      <p:sp>
        <p:nvSpPr>
          <p:cNvPr id="7" name="Slide Number Placeholder 6"/>
          <p:cNvSpPr>
            <a:spLocks noGrp="1"/>
          </p:cNvSpPr>
          <p:nvPr>
            <p:ph type="sldNum" sz="quarter" idx="12"/>
          </p:nvPr>
        </p:nvSpPr>
        <p:spPr/>
        <p:txBody>
          <a:bodyPr/>
          <a:lstStyle>
            <a:lvl1pPr>
              <a:defRPr>
                <a:solidFill>
                  <a:schemeClr val="bg1"/>
                </a:solidFill>
              </a:defRPr>
            </a:lvl1pPr>
          </a:lstStyle>
          <a:p>
            <a:r>
              <a:rPr lang="en-US" dirty="0"/>
              <a:t>4-</a:t>
            </a:r>
            <a:fld id="{07A87D93-545C-4183-B87B-B4F7DE0A33EC}" type="slidenum">
              <a:rPr lang="en-US" smtClean="0"/>
              <a:pPr/>
              <a:t>‹#›</a:t>
            </a:fld>
            <a:endParaRPr lang="en-US" dirty="0"/>
          </a:p>
        </p:txBody>
      </p:sp>
      <p:sp>
        <p:nvSpPr>
          <p:cNvPr id="3" name="Content Placeholder 2"/>
          <p:cNvSpPr>
            <a:spLocks noGrp="1"/>
          </p:cNvSpPr>
          <p:nvPr>
            <p:ph idx="1"/>
          </p:nvPr>
        </p:nvSpPr>
        <p:spPr>
          <a:xfrm>
            <a:off x="1014153" y="987425"/>
            <a:ext cx="10341235" cy="4873625"/>
          </a:xfrm>
          <a:solidFill>
            <a:schemeClr val="bg1"/>
          </a:solidFill>
        </p:spPr>
        <p:txBody>
          <a:bodyPr/>
          <a:lstStyle>
            <a:lvl1pPr marL="465138" indent="-465138">
              <a:buFontTx/>
              <a:buBlip>
                <a:blip r:embed="rId3"/>
              </a:buBlip>
              <a:defRPr sz="3200"/>
            </a:lvl1pPr>
            <a:lvl2pPr marL="914400" indent="-457200">
              <a:buFontTx/>
              <a:buBlip>
                <a:blip r:embed="rId4"/>
              </a:buBlip>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954263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10/11/2023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9" r:id="rId14"/>
    <p:sldLayoutId id="2147483670" r:id="rId15"/>
    <p:sldLayoutId id="2147483671" r:id="rId16"/>
    <p:sldLayoutId id="2147483672" r:id="rId17"/>
    <p:sldLayoutId id="2147483673"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7.jpeg"/><Relationship Id="rId7" Type="http://schemas.openxmlformats.org/officeDocument/2006/relationships/image" Target="../media/image10.sv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notesSlide" Target="../notesSlides/notesSlide6.xml"/></Relationships>
</file>

<file path=ppt/slides/_rels/slide1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5.pn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5.png"/><Relationship Id="rId4" Type="http://schemas.openxmlformats.org/officeDocument/2006/relationships/image" Target="../media/image10.png"/></Relationships>
</file>

<file path=ppt/slides/_rels/slide6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5.png"/><Relationship Id="rId4" Type="http://schemas.openxmlformats.org/officeDocument/2006/relationships/notesSlide" Target="../notesSlides/notesSlide12.xml"/></Relationships>
</file>

<file path=ppt/slides/_rels/slide69.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5.png"/><Relationship Id="rId4" Type="http://schemas.openxmlformats.org/officeDocument/2006/relationships/image" Target="../media/image10.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5.png"/><Relationship Id="rId4" Type="http://schemas.openxmlformats.org/officeDocument/2006/relationships/image" Target="../media/image10.png"/></Relationships>
</file>

<file path=ppt/slides/_rels/slide7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7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5.png"/><Relationship Id="rId4" Type="http://schemas.openxmlformats.org/officeDocument/2006/relationships/image" Target="../media/image10.png"/></Relationships>
</file>

<file path=ppt/slides/_rels/slide75.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15.png"/><Relationship Id="rId4" Type="http://schemas.openxmlformats.org/officeDocument/2006/relationships/image" Target="../media/image10.png"/></Relationships>
</file>

<file path=ppt/slides/_rels/slide7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15.png"/><Relationship Id="rId4" Type="http://schemas.openxmlformats.org/officeDocument/2006/relationships/image" Target="../media/image10.png"/></Relationships>
</file>

<file path=ppt/slides/_rels/slide7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15.png"/><Relationship Id="rId4" Type="http://schemas.openxmlformats.org/officeDocument/2006/relationships/image" Target="../media/image21.jpeg"/></Relationships>
</file>

<file path=ppt/slides/_rels/slide7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8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8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2.png"/><Relationship Id="rId7"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3.xml"/><Relationship Id="rId6" Type="http://schemas.openxmlformats.org/officeDocument/2006/relationships/image" Target="../media/image25.svg"/><Relationship Id="rId10" Type="http://schemas.openxmlformats.org/officeDocument/2006/relationships/image" Target="../media/image6.png"/><Relationship Id="rId9"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30" name="TextBox 29">
            <a:extLst>
              <a:ext uri="{FF2B5EF4-FFF2-40B4-BE49-F238E27FC236}">
                <a16:creationId xmlns:a16="http://schemas.microsoft.com/office/drawing/2014/main" xmlns=""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a:solidFill>
                  <a:schemeClr val="bg1"/>
                </a:solidFill>
                <a:latin typeface="Times New Roman" panose="02020603050405020304" pitchFamily="18" charset="0"/>
                <a:cs typeface="Times New Roman" panose="02020603050405020304" pitchFamily="18" charset="0"/>
              </a:rPr>
              <a:t>Noha</a:t>
            </a:r>
            <a:r>
              <a:rPr lang="en-US" sz="2400" dirty="0">
                <a:solidFill>
                  <a:schemeClr val="bg1"/>
                </a:solidFill>
                <a:latin typeface="Times New Roman" panose="02020603050405020304" pitchFamily="18" charset="0"/>
                <a:cs typeface="Times New Roman" panose="02020603050405020304" pitchFamily="18" charset="0"/>
              </a:rPr>
              <a:t> Adel</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328545" y="2347846"/>
            <a:ext cx="5594801"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International Business</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pic>
        <p:nvPicPr>
          <p:cNvPr id="2" name="Picture 1"/>
          <p:cNvPicPr>
            <a:picLocks noChangeAspect="1"/>
          </p:cNvPicPr>
          <p:nvPr/>
        </p:nvPicPr>
        <p:blipFill>
          <a:blip r:embed="rId5"/>
          <a:stretch>
            <a:fillRect/>
          </a:stretch>
        </p:blipFill>
        <p:spPr>
          <a:xfrm>
            <a:off x="5991658" y="604435"/>
            <a:ext cx="6200341" cy="5656880"/>
          </a:xfrm>
          <a:prstGeom prst="rect">
            <a:avLst/>
          </a:prstGeom>
        </p:spPr>
      </p:pic>
    </p:spTree>
    <p:extLst>
      <p:ext uri="{BB962C8B-B14F-4D97-AF65-F5344CB8AC3E}">
        <p14:creationId xmlns:p14="http://schemas.microsoft.com/office/powerpoint/2010/main" val="3457337522"/>
      </p:ext>
    </p:extLst>
  </p:cSld>
  <p:clrMapOvr>
    <a:masterClrMapping/>
  </p:clrMapOvr>
  <mc:AlternateContent xmlns:mc="http://schemas.openxmlformats.org/markup-compatibility/2006" xmlns:p14="http://schemas.microsoft.com/office/powerpoint/2010/main">
    <mc:Choice Requires="p14">
      <p:transition spd="slow" p14:dur="2000" advTm="9513"/>
    </mc:Choice>
    <mc:Fallback xmlns="">
      <p:transition spd="slow" advTm="951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5746210" y="3141402"/>
            <a:ext cx="5988755" cy="830997"/>
          </a:xfrm>
          <a:prstGeom prst="rect">
            <a:avLst/>
          </a:prstGeom>
          <a:noFill/>
        </p:spPr>
        <p:txBody>
          <a:bodyPr wrap="none" rtlCol="0">
            <a:spAutoFit/>
          </a:bodyPr>
          <a:lstStyle/>
          <a:p>
            <a:r>
              <a:rPr lang="en-US" sz="2400" b="1" dirty="0">
                <a:solidFill>
                  <a:srgbClr val="0070C0"/>
                </a:solidFill>
                <a:latin typeface="Arial" pitchFamily="34" charset="0"/>
                <a:cs typeface="Arial" pitchFamily="34" charset="0"/>
              </a:rPr>
              <a:t>Ethics, Corporate Social Responsibility,</a:t>
            </a:r>
          </a:p>
          <a:p>
            <a:r>
              <a:rPr lang="en-US" sz="2400" b="1" dirty="0">
                <a:solidFill>
                  <a:srgbClr val="0070C0"/>
                </a:solidFill>
                <a:latin typeface="Arial" pitchFamily="34" charset="0"/>
                <a:cs typeface="Arial" pitchFamily="34" charset="0"/>
              </a:rPr>
              <a:t> and Sustainability</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2</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Noha</a:t>
            </a:r>
            <a:r>
              <a:rPr lang="en-US" sz="2800" b="1" dirty="0">
                <a:solidFill>
                  <a:srgbClr val="00B0F0"/>
                </a:solidFill>
                <a:latin typeface="Times New Roman" panose="02020603050405020304" pitchFamily="18" charset="0"/>
                <a:cs typeface="Times New Roman" panose="02020603050405020304" pitchFamily="18" charset="0"/>
              </a:rPr>
              <a:t> Adel</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xmlns="" id="{FA5D44C7-1F20-0684-5315-73F4013F0EB0}"/>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xmlns="" id="{ACE76E66-5FF1-83D6-4EAC-3853027A6FD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xmlns=""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483810795"/>
      </p:ext>
    </p:extLst>
  </p:cSld>
  <p:clrMapOvr>
    <a:masterClrMapping/>
  </p:clrMapOvr>
  <mc:AlternateContent xmlns:mc="http://schemas.openxmlformats.org/markup-compatibility/2006" xmlns:p14="http://schemas.microsoft.com/office/powerpoint/2010/main">
    <mc:Choice Requires="p14">
      <p:transition spd="slow" p14:dur="2000" advTm="17378"/>
    </mc:Choice>
    <mc:Fallback xmlns="">
      <p:transition spd="slow" advTm="1737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7981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3902032" cy="523220"/>
          </a:xfrm>
          <a:prstGeom prst="rect">
            <a:avLst/>
          </a:prstGeom>
          <a:solidFill>
            <a:schemeClr val="bg1"/>
          </a:solidFill>
        </p:spPr>
        <p:txBody>
          <a:bodyPr wrap="square" rtlCol="0">
            <a:spAutoFit/>
          </a:bodyPr>
          <a:lstStyle/>
          <a:p>
            <a:r>
              <a:rPr lang="en-US" sz="2800" dirty="0">
                <a:solidFill>
                  <a:srgbClr val="FF0000"/>
                </a:solidFill>
              </a:rPr>
              <a:t>Learning Objectives</a:t>
            </a:r>
            <a:endParaRPr lang="en-US" sz="2800" b="1" dirty="0">
              <a:solidFill>
                <a:srgbClr val="FF000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606314" cy="3624069"/>
          </a:xfrm>
          <a:prstGeom prst="rect">
            <a:avLst/>
          </a:prstGeom>
          <a:noFill/>
        </p:spPr>
        <p:txBody>
          <a:bodyPr wrap="square" rtlCol="0">
            <a:spAutoFit/>
          </a:bodyPr>
          <a:lstStyle/>
          <a:p>
            <a:pPr>
              <a:lnSpc>
                <a:spcPct val="85000"/>
              </a:lnSpc>
              <a:spcBef>
                <a:spcPct val="60000"/>
              </a:spcBef>
            </a:pPr>
            <a:r>
              <a:rPr lang="en-US" b="1" dirty="0">
                <a:solidFill>
                  <a:srgbClr val="0070C0"/>
                </a:solidFill>
              </a:rPr>
              <a:t>2-1</a:t>
            </a:r>
            <a:r>
              <a:rPr lang="en-US" dirty="0"/>
              <a:t>           </a:t>
            </a:r>
            <a:r>
              <a:rPr lang="en-US" dirty="0">
                <a:ea typeface="ＭＳ Ｐゴシック" panose="020B0600070205080204" pitchFamily="34" charset="-128"/>
              </a:rPr>
              <a:t>Define business ethics and describe the three levels of ethical standards.</a:t>
            </a:r>
          </a:p>
          <a:p>
            <a:pPr>
              <a:lnSpc>
                <a:spcPct val="85000"/>
              </a:lnSpc>
              <a:spcBef>
                <a:spcPct val="60000"/>
              </a:spcBef>
            </a:pPr>
            <a:r>
              <a:rPr lang="en-US" b="1" dirty="0">
                <a:solidFill>
                  <a:srgbClr val="0070C0"/>
                </a:solidFill>
                <a:ea typeface="ＭＳ Ｐゴシック" panose="020B0600070205080204" pitchFamily="34" charset="-128"/>
              </a:rPr>
              <a:t>2-2</a:t>
            </a:r>
            <a:r>
              <a:rPr lang="en-US" dirty="0">
                <a:ea typeface="ＭＳ Ｐゴシック" panose="020B0600070205080204" pitchFamily="34" charset="-128"/>
              </a:rPr>
              <a:t>           Determine who is responsible for ethical behavior and why ethical lapses occur.</a:t>
            </a:r>
          </a:p>
          <a:p>
            <a:pPr>
              <a:lnSpc>
                <a:spcPct val="85000"/>
              </a:lnSpc>
              <a:spcBef>
                <a:spcPct val="60000"/>
              </a:spcBef>
            </a:pPr>
            <a:r>
              <a:rPr lang="en-US" b="1" dirty="0">
                <a:solidFill>
                  <a:srgbClr val="0070C0"/>
                </a:solidFill>
                <a:ea typeface="ＭＳ Ｐゴシック" panose="020B0600070205080204" pitchFamily="34" charset="-128"/>
              </a:rPr>
              <a:t>2-3  </a:t>
            </a:r>
            <a:r>
              <a:rPr lang="en-US" dirty="0">
                <a:ea typeface="ＭＳ Ｐゴシック" panose="020B0600070205080204" pitchFamily="34" charset="-128"/>
              </a:rPr>
              <a:t>         Explain how to establish and maintain high ethical standards.</a:t>
            </a:r>
          </a:p>
          <a:p>
            <a:pPr marL="914400" indent="-914400"/>
            <a:endParaRPr lang="en-US" altLang="en-US" dirty="0"/>
          </a:p>
          <a:p>
            <a:pPr marL="914400" indent="-914400"/>
            <a:r>
              <a:rPr lang="en-US" altLang="en-US" b="1" dirty="0">
                <a:solidFill>
                  <a:srgbClr val="0070C0"/>
                </a:solidFill>
              </a:rPr>
              <a:t>2-4</a:t>
            </a:r>
            <a:r>
              <a:rPr lang="en-US" altLang="en-US" dirty="0"/>
              <a:t>           Understand the ethical, corporate social responsibility, and sustainability issues faced by international business</a:t>
            </a:r>
            <a:r>
              <a:rPr lang="en-US" dirty="0"/>
              <a:t>.</a:t>
            </a:r>
          </a:p>
          <a:p>
            <a:pPr marL="914400" indent="-914400"/>
            <a:r>
              <a:rPr lang="en-US" b="1" dirty="0">
                <a:solidFill>
                  <a:srgbClr val="0070C0"/>
                </a:solidFill>
              </a:rPr>
              <a:t>2-5</a:t>
            </a:r>
            <a:r>
              <a:rPr lang="en-US" dirty="0"/>
              <a:t>	</a:t>
            </a:r>
            <a:r>
              <a:rPr lang="en-US" altLang="en-US" dirty="0"/>
              <a:t>Recognize an ethical, corporate social responsibility, and/or sustainability dilemma</a:t>
            </a:r>
            <a:r>
              <a:rPr lang="en-US" dirty="0"/>
              <a:t>.</a:t>
            </a:r>
          </a:p>
          <a:p>
            <a:pPr marL="914400" indent="-914400"/>
            <a:r>
              <a:rPr lang="en-US" b="1" dirty="0">
                <a:solidFill>
                  <a:srgbClr val="0070C0"/>
                </a:solidFill>
              </a:rPr>
              <a:t>2-6</a:t>
            </a:r>
            <a:r>
              <a:rPr lang="en-US" dirty="0"/>
              <a:t>	</a:t>
            </a:r>
            <a:r>
              <a:rPr lang="en-US" altLang="en-US" dirty="0"/>
              <a:t>Identify the causes of unethical behavior by managers as they relate to business, corporate social responsibility, or sustainability</a:t>
            </a:r>
            <a:r>
              <a:rPr lang="en-US" dirty="0"/>
              <a:t>.</a:t>
            </a:r>
          </a:p>
          <a:p>
            <a:pPr marL="914400" indent="-914400"/>
            <a:r>
              <a:rPr lang="en-US" b="1" dirty="0">
                <a:solidFill>
                  <a:srgbClr val="0070C0"/>
                </a:solidFill>
              </a:rPr>
              <a:t>2-7</a:t>
            </a:r>
            <a:r>
              <a:rPr lang="en-US" dirty="0"/>
              <a:t>	</a:t>
            </a:r>
            <a:r>
              <a:rPr lang="en-US" altLang="en-US" dirty="0"/>
              <a:t>Describe the different philosophical approaches to business ethics that apply globally</a:t>
            </a:r>
            <a:r>
              <a:rPr lang="en-US" dirty="0"/>
              <a:t>.</a:t>
            </a:r>
          </a:p>
          <a:p>
            <a:pPr marL="914400" indent="-914400"/>
            <a:r>
              <a:rPr lang="en-US" b="1" dirty="0">
                <a:solidFill>
                  <a:srgbClr val="0070C0"/>
                </a:solidFill>
              </a:rPr>
              <a:t>2-8</a:t>
            </a:r>
            <a:r>
              <a:rPr lang="en-US" dirty="0"/>
              <a:t>	</a:t>
            </a:r>
            <a:r>
              <a:rPr lang="en-US" altLang="en-US" dirty="0"/>
              <a:t>Explain how global managers can incorporate ethical considerations into their decision making in general and for corporate social responsibility and sustainability initiatives</a:t>
            </a:r>
            <a:r>
              <a:rPr lang="en-US" dirty="0"/>
              <a:t>.</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258882"/>
    </mc:Choice>
    <mc:Fallback xmlns="">
      <p:transition advTm="258882"/>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9078" y="2539668"/>
            <a:ext cx="7964606" cy="1325563"/>
          </a:xfrm>
          <a:solidFill>
            <a:schemeClr val="bg1"/>
          </a:solidFill>
        </p:spPr>
        <p:txBody>
          <a:bodyPr>
            <a:normAutofit/>
          </a:bodyPr>
          <a:lstStyle/>
          <a:p>
            <a:pPr algn="ctr"/>
            <a:r>
              <a:rPr lang="en-US" altLang="en-US" sz="6000" b="1" i="1" dirty="0">
                <a:solidFill>
                  <a:srgbClr val="FF0000"/>
                </a:solidFill>
              </a:rPr>
              <a:t>Ethics</a:t>
            </a:r>
            <a:endParaRPr lang="en-US" sz="6000" b="1" dirty="0"/>
          </a:p>
        </p:txBody>
      </p:sp>
    </p:spTree>
    <p:extLst>
      <p:ext uri="{BB962C8B-B14F-4D97-AF65-F5344CB8AC3E}">
        <p14:creationId xmlns:p14="http://schemas.microsoft.com/office/powerpoint/2010/main" val="2298013490"/>
      </p:ext>
    </p:extLst>
  </p:cSld>
  <p:clrMapOvr>
    <a:masterClrMapping/>
  </p:clrMapOvr>
  <mc:AlternateContent xmlns:mc="http://schemas.openxmlformats.org/markup-compatibility/2006" xmlns:p14="http://schemas.microsoft.com/office/powerpoint/2010/main">
    <mc:Choice Requires="p14">
      <p:transition spd="slow" p14:dur="2000" advTm="5622"/>
    </mc:Choice>
    <mc:Fallback xmlns="">
      <p:transition spd="slow" advTm="562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79810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r>
              <a:rPr lang="en-US" altLang="en-US" sz="3200" b="1" i="1" dirty="0">
                <a:solidFill>
                  <a:srgbClr val="FF0000"/>
                </a:solidFill>
              </a:rPr>
              <a:t>Ethics</a:t>
            </a:r>
            <a:r>
              <a:rPr lang="en-US" altLang="en-US" sz="3200" b="1" dirty="0">
                <a:solidFill>
                  <a:schemeClr val="tx1"/>
                </a:solidFill>
              </a:rPr>
              <a:t> </a:t>
            </a:r>
            <a:r>
              <a:rPr lang="en-US" altLang="en-US" sz="3200" dirty="0">
                <a:solidFill>
                  <a:schemeClr val="tx1"/>
                </a:solidFill>
              </a:rPr>
              <a:t>– accepted principles of right or wrong that govern conduct of a person, members of a profession, or actions of an organization  </a:t>
            </a:r>
          </a:p>
          <a:p>
            <a:pPr lvl="1">
              <a:spcBef>
                <a:spcPts val="576"/>
              </a:spcBef>
            </a:pPr>
            <a:r>
              <a:rPr lang="en-US" altLang="en-US" sz="2800" b="1" dirty="0">
                <a:solidFill>
                  <a:srgbClr val="7030A0"/>
                </a:solidFill>
              </a:rPr>
              <a:t>Business ethics:</a:t>
            </a:r>
            <a:r>
              <a:rPr lang="en-US" altLang="en-US" sz="2800" dirty="0">
                <a:solidFill>
                  <a:srgbClr val="7030A0"/>
                </a:solidFill>
              </a:rPr>
              <a:t> </a:t>
            </a:r>
            <a:r>
              <a:rPr lang="en-US" altLang="en-US" sz="2800" dirty="0">
                <a:solidFill>
                  <a:schemeClr val="tx1"/>
                </a:solidFill>
              </a:rPr>
              <a:t>accepted principles of right or wrong governing conduct of business people</a:t>
            </a:r>
          </a:p>
          <a:p>
            <a:pPr lvl="1">
              <a:spcBef>
                <a:spcPts val="576"/>
              </a:spcBef>
            </a:pPr>
            <a:r>
              <a:rPr lang="en-US" altLang="en-US" sz="2800" b="1" dirty="0">
                <a:solidFill>
                  <a:srgbClr val="7030A0"/>
                </a:solidFill>
              </a:rPr>
              <a:t>Ethical strategy:</a:t>
            </a:r>
            <a:r>
              <a:rPr lang="en-US" altLang="en-US" sz="2800" dirty="0">
                <a:solidFill>
                  <a:srgbClr val="7030A0"/>
                </a:solidFill>
              </a:rPr>
              <a:t> </a:t>
            </a:r>
            <a:r>
              <a:rPr lang="en-US" altLang="en-US" sz="2800" dirty="0">
                <a:solidFill>
                  <a:schemeClr val="tx1"/>
                </a:solidFill>
              </a:rPr>
              <a:t>strategy, or course of action, that does not violate these accepted principles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13150" y="1019069"/>
            <a:ext cx="3902032" cy="830997"/>
          </a:xfrm>
          <a:prstGeom prst="rect">
            <a:avLst/>
          </a:prstGeom>
          <a:noFill/>
        </p:spPr>
        <p:txBody>
          <a:bodyPr wrap="square" rtlCol="0">
            <a:spAutoFit/>
          </a:bodyPr>
          <a:lstStyle/>
          <a:p>
            <a:r>
              <a:rPr lang="en-US" altLang="en-US" sz="4800" dirty="0">
                <a:solidFill>
                  <a:schemeClr val="accent1">
                    <a:lumMod val="75000"/>
                  </a:schemeClr>
                </a:solidFill>
              </a:rPr>
              <a:t>Introduction</a:t>
            </a:r>
            <a:endParaRPr lang="en-US" sz="2800" b="1"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96969654"/>
      </p:ext>
    </p:extLst>
  </p:cSld>
  <p:clrMapOvr>
    <a:masterClrMapping/>
  </p:clrMapOvr>
  <mc:AlternateContent xmlns:mc="http://schemas.openxmlformats.org/markup-compatibility/2006" xmlns:p14="http://schemas.microsoft.com/office/powerpoint/2010/main">
    <mc:Choice Requires="p14">
      <p:transition p14:dur="10" advTm="89353"/>
    </mc:Choice>
    <mc:Fallback xmlns="">
      <p:transition advTm="8935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90280" y="2099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889000" y="2391844"/>
            <a:ext cx="10606314" cy="5730800"/>
          </a:xfrm>
          <a:prstGeom prst="rect">
            <a:avLst/>
          </a:prstGeom>
          <a:noFill/>
        </p:spPr>
        <p:txBody>
          <a:bodyPr wrap="square" rtlCol="0">
            <a:spAutoFit/>
          </a:bodyPr>
          <a:lstStyle/>
          <a:p>
            <a:r>
              <a:rPr lang="en-US" sz="3200" b="1" dirty="0">
                <a:solidFill>
                  <a:srgbClr val="FF0000"/>
                </a:solidFill>
                <a:ea typeface="ＭＳ Ｐゴシック" panose="020B0600070205080204" pitchFamily="34" charset="-128"/>
              </a:rPr>
              <a:t>Ethics:</a:t>
            </a:r>
            <a:r>
              <a:rPr lang="en-US" sz="3200" b="1" dirty="0">
                <a:solidFill>
                  <a:srgbClr val="FFC000"/>
                </a:solidFill>
                <a:ea typeface="ＭＳ Ｐゴシック" panose="020B0600070205080204" pitchFamily="34" charset="-128"/>
              </a:rPr>
              <a:t> </a:t>
            </a:r>
            <a:r>
              <a:rPr lang="en-US" sz="3200" dirty="0">
                <a:ea typeface="ＭＳ Ｐゴシック" panose="020B0600070205080204" pitchFamily="34" charset="-128"/>
              </a:rPr>
              <a:t>a branch of philosophy that studies and creates theories about the basic nature of right and wrong, duty, obligation, and virtue.</a:t>
            </a:r>
          </a:p>
          <a:p>
            <a:endParaRPr lang="en-US" sz="3200" dirty="0">
              <a:ea typeface="ＭＳ Ｐゴシック" panose="020B0600070205080204" pitchFamily="34" charset="-128"/>
            </a:endParaRPr>
          </a:p>
          <a:p>
            <a:pPr>
              <a:spcBef>
                <a:spcPct val="0"/>
              </a:spcBef>
            </a:pPr>
            <a:r>
              <a:rPr lang="en-US" sz="3200" b="1" dirty="0">
                <a:solidFill>
                  <a:srgbClr val="7030A0"/>
                </a:solidFill>
                <a:ea typeface="ＭＳ Ｐゴシック" panose="020B0600070205080204" pitchFamily="34" charset="-128"/>
              </a:rPr>
              <a:t>Business ethics: </a:t>
            </a:r>
            <a:r>
              <a:rPr lang="en-US" sz="3200" dirty="0">
                <a:ea typeface="ＭＳ Ｐゴシック" panose="020B0600070205080204" pitchFamily="34" charset="-128"/>
              </a:rPr>
              <a:t>the fundamental moral values and behavioral standards that form the foundation for the people of an organization as they make decisions and interact with stakeholders.</a:t>
            </a:r>
            <a:endParaRPr lang="en-US" sz="3200" b="1" dirty="0">
              <a:ea typeface="ＭＳ Ｐゴシック" panose="020B0600070205080204" pitchFamily="34" charset="-128"/>
            </a:endParaRPr>
          </a:p>
          <a:p>
            <a:pPr>
              <a:lnSpc>
                <a:spcPct val="85000"/>
              </a:lnSpc>
              <a:spcBef>
                <a:spcPct val="60000"/>
              </a:spcBef>
            </a:pPr>
            <a:endParaRPr lang="en-US" sz="3200" dirty="0">
              <a:solidFill>
                <a:srgbClr val="FFC000"/>
              </a:solidFill>
              <a:ea typeface="ＭＳ Ｐゴシック" panose="020B0600070205080204" pitchFamily="34" charset="-128"/>
            </a:endParaRPr>
          </a:p>
          <a:p>
            <a:endParaRPr lang="en-US" sz="3200" dirty="0">
              <a:solidFill>
                <a:srgbClr val="FFC000"/>
              </a:solidFill>
              <a:ea typeface="ＭＳ Ｐゴシック" panose="020B0600070205080204" pitchFamily="34" charset="-128"/>
            </a:endParaRPr>
          </a:p>
          <a:p>
            <a:endParaRPr lang="en-US" sz="3200" dirty="0">
              <a:solidFill>
                <a:srgbClr val="FFC000"/>
              </a:solidFill>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51168016"/>
      </p:ext>
    </p:extLst>
  </p:cSld>
  <p:clrMapOvr>
    <a:masterClrMapping/>
  </p:clrMapOvr>
  <mc:AlternateContent xmlns:mc="http://schemas.openxmlformats.org/markup-compatibility/2006" xmlns:p14="http://schemas.microsoft.com/office/powerpoint/2010/main">
    <mc:Choice Requires="p14">
      <p:transition p14:dur="10" advTm="76441"/>
    </mc:Choice>
    <mc:Fallback xmlns="">
      <p:transition advTm="76441"/>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a:xfrm>
            <a:off x="2415653" y="220639"/>
            <a:ext cx="7765576" cy="1143000"/>
          </a:xfrm>
          <a:solidFill>
            <a:schemeClr val="bg1"/>
          </a:solidFill>
        </p:spPr>
        <p:txBody>
          <a:bodyPr>
            <a:normAutofit/>
          </a:bodyPr>
          <a:lstStyle/>
          <a:p>
            <a:pPr>
              <a:defRPr/>
            </a:pPr>
            <a:r>
              <a:rPr lang="en-US" altLang="en-US" b="1" dirty="0">
                <a:solidFill>
                  <a:srgbClr val="FF0000"/>
                </a:solidFill>
                <a:ea typeface="+mj-ea"/>
                <a:cs typeface="+mj-cs"/>
              </a:rPr>
              <a:t>Three Levels of Ethical Standards</a:t>
            </a:r>
          </a:p>
        </p:txBody>
      </p:sp>
      <p:pic>
        <p:nvPicPr>
          <p:cNvPr id="2150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1" y="1600201"/>
            <a:ext cx="4843463" cy="465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9174119"/>
      </p:ext>
    </p:extLst>
  </p:cSld>
  <p:clrMapOvr>
    <a:masterClrMapping/>
  </p:clrMapOvr>
  <mc:AlternateContent xmlns:mc="http://schemas.openxmlformats.org/markup-compatibility/2006" xmlns:p14="http://schemas.microsoft.com/office/powerpoint/2010/main">
    <mc:Choice Requires="p14">
      <p:transition spd="slow" p14:dur="2000" advTm="29886"/>
    </mc:Choice>
    <mc:Fallback xmlns="">
      <p:transition spd="slow" advTm="2988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dirty="0">
                <a:solidFill>
                  <a:srgbClr val="7030A0"/>
                </a:solidFill>
              </a:rPr>
              <a:t>The law: </a:t>
            </a:r>
            <a:r>
              <a:rPr lang="en-US" sz="2800" dirty="0">
                <a:solidFill>
                  <a:schemeClr val="tx1"/>
                </a:solidFill>
              </a:rPr>
              <a:t>Laws define for society as a whole actions that are permissible and those that are not. The law is the narrowest level of ethical standards.</a:t>
            </a:r>
          </a:p>
          <a:p>
            <a:r>
              <a:rPr lang="en-US" sz="2800" dirty="0">
                <a:solidFill>
                  <a:srgbClr val="7030A0"/>
                </a:solidFill>
              </a:rPr>
              <a:t>Organizational policies and procedures:</a:t>
            </a:r>
            <a:r>
              <a:rPr lang="en-US" sz="2800" dirty="0">
                <a:solidFill>
                  <a:schemeClr val="tx1"/>
                </a:solidFill>
              </a:rPr>
              <a:t> These serve as specific guidelines for people as they make daily decisions. Policies and procedures include a broader definition of ethical standards that go beyond what is defined by law.</a:t>
            </a:r>
          </a:p>
          <a:p>
            <a:r>
              <a:rPr lang="en-US" sz="2800" dirty="0">
                <a:solidFill>
                  <a:srgbClr val="7030A0"/>
                </a:solidFill>
              </a:rPr>
              <a:t>The moral stance: </a:t>
            </a:r>
            <a:r>
              <a:rPr lang="en-US" sz="2800" dirty="0">
                <a:solidFill>
                  <a:schemeClr val="tx1"/>
                </a:solidFill>
              </a:rPr>
              <a:t>This is what employees take when they encounter a situation that is not governed by levels 1 and 2. It is the broadest and most fundamental definition of ethical standards.</a:t>
            </a:r>
          </a:p>
          <a:p>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146263" y="381847"/>
            <a:ext cx="6112376" cy="523220"/>
          </a:xfrm>
          <a:prstGeom prst="rect">
            <a:avLst/>
          </a:prstGeom>
          <a:noFill/>
        </p:spPr>
        <p:txBody>
          <a:bodyPr wrap="square" rtlCol="0">
            <a:spAutoFit/>
          </a:bodyPr>
          <a:lstStyle/>
          <a:p>
            <a:r>
              <a:rPr lang="en-US" altLang="en-US" sz="2800" dirty="0">
                <a:solidFill>
                  <a:srgbClr val="FFC000"/>
                </a:solidFill>
              </a:rPr>
              <a:t>Three Levels of Ethical Standards</a:t>
            </a:r>
            <a:endParaRPr lang="en-US" sz="700" b="1" dirty="0">
              <a:solidFill>
                <a:schemeClr val="accent1">
                  <a:lumMod val="75000"/>
                </a:schemeClr>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12488544"/>
      </p:ext>
    </p:extLst>
  </p:cSld>
  <p:clrMapOvr>
    <a:masterClrMapping/>
  </p:clrMapOvr>
  <mc:AlternateContent xmlns:mc="http://schemas.openxmlformats.org/markup-compatibility/2006" xmlns:p14="http://schemas.microsoft.com/office/powerpoint/2010/main">
    <mc:Choice Requires="p14">
      <p:transition p14:dur="10" advTm="169750"/>
    </mc:Choice>
    <mc:Fallback xmlns="">
      <p:transition advTm="16975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en-US" sz="4400" dirty="0">
                <a:solidFill>
                  <a:srgbClr val="FF0000"/>
                </a:solidFill>
              </a:rPr>
              <a:t>Most common ethical issues in business involve:</a:t>
            </a:r>
            <a:endParaRPr lang="en-US" altLang="en-US" sz="4400" dirty="0">
              <a:solidFill>
                <a:schemeClr val="tx1"/>
              </a:solidFill>
            </a:endParaRPr>
          </a:p>
          <a:p>
            <a:pPr marL="1028700" lvl="1" indent="-571500" eaLnBrk="1" hangingPunct="1">
              <a:buFont typeface="Arial" panose="020B0604020202020204" pitchFamily="34" charset="0"/>
              <a:buChar char="•"/>
            </a:pPr>
            <a:r>
              <a:rPr lang="en-US" altLang="en-US" sz="4000" dirty="0">
                <a:solidFill>
                  <a:schemeClr val="tx1"/>
                </a:solidFill>
              </a:rPr>
              <a:t>Employment practices</a:t>
            </a:r>
          </a:p>
          <a:p>
            <a:pPr marL="1028700" lvl="1" indent="-571500" eaLnBrk="1" hangingPunct="1">
              <a:buFont typeface="Arial" panose="020B0604020202020204" pitchFamily="34" charset="0"/>
              <a:buChar char="•"/>
            </a:pPr>
            <a:r>
              <a:rPr lang="en-US" altLang="en-US" sz="4000" dirty="0">
                <a:solidFill>
                  <a:schemeClr val="tx1"/>
                </a:solidFill>
              </a:rPr>
              <a:t>Human rights</a:t>
            </a:r>
          </a:p>
          <a:p>
            <a:pPr marL="1028700" lvl="1" indent="-571500" eaLnBrk="1" hangingPunct="1">
              <a:buFont typeface="Arial" panose="020B0604020202020204" pitchFamily="34" charset="0"/>
              <a:buChar char="•"/>
            </a:pPr>
            <a:r>
              <a:rPr lang="en-US" altLang="en-US" sz="4000" dirty="0">
                <a:solidFill>
                  <a:schemeClr val="tx1"/>
                </a:solidFill>
              </a:rPr>
              <a:t>Environmental regulations</a:t>
            </a:r>
          </a:p>
          <a:p>
            <a:pPr marL="1028700" lvl="1" indent="-571500" eaLnBrk="1" hangingPunct="1">
              <a:buFont typeface="Arial" panose="020B0604020202020204" pitchFamily="34" charset="0"/>
              <a:buChar char="•"/>
            </a:pPr>
            <a:r>
              <a:rPr lang="en-US" altLang="en-US" sz="4000" dirty="0">
                <a:solidFill>
                  <a:schemeClr val="tx1"/>
                </a:solidFill>
              </a:rPr>
              <a:t>Corruption</a:t>
            </a:r>
          </a:p>
          <a:p>
            <a:pPr marL="1028700" lvl="1" indent="-571500" eaLnBrk="1" hangingPunct="1">
              <a:buFont typeface="Arial" panose="020B0604020202020204" pitchFamily="34" charset="0"/>
              <a:buChar char="•"/>
            </a:pPr>
            <a:r>
              <a:rPr lang="en-US" altLang="en-US" sz="4000" dirty="0">
                <a:solidFill>
                  <a:schemeClr val="tx1"/>
                </a:solidFill>
              </a:rPr>
              <a:t>Moral obligations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146263" y="381847"/>
            <a:ext cx="6112376" cy="584775"/>
          </a:xfrm>
          <a:prstGeom prst="rect">
            <a:avLst/>
          </a:prstGeom>
          <a:noFill/>
        </p:spPr>
        <p:txBody>
          <a:bodyPr wrap="square" rtlCol="0">
            <a:spAutoFit/>
          </a:bodyPr>
          <a:lstStyle/>
          <a:p>
            <a:r>
              <a:rPr lang="en-US" altLang="en-US" sz="3200" dirty="0">
                <a:solidFill>
                  <a:schemeClr val="accent1"/>
                </a:solidFill>
              </a:rPr>
              <a:t>Ethics and International Business </a:t>
            </a:r>
            <a:r>
              <a:rPr lang="en-US" altLang="en-US" sz="1050" dirty="0">
                <a:solidFill>
                  <a:schemeClr val="accent1"/>
                </a:solidFill>
              </a:rPr>
              <a:t>1</a:t>
            </a:r>
            <a:endParaRPr lang="en-US" sz="300" b="1" dirty="0">
              <a:solidFill>
                <a:schemeClr val="accent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430049437"/>
      </p:ext>
    </p:extLst>
  </p:cSld>
  <p:clrMapOvr>
    <a:masterClrMapping/>
  </p:clrMapOvr>
  <mc:AlternateContent xmlns:mc="http://schemas.openxmlformats.org/markup-compatibility/2006" xmlns:p14="http://schemas.microsoft.com/office/powerpoint/2010/main">
    <mc:Choice Requires="p14">
      <p:transition p14:dur="10" advTm="59423"/>
    </mc:Choice>
    <mc:Fallback xmlns="">
      <p:transition advTm="59423"/>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sz="4000" dirty="0">
                <a:solidFill>
                  <a:srgbClr val="FF0000"/>
                </a:solidFill>
              </a:rPr>
              <a:t>Employment Practices</a:t>
            </a:r>
          </a:p>
          <a:p>
            <a:pPr lvl="1">
              <a:defRPr/>
            </a:pPr>
            <a:r>
              <a:rPr lang="en-US" sz="3600" dirty="0">
                <a:solidFill>
                  <a:schemeClr val="tx1"/>
                </a:solidFill>
              </a:rPr>
              <a:t>What practices should be used when work conditions are inferior in host nation?</a:t>
            </a:r>
          </a:p>
          <a:p>
            <a:pPr>
              <a:defRPr/>
            </a:pPr>
            <a:r>
              <a:rPr lang="en-US" sz="4000" dirty="0">
                <a:solidFill>
                  <a:srgbClr val="FF0000"/>
                </a:solidFill>
              </a:rPr>
              <a:t>Human Rights</a:t>
            </a:r>
          </a:p>
          <a:p>
            <a:pPr lvl="1">
              <a:defRPr/>
            </a:pPr>
            <a:r>
              <a:rPr lang="en-US" sz="3600" dirty="0">
                <a:solidFill>
                  <a:schemeClr val="tx1"/>
                </a:solidFill>
              </a:rPr>
              <a:t>What is the responsibility of a foreign multinational when operating in a country where basic human rights are not respected?</a:t>
            </a:r>
          </a:p>
          <a:p>
            <a:pPr lvl="2">
              <a:defRPr/>
            </a:pPr>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042568" y="485542"/>
            <a:ext cx="6112376" cy="584775"/>
          </a:xfrm>
          <a:prstGeom prst="rect">
            <a:avLst/>
          </a:prstGeom>
          <a:solidFill>
            <a:schemeClr val="bg1"/>
          </a:solidFill>
        </p:spPr>
        <p:txBody>
          <a:bodyPr wrap="square" rtlCol="0">
            <a:spAutoFit/>
          </a:bodyPr>
          <a:lstStyle/>
          <a:p>
            <a:r>
              <a:rPr lang="en-US" altLang="en-US" sz="3200" dirty="0">
                <a:solidFill>
                  <a:schemeClr val="accent1"/>
                </a:solidFill>
              </a:rPr>
              <a:t>Ethics and International Business </a:t>
            </a:r>
            <a:endParaRPr lang="en-US" sz="300" b="1" dirty="0">
              <a:solidFill>
                <a:schemeClr val="accent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62277281"/>
      </p:ext>
    </p:extLst>
  </p:cSld>
  <p:clrMapOvr>
    <a:masterClrMapping/>
  </p:clrMapOvr>
  <mc:AlternateContent xmlns:mc="http://schemas.openxmlformats.org/markup-compatibility/2006" xmlns:p14="http://schemas.microsoft.com/office/powerpoint/2010/main">
    <mc:Choice Requires="p14">
      <p:transition p14:dur="10" advTm="58971"/>
    </mc:Choice>
    <mc:Fallback xmlns="">
      <p:transition advTm="5897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Child Labor</a:t>
            </a:r>
          </a:p>
        </p:txBody>
      </p:sp>
      <p:sp>
        <p:nvSpPr>
          <p:cNvPr id="11" name="Content Placeholder 10"/>
          <p:cNvSpPr>
            <a:spLocks noGrp="1"/>
          </p:cNvSpPr>
          <p:nvPr>
            <p:ph idx="1"/>
          </p:nvPr>
        </p:nvSpPr>
        <p:spPr>
          <a:xfrm>
            <a:off x="1524000" y="5562600"/>
            <a:ext cx="9144000" cy="609600"/>
          </a:xfrm>
        </p:spPr>
        <p:txBody>
          <a:bodyPr/>
          <a:lstStyle/>
          <a:p>
            <a:pPr algn="ctr"/>
            <a:r>
              <a:rPr lang="en-US" dirty="0">
                <a:solidFill>
                  <a:srgbClr val="FF0000"/>
                </a:solidFill>
              </a:rPr>
              <a:t>Child labor still exists in some foreign countries.</a:t>
            </a:r>
          </a:p>
        </p:txBody>
      </p:sp>
      <p:pic>
        <p:nvPicPr>
          <p:cNvPr id="5" name="Picture 4" descr="A photo of a young girl making cigarettes in a Bagan, Myanmar factory.">
            <a:extLst>
              <a:ext uri="{FF2B5EF4-FFF2-40B4-BE49-F238E27FC236}">
                <a16:creationId xmlns:a16="http://schemas.microsoft.com/office/drawing/2014/main" xmlns="" id="{AA867A84-DDFB-4C1A-8F37-96C38343C11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431412" y="1143000"/>
            <a:ext cx="5329177" cy="3962400"/>
          </a:xfrm>
          <a:prstGeom prst="rect">
            <a:avLst/>
          </a:prstGeom>
        </p:spPr>
      </p:pic>
    </p:spTree>
    <p:extLst>
      <p:ext uri="{BB962C8B-B14F-4D97-AF65-F5344CB8AC3E}">
        <p14:creationId xmlns:p14="http://schemas.microsoft.com/office/powerpoint/2010/main" val="755387400"/>
      </p:ext>
    </p:extLst>
  </p:cSld>
  <p:clrMapOvr>
    <a:masterClrMapping/>
  </p:clrMapOvr>
  <mc:AlternateContent xmlns:mc="http://schemas.openxmlformats.org/markup-compatibility/2006" xmlns:p14="http://schemas.microsoft.com/office/powerpoint/2010/main">
    <mc:Choice Requires="p14">
      <p:transition p14:dur="0" advTm="21147"/>
    </mc:Choice>
    <mc:Fallback xmlns="">
      <p:transition advTm="2114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sz="3200" dirty="0">
                <a:solidFill>
                  <a:srgbClr val="FF0000"/>
                </a:solidFill>
              </a:rPr>
              <a:t>Environmental Pollution</a:t>
            </a:r>
          </a:p>
          <a:p>
            <a:pPr lvl="1">
              <a:defRPr/>
            </a:pPr>
            <a:r>
              <a:rPr lang="en-US" sz="2800" dirty="0">
                <a:solidFill>
                  <a:schemeClr val="tx1"/>
                </a:solidFill>
              </a:rPr>
              <a:t>Should a multinational feel free to pollute in a developing nation if doing so does not violate laws?</a:t>
            </a:r>
          </a:p>
          <a:p>
            <a:pPr lvl="2">
              <a:defRPr/>
            </a:pPr>
            <a:r>
              <a:rPr lang="en-US" sz="2400" dirty="0">
                <a:solidFill>
                  <a:schemeClr val="tx1"/>
                </a:solidFill>
              </a:rPr>
              <a:t>Tragedy of the commons</a:t>
            </a:r>
          </a:p>
          <a:p>
            <a:pPr>
              <a:defRPr/>
            </a:pPr>
            <a:r>
              <a:rPr lang="en-US" sz="3200" dirty="0">
                <a:solidFill>
                  <a:srgbClr val="FF0000"/>
                </a:solidFill>
              </a:rPr>
              <a:t>Corruption</a:t>
            </a:r>
          </a:p>
          <a:p>
            <a:pPr lvl="1">
              <a:defRPr/>
            </a:pPr>
            <a:r>
              <a:rPr lang="en-US" sz="2800" dirty="0">
                <a:solidFill>
                  <a:schemeClr val="tx1"/>
                </a:solidFill>
              </a:rPr>
              <a:t>Is it ethical to make payments to government officials to secure business?</a:t>
            </a:r>
          </a:p>
          <a:p>
            <a:pPr lvl="2">
              <a:defRPr/>
            </a:pPr>
            <a:r>
              <a:rPr lang="en-US" sz="2400" b="1" dirty="0">
                <a:solidFill>
                  <a:schemeClr val="tx1"/>
                </a:solidFill>
              </a:rPr>
              <a:t>Foreign Corrupt Practices Act (FCPA)</a:t>
            </a:r>
          </a:p>
          <a:p>
            <a:pPr lvl="2">
              <a:defRPr/>
            </a:pPr>
            <a:r>
              <a:rPr lang="en-US" sz="2400" b="1" dirty="0">
                <a:solidFill>
                  <a:schemeClr val="tx1"/>
                </a:solidFill>
              </a:rPr>
              <a:t>Convention on Combating Bribery of Foreign Public Officials in International Business Transactions</a:t>
            </a:r>
          </a:p>
          <a:p>
            <a:pPr lvl="3">
              <a:buFont typeface="Arial" panose="020B0604020202020204" pitchFamily="34" charset="0"/>
              <a:buChar char="•"/>
              <a:defRPr/>
            </a:pPr>
            <a:r>
              <a:rPr lang="en-US" sz="2000" dirty="0">
                <a:solidFill>
                  <a:schemeClr val="tx1"/>
                </a:solidFill>
              </a:rPr>
              <a:t>Facilitating payments, or </a:t>
            </a:r>
            <a:r>
              <a:rPr lang="en-US" sz="2000" i="1" dirty="0">
                <a:solidFill>
                  <a:schemeClr val="tx1"/>
                </a:solidFill>
              </a:rPr>
              <a:t>speed money</a:t>
            </a:r>
            <a:r>
              <a:rPr lang="en-US" sz="2000" dirty="0">
                <a:solidFill>
                  <a:schemeClr val="tx1"/>
                </a:solidFill>
              </a:rPr>
              <a:t>, excluded</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146263" y="381847"/>
            <a:ext cx="6112376" cy="584775"/>
          </a:xfrm>
          <a:prstGeom prst="rect">
            <a:avLst/>
          </a:prstGeom>
          <a:noFill/>
        </p:spPr>
        <p:txBody>
          <a:bodyPr wrap="square" rtlCol="0">
            <a:spAutoFit/>
          </a:bodyPr>
          <a:lstStyle/>
          <a:p>
            <a:r>
              <a:rPr lang="en-US" altLang="en-US" sz="3200" dirty="0">
                <a:solidFill>
                  <a:schemeClr val="accent1"/>
                </a:solidFill>
              </a:rPr>
              <a:t>Ethics and International Business </a:t>
            </a:r>
            <a:endParaRPr lang="en-US" sz="300" b="1" dirty="0">
              <a:solidFill>
                <a:schemeClr val="accent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30422879"/>
      </p:ext>
    </p:extLst>
  </p:cSld>
  <p:clrMapOvr>
    <a:masterClrMapping/>
  </p:clrMapOvr>
  <mc:AlternateContent xmlns:mc="http://schemas.openxmlformats.org/markup-compatibility/2006" xmlns:p14="http://schemas.microsoft.com/office/powerpoint/2010/main">
    <mc:Choice Requires="p14">
      <p:transition p14:dur="10" advTm="94587"/>
    </mc:Choice>
    <mc:Fallback xmlns="">
      <p:transition advTm="9458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r>
              <a:rPr lang="en-US" sz="3600" dirty="0">
                <a:solidFill>
                  <a:srgbClr val="FF0000"/>
                </a:solidFill>
              </a:rPr>
              <a:t>Corruption</a:t>
            </a:r>
            <a:r>
              <a:rPr lang="en-US" sz="3600" dirty="0">
                <a:solidFill>
                  <a:schemeClr val="tx1"/>
                </a:solidFill>
              </a:rPr>
              <a:t> </a:t>
            </a:r>
            <a:r>
              <a:rPr lang="en-US" dirty="0">
                <a:solidFill>
                  <a:schemeClr val="tx1"/>
                </a:solidFill>
              </a:rPr>
              <a:t>continued</a:t>
            </a:r>
          </a:p>
          <a:p>
            <a:pPr lvl="1">
              <a:spcBef>
                <a:spcPts val="576"/>
              </a:spcBef>
              <a:defRPr/>
            </a:pPr>
            <a:r>
              <a:rPr lang="en-US" sz="3200" dirty="0">
                <a:solidFill>
                  <a:schemeClr val="tx1"/>
                </a:solidFill>
              </a:rPr>
              <a:t>Some argue paying bribes might be price of doing greater good</a:t>
            </a:r>
          </a:p>
          <a:p>
            <a:pPr lvl="2">
              <a:spcBef>
                <a:spcPts val="480"/>
              </a:spcBef>
              <a:defRPr/>
            </a:pPr>
            <a:r>
              <a:rPr lang="en-US" sz="2800" dirty="0">
                <a:solidFill>
                  <a:schemeClr val="tx1"/>
                </a:solidFill>
              </a:rPr>
              <a:t>When preexisting political structures distort or limit the market mechanism, corruption may enhance welfare </a:t>
            </a:r>
          </a:p>
          <a:p>
            <a:pPr lvl="3">
              <a:spcBef>
                <a:spcPts val="480"/>
              </a:spcBef>
              <a:buFont typeface="Arial" panose="020B0604020202020204" pitchFamily="34" charset="0"/>
              <a:buChar char="•"/>
              <a:defRPr/>
            </a:pPr>
            <a:r>
              <a:rPr lang="en-US" sz="2400" dirty="0">
                <a:solidFill>
                  <a:schemeClr val="tx1"/>
                </a:solidFill>
              </a:rPr>
              <a:t>Includes marketeering, and side payments to government bureaucrats to “speed up” approval for business investments</a:t>
            </a:r>
          </a:p>
          <a:p>
            <a:pPr lvl="1">
              <a:spcBef>
                <a:spcPts val="576"/>
              </a:spcBef>
              <a:defRPr/>
            </a:pPr>
            <a:r>
              <a:rPr lang="en-US" sz="3200" dirty="0">
                <a:solidFill>
                  <a:schemeClr val="tx1"/>
                </a:solidFill>
              </a:rPr>
              <a:t>Others argue that corruption reduces returns on business investment and leads to low economic growth</a:t>
            </a:r>
          </a:p>
          <a:p>
            <a:pPr lvl="1">
              <a:spcBef>
                <a:spcPts val="576"/>
              </a:spcBef>
              <a:defRPr/>
            </a:pPr>
            <a:r>
              <a:rPr lang="en-US" sz="3200" dirty="0">
                <a:solidFill>
                  <a:schemeClr val="tx1"/>
                </a:solidFill>
              </a:rPr>
              <a:t>Many multinationals have adopted a zero-tolerance policy </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146263" y="381847"/>
            <a:ext cx="6112376" cy="584775"/>
          </a:xfrm>
          <a:prstGeom prst="rect">
            <a:avLst/>
          </a:prstGeom>
          <a:noFill/>
        </p:spPr>
        <p:txBody>
          <a:bodyPr wrap="square" rtlCol="0">
            <a:spAutoFit/>
          </a:bodyPr>
          <a:lstStyle/>
          <a:p>
            <a:r>
              <a:rPr lang="en-US" altLang="en-US" sz="3200" dirty="0">
                <a:solidFill>
                  <a:schemeClr val="accent1"/>
                </a:solidFill>
              </a:rPr>
              <a:t>Ethics and International Business </a:t>
            </a:r>
            <a:endParaRPr lang="en-US" sz="300" b="1" dirty="0">
              <a:solidFill>
                <a:schemeClr val="accent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08379138"/>
      </p:ext>
    </p:extLst>
  </p:cSld>
  <p:clrMapOvr>
    <a:masterClrMapping/>
  </p:clrMapOvr>
  <mc:AlternateContent xmlns:mc="http://schemas.openxmlformats.org/markup-compatibility/2006" xmlns:p14="http://schemas.microsoft.com/office/powerpoint/2010/main">
    <mc:Choice Requires="p14">
      <p:transition p14:dur="10" advTm="122437"/>
    </mc:Choice>
    <mc:Fallback xmlns="">
      <p:transition advTm="12243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xmlns="" id="{F26FE97C-1851-2D25-987F-CEEB006647D4}"/>
              </a:ext>
            </a:extLst>
          </p:cNvPr>
          <p:cNvSpPr>
            <a:spLocks noGrp="1"/>
          </p:cNvSpPr>
          <p:nvPr>
            <p:ph idx="1"/>
          </p:nvPr>
        </p:nvSpPr>
        <p:spPr>
          <a:xfrm>
            <a:off x="1033006" y="1373924"/>
            <a:ext cx="10341235" cy="4873625"/>
          </a:xfrm>
        </p:spPr>
        <p:txBody>
          <a:bodyPr>
            <a:normAutofit fontScale="92500" lnSpcReduction="10000"/>
          </a:bodyPr>
          <a:lstStyle/>
          <a:p>
            <a:r>
              <a:rPr lang="en-US" sz="2800" dirty="0"/>
              <a:t>The Foreign Corrupt Practices Act (FCPA) is not just imposed on U.S. companies with operations globally. It also has jurisdiction over foreigners operating in the country. Settling a FCPA investigation, Siemens—Europe’s largest engineering company and the largest electronics company in the world—was fined $800 million by the U.S. Department of Justice and the U.S. Securities and Exchange Commission. Together with various penalties imposed in Germany, Siemens’ home country, the penalties total $1.6 billion. The settlement involved at least 4,200 allegedly corrupt payments totaling some $1.4 billion over six years to foreign officials in numerous countries. Meetings, negotiations, and bank account transfers were taking place in the United States between Siemens and officials from other countries. </a:t>
            </a:r>
            <a:r>
              <a:rPr lang="en-US" sz="2800" b="1" dirty="0"/>
              <a:t>Is it appropriate that the U.S. government can use the FCPA to investigate and fine foreign companies doing business in other countries?</a:t>
            </a:r>
          </a:p>
        </p:txBody>
      </p:sp>
      <p:sp>
        <p:nvSpPr>
          <p:cNvPr id="3" name="Title 9">
            <a:extLst>
              <a:ext uri="{FF2B5EF4-FFF2-40B4-BE49-F238E27FC236}">
                <a16:creationId xmlns:a16="http://schemas.microsoft.com/office/drawing/2014/main" xmlns="" id="{0A3FC1ED-C55E-C3E9-9401-8ECAB204F410}"/>
              </a:ext>
            </a:extLst>
          </p:cNvPr>
          <p:cNvSpPr txBox="1">
            <a:spLocks/>
          </p:cNvSpPr>
          <p:nvPr/>
        </p:nvSpPr>
        <p:spPr>
          <a:xfrm>
            <a:off x="1524000" y="204850"/>
            <a:ext cx="9144000" cy="1030260"/>
          </a:xfrm>
          <a:prstGeom prst="rect">
            <a:avLst/>
          </a:prstGeom>
          <a:solidFill>
            <a:schemeClr val="bg1"/>
          </a:solidFill>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solidFill>
                  <a:srgbClr val="008080"/>
                </a:solidFill>
              </a:rPr>
              <a:t>Should the United States Have Jurisdiction over Foreign Firms?</a:t>
            </a:r>
          </a:p>
        </p:txBody>
      </p:sp>
    </p:spTree>
    <p:extLst>
      <p:ext uri="{BB962C8B-B14F-4D97-AF65-F5344CB8AC3E}">
        <p14:creationId xmlns:p14="http://schemas.microsoft.com/office/powerpoint/2010/main" val="780586734"/>
      </p:ext>
    </p:extLst>
  </p:cSld>
  <p:clrMapOvr>
    <a:masterClrMapping/>
  </p:clrMapOvr>
  <mc:AlternateContent xmlns:mc="http://schemas.openxmlformats.org/markup-compatibility/2006" xmlns:p14="http://schemas.microsoft.com/office/powerpoint/2010/main">
    <mc:Choice Requires="p14">
      <p:transition spd="slow" p14:dur="2000" advTm="205566"/>
    </mc:Choice>
    <mc:Fallback xmlns="">
      <p:transition spd="slow" advTm="20556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91723" y="1741090"/>
            <a:ext cx="9247443" cy="3521477"/>
          </a:xfrm>
          <a:prstGeom prst="rect">
            <a:avLst/>
          </a:prstGeom>
          <a:noFill/>
        </p:spPr>
        <p:txBody>
          <a:bodyPr wrap="square" rtlCol="0">
            <a:spAutoFit/>
          </a:bodyPr>
          <a:lstStyle/>
          <a:p>
            <a:pPr>
              <a:spcBef>
                <a:spcPts val="672"/>
              </a:spcBef>
            </a:pPr>
            <a:r>
              <a:rPr lang="en-US" altLang="en-US" sz="3200" dirty="0">
                <a:solidFill>
                  <a:srgbClr val="FF0000"/>
                </a:solidFill>
              </a:rPr>
              <a:t>Managers</a:t>
            </a:r>
            <a:r>
              <a:rPr lang="en-US" altLang="en-US" sz="3200" dirty="0"/>
              <a:t> often face situations where appropriate course of action is not clear </a:t>
            </a:r>
          </a:p>
          <a:p>
            <a:pPr>
              <a:spcBef>
                <a:spcPts val="672"/>
              </a:spcBef>
            </a:pPr>
            <a:r>
              <a:rPr lang="en-US" altLang="en-US" sz="3200" b="1" dirty="0">
                <a:solidFill>
                  <a:srgbClr val="FF0000"/>
                </a:solidFill>
              </a:rPr>
              <a:t>Ethical dilemmas:</a:t>
            </a:r>
            <a:r>
              <a:rPr lang="en-US" altLang="en-US" sz="3200" dirty="0">
                <a:solidFill>
                  <a:srgbClr val="FF0000"/>
                </a:solidFill>
              </a:rPr>
              <a:t> </a:t>
            </a:r>
            <a:r>
              <a:rPr lang="en-US" altLang="en-US" sz="3200" dirty="0"/>
              <a:t>situations in which no available alternatives seems ethically acceptable</a:t>
            </a:r>
          </a:p>
          <a:p>
            <a:pPr lvl="1">
              <a:spcBef>
                <a:spcPts val="576"/>
              </a:spcBef>
            </a:pPr>
            <a:r>
              <a:rPr lang="en-US" altLang="en-US" sz="2800" dirty="0"/>
              <a:t>Exist because real world decisions are complex, difficult to frame, and involve various consequences that are difficult to quantify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2">
            <a:extLst>
              <a:ext uri="{FF2B5EF4-FFF2-40B4-BE49-F238E27FC236}">
                <a16:creationId xmlns:a16="http://schemas.microsoft.com/office/drawing/2014/main" xmlns="" id="{4A8DE65C-2FBD-88F6-B8CC-A49B90E93DD5}"/>
              </a:ext>
            </a:extLst>
          </p:cNvPr>
          <p:cNvSpPr txBox="1">
            <a:spLocks noChangeArrowheads="1"/>
          </p:cNvSpPr>
          <p:nvPr/>
        </p:nvSpPr>
        <p:spPr bwMode="auto">
          <a:xfrm>
            <a:off x="0" y="228600"/>
            <a:ext cx="12192000" cy="609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solidFill>
                  <a:srgbClr val="00B0F0"/>
                </a:solidFill>
              </a:rPr>
              <a:t>Ethical Dilemmas</a:t>
            </a:r>
          </a:p>
        </p:txBody>
      </p:sp>
    </p:spTree>
    <p:extLst>
      <p:ext uri="{BB962C8B-B14F-4D97-AF65-F5344CB8AC3E}">
        <p14:creationId xmlns:p14="http://schemas.microsoft.com/office/powerpoint/2010/main" val="2239854797"/>
      </p:ext>
    </p:extLst>
  </p:cSld>
  <p:clrMapOvr>
    <a:masterClrMapping/>
  </p:clrMapOvr>
  <mc:AlternateContent xmlns:mc="http://schemas.openxmlformats.org/markup-compatibility/2006" xmlns:p14="http://schemas.microsoft.com/office/powerpoint/2010/main">
    <mc:Choice Requires="p14">
      <p:transition p14:dur="10" advTm="70152"/>
    </mc:Choice>
    <mc:Fallback xmlns="">
      <p:transition advTm="7015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a:xfrm>
            <a:off x="1524000" y="152400"/>
            <a:ext cx="9144000" cy="1143000"/>
          </a:xfrm>
        </p:spPr>
        <p:txBody>
          <a:bodyPr/>
          <a:lstStyle/>
          <a:p>
            <a:pPr>
              <a:defRPr/>
            </a:pPr>
            <a:r>
              <a:rPr lang="en-US" altLang="en-US" b="1" dirty="0">
                <a:solidFill>
                  <a:srgbClr val="FFC000"/>
                </a:solidFill>
                <a:ea typeface="+mj-ea"/>
                <a:cs typeface="+mj-cs"/>
              </a:rPr>
              <a:t>Moral Management</a:t>
            </a:r>
          </a:p>
        </p:txBody>
      </p:sp>
      <p:pic>
        <p:nvPicPr>
          <p:cNvPr id="2253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1143" y="1524000"/>
            <a:ext cx="10145486" cy="456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20728746"/>
      </p:ext>
    </p:extLst>
  </p:cSld>
  <p:clrMapOvr>
    <a:masterClrMapping/>
  </p:clrMapOvr>
  <mc:AlternateContent xmlns:mc="http://schemas.openxmlformats.org/markup-compatibility/2006" xmlns:p14="http://schemas.microsoft.com/office/powerpoint/2010/main">
    <mc:Choice Requires="p14">
      <p:transition spd="slow" p14:dur="2000" advTm="637657"/>
    </mc:Choice>
    <mc:Fallback xmlns="">
      <p:transition spd="slow" advTm="63765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91723" y="1741090"/>
            <a:ext cx="9247443" cy="4135106"/>
          </a:xfrm>
          <a:prstGeom prst="rect">
            <a:avLst/>
          </a:prstGeom>
          <a:noFill/>
        </p:spPr>
        <p:txBody>
          <a:bodyPr wrap="square" rtlCol="0">
            <a:spAutoFit/>
          </a:bodyPr>
          <a:lstStyle/>
          <a:p>
            <a:pPr marL="622300" indent="-514350">
              <a:spcBef>
                <a:spcPct val="0"/>
              </a:spcBef>
              <a:buFont typeface="Lucida Sans Unicode" panose="020B0602030504020204" pitchFamily="34" charset="0"/>
              <a:buAutoNum type="arabicPeriod"/>
            </a:pPr>
            <a:r>
              <a:rPr lang="en-US" sz="2800" dirty="0">
                <a:ea typeface="ＭＳ Ｐゴシック" panose="020B0600070205080204" pitchFamily="34" charset="-128"/>
              </a:rPr>
              <a:t>Companies avoid the damaging fallout from unethical behavior on their reputation.</a:t>
            </a:r>
          </a:p>
          <a:p>
            <a:pPr marL="622300" indent="-514350">
              <a:spcBef>
                <a:spcPct val="0"/>
              </a:spcBef>
              <a:buFont typeface="Lucida Sans Unicode" panose="020B0602030504020204" pitchFamily="34" charset="0"/>
              <a:buAutoNum type="arabicPeriod"/>
            </a:pPr>
            <a:r>
              <a:rPr lang="en-US" sz="2800" dirty="0">
                <a:ea typeface="ＭＳ Ｐゴシック" panose="020B0600070205080204" pitchFamily="34" charset="-128"/>
              </a:rPr>
              <a:t>Dealing with stakeholders is much easier if a company has a solid ethical foundation on which to build.</a:t>
            </a:r>
          </a:p>
          <a:p>
            <a:pPr marL="622300" indent="-514350">
              <a:spcBef>
                <a:spcPct val="0"/>
              </a:spcBef>
              <a:buFont typeface="Lucida Sans Unicode" panose="020B0602030504020204" pitchFamily="34" charset="0"/>
              <a:buAutoNum type="arabicPeriod"/>
            </a:pPr>
            <a:r>
              <a:rPr lang="en-US" sz="2800" dirty="0">
                <a:ea typeface="ＭＳ Ｐゴシック" panose="020B0600070205080204" pitchFamily="34" charset="-128"/>
              </a:rPr>
              <a:t>It is easier to attract and retain quality workers.</a:t>
            </a:r>
          </a:p>
          <a:p>
            <a:pPr marL="622300" indent="-514350">
              <a:spcBef>
                <a:spcPct val="0"/>
              </a:spcBef>
              <a:buFont typeface="Lucida Sans Unicode" panose="020B0602030504020204" pitchFamily="34" charset="0"/>
              <a:buAutoNum type="arabicPeriod"/>
            </a:pPr>
            <a:r>
              <a:rPr lang="en-US" sz="2800" dirty="0">
                <a:ea typeface="ＭＳ Ｐゴシック" panose="020B0600070205080204" pitchFamily="34" charset="-128"/>
              </a:rPr>
              <a:t>It has a positive impact on a company’s bottom line.</a:t>
            </a:r>
          </a:p>
          <a:p>
            <a:pPr marL="622300" indent="-514350">
              <a:spcBef>
                <a:spcPct val="0"/>
              </a:spcBef>
              <a:buFont typeface="Lucida Sans Unicode" panose="020B0602030504020204" pitchFamily="34" charset="0"/>
              <a:buAutoNum type="arabicPeriod"/>
            </a:pPr>
            <a:r>
              <a:rPr lang="en-US" sz="2800" dirty="0">
                <a:ea typeface="ＭＳ Ｐゴシック" panose="020B0600070205080204" pitchFamily="34" charset="-128"/>
              </a:rPr>
              <a:t>It has an impact on a company’s ability to provide value for its customers. </a:t>
            </a:r>
          </a:p>
          <a:p>
            <a:pPr marL="622300" indent="-514350">
              <a:lnSpc>
                <a:spcPct val="75000"/>
              </a:lnSpc>
              <a:spcBef>
                <a:spcPct val="60000"/>
              </a:spcBef>
            </a:pPr>
            <a:endParaRPr lang="en-US" sz="2800"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b="1">
                <a:solidFill>
                  <a:srgbClr val="FFC000"/>
                </a:solidFill>
              </a:rPr>
              <a:t>Benefits of Moral Management</a:t>
            </a:r>
            <a:endParaRPr lang="en-US" altLang="en-US" b="1" dirty="0">
              <a:solidFill>
                <a:srgbClr val="FFC000"/>
              </a:solidFill>
            </a:endParaRPr>
          </a:p>
        </p:txBody>
      </p:sp>
    </p:spTree>
    <p:extLst>
      <p:ext uri="{BB962C8B-B14F-4D97-AF65-F5344CB8AC3E}">
        <p14:creationId xmlns:p14="http://schemas.microsoft.com/office/powerpoint/2010/main" val="1198373008"/>
      </p:ext>
    </p:extLst>
  </p:cSld>
  <p:clrMapOvr>
    <a:masterClrMapping/>
  </p:clrMapOvr>
  <mc:AlternateContent xmlns:mc="http://schemas.openxmlformats.org/markup-compatibility/2006" xmlns:p14="http://schemas.microsoft.com/office/powerpoint/2010/main">
    <mc:Choice Requires="p14">
      <p:transition p14:dur="10" advTm="122759"/>
    </mc:Choice>
    <mc:Fallback xmlns="">
      <p:transition advTm="12275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a:xfrm>
            <a:off x="1524000" y="152400"/>
            <a:ext cx="9144000" cy="1143000"/>
          </a:xfrm>
        </p:spPr>
        <p:txBody>
          <a:bodyPr/>
          <a:lstStyle/>
          <a:p>
            <a:pPr>
              <a:defRPr/>
            </a:pPr>
            <a:r>
              <a:rPr lang="en-US" altLang="en-US" b="1" dirty="0">
                <a:solidFill>
                  <a:srgbClr val="FFC000"/>
                </a:solidFill>
                <a:ea typeface="+mj-ea"/>
                <a:cs typeface="+mj-cs"/>
              </a:rPr>
              <a:t>Why Be Ethical?</a:t>
            </a:r>
          </a:p>
        </p:txBody>
      </p:sp>
      <p:pic>
        <p:nvPicPr>
          <p:cNvPr id="24581"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59429" y="1536700"/>
            <a:ext cx="8142514" cy="462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Audio 1">
            <a:hlinkClick r:id="" action="ppaction://media"/>
            <a:extLst>
              <a:ext uri="{FF2B5EF4-FFF2-40B4-BE49-F238E27FC236}">
                <a16:creationId xmlns:a16="http://schemas.microsoft.com/office/drawing/2014/main" xmlns="" id="{F8F1C45A-5C00-93DC-886A-549F836005A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323634147"/>
      </p:ext>
    </p:extLst>
  </p:cSld>
  <p:clrMapOvr>
    <a:masterClrMapping/>
  </p:clrMapOvr>
  <mc:AlternateContent xmlns:mc="http://schemas.openxmlformats.org/markup-compatibility/2006" xmlns:p14="http://schemas.microsoft.com/office/powerpoint/2010/main">
    <mc:Choice Requires="p14">
      <p:transition spd="slow" p14:dur="2000" advTm="184265"/>
    </mc:Choice>
    <mc:Fallback xmlns="">
      <p:transition spd="slow" advTm="1842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91723" y="1741090"/>
            <a:ext cx="9247443" cy="4323941"/>
          </a:xfrm>
          <a:prstGeom prst="rect">
            <a:avLst/>
          </a:prstGeom>
          <a:noFill/>
        </p:spPr>
        <p:txBody>
          <a:bodyPr wrap="square" rtlCol="0">
            <a:spAutoFit/>
          </a:bodyPr>
          <a:lstStyle/>
          <a:p>
            <a:pPr marL="1260475" indent="-1152525">
              <a:spcBef>
                <a:spcPct val="0"/>
              </a:spcBef>
              <a:buNone/>
            </a:pPr>
            <a:r>
              <a:rPr lang="en-US" sz="2000" dirty="0">
                <a:ea typeface="ＭＳ Ｐゴシック" panose="020B0600070205080204" pitchFamily="34" charset="-128"/>
              </a:rPr>
              <a:t>Step 1: Identify the personal moral and ethical principles that shape all business decisions.</a:t>
            </a:r>
          </a:p>
          <a:p>
            <a:pPr marL="1260475" indent="-1152525">
              <a:spcBef>
                <a:spcPct val="0"/>
              </a:spcBef>
              <a:buNone/>
            </a:pPr>
            <a:r>
              <a:rPr lang="en-US" sz="2000" dirty="0">
                <a:ea typeface="ＭＳ Ｐゴシック" panose="020B0600070205080204" pitchFamily="34" charset="-128"/>
              </a:rPr>
              <a:t>Step 2: Recognize the ethical dimensions involved in the dilemma or decision.</a:t>
            </a:r>
          </a:p>
          <a:p>
            <a:pPr marL="1260475" indent="-1152525">
              <a:spcBef>
                <a:spcPct val="0"/>
              </a:spcBef>
              <a:buNone/>
            </a:pPr>
            <a:r>
              <a:rPr lang="en-US" sz="2000" dirty="0">
                <a:ea typeface="ＭＳ Ｐゴシック" panose="020B0600070205080204" pitchFamily="34" charset="-128"/>
              </a:rPr>
              <a:t>Step 3: Identify the key stakeholders involved and determine how the decision will affect them.</a:t>
            </a:r>
          </a:p>
          <a:p>
            <a:pPr lvl="4" eaLnBrk="1" hangingPunct="1">
              <a:spcBef>
                <a:spcPct val="0"/>
              </a:spcBef>
              <a:buClrTx/>
              <a:buFont typeface="Wingdings" panose="05000000000000000000" pitchFamily="2" charset="2"/>
              <a:buChar char="v"/>
            </a:pPr>
            <a:r>
              <a:rPr lang="en-US" sz="2800" b="1" dirty="0">
                <a:solidFill>
                  <a:srgbClr val="FF0000"/>
                </a:solidFill>
                <a:latin typeface="Georgia" panose="02040502050405020303" pitchFamily="18" charset="0"/>
                <a:ea typeface="ＭＳ Ｐゴシック" panose="020B0600070205080204" pitchFamily="34" charset="-128"/>
              </a:rPr>
              <a:t>Triple bottom line (3BL)</a:t>
            </a:r>
            <a:r>
              <a:rPr lang="en-US" sz="2800" dirty="0">
                <a:solidFill>
                  <a:srgbClr val="FF0000"/>
                </a:solidFill>
                <a:latin typeface="Georgia" panose="02040502050405020303" pitchFamily="18" charset="0"/>
                <a:ea typeface="ＭＳ Ｐゴシック" panose="020B0600070205080204" pitchFamily="34" charset="-128"/>
              </a:rPr>
              <a:t>: </a:t>
            </a:r>
            <a:r>
              <a:rPr lang="en-US" sz="2800" dirty="0">
                <a:latin typeface="Georgia" panose="02040502050405020303" pitchFamily="18" charset="0"/>
                <a:ea typeface="ＭＳ Ｐゴシック" panose="020B0600070205080204" pitchFamily="34" charset="-128"/>
              </a:rPr>
              <a:t>measuring business performance using profitability, commitment to ethics and social responsibility, and its impact on the environment (“profit, people, and planet”).</a:t>
            </a:r>
          </a:p>
          <a:p>
            <a:pPr marL="1260475" indent="-1152525">
              <a:lnSpc>
                <a:spcPct val="85000"/>
              </a:lnSpc>
              <a:spcBef>
                <a:spcPct val="60000"/>
              </a:spcBef>
            </a:pPr>
            <a:endParaRPr lang="en-US" sz="2000"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C000"/>
                </a:solidFill>
                <a:ea typeface="+mj-ea"/>
                <a:cs typeface="+mj-cs"/>
              </a:rPr>
              <a:t>Establishing an Ethical Framework</a:t>
            </a:r>
            <a:endParaRPr lang="en-US" altLang="en-US" b="1" dirty="0">
              <a:solidFill>
                <a:srgbClr val="FFC000"/>
              </a:solidFill>
            </a:endParaRPr>
          </a:p>
        </p:txBody>
      </p:sp>
    </p:spTree>
    <p:extLst>
      <p:ext uri="{BB962C8B-B14F-4D97-AF65-F5344CB8AC3E}">
        <p14:creationId xmlns:p14="http://schemas.microsoft.com/office/powerpoint/2010/main" val="2150397844"/>
      </p:ext>
    </p:extLst>
  </p:cSld>
  <p:clrMapOvr>
    <a:masterClrMapping/>
  </p:clrMapOvr>
  <mc:AlternateContent xmlns:mc="http://schemas.openxmlformats.org/markup-compatibility/2006" xmlns:p14="http://schemas.microsoft.com/office/powerpoint/2010/main">
    <mc:Choice Requires="p14">
      <p:transition p14:dur="10" advTm="120785"/>
    </mc:Choice>
    <mc:Fallback xmlns="">
      <p:transition advTm="12078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91723" y="1741090"/>
            <a:ext cx="9247443" cy="2779864"/>
          </a:xfrm>
          <a:prstGeom prst="rect">
            <a:avLst/>
          </a:prstGeom>
          <a:noFill/>
        </p:spPr>
        <p:txBody>
          <a:bodyPr wrap="square" rtlCol="0">
            <a:spAutoFit/>
          </a:bodyPr>
          <a:lstStyle/>
          <a:p>
            <a:pPr marL="1260475" indent="-1152525">
              <a:spcBef>
                <a:spcPct val="0"/>
              </a:spcBef>
              <a:buNone/>
            </a:pPr>
            <a:r>
              <a:rPr lang="en-US" sz="3200" dirty="0">
                <a:ea typeface="ＭＳ Ｐゴシック" panose="020B0600070205080204" pitchFamily="34" charset="-128"/>
              </a:rPr>
              <a:t>Step 4: Generate alternative choices and distinguish between ethical and unethical responses.</a:t>
            </a:r>
          </a:p>
          <a:p>
            <a:pPr marL="1260475" indent="-1152525">
              <a:spcBef>
                <a:spcPct val="0"/>
              </a:spcBef>
              <a:buNone/>
            </a:pPr>
            <a:r>
              <a:rPr lang="en-US" sz="3200" dirty="0">
                <a:ea typeface="ＭＳ Ｐゴシック" panose="020B0600070205080204" pitchFamily="34" charset="-128"/>
              </a:rPr>
              <a:t>Step 5: Choose the “best” ethical response and implement it.  </a:t>
            </a:r>
            <a:endParaRPr lang="en-US" sz="2800" dirty="0">
              <a:ea typeface="ＭＳ Ｐゴシック" panose="020B0600070205080204" pitchFamily="34" charset="-128"/>
            </a:endParaRPr>
          </a:p>
          <a:p>
            <a:pPr marL="1260475" indent="-1152525">
              <a:lnSpc>
                <a:spcPct val="85000"/>
              </a:lnSpc>
              <a:spcBef>
                <a:spcPct val="60000"/>
              </a:spcBef>
            </a:pPr>
            <a:endParaRPr lang="en-US" sz="3200"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C000"/>
                </a:solidFill>
                <a:ea typeface="+mj-ea"/>
                <a:cs typeface="+mj-cs"/>
              </a:rPr>
              <a:t>Establishing an Ethical Framework</a:t>
            </a:r>
            <a:endParaRPr lang="en-US" altLang="en-US" b="1" dirty="0">
              <a:solidFill>
                <a:srgbClr val="FFC000"/>
              </a:solidFill>
            </a:endParaRPr>
          </a:p>
        </p:txBody>
      </p:sp>
    </p:spTree>
    <p:extLst>
      <p:ext uri="{BB962C8B-B14F-4D97-AF65-F5344CB8AC3E}">
        <p14:creationId xmlns:p14="http://schemas.microsoft.com/office/powerpoint/2010/main" val="667113818"/>
      </p:ext>
    </p:extLst>
  </p:cSld>
  <p:clrMapOvr>
    <a:masterClrMapping/>
  </p:clrMapOvr>
  <mc:AlternateContent xmlns:mc="http://schemas.openxmlformats.org/markup-compatibility/2006" xmlns:p14="http://schemas.microsoft.com/office/powerpoint/2010/main">
    <mc:Choice Requires="p14">
      <p:transition p14:dur="10" advTm="36925"/>
    </mc:Choice>
    <mc:Fallback xmlns="">
      <p:transition advTm="3692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a:xfrm>
            <a:off x="1524000" y="152400"/>
            <a:ext cx="9144000" cy="1143000"/>
          </a:xfrm>
        </p:spPr>
        <p:txBody>
          <a:bodyPr/>
          <a:lstStyle/>
          <a:p>
            <a:pPr>
              <a:defRPr/>
            </a:pPr>
            <a:r>
              <a:rPr lang="en-US" altLang="en-US" dirty="0">
                <a:solidFill>
                  <a:schemeClr val="accent4"/>
                </a:solidFill>
                <a:ea typeface="+mj-ea"/>
                <a:cs typeface="+mj-cs"/>
              </a:rPr>
              <a:t>Why Ethical Lapses Occur?</a:t>
            </a:r>
          </a:p>
        </p:txBody>
      </p:sp>
      <p:pic>
        <p:nvPicPr>
          <p:cNvPr id="2765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5600" y="1524001"/>
            <a:ext cx="9463313" cy="4614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220773"/>
      </p:ext>
    </p:extLst>
  </p:cSld>
  <p:clrMapOvr>
    <a:masterClrMapping/>
  </p:clrMapOvr>
  <mc:AlternateContent xmlns:mc="http://schemas.openxmlformats.org/markup-compatibility/2006" xmlns:p14="http://schemas.microsoft.com/office/powerpoint/2010/main">
    <mc:Choice Requires="p14">
      <p:transition spd="slow" p14:dur="2000" advTm="183867"/>
    </mc:Choice>
    <mc:Fallback xmlns="">
      <p:transition spd="slow" advTm="183867"/>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91723" y="1741090"/>
            <a:ext cx="9247443" cy="4031873"/>
          </a:xfrm>
          <a:prstGeom prst="rect">
            <a:avLst/>
          </a:prstGeom>
          <a:noFill/>
        </p:spPr>
        <p:txBody>
          <a:bodyPr wrap="square" rtlCol="0">
            <a:spAutoFit/>
          </a:bodyPr>
          <a:lstStyle/>
          <a:p>
            <a:pPr>
              <a:defRPr/>
            </a:pPr>
            <a:r>
              <a:rPr lang="en-US" sz="4000" dirty="0">
                <a:solidFill>
                  <a:srgbClr val="FF0000"/>
                </a:solidFill>
              </a:rPr>
              <a:t>Managerial behavior is influenced by:</a:t>
            </a:r>
          </a:p>
          <a:p>
            <a:pPr marL="1028700" lvl="1" indent="-571500">
              <a:buFont typeface="Arial" panose="020B0604020202020204" pitchFamily="34" charset="0"/>
              <a:buChar char="•"/>
              <a:defRPr/>
            </a:pPr>
            <a:r>
              <a:rPr lang="en-US" sz="3600" dirty="0"/>
              <a:t>Personal ethics</a:t>
            </a:r>
          </a:p>
          <a:p>
            <a:pPr marL="1028700" lvl="1" indent="-571500">
              <a:buFont typeface="Arial" panose="020B0604020202020204" pitchFamily="34" charset="0"/>
              <a:buChar char="•"/>
              <a:defRPr/>
            </a:pPr>
            <a:r>
              <a:rPr lang="en-US" sz="3600" dirty="0"/>
              <a:t>Decision-making processes</a:t>
            </a:r>
          </a:p>
          <a:p>
            <a:pPr marL="1028700" lvl="1" indent="-571500">
              <a:buFont typeface="Arial" panose="020B0604020202020204" pitchFamily="34" charset="0"/>
              <a:buChar char="•"/>
              <a:defRPr/>
            </a:pPr>
            <a:r>
              <a:rPr lang="en-US" sz="3600" dirty="0"/>
              <a:t>Organizational culture</a:t>
            </a:r>
          </a:p>
          <a:p>
            <a:pPr marL="1028700" lvl="1" indent="-571500">
              <a:buFont typeface="Arial" panose="020B0604020202020204" pitchFamily="34" charset="0"/>
              <a:buChar char="•"/>
              <a:defRPr/>
            </a:pPr>
            <a:r>
              <a:rPr lang="en-US" sz="3600" dirty="0"/>
              <a:t>Unrealistic performance goals</a:t>
            </a:r>
          </a:p>
          <a:p>
            <a:pPr marL="1028700" lvl="1" indent="-571500">
              <a:buFont typeface="Arial" panose="020B0604020202020204" pitchFamily="34" charset="0"/>
              <a:buChar char="•"/>
              <a:defRPr/>
            </a:pPr>
            <a:r>
              <a:rPr lang="en-US" sz="3600" dirty="0"/>
              <a:t>Leadership</a:t>
            </a:r>
          </a:p>
          <a:p>
            <a:pPr marL="1028700" lvl="1" indent="-571500">
              <a:buFont typeface="Arial" panose="020B0604020202020204" pitchFamily="34" charset="0"/>
              <a:buChar char="•"/>
              <a:defRPr/>
            </a:pPr>
            <a:r>
              <a:rPr lang="en-US" sz="3600" dirty="0"/>
              <a:t>Societal culture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chemeClr val="accent5">
                    <a:lumMod val="75000"/>
                  </a:schemeClr>
                </a:solidFill>
              </a:rPr>
              <a:t>Roots of Unethical Behavior </a:t>
            </a:r>
            <a:r>
              <a:rPr lang="en-US" altLang="en-US" sz="2800" dirty="0">
                <a:solidFill>
                  <a:schemeClr val="accent5">
                    <a:lumMod val="75000"/>
                  </a:schemeClr>
                </a:solidFill>
              </a:rPr>
              <a:t>1</a:t>
            </a:r>
            <a:endParaRPr lang="en-US" altLang="en-US" b="1" dirty="0">
              <a:solidFill>
                <a:schemeClr val="accent5">
                  <a:lumMod val="75000"/>
                </a:schemeClr>
              </a:solidFill>
            </a:endParaRPr>
          </a:p>
        </p:txBody>
      </p:sp>
    </p:spTree>
    <p:extLst>
      <p:ext uri="{BB962C8B-B14F-4D97-AF65-F5344CB8AC3E}">
        <p14:creationId xmlns:p14="http://schemas.microsoft.com/office/powerpoint/2010/main" val="1575045945"/>
      </p:ext>
    </p:extLst>
  </p:cSld>
  <p:clrMapOvr>
    <a:masterClrMapping/>
  </p:clrMapOvr>
  <mc:AlternateContent xmlns:mc="http://schemas.openxmlformats.org/markup-compatibility/2006" xmlns:p14="http://schemas.microsoft.com/office/powerpoint/2010/main">
    <mc:Choice Requires="p14">
      <p:transition p14:dur="10" advTm="44424"/>
    </mc:Choice>
    <mc:Fallback xmlns="">
      <p:transition advTm="4442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Figure 5.1 Determinants of Ethical Behavior</a:t>
            </a:r>
          </a:p>
        </p:txBody>
      </p:sp>
      <p:pic>
        <p:nvPicPr>
          <p:cNvPr id="3074" name="Picture 2" descr="A graph shows the determinants of ethical behavior."/>
          <p:cNvPicPr>
            <a:picLocks noChangeAspect="1" noChangeArrowheads="1"/>
          </p:cNvPicPr>
          <p:nvPr/>
        </p:nvPicPr>
        <p:blipFill>
          <a:blip r:embed="rId3">
            <a:extLst>
              <a:ext uri="{28A0092B-C50C-407E-A947-70E740481C1C}">
                <a14:useLocalDpi xmlns:a14="http://schemas.microsoft.com/office/drawing/2010/main" val="0"/>
              </a:ext>
            </a:extLst>
          </a:blip>
          <a:srcRect/>
          <a:stretch/>
        </p:blipFill>
        <p:spPr bwMode="auto">
          <a:xfrm>
            <a:off x="2491064" y="1219200"/>
            <a:ext cx="7260672" cy="4984700"/>
          </a:xfrm>
          <a:prstGeom prst="rect">
            <a:avLst/>
          </a:prstGeom>
          <a:noFill/>
        </p:spPr>
      </p:pic>
      <p:sp>
        <p:nvSpPr>
          <p:cNvPr id="4" name="Text Placeholder 3">
            <a:extLst>
              <a:ext uri="{FF2B5EF4-FFF2-40B4-BE49-F238E27FC236}">
                <a16:creationId xmlns:a16="http://schemas.microsoft.com/office/drawing/2014/main" xmlns="" id="{10A946E8-4B61-4617-AD79-E615881D7F65}"/>
              </a:ext>
            </a:extLst>
          </p:cNvPr>
          <p:cNvSpPr>
            <a:spLocks noGrp="1"/>
          </p:cNvSpPr>
          <p:nvPr>
            <p:ph type="body" sz="quarter" idx="16"/>
          </p:nvPr>
        </p:nvSpPr>
        <p:spPr>
          <a:xfrm>
            <a:off x="5029200" y="6546800"/>
            <a:ext cx="2133600" cy="76200"/>
          </a:xfrm>
        </p:spPr>
        <p:txBody>
          <a:bodyPr>
            <a:normAutofit fontScale="85000" lnSpcReduction="20000"/>
          </a:bodyPr>
          <a:lstStyle/>
          <a:p>
            <a:r>
              <a:rPr lang="en-US" dirty="0">
                <a:hlinkClick r:id="" action="ppaction://noaction"/>
              </a:rPr>
              <a:t>Access the text alternative for these images.</a:t>
            </a:r>
            <a:endParaRPr lang="en-US" dirty="0"/>
          </a:p>
        </p:txBody>
      </p:sp>
    </p:spTree>
    <p:extLst>
      <p:ext uri="{BB962C8B-B14F-4D97-AF65-F5344CB8AC3E}">
        <p14:creationId xmlns:p14="http://schemas.microsoft.com/office/powerpoint/2010/main" val="3915044151"/>
      </p:ext>
    </p:extLst>
  </p:cSld>
  <p:clrMapOvr>
    <a:masterClrMapping/>
  </p:clrMapOvr>
  <mc:AlternateContent xmlns:mc="http://schemas.openxmlformats.org/markup-compatibility/2006" xmlns:p14="http://schemas.microsoft.com/office/powerpoint/2010/main">
    <mc:Choice Requires="p14">
      <p:transition p14:dur="0" advTm="27475"/>
    </mc:Choice>
    <mc:Fallback xmlns="">
      <p:transition advTm="2747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91723" y="1741090"/>
            <a:ext cx="9247443" cy="3942105"/>
          </a:xfrm>
          <a:prstGeom prst="rect">
            <a:avLst/>
          </a:prstGeom>
          <a:noFill/>
        </p:spPr>
        <p:txBody>
          <a:bodyPr wrap="square" rtlCol="0">
            <a:spAutoFit/>
          </a:bodyPr>
          <a:lstStyle/>
          <a:p>
            <a:pPr>
              <a:spcBef>
                <a:spcPts val="672"/>
              </a:spcBef>
            </a:pPr>
            <a:r>
              <a:rPr lang="en-US" altLang="en-US" sz="2800" dirty="0">
                <a:solidFill>
                  <a:srgbClr val="FF0000"/>
                </a:solidFill>
              </a:rPr>
              <a:t>Personal Ethics</a:t>
            </a:r>
          </a:p>
          <a:p>
            <a:pPr lvl="1">
              <a:spcBef>
                <a:spcPts val="576"/>
              </a:spcBef>
            </a:pPr>
            <a:r>
              <a:rPr lang="en-US" altLang="en-US" sz="2400" dirty="0"/>
              <a:t>Business ethics reflect personal ethics</a:t>
            </a:r>
          </a:p>
          <a:p>
            <a:pPr lvl="1">
              <a:spcBef>
                <a:spcPts val="576"/>
              </a:spcBef>
            </a:pPr>
            <a:r>
              <a:rPr lang="en-US" altLang="en-US" sz="2400" dirty="0"/>
              <a:t>Expatriates may face pressure to violate personal ethics</a:t>
            </a:r>
          </a:p>
          <a:p>
            <a:pPr lvl="2">
              <a:spcBef>
                <a:spcPts val="480"/>
              </a:spcBef>
            </a:pPr>
            <a:r>
              <a:rPr lang="en-US" altLang="en-US" sz="2000" dirty="0"/>
              <a:t>Away from ordinary social context and supporting culture</a:t>
            </a:r>
          </a:p>
          <a:p>
            <a:pPr lvl="2">
              <a:spcBef>
                <a:spcPts val="480"/>
              </a:spcBef>
            </a:pPr>
            <a:r>
              <a:rPr lang="en-US" altLang="en-US" sz="2000" dirty="0"/>
              <a:t>Psychologically and geographically distant from parent company </a:t>
            </a:r>
          </a:p>
          <a:p>
            <a:pPr>
              <a:spcBef>
                <a:spcPts val="672"/>
              </a:spcBef>
            </a:pPr>
            <a:r>
              <a:rPr lang="en-US" altLang="en-US" sz="2800" dirty="0">
                <a:solidFill>
                  <a:srgbClr val="FF0000"/>
                </a:solidFill>
              </a:rPr>
              <a:t>Decision-Making Processes</a:t>
            </a:r>
          </a:p>
          <a:p>
            <a:pPr lvl="1">
              <a:spcBef>
                <a:spcPts val="576"/>
              </a:spcBef>
            </a:pPr>
            <a:r>
              <a:rPr lang="en-US" altLang="en-US" sz="2400" dirty="0"/>
              <a:t>Business people may behave unethically because they fail to ask relevant questions</a:t>
            </a:r>
          </a:p>
          <a:p>
            <a:pPr lvl="1">
              <a:spcBef>
                <a:spcPts val="576"/>
              </a:spcBef>
            </a:pPr>
            <a:r>
              <a:rPr lang="en-US" altLang="en-US" sz="2400" dirty="0"/>
              <a:t>Decisions made based on economic logic</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chemeClr val="accent5">
                    <a:lumMod val="75000"/>
                  </a:schemeClr>
                </a:solidFill>
              </a:rPr>
              <a:t>Roots of Unethical Behavior </a:t>
            </a:r>
            <a:r>
              <a:rPr lang="en-US" altLang="en-US" sz="2800" dirty="0">
                <a:solidFill>
                  <a:schemeClr val="accent5">
                    <a:lumMod val="75000"/>
                  </a:schemeClr>
                </a:solidFill>
              </a:rPr>
              <a:t>1</a:t>
            </a:r>
            <a:endParaRPr lang="en-US" altLang="en-US" b="1" dirty="0">
              <a:solidFill>
                <a:schemeClr val="accent5">
                  <a:lumMod val="75000"/>
                </a:schemeClr>
              </a:solidFill>
            </a:endParaRPr>
          </a:p>
        </p:txBody>
      </p:sp>
    </p:spTree>
    <p:extLst>
      <p:ext uri="{BB962C8B-B14F-4D97-AF65-F5344CB8AC3E}">
        <p14:creationId xmlns:p14="http://schemas.microsoft.com/office/powerpoint/2010/main" val="578929061"/>
      </p:ext>
    </p:extLst>
  </p:cSld>
  <p:clrMapOvr>
    <a:masterClrMapping/>
  </p:clrMapOvr>
  <mc:AlternateContent xmlns:mc="http://schemas.openxmlformats.org/markup-compatibility/2006" xmlns:p14="http://schemas.microsoft.com/office/powerpoint/2010/main">
    <mc:Choice Requires="p14">
      <p:transition p14:dur="10" advTm="140872"/>
    </mc:Choice>
    <mc:Fallback xmlns="">
      <p:transition advTm="14087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524315"/>
          </a:xfrm>
          <a:prstGeom prst="rect">
            <a:avLst/>
          </a:prstGeom>
          <a:noFill/>
        </p:spPr>
        <p:txBody>
          <a:bodyPr wrap="square" rtlCol="0">
            <a:spAutoFit/>
          </a:bodyPr>
          <a:lstStyle/>
          <a:p>
            <a:r>
              <a:rPr lang="en-US" altLang="en-US" sz="3200" dirty="0">
                <a:solidFill>
                  <a:srgbClr val="FF0000"/>
                </a:solidFill>
              </a:rPr>
              <a:t>Organizational Culture</a:t>
            </a:r>
          </a:p>
          <a:p>
            <a:pPr lvl="1"/>
            <a:r>
              <a:rPr lang="en-US" altLang="en-US" sz="2800" dirty="0"/>
              <a:t>Unethical behavior may exist in firms with an </a:t>
            </a:r>
            <a:r>
              <a:rPr lang="en-US" altLang="en-US" sz="2800" b="1" dirty="0"/>
              <a:t>organizational culture </a:t>
            </a:r>
            <a:r>
              <a:rPr lang="en-US" altLang="en-US" sz="2800" dirty="0"/>
              <a:t>that does not emphasize business ethics</a:t>
            </a:r>
          </a:p>
          <a:p>
            <a:pPr lvl="1" eaLnBrk="1" hangingPunct="1"/>
            <a:r>
              <a:rPr lang="en-US" altLang="en-US" sz="2800" dirty="0"/>
              <a:t>Values and norms shape culture of a firm, and that culture influences decision making</a:t>
            </a:r>
          </a:p>
          <a:p>
            <a:r>
              <a:rPr lang="en-US" altLang="en-US" sz="3200" dirty="0">
                <a:solidFill>
                  <a:srgbClr val="FF0000"/>
                </a:solidFill>
              </a:rPr>
              <a:t>Unrealistic Performance Goals</a:t>
            </a:r>
          </a:p>
          <a:p>
            <a:pPr lvl="1"/>
            <a:r>
              <a:rPr lang="en-US" altLang="en-US" sz="2800" dirty="0"/>
              <a:t>Pressure from parent company to meet goals that are unrealistic and can only be attained by acting in an unethical manner</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chemeClr val="accent5">
                    <a:lumMod val="75000"/>
                  </a:schemeClr>
                </a:solidFill>
              </a:rPr>
              <a:t>Roots of Unethical Behavior </a:t>
            </a:r>
            <a:r>
              <a:rPr lang="en-US" altLang="en-US" sz="2800" dirty="0">
                <a:solidFill>
                  <a:schemeClr val="accent5">
                    <a:lumMod val="75000"/>
                  </a:schemeClr>
                </a:solidFill>
              </a:rPr>
              <a:t>1</a:t>
            </a:r>
            <a:endParaRPr lang="en-US" altLang="en-US" b="1" dirty="0">
              <a:solidFill>
                <a:schemeClr val="accent5">
                  <a:lumMod val="75000"/>
                </a:schemeClr>
              </a:solidFill>
            </a:endParaRPr>
          </a:p>
        </p:txBody>
      </p:sp>
      <p:pic>
        <p:nvPicPr>
          <p:cNvPr id="4" name="Audio 3">
            <a:hlinkClick r:id="" action="ppaction://media"/>
            <a:extLst>
              <a:ext uri="{FF2B5EF4-FFF2-40B4-BE49-F238E27FC236}">
                <a16:creationId xmlns:a16="http://schemas.microsoft.com/office/drawing/2014/main" xmlns="" id="{3392FCCF-E821-4E0A-AF1C-CB393FA07D4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908295206"/>
      </p:ext>
    </p:extLst>
  </p:cSld>
  <p:clrMapOvr>
    <a:masterClrMapping/>
  </p:clrMapOvr>
  <mc:AlternateContent xmlns:mc="http://schemas.openxmlformats.org/markup-compatibility/2006" xmlns:p14="http://schemas.microsoft.com/office/powerpoint/2010/main">
    <mc:Choice Requires="p14">
      <p:transition p14:dur="10" advTm="141015"/>
    </mc:Choice>
    <mc:Fallback xmlns="">
      <p:transition advTm="1410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524315"/>
          </a:xfrm>
          <a:prstGeom prst="rect">
            <a:avLst/>
          </a:prstGeom>
          <a:noFill/>
        </p:spPr>
        <p:txBody>
          <a:bodyPr wrap="square" rtlCol="0">
            <a:spAutoFit/>
          </a:bodyPr>
          <a:lstStyle/>
          <a:p>
            <a:r>
              <a:rPr lang="en-US" altLang="en-US" sz="3200" dirty="0">
                <a:solidFill>
                  <a:srgbClr val="FF0000"/>
                </a:solidFill>
              </a:rPr>
              <a:t>Leadership</a:t>
            </a:r>
          </a:p>
          <a:p>
            <a:pPr lvl="1"/>
            <a:r>
              <a:rPr lang="en-US" altLang="en-US" sz="2800" dirty="0"/>
              <a:t>Employees often take cues from business leaders</a:t>
            </a:r>
          </a:p>
          <a:p>
            <a:pPr lvl="1" eaLnBrk="1" hangingPunct="1"/>
            <a:r>
              <a:rPr lang="en-US" altLang="en-US" sz="2800" dirty="0"/>
              <a:t>Actions speak louder than words</a:t>
            </a:r>
          </a:p>
          <a:p>
            <a:r>
              <a:rPr lang="en-US" altLang="en-US" sz="3200" dirty="0">
                <a:solidFill>
                  <a:srgbClr val="FF0000"/>
                </a:solidFill>
              </a:rPr>
              <a:t>Societal Culture</a:t>
            </a:r>
          </a:p>
          <a:p>
            <a:pPr lvl="1"/>
            <a:r>
              <a:rPr lang="en-US" altLang="en-US" sz="2800" dirty="0"/>
              <a:t>Ethical policies differ by country</a:t>
            </a:r>
          </a:p>
          <a:p>
            <a:pPr lvl="1"/>
            <a:r>
              <a:rPr lang="en-US" altLang="en-US" sz="2800" dirty="0"/>
              <a:t>MNEs located in countries with strong individualism and uncertainty avoidance are more likely to emphasize ethical behavior</a:t>
            </a:r>
          </a:p>
          <a:p>
            <a:pPr lvl="1"/>
            <a:r>
              <a:rPr lang="en-US" altLang="en-US" sz="2800" dirty="0"/>
              <a:t>MNEs located in countries with high masculinity and high power distance are less likely to promote ethical behavior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chemeClr val="accent5">
                    <a:lumMod val="75000"/>
                  </a:schemeClr>
                </a:solidFill>
              </a:rPr>
              <a:t>Roots of Unethical Behavior </a:t>
            </a:r>
            <a:r>
              <a:rPr lang="en-US" altLang="en-US" sz="2800" dirty="0">
                <a:solidFill>
                  <a:schemeClr val="accent5">
                    <a:lumMod val="75000"/>
                  </a:schemeClr>
                </a:solidFill>
              </a:rPr>
              <a:t>1</a:t>
            </a:r>
            <a:endParaRPr lang="en-US" altLang="en-US" b="1" dirty="0">
              <a:solidFill>
                <a:schemeClr val="accent5">
                  <a:lumMod val="75000"/>
                </a:schemeClr>
              </a:solidFill>
            </a:endParaRPr>
          </a:p>
        </p:txBody>
      </p:sp>
    </p:spTree>
    <p:extLst>
      <p:ext uri="{BB962C8B-B14F-4D97-AF65-F5344CB8AC3E}">
        <p14:creationId xmlns:p14="http://schemas.microsoft.com/office/powerpoint/2010/main" val="1126510728"/>
      </p:ext>
    </p:extLst>
  </p:cSld>
  <p:clrMapOvr>
    <a:masterClrMapping/>
  </p:clrMapOvr>
  <mc:AlternateContent xmlns:mc="http://schemas.openxmlformats.org/markup-compatibility/2006" xmlns:p14="http://schemas.microsoft.com/office/powerpoint/2010/main">
    <mc:Choice Requires="p14">
      <p:transition p14:dur="10" advTm="338306"/>
    </mc:Choice>
    <mc:Fallback xmlns="">
      <p:transition advTm="3383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577903"/>
          </a:xfrm>
          <a:prstGeom prst="rect">
            <a:avLst/>
          </a:prstGeom>
          <a:noFill/>
        </p:spPr>
        <p:txBody>
          <a:bodyPr wrap="square" rtlCol="0">
            <a:spAutoFit/>
          </a:bodyPr>
          <a:lstStyle/>
          <a:p>
            <a:pPr>
              <a:spcBef>
                <a:spcPts val="672"/>
              </a:spcBef>
            </a:pPr>
            <a:r>
              <a:rPr lang="en-US" altLang="en-US" sz="2800" dirty="0"/>
              <a:t>Utilitarian and Kantian Ethics</a:t>
            </a:r>
          </a:p>
          <a:p>
            <a:pPr lvl="1">
              <a:spcBef>
                <a:spcPts val="576"/>
              </a:spcBef>
            </a:pPr>
            <a:r>
              <a:rPr lang="en-US" altLang="en-US" sz="2400" b="1" dirty="0">
                <a:solidFill>
                  <a:srgbClr val="FF0000"/>
                </a:solidFill>
              </a:rPr>
              <a:t>Utilitarian approach:</a:t>
            </a:r>
            <a:r>
              <a:rPr lang="en-US" altLang="en-US" sz="2400" dirty="0">
                <a:solidFill>
                  <a:srgbClr val="FF0000"/>
                </a:solidFill>
              </a:rPr>
              <a:t> </a:t>
            </a:r>
            <a:r>
              <a:rPr lang="en-US" altLang="en-US" sz="2400" dirty="0"/>
              <a:t>moral worth of actions or practices is determined by their consequences</a:t>
            </a:r>
          </a:p>
          <a:p>
            <a:pPr lvl="2">
              <a:spcBef>
                <a:spcPts val="480"/>
              </a:spcBef>
            </a:pPr>
            <a:r>
              <a:rPr lang="en-US" altLang="en-US" sz="2000" dirty="0"/>
              <a:t>Actions have multiple consequences, some good, some not</a:t>
            </a:r>
          </a:p>
          <a:p>
            <a:pPr lvl="2">
              <a:spcBef>
                <a:spcPts val="480"/>
              </a:spcBef>
            </a:pPr>
            <a:r>
              <a:rPr lang="en-US" altLang="en-US" sz="2000" dirty="0"/>
              <a:t>Actions are desirable that produce greatest good for greatest number of people</a:t>
            </a:r>
          </a:p>
          <a:p>
            <a:pPr lvl="1">
              <a:spcBef>
                <a:spcPts val="576"/>
              </a:spcBef>
            </a:pPr>
            <a:r>
              <a:rPr lang="en-US" altLang="en-US" sz="2400" b="1" dirty="0">
                <a:solidFill>
                  <a:srgbClr val="FF0000"/>
                </a:solidFill>
              </a:rPr>
              <a:t>Kantian ethics:</a:t>
            </a:r>
            <a:r>
              <a:rPr lang="en-US" altLang="en-US" sz="2400" dirty="0">
                <a:solidFill>
                  <a:srgbClr val="FF0000"/>
                </a:solidFill>
              </a:rPr>
              <a:t> </a:t>
            </a:r>
            <a:r>
              <a:rPr lang="en-US" altLang="en-US" sz="2400" dirty="0"/>
              <a:t>Immanuel Kant argued that people should be treated as ends and never purely as means to end of others</a:t>
            </a:r>
          </a:p>
          <a:p>
            <a:pPr lvl="2">
              <a:spcBef>
                <a:spcPts val="480"/>
              </a:spcBef>
            </a:pPr>
            <a:r>
              <a:rPr lang="en-US" altLang="en-US" sz="2000" dirty="0"/>
              <a:t>People have dignity and need to be respected; they are not machines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chemeClr val="accent1"/>
                </a:solidFill>
              </a:rPr>
              <a:t>Philosophical Approaches to Ethics </a:t>
            </a:r>
            <a:r>
              <a:rPr lang="en-US" altLang="en-US" sz="2800" dirty="0">
                <a:solidFill>
                  <a:schemeClr val="accent1"/>
                </a:solidFill>
              </a:rPr>
              <a:t>1</a:t>
            </a:r>
            <a:endParaRPr lang="en-US" altLang="en-US" b="1" dirty="0">
              <a:solidFill>
                <a:schemeClr val="accent1"/>
              </a:solidFill>
            </a:endParaRPr>
          </a:p>
        </p:txBody>
      </p:sp>
    </p:spTree>
    <p:extLst>
      <p:ext uri="{BB962C8B-B14F-4D97-AF65-F5344CB8AC3E}">
        <p14:creationId xmlns:p14="http://schemas.microsoft.com/office/powerpoint/2010/main" val="3054489466"/>
      </p:ext>
    </p:extLst>
  </p:cSld>
  <p:clrMapOvr>
    <a:masterClrMapping/>
  </p:clrMapOvr>
  <mc:AlternateContent xmlns:mc="http://schemas.openxmlformats.org/markup-compatibility/2006" xmlns:p14="http://schemas.microsoft.com/office/powerpoint/2010/main">
    <mc:Choice Requires="p14">
      <p:transition p14:dur="10" advTm="100574"/>
    </mc:Choice>
    <mc:Fallback xmlns="">
      <p:transition advTm="10057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154984"/>
          </a:xfrm>
          <a:prstGeom prst="rect">
            <a:avLst/>
          </a:prstGeom>
          <a:noFill/>
        </p:spPr>
        <p:txBody>
          <a:bodyPr wrap="square" rtlCol="0">
            <a:spAutoFit/>
          </a:bodyPr>
          <a:lstStyle/>
          <a:p>
            <a:pPr>
              <a:spcBef>
                <a:spcPts val="672"/>
              </a:spcBef>
            </a:pPr>
            <a:r>
              <a:rPr lang="en-US" altLang="en-US" sz="2800" b="1" dirty="0">
                <a:solidFill>
                  <a:srgbClr val="FF0000"/>
                </a:solidFill>
              </a:rPr>
              <a:t>Rights Theories</a:t>
            </a:r>
          </a:p>
          <a:p>
            <a:pPr lvl="1">
              <a:spcBef>
                <a:spcPts val="576"/>
              </a:spcBef>
            </a:pPr>
            <a:r>
              <a:rPr lang="en-US" altLang="en-US" sz="2400" dirty="0"/>
              <a:t>Human beings have fundamental rights and privileges that transcend national boundaries and culture</a:t>
            </a:r>
          </a:p>
          <a:p>
            <a:pPr lvl="1">
              <a:spcBef>
                <a:spcPts val="576"/>
              </a:spcBef>
            </a:pPr>
            <a:r>
              <a:rPr lang="en-US" altLang="en-US" sz="2400" dirty="0"/>
              <a:t>Form basis of moral compass that managers should navigate by when making decisions that have an ethical component</a:t>
            </a:r>
          </a:p>
          <a:p>
            <a:pPr lvl="1">
              <a:spcBef>
                <a:spcPts val="576"/>
              </a:spcBef>
            </a:pPr>
            <a:r>
              <a:rPr lang="en-US" altLang="en-US" sz="2400" dirty="0"/>
              <a:t>Idea that some fundamental rights transcend national borders and cultures was underlying motivation for UN’s </a:t>
            </a:r>
            <a:r>
              <a:rPr lang="en-US" altLang="en-US" sz="2400" b="1" dirty="0">
                <a:solidFill>
                  <a:srgbClr val="FF0000"/>
                </a:solidFill>
              </a:rPr>
              <a:t>Universal Declaration of Human Rights</a:t>
            </a:r>
          </a:p>
          <a:p>
            <a:pPr lvl="1">
              <a:spcBef>
                <a:spcPts val="576"/>
              </a:spcBef>
            </a:pPr>
            <a:r>
              <a:rPr lang="en-US" altLang="en-US" sz="2400" dirty="0"/>
              <a:t>Certain people or institutions are obligated to provide benefits or services that secure rights of others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846161" y="233776"/>
            <a:ext cx="7928283" cy="889368"/>
          </a:xfrm>
          <a:prstGeom prst="rect">
            <a:avLst/>
          </a:prstGeom>
          <a:solidFill>
            <a:schemeClr val="bg1"/>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dirty="0">
                <a:solidFill>
                  <a:schemeClr val="accent1"/>
                </a:solidFill>
              </a:rPr>
              <a:t>Philosophical Approaches to Ethics </a:t>
            </a:r>
            <a:r>
              <a:rPr lang="en-US" altLang="en-US" sz="2400" dirty="0">
                <a:solidFill>
                  <a:schemeClr val="accent1"/>
                </a:solidFill>
              </a:rPr>
              <a:t>1</a:t>
            </a:r>
            <a:endParaRPr lang="en-US" altLang="en-US" sz="4000" b="1" dirty="0">
              <a:solidFill>
                <a:schemeClr val="accent1"/>
              </a:solidFill>
            </a:endParaRPr>
          </a:p>
        </p:txBody>
      </p:sp>
    </p:spTree>
    <p:extLst>
      <p:ext uri="{BB962C8B-B14F-4D97-AF65-F5344CB8AC3E}">
        <p14:creationId xmlns:p14="http://schemas.microsoft.com/office/powerpoint/2010/main" val="1607290330"/>
      </p:ext>
    </p:extLst>
  </p:cSld>
  <p:clrMapOvr>
    <a:masterClrMapping/>
  </p:clrMapOvr>
  <mc:AlternateContent xmlns:mc="http://schemas.openxmlformats.org/markup-compatibility/2006" xmlns:p14="http://schemas.microsoft.com/office/powerpoint/2010/main">
    <mc:Choice Requires="p14">
      <p:transition p14:dur="10" advTm="117629"/>
    </mc:Choice>
    <mc:Fallback xmlns="">
      <p:transition advTm="11762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xmlns="" id="{41BBEF3B-3B27-2D92-3B53-455E66CBCAA8}"/>
              </a:ext>
            </a:extLst>
          </p:cNvPr>
          <p:cNvSpPr>
            <a:spLocks noGrp="1"/>
          </p:cNvSpPr>
          <p:nvPr>
            <p:ph idx="1"/>
          </p:nvPr>
        </p:nvSpPr>
        <p:spPr/>
        <p:txBody>
          <a:bodyPr>
            <a:normAutofit fontScale="92500" lnSpcReduction="20000"/>
          </a:bodyPr>
          <a:lstStyle/>
          <a:p>
            <a:r>
              <a:rPr lang="en-US" dirty="0"/>
              <a:t>The Universal Declaration of Human Rights (UDHR) was adopted by the United Nations General Assembly on December 10, 1948, in Paris, France. The Preamble of UDHR starts by stating that “Whereas recognition of the inherent dignity and of the equal and inalienable rights of all members of the human family is the foundation of freedom, justice and peace in the world . . . .” The day on which UDHR was adopted, December 10, is known as “International Human Rights Day,” and this day is also the one on which the Nobel Peace Prize is awarded annually. One human right that we discuss in the text is the right to free speech; by the same token, we have an obligation to respect free speech. </a:t>
            </a:r>
            <a:r>
              <a:rPr lang="en-US" b="1" dirty="0"/>
              <a:t>But are there issues, situations, or reasons where free speech should not be granted? </a:t>
            </a:r>
          </a:p>
          <a:p>
            <a:endParaRPr lang="en-US" dirty="0"/>
          </a:p>
        </p:txBody>
      </p:sp>
      <p:sp>
        <p:nvSpPr>
          <p:cNvPr id="4" name="TextBox 3">
            <a:extLst>
              <a:ext uri="{FF2B5EF4-FFF2-40B4-BE49-F238E27FC236}">
                <a16:creationId xmlns:a16="http://schemas.microsoft.com/office/drawing/2014/main" xmlns="" id="{86263253-8C92-AE8E-2F38-37FF69423F65}"/>
              </a:ext>
            </a:extLst>
          </p:cNvPr>
          <p:cNvSpPr txBox="1"/>
          <p:nvPr/>
        </p:nvSpPr>
        <p:spPr>
          <a:xfrm>
            <a:off x="1953705" y="338522"/>
            <a:ext cx="6094428" cy="523220"/>
          </a:xfrm>
          <a:prstGeom prst="rect">
            <a:avLst/>
          </a:prstGeom>
          <a:solidFill>
            <a:schemeClr val="accent4">
              <a:lumMod val="20000"/>
              <a:lumOff val="80000"/>
            </a:schemeClr>
          </a:solidFill>
        </p:spPr>
        <p:txBody>
          <a:bodyPr wrap="square">
            <a:spAutoFit/>
          </a:bodyPr>
          <a:lstStyle/>
          <a:p>
            <a:r>
              <a:rPr lang="en-US" sz="2800" dirty="0">
                <a:solidFill>
                  <a:srgbClr val="008080"/>
                </a:solidFill>
              </a:rPr>
              <a:t>Are Human Rights a Moral Compass?</a:t>
            </a:r>
            <a:endParaRPr lang="en-US" sz="2800" dirty="0"/>
          </a:p>
        </p:txBody>
      </p:sp>
    </p:spTree>
    <p:extLst>
      <p:ext uri="{BB962C8B-B14F-4D97-AF65-F5344CB8AC3E}">
        <p14:creationId xmlns:p14="http://schemas.microsoft.com/office/powerpoint/2010/main" val="2555127858"/>
      </p:ext>
    </p:extLst>
  </p:cSld>
  <p:clrMapOvr>
    <a:masterClrMapping/>
  </p:clrMapOvr>
  <mc:AlternateContent xmlns:mc="http://schemas.openxmlformats.org/markup-compatibility/2006" xmlns:p14="http://schemas.microsoft.com/office/powerpoint/2010/main">
    <mc:Choice Requires="p14">
      <p:transition spd="slow" p14:dur="2000" advTm="159429"/>
    </mc:Choice>
    <mc:Fallback xmlns="">
      <p:transition spd="slow" advTm="15942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323987"/>
          </a:xfrm>
          <a:prstGeom prst="rect">
            <a:avLst/>
          </a:prstGeom>
          <a:noFill/>
        </p:spPr>
        <p:txBody>
          <a:bodyPr wrap="square" rtlCol="0">
            <a:spAutoFit/>
          </a:bodyPr>
          <a:lstStyle/>
          <a:p>
            <a:pPr>
              <a:spcBef>
                <a:spcPts val="672"/>
              </a:spcBef>
            </a:pPr>
            <a:r>
              <a:rPr lang="en-US" altLang="en-US" sz="3200" dirty="0">
                <a:solidFill>
                  <a:srgbClr val="FF0000"/>
                </a:solidFill>
              </a:rPr>
              <a:t>Justice Theories </a:t>
            </a:r>
          </a:p>
          <a:p>
            <a:pPr lvl="1">
              <a:spcBef>
                <a:spcPts val="576"/>
              </a:spcBef>
            </a:pPr>
            <a:r>
              <a:rPr lang="en-US" altLang="en-US" sz="2800" dirty="0"/>
              <a:t>Focus on attainment of a </a:t>
            </a:r>
            <a:r>
              <a:rPr lang="en-US" altLang="en-US" sz="2800" b="1" dirty="0"/>
              <a:t>just distribution </a:t>
            </a:r>
            <a:r>
              <a:rPr lang="en-US" altLang="en-US" sz="2800" dirty="0"/>
              <a:t>– one that is considered fair and equitable – of economic goods and services</a:t>
            </a:r>
          </a:p>
          <a:p>
            <a:pPr lvl="1">
              <a:spcBef>
                <a:spcPts val="576"/>
              </a:spcBef>
            </a:pPr>
            <a:r>
              <a:rPr lang="en-US" altLang="en-US" sz="2800" dirty="0">
                <a:solidFill>
                  <a:srgbClr val="7030A0"/>
                </a:solidFill>
              </a:rPr>
              <a:t>John Rawls: </a:t>
            </a:r>
            <a:r>
              <a:rPr lang="en-US" altLang="en-US" sz="2800" dirty="0"/>
              <a:t>all economic goods and services should be distributed equally except when unequal distribution would work to everyone’s advantage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chemeClr val="accent1"/>
                </a:solidFill>
              </a:rPr>
              <a:t>Philosophical Approaches to Ethics </a:t>
            </a:r>
            <a:r>
              <a:rPr lang="en-US" altLang="en-US" sz="2800" dirty="0">
                <a:solidFill>
                  <a:schemeClr val="accent1"/>
                </a:solidFill>
              </a:rPr>
              <a:t>1</a:t>
            </a:r>
            <a:endParaRPr lang="en-US" altLang="en-US" b="1" dirty="0">
              <a:solidFill>
                <a:schemeClr val="accent1"/>
              </a:solidFill>
            </a:endParaRPr>
          </a:p>
        </p:txBody>
      </p:sp>
    </p:spTree>
    <p:extLst>
      <p:ext uri="{BB962C8B-B14F-4D97-AF65-F5344CB8AC3E}">
        <p14:creationId xmlns:p14="http://schemas.microsoft.com/office/powerpoint/2010/main" val="72252417"/>
      </p:ext>
    </p:extLst>
  </p:cSld>
  <p:clrMapOvr>
    <a:masterClrMapping/>
  </p:clrMapOvr>
  <mc:AlternateContent xmlns:mc="http://schemas.openxmlformats.org/markup-compatibility/2006" xmlns:p14="http://schemas.microsoft.com/office/powerpoint/2010/main">
    <mc:Choice Requires="p14">
      <p:transition p14:dur="10" advTm="66657"/>
    </mc:Choice>
    <mc:Fallback xmlns="">
      <p:transition advTm="6665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388107"/>
          </a:xfrm>
          <a:prstGeom prst="rect">
            <a:avLst/>
          </a:prstGeom>
          <a:noFill/>
        </p:spPr>
        <p:txBody>
          <a:bodyPr wrap="square" rtlCol="0">
            <a:spAutoFit/>
          </a:bodyPr>
          <a:lstStyle/>
          <a:p>
            <a:pPr>
              <a:spcBef>
                <a:spcPts val="672"/>
              </a:spcBef>
            </a:pPr>
            <a:r>
              <a:rPr lang="en-US" altLang="en-US" dirty="0">
                <a:solidFill>
                  <a:srgbClr val="FF0000"/>
                </a:solidFill>
              </a:rPr>
              <a:t>Making Ethical Decisions Internationally</a:t>
            </a:r>
          </a:p>
          <a:p>
            <a:pPr marL="803275" lvl="1" indent="-342900">
              <a:spcBef>
                <a:spcPts val="576"/>
              </a:spcBef>
            </a:pPr>
            <a:r>
              <a:rPr lang="en-US" altLang="en-US" dirty="0"/>
              <a:t>Actions managers can take to ensure ethics are considered:</a:t>
            </a:r>
          </a:p>
          <a:p>
            <a:pPr marL="1376363" lvl="1" indent="-457200">
              <a:spcBef>
                <a:spcPts val="480"/>
              </a:spcBef>
              <a:buFont typeface="+mj-lt"/>
              <a:buAutoNum type="arabicPeriod"/>
            </a:pPr>
            <a:r>
              <a:rPr lang="en-US" altLang="en-US" dirty="0"/>
              <a:t>Favor hiring and promoting people with well-grounded sense of personal ethics</a:t>
            </a:r>
          </a:p>
          <a:p>
            <a:pPr marL="1376363" lvl="1" indent="-457200">
              <a:spcBef>
                <a:spcPts val="480"/>
              </a:spcBef>
              <a:buFont typeface="+mj-lt"/>
              <a:buAutoNum type="arabicPeriod"/>
            </a:pPr>
            <a:r>
              <a:rPr lang="en-US" altLang="en-US" dirty="0"/>
              <a:t>Build organizational culture that places high value on ethical behavior</a:t>
            </a:r>
          </a:p>
          <a:p>
            <a:pPr marL="1376363" lvl="1" indent="-457200">
              <a:spcBef>
                <a:spcPts val="480"/>
              </a:spcBef>
              <a:buFont typeface="+mj-lt"/>
              <a:buAutoNum type="arabicPeriod"/>
            </a:pPr>
            <a:r>
              <a:rPr lang="en-US" altLang="en-US" dirty="0"/>
              <a:t>Put decision making processes in place that require people to consider ethical dimensions of business decisions</a:t>
            </a:r>
          </a:p>
          <a:p>
            <a:pPr marL="1376363" lvl="1" indent="-457200">
              <a:spcBef>
                <a:spcPts val="480"/>
              </a:spcBef>
              <a:buFont typeface="+mj-lt"/>
              <a:buAutoNum type="arabicPeriod"/>
            </a:pPr>
            <a:r>
              <a:rPr lang="en-US" altLang="en-US" dirty="0"/>
              <a:t>Institute ethical officers in organization</a:t>
            </a:r>
          </a:p>
          <a:p>
            <a:pPr marL="1376363" lvl="1" indent="-457200">
              <a:spcBef>
                <a:spcPts val="480"/>
              </a:spcBef>
              <a:buFont typeface="+mj-lt"/>
              <a:buAutoNum type="arabicPeriod"/>
            </a:pPr>
            <a:r>
              <a:rPr lang="en-US" altLang="en-US" dirty="0"/>
              <a:t>Develop moral courage</a:t>
            </a:r>
          </a:p>
          <a:p>
            <a:pPr marL="1376363" lvl="1" indent="-457200">
              <a:spcBef>
                <a:spcPts val="480"/>
              </a:spcBef>
              <a:buFont typeface="+mj-lt"/>
              <a:buAutoNum type="arabicPeriod"/>
            </a:pPr>
            <a:r>
              <a:rPr lang="en-US" altLang="en-US" dirty="0"/>
              <a:t>Make corporate social responsibility cornerstone of enterprise policy</a:t>
            </a:r>
          </a:p>
          <a:p>
            <a:pPr marL="1376363" lvl="1" indent="-457200">
              <a:spcBef>
                <a:spcPts val="480"/>
              </a:spcBef>
              <a:buFont typeface="+mj-lt"/>
              <a:buAutoNum type="arabicPeriod"/>
            </a:pPr>
            <a:r>
              <a:rPr lang="en-US" altLang="en-US" dirty="0"/>
              <a:t>Pursue sustainable strategies</a:t>
            </a:r>
            <a:endParaRPr lang="en-US" altLang="en-US" sz="28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chemeClr val="accent1">
                    <a:lumMod val="60000"/>
                    <a:lumOff val="40000"/>
                  </a:schemeClr>
                </a:solidFill>
              </a:rPr>
              <a:t>Focus on Managerial Implications </a:t>
            </a:r>
            <a:r>
              <a:rPr lang="en-US" altLang="en-US" sz="2800" dirty="0">
                <a:solidFill>
                  <a:schemeClr val="accent1">
                    <a:lumMod val="60000"/>
                    <a:lumOff val="40000"/>
                  </a:schemeClr>
                </a:solidFill>
              </a:rPr>
              <a:t>1</a:t>
            </a:r>
            <a:endParaRPr lang="en-US" altLang="en-US" b="1" dirty="0">
              <a:solidFill>
                <a:schemeClr val="accent1">
                  <a:lumMod val="60000"/>
                  <a:lumOff val="40000"/>
                </a:schemeClr>
              </a:solidFill>
            </a:endParaRPr>
          </a:p>
        </p:txBody>
      </p:sp>
    </p:spTree>
    <p:extLst>
      <p:ext uri="{BB962C8B-B14F-4D97-AF65-F5344CB8AC3E}">
        <p14:creationId xmlns:p14="http://schemas.microsoft.com/office/powerpoint/2010/main" val="642988121"/>
      </p:ext>
    </p:extLst>
  </p:cSld>
  <p:clrMapOvr>
    <a:masterClrMapping/>
  </p:clrMapOvr>
  <mc:AlternateContent xmlns:mc="http://schemas.openxmlformats.org/markup-compatibility/2006" xmlns:p14="http://schemas.microsoft.com/office/powerpoint/2010/main">
    <mc:Choice Requires="p14">
      <p:transition p14:dur="10" advTm="120491"/>
    </mc:Choice>
    <mc:Fallback xmlns="">
      <p:transition advTm="12049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890809"/>
          </a:xfrm>
          <a:prstGeom prst="rect">
            <a:avLst/>
          </a:prstGeom>
          <a:noFill/>
        </p:spPr>
        <p:txBody>
          <a:bodyPr wrap="square" rtlCol="0">
            <a:spAutoFit/>
          </a:bodyPr>
          <a:lstStyle/>
          <a:p>
            <a:pPr>
              <a:spcBef>
                <a:spcPts val="672"/>
              </a:spcBef>
            </a:pPr>
            <a:r>
              <a:rPr lang="en-US" altLang="en-US" sz="2800" dirty="0"/>
              <a:t>Making Ethical Decisions Internationally </a:t>
            </a:r>
            <a:r>
              <a:rPr lang="en-US" altLang="en-US" sz="2000" dirty="0"/>
              <a:t>continued</a:t>
            </a:r>
          </a:p>
          <a:p>
            <a:pPr marL="803275" lvl="1" indent="-341313">
              <a:spcBef>
                <a:spcPts val="576"/>
              </a:spcBef>
            </a:pPr>
            <a:r>
              <a:rPr lang="en-US" altLang="en-US" sz="2400" dirty="0"/>
              <a:t>Hiring and Promotion</a:t>
            </a:r>
          </a:p>
          <a:p>
            <a:pPr lvl="2">
              <a:spcBef>
                <a:spcPts val="480"/>
              </a:spcBef>
            </a:pPr>
            <a:r>
              <a:rPr lang="en-US" altLang="en-US" sz="2000" dirty="0"/>
              <a:t>Businesses should strive to identify and hire people with strong sense of personal ethics</a:t>
            </a:r>
          </a:p>
          <a:p>
            <a:pPr lvl="2">
              <a:spcBef>
                <a:spcPts val="480"/>
              </a:spcBef>
            </a:pPr>
            <a:r>
              <a:rPr lang="en-US" altLang="en-US" sz="2000" dirty="0"/>
              <a:t>Prospective employees should find out about ethical climate in an organization </a:t>
            </a:r>
          </a:p>
          <a:p>
            <a:pPr marL="803275" lvl="1" indent="-341313">
              <a:spcBef>
                <a:spcPts val="576"/>
              </a:spcBef>
            </a:pPr>
            <a:r>
              <a:rPr lang="en-US" altLang="en-US" sz="2400" dirty="0"/>
              <a:t>Organizational Culture and Leadership</a:t>
            </a:r>
          </a:p>
          <a:p>
            <a:pPr lvl="2">
              <a:spcBef>
                <a:spcPts val="480"/>
              </a:spcBef>
            </a:pPr>
            <a:r>
              <a:rPr lang="en-US" altLang="en-US" sz="2000" b="1" dirty="0"/>
              <a:t>Code of ethics</a:t>
            </a:r>
          </a:p>
          <a:p>
            <a:pPr lvl="2">
              <a:spcBef>
                <a:spcPts val="480"/>
              </a:spcBef>
            </a:pPr>
            <a:r>
              <a:rPr lang="en-US" altLang="en-US" sz="2000" dirty="0"/>
              <a:t>Articulate values that emphasize ethical behavior, repeatedly emphasize their importance, and then act on them</a:t>
            </a:r>
          </a:p>
          <a:p>
            <a:pPr lvl="2">
              <a:spcBef>
                <a:spcPts val="480"/>
              </a:spcBef>
            </a:pPr>
            <a:r>
              <a:rPr lang="en-US" altLang="en-US" sz="2000" dirty="0"/>
              <a:t>Provide incentives and rewards to those who engage in ethical behavior</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chemeClr val="accent1">
                    <a:lumMod val="60000"/>
                    <a:lumOff val="40000"/>
                  </a:schemeClr>
                </a:solidFill>
              </a:rPr>
              <a:t>Focus on Managerial Implications </a:t>
            </a:r>
            <a:r>
              <a:rPr lang="en-US" altLang="en-US" sz="2800" dirty="0">
                <a:solidFill>
                  <a:schemeClr val="accent1">
                    <a:lumMod val="60000"/>
                    <a:lumOff val="40000"/>
                  </a:schemeClr>
                </a:solidFill>
              </a:rPr>
              <a:t>1</a:t>
            </a:r>
            <a:endParaRPr lang="en-US" altLang="en-US" b="1" dirty="0">
              <a:solidFill>
                <a:schemeClr val="accent1">
                  <a:lumMod val="60000"/>
                  <a:lumOff val="40000"/>
                </a:schemeClr>
              </a:solidFill>
            </a:endParaRPr>
          </a:p>
        </p:txBody>
      </p:sp>
    </p:spTree>
    <p:extLst>
      <p:ext uri="{BB962C8B-B14F-4D97-AF65-F5344CB8AC3E}">
        <p14:creationId xmlns:p14="http://schemas.microsoft.com/office/powerpoint/2010/main" val="2946984014"/>
      </p:ext>
    </p:extLst>
  </p:cSld>
  <p:clrMapOvr>
    <a:masterClrMapping/>
  </p:clrMapOvr>
  <mc:AlternateContent xmlns:mc="http://schemas.openxmlformats.org/markup-compatibility/2006" xmlns:p14="http://schemas.microsoft.com/office/powerpoint/2010/main">
    <mc:Choice Requires="p14">
      <p:transition p14:dur="10" advTm="86861"/>
    </mc:Choice>
    <mc:Fallback xmlns="">
      <p:transition advTm="8686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296048"/>
          </a:xfrm>
          <a:prstGeom prst="rect">
            <a:avLst/>
          </a:prstGeom>
          <a:noFill/>
        </p:spPr>
        <p:txBody>
          <a:bodyPr wrap="square" rtlCol="0">
            <a:spAutoFit/>
          </a:bodyPr>
          <a:lstStyle/>
          <a:p>
            <a:pPr>
              <a:spcBef>
                <a:spcPts val="672"/>
              </a:spcBef>
            </a:pPr>
            <a:r>
              <a:rPr lang="en-US" altLang="en-US" sz="2800" dirty="0">
                <a:solidFill>
                  <a:srgbClr val="FF0000"/>
                </a:solidFill>
              </a:rPr>
              <a:t>Making Ethical Decisions Internationally </a:t>
            </a:r>
            <a:r>
              <a:rPr lang="en-US" altLang="en-US" sz="1400" dirty="0">
                <a:solidFill>
                  <a:srgbClr val="FF0000"/>
                </a:solidFill>
              </a:rPr>
              <a:t>continued</a:t>
            </a:r>
          </a:p>
          <a:p>
            <a:pPr marL="803275" lvl="1" indent="-346075">
              <a:spcBef>
                <a:spcPts val="576"/>
              </a:spcBef>
            </a:pPr>
            <a:r>
              <a:rPr lang="en-US" altLang="en-US" sz="2400" dirty="0">
                <a:solidFill>
                  <a:srgbClr val="7030A0"/>
                </a:solidFill>
              </a:rPr>
              <a:t>Decision-Making Processes</a:t>
            </a:r>
          </a:p>
          <a:p>
            <a:pPr lvl="2">
              <a:spcBef>
                <a:spcPts val="480"/>
              </a:spcBef>
            </a:pPr>
            <a:r>
              <a:rPr lang="en-US" altLang="en-US" sz="2000" dirty="0"/>
              <a:t>If manager answers “yes” to following questions, the decision is ethically acceptable:</a:t>
            </a:r>
          </a:p>
          <a:p>
            <a:pPr lvl="3">
              <a:spcBef>
                <a:spcPts val="432"/>
              </a:spcBef>
              <a:buFont typeface="Arial" panose="020B0604020202020204" pitchFamily="34" charset="0"/>
              <a:buChar char="•"/>
            </a:pPr>
            <a:r>
              <a:rPr lang="en-US" dirty="0"/>
              <a:t>Does my decision fall within the accepted values or standards that typically apply in the organizational environment (as articulated in a code of ethics or some other corporate statement)</a:t>
            </a:r>
            <a:r>
              <a:rPr lang="en-US" altLang="en-US" dirty="0"/>
              <a:t>? </a:t>
            </a:r>
          </a:p>
          <a:p>
            <a:pPr lvl="3">
              <a:spcBef>
                <a:spcPts val="432"/>
              </a:spcBef>
              <a:buFont typeface="Arial" panose="020B0604020202020204" pitchFamily="34" charset="0"/>
              <a:buChar char="•"/>
            </a:pPr>
            <a:r>
              <a:rPr lang="en-US" dirty="0"/>
              <a:t>Am I willing to see the decision communicated to all stakeholders affected by it—for example, by having it reported in newspapers, on television, or via social media</a:t>
            </a:r>
            <a:r>
              <a:rPr lang="en-US" altLang="en-US" dirty="0"/>
              <a:t>? </a:t>
            </a:r>
          </a:p>
          <a:p>
            <a:pPr lvl="3">
              <a:spcBef>
                <a:spcPts val="432"/>
              </a:spcBef>
              <a:buFont typeface="Arial" panose="020B0604020202020204" pitchFamily="34" charset="0"/>
              <a:buChar char="•"/>
            </a:pPr>
            <a:r>
              <a:rPr lang="en-US" dirty="0"/>
              <a:t>Would the people with whom I have a significant personal relationship, such as family members, friends, or even managers in other businesses, approve of the decision</a:t>
            </a:r>
            <a:r>
              <a:rPr lang="en-US" altLang="en-US" dirty="0"/>
              <a:t>?</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chemeClr val="accent1">
                    <a:lumMod val="60000"/>
                    <a:lumOff val="40000"/>
                  </a:schemeClr>
                </a:solidFill>
              </a:rPr>
              <a:t>Focus on Managerial Implications </a:t>
            </a:r>
            <a:r>
              <a:rPr lang="en-US" altLang="en-US" sz="2800" dirty="0">
                <a:solidFill>
                  <a:schemeClr val="accent1">
                    <a:lumMod val="60000"/>
                    <a:lumOff val="40000"/>
                  </a:schemeClr>
                </a:solidFill>
              </a:rPr>
              <a:t>1</a:t>
            </a:r>
            <a:endParaRPr lang="en-US" altLang="en-US" b="1" dirty="0">
              <a:solidFill>
                <a:schemeClr val="accent1">
                  <a:lumMod val="60000"/>
                  <a:lumOff val="40000"/>
                </a:schemeClr>
              </a:solidFill>
            </a:endParaRPr>
          </a:p>
        </p:txBody>
      </p:sp>
    </p:spTree>
    <p:extLst>
      <p:ext uri="{BB962C8B-B14F-4D97-AF65-F5344CB8AC3E}">
        <p14:creationId xmlns:p14="http://schemas.microsoft.com/office/powerpoint/2010/main" val="999721510"/>
      </p:ext>
    </p:extLst>
  </p:cSld>
  <p:clrMapOvr>
    <a:masterClrMapping/>
  </p:clrMapOvr>
  <mc:AlternateContent xmlns:mc="http://schemas.openxmlformats.org/markup-compatibility/2006" xmlns:p14="http://schemas.microsoft.com/office/powerpoint/2010/main">
    <mc:Choice Requires="p14">
      <p:transition p14:dur="10" advTm="112531"/>
    </mc:Choice>
    <mc:Fallback xmlns="">
      <p:transition advTm="112531"/>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129336"/>
          </a:xfrm>
          <a:prstGeom prst="rect">
            <a:avLst/>
          </a:prstGeom>
          <a:noFill/>
        </p:spPr>
        <p:txBody>
          <a:bodyPr wrap="square" rtlCol="0">
            <a:spAutoFit/>
          </a:bodyPr>
          <a:lstStyle/>
          <a:p>
            <a:pPr>
              <a:spcBef>
                <a:spcPts val="672"/>
              </a:spcBef>
            </a:pPr>
            <a:r>
              <a:rPr lang="en-US" altLang="en-US" sz="3200" dirty="0">
                <a:solidFill>
                  <a:srgbClr val="FF0000"/>
                </a:solidFill>
              </a:rPr>
              <a:t>Decision-Making Processes </a:t>
            </a:r>
            <a:r>
              <a:rPr lang="en-US" altLang="en-US" sz="2400" dirty="0">
                <a:solidFill>
                  <a:srgbClr val="FF0000"/>
                </a:solidFill>
              </a:rPr>
              <a:t>continued</a:t>
            </a:r>
          </a:p>
          <a:p>
            <a:pPr>
              <a:spcBef>
                <a:spcPts val="576"/>
              </a:spcBef>
            </a:pPr>
            <a:r>
              <a:rPr lang="en-US" altLang="en-US" sz="3200" dirty="0"/>
              <a:t>Five-step process helps managers think through ethical issues</a:t>
            </a:r>
          </a:p>
          <a:p>
            <a:pPr marL="912813" lvl="1" indent="-455613">
              <a:spcBef>
                <a:spcPts val="576"/>
              </a:spcBef>
              <a:buFont typeface="+mj-lt"/>
              <a:buAutoNum type="arabicPeriod"/>
            </a:pPr>
            <a:r>
              <a:rPr lang="en-US" altLang="en-US" sz="2800" dirty="0"/>
              <a:t>How would a decision affect </a:t>
            </a:r>
            <a:r>
              <a:rPr lang="en-US" altLang="en-US" sz="2800" b="1" dirty="0"/>
              <a:t>stakeholders</a:t>
            </a:r>
            <a:r>
              <a:rPr lang="en-US" altLang="en-US" sz="2800" dirty="0"/>
              <a:t>?</a:t>
            </a:r>
            <a:r>
              <a:rPr lang="en-US" altLang="en-US" sz="2800" b="1" dirty="0"/>
              <a:t>  </a:t>
            </a:r>
          </a:p>
          <a:p>
            <a:pPr marL="1147763" lvl="2" indent="-233363">
              <a:spcBef>
                <a:spcPts val="480"/>
              </a:spcBef>
            </a:pPr>
            <a:r>
              <a:rPr lang="en-US" altLang="en-US" sz="2400" b="1" dirty="0"/>
              <a:t>Internal stakeholders:</a:t>
            </a:r>
            <a:r>
              <a:rPr lang="en-US" altLang="en-US" sz="2400" dirty="0"/>
              <a:t> people who work for or who own the business such as employees, board of directors, and stockholders  </a:t>
            </a:r>
          </a:p>
          <a:p>
            <a:pPr marL="1147763" lvl="2" indent="-233363">
              <a:spcBef>
                <a:spcPts val="480"/>
              </a:spcBef>
            </a:pPr>
            <a:r>
              <a:rPr lang="en-US" altLang="en-US" sz="2400" b="1" dirty="0"/>
              <a:t>External stakeholders:</a:t>
            </a:r>
            <a:r>
              <a:rPr lang="en-US" altLang="en-US" sz="2400" dirty="0"/>
              <a:t> individuals or groups who have some claim on a firm such as customers, suppliers, and unions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7497170" cy="1060444"/>
          </a:xfrm>
          <a:prstGeom prst="rect">
            <a:avLst/>
          </a:prstGeom>
          <a:solidFill>
            <a:schemeClr val="bg1"/>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b="1" dirty="0">
                <a:solidFill>
                  <a:schemeClr val="accent1">
                    <a:lumMod val="60000"/>
                    <a:lumOff val="40000"/>
                  </a:schemeClr>
                </a:solidFill>
              </a:rPr>
              <a:t>Focus on Managerial Implications </a:t>
            </a:r>
            <a:r>
              <a:rPr lang="en-US" altLang="en-US" sz="2400" b="1" dirty="0">
                <a:solidFill>
                  <a:schemeClr val="accent1">
                    <a:lumMod val="60000"/>
                    <a:lumOff val="40000"/>
                  </a:schemeClr>
                </a:solidFill>
              </a:rPr>
              <a:t>1</a:t>
            </a:r>
            <a:endParaRPr lang="en-US" altLang="en-US" sz="4000" b="1" dirty="0">
              <a:solidFill>
                <a:schemeClr val="accent1">
                  <a:lumMod val="60000"/>
                  <a:lumOff val="40000"/>
                </a:schemeClr>
              </a:solidFill>
            </a:endParaRPr>
          </a:p>
        </p:txBody>
      </p:sp>
    </p:spTree>
    <p:extLst>
      <p:ext uri="{BB962C8B-B14F-4D97-AF65-F5344CB8AC3E}">
        <p14:creationId xmlns:p14="http://schemas.microsoft.com/office/powerpoint/2010/main" val="4290597636"/>
      </p:ext>
    </p:extLst>
  </p:cSld>
  <p:clrMapOvr>
    <a:masterClrMapping/>
  </p:clrMapOvr>
  <mc:AlternateContent xmlns:mc="http://schemas.openxmlformats.org/markup-compatibility/2006" xmlns:p14="http://schemas.microsoft.com/office/powerpoint/2010/main">
    <mc:Choice Requires="p14">
      <p:transition p14:dur="10" advTm="90767"/>
    </mc:Choice>
    <mc:Fallback xmlns="">
      <p:transition advTm="9076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Rot="1" noChangeArrowheads="1"/>
          </p:cNvSpPr>
          <p:nvPr>
            <p:ph type="title"/>
          </p:nvPr>
        </p:nvSpPr>
        <p:spPr>
          <a:xfrm>
            <a:off x="1981200" y="152400"/>
            <a:ext cx="8305800" cy="1143000"/>
          </a:xfrm>
        </p:spPr>
        <p:txBody>
          <a:bodyPr/>
          <a:lstStyle/>
          <a:p>
            <a:pPr>
              <a:defRPr/>
            </a:pPr>
            <a:r>
              <a:rPr lang="en-US" altLang="en-US" dirty="0">
                <a:solidFill>
                  <a:srgbClr val="FFC000"/>
                </a:solidFill>
                <a:ea typeface="+mj-ea"/>
                <a:cs typeface="+mj-cs"/>
              </a:rPr>
              <a:t>Key Stakeholders</a:t>
            </a:r>
          </a:p>
        </p:txBody>
      </p:sp>
      <p:pic>
        <p:nvPicPr>
          <p:cNvPr id="1843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1600200"/>
            <a:ext cx="8809038" cy="452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1486849"/>
      </p:ext>
    </p:extLst>
  </p:cSld>
  <p:clrMapOvr>
    <a:masterClrMapping/>
  </p:clrMapOvr>
  <mc:AlternateContent xmlns:mc="http://schemas.openxmlformats.org/markup-compatibility/2006" xmlns:p14="http://schemas.microsoft.com/office/powerpoint/2010/main">
    <mc:Choice Requires="p14">
      <p:transition spd="slow" p14:dur="2000" advTm="31016"/>
    </mc:Choice>
    <mc:Fallback xmlns="">
      <p:transition spd="slow" advTm="3101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877985"/>
          </a:xfrm>
          <a:prstGeom prst="rect">
            <a:avLst/>
          </a:prstGeom>
          <a:noFill/>
        </p:spPr>
        <p:txBody>
          <a:bodyPr wrap="square" rtlCol="0">
            <a:spAutoFit/>
          </a:bodyPr>
          <a:lstStyle/>
          <a:p>
            <a:pPr>
              <a:spcBef>
                <a:spcPts val="672"/>
              </a:spcBef>
            </a:pPr>
            <a:r>
              <a:rPr lang="en-US" altLang="en-US" sz="3200" dirty="0">
                <a:solidFill>
                  <a:srgbClr val="FF0000"/>
                </a:solidFill>
              </a:rPr>
              <a:t>Decision-Making Processes </a:t>
            </a:r>
            <a:r>
              <a:rPr lang="en-US" altLang="en-US" sz="2400" dirty="0">
                <a:solidFill>
                  <a:srgbClr val="FF0000"/>
                </a:solidFill>
              </a:rPr>
              <a:t>continued</a:t>
            </a:r>
          </a:p>
          <a:p>
            <a:pPr marL="914400" lvl="1" indent="-457200">
              <a:spcBef>
                <a:spcPts val="576"/>
              </a:spcBef>
              <a:buFont typeface="+mj-lt"/>
              <a:buAutoNum type="arabicPeriod" startAt="2"/>
            </a:pPr>
            <a:r>
              <a:rPr lang="en-US" altLang="en-US" sz="2800" dirty="0"/>
              <a:t>Judge ethics of proposed strategic decision</a:t>
            </a:r>
          </a:p>
          <a:p>
            <a:pPr lvl="2">
              <a:spcBef>
                <a:spcPts val="576"/>
              </a:spcBef>
            </a:pPr>
            <a:r>
              <a:rPr lang="en-US" altLang="en-US" sz="2400" dirty="0"/>
              <a:t>Determine if proposed decision violates fundamental rights of any stakeholders  </a:t>
            </a:r>
          </a:p>
          <a:p>
            <a:pPr marL="914400" lvl="1" indent="-457200">
              <a:spcBef>
                <a:spcPts val="576"/>
              </a:spcBef>
              <a:buFont typeface="+mj-lt"/>
              <a:buAutoNum type="arabicPeriod" startAt="2"/>
            </a:pPr>
            <a:r>
              <a:rPr lang="en-US" altLang="en-US" sz="2800" dirty="0"/>
              <a:t>Establish moral intent </a:t>
            </a:r>
          </a:p>
          <a:p>
            <a:pPr marL="914400" lvl="1" indent="-457200">
              <a:spcBef>
                <a:spcPts val="576"/>
              </a:spcBef>
              <a:buFont typeface="+mj-lt"/>
              <a:buAutoNum type="arabicPeriod" startAt="2"/>
            </a:pPr>
            <a:r>
              <a:rPr lang="en-US" altLang="en-US" sz="2800" dirty="0"/>
              <a:t>Engage in ethical behavior  </a:t>
            </a:r>
          </a:p>
          <a:p>
            <a:pPr marL="914400" lvl="1" indent="-457200">
              <a:spcBef>
                <a:spcPts val="576"/>
              </a:spcBef>
              <a:buFont typeface="+mj-lt"/>
              <a:buAutoNum type="arabicPeriod" startAt="2"/>
            </a:pPr>
            <a:r>
              <a:rPr lang="en-US" altLang="en-US" sz="2800" dirty="0"/>
              <a:t>Audit decisions</a:t>
            </a:r>
          </a:p>
          <a:p>
            <a:pPr lvl="2">
              <a:spcBef>
                <a:spcPts val="576"/>
              </a:spcBef>
            </a:pPr>
            <a:r>
              <a:rPr lang="en-US" altLang="en-US" sz="2400" dirty="0"/>
              <a:t>Review to make sure they were consistent with ethical principles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91440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chemeClr val="accent1">
                    <a:lumMod val="60000"/>
                    <a:lumOff val="40000"/>
                  </a:schemeClr>
                </a:solidFill>
              </a:rPr>
              <a:t>Focus on Managerial Implications </a:t>
            </a:r>
            <a:r>
              <a:rPr lang="en-US" altLang="en-US" sz="2800" dirty="0">
                <a:solidFill>
                  <a:schemeClr val="accent1">
                    <a:lumMod val="60000"/>
                    <a:lumOff val="40000"/>
                  </a:schemeClr>
                </a:solidFill>
              </a:rPr>
              <a:t>1</a:t>
            </a:r>
            <a:endParaRPr lang="en-US" altLang="en-US" b="1" dirty="0">
              <a:solidFill>
                <a:schemeClr val="accent1">
                  <a:lumMod val="60000"/>
                  <a:lumOff val="40000"/>
                </a:schemeClr>
              </a:solidFill>
            </a:endParaRPr>
          </a:p>
        </p:txBody>
      </p:sp>
    </p:spTree>
    <p:extLst>
      <p:ext uri="{BB962C8B-B14F-4D97-AF65-F5344CB8AC3E}">
        <p14:creationId xmlns:p14="http://schemas.microsoft.com/office/powerpoint/2010/main" val="3602559414"/>
      </p:ext>
    </p:extLst>
  </p:cSld>
  <p:clrMapOvr>
    <a:masterClrMapping/>
  </p:clrMapOvr>
  <mc:AlternateContent xmlns:mc="http://schemas.openxmlformats.org/markup-compatibility/2006" xmlns:p14="http://schemas.microsoft.com/office/powerpoint/2010/main">
    <mc:Choice Requires="p14">
      <p:transition p14:dur="10" advTm="70588"/>
    </mc:Choice>
    <mc:Fallback xmlns="">
      <p:transition advTm="7058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995966"/>
          </a:xfrm>
          <a:prstGeom prst="rect">
            <a:avLst/>
          </a:prstGeom>
          <a:noFill/>
        </p:spPr>
        <p:txBody>
          <a:bodyPr wrap="square" rtlCol="0">
            <a:spAutoFit/>
          </a:bodyPr>
          <a:lstStyle/>
          <a:p>
            <a:pPr indent="-342901">
              <a:spcBef>
                <a:spcPts val="576"/>
              </a:spcBef>
            </a:pPr>
            <a:r>
              <a:rPr lang="en-US" altLang="en-US" sz="3200" dirty="0"/>
              <a:t>Ethics officers</a:t>
            </a:r>
          </a:p>
          <a:p>
            <a:pPr lvl="1">
              <a:spcBef>
                <a:spcPts val="480"/>
              </a:spcBef>
            </a:pPr>
            <a:r>
              <a:rPr lang="en-US" altLang="en-US" sz="2800" dirty="0"/>
              <a:t>To encourage ethical behavior in a business, firms now have ethics officers</a:t>
            </a:r>
          </a:p>
          <a:p>
            <a:pPr lvl="1">
              <a:spcBef>
                <a:spcPts val="480"/>
              </a:spcBef>
            </a:pPr>
            <a:r>
              <a:rPr lang="en-US" altLang="en-US" sz="2800" dirty="0"/>
              <a:t>Act as an internal ombudsperson</a:t>
            </a:r>
          </a:p>
          <a:p>
            <a:pPr indent="-342901">
              <a:spcBef>
                <a:spcPts val="576"/>
              </a:spcBef>
            </a:pPr>
            <a:r>
              <a:rPr lang="en-US" altLang="en-US" sz="3200" dirty="0"/>
              <a:t>Moral courage</a:t>
            </a:r>
          </a:p>
          <a:p>
            <a:pPr lvl="1">
              <a:spcBef>
                <a:spcPts val="480"/>
              </a:spcBef>
            </a:pPr>
            <a:r>
              <a:rPr lang="en-US" altLang="en-US" sz="2800" dirty="0"/>
              <a:t>Managers must walk away from decisions that are profitable but unethical</a:t>
            </a:r>
          </a:p>
          <a:p>
            <a:pPr lvl="1">
              <a:spcBef>
                <a:spcPts val="480"/>
              </a:spcBef>
            </a:pPr>
            <a:r>
              <a:rPr lang="en-US" altLang="en-US" sz="2800" dirty="0"/>
              <a:t>Requires moral courage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2C8A70BC-6D3A-8A63-A9AA-8EE60EB824AF}"/>
              </a:ext>
            </a:extLst>
          </p:cNvPr>
          <p:cNvSpPr txBox="1">
            <a:spLocks noRot="1" noChangeArrowheads="1"/>
          </p:cNvSpPr>
          <p:nvPr/>
        </p:nvSpPr>
        <p:spPr>
          <a:xfrm>
            <a:off x="1524000" y="152400"/>
            <a:ext cx="7456227" cy="730350"/>
          </a:xfrm>
          <a:prstGeom prst="rect">
            <a:avLst/>
          </a:prstGeom>
          <a:solidFill>
            <a:schemeClr val="bg1"/>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sz="4000" dirty="0">
                <a:solidFill>
                  <a:schemeClr val="accent1">
                    <a:lumMod val="60000"/>
                    <a:lumOff val="40000"/>
                  </a:schemeClr>
                </a:solidFill>
              </a:rPr>
              <a:t>Focus on Managerial Implications </a:t>
            </a:r>
            <a:r>
              <a:rPr lang="en-US" altLang="en-US" sz="2400" dirty="0">
                <a:solidFill>
                  <a:schemeClr val="accent1">
                    <a:lumMod val="60000"/>
                    <a:lumOff val="40000"/>
                  </a:schemeClr>
                </a:solidFill>
              </a:rPr>
              <a:t>1</a:t>
            </a:r>
            <a:endParaRPr lang="en-US" altLang="en-US" sz="4000" b="1" dirty="0">
              <a:solidFill>
                <a:schemeClr val="accent1">
                  <a:lumMod val="60000"/>
                  <a:lumOff val="40000"/>
                </a:schemeClr>
              </a:solidFill>
            </a:endParaRPr>
          </a:p>
        </p:txBody>
      </p:sp>
    </p:spTree>
    <p:extLst>
      <p:ext uri="{BB962C8B-B14F-4D97-AF65-F5344CB8AC3E}">
        <p14:creationId xmlns:p14="http://schemas.microsoft.com/office/powerpoint/2010/main" val="1351534195"/>
      </p:ext>
    </p:extLst>
  </p:cSld>
  <p:clrMapOvr>
    <a:masterClrMapping/>
  </p:clrMapOvr>
  <mc:AlternateContent xmlns:mc="http://schemas.openxmlformats.org/markup-compatibility/2006" xmlns:p14="http://schemas.microsoft.com/office/powerpoint/2010/main">
    <mc:Choice Requires="p14">
      <p:transition p14:dur="10" advTm="65308"/>
    </mc:Choice>
    <mc:Fallback xmlns="">
      <p:transition advTm="6530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61531" y="2607037"/>
            <a:ext cx="8496869" cy="1325563"/>
          </a:xfrm>
          <a:solidFill>
            <a:schemeClr val="bg1"/>
          </a:solidFill>
        </p:spPr>
        <p:txBody>
          <a:bodyPr>
            <a:normAutofit/>
          </a:bodyPr>
          <a:lstStyle/>
          <a:p>
            <a:pPr algn="ctr"/>
            <a:r>
              <a:rPr lang="en-US" sz="5400" b="1" dirty="0">
                <a:solidFill>
                  <a:srgbClr val="FF0000"/>
                </a:solidFill>
              </a:rPr>
              <a:t>Social Responsibility</a:t>
            </a:r>
            <a:endParaRPr lang="en-US" sz="5400" b="1" dirty="0"/>
          </a:p>
        </p:txBody>
      </p:sp>
    </p:spTree>
    <p:extLst>
      <p:ext uri="{BB962C8B-B14F-4D97-AF65-F5344CB8AC3E}">
        <p14:creationId xmlns:p14="http://schemas.microsoft.com/office/powerpoint/2010/main" val="4211506751"/>
      </p:ext>
    </p:extLst>
  </p:cSld>
  <p:clrMapOvr>
    <a:masterClrMapping/>
  </p:clrMapOvr>
  <mc:AlternateContent xmlns:mc="http://schemas.openxmlformats.org/markup-compatibility/2006" xmlns:p14="http://schemas.microsoft.com/office/powerpoint/2010/main">
    <mc:Choice Requires="p14">
      <p:transition spd="slow" p14:dur="2000" advTm="8732"/>
    </mc:Choice>
    <mc:Fallback xmlns="">
      <p:transition spd="slow" advTm="8732"/>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046988"/>
          </a:xfrm>
          <a:prstGeom prst="rect">
            <a:avLst/>
          </a:prstGeom>
          <a:noFill/>
        </p:spPr>
        <p:txBody>
          <a:bodyPr wrap="square" rtlCol="0">
            <a:spAutoFit/>
          </a:bodyPr>
          <a:lstStyle/>
          <a:p>
            <a:r>
              <a:rPr lang="en-US" sz="4800" b="1" dirty="0">
                <a:solidFill>
                  <a:srgbClr val="FF0000"/>
                </a:solidFill>
                <a:ea typeface="ＭＳ Ｐゴシック" panose="020B0600070205080204" pitchFamily="34" charset="-128"/>
              </a:rPr>
              <a:t>Social responsibility: </a:t>
            </a:r>
            <a:r>
              <a:rPr lang="en-US" sz="4800" dirty="0">
                <a:solidFill>
                  <a:srgbClr val="FFC000"/>
                </a:solidFill>
                <a:ea typeface="ＭＳ Ｐゴシック" panose="020B0600070205080204" pitchFamily="34" charset="-128"/>
              </a:rPr>
              <a:t>how an organization responds to the needs of the many elements in society.</a:t>
            </a:r>
            <a:endParaRPr lang="en-US" sz="4800" b="1" dirty="0">
              <a:solidFill>
                <a:srgbClr val="FFC000"/>
              </a:solidFill>
              <a:ea typeface="ＭＳ Ｐゴシック" panose="020B0600070205080204" pitchFamily="34" charset="-128"/>
            </a:endParaRPr>
          </a:p>
          <a:p>
            <a:endParaRPr lang="en-US" sz="4800" dirty="0">
              <a:solidFill>
                <a:srgbClr val="FFC000"/>
              </a:solidFill>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82290264"/>
      </p:ext>
    </p:extLst>
  </p:cSld>
  <p:clrMapOvr>
    <a:masterClrMapping/>
  </p:clrMapOvr>
  <mc:AlternateContent xmlns:mc="http://schemas.openxmlformats.org/markup-compatibility/2006" xmlns:p14="http://schemas.microsoft.com/office/powerpoint/2010/main">
    <mc:Choice Requires="p14">
      <p:transition p14:dur="10" advTm="15039"/>
    </mc:Choice>
    <mc:Fallback xmlns="">
      <p:transition advTm="1503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5146922"/>
          </a:xfrm>
          <a:prstGeom prst="rect">
            <a:avLst/>
          </a:prstGeom>
          <a:noFill/>
        </p:spPr>
        <p:txBody>
          <a:bodyPr wrap="square" rtlCol="0">
            <a:spAutoFit/>
          </a:bodyPr>
          <a:lstStyle/>
          <a:p>
            <a:pPr>
              <a:spcBef>
                <a:spcPts val="672"/>
              </a:spcBef>
              <a:defRPr/>
            </a:pPr>
            <a:r>
              <a:rPr lang="en-US" sz="3200" b="1" dirty="0"/>
              <a:t>Corporate social responsibility (CSR)</a:t>
            </a:r>
            <a:endParaRPr lang="en-US" sz="3200" dirty="0"/>
          </a:p>
          <a:p>
            <a:pPr marL="914400" lvl="1" indent="-457200">
              <a:spcBef>
                <a:spcPts val="576"/>
              </a:spcBef>
              <a:buFont typeface="Arial" panose="020B0604020202020204" pitchFamily="34" charset="0"/>
              <a:buChar char="•"/>
              <a:defRPr/>
            </a:pPr>
            <a:r>
              <a:rPr lang="en-US" sz="2800" dirty="0"/>
              <a:t>Multinationals need to give something back to the societies that enable them to prosper and grow</a:t>
            </a:r>
          </a:p>
          <a:p>
            <a:pPr marL="914400" lvl="1" indent="-457200">
              <a:spcBef>
                <a:spcPts val="576"/>
              </a:spcBef>
              <a:buFont typeface="Arial" panose="020B0604020202020204" pitchFamily="34" charset="0"/>
              <a:buChar char="•"/>
              <a:defRPr/>
            </a:pPr>
            <a:r>
              <a:rPr lang="en-US" sz="2800" dirty="0"/>
              <a:t>Businesses should consider social consequences of economic actions</a:t>
            </a:r>
          </a:p>
          <a:p>
            <a:pPr marL="914400" lvl="1" indent="-457200">
              <a:spcBef>
                <a:spcPts val="576"/>
              </a:spcBef>
              <a:buFont typeface="Arial" panose="020B0604020202020204" pitchFamily="34" charset="0"/>
              <a:buChar char="•"/>
              <a:defRPr/>
            </a:pPr>
            <a:r>
              <a:rPr lang="en-US" sz="2800" dirty="0"/>
              <a:t>There should be a presumption in favor of decisions that have both good economic and good social consequences</a:t>
            </a:r>
          </a:p>
          <a:p>
            <a:pPr marL="914400" lvl="1" indent="-457200">
              <a:lnSpc>
                <a:spcPct val="110000"/>
              </a:lnSpc>
              <a:spcBef>
                <a:spcPts val="576"/>
              </a:spcBef>
              <a:buFont typeface="Arial" panose="020B0604020202020204" pitchFamily="34" charset="0"/>
              <a:buChar char="•"/>
              <a:defRPr/>
            </a:pPr>
            <a:r>
              <a:rPr lang="en-US" sz="2800" dirty="0"/>
              <a:t>Noblesse oblige  </a:t>
            </a:r>
            <a:r>
              <a:rPr lang="en-US" sz="1400" i="1" dirty="0">
                <a:solidFill>
                  <a:srgbClr val="FF0000"/>
                </a:solidFill>
              </a:rPr>
              <a:t>Noblesse oblige</a:t>
            </a:r>
            <a:r>
              <a:rPr lang="en-US" sz="1400" dirty="0">
                <a:solidFill>
                  <a:srgbClr val="FF0000"/>
                </a:solidFill>
              </a:rPr>
              <a:t> is a French term that refers to honorable and benevolent behavior considered the responsibility of people of high (noble) birth.</a:t>
            </a:r>
            <a:endParaRPr lang="en-US" altLang="en-US" sz="1400" dirty="0">
              <a:solidFill>
                <a:srgbClr val="FF0000"/>
              </a:solidFill>
            </a:endParaRPr>
          </a:p>
          <a:p>
            <a:pPr lvl="1">
              <a:lnSpc>
                <a:spcPct val="110000"/>
              </a:lnSpc>
              <a:spcBef>
                <a:spcPts val="576"/>
              </a:spcBef>
              <a:defRPr/>
            </a:pPr>
            <a:endParaRPr lang="en-US" sz="28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2">
            <a:extLst>
              <a:ext uri="{FF2B5EF4-FFF2-40B4-BE49-F238E27FC236}">
                <a16:creationId xmlns:a16="http://schemas.microsoft.com/office/drawing/2014/main" xmlns="" id="{326F03AA-1BE2-11DA-58C3-F71258184C37}"/>
              </a:ext>
            </a:extLst>
          </p:cNvPr>
          <p:cNvSpPr txBox="1">
            <a:spLocks noChangeArrowheads="1"/>
          </p:cNvSpPr>
          <p:nvPr/>
        </p:nvSpPr>
        <p:spPr bwMode="auto">
          <a:xfrm>
            <a:off x="0" y="228600"/>
            <a:ext cx="12192000" cy="609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solidFill>
                  <a:srgbClr val="FF0000"/>
                </a:solidFill>
              </a:rPr>
              <a:t>Focus on Managerial Implications </a:t>
            </a:r>
          </a:p>
        </p:txBody>
      </p:sp>
    </p:spTree>
    <p:extLst>
      <p:ext uri="{BB962C8B-B14F-4D97-AF65-F5344CB8AC3E}">
        <p14:creationId xmlns:p14="http://schemas.microsoft.com/office/powerpoint/2010/main" val="4072336342"/>
      </p:ext>
    </p:extLst>
  </p:cSld>
  <p:clrMapOvr>
    <a:masterClrMapping/>
  </p:clrMapOvr>
  <mc:AlternateContent xmlns:mc="http://schemas.openxmlformats.org/markup-compatibility/2006" xmlns:p14="http://schemas.microsoft.com/office/powerpoint/2010/main">
    <mc:Choice Requires="p14">
      <p:transition p14:dur="10" advTm="134105"/>
    </mc:Choice>
    <mc:Fallback xmlns="">
      <p:transition advTm="134105"/>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801314"/>
          </a:xfrm>
          <a:prstGeom prst="rect">
            <a:avLst/>
          </a:prstGeom>
          <a:noFill/>
        </p:spPr>
        <p:txBody>
          <a:bodyPr wrap="square" rtlCol="0">
            <a:spAutoFit/>
          </a:bodyPr>
          <a:lstStyle/>
          <a:p>
            <a:pPr marL="393700" indent="-393700">
              <a:spcBef>
                <a:spcPct val="0"/>
              </a:spcBef>
            </a:pPr>
            <a:r>
              <a:rPr lang="en-US" sz="3200" dirty="0">
                <a:ea typeface="ＭＳ Ｐゴシック" panose="020B0600070205080204" pitchFamily="34" charset="-128"/>
              </a:rPr>
              <a:t>Companies must go beyond “doing well” – simply earning a profit – to “doing good” – living up to their social responsibility.</a:t>
            </a:r>
          </a:p>
          <a:p>
            <a:pPr marL="393700" indent="-393700">
              <a:spcBef>
                <a:spcPct val="0"/>
              </a:spcBef>
            </a:pPr>
            <a:r>
              <a:rPr lang="en-US" sz="3200" dirty="0">
                <a:ea typeface="ＭＳ Ｐゴシック" panose="020B0600070205080204" pitchFamily="34" charset="-128"/>
              </a:rPr>
              <a:t>Surveys show: </a:t>
            </a:r>
          </a:p>
          <a:p>
            <a:pPr marL="649288" lvl="1" indent="-393700">
              <a:spcBef>
                <a:spcPct val="0"/>
              </a:spcBef>
            </a:pPr>
            <a:r>
              <a:rPr lang="en-US" sz="3200" dirty="0">
                <a:ea typeface="ＭＳ Ｐゴシック" panose="020B0600070205080204" pitchFamily="34" charset="-128"/>
              </a:rPr>
              <a:t>55% of small businesses’ mission statements include references to achieving social goals.</a:t>
            </a:r>
          </a:p>
          <a:p>
            <a:pPr marL="649288" lvl="1" indent="-393700">
              <a:spcBef>
                <a:spcPct val="0"/>
              </a:spcBef>
            </a:pPr>
            <a:r>
              <a:rPr lang="en-US" sz="3200" dirty="0">
                <a:ea typeface="ＭＳ Ｐゴシック" panose="020B0600070205080204" pitchFamily="34" charset="-128"/>
              </a:rPr>
              <a:t>90% of small business owners give to charity and 70% donate both money and time to local causes.</a:t>
            </a:r>
          </a:p>
          <a:p>
            <a:pPr marL="649288" lvl="1" indent="-393700">
              <a:spcBef>
                <a:spcPct val="0"/>
              </a:spcBef>
            </a:pPr>
            <a:endParaRPr lang="en-US" sz="3200" dirty="0">
              <a:ea typeface="ＭＳ Ｐゴシック" panose="020B0600070205080204" pitchFamily="34" charset="-128"/>
            </a:endParaRPr>
          </a:p>
          <a:p>
            <a:pPr marL="393700" indent="-393700">
              <a:spcBef>
                <a:spcPct val="0"/>
              </a:spcBef>
            </a:pPr>
            <a:endParaRPr lang="en-US"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2">
            <a:extLst>
              <a:ext uri="{FF2B5EF4-FFF2-40B4-BE49-F238E27FC236}">
                <a16:creationId xmlns:a16="http://schemas.microsoft.com/office/drawing/2014/main" xmlns="" id="{326F03AA-1BE2-11DA-58C3-F71258184C37}"/>
              </a:ext>
            </a:extLst>
          </p:cNvPr>
          <p:cNvSpPr txBox="1">
            <a:spLocks noChangeArrowheads="1"/>
          </p:cNvSpPr>
          <p:nvPr/>
        </p:nvSpPr>
        <p:spPr bwMode="auto">
          <a:xfrm>
            <a:off x="486651" y="334345"/>
            <a:ext cx="12192000" cy="609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solidFill>
                  <a:srgbClr val="FF0000"/>
                </a:solidFill>
                <a:ea typeface="+mj-ea"/>
                <a:cs typeface="+mj-cs"/>
              </a:rPr>
              <a:t>Social Responsibility</a:t>
            </a:r>
            <a:endParaRPr lang="en-US" altLang="en-US" dirty="0">
              <a:solidFill>
                <a:srgbClr val="FF0000"/>
              </a:solidFill>
            </a:endParaRPr>
          </a:p>
        </p:txBody>
      </p:sp>
    </p:spTree>
    <p:extLst>
      <p:ext uri="{BB962C8B-B14F-4D97-AF65-F5344CB8AC3E}">
        <p14:creationId xmlns:p14="http://schemas.microsoft.com/office/powerpoint/2010/main" val="3438640951"/>
      </p:ext>
    </p:extLst>
  </p:cSld>
  <p:clrMapOvr>
    <a:masterClrMapping/>
  </p:clrMapOvr>
  <mc:AlternateContent xmlns:mc="http://schemas.openxmlformats.org/markup-compatibility/2006" xmlns:p14="http://schemas.microsoft.com/office/powerpoint/2010/main">
    <mc:Choice Requires="p14">
      <p:transition p14:dur="10" advTm="135498"/>
    </mc:Choice>
    <mc:Fallback xmlns="">
      <p:transition advTm="135498"/>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308872"/>
          </a:xfrm>
          <a:prstGeom prst="rect">
            <a:avLst/>
          </a:prstGeom>
          <a:noFill/>
        </p:spPr>
        <p:txBody>
          <a:bodyPr wrap="square" rtlCol="0">
            <a:spAutoFit/>
          </a:bodyPr>
          <a:lstStyle/>
          <a:p>
            <a:pPr marL="457200" indent="-457200">
              <a:spcBef>
                <a:spcPct val="0"/>
              </a:spcBef>
              <a:buFont typeface="Arial" panose="020B0604020202020204" pitchFamily="34" charset="0"/>
              <a:buChar char="•"/>
            </a:pPr>
            <a:r>
              <a:rPr lang="en-US" sz="3200" dirty="0">
                <a:ea typeface="ＭＳ Ｐゴシック" panose="020B0600070205080204" pitchFamily="34" charset="-128"/>
              </a:rPr>
              <a:t>Research shows:</a:t>
            </a:r>
          </a:p>
          <a:p>
            <a:pPr marL="712788" lvl="1" indent="-457200">
              <a:spcBef>
                <a:spcPct val="0"/>
              </a:spcBef>
              <a:buFont typeface="Arial" panose="020B0604020202020204" pitchFamily="34" charset="0"/>
              <a:buChar char="•"/>
            </a:pPr>
            <a:r>
              <a:rPr lang="en-US" sz="3200" dirty="0">
                <a:ea typeface="ＭＳ Ｐゴシック" panose="020B0600070205080204" pitchFamily="34" charset="-128"/>
              </a:rPr>
              <a:t>75% of consumers say social responsibility is important in their purchasing decisions.</a:t>
            </a:r>
          </a:p>
          <a:p>
            <a:pPr marL="712788" lvl="1" indent="-457200">
              <a:spcBef>
                <a:spcPct val="0"/>
              </a:spcBef>
              <a:buFont typeface="Arial" panose="020B0604020202020204" pitchFamily="34" charset="0"/>
              <a:buChar char="•"/>
            </a:pPr>
            <a:r>
              <a:rPr lang="en-US" sz="3200" dirty="0">
                <a:ea typeface="ＭＳ Ｐゴシック" panose="020B0600070205080204" pitchFamily="34" charset="-128"/>
              </a:rPr>
              <a:t>There is a positive correlation between ethical, socially responsible behavior and profitability.</a:t>
            </a:r>
          </a:p>
          <a:p>
            <a:pPr marL="457200" indent="-457200">
              <a:spcBef>
                <a:spcPct val="0"/>
              </a:spcBef>
              <a:buFont typeface="Arial" panose="020B0604020202020204" pitchFamily="34" charset="0"/>
              <a:buChar char="•"/>
            </a:pPr>
            <a:r>
              <a:rPr lang="en-US" sz="3200" dirty="0">
                <a:ea typeface="ＭＳ Ｐゴシック" panose="020B0600070205080204" pitchFamily="34" charset="-128"/>
              </a:rPr>
              <a:t>But it can be difficult to define just what socially responsible behavior is! </a:t>
            </a:r>
          </a:p>
          <a:p>
            <a:pPr marL="712788" lvl="1" indent="-457200">
              <a:spcBef>
                <a:spcPct val="0"/>
              </a:spcBef>
              <a:buFont typeface="Arial" panose="020B0604020202020204" pitchFamily="34" charset="0"/>
              <a:buChar char="•"/>
            </a:pPr>
            <a:endParaRPr lang="en-US" sz="3200" dirty="0">
              <a:ea typeface="ＭＳ Ｐゴシック" panose="020B0600070205080204" pitchFamily="34" charset="-128"/>
            </a:endParaRPr>
          </a:p>
          <a:p>
            <a:pPr marL="393700" indent="-393700">
              <a:spcBef>
                <a:spcPct val="0"/>
              </a:spcBef>
              <a:buFont typeface="Arial" panose="020B0604020202020204" pitchFamily="34" charset="0"/>
              <a:buChar char="•"/>
            </a:pPr>
            <a:endParaRPr lang="en-US"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2">
            <a:extLst>
              <a:ext uri="{FF2B5EF4-FFF2-40B4-BE49-F238E27FC236}">
                <a16:creationId xmlns:a16="http://schemas.microsoft.com/office/drawing/2014/main" xmlns="" id="{326F03AA-1BE2-11DA-58C3-F71258184C37}"/>
              </a:ext>
            </a:extLst>
          </p:cNvPr>
          <p:cNvSpPr txBox="1">
            <a:spLocks noChangeArrowheads="1"/>
          </p:cNvSpPr>
          <p:nvPr/>
        </p:nvSpPr>
        <p:spPr bwMode="auto">
          <a:xfrm>
            <a:off x="486651" y="334345"/>
            <a:ext cx="12192000" cy="6096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altLang="en-US" dirty="0">
                <a:solidFill>
                  <a:srgbClr val="FF0000"/>
                </a:solidFill>
                <a:ea typeface="+mj-ea"/>
                <a:cs typeface="+mj-cs"/>
              </a:rPr>
              <a:t>Why Be Socially Responsible?</a:t>
            </a:r>
            <a:endParaRPr lang="en-US" altLang="en-US" dirty="0">
              <a:solidFill>
                <a:srgbClr val="FF0000"/>
              </a:solidFill>
            </a:endParaRPr>
          </a:p>
        </p:txBody>
      </p:sp>
    </p:spTree>
    <p:extLst>
      <p:ext uri="{BB962C8B-B14F-4D97-AF65-F5344CB8AC3E}">
        <p14:creationId xmlns:p14="http://schemas.microsoft.com/office/powerpoint/2010/main" val="1227609768"/>
      </p:ext>
    </p:extLst>
  </p:cSld>
  <p:clrMapOvr>
    <a:masterClrMapping/>
  </p:clrMapOvr>
  <mc:AlternateContent xmlns:mc="http://schemas.openxmlformats.org/markup-compatibility/2006" xmlns:p14="http://schemas.microsoft.com/office/powerpoint/2010/main">
    <mc:Choice Requires="p14">
      <p:transition p14:dur="10" advTm="106779"/>
    </mc:Choice>
    <mc:Fallback xmlns="">
      <p:transition advTm="106779"/>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662541"/>
          </a:xfrm>
          <a:prstGeom prst="rect">
            <a:avLst/>
          </a:prstGeom>
          <a:noFill/>
        </p:spPr>
        <p:txBody>
          <a:bodyPr wrap="square" rtlCol="0">
            <a:spAutoFit/>
          </a:bodyPr>
          <a:lstStyle/>
          <a:p>
            <a:r>
              <a:rPr lang="en-US" sz="4400" dirty="0">
                <a:ea typeface="ＭＳ Ｐゴシック" panose="020B0600070205080204" pitchFamily="34" charset="-128"/>
              </a:rPr>
              <a:t>Socially responsible business owners focus on the </a:t>
            </a:r>
            <a:r>
              <a:rPr lang="en-US" sz="4400" b="1" dirty="0">
                <a:ea typeface="ＭＳ Ｐゴシック" panose="020B0600070205080204" pitchFamily="34" charset="-128"/>
              </a:rPr>
              <a:t>three Rs</a:t>
            </a:r>
            <a:r>
              <a:rPr lang="en-US" sz="4400" dirty="0">
                <a:ea typeface="ＭＳ Ｐゴシック" panose="020B0600070205080204" pitchFamily="34" charset="-128"/>
              </a:rPr>
              <a:t>:</a:t>
            </a:r>
          </a:p>
          <a:p>
            <a:pPr marL="906463" lvl="1" indent="-514350">
              <a:buFont typeface="Lucida Sans Unicode" panose="020B0602030504020204" pitchFamily="34" charset="0"/>
              <a:buAutoNum type="arabicPeriod"/>
            </a:pPr>
            <a:r>
              <a:rPr lang="en-US" sz="3600" b="1" dirty="0">
                <a:ea typeface="ＭＳ Ｐゴシック" panose="020B0600070205080204" pitchFamily="34" charset="-128"/>
              </a:rPr>
              <a:t>Reduce</a:t>
            </a:r>
            <a:r>
              <a:rPr lang="en-US" sz="3600" dirty="0">
                <a:ea typeface="ＭＳ Ｐゴシック" panose="020B0600070205080204" pitchFamily="34" charset="-128"/>
              </a:rPr>
              <a:t> the amount of energy and materials used in your company.</a:t>
            </a:r>
          </a:p>
          <a:p>
            <a:pPr marL="906463" lvl="1" indent="-514350">
              <a:buFont typeface="Lucida Sans Unicode" panose="020B0602030504020204" pitchFamily="34" charset="0"/>
              <a:buAutoNum type="arabicPeriod"/>
            </a:pPr>
            <a:r>
              <a:rPr lang="en-US" sz="3600" b="1" dirty="0">
                <a:ea typeface="ＭＳ Ｐゴシック" panose="020B0600070205080204" pitchFamily="34" charset="-128"/>
              </a:rPr>
              <a:t>Reuse</a:t>
            </a:r>
            <a:r>
              <a:rPr lang="en-US" sz="3600" dirty="0">
                <a:ea typeface="ＭＳ Ｐゴシック" panose="020B0600070205080204" pitchFamily="34" charset="-128"/>
              </a:rPr>
              <a:t> whatever you can.</a:t>
            </a:r>
          </a:p>
          <a:p>
            <a:pPr marL="906463" lvl="1" indent="-514350">
              <a:buFont typeface="Lucida Sans Unicode" panose="020B0602030504020204" pitchFamily="34" charset="0"/>
              <a:buAutoNum type="arabicPeriod"/>
            </a:pPr>
            <a:r>
              <a:rPr lang="en-US" sz="3600" b="1" dirty="0">
                <a:ea typeface="ＭＳ Ｐゴシック" panose="020B0600070205080204" pitchFamily="34" charset="-128"/>
              </a:rPr>
              <a:t>Recycle</a:t>
            </a:r>
            <a:r>
              <a:rPr lang="en-US" sz="3600" dirty="0">
                <a:ea typeface="ＭＳ Ｐゴシック" panose="020B0600070205080204" pitchFamily="34" charset="-128"/>
              </a:rPr>
              <a:t> the materials you must dispose of.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1524000" y="152400"/>
            <a:ext cx="9144000" cy="1143000"/>
          </a:xfrm>
          <a:prstGeom prst="rect">
            <a:avLst/>
          </a:prstGeom>
        </p:spPr>
        <p:txBody>
          <a:bodyP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a:solidFill>
                  <a:srgbClr val="FF0000"/>
                </a:solidFill>
              </a:rPr>
              <a:t>Business’s Responsibility </a:t>
            </a:r>
            <a:br>
              <a:rPr lang="en-US" altLang="en-US">
                <a:solidFill>
                  <a:srgbClr val="FF0000"/>
                </a:solidFill>
              </a:rPr>
            </a:br>
            <a:r>
              <a:rPr lang="en-US" altLang="en-US">
                <a:solidFill>
                  <a:srgbClr val="FF0000"/>
                </a:solidFill>
              </a:rPr>
              <a:t>to the Environment </a:t>
            </a:r>
            <a:endParaRPr lang="en-US" altLang="en-US" dirty="0">
              <a:solidFill>
                <a:srgbClr val="FF0000"/>
              </a:solidFill>
            </a:endParaRPr>
          </a:p>
        </p:txBody>
      </p:sp>
    </p:spTree>
    <p:extLst>
      <p:ext uri="{BB962C8B-B14F-4D97-AF65-F5344CB8AC3E}">
        <p14:creationId xmlns:p14="http://schemas.microsoft.com/office/powerpoint/2010/main" val="3661124104"/>
      </p:ext>
    </p:extLst>
  </p:cSld>
  <p:clrMapOvr>
    <a:masterClrMapping/>
  </p:clrMapOvr>
  <mc:AlternateContent xmlns:mc="http://schemas.openxmlformats.org/markup-compatibility/2006" xmlns:p14="http://schemas.microsoft.com/office/powerpoint/2010/main">
    <mc:Choice Requires="p14">
      <p:transition p14:dur="10" advTm="93644"/>
    </mc:Choice>
    <mc:Fallback xmlns="">
      <p:transition advTm="93644"/>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462760"/>
          </a:xfrm>
          <a:prstGeom prst="rect">
            <a:avLst/>
          </a:prstGeom>
          <a:noFill/>
        </p:spPr>
        <p:txBody>
          <a:bodyPr wrap="square" rtlCol="0">
            <a:spAutoFit/>
          </a:bodyPr>
          <a:lstStyle/>
          <a:p>
            <a:r>
              <a:rPr lang="en-US" sz="3200" dirty="0">
                <a:solidFill>
                  <a:srgbClr val="7030A0"/>
                </a:solidFill>
                <a:ea typeface="ＭＳ Ｐゴシック" panose="020B0600070205080204" pitchFamily="34" charset="-128"/>
              </a:rPr>
              <a:t>Recognize the value of employees:</a:t>
            </a:r>
          </a:p>
          <a:p>
            <a:pPr lvl="1"/>
            <a:r>
              <a:rPr lang="en-US" sz="2800" dirty="0">
                <a:ea typeface="ＭＳ Ｐゴシック" panose="020B0600070205080204" pitchFamily="34" charset="-128"/>
              </a:rPr>
              <a:t>Listen to them and respect their opinions.</a:t>
            </a:r>
          </a:p>
          <a:p>
            <a:pPr lvl="1"/>
            <a:r>
              <a:rPr lang="en-US" sz="2800" dirty="0">
                <a:ea typeface="ＭＳ Ｐゴシック" panose="020B0600070205080204" pitchFamily="34" charset="-128"/>
              </a:rPr>
              <a:t>Ask for their input and involve them in the decision-making process.</a:t>
            </a:r>
          </a:p>
          <a:p>
            <a:pPr lvl="1"/>
            <a:r>
              <a:rPr lang="en-US" sz="2800" dirty="0">
                <a:ea typeface="ＭＳ Ｐゴシック" panose="020B0600070205080204" pitchFamily="34" charset="-128"/>
              </a:rPr>
              <a:t>Provide regular feedback – positive and negative.</a:t>
            </a:r>
          </a:p>
          <a:p>
            <a:pPr lvl="1"/>
            <a:r>
              <a:rPr lang="en-US" sz="2800" dirty="0">
                <a:ea typeface="ＭＳ Ｐゴシック" panose="020B0600070205080204" pitchFamily="34" charset="-128"/>
              </a:rPr>
              <a:t>Tell them the truth – always.</a:t>
            </a:r>
          </a:p>
          <a:p>
            <a:pPr lvl="1"/>
            <a:r>
              <a:rPr lang="en-US" sz="2800" dirty="0">
                <a:ea typeface="ＭＳ Ｐゴシック" panose="020B0600070205080204" pitchFamily="34" charset="-128"/>
              </a:rPr>
              <a:t>Let them know exactly what’s expected of them.</a:t>
            </a:r>
          </a:p>
          <a:p>
            <a:pPr lvl="1"/>
            <a:r>
              <a:rPr lang="en-US" sz="2800" dirty="0">
                <a:ea typeface="ＭＳ Ｐゴシック" panose="020B0600070205080204" pitchFamily="34" charset="-128"/>
              </a:rPr>
              <a:t>Reward them for performing their jobs well.</a:t>
            </a:r>
          </a:p>
          <a:p>
            <a:pPr lvl="1"/>
            <a:r>
              <a:rPr lang="en-US" sz="2800" dirty="0">
                <a:ea typeface="ＭＳ Ｐゴシック" panose="020B0600070205080204" pitchFamily="34" charset="-128"/>
              </a:rPr>
              <a:t>Trust them – create an environment of respect and teamwork.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1524000" y="152400"/>
            <a:ext cx="9144000" cy="1143000"/>
          </a:xfrm>
          <a:prstGeom prst="rect">
            <a:avLst/>
          </a:prstGeom>
        </p:spPr>
        <p:txBody>
          <a:bodyP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0000"/>
                </a:solidFill>
              </a:rPr>
              <a:t>Business’s Responsibility </a:t>
            </a:r>
            <a:br>
              <a:rPr lang="en-US" altLang="en-US" dirty="0">
                <a:solidFill>
                  <a:srgbClr val="FF0000"/>
                </a:solidFill>
              </a:rPr>
            </a:br>
            <a:r>
              <a:rPr lang="en-US" altLang="en-US" dirty="0">
                <a:solidFill>
                  <a:srgbClr val="FF0000"/>
                </a:solidFill>
              </a:rPr>
              <a:t>to the </a:t>
            </a:r>
            <a:r>
              <a:rPr lang="en-US" altLang="en-US" dirty="0">
                <a:solidFill>
                  <a:srgbClr val="FF0000"/>
                </a:solidFill>
                <a:ea typeface="+mj-ea"/>
                <a:cs typeface="+mj-cs"/>
              </a:rPr>
              <a:t>Employees</a:t>
            </a:r>
            <a:endParaRPr lang="en-US" altLang="en-US" dirty="0">
              <a:solidFill>
                <a:srgbClr val="FF0000"/>
              </a:solidFill>
            </a:endParaRPr>
          </a:p>
        </p:txBody>
      </p:sp>
    </p:spTree>
    <p:extLst>
      <p:ext uri="{BB962C8B-B14F-4D97-AF65-F5344CB8AC3E}">
        <p14:creationId xmlns:p14="http://schemas.microsoft.com/office/powerpoint/2010/main" val="2431749349"/>
      </p:ext>
    </p:extLst>
  </p:cSld>
  <p:clrMapOvr>
    <a:masterClrMapping/>
  </p:clrMapOvr>
  <mc:AlternateContent xmlns:mc="http://schemas.openxmlformats.org/markup-compatibility/2006" xmlns:p14="http://schemas.microsoft.com/office/powerpoint/2010/main">
    <mc:Choice Requires="p14">
      <p:transition p14:dur="10" advTm="109678"/>
    </mc:Choice>
    <mc:Fallback xmlns="">
      <p:transition advTm="109678"/>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893647"/>
          </a:xfrm>
          <a:prstGeom prst="rect">
            <a:avLst/>
          </a:prstGeom>
          <a:noFill/>
        </p:spPr>
        <p:txBody>
          <a:bodyPr wrap="square" rtlCol="0">
            <a:spAutoFit/>
          </a:bodyPr>
          <a:lstStyle/>
          <a:p>
            <a:r>
              <a:rPr lang="en-US" sz="3200" dirty="0">
                <a:solidFill>
                  <a:srgbClr val="7030A0"/>
                </a:solidFill>
                <a:ea typeface="ＭＳ Ｐゴシック" panose="020B0600070205080204" pitchFamily="34" charset="-128"/>
              </a:rPr>
              <a:t>Business owners need to:</a:t>
            </a:r>
          </a:p>
          <a:p>
            <a:pPr lvl="1"/>
            <a:r>
              <a:rPr lang="en-US" sz="2800" dirty="0">
                <a:ea typeface="ＭＳ Ｐゴシック" panose="020B0600070205080204" pitchFamily="34" charset="-128"/>
              </a:rPr>
              <a:t>Assess diversity needs.</a:t>
            </a:r>
          </a:p>
          <a:p>
            <a:pPr lvl="1"/>
            <a:r>
              <a:rPr lang="en-US" sz="2800" dirty="0">
                <a:ea typeface="ＭＳ Ｐゴシック" panose="020B0600070205080204" pitchFamily="34" charset="-128"/>
              </a:rPr>
              <a:t>Learn to recognize and correct their own biases and stereotypes.</a:t>
            </a:r>
          </a:p>
          <a:p>
            <a:pPr lvl="1"/>
            <a:r>
              <a:rPr lang="en-US" sz="2800" dirty="0">
                <a:ea typeface="ＭＳ Ｐゴシック" panose="020B0600070205080204" pitchFamily="34" charset="-128"/>
              </a:rPr>
              <a:t>Avoid making invalid assumptions. </a:t>
            </a:r>
          </a:p>
          <a:p>
            <a:pPr lvl="1"/>
            <a:r>
              <a:rPr lang="en-US" sz="2800" dirty="0">
                <a:ea typeface="ＭＳ Ｐゴシック" panose="020B0600070205080204" pitchFamily="34" charset="-128"/>
              </a:rPr>
              <a:t>Push for diversity in their management teams.</a:t>
            </a:r>
          </a:p>
          <a:p>
            <a:pPr lvl="1"/>
            <a:r>
              <a:rPr lang="en-US" sz="2800" dirty="0">
                <a:ea typeface="ＭＳ Ｐゴシック" panose="020B0600070205080204" pitchFamily="34" charset="-128"/>
              </a:rPr>
              <a:t>Concentrate on communication.</a:t>
            </a:r>
          </a:p>
          <a:p>
            <a:pPr lvl="1"/>
            <a:r>
              <a:rPr lang="en-US" sz="2800" dirty="0">
                <a:ea typeface="ＭＳ Ｐゴシック" panose="020B0600070205080204" pitchFamily="34" charset="-128"/>
              </a:rPr>
              <a:t>Make diversity a core value in the organization.</a:t>
            </a:r>
          </a:p>
          <a:p>
            <a:pPr lvl="1"/>
            <a:r>
              <a:rPr lang="en-US" sz="2800" dirty="0">
                <a:ea typeface="ＭＳ Ｐゴシック" panose="020B0600070205080204" pitchFamily="34" charset="-128"/>
              </a:rPr>
              <a:t>Continue to adjust the company to their workers. </a:t>
            </a:r>
          </a:p>
          <a:p>
            <a:pPr lvl="1"/>
            <a:endParaRPr lang="en-US" sz="2800" dirty="0">
              <a:ea typeface="ＭＳ Ｐゴシック" panose="020B0600070205080204" pitchFamily="34" charset="-128"/>
            </a:endParaRPr>
          </a:p>
          <a:p>
            <a:pPr lvl="1"/>
            <a:endParaRPr lang="en-US" sz="2800"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1524000" y="152400"/>
            <a:ext cx="9144000" cy="1143000"/>
          </a:xfrm>
          <a:prstGeom prst="rect">
            <a:avLst/>
          </a:prstGeom>
        </p:spPr>
        <p:txBody>
          <a:bodyP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0000"/>
                </a:solidFill>
                <a:ea typeface="+mj-ea"/>
                <a:cs typeface="+mj-cs"/>
              </a:rPr>
              <a:t>Managing a Culturally </a:t>
            </a:r>
            <a:br>
              <a:rPr lang="en-US" altLang="en-US" dirty="0">
                <a:solidFill>
                  <a:srgbClr val="FF0000"/>
                </a:solidFill>
                <a:ea typeface="+mj-ea"/>
                <a:cs typeface="+mj-cs"/>
              </a:rPr>
            </a:br>
            <a:r>
              <a:rPr lang="en-US" altLang="en-US" dirty="0">
                <a:solidFill>
                  <a:srgbClr val="FF0000"/>
                </a:solidFill>
                <a:ea typeface="+mj-ea"/>
                <a:cs typeface="+mj-cs"/>
              </a:rPr>
              <a:t>Diverse Workforce </a:t>
            </a:r>
            <a:endParaRPr lang="en-US" altLang="en-US" dirty="0">
              <a:solidFill>
                <a:srgbClr val="FF0000"/>
              </a:solidFill>
            </a:endParaRPr>
          </a:p>
        </p:txBody>
      </p:sp>
    </p:spTree>
    <p:extLst>
      <p:ext uri="{BB962C8B-B14F-4D97-AF65-F5344CB8AC3E}">
        <p14:creationId xmlns:p14="http://schemas.microsoft.com/office/powerpoint/2010/main" val="4048452918"/>
      </p:ext>
    </p:extLst>
  </p:cSld>
  <p:clrMapOvr>
    <a:masterClrMapping/>
  </p:clrMapOvr>
  <mc:AlternateContent xmlns:mc="http://schemas.openxmlformats.org/markup-compatibility/2006" xmlns:p14="http://schemas.microsoft.com/office/powerpoint/2010/main">
    <mc:Choice Requires="p14">
      <p:transition p14:dur="10" advTm="187292"/>
    </mc:Choice>
    <mc:Fallback xmlns="">
      <p:transition advTm="187292"/>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635115"/>
          </a:xfrm>
          <a:prstGeom prst="rect">
            <a:avLst/>
          </a:prstGeom>
          <a:noFill/>
        </p:spPr>
        <p:txBody>
          <a:bodyPr wrap="square" rtlCol="0">
            <a:spAutoFit/>
          </a:bodyPr>
          <a:lstStyle/>
          <a:p>
            <a:pPr>
              <a:lnSpc>
                <a:spcPct val="90000"/>
              </a:lnSpc>
            </a:pPr>
            <a:r>
              <a:rPr lang="en-US" sz="3200" dirty="0">
                <a:ea typeface="ＭＳ Ｐゴシック" panose="020B0600070205080204" pitchFamily="34" charset="-128"/>
              </a:rPr>
              <a:t>An effective, proactive drug program should include:</a:t>
            </a:r>
          </a:p>
          <a:p>
            <a:pPr lvl="1">
              <a:lnSpc>
                <a:spcPct val="90000"/>
              </a:lnSpc>
            </a:pPr>
            <a:r>
              <a:rPr lang="en-US" sz="2800" dirty="0">
                <a:ea typeface="ＭＳ Ｐゴシック" panose="020B0600070205080204" pitchFamily="34" charset="-128"/>
              </a:rPr>
              <a:t>A written substance abuse policy.</a:t>
            </a:r>
          </a:p>
          <a:p>
            <a:pPr lvl="1">
              <a:lnSpc>
                <a:spcPct val="90000"/>
              </a:lnSpc>
            </a:pPr>
            <a:r>
              <a:rPr lang="en-US" sz="2800" dirty="0">
                <a:ea typeface="ＭＳ Ｐゴシック" panose="020B0600070205080204" pitchFamily="34" charset="-128"/>
              </a:rPr>
              <a:t>Training for supervisors to detect substance-abusing workers.</a:t>
            </a:r>
          </a:p>
          <a:p>
            <a:pPr lvl="1">
              <a:lnSpc>
                <a:spcPct val="90000"/>
              </a:lnSpc>
            </a:pPr>
            <a:r>
              <a:rPr lang="en-US" sz="2800" dirty="0">
                <a:ea typeface="ＭＳ Ｐゴシック" panose="020B0600070205080204" pitchFamily="34" charset="-128"/>
              </a:rPr>
              <a:t>An employee education program.</a:t>
            </a:r>
          </a:p>
          <a:p>
            <a:pPr lvl="1">
              <a:lnSpc>
                <a:spcPct val="90000"/>
              </a:lnSpc>
            </a:pPr>
            <a:r>
              <a:rPr lang="en-US" sz="2800" dirty="0">
                <a:ea typeface="ＭＳ Ｐゴシック" panose="020B0600070205080204" pitchFamily="34" charset="-128"/>
              </a:rPr>
              <a:t>A drug-testing program, when necessary.</a:t>
            </a:r>
          </a:p>
          <a:p>
            <a:pPr lvl="1">
              <a:lnSpc>
                <a:spcPct val="90000"/>
              </a:lnSpc>
            </a:pPr>
            <a:r>
              <a:rPr lang="en-US" sz="2800" dirty="0">
                <a:ea typeface="ＭＳ Ｐゴシック" panose="020B0600070205080204" pitchFamily="34" charset="-128"/>
              </a:rPr>
              <a:t>An </a:t>
            </a:r>
            <a:r>
              <a:rPr lang="en-US" sz="2800" b="1" dirty="0">
                <a:ea typeface="ＭＳ Ｐゴシック" panose="020B0600070205080204" pitchFamily="34" charset="-128"/>
              </a:rPr>
              <a:t>employee assistance program (EAP)</a:t>
            </a:r>
            <a:r>
              <a:rPr lang="en-US" sz="2800" dirty="0">
                <a:ea typeface="ＭＳ Ｐゴシック" panose="020B0600070205080204" pitchFamily="34" charset="-128"/>
              </a:rPr>
              <a:t>:</a:t>
            </a:r>
          </a:p>
          <a:p>
            <a:pPr lvl="2">
              <a:lnSpc>
                <a:spcPct val="90000"/>
              </a:lnSpc>
            </a:pPr>
            <a:r>
              <a:rPr lang="en-US" sz="2400" dirty="0">
                <a:ea typeface="ＭＳ Ｐゴシック" panose="020B0600070205080204" pitchFamily="34" charset="-128"/>
              </a:rPr>
              <a:t>A company-provided benefit designed to help reduce workplace problems such as alcoholism, drug addiction, a gambling habit, and other conflicts and to deal with them when they arise.  </a:t>
            </a:r>
          </a:p>
          <a:p>
            <a:pPr lvl="1">
              <a:lnSpc>
                <a:spcPct val="90000"/>
              </a:lnSpc>
            </a:pPr>
            <a:endParaRPr lang="en-US" sz="2800" dirty="0">
              <a:ea typeface="ＭＳ Ｐゴシック" panose="020B0600070205080204" pitchFamily="34" charset="-128"/>
            </a:endParaRPr>
          </a:p>
          <a:p>
            <a:pPr lvl="1">
              <a:lnSpc>
                <a:spcPct val="90000"/>
              </a:lnSpc>
            </a:pPr>
            <a:endParaRPr lang="en-US" sz="2800"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1524000" y="152400"/>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0000"/>
                </a:solidFill>
                <a:ea typeface="+mj-ea"/>
                <a:cs typeface="+mj-cs"/>
              </a:rPr>
              <a:t>Drug Testing</a:t>
            </a:r>
            <a:endParaRPr lang="en-US" altLang="en-US" dirty="0">
              <a:solidFill>
                <a:srgbClr val="FF0000"/>
              </a:solidFill>
            </a:endParaRPr>
          </a:p>
        </p:txBody>
      </p:sp>
    </p:spTree>
    <p:extLst>
      <p:ext uri="{BB962C8B-B14F-4D97-AF65-F5344CB8AC3E}">
        <p14:creationId xmlns:p14="http://schemas.microsoft.com/office/powerpoint/2010/main" val="152041498"/>
      </p:ext>
    </p:extLst>
  </p:cSld>
  <p:clrMapOvr>
    <a:masterClrMapping/>
  </p:clrMapOvr>
  <mc:AlternateContent xmlns:mc="http://schemas.openxmlformats.org/markup-compatibility/2006" xmlns:p14="http://schemas.microsoft.com/office/powerpoint/2010/main">
    <mc:Choice Requires="p14">
      <p:transition p14:dur="10" advTm="141361"/>
    </mc:Choice>
    <mc:Fallback xmlns="">
      <p:transition advTm="14136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893647"/>
          </a:xfrm>
          <a:prstGeom prst="rect">
            <a:avLst/>
          </a:prstGeom>
          <a:noFill/>
        </p:spPr>
        <p:txBody>
          <a:bodyPr wrap="square" rtlCol="0">
            <a:spAutoFit/>
          </a:bodyPr>
          <a:lstStyle/>
          <a:p>
            <a:r>
              <a:rPr lang="en-US" sz="3200" b="1" dirty="0">
                <a:ea typeface="ＭＳ Ｐゴシック" panose="020B0600070205080204" pitchFamily="34" charset="-128"/>
              </a:rPr>
              <a:t>Sexual harassment</a:t>
            </a:r>
            <a:r>
              <a:rPr lang="en-US" sz="3200" dirty="0">
                <a:ea typeface="ＭＳ Ｐゴシック" panose="020B0600070205080204" pitchFamily="34" charset="-128"/>
              </a:rPr>
              <a:t>:</a:t>
            </a:r>
            <a:r>
              <a:rPr lang="en-US" sz="3200" b="1" dirty="0">
                <a:ea typeface="ＭＳ Ｐゴシック" panose="020B0600070205080204" pitchFamily="34" charset="-128"/>
              </a:rPr>
              <a:t> </a:t>
            </a:r>
            <a:r>
              <a:rPr lang="en-US" sz="3200" dirty="0">
                <a:ea typeface="ＭＳ Ｐゴシック" panose="020B0600070205080204" pitchFamily="34" charset="-128"/>
              </a:rPr>
              <a:t>any unwelcome sexual advance, request for sexual favors, and other verbal or physical sexual conduct made explicitly or implicitly as a condition of employment.</a:t>
            </a:r>
          </a:p>
          <a:p>
            <a:endParaRPr lang="en-US" sz="3200" dirty="0">
              <a:ea typeface="ＭＳ Ｐゴシック" panose="020B0600070205080204" pitchFamily="34" charset="-128"/>
            </a:endParaRPr>
          </a:p>
          <a:p>
            <a:r>
              <a:rPr lang="en-US" sz="3200" dirty="0">
                <a:ea typeface="ＭＳ Ｐゴシック" panose="020B0600070205080204" pitchFamily="34" charset="-128"/>
              </a:rPr>
              <a:t>Small businesses are especially vulnerable because they lack the policies, procedures, and training to prevent it. </a:t>
            </a:r>
            <a:endParaRPr lang="en-US" sz="3200" b="1" dirty="0">
              <a:ea typeface="ＭＳ Ｐゴシック" panose="020B0600070205080204" pitchFamily="34" charset="-128"/>
            </a:endParaRPr>
          </a:p>
          <a:p>
            <a:pPr lvl="1"/>
            <a:endParaRPr lang="en-US" sz="2800" dirty="0">
              <a:ea typeface="ＭＳ Ｐゴシック" panose="020B0600070205080204" pitchFamily="34" charset="-128"/>
            </a:endParaRPr>
          </a:p>
          <a:p>
            <a:pPr lvl="1"/>
            <a:endParaRPr lang="en-US" sz="2800"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1524000" y="152400"/>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0000"/>
                </a:solidFill>
                <a:ea typeface="+mj-ea"/>
                <a:cs typeface="+mj-cs"/>
              </a:rPr>
              <a:t>Sexual Harassment</a:t>
            </a:r>
            <a:endParaRPr lang="en-US" altLang="en-US" dirty="0">
              <a:solidFill>
                <a:srgbClr val="FF0000"/>
              </a:solidFill>
            </a:endParaRPr>
          </a:p>
        </p:txBody>
      </p:sp>
    </p:spTree>
    <p:extLst>
      <p:ext uri="{BB962C8B-B14F-4D97-AF65-F5344CB8AC3E}">
        <p14:creationId xmlns:p14="http://schemas.microsoft.com/office/powerpoint/2010/main" val="338507598"/>
      </p:ext>
    </p:extLst>
  </p:cSld>
  <p:clrMapOvr>
    <a:masterClrMapping/>
  </p:clrMapOvr>
  <mc:AlternateContent xmlns:mc="http://schemas.openxmlformats.org/markup-compatibility/2006" xmlns:p14="http://schemas.microsoft.com/office/powerpoint/2010/main">
    <mc:Choice Requires="p14">
      <p:transition p14:dur="10" advTm="52520"/>
    </mc:Choice>
    <mc:Fallback xmlns="">
      <p:transition advTm="52520"/>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832092"/>
          </a:xfrm>
          <a:prstGeom prst="rect">
            <a:avLst/>
          </a:prstGeom>
          <a:noFill/>
        </p:spPr>
        <p:txBody>
          <a:bodyPr wrap="square" rtlCol="0">
            <a:spAutoFit/>
          </a:bodyPr>
          <a:lstStyle/>
          <a:p>
            <a:r>
              <a:rPr lang="en-US" sz="2800" dirty="0">
                <a:solidFill>
                  <a:srgbClr val="7030A0"/>
                </a:solidFill>
                <a:ea typeface="ＭＳ Ｐゴシック" panose="020B0600070205080204" pitchFamily="34" charset="-128"/>
              </a:rPr>
              <a:t>Education:</a:t>
            </a:r>
            <a:r>
              <a:rPr lang="en-US" sz="2800" dirty="0">
                <a:ea typeface="ＭＳ Ｐゴシック" panose="020B0600070205080204" pitchFamily="34" charset="-128"/>
              </a:rPr>
              <a:t> </a:t>
            </a:r>
          </a:p>
          <a:p>
            <a:pPr marL="741363" lvl="1" indent="-349250"/>
            <a:r>
              <a:rPr lang="en-US" sz="2800" dirty="0">
                <a:ea typeface="ＭＳ Ｐゴシック" panose="020B0600070205080204" pitchFamily="34" charset="-128"/>
              </a:rPr>
              <a:t>Training programs can raise awareness of what constitutes harassment. </a:t>
            </a:r>
          </a:p>
          <a:p>
            <a:r>
              <a:rPr lang="en-US" sz="2800" dirty="0">
                <a:solidFill>
                  <a:srgbClr val="7030A0"/>
                </a:solidFill>
                <a:ea typeface="ＭＳ Ｐゴシック" panose="020B0600070205080204" pitchFamily="34" charset="-128"/>
              </a:rPr>
              <a:t>Policy: </a:t>
            </a:r>
          </a:p>
          <a:p>
            <a:pPr marL="741363" lvl="1" indent="-349250"/>
            <a:r>
              <a:rPr lang="en-US" sz="2800" dirty="0">
                <a:ea typeface="ＭＳ Ｐゴシック" panose="020B0600070205080204" pitchFamily="34" charset="-128"/>
              </a:rPr>
              <a:t>Implement a meaningful and enforceable policy against harassment. </a:t>
            </a:r>
          </a:p>
          <a:p>
            <a:r>
              <a:rPr lang="en-US" sz="2800" dirty="0">
                <a:solidFill>
                  <a:srgbClr val="7030A0"/>
                </a:solidFill>
                <a:ea typeface="ＭＳ Ｐゴシック" panose="020B0600070205080204" pitchFamily="34" charset="-128"/>
              </a:rPr>
              <a:t>Procedure: </a:t>
            </a:r>
          </a:p>
          <a:p>
            <a:pPr marL="741363" lvl="1" indent="-349250"/>
            <a:r>
              <a:rPr lang="en-US" sz="2800" dirty="0">
                <a:ea typeface="ＭＳ Ｐゴシック" panose="020B0600070205080204" pitchFamily="34" charset="-128"/>
              </a:rPr>
              <a:t>Provide a channel for employees to express their complaints.</a:t>
            </a:r>
          </a:p>
          <a:p>
            <a:endParaRPr lang="en-US" sz="2800" dirty="0">
              <a:ea typeface="ＭＳ Ｐゴシック" panose="020B0600070205080204" pitchFamily="34" charset="-128"/>
            </a:endParaRPr>
          </a:p>
          <a:p>
            <a:pPr marL="741363" lvl="1" indent="-349250"/>
            <a:endParaRPr lang="en-US" sz="2800"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1524000" y="152400"/>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0000"/>
                </a:solidFill>
                <a:ea typeface="+mj-ea"/>
                <a:cs typeface="+mj-cs"/>
              </a:rPr>
              <a:t>Preventing Sexual Harassment</a:t>
            </a:r>
            <a:endParaRPr lang="en-US" altLang="en-US" dirty="0">
              <a:solidFill>
                <a:srgbClr val="FF0000"/>
              </a:solidFill>
            </a:endParaRPr>
          </a:p>
        </p:txBody>
      </p:sp>
    </p:spTree>
    <p:extLst>
      <p:ext uri="{BB962C8B-B14F-4D97-AF65-F5344CB8AC3E}">
        <p14:creationId xmlns:p14="http://schemas.microsoft.com/office/powerpoint/2010/main" val="2940458298"/>
      </p:ext>
    </p:extLst>
  </p:cSld>
  <p:clrMapOvr>
    <a:masterClrMapping/>
  </p:clrMapOvr>
  <mc:AlternateContent xmlns:mc="http://schemas.openxmlformats.org/markup-compatibility/2006" xmlns:p14="http://schemas.microsoft.com/office/powerpoint/2010/main">
    <mc:Choice Requires="p14">
      <p:transition p14:dur="10" advTm="50195"/>
    </mc:Choice>
    <mc:Fallback xmlns="">
      <p:transition advTm="50195"/>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5201424"/>
          </a:xfrm>
          <a:prstGeom prst="rect">
            <a:avLst/>
          </a:prstGeom>
          <a:noFill/>
        </p:spPr>
        <p:txBody>
          <a:bodyPr wrap="square" rtlCol="0">
            <a:spAutoFit/>
          </a:bodyPr>
          <a:lstStyle/>
          <a:p>
            <a:pPr marL="571500" indent="-571500">
              <a:buFont typeface="Arial" panose="020B0604020202020204" pitchFamily="34" charset="0"/>
              <a:buChar char="•"/>
            </a:pPr>
            <a:r>
              <a:rPr lang="en-US" sz="4000" dirty="0">
                <a:solidFill>
                  <a:schemeClr val="accent1"/>
                </a:solidFill>
                <a:ea typeface="ＭＳ Ｐゴシック" panose="020B0600070205080204" pitchFamily="34" charset="-128"/>
              </a:rPr>
              <a:t>Business owners should:</a:t>
            </a:r>
          </a:p>
          <a:p>
            <a:pPr marL="963613" lvl="1" indent="-571500">
              <a:buFont typeface="Arial" panose="020B0604020202020204" pitchFamily="34" charset="0"/>
              <a:buChar char="•"/>
            </a:pPr>
            <a:r>
              <a:rPr lang="en-US" sz="3600" dirty="0">
                <a:ea typeface="ＭＳ Ｐゴシック" panose="020B0600070205080204" pitchFamily="34" charset="-128"/>
              </a:rPr>
              <a:t>Establish a clear policy for monitoring employees’ communications.</a:t>
            </a:r>
          </a:p>
          <a:p>
            <a:pPr marL="963613" lvl="1" indent="-571500">
              <a:buFont typeface="Arial" panose="020B0604020202020204" pitchFamily="34" charset="0"/>
              <a:buChar char="•"/>
            </a:pPr>
            <a:r>
              <a:rPr lang="en-US" sz="3600" dirty="0">
                <a:ea typeface="ＭＳ Ｐゴシック" panose="020B0600070205080204" pitchFamily="34" charset="-128"/>
              </a:rPr>
              <a:t>Create guidelines for the proper use of the company’s communication technology and communicate them to everyone.</a:t>
            </a:r>
          </a:p>
          <a:p>
            <a:pPr marL="963613" lvl="1" indent="-571500">
              <a:buFont typeface="Arial" panose="020B0604020202020204" pitchFamily="34" charset="0"/>
              <a:buChar char="•"/>
            </a:pPr>
            <a:r>
              <a:rPr lang="en-US" sz="3600" dirty="0">
                <a:ea typeface="ＭＳ Ｐゴシック" panose="020B0600070205080204" pitchFamily="34" charset="-128"/>
              </a:rPr>
              <a:t>Monitor in moderation.</a:t>
            </a:r>
          </a:p>
          <a:p>
            <a:pPr marL="571500" indent="-571500">
              <a:buFont typeface="Arial" panose="020B0604020202020204" pitchFamily="34" charset="0"/>
              <a:buChar char="•"/>
            </a:pPr>
            <a:endParaRPr lang="en-US" sz="4000" dirty="0">
              <a:ea typeface="ＭＳ Ｐゴシック" panose="020B0600070205080204" pitchFamily="34" charset="-128"/>
            </a:endParaRPr>
          </a:p>
          <a:p>
            <a:pPr marL="963613" lvl="1" indent="-571500">
              <a:buFont typeface="Arial" panose="020B0604020202020204" pitchFamily="34" charset="0"/>
              <a:buChar char="•"/>
            </a:pPr>
            <a:endParaRPr lang="en-US" sz="3600"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1524000" y="152400"/>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0000"/>
                </a:solidFill>
                <a:ea typeface="+mj-ea"/>
                <a:cs typeface="+mj-cs"/>
              </a:rPr>
              <a:t>Privacy</a:t>
            </a:r>
            <a:endParaRPr lang="en-US" altLang="en-US" dirty="0">
              <a:solidFill>
                <a:srgbClr val="FF0000"/>
              </a:solidFill>
            </a:endParaRPr>
          </a:p>
        </p:txBody>
      </p:sp>
    </p:spTree>
    <p:extLst>
      <p:ext uri="{BB962C8B-B14F-4D97-AF65-F5344CB8AC3E}">
        <p14:creationId xmlns:p14="http://schemas.microsoft.com/office/powerpoint/2010/main" val="629335789"/>
      </p:ext>
    </p:extLst>
  </p:cSld>
  <p:clrMapOvr>
    <a:masterClrMapping/>
  </p:clrMapOvr>
  <mc:AlternateContent xmlns:mc="http://schemas.openxmlformats.org/markup-compatibility/2006" xmlns:p14="http://schemas.microsoft.com/office/powerpoint/2010/main">
    <mc:Choice Requires="p14">
      <p:transition p14:dur="10" advTm="101192"/>
    </mc:Choice>
    <mc:Fallback xmlns="">
      <p:transition advTm="101192"/>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5016758"/>
          </a:xfrm>
          <a:prstGeom prst="rect">
            <a:avLst/>
          </a:prstGeom>
          <a:noFill/>
        </p:spPr>
        <p:txBody>
          <a:bodyPr wrap="square" rtlCol="0">
            <a:spAutoFit/>
          </a:bodyPr>
          <a:lstStyle/>
          <a:p>
            <a:pPr marL="566737" indent="-457200">
              <a:buFont typeface="Arial" panose="020B0604020202020204" pitchFamily="34" charset="0"/>
              <a:buChar char="•"/>
            </a:pPr>
            <a:r>
              <a:rPr lang="en-US" sz="3200" dirty="0">
                <a:ea typeface="ＭＳ Ｐゴシック" panose="020B0600070205080204" pitchFamily="34" charset="-128"/>
              </a:rPr>
              <a:t>Businesses should build long-term relationships with their customers.</a:t>
            </a:r>
          </a:p>
          <a:p>
            <a:pPr marL="566737" indent="-457200">
              <a:buFont typeface="Arial" panose="020B0604020202020204" pitchFamily="34" charset="0"/>
              <a:buChar char="•"/>
            </a:pPr>
            <a:r>
              <a:rPr lang="en-US" sz="3200" dirty="0">
                <a:ea typeface="ＭＳ Ｐゴシック" panose="020B0600070205080204" pitchFamily="34" charset="-128"/>
              </a:rPr>
              <a:t>Abide by the Consumer Bill of Rights.</a:t>
            </a:r>
          </a:p>
          <a:p>
            <a:pPr marL="914400" lvl="1" indent="-457200">
              <a:buFont typeface="Arial" panose="020B0604020202020204" pitchFamily="34" charset="0"/>
              <a:buChar char="•"/>
            </a:pPr>
            <a:r>
              <a:rPr lang="en-US" sz="3200" dirty="0">
                <a:ea typeface="ＭＳ Ｐゴシック" panose="020B0600070205080204" pitchFamily="34" charset="-128"/>
              </a:rPr>
              <a:t>Right to safety.</a:t>
            </a:r>
          </a:p>
          <a:p>
            <a:pPr marL="914400" lvl="1" indent="-457200">
              <a:buFont typeface="Arial" panose="020B0604020202020204" pitchFamily="34" charset="0"/>
              <a:buChar char="•"/>
            </a:pPr>
            <a:r>
              <a:rPr lang="en-US" sz="3200" dirty="0">
                <a:ea typeface="ＭＳ Ｐゴシック" panose="020B0600070205080204" pitchFamily="34" charset="-128"/>
              </a:rPr>
              <a:t>Right to know.</a:t>
            </a:r>
          </a:p>
          <a:p>
            <a:pPr marL="914400" lvl="1" indent="-457200">
              <a:buFont typeface="Arial" panose="020B0604020202020204" pitchFamily="34" charset="0"/>
              <a:buChar char="•"/>
            </a:pPr>
            <a:r>
              <a:rPr lang="en-US" sz="3200" dirty="0">
                <a:ea typeface="ＭＳ Ｐゴシック" panose="020B0600070205080204" pitchFamily="34" charset="-128"/>
              </a:rPr>
              <a:t>Right to be heard.</a:t>
            </a:r>
          </a:p>
          <a:p>
            <a:pPr marL="914400" lvl="1" indent="-457200">
              <a:buFont typeface="Arial" panose="020B0604020202020204" pitchFamily="34" charset="0"/>
              <a:buChar char="•"/>
            </a:pPr>
            <a:r>
              <a:rPr lang="en-US" sz="3200" dirty="0">
                <a:ea typeface="ＭＳ Ｐゴシック" panose="020B0600070205080204" pitchFamily="34" charset="-128"/>
              </a:rPr>
              <a:t>Right to education.</a:t>
            </a:r>
          </a:p>
          <a:p>
            <a:pPr marL="914400" lvl="1" indent="-457200">
              <a:buFont typeface="Arial" panose="020B0604020202020204" pitchFamily="34" charset="0"/>
              <a:buChar char="•"/>
            </a:pPr>
            <a:r>
              <a:rPr lang="en-US" sz="3200" dirty="0">
                <a:ea typeface="ＭＳ Ｐゴシック" panose="020B0600070205080204" pitchFamily="34" charset="-128"/>
              </a:rPr>
              <a:t>Right to choice.</a:t>
            </a:r>
          </a:p>
          <a:p>
            <a:pPr marL="914400" lvl="1" indent="-457200">
              <a:buFont typeface="Arial" panose="020B0604020202020204" pitchFamily="34" charset="0"/>
              <a:buChar char="•"/>
            </a:pPr>
            <a:endParaRPr lang="en-US" sz="3200" dirty="0">
              <a:ea typeface="ＭＳ Ｐゴシック" panose="020B0600070205080204" pitchFamily="34" charset="-128"/>
            </a:endParaRPr>
          </a:p>
          <a:p>
            <a:pPr marL="914400" lvl="1" indent="-457200">
              <a:buFont typeface="Arial" panose="020B0604020202020204" pitchFamily="34" charset="0"/>
              <a:buChar char="•"/>
            </a:pPr>
            <a:endParaRPr lang="en-US" sz="3200"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1524000" y="152400"/>
            <a:ext cx="9144000" cy="1143000"/>
          </a:xfrm>
          <a:prstGeom prst="rect">
            <a:avLst/>
          </a:prstGeom>
        </p:spPr>
        <p:txBody>
          <a:bodyP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0000"/>
                </a:solidFill>
                <a:ea typeface="+mj-ea"/>
                <a:cs typeface="+mj-cs"/>
              </a:rPr>
              <a:t>Business’s Responsibility </a:t>
            </a:r>
            <a:br>
              <a:rPr lang="en-US" altLang="en-US" dirty="0">
                <a:solidFill>
                  <a:srgbClr val="FF0000"/>
                </a:solidFill>
                <a:ea typeface="+mj-ea"/>
                <a:cs typeface="+mj-cs"/>
              </a:rPr>
            </a:br>
            <a:r>
              <a:rPr lang="en-US" altLang="en-US" dirty="0">
                <a:solidFill>
                  <a:srgbClr val="FF0000"/>
                </a:solidFill>
                <a:ea typeface="+mj-ea"/>
                <a:cs typeface="+mj-cs"/>
              </a:rPr>
              <a:t>to Customers</a:t>
            </a:r>
            <a:endParaRPr lang="en-US" altLang="en-US" dirty="0">
              <a:solidFill>
                <a:srgbClr val="FF0000"/>
              </a:solidFill>
            </a:endParaRPr>
          </a:p>
        </p:txBody>
      </p:sp>
    </p:spTree>
    <p:extLst>
      <p:ext uri="{BB962C8B-B14F-4D97-AF65-F5344CB8AC3E}">
        <p14:creationId xmlns:p14="http://schemas.microsoft.com/office/powerpoint/2010/main" val="1983396793"/>
      </p:ext>
    </p:extLst>
  </p:cSld>
  <p:clrMapOvr>
    <a:masterClrMapping/>
  </p:clrMapOvr>
  <mc:AlternateContent xmlns:mc="http://schemas.openxmlformats.org/markup-compatibility/2006" xmlns:p14="http://schemas.microsoft.com/office/powerpoint/2010/main">
    <mc:Choice Requires="p14">
      <p:transition p14:dur="10" advTm="295057"/>
    </mc:Choice>
    <mc:Fallback xmlns="">
      <p:transition advTm="295057"/>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5755422"/>
          </a:xfrm>
          <a:prstGeom prst="rect">
            <a:avLst/>
          </a:prstGeom>
          <a:noFill/>
        </p:spPr>
        <p:txBody>
          <a:bodyPr wrap="square" rtlCol="0">
            <a:spAutoFit/>
          </a:bodyPr>
          <a:lstStyle/>
          <a:p>
            <a:r>
              <a:rPr lang="en-US" sz="4000" dirty="0">
                <a:solidFill>
                  <a:schemeClr val="accent1">
                    <a:lumMod val="75000"/>
                  </a:schemeClr>
                </a:solidFill>
                <a:ea typeface="ＭＳ Ｐゴシック" panose="020B0600070205080204" pitchFamily="34" charset="-128"/>
              </a:rPr>
              <a:t>Businesses have a responsibility to:</a:t>
            </a:r>
          </a:p>
          <a:p>
            <a:pPr marL="963613" lvl="1" indent="-571500">
              <a:buFont typeface="Arial" panose="020B0604020202020204" pitchFamily="34" charset="0"/>
              <a:buChar char="•"/>
            </a:pPr>
            <a:r>
              <a:rPr lang="en-US" sz="3600" dirty="0">
                <a:ea typeface="ＭＳ Ｐゴシック" panose="020B0600070205080204" pitchFamily="34" charset="-128"/>
              </a:rPr>
              <a:t>Provide investors with an attractive return on their investment.</a:t>
            </a:r>
          </a:p>
          <a:p>
            <a:pPr marL="963613" lvl="1" indent="-571500">
              <a:buFont typeface="Arial" panose="020B0604020202020204" pitchFamily="34" charset="0"/>
              <a:buChar char="•"/>
            </a:pPr>
            <a:r>
              <a:rPr lang="en-US" sz="3600" dirty="0">
                <a:ea typeface="ＭＳ Ｐゴシック" panose="020B0600070205080204" pitchFamily="34" charset="-128"/>
              </a:rPr>
              <a:t>Meet ethical and social goals.</a:t>
            </a:r>
          </a:p>
          <a:p>
            <a:pPr marL="963613" lvl="1" indent="-571500">
              <a:buFont typeface="Arial" panose="020B0604020202020204" pitchFamily="34" charset="0"/>
              <a:buChar char="•"/>
            </a:pPr>
            <a:r>
              <a:rPr lang="en-US" sz="3600" dirty="0">
                <a:ea typeface="ＭＳ Ｐゴシック" panose="020B0600070205080204" pitchFamily="34" charset="-128"/>
              </a:rPr>
              <a:t>Report their financial performance in an accurate and timely fashion to their investors. </a:t>
            </a:r>
          </a:p>
          <a:p>
            <a:endParaRPr lang="en-US" sz="4000" dirty="0">
              <a:ea typeface="ＭＳ Ｐゴシック" panose="020B0600070205080204" pitchFamily="34" charset="-128"/>
            </a:endParaRPr>
          </a:p>
          <a:p>
            <a:pPr marL="693738" lvl="1" indent="-301625"/>
            <a:endParaRPr lang="en-US" sz="3600" dirty="0">
              <a:ea typeface="ＭＳ Ｐゴシック" panose="020B0600070205080204" pitchFamily="34" charset="-128"/>
            </a:endParaRPr>
          </a:p>
          <a:p>
            <a:pPr marL="693738" lvl="1" indent="-301625"/>
            <a:endParaRPr lang="en-US" sz="3600"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1524000" y="152400"/>
            <a:ext cx="9144000" cy="1143000"/>
          </a:xfrm>
          <a:prstGeom prst="rect">
            <a:avLst/>
          </a:prstGeom>
        </p:spPr>
        <p:txBody>
          <a:bodyPr>
            <a:normAutofit fontScale="900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0000"/>
                </a:solidFill>
                <a:ea typeface="+mj-ea"/>
                <a:cs typeface="+mj-cs"/>
              </a:rPr>
              <a:t>Business’s Responsibility </a:t>
            </a:r>
            <a:br>
              <a:rPr lang="en-US" altLang="en-US" dirty="0">
                <a:solidFill>
                  <a:srgbClr val="FF0000"/>
                </a:solidFill>
                <a:ea typeface="+mj-ea"/>
                <a:cs typeface="+mj-cs"/>
              </a:rPr>
            </a:br>
            <a:r>
              <a:rPr lang="en-US" altLang="en-US" dirty="0">
                <a:solidFill>
                  <a:srgbClr val="FF0000"/>
                </a:solidFill>
                <a:ea typeface="+mj-ea"/>
                <a:cs typeface="+mj-cs"/>
              </a:rPr>
              <a:t>to Investors</a:t>
            </a:r>
            <a:endParaRPr lang="en-US" altLang="en-US" dirty="0">
              <a:solidFill>
                <a:srgbClr val="FF0000"/>
              </a:solidFill>
            </a:endParaRPr>
          </a:p>
        </p:txBody>
      </p:sp>
    </p:spTree>
    <p:extLst>
      <p:ext uri="{BB962C8B-B14F-4D97-AF65-F5344CB8AC3E}">
        <p14:creationId xmlns:p14="http://schemas.microsoft.com/office/powerpoint/2010/main" val="2525940375"/>
      </p:ext>
    </p:extLst>
  </p:cSld>
  <p:clrMapOvr>
    <a:masterClrMapping/>
  </p:clrMapOvr>
  <mc:AlternateContent xmlns:mc="http://schemas.openxmlformats.org/markup-compatibility/2006" xmlns:p14="http://schemas.microsoft.com/office/powerpoint/2010/main">
    <mc:Choice Requires="p14">
      <p:transition p14:dur="10" advTm="85399"/>
    </mc:Choice>
    <mc:Fallback xmlns="">
      <p:transition advTm="85399"/>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893647"/>
          </a:xfrm>
          <a:prstGeom prst="rect">
            <a:avLst/>
          </a:prstGeom>
          <a:noFill/>
        </p:spPr>
        <p:txBody>
          <a:bodyPr wrap="square" rtlCol="0">
            <a:spAutoFit/>
          </a:bodyPr>
          <a:lstStyle/>
          <a:p>
            <a:r>
              <a:rPr lang="en-US" sz="3600" dirty="0">
                <a:ea typeface="ＭＳ Ｐゴシック" panose="020B0600070205080204" pitchFamily="34" charset="-128"/>
              </a:rPr>
              <a:t>Businesses have a responsibility to:</a:t>
            </a:r>
          </a:p>
          <a:p>
            <a:pPr marL="914400" lvl="1" indent="-457200">
              <a:buFont typeface="Arial" panose="020B0604020202020204" pitchFamily="34" charset="0"/>
              <a:buChar char="•"/>
            </a:pPr>
            <a:r>
              <a:rPr lang="en-US" sz="3200" dirty="0">
                <a:ea typeface="ＭＳ Ｐゴシック" panose="020B0600070205080204" pitchFamily="34" charset="-128"/>
              </a:rPr>
              <a:t>Provide jobs and create wealth.</a:t>
            </a:r>
          </a:p>
          <a:p>
            <a:pPr marL="914400" lvl="1" indent="-457200">
              <a:buFont typeface="Arial" panose="020B0604020202020204" pitchFamily="34" charset="0"/>
              <a:buChar char="•"/>
            </a:pPr>
            <a:r>
              <a:rPr lang="en-US" sz="3200" dirty="0">
                <a:ea typeface="ＭＳ Ｐゴシック" panose="020B0600070205080204" pitchFamily="34" charset="-128"/>
              </a:rPr>
              <a:t>Contribute to the community in other ways.</a:t>
            </a:r>
          </a:p>
          <a:p>
            <a:pPr marL="1087437" lvl="2" indent="-457200">
              <a:buFont typeface="Arial" panose="020B0604020202020204" pitchFamily="34" charset="0"/>
              <a:buChar char="•"/>
            </a:pPr>
            <a:r>
              <a:rPr lang="en-US" sz="2800" dirty="0">
                <a:ea typeface="ＭＳ Ｐゴシック" panose="020B0600070205080204" pitchFamily="34" charset="-128"/>
              </a:rPr>
              <a:t>Act as volunteers for community groups.</a:t>
            </a:r>
          </a:p>
          <a:p>
            <a:pPr marL="1087437" lvl="2" indent="-457200">
              <a:buFont typeface="Arial" panose="020B0604020202020204" pitchFamily="34" charset="0"/>
              <a:buChar char="•"/>
            </a:pPr>
            <a:r>
              <a:rPr lang="en-US" sz="2800" dirty="0">
                <a:ea typeface="ＭＳ Ｐゴシック" panose="020B0600070205080204" pitchFamily="34" charset="-128"/>
              </a:rPr>
              <a:t>Participate in projects to help the elderly or poor.</a:t>
            </a:r>
          </a:p>
          <a:p>
            <a:pPr marL="1087437" lvl="2" indent="-457200">
              <a:buFont typeface="Arial" panose="020B0604020202020204" pitchFamily="34" charset="0"/>
              <a:buChar char="•"/>
            </a:pPr>
            <a:r>
              <a:rPr lang="en-US" sz="2800" dirty="0">
                <a:ea typeface="ＭＳ Ｐゴシック" panose="020B0600070205080204" pitchFamily="34" charset="-128"/>
              </a:rPr>
              <a:t>Adopt a highway to promote a clean community.</a:t>
            </a:r>
          </a:p>
          <a:p>
            <a:pPr marL="1087437" lvl="2" indent="-457200">
              <a:buFont typeface="Arial" panose="020B0604020202020204" pitchFamily="34" charset="0"/>
              <a:buChar char="•"/>
            </a:pPr>
            <a:r>
              <a:rPr lang="en-US" sz="2800" dirty="0">
                <a:ea typeface="ＭＳ Ｐゴシック" panose="020B0600070205080204" pitchFamily="34" charset="-128"/>
              </a:rPr>
              <a:t>Volunteer in school programs.  </a:t>
            </a:r>
          </a:p>
          <a:p>
            <a:endParaRPr lang="en-US" sz="3600" dirty="0">
              <a:ea typeface="ＭＳ Ｐゴシック" panose="020B0600070205080204" pitchFamily="34" charset="-128"/>
            </a:endParaRPr>
          </a:p>
          <a:p>
            <a:pPr lvl="1"/>
            <a:endParaRPr lang="en-US" sz="3200" dirty="0">
              <a:ea typeface="ＭＳ Ｐゴシック" panose="020B0600070205080204" pitchFamily="34" charset="-128"/>
            </a:endParaRPr>
          </a:p>
          <a:p>
            <a:pPr lvl="1"/>
            <a:endParaRPr lang="en-US" sz="3200" dirty="0">
              <a:ea typeface="ＭＳ Ｐゴシック" panose="020B0600070205080204" pitchFamily="34" charset="-128"/>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1524000" y="152400"/>
            <a:ext cx="7347045" cy="971132"/>
          </a:xfrm>
          <a:prstGeom prst="rect">
            <a:avLst/>
          </a:prstGeom>
          <a:solidFill>
            <a:schemeClr val="bg1"/>
          </a:solidFill>
        </p:spPr>
        <p:txBody>
          <a:bodyP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0000"/>
                </a:solidFill>
                <a:ea typeface="+mj-ea"/>
                <a:cs typeface="+mj-cs"/>
              </a:rPr>
              <a:t>Business’s Responsibility </a:t>
            </a:r>
            <a:br>
              <a:rPr lang="en-US" altLang="en-US" dirty="0">
                <a:solidFill>
                  <a:srgbClr val="FF0000"/>
                </a:solidFill>
                <a:ea typeface="+mj-ea"/>
                <a:cs typeface="+mj-cs"/>
              </a:rPr>
            </a:br>
            <a:r>
              <a:rPr lang="en-US" altLang="en-US" dirty="0">
                <a:solidFill>
                  <a:srgbClr val="FF0000"/>
                </a:solidFill>
                <a:ea typeface="+mj-ea"/>
                <a:cs typeface="+mj-cs"/>
              </a:rPr>
              <a:t>to the Community</a:t>
            </a:r>
            <a:endParaRPr lang="en-US" altLang="en-US" dirty="0">
              <a:solidFill>
                <a:srgbClr val="FF0000"/>
              </a:solidFill>
            </a:endParaRPr>
          </a:p>
        </p:txBody>
      </p:sp>
    </p:spTree>
    <p:extLst>
      <p:ext uri="{BB962C8B-B14F-4D97-AF65-F5344CB8AC3E}">
        <p14:creationId xmlns:p14="http://schemas.microsoft.com/office/powerpoint/2010/main" val="2793316995"/>
      </p:ext>
    </p:extLst>
  </p:cSld>
  <p:clrMapOvr>
    <a:masterClrMapping/>
  </p:clrMapOvr>
  <mc:AlternateContent xmlns:mc="http://schemas.openxmlformats.org/markup-compatibility/2006" xmlns:p14="http://schemas.microsoft.com/office/powerpoint/2010/main">
    <mc:Choice Requires="p14">
      <p:transition p14:dur="10" advTm="111937"/>
    </mc:Choice>
    <mc:Fallback xmlns="">
      <p:transition advTm="111937"/>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675731"/>
            <a:ext cx="10515600" cy="1325563"/>
          </a:xfrm>
          <a:solidFill>
            <a:schemeClr val="bg1"/>
          </a:solidFill>
        </p:spPr>
        <p:txBody>
          <a:bodyPr>
            <a:normAutofit fontScale="90000"/>
          </a:bodyPr>
          <a:lstStyle/>
          <a:p>
            <a:pPr algn="ctr"/>
            <a:r>
              <a:rPr lang="en-US" sz="6000" b="1" dirty="0">
                <a:solidFill>
                  <a:srgbClr val="FF0000"/>
                </a:solidFill>
              </a:rPr>
              <a:t>Sustainability</a:t>
            </a:r>
            <a:r>
              <a:rPr lang="en-US" dirty="0">
                <a:solidFill>
                  <a:srgbClr val="FF0000"/>
                </a:solidFill>
              </a:rPr>
              <a:t/>
            </a:r>
            <a:br>
              <a:rPr lang="en-US" dirty="0">
                <a:solidFill>
                  <a:srgbClr val="FF0000"/>
                </a:solidFill>
              </a:rPr>
            </a:br>
            <a:endParaRPr lang="en-US" dirty="0"/>
          </a:p>
        </p:txBody>
      </p:sp>
    </p:spTree>
    <p:extLst>
      <p:ext uri="{BB962C8B-B14F-4D97-AF65-F5344CB8AC3E}">
        <p14:creationId xmlns:p14="http://schemas.microsoft.com/office/powerpoint/2010/main" val="702702873"/>
      </p:ext>
    </p:extLst>
  </p:cSld>
  <p:clrMapOvr>
    <a:masterClrMapping/>
  </p:clrMapOvr>
  <mc:AlternateContent xmlns:mc="http://schemas.openxmlformats.org/markup-compatibility/2006" xmlns:p14="http://schemas.microsoft.com/office/powerpoint/2010/main">
    <mc:Choice Requires="p14">
      <p:transition spd="slow" p14:dur="2000" advTm="16264"/>
    </mc:Choice>
    <mc:Fallback xmlns="">
      <p:transition spd="slow" advTm="16264"/>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739759"/>
          </a:xfrm>
          <a:prstGeom prst="rect">
            <a:avLst/>
          </a:prstGeom>
          <a:noFill/>
        </p:spPr>
        <p:txBody>
          <a:bodyPr wrap="square" rtlCol="0">
            <a:spAutoFit/>
          </a:bodyPr>
          <a:lstStyle/>
          <a:p>
            <a:pPr>
              <a:spcBef>
                <a:spcPts val="672"/>
              </a:spcBef>
              <a:defRPr/>
            </a:pPr>
            <a:r>
              <a:rPr lang="en-US" sz="4000" dirty="0">
                <a:solidFill>
                  <a:srgbClr val="7030A0"/>
                </a:solidFill>
              </a:rPr>
              <a:t>Sustainability</a:t>
            </a:r>
          </a:p>
          <a:p>
            <a:pPr lvl="1">
              <a:spcBef>
                <a:spcPts val="576"/>
              </a:spcBef>
              <a:defRPr/>
            </a:pPr>
            <a:r>
              <a:rPr lang="en-US" sz="3600" b="1" dirty="0"/>
              <a:t>Sustainable strategies: </a:t>
            </a:r>
            <a:r>
              <a:rPr lang="en-US" sz="3600" dirty="0"/>
              <a:t>strategies that help MNCs make profits without harming environment and while ensuring company operates in a socially responsible manner with regard to its stakeholders</a:t>
            </a:r>
          </a:p>
          <a:p>
            <a:pPr lvl="1">
              <a:spcBef>
                <a:spcPts val="576"/>
              </a:spcBef>
              <a:defRPr/>
            </a:pPr>
            <a:r>
              <a:rPr lang="en-US" sz="3600" dirty="0"/>
              <a:t>Good for shareholders, environment, local communities, employees, and customers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1524000" y="152400"/>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altLang="en-US" dirty="0">
                <a:solidFill>
                  <a:srgbClr val="FFC000"/>
                </a:solidFill>
              </a:rPr>
              <a:t>Focus on Managerial Implications </a:t>
            </a:r>
            <a:r>
              <a:rPr lang="en-US" altLang="en-US" sz="2800" dirty="0">
                <a:solidFill>
                  <a:srgbClr val="FFC000"/>
                </a:solidFill>
              </a:rPr>
              <a:t>8</a:t>
            </a:r>
            <a:endParaRPr lang="en-US" altLang="en-US" dirty="0">
              <a:solidFill>
                <a:srgbClr val="FFC000"/>
              </a:solidFill>
            </a:endParaRPr>
          </a:p>
        </p:txBody>
      </p:sp>
    </p:spTree>
    <p:extLst>
      <p:ext uri="{BB962C8B-B14F-4D97-AF65-F5344CB8AC3E}">
        <p14:creationId xmlns:p14="http://schemas.microsoft.com/office/powerpoint/2010/main" val="4274604146"/>
      </p:ext>
    </p:extLst>
  </p:cSld>
  <p:clrMapOvr>
    <a:masterClrMapping/>
  </p:clrMapOvr>
  <mc:AlternateContent xmlns:mc="http://schemas.openxmlformats.org/markup-compatibility/2006" xmlns:p14="http://schemas.microsoft.com/office/powerpoint/2010/main">
    <mc:Choice Requires="p14">
      <p:transition p14:dur="10" advTm="148632"/>
    </mc:Choice>
    <mc:Fallback xmlns="">
      <p:transition advTm="148632"/>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914400" y="242247"/>
            <a:ext cx="7547212" cy="609600"/>
          </a:xfrm>
          <a:solidFill>
            <a:schemeClr val="bg1"/>
          </a:solidFill>
        </p:spPr>
        <p:txBody>
          <a:bodyPr/>
          <a:lstStyle/>
          <a:p>
            <a:r>
              <a:rPr lang="en-US" b="1" dirty="0">
                <a:solidFill>
                  <a:srgbClr val="C00000"/>
                </a:solidFill>
              </a:rPr>
              <a:t>Is Sustainability Bad for Profits?</a:t>
            </a:r>
          </a:p>
        </p:txBody>
      </p:sp>
      <p:sp>
        <p:nvSpPr>
          <p:cNvPr id="11" name="Content Placeholder 10"/>
          <p:cNvSpPr>
            <a:spLocks noGrp="1"/>
          </p:cNvSpPr>
          <p:nvPr>
            <p:ph idx="1"/>
          </p:nvPr>
        </p:nvSpPr>
        <p:spPr>
          <a:xfrm>
            <a:off x="711199" y="990600"/>
            <a:ext cx="10101943" cy="5029200"/>
          </a:xfrm>
          <a:solidFill>
            <a:schemeClr val="bg1"/>
          </a:solidFill>
        </p:spPr>
        <p:txBody>
          <a:bodyPr>
            <a:noAutofit/>
          </a:bodyPr>
          <a:lstStyle/>
          <a:p>
            <a:r>
              <a:rPr lang="en-US" sz="2400" dirty="0"/>
              <a:t>Most customers prefer that the companies they buy products and services from engage in business-focused sustainability practices. Eighty-three percent of the respondents in the Public Opinion Survey on Sustainability said that they think companies should try to accomplish their performance goals while also trying to improve society and the environment. At the same time, multinational firms are overwhelmed about the varied stakeholder needs they face. And, the Global Reporting Initiative, with its some 80 equally important sustainability indicators, is not giving companies a clear set of sustainability proprieties. Meanwhile, sustainability executives in companies have not exactly been elevated to the importance levels of other top managers. </a:t>
            </a:r>
            <a:r>
              <a:rPr lang="en-US" sz="2400" b="1" dirty="0"/>
              <a:t>If you had to pay more for a product, like gasoline for your automobile, how much more would you be willing to pay to buy from a highly rated sustainability-oriented company—5 percent, 10 percent, 25 percent, 40 percent? </a:t>
            </a:r>
          </a:p>
        </p:txBody>
      </p:sp>
    </p:spTree>
    <p:extLst>
      <p:ext uri="{BB962C8B-B14F-4D97-AF65-F5344CB8AC3E}">
        <p14:creationId xmlns:p14="http://schemas.microsoft.com/office/powerpoint/2010/main" val="1978331032"/>
      </p:ext>
    </p:extLst>
  </p:cSld>
  <p:clrMapOvr>
    <a:masterClrMapping/>
  </p:clrMapOvr>
  <mc:AlternateContent xmlns:mc="http://schemas.openxmlformats.org/markup-compatibility/2006" xmlns:p14="http://schemas.microsoft.com/office/powerpoint/2010/main">
    <mc:Choice Requires="p14">
      <p:transition p14:dur="0" advTm="186599"/>
    </mc:Choice>
    <mc:Fallback xmlns="">
      <p:transition advTm="186599"/>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734653" y="1440336"/>
            <a:ext cx="4495800" cy="3309938"/>
          </a:xfrm>
          <a:solidFill>
            <a:schemeClr val="bg1"/>
          </a:solidFill>
        </p:spPr>
        <p:txBody>
          <a:bodyPr>
            <a:normAutofit fontScale="90000"/>
          </a:bodyPr>
          <a:lstStyle/>
          <a:p>
            <a:r>
              <a:rPr lang="en-US" dirty="0"/>
              <a:t>Sustainability and Natural </a:t>
            </a:r>
            <a:br>
              <a:rPr lang="en-US" dirty="0"/>
            </a:br>
            <a:r>
              <a:rPr lang="en-US" dirty="0"/>
              <a:t>Resources</a:t>
            </a:r>
            <a:br>
              <a:rPr lang="en-US" dirty="0"/>
            </a:br>
            <a:endParaRPr lang="en-US" dirty="0"/>
          </a:p>
        </p:txBody>
      </p:sp>
    </p:spTree>
    <p:extLst>
      <p:ext uri="{BB962C8B-B14F-4D97-AF65-F5344CB8AC3E}">
        <p14:creationId xmlns:p14="http://schemas.microsoft.com/office/powerpoint/2010/main" val="2918947909"/>
      </p:ext>
    </p:extLst>
  </p:cSld>
  <p:clrMapOvr>
    <a:masterClrMapping/>
  </p:clrMapOvr>
  <mc:AlternateContent xmlns:mc="http://schemas.openxmlformats.org/markup-compatibility/2006" xmlns:p14="http://schemas.microsoft.com/office/powerpoint/2010/main">
    <mc:Choice Requires="p14">
      <p:transition spd="slow" p14:dur="1500" advTm="18476">
        <p:random/>
      </p:transition>
    </mc:Choice>
    <mc:Fallback xmlns="">
      <p:transition spd="slow" advTm="18476">
        <p:random/>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847207"/>
          </a:xfrm>
          <a:prstGeom prst="rect">
            <a:avLst/>
          </a:prstGeom>
          <a:noFill/>
        </p:spPr>
        <p:txBody>
          <a:bodyPr wrap="square" rtlCol="0">
            <a:spAutoFit/>
          </a:bodyPr>
          <a:lstStyle/>
          <a:p>
            <a:r>
              <a:rPr lang="en-US" sz="4400" b="1" dirty="0"/>
              <a:t>Environmental sustainability</a:t>
            </a:r>
          </a:p>
          <a:p>
            <a:pPr lvl="1"/>
            <a:r>
              <a:rPr lang="en-US" sz="4000" dirty="0"/>
              <a:t>State in which the demands  placed upon the environment  by people and commerce can  be met without reducing the  capacity of the environment to  provide for future generations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901831" y="185969"/>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C000"/>
                </a:solidFill>
              </a:rPr>
              <a:t>Sustainability in the Business Context</a:t>
            </a:r>
            <a:endParaRPr lang="en-US" altLang="en-US" dirty="0">
              <a:solidFill>
                <a:srgbClr val="FFC000"/>
              </a:solidFill>
            </a:endParaRPr>
          </a:p>
        </p:txBody>
      </p:sp>
    </p:spTree>
    <p:extLst>
      <p:ext uri="{BB962C8B-B14F-4D97-AF65-F5344CB8AC3E}">
        <p14:creationId xmlns:p14="http://schemas.microsoft.com/office/powerpoint/2010/main" val="295774902"/>
      </p:ext>
    </p:extLst>
  </p:cSld>
  <p:clrMapOvr>
    <a:masterClrMapping/>
  </p:clrMapOvr>
  <mc:AlternateContent xmlns:mc="http://schemas.openxmlformats.org/markup-compatibility/2006" xmlns:p14="http://schemas.microsoft.com/office/powerpoint/2010/main">
    <mc:Choice Requires="p14">
      <p:transition p14:dur="10" advTm="61091"/>
    </mc:Choice>
    <mc:Fallback xmlns="">
      <p:transition advTm="61091"/>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785652"/>
          </a:xfrm>
          <a:prstGeom prst="rect">
            <a:avLst/>
          </a:prstGeom>
          <a:noFill/>
        </p:spPr>
        <p:txBody>
          <a:bodyPr wrap="square" rtlCol="0">
            <a:spAutoFit/>
          </a:bodyPr>
          <a:lstStyle/>
          <a:p>
            <a:pPr marL="0" indent="0">
              <a:buNone/>
            </a:pPr>
            <a:r>
              <a:rPr lang="en-US" sz="4000" dirty="0"/>
              <a:t>Brundtland Commission, drafted a widely accepted definition of </a:t>
            </a:r>
            <a:r>
              <a:rPr lang="en-US" sz="4000" b="1" dirty="0">
                <a:solidFill>
                  <a:srgbClr val="FF0000"/>
                </a:solidFill>
              </a:rPr>
              <a:t>sustainable development</a:t>
            </a:r>
            <a:r>
              <a:rPr lang="en-US" sz="4000" dirty="0">
                <a:solidFill>
                  <a:srgbClr val="FF0000"/>
                </a:solidFill>
              </a:rPr>
              <a:t>: </a:t>
            </a:r>
          </a:p>
          <a:p>
            <a:r>
              <a:rPr lang="en-US" sz="4000" dirty="0"/>
              <a:t>it “meets the needs of </a:t>
            </a:r>
            <a:r>
              <a:rPr lang="en-US" sz="4000" b="1" dirty="0"/>
              <a:t>the</a:t>
            </a:r>
            <a:r>
              <a:rPr lang="en-US" sz="4000" dirty="0"/>
              <a:t> present without compromising the ability of future generations to meet their needs.”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901831" y="185969"/>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C000"/>
                </a:solidFill>
              </a:rPr>
              <a:t>Sustainability in the Business Context</a:t>
            </a:r>
            <a:endParaRPr lang="en-US" altLang="en-US" dirty="0">
              <a:solidFill>
                <a:srgbClr val="FFC000"/>
              </a:solidFill>
            </a:endParaRPr>
          </a:p>
        </p:txBody>
      </p:sp>
    </p:spTree>
    <p:extLst>
      <p:ext uri="{BB962C8B-B14F-4D97-AF65-F5344CB8AC3E}">
        <p14:creationId xmlns:p14="http://schemas.microsoft.com/office/powerpoint/2010/main" val="375931517"/>
      </p:ext>
    </p:extLst>
  </p:cSld>
  <p:clrMapOvr>
    <a:masterClrMapping/>
  </p:clrMapOvr>
  <mc:AlternateContent xmlns:mc="http://schemas.openxmlformats.org/markup-compatibility/2006" xmlns:p14="http://schemas.microsoft.com/office/powerpoint/2010/main">
    <mc:Choice Requires="p14">
      <p:transition p14:dur="10" advTm="65618"/>
    </mc:Choice>
    <mc:Fallback xmlns="">
      <p:transition advTm="65618"/>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339650"/>
          </a:xfrm>
          <a:prstGeom prst="rect">
            <a:avLst/>
          </a:prstGeom>
          <a:noFill/>
        </p:spPr>
        <p:txBody>
          <a:bodyPr wrap="square" rtlCol="0">
            <a:spAutoFit/>
          </a:bodyPr>
          <a:lstStyle/>
          <a:p>
            <a:r>
              <a:rPr lang="en-US" sz="6000" b="1" dirty="0"/>
              <a:t>Life cycle assessment (LCA)</a:t>
            </a:r>
          </a:p>
          <a:p>
            <a:pPr lvl="1"/>
            <a:r>
              <a:rPr lang="en-US" sz="5400" dirty="0"/>
              <a:t>An evaluation of the environmental aspects of a product or  service throughout its life cycle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901831" y="185969"/>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C000"/>
                </a:solidFill>
              </a:rPr>
              <a:t>Systems for Achieving Sustainability</a:t>
            </a:r>
            <a:endParaRPr lang="en-US" altLang="en-US" dirty="0">
              <a:solidFill>
                <a:srgbClr val="FFC000"/>
              </a:solidFill>
            </a:endParaRPr>
          </a:p>
        </p:txBody>
      </p:sp>
    </p:spTree>
    <p:extLst>
      <p:ext uri="{BB962C8B-B14F-4D97-AF65-F5344CB8AC3E}">
        <p14:creationId xmlns:p14="http://schemas.microsoft.com/office/powerpoint/2010/main" val="2160439553"/>
      </p:ext>
    </p:extLst>
  </p:cSld>
  <p:clrMapOvr>
    <a:masterClrMapping/>
  </p:clrMapOvr>
  <mc:AlternateContent xmlns:mc="http://schemas.openxmlformats.org/markup-compatibility/2006" xmlns:p14="http://schemas.microsoft.com/office/powerpoint/2010/main">
    <mc:Choice Requires="p14">
      <p:transition p14:dur="10" advTm="38793"/>
    </mc:Choice>
    <mc:Fallback xmlns="">
      <p:transition advTm="38793"/>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524315"/>
          </a:xfrm>
          <a:prstGeom prst="rect">
            <a:avLst/>
          </a:prstGeom>
          <a:noFill/>
        </p:spPr>
        <p:txBody>
          <a:bodyPr wrap="square" rtlCol="0">
            <a:spAutoFit/>
          </a:bodyPr>
          <a:lstStyle/>
          <a:p>
            <a:r>
              <a:rPr lang="en-US" sz="4400" b="1" dirty="0"/>
              <a:t>Cradle-to-cradle (C2C) design  model</a:t>
            </a:r>
          </a:p>
          <a:p>
            <a:pPr lvl="1"/>
            <a:r>
              <a:rPr lang="en-US" sz="4000" dirty="0"/>
              <a:t>suggests that products and services  should be designed to completely close the production loop, so that all resources needed to produce them are recycled and reused rather than discarded or left to pollute.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901831" y="185969"/>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C000"/>
                </a:solidFill>
              </a:rPr>
              <a:t>Systems for Achieving Sustainability</a:t>
            </a:r>
            <a:endParaRPr lang="en-US" altLang="en-US" dirty="0">
              <a:solidFill>
                <a:srgbClr val="FFC000"/>
              </a:solidFill>
            </a:endParaRPr>
          </a:p>
        </p:txBody>
      </p:sp>
    </p:spTree>
    <p:extLst>
      <p:ext uri="{BB962C8B-B14F-4D97-AF65-F5344CB8AC3E}">
        <p14:creationId xmlns:p14="http://schemas.microsoft.com/office/powerpoint/2010/main" val="4035297652"/>
      </p:ext>
    </p:extLst>
  </p:cSld>
  <p:clrMapOvr>
    <a:masterClrMapping/>
  </p:clrMapOvr>
  <mc:AlternateContent xmlns:mc="http://schemas.openxmlformats.org/markup-compatibility/2006" xmlns:p14="http://schemas.microsoft.com/office/powerpoint/2010/main">
    <mc:Choice Requires="p14">
      <p:transition p14:dur="10" advTm="63626"/>
    </mc:Choice>
    <mc:Fallback xmlns="">
      <p:transition advTm="63626"/>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8728881" cy="822230"/>
          </a:xfrm>
          <a:solidFill>
            <a:schemeClr val="bg1"/>
          </a:solidFill>
        </p:spPr>
        <p:txBody>
          <a:bodyPr/>
          <a:lstStyle/>
          <a:p>
            <a:r>
              <a:rPr lang="en-US" dirty="0">
                <a:solidFill>
                  <a:srgbClr val="FF0000"/>
                </a:solidFill>
              </a:rPr>
              <a:t>Cradle-to-Cradle (C2C) Design  Model</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15317" y="1949916"/>
            <a:ext cx="7561367" cy="4346297"/>
          </a:xfrm>
          <a:prstGeom prst="rect">
            <a:avLst/>
          </a:prstGeom>
        </p:spPr>
      </p:pic>
    </p:spTree>
    <p:extLst>
      <p:ext uri="{BB962C8B-B14F-4D97-AF65-F5344CB8AC3E}">
        <p14:creationId xmlns:p14="http://schemas.microsoft.com/office/powerpoint/2010/main" val="189231205"/>
      </p:ext>
    </p:extLst>
  </p:cSld>
  <p:clrMapOvr>
    <a:masterClrMapping/>
  </p:clrMapOvr>
  <mc:AlternateContent xmlns:mc="http://schemas.openxmlformats.org/markup-compatibility/2006" xmlns:p14="http://schemas.microsoft.com/office/powerpoint/2010/main">
    <mc:Choice Requires="p14">
      <p:transition spd="slow" p14:dur="1500" advTm="45302">
        <p:random/>
      </p:transition>
    </mc:Choice>
    <mc:Fallback xmlns="">
      <p:transition spd="slow" advTm="45302">
        <p:random/>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847207"/>
          </a:xfrm>
          <a:prstGeom prst="rect">
            <a:avLst/>
          </a:prstGeom>
          <a:noFill/>
        </p:spPr>
        <p:txBody>
          <a:bodyPr wrap="square" rtlCol="0">
            <a:spAutoFit/>
          </a:bodyPr>
          <a:lstStyle/>
          <a:p>
            <a:r>
              <a:rPr lang="en-US" sz="4400" b="1" dirty="0">
                <a:solidFill>
                  <a:srgbClr val="FF0000"/>
                </a:solidFill>
              </a:rPr>
              <a:t>United Nations Global Compact</a:t>
            </a:r>
          </a:p>
          <a:p>
            <a:pPr lvl="1"/>
            <a:r>
              <a:rPr lang="en-US" sz="4000" dirty="0"/>
              <a:t>A voluntary reporting scheme  for businesses that covers critical areas affecting the conduct of international business—human rights, labor, the environment, and anticorruption efforts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901831" y="185969"/>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C000"/>
                </a:solidFill>
              </a:rPr>
              <a:t>Tools for Measuring Sustainability</a:t>
            </a:r>
            <a:endParaRPr lang="en-US" altLang="en-US" dirty="0">
              <a:solidFill>
                <a:srgbClr val="FFC000"/>
              </a:solidFill>
            </a:endParaRPr>
          </a:p>
        </p:txBody>
      </p:sp>
    </p:spTree>
    <p:extLst>
      <p:ext uri="{BB962C8B-B14F-4D97-AF65-F5344CB8AC3E}">
        <p14:creationId xmlns:p14="http://schemas.microsoft.com/office/powerpoint/2010/main" val="971141020"/>
      </p:ext>
    </p:extLst>
  </p:cSld>
  <p:clrMapOvr>
    <a:masterClrMapping/>
  </p:clrMapOvr>
  <mc:AlternateContent xmlns:mc="http://schemas.openxmlformats.org/markup-compatibility/2006" xmlns:p14="http://schemas.microsoft.com/office/powerpoint/2010/main">
    <mc:Choice Requires="p14">
      <p:transition p14:dur="10" advTm="61977"/>
    </mc:Choice>
    <mc:Fallback xmlns="">
      <p:transition advTm="61977"/>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810767" cy="890469"/>
          </a:xfrm>
          <a:solidFill>
            <a:schemeClr val="bg1"/>
          </a:solidFill>
        </p:spPr>
        <p:txBody>
          <a:bodyPr/>
          <a:lstStyle/>
          <a:p>
            <a:r>
              <a:rPr lang="en-US" dirty="0">
                <a:solidFill>
                  <a:srgbClr val="FF0000"/>
                </a:solidFill>
              </a:rPr>
              <a:t>Tools for Measuring Sustainability</a:t>
            </a:r>
          </a:p>
        </p:txBody>
      </p:sp>
      <p:sp>
        <p:nvSpPr>
          <p:cNvPr id="3" name="Content Placeholder 2"/>
          <p:cNvSpPr>
            <a:spLocks noGrp="1"/>
          </p:cNvSpPr>
          <p:nvPr>
            <p:ph sz="half" idx="1"/>
          </p:nvPr>
        </p:nvSpPr>
        <p:spPr>
          <a:solidFill>
            <a:schemeClr val="bg1"/>
          </a:solidFill>
        </p:spPr>
        <p:txBody>
          <a:bodyPr>
            <a:normAutofit/>
          </a:bodyPr>
          <a:lstStyle/>
          <a:p>
            <a:r>
              <a:rPr lang="en-US" sz="4000" b="1" dirty="0">
                <a:solidFill>
                  <a:srgbClr val="C00000"/>
                </a:solidFill>
              </a:rPr>
              <a:t>Global Reporting Initiative (GRI)</a:t>
            </a:r>
          </a:p>
          <a:p>
            <a:pPr lvl="1"/>
            <a:r>
              <a:rPr lang="en-US" sz="3600" dirty="0">
                <a:solidFill>
                  <a:srgbClr val="002060"/>
                </a:solidFill>
              </a:rPr>
              <a:t>Sustainability reporting framework developed among stakeholders</a:t>
            </a:r>
          </a:p>
        </p:txBody>
      </p:sp>
      <p:sp>
        <p:nvSpPr>
          <p:cNvPr id="6" name="Content Placeholder 5"/>
          <p:cNvSpPr>
            <a:spLocks noGrp="1"/>
          </p:cNvSpPr>
          <p:nvPr>
            <p:ph sz="half" idx="2"/>
          </p:nvPr>
        </p:nvSpPr>
        <p:spPr>
          <a:solidFill>
            <a:schemeClr val="bg1"/>
          </a:solidFill>
        </p:spPr>
        <p:txBody>
          <a:bodyPr>
            <a:normAutofit/>
          </a:bodyPr>
          <a:lstStyle/>
          <a:p>
            <a:r>
              <a:rPr lang="en-US" sz="4000" b="1" dirty="0">
                <a:solidFill>
                  <a:srgbClr val="C00000"/>
                </a:solidFill>
              </a:rPr>
              <a:t>Carbon Disclosure Project (CDP)</a:t>
            </a:r>
          </a:p>
          <a:p>
            <a:pPr lvl="1"/>
            <a:r>
              <a:rPr lang="en-US" sz="3600" dirty="0">
                <a:solidFill>
                  <a:srgbClr val="002060"/>
                </a:solidFill>
              </a:rPr>
              <a:t>Organization that provides reporting frameworks for  greenhouse gas emissions  and water use</a:t>
            </a:r>
          </a:p>
        </p:txBody>
      </p:sp>
    </p:spTree>
    <p:extLst>
      <p:ext uri="{BB962C8B-B14F-4D97-AF65-F5344CB8AC3E}">
        <p14:creationId xmlns:p14="http://schemas.microsoft.com/office/powerpoint/2010/main" val="3793280709"/>
      </p:ext>
    </p:extLst>
  </p:cSld>
  <p:clrMapOvr>
    <a:masterClrMapping/>
  </p:clrMapOvr>
  <mc:AlternateContent xmlns:mc="http://schemas.openxmlformats.org/markup-compatibility/2006" xmlns:p14="http://schemas.microsoft.com/office/powerpoint/2010/main">
    <mc:Choice Requires="p14">
      <p:transition spd="slow" p14:dur="1500" advTm="147798">
        <p:random/>
      </p:transition>
    </mc:Choice>
    <mc:Fallback xmlns="">
      <p:transition spd="slow" advTm="147798">
        <p:random/>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7732594" cy="794935"/>
          </a:xfrm>
          <a:solidFill>
            <a:schemeClr val="bg1"/>
          </a:solidFill>
        </p:spPr>
        <p:txBody>
          <a:bodyPr/>
          <a:lstStyle/>
          <a:p>
            <a:r>
              <a:rPr lang="en-US" b="1" dirty="0">
                <a:solidFill>
                  <a:srgbClr val="FFC000"/>
                </a:solidFill>
              </a:rPr>
              <a:t>Tools for Measuring Sustainability</a:t>
            </a:r>
          </a:p>
        </p:txBody>
      </p:sp>
      <p:sp>
        <p:nvSpPr>
          <p:cNvPr id="3" name="Content Placeholder 2"/>
          <p:cNvSpPr>
            <a:spLocks noGrp="1"/>
          </p:cNvSpPr>
          <p:nvPr>
            <p:ph sz="half" idx="1"/>
          </p:nvPr>
        </p:nvSpPr>
        <p:spPr>
          <a:solidFill>
            <a:schemeClr val="bg1"/>
          </a:solidFill>
        </p:spPr>
        <p:txBody>
          <a:bodyPr>
            <a:noAutofit/>
          </a:bodyPr>
          <a:lstStyle/>
          <a:p>
            <a:r>
              <a:rPr lang="en-US" sz="4000" b="1" dirty="0">
                <a:solidFill>
                  <a:srgbClr val="FF0000"/>
                </a:solidFill>
              </a:rPr>
              <a:t>Carbon footprint</a:t>
            </a:r>
          </a:p>
          <a:p>
            <a:pPr lvl="1"/>
            <a:r>
              <a:rPr lang="en-US" sz="3600" dirty="0"/>
              <a:t>A measure of the volume of  greenhouse gas emissions caused by a product’s manufacture and use</a:t>
            </a:r>
          </a:p>
        </p:txBody>
      </p:sp>
      <p:sp>
        <p:nvSpPr>
          <p:cNvPr id="4" name="Content Placeholder 3"/>
          <p:cNvSpPr>
            <a:spLocks noGrp="1"/>
          </p:cNvSpPr>
          <p:nvPr>
            <p:ph sz="half" idx="2"/>
          </p:nvPr>
        </p:nvSpPr>
        <p:spPr>
          <a:solidFill>
            <a:schemeClr val="bg1"/>
          </a:solidFill>
        </p:spPr>
        <p:txBody>
          <a:bodyPr>
            <a:normAutofit/>
          </a:bodyPr>
          <a:lstStyle/>
          <a:p>
            <a:r>
              <a:rPr lang="en-US" sz="4800" b="1" dirty="0">
                <a:solidFill>
                  <a:srgbClr val="FF0000"/>
                </a:solidFill>
              </a:rPr>
              <a:t>Water footprint</a:t>
            </a:r>
          </a:p>
          <a:p>
            <a:pPr lvl="1"/>
            <a:r>
              <a:rPr lang="en-US" sz="4400" dirty="0"/>
              <a:t>A measure of the amount of water used in a product’s manufacture and use</a:t>
            </a:r>
          </a:p>
        </p:txBody>
      </p:sp>
    </p:spTree>
    <p:extLst>
      <p:ext uri="{BB962C8B-B14F-4D97-AF65-F5344CB8AC3E}">
        <p14:creationId xmlns:p14="http://schemas.microsoft.com/office/powerpoint/2010/main" val="1992660099"/>
      </p:ext>
    </p:extLst>
  </p:cSld>
  <p:clrMapOvr>
    <a:masterClrMapping/>
  </p:clrMapOvr>
  <mc:AlternateContent xmlns:mc="http://schemas.openxmlformats.org/markup-compatibility/2006" xmlns:p14="http://schemas.microsoft.com/office/powerpoint/2010/main">
    <mc:Choice Requires="p14">
      <p:transition spd="slow" p14:dur="1500" advTm="75922">
        <p:random/>
      </p:transition>
    </mc:Choice>
    <mc:Fallback xmlns="">
      <p:transition spd="slow" advTm="75922">
        <p:random/>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524315"/>
          </a:xfrm>
          <a:prstGeom prst="rect">
            <a:avLst/>
          </a:prstGeom>
          <a:noFill/>
        </p:spPr>
        <p:txBody>
          <a:bodyPr wrap="square" rtlCol="0">
            <a:spAutoFit/>
          </a:bodyPr>
          <a:lstStyle/>
          <a:p>
            <a:pPr marL="571500" indent="-571500">
              <a:buFont typeface="Arial" panose="020B0604020202020204" pitchFamily="34" charset="0"/>
              <a:buChar char="•"/>
            </a:pPr>
            <a:r>
              <a:rPr lang="en-US" sz="3600" b="1" dirty="0"/>
              <a:t>Limits</a:t>
            </a:r>
            <a:r>
              <a:rPr lang="en-US" sz="3600" dirty="0"/>
              <a:t> address the reality that environmental resources are exhaustible. </a:t>
            </a:r>
          </a:p>
          <a:p>
            <a:pPr marL="571500" indent="-571500">
              <a:buFont typeface="Arial" panose="020B0604020202020204" pitchFamily="34" charset="0"/>
              <a:buChar char="•"/>
            </a:pPr>
            <a:r>
              <a:rPr lang="en-US" sz="3600" dirty="0"/>
              <a:t>To recognize the limits of the earth’s atmosphere to absorb emissions, and to incorporate this recognition into the way the business operates, is an ecologically responsible decision that supports sustainability.</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8240621" cy="632227"/>
          </a:xfrm>
          <a:prstGeom prst="rect">
            <a:avLst/>
          </a:prstGeom>
          <a:solidFill>
            <a:schemeClr val="bg1"/>
          </a:solidFill>
        </p:spPr>
        <p:txBody>
          <a:bodyP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0000"/>
                </a:solidFill>
              </a:rPr>
              <a:t>Limits as Part of the Sustainability Context</a:t>
            </a:r>
            <a:endParaRPr lang="en-US" altLang="en-US" dirty="0">
              <a:solidFill>
                <a:srgbClr val="FFC000"/>
              </a:solidFill>
            </a:endParaRPr>
          </a:p>
        </p:txBody>
      </p:sp>
      <p:pic>
        <p:nvPicPr>
          <p:cNvPr id="6" name="Audio 5">
            <a:hlinkClick r:id="" action="ppaction://media"/>
            <a:extLst>
              <a:ext uri="{FF2B5EF4-FFF2-40B4-BE49-F238E27FC236}">
                <a16:creationId xmlns:a16="http://schemas.microsoft.com/office/drawing/2014/main" xmlns="" id="{517B4127-363C-088A-8123-23C9C8DA560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810658421"/>
      </p:ext>
    </p:extLst>
  </p:cSld>
  <p:clrMapOvr>
    <a:masterClrMapping/>
  </p:clrMapOvr>
  <mc:AlternateContent xmlns:mc="http://schemas.openxmlformats.org/markup-compatibility/2006" xmlns:p14="http://schemas.microsoft.com/office/powerpoint/2010/main">
    <mc:Choice Requires="p14">
      <p:transition p14:dur="10" advTm="91412"/>
    </mc:Choice>
    <mc:Fallback xmlns="">
      <p:transition advTm="914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416320"/>
          </a:xfrm>
          <a:prstGeom prst="rect">
            <a:avLst/>
          </a:prstGeom>
          <a:noFill/>
        </p:spPr>
        <p:txBody>
          <a:bodyPr wrap="square" rtlCol="0">
            <a:spAutoFit/>
          </a:bodyPr>
          <a:lstStyle/>
          <a:p>
            <a:r>
              <a:rPr lang="en-US" sz="3600" dirty="0"/>
              <a:t>Interdependence describes the complex relationships that sustainable practices create among ecological, social, and economic systems, in which actions in one of these systems may affect the other two, often in ways that are not easily predicted.</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7544585" cy="875538"/>
          </a:xfrm>
          <a:prstGeom prst="rect">
            <a:avLst/>
          </a:prstGeom>
          <a:solidFill>
            <a:schemeClr val="bg1"/>
          </a:solidFill>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FF0000"/>
                </a:solidFill>
              </a:rPr>
              <a:t>Interdependence as Part of the Sustainability Context</a:t>
            </a:r>
            <a:endParaRPr lang="en-US" altLang="en-US" b="1" dirty="0">
              <a:solidFill>
                <a:srgbClr val="FFC000"/>
              </a:solidFill>
            </a:endParaRPr>
          </a:p>
        </p:txBody>
      </p:sp>
    </p:spTree>
    <p:extLst>
      <p:ext uri="{BB962C8B-B14F-4D97-AF65-F5344CB8AC3E}">
        <p14:creationId xmlns:p14="http://schemas.microsoft.com/office/powerpoint/2010/main" val="4132350799"/>
      </p:ext>
    </p:extLst>
  </p:cSld>
  <p:clrMapOvr>
    <a:masterClrMapping/>
  </p:clrMapOvr>
  <mc:AlternateContent xmlns:mc="http://schemas.openxmlformats.org/markup-compatibility/2006" xmlns:p14="http://schemas.microsoft.com/office/powerpoint/2010/main">
    <mc:Choice Requires="p14">
      <p:transition p14:dur="10" advTm="60977"/>
    </mc:Choice>
    <mc:Fallback xmlns="">
      <p:transition advTm="60977"/>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524315"/>
          </a:xfrm>
          <a:prstGeom prst="rect">
            <a:avLst/>
          </a:prstGeom>
          <a:noFill/>
        </p:spPr>
        <p:txBody>
          <a:bodyPr wrap="square" rtlCol="0">
            <a:spAutoFit/>
          </a:bodyPr>
          <a:lstStyle/>
          <a:p>
            <a:pPr marL="457200" indent="-457200">
              <a:buFont typeface="Arial" panose="020B0604020202020204" pitchFamily="34" charset="0"/>
              <a:buChar char="•"/>
            </a:pPr>
            <a:r>
              <a:rPr lang="en-US" sz="3200" dirty="0"/>
              <a:t>For system interdependence to work, there cannot be vast differences in the distributions of gains.</a:t>
            </a:r>
          </a:p>
          <a:p>
            <a:pPr marL="457200" indent="-457200">
              <a:buFont typeface="Arial" panose="020B0604020202020204" pitchFamily="34" charset="0"/>
              <a:buChar char="•"/>
            </a:pPr>
            <a:r>
              <a:rPr lang="en-US" sz="3200" dirty="0"/>
              <a:t>Equity requires a business model that allocates value added over a wide array of stakeholders.</a:t>
            </a:r>
          </a:p>
          <a:p>
            <a:pPr marL="457200" indent="-457200">
              <a:buFont typeface="Arial" panose="020B0604020202020204" pitchFamily="34" charset="0"/>
              <a:buChar char="•"/>
            </a:pPr>
            <a:r>
              <a:rPr lang="en-US" sz="3200" dirty="0"/>
              <a:t>Vast inequities lead to social disruption and violence.</a:t>
            </a:r>
          </a:p>
          <a:p>
            <a:pPr marL="457200" indent="-457200">
              <a:buFont typeface="Arial" panose="020B0604020202020204" pitchFamily="34" charset="0"/>
              <a:buChar char="•"/>
            </a:pPr>
            <a:r>
              <a:rPr lang="en-US" sz="3200" dirty="0"/>
              <a:t>One approach is to pursue backward integration to gain control over supply chain.</a:t>
            </a:r>
          </a:p>
          <a:p>
            <a:pPr marL="457200" indent="-457200">
              <a:buFont typeface="Arial" panose="020B0604020202020204" pitchFamily="34" charset="0"/>
              <a:buChar char="•"/>
            </a:pPr>
            <a:endParaRPr lang="en-US" sz="32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401283"/>
            <a:ext cx="8499928" cy="700466"/>
          </a:xfrm>
          <a:prstGeom prst="rect">
            <a:avLst/>
          </a:prstGeom>
          <a:solidFill>
            <a:schemeClr val="bg1"/>
          </a:solidFill>
        </p:spPr>
        <p:txBody>
          <a:bodyPr>
            <a:normAutofit fontScale="6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FF0000"/>
                </a:solidFill>
              </a:rPr>
              <a:t>Equity in Distribution as Part of the Sustainability Context</a:t>
            </a:r>
            <a:endParaRPr lang="en-US" altLang="en-US" b="1" dirty="0">
              <a:solidFill>
                <a:srgbClr val="FFC000"/>
              </a:solidFill>
            </a:endParaRPr>
          </a:p>
        </p:txBody>
      </p:sp>
    </p:spTree>
    <p:extLst>
      <p:ext uri="{BB962C8B-B14F-4D97-AF65-F5344CB8AC3E}">
        <p14:creationId xmlns:p14="http://schemas.microsoft.com/office/powerpoint/2010/main" val="4065453323"/>
      </p:ext>
    </p:extLst>
  </p:cSld>
  <p:clrMapOvr>
    <a:masterClrMapping/>
  </p:clrMapOvr>
  <mc:AlternateContent xmlns:mc="http://schemas.openxmlformats.org/markup-compatibility/2006" xmlns:p14="http://schemas.microsoft.com/office/powerpoint/2010/main">
    <mc:Choice Requires="p14">
      <p:transition p14:dur="10" advTm="134944"/>
    </mc:Choice>
    <mc:Fallback xmlns="">
      <p:transition advTm="134944"/>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p:txBody>
          <a:bodyPr>
            <a:normAutofit fontScale="92500" lnSpcReduction="10000"/>
          </a:bodyPr>
          <a:lstStyle/>
          <a:p>
            <a:pPr marL="0" indent="0" algn="ctr">
              <a:buNone/>
            </a:pPr>
            <a:r>
              <a:rPr lang="en-US" b="1" dirty="0">
                <a:solidFill>
                  <a:srgbClr val="003399"/>
                </a:solidFill>
              </a:rPr>
              <a:t>Controversial Issues</a:t>
            </a:r>
          </a:p>
          <a:p>
            <a:r>
              <a:rPr lang="en-US" dirty="0"/>
              <a:t>This debate centers around the unknown time we have left to rely on fossil fuels and how to approach preparation for the transition.  Although we do not know if we have reached the midpoint of their extraction, we know that they are nonrenewables and that our present economic model depends on them.  The debate centers around how to approach this issue.  Meanwhile, reliance on fossil fuels at the global level is increasing.</a:t>
            </a:r>
          </a:p>
          <a:p>
            <a:r>
              <a:rPr lang="en-US" dirty="0"/>
              <a:t>How immediate do you think the fossil fuel crisis may be? How much time do you think we have for our transition to new energy sources?</a:t>
            </a:r>
          </a:p>
        </p:txBody>
      </p:sp>
      <p:pic>
        <p:nvPicPr>
          <p:cNvPr id="3" name="Audio 2">
            <a:hlinkClick r:id="" action="ppaction://media"/>
            <a:extLst>
              <a:ext uri="{FF2B5EF4-FFF2-40B4-BE49-F238E27FC236}">
                <a16:creationId xmlns:a16="http://schemas.microsoft.com/office/drawing/2014/main" xmlns="" id="{34366090-1E90-6DEA-7C4B-79256A57BDA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781606364"/>
      </p:ext>
    </p:extLst>
  </p:cSld>
  <p:clrMapOvr>
    <a:masterClrMapping/>
  </p:clrMapOvr>
  <mc:AlternateContent xmlns:mc="http://schemas.openxmlformats.org/markup-compatibility/2006" xmlns:p14="http://schemas.microsoft.com/office/powerpoint/2010/main">
    <mc:Choice Requires="p14">
      <p:transition spd="slow" p14:dur="1500" advTm="134489">
        <p:random/>
      </p:transition>
    </mc:Choice>
    <mc:Fallback xmlns="">
      <p:transition spd="slow" advTm="134489">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585871"/>
          </a:xfrm>
          <a:prstGeom prst="rect">
            <a:avLst/>
          </a:prstGeom>
          <a:noFill/>
        </p:spPr>
        <p:txBody>
          <a:bodyPr wrap="square" rtlCol="0">
            <a:spAutoFit/>
          </a:bodyPr>
          <a:lstStyle/>
          <a:p>
            <a:r>
              <a:rPr lang="en-US" sz="4000" b="1" dirty="0"/>
              <a:t>Stakeholder theory</a:t>
            </a:r>
          </a:p>
          <a:p>
            <a:pPr lvl="1"/>
            <a:r>
              <a:rPr lang="en-US" sz="3600" dirty="0"/>
              <a:t>An understanding of how business operates that takes into  account all identifiable interest  holders</a:t>
            </a:r>
          </a:p>
          <a:p>
            <a:pPr lvl="1"/>
            <a:r>
              <a:rPr lang="en-US" sz="3600" dirty="0"/>
              <a:t>calls for managers to consider the network of tensions caused by competing internal and external demands that surrounds the business.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8704645" cy="875538"/>
          </a:xfrm>
          <a:prstGeom prst="rect">
            <a:avLst/>
          </a:prstGeom>
          <a:solidFill>
            <a:schemeClr val="bg1"/>
          </a:solidFill>
        </p:spPr>
        <p:txBody>
          <a:bodyPr>
            <a:normAutofit fontScale="8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FF0000"/>
                </a:solidFill>
              </a:rPr>
              <a:t>The Stakeholder Model for Sustainable Business</a:t>
            </a:r>
            <a:endParaRPr lang="en-US" altLang="en-US" b="1" dirty="0">
              <a:solidFill>
                <a:srgbClr val="FFC000"/>
              </a:solidFill>
            </a:endParaRPr>
          </a:p>
        </p:txBody>
      </p:sp>
      <p:pic>
        <p:nvPicPr>
          <p:cNvPr id="4" name="Audio 3">
            <a:hlinkClick r:id="" action="ppaction://media"/>
            <a:extLst>
              <a:ext uri="{FF2B5EF4-FFF2-40B4-BE49-F238E27FC236}">
                <a16:creationId xmlns:a16="http://schemas.microsoft.com/office/drawing/2014/main" xmlns="" id="{E4C32804-0C6D-BDB7-E3EF-93DB51D8ACD6}"/>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169663260"/>
      </p:ext>
    </p:extLst>
  </p:cSld>
  <p:clrMapOvr>
    <a:masterClrMapping/>
  </p:clrMapOvr>
  <mc:AlternateContent xmlns:mc="http://schemas.openxmlformats.org/markup-compatibility/2006" xmlns:p14="http://schemas.microsoft.com/office/powerpoint/2010/main">
    <mc:Choice Requires="p14">
      <p:transition p14:dur="10" advTm="71590"/>
    </mc:Choice>
    <mc:Fallback xmlns="">
      <p:transition advTm="715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134600" cy="1081538"/>
          </a:xfrm>
          <a:solidFill>
            <a:srgbClr val="FFFFFF"/>
          </a:solidFill>
        </p:spPr>
        <p:txBody>
          <a:bodyPr>
            <a:normAutofit fontScale="90000"/>
          </a:bodyPr>
          <a:lstStyle/>
          <a:p>
            <a:r>
              <a:rPr lang="en-US" b="1" dirty="0">
                <a:solidFill>
                  <a:srgbClr val="C00000"/>
                </a:solidFill>
              </a:rPr>
              <a:t>The Stakeholder Model for Sustainable Business</a:t>
            </a:r>
          </a:p>
        </p:txBody>
      </p:sp>
      <p:sp>
        <p:nvSpPr>
          <p:cNvPr id="3" name="Content Placeholder 2"/>
          <p:cNvSpPr>
            <a:spLocks noGrp="1"/>
          </p:cNvSpPr>
          <p:nvPr>
            <p:ph idx="1"/>
          </p:nvPr>
        </p:nvSpPr>
        <p:spPr>
          <a:solidFill>
            <a:srgbClr val="FFFFFF"/>
          </a:solidFill>
        </p:spPr>
        <p:txBody>
          <a:bodyPr>
            <a:normAutofit/>
          </a:bodyPr>
          <a:lstStyle/>
          <a:p>
            <a:r>
              <a:rPr lang="en-US" sz="4000" b="1" dirty="0"/>
              <a:t>Triple-bottom-line accounting (3BL)</a:t>
            </a:r>
          </a:p>
          <a:p>
            <a:pPr lvl="1"/>
            <a:r>
              <a:rPr lang="en-US" sz="3600" dirty="0"/>
              <a:t>An approach to accounting  that measures the firm’s social and environmental performance in addition to its economic performance</a:t>
            </a:r>
          </a:p>
          <a:p>
            <a:pPr lvl="1"/>
            <a:r>
              <a:rPr lang="en-US" sz="3600" dirty="0"/>
              <a:t>Does not allow for comparisons across companies because measurements, especially social and environmental areas are not standardized.</a:t>
            </a:r>
          </a:p>
        </p:txBody>
      </p:sp>
    </p:spTree>
    <p:extLst>
      <p:ext uri="{BB962C8B-B14F-4D97-AF65-F5344CB8AC3E}">
        <p14:creationId xmlns:p14="http://schemas.microsoft.com/office/powerpoint/2010/main" val="3105378523"/>
      </p:ext>
    </p:extLst>
  </p:cSld>
  <p:clrMapOvr>
    <a:masterClrMapping/>
  </p:clrMapOvr>
  <mc:AlternateContent xmlns:mc="http://schemas.openxmlformats.org/markup-compatibility/2006" xmlns:p14="http://schemas.microsoft.com/office/powerpoint/2010/main">
    <mc:Choice Requires="p14">
      <p:transition spd="slow" p14:dur="1500" advTm="30179">
        <p:random/>
      </p:transition>
    </mc:Choice>
    <mc:Fallback xmlns="">
      <p:transition spd="slow" advTm="30179">
        <p:random/>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539430"/>
          </a:xfrm>
          <a:prstGeom prst="rect">
            <a:avLst/>
          </a:prstGeom>
          <a:noFill/>
        </p:spPr>
        <p:txBody>
          <a:bodyPr wrap="square" rtlCol="0">
            <a:spAutoFit/>
          </a:bodyPr>
          <a:lstStyle/>
          <a:p>
            <a:r>
              <a:rPr lang="en-US" sz="4800" b="1" dirty="0"/>
              <a:t>Natural capital</a:t>
            </a:r>
          </a:p>
          <a:p>
            <a:pPr lvl="1"/>
            <a:r>
              <a:rPr lang="en-US" sz="4400" dirty="0"/>
              <a:t>Natural resources such as air, land, and water that provide us with the goods and services on which our survival depends</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8704645" cy="875538"/>
          </a:xfrm>
          <a:prstGeom prst="rect">
            <a:avLst/>
          </a:prstGeom>
          <a:solidFill>
            <a:srgbClr val="FFFFFF"/>
          </a:solidFill>
        </p:spPr>
        <p:txBody>
          <a:bodyP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FF0000"/>
                </a:solidFill>
              </a:rPr>
              <a:t>Geography: Describing Our Natural Capital</a:t>
            </a:r>
            <a:endParaRPr lang="en-US" altLang="en-US" b="1" dirty="0">
              <a:solidFill>
                <a:srgbClr val="FF0000"/>
              </a:solidFill>
            </a:endParaRPr>
          </a:p>
        </p:txBody>
      </p:sp>
    </p:spTree>
    <p:extLst>
      <p:ext uri="{BB962C8B-B14F-4D97-AF65-F5344CB8AC3E}">
        <p14:creationId xmlns:p14="http://schemas.microsoft.com/office/powerpoint/2010/main" val="3773903992"/>
      </p:ext>
    </p:extLst>
  </p:cSld>
  <p:clrMapOvr>
    <a:masterClrMapping/>
  </p:clrMapOvr>
  <mc:AlternateContent xmlns:mc="http://schemas.openxmlformats.org/markup-compatibility/2006" xmlns:p14="http://schemas.microsoft.com/office/powerpoint/2010/main">
    <mc:Choice Requires="p14">
      <p:transition p14:dur="10" advTm="31347"/>
    </mc:Choice>
    <mc:Fallback xmlns="">
      <p:transition advTm="31347"/>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5262979"/>
          </a:xfrm>
          <a:prstGeom prst="rect">
            <a:avLst/>
          </a:prstGeom>
          <a:noFill/>
        </p:spPr>
        <p:txBody>
          <a:bodyPr wrap="square" rtlCol="0">
            <a:spAutoFit/>
          </a:bodyPr>
          <a:lstStyle/>
          <a:p>
            <a:pPr marL="685800" indent="-685800">
              <a:buFont typeface="Arial" panose="020B0604020202020204" pitchFamily="34" charset="0"/>
              <a:buChar char="•"/>
            </a:pPr>
            <a:r>
              <a:rPr lang="en-US" sz="4800" dirty="0"/>
              <a:t>Separate people, impede exchange and interaction</a:t>
            </a:r>
          </a:p>
          <a:p>
            <a:pPr marL="685800" indent="-685800">
              <a:buFont typeface="Arial" panose="020B0604020202020204" pitchFamily="34" charset="0"/>
              <a:buChar char="•"/>
            </a:pPr>
            <a:r>
              <a:rPr lang="en-US" sz="4800" dirty="0"/>
              <a:t>Results in language and culture differences</a:t>
            </a:r>
          </a:p>
          <a:p>
            <a:pPr marL="685800" indent="-685800">
              <a:buFont typeface="Arial" panose="020B0604020202020204" pitchFamily="34" charset="0"/>
              <a:buChar char="•"/>
            </a:pPr>
            <a:r>
              <a:rPr lang="en-US" sz="4800" dirty="0"/>
              <a:t>Create regional markets, often with altitude adjustments</a:t>
            </a:r>
          </a:p>
          <a:p>
            <a:pPr marL="685800" indent="-685800">
              <a:buFont typeface="Arial" panose="020B0604020202020204" pitchFamily="34" charset="0"/>
              <a:buChar char="•"/>
            </a:pPr>
            <a:endParaRPr lang="en-US" sz="48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8131439" cy="673171"/>
          </a:xfrm>
          <a:prstGeom prst="rect">
            <a:avLst/>
          </a:prstGeom>
          <a:solidFill>
            <a:schemeClr val="bg1"/>
          </a:solidFill>
        </p:spPr>
        <p:txBody>
          <a:bodyP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0000"/>
                </a:solidFill>
              </a:rPr>
              <a:t>Topography - Mountains</a:t>
            </a:r>
            <a:endParaRPr lang="en-US" altLang="en-US" dirty="0">
              <a:solidFill>
                <a:srgbClr val="FFC000"/>
              </a:solidFill>
            </a:endParaRPr>
          </a:p>
        </p:txBody>
      </p:sp>
      <p:pic>
        <p:nvPicPr>
          <p:cNvPr id="6" name="Audio 5">
            <a:hlinkClick r:id="" action="ppaction://media"/>
            <a:extLst>
              <a:ext uri="{FF2B5EF4-FFF2-40B4-BE49-F238E27FC236}">
                <a16:creationId xmlns:a16="http://schemas.microsoft.com/office/drawing/2014/main" xmlns="" id="{BE690D21-61D4-93DF-84F6-E7BE2A2F3BC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18738618"/>
      </p:ext>
    </p:extLst>
  </p:cSld>
  <p:clrMapOvr>
    <a:masterClrMapping/>
  </p:clrMapOvr>
  <mc:AlternateContent xmlns:mc="http://schemas.openxmlformats.org/markup-compatibility/2006" xmlns:p14="http://schemas.microsoft.com/office/powerpoint/2010/main">
    <mc:Choice Requires="p14">
      <p:transition p14:dur="10" advTm="51113"/>
    </mc:Choice>
    <mc:Fallback xmlns="">
      <p:transition advTm="511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046988"/>
          </a:xfrm>
          <a:prstGeom prst="rect">
            <a:avLst/>
          </a:prstGeom>
          <a:noFill/>
        </p:spPr>
        <p:txBody>
          <a:bodyPr wrap="square" rtlCol="0">
            <a:spAutoFit/>
          </a:bodyPr>
          <a:lstStyle/>
          <a:p>
            <a:pPr marL="685800" indent="-685800">
              <a:buFont typeface="Arial" panose="020B0604020202020204" pitchFamily="34" charset="0"/>
              <a:buChar char="•"/>
            </a:pPr>
            <a:r>
              <a:rPr lang="en-US" sz="4800" dirty="0"/>
              <a:t>Separate markets</a:t>
            </a:r>
          </a:p>
          <a:p>
            <a:pPr marL="685800" indent="-685800">
              <a:buFont typeface="Arial" panose="020B0604020202020204" pitchFamily="34" charset="0"/>
              <a:buChar char="•"/>
            </a:pPr>
            <a:r>
              <a:rPr lang="en-US" sz="4800" dirty="0"/>
              <a:t>Increase cost of transportation</a:t>
            </a:r>
          </a:p>
          <a:p>
            <a:pPr marL="685800" indent="-685800">
              <a:buFont typeface="Arial" panose="020B0604020202020204" pitchFamily="34" charset="0"/>
              <a:buChar char="•"/>
            </a:pPr>
            <a:r>
              <a:rPr lang="en-US" sz="4800" dirty="0"/>
              <a:t>Create population concentrations</a:t>
            </a:r>
          </a:p>
          <a:p>
            <a:pPr marL="685800" indent="-685800">
              <a:buFont typeface="Arial" panose="020B0604020202020204" pitchFamily="34" charset="0"/>
              <a:buChar char="•"/>
            </a:pPr>
            <a:endParaRPr lang="en-US" sz="48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8554519" cy="944319"/>
          </a:xfrm>
          <a:prstGeom prst="rect">
            <a:avLst/>
          </a:prstGeom>
          <a:solidFill>
            <a:schemeClr val="bg1"/>
          </a:solidFill>
        </p:spPr>
        <p:txBody>
          <a:bodyPr>
            <a:normAutofit fontScale="9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solidFill>
                  <a:srgbClr val="FF0000"/>
                </a:solidFill>
              </a:rPr>
              <a:t>Topography - Deserts and Tropical Forests</a:t>
            </a:r>
            <a:endParaRPr lang="en-US" altLang="en-US" b="1" dirty="0">
              <a:solidFill>
                <a:srgbClr val="FFC000"/>
              </a:solidFill>
            </a:endParaRPr>
          </a:p>
        </p:txBody>
      </p:sp>
    </p:spTree>
    <p:extLst>
      <p:ext uri="{BB962C8B-B14F-4D97-AF65-F5344CB8AC3E}">
        <p14:creationId xmlns:p14="http://schemas.microsoft.com/office/powerpoint/2010/main" val="2519639046"/>
      </p:ext>
    </p:extLst>
  </p:cSld>
  <p:clrMapOvr>
    <a:masterClrMapping/>
  </p:clrMapOvr>
  <mc:AlternateContent xmlns:mc="http://schemas.openxmlformats.org/markup-compatibility/2006" xmlns:p14="http://schemas.microsoft.com/office/powerpoint/2010/main">
    <mc:Choice Requires="p14">
      <p:transition p14:dur="10" advTm="23613"/>
    </mc:Choice>
    <mc:Fallback xmlns="">
      <p:transition advTm="23613"/>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785652"/>
          </a:xfrm>
          <a:prstGeom prst="rect">
            <a:avLst/>
          </a:prstGeom>
          <a:noFill/>
        </p:spPr>
        <p:txBody>
          <a:bodyPr wrap="square" rtlCol="0">
            <a:spAutoFit/>
          </a:bodyPr>
          <a:lstStyle/>
          <a:p>
            <a:pPr marL="685800" indent="-685800">
              <a:buFont typeface="Arial" panose="020B0604020202020204" pitchFamily="34" charset="0"/>
              <a:buChar char="•"/>
            </a:pPr>
            <a:r>
              <a:rPr lang="en-US" sz="4800" dirty="0"/>
              <a:t>Attract people</a:t>
            </a:r>
          </a:p>
          <a:p>
            <a:pPr marL="685800" indent="-685800">
              <a:buFont typeface="Arial" panose="020B0604020202020204" pitchFamily="34" charset="0"/>
              <a:buChar char="•"/>
            </a:pPr>
            <a:r>
              <a:rPr lang="en-US" sz="4800" dirty="0"/>
              <a:t>Facilitate transportation</a:t>
            </a:r>
          </a:p>
          <a:p>
            <a:pPr marL="685800" indent="-685800">
              <a:buFont typeface="Arial" panose="020B0604020202020204" pitchFamily="34" charset="0"/>
              <a:buChar char="•"/>
            </a:pPr>
            <a:r>
              <a:rPr lang="en-US" sz="4800" dirty="0"/>
              <a:t>Inland waterways provide access to interior markets</a:t>
            </a:r>
          </a:p>
          <a:p>
            <a:pPr marL="685800" indent="-685800">
              <a:buFont typeface="Arial" panose="020B0604020202020204" pitchFamily="34" charset="0"/>
              <a:buChar char="•"/>
            </a:pPr>
            <a:endParaRPr lang="en-US" sz="48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0000"/>
                </a:solidFill>
              </a:rPr>
              <a:t>Topography - Bodies of Water</a:t>
            </a:r>
            <a:endParaRPr lang="en-US" altLang="en-US" dirty="0">
              <a:solidFill>
                <a:srgbClr val="FFC000"/>
              </a:solidFill>
            </a:endParaRPr>
          </a:p>
        </p:txBody>
      </p:sp>
      <p:pic>
        <p:nvPicPr>
          <p:cNvPr id="4" name="Audio 3">
            <a:hlinkClick r:id="" action="ppaction://media"/>
            <a:extLst>
              <a:ext uri="{FF2B5EF4-FFF2-40B4-BE49-F238E27FC236}">
                <a16:creationId xmlns:a16="http://schemas.microsoft.com/office/drawing/2014/main" xmlns="" id="{B3AD7078-DD70-8EF6-29F8-9BEAF897C4D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855694983"/>
      </p:ext>
    </p:extLst>
  </p:cSld>
  <p:clrMapOvr>
    <a:masterClrMapping/>
  </p:clrMapOvr>
  <mc:AlternateContent xmlns:mc="http://schemas.openxmlformats.org/markup-compatibility/2006" xmlns:p14="http://schemas.microsoft.com/office/powerpoint/2010/main">
    <mc:Choice Requires="p14">
      <p:transition p14:dur="10" advTm="60909"/>
    </mc:Choice>
    <mc:Fallback xmlns="">
      <p:transition advTm="609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524315"/>
          </a:xfrm>
          <a:prstGeom prst="rect">
            <a:avLst/>
          </a:prstGeom>
          <a:noFill/>
        </p:spPr>
        <p:txBody>
          <a:bodyPr wrap="square" rtlCol="0">
            <a:spAutoFit/>
          </a:bodyPr>
          <a:lstStyle/>
          <a:p>
            <a:r>
              <a:rPr lang="en-US" sz="4400" b="1" dirty="0"/>
              <a:t>Natural resources</a:t>
            </a:r>
          </a:p>
          <a:p>
            <a:pPr lvl="1"/>
            <a:r>
              <a:rPr lang="en-US" sz="4000" dirty="0"/>
              <a:t>Anything supplied by nature  on which people depend </a:t>
            </a:r>
          </a:p>
          <a:p>
            <a:r>
              <a:rPr lang="en-US" sz="4400" b="1" dirty="0"/>
              <a:t>Renewable energy</a:t>
            </a:r>
          </a:p>
          <a:p>
            <a:pPr lvl="1"/>
            <a:r>
              <a:rPr lang="en-US" sz="4000" dirty="0"/>
              <a:t>Energy that comes from  sources that are naturally  replenished, such as sunlight,  wind, and water flow</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0000"/>
                </a:solidFill>
              </a:rPr>
              <a:t>Natural Resources</a:t>
            </a:r>
            <a:endParaRPr lang="en-US" altLang="en-US" dirty="0">
              <a:solidFill>
                <a:srgbClr val="FFC000"/>
              </a:solidFill>
            </a:endParaRPr>
          </a:p>
        </p:txBody>
      </p:sp>
      <p:pic>
        <p:nvPicPr>
          <p:cNvPr id="4" name="Audio 3">
            <a:hlinkClick r:id="" action="ppaction://media"/>
            <a:extLst>
              <a:ext uri="{FF2B5EF4-FFF2-40B4-BE49-F238E27FC236}">
                <a16:creationId xmlns:a16="http://schemas.microsoft.com/office/drawing/2014/main" xmlns="" id="{B0EED05D-2AC4-33A8-98C5-7D08113F8974}"/>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830888736"/>
      </p:ext>
    </p:extLst>
  </p:cSld>
  <p:clrMapOvr>
    <a:masterClrMapping/>
  </p:clrMapOvr>
  <mc:AlternateContent xmlns:mc="http://schemas.openxmlformats.org/markup-compatibility/2006" xmlns:p14="http://schemas.microsoft.com/office/powerpoint/2010/main">
    <mc:Choice Requires="p14">
      <p:transition p14:dur="10" advTm="46304"/>
    </mc:Choice>
    <mc:Fallback xmlns="">
      <p:transition advTm="463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US" b="1" dirty="0">
                <a:solidFill>
                  <a:srgbClr val="FF0000"/>
                </a:solidFill>
              </a:rPr>
              <a:t>World Energy Consumption by Fuel Type, </a:t>
            </a:r>
            <a:br>
              <a:rPr lang="en-US" b="1" dirty="0">
                <a:solidFill>
                  <a:srgbClr val="FF0000"/>
                </a:solidFill>
              </a:rPr>
            </a:br>
            <a:r>
              <a:rPr lang="en-US" b="1" dirty="0">
                <a:solidFill>
                  <a:srgbClr val="FF0000"/>
                </a:solidFill>
              </a:rPr>
              <a:t>1990–2040</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35042" y="2010731"/>
            <a:ext cx="7721917" cy="4306646"/>
          </a:xfrm>
          <a:prstGeom prst="rect">
            <a:avLst/>
          </a:prstGeom>
        </p:spPr>
      </p:pic>
    </p:spTree>
    <p:extLst>
      <p:ext uri="{BB962C8B-B14F-4D97-AF65-F5344CB8AC3E}">
        <p14:creationId xmlns:p14="http://schemas.microsoft.com/office/powerpoint/2010/main" val="776134310"/>
      </p:ext>
    </p:extLst>
  </p:cSld>
  <p:clrMapOvr>
    <a:masterClrMapping/>
  </p:clrMapOvr>
  <mc:AlternateContent xmlns:mc="http://schemas.openxmlformats.org/markup-compatibility/2006" xmlns:p14="http://schemas.microsoft.com/office/powerpoint/2010/main">
    <mc:Choice Requires="p14">
      <p:transition spd="slow" p14:dur="1500" advTm="20666">
        <p:random/>
      </p:transition>
    </mc:Choice>
    <mc:Fallback xmlns="">
      <p:transition spd="slow" advTm="20666">
        <p:random/>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616648"/>
          </a:xfrm>
          <a:prstGeom prst="rect">
            <a:avLst/>
          </a:prstGeom>
          <a:noFill/>
        </p:spPr>
        <p:txBody>
          <a:bodyPr wrap="square" rtlCol="0">
            <a:spAutoFit/>
          </a:bodyPr>
          <a:lstStyle/>
          <a:p>
            <a:r>
              <a:rPr lang="en-US" sz="5400" b="1" dirty="0"/>
              <a:t>Nonrenewable energy</a:t>
            </a:r>
          </a:p>
          <a:p>
            <a:pPr lvl="1"/>
            <a:r>
              <a:rPr lang="en-US" sz="4800" dirty="0"/>
              <a:t>Energy that comes from  sources that cannot be replenished, such as the fossil fuels—petroleum, coal, and natural gas—and nuclear power</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C000"/>
                </a:solidFill>
              </a:rPr>
              <a:t>Nonrenewable Energy Sources</a:t>
            </a:r>
            <a:endParaRPr lang="en-US" altLang="en-US" dirty="0">
              <a:solidFill>
                <a:srgbClr val="FFC000"/>
              </a:solidFill>
            </a:endParaRPr>
          </a:p>
        </p:txBody>
      </p:sp>
      <p:pic>
        <p:nvPicPr>
          <p:cNvPr id="6" name="Audio 5">
            <a:hlinkClick r:id="" action="ppaction://media"/>
            <a:extLst>
              <a:ext uri="{FF2B5EF4-FFF2-40B4-BE49-F238E27FC236}">
                <a16:creationId xmlns:a16="http://schemas.microsoft.com/office/drawing/2014/main" xmlns="" id="{15E439F5-AEF7-4FA5-3D46-FEBCAD532FF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062950669"/>
      </p:ext>
    </p:extLst>
  </p:cSld>
  <p:clrMapOvr>
    <a:masterClrMapping/>
  </p:clrMapOvr>
  <mc:AlternateContent xmlns:mc="http://schemas.openxmlformats.org/markup-compatibility/2006" xmlns:p14="http://schemas.microsoft.com/office/powerpoint/2010/main">
    <mc:Choice Requires="p14">
      <p:transition p14:dur="10" advTm="40220"/>
    </mc:Choice>
    <mc:Fallback xmlns="">
      <p:transition advTm="402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042779" cy="1325563"/>
          </a:xfrm>
          <a:solidFill>
            <a:schemeClr val="bg1"/>
          </a:solidFill>
        </p:spPr>
        <p:txBody>
          <a:bodyPr/>
          <a:lstStyle/>
          <a:p>
            <a:r>
              <a:rPr lang="en-US" b="1" dirty="0"/>
              <a:t>World Energy Consumption by Source</a:t>
            </a:r>
          </a:p>
        </p:txBody>
      </p:sp>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759947" y="2017925"/>
            <a:ext cx="4399151" cy="4625553"/>
          </a:xfrm>
          <a:prstGeom prst="rect">
            <a:avLst/>
          </a:prstGeom>
        </p:spPr>
      </p:pic>
      <p:pic>
        <p:nvPicPr>
          <p:cNvPr id="3" name="Audio 2">
            <a:hlinkClick r:id="" action="ppaction://media"/>
            <a:extLst>
              <a:ext uri="{FF2B5EF4-FFF2-40B4-BE49-F238E27FC236}">
                <a16:creationId xmlns:a16="http://schemas.microsoft.com/office/drawing/2014/main" xmlns="" id="{0E819E72-4215-822B-F62F-740148BD10CF}"/>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62704" t="-125896" r="-262704" b="-125896"/>
          <a:stretch>
            <a:fillRect/>
          </a:stretch>
        </p:blipFill>
        <p:spPr>
          <a:xfrm>
            <a:off x="9144000" y="5143500"/>
            <a:ext cx="3048000" cy="1714500"/>
          </a:xfrm>
          <a:prstGeom prst="rect">
            <a:avLst/>
          </a:prstGeom>
        </p:spPr>
      </p:pic>
    </p:spTree>
    <p:extLst>
      <p:ext uri="{BB962C8B-B14F-4D97-AF65-F5344CB8AC3E}">
        <p14:creationId xmlns:p14="http://schemas.microsoft.com/office/powerpoint/2010/main" val="3572198196"/>
      </p:ext>
    </p:extLst>
  </p:cSld>
  <p:clrMapOvr>
    <a:masterClrMapping/>
  </p:clrMapOvr>
  <mc:AlternateContent xmlns:mc="http://schemas.openxmlformats.org/markup-compatibility/2006" xmlns:p14="http://schemas.microsoft.com/office/powerpoint/2010/main">
    <mc:Choice Requires="p14">
      <p:transition spd="slow" p14:dur="1500" advTm="25577">
        <p:random/>
      </p:transition>
    </mc:Choice>
    <mc:Fallback xmlns="">
      <p:transition spd="slow" advTm="25577">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401205"/>
          </a:xfrm>
          <a:prstGeom prst="rect">
            <a:avLst/>
          </a:prstGeom>
          <a:noFill/>
        </p:spPr>
        <p:txBody>
          <a:bodyPr wrap="square" rtlCol="0">
            <a:spAutoFit/>
          </a:bodyPr>
          <a:lstStyle/>
          <a:p>
            <a:pPr lvl="0"/>
            <a:r>
              <a:rPr lang="en-US" sz="4800" b="1" dirty="0"/>
              <a:t>Wind power </a:t>
            </a:r>
            <a:r>
              <a:rPr lang="en-US" sz="4800" dirty="0"/>
              <a:t>is now a mainstream electricity source</a:t>
            </a:r>
          </a:p>
          <a:p>
            <a:pPr lvl="0"/>
            <a:r>
              <a:rPr lang="en-US" sz="4800" b="1" dirty="0"/>
              <a:t>Biomass</a:t>
            </a:r>
            <a:r>
              <a:rPr lang="en-US" sz="4800" dirty="0"/>
              <a:t> </a:t>
            </a:r>
          </a:p>
          <a:p>
            <a:pPr lvl="1"/>
            <a:r>
              <a:rPr lang="en-US" sz="4400" dirty="0"/>
              <a:t>Relies on photosynthesis</a:t>
            </a:r>
          </a:p>
          <a:p>
            <a:pPr lvl="1"/>
            <a:r>
              <a:rPr lang="en-US" sz="4400" dirty="0"/>
              <a:t>Ethanol reduces food crop acreage</a:t>
            </a:r>
          </a:p>
          <a:p>
            <a:endParaRPr lang="en-US" sz="48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8650054" cy="944319"/>
          </a:xfrm>
          <a:prstGeom prst="rect">
            <a:avLst/>
          </a:prstGeom>
          <a:solidFill>
            <a:schemeClr val="bg1"/>
          </a:solidFill>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t>Renewable Energy Sources</a:t>
            </a:r>
            <a:endParaRPr lang="en-US" altLang="en-US" b="1" dirty="0"/>
          </a:p>
        </p:txBody>
      </p:sp>
    </p:spTree>
    <p:extLst>
      <p:ext uri="{BB962C8B-B14F-4D97-AF65-F5344CB8AC3E}">
        <p14:creationId xmlns:p14="http://schemas.microsoft.com/office/powerpoint/2010/main" val="2167628762"/>
      </p:ext>
    </p:extLst>
  </p:cSld>
  <p:clrMapOvr>
    <a:masterClrMapping/>
  </p:clrMapOvr>
  <mc:AlternateContent xmlns:mc="http://schemas.openxmlformats.org/markup-compatibility/2006" xmlns:p14="http://schemas.microsoft.com/office/powerpoint/2010/main">
    <mc:Choice Requires="p14">
      <p:transition p14:dur="10" advTm="59640"/>
    </mc:Choice>
    <mc:Fallback xmlns="">
      <p:transition advTm="59640"/>
    </mc:Fallback>
  </mc:AlternateContent>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5201424"/>
          </a:xfrm>
          <a:prstGeom prst="rect">
            <a:avLst/>
          </a:prstGeom>
          <a:noFill/>
        </p:spPr>
        <p:txBody>
          <a:bodyPr wrap="square" rtlCol="0">
            <a:spAutoFit/>
          </a:bodyPr>
          <a:lstStyle/>
          <a:p>
            <a:pPr lvl="0"/>
            <a:r>
              <a:rPr lang="en-US" sz="3600" b="1" dirty="0"/>
              <a:t>Solar photovoltaic power (PV)</a:t>
            </a:r>
          </a:p>
          <a:p>
            <a:pPr lvl="1"/>
            <a:r>
              <a:rPr lang="en-US" sz="3200" dirty="0"/>
              <a:t>Based on voltage created when certain materials exposed to light </a:t>
            </a:r>
          </a:p>
          <a:p>
            <a:pPr lvl="1"/>
            <a:r>
              <a:rPr lang="en-US" sz="3200" dirty="0"/>
              <a:t>Fastest growing renewable power technology</a:t>
            </a:r>
          </a:p>
          <a:p>
            <a:pPr lvl="0"/>
            <a:r>
              <a:rPr lang="en-US" sz="3600" b="1" dirty="0"/>
              <a:t>Concentrating solar thermal power (CSP)</a:t>
            </a:r>
          </a:p>
          <a:p>
            <a:pPr lvl="1"/>
            <a:r>
              <a:rPr lang="en-US" sz="3200" dirty="0"/>
              <a:t>Uses mirrors or lenses to collect sunlight that heats water</a:t>
            </a:r>
          </a:p>
          <a:p>
            <a:pPr lvl="1"/>
            <a:r>
              <a:rPr lang="en-US" sz="3200" dirty="0"/>
              <a:t>Different technology than PV, growing plants in U.S., Spain</a:t>
            </a:r>
          </a:p>
          <a:p>
            <a:endParaRPr lang="en-US" sz="3600" dirty="0"/>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8063200" cy="768705"/>
          </a:xfrm>
          <a:prstGeom prst="rect">
            <a:avLst/>
          </a:prstGeom>
          <a:solidFill>
            <a:schemeClr val="bg1"/>
          </a:solidFill>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t>Renewable Energy Sources</a:t>
            </a:r>
            <a:endParaRPr lang="en-US" altLang="en-US" b="1" dirty="0"/>
          </a:p>
        </p:txBody>
      </p:sp>
    </p:spTree>
    <p:extLst>
      <p:ext uri="{BB962C8B-B14F-4D97-AF65-F5344CB8AC3E}">
        <p14:creationId xmlns:p14="http://schemas.microsoft.com/office/powerpoint/2010/main" val="1263785692"/>
      </p:ext>
    </p:extLst>
  </p:cSld>
  <p:clrMapOvr>
    <a:masterClrMapping/>
  </p:clrMapOvr>
  <mc:AlternateContent xmlns:mc="http://schemas.openxmlformats.org/markup-compatibility/2006" xmlns:p14="http://schemas.microsoft.com/office/powerpoint/2010/main">
    <mc:Choice Requires="p14">
      <p:transition p14:dur="10" advTm="66176"/>
    </mc:Choice>
    <mc:Fallback xmlns="">
      <p:transition advTm="66176"/>
    </mc:Fallback>
  </mc:AlternateContent>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4154984"/>
          </a:xfrm>
          <a:prstGeom prst="rect">
            <a:avLst/>
          </a:prstGeom>
          <a:noFill/>
        </p:spPr>
        <p:txBody>
          <a:bodyPr wrap="square" rtlCol="0">
            <a:spAutoFit/>
          </a:bodyPr>
          <a:lstStyle/>
          <a:p>
            <a:r>
              <a:rPr lang="en-US" sz="3200" b="1" dirty="0"/>
              <a:t>Geothermal power</a:t>
            </a:r>
          </a:p>
          <a:p>
            <a:pPr lvl="1"/>
            <a:r>
              <a:rPr lang="en-US" sz="2800" dirty="0"/>
              <a:t>Power from heat stored in the Earth</a:t>
            </a:r>
          </a:p>
          <a:p>
            <a:pPr lvl="0"/>
            <a:r>
              <a:rPr lang="en-US" sz="3200" b="1" dirty="0"/>
              <a:t>Ocean Energy</a:t>
            </a:r>
          </a:p>
          <a:p>
            <a:pPr lvl="1"/>
            <a:r>
              <a:rPr lang="en-US" sz="2800" dirty="0"/>
              <a:t>Sun’s heat on water and mechanical energy of tides and waves</a:t>
            </a:r>
          </a:p>
          <a:p>
            <a:pPr lvl="1"/>
            <a:r>
              <a:rPr lang="en-US" sz="2800" dirty="0"/>
              <a:t>Least mature of alternative energy sources</a:t>
            </a:r>
          </a:p>
          <a:p>
            <a:pPr lvl="0"/>
            <a:r>
              <a:rPr lang="en-US" sz="3200" b="1" dirty="0"/>
              <a:t>Hydropower</a:t>
            </a:r>
          </a:p>
          <a:p>
            <a:pPr lvl="1"/>
            <a:r>
              <a:rPr lang="en-US" sz="2800" dirty="0"/>
              <a:t>Moving water to generate power</a:t>
            </a:r>
          </a:p>
          <a:p>
            <a:pPr lvl="1"/>
            <a:r>
              <a:rPr lang="en-US" sz="2800" dirty="0"/>
              <a:t>Largest alternative power source</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8022257" cy="875538"/>
          </a:xfrm>
          <a:prstGeom prst="rect">
            <a:avLst/>
          </a:prstGeom>
          <a:solidFill>
            <a:schemeClr val="bg1"/>
          </a:solidFill>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b="1" dirty="0"/>
              <a:t>Renewable Energy Sources</a:t>
            </a:r>
            <a:endParaRPr lang="en-US" altLang="en-US" b="1" dirty="0"/>
          </a:p>
        </p:txBody>
      </p:sp>
    </p:spTree>
    <p:extLst>
      <p:ext uri="{BB962C8B-B14F-4D97-AF65-F5344CB8AC3E}">
        <p14:creationId xmlns:p14="http://schemas.microsoft.com/office/powerpoint/2010/main" val="1213676328"/>
      </p:ext>
    </p:extLst>
  </p:cSld>
  <p:clrMapOvr>
    <a:masterClrMapping/>
  </p:clrMapOvr>
  <mc:AlternateContent xmlns:mc="http://schemas.openxmlformats.org/markup-compatibility/2006" xmlns:p14="http://schemas.microsoft.com/office/powerpoint/2010/main">
    <mc:Choice Requires="p14">
      <p:transition p14:dur="10" advTm="62952"/>
    </mc:Choice>
    <mc:Fallback xmlns="">
      <p:transition advTm="62952"/>
    </mc:Fallback>
  </mc:AlternateContent>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486651" y="1376313"/>
            <a:ext cx="10812720" cy="47922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spcBef>
                <a:spcPts val="672"/>
              </a:spcBef>
            </a:pPr>
            <a:endParaRPr lang="en-US" altLang="en-US" sz="40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1269289" y="1527650"/>
            <a:ext cx="9247443" cy="3293209"/>
          </a:xfrm>
          <a:prstGeom prst="rect">
            <a:avLst/>
          </a:prstGeom>
          <a:noFill/>
        </p:spPr>
        <p:txBody>
          <a:bodyPr wrap="square" rtlCol="0">
            <a:spAutoFit/>
          </a:bodyPr>
          <a:lstStyle/>
          <a:p>
            <a:r>
              <a:rPr lang="en-US" sz="4400" b="1" dirty="0"/>
              <a:t>Rare earths</a:t>
            </a:r>
          </a:p>
          <a:p>
            <a:pPr lvl="1"/>
            <a:r>
              <a:rPr lang="en-US" sz="4000" dirty="0"/>
              <a:t>17 nonfuel mineral elements used in defense  applications and in all areas of modern manufacture.</a:t>
            </a:r>
          </a:p>
          <a:p>
            <a:r>
              <a:rPr lang="en-US" sz="4400" dirty="0"/>
              <a:t>95% of market is controlled by China. </a:t>
            </a: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2">
            <a:extLst>
              <a:ext uri="{FF2B5EF4-FFF2-40B4-BE49-F238E27FC236}">
                <a16:creationId xmlns:a16="http://schemas.microsoft.com/office/drawing/2014/main" xmlns="" id="{8093000E-9347-D156-0C05-D4C165070288}"/>
              </a:ext>
            </a:extLst>
          </p:cNvPr>
          <p:cNvSpPr txBox="1">
            <a:spLocks noRot="1" noChangeArrowheads="1"/>
          </p:cNvSpPr>
          <p:nvPr/>
        </p:nvSpPr>
        <p:spPr>
          <a:xfrm>
            <a:off x="685015" y="268525"/>
            <a:ext cx="9144000" cy="1143000"/>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defRPr/>
            </a:pPr>
            <a:r>
              <a:rPr lang="en-US" dirty="0">
                <a:solidFill>
                  <a:srgbClr val="FFC000"/>
                </a:solidFill>
              </a:rPr>
              <a:t>Nonfuel Minerals</a:t>
            </a:r>
            <a:endParaRPr lang="en-US" altLang="en-US" dirty="0">
              <a:solidFill>
                <a:srgbClr val="FFC000"/>
              </a:solidFill>
            </a:endParaRPr>
          </a:p>
        </p:txBody>
      </p:sp>
    </p:spTree>
    <p:extLst>
      <p:ext uri="{BB962C8B-B14F-4D97-AF65-F5344CB8AC3E}">
        <p14:creationId xmlns:p14="http://schemas.microsoft.com/office/powerpoint/2010/main" val="683423833"/>
      </p:ext>
    </p:extLst>
  </p:cSld>
  <p:clrMapOvr>
    <a:masterClrMapping/>
  </p:clrMapOvr>
  <mc:AlternateContent xmlns:mc="http://schemas.openxmlformats.org/markup-compatibility/2006" xmlns:p14="http://schemas.microsoft.com/office/powerpoint/2010/main">
    <mc:Choice Requires="p14">
      <p:transition p14:dur="10" advTm="46675"/>
    </mc:Choice>
    <mc:Fallback xmlns="">
      <p:transition advTm="46675"/>
    </mc:Fallback>
  </mc:AlternateContent>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4"/>
          <p:cNvSpPr>
            <a:spLocks noGrp="1" noChangeArrowheads="1"/>
          </p:cNvSpPr>
          <p:nvPr>
            <p:ph type="title"/>
          </p:nvPr>
        </p:nvSpPr>
        <p:spPr bwMode="auto">
          <a:xfrm>
            <a:off x="996286" y="187656"/>
            <a:ext cx="7629099" cy="609600"/>
          </a:xfrm>
          <a:solidFill>
            <a:schemeClr val="bg1"/>
          </a:solidFill>
          <a:extLst/>
        </p:spPr>
        <p:txBody>
          <a:bodyPr vert="horz" wrap="square" lIns="91440" tIns="45720" rIns="91440" bIns="45720" numCol="1" rtlCol="0" anchor="t" anchorCtr="0" compatLnSpc="1">
            <a:prstTxWarp prst="textNoShape">
              <a:avLst/>
            </a:prstTxWarp>
            <a:normAutofit/>
          </a:bodyPr>
          <a:lstStyle/>
          <a:p>
            <a:pPr eaLnBrk="1" hangingPunct="1"/>
            <a:r>
              <a:rPr lang="en-US" altLang="en-US" b="1" dirty="0">
                <a:solidFill>
                  <a:srgbClr val="FF0000"/>
                </a:solidFill>
              </a:rPr>
              <a:t>Summary</a:t>
            </a:r>
          </a:p>
        </p:txBody>
      </p:sp>
      <p:sp>
        <p:nvSpPr>
          <p:cNvPr id="9219" name="Rectangle 5"/>
          <p:cNvSpPr>
            <a:spLocks noGrp="1" noChangeArrowheads="1"/>
          </p:cNvSpPr>
          <p:nvPr>
            <p:ph idx="1"/>
          </p:nvPr>
        </p:nvSpPr>
        <p:spPr>
          <a:solidFill>
            <a:schemeClr val="bg1"/>
          </a:solidFill>
        </p:spPr>
        <p:txBody>
          <a:bodyPr>
            <a:normAutofit/>
          </a:bodyPr>
          <a:lstStyle/>
          <a:p>
            <a:pPr>
              <a:spcBef>
                <a:spcPts val="672"/>
              </a:spcBef>
            </a:pPr>
            <a:r>
              <a:rPr lang="en-US" altLang="en-US" sz="3200" dirty="0">
                <a:solidFill>
                  <a:srgbClr val="C00000"/>
                </a:solidFill>
              </a:rPr>
              <a:t>In this chapter, we have</a:t>
            </a:r>
          </a:p>
          <a:p>
            <a:pPr lvl="1">
              <a:spcBef>
                <a:spcPts val="576"/>
              </a:spcBef>
            </a:pPr>
            <a:r>
              <a:rPr lang="en-US" altLang="en-US" sz="2800" dirty="0"/>
              <a:t>Explored ethical, corporate social responsibility, and sustainability issues faced by international businesses.</a:t>
            </a:r>
          </a:p>
          <a:p>
            <a:pPr lvl="1">
              <a:spcBef>
                <a:spcPts val="576"/>
              </a:spcBef>
            </a:pPr>
            <a:r>
              <a:rPr lang="en-US" altLang="en-US" sz="2800" dirty="0"/>
              <a:t>Recognized ethical, corporate social responsibility, and/or sustainability dilemma.</a:t>
            </a:r>
          </a:p>
          <a:p>
            <a:pPr lvl="1">
              <a:spcBef>
                <a:spcPts val="576"/>
              </a:spcBef>
            </a:pPr>
            <a:r>
              <a:rPr lang="en-US" altLang="en-US" sz="2800" dirty="0"/>
              <a:t>Identified causes of unethical behavior by managers as they relate to business, corporate social responsibility, or sustainability.</a:t>
            </a:r>
          </a:p>
          <a:p>
            <a:pPr lvl="1">
              <a:spcBef>
                <a:spcPts val="576"/>
              </a:spcBef>
            </a:pPr>
            <a:r>
              <a:rPr lang="en-US" altLang="en-US" sz="2800" dirty="0"/>
              <a:t>Described different philosophical approaches to business ethics that apply globally.</a:t>
            </a:r>
          </a:p>
          <a:p>
            <a:pPr lvl="1">
              <a:spcBef>
                <a:spcPts val="576"/>
              </a:spcBef>
            </a:pPr>
            <a:r>
              <a:rPr lang="en-US" altLang="en-US" sz="2800" dirty="0"/>
              <a:t>Explained how managers can incorporate ethical considerations into their decision making.</a:t>
            </a:r>
          </a:p>
        </p:txBody>
      </p:sp>
    </p:spTree>
    <p:extLst>
      <p:ext uri="{BB962C8B-B14F-4D97-AF65-F5344CB8AC3E}">
        <p14:creationId xmlns:p14="http://schemas.microsoft.com/office/powerpoint/2010/main" val="16975198"/>
      </p:ext>
    </p:extLst>
  </p:cSld>
  <p:clrMapOvr>
    <a:masterClrMapping/>
  </p:clrMapOvr>
  <mc:AlternateContent xmlns:mc="http://schemas.openxmlformats.org/markup-compatibility/2006" xmlns:p14="http://schemas.microsoft.com/office/powerpoint/2010/main">
    <mc:Choice Requires="p14">
      <p:transition p14:dur="0" advTm="102187"/>
    </mc:Choice>
    <mc:Fallback xmlns="">
      <p:transition advTm="102187"/>
    </mc:Fallback>
  </mc:AlternateContent>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A461B9A-9F8C-BD1C-AD95-443768CDDB3D}"/>
              </a:ext>
            </a:extLst>
          </p:cNvPr>
          <p:cNvSpPr>
            <a:spLocks noGrp="1"/>
          </p:cNvSpPr>
          <p:nvPr>
            <p:ph type="title"/>
          </p:nvPr>
        </p:nvSpPr>
        <p:spPr>
          <a:xfrm>
            <a:off x="838200" y="365126"/>
            <a:ext cx="4238767" cy="835878"/>
          </a:xfrm>
          <a:solidFill>
            <a:schemeClr val="bg1"/>
          </a:solidFill>
        </p:spPr>
        <p:txBody>
          <a:bodyPr/>
          <a:lstStyle/>
          <a:p>
            <a:r>
              <a:rPr lang="en-US" altLang="en-US" b="1" dirty="0">
                <a:solidFill>
                  <a:srgbClr val="FF0000"/>
                </a:solidFill>
              </a:rPr>
              <a:t>Summary</a:t>
            </a:r>
            <a:endParaRPr lang="en-US" b="1" dirty="0">
              <a:solidFill>
                <a:srgbClr val="FF0000"/>
              </a:solidFill>
            </a:endParaRPr>
          </a:p>
        </p:txBody>
      </p:sp>
      <p:sp>
        <p:nvSpPr>
          <p:cNvPr id="3" name="Content Placeholder 2">
            <a:extLst>
              <a:ext uri="{FF2B5EF4-FFF2-40B4-BE49-F238E27FC236}">
                <a16:creationId xmlns:a16="http://schemas.microsoft.com/office/drawing/2014/main" xmlns="" id="{72A6922A-0E6A-3D91-10A1-06B4F28059D9}"/>
              </a:ext>
            </a:extLst>
          </p:cNvPr>
          <p:cNvSpPr>
            <a:spLocks noGrp="1"/>
          </p:cNvSpPr>
          <p:nvPr>
            <p:ph idx="1"/>
          </p:nvPr>
        </p:nvSpPr>
        <p:spPr>
          <a:solidFill>
            <a:schemeClr val="bg1"/>
          </a:solidFill>
        </p:spPr>
        <p:txBody>
          <a:bodyPr/>
          <a:lstStyle/>
          <a:p>
            <a:r>
              <a:rPr lang="en-US" dirty="0"/>
              <a:t>Explained what is meant by social responsibility and the importance of being social responsible.</a:t>
            </a:r>
          </a:p>
          <a:p>
            <a:r>
              <a:rPr lang="en-US" dirty="0"/>
              <a:t>Introduced different types of social responsibility to(environment, employees, customers, community ,and investors)</a:t>
            </a:r>
          </a:p>
          <a:p>
            <a:r>
              <a:rPr lang="en-US" dirty="0"/>
              <a:t>Recognized culture diversity in the workplace</a:t>
            </a:r>
          </a:p>
          <a:p>
            <a:r>
              <a:rPr lang="en-US" dirty="0"/>
              <a:t>Described the nature of sustainability </a:t>
            </a:r>
          </a:p>
          <a:p>
            <a:endParaRPr lang="en-US" dirty="0">
              <a:solidFill>
                <a:schemeClr val="bg1"/>
              </a:solidFill>
            </a:endParaRPr>
          </a:p>
          <a:p>
            <a:endParaRPr lang="en-US" dirty="0">
              <a:solidFill>
                <a:schemeClr val="bg1"/>
              </a:solidFill>
            </a:endParaRPr>
          </a:p>
        </p:txBody>
      </p:sp>
    </p:spTree>
    <p:extLst>
      <p:ext uri="{BB962C8B-B14F-4D97-AF65-F5344CB8AC3E}">
        <p14:creationId xmlns:p14="http://schemas.microsoft.com/office/powerpoint/2010/main" val="3363497692"/>
      </p:ext>
    </p:extLst>
  </p:cSld>
  <p:clrMapOvr>
    <a:masterClrMapping/>
  </p:clrMapOvr>
  <mc:AlternateContent xmlns:mc="http://schemas.openxmlformats.org/markup-compatibility/2006" xmlns:p14="http://schemas.microsoft.com/office/powerpoint/2010/main">
    <mc:Choice Requires="p14">
      <p:transition spd="slow" p14:dur="2000" advTm="56130"/>
    </mc:Choice>
    <mc:Fallback xmlns="">
      <p:transition spd="slow" advTm="56130"/>
    </mc:Fallback>
  </mc:AlternateContent>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2" name="Picture 1">
            <a:extLst>
              <a:ext uri="{FF2B5EF4-FFF2-40B4-BE49-F238E27FC236}">
                <a16:creationId xmlns:a16="http://schemas.microsoft.com/office/drawing/2014/main" xmlns="" id="{CE55E0E5-89E3-A02F-CC60-5474A44323D1}"/>
              </a:ext>
            </a:extLst>
          </p:cNvPr>
          <p:cNvPicPr>
            <a:picLocks noChangeAspect="1"/>
          </p:cNvPicPr>
          <p:nvPr/>
        </p:nvPicPr>
        <p:blipFill>
          <a:blip r:embed="rId10"/>
          <a:stretch>
            <a:fillRect/>
          </a:stretch>
        </p:blipFill>
        <p:spPr>
          <a:xfrm>
            <a:off x="1746887" y="1606534"/>
            <a:ext cx="9401665" cy="3788623"/>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31883"/>
    </mc:Choice>
    <mc:Fallback xmlns="">
      <p:transition spd="slow" advTm="3188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2553</TotalTime>
  <Words>3879</Words>
  <Application>Microsoft Office PowerPoint</Application>
  <PresentationFormat>Widescreen</PresentationFormat>
  <Paragraphs>479</Paragraphs>
  <Slides>85</Slides>
  <Notes>14</Notes>
  <HiddenSlides>0</HiddenSlides>
  <MMClips>10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85</vt:i4>
      </vt:variant>
    </vt:vector>
  </HeadingPairs>
  <TitlesOfParts>
    <vt:vector size="95" baseType="lpstr">
      <vt:lpstr>ＭＳ Ｐゴシック</vt:lpstr>
      <vt:lpstr>Arial</vt:lpstr>
      <vt:lpstr>Calibri</vt:lpstr>
      <vt:lpstr>Calibri Light</vt:lpstr>
      <vt:lpstr>Georgia</vt:lpstr>
      <vt:lpstr>Lucida Sans Unicode</vt:lpstr>
      <vt:lpstr>Roboto Light</vt:lpstr>
      <vt:lpstr>Times New Roman</vt:lpstr>
      <vt:lpstr>Wingdings</vt:lpstr>
      <vt:lpstr>Office Theme</vt:lpstr>
      <vt:lpstr>PowerPoint Presentation</vt:lpstr>
      <vt:lpstr>PowerPoint Presentation</vt:lpstr>
      <vt:lpstr>PowerPoint Presentation</vt:lpstr>
      <vt:lpstr>Ethics</vt:lpstr>
      <vt:lpstr>PowerPoint Presentation</vt:lpstr>
      <vt:lpstr>PowerPoint Presentation</vt:lpstr>
      <vt:lpstr>Three Levels of Ethical Standards</vt:lpstr>
      <vt:lpstr>PowerPoint Presentation</vt:lpstr>
      <vt:lpstr>PowerPoint Presentation</vt:lpstr>
      <vt:lpstr>PowerPoint Presentation</vt:lpstr>
      <vt:lpstr>Child Labor</vt:lpstr>
      <vt:lpstr>PowerPoint Presentation</vt:lpstr>
      <vt:lpstr>PowerPoint Presentation</vt:lpstr>
      <vt:lpstr>PowerPoint Presentation</vt:lpstr>
      <vt:lpstr>PowerPoint Presentation</vt:lpstr>
      <vt:lpstr>Moral Management</vt:lpstr>
      <vt:lpstr>PowerPoint Presentation</vt:lpstr>
      <vt:lpstr>Why Be Ethical?</vt:lpstr>
      <vt:lpstr>PowerPoint Presentation</vt:lpstr>
      <vt:lpstr>PowerPoint Presentation</vt:lpstr>
      <vt:lpstr>Why Ethical Lapses Occur?</vt:lpstr>
      <vt:lpstr>PowerPoint Presentation</vt:lpstr>
      <vt:lpstr>Figure 5.1 Determinants of Ethical Behavior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Key Stakeholders</vt:lpstr>
      <vt:lpstr>PowerPoint Presentation</vt:lpstr>
      <vt:lpstr>PowerPoint Presentation</vt:lpstr>
      <vt:lpstr>Social Responsibility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Sustainability </vt:lpstr>
      <vt:lpstr>PowerPoint Presentation</vt:lpstr>
      <vt:lpstr>Is Sustainability Bad for Profits?</vt:lpstr>
      <vt:lpstr>Sustainability and Natural  Resources </vt:lpstr>
      <vt:lpstr>PowerPoint Presentation</vt:lpstr>
      <vt:lpstr>PowerPoint Presentation</vt:lpstr>
      <vt:lpstr>PowerPoint Presentation</vt:lpstr>
      <vt:lpstr>PowerPoint Presentation</vt:lpstr>
      <vt:lpstr>Cradle-to-Cradle (C2C) Design  Model</vt:lpstr>
      <vt:lpstr>PowerPoint Presentation</vt:lpstr>
      <vt:lpstr>Tools for Measuring Sustainability</vt:lpstr>
      <vt:lpstr>Tools for Measuring Sustainability</vt:lpstr>
      <vt:lpstr>PowerPoint Presentation</vt:lpstr>
      <vt:lpstr>PowerPoint Presentation</vt:lpstr>
      <vt:lpstr>PowerPoint Presentation</vt:lpstr>
      <vt:lpstr>PowerPoint Presentation</vt:lpstr>
      <vt:lpstr>PowerPoint Presentation</vt:lpstr>
      <vt:lpstr>The Stakeholder Model for Sustainable Business</vt:lpstr>
      <vt:lpstr>PowerPoint Presentation</vt:lpstr>
      <vt:lpstr>PowerPoint Presentation</vt:lpstr>
      <vt:lpstr>PowerPoint Presentation</vt:lpstr>
      <vt:lpstr>PowerPoint Presentation</vt:lpstr>
      <vt:lpstr>PowerPoint Presentation</vt:lpstr>
      <vt:lpstr>World Energy Consumption by Fuel Type,  1990–2040</vt:lpstr>
      <vt:lpstr>PowerPoint Presentation</vt:lpstr>
      <vt:lpstr>World Energy Consumption by Source</vt:lpstr>
      <vt:lpstr>PowerPoint Presentation</vt:lpstr>
      <vt:lpstr>PowerPoint Presentation</vt:lpstr>
      <vt:lpstr>PowerPoint Presentation</vt:lpstr>
      <vt:lpstr>PowerPoint Presentation</vt:lpstr>
      <vt:lpstr>Summary</vt:lpstr>
      <vt:lpstr>Summary</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90</cp:revision>
  <dcterms:created xsi:type="dcterms:W3CDTF">2023-04-29T09:08:23Z</dcterms:created>
  <dcterms:modified xsi:type="dcterms:W3CDTF">2023-10-11T20:32:50Z</dcterms:modified>
</cp:coreProperties>
</file>