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sldIdLst>
    <p:sldId id="315" r:id="rId3"/>
    <p:sldId id="258" r:id="rId4"/>
    <p:sldId id="316" r:id="rId5"/>
    <p:sldId id="259" r:id="rId6"/>
    <p:sldId id="256" r:id="rId7"/>
    <p:sldId id="260" r:id="rId8"/>
    <p:sldId id="354" r:id="rId9"/>
    <p:sldId id="355" r:id="rId10"/>
    <p:sldId id="356" r:id="rId11"/>
    <p:sldId id="357" r:id="rId12"/>
    <p:sldId id="358" r:id="rId13"/>
    <p:sldId id="359" r:id="rId14"/>
    <p:sldId id="360" r:id="rId15"/>
    <p:sldId id="361" r:id="rId16"/>
    <p:sldId id="346" r:id="rId17"/>
    <p:sldId id="347" r:id="rId18"/>
    <p:sldId id="261" r:id="rId19"/>
    <p:sldId id="363" r:id="rId20"/>
    <p:sldId id="364" r:id="rId21"/>
    <p:sldId id="365" r:id="rId22"/>
    <p:sldId id="368" r:id="rId23"/>
    <p:sldId id="369" r:id="rId24"/>
    <p:sldId id="370" r:id="rId25"/>
    <p:sldId id="371" r:id="rId26"/>
    <p:sldId id="372" r:id="rId27"/>
    <p:sldId id="373" r:id="rId28"/>
    <p:sldId id="375" r:id="rId29"/>
    <p:sldId id="376" r:id="rId30"/>
    <p:sldId id="377" r:id="rId31"/>
    <p:sldId id="378" r:id="rId32"/>
    <p:sldId id="379" r:id="rId33"/>
    <p:sldId id="380" r:id="rId34"/>
    <p:sldId id="381" r:id="rId35"/>
    <p:sldId id="382" r:id="rId36"/>
    <p:sldId id="383" r:id="rId37"/>
    <p:sldId id="30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E3D9F5"/>
    <a:srgbClr val="F1D6F8"/>
    <a:srgbClr val="9EC4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10-Mar-21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08276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10-Mar-21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94031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10-Mar-21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219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62936E-8F6F-4046-B007-03D658C3F8B9}" type="datetimeFigureOut">
              <a:rPr lang="en-US" smtClean="0"/>
              <a:t>10-Mar-21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459040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62936E-8F6F-4046-B007-03D658C3F8B9}" type="datetimeFigureOut">
              <a:rPr lang="en-US" smtClean="0"/>
              <a:t>10-Mar-21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22991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62936E-8F6F-4046-B007-03D658C3F8B9}" type="datetimeFigureOut">
              <a:rPr lang="en-US" smtClean="0"/>
              <a:t>10-Mar-21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36937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10-Mar-21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39833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10-Mar-21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459780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10-Mar-21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62043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10-Mar-21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01031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10-Mar-21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59596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10-Mar-21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677876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10-Mar-21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596436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10-Mar-21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138304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62936E-8F6F-4046-B007-03D658C3F8B9}" type="datetimeFigureOut">
              <a:rPr lang="en-US" smtClean="0"/>
              <a:t>10-Mar-21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140086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62936E-8F6F-4046-B007-03D658C3F8B9}" type="datetimeFigureOut">
              <a:rPr lang="en-US" smtClean="0"/>
              <a:t>10-Mar-21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24729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62936E-8F6F-4046-B007-03D658C3F8B9}" type="datetimeFigureOut">
              <a:rPr lang="en-US" smtClean="0"/>
              <a:t>10-Mar-21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738808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10-Mar-21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762580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10-Mar-21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00739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10-Mar-21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23160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10-Mar-21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33475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10-Mar-21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75719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chemeClr val="bg1">
                <a:lumMod val="95000"/>
              </a:schemeClr>
            </a:gs>
            <a:gs pos="61000">
              <a:srgbClr val="9EC4E6">
                <a:alpha val="60000"/>
                <a:lumMod val="81000"/>
                <a:lumOff val="19000"/>
              </a:srgbClr>
            </a:gs>
            <a:gs pos="83000">
              <a:srgbClr val="E3D9F5"/>
            </a:gs>
            <a:gs pos="100000">
              <a:schemeClr val="accent3">
                <a:lumMod val="20000"/>
                <a:lumOff val="8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10-Mar-21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252944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10-Mar-21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311107227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dirty="0" smtClean="0">
                <a:solidFill>
                  <a:schemeClr val="bg1"/>
                </a:solidFill>
                <a:latin typeface="+mn-lt"/>
              </a:rPr>
              <a:t>Workplace Excellence</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6</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b="1" dirty="0" smtClean="0">
                <a:solidFill>
                  <a:schemeClr val="bg1">
                    <a:lumMod val="95000"/>
                  </a:schemeClr>
                </a:solidFill>
              </a:rPr>
              <a:t>CMM201</a:t>
            </a:r>
            <a:endParaRPr lang="en-US" b="1" dirty="0">
              <a:solidFill>
                <a:schemeClr val="bg1">
                  <a:lumMod val="95000"/>
                </a:schemeClr>
              </a:solidFill>
            </a:endParaRPr>
          </a:p>
          <a:p>
            <a:pPr algn="l"/>
            <a:r>
              <a:rPr lang="en-US" b="1" dirty="0" smtClean="0">
                <a:solidFill>
                  <a:schemeClr val="bg1">
                    <a:lumMod val="95000"/>
                  </a:schemeClr>
                </a:solidFill>
              </a:rPr>
              <a:t>Communication skills</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Business Champions</a:t>
            </a:r>
          </a:p>
          <a:p>
            <a:r>
              <a:rPr lang="en-US" sz="3000" b="1" dirty="0">
                <a:solidFill>
                  <a:srgbClr val="53728A"/>
                </a:solidFill>
              </a:rPr>
              <a:t>School</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580761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a:off x="3244464" y="1472021"/>
            <a:ext cx="1583270" cy="1025085"/>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4068225" y="2646374"/>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7876412" y="397733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473946" y="398911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436795" y="4329920"/>
            <a:ext cx="3581301" cy="369332"/>
          </a:xfrm>
          <a:prstGeom prst="rect">
            <a:avLst/>
          </a:prstGeom>
        </p:spPr>
        <p:txBody>
          <a:bodyPr wrap="none">
            <a:spAutoFit/>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Learning Your Workplace Culture</a:t>
            </a:r>
          </a:p>
        </p:txBody>
      </p:sp>
      <p:sp>
        <p:nvSpPr>
          <p:cNvPr id="19" name="Right Bracket 18"/>
          <p:cNvSpPr/>
          <p:nvPr/>
        </p:nvSpPr>
        <p:spPr>
          <a:xfrm>
            <a:off x="11451634" y="149646"/>
            <a:ext cx="329418" cy="189597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177342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277493" y="286922"/>
            <a:ext cx="4703975" cy="646331"/>
          </a:xfrm>
          <a:prstGeom prst="rect">
            <a:avLst/>
          </a:prstGeom>
        </p:spPr>
        <p:txBody>
          <a:bodyPr wrap="square">
            <a:spAutoFit/>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 </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9" name="Rectangle 8"/>
          <p:cNvSpPr/>
          <p:nvPr/>
        </p:nvSpPr>
        <p:spPr>
          <a:xfrm>
            <a:off x="2563225" y="4874356"/>
            <a:ext cx="5720669" cy="369332"/>
          </a:xfrm>
          <a:prstGeom prst="rect">
            <a:avLst/>
          </a:prstGeom>
        </p:spPr>
        <p:txBody>
          <a:bodyPr wrap="none">
            <a:spAutoFit/>
          </a:bodyPr>
          <a:lstStyle/>
          <a:p>
            <a:r>
              <a:rPr lang="en-US"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Diversity in Your Workplace: Some Important Concepts</a:t>
            </a:r>
            <a:endPar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4965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animEffect transition="in" filter="fade">
                                      <p:cBhvr>
                                        <p:cTn id="58" dur="500"/>
                                        <p:tgtEl>
                                          <p:spTgt spid="9"/>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p:cTn id="63" dur="500" fill="hold"/>
                                        <p:tgtEl>
                                          <p:spTgt spid="19"/>
                                        </p:tgtEl>
                                        <p:attrNameLst>
                                          <p:attrName>ppt_w</p:attrName>
                                        </p:attrNameLst>
                                      </p:cBhvr>
                                      <p:tavLst>
                                        <p:tav tm="0">
                                          <p:val>
                                            <p:fltVal val="0"/>
                                          </p:val>
                                        </p:tav>
                                        <p:tav tm="100000">
                                          <p:val>
                                            <p:strVal val="#ppt_w"/>
                                          </p:val>
                                        </p:tav>
                                      </p:tavLst>
                                    </p:anim>
                                    <p:anim calcmode="lin" valueType="num">
                                      <p:cBhvr>
                                        <p:cTn id="64" dur="500" fill="hold"/>
                                        <p:tgtEl>
                                          <p:spTgt spid="19"/>
                                        </p:tgtEl>
                                        <p:attrNameLst>
                                          <p:attrName>ppt_h</p:attrName>
                                        </p:attrNameLst>
                                      </p:cBhvr>
                                      <p:tavLst>
                                        <p:tav tm="0">
                                          <p:val>
                                            <p:fltVal val="0"/>
                                          </p:val>
                                        </p:tav>
                                        <p:tav tm="100000">
                                          <p:val>
                                            <p:strVal val="#ppt_h"/>
                                          </p:val>
                                        </p:tav>
                                      </p:tavLst>
                                    </p:anim>
                                    <p:animEffect transition="in" filter="fade">
                                      <p:cBhvr>
                                        <p:cTn id="65" dur="500"/>
                                        <p:tgtEl>
                                          <p:spTgt spid="19"/>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500" fill="hold"/>
                                        <p:tgtEl>
                                          <p:spTgt spid="20"/>
                                        </p:tgtEl>
                                        <p:attrNameLst>
                                          <p:attrName>ppt_w</p:attrName>
                                        </p:attrNameLst>
                                      </p:cBhvr>
                                      <p:tavLst>
                                        <p:tav tm="0">
                                          <p:val>
                                            <p:fltVal val="0"/>
                                          </p:val>
                                        </p:tav>
                                        <p:tav tm="100000">
                                          <p:val>
                                            <p:strVal val="#ppt_w"/>
                                          </p:val>
                                        </p:tav>
                                      </p:tavLst>
                                    </p:anim>
                                    <p:anim calcmode="lin" valueType="num">
                                      <p:cBhvr>
                                        <p:cTn id="69" dur="500" fill="hold"/>
                                        <p:tgtEl>
                                          <p:spTgt spid="20"/>
                                        </p:tgtEl>
                                        <p:attrNameLst>
                                          <p:attrName>ppt_h</p:attrName>
                                        </p:attrNameLst>
                                      </p:cBhvr>
                                      <p:tavLst>
                                        <p:tav tm="0">
                                          <p:val>
                                            <p:fltVal val="0"/>
                                          </p:val>
                                        </p:tav>
                                        <p:tav tm="100000">
                                          <p:val>
                                            <p:strVal val="#ppt_h"/>
                                          </p:val>
                                        </p:tav>
                                      </p:tavLst>
                                    </p:anim>
                                    <p:animEffect transition="in" filter="fade">
                                      <p:cBhvr>
                                        <p:cTn id="70" dur="500"/>
                                        <p:tgtEl>
                                          <p:spTgt spid="20"/>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animEffect transition="in" filter="fade">
                                      <p:cBhvr>
                                        <p:cTn id="7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26277" y="76672"/>
            <a:ext cx="2162708" cy="523220"/>
          </a:xfrm>
          <a:prstGeom prst="rect">
            <a:avLst/>
          </a:prstGeom>
          <a:solidFill>
            <a:schemeClr val="bg1">
              <a:lumMod val="95000"/>
              <a:lumOff val="5000"/>
            </a:schemeClr>
          </a:solidFill>
          <a:ln>
            <a:solidFill>
              <a:schemeClr val="tx1"/>
            </a:solidFill>
          </a:ln>
          <a:effectLst>
            <a:reflection blurRad="6350" stA="50000" endA="300" endPos="55000" dir="5400000" sy="-100000" algn="bl" rotWithShape="0"/>
          </a:effectLst>
        </p:spPr>
        <p:txBody>
          <a:bodyPr wrap="none">
            <a:spAutoFit/>
          </a:bodyPr>
          <a:lstStyle/>
          <a:p>
            <a:r>
              <a:rPr lang="en-US" sz="2800" b="1" dirty="0" smtClean="0">
                <a:latin typeface="Times New Roman" panose="02020603050405020304" pitchFamily="18" charset="0"/>
                <a:cs typeface="Times New Roman" panose="02020603050405020304" pitchFamily="18" charset="0"/>
              </a:rPr>
              <a:t>NEXT STEP</a:t>
            </a:r>
            <a:endParaRPr lang="en-US" sz="2800" b="1" dirty="0">
              <a:latin typeface="Times New Roman" panose="02020603050405020304" pitchFamily="18" charset="0"/>
              <a:cs typeface="Times New Roman" panose="02020603050405020304" pitchFamily="18" charset="0"/>
            </a:endParaRPr>
          </a:p>
        </p:txBody>
      </p:sp>
      <p:sp>
        <p:nvSpPr>
          <p:cNvPr id="4" name="Rectangle 3"/>
          <p:cNvSpPr/>
          <p:nvPr/>
        </p:nvSpPr>
        <p:spPr>
          <a:xfrm>
            <a:off x="716437" y="1028616"/>
            <a:ext cx="7956223" cy="1384995"/>
          </a:xfrm>
          <a:prstGeom prst="rect">
            <a:avLst/>
          </a:prstGeom>
          <a:solidFill>
            <a:schemeClr val="accent1">
              <a:lumMod val="20000"/>
              <a:lumOff val="80000"/>
            </a:schemeClr>
          </a:solidFill>
          <a:ln>
            <a:solidFill>
              <a:schemeClr val="tx1"/>
            </a:solidFill>
          </a:ln>
        </p:spPr>
        <p:txBody>
          <a:bodyPr wrap="square">
            <a:spAutoFit/>
          </a:bodyPr>
          <a:lstStyle/>
          <a:p>
            <a:r>
              <a:rPr lang="en-US" sz="2800" dirty="0">
                <a:latin typeface="Times New Roman" panose="02020603050405020304" pitchFamily="18" charset="0"/>
                <a:cs typeface="Times New Roman" panose="02020603050405020304" pitchFamily="18" charset="0"/>
              </a:rPr>
              <a:t>After weeks, or more likely months, of job seeking, the day you have been waiting for will finally arrive. You will begin your life as a professional.</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3" name="Rectangle 12"/>
          <p:cNvSpPr/>
          <p:nvPr/>
        </p:nvSpPr>
        <p:spPr>
          <a:xfrm>
            <a:off x="584462" y="3579311"/>
            <a:ext cx="6096000" cy="2366353"/>
          </a:xfrm>
          <a:prstGeom prst="rect">
            <a:avLst/>
          </a:prstGeom>
          <a:solidFill>
            <a:schemeClr val="accent1">
              <a:lumMod val="20000"/>
              <a:lumOff val="80000"/>
            </a:schemeClr>
          </a:solidFill>
          <a:ln>
            <a:solidFill>
              <a:schemeClr val="tx1"/>
            </a:solidFill>
          </a:ln>
        </p:spPr>
        <p:txBody>
          <a:bodyPr>
            <a:spAutoFit/>
          </a:bodyPr>
          <a:lstStyle/>
          <a:p>
            <a:pPr>
              <a:lnSpc>
                <a:spcPct val="107000"/>
              </a:lnSpc>
              <a:spcAft>
                <a:spcPts val="800"/>
              </a:spcAft>
            </a:pPr>
            <a:r>
              <a:rPr lang="en-US" sz="2800" dirty="0">
                <a:latin typeface="Times New Roman" panose="02020603050405020304" pitchFamily="18" charset="0"/>
                <a:ea typeface="Calibri" panose="020F0502020204030204" pitchFamily="34" charset="0"/>
                <a:cs typeface="Times New Roman" panose="02020603050405020304" pitchFamily="18" charset="0"/>
              </a:rPr>
              <a:t>Beginning a new job, even if it’s a promotion or a different position within the same company, brings with it almost as many emotional ups and downs as job seeking.</a:t>
            </a:r>
          </a:p>
        </p:txBody>
      </p:sp>
    </p:spTree>
    <p:extLst>
      <p:ext uri="{BB962C8B-B14F-4D97-AF65-F5344CB8AC3E}">
        <p14:creationId xmlns:p14="http://schemas.microsoft.com/office/powerpoint/2010/main" val="460351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4724370"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smtClean="0">
                <a:latin typeface="Times New Roman" panose="02020603050405020304" pitchFamily="18" charset="0"/>
                <a:ea typeface="Calibri" panose="020F0502020204030204" pitchFamily="34" charset="0"/>
                <a:cs typeface="Arial" panose="020B0604020202020204" pitchFamily="34" charset="0"/>
              </a:rPr>
              <a:t>Section One</a:t>
            </a:r>
            <a:endParaRPr lang="en-US" sz="4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274772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84352" y="1839485"/>
            <a:ext cx="7732566"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latin typeface="Times New Roman" panose="02020603050405020304" pitchFamily="18" charset="0"/>
                <a:cs typeface="Times New Roman" panose="02020603050405020304" pitchFamily="18" charset="0"/>
              </a:rPr>
              <a:t>Learning Your Workplace Culture</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886227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244339" y="1195721"/>
            <a:ext cx="8587818" cy="1938992"/>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Just as every other new employee does, you will learn about your workplace’s organizational culture through an assimilation process</a:t>
            </a:r>
            <a:r>
              <a:rPr lang="en-US" sz="2000" dirty="0" smtClean="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The assimilation process is really part of a much larger phenomenon known as socialization—the experiences that shape our attitudes, perceptions, emotions, and communication choices.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471244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Learning Your Workplace Culture</a:t>
            </a:r>
          </a:p>
        </p:txBody>
      </p:sp>
      <p:sp>
        <p:nvSpPr>
          <p:cNvPr id="13" name="Rectangle 12"/>
          <p:cNvSpPr/>
          <p:nvPr/>
        </p:nvSpPr>
        <p:spPr>
          <a:xfrm>
            <a:off x="331510" y="3827371"/>
            <a:ext cx="6663178"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From the day you were born, your parents, your siblings, your relatives, your friends, your teachers, and even strangers have been working to socialize you into the culture or cultures that make up their experiences.</a:t>
            </a:r>
          </a:p>
        </p:txBody>
      </p:sp>
    </p:spTree>
    <p:extLst>
      <p:ext uri="{BB962C8B-B14F-4D97-AF65-F5344CB8AC3E}">
        <p14:creationId xmlns:p14="http://schemas.microsoft.com/office/powerpoint/2010/main" val="36102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ppt_x"/>
                                          </p:val>
                                        </p:tav>
                                        <p:tav tm="100000">
                                          <p:val>
                                            <p:strVal val="#ppt_x"/>
                                          </p:val>
                                        </p:tav>
                                      </p:tavLst>
                                    </p:anim>
                                    <p:anim calcmode="lin" valueType="num">
                                      <p:cBhvr additive="base">
                                        <p:cTn id="1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arn(inVertical)">
                                      <p:cBhvr>
                                        <p:cTn id="1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16815" y="2130814"/>
            <a:ext cx="8587818"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Culture is the rules of living and functioning in society. It is how you talk, behave, dress, and think is heavily influenced by the ways others have socialized you into various cultural groups.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3182026" y="4961"/>
            <a:ext cx="471244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Learning Your Workplace Culture</a:t>
            </a:r>
          </a:p>
        </p:txBody>
      </p:sp>
      <p:sp>
        <p:nvSpPr>
          <p:cNvPr id="13" name="Rectangle 12"/>
          <p:cNvSpPr/>
          <p:nvPr/>
        </p:nvSpPr>
        <p:spPr>
          <a:xfrm>
            <a:off x="183033" y="4545059"/>
            <a:ext cx="6663178"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An organizational culture is a pattern of shared basic assumptions that have been invented, discovered, and/or developed by a group as it learns to cope with problems of external adaptation and internal integration in ways that have worked well and are considered valid, and, therefore, can be taught to new members of the group as the correct way to perceive, think, and feel in relation to a problem.</a:t>
            </a:r>
          </a:p>
        </p:txBody>
      </p:sp>
      <p:sp>
        <p:nvSpPr>
          <p:cNvPr id="8" name="Rounded Rectangle 7"/>
          <p:cNvSpPr/>
          <p:nvPr/>
        </p:nvSpPr>
        <p:spPr>
          <a:xfrm>
            <a:off x="216815" y="830720"/>
            <a:ext cx="2870941"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What is culture?</a:t>
            </a:r>
            <a:endParaRPr lang="en-US" sz="2400" b="1" dirty="0">
              <a:latin typeface="Times New Roman" panose="02020603050405020304" pitchFamily="18" charset="0"/>
              <a:cs typeface="Times New Roman" panose="02020603050405020304" pitchFamily="18" charset="0"/>
            </a:endParaRPr>
          </a:p>
        </p:txBody>
      </p:sp>
      <p:sp>
        <p:nvSpPr>
          <p:cNvPr id="9" name="Rounded Rectangle 8"/>
          <p:cNvSpPr/>
          <p:nvPr/>
        </p:nvSpPr>
        <p:spPr>
          <a:xfrm>
            <a:off x="183033" y="3327751"/>
            <a:ext cx="3365371"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Times New Roman" panose="02020603050405020304" pitchFamily="18" charset="0"/>
                <a:cs typeface="Times New Roman" panose="02020603050405020304" pitchFamily="18" charset="0"/>
              </a:rPr>
              <a:t>What is Organizational culture?</a:t>
            </a:r>
            <a:endParaRPr lang="en-US" sz="2400" b="1" dirty="0">
              <a:latin typeface="Times New Roman" panose="02020603050405020304" pitchFamily="18" charset="0"/>
              <a:cs typeface="Times New Roman" panose="02020603050405020304" pitchFamily="18" charset="0"/>
            </a:endParaRPr>
          </a:p>
        </p:txBody>
      </p:sp>
      <p:sp>
        <p:nvSpPr>
          <p:cNvPr id="2" name="Rectangle 1"/>
          <p:cNvSpPr/>
          <p:nvPr/>
        </p:nvSpPr>
        <p:spPr>
          <a:xfrm>
            <a:off x="4510724" y="3953396"/>
            <a:ext cx="889987" cy="400110"/>
          </a:xfrm>
          <a:prstGeom prst="rect">
            <a:avLst/>
          </a:prstGeom>
          <a:solidFill>
            <a:schemeClr val="accent2">
              <a:lumMod val="20000"/>
              <a:lumOff val="80000"/>
            </a:schemeClr>
          </a:solidFill>
        </p:spPr>
        <p:txBody>
          <a:bodyPr wrap="none">
            <a:spAutoFit/>
          </a:bodyPr>
          <a:lstStyle/>
          <a:p>
            <a:r>
              <a:rPr lang="en-US" sz="2000" dirty="0" err="1">
                <a:solidFill>
                  <a:srgbClr val="18191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Quora</a:t>
            </a:r>
            <a:r>
              <a:rPr lang="en-US" sz="2000" dirty="0">
                <a:solidFill>
                  <a:srgbClr val="18191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Rectangle 2"/>
          <p:cNvSpPr/>
          <p:nvPr/>
        </p:nvSpPr>
        <p:spPr>
          <a:xfrm>
            <a:off x="6095999" y="3947698"/>
            <a:ext cx="1003801" cy="400110"/>
          </a:xfrm>
          <a:prstGeom prst="rect">
            <a:avLst/>
          </a:prstGeom>
          <a:solidFill>
            <a:schemeClr val="accent2">
              <a:lumMod val="20000"/>
              <a:lumOff val="80000"/>
            </a:schemeClr>
          </a:solidFill>
        </p:spPr>
        <p:txBody>
          <a:bodyPr wrap="none">
            <a:spAutoFit/>
          </a:bodyPr>
          <a:lstStyle/>
          <a:p>
            <a:pPr fontAlgn="base"/>
            <a:r>
              <a:rPr lang="en-US" sz="2000" dirty="0">
                <a:solidFill>
                  <a:srgbClr val="25292D"/>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Google </a:t>
            </a:r>
            <a:endParaRPr lang="en-US" sz="2000" b="0" i="0" dirty="0">
              <a:solidFill>
                <a:srgbClr val="25292D"/>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0161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500" fill="hold"/>
                                        <p:tgtEl>
                                          <p:spTgt spid="3"/>
                                        </p:tgtEl>
                                        <p:attrNameLst>
                                          <p:attrName>ppt_x</p:attrName>
                                        </p:attrNameLst>
                                      </p:cBhvr>
                                      <p:tavLst>
                                        <p:tav tm="0">
                                          <p:val>
                                            <p:strVal val="#ppt_x"/>
                                          </p:val>
                                        </p:tav>
                                        <p:tav tm="100000">
                                          <p:val>
                                            <p:strVal val="#ppt_x"/>
                                          </p:val>
                                        </p:tav>
                                      </p:tavLst>
                                    </p:anim>
                                    <p:anim calcmode="lin" valueType="num">
                                      <p:cBhvr additive="base">
                                        <p:cTn id="4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P spid="8" grpId="0" animBg="1"/>
      <p:bldP spid="9" grpId="0" animBg="1"/>
      <p:bldP spid="2"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2733825"/>
            <a:ext cx="6542202" cy="4093428"/>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Culture influences business communications by increasing the relevance of cultural knowledge and understanding. Workplaces are increasingly more diverse. Business communication is more likely to include contact with people from different cultures and with companies in different countries. A lack of cultural understanding can cost a business a contract or create stress in the workplace. Because poor communication can affect the bottom line, businesses institute training to prepare employees for cross-cultural communication. Businesses that succeed in the global economy are willing to learn about foreign cultures and prepared to view cross-cultural communication as a necessary skill.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050810" y="702420"/>
            <a:ext cx="7267567" cy="461665"/>
          </a:xfrm>
          <a:prstGeom prst="rect">
            <a:avLst/>
          </a:prstGeom>
          <a:solidFill>
            <a:srgbClr val="663300"/>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How does Culture influence business communication?</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Rounded Rectangle 7"/>
          <p:cNvSpPr/>
          <p:nvPr/>
        </p:nvSpPr>
        <p:spPr>
          <a:xfrm>
            <a:off x="28279" y="1961937"/>
            <a:ext cx="2903457" cy="6775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Preparing for Diversity</a:t>
            </a:r>
          </a:p>
        </p:txBody>
      </p:sp>
      <p:sp>
        <p:nvSpPr>
          <p:cNvPr id="10" name="Rectangle 9"/>
          <p:cNvSpPr/>
          <p:nvPr/>
        </p:nvSpPr>
        <p:spPr>
          <a:xfrm>
            <a:off x="3182026" y="4961"/>
            <a:ext cx="4712444"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Learning Your Workplace Culture</a:t>
            </a:r>
          </a:p>
        </p:txBody>
      </p:sp>
    </p:spTree>
    <p:extLst>
      <p:ext uri="{BB962C8B-B14F-4D97-AF65-F5344CB8AC3E}">
        <p14:creationId xmlns:p14="http://schemas.microsoft.com/office/powerpoint/2010/main" val="422717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inVertical)">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8"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41403" y="1692163"/>
            <a:ext cx="6542202"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Cultural influence on business communication can come from nonverbal communication. Extra effort is often needed to understand the importance of nonverbal communication in multi-cultural situations. Nonverbal communication includes gestures, body positioning and facial expressions. Gestures and behaviors that you commonly use might have different meanings to people from other cultures.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229919" y="4961"/>
            <a:ext cx="7267567"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smtClean="0">
                <a:latin typeface="Times New Roman" panose="02020603050405020304" pitchFamily="18" charset="0"/>
                <a:cs typeface="Times New Roman" panose="02020603050405020304" pitchFamily="18" charset="0"/>
              </a:rPr>
              <a:t>How does Culture influence business communication?</a:t>
            </a:r>
            <a:endParaRPr lang="en-US" sz="24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216815" y="830720"/>
            <a:ext cx="3167408" cy="67756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smtClean="0">
                <a:latin typeface="Times New Roman" panose="02020603050405020304" pitchFamily="18" charset="0"/>
                <a:cs typeface="Times New Roman" panose="02020603050405020304" pitchFamily="18" charset="0"/>
              </a:rPr>
              <a:t>Nonverbal communication</a:t>
            </a:r>
            <a:endParaRPr lang="en-US" sz="2000" b="1" dirty="0">
              <a:latin typeface="Times New Roman" panose="02020603050405020304" pitchFamily="18" charset="0"/>
              <a:cs typeface="Times New Roman" panose="02020603050405020304" pitchFamily="18" charset="0"/>
            </a:endParaRPr>
          </a:p>
        </p:txBody>
      </p:sp>
      <p:sp>
        <p:nvSpPr>
          <p:cNvPr id="2" name="Rectangle 1"/>
          <p:cNvSpPr/>
          <p:nvPr/>
        </p:nvSpPr>
        <p:spPr>
          <a:xfrm>
            <a:off x="521617" y="4274039"/>
            <a:ext cx="6096000" cy="1938992"/>
          </a:xfrm>
          <a:prstGeom prst="rect">
            <a:avLst/>
          </a:prstGeom>
          <a:solidFill>
            <a:schemeClr val="accent4">
              <a:lumMod val="20000"/>
              <a:lumOff val="80000"/>
            </a:schemeClr>
          </a:solidFill>
        </p:spPr>
        <p:txBody>
          <a:bodyPr>
            <a:spAutoFit/>
          </a:bodyPr>
          <a:lstStyle/>
          <a:p>
            <a:r>
              <a:rPr lang="en-US" sz="2000" dirty="0">
                <a:latin typeface="Times New Roman" panose="02020603050405020304" pitchFamily="18" charset="0"/>
                <a:cs typeface="Times New Roman" panose="02020603050405020304" pitchFamily="18" charset="0"/>
              </a:rPr>
              <a:t>For instance, in the United States it is appropriate to beckon someone with the palm of your hand facing up, but that gesture is considered rude in Korea and in other countries. The simple act of placing your feet on your desk could lose your company an important contract with a Saudi Arabian business.</a:t>
            </a:r>
          </a:p>
        </p:txBody>
      </p:sp>
    </p:spTree>
    <p:extLst>
      <p:ext uri="{BB962C8B-B14F-4D97-AF65-F5344CB8AC3E}">
        <p14:creationId xmlns:p14="http://schemas.microsoft.com/office/powerpoint/2010/main" val="667646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inVertical)">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8" grpId="0"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23717" y="1830059"/>
            <a:ext cx="6417462"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Diversity in your workplace</a:t>
            </a:r>
            <a:endParaRPr lang="en-US" sz="4000" b="1"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3051572" y="2914396"/>
            <a:ext cx="4217821" cy="523220"/>
          </a:xfrm>
          <a:prstGeom prst="rect">
            <a:avLst/>
          </a:prstGeom>
          <a:solidFill>
            <a:schemeClr val="bg1"/>
          </a:solidFill>
          <a:ln>
            <a:solidFill>
              <a:schemeClr val="tx1"/>
            </a:solidFill>
          </a:ln>
          <a:effectLst>
            <a:reflection blurRad="6350" stA="52000" endA="300" endPos="35000" dir="5400000" sy="-100000" algn="bl" rotWithShape="0"/>
          </a:effectLst>
        </p:spPr>
        <p:txBody>
          <a:bodyPr wrap="none">
            <a:spAutoFit/>
          </a:bodyPr>
          <a:lstStyle/>
          <a:p>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Some Important Concepts</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6115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03315" y="787189"/>
            <a:ext cx="10171521" cy="1323439"/>
          </a:xfrm>
          <a:prstGeom prst="rect">
            <a:avLst/>
          </a:prstGeom>
          <a:solidFill>
            <a:schemeClr val="accent1">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Part of the assimilation process involves getting to know the people who make up your organization. A common mistake among so-called professionals is neglecting to take an inventory of others in the working environment. In today’s world, getting to know your diverse workplace is important for two reasons.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229919" y="4961"/>
            <a:ext cx="756655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Diversity in Your Workplace: Some Important Concepts</a:t>
            </a:r>
          </a:p>
        </p:txBody>
      </p:sp>
      <p:cxnSp>
        <p:nvCxnSpPr>
          <p:cNvPr id="3" name="Straight Arrow Connector 2"/>
          <p:cNvCxnSpPr/>
          <p:nvPr/>
        </p:nvCxnSpPr>
        <p:spPr>
          <a:xfrm flipH="1">
            <a:off x="1781665" y="2110628"/>
            <a:ext cx="3553055" cy="735290"/>
          </a:xfrm>
          <a:prstGeom prst="straightConnector1">
            <a:avLst/>
          </a:prstGeom>
          <a:ln>
            <a:tailEnd type="triangle"/>
          </a:ln>
          <a:effectLst>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5334720" y="2110628"/>
            <a:ext cx="46413" cy="1906329"/>
          </a:xfrm>
          <a:prstGeom prst="straightConnector1">
            <a:avLst/>
          </a:prstGeom>
          <a:ln>
            <a:tailEnd type="triangle"/>
          </a:ln>
          <a:effectLst>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5" name="Rectangle 4"/>
          <p:cNvSpPr/>
          <p:nvPr/>
        </p:nvSpPr>
        <p:spPr>
          <a:xfrm>
            <a:off x="183821" y="3063792"/>
            <a:ext cx="3195687" cy="2068259"/>
          </a:xfrm>
          <a:prstGeom prst="rect">
            <a:avLst/>
          </a:prstGeom>
          <a:solidFill>
            <a:srgbClr val="E3D9F5"/>
          </a:solidFill>
          <a:ln>
            <a:solidFill>
              <a:schemeClr val="tx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Times New Roman" panose="02020603050405020304" pitchFamily="18" charset="0"/>
              </a:rPr>
              <a:t>First, for you to succeed in any professional environment, you must be aware of and sensitive to differences between yourself and others. </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3558192" y="4063123"/>
            <a:ext cx="3792720" cy="2554545"/>
          </a:xfrm>
          <a:prstGeom prst="rect">
            <a:avLst/>
          </a:prstGeom>
          <a:solidFill>
            <a:srgbClr val="E3D9F5"/>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Second, your ability to communicate effectively when encountering difference (e.g., ethnicity, race, language barriers, religion, spirituality, marital status, sexual orientation, age) is an essential component of professional excellence. </a:t>
            </a:r>
          </a:p>
        </p:txBody>
      </p:sp>
    </p:spTree>
    <p:extLst>
      <p:ext uri="{BB962C8B-B14F-4D97-AF65-F5344CB8AC3E}">
        <p14:creationId xmlns:p14="http://schemas.microsoft.com/office/powerpoint/2010/main" val="3970405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5"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131" y="679539"/>
            <a:ext cx="5646656" cy="461665"/>
          </a:xfrm>
          <a:prstGeom prst="rect">
            <a:avLst/>
          </a:prstGeom>
          <a:solidFill>
            <a:srgbClr val="7030A0"/>
          </a:solidFill>
          <a:ln>
            <a:solidFill>
              <a:schemeClr val="bg1"/>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I prepare for the diverse workplace?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122903" y="0"/>
            <a:ext cx="756655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Diversity in Your Workplace: Some Important Concepts</a:t>
            </a:r>
          </a:p>
        </p:txBody>
      </p:sp>
      <p:sp>
        <p:nvSpPr>
          <p:cNvPr id="2" name="Rectangle 1"/>
          <p:cNvSpPr/>
          <p:nvPr/>
        </p:nvSpPr>
        <p:spPr>
          <a:xfrm>
            <a:off x="4158456" y="1262257"/>
            <a:ext cx="2892138" cy="460895"/>
          </a:xfrm>
          <a:prstGeom prst="rect">
            <a:avLst/>
          </a:prstGeom>
          <a:solidFill>
            <a:schemeClr val="accent4">
              <a:lumMod val="60000"/>
              <a:lumOff val="40000"/>
            </a:schemeClr>
          </a:solidFill>
          <a:ln>
            <a:solidFill>
              <a:schemeClr val="tx1"/>
            </a:solidFill>
          </a:ln>
        </p:spPr>
        <p:txBody>
          <a:bodyPr wrap="none">
            <a:spAutoFit/>
          </a:bodyPr>
          <a:lstStyle/>
          <a:p>
            <a:pPr>
              <a:lnSpc>
                <a:spcPct val="107000"/>
              </a:lnSpc>
              <a:spcAft>
                <a:spcPts val="80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Cultural Competence</a:t>
            </a:r>
          </a:p>
        </p:txBody>
      </p:sp>
      <p:sp>
        <p:nvSpPr>
          <p:cNvPr id="4" name="Rectangle 3"/>
          <p:cNvSpPr/>
          <p:nvPr/>
        </p:nvSpPr>
        <p:spPr>
          <a:xfrm>
            <a:off x="75415" y="1844205"/>
            <a:ext cx="10444898" cy="750975"/>
          </a:xfrm>
          <a:prstGeom prst="rect">
            <a:avLst/>
          </a:prstGeom>
          <a:solidFill>
            <a:schemeClr val="accent1">
              <a:lumMod val="20000"/>
              <a:lumOff val="80000"/>
            </a:schemeClr>
          </a:solidFill>
          <a:ln>
            <a:solidFill>
              <a:schemeClr val="tx1"/>
            </a:solidFill>
          </a:ln>
        </p:spPr>
        <p:txBody>
          <a:bodyPr wrap="square">
            <a:spAutoFit/>
          </a:bodyPr>
          <a:lstStyle/>
          <a:p>
            <a:pPr>
              <a:lnSpc>
                <a:spcPct val="107000"/>
              </a:lnSpc>
              <a:spcAft>
                <a:spcPts val="800"/>
              </a:spcAft>
            </a:pPr>
            <a:r>
              <a:rPr lang="en-US" sz="2000" dirty="0" smtClean="0">
                <a:latin typeface="Times New Roman" panose="02020603050405020304" pitchFamily="18" charset="0"/>
                <a:ea typeface="Calibri" panose="020F0502020204030204" pitchFamily="34" charset="0"/>
                <a:cs typeface="Times New Roman" panose="02020603050405020304" pitchFamily="18" charset="0"/>
              </a:rPr>
              <a:t>The </a:t>
            </a:r>
            <a:r>
              <a:rPr lang="en-US" sz="2000" dirty="0">
                <a:latin typeface="Times New Roman" panose="02020603050405020304" pitchFamily="18" charset="0"/>
                <a:ea typeface="Calibri" panose="020F0502020204030204" pitchFamily="34" charset="0"/>
                <a:cs typeface="Times New Roman" panose="02020603050405020304" pitchFamily="18" charset="0"/>
              </a:rPr>
              <a:t>term cultural competence refers to the level of knowledge a person has about others who differ in some way in comparison with himself or herself. </a:t>
            </a:r>
          </a:p>
        </p:txBody>
      </p:sp>
      <p:sp>
        <p:nvSpPr>
          <p:cNvPr id="8" name="Rectangle 7"/>
          <p:cNvSpPr/>
          <p:nvPr/>
        </p:nvSpPr>
        <p:spPr>
          <a:xfrm>
            <a:off x="75414" y="3045554"/>
            <a:ext cx="9379671" cy="750975"/>
          </a:xfrm>
          <a:prstGeom prst="rect">
            <a:avLst/>
          </a:prstGeom>
          <a:solidFill>
            <a:srgbClr val="F1D6F8"/>
          </a:solidFill>
        </p:spPr>
        <p:txBody>
          <a:bodyPr wrap="square">
            <a:spAutoFit/>
          </a:bodyPr>
          <a:lstStyle/>
          <a:p>
            <a:pPr algn="ct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Cross-cultural attitude strategies that help you to develop and enhance one's ability to practice effective communication in intercultural situations</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75414" y="4076214"/>
            <a:ext cx="3767579" cy="882742"/>
          </a:xfrm>
          <a:prstGeom prst="rect">
            <a:avLst/>
          </a:prstGeom>
          <a:solidFill>
            <a:schemeClr val="accent6">
              <a:lumMod val="20000"/>
              <a:lumOff val="80000"/>
            </a:schemeClr>
          </a:solidFill>
        </p:spPr>
        <p:txBody>
          <a:bodyPr wrap="square">
            <a:spAutoFit/>
          </a:bodyPr>
          <a:lstStyle/>
          <a:p>
            <a:pPr>
              <a:lnSpc>
                <a:spcPct val="107000"/>
              </a:lnSpc>
            </a:pPr>
            <a:r>
              <a:rPr lang="en-US" sz="1600" b="1" spc="3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Practice openness</a:t>
            </a:r>
            <a:r>
              <a:rPr lang="en-US" sz="1600" spc="3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pPr>
            <a:r>
              <a:rPr lang="en-US" sz="1600" spc="3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by demonstrating acceptance of difference.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3" name="Rectangle 12"/>
          <p:cNvSpPr/>
          <p:nvPr/>
        </p:nvSpPr>
        <p:spPr>
          <a:xfrm>
            <a:off x="75413" y="5387094"/>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Be flexible</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by demonstrating acceptance of ambiguity.</a:t>
            </a:r>
          </a:p>
        </p:txBody>
      </p:sp>
      <p:sp>
        <p:nvSpPr>
          <p:cNvPr id="14" name="Rectangle 13"/>
          <p:cNvSpPr/>
          <p:nvPr/>
        </p:nvSpPr>
        <p:spPr>
          <a:xfrm>
            <a:off x="3923122" y="4086098"/>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Demonstrate humility</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Through suspension of judgment and the ability to learn.</a:t>
            </a:r>
          </a:p>
        </p:txBody>
      </p:sp>
      <p:sp>
        <p:nvSpPr>
          <p:cNvPr id="15" name="Rectangle 14"/>
          <p:cNvSpPr/>
          <p:nvPr/>
        </p:nvSpPr>
        <p:spPr>
          <a:xfrm>
            <a:off x="3923122" y="5389613"/>
            <a:ext cx="3767579" cy="646331"/>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Be sensitive to others</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by appreciating cultural differences.</a:t>
            </a:r>
          </a:p>
        </p:txBody>
      </p:sp>
    </p:spTree>
    <p:extLst>
      <p:ext uri="{BB962C8B-B14F-4D97-AF65-F5344CB8AC3E}">
        <p14:creationId xmlns:p14="http://schemas.microsoft.com/office/powerpoint/2010/main" val="1582311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500"/>
                                        <p:tgtEl>
                                          <p:spTgt spid="8"/>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ppt_x"/>
                                          </p:val>
                                        </p:tav>
                                        <p:tav tm="100000">
                                          <p:val>
                                            <p:strVal val="#ppt_x"/>
                                          </p:val>
                                        </p:tav>
                                      </p:tavLst>
                                    </p:anim>
                                    <p:anim calcmode="lin" valueType="num">
                                      <p:cBhvr additive="base">
                                        <p:cTn id="4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ppt_x"/>
                                          </p:val>
                                        </p:tav>
                                        <p:tav tm="100000">
                                          <p:val>
                                            <p:strVal val="#ppt_x"/>
                                          </p:val>
                                        </p:tav>
                                      </p:tavLst>
                                    </p:anim>
                                    <p:anim calcmode="lin" valueType="num">
                                      <p:cBhvr additive="base">
                                        <p:cTn id="5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4" grpId="0" animBg="1"/>
      <p:bldP spid="8" grpId="0" animBg="1"/>
      <p:bldP spid="10" grpId="0" animBg="1"/>
      <p:bldP spid="13" grpId="0" animBg="1"/>
      <p:bldP spid="14" grpId="0"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131" y="679539"/>
            <a:ext cx="5646656" cy="461665"/>
          </a:xfrm>
          <a:prstGeom prst="rect">
            <a:avLst/>
          </a:prstGeom>
          <a:solidFill>
            <a:srgbClr val="7030A0"/>
          </a:solidFill>
          <a:ln>
            <a:solidFill>
              <a:schemeClr val="bg1"/>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I prepare for the diverse workplace?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122903" y="0"/>
            <a:ext cx="756655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Diversity in Your Workplace: Some Important Concepts</a:t>
            </a:r>
          </a:p>
        </p:txBody>
      </p:sp>
      <p:sp>
        <p:nvSpPr>
          <p:cNvPr id="2" name="Rectangle 1"/>
          <p:cNvSpPr/>
          <p:nvPr/>
        </p:nvSpPr>
        <p:spPr>
          <a:xfrm>
            <a:off x="4158456" y="1262257"/>
            <a:ext cx="2892138" cy="460895"/>
          </a:xfrm>
          <a:prstGeom prst="rect">
            <a:avLst/>
          </a:prstGeom>
          <a:solidFill>
            <a:schemeClr val="accent4">
              <a:lumMod val="60000"/>
              <a:lumOff val="40000"/>
            </a:schemeClr>
          </a:solidFill>
          <a:ln>
            <a:solidFill>
              <a:schemeClr val="tx1"/>
            </a:solidFill>
          </a:ln>
        </p:spPr>
        <p:txBody>
          <a:bodyPr wrap="none">
            <a:spAutoFit/>
          </a:bodyPr>
          <a:lstStyle/>
          <a:p>
            <a:pPr>
              <a:lnSpc>
                <a:spcPct val="107000"/>
              </a:lnSpc>
              <a:spcAft>
                <a:spcPts val="80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Cultural Competence</a:t>
            </a:r>
          </a:p>
        </p:txBody>
      </p:sp>
      <p:sp>
        <p:nvSpPr>
          <p:cNvPr id="8" name="Rectangle 7"/>
          <p:cNvSpPr/>
          <p:nvPr/>
        </p:nvSpPr>
        <p:spPr>
          <a:xfrm>
            <a:off x="75413" y="1941796"/>
            <a:ext cx="9379671" cy="750975"/>
          </a:xfrm>
          <a:prstGeom prst="rect">
            <a:avLst/>
          </a:prstGeom>
          <a:solidFill>
            <a:srgbClr val="F1D6F8"/>
          </a:solidFill>
        </p:spPr>
        <p:txBody>
          <a:bodyPr wrap="square">
            <a:spAutoFit/>
          </a:bodyPr>
          <a:lstStyle/>
          <a:p>
            <a:pPr algn="ct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Cross-cultural attitude strategies that help you to develop and enhance one's ability to practice effective communication in intercultural situations</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9"/>
          <p:cNvSpPr/>
          <p:nvPr/>
        </p:nvSpPr>
        <p:spPr>
          <a:xfrm>
            <a:off x="75413" y="3116602"/>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Show a spirit of adventure</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by showing curiosity and seeing opportunities in different situations.</a:t>
            </a:r>
          </a:p>
        </p:txBody>
      </p:sp>
      <p:sp>
        <p:nvSpPr>
          <p:cNvPr id="13" name="Rectangle 12"/>
          <p:cNvSpPr/>
          <p:nvPr/>
        </p:nvSpPr>
        <p:spPr>
          <a:xfrm>
            <a:off x="2274666" y="4463763"/>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Use a sense of humor</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Through the ability to laugh at ourselves.</a:t>
            </a:r>
          </a:p>
        </p:txBody>
      </p:sp>
      <p:sp>
        <p:nvSpPr>
          <p:cNvPr id="14" name="Rectangle 13"/>
          <p:cNvSpPr/>
          <p:nvPr/>
        </p:nvSpPr>
        <p:spPr>
          <a:xfrm>
            <a:off x="4022392" y="3116602"/>
            <a:ext cx="3767579" cy="923330"/>
          </a:xfrm>
          <a:prstGeom prst="rect">
            <a:avLst/>
          </a:prstGeom>
          <a:solidFill>
            <a:schemeClr val="accent6">
              <a:lumMod val="20000"/>
              <a:lumOff val="80000"/>
            </a:schemeClr>
          </a:solidFill>
        </p:spPr>
        <p:txBody>
          <a:bodyPr wrap="square">
            <a:spAutoFit/>
          </a:bodyPr>
          <a:lstStyle/>
          <a:p>
            <a:r>
              <a:rPr lang="en-US" b="1" dirty="0">
                <a:latin typeface="Times New Roman" panose="02020603050405020304" pitchFamily="18" charset="0"/>
                <a:cs typeface="Times New Roman" panose="02020603050405020304" pitchFamily="18" charset="0"/>
              </a:rPr>
              <a:t>Practice positive change or action </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by demonstrating</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a successful interaction with the identified culture.</a:t>
            </a:r>
          </a:p>
        </p:txBody>
      </p:sp>
    </p:spTree>
    <p:extLst>
      <p:ext uri="{BB962C8B-B14F-4D97-AF65-F5344CB8AC3E}">
        <p14:creationId xmlns:p14="http://schemas.microsoft.com/office/powerpoint/2010/main" val="258814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131" y="679539"/>
            <a:ext cx="5646656" cy="461665"/>
          </a:xfrm>
          <a:prstGeom prst="rect">
            <a:avLst/>
          </a:prstGeom>
          <a:solidFill>
            <a:srgbClr val="7030A0"/>
          </a:solidFill>
          <a:ln>
            <a:solidFill>
              <a:schemeClr val="bg1"/>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I prepare for the diverse workplace?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2122903" y="0"/>
            <a:ext cx="7566559" cy="46166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2400" b="1" dirty="0">
                <a:latin typeface="Times New Roman" panose="02020603050405020304" pitchFamily="18" charset="0"/>
                <a:cs typeface="Times New Roman" panose="02020603050405020304" pitchFamily="18" charset="0"/>
              </a:rPr>
              <a:t>Diversity in Your Workplace: Some Important Concepts</a:t>
            </a:r>
          </a:p>
        </p:txBody>
      </p:sp>
      <p:sp>
        <p:nvSpPr>
          <p:cNvPr id="2" name="Rectangle 1"/>
          <p:cNvSpPr/>
          <p:nvPr/>
        </p:nvSpPr>
        <p:spPr>
          <a:xfrm>
            <a:off x="4158456" y="1262257"/>
            <a:ext cx="2892138" cy="460895"/>
          </a:xfrm>
          <a:prstGeom prst="rect">
            <a:avLst/>
          </a:prstGeom>
          <a:solidFill>
            <a:schemeClr val="accent4">
              <a:lumMod val="60000"/>
              <a:lumOff val="40000"/>
            </a:schemeClr>
          </a:solidFill>
          <a:ln>
            <a:solidFill>
              <a:schemeClr val="tx1"/>
            </a:solidFill>
          </a:ln>
        </p:spPr>
        <p:txBody>
          <a:bodyPr wrap="none">
            <a:spAutoFit/>
          </a:bodyPr>
          <a:lstStyle/>
          <a:p>
            <a:pPr>
              <a:lnSpc>
                <a:spcPct val="107000"/>
              </a:lnSpc>
              <a:spcAft>
                <a:spcPts val="800"/>
              </a:spcAft>
            </a:pPr>
            <a:r>
              <a:rPr lang="en-US" sz="2400" b="1" i="1" dirty="0">
                <a:latin typeface="Times New Roman" panose="02020603050405020304" pitchFamily="18" charset="0"/>
                <a:ea typeface="Calibri" panose="020F0502020204030204" pitchFamily="34" charset="0"/>
                <a:cs typeface="Times New Roman" panose="02020603050405020304" pitchFamily="18" charset="0"/>
              </a:rPr>
              <a:t>Cultural Competence</a:t>
            </a:r>
          </a:p>
        </p:txBody>
      </p:sp>
      <p:sp>
        <p:nvSpPr>
          <p:cNvPr id="8" name="Rectangle 7"/>
          <p:cNvSpPr/>
          <p:nvPr/>
        </p:nvSpPr>
        <p:spPr>
          <a:xfrm>
            <a:off x="75413" y="1941796"/>
            <a:ext cx="9379671" cy="400110"/>
          </a:xfrm>
          <a:prstGeom prst="rect">
            <a:avLst/>
          </a:prstGeom>
          <a:solidFill>
            <a:srgbClr val="F1D6F8"/>
          </a:solidFill>
        </p:spPr>
        <p:txBody>
          <a:bodyPr wrap="square">
            <a:spAutoFit/>
          </a:bodyPr>
          <a:lstStyle/>
          <a:p>
            <a:r>
              <a:rPr lang="en-US" sz="2000" dirty="0">
                <a:latin typeface="Times New Roman" panose="02020603050405020304" pitchFamily="18" charset="0"/>
                <a:cs typeface="Times New Roman" panose="02020603050405020304" pitchFamily="18" charset="0"/>
              </a:rPr>
              <a:t>These attributes will guide you in developing cultural competence:</a:t>
            </a:r>
          </a:p>
        </p:txBody>
      </p:sp>
      <p:sp>
        <p:nvSpPr>
          <p:cNvPr id="10" name="Rectangle 9"/>
          <p:cNvSpPr/>
          <p:nvPr/>
        </p:nvSpPr>
        <p:spPr>
          <a:xfrm>
            <a:off x="75413" y="3116602"/>
            <a:ext cx="5373280" cy="2862322"/>
          </a:xfrm>
          <a:prstGeom prst="rect">
            <a:avLst/>
          </a:prstGeom>
          <a:solidFill>
            <a:schemeClr val="accent6">
              <a:lumMod val="20000"/>
              <a:lumOff val="80000"/>
            </a:schemeClr>
          </a:solidFill>
        </p:spPr>
        <p:txBody>
          <a:bodyPr wrap="square">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Self-knowledge </a:t>
            </a:r>
            <a:r>
              <a:rPr lang="en-US" sz="2000" dirty="0">
                <a:latin typeface="Times New Roman" panose="02020603050405020304" pitchFamily="18" charset="0"/>
                <a:cs typeface="Times New Roman" panose="02020603050405020304" pitchFamily="18" charset="0"/>
              </a:rPr>
              <a:t>and awareness about one's own culture</a:t>
            </a:r>
            <a:r>
              <a:rPr lang="en-US" sz="2000" dirty="0" smtClean="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Awareness of one's own cultural worldview</a:t>
            </a:r>
            <a:r>
              <a:rPr lang="en-US" sz="2000" dirty="0" smtClean="0">
                <a:latin typeface="Times New Roman" panose="02020603050405020304" pitchFamily="18" charset="0"/>
                <a:cs typeface="Times New Roman" panose="02020603050405020304" pitchFamily="18" charset="0"/>
              </a:rPr>
              <a:t>.</a:t>
            </a:r>
          </a:p>
          <a:p>
            <a:pPr lvl="0"/>
            <a:endParaRPr lang="en-US" sz="20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Experience and knowledge of different cultural practices</a:t>
            </a:r>
            <a:r>
              <a:rPr lang="en-US" sz="2000" dirty="0" smtClean="0">
                <a:latin typeface="Times New Roman" panose="02020603050405020304" pitchFamily="18" charset="0"/>
                <a:cs typeface="Times New Roman" panose="02020603050405020304" pitchFamily="18" charset="0"/>
              </a:rPr>
              <a:t>.</a:t>
            </a:r>
          </a:p>
          <a:p>
            <a:pPr lvl="0"/>
            <a:endParaRPr lang="en-US" sz="2000" dirty="0">
              <a:latin typeface="Times New Roman" panose="02020603050405020304" pitchFamily="18" charset="0"/>
              <a:cs typeface="Times New Roman" panose="02020603050405020304" pitchFamily="18" charset="0"/>
            </a:endParaRPr>
          </a:p>
          <a:p>
            <a:pPr marL="285750" lvl="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Attitude toward cultural differences.</a:t>
            </a:r>
          </a:p>
        </p:txBody>
      </p:sp>
    </p:spTree>
    <p:extLst>
      <p:ext uri="{BB962C8B-B14F-4D97-AF65-F5344CB8AC3E}">
        <p14:creationId xmlns:p14="http://schemas.microsoft.com/office/powerpoint/2010/main" val="2416820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8">
                                            <p:txEl>
                                              <p:pRg st="0" end="0"/>
                                            </p:txEl>
                                          </p:spTgt>
                                        </p:tgtEl>
                                        <p:attrNameLst>
                                          <p:attrName>style.visibility</p:attrName>
                                        </p:attrNameLst>
                                      </p:cBhvr>
                                      <p:to>
                                        <p:strVal val="visible"/>
                                      </p:to>
                                    </p:set>
                                    <p:animEffect transition="in" filter="barn(inVertical)">
                                      <p:cBhvr>
                                        <p:cTn id="18" dur="500"/>
                                        <p:tgtEl>
                                          <p:spTgt spid="8">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38531" y="2188277"/>
            <a:ext cx="4797147" cy="121943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7200"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Section Two</a:t>
            </a:r>
            <a:endParaRPr lang="en-US" sz="44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149781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74472" y="2263692"/>
            <a:ext cx="10426572" cy="70788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Tree>
    <p:extLst>
      <p:ext uri="{BB962C8B-B14F-4D97-AF65-F5344CB8AC3E}">
        <p14:creationId xmlns:p14="http://schemas.microsoft.com/office/powerpoint/2010/main" val="3194414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17532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Gender</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Rectangle 6"/>
          <p:cNvSpPr/>
          <p:nvPr/>
        </p:nvSpPr>
        <p:spPr>
          <a:xfrm>
            <a:off x="1002792" y="1437510"/>
            <a:ext cx="8857645"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 may not think of men and women as being part of different cultures, but men and women are indeed part of very different cultures.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1918645" y="2290245"/>
            <a:ext cx="7025937" cy="707886"/>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Try to understand others’ communication style to reduce conflicts.</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455629" y="4347765"/>
            <a:ext cx="6096000" cy="1938992"/>
          </a:xfrm>
          <a:prstGeom prst="rect">
            <a:avLst/>
          </a:prstGeom>
          <a:solidFill>
            <a:srgbClr val="E3D9F5"/>
          </a:solidFill>
          <a:ln>
            <a:solidFill>
              <a:schemeClr val="bg1"/>
            </a:solidFill>
          </a:ln>
        </p:spPr>
        <p:txBody>
          <a:bodyPr>
            <a:spAutoFit/>
          </a:bodyPr>
          <a:lstStyle/>
          <a:p>
            <a:r>
              <a:rPr lang="en-US" sz="2000" dirty="0">
                <a:latin typeface="Times New Roman" panose="02020603050405020304" pitchFamily="18" charset="0"/>
                <a:cs typeface="Times New Roman" panose="02020603050405020304" pitchFamily="18" charset="0"/>
              </a:rPr>
              <a:t>Men and women often differ in the way they give orders. Many women are conditioned by the culture of maintaining harmony in relationships. Several well-respected studies have shown that women tend to soften their demands and statements, on the contrary, men tend to be more direct in their statements.</a:t>
            </a: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3" name="Rectangle 2"/>
          <p:cNvSpPr/>
          <p:nvPr/>
        </p:nvSpPr>
        <p:spPr>
          <a:xfrm>
            <a:off x="455629" y="3245698"/>
            <a:ext cx="2396810" cy="510717"/>
          </a:xfrm>
          <a:prstGeom prst="rect">
            <a:avLst/>
          </a:prstGeom>
          <a:solidFill>
            <a:schemeClr val="accent6">
              <a:lumMod val="20000"/>
              <a:lumOff val="80000"/>
            </a:schemeClr>
          </a:solidFill>
          <a:effectLst>
            <a:reflection blurRad="6350" stA="50000" endA="300" endPos="55500" dist="50800" dir="5400000" sy="-100000" algn="bl" rotWithShape="0"/>
          </a:effectLst>
        </p:spPr>
        <p:txBody>
          <a:bodyPr wrap="none">
            <a:spAutoFit/>
          </a:bodyPr>
          <a:lstStyle/>
          <a:p>
            <a:pPr>
              <a:lnSpc>
                <a:spcPts val="3600"/>
              </a:lnSpc>
            </a:pPr>
            <a:r>
              <a:rPr lang="en-US" sz="2400" b="1" dirty="0">
                <a:solidFill>
                  <a:srgbClr val="414D7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1. Giving Orders</a:t>
            </a:r>
            <a:endParaRPr lang="en-US" sz="1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94253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500" fill="hold"/>
                                        <p:tgtEl>
                                          <p:spTgt spid="3"/>
                                        </p:tgtEl>
                                        <p:attrNameLst>
                                          <p:attrName>ppt_x</p:attrName>
                                        </p:attrNameLst>
                                      </p:cBhvr>
                                      <p:tavLst>
                                        <p:tav tm="0">
                                          <p:val>
                                            <p:strVal val="#ppt_x"/>
                                          </p:val>
                                        </p:tav>
                                        <p:tav tm="100000">
                                          <p:val>
                                            <p:strVal val="#ppt_x"/>
                                          </p:val>
                                        </p:tav>
                                      </p:tavLst>
                                    </p:anim>
                                    <p:anim calcmode="lin" valueType="num">
                                      <p:cBhvr additive="base">
                                        <p:cTn id="31"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barn(inVertical)">
                                      <p:cBhvr>
                                        <p:cTn id="3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2" grpId="0" animBg="1"/>
      <p:bldP spid="11" grpId="0" animBg="1"/>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17532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Gender</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1550999" y="1207350"/>
            <a:ext cx="7025937" cy="707886"/>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Try to understand others’ communication style to reduce conflicts.</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540470" y="3004205"/>
            <a:ext cx="6096000" cy="2862322"/>
          </a:xfrm>
          <a:prstGeom prst="rect">
            <a:avLst/>
          </a:prstGeom>
          <a:solidFill>
            <a:srgbClr val="E3D9F5"/>
          </a:solidFill>
          <a:ln>
            <a:solidFill>
              <a:schemeClr val="bg1"/>
            </a:solidFill>
          </a:ln>
        </p:spPr>
        <p:txBody>
          <a:bodyPr>
            <a:spAutoFit/>
          </a:bodyPr>
          <a:lstStyle/>
          <a:p>
            <a:r>
              <a:rPr lang="en-US" sz="2000" dirty="0">
                <a:latin typeface="Times New Roman" panose="02020603050405020304" pitchFamily="18" charset="0"/>
                <a:cs typeface="Times New Roman" panose="02020603050405020304" pitchFamily="18" charset="0"/>
              </a:rPr>
              <a:t>Women prefer connecting through conversation, while men prefer connecting through action. </a:t>
            </a:r>
            <a:r>
              <a:rPr lang="en-US" sz="2000" b="1" dirty="0">
                <a:latin typeface="Times New Roman" panose="02020603050405020304" pitchFamily="18" charset="0"/>
                <a:cs typeface="Times New Roman" panose="02020603050405020304" pitchFamily="18" charset="0"/>
              </a:rPr>
              <a:t>Based on “Psychology Today – Men, Women, Emotions and Communication”, when a woman wants to talk, she wants to share her emotions and thoughts to others, while a man tends to share his ideas and suggestions and avoids talking about his feeling.</a:t>
            </a:r>
            <a:r>
              <a:rPr lang="en-US" sz="2000" dirty="0">
                <a:latin typeface="Times New Roman" panose="02020603050405020304" pitchFamily="18" charset="0"/>
                <a:cs typeface="Times New Roman" panose="02020603050405020304" pitchFamily="18" charset="0"/>
              </a:rPr>
              <a:t> Take note that this doesn’t mean that men won’t talk about their feelings, but they might be uncomfortable while doing so.</a:t>
            </a: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3" name="Rectangle 2"/>
          <p:cNvSpPr/>
          <p:nvPr/>
        </p:nvSpPr>
        <p:spPr>
          <a:xfrm>
            <a:off x="289475" y="2204362"/>
            <a:ext cx="3964547" cy="553998"/>
          </a:xfrm>
          <a:prstGeom prst="rect">
            <a:avLst/>
          </a:prstGeom>
          <a:solidFill>
            <a:schemeClr val="accent6">
              <a:lumMod val="20000"/>
              <a:lumOff val="80000"/>
            </a:schemeClr>
          </a:solidFill>
          <a:effectLst>
            <a:reflection blurRad="6350" stA="50000" endA="300" endPos="55500" dist="50800" dir="5400000" sy="-100000" algn="bl" rotWithShape="0"/>
          </a:effectLst>
        </p:spPr>
        <p:txBody>
          <a:bodyPr wrap="none">
            <a:spAutoFit/>
          </a:bodyPr>
          <a:lstStyle/>
          <a:p>
            <a:pPr>
              <a:lnSpc>
                <a:spcPts val="3600"/>
              </a:lnSpc>
            </a:pPr>
            <a:r>
              <a:rPr lang="en-US" sz="2400" b="1" dirty="0" smtClean="0">
                <a:solidFill>
                  <a:srgbClr val="414D7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2. Emotions and information</a:t>
            </a:r>
            <a:endParaRPr lang="en-US" sz="1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59429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1" grpId="0" animBg="1"/>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17532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Gender</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1550999" y="1207350"/>
            <a:ext cx="7025937" cy="707886"/>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Try to understand others’ communication style to reduce conflicts.</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540470" y="3004205"/>
            <a:ext cx="6096000" cy="2554545"/>
          </a:xfrm>
          <a:prstGeom prst="rect">
            <a:avLst/>
          </a:prstGeom>
          <a:solidFill>
            <a:srgbClr val="E3D9F5"/>
          </a:solidFill>
          <a:ln>
            <a:solidFill>
              <a:schemeClr val="bg1"/>
            </a:solidFill>
          </a:ln>
        </p:spPr>
        <p:txBody>
          <a:bodyPr>
            <a:spAutoFit/>
          </a:bodyPr>
          <a:lstStyle/>
          <a:p>
            <a:r>
              <a:rPr lang="en-US" sz="2000" dirty="0">
                <a:latin typeface="Times New Roman" panose="02020603050405020304" pitchFamily="18" charset="0"/>
                <a:cs typeface="Times New Roman" panose="02020603050405020304" pitchFamily="18" charset="0"/>
              </a:rPr>
              <a:t>Women and men have different conversations patterns. Women tend to punctuate the conversation with affirmative noises, for instance, “Uh huh” and “OK” to let you know she is concentrating and listening. On the other hand, men prefer to sit quietly and focus on what is being said. As a result, it doesn’t mean that he doesn’t agree on what you are saying. So, when talking to a guy, don’t feel nervous or weird when he is not giving responses to you.</a:t>
            </a: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3" name="Rectangle 2"/>
          <p:cNvSpPr/>
          <p:nvPr/>
        </p:nvSpPr>
        <p:spPr>
          <a:xfrm>
            <a:off x="289475" y="2204362"/>
            <a:ext cx="3741730" cy="553998"/>
          </a:xfrm>
          <a:prstGeom prst="rect">
            <a:avLst/>
          </a:prstGeom>
          <a:solidFill>
            <a:schemeClr val="accent6">
              <a:lumMod val="20000"/>
              <a:lumOff val="80000"/>
            </a:schemeClr>
          </a:solidFill>
          <a:effectLst>
            <a:reflection blurRad="6350" stA="50000" endA="300" endPos="55500" dist="50800" dir="5400000" sy="-100000" algn="bl" rotWithShape="0"/>
          </a:effectLst>
        </p:spPr>
        <p:txBody>
          <a:bodyPr wrap="none">
            <a:spAutoFit/>
          </a:bodyPr>
          <a:lstStyle/>
          <a:p>
            <a:pPr>
              <a:lnSpc>
                <a:spcPts val="3600"/>
              </a:lnSpc>
            </a:pPr>
            <a:r>
              <a:rPr lang="en-US" sz="2400" b="1" dirty="0" smtClean="0">
                <a:solidFill>
                  <a:srgbClr val="414D7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3. Communication pattern</a:t>
            </a:r>
            <a:endParaRPr lang="en-US" sz="1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16181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1"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17532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Gender</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1550999" y="1207350"/>
            <a:ext cx="7025937" cy="707886"/>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Try to understand others’ communication style to reduce conflicts.</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540470" y="3004205"/>
            <a:ext cx="6096000" cy="2862322"/>
          </a:xfrm>
          <a:prstGeom prst="rect">
            <a:avLst/>
          </a:prstGeom>
          <a:solidFill>
            <a:srgbClr val="E3D9F5"/>
          </a:solidFill>
          <a:ln>
            <a:solidFill>
              <a:schemeClr val="bg1"/>
            </a:solidFill>
          </a:ln>
        </p:spPr>
        <p:txBody>
          <a:bodyPr>
            <a:spAutoFit/>
          </a:bodyPr>
          <a:lstStyle/>
          <a:p>
            <a:r>
              <a:rPr lang="en-US" sz="2000" dirty="0">
                <a:latin typeface="Times New Roman" panose="02020603050405020304" pitchFamily="18" charset="0"/>
                <a:cs typeface="Times New Roman" panose="02020603050405020304" pitchFamily="18" charset="0"/>
              </a:rPr>
              <a:t>Men ask questions for one purpose only – to gather information. But for women, asking questions serves for two purposes – to gather information as well as asking questions which they already know the answers. But why are they asking things that they already know? As mentioned above, women wish to maintain harmony in relationships, they want to show interest in what others have said to cultivate relationships. Therefore, you tend to see women asking more questions in business.</a:t>
            </a:r>
            <a:endParaRPr lang="en-US" sz="2400" dirty="0">
              <a:latin typeface="Times New Roman" panose="02020603050405020304" pitchFamily="18" charset="0"/>
              <a:cs typeface="Times New Roman" panose="02020603050405020304" pitchFamily="18" charset="0"/>
            </a:endParaRP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3" name="Rectangle 2"/>
          <p:cNvSpPr/>
          <p:nvPr/>
        </p:nvSpPr>
        <p:spPr>
          <a:xfrm>
            <a:off x="289475" y="2204362"/>
            <a:ext cx="2710037" cy="553998"/>
          </a:xfrm>
          <a:prstGeom prst="rect">
            <a:avLst/>
          </a:prstGeom>
          <a:solidFill>
            <a:schemeClr val="accent6">
              <a:lumMod val="20000"/>
              <a:lumOff val="80000"/>
            </a:schemeClr>
          </a:solidFill>
          <a:effectLst>
            <a:reflection blurRad="6350" stA="50000" endA="300" endPos="55500" dist="50800" dir="5400000" sy="-100000" algn="bl" rotWithShape="0"/>
          </a:effectLst>
        </p:spPr>
        <p:txBody>
          <a:bodyPr wrap="none">
            <a:spAutoFit/>
          </a:bodyPr>
          <a:lstStyle/>
          <a:p>
            <a:pPr>
              <a:lnSpc>
                <a:spcPts val="3600"/>
              </a:lnSpc>
            </a:pPr>
            <a:r>
              <a:rPr lang="en-US" sz="2400" b="1" dirty="0" smtClean="0">
                <a:solidFill>
                  <a:srgbClr val="414D75"/>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4. Asking questions</a:t>
            </a:r>
            <a:endParaRPr lang="en-US" sz="1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63858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1"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Ethnicity and Race</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964675" y="1524347"/>
            <a:ext cx="1409017"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Race</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964675" y="2022502"/>
            <a:ext cx="6737023" cy="1015663"/>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Race is the categorization of people based on physical characteristics such as skin color, dimensions of the human face, and hair. The old typology placed people into one of three races.</a:t>
            </a: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1041661" y="3494337"/>
            <a:ext cx="1409017"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Ethnicity</a:t>
            </a:r>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964676" y="4154530"/>
            <a:ext cx="5964026" cy="1015663"/>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Ethnicity refers to a social group that may be joined together by factors such as shared history, shared identity, shared geography, or shared culture.</a:t>
            </a:r>
          </a:p>
        </p:txBody>
      </p:sp>
    </p:spTree>
    <p:extLst>
      <p:ext uri="{BB962C8B-B14F-4D97-AF65-F5344CB8AC3E}">
        <p14:creationId xmlns:p14="http://schemas.microsoft.com/office/powerpoint/2010/main" val="799322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0"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Ethnicity and Race</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113985" y="1366275"/>
            <a:ext cx="4587713"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Major mistake you do;</a:t>
            </a:r>
            <a:endParaRPr lang="en-US" sz="2000" dirty="0">
              <a:latin typeface="Times New Roman" panose="02020603050405020304" pitchFamily="18" charset="0"/>
              <a:cs typeface="Times New Roman" panose="02020603050405020304" pitchFamily="18" charset="0"/>
            </a:endParaRPr>
          </a:p>
        </p:txBody>
      </p:sp>
      <p:sp>
        <p:nvSpPr>
          <p:cNvPr id="2" name="Rectangle 1"/>
          <p:cNvSpPr/>
          <p:nvPr/>
        </p:nvSpPr>
        <p:spPr>
          <a:xfrm>
            <a:off x="964675" y="2022502"/>
            <a:ext cx="9037164" cy="707886"/>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Rely on nonverbal cues to detect someone’s ethnic background, you do so without taking into account that what you see visually may not always be accurate.</a:t>
            </a: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1041661" y="3494337"/>
            <a:ext cx="1409017"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Solution</a:t>
            </a:r>
            <a:endParaRPr lang="en-US" sz="2000" dirty="0">
              <a:latin typeface="Times New Roman" panose="02020603050405020304" pitchFamily="18" charset="0"/>
              <a:cs typeface="Times New Roman" panose="02020603050405020304" pitchFamily="18" charset="0"/>
            </a:endParaRPr>
          </a:p>
        </p:txBody>
      </p:sp>
      <p:sp>
        <p:nvSpPr>
          <p:cNvPr id="12" name="Rectangle 11"/>
          <p:cNvSpPr/>
          <p:nvPr/>
        </p:nvSpPr>
        <p:spPr>
          <a:xfrm>
            <a:off x="964676" y="4154530"/>
            <a:ext cx="7076388" cy="2246769"/>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Remember that what you see visually through nonverbal dimensions of physical appearance does not always shape accurate perceptions of another person’s ethnicity</a:t>
            </a:r>
            <a:r>
              <a:rPr lang="en-US" sz="2000" dirty="0" smtClean="0">
                <a:latin typeface="Times New Roman" panose="02020603050405020304" pitchFamily="18" charset="0"/>
                <a:cs typeface="Times New Roman" panose="02020603050405020304" pitchFamily="18" charset="0"/>
              </a:rPr>
              <a:t>.</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Although this term tends to have a negative connotation, stereotypes merely describe the way humans categorize or understand.</a:t>
            </a:r>
          </a:p>
        </p:txBody>
      </p:sp>
    </p:spTree>
    <p:extLst>
      <p:ext uri="{BB962C8B-B14F-4D97-AF65-F5344CB8AC3E}">
        <p14:creationId xmlns:p14="http://schemas.microsoft.com/office/powerpoint/2010/main" val="3519199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arn(inVertical)">
                                      <p:cBhvr>
                                        <p:cTn id="3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0"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Ethnicity and Race</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3370081" y="1438006"/>
            <a:ext cx="1861795"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Stereotyping</a:t>
            </a:r>
            <a:endParaRPr lang="en-US" sz="2400" b="1" dirty="0">
              <a:latin typeface="Times New Roman" panose="02020603050405020304" pitchFamily="18" charset="0"/>
              <a:cs typeface="Times New Roman" panose="02020603050405020304" pitchFamily="18" charset="0"/>
            </a:endParaRPr>
          </a:p>
        </p:txBody>
      </p:sp>
      <p:sp>
        <p:nvSpPr>
          <p:cNvPr id="12" name="Rectangle 11"/>
          <p:cNvSpPr/>
          <p:nvPr/>
        </p:nvSpPr>
        <p:spPr>
          <a:xfrm>
            <a:off x="483908" y="2019451"/>
            <a:ext cx="10781121" cy="400110"/>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Stereotypes are generalizations about the personal attributes or characteristics of a group of people.</a:t>
            </a:r>
          </a:p>
        </p:txBody>
      </p:sp>
      <p:sp>
        <p:nvSpPr>
          <p:cNvPr id="13" name="Rectangle 12"/>
          <p:cNvSpPr/>
          <p:nvPr/>
        </p:nvSpPr>
        <p:spPr>
          <a:xfrm>
            <a:off x="319923" y="2798458"/>
            <a:ext cx="1861795"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How to avoid?</a:t>
            </a:r>
            <a:endParaRPr lang="en-US" sz="2400" b="1" dirty="0">
              <a:latin typeface="Times New Roman" panose="02020603050405020304" pitchFamily="18" charset="0"/>
              <a:cs typeface="Times New Roman" panose="02020603050405020304" pitchFamily="18" charset="0"/>
            </a:endParaRPr>
          </a:p>
        </p:txBody>
      </p:sp>
      <p:sp>
        <p:nvSpPr>
          <p:cNvPr id="14" name="Rectangle 13"/>
          <p:cNvSpPr/>
          <p:nvPr/>
        </p:nvSpPr>
        <p:spPr>
          <a:xfrm>
            <a:off x="319923" y="3276965"/>
            <a:ext cx="10781121" cy="646331"/>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When developing professional excellence as it relates to cultural competence, it is important to begin by knowing yourself.</a:t>
            </a:r>
          </a:p>
        </p:txBody>
      </p:sp>
      <p:sp>
        <p:nvSpPr>
          <p:cNvPr id="3" name="Rectangle 2"/>
          <p:cNvSpPr/>
          <p:nvPr/>
        </p:nvSpPr>
        <p:spPr>
          <a:xfrm>
            <a:off x="319923" y="4055972"/>
            <a:ext cx="3235181" cy="42165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Ask yourself these questions?</a:t>
            </a:r>
          </a:p>
        </p:txBody>
      </p:sp>
      <p:sp>
        <p:nvSpPr>
          <p:cNvPr id="4" name="Rectangle 3"/>
          <p:cNvSpPr/>
          <p:nvPr/>
        </p:nvSpPr>
        <p:spPr>
          <a:xfrm>
            <a:off x="289475" y="4567008"/>
            <a:ext cx="4947188" cy="42165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What are your experiences with this ethnicity?</a:t>
            </a:r>
          </a:p>
        </p:txBody>
      </p:sp>
      <p:sp>
        <p:nvSpPr>
          <p:cNvPr id="7" name="Rectangle 6"/>
          <p:cNvSpPr/>
          <p:nvPr/>
        </p:nvSpPr>
        <p:spPr>
          <a:xfrm>
            <a:off x="272977" y="5097388"/>
            <a:ext cx="5609228" cy="421654"/>
          </a:xfrm>
          <a:prstGeom prst="rect">
            <a:avLst/>
          </a:prstGeom>
          <a:solidFill>
            <a:schemeClr val="accent6">
              <a:lumMod val="20000"/>
              <a:lumOff val="80000"/>
            </a:schemeClr>
          </a:solidFill>
          <a:ln>
            <a:solidFill>
              <a:schemeClr val="tx1"/>
            </a:solidFill>
          </a:ln>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What stereotypes (positive or negative) do you hold?</a:t>
            </a:r>
          </a:p>
        </p:txBody>
      </p:sp>
      <p:sp>
        <p:nvSpPr>
          <p:cNvPr id="8" name="Rectangle 7"/>
          <p:cNvSpPr/>
          <p:nvPr/>
        </p:nvSpPr>
        <p:spPr>
          <a:xfrm>
            <a:off x="228566" y="5644445"/>
            <a:ext cx="6096000" cy="750975"/>
          </a:xfrm>
          <a:prstGeom prst="rect">
            <a:avLst/>
          </a:prstGeom>
          <a:solidFill>
            <a:schemeClr val="accent6">
              <a:lumMod val="20000"/>
              <a:lumOff val="80000"/>
            </a:schemeClr>
          </a:solidFill>
          <a:ln>
            <a:solidFill>
              <a:schemeClr val="tx1"/>
            </a:solidFill>
          </a:ln>
        </p:spPr>
        <p:txBody>
          <a:bodyPr>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Times New Roman" panose="02020603050405020304" pitchFamily="18" charset="0"/>
              </a:rPr>
              <a:t> What questions or concerns do you have about communicating with someone from this ethnicity?</a:t>
            </a:r>
          </a:p>
        </p:txBody>
      </p:sp>
    </p:spTree>
    <p:extLst>
      <p:ext uri="{BB962C8B-B14F-4D97-AF65-F5344CB8AC3E}">
        <p14:creationId xmlns:p14="http://schemas.microsoft.com/office/powerpoint/2010/main" val="1561979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arn(inVertical)">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barn(inVertical)">
                                      <p:cBhvr>
                                        <p:cTn id="30" dur="500"/>
                                        <p:tgtEl>
                                          <p:spTgt spid="14"/>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500" fill="hold"/>
                                        <p:tgtEl>
                                          <p:spTgt spid="7"/>
                                        </p:tgtEl>
                                        <p:attrNameLst>
                                          <p:attrName>ppt_x</p:attrName>
                                        </p:attrNameLst>
                                      </p:cBhvr>
                                      <p:tavLst>
                                        <p:tav tm="0">
                                          <p:val>
                                            <p:strVal val="#ppt_x"/>
                                          </p:val>
                                        </p:tav>
                                        <p:tav tm="100000">
                                          <p:val>
                                            <p:strVal val="#ppt_x"/>
                                          </p:val>
                                        </p:tav>
                                      </p:tavLst>
                                    </p:anim>
                                    <p:anim calcmode="lin" valueType="num">
                                      <p:cBhvr additive="base">
                                        <p:cTn id="40" dur="500" fill="hold"/>
                                        <p:tgtEl>
                                          <p:spTgt spid="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cBhvr additive="base">
                                        <p:cTn id="47" dur="500" fill="hold"/>
                                        <p:tgtEl>
                                          <p:spTgt spid="3"/>
                                        </p:tgtEl>
                                        <p:attrNameLst>
                                          <p:attrName>ppt_x</p:attrName>
                                        </p:attrNameLst>
                                      </p:cBhvr>
                                      <p:tavLst>
                                        <p:tav tm="0">
                                          <p:val>
                                            <p:strVal val="#ppt_x"/>
                                          </p:val>
                                        </p:tav>
                                        <p:tav tm="100000">
                                          <p:val>
                                            <p:strVal val="#ppt_x"/>
                                          </p:val>
                                        </p:tav>
                                      </p:tavLst>
                                    </p:anim>
                                    <p:anim calcmode="lin" valueType="num">
                                      <p:cBhvr additive="base">
                                        <p:cTn id="4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2" grpId="0" animBg="1"/>
      <p:bldP spid="13" grpId="0" animBg="1"/>
      <p:bldP spid="14" grpId="0" animBg="1"/>
      <p:bldP spid="3" grpId="0" animBg="1"/>
      <p:bldP spid="4" grpId="0" animBg="1"/>
      <p:bldP spid="7"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Ethnicity and Race</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3374868" y="1229841"/>
            <a:ext cx="1861795"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Stereotyping</a:t>
            </a:r>
            <a:endParaRPr lang="en-US" sz="2400" b="1" dirty="0">
              <a:latin typeface="Times New Roman" panose="02020603050405020304" pitchFamily="18" charset="0"/>
              <a:cs typeface="Times New Roman" panose="02020603050405020304" pitchFamily="18" charset="0"/>
            </a:endParaRPr>
          </a:p>
        </p:txBody>
      </p:sp>
      <p:sp>
        <p:nvSpPr>
          <p:cNvPr id="13" name="Rectangle 12"/>
          <p:cNvSpPr/>
          <p:nvPr/>
        </p:nvSpPr>
        <p:spPr>
          <a:xfrm>
            <a:off x="1006615" y="1612082"/>
            <a:ext cx="1861795"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How to avoid?</a:t>
            </a:r>
            <a:endParaRPr lang="en-US" sz="2400" b="1" dirty="0">
              <a:latin typeface="Times New Roman" panose="02020603050405020304" pitchFamily="18" charset="0"/>
              <a:cs typeface="Times New Roman" panose="02020603050405020304" pitchFamily="18" charset="0"/>
            </a:endParaRPr>
          </a:p>
        </p:txBody>
      </p:sp>
      <p:sp>
        <p:nvSpPr>
          <p:cNvPr id="14" name="Rectangle 13"/>
          <p:cNvSpPr/>
          <p:nvPr/>
        </p:nvSpPr>
        <p:spPr>
          <a:xfrm>
            <a:off x="414191" y="2186958"/>
            <a:ext cx="10781121" cy="461665"/>
          </a:xfrm>
          <a:prstGeom prst="rect">
            <a:avLst/>
          </a:prstGeom>
          <a:solidFill>
            <a:srgbClr val="E3D9F5"/>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next step is to evaluate the professional context, through:</a:t>
            </a:r>
          </a:p>
        </p:txBody>
      </p:sp>
      <p:sp>
        <p:nvSpPr>
          <p:cNvPr id="3" name="Rectangle 2"/>
          <p:cNvSpPr/>
          <p:nvPr/>
        </p:nvSpPr>
        <p:spPr>
          <a:xfrm>
            <a:off x="195206" y="3051908"/>
            <a:ext cx="7055329" cy="400110"/>
          </a:xfrm>
          <a:prstGeom prst="rect">
            <a:avLst/>
          </a:prstGeom>
          <a:solidFill>
            <a:schemeClr val="accent6">
              <a:lumMod val="20000"/>
              <a:lumOff val="80000"/>
            </a:schemeClr>
          </a:solidFill>
          <a:ln>
            <a:solidFill>
              <a:schemeClr val="tx1"/>
            </a:solidFill>
          </a:ln>
        </p:spPr>
        <p:txBody>
          <a:bodyPr wrap="none">
            <a:spAutoFit/>
          </a:bodyPr>
          <a:lstStyle/>
          <a:p>
            <a:r>
              <a:rPr lang="en-US" sz="2000" dirty="0">
                <a:latin typeface="Times New Roman" panose="02020603050405020304" pitchFamily="18" charset="0"/>
                <a:cs typeface="Times New Roman" panose="02020603050405020304" pitchFamily="18" charset="0"/>
              </a:rPr>
              <a:t>Researching a culture to increase your understanding of difference.</a:t>
            </a:r>
          </a:p>
        </p:txBody>
      </p:sp>
      <p:sp>
        <p:nvSpPr>
          <p:cNvPr id="4" name="Rectangle 3"/>
          <p:cNvSpPr/>
          <p:nvPr/>
        </p:nvSpPr>
        <p:spPr>
          <a:xfrm>
            <a:off x="195206" y="3688339"/>
            <a:ext cx="9571851" cy="400110"/>
          </a:xfrm>
          <a:prstGeom prst="rect">
            <a:avLst/>
          </a:prstGeom>
          <a:solidFill>
            <a:schemeClr val="accent6">
              <a:lumMod val="20000"/>
              <a:lumOff val="80000"/>
            </a:schemeClr>
          </a:solidFill>
          <a:ln>
            <a:solidFill>
              <a:schemeClr val="tx1"/>
            </a:solidFill>
          </a:ln>
        </p:spPr>
        <p:txBody>
          <a:bodyPr wrap="none">
            <a:spAutoFit/>
          </a:bodyPr>
          <a:lstStyle/>
          <a:p>
            <a:r>
              <a:rPr lang="en-US" sz="2000" dirty="0">
                <a:latin typeface="Times New Roman" panose="02020603050405020304" pitchFamily="18" charset="0"/>
                <a:cs typeface="Times New Roman" panose="02020603050405020304" pitchFamily="18" charset="0"/>
              </a:rPr>
              <a:t>Ask questions of the person with whom you are communicating in the professional context.</a:t>
            </a:r>
          </a:p>
        </p:txBody>
      </p:sp>
      <p:sp>
        <p:nvSpPr>
          <p:cNvPr id="7" name="Rectangle 6"/>
          <p:cNvSpPr/>
          <p:nvPr/>
        </p:nvSpPr>
        <p:spPr>
          <a:xfrm>
            <a:off x="195206" y="4396307"/>
            <a:ext cx="7871780"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Open and respectful communication is a must when getting to know people of diverse ethnic backgrounds in the workplace.</a:t>
            </a:r>
          </a:p>
        </p:txBody>
      </p:sp>
    </p:spTree>
    <p:extLst>
      <p:ext uri="{BB962C8B-B14F-4D97-AF65-F5344CB8AC3E}">
        <p14:creationId xmlns:p14="http://schemas.microsoft.com/office/powerpoint/2010/main" val="4265196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par>
                                <p:cTn id="26" presetID="2" presetClass="entr" presetSubtype="4"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ppt_x"/>
                                          </p:val>
                                        </p:tav>
                                        <p:tav tm="100000">
                                          <p:val>
                                            <p:strVal val="#ppt_x"/>
                                          </p:val>
                                        </p:tav>
                                      </p:tavLst>
                                    </p:anim>
                                    <p:anim calcmode="lin" valueType="num">
                                      <p:cBhvr additive="base">
                                        <p:cTn id="29" dur="5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ppt_x"/>
                                          </p:val>
                                        </p:tav>
                                        <p:tav tm="100000">
                                          <p:val>
                                            <p:strVal val="#ppt_x"/>
                                          </p:val>
                                        </p:tav>
                                      </p:tavLst>
                                    </p:anim>
                                    <p:anim calcmode="lin" valueType="num">
                                      <p:cBhvr additive="base">
                                        <p:cTn id="33" dur="500" fill="hold"/>
                                        <p:tgtEl>
                                          <p:spTgt spid="4"/>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3" grpId="0" animBg="1"/>
      <p:bldP spid="14" grpId="0" animBg="1"/>
      <p:bldP spid="3" grpId="0" animBg="1"/>
      <p:bldP spid="4"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2698175"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Ethnicity and Race</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3374868" y="1229841"/>
            <a:ext cx="1861795" cy="400110"/>
          </a:xfrm>
          <a:prstGeom prst="rect">
            <a:avLst/>
          </a:prstGeom>
          <a:solidFill>
            <a:schemeClr val="accent4"/>
          </a:solidFill>
          <a:ln>
            <a:solidFill>
              <a:srgbClr val="002060"/>
            </a:solidFill>
          </a:ln>
        </p:spPr>
        <p:txBody>
          <a:bodyPr wrap="square">
            <a:spAutoFit/>
          </a:bodyPr>
          <a:lstStyle/>
          <a:p>
            <a:pPr algn="ctr"/>
            <a:r>
              <a:rPr lang="en-US" sz="2000" b="1" dirty="0" smtClean="0">
                <a:latin typeface="Times New Roman" panose="02020603050405020304" pitchFamily="18" charset="0"/>
                <a:cs typeface="Times New Roman" panose="02020603050405020304" pitchFamily="18" charset="0"/>
              </a:rPr>
              <a:t>Stereotyping</a:t>
            </a:r>
            <a:endParaRPr lang="en-US" sz="2400" b="1" dirty="0">
              <a:latin typeface="Times New Roman" panose="02020603050405020304" pitchFamily="18" charset="0"/>
              <a:cs typeface="Times New Roman" panose="02020603050405020304" pitchFamily="18" charset="0"/>
            </a:endParaRPr>
          </a:p>
        </p:txBody>
      </p:sp>
      <p:sp>
        <p:nvSpPr>
          <p:cNvPr id="14" name="Rectangle 13"/>
          <p:cNvSpPr/>
          <p:nvPr/>
        </p:nvSpPr>
        <p:spPr>
          <a:xfrm>
            <a:off x="574447" y="2566609"/>
            <a:ext cx="6457949" cy="4093428"/>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James traveled to India on business, he researched ethnic differences. He learned that the custom in India is to get to know the other party prior to doing business. In New York City, he had always made it a point to do business first and, once an agreement was reached, then go for dinner or a drink. Understanding this difference increased his cultural competence. When Suzette traveled from France to Iowa for a business meeting, she greeted her coworker, Sam, with a hug and a kiss on each cheek. She noticed that Sam seemed a bit uncomfortable. Instead of ignoring her perception, she asked, “What is the customary greeting in the United States?” Sam explained the simple handshake, and Suzette increased her cultural competence with perception checking.</a:t>
            </a:r>
            <a:endParaRPr lang="en-US" sz="2800" dirty="0">
              <a:latin typeface="Times New Roman" panose="02020603050405020304" pitchFamily="18" charset="0"/>
              <a:cs typeface="Times New Roman" panose="02020603050405020304" pitchFamily="18" charset="0"/>
            </a:endParaRPr>
          </a:p>
        </p:txBody>
      </p:sp>
      <p:sp>
        <p:nvSpPr>
          <p:cNvPr id="2" name="Rectangle 1"/>
          <p:cNvSpPr/>
          <p:nvPr/>
        </p:nvSpPr>
        <p:spPr>
          <a:xfrm>
            <a:off x="121476" y="1966814"/>
            <a:ext cx="1826975" cy="460895"/>
          </a:xfrm>
          <a:prstGeom prst="rect">
            <a:avLst/>
          </a:prstGeom>
          <a:solidFill>
            <a:srgbClr val="663300"/>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For example</a:t>
            </a:r>
          </a:p>
        </p:txBody>
      </p:sp>
    </p:spTree>
    <p:extLst>
      <p:ext uri="{BB962C8B-B14F-4D97-AF65-F5344CB8AC3E}">
        <p14:creationId xmlns:p14="http://schemas.microsoft.com/office/powerpoint/2010/main" val="1508114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48470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Language</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808429" y="1199963"/>
            <a:ext cx="3695306" cy="461665"/>
          </a:xfrm>
          <a:prstGeom prst="rect">
            <a:avLst/>
          </a:prstGeom>
          <a:solidFill>
            <a:srgbClr val="663300"/>
          </a:solidFill>
          <a:ln>
            <a:solidFill>
              <a:srgbClr val="002060"/>
            </a:solidFill>
          </a:ln>
        </p:spPr>
        <p:txBody>
          <a:bodyPr wrap="square">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THINK WITH ME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964675" y="2022502"/>
            <a:ext cx="10311798"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Have you thought at all about globalization and how it will influence your career?</a:t>
            </a: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2" name="Rectangle 11"/>
          <p:cNvSpPr/>
          <p:nvPr/>
        </p:nvSpPr>
        <p:spPr>
          <a:xfrm>
            <a:off x="1680397" y="2504410"/>
            <a:ext cx="8074467"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Keeping your own professional goals in mind, how do diversity and globalization impact the industry or profession in which you’re interested?</a:t>
            </a:r>
          </a:p>
        </p:txBody>
      </p:sp>
      <p:sp>
        <p:nvSpPr>
          <p:cNvPr id="13" name="Rectangle 12"/>
          <p:cNvSpPr/>
          <p:nvPr/>
        </p:nvSpPr>
        <p:spPr>
          <a:xfrm>
            <a:off x="371948" y="3296365"/>
            <a:ext cx="8074467" cy="1015663"/>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One way globalization will affect your communication is through differences in accents, dialects, and languages. The word accent refers to a person’s pronunciation of various words in a language.</a:t>
            </a:r>
          </a:p>
        </p:txBody>
      </p:sp>
      <p:sp>
        <p:nvSpPr>
          <p:cNvPr id="3" name="Sun 2"/>
          <p:cNvSpPr/>
          <p:nvPr/>
        </p:nvSpPr>
        <p:spPr>
          <a:xfrm>
            <a:off x="-198372" y="4214275"/>
            <a:ext cx="2460396" cy="1989056"/>
          </a:xfrm>
          <a:prstGeom prst="sun">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atin typeface="Times New Roman" panose="02020603050405020304" pitchFamily="18" charset="0"/>
                <a:cs typeface="Times New Roman" panose="02020603050405020304" pitchFamily="18" charset="0"/>
              </a:rPr>
              <a:t>Be aware </a:t>
            </a:r>
          </a:p>
        </p:txBody>
      </p:sp>
      <p:sp>
        <p:nvSpPr>
          <p:cNvPr id="4" name="Rectangle 3"/>
          <p:cNvSpPr/>
          <p:nvPr/>
        </p:nvSpPr>
        <p:spPr>
          <a:xfrm>
            <a:off x="1134357" y="5750653"/>
            <a:ext cx="6096000" cy="707886"/>
          </a:xfrm>
          <a:prstGeom prst="rect">
            <a:avLst/>
          </a:prstGeom>
          <a:solidFill>
            <a:schemeClr val="accent2">
              <a:lumMod val="75000"/>
            </a:schemeClr>
          </a:solidFill>
        </p:spPr>
        <p:txBody>
          <a:bodyPr>
            <a:spAutoFit/>
          </a:bodyPr>
          <a:lstStyle/>
          <a:p>
            <a:pPr algn="ctr"/>
            <a:r>
              <a:rPr lang="en-US" sz="20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“Language differences will compound other cultural differences that surely exist.”</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3818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par>
                    <p:cTn id="30" fill="hold">
                      <p:stCondLst>
                        <p:cond delay="indefinite"/>
                      </p:stCondLst>
                      <p:childTnLst>
                        <p:par>
                          <p:cTn id="31" fill="hold">
                            <p:stCondLst>
                              <p:cond delay="0"/>
                            </p:stCondLst>
                            <p:childTnLst>
                              <p:par>
                                <p:cTn id="32" presetID="31" presetClass="entr" presetSubtype="0" fill="hold" grpId="0"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1000" fill="hold"/>
                                        <p:tgtEl>
                                          <p:spTgt spid="3"/>
                                        </p:tgtEl>
                                        <p:attrNameLst>
                                          <p:attrName>ppt_w</p:attrName>
                                        </p:attrNameLst>
                                      </p:cBhvr>
                                      <p:tavLst>
                                        <p:tav tm="0">
                                          <p:val>
                                            <p:fltVal val="0"/>
                                          </p:val>
                                        </p:tav>
                                        <p:tav tm="100000">
                                          <p:val>
                                            <p:strVal val="#ppt_w"/>
                                          </p:val>
                                        </p:tav>
                                      </p:tavLst>
                                    </p:anim>
                                    <p:anim calcmode="lin" valueType="num">
                                      <p:cBhvr>
                                        <p:cTn id="35" dur="1000" fill="hold"/>
                                        <p:tgtEl>
                                          <p:spTgt spid="3"/>
                                        </p:tgtEl>
                                        <p:attrNameLst>
                                          <p:attrName>ppt_h</p:attrName>
                                        </p:attrNameLst>
                                      </p:cBhvr>
                                      <p:tavLst>
                                        <p:tav tm="0">
                                          <p:val>
                                            <p:fltVal val="0"/>
                                          </p:val>
                                        </p:tav>
                                        <p:tav tm="100000">
                                          <p:val>
                                            <p:strVal val="#ppt_h"/>
                                          </p:val>
                                        </p:tav>
                                      </p:tavLst>
                                    </p:anim>
                                    <p:anim calcmode="lin" valueType="num">
                                      <p:cBhvr>
                                        <p:cTn id="36" dur="1000" fill="hold"/>
                                        <p:tgtEl>
                                          <p:spTgt spid="3"/>
                                        </p:tgtEl>
                                        <p:attrNameLst>
                                          <p:attrName>style.rotation</p:attrName>
                                        </p:attrNameLst>
                                      </p:cBhvr>
                                      <p:tavLst>
                                        <p:tav tm="0">
                                          <p:val>
                                            <p:fltVal val="90"/>
                                          </p:val>
                                        </p:tav>
                                        <p:tav tm="100000">
                                          <p:val>
                                            <p:fltVal val="0"/>
                                          </p:val>
                                        </p:tav>
                                      </p:tavLst>
                                    </p:anim>
                                    <p:animEffect transition="in" filter="fade">
                                      <p:cBhvr>
                                        <p:cTn id="37" dur="1000"/>
                                        <p:tgtEl>
                                          <p:spTgt spid="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randombar(horizontal)">
                                      <p:cBhvr>
                                        <p:cTn id="4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2" grpId="0" animBg="1"/>
      <p:bldP spid="13" grpId="0" animBg="1"/>
      <p:bldP spid="3" grpId="0" animBg="1"/>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148470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Language</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808429" y="1199963"/>
            <a:ext cx="3695306" cy="461665"/>
          </a:xfrm>
          <a:prstGeom prst="rect">
            <a:avLst/>
          </a:prstGeom>
          <a:solidFill>
            <a:srgbClr val="663300"/>
          </a:solidFill>
          <a:ln>
            <a:solidFill>
              <a:srgbClr val="002060"/>
            </a:solidFill>
          </a:ln>
        </p:spPr>
        <p:txBody>
          <a:bodyPr wrap="square">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What should we do?</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371948" y="2160025"/>
            <a:ext cx="10311798" cy="400110"/>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prepared to ask and answer many questions to ensure a clear understanding.</a:t>
            </a: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2" name="Rectangle 11"/>
          <p:cNvSpPr/>
          <p:nvPr/>
        </p:nvSpPr>
        <p:spPr>
          <a:xfrm>
            <a:off x="371948" y="2741814"/>
            <a:ext cx="8074467" cy="400110"/>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Try to avoid the common mistakes of losing patience and giving up.</a:t>
            </a:r>
          </a:p>
        </p:txBody>
      </p:sp>
      <p:sp>
        <p:nvSpPr>
          <p:cNvPr id="13" name="Rectangle 12"/>
          <p:cNvSpPr/>
          <p:nvPr/>
        </p:nvSpPr>
        <p:spPr>
          <a:xfrm>
            <a:off x="371948" y="3296365"/>
            <a:ext cx="8074467" cy="1015663"/>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Try to avoid speaking louder or, even worse, yelling at another person when a language barrier is present can often lead to frustration and further misunderstanding.</a:t>
            </a:r>
          </a:p>
        </p:txBody>
      </p:sp>
    </p:spTree>
    <p:extLst>
      <p:ext uri="{BB962C8B-B14F-4D97-AF65-F5344CB8AC3E}">
        <p14:creationId xmlns:p14="http://schemas.microsoft.com/office/powerpoint/2010/main" val="2848399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2" grpId="0"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319189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People with disabilities</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808429" y="1199963"/>
            <a:ext cx="3695306" cy="461665"/>
          </a:xfrm>
          <a:prstGeom prst="rect">
            <a:avLst/>
          </a:prstGeom>
          <a:solidFill>
            <a:srgbClr val="663300"/>
          </a:solidFill>
          <a:ln>
            <a:solidFill>
              <a:srgbClr val="002060"/>
            </a:solidFill>
          </a:ln>
        </p:spPr>
        <p:txBody>
          <a:bodyPr wrap="square">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Remember</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2" name="Rectangle 1"/>
          <p:cNvSpPr/>
          <p:nvPr/>
        </p:nvSpPr>
        <p:spPr>
          <a:xfrm>
            <a:off x="371948" y="2160025"/>
            <a:ext cx="10311798" cy="400110"/>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Not all disabilities are visible, such as heart disease, depression, or asthma.</a:t>
            </a:r>
          </a:p>
        </p:txBody>
      </p:sp>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2" name="Rectangle 11"/>
          <p:cNvSpPr/>
          <p:nvPr/>
        </p:nvSpPr>
        <p:spPr>
          <a:xfrm>
            <a:off x="371948" y="3095729"/>
            <a:ext cx="8074467" cy="707886"/>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Many people have temporary disabilities which are equally as limiting as permanent disabilities.</a:t>
            </a:r>
          </a:p>
        </p:txBody>
      </p:sp>
      <p:sp>
        <p:nvSpPr>
          <p:cNvPr id="13" name="Rectangle 12"/>
          <p:cNvSpPr/>
          <p:nvPr/>
        </p:nvSpPr>
        <p:spPr>
          <a:xfrm>
            <a:off x="371948" y="4484142"/>
            <a:ext cx="6971532" cy="1015663"/>
          </a:xfrm>
          <a:prstGeom prst="rect">
            <a:avLst/>
          </a:prstGeom>
          <a:solidFill>
            <a:schemeClr val="accent5">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Not everyone with a disability wishes to discuss it or its limitations. Wait until you know an individual before asking personal questions.</a:t>
            </a:r>
          </a:p>
        </p:txBody>
      </p:sp>
    </p:spTree>
    <p:extLst>
      <p:ext uri="{BB962C8B-B14F-4D97-AF65-F5344CB8AC3E}">
        <p14:creationId xmlns:p14="http://schemas.microsoft.com/office/powerpoint/2010/main" val="3949481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barn(inVertical)">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2" grpId="0" animBg="1"/>
      <p:bldP spid="12" grpId="0"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1209514" y="1579613"/>
            <a:ext cx="3513375"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Deaf and Hard-of-Hearing</a:t>
            </a:r>
          </a:p>
        </p:txBody>
      </p:sp>
      <p:sp>
        <p:nvSpPr>
          <p:cNvPr id="14" name="Rectangle 13"/>
          <p:cNvSpPr/>
          <p:nvPr/>
        </p:nvSpPr>
        <p:spPr>
          <a:xfrm>
            <a:off x="574444" y="2159841"/>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Tap someone who is deaf on the shoulder or wave your hand to get his or her attention</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sp>
        <p:nvSpPr>
          <p:cNvPr id="8" name="Rectangle 7"/>
          <p:cNvSpPr/>
          <p:nvPr/>
        </p:nvSpPr>
        <p:spPr>
          <a:xfrm>
            <a:off x="289475" y="904610"/>
            <a:ext cx="319189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People with disabilities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574445" y="3047845"/>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Write notes if you don’t sign (short sentences; common words).</a:t>
            </a:r>
          </a:p>
        </p:txBody>
      </p:sp>
      <p:sp>
        <p:nvSpPr>
          <p:cNvPr id="12" name="Rectangle 11"/>
          <p:cNvSpPr/>
          <p:nvPr/>
        </p:nvSpPr>
        <p:spPr>
          <a:xfrm>
            <a:off x="1171868" y="3922574"/>
            <a:ext cx="3551021" cy="400110"/>
          </a:xfrm>
          <a:prstGeom prst="rect">
            <a:avLst/>
          </a:prstGeom>
          <a:solidFill>
            <a:schemeClr val="accent4"/>
          </a:solidFill>
          <a:ln>
            <a:solidFill>
              <a:srgbClr val="002060"/>
            </a:solidFill>
          </a:ln>
        </p:spPr>
        <p:txBody>
          <a:bodyPr wrap="square">
            <a:spAutoFit/>
          </a:bodyPr>
          <a:lstStyle/>
          <a:p>
            <a:pPr algn="ctr"/>
            <a:r>
              <a:rPr lang="en-US" sz="2000" b="1" dirty="0">
                <a:latin typeface="Times New Roman" panose="02020603050405020304" pitchFamily="18" charset="0"/>
                <a:cs typeface="Times New Roman" panose="02020603050405020304" pitchFamily="18" charset="0"/>
              </a:rPr>
              <a:t>Wheelchair Users/Mobility</a:t>
            </a:r>
          </a:p>
        </p:txBody>
      </p:sp>
      <p:sp>
        <p:nvSpPr>
          <p:cNvPr id="13" name="Rectangle 12"/>
          <p:cNvSpPr/>
          <p:nvPr/>
        </p:nvSpPr>
        <p:spPr>
          <a:xfrm>
            <a:off x="574445" y="4503128"/>
            <a:ext cx="6457949" cy="1015663"/>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Position yourself at the same eye level by sitting down if engaged in a long conversation with someone who uses a chair.</a:t>
            </a:r>
          </a:p>
        </p:txBody>
      </p:sp>
      <p:sp>
        <p:nvSpPr>
          <p:cNvPr id="15" name="Rectangle 14"/>
          <p:cNvSpPr/>
          <p:nvPr/>
        </p:nvSpPr>
        <p:spPr>
          <a:xfrm>
            <a:off x="536800" y="5792460"/>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Treat the chair as part of the user’s personal space; do not touch or lean on the chair.</a:t>
            </a:r>
          </a:p>
        </p:txBody>
      </p:sp>
    </p:spTree>
    <p:extLst>
      <p:ext uri="{BB962C8B-B14F-4D97-AF65-F5344CB8AC3E}">
        <p14:creationId xmlns:p14="http://schemas.microsoft.com/office/powerpoint/2010/main" val="1614620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Vertical)">
                                      <p:cBhvr>
                                        <p:cTn id="4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8" grpId="0" animBg="1"/>
      <p:bldP spid="9" grpId="0" animBg="1"/>
      <p:bldP spid="12" grpId="0" animBg="1"/>
      <p:bldP spid="13" grpId="0"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1209514" y="1579613"/>
            <a:ext cx="3513375"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Speech &amp; Language</a:t>
            </a:r>
          </a:p>
        </p:txBody>
      </p:sp>
      <p:sp>
        <p:nvSpPr>
          <p:cNvPr id="14" name="Rectangle 13"/>
          <p:cNvSpPr/>
          <p:nvPr/>
        </p:nvSpPr>
        <p:spPr>
          <a:xfrm>
            <a:off x="574444" y="2159841"/>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Allow time for the person to speak, as they may need more time to respond to you.</a:t>
            </a:r>
          </a:p>
        </p:txBody>
      </p:sp>
      <p:sp>
        <p:nvSpPr>
          <p:cNvPr id="8" name="Rectangle 7"/>
          <p:cNvSpPr/>
          <p:nvPr/>
        </p:nvSpPr>
        <p:spPr>
          <a:xfrm>
            <a:off x="289475" y="904610"/>
            <a:ext cx="319189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People with disabilities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574445" y="3047845"/>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Avoid the urge to interrupt or complete a sentence for the person.</a:t>
            </a:r>
          </a:p>
        </p:txBody>
      </p:sp>
      <p:sp>
        <p:nvSpPr>
          <p:cNvPr id="12" name="Rectangle 11"/>
          <p:cNvSpPr/>
          <p:nvPr/>
        </p:nvSpPr>
        <p:spPr>
          <a:xfrm>
            <a:off x="1171868" y="3922574"/>
            <a:ext cx="3551021"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 Learning Disability/ADHD</a:t>
            </a:r>
          </a:p>
        </p:txBody>
      </p:sp>
      <p:sp>
        <p:nvSpPr>
          <p:cNvPr id="13" name="Rectangle 12"/>
          <p:cNvSpPr/>
          <p:nvPr/>
        </p:nvSpPr>
        <p:spPr>
          <a:xfrm>
            <a:off x="574445" y="4503128"/>
            <a:ext cx="6457949" cy="707886"/>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Realize that this is rarely visible evidence of learning </a:t>
            </a:r>
            <a:r>
              <a:rPr lang="en-US" sz="2000" dirty="0" smtClean="0">
                <a:latin typeface="Times New Roman" panose="02020603050405020304" pitchFamily="18" charset="0"/>
                <a:cs typeface="Times New Roman" panose="02020603050405020304" pitchFamily="18" charset="0"/>
              </a:rPr>
              <a:t>disabilities</a:t>
            </a:r>
            <a:r>
              <a:rPr lang="en-US" sz="2000" dirty="0">
                <a:latin typeface="Times New Roman" panose="02020603050405020304" pitchFamily="18" charset="0"/>
                <a:cs typeface="Times New Roman" panose="02020603050405020304" pitchFamily="18" charset="0"/>
              </a:rPr>
              <a:t>.</a:t>
            </a:r>
          </a:p>
        </p:txBody>
      </p:sp>
      <p:sp>
        <p:nvSpPr>
          <p:cNvPr id="15" name="Rectangle 14"/>
          <p:cNvSpPr/>
          <p:nvPr/>
        </p:nvSpPr>
        <p:spPr>
          <a:xfrm>
            <a:off x="574443" y="5269242"/>
            <a:ext cx="6457949" cy="400110"/>
          </a:xfrm>
          <a:prstGeom prst="rect">
            <a:avLst/>
          </a:prstGeom>
          <a:solidFill>
            <a:schemeClr val="accent2">
              <a:lumMod val="20000"/>
              <a:lumOff val="80000"/>
            </a:schemeClr>
          </a:solidFill>
          <a:ln>
            <a:solidFill>
              <a:schemeClr val="bg1"/>
            </a:solidFill>
          </a:ln>
        </p:spPr>
        <p:txBody>
          <a:bodyPr wrap="square">
            <a:spAutoFit/>
          </a:bodyPr>
          <a:lstStyle/>
          <a:p>
            <a:pPr lvl="0"/>
            <a:r>
              <a:rPr lang="en-US" sz="2000" dirty="0">
                <a:latin typeface="Times New Roman" panose="02020603050405020304" pitchFamily="18" charset="0"/>
                <a:cs typeface="Times New Roman" panose="02020603050405020304" pitchFamily="18" charset="0"/>
              </a:rPr>
              <a:t>Use multiple methods to deliver information.</a:t>
            </a:r>
          </a:p>
        </p:txBody>
      </p:sp>
    </p:spTree>
    <p:extLst>
      <p:ext uri="{BB962C8B-B14F-4D97-AF65-F5344CB8AC3E}">
        <p14:creationId xmlns:p14="http://schemas.microsoft.com/office/powerpoint/2010/main" val="3648870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inVertical)">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barn(inVertical)">
                                      <p:cBhvr>
                                        <p:cTn id="35" dur="500"/>
                                        <p:tgtEl>
                                          <p:spTgt spid="13"/>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Vertical)">
                                      <p:cBhvr>
                                        <p:cTn id="4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8" grpId="0" animBg="1"/>
      <p:bldP spid="9" grpId="0" animBg="1"/>
      <p:bldP spid="12" grpId="0" animBg="1"/>
      <p:bldP spid="13" grpId="0" animBg="1"/>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1209514" y="1579613"/>
            <a:ext cx="3513375" cy="369332"/>
          </a:xfrm>
          <a:prstGeom prst="rect">
            <a:avLst/>
          </a:prstGeom>
          <a:solidFill>
            <a:schemeClr val="accent4"/>
          </a:solidFill>
          <a:ln>
            <a:solidFill>
              <a:srgbClr val="002060"/>
            </a:solidFill>
          </a:ln>
        </p:spPr>
        <p:txBody>
          <a:bodyPr wrap="square">
            <a:spAutoFit/>
          </a:bodyPr>
          <a:lstStyle/>
          <a:p>
            <a:r>
              <a:rPr lang="en-US" b="1" dirty="0">
                <a:latin typeface="Times New Roman" panose="02020603050405020304" pitchFamily="18" charset="0"/>
                <a:cs typeface="Times New Roman" panose="02020603050405020304" pitchFamily="18" charset="0"/>
              </a:rPr>
              <a:t>Chronic or Acute Health</a:t>
            </a:r>
          </a:p>
        </p:txBody>
      </p:sp>
      <p:sp>
        <p:nvSpPr>
          <p:cNvPr id="14" name="Rectangle 13"/>
          <p:cNvSpPr/>
          <p:nvPr/>
        </p:nvSpPr>
        <p:spPr>
          <a:xfrm>
            <a:off x="574440" y="2971143"/>
            <a:ext cx="6457949" cy="646331"/>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Understand that each person has unique set of symptoms and treatments.</a:t>
            </a:r>
          </a:p>
        </p:txBody>
      </p:sp>
      <p:sp>
        <p:nvSpPr>
          <p:cNvPr id="8" name="Rectangle 7"/>
          <p:cNvSpPr/>
          <p:nvPr/>
        </p:nvSpPr>
        <p:spPr>
          <a:xfrm>
            <a:off x="289475" y="904610"/>
            <a:ext cx="319189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People with disabilities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574440" y="3801564"/>
            <a:ext cx="6457949" cy="369332"/>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Do not treat the person as if they are contagious.</a:t>
            </a:r>
          </a:p>
        </p:txBody>
      </p:sp>
      <p:sp>
        <p:nvSpPr>
          <p:cNvPr id="12" name="Rectangle 11"/>
          <p:cNvSpPr/>
          <p:nvPr/>
        </p:nvSpPr>
        <p:spPr>
          <a:xfrm>
            <a:off x="992759" y="4529659"/>
            <a:ext cx="3551021"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 Learning Disability/ADHD</a:t>
            </a:r>
          </a:p>
        </p:txBody>
      </p:sp>
      <p:sp>
        <p:nvSpPr>
          <p:cNvPr id="13" name="Rectangle 12"/>
          <p:cNvSpPr/>
          <p:nvPr/>
        </p:nvSpPr>
        <p:spPr>
          <a:xfrm>
            <a:off x="574442" y="5228992"/>
            <a:ext cx="6457949" cy="369332"/>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Understand that social skills may be impaired.</a:t>
            </a:r>
          </a:p>
        </p:txBody>
      </p:sp>
      <p:sp>
        <p:nvSpPr>
          <p:cNvPr id="15" name="Rectangle 14"/>
          <p:cNvSpPr/>
          <p:nvPr/>
        </p:nvSpPr>
        <p:spPr>
          <a:xfrm>
            <a:off x="574440" y="5803199"/>
            <a:ext cx="6457949" cy="369332"/>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Be sensitive to emotional stress or triggers.</a:t>
            </a:r>
          </a:p>
        </p:txBody>
      </p:sp>
      <p:sp>
        <p:nvSpPr>
          <p:cNvPr id="2" name="Rectangle 1"/>
          <p:cNvSpPr/>
          <p:nvPr/>
        </p:nvSpPr>
        <p:spPr>
          <a:xfrm>
            <a:off x="1580621" y="2011813"/>
            <a:ext cx="6096000" cy="646331"/>
          </a:xfrm>
          <a:prstGeom prst="rect">
            <a:avLst/>
          </a:prstGeom>
          <a:solidFill>
            <a:srgbClr val="E3D9F5"/>
          </a:solidFill>
        </p:spPr>
        <p:txBody>
          <a:bodyPr>
            <a:spAutoFit/>
          </a:bodyPr>
          <a:lstStyle/>
          <a:p>
            <a:pPr algn="ctr">
              <a:spcAft>
                <a:spcPts val="1090"/>
              </a:spcAft>
            </a:pPr>
            <a:r>
              <a:rPr lang="en-US" i="1" dirty="0">
                <a:solidFill>
                  <a:srgbClr val="3D3D3D"/>
                </a:solidFill>
                <a:latin typeface="Times New Roman" panose="02020603050405020304" pitchFamily="18" charset="0"/>
                <a:ea typeface="Times New Roman" panose="02020603050405020304" pitchFamily="18" charset="0"/>
                <a:cs typeface="Times New Roman" panose="02020603050405020304" pitchFamily="18" charset="0"/>
              </a:rPr>
              <a:t>Examples: Cancer, Asthma, Emphysema, Diabetes, HIV/AIDS, Sickle Cell</a:t>
            </a:r>
            <a:endParaRPr lang="en-US"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6" name="Rectangle 15"/>
          <p:cNvSpPr/>
          <p:nvPr/>
        </p:nvSpPr>
        <p:spPr>
          <a:xfrm>
            <a:off x="574440" y="6377406"/>
            <a:ext cx="6457949" cy="369332"/>
          </a:xfrm>
          <a:prstGeom prst="rect">
            <a:avLst/>
          </a:prstGeom>
          <a:solidFill>
            <a:schemeClr val="accent2">
              <a:lumMod val="20000"/>
              <a:lumOff val="80000"/>
            </a:schemeClr>
          </a:solidFill>
          <a:ln>
            <a:solidFill>
              <a:schemeClr val="bg1"/>
            </a:solidFill>
          </a:ln>
        </p:spPr>
        <p:txBody>
          <a:bodyPr wrap="square">
            <a:spAutoFit/>
          </a:bodyPr>
          <a:lstStyle/>
          <a:p>
            <a:pPr lvl="0"/>
            <a:r>
              <a:rPr lang="en-US" dirty="0">
                <a:latin typeface="Times New Roman" panose="02020603050405020304" pitchFamily="18" charset="0"/>
                <a:cs typeface="Times New Roman" panose="02020603050405020304" pitchFamily="18" charset="0"/>
              </a:rPr>
              <a:t>Be patient.</a:t>
            </a:r>
          </a:p>
        </p:txBody>
      </p:sp>
    </p:spTree>
    <p:extLst>
      <p:ext uri="{BB962C8B-B14F-4D97-AF65-F5344CB8AC3E}">
        <p14:creationId xmlns:p14="http://schemas.microsoft.com/office/powerpoint/2010/main" val="2427490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arn(inVertical)">
                                      <p:cBhvr>
                                        <p:cTn id="24" dur="500"/>
                                        <p:tgtEl>
                                          <p:spTgt spid="14"/>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inVertical)">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Vertical)">
                                      <p:cBhvr>
                                        <p:cTn id="40" dur="5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barn(inVertical)">
                                      <p:cBhvr>
                                        <p:cTn id="45" dur="500"/>
                                        <p:tgtEl>
                                          <p:spTgt spid="15"/>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barn(inVertical)">
                                      <p:cBhvr>
                                        <p:cTn id="5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8" grpId="0" animBg="1"/>
      <p:bldP spid="9" grpId="0" animBg="1"/>
      <p:bldP spid="12" grpId="0" animBg="1"/>
      <p:bldP spid="13" grpId="0" animBg="1"/>
      <p:bldP spid="15" grpId="0" animBg="1"/>
      <p:bldP spid="2" grpId="0" animBg="1"/>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89475" y="904610"/>
            <a:ext cx="3466846"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Generational Differences</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4" name="Rectangle 13"/>
          <p:cNvSpPr/>
          <p:nvPr/>
        </p:nvSpPr>
        <p:spPr>
          <a:xfrm>
            <a:off x="7788" y="2126744"/>
            <a:ext cx="7497065" cy="4708981"/>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You are a recent college graduate and just began your dream job writing for a local publication. At your first staff meeting, the editor-in-chief says that the lead story for the next issue is an exclusive interview with the chief of police about recent violent incidents involving officers that made national headlines. You immediately express interest in conducting the interview, because the chief is a close family friend and you could potentially get him to answer some hard-hitting questions that no one else could. The editor-in-chief ignores you and instead gives the interview to one of the older, more experienced staff writers. After the meeting, the older writer pulls you aside and tells you that you are too new and too young to be trusted with such an important story, and that at future meetings you should keep quiet and do what you are told. Although you were eager to hit the ground running by showing your willingness to work, you did not account for the hierarchical structure of the publication, one based on generational differences.</a:t>
            </a:r>
          </a:p>
        </p:txBody>
      </p:sp>
      <p:sp>
        <p:nvSpPr>
          <p:cNvPr id="2" name="Rectangle 1"/>
          <p:cNvSpPr/>
          <p:nvPr/>
        </p:nvSpPr>
        <p:spPr>
          <a:xfrm>
            <a:off x="3995892" y="1345244"/>
            <a:ext cx="1826975" cy="460895"/>
          </a:xfrm>
          <a:prstGeom prst="rect">
            <a:avLst/>
          </a:prstGeom>
          <a:solidFill>
            <a:srgbClr val="663300"/>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For example</a:t>
            </a:r>
          </a:p>
        </p:txBody>
      </p:sp>
    </p:spTree>
    <p:extLst>
      <p:ext uri="{BB962C8B-B14F-4D97-AF65-F5344CB8AC3E}">
        <p14:creationId xmlns:p14="http://schemas.microsoft.com/office/powerpoint/2010/main" val="332848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210272" y="2200208"/>
            <a:ext cx="6209381" cy="400110"/>
          </a:xfrm>
          <a:prstGeom prst="rect">
            <a:avLst/>
          </a:prstGeom>
          <a:solidFill>
            <a:schemeClr val="accent4"/>
          </a:solidFill>
          <a:ln>
            <a:solidFill>
              <a:srgbClr val="002060"/>
            </a:solidFill>
          </a:ln>
        </p:spPr>
        <p:txBody>
          <a:bodyPr wrap="square">
            <a:spAutoFit/>
          </a:bodyPr>
          <a:lstStyle/>
          <a:p>
            <a:pPr algn="ctr"/>
            <a:r>
              <a:rPr lang="en-US" sz="2000" b="1" i="1" dirty="0">
                <a:latin typeface="Times New Roman" panose="02020603050405020304" pitchFamily="18" charset="0"/>
                <a:cs typeface="Times New Roman" panose="02020603050405020304" pitchFamily="18" charset="0"/>
              </a:rPr>
              <a:t>Communicating to a Traditionalist </a:t>
            </a:r>
            <a:r>
              <a:rPr lang="en-US" sz="2000" b="1" dirty="0">
                <a:latin typeface="Times New Roman" panose="02020603050405020304" pitchFamily="18" charset="0"/>
                <a:cs typeface="Times New Roman" panose="02020603050405020304" pitchFamily="18" charset="0"/>
              </a:rPr>
              <a:t>(born 1922-1945)</a:t>
            </a:r>
            <a:endParaRPr lang="en-US" sz="2000" b="1" i="1" dirty="0">
              <a:latin typeface="Times New Roman" panose="02020603050405020304" pitchFamily="18" charset="0"/>
              <a:cs typeface="Times New Roman" panose="02020603050405020304" pitchFamily="18" charset="0"/>
            </a:endParaRPr>
          </a:p>
        </p:txBody>
      </p:sp>
      <p:sp>
        <p:nvSpPr>
          <p:cNvPr id="14" name="Rectangle 13"/>
          <p:cNvSpPr/>
          <p:nvPr/>
        </p:nvSpPr>
        <p:spPr>
          <a:xfrm>
            <a:off x="210272" y="2858828"/>
            <a:ext cx="6457949" cy="2246769"/>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They’re very directive and prefer to be communicated to formally and through the written word (think…memos). They take satisfaction in doing a job well, so make sure that you share with them how much you respect their experience. When it comes to providing feedback, no news is good news, so only approach them with something that is paramount to their performance.</a:t>
            </a:r>
          </a:p>
        </p:txBody>
      </p:sp>
      <p:sp>
        <p:nvSpPr>
          <p:cNvPr id="17" name="Rectangle 16"/>
          <p:cNvSpPr/>
          <p:nvPr/>
        </p:nvSpPr>
        <p:spPr>
          <a:xfrm>
            <a:off x="289475" y="904610"/>
            <a:ext cx="3466846"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Generational Differences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2887474" y="1552794"/>
            <a:ext cx="7356501" cy="460895"/>
          </a:xfrm>
          <a:prstGeom prst="rect">
            <a:avLst/>
          </a:prstGeom>
          <a:solidFill>
            <a:srgbClr val="663300"/>
          </a:solidFill>
          <a:ln>
            <a:solidFill>
              <a:schemeClr val="bg1"/>
            </a:solidFill>
          </a:ln>
        </p:spPr>
        <p:txBody>
          <a:bodyPr wrap="none">
            <a:spAutoFit/>
          </a:bodyPr>
          <a:lstStyle/>
          <a:p>
            <a:pPr>
              <a:lnSpc>
                <a:spcPct val="107000"/>
              </a:lnSpc>
              <a:spcAft>
                <a:spcPts val="800"/>
              </a:spcAft>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How to manage communication with various generations?</a:t>
            </a:r>
            <a:endParaRPr lang="en-US"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40736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7" grpId="0" animBg="1"/>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210272" y="2200208"/>
            <a:ext cx="6209381" cy="400110"/>
          </a:xfrm>
          <a:prstGeom prst="rect">
            <a:avLst/>
          </a:prstGeom>
          <a:solidFill>
            <a:schemeClr val="accent4"/>
          </a:solidFill>
          <a:ln>
            <a:solidFill>
              <a:srgbClr val="002060"/>
            </a:solidFill>
          </a:ln>
        </p:spPr>
        <p:txBody>
          <a:bodyPr wrap="square">
            <a:spAutoFit/>
          </a:bodyPr>
          <a:lstStyle/>
          <a:p>
            <a:r>
              <a:rPr lang="en-US" sz="2000" b="1" i="1" dirty="0">
                <a:latin typeface="Times New Roman" panose="02020603050405020304" pitchFamily="18" charset="0"/>
                <a:cs typeface="Times New Roman" panose="02020603050405020304" pitchFamily="18" charset="0"/>
              </a:rPr>
              <a:t>Communicating to a Baby Boomer </a:t>
            </a:r>
            <a:r>
              <a:rPr lang="en-US" sz="2000" b="1" dirty="0">
                <a:latin typeface="Times New Roman" panose="02020603050405020304" pitchFamily="18" charset="0"/>
                <a:cs typeface="Times New Roman" panose="02020603050405020304" pitchFamily="18" charset="0"/>
              </a:rPr>
              <a:t>(1946-1964)</a:t>
            </a:r>
            <a:endParaRPr lang="en-US" sz="2000" b="1" i="1" dirty="0">
              <a:latin typeface="Times New Roman" panose="02020603050405020304" pitchFamily="18" charset="0"/>
              <a:cs typeface="Times New Roman" panose="02020603050405020304" pitchFamily="18" charset="0"/>
            </a:endParaRPr>
          </a:p>
        </p:txBody>
      </p:sp>
      <p:sp>
        <p:nvSpPr>
          <p:cNvPr id="14" name="Rectangle 13"/>
          <p:cNvSpPr/>
          <p:nvPr/>
        </p:nvSpPr>
        <p:spPr>
          <a:xfrm>
            <a:off x="210272" y="2632949"/>
            <a:ext cx="7859072" cy="1631216"/>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Baby boomers are known to be workaholics, desire high quality in their products and services, and aren’t afraid to question authority. They want to be collegial leaders, so working with them, as a team member is relevant and valuable. Communicate in person, but try to avoid meetings, one-to-one will be the best method</a:t>
            </a:r>
          </a:p>
        </p:txBody>
      </p:sp>
      <p:sp>
        <p:nvSpPr>
          <p:cNvPr id="17" name="Rectangle 16"/>
          <p:cNvSpPr/>
          <p:nvPr/>
        </p:nvSpPr>
        <p:spPr>
          <a:xfrm>
            <a:off x="289475" y="904610"/>
            <a:ext cx="3466846"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Generational Differences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2887474" y="1552794"/>
            <a:ext cx="7356501" cy="460895"/>
          </a:xfrm>
          <a:prstGeom prst="rect">
            <a:avLst/>
          </a:prstGeom>
          <a:solidFill>
            <a:srgbClr val="663300"/>
          </a:solidFill>
          <a:ln>
            <a:solidFill>
              <a:schemeClr val="bg1"/>
            </a:solidFill>
          </a:ln>
        </p:spPr>
        <p:txBody>
          <a:bodyPr wrap="none">
            <a:spAutoFit/>
          </a:bodyPr>
          <a:lstStyle/>
          <a:p>
            <a:pPr>
              <a:lnSpc>
                <a:spcPct val="107000"/>
              </a:lnSpc>
              <a:spcAft>
                <a:spcPts val="800"/>
              </a:spcAft>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How to manage communication with various generations?</a:t>
            </a:r>
            <a:endParaRPr lang="en-US"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p:nvPr/>
        </p:nvSpPr>
        <p:spPr>
          <a:xfrm>
            <a:off x="210271" y="4588663"/>
            <a:ext cx="6209381" cy="400110"/>
          </a:xfrm>
          <a:prstGeom prst="rect">
            <a:avLst/>
          </a:prstGeom>
          <a:solidFill>
            <a:schemeClr val="accent4"/>
          </a:solidFill>
          <a:ln>
            <a:solidFill>
              <a:srgbClr val="002060"/>
            </a:solidFill>
          </a:ln>
        </p:spPr>
        <p:txBody>
          <a:bodyPr wrap="square">
            <a:spAutoFit/>
          </a:bodyPr>
          <a:lstStyle/>
          <a:p>
            <a:r>
              <a:rPr lang="en-US" sz="2000" b="1" i="1" dirty="0">
                <a:latin typeface="Times New Roman" panose="02020603050405020304" pitchFamily="18" charset="0"/>
                <a:cs typeface="Times New Roman" panose="02020603050405020304" pitchFamily="18" charset="0"/>
              </a:rPr>
              <a:t>Communicating to Generation X </a:t>
            </a:r>
            <a:r>
              <a:rPr lang="en-US" sz="2000" b="1" dirty="0">
                <a:latin typeface="Times New Roman" panose="02020603050405020304" pitchFamily="18" charset="0"/>
                <a:cs typeface="Times New Roman" panose="02020603050405020304" pitchFamily="18" charset="0"/>
              </a:rPr>
              <a:t>(1965-1980)</a:t>
            </a:r>
            <a:endParaRPr lang="en-US" sz="2000" b="1" i="1" dirty="0">
              <a:latin typeface="Times New Roman" panose="02020603050405020304" pitchFamily="18" charset="0"/>
              <a:cs typeface="Times New Roman" panose="02020603050405020304" pitchFamily="18" charset="0"/>
            </a:endParaRPr>
          </a:p>
        </p:txBody>
      </p:sp>
      <p:sp>
        <p:nvSpPr>
          <p:cNvPr id="9" name="Rectangle 8"/>
          <p:cNvSpPr/>
          <p:nvPr/>
        </p:nvSpPr>
        <p:spPr>
          <a:xfrm>
            <a:off x="210272" y="5117301"/>
            <a:ext cx="6828679" cy="1631216"/>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Having a conversation immediately after an event is more relevant than waiting too long. They like hearing feedback, so give it freely, but also remember that autonomy is important to them, so inspect what you expect. To fire up small talk, feel free to talk about both personal and professional lives.</a:t>
            </a:r>
          </a:p>
        </p:txBody>
      </p:sp>
    </p:spTree>
    <p:extLst>
      <p:ext uri="{BB962C8B-B14F-4D97-AF65-F5344CB8AC3E}">
        <p14:creationId xmlns:p14="http://schemas.microsoft.com/office/powerpoint/2010/main" val="2485619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barn(inVertical)">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7" grpId="0" animBg="1"/>
      <p:bldP spid="3" grpId="0" animBg="1"/>
      <p:bldP spid="8"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1" name="Rectangle 10"/>
          <p:cNvSpPr/>
          <p:nvPr/>
        </p:nvSpPr>
        <p:spPr>
          <a:xfrm>
            <a:off x="1381482" y="0"/>
            <a:ext cx="8373382" cy="5847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r>
              <a:rPr lang="en-US" sz="3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Examples of Diversity in Professional Contexts</a:t>
            </a:r>
          </a:p>
        </p:txBody>
      </p:sp>
      <p:sp>
        <p:nvSpPr>
          <p:cNvPr id="10" name="Rectangle 9"/>
          <p:cNvSpPr/>
          <p:nvPr/>
        </p:nvSpPr>
        <p:spPr>
          <a:xfrm>
            <a:off x="210272" y="2200208"/>
            <a:ext cx="6209381" cy="400110"/>
          </a:xfrm>
          <a:prstGeom prst="rect">
            <a:avLst/>
          </a:prstGeom>
          <a:solidFill>
            <a:schemeClr val="accent4"/>
          </a:solidFill>
          <a:ln>
            <a:solidFill>
              <a:srgbClr val="002060"/>
            </a:solidFill>
          </a:ln>
        </p:spPr>
        <p:txBody>
          <a:bodyPr wrap="square">
            <a:spAutoFit/>
          </a:bodyPr>
          <a:lstStyle/>
          <a:p>
            <a:r>
              <a:rPr lang="en-US" sz="2000" b="1" dirty="0">
                <a:latin typeface="Times New Roman" panose="02020603050405020304" pitchFamily="18" charset="0"/>
                <a:cs typeface="Times New Roman" panose="02020603050405020304" pitchFamily="18" charset="0"/>
              </a:rPr>
              <a:t>Communicating to Millennials </a:t>
            </a:r>
            <a:r>
              <a:rPr lang="en-US" sz="2000" b="1" i="1" dirty="0">
                <a:latin typeface="Times New Roman" panose="02020603050405020304" pitchFamily="18" charset="0"/>
                <a:cs typeface="Times New Roman" panose="02020603050405020304" pitchFamily="18" charset="0"/>
              </a:rPr>
              <a:t>(1981-2000)</a:t>
            </a:r>
          </a:p>
        </p:txBody>
      </p:sp>
      <p:sp>
        <p:nvSpPr>
          <p:cNvPr id="14" name="Rectangle 13"/>
          <p:cNvSpPr/>
          <p:nvPr/>
        </p:nvSpPr>
        <p:spPr>
          <a:xfrm>
            <a:off x="210272" y="2858828"/>
            <a:ext cx="6457949" cy="2554545"/>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folks from Generation Y are always wondering about what is next. Their entrepreneurial, goals oriented, and feel comfortable with multitasking, so feel free to create participative conversations. We all know that they like to communicate electronically, so send SMS messages, e-mails, and social media wall posts. They want their work to be meaningful, so provide feedback continually and put them on teams with other bright and creative people.</a:t>
            </a:r>
          </a:p>
        </p:txBody>
      </p:sp>
      <p:sp>
        <p:nvSpPr>
          <p:cNvPr id="17" name="Rectangle 16"/>
          <p:cNvSpPr/>
          <p:nvPr/>
        </p:nvSpPr>
        <p:spPr>
          <a:xfrm>
            <a:off x="289475" y="904610"/>
            <a:ext cx="3466846"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Generational Differences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2887474" y="1552794"/>
            <a:ext cx="7356501" cy="460895"/>
          </a:xfrm>
          <a:prstGeom prst="rect">
            <a:avLst/>
          </a:prstGeom>
          <a:solidFill>
            <a:srgbClr val="663300"/>
          </a:solidFill>
          <a:ln>
            <a:solidFill>
              <a:schemeClr val="bg1"/>
            </a:solidFill>
          </a:ln>
        </p:spPr>
        <p:txBody>
          <a:bodyPr wrap="none">
            <a:spAutoFit/>
          </a:bodyPr>
          <a:lstStyle/>
          <a:p>
            <a:pPr>
              <a:lnSpc>
                <a:spcPct val="107000"/>
              </a:lnSpc>
              <a:spcAft>
                <a:spcPts val="800"/>
              </a:spcAft>
            </a:pPr>
            <a:r>
              <a:rPr 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How to manage communication with various generations?</a:t>
            </a:r>
            <a:endParaRPr lang="en-US"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5612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arn(inVertical)">
                                      <p:cBhvr>
                                        <p:cTn id="2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P spid="17" grpId="0" animBg="1"/>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83492" y="2094265"/>
            <a:ext cx="5484194" cy="1569660"/>
          </a:xfrm>
          <a:prstGeom prst="rect">
            <a:avLst/>
          </a:prstGeom>
          <a:solidFill>
            <a:schemeClr val="bg1"/>
          </a:solidFill>
          <a:ln>
            <a:solidFill>
              <a:schemeClr val="tx1">
                <a:lumMod val="85000"/>
                <a:lumOff val="1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9600" dirty="0">
                <a:latin typeface="Times New Roman" panose="02020603050405020304" pitchFamily="18" charset="0"/>
                <a:cs typeface="Times New Roman" panose="02020603050405020304" pitchFamily="18" charset="0"/>
              </a:rPr>
              <a:t>Thank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235768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873</TotalTime>
  <Words>2696</Words>
  <Application>Microsoft Office PowerPoint</Application>
  <PresentationFormat>Widescreen</PresentationFormat>
  <Paragraphs>206</Paragraphs>
  <Slides>36</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36</vt:i4>
      </vt:variant>
    </vt:vector>
  </HeadingPairs>
  <TitlesOfParts>
    <vt:vector size="42" baseType="lpstr">
      <vt:lpstr>Arial</vt:lpstr>
      <vt:lpstr>Calibri</vt:lpstr>
      <vt:lpstr>Calibri Light</vt:lpstr>
      <vt:lpstr>Times New Roman</vt:lpstr>
      <vt:lpstr>Office Theme</vt:lpstr>
      <vt:lpstr>1_Office Theme</vt:lpstr>
      <vt:lpstr>Workplace Excellence Chapter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communication Chapter 1</dc:title>
  <dc:creator>Merna</dc:creator>
  <cp:lastModifiedBy>Merna</cp:lastModifiedBy>
  <cp:revision>70</cp:revision>
  <dcterms:created xsi:type="dcterms:W3CDTF">2021-01-29T09:19:11Z</dcterms:created>
  <dcterms:modified xsi:type="dcterms:W3CDTF">2021-03-10T21:53:33Z</dcterms:modified>
</cp:coreProperties>
</file>