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303" r:id="rId2"/>
    <p:sldId id="276" r:id="rId3"/>
    <p:sldId id="378" r:id="rId4"/>
    <p:sldId id="375" r:id="rId5"/>
    <p:sldId id="379" r:id="rId6"/>
    <p:sldId id="392" r:id="rId7"/>
    <p:sldId id="380" r:id="rId8"/>
    <p:sldId id="350" r:id="rId9"/>
    <p:sldId id="353" r:id="rId10"/>
    <p:sldId id="356" r:id="rId11"/>
    <p:sldId id="357" r:id="rId12"/>
    <p:sldId id="355" r:id="rId13"/>
    <p:sldId id="354" r:id="rId14"/>
    <p:sldId id="351" r:id="rId15"/>
    <p:sldId id="367" r:id="rId16"/>
    <p:sldId id="362" r:id="rId17"/>
    <p:sldId id="359" r:id="rId18"/>
    <p:sldId id="352" r:id="rId19"/>
    <p:sldId id="368" r:id="rId20"/>
    <p:sldId id="361" r:id="rId21"/>
    <p:sldId id="360" r:id="rId22"/>
    <p:sldId id="358" r:id="rId23"/>
    <p:sldId id="373" r:id="rId24"/>
    <p:sldId id="372" r:id="rId25"/>
    <p:sldId id="371" r:id="rId26"/>
    <p:sldId id="370" r:id="rId27"/>
    <p:sldId id="369" r:id="rId28"/>
    <p:sldId id="374" r:id="rId29"/>
    <p:sldId id="376" r:id="rId30"/>
    <p:sldId id="384" r:id="rId31"/>
    <p:sldId id="391" r:id="rId32"/>
    <p:sldId id="387" r:id="rId33"/>
    <p:sldId id="390" r:id="rId34"/>
    <p:sldId id="386" r:id="rId35"/>
    <p:sldId id="385" r:id="rId36"/>
    <p:sldId id="393" r:id="rId37"/>
    <p:sldId id="388" r:id="rId38"/>
    <p:sldId id="389"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378"/>
            <p14:sldId id="375"/>
            <p14:sldId id="379"/>
            <p14:sldId id="392"/>
            <p14:sldId id="380"/>
            <p14:sldId id="350"/>
            <p14:sldId id="353"/>
            <p14:sldId id="356"/>
            <p14:sldId id="357"/>
            <p14:sldId id="355"/>
            <p14:sldId id="354"/>
            <p14:sldId id="351"/>
            <p14:sldId id="367"/>
            <p14:sldId id="362"/>
            <p14:sldId id="359"/>
            <p14:sldId id="352"/>
            <p14:sldId id="368"/>
            <p14:sldId id="361"/>
            <p14:sldId id="360"/>
            <p14:sldId id="358"/>
            <p14:sldId id="373"/>
            <p14:sldId id="372"/>
            <p14:sldId id="371"/>
            <p14:sldId id="370"/>
            <p14:sldId id="369"/>
            <p14:sldId id="374"/>
            <p14:sldId id="376"/>
            <p14:sldId id="384"/>
            <p14:sldId id="391"/>
            <p14:sldId id="387"/>
            <p14:sldId id="390"/>
            <p14:sldId id="386"/>
            <p14:sldId id="385"/>
            <p14:sldId id="393"/>
            <p14:sldId id="388"/>
            <p14:sldId id="38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9ECE7"/>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8" d="100"/>
          <a:sy n="58" d="100"/>
        </p:scale>
        <p:origin x="54"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4768465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810848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5.svg"/><Relationship Id="rId2" Type="http://schemas.openxmlformats.org/officeDocument/2006/relationships/image" Target="../media/image11.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13.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307898" y="2785710"/>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22411" y="411258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Lecture </a:t>
            </a:r>
            <a:r>
              <a:rPr lang="en-US" sz="2800" b="1" smtClean="0">
                <a:solidFill>
                  <a:schemeClr val="tx1"/>
                </a:solidFill>
                <a:latin typeface="Times New Roman" panose="02020603050405020304" pitchFamily="18" charset="0"/>
                <a:cs typeface="Times New Roman" panose="02020603050405020304" pitchFamily="18" charset="0"/>
              </a:rPr>
              <a:t>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07898" y="4682874"/>
            <a:ext cx="4447188"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PMG 424</a:t>
            </a:r>
          </a:p>
          <a:p>
            <a:r>
              <a:rPr lang="en-US" sz="2000" dirty="0">
                <a:latin typeface="Times New Roman" panose="02020603050405020304" pitchFamily="18" charset="0"/>
                <a:cs typeface="Times New Roman" panose="02020603050405020304" pitchFamily="18" charset="0"/>
              </a:rPr>
              <a:t>Ch6 – Towards an Integrated Governance Model</a:t>
            </a: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Hakem Sharari</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Outcomes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1944443"/>
          </a:xfrm>
          <a:prstGeom prst="rect">
            <a:avLst/>
          </a:prstGeom>
          <a:noFill/>
        </p:spPr>
        <p:txBody>
          <a:bodyPr wrap="square" rtlCol="0">
            <a:spAutoFit/>
          </a:bodyPr>
          <a:lstStyle/>
          <a:p>
            <a:pPr marL="228600" marR="0" lvl="0" indent="-228600" algn="just"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Develop a model of projects,</a:t>
            </a:r>
            <a:r>
              <a:rPr lang="en-US" sz="2400" dirty="0">
                <a:solidFill>
                  <a:prstClr val="black"/>
                </a:solidFill>
                <a:latin typeface="Times New Roman"/>
                <a:cs typeface="Times New Roman"/>
              </a:rPr>
              <a:t> </a:t>
            </a: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programs, portfolios governance.</a:t>
            </a:r>
          </a:p>
          <a:p>
            <a:pPr marL="228600" marR="0" lvl="0" indent="-228600" algn="just"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Provide a practical perspective of the various governance institutions.</a:t>
            </a:r>
          </a:p>
          <a:p>
            <a:pPr marL="228600" marR="0" lvl="0" indent="-228600" algn="just"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lang="en-US" sz="2400" dirty="0">
                <a:solidFill>
                  <a:prstClr val="black"/>
                </a:solidFill>
                <a:latin typeface="Times New Roman"/>
                <a:cs typeface="Times New Roman"/>
              </a:rPr>
              <a:t>Understand</a:t>
            </a: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 how different governance institutions impact organizations.</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50000"/>
              </a:lnSpc>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Governance of projects, programs, and portfolios </a:t>
            </a:r>
            <a:r>
              <a:rPr lang="en-US" sz="2400" b="1" dirty="0">
                <a:solidFill>
                  <a:schemeClr val="tx1"/>
                </a:solidFill>
                <a:latin typeface="Times New Roman" panose="02020603050405020304" pitchFamily="18" charset="0"/>
                <a:cs typeface="Times New Roman" panose="02020603050405020304" pitchFamily="18" charset="0"/>
              </a:rPr>
              <a:t>must be looked at in terms of the macro level</a:t>
            </a:r>
            <a:r>
              <a:rPr lang="en-US" sz="2400" dirty="0">
                <a:solidFill>
                  <a:schemeClr val="tx1"/>
                </a:solidFill>
                <a:latin typeface="Times New Roman" panose="02020603050405020304" pitchFamily="18" charset="0"/>
                <a:cs typeface="Times New Roman" panose="02020603050405020304" pitchFamily="18" charset="0"/>
              </a:rPr>
              <a:t> to see how their respective roles are linked together in </a:t>
            </a:r>
            <a:r>
              <a:rPr lang="en-US" sz="2400" b="1" dirty="0">
                <a:solidFill>
                  <a:schemeClr val="tx1"/>
                </a:solidFill>
                <a:latin typeface="Times New Roman" panose="02020603050405020304" pitchFamily="18" charset="0"/>
                <a:cs typeface="Times New Roman" panose="02020603050405020304" pitchFamily="18" charset="0"/>
              </a:rPr>
              <a:t>the context of the wider organization</a:t>
            </a:r>
            <a:r>
              <a:rPr lang="en-US" sz="2400" dirty="0">
                <a:solidFill>
                  <a:schemeClr val="tx1"/>
                </a:solidFill>
                <a:latin typeface="Times New Roman" panose="02020603050405020304" pitchFamily="18" charset="0"/>
                <a:cs typeface="Times New Roman" panose="02020603050405020304" pitchFamily="18" charset="0"/>
              </a:rPr>
              <a:t>.</a:t>
            </a:r>
          </a:p>
          <a:p>
            <a:pPr marL="342900" indent="-342900">
              <a:lnSpc>
                <a:spcPct val="150000"/>
              </a:lnSpc>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As there is a huge variety of organizational structures, governance orientations and objectives can vary within different companies.</a:t>
            </a:r>
          </a:p>
          <a:p>
            <a:pPr marL="342900" indent="-342900">
              <a:lnSpc>
                <a:spcPct val="150000"/>
              </a:lnSpc>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One example can be as following:</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739347"/>
            <a:ext cx="5274661"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Linking Governance of Projects, Programs, and Portfolios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68976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xmlns="" id="{6AA32169-8D8B-AFF5-722E-5D32CF0EE8F4}"/>
              </a:ext>
            </a:extLst>
          </p:cNvPr>
          <p:cNvPicPr>
            <a:picLocks noChangeAspect="1"/>
          </p:cNvPicPr>
          <p:nvPr/>
        </p:nvPicPr>
        <p:blipFill>
          <a:blip r:embed="rId3"/>
          <a:stretch>
            <a:fillRect/>
          </a:stretch>
        </p:blipFill>
        <p:spPr>
          <a:xfrm>
            <a:off x="87086" y="165260"/>
            <a:ext cx="12028714" cy="6605654"/>
          </a:xfrm>
          <a:prstGeom prst="rect">
            <a:avLst/>
          </a:prstGeom>
        </p:spPr>
      </p:pic>
    </p:spTree>
    <p:extLst>
      <p:ext uri="{BB962C8B-B14F-4D97-AF65-F5344CB8AC3E}">
        <p14:creationId xmlns:p14="http://schemas.microsoft.com/office/powerpoint/2010/main" val="3895386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indent="-342900">
              <a:lnSpc>
                <a:spcPct val="150000"/>
              </a:lnSpc>
              <a:spcBef>
                <a:spcPts val="0"/>
              </a:spcBef>
              <a:spcAft>
                <a:spcPts val="800"/>
              </a:spcAft>
              <a:buFont typeface="Wingdings" panose="05000000000000000000" pitchFamily="2" charset="2"/>
              <a:buChar char="Ø"/>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previous example shows how the responsibilities of the organizations are broken down hierarchically, as are the associated objectives and their metrics.</a:t>
            </a:r>
          </a:p>
          <a:p>
            <a:pPr marL="342900" marR="0" indent="-342900">
              <a:lnSpc>
                <a:spcPct val="150000"/>
              </a:lnSpc>
              <a:spcBef>
                <a:spcPts val="0"/>
              </a:spcBef>
              <a:spcAft>
                <a:spcPts val="800"/>
              </a:spcAft>
              <a:buFont typeface="Wingdings" panose="05000000000000000000" pitchFamily="2" charset="2"/>
              <a:buChar char="Ø"/>
            </a:pPr>
            <a:endPar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50000"/>
              </a:lnSpc>
              <a:spcBef>
                <a:spcPts val="0"/>
              </a:spcBef>
              <a:spcAft>
                <a:spcPts val="800"/>
              </a:spcAft>
              <a:buClrTx/>
              <a:buSzTx/>
              <a:buFont typeface="Wingdings" panose="05000000000000000000" pitchFamily="2" charset="2"/>
              <a:buChar char="Ø"/>
              <a:tabLst/>
              <a:defRPr/>
            </a:pPr>
            <a:r>
              <a:rPr kumimoji="0" lang="en-US" sz="2400" i="0" u="none" strike="noStrike" kern="1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t>Since governance orientations and objectives can vary not only based on industry, but also between different companies in the same industry </a:t>
            </a: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and their metrics, it is thus not possible to identify a one size fits all standard.</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59324"/>
            <a:ext cx="549761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No One-Size-Governance-Fits-All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68806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indent="-342900">
              <a:lnSpc>
                <a:spcPct val="150000"/>
              </a:lnSpc>
              <a:spcBef>
                <a:spcPts val="0"/>
              </a:spcBef>
              <a:spcAft>
                <a:spcPts val="800"/>
              </a:spcAft>
              <a:buFont typeface="Wingdings" panose="05000000000000000000" pitchFamily="2" charset="2"/>
              <a:buChar char="Ø"/>
            </a:pPr>
            <a:r>
              <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 </a:t>
            </a:r>
            <a:r>
              <a:rPr lang="en-US" sz="2400" b="1"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governance model </a:t>
            </a:r>
            <a:r>
              <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focuses on </a:t>
            </a:r>
            <a:r>
              <a:rPr lang="en-US" sz="2400" b="1"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three main components</a:t>
            </a:r>
            <a:r>
              <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p>
          <a:p>
            <a:pPr marL="342900" marR="0" indent="-342900">
              <a:lnSpc>
                <a:spcPct val="150000"/>
              </a:lnSpc>
              <a:spcBef>
                <a:spcPts val="0"/>
              </a:spcBef>
              <a:spcAft>
                <a:spcPts val="800"/>
              </a:spcAft>
              <a:buFont typeface="Wingdings" panose="05000000000000000000" pitchFamily="2" charset="2"/>
              <a:buChar char="Ø"/>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Governance paradig</a:t>
            </a:r>
            <a:r>
              <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m (transaction).</a:t>
            </a:r>
          </a:p>
          <a:p>
            <a:pPr marL="342900" marR="0" indent="-342900">
              <a:lnSpc>
                <a:spcPct val="150000"/>
              </a:lnSpc>
              <a:spcBef>
                <a:spcPts val="0"/>
              </a:spcBef>
              <a:spcAft>
                <a:spcPts val="800"/>
              </a:spcAft>
              <a:buFont typeface="Wingdings" panose="05000000000000000000" pitchFamily="2" charset="2"/>
              <a:buChar char="Ø"/>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Governance institutions (agency).</a:t>
            </a:r>
          </a:p>
          <a:p>
            <a:pPr marL="342900" marR="0" indent="-342900">
              <a:lnSpc>
                <a:spcPct val="150000"/>
              </a:lnSpc>
              <a:spcBef>
                <a:spcPts val="0"/>
              </a:spcBef>
              <a:spcAft>
                <a:spcPts val="800"/>
              </a:spcAft>
              <a:buFont typeface="Wingdings" panose="05000000000000000000" pitchFamily="2" charset="2"/>
              <a:buChar char="Ø"/>
            </a:pPr>
            <a:r>
              <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Institutional theory (legitimacy).</a:t>
            </a:r>
            <a:endPar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59324"/>
            <a:ext cx="549761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Governance Model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720406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indent="-342900">
              <a:lnSpc>
                <a:spcPct val="150000"/>
              </a:lnSpc>
              <a:spcBef>
                <a:spcPts val="0"/>
              </a:spcBef>
              <a:spcAft>
                <a:spcPts val="800"/>
              </a:spcAft>
              <a:buFont typeface="Wingdings" panose="05000000000000000000" pitchFamily="2" charset="2"/>
              <a:buChar char="Ø"/>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typical prerequisite for the </a:t>
            </a:r>
            <a:r>
              <a:rPr lang="en-US" sz="2400" kern="100" dirty="0">
                <a:solidFill>
                  <a:schemeClr val="tx1"/>
                </a:solidFill>
                <a:latin typeface="Times New Roman" panose="02020603050405020304" pitchFamily="18" charset="0"/>
                <a:cs typeface="Times New Roman" panose="02020603050405020304" pitchFamily="18" charset="0"/>
              </a:rPr>
              <a:t>model is a </a:t>
            </a:r>
            <a:r>
              <a:rPr lang="en-US" sz="2400" b="1" kern="100" dirty="0">
                <a:solidFill>
                  <a:schemeClr val="tx1"/>
                </a:solidFill>
                <a:latin typeface="Times New Roman" panose="02020603050405020304" pitchFamily="18" charset="0"/>
                <a:cs typeface="Times New Roman" panose="02020603050405020304" pitchFamily="18" charset="0"/>
              </a:rPr>
              <a:t>governance</a:t>
            </a:r>
            <a:r>
              <a:rPr lang="en-US" sz="2400" kern="100" dirty="0">
                <a:solidFill>
                  <a:schemeClr val="tx1"/>
                </a:solidFill>
                <a:latin typeface="Times New Roman" panose="02020603050405020304" pitchFamily="18" charset="0"/>
                <a:cs typeface="Times New Roman" panose="02020603050405020304" pitchFamily="18" charset="0"/>
              </a:rPr>
              <a:t> </a:t>
            </a:r>
            <a:r>
              <a:rPr lang="en-US" sz="2400" b="1" kern="100" dirty="0">
                <a:solidFill>
                  <a:schemeClr val="tx1"/>
                </a:solidFill>
                <a:latin typeface="Times New Roman" panose="02020603050405020304" pitchFamily="18" charset="0"/>
                <a:cs typeface="Times New Roman" panose="02020603050405020304" pitchFamily="18" charset="0"/>
              </a:rPr>
              <a:t>paradigm</a:t>
            </a:r>
            <a:r>
              <a:rPr lang="en-US" sz="2400" kern="100" dirty="0">
                <a:solidFill>
                  <a:schemeClr val="tx1"/>
                </a:solidFill>
                <a:latin typeface="Times New Roman" panose="02020603050405020304" pitchFamily="18" charset="0"/>
                <a:cs typeface="Times New Roman" panose="02020603050405020304" pitchFamily="18" charset="0"/>
              </a:rPr>
              <a:t> that defines the corporate perspective in relation to project management needs. </a:t>
            </a:r>
          </a:p>
          <a:p>
            <a:pPr marL="342900" marR="0" indent="-342900">
              <a:lnSpc>
                <a:spcPct val="150000"/>
              </a:lnSpc>
              <a:spcBef>
                <a:spcPts val="0"/>
              </a:spcBef>
              <a:spcAft>
                <a:spcPts val="800"/>
              </a:spcAft>
              <a:buFont typeface="Wingdings" panose="05000000000000000000" pitchFamily="2" charset="2"/>
              <a:buChar char="Ø"/>
            </a:pPr>
            <a:r>
              <a:rPr lang="en-US" sz="2400" kern="100" dirty="0">
                <a:solidFill>
                  <a:schemeClr val="tx1"/>
                </a:solidFill>
                <a:latin typeface="Times New Roman" panose="02020603050405020304" pitchFamily="18" charset="0"/>
                <a:cs typeface="Times New Roman" panose="02020603050405020304" pitchFamily="18" charset="0"/>
              </a:rPr>
              <a:t>The paradigm may vary by different organizations within the corporation due to:</a:t>
            </a:r>
          </a:p>
          <a:p>
            <a:pPr marL="342900" marR="0" indent="-342900">
              <a:lnSpc>
                <a:spcPct val="150000"/>
              </a:lnSpc>
              <a:spcBef>
                <a:spcPts val="0"/>
              </a:spcBef>
              <a:spcAft>
                <a:spcPts val="800"/>
              </a:spcAft>
              <a:buFont typeface="Arial" panose="020B0604020202020204" pitchFamily="34" charset="0"/>
              <a:buChar char="•"/>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particular organization’s specific objectives.</a:t>
            </a:r>
          </a:p>
          <a:p>
            <a:pPr marL="342900" marR="0" indent="-342900">
              <a:lnSpc>
                <a:spcPct val="150000"/>
              </a:lnSpc>
              <a:spcBef>
                <a:spcPts val="0"/>
              </a:spcBef>
              <a:spcAft>
                <a:spcPts val="800"/>
              </a:spcAft>
              <a:buFont typeface="Arial" panose="020B0604020202020204" pitchFamily="34" charset="0"/>
              <a:buChar char="•"/>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management culture instilled by the leaders of that organization.</a:t>
            </a:r>
          </a:p>
          <a:p>
            <a:pPr marL="342900" marR="0" indent="-342900">
              <a:lnSpc>
                <a:spcPct val="150000"/>
              </a:lnSpc>
              <a:spcBef>
                <a:spcPts val="0"/>
              </a:spcBef>
              <a:spcAft>
                <a:spcPts val="800"/>
              </a:spcAft>
              <a:buFont typeface="Arial" panose="020B0604020202020204" pitchFamily="34" charset="0"/>
              <a:buChar char="•"/>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Contextual requirements when networking with other firms.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1" y="1059324"/>
            <a:ext cx="65099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Governance Paradigm</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028723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Importance of Governance Paradigm</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1969563"/>
            <a:ext cx="10487692" cy="3503844"/>
          </a:xfrm>
          <a:prstGeom prst="rect">
            <a:avLst/>
          </a:prstGeom>
          <a:noFill/>
        </p:spPr>
        <p:txBody>
          <a:bodyPr wrap="square" rtlCol="0">
            <a:spAutoFit/>
          </a:bodyPr>
          <a:lstStyle/>
          <a:p>
            <a:pPr marL="285750" indent="-285750">
              <a:lnSpc>
                <a:spcPct val="150000"/>
              </a:lnSpc>
              <a:spcAft>
                <a:spcPts val="600"/>
              </a:spcAf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Circumstances may cause organizations to </a:t>
            </a:r>
            <a:r>
              <a:rPr lang="en-US" sz="2400" b="1" dirty="0">
                <a:latin typeface="Times New Roman" panose="02020603050405020304" pitchFamily="18" charset="0"/>
                <a:cs typeface="Times New Roman" panose="02020603050405020304" pitchFamily="18" charset="0"/>
              </a:rPr>
              <a:t>override</a:t>
            </a:r>
            <a:r>
              <a:rPr lang="en-US" sz="2400" dirty="0">
                <a:latin typeface="Times New Roman" panose="02020603050405020304" pitchFamily="18" charset="0"/>
                <a:cs typeface="Times New Roman" panose="02020603050405020304" pitchFamily="18" charset="0"/>
              </a:rPr>
              <a:t> their default </a:t>
            </a:r>
            <a:r>
              <a:rPr lang="en-US" sz="2400" b="1" dirty="0">
                <a:latin typeface="Times New Roman" panose="02020603050405020304" pitchFamily="18" charset="0"/>
                <a:cs typeface="Times New Roman" panose="02020603050405020304" pitchFamily="18" charset="0"/>
              </a:rPr>
              <a:t>paradigm</a:t>
            </a:r>
            <a:r>
              <a:rPr lang="en-US" sz="2400" dirty="0">
                <a:latin typeface="Times New Roman" panose="02020603050405020304" pitchFamily="18" charset="0"/>
                <a:cs typeface="Times New Roman" panose="02020603050405020304" pitchFamily="18" charset="0"/>
              </a:rPr>
              <a:t> on a </a:t>
            </a:r>
            <a:r>
              <a:rPr lang="en-US" sz="2400" b="1" dirty="0">
                <a:latin typeface="Times New Roman" panose="02020603050405020304" pitchFamily="18" charset="0"/>
                <a:cs typeface="Times New Roman" panose="02020603050405020304" pitchFamily="18" charset="0"/>
              </a:rPr>
              <a:t>temporary</a:t>
            </a:r>
            <a:r>
              <a:rPr lang="en-US" sz="2400" dirty="0">
                <a:latin typeface="Times New Roman" panose="02020603050405020304" pitchFamily="18" charset="0"/>
                <a:cs typeface="Times New Roman" panose="02020603050405020304" pitchFamily="18" charset="0"/>
              </a:rPr>
              <a:t> basis. </a:t>
            </a:r>
          </a:p>
          <a:p>
            <a:pPr marL="285750" indent="-285750">
              <a:lnSpc>
                <a:spcPct val="150000"/>
              </a:lnSpc>
              <a:spcAft>
                <a:spcPts val="600"/>
              </a:spcAf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The default paradigm is often not communicated explicitly but set </a:t>
            </a:r>
            <a:r>
              <a:rPr lang="en-US" sz="2400" b="1" dirty="0">
                <a:latin typeface="Times New Roman" panose="02020603050405020304" pitchFamily="18" charset="0"/>
                <a:cs typeface="Times New Roman" panose="02020603050405020304" pitchFamily="18" charset="0"/>
              </a:rPr>
              <a:t>implicitly</a:t>
            </a:r>
            <a:r>
              <a:rPr lang="en-US" sz="2400" dirty="0">
                <a:latin typeface="Times New Roman" panose="02020603050405020304" pitchFamily="18" charset="0"/>
                <a:cs typeface="Times New Roman" panose="02020603050405020304" pitchFamily="18" charset="0"/>
              </a:rPr>
              <a:t> by the </a:t>
            </a:r>
            <a:r>
              <a:rPr lang="en-US" sz="2400" b="1" dirty="0">
                <a:latin typeface="Times New Roman" panose="02020603050405020304" pitchFamily="18" charset="0"/>
                <a:cs typeface="Times New Roman" panose="02020603050405020304" pitchFamily="18" charset="0"/>
              </a:rPr>
              <a:t>board of directors </a:t>
            </a:r>
            <a:r>
              <a:rPr lang="en-US" sz="2400" dirty="0">
                <a:latin typeface="Times New Roman" panose="02020603050405020304" pitchFamily="18" charset="0"/>
                <a:cs typeface="Times New Roman" panose="02020603050405020304" pitchFamily="18" charset="0"/>
              </a:rPr>
              <a:t>or </a:t>
            </a:r>
            <a:r>
              <a:rPr lang="en-US" sz="2400" b="1" dirty="0">
                <a:latin typeface="Times New Roman" panose="02020603050405020304" pitchFamily="18" charset="0"/>
                <a:cs typeface="Times New Roman" panose="02020603050405020304" pitchFamily="18" charset="0"/>
              </a:rPr>
              <a:t>other managers if delegated </a:t>
            </a:r>
            <a:r>
              <a:rPr lang="en-US" sz="2400" dirty="0">
                <a:latin typeface="Times New Roman" panose="02020603050405020304" pitchFamily="18" charset="0"/>
                <a:cs typeface="Times New Roman" panose="02020603050405020304" pitchFamily="18" charset="0"/>
              </a:rPr>
              <a:t>to them. </a:t>
            </a:r>
          </a:p>
          <a:p>
            <a:pPr marL="285750" indent="-285750">
              <a:lnSpc>
                <a:spcPct val="150000"/>
              </a:lnSpc>
              <a:spcAft>
                <a:spcPts val="600"/>
              </a:spcAf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The paradigm of choice controls the processes, policies and control mechanisms used by the corporation.</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79160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02125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Importance of Governance Paradigm</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391844"/>
            <a:ext cx="10541000" cy="2318905"/>
          </a:xfrm>
          <a:prstGeom prst="rect">
            <a:avLst/>
          </a:prstGeom>
          <a:noFill/>
        </p:spPr>
        <p:txBody>
          <a:bodyPr wrap="square" rtlCol="0">
            <a:spAutoFit/>
          </a:bodyPr>
          <a:lstStyle/>
          <a:p>
            <a:pPr marR="0" lvl="0" algn="l" defTabSz="914400" rtl="0" eaLnBrk="1" fontAlgn="auto" latinLnBrk="0" hangingPunct="1">
              <a:lnSpc>
                <a:spcPct val="150000"/>
              </a:lnSpc>
              <a:spcBef>
                <a:spcPts val="0"/>
              </a:spcBef>
              <a:spcAft>
                <a:spcPts val="600"/>
              </a:spcAft>
              <a:buClrTx/>
              <a:buSzTx/>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ctr" defTabSz="914400" rtl="0" eaLnBrk="1" fontAlgn="auto" latinLnBrk="0" hangingPunct="1">
              <a:lnSpc>
                <a:spcPct val="150000"/>
              </a:lnSpc>
              <a:spcBef>
                <a:spcPts val="0"/>
              </a:spcBef>
              <a:spcAft>
                <a:spcPts val="600"/>
              </a:spcAft>
              <a:buClrTx/>
              <a:buSzTx/>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Paradigm of Choice Reflects the Underlying Assumptions About Communication and Interaction That Takes Place Within the Organization, Thus Determines How the Organization Can Be Governed</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64594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3913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Governance Institutions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155119"/>
            <a:ext cx="10541000" cy="2949846"/>
          </a:xfrm>
          <a:prstGeom prst="rect">
            <a:avLst/>
          </a:prstGeom>
          <a:noFill/>
        </p:spPr>
        <p:txBody>
          <a:bodyPr wrap="square" rtlCol="0">
            <a:spAutoFit/>
          </a:bodyPr>
          <a:lstStyle/>
          <a:p>
            <a:pPr marL="285750" marR="0" lvl="0" indent="-28575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principal institutions in the governance model are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board of directors</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steering groups</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and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PMOs</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285750" marR="0" lvl="0" indent="-28575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Governance at each node in the hierarchy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aims to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accomplish its own objectives</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within the wider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context of the organization</a:t>
            </a:r>
            <a:r>
              <a:rPr lang="en-US" sz="2400" dirty="0">
                <a:solidFill>
                  <a:prstClr val="black"/>
                </a:solidFill>
                <a:latin typeface="Times New Roman" panose="02020603050405020304" pitchFamily="18" charset="0"/>
                <a:cs typeface="Times New Roman" panose="02020603050405020304" pitchFamily="18" charset="0"/>
              </a:rPr>
              <a:t>; this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is done by:</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21414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751476"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Macro View of Governance</a:t>
            </a:r>
          </a:p>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33720" y="2209900"/>
            <a:ext cx="10541000" cy="3503844"/>
          </a:xfrm>
          <a:prstGeom prst="rect">
            <a:avLst/>
          </a:prstGeom>
          <a:noFill/>
        </p:spPr>
        <p:txBody>
          <a:bodyPr wrap="square" rtlCol="0">
            <a:spAutoFit/>
          </a:bodyPr>
          <a:lstStyle/>
          <a:p>
            <a:pPr marL="457200" marR="0" lvl="0" indent="-457200" algn="l" defTabSz="914400" rtl="0" eaLnBrk="1" fontAlgn="auto" latinLnBrk="0" hangingPunct="1">
              <a:lnSpc>
                <a:spcPct val="150000"/>
              </a:lnSpc>
              <a:spcBef>
                <a:spcPts val="0"/>
              </a:spcBef>
              <a:spcAft>
                <a:spcPts val="600"/>
              </a:spcAft>
              <a:buClrTx/>
              <a:buSzTx/>
              <a:buFont typeface="+mj-lt"/>
              <a:buAutoNum type="arabicPeriod"/>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Governing the ‘transaction’ of the next lower node by looking at the process and tasks they use to achieve their goals (contract).</a:t>
            </a:r>
          </a:p>
          <a:p>
            <a:pPr marL="457200" marR="0" lvl="0" indent="-457200" algn="l" defTabSz="914400" rtl="0" eaLnBrk="1" fontAlgn="auto" latinLnBrk="0" hangingPunct="1">
              <a:lnSpc>
                <a:spcPct val="150000"/>
              </a:lnSpc>
              <a:spcBef>
                <a:spcPts val="0"/>
              </a:spcBef>
              <a:spcAft>
                <a:spcPts val="600"/>
              </a:spcAft>
              <a:buClrTx/>
              <a:buSzTx/>
              <a:buFont typeface="+mj-lt"/>
              <a:buAutoNum type="arabicPeriod"/>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Governing the next lower node as an agency to accomplish change, utilize resources in the best possible way and minimize risks. </a:t>
            </a:r>
          </a:p>
          <a:p>
            <a:pPr marL="342900" marR="0" lvl="0" indent="-34290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is done by aligning objectives and balancing information between the governing organization and its agency.</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33029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87033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of Project Governance Hierarchy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095405"/>
            <a:ext cx="10541000" cy="1004699"/>
          </a:xfrm>
          <a:prstGeom prst="rect">
            <a:avLst/>
          </a:prstGeom>
          <a:noFill/>
        </p:spPr>
        <p:txBody>
          <a:bodyPr wrap="square" rtlCol="0">
            <a:spAutoFit/>
          </a:bodyPr>
          <a:lstStyle/>
          <a:p>
            <a:pPr marL="285750" marR="0" lvl="0" indent="-285750" algn="l" defTabSz="914400" rtl="0" eaLnBrk="1" fontAlgn="auto" latinLnBrk="0" hangingPunct="1">
              <a:lnSpc>
                <a:spcPct val="130000"/>
              </a:lnSpc>
              <a:spcBef>
                <a:spcPts val="0"/>
              </a:spcBef>
              <a:spcAft>
                <a:spcPts val="60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principal governance hierarchy of a project with its Transaction Costs Economics (TCE) and Agency Theory perspectives.</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xmlns="" id="{32575872-D1AB-E46B-30EF-8B8A785AE39B}"/>
              </a:ext>
            </a:extLst>
          </p:cNvPr>
          <p:cNvPicPr>
            <a:picLocks noChangeAspect="1"/>
          </p:cNvPicPr>
          <p:nvPr/>
        </p:nvPicPr>
        <p:blipFill>
          <a:blip r:embed="rId4"/>
          <a:stretch>
            <a:fillRect/>
          </a:stretch>
        </p:blipFill>
        <p:spPr>
          <a:xfrm>
            <a:off x="2346764" y="2985774"/>
            <a:ext cx="7332085" cy="2978670"/>
          </a:xfrm>
          <a:prstGeom prst="rect">
            <a:avLst/>
          </a:prstGeom>
        </p:spPr>
      </p:pic>
    </p:spTree>
    <p:extLst>
      <p:ext uri="{BB962C8B-B14F-4D97-AF65-F5344CB8AC3E}">
        <p14:creationId xmlns:p14="http://schemas.microsoft.com/office/powerpoint/2010/main" val="3402617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533630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Institutional Theory (Legitimacy)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038120"/>
            <a:ext cx="10541000" cy="4134786"/>
          </a:xfrm>
          <a:prstGeom prst="rect">
            <a:avLst/>
          </a:prstGeom>
          <a:noFill/>
        </p:spPr>
        <p:txBody>
          <a:bodyPr wrap="square" rtlCol="0">
            <a:spAutoFit/>
          </a:bodyPr>
          <a:lstStyle/>
          <a:p>
            <a:pPr marL="285750" marR="0" lvl="0" indent="-28575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lang="en-US" sz="2400" dirty="0">
                <a:solidFill>
                  <a:prstClr val="black"/>
                </a:solidFill>
                <a:latin typeface="Times New Roman" panose="02020603050405020304" pitchFamily="18" charset="0"/>
                <a:cs typeface="Times New Roman" panose="02020603050405020304" pitchFamily="18" charset="0"/>
              </a:rPr>
              <a:t>Institutional theory is the </a:t>
            </a:r>
            <a:r>
              <a:rPr lang="en-US" sz="2400" b="1" dirty="0">
                <a:solidFill>
                  <a:prstClr val="black"/>
                </a:solidFill>
                <a:latin typeface="Times New Roman" panose="02020603050405020304" pitchFamily="18" charset="0"/>
                <a:cs typeface="Times New Roman" panose="02020603050405020304" pitchFamily="18" charset="0"/>
              </a:rPr>
              <a:t>third and final component </a:t>
            </a:r>
            <a:r>
              <a:rPr lang="en-US" sz="2400" dirty="0">
                <a:solidFill>
                  <a:prstClr val="black"/>
                </a:solidFill>
                <a:latin typeface="Times New Roman" panose="02020603050405020304" pitchFamily="18" charset="0"/>
                <a:cs typeface="Times New Roman" panose="02020603050405020304" pitchFamily="18" charset="0"/>
              </a:rPr>
              <a:t>of the theoretical model for governance of projects.</a:t>
            </a:r>
          </a:p>
          <a:p>
            <a:pPr marL="285750" marR="0" lvl="0" indent="-28575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lang="en-US" sz="2400" dirty="0">
                <a:solidFill>
                  <a:prstClr val="black"/>
                </a:solidFill>
                <a:latin typeface="Times New Roman" panose="02020603050405020304" pitchFamily="18" charset="0"/>
                <a:cs typeface="Times New Roman" panose="02020603050405020304" pitchFamily="18" charset="0"/>
              </a:rPr>
              <a:t>Institutional theory uses </a:t>
            </a:r>
            <a:r>
              <a:rPr lang="en-US" sz="2400" b="1" dirty="0">
                <a:solidFill>
                  <a:prstClr val="black"/>
                </a:solidFill>
                <a:latin typeface="Times New Roman" panose="02020603050405020304" pitchFamily="18" charset="0"/>
                <a:cs typeface="Times New Roman" panose="02020603050405020304" pitchFamily="18" charset="0"/>
              </a:rPr>
              <a:t>legitimacy</a:t>
            </a:r>
            <a:r>
              <a:rPr lang="en-US" sz="2400" dirty="0">
                <a:solidFill>
                  <a:prstClr val="black"/>
                </a:solidFill>
                <a:latin typeface="Times New Roman" panose="02020603050405020304" pitchFamily="18" charset="0"/>
                <a:cs typeface="Times New Roman" panose="02020603050405020304" pitchFamily="18" charset="0"/>
              </a:rPr>
              <a:t> to </a:t>
            </a:r>
            <a:r>
              <a:rPr lang="en-US" sz="2400" b="1" dirty="0">
                <a:solidFill>
                  <a:prstClr val="black"/>
                </a:solidFill>
                <a:latin typeface="Times New Roman" panose="02020603050405020304" pitchFamily="18" charset="0"/>
                <a:cs typeface="Times New Roman" panose="02020603050405020304" pitchFamily="18" charset="0"/>
              </a:rPr>
              <a:t>emphasize conformance </a:t>
            </a:r>
            <a:r>
              <a:rPr lang="en-US" sz="2400" dirty="0">
                <a:solidFill>
                  <a:prstClr val="black"/>
                </a:solidFill>
                <a:latin typeface="Times New Roman" panose="02020603050405020304" pitchFamily="18" charset="0"/>
                <a:cs typeface="Times New Roman" panose="02020603050405020304" pitchFamily="18" charset="0"/>
              </a:rPr>
              <a:t>with society and stakeholder values and expectations. </a:t>
            </a:r>
          </a:p>
          <a:p>
            <a:pPr marL="285750" marR="0" lvl="0" indent="-28575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lang="en-US" sz="2400" dirty="0">
                <a:solidFill>
                  <a:prstClr val="black"/>
                </a:solidFill>
                <a:latin typeface="Times New Roman" panose="02020603050405020304" pitchFamily="18" charset="0"/>
                <a:cs typeface="Times New Roman" panose="02020603050405020304" pitchFamily="18" charset="0"/>
              </a:rPr>
              <a:t>It complements the primary determinants of organizational success; the rational perspectives of efficiency and effectiveness, and links governance to the more subjective aspects of management.</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38361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444245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 t is Legitimacy?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391844"/>
            <a:ext cx="10541000" cy="3503844"/>
          </a:xfrm>
          <a:prstGeom prst="rect">
            <a:avLst/>
          </a:prstGeom>
          <a:noFill/>
        </p:spPr>
        <p:txBody>
          <a:bodyPr wrap="square" rtlCol="0">
            <a:spAutoFit/>
          </a:bodyPr>
          <a:lstStyle/>
          <a:p>
            <a:pPr marL="285750" marR="0" lvl="0" indent="-28575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Legitimacy aims to ensure that actions carried out and decisions taken during governance are performed in way that achieves legitimacy within its context. </a:t>
            </a:r>
          </a:p>
          <a:p>
            <a:pPr marL="285750" marR="0" lvl="0" indent="-28575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ctr" defTabSz="914400" rtl="0" eaLnBrk="1" fontAlgn="auto" latinLnBrk="0" hangingPunct="1">
              <a:lnSpc>
                <a:spcPct val="150000"/>
              </a:lnSpc>
              <a:spcBef>
                <a:spcPts val="0"/>
              </a:spcBef>
              <a:spcAft>
                <a:spcPts val="600"/>
              </a:spcAft>
              <a:buClrTx/>
              <a:buSzTx/>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Legitimacy</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is</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Generalized Perception Or Assumption That the Actions of An Entity Are Desirable, Proper, Or Appropriate Within Some Socially Constructed System of Norms, Values, Beliefs, and Definitions</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31454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5150394"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Importance of Legitimacy</a:t>
            </a:r>
          </a:p>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228991"/>
            <a:ext cx="10541000" cy="3503844"/>
          </a:xfrm>
          <a:prstGeom prst="rect">
            <a:avLst/>
          </a:prstGeom>
          <a:noFill/>
        </p:spPr>
        <p:txBody>
          <a:bodyPr wrap="square" rtlCol="0">
            <a:spAutoFit/>
          </a:bodyPr>
          <a:lstStyle/>
          <a:p>
            <a:pPr marL="342900" marR="0" lvl="0" indent="-342900"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lang="en-US" sz="2400" dirty="0">
                <a:solidFill>
                  <a:prstClr val="black"/>
                </a:solidFill>
                <a:latin typeface="Times New Roman" panose="02020603050405020304" pitchFamily="18" charset="0"/>
                <a:cs typeface="Times New Roman" panose="02020603050405020304" pitchFamily="18" charset="0"/>
              </a:rPr>
              <a:t>Legitimacy</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as a perception or assumption, which represents a reaction of the environment to the organization as they see it. </a:t>
            </a:r>
          </a:p>
          <a:p>
            <a:pPr marL="342900" marR="0" lvl="0" indent="-342900"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Legitimacy reflects the extent of congruence between the behaviors of the legitimated entity (for example,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governance institutions</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and the shared beliefs of some social group (for example,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stakeholders and society-at-large</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342900" marR="0" lvl="0" indent="-342900"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Legitimacy</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is the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outcome</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of an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effective, ethical governance system</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7158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50000"/>
              </a:lnSpc>
              <a:buFont typeface="Wingdings" panose="05000000000000000000" pitchFamily="2" charset="2"/>
              <a:buChar char="Ø"/>
            </a:pPr>
            <a:r>
              <a:rPr lang="en-US" sz="2400" dirty="0">
                <a:solidFill>
                  <a:prstClr val="black"/>
                </a:solidFill>
                <a:latin typeface="Times New Roman" panose="02020603050405020304" pitchFamily="18" charset="0"/>
                <a:cs typeface="Times New Roman" panose="02020603050405020304" pitchFamily="18" charset="0"/>
              </a:rPr>
              <a:t>Legitimacy enables us to frame (and measure) the appropriateness with which a (social) enterprise is governed. </a:t>
            </a:r>
          </a:p>
          <a:p>
            <a:pPr marL="342900" indent="-342900">
              <a:lnSpc>
                <a:spcPct val="150000"/>
              </a:lnSpc>
              <a:buFont typeface="Wingdings" panose="05000000000000000000" pitchFamily="2" charset="2"/>
              <a:buChar char="Ø"/>
            </a:pPr>
            <a:r>
              <a:rPr lang="en-US" sz="2400" dirty="0">
                <a:solidFill>
                  <a:prstClr val="black"/>
                </a:solidFill>
                <a:latin typeface="Times New Roman" panose="02020603050405020304" pitchFamily="18" charset="0"/>
                <a:cs typeface="Times New Roman" panose="02020603050405020304" pitchFamily="18" charset="0"/>
              </a:rPr>
              <a:t>The governance system and processes must be repeatable over time, to continue meeting the needs of primary stakeholders, hence maintaining legitimacy. </a:t>
            </a:r>
          </a:p>
          <a:p>
            <a:pPr marL="342900" indent="-342900">
              <a:lnSpc>
                <a:spcPct val="150000"/>
              </a:lnSpc>
              <a:buFont typeface="Wingdings" panose="05000000000000000000" pitchFamily="2" charset="2"/>
              <a:buChar char="Ø"/>
            </a:pPr>
            <a:r>
              <a:rPr lang="en-US" sz="2400" dirty="0">
                <a:solidFill>
                  <a:prstClr val="black"/>
                </a:solidFill>
                <a:latin typeface="Times New Roman" panose="02020603050405020304" pitchFamily="18" charset="0"/>
                <a:cs typeface="Times New Roman" panose="02020603050405020304" pitchFamily="18" charset="0"/>
              </a:rPr>
              <a:t>Legitimacy includes the idea that the ultimate aim for the (social) enterprise is long-term sustainability.</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52919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Importance of Legitimacy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78364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50000"/>
              </a:lnSpc>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Organizations will need to seek legitimacy to justify their existence.</a:t>
            </a:r>
          </a:p>
          <a:p>
            <a:pPr marL="342900" indent="-342900">
              <a:lnSpc>
                <a:spcPct val="150000"/>
              </a:lnSpc>
              <a:buFont typeface="Wingdings" panose="05000000000000000000" pitchFamily="2" charset="2"/>
              <a:buChar char="Ø"/>
            </a:pPr>
            <a:endParaRPr lang="en-US" sz="2400" dirty="0">
              <a:solidFill>
                <a:schemeClr val="tx1"/>
              </a:solidFill>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Ø"/>
            </a:pPr>
            <a:r>
              <a:rPr lang="en-US" sz="2400" dirty="0">
                <a:solidFill>
                  <a:prstClr val="black"/>
                </a:solidFill>
                <a:latin typeface="Times New Roman" panose="02020603050405020304" pitchFamily="18" charset="0"/>
                <a:cs typeface="Times New Roman" panose="02020603050405020304" pitchFamily="18" charset="0"/>
              </a:rPr>
              <a:t>Governance institutions achieve legitimacy by making decisions based on their legitimacy within a given context (society, company culture etc.).</a:t>
            </a:r>
          </a:p>
          <a:p>
            <a:pPr marL="342900" indent="-342900">
              <a:lnSpc>
                <a:spcPct val="150000"/>
              </a:lnSpc>
              <a:buFont typeface="Wingdings" panose="05000000000000000000" pitchFamily="2" charset="2"/>
              <a:buChar char="Ø"/>
            </a:pPr>
            <a:endParaRPr lang="en-US" sz="2400" dirty="0">
              <a:solidFill>
                <a:prstClr val="black"/>
              </a:solidFill>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Ø"/>
            </a:pPr>
            <a:endParaRPr lang="en-US" sz="24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59324"/>
            <a:ext cx="527466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How To Achieve Legitimacy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70908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59324"/>
            <a:ext cx="527466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Legitimacy Forms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204347"/>
            <a:ext cx="10541000" cy="3026791"/>
          </a:xfrm>
          <a:prstGeom prst="rect">
            <a:avLst/>
          </a:prstGeom>
          <a:noFill/>
        </p:spPr>
        <p:txBody>
          <a:bodyPr wrap="square" rtlCol="0">
            <a:spAutoFit/>
          </a:bodyPr>
          <a:lstStyle/>
          <a:p>
            <a:pPr marL="342900" indent="-342900">
              <a:lnSpc>
                <a:spcPct val="150000"/>
              </a:lnSpc>
              <a:spcAft>
                <a:spcPts val="600"/>
              </a:spcAft>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Legitimacy</a:t>
            </a:r>
            <a:r>
              <a:rPr lang="en-US" sz="2400" dirty="0">
                <a:latin typeface="Times New Roman" panose="02020603050405020304" pitchFamily="18" charset="0"/>
                <a:cs typeface="Times New Roman" panose="02020603050405020304" pitchFamily="18" charset="0"/>
              </a:rPr>
              <a:t> is an umbrella term which is the combination of the </a:t>
            </a:r>
            <a:r>
              <a:rPr lang="en-US" sz="2400" b="1" dirty="0">
                <a:latin typeface="Times New Roman" panose="02020603050405020304" pitchFamily="18" charset="0"/>
                <a:cs typeface="Times New Roman" panose="02020603050405020304" pitchFamily="18" charset="0"/>
              </a:rPr>
              <a:t>three</a:t>
            </a:r>
            <a:r>
              <a:rPr lang="en-US" sz="2400" dirty="0">
                <a:latin typeface="Times New Roman" panose="02020603050405020304" pitchFamily="18" charset="0"/>
                <a:cs typeface="Times New Roman" panose="02020603050405020304" pitchFamily="18" charset="0"/>
              </a:rPr>
              <a:t> lower-level specific </a:t>
            </a:r>
            <a:r>
              <a:rPr lang="en-US" sz="2400" b="1" dirty="0">
                <a:latin typeface="Times New Roman" panose="02020603050405020304" pitchFamily="18" charset="0"/>
                <a:cs typeface="Times New Roman" panose="02020603050405020304" pitchFamily="18" charset="0"/>
              </a:rPr>
              <a:t>forms</a:t>
            </a:r>
            <a:r>
              <a:rPr lang="en-US" sz="2400" dirty="0">
                <a:latin typeface="Times New Roman" panose="02020603050405020304" pitchFamily="18" charset="0"/>
                <a:cs typeface="Times New Roman" panose="02020603050405020304" pitchFamily="18" charset="0"/>
              </a:rPr>
              <a:t>:</a:t>
            </a:r>
          </a:p>
          <a:p>
            <a:pPr marL="342900" indent="-342900">
              <a:lnSpc>
                <a:spcPct val="150000"/>
              </a:lnSpc>
              <a:spcAft>
                <a:spcPts val="6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Pragmatic Legitimacy.</a:t>
            </a:r>
          </a:p>
          <a:p>
            <a:pPr marL="342900" indent="-342900">
              <a:lnSpc>
                <a:spcPct val="150000"/>
              </a:lnSpc>
              <a:spcAft>
                <a:spcPts val="6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Moral Legitimacy.</a:t>
            </a:r>
          </a:p>
          <a:p>
            <a:pPr marL="342900" indent="-342900">
              <a:lnSpc>
                <a:spcPct val="150000"/>
              </a:lnSpc>
              <a:spcAft>
                <a:spcPts val="6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Cognitive Legitimacy.</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30094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l">
              <a:lnSpc>
                <a:spcPct val="150000"/>
              </a:lnSpc>
              <a:spcAft>
                <a:spcPts val="300"/>
              </a:spcAft>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Pragmatic legitimacy is </a:t>
            </a:r>
            <a:r>
              <a:rPr lang="en-US" sz="2400" b="1" dirty="0">
                <a:solidFill>
                  <a:schemeClr val="tx1"/>
                </a:solidFill>
                <a:latin typeface="Times New Roman" panose="02020603050405020304" pitchFamily="18" charset="0"/>
                <a:cs typeface="Times New Roman" panose="02020603050405020304" pitchFamily="18" charset="0"/>
              </a:rPr>
              <a:t>based on self-interest</a:t>
            </a:r>
            <a:r>
              <a:rPr lang="en-US" sz="2400" dirty="0">
                <a:solidFill>
                  <a:schemeClr val="tx1"/>
                </a:solidFill>
                <a:latin typeface="Times New Roman" panose="02020603050405020304" pitchFamily="18" charset="0"/>
                <a:cs typeface="Times New Roman" panose="02020603050405020304" pitchFamily="18" charset="0"/>
              </a:rPr>
              <a:t>.</a:t>
            </a:r>
          </a:p>
          <a:p>
            <a:pPr marL="342900" indent="-342900" algn="l">
              <a:lnSpc>
                <a:spcPct val="150000"/>
              </a:lnSpc>
              <a:spcAft>
                <a:spcPts val="300"/>
              </a:spcAft>
              <a:buFont typeface="Wingdings" panose="05000000000000000000" pitchFamily="2" charset="2"/>
              <a:buChar char="Ø"/>
            </a:pPr>
            <a:endParaRPr lang="en-US" sz="2400" dirty="0">
              <a:solidFill>
                <a:schemeClr val="tx1"/>
              </a:solidFill>
              <a:latin typeface="Times New Roman" panose="02020603050405020304" pitchFamily="18" charset="0"/>
              <a:cs typeface="Times New Roman" panose="02020603050405020304" pitchFamily="18" charset="0"/>
            </a:endParaRPr>
          </a:p>
          <a:p>
            <a:pPr marL="342900" indent="-342900" algn="l">
              <a:lnSpc>
                <a:spcPct val="150000"/>
              </a:lnSpc>
              <a:spcAft>
                <a:spcPts val="300"/>
              </a:spcAft>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It legitimizes actions that achieve highest </a:t>
            </a:r>
            <a:r>
              <a:rPr lang="en-US" sz="2400" b="1" dirty="0">
                <a:solidFill>
                  <a:schemeClr val="tx1"/>
                </a:solidFill>
                <a:latin typeface="Times New Roman" panose="02020603050405020304" pitchFamily="18" charset="0"/>
                <a:cs typeface="Times New Roman" panose="02020603050405020304" pitchFamily="18" charset="0"/>
              </a:rPr>
              <a:t>benefit or utility</a:t>
            </a:r>
            <a:r>
              <a:rPr lang="en-US" sz="2400" dirty="0">
                <a:solidFill>
                  <a:schemeClr val="tx1"/>
                </a:solidFill>
                <a:latin typeface="Times New Roman" panose="02020603050405020304" pitchFamily="18" charset="0"/>
                <a:cs typeface="Times New Roman" panose="02020603050405020304" pitchFamily="18" charset="0"/>
              </a:rPr>
              <a:t> in the eyes of the </a:t>
            </a:r>
            <a:r>
              <a:rPr lang="en-US" sz="2400" b="1" dirty="0">
                <a:solidFill>
                  <a:schemeClr val="tx1"/>
                </a:solidFill>
                <a:latin typeface="Times New Roman" panose="02020603050405020304" pitchFamily="18" charset="0"/>
                <a:cs typeface="Times New Roman" panose="02020603050405020304" pitchFamily="18" charset="0"/>
              </a:rPr>
              <a:t>stakeholders or society </a:t>
            </a:r>
            <a:r>
              <a:rPr lang="en-US" sz="2400" dirty="0">
                <a:solidFill>
                  <a:schemeClr val="tx1"/>
                </a:solidFill>
                <a:latin typeface="Times New Roman" panose="02020603050405020304" pitchFamily="18" charset="0"/>
                <a:cs typeface="Times New Roman" panose="02020603050405020304" pitchFamily="18" charset="0"/>
              </a:rPr>
              <a:t>in general.</a:t>
            </a:r>
          </a:p>
          <a:p>
            <a:pPr marL="342900" indent="-342900" algn="l">
              <a:lnSpc>
                <a:spcPct val="150000"/>
              </a:lnSpc>
              <a:spcAft>
                <a:spcPts val="300"/>
              </a:spcAft>
              <a:buFont typeface="Wingdings" panose="05000000000000000000" pitchFamily="2" charset="2"/>
              <a:buChar char="Ø"/>
            </a:pP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59324"/>
            <a:ext cx="70526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Pragmatic Legitimacy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21010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59324"/>
            <a:ext cx="5274661"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Moral Legitimacy </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24080" y="2361021"/>
            <a:ext cx="10541000" cy="2395849"/>
          </a:xfrm>
          <a:prstGeom prst="rect">
            <a:avLst/>
          </a:prstGeom>
          <a:noFill/>
        </p:spPr>
        <p:txBody>
          <a:bodyPr wrap="square" rtlCol="0">
            <a:spAutoFit/>
          </a:bodyPr>
          <a:lstStyle/>
          <a:p>
            <a:pPr marL="342900" indent="-342900">
              <a:lnSpc>
                <a:spcPct val="150000"/>
              </a:lnSpc>
              <a:spcAft>
                <a:spcPts val="600"/>
              </a:spcAf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Moral legitimacy is </a:t>
            </a:r>
            <a:r>
              <a:rPr lang="en-US" sz="2400" b="1" dirty="0">
                <a:latin typeface="Times New Roman" panose="02020603050405020304" pitchFamily="18" charset="0"/>
                <a:cs typeface="Times New Roman" panose="02020603050405020304" pitchFamily="18" charset="0"/>
              </a:rPr>
              <a:t>based on ethical approval of actions</a:t>
            </a:r>
            <a:r>
              <a:rPr lang="en-US" sz="2400" dirty="0">
                <a:latin typeface="Times New Roman" panose="02020603050405020304" pitchFamily="18" charset="0"/>
                <a:cs typeface="Times New Roman" panose="02020603050405020304" pitchFamily="18" charset="0"/>
              </a:rPr>
              <a:t>.</a:t>
            </a:r>
          </a:p>
          <a:p>
            <a:pPr>
              <a:lnSpc>
                <a:spcPct val="150000"/>
              </a:lnSpc>
              <a:spcAft>
                <a:spcPts val="600"/>
              </a:spcAft>
            </a:pPr>
            <a:endParaRPr lang="en-US" sz="2400" dirty="0">
              <a:latin typeface="Times New Roman" panose="02020603050405020304" pitchFamily="18" charset="0"/>
              <a:cs typeface="Times New Roman" panose="02020603050405020304" pitchFamily="18" charset="0"/>
            </a:endParaRPr>
          </a:p>
          <a:p>
            <a:pPr marL="342900" indent="-342900">
              <a:lnSpc>
                <a:spcPct val="150000"/>
              </a:lnSpc>
              <a:spcAft>
                <a:spcPts val="600"/>
              </a:spcAf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It legitimizes activities undertaken within the </a:t>
            </a:r>
            <a:r>
              <a:rPr lang="en-US" sz="2400" b="1" dirty="0">
                <a:latin typeface="Times New Roman" panose="02020603050405020304" pitchFamily="18" charset="0"/>
                <a:cs typeface="Times New Roman" panose="02020603050405020304" pitchFamily="18" charset="0"/>
              </a:rPr>
              <a:t>boundaries of the broader norms </a:t>
            </a:r>
            <a:r>
              <a:rPr lang="en-US" sz="2400" dirty="0">
                <a:latin typeface="Times New Roman" panose="02020603050405020304" pitchFamily="18" charset="0"/>
                <a:cs typeface="Times New Roman" panose="02020603050405020304" pitchFamily="18" charset="0"/>
              </a:rPr>
              <a:t>of society, </a:t>
            </a:r>
            <a:r>
              <a:rPr lang="en-US" sz="2400" b="1" dirty="0">
                <a:latin typeface="Times New Roman" panose="02020603050405020304" pitchFamily="18" charset="0"/>
                <a:cs typeface="Times New Roman" panose="02020603050405020304" pitchFamily="18" charset="0"/>
              </a:rPr>
              <a:t>no matter what the outcome may be</a:t>
            </a:r>
            <a:r>
              <a:rPr lang="en-US" sz="2400" dirty="0">
                <a:latin typeface="Times New Roman" panose="02020603050405020304" pitchFamily="18" charset="0"/>
                <a:cs typeface="Times New Roman" panose="02020603050405020304" pitchFamily="18" charset="0"/>
              </a:rPr>
              <a:t>.</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19875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Cognitive legitimacy is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based on comprehensibility and taken-</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forgrantedness</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342900" marR="0" lvl="0" indent="-34290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legitimizes actions that are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predictable</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meaningful</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and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self-evident </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by the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perceiver</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48836"/>
            <a:ext cx="5274661"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Cognitive Legitimacy </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39356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50000"/>
              </a:lnSpc>
              <a:buFont typeface="Wingdings" panose="05000000000000000000" pitchFamily="2" charset="2"/>
              <a:buChar char="Ø"/>
            </a:pPr>
            <a:r>
              <a:rPr lang="en-US" sz="2400" dirty="0">
                <a:solidFill>
                  <a:prstClr val="black"/>
                </a:solidFill>
                <a:latin typeface="Times New Roman" panose="02020603050405020304" pitchFamily="18" charset="0"/>
                <a:cs typeface="Times New Roman" panose="02020603050405020304" pitchFamily="18" charset="0"/>
              </a:rPr>
              <a:t>Governance institutions make decisions that balance benefit maximization, moral appropriateness and ease of understanding in the wider organizational context.</a:t>
            </a:r>
          </a:p>
          <a:p>
            <a:pPr marL="342900" indent="-342900">
              <a:lnSpc>
                <a:spcPct val="150000"/>
              </a:lnSpc>
              <a:buFont typeface="Wingdings" panose="05000000000000000000" pitchFamily="2" charset="2"/>
              <a:buChar char="Ø"/>
            </a:pPr>
            <a:r>
              <a:rPr lang="en-US" sz="2400" dirty="0">
                <a:solidFill>
                  <a:prstClr val="black"/>
                </a:solidFill>
                <a:latin typeface="Times New Roman" panose="02020603050405020304" pitchFamily="18" charset="0"/>
                <a:cs typeface="Times New Roman" panose="02020603050405020304" pitchFamily="18" charset="0"/>
              </a:rPr>
              <a:t>Strong technical environments (technology companies) foster the need for pragmatic and moral legitimacy. </a:t>
            </a:r>
          </a:p>
          <a:p>
            <a:pPr marL="342900" indent="-342900">
              <a:lnSpc>
                <a:spcPct val="150000"/>
              </a:lnSpc>
              <a:buFont typeface="Wingdings" panose="05000000000000000000" pitchFamily="2" charset="2"/>
              <a:buChar char="Ø"/>
            </a:pPr>
            <a:r>
              <a:rPr lang="en-US" sz="2400" dirty="0">
                <a:solidFill>
                  <a:prstClr val="black"/>
                </a:solidFill>
                <a:latin typeface="Times New Roman" panose="02020603050405020304" pitchFamily="18" charset="0"/>
                <a:cs typeface="Times New Roman" panose="02020603050405020304" pitchFamily="18" charset="0"/>
              </a:rPr>
              <a:t>Strong institutional environments (schools) favor sense-making, which fosters the need for cognitive and moral legitimacy even at the expense of their constituents.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5172164"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Legitimacy and Institutions</a:t>
            </a:r>
          </a:p>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56296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50000"/>
              </a:lnSpc>
              <a:spcAft>
                <a:spcPts val="600"/>
              </a:spcAft>
              <a:buFont typeface="Wingdings" panose="05000000000000000000" pitchFamily="2" charset="2"/>
              <a:buChar char="Ø"/>
              <a:defRPr/>
            </a:pPr>
            <a:r>
              <a:rPr lang="en-US" sz="2000" dirty="0">
                <a:solidFill>
                  <a:prstClr val="black"/>
                </a:solidFill>
                <a:latin typeface="Times New Roman" panose="02020603050405020304" pitchFamily="18" charset="0"/>
                <a:cs typeface="Times New Roman" panose="02020603050405020304" pitchFamily="18" charset="0"/>
              </a:rPr>
              <a:t>This model for project governance summarizes the transaction, agency and legitimacy perspectives. </a:t>
            </a:r>
          </a:p>
          <a:p>
            <a:pPr>
              <a:lnSpc>
                <a:spcPct val="150000"/>
              </a:lnSpc>
              <a:spcAft>
                <a:spcPts val="600"/>
              </a:spcAft>
              <a:defRPr/>
            </a:pPr>
            <a:endParaRPr lang="en-US" sz="2400" dirty="0">
              <a:solidFill>
                <a:prstClr val="black"/>
              </a:solidFill>
              <a:latin typeface="Times New Roman" panose="02020603050405020304" pitchFamily="18" charset="0"/>
              <a:cs typeface="Times New Roman" panose="02020603050405020304" pitchFamily="18" charset="0"/>
            </a:endParaRPr>
          </a:p>
          <a:p>
            <a:pPr>
              <a:lnSpc>
                <a:spcPct val="150000"/>
              </a:lnSpc>
              <a:spcAft>
                <a:spcPts val="600"/>
              </a:spcAft>
              <a:defRPr/>
            </a:pPr>
            <a:endParaRPr lang="en-US" sz="2400" dirty="0">
              <a:solidFill>
                <a:prstClr val="black"/>
              </a:solidFill>
              <a:latin typeface="Times New Roman" panose="02020603050405020304" pitchFamily="18" charset="0"/>
              <a:cs typeface="Times New Roman" panose="02020603050405020304" pitchFamily="18" charset="0"/>
            </a:endParaRPr>
          </a:p>
          <a:p>
            <a:pPr>
              <a:lnSpc>
                <a:spcPct val="150000"/>
              </a:lnSpc>
              <a:spcAft>
                <a:spcPts val="600"/>
              </a:spcAft>
              <a:defRPr/>
            </a:pPr>
            <a:endParaRPr lang="en-US" sz="3200" dirty="0">
              <a:solidFill>
                <a:prstClr val="black"/>
              </a:solidFill>
              <a:latin typeface="Times New Roman" panose="02020603050405020304" pitchFamily="18" charset="0"/>
              <a:cs typeface="Times New Roman" panose="02020603050405020304" pitchFamily="18" charset="0"/>
            </a:endParaRPr>
          </a:p>
          <a:p>
            <a:pPr>
              <a:lnSpc>
                <a:spcPct val="150000"/>
              </a:lnSpc>
              <a:spcAft>
                <a:spcPts val="600"/>
              </a:spcAft>
              <a:defRPr/>
            </a:pPr>
            <a:endParaRPr lang="en-US" sz="2400" dirty="0">
              <a:solidFill>
                <a:prstClr val="black"/>
              </a:solidFill>
              <a:latin typeface="Times New Roman" panose="02020603050405020304" pitchFamily="18" charset="0"/>
              <a:cs typeface="Times New Roman" panose="02020603050405020304" pitchFamily="18" charset="0"/>
            </a:endParaRPr>
          </a:p>
          <a:p>
            <a:pPr>
              <a:lnSpc>
                <a:spcPct val="150000"/>
              </a:lnSpc>
              <a:spcAft>
                <a:spcPts val="600"/>
              </a:spcAft>
              <a:defRPr/>
            </a:pPr>
            <a:endParaRPr lang="en-US" sz="24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59324"/>
            <a:ext cx="64684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Governance Hierarchy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BF58661D-F090-BA5C-FA69-ED2BB58ED253}"/>
              </a:ext>
            </a:extLst>
          </p:cNvPr>
          <p:cNvPicPr>
            <a:picLocks noChangeAspect="1"/>
          </p:cNvPicPr>
          <p:nvPr/>
        </p:nvPicPr>
        <p:blipFill>
          <a:blip r:embed="rId3"/>
          <a:stretch>
            <a:fillRect/>
          </a:stretch>
        </p:blipFill>
        <p:spPr>
          <a:xfrm>
            <a:off x="942308" y="2495308"/>
            <a:ext cx="7439692" cy="3560599"/>
          </a:xfrm>
          <a:prstGeom prst="rect">
            <a:avLst/>
          </a:prstGeom>
        </p:spPr>
      </p:pic>
      <p:sp>
        <p:nvSpPr>
          <p:cNvPr id="8" name="Rectangle: Rounded Corners 7">
            <a:extLst>
              <a:ext uri="{FF2B5EF4-FFF2-40B4-BE49-F238E27FC236}">
                <a16:creationId xmlns:a16="http://schemas.microsoft.com/office/drawing/2014/main" xmlns="" id="{938B4E3F-B82A-8C0F-32D8-4E57968939E2}"/>
              </a:ext>
            </a:extLst>
          </p:cNvPr>
          <p:cNvSpPr/>
          <p:nvPr/>
        </p:nvSpPr>
        <p:spPr>
          <a:xfrm>
            <a:off x="8588829" y="2754086"/>
            <a:ext cx="2754085" cy="3178628"/>
          </a:xfrm>
          <a:prstGeom prst="roundRect">
            <a:avLst/>
          </a:prstGeom>
          <a:noFill/>
          <a:ln>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All components of the governance model are linked by a PMO to provide appropriate information flow through the organization</a:t>
            </a:r>
          </a:p>
        </p:txBody>
      </p:sp>
    </p:spTree>
    <p:extLst>
      <p:ext uri="{BB962C8B-B14F-4D97-AF65-F5344CB8AC3E}">
        <p14:creationId xmlns:p14="http://schemas.microsoft.com/office/powerpoint/2010/main" val="1821590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l">
              <a:lnSpc>
                <a:spcPct val="150000"/>
              </a:lnSpc>
              <a:spcAft>
                <a:spcPts val="200"/>
              </a:spcAft>
              <a:buFont typeface="Wingdings" panose="05000000000000000000" pitchFamily="2" charset="2"/>
              <a:buChar char="Ø"/>
            </a:pPr>
            <a:r>
              <a:rPr lang="en-US" sz="2400" b="0" i="0" dirty="0">
                <a:solidFill>
                  <a:srgbClr val="40264D"/>
                </a:solidFill>
                <a:effectLst/>
                <a:latin typeface="Times New Roman" panose="02020603050405020304" pitchFamily="18" charset="0"/>
                <a:cs typeface="Times New Roman" panose="02020603050405020304" pitchFamily="18" charset="0"/>
              </a:rPr>
              <a:t>The legitimacy perspective enables governance actions, including the project and its management, to gain social acceptance. </a:t>
            </a:r>
          </a:p>
          <a:p>
            <a:pPr marL="342900" indent="-342900" algn="l">
              <a:lnSpc>
                <a:spcPct val="150000"/>
              </a:lnSpc>
              <a:spcAft>
                <a:spcPts val="200"/>
              </a:spcAft>
              <a:buFont typeface="Wingdings" panose="05000000000000000000" pitchFamily="2" charset="2"/>
              <a:buChar char="Ø"/>
            </a:pPr>
            <a:r>
              <a:rPr lang="en-US" sz="2400" b="0" i="0" dirty="0">
                <a:solidFill>
                  <a:srgbClr val="40264D"/>
                </a:solidFill>
                <a:effectLst/>
                <a:latin typeface="Times New Roman" panose="02020603050405020304" pitchFamily="18" charset="0"/>
                <a:cs typeface="Times New Roman" panose="02020603050405020304" pitchFamily="18" charset="0"/>
              </a:rPr>
              <a:t>Balancing pragmatic, moral and cognitive legitimacy for a given project context increases acceptance and ‘social value’ of a project. </a:t>
            </a:r>
          </a:p>
          <a:p>
            <a:pPr marL="342900" indent="-342900" algn="l">
              <a:lnSpc>
                <a:spcPct val="150000"/>
              </a:lnSpc>
              <a:spcAft>
                <a:spcPts val="200"/>
              </a:spcAft>
              <a:buFont typeface="Wingdings" panose="05000000000000000000" pitchFamily="2" charset="2"/>
              <a:buChar char="Ø"/>
            </a:pPr>
            <a:r>
              <a:rPr lang="en-US" sz="2400" b="0" i="0" dirty="0">
                <a:solidFill>
                  <a:srgbClr val="40264D"/>
                </a:solidFill>
                <a:effectLst/>
                <a:latin typeface="Times New Roman" panose="02020603050405020304" pitchFamily="18" charset="0"/>
                <a:cs typeface="Times New Roman" panose="02020603050405020304" pitchFamily="18" charset="0"/>
              </a:rPr>
              <a:t>While this balance has the very real measurable benefit of reducing overhead costs, it also has the not insignificant ‘soft’ benefit of legitimizing the governance institution in the eye of the stakeholder and potentially society at large.</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59324"/>
            <a:ext cx="73828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Implications of Legitimacy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12728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l">
              <a:lnSpc>
                <a:spcPct val="150000"/>
              </a:lnSpc>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The governance model for projects is complemented by the governance model for project management.</a:t>
            </a:r>
          </a:p>
          <a:p>
            <a:pPr marL="342900" indent="-342900" algn="l">
              <a:lnSpc>
                <a:spcPct val="150000"/>
              </a:lnSpc>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The three steps of governance framework of project management (Chapter 4) can be seen as a third dimension for the governance paradigm and the governance of projects, programs, and portfolios.</a:t>
            </a:r>
          </a:p>
          <a:p>
            <a:pPr marL="342900" indent="-342900" algn="l">
              <a:lnSpc>
                <a:spcPct val="150000"/>
              </a:lnSpc>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The governance paradigm provides the link between governance of projects and governance of project management.</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59324"/>
            <a:ext cx="58622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Total Project Governance Model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17254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xmlns="" id="{0FC21F4A-7C43-D8F4-5FA6-4F07C4D3E045}"/>
              </a:ext>
            </a:extLst>
          </p:cNvPr>
          <p:cNvPicPr>
            <a:picLocks noChangeAspect="1"/>
          </p:cNvPicPr>
          <p:nvPr/>
        </p:nvPicPr>
        <p:blipFill>
          <a:blip r:embed="rId3"/>
          <a:stretch>
            <a:fillRect/>
          </a:stretch>
        </p:blipFill>
        <p:spPr>
          <a:xfrm>
            <a:off x="478971" y="165258"/>
            <a:ext cx="9199879" cy="6527483"/>
          </a:xfrm>
          <a:prstGeom prst="rect">
            <a:avLst/>
          </a:prstGeom>
        </p:spPr>
      </p:pic>
    </p:spTree>
    <p:extLst>
      <p:ext uri="{BB962C8B-B14F-4D97-AF65-F5344CB8AC3E}">
        <p14:creationId xmlns:p14="http://schemas.microsoft.com/office/powerpoint/2010/main" val="3790010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50000"/>
              </a:lnSpc>
              <a:buFont typeface="Wingdings" panose="05000000000000000000" pitchFamily="2" charset="2"/>
              <a:buChar char="Ø"/>
            </a:pPr>
            <a:r>
              <a:rPr lang="en-US" sz="2400" dirty="0">
                <a:solidFill>
                  <a:srgbClr val="40264D"/>
                </a:solidFill>
                <a:latin typeface="Times New Roman" panose="02020603050405020304" pitchFamily="18" charset="0"/>
                <a:cs typeface="Times New Roman" panose="02020603050405020304" pitchFamily="18" charset="0"/>
              </a:rPr>
              <a:t>A control paradigm such as the Conformist supports approaches as outlined in Step 1 of the project management governance framework; that is, methodology compliance, audits and steering group observation. </a:t>
            </a:r>
          </a:p>
          <a:p>
            <a:pPr marL="342900" indent="-342900">
              <a:lnSpc>
                <a:spcPct val="150000"/>
              </a:lnSpc>
              <a:buFont typeface="Wingdings" panose="05000000000000000000" pitchFamily="2" charset="2"/>
              <a:buChar char="Ø"/>
            </a:pPr>
            <a:r>
              <a:rPr lang="en-US" sz="2400" dirty="0">
                <a:solidFill>
                  <a:srgbClr val="40264D"/>
                </a:solidFill>
                <a:latin typeface="Times New Roman" panose="02020603050405020304" pitchFamily="18" charset="0"/>
                <a:cs typeface="Times New Roman" panose="02020603050405020304" pitchFamily="18" charset="0"/>
              </a:rPr>
              <a:t>Contrarily, a Versatile Artist </a:t>
            </a:r>
            <a:r>
              <a:rPr lang="en-US" sz="2400">
                <a:solidFill>
                  <a:srgbClr val="40264D"/>
                </a:solidFill>
                <a:latin typeface="Times New Roman" panose="02020603050405020304" pitchFamily="18" charset="0"/>
                <a:cs typeface="Times New Roman" panose="02020603050405020304" pitchFamily="18" charset="0"/>
              </a:rPr>
              <a:t>paradigm fosters </a:t>
            </a:r>
            <a:r>
              <a:rPr lang="en-US" sz="2400" dirty="0">
                <a:solidFill>
                  <a:srgbClr val="40264D"/>
                </a:solidFill>
                <a:latin typeface="Times New Roman" panose="02020603050405020304" pitchFamily="18" charset="0"/>
                <a:cs typeface="Times New Roman" panose="02020603050405020304" pitchFamily="18" charset="0"/>
              </a:rPr>
              <a:t>autonomy and trust in the project manager, aligning the entire organization (through the use of project management maturity models) to support the project-way-of-working the project manager has the flexibility and trust to balance requirements of various stakeholders.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59324"/>
            <a:ext cx="636565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Role of Governance Paradigms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54362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l">
              <a:lnSpc>
                <a:spcPct val="150000"/>
              </a:lnSpc>
              <a:buFont typeface="Wingdings" panose="05000000000000000000" pitchFamily="2" charset="2"/>
              <a:buChar char="Ø"/>
            </a:pPr>
            <a:r>
              <a:rPr lang="en-US" sz="2400" dirty="0">
                <a:solidFill>
                  <a:srgbClr val="40264D"/>
                </a:solidFill>
                <a:latin typeface="Times New Roman" panose="02020603050405020304" pitchFamily="18" charset="0"/>
                <a:cs typeface="Times New Roman" panose="02020603050405020304" pitchFamily="18" charset="0"/>
              </a:rPr>
              <a:t>The </a:t>
            </a:r>
            <a:r>
              <a:rPr lang="en-US" sz="2400" b="1" dirty="0">
                <a:solidFill>
                  <a:srgbClr val="40264D"/>
                </a:solidFill>
                <a:latin typeface="Times New Roman" panose="02020603050405020304" pitchFamily="18" charset="0"/>
                <a:cs typeface="Times New Roman" panose="02020603050405020304" pitchFamily="18" charset="0"/>
              </a:rPr>
              <a:t>four governance </a:t>
            </a:r>
            <a:r>
              <a:rPr lang="en-US" sz="2400" dirty="0">
                <a:solidFill>
                  <a:srgbClr val="40264D"/>
                </a:solidFill>
                <a:latin typeface="Times New Roman" panose="02020603050405020304" pitchFamily="18" charset="0"/>
                <a:cs typeface="Times New Roman" panose="02020603050405020304" pitchFamily="18" charset="0"/>
              </a:rPr>
              <a:t>paradigms tie together and </a:t>
            </a:r>
            <a:r>
              <a:rPr lang="en-US" sz="2400" b="1" dirty="0">
                <a:solidFill>
                  <a:srgbClr val="40264D"/>
                </a:solidFill>
                <a:latin typeface="Times New Roman" panose="02020603050405020304" pitchFamily="18" charset="0"/>
                <a:cs typeface="Times New Roman" panose="02020603050405020304" pitchFamily="18" charset="0"/>
              </a:rPr>
              <a:t>categorize</a:t>
            </a:r>
            <a:r>
              <a:rPr lang="en-US" sz="2400" dirty="0">
                <a:solidFill>
                  <a:srgbClr val="40264D"/>
                </a:solidFill>
                <a:latin typeface="Times New Roman" panose="02020603050405020304" pitchFamily="18" charset="0"/>
                <a:cs typeface="Times New Roman" panose="02020603050405020304" pitchFamily="18" charset="0"/>
              </a:rPr>
              <a:t>:</a:t>
            </a:r>
          </a:p>
          <a:p>
            <a:pPr marL="342900" indent="-342900" algn="l">
              <a:lnSpc>
                <a:spcPct val="150000"/>
              </a:lnSpc>
              <a:buFont typeface="Arial" panose="020B0604020202020204" pitchFamily="34" charset="0"/>
              <a:buChar char="•"/>
            </a:pPr>
            <a:r>
              <a:rPr lang="en-US" sz="2400" dirty="0">
                <a:solidFill>
                  <a:srgbClr val="40264D"/>
                </a:solidFill>
                <a:latin typeface="Times New Roman" panose="02020603050405020304" pitchFamily="18" charset="0"/>
                <a:cs typeface="Times New Roman" panose="02020603050405020304" pitchFamily="18" charset="0"/>
              </a:rPr>
              <a:t>the various ways of managing a project, given the implication stemming from Transaction Costs Economics (TCE), agency theory and legitimacy;</a:t>
            </a:r>
          </a:p>
          <a:p>
            <a:pPr marL="342900" indent="-342900" algn="l">
              <a:lnSpc>
                <a:spcPct val="150000"/>
              </a:lnSpc>
              <a:buFont typeface="Arial" panose="020B0604020202020204" pitchFamily="34" charset="0"/>
              <a:buChar char="•"/>
            </a:pPr>
            <a:r>
              <a:rPr lang="en-US" sz="2400" dirty="0">
                <a:solidFill>
                  <a:srgbClr val="40264D"/>
                </a:solidFill>
                <a:latin typeface="Times New Roman" panose="02020603050405020304" pitchFamily="18" charset="0"/>
                <a:cs typeface="Times New Roman" panose="02020603050405020304" pitchFamily="18" charset="0"/>
              </a:rPr>
              <a:t>the corporate governance orientation chosen, either primarily stakeholder or primarily shareholder oriented;</a:t>
            </a:r>
          </a:p>
          <a:p>
            <a:pPr marL="342900" indent="-342900" algn="l">
              <a:lnSpc>
                <a:spcPct val="150000"/>
              </a:lnSpc>
              <a:buFont typeface="Arial" panose="020B0604020202020204" pitchFamily="34" charset="0"/>
              <a:buChar char="•"/>
            </a:pPr>
            <a:r>
              <a:rPr lang="en-US" sz="2400" dirty="0">
                <a:solidFill>
                  <a:srgbClr val="40264D"/>
                </a:solidFill>
                <a:latin typeface="Times New Roman" panose="02020603050405020304" pitchFamily="18" charset="0"/>
                <a:cs typeface="Times New Roman" panose="02020603050405020304" pitchFamily="18" charset="0"/>
              </a:rPr>
              <a:t>the project management capabilities and practices deemed appropriate for all projects throughout the organization.</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59324"/>
            <a:ext cx="59546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Role of Governance Paradigms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280930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50000"/>
              </a:lnSpc>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The Governance paradigm influences the extent to which a corporation implements Steps 1–3 of the governance model for project management. </a:t>
            </a:r>
          </a:p>
          <a:p>
            <a:pPr marL="342900" indent="-342900">
              <a:lnSpc>
                <a:spcPct val="150000"/>
              </a:lnSpc>
              <a:buFont typeface="Wingdings" panose="05000000000000000000" pitchFamily="2" charset="2"/>
              <a:buChar char="Ø"/>
            </a:pPr>
            <a:endParaRPr lang="en-US" sz="2400" dirty="0">
              <a:solidFill>
                <a:schemeClr val="tx1"/>
              </a:solidFill>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It then synchronizes these project management capabilities with the level of control and autonomy needed for projects throughout the organization. </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59324"/>
            <a:ext cx="58416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Role of Governance Paradigms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21964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a:lnSpc>
                <a:spcPct val="150000"/>
              </a:lnSpc>
              <a:spcBef>
                <a:spcPts val="0"/>
              </a:spcBef>
              <a:spcAft>
                <a:spcPts val="800"/>
              </a:spcAft>
            </a:pPr>
            <a:r>
              <a:rPr lang="en-US" sz="24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the Total Model of Project Governance, A Paradigm Represents the Tool Used For Linking Project Management Capabilities With Requirements In Accordance With the Wider Corporate Governance Orientation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75140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indent="-342900">
              <a:lnSpc>
                <a:spcPct val="130000"/>
              </a:lnSpc>
              <a:spcBef>
                <a:spcPts val="0"/>
              </a:spcBef>
              <a:spcAft>
                <a:spcPts val="800"/>
              </a:spcAft>
              <a:buFont typeface="Wingdings" panose="05000000000000000000" pitchFamily="2" charset="2"/>
              <a:buChar char="Ø"/>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As there is a huge variety of organizational structures, it is not possible to identify a one-size-fits-all in terms of how project, program, and portfolio governance are linked to the context of the wider organization.</a:t>
            </a:r>
          </a:p>
          <a:p>
            <a:pPr marL="342900" marR="0" indent="-342900">
              <a:lnSpc>
                <a:spcPct val="130000"/>
              </a:lnSpc>
              <a:spcBef>
                <a:spcPts val="0"/>
              </a:spcBef>
              <a:spcAft>
                <a:spcPts val="800"/>
              </a:spcAft>
              <a:buFont typeface="Wingdings" panose="05000000000000000000" pitchFamily="2" charset="2"/>
              <a:buChar char="Ø"/>
            </a:pPr>
            <a:endPar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indent="-342900">
              <a:lnSpc>
                <a:spcPct val="130000"/>
              </a:lnSpc>
              <a:spcBef>
                <a:spcPts val="0"/>
              </a:spcBef>
              <a:spcAft>
                <a:spcPts val="800"/>
              </a:spcAft>
              <a:buFont typeface="Wingdings" panose="05000000000000000000" pitchFamily="2" charset="2"/>
              <a:buChar char="Ø"/>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It is important to thoughtfully decide on the suitable governance paradigm for an organization as it controls the processes, policies and control mechanisms used by the corporation.</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048836"/>
            <a:ext cx="599578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Conclusions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00634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indent="-342900">
              <a:lnSpc>
                <a:spcPct val="150000"/>
              </a:lnSpc>
              <a:spcBef>
                <a:spcPts val="0"/>
              </a:spcBef>
              <a:spcAft>
                <a:spcPts val="800"/>
              </a:spcAft>
              <a:buFont typeface="Wingdings" panose="05000000000000000000" pitchFamily="2" charset="2"/>
              <a:buChar char="Ø"/>
            </a:pPr>
            <a:r>
              <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 typical prerequisite for the model is a governance paradigm that defines the corporate perspective in relation to project management needs. </a:t>
            </a:r>
          </a:p>
          <a:p>
            <a:pPr marL="342900" marR="0" indent="-342900">
              <a:lnSpc>
                <a:spcPct val="150000"/>
              </a:lnSpc>
              <a:spcBef>
                <a:spcPts val="0"/>
              </a:spcBef>
              <a:spcAft>
                <a:spcPts val="800"/>
              </a:spcAft>
              <a:buFont typeface="Wingdings" panose="05000000000000000000" pitchFamily="2" charset="2"/>
              <a:buChar char="Ø"/>
            </a:pPr>
            <a:r>
              <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The paradigm may vary by different organizations within the corporation due to a particular organization’s specific objectives, the management culture instilled by the leaders of that organization, and the contextual requirements when networking with other firms.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59324"/>
            <a:ext cx="409507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Conclusions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730950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indent="-342900">
              <a:lnSpc>
                <a:spcPct val="130000"/>
              </a:lnSpc>
              <a:spcBef>
                <a:spcPts val="0"/>
              </a:spcBef>
              <a:spcAft>
                <a:spcPts val="800"/>
              </a:spcAft>
              <a:buFont typeface="Wingdings" panose="05000000000000000000" pitchFamily="2" charset="2"/>
              <a:buChar char="Ø"/>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principal organizations in the governance model are the board of directors, steering groups, and PMOs. </a:t>
            </a:r>
          </a:p>
          <a:p>
            <a:pPr marL="342900" marR="0" indent="-342900">
              <a:lnSpc>
                <a:spcPct val="130000"/>
              </a:lnSpc>
              <a:spcBef>
                <a:spcPts val="0"/>
              </a:spcBef>
              <a:spcAft>
                <a:spcPts val="800"/>
              </a:spcAft>
              <a:buFont typeface="Wingdings" panose="05000000000000000000" pitchFamily="2" charset="2"/>
              <a:buChar char="Ø"/>
            </a:pPr>
            <a:endPar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indent="-342900">
              <a:lnSpc>
                <a:spcPct val="130000"/>
              </a:lnSpc>
              <a:spcBef>
                <a:spcPts val="0"/>
              </a:spcBef>
              <a:spcAft>
                <a:spcPts val="800"/>
              </a:spcAft>
              <a:buFont typeface="Wingdings" panose="05000000000000000000" pitchFamily="2" charset="2"/>
              <a:buChar char="Ø"/>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Governance at each node in the hierarchy aims to accomplish its own objectives within the wider context of the organization.</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48836"/>
            <a:ext cx="599578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Conclusions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257887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Legitimacy is a generalized perception or assumption that the actions of an entity are desirable, proper, or appropriate within some socially constructed system of norms, values, beliefs, and definitions.</a:t>
            </a:r>
          </a:p>
          <a:p>
            <a:pPr marL="342900" marR="0" lvl="0" indent="-342900"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Legitimacy aims to ensure that actions carried out and decisions taken during governance are performed in way that achieves legitimacy within its context. </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59324"/>
            <a:ext cx="409507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Conclusions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43608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indent="-342900">
              <a:lnSpc>
                <a:spcPct val="130000"/>
              </a:lnSpc>
              <a:spcBef>
                <a:spcPts val="0"/>
              </a:spcBef>
              <a:spcAft>
                <a:spcPts val="800"/>
              </a:spcAft>
              <a:buFont typeface="Wingdings" panose="05000000000000000000" pitchFamily="2" charset="2"/>
              <a:buChar char="Ø"/>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project governance model links existing theories to model the way projects and project management are governed in project-based organizations. </a:t>
            </a:r>
          </a:p>
          <a:p>
            <a:pPr marL="342900" marR="0" indent="-342900">
              <a:lnSpc>
                <a:spcPct val="130000"/>
              </a:lnSpc>
              <a:spcBef>
                <a:spcPts val="0"/>
              </a:spcBef>
              <a:spcAft>
                <a:spcPts val="800"/>
              </a:spcAft>
              <a:buFont typeface="Wingdings" panose="05000000000000000000" pitchFamily="2" charset="2"/>
              <a:buChar char="Ø"/>
            </a:pPr>
            <a:endPar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indent="-342900">
              <a:lnSpc>
                <a:spcPct val="130000"/>
              </a:lnSpc>
              <a:spcBef>
                <a:spcPts val="0"/>
              </a:spcBef>
              <a:spcAft>
                <a:spcPts val="800"/>
              </a:spcAft>
              <a:buFont typeface="Wingdings" panose="05000000000000000000" pitchFamily="2" charset="2"/>
              <a:buChar char="Ø"/>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It</a:t>
            </a:r>
            <a:r>
              <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gives insight into the interaction between the different governance organizations, their roles and tasks, as well as the link to the project management skills and capabilities required to achieve governance objectives.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970179"/>
            <a:ext cx="599578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Conclusions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2924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indent="-342900">
              <a:lnSpc>
                <a:spcPct val="150000"/>
              </a:lnSpc>
              <a:spcBef>
                <a:spcPts val="0"/>
              </a:spcBef>
              <a:spcAft>
                <a:spcPts val="800"/>
              </a:spcAft>
              <a:buFont typeface="Wingdings" panose="05000000000000000000" pitchFamily="2" charset="2"/>
              <a:buChar char="Ø"/>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Explain the benefits of linking the three components of project, program, and portfolio governance on the wider organization?</a:t>
            </a:r>
          </a:p>
          <a:p>
            <a:pPr marL="342900" marR="0" indent="-342900">
              <a:lnSpc>
                <a:spcPct val="150000"/>
              </a:lnSpc>
              <a:spcBef>
                <a:spcPts val="0"/>
              </a:spcBef>
              <a:spcAft>
                <a:spcPts val="800"/>
              </a:spcAft>
              <a:buFont typeface="Wingdings" panose="05000000000000000000" pitchFamily="2" charset="2"/>
              <a:buChar char="Ø"/>
            </a:pPr>
            <a:endPar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indent="-342900">
              <a:lnSpc>
                <a:spcPct val="150000"/>
              </a:lnSpc>
              <a:spcBef>
                <a:spcPts val="0"/>
              </a:spcBef>
              <a:spcAft>
                <a:spcPts val="800"/>
              </a:spcAft>
              <a:buFont typeface="Wingdings" panose="05000000000000000000" pitchFamily="2" charset="2"/>
              <a:buChar char="Ø"/>
            </a:pPr>
            <a:endPar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342900" marR="0" indent="-342900">
              <a:lnSpc>
                <a:spcPct val="150000"/>
              </a:lnSpc>
              <a:spcBef>
                <a:spcPts val="0"/>
              </a:spcBef>
              <a:spcAft>
                <a:spcPts val="800"/>
              </a:spcAft>
              <a:buFont typeface="Wingdings" panose="05000000000000000000" pitchFamily="2" charset="2"/>
              <a:buChar char="Ø"/>
            </a:pPr>
            <a:endPar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59324"/>
            <a:ext cx="409507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Task 1</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25491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indent="-342900">
              <a:lnSpc>
                <a:spcPct val="150000"/>
              </a:lnSpc>
              <a:spcBef>
                <a:spcPts val="0"/>
              </a:spcBef>
              <a:spcAft>
                <a:spcPts val="800"/>
              </a:spcAft>
              <a:buFont typeface="Wingdings" panose="05000000000000000000" pitchFamily="2" charset="2"/>
              <a:buChar char="Ø"/>
            </a:pPr>
            <a:r>
              <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Explain how the responsibilities of the principal governance institutions are broken down hierarchically, as are the associated objectives and their metrics? You may develop a table?</a:t>
            </a:r>
          </a:p>
          <a:p>
            <a:pPr marL="342900" marR="0" indent="-342900">
              <a:lnSpc>
                <a:spcPct val="150000"/>
              </a:lnSpc>
              <a:spcBef>
                <a:spcPts val="0"/>
              </a:spcBef>
              <a:spcAft>
                <a:spcPts val="800"/>
              </a:spcAft>
              <a:buFont typeface="Wingdings" panose="05000000000000000000" pitchFamily="2" charset="2"/>
              <a:buChar char="Ø"/>
            </a:pPr>
            <a:endPar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R="0">
              <a:lnSpc>
                <a:spcPct val="150000"/>
              </a:lnSpc>
              <a:spcBef>
                <a:spcPts val="0"/>
              </a:spcBef>
              <a:spcAft>
                <a:spcPts val="800"/>
              </a:spcAft>
            </a:pPr>
            <a:endPar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59324"/>
            <a:ext cx="409507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Task 2</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5562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indent="-342900">
              <a:lnSpc>
                <a:spcPct val="150000"/>
              </a:lnSpc>
              <a:spcBef>
                <a:spcPts val="0"/>
              </a:spcBef>
              <a:spcAft>
                <a:spcPts val="800"/>
              </a:spcAft>
              <a:buFont typeface="Wingdings" panose="05000000000000000000" pitchFamily="2" charset="2"/>
              <a:buChar char="Ø"/>
            </a:pPr>
            <a:endPar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342900" marR="0" indent="-342900">
              <a:lnSpc>
                <a:spcPct val="150000"/>
              </a:lnSpc>
              <a:spcBef>
                <a:spcPts val="0"/>
              </a:spcBef>
              <a:spcAft>
                <a:spcPts val="800"/>
              </a:spcAft>
              <a:buFont typeface="Wingdings" panose="05000000000000000000" pitchFamily="2" charset="2"/>
              <a:buChar char="Ø"/>
            </a:pPr>
            <a:endPar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59324"/>
            <a:ext cx="409507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Reference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1E69896A-07E3-E715-8C84-0859491270AA}"/>
              </a:ext>
            </a:extLst>
          </p:cNvPr>
          <p:cNvPicPr>
            <a:picLocks noChangeAspect="1"/>
          </p:cNvPicPr>
          <p:nvPr/>
        </p:nvPicPr>
        <p:blipFill>
          <a:blip r:embed="rId3"/>
          <a:stretch>
            <a:fillRect/>
          </a:stretch>
        </p:blipFill>
        <p:spPr>
          <a:xfrm>
            <a:off x="3953070" y="1746061"/>
            <a:ext cx="4285859" cy="4249280"/>
          </a:xfrm>
          <a:prstGeom prst="rect">
            <a:avLst/>
          </a:prstGeom>
        </p:spPr>
      </p:pic>
    </p:spTree>
    <p:extLst>
      <p:ext uri="{BB962C8B-B14F-4D97-AF65-F5344CB8AC3E}">
        <p14:creationId xmlns:p14="http://schemas.microsoft.com/office/powerpoint/2010/main" val="1648007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
        <p:nvSpPr>
          <p:cNvPr id="4" name="TextBox 3">
            <a:extLst>
              <a:ext uri="{FF2B5EF4-FFF2-40B4-BE49-F238E27FC236}">
                <a16:creationId xmlns:a16="http://schemas.microsoft.com/office/drawing/2014/main" xmlns="" id="{F5E53B74-67D3-6F66-49C8-3FBFF31BBF8A}"/>
              </a:ext>
            </a:extLst>
          </p:cNvPr>
          <p:cNvSpPr txBox="1"/>
          <p:nvPr/>
        </p:nvSpPr>
        <p:spPr>
          <a:xfrm>
            <a:off x="2517169" y="3308547"/>
            <a:ext cx="6452170" cy="369332"/>
          </a:xfrm>
          <a:prstGeom prst="rect">
            <a:avLst/>
          </a:prstGeom>
          <a:noFill/>
        </p:spPr>
        <p:txBody>
          <a:bodyPr wrap="square">
            <a:spAutoFit/>
          </a:bodyPr>
          <a:lstStyle/>
          <a:p>
            <a:r>
              <a:rPr lang="en-US"/>
              <a:t>Ch5_Q20</a:t>
            </a: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2741</TotalTime>
  <Words>1879</Words>
  <Application>Microsoft Office PowerPoint</Application>
  <PresentationFormat>Widescreen</PresentationFormat>
  <Paragraphs>255</Paragraphs>
  <Slides>39</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158</cp:revision>
  <dcterms:created xsi:type="dcterms:W3CDTF">2023-04-29T09:08:23Z</dcterms:created>
  <dcterms:modified xsi:type="dcterms:W3CDTF">2023-11-08T19:30:29Z</dcterms:modified>
</cp:coreProperties>
</file>