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sldIdLst>
    <p:sldId id="720" r:id="rId5"/>
    <p:sldId id="701" r:id="rId6"/>
    <p:sldId id="717" r:id="rId7"/>
    <p:sldId id="718" r:id="rId8"/>
    <p:sldId id="719" r:id="rId9"/>
    <p:sldId id="702" r:id="rId10"/>
    <p:sldId id="703" r:id="rId11"/>
    <p:sldId id="704" r:id="rId12"/>
    <p:sldId id="705" r:id="rId13"/>
    <p:sldId id="706" r:id="rId14"/>
    <p:sldId id="707" r:id="rId15"/>
    <p:sldId id="708" r:id="rId16"/>
    <p:sldId id="713" r:id="rId17"/>
    <p:sldId id="714" r:id="rId18"/>
    <p:sldId id="687" r:id="rId19"/>
    <p:sldId id="686" r:id="rId20"/>
    <p:sldId id="688" r:id="rId21"/>
    <p:sldId id="689" r:id="rId22"/>
    <p:sldId id="690" r:id="rId23"/>
    <p:sldId id="691" r:id="rId24"/>
    <p:sldId id="692" r:id="rId25"/>
    <p:sldId id="693" r:id="rId26"/>
    <p:sldId id="694" r:id="rId27"/>
    <p:sldId id="695" r:id="rId28"/>
    <p:sldId id="696" r:id="rId29"/>
    <p:sldId id="697" r:id="rId30"/>
    <p:sldId id="715" r:id="rId31"/>
    <p:sldId id="716" r:id="rId32"/>
    <p:sldId id="711" r:id="rId33"/>
    <p:sldId id="710"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20"/>
            <p14:sldId id="701"/>
            <p14:sldId id="717"/>
            <p14:sldId id="718"/>
            <p14:sldId id="719"/>
            <p14:sldId id="702"/>
            <p14:sldId id="703"/>
            <p14:sldId id="704"/>
            <p14:sldId id="705"/>
            <p14:sldId id="706"/>
            <p14:sldId id="707"/>
            <p14:sldId id="708"/>
            <p14:sldId id="713"/>
            <p14:sldId id="714"/>
            <p14:sldId id="687"/>
            <p14:sldId id="686"/>
            <p14:sldId id="688"/>
            <p14:sldId id="689"/>
            <p14:sldId id="690"/>
            <p14:sldId id="691"/>
            <p14:sldId id="692"/>
            <p14:sldId id="693"/>
            <p14:sldId id="694"/>
            <p14:sldId id="695"/>
            <p14:sldId id="696"/>
            <p14:sldId id="697"/>
            <p14:sldId id="715"/>
            <p14:sldId id="716"/>
            <p14:sldId id="711"/>
            <p14:sldId id="7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6.sv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 Lecture</a:t>
            </a:r>
          </a:p>
        </p:txBody>
      </p:sp>
      <p:sp>
        <p:nvSpPr>
          <p:cNvPr id="11" name="TextBox 10"/>
          <p:cNvSpPr txBox="1"/>
          <p:nvPr/>
        </p:nvSpPr>
        <p:spPr>
          <a:xfrm>
            <a:off x="7299773" y="4802552"/>
            <a:ext cx="1201355" cy="400110"/>
          </a:xfrm>
          <a:prstGeom prst="rect">
            <a:avLst/>
          </a:prstGeom>
          <a:noFill/>
        </p:spPr>
        <p:txBody>
          <a:bodyPr wrap="none" rtlCol="0">
            <a:spAutoFit/>
          </a:bodyPr>
          <a:lstStyle/>
          <a:p>
            <a:pPr algn="ctr"/>
            <a:r>
              <a:rPr lang="en-US" sz="2000" dirty="0">
                <a:latin typeface="Alexandria" charset="0"/>
                <a:cs typeface="Alexandria" charset="0"/>
              </a:rPr>
              <a:t>MKT 112</a:t>
            </a: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013117"/>
            <a:ext cx="8417320" cy="4039567"/>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a:latin typeface="Simplified Arabic" pitchFamily="18" charset="-78"/>
              </a:rPr>
              <a:t>مقدمة عن أستاذ المقرر.</a:t>
            </a:r>
          </a:p>
          <a:p>
            <a:pPr marL="457200" indent="-457200" algn="just" rtl="1">
              <a:lnSpc>
                <a:spcPct val="150000"/>
              </a:lnSpc>
              <a:buFont typeface="+mj-lt"/>
              <a:buAutoNum type="arabicPeriod"/>
            </a:pPr>
            <a:r>
              <a:rPr lang="ar-EG" sz="1900" spc="30" dirty="0">
                <a:latin typeface="Simplified Arabic" pitchFamily="18" charset="-78"/>
                <a:cs typeface="+mj-cs"/>
              </a:rPr>
              <a:t>توصيف المقرر.</a:t>
            </a:r>
          </a:p>
          <a:p>
            <a:pPr marL="457200" indent="-457200" algn="just" rtl="1">
              <a:lnSpc>
                <a:spcPct val="150000"/>
              </a:lnSpc>
              <a:buFont typeface="+mj-lt"/>
              <a:buAutoNum type="arabicPeriod"/>
            </a:pPr>
            <a:r>
              <a:rPr lang="ar-EG" sz="1900" spc="30" dirty="0">
                <a:latin typeface="Simplified Arabic" pitchFamily="18" charset="-78"/>
                <a:cs typeface="+mj-cs"/>
              </a:rPr>
              <a:t>أهداف المقرر.</a:t>
            </a:r>
          </a:p>
          <a:p>
            <a:pPr marL="457200" indent="-457200" algn="just" rtl="1">
              <a:lnSpc>
                <a:spcPct val="150000"/>
              </a:lnSpc>
              <a:buFont typeface="+mj-lt"/>
              <a:buAutoNum type="arabicPeriod"/>
            </a:pPr>
            <a:r>
              <a:rPr lang="ar-EG" sz="1900" spc="30" dirty="0">
                <a:latin typeface="Simplified Arabic" pitchFamily="18" charset="-78"/>
                <a:cs typeface="+mj-cs"/>
              </a:rPr>
              <a:t>مخرجات التعليم المستهدفة من المقرر.</a:t>
            </a:r>
          </a:p>
          <a:p>
            <a:pPr marL="457200" indent="-457200" algn="just" rtl="1">
              <a:lnSpc>
                <a:spcPct val="150000"/>
              </a:lnSpc>
              <a:buFont typeface="+mj-lt"/>
              <a:buAutoNum type="arabicPeriod"/>
            </a:pPr>
            <a:r>
              <a:rPr lang="ar-EG" sz="1900" spc="30" dirty="0">
                <a:latin typeface="Simplified Arabic" pitchFamily="18" charset="-78"/>
                <a:cs typeface="+mj-cs"/>
              </a:rPr>
              <a:t>التقييم الطلابى.</a:t>
            </a:r>
          </a:p>
          <a:p>
            <a:pPr marL="457200" indent="-457200" algn="just" rtl="1">
              <a:lnSpc>
                <a:spcPct val="150000"/>
              </a:lnSpc>
              <a:buFont typeface="+mj-lt"/>
              <a:buAutoNum type="arabicPeriod"/>
            </a:pPr>
            <a:r>
              <a:rPr lang="ar-EG" sz="1900" spc="30" dirty="0">
                <a:latin typeface="Simplified Arabic" pitchFamily="18" charset="-78"/>
                <a:cs typeface="+mj-cs"/>
              </a:rPr>
              <a:t>موضوعات المقرر.</a:t>
            </a:r>
          </a:p>
          <a:p>
            <a:pPr marL="457200" indent="-457200" algn="just" rtl="1">
              <a:lnSpc>
                <a:spcPct val="150000"/>
              </a:lnSpc>
              <a:buFont typeface="+mj-lt"/>
              <a:buAutoNum type="arabicPeriod"/>
            </a:pPr>
            <a:r>
              <a:rPr lang="ar-EG" sz="1900" spc="30" dirty="0">
                <a:latin typeface="Simplified Arabic" pitchFamily="18" charset="-78"/>
                <a:cs typeface="+mj-cs"/>
              </a:rPr>
              <a:t>المزيج التسويقى.</a:t>
            </a:r>
          </a:p>
          <a:p>
            <a:pPr marL="457200" indent="-457200" algn="just" rtl="1">
              <a:lnSpc>
                <a:spcPct val="150000"/>
              </a:lnSpc>
              <a:buFont typeface="+mj-lt"/>
              <a:buAutoNum type="arabicPeriod"/>
            </a:pPr>
            <a:r>
              <a:rPr lang="ar-EG" sz="1900" spc="30" dirty="0">
                <a:latin typeface="Simplified Arabic" pitchFamily="18" charset="-78"/>
                <a:cs typeface="+mj-cs"/>
              </a:rPr>
              <a:t>المزيج الترويجى.</a:t>
            </a:r>
          </a:p>
          <a:p>
            <a:pPr marL="457200" indent="-457200" algn="just" rtl="1">
              <a:lnSpc>
                <a:spcPct val="150000"/>
              </a:lnSpc>
              <a:buFont typeface="+mj-lt"/>
              <a:buAutoNum type="arabicPeriod"/>
            </a:pPr>
            <a:r>
              <a:rPr lang="ar-EG" sz="1900" spc="30" dirty="0">
                <a:latin typeface="Simplified Arabic" pitchFamily="18" charset="-78"/>
                <a:cs typeface="+mj-cs"/>
              </a:rPr>
              <a:t>مراجع المقرر.</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186450" y="1739494"/>
            <a:ext cx="2488181"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مقدمة عن أستاذ المقرر</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9"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عن أستاذ المقرر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32398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indent="-342900" algn="just" rtl="1">
              <a:lnSpc>
                <a:spcPct val="150000"/>
              </a:lnSpc>
              <a:buFont typeface="Wingdings" pitchFamily="2" charset="2"/>
              <a:buChar char="Ø"/>
            </a:pPr>
            <a:r>
              <a:rPr lang="ar-EG" sz="2000" spc="30" dirty="0">
                <a:latin typeface="Simplified Arabic" pitchFamily="18" charset="-78"/>
                <a:cs typeface="+mj-cs"/>
              </a:rPr>
              <a:t>معتز محاضر متمرس فى التسويق والإعلام الرقمى حيث أشرف على العديد من مشروعات التخرج بجوار خبرته التطبيقية فى مجال الإنتاج الإعلانى فى المونتاج والميكساج و مراحل الإنتاج الإعلانى المختلفة </a:t>
            </a:r>
            <a:r>
              <a:rPr lang="en-US" sz="2000" spc="30" dirty="0">
                <a:latin typeface="Simplified Arabic" pitchFamily="18" charset="-78"/>
                <a:cs typeface="+mj-cs"/>
              </a:rPr>
              <a:t>(Pre Production – Production – Post production)</a:t>
            </a:r>
            <a:r>
              <a:rPr lang="ar-EG" sz="2000" spc="30" dirty="0">
                <a:latin typeface="Simplified Arabic" pitchFamily="18" charset="-78"/>
                <a:cs typeface="+mj-cs"/>
              </a:rPr>
              <a:t>. </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6"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عن أستاذ المقرر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39323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30" dirty="0">
                <a:latin typeface="Simplified Arabic" pitchFamily="18" charset="-78"/>
                <a:cs typeface="+mj-cs"/>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indent="-342900" algn="just" rtl="1">
              <a:lnSpc>
                <a:spcPct val="150000"/>
              </a:lnSpc>
              <a:buFont typeface="Wingdings" pitchFamily="2" charset="2"/>
              <a:buChar char="Ø"/>
            </a:pPr>
            <a:r>
              <a:rPr lang="ar-EG" sz="2000" spc="30" dirty="0">
                <a:latin typeface="Simplified Arabic" pitchFamily="18" charset="-78"/>
                <a:cs typeface="+mj-cs"/>
              </a:rPr>
              <a:t>دارات 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تسويقى ناجح لتحقيق السلوك المراد تكوينه من خلال شراء السلعة المراد بيعها أو تعديل سلوك إذا كانت حملة توعية اجتماعية. </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2922068"/>
      </p:ext>
    </p:extLst>
  </p:cSld>
  <p:clrMapOvr>
    <a:masterClrMapping/>
  </p:clrMapOvr>
  <mc:AlternateContent xmlns:mc="http://schemas.openxmlformats.org/markup-compatibility/2006" xmlns:p14="http://schemas.microsoft.com/office/powerpoint/2010/main">
    <mc:Choice Requires="p14">
      <p:transition spd="slow" p14:dur="2000" advTm="67275"/>
    </mc:Choice>
    <mc:Fallback xmlns="">
      <p:transition spd="slow" advTm="672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555938" y="1739494"/>
            <a:ext cx="1749197"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توصيف المقرر </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توصيف المقرر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184665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يتناول مقرر الاتصال التسويقى عددًا من الموضوعات الأساسية المرتبطة بمفهوم الاتصال والتسويق، وعناصر المزيج التسويقى ( المنتج، السعر، التوزيع، الترويج)، بالإضافة إلى عناصر المزيج الترويجى ( الإعلان، النشر، تنشيط المبيعات،  العلاقات العامة، البيع الشخصى، التسويق المباشر)، ودراسة السوق وأنواعه، وكيفية تجزئته، والفرق بين التسويق التقليدى والتسويق الرقمى وأنواعه.</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189864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673759" y="1739494"/>
            <a:ext cx="1513555"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المقرر</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أهداف المقرر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يهدف مقرر الاتصال التسويقى إلى معرفة عناصر الاتصال وأدوات الاتصال التسويقى التى يستخدمها المعلن ويختار من بينها؛ ذلك بهدف الوصول بنجاح إلى الجمهور المستهدف المراد الوصول إليه بهدف الاقبال على شراء السلعة المراد بيعها؛ ذلك من خلال دراسة عناصر المزيج التسويقى والمزيج الترويجى. دراسة السوق وكيفية تجزئته، مع كيفية متى يتم استخدام التسويق الشامل ومتى يتم استخدام التسويق المتخصص؛ ذلك بناءًا على السلعة المراد بيعها وخصائصها وظروفها المحيطه بها. </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5220544"/>
      </p:ext>
    </p:extLst>
  </p:cSld>
  <p:clrMapOvr>
    <a:masterClrMapping/>
  </p:clrMapOvr>
  <mc:AlternateContent xmlns:mc="http://schemas.openxmlformats.org/markup-compatibility/2006" xmlns:p14="http://schemas.microsoft.com/office/powerpoint/2010/main">
    <mc:Choice Requires="p14">
      <p:transition spd="slow" p14:dur="2000" advTm="218165"/>
    </mc:Choice>
    <mc:Fallback xmlns="">
      <p:transition spd="slow" advTm="21816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449873" y="1739494"/>
            <a:ext cx="3961341"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مخرجات التعليم المستهدفة من المقرر </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مخرجات التعليم المستهدفة من المقرر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64715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a:latin typeface="Simplified Arabic" pitchFamily="18" charset="-78"/>
                <a:cs typeface="+mj-cs"/>
              </a:rPr>
              <a:t>فى نهاية المقرر، سيكون الطلاب قادرون على ما يلى:</a:t>
            </a:r>
          </a:p>
          <a:p>
            <a:pPr marL="977900" indent="-457200" algn="just" rtl="1">
              <a:lnSpc>
                <a:spcPct val="150000"/>
              </a:lnSpc>
              <a:buFont typeface="+mj-lt"/>
              <a:buAutoNum type="arabicPeriod"/>
            </a:pPr>
            <a:r>
              <a:rPr lang="ar-EG" sz="1900" spc="30" dirty="0">
                <a:latin typeface="Simplified Arabic" pitchFamily="18" charset="-78"/>
                <a:cs typeface="+mj-cs"/>
              </a:rPr>
              <a:t>التعرف على مفهوم الاتصال.</a:t>
            </a:r>
          </a:p>
          <a:p>
            <a:pPr marL="977900" indent="-457200" algn="just" rtl="1">
              <a:lnSpc>
                <a:spcPct val="150000"/>
              </a:lnSpc>
              <a:buFont typeface="+mj-lt"/>
              <a:buAutoNum type="arabicPeriod"/>
            </a:pPr>
            <a:r>
              <a:rPr lang="ar-EG" sz="1900" spc="30" dirty="0">
                <a:latin typeface="Simplified Arabic" pitchFamily="18" charset="-78"/>
                <a:cs typeface="+mj-cs"/>
              </a:rPr>
              <a:t>التعرف على عناصر عملية الاتصال.</a:t>
            </a:r>
          </a:p>
          <a:p>
            <a:pPr marL="977900" indent="-457200" algn="just" rtl="1">
              <a:lnSpc>
                <a:spcPct val="150000"/>
              </a:lnSpc>
              <a:buFont typeface="+mj-lt"/>
              <a:buAutoNum type="arabicPeriod"/>
            </a:pPr>
            <a:r>
              <a:rPr lang="ar-EG" sz="1900" spc="30" dirty="0">
                <a:latin typeface="Simplified Arabic" pitchFamily="18" charset="-78"/>
                <a:cs typeface="+mj-cs"/>
              </a:rPr>
              <a:t>التعرف على مفهوم التسويق. </a:t>
            </a:r>
          </a:p>
          <a:p>
            <a:pPr marL="977900" indent="-457200" algn="just" rtl="1">
              <a:lnSpc>
                <a:spcPct val="150000"/>
              </a:lnSpc>
              <a:buFont typeface="+mj-lt"/>
              <a:buAutoNum type="arabicPeriod"/>
            </a:pPr>
            <a:r>
              <a:rPr lang="ar-EG" sz="1900" spc="30" dirty="0">
                <a:latin typeface="Simplified Arabic" pitchFamily="18" charset="-78"/>
                <a:cs typeface="+mj-cs"/>
              </a:rPr>
              <a:t>التعرف على مفهوم الاتصال التسويقى.</a:t>
            </a:r>
          </a:p>
          <a:p>
            <a:pPr marL="977900" indent="-457200" algn="just" rtl="1">
              <a:lnSpc>
                <a:spcPct val="150000"/>
              </a:lnSpc>
              <a:buFont typeface="+mj-lt"/>
              <a:buAutoNum type="arabicPeriod"/>
            </a:pPr>
            <a:r>
              <a:rPr lang="ar-EG" sz="1900" spc="30" dirty="0">
                <a:latin typeface="Simplified Arabic" pitchFamily="18" charset="-78"/>
                <a:cs typeface="+mj-cs"/>
              </a:rPr>
              <a:t>رصد سلوكيات المستهلك وأثرها على العملية الاتصالية التسويقية.</a:t>
            </a:r>
          </a:p>
          <a:p>
            <a:pPr marL="977900" indent="-457200" algn="just" rtl="1">
              <a:lnSpc>
                <a:spcPct val="150000"/>
              </a:lnSpc>
              <a:buFont typeface="+mj-lt"/>
              <a:buAutoNum type="arabicPeriod"/>
            </a:pPr>
            <a:r>
              <a:rPr lang="ar-EG" sz="1900" spc="30" dirty="0">
                <a:latin typeface="Simplified Arabic" pitchFamily="18" charset="-78"/>
                <a:cs typeface="+mj-cs"/>
              </a:rPr>
              <a:t>التعرف على عناصر المزيج التسويقى وأهميتها لنجاح عملية الاتصال.</a:t>
            </a:r>
          </a:p>
          <a:p>
            <a:pPr marL="977900" indent="-457200" algn="just" rtl="1">
              <a:lnSpc>
                <a:spcPct val="150000"/>
              </a:lnSpc>
              <a:buFont typeface="+mj-lt"/>
              <a:buAutoNum type="arabicPeriod"/>
            </a:pPr>
            <a:r>
              <a:rPr lang="ar-EG" sz="1900" spc="30" dirty="0">
                <a:latin typeface="Simplified Arabic" pitchFamily="18" charset="-78"/>
                <a:cs typeface="+mj-cs"/>
              </a:rPr>
              <a:t>التعرف على عناصر المزيج الترويجى وأهميتها لنجاح عملية التسويق.</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مخرجات التعليم المستهدفة من المقرر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1408078"/>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1900" spc="30" dirty="0">
                <a:latin typeface="Simplified Arabic" pitchFamily="18" charset="-78"/>
              </a:rPr>
              <a:t>التعرف على مفهوم السوق بالشكل التقليدى والحديث.</a:t>
            </a:r>
          </a:p>
          <a:p>
            <a:pPr marL="457200" indent="-457200" algn="just" rtl="1">
              <a:lnSpc>
                <a:spcPct val="150000"/>
              </a:lnSpc>
              <a:buFont typeface="+mj-lt"/>
              <a:buAutoNum type="arabicPeriod" startAt="8"/>
            </a:pPr>
            <a:r>
              <a:rPr lang="ar-EG" sz="1900" spc="30" dirty="0">
                <a:latin typeface="Simplified Arabic" pitchFamily="18" charset="-78"/>
                <a:cs typeface="+mj-cs"/>
              </a:rPr>
              <a:t>القدرة على تحليل السوق البيعى وما يتخللها من جمهور مستهدف من عملية الاتصال.</a:t>
            </a:r>
          </a:p>
          <a:p>
            <a:pPr marL="457200" indent="-457200" algn="just" rtl="1">
              <a:lnSpc>
                <a:spcPct val="150000"/>
              </a:lnSpc>
              <a:buFont typeface="+mj-lt"/>
              <a:buAutoNum type="arabicPeriod" startAt="8"/>
            </a:pPr>
            <a:r>
              <a:rPr lang="ar-EG" sz="1900" spc="30" dirty="0">
                <a:latin typeface="Simplified Arabic" pitchFamily="18" charset="-78"/>
                <a:cs typeface="+mj-cs"/>
              </a:rPr>
              <a:t>القدرة على التفرقة بين التسويق الشامل والتسويق المتخصص.</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72022"/>
      </p:ext>
    </p:extLst>
  </p:cSld>
  <p:clrMapOvr>
    <a:masterClrMapping/>
  </p:clrMapOvr>
  <mc:AlternateContent xmlns:mc="http://schemas.openxmlformats.org/markup-compatibility/2006" xmlns:p14="http://schemas.microsoft.com/office/powerpoint/2010/main">
    <mc:Choice Requires="p14">
      <p:transition spd="slow" p14:dur="2000" advTm="55223"/>
    </mc:Choice>
    <mc:Fallback xmlns="">
      <p:transition spd="slow" advTm="552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4581" cy="339458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التقييم الطلابى</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b="1" spc="30" dirty="0">
                <a:effectLst>
                  <a:outerShdw blurRad="38100" dist="38100" dir="2700000" algn="tl">
                    <a:srgbClr val="000000">
                      <a:alpha val="43137"/>
                    </a:srgbClr>
                  </a:outerShdw>
                </a:effectLst>
                <a:latin typeface="Simplified Arabic" pitchFamily="18" charset="-78"/>
                <a:cs typeface="+mj-cs"/>
              </a:rPr>
              <a:t>اختبار اسبوعى للطلاب. </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67486306"/>
      </p:ext>
    </p:extLst>
  </p:cSld>
  <p:clrMapOvr>
    <a:masterClrMapping/>
  </p:clrMapOvr>
  <mc:AlternateContent xmlns:mc="http://schemas.openxmlformats.org/markup-compatibility/2006" xmlns:p14="http://schemas.microsoft.com/office/powerpoint/2010/main">
    <mc:Choice Requires="p14">
      <p:transition spd="slow" p14:dur="2000" advTm="17251"/>
    </mc:Choice>
    <mc:Fallback xmlns="">
      <p:transition spd="slow" advTm="172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7" y="1343562"/>
            <a:ext cx="3394581" cy="188568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حلقات نقاشية للطلاب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sp>
        <p:nvSpPr>
          <p:cNvPr id="13" name="TextBox 12">
            <a:extLst>
              <a:ext uri="{FF2B5EF4-FFF2-40B4-BE49-F238E27FC236}">
                <a16:creationId xmlns:a16="http://schemas.microsoft.com/office/drawing/2014/main" id="{4527402C-3F97-690D-9C20-A459E375AEB7}"/>
              </a:ext>
            </a:extLst>
          </p:cNvPr>
          <p:cNvSpPr txBox="1"/>
          <p:nvPr/>
        </p:nvSpPr>
        <p:spPr>
          <a:xfrm>
            <a:off x="3551202" y="2623889"/>
            <a:ext cx="8417320" cy="539378"/>
          </a:xfrm>
          <a:prstGeom prst="rect">
            <a:avLst/>
          </a:prstGeom>
          <a:noFill/>
        </p:spPr>
        <p:txBody>
          <a:bodyPr wrap="square" rtlCol="0">
            <a:spAutoFit/>
          </a:bodyPr>
          <a:lstStyle/>
          <a:p>
            <a:pPr marL="342900" indent="-342900" algn="r" rtl="1">
              <a:lnSpc>
                <a:spcPct val="150000"/>
              </a:lnSpc>
              <a:buFont typeface="Arial" pitchFamily="34" charset="0"/>
              <a:buChar char="•"/>
            </a:pPr>
            <a:r>
              <a:rPr lang="ar-EG" sz="2200" b="1" spc="30" dirty="0">
                <a:latin typeface="Simplified Arabic" pitchFamily="18" charset="-78"/>
                <a:cs typeface="+mj-cs"/>
              </a:rPr>
              <a:t>يتم انعقاد حلقات نقاشية أسبوعية مع أستاذ المقرر.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476932"/>
      </p:ext>
    </p:extLst>
  </p:cSld>
  <p:clrMapOvr>
    <a:masterClrMapping/>
  </p:clrMapOvr>
  <mc:AlternateContent xmlns:mc="http://schemas.openxmlformats.org/markup-compatibility/2006" xmlns:p14="http://schemas.microsoft.com/office/powerpoint/2010/main">
    <mc:Choice Requires="p14">
      <p:transition spd="slow" p14:dur="2000" advTm="31464"/>
    </mc:Choice>
    <mc:Fallback xmlns="">
      <p:transition spd="slow" advTm="314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441321" y="1739494"/>
            <a:ext cx="1978427"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موضوعات المقرر</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مفهوم الاتصال التسويقي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مفهوم الاتصال.</a:t>
            </a:r>
          </a:p>
          <a:p>
            <a:pPr marL="342900" indent="-342900" algn="just" rtl="1">
              <a:lnSpc>
                <a:spcPct val="150000"/>
              </a:lnSpc>
              <a:buFont typeface="Wingdings" pitchFamily="2" charset="2"/>
              <a:buChar char="Ø"/>
            </a:pPr>
            <a:r>
              <a:rPr lang="ar-EG" sz="1900" spc="30" dirty="0">
                <a:latin typeface="Simplified Arabic" pitchFamily="18" charset="-78"/>
                <a:cs typeface="+mj-cs"/>
              </a:rPr>
              <a:t>عناصر عملية الاتصال.</a:t>
            </a:r>
          </a:p>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التسويق.</a:t>
            </a:r>
          </a:p>
          <a:p>
            <a:pPr marL="800100" indent="-342900" algn="just" rtl="1">
              <a:lnSpc>
                <a:spcPct val="150000"/>
              </a:lnSpc>
              <a:buFont typeface="Wingdings" pitchFamily="2" charset="2"/>
              <a:buChar char="§"/>
            </a:pPr>
            <a:r>
              <a:rPr lang="ar-EG" sz="1900" spc="30" dirty="0">
                <a:latin typeface="Simplified Arabic" pitchFamily="18" charset="-78"/>
                <a:cs typeface="+mj-cs"/>
              </a:rPr>
              <a:t>أهمية التسويق.</a:t>
            </a:r>
          </a:p>
          <a:p>
            <a:pPr marL="800100" indent="-342900" algn="just" rtl="1">
              <a:lnSpc>
                <a:spcPct val="150000"/>
              </a:lnSpc>
              <a:buFont typeface="Wingdings" pitchFamily="2" charset="2"/>
              <a:buChar char="§"/>
            </a:pPr>
            <a:r>
              <a:rPr lang="ar-EG" sz="1900" spc="30" dirty="0">
                <a:latin typeface="Simplified Arabic" pitchFamily="18" charset="-78"/>
                <a:cs typeface="+mj-cs"/>
              </a:rPr>
              <a:t>المنافع التى يخلقها النشاط التسويقى.</a:t>
            </a:r>
          </a:p>
          <a:p>
            <a:pPr marL="342900" indent="-342900" algn="just" rtl="1">
              <a:lnSpc>
                <a:spcPct val="150000"/>
              </a:lnSpc>
              <a:buFont typeface="Wingdings" pitchFamily="2" charset="2"/>
              <a:buChar char="Ø"/>
            </a:pPr>
            <a:r>
              <a:rPr lang="ar-EG" sz="1900" spc="30" dirty="0">
                <a:latin typeface="Simplified Arabic" pitchFamily="18" charset="-78"/>
                <a:cs typeface="+mj-cs"/>
              </a:rPr>
              <a:t>تعريف التسويق.</a:t>
            </a:r>
          </a:p>
          <a:p>
            <a:pPr marL="342900" indent="-342900" algn="just" rtl="1">
              <a:lnSpc>
                <a:spcPct val="150000"/>
              </a:lnSpc>
              <a:buFont typeface="Wingdings" pitchFamily="2" charset="2"/>
              <a:buChar char="Ø"/>
            </a:pPr>
            <a:r>
              <a:rPr lang="ar-EG" sz="1900" spc="30" dirty="0">
                <a:latin typeface="Simplified Arabic" pitchFamily="18" charset="-78"/>
                <a:cs typeface="+mj-cs"/>
              </a:rPr>
              <a:t>مراحل تطور التسويق.</a:t>
            </a:r>
          </a:p>
          <a:p>
            <a:pPr marL="342900" indent="-342900" algn="just" rtl="1">
              <a:lnSpc>
                <a:spcPct val="150000"/>
              </a:lnSpc>
              <a:buFont typeface="Wingdings" pitchFamily="2" charset="2"/>
              <a:buChar char="Ø"/>
            </a:pPr>
            <a:r>
              <a:rPr lang="ar-EG" sz="1900" spc="30" dirty="0">
                <a:latin typeface="Simplified Arabic" pitchFamily="18" charset="-78"/>
                <a:cs typeface="+mj-cs"/>
              </a:rPr>
              <a:t>مفهوم التسويق الحديث.</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التسويق بمفهومه الحديث</a:t>
            </a: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المفهوم الحديث للتسويق.</a:t>
            </a:r>
          </a:p>
          <a:p>
            <a:pPr marL="342900" indent="-342900" algn="just" rtl="1">
              <a:lnSpc>
                <a:spcPct val="150000"/>
              </a:lnSpc>
              <a:buFont typeface="Wingdings" pitchFamily="2" charset="2"/>
              <a:buChar char="Ø"/>
            </a:pPr>
            <a:r>
              <a:rPr lang="ar-EG" sz="1900" spc="30" dirty="0">
                <a:latin typeface="Simplified Arabic" pitchFamily="18" charset="-78"/>
                <a:cs typeface="+mj-cs"/>
              </a:rPr>
              <a:t>أهمية دراسة سلوك المستهلك.</a:t>
            </a:r>
          </a:p>
          <a:p>
            <a:pPr marL="342900" indent="-342900" algn="just" rtl="1">
              <a:lnSpc>
                <a:spcPct val="150000"/>
              </a:lnSpc>
              <a:buFont typeface="Wingdings" pitchFamily="2" charset="2"/>
              <a:buChar char="Ø"/>
            </a:pPr>
            <a:r>
              <a:rPr lang="ar-EG" sz="1900" spc="30" dirty="0">
                <a:latin typeface="Simplified Arabic" pitchFamily="18" charset="-78"/>
                <a:cs typeface="+mj-cs"/>
              </a:rPr>
              <a:t>فئات وأنماط السلوك الاستهلاكى .</a:t>
            </a:r>
          </a:p>
          <a:p>
            <a:pPr marL="911225" indent="-342900" algn="just" rtl="1">
              <a:lnSpc>
                <a:spcPct val="150000"/>
              </a:lnSpc>
              <a:buFont typeface="Wingdings" pitchFamily="2" charset="2"/>
              <a:buChar char="§"/>
            </a:pPr>
            <a:r>
              <a:rPr lang="ar-EG" sz="1900" spc="30" dirty="0">
                <a:latin typeface="Simplified Arabic" pitchFamily="18" charset="-78"/>
                <a:cs typeface="+mj-cs"/>
              </a:rPr>
              <a:t>عوامل الاهتمام بدراسة سلوك المستهلك.</a:t>
            </a:r>
          </a:p>
          <a:p>
            <a:pPr marL="342900" indent="-342900" algn="just" rtl="1">
              <a:lnSpc>
                <a:spcPct val="150000"/>
              </a:lnSpc>
              <a:buFont typeface="Wingdings" pitchFamily="2" charset="2"/>
              <a:buChar char="Ø"/>
            </a:pPr>
            <a:r>
              <a:rPr lang="ar-EG" sz="1900" spc="30" dirty="0">
                <a:latin typeface="Simplified Arabic" pitchFamily="18" charset="-78"/>
                <a:cs typeface="+mj-cs"/>
              </a:rPr>
              <a:t>المزيج التسويقى.</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2</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2101143"/>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عناصر المزيج التسويقى</a:t>
            </a: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72382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عناصر المزيج التسويقى.</a:t>
            </a:r>
          </a:p>
          <a:p>
            <a:pPr marL="342900" indent="-342900" algn="just" rtl="1">
              <a:lnSpc>
                <a:spcPct val="150000"/>
              </a:lnSpc>
              <a:buFont typeface="Wingdings" pitchFamily="2" charset="2"/>
              <a:buChar char="Ø"/>
            </a:pPr>
            <a:r>
              <a:rPr lang="ar-EG" sz="1900" spc="30" dirty="0">
                <a:latin typeface="Simplified Arabic" pitchFamily="18" charset="-78"/>
                <a:cs typeface="+mj-cs"/>
              </a:rPr>
              <a:t>المنتج.</a:t>
            </a:r>
          </a:p>
          <a:p>
            <a:pPr marL="911225" indent="-342900" algn="just" rtl="1">
              <a:lnSpc>
                <a:spcPct val="150000"/>
              </a:lnSpc>
              <a:buFont typeface="Wingdings" pitchFamily="2" charset="2"/>
              <a:buChar char="§"/>
            </a:pPr>
            <a:r>
              <a:rPr lang="ar-EG" sz="1900" spc="30" dirty="0">
                <a:latin typeface="Simplified Arabic" pitchFamily="18" charset="-78"/>
                <a:cs typeface="+mj-cs"/>
              </a:rPr>
              <a:t> المنتج الجديد.</a:t>
            </a:r>
          </a:p>
          <a:p>
            <a:pPr marL="911225" indent="-342900" algn="just" rtl="1">
              <a:lnSpc>
                <a:spcPct val="150000"/>
              </a:lnSpc>
              <a:buFont typeface="Wingdings" pitchFamily="2" charset="2"/>
              <a:buChar char="§"/>
            </a:pPr>
            <a:r>
              <a:rPr lang="ar-EG" sz="1900" spc="30" dirty="0">
                <a:latin typeface="Simplified Arabic" pitchFamily="18" charset="-78"/>
                <a:cs typeface="+mj-cs"/>
              </a:rPr>
              <a:t>  دورة حياة المنتج.</a:t>
            </a:r>
          </a:p>
          <a:p>
            <a:pPr marL="911225" indent="-342900" algn="just" rtl="1">
              <a:lnSpc>
                <a:spcPct val="150000"/>
              </a:lnSpc>
              <a:buFont typeface="Wingdings" pitchFamily="2" charset="2"/>
              <a:buChar char="§"/>
            </a:pPr>
            <a:r>
              <a:rPr lang="ar-EG" sz="1900" spc="30" dirty="0">
                <a:latin typeface="Simplified Arabic" pitchFamily="18" charset="-78"/>
                <a:cs typeface="+mj-cs"/>
              </a:rPr>
              <a:t>  السياسات الاستراتيجية خلال دورة حياة المنتج.</a:t>
            </a:r>
          </a:p>
          <a:p>
            <a:pPr marL="342900" indent="-342900" algn="just" rtl="1">
              <a:lnSpc>
                <a:spcPct val="150000"/>
              </a:lnSpc>
              <a:buFont typeface="Wingdings" pitchFamily="2" charset="2"/>
              <a:buChar char="Ø"/>
            </a:pPr>
            <a:r>
              <a:rPr lang="ar-EG" sz="1900" spc="30" dirty="0">
                <a:latin typeface="Simplified Arabic" pitchFamily="18" charset="-78"/>
                <a:cs typeface="+mj-cs"/>
              </a:rPr>
              <a:t>  أنواع السلع الاستهلاكية </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9028853"/>
      </p:ext>
    </p:extLst>
  </p:cSld>
  <p:clrMapOvr>
    <a:masterClrMapping/>
  </p:clrMapOvr>
  <mc:AlternateContent xmlns:mc="http://schemas.openxmlformats.org/markup-compatibility/2006" xmlns:p14="http://schemas.microsoft.com/office/powerpoint/2010/main">
    <mc:Choice Requires="p14">
      <p:transition spd="slow" p14:dur="2000" advTm="118185"/>
    </mc:Choice>
    <mc:Fallback xmlns="">
      <p:transition spd="slow" advTm="1181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2570"/>
            <a:ext cx="3386537" cy="205854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التسعير والتوزيع</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التسعير</a:t>
            </a:r>
          </a:p>
          <a:p>
            <a:pPr marL="800100" indent="-342900" algn="just" rtl="1">
              <a:lnSpc>
                <a:spcPct val="150000"/>
              </a:lnSpc>
              <a:buFont typeface="Wingdings" pitchFamily="2" charset="2"/>
              <a:buChar char="§"/>
            </a:pPr>
            <a:r>
              <a:rPr lang="ar-EG" sz="1900" spc="30" dirty="0">
                <a:latin typeface="Simplified Arabic" pitchFamily="18" charset="-78"/>
                <a:cs typeface="+mj-cs"/>
              </a:rPr>
              <a:t>القوى المؤثرة على التسعير.</a:t>
            </a:r>
          </a:p>
          <a:p>
            <a:pPr marL="800100" indent="-342900" algn="just" rtl="1">
              <a:lnSpc>
                <a:spcPct val="150000"/>
              </a:lnSpc>
              <a:buFont typeface="Wingdings" pitchFamily="2" charset="2"/>
              <a:buChar char="§"/>
            </a:pPr>
            <a:r>
              <a:rPr lang="ar-EG" sz="1900" spc="30" dirty="0">
                <a:latin typeface="Simplified Arabic" pitchFamily="18" charset="-78"/>
                <a:cs typeface="+mj-cs"/>
              </a:rPr>
              <a:t>طرق تحديد التسعير.</a:t>
            </a:r>
          </a:p>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أبعاد نظام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استراتيجية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محددات اختيار قنوات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التخزين.</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4</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3034001"/>
      </p:ext>
    </p:extLst>
  </p:cSld>
  <p:clrMapOvr>
    <a:masterClrMapping/>
  </p:clrMapOvr>
  <mc:AlternateContent xmlns:mc="http://schemas.openxmlformats.org/markup-compatibility/2006" xmlns:p14="http://schemas.microsoft.com/office/powerpoint/2010/main">
    <mc:Choice Requires="p14">
      <p:transition spd="slow" p14:dur="2000" advTm="52366"/>
    </mc:Choice>
    <mc:Fallback xmlns="">
      <p:transition spd="slow" advTm="523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الترويج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الترويج</a:t>
            </a:r>
          </a:p>
          <a:p>
            <a:pPr marL="800100" indent="-342900" algn="just" rtl="1">
              <a:lnSpc>
                <a:spcPct val="150000"/>
              </a:lnSpc>
              <a:buFont typeface="Wingdings" pitchFamily="2" charset="2"/>
              <a:buChar char="§"/>
            </a:pPr>
            <a:r>
              <a:rPr lang="ar-EG" sz="1900" spc="30" dirty="0">
                <a:latin typeface="Simplified Arabic" pitchFamily="18" charset="-78"/>
                <a:cs typeface="+mj-cs"/>
              </a:rPr>
              <a:t>أنشطة الترويج.</a:t>
            </a:r>
          </a:p>
          <a:p>
            <a:pPr marL="800100" indent="-342900" algn="just" rtl="1">
              <a:lnSpc>
                <a:spcPct val="150000"/>
              </a:lnSpc>
              <a:buFont typeface="Wingdings" pitchFamily="2" charset="2"/>
              <a:buChar char="§"/>
            </a:pPr>
            <a:r>
              <a:rPr lang="ar-EG" sz="1900" spc="30" dirty="0">
                <a:latin typeface="Simplified Arabic" pitchFamily="18" charset="-78"/>
                <a:cs typeface="+mj-cs"/>
              </a:rPr>
              <a:t>أهداف الترويج.</a:t>
            </a:r>
          </a:p>
          <a:p>
            <a:pPr marL="800100" indent="-342900" algn="just" rtl="1">
              <a:lnSpc>
                <a:spcPct val="150000"/>
              </a:lnSpc>
              <a:buFont typeface="Wingdings" pitchFamily="2" charset="2"/>
              <a:buChar char="§"/>
            </a:pPr>
            <a:r>
              <a:rPr lang="ar-EG" sz="1900" spc="30" dirty="0">
                <a:latin typeface="Simplified Arabic" pitchFamily="18" charset="-78"/>
                <a:cs typeface="+mj-cs"/>
              </a:rPr>
              <a:t>أهمية الترويج.</a:t>
            </a:r>
          </a:p>
          <a:p>
            <a:pPr marL="342900" indent="-342900" algn="just" rtl="1">
              <a:lnSpc>
                <a:spcPct val="150000"/>
              </a:lnSpc>
              <a:buFont typeface="Wingdings" pitchFamily="2" charset="2"/>
              <a:buChar char="Ø"/>
            </a:pPr>
            <a:r>
              <a:rPr lang="ar-EG" sz="1900" spc="30" dirty="0">
                <a:latin typeface="Simplified Arabic" pitchFamily="18" charset="-78"/>
                <a:cs typeface="+mj-cs"/>
              </a:rPr>
              <a:t>المزيج الترويجى.</a:t>
            </a:r>
          </a:p>
          <a:p>
            <a:pPr marL="800100" indent="-342900" algn="just" rtl="1">
              <a:lnSpc>
                <a:spcPct val="150000"/>
              </a:lnSpc>
              <a:buFont typeface="Wingdings" pitchFamily="2" charset="2"/>
              <a:buChar char="§"/>
            </a:pPr>
            <a:r>
              <a:rPr lang="ar-EG" sz="1900" spc="30" dirty="0">
                <a:latin typeface="Simplified Arabic" pitchFamily="18" charset="-78"/>
                <a:cs typeface="+mj-cs"/>
              </a:rPr>
              <a:t>العوامل المؤثرة فى المزيج الترويجى.</a:t>
            </a:r>
          </a:p>
          <a:p>
            <a:pPr marL="800100" indent="-342900" algn="just" rtl="1">
              <a:lnSpc>
                <a:spcPct val="150000"/>
              </a:lnSpc>
              <a:buFont typeface="Wingdings" pitchFamily="2" charset="2"/>
              <a:buChar char="§"/>
            </a:pPr>
            <a:r>
              <a:rPr lang="ar-EG" sz="1900" spc="30" dirty="0">
                <a:latin typeface="Simplified Arabic" pitchFamily="18" charset="-78"/>
                <a:cs typeface="+mj-cs"/>
              </a:rPr>
              <a:t>العلاقة بين المزيج التسويقى والترويجى.</a:t>
            </a:r>
          </a:p>
          <a:p>
            <a:pPr marL="800100" indent="-342900" algn="just" rtl="1">
              <a:lnSpc>
                <a:spcPct val="150000"/>
              </a:lnSpc>
              <a:buFont typeface="Wingdings" pitchFamily="2" charset="2"/>
              <a:buChar char="§"/>
            </a:pPr>
            <a:r>
              <a:rPr lang="ar-EG" sz="1900" spc="30" dirty="0">
                <a:latin typeface="Simplified Arabic" pitchFamily="18" charset="-78"/>
                <a:cs typeface="+mj-cs"/>
              </a:rPr>
              <a:t>إدارة الترويج.</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0915084"/>
      </p:ext>
    </p:extLst>
  </p:cSld>
  <p:clrMapOvr>
    <a:masterClrMapping/>
  </p:clrMapOvr>
  <mc:AlternateContent xmlns:mc="http://schemas.openxmlformats.org/markup-compatibility/2006" xmlns:p14="http://schemas.microsoft.com/office/powerpoint/2010/main">
    <mc:Choice Requires="p14">
      <p:transition spd="slow" p14:dur="2000" advTm="110194"/>
    </mc:Choice>
    <mc:Fallback xmlns="">
      <p:transition spd="slow" advTm="11019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182142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الإعلان</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الإعلان.</a:t>
            </a:r>
          </a:p>
          <a:p>
            <a:pPr marL="342900" indent="-342900" algn="just" rtl="1">
              <a:lnSpc>
                <a:spcPct val="150000"/>
              </a:lnSpc>
              <a:buFont typeface="Wingdings" pitchFamily="2" charset="2"/>
              <a:buChar char="Ø"/>
            </a:pPr>
            <a:r>
              <a:rPr lang="ar-EG" sz="1900" spc="30" dirty="0">
                <a:latin typeface="Simplified Arabic" pitchFamily="18" charset="-78"/>
                <a:cs typeface="+mj-cs"/>
              </a:rPr>
              <a:t>خصائص الإعلان.</a:t>
            </a:r>
          </a:p>
          <a:p>
            <a:pPr marL="342900" indent="-342900" algn="just" rtl="1">
              <a:lnSpc>
                <a:spcPct val="150000"/>
              </a:lnSpc>
              <a:buFont typeface="Wingdings" pitchFamily="2" charset="2"/>
              <a:buChar char="Ø"/>
            </a:pPr>
            <a:r>
              <a:rPr lang="ar-EG" sz="1900" spc="30" dirty="0">
                <a:latin typeface="Simplified Arabic" pitchFamily="18" charset="-78"/>
                <a:cs typeface="+mj-cs"/>
              </a:rPr>
              <a:t>خصائص عملية الاتصال الإعلانى.</a:t>
            </a:r>
          </a:p>
          <a:p>
            <a:pPr marL="342900" indent="-342900" algn="just" rtl="1">
              <a:lnSpc>
                <a:spcPct val="150000"/>
              </a:lnSpc>
              <a:buFont typeface="Wingdings" pitchFamily="2" charset="2"/>
              <a:buChar char="Ø"/>
            </a:pPr>
            <a:r>
              <a:rPr lang="ar-EG" sz="1900" spc="30" dirty="0">
                <a:latin typeface="Simplified Arabic" pitchFamily="18" charset="-78"/>
                <a:cs typeface="+mj-cs"/>
              </a:rPr>
              <a:t>صيغ الاتصال الإعلانى.</a:t>
            </a:r>
          </a:p>
          <a:p>
            <a:pPr marL="342900" indent="-342900" algn="just" rtl="1">
              <a:lnSpc>
                <a:spcPct val="150000"/>
              </a:lnSpc>
              <a:buFont typeface="Wingdings" pitchFamily="2" charset="2"/>
              <a:buChar char="Ø"/>
            </a:pPr>
            <a:r>
              <a:rPr lang="ar-EG" sz="1900" spc="30" dirty="0">
                <a:latin typeface="Simplified Arabic" pitchFamily="18" charset="-78"/>
                <a:cs typeface="+mj-cs"/>
              </a:rPr>
              <a:t>مواصفات الإعلان المبدع الفعال.</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7286803"/>
      </p:ext>
    </p:extLst>
  </p:cSld>
  <p:clrMapOvr>
    <a:masterClrMapping/>
  </p:clrMapOvr>
  <mc:AlternateContent xmlns:mc="http://schemas.openxmlformats.org/markup-compatibility/2006" xmlns:p14="http://schemas.microsoft.com/office/powerpoint/2010/main">
    <mc:Choice Requires="p14">
      <p:transition spd="slow" p14:dur="2000" advTm="152173"/>
    </mc:Choice>
    <mc:Fallback xmlns="">
      <p:transition spd="slow" advTm="15217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الوسائل الإعلانية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الوسائل الإعلانية المستخدمة فى الاتصال التسويقى.</a:t>
            </a:r>
          </a:p>
          <a:p>
            <a:pPr marL="342900" indent="-342900" algn="just" rtl="1">
              <a:lnSpc>
                <a:spcPct val="150000"/>
              </a:lnSpc>
              <a:buFont typeface="Wingdings" pitchFamily="2" charset="2"/>
              <a:buChar char="Ø"/>
            </a:pPr>
            <a:r>
              <a:rPr lang="ar-EG" sz="1900" spc="30" dirty="0">
                <a:latin typeface="Simplified Arabic" pitchFamily="18" charset="-78"/>
                <a:cs typeface="+mj-cs"/>
              </a:rPr>
              <a:t>الإعلان التليفزيونى.</a:t>
            </a:r>
          </a:p>
          <a:p>
            <a:pPr marL="342900" indent="-342900" algn="just" rtl="1">
              <a:lnSpc>
                <a:spcPct val="150000"/>
              </a:lnSpc>
              <a:buFont typeface="Wingdings" pitchFamily="2" charset="2"/>
              <a:buChar char="Ø"/>
            </a:pPr>
            <a:r>
              <a:rPr lang="ar-EG" sz="1900" spc="30" dirty="0">
                <a:latin typeface="Simplified Arabic" pitchFamily="18" charset="-78"/>
                <a:cs typeface="+mj-cs"/>
              </a:rPr>
              <a:t>الإعلان الإذاعى.</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 الصحف.</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إعلانات الملصقات واللوحات الإعلانية.</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 المجلة.</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 الإنترنت.</a:t>
            </a:r>
          </a:p>
          <a:p>
            <a:pPr marL="342900" indent="-342900" algn="just" rtl="1">
              <a:lnSpc>
                <a:spcPct val="150000"/>
              </a:lnSpc>
              <a:buFont typeface="Wingdings" pitchFamily="2" charset="2"/>
              <a:buChar char="Ø"/>
            </a:pPr>
            <a:r>
              <a:rPr lang="ar-EG" sz="1900" spc="30" dirty="0">
                <a:latin typeface="Simplified Arabic" pitchFamily="18" charset="-78"/>
                <a:cs typeface="+mj-cs"/>
              </a:rPr>
              <a:t>تخطيط اختيار الوسائل الإعلانية. </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53075936"/>
      </p:ext>
    </p:extLst>
  </p:cSld>
  <p:clrMapOvr>
    <a:masterClrMapping/>
  </p:clrMapOvr>
  <mc:AlternateContent xmlns:mc="http://schemas.openxmlformats.org/markup-compatibility/2006" xmlns:p14="http://schemas.microsoft.com/office/powerpoint/2010/main">
    <mc:Choice Requires="p14">
      <p:transition spd="slow" p14:dur="2000" advTm="89794"/>
    </mc:Choice>
    <mc:Fallback xmlns="">
      <p:transition spd="slow" advTm="8979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b="19250"/>
          <a:stretch/>
        </p:blipFill>
        <p:spPr>
          <a:xfrm>
            <a:off x="0" y="1335074"/>
            <a:ext cx="3386537" cy="177073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المزيج الترويجى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86232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البيع الشخصى.</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التسويق المباشر.</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العلاقات العامة.</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الدعاية.</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النشر.</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تنشيط المبيعات.</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67599478"/>
      </p:ext>
    </p:extLst>
  </p:cSld>
  <p:clrMapOvr>
    <a:masterClrMapping/>
  </p:clrMapOvr>
  <mc:AlternateContent xmlns:mc="http://schemas.openxmlformats.org/markup-compatibility/2006" xmlns:p14="http://schemas.microsoft.com/office/powerpoint/2010/main">
    <mc:Choice Requires="p14">
      <p:transition spd="slow" p14:dur="2000" advTm="103280"/>
    </mc:Choice>
    <mc:Fallback xmlns="">
      <p:transition spd="slow" advTm="1032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السوق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40065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أنواع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خصائص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تجزئة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أسس تجزئة السوق.</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50370442"/>
      </p:ext>
    </p:extLst>
  </p:cSld>
  <p:clrMapOvr>
    <a:masterClrMapping/>
  </p:clrMapOvr>
  <mc:AlternateContent xmlns:mc="http://schemas.openxmlformats.org/markup-compatibility/2006" xmlns:p14="http://schemas.microsoft.com/office/powerpoint/2010/main">
    <mc:Choice Requires="p14">
      <p:transition spd="slow" p14:dur="2000" advTm="39930"/>
    </mc:Choice>
    <mc:Fallback xmlns="">
      <p:transition spd="slow" advTm="399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التسويق الشامل والمتخصص</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193899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التسويق الشامل.</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التسويق المتخصص.</a:t>
            </a:r>
          </a:p>
          <a:p>
            <a:pPr marL="342900" indent="-342900" algn="just" rtl="1">
              <a:lnSpc>
                <a:spcPct val="150000"/>
              </a:lnSpc>
              <a:buFont typeface="Wingdings" pitchFamily="2" charset="2"/>
              <a:buChar char="Ø"/>
            </a:pPr>
            <a:r>
              <a:rPr lang="ar-EG" sz="2000" spc="30" dirty="0">
                <a:latin typeface="Simplified Arabic" pitchFamily="18" charset="-78"/>
                <a:cs typeface="+mj-cs"/>
              </a:rPr>
              <a:t>استراتيجيات التسويق المتخصص.</a:t>
            </a:r>
          </a:p>
          <a:p>
            <a:pPr marL="342900" indent="-342900" algn="just" rtl="1">
              <a:lnSpc>
                <a:spcPct val="150000"/>
              </a:lnSpc>
              <a:buFont typeface="Wingdings" pitchFamily="2" charset="2"/>
              <a:buChar char="Ø"/>
            </a:pPr>
            <a:r>
              <a:rPr lang="ar-EG" sz="2000" spc="30" dirty="0">
                <a:latin typeface="Simplified Arabic" pitchFamily="18" charset="-78"/>
                <a:cs typeface="+mj-cs"/>
              </a:rPr>
              <a:t>مراحل التسويق المتخصص.</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32788778"/>
      </p:ext>
    </p:extLst>
  </p:cSld>
  <p:clrMapOvr>
    <a:masterClrMapping/>
  </p:clrMapOvr>
  <mc:AlternateContent xmlns:mc="http://schemas.openxmlformats.org/markup-compatibility/2006" xmlns:p14="http://schemas.microsoft.com/office/powerpoint/2010/main">
    <mc:Choice Requires="p14">
      <p:transition spd="slow" p14:dur="2000" advTm="124237"/>
    </mc:Choice>
    <mc:Fallback xmlns="">
      <p:transition spd="slow" advTm="12423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879146" cy="8335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spc="40" dirty="0">
                <a:solidFill>
                  <a:srgbClr val="00B0F0"/>
                </a:solidFill>
                <a:latin typeface="Simplified Arabic" pitchFamily="18" charset="-78"/>
                <a:cs typeface="Simplified Arabic" pitchFamily="18" charset="-78"/>
              </a:rPr>
              <a:t>مراجعة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106182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a:latin typeface="Simplified Arabic" pitchFamily="18" charset="-78"/>
                <a:cs typeface="+mj-cs"/>
              </a:rPr>
              <a:t>مراجعة المنهج ومعرفة طريقة الامتحان النهائى.</a:t>
            </a:r>
          </a:p>
          <a:p>
            <a:pPr marL="342900" indent="-342900" algn="just" rtl="1">
              <a:lnSpc>
                <a:spcPct val="150000"/>
              </a:lnSpc>
              <a:buFont typeface="Wingdings" pitchFamily="2" charset="2"/>
              <a:buChar char="Ø"/>
            </a:pPr>
            <a:r>
              <a:rPr lang="ar-EG" sz="2100" spc="50" dirty="0">
                <a:latin typeface="Simplified Arabic" pitchFamily="18" charset="-78"/>
                <a:cs typeface="+mj-cs"/>
              </a:rPr>
              <a:t>استقبال أسئلة الطلبة واستفساراتهم عن المنهج.</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365608" y="1370818"/>
            <a:ext cx="1900075" cy="369332"/>
          </a:xfrm>
          <a:prstGeom prst="rect">
            <a:avLst/>
          </a:prstGeom>
          <a:noFill/>
        </p:spPr>
        <p:txBody>
          <a:bodyPr wrap="square" rtlCol="0">
            <a:spAutoFit/>
          </a:bodyPr>
          <a:lstStyle/>
          <a:p>
            <a:pPr algn="ctr"/>
            <a:r>
              <a:rPr lang="en-US" b="1" dirty="0">
                <a:solidFill>
                  <a:schemeClr val="bg1"/>
                </a:solidFill>
                <a:latin typeface="Times New Roman" pitchFamily="18" charset="0"/>
                <a:cs typeface="Times New Roman" pitchFamily="18" charset="0"/>
              </a:rPr>
              <a:t>The last Lecture </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365608" y="1799303"/>
            <a:ext cx="1900075" cy="369332"/>
          </a:xfrm>
          <a:prstGeom prst="rect">
            <a:avLst/>
          </a:prstGeom>
          <a:noFill/>
        </p:spPr>
        <p:txBody>
          <a:bodyPr wrap="square" rtlCol="0">
            <a:spAutoFit/>
          </a:bodyPr>
          <a:lstStyle/>
          <a:p>
            <a:pPr algn="ctr"/>
            <a:r>
              <a:rPr lang="en-US" b="1" dirty="0">
                <a:solidFill>
                  <a:schemeClr val="bg1"/>
                </a:solidFill>
                <a:latin typeface="Times New Roman" pitchFamily="18" charset="0"/>
                <a:cs typeface="Times New Roman" pitchFamily="18" charset="0"/>
              </a:rPr>
              <a:t>Week 12</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78639125"/>
      </p:ext>
    </p:extLst>
  </p:cSld>
  <p:clrMapOvr>
    <a:masterClrMapping/>
  </p:clrMapOvr>
  <mc:AlternateContent xmlns:mc="http://schemas.openxmlformats.org/markup-compatibility/2006" xmlns:p14="http://schemas.microsoft.com/office/powerpoint/2010/main">
    <mc:Choice Requires="p14">
      <p:transition spd="slow" p14:dur="2000" advTm="17232"/>
    </mc:Choice>
    <mc:Fallback xmlns="">
      <p:transition spd="slow" advTm="172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التسويقى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30090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30" dirty="0">
                <a:latin typeface="Simplified Arabic" pitchFamily="18" charset="-78"/>
                <a:cs typeface="+mj-cs"/>
              </a:rPr>
              <a:t>يعد المزيج التسويقى مجموعة من الأنشطة التسويقية المتكاملة والمترابطة التي تعتمد على بعضها بعضًا, بغرض أداء الوظيفة التسويقية على النحو المخطط لها. </a:t>
            </a:r>
          </a:p>
          <a:p>
            <a:pPr marL="342900" indent="-342900" algn="just" rtl="1">
              <a:lnSpc>
                <a:spcPct val="150000"/>
              </a:lnSpc>
              <a:buFont typeface="Wingdings" pitchFamily="2" charset="2"/>
              <a:buChar char="Ø"/>
            </a:pPr>
            <a:r>
              <a:rPr lang="ar-EG" sz="1900" b="1" spc="30" dirty="0">
                <a:latin typeface="Simplified Arabic" pitchFamily="18" charset="-78"/>
                <a:cs typeface="+mj-cs"/>
              </a:rPr>
              <a:t>يتكون</a:t>
            </a:r>
            <a:r>
              <a:rPr lang="ar-EG" sz="1900" spc="30" dirty="0">
                <a:latin typeface="Simplified Arabic" pitchFamily="18" charset="-78"/>
                <a:cs typeface="+mj-cs"/>
              </a:rPr>
              <a:t> </a:t>
            </a:r>
            <a:r>
              <a:rPr lang="ar-EG" sz="1900" b="1" spc="30" dirty="0">
                <a:latin typeface="Simplified Arabic" pitchFamily="18" charset="-78"/>
                <a:cs typeface="+mj-cs"/>
              </a:rPr>
              <a:t>المزيج التسويقي من أربعة عناصر أساسية, يُطلق عليها عادة </a:t>
            </a:r>
            <a:r>
              <a:rPr lang="en-US" sz="1900" b="1" spc="30" dirty="0">
                <a:latin typeface="Simplified Arabic" pitchFamily="18" charset="-78"/>
                <a:cs typeface="+mj-cs"/>
              </a:rPr>
              <a:t>Ps Marketing, </a:t>
            </a:r>
            <a:r>
              <a:rPr lang="ar-EG" sz="1900" b="1" spc="30" dirty="0">
                <a:latin typeface="Simplified Arabic" pitchFamily="18" charset="-78"/>
                <a:cs typeface="+mj-cs"/>
              </a:rPr>
              <a:t>4</a:t>
            </a:r>
            <a:r>
              <a:rPr lang="en-US" sz="1900" b="1" spc="30" dirty="0">
                <a:latin typeface="Simplified Arabic" pitchFamily="18" charset="-78"/>
                <a:cs typeface="+mj-cs"/>
              </a:rPr>
              <a:t> </a:t>
            </a:r>
            <a:r>
              <a:rPr lang="ar-EG" sz="1900" b="1" spc="30" dirty="0">
                <a:latin typeface="Simplified Arabic" pitchFamily="18" charset="-78"/>
                <a:cs typeface="+mj-cs"/>
              </a:rPr>
              <a:t>وهي:</a:t>
            </a:r>
          </a:p>
          <a:p>
            <a:pPr marL="342900" indent="-342900" algn="just" rtl="1">
              <a:lnSpc>
                <a:spcPct val="150000"/>
              </a:lnSpc>
              <a:buFont typeface="Wingdings" pitchFamily="2" charset="2"/>
              <a:buChar char="Ø"/>
            </a:pPr>
            <a:r>
              <a:rPr lang="ar-EG" sz="1900" spc="30" dirty="0">
                <a:latin typeface="Simplified Arabic" pitchFamily="18" charset="-78"/>
                <a:cs typeface="+mj-cs"/>
              </a:rPr>
              <a:t>المنتج       </a:t>
            </a:r>
            <a:r>
              <a:rPr lang="en-US" sz="1900" spc="30" dirty="0">
                <a:latin typeface="Simplified Arabic" pitchFamily="18" charset="-78"/>
                <a:cs typeface="+mj-cs"/>
              </a:rPr>
              <a:t>Product</a:t>
            </a:r>
          </a:p>
          <a:p>
            <a:pPr marL="342900" indent="-342900" algn="just" rtl="1">
              <a:lnSpc>
                <a:spcPct val="150000"/>
              </a:lnSpc>
              <a:buFont typeface="Wingdings" pitchFamily="2" charset="2"/>
              <a:buChar char="Ø"/>
            </a:pPr>
            <a:r>
              <a:rPr lang="ar-EG" sz="1900" spc="30" dirty="0">
                <a:latin typeface="Simplified Arabic" pitchFamily="18" charset="-78"/>
                <a:cs typeface="+mj-cs"/>
              </a:rPr>
              <a:t>السعر         </a:t>
            </a:r>
            <a:r>
              <a:rPr lang="en-US" sz="1900" spc="30" dirty="0">
                <a:latin typeface="Simplified Arabic" pitchFamily="18" charset="-78"/>
                <a:cs typeface="+mj-cs"/>
              </a:rPr>
              <a:t>Price</a:t>
            </a:r>
          </a:p>
          <a:p>
            <a:pPr marL="342900" indent="-342900" algn="just" rtl="1">
              <a:lnSpc>
                <a:spcPct val="150000"/>
              </a:lnSpc>
              <a:buFont typeface="Wingdings" pitchFamily="2" charset="2"/>
              <a:buChar char="Ø"/>
            </a:pPr>
            <a:r>
              <a:rPr lang="ar-EG" sz="1900" spc="30" dirty="0">
                <a:latin typeface="Simplified Arabic" pitchFamily="18" charset="-78"/>
                <a:cs typeface="+mj-cs"/>
              </a:rPr>
              <a:t>التوزيع       </a:t>
            </a:r>
            <a:r>
              <a:rPr lang="en-US" sz="1900" spc="30" dirty="0">
                <a:latin typeface="Simplified Arabic" pitchFamily="18" charset="-78"/>
                <a:cs typeface="+mj-cs"/>
              </a:rPr>
              <a:t>Place</a:t>
            </a:r>
          </a:p>
          <a:p>
            <a:pPr marL="342900" indent="-342900" algn="just" rtl="1">
              <a:lnSpc>
                <a:spcPct val="150000"/>
              </a:lnSpc>
              <a:buFont typeface="Wingdings" pitchFamily="2" charset="2"/>
              <a:buChar char="Ø"/>
            </a:pPr>
            <a:r>
              <a:rPr lang="ar-EG" sz="1900" spc="30" dirty="0">
                <a:latin typeface="Simplified Arabic" pitchFamily="18" charset="-78"/>
                <a:cs typeface="+mj-cs"/>
              </a:rPr>
              <a:t>الترويج   </a:t>
            </a:r>
            <a:r>
              <a:rPr lang="en-US" sz="1900" spc="30" dirty="0">
                <a:latin typeface="Simplified Arabic" pitchFamily="18" charset="-78"/>
                <a:cs typeface="+mj-cs"/>
              </a:rPr>
              <a:t>Promotion</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78309630"/>
      </p:ext>
    </p:extLst>
  </p:cSld>
  <p:clrMapOvr>
    <a:masterClrMapping/>
  </p:clrMapOvr>
  <mc:AlternateContent xmlns:mc="http://schemas.openxmlformats.org/markup-compatibility/2006" xmlns:p14="http://schemas.microsoft.com/office/powerpoint/2010/main">
    <mc:Choice Requires="p14">
      <p:transition spd="slow" p14:dur="2000" advTm="65625"/>
    </mc:Choice>
    <mc:Fallback xmlns="">
      <p:transition spd="slow" advTm="6562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الترويجى</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58780" y="2302767"/>
            <a:ext cx="8417320" cy="44146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30" dirty="0">
                <a:latin typeface="Simplified Arabic" pitchFamily="18" charset="-78"/>
                <a:cs typeface="+mj-cs"/>
              </a:rPr>
              <a:t>يعمل الترويج من خلال مجموعة من العناصر والأدوات تُسمى بالمزيج الترويجي, حيث يتكون هذا المزيج من مجموعة من العناصر وهى :</a:t>
            </a:r>
          </a:p>
          <a:p>
            <a:pPr marL="342900" indent="-342900" algn="just" rtl="1">
              <a:lnSpc>
                <a:spcPct val="150000"/>
              </a:lnSpc>
              <a:buFont typeface="Wingdings" pitchFamily="2" charset="2"/>
              <a:buChar char="Ø"/>
            </a:pPr>
            <a:r>
              <a:rPr lang="ar-EG" sz="2100" spc="30" dirty="0">
                <a:latin typeface="Simplified Arabic" pitchFamily="18" charset="-78"/>
                <a:cs typeface="+mj-cs"/>
              </a:rPr>
              <a:t>الإعلان.</a:t>
            </a:r>
          </a:p>
          <a:p>
            <a:pPr marL="342900" indent="-342900" algn="just" rtl="1">
              <a:lnSpc>
                <a:spcPct val="150000"/>
              </a:lnSpc>
              <a:buFont typeface="Wingdings" pitchFamily="2" charset="2"/>
              <a:buChar char="Ø"/>
            </a:pPr>
            <a:r>
              <a:rPr lang="ar-EG" sz="2100" spc="30" dirty="0">
                <a:latin typeface="Simplified Arabic" pitchFamily="18" charset="-78"/>
                <a:cs typeface="+mj-cs"/>
              </a:rPr>
              <a:t>البيع الشخصى.</a:t>
            </a:r>
          </a:p>
          <a:p>
            <a:pPr marL="342900" indent="-342900" algn="just" rtl="1">
              <a:lnSpc>
                <a:spcPct val="150000"/>
              </a:lnSpc>
              <a:buFont typeface="Wingdings" pitchFamily="2" charset="2"/>
              <a:buChar char="Ø"/>
            </a:pPr>
            <a:r>
              <a:rPr lang="ar-EG" sz="2100" spc="30" dirty="0">
                <a:latin typeface="Simplified Arabic" pitchFamily="18" charset="-78"/>
                <a:cs typeface="+mj-cs"/>
              </a:rPr>
              <a:t>العلاقات العامة </a:t>
            </a:r>
          </a:p>
          <a:p>
            <a:pPr marL="342900" indent="-342900" algn="just" rtl="1">
              <a:lnSpc>
                <a:spcPct val="150000"/>
              </a:lnSpc>
              <a:buFont typeface="Wingdings" pitchFamily="2" charset="2"/>
              <a:buChar char="Ø"/>
            </a:pPr>
            <a:r>
              <a:rPr lang="ar-EG" sz="2100" spc="30" dirty="0">
                <a:latin typeface="Simplified Arabic" pitchFamily="18" charset="-78"/>
                <a:cs typeface="+mj-cs"/>
              </a:rPr>
              <a:t>التسويق المباشر.</a:t>
            </a:r>
          </a:p>
          <a:p>
            <a:pPr marL="342900" indent="-342900" algn="just" rtl="1">
              <a:lnSpc>
                <a:spcPct val="150000"/>
              </a:lnSpc>
              <a:buFont typeface="Wingdings" pitchFamily="2" charset="2"/>
              <a:buChar char="Ø"/>
            </a:pPr>
            <a:r>
              <a:rPr lang="ar-EG" sz="2100" spc="30" dirty="0">
                <a:latin typeface="Simplified Arabic" pitchFamily="18" charset="-78"/>
                <a:cs typeface="+mj-cs"/>
              </a:rPr>
              <a:t>النشر.</a:t>
            </a:r>
          </a:p>
          <a:p>
            <a:pPr marL="342900" indent="-342900" algn="just" rtl="1">
              <a:lnSpc>
                <a:spcPct val="150000"/>
              </a:lnSpc>
              <a:buFont typeface="Wingdings" pitchFamily="2" charset="2"/>
              <a:buChar char="Ø"/>
            </a:pPr>
            <a:r>
              <a:rPr lang="ar-EG" sz="2100" spc="30" dirty="0">
                <a:latin typeface="Simplified Arabic" pitchFamily="18" charset="-78"/>
                <a:cs typeface="+mj-cs"/>
              </a:rPr>
              <a:t>تنشيط المبيعات.</a:t>
            </a:r>
          </a:p>
          <a:p>
            <a:pPr algn="just" rtl="1">
              <a:lnSpc>
                <a:spcPct val="150000"/>
              </a:lnSpc>
            </a:pPr>
            <a:endParaRPr lang="en-US" sz="21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8690307"/>
      </p:ext>
    </p:extLst>
  </p:cSld>
  <p:clrMapOvr>
    <a:masterClrMapping/>
  </p:clrMapOvr>
  <mc:AlternateContent xmlns:mc="http://schemas.openxmlformats.org/markup-compatibility/2006" xmlns:p14="http://schemas.microsoft.com/office/powerpoint/2010/main">
    <mc:Choice Requires="p14">
      <p:transition spd="slow" p14:dur="2000" advTm="52328"/>
    </mc:Choice>
    <mc:Fallback xmlns="">
      <p:transition spd="slow" advTm="5232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665744" y="1739494"/>
            <a:ext cx="1529585"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مراجع المقرر</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6582170"/>
      </p:ext>
    </p:extLst>
  </p:cSld>
  <p:clrMapOvr>
    <a:masterClrMapping/>
  </p:clrMapOvr>
  <mc:AlternateContent xmlns:mc="http://schemas.openxmlformats.org/markup-compatibility/2006" xmlns:p14="http://schemas.microsoft.com/office/powerpoint/2010/main">
    <mc:Choice Requires="p14">
      <p:transition spd="slow" p14:dur="2000" advTm="3770"/>
    </mc:Choice>
    <mc:Fallback xmlns="">
      <p:transition spd="slow" advTm="377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مراجع المقرر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16240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سلوى العوادلي، الإعلان وسلوك المستهلك، القاهرة: دار النهضة العربية، 2016.</a:t>
            </a:r>
          </a:p>
          <a:p>
            <a:pPr marL="342900" indent="-342900" algn="just" rtl="1">
              <a:lnSpc>
                <a:spcPct val="150000"/>
              </a:lnSpc>
              <a:buFont typeface="Wingdings" pitchFamily="2" charset="2"/>
              <a:buChar char="Ø"/>
            </a:pPr>
            <a:r>
              <a:rPr lang="ar-EG" sz="1900" spc="30" dirty="0">
                <a:latin typeface="Simplified Arabic" pitchFamily="18" charset="-78"/>
                <a:cs typeface="+mj-cs"/>
              </a:rPr>
              <a:t>صفوت العالم، عملية الإتصال الإعلاني، القاهرة: مكتبة النهضة المصرية، 2004.</a:t>
            </a:r>
          </a:p>
          <a:p>
            <a:pPr marL="342900" indent="-342900" algn="just" rtl="1">
              <a:lnSpc>
                <a:spcPct val="150000"/>
              </a:lnSpc>
              <a:buFont typeface="Wingdings" pitchFamily="2" charset="2"/>
              <a:buChar char="Ø"/>
            </a:pPr>
            <a:r>
              <a:rPr lang="ar-EG" sz="1900" spc="30" dirty="0">
                <a:latin typeface="Simplified Arabic" pitchFamily="18" charset="-78"/>
                <a:cs typeface="+mj-cs"/>
              </a:rPr>
              <a:t>طلعت أسعد عبد الحميد، الاتصالات التسويقية المتكاملة طريقك المباشر إلى قلب وفكر العميل، الطبعة الرابعة، القاهرة: دار الفجر للتوزيع والنشر، 2014.</a:t>
            </a:r>
          </a:p>
          <a:p>
            <a:pPr marL="342900" indent="-342900" algn="just" rtl="1">
              <a:lnSpc>
                <a:spcPct val="150000"/>
              </a:lnSpc>
              <a:buFont typeface="Wingdings" pitchFamily="2" charset="2"/>
              <a:buChar char="Ø"/>
            </a:pPr>
            <a:r>
              <a:rPr lang="ar-EG" sz="1900" spc="30" dirty="0">
                <a:latin typeface="Simplified Arabic" pitchFamily="18" charset="-78"/>
                <a:cs typeface="+mj-cs"/>
              </a:rPr>
              <a:t>ناجي معلا، رائف توفيق، أصول التسويق، عمان: دار وائل للنشر والتوزيع، 2002.</a:t>
            </a:r>
          </a:p>
          <a:p>
            <a:pPr marL="342900" indent="-342900" algn="just" rtl="1">
              <a:lnSpc>
                <a:spcPct val="150000"/>
              </a:lnSpc>
              <a:buFont typeface="Wingdings" pitchFamily="2" charset="2"/>
              <a:buChar char="Ø"/>
            </a:pPr>
            <a:r>
              <a:rPr lang="ar-EG" sz="1900" spc="30" dirty="0">
                <a:latin typeface="Simplified Arabic" pitchFamily="18" charset="-78"/>
                <a:cs typeface="+mj-cs"/>
              </a:rPr>
              <a:t>محمد فريد الصحن، إسماعيل السيد، التسويق، ط1، الأسكندرية: الدار الجامعية للطباعة والنشر والتوزيع، 2005.</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Intro</a:t>
            </a:r>
          </a:p>
          <a:p>
            <a:pPr algn="ctr"/>
            <a:r>
              <a:rPr lang="en-US" sz="2000" b="1" dirty="0">
                <a:solidFill>
                  <a:schemeClr val="bg1"/>
                </a:solidFill>
                <a:latin typeface="Times New Roman" pitchFamily="18" charset="0"/>
                <a:cs typeface="Times New Roman" pitchFamily="18" charset="0"/>
              </a:rPr>
              <a:t>Lecture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5825128"/>
      </p:ext>
    </p:extLst>
  </p:cSld>
  <p:clrMapOvr>
    <a:masterClrMapping/>
  </p:clrMapOvr>
  <mc:AlternateContent xmlns:mc="http://schemas.openxmlformats.org/markup-compatibility/2006" xmlns:p14="http://schemas.microsoft.com/office/powerpoint/2010/main">
    <mc:Choice Requires="p14">
      <p:transition spd="slow" p14:dur="2000" advTm="17707"/>
    </mc:Choice>
    <mc:Fallback xmlns="">
      <p:transition spd="slow" advTm="177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B023FE-BCBE-43B8-B4AB-1C107AE4276E}">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E43B2208-52EF-42CA-B965-3CB7DCC87174}">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2770</TotalTime>
  <Words>1047</Words>
  <Application>Microsoft Office PowerPoint</Application>
  <PresentationFormat>Widescreen</PresentationFormat>
  <Paragraphs>216</Paragraphs>
  <Slides>31</Slides>
  <Notes>24</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MennaMohamed</cp:lastModifiedBy>
  <cp:revision>217</cp:revision>
  <dcterms:created xsi:type="dcterms:W3CDTF">2023-04-29T09:08:23Z</dcterms:created>
  <dcterms:modified xsi:type="dcterms:W3CDTF">2025-01-21T18:18:37Z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